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5" r:id="rId4"/>
    <p:sldId id="278" r:id="rId5"/>
    <p:sldId id="279" r:id="rId6"/>
    <p:sldId id="283" r:id="rId7"/>
    <p:sldId id="281" r:id="rId8"/>
    <p:sldId id="284" r:id="rId9"/>
    <p:sldId id="280" r:id="rId10"/>
    <p:sldId id="276" r:id="rId11"/>
    <p:sldId id="282" r:id="rId12"/>
    <p:sldId id="26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867" autoAdjust="0"/>
  </p:normalViewPr>
  <p:slideViewPr>
    <p:cSldViewPr showGuides="1">
      <p:cViewPr>
        <p:scale>
          <a:sx n="88" d="100"/>
          <a:sy n="88" d="100"/>
        </p:scale>
        <p:origin x="44" y="-11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985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Machine 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Murphy</a:t>
            </a:r>
          </a:p>
          <a:p>
            <a:r>
              <a:rPr lang="en-US" dirty="0"/>
              <a:t>3/10/2019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DFD4-BC7B-4E03-BAA2-CAFDC42A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79" y="178828"/>
            <a:ext cx="9903418" cy="80817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6FC8-8F06-4172-A0D8-E6476AF6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8557" y="942220"/>
            <a:ext cx="4587736" cy="576112"/>
          </a:xfrm>
        </p:spPr>
        <p:txBody>
          <a:bodyPr/>
          <a:lstStyle/>
          <a:p>
            <a:r>
              <a:rPr lang="en-US" sz="1999" b="1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D56D-5C26-477C-B7B1-83CC7E19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7856" y="1528123"/>
            <a:ext cx="5554340" cy="2078689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True Failures = 2,875                            $1,437,500</a:t>
            </a:r>
          </a:p>
          <a:p>
            <a:r>
              <a:rPr lang="en-US" sz="1400" dirty="0"/>
              <a:t>Unpredicted Failures = 1,178               $1,178,000</a:t>
            </a:r>
          </a:p>
          <a:p>
            <a:r>
              <a:rPr lang="en-US" sz="1400" dirty="0"/>
              <a:t>Falsely Predicted Failures  = 5,481      $1,370,250</a:t>
            </a:r>
          </a:p>
          <a:p>
            <a:r>
              <a:rPr lang="en-US" sz="1400" dirty="0"/>
              <a:t>                                                               --------------</a:t>
            </a:r>
          </a:p>
          <a:p>
            <a:r>
              <a:rPr lang="en-US" sz="1400" dirty="0"/>
              <a:t>Baseline $4,053,000                              $3,990,525</a:t>
            </a:r>
          </a:p>
          <a:p>
            <a:r>
              <a:rPr lang="en-US" sz="1400" dirty="0"/>
              <a:t>Savings:                                                 $     62,475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D1B7-A82A-45B9-A217-99569904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48556" y="3679149"/>
            <a:ext cx="4603081" cy="576112"/>
          </a:xfrm>
        </p:spPr>
        <p:txBody>
          <a:bodyPr/>
          <a:lstStyle/>
          <a:p>
            <a:r>
              <a:rPr lang="en-US" sz="1999" b="1" dirty="0"/>
              <a:t>Random Forest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542AF13-D969-4951-BC8F-066F89200A3B}"/>
              </a:ext>
            </a:extLst>
          </p:cNvPr>
          <p:cNvSpPr txBox="1">
            <a:spLocks/>
          </p:cNvSpPr>
          <p:nvPr/>
        </p:nvSpPr>
        <p:spPr>
          <a:xfrm>
            <a:off x="4048557" y="4309834"/>
            <a:ext cx="5732940" cy="2106244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True Failures = 4,034                             $2,017,000</a:t>
            </a:r>
          </a:p>
          <a:p>
            <a:r>
              <a:rPr lang="en-US" sz="1400" dirty="0"/>
              <a:t>Unpredicted Failures = 19                     $     38,000</a:t>
            </a:r>
          </a:p>
          <a:p>
            <a:r>
              <a:rPr lang="en-US" sz="1400" dirty="0"/>
              <a:t>Falsely Predicted Failures  = 65             $    16,250</a:t>
            </a:r>
          </a:p>
          <a:p>
            <a:r>
              <a:rPr lang="en-US" sz="1400" dirty="0"/>
              <a:t>                                                               --------------</a:t>
            </a:r>
          </a:p>
          <a:p>
            <a:r>
              <a:rPr lang="en-US" sz="1400" dirty="0"/>
              <a:t>                                                               $2,071,250</a:t>
            </a:r>
          </a:p>
          <a:p>
            <a:r>
              <a:rPr lang="en-US" sz="1400" dirty="0"/>
              <a:t>Savings:                                                 $ 1,981,750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7D966D-F5CE-48C0-BAEC-20BEA917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110476"/>
            <a:ext cx="2774274" cy="2774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4E5D6D-4C78-41F5-80E2-C0A644F7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768710"/>
            <a:ext cx="2774274" cy="27742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36504C-64ED-4672-B35F-324874C0BF8D}"/>
              </a:ext>
            </a:extLst>
          </p:cNvPr>
          <p:cNvCxnSpPr/>
          <p:nvPr/>
        </p:nvCxnSpPr>
        <p:spPr>
          <a:xfrm>
            <a:off x="2937754" y="1110475"/>
            <a:ext cx="79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6E9ED-4FA0-464C-80D1-A0E916E20ADB}"/>
              </a:ext>
            </a:extLst>
          </p:cNvPr>
          <p:cNvCxnSpPr/>
          <p:nvPr/>
        </p:nvCxnSpPr>
        <p:spPr>
          <a:xfrm>
            <a:off x="2937754" y="3768710"/>
            <a:ext cx="79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D4BDE2-CE2F-4A98-8434-36CFA713A462}"/>
              </a:ext>
            </a:extLst>
          </p:cNvPr>
          <p:cNvCxnSpPr/>
          <p:nvPr/>
        </p:nvCxnSpPr>
        <p:spPr>
          <a:xfrm>
            <a:off x="2937754" y="6542984"/>
            <a:ext cx="7921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5BA4DB-3904-4A98-95BA-094E876D3902}"/>
              </a:ext>
            </a:extLst>
          </p:cNvPr>
          <p:cNvSpPr txBox="1"/>
          <p:nvPr/>
        </p:nvSpPr>
        <p:spPr>
          <a:xfrm>
            <a:off x="8849156" y="2254975"/>
            <a:ext cx="1512456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1.5% Savings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9DE5F-7A92-4906-8BE1-284923A2B785}"/>
              </a:ext>
            </a:extLst>
          </p:cNvPr>
          <p:cNvSpPr txBox="1"/>
          <p:nvPr/>
        </p:nvSpPr>
        <p:spPr>
          <a:xfrm>
            <a:off x="8849157" y="4913208"/>
            <a:ext cx="1508738" cy="369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 49% Savings</a:t>
            </a:r>
          </a:p>
        </p:txBody>
      </p:sp>
    </p:spTree>
    <p:extLst>
      <p:ext uri="{BB962C8B-B14F-4D97-AF65-F5344CB8AC3E}">
        <p14:creationId xmlns:p14="http://schemas.microsoft.com/office/powerpoint/2010/main" val="33476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86" y="511404"/>
            <a:ext cx="4114800" cy="783996"/>
          </a:xfrm>
        </p:spPr>
        <p:txBody>
          <a:bodyPr/>
          <a:lstStyle/>
          <a:p>
            <a:r>
              <a:rPr lang="en-US" dirty="0"/>
              <a:t>The Model (results)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012" y="1600200"/>
            <a:ext cx="4572001" cy="4702404"/>
          </a:xfrm>
        </p:spPr>
        <p:txBody>
          <a:bodyPr>
            <a:normAutofit/>
          </a:bodyPr>
          <a:lstStyle/>
          <a:p>
            <a:endParaRPr lang="en-US" sz="2400" b="1" u="sng" dirty="0"/>
          </a:p>
          <a:p>
            <a:r>
              <a:rPr lang="en-US" sz="2200" dirty="0"/>
              <a:t>The Logistic Regression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Some predictive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economic penalties of the incorrect predictions make that model almost worthless.</a:t>
            </a:r>
          </a:p>
          <a:p>
            <a:endParaRPr lang="en-US" sz="2200" dirty="0"/>
          </a:p>
          <a:p>
            <a:r>
              <a:rPr lang="en-US" sz="2200" dirty="0"/>
              <a:t>The Random Forest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97% accuracy in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Economic Impact Clear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452807-1389-4C64-9766-C9BC0FB2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311664"/>
            <a:ext cx="6704013" cy="2234671"/>
          </a:xfrm>
          <a:prstGeom prst="rect">
            <a:avLst/>
          </a:prstGeom>
          <a:ln w="50800">
            <a:noFill/>
            <a:miter lim="800000"/>
          </a:ln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13077" y="511404"/>
            <a:ext cx="5780173" cy="5791200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B66F7-8E42-4D82-8ED2-09652D6DB255}"/>
              </a:ext>
            </a:extLst>
          </p:cNvPr>
          <p:cNvSpPr txBox="1"/>
          <p:nvPr/>
        </p:nvSpPr>
        <p:spPr>
          <a:xfrm>
            <a:off x="6442402" y="5257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From a  pragmatic standpoint it is not worth expending any additional effort on the LR model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83AD-B26F-4BA2-86B3-8FA9104E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EF08-5FB0-44B3-83F0-C43EE939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Across a dataset with 100 machines, all with different failure profiles, basic sensor, </a:t>
            </a:r>
            <a:r>
              <a:rPr lang="en-US" dirty="0" err="1"/>
              <a:t>errorcode</a:t>
            </a:r>
            <a:r>
              <a:rPr lang="en-US" dirty="0"/>
              <a:t> and failure rates were analyzed.</a:t>
            </a:r>
          </a:p>
          <a:p>
            <a:endParaRPr lang="en-US" dirty="0"/>
          </a:p>
          <a:p>
            <a:r>
              <a:rPr lang="en-US" dirty="0"/>
              <a:t>A model was developed that is 97% accurate in terms of predicting machines that will fail within 24 hours</a:t>
            </a:r>
          </a:p>
          <a:p>
            <a:pPr lvl="1"/>
            <a:r>
              <a:rPr lang="en-US" dirty="0"/>
              <a:t>Key indicators: error codes run times in model and age contexts (5/top 11)</a:t>
            </a:r>
          </a:p>
          <a:p>
            <a:pPr lvl="1"/>
            <a:r>
              <a:rPr lang="en-US" dirty="0"/>
              <a:t>Pressure and Rotation Sensor outputs over past 24 hours (6/top 11)</a:t>
            </a:r>
          </a:p>
          <a:p>
            <a:pPr lvl="1"/>
            <a:endParaRPr lang="en-US" dirty="0"/>
          </a:p>
          <a:p>
            <a:r>
              <a:rPr lang="en-US" dirty="0"/>
              <a:t>Using reasonable assumptions, the best model was able to save nearly 50% of the maintenance cost.  A poor model saved only 1.5%</a:t>
            </a:r>
          </a:p>
        </p:txBody>
      </p:sp>
    </p:spTree>
    <p:extLst>
      <p:ext uri="{BB962C8B-B14F-4D97-AF65-F5344CB8AC3E}">
        <p14:creationId xmlns:p14="http://schemas.microsoft.com/office/powerpoint/2010/main" val="23777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Summary: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captured over a one year period, across a fleet of production machines, develop a model that will predict which machines will fail within the next 24 hours.</a:t>
            </a:r>
          </a:p>
          <a:p>
            <a:endParaRPr lang="en-US" dirty="0"/>
          </a:p>
          <a:p>
            <a:r>
              <a:rPr lang="en-US" dirty="0"/>
              <a:t>Model should be extensible to predict maintenance costs and develop a proactive strategy to minimize costs</a:t>
            </a:r>
          </a:p>
          <a:p>
            <a:endParaRPr lang="en-US" dirty="0"/>
          </a:p>
          <a:p>
            <a:r>
              <a:rPr lang="en-US" dirty="0"/>
              <a:t>Results: A random Forest model was created that was 97% effective in identifying machines due to fail.  It would allow an efficient strategy to be developed, and significant savings (49%) to be achieved.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E104E8-6F8C-47D0-8771-02A646E4D2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6" r="9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Dataset contains:</a:t>
            </a:r>
          </a:p>
          <a:p>
            <a:pPr lvl="1"/>
            <a:r>
              <a:rPr lang="en-US" sz="1800" dirty="0"/>
              <a:t>100 Machines</a:t>
            </a:r>
          </a:p>
          <a:p>
            <a:pPr lvl="2"/>
            <a:r>
              <a:rPr lang="en-US" sz="1200" dirty="0"/>
              <a:t>4 Models</a:t>
            </a:r>
          </a:p>
          <a:p>
            <a:pPr lvl="2"/>
            <a:r>
              <a:rPr lang="en-US" sz="1200" dirty="0"/>
              <a:t>Ages 0-20 years</a:t>
            </a:r>
          </a:p>
          <a:p>
            <a:pPr lvl="2"/>
            <a:r>
              <a:rPr lang="en-US" sz="1200" dirty="0"/>
              <a:t>Differing failure profiles</a:t>
            </a:r>
          </a:p>
          <a:p>
            <a:pPr lvl="1"/>
            <a:r>
              <a:rPr lang="en-US" sz="1800" dirty="0"/>
              <a:t>Hourly Sensor Data:</a:t>
            </a:r>
          </a:p>
          <a:p>
            <a:pPr lvl="2"/>
            <a:r>
              <a:rPr lang="en-US" sz="1200" dirty="0"/>
              <a:t>Vibration, Rotation, Pressure, Voltage</a:t>
            </a:r>
          </a:p>
          <a:p>
            <a:pPr lvl="1"/>
            <a:r>
              <a:rPr lang="en-US" sz="1800" dirty="0"/>
              <a:t>5 Different Error Codes</a:t>
            </a:r>
          </a:p>
          <a:p>
            <a:pPr lvl="1"/>
            <a:r>
              <a:rPr lang="en-US" sz="1800" dirty="0"/>
              <a:t>Daily Failure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685800"/>
          </a:xfrm>
        </p:spPr>
        <p:txBody>
          <a:bodyPr/>
          <a:lstStyle/>
          <a:p>
            <a:r>
              <a:rPr lang="en-US" dirty="0"/>
              <a:t>The Data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Sensor data has predominantly normal distributions</a:t>
            </a:r>
          </a:p>
          <a:p>
            <a:endParaRPr lang="en-US" dirty="0"/>
          </a:p>
          <a:p>
            <a:r>
              <a:rPr lang="en-US" dirty="0"/>
              <a:t>Error Codes map to varying run length</a:t>
            </a:r>
          </a:p>
          <a:p>
            <a:endParaRPr lang="en-US" dirty="0"/>
          </a:p>
          <a:p>
            <a:r>
              <a:rPr lang="en-US" dirty="0"/>
              <a:t>Machine age Matters:</a:t>
            </a:r>
          </a:p>
          <a:p>
            <a:pPr lvl="1"/>
            <a:r>
              <a:rPr lang="en-US" dirty="0"/>
              <a:t> </a:t>
            </a:r>
            <a:r>
              <a:rPr lang="en-US" sz="1400" dirty="0"/>
              <a:t>Age maps to different run lengths, with a visible change at 12 years</a:t>
            </a:r>
          </a:p>
          <a:p>
            <a:pPr lvl="1"/>
            <a:r>
              <a:rPr lang="en-US" sz="1400" dirty="0"/>
              <a:t>“Outliers” (machines that have long TBF) are more prevalent in the younger machines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C6C2F9-34D5-4EF9-B7CD-FF3ADE547271}"/>
              </a:ext>
            </a:extLst>
          </p:cNvPr>
          <p:cNvGrpSpPr/>
          <p:nvPr/>
        </p:nvGrpSpPr>
        <p:grpSpPr>
          <a:xfrm>
            <a:off x="6323012" y="562466"/>
            <a:ext cx="5050792" cy="5791200"/>
            <a:chOff x="6649944" y="0"/>
            <a:chExt cx="5542055" cy="64270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22E440-62B6-44EE-B761-9C01BD5B5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216" y="0"/>
              <a:ext cx="5532783" cy="22131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CA9F4E-C159-4D77-99B9-504F883A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9215" y="2213113"/>
              <a:ext cx="5532783" cy="193647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5E0E3A-DD25-4376-8F01-51026CD68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944" y="4119770"/>
              <a:ext cx="5542055" cy="115459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DD57C22-33BE-4768-8A21-78D1F4CC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9215" y="5274365"/>
              <a:ext cx="5532783" cy="1152663"/>
            </a:xfrm>
            <a:prstGeom prst="rect">
              <a:avLst/>
            </a:prstGeom>
          </p:spPr>
        </p:pic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2710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13077" y="511404"/>
            <a:ext cx="5780173" cy="5791200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86" y="511404"/>
            <a:ext cx="4114800" cy="783996"/>
          </a:xfrm>
        </p:spPr>
        <p:txBody>
          <a:bodyPr/>
          <a:lstStyle/>
          <a:p>
            <a:r>
              <a:rPr lang="en-US" dirty="0"/>
              <a:t>The Data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1600200"/>
            <a:ext cx="4114800" cy="4702404"/>
          </a:xfrm>
        </p:spPr>
        <p:txBody>
          <a:bodyPr>
            <a:normAutofit/>
          </a:bodyPr>
          <a:lstStyle/>
          <a:p>
            <a:r>
              <a:rPr lang="en-US" b="1" i="1" dirty="0"/>
              <a:t>Lag features: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and 24 hour periods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Surprisingly low correlation to “fails’.  Makes sense given multiple failures modes likely have different physical profiles.</a:t>
            </a:r>
          </a:p>
          <a:p>
            <a:endParaRPr lang="en-US" dirty="0"/>
          </a:p>
          <a:p>
            <a:r>
              <a:rPr lang="en-US" b="1" i="1" dirty="0"/>
              <a:t>PCA: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features required to absorb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clear ‘knee’ supports low correlation of sensors to fails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575A5-BF1B-4F95-81BA-8FE47E20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1661584"/>
            <a:ext cx="5483401" cy="1526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46231E-7A45-4CF1-9C68-32919C158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09" y="3947584"/>
            <a:ext cx="5702903" cy="19960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43770E-1A04-4858-9889-C544CBA8CC73}"/>
              </a:ext>
            </a:extLst>
          </p:cNvPr>
          <p:cNvSpPr/>
          <p:nvPr/>
        </p:nvSpPr>
        <p:spPr>
          <a:xfrm>
            <a:off x="10807786" y="1447800"/>
            <a:ext cx="750973" cy="1712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4564-8CE5-478D-9046-42594AC7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400"/>
            <a:ext cx="10363200" cy="1066800"/>
          </a:xfrm>
        </p:spPr>
        <p:txBody>
          <a:bodyPr/>
          <a:lstStyle/>
          <a:p>
            <a:r>
              <a:rPr lang="en-US" dirty="0"/>
              <a:t>The Model Features:  8 given, 168 derived, 176 total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8CC324-359E-4015-AAD8-9CE8B6A9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95765"/>
              </p:ext>
            </p:extLst>
          </p:nvPr>
        </p:nvGraphicFramePr>
        <p:xfrm>
          <a:off x="455612" y="2095500"/>
          <a:ext cx="609600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637">
                  <a:extLst>
                    <a:ext uri="{9D8B030D-6E8A-4147-A177-3AD203B41FA5}">
                      <a16:colId xmlns:a16="http://schemas.microsoft.com/office/drawing/2014/main" val="3248009029"/>
                    </a:ext>
                  </a:extLst>
                </a:gridCol>
                <a:gridCol w="1791123">
                  <a:extLst>
                    <a:ext uri="{9D8B030D-6E8A-4147-A177-3AD203B41FA5}">
                      <a16:colId xmlns:a16="http://schemas.microsoft.com/office/drawing/2014/main" val="148127884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1828601740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12153517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2861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</a:t>
                      </a:r>
                    </a:p>
                    <a:p>
                      <a:r>
                        <a:rPr lang="en-US" sz="1400" dirty="0"/>
                        <a:t>Run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Sensor, Error Codes, Model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max, min, std, roll3, roll24, Q1-4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Age, </a:t>
                      </a:r>
                    </a:p>
                    <a:p>
                      <a:r>
                        <a:rPr lang="en-US" sz="1400" dirty="0"/>
                        <a:t>Model Type,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3292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 from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MachineID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8509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r>
                        <a:rPr lang="en-US" sz="1400" dirty="0"/>
                        <a:t>Run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Error Codes</a:t>
                      </a:r>
                    </a:p>
                    <a:p>
                      <a:r>
                        <a:rPr lang="en-US" sz="1400" dirty="0"/>
                        <a:t>Fails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MachineID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116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DOW,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One hot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5054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D385B92-F010-4FA9-93D4-3CDAC433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29" y="1851534"/>
            <a:ext cx="4353083" cy="34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7A66CE-10DB-4D8E-841B-3FD2DF242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13077" y="511404"/>
            <a:ext cx="5780173" cy="5791200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822F7-DE66-4829-91DC-06C4B249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86" y="511404"/>
            <a:ext cx="4114800" cy="783996"/>
          </a:xfrm>
        </p:spPr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82C8-3A57-4345-B0C8-5DDBE2BB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1600200"/>
            <a:ext cx="4114800" cy="47024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Considerations / Decisions</a:t>
            </a:r>
          </a:p>
          <a:p>
            <a:endParaRPr lang="en-US" sz="2400" b="1" u="sng" dirty="0"/>
          </a:p>
          <a:p>
            <a:pPr lvl="1"/>
            <a:r>
              <a:rPr lang="en-US" sz="1600" dirty="0"/>
              <a:t>Single Daily Fail Point / Develop “Fail w/in 24hr” target class –Binary Classification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Unbalanced Data  /  Keep All Fail24 Class, Subsample Normal Class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PCA indicates need for high # features / Keep all features, try both logistic regression and Random forest as a first pass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1D039-3B14-4F30-8B71-C1C8C499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3669458"/>
            <a:ext cx="3674470" cy="2611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7B480-A38E-4300-A773-9609CD82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28" y="1052843"/>
            <a:ext cx="3674470" cy="23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C48-30BE-4C76-A3AB-BD95EDEF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(rf model)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A9BCD65-BA9D-4350-A7F0-2D58590604CC}"/>
              </a:ext>
            </a:extLst>
          </p:cNvPr>
          <p:cNvSpPr txBox="1">
            <a:spLocks/>
          </p:cNvSpPr>
          <p:nvPr/>
        </p:nvSpPr>
        <p:spPr>
          <a:xfrm>
            <a:off x="912812" y="5197207"/>
            <a:ext cx="9525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Machine age interacting with error code# and runtime</a:t>
            </a:r>
          </a:p>
          <a:p>
            <a:pPr algn="ctr"/>
            <a:r>
              <a:rPr lang="en-US" dirty="0"/>
              <a:t>Max Pressure over past 24 hours</a:t>
            </a:r>
          </a:p>
          <a:p>
            <a:pPr algn="ctr"/>
            <a:r>
              <a:rPr lang="en-US" dirty="0"/>
              <a:t>Rotation Performance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BF84D7-4D04-47AC-8E1A-771EB0722F20}"/>
              </a:ext>
            </a:extLst>
          </p:cNvPr>
          <p:cNvSpPr/>
          <p:nvPr/>
        </p:nvSpPr>
        <p:spPr>
          <a:xfrm>
            <a:off x="8913812" y="5309602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74A7E4-49C9-4102-B8D2-EDD587A75181}"/>
              </a:ext>
            </a:extLst>
          </p:cNvPr>
          <p:cNvSpPr/>
          <p:nvPr/>
        </p:nvSpPr>
        <p:spPr>
          <a:xfrm>
            <a:off x="7847012" y="57912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48F542-6999-443C-AB35-C8F55324DA9B}"/>
              </a:ext>
            </a:extLst>
          </p:cNvPr>
          <p:cNvSpPr/>
          <p:nvPr/>
        </p:nvSpPr>
        <p:spPr>
          <a:xfrm>
            <a:off x="7161212" y="630123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DDCF45C6-446B-4B48-93A1-D8611BE533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206" y="1481724"/>
            <a:ext cx="9482505" cy="3318875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D6F69D5-7A7C-49A5-AD6D-238D91CF81C6}"/>
              </a:ext>
            </a:extLst>
          </p:cNvPr>
          <p:cNvSpPr/>
          <p:nvPr/>
        </p:nvSpPr>
        <p:spPr>
          <a:xfrm>
            <a:off x="1289134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08771A-E8BE-4AE5-B4BE-B6308332A3C2}"/>
              </a:ext>
            </a:extLst>
          </p:cNvPr>
          <p:cNvSpPr/>
          <p:nvPr/>
        </p:nvSpPr>
        <p:spPr>
          <a:xfrm>
            <a:off x="1778770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F8136-6A80-4121-AAB9-0A8368EE91A2}"/>
              </a:ext>
            </a:extLst>
          </p:cNvPr>
          <p:cNvSpPr/>
          <p:nvPr/>
        </p:nvSpPr>
        <p:spPr>
          <a:xfrm>
            <a:off x="2023588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E3A106-F284-4049-AD37-C905C0E12DFE}"/>
              </a:ext>
            </a:extLst>
          </p:cNvPr>
          <p:cNvSpPr/>
          <p:nvPr/>
        </p:nvSpPr>
        <p:spPr>
          <a:xfrm>
            <a:off x="1533952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A7DE59-C80A-4E8D-B8E0-A1A1A64836CC}"/>
              </a:ext>
            </a:extLst>
          </p:cNvPr>
          <p:cNvSpPr/>
          <p:nvPr/>
        </p:nvSpPr>
        <p:spPr>
          <a:xfrm>
            <a:off x="2513224" y="28956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5867B4-FF44-4071-90A5-2EA4DCF5FC15}"/>
              </a:ext>
            </a:extLst>
          </p:cNvPr>
          <p:cNvSpPr/>
          <p:nvPr/>
        </p:nvSpPr>
        <p:spPr>
          <a:xfrm>
            <a:off x="2268406" y="2895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8DD9B4-F768-4D67-A8B4-B7977617DE06}"/>
              </a:ext>
            </a:extLst>
          </p:cNvPr>
          <p:cNvSpPr/>
          <p:nvPr/>
        </p:nvSpPr>
        <p:spPr>
          <a:xfrm>
            <a:off x="3002860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7DACDA-95F9-4660-9994-1CFA0B8DC4E4}"/>
              </a:ext>
            </a:extLst>
          </p:cNvPr>
          <p:cNvSpPr/>
          <p:nvPr/>
        </p:nvSpPr>
        <p:spPr>
          <a:xfrm>
            <a:off x="3247678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21E54C-D622-4BCF-BE34-15222E7BEDEA}"/>
              </a:ext>
            </a:extLst>
          </p:cNvPr>
          <p:cNvSpPr/>
          <p:nvPr/>
        </p:nvSpPr>
        <p:spPr>
          <a:xfrm>
            <a:off x="3492496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CEF7D8-D731-4997-B460-BCC9C9706317}"/>
              </a:ext>
            </a:extLst>
          </p:cNvPr>
          <p:cNvSpPr/>
          <p:nvPr/>
        </p:nvSpPr>
        <p:spPr>
          <a:xfrm>
            <a:off x="2758042" y="2895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A2183A-2BC0-4F99-9720-A3DA290B21BE}"/>
              </a:ext>
            </a:extLst>
          </p:cNvPr>
          <p:cNvSpPr/>
          <p:nvPr/>
        </p:nvSpPr>
        <p:spPr>
          <a:xfrm>
            <a:off x="3737311" y="289560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9A6-2991-4BBD-A589-3067F003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Criteria: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0F87-506B-456E-9128-358039698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Maintenance cost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𝑖𝑛𝑐𝑜𝑟𝑟𝑒𝑐𝑡𝑙𝑦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𝑓𝑎𝑖𝑙𝑢𝑟𝑒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𝑐𝑎𝑙𝑙𝑠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know the actual costs, but we need a mechanism to judge the model.  For exercise purposes: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</m:oMath>
                </a14:m>
                <a:r>
                  <a:rPr lang="en-US" sz="1800" dirty="0"/>
                  <a:t> = True Positives = $500 (min down time, mini repair cost)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𝑖𝑛𝑐𝑜𝑟𝑟𝑒𝑐𝑡𝑙𝑦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e>
                    </m:d>
                  </m:oMath>
                </a14:m>
                <a:r>
                  <a:rPr lang="en-US" sz="1800" dirty="0"/>
                  <a:t>= False Negatives = $1,000 (maximum down time, max repair cost)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𝑓𝑎𝑖𝑙𝑢𝑟𝑒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𝑐𝑎𝑙𝑙𝑠</m:t>
                        </m:r>
                      </m:e>
                    </m:d>
                  </m:oMath>
                </a14:m>
                <a:r>
                  <a:rPr lang="en-US" sz="1800" dirty="0"/>
                  <a:t> = False Positives = $250 (0 downtime, unnecessary repair call)</a:t>
                </a:r>
              </a:p>
              <a:p>
                <a:endParaRPr lang="en-US" dirty="0"/>
              </a:p>
              <a:p>
                <a:r>
                  <a:rPr lang="en-US" dirty="0"/>
                  <a:t>Baseline:  4,053 failures * $1,000/unpredicted failure = $4.05M maintenance cost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0F87-506B-456E-9128-358039698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567</TotalTime>
  <Words>712</Words>
  <Application>Microsoft Office PowerPoint</Application>
  <PresentationFormat>Custom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Franklin Gothic Medium</vt:lpstr>
      <vt:lpstr>Business Contrast 16x9</vt:lpstr>
      <vt:lpstr>Predicting Machine Maintenance</vt:lpstr>
      <vt:lpstr>The Problem Summary:</vt:lpstr>
      <vt:lpstr>The Data</vt:lpstr>
      <vt:lpstr>The Data (contd)</vt:lpstr>
      <vt:lpstr>The Data (contd)</vt:lpstr>
      <vt:lpstr>The Model Features:  8 given, 168 derived, 176 total</vt:lpstr>
      <vt:lpstr>The Model</vt:lpstr>
      <vt:lpstr>Feature Importance (rf model)</vt:lpstr>
      <vt:lpstr>Judging Criteria:</vt:lpstr>
      <vt:lpstr>Model Results</vt:lpstr>
      <vt:lpstr>The Model (results)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Machine Maintenance</dc:title>
  <dc:creator>Bill M</dc:creator>
  <cp:lastModifiedBy>Bill M</cp:lastModifiedBy>
  <cp:revision>23</cp:revision>
  <dcterms:created xsi:type="dcterms:W3CDTF">2019-03-11T02:08:17Z</dcterms:created>
  <dcterms:modified xsi:type="dcterms:W3CDTF">2019-03-13T21:32:22Z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