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8" r:id="rId2"/>
    <p:sldId id="328" r:id="rId3"/>
    <p:sldId id="486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388" r:id="rId15"/>
    <p:sldId id="353" r:id="rId16"/>
    <p:sldId id="269" r:id="rId17"/>
    <p:sldId id="354" r:id="rId18"/>
    <p:sldId id="357" r:id="rId19"/>
    <p:sldId id="490" r:id="rId20"/>
    <p:sldId id="362" r:id="rId21"/>
    <p:sldId id="494" r:id="rId22"/>
    <p:sldId id="363" r:id="rId23"/>
    <p:sldId id="364" r:id="rId24"/>
    <p:sldId id="365" r:id="rId25"/>
    <p:sldId id="491" r:id="rId26"/>
    <p:sldId id="487" r:id="rId27"/>
    <p:sldId id="367" r:id="rId28"/>
    <p:sldId id="369" r:id="rId29"/>
    <p:sldId id="370" r:id="rId30"/>
    <p:sldId id="368" r:id="rId31"/>
    <p:sldId id="425" r:id="rId32"/>
    <p:sldId id="371" r:id="rId33"/>
    <p:sldId id="372" r:id="rId34"/>
    <p:sldId id="373" r:id="rId35"/>
    <p:sldId id="374" r:id="rId36"/>
    <p:sldId id="375" r:id="rId37"/>
    <p:sldId id="376" r:id="rId38"/>
    <p:sldId id="488" r:id="rId39"/>
    <p:sldId id="383" r:id="rId40"/>
    <p:sldId id="384" r:id="rId41"/>
    <p:sldId id="385" r:id="rId42"/>
    <p:sldId id="408" r:id="rId43"/>
    <p:sldId id="405" r:id="rId44"/>
    <p:sldId id="489" r:id="rId45"/>
    <p:sldId id="310" r:id="rId46"/>
    <p:sldId id="312" r:id="rId47"/>
    <p:sldId id="396" r:id="rId48"/>
    <p:sldId id="397" r:id="rId49"/>
    <p:sldId id="480" r:id="rId50"/>
    <p:sldId id="316" r:id="rId51"/>
    <p:sldId id="400" r:id="rId52"/>
    <p:sldId id="402" r:id="rId53"/>
    <p:sldId id="401" r:id="rId54"/>
    <p:sldId id="493" r:id="rId55"/>
    <p:sldId id="404" r:id="rId56"/>
    <p:sldId id="492" r:id="rId57"/>
    <p:sldId id="409" r:id="rId58"/>
    <p:sldId id="414" r:id="rId59"/>
    <p:sldId id="415" r:id="rId60"/>
    <p:sldId id="416" r:id="rId61"/>
    <p:sldId id="417" r:id="rId62"/>
    <p:sldId id="406" r:id="rId6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3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9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1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www.tensorflow.org/instal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5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pei</a:t>
            </a:r>
            <a:r>
              <a:rPr lang="en-US" dirty="0"/>
              <a:t>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  <a:blipFill>
                <a:blip r:embed="rId3"/>
                <a:stretch>
                  <a:fillRect l="-22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/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/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Example</a:t>
                          </a:r>
                          <a:br>
                            <a:rPr lang="es-E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709" t="-4762" r="-713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180328" r="-6821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180328" r="-1215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280328" r="-6821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280328" r="-1215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380328" r="-6821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380328" r="-1215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480328" r="-6821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480328" r="-121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580328" r="-121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different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neural network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dirty="0"/>
                  <a:t>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r>
                  <a:rPr lang="en-US" dirty="0"/>
                  <a:t>Output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class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⇒3</m:t>
                    </m:r>
                  </m:oMath>
                </a14:m>
                <a:r>
                  <a:rPr lang="en-US" dirty="0"/>
                  <a:t> output units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one input sample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shape 5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vector shape 20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vector shape 3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batch of 100 samples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matrix shape (100,5)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matrix shape (100,20)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matrix shape (100,3)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7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F677F-157B-4730-987B-47FB71D0C7D6}"/>
              </a:ext>
            </a:extLst>
          </p:cNvPr>
          <p:cNvGrpSpPr/>
          <p:nvPr/>
        </p:nvGrpSpPr>
        <p:grpSpPr>
          <a:xfrm>
            <a:off x="2698377" y="2105125"/>
            <a:ext cx="3836811" cy="1754326"/>
            <a:chOff x="2698377" y="2105125"/>
            <a:chExt cx="3836811" cy="1754326"/>
          </a:xfrm>
        </p:grpSpPr>
        <p:sp>
          <p:nvSpPr>
            <p:cNvPr id="13" name="Rectangle 12"/>
            <p:cNvSpPr/>
            <p:nvPr/>
          </p:nvSpPr>
          <p:spPr>
            <a:xfrm>
              <a:off x="2698377" y="2250141"/>
              <a:ext cx="1417739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216785" y="2241751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351422" y="2250141"/>
              <a:ext cx="0" cy="383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30609" y="2105125"/>
              <a:ext cx="16045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selected </a:t>
              </a:r>
              <a:br>
                <a:rPr lang="en-US" dirty="0"/>
              </a:b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mini-batch</a:t>
              </a:r>
            </a:p>
            <a:p>
              <a:endParaRPr lang="en-US" dirty="0"/>
            </a:p>
            <a:p>
              <a:r>
                <a:rPr lang="en-US" dirty="0"/>
                <a:t>e.g. 100 records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49A36-0B1E-4B13-9C51-D3A05AF28C8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785" y="2633814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(Typical values for MNIST)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batch size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steps per epoch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0D-F1BE-4E3A-86FC-00EF407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57DC-A335-4F91-BAAD-4EBDB44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F502-9E54-4DDF-B32A-1E82ADB4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44091"/>
            <a:ext cx="10506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270490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4740" y="146723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166D1-E81D-47C4-A793-04D6C34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1" y="1612755"/>
            <a:ext cx="8982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3306" y="350536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7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CE90E0-9F3B-49B6-AB9E-57FA59A1DFF3}"/>
              </a:ext>
            </a:extLst>
          </p:cNvPr>
          <p:cNvGrpSpPr/>
          <p:nvPr/>
        </p:nvGrpSpPr>
        <p:grpSpPr>
          <a:xfrm>
            <a:off x="5448532" y="4017922"/>
            <a:ext cx="1956033" cy="1643029"/>
            <a:chOff x="5448532" y="4017922"/>
            <a:chExt cx="1956033" cy="1643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/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BF4FA-0EE8-459D-88CB-FA382EC65A76}"/>
                </a:ext>
              </a:extLst>
            </p:cNvPr>
            <p:cNvSpPr/>
            <p:nvPr/>
          </p:nvSpPr>
          <p:spPr>
            <a:xfrm>
              <a:off x="5498867" y="4017922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4FACD6-A3C5-45D4-8CF9-2C849C16AC11}"/>
                </a:ext>
              </a:extLst>
            </p:cNvPr>
            <p:cNvSpPr/>
            <p:nvPr/>
          </p:nvSpPr>
          <p:spPr>
            <a:xfrm>
              <a:off x="7010283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/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466044-740D-4F82-85CB-C19FCABBE1E3}"/>
                </a:ext>
              </a:extLst>
            </p:cNvPr>
            <p:cNvSpPr/>
            <p:nvPr/>
          </p:nvSpPr>
          <p:spPr>
            <a:xfrm>
              <a:off x="6037160" y="4947671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/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512C0-8A4A-493B-8B77-34B183DAC32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5842815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1F54C7-1D87-48FB-8A08-76F02719DCCA}"/>
                </a:ext>
              </a:extLst>
            </p:cNvPr>
            <p:cNvCxnSpPr>
              <a:stCxn id="12" idx="7"/>
              <a:endCxn id="10" idx="3"/>
            </p:cNvCxnSpPr>
            <p:nvPr/>
          </p:nvCxnSpPr>
          <p:spPr>
            <a:xfrm flipV="1">
              <a:off x="6330738" y="4311500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92D565-8975-42AD-B8B1-4D1ABCBC6CDB}"/>
              </a:ext>
            </a:extLst>
          </p:cNvPr>
          <p:cNvGrpSpPr/>
          <p:nvPr/>
        </p:nvGrpSpPr>
        <p:grpSpPr>
          <a:xfrm>
            <a:off x="7322036" y="4017922"/>
            <a:ext cx="820723" cy="725463"/>
            <a:chOff x="7322036" y="4017922"/>
            <a:chExt cx="820723" cy="7254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F0B060-4B9A-4925-9DB8-0FFF661A409F}"/>
                </a:ext>
              </a:extLst>
            </p:cNvPr>
            <p:cNvSpPr/>
            <p:nvPr/>
          </p:nvSpPr>
          <p:spPr>
            <a:xfrm>
              <a:off x="7748477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0D9D6E-555D-4B1D-8C78-E007628F7C4C}"/>
                </a:ext>
              </a:extLst>
            </p:cNvPr>
            <p:cNvCxnSpPr/>
            <p:nvPr/>
          </p:nvCxnSpPr>
          <p:spPr>
            <a:xfrm>
              <a:off x="7322036" y="4189896"/>
              <a:ext cx="45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/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7E4A1-23C8-4CBB-AB7B-2F7B91A3E7ED}"/>
              </a:ext>
            </a:extLst>
          </p:cNvPr>
          <p:cNvGrpSpPr/>
          <p:nvPr/>
        </p:nvGrpSpPr>
        <p:grpSpPr>
          <a:xfrm>
            <a:off x="7861726" y="4023514"/>
            <a:ext cx="1931548" cy="1693399"/>
            <a:chOff x="7861726" y="4023514"/>
            <a:chExt cx="1931548" cy="1693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/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8E2EF9-7C5A-4643-908B-20A852F1DE96}"/>
                </a:ext>
              </a:extLst>
            </p:cNvPr>
            <p:cNvSpPr/>
            <p:nvPr/>
          </p:nvSpPr>
          <p:spPr>
            <a:xfrm>
              <a:off x="9204720" y="4023514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E6266-0F60-42E0-8DBB-5816E5563A58}"/>
                </a:ext>
              </a:extLst>
            </p:cNvPr>
            <p:cNvSpPr/>
            <p:nvPr/>
          </p:nvSpPr>
          <p:spPr>
            <a:xfrm>
              <a:off x="8231597" y="4953263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B4BED-8B1B-4A19-9FCD-3E3A9AB0E286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037252" y="4195488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804B41-D8C3-4B3C-B7A6-5F6123DFA887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8525175" y="4317092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/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3372C-A96F-4641-9F99-412BCDE7FAB8}"/>
              </a:ext>
            </a:extLst>
          </p:cNvPr>
          <p:cNvGrpSpPr/>
          <p:nvPr/>
        </p:nvGrpSpPr>
        <p:grpSpPr>
          <a:xfrm>
            <a:off x="9548668" y="3604657"/>
            <a:ext cx="2447341" cy="2125583"/>
            <a:chOff x="9548668" y="3604657"/>
            <a:chExt cx="2447341" cy="21255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5CEE12-1075-4E03-9549-707B76C94B97}"/>
                </a:ext>
              </a:extLst>
            </p:cNvPr>
            <p:cNvSpPr/>
            <p:nvPr/>
          </p:nvSpPr>
          <p:spPr>
            <a:xfrm>
              <a:off x="10716136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D02D1-A738-4734-8772-F786BFE29944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9548668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/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0286FC-A043-4B00-997C-6ED6E7D02A8D}"/>
                </a:ext>
              </a:extLst>
            </p:cNvPr>
            <p:cNvSpPr/>
            <p:nvPr/>
          </p:nvSpPr>
          <p:spPr>
            <a:xfrm>
              <a:off x="9807971" y="4992450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BB520-AFB0-4A05-9050-255808868F6C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10101549" y="4356279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/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9750B-61AB-44FC-AEF5-F742B0DF3DD7}"/>
              </a:ext>
            </a:extLst>
          </p:cNvPr>
          <p:cNvGrpSpPr/>
          <p:nvPr/>
        </p:nvGrpSpPr>
        <p:grpSpPr>
          <a:xfrm>
            <a:off x="2244391" y="4367462"/>
            <a:ext cx="2620238" cy="1477328"/>
            <a:chOff x="2244391" y="4367462"/>
            <a:chExt cx="2620238" cy="1477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7BBE4-73AF-4C9E-A8E4-F17AA63C778C}"/>
                </a:ext>
              </a:extLst>
            </p:cNvPr>
            <p:cNvSpPr/>
            <p:nvPr/>
          </p:nvSpPr>
          <p:spPr>
            <a:xfrm>
              <a:off x="2244391" y="54762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811647-B32E-4C05-A27D-B9AA1A7FBCE1}"/>
                </a:ext>
              </a:extLst>
            </p:cNvPr>
            <p:cNvSpPr/>
            <p:nvPr/>
          </p:nvSpPr>
          <p:spPr>
            <a:xfrm>
              <a:off x="2244391" y="4438263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2F437D-103F-4E58-9768-3FA5F28E1214}"/>
                </a:ext>
              </a:extLst>
            </p:cNvPr>
            <p:cNvSpPr/>
            <p:nvPr/>
          </p:nvSpPr>
          <p:spPr>
            <a:xfrm>
              <a:off x="2244391" y="4934152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A023-EF02-47F8-8344-CBDAF5162E56}"/>
                </a:ext>
              </a:extLst>
            </p:cNvPr>
            <p:cNvSpPr txBox="1"/>
            <p:nvPr/>
          </p:nvSpPr>
          <p:spPr>
            <a:xfrm>
              <a:off x="2807143" y="4367462"/>
              <a:ext cx="205748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variable</a:t>
              </a:r>
            </a:p>
            <a:p>
              <a:endParaRPr lang="en-US" dirty="0"/>
            </a:p>
            <a:p>
              <a:r>
                <a:rPr lang="en-US" dirty="0"/>
                <a:t>Trainable variable</a:t>
              </a:r>
            </a:p>
            <a:p>
              <a:endParaRPr lang="en-US" dirty="0"/>
            </a:p>
            <a:p>
              <a:r>
                <a:rPr lang="en-US" dirty="0"/>
                <a:t>Computed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0F37-D16A-4A9F-A2B5-B0039E5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1" y="2614457"/>
            <a:ext cx="3801791" cy="203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A46DE-B11F-4ACD-B276-BF332C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457"/>
            <a:ext cx="4171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Hidden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Scalar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558" t="-1754" r="-930" b="-29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E187E-5739-44C2-8638-D43DB4B57DA4}"/>
              </a:ext>
            </a:extLst>
          </p:cNvPr>
          <p:cNvGrpSpPr/>
          <p:nvPr/>
        </p:nvGrpSpPr>
        <p:grpSpPr>
          <a:xfrm>
            <a:off x="7469178" y="3265321"/>
            <a:ext cx="3347716" cy="705034"/>
            <a:chOff x="7469178" y="3265321"/>
            <a:chExt cx="3347716" cy="7050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01DE86-B9E1-40FB-B5E4-E00F6D666964}"/>
                </a:ext>
              </a:extLst>
            </p:cNvPr>
            <p:cNvSpPr/>
            <p:nvPr/>
          </p:nvSpPr>
          <p:spPr>
            <a:xfrm>
              <a:off x="7469178" y="3270913"/>
              <a:ext cx="343948" cy="3439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B860F-8817-4BA7-9A32-3B4F7320D75F}"/>
                </a:ext>
              </a:extLst>
            </p:cNvPr>
            <p:cNvSpPr/>
            <p:nvPr/>
          </p:nvSpPr>
          <p:spPr>
            <a:xfrm>
              <a:off x="8980594" y="3265321"/>
              <a:ext cx="343948" cy="343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B196C2-5B1C-45C2-8F09-669B9E083B3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7813126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89DAC-F06F-4C0D-9DD2-5646D980A07B}"/>
                </a:ext>
              </a:extLst>
            </p:cNvPr>
            <p:cNvSpPr/>
            <p:nvPr/>
          </p:nvSpPr>
          <p:spPr>
            <a:xfrm>
              <a:off x="10472946" y="326532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4E5BCF-4F34-4999-AE6A-689AA5DB6BC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42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/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/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/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14BAD-F09F-4A91-9227-79BF4A9EB673}"/>
              </a:ext>
            </a:extLst>
          </p:cNvPr>
          <p:cNvGrpSpPr/>
          <p:nvPr/>
        </p:nvGrpSpPr>
        <p:grpSpPr>
          <a:xfrm>
            <a:off x="9513602" y="4209925"/>
            <a:ext cx="978408" cy="1065471"/>
            <a:chOff x="9513602" y="4209925"/>
            <a:chExt cx="978408" cy="1065471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5DE345-0DD8-4FCA-A40C-B6AE36BF681D}"/>
                </a:ext>
              </a:extLst>
            </p:cNvPr>
            <p:cNvSpPr/>
            <p:nvPr/>
          </p:nvSpPr>
          <p:spPr>
            <a:xfrm rot="10800000">
              <a:off x="9513602" y="4209925"/>
              <a:ext cx="978408" cy="34394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/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A9151-C334-4560-AF0F-9BE36793C429}"/>
              </a:ext>
            </a:extLst>
          </p:cNvPr>
          <p:cNvGrpSpPr/>
          <p:nvPr/>
        </p:nvGrpSpPr>
        <p:grpSpPr>
          <a:xfrm>
            <a:off x="7878252" y="4192670"/>
            <a:ext cx="978408" cy="1082726"/>
            <a:chOff x="7878252" y="4192670"/>
            <a:chExt cx="978408" cy="1082726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A99CB18-24C9-4DF2-8EF9-0D75754E7881}"/>
                </a:ext>
              </a:extLst>
            </p:cNvPr>
            <p:cNvSpPr/>
            <p:nvPr/>
          </p:nvSpPr>
          <p:spPr>
            <a:xfrm rot="10800000">
              <a:off x="7878252" y="4192670"/>
              <a:ext cx="978408" cy="34394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/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59781-A712-4AA1-8A08-ED776C75138A}"/>
              </a:ext>
            </a:extLst>
          </p:cNvPr>
          <p:cNvGrpSpPr/>
          <p:nvPr/>
        </p:nvGrpSpPr>
        <p:grpSpPr>
          <a:xfrm>
            <a:off x="8034179" y="2393610"/>
            <a:ext cx="1013239" cy="632771"/>
            <a:chOff x="8034179" y="2393610"/>
            <a:chExt cx="1013239" cy="632771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790C675-32F1-4379-93D2-BA12BA6D7823}"/>
                </a:ext>
              </a:extLst>
            </p:cNvPr>
            <p:cNvSpPr/>
            <p:nvPr/>
          </p:nvSpPr>
          <p:spPr>
            <a:xfrm>
              <a:off x="8069010" y="2682433"/>
              <a:ext cx="978408" cy="3439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/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89" t="-4444" r="-921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4AA01-858C-4480-9DC6-80B2443F9446}"/>
              </a:ext>
            </a:extLst>
          </p:cNvPr>
          <p:cNvGrpSpPr/>
          <p:nvPr/>
        </p:nvGrpSpPr>
        <p:grpSpPr>
          <a:xfrm>
            <a:off x="9569033" y="2354193"/>
            <a:ext cx="1023844" cy="686075"/>
            <a:chOff x="9569033" y="2354193"/>
            <a:chExt cx="1023844" cy="686075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9D8B9509-7060-4892-AE54-DB2DE193062B}"/>
                </a:ext>
              </a:extLst>
            </p:cNvPr>
            <p:cNvSpPr/>
            <p:nvPr/>
          </p:nvSpPr>
          <p:spPr>
            <a:xfrm>
              <a:off x="9614469" y="2696320"/>
              <a:ext cx="978408" cy="34394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/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79" t="-2174" r="-789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 forward pass: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 reverse step: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j=1,…,M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778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7943273" y="2047336"/>
            <a:ext cx="445518" cy="6034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9B10313C-8287-44E9-8C97-429710FBCA99}"/>
              </a:ext>
            </a:extLst>
          </p:cNvPr>
          <p:cNvSpPr/>
          <p:nvPr/>
        </p:nvSpPr>
        <p:spPr>
          <a:xfrm>
            <a:off x="8494696" y="2047336"/>
            <a:ext cx="510759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778" t="-1754" b="-10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A7353-8ACD-4042-A795-68119DECE971}"/>
              </a:ext>
            </a:extLst>
          </p:cNvPr>
          <p:cNvSpPr/>
          <p:nvPr/>
        </p:nvSpPr>
        <p:spPr>
          <a:xfrm>
            <a:off x="9802080" y="1743382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200-2A18-4A34-8B7D-8293F9B9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90D-6AA8-4948-A46B-944A01FC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51" y="1557750"/>
            <a:ext cx="4071389" cy="4329817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backpropgation</a:t>
            </a:r>
            <a:r>
              <a:rPr lang="en-US" dirty="0"/>
              <a:t>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Demo already performs output layer</a:t>
            </a:r>
          </a:p>
          <a:p>
            <a:r>
              <a:rPr lang="en-US" dirty="0"/>
              <a:t>You need to finish the hidden layer</a:t>
            </a:r>
          </a:p>
          <a:p>
            <a:r>
              <a:rPr lang="en-US" dirty="0"/>
              <a:t>Test the gradient</a:t>
            </a:r>
          </a:p>
          <a:p>
            <a:r>
              <a:rPr lang="en-US" dirty="0"/>
              <a:t>Note the python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1187-37B3-419F-AFFA-10529D9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90DA-3977-4BFD-9F76-C7315F2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693"/>
            <a:ext cx="5457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310-4CAE-4FB6-A3AB-0A05503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96" y="273536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 rot="5400000">
            <a:off x="1014305" y="1863735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48333</TotalTime>
  <Words>3317</Words>
  <Application>Microsoft Macintosh PowerPoint</Application>
  <PresentationFormat>Widescreen</PresentationFormat>
  <Paragraphs>668</Paragraphs>
  <Slides>62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Dimension Example</vt:lpstr>
      <vt:lpstr>Problems with Standard Gradient Descent</vt:lpstr>
      <vt:lpstr>Problems with Standard Gradient Descent</vt:lpstr>
      <vt:lpstr>Stochastic Gradient Descent</vt:lpstr>
      <vt:lpstr>SGD Theory (Advanced)</vt:lpstr>
      <vt:lpstr>SGD Practical Issues</vt:lpstr>
      <vt:lpstr>In-Class Exercise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Outline</vt:lpstr>
      <vt:lpstr>Recap:  MNIST data </vt:lpstr>
      <vt:lpstr>Simple MNIST Neural Network</vt:lpstr>
      <vt:lpstr>Fitting the Model</vt:lpstr>
      <vt:lpstr>Training and Validation Accuracy</vt:lpstr>
      <vt:lpstr>In-Class Exercise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4)</vt:lpstr>
      <vt:lpstr>Back-Propagation Example (Part 5)</vt:lpstr>
      <vt:lpstr>In-Class Exercise</vt:lpstr>
      <vt:lpstr>Lab for this unit</vt:lpstr>
      <vt:lpstr>Initialization and Data Normalization </vt:lpstr>
      <vt:lpstr>Regularization</vt:lpstr>
      <vt:lpstr>Regularization in Keras</vt:lpstr>
      <vt:lpstr>Choice of network parameters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745</cp:revision>
  <cp:lastPrinted>2016-11-01T14:44:54Z</cp:lastPrinted>
  <dcterms:created xsi:type="dcterms:W3CDTF">2015-03-22T11:15:32Z</dcterms:created>
  <dcterms:modified xsi:type="dcterms:W3CDTF">2022-04-05T23:07:25Z</dcterms:modified>
</cp:coreProperties>
</file>