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5"/>
    <p:sldMasterId id="2147483709" r:id="rId6"/>
    <p:sldMasterId id="2147483729" r:id="rId7"/>
  </p:sldMasterIdLst>
  <p:notesMasterIdLst>
    <p:notesMasterId r:id="rId36"/>
  </p:notesMasterIdLst>
  <p:handoutMasterIdLst>
    <p:handoutMasterId r:id="rId37"/>
  </p:handoutMasterIdLst>
  <p:sldIdLst>
    <p:sldId id="316" r:id="rId8"/>
    <p:sldId id="330" r:id="rId9"/>
    <p:sldId id="352" r:id="rId10"/>
    <p:sldId id="331" r:id="rId11"/>
    <p:sldId id="335" r:id="rId12"/>
    <p:sldId id="333" r:id="rId13"/>
    <p:sldId id="334" r:id="rId14"/>
    <p:sldId id="336" r:id="rId15"/>
    <p:sldId id="337" r:id="rId16"/>
    <p:sldId id="338" r:id="rId17"/>
    <p:sldId id="341" r:id="rId18"/>
    <p:sldId id="342" r:id="rId19"/>
    <p:sldId id="353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5" r:id="rId28"/>
    <p:sldId id="354" r:id="rId29"/>
    <p:sldId id="356" r:id="rId30"/>
    <p:sldId id="357" r:id="rId31"/>
    <p:sldId id="358" r:id="rId32"/>
    <p:sldId id="359" r:id="rId33"/>
    <p:sldId id="351" r:id="rId34"/>
    <p:sldId id="325" r:id="rId35"/>
  </p:sldIdLst>
  <p:sldSz cx="9144000" cy="5715000" type="screen16x1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599">
          <p15:clr>
            <a:srgbClr val="A4A3A4"/>
          </p15:clr>
        </p15:guide>
        <p15:guide id="3" pos="2880">
          <p15:clr>
            <a:srgbClr val="A4A3A4"/>
          </p15:clr>
        </p15:guide>
        <p15:guide id="4" pos="5602" userDrawn="1">
          <p15:clr>
            <a:srgbClr val="A4A3A4"/>
          </p15:clr>
        </p15:guide>
        <p15:guide id="5" pos="158" userDrawn="1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orient="horz" pos="6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BDC"/>
    <a:srgbClr val="001D34"/>
    <a:srgbClr val="00A9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 autoAdjust="0"/>
    <p:restoredTop sz="81658" autoAdjust="0"/>
  </p:normalViewPr>
  <p:slideViewPr>
    <p:cSldViewPr showGuides="1">
      <p:cViewPr varScale="1">
        <p:scale>
          <a:sx n="83" d="100"/>
          <a:sy n="83" d="100"/>
        </p:scale>
        <p:origin x="1613" y="77"/>
      </p:cViewPr>
      <p:guideLst>
        <p:guide orient="horz" pos="1620"/>
        <p:guide orient="horz" pos="599"/>
        <p:guide pos="2880"/>
        <p:guide pos="5602"/>
        <p:guide pos="158"/>
        <p:guide orient="horz" pos="1800"/>
        <p:guide orient="horz" pos="6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12/06/2020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12/06/2020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44538"/>
            <a:ext cx="59563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527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20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328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372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229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788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809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750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330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7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199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154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464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938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959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793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26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73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85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43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6094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50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976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20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190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2820"/>
            <a:ext cx="9144000" cy="2884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3177536"/>
            <a:ext cx="7930032" cy="1281674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551802"/>
            <a:ext cx="7200800" cy="3043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4408" y="4801716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32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465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448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55556648-49D5-4B5B-92D5-2DB59DEB59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8640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3177538"/>
            <a:ext cx="7920880" cy="2240249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433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257322"/>
            <a:ext cx="7200800" cy="4000444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2631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285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977625"/>
            <a:ext cx="6048672" cy="1120124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6" y="3017520"/>
            <a:ext cx="6048671" cy="640071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4408" y="4801716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285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417564"/>
            <a:ext cx="7200800" cy="1803454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4408" y="4801716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977402"/>
            <a:ext cx="3600400" cy="1920213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57633"/>
            <a:ext cx="3600400" cy="640071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572000" y="0"/>
            <a:ext cx="4572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CEA03-472C-45CC-84D2-453A421629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3" y="267494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83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602">
          <p15:clr>
            <a:srgbClr val="FBAE40"/>
          </p15:clr>
        </p15:guide>
        <p15:guide id="4" pos="15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977402"/>
            <a:ext cx="3600400" cy="1920213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57633"/>
            <a:ext cx="3600400" cy="640071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3" y="0"/>
            <a:ext cx="4563963" cy="57150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CEA03-472C-45CC-84D2-453A421629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3" y="267494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03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2880">
          <p15:clr>
            <a:srgbClr val="FBAE40"/>
          </p15:clr>
        </p15:guide>
        <p15:guide id="4" pos="560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globe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572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283088"/>
            <a:ext cx="2016224" cy="1920213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A4BEA-90AA-46F4-829C-BDC63E08AE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1760" y="625252"/>
            <a:ext cx="4320480" cy="43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97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602">
          <p15:clr>
            <a:srgbClr val="FBAE40"/>
          </p15:clr>
        </p15:guide>
        <p15:guide id="4" pos="15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674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3177536"/>
            <a:ext cx="7930032" cy="1281674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551802"/>
            <a:ext cx="7200800" cy="3043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8640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4408" y="4801716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10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2413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0224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897396"/>
            <a:ext cx="8640958" cy="336037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0" y="937287"/>
            <a:ext cx="8630630" cy="711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1919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50949"/>
            <a:ext cx="4038600" cy="34068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1850949"/>
            <a:ext cx="4038600" cy="34068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8348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ataly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94956"/>
            <a:ext cx="4038600" cy="7104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50949"/>
            <a:ext cx="4038600" cy="34068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850949"/>
            <a:ext cx="4038600" cy="34068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1371" y="5420278"/>
            <a:ext cx="3688750" cy="106122"/>
          </a:xfrm>
        </p:spPr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311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atalys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94956"/>
            <a:ext cx="4038600" cy="7104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50949"/>
            <a:ext cx="4038600" cy="34068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850949"/>
            <a:ext cx="4038600" cy="340681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1371" y="5420278"/>
            <a:ext cx="3688750" cy="106122"/>
          </a:xfrm>
        </p:spPr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953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3" y="0"/>
            <a:ext cx="4563963" cy="57150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723100"/>
            <a:ext cx="4032446" cy="353466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894956"/>
            <a:ext cx="4032448" cy="7104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01371" y="5420278"/>
            <a:ext cx="3682598" cy="106122"/>
          </a:xfrm>
        </p:spPr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8490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+ quar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53836" y="0"/>
            <a:ext cx="2282400" cy="57150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723100"/>
            <a:ext cx="6336702" cy="353466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894956"/>
            <a:ext cx="6336704" cy="7104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01375" y="5420278"/>
            <a:ext cx="5986853" cy="106122"/>
          </a:xfrm>
        </p:spPr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6374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22550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613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partner log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2820"/>
            <a:ext cx="9144000" cy="2884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337334"/>
            <a:ext cx="7930032" cy="1281674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3247114"/>
            <a:ext cx="7200800" cy="3043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516216" y="646944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000" dirty="0">
                <a:solidFill>
                  <a:schemeClr val="bg1"/>
                </a:solidFill>
              </a:rPr>
              <a:t>Australia’s National Science Agency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520" y="267496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40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88815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7B52948-05FD-444E-9ADC-BA5285595A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3" y="0"/>
            <a:ext cx="4563963" cy="57150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2057411"/>
            <a:ext cx="3960440" cy="2805631"/>
          </a:xfrm>
        </p:spPr>
        <p:txBody>
          <a:bodyPr/>
          <a:lstStyle>
            <a:lvl1pPr marL="0" indent="0"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5713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417342"/>
            <a:ext cx="7056784" cy="3040339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97624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2857501"/>
            <a:ext cx="3600400" cy="2400267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tabLst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tabLst/>
              <a:defRPr sz="1600">
                <a:solidFill>
                  <a:schemeClr val="tx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tabLst/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6" y="1017295"/>
            <a:ext cx="3600399" cy="1600178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572000" y="0"/>
            <a:ext cx="4572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3CEA03-472C-45CC-84D2-453A421629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3" y="267494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81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2057411"/>
            <a:ext cx="3600400" cy="3163606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tabLst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tabLst/>
              <a:defRPr sz="1600">
                <a:solidFill>
                  <a:schemeClr val="tx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tabLst/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572000" y="0"/>
            <a:ext cx="4572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62976"/>
            <a:ext cx="3672408" cy="71040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CEA03-472C-45CC-84D2-453A421629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3" y="267494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995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2820"/>
            <a:ext cx="9144000" cy="2884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3177536"/>
            <a:ext cx="7930032" cy="1281674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551802"/>
            <a:ext cx="7200800" cy="3043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E03B9-1432-42F8-B5C8-0E82DA5A0E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801716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5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3177536"/>
            <a:ext cx="7930032" cy="1281674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551802"/>
            <a:ext cx="7200800" cy="3043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8640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8E03B9-1432-42F8-B5C8-0E82DA5A0E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801716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52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partner log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2820"/>
            <a:ext cx="9144000" cy="2884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337334"/>
            <a:ext cx="7930032" cy="1281674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3247114"/>
            <a:ext cx="7200800" cy="3043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516216" y="646944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000" dirty="0">
                <a:solidFill>
                  <a:schemeClr val="bg1"/>
                </a:solidFill>
              </a:rPr>
              <a:t>Australia’s National Science Agency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A5B9C2-E418-4FBD-9C78-C8C88D940B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4" y="267494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87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70507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00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4031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7071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257322"/>
            <a:ext cx="8640958" cy="341216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0" y="297216"/>
            <a:ext cx="8630630" cy="711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40037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257322"/>
            <a:ext cx="4038600" cy="36804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1257322"/>
            <a:ext cx="4038600" cy="36804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9828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3936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68182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53666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55556648-49D5-4B5B-92D5-2DB59DEB59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8640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3177538"/>
            <a:ext cx="7920880" cy="2240249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241141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257322"/>
            <a:ext cx="7200800" cy="4000444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051387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285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977625"/>
            <a:ext cx="6048672" cy="1120124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6" y="3017520"/>
            <a:ext cx="6048671" cy="640071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E03B9-1432-42F8-B5C8-0E82DA5A0E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801716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862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285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417564"/>
            <a:ext cx="7200800" cy="1803454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1520" y="5389082"/>
            <a:ext cx="2385416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E03B9-1432-42F8-B5C8-0E82DA5A0E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801716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3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425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393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257322"/>
            <a:ext cx="8640958" cy="341216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0" y="297216"/>
            <a:ext cx="8630630" cy="711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16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257322"/>
            <a:ext cx="4038600" cy="36804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1257322"/>
            <a:ext cx="4038600" cy="36804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506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16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3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69159"/>
            <a:ext cx="8640960" cy="7104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2" y="1097306"/>
            <a:ext cx="8640958" cy="39714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5" y="5420278"/>
            <a:ext cx="6083845" cy="103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82" y="5420278"/>
            <a:ext cx="288789" cy="106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83" y="2772175"/>
            <a:ext cx="9161463" cy="66807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1" y="3031467"/>
            <a:ext cx="9142412" cy="40878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6" y="3022207"/>
            <a:ext cx="9167813" cy="45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460432" y="5089748"/>
            <a:ext cx="442169" cy="4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7" r:id="rId2"/>
    <p:sldLayoutId id="2147483701" r:id="rId3"/>
    <p:sldLayoutId id="2147483685" r:id="rId4"/>
    <p:sldLayoutId id="2147483705" r:id="rId5"/>
    <p:sldLayoutId id="2147483686" r:id="rId6"/>
    <p:sldLayoutId id="2147483687" r:id="rId7"/>
    <p:sldLayoutId id="2147483688" r:id="rId8"/>
    <p:sldLayoutId id="2147483689" r:id="rId9"/>
    <p:sldLayoutId id="2147483708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894956"/>
            <a:ext cx="8640960" cy="7104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2" y="1723100"/>
            <a:ext cx="8640958" cy="35346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5" y="5420278"/>
            <a:ext cx="6083845" cy="103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82" y="5420278"/>
            <a:ext cx="288789" cy="106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83" y="2772175"/>
            <a:ext cx="9161463" cy="66807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1" y="3031467"/>
            <a:ext cx="9142412" cy="40878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6" y="3022207"/>
            <a:ext cx="9167813" cy="45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6FE2B2-8DDC-4761-A30D-146F3B72AA27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95486"/>
            <a:ext cx="936488" cy="4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69159"/>
            <a:ext cx="8640960" cy="7104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2" y="1097306"/>
            <a:ext cx="8640958" cy="39714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5" y="5420278"/>
            <a:ext cx="6083845" cy="103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82" y="5420278"/>
            <a:ext cx="288789" cy="1061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83" y="2772175"/>
            <a:ext cx="9161463" cy="66807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1" y="3031467"/>
            <a:ext cx="9142412" cy="40878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6" y="3022207"/>
            <a:ext cx="9167813" cy="45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A40757-ADD5-4694-B94E-BDC7B2C517F2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089748"/>
            <a:ext cx="936488" cy="4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9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2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9371BB-9C33-4129-85DF-8AEA046330EB}"/>
              </a:ext>
            </a:extLst>
          </p:cNvPr>
          <p:cNvSpPr txBox="1">
            <a:spLocks/>
          </p:cNvSpPr>
          <p:nvPr/>
        </p:nvSpPr>
        <p:spPr>
          <a:xfrm>
            <a:off x="179512" y="121196"/>
            <a:ext cx="3384376" cy="194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dirty="0"/>
              <a:t>COMP6452</a:t>
            </a:r>
            <a:br>
              <a:rPr lang="en-AU" sz="2400" b="1" dirty="0"/>
            </a:br>
            <a:r>
              <a:rPr lang="en-AU" sz="2400" b="1" dirty="0"/>
              <a:t>Software Architecture for Blockchain Applications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99371BB-9C33-4129-85DF-8AEA04633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283088"/>
            <a:ext cx="2016224" cy="1920213"/>
          </a:xfrm>
        </p:spPr>
        <p:txBody>
          <a:bodyPr>
            <a:normAutofit/>
          </a:bodyPr>
          <a:lstStyle/>
          <a:p>
            <a:r>
              <a:rPr lang="en-AU" sz="3000" dirty="0"/>
              <a:t>L</a:t>
            </a:r>
            <a:r>
              <a:rPr lang="en-US" altLang="zh-CN" sz="3000" dirty="0" err="1"/>
              <a:t>aava</a:t>
            </a:r>
            <a:r>
              <a:rPr lang="en-US" altLang="zh-CN" sz="3000" dirty="0"/>
              <a:t>-ID Blockchain Project</a:t>
            </a:r>
            <a:endParaRPr lang="en-AU" sz="3000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F94C511-5ACB-44DF-814A-16D678B05E07}"/>
              </a:ext>
            </a:extLst>
          </p:cNvPr>
          <p:cNvSpPr txBox="1">
            <a:spLocks/>
          </p:cNvSpPr>
          <p:nvPr/>
        </p:nvSpPr>
        <p:spPr bwMode="auto">
          <a:xfrm>
            <a:off x="251520" y="4225652"/>
            <a:ext cx="3240360" cy="13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AU" sz="1100" dirty="0">
              <a:solidFill>
                <a:srgbClr val="000000"/>
              </a:solidFill>
              <a:latin typeface="Calibri" pitchFamily="34" charset="0"/>
            </a:endParaRPr>
          </a:p>
          <a:p>
            <a:endParaRPr lang="en-AU" sz="1100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AU" sz="1100" b="1" dirty="0">
                <a:solidFill>
                  <a:srgbClr val="000000"/>
                </a:solidFill>
                <a:latin typeface="Calibri" pitchFamily="34" charset="0"/>
              </a:rPr>
              <a:t>Qinghua Lu</a:t>
            </a:r>
          </a:p>
          <a:p>
            <a:endParaRPr lang="en-AU" sz="1100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AU" sz="1100" dirty="0">
                <a:solidFill>
                  <a:srgbClr val="000000"/>
                </a:solidFill>
                <a:latin typeface="Calibri" pitchFamily="34" charset="0"/>
              </a:rPr>
              <a:t>| Senior Research Scientist @ AAP team, CSIRO Data61 </a:t>
            </a:r>
          </a:p>
          <a:p>
            <a:r>
              <a:rPr lang="en-AU" sz="1100" dirty="0">
                <a:solidFill>
                  <a:srgbClr val="000000"/>
                </a:solidFill>
                <a:latin typeface="Calibri" pitchFamily="34" charset="0"/>
              </a:rPr>
              <a:t>| Qinghua.Lu@data61.csiro.au</a:t>
            </a:r>
          </a:p>
          <a:p>
            <a:endParaRPr lang="de-DE" sz="11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80"/>
    </mc:Choice>
    <mc:Fallback xmlns="">
      <p:transition spd="slow" advTm="387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Design Alternatives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784974" cy="3696413"/>
          </a:xfrm>
        </p:spPr>
        <p:txBody>
          <a:bodyPr numCol="1">
            <a:normAutofit fontScale="85000" lnSpcReduction="20000"/>
          </a:bodyPr>
          <a:lstStyle/>
          <a:p>
            <a:r>
              <a:rPr lang="en-AU" dirty="0"/>
              <a:t>Integrity</a:t>
            </a:r>
            <a:endParaRPr lang="en-US" dirty="0"/>
          </a:p>
          <a:p>
            <a:pPr lvl="1"/>
            <a:r>
              <a:rPr lang="en-AU" dirty="0"/>
              <a:t>Design 1: relies on </a:t>
            </a:r>
            <a:r>
              <a:rPr lang="en-AU" dirty="0" err="1"/>
              <a:t>Laava</a:t>
            </a:r>
            <a:r>
              <a:rPr lang="en-AU" dirty="0"/>
              <a:t> to create registry entries and host the platform in a centralised location. </a:t>
            </a:r>
          </a:p>
          <a:p>
            <a:pPr lvl="1"/>
            <a:r>
              <a:rPr lang="en-AU" dirty="0"/>
              <a:t>Design 2</a:t>
            </a:r>
            <a:r>
              <a:rPr lang="en-US" dirty="0"/>
              <a:t>:</a:t>
            </a:r>
            <a:r>
              <a:rPr lang="en-AU" dirty="0"/>
              <a:t> registry entries can only be created by the data providers, using their private keys. All transactions are validated by all processing nodes in the blockchain network. Data consumers hold a local copy of the blockchain, which removes a possible point of manipulation.</a:t>
            </a:r>
            <a:endParaRPr lang="en-US" dirty="0"/>
          </a:p>
          <a:p>
            <a:r>
              <a:rPr lang="en-AU" dirty="0"/>
              <a:t>Availability</a:t>
            </a:r>
            <a:endParaRPr lang="en-US" dirty="0"/>
          </a:p>
          <a:p>
            <a:pPr lvl="1"/>
            <a:r>
              <a:rPr lang="en-AU" dirty="0"/>
              <a:t>Design 1: hosted in a centralised location which is a single point of failure for tag registry availability for all stakeholders. </a:t>
            </a:r>
          </a:p>
          <a:p>
            <a:pPr lvl="1"/>
            <a:r>
              <a:rPr lang="en-AU" dirty="0"/>
              <a:t>Design 2: the use of a public blockchain allows increased data redundancy which can improve availability for data consumers. </a:t>
            </a:r>
            <a:endParaRPr lang="en-US" dirty="0"/>
          </a:p>
          <a:p>
            <a:r>
              <a:rPr lang="en-AU" dirty="0"/>
              <a:t>Read latency</a:t>
            </a:r>
            <a:endParaRPr lang="en-US" dirty="0"/>
          </a:p>
          <a:p>
            <a:pPr lvl="1"/>
            <a:r>
              <a:rPr lang="en-AU" dirty="0"/>
              <a:t>Design 1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en-AU" dirty="0"/>
              <a:t> is performed through a remote API over the internet,</a:t>
            </a:r>
          </a:p>
          <a:p>
            <a:pPr lvl="1"/>
            <a:r>
              <a:rPr lang="en-AU" dirty="0"/>
              <a:t>Design 2: a blockchain local node is collocated with the consumer’s query interface, and reading is done locally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10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10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1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080"/>
    </mc:Choice>
    <mc:Fallback xmlns="">
      <p:transition spd="slow" advTm="11908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784974" cy="369641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11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11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58EEBD-9E37-4925-86F5-941569A85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D63E64A-D48B-439D-B2BA-B9745E4F2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611627"/>
              </p:ext>
            </p:extLst>
          </p:nvPr>
        </p:nvGraphicFramePr>
        <p:xfrm>
          <a:off x="-1568" y="1633364"/>
          <a:ext cx="9038063" cy="3376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Visio" r:id="rId4" imgW="6867532" imgH="2562225" progId="Visio.Drawing.15">
                  <p:embed/>
                </p:oleObj>
              </mc:Choice>
              <mc:Fallback>
                <p:oleObj name="Visio" r:id="rId4" imgW="6867532" imgH="25622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68" y="1633364"/>
                        <a:ext cx="9038063" cy="3376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8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216"/>
    </mc:Choice>
    <mc:Fallback xmlns="">
      <p:transition spd="slow" advTm="10821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On-Chain Data Structure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784974" cy="369641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12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12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58EEBD-9E37-4925-86F5-941569A85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03277E-7A28-4BBE-B511-C4F64FDEC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475585"/>
            <a:ext cx="129277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8EF7E-B56D-4953-B9F1-C156B43B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548708"/>
            <a:ext cx="5253802" cy="35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2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53"/>
    </mc:Choice>
    <mc:Fallback xmlns="">
      <p:transition spd="slow" advTm="5415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9371BB-9C33-4129-85DF-8AEA046330EB}"/>
              </a:ext>
            </a:extLst>
          </p:cNvPr>
          <p:cNvSpPr txBox="1">
            <a:spLocks/>
          </p:cNvSpPr>
          <p:nvPr/>
        </p:nvSpPr>
        <p:spPr>
          <a:xfrm>
            <a:off x="179512" y="121196"/>
            <a:ext cx="3384376" cy="194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dirty="0"/>
              <a:t>COMP6452</a:t>
            </a:r>
            <a:br>
              <a:rPr lang="en-AU" sz="2400" b="1" dirty="0"/>
            </a:br>
            <a:r>
              <a:rPr lang="en-AU" sz="2400" b="1" dirty="0"/>
              <a:t>Software Architecture for Blockchain Applications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99371BB-9C33-4129-85DF-8AEA04633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283088"/>
            <a:ext cx="2016224" cy="1920213"/>
          </a:xfrm>
        </p:spPr>
        <p:txBody>
          <a:bodyPr>
            <a:normAutofit fontScale="90000"/>
          </a:bodyPr>
          <a:lstStyle/>
          <a:p>
            <a:r>
              <a:rPr lang="en-AU" sz="3000" dirty="0"/>
              <a:t>L</a:t>
            </a:r>
            <a:r>
              <a:rPr lang="en-US" altLang="zh-CN" sz="3000" dirty="0" err="1"/>
              <a:t>aava</a:t>
            </a:r>
            <a:r>
              <a:rPr lang="en-US" altLang="zh-CN" sz="3000" dirty="0"/>
              <a:t>-ID Blockchain Project</a:t>
            </a:r>
            <a:br>
              <a:rPr lang="en-US" altLang="zh-CN" sz="3000" dirty="0"/>
            </a:br>
            <a:br>
              <a:rPr lang="en-US" altLang="zh-CN" sz="3000" dirty="0"/>
            </a:br>
            <a:r>
              <a:rPr lang="en-US" altLang="zh-CN" sz="3000" dirty="0"/>
              <a:t>Phase 2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218145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6"/>
    </mc:Choice>
    <mc:Fallback xmlns="">
      <p:transition spd="slow" advTm="623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784974" cy="3696413"/>
          </a:xfrm>
        </p:spPr>
        <p:txBody>
          <a:bodyPr numCol="1">
            <a:normAutofit fontScale="92500" lnSpcReduction="20000"/>
          </a:bodyPr>
          <a:lstStyle/>
          <a:p>
            <a:r>
              <a:rPr lang="en-US" sz="2800" dirty="0"/>
              <a:t>Multi-tenant blockchain-based systems</a:t>
            </a:r>
          </a:p>
          <a:p>
            <a:pPr lvl="2"/>
            <a:r>
              <a:rPr lang="en-US" sz="2400" dirty="0"/>
              <a:t>A single system often serves multiple tenants</a:t>
            </a:r>
          </a:p>
          <a:p>
            <a:pPr lvl="2"/>
            <a:r>
              <a:rPr lang="en-US" sz="2400" dirty="0"/>
              <a:t>E.g., </a:t>
            </a:r>
            <a:r>
              <a:rPr lang="en-AU" sz="2400" dirty="0"/>
              <a:t>a traceability system</a:t>
            </a:r>
          </a:p>
          <a:p>
            <a:r>
              <a:rPr lang="en-AU" sz="2800" dirty="0"/>
              <a:t>Architecture design is challenging </a:t>
            </a:r>
          </a:p>
          <a:p>
            <a:pPr lvl="2"/>
            <a:r>
              <a:rPr lang="en-AU" sz="2400" dirty="0"/>
              <a:t>Data privacy</a:t>
            </a:r>
          </a:p>
          <a:p>
            <a:pPr lvl="3"/>
            <a:r>
              <a:rPr lang="en-AU" sz="2400" dirty="0"/>
              <a:t>Tenants must not be able to read other tenants’ data </a:t>
            </a:r>
          </a:p>
          <a:p>
            <a:pPr lvl="2"/>
            <a:r>
              <a:rPr lang="en-AU" sz="2400" dirty="0"/>
              <a:t>Scalability</a:t>
            </a:r>
          </a:p>
          <a:p>
            <a:pPr lvl="3"/>
            <a:r>
              <a:rPr lang="en-AU" sz="2400" dirty="0"/>
              <a:t>Some tenants might store large amounts of data </a:t>
            </a:r>
          </a:p>
          <a:p>
            <a:pPr lvl="3"/>
            <a:r>
              <a:rPr lang="en-AU" sz="2400" dirty="0"/>
              <a:t>There might be hundreds of tenants in one system</a:t>
            </a:r>
          </a:p>
          <a:p>
            <a:pPr lvl="2"/>
            <a:r>
              <a:rPr lang="en-AU" sz="2400" dirty="0"/>
              <a:t>Performance isolation</a:t>
            </a:r>
          </a:p>
          <a:p>
            <a:pPr lvl="3"/>
            <a:r>
              <a:rPr lang="en-AU" sz="2400" dirty="0"/>
              <a:t>Tenants with higher workload should not affect other tenants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14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14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31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400"/>
    </mc:Choice>
    <mc:Fallback xmlns="">
      <p:transition spd="slow" advTm="1874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784974" cy="3696413"/>
          </a:xfrm>
        </p:spPr>
        <p:txBody>
          <a:bodyPr numCol="1">
            <a:normAutofit fontScale="85000" lnSpcReduction="20000"/>
          </a:bodyPr>
          <a:lstStyle/>
          <a:p>
            <a:r>
              <a:rPr lang="en-AU" sz="2800" dirty="0"/>
              <a:t>Functional Requirements</a:t>
            </a:r>
          </a:p>
          <a:p>
            <a:pPr lvl="2"/>
            <a:r>
              <a:rPr lang="en-AU" sz="2200" dirty="0"/>
              <a:t>FR1 – Only selected tenants are able to write data on chain</a:t>
            </a:r>
          </a:p>
          <a:p>
            <a:pPr lvl="2"/>
            <a:r>
              <a:rPr lang="en-AU" sz="2200" dirty="0"/>
              <a:t>FR2 – Tenants need to be able to write batches of data on chain</a:t>
            </a:r>
          </a:p>
          <a:p>
            <a:pPr lvl="2"/>
            <a:r>
              <a:rPr lang="en-AU" sz="2200" dirty="0"/>
              <a:t>FR3 – End users need to be able to view the entire history</a:t>
            </a:r>
          </a:p>
          <a:p>
            <a:pPr lvl="2"/>
            <a:r>
              <a:rPr lang="en-AU" sz="2200" dirty="0"/>
              <a:t>FR4 – End users need to be able to validate the identity of tenant</a:t>
            </a:r>
          </a:p>
          <a:p>
            <a:pPr lvl="2"/>
            <a:r>
              <a:rPr lang="en-AU" sz="2200" dirty="0"/>
              <a:t>FR5 – Independent agencies need to be able to access data for auditing</a:t>
            </a:r>
          </a:p>
          <a:p>
            <a:pPr lvl="2"/>
            <a:r>
              <a:rPr lang="en-AU" sz="2200" dirty="0"/>
              <a:t>FR6 – Each tenant is able to serve their end users</a:t>
            </a:r>
          </a:p>
          <a:p>
            <a:r>
              <a:rPr lang="en-US" sz="2800" dirty="0"/>
              <a:t>Non-Functional Requirements</a:t>
            </a:r>
            <a:endParaRPr lang="en-AU" sz="2800" dirty="0"/>
          </a:p>
          <a:p>
            <a:pPr lvl="2"/>
            <a:r>
              <a:rPr lang="en-AU" sz="2200" dirty="0"/>
              <a:t>NFR1 – Data integrity of on-chain data</a:t>
            </a:r>
          </a:p>
          <a:p>
            <a:pPr lvl="2"/>
            <a:r>
              <a:rPr lang="en-AU" sz="2200" dirty="0"/>
              <a:t>NFR2 – Scalability within each tenant and in the number of tenants</a:t>
            </a:r>
          </a:p>
          <a:p>
            <a:pPr lvl="2"/>
            <a:r>
              <a:rPr lang="en-AU" sz="2200" dirty="0"/>
              <a:t>NFR3 – Data Privacy</a:t>
            </a:r>
          </a:p>
          <a:p>
            <a:pPr lvl="2"/>
            <a:r>
              <a:rPr lang="en-AU" sz="2200" dirty="0"/>
              <a:t>NFR4 – Performance Isolation</a:t>
            </a:r>
          </a:p>
          <a:p>
            <a:pPr lvl="2"/>
            <a:r>
              <a:rPr lang="en-AU" sz="2200" dirty="0"/>
              <a:t>NFR5 – Availability</a:t>
            </a:r>
          </a:p>
          <a:p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15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15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124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17"/>
    </mc:Choice>
    <mc:Fallback xmlns="">
      <p:transition spd="slow" advTm="24011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Alternative (3/3)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16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16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1A3B1-5C92-40BE-9703-5A44EC05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C21776-30E4-418E-A7E3-DF949D096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436"/>
            <a:ext cx="7992888" cy="55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902"/>
    </mc:Choice>
    <mc:Fallback xmlns="">
      <p:transition spd="slow" advTm="23690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nchoring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5400598" cy="3696413"/>
          </a:xfrm>
        </p:spPr>
        <p:txBody>
          <a:bodyPr numCol="1">
            <a:normAutofit fontScale="92500" lnSpcReduction="20000"/>
          </a:bodyPr>
          <a:lstStyle/>
          <a:p>
            <a:r>
              <a:rPr lang="en-US" sz="3200" dirty="0"/>
              <a:t>Query the latest anchored root and verify it</a:t>
            </a:r>
          </a:p>
          <a:p>
            <a:r>
              <a:rPr lang="en-US" sz="3200" dirty="0"/>
              <a:t>For each tenant </a:t>
            </a:r>
          </a:p>
          <a:p>
            <a:pPr lvl="1"/>
            <a:r>
              <a:rPr lang="en-US" sz="2800" dirty="0"/>
              <a:t>Query the root on the latest block</a:t>
            </a:r>
          </a:p>
          <a:p>
            <a:pPr lvl="1"/>
            <a:r>
              <a:rPr lang="en-US" sz="2800" dirty="0"/>
              <a:t>If the chain is in the tree of roots, update the value</a:t>
            </a:r>
          </a:p>
          <a:p>
            <a:pPr lvl="1"/>
            <a:r>
              <a:rPr lang="en-US" sz="2800" dirty="0"/>
              <a:t>If not, add as new node </a:t>
            </a:r>
          </a:p>
          <a:p>
            <a:r>
              <a:rPr lang="en-US" sz="3200" dirty="0"/>
              <a:t>Write the root to public chain and store the tree on tenant chains</a:t>
            </a:r>
            <a:endParaRPr lang="en-AU" sz="3200" dirty="0"/>
          </a:p>
          <a:p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17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17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641046-807D-4FDE-A033-BFC07A2C1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84" y="0"/>
            <a:ext cx="262253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7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758"/>
    </mc:Choice>
    <mc:Fallback xmlns="">
      <p:transition spd="slow" advTm="18775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3816422" cy="3696413"/>
          </a:xfrm>
        </p:spPr>
        <p:txBody>
          <a:bodyPr numCol="1">
            <a:normAutofit/>
          </a:bodyPr>
          <a:lstStyle/>
          <a:p>
            <a:r>
              <a:rPr lang="en-US" dirty="0"/>
              <a:t>Lorikeet: our model-driven engineering tool for smart contract generation</a:t>
            </a:r>
          </a:p>
          <a:p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18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18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1A0D2C-C70B-4BED-9951-073F70973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68" y="973377"/>
            <a:ext cx="4539171" cy="455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17"/>
    </mc:Choice>
    <mc:Fallback xmlns="">
      <p:transition spd="slow" advTm="9141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FB71-B173-4093-B48B-C715381A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Alternative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9931-2426-4852-900F-AECB881B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FEE15-FB28-4559-B2B5-7208ADAD4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2C20A-0816-4332-8CE5-F8612C0CB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19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AAF7C-3DFA-447C-8DC0-676540D87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23100"/>
            <a:ext cx="9073008" cy="32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1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93"/>
    </mc:Choice>
    <mc:Fallback xmlns="">
      <p:transition spd="slow" advTm="1049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784974" cy="3696413"/>
          </a:xfrm>
        </p:spPr>
        <p:txBody>
          <a:bodyPr numCol="1">
            <a:normAutofit/>
          </a:bodyPr>
          <a:lstStyle/>
          <a:p>
            <a:r>
              <a:rPr lang="en-US" dirty="0" err="1"/>
              <a:t>Laava</a:t>
            </a:r>
            <a:r>
              <a:rPr lang="en-US" dirty="0"/>
              <a:t>: item tracking service provider</a:t>
            </a:r>
          </a:p>
          <a:p>
            <a:pPr lvl="2"/>
            <a:r>
              <a:rPr lang="en-US" dirty="0"/>
              <a:t>A novel type of unique ID for individual item tracking</a:t>
            </a:r>
            <a:endParaRPr lang="en-AU" dirty="0"/>
          </a:p>
          <a:p>
            <a:endParaRPr lang="en-AU" dirty="0"/>
          </a:p>
          <a:p>
            <a:r>
              <a:rPr lang="en-AU" dirty="0"/>
              <a:t>Two phases</a:t>
            </a:r>
          </a:p>
          <a:p>
            <a:pPr lvl="1"/>
            <a:r>
              <a:rPr lang="en-US" dirty="0"/>
              <a:t>Phase 1: </a:t>
            </a:r>
            <a:r>
              <a:rPr lang="en-US" altLang="zh-CN" dirty="0"/>
              <a:t>simple blockchain solution</a:t>
            </a:r>
            <a:endParaRPr lang="en-US" dirty="0"/>
          </a:p>
          <a:p>
            <a:pPr lvl="1"/>
            <a:r>
              <a:rPr lang="en-US" dirty="0"/>
              <a:t>Phase 2: focus on scalability, data privacy</a:t>
            </a:r>
          </a:p>
          <a:p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2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86E27-F85B-41B7-8A25-B74D24A9DF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96165"/>
            <a:ext cx="3541853" cy="354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6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20"/>
    </mc:Choice>
    <mc:Fallback xmlns="">
      <p:transition spd="slow" advTm="815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FB71-B173-4093-B48B-C715381A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Alternative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9931-2426-4852-900F-AECB881B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FEE15-FB28-4559-B2B5-7208ADAD4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2C20A-0816-4332-8CE5-F8612C0CB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20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CCF87-C001-428D-9D2F-2422D5438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" y="1580086"/>
            <a:ext cx="9000976" cy="37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96"/>
    </mc:Choice>
    <mc:Fallback xmlns="">
      <p:transition spd="slow" advTm="5369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ualitative Analysis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568950" cy="3696413"/>
          </a:xfrm>
        </p:spPr>
        <p:txBody>
          <a:bodyPr numCol="1">
            <a:normAutofit/>
          </a:bodyPr>
          <a:lstStyle/>
          <a:p>
            <a:r>
              <a:rPr lang="en-US" sz="3200" dirty="0"/>
              <a:t>Data Integrity-achieved by all three design alternatives</a:t>
            </a:r>
          </a:p>
          <a:p>
            <a:pPr lvl="1"/>
            <a:r>
              <a:rPr lang="en-US" sz="2800" dirty="0"/>
              <a:t>Design 1: each tenant hosts a copy of public blockchain</a:t>
            </a:r>
          </a:p>
          <a:p>
            <a:pPr lvl="1"/>
            <a:r>
              <a:rPr lang="en-US" sz="2800" dirty="0"/>
              <a:t>Design 2 and 3: anchoring to public blockchain</a:t>
            </a:r>
            <a:endParaRPr lang="en-AU" sz="2800" dirty="0"/>
          </a:p>
          <a:p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21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21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21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30"/>
    </mc:Choice>
    <mc:Fallback xmlns="">
      <p:transition spd="slow" advTm="4053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ualitative Analysis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568950" cy="3696413"/>
          </a:xfrm>
        </p:spPr>
        <p:txBody>
          <a:bodyPr numCol="1">
            <a:normAutofit/>
          </a:bodyPr>
          <a:lstStyle/>
          <a:p>
            <a:r>
              <a:rPr lang="en-US" sz="3200" dirty="0"/>
              <a:t>Cost</a:t>
            </a:r>
          </a:p>
          <a:p>
            <a:pPr lvl="1"/>
            <a:r>
              <a:rPr lang="en-US" sz="2800" dirty="0"/>
              <a:t>Design 2 and 3 are designed in a way that anchors to public blockchain</a:t>
            </a:r>
          </a:p>
          <a:p>
            <a:pPr lvl="2"/>
            <a:r>
              <a:rPr lang="en-US" sz="2800" dirty="0"/>
              <a:t>Cost for anchoring is fixed</a:t>
            </a:r>
          </a:p>
          <a:p>
            <a:pPr lvl="2"/>
            <a:r>
              <a:rPr lang="en-US" sz="2800" dirty="0"/>
              <a:t>Infrastructure cost</a:t>
            </a:r>
            <a:endParaRPr lang="en-AU" sz="2800" dirty="0"/>
          </a:p>
          <a:p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22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22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73"/>
    </mc:Choice>
    <mc:Fallback xmlns="">
      <p:transition spd="slow" advTm="5357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ualitative Analysis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568950" cy="3696413"/>
          </a:xfrm>
        </p:spPr>
        <p:txBody>
          <a:bodyPr numCol="1">
            <a:normAutofit/>
          </a:bodyPr>
          <a:lstStyle/>
          <a:p>
            <a:r>
              <a:rPr lang="en-US" sz="3200" dirty="0"/>
              <a:t>Data Privacy</a:t>
            </a:r>
          </a:p>
          <a:p>
            <a:pPr lvl="1"/>
            <a:r>
              <a:rPr lang="en-US" sz="2800" dirty="0"/>
              <a:t>Design 1 and 2: data encryption</a:t>
            </a:r>
          </a:p>
          <a:p>
            <a:pPr lvl="1"/>
            <a:r>
              <a:rPr lang="en-US" sz="2800" dirty="0"/>
              <a:t>Design 3: run on separate VPCs</a:t>
            </a:r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23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23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3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30"/>
    </mc:Choice>
    <mc:Fallback xmlns="">
      <p:transition spd="slow" advTm="5093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ualitative Analysis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568950" cy="3696413"/>
          </a:xfrm>
        </p:spPr>
        <p:txBody>
          <a:bodyPr numCol="1">
            <a:normAutofit/>
          </a:bodyPr>
          <a:lstStyle/>
          <a:p>
            <a:r>
              <a:rPr lang="en-US" sz="3200" dirty="0"/>
              <a:t>Performance Isolation</a:t>
            </a:r>
          </a:p>
          <a:p>
            <a:pPr lvl="1"/>
            <a:r>
              <a:rPr lang="en-US" sz="2800" dirty="0"/>
              <a:t>Design 1 and 2: might affect</a:t>
            </a:r>
          </a:p>
          <a:p>
            <a:pPr lvl="1"/>
            <a:r>
              <a:rPr lang="en-US" sz="2800" dirty="0"/>
              <a:t>Design 3: not affect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24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24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31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35"/>
    </mc:Choice>
    <mc:Fallback xmlns="">
      <p:transition spd="slow" advTm="4313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ualitative Analysis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568950" cy="3696413"/>
          </a:xfrm>
        </p:spPr>
        <p:txBody>
          <a:bodyPr numCol="1">
            <a:normAutofit/>
          </a:bodyPr>
          <a:lstStyle/>
          <a:p>
            <a:r>
              <a:rPr lang="en-US" sz="3200" dirty="0"/>
              <a:t>Availability</a:t>
            </a:r>
          </a:p>
          <a:p>
            <a:pPr lvl="1"/>
            <a:r>
              <a:rPr lang="en-US" sz="2800" dirty="0"/>
              <a:t>Design 1: public blockchain-high availability</a:t>
            </a:r>
          </a:p>
          <a:p>
            <a:pPr lvl="1"/>
            <a:r>
              <a:rPr lang="en-US" sz="2800" dirty="0"/>
              <a:t>Design 2 &amp; 3: adding full nodes and block producers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25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25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973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94"/>
    </mc:Choice>
    <mc:Fallback xmlns="">
      <p:transition spd="slow" advTm="2869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ualitative Analysis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568950" cy="3696413"/>
          </a:xfrm>
        </p:spPr>
        <p:txBody>
          <a:bodyPr numCol="1">
            <a:normAutofit/>
          </a:bodyPr>
          <a:lstStyle/>
          <a:p>
            <a:r>
              <a:rPr lang="en-US" sz="3200" dirty="0"/>
              <a:t>Configuration Flexibility</a:t>
            </a:r>
            <a:endParaRPr lang="en-AU" sz="3200" dirty="0"/>
          </a:p>
          <a:p>
            <a:pPr lvl="1"/>
            <a:r>
              <a:rPr lang="en-US" sz="2800" dirty="0"/>
              <a:t>Design 1: low flexibility</a:t>
            </a:r>
          </a:p>
          <a:p>
            <a:pPr lvl="1"/>
            <a:r>
              <a:rPr lang="en-US" sz="2800" dirty="0"/>
              <a:t>Design 2 </a:t>
            </a:r>
            <a:r>
              <a:rPr lang="en-US" altLang="zh-CN" sz="2800" dirty="0"/>
              <a:t>&amp; 3:</a:t>
            </a:r>
            <a:r>
              <a:rPr lang="zh-CN" altLang="en-US" sz="2800" dirty="0"/>
              <a:t> </a:t>
            </a:r>
            <a:r>
              <a:rPr lang="en-US" altLang="zh-CN" sz="2800" dirty="0"/>
              <a:t>flexible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26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26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2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57"/>
    </mc:Choice>
    <mc:Fallback xmlns="">
      <p:transition spd="slow" advTm="7235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784974" cy="3696413"/>
          </a:xfrm>
        </p:spPr>
        <p:txBody>
          <a:bodyPr numCol="1"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27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27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A76B09-1CC3-4EA3-A667-FBEB75E7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21"/>
            <a:ext cx="4093565" cy="22716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B69ACA-F5BC-4472-B4A2-95793FC3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779" y="33101"/>
            <a:ext cx="4103893" cy="2440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EB5319-E195-4EC7-B611-1E296821E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635688"/>
            <a:ext cx="4588169" cy="25980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CD8DD2-A1C8-4321-A4DB-57457726E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06" y="2580778"/>
            <a:ext cx="4530803" cy="2724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7EA5E2-CBB2-4FEA-9EE7-56F6D338C672}"/>
              </a:ext>
            </a:extLst>
          </p:cNvPr>
          <p:cNvSpPr txBox="1"/>
          <p:nvPr/>
        </p:nvSpPr>
        <p:spPr>
          <a:xfrm>
            <a:off x="7712023" y="777100"/>
            <a:ext cx="73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F541D3-86EE-4969-9DD7-D429013A93F4}"/>
              </a:ext>
            </a:extLst>
          </p:cNvPr>
          <p:cNvSpPr txBox="1"/>
          <p:nvPr/>
        </p:nvSpPr>
        <p:spPr>
          <a:xfrm>
            <a:off x="2420144" y="759976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9E6ADD-794A-492B-8BF2-9E3AEA6AF654}"/>
              </a:ext>
            </a:extLst>
          </p:cNvPr>
          <p:cNvSpPr txBox="1"/>
          <p:nvPr/>
        </p:nvSpPr>
        <p:spPr>
          <a:xfrm>
            <a:off x="3332688" y="2995702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1D3FB1-6EAA-4622-BEEC-3F5339A1DA6C}"/>
              </a:ext>
            </a:extLst>
          </p:cNvPr>
          <p:cNvSpPr txBox="1"/>
          <p:nvPr/>
        </p:nvSpPr>
        <p:spPr>
          <a:xfrm>
            <a:off x="5642598" y="5264091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 4</a:t>
            </a:r>
          </a:p>
        </p:txBody>
      </p:sp>
    </p:spTree>
    <p:extLst>
      <p:ext uri="{BB962C8B-B14F-4D97-AF65-F5344CB8AC3E}">
        <p14:creationId xmlns:p14="http://schemas.microsoft.com/office/powerpoint/2010/main" val="38032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90"/>
    </mc:Choice>
    <mc:Fallback xmlns="">
      <p:transition spd="slow" advTm="8869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DD65DD-7757-4FCB-904F-1A71D5520042}"/>
              </a:ext>
            </a:extLst>
          </p:cNvPr>
          <p:cNvSpPr txBox="1">
            <a:spLocks/>
          </p:cNvSpPr>
          <p:nvPr/>
        </p:nvSpPr>
        <p:spPr>
          <a:xfrm>
            <a:off x="251520" y="894956"/>
            <a:ext cx="4320478" cy="710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Thank You</a:t>
            </a:r>
          </a:p>
          <a:p>
            <a:endParaRPr lang="en-AU" dirty="0"/>
          </a:p>
          <a:p>
            <a:br>
              <a:rPr lang="en-US" i="1" dirty="0"/>
            </a:br>
            <a:endParaRPr lang="en-US" sz="1200" dirty="0">
              <a:solidFill>
                <a:schemeClr val="tx1"/>
              </a:solidFill>
            </a:endParaRPr>
          </a:p>
          <a:p>
            <a:br>
              <a:rPr lang="en-US" dirty="0"/>
            </a:br>
            <a:endParaRPr lang="en-AU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3528" y="4225652"/>
            <a:ext cx="3997201" cy="1109157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b="1" dirty="0">
                <a:latin typeface="Calibri" pitchFamily="34" charset="0"/>
              </a:rPr>
              <a:t>Qinghua Lu</a:t>
            </a:r>
            <a:r>
              <a:rPr lang="en-AU" sz="2000" dirty="0">
                <a:latin typeface="Calibri" pitchFamily="34" charset="0"/>
              </a:rPr>
              <a:t>| Senior Research Scientist </a:t>
            </a:r>
          </a:p>
          <a:p>
            <a:r>
              <a:rPr lang="en-AU" sz="2000" dirty="0">
                <a:latin typeface="Calibri" pitchFamily="34" charset="0"/>
              </a:rPr>
              <a:t>Architecture &amp; Analytics Platforms (AAP) team </a:t>
            </a:r>
          </a:p>
          <a:p>
            <a:pPr marL="280793" lvl="2" indent="-280793">
              <a:lnSpc>
                <a:spcPct val="80000"/>
              </a:lnSpc>
              <a:spcAft>
                <a:spcPct val="0"/>
              </a:spcAft>
            </a:pPr>
            <a:r>
              <a:rPr lang="en-AU" b="1" dirty="0"/>
              <a:t>T</a:t>
            </a:r>
            <a:r>
              <a:rPr lang="en-US" dirty="0"/>
              <a:t> +61 2 9490 5855</a:t>
            </a:r>
          </a:p>
          <a:p>
            <a:pPr marL="280793" lvl="2" indent="-280793">
              <a:lnSpc>
                <a:spcPct val="80000"/>
              </a:lnSpc>
              <a:spcAft>
                <a:spcPct val="0"/>
              </a:spcAft>
            </a:pPr>
            <a:r>
              <a:rPr lang="en-US" b="1" dirty="0"/>
              <a:t>E</a:t>
            </a:r>
            <a:r>
              <a:rPr lang="en-US" dirty="0"/>
              <a:t> Qinghua.Lu@data61.csiro.au</a:t>
            </a:r>
          </a:p>
          <a:p>
            <a:pPr marL="280793" lvl="2" indent="-280793">
              <a:lnSpc>
                <a:spcPct val="80000"/>
              </a:lnSpc>
              <a:spcAft>
                <a:spcPct val="0"/>
              </a:spcAft>
            </a:pPr>
            <a:r>
              <a:rPr lang="en-US" b="1" dirty="0"/>
              <a:t>W</a:t>
            </a:r>
            <a:r>
              <a:rPr lang="en-US" dirty="0"/>
              <a:t> www.data61.csiro.au/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2A243-B445-441D-B956-DFA93ED8AD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45B1E-D99A-43D8-BD5D-DB7F141C5CD5}"/>
              </a:ext>
            </a:extLst>
          </p:cNvPr>
          <p:cNvSpPr txBox="1"/>
          <p:nvPr/>
        </p:nvSpPr>
        <p:spPr>
          <a:xfrm>
            <a:off x="323528" y="2425452"/>
            <a:ext cx="8558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Ingo Weber, Qinghua Lu, An </a:t>
            </a:r>
            <a:r>
              <a:rPr lang="en-US" i="1" dirty="0" err="1"/>
              <a:t>Binh</a:t>
            </a:r>
            <a:r>
              <a:rPr lang="en-US" i="1" dirty="0"/>
              <a:t> Tran, Amit Deshmukh, Marek </a:t>
            </a:r>
            <a:r>
              <a:rPr lang="en-US" i="1" dirty="0" err="1"/>
              <a:t>Górski</a:t>
            </a:r>
            <a:r>
              <a:rPr lang="en-US" i="1" dirty="0"/>
              <a:t>, Markus </a:t>
            </a:r>
            <a:r>
              <a:rPr lang="en-US" i="1" dirty="0" err="1"/>
              <a:t>Strazds</a:t>
            </a:r>
            <a:r>
              <a:rPr lang="en-US" i="1" dirty="0"/>
              <a:t>:</a:t>
            </a:r>
            <a:br>
              <a:rPr lang="en-US" i="1" dirty="0"/>
            </a:br>
            <a:r>
              <a:rPr lang="en-US" b="1" i="1" dirty="0"/>
              <a:t>A Platform Architecture for Multi-Tenant Blockchain-Based Systems.</a:t>
            </a:r>
            <a:r>
              <a:rPr lang="en-US" i="1" dirty="0"/>
              <a:t> ICSA 2019: 101-110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36"/>
    </mc:Choice>
    <mc:Fallback xmlns="">
      <p:transition spd="slow" advTm="131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9371BB-9C33-4129-85DF-8AEA046330EB}"/>
              </a:ext>
            </a:extLst>
          </p:cNvPr>
          <p:cNvSpPr txBox="1">
            <a:spLocks/>
          </p:cNvSpPr>
          <p:nvPr/>
        </p:nvSpPr>
        <p:spPr>
          <a:xfrm>
            <a:off x="179512" y="121196"/>
            <a:ext cx="3384376" cy="194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dirty="0"/>
              <a:t>COMP6452</a:t>
            </a:r>
            <a:br>
              <a:rPr lang="en-AU" sz="2400" b="1" dirty="0"/>
            </a:br>
            <a:r>
              <a:rPr lang="en-AU" sz="2400" b="1" dirty="0"/>
              <a:t>Software Architecture for Blockchain Applications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99371BB-9C33-4129-85DF-8AEA04633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283088"/>
            <a:ext cx="2016224" cy="1920213"/>
          </a:xfrm>
        </p:spPr>
        <p:txBody>
          <a:bodyPr>
            <a:normAutofit fontScale="90000"/>
          </a:bodyPr>
          <a:lstStyle/>
          <a:p>
            <a:r>
              <a:rPr lang="en-AU" sz="3000" dirty="0"/>
              <a:t>L</a:t>
            </a:r>
            <a:r>
              <a:rPr lang="en-US" altLang="zh-CN" sz="3000" dirty="0" err="1"/>
              <a:t>aava</a:t>
            </a:r>
            <a:r>
              <a:rPr lang="en-US" altLang="zh-CN" sz="3000" dirty="0"/>
              <a:t>-ID Blockchain Project</a:t>
            </a:r>
            <a:br>
              <a:rPr lang="en-US" altLang="zh-CN" sz="3000" dirty="0"/>
            </a:br>
            <a:br>
              <a:rPr lang="en-US" altLang="zh-CN" sz="3000" dirty="0"/>
            </a:br>
            <a:r>
              <a:rPr lang="en-US" altLang="zh-CN" sz="3000" dirty="0"/>
              <a:t>Phase 1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315847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5"/>
    </mc:Choice>
    <mc:Fallback xmlns="">
      <p:transition spd="slow" advTm="26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 and Overall 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784974" cy="3696413"/>
          </a:xfrm>
        </p:spPr>
        <p:txBody>
          <a:bodyPr numCol="1">
            <a:normAutofit/>
          </a:bodyPr>
          <a:lstStyle/>
          <a:p>
            <a:r>
              <a:rPr lang="en-AU" dirty="0"/>
              <a:t>Developing a </a:t>
            </a:r>
            <a:r>
              <a:rPr lang="en-AU" dirty="0" err="1"/>
              <a:t>PoC</a:t>
            </a:r>
            <a:r>
              <a:rPr lang="en-AU" dirty="0"/>
              <a:t> for the </a:t>
            </a:r>
            <a:r>
              <a:rPr lang="en-AU" dirty="0" err="1"/>
              <a:t>Laava</a:t>
            </a:r>
            <a:r>
              <a:rPr lang="en-AU" dirty="0"/>
              <a:t>-ID Platform MVP</a:t>
            </a:r>
          </a:p>
          <a:p>
            <a:pPr lvl="1"/>
            <a:r>
              <a:rPr lang="en-AU" dirty="0"/>
              <a:t>A tag registration system on blockchain </a:t>
            </a:r>
          </a:p>
          <a:p>
            <a:pPr lvl="1"/>
            <a:r>
              <a:rPr lang="en-AU" dirty="0"/>
              <a:t>Allow any individual thing to be authenticated easily and securely</a:t>
            </a:r>
          </a:p>
          <a:p>
            <a:pPr lvl="1"/>
            <a:r>
              <a:rPr lang="en-AU" dirty="0"/>
              <a:t>Investigate the use of blockchain to enable read/write interactions/transactions on a public blockchain </a:t>
            </a:r>
          </a:p>
          <a:p>
            <a:r>
              <a:rPr lang="en-AU" dirty="0"/>
              <a:t>Development Process</a:t>
            </a:r>
          </a:p>
          <a:p>
            <a:pPr lvl="1"/>
            <a:r>
              <a:rPr lang="en-AU" dirty="0"/>
              <a:t>Requirement identification</a:t>
            </a:r>
          </a:p>
          <a:p>
            <a:pPr lvl="1"/>
            <a:r>
              <a:rPr lang="en-AU" dirty="0"/>
              <a:t>Design alternatives and evaluation</a:t>
            </a:r>
          </a:p>
          <a:p>
            <a:pPr lvl="1"/>
            <a:r>
              <a:rPr lang="en-AU" dirty="0"/>
              <a:t>Architecture design and on-chain data structure design</a:t>
            </a:r>
          </a:p>
          <a:p>
            <a:pPr lvl="1"/>
            <a:r>
              <a:rPr lang="en-AU" dirty="0"/>
              <a:t>Implementation and testing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4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182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182"/>
    </mc:Choice>
    <mc:Fallback xmlns="">
      <p:transition spd="slow" advTm="961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784974" cy="3696413"/>
          </a:xfrm>
        </p:spPr>
        <p:txBody>
          <a:bodyPr numCol="1">
            <a:normAutofit/>
          </a:bodyPr>
          <a:lstStyle/>
          <a:p>
            <a:pPr lvl="0"/>
            <a:r>
              <a:rPr lang="en-AU" dirty="0" err="1"/>
              <a:t>Laava</a:t>
            </a:r>
            <a:r>
              <a:rPr lang="en-AU" dirty="0"/>
              <a:t>-ID</a:t>
            </a:r>
          </a:p>
          <a:p>
            <a:pPr lvl="1"/>
            <a:r>
              <a:rPr lang="en-AU" dirty="0"/>
              <a:t>Platform MVP owner</a:t>
            </a:r>
          </a:p>
          <a:p>
            <a:pPr lvl="0"/>
            <a:r>
              <a:rPr lang="en-AU" dirty="0"/>
              <a:t>Clients</a:t>
            </a:r>
          </a:p>
          <a:p>
            <a:pPr lvl="1"/>
            <a:r>
              <a:rPr lang="en-AU" dirty="0"/>
              <a:t>Companies which buy tags from </a:t>
            </a:r>
            <a:r>
              <a:rPr lang="en-AU" dirty="0" err="1"/>
              <a:t>Laava</a:t>
            </a:r>
            <a:r>
              <a:rPr lang="en-AU" dirty="0"/>
              <a:t>-ID and register them on blockchain for their products</a:t>
            </a:r>
          </a:p>
          <a:p>
            <a:pPr lvl="0"/>
            <a:r>
              <a:rPr lang="en-AU" dirty="0"/>
              <a:t>End consumers</a:t>
            </a:r>
          </a:p>
          <a:p>
            <a:pPr lvl="1"/>
            <a:r>
              <a:rPr lang="en-AU" dirty="0"/>
              <a:t>Who has the </a:t>
            </a:r>
            <a:r>
              <a:rPr lang="en-AU" dirty="0" err="1"/>
              <a:t>Laava</a:t>
            </a:r>
            <a:r>
              <a:rPr lang="en-AU" dirty="0"/>
              <a:t>-ID application to track the tag scan history and bought the products from clients</a:t>
            </a:r>
          </a:p>
          <a:p>
            <a:pPr lvl="0"/>
            <a:r>
              <a:rPr lang="en-AU" dirty="0"/>
              <a:t>Supply chain participants</a:t>
            </a:r>
          </a:p>
          <a:p>
            <a:pPr lvl="1"/>
            <a:r>
              <a:rPr lang="en-AU" dirty="0"/>
              <a:t>Include carriers, abattoir, farmers, etc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5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96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551"/>
    </mc:Choice>
    <mc:Fallback xmlns="">
      <p:transition spd="slow" advTm="1055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784974" cy="3696413"/>
          </a:xfrm>
        </p:spPr>
        <p:txBody>
          <a:bodyPr numCol="1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6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6</a:t>
            </a:fld>
            <a:r>
              <a:rPr lang="en-AU"/>
              <a:t>  |</a:t>
            </a:r>
            <a:endParaRPr lang="en-A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FC1187-081D-4C1B-8535-A2FF0D944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27407"/>
              </p:ext>
            </p:extLst>
          </p:nvPr>
        </p:nvGraphicFramePr>
        <p:xfrm>
          <a:off x="0" y="1639435"/>
          <a:ext cx="9144000" cy="360330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31013">
                  <a:extLst>
                    <a:ext uri="{9D8B030D-6E8A-4147-A177-3AD203B41FA5}">
                      <a16:colId xmlns:a16="http://schemas.microsoft.com/office/drawing/2014/main" val="2654714526"/>
                    </a:ext>
                  </a:extLst>
                </a:gridCol>
                <a:gridCol w="6041187">
                  <a:extLst>
                    <a:ext uri="{9D8B030D-6E8A-4147-A177-3AD203B41FA5}">
                      <a16:colId xmlns:a16="http://schemas.microsoft.com/office/drawing/2014/main" val="467928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236921911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1456367016"/>
                    </a:ext>
                  </a:extLst>
                </a:gridCol>
              </a:tblGrid>
              <a:tr h="25107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AU" sz="1800" cap="all">
                          <a:effectLst/>
                        </a:rPr>
                        <a:t>Id</a:t>
                      </a:r>
                      <a:endParaRPr lang="en-US" sz="1800" b="1" cap="all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AU" sz="1800" cap="all" dirty="0">
                          <a:effectLst/>
                        </a:rPr>
                        <a:t>Requirement Description</a:t>
                      </a:r>
                      <a:endParaRPr lang="en-US" sz="1800" b="1" cap="all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AU" sz="1800" cap="all" dirty="0">
                          <a:effectLst/>
                        </a:rPr>
                        <a:t>Priority</a:t>
                      </a:r>
                      <a:endParaRPr lang="en-US" sz="1800" b="1" cap="all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AU" sz="1800" cap="all" dirty="0">
                          <a:effectLst/>
                        </a:rPr>
                        <a:t>Dependencies</a:t>
                      </a:r>
                      <a:endParaRPr lang="en-US" sz="1800" b="1" cap="all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extLst>
                  <a:ext uri="{0D108BD9-81ED-4DB2-BD59-A6C34878D82A}">
                    <a16:rowId xmlns:a16="http://schemas.microsoft.com/office/drawing/2014/main" val="2530892428"/>
                  </a:ext>
                </a:extLst>
              </a:tr>
              <a:tr h="251079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F1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 dirty="0">
                          <a:effectLst/>
                        </a:rPr>
                        <a:t>Ability to register a tag on the blockchain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Critical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extLst>
                  <a:ext uri="{0D108BD9-81ED-4DB2-BD59-A6C34878D82A}">
                    <a16:rowId xmlns:a16="http://schemas.microsoft.com/office/drawing/2014/main" val="1983704639"/>
                  </a:ext>
                </a:extLst>
              </a:tr>
              <a:tr h="48509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F2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 dirty="0">
                          <a:effectLst/>
                        </a:rPr>
                        <a:t>Ability to store additional public product tag data that might be visible by the public depending on the client needs.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 dirty="0">
                          <a:effectLst/>
                        </a:rPr>
                        <a:t>Critical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 dirty="0">
                          <a:effectLst/>
                        </a:rPr>
                        <a:t>F1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extLst>
                  <a:ext uri="{0D108BD9-81ED-4DB2-BD59-A6C34878D82A}">
                    <a16:rowId xmlns:a16="http://schemas.microsoft.com/office/drawing/2014/main" val="468162118"/>
                  </a:ext>
                </a:extLst>
              </a:tr>
              <a:tr h="27641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F3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 dirty="0">
                          <a:effectLst/>
                        </a:rPr>
                        <a:t>Ability to reduce costs by using a batching system when tag creation.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Desired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 dirty="0">
                          <a:effectLst/>
                        </a:rPr>
                        <a:t>F1, F2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extLst>
                  <a:ext uri="{0D108BD9-81ED-4DB2-BD59-A6C34878D82A}">
                    <a16:rowId xmlns:a16="http://schemas.microsoft.com/office/drawing/2014/main" val="1121157628"/>
                  </a:ext>
                </a:extLst>
              </a:tr>
              <a:tr h="251079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F4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 dirty="0">
                          <a:effectLst/>
                        </a:rPr>
                        <a:t>Ability to read/query back the data programmatically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Critical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F1, F2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extLst>
                  <a:ext uri="{0D108BD9-81ED-4DB2-BD59-A6C34878D82A}">
                    <a16:rowId xmlns:a16="http://schemas.microsoft.com/office/drawing/2014/main" val="3462993729"/>
                  </a:ext>
                </a:extLst>
              </a:tr>
              <a:tr h="48509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F5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 dirty="0">
                          <a:effectLst/>
                        </a:rPr>
                        <a:t>Ability to get the location address of the data on blockchain and stored it in </a:t>
                      </a:r>
                      <a:r>
                        <a:rPr lang="en-AU" sz="1800" dirty="0" err="1">
                          <a:effectLst/>
                        </a:rPr>
                        <a:t>Laava</a:t>
                      </a:r>
                      <a:r>
                        <a:rPr lang="en-AU" sz="1800" dirty="0">
                          <a:effectLst/>
                        </a:rPr>
                        <a:t>-ID database for later retrieval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Essential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F1, F2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extLst>
                  <a:ext uri="{0D108BD9-81ED-4DB2-BD59-A6C34878D82A}">
                    <a16:rowId xmlns:a16="http://schemas.microsoft.com/office/drawing/2014/main" val="2120540098"/>
                  </a:ext>
                </a:extLst>
              </a:tr>
              <a:tr h="48509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F6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 dirty="0">
                          <a:effectLst/>
                        </a:rPr>
                        <a:t>Ability to confirm that the tag has been added to the Blockchain successfully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Essential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F1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extLst>
                  <a:ext uri="{0D108BD9-81ED-4DB2-BD59-A6C34878D82A}">
                    <a16:rowId xmlns:a16="http://schemas.microsoft.com/office/drawing/2014/main" val="2455243821"/>
                  </a:ext>
                </a:extLst>
              </a:tr>
              <a:tr h="46132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F7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 dirty="0">
                          <a:effectLst/>
                        </a:rPr>
                        <a:t>Smart contract access control.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>
                          <a:effectLst/>
                        </a:rPr>
                        <a:t>Essential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800" dirty="0">
                          <a:effectLst/>
                        </a:rPr>
                        <a:t>F1, F2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0" marB="17780"/>
                </a:tc>
                <a:extLst>
                  <a:ext uri="{0D108BD9-81ED-4DB2-BD59-A6C34878D82A}">
                    <a16:rowId xmlns:a16="http://schemas.microsoft.com/office/drawing/2014/main" val="3392070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406"/>
    </mc:Choice>
    <mc:Fallback xmlns="">
      <p:transition spd="slow" advTm="1394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C3F20-DFFD-495A-8AAB-0D7759D1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61356"/>
            <a:ext cx="8784974" cy="3696413"/>
          </a:xfrm>
        </p:spPr>
        <p:txBody>
          <a:bodyPr numCol="1">
            <a:normAutofit/>
          </a:bodyPr>
          <a:lstStyle/>
          <a:p>
            <a:pPr lvl="0"/>
            <a:r>
              <a:rPr lang="en-AU" dirty="0"/>
              <a:t>Integrity</a:t>
            </a:r>
          </a:p>
          <a:p>
            <a:pPr lvl="1"/>
            <a:r>
              <a:rPr lang="en-AU" dirty="0"/>
              <a:t>The tag data, metadata, and event data cannot be changed by anyone.</a:t>
            </a:r>
            <a:endParaRPr lang="en-US" dirty="0"/>
          </a:p>
          <a:p>
            <a:pPr lvl="0"/>
            <a:r>
              <a:rPr lang="en-AU" dirty="0"/>
              <a:t>Availability </a:t>
            </a:r>
          </a:p>
          <a:p>
            <a:pPr lvl="1"/>
            <a:r>
              <a:rPr lang="en-AU" dirty="0"/>
              <a:t>There should be high likelihood of being able to access the tag registry when desired</a:t>
            </a:r>
            <a:endParaRPr lang="en-US" dirty="0"/>
          </a:p>
          <a:p>
            <a:pPr lvl="0"/>
            <a:r>
              <a:rPr lang="en-AU" dirty="0"/>
              <a:t>Read latency</a:t>
            </a:r>
          </a:p>
          <a:p>
            <a:pPr lvl="1"/>
            <a:r>
              <a:rPr lang="en-AU" dirty="0"/>
              <a:t>End consumers may need to repeatedly query the tag registry while browsing and searching for relevant datasets. 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7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7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3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87"/>
    </mc:Choice>
    <mc:Fallback xmlns="">
      <p:transition spd="slow" advTm="5848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Alternatives (1/2)</a:t>
            </a:r>
            <a:r>
              <a:rPr lang="en-US" altLang="zh-CN" dirty="0"/>
              <a:t>- </a:t>
            </a:r>
            <a:r>
              <a:rPr lang="en-US" altLang="zh-CN" dirty="0" err="1"/>
              <a:t>Centralised</a:t>
            </a:r>
            <a:r>
              <a:rPr lang="en-US" altLang="zh-CN" dirty="0"/>
              <a:t> Architecture</a:t>
            </a:r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8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8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C55F0B8-76B9-4245-8FCE-6BE562A4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445871"/>
            <a:ext cx="1742563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FF47D10-2D7C-405F-8CBC-2E0083A72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599206"/>
              </p:ext>
            </p:extLst>
          </p:nvPr>
        </p:nvGraphicFramePr>
        <p:xfrm>
          <a:off x="1331640" y="1445871"/>
          <a:ext cx="6083845" cy="3920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Visio" r:id="rId4" imgW="3190868" imgH="2057400" progId="Visio.Drawing.15">
                  <p:embed/>
                </p:oleObj>
              </mc:Choice>
              <mc:Fallback>
                <p:oleObj name="Visio" r:id="rId4" imgW="3190868" imgH="20574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445871"/>
                        <a:ext cx="6083845" cy="3920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72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97"/>
    </mc:Choice>
    <mc:Fallback xmlns="">
      <p:transition spd="slow" advTm="768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E3FAC-741E-490F-904E-4D5E44C0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894956"/>
            <a:ext cx="8784976" cy="710406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Alternatives (2/2)</a:t>
            </a:r>
            <a:r>
              <a:rPr lang="en-US" altLang="zh-CN" dirty="0"/>
              <a:t>- </a:t>
            </a:r>
            <a:r>
              <a:rPr lang="en-US" altLang="zh-CN" dirty="0" err="1"/>
              <a:t>Decentralised</a:t>
            </a:r>
            <a:r>
              <a:rPr lang="en-US" altLang="zh-CN" dirty="0"/>
              <a:t> Architecture</a:t>
            </a:r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427241" y="5410729"/>
            <a:ext cx="39726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CBAA-22EA-41CE-9725-C57ED0CEBC27}" type="slidenum">
              <a:rPr lang="en-AU" sz="900" smtClean="0">
                <a:solidFill>
                  <a:srgbClr val="FFFFFF"/>
                </a:solidFill>
              </a:rPr>
              <a:pPr/>
              <a:t>9</a:t>
            </a:fld>
            <a:r>
              <a:rPr lang="en-AU" sz="900" dirty="0">
                <a:solidFill>
                  <a:srgbClr val="FFFFFF"/>
                </a:solidFill>
              </a:rPr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COMP6452 Software Architecture for Blockchain Applications  |  Data61, CSIRO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9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C55F0B8-76B9-4245-8FCE-6BE562A4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445871"/>
            <a:ext cx="1742563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F66546-68A7-4161-B3D1-8C5FFF94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971" y="1445871"/>
            <a:ext cx="1508442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4F4FE3-9D19-4A3D-97BE-EB562326B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357049"/>
              </p:ext>
            </p:extLst>
          </p:nvPr>
        </p:nvGraphicFramePr>
        <p:xfrm>
          <a:off x="1862826" y="1415857"/>
          <a:ext cx="5418348" cy="4085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Visio" r:id="rId4" imgW="3286191" imgH="2476500" progId="Visio.Drawing.15">
                  <p:embed/>
                </p:oleObj>
              </mc:Choice>
              <mc:Fallback>
                <p:oleObj name="Visio" r:id="rId4" imgW="3286191" imgH="24765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826" y="1415857"/>
                        <a:ext cx="5418348" cy="40853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24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75"/>
    </mc:Choice>
    <mc:Fallback xmlns="">
      <p:transition spd="slow" advTm="31775"/>
    </mc:Fallback>
  </mc:AlternateContent>
</p:sld>
</file>

<file path=ppt/theme/theme1.xml><?xml version="1.0" encoding="utf-8"?>
<a:theme xmlns:a="http://schemas.openxmlformats.org/drawingml/2006/main" name="PowerPoint 16.9 Widescreen+Data61 Feb 2020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.9 Widescreen - test D61.potx" id="{A61A1320-A444-4F11-B6EF-61817FDB7BD3}" vid="{99A237E0-7616-48A7-BF87-3E24B267A27B}"/>
    </a:ext>
  </a:extLst>
</a:theme>
</file>

<file path=ppt/theme/theme2.xml><?xml version="1.0" encoding="utf-8"?>
<a:theme xmlns:a="http://schemas.openxmlformats.org/drawingml/2006/main" name="CSIRO Data61 vertical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.9 Widescreen - test D61.potx" id="{A61A1320-A444-4F11-B6EF-61817FDB7BD3}" vid="{1738F4AF-9CB0-4952-839D-3B3E2A9C1DB9}"/>
    </a:ext>
  </a:extLst>
</a:theme>
</file>

<file path=ppt/theme/theme3.xml><?xml version="1.0" encoding="utf-8"?>
<a:theme xmlns:a="http://schemas.openxmlformats.org/drawingml/2006/main" name="CSIRO Data61 horizontal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.9 Widescreen - test D61.potx" id="{A61A1320-A444-4F11-B6EF-61817FDB7BD3}" vid="{D3507CDB-70CD-452D-8519-2C929EC5E88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FF6568E1F8614EB7C90AF6A87F0B25" ma:contentTypeVersion="13" ma:contentTypeDescription="Create a new document." ma:contentTypeScope="" ma:versionID="eed91eaa7f6ea1896a91774834f795b2">
  <xsd:schema xmlns:xsd="http://www.w3.org/2001/XMLSchema" xmlns:xs="http://www.w3.org/2001/XMLSchema" xmlns:p="http://schemas.microsoft.com/office/2006/metadata/properties" xmlns:ns2="f9d56f65-ef43-4e59-b084-d4bf4ff12e34" xmlns:ns3="7495d482-cd79-44c5-a989-adf85fc91d78" targetNamespace="http://schemas.microsoft.com/office/2006/metadata/properties" ma:root="true" ma:fieldsID="e66fe27dfe4a195aa8ca9a0cf3c68108" ns2:_="" ns3:_="">
    <xsd:import namespace="f9d56f65-ef43-4e59-b084-d4bf4ff12e34"/>
    <xsd:import namespace="7495d482-cd79-44c5-a989-adf85fc91d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56f65-ef43-4e59-b084-d4bf4ff12e3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5d482-cd79-44c5-a989-adf85fc91d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9d56f65-ef43-4e59-b084-d4bf4ff12e34">CSCV7V3J5ETJ-1847676796-5280</_dlc_DocId>
    <_dlc_DocIdUrl xmlns="f9d56f65-ef43-4e59-b084-d4bf4ff12e34">
      <Url>https://csiroau.sharepoint.com/sites/Data61CommsTeam/_layouts/15/DocIdRedir.aspx?ID=CSCV7V3J5ETJ-1847676796-5280</Url>
      <Description>CSCV7V3J5ETJ-1847676796-5280</Description>
    </_dlc_DocIdUrl>
  </documentManagement>
</p:properties>
</file>

<file path=customXml/itemProps1.xml><?xml version="1.0" encoding="utf-8"?>
<ds:datastoreItem xmlns:ds="http://schemas.openxmlformats.org/officeDocument/2006/customXml" ds:itemID="{E89D16A7-4373-404A-BC11-F4A431241E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d56f65-ef43-4e59-b084-d4bf4ff12e34"/>
    <ds:schemaRef ds:uri="7495d482-cd79-44c5-a989-adf85fc91d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0BE2EC-7258-4514-8D0A-BC24B25AD9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0BC07E-703F-446A-A79F-CE864494FB4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7294B51-ACB0-4E3F-B097-B800D91EB0F6}">
  <ds:schemaRefs>
    <ds:schemaRef ds:uri="http://schemas.microsoft.com/office/infopath/2007/PartnerControls"/>
    <ds:schemaRef ds:uri="f9d56f65-ef43-4e59-b084-d4bf4ff12e34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495d482-cd79-44c5-a989-adf85fc91d78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16.9 Widescreen+Data61 Feb 2020.potx</Template>
  <TotalTime>3630</TotalTime>
  <Words>1325</Words>
  <Application>Microsoft Office PowerPoint</Application>
  <PresentationFormat>On-screen Show (16:10)</PresentationFormat>
  <Paragraphs>266</Paragraphs>
  <Slides>28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PowerPoint 16.9 Widescreen+Data61 Feb 2020</vt:lpstr>
      <vt:lpstr>CSIRO Data61 vertical</vt:lpstr>
      <vt:lpstr>CSIRO Data61 horizontal</vt:lpstr>
      <vt:lpstr>Visio</vt:lpstr>
      <vt:lpstr>Laava-ID Blockchain Project</vt:lpstr>
      <vt:lpstr>Background</vt:lpstr>
      <vt:lpstr>Laava-ID Blockchain Project  Phase 1</vt:lpstr>
      <vt:lpstr>Project Aim and Overall Process</vt:lpstr>
      <vt:lpstr>Stakeholders</vt:lpstr>
      <vt:lpstr>Functional Requirements</vt:lpstr>
      <vt:lpstr>Non-Functional Requirements</vt:lpstr>
      <vt:lpstr>Design Alternatives (1/2)- Centralised Architecture</vt:lpstr>
      <vt:lpstr>Design Alternatives (2/2)- Decentralised Architecture</vt:lpstr>
      <vt:lpstr>Evaluation of Design Alternatives</vt:lpstr>
      <vt:lpstr>System Architecture</vt:lpstr>
      <vt:lpstr>On-Chain Data Structure</vt:lpstr>
      <vt:lpstr>Laava-ID Blockchain Project  Phase 2</vt:lpstr>
      <vt:lpstr>Motivation</vt:lpstr>
      <vt:lpstr>Requirements</vt:lpstr>
      <vt:lpstr>Design Alternative (3/3)</vt:lpstr>
      <vt:lpstr>Anchoring</vt:lpstr>
      <vt:lpstr>Implementation</vt:lpstr>
      <vt:lpstr>Design Alternative (1/3)</vt:lpstr>
      <vt:lpstr>Design Alternative (2/3)</vt:lpstr>
      <vt:lpstr>Qualitative Analysis</vt:lpstr>
      <vt:lpstr>Qualitative Analysis</vt:lpstr>
      <vt:lpstr>Qualitative Analysis</vt:lpstr>
      <vt:lpstr>Qualitative Analysis</vt:lpstr>
      <vt:lpstr>Qualitative Analysis</vt:lpstr>
      <vt:lpstr>Qualitative Analysis</vt:lpstr>
      <vt:lpstr>Quantitative Analysis</vt:lpstr>
      <vt:lpstr>PowerPoint Presentation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Duffy, Siobhan (CorpAffairs, Black Mountain)</dc:creator>
  <cp:lastModifiedBy>Lu, Qinghua (Data61, Eveleigh)</cp:lastModifiedBy>
  <cp:revision>305</cp:revision>
  <cp:lastPrinted>2020-01-21T22:49:57Z</cp:lastPrinted>
  <dcterms:created xsi:type="dcterms:W3CDTF">2019-07-11T08:23:46Z</dcterms:created>
  <dcterms:modified xsi:type="dcterms:W3CDTF">2020-06-12T05:06:24Z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0x010100DFFF6568E1F8614EB7C90AF6A87F0B25</vt:lpwstr>
  </property>
  <property fmtid="{D5CDD505-2E9C-101B-9397-08002B2CF9AE}" pid="3" name="_dlc_DocIdItemGuid">
    <vt:lpwstr>da46de2d-b5f6-49de-9129-7e0c2a5da6d5</vt:lpwstr>
  </property>
</Properties>
</file>