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5"/>
    <p:sldMasterId id="2147483709" r:id="rId6"/>
    <p:sldMasterId id="2147483729" r:id="rId7"/>
  </p:sldMasterIdLst>
  <p:notesMasterIdLst>
    <p:notesMasterId r:id="rId45"/>
  </p:notesMasterIdLst>
  <p:handoutMasterIdLst>
    <p:handoutMasterId r:id="rId46"/>
  </p:handoutMasterIdLst>
  <p:sldIdLst>
    <p:sldId id="316" r:id="rId8"/>
    <p:sldId id="362"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6" r:id="rId38"/>
    <p:sldId id="357" r:id="rId39"/>
    <p:sldId id="358" r:id="rId40"/>
    <p:sldId id="359" r:id="rId41"/>
    <p:sldId id="360" r:id="rId42"/>
    <p:sldId id="364" r:id="rId43"/>
    <p:sldId id="325" r:id="rId44"/>
  </p:sldIdLst>
  <p:sldSz cx="9144000" cy="5715000" type="screen16x1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6352FA-8E0A-E14D-9B22-6BAD7A2A98DA}">
          <p14:sldIdLst>
            <p14:sldId id="316"/>
            <p14:sldId id="362"/>
          </p14:sldIdLst>
        </p14:section>
        <p14:section name="Evaluation Framework" id="{0E093282-4114-1F4E-84FC-407951183DA5}">
          <p14:sldIdLst>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Lst>
        </p14:section>
        <p14:section name="Use Cases" id="{6C6E6786-5288-8349-BB5B-425A3AF2C155}">
          <p14:sldIdLst>
            <p14:sldId id="349"/>
            <p14:sldId id="350"/>
            <p14:sldId id="351"/>
            <p14:sldId id="352"/>
            <p14:sldId id="353"/>
            <p14:sldId id="354"/>
            <p14:sldId id="356"/>
            <p14:sldId id="357"/>
            <p14:sldId id="358"/>
            <p14:sldId id="359"/>
            <p14:sldId id="360"/>
            <p14:sldId id="364"/>
          </p14:sldIdLst>
        </p14:section>
        <p14:section name="Final" id="{FF8CFD15-8CEA-3F4D-951D-C5A5604FAEAC}">
          <p14:sldIdLst>
            <p14:sldId id="325"/>
          </p14:sldIdLst>
        </p14:section>
      </p14:sectionLst>
    </p:ext>
    <p:ext uri="{EFAFB233-063F-42B5-8137-9DF3F51BA10A}">
      <p15:sldGuideLst xmlns:p15="http://schemas.microsoft.com/office/powerpoint/2012/main">
        <p15:guide id="1" orient="horz" pos="1620">
          <p15:clr>
            <a:srgbClr val="A4A3A4"/>
          </p15:clr>
        </p15:guide>
        <p15:guide id="2" orient="horz" pos="599">
          <p15:clr>
            <a:srgbClr val="A4A3A4"/>
          </p15:clr>
        </p15:guide>
        <p15:guide id="3" pos="2880">
          <p15:clr>
            <a:srgbClr val="A4A3A4"/>
          </p15:clr>
        </p15:guide>
        <p15:guide id="4" pos="5602" userDrawn="1">
          <p15:clr>
            <a:srgbClr val="A4A3A4"/>
          </p15:clr>
        </p15:guide>
        <p15:guide id="5" pos="158" userDrawn="1">
          <p15:clr>
            <a:srgbClr val="A4A3A4"/>
          </p15:clr>
        </p15:guide>
        <p15:guide id="6" orient="horz" pos="1800">
          <p15:clr>
            <a:srgbClr val="A4A3A4"/>
          </p15:clr>
        </p15:guide>
        <p15:guide id="7" orient="horz" pos="666">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BDC"/>
    <a:srgbClr val="001D34"/>
    <a:srgbClr val="00A9C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87569" autoAdjust="0"/>
  </p:normalViewPr>
  <p:slideViewPr>
    <p:cSldViewPr showGuides="1">
      <p:cViewPr varScale="1">
        <p:scale>
          <a:sx n="132" d="100"/>
          <a:sy n="132" d="100"/>
        </p:scale>
        <p:origin x="1240" y="168"/>
      </p:cViewPr>
      <p:guideLst>
        <p:guide orient="horz" pos="1620"/>
        <p:guide orient="horz" pos="599"/>
        <p:guide pos="2880"/>
        <p:guide pos="5602"/>
        <p:guide pos="158"/>
        <p:guide orient="horz" pos="1800"/>
        <p:guide orient="horz" pos="66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4938"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BFA697C-5849-4DDF-A6C8-08E6893940F4}" type="datetimeFigureOut">
              <a:rPr lang="en-AU" smtClean="0"/>
              <a:pPr/>
              <a:t>4/6/20</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0992BC2-9435-4D31-AEB3-5D5877AD6447}" type="datetimeFigureOut">
              <a:rPr lang="en-AU" smtClean="0"/>
              <a:pPr/>
              <a:t>4/6/20</a:t>
            </a:fld>
            <a:endParaRPr lang="en-AU"/>
          </a:p>
        </p:txBody>
      </p:sp>
      <p:sp>
        <p:nvSpPr>
          <p:cNvPr id="4" name="Slide Image Placeholder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this lecture is blockchain suitability evaluation</a:t>
            </a:r>
          </a:p>
        </p:txBody>
      </p:sp>
      <p:sp>
        <p:nvSpPr>
          <p:cNvPr id="4" name="Slide Number Placeholder 3"/>
          <p:cNvSpPr>
            <a:spLocks noGrp="1"/>
          </p:cNvSpPr>
          <p:nvPr>
            <p:ph type="sldNum" sz="quarter" idx="5"/>
          </p:nvPr>
        </p:nvSpPr>
        <p:spPr/>
        <p:txBody>
          <a:bodyPr/>
          <a:lstStyle/>
          <a:p>
            <a:fld id="{9A496215-5E4C-414D-A8DB-C38AA7CF7C2A}" type="slidenum">
              <a:rPr lang="en-AU" smtClean="0"/>
              <a:pPr/>
              <a:t>1</a:t>
            </a:fld>
            <a:endParaRPr lang="en-AU"/>
          </a:p>
        </p:txBody>
      </p:sp>
    </p:spTree>
    <p:extLst>
      <p:ext uri="{BB962C8B-B14F-4D97-AF65-F5344CB8AC3E}">
        <p14:creationId xmlns:p14="http://schemas.microsoft.com/office/powerpoint/2010/main" val="191567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a:p>
        </p:txBody>
      </p:sp>
    </p:spTree>
    <p:extLst>
      <p:ext uri="{BB962C8B-B14F-4D97-AF65-F5344CB8AC3E}">
        <p14:creationId xmlns:p14="http://schemas.microsoft.com/office/powerpoint/2010/main" val="127706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third</a:t>
            </a:r>
            <a:r>
              <a:rPr lang="en-US" sz="900" kern="1200" baseline="0" dirty="0">
                <a:solidFill>
                  <a:schemeClr val="tx1"/>
                </a:solidFill>
                <a:effectLst/>
                <a:latin typeface="+mn-lt"/>
                <a:ea typeface="+mn-ea"/>
                <a:cs typeface="+mn-cs"/>
              </a:rPr>
              <a:t> question to ask: </a:t>
            </a:r>
            <a:r>
              <a:rPr lang="en-US" sz="900" dirty="0"/>
              <a:t>Is operation centralized?</a:t>
            </a:r>
            <a:endParaRPr lang="en-US" sz="900" kern="1200" baseline="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Given that a system supports multiple parties, and given no party is suitable as a trusted authority for administering the system, might </a:t>
            </a:r>
            <a:r>
              <a:rPr lang="en-US" sz="900" kern="1200" dirty="0" err="1">
                <a:solidFill>
                  <a:schemeClr val="tx1"/>
                </a:solidFill>
                <a:effectLst/>
                <a:latin typeface="+mn-lt"/>
                <a:ea typeface="+mn-ea"/>
                <a:cs typeface="+mn-cs"/>
              </a:rPr>
              <a:t>centralised</a:t>
            </a:r>
            <a:r>
              <a:rPr lang="en-US" sz="900" kern="1200" dirty="0">
                <a:solidFill>
                  <a:schemeClr val="tx1"/>
                </a:solidFill>
                <a:effectLst/>
                <a:latin typeface="+mn-lt"/>
                <a:ea typeface="+mn-ea"/>
                <a:cs typeface="+mn-cs"/>
              </a:rPr>
              <a:t> operation of the system still be possible?</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this case, c</a:t>
            </a:r>
            <a:r>
              <a:rPr lang="en-US" dirty="0"/>
              <a:t>onventional, Group of parties form a joint venture to operate a conventional centralized system</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Credit card associations, like Visa and MasterCard, which is Joint venture between banks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However in some cases, it is not possible or desirable to </a:t>
            </a:r>
            <a:r>
              <a:rPr lang="en-US" sz="900" kern="1200" dirty="0" err="1">
                <a:solidFill>
                  <a:schemeClr val="tx1"/>
                </a:solidFill>
                <a:effectLst/>
                <a:latin typeface="+mn-lt"/>
                <a:ea typeface="+mn-ea"/>
                <a:cs typeface="+mn-cs"/>
              </a:rPr>
              <a:t>centralise</a:t>
            </a:r>
            <a:r>
              <a:rPr lang="en-US" sz="900" kern="1200" dirty="0">
                <a:solidFill>
                  <a:schemeClr val="tx1"/>
                </a:solidFill>
                <a:effectLst/>
                <a:latin typeface="+mn-lt"/>
                <a:ea typeface="+mn-ea"/>
                <a:cs typeface="+mn-cs"/>
              </a:rPr>
              <a:t> operation of the system.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Centralized operation of the system lead to the administering party becoming a trusted authority, which might not be unacceptable to the parties within the system,, besides, forming a new entity like a joint venture is too costly. And such a centralized administration may cause single point of business failure</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 benefit of blockchain-based systems is that there does not have to be a single authority or system operator. Eliminating single points of failure can increase system reliability or availability.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11</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fourth</a:t>
            </a:r>
            <a:r>
              <a:rPr lang="en-US" sz="900" kern="1200" baseline="0" dirty="0">
                <a:solidFill>
                  <a:schemeClr val="tx1"/>
                </a:solidFill>
                <a:effectLst/>
                <a:latin typeface="+mn-lt"/>
                <a:ea typeface="+mn-ea"/>
                <a:cs typeface="+mn-cs"/>
              </a:rPr>
              <a:t> question </a:t>
            </a:r>
            <a:r>
              <a:rPr lang="en-US" sz="900" kern="1200" dirty="0">
                <a:solidFill>
                  <a:schemeClr val="tx1"/>
                </a:solidFill>
                <a:effectLst/>
                <a:latin typeface="+mn-lt"/>
                <a:ea typeface="+mn-ea"/>
                <a:cs typeface="+mn-cs"/>
              </a:rPr>
              <a:t>Is data immutability required and acceptable? </a:t>
            </a:r>
            <a:endParaRPr lang="en-US" sz="900" i="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i="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i="1" dirty="0"/>
              <a:t>Data immutability </a:t>
            </a:r>
            <a:r>
              <a:rPr lang="en-US" dirty="0"/>
              <a:t>means data </a:t>
            </a:r>
            <a:r>
              <a:rPr lang="en-US" dirty="0" err="1"/>
              <a:t>connot</a:t>
            </a:r>
            <a:r>
              <a:rPr lang="en-US" dirty="0"/>
              <a:t> be changed or altered after its creation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Immutability supports non-repudiation. Assurance that a party cannot deny the authenticity of their signature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Conventional technologies naturally support mutable data</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Blockchain naturally support data immutability in the ledger, where data continually replicated across many locations and organization. </a:t>
            </a:r>
            <a:r>
              <a:rPr lang="en-US" sz="900" kern="1200" dirty="0">
                <a:solidFill>
                  <a:schemeClr val="tx1"/>
                </a:solidFill>
                <a:effectLst/>
                <a:latin typeface="+mn-lt"/>
                <a:ea typeface="+mn-ea"/>
                <a:cs typeface="+mn-cs"/>
              </a:rPr>
              <a:t> The attempts to change it in one location will be interpreted as an attack on integrity by other participants, and will be rejected. </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immutability of historical transactions which are cryptographically signed means that there is always strong evidence that those transactions were performed by someone with control over those cryptographic keys.</a:t>
            </a: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Although the blockchain transaction history is immutable, the latest view of the current state in a blockchain can change.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 transaction may need to update the owner of an asset. What is recorded to the ledger in this case is the new owner for the asset, and so all that changes is our view of the latest owner. </a:t>
            </a: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13</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normally a good thing in supporting data integrity.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it can cause problems if blockchain contains illegal content, or if a court orders content to be removed from the blockchain. It will be easier to support these requirements using conventional technologies.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blockchain systems, problems may arise such as disputed transactions, incorrect addresses, exposure or loss of private keys, data-entry errors, or unexpected changes to assets tokenized on blockchain.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immutability of blockchain ledgers may make them less adaptable than conventional technologies controlled by trusted third-party organizations that support rollback. </a:t>
            </a: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Using blockchain to achieve immutability and non-repudiation may be relatively expensive compared to other persistence mechanisms, like hashing technology, cryptographically signed data, time-stamped, distributed / federated data stores. </a:t>
            </a: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14</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Immutability of Nakamoto-based blockchain is a long-run probabilistic durability property, </a:t>
            </a:r>
          </a:p>
          <a:p>
            <a:pPr marL="171450" indent="-171450">
              <a:buFont typeface="Arial" panose="020B0604020202020204" pitchFamily="34" charset="0"/>
              <a:buChar char="•"/>
            </a:pPr>
            <a:r>
              <a:rPr lang="en-US" dirty="0"/>
              <a:t>A transaction initially thought by a participant to be committed may later turn out to have been on a shorter chain </a:t>
            </a:r>
          </a:p>
          <a:p>
            <a:pPr marL="171450" indent="-171450">
              <a:buFont typeface="Arial" panose="020B0604020202020204" pitchFamily="34" charset="0"/>
              <a:buChar char="•"/>
            </a:pPr>
            <a:r>
              <a:rPr lang="en-US" dirty="0"/>
              <a:t>A transaction is in practice be immutable if it has been committed to a blockchain for a sufficiently long time (number of confirmation blocks)</a:t>
            </a:r>
          </a:p>
          <a:p>
            <a:pPr marL="171450" indent="-171450">
              <a:buFont typeface="Arial" panose="020B0604020202020204" pitchFamily="34" charset="0"/>
              <a:buChar char="•"/>
            </a:pPr>
            <a:endParaRPr lang="en-US" dirty="0"/>
          </a:p>
          <a:p>
            <a:r>
              <a:rPr lang="en-US" dirty="0"/>
              <a:t>Blockchain using other consensus mechanism can offer stronger, more conventional immutability, Practical Byzantine Fault Tolerance (PBFT), Small number of known nodes participating in the operation</a:t>
            </a:r>
          </a:p>
          <a:p>
            <a:pPr marL="171450" indent="-171450">
              <a:buFont typeface="Arial" panose="020B0604020202020204" pitchFamily="34" charset="0"/>
              <a:buChar cha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15</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a:t>
            </a:r>
            <a:r>
              <a:rPr lang="en-US" sz="900" kern="1200" baseline="0" dirty="0">
                <a:solidFill>
                  <a:schemeClr val="tx1"/>
                </a:solidFill>
                <a:effectLst/>
                <a:latin typeface="+mn-lt"/>
                <a:ea typeface="+mn-ea"/>
                <a:cs typeface="+mn-cs"/>
              </a:rPr>
              <a:t> fifth question: </a:t>
            </a:r>
            <a:r>
              <a:rPr lang="en-US" sz="900" kern="1200" dirty="0">
                <a:solidFill>
                  <a:schemeClr val="tx1"/>
                </a:solidFill>
                <a:effectLst/>
                <a:latin typeface="+mn-lt"/>
                <a:ea typeface="+mn-ea"/>
                <a:cs typeface="+mn-cs"/>
              </a:rPr>
              <a:t>Does the system need to support extremely short response times or process very large amounts of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If so, conventional technologies may be more suitable than blockchain technology. </a:t>
            </a: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Performance is a known and current limitation of public blockchain, like Bitcoin or Ethereum, but is being addressed by the development of new mechanisms such as sharding, state channels, and reduced inter-block time.</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Consortium and private blockchains with careful design and performance tuning have much better performance</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While blockchains are currently not highly scalable, this is not necessarily an inherent limitation, and may be overcome in the future.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17</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When data has previously been written to the blockchain, read latency is the response time for accessing historical data from a blockchain client, there is no network delays. Thus </a:t>
            </a:r>
            <a:r>
              <a:rPr lang="en-US" sz="900" dirty="0"/>
              <a:t>Read latency can be much faster than with conventional technologies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Write latency is probabilistic with several sources of uncertainty, including network delays and number of confirmation blocks. </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Node should not be highly confident that the most recent block it saw will ultimately be included in the main chain.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 to increase the confidence that data has successfully been committed to the blockchain, we can wait for a number of confirmation blocks. Waiting for more confirmation blocks will increase write latency.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Blockchain is not suitable for storing big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because on a blockchain there is massive redundancy in the large number of processing nodes holding a full copy of the distributed ledger.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Big Data is hard to physically move in a distributed system, and the large numbers of replicas make it infeasible to store it on a blockchain.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18</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last question in the evaluation  framework is whether data transparency required or acceptable in the system? </a:t>
            </a:r>
            <a:endParaRPr lang="en-US" sz="900" i="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i="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i="1" dirty="0"/>
              <a:t>Data transparency </a:t>
            </a:r>
            <a:r>
              <a:rPr lang="en-US" dirty="0"/>
              <a:t>means data is available and accessible to by other parties, Facebook public newsfeed post, or Twitter public tweets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Facebook/Twitter support confidentiality: users can choose what they publish to the public or to specific audience</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Blockchain provides a neutral platform where all participants can see and audit the published data</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important to achieve data integrity through validation by all processing nodes.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Nodes validate that cryptocurrency transfers are from addresses that have enough cryptocurrency and signed with an authorized private key. For smart contracts, nodes validate that the effects of the smart contract program execution are correctly recorded on the blockchain. </a:t>
            </a:r>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19</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Blockchain </a:t>
            </a:r>
            <a:r>
              <a:rPr lang="en-US" b="1" dirty="0"/>
              <a:t>MAY BE SUITABLE </a:t>
            </a:r>
            <a:r>
              <a:rPr lang="en-US" dirty="0"/>
              <a:t>if data transparency is required or acceptable</a:t>
            </a:r>
          </a:p>
          <a:p>
            <a:pPr marL="171450" indent="-171450">
              <a:buFont typeface="Arial" panose="020B0604020202020204" pitchFamily="34" charset="0"/>
              <a:buChar char="•"/>
            </a:pPr>
            <a:r>
              <a:rPr lang="en-US" dirty="0"/>
              <a:t>Because Confidentiality is harder to establish in blockchain-based systems. By default, information is visible to all participants</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However, Volume / frequency of interactions and links between parties can be a confidentiality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often customer relationships, pricing, or aggregate transaction volume are commercially-sensitive information: Volume might be inferred from transactions, even if content is encoded or encrypted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new address for each transaction: Flow of assets may be used to infer relationships between addresses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Although blockchain is pseudonymous, Use pseudonym, the </a:t>
            </a:r>
            <a:r>
              <a:rPr lang="en-US" dirty="0"/>
              <a:t>Contents of a transaction are publicly visible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Reidentification is possible in case of reuse of addresses and their connection via transfers of cryptocurrency</a:t>
            </a:r>
          </a:p>
          <a:p>
            <a:pPr marL="171450" indent="-171450">
              <a:buFont typeface="Arial" panose="020B0604020202020204" pitchFamily="34" charset="0"/>
              <a:buChar char="•"/>
            </a:pPr>
            <a:endParaRPr lang="en-US"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20</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limitation does not matter for all use cases.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For example, public blockchains may be suitable as infrastructure for public advertising or fully open government registries, secure software package management, or IoT device configuration updates.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Data Integrity in theses use cases may be required, but rather than privacy or confidentiality, publicity is important.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Public blockchains can provide integrity and publicity.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Sometimes, although raw data cannot be shared, it may be acceptable to share encrypted forms of that data, and in such cases a blockchain could be used.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Encrypting data will make it difficult or impossible to use smart contracts with that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If information needs to be processed by smart contracts, the information typically has to be decrypted.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because smart contract code runs on all nodes of the network, and thus any of them needs to be able to process the input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required to achieve consensus on the outcomes of smart contract execution.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Embedding keys within a smart contract would reveal the keys to all participants of the blockchain network.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21</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outline of this lecture. </a:t>
            </a:r>
          </a:p>
          <a:p>
            <a:pPr marL="171450" indent="-171450">
              <a:buFontTx/>
              <a:buChar char="-"/>
            </a:pPr>
            <a:r>
              <a:rPr lang="en-US" dirty="0"/>
              <a:t>We will first learn an evaluation framework to assess suitability of using blockchain</a:t>
            </a:r>
          </a:p>
          <a:p>
            <a:pPr marL="171450" indent="-171450">
              <a:buFontTx/>
              <a:buChar char="-"/>
            </a:pPr>
            <a:r>
              <a:rPr lang="en-US" dirty="0"/>
              <a:t>Then we will look</a:t>
            </a:r>
            <a:r>
              <a:rPr lang="zh-CN" altLang="en-US" dirty="0"/>
              <a:t> </a:t>
            </a:r>
            <a:r>
              <a:rPr lang="en-US" altLang="zh-CN" dirty="0"/>
              <a:t>at</a:t>
            </a:r>
            <a:r>
              <a:rPr lang="en-US" dirty="0"/>
              <a:t> 4 use cases that apply the suitability evaluation framework. </a:t>
            </a:r>
          </a:p>
          <a:p>
            <a:pPr marL="171450" indent="-171450">
              <a:buFontTx/>
              <a:buChar char="-"/>
            </a:pPr>
            <a:r>
              <a:rPr lang="en-US" dirty="0"/>
              <a:t>We will then have our first guest lecture, which describe a concrete software system using blockchain in the context of food supply chain. </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3848909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Sometime encryption is not acceptable with Concerns about successful encryption key management, Future technological developments in decryption (e.g. quantum computing), or Reveal information as meta-data</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this case, consortium and private blockchains can provide read access controls, the trade off is between the benefits of sharing data within the group of collaborators and </a:t>
            </a:r>
            <a:r>
              <a:rPr lang="en-US" sz="900" kern="1200" dirty="0" err="1">
                <a:solidFill>
                  <a:schemeClr val="tx1"/>
                </a:solidFill>
                <a:effectLst/>
                <a:latin typeface="+mn-lt"/>
                <a:ea typeface="+mn-ea"/>
                <a:cs typeface="+mn-cs"/>
              </a:rPr>
              <a:t>retainining</a:t>
            </a:r>
            <a:r>
              <a:rPr lang="en-US" sz="900" kern="1200" dirty="0">
                <a:solidFill>
                  <a:schemeClr val="tx1"/>
                </a:solidFill>
                <a:effectLst/>
                <a:latin typeface="+mn-lt"/>
                <a:ea typeface="+mn-ea"/>
                <a:cs typeface="+mn-cs"/>
              </a:rPr>
              <a:t> confidentiality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situations where full data transparency between all participants may not be acceptable, and where encrypting data is not acceptable or workable,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more-controlled data sharing can be enabled by distributed ledger technology </a:t>
            </a:r>
            <a:r>
              <a:rPr lang="en-US" sz="900" kern="1200" dirty="0" err="1">
                <a:solidFill>
                  <a:schemeClr val="tx1"/>
                </a:solidFill>
                <a:effectLst/>
                <a:latin typeface="+mn-lt"/>
                <a:ea typeface="+mn-ea"/>
                <a:cs typeface="+mn-cs"/>
              </a:rPr>
              <a:t>platfor</a:t>
            </a:r>
            <a:r>
              <a:rPr lang="en-AU" sz="900" kern="1200" dirty="0">
                <a:solidFill>
                  <a:schemeClr val="tx1"/>
                </a:solidFill>
                <a:effectLst/>
                <a:latin typeface="+mn-lt"/>
                <a:ea typeface="+mn-ea"/>
                <a:cs typeface="+mn-cs"/>
              </a:rPr>
              <a:t>m,</a:t>
            </a:r>
            <a:r>
              <a:rPr lang="en-US" sz="900" kern="1200" dirty="0">
                <a:solidFill>
                  <a:schemeClr val="tx1"/>
                </a:solidFill>
                <a:effectLst/>
                <a:latin typeface="+mn-lt"/>
                <a:ea typeface="+mn-ea"/>
                <a:cs typeface="+mn-cs"/>
              </a:rPr>
              <a:t> </a:t>
            </a:r>
            <a:r>
              <a:rPr lang="en-AU" sz="900" kern="1200" dirty="0">
                <a:solidFill>
                  <a:schemeClr val="tx1"/>
                </a:solidFill>
                <a:effectLst/>
                <a:latin typeface="+mn-lt"/>
                <a:ea typeface="+mn-ea"/>
                <a:cs typeface="+mn-cs"/>
              </a:rPr>
              <a:t>like</a:t>
            </a:r>
            <a:r>
              <a:rPr lang="en-US" sz="900" kern="1200" dirty="0">
                <a:solidFill>
                  <a:schemeClr val="tx1"/>
                </a:solidFill>
                <a:effectLst/>
                <a:latin typeface="+mn-lt"/>
                <a:ea typeface="+mn-ea"/>
                <a:cs typeface="+mn-cs"/>
              </a:rPr>
              <a:t> </a:t>
            </a:r>
            <a:r>
              <a:rPr lang="en-AU" sz="900" kern="1200" dirty="0">
                <a:solidFill>
                  <a:schemeClr val="tx1"/>
                </a:solidFill>
                <a:effectLst/>
                <a:latin typeface="+mn-lt"/>
                <a:ea typeface="+mn-ea"/>
                <a:cs typeface="+mn-cs"/>
              </a:rPr>
              <a:t>corda</a:t>
            </a:r>
            <a:r>
              <a:rPr lang="en-US" sz="900" kern="1200" dirty="0">
                <a:solidFill>
                  <a:schemeClr val="tx1"/>
                </a:solidFill>
                <a:effectLst/>
                <a:latin typeface="+mn-lt"/>
                <a:ea typeface="+mn-ea"/>
                <a:cs typeface="+mn-cs"/>
              </a:rPr>
              <a:t> </a:t>
            </a:r>
            <a:r>
              <a:rPr lang="en-AU" sz="900" kern="1200" dirty="0">
                <a:solidFill>
                  <a:schemeClr val="tx1"/>
                </a:solidFill>
                <a:effectLst/>
                <a:latin typeface="+mn-lt"/>
                <a:ea typeface="+mn-ea"/>
                <a:cs typeface="+mn-cs"/>
              </a:rPr>
              <a:t>or</a:t>
            </a:r>
            <a:r>
              <a:rPr lang="en-US" sz="900" kern="1200" dirty="0">
                <a:solidFill>
                  <a:schemeClr val="tx1"/>
                </a:solidFill>
                <a:effectLst/>
                <a:latin typeface="+mn-lt"/>
                <a:ea typeface="+mn-ea"/>
                <a:cs typeface="+mn-cs"/>
              </a:rPr>
              <a:t> </a:t>
            </a:r>
            <a:r>
              <a:rPr lang="en-AU" sz="900" kern="1200" dirty="0" err="1">
                <a:solidFill>
                  <a:schemeClr val="tx1"/>
                </a:solidFill>
                <a:effectLst/>
                <a:latin typeface="+mn-lt"/>
                <a:ea typeface="+mn-ea"/>
                <a:cs typeface="+mn-cs"/>
              </a:rPr>
              <a:t>hyperledger</a:t>
            </a:r>
            <a:r>
              <a:rPr lang="en-US" sz="900" kern="1200" dirty="0">
                <a:solidFill>
                  <a:schemeClr val="tx1"/>
                </a:solidFill>
                <a:effectLst/>
                <a:latin typeface="+mn-lt"/>
                <a:ea typeface="+mn-ea"/>
                <a:cs typeface="+mn-cs"/>
              </a:rPr>
              <a:t> </a:t>
            </a:r>
            <a:r>
              <a:rPr lang="en-AU" sz="900" kern="1200" dirty="0">
                <a:solidFill>
                  <a:schemeClr val="tx1"/>
                </a:solidFill>
                <a:effectLst/>
                <a:latin typeface="+mn-lt"/>
                <a:ea typeface="+mn-ea"/>
                <a:cs typeface="+mn-cs"/>
              </a:rPr>
              <a:t>fabric</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These platforms may be suitable where greater control is required over confidentiality</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22</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sz="900" kern="1200" dirty="0">
                <a:solidFill>
                  <a:schemeClr val="tx1"/>
                </a:solidFill>
                <a:effectLst/>
                <a:latin typeface="+mn-lt"/>
                <a:ea typeface="+mn-ea"/>
                <a:cs typeface="+mn-cs"/>
              </a:rPr>
              <a:t>Back to the overview decision</a:t>
            </a:r>
            <a:r>
              <a:rPr lang="en-US" sz="900" kern="1200" baseline="0" dirty="0">
                <a:solidFill>
                  <a:schemeClr val="tx1"/>
                </a:solidFill>
                <a:effectLst/>
                <a:latin typeface="+mn-lt"/>
                <a:ea typeface="+mn-ea"/>
                <a:cs typeface="+mn-cs"/>
              </a:rPr>
              <a:t> flow</a:t>
            </a:r>
          </a:p>
          <a:p>
            <a:pPr marL="171450" indent="-171450">
              <a:buFont typeface="Arial"/>
              <a:buChar char="•"/>
            </a:pPr>
            <a:r>
              <a:rPr lang="en-US" sz="900" kern="1200" baseline="0" dirty="0">
                <a:solidFill>
                  <a:schemeClr val="tx1"/>
                </a:solidFill>
                <a:effectLst/>
                <a:latin typeface="+mn-lt"/>
                <a:ea typeface="+mn-ea"/>
                <a:cs typeface="+mn-cs"/>
              </a:rPr>
              <a:t>If multi-party is not required, use conventional database</a:t>
            </a:r>
          </a:p>
          <a:p>
            <a:pPr marL="171450" indent="-171450">
              <a:buFont typeface="Arial"/>
              <a:buChar char="•"/>
            </a:pPr>
            <a:r>
              <a:rPr lang="en-US" sz="900" kern="1200" baseline="0" dirty="0">
                <a:solidFill>
                  <a:schemeClr val="tx1"/>
                </a:solidFill>
                <a:effectLst/>
                <a:latin typeface="+mn-lt"/>
                <a:ea typeface="+mn-ea"/>
                <a:cs typeface="+mn-cs"/>
              </a:rPr>
              <a:t>If trusted authority is required, and cannot be decentralized, use conventional database</a:t>
            </a:r>
          </a:p>
          <a:p>
            <a:pPr marL="171450" indent="-171450">
              <a:buFont typeface="Arial"/>
              <a:buChar char="•"/>
            </a:pPr>
            <a:r>
              <a:rPr lang="en-US" sz="900" kern="1200" baseline="0" dirty="0">
                <a:solidFill>
                  <a:schemeClr val="tx1"/>
                </a:solidFill>
                <a:effectLst/>
                <a:latin typeface="+mn-lt"/>
                <a:ea typeface="+mn-ea"/>
                <a:cs typeface="+mn-cs"/>
              </a:rPr>
              <a:t>If operation is centralized, use conventional database</a:t>
            </a:r>
          </a:p>
          <a:p>
            <a:pPr marL="171450" indent="-171450">
              <a:buFont typeface="Arial"/>
              <a:buChar char="•"/>
            </a:pPr>
            <a:r>
              <a:rPr lang="en-US" dirty="0"/>
              <a:t>If immutability</a:t>
            </a:r>
            <a:r>
              <a:rPr lang="en-US" baseline="0" dirty="0"/>
              <a:t> is not required, use conventional database</a:t>
            </a:r>
          </a:p>
          <a:p>
            <a:pPr marL="171450" indent="-171450">
              <a:buFont typeface="Arial"/>
              <a:buChar char="•"/>
            </a:pPr>
            <a:r>
              <a:rPr lang="en-US" baseline="0" dirty="0"/>
              <a:t>If high performance is required and the big volume of data can be stored off-chain, use conventional database</a:t>
            </a:r>
          </a:p>
          <a:p>
            <a:pPr marL="171450" indent="-171450">
              <a:buFont typeface="Arial"/>
              <a:buChar char="•"/>
            </a:pPr>
            <a:r>
              <a:rPr lang="en-US" baseline="0" dirty="0"/>
              <a:t>If transparency is not required and the data cannot be shared even after being encrypted, use DLTs.</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24</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Now let’s </a:t>
            </a:r>
            <a:r>
              <a:rPr lang="en-US" baseline="0" dirty="0"/>
              <a:t>look at four example use cases: electronic health records, identify and stock market, and supply chain. </a:t>
            </a:r>
          </a:p>
        </p:txBody>
      </p:sp>
      <p:sp>
        <p:nvSpPr>
          <p:cNvPr id="4" name="Slide Number Placeholder 3"/>
          <p:cNvSpPr>
            <a:spLocks noGrp="1"/>
          </p:cNvSpPr>
          <p:nvPr>
            <p:ph type="sldNum" sz="quarter" idx="10"/>
          </p:nvPr>
        </p:nvSpPr>
        <p:spPr/>
        <p:txBody>
          <a:bodyPr/>
          <a:lstStyle/>
          <a:p>
            <a:fld id="{001C9F81-DB2C-42C9-B6F6-C5F374D31FE4}" type="slidenum">
              <a:rPr lang="en-AU" smtClean="0"/>
              <a:t>25</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Electronic health records are collection of patient medical record, including blood </a:t>
            </a:r>
            <a:r>
              <a:rPr lang="en-US" sz="900" dirty="0"/>
              <a:t>type, vital signs, past medical records, medication, and radiology report.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Such information is maintained by specific healthcare providers in siloed systems.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this use case, there are multiple parties including patients, professionals and organizations from different medical jurisdictions and are involved in data exchange to allow more efficient health care and research. </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b="1" dirty="0"/>
              <a:t>Operation is distributed </a:t>
            </a:r>
            <a:r>
              <a:rPr lang="en-US" sz="900" dirty="0"/>
              <a:t>across healthcare service providers</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Patient privacy is critical, and normally information should only be shared with patient consent.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Sometimes exceptions are made, for example to access medical records in emergency situations, or to allow access to </a:t>
            </a:r>
            <a:r>
              <a:rPr lang="en-US" sz="900" kern="1200" dirty="0" err="1">
                <a:solidFill>
                  <a:schemeClr val="tx1"/>
                </a:solidFill>
                <a:effectLst/>
                <a:latin typeface="+mn-lt"/>
                <a:ea typeface="+mn-ea"/>
                <a:cs typeface="+mn-cs"/>
              </a:rPr>
              <a:t>anonymised</a:t>
            </a:r>
            <a:r>
              <a:rPr lang="en-US" sz="900" kern="1200" dirty="0">
                <a:solidFill>
                  <a:schemeClr val="tx1"/>
                </a:solidFill>
                <a:effectLst/>
                <a:latin typeface="+mn-lt"/>
                <a:ea typeface="+mn-ea"/>
                <a:cs typeface="+mn-cs"/>
              </a:rPr>
              <a:t> data for approved medical research.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Accesses made to EHRs are often required to be logged for audit purposes.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addition to tight controls on read access, it is also important that health records cannot be inappropriately created or updated. </a:t>
            </a:r>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26</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EHRs do not typically need very low latency updates, and most patients’ records do not change often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Sometimes large diagnostic image information needs to be managed for an EHR. </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Due to the privacy constraint, blockchain can not used to store patient records, even in encrypted form</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Instead, conventional systems can be used, while blockchain can provide auxiliary service.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One example is the use of blockchains to keep audit logs of accesses made to EHRs. Records in these audit logs are typically encrypted or hashed to maintain patient privacy. </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27</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medrec.media.mit.edu</a:t>
            </a:r>
            <a:r>
              <a:rPr lang="en-US" dirty="0"/>
              <a:t>/technical/</a:t>
            </a:r>
          </a:p>
          <a:p>
            <a:endParaRPr lang="en-US" dirty="0"/>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err="1">
                <a:solidFill>
                  <a:schemeClr val="tx1"/>
                </a:solidFill>
                <a:effectLst/>
                <a:latin typeface="+mn-lt"/>
                <a:ea typeface="+mn-ea"/>
                <a:cs typeface="+mn-cs"/>
              </a:rPr>
              <a:t>MedRec</a:t>
            </a:r>
            <a:r>
              <a:rPr lang="en-US" sz="900" kern="1200" dirty="0">
                <a:solidFill>
                  <a:schemeClr val="tx1"/>
                </a:solidFill>
                <a:effectLst/>
                <a:latin typeface="+mn-lt"/>
                <a:ea typeface="+mn-ea"/>
                <a:cs typeface="+mn-cs"/>
              </a:rPr>
              <a:t>: </a:t>
            </a:r>
            <a:r>
              <a:rPr lang="en-US" sz="900" dirty="0"/>
              <a:t>Initiative to explore on blockchain architecture in contributing to secure and interoperable EHRs system</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 stores a pointer to patients’ data in the blockchain and allow patients to choose when and with whom to share their data.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Three contracts: registrar contract, summary</a:t>
            </a:r>
            <a:r>
              <a:rPr lang="en-US" sz="900" kern="1200" baseline="0" dirty="0">
                <a:solidFill>
                  <a:schemeClr val="tx1"/>
                </a:solidFill>
                <a:effectLst/>
                <a:latin typeface="+mn-lt"/>
                <a:ea typeface="+mn-ea"/>
                <a:cs typeface="+mn-cs"/>
              </a:rPr>
              <a:t> contract and patient provider relationship</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Registrar maps participant’s ID (patient, provider or insurer) to their </a:t>
            </a:r>
            <a:r>
              <a:rPr lang="en-US" sz="900" kern="1200" baseline="0" dirty="0" err="1">
                <a:solidFill>
                  <a:schemeClr val="tx1"/>
                </a:solidFill>
                <a:effectLst/>
                <a:latin typeface="+mn-lt"/>
                <a:ea typeface="+mn-ea"/>
                <a:cs typeface="+mn-cs"/>
              </a:rPr>
              <a:t>Ethereum</a:t>
            </a:r>
            <a:r>
              <a:rPr lang="en-US" sz="900" kern="1200" baseline="0" dirty="0">
                <a:solidFill>
                  <a:schemeClr val="tx1"/>
                </a:solidFill>
                <a:effectLst/>
                <a:latin typeface="+mn-lt"/>
                <a:ea typeface="+mn-ea"/>
                <a:cs typeface="+mn-cs"/>
              </a:rPr>
              <a:t> address identity</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Summary contract stores a list of relationships between a specific participant and others.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Patient provider relationship contract link two nodes in the system, one node stores and manages medical records for the other.</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Smart contracts are used to provide pointers: the database queries return the records are handled off-chain.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baseline="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The second version </a:t>
            </a:r>
            <a:r>
              <a:rPr lang="en-US" sz="900" kern="1200" baseline="0" dirty="0" err="1">
                <a:solidFill>
                  <a:schemeClr val="tx1"/>
                </a:solidFill>
                <a:effectLst/>
                <a:latin typeface="+mn-lt"/>
                <a:ea typeface="+mn-ea"/>
                <a:cs typeface="+mn-cs"/>
              </a:rPr>
              <a:t>MedRc</a:t>
            </a:r>
            <a:r>
              <a:rPr lang="en-US" sz="900" kern="1200" baseline="0" dirty="0">
                <a:solidFill>
                  <a:schemeClr val="tx1"/>
                </a:solidFill>
                <a:effectLst/>
                <a:latin typeface="+mn-lt"/>
                <a:ea typeface="+mn-ea"/>
                <a:cs typeface="+mn-cs"/>
              </a:rPr>
              <a:t> 2.0 improves the scalability. The design of </a:t>
            </a:r>
            <a:r>
              <a:rPr lang="en-US" sz="900" kern="1200" baseline="0" dirty="0" err="1">
                <a:solidFill>
                  <a:schemeClr val="tx1"/>
                </a:solidFill>
                <a:effectLst/>
                <a:latin typeface="+mn-lt"/>
                <a:ea typeface="+mn-ea"/>
                <a:cs typeface="+mn-cs"/>
              </a:rPr>
              <a:t>MedRec</a:t>
            </a:r>
            <a:r>
              <a:rPr lang="en-US" sz="900" kern="1200" baseline="0" dirty="0">
                <a:solidFill>
                  <a:schemeClr val="tx1"/>
                </a:solidFill>
                <a:effectLst/>
                <a:latin typeface="+mn-lt"/>
                <a:ea typeface="+mn-ea"/>
                <a:cs typeface="+mn-cs"/>
              </a:rPr>
              <a:t> bypasses the blockchain for patient notification, and restricts blockchain storage to creation and mortification of </a:t>
            </a:r>
            <a:r>
              <a:rPr lang="en-US" sz="900" kern="1200" baseline="0" dirty="0" err="1">
                <a:solidFill>
                  <a:schemeClr val="tx1"/>
                </a:solidFill>
                <a:effectLst/>
                <a:latin typeface="+mn-lt"/>
                <a:ea typeface="+mn-ea"/>
                <a:cs typeface="+mn-cs"/>
              </a:rPr>
              <a:t>identifities</a:t>
            </a:r>
            <a:r>
              <a:rPr lang="en-US" sz="900" kern="1200" baseline="0" dirty="0">
                <a:solidFill>
                  <a:schemeClr val="tx1"/>
                </a:solidFill>
                <a:effectLst/>
                <a:latin typeface="+mn-lt"/>
                <a:ea typeface="+mn-ea"/>
                <a:cs typeface="+mn-cs"/>
              </a:rPr>
              <a:t> and relationships.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28</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second use case is identity management</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Individuals, organizations, devices and assets can be identified by many schemes, including passport, wedding certificates, serial number, registration certificate</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Identity management underlies most business and social interactions.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Identity Management system (IDM) manages user identities within an enterprise system. </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Conventionally, the </a:t>
            </a:r>
            <a:r>
              <a:rPr lang="en-US" sz="900" b="1" dirty="0"/>
              <a:t>operations of such a system are centralized and managed by a trusted authority that set permissions and role for users to ensure they only access parts of the system relevant to them.</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Integrity</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is critical for IDM, to allow only </a:t>
            </a:r>
            <a:r>
              <a:rPr lang="en-US" sz="900" kern="1200" dirty="0" err="1">
                <a:solidFill>
                  <a:schemeClr val="tx1"/>
                </a:solidFill>
                <a:effectLst/>
                <a:latin typeface="+mn-lt"/>
                <a:ea typeface="+mn-ea"/>
                <a:cs typeface="+mn-cs"/>
              </a:rPr>
              <a:t>authorised</a:t>
            </a:r>
            <a:r>
              <a:rPr lang="en-US" sz="900" kern="1200" dirty="0">
                <a:solidFill>
                  <a:schemeClr val="tx1"/>
                </a:solidFill>
                <a:effectLst/>
                <a:latin typeface="+mn-lt"/>
                <a:ea typeface="+mn-ea"/>
                <a:cs typeface="+mn-cs"/>
              </a:rPr>
              <a:t> updates to users and their </a:t>
            </a:r>
            <a:r>
              <a:rPr lang="en-US" sz="900" kern="1200" dirty="0" err="1">
                <a:solidFill>
                  <a:schemeClr val="tx1"/>
                </a:solidFill>
                <a:effectLst/>
                <a:latin typeface="+mn-lt"/>
                <a:ea typeface="+mn-ea"/>
                <a:cs typeface="+mn-cs"/>
              </a:rPr>
              <a:t>authorisations</a:t>
            </a:r>
            <a:r>
              <a:rPr lang="en-US" sz="900" kern="1200" dirty="0">
                <a:solidFill>
                  <a:schemeClr val="tx1"/>
                </a:solidFill>
                <a:effectLst/>
                <a:latin typeface="+mn-lt"/>
                <a:ea typeface="+mn-ea"/>
                <a:cs typeface="+mn-cs"/>
              </a:rPr>
              <a: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err="1">
                <a:solidFill>
                  <a:schemeClr val="tx1"/>
                </a:solidFill>
                <a:effectLst/>
                <a:latin typeface="+mn-lt"/>
                <a:ea typeface="+mn-ea"/>
                <a:cs typeface="+mn-cs"/>
              </a:rPr>
              <a:t>Authorisatiosn</a:t>
            </a:r>
            <a:r>
              <a:rPr lang="en-US" sz="900" kern="1200" dirty="0">
                <a:solidFill>
                  <a:schemeClr val="tx1"/>
                </a:solidFill>
                <a:effectLst/>
                <a:latin typeface="+mn-lt"/>
                <a:ea typeface="+mn-ea"/>
                <a:cs typeface="+mn-cs"/>
              </a:rPr>
              <a:t> can be complicated by requirements for delegated </a:t>
            </a:r>
            <a:r>
              <a:rPr lang="en-US" sz="900" kern="1200" dirty="0" err="1">
                <a:solidFill>
                  <a:schemeClr val="tx1"/>
                </a:solidFill>
                <a:effectLst/>
                <a:latin typeface="+mn-lt"/>
                <a:ea typeface="+mn-ea"/>
                <a:cs typeface="+mn-cs"/>
              </a:rPr>
              <a:t>authorisation</a:t>
            </a:r>
            <a:r>
              <a:rPr lang="en-US" sz="900" kern="1200" dirty="0">
                <a:solidFill>
                  <a:schemeClr val="tx1"/>
                </a:solidFill>
                <a:effectLst/>
                <a:latin typeface="+mn-lt"/>
                <a:ea typeface="+mn-ea"/>
                <a:cs typeface="+mn-cs"/>
              </a:rPr>
              <a:t>, and by requirements to enable dynamic revocation of </a:t>
            </a:r>
            <a:r>
              <a:rPr lang="en-US" sz="900" kern="1200" dirty="0" err="1">
                <a:solidFill>
                  <a:schemeClr val="tx1"/>
                </a:solidFill>
                <a:effectLst/>
                <a:latin typeface="+mn-lt"/>
                <a:ea typeface="+mn-ea"/>
                <a:cs typeface="+mn-cs"/>
              </a:rPr>
              <a:t>authorisations</a:t>
            </a:r>
            <a:r>
              <a:rPr lang="en-US" sz="900" kern="1200" dirty="0">
                <a:solidFill>
                  <a:schemeClr val="tx1"/>
                </a:solidFill>
                <a:effectLst/>
                <a:latin typeface="+mn-lt"/>
                <a:ea typeface="+mn-ea"/>
                <a:cs typeface="+mn-cs"/>
              </a:rPr>
              <a: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Read accesses to an IDM can be frequent, to confirm </a:t>
            </a:r>
            <a:r>
              <a:rPr lang="en-US" sz="900" kern="1200" dirty="0" err="1">
                <a:solidFill>
                  <a:schemeClr val="tx1"/>
                </a:solidFill>
                <a:effectLst/>
                <a:latin typeface="+mn-lt"/>
                <a:ea typeface="+mn-ea"/>
                <a:cs typeface="+mn-cs"/>
              </a:rPr>
              <a:t>authorised</a:t>
            </a:r>
            <a:r>
              <a:rPr lang="en-US" sz="900" kern="1200" dirty="0">
                <a:solidFill>
                  <a:schemeClr val="tx1"/>
                </a:solidFill>
                <a:effectLst/>
                <a:latin typeface="+mn-lt"/>
                <a:ea typeface="+mn-ea"/>
                <a:cs typeface="+mn-cs"/>
              </a:rPr>
              <a:t> access, but updates to information in an IDM are normally much less frequent.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It is often acceptable for there to be some delay in propagating updates to information about user identities and their </a:t>
            </a:r>
            <a:r>
              <a:rPr lang="en-US" sz="900" kern="1200" dirty="0" err="1">
                <a:solidFill>
                  <a:schemeClr val="tx1"/>
                </a:solidFill>
                <a:effectLst/>
                <a:latin typeface="+mn-lt"/>
                <a:ea typeface="+mn-ea"/>
                <a:cs typeface="+mn-cs"/>
              </a:rPr>
              <a:t>authorisations</a:t>
            </a:r>
            <a:r>
              <a:rPr lang="en-US" sz="900" kern="1200" dirty="0">
                <a:solidFill>
                  <a:schemeClr val="tx1"/>
                </a:solidFill>
                <a:effectLst/>
                <a:latin typeface="+mn-lt"/>
                <a:ea typeface="+mn-ea"/>
                <a:cs typeface="+mn-cs"/>
              </a:rPr>
              <a:t>. </a:t>
            </a:r>
          </a:p>
          <a:p>
            <a:pPr marL="171450" indent="-171450">
              <a:buFont typeface="Arial"/>
              <a:buChar char="•"/>
            </a:pPr>
            <a:r>
              <a:rPr lang="en-US" sz="900" kern="1200" dirty="0">
                <a:solidFill>
                  <a:schemeClr val="tx1"/>
                </a:solidFill>
                <a:effectLst/>
                <a:latin typeface="+mn-lt"/>
                <a:ea typeface="+mn-ea"/>
                <a:cs typeface="+mn-cs"/>
              </a:rPr>
              <a:t>Despite the fact that most current blockchains’ performance does not match that of existing systems,</a:t>
            </a:r>
          </a:p>
          <a:p>
            <a:pPr marL="171450" indent="-171450">
              <a:buFont typeface="Arial"/>
              <a:buChar char="•"/>
            </a:pPr>
            <a:r>
              <a:rPr lang="en-US" sz="900" kern="1200" dirty="0">
                <a:solidFill>
                  <a:schemeClr val="tx1"/>
                </a:solidFill>
                <a:effectLst/>
                <a:latin typeface="+mn-lt"/>
                <a:ea typeface="+mn-ea"/>
                <a:cs typeface="+mn-cs"/>
              </a:rPr>
              <a:t>It can still be viable to implement IDMs on blockchain because most operations require read accesses, which can have low latency for blockchains.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29</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dirty="0"/>
              <a:t>Blockchain allows the roles, permission and privilege of users to be verified by the distributed peers</a:t>
            </a:r>
            <a:endParaRPr lang="en-US" sz="900" kern="1200" dirty="0">
              <a:solidFill>
                <a:schemeClr val="tx1"/>
              </a:solidFill>
              <a:effectLst/>
              <a:latin typeface="+mn-lt"/>
              <a:ea typeface="+mn-ea"/>
              <a:cs typeface="+mn-cs"/>
            </a:endParaRPr>
          </a:p>
          <a:p>
            <a:pPr marL="171450" indent="-171450">
              <a:buFont typeface="Arial"/>
              <a:buChar char="•"/>
            </a:pPr>
            <a:r>
              <a:rPr lang="en-US" sz="900" kern="1200" dirty="0">
                <a:solidFill>
                  <a:schemeClr val="tx1"/>
                </a:solidFill>
                <a:effectLst/>
                <a:latin typeface="+mn-lt"/>
                <a:ea typeface="+mn-ea"/>
                <a:cs typeface="+mn-cs"/>
              </a:rPr>
              <a:t>This removes the need for a centralized administrator and centralized database. Data on blockchain is transparent to everyone on the network by default. </a:t>
            </a:r>
          </a:p>
          <a:p>
            <a:pPr marL="171450" indent="-171450">
              <a:buFont typeface="Arial"/>
              <a:buChar char="•"/>
            </a:pPr>
            <a:r>
              <a:rPr lang="en-US" sz="900" kern="1200" dirty="0">
                <a:solidFill>
                  <a:schemeClr val="tx1"/>
                </a:solidFill>
                <a:effectLst/>
                <a:latin typeface="+mn-lt"/>
                <a:ea typeface="+mn-ea"/>
                <a:cs typeface="+mn-cs"/>
              </a:rPr>
              <a:t>IDMs on a blockchain ensure that user identities, roles and authorization will not be altered improperly. </a:t>
            </a:r>
          </a:p>
          <a:p>
            <a:pPr marL="171450" indent="-171450">
              <a:buFont typeface="Arial"/>
              <a:buChar char="•"/>
            </a:pPr>
            <a:r>
              <a:rPr lang="en-US" sz="900" kern="1200" dirty="0">
                <a:solidFill>
                  <a:schemeClr val="tx1"/>
                </a:solidFill>
                <a:effectLst/>
                <a:latin typeface="+mn-lt"/>
                <a:ea typeface="+mn-ea"/>
                <a:cs typeface="+mn-cs"/>
              </a:rPr>
              <a:t>Privacy is a critical requirement for IDMs, and so plaint </a:t>
            </a:r>
            <a:r>
              <a:rPr lang="en-US" sz="900" kern="1200" dirty="0" err="1">
                <a:solidFill>
                  <a:schemeClr val="tx1"/>
                </a:solidFill>
                <a:effectLst/>
                <a:latin typeface="+mn-lt"/>
                <a:ea typeface="+mn-ea"/>
                <a:cs typeface="+mn-cs"/>
              </a:rPr>
              <a:t>ext</a:t>
            </a:r>
            <a:r>
              <a:rPr lang="en-US" sz="900" kern="1200" dirty="0">
                <a:solidFill>
                  <a:schemeClr val="tx1"/>
                </a:solidFill>
                <a:effectLst/>
                <a:latin typeface="+mn-lt"/>
                <a:ea typeface="+mn-ea"/>
                <a:cs typeface="+mn-cs"/>
              </a:rPr>
              <a:t> identity information for users is not normally stored directly on a blockchain. </a:t>
            </a:r>
          </a:p>
          <a:p>
            <a:pPr marL="171450" indent="-171450">
              <a:buFont typeface="Arial"/>
              <a:buChar char="•"/>
            </a:pPr>
            <a:r>
              <a:rPr lang="en-US" sz="900" kern="1200" dirty="0">
                <a:solidFill>
                  <a:schemeClr val="tx1"/>
                </a:solidFill>
                <a:effectLst/>
                <a:latin typeface="+mn-lt"/>
                <a:ea typeface="+mn-ea"/>
                <a:cs typeface="+mn-cs"/>
              </a:rPr>
              <a:t>Instead, that is either kept off-chain, or perhaps encrypted on-chain. </a:t>
            </a:r>
          </a:p>
          <a:p>
            <a:pPr marL="171450" indent="-171450">
              <a:buFont typeface="Arial"/>
              <a:buChar char="•"/>
            </a:pPr>
            <a:r>
              <a:rPr lang="en-US" sz="900" kern="1200" dirty="0">
                <a:solidFill>
                  <a:schemeClr val="tx1"/>
                </a:solidFill>
                <a:effectLst/>
                <a:latin typeface="+mn-lt"/>
                <a:ea typeface="+mn-ea"/>
                <a:cs typeface="+mn-cs"/>
              </a:rPr>
              <a:t>For any solution, a significant privacy concern for system designers must be the possibility of </a:t>
            </a:r>
            <a:r>
              <a:rPr lang="en-US" sz="900" kern="1200" dirty="0" err="1">
                <a:solidFill>
                  <a:schemeClr val="tx1"/>
                </a:solidFill>
                <a:effectLst/>
                <a:latin typeface="+mn-lt"/>
                <a:ea typeface="+mn-ea"/>
                <a:cs typeface="+mn-cs"/>
              </a:rPr>
              <a:t>reidentification</a:t>
            </a:r>
            <a:r>
              <a:rPr lang="en-US" sz="900" kern="1200" dirty="0">
                <a:solidFill>
                  <a:schemeClr val="tx1"/>
                </a:solidFill>
                <a:effectLst/>
                <a:latin typeface="+mn-lt"/>
                <a:ea typeface="+mn-ea"/>
                <a:cs typeface="+mn-cs"/>
              </a:rPr>
              <a:t> attacks that may allow identities to be inferred from meta-data or relationships stored on the blockchain.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30</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third use case is stock market, which is a place where stocks, bonds and securities are trades.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Stock Market inherently involves multiple  entities to issue and trade stocks.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Conventionally stock market is </a:t>
            </a:r>
            <a:r>
              <a:rPr lang="en-US" sz="900" dirty="0"/>
              <a:t>implemented by a </a:t>
            </a:r>
            <a:r>
              <a:rPr lang="en-US" sz="900" b="1" dirty="0"/>
              <a:t>centrally-controlled and maintained </a:t>
            </a:r>
            <a:r>
              <a:rPr lang="en-US" sz="900" dirty="0"/>
              <a:t>register</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most jurisdictions, regulatory approval is required for the operation of stock market infrastructure,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and regulatory approval may be required for the trading of specific stocks.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those contexts, the stock market is a natural trusted authority. </a:t>
            </a:r>
            <a:endParaRPr lang="en-US" sz="900" b="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1" dirty="0"/>
              <a:t>Integrity, immutability and non-repudiation </a:t>
            </a:r>
            <a:r>
              <a:rPr lang="en-US" dirty="0"/>
              <a:t>is critical</a:t>
            </a:r>
            <a:r>
              <a:rPr lang="zh-CN" altLang="en-US" dirty="0"/>
              <a:t> </a:t>
            </a:r>
            <a:r>
              <a:rPr lang="en-AU" altLang="zh-CN" dirty="0"/>
              <a:t>to </a:t>
            </a:r>
            <a:r>
              <a:rPr lang="en-US" altLang="zh-CN" dirty="0"/>
              <a:t>e</a:t>
            </a:r>
            <a:r>
              <a:rPr lang="en-US" dirty="0"/>
              <a:t>nsure high-value trades cannot be undone by either party</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1" dirty="0"/>
              <a:t>Transaction history </a:t>
            </a:r>
            <a:r>
              <a:rPr lang="en-US" dirty="0"/>
              <a:t>is important in providing evidence for trades and current stock holdings</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Stock markets typically have a high-volume, extremely low-latency price-setting mechanism to match buyers and sellers.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However, stock markets typically settle trades (</a:t>
            </a:r>
            <a:r>
              <a:rPr lang="en-US" sz="900" i="1" kern="1200" dirty="0">
                <a:solidFill>
                  <a:schemeClr val="tx1"/>
                </a:solidFill>
                <a:effectLst/>
                <a:latin typeface="+mn-lt"/>
                <a:ea typeface="+mn-ea"/>
                <a:cs typeface="+mn-cs"/>
              </a:rPr>
              <a:t>i.e. </a:t>
            </a:r>
            <a:r>
              <a:rPr lang="en-US" sz="900" kern="1200" dirty="0">
                <a:solidFill>
                  <a:schemeClr val="tx1"/>
                </a:solidFill>
                <a:effectLst/>
                <a:latin typeface="+mn-lt"/>
                <a:ea typeface="+mn-ea"/>
                <a:cs typeface="+mn-cs"/>
              </a:rPr>
              <a:t>exchange the stocks and payment) at a later time. </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31</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Blockchain allows settlement using peer confirmation, Remove the centralized operation and authority</a:t>
            </a:r>
          </a:p>
          <a:p>
            <a:pPr marL="171450" indent="-171450">
              <a:buFont typeface="Arial" panose="020B0604020202020204" pitchFamily="34" charset="0"/>
              <a:buChar char="•"/>
            </a:pPr>
            <a:r>
              <a:rPr lang="en-US" dirty="0"/>
              <a:t>Data immutability is crucial to Ensures no successful transaction can be tampered with by anyone</a:t>
            </a:r>
          </a:p>
          <a:p>
            <a:pPr marL="171450" indent="-171450">
              <a:buFont typeface="Arial" panose="020B0604020202020204" pitchFamily="34" charset="0"/>
              <a:buChar char="•"/>
            </a:pPr>
            <a:r>
              <a:rPr lang="en-US" b="1" dirty="0"/>
              <a:t>Data transparency is an issue, </a:t>
            </a:r>
            <a:r>
              <a:rPr lang="en-US" dirty="0"/>
              <a:t>All investors and market participants are exposed to blockchain participants</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Even in a consortium blockchain between brokers this create a disadvantage to the investor and may be prohibited by a regulator.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Looking at the scalability of existing stock exchange, blockchain technology might not be suitable for this use case until the performance of blockchain can match up with current conventional technologies. Overall, blockchain is not highly suitable for the operation of conventional regulated stock markets.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 blockchain solutions are being explored in this context. NASDAQ offers its </a:t>
            </a:r>
            <a:r>
              <a:rPr lang="en-US" sz="900" kern="1200" dirty="0" err="1">
                <a:solidFill>
                  <a:schemeClr val="tx1"/>
                </a:solidFill>
                <a:effectLst/>
                <a:latin typeface="+mn-lt"/>
                <a:ea typeface="+mn-ea"/>
                <a:cs typeface="+mn-cs"/>
              </a:rPr>
              <a:t>Linq</a:t>
            </a:r>
            <a:r>
              <a:rPr lang="en-US" sz="900" kern="1200" dirty="0">
                <a:solidFill>
                  <a:schemeClr val="tx1"/>
                </a:solidFill>
                <a:effectLst/>
                <a:latin typeface="+mn-lt"/>
                <a:ea typeface="+mn-ea"/>
                <a:cs typeface="+mn-cs"/>
              </a:rPr>
              <a:t> blockchain ledger for registration and settlement of private securities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32</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the design process for blockchain-base application that we learnt in the last lecture.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To complete the process, we will learn the first step within the process, that is suitability evaluation.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fourth use case is supply chain, which is a </a:t>
            </a:r>
            <a:r>
              <a:rPr lang="en-US" sz="900" dirty="0"/>
              <a:t>collection of processes involved in creating and distributing goods, from raw materials to completed products, through to consumers</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Supply chains are normally highly complex multi-party systems, including </a:t>
            </a:r>
            <a:r>
              <a:rPr lang="en-US" sz="900" dirty="0"/>
              <a:t>Farmers, factories, transport providers, and retailers</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operations in a supply chain is typically distributed and loosely coupled. </a:t>
            </a:r>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b="1" dirty="0"/>
              <a:t>Data transparency </a:t>
            </a:r>
            <a:r>
              <a:rPr lang="en-US" dirty="0"/>
              <a:t>is desired by participants to support logistics planning, and to identify and respond to problems</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Controlled confidentiality is required for open supply chain infrastructure,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and this could be supported by the use of related-party ledgers in distributed ledger systems,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combining conventional information exchange technologies with hashed information on blockchains to ensure integrity and </a:t>
            </a:r>
            <a:r>
              <a:rPr lang="en-US" sz="900" kern="1200" dirty="0" err="1">
                <a:solidFill>
                  <a:schemeClr val="tx1"/>
                </a:solidFill>
                <a:effectLst/>
                <a:latin typeface="+mn-lt"/>
                <a:ea typeface="+mn-ea"/>
                <a:cs typeface="+mn-cs"/>
              </a:rPr>
              <a:t>authorisation</a:t>
            </a:r>
            <a:r>
              <a:rPr lang="en-US" sz="900" kern="1200" dirty="0">
                <a:solidFill>
                  <a:schemeClr val="tx1"/>
                </a:solidFill>
                <a:effectLst/>
                <a:latin typeface="+mn-lt"/>
                <a:ea typeface="+mn-ea"/>
                <a:cs typeface="+mn-cs"/>
              </a:rPr>
              <a:t>.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dirty="0"/>
              <a:t>Transaction history and </a:t>
            </a:r>
            <a:r>
              <a:rPr lang="en-US" b="1" dirty="0"/>
              <a:t>data immutability </a:t>
            </a:r>
            <a:r>
              <a:rPr lang="en-US" dirty="0"/>
              <a:t>are desired to enable traceability back to the origin of goods, which can be used to control fraud and substitution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sz="9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33</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sz="900" dirty="0"/>
              <a:t>The time taken in a supply chain is dominated by physical transportation and storage, which moderates demand for </a:t>
            </a:r>
            <a:r>
              <a:rPr lang="en-US" sz="900" b="1" dirty="0"/>
              <a:t>performance</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Reasonably short latency is required at key points of hand-over of goods, but there is no requirement for extreme throughput or latency. </a:t>
            </a:r>
            <a:endParaRPr lang="en-US" dirty="0"/>
          </a:p>
          <a:p>
            <a:pPr marL="0" marR="0" indent="0" algn="l" defTabSz="713232"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complex, dynamic structure of business relationships and operations in a supply chain can be accommodated by the flexible structure of blockchain networks,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logically-</a:t>
            </a:r>
            <a:r>
              <a:rPr lang="en-US" sz="900" kern="1200" dirty="0" err="1">
                <a:solidFill>
                  <a:schemeClr val="tx1"/>
                </a:solidFill>
                <a:effectLst/>
                <a:latin typeface="+mn-lt"/>
                <a:ea typeface="+mn-ea"/>
                <a:cs typeface="+mn-cs"/>
              </a:rPr>
              <a:t>centralised</a:t>
            </a:r>
            <a:r>
              <a:rPr lang="en-US" sz="900" kern="1200" dirty="0">
                <a:solidFill>
                  <a:schemeClr val="tx1"/>
                </a:solidFill>
                <a:effectLst/>
                <a:latin typeface="+mn-lt"/>
                <a:ea typeface="+mn-ea"/>
                <a:cs typeface="+mn-cs"/>
              </a:rPr>
              <a:t> view of information provided by a blockchain supports many of the demands for transparency in a supply chain. </a:t>
            </a: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34</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guest lecture is an example of using blockchain in a food supply chain scenario. </a:t>
            </a:r>
          </a:p>
        </p:txBody>
      </p:sp>
      <p:sp>
        <p:nvSpPr>
          <p:cNvPr id="4" name="Slide Number Placeholder 3"/>
          <p:cNvSpPr>
            <a:spLocks noGrp="1"/>
          </p:cNvSpPr>
          <p:nvPr>
            <p:ph type="sldNum" sz="quarter" idx="10"/>
          </p:nvPr>
        </p:nvSpPr>
        <p:spPr/>
        <p:txBody>
          <a:bodyPr/>
          <a:lstStyle/>
          <a:p>
            <a:fld id="{001C9F81-DB2C-42C9-B6F6-C5F374D31FE4}" type="slidenum">
              <a:rPr lang="en-AU" smtClean="0"/>
              <a:t>35</a:t>
            </a:fld>
            <a:endParaRPr lang="en-AU"/>
          </a:p>
        </p:txBody>
      </p:sp>
    </p:spTree>
    <p:extLst>
      <p:ext uri="{BB962C8B-B14F-4D97-AF65-F5344CB8AC3E}">
        <p14:creationId xmlns:p14="http://schemas.microsoft.com/office/powerpoint/2010/main" val="1786967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will first learn an evaluation framework to assess suitability of using blockchain</a:t>
            </a:r>
          </a:p>
          <a:p>
            <a:pPr marL="171450" indent="-171450">
              <a:buFontTx/>
              <a:buChar char="-"/>
            </a:pPr>
            <a:r>
              <a:rPr lang="en-US" dirty="0"/>
              <a:t>The main aim of this suitability evaluation is to make sure only use blockchain where it makes sense.</a:t>
            </a:r>
          </a:p>
          <a:p>
            <a:pPr marL="171450" indent="-171450">
              <a:buFontTx/>
              <a:buChar char="-"/>
            </a:pPr>
            <a:r>
              <a:rPr lang="en-US" dirty="0"/>
              <a:t>As we learn earlier, blockchain provide fundamental properties with some technical limitations. Thus, blockchain cannot be used for all the use cases. </a:t>
            </a:r>
          </a:p>
          <a:p>
            <a:pPr marL="171450" indent="-171450">
              <a:buFontTx/>
              <a:buChar char="-"/>
            </a:pPr>
            <a:r>
              <a:rPr lang="en-US" dirty="0"/>
              <a:t>The suitability evaluation framework is essentially a flow with 6 main questions the developer or software architect needs to answer in order to decide whether or not to use blockchain according to the characteristics of the use case in hand. </a:t>
            </a:r>
          </a:p>
          <a:p>
            <a:pPr marL="171450" indent="-171450">
              <a:buFontTx/>
              <a:buChar char="-"/>
            </a:pPr>
            <a:endParaRPr lang="en-US" dirty="0"/>
          </a:p>
          <a:p>
            <a:pPr marL="171450" indent="-171450">
              <a:buFontTx/>
              <a:buChar char="-"/>
            </a:pPr>
            <a:r>
              <a:rPr lang="en-US" dirty="0"/>
              <a:t>Then we looked</a:t>
            </a:r>
            <a:r>
              <a:rPr lang="zh-CN" altLang="en-US" dirty="0"/>
              <a:t> </a:t>
            </a:r>
            <a:r>
              <a:rPr lang="en-US" altLang="zh-CN" dirty="0"/>
              <a:t>at</a:t>
            </a:r>
            <a:r>
              <a:rPr lang="en-US" dirty="0"/>
              <a:t> 4 use cases that apply the suitability evaluation framework. </a:t>
            </a:r>
          </a:p>
        </p:txBody>
      </p:sp>
      <p:sp>
        <p:nvSpPr>
          <p:cNvPr id="4" name="Slide Number Placeholder 3"/>
          <p:cNvSpPr>
            <a:spLocks noGrp="1"/>
          </p:cNvSpPr>
          <p:nvPr>
            <p:ph type="sldNum" sz="quarter" idx="10"/>
          </p:nvPr>
        </p:nvSpPr>
        <p:spPr/>
        <p:txBody>
          <a:bodyPr/>
          <a:lstStyle/>
          <a:p>
            <a:fld id="{001C9F81-DB2C-42C9-B6F6-C5F374D31FE4}" type="slidenum">
              <a:rPr lang="en-AU" smtClean="0"/>
              <a:t>36</a:t>
            </a:fld>
            <a:endParaRPr lang="en-AU"/>
          </a:p>
        </p:txBody>
      </p:sp>
    </p:spTree>
    <p:extLst>
      <p:ext uri="{BB962C8B-B14F-4D97-AF65-F5344CB8AC3E}">
        <p14:creationId xmlns:p14="http://schemas.microsoft.com/office/powerpoint/2010/main" val="671682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main aim of this suitability evaluation is to make sure only use blockchain where it makes sense.</a:t>
            </a:r>
          </a:p>
          <a:p>
            <a:pPr marL="171450" indent="-171450">
              <a:buFontTx/>
              <a:buChar char="-"/>
            </a:pPr>
            <a:r>
              <a:rPr lang="en-US" dirty="0"/>
              <a:t>Blockchain, as a infrastructure, provides a trustworthy and efficient way to work together. Using blockchain can achieve data integrity for information sharing, and also provides a neutral ground for coordination. </a:t>
            </a:r>
          </a:p>
          <a:p>
            <a:pPr marL="171450" indent="-171450">
              <a:buFontTx/>
              <a:buChar char="-"/>
            </a:pPr>
            <a:r>
              <a:rPr lang="en-US" dirty="0"/>
              <a:t>Blockchain provides logically centralized information with a administratively decentralized control. </a:t>
            </a:r>
          </a:p>
          <a:p>
            <a:pPr marL="171450" indent="-171450">
              <a:buFontTx/>
              <a:buChar char="-"/>
            </a:pPr>
            <a:endParaRPr lang="en-US" dirty="0"/>
          </a:p>
          <a:p>
            <a:pPr marL="171450" indent="-171450">
              <a:buFontTx/>
              <a:buChar char="-"/>
            </a:pPr>
            <a:r>
              <a:rPr lang="en-US" dirty="0"/>
              <a:t>As we learn earlier, blockchain provide fundamental properties with some technical limitations. Thus, blockchain cannot be used for all the use cases. </a:t>
            </a:r>
          </a:p>
          <a:p>
            <a:pPr marL="171450" indent="-171450">
              <a:buFontTx/>
              <a:buChar char="-"/>
            </a:pPr>
            <a:r>
              <a:rPr lang="en-US" dirty="0"/>
              <a:t>When we assess the suitability of blockchain, we need to consider whether using blockchain makes a system possible? Or does blockchain offer big benefits?</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26219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evaluation framework is essentially a flow with 6 main questions to be answered according to the characteristics of the use case. They are shown as</a:t>
            </a:r>
            <a:r>
              <a:rPr lang="en-US" baseline="0" dirty="0"/>
              <a:t> white diamonds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Some of the questions have follow-up question as shown in grey diamonds.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We will discuss these questions one by one in detail.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first question to ask is does the system need to serve multiple different parties?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Blockchain is </a:t>
            </a:r>
            <a:r>
              <a:rPr lang="en-US" b="1" dirty="0"/>
              <a:t>NOT</a:t>
            </a:r>
            <a:r>
              <a:rPr lang="en-US" dirty="0"/>
              <a:t> </a:t>
            </a:r>
            <a:r>
              <a:rPr lang="en-US" b="1" dirty="0"/>
              <a:t>SUITABLE</a:t>
            </a:r>
            <a:r>
              <a:rPr lang="en-US" dirty="0"/>
              <a:t> for systems that only serve individual isolated users. In this case, conventional database is simpler and more efficient</a:t>
            </a: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multi-parties</a:t>
            </a:r>
            <a:r>
              <a:rPr lang="en-US" sz="900" kern="1200" baseline="0" dirty="0">
                <a:solidFill>
                  <a:schemeClr val="tx1"/>
                </a:solidFill>
                <a:effectLst/>
                <a:latin typeface="+mn-lt"/>
                <a:ea typeface="+mn-ea"/>
                <a:cs typeface="+mn-cs"/>
              </a:rPr>
              <a:t> are different legally distinct parties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For example, in s</a:t>
            </a:r>
            <a:r>
              <a:rPr lang="en-US" dirty="0"/>
              <a:t>upply chain scenarios, there are complex, dynamic, multi-party arrangements with regulatory and logistical constraints spanning jurisdictional boundaries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stakeholders involved in a supply chain scenario include manufacturers, shipping companies, transport infrastructure organizations, financial service firms, or regulators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Information exchange can be as important and difficult as the physical exchange of goods, thus a logically centralized data platform, like blockchain, could offer big benefits here.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Another example is inter-bank payments and reconciliation. </a:t>
            </a: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Here the multiple parties are at least two different banks, but may also include the account holders performing payment transfers between the banks. So, parties might be organizations or individuals. </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dirty="0"/>
              <a:t>In large enterprise or government.</a:t>
            </a:r>
            <a:endParaRPr lang="en-US" sz="9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dirty="0"/>
              <a:t>Different functional or geographic divisions or departments maybe </a:t>
            </a:r>
            <a:r>
              <a:rPr lang="en-US" sz="900" kern="1200" dirty="0">
                <a:solidFill>
                  <a:schemeClr val="tx1"/>
                </a:solidFill>
                <a:effectLst/>
                <a:latin typeface="+mn-lt"/>
                <a:ea typeface="+mn-ea"/>
                <a:cs typeface="+mn-cs"/>
              </a:rPr>
              <a:t>informational or administrative “silos” which need to be served as multiple parties.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Blockchain can be suitable for supporting multi-party systems. As mentioned learner, blockchain is s physically distributed and </a:t>
            </a:r>
            <a:r>
              <a:rPr lang="en-US" dirty="0"/>
              <a:t>logically centralized infrastructure that can provide a single view of truth across those parties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sz="900" kern="1200" dirty="0">
                <a:solidFill>
                  <a:schemeClr val="tx1"/>
                </a:solidFill>
                <a:effectLst/>
                <a:latin typeface="+mn-lt"/>
                <a:ea typeface="+mn-ea"/>
                <a:cs typeface="+mn-cs"/>
              </a:rPr>
              <a:t>The second</a:t>
            </a:r>
            <a:r>
              <a:rPr lang="en-US" sz="900" kern="1200" baseline="0" dirty="0">
                <a:solidFill>
                  <a:schemeClr val="tx1"/>
                </a:solidFill>
                <a:effectLst/>
                <a:latin typeface="+mn-lt"/>
                <a:ea typeface="+mn-ea"/>
                <a:cs typeface="+mn-cs"/>
              </a:rPr>
              <a:t> question to ask is that if trusted authority is required in this scenario</a:t>
            </a:r>
          </a:p>
          <a:p>
            <a:pPr marL="171450" indent="-171450">
              <a:buFont typeface="Arial"/>
              <a:buChar char="•"/>
            </a:pPr>
            <a:r>
              <a:rPr lang="en-US" dirty="0"/>
              <a:t>A trusted authority is an entity that is relied upon to perform a function (Operating a system)</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Most current complex systems are controlled by a trusted authority. Examples of these authorities include banks and government departments.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zh-CN" dirty="0"/>
              <a:t>Blockchain is </a:t>
            </a:r>
            <a:r>
              <a:rPr lang="en-US" altLang="zh-CN" b="1" dirty="0"/>
              <a:t>NOT SUITABLE </a:t>
            </a:r>
            <a:r>
              <a:rPr lang="en-US" altLang="zh-CN" dirty="0"/>
              <a:t>if a single party can or must be relied upon as a trusted authority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Trusted authority implements a traditional centralized solution with conventional technologies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Scope of the system is important in deciding the question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dirty="0"/>
              <a:t>For example, bank is a trusted authority for bank accounts</a:t>
            </a:r>
            <a:endParaRPr lang="en-US" sz="900" kern="1200" dirty="0">
              <a:solidFill>
                <a:schemeClr val="tx1"/>
              </a:solidFill>
              <a:effectLst/>
              <a:latin typeface="+mn-lt"/>
              <a:ea typeface="+mn-ea"/>
              <a:cs typeface="+mn-cs"/>
            </a:endParaRPr>
          </a:p>
          <a:p>
            <a:pPr marL="171450" indent="-171450">
              <a:buFont typeface="Arial"/>
              <a:buChar char="•"/>
            </a:pPr>
            <a:r>
              <a:rPr lang="en-US" sz="900" kern="1200" dirty="0">
                <a:solidFill>
                  <a:schemeClr val="tx1"/>
                </a:solidFill>
                <a:effectLst/>
                <a:latin typeface="+mn-lt"/>
                <a:ea typeface="+mn-ea"/>
                <a:cs typeface="+mn-cs"/>
              </a:rPr>
              <a:t>For inter-bank payments, each participating bank will not be a trusted authority; </a:t>
            </a:r>
          </a:p>
          <a:p>
            <a:pPr marL="171450" indent="-171450">
              <a:buFont typeface="Arial"/>
              <a:buChar char="•"/>
            </a:pPr>
            <a:r>
              <a:rPr lang="en-US" sz="900" kern="1200" dirty="0">
                <a:solidFill>
                  <a:schemeClr val="tx1"/>
                </a:solidFill>
                <a:effectLst/>
                <a:latin typeface="+mn-lt"/>
                <a:ea typeface="+mn-ea"/>
                <a:cs typeface="+mn-cs"/>
              </a:rPr>
              <a:t>instead the conventional approach is for banks to collectively rely upon separate authorities to facilitate inter-bank payments. </a:t>
            </a:r>
          </a:p>
          <a:p>
            <a:pPr marL="171450" indent="-171450">
              <a:buFont typeface="Arial"/>
              <a:buChar char="•"/>
            </a:pPr>
            <a:r>
              <a:rPr lang="en-US" sz="900" kern="1200" dirty="0">
                <a:solidFill>
                  <a:schemeClr val="tx1"/>
                </a:solidFill>
                <a:effectLst/>
                <a:latin typeface="+mn-lt"/>
                <a:ea typeface="+mn-ea"/>
                <a:cs typeface="+mn-cs"/>
              </a:rPr>
              <a:t>within a country that trusted authority might be a central bank.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dirty="0"/>
              <a:t>Trusted authority is a single point of failure from architecture </a:t>
            </a:r>
            <a:r>
              <a:rPr lang="en-US" sz="900" dirty="0" err="1"/>
              <a:t>perpective</a:t>
            </a:r>
            <a:r>
              <a:rPr lang="en-US" sz="900" dirty="0"/>
              <a:t>. </a:t>
            </a: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When a trusted authority experiences a problem, users accessing its services are affected.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Technical single points of failure can be mitigated by using redundancy in conventional distributed systems architectures.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Those solutions do not address single points of </a:t>
            </a:r>
            <a:r>
              <a:rPr lang="en-US" sz="900" kern="1200" dirty="0" err="1">
                <a:solidFill>
                  <a:schemeClr val="tx1"/>
                </a:solidFill>
                <a:effectLst/>
                <a:latin typeface="+mn-lt"/>
                <a:ea typeface="+mn-ea"/>
                <a:cs typeface="+mn-cs"/>
              </a:rPr>
              <a:t>organisational</a:t>
            </a:r>
            <a:r>
              <a:rPr lang="en-US" sz="900" kern="1200" dirty="0">
                <a:solidFill>
                  <a:schemeClr val="tx1"/>
                </a:solidFill>
                <a:effectLst/>
                <a:latin typeface="+mn-lt"/>
                <a:ea typeface="+mn-ea"/>
                <a:cs typeface="+mn-cs"/>
              </a:rPr>
              <a:t> or business failure that remain present when relying on a trusted authority.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sz="900" kern="1200" dirty="0">
                <a:solidFill>
                  <a:schemeClr val="tx1"/>
                </a:solidFill>
                <a:effectLst/>
                <a:latin typeface="+mn-lt"/>
                <a:ea typeface="+mn-ea"/>
                <a:cs typeface="+mn-cs"/>
              </a:rPr>
              <a:t>For situations where the trusted authority is a monopoly or oligopoly service provider, there is also the possibility of what economists call “rent-seeking” </a:t>
            </a:r>
            <a:r>
              <a:rPr lang="en-US" sz="900" kern="1200" dirty="0" err="1">
                <a:solidFill>
                  <a:schemeClr val="tx1"/>
                </a:solidFill>
                <a:effectLst/>
                <a:latin typeface="+mn-lt"/>
                <a:ea typeface="+mn-ea"/>
                <a:cs typeface="+mn-cs"/>
              </a:rPr>
              <a:t>behaviour</a:t>
            </a:r>
            <a:endParaRPr lang="en-US" sz="900" kern="1200" dirty="0">
              <a:solidFill>
                <a:schemeClr val="tx1"/>
              </a:solidFill>
              <a:effectLst/>
              <a:latin typeface="+mn-lt"/>
              <a:ea typeface="+mn-ea"/>
              <a:cs typeface="+mn-cs"/>
            </a:endParaRPr>
          </a:p>
          <a:p>
            <a:pPr marL="171450" indent="-171450">
              <a:buFont typeface="Arial"/>
              <a:buChar char="•"/>
            </a:pPr>
            <a:r>
              <a:rPr lang="en-US" dirty="0"/>
              <a:t>An example of rent-seeking is when a company lobbies the government for loan subsidies, grants or tariff protection. These activities do not create any benefit for society but only redistribute resources from the taxpayers to the company.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Some time a natural trusted authority might in principle be available, in practice it might be difficult for everyone to accept reliance on that party.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Large enterprises or government could in principle define a central agency to provide services for coordinated operations across their whole organization.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err="1">
                <a:solidFill>
                  <a:schemeClr val="tx1"/>
                </a:solidFill>
                <a:effectLst/>
                <a:latin typeface="+mn-lt"/>
                <a:ea typeface="+mn-ea"/>
                <a:cs typeface="+mn-cs"/>
              </a:rPr>
              <a:t>Centralisation</a:t>
            </a:r>
            <a:r>
              <a:rPr lang="en-US" sz="900" kern="1200" dirty="0">
                <a:solidFill>
                  <a:schemeClr val="tx1"/>
                </a:solidFill>
                <a:effectLst/>
                <a:latin typeface="+mn-lt"/>
                <a:ea typeface="+mn-ea"/>
                <a:cs typeface="+mn-cs"/>
              </a:rPr>
              <a:t> of services can be perceived as a loss of control or power, and so in practice it may be difficult to achieve this kind of administrative centralization.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Using a blockchain does not remove trust, because users are still exposed to risk in their use of blockchain technology.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a blockchain, what is trusted (</a:t>
            </a:r>
            <a:r>
              <a:rPr lang="en-US" sz="900" i="1" kern="1200" dirty="0">
                <a:solidFill>
                  <a:schemeClr val="tx1"/>
                </a:solidFill>
                <a:effectLst/>
                <a:latin typeface="+mn-lt"/>
                <a:ea typeface="+mn-ea"/>
                <a:cs typeface="+mn-cs"/>
              </a:rPr>
              <a:t>i.e.</a:t>
            </a:r>
            <a:r>
              <a:rPr lang="en-US" sz="900" kern="1200" dirty="0">
                <a:solidFill>
                  <a:schemeClr val="tx1"/>
                </a:solidFill>
                <a:effectLst/>
                <a:latin typeface="+mn-lt"/>
                <a:ea typeface="+mn-ea"/>
                <a:cs typeface="+mn-cs"/>
              </a:rPr>
              <a:t>, relied upon) is the blockchain software, the incentive or contractual mechanisms driving the </a:t>
            </a:r>
            <a:r>
              <a:rPr lang="en-US" sz="900" kern="1200" dirty="0" err="1">
                <a:solidFill>
                  <a:schemeClr val="tx1"/>
                </a:solidFill>
                <a:effectLst/>
                <a:latin typeface="+mn-lt"/>
                <a:ea typeface="+mn-ea"/>
                <a:cs typeface="+mn-cs"/>
              </a:rPr>
              <a:t>behaviour</a:t>
            </a:r>
            <a:r>
              <a:rPr lang="en-US" sz="900" kern="1200" dirty="0">
                <a:solidFill>
                  <a:schemeClr val="tx1"/>
                </a:solidFill>
                <a:effectLst/>
                <a:latin typeface="+mn-lt"/>
                <a:ea typeface="+mn-ea"/>
                <a:cs typeface="+mn-cs"/>
              </a:rPr>
              <a:t> of processing nodes that operate the blockchain system, and the trusted third-parties that act as ‘oracles’ which record information about the external world on the blockchain.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Blockchain removes the need to trust a single third-party to maintain a ledger.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3718823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3218432992"/>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AU"/>
              <a:t>Click to edit Master title style</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0465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27448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Layout +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55556648-49D5-4B5B-92D5-2DB59DEB5992}"/>
              </a:ext>
            </a:extLst>
          </p:cNvPr>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r>
              <a:rPr lang="en-AU"/>
              <a:t>Drag picture to placeholder or click icon to add</a:t>
            </a:r>
            <a:endParaRPr lang="en-AU" dirty="0"/>
          </a:p>
        </p:txBody>
      </p:sp>
      <p:sp>
        <p:nvSpPr>
          <p:cNvPr id="5" name="Content Placeholder 2"/>
          <p:cNvSpPr>
            <a:spLocks noGrp="1"/>
          </p:cNvSpPr>
          <p:nvPr>
            <p:ph idx="1"/>
          </p:nvPr>
        </p:nvSpPr>
        <p:spPr>
          <a:xfrm>
            <a:off x="251520" y="3177538"/>
            <a:ext cx="7920880" cy="2240249"/>
          </a:xfrm>
        </p:spPr>
        <p:txBody>
          <a:bodyPr/>
          <a:lstStyle>
            <a:lvl1pPr>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AU"/>
              <a:t>Click to edit Master text styles</a:t>
            </a:r>
          </a:p>
          <a:p>
            <a:pPr lvl="1"/>
            <a:r>
              <a:rPr lang="en-AU"/>
              <a:t>Second level</a:t>
            </a:r>
          </a:p>
          <a:p>
            <a:pPr lvl="2"/>
            <a:r>
              <a:rPr lang="en-AU"/>
              <a:t>Third level</a:t>
            </a:r>
          </a:p>
        </p:txBody>
      </p:sp>
    </p:spTree>
    <p:extLst>
      <p:ext uri="{BB962C8B-B14F-4D97-AF65-F5344CB8AC3E}">
        <p14:creationId xmlns:p14="http://schemas.microsoft.com/office/powerpoint/2010/main" val="338433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AU"/>
              <a:t>Click to edit Master text styles</a:t>
            </a:r>
          </a:p>
          <a:p>
            <a:pPr lvl="1"/>
            <a:r>
              <a:rPr lang="en-AU"/>
              <a:t>Second level</a:t>
            </a:r>
          </a:p>
          <a:p>
            <a:pPr lvl="2"/>
            <a:r>
              <a:rPr lang="en-AU"/>
              <a:t>Third level</a:t>
            </a:r>
          </a:p>
        </p:txBody>
      </p:sp>
    </p:spTree>
    <p:extLst>
      <p:ext uri="{BB962C8B-B14F-4D97-AF65-F5344CB8AC3E}">
        <p14:creationId xmlns:p14="http://schemas.microsoft.com/office/powerpoint/2010/main" val="67263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27" name="Rectangle 26"/>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977625"/>
            <a:ext cx="6048672" cy="112012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3017520"/>
            <a:ext cx="6048671" cy="640071"/>
          </a:xfrm>
        </p:spPr>
        <p:txBody>
          <a:bodyPr anchor="b" anchorCtr="0">
            <a:noAutofit/>
          </a:bodyPr>
          <a:lstStyle>
            <a:lvl1pPr>
              <a:defRPr sz="3600">
                <a:solidFill>
                  <a:schemeClr val="accent3"/>
                </a:solidFill>
              </a:defRPr>
            </a:lvl1pPr>
          </a:lstStyle>
          <a:p>
            <a:r>
              <a:rPr lang="en-AU"/>
              <a:t>Click to edit Master title style</a:t>
            </a:r>
            <a:endParaRPr lang="en-AU" dirty="0"/>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3745895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417564"/>
            <a:ext cx="7200800" cy="180345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Rectangle 5"/>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112066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977402"/>
            <a:ext cx="3600400"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57633"/>
            <a:ext cx="3600400" cy="640071"/>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4" name="Rectangle 3"/>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2239783252"/>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guide id="3" pos="5602">
          <p15:clr>
            <a:srgbClr val="FBAE40"/>
          </p15:clr>
        </p15:guide>
        <p15:guide id="4" pos="15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977402"/>
            <a:ext cx="3600400"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57633"/>
            <a:ext cx="3600400" cy="640071"/>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6" name="Picture Placeholder 5"/>
          <p:cNvSpPr>
            <a:spLocks noGrp="1"/>
          </p:cNvSpPr>
          <p:nvPr>
            <p:ph type="pic" sz="quarter" idx="10"/>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pic>
        <p:nvPicPr>
          <p:cNvPr id="8" name="Picture 7">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598103088"/>
      </p:ext>
    </p:extLst>
  </p:cSld>
  <p:clrMapOvr>
    <a:masterClrMapping/>
  </p:clrMapOvr>
  <p:extLst>
    <p:ext uri="{DCECCB84-F9BA-43D5-87BE-67443E8EF086}">
      <p15:sldGuideLst xmlns:p15="http://schemas.microsoft.com/office/powerpoint/2012/main">
        <p15:guide id="1" pos="158">
          <p15:clr>
            <a:srgbClr val="FBAE40"/>
          </p15:clr>
        </p15:guide>
        <p15:guide id="2" orient="horz" pos="1620">
          <p15:clr>
            <a:srgbClr val="FBAE40"/>
          </p15:clr>
        </p15:guide>
        <p15:guide id="3" pos="2880">
          <p15:clr>
            <a:srgbClr val="FBAE40"/>
          </p15:clr>
        </p15:guide>
        <p15:guide id="4" pos="560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globe 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2283088"/>
            <a:ext cx="2016224"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6" name="Picture 5">
            <a:extLst>
              <a:ext uri="{FF2B5EF4-FFF2-40B4-BE49-F238E27FC236}">
                <a16:creationId xmlns:a16="http://schemas.microsoft.com/office/drawing/2014/main" id="{E5EA4BEA-90AA-46F4-829C-BDC63E08AE8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411760" y="625252"/>
            <a:ext cx="4320480" cy="4316625"/>
          </a:xfrm>
          <a:prstGeom prst="rect">
            <a:avLst/>
          </a:prstGeom>
        </p:spPr>
      </p:pic>
    </p:spTree>
    <p:extLst>
      <p:ext uri="{BB962C8B-B14F-4D97-AF65-F5344CB8AC3E}">
        <p14:creationId xmlns:p14="http://schemas.microsoft.com/office/powerpoint/2010/main" val="2090797090"/>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guide id="3" pos="5602">
          <p15:clr>
            <a:srgbClr val="FBAE40"/>
          </p15:clr>
        </p15:guide>
        <p15:guide id="4" pos="15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51674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8" name="Picture Placeholder 5"/>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r>
              <a:rPr lang="en-AU"/>
              <a:t>Drag picture to placeholder or click icon to add</a:t>
            </a:r>
            <a:endParaRPr lang="en-AU" dirty="0"/>
          </a:p>
        </p:txBody>
      </p:sp>
      <p:pic>
        <p:nvPicPr>
          <p:cNvPr id="10" name="Picture 9"/>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518110496"/>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98241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60224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897396"/>
            <a:ext cx="8640958" cy="3360373"/>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Text Placeholder 7"/>
          <p:cNvSpPr>
            <a:spLocks noGrp="1"/>
          </p:cNvSpPr>
          <p:nvPr>
            <p:ph type="body" sz="quarter" idx="13" hasCustomPrompt="1"/>
          </p:nvPr>
        </p:nvSpPr>
        <p:spPr>
          <a:xfrm>
            <a:off x="261850" y="937287"/>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301919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74295"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7834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with catalyst">
    <p:spTree>
      <p:nvGrpSpPr>
        <p:cNvPr id="1" name=""/>
        <p:cNvGrpSpPr/>
        <p:nvPr/>
      </p:nvGrpSpPr>
      <p:grpSpPr>
        <a:xfrm>
          <a:off x="0" y="0"/>
          <a:ext cx="0" cy="0"/>
          <a:chOff x="0" y="0"/>
          <a:chExt cx="0" cy="0"/>
        </a:xfrm>
      </p:grpSpPr>
      <p:sp>
        <p:nvSpPr>
          <p:cNvPr id="8" name="Rectangle 7"/>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94956"/>
            <a:ext cx="4038600" cy="710406"/>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83870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10"/>
          </p:nvPr>
        </p:nvSpPr>
        <p:spPr>
          <a:xfrm>
            <a:off x="601371" y="5420278"/>
            <a:ext cx="3688750"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34311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with catalyst dark">
    <p:spTree>
      <p:nvGrpSpPr>
        <p:cNvPr id="1" name=""/>
        <p:cNvGrpSpPr/>
        <p:nvPr/>
      </p:nvGrpSpPr>
      <p:grpSpPr>
        <a:xfrm>
          <a:off x="0" y="0"/>
          <a:ext cx="0" cy="0"/>
          <a:chOff x="0" y="0"/>
          <a:chExt cx="0" cy="0"/>
        </a:xfrm>
      </p:grpSpPr>
      <p:sp>
        <p:nvSpPr>
          <p:cNvPr id="8" name="Rectangle 7"/>
          <p:cNvSpPr/>
          <p:nvPr userDrawn="1"/>
        </p:nvSpPr>
        <p:spPr>
          <a:xfrm>
            <a:off x="4572000" y="0"/>
            <a:ext cx="4572000" cy="571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94956"/>
            <a:ext cx="4038600" cy="710406"/>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838700" y="1850949"/>
            <a:ext cx="4038600" cy="3406818"/>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10"/>
          </p:nvPr>
        </p:nvSpPr>
        <p:spPr>
          <a:xfrm>
            <a:off x="601371" y="5420278"/>
            <a:ext cx="3688750"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71953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half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sp>
        <p:nvSpPr>
          <p:cNvPr id="3" name="Content Placeholder 2"/>
          <p:cNvSpPr>
            <a:spLocks noGrp="1"/>
          </p:cNvSpPr>
          <p:nvPr>
            <p:ph idx="1"/>
          </p:nvPr>
        </p:nvSpPr>
        <p:spPr>
          <a:xfrm>
            <a:off x="251522" y="1723100"/>
            <a:ext cx="4032446" cy="3534669"/>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94956"/>
            <a:ext cx="4032448" cy="710406"/>
          </a:xfrm>
        </p:spPr>
        <p:txBody>
          <a:bodyPr/>
          <a:lstStyle/>
          <a:p>
            <a:r>
              <a:rPr lang="en-US" dirty="0"/>
              <a:t>Click to edit Master title style</a:t>
            </a:r>
            <a:endParaRPr lang="en-AU" dirty="0"/>
          </a:p>
        </p:txBody>
      </p:sp>
      <p:sp>
        <p:nvSpPr>
          <p:cNvPr id="6" name="Footer Placeholder 5"/>
          <p:cNvSpPr>
            <a:spLocks noGrp="1"/>
          </p:cNvSpPr>
          <p:nvPr>
            <p:ph type="ftr" sz="quarter" idx="10"/>
          </p:nvPr>
        </p:nvSpPr>
        <p:spPr>
          <a:xfrm>
            <a:off x="601371" y="5420278"/>
            <a:ext cx="3682598"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13849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 quarter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6853836" y="0"/>
            <a:ext cx="2282400" cy="5715000"/>
          </a:xfrm>
          <a:solidFill>
            <a:schemeClr val="accent1"/>
          </a:solidFill>
          <a:ln>
            <a:noFill/>
          </a:ln>
        </p:spPr>
        <p:txBody>
          <a:bodyPr anchor="ctr" anchorCtr="0"/>
          <a:lstStyle>
            <a:lvl1pPr marL="0" indent="0" algn="ctr">
              <a:buNone/>
              <a:defRPr/>
            </a:lvl1pPr>
          </a:lstStyle>
          <a:p>
            <a:endParaRPr lang="en-AU" dirty="0"/>
          </a:p>
        </p:txBody>
      </p:sp>
      <p:sp>
        <p:nvSpPr>
          <p:cNvPr id="3" name="Content Placeholder 2"/>
          <p:cNvSpPr>
            <a:spLocks noGrp="1"/>
          </p:cNvSpPr>
          <p:nvPr>
            <p:ph idx="1"/>
          </p:nvPr>
        </p:nvSpPr>
        <p:spPr>
          <a:xfrm>
            <a:off x="251522" y="1723100"/>
            <a:ext cx="6336702" cy="3534669"/>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94956"/>
            <a:ext cx="6336704" cy="710406"/>
          </a:xfrm>
        </p:spPr>
        <p:txBody>
          <a:bodyPr/>
          <a:lstStyle/>
          <a:p>
            <a:r>
              <a:rPr lang="en-US" dirty="0"/>
              <a:t>Click to edit Master title style</a:t>
            </a:r>
            <a:endParaRPr lang="en-AU" dirty="0"/>
          </a:p>
        </p:txBody>
      </p:sp>
      <p:sp>
        <p:nvSpPr>
          <p:cNvPr id="6" name="Footer Placeholder 5"/>
          <p:cNvSpPr>
            <a:spLocks noGrp="1"/>
          </p:cNvSpPr>
          <p:nvPr>
            <p:ph type="ftr" sz="quarter" idx="10"/>
          </p:nvPr>
        </p:nvSpPr>
        <p:spPr>
          <a:xfrm>
            <a:off x="601375" y="5420278"/>
            <a:ext cx="5986853"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916374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6422550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endParaRPr lang="en-AU"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26613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artner logos">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1337334"/>
            <a:ext cx="7930032" cy="1281674"/>
          </a:xfrm>
        </p:spPr>
        <p:txBody>
          <a:bodyPr anchor="b" anchorCtr="0">
            <a:normAutofit/>
          </a:bodyPr>
          <a:lstStyle>
            <a:lvl1pPr algn="l">
              <a:lnSpc>
                <a:spcPct val="90000"/>
              </a:lnSpc>
              <a:defRPr sz="3600" b="0">
                <a:solidFill>
                  <a:schemeClr val="bg1"/>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3247114"/>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6516216" y="646944"/>
            <a:ext cx="2385416" cy="141064"/>
          </a:xfrm>
          <a:prstGeom prst="rect">
            <a:avLst/>
          </a:prstGeom>
        </p:spPr>
        <p:txBody>
          <a:bodyPr wrap="square" lIns="0" tIns="0" rIns="0" bIns="0">
            <a:spAutoFit/>
          </a:bodyPr>
          <a:lstStyle/>
          <a:p>
            <a:pPr algn="r">
              <a:lnSpc>
                <a:spcPct val="90000"/>
              </a:lnSpc>
            </a:pPr>
            <a:r>
              <a:rPr lang="en-AU" sz="1000" dirty="0">
                <a:solidFill>
                  <a:schemeClr val="bg1"/>
                </a:solidFill>
              </a:rPr>
              <a:t>Australia’s National Science Agency</a:t>
            </a:r>
          </a:p>
        </p:txBody>
      </p:sp>
      <p:pic>
        <p:nvPicPr>
          <p:cNvPr id="8" name="Picture 7"/>
          <p:cNvPicPr>
            <a:picLocks noChangeAspect="1"/>
          </p:cNvPicPr>
          <p:nvPr userDrawn="1"/>
        </p:nvPicPr>
        <p:blipFill>
          <a:blip r:embed="rId2"/>
          <a:stretch>
            <a:fillRect/>
          </a:stretch>
        </p:blipFill>
        <p:spPr>
          <a:xfrm>
            <a:off x="251520" y="267496"/>
            <a:ext cx="720080" cy="720080"/>
          </a:xfrm>
          <a:prstGeom prst="rect">
            <a:avLst/>
          </a:prstGeom>
        </p:spPr>
      </p:pic>
    </p:spTree>
    <p:extLst>
      <p:ext uri="{BB962C8B-B14F-4D97-AF65-F5344CB8AC3E}">
        <p14:creationId xmlns:p14="http://schemas.microsoft.com/office/powerpoint/2010/main" val="729040451"/>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288881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17B52948-05FD-444E-9ADC-BA5285595A75}"/>
              </a:ext>
            </a:extLst>
          </p:cNvPr>
          <p:cNvSpPr>
            <a:spLocks noGrp="1"/>
          </p:cNvSpPr>
          <p:nvPr>
            <p:ph type="pic" sz="quarter" idx="12"/>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sp>
        <p:nvSpPr>
          <p:cNvPr id="5" name="Content Placeholder 2"/>
          <p:cNvSpPr>
            <a:spLocks noGrp="1"/>
          </p:cNvSpPr>
          <p:nvPr>
            <p:ph idx="1"/>
          </p:nvPr>
        </p:nvSpPr>
        <p:spPr>
          <a:xfrm>
            <a:off x="251520" y="2057411"/>
            <a:ext cx="3960440" cy="2805631"/>
          </a:xfrm>
        </p:spPr>
        <p:txBody>
          <a:bodyPr/>
          <a:lstStyle>
            <a:lvl1pPr marL="0" indent="0">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5713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417342"/>
            <a:ext cx="7056784" cy="3040339"/>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976242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2857501"/>
            <a:ext cx="3600400" cy="2400267"/>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1017295"/>
            <a:ext cx="3600399" cy="1600178"/>
          </a:xfrm>
        </p:spPr>
        <p:txBody>
          <a:bodyPr anchor="b" anchorCtr="0">
            <a:noAutofit/>
          </a:bodyPr>
          <a:lstStyle>
            <a:lvl1pPr>
              <a:defRPr sz="3600">
                <a:solidFill>
                  <a:schemeClr val="accent3"/>
                </a:solidFill>
              </a:defRPr>
            </a:lvl1pPr>
          </a:lstStyle>
          <a:p>
            <a:r>
              <a:rPr lang="en-US" dirty="0"/>
              <a:t>Click to edit Master title style</a:t>
            </a:r>
            <a:endParaRPr lang="en-AU" dirty="0"/>
          </a:p>
        </p:txBody>
      </p:sp>
      <p:sp>
        <p:nvSpPr>
          <p:cNvPr id="27" name="Rectangle 26"/>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984881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2057411"/>
            <a:ext cx="3600400" cy="3163606"/>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Rectangle 26"/>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2" name="Title 1"/>
          <p:cNvSpPr>
            <a:spLocks noGrp="1"/>
          </p:cNvSpPr>
          <p:nvPr>
            <p:ph type="title"/>
          </p:nvPr>
        </p:nvSpPr>
        <p:spPr>
          <a:xfrm>
            <a:off x="251520" y="1262976"/>
            <a:ext cx="3672408" cy="710406"/>
          </a:xfrm>
        </p:spPr>
        <p:txBody>
          <a:bodyPr/>
          <a:lstStyle/>
          <a:p>
            <a:r>
              <a:rPr lang="en-US" dirty="0"/>
              <a:t>Click to edit Master title style</a:t>
            </a:r>
            <a:endParaRPr lang="en-AU" dirty="0"/>
          </a:p>
        </p:txBody>
      </p:sp>
      <p:pic>
        <p:nvPicPr>
          <p:cNvPr id="8" name="Picture 7">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6450995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_sub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2BE9-1391-4B0E-80B9-EFB0D78A6A2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600"/>
            </a:lvl2pPr>
            <a:lvl3pPr>
              <a:defRPr sz="1400"/>
            </a:lvl3pPr>
            <a:lvl4pPr>
              <a:defRPr sz="1400"/>
            </a:lvl4pPr>
            <a:lvl5pPr marL="980694" indent="-208026">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Text Placeholder 9">
            <a:extLst>
              <a:ext uri="{FF2B5EF4-FFF2-40B4-BE49-F238E27FC236}">
                <a16:creationId xmlns:a16="http://schemas.microsoft.com/office/drawing/2014/main" id="{EF137700-2932-460E-BC52-4B1DDAB664C3}"/>
              </a:ext>
            </a:extLst>
          </p:cNvPr>
          <p:cNvSpPr>
            <a:spLocks noGrp="1"/>
          </p:cNvSpPr>
          <p:nvPr>
            <p:ph type="body" sz="quarter" idx="10" hasCustomPrompt="1"/>
          </p:nvPr>
        </p:nvSpPr>
        <p:spPr>
          <a:xfrm>
            <a:off x="419100" y="823768"/>
            <a:ext cx="8115300" cy="370417"/>
          </a:xfrm>
        </p:spPr>
        <p:txBody>
          <a:bodyPr/>
          <a:lstStyle>
            <a:lvl1pPr marL="0" indent="0">
              <a:buNone/>
              <a:defRPr b="1">
                <a:solidFill>
                  <a:schemeClr val="accent1"/>
                </a:solidFill>
              </a:defRPr>
            </a:lvl1pPr>
          </a:lstStyle>
          <a:p>
            <a:pPr lvl="0"/>
            <a:r>
              <a:rPr lang="en-US" dirty="0"/>
              <a:t>Subheading</a:t>
            </a:r>
            <a:endParaRPr lang="en-AU" dirty="0"/>
          </a:p>
        </p:txBody>
      </p:sp>
      <p:sp>
        <p:nvSpPr>
          <p:cNvPr id="4" name="Footer Placeholder 3"/>
          <p:cNvSpPr>
            <a:spLocks noGrp="1"/>
          </p:cNvSpPr>
          <p:nvPr>
            <p:ph type="ftr" sz="quarter" idx="11"/>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2"/>
          </p:nvPr>
        </p:nvSpPr>
        <p:spPr/>
        <p:txBody>
          <a:bodyPr/>
          <a:lstStyle/>
          <a:p>
            <a:fld id="{FFF7CBAA-22EA-41CE-9725-C57ED0CEBC27}" type="slidenum">
              <a:rPr lang="en-AU" smtClean="0"/>
              <a:pPr/>
              <a:t>‹#›</a:t>
            </a:fld>
            <a:r>
              <a:rPr lang="en-AU"/>
              <a:t>  |</a:t>
            </a:r>
            <a:endParaRPr lang="en-AU" dirty="0"/>
          </a:p>
        </p:txBody>
      </p:sp>
    </p:spTree>
    <p:extLst>
      <p:ext uri="{BB962C8B-B14F-4D97-AF65-F5344CB8AC3E}">
        <p14:creationId xmlns:p14="http://schemas.microsoft.com/office/powerpoint/2010/main" val="835870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8" name="Picture 7">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2274750889"/>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8" name="Picture Placeholder 5"/>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endParaRPr lang="en-AU" dirty="0"/>
          </a:p>
        </p:txBody>
      </p:sp>
      <p:pic>
        <p:nvPicPr>
          <p:cNvPr id="9" name="Picture 8">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3599152427"/>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 partner logos">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1337334"/>
            <a:ext cx="7930032" cy="1281674"/>
          </a:xfrm>
        </p:spPr>
        <p:txBody>
          <a:bodyPr anchor="b" anchorCtr="0">
            <a:normAutofit/>
          </a:bodyPr>
          <a:lstStyle>
            <a:lvl1pPr algn="l">
              <a:lnSpc>
                <a:spcPct val="90000"/>
              </a:lnSpc>
              <a:defRPr sz="3600" b="0">
                <a:solidFill>
                  <a:schemeClr val="bg1"/>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3247114"/>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6516216" y="646944"/>
            <a:ext cx="2385416" cy="141064"/>
          </a:xfrm>
          <a:prstGeom prst="rect">
            <a:avLst/>
          </a:prstGeom>
        </p:spPr>
        <p:txBody>
          <a:bodyPr wrap="square" lIns="0" tIns="0" rIns="0" bIns="0">
            <a:spAutoFit/>
          </a:bodyPr>
          <a:lstStyle/>
          <a:p>
            <a:pPr algn="r">
              <a:lnSpc>
                <a:spcPct val="90000"/>
              </a:lnSpc>
            </a:pPr>
            <a:r>
              <a:rPr lang="en-AU" sz="1000" dirty="0">
                <a:solidFill>
                  <a:schemeClr val="bg1"/>
                </a:solidFill>
              </a:rPr>
              <a:t>Australia’s National Science Agency</a:t>
            </a:r>
          </a:p>
        </p:txBody>
      </p:sp>
      <p:pic>
        <p:nvPicPr>
          <p:cNvPr id="9" name="Picture 8">
            <a:extLst>
              <a:ext uri="{FF2B5EF4-FFF2-40B4-BE49-F238E27FC236}">
                <a16:creationId xmlns:a16="http://schemas.microsoft.com/office/drawing/2014/main" id="{E8A5B9C2-E418-4FBD-9C78-C8C88D940B1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4" y="267494"/>
            <a:ext cx="1522745" cy="720000"/>
          </a:xfrm>
          <a:prstGeom prst="rect">
            <a:avLst/>
          </a:prstGeom>
        </p:spPr>
      </p:pic>
    </p:spTree>
    <p:extLst>
      <p:ext uri="{BB962C8B-B14F-4D97-AF65-F5344CB8AC3E}">
        <p14:creationId xmlns:p14="http://schemas.microsoft.com/office/powerpoint/2010/main" val="520287238"/>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5705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itle 3"/>
          <p:cNvSpPr>
            <a:spLocks noGrp="1"/>
          </p:cNvSpPr>
          <p:nvPr>
            <p:ph type="title"/>
          </p:nvPr>
        </p:nvSpPr>
        <p:spPr/>
        <p:txBody>
          <a:bodyPr/>
          <a:lstStyle/>
          <a:p>
            <a:r>
              <a:rPr lang="en-AU"/>
              <a:t>Click to edit Master title style</a:t>
            </a:r>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196403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200463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0870714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257322"/>
            <a:ext cx="8640958" cy="3412160"/>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Text Placeholder 7"/>
          <p:cNvSpPr>
            <a:spLocks noGrp="1"/>
          </p:cNvSpPr>
          <p:nvPr>
            <p:ph type="body" sz="quarter" idx="13" hasCustomPrompt="1"/>
          </p:nvPr>
        </p:nvSpPr>
        <p:spPr>
          <a:xfrm>
            <a:off x="261850" y="297216"/>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6940037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74295"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98982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73936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8968182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75366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atement Layout +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55556648-49D5-4B5B-92D5-2DB59DEB5992}"/>
              </a:ext>
            </a:extLst>
          </p:cNvPr>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endParaRPr lang="en-AU" dirty="0"/>
          </a:p>
        </p:txBody>
      </p:sp>
      <p:sp>
        <p:nvSpPr>
          <p:cNvPr id="5" name="Content Placeholder 2"/>
          <p:cNvSpPr>
            <a:spLocks noGrp="1"/>
          </p:cNvSpPr>
          <p:nvPr>
            <p:ph idx="1"/>
          </p:nvPr>
        </p:nvSpPr>
        <p:spPr>
          <a:xfrm>
            <a:off x="251520" y="3177538"/>
            <a:ext cx="7920880" cy="2240249"/>
          </a:xfrm>
        </p:spPr>
        <p:txBody>
          <a:bodyPr/>
          <a:lstStyle>
            <a:lvl1pPr>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241141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051387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27" name="Rectangle 26"/>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977625"/>
            <a:ext cx="6048672" cy="112012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3017520"/>
            <a:ext cx="6048671" cy="640071"/>
          </a:xfrm>
        </p:spPr>
        <p:txBody>
          <a:bodyPr anchor="b" anchorCtr="0">
            <a:noAutofit/>
          </a:bodyPr>
          <a:lstStyle>
            <a:lvl1pPr>
              <a:defRPr sz="3600">
                <a:solidFill>
                  <a:schemeClr val="accent3"/>
                </a:solidFill>
              </a:defRPr>
            </a:lvl1pPr>
          </a:lstStyle>
          <a:p>
            <a:r>
              <a:rPr lang="en-US" dirty="0"/>
              <a:t>Click to edit Master title style</a:t>
            </a:r>
            <a:endParaRPr lang="en-AU" dirty="0"/>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16631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AU"/>
              <a:t>Click to edit Master title style</a:t>
            </a:r>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14257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417564"/>
            <a:ext cx="7200800" cy="180345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Rectangle 5"/>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422493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AU"/>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32393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257322"/>
            <a:ext cx="8640958" cy="3412160"/>
          </a:xfrm>
        </p:spPr>
        <p:txBody>
          <a:bodyPr/>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Text Placeholder 7"/>
          <p:cNvSpPr>
            <a:spLocks noGrp="1"/>
          </p:cNvSpPr>
          <p:nvPr>
            <p:ph type="body" sz="quarter" idx="13" hasCustomPrompt="1"/>
          </p:nvPr>
        </p:nvSpPr>
        <p:spPr>
          <a:xfrm>
            <a:off x="261850" y="297216"/>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8416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sz="half" idx="1"/>
          </p:nvPr>
        </p:nvSpPr>
        <p:spPr>
          <a:xfrm>
            <a:off x="251520"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74295"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6506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44416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2.emf"/><Relationship Id="rId2" Type="http://schemas.openxmlformats.org/officeDocument/2006/relationships/slideLayout" Target="../slideLayouts/slideLayout37.xml"/><Relationship Id="rId16"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69159"/>
            <a:ext cx="8640960" cy="710406"/>
          </a:xfrm>
          <a:prstGeom prst="rect">
            <a:avLst/>
          </a:prstGeom>
        </p:spPr>
        <p:txBody>
          <a:bodyPr vert="horz" lIns="0" tIns="0" rIns="0" bIns="0" rtlCol="0" anchor="t" anchorCtr="0">
            <a:normAutofit/>
          </a:bodyPr>
          <a:lstStyle/>
          <a:p>
            <a:r>
              <a:rPr lang="en-AU"/>
              <a:t>Click to edit Master title style</a:t>
            </a:r>
            <a:endParaRPr lang="en-AU" dirty="0"/>
          </a:p>
        </p:txBody>
      </p:sp>
      <p:sp>
        <p:nvSpPr>
          <p:cNvPr id="3" name="Text Placeholder 2"/>
          <p:cNvSpPr>
            <a:spLocks noGrp="1"/>
          </p:cNvSpPr>
          <p:nvPr>
            <p:ph type="body" idx="1"/>
          </p:nvPr>
        </p:nvSpPr>
        <p:spPr>
          <a:xfrm>
            <a:off x="251522" y="1097306"/>
            <a:ext cx="8640958" cy="3971428"/>
          </a:xfrm>
          <a:prstGeom prst="rect">
            <a:avLst/>
          </a:prstGeom>
        </p:spPr>
        <p:txBody>
          <a:bodyPr vert="horz" lIns="0" tIns="0" rIns="0" bIns="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0" name="Picture 9"/>
          <p:cNvPicPr>
            <a:picLocks noChangeAspect="1"/>
          </p:cNvPicPr>
          <p:nvPr userDrawn="1"/>
        </p:nvPicPr>
        <p:blipFill>
          <a:blip r:embed="rId17"/>
          <a:stretch>
            <a:fillRect/>
          </a:stretch>
        </p:blipFill>
        <p:spPr>
          <a:xfrm>
            <a:off x="8460432" y="5089748"/>
            <a:ext cx="442169" cy="442169"/>
          </a:xfrm>
          <a:prstGeom prst="rect">
            <a:avLst/>
          </a:prstGeom>
        </p:spPr>
      </p:pic>
    </p:spTree>
    <p:extLst>
      <p:ext uri="{BB962C8B-B14F-4D97-AF65-F5344CB8AC3E}">
        <p14:creationId xmlns:p14="http://schemas.microsoft.com/office/powerpoint/2010/main" val="4022737140"/>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701" r:id="rId3"/>
    <p:sldLayoutId id="2147483685" r:id="rId4"/>
    <p:sldLayoutId id="2147483705" r:id="rId5"/>
    <p:sldLayoutId id="2147483686" r:id="rId6"/>
    <p:sldLayoutId id="2147483687" r:id="rId7"/>
    <p:sldLayoutId id="2147483688" r:id="rId8"/>
    <p:sldLayoutId id="2147483689" r:id="rId9"/>
    <p:sldLayoutId id="2147483708" r:id="rId10"/>
    <p:sldLayoutId id="2147483690" r:id="rId11"/>
    <p:sldLayoutId id="2147483691" r:id="rId12"/>
    <p:sldLayoutId id="2147483692" r:id="rId13"/>
    <p:sldLayoutId id="2147483693" r:id="rId14"/>
    <p:sldLayoutId id="2147483694" r:id="rId15"/>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894956"/>
            <a:ext cx="8640960" cy="710406"/>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251522" y="1723100"/>
            <a:ext cx="8640958" cy="353466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0" name="Picture 9">
            <a:extLst>
              <a:ext uri="{FF2B5EF4-FFF2-40B4-BE49-F238E27FC236}">
                <a16:creationId xmlns:a16="http://schemas.microsoft.com/office/drawing/2014/main" id="{796FE2B2-8DDC-4761-A30D-146F3B72AA27}"/>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251519" y="195486"/>
            <a:ext cx="936488" cy="442800"/>
          </a:xfrm>
          <a:prstGeom prst="rect">
            <a:avLst/>
          </a:prstGeom>
        </p:spPr>
      </p:pic>
    </p:spTree>
    <p:extLst>
      <p:ext uri="{BB962C8B-B14F-4D97-AF65-F5344CB8AC3E}">
        <p14:creationId xmlns:p14="http://schemas.microsoft.com/office/powerpoint/2010/main" val="101231434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45" r:id="rId20"/>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69159"/>
            <a:ext cx="8640960" cy="710406"/>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251522" y="1097306"/>
            <a:ext cx="8640958" cy="397142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1" name="Picture 10">
            <a:extLst>
              <a:ext uri="{FF2B5EF4-FFF2-40B4-BE49-F238E27FC236}">
                <a16:creationId xmlns:a16="http://schemas.microsoft.com/office/drawing/2014/main" id="{7BA40757-ADD5-4694-B94E-BDC7B2C517F2}"/>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956376" y="5089748"/>
            <a:ext cx="936488" cy="442800"/>
          </a:xfrm>
          <a:prstGeom prst="rect">
            <a:avLst/>
          </a:prstGeom>
        </p:spPr>
      </p:pic>
    </p:spTree>
    <p:extLst>
      <p:ext uri="{BB962C8B-B14F-4D97-AF65-F5344CB8AC3E}">
        <p14:creationId xmlns:p14="http://schemas.microsoft.com/office/powerpoint/2010/main" val="374389241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5.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71BB-9C33-4129-85DF-8AEA046330EB}"/>
              </a:ext>
            </a:extLst>
          </p:cNvPr>
          <p:cNvSpPr>
            <a:spLocks noGrp="1"/>
          </p:cNvSpPr>
          <p:nvPr>
            <p:ph type="ctrTitle"/>
          </p:nvPr>
        </p:nvSpPr>
        <p:spPr/>
        <p:txBody>
          <a:bodyPr>
            <a:normAutofit/>
          </a:bodyPr>
          <a:lstStyle/>
          <a:p>
            <a:r>
              <a:rPr lang="en-AU" sz="3000" dirty="0"/>
              <a:t>Blockchain Suitability Evaluation</a:t>
            </a:r>
          </a:p>
        </p:txBody>
      </p:sp>
      <p:sp>
        <p:nvSpPr>
          <p:cNvPr id="5" name="Title 3">
            <a:extLst>
              <a:ext uri="{FF2B5EF4-FFF2-40B4-BE49-F238E27FC236}">
                <a16:creationId xmlns:a16="http://schemas.microsoft.com/office/drawing/2014/main" id="{C99371BB-9C33-4129-85DF-8AEA046330EB}"/>
              </a:ext>
            </a:extLst>
          </p:cNvPr>
          <p:cNvSpPr txBox="1">
            <a:spLocks/>
          </p:cNvSpPr>
          <p:nvPr/>
        </p:nvSpPr>
        <p:spPr>
          <a:xfrm>
            <a:off x="179512" y="121196"/>
            <a:ext cx="3384376" cy="1944216"/>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0" kern="1200">
                <a:solidFill>
                  <a:schemeClr val="accent3"/>
                </a:solidFill>
                <a:latin typeface="+mj-lt"/>
                <a:ea typeface="+mj-ea"/>
                <a:cs typeface="+mj-cs"/>
              </a:defRPr>
            </a:lvl1pPr>
          </a:lstStyle>
          <a:p>
            <a:r>
              <a:rPr lang="en-AU" sz="2400" b="1" dirty="0"/>
              <a:t>COMP6452</a:t>
            </a:r>
            <a:br>
              <a:rPr lang="en-AU" sz="2400" b="1" dirty="0"/>
            </a:br>
            <a:r>
              <a:rPr lang="en-AU" sz="2400" b="1" dirty="0"/>
              <a:t>Software Architecture for Blockchain Applications</a:t>
            </a:r>
          </a:p>
        </p:txBody>
      </p:sp>
      <p:sp>
        <p:nvSpPr>
          <p:cNvPr id="6" name="Footer Placeholder 2">
            <a:extLst>
              <a:ext uri="{FF2B5EF4-FFF2-40B4-BE49-F238E27FC236}">
                <a16:creationId xmlns:a16="http://schemas.microsoft.com/office/drawing/2014/main" id="{2F94C511-5ACB-44DF-814A-16D678B05E07}"/>
              </a:ext>
            </a:extLst>
          </p:cNvPr>
          <p:cNvSpPr txBox="1">
            <a:spLocks/>
          </p:cNvSpPr>
          <p:nvPr/>
        </p:nvSpPr>
        <p:spPr bwMode="auto">
          <a:xfrm>
            <a:off x="251520" y="4225652"/>
            <a:ext cx="3240360" cy="1312222"/>
          </a:xfrm>
          <a:prstGeom prst="rect">
            <a:avLst/>
          </a:prstGeom>
          <a:noFill/>
          <a:ln w="9525">
            <a:noFill/>
            <a:miter lim="800000"/>
            <a:headEnd/>
            <a:tailEnd/>
          </a:ln>
        </p:spPr>
        <p:txBody>
          <a:bodyPr lIns="0" tIns="0" rIns="0" bIns="0"/>
          <a:lstStyle/>
          <a:p>
            <a:endParaRPr lang="en-AU" sz="1100" dirty="0">
              <a:solidFill>
                <a:srgbClr val="000000"/>
              </a:solidFill>
              <a:latin typeface="Calibri" pitchFamily="34" charset="0"/>
            </a:endParaRPr>
          </a:p>
          <a:p>
            <a:endParaRPr lang="en-AU" sz="1100" dirty="0">
              <a:solidFill>
                <a:srgbClr val="000000"/>
              </a:solidFill>
              <a:latin typeface="Calibri" pitchFamily="34" charset="0"/>
            </a:endParaRPr>
          </a:p>
          <a:p>
            <a:r>
              <a:rPr lang="en-AU" sz="1100" b="1" dirty="0">
                <a:solidFill>
                  <a:srgbClr val="000000"/>
                </a:solidFill>
                <a:latin typeface="Calibri" pitchFamily="34" charset="0"/>
              </a:rPr>
              <a:t>Xiwei (Sherry) Xu</a:t>
            </a:r>
          </a:p>
          <a:p>
            <a:endParaRPr lang="en-AU" sz="1100" dirty="0">
              <a:solidFill>
                <a:srgbClr val="000000"/>
              </a:solidFill>
              <a:latin typeface="Calibri" pitchFamily="34" charset="0"/>
            </a:endParaRPr>
          </a:p>
          <a:p>
            <a:r>
              <a:rPr lang="en-AU" sz="1100" dirty="0">
                <a:solidFill>
                  <a:srgbClr val="000000"/>
                </a:solidFill>
                <a:latin typeface="Calibri" pitchFamily="34" charset="0"/>
              </a:rPr>
              <a:t>| Senior Research Scientist @ AAP team, CSIRO Data61 </a:t>
            </a:r>
          </a:p>
          <a:p>
            <a:r>
              <a:rPr lang="en-AU" sz="1100" dirty="0">
                <a:solidFill>
                  <a:srgbClr val="000000"/>
                </a:solidFill>
                <a:latin typeface="Calibri" pitchFamily="34" charset="0"/>
              </a:rPr>
              <a:t>| Xiwei.Xu@data61.csiro.au</a:t>
            </a:r>
          </a:p>
          <a:p>
            <a:endParaRPr lang="de-DE" sz="1100" dirty="0">
              <a:solidFill>
                <a:srgbClr val="000000"/>
              </a:solidFill>
              <a:latin typeface="Calibri" pitchFamily="34" charset="0"/>
            </a:endParaRPr>
          </a:p>
        </p:txBody>
      </p:sp>
    </p:spTree>
    <p:extLst>
      <p:ext uri="{BB962C8B-B14F-4D97-AF65-F5344CB8AC3E}">
        <p14:creationId xmlns:p14="http://schemas.microsoft.com/office/powerpoint/2010/main" val="420773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numCol="1"/>
          <a:lstStyle/>
          <a:p>
            <a:r>
              <a:rPr lang="en-US" dirty="0"/>
              <a:t>Consider the case of exam registration, as before</a:t>
            </a:r>
          </a:p>
          <a:p>
            <a:r>
              <a:rPr lang="en-US" dirty="0"/>
              <a:t>Take half a minute to think about trusted authority in this context</a:t>
            </a:r>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9759" y="13659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002" y="9495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9544" y="303122"/>
            <a:ext cx="351628" cy="351628"/>
          </a:xfrm>
          <a:prstGeom prst="rect">
            <a:avLst/>
          </a:prstGeom>
        </p:spPr>
      </p:pic>
      <p:sp>
        <p:nvSpPr>
          <p:cNvPr id="11" name="Slide Number Placeholder 10"/>
          <p:cNvSpPr txBox="1">
            <a:spLocks/>
          </p:cNvSpPr>
          <p:nvPr/>
        </p:nvSpPr>
        <p:spPr>
          <a:xfrm>
            <a:off x="419100" y="5399326"/>
            <a:ext cx="397260" cy="346154"/>
          </a:xfrm>
          <a:prstGeom prst="rect">
            <a:avLst/>
          </a:prstGeom>
        </p:spPr>
        <p:txBody>
          <a:bodyPr/>
          <a:ls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a:lstStyle>
          <a:p>
            <a:fld id="{FFF7CBAA-22EA-41CE-9725-C57ED0CEBC27}" type="slidenum">
              <a:rPr lang="en-AU" sz="900" smtClean="0">
                <a:solidFill>
                  <a:srgbClr val="FFFFFF"/>
                </a:solidFill>
              </a:rPr>
              <a:pPr/>
              <a:t>10</a:t>
            </a:fld>
            <a:r>
              <a:rPr lang="en-AU" sz="900" dirty="0">
                <a:solidFill>
                  <a:srgbClr val="FFFFFF"/>
                </a:solidFill>
              </a:rPr>
              <a:t>  |</a:t>
            </a:r>
          </a:p>
        </p:txBody>
      </p:sp>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10</a:t>
            </a:fld>
            <a:r>
              <a:rPr lang="en-AU"/>
              <a:t>  |</a:t>
            </a:r>
            <a:endParaRPr lang="en-AU" dirty="0"/>
          </a:p>
        </p:txBody>
      </p:sp>
    </p:spTree>
    <p:extLst>
      <p:ext uri="{BB962C8B-B14F-4D97-AF65-F5344CB8AC3E}">
        <p14:creationId xmlns:p14="http://schemas.microsoft.com/office/powerpoint/2010/main" val="171976144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operation centralized?</a:t>
            </a:r>
          </a:p>
        </p:txBody>
      </p:sp>
      <p:sp>
        <p:nvSpPr>
          <p:cNvPr id="3" name="Content Placeholder 2"/>
          <p:cNvSpPr>
            <a:spLocks noGrp="1"/>
          </p:cNvSpPr>
          <p:nvPr>
            <p:ph idx="1"/>
          </p:nvPr>
        </p:nvSpPr>
        <p:spPr>
          <a:xfrm>
            <a:off x="419100" y="1488451"/>
            <a:ext cx="8617396" cy="4033345"/>
          </a:xfrm>
        </p:spPr>
        <p:txBody>
          <a:bodyPr>
            <a:normAutofit/>
          </a:bodyPr>
          <a:lstStyle/>
          <a:p>
            <a:r>
              <a:rPr lang="en-US" dirty="0"/>
              <a:t>System with multiple parties, but no party is suitable as a trusted authority for administering the system </a:t>
            </a:r>
          </a:p>
          <a:p>
            <a:pPr lvl="1"/>
            <a:r>
              <a:rPr lang="en-US" dirty="0"/>
              <a:t>Conventional, Group of parties form a joint venture to operate a conventional centralized system</a:t>
            </a:r>
          </a:p>
          <a:p>
            <a:pPr lvl="1"/>
            <a:r>
              <a:rPr lang="en-US" dirty="0"/>
              <a:t>Credit card associations, like Visa and MasterCard</a:t>
            </a:r>
          </a:p>
          <a:p>
            <a:pPr lvl="2"/>
            <a:r>
              <a:rPr lang="en-US" dirty="0"/>
              <a:t>Joint venture between banks</a:t>
            </a:r>
          </a:p>
          <a:p>
            <a:r>
              <a:rPr lang="en-US" dirty="0"/>
              <a:t>Centralized operation of the system lead to the administering party becoming a trusted authority</a:t>
            </a:r>
          </a:p>
          <a:p>
            <a:pPr lvl="1"/>
            <a:r>
              <a:rPr lang="en-US" dirty="0"/>
              <a:t>Unacceptable to the parties within the system</a:t>
            </a:r>
          </a:p>
          <a:p>
            <a:pPr lvl="1"/>
            <a:r>
              <a:rPr lang="en-US" dirty="0"/>
              <a:t>Forming a new entity like a joint venture is too costly</a:t>
            </a:r>
          </a:p>
          <a:p>
            <a:pPr lvl="1"/>
            <a:r>
              <a:rPr lang="en-US" dirty="0"/>
              <a:t>Centralized administration may cause single point of business failure</a:t>
            </a:r>
          </a:p>
          <a:p>
            <a:r>
              <a:rPr lang="en-US" dirty="0"/>
              <a:t>Blockchain-based systems do not need a single system operator</a:t>
            </a:r>
          </a:p>
          <a:p>
            <a:pPr lvl="1"/>
            <a:r>
              <a:rPr lang="en-US" dirty="0"/>
              <a:t>Better system reliability and availability</a:t>
            </a:r>
          </a:p>
          <a:p>
            <a:pPr lvl="1"/>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11</a:t>
            </a:fld>
            <a:r>
              <a:rPr lang="en-AU"/>
              <a:t>  |</a:t>
            </a:r>
            <a:endParaRPr lang="en-AU" dirty="0"/>
          </a:p>
        </p:txBody>
      </p:sp>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36326" r="64676" b="51713"/>
          <a:stretch/>
        </p:blipFill>
        <p:spPr>
          <a:xfrm>
            <a:off x="6588224" y="409228"/>
            <a:ext cx="1949282" cy="518367"/>
          </a:xfrm>
          <a:prstGeom prst="rect">
            <a:avLst/>
          </a:prstGeom>
        </p:spPr>
      </p:pic>
    </p:spTree>
    <p:extLst>
      <p:ext uri="{BB962C8B-B14F-4D97-AF65-F5344CB8AC3E}">
        <p14:creationId xmlns:p14="http://schemas.microsoft.com/office/powerpoint/2010/main" val="151706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numCol="1"/>
          <a:lstStyle/>
          <a:p>
            <a:r>
              <a:rPr lang="en-US" dirty="0"/>
              <a:t>Consider the case of exam registration, as before</a:t>
            </a:r>
          </a:p>
          <a:p>
            <a:r>
              <a:rPr lang="en-US" dirty="0"/>
              <a:t>Take half a minute to think about centralized operation in this context</a:t>
            </a:r>
          </a:p>
          <a:p>
            <a:pPr marL="0" indent="0">
              <a:buNone/>
            </a:pPr>
            <a:endParaRPr lang="en-US" dirty="0"/>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08959" y="16707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32202" y="12543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8744" y="333602"/>
            <a:ext cx="351628" cy="351628"/>
          </a:xfrm>
          <a:prstGeom prst="rect">
            <a:avLst/>
          </a:prstGeom>
        </p:spPr>
      </p:pic>
      <p:sp>
        <p:nvSpPr>
          <p:cNvPr id="11" name="Slide Number Placeholder 5"/>
          <p:cNvSpPr txBox="1">
            <a:spLocks/>
          </p:cNvSpPr>
          <p:nvPr/>
        </p:nvSpPr>
        <p:spPr>
          <a:xfrm>
            <a:off x="408940" y="5410729"/>
            <a:ext cx="397260" cy="304271"/>
          </a:xfrm>
          <a:prstGeom prst="rect">
            <a:avLst/>
          </a:prstGeom>
        </p:spPr>
        <p:txBody>
          <a:bodyPr/>
          <a:ls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a:lstStyle>
          <a:p>
            <a:fld id="{FFF7CBAA-22EA-41CE-9725-C57ED0CEBC27}" type="slidenum">
              <a:rPr lang="en-AU" sz="900" smtClean="0">
                <a:solidFill>
                  <a:srgbClr val="FFFFFF"/>
                </a:solidFill>
              </a:rPr>
              <a:pPr/>
              <a:t>12</a:t>
            </a:fld>
            <a:r>
              <a:rPr lang="en-AU" sz="900" dirty="0">
                <a:solidFill>
                  <a:srgbClr val="FFFFFF"/>
                </a:solidFill>
              </a:rPr>
              <a:t>  |</a:t>
            </a:r>
          </a:p>
        </p:txBody>
      </p:sp>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12</a:t>
            </a:fld>
            <a:r>
              <a:rPr lang="en-AU"/>
              <a:t>  |</a:t>
            </a:r>
            <a:endParaRPr lang="en-AU" dirty="0"/>
          </a:p>
        </p:txBody>
      </p:sp>
    </p:spTree>
    <p:extLst>
      <p:ext uri="{BB962C8B-B14F-4D97-AF65-F5344CB8AC3E}">
        <p14:creationId xmlns:p14="http://schemas.microsoft.com/office/powerpoint/2010/main" val="251482158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Immutability Required? 1/3</a:t>
            </a:r>
          </a:p>
        </p:txBody>
      </p:sp>
      <p:sp>
        <p:nvSpPr>
          <p:cNvPr id="3" name="Content Placeholder 2"/>
          <p:cNvSpPr>
            <a:spLocks noGrp="1"/>
          </p:cNvSpPr>
          <p:nvPr>
            <p:ph idx="1"/>
          </p:nvPr>
        </p:nvSpPr>
        <p:spPr>
          <a:xfrm>
            <a:off x="419100" y="1488451"/>
            <a:ext cx="8096250" cy="4033345"/>
          </a:xfrm>
        </p:spPr>
        <p:txBody>
          <a:bodyPr>
            <a:normAutofit lnSpcReduction="10000"/>
          </a:bodyPr>
          <a:lstStyle/>
          <a:p>
            <a:r>
              <a:rPr lang="en-US" i="1" dirty="0"/>
              <a:t>Data immutability </a:t>
            </a:r>
            <a:r>
              <a:rPr lang="en-US" dirty="0"/>
              <a:t>means data con not be changed or altered after its creation</a:t>
            </a:r>
          </a:p>
          <a:p>
            <a:pPr lvl="1"/>
            <a:r>
              <a:rPr lang="en-US" dirty="0"/>
              <a:t>Immutability supports non-repudiation</a:t>
            </a:r>
          </a:p>
          <a:p>
            <a:pPr lvl="2"/>
            <a:r>
              <a:rPr lang="en-US" dirty="0"/>
              <a:t>Assurance that a party cannot deny the authenticity of their signature </a:t>
            </a:r>
          </a:p>
          <a:p>
            <a:pPr marL="148590"/>
            <a:r>
              <a:rPr lang="en-US" dirty="0"/>
              <a:t>Conventional technologies naturally support mutable data</a:t>
            </a:r>
          </a:p>
          <a:p>
            <a:r>
              <a:rPr lang="en-US" dirty="0"/>
              <a:t>Blockchain naturally support data immutability in the ledger</a:t>
            </a:r>
          </a:p>
          <a:p>
            <a:pPr lvl="1"/>
            <a:r>
              <a:rPr lang="en-US" dirty="0"/>
              <a:t>Linking of blocks in a chain of cryptographic hashes supports immutability</a:t>
            </a:r>
          </a:p>
          <a:p>
            <a:pPr lvl="1"/>
            <a:r>
              <a:rPr lang="en-US" dirty="0"/>
              <a:t>Data continually replicated across many locations and organization</a:t>
            </a:r>
          </a:p>
          <a:p>
            <a:pPr lvl="2"/>
            <a:r>
              <a:rPr lang="en-US" dirty="0"/>
              <a:t>Attempts to change it in one location will be interpreted as an attack on integrity </a:t>
            </a:r>
          </a:p>
          <a:p>
            <a:pPr lvl="1"/>
            <a:r>
              <a:rPr lang="en-US" dirty="0"/>
              <a:t>Strong evidence that the transactions were performed by someone with control over those cryptographic keys. </a:t>
            </a:r>
          </a:p>
          <a:p>
            <a:r>
              <a:rPr lang="en-US" dirty="0"/>
              <a:t>Transaction history is immutable, the latest view of the current state can change</a:t>
            </a:r>
          </a:p>
          <a:p>
            <a:pPr marL="178308" lvl="1"/>
            <a:endParaRPr lang="en-US" dirty="0"/>
          </a:p>
          <a:p>
            <a:endParaRPr lang="en-US" dirty="0"/>
          </a:p>
          <a:p>
            <a:pPr lvl="1"/>
            <a:endParaRPr lang="en-US" dirty="0"/>
          </a:p>
          <a:p>
            <a:pPr lvl="1"/>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13</a:t>
            </a:fld>
            <a:r>
              <a:rPr lang="en-AU"/>
              <a:t>  |</a:t>
            </a:r>
            <a:endParaRPr lang="en-AU" dirty="0"/>
          </a:p>
        </p:txBody>
      </p:sp>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52274" r="64363" b="34768"/>
          <a:stretch/>
        </p:blipFill>
        <p:spPr>
          <a:xfrm>
            <a:off x="6102881" y="293741"/>
            <a:ext cx="1966561" cy="561565"/>
          </a:xfrm>
          <a:prstGeom prst="rect">
            <a:avLst/>
          </a:prstGeom>
        </p:spPr>
      </p:pic>
    </p:spTree>
    <p:extLst>
      <p:ext uri="{BB962C8B-B14F-4D97-AF65-F5344CB8AC3E}">
        <p14:creationId xmlns:p14="http://schemas.microsoft.com/office/powerpoint/2010/main" val="40851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Immutability Required? 2/3</a:t>
            </a:r>
          </a:p>
        </p:txBody>
      </p:sp>
      <p:sp>
        <p:nvSpPr>
          <p:cNvPr id="3" name="Content Placeholder 2"/>
          <p:cNvSpPr>
            <a:spLocks noGrp="1"/>
          </p:cNvSpPr>
          <p:nvPr>
            <p:ph idx="1"/>
          </p:nvPr>
        </p:nvSpPr>
        <p:spPr>
          <a:xfrm>
            <a:off x="419100" y="1417340"/>
            <a:ext cx="8096250" cy="4033345"/>
          </a:xfrm>
        </p:spPr>
        <p:txBody>
          <a:bodyPr>
            <a:normAutofit fontScale="92500"/>
          </a:bodyPr>
          <a:lstStyle/>
          <a:p>
            <a:r>
              <a:rPr lang="en-US" dirty="0"/>
              <a:t>Impossible to change the transaction history in most blockchains</a:t>
            </a:r>
          </a:p>
          <a:p>
            <a:pPr lvl="1"/>
            <a:r>
              <a:rPr lang="en-US" dirty="0"/>
              <a:t>Cause problems if blockchain contains illegal content</a:t>
            </a:r>
          </a:p>
          <a:p>
            <a:pPr lvl="1"/>
            <a:r>
              <a:rPr lang="en-US" dirty="0"/>
              <a:t>Court orders content to be removed from the blockchain</a:t>
            </a:r>
          </a:p>
          <a:p>
            <a:r>
              <a:rPr lang="en-US" dirty="0"/>
              <a:t>Other issues</a:t>
            </a:r>
          </a:p>
          <a:p>
            <a:pPr lvl="1"/>
            <a:r>
              <a:rPr lang="en-US" dirty="0"/>
              <a:t>Disputed transactions</a:t>
            </a:r>
          </a:p>
          <a:p>
            <a:pPr lvl="1"/>
            <a:r>
              <a:rPr lang="en-US" dirty="0"/>
              <a:t>Incorrect addresses</a:t>
            </a:r>
          </a:p>
          <a:p>
            <a:pPr lvl="1"/>
            <a:r>
              <a:rPr lang="en-US" dirty="0"/>
              <a:t>Exposure or loss of private keys</a:t>
            </a:r>
          </a:p>
          <a:p>
            <a:pPr lvl="1"/>
            <a:r>
              <a:rPr lang="en-US" dirty="0"/>
              <a:t>Data-entry errors</a:t>
            </a:r>
          </a:p>
          <a:p>
            <a:pPr lvl="1"/>
            <a:r>
              <a:rPr lang="en-US" dirty="0"/>
              <a:t>Unexpected changes to assets tokenized on blockchain</a:t>
            </a:r>
          </a:p>
          <a:p>
            <a:pPr marL="148590"/>
            <a:r>
              <a:rPr lang="en-US" dirty="0"/>
              <a:t>Other cheaper mechanisms available to prove the originality of data</a:t>
            </a:r>
          </a:p>
          <a:p>
            <a:pPr marL="178308" lvl="1"/>
            <a:r>
              <a:rPr lang="en-US" dirty="0"/>
              <a:t>Hashing technology</a:t>
            </a:r>
          </a:p>
          <a:p>
            <a:pPr marL="178308" lvl="1"/>
            <a:r>
              <a:rPr lang="en-US" dirty="0"/>
              <a:t>Cryptographically signed data</a:t>
            </a:r>
          </a:p>
          <a:p>
            <a:pPr marL="178308" lvl="1"/>
            <a:r>
              <a:rPr lang="en-US" dirty="0"/>
              <a:t>Time-stamped, distributed / federated data stores</a:t>
            </a:r>
          </a:p>
          <a:p>
            <a:endParaRPr lang="en-US" dirty="0"/>
          </a:p>
          <a:p>
            <a:pPr lvl="1"/>
            <a:endParaRPr lang="en-US" dirty="0"/>
          </a:p>
          <a:p>
            <a:pPr lvl="1"/>
            <a:endParaRPr lang="en-US" dirty="0"/>
          </a:p>
        </p:txBody>
      </p:sp>
      <p:sp>
        <p:nvSpPr>
          <p:cNvPr id="5" name="Footer Placeholder 4"/>
          <p:cNvSpPr>
            <a:spLocks noGrp="1"/>
          </p:cNvSpPr>
          <p:nvPr>
            <p:ph type="ftr" sz="quarter" idx="11"/>
          </p:nvPr>
        </p:nvSpPr>
        <p:spPr/>
        <p:txBody>
          <a:bodyPr/>
          <a:lstStyle/>
          <a:p>
            <a:r>
              <a:rPr lang="en-AU" dirty="0"/>
              <a:t>COMP6452 Software Architecture for Blockchain Applications  |  Data61, CSIRO</a:t>
            </a:r>
          </a:p>
        </p:txBody>
      </p:sp>
      <p:sp>
        <p:nvSpPr>
          <p:cNvPr id="6" name="Slide Number Placeholder 5"/>
          <p:cNvSpPr>
            <a:spLocks noGrp="1"/>
          </p:cNvSpPr>
          <p:nvPr>
            <p:ph type="sldNum" sz="quarter" idx="12"/>
          </p:nvPr>
        </p:nvSpPr>
        <p:spPr/>
        <p:txBody>
          <a:bodyPr/>
          <a:lstStyle/>
          <a:p>
            <a:fld id="{FFF7CBAA-22EA-41CE-9725-C57ED0CEBC27}" type="slidenum">
              <a:rPr lang="en-AU" smtClean="0"/>
              <a:pPr/>
              <a:t>14</a:t>
            </a:fld>
            <a:r>
              <a:rPr lang="en-AU"/>
              <a:t>  |</a:t>
            </a:r>
            <a:endParaRPr lang="en-AU" dirty="0"/>
          </a:p>
        </p:txBody>
      </p:sp>
    </p:spTree>
    <p:extLst>
      <p:ext uri="{BB962C8B-B14F-4D97-AF65-F5344CB8AC3E}">
        <p14:creationId xmlns:p14="http://schemas.microsoft.com/office/powerpoint/2010/main" val="5997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Immutability Required? 3/3</a:t>
            </a:r>
          </a:p>
        </p:txBody>
      </p:sp>
      <p:sp>
        <p:nvSpPr>
          <p:cNvPr id="3" name="Content Placeholder 2"/>
          <p:cNvSpPr>
            <a:spLocks noGrp="1"/>
          </p:cNvSpPr>
          <p:nvPr>
            <p:ph idx="1"/>
          </p:nvPr>
        </p:nvSpPr>
        <p:spPr>
          <a:xfrm>
            <a:off x="419100" y="1560459"/>
            <a:ext cx="8096250" cy="4033345"/>
          </a:xfrm>
        </p:spPr>
        <p:txBody>
          <a:bodyPr>
            <a:normAutofit/>
          </a:bodyPr>
          <a:lstStyle/>
          <a:p>
            <a:r>
              <a:rPr lang="en-US" dirty="0"/>
              <a:t>Immutability of </a:t>
            </a:r>
            <a:r>
              <a:rPr lang="en-US" dirty="0" err="1"/>
              <a:t>Nakamoto</a:t>
            </a:r>
            <a:r>
              <a:rPr lang="en-US" dirty="0"/>
              <a:t>-based blockchain is a long-run probabilistic durability property</a:t>
            </a:r>
          </a:p>
          <a:p>
            <a:pPr lvl="1"/>
            <a:r>
              <a:rPr lang="en-US" dirty="0"/>
              <a:t>Conventional database supports ACID (Atomicity, Consistency, Isolation and Durability)</a:t>
            </a:r>
          </a:p>
          <a:p>
            <a:pPr lvl="1"/>
            <a:r>
              <a:rPr lang="en-US" dirty="0"/>
              <a:t>A transaction initially thought by a participant to be committed may later turn out to have been on a shorter chain </a:t>
            </a:r>
          </a:p>
          <a:p>
            <a:pPr lvl="1"/>
            <a:r>
              <a:rPr lang="en-US" dirty="0"/>
              <a:t>A transaction is in practice be immutable if it has been committed to a blockchain for a sufficiently long time (number of confirmation blocks)</a:t>
            </a:r>
          </a:p>
          <a:p>
            <a:r>
              <a:rPr lang="en-US" dirty="0"/>
              <a:t>Blockchain using other consensus mechanism can offer stronger, more conventional immutability</a:t>
            </a:r>
          </a:p>
          <a:p>
            <a:pPr lvl="1"/>
            <a:r>
              <a:rPr lang="en-US" dirty="0"/>
              <a:t>E.g. Practical Byzantine Fault Tolerance (PBFT)</a:t>
            </a:r>
          </a:p>
          <a:p>
            <a:pPr lvl="1"/>
            <a:r>
              <a:rPr lang="en-US" dirty="0"/>
              <a:t>Small number of known nodes participating in the operation</a:t>
            </a:r>
          </a:p>
        </p:txBody>
      </p:sp>
      <p:sp>
        <p:nvSpPr>
          <p:cNvPr id="5" name="Footer Placeholder 4"/>
          <p:cNvSpPr>
            <a:spLocks noGrp="1"/>
          </p:cNvSpPr>
          <p:nvPr>
            <p:ph type="ftr" sz="quarter" idx="11"/>
          </p:nvPr>
        </p:nvSpPr>
        <p:spPr/>
        <p:txBody>
          <a:bodyPr/>
          <a:lstStyle/>
          <a:p>
            <a:r>
              <a:rPr lang="en-AU" dirty="0"/>
              <a:t>COMP6452 Software Architecture for Blockchain Applications  |  Data61, CSIRO</a:t>
            </a:r>
          </a:p>
        </p:txBody>
      </p:sp>
      <p:sp>
        <p:nvSpPr>
          <p:cNvPr id="6" name="Slide Number Placeholder 5"/>
          <p:cNvSpPr>
            <a:spLocks noGrp="1"/>
          </p:cNvSpPr>
          <p:nvPr>
            <p:ph type="sldNum" sz="quarter" idx="12"/>
          </p:nvPr>
        </p:nvSpPr>
        <p:spPr/>
        <p:txBody>
          <a:bodyPr/>
          <a:lstStyle/>
          <a:p>
            <a:fld id="{FFF7CBAA-22EA-41CE-9725-C57ED0CEBC27}" type="slidenum">
              <a:rPr lang="en-AU" smtClean="0"/>
              <a:pPr/>
              <a:t>15</a:t>
            </a:fld>
            <a:r>
              <a:rPr lang="en-AU"/>
              <a:t>  |</a:t>
            </a:r>
            <a:endParaRPr lang="en-AU" dirty="0"/>
          </a:p>
        </p:txBody>
      </p:sp>
    </p:spTree>
    <p:extLst>
      <p:ext uri="{BB962C8B-B14F-4D97-AF65-F5344CB8AC3E}">
        <p14:creationId xmlns:p14="http://schemas.microsoft.com/office/powerpoint/2010/main" val="70290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numCol="1"/>
          <a:lstStyle/>
          <a:p>
            <a:r>
              <a:rPr lang="en-US" dirty="0"/>
              <a:t>Consider the case of exam registration, as before</a:t>
            </a:r>
          </a:p>
          <a:p>
            <a:r>
              <a:rPr lang="en-US" dirty="0"/>
              <a:t>Take half a minute to think about immutability, and whether it is acceptable / advantageous / problematic in this context</a:t>
            </a:r>
          </a:p>
          <a:p>
            <a:pPr marL="0" indent="0">
              <a:buNone/>
            </a:pPr>
            <a:endParaRPr lang="en-US" dirty="0"/>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6376" y="337220"/>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79619" y="295584"/>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76161" y="503747"/>
            <a:ext cx="351628" cy="351628"/>
          </a:xfrm>
          <a:prstGeom prst="rect">
            <a:avLst/>
          </a:prstGeom>
        </p:spPr>
      </p:pic>
      <p:sp>
        <p:nvSpPr>
          <p:cNvPr id="11" name="Slide Number Placeholder 5"/>
          <p:cNvSpPr txBox="1">
            <a:spLocks/>
          </p:cNvSpPr>
          <p:nvPr/>
        </p:nvSpPr>
        <p:spPr>
          <a:xfrm>
            <a:off x="419100" y="5368846"/>
            <a:ext cx="397260" cy="304271"/>
          </a:xfrm>
          <a:prstGeom prst="rect">
            <a:avLst/>
          </a:prstGeom>
        </p:spPr>
        <p:txBody>
          <a:bodyPr/>
          <a:ls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a:lstStyle>
          <a:p>
            <a:fld id="{FFF7CBAA-22EA-41CE-9725-C57ED0CEBC27}" type="slidenum">
              <a:rPr lang="en-AU" sz="900" smtClean="0">
                <a:solidFill>
                  <a:srgbClr val="FFFFFF"/>
                </a:solidFill>
              </a:rPr>
              <a:pPr/>
              <a:t>16</a:t>
            </a:fld>
            <a:r>
              <a:rPr lang="en-AU" sz="900" dirty="0">
                <a:solidFill>
                  <a:srgbClr val="FFFFFF"/>
                </a:solidFill>
              </a:rPr>
              <a:t>  |</a:t>
            </a:r>
          </a:p>
        </p:txBody>
      </p:sp>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16</a:t>
            </a:fld>
            <a:r>
              <a:rPr lang="en-AU"/>
              <a:t>  |</a:t>
            </a:r>
            <a:endParaRPr lang="en-AU" dirty="0"/>
          </a:p>
        </p:txBody>
      </p:sp>
    </p:spTree>
    <p:extLst>
      <p:ext uri="{BB962C8B-B14F-4D97-AF65-F5344CB8AC3E}">
        <p14:creationId xmlns:p14="http://schemas.microsoft.com/office/powerpoint/2010/main" val="303079203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61643" r="33049" b="16827"/>
          <a:stretch/>
        </p:blipFill>
        <p:spPr>
          <a:xfrm>
            <a:off x="5220072" y="121196"/>
            <a:ext cx="3694493" cy="933061"/>
          </a:xfrm>
          <a:prstGeom prst="rect">
            <a:avLst/>
          </a:prstGeom>
        </p:spPr>
      </p:pic>
      <p:sp>
        <p:nvSpPr>
          <p:cNvPr id="2" name="Title 1"/>
          <p:cNvSpPr>
            <a:spLocks noGrp="1"/>
          </p:cNvSpPr>
          <p:nvPr>
            <p:ph type="title"/>
          </p:nvPr>
        </p:nvSpPr>
        <p:spPr/>
        <p:txBody>
          <a:bodyPr/>
          <a:lstStyle/>
          <a:p>
            <a:r>
              <a:rPr lang="en-US" dirty="0"/>
              <a:t>Is High Performance Required? 1/2</a:t>
            </a:r>
          </a:p>
        </p:txBody>
      </p:sp>
      <p:sp>
        <p:nvSpPr>
          <p:cNvPr id="3" name="Content Placeholder 2"/>
          <p:cNvSpPr>
            <a:spLocks noGrp="1"/>
          </p:cNvSpPr>
          <p:nvPr>
            <p:ph idx="1"/>
          </p:nvPr>
        </p:nvSpPr>
        <p:spPr>
          <a:xfrm>
            <a:off x="419100" y="1489348"/>
            <a:ext cx="8096250" cy="3836764"/>
          </a:xfrm>
        </p:spPr>
        <p:txBody>
          <a:bodyPr>
            <a:normAutofit fontScale="92500" lnSpcReduction="10000"/>
          </a:bodyPr>
          <a:lstStyle/>
          <a:p>
            <a:r>
              <a:rPr lang="en-US" dirty="0"/>
              <a:t>Blockchain is </a:t>
            </a:r>
            <a:r>
              <a:rPr lang="en-US" b="1" i="1" dirty="0"/>
              <a:t>NOT SUITABLE </a:t>
            </a:r>
            <a:r>
              <a:rPr lang="en-US" dirty="0"/>
              <a:t>if the system need to support high performance</a:t>
            </a:r>
          </a:p>
          <a:p>
            <a:pPr lvl="1"/>
            <a:r>
              <a:rPr lang="en-US" dirty="0"/>
              <a:t>Extremely short response time (Latency)</a:t>
            </a:r>
          </a:p>
          <a:p>
            <a:pPr lvl="1"/>
            <a:r>
              <a:rPr lang="en-US" dirty="0"/>
              <a:t>Process very large amounts of data (Throughput)</a:t>
            </a:r>
          </a:p>
          <a:p>
            <a:r>
              <a:rPr lang="en-US" dirty="0" err="1"/>
              <a:t>Bitcoin</a:t>
            </a:r>
            <a:r>
              <a:rPr lang="en-US" dirty="0"/>
              <a:t> and </a:t>
            </a:r>
            <a:r>
              <a:rPr lang="en-US" dirty="0" err="1"/>
              <a:t>Ethereum</a:t>
            </a:r>
            <a:r>
              <a:rPr lang="en-US" dirty="0"/>
              <a:t> cannot currently match the maximum throughput of conventional transaction processing system</a:t>
            </a:r>
          </a:p>
          <a:p>
            <a:pPr lvl="1"/>
            <a:r>
              <a:rPr lang="en-US" dirty="0"/>
              <a:t>Visa payments network</a:t>
            </a:r>
          </a:p>
          <a:p>
            <a:r>
              <a:rPr lang="en-US" dirty="0"/>
              <a:t>New mechanisms to improve performance (</a:t>
            </a:r>
            <a:r>
              <a:rPr lang="en-US" i="1" dirty="0">
                <a:solidFill>
                  <a:schemeClr val="accent1"/>
                </a:solidFill>
              </a:rPr>
              <a:t>Taxonomy</a:t>
            </a:r>
            <a:r>
              <a:rPr lang="en-US" dirty="0"/>
              <a:t>)</a:t>
            </a:r>
          </a:p>
          <a:p>
            <a:pPr lvl="1"/>
            <a:r>
              <a:rPr lang="en-US" dirty="0" err="1"/>
              <a:t>Sharding</a:t>
            </a:r>
            <a:endParaRPr lang="en-US" dirty="0"/>
          </a:p>
          <a:p>
            <a:pPr lvl="1"/>
            <a:r>
              <a:rPr lang="en-US" dirty="0"/>
              <a:t>State channels</a:t>
            </a:r>
          </a:p>
          <a:p>
            <a:pPr lvl="1"/>
            <a:r>
              <a:rPr lang="en-US" dirty="0"/>
              <a:t>Reduced inter-block time</a:t>
            </a:r>
          </a:p>
          <a:p>
            <a:r>
              <a:rPr lang="en-US" dirty="0"/>
              <a:t>Consortium and private blockchains with careful design and performance tuning have much better performance</a:t>
            </a:r>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17</a:t>
            </a:fld>
            <a:r>
              <a:rPr lang="en-AU"/>
              <a:t>  |</a:t>
            </a:r>
            <a:endParaRPr lang="en-AU" dirty="0"/>
          </a:p>
        </p:txBody>
      </p:sp>
    </p:spTree>
    <p:extLst>
      <p:ext uri="{BB962C8B-B14F-4D97-AF65-F5344CB8AC3E}">
        <p14:creationId xmlns:p14="http://schemas.microsoft.com/office/powerpoint/2010/main" val="2710553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High Performance Required? 2/2</a:t>
            </a:r>
          </a:p>
        </p:txBody>
      </p:sp>
      <p:sp>
        <p:nvSpPr>
          <p:cNvPr id="3" name="Content Placeholder 2"/>
          <p:cNvSpPr>
            <a:spLocks noGrp="1"/>
          </p:cNvSpPr>
          <p:nvPr>
            <p:ph idx="1"/>
          </p:nvPr>
        </p:nvSpPr>
        <p:spPr>
          <a:xfrm>
            <a:off x="419100" y="1417340"/>
            <a:ext cx="8096250" cy="4033345"/>
          </a:xfrm>
        </p:spPr>
        <p:txBody>
          <a:bodyPr>
            <a:normAutofit lnSpcReduction="10000"/>
          </a:bodyPr>
          <a:lstStyle/>
          <a:p>
            <a:r>
              <a:rPr lang="en-US" dirty="0"/>
              <a:t>Read latency can be much faster than with conventional technologies</a:t>
            </a:r>
          </a:p>
          <a:p>
            <a:pPr lvl="1"/>
            <a:r>
              <a:rPr lang="en-US" dirty="0"/>
              <a:t>Response time for accessing historical data from a blockchain client</a:t>
            </a:r>
          </a:p>
          <a:p>
            <a:pPr lvl="1"/>
            <a:r>
              <a:rPr lang="en-US" dirty="0"/>
              <a:t>Clients keep a full local copy of the database</a:t>
            </a:r>
          </a:p>
          <a:p>
            <a:pPr lvl="1"/>
            <a:r>
              <a:rPr lang="en-US" dirty="0"/>
              <a:t>No network delays</a:t>
            </a:r>
          </a:p>
          <a:p>
            <a:pPr lvl="1"/>
            <a:endParaRPr lang="en-US" dirty="0"/>
          </a:p>
          <a:p>
            <a:r>
              <a:rPr lang="en-US" dirty="0"/>
              <a:t>Write latency is probabilistic with several sources of uncertainty</a:t>
            </a:r>
          </a:p>
          <a:p>
            <a:pPr lvl="1"/>
            <a:r>
              <a:rPr lang="en-US" dirty="0"/>
              <a:t>Network delays</a:t>
            </a:r>
          </a:p>
          <a:p>
            <a:pPr lvl="2"/>
            <a:r>
              <a:rPr lang="en-US" dirty="0"/>
              <a:t>Sending transactions to the network</a:t>
            </a:r>
          </a:p>
          <a:p>
            <a:pPr lvl="1"/>
            <a:r>
              <a:rPr lang="en-US" dirty="0"/>
              <a:t>Confirmation blocks on </a:t>
            </a:r>
            <a:r>
              <a:rPr lang="en-US" dirty="0" err="1"/>
              <a:t>Nakamoto</a:t>
            </a:r>
            <a:r>
              <a:rPr lang="en-US" dirty="0"/>
              <a:t> consensus-based blockchain increases write latency</a:t>
            </a:r>
          </a:p>
          <a:p>
            <a:pPr lvl="1"/>
            <a:endParaRPr lang="en-US" dirty="0"/>
          </a:p>
          <a:p>
            <a:r>
              <a:rPr lang="en-US" dirty="0"/>
              <a:t>Blockchain is </a:t>
            </a:r>
            <a:r>
              <a:rPr lang="en-US" b="1" dirty="0"/>
              <a:t>NOT SUITABLE </a:t>
            </a:r>
            <a:r>
              <a:rPr lang="en-US" dirty="0"/>
              <a:t>for storing Big Data</a:t>
            </a:r>
          </a:p>
          <a:p>
            <a:pPr lvl="1"/>
            <a:r>
              <a:rPr lang="en-US" dirty="0"/>
              <a:t>Large volumes or high velocity</a:t>
            </a:r>
          </a:p>
          <a:p>
            <a:pPr lvl="1"/>
            <a:r>
              <a:rPr lang="en-US" dirty="0"/>
              <a:t>Massive redundancy </a:t>
            </a:r>
          </a:p>
          <a:p>
            <a:pPr lvl="2"/>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18</a:t>
            </a:fld>
            <a:r>
              <a:rPr lang="en-AU"/>
              <a:t>  |</a:t>
            </a:r>
            <a:endParaRPr lang="en-AU" dirty="0"/>
          </a:p>
        </p:txBody>
      </p:sp>
    </p:spTree>
    <p:extLst>
      <p:ext uri="{BB962C8B-B14F-4D97-AF65-F5344CB8AC3E}">
        <p14:creationId xmlns:p14="http://schemas.microsoft.com/office/powerpoint/2010/main" val="298885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Transparency Required? 1/</a:t>
            </a:r>
            <a:r>
              <a:rPr lang="en-US" altLang="zh-CN" dirty="0"/>
              <a:t>4</a:t>
            </a:r>
            <a:endParaRPr lang="en-US" dirty="0"/>
          </a:p>
        </p:txBody>
      </p:sp>
      <p:sp>
        <p:nvSpPr>
          <p:cNvPr id="3" name="Content Placeholder 2"/>
          <p:cNvSpPr>
            <a:spLocks noGrp="1"/>
          </p:cNvSpPr>
          <p:nvPr>
            <p:ph idx="1"/>
          </p:nvPr>
        </p:nvSpPr>
        <p:spPr>
          <a:xfrm>
            <a:off x="419100" y="1488451"/>
            <a:ext cx="8096250" cy="4033345"/>
          </a:xfrm>
        </p:spPr>
        <p:txBody>
          <a:bodyPr>
            <a:normAutofit lnSpcReduction="10000"/>
          </a:bodyPr>
          <a:lstStyle/>
          <a:p>
            <a:r>
              <a:rPr lang="en-US" i="1" dirty="0"/>
              <a:t>Data transparency </a:t>
            </a:r>
            <a:r>
              <a:rPr lang="en-US" dirty="0"/>
              <a:t>means data is available and accessible to by other parties</a:t>
            </a:r>
          </a:p>
          <a:p>
            <a:pPr lvl="1"/>
            <a:r>
              <a:rPr lang="en-US" dirty="0"/>
              <a:t>Facebook public newsfeed posts</a:t>
            </a:r>
          </a:p>
          <a:p>
            <a:pPr lvl="1"/>
            <a:r>
              <a:rPr lang="en-US" dirty="0"/>
              <a:t>Twitter public tweets</a:t>
            </a:r>
          </a:p>
          <a:p>
            <a:pPr lvl="1"/>
            <a:r>
              <a:rPr lang="en-US" dirty="0"/>
              <a:t>Facebook/Twitter support confidentiality</a:t>
            </a:r>
          </a:p>
          <a:p>
            <a:pPr lvl="2"/>
            <a:r>
              <a:rPr lang="en-US" dirty="0"/>
              <a:t>Choose what users publish to the public or to specific audience</a:t>
            </a:r>
          </a:p>
          <a:p>
            <a:endParaRPr lang="en-US" dirty="0"/>
          </a:p>
          <a:p>
            <a:r>
              <a:rPr lang="en-US" dirty="0"/>
              <a:t>Blockchain provides a neutral platform where all participants can see and audit the published data</a:t>
            </a:r>
          </a:p>
          <a:p>
            <a:pPr lvl="1"/>
            <a:r>
              <a:rPr lang="en-US" dirty="0"/>
              <a:t>Validation of </a:t>
            </a:r>
            <a:r>
              <a:rPr lang="en-US" dirty="0" err="1"/>
              <a:t>cryptocurrency</a:t>
            </a:r>
            <a:r>
              <a:rPr lang="en-US" dirty="0"/>
              <a:t> transfers </a:t>
            </a:r>
          </a:p>
          <a:p>
            <a:pPr lvl="2"/>
            <a:r>
              <a:rPr lang="en-US" dirty="0"/>
              <a:t>From addresses with enough </a:t>
            </a:r>
            <a:r>
              <a:rPr lang="en-US" dirty="0" err="1"/>
              <a:t>cryptocurrency</a:t>
            </a:r>
            <a:endParaRPr lang="en-US" dirty="0"/>
          </a:p>
          <a:p>
            <a:pPr lvl="2"/>
            <a:r>
              <a:rPr lang="en-US" dirty="0"/>
              <a:t>Signed with an authorized private key</a:t>
            </a:r>
          </a:p>
          <a:p>
            <a:pPr lvl="1"/>
            <a:r>
              <a:rPr lang="en-US" dirty="0"/>
              <a:t>Record of correct smart contract execution is stored on the blockchain and validated</a:t>
            </a:r>
          </a:p>
          <a:p>
            <a:pPr lvl="2"/>
            <a:endParaRPr lang="en-US" dirty="0"/>
          </a:p>
          <a:p>
            <a:pPr lvl="2"/>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19</a:t>
            </a:fld>
            <a:r>
              <a:rPr lang="en-AU"/>
              <a:t>  |</a:t>
            </a:r>
            <a:endParaRPr lang="en-AU" dirty="0"/>
          </a:p>
        </p:txBody>
      </p:sp>
      <p:pic>
        <p:nvPicPr>
          <p:cNvPr id="7" name="Picture 6" descr="Suitability.pdf"/>
          <p:cNvPicPr>
            <a:picLocks noChangeAspect="1"/>
          </p:cNvPicPr>
          <p:nvPr/>
        </p:nvPicPr>
        <p:blipFill rotWithShape="1">
          <a:blip r:embed="rId3">
            <a:extLst>
              <a:ext uri="{28A0092B-C50C-407E-A947-70E740481C1C}">
                <a14:useLocalDpi xmlns:a14="http://schemas.microsoft.com/office/drawing/2010/main" val="0"/>
              </a:ext>
            </a:extLst>
          </a:blip>
          <a:srcRect t="87773" r="33465"/>
          <a:stretch/>
        </p:blipFill>
        <p:spPr>
          <a:xfrm>
            <a:off x="5472420" y="388776"/>
            <a:ext cx="3671580" cy="529911"/>
          </a:xfrm>
          <a:prstGeom prst="rect">
            <a:avLst/>
          </a:prstGeom>
        </p:spPr>
      </p:pic>
    </p:spTree>
    <p:extLst>
      <p:ext uri="{BB962C8B-B14F-4D97-AF65-F5344CB8AC3E}">
        <p14:creationId xmlns:p14="http://schemas.microsoft.com/office/powerpoint/2010/main" val="150088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building, toy, table, small&#10;&#10;Description automatically generated">
            <a:extLst>
              <a:ext uri="{FF2B5EF4-FFF2-40B4-BE49-F238E27FC236}">
                <a16:creationId xmlns:a16="http://schemas.microsoft.com/office/drawing/2014/main" id="{5AEC9B88-560A-42F8-A1FA-AEFEB8971C5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6713" b="16713"/>
          <a:stretch>
            <a:fillRect/>
          </a:stretch>
        </p:blipFill>
        <p:spPr>
          <a:xfrm rot="16200000">
            <a:off x="5137150" y="1716091"/>
            <a:ext cx="5715000" cy="2282825"/>
          </a:xfrm>
        </p:spPr>
      </p:pic>
      <p:sp>
        <p:nvSpPr>
          <p:cNvPr id="3" name="Content Placeholder 2">
            <a:extLst>
              <a:ext uri="{FF2B5EF4-FFF2-40B4-BE49-F238E27FC236}">
                <a16:creationId xmlns:a16="http://schemas.microsoft.com/office/drawing/2014/main" id="{4C59DE98-6E43-4B51-A532-268240706265}"/>
              </a:ext>
            </a:extLst>
          </p:cNvPr>
          <p:cNvSpPr>
            <a:spLocks noGrp="1"/>
          </p:cNvSpPr>
          <p:nvPr>
            <p:ph idx="1"/>
          </p:nvPr>
        </p:nvSpPr>
        <p:spPr/>
        <p:txBody>
          <a:bodyPr/>
          <a:lstStyle/>
          <a:p>
            <a:r>
              <a:rPr lang="en-AU" dirty="0"/>
              <a:t>Blockchain Suitability Evaluation Framework</a:t>
            </a:r>
          </a:p>
          <a:p>
            <a:pPr>
              <a:spcBef>
                <a:spcPts val="936"/>
              </a:spcBef>
            </a:pPr>
            <a:r>
              <a:rPr lang="en-AU" dirty="0"/>
              <a:t>4 Use Cases</a:t>
            </a:r>
          </a:p>
          <a:p>
            <a:pPr>
              <a:spcBef>
                <a:spcPts val="936"/>
              </a:spcBef>
            </a:pPr>
            <a:r>
              <a:rPr lang="en-AU" dirty="0"/>
              <a:t>First Guest Lecture: A Platform Architecture for Multi-Tenant Blockchain-Based Systems</a:t>
            </a:r>
          </a:p>
        </p:txBody>
      </p:sp>
      <p:sp>
        <p:nvSpPr>
          <p:cNvPr id="4" name="Title 3">
            <a:extLst>
              <a:ext uri="{FF2B5EF4-FFF2-40B4-BE49-F238E27FC236}">
                <a16:creationId xmlns:a16="http://schemas.microsoft.com/office/drawing/2014/main" id="{7D021345-AA76-40AA-A4C6-B02555BBB5C9}"/>
              </a:ext>
            </a:extLst>
          </p:cNvPr>
          <p:cNvSpPr>
            <a:spLocks noGrp="1"/>
          </p:cNvSpPr>
          <p:nvPr>
            <p:ph type="title"/>
          </p:nvPr>
        </p:nvSpPr>
        <p:spPr/>
        <p:txBody>
          <a:bodyPr/>
          <a:lstStyle/>
          <a:p>
            <a:r>
              <a:rPr lang="en-AU" dirty="0"/>
              <a:t>Outline</a:t>
            </a:r>
          </a:p>
        </p:txBody>
      </p:sp>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2</a:t>
            </a:fld>
            <a:r>
              <a:rPr lang="en-AU"/>
              <a:t>  |</a:t>
            </a:r>
            <a:endParaRPr lang="en-AU" dirty="0"/>
          </a:p>
        </p:txBody>
      </p:sp>
    </p:spTree>
    <p:extLst>
      <p:ext uri="{BB962C8B-B14F-4D97-AF65-F5344CB8AC3E}">
        <p14:creationId xmlns:p14="http://schemas.microsoft.com/office/powerpoint/2010/main" val="300308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Transparency Required? 2/</a:t>
            </a:r>
            <a:r>
              <a:rPr lang="en-US" altLang="zh-CN" dirty="0"/>
              <a:t>4</a:t>
            </a:r>
            <a:endParaRPr lang="en-US" dirty="0"/>
          </a:p>
        </p:txBody>
      </p:sp>
      <p:sp>
        <p:nvSpPr>
          <p:cNvPr id="3" name="Content Placeholder 2"/>
          <p:cNvSpPr>
            <a:spLocks noGrp="1"/>
          </p:cNvSpPr>
          <p:nvPr>
            <p:ph idx="1"/>
          </p:nvPr>
        </p:nvSpPr>
        <p:spPr>
          <a:xfrm>
            <a:off x="251520" y="1417340"/>
            <a:ext cx="8892480" cy="4033345"/>
          </a:xfrm>
        </p:spPr>
        <p:txBody>
          <a:bodyPr>
            <a:normAutofit fontScale="92500"/>
          </a:bodyPr>
          <a:lstStyle/>
          <a:p>
            <a:r>
              <a:rPr lang="en-US" dirty="0"/>
              <a:t>Blockchain </a:t>
            </a:r>
            <a:r>
              <a:rPr lang="en-US" b="1" dirty="0"/>
              <a:t>MAY BE SUITABLE </a:t>
            </a:r>
            <a:r>
              <a:rPr lang="en-US" dirty="0"/>
              <a:t>if data transparency is required or acceptable</a:t>
            </a:r>
          </a:p>
          <a:p>
            <a:pPr lvl="1"/>
            <a:r>
              <a:rPr lang="en-US" dirty="0"/>
              <a:t>Confidentiality is harder to establish in blockchain-based systems</a:t>
            </a:r>
          </a:p>
          <a:p>
            <a:pPr lvl="1"/>
            <a:r>
              <a:rPr lang="en-US" dirty="0"/>
              <a:t>By default, information is visible to all participants</a:t>
            </a:r>
          </a:p>
          <a:p>
            <a:r>
              <a:rPr lang="en-US" dirty="0"/>
              <a:t>Volume / frequency of interactions and links between parties can be a confidentiality concern</a:t>
            </a:r>
          </a:p>
          <a:p>
            <a:pPr lvl="1"/>
            <a:r>
              <a:rPr lang="en-US" dirty="0"/>
              <a:t>Very often customer relationships, pricing, or aggregate transaction volume are commercially-sensitive information </a:t>
            </a:r>
          </a:p>
          <a:p>
            <a:pPr lvl="2"/>
            <a:r>
              <a:rPr lang="en-US" dirty="0"/>
              <a:t>Volume might be inferred from transactions, even if content is encoded or encrypted</a:t>
            </a:r>
          </a:p>
          <a:p>
            <a:pPr lvl="1"/>
            <a:r>
              <a:rPr lang="en-US" dirty="0"/>
              <a:t>Create a new address for each transaction</a:t>
            </a:r>
          </a:p>
          <a:p>
            <a:pPr lvl="2"/>
            <a:r>
              <a:rPr lang="en-US" dirty="0"/>
              <a:t>Flow of assets may be used to infer relationships between addresses</a:t>
            </a:r>
          </a:p>
          <a:p>
            <a:pPr lvl="1"/>
            <a:r>
              <a:rPr lang="en-US" altLang="zh-CN" dirty="0"/>
              <a:t>Use pseudonym</a:t>
            </a:r>
          </a:p>
          <a:p>
            <a:pPr lvl="2"/>
            <a:r>
              <a:rPr lang="en-US" dirty="0"/>
              <a:t>Contents of a transaction are publicly visible</a:t>
            </a:r>
          </a:p>
          <a:p>
            <a:pPr lvl="1"/>
            <a:r>
              <a:rPr lang="en-US" dirty="0" err="1"/>
              <a:t>Reidentification</a:t>
            </a:r>
            <a:endParaRPr lang="en-US" dirty="0"/>
          </a:p>
          <a:p>
            <a:pPr lvl="2"/>
            <a:r>
              <a:rPr lang="en-US" dirty="0"/>
              <a:t>Reuse of addresses and their connection via transfers of </a:t>
            </a:r>
            <a:r>
              <a:rPr lang="en-US" dirty="0" err="1"/>
              <a:t>cryptocurrency</a:t>
            </a:r>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20</a:t>
            </a:fld>
            <a:r>
              <a:rPr lang="en-AU"/>
              <a:t>  |</a:t>
            </a:r>
            <a:endParaRPr lang="en-AU" dirty="0"/>
          </a:p>
        </p:txBody>
      </p:sp>
    </p:spTree>
    <p:extLst>
      <p:ext uri="{BB962C8B-B14F-4D97-AF65-F5344CB8AC3E}">
        <p14:creationId xmlns:p14="http://schemas.microsoft.com/office/powerpoint/2010/main" val="1561897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Transparency Required? 3/</a:t>
            </a:r>
            <a:r>
              <a:rPr lang="en-US" altLang="zh-CN" dirty="0"/>
              <a:t>4</a:t>
            </a:r>
            <a:endParaRPr lang="en-US" dirty="0"/>
          </a:p>
        </p:txBody>
      </p:sp>
      <p:sp>
        <p:nvSpPr>
          <p:cNvPr id="3" name="Content Placeholder 2"/>
          <p:cNvSpPr>
            <a:spLocks noGrp="1"/>
          </p:cNvSpPr>
          <p:nvPr>
            <p:ph idx="1"/>
          </p:nvPr>
        </p:nvSpPr>
        <p:spPr>
          <a:xfrm>
            <a:off x="419100" y="1488451"/>
            <a:ext cx="8096250" cy="4033345"/>
          </a:xfrm>
        </p:spPr>
        <p:txBody>
          <a:bodyPr>
            <a:normAutofit/>
          </a:bodyPr>
          <a:lstStyle/>
          <a:p>
            <a:r>
              <a:rPr lang="en-US" dirty="0"/>
              <a:t>Public blockchain </a:t>
            </a:r>
            <a:r>
              <a:rPr lang="en-US" b="1" dirty="0"/>
              <a:t>MAY BE SUITABLE </a:t>
            </a:r>
            <a:r>
              <a:rPr lang="en-US" dirty="0"/>
              <a:t>in some settings, e.g.:</a:t>
            </a:r>
          </a:p>
          <a:p>
            <a:pPr lvl="1"/>
            <a:r>
              <a:rPr lang="en-US" altLang="zh-CN" dirty="0"/>
              <a:t>P</a:t>
            </a:r>
            <a:r>
              <a:rPr lang="en-US" dirty="0"/>
              <a:t>ublic advertising</a:t>
            </a:r>
          </a:p>
          <a:p>
            <a:pPr lvl="1"/>
            <a:r>
              <a:rPr lang="en-US" dirty="0"/>
              <a:t>Fully open government registries </a:t>
            </a:r>
          </a:p>
          <a:p>
            <a:pPr lvl="1"/>
            <a:r>
              <a:rPr lang="en-US" dirty="0"/>
              <a:t>Secure software package management</a:t>
            </a:r>
          </a:p>
          <a:p>
            <a:pPr lvl="1"/>
            <a:r>
              <a:rPr lang="en-US" dirty="0"/>
              <a:t>IoT device configuration updates</a:t>
            </a:r>
          </a:p>
          <a:p>
            <a:r>
              <a:rPr lang="en-US" dirty="0"/>
              <a:t>Blockchain can be used to share encrypted data</a:t>
            </a:r>
          </a:p>
          <a:p>
            <a:pPr lvl="1"/>
            <a:r>
              <a:rPr lang="en-US" dirty="0"/>
              <a:t>Asymmetrical with a party’s public key</a:t>
            </a:r>
          </a:p>
          <a:p>
            <a:pPr lvl="1"/>
            <a:r>
              <a:rPr lang="en-US" dirty="0"/>
              <a:t>Symmetrical with a shared secret key</a:t>
            </a:r>
          </a:p>
          <a:p>
            <a:pPr lvl="2"/>
            <a:r>
              <a:rPr lang="en-US" dirty="0"/>
              <a:t>Requires a secure means of exchanging the secret key</a:t>
            </a:r>
          </a:p>
          <a:p>
            <a:pPr lvl="1"/>
            <a:r>
              <a:rPr lang="en-US" dirty="0"/>
              <a:t>Increase confidentiality, but reduce performance </a:t>
            </a:r>
          </a:p>
          <a:p>
            <a:pPr lvl="1"/>
            <a:r>
              <a:rPr lang="en-US" dirty="0"/>
              <a:t>Encrypted data makes it difficult to use smart contracts with the data</a:t>
            </a:r>
          </a:p>
          <a:p>
            <a:pPr lvl="2"/>
            <a:r>
              <a:rPr lang="en-US" dirty="0"/>
              <a:t>Embedding keys within a smart contract would reveal the keys</a:t>
            </a:r>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21</a:t>
            </a:fld>
            <a:r>
              <a:rPr lang="en-AU"/>
              <a:t>  |</a:t>
            </a:r>
            <a:endParaRPr lang="en-AU" dirty="0"/>
          </a:p>
        </p:txBody>
      </p:sp>
    </p:spTree>
    <p:extLst>
      <p:ext uri="{BB962C8B-B14F-4D97-AF65-F5344CB8AC3E}">
        <p14:creationId xmlns:p14="http://schemas.microsoft.com/office/powerpoint/2010/main" val="872908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Transparency Required? 4/4</a:t>
            </a:r>
          </a:p>
        </p:txBody>
      </p:sp>
      <p:sp>
        <p:nvSpPr>
          <p:cNvPr id="3" name="Content Placeholder 2"/>
          <p:cNvSpPr>
            <a:spLocks noGrp="1"/>
          </p:cNvSpPr>
          <p:nvPr>
            <p:ph idx="1"/>
          </p:nvPr>
        </p:nvSpPr>
        <p:spPr>
          <a:xfrm>
            <a:off x="419100" y="1488451"/>
            <a:ext cx="8096250" cy="4033345"/>
          </a:xfrm>
        </p:spPr>
        <p:txBody>
          <a:bodyPr>
            <a:normAutofit fontScale="92500" lnSpcReduction="10000"/>
          </a:bodyPr>
          <a:lstStyle/>
          <a:p>
            <a:r>
              <a:rPr lang="en-US" dirty="0"/>
              <a:t>Sometime encryption is not acceptable </a:t>
            </a:r>
            <a:endParaRPr lang="en-US" b="1" dirty="0"/>
          </a:p>
          <a:p>
            <a:pPr lvl="1"/>
            <a:r>
              <a:rPr lang="en-US" dirty="0"/>
              <a:t>Concerns about successful encryption key management</a:t>
            </a:r>
          </a:p>
          <a:p>
            <a:pPr lvl="1"/>
            <a:r>
              <a:rPr lang="en-US" dirty="0"/>
              <a:t>Future technological developments in decryption (e.g. quantum computing)</a:t>
            </a:r>
          </a:p>
          <a:p>
            <a:pPr lvl="1"/>
            <a:r>
              <a:rPr lang="en-US" dirty="0"/>
              <a:t>Reveal information as meta-data</a:t>
            </a:r>
          </a:p>
          <a:p>
            <a:pPr lvl="1"/>
            <a:endParaRPr lang="en-US" dirty="0"/>
          </a:p>
          <a:p>
            <a:r>
              <a:rPr lang="en-US" dirty="0"/>
              <a:t>Consortium and private blockchains provide read access controls</a:t>
            </a:r>
          </a:p>
          <a:p>
            <a:pPr lvl="1"/>
            <a:r>
              <a:rPr lang="en-US" dirty="0"/>
              <a:t>Not commercial confidentiality between competitors</a:t>
            </a:r>
          </a:p>
          <a:p>
            <a:pPr lvl="1"/>
            <a:r>
              <a:rPr lang="en-US" dirty="0"/>
              <a:t>Trade-off is between the benefits of sharing data within the group of collaborators and retaining confidentiality towards competitors where needed</a:t>
            </a:r>
          </a:p>
          <a:p>
            <a:pPr lvl="1"/>
            <a:endParaRPr lang="en-US" dirty="0"/>
          </a:p>
          <a:p>
            <a:r>
              <a:rPr lang="en-US" dirty="0"/>
              <a:t>More controlled data sharing can be enabled by distributed ledger technology platforms </a:t>
            </a:r>
          </a:p>
          <a:p>
            <a:pPr lvl="1"/>
            <a:r>
              <a:rPr lang="en-US" dirty="0"/>
              <a:t>E.g. </a:t>
            </a:r>
            <a:r>
              <a:rPr lang="en-US" dirty="0" err="1"/>
              <a:t>Corda</a:t>
            </a:r>
            <a:r>
              <a:rPr lang="en-US" dirty="0"/>
              <a:t> or </a:t>
            </a:r>
            <a:r>
              <a:rPr lang="en-US" dirty="0" err="1"/>
              <a:t>Hyperledger</a:t>
            </a:r>
            <a:r>
              <a:rPr lang="en-US" dirty="0"/>
              <a:t> Fabric</a:t>
            </a:r>
          </a:p>
          <a:p>
            <a:pPr lvl="2"/>
            <a:r>
              <a:rPr lang="en-US" dirty="0"/>
              <a:t>Small ledgers shared between parties of interest to each transaction</a:t>
            </a:r>
          </a:p>
        </p:txBody>
      </p:sp>
      <p:sp>
        <p:nvSpPr>
          <p:cNvPr id="5" name="Footer Placeholder 4"/>
          <p:cNvSpPr>
            <a:spLocks noGrp="1"/>
          </p:cNvSpPr>
          <p:nvPr>
            <p:ph type="ftr" sz="quarter" idx="11"/>
          </p:nvPr>
        </p:nvSpPr>
        <p:spPr/>
        <p:txBody>
          <a:bodyPr/>
          <a:lstStyle/>
          <a:p>
            <a:r>
              <a:rPr lang="en-AU" dirty="0"/>
              <a:t>COMP6452 Software Architecture for Blockchain Applications  |  Data61, CSIRO</a:t>
            </a:r>
          </a:p>
        </p:txBody>
      </p:sp>
      <p:sp>
        <p:nvSpPr>
          <p:cNvPr id="6" name="Slide Number Placeholder 5"/>
          <p:cNvSpPr>
            <a:spLocks noGrp="1"/>
          </p:cNvSpPr>
          <p:nvPr>
            <p:ph type="sldNum" sz="quarter" idx="12"/>
          </p:nvPr>
        </p:nvSpPr>
        <p:spPr/>
        <p:txBody>
          <a:bodyPr/>
          <a:lstStyle/>
          <a:p>
            <a:fld id="{FFF7CBAA-22EA-41CE-9725-C57ED0CEBC27}" type="slidenum">
              <a:rPr lang="en-AU" smtClean="0"/>
              <a:pPr/>
              <a:t>22</a:t>
            </a:fld>
            <a:r>
              <a:rPr lang="en-AU"/>
              <a:t>  |</a:t>
            </a:r>
            <a:endParaRPr lang="en-AU" dirty="0"/>
          </a:p>
        </p:txBody>
      </p:sp>
    </p:spTree>
    <p:extLst>
      <p:ext uri="{BB962C8B-B14F-4D97-AF65-F5344CB8AC3E}">
        <p14:creationId xmlns:p14="http://schemas.microsoft.com/office/powerpoint/2010/main" val="149593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3345C1-4D37-4A71-AA0D-E28B7FEF80BA}"/>
              </a:ext>
            </a:extLst>
          </p:cNvPr>
          <p:cNvSpPr>
            <a:spLocks noGrp="1"/>
          </p:cNvSpPr>
          <p:nvPr>
            <p:ph type="title"/>
          </p:nvPr>
        </p:nvSpPr>
        <p:spPr/>
        <p:txBody>
          <a:bodyPr/>
          <a:lstStyle/>
          <a:p>
            <a:r>
              <a:rPr lang="en-US" dirty="0"/>
              <a:t>Student Task</a:t>
            </a:r>
          </a:p>
        </p:txBody>
      </p:sp>
      <p:sp>
        <p:nvSpPr>
          <p:cNvPr id="6" name="Inhaltsplatzhalter 5">
            <a:extLst>
              <a:ext uri="{FF2B5EF4-FFF2-40B4-BE49-F238E27FC236}">
                <a16:creationId xmlns:a16="http://schemas.microsoft.com/office/drawing/2014/main" id="{12273649-C61A-4FD0-934E-A167647613BE}"/>
              </a:ext>
            </a:extLst>
          </p:cNvPr>
          <p:cNvSpPr>
            <a:spLocks noGrp="1"/>
          </p:cNvSpPr>
          <p:nvPr>
            <p:ph idx="1"/>
          </p:nvPr>
        </p:nvSpPr>
        <p:spPr/>
        <p:txBody>
          <a:bodyPr numCol="1"/>
          <a:lstStyle/>
          <a:p>
            <a:r>
              <a:rPr lang="en-US" dirty="0"/>
              <a:t>Consider the case of exam registration, as before</a:t>
            </a:r>
          </a:p>
          <a:p>
            <a:r>
              <a:rPr lang="en-US" dirty="0"/>
              <a:t>Take half a minute to think about transparency and encryption in this context</a:t>
            </a:r>
          </a:p>
          <a:p>
            <a:pPr marL="0" indent="0">
              <a:buNone/>
            </a:pPr>
            <a:endParaRPr lang="en-US" dirty="0"/>
          </a:p>
        </p:txBody>
      </p:sp>
      <p:pic>
        <p:nvPicPr>
          <p:cNvPr id="7" name="Grafik 6" descr="Chat">
            <a:extLst>
              <a:ext uri="{FF2B5EF4-FFF2-40B4-BE49-F238E27FC236}">
                <a16:creationId xmlns:a16="http://schemas.microsoft.com/office/drawing/2014/main" id="{10FC51EF-6D7D-4CFA-9E9B-A633B5B95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279" y="197555"/>
            <a:ext cx="685799" cy="685799"/>
          </a:xfrm>
          <a:prstGeom prst="rect">
            <a:avLst/>
          </a:prstGeom>
        </p:spPr>
      </p:pic>
      <p:pic>
        <p:nvPicPr>
          <p:cNvPr id="8" name="Grafik 7" descr="Benutzer">
            <a:extLst>
              <a:ext uri="{FF2B5EF4-FFF2-40B4-BE49-F238E27FC236}">
                <a16:creationId xmlns:a16="http://schemas.microsoft.com/office/drawing/2014/main" id="{C1AD3D69-FEBA-481D-A990-6AB4565D0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2522" y="155919"/>
            <a:ext cx="767955" cy="767955"/>
          </a:xfrm>
          <a:prstGeom prst="rect">
            <a:avLst/>
          </a:prstGeom>
        </p:spPr>
      </p:pic>
      <p:pic>
        <p:nvPicPr>
          <p:cNvPr id="9" name="Grafik 8" descr="Bleistift">
            <a:extLst>
              <a:ext uri="{FF2B5EF4-FFF2-40B4-BE49-F238E27FC236}">
                <a16:creationId xmlns:a16="http://schemas.microsoft.com/office/drawing/2014/main" id="{3CB166A1-F7AB-4F8D-A5BB-3A7DEBCBDA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49064" y="364082"/>
            <a:ext cx="351628" cy="351628"/>
          </a:xfrm>
          <a:prstGeom prst="rect">
            <a:avLst/>
          </a:prstGeom>
        </p:spPr>
      </p:pic>
      <p:sp>
        <p:nvSpPr>
          <p:cNvPr id="11" name="Slide Number Placeholder 5"/>
          <p:cNvSpPr txBox="1">
            <a:spLocks/>
          </p:cNvSpPr>
          <p:nvPr/>
        </p:nvSpPr>
        <p:spPr>
          <a:xfrm>
            <a:off x="419100" y="5409487"/>
            <a:ext cx="397260" cy="127714"/>
          </a:xfrm>
          <a:prstGeom prst="rect">
            <a:avLst/>
          </a:prstGeom>
        </p:spPr>
        <p:txBody>
          <a:bodyPr/>
          <a:ls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a:lstStyle>
          <a:p>
            <a:fld id="{FFF7CBAA-22EA-41CE-9725-C57ED0CEBC27}" type="slidenum">
              <a:rPr lang="en-AU" sz="900" smtClean="0">
                <a:solidFill>
                  <a:srgbClr val="FFFFFF"/>
                </a:solidFill>
              </a:rPr>
              <a:pPr/>
              <a:t>23</a:t>
            </a:fld>
            <a:r>
              <a:rPr lang="en-AU" sz="900" dirty="0">
                <a:solidFill>
                  <a:srgbClr val="FFFFFF"/>
                </a:solidFill>
              </a:rPr>
              <a:t>  |</a:t>
            </a:r>
          </a:p>
        </p:txBody>
      </p:sp>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23</a:t>
            </a:fld>
            <a:r>
              <a:rPr lang="en-AU"/>
              <a:t>  |</a:t>
            </a:r>
            <a:endParaRPr lang="en-AU" dirty="0"/>
          </a:p>
        </p:txBody>
      </p:sp>
    </p:spTree>
    <p:extLst>
      <p:ext uri="{BB962C8B-B14F-4D97-AF65-F5344CB8AC3E}">
        <p14:creationId xmlns:p14="http://schemas.microsoft.com/office/powerpoint/2010/main" val="349132620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uitabilit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052" y="1201316"/>
            <a:ext cx="5374236" cy="4220662"/>
          </a:xfrm>
          <a:prstGeom prst="rect">
            <a:avLst/>
          </a:prstGeom>
        </p:spPr>
      </p:pic>
      <p:sp>
        <p:nvSpPr>
          <p:cNvPr id="2" name="Title 1"/>
          <p:cNvSpPr>
            <a:spLocks noGrp="1"/>
          </p:cNvSpPr>
          <p:nvPr>
            <p:ph type="title"/>
          </p:nvPr>
        </p:nvSpPr>
        <p:spPr/>
        <p:txBody>
          <a:bodyPr/>
          <a:lstStyle/>
          <a:p>
            <a:r>
              <a:rPr lang="en-US" dirty="0"/>
              <a:t>Evaluation Framework</a:t>
            </a:r>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24</a:t>
            </a:fld>
            <a:r>
              <a:rPr lang="en-AU"/>
              <a:t>  |</a:t>
            </a:r>
            <a:endParaRPr lang="en-AU" dirty="0"/>
          </a:p>
        </p:txBody>
      </p:sp>
    </p:spTree>
    <p:extLst>
      <p:ext uri="{BB962C8B-B14F-4D97-AF65-F5344CB8AC3E}">
        <p14:creationId xmlns:p14="http://schemas.microsoft.com/office/powerpoint/2010/main" val="2234440397"/>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Example Use Cases for Suitability Evaluation</a:t>
            </a:r>
          </a:p>
        </p:txBody>
      </p:sp>
      <p:sp>
        <p:nvSpPr>
          <p:cNvPr id="9" name="Inhaltsplatzhalter 8">
            <a:extLst>
              <a:ext uri="{FF2B5EF4-FFF2-40B4-BE49-F238E27FC236}">
                <a16:creationId xmlns:a16="http://schemas.microsoft.com/office/drawing/2014/main" id="{64FE29A0-A65E-4ED9-94F3-F4991D5FC02C}"/>
              </a:ext>
            </a:extLst>
          </p:cNvPr>
          <p:cNvSpPr>
            <a:spLocks noGrp="1"/>
          </p:cNvSpPr>
          <p:nvPr>
            <p:ph idx="1"/>
          </p:nvPr>
        </p:nvSpPr>
        <p:spPr/>
        <p:txBody>
          <a:bodyPr numCol="1"/>
          <a:lstStyle/>
          <a:p>
            <a:r>
              <a:rPr lang="en-US" dirty="0"/>
              <a:t>Four example use cases in the book:</a:t>
            </a:r>
          </a:p>
          <a:p>
            <a:pPr lvl="1"/>
            <a:r>
              <a:rPr lang="en-US" dirty="0"/>
              <a:t>Electronic health records</a:t>
            </a:r>
          </a:p>
          <a:p>
            <a:pPr lvl="1"/>
            <a:r>
              <a:rPr lang="en-US" dirty="0"/>
              <a:t>Identity</a:t>
            </a:r>
          </a:p>
          <a:p>
            <a:pPr lvl="1"/>
            <a:r>
              <a:rPr lang="en-US" dirty="0"/>
              <a:t>Stock market</a:t>
            </a:r>
          </a:p>
          <a:p>
            <a:pPr lvl="1"/>
            <a:r>
              <a:rPr lang="en-US" dirty="0"/>
              <a:t>Supply chain</a:t>
            </a:r>
          </a:p>
          <a:p>
            <a:pPr lvl="1"/>
            <a:endParaRPr lang="en-US" dirty="0"/>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25</a:t>
            </a:fld>
            <a:r>
              <a:rPr lang="en-AU"/>
              <a:t>  |</a:t>
            </a:r>
            <a:endParaRPr lang="en-AU" dirty="0"/>
          </a:p>
        </p:txBody>
      </p:sp>
    </p:spTree>
    <p:extLst>
      <p:ext uri="{BB962C8B-B14F-4D97-AF65-F5344CB8AC3E}">
        <p14:creationId xmlns:p14="http://schemas.microsoft.com/office/powerpoint/2010/main" val="91356853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Electronic Health Records 1/3</a:t>
            </a:r>
          </a:p>
        </p:txBody>
      </p:sp>
      <p:sp>
        <p:nvSpPr>
          <p:cNvPr id="3" name="Content Placeholder 2"/>
          <p:cNvSpPr>
            <a:spLocks noGrp="1"/>
          </p:cNvSpPr>
          <p:nvPr>
            <p:ph idx="1"/>
          </p:nvPr>
        </p:nvSpPr>
        <p:spPr>
          <a:xfrm>
            <a:off x="419100" y="1560459"/>
            <a:ext cx="8096250" cy="4033345"/>
          </a:xfrm>
        </p:spPr>
        <p:txBody>
          <a:bodyPr>
            <a:normAutofit fontScale="92500" lnSpcReduction="10000"/>
          </a:bodyPr>
          <a:lstStyle/>
          <a:p>
            <a:r>
              <a:rPr lang="en-US" dirty="0"/>
              <a:t>Collections of patient medical records</a:t>
            </a:r>
          </a:p>
          <a:p>
            <a:pPr lvl="1"/>
            <a:r>
              <a:rPr lang="en-US" dirty="0"/>
              <a:t>Blood type, vital signs, past medical records, medication, and radiology report</a:t>
            </a:r>
          </a:p>
          <a:p>
            <a:pPr lvl="1"/>
            <a:r>
              <a:rPr lang="en-US" dirty="0"/>
              <a:t>Maintained by specific healthcare providers in </a:t>
            </a:r>
            <a:r>
              <a:rPr lang="en-US" dirty="0" err="1"/>
              <a:t>siloed</a:t>
            </a:r>
            <a:r>
              <a:rPr lang="en-US" dirty="0"/>
              <a:t> systems</a:t>
            </a:r>
          </a:p>
          <a:p>
            <a:r>
              <a:rPr lang="en-US" b="1" dirty="0"/>
              <a:t>Multiple parties </a:t>
            </a:r>
            <a:r>
              <a:rPr lang="en-US" dirty="0"/>
              <a:t>from different medical jurisdictions are involved</a:t>
            </a:r>
          </a:p>
          <a:p>
            <a:pPr lvl="1"/>
            <a:r>
              <a:rPr lang="en-US" dirty="0"/>
              <a:t>Patients, professionals and organizations</a:t>
            </a:r>
          </a:p>
          <a:p>
            <a:r>
              <a:rPr lang="en-US" dirty="0"/>
              <a:t>Healthcare service providers are </a:t>
            </a:r>
            <a:r>
              <a:rPr lang="en-US" b="1" dirty="0"/>
              <a:t>decentralized trusted authorities</a:t>
            </a:r>
          </a:p>
          <a:p>
            <a:pPr lvl="1"/>
            <a:r>
              <a:rPr lang="en-US" dirty="0"/>
              <a:t>Each has access to patient data and authority to make changes </a:t>
            </a:r>
          </a:p>
          <a:p>
            <a:r>
              <a:rPr lang="en-US" b="1" dirty="0"/>
              <a:t>Operation is distributed </a:t>
            </a:r>
            <a:r>
              <a:rPr lang="en-US" dirty="0"/>
              <a:t>across healthcare service providers</a:t>
            </a:r>
          </a:p>
          <a:p>
            <a:r>
              <a:rPr lang="en-US" b="1" dirty="0"/>
              <a:t>Data transparency </a:t>
            </a:r>
            <a:r>
              <a:rPr lang="en-US" dirty="0"/>
              <a:t>is the main issue</a:t>
            </a:r>
          </a:p>
          <a:p>
            <a:pPr lvl="1"/>
            <a:r>
              <a:rPr lang="en-US" dirty="0"/>
              <a:t>Patient privacy</a:t>
            </a:r>
          </a:p>
          <a:p>
            <a:pPr lvl="1"/>
            <a:r>
              <a:rPr lang="en-US" dirty="0"/>
              <a:t>Shared with patient consent, except emergency situations</a:t>
            </a:r>
          </a:p>
          <a:p>
            <a:pPr lvl="1"/>
            <a:r>
              <a:rPr lang="en-US" dirty="0"/>
              <a:t>Access to </a:t>
            </a:r>
            <a:r>
              <a:rPr lang="en-US" dirty="0" err="1"/>
              <a:t>anonymised</a:t>
            </a:r>
            <a:r>
              <a:rPr lang="en-US" dirty="0"/>
              <a:t> data for approved medical research</a:t>
            </a:r>
          </a:p>
          <a:p>
            <a:r>
              <a:rPr lang="en-US" dirty="0"/>
              <a:t>Health records cannot be inappropriately created or updated</a:t>
            </a:r>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26</a:t>
            </a:fld>
            <a:r>
              <a:rPr lang="en-AU"/>
              <a:t>  |</a:t>
            </a:r>
            <a:endParaRPr lang="en-AU" dirty="0"/>
          </a:p>
        </p:txBody>
      </p:sp>
    </p:spTree>
    <p:extLst>
      <p:ext uri="{BB962C8B-B14F-4D97-AF65-F5344CB8AC3E}">
        <p14:creationId xmlns:p14="http://schemas.microsoft.com/office/powerpoint/2010/main" val="99377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Electronic Health Records 2/3</a:t>
            </a:r>
          </a:p>
        </p:txBody>
      </p:sp>
      <p:sp>
        <p:nvSpPr>
          <p:cNvPr id="3" name="Content Placeholder 2"/>
          <p:cNvSpPr>
            <a:spLocks noGrp="1"/>
          </p:cNvSpPr>
          <p:nvPr>
            <p:ph idx="1"/>
          </p:nvPr>
        </p:nvSpPr>
        <p:spPr>
          <a:xfrm>
            <a:off x="4261839" y="1488451"/>
            <a:ext cx="4486625" cy="4033345"/>
          </a:xfrm>
        </p:spPr>
        <p:txBody>
          <a:bodyPr>
            <a:normAutofit/>
          </a:bodyPr>
          <a:lstStyle/>
          <a:p>
            <a:r>
              <a:rPr lang="en-US" b="1" dirty="0"/>
              <a:t>No low latency updates</a:t>
            </a:r>
            <a:endParaRPr lang="en-US" dirty="0"/>
          </a:p>
          <a:p>
            <a:pPr lvl="1"/>
            <a:r>
              <a:rPr lang="en-US" dirty="0"/>
              <a:t>Most records do not change often</a:t>
            </a:r>
          </a:p>
          <a:p>
            <a:pPr lvl="1"/>
            <a:r>
              <a:rPr lang="en-US" dirty="0"/>
              <a:t>Large diagnostic image needs to be managed</a:t>
            </a:r>
          </a:p>
          <a:p>
            <a:endParaRPr lang="en-US" dirty="0"/>
          </a:p>
          <a:p>
            <a:r>
              <a:rPr lang="en-US" dirty="0"/>
              <a:t>Due to privacy constraints, blockchain can not used to store patient records, even in encrypted form</a:t>
            </a:r>
          </a:p>
          <a:p>
            <a:r>
              <a:rPr lang="en-US" dirty="0"/>
              <a:t>Conventional systems are used</a:t>
            </a:r>
          </a:p>
          <a:p>
            <a:pPr lvl="1"/>
            <a:r>
              <a:rPr lang="en-US" dirty="0"/>
              <a:t>Blockchain provides auxiliary service</a:t>
            </a:r>
          </a:p>
          <a:p>
            <a:pPr lvl="2"/>
            <a:r>
              <a:rPr lang="en-US" dirty="0"/>
              <a:t>Keep audit logs of accesses made to HER</a:t>
            </a:r>
          </a:p>
          <a:p>
            <a:pPr lvl="2"/>
            <a:endParaRPr lang="en-US" dirty="0"/>
          </a:p>
          <a:p>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27</a:t>
            </a:fld>
            <a:r>
              <a:rPr lang="en-AU"/>
              <a:t>  |</a:t>
            </a:r>
            <a:endParaRPr lang="en-AU" dirty="0"/>
          </a:p>
        </p:txBody>
      </p:sp>
      <p:pic>
        <p:nvPicPr>
          <p:cNvPr id="7" name="Picture 6"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r="76930"/>
          <a:stretch/>
        </p:blipFill>
        <p:spPr>
          <a:xfrm>
            <a:off x="602118" y="1345332"/>
            <a:ext cx="1740673" cy="4078116"/>
          </a:xfrm>
          <a:prstGeom prst="rect">
            <a:avLst/>
          </a:prstGeom>
        </p:spPr>
      </p:pic>
      <p:pic>
        <p:nvPicPr>
          <p:cNvPr id="8" name="Picture 7"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l="42221" r="35725"/>
          <a:stretch/>
        </p:blipFill>
        <p:spPr>
          <a:xfrm>
            <a:off x="2331843" y="1345332"/>
            <a:ext cx="1664039" cy="4078116"/>
          </a:xfrm>
          <a:prstGeom prst="rect">
            <a:avLst/>
          </a:prstGeom>
        </p:spPr>
      </p:pic>
    </p:spTree>
    <p:extLst>
      <p:ext uri="{BB962C8B-B14F-4D97-AF65-F5344CB8AC3E}">
        <p14:creationId xmlns:p14="http://schemas.microsoft.com/office/powerpoint/2010/main" val="1349218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Electronic Health Records 3/3</a:t>
            </a:r>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28</a:t>
            </a:fld>
            <a:r>
              <a:rPr lang="en-AU"/>
              <a:t>  |</a:t>
            </a:r>
            <a:endParaRPr lang="en-AU" dirty="0"/>
          </a:p>
        </p:txBody>
      </p:sp>
      <p:pic>
        <p:nvPicPr>
          <p:cNvPr id="9" name="Picture 8"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19010"/>
            <a:ext cx="1721513" cy="430378"/>
          </a:xfrm>
          <a:prstGeom prst="rect">
            <a:avLst/>
          </a:prstGeom>
        </p:spPr>
      </p:pic>
      <p:pic>
        <p:nvPicPr>
          <p:cNvPr id="10" name="Picture 9" descr="diagr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1880" y="1387518"/>
            <a:ext cx="5652120" cy="4299477"/>
          </a:xfrm>
          <a:prstGeom prst="rect">
            <a:avLst/>
          </a:prstGeom>
        </p:spPr>
      </p:pic>
      <p:sp>
        <p:nvSpPr>
          <p:cNvPr id="7" name="Content Placeholder 2"/>
          <p:cNvSpPr>
            <a:spLocks noGrp="1"/>
          </p:cNvSpPr>
          <p:nvPr>
            <p:ph idx="1"/>
          </p:nvPr>
        </p:nvSpPr>
        <p:spPr>
          <a:xfrm>
            <a:off x="251520" y="1923078"/>
            <a:ext cx="3168352" cy="3520265"/>
          </a:xfrm>
        </p:spPr>
        <p:txBody>
          <a:bodyPr>
            <a:normAutofit fontScale="92500"/>
          </a:bodyPr>
          <a:lstStyle/>
          <a:p>
            <a:r>
              <a:rPr lang="en-US" dirty="0"/>
              <a:t>Initiative to explore on blockchain architecture in contributing to secure and interoperable EHRs system</a:t>
            </a:r>
          </a:p>
          <a:p>
            <a:r>
              <a:rPr lang="en-US" dirty="0" err="1"/>
              <a:t>MedRec</a:t>
            </a:r>
            <a:r>
              <a:rPr lang="en-US" dirty="0"/>
              <a:t> 2.0: Improve scalability</a:t>
            </a:r>
          </a:p>
          <a:p>
            <a:pPr lvl="1"/>
            <a:r>
              <a:rPr lang="en-US" dirty="0"/>
              <a:t>Bypass the blockchain for patient notification</a:t>
            </a:r>
          </a:p>
          <a:p>
            <a:pPr lvl="1"/>
            <a:r>
              <a:rPr lang="en-US" dirty="0"/>
              <a:t>Restrict blockchain storage to creation and modification of identities and relationships</a:t>
            </a:r>
          </a:p>
          <a:p>
            <a:endParaRPr lang="en-US" dirty="0"/>
          </a:p>
        </p:txBody>
      </p:sp>
    </p:spTree>
    <p:extLst>
      <p:ext uri="{BB962C8B-B14F-4D97-AF65-F5344CB8AC3E}">
        <p14:creationId xmlns:p14="http://schemas.microsoft.com/office/powerpoint/2010/main" val="2080478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Identity Management 1/2</a:t>
            </a:r>
          </a:p>
        </p:txBody>
      </p:sp>
      <p:sp>
        <p:nvSpPr>
          <p:cNvPr id="3" name="Content Placeholder 2"/>
          <p:cNvSpPr>
            <a:spLocks noGrp="1"/>
          </p:cNvSpPr>
          <p:nvPr>
            <p:ph idx="1"/>
          </p:nvPr>
        </p:nvSpPr>
        <p:spPr>
          <a:xfrm>
            <a:off x="419099" y="1488451"/>
            <a:ext cx="8540227" cy="4033345"/>
          </a:xfrm>
        </p:spPr>
        <p:txBody>
          <a:bodyPr>
            <a:normAutofit fontScale="92500" lnSpcReduction="10000"/>
          </a:bodyPr>
          <a:lstStyle/>
          <a:p>
            <a:r>
              <a:rPr lang="en-US" dirty="0"/>
              <a:t>Individuals, organizations, devices and assets can be identified by many schemes</a:t>
            </a:r>
          </a:p>
          <a:p>
            <a:pPr lvl="1"/>
            <a:r>
              <a:rPr lang="en-US" dirty="0"/>
              <a:t>Passport, wedding certificates, serial number, registration certificate</a:t>
            </a:r>
          </a:p>
          <a:p>
            <a:r>
              <a:rPr lang="en-US" dirty="0"/>
              <a:t>Conventionally, the </a:t>
            </a:r>
            <a:r>
              <a:rPr lang="en-US" b="1" dirty="0"/>
              <a:t>operations are centralized</a:t>
            </a:r>
          </a:p>
          <a:p>
            <a:r>
              <a:rPr lang="en-US" dirty="0"/>
              <a:t>Managed by </a:t>
            </a:r>
            <a:r>
              <a:rPr lang="en-US" b="1" dirty="0"/>
              <a:t>a trusted authority </a:t>
            </a:r>
          </a:p>
          <a:p>
            <a:pPr lvl="1"/>
            <a:r>
              <a:rPr lang="en-US" dirty="0"/>
              <a:t>Set permissions and role for users to ensure they only access parts of the system relevant to them </a:t>
            </a:r>
          </a:p>
          <a:p>
            <a:pPr lvl="1"/>
            <a:r>
              <a:rPr lang="en-US" dirty="0"/>
              <a:t>Integrity is critical</a:t>
            </a:r>
          </a:p>
          <a:p>
            <a:r>
              <a:rPr lang="en-US" dirty="0"/>
              <a:t>Complicated authorization</a:t>
            </a:r>
          </a:p>
          <a:p>
            <a:pPr lvl="1"/>
            <a:r>
              <a:rPr lang="en-US" dirty="0"/>
              <a:t>Requirement for delegated authorization</a:t>
            </a:r>
          </a:p>
          <a:p>
            <a:pPr lvl="1"/>
            <a:r>
              <a:rPr lang="en-US" dirty="0"/>
              <a:t>Requirement for dynamic revocation of authorizations</a:t>
            </a:r>
          </a:p>
          <a:p>
            <a:r>
              <a:rPr lang="en-US" dirty="0"/>
              <a:t>Logs of system accesses are required to be able to audit</a:t>
            </a:r>
          </a:p>
          <a:p>
            <a:r>
              <a:rPr lang="en-US" b="1" dirty="0"/>
              <a:t>Read accesses </a:t>
            </a:r>
            <a:r>
              <a:rPr lang="en-US" dirty="0"/>
              <a:t>can be frequent, </a:t>
            </a:r>
            <a:r>
              <a:rPr lang="en-US" b="1" dirty="0"/>
              <a:t>updates to information </a:t>
            </a:r>
            <a:r>
              <a:rPr lang="en-US" dirty="0"/>
              <a:t>are less frequent</a:t>
            </a:r>
          </a:p>
          <a:p>
            <a:pPr lvl="1"/>
            <a:r>
              <a:rPr lang="en-US" dirty="0"/>
              <a:t>Some delay in propagating updates is acceptable</a:t>
            </a:r>
          </a:p>
          <a:p>
            <a:pPr lvl="1"/>
            <a:endParaRPr lang="en-US" dirty="0"/>
          </a:p>
          <a:p>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29</a:t>
            </a:fld>
            <a:r>
              <a:rPr lang="en-AU"/>
              <a:t>  |</a:t>
            </a:r>
            <a:endParaRPr lang="en-AU" dirty="0"/>
          </a:p>
        </p:txBody>
      </p:sp>
    </p:spTree>
    <p:extLst>
      <p:ext uri="{BB962C8B-B14F-4D97-AF65-F5344CB8AC3E}">
        <p14:creationId xmlns:p14="http://schemas.microsoft.com/office/powerpoint/2010/main" val="167999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ignProc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652" y="316735"/>
            <a:ext cx="5703082" cy="5277069"/>
          </a:xfrm>
          <a:prstGeom prst="rect">
            <a:avLst/>
          </a:prstGeom>
        </p:spPr>
      </p:pic>
      <p:sp>
        <p:nvSpPr>
          <p:cNvPr id="2" name="Title 1"/>
          <p:cNvSpPr>
            <a:spLocks noGrp="1"/>
          </p:cNvSpPr>
          <p:nvPr>
            <p:ph type="title"/>
          </p:nvPr>
        </p:nvSpPr>
        <p:spPr/>
        <p:txBody>
          <a:bodyPr/>
          <a:lstStyle/>
          <a:p>
            <a:r>
              <a:rPr lang="en-US" dirty="0"/>
              <a:t>Design Process</a:t>
            </a:r>
          </a:p>
        </p:txBody>
      </p:sp>
      <p:sp>
        <p:nvSpPr>
          <p:cNvPr id="3" name="Content Placeholder 2"/>
          <p:cNvSpPr>
            <a:spLocks noGrp="1"/>
          </p:cNvSpPr>
          <p:nvPr>
            <p:ph idx="1"/>
          </p:nvPr>
        </p:nvSpPr>
        <p:spPr>
          <a:xfrm>
            <a:off x="419100" y="1397000"/>
            <a:ext cx="8096250" cy="4033345"/>
          </a:xfrm>
        </p:spPr>
        <p:txBody>
          <a:bodyPr>
            <a:normAutofit/>
          </a:bodyPr>
          <a:lstStyle/>
          <a:p>
            <a:pPr lvl="1"/>
            <a:endParaRPr lang="en-US" dirty="0"/>
          </a:p>
          <a:p>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3</a:t>
            </a:fld>
            <a:r>
              <a:rPr lang="en-AU"/>
              <a:t>  |</a:t>
            </a:r>
            <a:endParaRPr lang="en-AU" dirty="0"/>
          </a:p>
        </p:txBody>
      </p:sp>
      <p:sp>
        <p:nvSpPr>
          <p:cNvPr id="7" name="Content Placeholder 2"/>
          <p:cNvSpPr txBox="1">
            <a:spLocks/>
          </p:cNvSpPr>
          <p:nvPr/>
        </p:nvSpPr>
        <p:spPr>
          <a:xfrm>
            <a:off x="297809" y="3667671"/>
            <a:ext cx="5504430" cy="1346639"/>
          </a:xfrm>
          <a:prstGeom prst="rect">
            <a:avLst/>
          </a:prstGeom>
        </p:spPr>
        <p:txBody>
          <a:bodyPr vert="horz" lIns="71323" tIns="35662" rIns="71323" bIns="35662" rtlCol="0">
            <a:normAutofit/>
          </a:bodyPr>
          <a:lstStyle>
            <a:lvl1pPr marL="178308" indent="-178308" algn="l" defTabSz="713232" rtl="0" eaLnBrk="1" latinLnBrk="0" hangingPunct="1">
              <a:lnSpc>
                <a:spcPct val="90000"/>
              </a:lnSpc>
              <a:spcBef>
                <a:spcPts val="780"/>
              </a:spcBef>
              <a:buClr>
                <a:schemeClr val="accent1"/>
              </a:buClr>
              <a:buFont typeface="Arial" panose="020B0604020202020204" pitchFamily="34" charset="0"/>
              <a:buChar char="•"/>
              <a:defRPr sz="1900" kern="1200">
                <a:solidFill>
                  <a:schemeClr val="tx1"/>
                </a:solidFill>
                <a:latin typeface="+mn-lt"/>
                <a:ea typeface="+mn-ea"/>
                <a:cs typeface="+mn-cs"/>
              </a:defRPr>
            </a:lvl1pPr>
            <a:lvl2pPr marL="208026" indent="-208026" algn="l" defTabSz="713232" rtl="0" eaLnBrk="1" latinLnBrk="0" hangingPunct="1">
              <a:lnSpc>
                <a:spcPct val="90000"/>
              </a:lnSpc>
              <a:spcBef>
                <a:spcPts val="390"/>
              </a:spcBef>
              <a:buClr>
                <a:schemeClr val="accent1"/>
              </a:buClr>
              <a:buFont typeface="TheSansB W3 Light" panose="020B0302050302020203" pitchFamily="34" charset="0"/>
              <a:buChar char="-"/>
              <a:defRPr sz="1600" kern="1200">
                <a:solidFill>
                  <a:schemeClr val="tx1"/>
                </a:solidFill>
                <a:latin typeface="+mn-lt"/>
                <a:ea typeface="+mn-ea"/>
                <a:cs typeface="+mn-cs"/>
              </a:defRPr>
            </a:lvl2pPr>
            <a:lvl3pPr marL="564642" indent="-217932"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3pPr>
            <a:lvl4pPr marL="772668"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4pPr>
            <a:lvl5pPr marL="980694"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a:lstStyle>
          <a:p>
            <a:r>
              <a:rPr lang="en-US" dirty="0"/>
              <a:t>Every step is a procedure to decide between alternative options</a:t>
            </a:r>
          </a:p>
          <a:p>
            <a:pPr lvl="1"/>
            <a:r>
              <a:rPr lang="en-US" i="1" dirty="0"/>
              <a:t>Taxonomy</a:t>
            </a:r>
            <a:endParaRPr lang="en-US" b="1" i="1" dirty="0">
              <a:solidFill>
                <a:schemeClr val="accent1"/>
              </a:solidFill>
            </a:endParaRPr>
          </a:p>
          <a:p>
            <a:pPr lvl="1"/>
            <a:r>
              <a:rPr lang="en-US" dirty="0"/>
              <a:t>Systematic comparison of different design options</a:t>
            </a:r>
          </a:p>
          <a:p>
            <a:endParaRPr lang="en-US" dirty="0"/>
          </a:p>
        </p:txBody>
      </p:sp>
      <p:cxnSp>
        <p:nvCxnSpPr>
          <p:cNvPr id="9" name="Straight Arrow Connector 8"/>
          <p:cNvCxnSpPr/>
          <p:nvPr/>
        </p:nvCxnSpPr>
        <p:spPr>
          <a:xfrm flipV="1">
            <a:off x="5082788" y="968017"/>
            <a:ext cx="485426" cy="2146"/>
          </a:xfrm>
          <a:prstGeom prst="straightConnector1">
            <a:avLst/>
          </a:prstGeom>
          <a:ln w="28575" cmpd="sng">
            <a:prstDash val="solid"/>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74042" y="821479"/>
            <a:ext cx="1351350" cy="307777"/>
          </a:xfrm>
          <a:prstGeom prst="rect">
            <a:avLst/>
          </a:prstGeom>
          <a:noFill/>
        </p:spPr>
        <p:txBody>
          <a:bodyPr wrap="square" rtlCol="0">
            <a:spAutoFit/>
          </a:bodyPr>
          <a:lstStyle/>
          <a:p>
            <a:r>
              <a:rPr lang="en-US" dirty="0"/>
              <a:t>This Lecture</a:t>
            </a:r>
          </a:p>
        </p:txBody>
      </p:sp>
      <p:sp>
        <p:nvSpPr>
          <p:cNvPr id="10" name="Right Brace 9"/>
          <p:cNvSpPr/>
          <p:nvPr/>
        </p:nvSpPr>
        <p:spPr>
          <a:xfrm>
            <a:off x="7991149" y="1393695"/>
            <a:ext cx="301204" cy="4196080"/>
          </a:xfrm>
          <a:prstGeom prst="rightBrace">
            <a:avLst/>
          </a:prstGeom>
          <a:ln w="28575" cmpd="sng"/>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1" name="TextBox 10"/>
          <p:cNvSpPr txBox="1"/>
          <p:nvPr/>
        </p:nvSpPr>
        <p:spPr>
          <a:xfrm>
            <a:off x="8207288" y="3145532"/>
            <a:ext cx="936712" cy="646331"/>
          </a:xfrm>
          <a:prstGeom prst="rect">
            <a:avLst/>
          </a:prstGeom>
          <a:noFill/>
        </p:spPr>
        <p:txBody>
          <a:bodyPr wrap="square" rtlCol="0">
            <a:spAutoFit/>
          </a:bodyPr>
          <a:lstStyle/>
          <a:p>
            <a:pPr algn="ctr"/>
            <a:r>
              <a:rPr lang="en-US" dirty="0"/>
              <a:t>Last </a:t>
            </a:r>
          </a:p>
          <a:p>
            <a:pPr algn="ctr"/>
            <a:r>
              <a:rPr lang="en-US" dirty="0"/>
              <a:t>lecture</a:t>
            </a:r>
          </a:p>
        </p:txBody>
      </p:sp>
    </p:spTree>
    <p:extLst>
      <p:ext uri="{BB962C8B-B14F-4D97-AF65-F5344CB8AC3E}">
        <p14:creationId xmlns:p14="http://schemas.microsoft.com/office/powerpoint/2010/main" val="3680720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8724" y="1455793"/>
            <a:ext cx="4935764" cy="4033345"/>
          </a:xfrm>
        </p:spPr>
        <p:txBody>
          <a:bodyPr>
            <a:normAutofit/>
          </a:bodyPr>
          <a:lstStyle/>
          <a:p>
            <a:r>
              <a:rPr lang="en-US" dirty="0"/>
              <a:t>Blockchain allows the roles, permission and privilege of users to be verified by the distributed peers</a:t>
            </a:r>
          </a:p>
          <a:p>
            <a:pPr lvl="1"/>
            <a:r>
              <a:rPr lang="en-US" dirty="0"/>
              <a:t>Remove the centralized administrator </a:t>
            </a:r>
          </a:p>
          <a:p>
            <a:pPr lvl="1"/>
            <a:r>
              <a:rPr lang="en-US" dirty="0"/>
              <a:t>Remove the centralized database</a:t>
            </a:r>
          </a:p>
          <a:p>
            <a:pPr lvl="1"/>
            <a:r>
              <a:rPr lang="en-US" dirty="0"/>
              <a:t>Ensure integrity of user identities, roles, and authorization</a:t>
            </a:r>
          </a:p>
          <a:p>
            <a:r>
              <a:rPr lang="en-US" dirty="0"/>
              <a:t>Privacy is critical</a:t>
            </a:r>
          </a:p>
          <a:p>
            <a:pPr lvl="1"/>
            <a:r>
              <a:rPr lang="en-US" dirty="0"/>
              <a:t>Plaintext identity information is kept off-chain or encrypted on-chain</a:t>
            </a:r>
          </a:p>
          <a:p>
            <a:endParaRPr lang="en-US" dirty="0"/>
          </a:p>
          <a:p>
            <a:endParaRPr lang="en-US" dirty="0"/>
          </a:p>
        </p:txBody>
      </p:sp>
      <p:pic>
        <p:nvPicPr>
          <p:cNvPr id="11" name="Picture 10" descr="download.png">
            <a:extLst>
              <a:ext uri="{FF2B5EF4-FFF2-40B4-BE49-F238E27FC236}">
                <a16:creationId xmlns:a16="http://schemas.microsoft.com/office/drawing/2014/main" id="{1534F9C5-FE8E-1348-A217-62AA8F8FA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854" y="4375727"/>
            <a:ext cx="2060146" cy="1267783"/>
          </a:xfrm>
          <a:prstGeom prst="rect">
            <a:avLst/>
          </a:prstGeom>
        </p:spPr>
      </p:pic>
      <p:sp>
        <p:nvSpPr>
          <p:cNvPr id="2" name="Title 1"/>
          <p:cNvSpPr>
            <a:spLocks noGrp="1"/>
          </p:cNvSpPr>
          <p:nvPr>
            <p:ph type="title"/>
          </p:nvPr>
        </p:nvSpPr>
        <p:spPr/>
        <p:txBody>
          <a:bodyPr/>
          <a:lstStyle/>
          <a:p>
            <a:r>
              <a:rPr lang="en-US" dirty="0"/>
              <a:t>Use Case 2: Identity Management 2/2</a:t>
            </a:r>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30</a:t>
            </a:fld>
            <a:r>
              <a:rPr lang="en-AU"/>
              <a:t>  |</a:t>
            </a:r>
            <a:endParaRPr lang="en-AU" dirty="0"/>
          </a:p>
        </p:txBody>
      </p:sp>
      <p:pic>
        <p:nvPicPr>
          <p:cNvPr id="7" name="Picture 6" descr="Screen Shot 2019-01-18 at 16.10.52.png"/>
          <p:cNvPicPr>
            <a:picLocks noChangeAspect="1"/>
          </p:cNvPicPr>
          <p:nvPr/>
        </p:nvPicPr>
        <p:blipFill rotWithShape="1">
          <a:blip r:embed="rId4">
            <a:extLst>
              <a:ext uri="{28A0092B-C50C-407E-A947-70E740481C1C}">
                <a14:useLocalDpi xmlns:a14="http://schemas.microsoft.com/office/drawing/2010/main" val="0"/>
              </a:ext>
            </a:extLst>
          </a:blip>
          <a:srcRect r="76205"/>
          <a:stretch/>
        </p:blipFill>
        <p:spPr>
          <a:xfrm>
            <a:off x="602118" y="1345332"/>
            <a:ext cx="1795411" cy="4078116"/>
          </a:xfrm>
          <a:prstGeom prst="rect">
            <a:avLst/>
          </a:prstGeom>
        </p:spPr>
      </p:pic>
      <p:pic>
        <p:nvPicPr>
          <p:cNvPr id="8" name="Picture 7" descr="Screen Shot 2019-01-18 at 16.10.52.png"/>
          <p:cNvPicPr>
            <a:picLocks noChangeAspect="1"/>
          </p:cNvPicPr>
          <p:nvPr/>
        </p:nvPicPr>
        <p:blipFill rotWithShape="1">
          <a:blip r:embed="rId4">
            <a:extLst>
              <a:ext uri="{28A0092B-C50C-407E-A947-70E740481C1C}">
                <a14:useLocalDpi xmlns:a14="http://schemas.microsoft.com/office/drawing/2010/main" val="0"/>
              </a:ext>
            </a:extLst>
          </a:blip>
          <a:srcRect l="63985" r="19184"/>
          <a:stretch/>
        </p:blipFill>
        <p:spPr>
          <a:xfrm>
            <a:off x="2386581" y="1345332"/>
            <a:ext cx="1269924" cy="4078116"/>
          </a:xfrm>
          <a:prstGeom prst="rect">
            <a:avLst/>
          </a:prstGeom>
        </p:spPr>
      </p:pic>
      <p:pic>
        <p:nvPicPr>
          <p:cNvPr id="9" name="Picture 8" descr="download.png">
            <a:extLst>
              <a:ext uri="{FF2B5EF4-FFF2-40B4-BE49-F238E27FC236}">
                <a16:creationId xmlns:a16="http://schemas.microsoft.com/office/drawing/2014/main" id="{35113387-E239-E440-B320-C47D88110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0828" y="4794417"/>
            <a:ext cx="1618607" cy="374325"/>
          </a:xfrm>
          <a:prstGeom prst="rect">
            <a:avLst/>
          </a:prstGeom>
        </p:spPr>
      </p:pic>
      <p:pic>
        <p:nvPicPr>
          <p:cNvPr id="10" name="Picture 9" descr="onename-logo-1200x630.jpg">
            <a:extLst>
              <a:ext uri="{FF2B5EF4-FFF2-40B4-BE49-F238E27FC236}">
                <a16:creationId xmlns:a16="http://schemas.microsoft.com/office/drawing/2014/main" id="{964ED648-B0F9-B840-ABDA-9F7E0F1CA07D}"/>
              </a:ext>
            </a:extLst>
          </p:cNvPr>
          <p:cNvPicPr>
            <a:picLocks noChangeAspect="1"/>
          </p:cNvPicPr>
          <p:nvPr/>
        </p:nvPicPr>
        <p:blipFill rotWithShape="1">
          <a:blip r:embed="rId6">
            <a:extLst>
              <a:ext uri="{28A0092B-C50C-407E-A947-70E740481C1C}">
                <a14:useLocalDpi xmlns:a14="http://schemas.microsoft.com/office/drawing/2010/main" val="0"/>
              </a:ext>
            </a:extLst>
          </a:blip>
          <a:srcRect l="7667" t="12275" r="67222" b="76932"/>
          <a:stretch/>
        </p:blipFill>
        <p:spPr>
          <a:xfrm>
            <a:off x="5578947" y="4820044"/>
            <a:ext cx="1680157" cy="379150"/>
          </a:xfrm>
          <a:prstGeom prst="rect">
            <a:avLst/>
          </a:prstGeom>
        </p:spPr>
      </p:pic>
    </p:spTree>
    <p:extLst>
      <p:ext uri="{BB962C8B-B14F-4D97-AF65-F5344CB8AC3E}">
        <p14:creationId xmlns:p14="http://schemas.microsoft.com/office/powerpoint/2010/main" val="3303984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3: Stock Market 1/2</a:t>
            </a:r>
          </a:p>
        </p:txBody>
      </p:sp>
      <p:sp>
        <p:nvSpPr>
          <p:cNvPr id="3" name="Content Placeholder 2"/>
          <p:cNvSpPr>
            <a:spLocks noGrp="1"/>
          </p:cNvSpPr>
          <p:nvPr>
            <p:ph idx="1"/>
          </p:nvPr>
        </p:nvSpPr>
        <p:spPr>
          <a:xfrm>
            <a:off x="419100" y="1489348"/>
            <a:ext cx="8096250" cy="4033345"/>
          </a:xfrm>
        </p:spPr>
        <p:txBody>
          <a:bodyPr>
            <a:normAutofit fontScale="92500" lnSpcReduction="20000"/>
          </a:bodyPr>
          <a:lstStyle/>
          <a:p>
            <a:r>
              <a:rPr lang="en-US" dirty="0"/>
              <a:t>A place where stocks, bonds and securities are traded</a:t>
            </a:r>
          </a:p>
          <a:p>
            <a:r>
              <a:rPr lang="en-US" dirty="0"/>
              <a:t>Inherently involves </a:t>
            </a:r>
            <a:r>
              <a:rPr lang="en-US" b="1" dirty="0"/>
              <a:t>multiple entities </a:t>
            </a:r>
            <a:r>
              <a:rPr lang="en-US" dirty="0"/>
              <a:t>to issue and trade stocks</a:t>
            </a:r>
            <a:endParaRPr lang="en-US" b="1" dirty="0"/>
          </a:p>
          <a:p>
            <a:r>
              <a:rPr lang="en-US" dirty="0"/>
              <a:t>Conventionally implemented by a </a:t>
            </a:r>
            <a:r>
              <a:rPr lang="en-US" b="1" dirty="0"/>
              <a:t>centrally-controlled and maintained </a:t>
            </a:r>
            <a:r>
              <a:rPr lang="en-US" dirty="0"/>
              <a:t>register</a:t>
            </a:r>
            <a:endParaRPr lang="en-US" b="1" dirty="0"/>
          </a:p>
          <a:p>
            <a:pPr lvl="1"/>
            <a:r>
              <a:rPr lang="en-US" dirty="0"/>
              <a:t>Regulatory approval is required for the operation of stock market </a:t>
            </a:r>
          </a:p>
          <a:p>
            <a:pPr lvl="1"/>
            <a:r>
              <a:rPr lang="en-US" dirty="0"/>
              <a:t>Regulatory approval may be required for the trading of specific stocks</a:t>
            </a:r>
          </a:p>
          <a:p>
            <a:r>
              <a:rPr lang="en-US" dirty="0"/>
              <a:t>Stock market is a natural </a:t>
            </a:r>
            <a:r>
              <a:rPr lang="en-US" b="1" dirty="0"/>
              <a:t>trusted authority</a:t>
            </a:r>
          </a:p>
          <a:p>
            <a:r>
              <a:rPr lang="en-US" b="1" dirty="0"/>
              <a:t>Integrity, immutability and non-repudiation </a:t>
            </a:r>
            <a:r>
              <a:rPr lang="en-US" dirty="0"/>
              <a:t>is critical </a:t>
            </a:r>
          </a:p>
          <a:p>
            <a:pPr lvl="1"/>
            <a:r>
              <a:rPr lang="en-US" dirty="0"/>
              <a:t>Ensure high-value trades cannot be undone by either party</a:t>
            </a:r>
          </a:p>
          <a:p>
            <a:r>
              <a:rPr lang="en-US" b="1" dirty="0"/>
              <a:t>Transaction history </a:t>
            </a:r>
            <a:r>
              <a:rPr lang="en-US" dirty="0"/>
              <a:t>is important in providing evidence for trades and current stock holdings</a:t>
            </a:r>
          </a:p>
          <a:p>
            <a:r>
              <a:rPr lang="en-US" dirty="0"/>
              <a:t>Typically have </a:t>
            </a:r>
            <a:r>
              <a:rPr lang="en-US" b="1" dirty="0"/>
              <a:t>a high-volume</a:t>
            </a:r>
            <a:r>
              <a:rPr lang="en-US" dirty="0"/>
              <a:t>, </a:t>
            </a:r>
            <a:r>
              <a:rPr lang="en-US" b="1" dirty="0"/>
              <a:t>extremely low-latency </a:t>
            </a:r>
            <a:r>
              <a:rPr lang="en-US" dirty="0"/>
              <a:t>price-setting mechanism</a:t>
            </a:r>
          </a:p>
          <a:p>
            <a:pPr lvl="1"/>
            <a:r>
              <a:rPr lang="en-US" dirty="0"/>
              <a:t>Settlement can have </a:t>
            </a:r>
            <a:r>
              <a:rPr lang="en-US" b="1" dirty="0"/>
              <a:t>high throughput </a:t>
            </a:r>
            <a:r>
              <a:rPr lang="en-US" dirty="0"/>
              <a:t>but </a:t>
            </a:r>
            <a:r>
              <a:rPr lang="en-US" b="1" dirty="0"/>
              <a:t>does not have extreme latency </a:t>
            </a:r>
          </a:p>
          <a:p>
            <a:pPr lvl="1"/>
            <a:endParaRPr lang="en-US" dirty="0"/>
          </a:p>
          <a:p>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31</a:t>
            </a:fld>
            <a:r>
              <a:rPr lang="en-AU"/>
              <a:t>  |</a:t>
            </a:r>
            <a:endParaRPr lang="en-AU" dirty="0"/>
          </a:p>
        </p:txBody>
      </p:sp>
    </p:spTree>
    <p:extLst>
      <p:ext uri="{BB962C8B-B14F-4D97-AF65-F5344CB8AC3E}">
        <p14:creationId xmlns:p14="http://schemas.microsoft.com/office/powerpoint/2010/main" val="2323905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3: Stock Market 2/2</a:t>
            </a:r>
          </a:p>
        </p:txBody>
      </p:sp>
      <p:sp>
        <p:nvSpPr>
          <p:cNvPr id="3" name="Content Placeholder 2"/>
          <p:cNvSpPr>
            <a:spLocks noGrp="1"/>
          </p:cNvSpPr>
          <p:nvPr>
            <p:ph idx="1"/>
          </p:nvPr>
        </p:nvSpPr>
        <p:spPr>
          <a:xfrm>
            <a:off x="4028724" y="1560459"/>
            <a:ext cx="4935764" cy="3817321"/>
          </a:xfrm>
        </p:spPr>
        <p:txBody>
          <a:bodyPr>
            <a:normAutofit fontScale="85000" lnSpcReduction="20000"/>
          </a:bodyPr>
          <a:lstStyle/>
          <a:p>
            <a:r>
              <a:rPr lang="en-US" dirty="0"/>
              <a:t>Blockchain allows settlement using peer confirmation</a:t>
            </a:r>
          </a:p>
          <a:p>
            <a:pPr lvl="1"/>
            <a:r>
              <a:rPr lang="en-US" dirty="0"/>
              <a:t>Remove the centralized operation and authority</a:t>
            </a:r>
          </a:p>
          <a:p>
            <a:r>
              <a:rPr lang="en-US" b="1" dirty="0"/>
              <a:t>Data transparency is an issue</a:t>
            </a:r>
          </a:p>
          <a:p>
            <a:pPr lvl="1"/>
            <a:r>
              <a:rPr lang="en-US" dirty="0"/>
              <a:t>All investors and market participants are exposed to blockchain participants</a:t>
            </a:r>
          </a:p>
          <a:p>
            <a:r>
              <a:rPr lang="en-US" dirty="0"/>
              <a:t>Data immutability is crucial</a:t>
            </a:r>
          </a:p>
          <a:p>
            <a:pPr lvl="1"/>
            <a:r>
              <a:rPr lang="en-US" dirty="0"/>
              <a:t>Ensures no successful transaction can be tampered with by anyone</a:t>
            </a:r>
          </a:p>
          <a:p>
            <a:r>
              <a:rPr lang="en-US" dirty="0"/>
              <a:t>Blockchain is </a:t>
            </a:r>
            <a:r>
              <a:rPr lang="en-US" b="1" dirty="0"/>
              <a:t>not highly suitable </a:t>
            </a:r>
            <a:r>
              <a:rPr lang="en-US" dirty="0"/>
              <a:t>for the operation of conventional regulated stock markets</a:t>
            </a:r>
          </a:p>
          <a:p>
            <a:pPr lvl="1"/>
            <a:r>
              <a:rPr lang="en-US" dirty="0"/>
              <a:t>Scalability issue</a:t>
            </a:r>
          </a:p>
          <a:p>
            <a:r>
              <a:rPr lang="en-US" dirty="0"/>
              <a:t>NASDAQ offers </a:t>
            </a:r>
            <a:r>
              <a:rPr lang="en-US" dirty="0" err="1"/>
              <a:t>Linq</a:t>
            </a:r>
            <a:r>
              <a:rPr lang="en-US" dirty="0"/>
              <a:t> ledger for registration and settlement or private securities</a:t>
            </a:r>
          </a:p>
          <a:p>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32</a:t>
            </a:fld>
            <a:r>
              <a:rPr lang="en-AU"/>
              <a:t>  |</a:t>
            </a:r>
            <a:endParaRPr lang="en-AU" dirty="0"/>
          </a:p>
        </p:txBody>
      </p:sp>
      <p:pic>
        <p:nvPicPr>
          <p:cNvPr id="7" name="Picture 6"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r="76205"/>
          <a:stretch/>
        </p:blipFill>
        <p:spPr>
          <a:xfrm>
            <a:off x="602118" y="1371672"/>
            <a:ext cx="1795411" cy="4078116"/>
          </a:xfrm>
          <a:prstGeom prst="rect">
            <a:avLst/>
          </a:prstGeom>
        </p:spPr>
      </p:pic>
      <p:pic>
        <p:nvPicPr>
          <p:cNvPr id="8" name="Picture 7"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l="81107" r="611"/>
          <a:stretch/>
        </p:blipFill>
        <p:spPr>
          <a:xfrm>
            <a:off x="2386580" y="1371672"/>
            <a:ext cx="1379401" cy="4078116"/>
          </a:xfrm>
          <a:prstGeom prst="rect">
            <a:avLst/>
          </a:prstGeom>
        </p:spPr>
      </p:pic>
    </p:spTree>
    <p:extLst>
      <p:ext uri="{BB962C8B-B14F-4D97-AF65-F5344CB8AC3E}">
        <p14:creationId xmlns:p14="http://schemas.microsoft.com/office/powerpoint/2010/main" val="3987864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4: Supply Chain 1/3</a:t>
            </a:r>
          </a:p>
        </p:txBody>
      </p:sp>
      <p:sp>
        <p:nvSpPr>
          <p:cNvPr id="3" name="Content Placeholder 2"/>
          <p:cNvSpPr>
            <a:spLocks noGrp="1"/>
          </p:cNvSpPr>
          <p:nvPr>
            <p:ph idx="1"/>
          </p:nvPr>
        </p:nvSpPr>
        <p:spPr>
          <a:xfrm>
            <a:off x="419100" y="1560459"/>
            <a:ext cx="8096250" cy="4033345"/>
          </a:xfrm>
        </p:spPr>
        <p:txBody>
          <a:bodyPr>
            <a:normAutofit fontScale="92500" lnSpcReduction="10000"/>
          </a:bodyPr>
          <a:lstStyle/>
          <a:p>
            <a:r>
              <a:rPr lang="en-US" dirty="0"/>
              <a:t>A collection of processes involved in creating and distributing goods, from raw materials to completed products, through to consumers</a:t>
            </a:r>
          </a:p>
          <a:p>
            <a:r>
              <a:rPr lang="en-US" dirty="0"/>
              <a:t>Highly complex </a:t>
            </a:r>
            <a:r>
              <a:rPr lang="en-US" b="1" dirty="0"/>
              <a:t>multi-party system</a:t>
            </a:r>
          </a:p>
          <a:p>
            <a:pPr lvl="1"/>
            <a:r>
              <a:rPr lang="en-US" dirty="0"/>
              <a:t>Farmers, factories, transport providers, and retailers</a:t>
            </a:r>
          </a:p>
          <a:p>
            <a:r>
              <a:rPr lang="en-US" b="1" dirty="0"/>
              <a:t>Operations</a:t>
            </a:r>
            <a:r>
              <a:rPr lang="en-US" dirty="0"/>
              <a:t> are distributed and loosely coupled</a:t>
            </a:r>
          </a:p>
          <a:p>
            <a:r>
              <a:rPr lang="en-US" b="1" dirty="0"/>
              <a:t>Data transparency </a:t>
            </a:r>
            <a:r>
              <a:rPr lang="en-US" dirty="0"/>
              <a:t>is desired by participants </a:t>
            </a:r>
          </a:p>
          <a:p>
            <a:pPr lvl="1"/>
            <a:r>
              <a:rPr lang="en-US" dirty="0"/>
              <a:t>Support logistics planning, and to identify and respond to problems</a:t>
            </a:r>
          </a:p>
          <a:p>
            <a:pPr lvl="1"/>
            <a:r>
              <a:rPr lang="en-US" dirty="0"/>
              <a:t>Controlled confidentiality is required</a:t>
            </a:r>
          </a:p>
          <a:p>
            <a:pPr lvl="2"/>
            <a:r>
              <a:rPr lang="en-US" dirty="0"/>
              <a:t>Related-party ledgers</a:t>
            </a:r>
          </a:p>
          <a:p>
            <a:pPr lvl="2"/>
            <a:r>
              <a:rPr lang="en-US" dirty="0"/>
              <a:t>Conventional information exchange + hashed information on blockchain</a:t>
            </a:r>
          </a:p>
          <a:p>
            <a:r>
              <a:rPr lang="en-US" dirty="0"/>
              <a:t>Transaction history and </a:t>
            </a:r>
            <a:r>
              <a:rPr lang="en-US" b="1" dirty="0"/>
              <a:t>data immutability </a:t>
            </a:r>
            <a:r>
              <a:rPr lang="en-US" dirty="0"/>
              <a:t>are desired to enable traceability back to the origin of goods</a:t>
            </a:r>
          </a:p>
          <a:p>
            <a:pPr lvl="1"/>
            <a:r>
              <a:rPr lang="en-US" dirty="0"/>
              <a:t>Control fraud and substitution</a:t>
            </a:r>
          </a:p>
          <a:p>
            <a:endParaRPr lang="en-US" dirty="0"/>
          </a:p>
        </p:txBody>
      </p:sp>
      <p:sp>
        <p:nvSpPr>
          <p:cNvPr id="5" name="Footer Placeholder 4"/>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33</a:t>
            </a:fld>
            <a:r>
              <a:rPr lang="en-AU"/>
              <a:t>  |</a:t>
            </a:r>
            <a:endParaRPr lang="en-AU" dirty="0"/>
          </a:p>
        </p:txBody>
      </p:sp>
    </p:spTree>
    <p:extLst>
      <p:ext uri="{BB962C8B-B14F-4D97-AF65-F5344CB8AC3E}">
        <p14:creationId xmlns:p14="http://schemas.microsoft.com/office/powerpoint/2010/main" val="4205558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4: Supply Chain 2/3</a:t>
            </a:r>
          </a:p>
        </p:txBody>
      </p:sp>
      <p:sp>
        <p:nvSpPr>
          <p:cNvPr id="3" name="Content Placeholder 2"/>
          <p:cNvSpPr>
            <a:spLocks noGrp="1"/>
          </p:cNvSpPr>
          <p:nvPr>
            <p:ph idx="1"/>
          </p:nvPr>
        </p:nvSpPr>
        <p:spPr>
          <a:xfrm>
            <a:off x="4261839" y="1488451"/>
            <a:ext cx="4486625" cy="4033345"/>
          </a:xfrm>
        </p:spPr>
        <p:txBody>
          <a:bodyPr>
            <a:normAutofit fontScale="92500"/>
          </a:bodyPr>
          <a:lstStyle/>
          <a:p>
            <a:r>
              <a:rPr lang="en-US" dirty="0"/>
              <a:t>The time taken in a supply chain is dominated by physical transportation and storage, which moderates demand for </a:t>
            </a:r>
            <a:r>
              <a:rPr lang="en-US" b="1" dirty="0"/>
              <a:t>performance</a:t>
            </a:r>
          </a:p>
          <a:p>
            <a:pPr lvl="1"/>
            <a:r>
              <a:rPr lang="en-US" dirty="0"/>
              <a:t>Reasonably short latency is required at key points of hand-over of goods</a:t>
            </a:r>
          </a:p>
          <a:p>
            <a:r>
              <a:rPr lang="en-US" dirty="0"/>
              <a:t>Dynamic structure of business relationship and operation can be accommodated by blockchain network</a:t>
            </a:r>
          </a:p>
          <a:p>
            <a:r>
              <a:rPr lang="en-US" dirty="0"/>
              <a:t>Logically-centralized view of information supports demands for transparency</a:t>
            </a:r>
          </a:p>
          <a:p>
            <a:endParaRPr lang="en-US" dirty="0"/>
          </a:p>
        </p:txBody>
      </p:sp>
      <p:sp>
        <p:nvSpPr>
          <p:cNvPr id="5" name="Footer Placeholder 4"/>
          <p:cNvSpPr>
            <a:spLocks noGrp="1"/>
          </p:cNvSpPr>
          <p:nvPr>
            <p:ph type="ftr" sz="quarter" idx="11"/>
          </p:nvPr>
        </p:nvSpPr>
        <p:spPr/>
        <p:txBody>
          <a:bodyPr/>
          <a:lstStyle/>
          <a:p>
            <a:r>
              <a:rPr lang="en-AU" dirty="0"/>
              <a:t>COMP6452 Software Architecture for Blockchain Applications  |  Data61, CSIRO</a:t>
            </a:r>
          </a:p>
        </p:txBody>
      </p:sp>
      <p:sp>
        <p:nvSpPr>
          <p:cNvPr id="6" name="Slide Number Placeholder 5"/>
          <p:cNvSpPr>
            <a:spLocks noGrp="1"/>
          </p:cNvSpPr>
          <p:nvPr>
            <p:ph type="sldNum" sz="quarter" idx="12"/>
          </p:nvPr>
        </p:nvSpPr>
        <p:spPr/>
        <p:txBody>
          <a:bodyPr/>
          <a:lstStyle/>
          <a:p>
            <a:fld id="{FFF7CBAA-22EA-41CE-9725-C57ED0CEBC27}" type="slidenum">
              <a:rPr lang="en-AU" smtClean="0"/>
              <a:pPr/>
              <a:t>34</a:t>
            </a:fld>
            <a:r>
              <a:rPr lang="en-AU"/>
              <a:t>  |</a:t>
            </a:r>
            <a:endParaRPr lang="en-AU" dirty="0"/>
          </a:p>
        </p:txBody>
      </p:sp>
      <p:pic>
        <p:nvPicPr>
          <p:cNvPr id="7" name="Picture 6" descr="Screen Shot 2019-01-18 at 16.10.52.png"/>
          <p:cNvPicPr>
            <a:picLocks noChangeAspect="1"/>
          </p:cNvPicPr>
          <p:nvPr/>
        </p:nvPicPr>
        <p:blipFill rotWithShape="1">
          <a:blip r:embed="rId3">
            <a:extLst>
              <a:ext uri="{28A0092B-C50C-407E-A947-70E740481C1C}">
                <a14:useLocalDpi xmlns:a14="http://schemas.microsoft.com/office/drawing/2010/main" val="0"/>
              </a:ext>
            </a:extLst>
          </a:blip>
          <a:srcRect r="57488"/>
          <a:stretch/>
        </p:blipFill>
        <p:spPr>
          <a:xfrm>
            <a:off x="602118" y="1345332"/>
            <a:ext cx="3207654" cy="4078116"/>
          </a:xfrm>
          <a:prstGeom prst="rect">
            <a:avLst/>
          </a:prstGeom>
        </p:spPr>
      </p:pic>
    </p:spTree>
    <p:extLst>
      <p:ext uri="{BB962C8B-B14F-4D97-AF65-F5344CB8AC3E}">
        <p14:creationId xmlns:p14="http://schemas.microsoft.com/office/powerpoint/2010/main" val="3052222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4: Supply Chain 3/3</a:t>
            </a:r>
          </a:p>
        </p:txBody>
      </p:sp>
      <p:sp>
        <p:nvSpPr>
          <p:cNvPr id="3" name="Content Placeholder 2"/>
          <p:cNvSpPr>
            <a:spLocks noGrp="1"/>
          </p:cNvSpPr>
          <p:nvPr>
            <p:ph idx="1"/>
          </p:nvPr>
        </p:nvSpPr>
        <p:spPr>
          <a:xfrm>
            <a:off x="539552" y="1561356"/>
            <a:ext cx="7946389" cy="1152128"/>
          </a:xfrm>
          <a:solidFill>
            <a:schemeClr val="accent1"/>
          </a:solidFill>
        </p:spPr>
        <p:txBody>
          <a:bodyPr anchor="ctr">
            <a:normAutofit/>
          </a:bodyPr>
          <a:lstStyle/>
          <a:p>
            <a:pPr marL="0" indent="0" algn="ctr">
              <a:buNone/>
            </a:pPr>
            <a:r>
              <a:rPr lang="en-US" dirty="0"/>
              <a:t>Example: First Guest Lecture</a:t>
            </a:r>
          </a:p>
          <a:p>
            <a:pPr marL="0" indent="0" algn="ctr">
              <a:buNone/>
            </a:pPr>
            <a:endParaRPr lang="en-US" dirty="0"/>
          </a:p>
        </p:txBody>
      </p:sp>
      <p:sp>
        <p:nvSpPr>
          <p:cNvPr id="5" name="Footer Placeholder 4"/>
          <p:cNvSpPr>
            <a:spLocks noGrp="1"/>
          </p:cNvSpPr>
          <p:nvPr>
            <p:ph type="ftr" sz="quarter" idx="11"/>
          </p:nvPr>
        </p:nvSpPr>
        <p:spPr/>
        <p:txBody>
          <a:bodyPr/>
          <a:lstStyle/>
          <a:p>
            <a:r>
              <a:rPr lang="en-AU" dirty="0"/>
              <a:t>COMP6452 Software Architecture for Blockchain Applications  |  Data61, CSIRO</a:t>
            </a:r>
          </a:p>
        </p:txBody>
      </p:sp>
      <p:sp>
        <p:nvSpPr>
          <p:cNvPr id="6" name="Slide Number Placeholder 5"/>
          <p:cNvSpPr>
            <a:spLocks noGrp="1"/>
          </p:cNvSpPr>
          <p:nvPr>
            <p:ph type="sldNum" sz="quarter" idx="12"/>
          </p:nvPr>
        </p:nvSpPr>
        <p:spPr/>
        <p:txBody>
          <a:bodyPr/>
          <a:lstStyle/>
          <a:p>
            <a:fld id="{FFF7CBAA-22EA-41CE-9725-C57ED0CEBC27}" type="slidenum">
              <a:rPr lang="en-AU" smtClean="0"/>
              <a:pPr/>
              <a:t>35</a:t>
            </a:fld>
            <a:r>
              <a:rPr lang="en-AU" dirty="0"/>
              <a:t>  |</a:t>
            </a:r>
          </a:p>
        </p:txBody>
      </p:sp>
    </p:spTree>
    <p:extLst>
      <p:ext uri="{BB962C8B-B14F-4D97-AF65-F5344CB8AC3E}">
        <p14:creationId xmlns:p14="http://schemas.microsoft.com/office/powerpoint/2010/main" val="3729027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Summary </a:t>
            </a:r>
          </a:p>
        </p:txBody>
      </p:sp>
      <p:sp>
        <p:nvSpPr>
          <p:cNvPr id="9" name="Inhaltsplatzhalter 8">
            <a:extLst>
              <a:ext uri="{FF2B5EF4-FFF2-40B4-BE49-F238E27FC236}">
                <a16:creationId xmlns:a16="http://schemas.microsoft.com/office/drawing/2014/main" id="{64FE29A0-A65E-4ED9-94F3-F4991D5FC02C}"/>
              </a:ext>
            </a:extLst>
          </p:cNvPr>
          <p:cNvSpPr>
            <a:spLocks noGrp="1"/>
          </p:cNvSpPr>
          <p:nvPr>
            <p:ph idx="1"/>
          </p:nvPr>
        </p:nvSpPr>
        <p:spPr/>
        <p:txBody>
          <a:bodyPr numCol="1"/>
          <a:lstStyle/>
          <a:p>
            <a:r>
              <a:rPr lang="en-AU" dirty="0"/>
              <a:t>Blockchain Suitability Evaluation Framework</a:t>
            </a:r>
          </a:p>
          <a:p>
            <a:pPr>
              <a:spcBef>
                <a:spcPts val="936"/>
              </a:spcBef>
            </a:pPr>
            <a:r>
              <a:rPr lang="en-AU" dirty="0"/>
              <a:t>4 Use Cases</a:t>
            </a:r>
          </a:p>
          <a:p>
            <a:pPr lvl="1"/>
            <a:r>
              <a:rPr lang="en-US" dirty="0"/>
              <a:t>Electronic health records</a:t>
            </a:r>
          </a:p>
          <a:p>
            <a:pPr lvl="1"/>
            <a:r>
              <a:rPr lang="en-US" dirty="0"/>
              <a:t>Identity</a:t>
            </a:r>
          </a:p>
          <a:p>
            <a:pPr lvl="1"/>
            <a:r>
              <a:rPr lang="en-US" dirty="0"/>
              <a:t>Stock market</a:t>
            </a:r>
          </a:p>
          <a:p>
            <a:pPr lvl="1"/>
            <a:r>
              <a:rPr lang="en-US" dirty="0"/>
              <a:t>Supply chain</a:t>
            </a:r>
          </a:p>
          <a:p>
            <a:pPr lvl="1">
              <a:spcBef>
                <a:spcPts val="936"/>
              </a:spcBef>
            </a:pPr>
            <a:endParaRPr lang="en-US" dirty="0"/>
          </a:p>
          <a:p>
            <a:pPr>
              <a:spcBef>
                <a:spcPts val="936"/>
              </a:spcBef>
            </a:pPr>
            <a:endParaRPr lang="en-AU" dirty="0"/>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36</a:t>
            </a:fld>
            <a:r>
              <a:rPr lang="en-AU"/>
              <a:t>  |</a:t>
            </a:r>
            <a:endParaRPr lang="en-AU" dirty="0"/>
          </a:p>
        </p:txBody>
      </p:sp>
    </p:spTree>
    <p:extLst>
      <p:ext uri="{BB962C8B-B14F-4D97-AF65-F5344CB8AC3E}">
        <p14:creationId xmlns:p14="http://schemas.microsoft.com/office/powerpoint/2010/main" val="3612237452"/>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ookcover.jpg"/>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t="9731" b="9731"/>
          <a:stretch>
            <a:fillRect/>
          </a:stretch>
        </p:blipFill>
        <p:spPr/>
      </p:pic>
      <p:sp>
        <p:nvSpPr>
          <p:cNvPr id="4" name="Title 1">
            <a:extLst>
              <a:ext uri="{FF2B5EF4-FFF2-40B4-BE49-F238E27FC236}">
                <a16:creationId xmlns:a16="http://schemas.microsoft.com/office/drawing/2014/main" id="{09DD65DD-7757-4FCB-904F-1A71D5520042}"/>
              </a:ext>
            </a:extLst>
          </p:cNvPr>
          <p:cNvSpPr txBox="1">
            <a:spLocks/>
          </p:cNvSpPr>
          <p:nvPr/>
        </p:nvSpPr>
        <p:spPr>
          <a:xfrm>
            <a:off x="251520" y="894956"/>
            <a:ext cx="4038600" cy="710406"/>
          </a:xfrm>
          <a:prstGeom prst="rect">
            <a:avLst/>
          </a:prstGeom>
        </p:spPr>
        <p:txBody>
          <a:bodyPr/>
          <a:lstStyle>
            <a:lvl1pPr algn="l" defTabSz="914400" rtl="0" eaLnBrk="1" latinLnBrk="0" hangingPunct="1">
              <a:spcBef>
                <a:spcPct val="0"/>
              </a:spcBef>
              <a:buNone/>
              <a:defRPr sz="3600" b="0" kern="1200">
                <a:solidFill>
                  <a:schemeClr val="accent3"/>
                </a:solidFill>
                <a:latin typeface="+mj-lt"/>
                <a:ea typeface="+mj-ea"/>
                <a:cs typeface="+mj-cs"/>
              </a:defRPr>
            </a:lvl1pPr>
          </a:lstStyle>
          <a:p>
            <a:r>
              <a:rPr lang="en-AU"/>
              <a:t>Thank You</a:t>
            </a:r>
            <a:endParaRPr lang="en-AU" dirty="0"/>
          </a:p>
        </p:txBody>
      </p:sp>
      <p:sp>
        <p:nvSpPr>
          <p:cNvPr id="5" name="Text Placeholder 5"/>
          <p:cNvSpPr txBox="1">
            <a:spLocks/>
          </p:cNvSpPr>
          <p:nvPr/>
        </p:nvSpPr>
        <p:spPr>
          <a:xfrm>
            <a:off x="323528" y="4225652"/>
            <a:ext cx="3997201" cy="1109157"/>
          </a:xfrm>
          <a:prstGeom prst="rect">
            <a:avLst/>
          </a:prstGeom>
        </p:spPr>
        <p:txBody>
          <a:bodyPr vert="horz" lIns="0" tIns="0" rIns="0" bIns="0" rtlCol="0">
            <a:normAutofit fontScale="70000" lnSpcReduction="20000"/>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AU" sz="2000" b="1" dirty="0">
                <a:latin typeface="Calibri" pitchFamily="34" charset="0"/>
              </a:rPr>
              <a:t>Xiwei Xu </a:t>
            </a:r>
            <a:r>
              <a:rPr lang="en-AU" sz="2000" dirty="0">
                <a:latin typeface="Calibri" pitchFamily="34" charset="0"/>
              </a:rPr>
              <a:t>| Senior Research Scientist </a:t>
            </a:r>
          </a:p>
          <a:p>
            <a:r>
              <a:rPr lang="en-AU" sz="2000" dirty="0">
                <a:latin typeface="Calibri" pitchFamily="34" charset="0"/>
              </a:rPr>
              <a:t>Architecture &amp; Analytics Platforms (AAP) team </a:t>
            </a:r>
          </a:p>
          <a:p>
            <a:pPr marL="280793" lvl="2" indent="-280793">
              <a:lnSpc>
                <a:spcPct val="80000"/>
              </a:lnSpc>
              <a:spcAft>
                <a:spcPct val="0"/>
              </a:spcAft>
            </a:pPr>
            <a:r>
              <a:rPr lang="en-AU" b="1" dirty="0"/>
              <a:t>T</a:t>
            </a:r>
            <a:r>
              <a:rPr lang="en-US" dirty="0"/>
              <a:t> +61 2 9490 5664</a:t>
            </a:r>
          </a:p>
          <a:p>
            <a:pPr marL="280793" lvl="2" indent="-280793">
              <a:lnSpc>
                <a:spcPct val="80000"/>
              </a:lnSpc>
              <a:spcAft>
                <a:spcPct val="0"/>
              </a:spcAft>
            </a:pPr>
            <a:r>
              <a:rPr lang="en-US" b="1" dirty="0"/>
              <a:t>E</a:t>
            </a:r>
            <a:r>
              <a:rPr lang="en-US" dirty="0"/>
              <a:t> xiwei.xu@data61.csiro.au</a:t>
            </a:r>
          </a:p>
          <a:p>
            <a:pPr marL="280793" lvl="2" indent="-280793">
              <a:lnSpc>
                <a:spcPct val="80000"/>
              </a:lnSpc>
              <a:spcAft>
                <a:spcPct val="0"/>
              </a:spcAft>
            </a:pPr>
            <a:r>
              <a:rPr lang="en-US" b="1" dirty="0"/>
              <a:t>W</a:t>
            </a:r>
            <a:r>
              <a:rPr lang="en-US" dirty="0"/>
              <a:t> www.data61.csiro.au/</a:t>
            </a:r>
          </a:p>
        </p:txBody>
      </p:sp>
    </p:spTree>
    <p:extLst>
      <p:ext uri="{BB962C8B-B14F-4D97-AF65-F5344CB8AC3E}">
        <p14:creationId xmlns:p14="http://schemas.microsoft.com/office/powerpoint/2010/main" val="114702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Use Blockchain Where It Makes Sense</a:t>
            </a:r>
          </a:p>
        </p:txBody>
      </p:sp>
      <p:sp>
        <p:nvSpPr>
          <p:cNvPr id="3" name="Content Placeholder 2"/>
          <p:cNvSpPr>
            <a:spLocks noGrp="1"/>
          </p:cNvSpPr>
          <p:nvPr>
            <p:ph idx="1"/>
          </p:nvPr>
        </p:nvSpPr>
        <p:spPr/>
        <p:txBody>
          <a:bodyPr numCol="1">
            <a:normAutofit lnSpcReduction="10000"/>
          </a:bodyPr>
          <a:lstStyle/>
          <a:p>
            <a:r>
              <a:rPr lang="en-AU" dirty="0"/>
              <a:t>Trustworthy and efficient ways to work together</a:t>
            </a:r>
          </a:p>
          <a:p>
            <a:pPr lvl="1"/>
            <a:r>
              <a:rPr lang="en-AU" dirty="0"/>
              <a:t>Focus on spaces between individuals, organisations</a:t>
            </a:r>
          </a:p>
          <a:p>
            <a:pPr lvl="2"/>
            <a:r>
              <a:rPr lang="en-AU" dirty="0"/>
              <a:t>Data integrity for information sharing</a:t>
            </a:r>
          </a:p>
          <a:p>
            <a:pPr lvl="2"/>
            <a:r>
              <a:rPr lang="en-AU" dirty="0"/>
              <a:t>Neutral ground for coordination</a:t>
            </a:r>
          </a:p>
          <a:p>
            <a:pPr lvl="1"/>
            <a:r>
              <a:rPr lang="en-AU" dirty="0"/>
              <a:t>Logically centralises information</a:t>
            </a:r>
          </a:p>
          <a:p>
            <a:pPr lvl="1"/>
            <a:r>
              <a:rPr lang="en-AU" dirty="0"/>
              <a:t>Administratively decentralises control</a:t>
            </a:r>
          </a:p>
          <a:p>
            <a:pPr lvl="1"/>
            <a:endParaRPr lang="en-AU" dirty="0"/>
          </a:p>
          <a:p>
            <a:r>
              <a:rPr lang="en-AU" dirty="0"/>
              <a:t>Don’t use blockchain where it doesn’t make sense</a:t>
            </a:r>
          </a:p>
          <a:p>
            <a:r>
              <a:rPr lang="en-AU" dirty="0"/>
              <a:t>Does using blockchain make a system possible? </a:t>
            </a:r>
          </a:p>
          <a:p>
            <a:r>
              <a:rPr lang="en-AU" dirty="0"/>
              <a:t>Or does it offer big benefits?</a:t>
            </a:r>
          </a:p>
        </p:txBody>
      </p:sp>
      <p:sp>
        <p:nvSpPr>
          <p:cNvPr id="7" name="Slide Number Placeholder 5"/>
          <p:cNvSpPr txBox="1">
            <a:spLocks/>
          </p:cNvSpPr>
          <p:nvPr/>
        </p:nvSpPr>
        <p:spPr>
          <a:xfrm>
            <a:off x="419100" y="5368846"/>
            <a:ext cx="397260" cy="304271"/>
          </a:xfrm>
          <a:prstGeom prst="rect">
            <a:avLst/>
          </a:prstGeom>
        </p:spPr>
        <p:txBody>
          <a:bodyPr/>
          <a:ls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a:lstStyle>
          <a:p>
            <a:fld id="{FFF7CBAA-22EA-41CE-9725-C57ED0CEBC27}" type="slidenum">
              <a:rPr lang="en-AU" sz="900" smtClean="0">
                <a:solidFill>
                  <a:srgbClr val="FFFFFF"/>
                </a:solidFill>
              </a:rPr>
              <a:pPr/>
              <a:t>4</a:t>
            </a:fld>
            <a:r>
              <a:rPr lang="en-AU" sz="900" dirty="0">
                <a:solidFill>
                  <a:srgbClr val="FFFFFF"/>
                </a:solidFill>
              </a:rPr>
              <a:t>  |</a:t>
            </a:r>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8" name="Slide Number Placeholder 7"/>
          <p:cNvSpPr>
            <a:spLocks noGrp="1"/>
          </p:cNvSpPr>
          <p:nvPr>
            <p:ph type="sldNum" sz="quarter" idx="11"/>
          </p:nvPr>
        </p:nvSpPr>
        <p:spPr/>
        <p:txBody>
          <a:bodyPr/>
          <a:lstStyle/>
          <a:p>
            <a:fld id="{2ABE124A-B5C5-46E0-B944-45307B126769}" type="slidenum">
              <a:rPr lang="en-AU" smtClean="0"/>
              <a:pPr/>
              <a:t>4</a:t>
            </a:fld>
            <a:r>
              <a:rPr lang="en-AU"/>
              <a:t>  |</a:t>
            </a:r>
            <a:endParaRPr lang="en-AU" dirty="0"/>
          </a:p>
        </p:txBody>
      </p:sp>
    </p:spTree>
    <p:extLst>
      <p:ext uri="{BB962C8B-B14F-4D97-AF65-F5344CB8AC3E}">
        <p14:creationId xmlns:p14="http://schemas.microsoft.com/office/powerpoint/2010/main" val="2593308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uitabilit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060" y="1188031"/>
            <a:ext cx="5518252" cy="4333765"/>
          </a:xfrm>
          <a:prstGeom prst="rect">
            <a:avLst/>
          </a:prstGeom>
        </p:spPr>
      </p:pic>
      <p:sp>
        <p:nvSpPr>
          <p:cNvPr id="2" name="Title 1"/>
          <p:cNvSpPr>
            <a:spLocks noGrp="1"/>
          </p:cNvSpPr>
          <p:nvPr>
            <p:ph type="title"/>
          </p:nvPr>
        </p:nvSpPr>
        <p:spPr/>
        <p:txBody>
          <a:bodyPr/>
          <a:lstStyle/>
          <a:p>
            <a:r>
              <a:rPr lang="en-US" dirty="0"/>
              <a:t>Evaluation Framework</a:t>
            </a:r>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5</a:t>
            </a:fld>
            <a:r>
              <a:rPr lang="en-AU"/>
              <a:t>  |</a:t>
            </a:r>
            <a:endParaRPr lang="en-AU" dirty="0"/>
          </a:p>
        </p:txBody>
      </p:sp>
    </p:spTree>
    <p:extLst>
      <p:ext uri="{BB962C8B-B14F-4D97-AF65-F5344CB8AC3E}">
        <p14:creationId xmlns:p14="http://schemas.microsoft.com/office/powerpoint/2010/main" val="3334933762"/>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itability.pdf"/>
          <p:cNvPicPr>
            <a:picLocks noChangeAspect="1"/>
          </p:cNvPicPr>
          <p:nvPr/>
        </p:nvPicPr>
        <p:blipFill rotWithShape="1">
          <a:blip r:embed="rId3">
            <a:extLst>
              <a:ext uri="{28A0092B-C50C-407E-A947-70E740481C1C}">
                <a14:useLocalDpi xmlns:a14="http://schemas.microsoft.com/office/drawing/2010/main" val="0"/>
              </a:ext>
            </a:extLst>
          </a:blip>
          <a:srcRect l="-939" t="2592" r="32267" b="79267"/>
          <a:stretch/>
        </p:blipFill>
        <p:spPr>
          <a:xfrm>
            <a:off x="5230277" y="415126"/>
            <a:ext cx="3789528" cy="786190"/>
          </a:xfrm>
          <a:prstGeom prst="rect">
            <a:avLst/>
          </a:prstGeom>
        </p:spPr>
      </p:pic>
      <p:sp>
        <p:nvSpPr>
          <p:cNvPr id="2" name="Title 1"/>
          <p:cNvSpPr>
            <a:spLocks noGrp="1"/>
          </p:cNvSpPr>
          <p:nvPr>
            <p:ph type="title"/>
          </p:nvPr>
        </p:nvSpPr>
        <p:spPr/>
        <p:txBody>
          <a:bodyPr/>
          <a:lstStyle/>
          <a:p>
            <a:r>
              <a:rPr lang="en-US" dirty="0"/>
              <a:t>Is Multi-party Required? 1/2</a:t>
            </a:r>
          </a:p>
        </p:txBody>
      </p:sp>
      <p:sp>
        <p:nvSpPr>
          <p:cNvPr id="4" name="Content Placeholder 3"/>
          <p:cNvSpPr>
            <a:spLocks noGrp="1"/>
          </p:cNvSpPr>
          <p:nvPr>
            <p:ph idx="1"/>
          </p:nvPr>
        </p:nvSpPr>
        <p:spPr>
          <a:xfrm>
            <a:off x="419100" y="1489348"/>
            <a:ext cx="8096250" cy="3958444"/>
          </a:xfrm>
        </p:spPr>
        <p:txBody>
          <a:bodyPr>
            <a:normAutofit lnSpcReduction="10000"/>
          </a:bodyPr>
          <a:lstStyle/>
          <a:p>
            <a:r>
              <a:rPr lang="en-US" dirty="0"/>
              <a:t>Blockchain is </a:t>
            </a:r>
            <a:r>
              <a:rPr lang="en-US" b="1" dirty="0"/>
              <a:t>NOT</a:t>
            </a:r>
            <a:r>
              <a:rPr lang="en-US" dirty="0"/>
              <a:t> </a:t>
            </a:r>
            <a:r>
              <a:rPr lang="en-US" b="1" dirty="0"/>
              <a:t>SUITABLE</a:t>
            </a:r>
            <a:r>
              <a:rPr lang="en-US" dirty="0"/>
              <a:t> for systems that only serve individual isolated users</a:t>
            </a:r>
          </a:p>
          <a:p>
            <a:pPr lvl="1"/>
            <a:r>
              <a:rPr lang="en-US" dirty="0"/>
              <a:t>Conventional database is simpler and more efficient</a:t>
            </a:r>
          </a:p>
          <a:p>
            <a:r>
              <a:rPr lang="en-US" dirty="0"/>
              <a:t>Different legally distinct parties </a:t>
            </a:r>
          </a:p>
          <a:p>
            <a:pPr lvl="1"/>
            <a:r>
              <a:rPr lang="en-US" dirty="0"/>
              <a:t>Supply chain</a:t>
            </a:r>
          </a:p>
          <a:p>
            <a:pPr lvl="2"/>
            <a:r>
              <a:rPr lang="en-US" dirty="0"/>
              <a:t>Complex, dynamic, multi-party arrangements with regulatory and logistical constraints spanning jurisdictional boundaries</a:t>
            </a:r>
          </a:p>
          <a:p>
            <a:pPr lvl="3"/>
            <a:r>
              <a:rPr lang="en-US" dirty="0"/>
              <a:t>Manufacturers, shipping companies, transport infrastructure organizations, financial service firms, or regulators</a:t>
            </a:r>
          </a:p>
          <a:p>
            <a:pPr lvl="2"/>
            <a:r>
              <a:rPr lang="en-US" dirty="0"/>
              <a:t>Information exchange can be as important and difficult as the physical exchange of goods </a:t>
            </a:r>
          </a:p>
          <a:p>
            <a:pPr lvl="1"/>
            <a:r>
              <a:rPr lang="en-US" dirty="0"/>
              <a:t>Inter-bank payments and reconciliation</a:t>
            </a:r>
          </a:p>
          <a:p>
            <a:pPr lvl="2"/>
            <a:r>
              <a:rPr lang="en-US" dirty="0"/>
              <a:t>Two different banks, account holders (organizations or individuals)</a:t>
            </a:r>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6</a:t>
            </a:fld>
            <a:r>
              <a:rPr lang="en-AU"/>
              <a:t>  |</a:t>
            </a:r>
            <a:endParaRPr lang="en-AU" dirty="0"/>
          </a:p>
        </p:txBody>
      </p:sp>
    </p:spTree>
    <p:extLst>
      <p:ext uri="{BB962C8B-B14F-4D97-AF65-F5344CB8AC3E}">
        <p14:creationId xmlns:p14="http://schemas.microsoft.com/office/powerpoint/2010/main" val="596613569"/>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Multi-party Required? 2/2</a:t>
            </a:r>
          </a:p>
        </p:txBody>
      </p:sp>
      <p:sp>
        <p:nvSpPr>
          <p:cNvPr id="4" name="Content Placeholder 3"/>
          <p:cNvSpPr>
            <a:spLocks noGrp="1"/>
          </p:cNvSpPr>
          <p:nvPr>
            <p:ph idx="1"/>
          </p:nvPr>
        </p:nvSpPr>
        <p:spPr/>
        <p:txBody>
          <a:bodyPr>
            <a:normAutofit/>
          </a:bodyPr>
          <a:lstStyle/>
          <a:p>
            <a:r>
              <a:rPr lang="en-US" dirty="0"/>
              <a:t>Large enterprise or government</a:t>
            </a:r>
          </a:p>
          <a:p>
            <a:pPr lvl="1"/>
            <a:r>
              <a:rPr lang="en-US" dirty="0"/>
              <a:t>Different functional or geographic divisions or departments</a:t>
            </a:r>
          </a:p>
          <a:p>
            <a:pPr lvl="1"/>
            <a:r>
              <a:rPr lang="en-US" dirty="0"/>
              <a:t>Informational or administrative “silos” as multiple parties</a:t>
            </a:r>
          </a:p>
          <a:p>
            <a:pPr lvl="1"/>
            <a:endParaRPr lang="en-US" dirty="0"/>
          </a:p>
          <a:p>
            <a:r>
              <a:rPr lang="en-US" dirty="0"/>
              <a:t>Blockchain can be </a:t>
            </a:r>
            <a:r>
              <a:rPr lang="en-US" b="1" dirty="0"/>
              <a:t>SUITABLE </a:t>
            </a:r>
            <a:r>
              <a:rPr lang="en-US" dirty="0"/>
              <a:t>for supporting multi-party systems</a:t>
            </a:r>
          </a:p>
          <a:p>
            <a:pPr lvl="1"/>
            <a:r>
              <a:rPr lang="en-US" dirty="0"/>
              <a:t>Physically distributed </a:t>
            </a:r>
          </a:p>
          <a:p>
            <a:pPr lvl="1"/>
            <a:r>
              <a:rPr lang="en-US" dirty="0"/>
              <a:t>Logically centralized</a:t>
            </a:r>
          </a:p>
          <a:p>
            <a:pPr lvl="1"/>
            <a:r>
              <a:rPr lang="en-US" dirty="0"/>
              <a:t>Infrastructure providing a single view of truth across those parties</a:t>
            </a:r>
          </a:p>
          <a:p>
            <a:endParaRPr lang="en-US" dirty="0"/>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7</a:t>
            </a:fld>
            <a:r>
              <a:rPr lang="en-AU"/>
              <a:t>  |</a:t>
            </a:r>
            <a:endParaRPr lang="en-AU" dirty="0"/>
          </a:p>
        </p:txBody>
      </p:sp>
    </p:spTree>
    <p:extLst>
      <p:ext uri="{BB962C8B-B14F-4D97-AF65-F5344CB8AC3E}">
        <p14:creationId xmlns:p14="http://schemas.microsoft.com/office/powerpoint/2010/main" val="608324570"/>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itability.pdf"/>
          <p:cNvPicPr>
            <a:picLocks noChangeAspect="1"/>
          </p:cNvPicPr>
          <p:nvPr/>
        </p:nvPicPr>
        <p:blipFill rotWithShape="1">
          <a:blip r:embed="rId3">
            <a:extLst>
              <a:ext uri="{28A0092B-C50C-407E-A947-70E740481C1C}">
                <a14:useLocalDpi xmlns:a14="http://schemas.microsoft.com/office/drawing/2010/main" val="0"/>
              </a:ext>
            </a:extLst>
          </a:blip>
          <a:srcRect t="20378" r="32879" b="68259"/>
          <a:stretch/>
        </p:blipFill>
        <p:spPr>
          <a:xfrm>
            <a:off x="5440077" y="409228"/>
            <a:ext cx="3703923" cy="492449"/>
          </a:xfrm>
          <a:prstGeom prst="rect">
            <a:avLst/>
          </a:prstGeom>
        </p:spPr>
      </p:pic>
      <p:sp>
        <p:nvSpPr>
          <p:cNvPr id="2" name="Title 1"/>
          <p:cNvSpPr>
            <a:spLocks noGrp="1"/>
          </p:cNvSpPr>
          <p:nvPr>
            <p:ph type="title"/>
          </p:nvPr>
        </p:nvSpPr>
        <p:spPr/>
        <p:txBody>
          <a:bodyPr/>
          <a:lstStyle/>
          <a:p>
            <a:r>
              <a:rPr lang="en-US" dirty="0"/>
              <a:t>Is Trusted Authority Required? 1/2 </a:t>
            </a:r>
          </a:p>
        </p:txBody>
      </p:sp>
      <p:sp>
        <p:nvSpPr>
          <p:cNvPr id="4" name="Content Placeholder 3"/>
          <p:cNvSpPr>
            <a:spLocks noGrp="1"/>
          </p:cNvSpPr>
          <p:nvPr>
            <p:ph idx="1"/>
          </p:nvPr>
        </p:nvSpPr>
        <p:spPr>
          <a:xfrm>
            <a:off x="419099" y="1540798"/>
            <a:ext cx="8617397" cy="3908990"/>
          </a:xfrm>
        </p:spPr>
        <p:txBody>
          <a:bodyPr>
            <a:normAutofit fontScale="92500" lnSpcReduction="10000"/>
          </a:bodyPr>
          <a:lstStyle/>
          <a:p>
            <a:r>
              <a:rPr lang="en-US" dirty="0"/>
              <a:t>An entity that is relied upon to perform a function (Operating a system)</a:t>
            </a:r>
          </a:p>
          <a:p>
            <a:pPr lvl="1"/>
            <a:r>
              <a:rPr lang="en-US" altLang="zh-CN" dirty="0"/>
              <a:t>Blockchain is </a:t>
            </a:r>
            <a:r>
              <a:rPr lang="en-US" altLang="zh-CN" b="1" dirty="0"/>
              <a:t>NOT SUITABLE </a:t>
            </a:r>
            <a:r>
              <a:rPr lang="en-US" altLang="zh-CN" dirty="0"/>
              <a:t>if a single party can or must be relied upon as a trusted authority</a:t>
            </a:r>
          </a:p>
          <a:p>
            <a:pPr lvl="1"/>
            <a:r>
              <a:rPr lang="en-US" dirty="0"/>
              <a:t>Trusted authority implements a traditional centralized solution with conventional technologies</a:t>
            </a:r>
          </a:p>
          <a:p>
            <a:r>
              <a:rPr lang="en-US" dirty="0"/>
              <a:t>Scope of the system is important in deciding the question</a:t>
            </a:r>
          </a:p>
          <a:p>
            <a:pPr lvl="1"/>
            <a:r>
              <a:rPr lang="en-US" dirty="0"/>
              <a:t>Bank is a trusted authority for bank accounts</a:t>
            </a:r>
          </a:p>
          <a:p>
            <a:pPr lvl="1"/>
            <a:r>
              <a:rPr lang="en-US" dirty="0"/>
              <a:t>Central bank is a trusted authority for inter-bank payments</a:t>
            </a:r>
          </a:p>
          <a:p>
            <a:r>
              <a:rPr lang="en-US" dirty="0"/>
              <a:t>Trusted authority is a single point of failure</a:t>
            </a:r>
          </a:p>
          <a:p>
            <a:pPr lvl="1"/>
            <a:r>
              <a:rPr lang="en-US" dirty="0"/>
              <a:t>Technical single points of failure can be mitigated by using redundancy</a:t>
            </a:r>
          </a:p>
          <a:p>
            <a:pPr lvl="1"/>
            <a:r>
              <a:rPr lang="en-US" dirty="0"/>
              <a:t>Single points of organizational or business failure remain present</a:t>
            </a:r>
          </a:p>
          <a:p>
            <a:pPr lvl="2"/>
            <a:r>
              <a:rPr lang="en-US" dirty="0"/>
              <a:t>Business failures, service interruptions, data loss or fraud. </a:t>
            </a:r>
          </a:p>
          <a:p>
            <a:pPr lvl="1"/>
            <a:endParaRPr lang="en-US" dirty="0"/>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8</a:t>
            </a:fld>
            <a:r>
              <a:rPr lang="en-AU"/>
              <a:t>  |</a:t>
            </a:r>
            <a:endParaRPr lang="en-AU" dirty="0"/>
          </a:p>
        </p:txBody>
      </p:sp>
    </p:spTree>
    <p:extLst>
      <p:ext uri="{BB962C8B-B14F-4D97-AF65-F5344CB8AC3E}">
        <p14:creationId xmlns:p14="http://schemas.microsoft.com/office/powerpoint/2010/main" val="2546119357"/>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Trusted Authority Required? 2/2 </a:t>
            </a:r>
          </a:p>
        </p:txBody>
      </p:sp>
      <p:sp>
        <p:nvSpPr>
          <p:cNvPr id="4" name="Content Placeholder 3"/>
          <p:cNvSpPr>
            <a:spLocks noGrp="1"/>
          </p:cNvSpPr>
          <p:nvPr>
            <p:ph idx="1"/>
          </p:nvPr>
        </p:nvSpPr>
        <p:spPr>
          <a:xfrm>
            <a:off x="419100" y="1489348"/>
            <a:ext cx="8096250" cy="4125014"/>
          </a:xfrm>
        </p:spPr>
        <p:txBody>
          <a:bodyPr>
            <a:normAutofit fontScale="92500" lnSpcReduction="20000"/>
          </a:bodyPr>
          <a:lstStyle/>
          <a:p>
            <a:r>
              <a:rPr lang="en-US" altLang="zh-CN" dirty="0"/>
              <a:t>Trusted authority is a monopoly or oligopoly service provider</a:t>
            </a:r>
          </a:p>
          <a:p>
            <a:pPr lvl="1"/>
            <a:r>
              <a:rPr lang="en-US" dirty="0"/>
              <a:t>“rent-seeking” behavior</a:t>
            </a:r>
          </a:p>
          <a:p>
            <a:pPr lvl="2"/>
            <a:r>
              <a:rPr lang="en-US" dirty="0"/>
              <a:t>Increase one’s share of existing wealth without creating new wealth</a:t>
            </a:r>
          </a:p>
          <a:p>
            <a:r>
              <a:rPr lang="en-US" dirty="0"/>
              <a:t>A natural trusted authority might be difficult for everyone to accept reliance on that party</a:t>
            </a:r>
          </a:p>
          <a:p>
            <a:pPr lvl="1"/>
            <a:r>
              <a:rPr lang="en-US" dirty="0"/>
              <a:t>Centralization of services can be perceived as a loss of control or power </a:t>
            </a:r>
          </a:p>
          <a:p>
            <a:r>
              <a:rPr lang="en-US" dirty="0"/>
              <a:t>Blockchain is </a:t>
            </a:r>
            <a:r>
              <a:rPr lang="en-US" b="1" dirty="0"/>
              <a:t>SUITABLE</a:t>
            </a:r>
            <a:r>
              <a:rPr lang="en-US" dirty="0"/>
              <a:t> for system with no single party that is acceptable for operating the system</a:t>
            </a:r>
          </a:p>
          <a:p>
            <a:pPr lvl="1"/>
            <a:r>
              <a:rPr lang="en-US" dirty="0"/>
              <a:t>Operated jointly by a collective of nodes</a:t>
            </a:r>
          </a:p>
          <a:p>
            <a:pPr lvl="1"/>
            <a:r>
              <a:rPr lang="en-US" dirty="0"/>
              <a:t>Not remove trust</a:t>
            </a:r>
          </a:p>
          <a:p>
            <a:pPr lvl="2"/>
            <a:r>
              <a:rPr lang="en-US" dirty="0"/>
              <a:t>Users are exposed to risk in use of blockchain technology</a:t>
            </a:r>
          </a:p>
          <a:p>
            <a:pPr lvl="2"/>
            <a:r>
              <a:rPr lang="en-US" dirty="0"/>
              <a:t>What is trusted is the software, the incentive mechanism, and “oracles”</a:t>
            </a:r>
          </a:p>
          <a:p>
            <a:pPr lvl="1"/>
            <a:r>
              <a:rPr lang="en-US" dirty="0"/>
              <a:t>Distributed Trust</a:t>
            </a:r>
          </a:p>
          <a:p>
            <a:pPr lvl="2"/>
            <a:r>
              <a:rPr lang="en-US" dirty="0"/>
              <a:t>Remove the need to trust a single third-party to maintain a ledger. </a:t>
            </a:r>
          </a:p>
          <a:p>
            <a:pPr lvl="1"/>
            <a:endParaRPr lang="en-US" dirty="0"/>
          </a:p>
        </p:txBody>
      </p:sp>
      <p:sp>
        <p:nvSpPr>
          <p:cNvPr id="3" name="Rectangle 2"/>
          <p:cNvSpPr/>
          <p:nvPr/>
        </p:nvSpPr>
        <p:spPr>
          <a:xfrm>
            <a:off x="2286000" y="1949559"/>
            <a:ext cx="4572000" cy="307777"/>
          </a:xfrm>
          <a:prstGeom prst="rect">
            <a:avLst/>
          </a:prstGeom>
        </p:spPr>
        <p:txBody>
          <a:bodyPr>
            <a:spAutoFit/>
          </a:bodyPr>
          <a:lstStyle/>
          <a:p>
            <a:endParaRPr lang="en-US"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9</a:t>
            </a:fld>
            <a:r>
              <a:rPr lang="en-AU"/>
              <a:t>  |</a:t>
            </a:r>
            <a:endParaRPr lang="en-AU" dirty="0"/>
          </a:p>
        </p:txBody>
      </p:sp>
    </p:spTree>
    <p:extLst>
      <p:ext uri="{BB962C8B-B14F-4D97-AF65-F5344CB8AC3E}">
        <p14:creationId xmlns:p14="http://schemas.microsoft.com/office/powerpoint/2010/main" val="256762794"/>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theme/theme1.xml><?xml version="1.0" encoding="utf-8"?>
<a:theme xmlns:a="http://schemas.openxmlformats.org/drawingml/2006/main" name="PowerPoint 16.9 Widescreen+Data61 Feb 2020">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99A237E0-7616-48A7-BF87-3E24B267A27B}"/>
    </a:ext>
  </a:extLst>
</a:theme>
</file>

<file path=ppt/theme/theme2.xml><?xml version="1.0" encoding="utf-8"?>
<a:theme xmlns:a="http://schemas.openxmlformats.org/drawingml/2006/main" name="CSIRO Data61 vertic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1738F4AF-9CB0-4952-839D-3B3E2A9C1DB9}"/>
    </a:ext>
  </a:extLst>
</a:theme>
</file>

<file path=ppt/theme/theme3.xml><?xml version="1.0" encoding="utf-8"?>
<a:theme xmlns:a="http://schemas.openxmlformats.org/drawingml/2006/main" name="CSIRO Data61 horizont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D3507CDB-70CD-452D-8519-2C929EC5E88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FF6568E1F8614EB7C90AF6A87F0B25" ma:contentTypeVersion="13" ma:contentTypeDescription="Create a new document." ma:contentTypeScope="" ma:versionID="eed91eaa7f6ea1896a91774834f795b2">
  <xsd:schema xmlns:xsd="http://www.w3.org/2001/XMLSchema" xmlns:xs="http://www.w3.org/2001/XMLSchema" xmlns:p="http://schemas.microsoft.com/office/2006/metadata/properties" xmlns:ns2="f9d56f65-ef43-4e59-b084-d4bf4ff12e34" xmlns:ns3="7495d482-cd79-44c5-a989-adf85fc91d78" targetNamespace="http://schemas.microsoft.com/office/2006/metadata/properties" ma:root="true" ma:fieldsID="e66fe27dfe4a195aa8ca9a0cf3c68108" ns2:_="" ns3:_="">
    <xsd:import namespace="f9d56f65-ef43-4e59-b084-d4bf4ff12e34"/>
    <xsd:import namespace="7495d482-cd79-44c5-a989-adf85fc91d7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2:SharedWithUsers" minOccurs="0"/>
                <xsd:element ref="ns2:SharedWithDetail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d56f65-ef43-4e59-b084-d4bf4ff12e3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95d482-cd79-44c5-a989-adf85fc91d7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f9d56f65-ef43-4e59-b084-d4bf4ff12e34">CSCV7V3J5ETJ-1847676796-5280</_dlc_DocId>
    <_dlc_DocIdUrl xmlns="f9d56f65-ef43-4e59-b084-d4bf4ff12e34">
      <Url>https://csiroau.sharepoint.com/sites/Data61CommsTeam/_layouts/15/DocIdRedir.aspx?ID=CSCV7V3J5ETJ-1847676796-5280</Url>
      <Description>CSCV7V3J5ETJ-1847676796-5280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80BE2EC-7258-4514-8D0A-BC24B25AD9B3}">
  <ds:schemaRefs>
    <ds:schemaRef ds:uri="http://schemas.microsoft.com/sharepoint/v3/contenttype/forms"/>
  </ds:schemaRefs>
</ds:datastoreItem>
</file>

<file path=customXml/itemProps2.xml><?xml version="1.0" encoding="utf-8"?>
<ds:datastoreItem xmlns:ds="http://schemas.openxmlformats.org/officeDocument/2006/customXml" ds:itemID="{E89D16A7-4373-404A-BC11-F4A431241E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d56f65-ef43-4e59-b084-d4bf4ff12e34"/>
    <ds:schemaRef ds:uri="7495d482-cd79-44c5-a989-adf85fc91d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294B51-ACB0-4E3F-B097-B800D91EB0F6}">
  <ds:schemaRefs>
    <ds:schemaRef ds:uri="http://schemas.microsoft.com/office/2006/metadata/properties"/>
    <ds:schemaRef ds:uri="http://schemas.microsoft.com/office/infopath/2007/PartnerControls"/>
    <ds:schemaRef ds:uri="f9d56f65-ef43-4e59-b084-d4bf4ff12e34"/>
  </ds:schemaRefs>
</ds:datastoreItem>
</file>

<file path=customXml/itemProps4.xml><?xml version="1.0" encoding="utf-8"?>
<ds:datastoreItem xmlns:ds="http://schemas.openxmlformats.org/officeDocument/2006/customXml" ds:itemID="{380BC07E-703F-446A-A79F-CE864494FB4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PowerPoint 16.9 Widescreen+Data61 Feb 2020.potx</Template>
  <TotalTime>2350</TotalTime>
  <Words>6760</Words>
  <Application>Microsoft Macintosh PowerPoint</Application>
  <PresentationFormat>On-screen Show (16:10)</PresentationFormat>
  <Paragraphs>675</Paragraphs>
  <Slides>37</Slides>
  <Notes>33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37</vt:i4>
      </vt:variant>
    </vt:vector>
  </HeadingPairs>
  <TitlesOfParts>
    <vt:vector size="43" baseType="lpstr">
      <vt:lpstr>TheSansB W3 Light</vt:lpstr>
      <vt:lpstr>Arial</vt:lpstr>
      <vt:lpstr>Calibri</vt:lpstr>
      <vt:lpstr>PowerPoint 16.9 Widescreen+Data61 Feb 2020</vt:lpstr>
      <vt:lpstr>CSIRO Data61 vertical</vt:lpstr>
      <vt:lpstr>CSIRO Data61 horizontal</vt:lpstr>
      <vt:lpstr>Blockchain Suitability Evaluation</vt:lpstr>
      <vt:lpstr>Outline</vt:lpstr>
      <vt:lpstr>Design Process</vt:lpstr>
      <vt:lpstr>Use Blockchain Where It Makes Sense</vt:lpstr>
      <vt:lpstr>Evaluation Framework</vt:lpstr>
      <vt:lpstr>Is Multi-party Required? 1/2</vt:lpstr>
      <vt:lpstr>Is Multi-party Required? 2/2</vt:lpstr>
      <vt:lpstr>Is Trusted Authority Required? 1/2 </vt:lpstr>
      <vt:lpstr>Is Trusted Authority Required? 2/2 </vt:lpstr>
      <vt:lpstr>Student Task</vt:lpstr>
      <vt:lpstr>Is operation centralized?</vt:lpstr>
      <vt:lpstr>Student Task</vt:lpstr>
      <vt:lpstr>Is Immutability Required? 1/3</vt:lpstr>
      <vt:lpstr>Is Immutability Required? 2/3</vt:lpstr>
      <vt:lpstr>Is Immutability Required? 3/3</vt:lpstr>
      <vt:lpstr>Student Task</vt:lpstr>
      <vt:lpstr>Is High Performance Required? 1/2</vt:lpstr>
      <vt:lpstr>Is High Performance Required? 2/2</vt:lpstr>
      <vt:lpstr>Is Transparency Required? 1/4</vt:lpstr>
      <vt:lpstr>Is Transparency Required? 2/4</vt:lpstr>
      <vt:lpstr>Is Transparency Required? 3/4</vt:lpstr>
      <vt:lpstr>Is Transparency Required? 4/4</vt:lpstr>
      <vt:lpstr>Student Task</vt:lpstr>
      <vt:lpstr>Evaluation Framework</vt:lpstr>
      <vt:lpstr>Example Use Cases for Suitability Evaluation</vt:lpstr>
      <vt:lpstr>Use Case 1: Electronic Health Records 1/3</vt:lpstr>
      <vt:lpstr>Use Case 1: Electronic Health Records 2/3</vt:lpstr>
      <vt:lpstr>Use Case 1: Electronic Health Records 3/3</vt:lpstr>
      <vt:lpstr>Use Case 2: Identity Management 1/2</vt:lpstr>
      <vt:lpstr>Use Case 2: Identity Management 2/2</vt:lpstr>
      <vt:lpstr>Use Case 3: Stock Market 1/2</vt:lpstr>
      <vt:lpstr>Use Case 3: Stock Market 2/2</vt:lpstr>
      <vt:lpstr>Use Case 4: Supply Chain 1/3</vt:lpstr>
      <vt:lpstr>Use Case 4: Supply Chain 2/3</vt:lpstr>
      <vt:lpstr>Use Case 4: Supply Chain 3/3</vt:lpstr>
      <vt:lpstr>Summary </vt:lpstr>
      <vt:lpstr>PowerPoint Presentation</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Duffy, Siobhan (CorpAffairs, Black Mountain)</dc:creator>
  <cp:lastModifiedBy>Xu, Sherry (Data61, Eveleigh ATP)</cp:lastModifiedBy>
  <cp:revision>174</cp:revision>
  <cp:lastPrinted>2020-01-21T22:49:57Z</cp:lastPrinted>
  <dcterms:created xsi:type="dcterms:W3CDTF">2019-07-11T08:23:46Z</dcterms:created>
  <dcterms:modified xsi:type="dcterms:W3CDTF">2020-06-04T23:32:42Z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0x010100DFFF6568E1F8614EB7C90AF6A87F0B25</vt:lpwstr>
  </property>
  <property fmtid="{D5CDD505-2E9C-101B-9397-08002B2CF9AE}" pid="3" name="_dlc_DocIdItemGuid">
    <vt:lpwstr>da46de2d-b5f6-49de-9129-7e0c2a5da6d5</vt:lpwstr>
  </property>
</Properties>
</file>