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5"/>
    <p:sldMasterId id="2147483709" r:id="rId6"/>
    <p:sldMasterId id="2147483729" r:id="rId7"/>
  </p:sldMasterIdLst>
  <p:notesMasterIdLst>
    <p:notesMasterId r:id="rId60"/>
  </p:notesMasterIdLst>
  <p:handoutMasterIdLst>
    <p:handoutMasterId r:id="rId61"/>
  </p:handoutMasterIdLst>
  <p:sldIdLst>
    <p:sldId id="316" r:id="rId8"/>
    <p:sldId id="408" r:id="rId9"/>
    <p:sldId id="317" r:id="rId10"/>
    <p:sldId id="327" r:id="rId11"/>
    <p:sldId id="328" r:id="rId12"/>
    <p:sldId id="332" r:id="rId13"/>
    <p:sldId id="409" r:id="rId14"/>
    <p:sldId id="333" r:id="rId15"/>
    <p:sldId id="424" r:id="rId16"/>
    <p:sldId id="425" r:id="rId17"/>
    <p:sldId id="432" r:id="rId18"/>
    <p:sldId id="433" r:id="rId19"/>
    <p:sldId id="410" r:id="rId20"/>
    <p:sldId id="411" r:id="rId21"/>
    <p:sldId id="412" r:id="rId22"/>
    <p:sldId id="413" r:id="rId23"/>
    <p:sldId id="414" r:id="rId24"/>
    <p:sldId id="415" r:id="rId25"/>
    <p:sldId id="416" r:id="rId26"/>
    <p:sldId id="417" r:id="rId27"/>
    <p:sldId id="418" r:id="rId28"/>
    <p:sldId id="419" r:id="rId29"/>
    <p:sldId id="420" r:id="rId30"/>
    <p:sldId id="421" r:id="rId31"/>
    <p:sldId id="422" r:id="rId32"/>
    <p:sldId id="423" r:id="rId33"/>
    <p:sldId id="426" r:id="rId34"/>
    <p:sldId id="427" r:id="rId35"/>
    <p:sldId id="428" r:id="rId36"/>
    <p:sldId id="429" r:id="rId37"/>
    <p:sldId id="430" r:id="rId38"/>
    <p:sldId id="431" r:id="rId39"/>
    <p:sldId id="434" r:id="rId40"/>
    <p:sldId id="435" r:id="rId41"/>
    <p:sldId id="918" r:id="rId42"/>
    <p:sldId id="436" r:id="rId43"/>
    <p:sldId id="919" r:id="rId44"/>
    <p:sldId id="920" r:id="rId45"/>
    <p:sldId id="921" r:id="rId46"/>
    <p:sldId id="926" r:id="rId47"/>
    <p:sldId id="927" r:id="rId48"/>
    <p:sldId id="928" r:id="rId49"/>
    <p:sldId id="929" r:id="rId50"/>
    <p:sldId id="931" r:id="rId51"/>
    <p:sldId id="932" r:id="rId52"/>
    <p:sldId id="933" r:id="rId53"/>
    <p:sldId id="934" r:id="rId54"/>
    <p:sldId id="938" r:id="rId55"/>
    <p:sldId id="936" r:id="rId56"/>
    <p:sldId id="937" r:id="rId57"/>
    <p:sldId id="371" r:id="rId58"/>
    <p:sldId id="366" r:id="rId59"/>
  </p:sldIdLst>
  <p:sldSz cx="9144000" cy="5715000" type="screen16x1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599">
          <p15:clr>
            <a:srgbClr val="A4A3A4"/>
          </p15:clr>
        </p15:guide>
        <p15:guide id="3" pos="2880">
          <p15:clr>
            <a:srgbClr val="A4A3A4"/>
          </p15:clr>
        </p15:guide>
        <p15:guide id="4" pos="5602" userDrawn="1">
          <p15:clr>
            <a:srgbClr val="A4A3A4"/>
          </p15:clr>
        </p15:guide>
        <p15:guide id="5" pos="158" userDrawn="1">
          <p15:clr>
            <a:srgbClr val="A4A3A4"/>
          </p15:clr>
        </p15:guide>
        <p15:guide id="6" orient="horz" pos="1800">
          <p15:clr>
            <a:srgbClr val="A4A3A4"/>
          </p15:clr>
        </p15:guide>
        <p15:guide id="7" orient="horz" pos="666">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BDC"/>
    <a:srgbClr val="001D34"/>
    <a:srgbClr val="00A9C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9" autoAdjust="0"/>
    <p:restoredTop sz="85076" autoAdjust="0"/>
  </p:normalViewPr>
  <p:slideViewPr>
    <p:cSldViewPr showGuides="1">
      <p:cViewPr varScale="1">
        <p:scale>
          <a:sx n="111" d="100"/>
          <a:sy n="111" d="100"/>
        </p:scale>
        <p:origin x="1398" y="102"/>
      </p:cViewPr>
      <p:guideLst>
        <p:guide orient="horz" pos="1620"/>
        <p:guide orient="horz" pos="599"/>
        <p:guide pos="2880"/>
        <p:guide pos="5602"/>
        <p:guide pos="158"/>
        <p:guide orient="horz" pos="1800"/>
        <p:guide orient="horz" pos="66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121" d="100"/>
          <a:sy n="121" d="100"/>
        </p:scale>
        <p:origin x="4938"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viewProps" Target="viewProps.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BBFA697C-5849-4DDF-A6C8-08E6893940F4}" type="datetimeFigureOut">
              <a:rPr lang="en-AU" smtClean="0"/>
              <a:pPr/>
              <a:t>22/06/2020</a:t>
            </a:fld>
            <a:endParaRPr lang="en-AU"/>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BFD014AF-979A-46D9-9B43-4C67319580DA}" type="slidenum">
              <a:rPr lang="en-AU" smtClean="0"/>
              <a:pPr/>
              <a:t>‹#›</a:t>
            </a:fld>
            <a:endParaRPr lang="en-AU"/>
          </a:p>
        </p:txBody>
      </p:sp>
    </p:spTree>
    <p:extLst>
      <p:ext uri="{BB962C8B-B14F-4D97-AF65-F5344CB8AC3E}">
        <p14:creationId xmlns:p14="http://schemas.microsoft.com/office/powerpoint/2010/main" val="2514441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00992BC2-9435-4D31-AEB3-5D5877AD6447}" type="datetimeFigureOut">
              <a:rPr lang="en-AU" smtClean="0"/>
              <a:pPr/>
              <a:t>22/06/2020</a:t>
            </a:fld>
            <a:endParaRPr lang="en-AU"/>
          </a:p>
        </p:txBody>
      </p:sp>
      <p:sp>
        <p:nvSpPr>
          <p:cNvPr id="4" name="Slide Image Placeholder 3"/>
          <p:cNvSpPr>
            <a:spLocks noGrp="1" noRot="1" noChangeAspect="1"/>
          </p:cNvSpPr>
          <p:nvPr>
            <p:ph type="sldImg" idx="2"/>
          </p:nvPr>
        </p:nvSpPr>
        <p:spPr>
          <a:xfrm>
            <a:off x="420688" y="744538"/>
            <a:ext cx="5956300" cy="3722687"/>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9A496215-5E4C-414D-A8DB-C38AA7CF7C2A}" type="slidenum">
              <a:rPr lang="en-AU" smtClean="0"/>
              <a:pPr/>
              <a:t>‹#›</a:t>
            </a:fld>
            <a:endParaRPr lang="en-AU"/>
          </a:p>
        </p:txBody>
      </p:sp>
    </p:spTree>
    <p:extLst>
      <p:ext uri="{BB962C8B-B14F-4D97-AF65-F5344CB8AC3E}">
        <p14:creationId xmlns:p14="http://schemas.microsoft.com/office/powerpoint/2010/main" val="420318353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lidity.readthedocs.io/en/v0.6.10/units-and-global-variables.html#address-related"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9A496215-5E4C-414D-A8DB-C38AA7CF7C2A}" type="slidenum">
              <a:rPr lang="en-AU" smtClean="0"/>
              <a:pPr/>
              <a:t>1</a:t>
            </a:fld>
            <a:endParaRPr lang="en-AU"/>
          </a:p>
        </p:txBody>
      </p:sp>
    </p:spTree>
    <p:extLst>
      <p:ext uri="{BB962C8B-B14F-4D97-AF65-F5344CB8AC3E}">
        <p14:creationId xmlns:p14="http://schemas.microsoft.com/office/powerpoint/2010/main" val="1696456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pattern is from the security group</a:t>
            </a:r>
          </a:p>
        </p:txBody>
      </p:sp>
      <p:sp>
        <p:nvSpPr>
          <p:cNvPr id="4" name="Slide Number Placeholder 3"/>
          <p:cNvSpPr>
            <a:spLocks noGrp="1"/>
          </p:cNvSpPr>
          <p:nvPr>
            <p:ph type="sldNum" sz="quarter" idx="10"/>
          </p:nvPr>
        </p:nvSpPr>
        <p:spPr/>
        <p:txBody>
          <a:bodyPr/>
          <a:lstStyle/>
          <a:p>
            <a:fld id="{001C9F81-DB2C-42C9-B6F6-C5F374D31FE4}" type="slidenum">
              <a:rPr lang="en-AU" smtClean="0"/>
              <a:t>11</a:t>
            </a:fld>
            <a:endParaRPr lang="en-AU"/>
          </a:p>
        </p:txBody>
      </p:sp>
    </p:spTree>
    <p:extLst>
      <p:ext uri="{BB962C8B-B14F-4D97-AF65-F5344CB8AC3E}">
        <p14:creationId xmlns:p14="http://schemas.microsoft.com/office/powerpoint/2010/main" val="2623986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12</a:t>
            </a:fld>
            <a:endParaRPr lang="en-AU"/>
          </a:p>
        </p:txBody>
      </p:sp>
    </p:spTree>
    <p:extLst>
      <p:ext uri="{BB962C8B-B14F-4D97-AF65-F5344CB8AC3E}">
        <p14:creationId xmlns:p14="http://schemas.microsoft.com/office/powerpoint/2010/main" val="3792255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patterns is from action &amp; control group</a:t>
            </a:r>
          </a:p>
        </p:txBody>
      </p:sp>
      <p:sp>
        <p:nvSpPr>
          <p:cNvPr id="4" name="Slide Number Placeholder 3"/>
          <p:cNvSpPr>
            <a:spLocks noGrp="1"/>
          </p:cNvSpPr>
          <p:nvPr>
            <p:ph type="sldNum" sz="quarter" idx="10"/>
          </p:nvPr>
        </p:nvSpPr>
        <p:spPr/>
        <p:txBody>
          <a:bodyPr/>
          <a:lstStyle/>
          <a:p>
            <a:fld id="{001C9F81-DB2C-42C9-B6F6-C5F374D31FE4}" type="slidenum">
              <a:rPr lang="en-AU" smtClean="0"/>
              <a:t>13</a:t>
            </a:fld>
            <a:endParaRPr lang="en-AU"/>
          </a:p>
        </p:txBody>
      </p:sp>
    </p:spTree>
    <p:extLst>
      <p:ext uri="{BB962C8B-B14F-4D97-AF65-F5344CB8AC3E}">
        <p14:creationId xmlns:p14="http://schemas.microsoft.com/office/powerpoint/2010/main" val="1406717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14</a:t>
            </a:fld>
            <a:endParaRPr lang="en-AU"/>
          </a:p>
        </p:txBody>
      </p:sp>
    </p:spTree>
    <p:extLst>
      <p:ext uri="{BB962C8B-B14F-4D97-AF65-F5344CB8AC3E}">
        <p14:creationId xmlns:p14="http://schemas.microsoft.com/office/powerpoint/2010/main" val="3757787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15</a:t>
            </a:fld>
            <a:endParaRPr lang="en-AU"/>
          </a:p>
        </p:txBody>
      </p:sp>
    </p:spTree>
    <p:extLst>
      <p:ext uri="{BB962C8B-B14F-4D97-AF65-F5344CB8AC3E}">
        <p14:creationId xmlns:p14="http://schemas.microsoft.com/office/powerpoint/2010/main" val="3960725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16</a:t>
            </a:fld>
            <a:endParaRPr lang="en-AU"/>
          </a:p>
        </p:txBody>
      </p:sp>
    </p:spTree>
    <p:extLst>
      <p:ext uri="{BB962C8B-B14F-4D97-AF65-F5344CB8AC3E}">
        <p14:creationId xmlns:p14="http://schemas.microsoft.com/office/powerpoint/2010/main" val="3550479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17</a:t>
            </a:fld>
            <a:endParaRPr lang="en-AU"/>
          </a:p>
        </p:txBody>
      </p:sp>
    </p:spTree>
    <p:extLst>
      <p:ext uri="{BB962C8B-B14F-4D97-AF65-F5344CB8AC3E}">
        <p14:creationId xmlns:p14="http://schemas.microsoft.com/office/powerpoint/2010/main" val="3125496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18</a:t>
            </a:fld>
            <a:endParaRPr lang="en-AU"/>
          </a:p>
        </p:txBody>
      </p:sp>
    </p:spTree>
    <p:extLst>
      <p:ext uri="{BB962C8B-B14F-4D97-AF65-F5344CB8AC3E}">
        <p14:creationId xmlns:p14="http://schemas.microsoft.com/office/powerpoint/2010/main" val="103069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a:solidFill>
                  <a:schemeClr val="tx1"/>
                </a:solidFill>
                <a:latin typeface="+mn-lt"/>
                <a:ea typeface="+mn-ea"/>
                <a:cs typeface="+mn-cs"/>
              </a:rPr>
              <a:t>Of course you can check pre-conditions within fun. But this is more elegant and clear</a:t>
            </a: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19</a:t>
            </a:fld>
            <a:endParaRPr lang="en-AU"/>
          </a:p>
        </p:txBody>
      </p:sp>
    </p:spTree>
    <p:extLst>
      <p:ext uri="{BB962C8B-B14F-4D97-AF65-F5344CB8AC3E}">
        <p14:creationId xmlns:p14="http://schemas.microsoft.com/office/powerpoint/2010/main" val="2106041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20</a:t>
            </a:fld>
            <a:endParaRPr lang="en-AU"/>
          </a:p>
        </p:txBody>
      </p:sp>
    </p:spTree>
    <p:extLst>
      <p:ext uri="{BB962C8B-B14F-4D97-AF65-F5344CB8AC3E}">
        <p14:creationId xmlns:p14="http://schemas.microsoft.com/office/powerpoint/2010/main" val="3069382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Patterns are never enough</a:t>
            </a:r>
          </a:p>
          <a:p>
            <a:r>
              <a:rPr lang="en-AU" dirty="0"/>
              <a:t>More you know the better</a:t>
            </a:r>
          </a:p>
          <a:p>
            <a:r>
              <a:rPr lang="en-AU" dirty="0"/>
              <a:t>However, don’t overuse patterns to the point they become useless</a:t>
            </a:r>
          </a:p>
        </p:txBody>
      </p:sp>
      <p:sp>
        <p:nvSpPr>
          <p:cNvPr id="4" name="Slide Number Placeholder 3"/>
          <p:cNvSpPr>
            <a:spLocks noGrp="1"/>
          </p:cNvSpPr>
          <p:nvPr>
            <p:ph type="sldNum" sz="quarter" idx="5"/>
          </p:nvPr>
        </p:nvSpPr>
        <p:spPr/>
        <p:txBody>
          <a:bodyPr/>
          <a:lstStyle/>
          <a:p>
            <a:fld id="{9A496215-5E4C-414D-A8DB-C38AA7CF7C2A}" type="slidenum">
              <a:rPr lang="en-AU" smtClean="0"/>
              <a:pPr/>
              <a:t>2</a:t>
            </a:fld>
            <a:endParaRPr lang="en-AU"/>
          </a:p>
        </p:txBody>
      </p:sp>
    </p:spTree>
    <p:extLst>
      <p:ext uri="{BB962C8B-B14F-4D97-AF65-F5344CB8AC3E}">
        <p14:creationId xmlns:p14="http://schemas.microsoft.com/office/powerpoint/2010/main" val="37942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21</a:t>
            </a:fld>
            <a:endParaRPr lang="en-AU"/>
          </a:p>
        </p:txBody>
      </p:sp>
    </p:spTree>
    <p:extLst>
      <p:ext uri="{BB962C8B-B14F-4D97-AF65-F5344CB8AC3E}">
        <p14:creationId xmlns:p14="http://schemas.microsoft.com/office/powerpoint/2010/main" val="3890448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err="1">
                <a:solidFill>
                  <a:schemeClr val="tx1"/>
                </a:solidFill>
                <a:latin typeface="+mn-lt"/>
                <a:ea typeface="+mn-ea"/>
                <a:cs typeface="+mn-cs"/>
              </a:rPr>
              <a:t>selfdestruct</a:t>
            </a:r>
            <a:r>
              <a:rPr lang="en-AU" sz="1200" b="0" i="0" u="none" strike="noStrike" kern="1200" baseline="0" dirty="0">
                <a:solidFill>
                  <a:schemeClr val="tx1"/>
                </a:solidFill>
                <a:latin typeface="+mn-lt"/>
                <a:ea typeface="+mn-ea"/>
                <a:cs typeface="+mn-cs"/>
              </a:rPr>
              <a:t> sends the remaining Ether stored within the contract to a designated target address (provided as argument) and then the storage and code is cleared from the current state</a:t>
            </a: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22</a:t>
            </a:fld>
            <a:endParaRPr lang="en-AU"/>
          </a:p>
        </p:txBody>
      </p:sp>
    </p:spTree>
    <p:extLst>
      <p:ext uri="{BB962C8B-B14F-4D97-AF65-F5344CB8AC3E}">
        <p14:creationId xmlns:p14="http://schemas.microsoft.com/office/powerpoint/2010/main" val="3641287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23</a:t>
            </a:fld>
            <a:endParaRPr lang="en-AU"/>
          </a:p>
        </p:txBody>
      </p:sp>
    </p:spTree>
    <p:extLst>
      <p:ext uri="{BB962C8B-B14F-4D97-AF65-F5344CB8AC3E}">
        <p14:creationId xmlns:p14="http://schemas.microsoft.com/office/powerpoint/2010/main" val="4795009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a:solidFill>
                  <a:schemeClr val="tx1"/>
                </a:solidFill>
                <a:latin typeface="+mn-lt"/>
                <a:ea typeface="+mn-ea"/>
                <a:cs typeface="+mn-cs"/>
              </a:rPr>
              <a:t>It’s recommended to replace now with </a:t>
            </a:r>
            <a:r>
              <a:rPr lang="en-AU" sz="1200" b="0" i="0" kern="1200" dirty="0" err="1">
                <a:solidFill>
                  <a:schemeClr val="tx1"/>
                </a:solidFill>
                <a:effectLst/>
                <a:latin typeface="+mn-lt"/>
                <a:ea typeface="+mn-ea"/>
                <a:cs typeface="+mn-cs"/>
              </a:rPr>
              <a:t>block.number</a:t>
            </a:r>
            <a:r>
              <a:rPr lang="en-AU" sz="1200" b="0" i="0" kern="1200" dirty="0">
                <a:solidFill>
                  <a:schemeClr val="tx1"/>
                </a:solidFill>
                <a:effectLst/>
                <a:latin typeface="+mn-lt"/>
                <a:ea typeface="+mn-ea"/>
                <a:cs typeface="+mn-cs"/>
              </a:rPr>
              <a:t> and _days with no of blocks</a:t>
            </a: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24</a:t>
            </a:fld>
            <a:endParaRPr lang="en-AU"/>
          </a:p>
        </p:txBody>
      </p:sp>
    </p:spTree>
    <p:extLst>
      <p:ext uri="{BB962C8B-B14F-4D97-AF65-F5344CB8AC3E}">
        <p14:creationId xmlns:p14="http://schemas.microsoft.com/office/powerpoint/2010/main" val="2074155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patterns belongs to maintenance patterns group</a:t>
            </a:r>
          </a:p>
        </p:txBody>
      </p:sp>
      <p:sp>
        <p:nvSpPr>
          <p:cNvPr id="4" name="Slide Number Placeholder 3"/>
          <p:cNvSpPr>
            <a:spLocks noGrp="1"/>
          </p:cNvSpPr>
          <p:nvPr>
            <p:ph type="sldNum" sz="quarter" idx="10"/>
          </p:nvPr>
        </p:nvSpPr>
        <p:spPr/>
        <p:txBody>
          <a:bodyPr/>
          <a:lstStyle/>
          <a:p>
            <a:fld id="{001C9F81-DB2C-42C9-B6F6-C5F374D31FE4}" type="slidenum">
              <a:rPr lang="en-AU" smtClean="0"/>
              <a:t>25</a:t>
            </a:fld>
            <a:endParaRPr lang="en-AU"/>
          </a:p>
        </p:txBody>
      </p:sp>
    </p:spTree>
    <p:extLst>
      <p:ext uri="{BB962C8B-B14F-4D97-AF65-F5344CB8AC3E}">
        <p14:creationId xmlns:p14="http://schemas.microsoft.com/office/powerpoint/2010/main" val="4138806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onlyOwner</a:t>
            </a:r>
            <a:r>
              <a:rPr lang="en-AU" dirty="0"/>
              <a:t> modifier is inherited from Owned contract</a:t>
            </a:r>
          </a:p>
          <a:p>
            <a:r>
              <a:rPr lang="en-AU" dirty="0"/>
              <a:t>Fallback function is like default in switch-case statements</a:t>
            </a:r>
          </a:p>
          <a:p>
            <a:r>
              <a:rPr lang="en-AU" dirty="0"/>
              <a:t>What’s the difference between Registry Contract &amp; Contract Relay?</a:t>
            </a:r>
          </a:p>
        </p:txBody>
      </p:sp>
      <p:sp>
        <p:nvSpPr>
          <p:cNvPr id="4" name="Slide Number Placeholder 3"/>
          <p:cNvSpPr>
            <a:spLocks noGrp="1"/>
          </p:cNvSpPr>
          <p:nvPr>
            <p:ph type="sldNum" sz="quarter" idx="5"/>
          </p:nvPr>
        </p:nvSpPr>
        <p:spPr/>
        <p:txBody>
          <a:bodyPr/>
          <a:lstStyle/>
          <a:p>
            <a:fld id="{9A496215-5E4C-414D-A8DB-C38AA7CF7C2A}" type="slidenum">
              <a:rPr lang="en-AU" smtClean="0"/>
              <a:pPr/>
              <a:t>26</a:t>
            </a:fld>
            <a:endParaRPr lang="en-AU"/>
          </a:p>
        </p:txBody>
      </p:sp>
    </p:spTree>
    <p:extLst>
      <p:ext uri="{BB962C8B-B14F-4D97-AF65-F5344CB8AC3E}">
        <p14:creationId xmlns:p14="http://schemas.microsoft.com/office/powerpoint/2010/main" val="2087123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pattern is from the security group</a:t>
            </a:r>
          </a:p>
        </p:txBody>
      </p:sp>
      <p:sp>
        <p:nvSpPr>
          <p:cNvPr id="4" name="Slide Number Placeholder 3"/>
          <p:cNvSpPr>
            <a:spLocks noGrp="1"/>
          </p:cNvSpPr>
          <p:nvPr>
            <p:ph type="sldNum" sz="quarter" idx="10"/>
          </p:nvPr>
        </p:nvSpPr>
        <p:spPr/>
        <p:txBody>
          <a:bodyPr/>
          <a:lstStyle/>
          <a:p>
            <a:fld id="{001C9F81-DB2C-42C9-B6F6-C5F374D31FE4}" type="slidenum">
              <a:rPr lang="en-AU" smtClean="0"/>
              <a:t>27</a:t>
            </a:fld>
            <a:endParaRPr lang="en-AU"/>
          </a:p>
        </p:txBody>
      </p:sp>
    </p:spTree>
    <p:extLst>
      <p:ext uri="{BB962C8B-B14F-4D97-AF65-F5344CB8AC3E}">
        <p14:creationId xmlns:p14="http://schemas.microsoft.com/office/powerpoint/2010/main" val="26509192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28</a:t>
            </a:fld>
            <a:endParaRPr lang="en-AU"/>
          </a:p>
        </p:txBody>
      </p:sp>
    </p:spTree>
    <p:extLst>
      <p:ext uri="{BB962C8B-B14F-4D97-AF65-F5344CB8AC3E}">
        <p14:creationId xmlns:p14="http://schemas.microsoft.com/office/powerpoint/2010/main" val="36052638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E.g., Value of a token collapses down when many token are sold or cashed out</a:t>
            </a:r>
          </a:p>
        </p:txBody>
      </p:sp>
      <p:sp>
        <p:nvSpPr>
          <p:cNvPr id="4" name="Slide Number Placeholder 3"/>
          <p:cNvSpPr>
            <a:spLocks noGrp="1"/>
          </p:cNvSpPr>
          <p:nvPr>
            <p:ph type="sldNum" sz="quarter" idx="10"/>
          </p:nvPr>
        </p:nvSpPr>
        <p:spPr/>
        <p:txBody>
          <a:bodyPr/>
          <a:lstStyle/>
          <a:p>
            <a:fld id="{001C9F81-DB2C-42C9-B6F6-C5F374D31FE4}" type="slidenum">
              <a:rPr lang="en-AU" smtClean="0"/>
              <a:t>29</a:t>
            </a:fld>
            <a:endParaRPr lang="en-AU"/>
          </a:p>
        </p:txBody>
      </p:sp>
    </p:spTree>
    <p:extLst>
      <p:ext uri="{BB962C8B-B14F-4D97-AF65-F5344CB8AC3E}">
        <p14:creationId xmlns:p14="http://schemas.microsoft.com/office/powerpoint/2010/main" val="1730271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a:solidFill>
                  <a:schemeClr val="tx1"/>
                </a:solidFill>
                <a:latin typeface="+mn-lt"/>
                <a:ea typeface="+mn-ea"/>
                <a:cs typeface="+mn-cs"/>
              </a:rPr>
              <a:t>It’s recommended to replace now with </a:t>
            </a:r>
            <a:r>
              <a:rPr lang="en-AU" sz="1200" b="0" i="0" kern="1200" dirty="0" err="1">
                <a:solidFill>
                  <a:schemeClr val="tx1"/>
                </a:solidFill>
                <a:effectLst/>
                <a:latin typeface="+mn-lt"/>
                <a:ea typeface="+mn-ea"/>
                <a:cs typeface="+mn-cs"/>
              </a:rPr>
              <a:t>block.number</a:t>
            </a:r>
            <a:r>
              <a:rPr lang="en-AU" sz="1200" b="0" i="0" kern="1200" dirty="0">
                <a:solidFill>
                  <a:schemeClr val="tx1"/>
                </a:solidFill>
                <a:effectLst/>
                <a:latin typeface="+mn-lt"/>
                <a:ea typeface="+mn-ea"/>
                <a:cs typeface="+mn-cs"/>
              </a:rPr>
              <a:t> and _days with no of blocks</a:t>
            </a:r>
          </a:p>
          <a:p>
            <a:r>
              <a:rPr lang="en-US" dirty="0"/>
              <a:t>Checks-Effects-Interaction pattern is used within this example</a:t>
            </a: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30</a:t>
            </a:fld>
            <a:endParaRPr lang="en-AU"/>
          </a:p>
        </p:txBody>
      </p:sp>
    </p:spTree>
    <p:extLst>
      <p:ext uri="{BB962C8B-B14F-4D97-AF65-F5344CB8AC3E}">
        <p14:creationId xmlns:p14="http://schemas.microsoft.com/office/powerpoint/2010/main" val="1165672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These patterns are not in the textbook</a:t>
            </a:r>
          </a:p>
          <a:p>
            <a:r>
              <a:rPr lang="en-AU" dirty="0"/>
              <a:t>References 1 &amp; 2 are related to SC patterns while 3 is related to migration patterns</a:t>
            </a:r>
          </a:p>
          <a:p>
            <a:r>
              <a:rPr lang="en-AU" dirty="0"/>
              <a:t>While all together they cover 28 patterns I’ll only talk about some of them</a:t>
            </a:r>
          </a:p>
          <a:p>
            <a:r>
              <a:rPr lang="en-AU" dirty="0"/>
              <a:t>You’ll also see some of these patterns overlap with previous lecture. So those are not discussed.</a:t>
            </a:r>
          </a:p>
        </p:txBody>
      </p:sp>
      <p:sp>
        <p:nvSpPr>
          <p:cNvPr id="4" name="Slide Number Placeholder 3"/>
          <p:cNvSpPr>
            <a:spLocks noGrp="1"/>
          </p:cNvSpPr>
          <p:nvPr>
            <p:ph type="sldNum" sz="quarter" idx="5"/>
          </p:nvPr>
        </p:nvSpPr>
        <p:spPr/>
        <p:txBody>
          <a:bodyPr/>
          <a:lstStyle/>
          <a:p>
            <a:fld id="{9A496215-5E4C-414D-A8DB-C38AA7CF7C2A}" type="slidenum">
              <a:rPr lang="en-AU" smtClean="0"/>
              <a:pPr/>
              <a:t>3</a:t>
            </a:fld>
            <a:endParaRPr lang="en-AU"/>
          </a:p>
        </p:txBody>
      </p:sp>
    </p:spTree>
    <p:extLst>
      <p:ext uri="{BB962C8B-B14F-4D97-AF65-F5344CB8AC3E}">
        <p14:creationId xmlns:p14="http://schemas.microsoft.com/office/powerpoint/2010/main" val="37793089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Previous pattern delayed the call of a function while this pattern slow down the calls</a:t>
            </a:r>
          </a:p>
          <a:p>
            <a:pPr marL="171450" indent="-171450">
              <a:buFont typeface="Arial" panose="020B0604020202020204" pitchFamily="34" charset="0"/>
              <a:buChar char="•"/>
            </a:pPr>
            <a:r>
              <a:rPr lang="en-US" dirty="0"/>
              <a:t>E.g., Value of a token collapses down when many token are sold or cashed out</a:t>
            </a:r>
          </a:p>
        </p:txBody>
      </p:sp>
      <p:sp>
        <p:nvSpPr>
          <p:cNvPr id="4" name="Slide Number Placeholder 3"/>
          <p:cNvSpPr>
            <a:spLocks noGrp="1"/>
          </p:cNvSpPr>
          <p:nvPr>
            <p:ph type="sldNum" sz="quarter" idx="10"/>
          </p:nvPr>
        </p:nvSpPr>
        <p:spPr/>
        <p:txBody>
          <a:bodyPr/>
          <a:lstStyle/>
          <a:p>
            <a:fld id="{001C9F81-DB2C-42C9-B6F6-C5F374D31FE4}" type="slidenum">
              <a:rPr lang="en-AU" smtClean="0"/>
              <a:t>31</a:t>
            </a:fld>
            <a:endParaRPr lang="en-AU"/>
          </a:p>
        </p:txBody>
      </p:sp>
    </p:spTree>
    <p:extLst>
      <p:ext uri="{BB962C8B-B14F-4D97-AF65-F5344CB8AC3E}">
        <p14:creationId xmlns:p14="http://schemas.microsoft.com/office/powerpoint/2010/main" val="39492981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a:solidFill>
                  <a:schemeClr val="tx1"/>
                </a:solidFill>
                <a:latin typeface="+mn-lt"/>
                <a:ea typeface="+mn-ea"/>
                <a:cs typeface="+mn-cs"/>
              </a:rPr>
              <a:t>It’s recommended to replace now with </a:t>
            </a:r>
            <a:r>
              <a:rPr lang="en-AU" sz="1200" b="0" i="0" kern="1200" dirty="0" err="1">
                <a:solidFill>
                  <a:schemeClr val="tx1"/>
                </a:solidFill>
                <a:effectLst/>
                <a:latin typeface="+mn-lt"/>
                <a:ea typeface="+mn-ea"/>
                <a:cs typeface="+mn-cs"/>
              </a:rPr>
              <a:t>block.number</a:t>
            </a:r>
            <a:r>
              <a:rPr lang="en-AU" sz="1200" b="0" i="0" kern="1200" dirty="0">
                <a:solidFill>
                  <a:schemeClr val="tx1"/>
                </a:solidFill>
                <a:effectLst/>
                <a:latin typeface="+mn-lt"/>
                <a:ea typeface="+mn-ea"/>
                <a:cs typeface="+mn-cs"/>
              </a:rPr>
              <a:t> and _days with no of blocks</a:t>
            </a: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32</a:t>
            </a:fld>
            <a:endParaRPr lang="en-AU"/>
          </a:p>
        </p:txBody>
      </p:sp>
    </p:spTree>
    <p:extLst>
      <p:ext uri="{BB962C8B-B14F-4D97-AF65-F5344CB8AC3E}">
        <p14:creationId xmlns:p14="http://schemas.microsoft.com/office/powerpoint/2010/main" val="3606630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33</a:t>
            </a:fld>
            <a:endParaRPr lang="en-AU"/>
          </a:p>
        </p:txBody>
      </p:sp>
    </p:spTree>
    <p:extLst>
      <p:ext uri="{BB962C8B-B14F-4D97-AF65-F5344CB8AC3E}">
        <p14:creationId xmlns:p14="http://schemas.microsoft.com/office/powerpoint/2010/main" val="3001691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34</a:t>
            </a:fld>
            <a:endParaRPr lang="en-AU"/>
          </a:p>
        </p:txBody>
      </p:sp>
    </p:spTree>
    <p:extLst>
      <p:ext uri="{BB962C8B-B14F-4D97-AF65-F5344CB8AC3E}">
        <p14:creationId xmlns:p14="http://schemas.microsoft.com/office/powerpoint/2010/main" val="13979678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BC migration is not quite an architectural problem. However, some of the patterns here are useful for other use cases</a:t>
            </a:r>
          </a:p>
          <a:p>
            <a:endParaRPr lang="en-AU" dirty="0"/>
          </a:p>
          <a:p>
            <a:r>
              <a:rPr lang="en-AU" sz="1200" b="0" i="0" u="none" strike="noStrike" kern="1200" baseline="0" dirty="0">
                <a:solidFill>
                  <a:schemeClr val="tx1"/>
                </a:solidFill>
                <a:latin typeface="+mn-lt"/>
                <a:ea typeface="+mn-ea"/>
                <a:cs typeface="+mn-cs"/>
              </a:rPr>
              <a:t>Business reasons include the interest to launch own blockchain instances, partnerships, mergers and acquisitions, and multi-blockchain operations</a:t>
            </a:r>
          </a:p>
          <a:p>
            <a:r>
              <a:rPr lang="en-AU" sz="1200" b="0" i="0" u="none" strike="noStrike" kern="1200" baseline="0" dirty="0">
                <a:solidFill>
                  <a:schemeClr val="tx1"/>
                </a:solidFill>
                <a:latin typeface="+mn-lt"/>
                <a:ea typeface="+mn-ea"/>
                <a:cs typeface="+mn-cs"/>
              </a:rPr>
              <a:t>Another key reason is the emergence of new blockchain platforms with better performance (i.e., higher throughput, lower latency, or faster finality), new features, and low transaction fees compared to incumbent platforms such as Bitcoin and Ethereum. </a:t>
            </a:r>
          </a:p>
          <a:p>
            <a:r>
              <a:rPr lang="en-AU" sz="1200" b="0" i="0" u="none" strike="noStrike" kern="1200" baseline="0" dirty="0">
                <a:solidFill>
                  <a:schemeClr val="tx1"/>
                </a:solidFill>
                <a:latin typeface="+mn-lt"/>
                <a:ea typeface="+mn-ea"/>
                <a:cs typeface="+mn-cs"/>
              </a:rPr>
              <a:t>Essential upgrades due to the blockchain platform changes, bug fixes, security, and governance issues also lead to migration.</a:t>
            </a:r>
          </a:p>
          <a:p>
            <a:r>
              <a:rPr lang="en-AU" sz="1200" b="0" i="0" u="none" strike="noStrike" kern="1200" baseline="0" dirty="0">
                <a:solidFill>
                  <a:schemeClr val="tx1"/>
                </a:solidFill>
                <a:latin typeface="+mn-lt"/>
                <a:ea typeface="+mn-ea"/>
                <a:cs typeface="+mn-cs"/>
              </a:rPr>
              <a:t>Most reasons for migration stem from the immaturity of technical, business, economic, and regulatory facets of blockchains.</a:t>
            </a:r>
          </a:p>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37</a:t>
            </a:fld>
            <a:endParaRPr lang="en-AU"/>
          </a:p>
        </p:txBody>
      </p:sp>
    </p:spTree>
    <p:extLst>
      <p:ext uri="{BB962C8B-B14F-4D97-AF65-F5344CB8AC3E}">
        <p14:creationId xmlns:p14="http://schemas.microsoft.com/office/powerpoint/2010/main" val="18128287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Current BC is called the source BC while one we move data into is called target BC</a:t>
            </a:r>
          </a:p>
          <a:p>
            <a:pPr marL="171450" indent="-171450">
              <a:buFont typeface="Arial" panose="020B0604020202020204" pitchFamily="34" charset="0"/>
              <a:buChar char="•"/>
            </a:pPr>
            <a:r>
              <a:rPr lang="en-AU" dirty="0"/>
              <a:t>ETL is a standard practice in database both for transferring data regularly or for migration</a:t>
            </a:r>
          </a:p>
          <a:p>
            <a:pPr marL="628650" lvl="1" indent="-171450">
              <a:buFont typeface="Arial" panose="020B0604020202020204" pitchFamily="34" charset="0"/>
              <a:buChar char="•"/>
            </a:pPr>
            <a:r>
              <a:rPr lang="en-AU" dirty="0"/>
              <a:t>Extract – Pull data from source data store</a:t>
            </a:r>
          </a:p>
          <a:p>
            <a:pPr marL="628650" lvl="1" indent="-171450">
              <a:buFont typeface="Arial" panose="020B0604020202020204" pitchFamily="34" charset="0"/>
              <a:buChar char="•"/>
            </a:pPr>
            <a:r>
              <a:rPr lang="en-AU" dirty="0"/>
              <a:t>Transform – Modify data such that it fit into target data store, e.g., date format, currency format</a:t>
            </a:r>
          </a:p>
          <a:p>
            <a:pPr marL="628650" lvl="1" indent="-171450">
              <a:buFont typeface="Arial" panose="020B0604020202020204" pitchFamily="34" charset="0"/>
              <a:buChar char="•"/>
            </a:pPr>
            <a:r>
              <a:rPr lang="en-AU" dirty="0"/>
              <a:t>Load – Push data into target data store </a:t>
            </a:r>
          </a:p>
        </p:txBody>
      </p:sp>
      <p:sp>
        <p:nvSpPr>
          <p:cNvPr id="4" name="Slide Number Placeholder 3"/>
          <p:cNvSpPr>
            <a:spLocks noGrp="1"/>
          </p:cNvSpPr>
          <p:nvPr>
            <p:ph type="sldNum" sz="quarter" idx="5"/>
          </p:nvPr>
        </p:nvSpPr>
        <p:spPr/>
        <p:txBody>
          <a:bodyPr/>
          <a:lstStyle/>
          <a:p>
            <a:fld id="{9A496215-5E4C-414D-A8DB-C38AA7CF7C2A}" type="slidenum">
              <a:rPr lang="en-AU" smtClean="0"/>
              <a:pPr/>
              <a:t>38</a:t>
            </a:fld>
            <a:endParaRPr lang="en-AU"/>
          </a:p>
        </p:txBody>
      </p:sp>
    </p:spTree>
    <p:extLst>
      <p:ext uri="{BB962C8B-B14F-4D97-AF65-F5344CB8AC3E}">
        <p14:creationId xmlns:p14="http://schemas.microsoft.com/office/powerpoint/2010/main" val="15846251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A set of related patterns are called a pattern collection</a:t>
            </a:r>
          </a:p>
          <a:p>
            <a:pPr marL="171450" indent="-171450">
              <a:buFont typeface="Arial" panose="020B0604020202020204" pitchFamily="34" charset="0"/>
              <a:buChar char="•"/>
            </a:pPr>
            <a:r>
              <a:rPr lang="en-AU" dirty="0"/>
              <a:t>A diagram like this shows the relationship among patterns</a:t>
            </a:r>
          </a:p>
          <a:p>
            <a:pPr marL="171450" indent="-171450">
              <a:buFont typeface="Arial" panose="020B0604020202020204" pitchFamily="34" charset="0"/>
              <a:buChar char="•"/>
            </a:pPr>
            <a:r>
              <a:rPr lang="en-AU" dirty="0"/>
              <a:t>We’ll discuss only 4 patterns that you will even here outside data migration </a:t>
            </a:r>
          </a:p>
        </p:txBody>
      </p:sp>
      <p:sp>
        <p:nvSpPr>
          <p:cNvPr id="4" name="Slide Number Placeholder 3"/>
          <p:cNvSpPr>
            <a:spLocks noGrp="1"/>
          </p:cNvSpPr>
          <p:nvPr>
            <p:ph type="sldNum" sz="quarter" idx="5"/>
          </p:nvPr>
        </p:nvSpPr>
        <p:spPr/>
        <p:txBody>
          <a:bodyPr/>
          <a:lstStyle/>
          <a:p>
            <a:fld id="{9A496215-5E4C-414D-A8DB-C38AA7CF7C2A}" type="slidenum">
              <a:rPr lang="en-AU" smtClean="0"/>
              <a:pPr/>
              <a:t>39</a:t>
            </a:fld>
            <a:endParaRPr lang="en-AU"/>
          </a:p>
        </p:txBody>
      </p:sp>
    </p:spTree>
    <p:extLst>
      <p:ext uri="{BB962C8B-B14F-4D97-AF65-F5344CB8AC3E}">
        <p14:creationId xmlns:p14="http://schemas.microsoft.com/office/powerpoint/2010/main" val="3273654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40</a:t>
            </a:fld>
            <a:endParaRPr lang="en-AU"/>
          </a:p>
        </p:txBody>
      </p:sp>
    </p:spTree>
    <p:extLst>
      <p:ext uri="{BB962C8B-B14F-4D97-AF65-F5344CB8AC3E}">
        <p14:creationId xmlns:p14="http://schemas.microsoft.com/office/powerpoint/2010/main" val="38773854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41</a:t>
            </a:fld>
            <a:endParaRPr lang="en-AU"/>
          </a:p>
        </p:txBody>
      </p:sp>
    </p:spTree>
    <p:extLst>
      <p:ext uri="{BB962C8B-B14F-4D97-AF65-F5344CB8AC3E}">
        <p14:creationId xmlns:p14="http://schemas.microsoft.com/office/powerpoint/2010/main" val="7829055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42</a:t>
            </a:fld>
            <a:endParaRPr lang="en-AU"/>
          </a:p>
        </p:txBody>
      </p:sp>
    </p:spTree>
    <p:extLst>
      <p:ext uri="{BB962C8B-B14F-4D97-AF65-F5344CB8AC3E}">
        <p14:creationId xmlns:p14="http://schemas.microsoft.com/office/powerpoint/2010/main" val="670521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r>
              <a:rPr lang="en-AU" sz="1200" b="0" i="0" u="none" strike="noStrike" kern="1200" baseline="0" dirty="0">
                <a:solidFill>
                  <a:schemeClr val="tx1"/>
                </a:solidFill>
                <a:latin typeface="+mn-lt"/>
                <a:ea typeface="+mn-ea"/>
                <a:cs typeface="+mn-cs"/>
              </a:rPr>
              <a:t>Action and Control - group of patterns that provide mechanisms for typical operational tasks</a:t>
            </a:r>
          </a:p>
          <a:p>
            <a:r>
              <a:rPr lang="en-AU" sz="1200" b="0" i="0" u="none" strike="noStrike" kern="1200" baseline="0" dirty="0">
                <a:solidFill>
                  <a:schemeClr val="tx1"/>
                </a:solidFill>
                <a:latin typeface="+mn-lt"/>
                <a:ea typeface="+mn-ea"/>
                <a:cs typeface="+mn-cs"/>
              </a:rPr>
              <a:t>Authorization - a group of patterns that control access to smart contract functions and provide basic authorization</a:t>
            </a:r>
          </a:p>
          <a:p>
            <a:r>
              <a:rPr lang="en-AU" sz="1200" b="0" i="0" u="none" strike="noStrike" kern="1200" baseline="0" dirty="0">
                <a:solidFill>
                  <a:schemeClr val="tx1"/>
                </a:solidFill>
                <a:latin typeface="+mn-lt"/>
                <a:ea typeface="+mn-ea"/>
                <a:cs typeface="+mn-cs"/>
              </a:rPr>
              <a:t>Lifecycle - a group of patterns that control the creation and destruction of smart contracts</a:t>
            </a:r>
          </a:p>
          <a:p>
            <a:r>
              <a:rPr lang="en-AU" sz="1200" b="0" i="0" u="none" strike="noStrike" kern="1200" baseline="0" dirty="0">
                <a:solidFill>
                  <a:schemeClr val="tx1"/>
                </a:solidFill>
                <a:latin typeface="+mn-lt"/>
                <a:ea typeface="+mn-ea"/>
                <a:cs typeface="+mn-cs"/>
              </a:rPr>
              <a:t>Maintenance - a group of patterns that provide mechanisms for active contracts within the limits of immutability</a:t>
            </a:r>
          </a:p>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5</a:t>
            </a:fld>
            <a:endParaRPr lang="en-AU"/>
          </a:p>
        </p:txBody>
      </p:sp>
    </p:spTree>
    <p:extLst>
      <p:ext uri="{BB962C8B-B14F-4D97-AF65-F5344CB8AC3E}">
        <p14:creationId xmlns:p14="http://schemas.microsoft.com/office/powerpoint/2010/main" val="26685521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43</a:t>
            </a:fld>
            <a:endParaRPr lang="en-AU"/>
          </a:p>
        </p:txBody>
      </p:sp>
    </p:spTree>
    <p:extLst>
      <p:ext uri="{BB962C8B-B14F-4D97-AF65-F5344CB8AC3E}">
        <p14:creationId xmlns:p14="http://schemas.microsoft.com/office/powerpoint/2010/main" val="27842514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44</a:t>
            </a:fld>
            <a:endParaRPr lang="en-AU"/>
          </a:p>
        </p:txBody>
      </p:sp>
    </p:spTree>
    <p:extLst>
      <p:ext uri="{BB962C8B-B14F-4D97-AF65-F5344CB8AC3E}">
        <p14:creationId xmlns:p14="http://schemas.microsoft.com/office/powerpoint/2010/main" val="1373630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45</a:t>
            </a:fld>
            <a:endParaRPr lang="en-AU"/>
          </a:p>
        </p:txBody>
      </p:sp>
    </p:spTree>
    <p:extLst>
      <p:ext uri="{BB962C8B-B14F-4D97-AF65-F5344CB8AC3E}">
        <p14:creationId xmlns:p14="http://schemas.microsoft.com/office/powerpoint/2010/main" val="10007660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46</a:t>
            </a:fld>
            <a:endParaRPr lang="en-AU"/>
          </a:p>
        </p:txBody>
      </p:sp>
    </p:spTree>
    <p:extLst>
      <p:ext uri="{BB962C8B-B14F-4D97-AF65-F5344CB8AC3E}">
        <p14:creationId xmlns:p14="http://schemas.microsoft.com/office/powerpoint/2010/main" val="37653148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47</a:t>
            </a:fld>
            <a:endParaRPr lang="en-AU"/>
          </a:p>
        </p:txBody>
      </p:sp>
    </p:spTree>
    <p:extLst>
      <p:ext uri="{BB962C8B-B14F-4D97-AF65-F5344CB8AC3E}">
        <p14:creationId xmlns:p14="http://schemas.microsoft.com/office/powerpoint/2010/main" val="11043969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48</a:t>
            </a:fld>
            <a:endParaRPr lang="en-AU"/>
          </a:p>
        </p:txBody>
      </p:sp>
    </p:spTree>
    <p:extLst>
      <p:ext uri="{BB962C8B-B14F-4D97-AF65-F5344CB8AC3E}">
        <p14:creationId xmlns:p14="http://schemas.microsoft.com/office/powerpoint/2010/main" val="6274739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49</a:t>
            </a:fld>
            <a:endParaRPr lang="en-AU"/>
          </a:p>
        </p:txBody>
      </p:sp>
    </p:spTree>
    <p:extLst>
      <p:ext uri="{BB962C8B-B14F-4D97-AF65-F5344CB8AC3E}">
        <p14:creationId xmlns:p14="http://schemas.microsoft.com/office/powerpoint/2010/main" val="29177922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50</a:t>
            </a:fld>
            <a:endParaRPr lang="en-AU"/>
          </a:p>
        </p:txBody>
      </p:sp>
    </p:spTree>
    <p:extLst>
      <p:ext uri="{BB962C8B-B14F-4D97-AF65-F5344CB8AC3E}">
        <p14:creationId xmlns:p14="http://schemas.microsoft.com/office/powerpoint/2010/main" val="23401840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Arial" panose="020B0604020202020204" pitchFamily="34" charset="0"/>
              <a:buChar char="•"/>
              <a:tabLst>
                <a:tab pos="457200" algn="l"/>
              </a:tabLst>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51</a:t>
            </a:fld>
            <a:endParaRPr lang="en-AU" dirty="0"/>
          </a:p>
        </p:txBody>
      </p:sp>
    </p:spTree>
    <p:extLst>
      <p:ext uri="{BB962C8B-B14F-4D97-AF65-F5344CB8AC3E}">
        <p14:creationId xmlns:p14="http://schemas.microsoft.com/office/powerpoint/2010/main" val="17671522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52</a:t>
            </a:fld>
            <a:endParaRPr lang="en-AU"/>
          </a:p>
        </p:txBody>
      </p:sp>
    </p:spTree>
    <p:extLst>
      <p:ext uri="{BB962C8B-B14F-4D97-AF65-F5344CB8AC3E}">
        <p14:creationId xmlns:p14="http://schemas.microsoft.com/office/powerpoint/2010/main" val="1154704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sz="1200" b="0" i="0" u="none" strike="noStrike" kern="1200" baseline="0" dirty="0">
                <a:solidFill>
                  <a:schemeClr val="tx1"/>
                </a:solidFill>
                <a:latin typeface="+mn-lt"/>
                <a:ea typeface="+mn-ea"/>
                <a:cs typeface="+mn-cs"/>
              </a:rPr>
              <a:t>If the payment recipient is a SC, calling theses methods triggers execution of a so-called fallback function in the receiver - fallback function is a name and </a:t>
            </a:r>
            <a:r>
              <a:rPr lang="en-AU" sz="1200" b="0" i="0" u="none" strike="noStrike" kern="1200" baseline="0" dirty="0" err="1">
                <a:solidFill>
                  <a:schemeClr val="tx1"/>
                </a:solidFill>
                <a:latin typeface="+mn-lt"/>
                <a:ea typeface="+mn-ea"/>
                <a:cs typeface="+mn-cs"/>
              </a:rPr>
              <a:t>parameterless</a:t>
            </a:r>
            <a:r>
              <a:rPr lang="en-AU" sz="1200" b="0" i="0" u="none" strike="noStrike" kern="1200" baseline="0" dirty="0">
                <a:solidFill>
                  <a:schemeClr val="tx1"/>
                </a:solidFill>
                <a:latin typeface="+mn-lt"/>
                <a:ea typeface="+mn-ea"/>
                <a:cs typeface="+mn-cs"/>
              </a:rPr>
              <a:t> function, that is called when the function signature doesn’t match any of the available functions in a Solidity contract.</a:t>
            </a:r>
          </a:p>
          <a:p>
            <a:pPr marL="171450" indent="-171450">
              <a:buFont typeface="Arial" panose="020B0604020202020204" pitchFamily="34" charset="0"/>
              <a:buChar char="•"/>
            </a:pPr>
            <a:r>
              <a:rPr lang="en-AU" sz="1200" b="0" i="0" u="none" strike="noStrike" kern="1200" baseline="0" dirty="0">
                <a:solidFill>
                  <a:schemeClr val="tx1"/>
                </a:solidFill>
                <a:latin typeface="+mn-lt"/>
                <a:ea typeface="+mn-ea"/>
                <a:cs typeface="+mn-cs"/>
              </a:rPr>
              <a:t>2,300 gas is currently only enough to log an event</a:t>
            </a:r>
          </a:p>
          <a:p>
            <a:pPr marL="171450" indent="-171450">
              <a:buFont typeface="Arial" panose="020B0604020202020204" pitchFamily="34" charset="0"/>
              <a:buChar char="•"/>
            </a:pPr>
            <a:r>
              <a:rPr lang="en-AU" sz="1200" dirty="0" err="1">
                <a:solidFill>
                  <a:srgbClr val="000000"/>
                </a:solidFill>
              </a:rPr>
              <a:t>address.send</a:t>
            </a:r>
            <a:r>
              <a:rPr lang="en-AU" sz="1200" dirty="0">
                <a:solidFill>
                  <a:srgbClr val="000000"/>
                </a:solidFill>
              </a:rPr>
              <a:t> send only false when failed</a:t>
            </a:r>
          </a:p>
          <a:p>
            <a:pPr marL="171450" indent="-171450">
              <a:buFont typeface="Arial" panose="020B0604020202020204" pitchFamily="34" charset="0"/>
              <a:buChar char="•"/>
            </a:pPr>
            <a:r>
              <a:rPr lang="en-AU" sz="1200" dirty="0" err="1">
                <a:solidFill>
                  <a:srgbClr val="000000"/>
                </a:solidFill>
              </a:rPr>
              <a:t>address.transfer</a:t>
            </a:r>
            <a:r>
              <a:rPr lang="en-AU" sz="1200" dirty="0">
                <a:solidFill>
                  <a:srgbClr val="000000"/>
                </a:solidFill>
              </a:rPr>
              <a:t> throw an exception when failed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err="1">
                <a:solidFill>
                  <a:srgbClr val="000000"/>
                </a:solidFill>
              </a:rPr>
              <a:t>address.call.value</a:t>
            </a:r>
            <a:r>
              <a:rPr lang="en-AU" sz="1200" dirty="0">
                <a:solidFill>
                  <a:srgbClr val="000000"/>
                </a:solidFill>
              </a:rPr>
              <a:t> send only false when failed. But can set a max gas limit</a:t>
            </a:r>
          </a:p>
          <a:p>
            <a:pPr marL="171450" indent="-171450">
              <a:buFont typeface="Arial" panose="020B0604020202020204" pitchFamily="34" charset="0"/>
              <a:buChar char="•"/>
            </a:pPr>
            <a:endParaRPr lang="en-AU" sz="1200" dirty="0">
              <a:solidFill>
                <a:srgbClr val="000000"/>
              </a:solidFill>
            </a:endParaRPr>
          </a:p>
          <a:p>
            <a:pPr marL="171450" indent="-171450">
              <a:buFont typeface="Arial" panose="020B0604020202020204" pitchFamily="34" charset="0"/>
              <a:buChar char="•"/>
            </a:pPr>
            <a:r>
              <a:rPr lang="en-AU" dirty="0">
                <a:hlinkClick r:id="rId3"/>
              </a:rPr>
              <a:t>https://solidity.readthedocs.io/en/v0.6.10/units-and-global-variables.html#address-related</a:t>
            </a:r>
            <a:endParaRPr lang="en-AU" sz="1200" dirty="0">
              <a:solidFill>
                <a:srgbClr val="000000"/>
              </a:solidFill>
            </a:endParaRPr>
          </a:p>
          <a:p>
            <a:pPr marL="171450" indent="-171450">
              <a:buFont typeface="Arial" panose="020B0604020202020204" pitchFamily="34" charset="0"/>
              <a:buChar char="•"/>
            </a:pPr>
            <a:endParaRPr lang="en-AU" sz="1200" dirty="0">
              <a:solidFill>
                <a:srgbClr val="000000"/>
              </a:solidFill>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6</a:t>
            </a:fld>
            <a:endParaRPr lang="en-AU"/>
          </a:p>
        </p:txBody>
      </p:sp>
    </p:spTree>
    <p:extLst>
      <p:ext uri="{BB962C8B-B14F-4D97-AF65-F5344CB8AC3E}">
        <p14:creationId xmlns:p14="http://schemas.microsoft.com/office/powerpoint/2010/main" val="155007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a:solidFill>
                  <a:schemeClr val="tx1"/>
                </a:solidFill>
                <a:latin typeface="+mn-lt"/>
                <a:ea typeface="+mn-ea"/>
                <a:cs typeface="+mn-cs"/>
              </a:rPr>
              <a:t>Mitigates this problem by isolating the external call into its own transaction that can be initiated by the recipient of the call.</a:t>
            </a:r>
          </a:p>
          <a:p>
            <a:r>
              <a:rPr lang="en-AU" sz="1200" b="0" i="0" u="none" strike="noStrike" kern="1200" baseline="0" dirty="0">
                <a:solidFill>
                  <a:schemeClr val="tx1"/>
                </a:solidFill>
                <a:latin typeface="+mn-lt"/>
                <a:ea typeface="+mn-ea"/>
                <a:cs typeface="+mn-cs"/>
              </a:rPr>
              <a:t>How would the previous highest bidder know that it’s no longer the highest bidder and need to pull its bid?</a:t>
            </a: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7</a:t>
            </a:fld>
            <a:endParaRPr lang="en-AU"/>
          </a:p>
        </p:txBody>
      </p:sp>
    </p:spTree>
    <p:extLst>
      <p:ext uri="{BB962C8B-B14F-4D97-AF65-F5344CB8AC3E}">
        <p14:creationId xmlns:p14="http://schemas.microsoft.com/office/powerpoint/2010/main" val="220081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1C9F81-DB2C-42C9-B6F6-C5F374D31FE4}" type="slidenum">
              <a:rPr lang="en-AU" smtClean="0"/>
              <a:t>8</a:t>
            </a:fld>
            <a:endParaRPr lang="en-AU"/>
          </a:p>
        </p:txBody>
      </p:sp>
    </p:spTree>
    <p:extLst>
      <p:ext uri="{BB962C8B-B14F-4D97-AF65-F5344CB8AC3E}">
        <p14:creationId xmlns:p14="http://schemas.microsoft.com/office/powerpoint/2010/main" val="3490824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241425"/>
            <a:ext cx="5359400" cy="33496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Pattern name is derived based on the need to check validity, perform related effects, and then interact</a:t>
            </a:r>
          </a:p>
          <a:p>
            <a:pPr marL="171450" indent="-171450">
              <a:buFont typeface="Arial" panose="020B0604020202020204" pitchFamily="34" charset="0"/>
              <a:buChar char="•"/>
            </a:pPr>
            <a:r>
              <a:rPr lang="en-US" dirty="0"/>
              <a:t>This pattern is from the security group</a:t>
            </a:r>
          </a:p>
        </p:txBody>
      </p:sp>
      <p:sp>
        <p:nvSpPr>
          <p:cNvPr id="4" name="Slide Number Placeholder 3"/>
          <p:cNvSpPr>
            <a:spLocks noGrp="1"/>
          </p:cNvSpPr>
          <p:nvPr>
            <p:ph type="sldNum" sz="quarter" idx="10"/>
          </p:nvPr>
        </p:nvSpPr>
        <p:spPr/>
        <p:txBody>
          <a:bodyPr/>
          <a:lstStyle/>
          <a:p>
            <a:fld id="{001C9F81-DB2C-42C9-B6F6-C5F374D31FE4}" type="slidenum">
              <a:rPr lang="en-AU" smtClean="0"/>
              <a:t>9</a:t>
            </a:fld>
            <a:endParaRPr lang="en-AU"/>
          </a:p>
        </p:txBody>
      </p:sp>
    </p:spTree>
    <p:extLst>
      <p:ext uri="{BB962C8B-B14F-4D97-AF65-F5344CB8AC3E}">
        <p14:creationId xmlns:p14="http://schemas.microsoft.com/office/powerpoint/2010/main" val="2702137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10</a:t>
            </a:fld>
            <a:endParaRPr lang="en-AU"/>
          </a:p>
        </p:txBody>
      </p:sp>
    </p:spTree>
    <p:extLst>
      <p:ext uri="{BB962C8B-B14F-4D97-AF65-F5344CB8AC3E}">
        <p14:creationId xmlns:p14="http://schemas.microsoft.com/office/powerpoint/2010/main" val="38813173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22820"/>
            <a:ext cx="9144000" cy="28840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userDrawn="1">
            <p:ph type="ctrTitle"/>
          </p:nvPr>
        </p:nvSpPr>
        <p:spPr>
          <a:xfrm>
            <a:off x="251520" y="3177536"/>
            <a:ext cx="7930032" cy="1281674"/>
          </a:xfrm>
        </p:spPr>
        <p:txBody>
          <a:bodyPr anchor="b" anchorCtr="0">
            <a:normAutofit/>
          </a:bodyPr>
          <a:lstStyle>
            <a:lvl1pPr algn="l">
              <a:lnSpc>
                <a:spcPct val="90000"/>
              </a:lnSpc>
              <a:defRPr sz="3600" b="0">
                <a:solidFill>
                  <a:schemeClr val="accent3"/>
                </a:solidFill>
              </a:defRPr>
            </a:lvl1pPr>
          </a:lstStyle>
          <a:p>
            <a:r>
              <a:rPr lang="en-AU"/>
              <a:t>Click to edit Master title style</a:t>
            </a:r>
            <a:endParaRPr lang="en-AU" dirty="0"/>
          </a:p>
        </p:txBody>
      </p:sp>
      <p:sp>
        <p:nvSpPr>
          <p:cNvPr id="3" name="Subtitle 2"/>
          <p:cNvSpPr>
            <a:spLocks noGrp="1"/>
          </p:cNvSpPr>
          <p:nvPr userDrawn="1">
            <p:ph type="subTitle" idx="1"/>
          </p:nvPr>
        </p:nvSpPr>
        <p:spPr>
          <a:xfrm>
            <a:off x="251520" y="4551802"/>
            <a:ext cx="7200800" cy="304387"/>
          </a:xfrm>
        </p:spPr>
        <p:txBody>
          <a:bodyPr>
            <a:normAutofit/>
          </a:bodyPr>
          <a:lstStyle>
            <a:lvl1pPr marL="0" indent="0" algn="l">
              <a:buNone/>
              <a:defRPr sz="2000" b="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AU" dirty="0"/>
          </a:p>
        </p:txBody>
      </p:sp>
      <p:sp>
        <p:nvSpPr>
          <p:cNvPr id="7" name="Rectangle 6"/>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pic>
        <p:nvPicPr>
          <p:cNvPr id="9" name="Picture 8"/>
          <p:cNvPicPr>
            <a:picLocks noChangeAspect="1"/>
          </p:cNvPicPr>
          <p:nvPr userDrawn="1"/>
        </p:nvPicPr>
        <p:blipFill>
          <a:blip r:embed="rId2"/>
          <a:stretch>
            <a:fillRect/>
          </a:stretch>
        </p:blipFill>
        <p:spPr>
          <a:xfrm>
            <a:off x="8244408" y="4801716"/>
            <a:ext cx="720080" cy="720080"/>
          </a:xfrm>
          <a:prstGeom prst="rect">
            <a:avLst/>
          </a:prstGeom>
        </p:spPr>
      </p:pic>
    </p:spTree>
    <p:extLst>
      <p:ext uri="{BB962C8B-B14F-4D97-AF65-F5344CB8AC3E}">
        <p14:creationId xmlns:p14="http://schemas.microsoft.com/office/powerpoint/2010/main" val="3218432992"/>
      </p:ext>
    </p:extLst>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AU"/>
              <a:t>Click to edit Master title style</a:t>
            </a:r>
          </a:p>
        </p:txBody>
      </p:sp>
      <p:sp>
        <p:nvSpPr>
          <p:cNvPr id="3" name="Footer Placeholder 2"/>
          <p:cNvSpPr>
            <a:spLocks noGrp="1"/>
          </p:cNvSpPr>
          <p:nvPr>
            <p:ph type="ftr" sz="quarter" idx="10"/>
          </p:nvPr>
        </p:nvSpPr>
        <p:spPr/>
        <p:txBody>
          <a:bodyPr/>
          <a:lstStyle>
            <a:lvl1pPr>
              <a:defRPr>
                <a:solidFill>
                  <a:schemeClr val="bg1"/>
                </a:solidFill>
              </a:defRPr>
            </a:lvl1pPr>
          </a:lstStyle>
          <a:p>
            <a:r>
              <a:rPr lang="en-AU"/>
              <a:t>COMP6452 Software Architecture for Blockchain Applications  |  Data61, CSIRO</a:t>
            </a:r>
            <a:endParaRPr lang="en-AU" dirty="0"/>
          </a:p>
        </p:txBody>
      </p:sp>
      <p:sp>
        <p:nvSpPr>
          <p:cNvPr id="5" name="Slide Number Placeholder 4"/>
          <p:cNvSpPr>
            <a:spLocks noGrp="1"/>
          </p:cNvSpPr>
          <p:nvPr>
            <p:ph type="sldNum" sz="quarter" idx="11"/>
          </p:nvPr>
        </p:nvSpPr>
        <p:spPr/>
        <p:txBody>
          <a:bodyPr/>
          <a:lstStyle>
            <a:lvl1pPr>
              <a:defRPr>
                <a:solidFill>
                  <a:schemeClr val="bg1"/>
                </a:solidFill>
              </a:defRPr>
            </a:lvl1p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804656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AU"/>
              <a:t>COMP6452 Software Architecture for Blockchain Applications  |  Data61, CSIRO</a:t>
            </a:r>
            <a:endParaRPr lang="en-AU" dirty="0"/>
          </a:p>
        </p:txBody>
      </p:sp>
      <p:sp>
        <p:nvSpPr>
          <p:cNvPr id="4" name="Slide Number Placeholder 3"/>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274488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tement Layout + image">
    <p:spTree>
      <p:nvGrpSpPr>
        <p:cNvPr id="1" name=""/>
        <p:cNvGrpSpPr/>
        <p:nvPr/>
      </p:nvGrpSpPr>
      <p:grpSpPr>
        <a:xfrm>
          <a:off x="0" y="0"/>
          <a:ext cx="0" cy="0"/>
          <a:chOff x="0" y="0"/>
          <a:chExt cx="0" cy="0"/>
        </a:xfrm>
      </p:grpSpPr>
      <p:sp>
        <p:nvSpPr>
          <p:cNvPr id="3" name="Picture Placeholder 5">
            <a:extLst>
              <a:ext uri="{FF2B5EF4-FFF2-40B4-BE49-F238E27FC236}">
                <a16:creationId xmlns:a16="http://schemas.microsoft.com/office/drawing/2014/main" id="{55556648-49D5-4B5B-92D5-2DB59DEB5992}"/>
              </a:ext>
            </a:extLst>
          </p:cNvPr>
          <p:cNvSpPr>
            <a:spLocks noGrp="1"/>
          </p:cNvSpPr>
          <p:nvPr>
            <p:ph type="pic" sz="quarter" idx="10"/>
          </p:nvPr>
        </p:nvSpPr>
        <p:spPr>
          <a:xfrm>
            <a:off x="-1" y="0"/>
            <a:ext cx="9162000" cy="2864000"/>
          </a:xfrm>
          <a:solidFill>
            <a:schemeClr val="accent1"/>
          </a:solidFill>
          <a:ln>
            <a:noFill/>
          </a:ln>
        </p:spPr>
        <p:txBody>
          <a:bodyPr anchor="ctr" anchorCtr="0"/>
          <a:lstStyle>
            <a:lvl1pPr marL="0" indent="0" algn="ctr">
              <a:buNone/>
              <a:defRPr/>
            </a:lvl1pPr>
          </a:lstStyle>
          <a:p>
            <a:r>
              <a:rPr lang="en-AU"/>
              <a:t>Drag picture to placeholder or click icon to add</a:t>
            </a:r>
            <a:endParaRPr lang="en-AU" dirty="0"/>
          </a:p>
        </p:txBody>
      </p:sp>
      <p:sp>
        <p:nvSpPr>
          <p:cNvPr id="5" name="Content Placeholder 2"/>
          <p:cNvSpPr>
            <a:spLocks noGrp="1"/>
          </p:cNvSpPr>
          <p:nvPr>
            <p:ph idx="1"/>
          </p:nvPr>
        </p:nvSpPr>
        <p:spPr>
          <a:xfrm>
            <a:off x="251520" y="3177538"/>
            <a:ext cx="7920880" cy="2240249"/>
          </a:xfrm>
        </p:spPr>
        <p:txBody>
          <a:bodyPr/>
          <a:lstStyle>
            <a:lvl1pPr>
              <a:lnSpc>
                <a:spcPct val="85000"/>
              </a:lnSpc>
              <a:spcAft>
                <a:spcPts val="0"/>
              </a:spcAft>
              <a:buFontTx/>
              <a:buNone/>
              <a:defRPr sz="4000" b="0">
                <a:solidFill>
                  <a:schemeClr val="accent3"/>
                </a:solidFill>
              </a:defRPr>
            </a:lvl1pPr>
            <a:lvl2pPr marL="0" indent="0">
              <a:lnSpc>
                <a:spcPct val="85000"/>
              </a:lnSpc>
              <a:spcAft>
                <a:spcPts val="0"/>
              </a:spcAft>
              <a:buNone/>
              <a:defRPr sz="4000" b="0">
                <a:solidFill>
                  <a:schemeClr val="accent2"/>
                </a:solidFill>
              </a:defRPr>
            </a:lvl2pPr>
            <a:lvl3pPr marL="0" indent="0">
              <a:spcBef>
                <a:spcPts val="2200"/>
              </a:spcBef>
              <a:buNone/>
              <a:defRPr b="1">
                <a:solidFill>
                  <a:srgbClr val="00313C"/>
                </a:solidFill>
              </a:defRPr>
            </a:lvl3pPr>
          </a:lstStyle>
          <a:p>
            <a:pPr lvl="0"/>
            <a:r>
              <a:rPr lang="en-AU"/>
              <a:t>Click to edit Master text styles</a:t>
            </a:r>
          </a:p>
          <a:p>
            <a:pPr lvl="1"/>
            <a:r>
              <a:rPr lang="en-AU"/>
              <a:t>Second level</a:t>
            </a:r>
          </a:p>
          <a:p>
            <a:pPr lvl="2"/>
            <a:r>
              <a:rPr lang="en-AU"/>
              <a:t>Third level</a:t>
            </a:r>
          </a:p>
        </p:txBody>
      </p:sp>
    </p:spTree>
    <p:extLst>
      <p:ext uri="{BB962C8B-B14F-4D97-AF65-F5344CB8AC3E}">
        <p14:creationId xmlns:p14="http://schemas.microsoft.com/office/powerpoint/2010/main" val="3384338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39" name="Text Placeholder 8"/>
          <p:cNvSpPr>
            <a:spLocks noGrp="1"/>
          </p:cNvSpPr>
          <p:nvPr>
            <p:ph type="body" sz="quarter" idx="10"/>
          </p:nvPr>
        </p:nvSpPr>
        <p:spPr>
          <a:xfrm>
            <a:off x="251520" y="1257322"/>
            <a:ext cx="7200800" cy="4000444"/>
          </a:xfrm>
        </p:spPr>
        <p:txBody>
          <a:bodyPr anchor="b" anchorCtr="0"/>
          <a:lstStyle>
            <a:lvl1pPr marL="0" indent="0">
              <a:spcAft>
                <a:spcPts val="0"/>
              </a:spcAft>
              <a:buFontTx/>
              <a:buNone/>
              <a:defRPr sz="4400" b="0">
                <a:solidFill>
                  <a:schemeClr val="accent1"/>
                </a:solidFill>
              </a:defRPr>
            </a:lvl1pPr>
            <a:lvl2pPr marL="0" indent="0">
              <a:lnSpc>
                <a:spcPct val="75000"/>
              </a:lnSpc>
              <a:spcAft>
                <a:spcPts val="850"/>
              </a:spcAft>
              <a:buNone/>
              <a:defRPr sz="4400" b="0">
                <a:solidFill>
                  <a:schemeClr val="bg1"/>
                </a:solidFill>
              </a:defRPr>
            </a:lvl2pPr>
            <a:lvl3pPr marL="0" indent="0">
              <a:buNone/>
              <a:defRPr sz="2200" b="1">
                <a:solidFill>
                  <a:srgbClr val="FFFFFF"/>
                </a:solidFill>
              </a:defRPr>
            </a:lvl3pPr>
          </a:lstStyle>
          <a:p>
            <a:pPr lvl="0"/>
            <a:r>
              <a:rPr lang="en-AU"/>
              <a:t>Click to edit Master text styles</a:t>
            </a:r>
          </a:p>
          <a:p>
            <a:pPr lvl="1"/>
            <a:r>
              <a:rPr lang="en-AU"/>
              <a:t>Second level</a:t>
            </a:r>
          </a:p>
          <a:p>
            <a:pPr lvl="2"/>
            <a:r>
              <a:rPr lang="en-AU"/>
              <a:t>Third level</a:t>
            </a:r>
          </a:p>
        </p:txBody>
      </p:sp>
    </p:spTree>
    <p:extLst>
      <p:ext uri="{BB962C8B-B14F-4D97-AF65-F5344CB8AC3E}">
        <p14:creationId xmlns:p14="http://schemas.microsoft.com/office/powerpoint/2010/main" val="672631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Option 1">
    <p:bg>
      <p:bgPr>
        <a:solidFill>
          <a:schemeClr val="bg1"/>
        </a:solidFill>
        <a:effectLst/>
      </p:bgPr>
    </p:bg>
    <p:spTree>
      <p:nvGrpSpPr>
        <p:cNvPr id="1" name=""/>
        <p:cNvGrpSpPr/>
        <p:nvPr/>
      </p:nvGrpSpPr>
      <p:grpSpPr>
        <a:xfrm>
          <a:off x="0" y="0"/>
          <a:ext cx="0" cy="0"/>
          <a:chOff x="0" y="0"/>
          <a:chExt cx="0" cy="0"/>
        </a:xfrm>
      </p:grpSpPr>
      <p:sp>
        <p:nvSpPr>
          <p:cNvPr id="27" name="Rectangle 26"/>
          <p:cNvSpPr/>
          <p:nvPr userDrawn="1"/>
        </p:nvSpPr>
        <p:spPr>
          <a:xfrm>
            <a:off x="0" y="0"/>
            <a:ext cx="9144000" cy="2857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Subtitle 2"/>
          <p:cNvSpPr>
            <a:spLocks noGrp="1"/>
          </p:cNvSpPr>
          <p:nvPr>
            <p:ph type="subTitle" idx="1" hasCustomPrompt="1"/>
          </p:nvPr>
        </p:nvSpPr>
        <p:spPr>
          <a:xfrm>
            <a:off x="251520" y="3977625"/>
            <a:ext cx="6048672" cy="1120124"/>
          </a:xfrm>
        </p:spPr>
        <p:txBody>
          <a:bodyPr numCol="2" spcCol="360000">
            <a:normAutofit/>
          </a:bodyPr>
          <a:lstStyle>
            <a:lvl1pPr marL="0" indent="0" algn="l">
              <a:lnSpc>
                <a:spcPct val="90000"/>
              </a:lnSpc>
              <a:spcBef>
                <a:spcPts val="3000"/>
              </a:spcBef>
              <a:buNone/>
              <a:defRPr sz="1600" b="1">
                <a:solidFill>
                  <a:schemeClr val="tx1"/>
                </a:solidFill>
              </a:defRPr>
            </a:lvl1pPr>
            <a:lvl2pPr marL="0" indent="0" algn="l">
              <a:lnSpc>
                <a:spcPct val="90000"/>
              </a:lnSpc>
              <a:spcBef>
                <a:spcPts val="0"/>
              </a:spcBef>
              <a:spcAft>
                <a:spcPts val="563"/>
              </a:spcAft>
              <a:buNone/>
              <a:defRPr sz="1600">
                <a:solidFill>
                  <a:schemeClr val="tx1"/>
                </a:solidFill>
              </a:defRPr>
            </a:lvl2pPr>
            <a:lvl3pPr marL="266400" indent="-266400" algn="l">
              <a:lnSpc>
                <a:spcPct val="90000"/>
              </a:lnSpc>
              <a:spcBef>
                <a:spcPts val="0"/>
              </a:spcBef>
              <a:buNone/>
              <a:tabLst>
                <a:tab pos="356400" algn="l"/>
              </a:tabLst>
              <a:defRPr sz="1600">
                <a:solidFill>
                  <a:schemeClr val="tx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text styles</a:t>
            </a:r>
          </a:p>
          <a:p>
            <a:pPr lvl="1"/>
            <a:r>
              <a:rPr lang="en-US" dirty="0"/>
              <a:t>Second level</a:t>
            </a:r>
          </a:p>
          <a:p>
            <a:pPr lvl="2"/>
            <a:r>
              <a:rPr lang="en-US" dirty="0"/>
              <a:t>Third level</a:t>
            </a:r>
          </a:p>
        </p:txBody>
      </p:sp>
      <p:sp>
        <p:nvSpPr>
          <p:cNvPr id="23" name="Title 22"/>
          <p:cNvSpPr>
            <a:spLocks noGrp="1"/>
          </p:cNvSpPr>
          <p:nvPr>
            <p:ph type="title"/>
          </p:nvPr>
        </p:nvSpPr>
        <p:spPr>
          <a:xfrm>
            <a:off x="251526" y="3017520"/>
            <a:ext cx="6048671" cy="640071"/>
          </a:xfrm>
        </p:spPr>
        <p:txBody>
          <a:bodyPr anchor="b" anchorCtr="0">
            <a:noAutofit/>
          </a:bodyPr>
          <a:lstStyle>
            <a:lvl1pPr>
              <a:defRPr sz="3600">
                <a:solidFill>
                  <a:schemeClr val="accent3"/>
                </a:solidFill>
              </a:defRPr>
            </a:lvl1pPr>
          </a:lstStyle>
          <a:p>
            <a:r>
              <a:rPr lang="en-AU"/>
              <a:t>Click to edit Master title style</a:t>
            </a:r>
            <a:endParaRPr lang="en-AU" dirty="0"/>
          </a:p>
        </p:txBody>
      </p:sp>
      <p:sp>
        <p:nvSpPr>
          <p:cNvPr id="44" name="Rectangle 43"/>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pic>
        <p:nvPicPr>
          <p:cNvPr id="9" name="Picture 8"/>
          <p:cNvPicPr>
            <a:picLocks noChangeAspect="1"/>
          </p:cNvPicPr>
          <p:nvPr userDrawn="1"/>
        </p:nvPicPr>
        <p:blipFill>
          <a:blip r:embed="rId2"/>
          <a:stretch>
            <a:fillRect/>
          </a:stretch>
        </p:blipFill>
        <p:spPr>
          <a:xfrm>
            <a:off x="8244408" y="4801716"/>
            <a:ext cx="720080" cy="720080"/>
          </a:xfrm>
          <a:prstGeom prst="rect">
            <a:avLst/>
          </a:prstGeom>
        </p:spPr>
      </p:pic>
    </p:spTree>
    <p:extLst>
      <p:ext uri="{BB962C8B-B14F-4D97-AF65-F5344CB8AC3E}">
        <p14:creationId xmlns:p14="http://schemas.microsoft.com/office/powerpoint/2010/main" val="3745895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Option 2">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2857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Subtitle 2"/>
          <p:cNvSpPr>
            <a:spLocks noGrp="1"/>
          </p:cNvSpPr>
          <p:nvPr>
            <p:ph type="subTitle" idx="1" hasCustomPrompt="1"/>
          </p:nvPr>
        </p:nvSpPr>
        <p:spPr>
          <a:xfrm>
            <a:off x="251520" y="3417564"/>
            <a:ext cx="7200800" cy="1803454"/>
          </a:xfrm>
        </p:spPr>
        <p:txBody>
          <a:bodyPr numCol="2" spcCol="360000">
            <a:normAutofit/>
          </a:bodyPr>
          <a:lstStyle>
            <a:lvl1pPr marL="0" indent="0" algn="l">
              <a:lnSpc>
                <a:spcPct val="90000"/>
              </a:lnSpc>
              <a:spcBef>
                <a:spcPts val="3000"/>
              </a:spcBef>
              <a:buNone/>
              <a:defRPr sz="1600" b="1">
                <a:solidFill>
                  <a:schemeClr val="tx1"/>
                </a:solidFill>
              </a:defRPr>
            </a:lvl1pPr>
            <a:lvl2pPr marL="0" indent="0" algn="l">
              <a:lnSpc>
                <a:spcPct val="90000"/>
              </a:lnSpc>
              <a:spcBef>
                <a:spcPts val="0"/>
              </a:spcBef>
              <a:spcAft>
                <a:spcPts val="563"/>
              </a:spcAft>
              <a:buNone/>
              <a:defRPr sz="1600">
                <a:solidFill>
                  <a:schemeClr val="tx1"/>
                </a:solidFill>
              </a:defRPr>
            </a:lvl2pPr>
            <a:lvl3pPr marL="266400" indent="-266400" algn="l">
              <a:lnSpc>
                <a:spcPct val="90000"/>
              </a:lnSpc>
              <a:spcBef>
                <a:spcPts val="0"/>
              </a:spcBef>
              <a:buNone/>
              <a:tabLst>
                <a:tab pos="356400" algn="l"/>
              </a:tabLst>
              <a:defRPr sz="1600">
                <a:solidFill>
                  <a:schemeClr val="tx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text styles</a:t>
            </a:r>
          </a:p>
          <a:p>
            <a:pPr lvl="1"/>
            <a:r>
              <a:rPr lang="en-US" dirty="0"/>
              <a:t>Second level</a:t>
            </a:r>
          </a:p>
          <a:p>
            <a:pPr lvl="2"/>
            <a:r>
              <a:rPr lang="en-US" dirty="0"/>
              <a:t>Third level</a:t>
            </a:r>
          </a:p>
        </p:txBody>
      </p:sp>
      <p:sp>
        <p:nvSpPr>
          <p:cNvPr id="6" name="Rectangle 5"/>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pic>
        <p:nvPicPr>
          <p:cNvPr id="7" name="Picture 6"/>
          <p:cNvPicPr>
            <a:picLocks noChangeAspect="1"/>
          </p:cNvPicPr>
          <p:nvPr userDrawn="1"/>
        </p:nvPicPr>
        <p:blipFill>
          <a:blip r:embed="rId2"/>
          <a:stretch>
            <a:fillRect/>
          </a:stretch>
        </p:blipFill>
        <p:spPr>
          <a:xfrm>
            <a:off x="8244408" y="4801716"/>
            <a:ext cx="720080" cy="720080"/>
          </a:xfrm>
          <a:prstGeom prst="rect">
            <a:avLst/>
          </a:prstGeom>
        </p:spPr>
      </p:pic>
    </p:spTree>
    <p:extLst>
      <p:ext uri="{BB962C8B-B14F-4D97-AF65-F5344CB8AC3E}">
        <p14:creationId xmlns:p14="http://schemas.microsoft.com/office/powerpoint/2010/main" val="1120666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p:nvPr>
        </p:nvSpPr>
        <p:spPr>
          <a:xfrm>
            <a:off x="251520" y="1977402"/>
            <a:ext cx="3600400" cy="1920213"/>
          </a:xfrm>
        </p:spPr>
        <p:txBody>
          <a:bodyPr anchor="b" anchorCtr="0">
            <a:normAutofit/>
          </a:bodyPr>
          <a:lstStyle>
            <a:lvl1pPr algn="l">
              <a:lnSpc>
                <a:spcPct val="90000"/>
              </a:lnSpc>
              <a:defRPr sz="3600" b="0">
                <a:solidFill>
                  <a:schemeClr val="accent3"/>
                </a:solidFill>
              </a:defRPr>
            </a:lvl1pPr>
          </a:lstStyle>
          <a:p>
            <a:r>
              <a:rPr lang="en-US" dirty="0"/>
              <a:t>Click to edit Master title style</a:t>
            </a:r>
            <a:endParaRPr lang="en-AU" dirty="0"/>
          </a:p>
        </p:txBody>
      </p:sp>
      <p:sp>
        <p:nvSpPr>
          <p:cNvPr id="3" name="Subtitle 2"/>
          <p:cNvSpPr>
            <a:spLocks noGrp="1"/>
          </p:cNvSpPr>
          <p:nvPr userDrawn="1">
            <p:ph type="subTitle" idx="1"/>
          </p:nvPr>
        </p:nvSpPr>
        <p:spPr>
          <a:xfrm>
            <a:off x="251520" y="4057633"/>
            <a:ext cx="3600400" cy="640071"/>
          </a:xfrm>
        </p:spPr>
        <p:txBody>
          <a:bodyPr>
            <a:normAutofit/>
          </a:bodyPr>
          <a:lstStyle>
            <a:lvl1pPr marL="0" indent="0" algn="l">
              <a:buNone/>
              <a:defRPr sz="2000" b="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AU" dirty="0"/>
          </a:p>
        </p:txBody>
      </p:sp>
      <p:sp>
        <p:nvSpPr>
          <p:cNvPr id="4" name="Rectangle 3"/>
          <p:cNvSpPr/>
          <p:nvPr userDrawn="1"/>
        </p:nvSpPr>
        <p:spPr>
          <a:xfrm>
            <a:off x="4572000" y="0"/>
            <a:ext cx="4572000"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pic>
        <p:nvPicPr>
          <p:cNvPr id="7" name="Picture 6">
            <a:extLst>
              <a:ext uri="{FF2B5EF4-FFF2-40B4-BE49-F238E27FC236}">
                <a16:creationId xmlns:a16="http://schemas.microsoft.com/office/drawing/2014/main" id="{A93CEA03-472C-45CC-84D2-453A421629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3" y="267494"/>
            <a:ext cx="1522745" cy="720000"/>
          </a:xfrm>
          <a:prstGeom prst="rect">
            <a:avLst/>
          </a:prstGeom>
        </p:spPr>
      </p:pic>
    </p:spTree>
    <p:extLst>
      <p:ext uri="{BB962C8B-B14F-4D97-AF65-F5344CB8AC3E}">
        <p14:creationId xmlns:p14="http://schemas.microsoft.com/office/powerpoint/2010/main" val="2239783252"/>
      </p:ext>
    </p:extLst>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guide id="3" pos="5602">
          <p15:clr>
            <a:srgbClr val="FBAE40"/>
          </p15:clr>
        </p15:guide>
        <p15:guide id="4" pos="15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 Ima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p:nvPr>
        </p:nvSpPr>
        <p:spPr>
          <a:xfrm>
            <a:off x="251520" y="1977402"/>
            <a:ext cx="3600400" cy="1920213"/>
          </a:xfrm>
        </p:spPr>
        <p:txBody>
          <a:bodyPr anchor="b" anchorCtr="0">
            <a:normAutofit/>
          </a:bodyPr>
          <a:lstStyle>
            <a:lvl1pPr algn="l">
              <a:lnSpc>
                <a:spcPct val="90000"/>
              </a:lnSpc>
              <a:defRPr sz="3600" b="0">
                <a:solidFill>
                  <a:schemeClr val="accent3"/>
                </a:solidFill>
              </a:defRPr>
            </a:lvl1pPr>
          </a:lstStyle>
          <a:p>
            <a:r>
              <a:rPr lang="en-US" dirty="0"/>
              <a:t>Click to edit Master title style</a:t>
            </a:r>
            <a:endParaRPr lang="en-AU" dirty="0"/>
          </a:p>
        </p:txBody>
      </p:sp>
      <p:sp>
        <p:nvSpPr>
          <p:cNvPr id="3" name="Subtitle 2"/>
          <p:cNvSpPr>
            <a:spLocks noGrp="1"/>
          </p:cNvSpPr>
          <p:nvPr userDrawn="1">
            <p:ph type="subTitle" idx="1"/>
          </p:nvPr>
        </p:nvSpPr>
        <p:spPr>
          <a:xfrm>
            <a:off x="251520" y="4057633"/>
            <a:ext cx="3600400" cy="640071"/>
          </a:xfrm>
        </p:spPr>
        <p:txBody>
          <a:bodyPr>
            <a:normAutofit/>
          </a:bodyPr>
          <a:lstStyle>
            <a:lvl1pPr marL="0" indent="0" algn="l">
              <a:buNone/>
              <a:defRPr sz="2000" b="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AU" dirty="0"/>
          </a:p>
        </p:txBody>
      </p:sp>
      <p:sp>
        <p:nvSpPr>
          <p:cNvPr id="11" name="Rectangle 10"/>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sp>
        <p:nvSpPr>
          <p:cNvPr id="6" name="Picture Placeholder 5"/>
          <p:cNvSpPr>
            <a:spLocks noGrp="1"/>
          </p:cNvSpPr>
          <p:nvPr>
            <p:ph type="pic" sz="quarter" idx="10"/>
          </p:nvPr>
        </p:nvSpPr>
        <p:spPr>
          <a:xfrm>
            <a:off x="4572003" y="0"/>
            <a:ext cx="4563963" cy="5715000"/>
          </a:xfrm>
          <a:solidFill>
            <a:schemeClr val="accent1"/>
          </a:solidFill>
          <a:ln>
            <a:noFill/>
          </a:ln>
        </p:spPr>
        <p:txBody>
          <a:bodyPr anchor="ctr" anchorCtr="0"/>
          <a:lstStyle>
            <a:lvl1pPr marL="0" indent="0" algn="ctr">
              <a:buNone/>
              <a:defRPr/>
            </a:lvl1pPr>
          </a:lstStyle>
          <a:p>
            <a:endParaRPr lang="en-AU" dirty="0"/>
          </a:p>
        </p:txBody>
      </p:sp>
      <p:pic>
        <p:nvPicPr>
          <p:cNvPr id="8" name="Picture 7">
            <a:extLst>
              <a:ext uri="{FF2B5EF4-FFF2-40B4-BE49-F238E27FC236}">
                <a16:creationId xmlns:a16="http://schemas.microsoft.com/office/drawing/2014/main" id="{A93CEA03-472C-45CC-84D2-453A421629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3" y="267494"/>
            <a:ext cx="1522745" cy="720000"/>
          </a:xfrm>
          <a:prstGeom prst="rect">
            <a:avLst/>
          </a:prstGeom>
        </p:spPr>
      </p:pic>
    </p:spTree>
    <p:extLst>
      <p:ext uri="{BB962C8B-B14F-4D97-AF65-F5344CB8AC3E}">
        <p14:creationId xmlns:p14="http://schemas.microsoft.com/office/powerpoint/2010/main" val="1598103088"/>
      </p:ext>
    </p:extLst>
  </p:cSld>
  <p:clrMapOvr>
    <a:masterClrMapping/>
  </p:clrMapOvr>
  <p:extLst>
    <p:ext uri="{DCECCB84-F9BA-43D5-87BE-67443E8EF086}">
      <p15:sldGuideLst xmlns:p15="http://schemas.microsoft.com/office/powerpoint/2012/main">
        <p15:guide id="1" pos="158">
          <p15:clr>
            <a:srgbClr val="FBAE40"/>
          </p15:clr>
        </p15:guide>
        <p15:guide id="2" orient="horz" pos="1620">
          <p15:clr>
            <a:srgbClr val="FBAE40"/>
          </p15:clr>
        </p15:guide>
        <p15:guide id="3" pos="2880">
          <p15:clr>
            <a:srgbClr val="FBAE40"/>
          </p15:clr>
        </p15:guide>
        <p15:guide id="4" pos="560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 globe A">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4572000" y="0"/>
            <a:ext cx="4572000"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userDrawn="1">
            <p:ph type="ctrTitle"/>
          </p:nvPr>
        </p:nvSpPr>
        <p:spPr>
          <a:xfrm>
            <a:off x="251520" y="2283088"/>
            <a:ext cx="2016224" cy="1920213"/>
          </a:xfrm>
        </p:spPr>
        <p:txBody>
          <a:bodyPr anchor="b" anchorCtr="0">
            <a:normAutofit/>
          </a:bodyPr>
          <a:lstStyle>
            <a:lvl1pPr algn="l">
              <a:lnSpc>
                <a:spcPct val="90000"/>
              </a:lnSpc>
              <a:defRPr sz="3600" b="0">
                <a:solidFill>
                  <a:schemeClr val="accent3"/>
                </a:solidFill>
              </a:defRPr>
            </a:lvl1pPr>
          </a:lstStyle>
          <a:p>
            <a:r>
              <a:rPr lang="en-US" dirty="0"/>
              <a:t>Click to edit Master title style</a:t>
            </a:r>
            <a:endParaRPr lang="en-AU" dirty="0"/>
          </a:p>
        </p:txBody>
      </p:sp>
      <p:sp>
        <p:nvSpPr>
          <p:cNvPr id="11" name="Rectangle 10"/>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pic>
        <p:nvPicPr>
          <p:cNvPr id="6" name="Picture 5">
            <a:extLst>
              <a:ext uri="{FF2B5EF4-FFF2-40B4-BE49-F238E27FC236}">
                <a16:creationId xmlns:a16="http://schemas.microsoft.com/office/drawing/2014/main" id="{E5EA4BEA-90AA-46F4-829C-BDC63E08AE84}"/>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2411760" y="625252"/>
            <a:ext cx="4320480" cy="4316625"/>
          </a:xfrm>
          <a:prstGeom prst="rect">
            <a:avLst/>
          </a:prstGeom>
        </p:spPr>
      </p:pic>
    </p:spTree>
    <p:extLst>
      <p:ext uri="{BB962C8B-B14F-4D97-AF65-F5344CB8AC3E}">
        <p14:creationId xmlns:p14="http://schemas.microsoft.com/office/powerpoint/2010/main" val="2090797090"/>
      </p:ext>
    </p:extLst>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guide id="3" pos="5602">
          <p15:clr>
            <a:srgbClr val="FBAE40"/>
          </p15:clr>
        </p15:guide>
        <p15:guide id="4" pos="15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itle 3"/>
          <p:cNvSpPr>
            <a:spLocks noGrp="1"/>
          </p:cNvSpPr>
          <p:nvPr>
            <p:ph type="title"/>
          </p:nvPr>
        </p:nvSpPr>
        <p:spPr/>
        <p:txBody>
          <a:bodyPr/>
          <a:lstStyle/>
          <a:p>
            <a:r>
              <a:rPr lang="en-US"/>
              <a:t>Click to edit Master title style</a:t>
            </a:r>
            <a:endParaRPr lang="en-AU"/>
          </a:p>
        </p:txBody>
      </p:sp>
      <p:sp>
        <p:nvSpPr>
          <p:cNvPr id="6" name="Footer Placeholder 5"/>
          <p:cNvSpPr>
            <a:spLocks noGrp="1"/>
          </p:cNvSpPr>
          <p:nvPr>
            <p:ph type="ftr" sz="quarter" idx="10"/>
          </p:nvPr>
        </p:nvSpPr>
        <p:spPr/>
        <p:txBody>
          <a:body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51674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Ima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p:nvPr>
        </p:nvSpPr>
        <p:spPr>
          <a:xfrm>
            <a:off x="251520" y="3177536"/>
            <a:ext cx="7930032" cy="1281674"/>
          </a:xfrm>
        </p:spPr>
        <p:txBody>
          <a:bodyPr anchor="b" anchorCtr="0">
            <a:normAutofit/>
          </a:bodyPr>
          <a:lstStyle>
            <a:lvl1pPr algn="l">
              <a:lnSpc>
                <a:spcPct val="90000"/>
              </a:lnSpc>
              <a:defRPr sz="3600" b="0">
                <a:solidFill>
                  <a:schemeClr val="accent3"/>
                </a:solidFill>
              </a:defRPr>
            </a:lvl1pPr>
          </a:lstStyle>
          <a:p>
            <a:r>
              <a:rPr lang="en-AU"/>
              <a:t>Click to edit Master title style</a:t>
            </a:r>
            <a:endParaRPr lang="en-AU" dirty="0"/>
          </a:p>
        </p:txBody>
      </p:sp>
      <p:sp>
        <p:nvSpPr>
          <p:cNvPr id="3" name="Subtitle 2"/>
          <p:cNvSpPr>
            <a:spLocks noGrp="1"/>
          </p:cNvSpPr>
          <p:nvPr userDrawn="1">
            <p:ph type="subTitle" idx="1"/>
          </p:nvPr>
        </p:nvSpPr>
        <p:spPr>
          <a:xfrm>
            <a:off x="251520" y="4551802"/>
            <a:ext cx="7200800" cy="304387"/>
          </a:xfrm>
        </p:spPr>
        <p:txBody>
          <a:bodyPr>
            <a:normAutofit/>
          </a:bodyPr>
          <a:lstStyle>
            <a:lvl1pPr marL="0" indent="0" algn="l">
              <a:buNone/>
              <a:defRPr sz="2000" b="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AU" dirty="0"/>
          </a:p>
        </p:txBody>
      </p:sp>
      <p:sp>
        <p:nvSpPr>
          <p:cNvPr id="7" name="Rectangle 6"/>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sp>
        <p:nvSpPr>
          <p:cNvPr id="8" name="Picture Placeholder 5"/>
          <p:cNvSpPr>
            <a:spLocks noGrp="1"/>
          </p:cNvSpPr>
          <p:nvPr>
            <p:ph type="pic" sz="quarter" idx="10"/>
          </p:nvPr>
        </p:nvSpPr>
        <p:spPr>
          <a:xfrm>
            <a:off x="-1" y="0"/>
            <a:ext cx="9162000" cy="2864000"/>
          </a:xfrm>
          <a:solidFill>
            <a:schemeClr val="accent1"/>
          </a:solidFill>
          <a:ln>
            <a:noFill/>
          </a:ln>
        </p:spPr>
        <p:txBody>
          <a:bodyPr anchor="ctr" anchorCtr="0"/>
          <a:lstStyle>
            <a:lvl1pPr marL="0" indent="0" algn="ctr">
              <a:buNone/>
              <a:defRPr/>
            </a:lvl1pPr>
          </a:lstStyle>
          <a:p>
            <a:r>
              <a:rPr lang="en-AU"/>
              <a:t>Drag picture to placeholder or click icon to add</a:t>
            </a:r>
            <a:endParaRPr lang="en-AU" dirty="0"/>
          </a:p>
        </p:txBody>
      </p:sp>
      <p:pic>
        <p:nvPicPr>
          <p:cNvPr id="10" name="Picture 9"/>
          <p:cNvPicPr>
            <a:picLocks noChangeAspect="1"/>
          </p:cNvPicPr>
          <p:nvPr userDrawn="1"/>
        </p:nvPicPr>
        <p:blipFill>
          <a:blip r:embed="rId2"/>
          <a:stretch>
            <a:fillRect/>
          </a:stretch>
        </p:blipFill>
        <p:spPr>
          <a:xfrm>
            <a:off x="8244408" y="4801716"/>
            <a:ext cx="720080" cy="720080"/>
          </a:xfrm>
          <a:prstGeom prst="rect">
            <a:avLst/>
          </a:prstGeom>
        </p:spPr>
      </p:pic>
    </p:spTree>
    <p:extLst>
      <p:ext uri="{BB962C8B-B14F-4D97-AF65-F5344CB8AC3E}">
        <p14:creationId xmlns:p14="http://schemas.microsoft.com/office/powerpoint/2010/main" val="518110496"/>
      </p:ext>
    </p:extLst>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itle 3"/>
          <p:cNvSpPr>
            <a:spLocks noGrp="1"/>
          </p:cNvSpPr>
          <p:nvPr>
            <p:ph type="title"/>
          </p:nvPr>
        </p:nvSpPr>
        <p:spPr/>
        <p:txBody>
          <a:bodyPr/>
          <a:lstStyle>
            <a:lvl1pPr>
              <a:defRPr>
                <a:solidFill>
                  <a:schemeClr val="accent1"/>
                </a:solidFill>
              </a:defRPr>
            </a:lvl1pPr>
          </a:lstStyle>
          <a:p>
            <a:r>
              <a:rPr lang="en-US"/>
              <a:t>Click to edit Master title style</a:t>
            </a:r>
            <a:endParaRPr lang="en-AU"/>
          </a:p>
        </p:txBody>
      </p:sp>
      <p:sp>
        <p:nvSpPr>
          <p:cNvPr id="6" name="Footer Placeholder 5"/>
          <p:cNvSpPr>
            <a:spLocks noGrp="1"/>
          </p:cNvSpPr>
          <p:nvPr>
            <p:ph type="ftr" sz="quarter" idx="10"/>
          </p:nvPr>
        </p:nvSpPr>
        <p:spPr/>
        <p:txBody>
          <a:bodyPr/>
          <a:lstStyle>
            <a:lvl1pPr>
              <a:defRPr>
                <a:solidFill>
                  <a:schemeClr val="bg1"/>
                </a:solidFill>
              </a:defRPr>
            </a:lvl1p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lvl1pPr>
              <a:defRPr>
                <a:solidFill>
                  <a:schemeClr val="bg1"/>
                </a:solidFill>
              </a:defRPr>
            </a:lvl1p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982413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AU" dirty="0"/>
          </a:p>
        </p:txBody>
      </p:sp>
      <p:sp>
        <p:nvSpPr>
          <p:cNvPr id="3" name="Content Placeholder 2"/>
          <p:cNvSpPr>
            <a:spLocks noGrp="1"/>
          </p:cNvSpPr>
          <p:nvPr>
            <p:ph idx="1"/>
          </p:nvPr>
        </p:nvSpPr>
        <p:spPr/>
        <p:txBody>
          <a:bodyPr numCol="2" spcCol="360000"/>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Footer Placeholder 3"/>
          <p:cNvSpPr>
            <a:spLocks noGrp="1"/>
          </p:cNvSpPr>
          <p:nvPr>
            <p:ph type="ftr" sz="quarter" idx="10"/>
          </p:nvPr>
        </p:nvSpPr>
        <p:spPr/>
        <p:txBody>
          <a:bodyPr/>
          <a:lstStyle/>
          <a:p>
            <a:r>
              <a:rPr lang="en-AU"/>
              <a:t>COMP6452 Software Architecture for Blockchain Applications  |  Data61, CSIRO</a:t>
            </a:r>
            <a:endParaRPr lang="en-AU" dirty="0"/>
          </a:p>
        </p:txBody>
      </p:sp>
      <p:sp>
        <p:nvSpPr>
          <p:cNvPr id="6" name="Slide Number Placeholder 5"/>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8602249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2" y="1897396"/>
            <a:ext cx="8640958" cy="3360373"/>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Text Placeholder 7"/>
          <p:cNvSpPr>
            <a:spLocks noGrp="1"/>
          </p:cNvSpPr>
          <p:nvPr>
            <p:ph type="body" sz="quarter" idx="13" hasCustomPrompt="1"/>
          </p:nvPr>
        </p:nvSpPr>
        <p:spPr>
          <a:xfrm>
            <a:off x="261850" y="937287"/>
            <a:ext cx="8630630" cy="711000"/>
          </a:xfrm>
        </p:spPr>
        <p:txBody>
          <a:bodyPr>
            <a:normAutofit/>
          </a:bodyPr>
          <a:lstStyle>
            <a:lvl1pPr marL="0" indent="0">
              <a:lnSpc>
                <a:spcPct val="100000"/>
              </a:lnSpc>
              <a:spcBef>
                <a:spcPts val="0"/>
              </a:spcBef>
              <a:spcAft>
                <a:spcPts val="0"/>
              </a:spcAft>
              <a:buNone/>
              <a:defRPr sz="2800" b="0">
                <a:solidFill>
                  <a:schemeClr val="accent3"/>
                </a:solidFill>
              </a:defRPr>
            </a:lvl1pPr>
            <a:lvl2pPr marL="0" indent="0">
              <a:lnSpc>
                <a:spcPct val="80000"/>
              </a:lnSpc>
              <a:spcBef>
                <a:spcPts val="0"/>
              </a:spcBef>
              <a:buNone/>
              <a:defRPr sz="2200" b="0">
                <a:solidFill>
                  <a:schemeClr val="accent2"/>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dirty="0"/>
              <a:t>Click to edit Master title style</a:t>
            </a:r>
          </a:p>
          <a:p>
            <a:pPr lvl="1"/>
            <a:r>
              <a:rPr lang="en-US" dirty="0"/>
              <a:t>Second level</a:t>
            </a:r>
          </a:p>
        </p:txBody>
      </p:sp>
      <p:sp>
        <p:nvSpPr>
          <p:cNvPr id="2" name="Footer Placeholder 1"/>
          <p:cNvSpPr>
            <a:spLocks noGrp="1"/>
          </p:cNvSpPr>
          <p:nvPr>
            <p:ph type="ftr" sz="quarter" idx="14"/>
          </p:nvPr>
        </p:nvSpPr>
        <p:spPr/>
        <p:txBody>
          <a:bodyPr/>
          <a:lstStyle/>
          <a:p>
            <a:r>
              <a:rPr lang="en-AU"/>
              <a:t>COMP6452 Software Architecture for Blockchain Applications  |  Data61, CSIRO</a:t>
            </a:r>
            <a:endParaRPr lang="en-AU" dirty="0"/>
          </a:p>
        </p:txBody>
      </p:sp>
      <p:sp>
        <p:nvSpPr>
          <p:cNvPr id="4" name="Slide Number Placeholder 3"/>
          <p:cNvSpPr>
            <a:spLocks noGrp="1"/>
          </p:cNvSpPr>
          <p:nvPr>
            <p:ph type="sldNum" sz="quarter" idx="15"/>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33019192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51520" y="1850949"/>
            <a:ext cx="4038600" cy="3406818"/>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74295" y="1850949"/>
            <a:ext cx="4038600" cy="3406818"/>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Footer Placeholder 4"/>
          <p:cNvSpPr>
            <a:spLocks noGrp="1"/>
          </p:cNvSpPr>
          <p:nvPr>
            <p:ph type="ftr" sz="quarter" idx="10"/>
          </p:nvPr>
        </p:nvSpPr>
        <p:spPr/>
        <p:txBody>
          <a:body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5783489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with catalyst">
    <p:spTree>
      <p:nvGrpSpPr>
        <p:cNvPr id="1" name=""/>
        <p:cNvGrpSpPr/>
        <p:nvPr/>
      </p:nvGrpSpPr>
      <p:grpSpPr>
        <a:xfrm>
          <a:off x="0" y="0"/>
          <a:ext cx="0" cy="0"/>
          <a:chOff x="0" y="0"/>
          <a:chExt cx="0" cy="0"/>
        </a:xfrm>
      </p:grpSpPr>
      <p:sp>
        <p:nvSpPr>
          <p:cNvPr id="8" name="Rectangle 7"/>
          <p:cNvSpPr/>
          <p:nvPr userDrawn="1"/>
        </p:nvSpPr>
        <p:spPr>
          <a:xfrm>
            <a:off x="4572000" y="0"/>
            <a:ext cx="4572000"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251520" y="894956"/>
            <a:ext cx="4038600" cy="710406"/>
          </a:xfrm>
        </p:spPr>
        <p:txBody>
          <a:bodyPr/>
          <a:lstStyle/>
          <a:p>
            <a:r>
              <a:rPr lang="en-US" dirty="0"/>
              <a:t>Click to edit Master title style</a:t>
            </a:r>
            <a:endParaRPr lang="en-AU" dirty="0"/>
          </a:p>
        </p:txBody>
      </p:sp>
      <p:sp>
        <p:nvSpPr>
          <p:cNvPr id="3" name="Content Placeholder 2"/>
          <p:cNvSpPr>
            <a:spLocks noGrp="1"/>
          </p:cNvSpPr>
          <p:nvPr>
            <p:ph sz="half" idx="1"/>
          </p:nvPr>
        </p:nvSpPr>
        <p:spPr>
          <a:xfrm>
            <a:off x="251520" y="1850949"/>
            <a:ext cx="4038600" cy="3406818"/>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838700" y="1850949"/>
            <a:ext cx="4038600" cy="3406818"/>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Footer Placeholder 4"/>
          <p:cNvSpPr>
            <a:spLocks noGrp="1"/>
          </p:cNvSpPr>
          <p:nvPr>
            <p:ph type="ftr" sz="quarter" idx="10"/>
          </p:nvPr>
        </p:nvSpPr>
        <p:spPr>
          <a:xfrm>
            <a:off x="601371" y="5420278"/>
            <a:ext cx="3688750" cy="106122"/>
          </a:xfrm>
        </p:spPr>
        <p:txBody>
          <a:body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343119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with catalyst dark">
    <p:spTree>
      <p:nvGrpSpPr>
        <p:cNvPr id="1" name=""/>
        <p:cNvGrpSpPr/>
        <p:nvPr/>
      </p:nvGrpSpPr>
      <p:grpSpPr>
        <a:xfrm>
          <a:off x="0" y="0"/>
          <a:ext cx="0" cy="0"/>
          <a:chOff x="0" y="0"/>
          <a:chExt cx="0" cy="0"/>
        </a:xfrm>
      </p:grpSpPr>
      <p:sp>
        <p:nvSpPr>
          <p:cNvPr id="8" name="Rectangle 7"/>
          <p:cNvSpPr/>
          <p:nvPr userDrawn="1"/>
        </p:nvSpPr>
        <p:spPr>
          <a:xfrm>
            <a:off x="4572000" y="0"/>
            <a:ext cx="4572000" cy="571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251520" y="894956"/>
            <a:ext cx="4038600" cy="710406"/>
          </a:xfrm>
        </p:spPr>
        <p:txBody>
          <a:bodyPr/>
          <a:lstStyle/>
          <a:p>
            <a:r>
              <a:rPr lang="en-US" dirty="0"/>
              <a:t>Click to edit Master title style</a:t>
            </a:r>
            <a:endParaRPr lang="en-AU" dirty="0"/>
          </a:p>
        </p:txBody>
      </p:sp>
      <p:sp>
        <p:nvSpPr>
          <p:cNvPr id="3" name="Content Placeholder 2"/>
          <p:cNvSpPr>
            <a:spLocks noGrp="1"/>
          </p:cNvSpPr>
          <p:nvPr>
            <p:ph sz="half" idx="1"/>
          </p:nvPr>
        </p:nvSpPr>
        <p:spPr>
          <a:xfrm>
            <a:off x="251520" y="1850949"/>
            <a:ext cx="4038600" cy="3406818"/>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838700" y="1850949"/>
            <a:ext cx="4038600" cy="3406818"/>
          </a:xfrm>
        </p:spPr>
        <p:txBody>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Footer Placeholder 4"/>
          <p:cNvSpPr>
            <a:spLocks noGrp="1"/>
          </p:cNvSpPr>
          <p:nvPr>
            <p:ph type="ftr" sz="quarter" idx="10"/>
          </p:nvPr>
        </p:nvSpPr>
        <p:spPr>
          <a:xfrm>
            <a:off x="601371" y="5420278"/>
            <a:ext cx="3688750" cy="106122"/>
          </a:xfrm>
        </p:spPr>
        <p:txBody>
          <a:body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8719532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half image">
    <p:spTree>
      <p:nvGrpSpPr>
        <p:cNvPr id="1" name=""/>
        <p:cNvGrpSpPr/>
        <p:nvPr/>
      </p:nvGrpSpPr>
      <p:grpSpPr>
        <a:xfrm>
          <a:off x="0" y="0"/>
          <a:ext cx="0" cy="0"/>
          <a:chOff x="0" y="0"/>
          <a:chExt cx="0" cy="0"/>
        </a:xfrm>
      </p:grpSpPr>
      <p:sp>
        <p:nvSpPr>
          <p:cNvPr id="8" name="Picture Placeholder 5"/>
          <p:cNvSpPr>
            <a:spLocks noGrp="1"/>
          </p:cNvSpPr>
          <p:nvPr>
            <p:ph type="pic" sz="quarter" idx="12"/>
          </p:nvPr>
        </p:nvSpPr>
        <p:spPr>
          <a:xfrm>
            <a:off x="4572003" y="0"/>
            <a:ext cx="4563963" cy="5715000"/>
          </a:xfrm>
          <a:solidFill>
            <a:schemeClr val="accent1"/>
          </a:solidFill>
          <a:ln>
            <a:noFill/>
          </a:ln>
        </p:spPr>
        <p:txBody>
          <a:bodyPr anchor="ctr" anchorCtr="0"/>
          <a:lstStyle>
            <a:lvl1pPr marL="0" indent="0" algn="ctr">
              <a:buNone/>
              <a:defRPr/>
            </a:lvl1pPr>
          </a:lstStyle>
          <a:p>
            <a:endParaRPr lang="en-AU" dirty="0"/>
          </a:p>
        </p:txBody>
      </p:sp>
      <p:sp>
        <p:nvSpPr>
          <p:cNvPr id="3" name="Content Placeholder 2"/>
          <p:cNvSpPr>
            <a:spLocks noGrp="1"/>
          </p:cNvSpPr>
          <p:nvPr>
            <p:ph idx="1"/>
          </p:nvPr>
        </p:nvSpPr>
        <p:spPr>
          <a:xfrm>
            <a:off x="251522" y="1723100"/>
            <a:ext cx="4032446" cy="3534669"/>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itle 3"/>
          <p:cNvSpPr>
            <a:spLocks noGrp="1"/>
          </p:cNvSpPr>
          <p:nvPr>
            <p:ph type="title"/>
          </p:nvPr>
        </p:nvSpPr>
        <p:spPr>
          <a:xfrm>
            <a:off x="251520" y="894956"/>
            <a:ext cx="4032448" cy="710406"/>
          </a:xfrm>
        </p:spPr>
        <p:txBody>
          <a:bodyPr/>
          <a:lstStyle/>
          <a:p>
            <a:r>
              <a:rPr lang="en-US" dirty="0"/>
              <a:t>Click to edit Master title style</a:t>
            </a:r>
            <a:endParaRPr lang="en-AU" dirty="0"/>
          </a:p>
        </p:txBody>
      </p:sp>
      <p:sp>
        <p:nvSpPr>
          <p:cNvPr id="6" name="Footer Placeholder 5"/>
          <p:cNvSpPr>
            <a:spLocks noGrp="1"/>
          </p:cNvSpPr>
          <p:nvPr>
            <p:ph type="ftr" sz="quarter" idx="10"/>
          </p:nvPr>
        </p:nvSpPr>
        <p:spPr>
          <a:xfrm>
            <a:off x="601371" y="5420278"/>
            <a:ext cx="3682598" cy="106122"/>
          </a:xfrm>
        </p:spPr>
        <p:txBody>
          <a:body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1384909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 quarter image">
    <p:spTree>
      <p:nvGrpSpPr>
        <p:cNvPr id="1" name=""/>
        <p:cNvGrpSpPr/>
        <p:nvPr/>
      </p:nvGrpSpPr>
      <p:grpSpPr>
        <a:xfrm>
          <a:off x="0" y="0"/>
          <a:ext cx="0" cy="0"/>
          <a:chOff x="0" y="0"/>
          <a:chExt cx="0" cy="0"/>
        </a:xfrm>
      </p:grpSpPr>
      <p:sp>
        <p:nvSpPr>
          <p:cNvPr id="8" name="Picture Placeholder 5"/>
          <p:cNvSpPr>
            <a:spLocks noGrp="1"/>
          </p:cNvSpPr>
          <p:nvPr>
            <p:ph type="pic" sz="quarter" idx="12"/>
          </p:nvPr>
        </p:nvSpPr>
        <p:spPr>
          <a:xfrm>
            <a:off x="6853836" y="0"/>
            <a:ext cx="2282400" cy="5715000"/>
          </a:xfrm>
          <a:solidFill>
            <a:schemeClr val="accent1"/>
          </a:solidFill>
          <a:ln>
            <a:noFill/>
          </a:ln>
        </p:spPr>
        <p:txBody>
          <a:bodyPr anchor="ctr" anchorCtr="0"/>
          <a:lstStyle>
            <a:lvl1pPr marL="0" indent="0" algn="ctr">
              <a:buNone/>
              <a:defRPr/>
            </a:lvl1pPr>
          </a:lstStyle>
          <a:p>
            <a:endParaRPr lang="en-AU" dirty="0"/>
          </a:p>
        </p:txBody>
      </p:sp>
      <p:sp>
        <p:nvSpPr>
          <p:cNvPr id="3" name="Content Placeholder 2"/>
          <p:cNvSpPr>
            <a:spLocks noGrp="1"/>
          </p:cNvSpPr>
          <p:nvPr>
            <p:ph idx="1"/>
          </p:nvPr>
        </p:nvSpPr>
        <p:spPr>
          <a:xfrm>
            <a:off x="251522" y="1723100"/>
            <a:ext cx="6336702" cy="3534669"/>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itle 3"/>
          <p:cNvSpPr>
            <a:spLocks noGrp="1"/>
          </p:cNvSpPr>
          <p:nvPr>
            <p:ph type="title"/>
          </p:nvPr>
        </p:nvSpPr>
        <p:spPr>
          <a:xfrm>
            <a:off x="251520" y="894956"/>
            <a:ext cx="6336704" cy="710406"/>
          </a:xfrm>
        </p:spPr>
        <p:txBody>
          <a:bodyPr/>
          <a:lstStyle/>
          <a:p>
            <a:r>
              <a:rPr lang="en-US" dirty="0"/>
              <a:t>Click to edit Master title style</a:t>
            </a:r>
            <a:endParaRPr lang="en-AU" dirty="0"/>
          </a:p>
        </p:txBody>
      </p:sp>
      <p:sp>
        <p:nvSpPr>
          <p:cNvPr id="6" name="Footer Placeholder 5"/>
          <p:cNvSpPr>
            <a:spLocks noGrp="1"/>
          </p:cNvSpPr>
          <p:nvPr>
            <p:ph type="ftr" sz="quarter" idx="10"/>
          </p:nvPr>
        </p:nvSpPr>
        <p:spPr>
          <a:xfrm>
            <a:off x="601375" y="5420278"/>
            <a:ext cx="5986853" cy="106122"/>
          </a:xfrm>
        </p:spPr>
        <p:txBody>
          <a:body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9163747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Footer Placeholder 2"/>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36422550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endParaRPr lang="en-AU" dirty="0"/>
          </a:p>
        </p:txBody>
      </p:sp>
      <p:sp>
        <p:nvSpPr>
          <p:cNvPr id="3" name="Footer Placeholder 2"/>
          <p:cNvSpPr>
            <a:spLocks noGrp="1"/>
          </p:cNvSpPr>
          <p:nvPr>
            <p:ph type="ftr" sz="quarter" idx="10"/>
          </p:nvPr>
        </p:nvSpPr>
        <p:spPr/>
        <p:txBody>
          <a:bodyPr/>
          <a:lstStyle>
            <a:lvl1pPr>
              <a:defRPr>
                <a:solidFill>
                  <a:schemeClr val="bg1"/>
                </a:solidFill>
              </a:defRPr>
            </a:lvl1pPr>
          </a:lstStyle>
          <a:p>
            <a:r>
              <a:rPr lang="en-AU"/>
              <a:t>COMP6452 Software Architecture for Blockchain Applications  |  Data61, CSIRO</a:t>
            </a:r>
            <a:endParaRPr lang="en-AU" dirty="0"/>
          </a:p>
        </p:txBody>
      </p:sp>
      <p:sp>
        <p:nvSpPr>
          <p:cNvPr id="5" name="Slide Number Placeholder 4"/>
          <p:cNvSpPr>
            <a:spLocks noGrp="1"/>
          </p:cNvSpPr>
          <p:nvPr>
            <p:ph type="sldNum" sz="quarter" idx="11"/>
          </p:nvPr>
        </p:nvSpPr>
        <p:spPr/>
        <p:txBody>
          <a:bodyPr/>
          <a:lstStyle>
            <a:lvl1pPr>
              <a:defRPr>
                <a:solidFill>
                  <a:schemeClr val="bg1"/>
                </a:solidFill>
              </a:defRPr>
            </a:lvl1p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2266135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artner logos">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22820"/>
            <a:ext cx="9144000" cy="2884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userDrawn="1">
            <p:ph type="ctrTitle"/>
          </p:nvPr>
        </p:nvSpPr>
        <p:spPr>
          <a:xfrm>
            <a:off x="251520" y="1337334"/>
            <a:ext cx="7930032" cy="1281674"/>
          </a:xfrm>
        </p:spPr>
        <p:txBody>
          <a:bodyPr anchor="b" anchorCtr="0">
            <a:normAutofit/>
          </a:bodyPr>
          <a:lstStyle>
            <a:lvl1pPr algn="l">
              <a:lnSpc>
                <a:spcPct val="90000"/>
              </a:lnSpc>
              <a:defRPr sz="3600" b="0">
                <a:solidFill>
                  <a:schemeClr val="bg1"/>
                </a:solidFill>
              </a:defRPr>
            </a:lvl1pPr>
          </a:lstStyle>
          <a:p>
            <a:r>
              <a:rPr lang="en-AU"/>
              <a:t>Click to edit Master title style</a:t>
            </a:r>
            <a:endParaRPr lang="en-AU" dirty="0"/>
          </a:p>
        </p:txBody>
      </p:sp>
      <p:sp>
        <p:nvSpPr>
          <p:cNvPr id="3" name="Subtitle 2"/>
          <p:cNvSpPr>
            <a:spLocks noGrp="1"/>
          </p:cNvSpPr>
          <p:nvPr userDrawn="1">
            <p:ph type="subTitle" idx="1"/>
          </p:nvPr>
        </p:nvSpPr>
        <p:spPr>
          <a:xfrm>
            <a:off x="251520" y="3247114"/>
            <a:ext cx="7200800" cy="304387"/>
          </a:xfrm>
        </p:spPr>
        <p:txBody>
          <a:bodyPr>
            <a:normAutofit/>
          </a:bodyPr>
          <a:lstStyle>
            <a:lvl1pPr marL="0" indent="0" algn="l">
              <a:buNone/>
              <a:defRPr sz="2000" b="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AU" dirty="0"/>
          </a:p>
        </p:txBody>
      </p:sp>
      <p:sp>
        <p:nvSpPr>
          <p:cNvPr id="7" name="Rectangle 6"/>
          <p:cNvSpPr/>
          <p:nvPr userDrawn="1"/>
        </p:nvSpPr>
        <p:spPr>
          <a:xfrm>
            <a:off x="6516216" y="646944"/>
            <a:ext cx="2385416" cy="141064"/>
          </a:xfrm>
          <a:prstGeom prst="rect">
            <a:avLst/>
          </a:prstGeom>
        </p:spPr>
        <p:txBody>
          <a:bodyPr wrap="square" lIns="0" tIns="0" rIns="0" bIns="0">
            <a:spAutoFit/>
          </a:bodyPr>
          <a:lstStyle/>
          <a:p>
            <a:pPr algn="r">
              <a:lnSpc>
                <a:spcPct val="90000"/>
              </a:lnSpc>
            </a:pPr>
            <a:r>
              <a:rPr lang="en-AU" sz="1000" dirty="0">
                <a:solidFill>
                  <a:schemeClr val="bg1"/>
                </a:solidFill>
              </a:rPr>
              <a:t>Australia’s National Science Agency</a:t>
            </a:r>
          </a:p>
        </p:txBody>
      </p:sp>
      <p:pic>
        <p:nvPicPr>
          <p:cNvPr id="8" name="Picture 7"/>
          <p:cNvPicPr>
            <a:picLocks noChangeAspect="1"/>
          </p:cNvPicPr>
          <p:nvPr userDrawn="1"/>
        </p:nvPicPr>
        <p:blipFill>
          <a:blip r:embed="rId2"/>
          <a:stretch>
            <a:fillRect/>
          </a:stretch>
        </p:blipFill>
        <p:spPr>
          <a:xfrm>
            <a:off x="251520" y="267496"/>
            <a:ext cx="720080" cy="720080"/>
          </a:xfrm>
          <a:prstGeom prst="rect">
            <a:avLst/>
          </a:prstGeom>
        </p:spPr>
      </p:pic>
    </p:spTree>
    <p:extLst>
      <p:ext uri="{BB962C8B-B14F-4D97-AF65-F5344CB8AC3E}">
        <p14:creationId xmlns:p14="http://schemas.microsoft.com/office/powerpoint/2010/main" val="729040451"/>
      </p:ext>
    </p:extLst>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AU"/>
              <a:t>COMP6452 Software Architecture for Blockchain Applications  |  Data61, CSIRO</a:t>
            </a:r>
            <a:endParaRPr lang="en-AU" dirty="0"/>
          </a:p>
        </p:txBody>
      </p:sp>
      <p:sp>
        <p:nvSpPr>
          <p:cNvPr id="4" name="Slide Number Placeholder 3"/>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42888815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tatement Layout">
    <p:spTree>
      <p:nvGrpSpPr>
        <p:cNvPr id="1" name=""/>
        <p:cNvGrpSpPr/>
        <p:nvPr/>
      </p:nvGrpSpPr>
      <p:grpSpPr>
        <a:xfrm>
          <a:off x="0" y="0"/>
          <a:ext cx="0" cy="0"/>
          <a:chOff x="0" y="0"/>
          <a:chExt cx="0" cy="0"/>
        </a:xfrm>
      </p:grpSpPr>
      <p:sp>
        <p:nvSpPr>
          <p:cNvPr id="3" name="Picture Placeholder 5">
            <a:extLst>
              <a:ext uri="{FF2B5EF4-FFF2-40B4-BE49-F238E27FC236}">
                <a16:creationId xmlns:a16="http://schemas.microsoft.com/office/drawing/2014/main" id="{17B52948-05FD-444E-9ADC-BA5285595A75}"/>
              </a:ext>
            </a:extLst>
          </p:cNvPr>
          <p:cNvSpPr>
            <a:spLocks noGrp="1"/>
          </p:cNvSpPr>
          <p:nvPr>
            <p:ph type="pic" sz="quarter" idx="12"/>
          </p:nvPr>
        </p:nvSpPr>
        <p:spPr>
          <a:xfrm>
            <a:off x="4572003" y="0"/>
            <a:ext cx="4563963" cy="5715000"/>
          </a:xfrm>
          <a:solidFill>
            <a:schemeClr val="accent1"/>
          </a:solidFill>
          <a:ln>
            <a:noFill/>
          </a:ln>
        </p:spPr>
        <p:txBody>
          <a:bodyPr anchor="ctr" anchorCtr="0"/>
          <a:lstStyle>
            <a:lvl1pPr marL="0" indent="0" algn="ctr">
              <a:buNone/>
              <a:defRPr/>
            </a:lvl1pPr>
          </a:lstStyle>
          <a:p>
            <a:endParaRPr lang="en-AU" dirty="0"/>
          </a:p>
        </p:txBody>
      </p:sp>
      <p:sp>
        <p:nvSpPr>
          <p:cNvPr id="5" name="Content Placeholder 2"/>
          <p:cNvSpPr>
            <a:spLocks noGrp="1"/>
          </p:cNvSpPr>
          <p:nvPr>
            <p:ph idx="1"/>
          </p:nvPr>
        </p:nvSpPr>
        <p:spPr>
          <a:xfrm>
            <a:off x="251520" y="2057411"/>
            <a:ext cx="3960440" cy="2805631"/>
          </a:xfrm>
        </p:spPr>
        <p:txBody>
          <a:bodyPr/>
          <a:lstStyle>
            <a:lvl1pPr marL="0" indent="0">
              <a:lnSpc>
                <a:spcPct val="85000"/>
              </a:lnSpc>
              <a:spcAft>
                <a:spcPts val="0"/>
              </a:spcAft>
              <a:buFontTx/>
              <a:buNone/>
              <a:defRPr sz="4000" b="0">
                <a:solidFill>
                  <a:schemeClr val="accent3"/>
                </a:solidFill>
              </a:defRPr>
            </a:lvl1pPr>
            <a:lvl2pPr marL="0" indent="0">
              <a:lnSpc>
                <a:spcPct val="85000"/>
              </a:lnSpc>
              <a:spcAft>
                <a:spcPts val="0"/>
              </a:spcAft>
              <a:buNone/>
              <a:defRPr sz="4000" b="0">
                <a:solidFill>
                  <a:schemeClr val="accent2"/>
                </a:solidFill>
              </a:defRPr>
            </a:lvl2pPr>
            <a:lvl3pPr marL="0" indent="0">
              <a:spcBef>
                <a:spcPts val="2200"/>
              </a:spcBef>
              <a:buNone/>
              <a:defRPr b="1">
                <a:solidFill>
                  <a:srgbClr val="00313C"/>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65713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39" name="Text Placeholder 8"/>
          <p:cNvSpPr>
            <a:spLocks noGrp="1"/>
          </p:cNvSpPr>
          <p:nvPr>
            <p:ph type="body" sz="quarter" idx="10"/>
          </p:nvPr>
        </p:nvSpPr>
        <p:spPr>
          <a:xfrm>
            <a:off x="251520" y="1417342"/>
            <a:ext cx="7056784" cy="3040339"/>
          </a:xfrm>
        </p:spPr>
        <p:txBody>
          <a:bodyPr anchor="b" anchorCtr="0"/>
          <a:lstStyle>
            <a:lvl1pPr marL="0" indent="0">
              <a:spcAft>
                <a:spcPts val="0"/>
              </a:spcAft>
              <a:buFontTx/>
              <a:buNone/>
              <a:defRPr sz="4400" b="0">
                <a:solidFill>
                  <a:schemeClr val="accent1"/>
                </a:solidFill>
              </a:defRPr>
            </a:lvl1pPr>
            <a:lvl2pPr marL="0" indent="0">
              <a:lnSpc>
                <a:spcPct val="75000"/>
              </a:lnSpc>
              <a:spcAft>
                <a:spcPts val="850"/>
              </a:spcAft>
              <a:buNone/>
              <a:defRPr sz="4400" b="0">
                <a:solidFill>
                  <a:schemeClr val="bg1"/>
                </a:solidFill>
              </a:defRPr>
            </a:lvl2pPr>
            <a:lvl3pPr marL="0" indent="0">
              <a:buNone/>
              <a:defRPr sz="2200" b="1">
                <a:solidFill>
                  <a:srgbClr val="FFFFFF"/>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1976242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hank You Option 1">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51520" y="2857501"/>
            <a:ext cx="3600400" cy="2400267"/>
          </a:xfrm>
        </p:spPr>
        <p:txBody>
          <a:bodyPr numCol="2" spcCol="360000">
            <a:normAutofit/>
          </a:bodyPr>
          <a:lstStyle>
            <a:lvl1pPr marL="0" indent="0" algn="l">
              <a:lnSpc>
                <a:spcPct val="90000"/>
              </a:lnSpc>
              <a:spcBef>
                <a:spcPts val="3000"/>
              </a:spcBef>
              <a:buNone/>
              <a:tabLst/>
              <a:defRPr sz="1600" b="1">
                <a:solidFill>
                  <a:schemeClr val="tx1"/>
                </a:solidFill>
              </a:defRPr>
            </a:lvl1pPr>
            <a:lvl2pPr marL="0" indent="0" algn="l">
              <a:lnSpc>
                <a:spcPct val="90000"/>
              </a:lnSpc>
              <a:spcBef>
                <a:spcPts val="0"/>
              </a:spcBef>
              <a:spcAft>
                <a:spcPts val="563"/>
              </a:spcAft>
              <a:buNone/>
              <a:tabLst/>
              <a:defRPr sz="1600">
                <a:solidFill>
                  <a:schemeClr val="tx1"/>
                </a:solidFill>
              </a:defRPr>
            </a:lvl2pPr>
            <a:lvl3pPr marL="0" indent="0" algn="l">
              <a:lnSpc>
                <a:spcPct val="90000"/>
              </a:lnSpc>
              <a:spcBef>
                <a:spcPts val="0"/>
              </a:spcBef>
              <a:buNone/>
              <a:tabLst/>
              <a:defRPr sz="1600">
                <a:solidFill>
                  <a:schemeClr val="tx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text styles</a:t>
            </a:r>
          </a:p>
          <a:p>
            <a:pPr lvl="1"/>
            <a:r>
              <a:rPr lang="en-US" dirty="0"/>
              <a:t>Second level</a:t>
            </a:r>
          </a:p>
          <a:p>
            <a:pPr lvl="2"/>
            <a:r>
              <a:rPr lang="en-US" dirty="0"/>
              <a:t>Third level</a:t>
            </a:r>
          </a:p>
        </p:txBody>
      </p:sp>
      <p:sp>
        <p:nvSpPr>
          <p:cNvPr id="23" name="Title 22"/>
          <p:cNvSpPr>
            <a:spLocks noGrp="1"/>
          </p:cNvSpPr>
          <p:nvPr>
            <p:ph type="title"/>
          </p:nvPr>
        </p:nvSpPr>
        <p:spPr>
          <a:xfrm>
            <a:off x="251526" y="1017295"/>
            <a:ext cx="3600399" cy="1600178"/>
          </a:xfrm>
        </p:spPr>
        <p:txBody>
          <a:bodyPr anchor="b" anchorCtr="0">
            <a:noAutofit/>
          </a:bodyPr>
          <a:lstStyle>
            <a:lvl1pPr>
              <a:defRPr sz="3600">
                <a:solidFill>
                  <a:schemeClr val="accent3"/>
                </a:solidFill>
              </a:defRPr>
            </a:lvl1pPr>
          </a:lstStyle>
          <a:p>
            <a:r>
              <a:rPr lang="en-US" dirty="0"/>
              <a:t>Click to edit Master title style</a:t>
            </a:r>
            <a:endParaRPr lang="en-AU" dirty="0"/>
          </a:p>
        </p:txBody>
      </p:sp>
      <p:sp>
        <p:nvSpPr>
          <p:cNvPr id="27" name="Rectangle 26"/>
          <p:cNvSpPr/>
          <p:nvPr userDrawn="1"/>
        </p:nvSpPr>
        <p:spPr>
          <a:xfrm>
            <a:off x="4572000" y="0"/>
            <a:ext cx="4572000"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Rectangle 43"/>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pic>
        <p:nvPicPr>
          <p:cNvPr id="9" name="Picture 8">
            <a:extLst>
              <a:ext uri="{FF2B5EF4-FFF2-40B4-BE49-F238E27FC236}">
                <a16:creationId xmlns:a16="http://schemas.microsoft.com/office/drawing/2014/main" id="{A93CEA03-472C-45CC-84D2-453A421629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3" y="267494"/>
            <a:ext cx="1522745" cy="720000"/>
          </a:xfrm>
          <a:prstGeom prst="rect">
            <a:avLst/>
          </a:prstGeom>
        </p:spPr>
      </p:pic>
    </p:spTree>
    <p:extLst>
      <p:ext uri="{BB962C8B-B14F-4D97-AF65-F5344CB8AC3E}">
        <p14:creationId xmlns:p14="http://schemas.microsoft.com/office/powerpoint/2010/main" val="19848810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hank You Option 2">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51520" y="2057411"/>
            <a:ext cx="3600400" cy="3163606"/>
          </a:xfrm>
        </p:spPr>
        <p:txBody>
          <a:bodyPr numCol="2" spcCol="360000">
            <a:normAutofit/>
          </a:bodyPr>
          <a:lstStyle>
            <a:lvl1pPr marL="0" indent="0" algn="l">
              <a:lnSpc>
                <a:spcPct val="90000"/>
              </a:lnSpc>
              <a:spcBef>
                <a:spcPts val="3000"/>
              </a:spcBef>
              <a:buNone/>
              <a:tabLst/>
              <a:defRPr sz="1600" b="1">
                <a:solidFill>
                  <a:schemeClr val="tx1"/>
                </a:solidFill>
              </a:defRPr>
            </a:lvl1pPr>
            <a:lvl2pPr marL="0" indent="0" algn="l">
              <a:lnSpc>
                <a:spcPct val="90000"/>
              </a:lnSpc>
              <a:spcBef>
                <a:spcPts val="0"/>
              </a:spcBef>
              <a:spcAft>
                <a:spcPts val="563"/>
              </a:spcAft>
              <a:buNone/>
              <a:tabLst/>
              <a:defRPr sz="1600">
                <a:solidFill>
                  <a:schemeClr val="tx1"/>
                </a:solidFill>
              </a:defRPr>
            </a:lvl2pPr>
            <a:lvl3pPr marL="0" indent="0" algn="l">
              <a:lnSpc>
                <a:spcPct val="90000"/>
              </a:lnSpc>
              <a:spcBef>
                <a:spcPts val="0"/>
              </a:spcBef>
              <a:buNone/>
              <a:tabLst/>
              <a:defRPr sz="1600">
                <a:solidFill>
                  <a:schemeClr val="tx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text styles</a:t>
            </a:r>
          </a:p>
          <a:p>
            <a:pPr lvl="1"/>
            <a:r>
              <a:rPr lang="en-US" dirty="0"/>
              <a:t>Second level</a:t>
            </a:r>
          </a:p>
          <a:p>
            <a:pPr lvl="2"/>
            <a:r>
              <a:rPr lang="en-US" dirty="0"/>
              <a:t>Third level</a:t>
            </a:r>
          </a:p>
        </p:txBody>
      </p:sp>
      <p:sp>
        <p:nvSpPr>
          <p:cNvPr id="27" name="Rectangle 26"/>
          <p:cNvSpPr/>
          <p:nvPr userDrawn="1"/>
        </p:nvSpPr>
        <p:spPr>
          <a:xfrm>
            <a:off x="4572000" y="0"/>
            <a:ext cx="4572000"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sp>
        <p:nvSpPr>
          <p:cNvPr id="2" name="Title 1"/>
          <p:cNvSpPr>
            <a:spLocks noGrp="1"/>
          </p:cNvSpPr>
          <p:nvPr>
            <p:ph type="title"/>
          </p:nvPr>
        </p:nvSpPr>
        <p:spPr>
          <a:xfrm>
            <a:off x="251520" y="1262976"/>
            <a:ext cx="3672408" cy="710406"/>
          </a:xfrm>
        </p:spPr>
        <p:txBody>
          <a:bodyPr/>
          <a:lstStyle/>
          <a:p>
            <a:r>
              <a:rPr lang="en-US" dirty="0"/>
              <a:t>Click to edit Master title style</a:t>
            </a:r>
            <a:endParaRPr lang="en-AU" dirty="0"/>
          </a:p>
        </p:txBody>
      </p:sp>
      <p:pic>
        <p:nvPicPr>
          <p:cNvPr id="8" name="Picture 7">
            <a:extLst>
              <a:ext uri="{FF2B5EF4-FFF2-40B4-BE49-F238E27FC236}">
                <a16:creationId xmlns:a16="http://schemas.microsoft.com/office/drawing/2014/main" id="{A93CEA03-472C-45CC-84D2-453A421629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3" y="267494"/>
            <a:ext cx="1522745" cy="720000"/>
          </a:xfrm>
          <a:prstGeom prst="rect">
            <a:avLst/>
          </a:prstGeom>
        </p:spPr>
      </p:pic>
    </p:spTree>
    <p:extLst>
      <p:ext uri="{BB962C8B-B14F-4D97-AF65-F5344CB8AC3E}">
        <p14:creationId xmlns:p14="http://schemas.microsoft.com/office/powerpoint/2010/main" val="16450995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and Content_sub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2BE9-1391-4B0E-80B9-EFB0D78A6A2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78187F0-1597-414C-8CB5-4B97FBD7EE66}"/>
              </a:ext>
            </a:extLst>
          </p:cNvPr>
          <p:cNvSpPr>
            <a:spLocks noGrp="1"/>
          </p:cNvSpPr>
          <p:nvPr>
            <p:ph idx="1"/>
          </p:nvPr>
        </p:nvSpPr>
        <p:spPr/>
        <p:txBody>
          <a:bodyPr/>
          <a:lstStyle>
            <a:lvl2pPr>
              <a:defRPr sz="1600"/>
            </a:lvl2pPr>
            <a:lvl3pPr>
              <a:defRPr sz="1400"/>
            </a:lvl3pPr>
            <a:lvl4pPr>
              <a:defRPr sz="1400"/>
            </a:lvl4pPr>
            <a:lvl5pPr marL="980694" indent="-208026">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Text Placeholder 9">
            <a:extLst>
              <a:ext uri="{FF2B5EF4-FFF2-40B4-BE49-F238E27FC236}">
                <a16:creationId xmlns:a16="http://schemas.microsoft.com/office/drawing/2014/main" id="{EF137700-2932-460E-BC52-4B1DDAB664C3}"/>
              </a:ext>
            </a:extLst>
          </p:cNvPr>
          <p:cNvSpPr>
            <a:spLocks noGrp="1"/>
          </p:cNvSpPr>
          <p:nvPr>
            <p:ph type="body" sz="quarter" idx="10" hasCustomPrompt="1"/>
          </p:nvPr>
        </p:nvSpPr>
        <p:spPr>
          <a:xfrm>
            <a:off x="419100" y="823768"/>
            <a:ext cx="8115300" cy="370417"/>
          </a:xfrm>
        </p:spPr>
        <p:txBody>
          <a:bodyPr/>
          <a:lstStyle>
            <a:lvl1pPr marL="0" indent="0">
              <a:buNone/>
              <a:defRPr b="1">
                <a:solidFill>
                  <a:schemeClr val="accent1"/>
                </a:solidFill>
              </a:defRPr>
            </a:lvl1pPr>
          </a:lstStyle>
          <a:p>
            <a:pPr lvl="0"/>
            <a:r>
              <a:rPr lang="en-US" dirty="0"/>
              <a:t>Subheading</a:t>
            </a:r>
            <a:endParaRPr lang="en-AU" dirty="0"/>
          </a:p>
        </p:txBody>
      </p:sp>
      <p:sp>
        <p:nvSpPr>
          <p:cNvPr id="4" name="Footer Placeholder 3"/>
          <p:cNvSpPr>
            <a:spLocks noGrp="1"/>
          </p:cNvSpPr>
          <p:nvPr>
            <p:ph type="ftr" sz="quarter" idx="11"/>
          </p:nvPr>
        </p:nvSpPr>
        <p:spPr/>
        <p:txBody>
          <a:bodyPr/>
          <a:lstStyle/>
          <a:p>
            <a:r>
              <a:rPr lang="en-AU"/>
              <a:t>COMP6452 Software Architecture for Blockchain Applications  |  Data61, CSIRO</a:t>
            </a:r>
            <a:endParaRPr lang="en-AU" dirty="0"/>
          </a:p>
        </p:txBody>
      </p:sp>
      <p:sp>
        <p:nvSpPr>
          <p:cNvPr id="5" name="Slide Number Placeholder 4"/>
          <p:cNvSpPr>
            <a:spLocks noGrp="1"/>
          </p:cNvSpPr>
          <p:nvPr>
            <p:ph type="sldNum" sz="quarter" idx="12"/>
          </p:nvPr>
        </p:nvSpPr>
        <p:spPr/>
        <p:txBody>
          <a:bodyPr/>
          <a:lstStyle/>
          <a:p>
            <a:fld id="{FFF7CBAA-22EA-41CE-9725-C57ED0CEBC27}" type="slidenum">
              <a:rPr lang="en-AU" smtClean="0"/>
              <a:pPr/>
              <a:t>‹#›</a:t>
            </a:fld>
            <a:r>
              <a:rPr lang="en-AU"/>
              <a:t>  |</a:t>
            </a:r>
            <a:endParaRPr lang="en-AU" dirty="0"/>
          </a:p>
        </p:txBody>
      </p:sp>
    </p:spTree>
    <p:extLst>
      <p:ext uri="{BB962C8B-B14F-4D97-AF65-F5344CB8AC3E}">
        <p14:creationId xmlns:p14="http://schemas.microsoft.com/office/powerpoint/2010/main" val="11768021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22820"/>
            <a:ext cx="9144000" cy="28840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userDrawn="1">
            <p:ph type="ctrTitle"/>
          </p:nvPr>
        </p:nvSpPr>
        <p:spPr>
          <a:xfrm>
            <a:off x="251520" y="3177536"/>
            <a:ext cx="7930032" cy="1281674"/>
          </a:xfrm>
        </p:spPr>
        <p:txBody>
          <a:bodyPr anchor="b" anchorCtr="0">
            <a:normAutofit/>
          </a:bodyPr>
          <a:lstStyle>
            <a:lvl1pPr algn="l">
              <a:lnSpc>
                <a:spcPct val="90000"/>
              </a:lnSpc>
              <a:defRPr sz="3600" b="0">
                <a:solidFill>
                  <a:schemeClr val="accent3"/>
                </a:solidFill>
              </a:defRPr>
            </a:lvl1pPr>
          </a:lstStyle>
          <a:p>
            <a:r>
              <a:rPr lang="en-US" dirty="0"/>
              <a:t>Click to edit Master title style</a:t>
            </a:r>
            <a:endParaRPr lang="en-AU" dirty="0"/>
          </a:p>
        </p:txBody>
      </p:sp>
      <p:sp>
        <p:nvSpPr>
          <p:cNvPr id="3" name="Subtitle 2"/>
          <p:cNvSpPr>
            <a:spLocks noGrp="1"/>
          </p:cNvSpPr>
          <p:nvPr userDrawn="1">
            <p:ph type="subTitle" idx="1"/>
          </p:nvPr>
        </p:nvSpPr>
        <p:spPr>
          <a:xfrm>
            <a:off x="251520" y="4551802"/>
            <a:ext cx="7200800" cy="304387"/>
          </a:xfrm>
        </p:spPr>
        <p:txBody>
          <a:bodyPr>
            <a:normAutofit/>
          </a:bodyPr>
          <a:lstStyle>
            <a:lvl1pPr marL="0" indent="0" algn="l">
              <a:buNone/>
              <a:defRPr sz="2000" b="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AU" dirty="0"/>
          </a:p>
        </p:txBody>
      </p:sp>
      <p:sp>
        <p:nvSpPr>
          <p:cNvPr id="7" name="Rectangle 6"/>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pic>
        <p:nvPicPr>
          <p:cNvPr id="8" name="Picture 7">
            <a:extLst>
              <a:ext uri="{FF2B5EF4-FFF2-40B4-BE49-F238E27FC236}">
                <a16:creationId xmlns:a16="http://schemas.microsoft.com/office/drawing/2014/main" id="{D68E03B9-1432-42F8-B5C8-0E82DA5A0E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52320" y="4801716"/>
            <a:ext cx="1522745" cy="720000"/>
          </a:xfrm>
          <a:prstGeom prst="rect">
            <a:avLst/>
          </a:prstGeom>
        </p:spPr>
      </p:pic>
    </p:spTree>
    <p:extLst>
      <p:ext uri="{BB962C8B-B14F-4D97-AF65-F5344CB8AC3E}">
        <p14:creationId xmlns:p14="http://schemas.microsoft.com/office/powerpoint/2010/main" val="2274750889"/>
      </p:ext>
    </p:extLst>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 Ima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p:nvPr>
        </p:nvSpPr>
        <p:spPr>
          <a:xfrm>
            <a:off x="251520" y="3177536"/>
            <a:ext cx="7930032" cy="1281674"/>
          </a:xfrm>
        </p:spPr>
        <p:txBody>
          <a:bodyPr anchor="b" anchorCtr="0">
            <a:normAutofit/>
          </a:bodyPr>
          <a:lstStyle>
            <a:lvl1pPr algn="l">
              <a:lnSpc>
                <a:spcPct val="90000"/>
              </a:lnSpc>
              <a:defRPr sz="3600" b="0">
                <a:solidFill>
                  <a:schemeClr val="accent3"/>
                </a:solidFill>
              </a:defRPr>
            </a:lvl1pPr>
          </a:lstStyle>
          <a:p>
            <a:r>
              <a:rPr lang="en-US" dirty="0"/>
              <a:t>Click to edit Master title style</a:t>
            </a:r>
            <a:endParaRPr lang="en-AU" dirty="0"/>
          </a:p>
        </p:txBody>
      </p:sp>
      <p:sp>
        <p:nvSpPr>
          <p:cNvPr id="3" name="Subtitle 2"/>
          <p:cNvSpPr>
            <a:spLocks noGrp="1"/>
          </p:cNvSpPr>
          <p:nvPr userDrawn="1">
            <p:ph type="subTitle" idx="1"/>
          </p:nvPr>
        </p:nvSpPr>
        <p:spPr>
          <a:xfrm>
            <a:off x="251520" y="4551802"/>
            <a:ext cx="7200800" cy="304387"/>
          </a:xfrm>
        </p:spPr>
        <p:txBody>
          <a:bodyPr>
            <a:normAutofit/>
          </a:bodyPr>
          <a:lstStyle>
            <a:lvl1pPr marL="0" indent="0" algn="l">
              <a:buNone/>
              <a:defRPr sz="2000" b="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AU" dirty="0"/>
          </a:p>
        </p:txBody>
      </p:sp>
      <p:sp>
        <p:nvSpPr>
          <p:cNvPr id="7" name="Rectangle 6"/>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sp>
        <p:nvSpPr>
          <p:cNvPr id="8" name="Picture Placeholder 5"/>
          <p:cNvSpPr>
            <a:spLocks noGrp="1"/>
          </p:cNvSpPr>
          <p:nvPr>
            <p:ph type="pic" sz="quarter" idx="10"/>
          </p:nvPr>
        </p:nvSpPr>
        <p:spPr>
          <a:xfrm>
            <a:off x="-1" y="0"/>
            <a:ext cx="9162000" cy="2864000"/>
          </a:xfrm>
          <a:solidFill>
            <a:schemeClr val="accent1"/>
          </a:solidFill>
          <a:ln>
            <a:noFill/>
          </a:ln>
        </p:spPr>
        <p:txBody>
          <a:bodyPr anchor="ctr" anchorCtr="0"/>
          <a:lstStyle>
            <a:lvl1pPr marL="0" indent="0" algn="ctr">
              <a:buNone/>
              <a:defRPr/>
            </a:lvl1pPr>
          </a:lstStyle>
          <a:p>
            <a:endParaRPr lang="en-AU" dirty="0"/>
          </a:p>
        </p:txBody>
      </p:sp>
      <p:pic>
        <p:nvPicPr>
          <p:cNvPr id="9" name="Picture 8">
            <a:extLst>
              <a:ext uri="{FF2B5EF4-FFF2-40B4-BE49-F238E27FC236}">
                <a16:creationId xmlns:a16="http://schemas.microsoft.com/office/drawing/2014/main" id="{D68E03B9-1432-42F8-B5C8-0E82DA5A0E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52320" y="4801716"/>
            <a:ext cx="1522745" cy="720000"/>
          </a:xfrm>
          <a:prstGeom prst="rect">
            <a:avLst/>
          </a:prstGeom>
        </p:spPr>
      </p:pic>
    </p:spTree>
    <p:extLst>
      <p:ext uri="{BB962C8B-B14F-4D97-AF65-F5344CB8AC3E}">
        <p14:creationId xmlns:p14="http://schemas.microsoft.com/office/powerpoint/2010/main" val="3599152427"/>
      </p:ext>
    </p:extLst>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 partner logos">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22820"/>
            <a:ext cx="9144000" cy="2884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userDrawn="1">
            <p:ph type="ctrTitle"/>
          </p:nvPr>
        </p:nvSpPr>
        <p:spPr>
          <a:xfrm>
            <a:off x="251520" y="1337334"/>
            <a:ext cx="7930032" cy="1281674"/>
          </a:xfrm>
        </p:spPr>
        <p:txBody>
          <a:bodyPr anchor="b" anchorCtr="0">
            <a:normAutofit/>
          </a:bodyPr>
          <a:lstStyle>
            <a:lvl1pPr algn="l">
              <a:lnSpc>
                <a:spcPct val="90000"/>
              </a:lnSpc>
              <a:defRPr sz="3600" b="0">
                <a:solidFill>
                  <a:schemeClr val="bg1"/>
                </a:solidFill>
              </a:defRPr>
            </a:lvl1pPr>
          </a:lstStyle>
          <a:p>
            <a:r>
              <a:rPr lang="en-US" dirty="0"/>
              <a:t>Click to edit Master title style</a:t>
            </a:r>
            <a:endParaRPr lang="en-AU" dirty="0"/>
          </a:p>
        </p:txBody>
      </p:sp>
      <p:sp>
        <p:nvSpPr>
          <p:cNvPr id="3" name="Subtitle 2"/>
          <p:cNvSpPr>
            <a:spLocks noGrp="1"/>
          </p:cNvSpPr>
          <p:nvPr userDrawn="1">
            <p:ph type="subTitle" idx="1"/>
          </p:nvPr>
        </p:nvSpPr>
        <p:spPr>
          <a:xfrm>
            <a:off x="251520" y="3247114"/>
            <a:ext cx="7200800" cy="304387"/>
          </a:xfrm>
        </p:spPr>
        <p:txBody>
          <a:bodyPr>
            <a:normAutofit/>
          </a:bodyPr>
          <a:lstStyle>
            <a:lvl1pPr marL="0" indent="0" algn="l">
              <a:buNone/>
              <a:defRPr sz="2000" b="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AU" dirty="0"/>
          </a:p>
        </p:txBody>
      </p:sp>
      <p:sp>
        <p:nvSpPr>
          <p:cNvPr id="7" name="Rectangle 6"/>
          <p:cNvSpPr/>
          <p:nvPr userDrawn="1"/>
        </p:nvSpPr>
        <p:spPr>
          <a:xfrm>
            <a:off x="6516216" y="646944"/>
            <a:ext cx="2385416" cy="141064"/>
          </a:xfrm>
          <a:prstGeom prst="rect">
            <a:avLst/>
          </a:prstGeom>
        </p:spPr>
        <p:txBody>
          <a:bodyPr wrap="square" lIns="0" tIns="0" rIns="0" bIns="0">
            <a:spAutoFit/>
          </a:bodyPr>
          <a:lstStyle/>
          <a:p>
            <a:pPr algn="r">
              <a:lnSpc>
                <a:spcPct val="90000"/>
              </a:lnSpc>
            </a:pPr>
            <a:r>
              <a:rPr lang="en-AU" sz="1000" dirty="0">
                <a:solidFill>
                  <a:schemeClr val="bg1"/>
                </a:solidFill>
              </a:rPr>
              <a:t>Australia’s National Science Agency</a:t>
            </a:r>
          </a:p>
        </p:txBody>
      </p:sp>
      <p:pic>
        <p:nvPicPr>
          <p:cNvPr id="9" name="Picture 8">
            <a:extLst>
              <a:ext uri="{FF2B5EF4-FFF2-40B4-BE49-F238E27FC236}">
                <a16:creationId xmlns:a16="http://schemas.microsoft.com/office/drawing/2014/main" id="{E8A5B9C2-E418-4FBD-9C78-C8C88D940B1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4" y="267494"/>
            <a:ext cx="1522745" cy="720000"/>
          </a:xfrm>
          <a:prstGeom prst="rect">
            <a:avLst/>
          </a:prstGeom>
        </p:spPr>
      </p:pic>
    </p:spTree>
    <p:extLst>
      <p:ext uri="{BB962C8B-B14F-4D97-AF65-F5344CB8AC3E}">
        <p14:creationId xmlns:p14="http://schemas.microsoft.com/office/powerpoint/2010/main" val="520287238"/>
      </p:ext>
    </p:extLst>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itle 3"/>
          <p:cNvSpPr>
            <a:spLocks noGrp="1"/>
          </p:cNvSpPr>
          <p:nvPr>
            <p:ph type="title"/>
          </p:nvPr>
        </p:nvSpPr>
        <p:spPr/>
        <p:txBody>
          <a:bodyPr/>
          <a:lstStyle/>
          <a:p>
            <a:r>
              <a:rPr lang="en-US"/>
              <a:t>Click to edit Master title style</a:t>
            </a:r>
            <a:endParaRPr lang="en-AU"/>
          </a:p>
        </p:txBody>
      </p:sp>
      <p:sp>
        <p:nvSpPr>
          <p:cNvPr id="6" name="Footer Placeholder 5"/>
          <p:cNvSpPr>
            <a:spLocks noGrp="1"/>
          </p:cNvSpPr>
          <p:nvPr>
            <p:ph type="ftr" sz="quarter" idx="10"/>
          </p:nvPr>
        </p:nvSpPr>
        <p:spPr/>
        <p:txBody>
          <a:body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857050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lvl1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Title 3"/>
          <p:cNvSpPr>
            <a:spLocks noGrp="1"/>
          </p:cNvSpPr>
          <p:nvPr>
            <p:ph type="title"/>
          </p:nvPr>
        </p:nvSpPr>
        <p:spPr/>
        <p:txBody>
          <a:bodyPr/>
          <a:lstStyle/>
          <a:p>
            <a:r>
              <a:rPr lang="en-AU"/>
              <a:t>Click to edit Master title style</a:t>
            </a:r>
          </a:p>
        </p:txBody>
      </p:sp>
      <p:sp>
        <p:nvSpPr>
          <p:cNvPr id="6" name="Footer Placeholder 5"/>
          <p:cNvSpPr>
            <a:spLocks noGrp="1"/>
          </p:cNvSpPr>
          <p:nvPr>
            <p:ph type="ftr" sz="quarter" idx="10"/>
          </p:nvPr>
        </p:nvSpPr>
        <p:spPr/>
        <p:txBody>
          <a:body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31964031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Title 3"/>
          <p:cNvSpPr>
            <a:spLocks noGrp="1"/>
          </p:cNvSpPr>
          <p:nvPr>
            <p:ph type="title"/>
          </p:nvPr>
        </p:nvSpPr>
        <p:spPr/>
        <p:txBody>
          <a:bodyPr/>
          <a:lstStyle>
            <a:lvl1pPr>
              <a:defRPr>
                <a:solidFill>
                  <a:schemeClr val="accent1"/>
                </a:solidFill>
              </a:defRPr>
            </a:lvl1pPr>
          </a:lstStyle>
          <a:p>
            <a:r>
              <a:rPr lang="en-US"/>
              <a:t>Click to edit Master title style</a:t>
            </a:r>
            <a:endParaRPr lang="en-AU"/>
          </a:p>
        </p:txBody>
      </p:sp>
      <p:sp>
        <p:nvSpPr>
          <p:cNvPr id="6" name="Footer Placeholder 5"/>
          <p:cNvSpPr>
            <a:spLocks noGrp="1"/>
          </p:cNvSpPr>
          <p:nvPr>
            <p:ph type="ftr" sz="quarter" idx="10"/>
          </p:nvPr>
        </p:nvSpPr>
        <p:spPr/>
        <p:txBody>
          <a:bodyPr/>
          <a:lstStyle>
            <a:lvl1pPr>
              <a:defRPr>
                <a:solidFill>
                  <a:schemeClr val="bg1"/>
                </a:solidFill>
              </a:defRPr>
            </a:lvl1p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lvl1pPr>
              <a:defRPr>
                <a:solidFill>
                  <a:schemeClr val="bg1"/>
                </a:solidFill>
              </a:defRPr>
            </a:lvl1p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5200463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AU" dirty="0"/>
          </a:p>
        </p:txBody>
      </p:sp>
      <p:sp>
        <p:nvSpPr>
          <p:cNvPr id="3" name="Content Placeholder 2"/>
          <p:cNvSpPr>
            <a:spLocks noGrp="1"/>
          </p:cNvSpPr>
          <p:nvPr>
            <p:ph idx="1"/>
          </p:nvPr>
        </p:nvSpPr>
        <p:spPr/>
        <p:txBody>
          <a:bodyPr numCol="2" spcCol="360000"/>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Footer Placeholder 3"/>
          <p:cNvSpPr>
            <a:spLocks noGrp="1"/>
          </p:cNvSpPr>
          <p:nvPr>
            <p:ph type="ftr" sz="quarter" idx="10"/>
          </p:nvPr>
        </p:nvSpPr>
        <p:spPr/>
        <p:txBody>
          <a:bodyPr/>
          <a:lstStyle/>
          <a:p>
            <a:r>
              <a:rPr lang="en-AU"/>
              <a:t>COMP6452 Software Architecture for Blockchain Applications  |  Data61, CSIRO</a:t>
            </a:r>
            <a:endParaRPr lang="en-AU" dirty="0"/>
          </a:p>
        </p:txBody>
      </p:sp>
      <p:sp>
        <p:nvSpPr>
          <p:cNvPr id="6" name="Slide Number Placeholder 5"/>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40870714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2" y="1257322"/>
            <a:ext cx="8640958" cy="3412160"/>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Text Placeholder 7"/>
          <p:cNvSpPr>
            <a:spLocks noGrp="1"/>
          </p:cNvSpPr>
          <p:nvPr>
            <p:ph type="body" sz="quarter" idx="13" hasCustomPrompt="1"/>
          </p:nvPr>
        </p:nvSpPr>
        <p:spPr>
          <a:xfrm>
            <a:off x="261850" y="297216"/>
            <a:ext cx="8630630" cy="711000"/>
          </a:xfrm>
        </p:spPr>
        <p:txBody>
          <a:bodyPr>
            <a:normAutofit/>
          </a:bodyPr>
          <a:lstStyle>
            <a:lvl1pPr marL="0" indent="0">
              <a:lnSpc>
                <a:spcPct val="100000"/>
              </a:lnSpc>
              <a:spcBef>
                <a:spcPts val="0"/>
              </a:spcBef>
              <a:spcAft>
                <a:spcPts val="0"/>
              </a:spcAft>
              <a:buNone/>
              <a:defRPr sz="2800" b="0">
                <a:solidFill>
                  <a:schemeClr val="accent3"/>
                </a:solidFill>
              </a:defRPr>
            </a:lvl1pPr>
            <a:lvl2pPr marL="0" indent="0">
              <a:lnSpc>
                <a:spcPct val="80000"/>
              </a:lnSpc>
              <a:spcBef>
                <a:spcPts val="0"/>
              </a:spcBef>
              <a:buNone/>
              <a:defRPr sz="2200" b="0">
                <a:solidFill>
                  <a:schemeClr val="accent2"/>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dirty="0"/>
              <a:t>Click to edit Master title style</a:t>
            </a:r>
          </a:p>
          <a:p>
            <a:pPr lvl="1"/>
            <a:r>
              <a:rPr lang="en-US" dirty="0"/>
              <a:t>Second level</a:t>
            </a:r>
          </a:p>
        </p:txBody>
      </p:sp>
      <p:sp>
        <p:nvSpPr>
          <p:cNvPr id="2" name="Footer Placeholder 1"/>
          <p:cNvSpPr>
            <a:spLocks noGrp="1"/>
          </p:cNvSpPr>
          <p:nvPr>
            <p:ph type="ftr" sz="quarter" idx="14"/>
          </p:nvPr>
        </p:nvSpPr>
        <p:spPr/>
        <p:txBody>
          <a:bodyPr/>
          <a:lstStyle/>
          <a:p>
            <a:r>
              <a:rPr lang="en-AU"/>
              <a:t>COMP6452 Software Architecture for Blockchain Applications  |  Data61, CSIRO</a:t>
            </a:r>
            <a:endParaRPr lang="en-AU" dirty="0"/>
          </a:p>
        </p:txBody>
      </p:sp>
      <p:sp>
        <p:nvSpPr>
          <p:cNvPr id="4" name="Slide Number Placeholder 3"/>
          <p:cNvSpPr>
            <a:spLocks noGrp="1"/>
          </p:cNvSpPr>
          <p:nvPr>
            <p:ph type="sldNum" sz="quarter" idx="15"/>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369400374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51520" y="1257322"/>
            <a:ext cx="4038600" cy="3680409"/>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74295" y="1257322"/>
            <a:ext cx="4038600" cy="3680409"/>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Footer Placeholder 4"/>
          <p:cNvSpPr>
            <a:spLocks noGrp="1"/>
          </p:cNvSpPr>
          <p:nvPr>
            <p:ph type="ftr" sz="quarter" idx="10"/>
          </p:nvPr>
        </p:nvSpPr>
        <p:spPr/>
        <p:txBody>
          <a:body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989828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Footer Placeholder 2"/>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5739363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AU"/>
          </a:p>
        </p:txBody>
      </p:sp>
      <p:sp>
        <p:nvSpPr>
          <p:cNvPr id="3" name="Footer Placeholder 2"/>
          <p:cNvSpPr>
            <a:spLocks noGrp="1"/>
          </p:cNvSpPr>
          <p:nvPr>
            <p:ph type="ftr" sz="quarter" idx="10"/>
          </p:nvPr>
        </p:nvSpPr>
        <p:spPr/>
        <p:txBody>
          <a:bodyPr/>
          <a:lstStyle>
            <a:lvl1pPr>
              <a:defRPr>
                <a:solidFill>
                  <a:schemeClr val="bg1"/>
                </a:solidFill>
              </a:defRPr>
            </a:lvl1pPr>
          </a:lstStyle>
          <a:p>
            <a:r>
              <a:rPr lang="en-AU"/>
              <a:t>COMP6452 Software Architecture for Blockchain Applications  |  Data61, CSIRO</a:t>
            </a:r>
            <a:endParaRPr lang="en-AU" dirty="0"/>
          </a:p>
        </p:txBody>
      </p:sp>
      <p:sp>
        <p:nvSpPr>
          <p:cNvPr id="5" name="Slide Number Placeholder 4"/>
          <p:cNvSpPr>
            <a:spLocks noGrp="1"/>
          </p:cNvSpPr>
          <p:nvPr>
            <p:ph type="sldNum" sz="quarter" idx="11"/>
          </p:nvPr>
        </p:nvSpPr>
        <p:spPr/>
        <p:txBody>
          <a:bodyPr/>
          <a:lstStyle>
            <a:lvl1pPr>
              <a:defRPr>
                <a:solidFill>
                  <a:schemeClr val="bg1"/>
                </a:solidFill>
              </a:defRPr>
            </a:lvl1p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389681829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AU"/>
              <a:t>COMP6452 Software Architecture for Blockchain Applications  |  Data61, CSIRO</a:t>
            </a:r>
            <a:endParaRPr lang="en-AU" dirty="0"/>
          </a:p>
        </p:txBody>
      </p:sp>
      <p:sp>
        <p:nvSpPr>
          <p:cNvPr id="4" name="Slide Number Placeholder 3"/>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35753666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tatement Layout + image">
    <p:spTree>
      <p:nvGrpSpPr>
        <p:cNvPr id="1" name=""/>
        <p:cNvGrpSpPr/>
        <p:nvPr/>
      </p:nvGrpSpPr>
      <p:grpSpPr>
        <a:xfrm>
          <a:off x="0" y="0"/>
          <a:ext cx="0" cy="0"/>
          <a:chOff x="0" y="0"/>
          <a:chExt cx="0" cy="0"/>
        </a:xfrm>
      </p:grpSpPr>
      <p:sp>
        <p:nvSpPr>
          <p:cNvPr id="3" name="Picture Placeholder 5">
            <a:extLst>
              <a:ext uri="{FF2B5EF4-FFF2-40B4-BE49-F238E27FC236}">
                <a16:creationId xmlns:a16="http://schemas.microsoft.com/office/drawing/2014/main" id="{55556648-49D5-4B5B-92D5-2DB59DEB5992}"/>
              </a:ext>
            </a:extLst>
          </p:cNvPr>
          <p:cNvSpPr>
            <a:spLocks noGrp="1"/>
          </p:cNvSpPr>
          <p:nvPr>
            <p:ph type="pic" sz="quarter" idx="10"/>
          </p:nvPr>
        </p:nvSpPr>
        <p:spPr>
          <a:xfrm>
            <a:off x="-1" y="0"/>
            <a:ext cx="9162000" cy="2864000"/>
          </a:xfrm>
          <a:solidFill>
            <a:schemeClr val="accent1"/>
          </a:solidFill>
          <a:ln>
            <a:noFill/>
          </a:ln>
        </p:spPr>
        <p:txBody>
          <a:bodyPr anchor="ctr" anchorCtr="0"/>
          <a:lstStyle>
            <a:lvl1pPr marL="0" indent="0" algn="ctr">
              <a:buNone/>
              <a:defRPr/>
            </a:lvl1pPr>
          </a:lstStyle>
          <a:p>
            <a:endParaRPr lang="en-AU" dirty="0"/>
          </a:p>
        </p:txBody>
      </p:sp>
      <p:sp>
        <p:nvSpPr>
          <p:cNvPr id="5" name="Content Placeholder 2"/>
          <p:cNvSpPr>
            <a:spLocks noGrp="1"/>
          </p:cNvSpPr>
          <p:nvPr>
            <p:ph idx="1"/>
          </p:nvPr>
        </p:nvSpPr>
        <p:spPr>
          <a:xfrm>
            <a:off x="251520" y="3177538"/>
            <a:ext cx="7920880" cy="2240249"/>
          </a:xfrm>
        </p:spPr>
        <p:txBody>
          <a:bodyPr/>
          <a:lstStyle>
            <a:lvl1pPr>
              <a:lnSpc>
                <a:spcPct val="85000"/>
              </a:lnSpc>
              <a:spcAft>
                <a:spcPts val="0"/>
              </a:spcAft>
              <a:buFontTx/>
              <a:buNone/>
              <a:defRPr sz="4000" b="0">
                <a:solidFill>
                  <a:schemeClr val="accent3"/>
                </a:solidFill>
              </a:defRPr>
            </a:lvl1pPr>
            <a:lvl2pPr marL="0" indent="0">
              <a:lnSpc>
                <a:spcPct val="85000"/>
              </a:lnSpc>
              <a:spcAft>
                <a:spcPts val="0"/>
              </a:spcAft>
              <a:buNone/>
              <a:defRPr sz="4000" b="0">
                <a:solidFill>
                  <a:schemeClr val="accent2"/>
                </a:solidFill>
              </a:defRPr>
            </a:lvl2pPr>
            <a:lvl3pPr marL="0" indent="0">
              <a:spcBef>
                <a:spcPts val="2200"/>
              </a:spcBef>
              <a:buNone/>
              <a:defRPr b="1">
                <a:solidFill>
                  <a:srgbClr val="00313C"/>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2411411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39" name="Text Placeholder 8"/>
          <p:cNvSpPr>
            <a:spLocks noGrp="1"/>
          </p:cNvSpPr>
          <p:nvPr>
            <p:ph type="body" sz="quarter" idx="10"/>
          </p:nvPr>
        </p:nvSpPr>
        <p:spPr>
          <a:xfrm>
            <a:off x="251520" y="1257322"/>
            <a:ext cx="7200800" cy="4000444"/>
          </a:xfrm>
        </p:spPr>
        <p:txBody>
          <a:bodyPr anchor="b" anchorCtr="0"/>
          <a:lstStyle>
            <a:lvl1pPr marL="0" indent="0">
              <a:spcAft>
                <a:spcPts val="0"/>
              </a:spcAft>
              <a:buFontTx/>
              <a:buNone/>
              <a:defRPr sz="4400" b="0">
                <a:solidFill>
                  <a:schemeClr val="accent1"/>
                </a:solidFill>
              </a:defRPr>
            </a:lvl1pPr>
            <a:lvl2pPr marL="0" indent="0">
              <a:lnSpc>
                <a:spcPct val="75000"/>
              </a:lnSpc>
              <a:spcAft>
                <a:spcPts val="850"/>
              </a:spcAft>
              <a:buNone/>
              <a:defRPr sz="4400" b="0">
                <a:solidFill>
                  <a:schemeClr val="bg1"/>
                </a:solidFill>
              </a:defRPr>
            </a:lvl2pPr>
            <a:lvl3pPr marL="0" indent="0">
              <a:buNone/>
              <a:defRPr sz="2200" b="1">
                <a:solidFill>
                  <a:srgbClr val="FFFFFF"/>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051387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hank You Option 1">
    <p:bg>
      <p:bgPr>
        <a:solidFill>
          <a:schemeClr val="bg1"/>
        </a:solidFill>
        <a:effectLst/>
      </p:bgPr>
    </p:bg>
    <p:spTree>
      <p:nvGrpSpPr>
        <p:cNvPr id="1" name=""/>
        <p:cNvGrpSpPr/>
        <p:nvPr/>
      </p:nvGrpSpPr>
      <p:grpSpPr>
        <a:xfrm>
          <a:off x="0" y="0"/>
          <a:ext cx="0" cy="0"/>
          <a:chOff x="0" y="0"/>
          <a:chExt cx="0" cy="0"/>
        </a:xfrm>
      </p:grpSpPr>
      <p:sp>
        <p:nvSpPr>
          <p:cNvPr id="27" name="Rectangle 26"/>
          <p:cNvSpPr/>
          <p:nvPr userDrawn="1"/>
        </p:nvSpPr>
        <p:spPr>
          <a:xfrm>
            <a:off x="0" y="0"/>
            <a:ext cx="9144000" cy="2857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Subtitle 2"/>
          <p:cNvSpPr>
            <a:spLocks noGrp="1"/>
          </p:cNvSpPr>
          <p:nvPr>
            <p:ph type="subTitle" idx="1" hasCustomPrompt="1"/>
          </p:nvPr>
        </p:nvSpPr>
        <p:spPr>
          <a:xfrm>
            <a:off x="251520" y="3977625"/>
            <a:ext cx="6048672" cy="1120124"/>
          </a:xfrm>
        </p:spPr>
        <p:txBody>
          <a:bodyPr numCol="2" spcCol="360000">
            <a:normAutofit/>
          </a:bodyPr>
          <a:lstStyle>
            <a:lvl1pPr marL="0" indent="0" algn="l">
              <a:lnSpc>
                <a:spcPct val="90000"/>
              </a:lnSpc>
              <a:spcBef>
                <a:spcPts val="3000"/>
              </a:spcBef>
              <a:buNone/>
              <a:defRPr sz="1600" b="1">
                <a:solidFill>
                  <a:schemeClr val="tx1"/>
                </a:solidFill>
              </a:defRPr>
            </a:lvl1pPr>
            <a:lvl2pPr marL="0" indent="0" algn="l">
              <a:lnSpc>
                <a:spcPct val="90000"/>
              </a:lnSpc>
              <a:spcBef>
                <a:spcPts val="0"/>
              </a:spcBef>
              <a:spcAft>
                <a:spcPts val="563"/>
              </a:spcAft>
              <a:buNone/>
              <a:defRPr sz="1600">
                <a:solidFill>
                  <a:schemeClr val="tx1"/>
                </a:solidFill>
              </a:defRPr>
            </a:lvl2pPr>
            <a:lvl3pPr marL="266400" indent="-266400" algn="l">
              <a:lnSpc>
                <a:spcPct val="90000"/>
              </a:lnSpc>
              <a:spcBef>
                <a:spcPts val="0"/>
              </a:spcBef>
              <a:buNone/>
              <a:tabLst>
                <a:tab pos="356400" algn="l"/>
              </a:tabLst>
              <a:defRPr sz="1600">
                <a:solidFill>
                  <a:schemeClr val="tx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text styles</a:t>
            </a:r>
          </a:p>
          <a:p>
            <a:pPr lvl="1"/>
            <a:r>
              <a:rPr lang="en-US" dirty="0"/>
              <a:t>Second level</a:t>
            </a:r>
          </a:p>
          <a:p>
            <a:pPr lvl="2"/>
            <a:r>
              <a:rPr lang="en-US" dirty="0"/>
              <a:t>Third level</a:t>
            </a:r>
          </a:p>
        </p:txBody>
      </p:sp>
      <p:sp>
        <p:nvSpPr>
          <p:cNvPr id="23" name="Title 22"/>
          <p:cNvSpPr>
            <a:spLocks noGrp="1"/>
          </p:cNvSpPr>
          <p:nvPr>
            <p:ph type="title"/>
          </p:nvPr>
        </p:nvSpPr>
        <p:spPr>
          <a:xfrm>
            <a:off x="251526" y="3017520"/>
            <a:ext cx="6048671" cy="640071"/>
          </a:xfrm>
        </p:spPr>
        <p:txBody>
          <a:bodyPr anchor="b" anchorCtr="0">
            <a:noAutofit/>
          </a:bodyPr>
          <a:lstStyle>
            <a:lvl1pPr>
              <a:defRPr sz="3600">
                <a:solidFill>
                  <a:schemeClr val="accent3"/>
                </a:solidFill>
              </a:defRPr>
            </a:lvl1pPr>
          </a:lstStyle>
          <a:p>
            <a:r>
              <a:rPr lang="en-US" dirty="0"/>
              <a:t>Click to edit Master title style</a:t>
            </a:r>
            <a:endParaRPr lang="en-AU" dirty="0"/>
          </a:p>
        </p:txBody>
      </p:sp>
      <p:sp>
        <p:nvSpPr>
          <p:cNvPr id="44" name="Rectangle 43"/>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pic>
        <p:nvPicPr>
          <p:cNvPr id="7" name="Picture 6">
            <a:extLst>
              <a:ext uri="{FF2B5EF4-FFF2-40B4-BE49-F238E27FC236}">
                <a16:creationId xmlns:a16="http://schemas.microsoft.com/office/drawing/2014/main" id="{D68E03B9-1432-42F8-B5C8-0E82DA5A0E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52320" y="4801716"/>
            <a:ext cx="1522745" cy="720000"/>
          </a:xfrm>
          <a:prstGeom prst="rect">
            <a:avLst/>
          </a:prstGeom>
        </p:spPr>
      </p:pic>
    </p:spTree>
    <p:extLst>
      <p:ext uri="{BB962C8B-B14F-4D97-AF65-F5344CB8AC3E}">
        <p14:creationId xmlns:p14="http://schemas.microsoft.com/office/powerpoint/2010/main" val="16631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Title 3"/>
          <p:cNvSpPr>
            <a:spLocks noGrp="1"/>
          </p:cNvSpPr>
          <p:nvPr>
            <p:ph type="title"/>
          </p:nvPr>
        </p:nvSpPr>
        <p:spPr/>
        <p:txBody>
          <a:bodyPr/>
          <a:lstStyle>
            <a:lvl1pPr>
              <a:defRPr>
                <a:solidFill>
                  <a:schemeClr val="accent1"/>
                </a:solidFill>
              </a:defRPr>
            </a:lvl1pPr>
          </a:lstStyle>
          <a:p>
            <a:r>
              <a:rPr lang="en-AU"/>
              <a:t>Click to edit Master title style</a:t>
            </a:r>
          </a:p>
        </p:txBody>
      </p:sp>
      <p:sp>
        <p:nvSpPr>
          <p:cNvPr id="6" name="Footer Placeholder 5"/>
          <p:cNvSpPr>
            <a:spLocks noGrp="1"/>
          </p:cNvSpPr>
          <p:nvPr>
            <p:ph type="ftr" sz="quarter" idx="10"/>
          </p:nvPr>
        </p:nvSpPr>
        <p:spPr/>
        <p:txBody>
          <a:bodyPr/>
          <a:lstStyle>
            <a:lvl1pPr>
              <a:defRPr>
                <a:solidFill>
                  <a:schemeClr val="bg1"/>
                </a:solidFill>
              </a:defRPr>
            </a:lvl1p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lvl1pPr>
              <a:defRPr>
                <a:solidFill>
                  <a:schemeClr val="bg1"/>
                </a:solidFill>
              </a:defRPr>
            </a:lvl1p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351425741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hank You Option 2">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2857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Subtitle 2"/>
          <p:cNvSpPr>
            <a:spLocks noGrp="1"/>
          </p:cNvSpPr>
          <p:nvPr>
            <p:ph type="subTitle" idx="1" hasCustomPrompt="1"/>
          </p:nvPr>
        </p:nvSpPr>
        <p:spPr>
          <a:xfrm>
            <a:off x="251520" y="3417564"/>
            <a:ext cx="7200800" cy="1803454"/>
          </a:xfrm>
        </p:spPr>
        <p:txBody>
          <a:bodyPr numCol="2" spcCol="360000">
            <a:normAutofit/>
          </a:bodyPr>
          <a:lstStyle>
            <a:lvl1pPr marL="0" indent="0" algn="l">
              <a:lnSpc>
                <a:spcPct val="90000"/>
              </a:lnSpc>
              <a:spcBef>
                <a:spcPts val="3000"/>
              </a:spcBef>
              <a:buNone/>
              <a:defRPr sz="1600" b="1">
                <a:solidFill>
                  <a:schemeClr val="tx1"/>
                </a:solidFill>
              </a:defRPr>
            </a:lvl1pPr>
            <a:lvl2pPr marL="0" indent="0" algn="l">
              <a:lnSpc>
                <a:spcPct val="90000"/>
              </a:lnSpc>
              <a:spcBef>
                <a:spcPts val="0"/>
              </a:spcBef>
              <a:spcAft>
                <a:spcPts val="563"/>
              </a:spcAft>
              <a:buNone/>
              <a:defRPr sz="1600">
                <a:solidFill>
                  <a:schemeClr val="tx1"/>
                </a:solidFill>
              </a:defRPr>
            </a:lvl2pPr>
            <a:lvl3pPr marL="266400" indent="-266400" algn="l">
              <a:lnSpc>
                <a:spcPct val="90000"/>
              </a:lnSpc>
              <a:spcBef>
                <a:spcPts val="0"/>
              </a:spcBef>
              <a:buNone/>
              <a:tabLst>
                <a:tab pos="356400" algn="l"/>
              </a:tabLst>
              <a:defRPr sz="1600">
                <a:solidFill>
                  <a:schemeClr val="tx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text styles</a:t>
            </a:r>
          </a:p>
          <a:p>
            <a:pPr lvl="1"/>
            <a:r>
              <a:rPr lang="en-US" dirty="0"/>
              <a:t>Second level</a:t>
            </a:r>
          </a:p>
          <a:p>
            <a:pPr lvl="2"/>
            <a:r>
              <a:rPr lang="en-US" dirty="0"/>
              <a:t>Third level</a:t>
            </a:r>
          </a:p>
        </p:txBody>
      </p:sp>
      <p:sp>
        <p:nvSpPr>
          <p:cNvPr id="6" name="Rectangle 5"/>
          <p:cNvSpPr/>
          <p:nvPr userDrawn="1"/>
        </p:nvSpPr>
        <p:spPr>
          <a:xfrm>
            <a:off x="251520" y="5389082"/>
            <a:ext cx="2385416" cy="141064"/>
          </a:xfrm>
          <a:prstGeom prst="rect">
            <a:avLst/>
          </a:prstGeom>
        </p:spPr>
        <p:txBody>
          <a:bodyPr wrap="square" lIns="0" tIns="0" rIns="0" bIns="0">
            <a:spAutoFit/>
          </a:bodyPr>
          <a:lstStyle/>
          <a:p>
            <a:pPr algn="l">
              <a:lnSpc>
                <a:spcPct val="90000"/>
              </a:lnSpc>
            </a:pPr>
            <a:r>
              <a:rPr lang="en-AU" sz="1000" dirty="0">
                <a:solidFill>
                  <a:schemeClr val="accent3"/>
                </a:solidFill>
              </a:rPr>
              <a:t>Australia’s National Science Agency</a:t>
            </a:r>
          </a:p>
        </p:txBody>
      </p:sp>
      <p:pic>
        <p:nvPicPr>
          <p:cNvPr id="7" name="Picture 6">
            <a:extLst>
              <a:ext uri="{FF2B5EF4-FFF2-40B4-BE49-F238E27FC236}">
                <a16:creationId xmlns:a16="http://schemas.microsoft.com/office/drawing/2014/main" id="{D68E03B9-1432-42F8-B5C8-0E82DA5A0E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52320" y="4801716"/>
            <a:ext cx="1522745" cy="720000"/>
          </a:xfrm>
          <a:prstGeom prst="rect">
            <a:avLst/>
          </a:prstGeom>
        </p:spPr>
      </p:pic>
    </p:spTree>
    <p:extLst>
      <p:ext uri="{BB962C8B-B14F-4D97-AF65-F5344CB8AC3E}">
        <p14:creationId xmlns:p14="http://schemas.microsoft.com/office/powerpoint/2010/main" val="4224934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AU"/>
              <a:t>Click to edit Master title style</a:t>
            </a:r>
            <a:endParaRPr lang="en-AU" dirty="0"/>
          </a:p>
        </p:txBody>
      </p:sp>
      <p:sp>
        <p:nvSpPr>
          <p:cNvPr id="3" name="Content Placeholder 2"/>
          <p:cNvSpPr>
            <a:spLocks noGrp="1"/>
          </p:cNvSpPr>
          <p:nvPr>
            <p:ph idx="1"/>
          </p:nvPr>
        </p:nvSpPr>
        <p:spPr/>
        <p:txBody>
          <a:bodyPr numCol="2" spcCol="360000"/>
          <a:lstStyle>
            <a:lvl1pPr>
              <a:defRPr sz="2400"/>
            </a:lvl1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Footer Placeholder 3"/>
          <p:cNvSpPr>
            <a:spLocks noGrp="1"/>
          </p:cNvSpPr>
          <p:nvPr>
            <p:ph type="ftr" sz="quarter" idx="10"/>
          </p:nvPr>
        </p:nvSpPr>
        <p:spPr/>
        <p:txBody>
          <a:bodyPr/>
          <a:lstStyle/>
          <a:p>
            <a:r>
              <a:rPr lang="en-AU"/>
              <a:t>COMP6452 Software Architecture for Blockchain Applications  |  Data61, CSIRO</a:t>
            </a:r>
            <a:endParaRPr lang="en-AU" dirty="0"/>
          </a:p>
        </p:txBody>
      </p:sp>
      <p:sp>
        <p:nvSpPr>
          <p:cNvPr id="6" name="Slide Number Placeholder 5"/>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3323933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2" y="1257322"/>
            <a:ext cx="8640958" cy="3412160"/>
          </a:xfrm>
        </p:spPr>
        <p:txBody>
          <a:bodyPr/>
          <a:lstStyle>
            <a:lvl1pPr>
              <a:defRPr sz="2400"/>
            </a:lvl1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6" name="Text Placeholder 7"/>
          <p:cNvSpPr>
            <a:spLocks noGrp="1"/>
          </p:cNvSpPr>
          <p:nvPr>
            <p:ph type="body" sz="quarter" idx="13" hasCustomPrompt="1"/>
          </p:nvPr>
        </p:nvSpPr>
        <p:spPr>
          <a:xfrm>
            <a:off x="261850" y="297216"/>
            <a:ext cx="8630630" cy="711000"/>
          </a:xfrm>
        </p:spPr>
        <p:txBody>
          <a:bodyPr>
            <a:normAutofit/>
          </a:bodyPr>
          <a:lstStyle>
            <a:lvl1pPr marL="0" indent="0">
              <a:lnSpc>
                <a:spcPct val="100000"/>
              </a:lnSpc>
              <a:spcBef>
                <a:spcPts val="0"/>
              </a:spcBef>
              <a:spcAft>
                <a:spcPts val="0"/>
              </a:spcAft>
              <a:buNone/>
              <a:defRPr sz="2800" b="0">
                <a:solidFill>
                  <a:schemeClr val="accent3"/>
                </a:solidFill>
              </a:defRPr>
            </a:lvl1pPr>
            <a:lvl2pPr marL="0" indent="0">
              <a:lnSpc>
                <a:spcPct val="80000"/>
              </a:lnSpc>
              <a:spcBef>
                <a:spcPts val="0"/>
              </a:spcBef>
              <a:buNone/>
              <a:defRPr sz="2200" b="0">
                <a:solidFill>
                  <a:schemeClr val="accent2"/>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dirty="0"/>
              <a:t>Click to edit Master title style</a:t>
            </a:r>
          </a:p>
          <a:p>
            <a:pPr lvl="1"/>
            <a:r>
              <a:rPr lang="en-US" dirty="0"/>
              <a:t>Second level</a:t>
            </a:r>
          </a:p>
        </p:txBody>
      </p:sp>
      <p:sp>
        <p:nvSpPr>
          <p:cNvPr id="2" name="Footer Placeholder 1"/>
          <p:cNvSpPr>
            <a:spLocks noGrp="1"/>
          </p:cNvSpPr>
          <p:nvPr>
            <p:ph type="ftr" sz="quarter" idx="14"/>
          </p:nvPr>
        </p:nvSpPr>
        <p:spPr/>
        <p:txBody>
          <a:bodyPr/>
          <a:lstStyle/>
          <a:p>
            <a:r>
              <a:rPr lang="en-AU"/>
              <a:t>COMP6452 Software Architecture for Blockchain Applications  |  Data61, CSIRO</a:t>
            </a:r>
            <a:endParaRPr lang="en-AU" dirty="0"/>
          </a:p>
        </p:txBody>
      </p:sp>
      <p:sp>
        <p:nvSpPr>
          <p:cNvPr id="4" name="Slide Number Placeholder 3"/>
          <p:cNvSpPr>
            <a:spLocks noGrp="1"/>
          </p:cNvSpPr>
          <p:nvPr>
            <p:ph type="sldNum" sz="quarter" idx="15"/>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2841686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Content Placeholder 2"/>
          <p:cNvSpPr>
            <a:spLocks noGrp="1"/>
          </p:cNvSpPr>
          <p:nvPr>
            <p:ph sz="half" idx="1"/>
          </p:nvPr>
        </p:nvSpPr>
        <p:spPr>
          <a:xfrm>
            <a:off x="251520" y="1257322"/>
            <a:ext cx="4038600" cy="3680409"/>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Content Placeholder 3"/>
          <p:cNvSpPr>
            <a:spLocks noGrp="1"/>
          </p:cNvSpPr>
          <p:nvPr>
            <p:ph sz="half" idx="2"/>
          </p:nvPr>
        </p:nvSpPr>
        <p:spPr>
          <a:xfrm>
            <a:off x="4674295" y="1257322"/>
            <a:ext cx="4038600" cy="3680409"/>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Footer Placeholder 4"/>
          <p:cNvSpPr>
            <a:spLocks noGrp="1"/>
          </p:cNvSpPr>
          <p:nvPr>
            <p:ph type="ftr" sz="quarter" idx="10"/>
          </p:nvPr>
        </p:nvSpPr>
        <p:spPr/>
        <p:txBody>
          <a:bodyPr/>
          <a:lstStyle/>
          <a:p>
            <a:r>
              <a:rPr lang="en-AU"/>
              <a:t>COMP6452 Software Architecture for Blockchain Applications  |  Data61, CSIRO</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865066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p>
        </p:txBody>
      </p:sp>
      <p:sp>
        <p:nvSpPr>
          <p:cNvPr id="3" name="Footer Placeholder 2"/>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3444168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theme" Target="../theme/theme2.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image" Target="../media/image2.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image" Target="../media/image2.emf"/><Relationship Id="rId2" Type="http://schemas.openxmlformats.org/officeDocument/2006/relationships/slideLayout" Target="../slideLayouts/slideLayout37.xml"/><Relationship Id="rId16" Type="http://schemas.openxmlformats.org/officeDocument/2006/relationships/theme" Target="../theme/theme3.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520" y="269159"/>
            <a:ext cx="8640960" cy="710406"/>
          </a:xfrm>
          <a:prstGeom prst="rect">
            <a:avLst/>
          </a:prstGeom>
        </p:spPr>
        <p:txBody>
          <a:bodyPr vert="horz" lIns="0" tIns="0" rIns="0" bIns="0" rtlCol="0" anchor="t" anchorCtr="0">
            <a:normAutofit/>
          </a:bodyPr>
          <a:lstStyle/>
          <a:p>
            <a:r>
              <a:rPr lang="en-AU"/>
              <a:t>Click to edit Master title style</a:t>
            </a:r>
            <a:endParaRPr lang="en-AU" dirty="0"/>
          </a:p>
        </p:txBody>
      </p:sp>
      <p:sp>
        <p:nvSpPr>
          <p:cNvPr id="3" name="Text Placeholder 2"/>
          <p:cNvSpPr>
            <a:spLocks noGrp="1"/>
          </p:cNvSpPr>
          <p:nvPr>
            <p:ph type="body" idx="1"/>
          </p:nvPr>
        </p:nvSpPr>
        <p:spPr>
          <a:xfrm>
            <a:off x="251522" y="1097306"/>
            <a:ext cx="8640958" cy="3971428"/>
          </a:xfrm>
          <a:prstGeom prst="rect">
            <a:avLst/>
          </a:prstGeom>
        </p:spPr>
        <p:txBody>
          <a:bodyPr vert="horz" lIns="0" tIns="0" rIns="0" bIns="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Footer Placeholder 4"/>
          <p:cNvSpPr>
            <a:spLocks noGrp="1"/>
          </p:cNvSpPr>
          <p:nvPr>
            <p:ph type="ftr" sz="quarter" idx="3"/>
          </p:nvPr>
        </p:nvSpPr>
        <p:spPr>
          <a:xfrm>
            <a:off x="601375" y="5420278"/>
            <a:ext cx="6083845" cy="103562"/>
          </a:xfrm>
          <a:prstGeom prst="rect">
            <a:avLst/>
          </a:prstGeom>
        </p:spPr>
        <p:txBody>
          <a:bodyPr vert="horz" lIns="0" tIns="0" rIns="0" bIns="0" rtlCol="0" anchor="ctr"/>
          <a:lstStyle>
            <a:lvl1pPr algn="l">
              <a:defRPr sz="900">
                <a:solidFill>
                  <a:schemeClr val="accent3"/>
                </a:solidFill>
              </a:defRPr>
            </a:lvl1pPr>
          </a:lstStyle>
          <a:p>
            <a:r>
              <a:rPr lang="en-AU"/>
              <a:t>COMP6452 Software Architecture for Blockchain Applications  |  Data61, CSIRO</a:t>
            </a:r>
            <a:endParaRPr lang="en-AU" dirty="0"/>
          </a:p>
        </p:txBody>
      </p:sp>
      <p:sp>
        <p:nvSpPr>
          <p:cNvPr id="18" name="Slide Number Placeholder 17"/>
          <p:cNvSpPr>
            <a:spLocks noGrp="1"/>
          </p:cNvSpPr>
          <p:nvPr>
            <p:ph type="sldNum" sz="quarter" idx="4"/>
          </p:nvPr>
        </p:nvSpPr>
        <p:spPr>
          <a:xfrm>
            <a:off x="253582" y="5420278"/>
            <a:ext cx="288789" cy="106122"/>
          </a:xfrm>
          <a:prstGeom prst="rect">
            <a:avLst/>
          </a:prstGeom>
        </p:spPr>
        <p:txBody>
          <a:bodyPr vert="horz" lIns="0" tIns="0" rIns="0" bIns="0" rtlCol="0" anchor="ctr"/>
          <a:lstStyle>
            <a:lvl1pPr algn="r">
              <a:defRPr sz="900">
                <a:solidFill>
                  <a:schemeClr val="accent3"/>
                </a:solidFill>
              </a:defRPr>
            </a:lvl1pPr>
          </a:lstStyle>
          <a:p>
            <a:fld id="{2ABE124A-B5C5-46E0-B944-45307B126769}" type="slidenum">
              <a:rPr lang="en-AU" smtClean="0"/>
              <a:pPr/>
              <a:t>‹#›</a:t>
            </a:fld>
            <a:r>
              <a:rPr lang="en-AU"/>
              <a:t>  |</a:t>
            </a:r>
            <a:endParaRPr lang="en-AU" dirty="0"/>
          </a:p>
        </p:txBody>
      </p:sp>
      <p:sp>
        <p:nvSpPr>
          <p:cNvPr id="36" name="AutoShape 4"/>
          <p:cNvSpPr>
            <a:spLocks noChangeAspect="1" noChangeArrowheads="1" noTextEdit="1"/>
          </p:cNvSpPr>
          <p:nvPr/>
        </p:nvSpPr>
        <p:spPr bwMode="auto">
          <a:xfrm>
            <a:off x="3183" y="2772175"/>
            <a:ext cx="9161463" cy="668072"/>
          </a:xfrm>
          <a:prstGeom prst="rect">
            <a:avLst/>
          </a:prstGeom>
          <a:noFill/>
          <a:ln>
            <a:noFill/>
          </a:ln>
        </p:spPr>
        <p:txBody>
          <a:bodyPr/>
          <a:lstStyle/>
          <a:p>
            <a:pPr>
              <a:defRPr/>
            </a:pPr>
            <a:endParaRPr lang="en-AU"/>
          </a:p>
        </p:txBody>
      </p:sp>
      <p:sp>
        <p:nvSpPr>
          <p:cNvPr id="38" name="Rectangle 7"/>
          <p:cNvSpPr>
            <a:spLocks noChangeArrowheads="1"/>
          </p:cNvSpPr>
          <p:nvPr/>
        </p:nvSpPr>
        <p:spPr bwMode="auto">
          <a:xfrm>
            <a:off x="12701" y="3031467"/>
            <a:ext cx="9142412" cy="408781"/>
          </a:xfrm>
          <a:prstGeom prst="rect">
            <a:avLst/>
          </a:prstGeom>
          <a:noFill/>
          <a:ln>
            <a:noFill/>
          </a:ln>
        </p:spPr>
        <p:txBody>
          <a:bodyPr/>
          <a:lstStyle/>
          <a:p>
            <a:pPr>
              <a:defRPr/>
            </a:pPr>
            <a:endParaRPr lang="en-AU"/>
          </a:p>
        </p:txBody>
      </p:sp>
      <p:sp>
        <p:nvSpPr>
          <p:cNvPr id="44" name="Rectangle 84"/>
          <p:cNvSpPr>
            <a:spLocks noChangeArrowheads="1"/>
          </p:cNvSpPr>
          <p:nvPr/>
        </p:nvSpPr>
        <p:spPr bwMode="auto">
          <a:xfrm>
            <a:off x="1596" y="3022207"/>
            <a:ext cx="9167813" cy="453761"/>
          </a:xfrm>
          <a:prstGeom prst="rect">
            <a:avLst/>
          </a:prstGeom>
          <a:noFill/>
          <a:ln w="9525">
            <a:noFill/>
            <a:miter lim="800000"/>
            <a:headEnd/>
            <a:tailEnd/>
          </a:ln>
        </p:spPr>
        <p:txBody>
          <a:bodyPr/>
          <a:lstStyle/>
          <a:p>
            <a:pPr>
              <a:defRPr/>
            </a:pPr>
            <a:endParaRPr lang="en-US"/>
          </a:p>
        </p:txBody>
      </p:sp>
      <p:pic>
        <p:nvPicPr>
          <p:cNvPr id="10" name="Picture 9"/>
          <p:cNvPicPr>
            <a:picLocks noChangeAspect="1"/>
          </p:cNvPicPr>
          <p:nvPr userDrawn="1"/>
        </p:nvPicPr>
        <p:blipFill>
          <a:blip r:embed="rId17"/>
          <a:stretch>
            <a:fillRect/>
          </a:stretch>
        </p:blipFill>
        <p:spPr>
          <a:xfrm>
            <a:off x="8460432" y="5089748"/>
            <a:ext cx="442169" cy="442169"/>
          </a:xfrm>
          <a:prstGeom prst="rect">
            <a:avLst/>
          </a:prstGeom>
        </p:spPr>
      </p:pic>
    </p:spTree>
    <p:extLst>
      <p:ext uri="{BB962C8B-B14F-4D97-AF65-F5344CB8AC3E}">
        <p14:creationId xmlns:p14="http://schemas.microsoft.com/office/powerpoint/2010/main" val="4022737140"/>
      </p:ext>
    </p:extLst>
  </p:cSld>
  <p:clrMap bg1="lt1" tx1="dk1" bg2="lt2" tx2="dk2" accent1="accent1" accent2="accent2" accent3="accent3" accent4="accent4" accent5="accent5" accent6="accent6" hlink="hlink" folHlink="folHlink"/>
  <p:sldLayoutIdLst>
    <p:sldLayoutId id="2147483684" r:id="rId1"/>
    <p:sldLayoutId id="2147483697" r:id="rId2"/>
    <p:sldLayoutId id="2147483701" r:id="rId3"/>
    <p:sldLayoutId id="2147483685" r:id="rId4"/>
    <p:sldLayoutId id="2147483705" r:id="rId5"/>
    <p:sldLayoutId id="2147483686" r:id="rId6"/>
    <p:sldLayoutId id="2147483687" r:id="rId7"/>
    <p:sldLayoutId id="2147483688" r:id="rId8"/>
    <p:sldLayoutId id="2147483689" r:id="rId9"/>
    <p:sldLayoutId id="2147483708" r:id="rId10"/>
    <p:sldLayoutId id="2147483690" r:id="rId11"/>
    <p:sldLayoutId id="2147483691" r:id="rId12"/>
    <p:sldLayoutId id="2147483692" r:id="rId13"/>
    <p:sldLayoutId id="2147483693" r:id="rId14"/>
    <p:sldLayoutId id="2147483694" r:id="rId15"/>
  </p:sldLayoutIdLst>
  <p:hf hdr="0" dt="0"/>
  <p:txStyles>
    <p:titleStyle>
      <a:lvl1pPr algn="l" defTabSz="914400" rtl="0" eaLnBrk="1" latinLnBrk="0" hangingPunct="1">
        <a:spcBef>
          <a:spcPct val="0"/>
        </a:spcBef>
        <a:buNone/>
        <a:defRPr sz="3600" b="0" kern="1200">
          <a:solidFill>
            <a:schemeClr val="accent3"/>
          </a:solidFill>
          <a:latin typeface="+mj-lt"/>
          <a:ea typeface="+mj-ea"/>
          <a:cs typeface="+mj-cs"/>
        </a:defRPr>
      </a:lvl1pPr>
    </p:titleStyle>
    <p:body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396000" indent="-180000" algn="l" defTabSz="914400" rtl="0" eaLnBrk="1" latinLnBrk="0" hangingPunct="1">
        <a:lnSpc>
          <a:spcPct val="90000"/>
        </a:lnSpc>
        <a:spcBef>
          <a:spcPts val="600"/>
        </a:spcBef>
        <a:buFont typeface="Arial" panose="020B0604020202020204"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520" y="894956"/>
            <a:ext cx="8640960" cy="710406"/>
          </a:xfrm>
          <a:prstGeom prst="rect">
            <a:avLst/>
          </a:prstGeom>
        </p:spPr>
        <p:txBody>
          <a:bodyPr vert="horz" lIns="0" tIns="0" rIns="0" bIns="0" rtlCol="0" anchor="t" anchorCtr="0">
            <a:normAutofit/>
          </a:bodyPr>
          <a:lstStyle/>
          <a:p>
            <a:r>
              <a:rPr lang="en-US" dirty="0"/>
              <a:t>Click to edit Master title style</a:t>
            </a:r>
            <a:endParaRPr lang="en-AU" dirty="0"/>
          </a:p>
        </p:txBody>
      </p:sp>
      <p:sp>
        <p:nvSpPr>
          <p:cNvPr id="3" name="Text Placeholder 2"/>
          <p:cNvSpPr>
            <a:spLocks noGrp="1"/>
          </p:cNvSpPr>
          <p:nvPr>
            <p:ph type="body" idx="1"/>
          </p:nvPr>
        </p:nvSpPr>
        <p:spPr>
          <a:xfrm>
            <a:off x="251522" y="1723100"/>
            <a:ext cx="8640958" cy="353466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Footer Placeholder 4"/>
          <p:cNvSpPr>
            <a:spLocks noGrp="1"/>
          </p:cNvSpPr>
          <p:nvPr>
            <p:ph type="ftr" sz="quarter" idx="3"/>
          </p:nvPr>
        </p:nvSpPr>
        <p:spPr>
          <a:xfrm>
            <a:off x="601375" y="5420278"/>
            <a:ext cx="6083845" cy="103562"/>
          </a:xfrm>
          <a:prstGeom prst="rect">
            <a:avLst/>
          </a:prstGeom>
        </p:spPr>
        <p:txBody>
          <a:bodyPr vert="horz" lIns="0" tIns="0" rIns="0" bIns="0" rtlCol="0" anchor="ctr"/>
          <a:lstStyle>
            <a:lvl1pPr algn="l">
              <a:defRPr sz="900">
                <a:solidFill>
                  <a:schemeClr val="accent3"/>
                </a:solidFill>
              </a:defRPr>
            </a:lvl1pPr>
          </a:lstStyle>
          <a:p>
            <a:r>
              <a:rPr lang="en-AU"/>
              <a:t>COMP6452 Software Architecture for Blockchain Applications  |  Data61, CSIRO</a:t>
            </a:r>
            <a:endParaRPr lang="en-AU" dirty="0"/>
          </a:p>
        </p:txBody>
      </p:sp>
      <p:sp>
        <p:nvSpPr>
          <p:cNvPr id="18" name="Slide Number Placeholder 17"/>
          <p:cNvSpPr>
            <a:spLocks noGrp="1"/>
          </p:cNvSpPr>
          <p:nvPr>
            <p:ph type="sldNum" sz="quarter" idx="4"/>
          </p:nvPr>
        </p:nvSpPr>
        <p:spPr>
          <a:xfrm>
            <a:off x="253582" y="5420278"/>
            <a:ext cx="288789" cy="106122"/>
          </a:xfrm>
          <a:prstGeom prst="rect">
            <a:avLst/>
          </a:prstGeom>
        </p:spPr>
        <p:txBody>
          <a:bodyPr vert="horz" lIns="0" tIns="0" rIns="0" bIns="0" rtlCol="0" anchor="ctr"/>
          <a:lstStyle>
            <a:lvl1pPr algn="r">
              <a:defRPr sz="900">
                <a:solidFill>
                  <a:schemeClr val="accent3"/>
                </a:solidFill>
              </a:defRPr>
            </a:lvl1pPr>
          </a:lstStyle>
          <a:p>
            <a:fld id="{2ABE124A-B5C5-46E0-B944-45307B126769}" type="slidenum">
              <a:rPr lang="en-AU" smtClean="0"/>
              <a:pPr/>
              <a:t>‹#›</a:t>
            </a:fld>
            <a:r>
              <a:rPr lang="en-AU"/>
              <a:t>  |</a:t>
            </a:r>
            <a:endParaRPr lang="en-AU" dirty="0"/>
          </a:p>
        </p:txBody>
      </p:sp>
      <p:sp>
        <p:nvSpPr>
          <p:cNvPr id="36" name="AutoShape 4"/>
          <p:cNvSpPr>
            <a:spLocks noChangeAspect="1" noChangeArrowheads="1" noTextEdit="1"/>
          </p:cNvSpPr>
          <p:nvPr/>
        </p:nvSpPr>
        <p:spPr bwMode="auto">
          <a:xfrm>
            <a:off x="3183" y="2772175"/>
            <a:ext cx="9161463" cy="668072"/>
          </a:xfrm>
          <a:prstGeom prst="rect">
            <a:avLst/>
          </a:prstGeom>
          <a:noFill/>
          <a:ln>
            <a:noFill/>
          </a:ln>
        </p:spPr>
        <p:txBody>
          <a:bodyPr/>
          <a:lstStyle/>
          <a:p>
            <a:pPr>
              <a:defRPr/>
            </a:pPr>
            <a:endParaRPr lang="en-AU"/>
          </a:p>
        </p:txBody>
      </p:sp>
      <p:sp>
        <p:nvSpPr>
          <p:cNvPr id="38" name="Rectangle 7"/>
          <p:cNvSpPr>
            <a:spLocks noChangeArrowheads="1"/>
          </p:cNvSpPr>
          <p:nvPr/>
        </p:nvSpPr>
        <p:spPr bwMode="auto">
          <a:xfrm>
            <a:off x="12701" y="3031467"/>
            <a:ext cx="9142412" cy="408781"/>
          </a:xfrm>
          <a:prstGeom prst="rect">
            <a:avLst/>
          </a:prstGeom>
          <a:noFill/>
          <a:ln>
            <a:noFill/>
          </a:ln>
        </p:spPr>
        <p:txBody>
          <a:bodyPr/>
          <a:lstStyle/>
          <a:p>
            <a:pPr>
              <a:defRPr/>
            </a:pPr>
            <a:endParaRPr lang="en-AU"/>
          </a:p>
        </p:txBody>
      </p:sp>
      <p:sp>
        <p:nvSpPr>
          <p:cNvPr id="44" name="Rectangle 84"/>
          <p:cNvSpPr>
            <a:spLocks noChangeArrowheads="1"/>
          </p:cNvSpPr>
          <p:nvPr/>
        </p:nvSpPr>
        <p:spPr bwMode="auto">
          <a:xfrm>
            <a:off x="1596" y="3022207"/>
            <a:ext cx="9167813" cy="453761"/>
          </a:xfrm>
          <a:prstGeom prst="rect">
            <a:avLst/>
          </a:prstGeom>
          <a:noFill/>
          <a:ln w="9525">
            <a:noFill/>
            <a:miter lim="800000"/>
            <a:headEnd/>
            <a:tailEnd/>
          </a:ln>
        </p:spPr>
        <p:txBody>
          <a:bodyPr/>
          <a:lstStyle/>
          <a:p>
            <a:pPr>
              <a:defRPr/>
            </a:pPr>
            <a:endParaRPr lang="en-US"/>
          </a:p>
        </p:txBody>
      </p:sp>
      <p:pic>
        <p:nvPicPr>
          <p:cNvPr id="10" name="Picture 9">
            <a:extLst>
              <a:ext uri="{FF2B5EF4-FFF2-40B4-BE49-F238E27FC236}">
                <a16:creationId xmlns:a16="http://schemas.microsoft.com/office/drawing/2014/main" id="{796FE2B2-8DDC-4761-A30D-146F3B72AA27}"/>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251519" y="195486"/>
            <a:ext cx="936488" cy="442800"/>
          </a:xfrm>
          <a:prstGeom prst="rect">
            <a:avLst/>
          </a:prstGeom>
        </p:spPr>
      </p:pic>
    </p:spTree>
    <p:extLst>
      <p:ext uri="{BB962C8B-B14F-4D97-AF65-F5344CB8AC3E}">
        <p14:creationId xmlns:p14="http://schemas.microsoft.com/office/powerpoint/2010/main" val="1012314345"/>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45" r:id="rId20"/>
  </p:sldLayoutIdLst>
  <p:hf hdr="0" dt="0"/>
  <p:txStyles>
    <p:titleStyle>
      <a:lvl1pPr algn="l" defTabSz="914400" rtl="0" eaLnBrk="1" latinLnBrk="0" hangingPunct="1">
        <a:spcBef>
          <a:spcPct val="0"/>
        </a:spcBef>
        <a:buNone/>
        <a:defRPr sz="3600" b="0" kern="1200">
          <a:solidFill>
            <a:schemeClr val="accent3"/>
          </a:solidFill>
          <a:latin typeface="+mj-lt"/>
          <a:ea typeface="+mj-ea"/>
          <a:cs typeface="+mj-cs"/>
        </a:defRPr>
      </a:lvl1pPr>
    </p:titleStyle>
    <p:body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396000" indent="-180000" algn="l" defTabSz="914400" rtl="0" eaLnBrk="1" latinLnBrk="0" hangingPunct="1">
        <a:lnSpc>
          <a:spcPct val="90000"/>
        </a:lnSpc>
        <a:spcBef>
          <a:spcPts val="600"/>
        </a:spcBef>
        <a:buFont typeface="Arial" panose="020B0604020202020204"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520" y="269159"/>
            <a:ext cx="8640960" cy="710406"/>
          </a:xfrm>
          <a:prstGeom prst="rect">
            <a:avLst/>
          </a:prstGeom>
        </p:spPr>
        <p:txBody>
          <a:bodyPr vert="horz" lIns="0" tIns="0" rIns="0" bIns="0" rtlCol="0" anchor="t" anchorCtr="0">
            <a:normAutofit/>
          </a:bodyPr>
          <a:lstStyle/>
          <a:p>
            <a:r>
              <a:rPr lang="en-US" dirty="0"/>
              <a:t>Click to edit Master title style</a:t>
            </a:r>
            <a:endParaRPr lang="en-AU" dirty="0"/>
          </a:p>
        </p:txBody>
      </p:sp>
      <p:sp>
        <p:nvSpPr>
          <p:cNvPr id="3" name="Text Placeholder 2"/>
          <p:cNvSpPr>
            <a:spLocks noGrp="1"/>
          </p:cNvSpPr>
          <p:nvPr>
            <p:ph type="body" idx="1"/>
          </p:nvPr>
        </p:nvSpPr>
        <p:spPr>
          <a:xfrm>
            <a:off x="251522" y="1097306"/>
            <a:ext cx="8640958" cy="397142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Footer Placeholder 4"/>
          <p:cNvSpPr>
            <a:spLocks noGrp="1"/>
          </p:cNvSpPr>
          <p:nvPr>
            <p:ph type="ftr" sz="quarter" idx="3"/>
          </p:nvPr>
        </p:nvSpPr>
        <p:spPr>
          <a:xfrm>
            <a:off x="601375" y="5420278"/>
            <a:ext cx="6083845" cy="103562"/>
          </a:xfrm>
          <a:prstGeom prst="rect">
            <a:avLst/>
          </a:prstGeom>
        </p:spPr>
        <p:txBody>
          <a:bodyPr vert="horz" lIns="0" tIns="0" rIns="0" bIns="0" rtlCol="0" anchor="ctr"/>
          <a:lstStyle>
            <a:lvl1pPr algn="l">
              <a:defRPr sz="900">
                <a:solidFill>
                  <a:schemeClr val="accent3"/>
                </a:solidFill>
              </a:defRPr>
            </a:lvl1pPr>
          </a:lstStyle>
          <a:p>
            <a:r>
              <a:rPr lang="en-AU"/>
              <a:t>COMP6452 Software Architecture for Blockchain Applications  |  Data61, CSIRO</a:t>
            </a:r>
            <a:endParaRPr lang="en-AU" dirty="0"/>
          </a:p>
        </p:txBody>
      </p:sp>
      <p:sp>
        <p:nvSpPr>
          <p:cNvPr id="18" name="Slide Number Placeholder 17"/>
          <p:cNvSpPr>
            <a:spLocks noGrp="1"/>
          </p:cNvSpPr>
          <p:nvPr>
            <p:ph type="sldNum" sz="quarter" idx="4"/>
          </p:nvPr>
        </p:nvSpPr>
        <p:spPr>
          <a:xfrm>
            <a:off x="253582" y="5420278"/>
            <a:ext cx="288789" cy="106122"/>
          </a:xfrm>
          <a:prstGeom prst="rect">
            <a:avLst/>
          </a:prstGeom>
        </p:spPr>
        <p:txBody>
          <a:bodyPr vert="horz" lIns="0" tIns="0" rIns="0" bIns="0" rtlCol="0" anchor="ctr"/>
          <a:lstStyle>
            <a:lvl1pPr algn="r">
              <a:defRPr sz="900">
                <a:solidFill>
                  <a:schemeClr val="accent3"/>
                </a:solidFill>
              </a:defRPr>
            </a:lvl1pPr>
          </a:lstStyle>
          <a:p>
            <a:fld id="{2ABE124A-B5C5-46E0-B944-45307B126769}" type="slidenum">
              <a:rPr lang="en-AU" smtClean="0"/>
              <a:pPr/>
              <a:t>‹#›</a:t>
            </a:fld>
            <a:r>
              <a:rPr lang="en-AU"/>
              <a:t>  |</a:t>
            </a:r>
            <a:endParaRPr lang="en-AU" dirty="0"/>
          </a:p>
        </p:txBody>
      </p:sp>
      <p:sp>
        <p:nvSpPr>
          <p:cNvPr id="36" name="AutoShape 4"/>
          <p:cNvSpPr>
            <a:spLocks noChangeAspect="1" noChangeArrowheads="1" noTextEdit="1"/>
          </p:cNvSpPr>
          <p:nvPr/>
        </p:nvSpPr>
        <p:spPr bwMode="auto">
          <a:xfrm>
            <a:off x="3183" y="2772175"/>
            <a:ext cx="9161463" cy="668072"/>
          </a:xfrm>
          <a:prstGeom prst="rect">
            <a:avLst/>
          </a:prstGeom>
          <a:noFill/>
          <a:ln>
            <a:noFill/>
          </a:ln>
        </p:spPr>
        <p:txBody>
          <a:bodyPr/>
          <a:lstStyle/>
          <a:p>
            <a:pPr>
              <a:defRPr/>
            </a:pPr>
            <a:endParaRPr lang="en-AU"/>
          </a:p>
        </p:txBody>
      </p:sp>
      <p:sp>
        <p:nvSpPr>
          <p:cNvPr id="38" name="Rectangle 7"/>
          <p:cNvSpPr>
            <a:spLocks noChangeArrowheads="1"/>
          </p:cNvSpPr>
          <p:nvPr/>
        </p:nvSpPr>
        <p:spPr bwMode="auto">
          <a:xfrm>
            <a:off x="12701" y="3031467"/>
            <a:ext cx="9142412" cy="408781"/>
          </a:xfrm>
          <a:prstGeom prst="rect">
            <a:avLst/>
          </a:prstGeom>
          <a:noFill/>
          <a:ln>
            <a:noFill/>
          </a:ln>
        </p:spPr>
        <p:txBody>
          <a:bodyPr/>
          <a:lstStyle/>
          <a:p>
            <a:pPr>
              <a:defRPr/>
            </a:pPr>
            <a:endParaRPr lang="en-AU"/>
          </a:p>
        </p:txBody>
      </p:sp>
      <p:sp>
        <p:nvSpPr>
          <p:cNvPr id="44" name="Rectangle 84"/>
          <p:cNvSpPr>
            <a:spLocks noChangeArrowheads="1"/>
          </p:cNvSpPr>
          <p:nvPr/>
        </p:nvSpPr>
        <p:spPr bwMode="auto">
          <a:xfrm>
            <a:off x="1596" y="3022207"/>
            <a:ext cx="9167813" cy="453761"/>
          </a:xfrm>
          <a:prstGeom prst="rect">
            <a:avLst/>
          </a:prstGeom>
          <a:noFill/>
          <a:ln w="9525">
            <a:noFill/>
            <a:miter lim="800000"/>
            <a:headEnd/>
            <a:tailEnd/>
          </a:ln>
        </p:spPr>
        <p:txBody>
          <a:bodyPr/>
          <a:lstStyle/>
          <a:p>
            <a:pPr>
              <a:defRPr/>
            </a:pPr>
            <a:endParaRPr lang="en-US"/>
          </a:p>
        </p:txBody>
      </p:sp>
      <p:pic>
        <p:nvPicPr>
          <p:cNvPr id="11" name="Picture 10">
            <a:extLst>
              <a:ext uri="{FF2B5EF4-FFF2-40B4-BE49-F238E27FC236}">
                <a16:creationId xmlns:a16="http://schemas.microsoft.com/office/drawing/2014/main" id="{7BA40757-ADD5-4694-B94E-BDC7B2C517F2}"/>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956376" y="5089748"/>
            <a:ext cx="936488" cy="442800"/>
          </a:xfrm>
          <a:prstGeom prst="rect">
            <a:avLst/>
          </a:prstGeom>
        </p:spPr>
      </p:pic>
    </p:spTree>
    <p:extLst>
      <p:ext uri="{BB962C8B-B14F-4D97-AF65-F5344CB8AC3E}">
        <p14:creationId xmlns:p14="http://schemas.microsoft.com/office/powerpoint/2010/main" val="3743892415"/>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Lst>
  <p:hf hdr="0" dt="0"/>
  <p:txStyles>
    <p:titleStyle>
      <a:lvl1pPr algn="l" defTabSz="914400" rtl="0" eaLnBrk="1" latinLnBrk="0" hangingPunct="1">
        <a:spcBef>
          <a:spcPct val="0"/>
        </a:spcBef>
        <a:buNone/>
        <a:defRPr sz="3600" b="0" kern="1200">
          <a:solidFill>
            <a:schemeClr val="accent3"/>
          </a:solidFill>
          <a:latin typeface="+mj-lt"/>
          <a:ea typeface="+mj-ea"/>
          <a:cs typeface="+mj-cs"/>
        </a:defRPr>
      </a:lvl1pPr>
    </p:titleStyle>
    <p:body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396000" indent="-180000" algn="l" defTabSz="914400" rtl="0" eaLnBrk="1" latinLnBrk="0" hangingPunct="1">
        <a:lnSpc>
          <a:spcPct val="90000"/>
        </a:lnSpc>
        <a:spcBef>
          <a:spcPts val="600"/>
        </a:spcBef>
        <a:buFont typeface="Arial" panose="020B0604020202020204"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35.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35.x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35.xml"/><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8.xml"/><Relationship Id="rId1" Type="http://schemas.openxmlformats.org/officeDocument/2006/relationships/slideLayout" Target="../slideLayouts/slideLayout35.xml"/><Relationship Id="rId4" Type="http://schemas.openxmlformats.org/officeDocument/2006/relationships/image" Target="../media/image17.emf"/></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0.xml"/><Relationship Id="rId4" Type="http://schemas.openxmlformats.org/officeDocument/2006/relationships/hyperlink" Target="https://makeameme.org/"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5.xml"/><Relationship Id="rId1" Type="http://schemas.openxmlformats.org/officeDocument/2006/relationships/slideLayout" Target="../slideLayouts/slideLayout3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9.xml"/><Relationship Id="rId1" Type="http://schemas.openxmlformats.org/officeDocument/2006/relationships/slideLayout" Target="../slideLayouts/slideLayout35.xml"/><Relationship Id="rId4" Type="http://schemas.openxmlformats.org/officeDocument/2006/relationships/image" Target="../media/image26.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1.xm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3.xml"/><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6.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8.xml"/><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43.xml"/><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46.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35.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9371BB-9C33-4129-85DF-8AEA046330EB}"/>
              </a:ext>
            </a:extLst>
          </p:cNvPr>
          <p:cNvSpPr>
            <a:spLocks noGrp="1"/>
          </p:cNvSpPr>
          <p:nvPr>
            <p:ph type="ctrTitle"/>
          </p:nvPr>
        </p:nvSpPr>
        <p:spPr>
          <a:xfrm>
            <a:off x="251520" y="2283088"/>
            <a:ext cx="2016224" cy="1920213"/>
          </a:xfrm>
        </p:spPr>
        <p:txBody>
          <a:bodyPr>
            <a:normAutofit fontScale="90000"/>
          </a:bodyPr>
          <a:lstStyle/>
          <a:p>
            <a:r>
              <a:rPr lang="en-AU" sz="3000" dirty="0"/>
              <a:t>Advanced Design Patterns for Blockchain Applications</a:t>
            </a:r>
          </a:p>
        </p:txBody>
      </p:sp>
      <p:sp>
        <p:nvSpPr>
          <p:cNvPr id="5" name="Title 3">
            <a:extLst>
              <a:ext uri="{FF2B5EF4-FFF2-40B4-BE49-F238E27FC236}">
                <a16:creationId xmlns:a16="http://schemas.microsoft.com/office/drawing/2014/main" id="{C99371BB-9C33-4129-85DF-8AEA046330EB}"/>
              </a:ext>
            </a:extLst>
          </p:cNvPr>
          <p:cNvSpPr txBox="1">
            <a:spLocks/>
          </p:cNvSpPr>
          <p:nvPr/>
        </p:nvSpPr>
        <p:spPr>
          <a:xfrm>
            <a:off x="179512" y="121196"/>
            <a:ext cx="3384376" cy="1944216"/>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3600" b="0" kern="1200">
                <a:solidFill>
                  <a:schemeClr val="accent3"/>
                </a:solidFill>
                <a:latin typeface="+mj-lt"/>
                <a:ea typeface="+mj-ea"/>
                <a:cs typeface="+mj-cs"/>
              </a:defRPr>
            </a:lvl1pPr>
          </a:lstStyle>
          <a:p>
            <a:r>
              <a:rPr lang="en-AU" sz="2400" b="1" dirty="0"/>
              <a:t>COMP6452</a:t>
            </a:r>
            <a:br>
              <a:rPr lang="en-AU" sz="2400" b="1" dirty="0"/>
            </a:br>
            <a:r>
              <a:rPr lang="en-AU" sz="2400" b="1" dirty="0"/>
              <a:t>Software Architecture for Blockchain Applications</a:t>
            </a:r>
          </a:p>
        </p:txBody>
      </p:sp>
      <p:sp>
        <p:nvSpPr>
          <p:cNvPr id="6" name="Footer Placeholder 2">
            <a:extLst>
              <a:ext uri="{FF2B5EF4-FFF2-40B4-BE49-F238E27FC236}">
                <a16:creationId xmlns:a16="http://schemas.microsoft.com/office/drawing/2014/main" id="{2F94C511-5ACB-44DF-814A-16D678B05E07}"/>
              </a:ext>
            </a:extLst>
          </p:cNvPr>
          <p:cNvSpPr txBox="1">
            <a:spLocks/>
          </p:cNvSpPr>
          <p:nvPr/>
        </p:nvSpPr>
        <p:spPr bwMode="auto">
          <a:xfrm>
            <a:off x="251520" y="4225652"/>
            <a:ext cx="3240360" cy="1312222"/>
          </a:xfrm>
          <a:prstGeom prst="rect">
            <a:avLst/>
          </a:prstGeom>
          <a:noFill/>
          <a:ln w="9525">
            <a:noFill/>
            <a:miter lim="800000"/>
            <a:headEnd/>
            <a:tailEnd/>
          </a:ln>
        </p:spPr>
        <p:txBody>
          <a:bodyPr lIns="0" tIns="0" rIns="0" bIns="0"/>
          <a:lstStyle/>
          <a:p>
            <a:endParaRPr lang="en-AU" sz="1100" dirty="0">
              <a:solidFill>
                <a:srgbClr val="000000"/>
              </a:solidFill>
              <a:latin typeface="Calibri" pitchFamily="34" charset="0"/>
            </a:endParaRPr>
          </a:p>
          <a:p>
            <a:endParaRPr lang="en-AU" sz="1100" dirty="0">
              <a:solidFill>
                <a:srgbClr val="000000"/>
              </a:solidFill>
              <a:latin typeface="Calibri" pitchFamily="34" charset="0"/>
            </a:endParaRPr>
          </a:p>
          <a:p>
            <a:r>
              <a:rPr lang="en-AU" sz="1100" b="1" dirty="0">
                <a:solidFill>
                  <a:srgbClr val="000000"/>
                </a:solidFill>
                <a:latin typeface="Calibri" pitchFamily="34" charset="0"/>
              </a:rPr>
              <a:t>Dilum Bandara</a:t>
            </a:r>
          </a:p>
          <a:p>
            <a:endParaRPr lang="en-AU" sz="1100" dirty="0">
              <a:solidFill>
                <a:srgbClr val="000000"/>
              </a:solidFill>
              <a:latin typeface="Calibri" pitchFamily="34" charset="0"/>
            </a:endParaRPr>
          </a:p>
          <a:p>
            <a:r>
              <a:rPr lang="en-AU" sz="1100" dirty="0">
                <a:solidFill>
                  <a:srgbClr val="000000"/>
                </a:solidFill>
                <a:latin typeface="Calibri" pitchFamily="34" charset="0"/>
              </a:rPr>
              <a:t>| Research Scientist @ AAP team, CSIRO Data61 </a:t>
            </a:r>
          </a:p>
          <a:p>
            <a:r>
              <a:rPr lang="en-AU" sz="1100" dirty="0">
                <a:solidFill>
                  <a:srgbClr val="000000"/>
                </a:solidFill>
                <a:latin typeface="Calibri" pitchFamily="34" charset="0"/>
              </a:rPr>
              <a:t>| Dilum.Bandara@data61.csiro.au</a:t>
            </a:r>
          </a:p>
          <a:p>
            <a:endParaRPr lang="de-DE" sz="1100" dirty="0">
              <a:solidFill>
                <a:srgbClr val="000000"/>
              </a:solidFill>
              <a:latin typeface="Calibri" pitchFamily="34" charset="0"/>
            </a:endParaRPr>
          </a:p>
        </p:txBody>
      </p:sp>
    </p:spTree>
    <p:extLst>
      <p:ext uri="{BB962C8B-B14F-4D97-AF65-F5344CB8AC3E}">
        <p14:creationId xmlns:p14="http://schemas.microsoft.com/office/powerpoint/2010/main" val="4207733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895B-0C55-4856-8333-D0C0F1076BB2}"/>
              </a:ext>
            </a:extLst>
          </p:cNvPr>
          <p:cNvSpPr>
            <a:spLocks noGrp="1"/>
          </p:cNvSpPr>
          <p:nvPr>
            <p:ph type="title"/>
          </p:nvPr>
        </p:nvSpPr>
        <p:spPr>
          <a:xfrm>
            <a:off x="251520" y="894956"/>
            <a:ext cx="7632848" cy="710406"/>
          </a:xfrm>
        </p:spPr>
        <p:txBody>
          <a:bodyPr>
            <a:normAutofit/>
          </a:bodyPr>
          <a:lstStyle/>
          <a:p>
            <a:r>
              <a:rPr lang="en-US" dirty="0"/>
              <a:t>Pattern 2: Checks-Effects-Interaction 2/2</a:t>
            </a:r>
            <a:endParaRPr lang="en-AU" dirty="0"/>
          </a:p>
        </p:txBody>
      </p:sp>
      <p:sp>
        <p:nvSpPr>
          <p:cNvPr id="5" name="Footer Placeholder 4">
            <a:extLst>
              <a:ext uri="{FF2B5EF4-FFF2-40B4-BE49-F238E27FC236}">
                <a16:creationId xmlns:a16="http://schemas.microsoft.com/office/drawing/2014/main" id="{786F5CE7-F6A4-40EB-88C9-6B365BCF26ED}"/>
              </a:ext>
            </a:extLst>
          </p:cNvPr>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a:extLst>
              <a:ext uri="{FF2B5EF4-FFF2-40B4-BE49-F238E27FC236}">
                <a16:creationId xmlns:a16="http://schemas.microsoft.com/office/drawing/2014/main" id="{1F52E50F-35E3-432F-BF64-9A2E25DF24C8}"/>
              </a:ext>
            </a:extLst>
          </p:cNvPr>
          <p:cNvSpPr>
            <a:spLocks noGrp="1"/>
          </p:cNvSpPr>
          <p:nvPr>
            <p:ph type="sldNum" sz="quarter" idx="12"/>
          </p:nvPr>
        </p:nvSpPr>
        <p:spPr/>
        <p:txBody>
          <a:bodyPr/>
          <a:lstStyle/>
          <a:p>
            <a:fld id="{FFF7CBAA-22EA-41CE-9725-C57ED0CEBC27}" type="slidenum">
              <a:rPr lang="en-AU" smtClean="0"/>
              <a:pPr/>
              <a:t>10</a:t>
            </a:fld>
            <a:r>
              <a:rPr lang="en-AU"/>
              <a:t>  |</a:t>
            </a:r>
            <a:endParaRPr lang="en-AU" dirty="0"/>
          </a:p>
        </p:txBody>
      </p:sp>
      <p:pic>
        <p:nvPicPr>
          <p:cNvPr id="4" name="Picture 3">
            <a:extLst>
              <a:ext uri="{FF2B5EF4-FFF2-40B4-BE49-F238E27FC236}">
                <a16:creationId xmlns:a16="http://schemas.microsoft.com/office/drawing/2014/main" id="{D6A6D1D0-84FA-41D3-8EE8-782DF3CE9147}"/>
              </a:ext>
            </a:extLst>
          </p:cNvPr>
          <p:cNvPicPr>
            <a:picLocks noChangeAspect="1"/>
          </p:cNvPicPr>
          <p:nvPr/>
        </p:nvPicPr>
        <p:blipFill>
          <a:blip r:embed="rId3"/>
          <a:stretch>
            <a:fillRect/>
          </a:stretch>
        </p:blipFill>
        <p:spPr>
          <a:xfrm>
            <a:off x="107504" y="1967291"/>
            <a:ext cx="5040000" cy="1780418"/>
          </a:xfrm>
          <a:prstGeom prst="rect">
            <a:avLst/>
          </a:prstGeom>
        </p:spPr>
      </p:pic>
      <p:pic>
        <p:nvPicPr>
          <p:cNvPr id="7" name="Picture 6">
            <a:extLst>
              <a:ext uri="{FF2B5EF4-FFF2-40B4-BE49-F238E27FC236}">
                <a16:creationId xmlns:a16="http://schemas.microsoft.com/office/drawing/2014/main" id="{C91B1D9F-9F82-47E5-9F3C-AF6663EE1D71}"/>
              </a:ext>
            </a:extLst>
          </p:cNvPr>
          <p:cNvPicPr>
            <a:picLocks noChangeAspect="1"/>
          </p:cNvPicPr>
          <p:nvPr/>
        </p:nvPicPr>
        <p:blipFill>
          <a:blip r:embed="rId4"/>
          <a:stretch>
            <a:fillRect/>
          </a:stretch>
        </p:blipFill>
        <p:spPr>
          <a:xfrm>
            <a:off x="5285296" y="1924783"/>
            <a:ext cx="3751200" cy="1865433"/>
          </a:xfrm>
          <a:prstGeom prst="rect">
            <a:avLst/>
          </a:prstGeom>
        </p:spPr>
      </p:pic>
    </p:spTree>
    <p:extLst>
      <p:ext uri="{BB962C8B-B14F-4D97-AF65-F5344CB8AC3E}">
        <p14:creationId xmlns:p14="http://schemas.microsoft.com/office/powerpoint/2010/main" val="217544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Pattern 3: Mutex 1/2</a:t>
            </a:r>
          </a:p>
        </p:txBody>
      </p:sp>
      <p:sp>
        <p:nvSpPr>
          <p:cNvPr id="3" name="Content Placeholder 2"/>
          <p:cNvSpPr>
            <a:spLocks noGrp="1"/>
          </p:cNvSpPr>
          <p:nvPr>
            <p:ph idx="1"/>
          </p:nvPr>
        </p:nvSpPr>
        <p:spPr>
          <a:xfrm>
            <a:off x="323528" y="1633364"/>
            <a:ext cx="8496944" cy="3960440"/>
          </a:xfrm>
        </p:spPr>
        <p:txBody>
          <a:bodyPr numCol="2">
            <a:normAutofit fontScale="92500" lnSpcReduction="10000"/>
          </a:bodyPr>
          <a:lstStyle/>
          <a:p>
            <a:r>
              <a:rPr lang="en-US" sz="2100" b="1" dirty="0">
                <a:solidFill>
                  <a:schemeClr val="accent1"/>
                </a:solidFill>
              </a:rPr>
              <a:t>Summary</a:t>
            </a:r>
            <a:r>
              <a:rPr lang="en-US" sz="2100" dirty="0"/>
              <a:t> </a:t>
            </a:r>
          </a:p>
          <a:p>
            <a:pPr lvl="1"/>
            <a:r>
              <a:rPr lang="en-AU" sz="1800" dirty="0"/>
              <a:t>Enforce mutual exclusion</a:t>
            </a:r>
          </a:p>
          <a:p>
            <a:r>
              <a:rPr lang="en-US" sz="2100" b="1" dirty="0">
                <a:solidFill>
                  <a:srgbClr val="00A9CE"/>
                </a:solidFill>
              </a:rPr>
              <a:t>Problem</a:t>
            </a:r>
            <a:endParaRPr lang="en-US" sz="2100" dirty="0">
              <a:solidFill>
                <a:srgbClr val="00A9CE"/>
              </a:solidFill>
            </a:endParaRPr>
          </a:p>
          <a:p>
            <a:pPr lvl="1"/>
            <a:r>
              <a:rPr lang="en-AU" sz="1800" dirty="0"/>
              <a:t>When a SC calls another SC, it hands over control to that SC</a:t>
            </a:r>
          </a:p>
          <a:p>
            <a:pPr lvl="1"/>
            <a:r>
              <a:rPr lang="en-AU" sz="1800" dirty="0"/>
              <a:t>How to prevent </a:t>
            </a:r>
            <a:r>
              <a:rPr lang="en-AU" sz="1800" dirty="0" err="1"/>
              <a:t>callee</a:t>
            </a:r>
            <a:r>
              <a:rPr lang="en-AU" sz="1800" dirty="0"/>
              <a:t> SC from re-entering called SC &amp; trying to manipulate its state or hijack control?</a:t>
            </a:r>
          </a:p>
          <a:p>
            <a:r>
              <a:rPr lang="en-US" sz="2100" b="1" dirty="0">
                <a:solidFill>
                  <a:srgbClr val="00A9CE"/>
                </a:solidFill>
              </a:rPr>
              <a:t>Context</a:t>
            </a:r>
          </a:p>
          <a:p>
            <a:pPr lvl="1"/>
            <a:r>
              <a:rPr lang="en-US" sz="1800" dirty="0"/>
              <a:t>One SC call need to call another SC</a:t>
            </a:r>
          </a:p>
          <a:p>
            <a:r>
              <a:rPr lang="en-US" sz="2100" b="1" dirty="0">
                <a:solidFill>
                  <a:srgbClr val="00A9CE"/>
                </a:solidFill>
              </a:rPr>
              <a:t>Forces</a:t>
            </a:r>
          </a:p>
          <a:p>
            <a:pPr lvl="1"/>
            <a:r>
              <a:rPr lang="en-US" sz="1800" dirty="0">
                <a:solidFill>
                  <a:srgbClr val="000000"/>
                </a:solidFill>
              </a:rPr>
              <a:t>Security</a:t>
            </a:r>
          </a:p>
          <a:p>
            <a:pPr lvl="2"/>
            <a:r>
              <a:rPr lang="en-US" sz="1600" dirty="0">
                <a:solidFill>
                  <a:srgbClr val="000000"/>
                </a:solidFill>
              </a:rPr>
              <a:t>It’s risky to handover control to contracts that are not under your control</a:t>
            </a:r>
          </a:p>
          <a:p>
            <a:pPr lvl="1"/>
            <a:endParaRPr lang="en-US" sz="1800" dirty="0">
              <a:solidFill>
                <a:srgbClr val="000000"/>
              </a:solidFill>
            </a:endParaRPr>
          </a:p>
          <a:p>
            <a:pPr lvl="1"/>
            <a:r>
              <a:rPr lang="en-US" sz="1800" dirty="0">
                <a:solidFill>
                  <a:srgbClr val="000000"/>
                </a:solidFill>
              </a:rPr>
              <a:t>Liveness</a:t>
            </a:r>
          </a:p>
          <a:p>
            <a:pPr lvl="2"/>
            <a:r>
              <a:rPr lang="en-US" sz="1600" dirty="0">
                <a:solidFill>
                  <a:srgbClr val="000000"/>
                </a:solidFill>
              </a:rPr>
              <a:t>Risk of a deadlock</a:t>
            </a:r>
          </a:p>
          <a:p>
            <a:pPr lvl="1"/>
            <a:r>
              <a:rPr lang="en-US" sz="1800" dirty="0">
                <a:solidFill>
                  <a:srgbClr val="000000"/>
                </a:solidFill>
              </a:rPr>
              <a:t>Cost</a:t>
            </a:r>
          </a:p>
          <a:p>
            <a:pPr lvl="2"/>
            <a:r>
              <a:rPr lang="en-US" sz="1600" dirty="0">
                <a:solidFill>
                  <a:srgbClr val="000000"/>
                </a:solidFill>
              </a:rPr>
              <a:t>Cost of delegated calls</a:t>
            </a:r>
          </a:p>
          <a:p>
            <a:r>
              <a:rPr lang="en-US" altLang="zh-CN" sz="2100" b="1" dirty="0">
                <a:solidFill>
                  <a:srgbClr val="00A9CE"/>
                </a:solidFill>
              </a:rPr>
              <a:t>Solution</a:t>
            </a:r>
          </a:p>
          <a:p>
            <a:pPr lvl="1"/>
            <a:r>
              <a:rPr lang="en-AU" sz="1800" dirty="0"/>
              <a:t>Utilize a mutex to hinder an external call from re-entering its caller function again</a:t>
            </a:r>
          </a:p>
          <a:p>
            <a:r>
              <a:rPr lang="en-US" sz="2100" b="1" dirty="0">
                <a:solidFill>
                  <a:srgbClr val="00A9CE"/>
                </a:solidFill>
              </a:rPr>
              <a:t>Consequences</a:t>
            </a:r>
          </a:p>
          <a:p>
            <a:pPr lvl="1"/>
            <a:r>
              <a:rPr lang="en-US" sz="1800" dirty="0"/>
              <a:t>Benefits</a:t>
            </a:r>
          </a:p>
          <a:p>
            <a:pPr lvl="2"/>
            <a:r>
              <a:rPr lang="en-US" sz="1600" dirty="0"/>
              <a:t>Security enhanced as </a:t>
            </a:r>
            <a:r>
              <a:rPr lang="en-AU" sz="1600" dirty="0"/>
              <a:t>attack impact is minimized</a:t>
            </a:r>
          </a:p>
          <a:p>
            <a:pPr lvl="1"/>
            <a:r>
              <a:rPr lang="en-US" sz="1800" dirty="0"/>
              <a:t>Drawbacks</a:t>
            </a:r>
          </a:p>
          <a:p>
            <a:pPr lvl="2"/>
            <a:r>
              <a:rPr lang="en-US" sz="1600" dirty="0"/>
              <a:t>Liveness could get affected as bad implementation of mutex </a:t>
            </a:r>
            <a:r>
              <a:rPr lang="en-US" sz="1600" dirty="0">
                <a:sym typeface="Wingdings" panose="05000000000000000000" pitchFamily="2" charset="2"/>
              </a:rPr>
              <a:t> deadlock</a:t>
            </a:r>
            <a:endParaRPr lang="en-US" sz="1600" dirty="0"/>
          </a:p>
          <a:p>
            <a:pPr lvl="2"/>
            <a:r>
              <a:rPr lang="en-US" sz="1600" dirty="0"/>
              <a:t>Cost is a bit high</a:t>
            </a:r>
          </a:p>
        </p:txBody>
      </p:sp>
      <p:sp>
        <p:nvSpPr>
          <p:cNvPr id="6" name="Slide Number Placeholder 5"/>
          <p:cNvSpPr>
            <a:spLocks noGrp="1"/>
          </p:cNvSpPr>
          <p:nvPr>
            <p:ph type="sldNum" sz="quarter" idx="12"/>
          </p:nvPr>
        </p:nvSpPr>
        <p:spPr/>
        <p:txBody>
          <a:bodyPr/>
          <a:lstStyle/>
          <a:p>
            <a:fld id="{FFF7CBAA-22EA-41CE-9725-C57ED0CEBC27}" type="slidenum">
              <a:rPr lang="en-AU" smtClean="0"/>
              <a:pPr/>
              <a:t>11</a:t>
            </a:fld>
            <a:r>
              <a:rPr lang="en-AU"/>
              <a:t>  |</a:t>
            </a:r>
            <a:endParaRPr lang="en-AU" dirty="0"/>
          </a:p>
        </p:txBody>
      </p:sp>
      <p:sp>
        <p:nvSpPr>
          <p:cNvPr id="8" name="Footer Placeholder 7"/>
          <p:cNvSpPr>
            <a:spLocks noGrp="1"/>
          </p:cNvSpPr>
          <p:nvPr>
            <p:ph type="ftr" sz="quarter" idx="11"/>
          </p:nvPr>
        </p:nvSpPr>
        <p:spPr/>
        <p:txBody>
          <a:bodyPr/>
          <a:lstStyle/>
          <a:p>
            <a:r>
              <a:rPr lang="en-AU" dirty="0"/>
              <a:t>COMP6452 Software Architecture for Blockchain Applications  |  Data61, CSIRO</a:t>
            </a:r>
          </a:p>
        </p:txBody>
      </p:sp>
    </p:spTree>
    <p:extLst>
      <p:ext uri="{BB962C8B-B14F-4D97-AF65-F5344CB8AC3E}">
        <p14:creationId xmlns:p14="http://schemas.microsoft.com/office/powerpoint/2010/main" val="3979185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895B-0C55-4856-8333-D0C0F1076BB2}"/>
              </a:ext>
            </a:extLst>
          </p:cNvPr>
          <p:cNvSpPr>
            <a:spLocks noGrp="1"/>
          </p:cNvSpPr>
          <p:nvPr>
            <p:ph type="title"/>
          </p:nvPr>
        </p:nvSpPr>
        <p:spPr>
          <a:xfrm>
            <a:off x="251520" y="894956"/>
            <a:ext cx="4968552" cy="710406"/>
          </a:xfrm>
        </p:spPr>
        <p:txBody>
          <a:bodyPr>
            <a:normAutofit/>
          </a:bodyPr>
          <a:lstStyle/>
          <a:p>
            <a:r>
              <a:rPr lang="en-US" dirty="0"/>
              <a:t>Pattern 3: Mutex 2/2</a:t>
            </a:r>
            <a:endParaRPr lang="en-AU" dirty="0"/>
          </a:p>
        </p:txBody>
      </p:sp>
      <p:sp>
        <p:nvSpPr>
          <p:cNvPr id="5" name="Footer Placeholder 4">
            <a:extLst>
              <a:ext uri="{FF2B5EF4-FFF2-40B4-BE49-F238E27FC236}">
                <a16:creationId xmlns:a16="http://schemas.microsoft.com/office/drawing/2014/main" id="{786F5CE7-F6A4-40EB-88C9-6B365BCF26ED}"/>
              </a:ext>
            </a:extLst>
          </p:cNvPr>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a:extLst>
              <a:ext uri="{FF2B5EF4-FFF2-40B4-BE49-F238E27FC236}">
                <a16:creationId xmlns:a16="http://schemas.microsoft.com/office/drawing/2014/main" id="{1F52E50F-35E3-432F-BF64-9A2E25DF24C8}"/>
              </a:ext>
            </a:extLst>
          </p:cNvPr>
          <p:cNvSpPr>
            <a:spLocks noGrp="1"/>
          </p:cNvSpPr>
          <p:nvPr>
            <p:ph type="sldNum" sz="quarter" idx="12"/>
          </p:nvPr>
        </p:nvSpPr>
        <p:spPr/>
        <p:txBody>
          <a:bodyPr/>
          <a:lstStyle/>
          <a:p>
            <a:fld id="{FFF7CBAA-22EA-41CE-9725-C57ED0CEBC27}" type="slidenum">
              <a:rPr lang="en-AU" smtClean="0"/>
              <a:pPr/>
              <a:t>12</a:t>
            </a:fld>
            <a:r>
              <a:rPr lang="en-AU"/>
              <a:t>  |</a:t>
            </a:r>
            <a:endParaRPr lang="en-AU" dirty="0"/>
          </a:p>
        </p:txBody>
      </p:sp>
      <p:pic>
        <p:nvPicPr>
          <p:cNvPr id="7" name="Picture 6">
            <a:extLst>
              <a:ext uri="{FF2B5EF4-FFF2-40B4-BE49-F238E27FC236}">
                <a16:creationId xmlns:a16="http://schemas.microsoft.com/office/drawing/2014/main" id="{44B3A4DA-8F1C-4E63-BA5A-59115A368CFD}"/>
              </a:ext>
            </a:extLst>
          </p:cNvPr>
          <p:cNvPicPr>
            <a:picLocks noChangeAspect="1"/>
          </p:cNvPicPr>
          <p:nvPr/>
        </p:nvPicPr>
        <p:blipFill>
          <a:blip r:embed="rId3"/>
          <a:stretch>
            <a:fillRect/>
          </a:stretch>
        </p:blipFill>
        <p:spPr>
          <a:xfrm>
            <a:off x="1907704" y="3713991"/>
            <a:ext cx="5431425" cy="1455233"/>
          </a:xfrm>
          <a:prstGeom prst="rect">
            <a:avLst/>
          </a:prstGeom>
        </p:spPr>
      </p:pic>
      <p:pic>
        <p:nvPicPr>
          <p:cNvPr id="9" name="Picture 8">
            <a:extLst>
              <a:ext uri="{FF2B5EF4-FFF2-40B4-BE49-F238E27FC236}">
                <a16:creationId xmlns:a16="http://schemas.microsoft.com/office/drawing/2014/main" id="{F45C2882-7F58-4FDE-85B7-8D5C1B9DA492}"/>
              </a:ext>
            </a:extLst>
          </p:cNvPr>
          <p:cNvPicPr>
            <a:picLocks noChangeAspect="1"/>
          </p:cNvPicPr>
          <p:nvPr/>
        </p:nvPicPr>
        <p:blipFill rotWithShape="1">
          <a:blip r:embed="rId4"/>
          <a:srcRect r="6081"/>
          <a:stretch/>
        </p:blipFill>
        <p:spPr>
          <a:xfrm>
            <a:off x="1907704" y="1575577"/>
            <a:ext cx="5431425" cy="2168200"/>
          </a:xfrm>
          <a:prstGeom prst="rect">
            <a:avLst/>
          </a:prstGeom>
        </p:spPr>
      </p:pic>
    </p:spTree>
    <p:extLst>
      <p:ext uri="{BB962C8B-B14F-4D97-AF65-F5344CB8AC3E}">
        <p14:creationId xmlns:p14="http://schemas.microsoft.com/office/powerpoint/2010/main" val="3379941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4: State Machine 1/3</a:t>
            </a:r>
          </a:p>
        </p:txBody>
      </p:sp>
      <p:sp>
        <p:nvSpPr>
          <p:cNvPr id="3" name="Content Placeholder 2"/>
          <p:cNvSpPr>
            <a:spLocks noGrp="1"/>
          </p:cNvSpPr>
          <p:nvPr>
            <p:ph idx="1"/>
          </p:nvPr>
        </p:nvSpPr>
        <p:spPr>
          <a:xfrm>
            <a:off x="323528" y="1633364"/>
            <a:ext cx="8496944" cy="3960440"/>
          </a:xfrm>
        </p:spPr>
        <p:txBody>
          <a:bodyPr numCol="2">
            <a:normAutofit/>
          </a:bodyPr>
          <a:lstStyle/>
          <a:p>
            <a:r>
              <a:rPr lang="en-US" sz="2100" b="1" dirty="0">
                <a:solidFill>
                  <a:schemeClr val="accent1"/>
                </a:solidFill>
              </a:rPr>
              <a:t>Summary</a:t>
            </a:r>
            <a:r>
              <a:rPr lang="en-US" sz="2100" dirty="0"/>
              <a:t> </a:t>
            </a:r>
          </a:p>
          <a:p>
            <a:pPr lvl="1"/>
            <a:r>
              <a:rPr lang="en-AU" sz="1800" dirty="0"/>
              <a:t>Use a state machine to represent different stages of contract &amp; their transitions</a:t>
            </a:r>
            <a:endParaRPr lang="en-US" sz="1700" dirty="0"/>
          </a:p>
          <a:p>
            <a:r>
              <a:rPr lang="en-US" sz="2100" b="1" dirty="0">
                <a:solidFill>
                  <a:srgbClr val="00A9CE"/>
                </a:solidFill>
              </a:rPr>
              <a:t>Problem</a:t>
            </a:r>
            <a:endParaRPr lang="en-US" sz="2100" dirty="0">
              <a:solidFill>
                <a:srgbClr val="00A9CE"/>
              </a:solidFill>
            </a:endParaRPr>
          </a:p>
          <a:p>
            <a:pPr lvl="1"/>
            <a:r>
              <a:rPr lang="en-AU" sz="1800" dirty="0"/>
              <a:t>How to handle different behavioural stages &amp; transitions within a SC?</a:t>
            </a:r>
          </a:p>
          <a:p>
            <a:r>
              <a:rPr lang="en-US" sz="2100" b="1" dirty="0">
                <a:solidFill>
                  <a:schemeClr val="accent1"/>
                </a:solidFill>
              </a:rPr>
              <a:t>Context</a:t>
            </a:r>
          </a:p>
          <a:p>
            <a:pPr lvl="1"/>
            <a:r>
              <a:rPr lang="en-US" sz="1800" dirty="0"/>
              <a:t>A SC may exhibit different behavior at different times</a:t>
            </a:r>
          </a:p>
          <a:p>
            <a:pPr lvl="1"/>
            <a:r>
              <a:rPr lang="en-US" sz="1800" dirty="0" err="1"/>
              <a:t>Behaviour</a:t>
            </a:r>
            <a:r>
              <a:rPr lang="en-US" sz="1800" dirty="0"/>
              <a:t> of a SC depends on current input &amp; history</a:t>
            </a:r>
          </a:p>
          <a:p>
            <a:endParaRPr lang="en-US" sz="2100" b="1" dirty="0">
              <a:solidFill>
                <a:srgbClr val="00A9CE"/>
              </a:solidFill>
            </a:endParaRPr>
          </a:p>
          <a:p>
            <a:r>
              <a:rPr lang="en-US" sz="2100" b="1" dirty="0">
                <a:solidFill>
                  <a:srgbClr val="00A9CE"/>
                </a:solidFill>
              </a:rPr>
              <a:t>Forces</a:t>
            </a:r>
          </a:p>
          <a:p>
            <a:pPr lvl="1"/>
            <a:r>
              <a:rPr lang="en-US" sz="1800" dirty="0">
                <a:solidFill>
                  <a:srgbClr val="000000"/>
                </a:solidFill>
              </a:rPr>
              <a:t>Correctness</a:t>
            </a:r>
          </a:p>
          <a:p>
            <a:pPr lvl="2"/>
            <a:r>
              <a:rPr lang="en-US" sz="1600" dirty="0">
                <a:solidFill>
                  <a:srgbClr val="000000"/>
                </a:solidFill>
              </a:rPr>
              <a:t>Functional correctness</a:t>
            </a:r>
          </a:p>
          <a:p>
            <a:pPr lvl="1"/>
            <a:r>
              <a:rPr lang="en-US" sz="1800" dirty="0">
                <a:solidFill>
                  <a:srgbClr val="000000"/>
                </a:solidFill>
              </a:rPr>
              <a:t>Complexity</a:t>
            </a:r>
          </a:p>
          <a:p>
            <a:pPr lvl="2"/>
            <a:r>
              <a:rPr lang="en-AU" sz="1600" dirty="0">
                <a:solidFill>
                  <a:srgbClr val="000000"/>
                </a:solidFill>
              </a:rPr>
              <a:t>Difficultly in managing states &amp; their transitions</a:t>
            </a:r>
            <a:endParaRPr lang="en-US" sz="1600" dirty="0">
              <a:solidFill>
                <a:srgbClr val="000000"/>
              </a:solidFill>
            </a:endParaRPr>
          </a:p>
          <a:p>
            <a:pPr lvl="1"/>
            <a:r>
              <a:rPr lang="en-US" sz="1800" dirty="0">
                <a:solidFill>
                  <a:srgbClr val="000000"/>
                </a:solidFill>
              </a:rPr>
              <a:t>Cost</a:t>
            </a:r>
          </a:p>
          <a:p>
            <a:pPr lvl="2"/>
            <a:r>
              <a:rPr lang="en-US" sz="1600" dirty="0">
                <a:solidFill>
                  <a:srgbClr val="000000"/>
                </a:solidFill>
              </a:rPr>
              <a:t>Gas consumption</a:t>
            </a:r>
          </a:p>
        </p:txBody>
      </p:sp>
      <p:sp>
        <p:nvSpPr>
          <p:cNvPr id="6" name="Slide Number Placeholder 5"/>
          <p:cNvSpPr>
            <a:spLocks noGrp="1"/>
          </p:cNvSpPr>
          <p:nvPr>
            <p:ph type="sldNum" sz="quarter" idx="12"/>
          </p:nvPr>
        </p:nvSpPr>
        <p:spPr/>
        <p:txBody>
          <a:bodyPr/>
          <a:lstStyle/>
          <a:p>
            <a:fld id="{FFF7CBAA-22EA-41CE-9725-C57ED0CEBC27}" type="slidenum">
              <a:rPr lang="en-AU" smtClean="0"/>
              <a:pPr/>
              <a:t>13</a:t>
            </a:fld>
            <a:r>
              <a:rPr lang="en-AU"/>
              <a:t>  |</a:t>
            </a:r>
            <a:endParaRPr lang="en-AU" dirty="0"/>
          </a:p>
        </p:txBody>
      </p:sp>
      <p:sp>
        <p:nvSpPr>
          <p:cNvPr id="8" name="Footer Placeholder 7"/>
          <p:cNvSpPr>
            <a:spLocks noGrp="1"/>
          </p:cNvSpPr>
          <p:nvPr>
            <p:ph type="ftr" sz="quarter" idx="11"/>
          </p:nvPr>
        </p:nvSpPr>
        <p:spPr/>
        <p:txBody>
          <a:bodyPr/>
          <a:lstStyle/>
          <a:p>
            <a:r>
              <a:rPr lang="en-AU"/>
              <a:t>COMP6452 Software Architecture for Blockchain Applications  |  Data61, CSIRO</a:t>
            </a:r>
            <a:endParaRPr lang="en-AU" dirty="0"/>
          </a:p>
        </p:txBody>
      </p:sp>
    </p:spTree>
    <p:extLst>
      <p:ext uri="{BB962C8B-B14F-4D97-AF65-F5344CB8AC3E}">
        <p14:creationId xmlns:p14="http://schemas.microsoft.com/office/powerpoint/2010/main" val="3627989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A8A98F-3093-4BA9-971D-FB3D36039286}"/>
              </a:ext>
            </a:extLst>
          </p:cNvPr>
          <p:cNvPicPr>
            <a:picLocks noChangeAspect="1"/>
          </p:cNvPicPr>
          <p:nvPr/>
        </p:nvPicPr>
        <p:blipFill>
          <a:blip r:embed="rId3"/>
          <a:stretch>
            <a:fillRect/>
          </a:stretch>
        </p:blipFill>
        <p:spPr>
          <a:xfrm>
            <a:off x="105415" y="1416327"/>
            <a:ext cx="4320000" cy="4111124"/>
          </a:xfrm>
          <a:prstGeom prst="rect">
            <a:avLst/>
          </a:prstGeom>
        </p:spPr>
      </p:pic>
      <p:sp>
        <p:nvSpPr>
          <p:cNvPr id="2" name="Title 1">
            <a:extLst>
              <a:ext uri="{FF2B5EF4-FFF2-40B4-BE49-F238E27FC236}">
                <a16:creationId xmlns:a16="http://schemas.microsoft.com/office/drawing/2014/main" id="{59EC895B-0C55-4856-8333-D0C0F1076BB2}"/>
              </a:ext>
            </a:extLst>
          </p:cNvPr>
          <p:cNvSpPr>
            <a:spLocks noGrp="1"/>
          </p:cNvSpPr>
          <p:nvPr>
            <p:ph type="title"/>
          </p:nvPr>
        </p:nvSpPr>
        <p:spPr/>
        <p:txBody>
          <a:bodyPr/>
          <a:lstStyle/>
          <a:p>
            <a:r>
              <a:rPr lang="en-US" dirty="0"/>
              <a:t>Pattern 4: State Machine 2/3</a:t>
            </a:r>
            <a:endParaRPr lang="en-AU" dirty="0"/>
          </a:p>
        </p:txBody>
      </p:sp>
      <p:sp>
        <p:nvSpPr>
          <p:cNvPr id="5" name="Footer Placeholder 4">
            <a:extLst>
              <a:ext uri="{FF2B5EF4-FFF2-40B4-BE49-F238E27FC236}">
                <a16:creationId xmlns:a16="http://schemas.microsoft.com/office/drawing/2014/main" id="{786F5CE7-F6A4-40EB-88C9-6B365BCF26ED}"/>
              </a:ext>
            </a:extLst>
          </p:cNvPr>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a:extLst>
              <a:ext uri="{FF2B5EF4-FFF2-40B4-BE49-F238E27FC236}">
                <a16:creationId xmlns:a16="http://schemas.microsoft.com/office/drawing/2014/main" id="{1F52E50F-35E3-432F-BF64-9A2E25DF24C8}"/>
              </a:ext>
            </a:extLst>
          </p:cNvPr>
          <p:cNvSpPr>
            <a:spLocks noGrp="1"/>
          </p:cNvSpPr>
          <p:nvPr>
            <p:ph type="sldNum" sz="quarter" idx="12"/>
          </p:nvPr>
        </p:nvSpPr>
        <p:spPr/>
        <p:txBody>
          <a:bodyPr/>
          <a:lstStyle/>
          <a:p>
            <a:fld id="{FFF7CBAA-22EA-41CE-9725-C57ED0CEBC27}" type="slidenum">
              <a:rPr lang="en-AU" smtClean="0"/>
              <a:pPr/>
              <a:t>14</a:t>
            </a:fld>
            <a:r>
              <a:rPr lang="en-AU"/>
              <a:t>  |</a:t>
            </a:r>
            <a:endParaRPr lang="en-AU" dirty="0"/>
          </a:p>
        </p:txBody>
      </p:sp>
      <p:pic>
        <p:nvPicPr>
          <p:cNvPr id="4" name="Picture 3">
            <a:extLst>
              <a:ext uri="{FF2B5EF4-FFF2-40B4-BE49-F238E27FC236}">
                <a16:creationId xmlns:a16="http://schemas.microsoft.com/office/drawing/2014/main" id="{95A2D4A2-B863-4636-910F-8B8022CEE64B}"/>
              </a:ext>
            </a:extLst>
          </p:cNvPr>
          <p:cNvPicPr>
            <a:picLocks noChangeAspect="1"/>
          </p:cNvPicPr>
          <p:nvPr/>
        </p:nvPicPr>
        <p:blipFill>
          <a:blip r:embed="rId4"/>
          <a:stretch>
            <a:fillRect/>
          </a:stretch>
        </p:blipFill>
        <p:spPr>
          <a:xfrm>
            <a:off x="4535137" y="2065412"/>
            <a:ext cx="4500000" cy="2624443"/>
          </a:xfrm>
          <a:prstGeom prst="rect">
            <a:avLst/>
          </a:prstGeom>
        </p:spPr>
      </p:pic>
      <p:grpSp>
        <p:nvGrpSpPr>
          <p:cNvPr id="14" name="Group 13">
            <a:extLst>
              <a:ext uri="{FF2B5EF4-FFF2-40B4-BE49-F238E27FC236}">
                <a16:creationId xmlns:a16="http://schemas.microsoft.com/office/drawing/2014/main" id="{66C0D282-F589-485E-887F-86D029403533}"/>
              </a:ext>
            </a:extLst>
          </p:cNvPr>
          <p:cNvGrpSpPr/>
          <p:nvPr/>
        </p:nvGrpSpPr>
        <p:grpSpPr>
          <a:xfrm>
            <a:off x="2771800" y="1656439"/>
            <a:ext cx="2044674" cy="1129053"/>
            <a:chOff x="2771800" y="1656439"/>
            <a:chExt cx="2044674" cy="1129053"/>
          </a:xfrm>
        </p:grpSpPr>
        <p:sp>
          <p:nvSpPr>
            <p:cNvPr id="11" name="TextBox 10">
              <a:extLst>
                <a:ext uri="{FF2B5EF4-FFF2-40B4-BE49-F238E27FC236}">
                  <a16:creationId xmlns:a16="http://schemas.microsoft.com/office/drawing/2014/main" id="{AA43E651-DB2C-4C48-B1E0-F047F0B35096}"/>
                </a:ext>
              </a:extLst>
            </p:cNvPr>
            <p:cNvSpPr txBox="1"/>
            <p:nvPr/>
          </p:nvSpPr>
          <p:spPr>
            <a:xfrm>
              <a:off x="2944266" y="1656439"/>
              <a:ext cx="1872208" cy="369332"/>
            </a:xfrm>
            <a:prstGeom prst="rect">
              <a:avLst/>
            </a:prstGeom>
            <a:noFill/>
          </p:spPr>
          <p:txBody>
            <a:bodyPr wrap="square" rtlCol="0">
              <a:spAutoFit/>
            </a:bodyPr>
            <a:lstStyle/>
            <a:p>
              <a:r>
                <a:rPr lang="en-AU" dirty="0" err="1"/>
                <a:t>block.number</a:t>
              </a:r>
              <a:endParaRPr lang="en-AU" dirty="0"/>
            </a:p>
          </p:txBody>
        </p:sp>
        <p:cxnSp>
          <p:nvCxnSpPr>
            <p:cNvPr id="13" name="Straight Arrow Connector 12">
              <a:extLst>
                <a:ext uri="{FF2B5EF4-FFF2-40B4-BE49-F238E27FC236}">
                  <a16:creationId xmlns:a16="http://schemas.microsoft.com/office/drawing/2014/main" id="{FE7CFF23-73A4-4F0D-AE7D-DB4F6DFDE2D3}"/>
                </a:ext>
              </a:extLst>
            </p:cNvPr>
            <p:cNvCxnSpPr/>
            <p:nvPr/>
          </p:nvCxnSpPr>
          <p:spPr>
            <a:xfrm flipH="1">
              <a:off x="2771800" y="1921396"/>
              <a:ext cx="871497"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497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0792" y="1561357"/>
            <a:ext cx="8683696" cy="3528391"/>
          </a:xfrm>
        </p:spPr>
        <p:txBody>
          <a:bodyPr numCol="2">
            <a:normAutofit/>
          </a:bodyPr>
          <a:lstStyle/>
          <a:p>
            <a:r>
              <a:rPr lang="en-US" altLang="zh-CN" sz="2100" b="1" dirty="0">
                <a:solidFill>
                  <a:srgbClr val="00A9CE"/>
                </a:solidFill>
              </a:rPr>
              <a:t>Solution</a:t>
            </a:r>
          </a:p>
          <a:p>
            <a:pPr lvl="1"/>
            <a:r>
              <a:rPr lang="en-AU" sz="1800" dirty="0"/>
              <a:t>Apply a state machine to model</a:t>
            </a:r>
          </a:p>
          <a:p>
            <a:pPr lvl="1"/>
            <a:r>
              <a:rPr lang="en-AU" sz="1800" dirty="0"/>
              <a:t>Represent different behavioural contract stages &amp; their transitions</a:t>
            </a:r>
            <a:endParaRPr lang="en-US" sz="1800" b="1" dirty="0">
              <a:solidFill>
                <a:srgbClr val="00A9CE"/>
              </a:solidFill>
            </a:endParaRPr>
          </a:p>
          <a:p>
            <a:r>
              <a:rPr lang="en-US" sz="2100" b="1" dirty="0">
                <a:solidFill>
                  <a:srgbClr val="00A9CE"/>
                </a:solidFill>
              </a:rPr>
              <a:t>Consequences</a:t>
            </a:r>
          </a:p>
          <a:p>
            <a:pPr lvl="1"/>
            <a:r>
              <a:rPr lang="en-US" sz="1800" dirty="0"/>
              <a:t>Benefits</a:t>
            </a:r>
          </a:p>
          <a:p>
            <a:pPr lvl="2"/>
            <a:r>
              <a:rPr lang="en-US" sz="1600" dirty="0"/>
              <a:t>Enhanced correctness</a:t>
            </a:r>
          </a:p>
          <a:p>
            <a:pPr lvl="2"/>
            <a:r>
              <a:rPr lang="en-US" sz="1600" dirty="0"/>
              <a:t>Reduce complexity</a:t>
            </a:r>
          </a:p>
          <a:p>
            <a:pPr lvl="1"/>
            <a:r>
              <a:rPr lang="en-US" sz="1800" dirty="0"/>
              <a:t>Drawbacks</a:t>
            </a:r>
          </a:p>
          <a:p>
            <a:pPr lvl="2"/>
            <a:r>
              <a:rPr lang="en-US" sz="1600" dirty="0"/>
              <a:t>Relatively high gas cost</a:t>
            </a:r>
            <a:endParaRPr lang="en-US" dirty="0"/>
          </a:p>
          <a:p>
            <a:pPr lvl="1"/>
            <a:endParaRPr lang="en-US" b="1" dirty="0">
              <a:solidFill>
                <a:schemeClr val="accent1"/>
              </a:solidFill>
            </a:endParaRPr>
          </a:p>
        </p:txBody>
      </p:sp>
      <p:sp>
        <p:nvSpPr>
          <p:cNvPr id="10" name="Title 1"/>
          <p:cNvSpPr>
            <a:spLocks noGrp="1"/>
          </p:cNvSpPr>
          <p:nvPr>
            <p:ph type="title"/>
          </p:nvPr>
        </p:nvSpPr>
        <p:spPr>
          <a:xfrm>
            <a:off x="251520" y="894956"/>
            <a:ext cx="8640960" cy="710406"/>
          </a:xfrm>
        </p:spPr>
        <p:txBody>
          <a:bodyPr/>
          <a:lstStyle/>
          <a:p>
            <a:r>
              <a:rPr lang="en-US" dirty="0"/>
              <a:t>Pattern 4: State Machine 3/3</a:t>
            </a:r>
          </a:p>
        </p:txBody>
      </p:sp>
      <p:sp>
        <p:nvSpPr>
          <p:cNvPr id="8" name="Slide Number Placeholder 7"/>
          <p:cNvSpPr>
            <a:spLocks noGrp="1"/>
          </p:cNvSpPr>
          <p:nvPr>
            <p:ph type="sldNum" sz="quarter" idx="12"/>
          </p:nvPr>
        </p:nvSpPr>
        <p:spPr/>
        <p:txBody>
          <a:bodyPr/>
          <a:lstStyle/>
          <a:p>
            <a:fld id="{FFF7CBAA-22EA-41CE-9725-C57ED0CEBC27}" type="slidenum">
              <a:rPr lang="en-AU" smtClean="0"/>
              <a:pPr/>
              <a:t>15</a:t>
            </a:fld>
            <a:r>
              <a:rPr lang="en-AU"/>
              <a:t>  |</a:t>
            </a:r>
            <a:endParaRPr lang="en-AU" dirty="0"/>
          </a:p>
        </p:txBody>
      </p:sp>
      <p:sp>
        <p:nvSpPr>
          <p:cNvPr id="12" name="Footer Placeholder 11"/>
          <p:cNvSpPr>
            <a:spLocks noGrp="1"/>
          </p:cNvSpPr>
          <p:nvPr>
            <p:ph type="ftr" sz="quarter" idx="11"/>
          </p:nvPr>
        </p:nvSpPr>
        <p:spPr/>
        <p:txBody>
          <a:bodyPr/>
          <a:lstStyle/>
          <a:p>
            <a:r>
              <a:rPr lang="en-AU" dirty="0"/>
              <a:t>COMP6452 Software Architecture for Blockchain Applications  |  Data61, CSIRO</a:t>
            </a:r>
          </a:p>
        </p:txBody>
      </p:sp>
    </p:spTree>
    <p:extLst>
      <p:ext uri="{BB962C8B-B14F-4D97-AF65-F5344CB8AC3E}">
        <p14:creationId xmlns:p14="http://schemas.microsoft.com/office/powerpoint/2010/main" val="533226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5: Ownership 1/2</a:t>
            </a:r>
          </a:p>
        </p:txBody>
      </p:sp>
      <p:sp>
        <p:nvSpPr>
          <p:cNvPr id="3" name="Content Placeholder 2"/>
          <p:cNvSpPr>
            <a:spLocks noGrp="1"/>
          </p:cNvSpPr>
          <p:nvPr>
            <p:ph idx="1"/>
          </p:nvPr>
        </p:nvSpPr>
        <p:spPr>
          <a:xfrm>
            <a:off x="323528" y="1633364"/>
            <a:ext cx="8496944" cy="3960440"/>
          </a:xfrm>
        </p:spPr>
        <p:txBody>
          <a:bodyPr numCol="2">
            <a:normAutofit/>
          </a:bodyPr>
          <a:lstStyle/>
          <a:p>
            <a:r>
              <a:rPr lang="en-US" sz="2100" b="1" dirty="0">
                <a:solidFill>
                  <a:schemeClr val="accent1"/>
                </a:solidFill>
              </a:rPr>
              <a:t>Summary</a:t>
            </a:r>
            <a:r>
              <a:rPr lang="en-US" sz="2100" dirty="0"/>
              <a:t> </a:t>
            </a:r>
          </a:p>
          <a:p>
            <a:pPr lvl="1"/>
            <a:r>
              <a:rPr lang="en-AU" sz="1800" dirty="0"/>
              <a:t>Set owner of SC &amp; restrict method execution dependent on caller’s address</a:t>
            </a:r>
          </a:p>
          <a:p>
            <a:r>
              <a:rPr lang="en-US" sz="2100" b="1" dirty="0">
                <a:solidFill>
                  <a:srgbClr val="00A9CE"/>
                </a:solidFill>
              </a:rPr>
              <a:t>Problem</a:t>
            </a:r>
            <a:endParaRPr lang="en-US" sz="2100" dirty="0">
              <a:solidFill>
                <a:srgbClr val="00A9CE"/>
              </a:solidFill>
            </a:endParaRPr>
          </a:p>
          <a:p>
            <a:pPr lvl="1"/>
            <a:r>
              <a:rPr lang="en-AU" sz="1800" dirty="0"/>
              <a:t>By default any party can call a contract method</a:t>
            </a:r>
          </a:p>
          <a:p>
            <a:pPr lvl="1"/>
            <a:r>
              <a:rPr lang="en-AU" sz="1800" dirty="0"/>
              <a:t>How to ensure that sensitive contract methods can only be executed by owner of a contract?</a:t>
            </a:r>
          </a:p>
          <a:p>
            <a:r>
              <a:rPr lang="en-US" sz="2100" b="1" dirty="0">
                <a:solidFill>
                  <a:schemeClr val="accent1"/>
                </a:solidFill>
              </a:rPr>
              <a:t>Context</a:t>
            </a:r>
          </a:p>
          <a:p>
            <a:pPr lvl="1"/>
            <a:r>
              <a:rPr lang="en-US" sz="1800" dirty="0"/>
              <a:t>Certain function of a SC should be called only be designated addresses</a:t>
            </a:r>
          </a:p>
          <a:p>
            <a:pPr marL="216000" lvl="1" indent="0">
              <a:buNone/>
            </a:pPr>
            <a:endParaRPr lang="en-US" sz="2100" b="1" dirty="0">
              <a:solidFill>
                <a:srgbClr val="00A9CE"/>
              </a:solidFill>
            </a:endParaRPr>
          </a:p>
          <a:p>
            <a:r>
              <a:rPr lang="en-US" sz="2100" b="1" dirty="0">
                <a:solidFill>
                  <a:srgbClr val="00A9CE"/>
                </a:solidFill>
              </a:rPr>
              <a:t>Forces</a:t>
            </a:r>
          </a:p>
          <a:p>
            <a:pPr lvl="1"/>
            <a:r>
              <a:rPr lang="en-US" sz="1800" dirty="0">
                <a:solidFill>
                  <a:srgbClr val="000000"/>
                </a:solidFill>
              </a:rPr>
              <a:t>Security</a:t>
            </a:r>
          </a:p>
          <a:p>
            <a:pPr lvl="2"/>
            <a:r>
              <a:rPr lang="en-US" sz="1600" dirty="0">
                <a:solidFill>
                  <a:srgbClr val="000000"/>
                </a:solidFill>
              </a:rPr>
              <a:t>It’s risky to allow anyone to call any function in your SC</a:t>
            </a:r>
          </a:p>
          <a:p>
            <a:r>
              <a:rPr lang="en-US" altLang="zh-CN" sz="2100" b="1" dirty="0">
                <a:solidFill>
                  <a:srgbClr val="00A9CE"/>
                </a:solidFill>
              </a:rPr>
              <a:t>Solution</a:t>
            </a:r>
          </a:p>
          <a:p>
            <a:pPr lvl="1"/>
            <a:r>
              <a:rPr lang="en-AU" sz="1800" dirty="0"/>
              <a:t>Store SC creator’s address as owner of a contract</a:t>
            </a:r>
          </a:p>
          <a:p>
            <a:pPr lvl="2"/>
            <a:r>
              <a:rPr lang="en-AU" sz="1600" dirty="0"/>
              <a:t>Can be extended to multiple addresses</a:t>
            </a:r>
          </a:p>
          <a:p>
            <a:pPr lvl="1"/>
            <a:r>
              <a:rPr lang="en-AU" sz="1800" dirty="0"/>
              <a:t>Make function execution dependent on caller’s address</a:t>
            </a:r>
          </a:p>
          <a:p>
            <a:r>
              <a:rPr lang="en-US" sz="2100" b="1" dirty="0">
                <a:solidFill>
                  <a:srgbClr val="00A9CE"/>
                </a:solidFill>
              </a:rPr>
              <a:t>Consequences</a:t>
            </a:r>
          </a:p>
          <a:p>
            <a:pPr lvl="1"/>
            <a:r>
              <a:rPr lang="en-US" sz="1800" dirty="0"/>
              <a:t>Benefits</a:t>
            </a:r>
          </a:p>
          <a:p>
            <a:pPr lvl="2"/>
            <a:r>
              <a:rPr lang="en-US" sz="1600" dirty="0"/>
              <a:t>Better security through authorization</a:t>
            </a:r>
          </a:p>
        </p:txBody>
      </p:sp>
      <p:sp>
        <p:nvSpPr>
          <p:cNvPr id="6" name="Slide Number Placeholder 5"/>
          <p:cNvSpPr>
            <a:spLocks noGrp="1"/>
          </p:cNvSpPr>
          <p:nvPr>
            <p:ph type="sldNum" sz="quarter" idx="12"/>
          </p:nvPr>
        </p:nvSpPr>
        <p:spPr/>
        <p:txBody>
          <a:bodyPr/>
          <a:lstStyle/>
          <a:p>
            <a:fld id="{FFF7CBAA-22EA-41CE-9725-C57ED0CEBC27}" type="slidenum">
              <a:rPr lang="en-AU" smtClean="0"/>
              <a:pPr/>
              <a:t>16</a:t>
            </a:fld>
            <a:r>
              <a:rPr lang="en-AU"/>
              <a:t>  |</a:t>
            </a:r>
            <a:endParaRPr lang="en-AU" dirty="0"/>
          </a:p>
        </p:txBody>
      </p:sp>
      <p:sp>
        <p:nvSpPr>
          <p:cNvPr id="8" name="Footer Placeholder 7"/>
          <p:cNvSpPr>
            <a:spLocks noGrp="1"/>
          </p:cNvSpPr>
          <p:nvPr>
            <p:ph type="ftr" sz="quarter" idx="11"/>
          </p:nvPr>
        </p:nvSpPr>
        <p:spPr/>
        <p:txBody>
          <a:bodyPr/>
          <a:lstStyle/>
          <a:p>
            <a:r>
              <a:rPr lang="en-AU"/>
              <a:t>COMP6452 Software Architecture for Blockchain Applications  |  Data61, CSIRO</a:t>
            </a:r>
            <a:endParaRPr lang="en-AU" dirty="0"/>
          </a:p>
        </p:txBody>
      </p:sp>
    </p:spTree>
    <p:extLst>
      <p:ext uri="{BB962C8B-B14F-4D97-AF65-F5344CB8AC3E}">
        <p14:creationId xmlns:p14="http://schemas.microsoft.com/office/powerpoint/2010/main" val="3308064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D176EB-516B-4A86-9699-0D8F3FE59D81}"/>
              </a:ext>
            </a:extLst>
          </p:cNvPr>
          <p:cNvPicPr>
            <a:picLocks noChangeAspect="1"/>
          </p:cNvPicPr>
          <p:nvPr/>
        </p:nvPicPr>
        <p:blipFill>
          <a:blip r:embed="rId3"/>
          <a:stretch>
            <a:fillRect/>
          </a:stretch>
        </p:blipFill>
        <p:spPr>
          <a:xfrm>
            <a:off x="1835696" y="1393496"/>
            <a:ext cx="4968000" cy="4044263"/>
          </a:xfrm>
          <a:prstGeom prst="rect">
            <a:avLst/>
          </a:prstGeom>
        </p:spPr>
      </p:pic>
      <p:sp>
        <p:nvSpPr>
          <p:cNvPr id="2" name="Title 1">
            <a:extLst>
              <a:ext uri="{FF2B5EF4-FFF2-40B4-BE49-F238E27FC236}">
                <a16:creationId xmlns:a16="http://schemas.microsoft.com/office/drawing/2014/main" id="{59EC895B-0C55-4856-8333-D0C0F1076BB2}"/>
              </a:ext>
            </a:extLst>
          </p:cNvPr>
          <p:cNvSpPr>
            <a:spLocks noGrp="1"/>
          </p:cNvSpPr>
          <p:nvPr>
            <p:ph type="title"/>
          </p:nvPr>
        </p:nvSpPr>
        <p:spPr/>
        <p:txBody>
          <a:bodyPr/>
          <a:lstStyle/>
          <a:p>
            <a:r>
              <a:rPr lang="en-US" dirty="0"/>
              <a:t>Pattern 5: Ownership 2/2</a:t>
            </a:r>
            <a:endParaRPr lang="en-AU" dirty="0"/>
          </a:p>
        </p:txBody>
      </p:sp>
      <p:sp>
        <p:nvSpPr>
          <p:cNvPr id="5" name="Footer Placeholder 4">
            <a:extLst>
              <a:ext uri="{FF2B5EF4-FFF2-40B4-BE49-F238E27FC236}">
                <a16:creationId xmlns:a16="http://schemas.microsoft.com/office/drawing/2014/main" id="{786F5CE7-F6A4-40EB-88C9-6B365BCF26ED}"/>
              </a:ext>
            </a:extLst>
          </p:cNvPr>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a:extLst>
              <a:ext uri="{FF2B5EF4-FFF2-40B4-BE49-F238E27FC236}">
                <a16:creationId xmlns:a16="http://schemas.microsoft.com/office/drawing/2014/main" id="{1F52E50F-35E3-432F-BF64-9A2E25DF24C8}"/>
              </a:ext>
            </a:extLst>
          </p:cNvPr>
          <p:cNvSpPr>
            <a:spLocks noGrp="1"/>
          </p:cNvSpPr>
          <p:nvPr>
            <p:ph type="sldNum" sz="quarter" idx="12"/>
          </p:nvPr>
        </p:nvSpPr>
        <p:spPr/>
        <p:txBody>
          <a:bodyPr/>
          <a:lstStyle/>
          <a:p>
            <a:fld id="{FFF7CBAA-22EA-41CE-9725-C57ED0CEBC27}" type="slidenum">
              <a:rPr lang="en-AU" smtClean="0"/>
              <a:pPr/>
              <a:t>17</a:t>
            </a:fld>
            <a:r>
              <a:rPr lang="en-AU"/>
              <a:t>  |</a:t>
            </a:r>
            <a:endParaRPr lang="en-AU" dirty="0"/>
          </a:p>
        </p:txBody>
      </p:sp>
    </p:spTree>
    <p:extLst>
      <p:ext uri="{BB962C8B-B14F-4D97-AF65-F5344CB8AC3E}">
        <p14:creationId xmlns:p14="http://schemas.microsoft.com/office/powerpoint/2010/main" val="3254791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6: Access Restriction 1/3</a:t>
            </a:r>
          </a:p>
        </p:txBody>
      </p:sp>
      <p:sp>
        <p:nvSpPr>
          <p:cNvPr id="3" name="Content Placeholder 2"/>
          <p:cNvSpPr>
            <a:spLocks noGrp="1"/>
          </p:cNvSpPr>
          <p:nvPr>
            <p:ph idx="1"/>
          </p:nvPr>
        </p:nvSpPr>
        <p:spPr>
          <a:xfrm>
            <a:off x="323528" y="1633364"/>
            <a:ext cx="8496944" cy="3960440"/>
          </a:xfrm>
        </p:spPr>
        <p:txBody>
          <a:bodyPr numCol="2">
            <a:normAutofit/>
          </a:bodyPr>
          <a:lstStyle/>
          <a:p>
            <a:r>
              <a:rPr lang="en-US" sz="2100" b="1" dirty="0">
                <a:solidFill>
                  <a:schemeClr val="accent1"/>
                </a:solidFill>
              </a:rPr>
              <a:t>Summary</a:t>
            </a:r>
            <a:r>
              <a:rPr lang="en-US" sz="2100" dirty="0"/>
              <a:t> </a:t>
            </a:r>
          </a:p>
          <a:p>
            <a:pPr lvl="1"/>
            <a:r>
              <a:rPr lang="en-AU" sz="1800" dirty="0"/>
              <a:t>Use modifiers in function definitions</a:t>
            </a:r>
          </a:p>
          <a:p>
            <a:r>
              <a:rPr lang="en-US" sz="2100" b="1" dirty="0">
                <a:solidFill>
                  <a:srgbClr val="00A9CE"/>
                </a:solidFill>
              </a:rPr>
              <a:t>Problem</a:t>
            </a:r>
            <a:endParaRPr lang="en-US" sz="2100" dirty="0">
              <a:solidFill>
                <a:srgbClr val="00A9CE"/>
              </a:solidFill>
            </a:endParaRPr>
          </a:p>
          <a:p>
            <a:pPr lvl="1"/>
            <a:r>
              <a:rPr lang="en-AU" sz="1800" dirty="0"/>
              <a:t>By default a SC functions are executed without checking any preconditions</a:t>
            </a:r>
          </a:p>
          <a:p>
            <a:pPr lvl="1"/>
            <a:r>
              <a:rPr lang="en-AU" sz="1800" dirty="0"/>
              <a:t>How to enforce a function is executed only if certain requirements are met?</a:t>
            </a:r>
          </a:p>
          <a:p>
            <a:r>
              <a:rPr lang="en-US" sz="2100" b="1" dirty="0">
                <a:solidFill>
                  <a:schemeClr val="accent1"/>
                </a:solidFill>
              </a:rPr>
              <a:t>Context</a:t>
            </a:r>
          </a:p>
          <a:p>
            <a:pPr lvl="1"/>
            <a:r>
              <a:rPr lang="en-US" sz="1800" dirty="0"/>
              <a:t>Certain function of a SC should be called when it satisfy pre-conditions</a:t>
            </a:r>
          </a:p>
          <a:p>
            <a:r>
              <a:rPr lang="en-US" sz="2100" b="1" dirty="0">
                <a:solidFill>
                  <a:srgbClr val="00A9CE"/>
                </a:solidFill>
              </a:rPr>
              <a:t>Forces</a:t>
            </a:r>
          </a:p>
          <a:p>
            <a:pPr lvl="1"/>
            <a:r>
              <a:rPr lang="en-US" sz="1800" dirty="0">
                <a:solidFill>
                  <a:srgbClr val="000000"/>
                </a:solidFill>
              </a:rPr>
              <a:t>Correctness</a:t>
            </a:r>
          </a:p>
          <a:p>
            <a:pPr lvl="2"/>
            <a:r>
              <a:rPr lang="en-US" sz="1600" dirty="0">
                <a:solidFill>
                  <a:srgbClr val="000000"/>
                </a:solidFill>
              </a:rPr>
              <a:t>Functional correctness</a:t>
            </a:r>
          </a:p>
          <a:p>
            <a:pPr lvl="1"/>
            <a:r>
              <a:rPr lang="en-US" sz="1800" dirty="0">
                <a:solidFill>
                  <a:srgbClr val="000000"/>
                </a:solidFill>
              </a:rPr>
              <a:t>Complexity</a:t>
            </a:r>
          </a:p>
          <a:p>
            <a:pPr lvl="2"/>
            <a:r>
              <a:rPr lang="en-AU" sz="1600" dirty="0">
                <a:solidFill>
                  <a:srgbClr val="000000"/>
                </a:solidFill>
              </a:rPr>
              <a:t>Difficultly in managing states &amp; their transitions</a:t>
            </a:r>
            <a:endParaRPr lang="en-US" sz="1600" dirty="0">
              <a:solidFill>
                <a:srgbClr val="000000"/>
              </a:solidFill>
            </a:endParaRPr>
          </a:p>
          <a:p>
            <a:pPr lvl="1"/>
            <a:r>
              <a:rPr lang="en-US" sz="1800" dirty="0">
                <a:solidFill>
                  <a:srgbClr val="000000"/>
                </a:solidFill>
              </a:rPr>
              <a:t>Cost</a:t>
            </a:r>
          </a:p>
          <a:p>
            <a:pPr lvl="2"/>
            <a:r>
              <a:rPr lang="en-US" sz="1600" dirty="0">
                <a:solidFill>
                  <a:srgbClr val="000000"/>
                </a:solidFill>
              </a:rPr>
              <a:t>Gas consumption</a:t>
            </a:r>
          </a:p>
          <a:p>
            <a:endParaRPr lang="en-US" sz="1600" dirty="0"/>
          </a:p>
        </p:txBody>
      </p:sp>
      <p:sp>
        <p:nvSpPr>
          <p:cNvPr id="6" name="Slide Number Placeholder 5"/>
          <p:cNvSpPr>
            <a:spLocks noGrp="1"/>
          </p:cNvSpPr>
          <p:nvPr>
            <p:ph type="sldNum" sz="quarter" idx="12"/>
          </p:nvPr>
        </p:nvSpPr>
        <p:spPr/>
        <p:txBody>
          <a:bodyPr/>
          <a:lstStyle/>
          <a:p>
            <a:fld id="{FFF7CBAA-22EA-41CE-9725-C57ED0CEBC27}" type="slidenum">
              <a:rPr lang="en-AU" smtClean="0"/>
              <a:pPr/>
              <a:t>18</a:t>
            </a:fld>
            <a:r>
              <a:rPr lang="en-AU"/>
              <a:t>  |</a:t>
            </a:r>
            <a:endParaRPr lang="en-AU" dirty="0"/>
          </a:p>
        </p:txBody>
      </p:sp>
      <p:sp>
        <p:nvSpPr>
          <p:cNvPr id="8" name="Footer Placeholder 7"/>
          <p:cNvSpPr>
            <a:spLocks noGrp="1"/>
          </p:cNvSpPr>
          <p:nvPr>
            <p:ph type="ftr" sz="quarter" idx="11"/>
          </p:nvPr>
        </p:nvSpPr>
        <p:spPr/>
        <p:txBody>
          <a:bodyPr/>
          <a:lstStyle/>
          <a:p>
            <a:r>
              <a:rPr lang="en-AU"/>
              <a:t>COMP6452 Software Architecture for Blockchain Applications  |  Data61, CSIRO</a:t>
            </a:r>
            <a:endParaRPr lang="en-AU" dirty="0"/>
          </a:p>
        </p:txBody>
      </p:sp>
    </p:spTree>
    <p:extLst>
      <p:ext uri="{BB962C8B-B14F-4D97-AF65-F5344CB8AC3E}">
        <p14:creationId xmlns:p14="http://schemas.microsoft.com/office/powerpoint/2010/main" val="335045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895B-0C55-4856-8333-D0C0F1076BB2}"/>
              </a:ext>
            </a:extLst>
          </p:cNvPr>
          <p:cNvSpPr>
            <a:spLocks noGrp="1"/>
          </p:cNvSpPr>
          <p:nvPr>
            <p:ph type="title"/>
          </p:nvPr>
        </p:nvSpPr>
        <p:spPr/>
        <p:txBody>
          <a:bodyPr/>
          <a:lstStyle/>
          <a:p>
            <a:r>
              <a:rPr lang="en-US" dirty="0"/>
              <a:t>Pattern 6: Access Restriction 2/3</a:t>
            </a:r>
            <a:endParaRPr lang="en-AU" dirty="0"/>
          </a:p>
        </p:txBody>
      </p:sp>
      <p:sp>
        <p:nvSpPr>
          <p:cNvPr id="5" name="Footer Placeholder 4">
            <a:extLst>
              <a:ext uri="{FF2B5EF4-FFF2-40B4-BE49-F238E27FC236}">
                <a16:creationId xmlns:a16="http://schemas.microsoft.com/office/drawing/2014/main" id="{786F5CE7-F6A4-40EB-88C9-6B365BCF26ED}"/>
              </a:ext>
            </a:extLst>
          </p:cNvPr>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a:extLst>
              <a:ext uri="{FF2B5EF4-FFF2-40B4-BE49-F238E27FC236}">
                <a16:creationId xmlns:a16="http://schemas.microsoft.com/office/drawing/2014/main" id="{1F52E50F-35E3-432F-BF64-9A2E25DF24C8}"/>
              </a:ext>
            </a:extLst>
          </p:cNvPr>
          <p:cNvSpPr>
            <a:spLocks noGrp="1"/>
          </p:cNvSpPr>
          <p:nvPr>
            <p:ph type="sldNum" sz="quarter" idx="12"/>
          </p:nvPr>
        </p:nvSpPr>
        <p:spPr/>
        <p:txBody>
          <a:bodyPr/>
          <a:lstStyle/>
          <a:p>
            <a:fld id="{FFF7CBAA-22EA-41CE-9725-C57ED0CEBC27}" type="slidenum">
              <a:rPr lang="en-AU" smtClean="0"/>
              <a:pPr/>
              <a:t>19</a:t>
            </a:fld>
            <a:r>
              <a:rPr lang="en-AU"/>
              <a:t>  |</a:t>
            </a:r>
            <a:endParaRPr lang="en-AU" dirty="0"/>
          </a:p>
        </p:txBody>
      </p:sp>
      <p:pic>
        <p:nvPicPr>
          <p:cNvPr id="3" name="Picture 2">
            <a:extLst>
              <a:ext uri="{FF2B5EF4-FFF2-40B4-BE49-F238E27FC236}">
                <a16:creationId xmlns:a16="http://schemas.microsoft.com/office/drawing/2014/main" id="{219B3D42-DB1D-416D-948A-25E69D271BC0}"/>
              </a:ext>
            </a:extLst>
          </p:cNvPr>
          <p:cNvPicPr>
            <a:picLocks noChangeAspect="1"/>
          </p:cNvPicPr>
          <p:nvPr/>
        </p:nvPicPr>
        <p:blipFill>
          <a:blip r:embed="rId3"/>
          <a:stretch>
            <a:fillRect/>
          </a:stretch>
        </p:blipFill>
        <p:spPr>
          <a:xfrm>
            <a:off x="107504" y="2086900"/>
            <a:ext cx="4320000" cy="2555456"/>
          </a:xfrm>
          <a:prstGeom prst="rect">
            <a:avLst/>
          </a:prstGeom>
        </p:spPr>
      </p:pic>
      <p:pic>
        <p:nvPicPr>
          <p:cNvPr id="4" name="Picture 3">
            <a:extLst>
              <a:ext uri="{FF2B5EF4-FFF2-40B4-BE49-F238E27FC236}">
                <a16:creationId xmlns:a16="http://schemas.microsoft.com/office/drawing/2014/main" id="{8245BF0C-3029-4AA6-B625-C71C485E87FD}"/>
              </a:ext>
            </a:extLst>
          </p:cNvPr>
          <p:cNvPicPr>
            <a:picLocks noChangeAspect="1"/>
          </p:cNvPicPr>
          <p:nvPr/>
        </p:nvPicPr>
        <p:blipFill>
          <a:blip r:embed="rId4"/>
          <a:stretch>
            <a:fillRect/>
          </a:stretch>
        </p:blipFill>
        <p:spPr>
          <a:xfrm>
            <a:off x="4572000" y="2086900"/>
            <a:ext cx="4500000" cy="2512452"/>
          </a:xfrm>
          <a:prstGeom prst="rect">
            <a:avLst/>
          </a:prstGeom>
        </p:spPr>
      </p:pic>
    </p:spTree>
    <p:extLst>
      <p:ext uri="{BB962C8B-B14F-4D97-AF65-F5344CB8AC3E}">
        <p14:creationId xmlns:p14="http://schemas.microsoft.com/office/powerpoint/2010/main" val="18289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uzz and Woody (Toy Story) Meme meme">
            <a:extLst>
              <a:ext uri="{FF2B5EF4-FFF2-40B4-BE49-F238E27FC236}">
                <a16:creationId xmlns:a16="http://schemas.microsoft.com/office/drawing/2014/main" id="{2613223C-5CD7-4F2A-9A41-B89B5ED02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25" y="1409517"/>
            <a:ext cx="5715000" cy="31146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B11A97D-3345-433C-B7AD-C028229AA4F0}"/>
              </a:ext>
            </a:extLst>
          </p:cNvPr>
          <p:cNvSpPr/>
          <p:nvPr/>
        </p:nvSpPr>
        <p:spPr>
          <a:xfrm>
            <a:off x="126583" y="4585692"/>
            <a:ext cx="2637325" cy="307777"/>
          </a:xfrm>
          <a:prstGeom prst="rect">
            <a:avLst/>
          </a:prstGeom>
        </p:spPr>
        <p:txBody>
          <a:bodyPr wrap="none">
            <a:spAutoFit/>
          </a:bodyPr>
          <a:lstStyle/>
          <a:p>
            <a:r>
              <a:rPr lang="en-AU" sz="1400" dirty="0"/>
              <a:t>Source: </a:t>
            </a:r>
            <a:r>
              <a:rPr lang="en-AU" sz="1400" dirty="0">
                <a:hlinkClick r:id="rId4"/>
              </a:rPr>
              <a:t>https://makeameme.org/</a:t>
            </a:r>
            <a:endParaRPr lang="en-AU" sz="1400" dirty="0"/>
          </a:p>
        </p:txBody>
      </p:sp>
      <p:sp>
        <p:nvSpPr>
          <p:cNvPr id="5" name="TextBox 4">
            <a:extLst>
              <a:ext uri="{FF2B5EF4-FFF2-40B4-BE49-F238E27FC236}">
                <a16:creationId xmlns:a16="http://schemas.microsoft.com/office/drawing/2014/main" id="{17191303-2679-474C-8872-CA595E6E17DD}"/>
              </a:ext>
            </a:extLst>
          </p:cNvPr>
          <p:cNvSpPr txBox="1"/>
          <p:nvPr/>
        </p:nvSpPr>
        <p:spPr>
          <a:xfrm>
            <a:off x="5917331" y="588854"/>
            <a:ext cx="3096344" cy="5078313"/>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AU" sz="1600" i="1" dirty="0"/>
              <a:t>“Patterns can help by trying to identify common solutions to recurring problems”</a:t>
            </a:r>
          </a:p>
          <a:p>
            <a:pPr marL="285750" indent="-285750">
              <a:spcBef>
                <a:spcPts val="600"/>
              </a:spcBef>
              <a:spcAft>
                <a:spcPts val="600"/>
              </a:spcAft>
              <a:buFont typeface="Arial" panose="020B0604020202020204" pitchFamily="34" charset="0"/>
              <a:buChar char="•"/>
            </a:pPr>
            <a:r>
              <a:rPr lang="en-AU" sz="1600" i="1" dirty="0"/>
              <a:t>“You can’t really understand a pattern without understanding the problem. Problem is essential to help us find a pattern when we need it”</a:t>
            </a:r>
          </a:p>
          <a:p>
            <a:pPr marL="285750" indent="-285750">
              <a:spcBef>
                <a:spcPts val="600"/>
              </a:spcBef>
              <a:spcAft>
                <a:spcPts val="600"/>
              </a:spcAft>
              <a:buFont typeface="Arial" panose="020B0604020202020204" pitchFamily="34" charset="0"/>
              <a:buChar char="•"/>
            </a:pPr>
            <a:r>
              <a:rPr lang="en-AU" sz="1600" i="1" dirty="0"/>
              <a:t>“Patterns are half-baked - you always have to finish them yourself &amp; adapt them to your own solution”</a:t>
            </a:r>
          </a:p>
          <a:p>
            <a:pPr marL="285750" indent="-285750">
              <a:spcBef>
                <a:spcPts val="600"/>
              </a:spcBef>
              <a:spcAft>
                <a:spcPts val="600"/>
              </a:spcAft>
              <a:buFont typeface="Arial" panose="020B0604020202020204" pitchFamily="34" charset="0"/>
              <a:buChar char="•"/>
            </a:pPr>
            <a:r>
              <a:rPr lang="en-AU" sz="1600" i="1" dirty="0"/>
              <a:t>“Patterns are not good or bad – rather, they’re either appropriate or not for some situations”</a:t>
            </a:r>
          </a:p>
          <a:p>
            <a:pPr>
              <a:spcBef>
                <a:spcPts val="600"/>
              </a:spcBef>
              <a:spcAft>
                <a:spcPts val="600"/>
              </a:spcAft>
            </a:pPr>
            <a:r>
              <a:rPr lang="en-AU" sz="1400" dirty="0"/>
              <a:t>Source: Martin Fowler, Patterns, IEEE Software, 2013</a:t>
            </a:r>
          </a:p>
        </p:txBody>
      </p:sp>
    </p:spTree>
    <p:extLst>
      <p:ext uri="{BB962C8B-B14F-4D97-AF65-F5344CB8AC3E}">
        <p14:creationId xmlns:p14="http://schemas.microsoft.com/office/powerpoint/2010/main" val="1000624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6: Access Restriction 3/3</a:t>
            </a:r>
          </a:p>
        </p:txBody>
      </p:sp>
      <p:sp>
        <p:nvSpPr>
          <p:cNvPr id="3" name="Content Placeholder 2"/>
          <p:cNvSpPr>
            <a:spLocks noGrp="1"/>
          </p:cNvSpPr>
          <p:nvPr>
            <p:ph idx="1"/>
          </p:nvPr>
        </p:nvSpPr>
        <p:spPr>
          <a:xfrm>
            <a:off x="323528" y="1633364"/>
            <a:ext cx="8496944" cy="3960440"/>
          </a:xfrm>
        </p:spPr>
        <p:txBody>
          <a:bodyPr numCol="2">
            <a:normAutofit/>
          </a:bodyPr>
          <a:lstStyle/>
          <a:p>
            <a:r>
              <a:rPr lang="en-US" altLang="zh-CN" sz="2100" b="1" dirty="0">
                <a:solidFill>
                  <a:srgbClr val="00A9CE"/>
                </a:solidFill>
              </a:rPr>
              <a:t>Solution</a:t>
            </a:r>
          </a:p>
          <a:p>
            <a:pPr lvl="1"/>
            <a:r>
              <a:rPr lang="en-AU" sz="1800" dirty="0"/>
              <a:t>Define generally applicable modifiers that check for desired requirements</a:t>
            </a:r>
          </a:p>
          <a:p>
            <a:pPr lvl="2"/>
            <a:r>
              <a:rPr lang="en-AU" sz="1600" dirty="0"/>
              <a:t>Block no or time</a:t>
            </a:r>
          </a:p>
          <a:p>
            <a:pPr lvl="2"/>
            <a:r>
              <a:rPr lang="en-AU" sz="1600" dirty="0"/>
              <a:t>Access rights</a:t>
            </a:r>
          </a:p>
          <a:p>
            <a:pPr lvl="1"/>
            <a:r>
              <a:rPr lang="en-AU" sz="1800" dirty="0"/>
              <a:t>Apply these modifiers in function definition</a:t>
            </a:r>
          </a:p>
          <a:p>
            <a:r>
              <a:rPr lang="en-US" sz="2100" b="1" dirty="0">
                <a:solidFill>
                  <a:srgbClr val="00A9CE"/>
                </a:solidFill>
              </a:rPr>
              <a:t>Consequences</a:t>
            </a:r>
          </a:p>
          <a:p>
            <a:pPr lvl="1"/>
            <a:r>
              <a:rPr lang="en-US" sz="1800" dirty="0"/>
              <a:t>Benefits</a:t>
            </a:r>
          </a:p>
          <a:p>
            <a:pPr lvl="2"/>
            <a:r>
              <a:rPr lang="en-US" sz="1600" dirty="0"/>
              <a:t>Better correctness</a:t>
            </a:r>
          </a:p>
          <a:p>
            <a:pPr lvl="2"/>
            <a:r>
              <a:rPr lang="en-US" sz="1600" dirty="0"/>
              <a:t>Low </a:t>
            </a:r>
            <a:r>
              <a:rPr lang="en-US" sz="1800" dirty="0"/>
              <a:t>complexity</a:t>
            </a:r>
          </a:p>
          <a:p>
            <a:pPr lvl="1"/>
            <a:r>
              <a:rPr lang="en-US" sz="1800" dirty="0"/>
              <a:t>Drawbacks</a:t>
            </a:r>
          </a:p>
          <a:p>
            <a:pPr lvl="1"/>
            <a:r>
              <a:rPr lang="en-US" sz="1800" dirty="0"/>
              <a:t>Cost relatively increases</a:t>
            </a:r>
            <a:endParaRPr lang="en-US" sz="1600" dirty="0"/>
          </a:p>
        </p:txBody>
      </p:sp>
      <p:sp>
        <p:nvSpPr>
          <p:cNvPr id="6" name="Slide Number Placeholder 5"/>
          <p:cNvSpPr>
            <a:spLocks noGrp="1"/>
          </p:cNvSpPr>
          <p:nvPr>
            <p:ph type="sldNum" sz="quarter" idx="12"/>
          </p:nvPr>
        </p:nvSpPr>
        <p:spPr/>
        <p:txBody>
          <a:bodyPr/>
          <a:lstStyle/>
          <a:p>
            <a:fld id="{FFF7CBAA-22EA-41CE-9725-C57ED0CEBC27}" type="slidenum">
              <a:rPr lang="en-AU" smtClean="0"/>
              <a:pPr/>
              <a:t>20</a:t>
            </a:fld>
            <a:r>
              <a:rPr lang="en-AU"/>
              <a:t>  |</a:t>
            </a:r>
            <a:endParaRPr lang="en-AU" dirty="0"/>
          </a:p>
        </p:txBody>
      </p:sp>
      <p:sp>
        <p:nvSpPr>
          <p:cNvPr id="8" name="Footer Placeholder 7"/>
          <p:cNvSpPr>
            <a:spLocks noGrp="1"/>
          </p:cNvSpPr>
          <p:nvPr>
            <p:ph type="ftr" sz="quarter" idx="11"/>
          </p:nvPr>
        </p:nvSpPr>
        <p:spPr/>
        <p:txBody>
          <a:bodyPr/>
          <a:lstStyle/>
          <a:p>
            <a:r>
              <a:rPr lang="en-AU"/>
              <a:t>COMP6452 Software Architecture for Blockchain Applications  |  Data61, CSIRO</a:t>
            </a:r>
            <a:endParaRPr lang="en-AU" dirty="0"/>
          </a:p>
        </p:txBody>
      </p:sp>
    </p:spTree>
    <p:extLst>
      <p:ext uri="{BB962C8B-B14F-4D97-AF65-F5344CB8AC3E}">
        <p14:creationId xmlns:p14="http://schemas.microsoft.com/office/powerpoint/2010/main" val="1832519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7: Mortal 1/2</a:t>
            </a:r>
          </a:p>
        </p:txBody>
      </p:sp>
      <p:sp>
        <p:nvSpPr>
          <p:cNvPr id="3" name="Content Placeholder 2"/>
          <p:cNvSpPr>
            <a:spLocks noGrp="1"/>
          </p:cNvSpPr>
          <p:nvPr>
            <p:ph idx="1"/>
          </p:nvPr>
        </p:nvSpPr>
        <p:spPr>
          <a:xfrm>
            <a:off x="323528" y="1633364"/>
            <a:ext cx="8496944" cy="3960440"/>
          </a:xfrm>
        </p:spPr>
        <p:txBody>
          <a:bodyPr numCol="2">
            <a:normAutofit lnSpcReduction="10000"/>
          </a:bodyPr>
          <a:lstStyle/>
          <a:p>
            <a:r>
              <a:rPr lang="en-US" sz="2100" b="1" dirty="0">
                <a:solidFill>
                  <a:schemeClr val="accent1"/>
                </a:solidFill>
              </a:rPr>
              <a:t>Summary</a:t>
            </a:r>
            <a:r>
              <a:rPr lang="en-US" sz="2100" dirty="0"/>
              <a:t> </a:t>
            </a:r>
          </a:p>
          <a:p>
            <a:pPr lvl="1"/>
            <a:r>
              <a:rPr lang="en-AU" sz="1800" dirty="0"/>
              <a:t>Self-destruct a SC</a:t>
            </a:r>
          </a:p>
          <a:p>
            <a:r>
              <a:rPr lang="en-US" sz="2100" b="1" dirty="0">
                <a:solidFill>
                  <a:srgbClr val="00A9CE"/>
                </a:solidFill>
              </a:rPr>
              <a:t>Problem</a:t>
            </a:r>
            <a:endParaRPr lang="en-US" sz="2100" dirty="0">
              <a:solidFill>
                <a:srgbClr val="00A9CE"/>
              </a:solidFill>
            </a:endParaRPr>
          </a:p>
          <a:p>
            <a:pPr lvl="1"/>
            <a:r>
              <a:rPr lang="en-AU" sz="1800" dirty="0"/>
              <a:t>A deployed SC will exist forever</a:t>
            </a:r>
          </a:p>
          <a:p>
            <a:pPr lvl="1"/>
            <a:r>
              <a:rPr lang="en-AU" sz="1800" dirty="0"/>
              <a:t>How to destroy a SC once its lifetime is over?</a:t>
            </a:r>
          </a:p>
          <a:p>
            <a:r>
              <a:rPr lang="en-US" sz="2100" b="1" dirty="0">
                <a:solidFill>
                  <a:schemeClr val="accent1"/>
                </a:solidFill>
              </a:rPr>
              <a:t>Context</a:t>
            </a:r>
          </a:p>
          <a:p>
            <a:pPr lvl="1"/>
            <a:r>
              <a:rPr lang="en-US" sz="1800" dirty="0"/>
              <a:t>Some SCs aren’t needed forever</a:t>
            </a:r>
          </a:p>
          <a:p>
            <a:r>
              <a:rPr lang="en-US" sz="2100" b="1" dirty="0">
                <a:solidFill>
                  <a:srgbClr val="00A9CE"/>
                </a:solidFill>
              </a:rPr>
              <a:t>Forces</a:t>
            </a:r>
          </a:p>
          <a:p>
            <a:pPr lvl="1"/>
            <a:r>
              <a:rPr lang="en-US" sz="1800" dirty="0">
                <a:solidFill>
                  <a:srgbClr val="000000"/>
                </a:solidFill>
              </a:rPr>
              <a:t>Immutability</a:t>
            </a:r>
          </a:p>
          <a:p>
            <a:pPr lvl="2"/>
            <a:r>
              <a:rPr lang="en-US" sz="1600" dirty="0">
                <a:solidFill>
                  <a:srgbClr val="000000"/>
                </a:solidFill>
              </a:rPr>
              <a:t>Last state of SC must remain even after end of useful life-time</a:t>
            </a:r>
          </a:p>
          <a:p>
            <a:pPr lvl="1"/>
            <a:r>
              <a:rPr lang="en-US" sz="1800" dirty="0">
                <a:solidFill>
                  <a:srgbClr val="000000"/>
                </a:solidFill>
              </a:rPr>
              <a:t>Transparency</a:t>
            </a:r>
          </a:p>
          <a:p>
            <a:pPr lvl="2"/>
            <a:r>
              <a:rPr lang="en-US" sz="1600" dirty="0">
                <a:solidFill>
                  <a:srgbClr val="000000"/>
                </a:solidFill>
              </a:rPr>
              <a:t>History of SC must remain even after end of useful life-time</a:t>
            </a:r>
          </a:p>
          <a:p>
            <a:pPr lvl="1"/>
            <a:r>
              <a:rPr lang="en-US" sz="1800" dirty="0">
                <a:solidFill>
                  <a:srgbClr val="000000"/>
                </a:solidFill>
              </a:rPr>
              <a:t>Security</a:t>
            </a:r>
          </a:p>
          <a:p>
            <a:pPr lvl="2"/>
            <a:r>
              <a:rPr lang="en-US" sz="1600" dirty="0">
                <a:solidFill>
                  <a:srgbClr val="000000"/>
                </a:solidFill>
              </a:rPr>
              <a:t>Only owner of a SC should be able to disable it</a:t>
            </a:r>
          </a:p>
          <a:p>
            <a:r>
              <a:rPr lang="en-US" altLang="zh-CN" sz="2100" b="1" dirty="0">
                <a:solidFill>
                  <a:srgbClr val="00A9CE"/>
                </a:solidFill>
              </a:rPr>
              <a:t>Solution</a:t>
            </a:r>
          </a:p>
          <a:p>
            <a:pPr lvl="1"/>
            <a:r>
              <a:rPr lang="en-AU" sz="1800" dirty="0"/>
              <a:t>Use a </a:t>
            </a:r>
            <a:r>
              <a:rPr lang="en-AU" sz="1800" i="1" dirty="0" err="1"/>
              <a:t>selfdestruct</a:t>
            </a:r>
            <a:r>
              <a:rPr lang="en-AU" sz="1800" i="1" dirty="0"/>
              <a:t>()</a:t>
            </a:r>
            <a:r>
              <a:rPr lang="en-AU" sz="1800" dirty="0"/>
              <a:t> call</a:t>
            </a:r>
          </a:p>
          <a:p>
            <a:pPr lvl="1"/>
            <a:r>
              <a:rPr lang="en-AU" sz="1800" dirty="0"/>
              <a:t>Function that calls </a:t>
            </a:r>
            <a:r>
              <a:rPr lang="en-AU" sz="1800" i="1" dirty="0" err="1"/>
              <a:t>selfdestruct</a:t>
            </a:r>
            <a:r>
              <a:rPr lang="en-AU" sz="1800" dirty="0"/>
              <a:t>() must perform authorization check</a:t>
            </a:r>
          </a:p>
          <a:p>
            <a:r>
              <a:rPr lang="en-US" sz="2100" b="1" dirty="0">
                <a:solidFill>
                  <a:srgbClr val="00A9CE"/>
                </a:solidFill>
              </a:rPr>
              <a:t>Consequences</a:t>
            </a:r>
          </a:p>
          <a:p>
            <a:pPr lvl="1"/>
            <a:r>
              <a:rPr lang="en-US" sz="1800" dirty="0"/>
              <a:t>Benefits </a:t>
            </a:r>
          </a:p>
          <a:p>
            <a:pPr lvl="2"/>
            <a:r>
              <a:rPr lang="en-US" sz="1600" dirty="0"/>
              <a:t>Immutability &amp; transparency are preserved</a:t>
            </a:r>
          </a:p>
          <a:p>
            <a:pPr lvl="2"/>
            <a:r>
              <a:rPr lang="en-US" sz="1600" dirty="0"/>
              <a:t>Better security through authorization</a:t>
            </a:r>
          </a:p>
        </p:txBody>
      </p:sp>
      <p:sp>
        <p:nvSpPr>
          <p:cNvPr id="6" name="Slide Number Placeholder 5"/>
          <p:cNvSpPr>
            <a:spLocks noGrp="1"/>
          </p:cNvSpPr>
          <p:nvPr>
            <p:ph type="sldNum" sz="quarter" idx="12"/>
          </p:nvPr>
        </p:nvSpPr>
        <p:spPr/>
        <p:txBody>
          <a:bodyPr/>
          <a:lstStyle/>
          <a:p>
            <a:fld id="{FFF7CBAA-22EA-41CE-9725-C57ED0CEBC27}" type="slidenum">
              <a:rPr lang="en-AU" smtClean="0"/>
              <a:pPr/>
              <a:t>21</a:t>
            </a:fld>
            <a:r>
              <a:rPr lang="en-AU"/>
              <a:t>  |</a:t>
            </a:r>
            <a:endParaRPr lang="en-AU" dirty="0"/>
          </a:p>
        </p:txBody>
      </p:sp>
      <p:sp>
        <p:nvSpPr>
          <p:cNvPr id="8" name="Footer Placeholder 7"/>
          <p:cNvSpPr>
            <a:spLocks noGrp="1"/>
          </p:cNvSpPr>
          <p:nvPr>
            <p:ph type="ftr" sz="quarter" idx="11"/>
          </p:nvPr>
        </p:nvSpPr>
        <p:spPr/>
        <p:txBody>
          <a:bodyPr/>
          <a:lstStyle/>
          <a:p>
            <a:r>
              <a:rPr lang="en-AU"/>
              <a:t>COMP6452 Software Architecture for Blockchain Applications  |  Data61, CSIRO</a:t>
            </a:r>
            <a:endParaRPr lang="en-AU" dirty="0"/>
          </a:p>
        </p:txBody>
      </p:sp>
    </p:spTree>
    <p:extLst>
      <p:ext uri="{BB962C8B-B14F-4D97-AF65-F5344CB8AC3E}">
        <p14:creationId xmlns:p14="http://schemas.microsoft.com/office/powerpoint/2010/main" val="3973200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895B-0C55-4856-8333-D0C0F1076BB2}"/>
              </a:ext>
            </a:extLst>
          </p:cNvPr>
          <p:cNvSpPr>
            <a:spLocks noGrp="1"/>
          </p:cNvSpPr>
          <p:nvPr>
            <p:ph type="title"/>
          </p:nvPr>
        </p:nvSpPr>
        <p:spPr/>
        <p:txBody>
          <a:bodyPr/>
          <a:lstStyle/>
          <a:p>
            <a:r>
              <a:rPr lang="en-US" dirty="0"/>
              <a:t>Pattern 7: Mortal 2/2</a:t>
            </a:r>
            <a:endParaRPr lang="en-AU" dirty="0"/>
          </a:p>
        </p:txBody>
      </p:sp>
      <p:sp>
        <p:nvSpPr>
          <p:cNvPr id="5" name="Footer Placeholder 4">
            <a:extLst>
              <a:ext uri="{FF2B5EF4-FFF2-40B4-BE49-F238E27FC236}">
                <a16:creationId xmlns:a16="http://schemas.microsoft.com/office/drawing/2014/main" id="{786F5CE7-F6A4-40EB-88C9-6B365BCF26ED}"/>
              </a:ext>
            </a:extLst>
          </p:cNvPr>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a:extLst>
              <a:ext uri="{FF2B5EF4-FFF2-40B4-BE49-F238E27FC236}">
                <a16:creationId xmlns:a16="http://schemas.microsoft.com/office/drawing/2014/main" id="{1F52E50F-35E3-432F-BF64-9A2E25DF24C8}"/>
              </a:ext>
            </a:extLst>
          </p:cNvPr>
          <p:cNvSpPr>
            <a:spLocks noGrp="1"/>
          </p:cNvSpPr>
          <p:nvPr>
            <p:ph type="sldNum" sz="quarter" idx="12"/>
          </p:nvPr>
        </p:nvSpPr>
        <p:spPr/>
        <p:txBody>
          <a:bodyPr/>
          <a:lstStyle/>
          <a:p>
            <a:fld id="{FFF7CBAA-22EA-41CE-9725-C57ED0CEBC27}" type="slidenum">
              <a:rPr lang="en-AU" smtClean="0"/>
              <a:pPr/>
              <a:t>22</a:t>
            </a:fld>
            <a:r>
              <a:rPr lang="en-AU"/>
              <a:t>  |</a:t>
            </a:r>
            <a:endParaRPr lang="en-AU" dirty="0"/>
          </a:p>
        </p:txBody>
      </p:sp>
      <p:pic>
        <p:nvPicPr>
          <p:cNvPr id="3" name="Picture 2">
            <a:extLst>
              <a:ext uri="{FF2B5EF4-FFF2-40B4-BE49-F238E27FC236}">
                <a16:creationId xmlns:a16="http://schemas.microsoft.com/office/drawing/2014/main" id="{7C013692-90E9-4437-8D57-167F2CF1D2B8}"/>
              </a:ext>
            </a:extLst>
          </p:cNvPr>
          <p:cNvPicPr>
            <a:picLocks noChangeAspect="1"/>
          </p:cNvPicPr>
          <p:nvPr/>
        </p:nvPicPr>
        <p:blipFill>
          <a:blip r:embed="rId3"/>
          <a:stretch>
            <a:fillRect/>
          </a:stretch>
        </p:blipFill>
        <p:spPr>
          <a:xfrm>
            <a:off x="1907704" y="1849388"/>
            <a:ext cx="5509575" cy="2461200"/>
          </a:xfrm>
          <a:prstGeom prst="rect">
            <a:avLst/>
          </a:prstGeom>
        </p:spPr>
      </p:pic>
    </p:spTree>
    <p:extLst>
      <p:ext uri="{BB962C8B-B14F-4D97-AF65-F5344CB8AC3E}">
        <p14:creationId xmlns:p14="http://schemas.microsoft.com/office/powerpoint/2010/main" val="1557985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8: Automatic Deprecation 1/2</a:t>
            </a:r>
          </a:p>
        </p:txBody>
      </p:sp>
      <p:sp>
        <p:nvSpPr>
          <p:cNvPr id="3" name="Content Placeholder 2"/>
          <p:cNvSpPr>
            <a:spLocks noGrp="1"/>
          </p:cNvSpPr>
          <p:nvPr>
            <p:ph idx="1"/>
          </p:nvPr>
        </p:nvSpPr>
        <p:spPr>
          <a:xfrm>
            <a:off x="323528" y="1633364"/>
            <a:ext cx="8496944" cy="3890476"/>
          </a:xfrm>
        </p:spPr>
        <p:txBody>
          <a:bodyPr numCol="2">
            <a:normAutofit lnSpcReduction="10000"/>
          </a:bodyPr>
          <a:lstStyle/>
          <a:p>
            <a:r>
              <a:rPr lang="en-US" sz="2100" b="1" dirty="0">
                <a:solidFill>
                  <a:schemeClr val="accent1"/>
                </a:solidFill>
              </a:rPr>
              <a:t>Summary</a:t>
            </a:r>
            <a:r>
              <a:rPr lang="en-US" sz="2100" dirty="0"/>
              <a:t> </a:t>
            </a:r>
          </a:p>
          <a:p>
            <a:pPr lvl="1"/>
            <a:r>
              <a:rPr lang="en-AU" sz="1800" dirty="0"/>
              <a:t>Mark a function deprecated after a set point in time</a:t>
            </a:r>
          </a:p>
          <a:p>
            <a:r>
              <a:rPr lang="en-US" sz="2100" b="1" dirty="0">
                <a:solidFill>
                  <a:srgbClr val="00A9CE"/>
                </a:solidFill>
              </a:rPr>
              <a:t>Problem</a:t>
            </a:r>
            <a:endParaRPr lang="en-US" sz="2100" dirty="0">
              <a:solidFill>
                <a:srgbClr val="00A9CE"/>
              </a:solidFill>
            </a:endParaRPr>
          </a:p>
          <a:p>
            <a:pPr lvl="1"/>
            <a:r>
              <a:rPr lang="en-AU" sz="1800" dirty="0"/>
              <a:t>How to prevent calling of a function after a set time?</a:t>
            </a:r>
          </a:p>
          <a:p>
            <a:r>
              <a:rPr lang="en-US" sz="2100" b="1" dirty="0">
                <a:solidFill>
                  <a:schemeClr val="accent1"/>
                </a:solidFill>
              </a:rPr>
              <a:t>Context</a:t>
            </a:r>
          </a:p>
          <a:p>
            <a:pPr lvl="1"/>
            <a:r>
              <a:rPr lang="en-US" sz="1800" dirty="0"/>
              <a:t>Useful life-time of the function is over &amp; it should no longer be called</a:t>
            </a:r>
          </a:p>
          <a:p>
            <a:r>
              <a:rPr lang="en-US" sz="2100" b="1" dirty="0">
                <a:solidFill>
                  <a:srgbClr val="00A9CE"/>
                </a:solidFill>
              </a:rPr>
              <a:t>Forces</a:t>
            </a:r>
          </a:p>
          <a:p>
            <a:pPr lvl="1"/>
            <a:r>
              <a:rPr lang="en-US" sz="1800" dirty="0">
                <a:solidFill>
                  <a:srgbClr val="000000"/>
                </a:solidFill>
              </a:rPr>
              <a:t>User involvement</a:t>
            </a:r>
          </a:p>
          <a:p>
            <a:pPr lvl="2"/>
            <a:r>
              <a:rPr lang="en-US" sz="1600" dirty="0">
                <a:solidFill>
                  <a:srgbClr val="000000"/>
                </a:solidFill>
              </a:rPr>
              <a:t>External TX is needed to trigger a SC function</a:t>
            </a:r>
          </a:p>
          <a:p>
            <a:pPr lvl="1"/>
            <a:r>
              <a:rPr lang="en-US" sz="1800" dirty="0">
                <a:solidFill>
                  <a:srgbClr val="000000"/>
                </a:solidFill>
              </a:rPr>
              <a:t>Time</a:t>
            </a:r>
          </a:p>
          <a:p>
            <a:pPr lvl="2"/>
            <a:r>
              <a:rPr lang="en-US" sz="1600" dirty="0">
                <a:solidFill>
                  <a:srgbClr val="000000"/>
                </a:solidFill>
              </a:rPr>
              <a:t>Time isn’t reliable in blockchains</a:t>
            </a:r>
          </a:p>
          <a:p>
            <a:r>
              <a:rPr lang="en-US" altLang="zh-CN" sz="2100" b="1" dirty="0">
                <a:solidFill>
                  <a:srgbClr val="00A9CE"/>
                </a:solidFill>
              </a:rPr>
              <a:t>Solution</a:t>
            </a:r>
          </a:p>
          <a:p>
            <a:pPr lvl="1"/>
            <a:r>
              <a:rPr lang="en-AU" sz="1800" dirty="0"/>
              <a:t>Define an expiration time</a:t>
            </a:r>
          </a:p>
          <a:p>
            <a:pPr lvl="1"/>
            <a:r>
              <a:rPr lang="en-AU" sz="1800" dirty="0"/>
              <a:t>Apply modifiers in function definitions to disable its execution if expiration time has been reached</a:t>
            </a:r>
          </a:p>
          <a:p>
            <a:r>
              <a:rPr lang="en-US" sz="2100" b="1" dirty="0">
                <a:solidFill>
                  <a:srgbClr val="00A9CE"/>
                </a:solidFill>
              </a:rPr>
              <a:t>Consequences</a:t>
            </a:r>
          </a:p>
          <a:p>
            <a:pPr lvl="1"/>
            <a:r>
              <a:rPr lang="en-US" sz="1800" dirty="0"/>
              <a:t>Benefits </a:t>
            </a:r>
          </a:p>
          <a:p>
            <a:pPr lvl="2"/>
            <a:r>
              <a:rPr lang="en-US" sz="1600" dirty="0"/>
              <a:t>No explicit user involvement is needed to </a:t>
            </a:r>
            <a:r>
              <a:rPr lang="en-AU" sz="1600" dirty="0"/>
              <a:t>mark a function deprecated </a:t>
            </a:r>
            <a:endParaRPr lang="en-US" sz="1600" dirty="0"/>
          </a:p>
          <a:p>
            <a:pPr lvl="2"/>
            <a:r>
              <a:rPr lang="en-US" sz="1600" dirty="0"/>
              <a:t>Use of block no is more reliable</a:t>
            </a:r>
          </a:p>
          <a:p>
            <a:pPr lvl="1"/>
            <a:r>
              <a:rPr lang="en-US" sz="1800" dirty="0"/>
              <a:t>Drawbacks</a:t>
            </a:r>
          </a:p>
          <a:p>
            <a:pPr lvl="2"/>
            <a:r>
              <a:rPr lang="en-US" sz="1600" dirty="0"/>
              <a:t>Time that function gets blocked is not precise</a:t>
            </a:r>
          </a:p>
        </p:txBody>
      </p:sp>
      <p:sp>
        <p:nvSpPr>
          <p:cNvPr id="6" name="Slide Number Placeholder 5"/>
          <p:cNvSpPr>
            <a:spLocks noGrp="1"/>
          </p:cNvSpPr>
          <p:nvPr>
            <p:ph type="sldNum" sz="quarter" idx="12"/>
          </p:nvPr>
        </p:nvSpPr>
        <p:spPr/>
        <p:txBody>
          <a:bodyPr/>
          <a:lstStyle/>
          <a:p>
            <a:fld id="{FFF7CBAA-22EA-41CE-9725-C57ED0CEBC27}" type="slidenum">
              <a:rPr lang="en-AU" smtClean="0"/>
              <a:pPr/>
              <a:t>23</a:t>
            </a:fld>
            <a:r>
              <a:rPr lang="en-AU"/>
              <a:t>  |</a:t>
            </a:r>
            <a:endParaRPr lang="en-AU" dirty="0"/>
          </a:p>
        </p:txBody>
      </p:sp>
      <p:sp>
        <p:nvSpPr>
          <p:cNvPr id="8" name="Footer Placeholder 7"/>
          <p:cNvSpPr>
            <a:spLocks noGrp="1"/>
          </p:cNvSpPr>
          <p:nvPr>
            <p:ph type="ftr" sz="quarter" idx="11"/>
          </p:nvPr>
        </p:nvSpPr>
        <p:spPr/>
        <p:txBody>
          <a:bodyPr/>
          <a:lstStyle/>
          <a:p>
            <a:r>
              <a:rPr lang="en-AU"/>
              <a:t>COMP6452 Software Architecture for Blockchain Applications  |  Data61, CSIRO</a:t>
            </a:r>
            <a:endParaRPr lang="en-AU" dirty="0"/>
          </a:p>
        </p:txBody>
      </p:sp>
    </p:spTree>
    <p:extLst>
      <p:ext uri="{BB962C8B-B14F-4D97-AF65-F5344CB8AC3E}">
        <p14:creationId xmlns:p14="http://schemas.microsoft.com/office/powerpoint/2010/main" val="2339105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895B-0C55-4856-8333-D0C0F1076BB2}"/>
              </a:ext>
            </a:extLst>
          </p:cNvPr>
          <p:cNvSpPr>
            <a:spLocks noGrp="1"/>
          </p:cNvSpPr>
          <p:nvPr>
            <p:ph type="title"/>
          </p:nvPr>
        </p:nvSpPr>
        <p:spPr>
          <a:xfrm>
            <a:off x="251520" y="894956"/>
            <a:ext cx="4003700" cy="710406"/>
          </a:xfrm>
        </p:spPr>
        <p:txBody>
          <a:bodyPr>
            <a:normAutofit fontScale="90000"/>
          </a:bodyPr>
          <a:lstStyle/>
          <a:p>
            <a:r>
              <a:rPr lang="en-US" dirty="0"/>
              <a:t>Pattern 8: Automatic Deprecation 2/2</a:t>
            </a:r>
            <a:endParaRPr lang="en-AU" dirty="0"/>
          </a:p>
        </p:txBody>
      </p:sp>
      <p:sp>
        <p:nvSpPr>
          <p:cNvPr id="5" name="Footer Placeholder 4">
            <a:extLst>
              <a:ext uri="{FF2B5EF4-FFF2-40B4-BE49-F238E27FC236}">
                <a16:creationId xmlns:a16="http://schemas.microsoft.com/office/drawing/2014/main" id="{786F5CE7-F6A4-40EB-88C9-6B365BCF26ED}"/>
              </a:ext>
            </a:extLst>
          </p:cNvPr>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a:extLst>
              <a:ext uri="{FF2B5EF4-FFF2-40B4-BE49-F238E27FC236}">
                <a16:creationId xmlns:a16="http://schemas.microsoft.com/office/drawing/2014/main" id="{1F52E50F-35E3-432F-BF64-9A2E25DF24C8}"/>
              </a:ext>
            </a:extLst>
          </p:cNvPr>
          <p:cNvSpPr>
            <a:spLocks noGrp="1"/>
          </p:cNvSpPr>
          <p:nvPr>
            <p:ph type="sldNum" sz="quarter" idx="12"/>
          </p:nvPr>
        </p:nvSpPr>
        <p:spPr/>
        <p:txBody>
          <a:bodyPr/>
          <a:lstStyle/>
          <a:p>
            <a:fld id="{FFF7CBAA-22EA-41CE-9725-C57ED0CEBC27}" type="slidenum">
              <a:rPr lang="en-AU" smtClean="0"/>
              <a:pPr/>
              <a:t>24</a:t>
            </a:fld>
            <a:r>
              <a:rPr lang="en-AU"/>
              <a:t>  |</a:t>
            </a:r>
            <a:endParaRPr lang="en-AU" dirty="0"/>
          </a:p>
        </p:txBody>
      </p:sp>
      <p:pic>
        <p:nvPicPr>
          <p:cNvPr id="4" name="Picture 3">
            <a:extLst>
              <a:ext uri="{FF2B5EF4-FFF2-40B4-BE49-F238E27FC236}">
                <a16:creationId xmlns:a16="http://schemas.microsoft.com/office/drawing/2014/main" id="{979185BB-C48F-4675-9CC2-51460CCBF26A}"/>
              </a:ext>
            </a:extLst>
          </p:cNvPr>
          <p:cNvPicPr>
            <a:picLocks noChangeAspect="1"/>
          </p:cNvPicPr>
          <p:nvPr/>
        </p:nvPicPr>
        <p:blipFill>
          <a:blip r:embed="rId3"/>
          <a:stretch>
            <a:fillRect/>
          </a:stretch>
        </p:blipFill>
        <p:spPr>
          <a:xfrm>
            <a:off x="4255220" y="191160"/>
            <a:ext cx="4860000" cy="5364367"/>
          </a:xfrm>
          <a:prstGeom prst="rect">
            <a:avLst/>
          </a:prstGeom>
        </p:spPr>
      </p:pic>
    </p:spTree>
    <p:extLst>
      <p:ext uri="{BB962C8B-B14F-4D97-AF65-F5344CB8AC3E}">
        <p14:creationId xmlns:p14="http://schemas.microsoft.com/office/powerpoint/2010/main" val="1733476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9: Contract Relay 1/2</a:t>
            </a:r>
          </a:p>
        </p:txBody>
      </p:sp>
      <p:sp>
        <p:nvSpPr>
          <p:cNvPr id="3" name="Content Placeholder 2"/>
          <p:cNvSpPr>
            <a:spLocks noGrp="1"/>
          </p:cNvSpPr>
          <p:nvPr>
            <p:ph idx="1"/>
          </p:nvPr>
        </p:nvSpPr>
        <p:spPr>
          <a:xfrm>
            <a:off x="323528" y="1633364"/>
            <a:ext cx="8496944" cy="3960440"/>
          </a:xfrm>
        </p:spPr>
        <p:txBody>
          <a:bodyPr numCol="2">
            <a:normAutofit lnSpcReduction="10000"/>
          </a:bodyPr>
          <a:lstStyle/>
          <a:p>
            <a:r>
              <a:rPr lang="en-US" sz="2100" b="1" dirty="0">
                <a:solidFill>
                  <a:schemeClr val="accent1"/>
                </a:solidFill>
              </a:rPr>
              <a:t>Summary</a:t>
            </a:r>
            <a:r>
              <a:rPr lang="en-US" sz="2100" dirty="0"/>
              <a:t> </a:t>
            </a:r>
          </a:p>
          <a:p>
            <a:pPr lvl="1"/>
            <a:r>
              <a:rPr lang="en-AU" sz="1800" dirty="0"/>
              <a:t>Use a proxy contract to relay TXs</a:t>
            </a:r>
          </a:p>
          <a:p>
            <a:r>
              <a:rPr lang="en-US" sz="2100" b="1" dirty="0">
                <a:solidFill>
                  <a:srgbClr val="00A9CE"/>
                </a:solidFill>
              </a:rPr>
              <a:t>Problem</a:t>
            </a:r>
            <a:endParaRPr lang="en-US" sz="2100" dirty="0">
              <a:solidFill>
                <a:srgbClr val="00A9CE"/>
              </a:solidFill>
            </a:endParaRPr>
          </a:p>
          <a:p>
            <a:pPr lvl="1"/>
            <a:r>
              <a:rPr lang="en-AU" sz="1800" dirty="0"/>
              <a:t>How to access latest version of a SC?</a:t>
            </a:r>
          </a:p>
          <a:p>
            <a:r>
              <a:rPr lang="en-US" sz="2100" b="1" dirty="0">
                <a:solidFill>
                  <a:schemeClr val="accent1"/>
                </a:solidFill>
              </a:rPr>
              <a:t>Context</a:t>
            </a:r>
          </a:p>
          <a:p>
            <a:pPr lvl="1"/>
            <a:r>
              <a:rPr lang="en-US" sz="1800" dirty="0"/>
              <a:t>SCs need to be upgradable</a:t>
            </a:r>
          </a:p>
          <a:p>
            <a:r>
              <a:rPr lang="en-US" sz="2100" b="1" dirty="0">
                <a:solidFill>
                  <a:srgbClr val="00A9CE"/>
                </a:solidFill>
              </a:rPr>
              <a:t>Forces</a:t>
            </a:r>
          </a:p>
          <a:p>
            <a:pPr lvl="1"/>
            <a:r>
              <a:rPr lang="en-US" sz="1800" dirty="0">
                <a:solidFill>
                  <a:srgbClr val="000000"/>
                </a:solidFill>
              </a:rPr>
              <a:t>Immutability</a:t>
            </a:r>
          </a:p>
          <a:p>
            <a:pPr lvl="2"/>
            <a:r>
              <a:rPr lang="en-US" sz="1600" dirty="0">
                <a:solidFill>
                  <a:srgbClr val="000000"/>
                </a:solidFill>
              </a:rPr>
              <a:t>Once deploy a SC can’t be updated</a:t>
            </a:r>
          </a:p>
          <a:p>
            <a:pPr lvl="2"/>
            <a:r>
              <a:rPr lang="en-US" sz="1600" dirty="0">
                <a:solidFill>
                  <a:srgbClr val="000000"/>
                </a:solidFill>
              </a:rPr>
              <a:t>New SC instance has a different address </a:t>
            </a:r>
          </a:p>
          <a:p>
            <a:pPr lvl="2"/>
            <a:r>
              <a:rPr lang="en-US" sz="1600" dirty="0">
                <a:solidFill>
                  <a:srgbClr val="000000"/>
                </a:solidFill>
              </a:rPr>
              <a:t>A SC can’t be reached without knowing its address</a:t>
            </a:r>
          </a:p>
          <a:p>
            <a:pPr lvl="1"/>
            <a:r>
              <a:rPr lang="en-US" sz="1800" dirty="0">
                <a:solidFill>
                  <a:srgbClr val="000000"/>
                </a:solidFill>
              </a:rPr>
              <a:t>Cost</a:t>
            </a:r>
          </a:p>
          <a:p>
            <a:pPr lvl="2"/>
            <a:r>
              <a:rPr lang="en-US" sz="1600" dirty="0">
                <a:solidFill>
                  <a:srgbClr val="000000"/>
                </a:solidFill>
              </a:rPr>
              <a:t>Cost of redeployment &amp; state data</a:t>
            </a:r>
          </a:p>
          <a:p>
            <a:r>
              <a:rPr lang="en-US" altLang="zh-CN" sz="2100" b="1" dirty="0">
                <a:solidFill>
                  <a:srgbClr val="00A9CE"/>
                </a:solidFill>
              </a:rPr>
              <a:t>Solution</a:t>
            </a:r>
          </a:p>
          <a:p>
            <a:pPr lvl="1"/>
            <a:r>
              <a:rPr lang="en-AU" sz="1800" dirty="0"/>
              <a:t>Define a proxy contract</a:t>
            </a:r>
          </a:p>
          <a:p>
            <a:pPr lvl="1"/>
            <a:r>
              <a:rPr lang="en-AU" sz="1800" dirty="0"/>
              <a:t>SC users always interact with the proxy contract</a:t>
            </a:r>
          </a:p>
          <a:p>
            <a:pPr lvl="1"/>
            <a:r>
              <a:rPr lang="en-AU" sz="1800" dirty="0"/>
              <a:t>Proxy relays all TXs to the most recent contract version using delegated calls</a:t>
            </a:r>
          </a:p>
          <a:p>
            <a:r>
              <a:rPr lang="en-US" sz="2100" b="1" dirty="0">
                <a:solidFill>
                  <a:srgbClr val="00A9CE"/>
                </a:solidFill>
              </a:rPr>
              <a:t>Consequences</a:t>
            </a:r>
          </a:p>
          <a:p>
            <a:pPr lvl="1"/>
            <a:r>
              <a:rPr lang="en-US" sz="1800" dirty="0"/>
              <a:t>Benefits</a:t>
            </a:r>
          </a:p>
          <a:p>
            <a:pPr lvl="2"/>
            <a:r>
              <a:rPr lang="en-US" sz="1600" dirty="0"/>
              <a:t>Immutability isn’t affected as  </a:t>
            </a:r>
            <a:r>
              <a:rPr lang="en-AU" sz="1600" dirty="0"/>
              <a:t>SC isn’t modified</a:t>
            </a:r>
          </a:p>
          <a:p>
            <a:pPr lvl="2"/>
            <a:r>
              <a:rPr lang="en-AU" sz="1600" dirty="0"/>
              <a:t>Latest contact can still be reached </a:t>
            </a:r>
            <a:endParaRPr lang="en-US" sz="1600" dirty="0"/>
          </a:p>
          <a:p>
            <a:pPr lvl="1"/>
            <a:r>
              <a:rPr lang="en-US" sz="1800" dirty="0"/>
              <a:t>Drawbacks</a:t>
            </a:r>
          </a:p>
          <a:p>
            <a:pPr lvl="2"/>
            <a:r>
              <a:rPr lang="en-US" sz="1600" dirty="0"/>
              <a:t>Delegated calls are costly</a:t>
            </a:r>
          </a:p>
        </p:txBody>
      </p:sp>
      <p:sp>
        <p:nvSpPr>
          <p:cNvPr id="6" name="Slide Number Placeholder 5"/>
          <p:cNvSpPr>
            <a:spLocks noGrp="1"/>
          </p:cNvSpPr>
          <p:nvPr>
            <p:ph type="sldNum" sz="quarter" idx="12"/>
          </p:nvPr>
        </p:nvSpPr>
        <p:spPr/>
        <p:txBody>
          <a:bodyPr/>
          <a:lstStyle/>
          <a:p>
            <a:fld id="{FFF7CBAA-22EA-41CE-9725-C57ED0CEBC27}" type="slidenum">
              <a:rPr lang="en-AU" smtClean="0"/>
              <a:pPr/>
              <a:t>25</a:t>
            </a:fld>
            <a:r>
              <a:rPr lang="en-AU"/>
              <a:t>  |</a:t>
            </a:r>
            <a:endParaRPr lang="en-AU" dirty="0"/>
          </a:p>
        </p:txBody>
      </p:sp>
      <p:sp>
        <p:nvSpPr>
          <p:cNvPr id="8" name="Footer Placeholder 7"/>
          <p:cNvSpPr>
            <a:spLocks noGrp="1"/>
          </p:cNvSpPr>
          <p:nvPr>
            <p:ph type="ftr" sz="quarter" idx="11"/>
          </p:nvPr>
        </p:nvSpPr>
        <p:spPr/>
        <p:txBody>
          <a:bodyPr/>
          <a:lstStyle/>
          <a:p>
            <a:r>
              <a:rPr lang="en-AU"/>
              <a:t>COMP6452 Software Architecture for Blockchain Applications  |  Data61, CSIRO</a:t>
            </a:r>
            <a:endParaRPr lang="en-AU" dirty="0"/>
          </a:p>
        </p:txBody>
      </p:sp>
    </p:spTree>
    <p:extLst>
      <p:ext uri="{BB962C8B-B14F-4D97-AF65-F5344CB8AC3E}">
        <p14:creationId xmlns:p14="http://schemas.microsoft.com/office/powerpoint/2010/main" val="621960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895B-0C55-4856-8333-D0C0F1076BB2}"/>
              </a:ext>
            </a:extLst>
          </p:cNvPr>
          <p:cNvSpPr>
            <a:spLocks noGrp="1"/>
          </p:cNvSpPr>
          <p:nvPr>
            <p:ph type="title"/>
          </p:nvPr>
        </p:nvSpPr>
        <p:spPr>
          <a:xfrm>
            <a:off x="251520" y="894956"/>
            <a:ext cx="5184576" cy="710406"/>
          </a:xfrm>
        </p:spPr>
        <p:txBody>
          <a:bodyPr>
            <a:normAutofit fontScale="90000"/>
          </a:bodyPr>
          <a:lstStyle/>
          <a:p>
            <a:r>
              <a:rPr lang="en-US" dirty="0"/>
              <a:t>Pattern 9: Contract Relay 2/2</a:t>
            </a:r>
            <a:endParaRPr lang="en-AU" dirty="0"/>
          </a:p>
        </p:txBody>
      </p:sp>
      <p:sp>
        <p:nvSpPr>
          <p:cNvPr id="5" name="Footer Placeholder 4">
            <a:extLst>
              <a:ext uri="{FF2B5EF4-FFF2-40B4-BE49-F238E27FC236}">
                <a16:creationId xmlns:a16="http://schemas.microsoft.com/office/drawing/2014/main" id="{786F5CE7-F6A4-40EB-88C9-6B365BCF26ED}"/>
              </a:ext>
            </a:extLst>
          </p:cNvPr>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a:extLst>
              <a:ext uri="{FF2B5EF4-FFF2-40B4-BE49-F238E27FC236}">
                <a16:creationId xmlns:a16="http://schemas.microsoft.com/office/drawing/2014/main" id="{1F52E50F-35E3-432F-BF64-9A2E25DF24C8}"/>
              </a:ext>
            </a:extLst>
          </p:cNvPr>
          <p:cNvSpPr>
            <a:spLocks noGrp="1"/>
          </p:cNvSpPr>
          <p:nvPr>
            <p:ph type="sldNum" sz="quarter" idx="12"/>
          </p:nvPr>
        </p:nvSpPr>
        <p:spPr/>
        <p:txBody>
          <a:bodyPr/>
          <a:lstStyle/>
          <a:p>
            <a:fld id="{FFF7CBAA-22EA-41CE-9725-C57ED0CEBC27}" type="slidenum">
              <a:rPr lang="en-AU" smtClean="0"/>
              <a:pPr/>
              <a:t>26</a:t>
            </a:fld>
            <a:r>
              <a:rPr lang="en-AU"/>
              <a:t>  |</a:t>
            </a:r>
            <a:endParaRPr lang="en-AU" dirty="0"/>
          </a:p>
        </p:txBody>
      </p:sp>
      <p:pic>
        <p:nvPicPr>
          <p:cNvPr id="3" name="Picture 2">
            <a:extLst>
              <a:ext uri="{FF2B5EF4-FFF2-40B4-BE49-F238E27FC236}">
                <a16:creationId xmlns:a16="http://schemas.microsoft.com/office/drawing/2014/main" id="{476F582F-0F9C-4385-80E0-F85C3E78EBCB}"/>
              </a:ext>
            </a:extLst>
          </p:cNvPr>
          <p:cNvPicPr>
            <a:picLocks noChangeAspect="1"/>
          </p:cNvPicPr>
          <p:nvPr/>
        </p:nvPicPr>
        <p:blipFill>
          <a:blip r:embed="rId3"/>
          <a:stretch>
            <a:fillRect/>
          </a:stretch>
        </p:blipFill>
        <p:spPr>
          <a:xfrm>
            <a:off x="3643297" y="1345332"/>
            <a:ext cx="5353275" cy="3984800"/>
          </a:xfrm>
          <a:prstGeom prst="rect">
            <a:avLst/>
          </a:prstGeom>
        </p:spPr>
      </p:pic>
      <p:sp>
        <p:nvSpPr>
          <p:cNvPr id="4" name="Rectangle: Rounded Corners 3">
            <a:extLst>
              <a:ext uri="{FF2B5EF4-FFF2-40B4-BE49-F238E27FC236}">
                <a16:creationId xmlns:a16="http://schemas.microsoft.com/office/drawing/2014/main" id="{91036BC0-C257-4E4D-9F58-75A6282560D1}"/>
              </a:ext>
            </a:extLst>
          </p:cNvPr>
          <p:cNvSpPr/>
          <p:nvPr/>
        </p:nvSpPr>
        <p:spPr>
          <a:xfrm>
            <a:off x="497930" y="2497460"/>
            <a:ext cx="86409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Proxy</a:t>
            </a:r>
          </a:p>
        </p:txBody>
      </p:sp>
      <p:sp>
        <p:nvSpPr>
          <p:cNvPr id="7" name="Rectangle: Rounded Corners 6">
            <a:extLst>
              <a:ext uri="{FF2B5EF4-FFF2-40B4-BE49-F238E27FC236}">
                <a16:creationId xmlns:a16="http://schemas.microsoft.com/office/drawing/2014/main" id="{8F0BA061-25E5-49F4-8B3A-E2F66987DE50}"/>
              </a:ext>
            </a:extLst>
          </p:cNvPr>
          <p:cNvSpPr/>
          <p:nvPr/>
        </p:nvSpPr>
        <p:spPr>
          <a:xfrm>
            <a:off x="2483768" y="2499617"/>
            <a:ext cx="93600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SC</a:t>
            </a:r>
          </a:p>
        </p:txBody>
      </p:sp>
      <p:sp>
        <p:nvSpPr>
          <p:cNvPr id="8" name="Rectangle: Rounded Corners 7">
            <a:extLst>
              <a:ext uri="{FF2B5EF4-FFF2-40B4-BE49-F238E27FC236}">
                <a16:creationId xmlns:a16="http://schemas.microsoft.com/office/drawing/2014/main" id="{DAFAD2AB-44DB-4FE9-AE22-03FA98B8ED88}"/>
              </a:ext>
            </a:extLst>
          </p:cNvPr>
          <p:cNvSpPr/>
          <p:nvPr/>
        </p:nvSpPr>
        <p:spPr>
          <a:xfrm>
            <a:off x="2483768" y="3731506"/>
            <a:ext cx="93600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New SC</a:t>
            </a:r>
          </a:p>
        </p:txBody>
      </p:sp>
      <p:cxnSp>
        <p:nvCxnSpPr>
          <p:cNvPr id="12" name="Straight Arrow Connector 11">
            <a:extLst>
              <a:ext uri="{FF2B5EF4-FFF2-40B4-BE49-F238E27FC236}">
                <a16:creationId xmlns:a16="http://schemas.microsoft.com/office/drawing/2014/main" id="{2FC564E1-3072-45B0-8A17-24EFE702834F}"/>
              </a:ext>
            </a:extLst>
          </p:cNvPr>
          <p:cNvCxnSpPr>
            <a:cxnSpLocks/>
            <a:stCxn id="4" idx="3"/>
            <a:endCxn id="7" idx="1"/>
          </p:cNvCxnSpPr>
          <p:nvPr/>
        </p:nvCxnSpPr>
        <p:spPr>
          <a:xfrm>
            <a:off x="1362026" y="2713484"/>
            <a:ext cx="1121742" cy="2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3679AF8-7260-4CAF-A68C-38931FFDB45C}"/>
              </a:ext>
            </a:extLst>
          </p:cNvPr>
          <p:cNvCxnSpPr>
            <a:cxnSpLocks/>
            <a:endCxn id="8" idx="1"/>
          </p:cNvCxnSpPr>
          <p:nvPr/>
        </p:nvCxnSpPr>
        <p:spPr>
          <a:xfrm>
            <a:off x="1159381" y="2943004"/>
            <a:ext cx="1324387" cy="1004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descr="A picture containing object&#10;&#10;Description generated with high confidence">
            <a:extLst>
              <a:ext uri="{FF2B5EF4-FFF2-40B4-BE49-F238E27FC236}">
                <a16:creationId xmlns:a16="http://schemas.microsoft.com/office/drawing/2014/main" id="{A2CF264F-8054-4951-9D13-3A43641E6308}"/>
              </a:ext>
            </a:extLst>
          </p:cNvPr>
          <p:cNvPicPr>
            <a:picLocks noChangeAspect="1"/>
          </p:cNvPicPr>
          <p:nvPr/>
        </p:nvPicPr>
        <p:blipFill>
          <a:blip r:embed="rId4"/>
          <a:stretch>
            <a:fillRect/>
          </a:stretch>
        </p:blipFill>
        <p:spPr>
          <a:xfrm>
            <a:off x="631966" y="1499703"/>
            <a:ext cx="594360" cy="594360"/>
          </a:xfrm>
          <a:prstGeom prst="rect">
            <a:avLst/>
          </a:prstGeom>
        </p:spPr>
      </p:pic>
      <p:pic>
        <p:nvPicPr>
          <p:cNvPr id="20" name="Picture 19" descr="A close up of sunglasses&#10;&#10;Description generated with high confidence">
            <a:extLst>
              <a:ext uri="{FF2B5EF4-FFF2-40B4-BE49-F238E27FC236}">
                <a16:creationId xmlns:a16="http://schemas.microsoft.com/office/drawing/2014/main" id="{6D365623-F953-4F3F-8BE5-08EF8D042A6E}"/>
              </a:ext>
            </a:extLst>
          </p:cNvPr>
          <p:cNvPicPr>
            <a:picLocks noChangeAspect="1"/>
          </p:cNvPicPr>
          <p:nvPr/>
        </p:nvPicPr>
        <p:blipFill>
          <a:blip r:embed="rId5"/>
          <a:stretch>
            <a:fillRect/>
          </a:stretch>
        </p:blipFill>
        <p:spPr>
          <a:xfrm>
            <a:off x="796914" y="3693293"/>
            <a:ext cx="594360" cy="594360"/>
          </a:xfrm>
          <a:prstGeom prst="rect">
            <a:avLst/>
          </a:prstGeom>
        </p:spPr>
      </p:pic>
      <p:pic>
        <p:nvPicPr>
          <p:cNvPr id="21" name="Picture 20" descr="A drawing of a cartoon character&#10;&#10;Description generated with high confidence">
            <a:extLst>
              <a:ext uri="{FF2B5EF4-FFF2-40B4-BE49-F238E27FC236}">
                <a16:creationId xmlns:a16="http://schemas.microsoft.com/office/drawing/2014/main" id="{727F3648-C2DD-4C56-882C-37EA622B547A}"/>
              </a:ext>
            </a:extLst>
          </p:cNvPr>
          <p:cNvPicPr>
            <a:picLocks noChangeAspect="1"/>
          </p:cNvPicPr>
          <p:nvPr/>
        </p:nvPicPr>
        <p:blipFill>
          <a:blip r:embed="rId6"/>
          <a:stretch>
            <a:fillRect/>
          </a:stretch>
        </p:blipFill>
        <p:spPr>
          <a:xfrm>
            <a:off x="269087" y="3693293"/>
            <a:ext cx="594861" cy="594861"/>
          </a:xfrm>
          <a:prstGeom prst="rect">
            <a:avLst/>
          </a:prstGeom>
        </p:spPr>
      </p:pic>
      <p:grpSp>
        <p:nvGrpSpPr>
          <p:cNvPr id="10" name="Group 9">
            <a:extLst>
              <a:ext uri="{FF2B5EF4-FFF2-40B4-BE49-F238E27FC236}">
                <a16:creationId xmlns:a16="http://schemas.microsoft.com/office/drawing/2014/main" id="{F7AA0EFF-ED30-4896-9855-822167685406}"/>
              </a:ext>
            </a:extLst>
          </p:cNvPr>
          <p:cNvGrpSpPr/>
          <p:nvPr/>
        </p:nvGrpSpPr>
        <p:grpSpPr>
          <a:xfrm>
            <a:off x="1000664" y="1624072"/>
            <a:ext cx="1906438" cy="903468"/>
            <a:chOff x="1000664" y="1624072"/>
            <a:chExt cx="1906438" cy="903468"/>
          </a:xfrm>
        </p:grpSpPr>
        <p:sp>
          <p:nvSpPr>
            <p:cNvPr id="24" name="Freeform: Shape 23">
              <a:extLst>
                <a:ext uri="{FF2B5EF4-FFF2-40B4-BE49-F238E27FC236}">
                  <a16:creationId xmlns:a16="http://schemas.microsoft.com/office/drawing/2014/main" id="{DEEFD913-2598-4A21-81A3-64B72C4B7BA3}"/>
                </a:ext>
              </a:extLst>
            </p:cNvPr>
            <p:cNvSpPr/>
            <p:nvPr/>
          </p:nvSpPr>
          <p:spPr>
            <a:xfrm>
              <a:off x="1000664" y="1966770"/>
              <a:ext cx="1906438" cy="560770"/>
            </a:xfrm>
            <a:custGeom>
              <a:avLst/>
              <a:gdLst>
                <a:gd name="connsiteX0" fmla="*/ 1906438 w 1906438"/>
                <a:gd name="connsiteY0" fmla="*/ 560770 h 560770"/>
                <a:gd name="connsiteX1" fmla="*/ 1250830 w 1906438"/>
                <a:gd name="connsiteY1" fmla="*/ 53 h 560770"/>
                <a:gd name="connsiteX2" fmla="*/ 0 w 1906438"/>
                <a:gd name="connsiteY2" fmla="*/ 526264 h 560770"/>
              </a:gdLst>
              <a:ahLst/>
              <a:cxnLst>
                <a:cxn ang="0">
                  <a:pos x="connsiteX0" y="connsiteY0"/>
                </a:cxn>
                <a:cxn ang="0">
                  <a:pos x="connsiteX1" y="connsiteY1"/>
                </a:cxn>
                <a:cxn ang="0">
                  <a:pos x="connsiteX2" y="connsiteY2"/>
                </a:cxn>
              </a:cxnLst>
              <a:rect l="l" t="t" r="r" b="b"/>
              <a:pathLst>
                <a:path w="1906438" h="560770">
                  <a:moveTo>
                    <a:pt x="1906438" y="560770"/>
                  </a:moveTo>
                  <a:cubicBezTo>
                    <a:pt x="1737504" y="283287"/>
                    <a:pt x="1568570" y="5804"/>
                    <a:pt x="1250830" y="53"/>
                  </a:cubicBezTo>
                  <a:cubicBezTo>
                    <a:pt x="933090" y="-5698"/>
                    <a:pt x="208472" y="451502"/>
                    <a:pt x="0" y="526264"/>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594B5728-DEA4-4769-AC7E-5691780402EC}"/>
                </a:ext>
              </a:extLst>
            </p:cNvPr>
            <p:cNvSpPr txBox="1"/>
            <p:nvPr/>
          </p:nvSpPr>
          <p:spPr>
            <a:xfrm>
              <a:off x="1763688" y="1624072"/>
              <a:ext cx="1008112" cy="369332"/>
            </a:xfrm>
            <a:prstGeom prst="rect">
              <a:avLst/>
            </a:prstGeom>
            <a:noFill/>
          </p:spPr>
          <p:txBody>
            <a:bodyPr wrap="square" rtlCol="0">
              <a:spAutoFit/>
            </a:bodyPr>
            <a:lstStyle/>
            <a:p>
              <a:r>
                <a:rPr lang="en-AU" dirty="0"/>
                <a:t>Register</a:t>
              </a:r>
            </a:p>
          </p:txBody>
        </p:sp>
      </p:grpSp>
      <p:grpSp>
        <p:nvGrpSpPr>
          <p:cNvPr id="13" name="Group 12">
            <a:extLst>
              <a:ext uri="{FF2B5EF4-FFF2-40B4-BE49-F238E27FC236}">
                <a16:creationId xmlns:a16="http://schemas.microsoft.com/office/drawing/2014/main" id="{D2A774C5-7E76-48C2-8CEE-28AA97C7CB65}"/>
              </a:ext>
            </a:extLst>
          </p:cNvPr>
          <p:cNvGrpSpPr/>
          <p:nvPr/>
        </p:nvGrpSpPr>
        <p:grpSpPr>
          <a:xfrm>
            <a:off x="1397479" y="2820838"/>
            <a:ext cx="1567555" cy="905773"/>
            <a:chOff x="1397479" y="2820838"/>
            <a:chExt cx="1567555" cy="905773"/>
          </a:xfrm>
        </p:grpSpPr>
        <p:sp>
          <p:nvSpPr>
            <p:cNvPr id="25" name="Freeform: Shape 24">
              <a:extLst>
                <a:ext uri="{FF2B5EF4-FFF2-40B4-BE49-F238E27FC236}">
                  <a16:creationId xmlns:a16="http://schemas.microsoft.com/office/drawing/2014/main" id="{A53B0395-963A-40A9-A40C-4903F8EC1475}"/>
                </a:ext>
              </a:extLst>
            </p:cNvPr>
            <p:cNvSpPr/>
            <p:nvPr/>
          </p:nvSpPr>
          <p:spPr>
            <a:xfrm>
              <a:off x="1397479" y="2820838"/>
              <a:ext cx="1457864" cy="905773"/>
            </a:xfrm>
            <a:custGeom>
              <a:avLst/>
              <a:gdLst>
                <a:gd name="connsiteX0" fmla="*/ 1457864 w 1457864"/>
                <a:gd name="connsiteY0" fmla="*/ 905773 h 905773"/>
                <a:gd name="connsiteX1" fmla="*/ 0 w 1457864"/>
                <a:gd name="connsiteY1" fmla="*/ 0 h 905773"/>
              </a:gdLst>
              <a:ahLst/>
              <a:cxnLst>
                <a:cxn ang="0">
                  <a:pos x="connsiteX0" y="connsiteY0"/>
                </a:cxn>
                <a:cxn ang="0">
                  <a:pos x="connsiteX1" y="connsiteY1"/>
                </a:cxn>
              </a:cxnLst>
              <a:rect l="l" t="t" r="r" b="b"/>
              <a:pathLst>
                <a:path w="1457864" h="905773">
                  <a:moveTo>
                    <a:pt x="1457864" y="905773"/>
                  </a:moveTo>
                  <a:cubicBezTo>
                    <a:pt x="829573" y="508958"/>
                    <a:pt x="201283" y="112143"/>
                    <a:pt x="0" y="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sp>
          <p:nvSpPr>
            <p:cNvPr id="18" name="TextBox 17">
              <a:extLst>
                <a:ext uri="{FF2B5EF4-FFF2-40B4-BE49-F238E27FC236}">
                  <a16:creationId xmlns:a16="http://schemas.microsoft.com/office/drawing/2014/main" id="{4930F42F-BEED-44D4-B6C1-1638BFA04730}"/>
                </a:ext>
              </a:extLst>
            </p:cNvPr>
            <p:cNvSpPr txBox="1"/>
            <p:nvPr/>
          </p:nvSpPr>
          <p:spPr>
            <a:xfrm rot="1994522">
              <a:off x="1956922" y="3106170"/>
              <a:ext cx="1008112" cy="369332"/>
            </a:xfrm>
            <a:prstGeom prst="rect">
              <a:avLst/>
            </a:prstGeom>
            <a:noFill/>
          </p:spPr>
          <p:txBody>
            <a:bodyPr wrap="square" rtlCol="0">
              <a:spAutoFit/>
            </a:bodyPr>
            <a:lstStyle/>
            <a:p>
              <a:r>
                <a:rPr lang="en-AU" dirty="0"/>
                <a:t>Register</a:t>
              </a:r>
            </a:p>
          </p:txBody>
        </p:sp>
      </p:grpSp>
      <p:grpSp>
        <p:nvGrpSpPr>
          <p:cNvPr id="14" name="Group 13">
            <a:extLst>
              <a:ext uri="{FF2B5EF4-FFF2-40B4-BE49-F238E27FC236}">
                <a16:creationId xmlns:a16="http://schemas.microsoft.com/office/drawing/2014/main" id="{7F6BADBF-EAB7-43D2-9C58-DAB670EF0DEE}"/>
              </a:ext>
            </a:extLst>
          </p:cNvPr>
          <p:cNvGrpSpPr/>
          <p:nvPr/>
        </p:nvGrpSpPr>
        <p:grpSpPr>
          <a:xfrm>
            <a:off x="539552" y="2929508"/>
            <a:ext cx="1008112" cy="763284"/>
            <a:chOff x="539552" y="2929508"/>
            <a:chExt cx="1008112" cy="763284"/>
          </a:xfrm>
        </p:grpSpPr>
        <p:cxnSp>
          <p:nvCxnSpPr>
            <p:cNvPr id="11" name="Straight Arrow Connector 10">
              <a:extLst>
                <a:ext uri="{FF2B5EF4-FFF2-40B4-BE49-F238E27FC236}">
                  <a16:creationId xmlns:a16="http://schemas.microsoft.com/office/drawing/2014/main" id="{686F6EDC-3854-4A32-BB95-D42870CEDD8F}"/>
                </a:ext>
              </a:extLst>
            </p:cNvPr>
            <p:cNvCxnSpPr>
              <a:cxnSpLocks/>
              <a:endCxn id="4" idx="2"/>
            </p:cNvCxnSpPr>
            <p:nvPr/>
          </p:nvCxnSpPr>
          <p:spPr>
            <a:xfrm flipV="1">
              <a:off x="927738" y="2929508"/>
              <a:ext cx="2240" cy="763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D691C92-374D-4668-9651-6A63F2DB9FB5}"/>
                </a:ext>
              </a:extLst>
            </p:cNvPr>
            <p:cNvSpPr txBox="1"/>
            <p:nvPr/>
          </p:nvSpPr>
          <p:spPr>
            <a:xfrm>
              <a:off x="539552" y="3136240"/>
              <a:ext cx="1008112" cy="369332"/>
            </a:xfrm>
            <a:prstGeom prst="rect">
              <a:avLst/>
            </a:prstGeom>
            <a:noFill/>
          </p:spPr>
          <p:txBody>
            <a:bodyPr wrap="square" rtlCol="0">
              <a:spAutoFit/>
            </a:bodyPr>
            <a:lstStyle/>
            <a:p>
              <a:r>
                <a:rPr lang="en-AU" dirty="0"/>
                <a:t>TX</a:t>
              </a:r>
            </a:p>
          </p:txBody>
        </p:sp>
      </p:grpSp>
    </p:spTree>
    <p:extLst>
      <p:ext uri="{BB962C8B-B14F-4D97-AF65-F5344CB8AC3E}">
        <p14:creationId xmlns:p14="http://schemas.microsoft.com/office/powerpoint/2010/main" val="281840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Pattern 10: Emergency Stop (Circuit Breaker) 1/2</a:t>
            </a:r>
          </a:p>
        </p:txBody>
      </p:sp>
      <p:sp>
        <p:nvSpPr>
          <p:cNvPr id="3" name="Content Placeholder 2"/>
          <p:cNvSpPr>
            <a:spLocks noGrp="1"/>
          </p:cNvSpPr>
          <p:nvPr>
            <p:ph idx="1"/>
          </p:nvPr>
        </p:nvSpPr>
        <p:spPr>
          <a:xfrm>
            <a:off x="323528" y="1633364"/>
            <a:ext cx="8496944" cy="3960440"/>
          </a:xfrm>
        </p:spPr>
        <p:txBody>
          <a:bodyPr numCol="2">
            <a:normAutofit lnSpcReduction="10000"/>
          </a:bodyPr>
          <a:lstStyle/>
          <a:p>
            <a:r>
              <a:rPr lang="en-US" sz="2100" b="1" dirty="0">
                <a:solidFill>
                  <a:schemeClr val="accent1"/>
                </a:solidFill>
              </a:rPr>
              <a:t>Summary</a:t>
            </a:r>
            <a:r>
              <a:rPr lang="en-US" sz="2100" dirty="0"/>
              <a:t> </a:t>
            </a:r>
          </a:p>
          <a:p>
            <a:pPr lvl="1"/>
            <a:r>
              <a:rPr lang="en-AU" sz="1800" dirty="0"/>
              <a:t>Stop a SC or selected functions without destructing SC</a:t>
            </a:r>
          </a:p>
          <a:p>
            <a:r>
              <a:rPr lang="en-US" sz="2100" b="1" dirty="0">
                <a:solidFill>
                  <a:srgbClr val="00A9CE"/>
                </a:solidFill>
              </a:rPr>
              <a:t>Problem</a:t>
            </a:r>
            <a:endParaRPr lang="en-US" sz="2100" dirty="0">
              <a:solidFill>
                <a:srgbClr val="00A9CE"/>
              </a:solidFill>
            </a:endParaRPr>
          </a:p>
          <a:p>
            <a:pPr lvl="1"/>
            <a:r>
              <a:rPr lang="en-AU" sz="1800" dirty="0"/>
              <a:t>How to halt execution of a SC in case of a major bug or security issue?</a:t>
            </a:r>
          </a:p>
          <a:p>
            <a:r>
              <a:rPr lang="en-US" sz="2100" b="1" dirty="0">
                <a:solidFill>
                  <a:schemeClr val="accent1"/>
                </a:solidFill>
              </a:rPr>
              <a:t>Context</a:t>
            </a:r>
          </a:p>
          <a:p>
            <a:pPr lvl="1"/>
            <a:r>
              <a:rPr lang="en-US" sz="1800" dirty="0"/>
              <a:t>A major bug or weakness is found on SC &amp; execution must be stopped until further action is decided</a:t>
            </a:r>
          </a:p>
          <a:p>
            <a:r>
              <a:rPr lang="en-US" sz="2100" b="1" dirty="0">
                <a:solidFill>
                  <a:srgbClr val="00A9CE"/>
                </a:solidFill>
              </a:rPr>
              <a:t>Forces</a:t>
            </a:r>
          </a:p>
          <a:p>
            <a:pPr lvl="1"/>
            <a:r>
              <a:rPr lang="en-US" sz="1800" dirty="0">
                <a:solidFill>
                  <a:srgbClr val="000000"/>
                </a:solidFill>
              </a:rPr>
              <a:t>Security</a:t>
            </a:r>
          </a:p>
          <a:p>
            <a:pPr lvl="2"/>
            <a:r>
              <a:rPr lang="en-US" sz="1600" dirty="0">
                <a:solidFill>
                  <a:srgbClr val="000000"/>
                </a:solidFill>
              </a:rPr>
              <a:t>Once vulnerability is identified SC becomes an easy target</a:t>
            </a:r>
          </a:p>
          <a:p>
            <a:pPr lvl="1"/>
            <a:r>
              <a:rPr lang="en-US" sz="1800" dirty="0">
                <a:solidFill>
                  <a:srgbClr val="000000"/>
                </a:solidFill>
              </a:rPr>
              <a:t>Transparency</a:t>
            </a:r>
          </a:p>
          <a:p>
            <a:pPr lvl="2"/>
            <a:r>
              <a:rPr lang="en-US" sz="1600" dirty="0">
                <a:solidFill>
                  <a:srgbClr val="000000"/>
                </a:solidFill>
              </a:rPr>
              <a:t>SC code is visible (reverse engineer)</a:t>
            </a:r>
          </a:p>
          <a:p>
            <a:pPr lvl="1"/>
            <a:r>
              <a:rPr lang="en-US" sz="1800" dirty="0">
                <a:solidFill>
                  <a:srgbClr val="000000"/>
                </a:solidFill>
              </a:rPr>
              <a:t>Immutability</a:t>
            </a:r>
          </a:p>
          <a:p>
            <a:pPr lvl="2"/>
            <a:r>
              <a:rPr lang="en-US" sz="1600" dirty="0">
                <a:solidFill>
                  <a:srgbClr val="000000"/>
                </a:solidFill>
              </a:rPr>
              <a:t>SC remains active until its destructed</a:t>
            </a:r>
          </a:p>
          <a:p>
            <a:r>
              <a:rPr lang="en-US" altLang="zh-CN" sz="2100" b="1" dirty="0">
                <a:solidFill>
                  <a:srgbClr val="00A9CE"/>
                </a:solidFill>
              </a:rPr>
              <a:t>Solution</a:t>
            </a:r>
          </a:p>
          <a:p>
            <a:pPr lvl="1"/>
            <a:r>
              <a:rPr lang="en-AU" sz="1800" dirty="0"/>
              <a:t>Build emergency stop functionality into SC</a:t>
            </a:r>
          </a:p>
          <a:p>
            <a:pPr lvl="1"/>
            <a:r>
              <a:rPr lang="en-AU" sz="1800" dirty="0"/>
              <a:t>Must only be triggered by an authenticated party</a:t>
            </a:r>
          </a:p>
          <a:p>
            <a:r>
              <a:rPr lang="en-US" sz="2100" b="1" dirty="0">
                <a:solidFill>
                  <a:srgbClr val="00A9CE"/>
                </a:solidFill>
              </a:rPr>
              <a:t>Consequences</a:t>
            </a:r>
          </a:p>
          <a:p>
            <a:pPr lvl="1"/>
            <a:r>
              <a:rPr lang="en-US" sz="1800" dirty="0"/>
              <a:t>Benefits</a:t>
            </a:r>
          </a:p>
          <a:p>
            <a:pPr lvl="2"/>
            <a:r>
              <a:rPr lang="en-US" sz="1600" dirty="0"/>
              <a:t>Security enhanced as </a:t>
            </a:r>
            <a:r>
              <a:rPr lang="en-AU" sz="1600" dirty="0"/>
              <a:t>attack impact is minimized</a:t>
            </a:r>
          </a:p>
          <a:p>
            <a:pPr lvl="2"/>
            <a:r>
              <a:rPr lang="en-US" sz="1600" dirty="0"/>
              <a:t>Transparency &amp; immutability n</a:t>
            </a:r>
            <a:r>
              <a:rPr lang="en-US" sz="1600" dirty="0">
                <a:solidFill>
                  <a:srgbClr val="000000"/>
                </a:solidFill>
              </a:rPr>
              <a:t>ot affected</a:t>
            </a:r>
            <a:endParaRPr lang="en-US" sz="1600" dirty="0"/>
          </a:p>
        </p:txBody>
      </p:sp>
      <p:sp>
        <p:nvSpPr>
          <p:cNvPr id="6" name="Slide Number Placeholder 5"/>
          <p:cNvSpPr>
            <a:spLocks noGrp="1"/>
          </p:cNvSpPr>
          <p:nvPr>
            <p:ph type="sldNum" sz="quarter" idx="12"/>
          </p:nvPr>
        </p:nvSpPr>
        <p:spPr/>
        <p:txBody>
          <a:bodyPr/>
          <a:lstStyle/>
          <a:p>
            <a:fld id="{FFF7CBAA-22EA-41CE-9725-C57ED0CEBC27}" type="slidenum">
              <a:rPr lang="en-AU" smtClean="0"/>
              <a:pPr/>
              <a:t>27</a:t>
            </a:fld>
            <a:r>
              <a:rPr lang="en-AU"/>
              <a:t>  |</a:t>
            </a:r>
            <a:endParaRPr lang="en-AU" dirty="0"/>
          </a:p>
        </p:txBody>
      </p:sp>
      <p:sp>
        <p:nvSpPr>
          <p:cNvPr id="8" name="Footer Placeholder 7"/>
          <p:cNvSpPr>
            <a:spLocks noGrp="1"/>
          </p:cNvSpPr>
          <p:nvPr>
            <p:ph type="ftr" sz="quarter" idx="11"/>
          </p:nvPr>
        </p:nvSpPr>
        <p:spPr/>
        <p:txBody>
          <a:bodyPr/>
          <a:lstStyle/>
          <a:p>
            <a:r>
              <a:rPr lang="en-AU"/>
              <a:t>COMP6452 Software Architecture for Blockchain Applications  |  Data61, CSIRO</a:t>
            </a:r>
            <a:endParaRPr lang="en-AU" dirty="0"/>
          </a:p>
        </p:txBody>
      </p:sp>
    </p:spTree>
    <p:extLst>
      <p:ext uri="{BB962C8B-B14F-4D97-AF65-F5344CB8AC3E}">
        <p14:creationId xmlns:p14="http://schemas.microsoft.com/office/powerpoint/2010/main" val="1651128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CDA9B6-A030-4458-B45A-E43E204CC6EC}"/>
              </a:ext>
            </a:extLst>
          </p:cNvPr>
          <p:cNvPicPr>
            <a:picLocks noChangeAspect="1"/>
          </p:cNvPicPr>
          <p:nvPr/>
        </p:nvPicPr>
        <p:blipFill rotWithShape="1">
          <a:blip r:embed="rId3"/>
          <a:srcRect r="2591"/>
          <a:stretch/>
        </p:blipFill>
        <p:spPr>
          <a:xfrm>
            <a:off x="3779912" y="625252"/>
            <a:ext cx="5260078" cy="4771518"/>
          </a:xfrm>
          <a:prstGeom prst="rect">
            <a:avLst/>
          </a:prstGeom>
        </p:spPr>
      </p:pic>
      <p:sp>
        <p:nvSpPr>
          <p:cNvPr id="2" name="Title 1">
            <a:extLst>
              <a:ext uri="{FF2B5EF4-FFF2-40B4-BE49-F238E27FC236}">
                <a16:creationId xmlns:a16="http://schemas.microsoft.com/office/drawing/2014/main" id="{59EC895B-0C55-4856-8333-D0C0F1076BB2}"/>
              </a:ext>
            </a:extLst>
          </p:cNvPr>
          <p:cNvSpPr>
            <a:spLocks noGrp="1"/>
          </p:cNvSpPr>
          <p:nvPr>
            <p:ph type="title"/>
          </p:nvPr>
        </p:nvSpPr>
        <p:spPr>
          <a:xfrm>
            <a:off x="251520" y="894956"/>
            <a:ext cx="3528392" cy="710406"/>
          </a:xfrm>
        </p:spPr>
        <p:txBody>
          <a:bodyPr>
            <a:normAutofit fontScale="90000"/>
          </a:bodyPr>
          <a:lstStyle/>
          <a:p>
            <a:r>
              <a:rPr lang="en-US" dirty="0"/>
              <a:t>Pattern 10: Emergency Stop (Circuit Breaker) 2/2</a:t>
            </a:r>
            <a:endParaRPr lang="en-AU" dirty="0"/>
          </a:p>
        </p:txBody>
      </p:sp>
      <p:sp>
        <p:nvSpPr>
          <p:cNvPr id="5" name="Footer Placeholder 4">
            <a:extLst>
              <a:ext uri="{FF2B5EF4-FFF2-40B4-BE49-F238E27FC236}">
                <a16:creationId xmlns:a16="http://schemas.microsoft.com/office/drawing/2014/main" id="{786F5CE7-F6A4-40EB-88C9-6B365BCF26ED}"/>
              </a:ext>
            </a:extLst>
          </p:cNvPr>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a:extLst>
              <a:ext uri="{FF2B5EF4-FFF2-40B4-BE49-F238E27FC236}">
                <a16:creationId xmlns:a16="http://schemas.microsoft.com/office/drawing/2014/main" id="{1F52E50F-35E3-432F-BF64-9A2E25DF24C8}"/>
              </a:ext>
            </a:extLst>
          </p:cNvPr>
          <p:cNvSpPr>
            <a:spLocks noGrp="1"/>
          </p:cNvSpPr>
          <p:nvPr>
            <p:ph type="sldNum" sz="quarter" idx="12"/>
          </p:nvPr>
        </p:nvSpPr>
        <p:spPr/>
        <p:txBody>
          <a:bodyPr/>
          <a:lstStyle/>
          <a:p>
            <a:fld id="{FFF7CBAA-22EA-41CE-9725-C57ED0CEBC27}" type="slidenum">
              <a:rPr lang="en-AU" smtClean="0"/>
              <a:pPr/>
              <a:t>28</a:t>
            </a:fld>
            <a:r>
              <a:rPr lang="en-AU"/>
              <a:t>  |</a:t>
            </a:r>
            <a:endParaRPr lang="en-AU" dirty="0"/>
          </a:p>
        </p:txBody>
      </p:sp>
    </p:spTree>
    <p:extLst>
      <p:ext uri="{BB962C8B-B14F-4D97-AF65-F5344CB8AC3E}">
        <p14:creationId xmlns:p14="http://schemas.microsoft.com/office/powerpoint/2010/main" val="1749123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Pattern 11: Speed Bump 1/2</a:t>
            </a:r>
          </a:p>
        </p:txBody>
      </p:sp>
      <p:sp>
        <p:nvSpPr>
          <p:cNvPr id="3" name="Content Placeholder 2"/>
          <p:cNvSpPr>
            <a:spLocks noGrp="1"/>
          </p:cNvSpPr>
          <p:nvPr>
            <p:ph idx="1"/>
          </p:nvPr>
        </p:nvSpPr>
        <p:spPr>
          <a:xfrm>
            <a:off x="323528" y="1633364"/>
            <a:ext cx="8496944" cy="3960440"/>
          </a:xfrm>
        </p:spPr>
        <p:txBody>
          <a:bodyPr numCol="2">
            <a:normAutofit fontScale="92500" lnSpcReduction="10000"/>
          </a:bodyPr>
          <a:lstStyle/>
          <a:p>
            <a:r>
              <a:rPr lang="en-US" sz="2100" b="1" dirty="0">
                <a:solidFill>
                  <a:schemeClr val="accent1"/>
                </a:solidFill>
              </a:rPr>
              <a:t>Summary</a:t>
            </a:r>
            <a:r>
              <a:rPr lang="en-US" sz="2100" dirty="0"/>
              <a:t> </a:t>
            </a:r>
          </a:p>
          <a:p>
            <a:pPr lvl="1"/>
            <a:r>
              <a:rPr lang="en-AU" sz="1800" dirty="0"/>
              <a:t>Delay completion of a task</a:t>
            </a:r>
          </a:p>
          <a:p>
            <a:r>
              <a:rPr lang="en-US" sz="2100" b="1" dirty="0">
                <a:solidFill>
                  <a:srgbClr val="00A9CE"/>
                </a:solidFill>
              </a:rPr>
              <a:t>Problem</a:t>
            </a:r>
            <a:endParaRPr lang="en-US" sz="2100" dirty="0">
              <a:solidFill>
                <a:srgbClr val="00A9CE"/>
              </a:solidFill>
            </a:endParaRPr>
          </a:p>
          <a:p>
            <a:pPr lvl="1"/>
            <a:r>
              <a:rPr lang="en-AU" sz="1800" dirty="0"/>
              <a:t>How to prevent simultaneous execution of sensitive tasks by a large no of parties from bring about the downfall of a SC?</a:t>
            </a:r>
          </a:p>
          <a:p>
            <a:r>
              <a:rPr lang="en-US" sz="2100" b="1" dirty="0">
                <a:solidFill>
                  <a:srgbClr val="00A9CE"/>
                </a:solidFill>
              </a:rPr>
              <a:t>Context</a:t>
            </a:r>
          </a:p>
          <a:p>
            <a:pPr lvl="1"/>
            <a:r>
              <a:rPr lang="en-US" sz="1800" dirty="0"/>
              <a:t>Rate of cash out of an asset/token determines its stability</a:t>
            </a:r>
          </a:p>
          <a:p>
            <a:pPr lvl="1"/>
            <a:r>
              <a:rPr lang="en-US" sz="1800" dirty="0"/>
              <a:t>Slow down impact of errors</a:t>
            </a:r>
          </a:p>
          <a:p>
            <a:r>
              <a:rPr lang="en-US" sz="2100" b="1" dirty="0">
                <a:solidFill>
                  <a:srgbClr val="00A9CE"/>
                </a:solidFill>
              </a:rPr>
              <a:t>Forces</a:t>
            </a:r>
          </a:p>
          <a:p>
            <a:pPr lvl="1"/>
            <a:r>
              <a:rPr lang="en-US" sz="1800" dirty="0">
                <a:solidFill>
                  <a:srgbClr val="000000"/>
                </a:solidFill>
              </a:rPr>
              <a:t>Security</a:t>
            </a:r>
          </a:p>
          <a:p>
            <a:pPr lvl="2"/>
            <a:r>
              <a:rPr lang="en-US" sz="1600" dirty="0">
                <a:solidFill>
                  <a:srgbClr val="000000"/>
                </a:solidFill>
              </a:rPr>
              <a:t>Once vulnerability is identified SC becomes an easy target</a:t>
            </a:r>
          </a:p>
          <a:p>
            <a:pPr lvl="1"/>
            <a:endParaRPr lang="en-US" sz="1800" dirty="0">
              <a:solidFill>
                <a:srgbClr val="000000"/>
              </a:solidFill>
            </a:endParaRPr>
          </a:p>
          <a:p>
            <a:pPr lvl="1"/>
            <a:r>
              <a:rPr lang="en-US" sz="1800" dirty="0">
                <a:solidFill>
                  <a:srgbClr val="000000"/>
                </a:solidFill>
              </a:rPr>
              <a:t>Liquidity</a:t>
            </a:r>
          </a:p>
          <a:p>
            <a:pPr lvl="2"/>
            <a:r>
              <a:rPr lang="en-US" sz="1600" dirty="0">
                <a:solidFill>
                  <a:srgbClr val="000000"/>
                </a:solidFill>
              </a:rPr>
              <a:t>While liquidity is needed too much can hurt a token SC</a:t>
            </a:r>
          </a:p>
          <a:p>
            <a:pPr lvl="1"/>
            <a:r>
              <a:rPr lang="en-US" sz="1800" dirty="0">
                <a:solidFill>
                  <a:srgbClr val="000000"/>
                </a:solidFill>
              </a:rPr>
              <a:t>Performance</a:t>
            </a:r>
          </a:p>
          <a:p>
            <a:pPr lvl="2"/>
            <a:r>
              <a:rPr lang="en-US" sz="1600" dirty="0">
                <a:solidFill>
                  <a:srgbClr val="000000"/>
                </a:solidFill>
              </a:rPr>
              <a:t>Mainly depends on TX fees</a:t>
            </a:r>
          </a:p>
          <a:p>
            <a:r>
              <a:rPr lang="en-US" altLang="zh-CN" sz="2100" b="1" dirty="0">
                <a:solidFill>
                  <a:srgbClr val="00A9CE"/>
                </a:solidFill>
              </a:rPr>
              <a:t>Solution</a:t>
            </a:r>
          </a:p>
          <a:p>
            <a:pPr lvl="1"/>
            <a:r>
              <a:rPr lang="en-AU" sz="1800" dirty="0"/>
              <a:t>Prolong completion of sensitive tasks to take steps against fraudulent activities</a:t>
            </a:r>
          </a:p>
          <a:p>
            <a:r>
              <a:rPr lang="en-US" sz="2100" b="1" dirty="0">
                <a:solidFill>
                  <a:srgbClr val="00A9CE"/>
                </a:solidFill>
              </a:rPr>
              <a:t>Consequences</a:t>
            </a:r>
          </a:p>
          <a:p>
            <a:pPr lvl="1"/>
            <a:r>
              <a:rPr lang="en-US" sz="1800" dirty="0"/>
              <a:t>Benefits</a:t>
            </a:r>
          </a:p>
          <a:p>
            <a:pPr lvl="2"/>
            <a:r>
              <a:rPr lang="en-US" sz="1600" dirty="0"/>
              <a:t>Security enhanced as </a:t>
            </a:r>
            <a:r>
              <a:rPr lang="en-AU" sz="1600" dirty="0"/>
              <a:t>attack impact is minimized</a:t>
            </a:r>
          </a:p>
          <a:p>
            <a:pPr lvl="1"/>
            <a:r>
              <a:rPr lang="en-US" sz="1800" dirty="0"/>
              <a:t>Drawbacks</a:t>
            </a:r>
          </a:p>
          <a:p>
            <a:pPr lvl="2"/>
            <a:r>
              <a:rPr lang="en-US" sz="1600" dirty="0"/>
              <a:t>Low liquidity &amp; performance as genuine cases are affected</a:t>
            </a:r>
          </a:p>
        </p:txBody>
      </p:sp>
      <p:sp>
        <p:nvSpPr>
          <p:cNvPr id="6" name="Slide Number Placeholder 5"/>
          <p:cNvSpPr>
            <a:spLocks noGrp="1"/>
          </p:cNvSpPr>
          <p:nvPr>
            <p:ph type="sldNum" sz="quarter" idx="12"/>
          </p:nvPr>
        </p:nvSpPr>
        <p:spPr/>
        <p:txBody>
          <a:bodyPr/>
          <a:lstStyle/>
          <a:p>
            <a:fld id="{FFF7CBAA-22EA-41CE-9725-C57ED0CEBC27}" type="slidenum">
              <a:rPr lang="en-AU" smtClean="0"/>
              <a:pPr/>
              <a:t>29</a:t>
            </a:fld>
            <a:r>
              <a:rPr lang="en-AU"/>
              <a:t>  |</a:t>
            </a:r>
            <a:endParaRPr lang="en-AU" dirty="0"/>
          </a:p>
        </p:txBody>
      </p:sp>
      <p:sp>
        <p:nvSpPr>
          <p:cNvPr id="8" name="Footer Placeholder 7"/>
          <p:cNvSpPr>
            <a:spLocks noGrp="1"/>
          </p:cNvSpPr>
          <p:nvPr>
            <p:ph type="ftr" sz="quarter" idx="11"/>
          </p:nvPr>
        </p:nvSpPr>
        <p:spPr/>
        <p:txBody>
          <a:bodyPr/>
          <a:lstStyle/>
          <a:p>
            <a:r>
              <a:rPr lang="en-AU" dirty="0"/>
              <a:t>COMP6452 Software Architecture for Blockchain Applications  |  Data61, CSIRO</a:t>
            </a:r>
          </a:p>
        </p:txBody>
      </p:sp>
    </p:spTree>
    <p:extLst>
      <p:ext uri="{BB962C8B-B14F-4D97-AF65-F5344CB8AC3E}">
        <p14:creationId xmlns:p14="http://schemas.microsoft.com/office/powerpoint/2010/main" val="1744421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picture containing building, toy, table, small&#10;&#10;Description automatically generated">
            <a:extLst>
              <a:ext uri="{FF2B5EF4-FFF2-40B4-BE49-F238E27FC236}">
                <a16:creationId xmlns:a16="http://schemas.microsoft.com/office/drawing/2014/main" id="{5AEC9B88-560A-42F8-A1FA-AEFEB8971C55}"/>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16713" b="16713"/>
          <a:stretch>
            <a:fillRect/>
          </a:stretch>
        </p:blipFill>
        <p:spPr>
          <a:xfrm rot="16200000">
            <a:off x="5137150" y="1716091"/>
            <a:ext cx="5715000" cy="2282825"/>
          </a:xfrm>
        </p:spPr>
      </p:pic>
      <p:sp>
        <p:nvSpPr>
          <p:cNvPr id="4" name="Title 3">
            <a:extLst>
              <a:ext uri="{FF2B5EF4-FFF2-40B4-BE49-F238E27FC236}">
                <a16:creationId xmlns:a16="http://schemas.microsoft.com/office/drawing/2014/main" id="{7D021345-AA76-40AA-A4C6-B02555BBB5C9}"/>
              </a:ext>
            </a:extLst>
          </p:cNvPr>
          <p:cNvSpPr>
            <a:spLocks noGrp="1"/>
          </p:cNvSpPr>
          <p:nvPr>
            <p:ph type="title"/>
          </p:nvPr>
        </p:nvSpPr>
        <p:spPr/>
        <p:txBody>
          <a:bodyPr/>
          <a:lstStyle/>
          <a:p>
            <a:r>
              <a:rPr lang="en-AU" dirty="0"/>
              <a:t>More Patterns</a:t>
            </a:r>
          </a:p>
        </p:txBody>
      </p:sp>
      <p:sp>
        <p:nvSpPr>
          <p:cNvPr id="7" name="Slide Number Placeholder 6"/>
          <p:cNvSpPr>
            <a:spLocks noGrp="1"/>
          </p:cNvSpPr>
          <p:nvPr>
            <p:ph type="sldNum" sz="quarter" idx="11"/>
          </p:nvPr>
        </p:nvSpPr>
        <p:spPr/>
        <p:txBody>
          <a:bodyPr/>
          <a:lstStyle/>
          <a:p>
            <a:fld id="{2ABE124A-B5C5-46E0-B944-45307B126769}" type="slidenum">
              <a:rPr lang="en-AU" smtClean="0"/>
              <a:pPr/>
              <a:t>3</a:t>
            </a:fld>
            <a:r>
              <a:rPr lang="en-AU"/>
              <a:t>  |</a:t>
            </a:r>
            <a:endParaRPr lang="en-AU" dirty="0"/>
          </a:p>
        </p:txBody>
      </p:sp>
      <p:sp>
        <p:nvSpPr>
          <p:cNvPr id="8" name="Content Placeholder 5"/>
          <p:cNvSpPr>
            <a:spLocks noGrp="1"/>
          </p:cNvSpPr>
          <p:nvPr>
            <p:ph idx="4294967295"/>
          </p:nvPr>
        </p:nvSpPr>
        <p:spPr>
          <a:xfrm>
            <a:off x="419100" y="1921396"/>
            <a:ext cx="6385148" cy="3312368"/>
          </a:xfrm>
        </p:spPr>
        <p:txBody>
          <a:bodyPr>
            <a:normAutofit/>
          </a:bodyPr>
          <a:lstStyle/>
          <a:p>
            <a:r>
              <a:rPr lang="en-AU" dirty="0"/>
              <a:t>Smart contract patterns (18)</a:t>
            </a:r>
          </a:p>
          <a:p>
            <a:pPr lvl="1"/>
            <a:r>
              <a:rPr lang="en-AU" dirty="0"/>
              <a:t>Ethereum &amp; Solidity</a:t>
            </a:r>
          </a:p>
          <a:p>
            <a:pPr lvl="1"/>
            <a:r>
              <a:rPr lang="en-AU" dirty="0"/>
              <a:t>Security</a:t>
            </a:r>
          </a:p>
          <a:p>
            <a:r>
              <a:rPr lang="en-AU" dirty="0"/>
              <a:t>Data migration patterns (10)</a:t>
            </a:r>
          </a:p>
        </p:txBody>
      </p:sp>
      <p:sp>
        <p:nvSpPr>
          <p:cNvPr id="3" name="Footer Placeholder 2"/>
          <p:cNvSpPr>
            <a:spLocks noGrp="1"/>
          </p:cNvSpPr>
          <p:nvPr>
            <p:ph type="ftr" sz="quarter" idx="10"/>
          </p:nvPr>
        </p:nvSpPr>
        <p:spPr/>
        <p:txBody>
          <a:bodyPr/>
          <a:lstStyle/>
          <a:p>
            <a:r>
              <a:rPr lang="en-AU"/>
              <a:t>COMP6452 Software Architecture for Blockchain Applications  |  Data61, CSIRO</a:t>
            </a:r>
            <a:endParaRPr lang="en-AU" dirty="0"/>
          </a:p>
        </p:txBody>
      </p:sp>
      <p:sp>
        <p:nvSpPr>
          <p:cNvPr id="2" name="Rectangle 1">
            <a:extLst>
              <a:ext uri="{FF2B5EF4-FFF2-40B4-BE49-F238E27FC236}">
                <a16:creationId xmlns:a16="http://schemas.microsoft.com/office/drawing/2014/main" id="{261994F5-10C7-461D-AEBD-3FA1392611B0}"/>
              </a:ext>
            </a:extLst>
          </p:cNvPr>
          <p:cNvSpPr/>
          <p:nvPr/>
        </p:nvSpPr>
        <p:spPr>
          <a:xfrm>
            <a:off x="202803" y="3757361"/>
            <a:ext cx="6625940" cy="1569660"/>
          </a:xfrm>
          <a:prstGeom prst="rect">
            <a:avLst/>
          </a:prstGeom>
        </p:spPr>
        <p:txBody>
          <a:bodyPr wrap="square">
            <a:spAutoFit/>
          </a:bodyPr>
          <a:lstStyle/>
          <a:p>
            <a:pPr marL="342900" indent="-342900">
              <a:buFont typeface="+mj-lt"/>
              <a:buAutoNum type="arabicPeriod"/>
            </a:pPr>
            <a:r>
              <a:rPr lang="en-AU" sz="1200" dirty="0"/>
              <a:t>Maximilian </a:t>
            </a:r>
            <a:r>
              <a:rPr lang="en-AU" sz="1200" dirty="0" err="1"/>
              <a:t>Wöhrer</a:t>
            </a:r>
            <a:r>
              <a:rPr lang="en-AU" sz="1200" dirty="0"/>
              <a:t> and Uwe Zdun, “Design patterns for smart contracts in the Ethereum ecosystem,” 2018 IEEE Int. Conf. on Internet of Things (</a:t>
            </a:r>
            <a:r>
              <a:rPr lang="en-AU" sz="1200" dirty="0" err="1"/>
              <a:t>iThings</a:t>
            </a:r>
            <a:r>
              <a:rPr lang="en-AU" sz="1200" dirty="0"/>
              <a:t>) and IEEE Green Computing and Communications (</a:t>
            </a:r>
            <a:r>
              <a:rPr lang="en-AU" sz="1200" dirty="0" err="1"/>
              <a:t>GreenCom</a:t>
            </a:r>
            <a:r>
              <a:rPr lang="en-AU" sz="1200" dirty="0"/>
              <a:t>) and IEEE Cyber, Physical and Social Computing (</a:t>
            </a:r>
            <a:r>
              <a:rPr lang="en-AU" sz="1200" dirty="0" err="1"/>
              <a:t>CPSCom</a:t>
            </a:r>
            <a:r>
              <a:rPr lang="en-AU" sz="1200" dirty="0"/>
              <a:t>) and IEEE Smart Data (</a:t>
            </a:r>
            <a:r>
              <a:rPr lang="en-AU" sz="1200" dirty="0" err="1"/>
              <a:t>SmartData</a:t>
            </a:r>
            <a:r>
              <a:rPr lang="en-AU" sz="1200" dirty="0"/>
              <a:t>). 2018.</a:t>
            </a:r>
          </a:p>
          <a:p>
            <a:pPr marL="342900" indent="-342900">
              <a:buFont typeface="+mj-lt"/>
              <a:buAutoNum type="arabicPeriod"/>
            </a:pPr>
            <a:r>
              <a:rPr lang="en-AU" sz="1200" dirty="0"/>
              <a:t>Maximilian </a:t>
            </a:r>
            <a:r>
              <a:rPr lang="en-AU" sz="1200" dirty="0" err="1"/>
              <a:t>Wöhrer</a:t>
            </a:r>
            <a:r>
              <a:rPr lang="en-AU" sz="1200" dirty="0"/>
              <a:t> and Uwe Zdun, “Smart contracts: Security patterns in the Ethereum ecosystem and Solidity,” 2018 Int. Workshop on Blockchain Oriented Software Engineering (IWBOSE). 2018.</a:t>
            </a:r>
          </a:p>
          <a:p>
            <a:pPr marL="342900" indent="-342900">
              <a:buFont typeface="+mj-lt"/>
              <a:buAutoNum type="arabicPeriod"/>
            </a:pPr>
            <a:r>
              <a:rPr lang="en-AU" sz="1200" dirty="0"/>
              <a:t>H.M.N. Dilum Bandara, </a:t>
            </a:r>
            <a:r>
              <a:rPr lang="en-AU" sz="1200" dirty="0" err="1"/>
              <a:t>Xiwei</a:t>
            </a:r>
            <a:r>
              <a:rPr lang="en-AU" sz="1200" dirty="0"/>
              <a:t> Xu, and Ingo Weber, “Patterns for Blockchain Data Migration,” European Conf. on Pattern Languages of Programs 2020 (</a:t>
            </a:r>
            <a:r>
              <a:rPr lang="en-AU" sz="1200" dirty="0" err="1"/>
              <a:t>EuroPLoP</a:t>
            </a:r>
            <a:r>
              <a:rPr lang="en-AU" sz="1200" dirty="0"/>
              <a:t> 2020), July 2020.</a:t>
            </a:r>
          </a:p>
        </p:txBody>
      </p:sp>
    </p:spTree>
    <p:extLst>
      <p:ext uri="{BB962C8B-B14F-4D97-AF65-F5344CB8AC3E}">
        <p14:creationId xmlns:p14="http://schemas.microsoft.com/office/powerpoint/2010/main" val="2067640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616690-FF64-40FE-AEE8-07FE34924B95}"/>
              </a:ext>
            </a:extLst>
          </p:cNvPr>
          <p:cNvPicPr>
            <a:picLocks noChangeAspect="1"/>
          </p:cNvPicPr>
          <p:nvPr/>
        </p:nvPicPr>
        <p:blipFill rotWithShape="1">
          <a:blip r:embed="rId3"/>
          <a:srcRect b="5750"/>
          <a:stretch/>
        </p:blipFill>
        <p:spPr>
          <a:xfrm>
            <a:off x="58451" y="1399878"/>
            <a:ext cx="4500000" cy="4068637"/>
          </a:xfrm>
          <a:prstGeom prst="rect">
            <a:avLst/>
          </a:prstGeom>
        </p:spPr>
      </p:pic>
      <p:sp>
        <p:nvSpPr>
          <p:cNvPr id="2" name="Title 1">
            <a:extLst>
              <a:ext uri="{FF2B5EF4-FFF2-40B4-BE49-F238E27FC236}">
                <a16:creationId xmlns:a16="http://schemas.microsoft.com/office/drawing/2014/main" id="{59EC895B-0C55-4856-8333-D0C0F1076BB2}"/>
              </a:ext>
            </a:extLst>
          </p:cNvPr>
          <p:cNvSpPr>
            <a:spLocks noGrp="1"/>
          </p:cNvSpPr>
          <p:nvPr>
            <p:ph type="title"/>
          </p:nvPr>
        </p:nvSpPr>
        <p:spPr>
          <a:xfrm>
            <a:off x="251520" y="894956"/>
            <a:ext cx="4968552" cy="710406"/>
          </a:xfrm>
        </p:spPr>
        <p:txBody>
          <a:bodyPr>
            <a:normAutofit fontScale="90000"/>
          </a:bodyPr>
          <a:lstStyle/>
          <a:p>
            <a:r>
              <a:rPr lang="en-US" dirty="0"/>
              <a:t>Pattern 11: Speed Bump 2/2</a:t>
            </a:r>
            <a:endParaRPr lang="en-AU" dirty="0"/>
          </a:p>
        </p:txBody>
      </p:sp>
      <p:sp>
        <p:nvSpPr>
          <p:cNvPr id="5" name="Footer Placeholder 4">
            <a:extLst>
              <a:ext uri="{FF2B5EF4-FFF2-40B4-BE49-F238E27FC236}">
                <a16:creationId xmlns:a16="http://schemas.microsoft.com/office/drawing/2014/main" id="{786F5CE7-F6A4-40EB-88C9-6B365BCF26ED}"/>
              </a:ext>
            </a:extLst>
          </p:cNvPr>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a:extLst>
              <a:ext uri="{FF2B5EF4-FFF2-40B4-BE49-F238E27FC236}">
                <a16:creationId xmlns:a16="http://schemas.microsoft.com/office/drawing/2014/main" id="{1F52E50F-35E3-432F-BF64-9A2E25DF24C8}"/>
              </a:ext>
            </a:extLst>
          </p:cNvPr>
          <p:cNvSpPr>
            <a:spLocks noGrp="1"/>
          </p:cNvSpPr>
          <p:nvPr>
            <p:ph type="sldNum" sz="quarter" idx="12"/>
          </p:nvPr>
        </p:nvSpPr>
        <p:spPr/>
        <p:txBody>
          <a:bodyPr/>
          <a:lstStyle/>
          <a:p>
            <a:fld id="{FFF7CBAA-22EA-41CE-9725-C57ED0CEBC27}" type="slidenum">
              <a:rPr lang="en-AU" smtClean="0"/>
              <a:pPr/>
              <a:t>30</a:t>
            </a:fld>
            <a:r>
              <a:rPr lang="en-AU"/>
              <a:t>  |</a:t>
            </a:r>
            <a:endParaRPr lang="en-AU" dirty="0"/>
          </a:p>
        </p:txBody>
      </p:sp>
      <p:pic>
        <p:nvPicPr>
          <p:cNvPr id="7" name="Picture 6">
            <a:extLst>
              <a:ext uri="{FF2B5EF4-FFF2-40B4-BE49-F238E27FC236}">
                <a16:creationId xmlns:a16="http://schemas.microsoft.com/office/drawing/2014/main" id="{B643BC2B-3DA8-4B57-B3E2-5FF3277AF0EA}"/>
              </a:ext>
            </a:extLst>
          </p:cNvPr>
          <p:cNvPicPr>
            <a:picLocks noChangeAspect="1"/>
          </p:cNvPicPr>
          <p:nvPr/>
        </p:nvPicPr>
        <p:blipFill>
          <a:blip r:embed="rId4"/>
          <a:stretch>
            <a:fillRect/>
          </a:stretch>
        </p:blipFill>
        <p:spPr>
          <a:xfrm>
            <a:off x="4585551" y="2353444"/>
            <a:ext cx="4500000" cy="1345299"/>
          </a:xfrm>
          <a:prstGeom prst="rect">
            <a:avLst/>
          </a:prstGeom>
        </p:spPr>
      </p:pic>
      <p:pic>
        <p:nvPicPr>
          <p:cNvPr id="8" name="Picture 7">
            <a:extLst>
              <a:ext uri="{FF2B5EF4-FFF2-40B4-BE49-F238E27FC236}">
                <a16:creationId xmlns:a16="http://schemas.microsoft.com/office/drawing/2014/main" id="{A6D464F7-BD25-44AE-B875-8FF66AC84E77}"/>
              </a:ext>
            </a:extLst>
          </p:cNvPr>
          <p:cNvPicPr>
            <a:picLocks noChangeAspect="1"/>
          </p:cNvPicPr>
          <p:nvPr/>
        </p:nvPicPr>
        <p:blipFill rotWithShape="1">
          <a:blip r:embed="rId3"/>
          <a:srcRect t="95693"/>
          <a:stretch/>
        </p:blipFill>
        <p:spPr>
          <a:xfrm>
            <a:off x="4589915" y="2174956"/>
            <a:ext cx="4500000" cy="185921"/>
          </a:xfrm>
          <a:prstGeom prst="rect">
            <a:avLst/>
          </a:prstGeom>
        </p:spPr>
      </p:pic>
    </p:spTree>
    <p:extLst>
      <p:ext uri="{BB962C8B-B14F-4D97-AF65-F5344CB8AC3E}">
        <p14:creationId xmlns:p14="http://schemas.microsoft.com/office/powerpoint/2010/main" val="3917496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Pattern 12: Rate Limit 1/2</a:t>
            </a:r>
          </a:p>
        </p:txBody>
      </p:sp>
      <p:sp>
        <p:nvSpPr>
          <p:cNvPr id="3" name="Content Placeholder 2"/>
          <p:cNvSpPr>
            <a:spLocks noGrp="1"/>
          </p:cNvSpPr>
          <p:nvPr>
            <p:ph idx="1"/>
          </p:nvPr>
        </p:nvSpPr>
        <p:spPr>
          <a:xfrm>
            <a:off x="323528" y="1633364"/>
            <a:ext cx="8496944" cy="3960440"/>
          </a:xfrm>
        </p:spPr>
        <p:txBody>
          <a:bodyPr numCol="2">
            <a:normAutofit fontScale="92500" lnSpcReduction="10000"/>
          </a:bodyPr>
          <a:lstStyle/>
          <a:p>
            <a:r>
              <a:rPr lang="en-US" sz="2100" b="1" dirty="0">
                <a:solidFill>
                  <a:schemeClr val="accent1"/>
                </a:solidFill>
              </a:rPr>
              <a:t>Summary</a:t>
            </a:r>
            <a:r>
              <a:rPr lang="en-US" sz="2100" dirty="0"/>
              <a:t> </a:t>
            </a:r>
          </a:p>
          <a:p>
            <a:pPr lvl="1"/>
            <a:r>
              <a:rPr lang="en-AU" sz="1800" dirty="0"/>
              <a:t>Rate limit function(s) of a SC</a:t>
            </a:r>
          </a:p>
          <a:p>
            <a:r>
              <a:rPr lang="en-US" sz="2100" b="1" dirty="0">
                <a:solidFill>
                  <a:srgbClr val="00A9CE"/>
                </a:solidFill>
              </a:rPr>
              <a:t>Problem</a:t>
            </a:r>
            <a:endParaRPr lang="en-US" sz="2100" dirty="0">
              <a:solidFill>
                <a:srgbClr val="00A9CE"/>
              </a:solidFill>
            </a:endParaRPr>
          </a:p>
          <a:p>
            <a:pPr lvl="1"/>
            <a:r>
              <a:rPr lang="en-AU" sz="1800" dirty="0"/>
              <a:t>How to prevent frequent execution of sensitive tasks by a large no of parties from bring about the downfall of a SC?</a:t>
            </a:r>
          </a:p>
          <a:p>
            <a:r>
              <a:rPr lang="en-US" sz="2100" b="1" dirty="0">
                <a:solidFill>
                  <a:srgbClr val="00A9CE"/>
                </a:solidFill>
              </a:rPr>
              <a:t>Context</a:t>
            </a:r>
          </a:p>
          <a:p>
            <a:pPr lvl="1"/>
            <a:r>
              <a:rPr lang="en-US" sz="1800" dirty="0"/>
              <a:t>Rate of cash out of an asset/token determines its stability</a:t>
            </a:r>
          </a:p>
          <a:p>
            <a:pPr lvl="1"/>
            <a:r>
              <a:rPr lang="en-US" sz="1800" dirty="0"/>
              <a:t>Slow down impact of errors</a:t>
            </a:r>
          </a:p>
          <a:p>
            <a:r>
              <a:rPr lang="en-US" sz="2100" b="1" dirty="0">
                <a:solidFill>
                  <a:srgbClr val="00A9CE"/>
                </a:solidFill>
              </a:rPr>
              <a:t>Forces</a:t>
            </a:r>
          </a:p>
          <a:p>
            <a:pPr lvl="1"/>
            <a:r>
              <a:rPr lang="en-US" sz="1800" dirty="0">
                <a:solidFill>
                  <a:srgbClr val="000000"/>
                </a:solidFill>
              </a:rPr>
              <a:t>Security</a:t>
            </a:r>
          </a:p>
          <a:p>
            <a:pPr lvl="2"/>
            <a:r>
              <a:rPr lang="en-US" sz="1600" dirty="0">
                <a:solidFill>
                  <a:srgbClr val="000000"/>
                </a:solidFill>
              </a:rPr>
              <a:t>Once vulnerability is identified SC becomes an easy target</a:t>
            </a:r>
          </a:p>
          <a:p>
            <a:pPr lvl="1"/>
            <a:endParaRPr lang="en-US" sz="1800" dirty="0">
              <a:solidFill>
                <a:srgbClr val="000000"/>
              </a:solidFill>
            </a:endParaRPr>
          </a:p>
          <a:p>
            <a:pPr lvl="1"/>
            <a:r>
              <a:rPr lang="en-US" sz="1800" dirty="0">
                <a:solidFill>
                  <a:srgbClr val="000000"/>
                </a:solidFill>
              </a:rPr>
              <a:t>Liquidity</a:t>
            </a:r>
          </a:p>
          <a:p>
            <a:pPr lvl="2"/>
            <a:r>
              <a:rPr lang="en-US" sz="1600" dirty="0">
                <a:solidFill>
                  <a:srgbClr val="000000"/>
                </a:solidFill>
              </a:rPr>
              <a:t>While liquidity is needed too much can hurt a token SC</a:t>
            </a:r>
          </a:p>
          <a:p>
            <a:pPr lvl="1"/>
            <a:r>
              <a:rPr lang="en-US" sz="1800" dirty="0">
                <a:solidFill>
                  <a:srgbClr val="000000"/>
                </a:solidFill>
              </a:rPr>
              <a:t>Performance</a:t>
            </a:r>
          </a:p>
          <a:p>
            <a:pPr lvl="2"/>
            <a:r>
              <a:rPr lang="en-US" sz="1600" dirty="0">
                <a:solidFill>
                  <a:srgbClr val="000000"/>
                </a:solidFill>
              </a:rPr>
              <a:t>Mainly depends on TX fees</a:t>
            </a:r>
          </a:p>
          <a:p>
            <a:r>
              <a:rPr lang="en-US" altLang="zh-CN" sz="2100" b="1" dirty="0">
                <a:solidFill>
                  <a:srgbClr val="00A9CE"/>
                </a:solidFill>
              </a:rPr>
              <a:t>Solution</a:t>
            </a:r>
          </a:p>
          <a:p>
            <a:pPr lvl="1"/>
            <a:r>
              <a:rPr lang="en-AU" sz="1800" dirty="0"/>
              <a:t>Regulate how often a task can be executed within a period of time</a:t>
            </a:r>
          </a:p>
          <a:p>
            <a:r>
              <a:rPr lang="en-US" sz="2100" b="1" dirty="0">
                <a:solidFill>
                  <a:srgbClr val="00A9CE"/>
                </a:solidFill>
              </a:rPr>
              <a:t>Consequences</a:t>
            </a:r>
          </a:p>
          <a:p>
            <a:pPr lvl="1"/>
            <a:r>
              <a:rPr lang="en-US" sz="1800" dirty="0"/>
              <a:t>Benefits</a:t>
            </a:r>
          </a:p>
          <a:p>
            <a:pPr lvl="2"/>
            <a:r>
              <a:rPr lang="en-US" sz="1600" dirty="0"/>
              <a:t>Security enhanced as </a:t>
            </a:r>
            <a:r>
              <a:rPr lang="en-AU" sz="1600" dirty="0"/>
              <a:t>attack impact is minimized</a:t>
            </a:r>
          </a:p>
          <a:p>
            <a:pPr lvl="1"/>
            <a:r>
              <a:rPr lang="en-US" sz="1800" dirty="0"/>
              <a:t>Drawbacks</a:t>
            </a:r>
          </a:p>
          <a:p>
            <a:pPr lvl="2"/>
            <a:r>
              <a:rPr lang="en-US" sz="1600" dirty="0"/>
              <a:t>Low liquidity &amp; performance as genuine cases are affected</a:t>
            </a:r>
          </a:p>
        </p:txBody>
      </p:sp>
      <p:sp>
        <p:nvSpPr>
          <p:cNvPr id="6" name="Slide Number Placeholder 5"/>
          <p:cNvSpPr>
            <a:spLocks noGrp="1"/>
          </p:cNvSpPr>
          <p:nvPr>
            <p:ph type="sldNum" sz="quarter" idx="12"/>
          </p:nvPr>
        </p:nvSpPr>
        <p:spPr/>
        <p:txBody>
          <a:bodyPr/>
          <a:lstStyle/>
          <a:p>
            <a:fld id="{FFF7CBAA-22EA-41CE-9725-C57ED0CEBC27}" type="slidenum">
              <a:rPr lang="en-AU" smtClean="0"/>
              <a:pPr/>
              <a:t>31</a:t>
            </a:fld>
            <a:r>
              <a:rPr lang="en-AU"/>
              <a:t>  |</a:t>
            </a:r>
            <a:endParaRPr lang="en-AU" dirty="0"/>
          </a:p>
        </p:txBody>
      </p:sp>
      <p:sp>
        <p:nvSpPr>
          <p:cNvPr id="8" name="Footer Placeholder 7"/>
          <p:cNvSpPr>
            <a:spLocks noGrp="1"/>
          </p:cNvSpPr>
          <p:nvPr>
            <p:ph type="ftr" sz="quarter" idx="11"/>
          </p:nvPr>
        </p:nvSpPr>
        <p:spPr/>
        <p:txBody>
          <a:bodyPr/>
          <a:lstStyle/>
          <a:p>
            <a:r>
              <a:rPr lang="en-AU" dirty="0"/>
              <a:t>COMP6452 Software Architecture for Blockchain Applications  |  Data61, CSIRO</a:t>
            </a:r>
          </a:p>
        </p:txBody>
      </p:sp>
    </p:spTree>
    <p:extLst>
      <p:ext uri="{BB962C8B-B14F-4D97-AF65-F5344CB8AC3E}">
        <p14:creationId xmlns:p14="http://schemas.microsoft.com/office/powerpoint/2010/main" val="1642978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895B-0C55-4856-8333-D0C0F1076BB2}"/>
              </a:ext>
            </a:extLst>
          </p:cNvPr>
          <p:cNvSpPr>
            <a:spLocks noGrp="1"/>
          </p:cNvSpPr>
          <p:nvPr>
            <p:ph type="title"/>
          </p:nvPr>
        </p:nvSpPr>
        <p:spPr>
          <a:xfrm>
            <a:off x="251520" y="894956"/>
            <a:ext cx="4968552" cy="710406"/>
          </a:xfrm>
        </p:spPr>
        <p:txBody>
          <a:bodyPr>
            <a:normAutofit/>
          </a:bodyPr>
          <a:lstStyle/>
          <a:p>
            <a:r>
              <a:rPr lang="en-US" dirty="0"/>
              <a:t>Pattern 12: Rate Limit 2/2</a:t>
            </a:r>
            <a:endParaRPr lang="en-AU" dirty="0"/>
          </a:p>
        </p:txBody>
      </p:sp>
      <p:sp>
        <p:nvSpPr>
          <p:cNvPr id="5" name="Footer Placeholder 4">
            <a:extLst>
              <a:ext uri="{FF2B5EF4-FFF2-40B4-BE49-F238E27FC236}">
                <a16:creationId xmlns:a16="http://schemas.microsoft.com/office/drawing/2014/main" id="{786F5CE7-F6A4-40EB-88C9-6B365BCF26ED}"/>
              </a:ext>
            </a:extLst>
          </p:cNvPr>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a:extLst>
              <a:ext uri="{FF2B5EF4-FFF2-40B4-BE49-F238E27FC236}">
                <a16:creationId xmlns:a16="http://schemas.microsoft.com/office/drawing/2014/main" id="{1F52E50F-35E3-432F-BF64-9A2E25DF24C8}"/>
              </a:ext>
            </a:extLst>
          </p:cNvPr>
          <p:cNvSpPr>
            <a:spLocks noGrp="1"/>
          </p:cNvSpPr>
          <p:nvPr>
            <p:ph type="sldNum" sz="quarter" idx="12"/>
          </p:nvPr>
        </p:nvSpPr>
        <p:spPr/>
        <p:txBody>
          <a:bodyPr/>
          <a:lstStyle/>
          <a:p>
            <a:fld id="{FFF7CBAA-22EA-41CE-9725-C57ED0CEBC27}" type="slidenum">
              <a:rPr lang="en-AU" smtClean="0"/>
              <a:pPr/>
              <a:t>32</a:t>
            </a:fld>
            <a:r>
              <a:rPr lang="en-AU"/>
              <a:t>  |</a:t>
            </a:r>
            <a:endParaRPr lang="en-AU" dirty="0"/>
          </a:p>
        </p:txBody>
      </p:sp>
      <p:pic>
        <p:nvPicPr>
          <p:cNvPr id="3" name="Picture 2">
            <a:extLst>
              <a:ext uri="{FF2B5EF4-FFF2-40B4-BE49-F238E27FC236}">
                <a16:creationId xmlns:a16="http://schemas.microsoft.com/office/drawing/2014/main" id="{6103BD15-C078-41FD-A589-2F42315427F2}"/>
              </a:ext>
            </a:extLst>
          </p:cNvPr>
          <p:cNvPicPr>
            <a:picLocks noChangeAspect="1"/>
          </p:cNvPicPr>
          <p:nvPr/>
        </p:nvPicPr>
        <p:blipFill>
          <a:blip r:embed="rId3"/>
          <a:stretch>
            <a:fillRect/>
          </a:stretch>
        </p:blipFill>
        <p:spPr>
          <a:xfrm>
            <a:off x="2110275" y="1921396"/>
            <a:ext cx="4923450" cy="2988600"/>
          </a:xfrm>
          <a:prstGeom prst="rect">
            <a:avLst/>
          </a:prstGeom>
        </p:spPr>
      </p:pic>
    </p:spTree>
    <p:extLst>
      <p:ext uri="{BB962C8B-B14F-4D97-AF65-F5344CB8AC3E}">
        <p14:creationId xmlns:p14="http://schemas.microsoft.com/office/powerpoint/2010/main" val="585578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Pattern 13: Balance Limit 1/2</a:t>
            </a:r>
          </a:p>
        </p:txBody>
      </p:sp>
      <p:sp>
        <p:nvSpPr>
          <p:cNvPr id="3" name="Content Placeholder 2"/>
          <p:cNvSpPr>
            <a:spLocks noGrp="1"/>
          </p:cNvSpPr>
          <p:nvPr>
            <p:ph idx="1"/>
          </p:nvPr>
        </p:nvSpPr>
        <p:spPr>
          <a:xfrm>
            <a:off x="323528" y="1633364"/>
            <a:ext cx="8496944" cy="3672408"/>
          </a:xfrm>
        </p:spPr>
        <p:txBody>
          <a:bodyPr numCol="2">
            <a:normAutofit/>
          </a:bodyPr>
          <a:lstStyle/>
          <a:p>
            <a:r>
              <a:rPr lang="en-US" sz="2100" b="1" dirty="0">
                <a:solidFill>
                  <a:schemeClr val="accent1"/>
                </a:solidFill>
              </a:rPr>
              <a:t>Summary</a:t>
            </a:r>
            <a:r>
              <a:rPr lang="en-US" sz="2100" dirty="0"/>
              <a:t> </a:t>
            </a:r>
          </a:p>
          <a:p>
            <a:pPr lvl="1"/>
            <a:r>
              <a:rPr lang="en-AU" sz="1800" dirty="0"/>
              <a:t>Limit balance of a SC</a:t>
            </a:r>
          </a:p>
          <a:p>
            <a:r>
              <a:rPr lang="en-US" sz="2100" b="1" dirty="0">
                <a:solidFill>
                  <a:srgbClr val="00A9CE"/>
                </a:solidFill>
              </a:rPr>
              <a:t>Problem</a:t>
            </a:r>
            <a:endParaRPr lang="en-US" sz="2100" dirty="0">
              <a:solidFill>
                <a:srgbClr val="00A9CE"/>
              </a:solidFill>
            </a:endParaRPr>
          </a:p>
          <a:p>
            <a:pPr lvl="1"/>
            <a:r>
              <a:rPr lang="en-AU" sz="1800" dirty="0"/>
              <a:t>How to reduce risk of a SC getting compromised &amp; loosing all native assets it manages?</a:t>
            </a:r>
          </a:p>
          <a:p>
            <a:r>
              <a:rPr lang="en-US" sz="2100" b="1" dirty="0">
                <a:solidFill>
                  <a:srgbClr val="00A9CE"/>
                </a:solidFill>
              </a:rPr>
              <a:t>Context</a:t>
            </a:r>
          </a:p>
          <a:p>
            <a:pPr lvl="1"/>
            <a:r>
              <a:rPr lang="en-US" sz="1800" dirty="0"/>
              <a:t>SC manages native assets (crypto)</a:t>
            </a:r>
          </a:p>
          <a:p>
            <a:r>
              <a:rPr lang="en-US" sz="2100" b="1" dirty="0">
                <a:solidFill>
                  <a:srgbClr val="00A9CE"/>
                </a:solidFill>
              </a:rPr>
              <a:t>Forces</a:t>
            </a:r>
          </a:p>
          <a:p>
            <a:pPr lvl="1"/>
            <a:r>
              <a:rPr lang="en-US" sz="1800" dirty="0">
                <a:solidFill>
                  <a:srgbClr val="000000"/>
                </a:solidFill>
              </a:rPr>
              <a:t>Security</a:t>
            </a:r>
          </a:p>
          <a:p>
            <a:pPr lvl="2"/>
            <a:r>
              <a:rPr lang="en-US" sz="1600" dirty="0">
                <a:solidFill>
                  <a:srgbClr val="000000"/>
                </a:solidFill>
              </a:rPr>
              <a:t>Risk of loosing all assets held at SC</a:t>
            </a:r>
          </a:p>
          <a:p>
            <a:pPr lvl="1"/>
            <a:r>
              <a:rPr lang="en-US" sz="1800" dirty="0">
                <a:solidFill>
                  <a:srgbClr val="000000"/>
                </a:solidFill>
              </a:rPr>
              <a:t>Immutability</a:t>
            </a:r>
          </a:p>
          <a:p>
            <a:pPr lvl="2"/>
            <a:r>
              <a:rPr lang="en-US" sz="1600" dirty="0">
                <a:solidFill>
                  <a:srgbClr val="000000"/>
                </a:solidFill>
              </a:rPr>
              <a:t>No way to recover assets</a:t>
            </a:r>
          </a:p>
          <a:p>
            <a:r>
              <a:rPr lang="en-US" altLang="zh-CN" sz="2100" b="1" dirty="0">
                <a:solidFill>
                  <a:srgbClr val="00A9CE"/>
                </a:solidFill>
              </a:rPr>
              <a:t>Solution</a:t>
            </a:r>
          </a:p>
          <a:p>
            <a:pPr lvl="1"/>
            <a:r>
              <a:rPr lang="en-AU" sz="1800" dirty="0"/>
              <a:t>Limit maximum amount of native assets held within SC</a:t>
            </a:r>
          </a:p>
          <a:p>
            <a:r>
              <a:rPr lang="en-US" sz="2100" b="1" dirty="0">
                <a:solidFill>
                  <a:srgbClr val="00A9CE"/>
                </a:solidFill>
              </a:rPr>
              <a:t>Consequences</a:t>
            </a:r>
          </a:p>
          <a:p>
            <a:pPr lvl="1"/>
            <a:r>
              <a:rPr lang="en-US" sz="1800" dirty="0"/>
              <a:t>Benefits</a:t>
            </a:r>
          </a:p>
          <a:p>
            <a:pPr lvl="2"/>
            <a:r>
              <a:rPr lang="en-US" sz="1600" dirty="0"/>
              <a:t>Security enhanced as </a:t>
            </a:r>
            <a:r>
              <a:rPr lang="en-AU" sz="1600" dirty="0"/>
              <a:t>attack impact is minimized</a:t>
            </a:r>
          </a:p>
          <a:p>
            <a:pPr lvl="2"/>
            <a:r>
              <a:rPr lang="en-US" sz="1600" dirty="0"/>
              <a:t>Immutability not affected</a:t>
            </a:r>
          </a:p>
        </p:txBody>
      </p:sp>
      <p:sp>
        <p:nvSpPr>
          <p:cNvPr id="6" name="Slide Number Placeholder 5"/>
          <p:cNvSpPr>
            <a:spLocks noGrp="1"/>
          </p:cNvSpPr>
          <p:nvPr>
            <p:ph type="sldNum" sz="quarter" idx="12"/>
          </p:nvPr>
        </p:nvSpPr>
        <p:spPr/>
        <p:txBody>
          <a:bodyPr/>
          <a:lstStyle/>
          <a:p>
            <a:fld id="{FFF7CBAA-22EA-41CE-9725-C57ED0CEBC27}" type="slidenum">
              <a:rPr lang="en-AU" smtClean="0"/>
              <a:pPr/>
              <a:t>33</a:t>
            </a:fld>
            <a:r>
              <a:rPr lang="en-AU"/>
              <a:t>  |</a:t>
            </a:r>
            <a:endParaRPr lang="en-AU" dirty="0"/>
          </a:p>
        </p:txBody>
      </p:sp>
      <p:sp>
        <p:nvSpPr>
          <p:cNvPr id="8" name="Footer Placeholder 7"/>
          <p:cNvSpPr>
            <a:spLocks noGrp="1"/>
          </p:cNvSpPr>
          <p:nvPr>
            <p:ph type="ftr" sz="quarter" idx="11"/>
          </p:nvPr>
        </p:nvSpPr>
        <p:spPr/>
        <p:txBody>
          <a:bodyPr/>
          <a:lstStyle/>
          <a:p>
            <a:r>
              <a:rPr lang="en-AU" dirty="0"/>
              <a:t>COMP6452 Software Architecture for Blockchain Applications  |  Data61, CSIRO</a:t>
            </a:r>
          </a:p>
        </p:txBody>
      </p:sp>
    </p:spTree>
    <p:extLst>
      <p:ext uri="{BB962C8B-B14F-4D97-AF65-F5344CB8AC3E}">
        <p14:creationId xmlns:p14="http://schemas.microsoft.com/office/powerpoint/2010/main" val="1749619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895B-0C55-4856-8333-D0C0F1076BB2}"/>
              </a:ext>
            </a:extLst>
          </p:cNvPr>
          <p:cNvSpPr>
            <a:spLocks noGrp="1"/>
          </p:cNvSpPr>
          <p:nvPr>
            <p:ph type="title"/>
          </p:nvPr>
        </p:nvSpPr>
        <p:spPr>
          <a:xfrm>
            <a:off x="251520" y="894956"/>
            <a:ext cx="6984776" cy="710406"/>
          </a:xfrm>
        </p:spPr>
        <p:txBody>
          <a:bodyPr>
            <a:normAutofit/>
          </a:bodyPr>
          <a:lstStyle/>
          <a:p>
            <a:r>
              <a:rPr lang="en-US" dirty="0"/>
              <a:t>Pattern 13: Balance Limit 2/2</a:t>
            </a:r>
            <a:endParaRPr lang="en-AU" dirty="0"/>
          </a:p>
        </p:txBody>
      </p:sp>
      <p:sp>
        <p:nvSpPr>
          <p:cNvPr id="5" name="Footer Placeholder 4">
            <a:extLst>
              <a:ext uri="{FF2B5EF4-FFF2-40B4-BE49-F238E27FC236}">
                <a16:creationId xmlns:a16="http://schemas.microsoft.com/office/drawing/2014/main" id="{786F5CE7-F6A4-40EB-88C9-6B365BCF26ED}"/>
              </a:ext>
            </a:extLst>
          </p:cNvPr>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a:extLst>
              <a:ext uri="{FF2B5EF4-FFF2-40B4-BE49-F238E27FC236}">
                <a16:creationId xmlns:a16="http://schemas.microsoft.com/office/drawing/2014/main" id="{1F52E50F-35E3-432F-BF64-9A2E25DF24C8}"/>
              </a:ext>
            </a:extLst>
          </p:cNvPr>
          <p:cNvSpPr>
            <a:spLocks noGrp="1"/>
          </p:cNvSpPr>
          <p:nvPr>
            <p:ph type="sldNum" sz="quarter" idx="12"/>
          </p:nvPr>
        </p:nvSpPr>
        <p:spPr/>
        <p:txBody>
          <a:bodyPr/>
          <a:lstStyle/>
          <a:p>
            <a:fld id="{FFF7CBAA-22EA-41CE-9725-C57ED0CEBC27}" type="slidenum">
              <a:rPr lang="en-AU" smtClean="0"/>
              <a:pPr/>
              <a:t>34</a:t>
            </a:fld>
            <a:r>
              <a:rPr lang="en-AU"/>
              <a:t>  |</a:t>
            </a:r>
            <a:endParaRPr lang="en-AU" dirty="0"/>
          </a:p>
        </p:txBody>
      </p:sp>
      <p:pic>
        <p:nvPicPr>
          <p:cNvPr id="3" name="Picture 2">
            <a:extLst>
              <a:ext uri="{FF2B5EF4-FFF2-40B4-BE49-F238E27FC236}">
                <a16:creationId xmlns:a16="http://schemas.microsoft.com/office/drawing/2014/main" id="{C445CC64-1C93-4FF6-AA62-B36EA1E8C3D3}"/>
              </a:ext>
            </a:extLst>
          </p:cNvPr>
          <p:cNvPicPr>
            <a:picLocks noChangeAspect="1"/>
          </p:cNvPicPr>
          <p:nvPr/>
        </p:nvPicPr>
        <p:blipFill>
          <a:blip r:embed="rId3"/>
          <a:stretch>
            <a:fillRect/>
          </a:stretch>
        </p:blipFill>
        <p:spPr>
          <a:xfrm>
            <a:off x="1716886" y="1605362"/>
            <a:ext cx="5548650" cy="3428100"/>
          </a:xfrm>
          <a:prstGeom prst="rect">
            <a:avLst/>
          </a:prstGeom>
        </p:spPr>
      </p:pic>
    </p:spTree>
    <p:extLst>
      <p:ext uri="{BB962C8B-B14F-4D97-AF65-F5344CB8AC3E}">
        <p14:creationId xmlns:p14="http://schemas.microsoft.com/office/powerpoint/2010/main" val="1215614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776446-2E6A-45DD-A69E-50C21A01BD9B}"/>
              </a:ext>
            </a:extLst>
          </p:cNvPr>
          <p:cNvSpPr>
            <a:spLocks noGrp="1"/>
          </p:cNvSpPr>
          <p:nvPr>
            <p:ph idx="1"/>
          </p:nvPr>
        </p:nvSpPr>
        <p:spPr/>
        <p:txBody>
          <a:bodyPr/>
          <a:lstStyle/>
          <a:p>
            <a:pPr marL="0" indent="0">
              <a:buNone/>
            </a:pPr>
            <a:r>
              <a:rPr lang="en-AU" dirty="0"/>
              <a:t>What pattern(s) helps to reduce the impact of errors and vulnerabilities in a smart contract?</a:t>
            </a:r>
          </a:p>
          <a:p>
            <a:pPr marL="925200" lvl="2" indent="-457200">
              <a:buFont typeface="+mj-lt"/>
              <a:buAutoNum type="alphaUcPeriod"/>
            </a:pPr>
            <a:r>
              <a:rPr lang="en-US" sz="2400" dirty="0"/>
              <a:t>Security Deposit</a:t>
            </a:r>
          </a:p>
          <a:p>
            <a:pPr marL="925200" lvl="2" indent="-457200">
              <a:buFont typeface="+mj-lt"/>
              <a:buAutoNum type="alphaUcPeriod"/>
            </a:pPr>
            <a:r>
              <a:rPr lang="en-US" sz="2400" dirty="0"/>
              <a:t>Contract Relay</a:t>
            </a:r>
            <a:endParaRPr lang="en-AU" sz="2400" dirty="0"/>
          </a:p>
          <a:p>
            <a:pPr marL="925200" lvl="2" indent="-457200">
              <a:buFont typeface="+mj-lt"/>
              <a:buAutoNum type="alphaUcPeriod"/>
            </a:pPr>
            <a:r>
              <a:rPr lang="en-AU" sz="2400" dirty="0"/>
              <a:t>Speed bump</a:t>
            </a:r>
          </a:p>
          <a:p>
            <a:pPr marL="925200" lvl="2" indent="-457200">
              <a:buFont typeface="+mj-lt"/>
              <a:buAutoNum type="alphaUcPeriod"/>
            </a:pPr>
            <a:r>
              <a:rPr lang="en-AU" sz="2400" dirty="0"/>
              <a:t>Balance limit</a:t>
            </a:r>
          </a:p>
          <a:p>
            <a:pPr marL="925200" lvl="2" indent="-457200">
              <a:buFont typeface="+mj-lt"/>
              <a:buAutoNum type="alphaUcPeriod"/>
            </a:pPr>
            <a:r>
              <a:rPr lang="en-US" sz="2400" dirty="0"/>
              <a:t>Pull Payment</a:t>
            </a:r>
            <a:endParaRPr lang="en-AU" sz="2400" dirty="0"/>
          </a:p>
        </p:txBody>
      </p:sp>
      <p:sp>
        <p:nvSpPr>
          <p:cNvPr id="3" name="Title 2">
            <a:extLst>
              <a:ext uri="{FF2B5EF4-FFF2-40B4-BE49-F238E27FC236}">
                <a16:creationId xmlns:a16="http://schemas.microsoft.com/office/drawing/2014/main" id="{3E3BB1A6-DFB5-4E8E-8EAF-7680670EFC5F}"/>
              </a:ext>
            </a:extLst>
          </p:cNvPr>
          <p:cNvSpPr>
            <a:spLocks noGrp="1"/>
          </p:cNvSpPr>
          <p:nvPr>
            <p:ph type="title"/>
          </p:nvPr>
        </p:nvSpPr>
        <p:spPr/>
        <p:txBody>
          <a:bodyPr/>
          <a:lstStyle/>
          <a:p>
            <a:r>
              <a:rPr lang="en-AU" dirty="0"/>
              <a:t>Question</a:t>
            </a:r>
          </a:p>
        </p:txBody>
      </p:sp>
      <p:sp>
        <p:nvSpPr>
          <p:cNvPr id="4" name="Footer Placeholder 3">
            <a:extLst>
              <a:ext uri="{FF2B5EF4-FFF2-40B4-BE49-F238E27FC236}">
                <a16:creationId xmlns:a16="http://schemas.microsoft.com/office/drawing/2014/main" id="{4076CB76-B9A2-4E82-B1DB-C85312B06D35}"/>
              </a:ext>
            </a:extLst>
          </p:cNvPr>
          <p:cNvSpPr>
            <a:spLocks noGrp="1"/>
          </p:cNvSpPr>
          <p:nvPr>
            <p:ph type="ftr" sz="quarter" idx="10"/>
          </p:nvPr>
        </p:nvSpPr>
        <p:spPr/>
        <p:txBody>
          <a:bodyPr/>
          <a:lstStyle/>
          <a:p>
            <a:r>
              <a:rPr lang="en-AU" dirty="0"/>
              <a:t>COMP6452 Software Architecture for Blockchain Applications |  Data61, CSIRO</a:t>
            </a:r>
          </a:p>
        </p:txBody>
      </p:sp>
      <p:sp>
        <p:nvSpPr>
          <p:cNvPr id="5" name="Slide Number Placeholder 4">
            <a:extLst>
              <a:ext uri="{FF2B5EF4-FFF2-40B4-BE49-F238E27FC236}">
                <a16:creationId xmlns:a16="http://schemas.microsoft.com/office/drawing/2014/main" id="{EE5A1AD6-EF99-445E-B544-16CC39BA4F94}"/>
              </a:ext>
            </a:extLst>
          </p:cNvPr>
          <p:cNvSpPr>
            <a:spLocks noGrp="1"/>
          </p:cNvSpPr>
          <p:nvPr>
            <p:ph type="sldNum" sz="quarter" idx="11"/>
          </p:nvPr>
        </p:nvSpPr>
        <p:spPr/>
        <p:txBody>
          <a:bodyPr/>
          <a:lstStyle/>
          <a:p>
            <a:fld id="{2ABE124A-B5C5-46E0-B944-45307B126769}" type="slidenum">
              <a:rPr lang="en-AU" smtClean="0"/>
              <a:pPr/>
              <a:t>35</a:t>
            </a:fld>
            <a:r>
              <a:rPr lang="en-AU" dirty="0"/>
              <a:t>  |</a:t>
            </a:r>
          </a:p>
        </p:txBody>
      </p:sp>
      <p:sp>
        <p:nvSpPr>
          <p:cNvPr id="6" name="TextBox 5">
            <a:extLst>
              <a:ext uri="{FF2B5EF4-FFF2-40B4-BE49-F238E27FC236}">
                <a16:creationId xmlns:a16="http://schemas.microsoft.com/office/drawing/2014/main" id="{DCC2CFCC-3896-4E03-8EBD-7BC08BEED78B}"/>
              </a:ext>
            </a:extLst>
          </p:cNvPr>
          <p:cNvSpPr txBox="1"/>
          <p:nvPr/>
        </p:nvSpPr>
        <p:spPr>
          <a:xfrm>
            <a:off x="212152" y="2425452"/>
            <a:ext cx="288032" cy="400110"/>
          </a:xfrm>
          <a:prstGeom prst="rect">
            <a:avLst/>
          </a:prstGeom>
          <a:noFill/>
        </p:spPr>
        <p:txBody>
          <a:bodyPr wrap="square" rtlCol="0">
            <a:spAutoFit/>
          </a:bodyPr>
          <a:lstStyle/>
          <a:p>
            <a:r>
              <a:rPr lang="en-AU" sz="2000" b="1" dirty="0">
                <a:solidFill>
                  <a:srgbClr val="FF0000"/>
                </a:solidFill>
              </a:rPr>
              <a:t>X</a:t>
            </a:r>
          </a:p>
        </p:txBody>
      </p:sp>
      <p:sp>
        <p:nvSpPr>
          <p:cNvPr id="7" name="TextBox 6">
            <a:extLst>
              <a:ext uri="{FF2B5EF4-FFF2-40B4-BE49-F238E27FC236}">
                <a16:creationId xmlns:a16="http://schemas.microsoft.com/office/drawing/2014/main" id="{47C6B7E6-13B7-418F-8715-8F756F53D2E1}"/>
              </a:ext>
            </a:extLst>
          </p:cNvPr>
          <p:cNvSpPr txBox="1"/>
          <p:nvPr/>
        </p:nvSpPr>
        <p:spPr>
          <a:xfrm>
            <a:off x="212152" y="3236846"/>
            <a:ext cx="288032" cy="400110"/>
          </a:xfrm>
          <a:prstGeom prst="rect">
            <a:avLst/>
          </a:prstGeom>
          <a:noFill/>
        </p:spPr>
        <p:txBody>
          <a:bodyPr wrap="square" rtlCol="0">
            <a:spAutoFit/>
          </a:bodyPr>
          <a:lstStyle/>
          <a:p>
            <a:r>
              <a:rPr lang="en-AU" sz="2000" b="1" dirty="0">
                <a:solidFill>
                  <a:srgbClr val="00B050"/>
                </a:solidFill>
                <a:latin typeface="Segoe UI Symbol" panose="020B0502040204020203" pitchFamily="34" charset="0"/>
                <a:ea typeface="Segoe UI Symbol" panose="020B0502040204020203" pitchFamily="34" charset="0"/>
              </a:rPr>
              <a:t>✓</a:t>
            </a:r>
            <a:endParaRPr lang="en-AU" sz="2000" b="1" dirty="0">
              <a:solidFill>
                <a:srgbClr val="00B050"/>
              </a:solidFill>
            </a:endParaRPr>
          </a:p>
        </p:txBody>
      </p:sp>
      <p:sp>
        <p:nvSpPr>
          <p:cNvPr id="8" name="TextBox 7">
            <a:extLst>
              <a:ext uri="{FF2B5EF4-FFF2-40B4-BE49-F238E27FC236}">
                <a16:creationId xmlns:a16="http://schemas.microsoft.com/office/drawing/2014/main" id="{7F23129D-F338-484E-BF70-1F522292CCD3}"/>
              </a:ext>
            </a:extLst>
          </p:cNvPr>
          <p:cNvSpPr txBox="1"/>
          <p:nvPr/>
        </p:nvSpPr>
        <p:spPr>
          <a:xfrm>
            <a:off x="212152" y="2838314"/>
            <a:ext cx="288032" cy="400110"/>
          </a:xfrm>
          <a:prstGeom prst="rect">
            <a:avLst/>
          </a:prstGeom>
          <a:noFill/>
        </p:spPr>
        <p:txBody>
          <a:bodyPr wrap="square" rtlCol="0">
            <a:spAutoFit/>
          </a:bodyPr>
          <a:lstStyle/>
          <a:p>
            <a:r>
              <a:rPr lang="en-AU" sz="2000" b="1" dirty="0">
                <a:solidFill>
                  <a:srgbClr val="FF0000"/>
                </a:solidFill>
              </a:rPr>
              <a:t>X</a:t>
            </a:r>
          </a:p>
        </p:txBody>
      </p:sp>
      <p:sp>
        <p:nvSpPr>
          <p:cNvPr id="10" name="TextBox 9">
            <a:extLst>
              <a:ext uri="{FF2B5EF4-FFF2-40B4-BE49-F238E27FC236}">
                <a16:creationId xmlns:a16="http://schemas.microsoft.com/office/drawing/2014/main" id="{9A56F3E4-CB81-4F4D-979B-45964E97DEB3}"/>
              </a:ext>
            </a:extLst>
          </p:cNvPr>
          <p:cNvSpPr txBox="1"/>
          <p:nvPr/>
        </p:nvSpPr>
        <p:spPr>
          <a:xfrm>
            <a:off x="212152" y="4042887"/>
            <a:ext cx="288032" cy="400110"/>
          </a:xfrm>
          <a:prstGeom prst="rect">
            <a:avLst/>
          </a:prstGeom>
          <a:noFill/>
        </p:spPr>
        <p:txBody>
          <a:bodyPr wrap="square" rtlCol="0">
            <a:spAutoFit/>
          </a:bodyPr>
          <a:lstStyle/>
          <a:p>
            <a:r>
              <a:rPr lang="en-AU" sz="2000" b="1" dirty="0">
                <a:solidFill>
                  <a:srgbClr val="00B050"/>
                </a:solidFill>
                <a:latin typeface="Segoe UI Symbol" panose="020B0502040204020203" pitchFamily="34" charset="0"/>
                <a:ea typeface="Segoe UI Symbol" panose="020B0502040204020203" pitchFamily="34" charset="0"/>
              </a:rPr>
              <a:t>✓</a:t>
            </a:r>
            <a:endParaRPr lang="en-AU" sz="2000" b="1" dirty="0">
              <a:solidFill>
                <a:srgbClr val="00B050"/>
              </a:solidFill>
            </a:endParaRPr>
          </a:p>
        </p:txBody>
      </p:sp>
      <p:sp>
        <p:nvSpPr>
          <p:cNvPr id="11" name="TextBox 10">
            <a:extLst>
              <a:ext uri="{FF2B5EF4-FFF2-40B4-BE49-F238E27FC236}">
                <a16:creationId xmlns:a16="http://schemas.microsoft.com/office/drawing/2014/main" id="{C8FC6658-C153-4A98-9387-8906E01DFE0E}"/>
              </a:ext>
            </a:extLst>
          </p:cNvPr>
          <p:cNvSpPr txBox="1"/>
          <p:nvPr/>
        </p:nvSpPr>
        <p:spPr>
          <a:xfrm>
            <a:off x="212152" y="3589613"/>
            <a:ext cx="288032" cy="400110"/>
          </a:xfrm>
          <a:prstGeom prst="rect">
            <a:avLst/>
          </a:prstGeom>
          <a:noFill/>
        </p:spPr>
        <p:txBody>
          <a:bodyPr wrap="square" rtlCol="0">
            <a:spAutoFit/>
          </a:bodyPr>
          <a:lstStyle/>
          <a:p>
            <a:r>
              <a:rPr lang="en-AU" sz="2000" b="1" dirty="0">
                <a:solidFill>
                  <a:srgbClr val="00B050"/>
                </a:solidFill>
                <a:latin typeface="Segoe UI Symbol" panose="020B0502040204020203" pitchFamily="34" charset="0"/>
                <a:ea typeface="Segoe UI Symbol" panose="020B0502040204020203" pitchFamily="34" charset="0"/>
              </a:rPr>
              <a:t>✓</a:t>
            </a:r>
            <a:endParaRPr lang="en-AU" sz="2000" b="1" dirty="0">
              <a:solidFill>
                <a:srgbClr val="00B050"/>
              </a:solidFill>
            </a:endParaRPr>
          </a:p>
        </p:txBody>
      </p:sp>
    </p:spTree>
    <p:extLst>
      <p:ext uri="{BB962C8B-B14F-4D97-AF65-F5344CB8AC3E}">
        <p14:creationId xmlns:p14="http://schemas.microsoft.com/office/powerpoint/2010/main" val="189263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Data Migration Patterns</a:t>
            </a:r>
          </a:p>
        </p:txBody>
      </p:sp>
    </p:spTree>
    <p:extLst>
      <p:ext uri="{BB962C8B-B14F-4D97-AF65-F5344CB8AC3E}">
        <p14:creationId xmlns:p14="http://schemas.microsoft.com/office/powerpoint/2010/main" val="2517898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B22444-52A3-482B-984F-0F65D1E9ADDF}"/>
              </a:ext>
            </a:extLst>
          </p:cNvPr>
          <p:cNvPicPr>
            <a:picLocks noChangeAspect="1"/>
          </p:cNvPicPr>
          <p:nvPr/>
        </p:nvPicPr>
        <p:blipFill rotWithShape="1">
          <a:blip r:embed="rId3"/>
          <a:srcRect r="2116"/>
          <a:stretch/>
        </p:blipFill>
        <p:spPr>
          <a:xfrm>
            <a:off x="4572000" y="1850543"/>
            <a:ext cx="4404766" cy="3545854"/>
          </a:xfrm>
          <a:prstGeom prst="rect">
            <a:avLst/>
          </a:prstGeom>
        </p:spPr>
      </p:pic>
      <p:sp>
        <p:nvSpPr>
          <p:cNvPr id="3" name="Content Placeholder 2">
            <a:extLst>
              <a:ext uri="{FF2B5EF4-FFF2-40B4-BE49-F238E27FC236}">
                <a16:creationId xmlns:a16="http://schemas.microsoft.com/office/drawing/2014/main" id="{97259A95-54FE-4171-9B6E-13F13901D138}"/>
              </a:ext>
            </a:extLst>
          </p:cNvPr>
          <p:cNvSpPr>
            <a:spLocks noGrp="1"/>
          </p:cNvSpPr>
          <p:nvPr>
            <p:ph idx="1"/>
          </p:nvPr>
        </p:nvSpPr>
        <p:spPr>
          <a:xfrm>
            <a:off x="251522" y="1723100"/>
            <a:ext cx="4610850" cy="3800740"/>
          </a:xfrm>
        </p:spPr>
        <p:txBody>
          <a:bodyPr>
            <a:normAutofit fontScale="92500" lnSpcReduction="10000"/>
          </a:bodyPr>
          <a:lstStyle/>
          <a:p>
            <a:r>
              <a:rPr lang="en-AU" dirty="0"/>
              <a:t>Applications using blockchain as underlying data store need to migrate to a different blockchain</a:t>
            </a:r>
          </a:p>
          <a:p>
            <a:r>
              <a:rPr lang="en-AU" dirty="0"/>
              <a:t>Immutability &amp; transparency</a:t>
            </a:r>
          </a:p>
          <a:p>
            <a:pPr lvl="1"/>
            <a:r>
              <a:rPr lang="en-AU" dirty="0"/>
              <a:t>Not quite suitable for migration</a:t>
            </a:r>
          </a:p>
          <a:p>
            <a:r>
              <a:rPr lang="en-AU" dirty="0"/>
              <a:t>Different from database migration</a:t>
            </a:r>
          </a:p>
          <a:p>
            <a:pPr lvl="1"/>
            <a:r>
              <a:rPr lang="en-AU" dirty="0"/>
              <a:t>Can be abstracted as a key-value store</a:t>
            </a:r>
          </a:p>
          <a:p>
            <a:pPr lvl="1"/>
            <a:r>
              <a:rPr lang="en-AU" dirty="0"/>
              <a:t>Don’t fully support CRUD operations &amp; ACID properties</a:t>
            </a:r>
          </a:p>
          <a:p>
            <a:pPr lvl="1"/>
            <a:r>
              <a:rPr lang="en-AU" dirty="0"/>
              <a:t>SCs are more complex than stored procedures</a:t>
            </a:r>
          </a:p>
          <a:p>
            <a:pPr lvl="1"/>
            <a:r>
              <a:rPr lang="en-AU" dirty="0"/>
              <a:t>TXs are digitally signed</a:t>
            </a:r>
          </a:p>
          <a:p>
            <a:pPr lvl="1"/>
            <a:endParaRPr lang="en-AU" dirty="0"/>
          </a:p>
          <a:p>
            <a:endParaRPr lang="en-AU" dirty="0"/>
          </a:p>
        </p:txBody>
      </p:sp>
      <p:sp>
        <p:nvSpPr>
          <p:cNvPr id="2" name="Title 1">
            <a:extLst>
              <a:ext uri="{FF2B5EF4-FFF2-40B4-BE49-F238E27FC236}">
                <a16:creationId xmlns:a16="http://schemas.microsoft.com/office/drawing/2014/main" id="{59EC895B-0C55-4856-8333-D0C0F1076BB2}"/>
              </a:ext>
            </a:extLst>
          </p:cNvPr>
          <p:cNvSpPr>
            <a:spLocks noGrp="1"/>
          </p:cNvSpPr>
          <p:nvPr>
            <p:ph type="title"/>
          </p:nvPr>
        </p:nvSpPr>
        <p:spPr/>
        <p:txBody>
          <a:bodyPr>
            <a:normAutofit/>
          </a:bodyPr>
          <a:lstStyle/>
          <a:p>
            <a:r>
              <a:rPr lang="en-US" dirty="0"/>
              <a:t>Data Migration in Blockchain</a:t>
            </a:r>
            <a:endParaRPr lang="en-AU" dirty="0"/>
          </a:p>
        </p:txBody>
      </p:sp>
      <p:sp>
        <p:nvSpPr>
          <p:cNvPr id="5" name="Footer Placeholder 4">
            <a:extLst>
              <a:ext uri="{FF2B5EF4-FFF2-40B4-BE49-F238E27FC236}">
                <a16:creationId xmlns:a16="http://schemas.microsoft.com/office/drawing/2014/main" id="{786F5CE7-F6A4-40EB-88C9-6B365BCF26ED}"/>
              </a:ext>
            </a:extLst>
          </p:cNvPr>
          <p:cNvSpPr>
            <a:spLocks noGrp="1"/>
          </p:cNvSpPr>
          <p:nvPr>
            <p:ph type="ftr" sz="quarter" idx="10"/>
          </p:nvPr>
        </p:nvSpPr>
        <p:spPr/>
        <p:txBody>
          <a:bodyPr/>
          <a:lstStyle/>
          <a:p>
            <a:r>
              <a:rPr lang="en-AU"/>
              <a:t>COMP6452 Software Architecture for Blockchain Applications  |  Data61, CSIRO</a:t>
            </a:r>
            <a:endParaRPr lang="en-AU" dirty="0"/>
          </a:p>
        </p:txBody>
      </p:sp>
      <p:sp>
        <p:nvSpPr>
          <p:cNvPr id="6" name="Slide Number Placeholder 5">
            <a:extLst>
              <a:ext uri="{FF2B5EF4-FFF2-40B4-BE49-F238E27FC236}">
                <a16:creationId xmlns:a16="http://schemas.microsoft.com/office/drawing/2014/main" id="{1F52E50F-35E3-432F-BF64-9A2E25DF24C8}"/>
              </a:ext>
            </a:extLst>
          </p:cNvPr>
          <p:cNvSpPr>
            <a:spLocks noGrp="1"/>
          </p:cNvSpPr>
          <p:nvPr>
            <p:ph type="sldNum" sz="quarter" idx="11"/>
          </p:nvPr>
        </p:nvSpPr>
        <p:spPr/>
        <p:txBody>
          <a:bodyPr/>
          <a:lstStyle/>
          <a:p>
            <a:fld id="{FFF7CBAA-22EA-41CE-9725-C57ED0CEBC27}" type="slidenum">
              <a:rPr lang="en-AU" smtClean="0"/>
              <a:pPr/>
              <a:t>37</a:t>
            </a:fld>
            <a:r>
              <a:rPr lang="en-AU"/>
              <a:t>  |</a:t>
            </a:r>
            <a:endParaRPr lang="en-AU" dirty="0"/>
          </a:p>
        </p:txBody>
      </p:sp>
    </p:spTree>
    <p:extLst>
      <p:ext uri="{BB962C8B-B14F-4D97-AF65-F5344CB8AC3E}">
        <p14:creationId xmlns:p14="http://schemas.microsoft.com/office/powerpoint/2010/main" val="40654734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A9148387-E194-496A-97C6-9F794EEA23D8}"/>
              </a:ext>
            </a:extLst>
          </p:cNvPr>
          <p:cNvSpPr>
            <a:spLocks noGrp="1"/>
          </p:cNvSpPr>
          <p:nvPr>
            <p:ph idx="1"/>
          </p:nvPr>
        </p:nvSpPr>
        <p:spPr>
          <a:xfrm>
            <a:off x="251522" y="3984276"/>
            <a:ext cx="8640958" cy="1436001"/>
          </a:xfrm>
        </p:spPr>
        <p:txBody>
          <a:bodyPr>
            <a:normAutofit fontScale="92500" lnSpcReduction="20000"/>
          </a:bodyPr>
          <a:lstStyle/>
          <a:p>
            <a:r>
              <a:rPr lang="en-AU" dirty="0"/>
              <a:t>BAL (Blockchain Access Layer) similar to database access later</a:t>
            </a:r>
          </a:p>
          <a:p>
            <a:pPr lvl="1"/>
            <a:r>
              <a:rPr lang="en-AU" dirty="0"/>
              <a:t>Store application IDs to blockchain address/hash mapping</a:t>
            </a:r>
          </a:p>
          <a:p>
            <a:pPr lvl="1"/>
            <a:r>
              <a:rPr lang="en-AU" dirty="0"/>
              <a:t>May hold private keys</a:t>
            </a:r>
          </a:p>
          <a:p>
            <a:r>
              <a:rPr lang="en-AU" dirty="0"/>
              <a:t>Extract, Transform, &amp; Load (ETL) is a procedure for copying data from one or more sources into a destination system</a:t>
            </a:r>
          </a:p>
        </p:txBody>
      </p:sp>
      <p:sp>
        <p:nvSpPr>
          <p:cNvPr id="2" name="Title 1">
            <a:extLst>
              <a:ext uri="{FF2B5EF4-FFF2-40B4-BE49-F238E27FC236}">
                <a16:creationId xmlns:a16="http://schemas.microsoft.com/office/drawing/2014/main" id="{44DF99D5-263B-4730-B036-82E4B981F5EF}"/>
              </a:ext>
            </a:extLst>
          </p:cNvPr>
          <p:cNvSpPr>
            <a:spLocks noGrp="1"/>
          </p:cNvSpPr>
          <p:nvPr>
            <p:ph type="title"/>
          </p:nvPr>
        </p:nvSpPr>
        <p:spPr/>
        <p:txBody>
          <a:bodyPr/>
          <a:lstStyle/>
          <a:p>
            <a:r>
              <a:rPr lang="en-AU" dirty="0"/>
              <a:t>Migration Architecture</a:t>
            </a:r>
          </a:p>
        </p:txBody>
      </p:sp>
      <p:sp>
        <p:nvSpPr>
          <p:cNvPr id="5" name="Footer Placeholder 4">
            <a:extLst>
              <a:ext uri="{FF2B5EF4-FFF2-40B4-BE49-F238E27FC236}">
                <a16:creationId xmlns:a16="http://schemas.microsoft.com/office/drawing/2014/main" id="{CDF9EDD3-F3C3-412C-A347-DCC7CD6393C0}"/>
              </a:ext>
            </a:extLst>
          </p:cNvPr>
          <p:cNvSpPr>
            <a:spLocks noGrp="1"/>
          </p:cNvSpPr>
          <p:nvPr>
            <p:ph type="ftr" sz="quarter" idx="10"/>
          </p:nvPr>
        </p:nvSpPr>
        <p:spPr/>
        <p:txBody>
          <a:bodyPr/>
          <a:lstStyle/>
          <a:p>
            <a:r>
              <a:rPr lang="en-AU"/>
              <a:t>COMP6452 Software Architecture for Blockchain Applications  |  Data61, CSIRO</a:t>
            </a:r>
            <a:endParaRPr lang="en-AU" dirty="0"/>
          </a:p>
        </p:txBody>
      </p:sp>
      <p:sp>
        <p:nvSpPr>
          <p:cNvPr id="6" name="Slide Number Placeholder 5">
            <a:extLst>
              <a:ext uri="{FF2B5EF4-FFF2-40B4-BE49-F238E27FC236}">
                <a16:creationId xmlns:a16="http://schemas.microsoft.com/office/drawing/2014/main" id="{E95187FC-C98F-4475-9187-8C8A671A0683}"/>
              </a:ext>
            </a:extLst>
          </p:cNvPr>
          <p:cNvSpPr>
            <a:spLocks noGrp="1"/>
          </p:cNvSpPr>
          <p:nvPr>
            <p:ph type="sldNum" sz="quarter" idx="11"/>
          </p:nvPr>
        </p:nvSpPr>
        <p:spPr/>
        <p:txBody>
          <a:bodyPr/>
          <a:lstStyle/>
          <a:p>
            <a:fld id="{FFF7CBAA-22EA-41CE-9725-C57ED0CEBC27}" type="slidenum">
              <a:rPr lang="en-AU" smtClean="0"/>
              <a:pPr/>
              <a:t>38</a:t>
            </a:fld>
            <a:r>
              <a:rPr lang="en-AU"/>
              <a:t>  |</a:t>
            </a:r>
            <a:endParaRPr lang="en-AU" dirty="0"/>
          </a:p>
        </p:txBody>
      </p:sp>
      <p:pic>
        <p:nvPicPr>
          <p:cNvPr id="4" name="Picture 3">
            <a:extLst>
              <a:ext uri="{FF2B5EF4-FFF2-40B4-BE49-F238E27FC236}">
                <a16:creationId xmlns:a16="http://schemas.microsoft.com/office/drawing/2014/main" id="{F45AA5DD-7CC0-4B28-9F43-FF4EEAA248A9}"/>
              </a:ext>
            </a:extLst>
          </p:cNvPr>
          <p:cNvPicPr>
            <a:picLocks noChangeAspect="1"/>
          </p:cNvPicPr>
          <p:nvPr/>
        </p:nvPicPr>
        <p:blipFill>
          <a:blip r:embed="rId3"/>
          <a:stretch>
            <a:fillRect/>
          </a:stretch>
        </p:blipFill>
        <p:spPr>
          <a:xfrm>
            <a:off x="1602000" y="1379059"/>
            <a:ext cx="5940000" cy="2486553"/>
          </a:xfrm>
          <a:prstGeom prst="rect">
            <a:avLst/>
          </a:prstGeom>
        </p:spPr>
      </p:pic>
    </p:spTree>
    <p:extLst>
      <p:ext uri="{BB962C8B-B14F-4D97-AF65-F5344CB8AC3E}">
        <p14:creationId xmlns:p14="http://schemas.microsoft.com/office/powerpoint/2010/main" val="41415475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63302-BC2A-4EF4-AF1E-6CCAC92E2037}"/>
              </a:ext>
            </a:extLst>
          </p:cNvPr>
          <p:cNvPicPr>
            <a:picLocks noChangeAspect="1"/>
          </p:cNvPicPr>
          <p:nvPr/>
        </p:nvPicPr>
        <p:blipFill>
          <a:blip r:embed="rId3"/>
          <a:stretch>
            <a:fillRect/>
          </a:stretch>
        </p:blipFill>
        <p:spPr>
          <a:xfrm>
            <a:off x="972000" y="1507098"/>
            <a:ext cx="7200000" cy="3916812"/>
          </a:xfrm>
          <a:prstGeom prst="rect">
            <a:avLst/>
          </a:prstGeom>
        </p:spPr>
      </p:pic>
      <p:sp>
        <p:nvSpPr>
          <p:cNvPr id="2" name="Title 1">
            <a:extLst>
              <a:ext uri="{FF2B5EF4-FFF2-40B4-BE49-F238E27FC236}">
                <a16:creationId xmlns:a16="http://schemas.microsoft.com/office/drawing/2014/main" id="{44DF99D5-263B-4730-B036-82E4B981F5EF}"/>
              </a:ext>
            </a:extLst>
          </p:cNvPr>
          <p:cNvSpPr>
            <a:spLocks noGrp="1"/>
          </p:cNvSpPr>
          <p:nvPr>
            <p:ph type="title"/>
          </p:nvPr>
        </p:nvSpPr>
        <p:spPr/>
        <p:txBody>
          <a:bodyPr/>
          <a:lstStyle/>
          <a:p>
            <a:r>
              <a:rPr lang="en-AU" dirty="0"/>
              <a:t>Blockchain Migration Pattern Collection</a:t>
            </a:r>
          </a:p>
        </p:txBody>
      </p:sp>
      <p:sp>
        <p:nvSpPr>
          <p:cNvPr id="5" name="Footer Placeholder 4">
            <a:extLst>
              <a:ext uri="{FF2B5EF4-FFF2-40B4-BE49-F238E27FC236}">
                <a16:creationId xmlns:a16="http://schemas.microsoft.com/office/drawing/2014/main" id="{CDF9EDD3-F3C3-412C-A347-DCC7CD6393C0}"/>
              </a:ext>
            </a:extLst>
          </p:cNvPr>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a:extLst>
              <a:ext uri="{FF2B5EF4-FFF2-40B4-BE49-F238E27FC236}">
                <a16:creationId xmlns:a16="http://schemas.microsoft.com/office/drawing/2014/main" id="{E95187FC-C98F-4475-9187-8C8A671A0683}"/>
              </a:ext>
            </a:extLst>
          </p:cNvPr>
          <p:cNvSpPr>
            <a:spLocks noGrp="1"/>
          </p:cNvSpPr>
          <p:nvPr>
            <p:ph type="sldNum" sz="quarter" idx="12"/>
          </p:nvPr>
        </p:nvSpPr>
        <p:spPr/>
        <p:txBody>
          <a:bodyPr/>
          <a:lstStyle/>
          <a:p>
            <a:fld id="{FFF7CBAA-22EA-41CE-9725-C57ED0CEBC27}" type="slidenum">
              <a:rPr lang="en-AU" smtClean="0"/>
              <a:pPr/>
              <a:t>39</a:t>
            </a:fld>
            <a:r>
              <a:rPr lang="en-AU"/>
              <a:t>  |</a:t>
            </a:r>
            <a:endParaRPr lang="en-AU" dirty="0"/>
          </a:p>
        </p:txBody>
      </p:sp>
    </p:spTree>
    <p:extLst>
      <p:ext uri="{BB962C8B-B14F-4D97-AF65-F5344CB8AC3E}">
        <p14:creationId xmlns:p14="http://schemas.microsoft.com/office/powerpoint/2010/main" val="3675333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Smart Contract Patterns</a:t>
            </a:r>
          </a:p>
        </p:txBody>
      </p:sp>
    </p:spTree>
    <p:extLst>
      <p:ext uri="{BB962C8B-B14F-4D97-AF65-F5344CB8AC3E}">
        <p14:creationId xmlns:p14="http://schemas.microsoft.com/office/powerpoint/2010/main" val="6096666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14: Snapshotting 1/3</a:t>
            </a:r>
          </a:p>
        </p:txBody>
      </p:sp>
      <p:sp>
        <p:nvSpPr>
          <p:cNvPr id="3" name="Content Placeholder 2"/>
          <p:cNvSpPr>
            <a:spLocks noGrp="1"/>
          </p:cNvSpPr>
          <p:nvPr>
            <p:ph idx="1"/>
          </p:nvPr>
        </p:nvSpPr>
        <p:spPr>
          <a:xfrm>
            <a:off x="323528" y="1633364"/>
            <a:ext cx="8496944" cy="3960440"/>
          </a:xfrm>
        </p:spPr>
        <p:txBody>
          <a:bodyPr numCol="2">
            <a:normAutofit/>
          </a:bodyPr>
          <a:lstStyle/>
          <a:p>
            <a:r>
              <a:rPr lang="en-US" sz="2100" b="1" dirty="0">
                <a:solidFill>
                  <a:schemeClr val="accent1"/>
                </a:solidFill>
              </a:rPr>
              <a:t>Summary</a:t>
            </a:r>
            <a:r>
              <a:rPr lang="en-US" sz="2100" dirty="0"/>
              <a:t> </a:t>
            </a:r>
          </a:p>
          <a:p>
            <a:pPr lvl="1"/>
            <a:r>
              <a:rPr lang="en-AU" sz="1800" dirty="0"/>
              <a:t>Get a snapshot of states, SCs, &amp; TXs on source blockchain</a:t>
            </a:r>
            <a:endParaRPr lang="en-US" sz="1700" dirty="0"/>
          </a:p>
          <a:p>
            <a:r>
              <a:rPr lang="en-US" sz="2100" b="1" dirty="0">
                <a:solidFill>
                  <a:srgbClr val="00A9CE"/>
                </a:solidFill>
              </a:rPr>
              <a:t>Problem</a:t>
            </a:r>
            <a:endParaRPr lang="en-US" sz="2100" dirty="0">
              <a:solidFill>
                <a:srgbClr val="00A9CE"/>
              </a:solidFill>
            </a:endParaRPr>
          </a:p>
          <a:p>
            <a:pPr lvl="1"/>
            <a:r>
              <a:rPr lang="en-AU" sz="1800" dirty="0"/>
              <a:t>How to get a complete account of states, SCs, &amp; TXs on source blockchain?</a:t>
            </a:r>
          </a:p>
          <a:p>
            <a:r>
              <a:rPr lang="en-US" sz="2100" b="1" dirty="0">
                <a:solidFill>
                  <a:schemeClr val="accent1"/>
                </a:solidFill>
              </a:rPr>
              <a:t>Context</a:t>
            </a:r>
          </a:p>
          <a:p>
            <a:pPr lvl="1"/>
            <a:r>
              <a:rPr lang="en-AU" sz="1800" dirty="0"/>
              <a:t>Latest states &amp; TXs of all accounts &amp; SCs of an application need to be migrated to target blockchain</a:t>
            </a:r>
          </a:p>
          <a:p>
            <a:pPr lvl="1"/>
            <a:r>
              <a:rPr lang="en-AU" sz="1800" dirty="0"/>
              <a:t>Source blockchain is active </a:t>
            </a:r>
            <a:r>
              <a:rPr lang="en-AU" sz="1800" dirty="0">
                <a:sym typeface="Wingdings" panose="05000000000000000000" pitchFamily="2" charset="2"/>
              </a:rPr>
              <a:t></a:t>
            </a:r>
            <a:r>
              <a:rPr lang="en-AU" sz="1800" dirty="0"/>
              <a:t> global state continues to change as new TXs are added</a:t>
            </a:r>
            <a:endParaRPr lang="en-US" sz="1800" dirty="0"/>
          </a:p>
          <a:p>
            <a:r>
              <a:rPr lang="en-US" sz="2100" b="1" dirty="0">
                <a:solidFill>
                  <a:srgbClr val="00A9CE"/>
                </a:solidFill>
              </a:rPr>
              <a:t>Forces</a:t>
            </a:r>
          </a:p>
          <a:p>
            <a:pPr lvl="1"/>
            <a:r>
              <a:rPr lang="en-AU" sz="1800" dirty="0">
                <a:solidFill>
                  <a:srgbClr val="000000"/>
                </a:solidFill>
              </a:rPr>
              <a:t>Anonymity – Blockchains don't track ownership</a:t>
            </a:r>
          </a:p>
          <a:p>
            <a:pPr lvl="1"/>
            <a:r>
              <a:rPr lang="en-AU" sz="1800" dirty="0">
                <a:solidFill>
                  <a:srgbClr val="000000"/>
                </a:solidFill>
              </a:rPr>
              <a:t>Consistency – Must capture latest states &amp; TXs</a:t>
            </a:r>
          </a:p>
          <a:p>
            <a:pPr lvl="1"/>
            <a:r>
              <a:rPr lang="en-AU" sz="1800" dirty="0">
                <a:solidFill>
                  <a:srgbClr val="000000"/>
                </a:solidFill>
              </a:rPr>
              <a:t>Finality – Could be probabilistic &amp; take time</a:t>
            </a:r>
          </a:p>
          <a:p>
            <a:pPr lvl="1"/>
            <a:r>
              <a:rPr lang="en-AU" sz="1800" dirty="0">
                <a:solidFill>
                  <a:srgbClr val="000000"/>
                </a:solidFill>
              </a:rPr>
              <a:t>Latency – Time to collect large no of states, SCs, &amp; TXs take time</a:t>
            </a:r>
            <a:endParaRPr lang="en-US" sz="1600" dirty="0">
              <a:solidFill>
                <a:srgbClr val="000000"/>
              </a:solidFill>
            </a:endParaRPr>
          </a:p>
        </p:txBody>
      </p:sp>
      <p:sp>
        <p:nvSpPr>
          <p:cNvPr id="6" name="Slide Number Placeholder 5"/>
          <p:cNvSpPr>
            <a:spLocks noGrp="1"/>
          </p:cNvSpPr>
          <p:nvPr>
            <p:ph type="sldNum" sz="quarter" idx="12"/>
          </p:nvPr>
        </p:nvSpPr>
        <p:spPr/>
        <p:txBody>
          <a:bodyPr/>
          <a:lstStyle/>
          <a:p>
            <a:fld id="{FFF7CBAA-22EA-41CE-9725-C57ED0CEBC27}" type="slidenum">
              <a:rPr lang="en-AU" smtClean="0"/>
              <a:pPr/>
              <a:t>40</a:t>
            </a:fld>
            <a:r>
              <a:rPr lang="en-AU"/>
              <a:t>  |</a:t>
            </a:r>
            <a:endParaRPr lang="en-AU" dirty="0"/>
          </a:p>
        </p:txBody>
      </p:sp>
      <p:sp>
        <p:nvSpPr>
          <p:cNvPr id="8" name="Footer Placeholder 7"/>
          <p:cNvSpPr>
            <a:spLocks noGrp="1"/>
          </p:cNvSpPr>
          <p:nvPr>
            <p:ph type="ftr" sz="quarter" idx="11"/>
          </p:nvPr>
        </p:nvSpPr>
        <p:spPr/>
        <p:txBody>
          <a:bodyPr/>
          <a:lstStyle/>
          <a:p>
            <a:r>
              <a:rPr lang="en-AU"/>
              <a:t>COMP6452 Software Architecture for Blockchain Applications  |  Data61, CSIRO</a:t>
            </a:r>
            <a:endParaRPr lang="en-AU" dirty="0"/>
          </a:p>
        </p:txBody>
      </p:sp>
    </p:spTree>
    <p:extLst>
      <p:ext uri="{BB962C8B-B14F-4D97-AF65-F5344CB8AC3E}">
        <p14:creationId xmlns:p14="http://schemas.microsoft.com/office/powerpoint/2010/main" val="31796573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895B-0C55-4856-8333-D0C0F1076BB2}"/>
              </a:ext>
            </a:extLst>
          </p:cNvPr>
          <p:cNvSpPr>
            <a:spLocks noGrp="1"/>
          </p:cNvSpPr>
          <p:nvPr>
            <p:ph type="title"/>
          </p:nvPr>
        </p:nvSpPr>
        <p:spPr/>
        <p:txBody>
          <a:bodyPr/>
          <a:lstStyle/>
          <a:p>
            <a:r>
              <a:rPr lang="en-US" dirty="0"/>
              <a:t>Pattern 14: Snapshotting 2/3</a:t>
            </a:r>
            <a:endParaRPr lang="en-AU" dirty="0"/>
          </a:p>
        </p:txBody>
      </p:sp>
      <p:sp>
        <p:nvSpPr>
          <p:cNvPr id="5" name="Footer Placeholder 4">
            <a:extLst>
              <a:ext uri="{FF2B5EF4-FFF2-40B4-BE49-F238E27FC236}">
                <a16:creationId xmlns:a16="http://schemas.microsoft.com/office/drawing/2014/main" id="{786F5CE7-F6A4-40EB-88C9-6B365BCF26ED}"/>
              </a:ext>
            </a:extLst>
          </p:cNvPr>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a:extLst>
              <a:ext uri="{FF2B5EF4-FFF2-40B4-BE49-F238E27FC236}">
                <a16:creationId xmlns:a16="http://schemas.microsoft.com/office/drawing/2014/main" id="{1F52E50F-35E3-432F-BF64-9A2E25DF24C8}"/>
              </a:ext>
            </a:extLst>
          </p:cNvPr>
          <p:cNvSpPr>
            <a:spLocks noGrp="1"/>
          </p:cNvSpPr>
          <p:nvPr>
            <p:ph type="sldNum" sz="quarter" idx="12"/>
          </p:nvPr>
        </p:nvSpPr>
        <p:spPr/>
        <p:txBody>
          <a:bodyPr/>
          <a:lstStyle/>
          <a:p>
            <a:fld id="{FFF7CBAA-22EA-41CE-9725-C57ED0CEBC27}" type="slidenum">
              <a:rPr lang="en-AU" smtClean="0"/>
              <a:pPr/>
              <a:t>41</a:t>
            </a:fld>
            <a:r>
              <a:rPr lang="en-AU"/>
              <a:t>  |</a:t>
            </a:r>
            <a:endParaRPr lang="en-AU" dirty="0"/>
          </a:p>
        </p:txBody>
      </p:sp>
      <p:pic>
        <p:nvPicPr>
          <p:cNvPr id="3" name="Picture 2">
            <a:extLst>
              <a:ext uri="{FF2B5EF4-FFF2-40B4-BE49-F238E27FC236}">
                <a16:creationId xmlns:a16="http://schemas.microsoft.com/office/drawing/2014/main" id="{91FAC0B1-F368-4568-AA17-3BF1FEF7A0A3}"/>
              </a:ext>
            </a:extLst>
          </p:cNvPr>
          <p:cNvPicPr>
            <a:picLocks noChangeAspect="1"/>
          </p:cNvPicPr>
          <p:nvPr/>
        </p:nvPicPr>
        <p:blipFill>
          <a:blip r:embed="rId3"/>
          <a:stretch>
            <a:fillRect/>
          </a:stretch>
        </p:blipFill>
        <p:spPr>
          <a:xfrm>
            <a:off x="278160" y="2137420"/>
            <a:ext cx="8587679" cy="1836000"/>
          </a:xfrm>
          <a:prstGeom prst="rect">
            <a:avLst/>
          </a:prstGeom>
        </p:spPr>
      </p:pic>
    </p:spTree>
    <p:extLst>
      <p:ext uri="{BB962C8B-B14F-4D97-AF65-F5344CB8AC3E}">
        <p14:creationId xmlns:p14="http://schemas.microsoft.com/office/powerpoint/2010/main" val="26380077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0792" y="1561357"/>
            <a:ext cx="8683696" cy="3858921"/>
          </a:xfrm>
        </p:spPr>
        <p:txBody>
          <a:bodyPr numCol="2">
            <a:normAutofit/>
          </a:bodyPr>
          <a:lstStyle/>
          <a:p>
            <a:r>
              <a:rPr lang="en-US" altLang="zh-CN" sz="2100" b="1" dirty="0">
                <a:solidFill>
                  <a:srgbClr val="00A9CE"/>
                </a:solidFill>
              </a:rPr>
              <a:t>Solution</a:t>
            </a:r>
          </a:p>
          <a:p>
            <a:pPr lvl="1"/>
            <a:r>
              <a:rPr lang="en-AU" sz="1800" dirty="0"/>
              <a:t>Get a snapshot of relevant states, SCs, &amp; TXs source blockchain at a given time</a:t>
            </a:r>
          </a:p>
          <a:p>
            <a:pPr lvl="1"/>
            <a:r>
              <a:rPr lang="en-AU" sz="1800" dirty="0"/>
              <a:t>Select a block no to initiate snapshotting &amp; wait for finality (aka., x-confirmation)</a:t>
            </a:r>
          </a:p>
          <a:p>
            <a:pPr lvl="1"/>
            <a:r>
              <a:rPr lang="en-AU" sz="1800" dirty="0"/>
              <a:t>Update all instances of BAL</a:t>
            </a:r>
          </a:p>
          <a:p>
            <a:pPr lvl="1"/>
            <a:r>
              <a:rPr lang="en-AU" sz="1800" dirty="0"/>
              <a:t>BAL should wait until chosen block no is reached</a:t>
            </a:r>
          </a:p>
          <a:p>
            <a:pPr lvl="1"/>
            <a:r>
              <a:rPr lang="en-AU" sz="1800" dirty="0"/>
              <a:t>Once reached, freeze new TXs</a:t>
            </a:r>
          </a:p>
          <a:p>
            <a:pPr lvl="1"/>
            <a:r>
              <a:rPr lang="en-AU" sz="1800" dirty="0"/>
              <a:t>Further wait for x-confirmation</a:t>
            </a:r>
          </a:p>
          <a:p>
            <a:pPr lvl="1"/>
            <a:r>
              <a:rPr lang="en-AU" sz="1800" dirty="0"/>
              <a:t>Once it is reached, extract all required data by querying source blockchain</a:t>
            </a:r>
            <a:endParaRPr lang="en-US" sz="1800" dirty="0"/>
          </a:p>
          <a:p>
            <a:r>
              <a:rPr lang="en-US" sz="2100" b="1" dirty="0">
                <a:solidFill>
                  <a:srgbClr val="00A9CE"/>
                </a:solidFill>
              </a:rPr>
              <a:t>Consequences</a:t>
            </a:r>
          </a:p>
          <a:p>
            <a:pPr lvl="1"/>
            <a:r>
              <a:rPr lang="en-AU" sz="1800" dirty="0">
                <a:solidFill>
                  <a:srgbClr val="000000"/>
                </a:solidFill>
              </a:rPr>
              <a:t>Benefits</a:t>
            </a:r>
          </a:p>
          <a:p>
            <a:pPr lvl="2"/>
            <a:r>
              <a:rPr lang="en-AU" sz="1600" dirty="0">
                <a:solidFill>
                  <a:srgbClr val="000000"/>
                </a:solidFill>
              </a:rPr>
              <a:t>Consistency is preserved as latest states &amp; TXs are captured after freezing TXs</a:t>
            </a:r>
          </a:p>
          <a:p>
            <a:pPr lvl="2"/>
            <a:r>
              <a:rPr lang="en-AU" sz="1600" dirty="0">
                <a:solidFill>
                  <a:srgbClr val="000000"/>
                </a:solidFill>
              </a:rPr>
              <a:t>Finality is achieved by x-confirmation</a:t>
            </a:r>
          </a:p>
          <a:p>
            <a:pPr lvl="2"/>
            <a:r>
              <a:rPr lang="en-AU" sz="1600" dirty="0">
                <a:solidFill>
                  <a:srgbClr val="000000"/>
                </a:solidFill>
              </a:rPr>
              <a:t>Anonymity can be overcome by using ID database</a:t>
            </a:r>
          </a:p>
          <a:p>
            <a:pPr lvl="1"/>
            <a:r>
              <a:rPr lang="en-AU" sz="1800" dirty="0">
                <a:solidFill>
                  <a:srgbClr val="000000"/>
                </a:solidFill>
              </a:rPr>
              <a:t>Drawbacks </a:t>
            </a:r>
          </a:p>
          <a:p>
            <a:pPr lvl="2"/>
            <a:r>
              <a:rPr lang="en-AU" sz="1600" dirty="0">
                <a:solidFill>
                  <a:srgbClr val="000000"/>
                </a:solidFill>
              </a:rPr>
              <a:t>Latency is dominated by time to finality &amp; freeze time</a:t>
            </a:r>
          </a:p>
        </p:txBody>
      </p:sp>
      <p:sp>
        <p:nvSpPr>
          <p:cNvPr id="10" name="Title 1"/>
          <p:cNvSpPr>
            <a:spLocks noGrp="1"/>
          </p:cNvSpPr>
          <p:nvPr>
            <p:ph type="title"/>
          </p:nvPr>
        </p:nvSpPr>
        <p:spPr>
          <a:xfrm>
            <a:off x="251520" y="894956"/>
            <a:ext cx="8640960" cy="710406"/>
          </a:xfrm>
        </p:spPr>
        <p:txBody>
          <a:bodyPr/>
          <a:lstStyle/>
          <a:p>
            <a:r>
              <a:rPr lang="en-US" dirty="0"/>
              <a:t>Pattern 14: Snapshotting 3/3</a:t>
            </a:r>
          </a:p>
        </p:txBody>
      </p:sp>
      <p:sp>
        <p:nvSpPr>
          <p:cNvPr id="8" name="Slide Number Placeholder 7"/>
          <p:cNvSpPr>
            <a:spLocks noGrp="1"/>
          </p:cNvSpPr>
          <p:nvPr>
            <p:ph type="sldNum" sz="quarter" idx="12"/>
          </p:nvPr>
        </p:nvSpPr>
        <p:spPr/>
        <p:txBody>
          <a:bodyPr/>
          <a:lstStyle/>
          <a:p>
            <a:fld id="{FFF7CBAA-22EA-41CE-9725-C57ED0CEBC27}" type="slidenum">
              <a:rPr lang="en-AU" smtClean="0"/>
              <a:pPr/>
              <a:t>42</a:t>
            </a:fld>
            <a:r>
              <a:rPr lang="en-AU"/>
              <a:t>  |</a:t>
            </a:r>
            <a:endParaRPr lang="en-AU" dirty="0"/>
          </a:p>
        </p:txBody>
      </p:sp>
      <p:sp>
        <p:nvSpPr>
          <p:cNvPr id="12" name="Footer Placeholder 11"/>
          <p:cNvSpPr>
            <a:spLocks noGrp="1"/>
          </p:cNvSpPr>
          <p:nvPr>
            <p:ph type="ftr" sz="quarter" idx="11"/>
          </p:nvPr>
        </p:nvSpPr>
        <p:spPr/>
        <p:txBody>
          <a:bodyPr/>
          <a:lstStyle/>
          <a:p>
            <a:r>
              <a:rPr lang="en-AU" dirty="0"/>
              <a:t>COMP6452 Software Architecture for Blockchain Applications  |  Data61, CSIRO</a:t>
            </a:r>
          </a:p>
        </p:txBody>
      </p:sp>
    </p:spTree>
    <p:extLst>
      <p:ext uri="{BB962C8B-B14F-4D97-AF65-F5344CB8AC3E}">
        <p14:creationId xmlns:p14="http://schemas.microsoft.com/office/powerpoint/2010/main" val="23052268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15: Token Burning 1/2</a:t>
            </a:r>
          </a:p>
        </p:txBody>
      </p:sp>
      <p:sp>
        <p:nvSpPr>
          <p:cNvPr id="3" name="Content Placeholder 2"/>
          <p:cNvSpPr>
            <a:spLocks noGrp="1"/>
          </p:cNvSpPr>
          <p:nvPr>
            <p:ph idx="1"/>
          </p:nvPr>
        </p:nvSpPr>
        <p:spPr>
          <a:xfrm>
            <a:off x="323528" y="1633364"/>
            <a:ext cx="8496944" cy="3960440"/>
          </a:xfrm>
        </p:spPr>
        <p:txBody>
          <a:bodyPr numCol="2">
            <a:normAutofit/>
          </a:bodyPr>
          <a:lstStyle/>
          <a:p>
            <a:r>
              <a:rPr lang="en-US" sz="2100" b="1" dirty="0">
                <a:solidFill>
                  <a:schemeClr val="accent1"/>
                </a:solidFill>
              </a:rPr>
              <a:t>Summary</a:t>
            </a:r>
            <a:r>
              <a:rPr lang="en-US" sz="2100" dirty="0"/>
              <a:t> </a:t>
            </a:r>
          </a:p>
          <a:p>
            <a:pPr lvl="1"/>
            <a:r>
              <a:rPr lang="en-AU" sz="1800" dirty="0"/>
              <a:t>Make states &amp; SCs on source blockchain unusable</a:t>
            </a:r>
            <a:endParaRPr lang="en-US" sz="1700" dirty="0"/>
          </a:p>
          <a:p>
            <a:r>
              <a:rPr lang="en-US" sz="2100" b="1" dirty="0">
                <a:solidFill>
                  <a:srgbClr val="00A9CE"/>
                </a:solidFill>
              </a:rPr>
              <a:t>Problem</a:t>
            </a:r>
            <a:endParaRPr lang="en-US" sz="2100" dirty="0">
              <a:solidFill>
                <a:srgbClr val="00A9CE"/>
              </a:solidFill>
            </a:endParaRPr>
          </a:p>
          <a:p>
            <a:pPr lvl="1"/>
            <a:r>
              <a:rPr lang="en-AU" sz="1800" dirty="0"/>
              <a:t>How to prevent misuse of states &amp; SCs after migration?</a:t>
            </a:r>
          </a:p>
          <a:p>
            <a:r>
              <a:rPr lang="en-US" sz="2100" b="1" dirty="0">
                <a:solidFill>
                  <a:schemeClr val="accent1"/>
                </a:solidFill>
              </a:rPr>
              <a:t>Context</a:t>
            </a:r>
          </a:p>
          <a:p>
            <a:pPr lvl="1"/>
            <a:r>
              <a:rPr lang="en-AU" sz="1800" dirty="0"/>
              <a:t>Public blockchains aren’t decommissioned after migration</a:t>
            </a:r>
          </a:p>
          <a:p>
            <a:pPr lvl="1"/>
            <a:r>
              <a:rPr lang="en-AU" sz="1800" dirty="0"/>
              <a:t>Any state &amp; SCs left in source blockchain could be misused (e.g., double spending) </a:t>
            </a:r>
            <a:endParaRPr lang="en-US" sz="1800" dirty="0"/>
          </a:p>
          <a:p>
            <a:endParaRPr lang="en-US" sz="2100" b="1" dirty="0">
              <a:solidFill>
                <a:srgbClr val="00A9CE"/>
              </a:solidFill>
            </a:endParaRPr>
          </a:p>
          <a:p>
            <a:r>
              <a:rPr lang="en-US" sz="2100" b="1" dirty="0">
                <a:solidFill>
                  <a:srgbClr val="00A9CE"/>
                </a:solidFill>
              </a:rPr>
              <a:t>Forces</a:t>
            </a:r>
          </a:p>
          <a:p>
            <a:pPr lvl="1"/>
            <a:r>
              <a:rPr lang="en-AU" sz="1800" dirty="0">
                <a:solidFill>
                  <a:srgbClr val="000000"/>
                </a:solidFill>
              </a:rPr>
              <a:t>Immutability</a:t>
            </a:r>
          </a:p>
          <a:p>
            <a:pPr lvl="2"/>
            <a:r>
              <a:rPr lang="en-AU" sz="1600" dirty="0">
                <a:solidFill>
                  <a:srgbClr val="000000"/>
                </a:solidFill>
              </a:rPr>
              <a:t>State of accounts &amp; SCs on a blockchain is immutable</a:t>
            </a:r>
          </a:p>
          <a:p>
            <a:pPr lvl="1"/>
            <a:r>
              <a:rPr lang="en-AU" sz="1800" dirty="0">
                <a:solidFill>
                  <a:srgbClr val="000000"/>
                </a:solidFill>
              </a:rPr>
              <a:t>Consistency</a:t>
            </a:r>
          </a:p>
          <a:p>
            <a:pPr lvl="2"/>
            <a:r>
              <a:rPr lang="en-AU" sz="1600" dirty="0">
                <a:solidFill>
                  <a:srgbClr val="000000"/>
                </a:solidFill>
              </a:rPr>
              <a:t>If source blockchain isn't decommissioned, states &amp; SCs could be used in both blockchains leading to misuse</a:t>
            </a:r>
          </a:p>
          <a:p>
            <a:pPr lvl="1"/>
            <a:r>
              <a:rPr lang="en-AU" sz="1800" dirty="0">
                <a:solidFill>
                  <a:srgbClr val="000000"/>
                </a:solidFill>
              </a:rPr>
              <a:t>Accountability</a:t>
            </a:r>
          </a:p>
          <a:p>
            <a:pPr lvl="2"/>
            <a:r>
              <a:rPr lang="en-AU" sz="1600" dirty="0">
                <a:solidFill>
                  <a:srgbClr val="000000"/>
                </a:solidFill>
              </a:rPr>
              <a:t>Any data transformation to prevent misuse must be recorded with proof</a:t>
            </a:r>
            <a:endParaRPr lang="en-US" dirty="0">
              <a:solidFill>
                <a:srgbClr val="000000"/>
              </a:solidFill>
            </a:endParaRPr>
          </a:p>
        </p:txBody>
      </p:sp>
      <p:sp>
        <p:nvSpPr>
          <p:cNvPr id="6" name="Slide Number Placeholder 5"/>
          <p:cNvSpPr>
            <a:spLocks noGrp="1"/>
          </p:cNvSpPr>
          <p:nvPr>
            <p:ph type="sldNum" sz="quarter" idx="12"/>
          </p:nvPr>
        </p:nvSpPr>
        <p:spPr/>
        <p:txBody>
          <a:bodyPr/>
          <a:lstStyle/>
          <a:p>
            <a:fld id="{FFF7CBAA-22EA-41CE-9725-C57ED0CEBC27}" type="slidenum">
              <a:rPr lang="en-AU" smtClean="0"/>
              <a:pPr/>
              <a:t>43</a:t>
            </a:fld>
            <a:r>
              <a:rPr lang="en-AU"/>
              <a:t>  |</a:t>
            </a:r>
            <a:endParaRPr lang="en-AU" dirty="0"/>
          </a:p>
        </p:txBody>
      </p:sp>
      <p:sp>
        <p:nvSpPr>
          <p:cNvPr id="8" name="Footer Placeholder 7"/>
          <p:cNvSpPr>
            <a:spLocks noGrp="1"/>
          </p:cNvSpPr>
          <p:nvPr>
            <p:ph type="ftr" sz="quarter" idx="11"/>
          </p:nvPr>
        </p:nvSpPr>
        <p:spPr/>
        <p:txBody>
          <a:bodyPr/>
          <a:lstStyle/>
          <a:p>
            <a:r>
              <a:rPr lang="en-AU"/>
              <a:t>COMP6452 Software Architecture for Blockchain Applications  |  Data61, CSIRO</a:t>
            </a:r>
            <a:endParaRPr lang="en-AU" dirty="0"/>
          </a:p>
        </p:txBody>
      </p:sp>
    </p:spTree>
    <p:extLst>
      <p:ext uri="{BB962C8B-B14F-4D97-AF65-F5344CB8AC3E}">
        <p14:creationId xmlns:p14="http://schemas.microsoft.com/office/powerpoint/2010/main" val="32123762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0792" y="1561357"/>
            <a:ext cx="8683696" cy="3528391"/>
          </a:xfrm>
        </p:spPr>
        <p:txBody>
          <a:bodyPr numCol="2">
            <a:normAutofit/>
          </a:bodyPr>
          <a:lstStyle/>
          <a:p>
            <a:r>
              <a:rPr lang="en-US" altLang="zh-CN" sz="2100" b="1" dirty="0">
                <a:solidFill>
                  <a:srgbClr val="00A9CE"/>
                </a:solidFill>
              </a:rPr>
              <a:t>Solution</a:t>
            </a:r>
          </a:p>
          <a:p>
            <a:pPr lvl="1"/>
            <a:r>
              <a:rPr lang="en-AU" sz="1800" dirty="0"/>
              <a:t>Transfer states such as native assets &amp; tokens to an unusable account</a:t>
            </a:r>
          </a:p>
          <a:p>
            <a:pPr lvl="2"/>
            <a:r>
              <a:rPr lang="en-AU" sz="1600" dirty="0"/>
              <a:t>Recommended Ethereum address 0x000000000000000000000000000000000000dEaD</a:t>
            </a:r>
          </a:p>
          <a:p>
            <a:pPr lvl="2"/>
            <a:r>
              <a:rPr lang="en-AU" sz="1600" dirty="0"/>
              <a:t>But most send to 0x0000000000000000000000000000000000000000 </a:t>
            </a:r>
          </a:p>
          <a:p>
            <a:pPr lvl="1"/>
            <a:r>
              <a:rPr lang="en-AU" sz="1800" dirty="0"/>
              <a:t>Delete tokens by calling respective functions on the SC that created them</a:t>
            </a:r>
          </a:p>
          <a:p>
            <a:pPr lvl="1"/>
            <a:r>
              <a:rPr lang="en-AU" sz="1800" dirty="0"/>
              <a:t>On SCs call </a:t>
            </a:r>
            <a:r>
              <a:rPr lang="en-AU" sz="1800" i="1" dirty="0" err="1"/>
              <a:t>selfdestruct</a:t>
            </a:r>
            <a:r>
              <a:rPr lang="en-AU" sz="1800" dirty="0"/>
              <a:t> function</a:t>
            </a:r>
            <a:endParaRPr lang="en-US" sz="1800" dirty="0"/>
          </a:p>
          <a:p>
            <a:r>
              <a:rPr lang="en-US" sz="2100" b="1" dirty="0">
                <a:solidFill>
                  <a:srgbClr val="00A9CE"/>
                </a:solidFill>
              </a:rPr>
              <a:t>Consequences</a:t>
            </a:r>
          </a:p>
          <a:p>
            <a:pPr lvl="1"/>
            <a:r>
              <a:rPr lang="en-AU" sz="1800" dirty="0"/>
              <a:t>Benefits</a:t>
            </a:r>
          </a:p>
          <a:p>
            <a:pPr lvl="2"/>
            <a:r>
              <a:rPr lang="en-AU" sz="1600" dirty="0"/>
              <a:t>Immutability, consistency, &amp; accountability are preserved</a:t>
            </a:r>
            <a:endParaRPr lang="en-US" dirty="0"/>
          </a:p>
          <a:p>
            <a:pPr lvl="2"/>
            <a:r>
              <a:rPr lang="en-AU" sz="1600" dirty="0"/>
              <a:t>Pattern works on all blockchains</a:t>
            </a:r>
          </a:p>
          <a:p>
            <a:pPr lvl="1"/>
            <a:r>
              <a:rPr lang="en-AU" dirty="0"/>
              <a:t>Drawbacks</a:t>
            </a:r>
          </a:p>
          <a:p>
            <a:pPr lvl="2"/>
            <a:r>
              <a:rPr lang="en-AU" sz="1600" dirty="0"/>
              <a:t>Smart contracts should implement a </a:t>
            </a:r>
            <a:r>
              <a:rPr lang="en-AU" sz="1600" i="1" dirty="0" err="1"/>
              <a:t>selfdestruct</a:t>
            </a:r>
            <a:r>
              <a:rPr lang="en-AU" sz="1600" dirty="0"/>
              <a:t> function</a:t>
            </a:r>
            <a:endParaRPr lang="en-US" sz="1600" dirty="0"/>
          </a:p>
          <a:p>
            <a:pPr lvl="1"/>
            <a:endParaRPr lang="en-US" b="1" dirty="0">
              <a:solidFill>
                <a:schemeClr val="accent1"/>
              </a:solidFill>
            </a:endParaRPr>
          </a:p>
        </p:txBody>
      </p:sp>
      <p:sp>
        <p:nvSpPr>
          <p:cNvPr id="10" name="Title 1"/>
          <p:cNvSpPr>
            <a:spLocks noGrp="1"/>
          </p:cNvSpPr>
          <p:nvPr>
            <p:ph type="title"/>
          </p:nvPr>
        </p:nvSpPr>
        <p:spPr>
          <a:xfrm>
            <a:off x="251520" y="894956"/>
            <a:ext cx="8640960" cy="710406"/>
          </a:xfrm>
        </p:spPr>
        <p:txBody>
          <a:bodyPr/>
          <a:lstStyle/>
          <a:p>
            <a:r>
              <a:rPr lang="en-US" dirty="0"/>
              <a:t>Pattern 15: Token Burning 2/2</a:t>
            </a:r>
          </a:p>
        </p:txBody>
      </p:sp>
      <p:sp>
        <p:nvSpPr>
          <p:cNvPr id="8" name="Slide Number Placeholder 7"/>
          <p:cNvSpPr>
            <a:spLocks noGrp="1"/>
          </p:cNvSpPr>
          <p:nvPr>
            <p:ph type="sldNum" sz="quarter" idx="12"/>
          </p:nvPr>
        </p:nvSpPr>
        <p:spPr/>
        <p:txBody>
          <a:bodyPr/>
          <a:lstStyle/>
          <a:p>
            <a:fld id="{FFF7CBAA-22EA-41CE-9725-C57ED0CEBC27}" type="slidenum">
              <a:rPr lang="en-AU" smtClean="0"/>
              <a:pPr/>
              <a:t>44</a:t>
            </a:fld>
            <a:r>
              <a:rPr lang="en-AU"/>
              <a:t>  |</a:t>
            </a:r>
            <a:endParaRPr lang="en-AU" dirty="0"/>
          </a:p>
        </p:txBody>
      </p:sp>
      <p:sp>
        <p:nvSpPr>
          <p:cNvPr id="12" name="Footer Placeholder 11"/>
          <p:cNvSpPr>
            <a:spLocks noGrp="1"/>
          </p:cNvSpPr>
          <p:nvPr>
            <p:ph type="ftr" sz="quarter" idx="11"/>
          </p:nvPr>
        </p:nvSpPr>
        <p:spPr/>
        <p:txBody>
          <a:bodyPr/>
          <a:lstStyle/>
          <a:p>
            <a:r>
              <a:rPr lang="en-AU" dirty="0"/>
              <a:t>COMP6452 Software Architecture for Blockchain Applications  |  Data61, CSIRO</a:t>
            </a:r>
          </a:p>
        </p:txBody>
      </p:sp>
    </p:spTree>
    <p:extLst>
      <p:ext uri="{BB962C8B-B14F-4D97-AF65-F5344CB8AC3E}">
        <p14:creationId xmlns:p14="http://schemas.microsoft.com/office/powerpoint/2010/main" val="21755185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16: Hard Fork 1/3</a:t>
            </a:r>
          </a:p>
        </p:txBody>
      </p:sp>
      <p:sp>
        <p:nvSpPr>
          <p:cNvPr id="3" name="Content Placeholder 2"/>
          <p:cNvSpPr>
            <a:spLocks noGrp="1"/>
          </p:cNvSpPr>
          <p:nvPr>
            <p:ph idx="1"/>
          </p:nvPr>
        </p:nvSpPr>
        <p:spPr>
          <a:xfrm>
            <a:off x="323528" y="1633364"/>
            <a:ext cx="8496944" cy="3960440"/>
          </a:xfrm>
        </p:spPr>
        <p:txBody>
          <a:bodyPr numCol="2">
            <a:normAutofit/>
          </a:bodyPr>
          <a:lstStyle/>
          <a:p>
            <a:r>
              <a:rPr lang="en-US" sz="2100" b="1" dirty="0">
                <a:solidFill>
                  <a:schemeClr val="accent1"/>
                </a:solidFill>
              </a:rPr>
              <a:t>Summary</a:t>
            </a:r>
            <a:r>
              <a:rPr lang="en-US" sz="2100" dirty="0"/>
              <a:t> </a:t>
            </a:r>
          </a:p>
          <a:p>
            <a:pPr lvl="1"/>
            <a:r>
              <a:rPr lang="en-AU" sz="1800" dirty="0"/>
              <a:t>Change the global state of target blockchain</a:t>
            </a:r>
            <a:endParaRPr lang="en-US" sz="1700" dirty="0"/>
          </a:p>
          <a:p>
            <a:r>
              <a:rPr lang="en-US" sz="2100" b="1" dirty="0">
                <a:solidFill>
                  <a:srgbClr val="00A9CE"/>
                </a:solidFill>
              </a:rPr>
              <a:t>Problem</a:t>
            </a:r>
            <a:endParaRPr lang="en-US" sz="2100" dirty="0">
              <a:solidFill>
                <a:srgbClr val="00A9CE"/>
              </a:solidFill>
            </a:endParaRPr>
          </a:p>
          <a:p>
            <a:pPr lvl="1"/>
            <a:r>
              <a:rPr lang="en-AU" sz="1800" dirty="0"/>
              <a:t>How to load states to target blockchain?</a:t>
            </a:r>
          </a:p>
          <a:p>
            <a:r>
              <a:rPr lang="en-US" sz="2100" b="1" dirty="0">
                <a:solidFill>
                  <a:schemeClr val="accent1"/>
                </a:solidFill>
              </a:rPr>
              <a:t>Context</a:t>
            </a:r>
          </a:p>
          <a:p>
            <a:pPr lvl="1"/>
            <a:r>
              <a:rPr lang="en-AU" sz="1800" dirty="0"/>
              <a:t>A large no of states need to be recreated on target blockchain</a:t>
            </a:r>
          </a:p>
          <a:p>
            <a:pPr lvl="1"/>
            <a:r>
              <a:rPr lang="en-AU" sz="1800" dirty="0"/>
              <a:t>Target blockchain is an existing private or consortium blockchain</a:t>
            </a:r>
            <a:endParaRPr lang="en-US" sz="1800" dirty="0"/>
          </a:p>
          <a:p>
            <a:r>
              <a:rPr lang="en-US" sz="2100" b="1" dirty="0">
                <a:solidFill>
                  <a:srgbClr val="00A9CE"/>
                </a:solidFill>
              </a:rPr>
              <a:t>Forces</a:t>
            </a:r>
          </a:p>
          <a:p>
            <a:pPr lvl="1"/>
            <a:r>
              <a:rPr lang="en-AU" sz="1800" dirty="0">
                <a:solidFill>
                  <a:srgbClr val="000000"/>
                </a:solidFill>
              </a:rPr>
              <a:t>Consistency</a:t>
            </a:r>
          </a:p>
          <a:p>
            <a:pPr lvl="2"/>
            <a:r>
              <a:rPr lang="en-AU" sz="1600" dirty="0">
                <a:solidFill>
                  <a:srgbClr val="000000"/>
                </a:solidFill>
              </a:rPr>
              <a:t>States such as blockchain native assets can’t be arbitrarily created as migration must preserve system invariants</a:t>
            </a:r>
          </a:p>
          <a:p>
            <a:pPr lvl="1"/>
            <a:r>
              <a:rPr lang="en-AU" sz="1800" dirty="0">
                <a:solidFill>
                  <a:srgbClr val="000000"/>
                </a:solidFill>
              </a:rPr>
              <a:t>Size</a:t>
            </a:r>
          </a:p>
          <a:p>
            <a:pPr lvl="2"/>
            <a:r>
              <a:rPr lang="en-AU" sz="1600" dirty="0">
                <a:solidFill>
                  <a:srgbClr val="000000"/>
                </a:solidFill>
              </a:rPr>
              <a:t>A large no of accounts &amp; their states to be initiated on target blockchain</a:t>
            </a:r>
          </a:p>
          <a:p>
            <a:pPr lvl="1"/>
            <a:r>
              <a:rPr lang="en-AU" sz="1800" dirty="0">
                <a:solidFill>
                  <a:srgbClr val="000000"/>
                </a:solidFill>
              </a:rPr>
              <a:t>Cost</a:t>
            </a:r>
          </a:p>
          <a:p>
            <a:pPr lvl="2"/>
            <a:r>
              <a:rPr lang="en-AU" sz="1600" dirty="0">
                <a:solidFill>
                  <a:srgbClr val="000000"/>
                </a:solidFill>
              </a:rPr>
              <a:t>Each account creation &amp; state assignment needs to pay a TX fee</a:t>
            </a:r>
          </a:p>
          <a:p>
            <a:pPr lvl="1"/>
            <a:r>
              <a:rPr lang="en-AU" sz="1800" dirty="0">
                <a:solidFill>
                  <a:srgbClr val="000000"/>
                </a:solidFill>
              </a:rPr>
              <a:t>Accountability</a:t>
            </a:r>
          </a:p>
          <a:p>
            <a:pPr lvl="2"/>
            <a:r>
              <a:rPr lang="en-AU" sz="1600" dirty="0">
                <a:solidFill>
                  <a:srgbClr val="000000"/>
                </a:solidFill>
              </a:rPr>
              <a:t>Initiation of new accounts &amp; their states on target blockchain must be recorded with proof</a:t>
            </a:r>
          </a:p>
        </p:txBody>
      </p:sp>
      <p:sp>
        <p:nvSpPr>
          <p:cNvPr id="6" name="Slide Number Placeholder 5"/>
          <p:cNvSpPr>
            <a:spLocks noGrp="1"/>
          </p:cNvSpPr>
          <p:nvPr>
            <p:ph type="sldNum" sz="quarter" idx="12"/>
          </p:nvPr>
        </p:nvSpPr>
        <p:spPr/>
        <p:txBody>
          <a:bodyPr/>
          <a:lstStyle/>
          <a:p>
            <a:fld id="{FFF7CBAA-22EA-41CE-9725-C57ED0CEBC27}" type="slidenum">
              <a:rPr lang="en-AU" smtClean="0"/>
              <a:pPr/>
              <a:t>45</a:t>
            </a:fld>
            <a:r>
              <a:rPr lang="en-AU"/>
              <a:t>  |</a:t>
            </a:r>
            <a:endParaRPr lang="en-AU" dirty="0"/>
          </a:p>
        </p:txBody>
      </p:sp>
      <p:sp>
        <p:nvSpPr>
          <p:cNvPr id="8" name="Footer Placeholder 7"/>
          <p:cNvSpPr>
            <a:spLocks noGrp="1"/>
          </p:cNvSpPr>
          <p:nvPr>
            <p:ph type="ftr" sz="quarter" idx="11"/>
          </p:nvPr>
        </p:nvSpPr>
        <p:spPr/>
        <p:txBody>
          <a:bodyPr/>
          <a:lstStyle/>
          <a:p>
            <a:r>
              <a:rPr lang="en-AU"/>
              <a:t>COMP6452 Software Architecture for Blockchain Applications  |  Data61, CSIRO</a:t>
            </a:r>
            <a:endParaRPr lang="en-AU" dirty="0"/>
          </a:p>
        </p:txBody>
      </p:sp>
    </p:spTree>
    <p:extLst>
      <p:ext uri="{BB962C8B-B14F-4D97-AF65-F5344CB8AC3E}">
        <p14:creationId xmlns:p14="http://schemas.microsoft.com/office/powerpoint/2010/main" val="13201790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F90C8B-097C-494D-915C-406FF609FDC5}"/>
              </a:ext>
            </a:extLst>
          </p:cNvPr>
          <p:cNvPicPr>
            <a:picLocks noChangeAspect="1"/>
          </p:cNvPicPr>
          <p:nvPr/>
        </p:nvPicPr>
        <p:blipFill>
          <a:blip r:embed="rId3"/>
          <a:stretch>
            <a:fillRect/>
          </a:stretch>
        </p:blipFill>
        <p:spPr>
          <a:xfrm>
            <a:off x="3855176" y="22820"/>
            <a:ext cx="5109312" cy="5715000"/>
          </a:xfrm>
          <a:prstGeom prst="rect">
            <a:avLst/>
          </a:prstGeom>
        </p:spPr>
      </p:pic>
      <p:sp>
        <p:nvSpPr>
          <p:cNvPr id="2" name="Title 1">
            <a:extLst>
              <a:ext uri="{FF2B5EF4-FFF2-40B4-BE49-F238E27FC236}">
                <a16:creationId xmlns:a16="http://schemas.microsoft.com/office/drawing/2014/main" id="{59EC895B-0C55-4856-8333-D0C0F1076BB2}"/>
              </a:ext>
            </a:extLst>
          </p:cNvPr>
          <p:cNvSpPr>
            <a:spLocks noGrp="1"/>
          </p:cNvSpPr>
          <p:nvPr>
            <p:ph type="title"/>
          </p:nvPr>
        </p:nvSpPr>
        <p:spPr>
          <a:xfrm>
            <a:off x="251520" y="894956"/>
            <a:ext cx="3384376" cy="710406"/>
          </a:xfrm>
        </p:spPr>
        <p:txBody>
          <a:bodyPr>
            <a:normAutofit fontScale="90000"/>
          </a:bodyPr>
          <a:lstStyle/>
          <a:p>
            <a:r>
              <a:rPr lang="en-US" dirty="0"/>
              <a:t>Pattern 16: Hard Fork 2/3</a:t>
            </a:r>
            <a:endParaRPr lang="en-AU" dirty="0"/>
          </a:p>
        </p:txBody>
      </p:sp>
      <p:sp>
        <p:nvSpPr>
          <p:cNvPr id="5" name="Footer Placeholder 4">
            <a:extLst>
              <a:ext uri="{FF2B5EF4-FFF2-40B4-BE49-F238E27FC236}">
                <a16:creationId xmlns:a16="http://schemas.microsoft.com/office/drawing/2014/main" id="{786F5CE7-F6A4-40EB-88C9-6B365BCF26ED}"/>
              </a:ext>
            </a:extLst>
          </p:cNvPr>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a:extLst>
              <a:ext uri="{FF2B5EF4-FFF2-40B4-BE49-F238E27FC236}">
                <a16:creationId xmlns:a16="http://schemas.microsoft.com/office/drawing/2014/main" id="{1F52E50F-35E3-432F-BF64-9A2E25DF24C8}"/>
              </a:ext>
            </a:extLst>
          </p:cNvPr>
          <p:cNvSpPr>
            <a:spLocks noGrp="1"/>
          </p:cNvSpPr>
          <p:nvPr>
            <p:ph type="sldNum" sz="quarter" idx="12"/>
          </p:nvPr>
        </p:nvSpPr>
        <p:spPr/>
        <p:txBody>
          <a:bodyPr/>
          <a:lstStyle/>
          <a:p>
            <a:fld id="{FFF7CBAA-22EA-41CE-9725-C57ED0CEBC27}" type="slidenum">
              <a:rPr lang="en-AU" smtClean="0"/>
              <a:pPr/>
              <a:t>46</a:t>
            </a:fld>
            <a:r>
              <a:rPr lang="en-AU"/>
              <a:t>  |</a:t>
            </a:r>
            <a:endParaRPr lang="en-AU" dirty="0"/>
          </a:p>
        </p:txBody>
      </p:sp>
    </p:spTree>
    <p:extLst>
      <p:ext uri="{BB962C8B-B14F-4D97-AF65-F5344CB8AC3E}">
        <p14:creationId xmlns:p14="http://schemas.microsoft.com/office/powerpoint/2010/main" val="34636584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0792" y="1561357"/>
            <a:ext cx="8683696" cy="3962483"/>
          </a:xfrm>
        </p:spPr>
        <p:txBody>
          <a:bodyPr numCol="2">
            <a:normAutofit fontScale="92500" lnSpcReduction="10000"/>
          </a:bodyPr>
          <a:lstStyle/>
          <a:p>
            <a:r>
              <a:rPr lang="en-US" altLang="zh-CN" sz="2100" b="1" dirty="0">
                <a:solidFill>
                  <a:srgbClr val="00A9CE"/>
                </a:solidFill>
              </a:rPr>
              <a:t>Solution</a:t>
            </a:r>
          </a:p>
          <a:p>
            <a:pPr lvl="1"/>
            <a:r>
              <a:rPr lang="en-AU" sz="1800" dirty="0"/>
              <a:t>Use states from source blockchain snapshot to change global state on target blockchain</a:t>
            </a:r>
          </a:p>
          <a:p>
            <a:pPr lvl="1"/>
            <a:r>
              <a:rPr lang="en-AU" sz="1800" dirty="0"/>
              <a:t>If a user can’t use an existing private key to access state migrated to target blockchain, follow first 2 steps to create a new account &amp; update snapshot file</a:t>
            </a:r>
          </a:p>
          <a:p>
            <a:pPr lvl="1"/>
            <a:r>
              <a:rPr lang="en-AU" sz="1800" dirty="0"/>
              <a:t>Update blockchain client software on all nodes of target blockchain to include snapshot file at a set block no</a:t>
            </a:r>
          </a:p>
          <a:p>
            <a:pPr lvl="1"/>
            <a:r>
              <a:rPr lang="en-AU" sz="1800" dirty="0"/>
              <a:t>Once block no is reached, all blockchain nodes should append states from snapshot file into ledger</a:t>
            </a:r>
          </a:p>
          <a:p>
            <a:pPr lvl="1"/>
            <a:r>
              <a:rPr lang="en-AU" sz="1800" dirty="0"/>
              <a:t>Update ID database &amp; add a Proof of Exist (PoE) entry to reflect new account IDs</a:t>
            </a:r>
            <a:endParaRPr lang="en-US" sz="1800" dirty="0"/>
          </a:p>
          <a:p>
            <a:endParaRPr lang="en-US" sz="2100" b="1" dirty="0">
              <a:solidFill>
                <a:srgbClr val="00A9CE"/>
              </a:solidFill>
            </a:endParaRPr>
          </a:p>
          <a:p>
            <a:r>
              <a:rPr lang="en-US" sz="2100" b="1" dirty="0">
                <a:solidFill>
                  <a:srgbClr val="00A9CE"/>
                </a:solidFill>
              </a:rPr>
              <a:t>Consequences</a:t>
            </a:r>
          </a:p>
          <a:p>
            <a:pPr lvl="1"/>
            <a:r>
              <a:rPr lang="en-AU" sz="1800" dirty="0"/>
              <a:t>Benefits</a:t>
            </a:r>
          </a:p>
          <a:p>
            <a:pPr lvl="2"/>
            <a:r>
              <a:rPr lang="en-AU" sz="1700" dirty="0"/>
              <a:t>No cost</a:t>
            </a:r>
          </a:p>
          <a:p>
            <a:pPr lvl="2"/>
            <a:r>
              <a:rPr lang="en-AU" sz="1700" dirty="0"/>
              <a:t>Accountability could be preserved by adding PoE entry that tracks mapping between old &amp; new account IDs</a:t>
            </a:r>
          </a:p>
          <a:p>
            <a:pPr lvl="2"/>
            <a:r>
              <a:rPr lang="en-AU" sz="1700" dirty="0"/>
              <a:t>Pattern works with any state</a:t>
            </a:r>
          </a:p>
          <a:p>
            <a:pPr lvl="1"/>
            <a:r>
              <a:rPr lang="en-AU" sz="1800" dirty="0"/>
              <a:t>Drawbacks</a:t>
            </a:r>
          </a:p>
          <a:p>
            <a:pPr lvl="2"/>
            <a:r>
              <a:rPr lang="en-AU" sz="1700" dirty="0"/>
              <a:t>Consistency is violated. Hence, consensus of blockchain’s governance body is required to update blockchain software to initiate hard fork</a:t>
            </a:r>
          </a:p>
          <a:p>
            <a:pPr lvl="2"/>
            <a:r>
              <a:rPr lang="en-AU" sz="1700" dirty="0"/>
              <a:t>Any node that misses the update will no longer be part of the same blockchain</a:t>
            </a:r>
          </a:p>
          <a:p>
            <a:pPr lvl="2"/>
            <a:r>
              <a:rPr lang="en-AU" sz="1700" dirty="0"/>
              <a:t>More suitable for private &amp; consortium blockchains</a:t>
            </a:r>
            <a:endParaRPr lang="en-US" sz="1700" dirty="0"/>
          </a:p>
        </p:txBody>
      </p:sp>
      <p:sp>
        <p:nvSpPr>
          <p:cNvPr id="10" name="Title 1"/>
          <p:cNvSpPr>
            <a:spLocks noGrp="1"/>
          </p:cNvSpPr>
          <p:nvPr>
            <p:ph type="title"/>
          </p:nvPr>
        </p:nvSpPr>
        <p:spPr>
          <a:xfrm>
            <a:off x="251520" y="894956"/>
            <a:ext cx="8640960" cy="710406"/>
          </a:xfrm>
        </p:spPr>
        <p:txBody>
          <a:bodyPr/>
          <a:lstStyle/>
          <a:p>
            <a:r>
              <a:rPr lang="en-US" dirty="0"/>
              <a:t>Pattern 16: Hard Fork 3/3</a:t>
            </a:r>
          </a:p>
        </p:txBody>
      </p:sp>
      <p:sp>
        <p:nvSpPr>
          <p:cNvPr id="8" name="Slide Number Placeholder 7"/>
          <p:cNvSpPr>
            <a:spLocks noGrp="1"/>
          </p:cNvSpPr>
          <p:nvPr>
            <p:ph type="sldNum" sz="quarter" idx="12"/>
          </p:nvPr>
        </p:nvSpPr>
        <p:spPr/>
        <p:txBody>
          <a:bodyPr/>
          <a:lstStyle/>
          <a:p>
            <a:fld id="{FFF7CBAA-22EA-41CE-9725-C57ED0CEBC27}" type="slidenum">
              <a:rPr lang="en-AU" smtClean="0"/>
              <a:pPr/>
              <a:t>47</a:t>
            </a:fld>
            <a:r>
              <a:rPr lang="en-AU"/>
              <a:t>  |</a:t>
            </a:r>
            <a:endParaRPr lang="en-AU" dirty="0"/>
          </a:p>
        </p:txBody>
      </p:sp>
      <p:sp>
        <p:nvSpPr>
          <p:cNvPr id="12" name="Footer Placeholder 11"/>
          <p:cNvSpPr>
            <a:spLocks noGrp="1"/>
          </p:cNvSpPr>
          <p:nvPr>
            <p:ph type="ftr" sz="quarter" idx="11"/>
          </p:nvPr>
        </p:nvSpPr>
        <p:spPr/>
        <p:txBody>
          <a:bodyPr/>
          <a:lstStyle/>
          <a:p>
            <a:r>
              <a:rPr lang="en-AU" dirty="0"/>
              <a:t>COMP6452 Software Architecture for Blockchain Applications  |  Data61, CSIRO</a:t>
            </a:r>
          </a:p>
        </p:txBody>
      </p:sp>
    </p:spTree>
    <p:extLst>
      <p:ext uri="{BB962C8B-B14F-4D97-AF65-F5344CB8AC3E}">
        <p14:creationId xmlns:p14="http://schemas.microsoft.com/office/powerpoint/2010/main" val="8428813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17: Exchange Transfer 1/3</a:t>
            </a:r>
          </a:p>
        </p:txBody>
      </p:sp>
      <p:sp>
        <p:nvSpPr>
          <p:cNvPr id="3" name="Content Placeholder 2"/>
          <p:cNvSpPr>
            <a:spLocks noGrp="1"/>
          </p:cNvSpPr>
          <p:nvPr>
            <p:ph idx="1"/>
          </p:nvPr>
        </p:nvSpPr>
        <p:spPr>
          <a:xfrm>
            <a:off x="323528" y="1633364"/>
            <a:ext cx="8496944" cy="3960440"/>
          </a:xfrm>
        </p:spPr>
        <p:txBody>
          <a:bodyPr numCol="2">
            <a:normAutofit/>
          </a:bodyPr>
          <a:lstStyle/>
          <a:p>
            <a:r>
              <a:rPr lang="en-US" sz="2100" b="1" dirty="0">
                <a:solidFill>
                  <a:schemeClr val="accent1"/>
                </a:solidFill>
              </a:rPr>
              <a:t>Summary</a:t>
            </a:r>
            <a:r>
              <a:rPr lang="en-US" sz="2100" dirty="0"/>
              <a:t> </a:t>
            </a:r>
          </a:p>
          <a:p>
            <a:pPr lvl="1"/>
            <a:r>
              <a:rPr lang="en-AU" sz="1800" dirty="0"/>
              <a:t>Transfer states via an exchange</a:t>
            </a:r>
            <a:endParaRPr lang="en-US" sz="1700" dirty="0"/>
          </a:p>
          <a:p>
            <a:r>
              <a:rPr lang="en-US" sz="2100" b="1" dirty="0">
                <a:solidFill>
                  <a:srgbClr val="00A9CE"/>
                </a:solidFill>
              </a:rPr>
              <a:t>Problem</a:t>
            </a:r>
            <a:endParaRPr lang="en-US" sz="2100" dirty="0">
              <a:solidFill>
                <a:srgbClr val="00A9CE"/>
              </a:solidFill>
            </a:endParaRPr>
          </a:p>
          <a:p>
            <a:pPr lvl="1"/>
            <a:r>
              <a:rPr lang="en-AU" sz="1800" dirty="0"/>
              <a:t>How to load states to target blockchain?</a:t>
            </a:r>
          </a:p>
          <a:p>
            <a:r>
              <a:rPr lang="en-US" sz="2100" b="1" dirty="0">
                <a:solidFill>
                  <a:schemeClr val="accent1"/>
                </a:solidFill>
              </a:rPr>
              <a:t>Context</a:t>
            </a:r>
          </a:p>
          <a:p>
            <a:pPr lvl="1"/>
            <a:r>
              <a:rPr lang="en-AU" sz="1800" dirty="0"/>
              <a:t>A large no of states need to be recreated on target blockchain</a:t>
            </a:r>
          </a:p>
          <a:p>
            <a:pPr lvl="1"/>
            <a:r>
              <a:rPr lang="en-AU" sz="1800" dirty="0"/>
              <a:t>Target blockchain is an existing public blockchain</a:t>
            </a:r>
            <a:endParaRPr lang="en-US" sz="1800" dirty="0"/>
          </a:p>
          <a:p>
            <a:r>
              <a:rPr lang="en-US" sz="2100" b="1" dirty="0">
                <a:solidFill>
                  <a:srgbClr val="00A9CE"/>
                </a:solidFill>
              </a:rPr>
              <a:t>Forces</a:t>
            </a:r>
          </a:p>
          <a:p>
            <a:pPr lvl="1"/>
            <a:r>
              <a:rPr lang="en-AU" sz="1800" dirty="0">
                <a:solidFill>
                  <a:srgbClr val="000000"/>
                </a:solidFill>
              </a:rPr>
              <a:t>Consistency</a:t>
            </a:r>
          </a:p>
          <a:p>
            <a:pPr lvl="2"/>
            <a:r>
              <a:rPr lang="en-AU" sz="1600" dirty="0">
                <a:solidFill>
                  <a:srgbClr val="000000"/>
                </a:solidFill>
              </a:rPr>
              <a:t>States such as blockchain native assets can’t be arbitrarily created as migration must preserve system invariants</a:t>
            </a:r>
          </a:p>
          <a:p>
            <a:pPr lvl="1"/>
            <a:r>
              <a:rPr lang="en-AU" sz="1800" dirty="0">
                <a:solidFill>
                  <a:srgbClr val="000000"/>
                </a:solidFill>
              </a:rPr>
              <a:t>Size</a:t>
            </a:r>
          </a:p>
          <a:p>
            <a:pPr lvl="2"/>
            <a:r>
              <a:rPr lang="en-AU" sz="1600" dirty="0">
                <a:solidFill>
                  <a:srgbClr val="000000"/>
                </a:solidFill>
              </a:rPr>
              <a:t>A large no of accounts &amp; their states to be initiated on target blockchain</a:t>
            </a:r>
          </a:p>
          <a:p>
            <a:pPr lvl="1"/>
            <a:r>
              <a:rPr lang="en-AU" sz="1800" dirty="0">
                <a:solidFill>
                  <a:srgbClr val="000000"/>
                </a:solidFill>
              </a:rPr>
              <a:t>Cost</a:t>
            </a:r>
          </a:p>
          <a:p>
            <a:pPr lvl="2"/>
            <a:r>
              <a:rPr lang="en-AU" sz="1600" dirty="0">
                <a:solidFill>
                  <a:srgbClr val="000000"/>
                </a:solidFill>
              </a:rPr>
              <a:t>Each account creation &amp; state assignment needs to pay a TX fee</a:t>
            </a:r>
          </a:p>
          <a:p>
            <a:pPr lvl="1"/>
            <a:r>
              <a:rPr lang="en-AU" sz="1800" dirty="0">
                <a:solidFill>
                  <a:srgbClr val="000000"/>
                </a:solidFill>
              </a:rPr>
              <a:t>Accountability</a:t>
            </a:r>
          </a:p>
          <a:p>
            <a:pPr lvl="2"/>
            <a:r>
              <a:rPr lang="en-AU" sz="1600" dirty="0">
                <a:solidFill>
                  <a:srgbClr val="000000"/>
                </a:solidFill>
              </a:rPr>
              <a:t>Initiation of new accounts &amp; their states on target blockchain must be recorded with proof</a:t>
            </a:r>
          </a:p>
        </p:txBody>
      </p:sp>
      <p:sp>
        <p:nvSpPr>
          <p:cNvPr id="6" name="Slide Number Placeholder 5"/>
          <p:cNvSpPr>
            <a:spLocks noGrp="1"/>
          </p:cNvSpPr>
          <p:nvPr>
            <p:ph type="sldNum" sz="quarter" idx="12"/>
          </p:nvPr>
        </p:nvSpPr>
        <p:spPr/>
        <p:txBody>
          <a:bodyPr/>
          <a:lstStyle/>
          <a:p>
            <a:fld id="{FFF7CBAA-22EA-41CE-9725-C57ED0CEBC27}" type="slidenum">
              <a:rPr lang="en-AU" smtClean="0"/>
              <a:pPr/>
              <a:t>48</a:t>
            </a:fld>
            <a:r>
              <a:rPr lang="en-AU"/>
              <a:t>  |</a:t>
            </a:r>
            <a:endParaRPr lang="en-AU" dirty="0"/>
          </a:p>
        </p:txBody>
      </p:sp>
      <p:sp>
        <p:nvSpPr>
          <p:cNvPr id="8" name="Footer Placeholder 7"/>
          <p:cNvSpPr>
            <a:spLocks noGrp="1"/>
          </p:cNvSpPr>
          <p:nvPr>
            <p:ph type="ftr" sz="quarter" idx="11"/>
          </p:nvPr>
        </p:nvSpPr>
        <p:spPr/>
        <p:txBody>
          <a:bodyPr/>
          <a:lstStyle/>
          <a:p>
            <a:r>
              <a:rPr lang="en-AU"/>
              <a:t>COMP6452 Software Architecture for Blockchain Applications  |  Data61, CSIRO</a:t>
            </a:r>
            <a:endParaRPr lang="en-AU" dirty="0"/>
          </a:p>
        </p:txBody>
      </p:sp>
    </p:spTree>
    <p:extLst>
      <p:ext uri="{BB962C8B-B14F-4D97-AF65-F5344CB8AC3E}">
        <p14:creationId xmlns:p14="http://schemas.microsoft.com/office/powerpoint/2010/main" val="24664899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6D09A1-E614-49E5-9B18-246F21C502CC}"/>
              </a:ext>
            </a:extLst>
          </p:cNvPr>
          <p:cNvPicPr>
            <a:picLocks noChangeAspect="1"/>
          </p:cNvPicPr>
          <p:nvPr/>
        </p:nvPicPr>
        <p:blipFill>
          <a:blip r:embed="rId3"/>
          <a:stretch>
            <a:fillRect/>
          </a:stretch>
        </p:blipFill>
        <p:spPr>
          <a:xfrm>
            <a:off x="2555776" y="121196"/>
            <a:ext cx="6480000" cy="5485348"/>
          </a:xfrm>
          <a:prstGeom prst="rect">
            <a:avLst/>
          </a:prstGeom>
        </p:spPr>
      </p:pic>
      <p:sp>
        <p:nvSpPr>
          <p:cNvPr id="2" name="Title 1">
            <a:extLst>
              <a:ext uri="{FF2B5EF4-FFF2-40B4-BE49-F238E27FC236}">
                <a16:creationId xmlns:a16="http://schemas.microsoft.com/office/drawing/2014/main" id="{59EC895B-0C55-4856-8333-D0C0F1076BB2}"/>
              </a:ext>
            </a:extLst>
          </p:cNvPr>
          <p:cNvSpPr>
            <a:spLocks noGrp="1"/>
          </p:cNvSpPr>
          <p:nvPr>
            <p:ph type="title"/>
          </p:nvPr>
        </p:nvSpPr>
        <p:spPr>
          <a:xfrm>
            <a:off x="251520" y="894956"/>
            <a:ext cx="2376264" cy="710406"/>
          </a:xfrm>
        </p:spPr>
        <p:txBody>
          <a:bodyPr>
            <a:normAutofit fontScale="90000"/>
          </a:bodyPr>
          <a:lstStyle/>
          <a:p>
            <a:r>
              <a:rPr lang="en-US" dirty="0"/>
              <a:t>Pattern 17: Exchange Transfer 2/3</a:t>
            </a:r>
            <a:endParaRPr lang="en-AU" dirty="0"/>
          </a:p>
        </p:txBody>
      </p:sp>
      <p:sp>
        <p:nvSpPr>
          <p:cNvPr id="5" name="Footer Placeholder 4">
            <a:extLst>
              <a:ext uri="{FF2B5EF4-FFF2-40B4-BE49-F238E27FC236}">
                <a16:creationId xmlns:a16="http://schemas.microsoft.com/office/drawing/2014/main" id="{786F5CE7-F6A4-40EB-88C9-6B365BCF26ED}"/>
              </a:ext>
            </a:extLst>
          </p:cNvPr>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a:extLst>
              <a:ext uri="{FF2B5EF4-FFF2-40B4-BE49-F238E27FC236}">
                <a16:creationId xmlns:a16="http://schemas.microsoft.com/office/drawing/2014/main" id="{1F52E50F-35E3-432F-BF64-9A2E25DF24C8}"/>
              </a:ext>
            </a:extLst>
          </p:cNvPr>
          <p:cNvSpPr>
            <a:spLocks noGrp="1"/>
          </p:cNvSpPr>
          <p:nvPr>
            <p:ph type="sldNum" sz="quarter" idx="12"/>
          </p:nvPr>
        </p:nvSpPr>
        <p:spPr/>
        <p:txBody>
          <a:bodyPr/>
          <a:lstStyle/>
          <a:p>
            <a:fld id="{FFF7CBAA-22EA-41CE-9725-C57ED0CEBC27}" type="slidenum">
              <a:rPr lang="en-AU" smtClean="0"/>
              <a:pPr/>
              <a:t>49</a:t>
            </a:fld>
            <a:r>
              <a:rPr lang="en-AU"/>
              <a:t>  |</a:t>
            </a:r>
            <a:endParaRPr lang="en-AU" dirty="0"/>
          </a:p>
        </p:txBody>
      </p:sp>
    </p:spTree>
    <p:extLst>
      <p:ext uri="{BB962C8B-B14F-4D97-AF65-F5344CB8AC3E}">
        <p14:creationId xmlns:p14="http://schemas.microsoft.com/office/powerpoint/2010/main" val="3493697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894956"/>
            <a:ext cx="3384376" cy="710406"/>
          </a:xfrm>
        </p:spPr>
        <p:txBody>
          <a:bodyPr>
            <a:normAutofit fontScale="90000"/>
          </a:bodyPr>
          <a:lstStyle/>
          <a:p>
            <a:r>
              <a:rPr lang="en-AU" dirty="0"/>
              <a:t>Smart Contract Pattern Collection</a:t>
            </a:r>
          </a:p>
        </p:txBody>
      </p:sp>
      <p:sp>
        <p:nvSpPr>
          <p:cNvPr id="5" name="Slide Number Placeholder 4"/>
          <p:cNvSpPr>
            <a:spLocks noGrp="1"/>
          </p:cNvSpPr>
          <p:nvPr>
            <p:ph type="sldNum" sz="quarter" idx="12"/>
          </p:nvPr>
        </p:nvSpPr>
        <p:spPr/>
        <p:txBody>
          <a:bodyPr/>
          <a:lstStyle/>
          <a:p>
            <a:fld id="{FFF7CBAA-22EA-41CE-9725-C57ED0CEBC27}" type="slidenum">
              <a:rPr lang="en-AU" smtClean="0"/>
              <a:pPr/>
              <a:t>5</a:t>
            </a:fld>
            <a:r>
              <a:rPr lang="en-AU"/>
              <a:t>  |</a:t>
            </a:r>
            <a:endParaRPr lang="en-AU" dirty="0"/>
          </a:p>
        </p:txBody>
      </p:sp>
      <p:sp>
        <p:nvSpPr>
          <p:cNvPr id="6" name="Footer Placeholder 5"/>
          <p:cNvSpPr>
            <a:spLocks noGrp="1"/>
          </p:cNvSpPr>
          <p:nvPr>
            <p:ph type="ftr" sz="quarter" idx="11"/>
          </p:nvPr>
        </p:nvSpPr>
        <p:spPr/>
        <p:txBody>
          <a:bodyPr/>
          <a:lstStyle/>
          <a:p>
            <a:r>
              <a:rPr lang="en-AU"/>
              <a:t>COMP6452 Software Architecture for Blockchain Applications  |  Data61, CSIRO</a:t>
            </a:r>
            <a:endParaRPr lang="en-AU" dirty="0"/>
          </a:p>
        </p:txBody>
      </p:sp>
      <p:pic>
        <p:nvPicPr>
          <p:cNvPr id="3" name="Picture 2">
            <a:extLst>
              <a:ext uri="{FF2B5EF4-FFF2-40B4-BE49-F238E27FC236}">
                <a16:creationId xmlns:a16="http://schemas.microsoft.com/office/drawing/2014/main" id="{54A2AF8C-BD87-4EBC-A9D5-A9D9C6CEF33E}"/>
              </a:ext>
            </a:extLst>
          </p:cNvPr>
          <p:cNvPicPr>
            <a:picLocks noChangeAspect="1"/>
          </p:cNvPicPr>
          <p:nvPr/>
        </p:nvPicPr>
        <p:blipFill>
          <a:blip r:embed="rId3"/>
          <a:stretch>
            <a:fillRect/>
          </a:stretch>
        </p:blipFill>
        <p:spPr>
          <a:xfrm>
            <a:off x="3540699" y="329560"/>
            <a:ext cx="5410785" cy="5194280"/>
          </a:xfrm>
          <a:prstGeom prst="rect">
            <a:avLst/>
          </a:prstGeom>
        </p:spPr>
      </p:pic>
      <p:graphicFrame>
        <p:nvGraphicFramePr>
          <p:cNvPr id="7" name="Table 7">
            <a:extLst>
              <a:ext uri="{FF2B5EF4-FFF2-40B4-BE49-F238E27FC236}">
                <a16:creationId xmlns:a16="http://schemas.microsoft.com/office/drawing/2014/main" id="{C6D16924-298B-4D35-A173-0CC4488E495F}"/>
              </a:ext>
            </a:extLst>
          </p:cNvPr>
          <p:cNvGraphicFramePr>
            <a:graphicFrameLocks noGrp="1"/>
          </p:cNvGraphicFramePr>
          <p:nvPr>
            <p:extLst>
              <p:ext uri="{D42A27DB-BD31-4B8C-83A1-F6EECF244321}">
                <p14:modId xmlns:p14="http://schemas.microsoft.com/office/powerpoint/2010/main" val="969010798"/>
              </p:ext>
            </p:extLst>
          </p:nvPr>
        </p:nvGraphicFramePr>
        <p:xfrm>
          <a:off x="107504" y="2497460"/>
          <a:ext cx="3384000" cy="2667000"/>
        </p:xfrm>
        <a:graphic>
          <a:graphicData uri="http://schemas.openxmlformats.org/drawingml/2006/table">
            <a:tbl>
              <a:tblPr firstRow="1" bandRow="1">
                <a:tableStyleId>{5C22544A-7EE6-4342-B048-85BDC9FD1C3A}</a:tableStyleId>
              </a:tblPr>
              <a:tblGrid>
                <a:gridCol w="1692000">
                  <a:extLst>
                    <a:ext uri="{9D8B030D-6E8A-4147-A177-3AD203B41FA5}">
                      <a16:colId xmlns:a16="http://schemas.microsoft.com/office/drawing/2014/main" val="3568809539"/>
                    </a:ext>
                  </a:extLst>
                </a:gridCol>
                <a:gridCol w="1692000">
                  <a:extLst>
                    <a:ext uri="{9D8B030D-6E8A-4147-A177-3AD203B41FA5}">
                      <a16:colId xmlns:a16="http://schemas.microsoft.com/office/drawing/2014/main" val="3362733617"/>
                    </a:ext>
                  </a:extLst>
                </a:gridCol>
              </a:tblGrid>
              <a:tr h="370840">
                <a:tc>
                  <a:txBody>
                    <a:bodyPr/>
                    <a:lstStyle/>
                    <a:p>
                      <a:pPr algn="ctr"/>
                      <a:r>
                        <a:rPr lang="en-AU" sz="1400" dirty="0"/>
                        <a:t>BC Pattern Name</a:t>
                      </a:r>
                    </a:p>
                  </a:txBody>
                  <a:tcPr/>
                </a:tc>
                <a:tc>
                  <a:txBody>
                    <a:bodyPr/>
                    <a:lstStyle/>
                    <a:p>
                      <a:pPr algn="ctr"/>
                      <a:r>
                        <a:rPr lang="en-AU" sz="1400" dirty="0"/>
                        <a:t>SC Pattern Name</a:t>
                      </a:r>
                    </a:p>
                  </a:txBody>
                  <a:tcPr/>
                </a:tc>
                <a:extLst>
                  <a:ext uri="{0D108BD9-81ED-4DB2-BD59-A6C34878D82A}">
                    <a16:rowId xmlns:a16="http://schemas.microsoft.com/office/drawing/2014/main" val="2098325046"/>
                  </a:ext>
                </a:extLst>
              </a:tr>
              <a:tr h="370840">
                <a:tc>
                  <a:txBody>
                    <a:bodyPr/>
                    <a:lstStyle/>
                    <a:p>
                      <a:r>
                        <a:rPr lang="en-AU" sz="1400" dirty="0"/>
                        <a:t>Dynamic Authorization</a:t>
                      </a:r>
                    </a:p>
                  </a:txBody>
                  <a:tcPr/>
                </a:tc>
                <a:tc>
                  <a:txBody>
                    <a:bodyPr/>
                    <a:lstStyle/>
                    <a:p>
                      <a:r>
                        <a:rPr lang="en-AU" sz="1400" dirty="0"/>
                        <a:t>Commit and Reveal</a:t>
                      </a:r>
                    </a:p>
                  </a:txBody>
                  <a:tcPr/>
                </a:tc>
                <a:extLst>
                  <a:ext uri="{0D108BD9-81ED-4DB2-BD59-A6C34878D82A}">
                    <a16:rowId xmlns:a16="http://schemas.microsoft.com/office/drawing/2014/main" val="1154245334"/>
                  </a:ext>
                </a:extLst>
              </a:tr>
              <a:tr h="370840">
                <a:tc>
                  <a:txBody>
                    <a:bodyPr/>
                    <a:lstStyle/>
                    <a:p>
                      <a:r>
                        <a:rPr lang="en-AU" sz="1400" dirty="0"/>
                        <a:t>Centralized/Decentralized Oracle</a:t>
                      </a:r>
                    </a:p>
                  </a:txBody>
                  <a:tcPr/>
                </a:tc>
                <a:tc>
                  <a:txBody>
                    <a:bodyPr/>
                    <a:lstStyle/>
                    <a:p>
                      <a:r>
                        <a:rPr lang="en-AU" sz="1400" dirty="0"/>
                        <a:t>Oracle (Data Provider)</a:t>
                      </a:r>
                    </a:p>
                  </a:txBody>
                  <a:tcPr/>
                </a:tc>
                <a:extLst>
                  <a:ext uri="{0D108BD9-81ED-4DB2-BD59-A6C34878D82A}">
                    <a16:rowId xmlns:a16="http://schemas.microsoft.com/office/drawing/2014/main" val="1177087040"/>
                  </a:ext>
                </a:extLst>
              </a:tr>
              <a:tr h="370840">
                <a:tc>
                  <a:txBody>
                    <a:bodyPr/>
                    <a:lstStyle/>
                    <a:p>
                      <a:r>
                        <a:rPr lang="en-AU" sz="1400" dirty="0"/>
                        <a:t>Data Contract</a:t>
                      </a:r>
                    </a:p>
                  </a:txBody>
                  <a:tcPr/>
                </a:tc>
                <a:tc>
                  <a:txBody>
                    <a:bodyPr/>
                    <a:lstStyle/>
                    <a:p>
                      <a:r>
                        <a:rPr lang="en-AU" sz="1400" dirty="0"/>
                        <a:t>Data Segregation</a:t>
                      </a:r>
                    </a:p>
                  </a:txBody>
                  <a:tcPr/>
                </a:tc>
                <a:extLst>
                  <a:ext uri="{0D108BD9-81ED-4DB2-BD59-A6C34878D82A}">
                    <a16:rowId xmlns:a16="http://schemas.microsoft.com/office/drawing/2014/main" val="1926964871"/>
                  </a:ext>
                </a:extLst>
              </a:tr>
              <a:tr h="370840">
                <a:tc>
                  <a:txBody>
                    <a:bodyPr/>
                    <a:lstStyle/>
                    <a:p>
                      <a:r>
                        <a:rPr lang="en-AU" sz="1400" dirty="0"/>
                        <a:t>Contract Registry (within a contract)</a:t>
                      </a:r>
                    </a:p>
                  </a:txBody>
                  <a:tcPr/>
                </a:tc>
                <a:tc>
                  <a:txBody>
                    <a:bodyPr/>
                    <a:lstStyle/>
                    <a:p>
                      <a:r>
                        <a:rPr lang="en-AU" sz="1400" dirty="0"/>
                        <a:t>Satellite</a:t>
                      </a:r>
                    </a:p>
                  </a:txBody>
                  <a:tcPr/>
                </a:tc>
                <a:extLst>
                  <a:ext uri="{0D108BD9-81ED-4DB2-BD59-A6C34878D82A}">
                    <a16:rowId xmlns:a16="http://schemas.microsoft.com/office/drawing/2014/main" val="17797644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dirty="0"/>
                        <a:t>Contract Registry</a:t>
                      </a:r>
                    </a:p>
                  </a:txBody>
                  <a:tcPr/>
                </a:tc>
                <a:tc>
                  <a:txBody>
                    <a:bodyPr/>
                    <a:lstStyle/>
                    <a:p>
                      <a:r>
                        <a:rPr lang="en-AU" sz="1400" dirty="0"/>
                        <a:t>Contract Register</a:t>
                      </a:r>
                    </a:p>
                  </a:txBody>
                  <a:tcPr/>
                </a:tc>
                <a:extLst>
                  <a:ext uri="{0D108BD9-81ED-4DB2-BD59-A6C34878D82A}">
                    <a16:rowId xmlns:a16="http://schemas.microsoft.com/office/drawing/2014/main" val="4097462351"/>
                  </a:ext>
                </a:extLst>
              </a:tr>
            </a:tbl>
          </a:graphicData>
        </a:graphic>
      </p:graphicFrame>
    </p:spTree>
    <p:extLst>
      <p:ext uri="{BB962C8B-B14F-4D97-AF65-F5344CB8AC3E}">
        <p14:creationId xmlns:p14="http://schemas.microsoft.com/office/powerpoint/2010/main" val="215829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0792" y="1561357"/>
            <a:ext cx="8683696" cy="3858921"/>
          </a:xfrm>
        </p:spPr>
        <p:txBody>
          <a:bodyPr numCol="2">
            <a:normAutofit lnSpcReduction="10000"/>
          </a:bodyPr>
          <a:lstStyle/>
          <a:p>
            <a:r>
              <a:rPr lang="en-US" altLang="zh-CN" sz="2100" b="1" dirty="0">
                <a:solidFill>
                  <a:srgbClr val="00A9CE"/>
                </a:solidFill>
              </a:rPr>
              <a:t>Solution</a:t>
            </a:r>
          </a:p>
          <a:p>
            <a:pPr lvl="1"/>
            <a:r>
              <a:rPr lang="en-AU" dirty="0"/>
              <a:t>Use a cryptocurrency/token exchange to transfer assets</a:t>
            </a:r>
          </a:p>
          <a:p>
            <a:pPr lvl="1"/>
            <a:r>
              <a:rPr lang="en-AU" dirty="0"/>
              <a:t>If a user can’t use an existing private key to access asset migrated to target blockchain, follow 1</a:t>
            </a:r>
            <a:r>
              <a:rPr lang="en-AU" baseline="30000" dirty="0"/>
              <a:t>st</a:t>
            </a:r>
            <a:r>
              <a:rPr lang="en-AU" dirty="0"/>
              <a:t> step to create a new account</a:t>
            </a:r>
          </a:p>
          <a:p>
            <a:pPr lvl="1"/>
            <a:r>
              <a:rPr lang="en-AU" dirty="0"/>
              <a:t>Then get user to sign a TX with both asset &amp; new account ID on target blockchain as payload &amp; address of exchange as recipient </a:t>
            </a:r>
          </a:p>
          <a:p>
            <a:pPr lvl="1"/>
            <a:r>
              <a:rPr lang="en-AU" dirty="0"/>
              <a:t>Then submit signed TX to transfer asset to exchange’s account on source blockchain</a:t>
            </a:r>
          </a:p>
          <a:p>
            <a:pPr lvl="2"/>
            <a:r>
              <a:rPr lang="en-AU" dirty="0"/>
              <a:t>Similar to a sell order in financial markets</a:t>
            </a:r>
          </a:p>
          <a:p>
            <a:pPr lvl="2"/>
            <a:r>
              <a:rPr lang="en-AU" dirty="0"/>
              <a:t>More fitting to distributed exchanges</a:t>
            </a:r>
          </a:p>
          <a:p>
            <a:pPr lvl="1"/>
            <a:r>
              <a:rPr lang="en-AU" dirty="0"/>
              <a:t>Once exchange confirms that asset is transferred to its account, it will look for a matching buy order</a:t>
            </a:r>
          </a:p>
          <a:p>
            <a:pPr lvl="1"/>
            <a:r>
              <a:rPr lang="en-AU" dirty="0"/>
              <a:t>Once a match is made, exchange transfer asset to new account using its account in target blockchain</a:t>
            </a:r>
          </a:p>
          <a:p>
            <a:r>
              <a:rPr lang="en-US" sz="2100" b="1" dirty="0">
                <a:solidFill>
                  <a:srgbClr val="00A9CE"/>
                </a:solidFill>
              </a:rPr>
              <a:t>Consequences</a:t>
            </a:r>
          </a:p>
          <a:p>
            <a:pPr lvl="1"/>
            <a:r>
              <a:rPr lang="en-AU" dirty="0"/>
              <a:t>Benefits</a:t>
            </a:r>
          </a:p>
          <a:p>
            <a:pPr lvl="2"/>
            <a:r>
              <a:rPr lang="en-AU" dirty="0"/>
              <a:t>Consistency &amp; Accountability are preserved as asset transfers to &amp; from exchange’s account are recorded on blockchain</a:t>
            </a:r>
          </a:p>
          <a:p>
            <a:pPr lvl="2"/>
            <a:r>
              <a:rPr lang="en-AU" dirty="0"/>
              <a:t>Pattern works with blockchain native assets &amp; tradable tokens</a:t>
            </a:r>
          </a:p>
          <a:p>
            <a:pPr lvl="1"/>
            <a:r>
              <a:rPr lang="en-AU" dirty="0"/>
              <a:t>Drawbacks</a:t>
            </a:r>
          </a:p>
          <a:p>
            <a:pPr lvl="2"/>
            <a:r>
              <a:rPr lang="en-AU" dirty="0"/>
              <a:t>Cost is proportional to no of assets &amp; their values to transfer</a:t>
            </a:r>
          </a:p>
          <a:p>
            <a:pPr lvl="2"/>
            <a:r>
              <a:rPr lang="en-AU" dirty="0"/>
              <a:t>Exchanges charge TX fees &amp; apply asset conversion rates reducing value of assets during the transfer</a:t>
            </a:r>
          </a:p>
        </p:txBody>
      </p:sp>
      <p:sp>
        <p:nvSpPr>
          <p:cNvPr id="10" name="Title 1"/>
          <p:cNvSpPr>
            <a:spLocks noGrp="1"/>
          </p:cNvSpPr>
          <p:nvPr>
            <p:ph type="title"/>
          </p:nvPr>
        </p:nvSpPr>
        <p:spPr>
          <a:xfrm>
            <a:off x="251520" y="894956"/>
            <a:ext cx="8640960" cy="710406"/>
          </a:xfrm>
        </p:spPr>
        <p:txBody>
          <a:bodyPr/>
          <a:lstStyle/>
          <a:p>
            <a:r>
              <a:rPr lang="en-US" dirty="0"/>
              <a:t>Pattern 17: Exchange Transfer 3/3</a:t>
            </a:r>
          </a:p>
        </p:txBody>
      </p:sp>
      <p:sp>
        <p:nvSpPr>
          <p:cNvPr id="8" name="Slide Number Placeholder 7"/>
          <p:cNvSpPr>
            <a:spLocks noGrp="1"/>
          </p:cNvSpPr>
          <p:nvPr>
            <p:ph type="sldNum" sz="quarter" idx="12"/>
          </p:nvPr>
        </p:nvSpPr>
        <p:spPr/>
        <p:txBody>
          <a:bodyPr/>
          <a:lstStyle/>
          <a:p>
            <a:fld id="{FFF7CBAA-22EA-41CE-9725-C57ED0CEBC27}" type="slidenum">
              <a:rPr lang="en-AU" smtClean="0"/>
              <a:pPr/>
              <a:t>50</a:t>
            </a:fld>
            <a:r>
              <a:rPr lang="en-AU"/>
              <a:t>  |</a:t>
            </a:r>
            <a:endParaRPr lang="en-AU" dirty="0"/>
          </a:p>
        </p:txBody>
      </p:sp>
      <p:sp>
        <p:nvSpPr>
          <p:cNvPr id="12" name="Footer Placeholder 11"/>
          <p:cNvSpPr>
            <a:spLocks noGrp="1"/>
          </p:cNvSpPr>
          <p:nvPr>
            <p:ph type="ftr" sz="quarter" idx="11"/>
          </p:nvPr>
        </p:nvSpPr>
        <p:spPr/>
        <p:txBody>
          <a:bodyPr/>
          <a:lstStyle/>
          <a:p>
            <a:r>
              <a:rPr lang="en-AU" dirty="0"/>
              <a:t>COMP6452 Software Architecture for Blockchain Applications  |  Data61, CSIRO</a:t>
            </a:r>
          </a:p>
        </p:txBody>
      </p:sp>
    </p:spTree>
    <p:extLst>
      <p:ext uri="{BB962C8B-B14F-4D97-AF65-F5344CB8AC3E}">
        <p14:creationId xmlns:p14="http://schemas.microsoft.com/office/powerpoint/2010/main" val="30250105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592F80-FA0C-4863-9225-651F30A2A2AB}"/>
              </a:ext>
            </a:extLst>
          </p:cNvPr>
          <p:cNvSpPr>
            <a:spLocks noGrp="1"/>
          </p:cNvSpPr>
          <p:nvPr>
            <p:ph idx="1"/>
          </p:nvPr>
        </p:nvSpPr>
        <p:spPr>
          <a:xfrm>
            <a:off x="251522" y="1723100"/>
            <a:ext cx="8640958" cy="710405"/>
          </a:xfrm>
        </p:spPr>
        <p:txBody>
          <a:bodyPr>
            <a:normAutofit/>
          </a:bodyPr>
          <a:lstStyle/>
          <a:p>
            <a:r>
              <a:rPr lang="en-AU" dirty="0"/>
              <a:t>Mark True or False for each the following statements about a Bitcoin &amp; Ethereum</a:t>
            </a:r>
          </a:p>
        </p:txBody>
      </p:sp>
      <p:sp>
        <p:nvSpPr>
          <p:cNvPr id="3" name="Title 2">
            <a:extLst>
              <a:ext uri="{FF2B5EF4-FFF2-40B4-BE49-F238E27FC236}">
                <a16:creationId xmlns:a16="http://schemas.microsoft.com/office/drawing/2014/main" id="{C4E1C189-48C5-47E1-91D6-E6FC81927951}"/>
              </a:ext>
            </a:extLst>
          </p:cNvPr>
          <p:cNvSpPr>
            <a:spLocks noGrp="1"/>
          </p:cNvSpPr>
          <p:nvPr>
            <p:ph type="title"/>
          </p:nvPr>
        </p:nvSpPr>
        <p:spPr/>
        <p:txBody>
          <a:bodyPr/>
          <a:lstStyle/>
          <a:p>
            <a:r>
              <a:rPr lang="en-AU" dirty="0"/>
              <a:t>Question</a:t>
            </a:r>
          </a:p>
        </p:txBody>
      </p:sp>
      <p:sp>
        <p:nvSpPr>
          <p:cNvPr id="4" name="Footer Placeholder 3">
            <a:extLst>
              <a:ext uri="{FF2B5EF4-FFF2-40B4-BE49-F238E27FC236}">
                <a16:creationId xmlns:a16="http://schemas.microsoft.com/office/drawing/2014/main" id="{9A9258C8-19BC-4A2B-982D-646E43870A11}"/>
              </a:ext>
            </a:extLst>
          </p:cNvPr>
          <p:cNvSpPr>
            <a:spLocks noGrp="1"/>
          </p:cNvSpPr>
          <p:nvPr>
            <p:ph type="ftr" sz="quarter" idx="10"/>
          </p:nvPr>
        </p:nvSpPr>
        <p:spPr/>
        <p:txBody>
          <a:bodyPr/>
          <a:lstStyle/>
          <a:p>
            <a:r>
              <a:rPr lang="en-AU" dirty="0"/>
              <a:t>COMP6452 Software Architecture for Blockchain Applications |  Data61, CSIRO</a:t>
            </a:r>
          </a:p>
        </p:txBody>
      </p:sp>
      <p:sp>
        <p:nvSpPr>
          <p:cNvPr id="5" name="Slide Number Placeholder 4">
            <a:extLst>
              <a:ext uri="{FF2B5EF4-FFF2-40B4-BE49-F238E27FC236}">
                <a16:creationId xmlns:a16="http://schemas.microsoft.com/office/drawing/2014/main" id="{48DFC14B-3540-4C7E-A3AF-F8A5A6BDA8F2}"/>
              </a:ext>
            </a:extLst>
          </p:cNvPr>
          <p:cNvSpPr>
            <a:spLocks noGrp="1"/>
          </p:cNvSpPr>
          <p:nvPr>
            <p:ph type="sldNum" sz="quarter" idx="11"/>
          </p:nvPr>
        </p:nvSpPr>
        <p:spPr/>
        <p:txBody>
          <a:bodyPr/>
          <a:lstStyle/>
          <a:p>
            <a:fld id="{2ABE124A-B5C5-46E0-B944-45307B126769}" type="slidenum">
              <a:rPr lang="en-AU" smtClean="0"/>
              <a:pPr/>
              <a:t>51</a:t>
            </a:fld>
            <a:r>
              <a:rPr lang="en-AU" dirty="0"/>
              <a:t>  |</a:t>
            </a:r>
          </a:p>
        </p:txBody>
      </p:sp>
      <p:graphicFrame>
        <p:nvGraphicFramePr>
          <p:cNvPr id="6" name="Table 6">
            <a:extLst>
              <a:ext uri="{FF2B5EF4-FFF2-40B4-BE49-F238E27FC236}">
                <a16:creationId xmlns:a16="http://schemas.microsoft.com/office/drawing/2014/main" id="{C2E6979F-A84A-4B74-8A98-9DAC14E0A9F1}"/>
              </a:ext>
            </a:extLst>
          </p:cNvPr>
          <p:cNvGraphicFramePr>
            <a:graphicFrameLocks noGrp="1"/>
          </p:cNvGraphicFramePr>
          <p:nvPr>
            <p:extLst>
              <p:ext uri="{D42A27DB-BD31-4B8C-83A1-F6EECF244321}">
                <p14:modId xmlns:p14="http://schemas.microsoft.com/office/powerpoint/2010/main" val="618913645"/>
              </p:ext>
            </p:extLst>
          </p:nvPr>
        </p:nvGraphicFramePr>
        <p:xfrm>
          <a:off x="359912" y="2551243"/>
          <a:ext cx="8424176" cy="2392680"/>
        </p:xfrm>
        <a:graphic>
          <a:graphicData uri="http://schemas.openxmlformats.org/drawingml/2006/table">
            <a:tbl>
              <a:tblPr firstRow="1" bandRow="1">
                <a:tableStyleId>{5C22544A-7EE6-4342-B048-85BDC9FD1C3A}</a:tableStyleId>
              </a:tblPr>
              <a:tblGrid>
                <a:gridCol w="6840000">
                  <a:extLst>
                    <a:ext uri="{9D8B030D-6E8A-4147-A177-3AD203B41FA5}">
                      <a16:colId xmlns:a16="http://schemas.microsoft.com/office/drawing/2014/main" val="1782155876"/>
                    </a:ext>
                  </a:extLst>
                </a:gridCol>
                <a:gridCol w="792176">
                  <a:extLst>
                    <a:ext uri="{9D8B030D-6E8A-4147-A177-3AD203B41FA5}">
                      <a16:colId xmlns:a16="http://schemas.microsoft.com/office/drawing/2014/main" val="2823428764"/>
                    </a:ext>
                  </a:extLst>
                </a:gridCol>
                <a:gridCol w="792000">
                  <a:extLst>
                    <a:ext uri="{9D8B030D-6E8A-4147-A177-3AD203B41FA5}">
                      <a16:colId xmlns:a16="http://schemas.microsoft.com/office/drawing/2014/main" val="1035594307"/>
                    </a:ext>
                  </a:extLst>
                </a:gridCol>
              </a:tblGrid>
              <a:tr h="370840">
                <a:tc>
                  <a:txBody>
                    <a:bodyPr/>
                    <a:lstStyle/>
                    <a:p>
                      <a:endParaRPr lang="en-AU" dirty="0"/>
                    </a:p>
                  </a:txBody>
                  <a:tcPr/>
                </a:tc>
                <a:tc>
                  <a:txBody>
                    <a:bodyPr/>
                    <a:lstStyle/>
                    <a:p>
                      <a:pPr algn="ctr"/>
                      <a:r>
                        <a:rPr lang="en-AU" dirty="0"/>
                        <a:t>True</a:t>
                      </a:r>
                    </a:p>
                  </a:txBody>
                  <a:tcPr/>
                </a:tc>
                <a:tc>
                  <a:txBody>
                    <a:bodyPr/>
                    <a:lstStyle/>
                    <a:p>
                      <a:pPr algn="ctr"/>
                      <a:r>
                        <a:rPr lang="en-AU" dirty="0"/>
                        <a:t>False</a:t>
                      </a:r>
                    </a:p>
                  </a:txBody>
                  <a:tcPr/>
                </a:tc>
                <a:extLst>
                  <a:ext uri="{0D108BD9-81ED-4DB2-BD59-A6C34878D82A}">
                    <a16:rowId xmlns:a16="http://schemas.microsoft.com/office/drawing/2014/main" val="1986046296"/>
                  </a:ext>
                </a:extLst>
              </a:tr>
              <a:tr h="370840">
                <a:tc>
                  <a:txBody>
                    <a:bodyPr/>
                    <a:lstStyle/>
                    <a:p>
                      <a:r>
                        <a:rPr lang="en-US" dirty="0"/>
                        <a:t>Mortal is a sub-pattern of Token burning pattern</a:t>
                      </a:r>
                      <a:endParaRPr lang="en-AU" dirty="0"/>
                    </a:p>
                  </a:txBody>
                  <a:tcPr/>
                </a:tc>
                <a:tc>
                  <a:txBody>
                    <a:bodyPr/>
                    <a:lstStyle/>
                    <a:p>
                      <a:pPr algn="ctr"/>
                      <a:endParaRPr lang="en-AU" b="1" dirty="0">
                        <a:solidFill>
                          <a:srgbClr val="00B050"/>
                        </a:solidFill>
                      </a:endParaRPr>
                    </a:p>
                  </a:txBody>
                  <a:tcPr/>
                </a:tc>
                <a:tc>
                  <a:txBody>
                    <a:bodyPr/>
                    <a:lstStyle/>
                    <a:p>
                      <a:pPr algn="ctr"/>
                      <a:endParaRPr lang="en-AU" b="1" dirty="0">
                        <a:solidFill>
                          <a:srgbClr val="00B050"/>
                        </a:solidFill>
                      </a:endParaRPr>
                    </a:p>
                  </a:txBody>
                  <a:tcPr/>
                </a:tc>
                <a:extLst>
                  <a:ext uri="{0D108BD9-81ED-4DB2-BD59-A6C34878D82A}">
                    <a16:rowId xmlns:a16="http://schemas.microsoft.com/office/drawing/2014/main" val="3229766117"/>
                  </a:ext>
                </a:extLst>
              </a:tr>
              <a:tr h="370840">
                <a:tc>
                  <a:txBody>
                    <a:bodyPr/>
                    <a:lstStyle/>
                    <a:p>
                      <a:r>
                        <a:rPr lang="en-US" dirty="0"/>
                        <a:t>Checks-Effects-Interaction pattern ensure nothing bad happens due to a delegated call</a:t>
                      </a:r>
                      <a:endParaRPr lang="en-AU" dirty="0"/>
                    </a:p>
                  </a:txBody>
                  <a:tcPr/>
                </a:tc>
                <a:tc>
                  <a:txBody>
                    <a:bodyPr/>
                    <a:lstStyle/>
                    <a:p>
                      <a:pPr algn="ctr"/>
                      <a:endParaRPr lang="en-AU" b="1" dirty="0">
                        <a:solidFill>
                          <a:srgbClr val="00B050"/>
                        </a:solidFill>
                      </a:endParaRPr>
                    </a:p>
                  </a:txBody>
                  <a:tcPr/>
                </a:tc>
                <a:tc>
                  <a:txBody>
                    <a:bodyPr/>
                    <a:lstStyle/>
                    <a:p>
                      <a:pPr algn="ctr"/>
                      <a:endParaRPr lang="en-AU" b="1" dirty="0">
                        <a:solidFill>
                          <a:srgbClr val="00B050"/>
                        </a:solidFill>
                      </a:endParaRPr>
                    </a:p>
                  </a:txBody>
                  <a:tcPr/>
                </a:tc>
                <a:extLst>
                  <a:ext uri="{0D108BD9-81ED-4DB2-BD59-A6C34878D82A}">
                    <a16:rowId xmlns:a16="http://schemas.microsoft.com/office/drawing/2014/main" val="425814248"/>
                  </a:ext>
                </a:extLst>
              </a:tr>
              <a:tr h="370840">
                <a:tc>
                  <a:txBody>
                    <a:bodyPr/>
                    <a:lstStyle/>
                    <a:p>
                      <a:r>
                        <a:rPr lang="en-AU" dirty="0"/>
                        <a:t>Functionality of the Contract Registry and Contract Relay are the same</a:t>
                      </a:r>
                    </a:p>
                  </a:txBody>
                  <a:tcPr/>
                </a:tc>
                <a:tc>
                  <a:txBody>
                    <a:bodyPr/>
                    <a:lstStyle/>
                    <a:p>
                      <a:pPr algn="ctr"/>
                      <a:endParaRPr lang="en-AU" b="1" dirty="0">
                        <a:solidFill>
                          <a:srgbClr val="00B050"/>
                        </a:solidFill>
                      </a:endParaRPr>
                    </a:p>
                  </a:txBody>
                  <a:tcPr/>
                </a:tc>
                <a:tc>
                  <a:txBody>
                    <a:bodyPr/>
                    <a:lstStyle/>
                    <a:p>
                      <a:pPr algn="ctr"/>
                      <a:endParaRPr lang="en-AU" b="1" dirty="0">
                        <a:solidFill>
                          <a:srgbClr val="00B050"/>
                        </a:solidFill>
                      </a:endParaRPr>
                    </a:p>
                  </a:txBody>
                  <a:tcPr/>
                </a:tc>
                <a:extLst>
                  <a:ext uri="{0D108BD9-81ED-4DB2-BD59-A6C34878D82A}">
                    <a16:rowId xmlns:a16="http://schemas.microsoft.com/office/drawing/2014/main" val="33339355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Off-chain Data Storage pattern can be used to establish a Proof of Exist (PoE) entry on a blockchain</a:t>
                      </a:r>
                    </a:p>
                  </a:txBody>
                  <a:tcPr/>
                </a:tc>
                <a:tc>
                  <a:txBody>
                    <a:bodyPr/>
                    <a:lstStyle/>
                    <a:p>
                      <a:pPr algn="ctr"/>
                      <a:endParaRPr lang="en-AU" b="1" dirty="0">
                        <a:solidFill>
                          <a:srgbClr val="00B05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b="1" dirty="0">
                        <a:solidFill>
                          <a:srgbClr val="00B050"/>
                        </a:solidFill>
                      </a:endParaRPr>
                    </a:p>
                  </a:txBody>
                  <a:tcPr/>
                </a:tc>
                <a:extLst>
                  <a:ext uri="{0D108BD9-81ED-4DB2-BD59-A6C34878D82A}">
                    <a16:rowId xmlns:a16="http://schemas.microsoft.com/office/drawing/2014/main" val="76076633"/>
                  </a:ext>
                </a:extLst>
              </a:tr>
            </a:tbl>
          </a:graphicData>
        </a:graphic>
      </p:graphicFrame>
      <p:sp>
        <p:nvSpPr>
          <p:cNvPr id="8" name="Rectangle 7">
            <a:extLst>
              <a:ext uri="{FF2B5EF4-FFF2-40B4-BE49-F238E27FC236}">
                <a16:creationId xmlns:a16="http://schemas.microsoft.com/office/drawing/2014/main" id="{47FFB6E9-0DD9-4AF8-96A9-059ACDEEA544}"/>
              </a:ext>
            </a:extLst>
          </p:cNvPr>
          <p:cNvSpPr/>
          <p:nvPr/>
        </p:nvSpPr>
        <p:spPr>
          <a:xfrm>
            <a:off x="7380312" y="2927314"/>
            <a:ext cx="357790" cy="369332"/>
          </a:xfrm>
          <a:prstGeom prst="rect">
            <a:avLst/>
          </a:prstGeom>
        </p:spPr>
        <p:txBody>
          <a:bodyPr wrap="none">
            <a:spAutoFit/>
          </a:bodyPr>
          <a:lstStyle/>
          <a:p>
            <a:pPr algn="ctr"/>
            <a:r>
              <a:rPr lang="en-AU" b="1" dirty="0">
                <a:solidFill>
                  <a:srgbClr val="00B050"/>
                </a:solidFill>
                <a:latin typeface="Segoe UI Symbol" panose="020B0502040204020203" pitchFamily="34" charset="0"/>
                <a:ea typeface="Segoe UI Symbol" panose="020B0502040204020203" pitchFamily="34" charset="0"/>
              </a:rPr>
              <a:t>✓</a:t>
            </a:r>
            <a:endParaRPr lang="en-AU" b="1" dirty="0">
              <a:solidFill>
                <a:srgbClr val="00B050"/>
              </a:solidFill>
            </a:endParaRPr>
          </a:p>
        </p:txBody>
      </p:sp>
      <p:sp>
        <p:nvSpPr>
          <p:cNvPr id="9" name="Rectangle 8">
            <a:extLst>
              <a:ext uri="{FF2B5EF4-FFF2-40B4-BE49-F238E27FC236}">
                <a16:creationId xmlns:a16="http://schemas.microsoft.com/office/drawing/2014/main" id="{99B2A952-605D-4369-9550-3C9A6365C50C}"/>
              </a:ext>
            </a:extLst>
          </p:cNvPr>
          <p:cNvSpPr/>
          <p:nvPr/>
        </p:nvSpPr>
        <p:spPr>
          <a:xfrm>
            <a:off x="8172400" y="3291928"/>
            <a:ext cx="357790" cy="369332"/>
          </a:xfrm>
          <a:prstGeom prst="rect">
            <a:avLst/>
          </a:prstGeom>
        </p:spPr>
        <p:txBody>
          <a:bodyPr wrap="none">
            <a:spAutoFit/>
          </a:bodyPr>
          <a:lstStyle/>
          <a:p>
            <a:pPr algn="ctr"/>
            <a:r>
              <a:rPr lang="en-AU" b="1" dirty="0">
                <a:solidFill>
                  <a:srgbClr val="00B050"/>
                </a:solidFill>
                <a:latin typeface="Segoe UI Symbol" panose="020B0502040204020203" pitchFamily="34" charset="0"/>
                <a:ea typeface="Segoe UI Symbol" panose="020B0502040204020203" pitchFamily="34" charset="0"/>
              </a:rPr>
              <a:t>✓</a:t>
            </a:r>
            <a:endParaRPr lang="en-AU" b="1" dirty="0">
              <a:solidFill>
                <a:srgbClr val="00B050"/>
              </a:solidFill>
            </a:endParaRPr>
          </a:p>
        </p:txBody>
      </p:sp>
      <p:sp>
        <p:nvSpPr>
          <p:cNvPr id="10" name="Rectangle 9">
            <a:extLst>
              <a:ext uri="{FF2B5EF4-FFF2-40B4-BE49-F238E27FC236}">
                <a16:creationId xmlns:a16="http://schemas.microsoft.com/office/drawing/2014/main" id="{CA387ECF-E166-42C8-B96B-5562689B2475}"/>
              </a:ext>
            </a:extLst>
          </p:cNvPr>
          <p:cNvSpPr/>
          <p:nvPr/>
        </p:nvSpPr>
        <p:spPr>
          <a:xfrm>
            <a:off x="8141443" y="3942759"/>
            <a:ext cx="357790" cy="369332"/>
          </a:xfrm>
          <a:prstGeom prst="rect">
            <a:avLst/>
          </a:prstGeom>
        </p:spPr>
        <p:txBody>
          <a:bodyPr wrap="none">
            <a:spAutoFit/>
          </a:bodyPr>
          <a:lstStyle/>
          <a:p>
            <a:pPr algn="ctr"/>
            <a:r>
              <a:rPr lang="en-AU" b="1" dirty="0">
                <a:solidFill>
                  <a:srgbClr val="00B050"/>
                </a:solidFill>
                <a:latin typeface="Segoe UI Symbol" panose="020B0502040204020203" pitchFamily="34" charset="0"/>
                <a:ea typeface="Segoe UI Symbol" panose="020B0502040204020203" pitchFamily="34" charset="0"/>
              </a:rPr>
              <a:t>✓</a:t>
            </a:r>
            <a:endParaRPr lang="en-AU" b="1" dirty="0">
              <a:solidFill>
                <a:srgbClr val="00B050"/>
              </a:solidFill>
            </a:endParaRPr>
          </a:p>
        </p:txBody>
      </p:sp>
      <p:sp>
        <p:nvSpPr>
          <p:cNvPr id="11" name="Rectangle 10">
            <a:extLst>
              <a:ext uri="{FF2B5EF4-FFF2-40B4-BE49-F238E27FC236}">
                <a16:creationId xmlns:a16="http://schemas.microsoft.com/office/drawing/2014/main" id="{74B2B7C5-CB9F-4046-B710-85AD6678F0D1}"/>
              </a:ext>
            </a:extLst>
          </p:cNvPr>
          <p:cNvSpPr/>
          <p:nvPr/>
        </p:nvSpPr>
        <p:spPr>
          <a:xfrm>
            <a:off x="7380312" y="4432384"/>
            <a:ext cx="357790" cy="369332"/>
          </a:xfrm>
          <a:prstGeom prst="rect">
            <a:avLst/>
          </a:prstGeom>
        </p:spPr>
        <p:txBody>
          <a:bodyPr wrap="none">
            <a:spAutoFit/>
          </a:bodyPr>
          <a:lstStyle/>
          <a:p>
            <a:pPr algn="ctr"/>
            <a:r>
              <a:rPr lang="en-AU" b="1" dirty="0">
                <a:solidFill>
                  <a:srgbClr val="00B050"/>
                </a:solidFill>
                <a:latin typeface="Segoe UI Symbol" panose="020B0502040204020203" pitchFamily="34" charset="0"/>
                <a:ea typeface="Segoe UI Symbol" panose="020B0502040204020203" pitchFamily="34" charset="0"/>
              </a:rPr>
              <a:t>✓</a:t>
            </a:r>
            <a:endParaRPr lang="en-AU" b="1" dirty="0">
              <a:solidFill>
                <a:srgbClr val="00B050"/>
              </a:solidFill>
            </a:endParaRPr>
          </a:p>
        </p:txBody>
      </p:sp>
    </p:spTree>
    <p:extLst>
      <p:ext uri="{BB962C8B-B14F-4D97-AF65-F5344CB8AC3E}">
        <p14:creationId xmlns:p14="http://schemas.microsoft.com/office/powerpoint/2010/main" val="409918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dirty="0"/>
              <a:t>Course Outline – Next 2 Weeks</a:t>
            </a:r>
            <a:endParaRPr lang="en-AU"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710795005"/>
              </p:ext>
            </p:extLst>
          </p:nvPr>
        </p:nvGraphicFramePr>
        <p:xfrm>
          <a:off x="251520" y="1605362"/>
          <a:ext cx="8592302" cy="1508760"/>
        </p:xfrm>
        <a:graphic>
          <a:graphicData uri="http://schemas.openxmlformats.org/drawingml/2006/table">
            <a:tbl>
              <a:tblPr firstRow="1" bandRow="1">
                <a:tableStyleId>{5C22544A-7EE6-4342-B048-85BDC9FD1C3A}</a:tableStyleId>
              </a:tblPr>
              <a:tblGrid>
                <a:gridCol w="649986">
                  <a:extLst>
                    <a:ext uri="{9D8B030D-6E8A-4147-A177-3AD203B41FA5}">
                      <a16:colId xmlns:a16="http://schemas.microsoft.com/office/drawing/2014/main" val="20000"/>
                    </a:ext>
                  </a:extLst>
                </a:gridCol>
                <a:gridCol w="633950">
                  <a:extLst>
                    <a:ext uri="{9D8B030D-6E8A-4147-A177-3AD203B41FA5}">
                      <a16:colId xmlns:a16="http://schemas.microsoft.com/office/drawing/2014/main" val="20001"/>
                    </a:ext>
                  </a:extLst>
                </a:gridCol>
                <a:gridCol w="916877">
                  <a:extLst>
                    <a:ext uri="{9D8B030D-6E8A-4147-A177-3AD203B41FA5}">
                      <a16:colId xmlns:a16="http://schemas.microsoft.com/office/drawing/2014/main" val="20002"/>
                    </a:ext>
                  </a:extLst>
                </a:gridCol>
                <a:gridCol w="2335691">
                  <a:extLst>
                    <a:ext uri="{9D8B030D-6E8A-4147-A177-3AD203B41FA5}">
                      <a16:colId xmlns:a16="http://schemas.microsoft.com/office/drawing/2014/main" val="20003"/>
                    </a:ext>
                  </a:extLst>
                </a:gridCol>
                <a:gridCol w="2304256">
                  <a:extLst>
                    <a:ext uri="{9D8B030D-6E8A-4147-A177-3AD203B41FA5}">
                      <a16:colId xmlns:a16="http://schemas.microsoft.com/office/drawing/2014/main" val="20004"/>
                    </a:ext>
                  </a:extLst>
                </a:gridCol>
                <a:gridCol w="1751542">
                  <a:extLst>
                    <a:ext uri="{9D8B030D-6E8A-4147-A177-3AD203B41FA5}">
                      <a16:colId xmlns:a16="http://schemas.microsoft.com/office/drawing/2014/main" val="20005"/>
                    </a:ext>
                  </a:extLst>
                </a:gridCol>
              </a:tblGrid>
              <a:tr h="370840">
                <a:tc>
                  <a:txBody>
                    <a:bodyPr/>
                    <a:lstStyle/>
                    <a:p>
                      <a:pPr rtl="0" fontAlgn="t">
                        <a:spcBef>
                          <a:spcPts val="0"/>
                        </a:spcBef>
                        <a:spcAft>
                          <a:spcPts val="0"/>
                        </a:spcAft>
                      </a:pPr>
                      <a:r>
                        <a:rPr lang="en-AU" sz="1600" b="1" i="0" u="none" strike="noStrike" kern="1200" dirty="0">
                          <a:solidFill>
                            <a:srgbClr val="FF0000"/>
                          </a:solidFill>
                          <a:effectLst/>
                          <a:latin typeface="+mj-lt"/>
                          <a:ea typeface="+mn-ea"/>
                          <a:cs typeface="+mn-cs"/>
                        </a:rPr>
                        <a:t>Week</a:t>
                      </a:r>
                    </a:p>
                  </a:txBody>
                  <a:tcPr marL="63500" marR="63500" marT="63500" marB="63500"/>
                </a:tc>
                <a:tc>
                  <a:txBody>
                    <a:bodyPr/>
                    <a:lstStyle/>
                    <a:p>
                      <a:pPr rtl="0" fontAlgn="t">
                        <a:spcBef>
                          <a:spcPts val="0"/>
                        </a:spcBef>
                        <a:spcAft>
                          <a:spcPts val="0"/>
                        </a:spcAft>
                      </a:pPr>
                      <a:r>
                        <a:rPr lang="en-AU" sz="1600" b="1" i="0" u="none" strike="noStrike" kern="1200" dirty="0">
                          <a:solidFill>
                            <a:srgbClr val="FF0000"/>
                          </a:solidFill>
                          <a:effectLst/>
                          <a:latin typeface="+mj-lt"/>
                          <a:ea typeface="+mn-ea"/>
                          <a:cs typeface="+mn-cs"/>
                        </a:rPr>
                        <a:t>Date </a:t>
                      </a:r>
                    </a:p>
                  </a:txBody>
                  <a:tcPr marL="63500" marR="63500" marT="63500" marB="63500"/>
                </a:tc>
                <a:tc>
                  <a:txBody>
                    <a:bodyPr/>
                    <a:lstStyle/>
                    <a:p>
                      <a:pPr rtl="0" fontAlgn="t">
                        <a:spcBef>
                          <a:spcPts val="0"/>
                        </a:spcBef>
                        <a:spcAft>
                          <a:spcPts val="0"/>
                        </a:spcAft>
                      </a:pPr>
                      <a:r>
                        <a:rPr lang="en-AU" sz="1600" b="1" i="0" u="none" strike="noStrike" kern="1200" dirty="0">
                          <a:solidFill>
                            <a:srgbClr val="FF0000"/>
                          </a:solidFill>
                          <a:effectLst/>
                          <a:latin typeface="+mj-lt"/>
                          <a:ea typeface="+mn-ea"/>
                          <a:cs typeface="+mn-cs"/>
                        </a:rPr>
                        <a:t>Lecturer </a:t>
                      </a:r>
                    </a:p>
                  </a:txBody>
                  <a:tcPr marL="63500" marR="63500" marT="63500" marB="63500"/>
                </a:tc>
                <a:tc>
                  <a:txBody>
                    <a:bodyPr/>
                    <a:lstStyle/>
                    <a:p>
                      <a:pPr rtl="0" fontAlgn="t">
                        <a:spcBef>
                          <a:spcPts val="0"/>
                        </a:spcBef>
                        <a:spcAft>
                          <a:spcPts val="0"/>
                        </a:spcAft>
                      </a:pPr>
                      <a:r>
                        <a:rPr lang="en-AU" sz="1600" b="1" i="0" u="none" strike="noStrike" kern="1200" dirty="0">
                          <a:solidFill>
                            <a:srgbClr val="FF0000"/>
                          </a:solidFill>
                          <a:effectLst/>
                          <a:latin typeface="+mj-lt"/>
                          <a:ea typeface="+mn-ea"/>
                          <a:cs typeface="+mn-cs"/>
                        </a:rPr>
                        <a:t>Lecture Topic</a:t>
                      </a:r>
                    </a:p>
                  </a:txBody>
                  <a:tcPr marL="63500" marR="63500" marT="63500" marB="63500"/>
                </a:tc>
                <a:tc>
                  <a:txBody>
                    <a:bodyPr/>
                    <a:lstStyle/>
                    <a:p>
                      <a:pPr rtl="0" fontAlgn="t">
                        <a:spcBef>
                          <a:spcPts val="0"/>
                        </a:spcBef>
                        <a:spcAft>
                          <a:spcPts val="0"/>
                        </a:spcAft>
                      </a:pPr>
                      <a:r>
                        <a:rPr lang="en-AU" sz="1600" b="1" i="0" u="none" strike="noStrike" kern="1200" dirty="0">
                          <a:solidFill>
                            <a:srgbClr val="FF0000"/>
                          </a:solidFill>
                          <a:effectLst/>
                          <a:latin typeface="+mj-lt"/>
                          <a:ea typeface="+mn-ea"/>
                          <a:cs typeface="+mn-cs"/>
                        </a:rPr>
                        <a:t>Relevant Book Chapters</a:t>
                      </a:r>
                    </a:p>
                  </a:txBody>
                  <a:tcPr marL="63500" marR="63500" marT="63500" marB="63500"/>
                </a:tc>
                <a:tc>
                  <a:txBody>
                    <a:bodyPr/>
                    <a:lstStyle/>
                    <a:p>
                      <a:pPr rtl="0" fontAlgn="t">
                        <a:spcBef>
                          <a:spcPts val="0"/>
                        </a:spcBef>
                        <a:spcAft>
                          <a:spcPts val="0"/>
                        </a:spcAft>
                      </a:pPr>
                      <a:r>
                        <a:rPr lang="en-AU" sz="1600" b="1" i="0" u="none" strike="noStrike" kern="1200" dirty="0">
                          <a:solidFill>
                            <a:srgbClr val="FF0000"/>
                          </a:solidFill>
                          <a:effectLst/>
                          <a:latin typeface="+mj-lt"/>
                          <a:ea typeface="+mn-ea"/>
                          <a:cs typeface="+mn-cs"/>
                        </a:rPr>
                        <a:t>Notes</a:t>
                      </a:r>
                    </a:p>
                  </a:txBody>
                  <a:tcPr marL="63500" marR="63500" marT="63500" marB="63500"/>
                </a:tc>
                <a:extLst>
                  <a:ext uri="{0D108BD9-81ED-4DB2-BD59-A6C34878D82A}">
                    <a16:rowId xmlns:a16="http://schemas.microsoft.com/office/drawing/2014/main" val="10000"/>
                  </a:ext>
                </a:extLst>
              </a:tr>
              <a:tr h="370840">
                <a:tc>
                  <a:txBody>
                    <a:bodyPr/>
                    <a:lstStyle/>
                    <a:p>
                      <a:pPr rtl="0" fontAlgn="t">
                        <a:spcBef>
                          <a:spcPts val="0"/>
                        </a:spcBef>
                        <a:spcAft>
                          <a:spcPts val="0"/>
                        </a:spcAft>
                      </a:pPr>
                      <a:r>
                        <a:rPr lang="en-AU" sz="1100" b="0" i="0" u="none" strike="noStrike" dirty="0">
                          <a:solidFill>
                            <a:srgbClr val="000000"/>
                          </a:solidFill>
                          <a:effectLst/>
                          <a:latin typeface="Arial" panose="020B0604020202020204" pitchFamily="34" charset="0"/>
                        </a:rPr>
                        <a:t>5</a:t>
                      </a:r>
                      <a:endParaRPr lang="en-AU" dirty="0">
                        <a:effectLst/>
                      </a:endParaRPr>
                    </a:p>
                  </a:txBody>
                  <a:tcPr marL="63500" marR="63500" marT="63500" marB="63500"/>
                </a:tc>
                <a:tc>
                  <a:txBody>
                    <a:bodyPr/>
                    <a:lstStyle/>
                    <a:p>
                      <a:pPr rtl="0" fontAlgn="t">
                        <a:spcBef>
                          <a:spcPts val="0"/>
                        </a:spcBef>
                        <a:spcAft>
                          <a:spcPts val="0"/>
                        </a:spcAft>
                      </a:pPr>
                      <a:r>
                        <a:rPr lang="en-AU" sz="1400" b="0" i="0" u="none" strike="noStrike" kern="1200" dirty="0">
                          <a:solidFill>
                            <a:srgbClr val="FF0000"/>
                          </a:solidFill>
                          <a:effectLst/>
                          <a:latin typeface="+mj-lt"/>
                          <a:ea typeface="+mn-ea"/>
                          <a:cs typeface="+mn-cs"/>
                        </a:rPr>
                        <a:t>July 1 &amp; 2</a:t>
                      </a:r>
                    </a:p>
                  </a:txBody>
                  <a:tcPr marL="63500" marR="63500" marT="63500" marB="63500"/>
                </a:tc>
                <a:tc>
                  <a:txBody>
                    <a:bodyPr/>
                    <a:lstStyle/>
                    <a:p>
                      <a:pPr rtl="0" fontAlgn="t">
                        <a:spcBef>
                          <a:spcPts val="0"/>
                        </a:spcBef>
                        <a:spcAft>
                          <a:spcPts val="0"/>
                        </a:spcAft>
                      </a:pPr>
                      <a:r>
                        <a:rPr lang="en-AU" sz="1400" b="0" i="0" u="none" strike="noStrike" kern="1200" dirty="0">
                          <a:solidFill>
                            <a:srgbClr val="FF0000"/>
                          </a:solidFill>
                          <a:effectLst/>
                          <a:latin typeface="+mj-lt"/>
                          <a:ea typeface="+mn-ea"/>
                          <a:cs typeface="+mn-cs"/>
                        </a:rPr>
                        <a:t>Helen</a:t>
                      </a:r>
                    </a:p>
                    <a:p>
                      <a:pPr rtl="0" fontAlgn="t">
                        <a:spcBef>
                          <a:spcPts val="0"/>
                        </a:spcBef>
                        <a:spcAft>
                          <a:spcPts val="0"/>
                        </a:spcAft>
                      </a:pPr>
                      <a:r>
                        <a:rPr lang="en-AU" sz="1400" b="0" i="0" u="none" strike="noStrike" kern="1200" dirty="0">
                          <a:solidFill>
                            <a:srgbClr val="FF0000"/>
                          </a:solidFill>
                          <a:effectLst/>
                          <a:latin typeface="+mj-lt"/>
                          <a:ea typeface="+mn-ea"/>
                          <a:cs typeface="+mn-cs"/>
                        </a:rPr>
                        <a:t>Sherry</a:t>
                      </a:r>
                    </a:p>
                    <a:p>
                      <a:pPr rtl="0" fontAlgn="t">
                        <a:spcBef>
                          <a:spcPts val="0"/>
                        </a:spcBef>
                        <a:spcAft>
                          <a:spcPts val="0"/>
                        </a:spcAft>
                      </a:pPr>
                      <a:r>
                        <a:rPr lang="en-AU" sz="1400" b="0" i="0" u="none" strike="noStrike" kern="1200" dirty="0">
                          <a:solidFill>
                            <a:srgbClr val="FF0000"/>
                          </a:solidFill>
                          <a:effectLst/>
                          <a:latin typeface="+mj-lt"/>
                          <a:ea typeface="+mn-ea"/>
                          <a:cs typeface="+mn-cs"/>
                        </a:rPr>
                        <a:t>Dilum</a:t>
                      </a:r>
                    </a:p>
                  </a:txBody>
                  <a:tcPr marL="63500" marR="63500" marT="63500" marB="63500"/>
                </a:tc>
                <a:tc>
                  <a:txBody>
                    <a:bodyPr/>
                    <a:lstStyle/>
                    <a:p>
                      <a:pPr marL="285750" lvl="0" indent="-285750">
                        <a:lnSpc>
                          <a:spcPct val="100000"/>
                        </a:lnSpc>
                        <a:spcBef>
                          <a:spcPts val="0"/>
                        </a:spcBef>
                        <a:spcAft>
                          <a:spcPts val="0"/>
                        </a:spcAft>
                        <a:buFont typeface="Arial"/>
                        <a:buChar char="•"/>
                      </a:pPr>
                      <a:r>
                        <a:rPr lang="en-AU" sz="1400" b="0" i="0" u="none" strike="noStrike" kern="1200" dirty="0">
                          <a:solidFill>
                            <a:srgbClr val="FF0000"/>
                          </a:solidFill>
                          <a:effectLst/>
                          <a:latin typeface="+mj-lt"/>
                          <a:ea typeface="+mn-ea"/>
                          <a:cs typeface="+mn-cs"/>
                        </a:rPr>
                        <a:t>Performance</a:t>
                      </a:r>
                    </a:p>
                    <a:p>
                      <a:pPr marL="285750" lvl="0" indent="-285750">
                        <a:lnSpc>
                          <a:spcPct val="100000"/>
                        </a:lnSpc>
                        <a:spcBef>
                          <a:spcPts val="0"/>
                        </a:spcBef>
                        <a:spcAft>
                          <a:spcPts val="0"/>
                        </a:spcAft>
                        <a:buFont typeface="Arial"/>
                        <a:buChar char="•"/>
                      </a:pPr>
                      <a:r>
                        <a:rPr lang="en-AU" sz="1400" b="0" i="0" u="none" strike="noStrike" kern="1200" dirty="0">
                          <a:solidFill>
                            <a:srgbClr val="FF0000"/>
                          </a:solidFill>
                          <a:effectLst/>
                          <a:latin typeface="+mj-lt"/>
                          <a:ea typeface="+mn-ea"/>
                          <a:cs typeface="+mn-cs"/>
                        </a:rPr>
                        <a:t>Project 2 – Presentation 1</a:t>
                      </a:r>
                      <a:endParaRPr lang="en-US" sz="1400" b="0" i="0" u="none" strike="noStrike" kern="1200" dirty="0">
                        <a:solidFill>
                          <a:srgbClr val="FF0000"/>
                        </a:solidFill>
                        <a:effectLst/>
                        <a:latin typeface="+mj-lt"/>
                        <a:ea typeface="+mn-ea"/>
                        <a:cs typeface="+mn-cs"/>
                      </a:endParaRPr>
                    </a:p>
                  </a:txBody>
                  <a:tcPr marL="63500" marR="63500" marT="63500" marB="63500"/>
                </a:tc>
                <a:tc>
                  <a:txBody>
                    <a:bodyPr/>
                    <a:lstStyle/>
                    <a:p>
                      <a:pPr rtl="0" fontAlgn="t">
                        <a:spcBef>
                          <a:spcPts val="0"/>
                        </a:spcBef>
                        <a:spcAft>
                          <a:spcPts val="0"/>
                        </a:spcAft>
                      </a:pPr>
                      <a:r>
                        <a:rPr lang="en-AU" sz="1400" b="0" i="0" u="none" strike="noStrike" kern="1200" dirty="0">
                          <a:solidFill>
                            <a:srgbClr val="FF0000"/>
                          </a:solidFill>
                          <a:effectLst/>
                          <a:latin typeface="+mj-lt"/>
                          <a:ea typeface="+mn-ea"/>
                          <a:cs typeface="+mn-cs"/>
                        </a:rPr>
                        <a:t>10.Performance</a:t>
                      </a:r>
                    </a:p>
                  </a:txBody>
                  <a:tcPr marL="63500" marR="63500" marT="63500" marB="63500"/>
                </a:tc>
                <a:tc>
                  <a:txBody>
                    <a:bodyPr/>
                    <a:lstStyle/>
                    <a:p>
                      <a:pPr rtl="0" fontAlgn="t">
                        <a:spcBef>
                          <a:spcPts val="0"/>
                        </a:spcBef>
                        <a:spcAft>
                          <a:spcPts val="0"/>
                        </a:spcAft>
                      </a:pPr>
                      <a:endParaRPr lang="en-AU" sz="1400" b="0" i="0" u="none" strike="noStrike" kern="1200" dirty="0">
                        <a:solidFill>
                          <a:srgbClr val="FF0000"/>
                        </a:solidFill>
                        <a:effectLst/>
                        <a:latin typeface="+mj-lt"/>
                        <a:ea typeface="+mn-ea"/>
                        <a:cs typeface="+mn-cs"/>
                      </a:endParaRPr>
                    </a:p>
                  </a:txBody>
                  <a:tcPr marL="63500" marR="63500" marT="63500" marB="63500"/>
                </a:tc>
                <a:extLst>
                  <a:ext uri="{0D108BD9-81ED-4DB2-BD59-A6C34878D82A}">
                    <a16:rowId xmlns:a16="http://schemas.microsoft.com/office/drawing/2014/main" val="10002"/>
                  </a:ext>
                </a:extLst>
              </a:tr>
              <a:tr h="370840">
                <a:tc>
                  <a:txBody>
                    <a:bodyPr/>
                    <a:lstStyle/>
                    <a:p>
                      <a:pPr rtl="0" fontAlgn="t">
                        <a:spcBef>
                          <a:spcPts val="0"/>
                        </a:spcBef>
                        <a:spcAft>
                          <a:spcPts val="0"/>
                        </a:spcAft>
                      </a:pPr>
                      <a:r>
                        <a:rPr lang="en-AU" sz="1100" b="0" i="0" u="none" strike="noStrike" dirty="0">
                          <a:solidFill>
                            <a:srgbClr val="000000"/>
                          </a:solidFill>
                          <a:effectLst/>
                          <a:latin typeface="Arial" panose="020B0604020202020204" pitchFamily="34" charset="0"/>
                        </a:rPr>
                        <a:t>6</a:t>
                      </a:r>
                      <a:endParaRPr lang="en-AU" dirty="0">
                        <a:effectLst/>
                      </a:endParaRPr>
                    </a:p>
                  </a:txBody>
                  <a:tcPr marL="63500" marR="63500" marT="63500" marB="63500"/>
                </a:tc>
                <a:tc>
                  <a:txBody>
                    <a:bodyPr/>
                    <a:lstStyle/>
                    <a:p>
                      <a:pPr rtl="0" fontAlgn="t">
                        <a:spcBef>
                          <a:spcPts val="0"/>
                        </a:spcBef>
                        <a:spcAft>
                          <a:spcPts val="0"/>
                        </a:spcAft>
                      </a:pPr>
                      <a:endParaRPr lang="en-AU" sz="1400" b="0" i="0" u="none" strike="noStrike" kern="1200" dirty="0">
                        <a:solidFill>
                          <a:srgbClr val="FF0000"/>
                        </a:solidFill>
                        <a:effectLst/>
                        <a:latin typeface="+mj-lt"/>
                        <a:ea typeface="+mn-ea"/>
                        <a:cs typeface="+mn-cs"/>
                      </a:endParaRPr>
                    </a:p>
                  </a:txBody>
                  <a:tcPr marL="63500" marR="63500" marT="63500" marB="63500"/>
                </a:tc>
                <a:tc>
                  <a:txBody>
                    <a:bodyPr/>
                    <a:lstStyle/>
                    <a:p>
                      <a:pPr rtl="0" fontAlgn="t">
                        <a:spcBef>
                          <a:spcPts val="0"/>
                        </a:spcBef>
                        <a:spcAft>
                          <a:spcPts val="0"/>
                        </a:spcAft>
                      </a:pPr>
                      <a:endParaRPr lang="en-AU" sz="1400" b="0" i="0" u="none" strike="noStrike" kern="1200" dirty="0">
                        <a:solidFill>
                          <a:srgbClr val="FF0000"/>
                        </a:solidFill>
                        <a:effectLst/>
                        <a:latin typeface="+mj-lt"/>
                        <a:ea typeface="+mn-ea"/>
                        <a:cs typeface="+mn-cs"/>
                      </a:endParaRPr>
                    </a:p>
                  </a:txBody>
                  <a:tcPr marL="63500" marR="63500" marT="63500" marB="63500"/>
                </a:tc>
                <a:tc>
                  <a:txBody>
                    <a:bodyPr/>
                    <a:lstStyle/>
                    <a:p>
                      <a:pPr marL="285750" marR="0" lvl="0" indent="-285750" algn="l">
                        <a:lnSpc>
                          <a:spcPct val="100000"/>
                        </a:lnSpc>
                        <a:spcBef>
                          <a:spcPts val="0"/>
                        </a:spcBef>
                        <a:spcAft>
                          <a:spcPts val="0"/>
                        </a:spcAft>
                        <a:buFont typeface="Arial"/>
                        <a:buChar char="•"/>
                      </a:pPr>
                      <a:r>
                        <a:rPr lang="en-AU" sz="1400" b="0" i="0" u="none" strike="noStrike" kern="1200" dirty="0">
                          <a:solidFill>
                            <a:srgbClr val="FF0000"/>
                          </a:solidFill>
                          <a:effectLst/>
                          <a:latin typeface="+mj-lt"/>
                          <a:ea typeface="+mn-ea"/>
                          <a:cs typeface="+mn-cs"/>
                        </a:rPr>
                        <a:t>Break</a:t>
                      </a:r>
                    </a:p>
                  </a:txBody>
                  <a:tcPr marL="63500" marR="63500" marT="63500" marB="63500"/>
                </a:tc>
                <a:tc>
                  <a:txBody>
                    <a:bodyPr/>
                    <a:lstStyle/>
                    <a:p>
                      <a:pPr rtl="0" fontAlgn="t">
                        <a:spcBef>
                          <a:spcPts val="0"/>
                        </a:spcBef>
                        <a:spcAft>
                          <a:spcPts val="0"/>
                        </a:spcAft>
                      </a:pPr>
                      <a:endParaRPr lang="en-AU" sz="1400" b="0" i="0" u="none" strike="noStrike" kern="1200" dirty="0">
                        <a:solidFill>
                          <a:srgbClr val="FF0000"/>
                        </a:solidFill>
                        <a:effectLst/>
                        <a:latin typeface="+mj-lt"/>
                        <a:ea typeface="+mn-ea"/>
                        <a:cs typeface="+mn-cs"/>
                      </a:endParaRPr>
                    </a:p>
                  </a:txBody>
                  <a:tcPr marL="63500" marR="63500" marT="63500" marB="63500"/>
                </a:tc>
                <a:tc>
                  <a:txBody>
                    <a:bodyPr/>
                    <a:lstStyle/>
                    <a:p>
                      <a:pPr fontAlgn="t"/>
                      <a:endParaRPr lang="en-AU" sz="1400" b="0" i="0" u="none" strike="noStrike" kern="1200" dirty="0">
                        <a:solidFill>
                          <a:srgbClr val="FF0000"/>
                        </a:solidFill>
                        <a:effectLst/>
                        <a:latin typeface="+mj-lt"/>
                        <a:ea typeface="+mn-ea"/>
                        <a:cs typeface="+mn-cs"/>
                      </a:endParaRPr>
                    </a:p>
                  </a:txBody>
                  <a:tcPr marL="63500" marR="63500" marT="63500" marB="63500"/>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0"/>
          </p:nvPr>
        </p:nvSpPr>
        <p:spPr/>
        <p:txBody>
          <a:bodyPr/>
          <a:lstStyle/>
          <a:p>
            <a:r>
              <a:rPr lang="en-AU"/>
              <a:t>COMP6452 Software Architecture for Blockchain Applications |  Data61, CSIRO</a:t>
            </a:r>
            <a:endParaRPr lang="en-AU" dirty="0"/>
          </a:p>
        </p:txBody>
      </p:sp>
      <p:sp>
        <p:nvSpPr>
          <p:cNvPr id="5" name="Slide Number Placeholder 4"/>
          <p:cNvSpPr>
            <a:spLocks noGrp="1"/>
          </p:cNvSpPr>
          <p:nvPr>
            <p:ph type="sldNum" sz="quarter" idx="11"/>
          </p:nvPr>
        </p:nvSpPr>
        <p:spPr/>
        <p:txBody>
          <a:bodyPr/>
          <a:lstStyle/>
          <a:p>
            <a:fld id="{2ABE124A-B5C5-46E0-B944-45307B126769}" type="slidenum">
              <a:rPr lang="en-AU" smtClean="0"/>
              <a:pPr/>
              <a:t>52</a:t>
            </a:fld>
            <a:r>
              <a:rPr lang="en-AU"/>
              <a:t>  |</a:t>
            </a:r>
            <a:endParaRPr lang="en-AU" dirty="0"/>
          </a:p>
        </p:txBody>
      </p:sp>
    </p:spTree>
    <p:extLst>
      <p:ext uri="{BB962C8B-B14F-4D97-AF65-F5344CB8AC3E}">
        <p14:creationId xmlns:p14="http://schemas.microsoft.com/office/powerpoint/2010/main" val="527674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1: Pull Payment 1/3</a:t>
            </a:r>
          </a:p>
        </p:txBody>
      </p:sp>
      <p:sp>
        <p:nvSpPr>
          <p:cNvPr id="3" name="Content Placeholder 2"/>
          <p:cNvSpPr>
            <a:spLocks noGrp="1"/>
          </p:cNvSpPr>
          <p:nvPr>
            <p:ph idx="1"/>
          </p:nvPr>
        </p:nvSpPr>
        <p:spPr>
          <a:xfrm>
            <a:off x="323528" y="1633364"/>
            <a:ext cx="8496944" cy="3786914"/>
          </a:xfrm>
        </p:spPr>
        <p:txBody>
          <a:bodyPr numCol="2">
            <a:normAutofit lnSpcReduction="10000"/>
          </a:bodyPr>
          <a:lstStyle/>
          <a:p>
            <a:r>
              <a:rPr lang="en-US" sz="2100" b="1" dirty="0">
                <a:solidFill>
                  <a:schemeClr val="accent1"/>
                </a:solidFill>
              </a:rPr>
              <a:t>Summary</a:t>
            </a:r>
            <a:r>
              <a:rPr lang="en-US" sz="2100" dirty="0"/>
              <a:t> </a:t>
            </a:r>
          </a:p>
          <a:p>
            <a:pPr lvl="1"/>
            <a:r>
              <a:rPr lang="en-AU" sz="1800" dirty="0"/>
              <a:t>Let receiver of a payment withdraw funds from sender</a:t>
            </a:r>
            <a:endParaRPr lang="en-US" sz="1700" dirty="0"/>
          </a:p>
          <a:p>
            <a:r>
              <a:rPr lang="en-US" sz="2100" b="1" dirty="0">
                <a:solidFill>
                  <a:srgbClr val="00A9CE"/>
                </a:solidFill>
              </a:rPr>
              <a:t>Problem</a:t>
            </a:r>
            <a:endParaRPr lang="en-US" sz="2100" dirty="0">
              <a:solidFill>
                <a:srgbClr val="00A9CE"/>
              </a:solidFill>
            </a:endParaRPr>
          </a:p>
          <a:p>
            <a:pPr lvl="1"/>
            <a:r>
              <a:rPr lang="en-AU" sz="1800" dirty="0"/>
              <a:t>When a SC calls another SC, it hands over control to that SC</a:t>
            </a:r>
          </a:p>
          <a:p>
            <a:pPr lvl="1"/>
            <a:r>
              <a:rPr lang="en-AU" sz="1800" dirty="0"/>
              <a:t>How to prevent </a:t>
            </a:r>
            <a:r>
              <a:rPr lang="en-AU" sz="1800" dirty="0" err="1"/>
              <a:t>callee</a:t>
            </a:r>
            <a:r>
              <a:rPr lang="en-AU" sz="1800" dirty="0"/>
              <a:t> SC from re-entering called SC &amp; trying to manipulate its state or hijack control?</a:t>
            </a:r>
          </a:p>
          <a:p>
            <a:r>
              <a:rPr lang="en-US" sz="2100" b="1" dirty="0">
                <a:solidFill>
                  <a:schemeClr val="accent1"/>
                </a:solidFill>
              </a:rPr>
              <a:t>Context</a:t>
            </a:r>
          </a:p>
          <a:p>
            <a:pPr lvl="1"/>
            <a:r>
              <a:rPr lang="en-US" sz="1800" dirty="0"/>
              <a:t>SC wants to transfer funds to another address</a:t>
            </a:r>
          </a:p>
          <a:p>
            <a:pPr lvl="2"/>
            <a:r>
              <a:rPr lang="en-AU" sz="1600" dirty="0" err="1">
                <a:solidFill>
                  <a:srgbClr val="000000"/>
                </a:solidFill>
              </a:rPr>
              <a:t>address.send</a:t>
            </a:r>
            <a:r>
              <a:rPr lang="en-AU" sz="1600" dirty="0">
                <a:solidFill>
                  <a:srgbClr val="000000"/>
                </a:solidFill>
              </a:rPr>
              <a:t>(value) – 2,300 gas limit</a:t>
            </a:r>
          </a:p>
          <a:p>
            <a:pPr lvl="2"/>
            <a:r>
              <a:rPr lang="en-AU" sz="1600" dirty="0" err="1">
                <a:solidFill>
                  <a:srgbClr val="000000"/>
                </a:solidFill>
              </a:rPr>
              <a:t>address.transfer</a:t>
            </a:r>
            <a:r>
              <a:rPr lang="en-AU" sz="1600" dirty="0">
                <a:solidFill>
                  <a:srgbClr val="000000"/>
                </a:solidFill>
              </a:rPr>
              <a:t>(value) – 2,300 gas limit</a:t>
            </a:r>
          </a:p>
          <a:p>
            <a:pPr lvl="2"/>
            <a:r>
              <a:rPr lang="en-AU" sz="1600" dirty="0" err="1">
                <a:solidFill>
                  <a:srgbClr val="000000"/>
                </a:solidFill>
              </a:rPr>
              <a:t>address.call.value</a:t>
            </a:r>
            <a:r>
              <a:rPr lang="en-AU" sz="1600" dirty="0">
                <a:solidFill>
                  <a:srgbClr val="000000"/>
                </a:solidFill>
              </a:rPr>
              <a:t>(value) – all available gas or set limit</a:t>
            </a:r>
            <a:r>
              <a:rPr lang="en-US" sz="1600" dirty="0"/>
              <a:t> </a:t>
            </a:r>
          </a:p>
          <a:p>
            <a:pPr lvl="1"/>
            <a:r>
              <a:rPr lang="en-AU" sz="1800" dirty="0"/>
              <a:t>Send operation can fail when it calls </a:t>
            </a:r>
            <a:r>
              <a:rPr lang="en-AU" sz="1800" i="1" dirty="0"/>
              <a:t>fallback</a:t>
            </a:r>
            <a:r>
              <a:rPr lang="en-AU" sz="1800" dirty="0"/>
              <a:t> function on receiver </a:t>
            </a:r>
            <a:endParaRPr lang="en-AU" sz="1600" dirty="0">
              <a:solidFill>
                <a:srgbClr val="000000"/>
              </a:solidFill>
            </a:endParaRPr>
          </a:p>
          <a:p>
            <a:r>
              <a:rPr lang="en-US" sz="2100" b="1" dirty="0">
                <a:solidFill>
                  <a:srgbClr val="00A9CE"/>
                </a:solidFill>
              </a:rPr>
              <a:t>Forces</a:t>
            </a:r>
          </a:p>
          <a:p>
            <a:pPr lvl="1"/>
            <a:r>
              <a:rPr lang="en-US" sz="1800" dirty="0">
                <a:solidFill>
                  <a:srgbClr val="000000"/>
                </a:solidFill>
              </a:rPr>
              <a:t>Security</a:t>
            </a:r>
          </a:p>
          <a:p>
            <a:pPr lvl="2"/>
            <a:r>
              <a:rPr lang="en-US" sz="1600" dirty="0">
                <a:solidFill>
                  <a:srgbClr val="000000"/>
                </a:solidFill>
              </a:rPr>
              <a:t>It’s risky to handover control to contracts that are not under your control</a:t>
            </a:r>
          </a:p>
          <a:p>
            <a:pPr lvl="3"/>
            <a:r>
              <a:rPr lang="en-US" sz="1600" dirty="0">
                <a:solidFill>
                  <a:srgbClr val="000000"/>
                </a:solidFill>
              </a:rPr>
              <a:t>E.g., </a:t>
            </a:r>
            <a:r>
              <a:rPr lang="en-AU" sz="1600" dirty="0">
                <a:solidFill>
                  <a:srgbClr val="000000"/>
                </a:solidFill>
              </a:rPr>
              <a:t>re-entrancy attack</a:t>
            </a:r>
            <a:endParaRPr lang="en-US" sz="1600" dirty="0">
              <a:solidFill>
                <a:srgbClr val="000000"/>
              </a:solidFill>
            </a:endParaRPr>
          </a:p>
          <a:p>
            <a:pPr lvl="1"/>
            <a:r>
              <a:rPr lang="en-US" sz="1800" dirty="0">
                <a:solidFill>
                  <a:srgbClr val="000000"/>
                </a:solidFill>
              </a:rPr>
              <a:t>Cost</a:t>
            </a:r>
          </a:p>
          <a:p>
            <a:pPr lvl="2"/>
            <a:r>
              <a:rPr lang="en-US" sz="1600" dirty="0"/>
              <a:t>Gas consumption</a:t>
            </a:r>
          </a:p>
          <a:p>
            <a:pPr lvl="2"/>
            <a:r>
              <a:rPr lang="en-US" sz="1600" dirty="0"/>
              <a:t>Who pay TX fee?</a:t>
            </a:r>
            <a:endParaRPr lang="en-US" sz="1600" dirty="0">
              <a:solidFill>
                <a:srgbClr val="000000"/>
              </a:solidFill>
            </a:endParaRPr>
          </a:p>
        </p:txBody>
      </p:sp>
      <p:sp>
        <p:nvSpPr>
          <p:cNvPr id="6" name="Slide Number Placeholder 5"/>
          <p:cNvSpPr>
            <a:spLocks noGrp="1"/>
          </p:cNvSpPr>
          <p:nvPr>
            <p:ph type="sldNum" sz="quarter" idx="12"/>
          </p:nvPr>
        </p:nvSpPr>
        <p:spPr/>
        <p:txBody>
          <a:bodyPr/>
          <a:lstStyle/>
          <a:p>
            <a:fld id="{FFF7CBAA-22EA-41CE-9725-C57ED0CEBC27}" type="slidenum">
              <a:rPr lang="en-AU" smtClean="0"/>
              <a:pPr/>
              <a:t>6</a:t>
            </a:fld>
            <a:r>
              <a:rPr lang="en-AU"/>
              <a:t>  |</a:t>
            </a:r>
            <a:endParaRPr lang="en-AU" dirty="0"/>
          </a:p>
        </p:txBody>
      </p:sp>
      <p:sp>
        <p:nvSpPr>
          <p:cNvPr id="8" name="Footer Placeholder 7"/>
          <p:cNvSpPr>
            <a:spLocks noGrp="1"/>
          </p:cNvSpPr>
          <p:nvPr>
            <p:ph type="ftr" sz="quarter" idx="11"/>
          </p:nvPr>
        </p:nvSpPr>
        <p:spPr/>
        <p:txBody>
          <a:bodyPr/>
          <a:lstStyle/>
          <a:p>
            <a:r>
              <a:rPr lang="en-AU"/>
              <a:t>COMP6452 Software Architecture for Blockchain Applications  |  Data61, CSIRO</a:t>
            </a:r>
            <a:endParaRPr lang="en-AU" dirty="0"/>
          </a:p>
        </p:txBody>
      </p:sp>
    </p:spTree>
    <p:extLst>
      <p:ext uri="{BB962C8B-B14F-4D97-AF65-F5344CB8AC3E}">
        <p14:creationId xmlns:p14="http://schemas.microsoft.com/office/powerpoint/2010/main" val="3631878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86F5CE7-F6A4-40EB-88C9-6B365BCF26ED}"/>
              </a:ext>
            </a:extLst>
          </p:cNvPr>
          <p:cNvSpPr>
            <a:spLocks noGrp="1"/>
          </p:cNvSpPr>
          <p:nvPr>
            <p:ph type="ftr" sz="quarter" idx="11"/>
          </p:nvPr>
        </p:nvSpPr>
        <p:spPr/>
        <p:txBody>
          <a:bodyPr/>
          <a:lstStyle/>
          <a:p>
            <a:r>
              <a:rPr lang="en-AU"/>
              <a:t>COMP6452 Software Architecture for Blockchain Applications  |  Data61, CSIRO</a:t>
            </a:r>
            <a:endParaRPr lang="en-AU" dirty="0"/>
          </a:p>
        </p:txBody>
      </p:sp>
      <p:sp>
        <p:nvSpPr>
          <p:cNvPr id="6" name="Slide Number Placeholder 5">
            <a:extLst>
              <a:ext uri="{FF2B5EF4-FFF2-40B4-BE49-F238E27FC236}">
                <a16:creationId xmlns:a16="http://schemas.microsoft.com/office/drawing/2014/main" id="{1F52E50F-35E3-432F-BF64-9A2E25DF24C8}"/>
              </a:ext>
            </a:extLst>
          </p:cNvPr>
          <p:cNvSpPr>
            <a:spLocks noGrp="1"/>
          </p:cNvSpPr>
          <p:nvPr>
            <p:ph type="sldNum" sz="quarter" idx="12"/>
          </p:nvPr>
        </p:nvSpPr>
        <p:spPr/>
        <p:txBody>
          <a:bodyPr/>
          <a:lstStyle/>
          <a:p>
            <a:fld id="{FFF7CBAA-22EA-41CE-9725-C57ED0CEBC27}" type="slidenum">
              <a:rPr lang="en-AU" smtClean="0"/>
              <a:pPr/>
              <a:t>7</a:t>
            </a:fld>
            <a:r>
              <a:rPr lang="en-AU"/>
              <a:t>  |</a:t>
            </a:r>
            <a:endParaRPr lang="en-AU" dirty="0"/>
          </a:p>
        </p:txBody>
      </p:sp>
      <p:pic>
        <p:nvPicPr>
          <p:cNvPr id="7" name="Picture 6">
            <a:extLst>
              <a:ext uri="{FF2B5EF4-FFF2-40B4-BE49-F238E27FC236}">
                <a16:creationId xmlns:a16="http://schemas.microsoft.com/office/drawing/2014/main" id="{C68D0454-7CDC-4227-B24B-9F385B39112E}"/>
              </a:ext>
            </a:extLst>
          </p:cNvPr>
          <p:cNvPicPr>
            <a:picLocks noChangeAspect="1"/>
          </p:cNvPicPr>
          <p:nvPr/>
        </p:nvPicPr>
        <p:blipFill rotWithShape="1">
          <a:blip r:embed="rId3"/>
          <a:srcRect r="30020"/>
          <a:stretch/>
        </p:blipFill>
        <p:spPr>
          <a:xfrm>
            <a:off x="107504" y="1705372"/>
            <a:ext cx="4320480" cy="3349967"/>
          </a:xfrm>
          <a:prstGeom prst="rect">
            <a:avLst/>
          </a:prstGeom>
        </p:spPr>
      </p:pic>
      <p:sp>
        <p:nvSpPr>
          <p:cNvPr id="3" name="Rectangle: Rounded Corners 2">
            <a:extLst>
              <a:ext uri="{FF2B5EF4-FFF2-40B4-BE49-F238E27FC236}">
                <a16:creationId xmlns:a16="http://schemas.microsoft.com/office/drawing/2014/main" id="{31400361-F16B-4074-A749-FAE1236CEA7E}"/>
              </a:ext>
            </a:extLst>
          </p:cNvPr>
          <p:cNvSpPr/>
          <p:nvPr/>
        </p:nvSpPr>
        <p:spPr>
          <a:xfrm>
            <a:off x="5508104" y="3127102"/>
            <a:ext cx="756000" cy="3857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Caller</a:t>
            </a:r>
          </a:p>
        </p:txBody>
      </p:sp>
      <p:sp>
        <p:nvSpPr>
          <p:cNvPr id="8" name="Rectangle: Rounded Corners 7">
            <a:extLst>
              <a:ext uri="{FF2B5EF4-FFF2-40B4-BE49-F238E27FC236}">
                <a16:creationId xmlns:a16="http://schemas.microsoft.com/office/drawing/2014/main" id="{AEEE1FEF-4544-43F7-999D-B19EF0D64356}"/>
              </a:ext>
            </a:extLst>
          </p:cNvPr>
          <p:cNvSpPr/>
          <p:nvPr/>
        </p:nvSpPr>
        <p:spPr>
          <a:xfrm>
            <a:off x="7380312" y="3127102"/>
            <a:ext cx="756562" cy="3857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err="1"/>
              <a:t>Callee</a:t>
            </a:r>
            <a:endParaRPr lang="en-AU" sz="1400" dirty="0"/>
          </a:p>
        </p:txBody>
      </p:sp>
      <p:grpSp>
        <p:nvGrpSpPr>
          <p:cNvPr id="14" name="Group 13">
            <a:extLst>
              <a:ext uri="{FF2B5EF4-FFF2-40B4-BE49-F238E27FC236}">
                <a16:creationId xmlns:a16="http://schemas.microsoft.com/office/drawing/2014/main" id="{794CB43B-2CCC-4783-A288-C9DBDB303974}"/>
              </a:ext>
            </a:extLst>
          </p:cNvPr>
          <p:cNvGrpSpPr/>
          <p:nvPr/>
        </p:nvGrpSpPr>
        <p:grpSpPr>
          <a:xfrm>
            <a:off x="5754905" y="3523860"/>
            <a:ext cx="2358304" cy="1215102"/>
            <a:chOff x="5754905" y="3523860"/>
            <a:chExt cx="2358304" cy="1215102"/>
          </a:xfrm>
        </p:grpSpPr>
        <p:sp>
          <p:nvSpPr>
            <p:cNvPr id="4" name="Freeform: Shape 3">
              <a:extLst>
                <a:ext uri="{FF2B5EF4-FFF2-40B4-BE49-F238E27FC236}">
                  <a16:creationId xmlns:a16="http://schemas.microsoft.com/office/drawing/2014/main" id="{DE91BD44-1FF4-4685-A840-38527E4C1A25}"/>
                </a:ext>
              </a:extLst>
            </p:cNvPr>
            <p:cNvSpPr/>
            <p:nvPr/>
          </p:nvSpPr>
          <p:spPr>
            <a:xfrm>
              <a:off x="6045692" y="3523860"/>
              <a:ext cx="1622651" cy="557776"/>
            </a:xfrm>
            <a:custGeom>
              <a:avLst/>
              <a:gdLst>
                <a:gd name="connsiteX0" fmla="*/ 0 w 1553592"/>
                <a:gd name="connsiteY0" fmla="*/ 0 h 399495"/>
                <a:gd name="connsiteX1" fmla="*/ 798990 w 1553592"/>
                <a:gd name="connsiteY1" fmla="*/ 399495 h 399495"/>
                <a:gd name="connsiteX2" fmla="*/ 1553592 w 1553592"/>
                <a:gd name="connsiteY2" fmla="*/ 0 h 399495"/>
              </a:gdLst>
              <a:ahLst/>
              <a:cxnLst>
                <a:cxn ang="0">
                  <a:pos x="connsiteX0" y="connsiteY0"/>
                </a:cxn>
                <a:cxn ang="0">
                  <a:pos x="connsiteX1" y="connsiteY1"/>
                </a:cxn>
                <a:cxn ang="0">
                  <a:pos x="connsiteX2" y="connsiteY2"/>
                </a:cxn>
              </a:cxnLst>
              <a:rect l="l" t="t" r="r" b="b"/>
              <a:pathLst>
                <a:path w="1553592" h="399495">
                  <a:moveTo>
                    <a:pt x="0" y="0"/>
                  </a:moveTo>
                  <a:cubicBezTo>
                    <a:pt x="270029" y="199747"/>
                    <a:pt x="540058" y="399495"/>
                    <a:pt x="798990" y="399495"/>
                  </a:cubicBezTo>
                  <a:cubicBezTo>
                    <a:pt x="1057922" y="399495"/>
                    <a:pt x="1305757" y="199747"/>
                    <a:pt x="1553592"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a:extLst>
                <a:ext uri="{FF2B5EF4-FFF2-40B4-BE49-F238E27FC236}">
                  <a16:creationId xmlns:a16="http://schemas.microsoft.com/office/drawing/2014/main" id="{560E6DB1-D8F2-4A9C-AD14-47C0875BAEC2}"/>
                </a:ext>
              </a:extLst>
            </p:cNvPr>
            <p:cNvSpPr txBox="1"/>
            <p:nvPr/>
          </p:nvSpPr>
          <p:spPr>
            <a:xfrm>
              <a:off x="5754905" y="4154187"/>
              <a:ext cx="2358304" cy="584775"/>
            </a:xfrm>
            <a:prstGeom prst="rect">
              <a:avLst/>
            </a:prstGeom>
            <a:noFill/>
          </p:spPr>
          <p:txBody>
            <a:bodyPr wrap="square" rtlCol="0">
              <a:spAutoFit/>
            </a:bodyPr>
            <a:lstStyle/>
            <a:p>
              <a:pPr algn="ctr"/>
              <a:r>
                <a:rPr lang="en-AU" sz="1600" dirty="0"/>
                <a:t>Call or delegated call with </a:t>
              </a:r>
              <a:r>
                <a:rPr lang="en-AU" sz="1600" dirty="0" err="1"/>
                <a:t>msg.send</a:t>
              </a:r>
              <a:r>
                <a:rPr lang="en-AU" sz="1600" dirty="0"/>
                <a:t> = caller</a:t>
              </a:r>
            </a:p>
          </p:txBody>
        </p:sp>
      </p:grpSp>
      <p:grpSp>
        <p:nvGrpSpPr>
          <p:cNvPr id="15" name="Group 14">
            <a:extLst>
              <a:ext uri="{FF2B5EF4-FFF2-40B4-BE49-F238E27FC236}">
                <a16:creationId xmlns:a16="http://schemas.microsoft.com/office/drawing/2014/main" id="{AE642F3B-ACFC-46A7-B168-1A2BF70F9777}"/>
              </a:ext>
            </a:extLst>
          </p:cNvPr>
          <p:cNvGrpSpPr/>
          <p:nvPr/>
        </p:nvGrpSpPr>
        <p:grpSpPr>
          <a:xfrm>
            <a:off x="5754905" y="1838044"/>
            <a:ext cx="2358304" cy="1278018"/>
            <a:chOff x="5754905" y="1838044"/>
            <a:chExt cx="2358304" cy="1278018"/>
          </a:xfrm>
        </p:grpSpPr>
        <p:sp>
          <p:nvSpPr>
            <p:cNvPr id="9" name="Freeform: Shape 8">
              <a:extLst>
                <a:ext uri="{FF2B5EF4-FFF2-40B4-BE49-F238E27FC236}">
                  <a16:creationId xmlns:a16="http://schemas.microsoft.com/office/drawing/2014/main" id="{A6B42A94-C851-4B78-861C-187DD81718FE}"/>
                </a:ext>
              </a:extLst>
            </p:cNvPr>
            <p:cNvSpPr/>
            <p:nvPr/>
          </p:nvSpPr>
          <p:spPr>
            <a:xfrm>
              <a:off x="6054571" y="2459095"/>
              <a:ext cx="1526959" cy="656967"/>
            </a:xfrm>
            <a:custGeom>
              <a:avLst/>
              <a:gdLst>
                <a:gd name="connsiteX0" fmla="*/ 1526959 w 1526959"/>
                <a:gd name="connsiteY0" fmla="*/ 639212 h 656967"/>
                <a:gd name="connsiteX1" fmla="*/ 834501 w 1526959"/>
                <a:gd name="connsiteY1" fmla="*/ 20 h 656967"/>
                <a:gd name="connsiteX2" fmla="*/ 0 w 1526959"/>
                <a:gd name="connsiteY2" fmla="*/ 656967 h 656967"/>
              </a:gdLst>
              <a:ahLst/>
              <a:cxnLst>
                <a:cxn ang="0">
                  <a:pos x="connsiteX0" y="connsiteY0"/>
                </a:cxn>
                <a:cxn ang="0">
                  <a:pos x="connsiteX1" y="connsiteY1"/>
                </a:cxn>
                <a:cxn ang="0">
                  <a:pos x="connsiteX2" y="connsiteY2"/>
                </a:cxn>
              </a:cxnLst>
              <a:rect l="l" t="t" r="r" b="b"/>
              <a:pathLst>
                <a:path w="1526959" h="656967">
                  <a:moveTo>
                    <a:pt x="1526959" y="639212"/>
                  </a:moveTo>
                  <a:cubicBezTo>
                    <a:pt x="1307976" y="318136"/>
                    <a:pt x="1088994" y="-2939"/>
                    <a:pt x="834501" y="20"/>
                  </a:cubicBezTo>
                  <a:cubicBezTo>
                    <a:pt x="580008" y="2979"/>
                    <a:pt x="82858" y="600742"/>
                    <a:pt x="0" y="6569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E208399C-ED3E-431B-9DB8-6BF17F67BFF4}"/>
                </a:ext>
              </a:extLst>
            </p:cNvPr>
            <p:cNvSpPr txBox="1"/>
            <p:nvPr/>
          </p:nvSpPr>
          <p:spPr>
            <a:xfrm>
              <a:off x="5754905" y="1838044"/>
              <a:ext cx="2358304" cy="584775"/>
            </a:xfrm>
            <a:prstGeom prst="rect">
              <a:avLst/>
            </a:prstGeom>
            <a:noFill/>
          </p:spPr>
          <p:txBody>
            <a:bodyPr wrap="square" rtlCol="0">
              <a:spAutoFit/>
            </a:bodyPr>
            <a:lstStyle/>
            <a:p>
              <a:pPr algn="ctr"/>
              <a:r>
                <a:rPr lang="en-AU" sz="1600" dirty="0"/>
                <a:t>Delegated call with </a:t>
              </a:r>
              <a:r>
                <a:rPr lang="en-AU" sz="1600" dirty="0" err="1"/>
                <a:t>msg.send</a:t>
              </a:r>
              <a:r>
                <a:rPr lang="en-AU" sz="1600" dirty="0"/>
                <a:t> = caller</a:t>
              </a:r>
            </a:p>
          </p:txBody>
        </p:sp>
      </p:grpSp>
      <p:sp>
        <p:nvSpPr>
          <p:cNvPr id="2" name="Title 1">
            <a:extLst>
              <a:ext uri="{FF2B5EF4-FFF2-40B4-BE49-F238E27FC236}">
                <a16:creationId xmlns:a16="http://schemas.microsoft.com/office/drawing/2014/main" id="{59EC895B-0C55-4856-8333-D0C0F1076BB2}"/>
              </a:ext>
            </a:extLst>
          </p:cNvPr>
          <p:cNvSpPr>
            <a:spLocks noGrp="1"/>
          </p:cNvSpPr>
          <p:nvPr>
            <p:ph type="title"/>
          </p:nvPr>
        </p:nvSpPr>
        <p:spPr/>
        <p:txBody>
          <a:bodyPr/>
          <a:lstStyle/>
          <a:p>
            <a:r>
              <a:rPr lang="en-US" dirty="0"/>
              <a:t>Pattern 1: Pull Payment 2/3</a:t>
            </a:r>
            <a:endParaRPr lang="en-AU" dirty="0"/>
          </a:p>
        </p:txBody>
      </p:sp>
      <p:pic>
        <p:nvPicPr>
          <p:cNvPr id="10" name="Picture 9">
            <a:extLst>
              <a:ext uri="{FF2B5EF4-FFF2-40B4-BE49-F238E27FC236}">
                <a16:creationId xmlns:a16="http://schemas.microsoft.com/office/drawing/2014/main" id="{DFE79D74-AD16-4A6F-ADAE-A4644062C4C7}"/>
              </a:ext>
            </a:extLst>
          </p:cNvPr>
          <p:cNvPicPr>
            <a:picLocks noChangeAspect="1"/>
          </p:cNvPicPr>
          <p:nvPr/>
        </p:nvPicPr>
        <p:blipFill>
          <a:blip r:embed="rId4"/>
          <a:stretch>
            <a:fillRect/>
          </a:stretch>
        </p:blipFill>
        <p:spPr>
          <a:xfrm>
            <a:off x="4486988" y="1417820"/>
            <a:ext cx="4614026" cy="4320000"/>
          </a:xfrm>
          <a:prstGeom prst="rect">
            <a:avLst/>
          </a:prstGeom>
        </p:spPr>
      </p:pic>
    </p:spTree>
    <p:extLst>
      <p:ext uri="{BB962C8B-B14F-4D97-AF65-F5344CB8AC3E}">
        <p14:creationId xmlns:p14="http://schemas.microsoft.com/office/powerpoint/2010/main" val="395261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0792" y="1561357"/>
            <a:ext cx="8683696" cy="3528391"/>
          </a:xfrm>
        </p:spPr>
        <p:txBody>
          <a:bodyPr numCol="2">
            <a:normAutofit/>
          </a:bodyPr>
          <a:lstStyle/>
          <a:p>
            <a:r>
              <a:rPr lang="en-US" altLang="zh-CN" sz="2100" b="1" dirty="0">
                <a:solidFill>
                  <a:srgbClr val="00A9CE"/>
                </a:solidFill>
              </a:rPr>
              <a:t>Solution</a:t>
            </a:r>
          </a:p>
          <a:p>
            <a:pPr lvl="1"/>
            <a:r>
              <a:rPr lang="en-AU" sz="1800" dirty="0"/>
              <a:t>Let receiver of a payment withdraw funds</a:t>
            </a:r>
          </a:p>
          <a:p>
            <a:pPr lvl="1"/>
            <a:r>
              <a:rPr lang="en-AU" sz="1800" dirty="0"/>
              <a:t>Track funds to be released separately and provide a withdraw funds</a:t>
            </a:r>
          </a:p>
          <a:p>
            <a:pPr lvl="1"/>
            <a:r>
              <a:rPr lang="en-AU" sz="1800" dirty="0"/>
              <a:t>Make sure to update state before calling transfer()</a:t>
            </a:r>
            <a:endParaRPr lang="en-US" sz="1800" dirty="0"/>
          </a:p>
          <a:p>
            <a:r>
              <a:rPr lang="en-US" sz="2100" b="1" dirty="0">
                <a:solidFill>
                  <a:srgbClr val="00A9CE"/>
                </a:solidFill>
              </a:rPr>
              <a:t>Consequences</a:t>
            </a:r>
          </a:p>
          <a:p>
            <a:pPr lvl="1"/>
            <a:r>
              <a:rPr lang="en-US" sz="1800" dirty="0"/>
              <a:t>Benefits</a:t>
            </a:r>
          </a:p>
          <a:p>
            <a:pPr lvl="2"/>
            <a:r>
              <a:rPr lang="en-US" sz="1600" dirty="0"/>
              <a:t>Enhanced security</a:t>
            </a:r>
          </a:p>
          <a:p>
            <a:pPr lvl="1"/>
            <a:r>
              <a:rPr lang="en-US" sz="1800" dirty="0"/>
              <a:t>Drawbacks</a:t>
            </a:r>
          </a:p>
          <a:p>
            <a:pPr lvl="2"/>
            <a:r>
              <a:rPr lang="en-US" sz="1600" dirty="0"/>
              <a:t>Convivence</a:t>
            </a:r>
          </a:p>
          <a:p>
            <a:pPr lvl="3"/>
            <a:r>
              <a:rPr lang="en-US" sz="1600" dirty="0"/>
              <a:t>E.g., previous highest bidder not explicitly informed</a:t>
            </a:r>
          </a:p>
          <a:p>
            <a:pPr lvl="2"/>
            <a:r>
              <a:rPr lang="en-US" sz="1600" dirty="0"/>
              <a:t>More complex code</a:t>
            </a:r>
          </a:p>
          <a:p>
            <a:pPr lvl="1"/>
            <a:endParaRPr lang="en-US" dirty="0"/>
          </a:p>
          <a:p>
            <a:pPr lvl="1"/>
            <a:endParaRPr lang="en-US" dirty="0"/>
          </a:p>
          <a:p>
            <a:pPr lvl="1"/>
            <a:endParaRPr lang="en-US" b="1" dirty="0">
              <a:solidFill>
                <a:schemeClr val="accent1"/>
              </a:solidFill>
            </a:endParaRPr>
          </a:p>
        </p:txBody>
      </p:sp>
      <p:sp>
        <p:nvSpPr>
          <p:cNvPr id="10" name="Title 1"/>
          <p:cNvSpPr>
            <a:spLocks noGrp="1"/>
          </p:cNvSpPr>
          <p:nvPr>
            <p:ph type="title"/>
          </p:nvPr>
        </p:nvSpPr>
        <p:spPr>
          <a:xfrm>
            <a:off x="251520" y="894956"/>
            <a:ext cx="8640960" cy="710406"/>
          </a:xfrm>
        </p:spPr>
        <p:txBody>
          <a:bodyPr/>
          <a:lstStyle/>
          <a:p>
            <a:r>
              <a:rPr lang="en-US" dirty="0"/>
              <a:t>Pattern 1: Pull Payment 3/3</a:t>
            </a:r>
          </a:p>
        </p:txBody>
      </p:sp>
      <p:sp>
        <p:nvSpPr>
          <p:cNvPr id="8" name="Slide Number Placeholder 7"/>
          <p:cNvSpPr>
            <a:spLocks noGrp="1"/>
          </p:cNvSpPr>
          <p:nvPr>
            <p:ph type="sldNum" sz="quarter" idx="12"/>
          </p:nvPr>
        </p:nvSpPr>
        <p:spPr/>
        <p:txBody>
          <a:bodyPr/>
          <a:lstStyle/>
          <a:p>
            <a:fld id="{FFF7CBAA-22EA-41CE-9725-C57ED0CEBC27}" type="slidenum">
              <a:rPr lang="en-AU" smtClean="0"/>
              <a:pPr/>
              <a:t>8</a:t>
            </a:fld>
            <a:r>
              <a:rPr lang="en-AU"/>
              <a:t>  |</a:t>
            </a:r>
            <a:endParaRPr lang="en-AU" dirty="0"/>
          </a:p>
        </p:txBody>
      </p:sp>
      <p:sp>
        <p:nvSpPr>
          <p:cNvPr id="12" name="Footer Placeholder 11"/>
          <p:cNvSpPr>
            <a:spLocks noGrp="1"/>
          </p:cNvSpPr>
          <p:nvPr>
            <p:ph type="ftr" sz="quarter" idx="11"/>
          </p:nvPr>
        </p:nvSpPr>
        <p:spPr/>
        <p:txBody>
          <a:bodyPr/>
          <a:lstStyle/>
          <a:p>
            <a:r>
              <a:rPr lang="en-AU" dirty="0"/>
              <a:t>COMP6452 Software Architecture for Blockchain Applications  |  Data61, CSIRO</a:t>
            </a:r>
          </a:p>
        </p:txBody>
      </p:sp>
    </p:spTree>
    <p:extLst>
      <p:ext uri="{BB962C8B-B14F-4D97-AF65-F5344CB8AC3E}">
        <p14:creationId xmlns:p14="http://schemas.microsoft.com/office/powerpoint/2010/main" val="437114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2: Checks-Effects-Interaction 1/2</a:t>
            </a:r>
          </a:p>
        </p:txBody>
      </p:sp>
      <p:sp>
        <p:nvSpPr>
          <p:cNvPr id="3" name="Content Placeholder 2"/>
          <p:cNvSpPr>
            <a:spLocks noGrp="1"/>
          </p:cNvSpPr>
          <p:nvPr>
            <p:ph idx="1"/>
          </p:nvPr>
        </p:nvSpPr>
        <p:spPr>
          <a:xfrm>
            <a:off x="323528" y="1633364"/>
            <a:ext cx="8496944" cy="3960440"/>
          </a:xfrm>
        </p:spPr>
        <p:txBody>
          <a:bodyPr numCol="2">
            <a:normAutofit fontScale="92500" lnSpcReduction="10000"/>
          </a:bodyPr>
          <a:lstStyle/>
          <a:p>
            <a:r>
              <a:rPr lang="en-US" sz="2100" b="1" dirty="0">
                <a:solidFill>
                  <a:schemeClr val="accent1"/>
                </a:solidFill>
              </a:rPr>
              <a:t>Summary</a:t>
            </a:r>
            <a:r>
              <a:rPr lang="en-US" sz="2100" dirty="0"/>
              <a:t> </a:t>
            </a:r>
          </a:p>
          <a:p>
            <a:pPr lvl="1"/>
            <a:r>
              <a:rPr lang="en-AU" sz="1800" dirty="0"/>
              <a:t>Follow a recommended functional code order, in which calls to external SCs are always the last step</a:t>
            </a:r>
          </a:p>
          <a:p>
            <a:r>
              <a:rPr lang="en-US" sz="2100" b="1" dirty="0">
                <a:solidFill>
                  <a:srgbClr val="00A9CE"/>
                </a:solidFill>
              </a:rPr>
              <a:t>Problem</a:t>
            </a:r>
            <a:endParaRPr lang="en-US" sz="2100" dirty="0">
              <a:solidFill>
                <a:srgbClr val="00A9CE"/>
              </a:solidFill>
            </a:endParaRPr>
          </a:p>
          <a:p>
            <a:pPr lvl="1"/>
            <a:r>
              <a:rPr lang="en-AU" sz="1800" dirty="0"/>
              <a:t>When a SC calls another SC, it hands over control to that SC</a:t>
            </a:r>
          </a:p>
          <a:p>
            <a:pPr lvl="1"/>
            <a:r>
              <a:rPr lang="en-AU" sz="1800" dirty="0"/>
              <a:t>How to prevent </a:t>
            </a:r>
            <a:r>
              <a:rPr lang="en-AU" sz="1800" dirty="0" err="1"/>
              <a:t>callee</a:t>
            </a:r>
            <a:r>
              <a:rPr lang="en-AU" sz="1800" dirty="0"/>
              <a:t> SC from re-entering called SC &amp; trying to manipulate its state or hijack control?</a:t>
            </a:r>
          </a:p>
          <a:p>
            <a:r>
              <a:rPr lang="en-US" sz="2100" b="1" dirty="0">
                <a:solidFill>
                  <a:schemeClr val="accent1"/>
                </a:solidFill>
              </a:rPr>
              <a:t>Context</a:t>
            </a:r>
          </a:p>
          <a:p>
            <a:pPr lvl="1"/>
            <a:r>
              <a:rPr lang="en-US" sz="1800" dirty="0"/>
              <a:t>One SC call need to call another SC</a:t>
            </a:r>
          </a:p>
          <a:p>
            <a:r>
              <a:rPr lang="en-US" sz="2100" b="1" dirty="0">
                <a:solidFill>
                  <a:srgbClr val="00A9CE"/>
                </a:solidFill>
              </a:rPr>
              <a:t>Forces</a:t>
            </a:r>
          </a:p>
          <a:p>
            <a:pPr lvl="1"/>
            <a:r>
              <a:rPr lang="en-US" sz="1800" dirty="0">
                <a:solidFill>
                  <a:srgbClr val="000000"/>
                </a:solidFill>
              </a:rPr>
              <a:t>Security</a:t>
            </a:r>
          </a:p>
          <a:p>
            <a:pPr lvl="2"/>
            <a:r>
              <a:rPr lang="en-US" sz="1600" dirty="0">
                <a:solidFill>
                  <a:srgbClr val="000000"/>
                </a:solidFill>
              </a:rPr>
              <a:t>It’s risky to handover control to contracts that aren’t under your control</a:t>
            </a:r>
          </a:p>
          <a:p>
            <a:pPr lvl="2"/>
            <a:r>
              <a:rPr lang="en-US" sz="1600" dirty="0">
                <a:solidFill>
                  <a:srgbClr val="000000"/>
                </a:solidFill>
              </a:rPr>
              <a:t>E.g., </a:t>
            </a:r>
            <a:r>
              <a:rPr lang="en-AU" sz="1600" dirty="0">
                <a:solidFill>
                  <a:srgbClr val="000000"/>
                </a:solidFill>
              </a:rPr>
              <a:t>re-entrancy attack</a:t>
            </a:r>
            <a:endParaRPr lang="en-US" sz="1600" dirty="0">
              <a:solidFill>
                <a:srgbClr val="000000"/>
              </a:solidFill>
            </a:endParaRPr>
          </a:p>
          <a:p>
            <a:pPr lvl="1"/>
            <a:r>
              <a:rPr lang="en-US" sz="1800" dirty="0">
                <a:solidFill>
                  <a:srgbClr val="000000"/>
                </a:solidFill>
              </a:rPr>
              <a:t>Cost</a:t>
            </a:r>
          </a:p>
          <a:p>
            <a:pPr lvl="2"/>
            <a:r>
              <a:rPr lang="en-US" sz="1600" dirty="0">
                <a:solidFill>
                  <a:srgbClr val="000000"/>
                </a:solidFill>
              </a:rPr>
              <a:t>Cost of delegated calls</a:t>
            </a:r>
          </a:p>
          <a:p>
            <a:r>
              <a:rPr lang="en-US" altLang="zh-CN" sz="2100" b="1" dirty="0">
                <a:solidFill>
                  <a:srgbClr val="00A9CE"/>
                </a:solidFill>
              </a:rPr>
              <a:t>Solution</a:t>
            </a:r>
          </a:p>
          <a:p>
            <a:pPr lvl="1"/>
            <a:r>
              <a:rPr lang="en-AU" sz="1800" dirty="0"/>
              <a:t>Finish all internal state updates</a:t>
            </a:r>
          </a:p>
          <a:p>
            <a:pPr lvl="1"/>
            <a:r>
              <a:rPr lang="en-AU" sz="1800" dirty="0"/>
              <a:t>Call to external SCs must be the last step</a:t>
            </a:r>
          </a:p>
          <a:p>
            <a:pPr lvl="2"/>
            <a:r>
              <a:rPr lang="en-AU" sz="1600" dirty="0"/>
              <a:t>Reduce attack surface</a:t>
            </a:r>
          </a:p>
          <a:p>
            <a:r>
              <a:rPr lang="en-US" sz="2100" b="1" dirty="0">
                <a:solidFill>
                  <a:srgbClr val="00A9CE"/>
                </a:solidFill>
              </a:rPr>
              <a:t>Consequences</a:t>
            </a:r>
          </a:p>
          <a:p>
            <a:pPr lvl="1"/>
            <a:r>
              <a:rPr lang="en-US" sz="1800" dirty="0"/>
              <a:t>Benefits</a:t>
            </a:r>
          </a:p>
          <a:p>
            <a:pPr lvl="2"/>
            <a:r>
              <a:rPr lang="en-US" sz="1600" dirty="0"/>
              <a:t>Security is </a:t>
            </a:r>
            <a:r>
              <a:rPr lang="en-AU" sz="1600" dirty="0"/>
              <a:t>enhanced buts doesn't completely alleviate</a:t>
            </a:r>
          </a:p>
          <a:p>
            <a:pPr lvl="1"/>
            <a:r>
              <a:rPr lang="en-US" sz="1800" dirty="0"/>
              <a:t>Drawbacks</a:t>
            </a:r>
          </a:p>
          <a:p>
            <a:pPr lvl="2"/>
            <a:r>
              <a:rPr lang="en-US" sz="1600" dirty="0">
                <a:solidFill>
                  <a:srgbClr val="000000"/>
                </a:solidFill>
              </a:rPr>
              <a:t>Delegated calls are costly</a:t>
            </a:r>
            <a:endParaRPr lang="en-US" sz="1600" dirty="0"/>
          </a:p>
        </p:txBody>
      </p:sp>
      <p:sp>
        <p:nvSpPr>
          <p:cNvPr id="6" name="Slide Number Placeholder 5"/>
          <p:cNvSpPr>
            <a:spLocks noGrp="1"/>
          </p:cNvSpPr>
          <p:nvPr>
            <p:ph type="sldNum" sz="quarter" idx="12"/>
          </p:nvPr>
        </p:nvSpPr>
        <p:spPr/>
        <p:txBody>
          <a:bodyPr/>
          <a:lstStyle/>
          <a:p>
            <a:fld id="{FFF7CBAA-22EA-41CE-9725-C57ED0CEBC27}" type="slidenum">
              <a:rPr lang="en-AU" smtClean="0"/>
              <a:pPr/>
              <a:t>9</a:t>
            </a:fld>
            <a:r>
              <a:rPr lang="en-AU"/>
              <a:t>  |</a:t>
            </a:r>
            <a:endParaRPr lang="en-AU" dirty="0"/>
          </a:p>
        </p:txBody>
      </p:sp>
      <p:sp>
        <p:nvSpPr>
          <p:cNvPr id="8" name="Footer Placeholder 7"/>
          <p:cNvSpPr>
            <a:spLocks noGrp="1"/>
          </p:cNvSpPr>
          <p:nvPr>
            <p:ph type="ftr" sz="quarter" idx="11"/>
          </p:nvPr>
        </p:nvSpPr>
        <p:spPr/>
        <p:txBody>
          <a:bodyPr/>
          <a:lstStyle/>
          <a:p>
            <a:r>
              <a:rPr lang="en-AU"/>
              <a:t>COMP6452 Software Architecture for Blockchain Applications  |  Data61, CSIRO</a:t>
            </a:r>
            <a:endParaRPr lang="en-AU" dirty="0"/>
          </a:p>
        </p:txBody>
      </p:sp>
    </p:spTree>
    <p:extLst>
      <p:ext uri="{BB962C8B-B14F-4D97-AF65-F5344CB8AC3E}">
        <p14:creationId xmlns:p14="http://schemas.microsoft.com/office/powerpoint/2010/main" val="612682544"/>
      </p:ext>
    </p:extLst>
  </p:cSld>
  <p:clrMapOvr>
    <a:masterClrMapping/>
  </p:clrMapOvr>
</p:sld>
</file>

<file path=ppt/theme/theme1.xml><?xml version="1.0" encoding="utf-8"?>
<a:theme xmlns:a="http://schemas.openxmlformats.org/drawingml/2006/main" name="PowerPoint 16.9 Widescreen+Data61 Feb 2020">
  <a:themeElements>
    <a:clrScheme name="CSIRO">
      <a:dk1>
        <a:sysClr val="windowText" lastClr="000000"/>
      </a:dk1>
      <a:lt1>
        <a:srgbClr val="FFFFFF"/>
      </a:lt1>
      <a:dk2>
        <a:srgbClr val="000000"/>
      </a:dk2>
      <a:lt2>
        <a:srgbClr val="FFFFFF"/>
      </a:lt2>
      <a:accent1>
        <a:srgbClr val="00A9CE"/>
      </a:accent1>
      <a:accent2>
        <a:srgbClr val="001D34"/>
      </a:accent2>
      <a:accent3>
        <a:srgbClr val="757579"/>
      </a:accent3>
      <a:accent4>
        <a:srgbClr val="1E22AA"/>
      </a:accent4>
      <a:accent5>
        <a:srgbClr val="007377"/>
      </a:accent5>
      <a:accent6>
        <a:srgbClr val="6D2077"/>
      </a:accent6>
      <a:hlink>
        <a:srgbClr val="004B87"/>
      </a:hlink>
      <a:folHlink>
        <a:srgbClr val="007A53"/>
      </a:folHlink>
    </a:clrScheme>
    <a:fontScheme name="CSIRO font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werPoint 16.9 Widescreen - test D61.potx" id="{A61A1320-A444-4F11-B6EF-61817FDB7BD3}" vid="{99A237E0-7616-48A7-BF87-3E24B267A27B}"/>
    </a:ext>
  </a:extLst>
</a:theme>
</file>

<file path=ppt/theme/theme2.xml><?xml version="1.0" encoding="utf-8"?>
<a:theme xmlns:a="http://schemas.openxmlformats.org/drawingml/2006/main" name="CSIRO Data61 vertical">
  <a:themeElements>
    <a:clrScheme name="CSIRO">
      <a:dk1>
        <a:sysClr val="windowText" lastClr="000000"/>
      </a:dk1>
      <a:lt1>
        <a:srgbClr val="FFFFFF"/>
      </a:lt1>
      <a:dk2>
        <a:srgbClr val="000000"/>
      </a:dk2>
      <a:lt2>
        <a:srgbClr val="FFFFFF"/>
      </a:lt2>
      <a:accent1>
        <a:srgbClr val="00A9CE"/>
      </a:accent1>
      <a:accent2>
        <a:srgbClr val="001D34"/>
      </a:accent2>
      <a:accent3>
        <a:srgbClr val="757579"/>
      </a:accent3>
      <a:accent4>
        <a:srgbClr val="1E22AA"/>
      </a:accent4>
      <a:accent5>
        <a:srgbClr val="007377"/>
      </a:accent5>
      <a:accent6>
        <a:srgbClr val="6D2077"/>
      </a:accent6>
      <a:hlink>
        <a:srgbClr val="004B87"/>
      </a:hlink>
      <a:folHlink>
        <a:srgbClr val="007A53"/>
      </a:folHlink>
    </a:clrScheme>
    <a:fontScheme name="CSIRO font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werPoint 16.9 Widescreen - test D61.potx" id="{A61A1320-A444-4F11-B6EF-61817FDB7BD3}" vid="{1738F4AF-9CB0-4952-839D-3B3E2A9C1DB9}"/>
    </a:ext>
  </a:extLst>
</a:theme>
</file>

<file path=ppt/theme/theme3.xml><?xml version="1.0" encoding="utf-8"?>
<a:theme xmlns:a="http://schemas.openxmlformats.org/drawingml/2006/main" name="CSIRO Data61 horizontal">
  <a:themeElements>
    <a:clrScheme name="CSIRO">
      <a:dk1>
        <a:sysClr val="windowText" lastClr="000000"/>
      </a:dk1>
      <a:lt1>
        <a:srgbClr val="FFFFFF"/>
      </a:lt1>
      <a:dk2>
        <a:srgbClr val="000000"/>
      </a:dk2>
      <a:lt2>
        <a:srgbClr val="FFFFFF"/>
      </a:lt2>
      <a:accent1>
        <a:srgbClr val="00A9CE"/>
      </a:accent1>
      <a:accent2>
        <a:srgbClr val="001D34"/>
      </a:accent2>
      <a:accent3>
        <a:srgbClr val="757579"/>
      </a:accent3>
      <a:accent4>
        <a:srgbClr val="1E22AA"/>
      </a:accent4>
      <a:accent5>
        <a:srgbClr val="007377"/>
      </a:accent5>
      <a:accent6>
        <a:srgbClr val="6D2077"/>
      </a:accent6>
      <a:hlink>
        <a:srgbClr val="004B87"/>
      </a:hlink>
      <a:folHlink>
        <a:srgbClr val="007A53"/>
      </a:folHlink>
    </a:clrScheme>
    <a:fontScheme name="CSIRO font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werPoint 16.9 Widescreen - test D61.potx" id="{A61A1320-A444-4F11-B6EF-61817FDB7BD3}" vid="{D3507CDB-70CD-452D-8519-2C929EC5E88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FF6568E1F8614EB7C90AF6A87F0B25" ma:contentTypeVersion="13" ma:contentTypeDescription="Create a new document." ma:contentTypeScope="" ma:versionID="eed91eaa7f6ea1896a91774834f795b2">
  <xsd:schema xmlns:xsd="http://www.w3.org/2001/XMLSchema" xmlns:xs="http://www.w3.org/2001/XMLSchema" xmlns:p="http://schemas.microsoft.com/office/2006/metadata/properties" xmlns:ns2="f9d56f65-ef43-4e59-b084-d4bf4ff12e34" xmlns:ns3="7495d482-cd79-44c5-a989-adf85fc91d78" targetNamespace="http://schemas.microsoft.com/office/2006/metadata/properties" ma:root="true" ma:fieldsID="e66fe27dfe4a195aa8ca9a0cf3c68108" ns2:_="" ns3:_="">
    <xsd:import namespace="f9d56f65-ef43-4e59-b084-d4bf4ff12e34"/>
    <xsd:import namespace="7495d482-cd79-44c5-a989-adf85fc91d78"/>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GenerationTime" minOccurs="0"/>
                <xsd:element ref="ns3:MediaServiceEventHashCode" minOccurs="0"/>
                <xsd:element ref="ns2:SharedWithUsers" minOccurs="0"/>
                <xsd:element ref="ns2:SharedWithDetails"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d56f65-ef43-4e59-b084-d4bf4ff12e3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495d482-cd79-44c5-a989-adf85fc91d7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f9d56f65-ef43-4e59-b084-d4bf4ff12e34">CSCV7V3J5ETJ-1847676796-5280</_dlc_DocId>
    <_dlc_DocIdUrl xmlns="f9d56f65-ef43-4e59-b084-d4bf4ff12e34">
      <Url>https://csiroau.sharepoint.com/sites/Data61CommsTeam/_layouts/15/DocIdRedir.aspx?ID=CSCV7V3J5ETJ-1847676796-5280</Url>
      <Description>CSCV7V3J5ETJ-1847676796-5280</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9D16A7-4373-404A-BC11-F4A431241E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d56f65-ef43-4e59-b084-d4bf4ff12e34"/>
    <ds:schemaRef ds:uri="7495d482-cd79-44c5-a989-adf85fc91d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294B51-ACB0-4E3F-B097-B800D91EB0F6}">
  <ds:schemaRefs>
    <ds:schemaRef ds:uri="http://purl.org/dc/terms/"/>
    <ds:schemaRef ds:uri="http://schemas.microsoft.com/office/2006/documentManagement/types"/>
    <ds:schemaRef ds:uri="http://www.w3.org/XML/1998/namespace"/>
    <ds:schemaRef ds:uri="http://schemas.openxmlformats.org/package/2006/metadata/core-properties"/>
    <ds:schemaRef ds:uri="http://purl.org/dc/elements/1.1/"/>
    <ds:schemaRef ds:uri="http://schemas.microsoft.com/office/infopath/2007/PartnerControls"/>
    <ds:schemaRef ds:uri="f9d56f65-ef43-4e59-b084-d4bf4ff12e34"/>
    <ds:schemaRef ds:uri="http://schemas.microsoft.com/office/2006/metadata/properties"/>
    <ds:schemaRef ds:uri="7495d482-cd79-44c5-a989-adf85fc91d78"/>
    <ds:schemaRef ds:uri="http://purl.org/dc/dcmitype/"/>
  </ds:schemaRefs>
</ds:datastoreItem>
</file>

<file path=customXml/itemProps3.xml><?xml version="1.0" encoding="utf-8"?>
<ds:datastoreItem xmlns:ds="http://schemas.openxmlformats.org/officeDocument/2006/customXml" ds:itemID="{380BC07E-703F-446A-A79F-CE864494FB47}">
  <ds:schemaRefs>
    <ds:schemaRef ds:uri="http://schemas.microsoft.com/sharepoint/events"/>
  </ds:schemaRefs>
</ds:datastoreItem>
</file>

<file path=customXml/itemProps4.xml><?xml version="1.0" encoding="utf-8"?>
<ds:datastoreItem xmlns:ds="http://schemas.openxmlformats.org/officeDocument/2006/customXml" ds:itemID="{780BE2EC-7258-4514-8D0A-BC24B25AD9B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PowerPoint 16.9 Widescreen+Data61 Feb 2020.potx</Template>
  <TotalTime>3398</TotalTime>
  <Words>4514</Words>
  <Application>Microsoft Office PowerPoint</Application>
  <PresentationFormat>On-screen Show (16:10)</PresentationFormat>
  <Paragraphs>746</Paragraphs>
  <Slides>52</Slides>
  <Notes>49</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52</vt:i4>
      </vt:variant>
    </vt:vector>
  </HeadingPairs>
  <TitlesOfParts>
    <vt:vector size="58" baseType="lpstr">
      <vt:lpstr>Arial</vt:lpstr>
      <vt:lpstr>Calibri</vt:lpstr>
      <vt:lpstr>Segoe UI Symbol</vt:lpstr>
      <vt:lpstr>PowerPoint 16.9 Widescreen+Data61 Feb 2020</vt:lpstr>
      <vt:lpstr>CSIRO Data61 vertical</vt:lpstr>
      <vt:lpstr>CSIRO Data61 horizontal</vt:lpstr>
      <vt:lpstr>Advanced Design Patterns for Blockchain Applications</vt:lpstr>
      <vt:lpstr>PowerPoint Presentation</vt:lpstr>
      <vt:lpstr>More Patterns</vt:lpstr>
      <vt:lpstr>PowerPoint Presentation</vt:lpstr>
      <vt:lpstr>Smart Contract Pattern Collection</vt:lpstr>
      <vt:lpstr>Pattern 1: Pull Payment 1/3</vt:lpstr>
      <vt:lpstr>Pattern 1: Pull Payment 2/3</vt:lpstr>
      <vt:lpstr>Pattern 1: Pull Payment 3/3</vt:lpstr>
      <vt:lpstr>Pattern 2: Checks-Effects-Interaction 1/2</vt:lpstr>
      <vt:lpstr>Pattern 2: Checks-Effects-Interaction 2/2</vt:lpstr>
      <vt:lpstr>Pattern 3: Mutex 1/2</vt:lpstr>
      <vt:lpstr>Pattern 3: Mutex 2/2</vt:lpstr>
      <vt:lpstr>Pattern 4: State Machine 1/3</vt:lpstr>
      <vt:lpstr>Pattern 4: State Machine 2/3</vt:lpstr>
      <vt:lpstr>Pattern 4: State Machine 3/3</vt:lpstr>
      <vt:lpstr>Pattern 5: Ownership 1/2</vt:lpstr>
      <vt:lpstr>Pattern 5: Ownership 2/2</vt:lpstr>
      <vt:lpstr>Pattern 6: Access Restriction 1/3</vt:lpstr>
      <vt:lpstr>Pattern 6: Access Restriction 2/3</vt:lpstr>
      <vt:lpstr>Pattern 6: Access Restriction 3/3</vt:lpstr>
      <vt:lpstr>Pattern 7: Mortal 1/2</vt:lpstr>
      <vt:lpstr>Pattern 7: Mortal 2/2</vt:lpstr>
      <vt:lpstr>Pattern 8: Automatic Deprecation 1/2</vt:lpstr>
      <vt:lpstr>Pattern 8: Automatic Deprecation 2/2</vt:lpstr>
      <vt:lpstr>Pattern 9: Contract Relay 1/2</vt:lpstr>
      <vt:lpstr>Pattern 9: Contract Relay 2/2</vt:lpstr>
      <vt:lpstr>Pattern 10: Emergency Stop (Circuit Breaker) 1/2</vt:lpstr>
      <vt:lpstr>Pattern 10: Emergency Stop (Circuit Breaker) 2/2</vt:lpstr>
      <vt:lpstr>Pattern 11: Speed Bump 1/2</vt:lpstr>
      <vt:lpstr>Pattern 11: Speed Bump 2/2</vt:lpstr>
      <vt:lpstr>Pattern 12: Rate Limit 1/2</vt:lpstr>
      <vt:lpstr>Pattern 12: Rate Limit 2/2</vt:lpstr>
      <vt:lpstr>Pattern 13: Balance Limit 1/2</vt:lpstr>
      <vt:lpstr>Pattern 13: Balance Limit 2/2</vt:lpstr>
      <vt:lpstr>Question</vt:lpstr>
      <vt:lpstr>PowerPoint Presentation</vt:lpstr>
      <vt:lpstr>Data Migration in Blockchain</vt:lpstr>
      <vt:lpstr>Migration Architecture</vt:lpstr>
      <vt:lpstr>Blockchain Migration Pattern Collection</vt:lpstr>
      <vt:lpstr>Pattern 14: Snapshotting 1/3</vt:lpstr>
      <vt:lpstr>Pattern 14: Snapshotting 2/3</vt:lpstr>
      <vt:lpstr>Pattern 14: Snapshotting 3/3</vt:lpstr>
      <vt:lpstr>Pattern 15: Token Burning 1/2</vt:lpstr>
      <vt:lpstr>Pattern 15: Token Burning 2/2</vt:lpstr>
      <vt:lpstr>Pattern 16: Hard Fork 1/3</vt:lpstr>
      <vt:lpstr>Pattern 16: Hard Fork 2/3</vt:lpstr>
      <vt:lpstr>Pattern 16: Hard Fork 3/3</vt:lpstr>
      <vt:lpstr>Pattern 17: Exchange Transfer 1/3</vt:lpstr>
      <vt:lpstr>Pattern 17: Exchange Transfer 2/3</vt:lpstr>
      <vt:lpstr>Pattern 17: Exchange Transfer 3/3</vt:lpstr>
      <vt:lpstr>Question</vt:lpstr>
      <vt:lpstr>Course Outline – Next 2 Weeks</vt:lpstr>
    </vt:vector>
  </TitlesOfParts>
  <Company>CSIRO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Duffy, Siobhan (CorpAffairs, Black Mountain)</dc:creator>
  <cp:lastModifiedBy>Bandara, Dilum (Data61, Eveleigh)</cp:lastModifiedBy>
  <cp:revision>426</cp:revision>
  <cp:lastPrinted>2020-01-21T22:49:57Z</cp:lastPrinted>
  <dcterms:created xsi:type="dcterms:W3CDTF">2019-07-11T08:23:46Z</dcterms:created>
  <dcterms:modified xsi:type="dcterms:W3CDTF">2020-06-22T01:29:01Z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0x010100DFFF6568E1F8614EB7C90AF6A87F0B25</vt:lpwstr>
  </property>
  <property fmtid="{D5CDD505-2E9C-101B-9397-08002B2CF9AE}" pid="3" name="_dlc_DocIdItemGuid">
    <vt:lpwstr>da46de2d-b5f6-49de-9129-7e0c2a5da6d5</vt:lpwstr>
  </property>
</Properties>
</file>