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3" r:id="rId5"/>
    <p:sldMasterId id="2147483709" r:id="rId6"/>
    <p:sldMasterId id="2147483729" r:id="rId7"/>
  </p:sldMasterIdLst>
  <p:notesMasterIdLst>
    <p:notesMasterId r:id="rId46"/>
  </p:notesMasterIdLst>
  <p:handoutMasterIdLst>
    <p:handoutMasterId r:id="rId47"/>
  </p:handoutMasterIdLst>
  <p:sldIdLst>
    <p:sldId id="316" r:id="rId8"/>
    <p:sldId id="318" r:id="rId9"/>
    <p:sldId id="372" r:id="rId10"/>
    <p:sldId id="367" r:id="rId11"/>
    <p:sldId id="368" r:id="rId12"/>
    <p:sldId id="373" r:id="rId13"/>
    <p:sldId id="374" r:id="rId14"/>
    <p:sldId id="389" r:id="rId15"/>
    <p:sldId id="370" r:id="rId16"/>
    <p:sldId id="922" r:id="rId17"/>
    <p:sldId id="923" r:id="rId18"/>
    <p:sldId id="925" r:id="rId19"/>
    <p:sldId id="371" r:id="rId20"/>
    <p:sldId id="927" r:id="rId21"/>
    <p:sldId id="926" r:id="rId22"/>
    <p:sldId id="929" r:id="rId23"/>
    <p:sldId id="930" r:id="rId24"/>
    <p:sldId id="928" r:id="rId25"/>
    <p:sldId id="369" r:id="rId26"/>
    <p:sldId id="921" r:id="rId27"/>
    <p:sldId id="390" r:id="rId28"/>
    <p:sldId id="391" r:id="rId29"/>
    <p:sldId id="392" r:id="rId30"/>
    <p:sldId id="393" r:id="rId31"/>
    <p:sldId id="394" r:id="rId32"/>
    <p:sldId id="395" r:id="rId33"/>
    <p:sldId id="396" r:id="rId34"/>
    <p:sldId id="397" r:id="rId35"/>
    <p:sldId id="398" r:id="rId36"/>
    <p:sldId id="399" r:id="rId37"/>
    <p:sldId id="400" r:id="rId38"/>
    <p:sldId id="401" r:id="rId39"/>
    <p:sldId id="384" r:id="rId40"/>
    <p:sldId id="385" r:id="rId41"/>
    <p:sldId id="386" r:id="rId42"/>
    <p:sldId id="920" r:id="rId43"/>
    <p:sldId id="387" r:id="rId44"/>
    <p:sldId id="366" r:id="rId45"/>
  </p:sldIdLst>
  <p:sldSz cx="9144000" cy="5715000" type="screen16x10"/>
  <p:notesSz cx="6797675" cy="99266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orient="horz" pos="599">
          <p15:clr>
            <a:srgbClr val="A4A3A4"/>
          </p15:clr>
        </p15:guide>
        <p15:guide id="3" pos="2880">
          <p15:clr>
            <a:srgbClr val="A4A3A4"/>
          </p15:clr>
        </p15:guide>
        <p15:guide id="4" pos="5602" userDrawn="1">
          <p15:clr>
            <a:srgbClr val="A4A3A4"/>
          </p15:clr>
        </p15:guide>
        <p15:guide id="5" pos="158" userDrawn="1">
          <p15:clr>
            <a:srgbClr val="A4A3A4"/>
          </p15:clr>
        </p15:guide>
        <p15:guide id="6" orient="horz" pos="1800">
          <p15:clr>
            <a:srgbClr val="A4A3A4"/>
          </p15:clr>
        </p15:guide>
        <p15:guide id="7" orient="horz" pos="666">
          <p15:clr>
            <a:srgbClr val="A4A3A4"/>
          </p15:clr>
        </p15:guide>
      </p15:sldGuideLst>
    </p:ext>
    <p:ext uri="{2D200454-40CA-4A62-9FC3-DE9A4176ACB9}">
      <p15:notesGuideLst xmlns:p15="http://schemas.microsoft.com/office/powerpoint/2012/main">
        <p15:guide id="1" orient="horz" pos="3127" userDrawn="1">
          <p15:clr>
            <a:srgbClr val="A4A3A4"/>
          </p15:clr>
        </p15:guide>
        <p15:guide id="2" pos="2141"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ndara, Dilum (Data61, Eveleigh)" initials="BE"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ADBDC"/>
    <a:srgbClr val="001D34"/>
    <a:srgbClr val="00A9CE"/>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166" autoAdjust="0"/>
    <p:restoredTop sz="83199" autoAdjust="0"/>
  </p:normalViewPr>
  <p:slideViewPr>
    <p:cSldViewPr showGuides="1">
      <p:cViewPr varScale="1">
        <p:scale>
          <a:sx n="109" d="100"/>
          <a:sy n="109" d="100"/>
        </p:scale>
        <p:origin x="1734" y="96"/>
      </p:cViewPr>
      <p:guideLst>
        <p:guide orient="horz" pos="1620"/>
        <p:guide orient="horz" pos="599"/>
        <p:guide pos="2880"/>
        <p:guide pos="5602"/>
        <p:guide pos="158"/>
        <p:guide orient="horz" pos="1800"/>
        <p:guide orient="horz" pos="666"/>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howGuides="1">
      <p:cViewPr varScale="1">
        <p:scale>
          <a:sx n="121" d="100"/>
          <a:sy n="121" d="100"/>
        </p:scale>
        <p:origin x="4938" y="114"/>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slide" Target="slides/slide32.xml"/><Relationship Id="rId3" Type="http://schemas.openxmlformats.org/officeDocument/2006/relationships/customXml" Target="../customXml/item3.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slide" Target="slides/slide35.xml"/><Relationship Id="rId47" Type="http://schemas.openxmlformats.org/officeDocument/2006/relationships/handoutMaster" Target="handoutMasters/handoutMaster1.xml"/><Relationship Id="rId50" Type="http://schemas.openxmlformats.org/officeDocument/2006/relationships/viewProps" Target="viewProps.xml"/><Relationship Id="rId7" Type="http://schemas.openxmlformats.org/officeDocument/2006/relationships/slideMaster" Target="slideMasters/slideMaster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41" Type="http://schemas.openxmlformats.org/officeDocument/2006/relationships/slide" Target="slides/slide34.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slide" Target="slides/slide38.xml"/><Relationship Id="rId5" Type="http://schemas.openxmlformats.org/officeDocument/2006/relationships/slideMaster" Target="slideMasters/slideMaster1.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presProps" Target="presProps.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4" Type="http://schemas.openxmlformats.org/officeDocument/2006/relationships/slide" Target="slides/slide37.xml"/><Relationship Id="rId52"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slide" Target="slides/slide36.xml"/><Relationship Id="rId48" Type="http://schemas.openxmlformats.org/officeDocument/2006/relationships/commentAuthors" Target="commentAuthors.xml"/><Relationship Id="rId8" Type="http://schemas.openxmlformats.org/officeDocument/2006/relationships/slide" Target="slides/slide1.xml"/><Relationship Id="rId51"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A5DDA44-0C78-471D-BFCB-36F672945D4B}" type="doc">
      <dgm:prSet loTypeId="urn:microsoft.com/office/officeart/2005/8/layout/hierarchy6" loCatId="hierarchy" qsTypeId="urn:microsoft.com/office/officeart/2005/8/quickstyle/simple2" qsCatId="simple" csTypeId="urn:microsoft.com/office/officeart/2005/8/colors/accent1_4" csCatId="accent1" phldr="1"/>
      <dgm:spPr/>
      <dgm:t>
        <a:bodyPr/>
        <a:lstStyle/>
        <a:p>
          <a:endParaRPr lang="en-AU"/>
        </a:p>
      </dgm:t>
    </dgm:pt>
    <dgm:pt modelId="{776A8D2B-4255-43FC-BEF8-53FD3469AE62}">
      <dgm:prSet phldrT="[Text]"/>
      <dgm:spPr/>
      <dgm:t>
        <a:bodyPr/>
        <a:lstStyle/>
        <a:p>
          <a:r>
            <a:rPr lang="en-AU" dirty="0"/>
            <a:t>Software Testing</a:t>
          </a:r>
        </a:p>
      </dgm:t>
    </dgm:pt>
    <dgm:pt modelId="{1DED7E68-FFCB-4F8F-8FF2-F0E9169DD08C}" type="parTrans" cxnId="{B5791F99-37FA-4266-9E1A-808ECB91CA22}">
      <dgm:prSet/>
      <dgm:spPr/>
      <dgm:t>
        <a:bodyPr/>
        <a:lstStyle/>
        <a:p>
          <a:endParaRPr lang="en-AU"/>
        </a:p>
      </dgm:t>
    </dgm:pt>
    <dgm:pt modelId="{8A67F551-7673-49DE-A9D9-EE8FA49A8FB8}" type="sibTrans" cxnId="{B5791F99-37FA-4266-9E1A-808ECB91CA22}">
      <dgm:prSet/>
      <dgm:spPr/>
      <dgm:t>
        <a:bodyPr/>
        <a:lstStyle/>
        <a:p>
          <a:endParaRPr lang="en-AU"/>
        </a:p>
      </dgm:t>
    </dgm:pt>
    <dgm:pt modelId="{309F24F7-E5E6-457D-A4C7-F5F592E65AC7}">
      <dgm:prSet phldrT="[Text]"/>
      <dgm:spPr/>
      <dgm:t>
        <a:bodyPr/>
        <a:lstStyle/>
        <a:p>
          <a:r>
            <a:rPr lang="en-AU" dirty="0"/>
            <a:t>Static</a:t>
          </a:r>
        </a:p>
      </dgm:t>
    </dgm:pt>
    <dgm:pt modelId="{FD9B9E93-64F4-4287-AC25-1DCF10619343}" type="parTrans" cxnId="{5F848EDD-A57B-4E5B-988A-4BC3E19A320C}">
      <dgm:prSet/>
      <dgm:spPr/>
      <dgm:t>
        <a:bodyPr/>
        <a:lstStyle/>
        <a:p>
          <a:endParaRPr lang="en-AU"/>
        </a:p>
      </dgm:t>
    </dgm:pt>
    <dgm:pt modelId="{F8B94467-760F-4366-8BA2-14574678E574}" type="sibTrans" cxnId="{5F848EDD-A57B-4E5B-988A-4BC3E19A320C}">
      <dgm:prSet/>
      <dgm:spPr/>
      <dgm:t>
        <a:bodyPr/>
        <a:lstStyle/>
        <a:p>
          <a:endParaRPr lang="en-AU"/>
        </a:p>
      </dgm:t>
    </dgm:pt>
    <dgm:pt modelId="{D696D2F9-8E94-43E5-B24D-12425682E7BD}">
      <dgm:prSet phldrT="[Text]"/>
      <dgm:spPr/>
      <dgm:t>
        <a:bodyPr/>
        <a:lstStyle/>
        <a:p>
          <a:r>
            <a:rPr lang="en-AU" dirty="0"/>
            <a:t>Byte code</a:t>
          </a:r>
        </a:p>
      </dgm:t>
    </dgm:pt>
    <dgm:pt modelId="{7826AADC-2813-49C4-A5D0-AE519C1E766C}" type="parTrans" cxnId="{175F1C13-17A2-48C4-AC2D-17AC3749929B}">
      <dgm:prSet/>
      <dgm:spPr/>
      <dgm:t>
        <a:bodyPr/>
        <a:lstStyle/>
        <a:p>
          <a:endParaRPr lang="en-AU"/>
        </a:p>
      </dgm:t>
    </dgm:pt>
    <dgm:pt modelId="{FBB7D098-9790-4CD5-AA71-40236E2D23A2}" type="sibTrans" cxnId="{175F1C13-17A2-48C4-AC2D-17AC3749929B}">
      <dgm:prSet/>
      <dgm:spPr/>
      <dgm:t>
        <a:bodyPr/>
        <a:lstStyle/>
        <a:p>
          <a:endParaRPr lang="en-AU"/>
        </a:p>
      </dgm:t>
    </dgm:pt>
    <dgm:pt modelId="{DEA8C651-78AD-4BDF-974E-AA5246848008}">
      <dgm:prSet phldrT="[Text]"/>
      <dgm:spPr/>
      <dgm:t>
        <a:bodyPr/>
        <a:lstStyle/>
        <a:p>
          <a:r>
            <a:rPr lang="en-AU" dirty="0"/>
            <a:t>Dynamic</a:t>
          </a:r>
        </a:p>
      </dgm:t>
    </dgm:pt>
    <dgm:pt modelId="{B244EB75-ADAA-4994-8245-DBDF848C1631}" type="parTrans" cxnId="{BBF5B08E-D284-45FD-A14C-54D74620E503}">
      <dgm:prSet/>
      <dgm:spPr/>
      <dgm:t>
        <a:bodyPr/>
        <a:lstStyle/>
        <a:p>
          <a:endParaRPr lang="en-AU"/>
        </a:p>
      </dgm:t>
    </dgm:pt>
    <dgm:pt modelId="{67FA432D-4D6A-49E7-A688-7D32DE167FF2}" type="sibTrans" cxnId="{BBF5B08E-D284-45FD-A14C-54D74620E503}">
      <dgm:prSet/>
      <dgm:spPr/>
      <dgm:t>
        <a:bodyPr/>
        <a:lstStyle/>
        <a:p>
          <a:endParaRPr lang="en-AU"/>
        </a:p>
      </dgm:t>
    </dgm:pt>
    <dgm:pt modelId="{25C2C35B-84EA-4A6B-914B-8B0DCBA63109}">
      <dgm:prSet phldrT="[Text]"/>
      <dgm:spPr/>
      <dgm:t>
        <a:bodyPr/>
        <a:lstStyle/>
        <a:p>
          <a:r>
            <a:rPr lang="en-AU" dirty="0"/>
            <a:t>White box</a:t>
          </a:r>
        </a:p>
      </dgm:t>
    </dgm:pt>
    <dgm:pt modelId="{950DBEC8-AD5D-4E86-9E20-07FE08383268}" type="parTrans" cxnId="{DDD8211A-B3CA-4CD8-B29A-88A55E788B15}">
      <dgm:prSet/>
      <dgm:spPr/>
      <dgm:t>
        <a:bodyPr/>
        <a:lstStyle/>
        <a:p>
          <a:endParaRPr lang="en-AU"/>
        </a:p>
      </dgm:t>
    </dgm:pt>
    <dgm:pt modelId="{171C8B5B-60BA-4545-8ED1-C64EF141E241}" type="sibTrans" cxnId="{DDD8211A-B3CA-4CD8-B29A-88A55E788B15}">
      <dgm:prSet/>
      <dgm:spPr/>
      <dgm:t>
        <a:bodyPr/>
        <a:lstStyle/>
        <a:p>
          <a:endParaRPr lang="en-AU"/>
        </a:p>
      </dgm:t>
    </dgm:pt>
    <dgm:pt modelId="{1E655D44-C6B6-4FBB-B119-D59664607A09}">
      <dgm:prSet phldrT="[Text]"/>
      <dgm:spPr/>
      <dgm:t>
        <a:bodyPr/>
        <a:lstStyle/>
        <a:p>
          <a:r>
            <a:rPr lang="en-AU" dirty="0"/>
            <a:t>Black box</a:t>
          </a:r>
        </a:p>
      </dgm:t>
    </dgm:pt>
    <dgm:pt modelId="{B594EEFA-D2D0-4DB6-9756-48D46068BEBA}" type="parTrans" cxnId="{3A8C0392-A512-4F5D-A863-DB8C57660A2C}">
      <dgm:prSet/>
      <dgm:spPr/>
      <dgm:t>
        <a:bodyPr/>
        <a:lstStyle/>
        <a:p>
          <a:endParaRPr lang="en-AU"/>
        </a:p>
      </dgm:t>
    </dgm:pt>
    <dgm:pt modelId="{F418F31B-F15F-4907-86ED-D212FB5C86C7}" type="sibTrans" cxnId="{3A8C0392-A512-4F5D-A863-DB8C57660A2C}">
      <dgm:prSet/>
      <dgm:spPr/>
      <dgm:t>
        <a:bodyPr/>
        <a:lstStyle/>
        <a:p>
          <a:endParaRPr lang="en-AU"/>
        </a:p>
      </dgm:t>
    </dgm:pt>
    <dgm:pt modelId="{AADE8CAD-ECE9-4E86-9DEC-73E431EEE221}">
      <dgm:prSet phldrT="[Text]"/>
      <dgm:spPr/>
      <dgm:t>
        <a:bodyPr/>
        <a:lstStyle/>
        <a:p>
          <a:r>
            <a:rPr lang="en-AU" dirty="0"/>
            <a:t>Source code</a:t>
          </a:r>
        </a:p>
      </dgm:t>
    </dgm:pt>
    <dgm:pt modelId="{EE945322-DBC8-4D8D-80B1-52CFF0E1AB27}" type="parTrans" cxnId="{6A8EEA9D-63C3-49FB-B249-425E524245FF}">
      <dgm:prSet/>
      <dgm:spPr/>
      <dgm:t>
        <a:bodyPr/>
        <a:lstStyle/>
        <a:p>
          <a:endParaRPr lang="en-AU"/>
        </a:p>
      </dgm:t>
    </dgm:pt>
    <dgm:pt modelId="{D48E20EA-0866-4926-B0C7-83CA0CBAAC61}" type="sibTrans" cxnId="{6A8EEA9D-63C3-49FB-B249-425E524245FF}">
      <dgm:prSet/>
      <dgm:spPr/>
      <dgm:t>
        <a:bodyPr/>
        <a:lstStyle/>
        <a:p>
          <a:endParaRPr lang="en-AU"/>
        </a:p>
      </dgm:t>
    </dgm:pt>
    <dgm:pt modelId="{2E386FBD-A2AC-4C1E-BD6C-972A43981A6E}" type="pres">
      <dgm:prSet presAssocID="{0A5DDA44-0C78-471D-BFCB-36F672945D4B}" presName="mainComposite" presStyleCnt="0">
        <dgm:presLayoutVars>
          <dgm:chPref val="1"/>
          <dgm:dir/>
          <dgm:animOne val="branch"/>
          <dgm:animLvl val="lvl"/>
          <dgm:resizeHandles val="exact"/>
        </dgm:presLayoutVars>
      </dgm:prSet>
      <dgm:spPr/>
    </dgm:pt>
    <dgm:pt modelId="{775410AA-85F2-475C-B333-B9175C7DC81D}" type="pres">
      <dgm:prSet presAssocID="{0A5DDA44-0C78-471D-BFCB-36F672945D4B}" presName="hierFlow" presStyleCnt="0"/>
      <dgm:spPr/>
    </dgm:pt>
    <dgm:pt modelId="{A0A03BA1-099A-45C4-8E37-11B52E2F18D1}" type="pres">
      <dgm:prSet presAssocID="{0A5DDA44-0C78-471D-BFCB-36F672945D4B}" presName="hierChild1" presStyleCnt="0">
        <dgm:presLayoutVars>
          <dgm:chPref val="1"/>
          <dgm:animOne val="branch"/>
          <dgm:animLvl val="lvl"/>
        </dgm:presLayoutVars>
      </dgm:prSet>
      <dgm:spPr/>
    </dgm:pt>
    <dgm:pt modelId="{4E271387-5793-4DBE-8829-60E6C9D24E86}" type="pres">
      <dgm:prSet presAssocID="{776A8D2B-4255-43FC-BEF8-53FD3469AE62}" presName="Name14" presStyleCnt="0"/>
      <dgm:spPr/>
    </dgm:pt>
    <dgm:pt modelId="{71195628-159D-4764-BFB8-7EC161885639}" type="pres">
      <dgm:prSet presAssocID="{776A8D2B-4255-43FC-BEF8-53FD3469AE62}" presName="level1Shape" presStyleLbl="node0" presStyleIdx="0" presStyleCnt="1">
        <dgm:presLayoutVars>
          <dgm:chPref val="3"/>
        </dgm:presLayoutVars>
      </dgm:prSet>
      <dgm:spPr/>
    </dgm:pt>
    <dgm:pt modelId="{A7E63098-B44D-489E-BCBD-8EBDD0C1C74D}" type="pres">
      <dgm:prSet presAssocID="{776A8D2B-4255-43FC-BEF8-53FD3469AE62}" presName="hierChild2" presStyleCnt="0"/>
      <dgm:spPr/>
    </dgm:pt>
    <dgm:pt modelId="{2744C4E1-0EB0-4C4E-9020-F741F8335D84}" type="pres">
      <dgm:prSet presAssocID="{FD9B9E93-64F4-4287-AC25-1DCF10619343}" presName="Name19" presStyleLbl="parChTrans1D2" presStyleIdx="0" presStyleCnt="2"/>
      <dgm:spPr/>
    </dgm:pt>
    <dgm:pt modelId="{9B85B8AF-B87E-409E-8FC0-E9169018880F}" type="pres">
      <dgm:prSet presAssocID="{309F24F7-E5E6-457D-A4C7-F5F592E65AC7}" presName="Name21" presStyleCnt="0"/>
      <dgm:spPr/>
    </dgm:pt>
    <dgm:pt modelId="{FB180A7C-5C40-4052-AECE-FAFC8492A482}" type="pres">
      <dgm:prSet presAssocID="{309F24F7-E5E6-457D-A4C7-F5F592E65AC7}" presName="level2Shape" presStyleLbl="node2" presStyleIdx="0" presStyleCnt="2"/>
      <dgm:spPr/>
    </dgm:pt>
    <dgm:pt modelId="{22C84092-EC14-4D39-8ACF-4DCDEFE5DF91}" type="pres">
      <dgm:prSet presAssocID="{309F24F7-E5E6-457D-A4C7-F5F592E65AC7}" presName="hierChild3" presStyleCnt="0"/>
      <dgm:spPr/>
    </dgm:pt>
    <dgm:pt modelId="{74901C68-748D-4D75-B090-82A370E21ADB}" type="pres">
      <dgm:prSet presAssocID="{EE945322-DBC8-4D8D-80B1-52CFF0E1AB27}" presName="Name19" presStyleLbl="parChTrans1D3" presStyleIdx="0" presStyleCnt="4"/>
      <dgm:spPr/>
    </dgm:pt>
    <dgm:pt modelId="{61E242F2-CCF4-4F3D-83E5-2E8C9A2DAC12}" type="pres">
      <dgm:prSet presAssocID="{AADE8CAD-ECE9-4E86-9DEC-73E431EEE221}" presName="Name21" presStyleCnt="0"/>
      <dgm:spPr/>
    </dgm:pt>
    <dgm:pt modelId="{30B30197-9FDD-4B47-B242-FED58A2BF430}" type="pres">
      <dgm:prSet presAssocID="{AADE8CAD-ECE9-4E86-9DEC-73E431EEE221}" presName="level2Shape" presStyleLbl="node3" presStyleIdx="0" presStyleCnt="4"/>
      <dgm:spPr/>
    </dgm:pt>
    <dgm:pt modelId="{4CC70943-32CA-4A9A-81BA-BE4271F67B3C}" type="pres">
      <dgm:prSet presAssocID="{AADE8CAD-ECE9-4E86-9DEC-73E431EEE221}" presName="hierChild3" presStyleCnt="0"/>
      <dgm:spPr/>
    </dgm:pt>
    <dgm:pt modelId="{F461494E-B049-4767-98BD-252A4D720CF4}" type="pres">
      <dgm:prSet presAssocID="{7826AADC-2813-49C4-A5D0-AE519C1E766C}" presName="Name19" presStyleLbl="parChTrans1D3" presStyleIdx="1" presStyleCnt="4"/>
      <dgm:spPr/>
    </dgm:pt>
    <dgm:pt modelId="{ED998CFF-4A16-419A-8F62-EBACF196C621}" type="pres">
      <dgm:prSet presAssocID="{D696D2F9-8E94-43E5-B24D-12425682E7BD}" presName="Name21" presStyleCnt="0"/>
      <dgm:spPr/>
    </dgm:pt>
    <dgm:pt modelId="{4E83BFF9-F1F7-410B-8004-1D870705D095}" type="pres">
      <dgm:prSet presAssocID="{D696D2F9-8E94-43E5-B24D-12425682E7BD}" presName="level2Shape" presStyleLbl="node3" presStyleIdx="1" presStyleCnt="4"/>
      <dgm:spPr/>
    </dgm:pt>
    <dgm:pt modelId="{B6BF87F3-C84F-44BC-938F-8EF3ED70DA95}" type="pres">
      <dgm:prSet presAssocID="{D696D2F9-8E94-43E5-B24D-12425682E7BD}" presName="hierChild3" presStyleCnt="0"/>
      <dgm:spPr/>
    </dgm:pt>
    <dgm:pt modelId="{16533A6E-4233-49DC-A65A-C87A01E54E47}" type="pres">
      <dgm:prSet presAssocID="{B244EB75-ADAA-4994-8245-DBDF848C1631}" presName="Name19" presStyleLbl="parChTrans1D2" presStyleIdx="1" presStyleCnt="2"/>
      <dgm:spPr/>
    </dgm:pt>
    <dgm:pt modelId="{E1C92CE3-612A-4441-9293-1E779B4D7D1B}" type="pres">
      <dgm:prSet presAssocID="{DEA8C651-78AD-4BDF-974E-AA5246848008}" presName="Name21" presStyleCnt="0"/>
      <dgm:spPr/>
    </dgm:pt>
    <dgm:pt modelId="{76E60CC6-A42E-427E-945C-F09D92BF7A35}" type="pres">
      <dgm:prSet presAssocID="{DEA8C651-78AD-4BDF-974E-AA5246848008}" presName="level2Shape" presStyleLbl="node2" presStyleIdx="1" presStyleCnt="2"/>
      <dgm:spPr/>
    </dgm:pt>
    <dgm:pt modelId="{0899505E-6DBA-4282-9E90-A36AC76A4EA8}" type="pres">
      <dgm:prSet presAssocID="{DEA8C651-78AD-4BDF-974E-AA5246848008}" presName="hierChild3" presStyleCnt="0"/>
      <dgm:spPr/>
    </dgm:pt>
    <dgm:pt modelId="{175BD6BE-6543-4494-BF19-E64D0E17071E}" type="pres">
      <dgm:prSet presAssocID="{950DBEC8-AD5D-4E86-9E20-07FE08383268}" presName="Name19" presStyleLbl="parChTrans1D3" presStyleIdx="2" presStyleCnt="4"/>
      <dgm:spPr/>
    </dgm:pt>
    <dgm:pt modelId="{499F820A-39C8-49A2-AEE2-CD94284F1BDE}" type="pres">
      <dgm:prSet presAssocID="{25C2C35B-84EA-4A6B-914B-8B0DCBA63109}" presName="Name21" presStyleCnt="0"/>
      <dgm:spPr/>
    </dgm:pt>
    <dgm:pt modelId="{5E4E1EC2-D25A-4C6A-A7E3-85BFBA9ECE70}" type="pres">
      <dgm:prSet presAssocID="{25C2C35B-84EA-4A6B-914B-8B0DCBA63109}" presName="level2Shape" presStyleLbl="node3" presStyleIdx="2" presStyleCnt="4"/>
      <dgm:spPr/>
    </dgm:pt>
    <dgm:pt modelId="{689A3234-BB33-4570-9E57-D78ACE15FDCF}" type="pres">
      <dgm:prSet presAssocID="{25C2C35B-84EA-4A6B-914B-8B0DCBA63109}" presName="hierChild3" presStyleCnt="0"/>
      <dgm:spPr/>
    </dgm:pt>
    <dgm:pt modelId="{A0B9F697-C581-4B6B-AFD1-796DB4EC729E}" type="pres">
      <dgm:prSet presAssocID="{B594EEFA-D2D0-4DB6-9756-48D46068BEBA}" presName="Name19" presStyleLbl="parChTrans1D3" presStyleIdx="3" presStyleCnt="4"/>
      <dgm:spPr/>
    </dgm:pt>
    <dgm:pt modelId="{84C42F7A-FA37-4F45-B8FE-D606528BFD9A}" type="pres">
      <dgm:prSet presAssocID="{1E655D44-C6B6-4FBB-B119-D59664607A09}" presName="Name21" presStyleCnt="0"/>
      <dgm:spPr/>
    </dgm:pt>
    <dgm:pt modelId="{AB122356-4E3B-4778-BC65-DA023655C786}" type="pres">
      <dgm:prSet presAssocID="{1E655D44-C6B6-4FBB-B119-D59664607A09}" presName="level2Shape" presStyleLbl="node3" presStyleIdx="3" presStyleCnt="4"/>
      <dgm:spPr/>
    </dgm:pt>
    <dgm:pt modelId="{1C1A4C91-DE35-4D1E-B220-F799B846DC64}" type="pres">
      <dgm:prSet presAssocID="{1E655D44-C6B6-4FBB-B119-D59664607A09}" presName="hierChild3" presStyleCnt="0"/>
      <dgm:spPr/>
    </dgm:pt>
    <dgm:pt modelId="{9B427D22-308D-4869-9658-6C32923A9182}" type="pres">
      <dgm:prSet presAssocID="{0A5DDA44-0C78-471D-BFCB-36F672945D4B}" presName="bgShapesFlow" presStyleCnt="0"/>
      <dgm:spPr/>
    </dgm:pt>
  </dgm:ptLst>
  <dgm:cxnLst>
    <dgm:cxn modelId="{175F1C13-17A2-48C4-AC2D-17AC3749929B}" srcId="{309F24F7-E5E6-457D-A4C7-F5F592E65AC7}" destId="{D696D2F9-8E94-43E5-B24D-12425682E7BD}" srcOrd="1" destOrd="0" parTransId="{7826AADC-2813-49C4-A5D0-AE519C1E766C}" sibTransId="{FBB7D098-9790-4CD5-AA71-40236E2D23A2}"/>
    <dgm:cxn modelId="{DDD8211A-B3CA-4CD8-B29A-88A55E788B15}" srcId="{DEA8C651-78AD-4BDF-974E-AA5246848008}" destId="{25C2C35B-84EA-4A6B-914B-8B0DCBA63109}" srcOrd="0" destOrd="0" parTransId="{950DBEC8-AD5D-4E86-9E20-07FE08383268}" sibTransId="{171C8B5B-60BA-4545-8ED1-C64EF141E241}"/>
    <dgm:cxn modelId="{A6B97E2F-1405-4C51-9237-38DA2EE4B19E}" type="presOf" srcId="{DEA8C651-78AD-4BDF-974E-AA5246848008}" destId="{76E60CC6-A42E-427E-945C-F09D92BF7A35}" srcOrd="0" destOrd="0" presId="urn:microsoft.com/office/officeart/2005/8/layout/hierarchy6"/>
    <dgm:cxn modelId="{D2854F37-6D4A-4991-8A76-023B29FDF501}" type="presOf" srcId="{7826AADC-2813-49C4-A5D0-AE519C1E766C}" destId="{F461494E-B049-4767-98BD-252A4D720CF4}" srcOrd="0" destOrd="0" presId="urn:microsoft.com/office/officeart/2005/8/layout/hierarchy6"/>
    <dgm:cxn modelId="{B86A2340-5435-4851-A49B-44CCC9EE43EF}" type="presOf" srcId="{25C2C35B-84EA-4A6B-914B-8B0DCBA63109}" destId="{5E4E1EC2-D25A-4C6A-A7E3-85BFBA9ECE70}" srcOrd="0" destOrd="0" presId="urn:microsoft.com/office/officeart/2005/8/layout/hierarchy6"/>
    <dgm:cxn modelId="{38482A5D-95D4-44C3-B4D5-92223B18B97F}" type="presOf" srcId="{B244EB75-ADAA-4994-8245-DBDF848C1631}" destId="{16533A6E-4233-49DC-A65A-C87A01E54E47}" srcOrd="0" destOrd="0" presId="urn:microsoft.com/office/officeart/2005/8/layout/hierarchy6"/>
    <dgm:cxn modelId="{B8A2EB64-541A-4476-8D5A-D15EEF760FE5}" type="presOf" srcId="{FD9B9E93-64F4-4287-AC25-1DCF10619343}" destId="{2744C4E1-0EB0-4C4E-9020-F741F8335D84}" srcOrd="0" destOrd="0" presId="urn:microsoft.com/office/officeart/2005/8/layout/hierarchy6"/>
    <dgm:cxn modelId="{B656BC59-6837-4A89-A386-E04790DF62D2}" type="presOf" srcId="{EE945322-DBC8-4D8D-80B1-52CFF0E1AB27}" destId="{74901C68-748D-4D75-B090-82A370E21ADB}" srcOrd="0" destOrd="0" presId="urn:microsoft.com/office/officeart/2005/8/layout/hierarchy6"/>
    <dgm:cxn modelId="{72309E7E-56F1-4594-BB7F-11A99C01DBA4}" type="presOf" srcId="{D696D2F9-8E94-43E5-B24D-12425682E7BD}" destId="{4E83BFF9-F1F7-410B-8004-1D870705D095}" srcOrd="0" destOrd="0" presId="urn:microsoft.com/office/officeart/2005/8/layout/hierarchy6"/>
    <dgm:cxn modelId="{BBF5B08E-D284-45FD-A14C-54D74620E503}" srcId="{776A8D2B-4255-43FC-BEF8-53FD3469AE62}" destId="{DEA8C651-78AD-4BDF-974E-AA5246848008}" srcOrd="1" destOrd="0" parTransId="{B244EB75-ADAA-4994-8245-DBDF848C1631}" sibTransId="{67FA432D-4D6A-49E7-A688-7D32DE167FF2}"/>
    <dgm:cxn modelId="{3A8C0392-A512-4F5D-A863-DB8C57660A2C}" srcId="{DEA8C651-78AD-4BDF-974E-AA5246848008}" destId="{1E655D44-C6B6-4FBB-B119-D59664607A09}" srcOrd="1" destOrd="0" parTransId="{B594EEFA-D2D0-4DB6-9756-48D46068BEBA}" sibTransId="{F418F31B-F15F-4907-86ED-D212FB5C86C7}"/>
    <dgm:cxn modelId="{B5791F99-37FA-4266-9E1A-808ECB91CA22}" srcId="{0A5DDA44-0C78-471D-BFCB-36F672945D4B}" destId="{776A8D2B-4255-43FC-BEF8-53FD3469AE62}" srcOrd="0" destOrd="0" parTransId="{1DED7E68-FFCB-4F8F-8FF2-F0E9169DD08C}" sibTransId="{8A67F551-7673-49DE-A9D9-EE8FA49A8FB8}"/>
    <dgm:cxn modelId="{6A8EEA9D-63C3-49FB-B249-425E524245FF}" srcId="{309F24F7-E5E6-457D-A4C7-F5F592E65AC7}" destId="{AADE8CAD-ECE9-4E86-9DEC-73E431EEE221}" srcOrd="0" destOrd="0" parTransId="{EE945322-DBC8-4D8D-80B1-52CFF0E1AB27}" sibTransId="{D48E20EA-0866-4926-B0C7-83CA0CBAAC61}"/>
    <dgm:cxn modelId="{7E5D4DBA-0130-4011-AAA3-9DBCDBA98B71}" type="presOf" srcId="{950DBEC8-AD5D-4E86-9E20-07FE08383268}" destId="{175BD6BE-6543-4494-BF19-E64D0E17071E}" srcOrd="0" destOrd="0" presId="urn:microsoft.com/office/officeart/2005/8/layout/hierarchy6"/>
    <dgm:cxn modelId="{24AED4DA-49A0-493C-B044-7F5589967E73}" type="presOf" srcId="{0A5DDA44-0C78-471D-BFCB-36F672945D4B}" destId="{2E386FBD-A2AC-4C1E-BD6C-972A43981A6E}" srcOrd="0" destOrd="0" presId="urn:microsoft.com/office/officeart/2005/8/layout/hierarchy6"/>
    <dgm:cxn modelId="{5F848EDD-A57B-4E5B-988A-4BC3E19A320C}" srcId="{776A8D2B-4255-43FC-BEF8-53FD3469AE62}" destId="{309F24F7-E5E6-457D-A4C7-F5F592E65AC7}" srcOrd="0" destOrd="0" parTransId="{FD9B9E93-64F4-4287-AC25-1DCF10619343}" sibTransId="{F8B94467-760F-4366-8BA2-14574678E574}"/>
    <dgm:cxn modelId="{87AE2DDE-E8A0-48E7-BC70-3C4F5EF25722}" type="presOf" srcId="{1E655D44-C6B6-4FBB-B119-D59664607A09}" destId="{AB122356-4E3B-4778-BC65-DA023655C786}" srcOrd="0" destOrd="0" presId="urn:microsoft.com/office/officeart/2005/8/layout/hierarchy6"/>
    <dgm:cxn modelId="{3B63CEE0-2CEC-43BD-8DA2-D31655ED4C67}" type="presOf" srcId="{AADE8CAD-ECE9-4E86-9DEC-73E431EEE221}" destId="{30B30197-9FDD-4B47-B242-FED58A2BF430}" srcOrd="0" destOrd="0" presId="urn:microsoft.com/office/officeart/2005/8/layout/hierarchy6"/>
    <dgm:cxn modelId="{63642AEE-1AE7-49CB-B120-577F8C60B173}" type="presOf" srcId="{776A8D2B-4255-43FC-BEF8-53FD3469AE62}" destId="{71195628-159D-4764-BFB8-7EC161885639}" srcOrd="0" destOrd="0" presId="urn:microsoft.com/office/officeart/2005/8/layout/hierarchy6"/>
    <dgm:cxn modelId="{E8F83EF4-2E8E-451A-96C6-4070D318CE13}" type="presOf" srcId="{B594EEFA-D2D0-4DB6-9756-48D46068BEBA}" destId="{A0B9F697-C581-4B6B-AFD1-796DB4EC729E}" srcOrd="0" destOrd="0" presId="urn:microsoft.com/office/officeart/2005/8/layout/hierarchy6"/>
    <dgm:cxn modelId="{0755E6FB-DF87-4610-A2E5-5EB09541300A}" type="presOf" srcId="{309F24F7-E5E6-457D-A4C7-F5F592E65AC7}" destId="{FB180A7C-5C40-4052-AECE-FAFC8492A482}" srcOrd="0" destOrd="0" presId="urn:microsoft.com/office/officeart/2005/8/layout/hierarchy6"/>
    <dgm:cxn modelId="{51C5BC56-7351-4AE0-B9AC-78C96EFB1C07}" type="presParOf" srcId="{2E386FBD-A2AC-4C1E-BD6C-972A43981A6E}" destId="{775410AA-85F2-475C-B333-B9175C7DC81D}" srcOrd="0" destOrd="0" presId="urn:microsoft.com/office/officeart/2005/8/layout/hierarchy6"/>
    <dgm:cxn modelId="{444F6E2E-B004-479A-9009-48A9EC0E0CE7}" type="presParOf" srcId="{775410AA-85F2-475C-B333-B9175C7DC81D}" destId="{A0A03BA1-099A-45C4-8E37-11B52E2F18D1}" srcOrd="0" destOrd="0" presId="urn:microsoft.com/office/officeart/2005/8/layout/hierarchy6"/>
    <dgm:cxn modelId="{01499B5D-E757-4C79-B711-B27C05601F3D}" type="presParOf" srcId="{A0A03BA1-099A-45C4-8E37-11B52E2F18D1}" destId="{4E271387-5793-4DBE-8829-60E6C9D24E86}" srcOrd="0" destOrd="0" presId="urn:microsoft.com/office/officeart/2005/8/layout/hierarchy6"/>
    <dgm:cxn modelId="{C199D687-42E7-4683-8DA2-E35B1FD886BE}" type="presParOf" srcId="{4E271387-5793-4DBE-8829-60E6C9D24E86}" destId="{71195628-159D-4764-BFB8-7EC161885639}" srcOrd="0" destOrd="0" presId="urn:microsoft.com/office/officeart/2005/8/layout/hierarchy6"/>
    <dgm:cxn modelId="{7BC715C4-C560-4D5A-8F34-DFDD66BC3359}" type="presParOf" srcId="{4E271387-5793-4DBE-8829-60E6C9D24E86}" destId="{A7E63098-B44D-489E-BCBD-8EBDD0C1C74D}" srcOrd="1" destOrd="0" presId="urn:microsoft.com/office/officeart/2005/8/layout/hierarchy6"/>
    <dgm:cxn modelId="{11F040E2-30F0-4746-91FA-758E644811E8}" type="presParOf" srcId="{A7E63098-B44D-489E-BCBD-8EBDD0C1C74D}" destId="{2744C4E1-0EB0-4C4E-9020-F741F8335D84}" srcOrd="0" destOrd="0" presId="urn:microsoft.com/office/officeart/2005/8/layout/hierarchy6"/>
    <dgm:cxn modelId="{8910C013-80A3-41D8-A67F-B4EC5CA67320}" type="presParOf" srcId="{A7E63098-B44D-489E-BCBD-8EBDD0C1C74D}" destId="{9B85B8AF-B87E-409E-8FC0-E9169018880F}" srcOrd="1" destOrd="0" presId="urn:microsoft.com/office/officeart/2005/8/layout/hierarchy6"/>
    <dgm:cxn modelId="{653E82AA-5753-4E65-923F-A956A1E25580}" type="presParOf" srcId="{9B85B8AF-B87E-409E-8FC0-E9169018880F}" destId="{FB180A7C-5C40-4052-AECE-FAFC8492A482}" srcOrd="0" destOrd="0" presId="urn:microsoft.com/office/officeart/2005/8/layout/hierarchy6"/>
    <dgm:cxn modelId="{F47F72B2-8917-49C8-AA8E-4F3C927FB1D6}" type="presParOf" srcId="{9B85B8AF-B87E-409E-8FC0-E9169018880F}" destId="{22C84092-EC14-4D39-8ACF-4DCDEFE5DF91}" srcOrd="1" destOrd="0" presId="urn:microsoft.com/office/officeart/2005/8/layout/hierarchy6"/>
    <dgm:cxn modelId="{28F5BF77-012C-475E-BE5D-60B612FD813E}" type="presParOf" srcId="{22C84092-EC14-4D39-8ACF-4DCDEFE5DF91}" destId="{74901C68-748D-4D75-B090-82A370E21ADB}" srcOrd="0" destOrd="0" presId="urn:microsoft.com/office/officeart/2005/8/layout/hierarchy6"/>
    <dgm:cxn modelId="{F16C6FA5-A491-4B49-A7D2-427534E9A261}" type="presParOf" srcId="{22C84092-EC14-4D39-8ACF-4DCDEFE5DF91}" destId="{61E242F2-CCF4-4F3D-83E5-2E8C9A2DAC12}" srcOrd="1" destOrd="0" presId="urn:microsoft.com/office/officeart/2005/8/layout/hierarchy6"/>
    <dgm:cxn modelId="{66DD9AC4-1DC0-4C2D-A6D2-43B022769664}" type="presParOf" srcId="{61E242F2-CCF4-4F3D-83E5-2E8C9A2DAC12}" destId="{30B30197-9FDD-4B47-B242-FED58A2BF430}" srcOrd="0" destOrd="0" presId="urn:microsoft.com/office/officeart/2005/8/layout/hierarchy6"/>
    <dgm:cxn modelId="{7FB91672-1748-48F2-A944-2503775DE59A}" type="presParOf" srcId="{61E242F2-CCF4-4F3D-83E5-2E8C9A2DAC12}" destId="{4CC70943-32CA-4A9A-81BA-BE4271F67B3C}" srcOrd="1" destOrd="0" presId="urn:microsoft.com/office/officeart/2005/8/layout/hierarchy6"/>
    <dgm:cxn modelId="{9ECE17A7-FC27-4410-81A5-6CBB648A3F17}" type="presParOf" srcId="{22C84092-EC14-4D39-8ACF-4DCDEFE5DF91}" destId="{F461494E-B049-4767-98BD-252A4D720CF4}" srcOrd="2" destOrd="0" presId="urn:microsoft.com/office/officeart/2005/8/layout/hierarchy6"/>
    <dgm:cxn modelId="{AE8C2137-2E8C-4D88-A4A0-BD0BB6203057}" type="presParOf" srcId="{22C84092-EC14-4D39-8ACF-4DCDEFE5DF91}" destId="{ED998CFF-4A16-419A-8F62-EBACF196C621}" srcOrd="3" destOrd="0" presId="urn:microsoft.com/office/officeart/2005/8/layout/hierarchy6"/>
    <dgm:cxn modelId="{52DCE1C3-AC56-4A78-8A31-FA98CCB09092}" type="presParOf" srcId="{ED998CFF-4A16-419A-8F62-EBACF196C621}" destId="{4E83BFF9-F1F7-410B-8004-1D870705D095}" srcOrd="0" destOrd="0" presId="urn:microsoft.com/office/officeart/2005/8/layout/hierarchy6"/>
    <dgm:cxn modelId="{96859375-9ACD-4927-BEE9-E07409E1922C}" type="presParOf" srcId="{ED998CFF-4A16-419A-8F62-EBACF196C621}" destId="{B6BF87F3-C84F-44BC-938F-8EF3ED70DA95}" srcOrd="1" destOrd="0" presId="urn:microsoft.com/office/officeart/2005/8/layout/hierarchy6"/>
    <dgm:cxn modelId="{0E18A4C3-B7A2-4596-83F8-CD7128F8289A}" type="presParOf" srcId="{A7E63098-B44D-489E-BCBD-8EBDD0C1C74D}" destId="{16533A6E-4233-49DC-A65A-C87A01E54E47}" srcOrd="2" destOrd="0" presId="urn:microsoft.com/office/officeart/2005/8/layout/hierarchy6"/>
    <dgm:cxn modelId="{7B9F3C0A-8561-49A8-AE15-BE7837534860}" type="presParOf" srcId="{A7E63098-B44D-489E-BCBD-8EBDD0C1C74D}" destId="{E1C92CE3-612A-4441-9293-1E779B4D7D1B}" srcOrd="3" destOrd="0" presId="urn:microsoft.com/office/officeart/2005/8/layout/hierarchy6"/>
    <dgm:cxn modelId="{86400D42-6566-483D-9027-7BCB852AFADA}" type="presParOf" srcId="{E1C92CE3-612A-4441-9293-1E779B4D7D1B}" destId="{76E60CC6-A42E-427E-945C-F09D92BF7A35}" srcOrd="0" destOrd="0" presId="urn:microsoft.com/office/officeart/2005/8/layout/hierarchy6"/>
    <dgm:cxn modelId="{A5D3483B-61DD-46C7-946F-44B7BC992471}" type="presParOf" srcId="{E1C92CE3-612A-4441-9293-1E779B4D7D1B}" destId="{0899505E-6DBA-4282-9E90-A36AC76A4EA8}" srcOrd="1" destOrd="0" presId="urn:microsoft.com/office/officeart/2005/8/layout/hierarchy6"/>
    <dgm:cxn modelId="{BA312220-25A0-438D-BFCE-13E2D3EFFCE6}" type="presParOf" srcId="{0899505E-6DBA-4282-9E90-A36AC76A4EA8}" destId="{175BD6BE-6543-4494-BF19-E64D0E17071E}" srcOrd="0" destOrd="0" presId="urn:microsoft.com/office/officeart/2005/8/layout/hierarchy6"/>
    <dgm:cxn modelId="{867E21B0-B01B-4B20-A9AF-622C2CA11D55}" type="presParOf" srcId="{0899505E-6DBA-4282-9E90-A36AC76A4EA8}" destId="{499F820A-39C8-49A2-AEE2-CD94284F1BDE}" srcOrd="1" destOrd="0" presId="urn:microsoft.com/office/officeart/2005/8/layout/hierarchy6"/>
    <dgm:cxn modelId="{3BB79067-BB9F-4901-BF74-8099BD889348}" type="presParOf" srcId="{499F820A-39C8-49A2-AEE2-CD94284F1BDE}" destId="{5E4E1EC2-D25A-4C6A-A7E3-85BFBA9ECE70}" srcOrd="0" destOrd="0" presId="urn:microsoft.com/office/officeart/2005/8/layout/hierarchy6"/>
    <dgm:cxn modelId="{B95B9B8F-BEE2-486A-8FE7-E87CB8A555CF}" type="presParOf" srcId="{499F820A-39C8-49A2-AEE2-CD94284F1BDE}" destId="{689A3234-BB33-4570-9E57-D78ACE15FDCF}" srcOrd="1" destOrd="0" presId="urn:microsoft.com/office/officeart/2005/8/layout/hierarchy6"/>
    <dgm:cxn modelId="{854C46E1-B64A-4B72-A803-43AF86028A7B}" type="presParOf" srcId="{0899505E-6DBA-4282-9E90-A36AC76A4EA8}" destId="{A0B9F697-C581-4B6B-AFD1-796DB4EC729E}" srcOrd="2" destOrd="0" presId="urn:microsoft.com/office/officeart/2005/8/layout/hierarchy6"/>
    <dgm:cxn modelId="{EC061A68-D023-424A-8C14-FA873937452F}" type="presParOf" srcId="{0899505E-6DBA-4282-9E90-A36AC76A4EA8}" destId="{84C42F7A-FA37-4F45-B8FE-D606528BFD9A}" srcOrd="3" destOrd="0" presId="urn:microsoft.com/office/officeart/2005/8/layout/hierarchy6"/>
    <dgm:cxn modelId="{4063707C-4974-4F7C-B1A8-9C94982743B1}" type="presParOf" srcId="{84C42F7A-FA37-4F45-B8FE-D606528BFD9A}" destId="{AB122356-4E3B-4778-BC65-DA023655C786}" srcOrd="0" destOrd="0" presId="urn:microsoft.com/office/officeart/2005/8/layout/hierarchy6"/>
    <dgm:cxn modelId="{70E26E70-9369-46AB-B069-475FDB5815D6}" type="presParOf" srcId="{84C42F7A-FA37-4F45-B8FE-D606528BFD9A}" destId="{1C1A4C91-DE35-4D1E-B220-F799B846DC64}" srcOrd="1" destOrd="0" presId="urn:microsoft.com/office/officeart/2005/8/layout/hierarchy6"/>
    <dgm:cxn modelId="{F1A68EC8-EB65-44CB-A303-0B66836B1E40}" type="presParOf" srcId="{2E386FBD-A2AC-4C1E-BD6C-972A43981A6E}" destId="{9B427D22-308D-4869-9658-6C32923A9182}" srcOrd="1" destOrd="0" presId="urn:microsoft.com/office/officeart/2005/8/layout/hierarchy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195628-159D-4764-BFB8-7EC161885639}">
      <dsp:nvSpPr>
        <dsp:cNvPr id="0" name=""/>
        <dsp:cNvSpPr/>
      </dsp:nvSpPr>
      <dsp:spPr>
        <a:xfrm>
          <a:off x="3623253" y="1029"/>
          <a:ext cx="1394451" cy="929634"/>
        </a:xfrm>
        <a:prstGeom prst="roundRect">
          <a:avLst>
            <a:gd name="adj" fmla="val 10000"/>
          </a:avLst>
        </a:prstGeom>
        <a:solidFill>
          <a:schemeClr val="accent1">
            <a:shade val="60000"/>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AU" sz="2400" kern="1200" dirty="0"/>
            <a:t>Software Testing</a:t>
          </a:r>
        </a:p>
      </dsp:txBody>
      <dsp:txXfrm>
        <a:off x="3650481" y="28257"/>
        <a:ext cx="1339995" cy="875178"/>
      </dsp:txXfrm>
    </dsp:sp>
    <dsp:sp modelId="{2744C4E1-0EB0-4C4E-9020-F741F8335D84}">
      <dsp:nvSpPr>
        <dsp:cNvPr id="0" name=""/>
        <dsp:cNvSpPr/>
      </dsp:nvSpPr>
      <dsp:spPr>
        <a:xfrm>
          <a:off x="2507692" y="930663"/>
          <a:ext cx="1812786" cy="371853"/>
        </a:xfrm>
        <a:custGeom>
          <a:avLst/>
          <a:gdLst/>
          <a:ahLst/>
          <a:cxnLst/>
          <a:rect l="0" t="0" r="0" b="0"/>
          <a:pathLst>
            <a:path>
              <a:moveTo>
                <a:pt x="1812786" y="0"/>
              </a:moveTo>
              <a:lnTo>
                <a:pt x="1812786" y="185926"/>
              </a:lnTo>
              <a:lnTo>
                <a:pt x="0" y="185926"/>
              </a:lnTo>
              <a:lnTo>
                <a:pt x="0" y="371853"/>
              </a:lnTo>
            </a:path>
          </a:pathLst>
        </a:custGeom>
        <a:noFill/>
        <a:ln w="25400" cap="flat" cmpd="sng" algn="ctr">
          <a:solidFill>
            <a:schemeClr val="accent1">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B180A7C-5C40-4052-AECE-FAFC8492A482}">
      <dsp:nvSpPr>
        <dsp:cNvPr id="0" name=""/>
        <dsp:cNvSpPr/>
      </dsp:nvSpPr>
      <dsp:spPr>
        <a:xfrm>
          <a:off x="1810466" y="1302517"/>
          <a:ext cx="1394451" cy="929634"/>
        </a:xfrm>
        <a:prstGeom prst="roundRect">
          <a:avLst>
            <a:gd name="adj" fmla="val 10000"/>
          </a:avLst>
        </a:prstGeom>
        <a:solidFill>
          <a:schemeClr val="accent1">
            <a:shade val="80000"/>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AU" sz="2400" kern="1200" dirty="0"/>
            <a:t>Static</a:t>
          </a:r>
        </a:p>
      </dsp:txBody>
      <dsp:txXfrm>
        <a:off x="1837694" y="1329745"/>
        <a:ext cx="1339995" cy="875178"/>
      </dsp:txXfrm>
    </dsp:sp>
    <dsp:sp modelId="{74901C68-748D-4D75-B090-82A370E21ADB}">
      <dsp:nvSpPr>
        <dsp:cNvPr id="0" name=""/>
        <dsp:cNvSpPr/>
      </dsp:nvSpPr>
      <dsp:spPr>
        <a:xfrm>
          <a:off x="1601298" y="2232151"/>
          <a:ext cx="906393" cy="371853"/>
        </a:xfrm>
        <a:custGeom>
          <a:avLst/>
          <a:gdLst/>
          <a:ahLst/>
          <a:cxnLst/>
          <a:rect l="0" t="0" r="0" b="0"/>
          <a:pathLst>
            <a:path>
              <a:moveTo>
                <a:pt x="906393" y="0"/>
              </a:moveTo>
              <a:lnTo>
                <a:pt x="906393" y="185926"/>
              </a:lnTo>
              <a:lnTo>
                <a:pt x="0" y="185926"/>
              </a:lnTo>
              <a:lnTo>
                <a:pt x="0" y="371853"/>
              </a:lnTo>
            </a:path>
          </a:pathLst>
        </a:custGeom>
        <a:noFill/>
        <a:ln w="25400" cap="flat" cmpd="sng" algn="ctr">
          <a:solidFill>
            <a:schemeClr val="accent1">
              <a:tint val="7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0B30197-9FDD-4B47-B242-FED58A2BF430}">
      <dsp:nvSpPr>
        <dsp:cNvPr id="0" name=""/>
        <dsp:cNvSpPr/>
      </dsp:nvSpPr>
      <dsp:spPr>
        <a:xfrm>
          <a:off x="904072" y="2604005"/>
          <a:ext cx="1394451" cy="929634"/>
        </a:xfrm>
        <a:prstGeom prst="roundRect">
          <a:avLst>
            <a:gd name="adj" fmla="val 10000"/>
          </a:avLst>
        </a:prstGeom>
        <a:solidFill>
          <a:schemeClr val="accent1">
            <a:tint val="99000"/>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AU" sz="2400" kern="1200" dirty="0"/>
            <a:t>Source code</a:t>
          </a:r>
        </a:p>
      </dsp:txBody>
      <dsp:txXfrm>
        <a:off x="931300" y="2631233"/>
        <a:ext cx="1339995" cy="875178"/>
      </dsp:txXfrm>
    </dsp:sp>
    <dsp:sp modelId="{F461494E-B049-4767-98BD-252A4D720CF4}">
      <dsp:nvSpPr>
        <dsp:cNvPr id="0" name=""/>
        <dsp:cNvSpPr/>
      </dsp:nvSpPr>
      <dsp:spPr>
        <a:xfrm>
          <a:off x="2507692" y="2232151"/>
          <a:ext cx="906393" cy="371853"/>
        </a:xfrm>
        <a:custGeom>
          <a:avLst/>
          <a:gdLst/>
          <a:ahLst/>
          <a:cxnLst/>
          <a:rect l="0" t="0" r="0" b="0"/>
          <a:pathLst>
            <a:path>
              <a:moveTo>
                <a:pt x="0" y="0"/>
              </a:moveTo>
              <a:lnTo>
                <a:pt x="0" y="185926"/>
              </a:lnTo>
              <a:lnTo>
                <a:pt x="906393" y="185926"/>
              </a:lnTo>
              <a:lnTo>
                <a:pt x="906393" y="371853"/>
              </a:lnTo>
            </a:path>
          </a:pathLst>
        </a:custGeom>
        <a:noFill/>
        <a:ln w="25400" cap="flat" cmpd="sng" algn="ctr">
          <a:solidFill>
            <a:schemeClr val="accent1">
              <a:tint val="7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E83BFF9-F1F7-410B-8004-1D870705D095}">
      <dsp:nvSpPr>
        <dsp:cNvPr id="0" name=""/>
        <dsp:cNvSpPr/>
      </dsp:nvSpPr>
      <dsp:spPr>
        <a:xfrm>
          <a:off x="2716859" y="2604005"/>
          <a:ext cx="1394451" cy="929634"/>
        </a:xfrm>
        <a:prstGeom prst="roundRect">
          <a:avLst>
            <a:gd name="adj" fmla="val 10000"/>
          </a:avLst>
        </a:prstGeom>
        <a:solidFill>
          <a:schemeClr val="accent1">
            <a:tint val="99000"/>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AU" sz="2400" kern="1200" dirty="0"/>
            <a:t>Byte code</a:t>
          </a:r>
        </a:p>
      </dsp:txBody>
      <dsp:txXfrm>
        <a:off x="2744087" y="2631233"/>
        <a:ext cx="1339995" cy="875178"/>
      </dsp:txXfrm>
    </dsp:sp>
    <dsp:sp modelId="{16533A6E-4233-49DC-A65A-C87A01E54E47}">
      <dsp:nvSpPr>
        <dsp:cNvPr id="0" name=""/>
        <dsp:cNvSpPr/>
      </dsp:nvSpPr>
      <dsp:spPr>
        <a:xfrm>
          <a:off x="4320479" y="930663"/>
          <a:ext cx="1812786" cy="371853"/>
        </a:xfrm>
        <a:custGeom>
          <a:avLst/>
          <a:gdLst/>
          <a:ahLst/>
          <a:cxnLst/>
          <a:rect l="0" t="0" r="0" b="0"/>
          <a:pathLst>
            <a:path>
              <a:moveTo>
                <a:pt x="0" y="0"/>
              </a:moveTo>
              <a:lnTo>
                <a:pt x="0" y="185926"/>
              </a:lnTo>
              <a:lnTo>
                <a:pt x="1812786" y="185926"/>
              </a:lnTo>
              <a:lnTo>
                <a:pt x="1812786" y="371853"/>
              </a:lnTo>
            </a:path>
          </a:pathLst>
        </a:custGeom>
        <a:noFill/>
        <a:ln w="25400" cap="flat" cmpd="sng" algn="ctr">
          <a:solidFill>
            <a:schemeClr val="accent1">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6E60CC6-A42E-427E-945C-F09D92BF7A35}">
      <dsp:nvSpPr>
        <dsp:cNvPr id="0" name=""/>
        <dsp:cNvSpPr/>
      </dsp:nvSpPr>
      <dsp:spPr>
        <a:xfrm>
          <a:off x="5436040" y="1302517"/>
          <a:ext cx="1394451" cy="929634"/>
        </a:xfrm>
        <a:prstGeom prst="roundRect">
          <a:avLst>
            <a:gd name="adj" fmla="val 10000"/>
          </a:avLst>
        </a:prstGeom>
        <a:solidFill>
          <a:schemeClr val="accent1">
            <a:shade val="80000"/>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AU" sz="2400" kern="1200" dirty="0"/>
            <a:t>Dynamic</a:t>
          </a:r>
        </a:p>
      </dsp:txBody>
      <dsp:txXfrm>
        <a:off x="5463268" y="1329745"/>
        <a:ext cx="1339995" cy="875178"/>
      </dsp:txXfrm>
    </dsp:sp>
    <dsp:sp modelId="{175BD6BE-6543-4494-BF19-E64D0E17071E}">
      <dsp:nvSpPr>
        <dsp:cNvPr id="0" name=""/>
        <dsp:cNvSpPr/>
      </dsp:nvSpPr>
      <dsp:spPr>
        <a:xfrm>
          <a:off x="5226872" y="2232151"/>
          <a:ext cx="906393" cy="371853"/>
        </a:xfrm>
        <a:custGeom>
          <a:avLst/>
          <a:gdLst/>
          <a:ahLst/>
          <a:cxnLst/>
          <a:rect l="0" t="0" r="0" b="0"/>
          <a:pathLst>
            <a:path>
              <a:moveTo>
                <a:pt x="906393" y="0"/>
              </a:moveTo>
              <a:lnTo>
                <a:pt x="906393" y="185926"/>
              </a:lnTo>
              <a:lnTo>
                <a:pt x="0" y="185926"/>
              </a:lnTo>
              <a:lnTo>
                <a:pt x="0" y="371853"/>
              </a:lnTo>
            </a:path>
          </a:pathLst>
        </a:custGeom>
        <a:noFill/>
        <a:ln w="25400" cap="flat" cmpd="sng" algn="ctr">
          <a:solidFill>
            <a:schemeClr val="accent1">
              <a:tint val="7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E4E1EC2-D25A-4C6A-A7E3-85BFBA9ECE70}">
      <dsp:nvSpPr>
        <dsp:cNvPr id="0" name=""/>
        <dsp:cNvSpPr/>
      </dsp:nvSpPr>
      <dsp:spPr>
        <a:xfrm>
          <a:off x="4529646" y="2604005"/>
          <a:ext cx="1394451" cy="929634"/>
        </a:xfrm>
        <a:prstGeom prst="roundRect">
          <a:avLst>
            <a:gd name="adj" fmla="val 10000"/>
          </a:avLst>
        </a:prstGeom>
        <a:solidFill>
          <a:schemeClr val="accent1">
            <a:tint val="99000"/>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AU" sz="2400" kern="1200" dirty="0"/>
            <a:t>White box</a:t>
          </a:r>
        </a:p>
      </dsp:txBody>
      <dsp:txXfrm>
        <a:off x="4556874" y="2631233"/>
        <a:ext cx="1339995" cy="875178"/>
      </dsp:txXfrm>
    </dsp:sp>
    <dsp:sp modelId="{A0B9F697-C581-4B6B-AFD1-796DB4EC729E}">
      <dsp:nvSpPr>
        <dsp:cNvPr id="0" name=""/>
        <dsp:cNvSpPr/>
      </dsp:nvSpPr>
      <dsp:spPr>
        <a:xfrm>
          <a:off x="6133265" y="2232151"/>
          <a:ext cx="906393" cy="371853"/>
        </a:xfrm>
        <a:custGeom>
          <a:avLst/>
          <a:gdLst/>
          <a:ahLst/>
          <a:cxnLst/>
          <a:rect l="0" t="0" r="0" b="0"/>
          <a:pathLst>
            <a:path>
              <a:moveTo>
                <a:pt x="0" y="0"/>
              </a:moveTo>
              <a:lnTo>
                <a:pt x="0" y="185926"/>
              </a:lnTo>
              <a:lnTo>
                <a:pt x="906393" y="185926"/>
              </a:lnTo>
              <a:lnTo>
                <a:pt x="906393" y="371853"/>
              </a:lnTo>
            </a:path>
          </a:pathLst>
        </a:custGeom>
        <a:noFill/>
        <a:ln w="25400" cap="flat" cmpd="sng" algn="ctr">
          <a:solidFill>
            <a:schemeClr val="accent1">
              <a:tint val="7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B122356-4E3B-4778-BC65-DA023655C786}">
      <dsp:nvSpPr>
        <dsp:cNvPr id="0" name=""/>
        <dsp:cNvSpPr/>
      </dsp:nvSpPr>
      <dsp:spPr>
        <a:xfrm>
          <a:off x="6342433" y="2604005"/>
          <a:ext cx="1394451" cy="929634"/>
        </a:xfrm>
        <a:prstGeom prst="roundRect">
          <a:avLst>
            <a:gd name="adj" fmla="val 10000"/>
          </a:avLst>
        </a:prstGeom>
        <a:solidFill>
          <a:schemeClr val="accent1">
            <a:tint val="99000"/>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AU" sz="2400" kern="1200" dirty="0"/>
            <a:t>Black box</a:t>
          </a:r>
        </a:p>
      </dsp:txBody>
      <dsp:txXfrm>
        <a:off x="6369661" y="2631233"/>
        <a:ext cx="1339995" cy="875178"/>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sz="quarter" idx="1"/>
          </p:nvPr>
        </p:nvSpPr>
        <p:spPr>
          <a:xfrm>
            <a:off x="3850443" y="0"/>
            <a:ext cx="2945659" cy="496332"/>
          </a:xfrm>
          <a:prstGeom prst="rect">
            <a:avLst/>
          </a:prstGeom>
        </p:spPr>
        <p:txBody>
          <a:bodyPr vert="horz" lIns="91440" tIns="45720" rIns="91440" bIns="45720" rtlCol="0"/>
          <a:lstStyle>
            <a:lvl1pPr algn="r">
              <a:defRPr sz="1200"/>
            </a:lvl1pPr>
          </a:lstStyle>
          <a:p>
            <a:fld id="{BBFA697C-5849-4DDF-A6C8-08E6893940F4}" type="datetimeFigureOut">
              <a:rPr lang="en-AU" smtClean="0"/>
              <a:pPr/>
              <a:t>11/07/2020</a:t>
            </a:fld>
            <a:endParaRPr lang="en-AU"/>
          </a:p>
        </p:txBody>
      </p:sp>
      <p:sp>
        <p:nvSpPr>
          <p:cNvPr id="4" name="Footer Placeholder 3"/>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a:defRPr sz="1200"/>
            </a:lvl1pPr>
          </a:lstStyle>
          <a:p>
            <a:endParaRPr lang="en-AU"/>
          </a:p>
        </p:txBody>
      </p:sp>
      <p:sp>
        <p:nvSpPr>
          <p:cNvPr id="5" name="Slide Number Placeholder 4"/>
          <p:cNvSpPr>
            <a:spLocks noGrp="1"/>
          </p:cNvSpPr>
          <p:nvPr>
            <p:ph type="sldNum" sz="quarter" idx="3"/>
          </p:nvPr>
        </p:nvSpPr>
        <p:spPr>
          <a:xfrm>
            <a:off x="3850443" y="9428583"/>
            <a:ext cx="2945659" cy="496332"/>
          </a:xfrm>
          <a:prstGeom prst="rect">
            <a:avLst/>
          </a:prstGeom>
        </p:spPr>
        <p:txBody>
          <a:bodyPr vert="horz" lIns="91440" tIns="45720" rIns="91440" bIns="45720" rtlCol="0" anchor="b"/>
          <a:lstStyle>
            <a:lvl1pPr algn="r">
              <a:defRPr sz="1200"/>
            </a:lvl1pPr>
          </a:lstStyle>
          <a:p>
            <a:fld id="{BFD014AF-979A-46D9-9B43-4C67319580DA}" type="slidenum">
              <a:rPr lang="en-AU" smtClean="0"/>
              <a:pPr/>
              <a:t>‹#›</a:t>
            </a:fld>
            <a:endParaRPr lang="en-AU"/>
          </a:p>
        </p:txBody>
      </p:sp>
    </p:spTree>
    <p:extLst>
      <p:ext uri="{BB962C8B-B14F-4D97-AF65-F5344CB8AC3E}">
        <p14:creationId xmlns:p14="http://schemas.microsoft.com/office/powerpoint/2010/main" val="251444176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00992BC2-9435-4D31-AEB3-5D5877AD6447}" type="datetimeFigureOut">
              <a:rPr lang="en-AU" smtClean="0"/>
              <a:pPr/>
              <a:t>11/07/2020</a:t>
            </a:fld>
            <a:endParaRPr lang="en-AU"/>
          </a:p>
        </p:txBody>
      </p:sp>
      <p:sp>
        <p:nvSpPr>
          <p:cNvPr id="4" name="Slide Image Placeholder 3"/>
          <p:cNvSpPr>
            <a:spLocks noGrp="1" noRot="1" noChangeAspect="1"/>
          </p:cNvSpPr>
          <p:nvPr>
            <p:ph type="sldImg" idx="2"/>
          </p:nvPr>
        </p:nvSpPr>
        <p:spPr>
          <a:xfrm>
            <a:off x="420688" y="744538"/>
            <a:ext cx="5956300" cy="3722687"/>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79768" y="4715153"/>
            <a:ext cx="5438140" cy="446698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9A496215-5E4C-414D-A8DB-C38AA7CF7C2A}" type="slidenum">
              <a:rPr lang="en-AU" smtClean="0"/>
              <a:pPr/>
              <a:t>‹#›</a:t>
            </a:fld>
            <a:endParaRPr lang="en-AU"/>
          </a:p>
        </p:txBody>
      </p:sp>
    </p:spTree>
    <p:extLst>
      <p:ext uri="{BB962C8B-B14F-4D97-AF65-F5344CB8AC3E}">
        <p14:creationId xmlns:p14="http://schemas.microsoft.com/office/powerpoint/2010/main" val="420318353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3" Type="http://schemas.openxmlformats.org/officeDocument/2006/relationships/hyperlink" Target="https://www.trufflesuite.com/tutorials/debugging-a-smart-contract" TargetMode="External"/><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lvl="0" indent="-342900">
              <a:lnSpc>
                <a:spcPct val="107000"/>
              </a:lnSpc>
              <a:spcAft>
                <a:spcPts val="800"/>
              </a:spcAft>
              <a:buFont typeface="Arial" panose="020B0604020202020204" pitchFamily="34" charset="0"/>
              <a:buChar char="•"/>
              <a:tabLst>
                <a:tab pos="457200" algn="l"/>
              </a:tabLst>
            </a:pPr>
            <a:r>
              <a:rPr lang="en-AU" sz="1200" dirty="0">
                <a:effectLst/>
                <a:latin typeface="Calibri" panose="020F0502020204030204" pitchFamily="34" charset="0"/>
                <a:ea typeface="Calibri" panose="020F0502020204030204" pitchFamily="34" charset="0"/>
                <a:cs typeface="Times New Roman" panose="02020603050405020304" pitchFamily="18" charset="0"/>
              </a:rPr>
              <a:t>In this class, we’ll discuss several SC testing techniques</a:t>
            </a:r>
          </a:p>
          <a:p>
            <a:endParaRPr lang="en-AU" dirty="0"/>
          </a:p>
        </p:txBody>
      </p:sp>
      <p:sp>
        <p:nvSpPr>
          <p:cNvPr id="4" name="Slide Number Placeholder 3"/>
          <p:cNvSpPr>
            <a:spLocks noGrp="1"/>
          </p:cNvSpPr>
          <p:nvPr>
            <p:ph type="sldNum" sz="quarter" idx="5"/>
          </p:nvPr>
        </p:nvSpPr>
        <p:spPr/>
        <p:txBody>
          <a:bodyPr/>
          <a:lstStyle/>
          <a:p>
            <a:fld id="{9A496215-5E4C-414D-A8DB-C38AA7CF7C2A}" type="slidenum">
              <a:rPr lang="en-AU" smtClean="0"/>
              <a:pPr/>
              <a:t>1</a:t>
            </a:fld>
            <a:endParaRPr lang="en-AU"/>
          </a:p>
        </p:txBody>
      </p:sp>
    </p:spTree>
    <p:extLst>
      <p:ext uri="{BB962C8B-B14F-4D97-AF65-F5344CB8AC3E}">
        <p14:creationId xmlns:p14="http://schemas.microsoft.com/office/powerpoint/2010/main" val="8957183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This is an example of re-entrancy within a single function. We have already seen similar examples</a:t>
            </a:r>
          </a:p>
          <a:p>
            <a:r>
              <a:rPr lang="en-AU" dirty="0"/>
              <a:t>We need to move </a:t>
            </a:r>
            <a:r>
              <a:rPr lang="en-AU" dirty="0" err="1"/>
              <a:t>userBalance</a:t>
            </a:r>
            <a:r>
              <a:rPr lang="en-AU" dirty="0"/>
              <a:t> set to zero before </a:t>
            </a:r>
            <a:r>
              <a:rPr lang="en-AU" dirty="0" err="1"/>
              <a:t>call.value</a:t>
            </a:r>
            <a:endParaRPr lang="en-AU" dirty="0"/>
          </a:p>
          <a:p>
            <a:r>
              <a:rPr lang="en-AU" dirty="0"/>
              <a:t>Also, we can use a withdraw function to get the receiver to pull the crypto</a:t>
            </a:r>
          </a:p>
        </p:txBody>
      </p:sp>
      <p:sp>
        <p:nvSpPr>
          <p:cNvPr id="4" name="Slide Number Placeholder 3"/>
          <p:cNvSpPr>
            <a:spLocks noGrp="1"/>
          </p:cNvSpPr>
          <p:nvPr>
            <p:ph type="sldNum" sz="quarter" idx="5"/>
          </p:nvPr>
        </p:nvSpPr>
        <p:spPr/>
        <p:txBody>
          <a:bodyPr/>
          <a:lstStyle/>
          <a:p>
            <a:fld id="{9A496215-5E4C-414D-A8DB-C38AA7CF7C2A}" type="slidenum">
              <a:rPr lang="en-AU" smtClean="0"/>
              <a:pPr/>
              <a:t>10</a:t>
            </a:fld>
            <a:endParaRPr lang="en-AU"/>
          </a:p>
        </p:txBody>
      </p:sp>
    </p:spTree>
    <p:extLst>
      <p:ext uri="{BB962C8B-B14F-4D97-AF65-F5344CB8AC3E}">
        <p14:creationId xmlns:p14="http://schemas.microsoft.com/office/powerpoint/2010/main" val="38402366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AU" dirty="0"/>
              <a:t>Here’s an example with 2 functions</a:t>
            </a:r>
          </a:p>
          <a:p>
            <a:pPr marL="171450" indent="-171450">
              <a:buFont typeface="Arial" panose="020B0604020202020204" pitchFamily="34" charset="0"/>
              <a:buChar char="•"/>
            </a:pPr>
            <a:r>
              <a:rPr lang="en-AU" dirty="0"/>
              <a:t>In this example, re-entrancy can be used either to call transfer or withdraw functions</a:t>
            </a:r>
          </a:p>
          <a:p>
            <a:pPr marL="171450" indent="-171450">
              <a:buFont typeface="Arial" panose="020B0604020202020204" pitchFamily="34" charset="0"/>
              <a:buChar char="•"/>
            </a:pPr>
            <a:r>
              <a:rPr lang="en-AU" sz="1200" b="0" i="0" kern="1200" dirty="0">
                <a:solidFill>
                  <a:schemeClr val="tx1"/>
                </a:solidFill>
                <a:effectLst/>
                <a:latin typeface="+mn-lt"/>
                <a:ea typeface="+mn-ea"/>
                <a:cs typeface="+mn-cs"/>
              </a:rPr>
              <a:t>Same bug can occur across multiple contracts, if those contracts share state</a:t>
            </a:r>
          </a:p>
          <a:p>
            <a:pPr marL="171450" indent="-171450">
              <a:buFont typeface="Arial" panose="020B0604020202020204" pitchFamily="34" charset="0"/>
              <a:buChar char="•"/>
            </a:pPr>
            <a:endParaRPr lang="en-AU" dirty="0"/>
          </a:p>
        </p:txBody>
      </p:sp>
      <p:sp>
        <p:nvSpPr>
          <p:cNvPr id="4" name="Slide Number Placeholder 3"/>
          <p:cNvSpPr>
            <a:spLocks noGrp="1"/>
          </p:cNvSpPr>
          <p:nvPr>
            <p:ph type="sldNum" sz="quarter" idx="5"/>
          </p:nvPr>
        </p:nvSpPr>
        <p:spPr/>
        <p:txBody>
          <a:bodyPr/>
          <a:lstStyle/>
          <a:p>
            <a:fld id="{9A496215-5E4C-414D-A8DB-C38AA7CF7C2A}" type="slidenum">
              <a:rPr lang="en-AU" smtClean="0"/>
              <a:pPr/>
              <a:t>11</a:t>
            </a:fld>
            <a:endParaRPr lang="en-AU"/>
          </a:p>
        </p:txBody>
      </p:sp>
    </p:spTree>
    <p:extLst>
      <p:ext uri="{BB962C8B-B14F-4D97-AF65-F5344CB8AC3E}">
        <p14:creationId xmlns:p14="http://schemas.microsoft.com/office/powerpoint/2010/main" val="32715019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AU" sz="1200" b="0" i="0" kern="1200" dirty="0">
                <a:solidFill>
                  <a:schemeClr val="tx1"/>
                </a:solidFill>
                <a:effectLst/>
                <a:latin typeface="+mn-lt"/>
                <a:ea typeface="+mn-ea"/>
                <a:cs typeface="+mn-cs"/>
              </a:rPr>
              <a:t>Here’s another example where just setting balance won’t work</a:t>
            </a:r>
          </a:p>
          <a:p>
            <a:pPr marL="171450" indent="-171450">
              <a:buFont typeface="Arial" panose="020B0604020202020204" pitchFamily="34" charset="0"/>
              <a:buChar char="•"/>
            </a:pPr>
            <a:r>
              <a:rPr lang="en-AU" sz="1200" b="0" i="0" kern="1200" dirty="0">
                <a:solidFill>
                  <a:schemeClr val="tx1"/>
                </a:solidFill>
                <a:effectLst/>
                <a:latin typeface="+mn-lt"/>
                <a:ea typeface="+mn-ea"/>
                <a:cs typeface="+mn-cs"/>
              </a:rPr>
              <a:t>The </a:t>
            </a:r>
            <a:r>
              <a:rPr lang="en-AU" sz="1200" b="0" i="0" kern="1200" dirty="0" err="1">
                <a:solidFill>
                  <a:schemeClr val="tx1"/>
                </a:solidFill>
                <a:effectLst/>
                <a:latin typeface="+mn-lt"/>
                <a:ea typeface="+mn-ea"/>
                <a:cs typeface="+mn-cs"/>
              </a:rPr>
              <a:t>withdrawReward</a:t>
            </a:r>
            <a:r>
              <a:rPr lang="en-AU" sz="1200" b="0" i="0" kern="1200" dirty="0">
                <a:solidFill>
                  <a:schemeClr val="tx1"/>
                </a:solidFill>
                <a:effectLst/>
                <a:latin typeface="+mn-lt"/>
                <a:ea typeface="+mn-ea"/>
                <a:cs typeface="+mn-cs"/>
              </a:rPr>
              <a:t> function is fixed to overcome re-entrancy issue</a:t>
            </a:r>
          </a:p>
          <a:p>
            <a:pPr marL="171450" indent="-171450">
              <a:buFont typeface="Arial" panose="020B0604020202020204" pitchFamily="34" charset="0"/>
              <a:buChar char="•"/>
            </a:pPr>
            <a:r>
              <a:rPr lang="en-AU" sz="1200" b="0" i="0" kern="1200" dirty="0">
                <a:solidFill>
                  <a:schemeClr val="tx1"/>
                </a:solidFill>
                <a:effectLst/>
                <a:latin typeface="+mn-lt"/>
                <a:ea typeface="+mn-ea"/>
                <a:cs typeface="+mn-cs"/>
              </a:rPr>
              <a:t>However, it can be called within </a:t>
            </a:r>
            <a:r>
              <a:rPr lang="en-AU" sz="1200" b="0" i="0" kern="1200" dirty="0" err="1">
                <a:solidFill>
                  <a:schemeClr val="tx1"/>
                </a:solidFill>
                <a:effectLst/>
                <a:latin typeface="+mn-lt"/>
                <a:ea typeface="+mn-ea"/>
                <a:cs typeface="+mn-cs"/>
              </a:rPr>
              <a:t>getFirstWithdrawalBonus</a:t>
            </a:r>
            <a:r>
              <a:rPr lang="en-AU" sz="1200" b="0" i="0" kern="1200" dirty="0">
                <a:solidFill>
                  <a:schemeClr val="tx1"/>
                </a:solidFill>
                <a:effectLst/>
                <a:latin typeface="+mn-lt"/>
                <a:ea typeface="+mn-ea"/>
                <a:cs typeface="+mn-cs"/>
              </a:rPr>
              <a:t> function, where for the 1</a:t>
            </a:r>
            <a:r>
              <a:rPr lang="en-AU" sz="1200" b="0" i="0" kern="1200" baseline="30000" dirty="0">
                <a:solidFill>
                  <a:schemeClr val="tx1"/>
                </a:solidFill>
                <a:effectLst/>
                <a:latin typeface="+mn-lt"/>
                <a:ea typeface="+mn-ea"/>
                <a:cs typeface="+mn-cs"/>
              </a:rPr>
              <a:t>st</a:t>
            </a:r>
            <a:r>
              <a:rPr lang="en-AU" sz="1200" b="0" i="0" kern="1200" dirty="0">
                <a:solidFill>
                  <a:schemeClr val="tx1"/>
                </a:solidFill>
                <a:effectLst/>
                <a:latin typeface="+mn-lt"/>
                <a:ea typeface="+mn-ea"/>
                <a:cs typeface="+mn-cs"/>
              </a:rPr>
              <a:t> withdrawal you get a bonus</a:t>
            </a:r>
          </a:p>
          <a:p>
            <a:pPr marL="171450" indent="-171450">
              <a:buFont typeface="Arial" panose="020B0604020202020204" pitchFamily="34" charset="0"/>
              <a:buChar char="•"/>
            </a:pPr>
            <a:r>
              <a:rPr lang="en-AU" sz="1200" b="0" i="0" kern="1200" dirty="0">
                <a:solidFill>
                  <a:schemeClr val="tx1"/>
                </a:solidFill>
                <a:effectLst/>
                <a:latin typeface="+mn-lt"/>
                <a:ea typeface="+mn-ea"/>
                <a:cs typeface="+mn-cs"/>
              </a:rPr>
              <a:t>While </a:t>
            </a:r>
            <a:r>
              <a:rPr lang="en-AU" sz="1200" b="0" i="0" kern="1200" dirty="0" err="1">
                <a:solidFill>
                  <a:schemeClr val="tx1"/>
                </a:solidFill>
                <a:effectLst/>
                <a:latin typeface="+mn-lt"/>
                <a:ea typeface="+mn-ea"/>
                <a:cs typeface="+mn-cs"/>
              </a:rPr>
              <a:t>call.value</a:t>
            </a:r>
            <a:r>
              <a:rPr lang="en-AU" sz="1200" b="0" i="0" kern="1200" dirty="0">
                <a:solidFill>
                  <a:schemeClr val="tx1"/>
                </a:solidFill>
                <a:effectLst/>
                <a:latin typeface="+mn-lt"/>
                <a:ea typeface="+mn-ea"/>
                <a:cs typeface="+mn-cs"/>
              </a:rPr>
              <a:t> is pending you can call </a:t>
            </a:r>
            <a:r>
              <a:rPr lang="en-AU" sz="1200" b="0" i="0" kern="1200" dirty="0" err="1">
                <a:solidFill>
                  <a:schemeClr val="tx1"/>
                </a:solidFill>
                <a:effectLst/>
                <a:latin typeface="+mn-lt"/>
                <a:ea typeface="+mn-ea"/>
                <a:cs typeface="+mn-cs"/>
              </a:rPr>
              <a:t>getFirstWithdrawalBonus</a:t>
            </a:r>
            <a:r>
              <a:rPr lang="en-AU" sz="1200" b="0" i="0" kern="1200" dirty="0">
                <a:solidFill>
                  <a:schemeClr val="tx1"/>
                </a:solidFill>
                <a:effectLst/>
                <a:latin typeface="+mn-lt"/>
                <a:ea typeface="+mn-ea"/>
                <a:cs typeface="+mn-cs"/>
              </a:rPr>
              <a:t> function</a:t>
            </a:r>
          </a:p>
          <a:p>
            <a:pPr marL="171450" indent="-171450">
              <a:buFont typeface="Arial" panose="020B0604020202020204" pitchFamily="34" charset="0"/>
              <a:buChar char="•"/>
            </a:pPr>
            <a:r>
              <a:rPr lang="en-AU" sz="1200" b="0" i="0" kern="1200" dirty="0">
                <a:solidFill>
                  <a:schemeClr val="tx1"/>
                </a:solidFill>
                <a:effectLst/>
                <a:latin typeface="+mn-lt"/>
                <a:ea typeface="+mn-ea"/>
                <a:cs typeface="+mn-cs"/>
              </a:rPr>
              <a:t>In this case, </a:t>
            </a:r>
            <a:r>
              <a:rPr lang="en-AU" sz="1200" b="0" i="0" kern="1200" dirty="0" err="1">
                <a:solidFill>
                  <a:schemeClr val="tx1"/>
                </a:solidFill>
                <a:effectLst/>
                <a:latin typeface="+mn-lt"/>
                <a:ea typeface="+mn-ea"/>
                <a:cs typeface="+mn-cs"/>
              </a:rPr>
              <a:t>becalling</a:t>
            </a:r>
            <a:r>
              <a:rPr lang="en-AU" sz="1200" b="0" i="0" kern="1200" dirty="0">
                <a:solidFill>
                  <a:schemeClr val="tx1"/>
                </a:solidFill>
                <a:effectLst/>
                <a:latin typeface="+mn-lt"/>
                <a:ea typeface="+mn-ea"/>
                <a:cs typeface="+mn-cs"/>
              </a:rPr>
              <a:t> withdraw function </a:t>
            </a:r>
            <a:r>
              <a:rPr lang="en-AU" sz="1200" b="0" i="0" kern="1200" dirty="0" err="1">
                <a:solidFill>
                  <a:schemeClr val="tx1"/>
                </a:solidFill>
                <a:effectLst/>
                <a:latin typeface="+mn-lt"/>
                <a:ea typeface="+mn-ea"/>
                <a:cs typeface="+mn-cs"/>
              </a:rPr>
              <a:t>claimedBonus</a:t>
            </a:r>
            <a:r>
              <a:rPr lang="en-AU" sz="1200" b="0" i="0" kern="1200" dirty="0">
                <a:solidFill>
                  <a:schemeClr val="tx1"/>
                </a:solidFill>
                <a:effectLst/>
                <a:latin typeface="+mn-lt"/>
                <a:ea typeface="+mn-ea"/>
                <a:cs typeface="+mn-cs"/>
              </a:rPr>
              <a:t> need to be set to True</a:t>
            </a:r>
          </a:p>
          <a:p>
            <a:pPr marL="171450" indent="-171450">
              <a:buFont typeface="Arial" panose="020B0604020202020204" pitchFamily="34" charset="0"/>
              <a:buChar char="•"/>
            </a:pPr>
            <a:r>
              <a:rPr lang="en-AU" sz="1200" b="0" i="0" kern="1200" dirty="0">
                <a:solidFill>
                  <a:schemeClr val="tx1"/>
                </a:solidFill>
                <a:effectLst/>
                <a:latin typeface="+mn-lt"/>
                <a:ea typeface="+mn-ea"/>
                <a:cs typeface="+mn-cs"/>
              </a:rPr>
              <a:t>Potential solutions</a:t>
            </a:r>
          </a:p>
          <a:p>
            <a:pPr marL="628650" lvl="1" indent="-171450">
              <a:buFont typeface="Arial" panose="020B0604020202020204" pitchFamily="34" charset="0"/>
              <a:buChar char="•"/>
            </a:pPr>
            <a:r>
              <a:rPr lang="en-AU" sz="1200" b="0" i="0" kern="1200" dirty="0">
                <a:solidFill>
                  <a:schemeClr val="tx1"/>
                </a:solidFill>
                <a:effectLst/>
                <a:latin typeface="+mn-lt"/>
                <a:ea typeface="+mn-ea"/>
                <a:cs typeface="+mn-cs"/>
              </a:rPr>
              <a:t>Use a mutex</a:t>
            </a:r>
          </a:p>
          <a:p>
            <a:pPr marL="628650" lvl="1" indent="-171450">
              <a:buFont typeface="Arial" panose="020B0604020202020204" pitchFamily="34" charset="0"/>
              <a:buChar char="•"/>
            </a:pPr>
            <a:r>
              <a:rPr lang="en-AU" sz="1200" b="0" i="0" kern="1200" dirty="0">
                <a:solidFill>
                  <a:schemeClr val="tx1"/>
                </a:solidFill>
                <a:effectLst/>
                <a:latin typeface="+mn-lt"/>
                <a:ea typeface="+mn-ea"/>
                <a:cs typeface="+mn-cs"/>
              </a:rPr>
              <a:t>Use withdraw function </a:t>
            </a:r>
          </a:p>
          <a:p>
            <a:pPr marL="171450" indent="-171450">
              <a:buFont typeface="Arial" panose="020B0604020202020204" pitchFamily="34" charset="0"/>
              <a:buChar char="•"/>
            </a:pPr>
            <a:endParaRPr lang="en-AU" dirty="0"/>
          </a:p>
        </p:txBody>
      </p:sp>
      <p:sp>
        <p:nvSpPr>
          <p:cNvPr id="4" name="Slide Number Placeholder 3"/>
          <p:cNvSpPr>
            <a:spLocks noGrp="1"/>
          </p:cNvSpPr>
          <p:nvPr>
            <p:ph type="sldNum" sz="quarter" idx="5"/>
          </p:nvPr>
        </p:nvSpPr>
        <p:spPr/>
        <p:txBody>
          <a:bodyPr/>
          <a:lstStyle/>
          <a:p>
            <a:fld id="{9A496215-5E4C-414D-A8DB-C38AA7CF7C2A}" type="slidenum">
              <a:rPr lang="en-AU" smtClean="0"/>
              <a:pPr/>
              <a:t>12</a:t>
            </a:fld>
            <a:endParaRPr lang="en-AU"/>
          </a:p>
        </p:txBody>
      </p:sp>
    </p:spTree>
    <p:extLst>
      <p:ext uri="{BB962C8B-B14F-4D97-AF65-F5344CB8AC3E}">
        <p14:creationId xmlns:p14="http://schemas.microsoft.com/office/powerpoint/2010/main" val="36513743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AU" dirty="0"/>
              <a:t>This issue occur as all TXs are visible to anyone while they await in the TX pool</a:t>
            </a:r>
          </a:p>
          <a:p>
            <a:pPr marL="171450" indent="-171450">
              <a:buFont typeface="Arial" panose="020B0604020202020204" pitchFamily="34" charset="0"/>
              <a:buChar char="•"/>
            </a:pPr>
            <a:r>
              <a:rPr lang="en-AU" dirty="0"/>
              <a:t>Waiting time could vary from a few seconds to many hours. In the mean time, others can see what your TX is planning to do &amp; adapt their TXs </a:t>
            </a:r>
          </a:p>
          <a:p>
            <a:pPr marL="171450" indent="-171450">
              <a:buFont typeface="Arial" panose="020B0604020202020204" pitchFamily="34" charset="0"/>
              <a:buChar char="•"/>
            </a:pPr>
            <a:r>
              <a:rPr lang="en-AU" dirty="0"/>
              <a:t>An adversary has a good chance of getting his/her TX included before your TX, if they offer to pay a higher gas price than you</a:t>
            </a:r>
          </a:p>
          <a:p>
            <a:pPr marL="171450" indent="-171450">
              <a:buFont typeface="Arial" panose="020B0604020202020204" pitchFamily="34" charset="0"/>
              <a:buChar char="•"/>
            </a:pPr>
            <a:r>
              <a:rPr lang="en-AU" dirty="0"/>
              <a:t>There are several scenarios here</a:t>
            </a:r>
          </a:p>
          <a:p>
            <a:pPr marL="628650" lvl="1" indent="-171450">
              <a:buFont typeface="Arial" panose="020B0604020202020204" pitchFamily="34" charset="0"/>
              <a:buChar char="•"/>
            </a:pPr>
            <a:r>
              <a:rPr lang="en-AU" dirty="0"/>
              <a:t>In displace the adversary replace your TX with his/her TX by out bidding you. This can be a problem in bidding, crypt exchanges (particular distributed ones), and registering for resources like Domain names</a:t>
            </a:r>
          </a:p>
          <a:p>
            <a:pPr marL="628650" lvl="1" indent="-171450">
              <a:buFont typeface="Arial" panose="020B0604020202020204" pitchFamily="34" charset="0"/>
              <a:buChar char="•"/>
            </a:pPr>
            <a:r>
              <a:rPr lang="en-AU" dirty="0"/>
              <a:t>In insertion, adversary inset one or more TXs before your TXs. For e.g., knowing that you are interested in buying something they can buy that first and immediately sell it to you at a profit</a:t>
            </a:r>
          </a:p>
          <a:p>
            <a:pPr marL="628650" lvl="1" indent="-171450">
              <a:buFont typeface="Arial" panose="020B0604020202020204" pitchFamily="34" charset="0"/>
              <a:buChar char="•"/>
            </a:pPr>
            <a:r>
              <a:rPr lang="en-AU" dirty="0"/>
              <a:t>In suppression, adversary’s objective is to slow you down. They can do by submitting large &amp; high fee paying TXs</a:t>
            </a:r>
          </a:p>
          <a:p>
            <a:pPr marL="171450" lvl="0" indent="-171450">
              <a:buFont typeface="Arial" panose="020B0604020202020204" pitchFamily="34" charset="0"/>
              <a:buChar char="•"/>
            </a:pPr>
            <a:r>
              <a:rPr lang="en-AU" dirty="0"/>
              <a:t>Potential solutions include</a:t>
            </a:r>
          </a:p>
          <a:p>
            <a:pPr marL="628650" lvl="1" indent="-171450">
              <a:buFont typeface="Arial" panose="020B0604020202020204" pitchFamily="34" charset="0"/>
              <a:buChar char="•"/>
            </a:pPr>
            <a:r>
              <a:rPr lang="en-AU" dirty="0"/>
              <a:t>Modifying your SC such that it doesn’t depend on order or time of TXs. This is not always possible</a:t>
            </a:r>
          </a:p>
          <a:p>
            <a:pPr marL="628650" lvl="1" indent="-171450">
              <a:buFont typeface="Arial" panose="020B0604020202020204" pitchFamily="34" charset="0"/>
              <a:buChar char="•"/>
            </a:pPr>
            <a:r>
              <a:rPr lang="en-AU" dirty="0"/>
              <a:t>In such cases you can use solutions like commit and reversal or even zero-knowledge proofs.  Idea is to hide sensitive information until desired result is </a:t>
            </a:r>
            <a:r>
              <a:rPr lang="en-AU" dirty="0" err="1"/>
              <a:t>achived</a:t>
            </a:r>
            <a:r>
              <a:rPr lang="en-AU" dirty="0"/>
              <a:t>. For e.g., you may commit to buy something at a set price. Based on this you send a hash value. Later revealing actual price such that SC can check with previous hash</a:t>
            </a:r>
          </a:p>
        </p:txBody>
      </p:sp>
      <p:sp>
        <p:nvSpPr>
          <p:cNvPr id="4" name="Slide Number Placeholder 3"/>
          <p:cNvSpPr>
            <a:spLocks noGrp="1"/>
          </p:cNvSpPr>
          <p:nvPr>
            <p:ph type="sldNum" sz="quarter" idx="5"/>
          </p:nvPr>
        </p:nvSpPr>
        <p:spPr/>
        <p:txBody>
          <a:bodyPr/>
          <a:lstStyle/>
          <a:p>
            <a:fld id="{9A496215-5E4C-414D-A8DB-C38AA7CF7C2A}" type="slidenum">
              <a:rPr lang="en-AU" smtClean="0"/>
              <a:pPr/>
              <a:t>13</a:t>
            </a:fld>
            <a:endParaRPr lang="en-AU"/>
          </a:p>
        </p:txBody>
      </p:sp>
    </p:spTree>
    <p:extLst>
      <p:ext uri="{BB962C8B-B14F-4D97-AF65-F5344CB8AC3E}">
        <p14:creationId xmlns:p14="http://schemas.microsoft.com/office/powerpoint/2010/main" val="3243975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dirty="0">
                <a:latin typeface="Consolas" panose="020B0609020204030204" pitchFamily="49" charset="0"/>
              </a:rPr>
              <a:t>This is usual cases of over or under flowing a variable.</a:t>
            </a:r>
          </a:p>
          <a:p>
            <a:pPr marL="0" marR="0" lvl="0" indent="0" algn="l" defTabSz="914400" rtl="0" eaLnBrk="1" fontAlgn="auto" latinLnBrk="0" hangingPunct="1">
              <a:lnSpc>
                <a:spcPct val="100000"/>
              </a:lnSpc>
              <a:spcBef>
                <a:spcPts val="0"/>
              </a:spcBef>
              <a:spcAft>
                <a:spcPts val="0"/>
              </a:spcAft>
              <a:buClrTx/>
              <a:buSzTx/>
              <a:buFontTx/>
              <a:buNone/>
              <a:tabLst/>
              <a:defRPr/>
            </a:pPr>
            <a:r>
              <a:rPr lang="en-AU" sz="1200" dirty="0">
                <a:latin typeface="Consolas" panose="020B0609020204030204" pitchFamily="49" charset="0"/>
              </a:rPr>
              <a:t>Also be aware this can happen with ++, --, *, /, and bit shift operations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AU" sz="1200" b="0" i="0" kern="1200" dirty="0">
                <a:solidFill>
                  <a:schemeClr val="tx1"/>
                </a:solidFill>
                <a:effectLst/>
                <a:latin typeface="+mn-lt"/>
                <a:ea typeface="+mn-ea"/>
                <a:cs typeface="+mn-cs"/>
              </a:rPr>
              <a:t>Be careful with the smaller data-types like uint8, uint16, uint24...etc: they can even more easily hit their maximum value.</a:t>
            </a:r>
            <a:endParaRPr lang="en-AU" dirty="0"/>
          </a:p>
          <a:p>
            <a:r>
              <a:rPr lang="en-AU" sz="1200" dirty="0">
                <a:latin typeface="Consolas" panose="020B0609020204030204" pitchFamily="49" charset="0"/>
              </a:rPr>
              <a:t>Solution is to check if sender has balance and for overflows</a:t>
            </a:r>
          </a:p>
          <a:p>
            <a:r>
              <a:rPr lang="en-AU" sz="1200" dirty="0">
                <a:latin typeface="Consolas" panose="020B0609020204030204" pitchFamily="49" charset="0"/>
              </a:rPr>
              <a:t>Another solution is to rely on a library like </a:t>
            </a:r>
            <a:r>
              <a:rPr lang="en-AU" sz="1200" dirty="0" err="1">
                <a:latin typeface="Consolas" panose="020B0609020204030204" pitchFamily="49" charset="0"/>
              </a:rPr>
              <a:t>SafeMath</a:t>
            </a:r>
            <a:r>
              <a:rPr lang="en-AU" sz="1200" dirty="0">
                <a:latin typeface="Consolas" panose="020B0609020204030204" pitchFamily="49" charset="0"/>
              </a:rPr>
              <a:t> that perform these checks for you</a:t>
            </a:r>
          </a:p>
        </p:txBody>
      </p:sp>
      <p:sp>
        <p:nvSpPr>
          <p:cNvPr id="4" name="Slide Number Placeholder 3"/>
          <p:cNvSpPr>
            <a:spLocks noGrp="1"/>
          </p:cNvSpPr>
          <p:nvPr>
            <p:ph type="sldNum" sz="quarter" idx="5"/>
          </p:nvPr>
        </p:nvSpPr>
        <p:spPr/>
        <p:txBody>
          <a:bodyPr/>
          <a:lstStyle/>
          <a:p>
            <a:fld id="{9A496215-5E4C-414D-A8DB-C38AA7CF7C2A}" type="slidenum">
              <a:rPr lang="en-AU" smtClean="0"/>
              <a:pPr/>
              <a:t>14</a:t>
            </a:fld>
            <a:endParaRPr lang="en-AU"/>
          </a:p>
        </p:txBody>
      </p:sp>
    </p:spTree>
    <p:extLst>
      <p:ext uri="{BB962C8B-B14F-4D97-AF65-F5344CB8AC3E}">
        <p14:creationId xmlns:p14="http://schemas.microsoft.com/office/powerpoint/2010/main" val="32431226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It is unsafe to decide the execution of your SC based on time as miner can manipulate block timestamp to some extent</a:t>
            </a:r>
          </a:p>
          <a:p>
            <a:r>
              <a:rPr lang="en-AU" dirty="0"/>
              <a:t>If the reword of manipulating time is high miners may even put additional computing power to set timestamp to a value favourable to the miner</a:t>
            </a:r>
          </a:p>
          <a:p>
            <a:r>
              <a:rPr lang="en-AU" dirty="0"/>
              <a:t>Also, estimating time based on inter-block time is risky</a:t>
            </a:r>
          </a:p>
          <a:p>
            <a:r>
              <a:rPr lang="en-AU" dirty="0"/>
              <a:t>Hence, it’s not a good ides to use either </a:t>
            </a:r>
            <a:r>
              <a:rPr lang="en-AU" dirty="0" err="1"/>
              <a:t>block.timestamp</a:t>
            </a:r>
            <a:r>
              <a:rPr lang="en-AU" dirty="0"/>
              <a:t> or even </a:t>
            </a:r>
            <a:r>
              <a:rPr lang="en-AU" dirty="0" err="1"/>
              <a:t>block.number</a:t>
            </a:r>
            <a:r>
              <a:rPr lang="en-AU" dirty="0"/>
              <a:t> x 14 (14 is </a:t>
            </a:r>
            <a:r>
              <a:rPr lang="en-AU" dirty="0" err="1"/>
              <a:t>ave</a:t>
            </a:r>
            <a:r>
              <a:rPr lang="en-AU" dirty="0"/>
              <a:t> of 13 &amp; 15)</a:t>
            </a:r>
          </a:p>
          <a:p>
            <a:r>
              <a:rPr lang="en-AU" dirty="0"/>
              <a:t>Best solution is not to rely on time</a:t>
            </a:r>
          </a:p>
          <a:p>
            <a:r>
              <a:rPr lang="en-AU" dirty="0"/>
              <a:t>Even </a:t>
            </a:r>
            <a:r>
              <a:rPr lang="en-AU" dirty="0" err="1"/>
              <a:t>block.number</a:t>
            </a:r>
            <a:r>
              <a:rPr lang="en-AU" dirty="0"/>
              <a:t> is not very future safe to guard against significant change in mining difficulty or inter-block time. For e.g., say Ethereum suddenly decide to reduce inter-block time to 5 sec</a:t>
            </a:r>
          </a:p>
          <a:p>
            <a:r>
              <a:rPr lang="en-AU" dirty="0"/>
              <a:t>Another option is to rely on an externa time source via an Oracle. This way we can rely on physical time. Of course we are trusting the oracle</a:t>
            </a:r>
          </a:p>
        </p:txBody>
      </p:sp>
      <p:sp>
        <p:nvSpPr>
          <p:cNvPr id="4" name="Slide Number Placeholder 3"/>
          <p:cNvSpPr>
            <a:spLocks noGrp="1"/>
          </p:cNvSpPr>
          <p:nvPr>
            <p:ph type="sldNum" sz="quarter" idx="5"/>
          </p:nvPr>
        </p:nvSpPr>
        <p:spPr/>
        <p:txBody>
          <a:bodyPr/>
          <a:lstStyle/>
          <a:p>
            <a:fld id="{9A496215-5E4C-414D-A8DB-C38AA7CF7C2A}" type="slidenum">
              <a:rPr lang="en-AU" smtClean="0"/>
              <a:pPr/>
              <a:t>15</a:t>
            </a:fld>
            <a:endParaRPr lang="en-AU"/>
          </a:p>
        </p:txBody>
      </p:sp>
    </p:spTree>
    <p:extLst>
      <p:ext uri="{BB962C8B-B14F-4D97-AF65-F5344CB8AC3E}">
        <p14:creationId xmlns:p14="http://schemas.microsoft.com/office/powerpoint/2010/main" val="36496393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AU" sz="1200" dirty="0">
                <a:latin typeface="Consolas" panose="020B0609020204030204" pitchFamily="49" charset="0"/>
              </a:rPr>
              <a:t>Your SC can get stuck due to a bug in code or some odd sequence of fun calls that you didn’t anticipate</a:t>
            </a:r>
          </a:p>
          <a:p>
            <a:pPr marL="171450" indent="-171450">
              <a:buFont typeface="Arial" panose="020B0604020202020204" pitchFamily="34" charset="0"/>
              <a:buChar char="•"/>
            </a:pPr>
            <a:r>
              <a:rPr lang="en-AU" sz="1200" dirty="0">
                <a:latin typeface="Consolas" panose="020B0609020204030204" pitchFamily="49" charset="0"/>
              </a:rPr>
              <a:t>Here’s a bidding SC that reflect previous highest bidder as soon a better bid arrives</a:t>
            </a:r>
          </a:p>
          <a:p>
            <a:pPr marL="171450" indent="-171450">
              <a:buFont typeface="Arial" panose="020B0604020202020204" pitchFamily="34" charset="0"/>
              <a:buChar char="•"/>
            </a:pPr>
            <a:r>
              <a:rPr lang="en-AU" sz="1200" dirty="0">
                <a:latin typeface="Consolas" panose="020B0609020204030204" pitchFamily="49" charset="0"/>
              </a:rPr>
              <a:t>Refund the old leader, if it fails then revert</a:t>
            </a:r>
          </a:p>
          <a:p>
            <a:pPr marL="171450" indent="-171450">
              <a:buFont typeface="Arial" panose="020B0604020202020204" pitchFamily="34" charset="0"/>
              <a:buChar char="•"/>
            </a:pPr>
            <a:r>
              <a:rPr lang="en-AU" sz="1200" b="0" i="0" kern="1200" dirty="0">
                <a:solidFill>
                  <a:schemeClr val="tx1"/>
                </a:solidFill>
                <a:effectLst/>
                <a:latin typeface="+mn-lt"/>
                <a:ea typeface="+mn-ea"/>
                <a:cs typeface="+mn-cs"/>
              </a:rPr>
              <a:t>Fallback function on old leader can be set to revert any payments</a:t>
            </a:r>
          </a:p>
          <a:p>
            <a:pPr marL="171450" indent="-171450">
              <a:buFont typeface="Arial" panose="020B0604020202020204" pitchFamily="34" charset="0"/>
              <a:buChar char="•"/>
            </a:pPr>
            <a:r>
              <a:rPr lang="en-AU" sz="1200" b="0" i="0" kern="1200" dirty="0">
                <a:solidFill>
                  <a:schemeClr val="tx1"/>
                </a:solidFill>
                <a:effectLst/>
                <a:latin typeface="+mn-lt"/>
                <a:ea typeface="+mn-ea"/>
                <a:cs typeface="+mn-cs"/>
              </a:rPr>
              <a:t>A malicious bidder can become the leader while making sure that any refunds to their address will always fail </a:t>
            </a:r>
            <a:r>
              <a:rPr lang="en-AU" sz="1200" b="0" i="0" kern="1200" dirty="0">
                <a:solidFill>
                  <a:schemeClr val="tx1"/>
                </a:solidFill>
                <a:effectLst/>
                <a:latin typeface="+mn-lt"/>
                <a:ea typeface="+mn-ea"/>
                <a:cs typeface="+mn-cs"/>
                <a:sym typeface="Wingdings" panose="05000000000000000000" pitchFamily="2" charset="2"/>
              </a:rPr>
              <a:t> That bidder will always be the highest bidder</a:t>
            </a:r>
            <a:endParaRPr lang="en-AU" dirty="0"/>
          </a:p>
        </p:txBody>
      </p:sp>
      <p:sp>
        <p:nvSpPr>
          <p:cNvPr id="4" name="Slide Number Placeholder 3"/>
          <p:cNvSpPr>
            <a:spLocks noGrp="1"/>
          </p:cNvSpPr>
          <p:nvPr>
            <p:ph type="sldNum" sz="quarter" idx="5"/>
          </p:nvPr>
        </p:nvSpPr>
        <p:spPr/>
        <p:txBody>
          <a:bodyPr/>
          <a:lstStyle/>
          <a:p>
            <a:fld id="{9A496215-5E4C-414D-A8DB-C38AA7CF7C2A}" type="slidenum">
              <a:rPr lang="en-AU" smtClean="0"/>
              <a:pPr/>
              <a:t>16</a:t>
            </a:fld>
            <a:endParaRPr lang="en-AU"/>
          </a:p>
        </p:txBody>
      </p:sp>
    </p:spTree>
    <p:extLst>
      <p:ext uri="{BB962C8B-B14F-4D97-AF65-F5344CB8AC3E}">
        <p14:creationId xmlns:p14="http://schemas.microsoft.com/office/powerpoint/2010/main" val="8849041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AU" dirty="0"/>
              <a:t>Here’s another example that can go wrong in 2 ways</a:t>
            </a:r>
          </a:p>
          <a:p>
            <a:pPr marL="171450" indent="-171450">
              <a:buFont typeface="Arial" panose="020B0604020202020204" pitchFamily="34" charset="0"/>
              <a:buChar char="•"/>
            </a:pPr>
            <a:r>
              <a:rPr lang="en-AU" dirty="0"/>
              <a:t>Because of the require statement, if one participant reject/fail, rest of the participants can’t get payout</a:t>
            </a:r>
          </a:p>
          <a:p>
            <a:pPr marL="171450" indent="-171450">
              <a:buFont typeface="Arial" panose="020B0604020202020204" pitchFamily="34" charset="0"/>
              <a:buChar char="•"/>
            </a:pPr>
            <a:r>
              <a:rPr lang="en-AU" dirty="0"/>
              <a:t>Also, if payee list is too large, </a:t>
            </a:r>
            <a:r>
              <a:rPr lang="en-AU" dirty="0" err="1"/>
              <a:t>refundAll</a:t>
            </a:r>
            <a:r>
              <a:rPr lang="en-AU" dirty="0"/>
              <a:t> may not fit into block gas limit</a:t>
            </a:r>
          </a:p>
          <a:p>
            <a:pPr marL="628650" lvl="1" indent="-171450">
              <a:buFont typeface="Arial" panose="020B0604020202020204" pitchFamily="34" charset="0"/>
              <a:buChar char="•"/>
            </a:pPr>
            <a:r>
              <a:rPr lang="en-AU" dirty="0"/>
              <a:t>Attacker cold also deposit small amounts from large number of accounts </a:t>
            </a:r>
          </a:p>
          <a:p>
            <a:pPr marL="171450" lvl="0" indent="-171450">
              <a:buFont typeface="Arial" panose="020B0604020202020204" pitchFamily="34" charset="0"/>
              <a:buChar char="•"/>
            </a:pPr>
            <a:r>
              <a:rPr lang="en-AU" dirty="0"/>
              <a:t>Potential solutions include the use of withdraw function with pull</a:t>
            </a:r>
          </a:p>
          <a:p>
            <a:pPr marL="171450" lvl="0" indent="-171450">
              <a:buFont typeface="Arial" panose="020B0604020202020204" pitchFamily="34" charset="0"/>
              <a:buChar char="•"/>
            </a:pPr>
            <a:r>
              <a:rPr lang="en-AU" dirty="0"/>
              <a:t>Also, we can prevent the use of large number of accounts by setting a limit of minimum amount or even limiting the no of accounts</a:t>
            </a:r>
          </a:p>
          <a:p>
            <a:pPr marL="171450" lvl="0" indent="-171450">
              <a:buFont typeface="Arial" panose="020B0604020202020204" pitchFamily="34" charset="0"/>
              <a:buChar char="•"/>
            </a:pPr>
            <a:r>
              <a:rPr lang="en-AU" dirty="0"/>
              <a:t>We can also break the loop into multiple TXs, e.g., rather than refunding to 100 accounts, we can get someone to issue 10 TXs such that each TX refund to 10 accounts</a:t>
            </a:r>
          </a:p>
        </p:txBody>
      </p:sp>
      <p:sp>
        <p:nvSpPr>
          <p:cNvPr id="4" name="Slide Number Placeholder 3"/>
          <p:cNvSpPr>
            <a:spLocks noGrp="1"/>
          </p:cNvSpPr>
          <p:nvPr>
            <p:ph type="sldNum" sz="quarter" idx="5"/>
          </p:nvPr>
        </p:nvSpPr>
        <p:spPr/>
        <p:txBody>
          <a:bodyPr/>
          <a:lstStyle/>
          <a:p>
            <a:fld id="{9A496215-5E4C-414D-A8DB-C38AA7CF7C2A}" type="slidenum">
              <a:rPr lang="en-AU" smtClean="0"/>
              <a:pPr/>
              <a:t>17</a:t>
            </a:fld>
            <a:endParaRPr lang="en-AU"/>
          </a:p>
        </p:txBody>
      </p:sp>
    </p:spTree>
    <p:extLst>
      <p:ext uri="{BB962C8B-B14F-4D97-AF65-F5344CB8AC3E}">
        <p14:creationId xmlns:p14="http://schemas.microsoft.com/office/powerpoint/2010/main" val="15002866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AU" dirty="0"/>
              <a:t>Random numbers are useful in many contracts, e.g., lottery and gambling contracts</a:t>
            </a:r>
          </a:p>
          <a:p>
            <a:pPr marL="171450" indent="-171450">
              <a:buFont typeface="Arial" panose="020B0604020202020204" pitchFamily="34" charset="0"/>
              <a:buChar char="•"/>
            </a:pPr>
            <a:r>
              <a:rPr lang="en-AU" dirty="0"/>
              <a:t>We can’t use typical rand() functions as different nodes will generate different random values </a:t>
            </a:r>
            <a:r>
              <a:rPr lang="en-AU" dirty="0">
                <a:sym typeface="Wingdings" panose="05000000000000000000" pitchFamily="2" charset="2"/>
              </a:rPr>
              <a:t> TX fail to validate</a:t>
            </a:r>
          </a:p>
          <a:p>
            <a:pPr marL="171450" indent="-171450">
              <a:buFont typeface="Arial" panose="020B0604020202020204" pitchFamily="34" charset="0"/>
              <a:buChar char="•"/>
            </a:pPr>
            <a:r>
              <a:rPr lang="en-AU" dirty="0">
                <a:sym typeface="Wingdings" panose="05000000000000000000" pitchFamily="2" charset="2"/>
              </a:rPr>
              <a:t>While values like </a:t>
            </a:r>
            <a:r>
              <a:rPr lang="en-AU" dirty="0" err="1">
                <a:latin typeface="Consolas" panose="020B0609020204030204" pitchFamily="49" charset="0"/>
              </a:rPr>
              <a:t>block.timestamp</a:t>
            </a:r>
            <a:r>
              <a:rPr lang="en-AU" dirty="0"/>
              <a:t>, </a:t>
            </a:r>
            <a:r>
              <a:rPr lang="en-AU" dirty="0" err="1">
                <a:latin typeface="Consolas" panose="020B0609020204030204" pitchFamily="49" charset="0"/>
              </a:rPr>
              <a:t>block.number</a:t>
            </a:r>
            <a:r>
              <a:rPr lang="en-AU" dirty="0"/>
              <a:t>,</a:t>
            </a:r>
            <a:r>
              <a:rPr lang="en-AU" sz="800" kern="1200" dirty="0">
                <a:solidFill>
                  <a:schemeClr val="tx1"/>
                </a:solidFill>
                <a:latin typeface="+mn-lt"/>
                <a:ea typeface="+mn-ea"/>
                <a:cs typeface="+mn-cs"/>
              </a:rPr>
              <a:t> </a:t>
            </a:r>
            <a:r>
              <a:rPr lang="en-AU" dirty="0" err="1">
                <a:latin typeface="Consolas" panose="020B0609020204030204" pitchFamily="49" charset="0"/>
              </a:rPr>
              <a:t>block.difficulty</a:t>
            </a:r>
            <a:r>
              <a:rPr lang="en-AU" dirty="0"/>
              <a:t>,</a:t>
            </a:r>
            <a:r>
              <a:rPr lang="en-AU" dirty="0">
                <a:latin typeface="Consolas" panose="020B0609020204030204" pitchFamily="49" charset="0"/>
              </a:rPr>
              <a:t> </a:t>
            </a:r>
            <a:r>
              <a:rPr lang="en-AU" dirty="0" err="1">
                <a:latin typeface="Consolas" panose="020B0609020204030204" pitchFamily="49" charset="0"/>
              </a:rPr>
              <a:t>block.hash</a:t>
            </a:r>
            <a:r>
              <a:rPr lang="en-AU" dirty="0">
                <a:latin typeface="Consolas" panose="020B0609020204030204" pitchFamily="49" charset="0"/>
              </a:rPr>
              <a:t> could be use to set the see for random no generation, they are predictable for an adversary</a:t>
            </a:r>
          </a:p>
          <a:p>
            <a:pPr marL="171450" indent="-171450">
              <a:buFont typeface="Arial" panose="020B0604020202020204" pitchFamily="34" charset="0"/>
              <a:buChar char="•"/>
            </a:pPr>
            <a:r>
              <a:rPr lang="en-AU" dirty="0">
                <a:latin typeface="Consolas" panose="020B0609020204030204" pitchFamily="49" charset="0"/>
              </a:rPr>
              <a:t>Even </a:t>
            </a:r>
            <a:r>
              <a:rPr lang="en-AU" dirty="0" err="1">
                <a:latin typeface="Consolas" panose="020B0609020204030204" pitchFamily="49" charset="0"/>
              </a:rPr>
              <a:t>block.hash</a:t>
            </a:r>
            <a:r>
              <a:rPr lang="en-AU" dirty="0">
                <a:latin typeface="Consolas" panose="020B0609020204030204" pitchFamily="49" charset="0"/>
              </a:rPr>
              <a:t> is known to some extend based on difficulty. So if stakes are high miners can look to benefit from this</a:t>
            </a:r>
          </a:p>
          <a:p>
            <a:pPr marL="171450" indent="-171450">
              <a:buFont typeface="Arial" panose="020B0604020202020204" pitchFamily="34" charset="0"/>
              <a:buChar char="•"/>
            </a:pPr>
            <a:r>
              <a:rPr lang="en-AU" dirty="0">
                <a:latin typeface="Consolas" panose="020B0609020204030204" pitchFamily="49" charset="0"/>
              </a:rPr>
              <a:t>One potential solution is to rely on an Oracle</a:t>
            </a:r>
          </a:p>
          <a:p>
            <a:pPr marL="171450" indent="-171450">
              <a:buFont typeface="Arial" panose="020B0604020202020204" pitchFamily="34" charset="0"/>
              <a:buChar char="•"/>
            </a:pPr>
            <a:r>
              <a:rPr lang="en-AU" dirty="0">
                <a:latin typeface="Consolas" panose="020B0609020204030204" pitchFamily="49" charset="0"/>
              </a:rPr>
              <a:t>Another is to use some external commit. For e.g., DAO has developed a scheme called RANDAO</a:t>
            </a:r>
          </a:p>
          <a:p>
            <a:pPr marL="0" indent="0">
              <a:buFont typeface="Arial" panose="020B0604020202020204" pitchFamily="34" charset="0"/>
              <a:buNone/>
            </a:pPr>
            <a:endParaRPr lang="en-AU" dirty="0"/>
          </a:p>
          <a:p>
            <a:endParaRPr lang="en-AU" dirty="0"/>
          </a:p>
        </p:txBody>
      </p:sp>
      <p:sp>
        <p:nvSpPr>
          <p:cNvPr id="4" name="Slide Number Placeholder 3"/>
          <p:cNvSpPr>
            <a:spLocks noGrp="1"/>
          </p:cNvSpPr>
          <p:nvPr>
            <p:ph type="sldNum" sz="quarter" idx="5"/>
          </p:nvPr>
        </p:nvSpPr>
        <p:spPr/>
        <p:txBody>
          <a:bodyPr/>
          <a:lstStyle/>
          <a:p>
            <a:fld id="{9A496215-5E4C-414D-A8DB-C38AA7CF7C2A}" type="slidenum">
              <a:rPr lang="en-AU" smtClean="0"/>
              <a:pPr/>
              <a:t>18</a:t>
            </a:fld>
            <a:endParaRPr lang="en-AU"/>
          </a:p>
        </p:txBody>
      </p:sp>
    </p:spTree>
    <p:extLst>
      <p:ext uri="{BB962C8B-B14F-4D97-AF65-F5344CB8AC3E}">
        <p14:creationId xmlns:p14="http://schemas.microsoft.com/office/powerpoint/2010/main" val="15446481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Here are some of the best practices, some of which we have already seen as patterns</a:t>
            </a:r>
          </a:p>
          <a:p>
            <a:r>
              <a:rPr lang="en-AU" dirty="0"/>
              <a:t>For e.g., upgradable contracts can be developed through proxy or SC registry</a:t>
            </a:r>
          </a:p>
          <a:p>
            <a:r>
              <a:rPr lang="en-AU" dirty="0"/>
              <a:t>We also talked about speed bumps, rate limits, and balance limit as various from of limiting TXs</a:t>
            </a:r>
          </a:p>
        </p:txBody>
      </p:sp>
      <p:sp>
        <p:nvSpPr>
          <p:cNvPr id="4" name="Slide Number Placeholder 3"/>
          <p:cNvSpPr>
            <a:spLocks noGrp="1"/>
          </p:cNvSpPr>
          <p:nvPr>
            <p:ph type="sldNum" sz="quarter" idx="5"/>
          </p:nvPr>
        </p:nvSpPr>
        <p:spPr/>
        <p:txBody>
          <a:bodyPr/>
          <a:lstStyle/>
          <a:p>
            <a:fld id="{9A496215-5E4C-414D-A8DB-C38AA7CF7C2A}" type="slidenum">
              <a:rPr lang="en-AU" smtClean="0"/>
              <a:pPr/>
              <a:t>19</a:t>
            </a:fld>
            <a:endParaRPr lang="en-AU"/>
          </a:p>
        </p:txBody>
      </p:sp>
    </p:spTree>
    <p:extLst>
      <p:ext uri="{BB962C8B-B14F-4D97-AF65-F5344CB8AC3E}">
        <p14:creationId xmlns:p14="http://schemas.microsoft.com/office/powerpoint/2010/main" val="9019429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9A496215-5E4C-414D-A8DB-C38AA7CF7C2A}" type="slidenum">
              <a:rPr lang="en-AU" smtClean="0"/>
              <a:pPr/>
              <a:t>2</a:t>
            </a:fld>
            <a:endParaRPr lang="en-AU"/>
          </a:p>
        </p:txBody>
      </p:sp>
    </p:spTree>
    <p:extLst>
      <p:ext uri="{BB962C8B-B14F-4D97-AF65-F5344CB8AC3E}">
        <p14:creationId xmlns:p14="http://schemas.microsoft.com/office/powerpoint/2010/main" val="13863511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nSpc>
                <a:spcPct val="107000"/>
              </a:lnSpc>
              <a:spcAft>
                <a:spcPts val="800"/>
              </a:spcAft>
              <a:buFont typeface="Arial" panose="020B0604020202020204" pitchFamily="34" charset="0"/>
              <a:buNone/>
              <a:tabLst>
                <a:tab pos="457200" algn="l"/>
              </a:tabLst>
            </a:pPr>
            <a:endParaRPr lang="en-AU" dirty="0"/>
          </a:p>
        </p:txBody>
      </p:sp>
      <p:sp>
        <p:nvSpPr>
          <p:cNvPr id="4" name="Slide Number Placeholder 3"/>
          <p:cNvSpPr>
            <a:spLocks noGrp="1"/>
          </p:cNvSpPr>
          <p:nvPr>
            <p:ph type="sldNum" sz="quarter" idx="5"/>
          </p:nvPr>
        </p:nvSpPr>
        <p:spPr/>
        <p:txBody>
          <a:bodyPr/>
          <a:lstStyle/>
          <a:p>
            <a:fld id="{9A496215-5E4C-414D-A8DB-C38AA7CF7C2A}" type="slidenum">
              <a:rPr lang="en-AU" smtClean="0"/>
              <a:pPr/>
              <a:t>20</a:t>
            </a:fld>
            <a:endParaRPr lang="en-AU" dirty="0"/>
          </a:p>
        </p:txBody>
      </p:sp>
    </p:spTree>
    <p:extLst>
      <p:ext uri="{BB962C8B-B14F-4D97-AF65-F5344CB8AC3E}">
        <p14:creationId xmlns:p14="http://schemas.microsoft.com/office/powerpoint/2010/main" val="38428280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AU" dirty="0"/>
              <a:t>Code smells are symptoms in source code that possibly indicate deeper problems</a:t>
            </a:r>
          </a:p>
          <a:p>
            <a:pPr marL="171450" indent="-171450">
              <a:buFont typeface="Arial" panose="020B0604020202020204" pitchFamily="34" charset="0"/>
              <a:buChar char="•"/>
            </a:pPr>
            <a:r>
              <a:rPr lang="en-AU" dirty="0"/>
              <a:t>By detecting code smells we can try avoid potential bugs &amp; improve the design of our code</a:t>
            </a:r>
          </a:p>
          <a:p>
            <a:pPr marL="171450" indent="-171450">
              <a:buFont typeface="Arial" panose="020B0604020202020204" pitchFamily="34" charset="0"/>
              <a:buChar char="•"/>
            </a:pPr>
            <a:r>
              <a:rPr lang="en-AU" dirty="0"/>
              <a:t>For e.g., 1st one check whether we are validating return value for an external call. We have already seen this can become a problem when you try to send Ether to some account using a SC</a:t>
            </a:r>
          </a:p>
          <a:p>
            <a:pPr marL="171450" indent="-171450">
              <a:buFont typeface="Arial" panose="020B0604020202020204" pitchFamily="34" charset="0"/>
              <a:buChar char="•"/>
            </a:pPr>
            <a:r>
              <a:rPr lang="en-AU" dirty="0"/>
              <a:t>Other e.g., include use of hard corded addresses, call in loops, high gas consuming functions, and </a:t>
            </a:r>
            <a:r>
              <a:rPr lang="en-AU" dirty="0" err="1"/>
              <a:t>reentrancy</a:t>
            </a:r>
            <a:endParaRPr lang="en-AU" dirty="0"/>
          </a:p>
          <a:p>
            <a:pPr marL="171450" indent="-171450">
              <a:buFont typeface="Arial" panose="020B0604020202020204" pitchFamily="34" charset="0"/>
              <a:buChar char="•"/>
            </a:pPr>
            <a:r>
              <a:rPr lang="en-AU" dirty="0"/>
              <a:t>Authors manually analysed SC-related posts from Stack Exchange &amp; identified these 20 kinds of code smells</a:t>
            </a:r>
          </a:p>
          <a:p>
            <a:pPr marL="171450" indent="-171450">
              <a:buFont typeface="Arial" panose="020B0604020202020204" pitchFamily="34" charset="0"/>
              <a:buChar char="•"/>
            </a:pPr>
            <a:r>
              <a:rPr lang="en-AU" dirty="0"/>
              <a:t>Those can be categorized as related to security, architecture, and usability problems</a:t>
            </a:r>
          </a:p>
          <a:p>
            <a:pPr marL="171450" indent="-171450">
              <a:buFont typeface="Arial" panose="020B0604020202020204" pitchFamily="34" charset="0"/>
              <a:buChar char="•"/>
            </a:pPr>
            <a:r>
              <a:rPr lang="en-AU" dirty="0"/>
              <a:t>Authors then manually identified defined code smells in 587 contract accounts to validate the code smells</a:t>
            </a:r>
          </a:p>
          <a:p>
            <a:pPr marL="171450" indent="-171450">
              <a:buFont typeface="Arial" panose="020B0604020202020204" pitchFamily="34" charset="0"/>
              <a:buChar char="•"/>
            </a:pPr>
            <a:r>
              <a:rPr lang="en-AU" dirty="0"/>
              <a:t>You should make sure your SC doesn’t have these issues</a:t>
            </a:r>
          </a:p>
        </p:txBody>
      </p:sp>
      <p:sp>
        <p:nvSpPr>
          <p:cNvPr id="4" name="Slide Number Placeholder 3"/>
          <p:cNvSpPr>
            <a:spLocks noGrp="1"/>
          </p:cNvSpPr>
          <p:nvPr>
            <p:ph type="sldNum" sz="quarter" idx="5"/>
          </p:nvPr>
        </p:nvSpPr>
        <p:spPr/>
        <p:txBody>
          <a:bodyPr/>
          <a:lstStyle/>
          <a:p>
            <a:fld id="{9A496215-5E4C-414D-A8DB-C38AA7CF7C2A}" type="slidenum">
              <a:rPr lang="en-AU" smtClean="0"/>
              <a:pPr/>
              <a:t>22</a:t>
            </a:fld>
            <a:endParaRPr lang="en-AU"/>
          </a:p>
        </p:txBody>
      </p:sp>
    </p:spTree>
    <p:extLst>
      <p:ext uri="{BB962C8B-B14F-4D97-AF65-F5344CB8AC3E}">
        <p14:creationId xmlns:p14="http://schemas.microsoft.com/office/powerpoint/2010/main" val="153905091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AU" dirty="0"/>
              <a:t>Fuzzing or fuzz testing is an automated testing technique that gives invalid or random inputs to a program, and then monitor for exceptions such as crashes, failed assertions, or other potential issues.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t>Groups of such inputs are called test oracles.</a:t>
            </a:r>
          </a:p>
          <a:p>
            <a:pPr marL="171450" indent="-171450">
              <a:buFont typeface="Arial" panose="020B0604020202020204" pitchFamily="34" charset="0"/>
              <a:buChar char="•"/>
            </a:pPr>
            <a:r>
              <a:rPr lang="en-AU" dirty="0" err="1"/>
              <a:t>ContractFuzzer</a:t>
            </a:r>
            <a:r>
              <a:rPr lang="en-AU" dirty="0"/>
              <a:t> generates fuzzing inputs based on the ABI specifications of a SC to detect security vulnerabilities</a:t>
            </a:r>
          </a:p>
          <a:p>
            <a:pPr marL="171450" indent="-171450">
              <a:buFont typeface="Arial" panose="020B0604020202020204" pitchFamily="34" charset="0"/>
              <a:buChar char="•"/>
            </a:pPr>
            <a:r>
              <a:rPr lang="en-AU" dirty="0"/>
              <a:t>For e.g., in gasless send </a:t>
            </a:r>
            <a:r>
              <a:rPr lang="en-AU" sz="1200" dirty="0" err="1">
                <a:solidFill>
                  <a:srgbClr val="000000"/>
                </a:solidFill>
              </a:rPr>
              <a:t>address.send</a:t>
            </a:r>
            <a:r>
              <a:rPr lang="en-AU" sz="1200" dirty="0">
                <a:solidFill>
                  <a:srgbClr val="000000"/>
                </a:solidFill>
              </a:rPr>
              <a:t>() is called with value = 0</a:t>
            </a:r>
          </a:p>
          <a:p>
            <a:pPr marL="171450" indent="-171450">
              <a:buFont typeface="Arial" panose="020B0604020202020204" pitchFamily="34" charset="0"/>
              <a:buChar char="•"/>
            </a:pPr>
            <a:r>
              <a:rPr lang="en-AU" sz="1200" dirty="0">
                <a:solidFill>
                  <a:srgbClr val="000000"/>
                </a:solidFill>
              </a:rPr>
              <a:t>In exception disorder we check whether an exception is propagated through a chain of calls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t>Freezing Ether check for cases like calling </a:t>
            </a:r>
            <a:r>
              <a:rPr lang="en-AU" dirty="0" err="1"/>
              <a:t>selfdestruct</a:t>
            </a:r>
            <a:r>
              <a:rPr lang="en-AU" dirty="0"/>
              <a:t> without returning Ether</a:t>
            </a:r>
          </a:p>
          <a:p>
            <a:pPr marL="171450" indent="-171450">
              <a:buFont typeface="Arial" panose="020B0604020202020204" pitchFamily="34" charset="0"/>
              <a:buChar char="•"/>
            </a:pPr>
            <a:r>
              <a:rPr lang="en-AU" dirty="0"/>
              <a:t>It also use EVM to log SC runtime </a:t>
            </a:r>
            <a:r>
              <a:rPr lang="en-AU" dirty="0" err="1"/>
              <a:t>behavior</a:t>
            </a:r>
            <a:r>
              <a:rPr lang="en-AU" dirty="0"/>
              <a:t>, and </a:t>
            </a:r>
            <a:r>
              <a:rPr lang="en-AU" dirty="0" err="1"/>
              <a:t>analyzes</a:t>
            </a:r>
            <a:r>
              <a:rPr lang="en-AU" dirty="0"/>
              <a:t> these logs to identify security vulnerabilities</a:t>
            </a:r>
          </a:p>
        </p:txBody>
      </p:sp>
      <p:sp>
        <p:nvSpPr>
          <p:cNvPr id="4" name="Slide Number Placeholder 3"/>
          <p:cNvSpPr>
            <a:spLocks noGrp="1"/>
          </p:cNvSpPr>
          <p:nvPr>
            <p:ph type="sldNum" sz="quarter" idx="5"/>
          </p:nvPr>
        </p:nvSpPr>
        <p:spPr/>
        <p:txBody>
          <a:bodyPr/>
          <a:lstStyle/>
          <a:p>
            <a:fld id="{9A496215-5E4C-414D-A8DB-C38AA7CF7C2A}" type="slidenum">
              <a:rPr lang="en-AU" smtClean="0"/>
              <a:pPr/>
              <a:t>23</a:t>
            </a:fld>
            <a:endParaRPr lang="en-AU"/>
          </a:p>
        </p:txBody>
      </p:sp>
    </p:spTree>
    <p:extLst>
      <p:ext uri="{BB962C8B-B14F-4D97-AF65-F5344CB8AC3E}">
        <p14:creationId xmlns:p14="http://schemas.microsoft.com/office/powerpoint/2010/main" val="393937610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AU" dirty="0"/>
              <a:t>Authors tested the tool using real SCs</a:t>
            </a:r>
          </a:p>
          <a:p>
            <a:pPr marL="171450" indent="-171450">
              <a:buFont typeface="Arial" panose="020B0604020202020204" pitchFamily="34" charset="0"/>
              <a:buChar char="•"/>
            </a:pPr>
            <a:r>
              <a:rPr lang="en-AU" dirty="0" err="1"/>
              <a:t>Oyente</a:t>
            </a:r>
            <a:r>
              <a:rPr lang="en-AU" dirty="0"/>
              <a:t> is a popular &amp; one of the oldest tools for SC testing</a:t>
            </a:r>
          </a:p>
          <a:p>
            <a:pPr marL="171450" indent="-171450">
              <a:buFont typeface="Arial" panose="020B0604020202020204" pitchFamily="34" charset="0"/>
              <a:buChar char="•"/>
            </a:pPr>
            <a:r>
              <a:rPr lang="en-AU" dirty="0"/>
              <a:t>We can see that gasless send &amp; timestamp dependence are not uncommon</a:t>
            </a:r>
          </a:p>
          <a:p>
            <a:pPr marL="171450" indent="-171450">
              <a:buFont typeface="Arial" panose="020B0604020202020204" pitchFamily="34" charset="0"/>
              <a:buChar char="•"/>
            </a:pPr>
            <a:r>
              <a:rPr lang="en-AU" dirty="0"/>
              <a:t>This is a dynamic testing technique as the code is executed with fuzz inputs</a:t>
            </a:r>
          </a:p>
          <a:p>
            <a:pPr marL="171450" indent="-171450">
              <a:buFont typeface="Arial" panose="020B0604020202020204" pitchFamily="34" charset="0"/>
              <a:buChar char="•"/>
            </a:pPr>
            <a:r>
              <a:rPr lang="en-AU" dirty="0"/>
              <a:t>Some of the negative aspects include high false negatives, which mean you can’t detect a vulnerability when it really exist</a:t>
            </a:r>
          </a:p>
          <a:p>
            <a:pPr marL="171450" indent="-171450">
              <a:buFont typeface="Arial" panose="020B0604020202020204" pitchFamily="34" charset="0"/>
              <a:buChar char="•"/>
            </a:pPr>
            <a:r>
              <a:rPr lang="en-AU" dirty="0"/>
              <a:t>Also, effectiveness depends on quality of test oracles &amp; you need a modified EVM </a:t>
            </a:r>
          </a:p>
        </p:txBody>
      </p:sp>
      <p:sp>
        <p:nvSpPr>
          <p:cNvPr id="4" name="Slide Number Placeholder 3"/>
          <p:cNvSpPr>
            <a:spLocks noGrp="1"/>
          </p:cNvSpPr>
          <p:nvPr>
            <p:ph type="sldNum" sz="quarter" idx="5"/>
          </p:nvPr>
        </p:nvSpPr>
        <p:spPr/>
        <p:txBody>
          <a:bodyPr/>
          <a:lstStyle/>
          <a:p>
            <a:fld id="{9A496215-5E4C-414D-A8DB-C38AA7CF7C2A}" type="slidenum">
              <a:rPr lang="en-AU" smtClean="0"/>
              <a:pPr/>
              <a:t>24</a:t>
            </a:fld>
            <a:endParaRPr lang="en-AU"/>
          </a:p>
        </p:txBody>
      </p:sp>
    </p:spTree>
    <p:extLst>
      <p:ext uri="{BB962C8B-B14F-4D97-AF65-F5344CB8AC3E}">
        <p14:creationId xmlns:p14="http://schemas.microsoft.com/office/powerpoint/2010/main" val="248161946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AU" dirty="0"/>
              <a:t>Mutation testing is another software testing technique that try to introduce faults into code.</a:t>
            </a:r>
          </a:p>
          <a:p>
            <a:pPr marL="171450" indent="-171450">
              <a:buFont typeface="Arial" panose="020B0604020202020204" pitchFamily="34" charset="0"/>
              <a:buChar char="•"/>
            </a:pPr>
            <a:r>
              <a:rPr lang="en-AU" dirty="0"/>
              <a:t>This can be used to evaluate the adequacy of test cases</a:t>
            </a:r>
          </a:p>
          <a:p>
            <a:pPr marL="171450" indent="-171450">
              <a:buFont typeface="Arial" panose="020B0604020202020204" pitchFamily="34" charset="0"/>
              <a:buChar char="•"/>
            </a:pPr>
            <a:r>
              <a:rPr lang="en-AU" dirty="0"/>
              <a:t>For e.g., we replace keyword view with pure, which makes the function even more restrictive. This is called a mutant</a:t>
            </a:r>
          </a:p>
          <a:p>
            <a:pPr marL="171450" indent="-171450">
              <a:buFont typeface="Arial" panose="020B0604020202020204" pitchFamily="34" charset="0"/>
              <a:buChar char="•"/>
            </a:pPr>
            <a:r>
              <a:rPr lang="en-AU" dirty="0"/>
              <a:t>Here we change uint256 to uint8. Also, delete is commented</a:t>
            </a:r>
          </a:p>
          <a:p>
            <a:pPr marL="171450" indent="-171450">
              <a:buFont typeface="Arial" panose="020B0604020202020204" pitchFamily="34" charset="0"/>
              <a:buChar char="•"/>
            </a:pPr>
            <a:r>
              <a:rPr lang="en-AU" dirty="0"/>
              <a:t>Give a source code, authors generate an abstract syntax tree (AST) - AST is a tree representation of the abstract syntactic structure of source code. Then these types of mutations are introduced.</a:t>
            </a:r>
          </a:p>
          <a:p>
            <a:pPr marL="171450" indent="-171450">
              <a:buFont typeface="Arial" panose="020B0604020202020204" pitchFamily="34" charset="0"/>
              <a:buChar char="•"/>
            </a:pPr>
            <a:r>
              <a:rPr lang="en-AU" dirty="0"/>
              <a:t>Based on that a different versions of the source code of SC are generated and then compiled</a:t>
            </a:r>
          </a:p>
          <a:p>
            <a:pPr marL="171450" indent="-171450">
              <a:buFont typeface="Arial" panose="020B0604020202020204" pitchFamily="34" charset="0"/>
              <a:buChar char="•"/>
            </a:pPr>
            <a:r>
              <a:rPr lang="en-AU" dirty="0"/>
              <a:t>Each version is run on a test network and results are compared</a:t>
            </a:r>
          </a:p>
          <a:p>
            <a:pPr marL="171450" indent="-171450">
              <a:buFont typeface="Arial" panose="020B0604020202020204" pitchFamily="34" charset="0"/>
              <a:buChar char="•"/>
            </a:pPr>
            <a:r>
              <a:rPr lang="en-AU" dirty="0"/>
              <a:t>If muted code does not fail &amp; product the same result or original code, then there is a problem.</a:t>
            </a:r>
          </a:p>
        </p:txBody>
      </p:sp>
      <p:sp>
        <p:nvSpPr>
          <p:cNvPr id="4" name="Slide Number Placeholder 3"/>
          <p:cNvSpPr>
            <a:spLocks noGrp="1"/>
          </p:cNvSpPr>
          <p:nvPr>
            <p:ph type="sldNum" sz="quarter" idx="5"/>
          </p:nvPr>
        </p:nvSpPr>
        <p:spPr/>
        <p:txBody>
          <a:bodyPr/>
          <a:lstStyle/>
          <a:p>
            <a:fld id="{9A496215-5E4C-414D-A8DB-C38AA7CF7C2A}" type="slidenum">
              <a:rPr lang="en-AU" smtClean="0"/>
              <a:pPr/>
              <a:t>25</a:t>
            </a:fld>
            <a:endParaRPr lang="en-AU"/>
          </a:p>
        </p:txBody>
      </p:sp>
    </p:spTree>
    <p:extLst>
      <p:ext uri="{BB962C8B-B14F-4D97-AF65-F5344CB8AC3E}">
        <p14:creationId xmlns:p14="http://schemas.microsoft.com/office/powerpoint/2010/main" val="425422871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AU" dirty="0"/>
              <a:t>Authors proposed 15 mutation operators for Ethereum SCs in addition to 10 taken from typical software testing</a:t>
            </a:r>
          </a:p>
        </p:txBody>
      </p:sp>
      <p:sp>
        <p:nvSpPr>
          <p:cNvPr id="4" name="Slide Number Placeholder 3"/>
          <p:cNvSpPr>
            <a:spLocks noGrp="1"/>
          </p:cNvSpPr>
          <p:nvPr>
            <p:ph type="sldNum" sz="quarter" idx="5"/>
          </p:nvPr>
        </p:nvSpPr>
        <p:spPr/>
        <p:txBody>
          <a:bodyPr/>
          <a:lstStyle/>
          <a:p>
            <a:fld id="{9A496215-5E4C-414D-A8DB-C38AA7CF7C2A}" type="slidenum">
              <a:rPr lang="en-AU" smtClean="0"/>
              <a:pPr/>
              <a:t>26</a:t>
            </a:fld>
            <a:endParaRPr lang="en-AU"/>
          </a:p>
        </p:txBody>
      </p:sp>
    </p:spTree>
    <p:extLst>
      <p:ext uri="{BB962C8B-B14F-4D97-AF65-F5344CB8AC3E}">
        <p14:creationId xmlns:p14="http://schemas.microsoft.com/office/powerpoint/2010/main" val="283950937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AU" dirty="0"/>
              <a:t>Approach was testing using 4 Ethereum </a:t>
            </a:r>
            <a:r>
              <a:rPr lang="en-AU" dirty="0" err="1"/>
              <a:t>DApps</a:t>
            </a:r>
            <a:endParaRPr lang="en-AU" dirty="0"/>
          </a:p>
          <a:p>
            <a:pPr marL="171450" indent="-171450">
              <a:buFont typeface="Arial" panose="020B0604020202020204" pitchFamily="34" charset="0"/>
              <a:buChar char="•"/>
            </a:pPr>
            <a:r>
              <a:rPr lang="en-AU" dirty="0"/>
              <a:t>They used both general &amp; Ethereum specific mutations</a:t>
            </a:r>
          </a:p>
          <a:p>
            <a:pPr marL="171450" indent="-171450">
              <a:buFont typeface="Arial" panose="020B0604020202020204" pitchFamily="34" charset="0"/>
              <a:buChar char="•"/>
            </a:pPr>
            <a:r>
              <a:rPr lang="en-AU" dirty="0"/>
              <a:t>2</a:t>
            </a:r>
            <a:r>
              <a:rPr lang="en-AU" baseline="30000" dirty="0"/>
              <a:t>nd</a:t>
            </a:r>
            <a:r>
              <a:rPr lang="en-AU" dirty="0"/>
              <a:t> table depicts the numbers of all, equivalent, killed &amp; live mutants. The last column depicts mutation score. Higher the score better</a:t>
            </a:r>
          </a:p>
          <a:p>
            <a:pPr marL="171450" indent="-171450">
              <a:buFont typeface="Arial" panose="020B0604020202020204" pitchFamily="34" charset="0"/>
              <a:buChar char="•"/>
            </a:pPr>
            <a:r>
              <a:rPr lang="en-AU" dirty="0"/>
              <a:t>Overall result show that test coverage is not very good </a:t>
            </a:r>
          </a:p>
          <a:p>
            <a:pPr marL="171450" indent="-171450">
              <a:buFont typeface="Arial" panose="020B0604020202020204" pitchFamily="34" charset="0"/>
              <a:buChar char="•"/>
            </a:pPr>
            <a:endParaRPr lang="en-AU" dirty="0"/>
          </a:p>
        </p:txBody>
      </p:sp>
      <p:sp>
        <p:nvSpPr>
          <p:cNvPr id="4" name="Slide Number Placeholder 3"/>
          <p:cNvSpPr>
            <a:spLocks noGrp="1"/>
          </p:cNvSpPr>
          <p:nvPr>
            <p:ph type="sldNum" sz="quarter" idx="5"/>
          </p:nvPr>
        </p:nvSpPr>
        <p:spPr/>
        <p:txBody>
          <a:bodyPr/>
          <a:lstStyle/>
          <a:p>
            <a:fld id="{9A496215-5E4C-414D-A8DB-C38AA7CF7C2A}" type="slidenum">
              <a:rPr lang="en-AU" smtClean="0"/>
              <a:pPr/>
              <a:t>27</a:t>
            </a:fld>
            <a:endParaRPr lang="en-AU"/>
          </a:p>
        </p:txBody>
      </p:sp>
    </p:spTree>
    <p:extLst>
      <p:ext uri="{BB962C8B-B14F-4D97-AF65-F5344CB8AC3E}">
        <p14:creationId xmlns:p14="http://schemas.microsoft.com/office/powerpoint/2010/main" val="384692906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AU" dirty="0"/>
              <a:t>ZEUS is a tool by IBM that focus on automatic formal verification</a:t>
            </a:r>
          </a:p>
          <a:p>
            <a:pPr marL="171450" indent="-171450">
              <a:buFont typeface="Arial" panose="020B0604020202020204" pitchFamily="34" charset="0"/>
              <a:buChar char="•"/>
            </a:pPr>
            <a:r>
              <a:rPr lang="en-AU" dirty="0"/>
              <a:t>ZEUS compare source code against its abstract representation</a:t>
            </a:r>
          </a:p>
          <a:p>
            <a:pPr marL="171450" indent="-171450">
              <a:buFont typeface="Arial" panose="020B0604020202020204" pitchFamily="34" charset="0"/>
              <a:buChar char="•"/>
            </a:pPr>
            <a:r>
              <a:rPr lang="en-AU" dirty="0"/>
              <a:t>It focus on safe programming practices (correctness) and correctness of business logic implementation (fairness)</a:t>
            </a:r>
          </a:p>
          <a:p>
            <a:pPr marL="171450" indent="-171450">
              <a:buFont typeface="Arial" panose="020B0604020202020204" pitchFamily="34" charset="0"/>
              <a:buChar char="•"/>
            </a:pPr>
            <a:r>
              <a:rPr lang="en-AU" dirty="0"/>
              <a:t>First you have to define the logic using policy build, which provide an abstract langue to model SC behaviour</a:t>
            </a:r>
          </a:p>
          <a:p>
            <a:pPr marL="171450" indent="-171450">
              <a:buFont typeface="Arial" panose="020B0604020202020204" pitchFamily="34" charset="0"/>
              <a:buChar char="•"/>
            </a:pPr>
            <a:r>
              <a:rPr lang="en-AU" dirty="0"/>
              <a:t>Then translate the source code to an intermediate language called LLVM</a:t>
            </a:r>
          </a:p>
          <a:p>
            <a:pPr marL="171450" indent="-171450">
              <a:buFont typeface="Arial" panose="020B0604020202020204" pitchFamily="34" charset="0"/>
              <a:buChar char="•"/>
            </a:pPr>
            <a:r>
              <a:rPr lang="en-AU" dirty="0"/>
              <a:t>Then compare policy conditions as violations of assert conditions in LLVM code </a:t>
            </a:r>
          </a:p>
        </p:txBody>
      </p:sp>
      <p:sp>
        <p:nvSpPr>
          <p:cNvPr id="4" name="Slide Number Placeholder 3"/>
          <p:cNvSpPr>
            <a:spLocks noGrp="1"/>
          </p:cNvSpPr>
          <p:nvPr>
            <p:ph type="sldNum" sz="quarter" idx="5"/>
          </p:nvPr>
        </p:nvSpPr>
        <p:spPr/>
        <p:txBody>
          <a:bodyPr/>
          <a:lstStyle/>
          <a:p>
            <a:fld id="{9A496215-5E4C-414D-A8DB-C38AA7CF7C2A}" type="slidenum">
              <a:rPr lang="en-AU" smtClean="0"/>
              <a:pPr/>
              <a:t>28</a:t>
            </a:fld>
            <a:endParaRPr lang="en-AU"/>
          </a:p>
        </p:txBody>
      </p:sp>
    </p:spTree>
    <p:extLst>
      <p:ext uri="{BB962C8B-B14F-4D97-AF65-F5344CB8AC3E}">
        <p14:creationId xmlns:p14="http://schemas.microsoft.com/office/powerpoint/2010/main" val="387194862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AU" dirty="0"/>
              <a:t>Found most SCs have known issues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t>Main issues is that a user needs to provide policy document</a:t>
            </a:r>
          </a:p>
          <a:p>
            <a:pPr marL="171450" indent="-171450">
              <a:buFont typeface="Arial" panose="020B0604020202020204" pitchFamily="34" charset="0"/>
              <a:buChar char="•"/>
            </a:pPr>
            <a:endParaRPr lang="en-AU" dirty="0"/>
          </a:p>
        </p:txBody>
      </p:sp>
      <p:sp>
        <p:nvSpPr>
          <p:cNvPr id="4" name="Slide Number Placeholder 3"/>
          <p:cNvSpPr>
            <a:spLocks noGrp="1"/>
          </p:cNvSpPr>
          <p:nvPr>
            <p:ph type="sldNum" sz="quarter" idx="5"/>
          </p:nvPr>
        </p:nvSpPr>
        <p:spPr/>
        <p:txBody>
          <a:bodyPr/>
          <a:lstStyle/>
          <a:p>
            <a:fld id="{9A496215-5E4C-414D-A8DB-C38AA7CF7C2A}" type="slidenum">
              <a:rPr lang="en-AU" smtClean="0"/>
              <a:pPr/>
              <a:t>29</a:t>
            </a:fld>
            <a:endParaRPr lang="en-AU"/>
          </a:p>
        </p:txBody>
      </p:sp>
    </p:spTree>
    <p:extLst>
      <p:ext uri="{BB962C8B-B14F-4D97-AF65-F5344CB8AC3E}">
        <p14:creationId xmlns:p14="http://schemas.microsoft.com/office/powerpoint/2010/main" val="242573393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AU" dirty="0"/>
              <a:t>Slither is another static analysis tool</a:t>
            </a:r>
          </a:p>
          <a:p>
            <a:pPr marL="171450" indent="-171450">
              <a:buFont typeface="Arial" panose="020B0604020202020204" pitchFamily="34" charset="0"/>
              <a:buChar char="•"/>
            </a:pPr>
            <a:r>
              <a:rPr lang="en-AU" dirty="0"/>
              <a:t>Given a complied SC, it transform the code and then perform various analysis on the transformed code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t>Based on this analysis, Slither can support security testing, code optimization, review, &amp; user understanding</a:t>
            </a:r>
          </a:p>
          <a:p>
            <a:pPr marL="171450" indent="-171450">
              <a:buFont typeface="Arial" panose="020B0604020202020204" pitchFamily="34" charset="0"/>
              <a:buChar char="•"/>
            </a:pPr>
            <a:r>
              <a:rPr lang="en-AU" dirty="0"/>
              <a:t>For e.g., it can check for re-entrancy, code optimizations, and provide various visualizations to understand code</a:t>
            </a:r>
          </a:p>
        </p:txBody>
      </p:sp>
      <p:sp>
        <p:nvSpPr>
          <p:cNvPr id="4" name="Slide Number Placeholder 3"/>
          <p:cNvSpPr>
            <a:spLocks noGrp="1"/>
          </p:cNvSpPr>
          <p:nvPr>
            <p:ph type="sldNum" sz="quarter" idx="5"/>
          </p:nvPr>
        </p:nvSpPr>
        <p:spPr/>
        <p:txBody>
          <a:bodyPr/>
          <a:lstStyle/>
          <a:p>
            <a:fld id="{9A496215-5E4C-414D-A8DB-C38AA7CF7C2A}" type="slidenum">
              <a:rPr lang="en-AU" smtClean="0"/>
              <a:pPr/>
              <a:t>30</a:t>
            </a:fld>
            <a:endParaRPr lang="en-AU"/>
          </a:p>
        </p:txBody>
      </p:sp>
    </p:spTree>
    <p:extLst>
      <p:ext uri="{BB962C8B-B14F-4D97-AF65-F5344CB8AC3E}">
        <p14:creationId xmlns:p14="http://schemas.microsoft.com/office/powerpoint/2010/main" val="28674090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AU" dirty="0"/>
              <a:t>Failures in Blockchains are Permanent &amp; Catastrophic</a:t>
            </a:r>
          </a:p>
          <a:p>
            <a:pPr marL="171450" indent="-171450">
              <a:buFont typeface="Arial" panose="020B0604020202020204" pitchFamily="34" charset="0"/>
              <a:buChar char="•"/>
            </a:pPr>
            <a:r>
              <a:rPr lang="en-AU" dirty="0"/>
              <a:t>Here’s some statistics from a web site called Blockchain graveyard</a:t>
            </a:r>
          </a:p>
          <a:p>
            <a:pPr marL="171450" indent="-171450">
              <a:buFont typeface="Arial" panose="020B0604020202020204" pitchFamily="34" charset="0"/>
              <a:buChar char="•"/>
            </a:pPr>
            <a:r>
              <a:rPr lang="en-AU" dirty="0"/>
              <a:t>We can see application vulnerabilities &amp; how you manage keys are key sources of attacks</a:t>
            </a:r>
          </a:p>
          <a:p>
            <a:pPr marL="171450" indent="-171450">
              <a:buFont typeface="Arial" panose="020B0604020202020204" pitchFamily="34" charset="0"/>
              <a:buChar char="•"/>
            </a:pPr>
            <a:r>
              <a:rPr lang="en-AU" dirty="0"/>
              <a:t>More frighteningly, we don’t even know what took place. Those are under “unknowns”</a:t>
            </a:r>
          </a:p>
          <a:p>
            <a:pPr marL="171450" indent="-171450">
              <a:buFont typeface="Arial" panose="020B0604020202020204" pitchFamily="34" charset="0"/>
              <a:buChar char="•"/>
            </a:pPr>
            <a:r>
              <a:rPr lang="en-AU" dirty="0"/>
              <a:t>There are also issues around system-level vulnerabilities </a:t>
            </a:r>
          </a:p>
          <a:p>
            <a:pPr marL="171450" indent="-171450">
              <a:buFont typeface="Arial" panose="020B0604020202020204" pitchFamily="34" charset="0"/>
              <a:buChar char="•"/>
            </a:pPr>
            <a:r>
              <a:rPr lang="en-AU" dirty="0"/>
              <a:t>To guard against these issues</a:t>
            </a:r>
          </a:p>
          <a:p>
            <a:pPr marL="628650" lvl="1" indent="-171450">
              <a:buFont typeface="Arial" panose="020B0604020202020204" pitchFamily="34" charset="0"/>
              <a:buChar char="•"/>
            </a:pPr>
            <a:r>
              <a:rPr lang="en-AU" dirty="0"/>
              <a:t>First we need to be build secure software and infrastructure</a:t>
            </a:r>
          </a:p>
          <a:p>
            <a:pPr marL="628650" lvl="1" indent="-171450">
              <a:buFont typeface="Arial" panose="020B0604020202020204" pitchFamily="34" charset="0"/>
              <a:buChar char="•"/>
            </a:pPr>
            <a:r>
              <a:rPr lang="en-AU" dirty="0"/>
              <a:t>Then we should test them</a:t>
            </a:r>
          </a:p>
        </p:txBody>
      </p:sp>
      <p:sp>
        <p:nvSpPr>
          <p:cNvPr id="4" name="Slide Number Placeholder 3"/>
          <p:cNvSpPr>
            <a:spLocks noGrp="1"/>
          </p:cNvSpPr>
          <p:nvPr>
            <p:ph type="sldNum" sz="quarter" idx="5"/>
          </p:nvPr>
        </p:nvSpPr>
        <p:spPr/>
        <p:txBody>
          <a:bodyPr/>
          <a:lstStyle/>
          <a:p>
            <a:fld id="{9A496215-5E4C-414D-A8DB-C38AA7CF7C2A}" type="slidenum">
              <a:rPr lang="en-AU" smtClean="0"/>
              <a:pPr/>
              <a:t>3</a:t>
            </a:fld>
            <a:endParaRPr lang="en-AU"/>
          </a:p>
        </p:txBody>
      </p:sp>
    </p:spTree>
    <p:extLst>
      <p:ext uri="{BB962C8B-B14F-4D97-AF65-F5344CB8AC3E}">
        <p14:creationId xmlns:p14="http://schemas.microsoft.com/office/powerpoint/2010/main" val="290448213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There are several other tools and </a:t>
            </a:r>
            <a:r>
              <a:rPr lang="en-AU" dirty="0" err="1"/>
              <a:t>Oyente</a:t>
            </a:r>
            <a:r>
              <a:rPr lang="en-AU" dirty="0"/>
              <a:t> and </a:t>
            </a:r>
            <a:r>
              <a:rPr lang="en-AU" dirty="0" err="1"/>
              <a:t>Myrhril</a:t>
            </a:r>
            <a:r>
              <a:rPr lang="en-AU" dirty="0"/>
              <a:t> are popular</a:t>
            </a:r>
          </a:p>
          <a:p>
            <a:r>
              <a:rPr lang="en-AU" dirty="0"/>
              <a:t>All these are static analysis tools</a:t>
            </a:r>
          </a:p>
        </p:txBody>
      </p:sp>
      <p:sp>
        <p:nvSpPr>
          <p:cNvPr id="4" name="Slide Number Placeholder 3"/>
          <p:cNvSpPr>
            <a:spLocks noGrp="1"/>
          </p:cNvSpPr>
          <p:nvPr>
            <p:ph type="sldNum" sz="quarter" idx="5"/>
          </p:nvPr>
        </p:nvSpPr>
        <p:spPr/>
        <p:txBody>
          <a:bodyPr/>
          <a:lstStyle/>
          <a:p>
            <a:fld id="{9A496215-5E4C-414D-A8DB-C38AA7CF7C2A}" type="slidenum">
              <a:rPr lang="en-AU" smtClean="0"/>
              <a:pPr/>
              <a:t>31</a:t>
            </a:fld>
            <a:endParaRPr lang="en-AU"/>
          </a:p>
        </p:txBody>
      </p:sp>
    </p:spTree>
    <p:extLst>
      <p:ext uri="{BB962C8B-B14F-4D97-AF65-F5344CB8AC3E}">
        <p14:creationId xmlns:p14="http://schemas.microsoft.com/office/powerpoint/2010/main" val="68706643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AU" dirty="0"/>
              <a:t>Here’s a comparison of 4 tools. We can see that false positives are generally high. Execution time is not bad Robustness is a measure of different SCs you can analyse</a:t>
            </a:r>
          </a:p>
          <a:p>
            <a:pPr marL="171450" indent="-171450">
              <a:buFont typeface="Arial" panose="020B0604020202020204" pitchFamily="34" charset="0"/>
              <a:buChar char="•"/>
            </a:pPr>
            <a:r>
              <a:rPr lang="en-AU" dirty="0"/>
              <a:t>So tool that you chose also need to depend on your SC &amp; type of analysis you want to perform</a:t>
            </a:r>
          </a:p>
          <a:p>
            <a:pPr marL="171450" indent="-171450">
              <a:buFont typeface="Arial" panose="020B0604020202020204" pitchFamily="34" charset="0"/>
              <a:buChar char="•"/>
            </a:pPr>
            <a:r>
              <a:rPr lang="en-AU" dirty="0"/>
              <a:t>Here we look at 4 tools from previous slide in terms of their detection efficiency (ability to detect all vulnerabilities) and accuracy (are those actual vulnerabilities). </a:t>
            </a:r>
          </a:p>
          <a:p>
            <a:pPr marL="171450" indent="-171450">
              <a:buFont typeface="Arial" panose="020B0604020202020204" pitchFamily="34" charset="0"/>
              <a:buChar char="•"/>
            </a:pPr>
            <a:r>
              <a:rPr lang="en-AU" dirty="0" err="1"/>
              <a:t>Oyente</a:t>
            </a:r>
            <a:r>
              <a:rPr lang="en-AU" dirty="0"/>
              <a:t> is one of the 1</a:t>
            </a:r>
            <a:r>
              <a:rPr lang="en-AU" baseline="30000" dirty="0"/>
              <a:t>st</a:t>
            </a:r>
            <a:r>
              <a:rPr lang="en-AU" dirty="0"/>
              <a:t> tools and new tools are better </a:t>
            </a:r>
          </a:p>
        </p:txBody>
      </p:sp>
      <p:sp>
        <p:nvSpPr>
          <p:cNvPr id="4" name="Slide Number Placeholder 3"/>
          <p:cNvSpPr>
            <a:spLocks noGrp="1"/>
          </p:cNvSpPr>
          <p:nvPr>
            <p:ph type="sldNum" sz="quarter" idx="5"/>
          </p:nvPr>
        </p:nvSpPr>
        <p:spPr/>
        <p:txBody>
          <a:bodyPr/>
          <a:lstStyle/>
          <a:p>
            <a:fld id="{9A496215-5E4C-414D-A8DB-C38AA7CF7C2A}" type="slidenum">
              <a:rPr lang="en-AU" smtClean="0"/>
              <a:pPr/>
              <a:t>32</a:t>
            </a:fld>
            <a:endParaRPr lang="en-AU"/>
          </a:p>
        </p:txBody>
      </p:sp>
    </p:spTree>
    <p:extLst>
      <p:ext uri="{BB962C8B-B14F-4D97-AF65-F5344CB8AC3E}">
        <p14:creationId xmlns:p14="http://schemas.microsoft.com/office/powerpoint/2010/main" val="227573671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AU" dirty="0"/>
              <a:t>KPMG BC risk assessment framework focus on an entire BC-based application</a:t>
            </a:r>
          </a:p>
          <a:p>
            <a:pPr marL="171450" indent="-171450">
              <a:buFont typeface="Arial" panose="020B0604020202020204" pitchFamily="34" charset="0"/>
              <a:buChar char="•"/>
            </a:pPr>
            <a:r>
              <a:rPr lang="en-AU" dirty="0"/>
              <a:t>This is useful from both the design and testing</a:t>
            </a:r>
          </a:p>
        </p:txBody>
      </p:sp>
      <p:sp>
        <p:nvSpPr>
          <p:cNvPr id="4" name="Slide Number Placeholder 3"/>
          <p:cNvSpPr>
            <a:spLocks noGrp="1"/>
          </p:cNvSpPr>
          <p:nvPr>
            <p:ph type="sldNum" sz="quarter" idx="5"/>
          </p:nvPr>
        </p:nvSpPr>
        <p:spPr/>
        <p:txBody>
          <a:bodyPr/>
          <a:lstStyle/>
          <a:p>
            <a:fld id="{9A496215-5E4C-414D-A8DB-C38AA7CF7C2A}" type="slidenum">
              <a:rPr lang="en-AU" smtClean="0"/>
              <a:pPr/>
              <a:t>33</a:t>
            </a:fld>
            <a:endParaRPr lang="en-AU"/>
          </a:p>
        </p:txBody>
      </p:sp>
    </p:spTree>
    <p:extLst>
      <p:ext uri="{BB962C8B-B14F-4D97-AF65-F5344CB8AC3E}">
        <p14:creationId xmlns:p14="http://schemas.microsoft.com/office/powerpoint/2010/main" val="70487384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AU" dirty="0"/>
              <a:t>Here we see thing we need to consider from business case development to operation of a BC-based application</a:t>
            </a:r>
          </a:p>
          <a:p>
            <a:pPr marL="171450" indent="-171450">
              <a:buFont typeface="Arial" panose="020B0604020202020204" pitchFamily="34" charset="0"/>
              <a:buChar char="•"/>
            </a:pPr>
            <a:r>
              <a:rPr lang="en-AU" dirty="0"/>
              <a:t>Most of these steps are common to any enterprise application. There’s are some specific steps related to BCs</a:t>
            </a:r>
          </a:p>
        </p:txBody>
      </p:sp>
      <p:sp>
        <p:nvSpPr>
          <p:cNvPr id="4" name="Slide Number Placeholder 3"/>
          <p:cNvSpPr>
            <a:spLocks noGrp="1"/>
          </p:cNvSpPr>
          <p:nvPr>
            <p:ph type="sldNum" sz="quarter" idx="5"/>
          </p:nvPr>
        </p:nvSpPr>
        <p:spPr/>
        <p:txBody>
          <a:bodyPr/>
          <a:lstStyle/>
          <a:p>
            <a:fld id="{9A496215-5E4C-414D-A8DB-C38AA7CF7C2A}" type="slidenum">
              <a:rPr lang="en-AU" smtClean="0"/>
              <a:pPr/>
              <a:t>34</a:t>
            </a:fld>
            <a:endParaRPr lang="en-AU"/>
          </a:p>
        </p:txBody>
      </p:sp>
    </p:spTree>
    <p:extLst>
      <p:ext uri="{BB962C8B-B14F-4D97-AF65-F5344CB8AC3E}">
        <p14:creationId xmlns:p14="http://schemas.microsoft.com/office/powerpoint/2010/main" val="215377499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AU" dirty="0"/>
              <a:t>OWASP stands for </a:t>
            </a:r>
            <a:r>
              <a:rPr lang="en-AU" sz="1200" b="0" i="0" kern="1200" dirty="0">
                <a:solidFill>
                  <a:schemeClr val="tx1"/>
                </a:solidFill>
                <a:effectLst/>
                <a:latin typeface="+mn-lt"/>
                <a:ea typeface="+mn-ea"/>
                <a:cs typeface="+mn-cs"/>
              </a:rPr>
              <a:t>Open Web Application Security Project</a:t>
            </a:r>
          </a:p>
          <a:p>
            <a:pPr marL="171450" indent="-171450">
              <a:buFont typeface="Arial" panose="020B0604020202020204" pitchFamily="34" charset="0"/>
              <a:buChar char="•"/>
            </a:pPr>
            <a:r>
              <a:rPr lang="en-AU" sz="1200" b="0" i="0" kern="1200" dirty="0">
                <a:solidFill>
                  <a:schemeClr val="tx1"/>
                </a:solidFill>
                <a:effectLst/>
                <a:latin typeface="+mn-lt"/>
                <a:ea typeface="+mn-ea"/>
                <a:cs typeface="+mn-cs"/>
              </a:rPr>
              <a:t>They provide a testing framework, as well as publish top 10 vulnerabilities in web applications, mobile apps, and IOT</a:t>
            </a:r>
          </a:p>
          <a:p>
            <a:pPr marL="171450" indent="-171450">
              <a:buFont typeface="Arial" panose="020B0604020202020204" pitchFamily="34" charset="0"/>
              <a:buChar char="•"/>
            </a:pPr>
            <a:r>
              <a:rPr lang="en-AU" sz="1200" b="0" i="0" kern="1200" dirty="0">
                <a:solidFill>
                  <a:schemeClr val="tx1"/>
                </a:solidFill>
                <a:effectLst/>
                <a:latin typeface="+mn-lt"/>
                <a:ea typeface="+mn-ea"/>
                <a:cs typeface="+mn-cs"/>
              </a:rPr>
              <a:t>OWASP is perhaps the most well-known and used testing framework</a:t>
            </a:r>
          </a:p>
          <a:p>
            <a:pPr marL="171450" indent="-171450">
              <a:buFont typeface="Arial" panose="020B0604020202020204" pitchFamily="34" charset="0"/>
              <a:buChar char="•"/>
            </a:pPr>
            <a:r>
              <a:rPr lang="en-AU" sz="1200" b="0" i="0" kern="1200" dirty="0">
                <a:solidFill>
                  <a:schemeClr val="tx1"/>
                </a:solidFill>
                <a:effectLst/>
                <a:latin typeface="+mn-lt"/>
                <a:ea typeface="+mn-ea"/>
                <a:cs typeface="+mn-cs"/>
              </a:rPr>
              <a:t>The testing framework applies throughout the SDLC (Software Development Life Cycle) and even how you conduct SDLC</a:t>
            </a:r>
          </a:p>
          <a:p>
            <a:pPr marL="171450" indent="-171450">
              <a:buFont typeface="Arial" panose="020B0604020202020204" pitchFamily="34" charset="0"/>
              <a:buChar char="•"/>
            </a:pPr>
            <a:r>
              <a:rPr lang="en-AU" sz="1200" b="0" i="0" kern="1200" dirty="0">
                <a:solidFill>
                  <a:schemeClr val="tx1"/>
                </a:solidFill>
                <a:effectLst/>
                <a:latin typeface="+mn-lt"/>
                <a:ea typeface="+mn-ea"/>
                <a:cs typeface="+mn-cs"/>
              </a:rPr>
              <a:t>These are set of actions or tests that you can perform along the SDLC</a:t>
            </a:r>
          </a:p>
          <a:p>
            <a:pPr marL="171450" indent="-171450">
              <a:buFont typeface="Arial" panose="020B0604020202020204" pitchFamily="34" charset="0"/>
              <a:buChar char="•"/>
            </a:pPr>
            <a:r>
              <a:rPr lang="en-AU" sz="1200" b="0" i="0" kern="1200" dirty="0">
                <a:solidFill>
                  <a:schemeClr val="tx1"/>
                </a:solidFill>
                <a:effectLst/>
                <a:latin typeface="+mn-lt"/>
                <a:ea typeface="+mn-ea"/>
                <a:cs typeface="+mn-cs"/>
              </a:rPr>
              <a:t>There’s some discussion on BC-specific OWASP, so maybe we’ll see something soon</a:t>
            </a:r>
            <a:endParaRPr lang="en-AU" dirty="0"/>
          </a:p>
        </p:txBody>
      </p:sp>
      <p:sp>
        <p:nvSpPr>
          <p:cNvPr id="4" name="Slide Number Placeholder 3"/>
          <p:cNvSpPr>
            <a:spLocks noGrp="1"/>
          </p:cNvSpPr>
          <p:nvPr>
            <p:ph type="sldNum" sz="quarter" idx="5"/>
          </p:nvPr>
        </p:nvSpPr>
        <p:spPr/>
        <p:txBody>
          <a:bodyPr/>
          <a:lstStyle/>
          <a:p>
            <a:fld id="{001C9F81-DB2C-42C9-B6F6-C5F374D31FE4}" type="slidenum">
              <a:rPr lang="en-AU" smtClean="0"/>
              <a:t>35</a:t>
            </a:fld>
            <a:endParaRPr lang="en-AU"/>
          </a:p>
        </p:txBody>
      </p:sp>
    </p:spTree>
    <p:extLst>
      <p:ext uri="{BB962C8B-B14F-4D97-AF65-F5344CB8AC3E}">
        <p14:creationId xmlns:p14="http://schemas.microsoft.com/office/powerpoint/2010/main" val="119691602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AU" dirty="0"/>
              <a:t>Code smell are for programmers to avoid common pitfalls. Providing </a:t>
            </a:r>
            <a:r>
              <a:rPr lang="en-AU" sz="1200" dirty="0"/>
              <a:t> invalid, unexpected, or random data as inputs is fuzz testing</a:t>
            </a:r>
          </a:p>
          <a:p>
            <a:pPr marL="171450" indent="-171450">
              <a:buFont typeface="Arial" panose="020B0604020202020204" pitchFamily="34" charset="0"/>
              <a:buChar char="•"/>
            </a:pPr>
            <a:r>
              <a:rPr lang="en-AU" sz="1200" dirty="0"/>
              <a:t>Mutation testing provide an idea of adequacy of test cases. It can’t detect actual issues</a:t>
            </a:r>
          </a:p>
          <a:p>
            <a:pPr marL="171450" indent="-171450">
              <a:buFont typeface="Arial" panose="020B0604020202020204" pitchFamily="34" charset="0"/>
              <a:buChar char="•"/>
            </a:pPr>
            <a:r>
              <a:rPr lang="en-AU" sz="1200" dirty="0"/>
              <a:t>There can be false negatives. Also, no single tool can check for all possible vulnerabilities. More tools are better, but we can’t say 100% secure</a:t>
            </a:r>
          </a:p>
          <a:p>
            <a:pPr marL="171450" indent="-171450">
              <a:buFont typeface="Arial" panose="020B0604020202020204" pitchFamily="34" charset="0"/>
              <a:buChar char="•"/>
            </a:pPr>
            <a:r>
              <a:rPr lang="en-AU" sz="1200" dirty="0"/>
              <a:t>Any tool will contain false positives. So we need to check whether the problem really exist </a:t>
            </a:r>
          </a:p>
          <a:p>
            <a:pPr marL="171450" indent="-171450">
              <a:buFont typeface="Arial" panose="020B0604020202020204" pitchFamily="34" charset="0"/>
              <a:buChar char="•"/>
            </a:pPr>
            <a:endParaRPr lang="en-AU" dirty="0"/>
          </a:p>
        </p:txBody>
      </p:sp>
      <p:sp>
        <p:nvSpPr>
          <p:cNvPr id="4" name="Slide Number Placeholder 3"/>
          <p:cNvSpPr>
            <a:spLocks noGrp="1"/>
          </p:cNvSpPr>
          <p:nvPr>
            <p:ph type="sldNum" sz="quarter" idx="5"/>
          </p:nvPr>
        </p:nvSpPr>
        <p:spPr/>
        <p:txBody>
          <a:bodyPr/>
          <a:lstStyle/>
          <a:p>
            <a:fld id="{9A496215-5E4C-414D-A8DB-C38AA7CF7C2A}" type="slidenum">
              <a:rPr lang="en-AU" smtClean="0"/>
              <a:pPr/>
              <a:t>36</a:t>
            </a:fld>
            <a:endParaRPr lang="en-AU"/>
          </a:p>
        </p:txBody>
      </p:sp>
    </p:spTree>
    <p:extLst>
      <p:ext uri="{BB962C8B-B14F-4D97-AF65-F5344CB8AC3E}">
        <p14:creationId xmlns:p14="http://schemas.microsoft.com/office/powerpoint/2010/main" val="315363779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AU" dirty="0"/>
              <a:t>Many static analysis tools are available. However, there’s lost of opportunity to make them more useable and increase the types of issues they test against</a:t>
            </a:r>
          </a:p>
          <a:p>
            <a:pPr marL="171450" indent="-171450">
              <a:buFont typeface="Arial" panose="020B0604020202020204" pitchFamily="34" charset="0"/>
              <a:buChar char="•"/>
            </a:pPr>
            <a:r>
              <a:rPr lang="en-AU" dirty="0"/>
              <a:t>Support for dynamic analysis is limited. Quite a lot of work can be done in this space including SC optimization to reduce gas consumption</a:t>
            </a:r>
          </a:p>
          <a:p>
            <a:pPr marL="171450" indent="-171450">
              <a:buFont typeface="Arial" panose="020B0604020202020204" pitchFamily="34" charset="0"/>
              <a:buChar char="•"/>
            </a:pPr>
            <a:r>
              <a:rPr lang="en-AU" dirty="0"/>
              <a:t>Following are several other limitations</a:t>
            </a:r>
          </a:p>
          <a:p>
            <a:pPr marL="628650" lvl="1" indent="-171450">
              <a:buFont typeface="Arial" panose="020B0604020202020204" pitchFamily="34" charset="0"/>
              <a:buChar char="•"/>
            </a:pPr>
            <a:r>
              <a:rPr lang="en-AU" dirty="0"/>
              <a:t>Tools mainly support Solidity/Ethereum. There is a need to extend them to enterprise blockchains such as Hyperledger</a:t>
            </a:r>
          </a:p>
          <a:p>
            <a:pPr marL="628650" lvl="1" indent="-171450">
              <a:buFont typeface="Arial" panose="020B0604020202020204" pitchFamily="34" charset="0"/>
              <a:buChar char="•"/>
            </a:pPr>
            <a:r>
              <a:rPr lang="en-AU" dirty="0"/>
              <a:t>Support for real-time debugging is also limited. If you are into Ethereum </a:t>
            </a:r>
            <a:r>
              <a:rPr lang="en-AU" dirty="0">
                <a:hlinkClick r:id="rId3"/>
              </a:rPr>
              <a:t>https://www.trufflesuite.com/tutorials/debugging-a-smart-contract</a:t>
            </a:r>
            <a:r>
              <a:rPr lang="en-AU" dirty="0"/>
              <a:t> is a decent solution</a:t>
            </a:r>
          </a:p>
          <a:p>
            <a:pPr marL="628650" lvl="1" indent="-171450">
              <a:buFont typeface="Arial" panose="020B0604020202020204" pitchFamily="34" charset="0"/>
              <a:buChar char="•"/>
            </a:pPr>
            <a:r>
              <a:rPr lang="en-AU" dirty="0"/>
              <a:t>Low effectiveness, accuracy, &amp; vulnerability coverage need to addressed too </a:t>
            </a:r>
          </a:p>
          <a:p>
            <a:pPr marL="628650" lvl="1" indent="-171450">
              <a:buFont typeface="Arial" panose="020B0604020202020204" pitchFamily="34" charset="0"/>
              <a:buChar char="•"/>
            </a:pPr>
            <a:r>
              <a:rPr lang="en-AU" dirty="0"/>
              <a:t>There’s little support for multiple SCs and multiple TXs working together</a:t>
            </a:r>
          </a:p>
          <a:p>
            <a:pPr marL="628650" lvl="1" indent="-171450">
              <a:buFont typeface="Arial" panose="020B0604020202020204" pitchFamily="34" charset="0"/>
              <a:buChar char="•"/>
            </a:pPr>
            <a:r>
              <a:rPr lang="en-AU" dirty="0"/>
              <a:t>Another are of use is SC profiling &amp; optimization, for e.g., in business process compliance management and optimization</a:t>
            </a:r>
          </a:p>
          <a:p>
            <a:pPr marL="171450" indent="-171450">
              <a:buFont typeface="Arial" panose="020B0604020202020204" pitchFamily="34" charset="0"/>
              <a:buChar char="•"/>
            </a:pPr>
            <a:r>
              <a:rPr lang="en-AU" dirty="0"/>
              <a:t>Test frameworks &amp; test methodologies need to cover BC-specific aspects. More work is needed in this area to cover other areas like BC platforms &amp; SC specific aspects</a:t>
            </a:r>
          </a:p>
          <a:p>
            <a:pPr marL="628650" lvl="1" indent="-171450">
              <a:buFont typeface="Arial" panose="020B0604020202020204" pitchFamily="34" charset="0"/>
              <a:buChar char="•"/>
            </a:pPr>
            <a:r>
              <a:rPr lang="en-AU" dirty="0"/>
              <a:t>BC-specific threat modelling which should be conducted even at architecture design stage</a:t>
            </a:r>
          </a:p>
          <a:p>
            <a:pPr marL="171450" indent="-171450">
              <a:buFont typeface="Arial" panose="020B0604020202020204" pitchFamily="34" charset="0"/>
              <a:buChar char="•"/>
            </a:pPr>
            <a:endParaRPr lang="en-AU" dirty="0"/>
          </a:p>
        </p:txBody>
      </p:sp>
      <p:sp>
        <p:nvSpPr>
          <p:cNvPr id="4" name="Slide Number Placeholder 3"/>
          <p:cNvSpPr>
            <a:spLocks noGrp="1"/>
          </p:cNvSpPr>
          <p:nvPr>
            <p:ph type="sldNum" sz="quarter" idx="5"/>
          </p:nvPr>
        </p:nvSpPr>
        <p:spPr/>
        <p:txBody>
          <a:bodyPr/>
          <a:lstStyle/>
          <a:p>
            <a:fld id="{9A496215-5E4C-414D-A8DB-C38AA7CF7C2A}" type="slidenum">
              <a:rPr lang="en-AU" smtClean="0"/>
              <a:pPr/>
              <a:t>37</a:t>
            </a:fld>
            <a:endParaRPr lang="en-AU"/>
          </a:p>
        </p:txBody>
      </p:sp>
    </p:spTree>
    <p:extLst>
      <p:ext uri="{BB962C8B-B14F-4D97-AF65-F5344CB8AC3E}">
        <p14:creationId xmlns:p14="http://schemas.microsoft.com/office/powerpoint/2010/main" val="119177982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9A496215-5E4C-414D-A8DB-C38AA7CF7C2A}" type="slidenum">
              <a:rPr lang="en-AU" smtClean="0"/>
              <a:pPr/>
              <a:t>38</a:t>
            </a:fld>
            <a:endParaRPr lang="en-AU"/>
          </a:p>
        </p:txBody>
      </p:sp>
    </p:spTree>
    <p:extLst>
      <p:ext uri="{BB962C8B-B14F-4D97-AF65-F5344CB8AC3E}">
        <p14:creationId xmlns:p14="http://schemas.microsoft.com/office/powerpoint/2010/main" val="11547040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AU" dirty="0"/>
              <a:t>Therefore, to make sure a Blockchain-Based Application is secure we need a conduct a large set of tests</a:t>
            </a:r>
          </a:p>
          <a:p>
            <a:pPr marL="171450" indent="-171450">
              <a:buFont typeface="Arial" panose="020B0604020202020204" pitchFamily="34" charset="0"/>
              <a:buChar char="•"/>
            </a:pPr>
            <a:r>
              <a:rPr lang="en-AU" dirty="0"/>
              <a:t>What specific tests and depth of testing can depend on the important of the application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t>Typically, final phase of testing is done by a 3</a:t>
            </a:r>
            <a:r>
              <a:rPr lang="en-AU" baseline="30000" dirty="0"/>
              <a:t>rd</a:t>
            </a:r>
            <a:r>
              <a:rPr lang="en-AU" dirty="0"/>
              <a:t> party</a:t>
            </a:r>
          </a:p>
          <a:p>
            <a:pPr marL="171450" indent="-171450">
              <a:buFont typeface="Arial" panose="020B0604020202020204" pitchFamily="34" charset="0"/>
              <a:buChar char="•"/>
            </a:pPr>
            <a:r>
              <a:rPr lang="en-AU" dirty="0"/>
              <a:t>Anyway, in this class we’ll focus mostly on smart contract testing</a:t>
            </a:r>
          </a:p>
          <a:p>
            <a:pPr marL="171450" indent="-171450">
              <a:buFont typeface="Arial" panose="020B0604020202020204" pitchFamily="34" charset="0"/>
              <a:buChar char="•"/>
            </a:pPr>
            <a:endParaRPr lang="en-AU" dirty="0"/>
          </a:p>
          <a:p>
            <a:r>
              <a:rPr lang="en-AU" dirty="0"/>
              <a:t>KYC – Know Your Customer</a:t>
            </a:r>
          </a:p>
          <a:p>
            <a:endParaRPr lang="en-AU" dirty="0"/>
          </a:p>
        </p:txBody>
      </p:sp>
      <p:sp>
        <p:nvSpPr>
          <p:cNvPr id="4" name="Slide Number Placeholder 3"/>
          <p:cNvSpPr>
            <a:spLocks noGrp="1"/>
          </p:cNvSpPr>
          <p:nvPr>
            <p:ph type="sldNum" sz="quarter" idx="5"/>
          </p:nvPr>
        </p:nvSpPr>
        <p:spPr/>
        <p:txBody>
          <a:bodyPr/>
          <a:lstStyle/>
          <a:p>
            <a:fld id="{9A496215-5E4C-414D-A8DB-C38AA7CF7C2A}" type="slidenum">
              <a:rPr lang="en-AU" smtClean="0"/>
              <a:pPr/>
              <a:t>4</a:t>
            </a:fld>
            <a:endParaRPr lang="en-AU"/>
          </a:p>
        </p:txBody>
      </p:sp>
    </p:spTree>
    <p:extLst>
      <p:ext uri="{BB962C8B-B14F-4D97-AF65-F5344CB8AC3E}">
        <p14:creationId xmlns:p14="http://schemas.microsoft.com/office/powerpoint/2010/main" val="8997649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AU" dirty="0"/>
              <a:t>There are several classifications of software testing. Here’s one way, that I would consider more relevant to SCs</a:t>
            </a:r>
          </a:p>
          <a:p>
            <a:pPr marL="171450" indent="-171450">
              <a:buFont typeface="Arial" panose="020B0604020202020204" pitchFamily="34" charset="0"/>
              <a:buChar char="•"/>
            </a:pPr>
            <a:r>
              <a:rPr lang="en-AU" dirty="0"/>
              <a:t>Another form of classification is the functional &amp; non-functional testing</a:t>
            </a:r>
          </a:p>
          <a:p>
            <a:pPr marL="171450" indent="-171450">
              <a:buFont typeface="Arial" panose="020B0604020202020204" pitchFamily="34" charset="0"/>
              <a:buChar char="•"/>
            </a:pPr>
            <a:r>
              <a:rPr lang="en-AU" dirty="0"/>
              <a:t>Static testing  - class of methods that examine the source code or bytecode of a contract without executing it</a:t>
            </a:r>
          </a:p>
          <a:p>
            <a:pPr marL="628650" lvl="1" indent="-171450">
              <a:buFont typeface="Arial" panose="020B0604020202020204" pitchFamily="34" charset="0"/>
              <a:buChar char="•"/>
            </a:pPr>
            <a:r>
              <a:rPr lang="en-AU" dirty="0"/>
              <a:t>Source code – use code as it is. Typically IDEs (e.g., Remix) give various hints as you write code. Or evaluated at the time of compilation</a:t>
            </a:r>
          </a:p>
          <a:p>
            <a:pPr marL="628650" lvl="1" indent="-171450">
              <a:buFont typeface="Arial" panose="020B0604020202020204" pitchFamily="34" charset="0"/>
              <a:buChar char="•"/>
            </a:pPr>
            <a:r>
              <a:rPr lang="en-AU" dirty="0"/>
              <a:t>Byte code – Use the compiled code, e.g., when multiple high-level languages can generate the same byte code</a:t>
            </a:r>
          </a:p>
          <a:p>
            <a:pPr marL="171450" lvl="0" indent="-171450">
              <a:buFont typeface="Arial" panose="020B0604020202020204" pitchFamily="34" charset="0"/>
              <a:buChar char="•"/>
            </a:pPr>
            <a:r>
              <a:rPr lang="en-AU" dirty="0"/>
              <a:t>Dynamic testing - observe a contract while executing it in a test or production environment</a:t>
            </a:r>
          </a:p>
          <a:p>
            <a:pPr marL="628650" lvl="1" indent="-171450">
              <a:buFont typeface="Arial" panose="020B0604020202020204" pitchFamily="34" charset="0"/>
              <a:buChar char="•"/>
            </a:pPr>
            <a:r>
              <a:rPr lang="en-AU" dirty="0"/>
              <a:t>White box testing – You know code or international functionality</a:t>
            </a:r>
          </a:p>
          <a:p>
            <a:pPr marL="628650" lvl="1" indent="-171450">
              <a:buFont typeface="Arial" panose="020B0604020202020204" pitchFamily="34" charset="0"/>
              <a:buChar char="•"/>
            </a:pPr>
            <a:r>
              <a:rPr lang="en-AU" dirty="0"/>
              <a:t>Black box testing – Only ABI is available so you know the functions and parameters</a:t>
            </a:r>
          </a:p>
          <a:p>
            <a:pPr marL="628650" lvl="1" indent="-171450">
              <a:buFont typeface="Arial" panose="020B0604020202020204" pitchFamily="34" charset="0"/>
              <a:buChar char="•"/>
            </a:pPr>
            <a:r>
              <a:rPr lang="en-AU" dirty="0"/>
              <a:t>Unit testing and integration testing are forms of dynamic testing as we execute the code</a:t>
            </a:r>
          </a:p>
        </p:txBody>
      </p:sp>
      <p:sp>
        <p:nvSpPr>
          <p:cNvPr id="4" name="Slide Number Placeholder 3"/>
          <p:cNvSpPr>
            <a:spLocks noGrp="1"/>
          </p:cNvSpPr>
          <p:nvPr>
            <p:ph type="sldNum" sz="quarter" idx="5"/>
          </p:nvPr>
        </p:nvSpPr>
        <p:spPr/>
        <p:txBody>
          <a:bodyPr/>
          <a:lstStyle/>
          <a:p>
            <a:fld id="{9A496215-5E4C-414D-A8DB-C38AA7CF7C2A}" type="slidenum">
              <a:rPr lang="en-AU" smtClean="0"/>
              <a:pPr/>
              <a:t>5</a:t>
            </a:fld>
            <a:endParaRPr lang="en-AU"/>
          </a:p>
        </p:txBody>
      </p:sp>
    </p:spTree>
    <p:extLst>
      <p:ext uri="{BB962C8B-B14F-4D97-AF65-F5344CB8AC3E}">
        <p14:creationId xmlns:p14="http://schemas.microsoft.com/office/powerpoint/2010/main" val="27260439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AU" dirty="0"/>
              <a:t>Here’s a table from a survey of testing tools for Ethereum SCs</a:t>
            </a:r>
          </a:p>
          <a:p>
            <a:pPr marL="171450" indent="-171450">
              <a:buFont typeface="Arial" panose="020B0604020202020204" pitchFamily="34" charset="0"/>
              <a:buChar char="•"/>
            </a:pPr>
            <a:r>
              <a:rPr lang="en-AU" dirty="0"/>
              <a:t>Each row is a tool</a:t>
            </a:r>
          </a:p>
          <a:p>
            <a:pPr marL="171450" indent="-171450">
              <a:buFont typeface="Arial" panose="020B0604020202020204" pitchFamily="34" charset="0"/>
              <a:buChar char="•"/>
            </a:pPr>
            <a:r>
              <a:rPr lang="en-AU" dirty="0"/>
              <a:t>Columns are group based on their purpose of testing (or objective) whether the test is performed based on bytecode or source code.</a:t>
            </a:r>
          </a:p>
          <a:p>
            <a:pPr marL="171450" indent="-171450">
              <a:buFont typeface="Arial" panose="020B0604020202020204" pitchFamily="34" charset="0"/>
              <a:buChar char="•"/>
            </a:pPr>
            <a:r>
              <a:rPr lang="en-AU" dirty="0"/>
              <a:t>Also, here we are most tests are based on static testing and dynamic testing tools are less</a:t>
            </a:r>
          </a:p>
          <a:p>
            <a:pPr marL="171450" indent="-171450">
              <a:buFont typeface="Arial" panose="020B0604020202020204" pitchFamily="34" charset="0"/>
              <a:buChar char="•"/>
            </a:pPr>
            <a:r>
              <a:rPr lang="en-AU" dirty="0"/>
              <a:t>These 2 sets of columns capture the technique used by the tool</a:t>
            </a:r>
          </a:p>
          <a:p>
            <a:pPr marL="171450" indent="-171450">
              <a:buFont typeface="Arial" panose="020B0604020202020204" pitchFamily="34" charset="0"/>
              <a:buChar char="•"/>
            </a:pPr>
            <a:r>
              <a:rPr lang="en-AU" dirty="0"/>
              <a:t>Some tools will translate or convert either byte or source code to another intermediate language that is easier to analyse using formal techniques</a:t>
            </a:r>
          </a:p>
          <a:p>
            <a:pPr marL="171450" indent="-171450">
              <a:buFont typeface="Arial" panose="020B0604020202020204" pitchFamily="34" charset="0"/>
              <a:buChar char="•"/>
            </a:pPr>
            <a:r>
              <a:rPr lang="en-AU" dirty="0"/>
              <a:t>The paper is on Moodle. I would encourage your to have a look as it’s not very difficult to read</a:t>
            </a:r>
          </a:p>
          <a:p>
            <a:pPr marL="0" indent="0">
              <a:buFont typeface="Arial" panose="020B0604020202020204" pitchFamily="34" charset="0"/>
              <a:buNone/>
            </a:pPr>
            <a:endParaRPr lang="en-AU" dirty="0"/>
          </a:p>
        </p:txBody>
      </p:sp>
      <p:sp>
        <p:nvSpPr>
          <p:cNvPr id="4" name="Slide Number Placeholder 3"/>
          <p:cNvSpPr>
            <a:spLocks noGrp="1"/>
          </p:cNvSpPr>
          <p:nvPr>
            <p:ph type="sldNum" sz="quarter" idx="5"/>
          </p:nvPr>
        </p:nvSpPr>
        <p:spPr/>
        <p:txBody>
          <a:bodyPr/>
          <a:lstStyle/>
          <a:p>
            <a:fld id="{9A496215-5E4C-414D-A8DB-C38AA7CF7C2A}" type="slidenum">
              <a:rPr lang="en-AU" smtClean="0"/>
              <a:pPr/>
              <a:t>6</a:t>
            </a:fld>
            <a:endParaRPr lang="en-AU"/>
          </a:p>
        </p:txBody>
      </p:sp>
    </p:spTree>
    <p:extLst>
      <p:ext uri="{BB962C8B-B14F-4D97-AF65-F5344CB8AC3E}">
        <p14:creationId xmlns:p14="http://schemas.microsoft.com/office/powerpoint/2010/main" val="283050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AU" dirty="0"/>
              <a:t>Here’s another table from the same survey paper, which focus specifically on SC security testing</a:t>
            </a:r>
          </a:p>
          <a:p>
            <a:pPr marL="171450" indent="-171450">
              <a:buFont typeface="Arial" panose="020B0604020202020204" pitchFamily="34" charset="0"/>
              <a:buChar char="•"/>
            </a:pPr>
            <a:r>
              <a:rPr lang="en-AU" dirty="0"/>
              <a:t>It also split the testing based on the target, for e.g., whether it’s testing the BC platform, EVM, or the source code. Source code testing may actually happen at bytecode</a:t>
            </a:r>
          </a:p>
          <a:p>
            <a:pPr marL="171450" indent="-171450">
              <a:buFont typeface="Arial" panose="020B0604020202020204" pitchFamily="34" charset="0"/>
              <a:buChar char="•"/>
            </a:pPr>
            <a:r>
              <a:rPr lang="en-AU" dirty="0"/>
              <a:t>You can see that Remix-IDE has a good coverage of tests. </a:t>
            </a:r>
          </a:p>
          <a:p>
            <a:pPr marL="171450" indent="-171450">
              <a:buFont typeface="Arial" panose="020B0604020202020204" pitchFamily="34" charset="0"/>
              <a:buChar char="•"/>
            </a:pPr>
            <a:r>
              <a:rPr lang="en-AU" dirty="0"/>
              <a:t>However, this doesn’t mean that you are covered against all possible vulnerabilities or even more complex cases of these vulnerabilities. Hence, more detailed and wide-spread testing is needed</a:t>
            </a:r>
          </a:p>
        </p:txBody>
      </p:sp>
      <p:sp>
        <p:nvSpPr>
          <p:cNvPr id="4" name="Slide Number Placeholder 3"/>
          <p:cNvSpPr>
            <a:spLocks noGrp="1"/>
          </p:cNvSpPr>
          <p:nvPr>
            <p:ph type="sldNum" sz="quarter" idx="5"/>
          </p:nvPr>
        </p:nvSpPr>
        <p:spPr/>
        <p:txBody>
          <a:bodyPr/>
          <a:lstStyle/>
          <a:p>
            <a:fld id="{9A496215-5E4C-414D-A8DB-C38AA7CF7C2A}" type="slidenum">
              <a:rPr lang="en-AU" smtClean="0"/>
              <a:pPr/>
              <a:t>7</a:t>
            </a:fld>
            <a:endParaRPr lang="en-AU"/>
          </a:p>
        </p:txBody>
      </p:sp>
    </p:spTree>
    <p:extLst>
      <p:ext uri="{BB962C8B-B14F-4D97-AF65-F5344CB8AC3E}">
        <p14:creationId xmlns:p14="http://schemas.microsoft.com/office/powerpoint/2010/main" val="28080535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Let’s focus a bit on some of the common vulnerabilities and hoe we can overcome them</a:t>
            </a:r>
          </a:p>
          <a:p>
            <a:r>
              <a:rPr lang="en-AU" dirty="0"/>
              <a:t>We have already discussed a couple of these issues do different extent through the course</a:t>
            </a:r>
          </a:p>
        </p:txBody>
      </p:sp>
      <p:sp>
        <p:nvSpPr>
          <p:cNvPr id="4" name="Slide Number Placeholder 3"/>
          <p:cNvSpPr>
            <a:spLocks noGrp="1"/>
          </p:cNvSpPr>
          <p:nvPr>
            <p:ph type="sldNum" sz="quarter" idx="5"/>
          </p:nvPr>
        </p:nvSpPr>
        <p:spPr/>
        <p:txBody>
          <a:bodyPr/>
          <a:lstStyle/>
          <a:p>
            <a:fld id="{9A496215-5E4C-414D-A8DB-C38AA7CF7C2A}" type="slidenum">
              <a:rPr lang="en-AU" smtClean="0"/>
              <a:pPr/>
              <a:t>8</a:t>
            </a:fld>
            <a:endParaRPr lang="en-AU"/>
          </a:p>
        </p:txBody>
      </p:sp>
    </p:spTree>
    <p:extLst>
      <p:ext uri="{BB962C8B-B14F-4D97-AF65-F5344CB8AC3E}">
        <p14:creationId xmlns:p14="http://schemas.microsoft.com/office/powerpoint/2010/main" val="1442783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AU" dirty="0"/>
              <a:t>These are some of the well-know issues in SCs</a:t>
            </a:r>
          </a:p>
          <a:p>
            <a:pPr marL="171450" indent="-171450">
              <a:buFont typeface="Arial" panose="020B0604020202020204" pitchFamily="34" charset="0"/>
              <a:buChar char="•"/>
            </a:pPr>
            <a:r>
              <a:rPr lang="en-AU" dirty="0"/>
              <a:t>A race condition occurs when more than one piece of code try to concurrently update a state. For e.g., we have seen re-entrancy attack</a:t>
            </a:r>
          </a:p>
          <a:p>
            <a:pPr marL="171450" indent="-171450">
              <a:buFont typeface="Arial" panose="020B0604020202020204" pitchFamily="34" charset="0"/>
              <a:buChar char="•"/>
            </a:pPr>
            <a:r>
              <a:rPr lang="en-AU" dirty="0"/>
              <a:t>Today, we’ll also see how this occur across multiple functions. If you mess-up you may ended up with a deadlock too</a:t>
            </a:r>
          </a:p>
          <a:p>
            <a:pPr marL="171450" indent="-171450">
              <a:buFont typeface="Arial" panose="020B0604020202020204" pitchFamily="34" charset="0"/>
              <a:buChar char="•"/>
            </a:pPr>
            <a:r>
              <a:rPr lang="en-AU" dirty="0"/>
              <a:t>Denial of Service is possible when you don’t properly handle errors or due to the block gas limit. We’ll talk about a few examples</a:t>
            </a:r>
          </a:p>
          <a:p>
            <a:pPr marL="171450" indent="-171450">
              <a:buFont typeface="Arial" panose="020B0604020202020204" pitchFamily="34" charset="0"/>
              <a:buChar char="•"/>
            </a:pPr>
            <a:r>
              <a:rPr lang="en-AU" dirty="0"/>
              <a:t>Arithmetic overflow and underflow of variables in another problem</a:t>
            </a:r>
          </a:p>
          <a:p>
            <a:pPr marL="171450" indent="-171450">
              <a:buFont typeface="Arial" panose="020B0604020202020204" pitchFamily="34" charset="0"/>
              <a:buChar char="•"/>
            </a:pPr>
            <a:r>
              <a:rPr lang="en-AU" dirty="0"/>
              <a:t>There can be unintended behaviour when your SC is sensitive to TX order. One such example is front running</a:t>
            </a:r>
          </a:p>
          <a:p>
            <a:pPr marL="171450" indent="-171450">
              <a:buFont typeface="Arial" panose="020B0604020202020204" pitchFamily="34" charset="0"/>
              <a:buChar char="•"/>
            </a:pPr>
            <a:r>
              <a:rPr lang="en-AU" dirty="0"/>
              <a:t>We already talked about some issues around use of time</a:t>
            </a:r>
          </a:p>
          <a:p>
            <a:pPr marL="171450" indent="-171450">
              <a:buFont typeface="Arial" panose="020B0604020202020204" pitchFamily="34" charset="0"/>
              <a:buChar char="•"/>
            </a:pPr>
            <a:r>
              <a:rPr lang="en-AU" dirty="0"/>
              <a:t>There can also be SC language specific issues, e.g., if you forget to set the owner of a SC. Also, use of depreciated functions is another problem, which can go unnoticed depending on the solidity compiler version you use</a:t>
            </a:r>
          </a:p>
          <a:p>
            <a:pPr marL="171450" indent="-171450">
              <a:buFont typeface="Arial" panose="020B0604020202020204" pitchFamily="34" charset="0"/>
              <a:buChar char="•"/>
            </a:pPr>
            <a:r>
              <a:rPr lang="en-AU" dirty="0"/>
              <a:t>Also, there were specific issues related to how EVM handle certain addresses and limits on function depth</a:t>
            </a:r>
          </a:p>
          <a:p>
            <a:pPr marL="171450" indent="-171450">
              <a:buFont typeface="Arial" panose="020B0604020202020204" pitchFamily="34" charset="0"/>
              <a:buChar char="•"/>
            </a:pPr>
            <a:r>
              <a:rPr lang="en-AU" dirty="0"/>
              <a:t>Now that you know these, you should definitely try to check for these. There can also be many others that are specific to a given SC. Hence, you need to check for those are well</a:t>
            </a:r>
          </a:p>
          <a:p>
            <a:pPr marL="171450" indent="-171450">
              <a:buFont typeface="Arial" panose="020B0604020202020204" pitchFamily="34" charset="0"/>
              <a:buChar char="•"/>
            </a:pPr>
            <a:r>
              <a:rPr lang="en-AU" dirty="0"/>
              <a:t>Usually 3</a:t>
            </a:r>
            <a:r>
              <a:rPr lang="en-AU" baseline="30000" dirty="0"/>
              <a:t>rd</a:t>
            </a:r>
            <a:r>
              <a:rPr lang="en-AU" dirty="0"/>
              <a:t> parties are used to perform last phase of testing</a:t>
            </a:r>
          </a:p>
        </p:txBody>
      </p:sp>
      <p:sp>
        <p:nvSpPr>
          <p:cNvPr id="4" name="Slide Number Placeholder 3"/>
          <p:cNvSpPr>
            <a:spLocks noGrp="1"/>
          </p:cNvSpPr>
          <p:nvPr>
            <p:ph type="sldNum" sz="quarter" idx="5"/>
          </p:nvPr>
        </p:nvSpPr>
        <p:spPr/>
        <p:txBody>
          <a:bodyPr/>
          <a:lstStyle/>
          <a:p>
            <a:fld id="{9A496215-5E4C-414D-A8DB-C38AA7CF7C2A}" type="slidenum">
              <a:rPr lang="en-AU" smtClean="0"/>
              <a:pPr/>
              <a:t>9</a:t>
            </a:fld>
            <a:endParaRPr lang="en-AU"/>
          </a:p>
        </p:txBody>
      </p:sp>
    </p:spTree>
    <p:extLst>
      <p:ext uri="{BB962C8B-B14F-4D97-AF65-F5344CB8AC3E}">
        <p14:creationId xmlns:p14="http://schemas.microsoft.com/office/powerpoint/2010/main" val="212853444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bg1"/>
        </a:solidFill>
        <a:effectLst/>
      </p:bgPr>
    </p:bg>
    <p:spTree>
      <p:nvGrpSpPr>
        <p:cNvPr id="1" name=""/>
        <p:cNvGrpSpPr/>
        <p:nvPr/>
      </p:nvGrpSpPr>
      <p:grpSpPr>
        <a:xfrm>
          <a:off x="0" y="0"/>
          <a:ext cx="0" cy="0"/>
          <a:chOff x="0" y="0"/>
          <a:chExt cx="0" cy="0"/>
        </a:xfrm>
      </p:grpSpPr>
      <p:sp>
        <p:nvSpPr>
          <p:cNvPr id="4" name="Rectangle 3"/>
          <p:cNvSpPr/>
          <p:nvPr userDrawn="1"/>
        </p:nvSpPr>
        <p:spPr>
          <a:xfrm>
            <a:off x="0" y="-22820"/>
            <a:ext cx="9144000" cy="288400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 name="Title 1"/>
          <p:cNvSpPr>
            <a:spLocks noGrp="1"/>
          </p:cNvSpPr>
          <p:nvPr userDrawn="1">
            <p:ph type="ctrTitle"/>
          </p:nvPr>
        </p:nvSpPr>
        <p:spPr>
          <a:xfrm>
            <a:off x="251520" y="3177536"/>
            <a:ext cx="7930032" cy="1281674"/>
          </a:xfrm>
        </p:spPr>
        <p:txBody>
          <a:bodyPr anchor="b" anchorCtr="0">
            <a:normAutofit/>
          </a:bodyPr>
          <a:lstStyle>
            <a:lvl1pPr algn="l">
              <a:lnSpc>
                <a:spcPct val="90000"/>
              </a:lnSpc>
              <a:defRPr sz="3600" b="0">
                <a:solidFill>
                  <a:schemeClr val="accent3"/>
                </a:solidFill>
              </a:defRPr>
            </a:lvl1pPr>
          </a:lstStyle>
          <a:p>
            <a:r>
              <a:rPr lang="en-AU"/>
              <a:t>Click to edit Master title style</a:t>
            </a:r>
            <a:endParaRPr lang="en-AU" dirty="0"/>
          </a:p>
        </p:txBody>
      </p:sp>
      <p:sp>
        <p:nvSpPr>
          <p:cNvPr id="3" name="Subtitle 2"/>
          <p:cNvSpPr>
            <a:spLocks noGrp="1"/>
          </p:cNvSpPr>
          <p:nvPr userDrawn="1">
            <p:ph type="subTitle" idx="1"/>
          </p:nvPr>
        </p:nvSpPr>
        <p:spPr>
          <a:xfrm>
            <a:off x="251520" y="4551802"/>
            <a:ext cx="7200800" cy="304387"/>
          </a:xfrm>
        </p:spPr>
        <p:txBody>
          <a:bodyPr>
            <a:normAutofit/>
          </a:bodyPr>
          <a:lstStyle>
            <a:lvl1pPr marL="0" indent="0" algn="l">
              <a:buNone/>
              <a:defRPr sz="2000" b="0">
                <a:solidFill>
                  <a:schemeClr val="accent3"/>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AU"/>
              <a:t>Click to edit Master subtitle style</a:t>
            </a:r>
            <a:endParaRPr lang="en-AU" dirty="0"/>
          </a:p>
        </p:txBody>
      </p:sp>
      <p:sp>
        <p:nvSpPr>
          <p:cNvPr id="7" name="Rectangle 6"/>
          <p:cNvSpPr/>
          <p:nvPr userDrawn="1"/>
        </p:nvSpPr>
        <p:spPr>
          <a:xfrm>
            <a:off x="251520" y="5389082"/>
            <a:ext cx="2385416" cy="141064"/>
          </a:xfrm>
          <a:prstGeom prst="rect">
            <a:avLst/>
          </a:prstGeom>
        </p:spPr>
        <p:txBody>
          <a:bodyPr wrap="square" lIns="0" tIns="0" rIns="0" bIns="0">
            <a:spAutoFit/>
          </a:bodyPr>
          <a:lstStyle/>
          <a:p>
            <a:pPr algn="l">
              <a:lnSpc>
                <a:spcPct val="90000"/>
              </a:lnSpc>
            </a:pPr>
            <a:r>
              <a:rPr lang="en-AU" sz="1000" dirty="0">
                <a:solidFill>
                  <a:schemeClr val="accent3"/>
                </a:solidFill>
              </a:rPr>
              <a:t>Australia’s National Science Agency</a:t>
            </a:r>
          </a:p>
        </p:txBody>
      </p:sp>
      <p:pic>
        <p:nvPicPr>
          <p:cNvPr id="9" name="Picture 8"/>
          <p:cNvPicPr>
            <a:picLocks noChangeAspect="1"/>
          </p:cNvPicPr>
          <p:nvPr userDrawn="1"/>
        </p:nvPicPr>
        <p:blipFill>
          <a:blip r:embed="rId2"/>
          <a:stretch>
            <a:fillRect/>
          </a:stretch>
        </p:blipFill>
        <p:spPr>
          <a:xfrm>
            <a:off x="8244408" y="4801716"/>
            <a:ext cx="720080" cy="720080"/>
          </a:xfrm>
          <a:prstGeom prst="rect">
            <a:avLst/>
          </a:prstGeom>
        </p:spPr>
      </p:pic>
    </p:spTree>
    <p:extLst>
      <p:ext uri="{BB962C8B-B14F-4D97-AF65-F5344CB8AC3E}">
        <p14:creationId xmlns:p14="http://schemas.microsoft.com/office/powerpoint/2010/main" val="3218432992"/>
      </p:ext>
    </p:extLst>
  </p:cSld>
  <p:clrMapOvr>
    <a:masterClrMapping/>
  </p:clrMapOvr>
  <p:extLst>
    <p:ext uri="{DCECCB84-F9BA-43D5-87BE-67443E8EF086}">
      <p15:sldGuideLst xmlns:p15="http://schemas.microsoft.com/office/powerpoint/2012/main">
        <p15:guide id="1" pos="2880">
          <p15:clr>
            <a:srgbClr val="FBAE40"/>
          </p15:clr>
        </p15:guide>
        <p15:guide id="2" orient="horz" pos="162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 dark">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AU"/>
              <a:t>Click to edit Master title style</a:t>
            </a:r>
          </a:p>
        </p:txBody>
      </p:sp>
      <p:sp>
        <p:nvSpPr>
          <p:cNvPr id="3" name="Footer Placeholder 2"/>
          <p:cNvSpPr>
            <a:spLocks noGrp="1"/>
          </p:cNvSpPr>
          <p:nvPr>
            <p:ph type="ftr" sz="quarter" idx="10"/>
          </p:nvPr>
        </p:nvSpPr>
        <p:spPr/>
        <p:txBody>
          <a:bodyPr/>
          <a:lstStyle>
            <a:lvl1pPr>
              <a:defRPr>
                <a:solidFill>
                  <a:schemeClr val="bg1"/>
                </a:solidFill>
              </a:defRPr>
            </a:lvl1pPr>
          </a:lstStyle>
          <a:p>
            <a:r>
              <a:rPr lang="en-AU"/>
              <a:t>COMP6452 Software Architecture for Blockchain Applications |  Data61, CSIRO</a:t>
            </a:r>
            <a:endParaRPr lang="en-AU" dirty="0"/>
          </a:p>
        </p:txBody>
      </p:sp>
      <p:sp>
        <p:nvSpPr>
          <p:cNvPr id="5" name="Slide Number Placeholder 4"/>
          <p:cNvSpPr>
            <a:spLocks noGrp="1"/>
          </p:cNvSpPr>
          <p:nvPr>
            <p:ph type="sldNum" sz="quarter" idx="11"/>
          </p:nvPr>
        </p:nvSpPr>
        <p:spPr/>
        <p:txBody>
          <a:bodyPr/>
          <a:lstStyle>
            <a:lvl1pPr>
              <a:defRPr>
                <a:solidFill>
                  <a:schemeClr val="bg1"/>
                </a:solidFill>
              </a:defRPr>
            </a:lvl1pPr>
          </a:lstStyle>
          <a:p>
            <a:fld id="{2ABE124A-B5C5-46E0-B944-45307B126769}" type="slidenum">
              <a:rPr lang="en-AU" smtClean="0"/>
              <a:pPr/>
              <a:t>‹#›</a:t>
            </a:fld>
            <a:r>
              <a:rPr lang="en-AU"/>
              <a:t>  |</a:t>
            </a:r>
            <a:endParaRPr lang="en-AU" dirty="0"/>
          </a:p>
        </p:txBody>
      </p:sp>
    </p:spTree>
    <p:extLst>
      <p:ext uri="{BB962C8B-B14F-4D97-AF65-F5344CB8AC3E}">
        <p14:creationId xmlns:p14="http://schemas.microsoft.com/office/powerpoint/2010/main" val="8046566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AU"/>
              <a:t>COMP6452 Software Architecture for Blockchain Applications |  Data61, CSIRO</a:t>
            </a:r>
            <a:endParaRPr lang="en-AU" dirty="0"/>
          </a:p>
        </p:txBody>
      </p:sp>
      <p:sp>
        <p:nvSpPr>
          <p:cNvPr id="4" name="Slide Number Placeholder 3"/>
          <p:cNvSpPr>
            <a:spLocks noGrp="1"/>
          </p:cNvSpPr>
          <p:nvPr>
            <p:ph type="sldNum" sz="quarter" idx="11"/>
          </p:nvPr>
        </p:nvSpPr>
        <p:spPr/>
        <p:txBody>
          <a:bodyPr/>
          <a:lstStyle/>
          <a:p>
            <a:fld id="{2ABE124A-B5C5-46E0-B944-45307B126769}" type="slidenum">
              <a:rPr lang="en-AU" smtClean="0"/>
              <a:pPr/>
              <a:t>‹#›</a:t>
            </a:fld>
            <a:r>
              <a:rPr lang="en-AU"/>
              <a:t>  |</a:t>
            </a:r>
            <a:endParaRPr lang="en-AU" dirty="0"/>
          </a:p>
        </p:txBody>
      </p:sp>
    </p:spTree>
    <p:extLst>
      <p:ext uri="{BB962C8B-B14F-4D97-AF65-F5344CB8AC3E}">
        <p14:creationId xmlns:p14="http://schemas.microsoft.com/office/powerpoint/2010/main" val="12744884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tatement Layout + image">
    <p:spTree>
      <p:nvGrpSpPr>
        <p:cNvPr id="1" name=""/>
        <p:cNvGrpSpPr/>
        <p:nvPr/>
      </p:nvGrpSpPr>
      <p:grpSpPr>
        <a:xfrm>
          <a:off x="0" y="0"/>
          <a:ext cx="0" cy="0"/>
          <a:chOff x="0" y="0"/>
          <a:chExt cx="0" cy="0"/>
        </a:xfrm>
      </p:grpSpPr>
      <p:sp>
        <p:nvSpPr>
          <p:cNvPr id="3" name="Picture Placeholder 5">
            <a:extLst>
              <a:ext uri="{FF2B5EF4-FFF2-40B4-BE49-F238E27FC236}">
                <a16:creationId xmlns:a16="http://schemas.microsoft.com/office/drawing/2014/main" id="{55556648-49D5-4B5B-92D5-2DB59DEB5992}"/>
              </a:ext>
            </a:extLst>
          </p:cNvPr>
          <p:cNvSpPr>
            <a:spLocks noGrp="1"/>
          </p:cNvSpPr>
          <p:nvPr>
            <p:ph type="pic" sz="quarter" idx="10"/>
          </p:nvPr>
        </p:nvSpPr>
        <p:spPr>
          <a:xfrm>
            <a:off x="-1" y="0"/>
            <a:ext cx="9162000" cy="2864000"/>
          </a:xfrm>
          <a:solidFill>
            <a:schemeClr val="accent1"/>
          </a:solidFill>
          <a:ln>
            <a:noFill/>
          </a:ln>
        </p:spPr>
        <p:txBody>
          <a:bodyPr anchor="ctr" anchorCtr="0"/>
          <a:lstStyle>
            <a:lvl1pPr marL="0" indent="0" algn="ctr">
              <a:buNone/>
              <a:defRPr/>
            </a:lvl1pPr>
          </a:lstStyle>
          <a:p>
            <a:r>
              <a:rPr lang="en-AU"/>
              <a:t>Drag picture to placeholder or click icon to add</a:t>
            </a:r>
            <a:endParaRPr lang="en-AU" dirty="0"/>
          </a:p>
        </p:txBody>
      </p:sp>
      <p:sp>
        <p:nvSpPr>
          <p:cNvPr id="5" name="Content Placeholder 2"/>
          <p:cNvSpPr>
            <a:spLocks noGrp="1"/>
          </p:cNvSpPr>
          <p:nvPr>
            <p:ph idx="1"/>
          </p:nvPr>
        </p:nvSpPr>
        <p:spPr>
          <a:xfrm>
            <a:off x="251520" y="3177538"/>
            <a:ext cx="7920880" cy="2240249"/>
          </a:xfrm>
        </p:spPr>
        <p:txBody>
          <a:bodyPr/>
          <a:lstStyle>
            <a:lvl1pPr>
              <a:lnSpc>
                <a:spcPct val="85000"/>
              </a:lnSpc>
              <a:spcAft>
                <a:spcPts val="0"/>
              </a:spcAft>
              <a:buFontTx/>
              <a:buNone/>
              <a:defRPr sz="4000" b="0">
                <a:solidFill>
                  <a:schemeClr val="accent3"/>
                </a:solidFill>
              </a:defRPr>
            </a:lvl1pPr>
            <a:lvl2pPr marL="0" indent="0">
              <a:lnSpc>
                <a:spcPct val="85000"/>
              </a:lnSpc>
              <a:spcAft>
                <a:spcPts val="0"/>
              </a:spcAft>
              <a:buNone/>
              <a:defRPr sz="4000" b="0">
                <a:solidFill>
                  <a:schemeClr val="accent2"/>
                </a:solidFill>
              </a:defRPr>
            </a:lvl2pPr>
            <a:lvl3pPr marL="0" indent="0">
              <a:spcBef>
                <a:spcPts val="2200"/>
              </a:spcBef>
              <a:buNone/>
              <a:defRPr b="1">
                <a:solidFill>
                  <a:srgbClr val="00313C"/>
                </a:solidFill>
              </a:defRPr>
            </a:lvl3pPr>
          </a:lstStyle>
          <a:p>
            <a:pPr lvl="0"/>
            <a:r>
              <a:rPr lang="en-AU"/>
              <a:t>Click to edit Master text styles</a:t>
            </a:r>
          </a:p>
          <a:p>
            <a:pPr lvl="1"/>
            <a:r>
              <a:rPr lang="en-AU"/>
              <a:t>Second level</a:t>
            </a:r>
          </a:p>
          <a:p>
            <a:pPr lvl="2"/>
            <a:r>
              <a:rPr lang="en-AU"/>
              <a:t>Third level</a:t>
            </a:r>
          </a:p>
        </p:txBody>
      </p:sp>
    </p:spTree>
    <p:extLst>
      <p:ext uri="{BB962C8B-B14F-4D97-AF65-F5344CB8AC3E}">
        <p14:creationId xmlns:p14="http://schemas.microsoft.com/office/powerpoint/2010/main" val="33843388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39" name="Text Placeholder 8"/>
          <p:cNvSpPr>
            <a:spLocks noGrp="1"/>
          </p:cNvSpPr>
          <p:nvPr>
            <p:ph type="body" sz="quarter" idx="10"/>
          </p:nvPr>
        </p:nvSpPr>
        <p:spPr>
          <a:xfrm>
            <a:off x="251520" y="1257322"/>
            <a:ext cx="7200800" cy="4000444"/>
          </a:xfrm>
        </p:spPr>
        <p:txBody>
          <a:bodyPr anchor="b" anchorCtr="0"/>
          <a:lstStyle>
            <a:lvl1pPr marL="0" indent="0">
              <a:spcAft>
                <a:spcPts val="0"/>
              </a:spcAft>
              <a:buFontTx/>
              <a:buNone/>
              <a:defRPr sz="4400" b="0">
                <a:solidFill>
                  <a:schemeClr val="accent1"/>
                </a:solidFill>
              </a:defRPr>
            </a:lvl1pPr>
            <a:lvl2pPr marL="0" indent="0">
              <a:lnSpc>
                <a:spcPct val="75000"/>
              </a:lnSpc>
              <a:spcAft>
                <a:spcPts val="850"/>
              </a:spcAft>
              <a:buNone/>
              <a:defRPr sz="4400" b="0">
                <a:solidFill>
                  <a:schemeClr val="bg1"/>
                </a:solidFill>
              </a:defRPr>
            </a:lvl2pPr>
            <a:lvl3pPr marL="0" indent="0">
              <a:buNone/>
              <a:defRPr sz="2200" b="1">
                <a:solidFill>
                  <a:srgbClr val="FFFFFF"/>
                </a:solidFill>
              </a:defRPr>
            </a:lvl3pPr>
          </a:lstStyle>
          <a:p>
            <a:pPr lvl="0"/>
            <a:r>
              <a:rPr lang="en-AU"/>
              <a:t>Click to edit Master text styles</a:t>
            </a:r>
          </a:p>
          <a:p>
            <a:pPr lvl="1"/>
            <a:r>
              <a:rPr lang="en-AU"/>
              <a:t>Second level</a:t>
            </a:r>
          </a:p>
          <a:p>
            <a:pPr lvl="2"/>
            <a:r>
              <a:rPr lang="en-AU"/>
              <a:t>Third level</a:t>
            </a:r>
          </a:p>
        </p:txBody>
      </p:sp>
    </p:spTree>
    <p:extLst>
      <p:ext uri="{BB962C8B-B14F-4D97-AF65-F5344CB8AC3E}">
        <p14:creationId xmlns:p14="http://schemas.microsoft.com/office/powerpoint/2010/main" val="6726317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Thank You Option 1">
    <p:bg>
      <p:bgPr>
        <a:solidFill>
          <a:schemeClr val="bg1"/>
        </a:solidFill>
        <a:effectLst/>
      </p:bgPr>
    </p:bg>
    <p:spTree>
      <p:nvGrpSpPr>
        <p:cNvPr id="1" name=""/>
        <p:cNvGrpSpPr/>
        <p:nvPr/>
      </p:nvGrpSpPr>
      <p:grpSpPr>
        <a:xfrm>
          <a:off x="0" y="0"/>
          <a:ext cx="0" cy="0"/>
          <a:chOff x="0" y="0"/>
          <a:chExt cx="0" cy="0"/>
        </a:xfrm>
      </p:grpSpPr>
      <p:sp>
        <p:nvSpPr>
          <p:cNvPr id="27" name="Rectangle 26"/>
          <p:cNvSpPr/>
          <p:nvPr userDrawn="1"/>
        </p:nvSpPr>
        <p:spPr>
          <a:xfrm>
            <a:off x="0" y="0"/>
            <a:ext cx="9144000" cy="2857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 name="Subtitle 2"/>
          <p:cNvSpPr>
            <a:spLocks noGrp="1"/>
          </p:cNvSpPr>
          <p:nvPr>
            <p:ph type="subTitle" idx="1" hasCustomPrompt="1"/>
          </p:nvPr>
        </p:nvSpPr>
        <p:spPr>
          <a:xfrm>
            <a:off x="251520" y="3977625"/>
            <a:ext cx="6048672" cy="1120124"/>
          </a:xfrm>
        </p:spPr>
        <p:txBody>
          <a:bodyPr numCol="2" spcCol="360000">
            <a:normAutofit/>
          </a:bodyPr>
          <a:lstStyle>
            <a:lvl1pPr marL="0" indent="0" algn="l">
              <a:lnSpc>
                <a:spcPct val="90000"/>
              </a:lnSpc>
              <a:spcBef>
                <a:spcPts val="3000"/>
              </a:spcBef>
              <a:buNone/>
              <a:defRPr sz="1600" b="1">
                <a:solidFill>
                  <a:schemeClr val="tx1"/>
                </a:solidFill>
              </a:defRPr>
            </a:lvl1pPr>
            <a:lvl2pPr marL="0" indent="0" algn="l">
              <a:lnSpc>
                <a:spcPct val="90000"/>
              </a:lnSpc>
              <a:spcBef>
                <a:spcPts val="0"/>
              </a:spcBef>
              <a:spcAft>
                <a:spcPts val="563"/>
              </a:spcAft>
              <a:buNone/>
              <a:defRPr sz="1600">
                <a:solidFill>
                  <a:schemeClr val="tx1"/>
                </a:solidFill>
              </a:defRPr>
            </a:lvl2pPr>
            <a:lvl3pPr marL="266400" indent="-266400" algn="l">
              <a:lnSpc>
                <a:spcPct val="90000"/>
              </a:lnSpc>
              <a:spcBef>
                <a:spcPts val="0"/>
              </a:spcBef>
              <a:buNone/>
              <a:tabLst>
                <a:tab pos="356400" algn="l"/>
              </a:tabLst>
              <a:defRPr sz="1600">
                <a:solidFill>
                  <a:schemeClr val="tx1"/>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a:t>Click to edit Master text styles</a:t>
            </a:r>
          </a:p>
          <a:p>
            <a:pPr lvl="1"/>
            <a:r>
              <a:rPr lang="en-US" dirty="0"/>
              <a:t>Second level</a:t>
            </a:r>
          </a:p>
          <a:p>
            <a:pPr lvl="2"/>
            <a:r>
              <a:rPr lang="en-US" dirty="0"/>
              <a:t>Third level</a:t>
            </a:r>
          </a:p>
        </p:txBody>
      </p:sp>
      <p:sp>
        <p:nvSpPr>
          <p:cNvPr id="23" name="Title 22"/>
          <p:cNvSpPr>
            <a:spLocks noGrp="1"/>
          </p:cNvSpPr>
          <p:nvPr>
            <p:ph type="title"/>
          </p:nvPr>
        </p:nvSpPr>
        <p:spPr>
          <a:xfrm>
            <a:off x="251526" y="3017520"/>
            <a:ext cx="6048671" cy="640071"/>
          </a:xfrm>
        </p:spPr>
        <p:txBody>
          <a:bodyPr anchor="b" anchorCtr="0">
            <a:noAutofit/>
          </a:bodyPr>
          <a:lstStyle>
            <a:lvl1pPr>
              <a:defRPr sz="3600">
                <a:solidFill>
                  <a:schemeClr val="accent3"/>
                </a:solidFill>
              </a:defRPr>
            </a:lvl1pPr>
          </a:lstStyle>
          <a:p>
            <a:r>
              <a:rPr lang="en-AU"/>
              <a:t>Click to edit Master title style</a:t>
            </a:r>
            <a:endParaRPr lang="en-AU" dirty="0"/>
          </a:p>
        </p:txBody>
      </p:sp>
      <p:sp>
        <p:nvSpPr>
          <p:cNvPr id="44" name="Rectangle 43"/>
          <p:cNvSpPr/>
          <p:nvPr userDrawn="1"/>
        </p:nvSpPr>
        <p:spPr>
          <a:xfrm>
            <a:off x="251520" y="5389082"/>
            <a:ext cx="2385416" cy="141064"/>
          </a:xfrm>
          <a:prstGeom prst="rect">
            <a:avLst/>
          </a:prstGeom>
        </p:spPr>
        <p:txBody>
          <a:bodyPr wrap="square" lIns="0" tIns="0" rIns="0" bIns="0">
            <a:spAutoFit/>
          </a:bodyPr>
          <a:lstStyle/>
          <a:p>
            <a:pPr algn="l">
              <a:lnSpc>
                <a:spcPct val="90000"/>
              </a:lnSpc>
            </a:pPr>
            <a:r>
              <a:rPr lang="en-AU" sz="1000" dirty="0">
                <a:solidFill>
                  <a:schemeClr val="accent3"/>
                </a:solidFill>
              </a:rPr>
              <a:t>Australia’s National Science Agency</a:t>
            </a:r>
          </a:p>
        </p:txBody>
      </p:sp>
      <p:pic>
        <p:nvPicPr>
          <p:cNvPr id="9" name="Picture 8"/>
          <p:cNvPicPr>
            <a:picLocks noChangeAspect="1"/>
          </p:cNvPicPr>
          <p:nvPr userDrawn="1"/>
        </p:nvPicPr>
        <p:blipFill>
          <a:blip r:embed="rId2"/>
          <a:stretch>
            <a:fillRect/>
          </a:stretch>
        </p:blipFill>
        <p:spPr>
          <a:xfrm>
            <a:off x="8244408" y="4801716"/>
            <a:ext cx="720080" cy="720080"/>
          </a:xfrm>
          <a:prstGeom prst="rect">
            <a:avLst/>
          </a:prstGeom>
        </p:spPr>
      </p:pic>
    </p:spTree>
    <p:extLst>
      <p:ext uri="{BB962C8B-B14F-4D97-AF65-F5344CB8AC3E}">
        <p14:creationId xmlns:p14="http://schemas.microsoft.com/office/powerpoint/2010/main" val="37458952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hank You Option 2">
    <p:bg>
      <p:bgPr>
        <a:solidFill>
          <a:schemeClr val="bg1"/>
        </a:solidFill>
        <a:effectLst/>
      </p:bgPr>
    </p:bg>
    <p:spTree>
      <p:nvGrpSpPr>
        <p:cNvPr id="1" name=""/>
        <p:cNvGrpSpPr/>
        <p:nvPr/>
      </p:nvGrpSpPr>
      <p:grpSpPr>
        <a:xfrm>
          <a:off x="0" y="0"/>
          <a:ext cx="0" cy="0"/>
          <a:chOff x="0" y="0"/>
          <a:chExt cx="0" cy="0"/>
        </a:xfrm>
      </p:grpSpPr>
      <p:sp>
        <p:nvSpPr>
          <p:cNvPr id="4" name="Rectangle 3"/>
          <p:cNvSpPr/>
          <p:nvPr userDrawn="1"/>
        </p:nvSpPr>
        <p:spPr>
          <a:xfrm>
            <a:off x="0" y="0"/>
            <a:ext cx="9144000" cy="2857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 name="Subtitle 2"/>
          <p:cNvSpPr>
            <a:spLocks noGrp="1"/>
          </p:cNvSpPr>
          <p:nvPr>
            <p:ph type="subTitle" idx="1" hasCustomPrompt="1"/>
          </p:nvPr>
        </p:nvSpPr>
        <p:spPr>
          <a:xfrm>
            <a:off x="251520" y="3417564"/>
            <a:ext cx="7200800" cy="1803454"/>
          </a:xfrm>
        </p:spPr>
        <p:txBody>
          <a:bodyPr numCol="2" spcCol="360000">
            <a:normAutofit/>
          </a:bodyPr>
          <a:lstStyle>
            <a:lvl1pPr marL="0" indent="0" algn="l">
              <a:lnSpc>
                <a:spcPct val="90000"/>
              </a:lnSpc>
              <a:spcBef>
                <a:spcPts val="3000"/>
              </a:spcBef>
              <a:buNone/>
              <a:defRPr sz="1600" b="1">
                <a:solidFill>
                  <a:schemeClr val="tx1"/>
                </a:solidFill>
              </a:defRPr>
            </a:lvl1pPr>
            <a:lvl2pPr marL="0" indent="0" algn="l">
              <a:lnSpc>
                <a:spcPct val="90000"/>
              </a:lnSpc>
              <a:spcBef>
                <a:spcPts val="0"/>
              </a:spcBef>
              <a:spcAft>
                <a:spcPts val="563"/>
              </a:spcAft>
              <a:buNone/>
              <a:defRPr sz="1600">
                <a:solidFill>
                  <a:schemeClr val="tx1"/>
                </a:solidFill>
              </a:defRPr>
            </a:lvl2pPr>
            <a:lvl3pPr marL="266400" indent="-266400" algn="l">
              <a:lnSpc>
                <a:spcPct val="90000"/>
              </a:lnSpc>
              <a:spcBef>
                <a:spcPts val="0"/>
              </a:spcBef>
              <a:buNone/>
              <a:tabLst>
                <a:tab pos="356400" algn="l"/>
              </a:tabLst>
              <a:defRPr sz="1600">
                <a:solidFill>
                  <a:schemeClr val="tx1"/>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a:t>Click to edit Master text styles</a:t>
            </a:r>
          </a:p>
          <a:p>
            <a:pPr lvl="1"/>
            <a:r>
              <a:rPr lang="en-US" dirty="0"/>
              <a:t>Second level</a:t>
            </a:r>
          </a:p>
          <a:p>
            <a:pPr lvl="2"/>
            <a:r>
              <a:rPr lang="en-US" dirty="0"/>
              <a:t>Third level</a:t>
            </a:r>
          </a:p>
        </p:txBody>
      </p:sp>
      <p:sp>
        <p:nvSpPr>
          <p:cNvPr id="6" name="Rectangle 5"/>
          <p:cNvSpPr/>
          <p:nvPr userDrawn="1"/>
        </p:nvSpPr>
        <p:spPr>
          <a:xfrm>
            <a:off x="251520" y="5389082"/>
            <a:ext cx="2385416" cy="141064"/>
          </a:xfrm>
          <a:prstGeom prst="rect">
            <a:avLst/>
          </a:prstGeom>
        </p:spPr>
        <p:txBody>
          <a:bodyPr wrap="square" lIns="0" tIns="0" rIns="0" bIns="0">
            <a:spAutoFit/>
          </a:bodyPr>
          <a:lstStyle/>
          <a:p>
            <a:pPr algn="l">
              <a:lnSpc>
                <a:spcPct val="90000"/>
              </a:lnSpc>
            </a:pPr>
            <a:r>
              <a:rPr lang="en-AU" sz="1000" dirty="0">
                <a:solidFill>
                  <a:schemeClr val="accent3"/>
                </a:solidFill>
              </a:rPr>
              <a:t>Australia’s National Science Agency</a:t>
            </a:r>
          </a:p>
        </p:txBody>
      </p:sp>
      <p:pic>
        <p:nvPicPr>
          <p:cNvPr id="7" name="Picture 6"/>
          <p:cNvPicPr>
            <a:picLocks noChangeAspect="1"/>
          </p:cNvPicPr>
          <p:nvPr userDrawn="1"/>
        </p:nvPicPr>
        <p:blipFill>
          <a:blip r:embed="rId2"/>
          <a:stretch>
            <a:fillRect/>
          </a:stretch>
        </p:blipFill>
        <p:spPr>
          <a:xfrm>
            <a:off x="8244408" y="4801716"/>
            <a:ext cx="720080" cy="720080"/>
          </a:xfrm>
          <a:prstGeom prst="rect">
            <a:avLst/>
          </a:prstGeom>
        </p:spPr>
      </p:pic>
    </p:spTree>
    <p:extLst>
      <p:ext uri="{BB962C8B-B14F-4D97-AF65-F5344CB8AC3E}">
        <p14:creationId xmlns:p14="http://schemas.microsoft.com/office/powerpoint/2010/main" val="11206669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userDrawn="1">
            <p:ph type="ctrTitle"/>
          </p:nvPr>
        </p:nvSpPr>
        <p:spPr>
          <a:xfrm>
            <a:off x="251520" y="1977402"/>
            <a:ext cx="3600400" cy="1920213"/>
          </a:xfrm>
        </p:spPr>
        <p:txBody>
          <a:bodyPr anchor="b" anchorCtr="0">
            <a:normAutofit/>
          </a:bodyPr>
          <a:lstStyle>
            <a:lvl1pPr algn="l">
              <a:lnSpc>
                <a:spcPct val="90000"/>
              </a:lnSpc>
              <a:defRPr sz="3600" b="0">
                <a:solidFill>
                  <a:schemeClr val="accent3"/>
                </a:solidFill>
              </a:defRPr>
            </a:lvl1pPr>
          </a:lstStyle>
          <a:p>
            <a:r>
              <a:rPr lang="en-US" dirty="0"/>
              <a:t>Click to edit Master title style</a:t>
            </a:r>
            <a:endParaRPr lang="en-AU" dirty="0"/>
          </a:p>
        </p:txBody>
      </p:sp>
      <p:sp>
        <p:nvSpPr>
          <p:cNvPr id="3" name="Subtitle 2"/>
          <p:cNvSpPr>
            <a:spLocks noGrp="1"/>
          </p:cNvSpPr>
          <p:nvPr userDrawn="1">
            <p:ph type="subTitle" idx="1"/>
          </p:nvPr>
        </p:nvSpPr>
        <p:spPr>
          <a:xfrm>
            <a:off x="251520" y="4057633"/>
            <a:ext cx="3600400" cy="640071"/>
          </a:xfrm>
        </p:spPr>
        <p:txBody>
          <a:bodyPr>
            <a:normAutofit/>
          </a:bodyPr>
          <a:lstStyle>
            <a:lvl1pPr marL="0" indent="0" algn="l">
              <a:buNone/>
              <a:defRPr sz="2000" b="0">
                <a:solidFill>
                  <a:schemeClr val="accent3"/>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endParaRPr lang="en-AU" dirty="0"/>
          </a:p>
        </p:txBody>
      </p:sp>
      <p:sp>
        <p:nvSpPr>
          <p:cNvPr id="4" name="Rectangle 3"/>
          <p:cNvSpPr/>
          <p:nvPr userDrawn="1"/>
        </p:nvSpPr>
        <p:spPr>
          <a:xfrm>
            <a:off x="4572000" y="0"/>
            <a:ext cx="4572000" cy="5715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 name="Rectangle 10"/>
          <p:cNvSpPr/>
          <p:nvPr userDrawn="1"/>
        </p:nvSpPr>
        <p:spPr>
          <a:xfrm>
            <a:off x="251520" y="5389082"/>
            <a:ext cx="2385416" cy="141064"/>
          </a:xfrm>
          <a:prstGeom prst="rect">
            <a:avLst/>
          </a:prstGeom>
        </p:spPr>
        <p:txBody>
          <a:bodyPr wrap="square" lIns="0" tIns="0" rIns="0" bIns="0">
            <a:spAutoFit/>
          </a:bodyPr>
          <a:lstStyle/>
          <a:p>
            <a:pPr algn="l">
              <a:lnSpc>
                <a:spcPct val="90000"/>
              </a:lnSpc>
            </a:pPr>
            <a:r>
              <a:rPr lang="en-AU" sz="1000" dirty="0">
                <a:solidFill>
                  <a:schemeClr val="accent3"/>
                </a:solidFill>
              </a:rPr>
              <a:t>Australia’s National Science Agency</a:t>
            </a:r>
          </a:p>
        </p:txBody>
      </p:sp>
      <p:pic>
        <p:nvPicPr>
          <p:cNvPr id="7" name="Picture 6">
            <a:extLst>
              <a:ext uri="{FF2B5EF4-FFF2-40B4-BE49-F238E27FC236}">
                <a16:creationId xmlns:a16="http://schemas.microsoft.com/office/drawing/2014/main" id="{A93CEA03-472C-45CC-84D2-453A421629F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51523" y="267494"/>
            <a:ext cx="1522745" cy="720000"/>
          </a:xfrm>
          <a:prstGeom prst="rect">
            <a:avLst/>
          </a:prstGeom>
        </p:spPr>
      </p:pic>
    </p:spTree>
    <p:extLst>
      <p:ext uri="{BB962C8B-B14F-4D97-AF65-F5344CB8AC3E}">
        <p14:creationId xmlns:p14="http://schemas.microsoft.com/office/powerpoint/2010/main" val="2239783252"/>
      </p:ext>
    </p:extLst>
  </p:cSld>
  <p:clrMapOvr>
    <a:masterClrMapping/>
  </p:clrMapOvr>
  <p:extLst>
    <p:ext uri="{DCECCB84-F9BA-43D5-87BE-67443E8EF086}">
      <p15:sldGuideLst xmlns:p15="http://schemas.microsoft.com/office/powerpoint/2012/main">
        <p15:guide id="1" pos="2880">
          <p15:clr>
            <a:srgbClr val="FBAE40"/>
          </p15:clr>
        </p15:guide>
        <p15:guide id="2" orient="horz" pos="1620">
          <p15:clr>
            <a:srgbClr val="FBAE40"/>
          </p15:clr>
        </p15:guide>
        <p15:guide id="3" pos="5602">
          <p15:clr>
            <a:srgbClr val="FBAE40"/>
          </p15:clr>
        </p15:guide>
        <p15:guide id="4" pos="158">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Title Slide + Imag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userDrawn="1">
            <p:ph type="ctrTitle"/>
          </p:nvPr>
        </p:nvSpPr>
        <p:spPr>
          <a:xfrm>
            <a:off x="251520" y="1977402"/>
            <a:ext cx="3600400" cy="1920213"/>
          </a:xfrm>
        </p:spPr>
        <p:txBody>
          <a:bodyPr anchor="b" anchorCtr="0">
            <a:normAutofit/>
          </a:bodyPr>
          <a:lstStyle>
            <a:lvl1pPr algn="l">
              <a:lnSpc>
                <a:spcPct val="90000"/>
              </a:lnSpc>
              <a:defRPr sz="3600" b="0">
                <a:solidFill>
                  <a:schemeClr val="accent3"/>
                </a:solidFill>
              </a:defRPr>
            </a:lvl1pPr>
          </a:lstStyle>
          <a:p>
            <a:r>
              <a:rPr lang="en-US" dirty="0"/>
              <a:t>Click to edit Master title style</a:t>
            </a:r>
            <a:endParaRPr lang="en-AU" dirty="0"/>
          </a:p>
        </p:txBody>
      </p:sp>
      <p:sp>
        <p:nvSpPr>
          <p:cNvPr id="3" name="Subtitle 2"/>
          <p:cNvSpPr>
            <a:spLocks noGrp="1"/>
          </p:cNvSpPr>
          <p:nvPr userDrawn="1">
            <p:ph type="subTitle" idx="1"/>
          </p:nvPr>
        </p:nvSpPr>
        <p:spPr>
          <a:xfrm>
            <a:off x="251520" y="4057633"/>
            <a:ext cx="3600400" cy="640071"/>
          </a:xfrm>
        </p:spPr>
        <p:txBody>
          <a:bodyPr>
            <a:normAutofit/>
          </a:bodyPr>
          <a:lstStyle>
            <a:lvl1pPr marL="0" indent="0" algn="l">
              <a:buNone/>
              <a:defRPr sz="2000" b="0">
                <a:solidFill>
                  <a:schemeClr val="accent3"/>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endParaRPr lang="en-AU" dirty="0"/>
          </a:p>
        </p:txBody>
      </p:sp>
      <p:sp>
        <p:nvSpPr>
          <p:cNvPr id="11" name="Rectangle 10"/>
          <p:cNvSpPr/>
          <p:nvPr userDrawn="1"/>
        </p:nvSpPr>
        <p:spPr>
          <a:xfrm>
            <a:off x="251520" y="5389082"/>
            <a:ext cx="2385416" cy="141064"/>
          </a:xfrm>
          <a:prstGeom prst="rect">
            <a:avLst/>
          </a:prstGeom>
        </p:spPr>
        <p:txBody>
          <a:bodyPr wrap="square" lIns="0" tIns="0" rIns="0" bIns="0">
            <a:spAutoFit/>
          </a:bodyPr>
          <a:lstStyle/>
          <a:p>
            <a:pPr algn="l">
              <a:lnSpc>
                <a:spcPct val="90000"/>
              </a:lnSpc>
            </a:pPr>
            <a:r>
              <a:rPr lang="en-AU" sz="1000" dirty="0">
                <a:solidFill>
                  <a:schemeClr val="accent3"/>
                </a:solidFill>
              </a:rPr>
              <a:t>Australia’s National Science Agency</a:t>
            </a:r>
          </a:p>
        </p:txBody>
      </p:sp>
      <p:sp>
        <p:nvSpPr>
          <p:cNvPr id="6" name="Picture Placeholder 5"/>
          <p:cNvSpPr>
            <a:spLocks noGrp="1"/>
          </p:cNvSpPr>
          <p:nvPr>
            <p:ph type="pic" sz="quarter" idx="10"/>
          </p:nvPr>
        </p:nvSpPr>
        <p:spPr>
          <a:xfrm>
            <a:off x="4572003" y="0"/>
            <a:ext cx="4563963" cy="5715000"/>
          </a:xfrm>
          <a:solidFill>
            <a:schemeClr val="accent1"/>
          </a:solidFill>
          <a:ln>
            <a:noFill/>
          </a:ln>
        </p:spPr>
        <p:txBody>
          <a:bodyPr anchor="ctr" anchorCtr="0"/>
          <a:lstStyle>
            <a:lvl1pPr marL="0" indent="0" algn="ctr">
              <a:buNone/>
              <a:defRPr/>
            </a:lvl1pPr>
          </a:lstStyle>
          <a:p>
            <a:endParaRPr lang="en-AU" dirty="0"/>
          </a:p>
        </p:txBody>
      </p:sp>
      <p:pic>
        <p:nvPicPr>
          <p:cNvPr id="8" name="Picture 7">
            <a:extLst>
              <a:ext uri="{FF2B5EF4-FFF2-40B4-BE49-F238E27FC236}">
                <a16:creationId xmlns:a16="http://schemas.microsoft.com/office/drawing/2014/main" id="{A93CEA03-472C-45CC-84D2-453A421629F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51523" y="267494"/>
            <a:ext cx="1522745" cy="720000"/>
          </a:xfrm>
          <a:prstGeom prst="rect">
            <a:avLst/>
          </a:prstGeom>
        </p:spPr>
      </p:pic>
    </p:spTree>
    <p:extLst>
      <p:ext uri="{BB962C8B-B14F-4D97-AF65-F5344CB8AC3E}">
        <p14:creationId xmlns:p14="http://schemas.microsoft.com/office/powerpoint/2010/main" val="1598103088"/>
      </p:ext>
    </p:extLst>
  </p:cSld>
  <p:clrMapOvr>
    <a:masterClrMapping/>
  </p:clrMapOvr>
  <p:extLst>
    <p:ext uri="{DCECCB84-F9BA-43D5-87BE-67443E8EF086}">
      <p15:sldGuideLst xmlns:p15="http://schemas.microsoft.com/office/powerpoint/2012/main">
        <p15:guide id="1" pos="158">
          <p15:clr>
            <a:srgbClr val="FBAE40"/>
          </p15:clr>
        </p15:guide>
        <p15:guide id="2" orient="horz" pos="1620">
          <p15:clr>
            <a:srgbClr val="FBAE40"/>
          </p15:clr>
        </p15:guide>
        <p15:guide id="3" pos="2880">
          <p15:clr>
            <a:srgbClr val="FBAE40"/>
          </p15:clr>
        </p15:guide>
        <p15:guide id="4" pos="5602">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Title Slide + globe A">
    <p:bg>
      <p:bgPr>
        <a:solidFill>
          <a:schemeClr val="bg1"/>
        </a:solidFill>
        <a:effectLst/>
      </p:bgPr>
    </p:bg>
    <p:spTree>
      <p:nvGrpSpPr>
        <p:cNvPr id="1" name=""/>
        <p:cNvGrpSpPr/>
        <p:nvPr/>
      </p:nvGrpSpPr>
      <p:grpSpPr>
        <a:xfrm>
          <a:off x="0" y="0"/>
          <a:ext cx="0" cy="0"/>
          <a:chOff x="0" y="0"/>
          <a:chExt cx="0" cy="0"/>
        </a:xfrm>
      </p:grpSpPr>
      <p:sp>
        <p:nvSpPr>
          <p:cNvPr id="4" name="Rectangle 3"/>
          <p:cNvSpPr/>
          <p:nvPr userDrawn="1"/>
        </p:nvSpPr>
        <p:spPr>
          <a:xfrm>
            <a:off x="4572000" y="0"/>
            <a:ext cx="4572000" cy="5715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 name="Title 1"/>
          <p:cNvSpPr>
            <a:spLocks noGrp="1"/>
          </p:cNvSpPr>
          <p:nvPr userDrawn="1">
            <p:ph type="ctrTitle"/>
          </p:nvPr>
        </p:nvSpPr>
        <p:spPr>
          <a:xfrm>
            <a:off x="251520" y="2283088"/>
            <a:ext cx="2016224" cy="1920213"/>
          </a:xfrm>
        </p:spPr>
        <p:txBody>
          <a:bodyPr anchor="b" anchorCtr="0">
            <a:normAutofit/>
          </a:bodyPr>
          <a:lstStyle>
            <a:lvl1pPr algn="l">
              <a:lnSpc>
                <a:spcPct val="90000"/>
              </a:lnSpc>
              <a:defRPr sz="3600" b="0">
                <a:solidFill>
                  <a:schemeClr val="accent3"/>
                </a:solidFill>
              </a:defRPr>
            </a:lvl1pPr>
          </a:lstStyle>
          <a:p>
            <a:r>
              <a:rPr lang="en-US" dirty="0"/>
              <a:t>Click to edit Master title style</a:t>
            </a:r>
            <a:endParaRPr lang="en-AU" dirty="0"/>
          </a:p>
        </p:txBody>
      </p:sp>
      <p:sp>
        <p:nvSpPr>
          <p:cNvPr id="11" name="Rectangle 10"/>
          <p:cNvSpPr/>
          <p:nvPr userDrawn="1"/>
        </p:nvSpPr>
        <p:spPr>
          <a:xfrm>
            <a:off x="251520" y="5389082"/>
            <a:ext cx="2385416" cy="141064"/>
          </a:xfrm>
          <a:prstGeom prst="rect">
            <a:avLst/>
          </a:prstGeom>
        </p:spPr>
        <p:txBody>
          <a:bodyPr wrap="square" lIns="0" tIns="0" rIns="0" bIns="0">
            <a:spAutoFit/>
          </a:bodyPr>
          <a:lstStyle/>
          <a:p>
            <a:pPr algn="l">
              <a:lnSpc>
                <a:spcPct val="90000"/>
              </a:lnSpc>
            </a:pPr>
            <a:r>
              <a:rPr lang="en-AU" sz="1000" dirty="0">
                <a:solidFill>
                  <a:schemeClr val="accent3"/>
                </a:solidFill>
              </a:rPr>
              <a:t>Australia’s National Science Agency</a:t>
            </a:r>
          </a:p>
        </p:txBody>
      </p:sp>
      <p:pic>
        <p:nvPicPr>
          <p:cNvPr id="6" name="Picture 5">
            <a:extLst>
              <a:ext uri="{FF2B5EF4-FFF2-40B4-BE49-F238E27FC236}">
                <a16:creationId xmlns:a16="http://schemas.microsoft.com/office/drawing/2014/main" id="{E5EA4BEA-90AA-46F4-829C-BDC63E08AE84}"/>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2411760" y="625252"/>
            <a:ext cx="4320480" cy="4316625"/>
          </a:xfrm>
          <a:prstGeom prst="rect">
            <a:avLst/>
          </a:prstGeom>
        </p:spPr>
      </p:pic>
    </p:spTree>
    <p:extLst>
      <p:ext uri="{BB962C8B-B14F-4D97-AF65-F5344CB8AC3E}">
        <p14:creationId xmlns:p14="http://schemas.microsoft.com/office/powerpoint/2010/main" val="2090797090"/>
      </p:ext>
    </p:extLst>
  </p:cSld>
  <p:clrMapOvr>
    <a:masterClrMapping/>
  </p:clrMapOvr>
  <p:extLst>
    <p:ext uri="{DCECCB84-F9BA-43D5-87BE-67443E8EF086}">
      <p15:sldGuideLst xmlns:p15="http://schemas.microsoft.com/office/powerpoint/2012/main">
        <p15:guide id="1" pos="2880">
          <p15:clr>
            <a:srgbClr val="FBAE40"/>
          </p15:clr>
        </p15:guide>
        <p15:guide id="2" orient="horz" pos="1620">
          <p15:clr>
            <a:srgbClr val="FBAE40"/>
          </p15:clr>
        </p15:guide>
        <p15:guide id="3" pos="5602">
          <p15:clr>
            <a:srgbClr val="FBAE40"/>
          </p15:clr>
        </p15:guide>
        <p15:guide id="4" pos="158">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4" name="Title 3"/>
          <p:cNvSpPr>
            <a:spLocks noGrp="1"/>
          </p:cNvSpPr>
          <p:nvPr>
            <p:ph type="title"/>
          </p:nvPr>
        </p:nvSpPr>
        <p:spPr/>
        <p:txBody>
          <a:bodyPr/>
          <a:lstStyle/>
          <a:p>
            <a:r>
              <a:rPr lang="en-US"/>
              <a:t>Click to edit Master title style</a:t>
            </a:r>
            <a:endParaRPr lang="en-AU"/>
          </a:p>
        </p:txBody>
      </p:sp>
      <p:sp>
        <p:nvSpPr>
          <p:cNvPr id="6" name="Footer Placeholder 5"/>
          <p:cNvSpPr>
            <a:spLocks noGrp="1"/>
          </p:cNvSpPr>
          <p:nvPr>
            <p:ph type="ftr" sz="quarter" idx="10"/>
          </p:nvPr>
        </p:nvSpPr>
        <p:spPr/>
        <p:txBody>
          <a:bodyPr/>
          <a:lstStyle/>
          <a:p>
            <a:r>
              <a:rPr lang="en-AU"/>
              <a:t>COMP6452 Software Architecture for Blockchain Applications |  Data61, CSIRO</a:t>
            </a:r>
            <a:endParaRPr lang="en-AU" dirty="0"/>
          </a:p>
        </p:txBody>
      </p:sp>
      <p:sp>
        <p:nvSpPr>
          <p:cNvPr id="7" name="Slide Number Placeholder 6"/>
          <p:cNvSpPr>
            <a:spLocks noGrp="1"/>
          </p:cNvSpPr>
          <p:nvPr>
            <p:ph type="sldNum" sz="quarter" idx="11"/>
          </p:nvPr>
        </p:nvSpPr>
        <p:spPr/>
        <p:txBody>
          <a:bodyPr/>
          <a:lstStyle/>
          <a:p>
            <a:fld id="{2ABE124A-B5C5-46E0-B944-45307B126769}" type="slidenum">
              <a:rPr lang="en-AU" smtClean="0"/>
              <a:pPr/>
              <a:t>‹#›</a:t>
            </a:fld>
            <a:r>
              <a:rPr lang="en-AU"/>
              <a:t>  |</a:t>
            </a:r>
            <a:endParaRPr lang="en-AU" dirty="0"/>
          </a:p>
        </p:txBody>
      </p:sp>
    </p:spTree>
    <p:extLst>
      <p:ext uri="{BB962C8B-B14F-4D97-AF65-F5344CB8AC3E}">
        <p14:creationId xmlns:p14="http://schemas.microsoft.com/office/powerpoint/2010/main" val="5167402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 Imag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userDrawn="1">
            <p:ph type="ctrTitle"/>
          </p:nvPr>
        </p:nvSpPr>
        <p:spPr>
          <a:xfrm>
            <a:off x="251520" y="3177536"/>
            <a:ext cx="7930032" cy="1281674"/>
          </a:xfrm>
        </p:spPr>
        <p:txBody>
          <a:bodyPr anchor="b" anchorCtr="0">
            <a:normAutofit/>
          </a:bodyPr>
          <a:lstStyle>
            <a:lvl1pPr algn="l">
              <a:lnSpc>
                <a:spcPct val="90000"/>
              </a:lnSpc>
              <a:defRPr sz="3600" b="0">
                <a:solidFill>
                  <a:schemeClr val="accent3"/>
                </a:solidFill>
              </a:defRPr>
            </a:lvl1pPr>
          </a:lstStyle>
          <a:p>
            <a:r>
              <a:rPr lang="en-AU"/>
              <a:t>Click to edit Master title style</a:t>
            </a:r>
            <a:endParaRPr lang="en-AU" dirty="0"/>
          </a:p>
        </p:txBody>
      </p:sp>
      <p:sp>
        <p:nvSpPr>
          <p:cNvPr id="3" name="Subtitle 2"/>
          <p:cNvSpPr>
            <a:spLocks noGrp="1"/>
          </p:cNvSpPr>
          <p:nvPr userDrawn="1">
            <p:ph type="subTitle" idx="1"/>
          </p:nvPr>
        </p:nvSpPr>
        <p:spPr>
          <a:xfrm>
            <a:off x="251520" y="4551802"/>
            <a:ext cx="7200800" cy="304387"/>
          </a:xfrm>
        </p:spPr>
        <p:txBody>
          <a:bodyPr>
            <a:normAutofit/>
          </a:bodyPr>
          <a:lstStyle>
            <a:lvl1pPr marL="0" indent="0" algn="l">
              <a:buNone/>
              <a:defRPr sz="2000" b="0">
                <a:solidFill>
                  <a:schemeClr val="accent3"/>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AU"/>
              <a:t>Click to edit Master subtitle style</a:t>
            </a:r>
            <a:endParaRPr lang="en-AU" dirty="0"/>
          </a:p>
        </p:txBody>
      </p:sp>
      <p:sp>
        <p:nvSpPr>
          <p:cNvPr id="7" name="Rectangle 6"/>
          <p:cNvSpPr/>
          <p:nvPr userDrawn="1"/>
        </p:nvSpPr>
        <p:spPr>
          <a:xfrm>
            <a:off x="251520" y="5389082"/>
            <a:ext cx="2385416" cy="141064"/>
          </a:xfrm>
          <a:prstGeom prst="rect">
            <a:avLst/>
          </a:prstGeom>
        </p:spPr>
        <p:txBody>
          <a:bodyPr wrap="square" lIns="0" tIns="0" rIns="0" bIns="0">
            <a:spAutoFit/>
          </a:bodyPr>
          <a:lstStyle/>
          <a:p>
            <a:pPr algn="l">
              <a:lnSpc>
                <a:spcPct val="90000"/>
              </a:lnSpc>
            </a:pPr>
            <a:r>
              <a:rPr lang="en-AU" sz="1000" dirty="0">
                <a:solidFill>
                  <a:schemeClr val="accent3"/>
                </a:solidFill>
              </a:rPr>
              <a:t>Australia’s National Science Agency</a:t>
            </a:r>
          </a:p>
        </p:txBody>
      </p:sp>
      <p:sp>
        <p:nvSpPr>
          <p:cNvPr id="8" name="Picture Placeholder 5"/>
          <p:cNvSpPr>
            <a:spLocks noGrp="1"/>
          </p:cNvSpPr>
          <p:nvPr>
            <p:ph type="pic" sz="quarter" idx="10"/>
          </p:nvPr>
        </p:nvSpPr>
        <p:spPr>
          <a:xfrm>
            <a:off x="-1" y="0"/>
            <a:ext cx="9162000" cy="2864000"/>
          </a:xfrm>
          <a:solidFill>
            <a:schemeClr val="accent1"/>
          </a:solidFill>
          <a:ln>
            <a:noFill/>
          </a:ln>
        </p:spPr>
        <p:txBody>
          <a:bodyPr anchor="ctr" anchorCtr="0"/>
          <a:lstStyle>
            <a:lvl1pPr marL="0" indent="0" algn="ctr">
              <a:buNone/>
              <a:defRPr/>
            </a:lvl1pPr>
          </a:lstStyle>
          <a:p>
            <a:r>
              <a:rPr lang="en-AU"/>
              <a:t>Drag picture to placeholder or click icon to add</a:t>
            </a:r>
            <a:endParaRPr lang="en-AU" dirty="0"/>
          </a:p>
        </p:txBody>
      </p:sp>
      <p:pic>
        <p:nvPicPr>
          <p:cNvPr id="10" name="Picture 9"/>
          <p:cNvPicPr>
            <a:picLocks noChangeAspect="1"/>
          </p:cNvPicPr>
          <p:nvPr userDrawn="1"/>
        </p:nvPicPr>
        <p:blipFill>
          <a:blip r:embed="rId2"/>
          <a:stretch>
            <a:fillRect/>
          </a:stretch>
        </p:blipFill>
        <p:spPr>
          <a:xfrm>
            <a:off x="8244408" y="4801716"/>
            <a:ext cx="720080" cy="720080"/>
          </a:xfrm>
          <a:prstGeom prst="rect">
            <a:avLst/>
          </a:prstGeom>
        </p:spPr>
      </p:pic>
    </p:spTree>
    <p:extLst>
      <p:ext uri="{BB962C8B-B14F-4D97-AF65-F5344CB8AC3E}">
        <p14:creationId xmlns:p14="http://schemas.microsoft.com/office/powerpoint/2010/main" val="518110496"/>
      </p:ext>
    </p:extLst>
  </p:cSld>
  <p:clrMapOvr>
    <a:masterClrMapping/>
  </p:clrMapOvr>
  <p:extLst>
    <p:ext uri="{DCECCB84-F9BA-43D5-87BE-67443E8EF086}">
      <p15:sldGuideLst xmlns:p15="http://schemas.microsoft.com/office/powerpoint/2012/main">
        <p15:guide id="1" pos="2880">
          <p15:clr>
            <a:srgbClr val="FBAE40"/>
          </p15:clr>
        </p15:guide>
        <p15:guide id="2" orient="horz" pos="162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Content - dark">
    <p:bg>
      <p:bgPr>
        <a:solidFill>
          <a:schemeClr val="accent2"/>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defRPr sz="24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4" name="Title 3"/>
          <p:cNvSpPr>
            <a:spLocks noGrp="1"/>
          </p:cNvSpPr>
          <p:nvPr>
            <p:ph type="title"/>
          </p:nvPr>
        </p:nvSpPr>
        <p:spPr/>
        <p:txBody>
          <a:bodyPr/>
          <a:lstStyle>
            <a:lvl1pPr>
              <a:defRPr>
                <a:solidFill>
                  <a:schemeClr val="accent1"/>
                </a:solidFill>
              </a:defRPr>
            </a:lvl1pPr>
          </a:lstStyle>
          <a:p>
            <a:r>
              <a:rPr lang="en-US"/>
              <a:t>Click to edit Master title style</a:t>
            </a:r>
            <a:endParaRPr lang="en-AU"/>
          </a:p>
        </p:txBody>
      </p:sp>
      <p:sp>
        <p:nvSpPr>
          <p:cNvPr id="6" name="Footer Placeholder 5"/>
          <p:cNvSpPr>
            <a:spLocks noGrp="1"/>
          </p:cNvSpPr>
          <p:nvPr>
            <p:ph type="ftr" sz="quarter" idx="10"/>
          </p:nvPr>
        </p:nvSpPr>
        <p:spPr/>
        <p:txBody>
          <a:bodyPr/>
          <a:lstStyle>
            <a:lvl1pPr>
              <a:defRPr>
                <a:solidFill>
                  <a:schemeClr val="bg1"/>
                </a:solidFill>
              </a:defRPr>
            </a:lvl1pPr>
          </a:lstStyle>
          <a:p>
            <a:r>
              <a:rPr lang="en-AU"/>
              <a:t>COMP6452 Software Architecture for Blockchain Applications |  Data61, CSIRO</a:t>
            </a:r>
            <a:endParaRPr lang="en-AU" dirty="0"/>
          </a:p>
        </p:txBody>
      </p:sp>
      <p:sp>
        <p:nvSpPr>
          <p:cNvPr id="7" name="Slide Number Placeholder 6"/>
          <p:cNvSpPr>
            <a:spLocks noGrp="1"/>
          </p:cNvSpPr>
          <p:nvPr>
            <p:ph type="sldNum" sz="quarter" idx="11"/>
          </p:nvPr>
        </p:nvSpPr>
        <p:spPr/>
        <p:txBody>
          <a:bodyPr/>
          <a:lstStyle>
            <a:lvl1pPr>
              <a:defRPr>
                <a:solidFill>
                  <a:schemeClr val="bg1"/>
                </a:solidFill>
              </a:defRPr>
            </a:lvl1pPr>
          </a:lstStyle>
          <a:p>
            <a:fld id="{2ABE124A-B5C5-46E0-B944-45307B126769}" type="slidenum">
              <a:rPr lang="en-AU" smtClean="0"/>
              <a:pPr/>
              <a:t>‹#›</a:t>
            </a:fld>
            <a:r>
              <a:rPr lang="en-AU"/>
              <a:t>  |</a:t>
            </a:r>
            <a:endParaRPr lang="en-AU" dirty="0"/>
          </a:p>
        </p:txBody>
      </p:sp>
    </p:spTree>
    <p:extLst>
      <p:ext uri="{BB962C8B-B14F-4D97-AF65-F5344CB8AC3E}">
        <p14:creationId xmlns:p14="http://schemas.microsoft.com/office/powerpoint/2010/main" val="98241306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Title and 2 Column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vl1pPr>
          </a:lstStyle>
          <a:p>
            <a:r>
              <a:rPr lang="en-US"/>
              <a:t>Click to edit Master title style</a:t>
            </a:r>
            <a:endParaRPr lang="en-AU" dirty="0"/>
          </a:p>
        </p:txBody>
      </p:sp>
      <p:sp>
        <p:nvSpPr>
          <p:cNvPr id="3" name="Content Placeholder 2"/>
          <p:cNvSpPr>
            <a:spLocks noGrp="1"/>
          </p:cNvSpPr>
          <p:nvPr>
            <p:ph idx="1"/>
          </p:nvPr>
        </p:nvSpPr>
        <p:spPr/>
        <p:txBody>
          <a:bodyPr numCol="2" spcCol="360000"/>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4" name="Footer Placeholder 3"/>
          <p:cNvSpPr>
            <a:spLocks noGrp="1"/>
          </p:cNvSpPr>
          <p:nvPr>
            <p:ph type="ftr" sz="quarter" idx="10"/>
          </p:nvPr>
        </p:nvSpPr>
        <p:spPr/>
        <p:txBody>
          <a:bodyPr/>
          <a:lstStyle/>
          <a:p>
            <a:r>
              <a:rPr lang="en-AU"/>
              <a:t>COMP6452 Software Architecture for Blockchain Applications |  Data61, CSIRO</a:t>
            </a:r>
            <a:endParaRPr lang="en-AU" dirty="0"/>
          </a:p>
        </p:txBody>
      </p:sp>
      <p:sp>
        <p:nvSpPr>
          <p:cNvPr id="6" name="Slide Number Placeholder 5"/>
          <p:cNvSpPr>
            <a:spLocks noGrp="1"/>
          </p:cNvSpPr>
          <p:nvPr>
            <p:ph type="sldNum" sz="quarter" idx="11"/>
          </p:nvPr>
        </p:nvSpPr>
        <p:spPr/>
        <p:txBody>
          <a:bodyPr/>
          <a:lstStyle/>
          <a:p>
            <a:fld id="{2ABE124A-B5C5-46E0-B944-45307B126769}" type="slidenum">
              <a:rPr lang="en-AU" smtClean="0"/>
              <a:pPr/>
              <a:t>‹#›</a:t>
            </a:fld>
            <a:r>
              <a:rPr lang="en-AU"/>
              <a:t>  |</a:t>
            </a:r>
            <a:endParaRPr lang="en-AU" dirty="0"/>
          </a:p>
        </p:txBody>
      </p:sp>
    </p:spTree>
    <p:extLst>
      <p:ext uri="{BB962C8B-B14F-4D97-AF65-F5344CB8AC3E}">
        <p14:creationId xmlns:p14="http://schemas.microsoft.com/office/powerpoint/2010/main" val="86022493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2" y="1897396"/>
            <a:ext cx="8640958" cy="3360373"/>
          </a:xfrm>
        </p:spPr>
        <p:txBody>
          <a:bodyPr/>
          <a:lstStyle>
            <a:lvl1pPr>
              <a:defRPr sz="2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6" name="Text Placeholder 7"/>
          <p:cNvSpPr>
            <a:spLocks noGrp="1"/>
          </p:cNvSpPr>
          <p:nvPr>
            <p:ph type="body" sz="quarter" idx="13" hasCustomPrompt="1"/>
          </p:nvPr>
        </p:nvSpPr>
        <p:spPr>
          <a:xfrm>
            <a:off x="261850" y="937287"/>
            <a:ext cx="8630630" cy="711000"/>
          </a:xfrm>
        </p:spPr>
        <p:txBody>
          <a:bodyPr>
            <a:normAutofit/>
          </a:bodyPr>
          <a:lstStyle>
            <a:lvl1pPr marL="0" indent="0">
              <a:lnSpc>
                <a:spcPct val="100000"/>
              </a:lnSpc>
              <a:spcBef>
                <a:spcPts val="0"/>
              </a:spcBef>
              <a:spcAft>
                <a:spcPts val="0"/>
              </a:spcAft>
              <a:buNone/>
              <a:defRPr sz="2800" b="0">
                <a:solidFill>
                  <a:schemeClr val="accent3"/>
                </a:solidFill>
              </a:defRPr>
            </a:lvl1pPr>
            <a:lvl2pPr marL="0" indent="0">
              <a:lnSpc>
                <a:spcPct val="80000"/>
              </a:lnSpc>
              <a:spcBef>
                <a:spcPts val="0"/>
              </a:spcBef>
              <a:buNone/>
              <a:defRPr sz="2200" b="0">
                <a:solidFill>
                  <a:schemeClr val="accent2"/>
                </a:solidFill>
              </a:defRPr>
            </a:lvl2pPr>
            <a:lvl3pPr>
              <a:buNone/>
              <a:defRPr sz="2800">
                <a:solidFill>
                  <a:srgbClr val="00A9CE"/>
                </a:solidFill>
              </a:defRPr>
            </a:lvl3pPr>
            <a:lvl4pPr>
              <a:buNone/>
              <a:defRPr sz="2800">
                <a:solidFill>
                  <a:srgbClr val="00A9CE"/>
                </a:solidFill>
              </a:defRPr>
            </a:lvl4pPr>
            <a:lvl5pPr>
              <a:buNone/>
              <a:defRPr sz="2800">
                <a:solidFill>
                  <a:srgbClr val="00A9CE"/>
                </a:solidFill>
              </a:defRPr>
            </a:lvl5pPr>
          </a:lstStyle>
          <a:p>
            <a:pPr lvl="0"/>
            <a:r>
              <a:rPr lang="en-US" dirty="0"/>
              <a:t>Click to edit Master title style</a:t>
            </a:r>
          </a:p>
          <a:p>
            <a:pPr lvl="1"/>
            <a:r>
              <a:rPr lang="en-US" dirty="0"/>
              <a:t>Second level</a:t>
            </a:r>
          </a:p>
        </p:txBody>
      </p:sp>
      <p:sp>
        <p:nvSpPr>
          <p:cNvPr id="2" name="Footer Placeholder 1"/>
          <p:cNvSpPr>
            <a:spLocks noGrp="1"/>
          </p:cNvSpPr>
          <p:nvPr>
            <p:ph type="ftr" sz="quarter" idx="14"/>
          </p:nvPr>
        </p:nvSpPr>
        <p:spPr/>
        <p:txBody>
          <a:bodyPr/>
          <a:lstStyle/>
          <a:p>
            <a:r>
              <a:rPr lang="en-AU"/>
              <a:t>COMP6452 Software Architecture for Blockchain Applications |  Data61, CSIRO</a:t>
            </a:r>
            <a:endParaRPr lang="en-AU" dirty="0"/>
          </a:p>
        </p:txBody>
      </p:sp>
      <p:sp>
        <p:nvSpPr>
          <p:cNvPr id="4" name="Slide Number Placeholder 3"/>
          <p:cNvSpPr>
            <a:spLocks noGrp="1"/>
          </p:cNvSpPr>
          <p:nvPr>
            <p:ph type="sldNum" sz="quarter" idx="15"/>
          </p:nvPr>
        </p:nvSpPr>
        <p:spPr/>
        <p:txBody>
          <a:bodyPr/>
          <a:lstStyle/>
          <a:p>
            <a:fld id="{2ABE124A-B5C5-46E0-B944-45307B126769}" type="slidenum">
              <a:rPr lang="en-AU" smtClean="0"/>
              <a:pPr/>
              <a:t>‹#›</a:t>
            </a:fld>
            <a:r>
              <a:rPr lang="en-AU"/>
              <a:t>  |</a:t>
            </a:r>
            <a:endParaRPr lang="en-AU" dirty="0"/>
          </a:p>
        </p:txBody>
      </p:sp>
    </p:spTree>
    <p:extLst>
      <p:ext uri="{BB962C8B-B14F-4D97-AF65-F5344CB8AC3E}">
        <p14:creationId xmlns:p14="http://schemas.microsoft.com/office/powerpoint/2010/main" val="330191927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p:nvPr>
        </p:nvSpPr>
        <p:spPr>
          <a:xfrm>
            <a:off x="251520" y="1850949"/>
            <a:ext cx="4038600" cy="3406818"/>
          </a:xfrm>
        </p:spPr>
        <p:txBody>
          <a:bodyPr/>
          <a:lstStyle>
            <a:lvl1pPr>
              <a:defRPr sz="2400"/>
            </a:lvl1pPr>
            <a:lvl2pPr>
              <a:defRPr sz="2000"/>
            </a:lvl2pPr>
            <a:lvl3pPr>
              <a:defRPr sz="2000"/>
            </a:lvl3pPr>
            <a:lvl4pPr>
              <a:defRPr sz="20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4" name="Content Placeholder 3"/>
          <p:cNvSpPr>
            <a:spLocks noGrp="1"/>
          </p:cNvSpPr>
          <p:nvPr>
            <p:ph sz="half" idx="2"/>
          </p:nvPr>
        </p:nvSpPr>
        <p:spPr>
          <a:xfrm>
            <a:off x="4674295" y="1850949"/>
            <a:ext cx="4038600" cy="3406818"/>
          </a:xfrm>
        </p:spPr>
        <p:txBody>
          <a:bodyPr/>
          <a:lstStyle>
            <a:lvl1pPr>
              <a:defRPr sz="2400"/>
            </a:lvl1pPr>
            <a:lvl2pPr>
              <a:defRPr sz="2000"/>
            </a:lvl2pPr>
            <a:lvl3pPr>
              <a:defRPr sz="2000"/>
            </a:lvl3pPr>
            <a:lvl4pPr>
              <a:defRPr sz="20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5" name="Footer Placeholder 4"/>
          <p:cNvSpPr>
            <a:spLocks noGrp="1"/>
          </p:cNvSpPr>
          <p:nvPr>
            <p:ph type="ftr" sz="quarter" idx="10"/>
          </p:nvPr>
        </p:nvSpPr>
        <p:spPr/>
        <p:txBody>
          <a:bodyPr/>
          <a:lstStyle/>
          <a:p>
            <a:r>
              <a:rPr lang="en-AU"/>
              <a:t>COMP6452 Software Architecture for Blockchain Applications |  Data61, CSIRO</a:t>
            </a:r>
            <a:endParaRPr lang="en-AU" dirty="0"/>
          </a:p>
        </p:txBody>
      </p:sp>
      <p:sp>
        <p:nvSpPr>
          <p:cNvPr id="7" name="Slide Number Placeholder 6"/>
          <p:cNvSpPr>
            <a:spLocks noGrp="1"/>
          </p:cNvSpPr>
          <p:nvPr>
            <p:ph type="sldNum" sz="quarter" idx="11"/>
          </p:nvPr>
        </p:nvSpPr>
        <p:spPr/>
        <p:txBody>
          <a:bodyPr/>
          <a:lstStyle/>
          <a:p>
            <a:fld id="{2ABE124A-B5C5-46E0-B944-45307B126769}" type="slidenum">
              <a:rPr lang="en-AU" smtClean="0"/>
              <a:pPr/>
              <a:t>‹#›</a:t>
            </a:fld>
            <a:r>
              <a:rPr lang="en-AU"/>
              <a:t>  |</a:t>
            </a:r>
            <a:endParaRPr lang="en-AU" dirty="0"/>
          </a:p>
        </p:txBody>
      </p:sp>
    </p:spTree>
    <p:extLst>
      <p:ext uri="{BB962C8B-B14F-4D97-AF65-F5344CB8AC3E}">
        <p14:creationId xmlns:p14="http://schemas.microsoft.com/office/powerpoint/2010/main" val="157834898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Obj" preserve="1">
  <p:cSld name="Two Content with catalyst">
    <p:spTree>
      <p:nvGrpSpPr>
        <p:cNvPr id="1" name=""/>
        <p:cNvGrpSpPr/>
        <p:nvPr/>
      </p:nvGrpSpPr>
      <p:grpSpPr>
        <a:xfrm>
          <a:off x="0" y="0"/>
          <a:ext cx="0" cy="0"/>
          <a:chOff x="0" y="0"/>
          <a:chExt cx="0" cy="0"/>
        </a:xfrm>
      </p:grpSpPr>
      <p:sp>
        <p:nvSpPr>
          <p:cNvPr id="8" name="Rectangle 7"/>
          <p:cNvSpPr/>
          <p:nvPr userDrawn="1"/>
        </p:nvSpPr>
        <p:spPr>
          <a:xfrm>
            <a:off x="4572000" y="0"/>
            <a:ext cx="4572000" cy="5715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 name="Title 1"/>
          <p:cNvSpPr>
            <a:spLocks noGrp="1"/>
          </p:cNvSpPr>
          <p:nvPr>
            <p:ph type="title"/>
          </p:nvPr>
        </p:nvSpPr>
        <p:spPr>
          <a:xfrm>
            <a:off x="251520" y="894956"/>
            <a:ext cx="4038600" cy="710406"/>
          </a:xfrm>
        </p:spPr>
        <p:txBody>
          <a:bodyPr/>
          <a:lstStyle/>
          <a:p>
            <a:r>
              <a:rPr lang="en-US" dirty="0"/>
              <a:t>Click to edit Master title style</a:t>
            </a:r>
            <a:endParaRPr lang="en-AU" dirty="0"/>
          </a:p>
        </p:txBody>
      </p:sp>
      <p:sp>
        <p:nvSpPr>
          <p:cNvPr id="3" name="Content Placeholder 2"/>
          <p:cNvSpPr>
            <a:spLocks noGrp="1"/>
          </p:cNvSpPr>
          <p:nvPr>
            <p:ph sz="half" idx="1"/>
          </p:nvPr>
        </p:nvSpPr>
        <p:spPr>
          <a:xfrm>
            <a:off x="251520" y="1850949"/>
            <a:ext cx="4038600" cy="3406818"/>
          </a:xfrm>
        </p:spPr>
        <p:txBody>
          <a:bodyPr/>
          <a:lstStyle>
            <a:lvl1pPr>
              <a:defRPr sz="2400"/>
            </a:lvl1pPr>
            <a:lvl2pPr>
              <a:defRPr sz="2000"/>
            </a:lvl2pPr>
            <a:lvl3pPr>
              <a:defRPr sz="2000"/>
            </a:lvl3pPr>
            <a:lvl4pPr>
              <a:defRPr sz="20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4" name="Content Placeholder 3"/>
          <p:cNvSpPr>
            <a:spLocks noGrp="1"/>
          </p:cNvSpPr>
          <p:nvPr>
            <p:ph sz="half" idx="2"/>
          </p:nvPr>
        </p:nvSpPr>
        <p:spPr>
          <a:xfrm>
            <a:off x="4838700" y="1850949"/>
            <a:ext cx="4038600" cy="3406818"/>
          </a:xfrm>
        </p:spPr>
        <p:txBody>
          <a:bodyPr/>
          <a:lstStyle>
            <a:lvl1pPr>
              <a:defRPr sz="2400"/>
            </a:lvl1pPr>
            <a:lvl2pPr>
              <a:defRPr sz="2000"/>
            </a:lvl2pPr>
            <a:lvl3pPr>
              <a:defRPr sz="2000"/>
            </a:lvl3pPr>
            <a:lvl4pPr>
              <a:defRPr sz="20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5" name="Footer Placeholder 4"/>
          <p:cNvSpPr>
            <a:spLocks noGrp="1"/>
          </p:cNvSpPr>
          <p:nvPr>
            <p:ph type="ftr" sz="quarter" idx="10"/>
          </p:nvPr>
        </p:nvSpPr>
        <p:spPr>
          <a:xfrm>
            <a:off x="601371" y="5420278"/>
            <a:ext cx="3688750" cy="106122"/>
          </a:xfrm>
        </p:spPr>
        <p:txBody>
          <a:bodyPr/>
          <a:lstStyle/>
          <a:p>
            <a:r>
              <a:rPr lang="en-AU"/>
              <a:t>COMP6452 Software Architecture for Blockchain Applications |  Data61, CSIRO</a:t>
            </a:r>
            <a:endParaRPr lang="en-AU" dirty="0"/>
          </a:p>
        </p:txBody>
      </p:sp>
      <p:sp>
        <p:nvSpPr>
          <p:cNvPr id="7" name="Slide Number Placeholder 6"/>
          <p:cNvSpPr>
            <a:spLocks noGrp="1"/>
          </p:cNvSpPr>
          <p:nvPr>
            <p:ph type="sldNum" sz="quarter" idx="11"/>
          </p:nvPr>
        </p:nvSpPr>
        <p:spPr/>
        <p:txBody>
          <a:bodyPr/>
          <a:lstStyle/>
          <a:p>
            <a:fld id="{2ABE124A-B5C5-46E0-B944-45307B126769}" type="slidenum">
              <a:rPr lang="en-AU" smtClean="0"/>
              <a:pPr/>
              <a:t>‹#›</a:t>
            </a:fld>
            <a:r>
              <a:rPr lang="en-AU"/>
              <a:t>  |</a:t>
            </a:r>
            <a:endParaRPr lang="en-AU" dirty="0"/>
          </a:p>
        </p:txBody>
      </p:sp>
    </p:spTree>
    <p:extLst>
      <p:ext uri="{BB962C8B-B14F-4D97-AF65-F5344CB8AC3E}">
        <p14:creationId xmlns:p14="http://schemas.microsoft.com/office/powerpoint/2010/main" val="13431195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Two Content with catalyst dark">
    <p:spTree>
      <p:nvGrpSpPr>
        <p:cNvPr id="1" name=""/>
        <p:cNvGrpSpPr/>
        <p:nvPr/>
      </p:nvGrpSpPr>
      <p:grpSpPr>
        <a:xfrm>
          <a:off x="0" y="0"/>
          <a:ext cx="0" cy="0"/>
          <a:chOff x="0" y="0"/>
          <a:chExt cx="0" cy="0"/>
        </a:xfrm>
      </p:grpSpPr>
      <p:sp>
        <p:nvSpPr>
          <p:cNvPr id="8" name="Rectangle 7"/>
          <p:cNvSpPr/>
          <p:nvPr userDrawn="1"/>
        </p:nvSpPr>
        <p:spPr>
          <a:xfrm>
            <a:off x="4572000" y="0"/>
            <a:ext cx="4572000" cy="571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 name="Title 1"/>
          <p:cNvSpPr>
            <a:spLocks noGrp="1"/>
          </p:cNvSpPr>
          <p:nvPr>
            <p:ph type="title"/>
          </p:nvPr>
        </p:nvSpPr>
        <p:spPr>
          <a:xfrm>
            <a:off x="251520" y="894956"/>
            <a:ext cx="4038600" cy="710406"/>
          </a:xfrm>
        </p:spPr>
        <p:txBody>
          <a:bodyPr/>
          <a:lstStyle/>
          <a:p>
            <a:r>
              <a:rPr lang="en-US" dirty="0"/>
              <a:t>Click to edit Master title style</a:t>
            </a:r>
            <a:endParaRPr lang="en-AU" dirty="0"/>
          </a:p>
        </p:txBody>
      </p:sp>
      <p:sp>
        <p:nvSpPr>
          <p:cNvPr id="3" name="Content Placeholder 2"/>
          <p:cNvSpPr>
            <a:spLocks noGrp="1"/>
          </p:cNvSpPr>
          <p:nvPr>
            <p:ph sz="half" idx="1"/>
          </p:nvPr>
        </p:nvSpPr>
        <p:spPr>
          <a:xfrm>
            <a:off x="251520" y="1850949"/>
            <a:ext cx="4038600" cy="3406818"/>
          </a:xfrm>
        </p:spPr>
        <p:txBody>
          <a:bodyPr/>
          <a:lstStyle>
            <a:lvl1pPr>
              <a:defRPr sz="2400"/>
            </a:lvl1pPr>
            <a:lvl2pPr>
              <a:defRPr sz="2000"/>
            </a:lvl2pPr>
            <a:lvl3pPr>
              <a:defRPr sz="2000"/>
            </a:lvl3pPr>
            <a:lvl4pPr>
              <a:defRPr sz="20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4" name="Content Placeholder 3"/>
          <p:cNvSpPr>
            <a:spLocks noGrp="1"/>
          </p:cNvSpPr>
          <p:nvPr>
            <p:ph sz="half" idx="2"/>
          </p:nvPr>
        </p:nvSpPr>
        <p:spPr>
          <a:xfrm>
            <a:off x="4838700" y="1850949"/>
            <a:ext cx="4038600" cy="3406818"/>
          </a:xfrm>
        </p:spPr>
        <p:txBody>
          <a:bodyPr/>
          <a:lstStyle>
            <a:lvl1pPr>
              <a:defRPr sz="2400">
                <a:solidFill>
                  <a:schemeClr val="bg1"/>
                </a:solidFill>
              </a:defRPr>
            </a:lvl1pPr>
            <a:lvl2pPr>
              <a:defRPr sz="2000">
                <a:solidFill>
                  <a:schemeClr val="bg1"/>
                </a:solidFill>
              </a:defRPr>
            </a:lvl2pPr>
            <a:lvl3pPr>
              <a:defRPr sz="2000">
                <a:solidFill>
                  <a:schemeClr val="bg1"/>
                </a:solidFill>
              </a:defRPr>
            </a:lvl3pPr>
            <a:lvl4pPr>
              <a:defRPr sz="2000">
                <a:solidFill>
                  <a:schemeClr val="bg1"/>
                </a:solidFill>
              </a:defRPr>
            </a:lvl4pPr>
            <a:lvl5pPr>
              <a:defRPr sz="1800">
                <a:solidFill>
                  <a:schemeClr val="bg1"/>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5" name="Footer Placeholder 4"/>
          <p:cNvSpPr>
            <a:spLocks noGrp="1"/>
          </p:cNvSpPr>
          <p:nvPr>
            <p:ph type="ftr" sz="quarter" idx="10"/>
          </p:nvPr>
        </p:nvSpPr>
        <p:spPr>
          <a:xfrm>
            <a:off x="601371" y="5420278"/>
            <a:ext cx="3688750" cy="106122"/>
          </a:xfrm>
        </p:spPr>
        <p:txBody>
          <a:bodyPr/>
          <a:lstStyle/>
          <a:p>
            <a:r>
              <a:rPr lang="en-AU"/>
              <a:t>COMP6452 Software Architecture for Blockchain Applications |  Data61, CSIRO</a:t>
            </a:r>
            <a:endParaRPr lang="en-AU" dirty="0"/>
          </a:p>
        </p:txBody>
      </p:sp>
      <p:sp>
        <p:nvSpPr>
          <p:cNvPr id="7" name="Slide Number Placeholder 6"/>
          <p:cNvSpPr>
            <a:spLocks noGrp="1"/>
          </p:cNvSpPr>
          <p:nvPr>
            <p:ph type="sldNum" sz="quarter" idx="11"/>
          </p:nvPr>
        </p:nvSpPr>
        <p:spPr/>
        <p:txBody>
          <a:bodyPr/>
          <a:lstStyle/>
          <a:p>
            <a:fld id="{2ABE124A-B5C5-46E0-B944-45307B126769}" type="slidenum">
              <a:rPr lang="en-AU" smtClean="0"/>
              <a:pPr/>
              <a:t>‹#›</a:t>
            </a:fld>
            <a:r>
              <a:rPr lang="en-AU"/>
              <a:t>  |</a:t>
            </a:r>
            <a:endParaRPr lang="en-AU" dirty="0"/>
          </a:p>
        </p:txBody>
      </p:sp>
    </p:spTree>
    <p:extLst>
      <p:ext uri="{BB962C8B-B14F-4D97-AF65-F5344CB8AC3E}">
        <p14:creationId xmlns:p14="http://schemas.microsoft.com/office/powerpoint/2010/main" val="187195325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nd Content + half image">
    <p:spTree>
      <p:nvGrpSpPr>
        <p:cNvPr id="1" name=""/>
        <p:cNvGrpSpPr/>
        <p:nvPr/>
      </p:nvGrpSpPr>
      <p:grpSpPr>
        <a:xfrm>
          <a:off x="0" y="0"/>
          <a:ext cx="0" cy="0"/>
          <a:chOff x="0" y="0"/>
          <a:chExt cx="0" cy="0"/>
        </a:xfrm>
      </p:grpSpPr>
      <p:sp>
        <p:nvSpPr>
          <p:cNvPr id="8" name="Picture Placeholder 5"/>
          <p:cNvSpPr>
            <a:spLocks noGrp="1"/>
          </p:cNvSpPr>
          <p:nvPr>
            <p:ph type="pic" sz="quarter" idx="12"/>
          </p:nvPr>
        </p:nvSpPr>
        <p:spPr>
          <a:xfrm>
            <a:off x="4572003" y="0"/>
            <a:ext cx="4563963" cy="5715000"/>
          </a:xfrm>
          <a:solidFill>
            <a:schemeClr val="accent1"/>
          </a:solidFill>
          <a:ln>
            <a:noFill/>
          </a:ln>
        </p:spPr>
        <p:txBody>
          <a:bodyPr anchor="ctr" anchorCtr="0"/>
          <a:lstStyle>
            <a:lvl1pPr marL="0" indent="0" algn="ctr">
              <a:buNone/>
              <a:defRPr/>
            </a:lvl1pPr>
          </a:lstStyle>
          <a:p>
            <a:endParaRPr lang="en-AU" dirty="0"/>
          </a:p>
        </p:txBody>
      </p:sp>
      <p:sp>
        <p:nvSpPr>
          <p:cNvPr id="3" name="Content Placeholder 2"/>
          <p:cNvSpPr>
            <a:spLocks noGrp="1"/>
          </p:cNvSpPr>
          <p:nvPr>
            <p:ph idx="1"/>
          </p:nvPr>
        </p:nvSpPr>
        <p:spPr>
          <a:xfrm>
            <a:off x="251522" y="1723100"/>
            <a:ext cx="4032446" cy="3534669"/>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4" name="Title 3"/>
          <p:cNvSpPr>
            <a:spLocks noGrp="1"/>
          </p:cNvSpPr>
          <p:nvPr>
            <p:ph type="title"/>
          </p:nvPr>
        </p:nvSpPr>
        <p:spPr>
          <a:xfrm>
            <a:off x="251520" y="894956"/>
            <a:ext cx="4032448" cy="710406"/>
          </a:xfrm>
        </p:spPr>
        <p:txBody>
          <a:bodyPr/>
          <a:lstStyle/>
          <a:p>
            <a:r>
              <a:rPr lang="en-US" dirty="0"/>
              <a:t>Click to edit Master title style</a:t>
            </a:r>
            <a:endParaRPr lang="en-AU" dirty="0"/>
          </a:p>
        </p:txBody>
      </p:sp>
      <p:sp>
        <p:nvSpPr>
          <p:cNvPr id="6" name="Footer Placeholder 5"/>
          <p:cNvSpPr>
            <a:spLocks noGrp="1"/>
          </p:cNvSpPr>
          <p:nvPr>
            <p:ph type="ftr" sz="quarter" idx="10"/>
          </p:nvPr>
        </p:nvSpPr>
        <p:spPr>
          <a:xfrm>
            <a:off x="601371" y="5420278"/>
            <a:ext cx="3682598" cy="106122"/>
          </a:xfrm>
        </p:spPr>
        <p:txBody>
          <a:bodyPr/>
          <a:lstStyle/>
          <a:p>
            <a:r>
              <a:rPr lang="en-AU"/>
              <a:t>COMP6452 Software Architecture for Blockchain Applications |  Data61, CSIRO</a:t>
            </a:r>
            <a:endParaRPr lang="en-AU" dirty="0"/>
          </a:p>
        </p:txBody>
      </p:sp>
      <p:sp>
        <p:nvSpPr>
          <p:cNvPr id="7" name="Slide Number Placeholder 6"/>
          <p:cNvSpPr>
            <a:spLocks noGrp="1"/>
          </p:cNvSpPr>
          <p:nvPr>
            <p:ph type="sldNum" sz="quarter" idx="11"/>
          </p:nvPr>
        </p:nvSpPr>
        <p:spPr/>
        <p:txBody>
          <a:bodyPr/>
          <a:lstStyle/>
          <a:p>
            <a:fld id="{2ABE124A-B5C5-46E0-B944-45307B126769}" type="slidenum">
              <a:rPr lang="en-AU" smtClean="0"/>
              <a:pPr/>
              <a:t>‹#›</a:t>
            </a:fld>
            <a:r>
              <a:rPr lang="en-AU"/>
              <a:t>  |</a:t>
            </a:r>
            <a:endParaRPr lang="en-AU" dirty="0"/>
          </a:p>
        </p:txBody>
      </p:sp>
    </p:spTree>
    <p:extLst>
      <p:ext uri="{BB962C8B-B14F-4D97-AF65-F5344CB8AC3E}">
        <p14:creationId xmlns:p14="http://schemas.microsoft.com/office/powerpoint/2010/main" val="113849092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Title and Content + quarter image">
    <p:spTree>
      <p:nvGrpSpPr>
        <p:cNvPr id="1" name=""/>
        <p:cNvGrpSpPr/>
        <p:nvPr/>
      </p:nvGrpSpPr>
      <p:grpSpPr>
        <a:xfrm>
          <a:off x="0" y="0"/>
          <a:ext cx="0" cy="0"/>
          <a:chOff x="0" y="0"/>
          <a:chExt cx="0" cy="0"/>
        </a:xfrm>
      </p:grpSpPr>
      <p:sp>
        <p:nvSpPr>
          <p:cNvPr id="8" name="Picture Placeholder 5"/>
          <p:cNvSpPr>
            <a:spLocks noGrp="1"/>
          </p:cNvSpPr>
          <p:nvPr>
            <p:ph type="pic" sz="quarter" idx="12"/>
          </p:nvPr>
        </p:nvSpPr>
        <p:spPr>
          <a:xfrm>
            <a:off x="6853836" y="0"/>
            <a:ext cx="2282400" cy="5715000"/>
          </a:xfrm>
          <a:solidFill>
            <a:schemeClr val="accent1"/>
          </a:solidFill>
          <a:ln>
            <a:noFill/>
          </a:ln>
        </p:spPr>
        <p:txBody>
          <a:bodyPr anchor="ctr" anchorCtr="0"/>
          <a:lstStyle>
            <a:lvl1pPr marL="0" indent="0" algn="ctr">
              <a:buNone/>
              <a:defRPr/>
            </a:lvl1pPr>
          </a:lstStyle>
          <a:p>
            <a:endParaRPr lang="en-AU" dirty="0"/>
          </a:p>
        </p:txBody>
      </p:sp>
      <p:sp>
        <p:nvSpPr>
          <p:cNvPr id="3" name="Content Placeholder 2"/>
          <p:cNvSpPr>
            <a:spLocks noGrp="1"/>
          </p:cNvSpPr>
          <p:nvPr>
            <p:ph idx="1"/>
          </p:nvPr>
        </p:nvSpPr>
        <p:spPr>
          <a:xfrm>
            <a:off x="251522" y="1723100"/>
            <a:ext cx="6336702" cy="3534669"/>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4" name="Title 3"/>
          <p:cNvSpPr>
            <a:spLocks noGrp="1"/>
          </p:cNvSpPr>
          <p:nvPr>
            <p:ph type="title"/>
          </p:nvPr>
        </p:nvSpPr>
        <p:spPr>
          <a:xfrm>
            <a:off x="251520" y="894956"/>
            <a:ext cx="6336704" cy="710406"/>
          </a:xfrm>
        </p:spPr>
        <p:txBody>
          <a:bodyPr/>
          <a:lstStyle/>
          <a:p>
            <a:r>
              <a:rPr lang="en-US" dirty="0"/>
              <a:t>Click to edit Master title style</a:t>
            </a:r>
            <a:endParaRPr lang="en-AU" dirty="0"/>
          </a:p>
        </p:txBody>
      </p:sp>
      <p:sp>
        <p:nvSpPr>
          <p:cNvPr id="6" name="Footer Placeholder 5"/>
          <p:cNvSpPr>
            <a:spLocks noGrp="1"/>
          </p:cNvSpPr>
          <p:nvPr>
            <p:ph type="ftr" sz="quarter" idx="10"/>
          </p:nvPr>
        </p:nvSpPr>
        <p:spPr>
          <a:xfrm>
            <a:off x="601375" y="5420278"/>
            <a:ext cx="5986853" cy="106122"/>
          </a:xfrm>
        </p:spPr>
        <p:txBody>
          <a:bodyPr/>
          <a:lstStyle/>
          <a:p>
            <a:r>
              <a:rPr lang="en-AU"/>
              <a:t>COMP6452 Software Architecture for Blockchain Applications |  Data61, CSIRO</a:t>
            </a:r>
            <a:endParaRPr lang="en-AU" dirty="0"/>
          </a:p>
        </p:txBody>
      </p:sp>
      <p:sp>
        <p:nvSpPr>
          <p:cNvPr id="7" name="Slide Number Placeholder 6"/>
          <p:cNvSpPr>
            <a:spLocks noGrp="1"/>
          </p:cNvSpPr>
          <p:nvPr>
            <p:ph type="sldNum" sz="quarter" idx="11"/>
          </p:nvPr>
        </p:nvSpPr>
        <p:spPr/>
        <p:txBody>
          <a:bodyPr/>
          <a:lstStyle/>
          <a:p>
            <a:fld id="{2ABE124A-B5C5-46E0-B944-45307B126769}" type="slidenum">
              <a:rPr lang="en-AU" smtClean="0"/>
              <a:pPr/>
              <a:t>‹#›</a:t>
            </a:fld>
            <a:r>
              <a:rPr lang="en-AU"/>
              <a:t>  |</a:t>
            </a:r>
            <a:endParaRPr lang="en-AU" dirty="0"/>
          </a:p>
        </p:txBody>
      </p:sp>
    </p:spTree>
    <p:extLst>
      <p:ext uri="{BB962C8B-B14F-4D97-AF65-F5344CB8AC3E}">
        <p14:creationId xmlns:p14="http://schemas.microsoft.com/office/powerpoint/2010/main" val="191637473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Footer Placeholder 2"/>
          <p:cNvSpPr>
            <a:spLocks noGrp="1"/>
          </p:cNvSpPr>
          <p:nvPr>
            <p:ph type="ftr" sz="quarter" idx="10"/>
          </p:nvPr>
        </p:nvSpPr>
        <p:spPr/>
        <p:txBody>
          <a:bodyPr/>
          <a:lstStyle/>
          <a:p>
            <a:r>
              <a:rPr lang="en-AU"/>
              <a:t>COMP6452 Software Architecture for Blockchain Applications |  Data61, CSIRO</a:t>
            </a:r>
            <a:endParaRPr lang="en-AU" dirty="0"/>
          </a:p>
        </p:txBody>
      </p:sp>
      <p:sp>
        <p:nvSpPr>
          <p:cNvPr id="5" name="Slide Number Placeholder 4"/>
          <p:cNvSpPr>
            <a:spLocks noGrp="1"/>
          </p:cNvSpPr>
          <p:nvPr>
            <p:ph type="sldNum" sz="quarter" idx="11"/>
          </p:nvPr>
        </p:nvSpPr>
        <p:spPr/>
        <p:txBody>
          <a:bodyPr/>
          <a:lstStyle/>
          <a:p>
            <a:fld id="{2ABE124A-B5C5-46E0-B944-45307B126769}" type="slidenum">
              <a:rPr lang="en-AU" smtClean="0"/>
              <a:pPr/>
              <a:t>‹#›</a:t>
            </a:fld>
            <a:r>
              <a:rPr lang="en-AU"/>
              <a:t>  |</a:t>
            </a:r>
            <a:endParaRPr lang="en-AU" dirty="0"/>
          </a:p>
        </p:txBody>
      </p:sp>
    </p:spTree>
    <p:extLst>
      <p:ext uri="{BB962C8B-B14F-4D97-AF65-F5344CB8AC3E}">
        <p14:creationId xmlns:p14="http://schemas.microsoft.com/office/powerpoint/2010/main" val="364225504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 dark">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dirty="0"/>
              <a:t>Click to edit Master title style</a:t>
            </a:r>
            <a:endParaRPr lang="en-AU" dirty="0"/>
          </a:p>
        </p:txBody>
      </p:sp>
      <p:sp>
        <p:nvSpPr>
          <p:cNvPr id="3" name="Footer Placeholder 2"/>
          <p:cNvSpPr>
            <a:spLocks noGrp="1"/>
          </p:cNvSpPr>
          <p:nvPr>
            <p:ph type="ftr" sz="quarter" idx="10"/>
          </p:nvPr>
        </p:nvSpPr>
        <p:spPr/>
        <p:txBody>
          <a:bodyPr/>
          <a:lstStyle>
            <a:lvl1pPr>
              <a:defRPr>
                <a:solidFill>
                  <a:schemeClr val="bg1"/>
                </a:solidFill>
              </a:defRPr>
            </a:lvl1pPr>
          </a:lstStyle>
          <a:p>
            <a:r>
              <a:rPr lang="en-AU"/>
              <a:t>COMP6452 Software Architecture for Blockchain Applications |  Data61, CSIRO</a:t>
            </a:r>
            <a:endParaRPr lang="en-AU" dirty="0"/>
          </a:p>
        </p:txBody>
      </p:sp>
      <p:sp>
        <p:nvSpPr>
          <p:cNvPr id="5" name="Slide Number Placeholder 4"/>
          <p:cNvSpPr>
            <a:spLocks noGrp="1"/>
          </p:cNvSpPr>
          <p:nvPr>
            <p:ph type="sldNum" sz="quarter" idx="11"/>
          </p:nvPr>
        </p:nvSpPr>
        <p:spPr/>
        <p:txBody>
          <a:bodyPr/>
          <a:lstStyle>
            <a:lvl1pPr>
              <a:defRPr>
                <a:solidFill>
                  <a:schemeClr val="bg1"/>
                </a:solidFill>
              </a:defRPr>
            </a:lvl1pPr>
          </a:lstStyle>
          <a:p>
            <a:fld id="{2ABE124A-B5C5-46E0-B944-45307B126769}" type="slidenum">
              <a:rPr lang="en-AU" smtClean="0"/>
              <a:pPr/>
              <a:t>‹#›</a:t>
            </a:fld>
            <a:r>
              <a:rPr lang="en-AU"/>
              <a:t>  |</a:t>
            </a:r>
            <a:endParaRPr lang="en-AU" dirty="0"/>
          </a:p>
        </p:txBody>
      </p:sp>
    </p:spTree>
    <p:extLst>
      <p:ext uri="{BB962C8B-B14F-4D97-AF65-F5344CB8AC3E}">
        <p14:creationId xmlns:p14="http://schemas.microsoft.com/office/powerpoint/2010/main" val="22661354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 partner logos">
    <p:bg>
      <p:bgPr>
        <a:solidFill>
          <a:schemeClr val="bg1"/>
        </a:solidFill>
        <a:effectLst/>
      </p:bgPr>
    </p:bg>
    <p:spTree>
      <p:nvGrpSpPr>
        <p:cNvPr id="1" name=""/>
        <p:cNvGrpSpPr/>
        <p:nvPr/>
      </p:nvGrpSpPr>
      <p:grpSpPr>
        <a:xfrm>
          <a:off x="0" y="0"/>
          <a:ext cx="0" cy="0"/>
          <a:chOff x="0" y="0"/>
          <a:chExt cx="0" cy="0"/>
        </a:xfrm>
      </p:grpSpPr>
      <p:sp>
        <p:nvSpPr>
          <p:cNvPr id="4" name="Rectangle 3"/>
          <p:cNvSpPr/>
          <p:nvPr userDrawn="1"/>
        </p:nvSpPr>
        <p:spPr>
          <a:xfrm>
            <a:off x="0" y="-22820"/>
            <a:ext cx="9144000" cy="28840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 name="Title 1"/>
          <p:cNvSpPr>
            <a:spLocks noGrp="1"/>
          </p:cNvSpPr>
          <p:nvPr userDrawn="1">
            <p:ph type="ctrTitle"/>
          </p:nvPr>
        </p:nvSpPr>
        <p:spPr>
          <a:xfrm>
            <a:off x="251520" y="1337334"/>
            <a:ext cx="7930032" cy="1281674"/>
          </a:xfrm>
        </p:spPr>
        <p:txBody>
          <a:bodyPr anchor="b" anchorCtr="0">
            <a:normAutofit/>
          </a:bodyPr>
          <a:lstStyle>
            <a:lvl1pPr algn="l">
              <a:lnSpc>
                <a:spcPct val="90000"/>
              </a:lnSpc>
              <a:defRPr sz="3600" b="0">
                <a:solidFill>
                  <a:schemeClr val="bg1"/>
                </a:solidFill>
              </a:defRPr>
            </a:lvl1pPr>
          </a:lstStyle>
          <a:p>
            <a:r>
              <a:rPr lang="en-AU"/>
              <a:t>Click to edit Master title style</a:t>
            </a:r>
            <a:endParaRPr lang="en-AU" dirty="0"/>
          </a:p>
        </p:txBody>
      </p:sp>
      <p:sp>
        <p:nvSpPr>
          <p:cNvPr id="3" name="Subtitle 2"/>
          <p:cNvSpPr>
            <a:spLocks noGrp="1"/>
          </p:cNvSpPr>
          <p:nvPr userDrawn="1">
            <p:ph type="subTitle" idx="1"/>
          </p:nvPr>
        </p:nvSpPr>
        <p:spPr>
          <a:xfrm>
            <a:off x="251520" y="3247114"/>
            <a:ext cx="7200800" cy="304387"/>
          </a:xfrm>
        </p:spPr>
        <p:txBody>
          <a:bodyPr>
            <a:normAutofit/>
          </a:bodyPr>
          <a:lstStyle>
            <a:lvl1pPr marL="0" indent="0" algn="l">
              <a:buNone/>
              <a:defRPr sz="2000" b="0">
                <a:solidFill>
                  <a:schemeClr val="accent3"/>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AU"/>
              <a:t>Click to edit Master subtitle style</a:t>
            </a:r>
            <a:endParaRPr lang="en-AU" dirty="0"/>
          </a:p>
        </p:txBody>
      </p:sp>
      <p:sp>
        <p:nvSpPr>
          <p:cNvPr id="7" name="Rectangle 6"/>
          <p:cNvSpPr/>
          <p:nvPr userDrawn="1"/>
        </p:nvSpPr>
        <p:spPr>
          <a:xfrm>
            <a:off x="6516216" y="646944"/>
            <a:ext cx="2385416" cy="141064"/>
          </a:xfrm>
          <a:prstGeom prst="rect">
            <a:avLst/>
          </a:prstGeom>
        </p:spPr>
        <p:txBody>
          <a:bodyPr wrap="square" lIns="0" tIns="0" rIns="0" bIns="0">
            <a:spAutoFit/>
          </a:bodyPr>
          <a:lstStyle/>
          <a:p>
            <a:pPr algn="r">
              <a:lnSpc>
                <a:spcPct val="90000"/>
              </a:lnSpc>
            </a:pPr>
            <a:r>
              <a:rPr lang="en-AU" sz="1000" dirty="0">
                <a:solidFill>
                  <a:schemeClr val="bg1"/>
                </a:solidFill>
              </a:rPr>
              <a:t>Australia’s National Science Agency</a:t>
            </a:r>
          </a:p>
        </p:txBody>
      </p:sp>
      <p:pic>
        <p:nvPicPr>
          <p:cNvPr id="8" name="Picture 7"/>
          <p:cNvPicPr>
            <a:picLocks noChangeAspect="1"/>
          </p:cNvPicPr>
          <p:nvPr userDrawn="1"/>
        </p:nvPicPr>
        <p:blipFill>
          <a:blip r:embed="rId2"/>
          <a:stretch>
            <a:fillRect/>
          </a:stretch>
        </p:blipFill>
        <p:spPr>
          <a:xfrm>
            <a:off x="251520" y="267496"/>
            <a:ext cx="720080" cy="720080"/>
          </a:xfrm>
          <a:prstGeom prst="rect">
            <a:avLst/>
          </a:prstGeom>
        </p:spPr>
      </p:pic>
    </p:spTree>
    <p:extLst>
      <p:ext uri="{BB962C8B-B14F-4D97-AF65-F5344CB8AC3E}">
        <p14:creationId xmlns:p14="http://schemas.microsoft.com/office/powerpoint/2010/main" val="729040451"/>
      </p:ext>
    </p:extLst>
  </p:cSld>
  <p:clrMapOvr>
    <a:masterClrMapping/>
  </p:clrMapOvr>
  <p:extLst>
    <p:ext uri="{DCECCB84-F9BA-43D5-87BE-67443E8EF086}">
      <p15:sldGuideLst xmlns:p15="http://schemas.microsoft.com/office/powerpoint/2012/main">
        <p15:guide id="1" pos="2880">
          <p15:clr>
            <a:srgbClr val="FBAE40"/>
          </p15:clr>
        </p15:guide>
        <p15:guide id="2" orient="horz" pos="162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AU"/>
              <a:t>COMP6452 Software Architecture for Blockchain Applications |  Data61, CSIRO</a:t>
            </a:r>
            <a:endParaRPr lang="en-AU" dirty="0"/>
          </a:p>
        </p:txBody>
      </p:sp>
      <p:sp>
        <p:nvSpPr>
          <p:cNvPr id="4" name="Slide Number Placeholder 3"/>
          <p:cNvSpPr>
            <a:spLocks noGrp="1"/>
          </p:cNvSpPr>
          <p:nvPr>
            <p:ph type="sldNum" sz="quarter" idx="11"/>
          </p:nvPr>
        </p:nvSpPr>
        <p:spPr/>
        <p:txBody>
          <a:bodyPr/>
          <a:lstStyle/>
          <a:p>
            <a:fld id="{2ABE124A-B5C5-46E0-B944-45307B126769}" type="slidenum">
              <a:rPr lang="en-AU" smtClean="0"/>
              <a:pPr/>
              <a:t>‹#›</a:t>
            </a:fld>
            <a:r>
              <a:rPr lang="en-AU"/>
              <a:t>  |</a:t>
            </a:r>
            <a:endParaRPr lang="en-AU" dirty="0"/>
          </a:p>
        </p:txBody>
      </p:sp>
    </p:spTree>
    <p:extLst>
      <p:ext uri="{BB962C8B-B14F-4D97-AF65-F5344CB8AC3E}">
        <p14:creationId xmlns:p14="http://schemas.microsoft.com/office/powerpoint/2010/main" val="428888152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tatement Layout">
    <p:spTree>
      <p:nvGrpSpPr>
        <p:cNvPr id="1" name=""/>
        <p:cNvGrpSpPr/>
        <p:nvPr/>
      </p:nvGrpSpPr>
      <p:grpSpPr>
        <a:xfrm>
          <a:off x="0" y="0"/>
          <a:ext cx="0" cy="0"/>
          <a:chOff x="0" y="0"/>
          <a:chExt cx="0" cy="0"/>
        </a:xfrm>
      </p:grpSpPr>
      <p:sp>
        <p:nvSpPr>
          <p:cNvPr id="3" name="Picture Placeholder 5">
            <a:extLst>
              <a:ext uri="{FF2B5EF4-FFF2-40B4-BE49-F238E27FC236}">
                <a16:creationId xmlns:a16="http://schemas.microsoft.com/office/drawing/2014/main" id="{17B52948-05FD-444E-9ADC-BA5285595A75}"/>
              </a:ext>
            </a:extLst>
          </p:cNvPr>
          <p:cNvSpPr>
            <a:spLocks noGrp="1"/>
          </p:cNvSpPr>
          <p:nvPr>
            <p:ph type="pic" sz="quarter" idx="12"/>
          </p:nvPr>
        </p:nvSpPr>
        <p:spPr>
          <a:xfrm>
            <a:off x="4572003" y="0"/>
            <a:ext cx="4563963" cy="5715000"/>
          </a:xfrm>
          <a:solidFill>
            <a:schemeClr val="accent1"/>
          </a:solidFill>
          <a:ln>
            <a:noFill/>
          </a:ln>
        </p:spPr>
        <p:txBody>
          <a:bodyPr anchor="ctr" anchorCtr="0"/>
          <a:lstStyle>
            <a:lvl1pPr marL="0" indent="0" algn="ctr">
              <a:buNone/>
              <a:defRPr/>
            </a:lvl1pPr>
          </a:lstStyle>
          <a:p>
            <a:endParaRPr lang="en-AU" dirty="0"/>
          </a:p>
        </p:txBody>
      </p:sp>
      <p:sp>
        <p:nvSpPr>
          <p:cNvPr id="5" name="Content Placeholder 2"/>
          <p:cNvSpPr>
            <a:spLocks noGrp="1"/>
          </p:cNvSpPr>
          <p:nvPr>
            <p:ph idx="1"/>
          </p:nvPr>
        </p:nvSpPr>
        <p:spPr>
          <a:xfrm>
            <a:off x="251520" y="2057411"/>
            <a:ext cx="3960440" cy="2805631"/>
          </a:xfrm>
        </p:spPr>
        <p:txBody>
          <a:bodyPr/>
          <a:lstStyle>
            <a:lvl1pPr marL="0" indent="0">
              <a:lnSpc>
                <a:spcPct val="85000"/>
              </a:lnSpc>
              <a:spcAft>
                <a:spcPts val="0"/>
              </a:spcAft>
              <a:buFontTx/>
              <a:buNone/>
              <a:defRPr sz="4000" b="0">
                <a:solidFill>
                  <a:schemeClr val="accent3"/>
                </a:solidFill>
              </a:defRPr>
            </a:lvl1pPr>
            <a:lvl2pPr marL="0" indent="0">
              <a:lnSpc>
                <a:spcPct val="85000"/>
              </a:lnSpc>
              <a:spcAft>
                <a:spcPts val="0"/>
              </a:spcAft>
              <a:buNone/>
              <a:defRPr sz="4000" b="0">
                <a:solidFill>
                  <a:schemeClr val="accent2"/>
                </a:solidFill>
              </a:defRPr>
            </a:lvl2pPr>
            <a:lvl3pPr marL="0" indent="0">
              <a:spcBef>
                <a:spcPts val="2200"/>
              </a:spcBef>
              <a:buNone/>
              <a:defRPr b="1">
                <a:solidFill>
                  <a:srgbClr val="00313C"/>
                </a:solidFill>
              </a:defRPr>
            </a:lvl3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106571388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39" name="Text Placeholder 8"/>
          <p:cNvSpPr>
            <a:spLocks noGrp="1"/>
          </p:cNvSpPr>
          <p:nvPr>
            <p:ph type="body" sz="quarter" idx="10"/>
          </p:nvPr>
        </p:nvSpPr>
        <p:spPr>
          <a:xfrm>
            <a:off x="251520" y="1417342"/>
            <a:ext cx="7056784" cy="3040339"/>
          </a:xfrm>
        </p:spPr>
        <p:txBody>
          <a:bodyPr anchor="b" anchorCtr="0"/>
          <a:lstStyle>
            <a:lvl1pPr marL="0" indent="0">
              <a:spcAft>
                <a:spcPts val="0"/>
              </a:spcAft>
              <a:buFontTx/>
              <a:buNone/>
              <a:defRPr sz="4400" b="0">
                <a:solidFill>
                  <a:schemeClr val="accent1"/>
                </a:solidFill>
              </a:defRPr>
            </a:lvl1pPr>
            <a:lvl2pPr marL="0" indent="0">
              <a:lnSpc>
                <a:spcPct val="75000"/>
              </a:lnSpc>
              <a:spcAft>
                <a:spcPts val="850"/>
              </a:spcAft>
              <a:buNone/>
              <a:defRPr sz="4400" b="0">
                <a:solidFill>
                  <a:schemeClr val="bg1"/>
                </a:solidFill>
              </a:defRPr>
            </a:lvl2pPr>
            <a:lvl3pPr marL="0" indent="0">
              <a:buNone/>
              <a:defRPr sz="2200" b="1">
                <a:solidFill>
                  <a:srgbClr val="FFFFFF"/>
                </a:solidFill>
              </a:defRPr>
            </a:lvl3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419762424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Thank You Option 1">
    <p:bg>
      <p:bgPr>
        <a:solidFill>
          <a:schemeClr val="bg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251520" y="2857501"/>
            <a:ext cx="3600400" cy="2400267"/>
          </a:xfrm>
        </p:spPr>
        <p:txBody>
          <a:bodyPr numCol="2" spcCol="360000">
            <a:normAutofit/>
          </a:bodyPr>
          <a:lstStyle>
            <a:lvl1pPr marL="0" indent="0" algn="l">
              <a:lnSpc>
                <a:spcPct val="90000"/>
              </a:lnSpc>
              <a:spcBef>
                <a:spcPts val="3000"/>
              </a:spcBef>
              <a:buNone/>
              <a:tabLst/>
              <a:defRPr sz="1600" b="1">
                <a:solidFill>
                  <a:schemeClr val="tx1"/>
                </a:solidFill>
              </a:defRPr>
            </a:lvl1pPr>
            <a:lvl2pPr marL="0" indent="0" algn="l">
              <a:lnSpc>
                <a:spcPct val="90000"/>
              </a:lnSpc>
              <a:spcBef>
                <a:spcPts val="0"/>
              </a:spcBef>
              <a:spcAft>
                <a:spcPts val="563"/>
              </a:spcAft>
              <a:buNone/>
              <a:tabLst/>
              <a:defRPr sz="1600">
                <a:solidFill>
                  <a:schemeClr val="tx1"/>
                </a:solidFill>
              </a:defRPr>
            </a:lvl2pPr>
            <a:lvl3pPr marL="0" indent="0" algn="l">
              <a:lnSpc>
                <a:spcPct val="90000"/>
              </a:lnSpc>
              <a:spcBef>
                <a:spcPts val="0"/>
              </a:spcBef>
              <a:buNone/>
              <a:tabLst/>
              <a:defRPr sz="1600">
                <a:solidFill>
                  <a:schemeClr val="tx1"/>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a:t>Click to edit Master text styles</a:t>
            </a:r>
          </a:p>
          <a:p>
            <a:pPr lvl="1"/>
            <a:r>
              <a:rPr lang="en-US" dirty="0"/>
              <a:t>Second level</a:t>
            </a:r>
          </a:p>
          <a:p>
            <a:pPr lvl="2"/>
            <a:r>
              <a:rPr lang="en-US" dirty="0"/>
              <a:t>Third level</a:t>
            </a:r>
          </a:p>
        </p:txBody>
      </p:sp>
      <p:sp>
        <p:nvSpPr>
          <p:cNvPr id="23" name="Title 22"/>
          <p:cNvSpPr>
            <a:spLocks noGrp="1"/>
          </p:cNvSpPr>
          <p:nvPr>
            <p:ph type="title"/>
          </p:nvPr>
        </p:nvSpPr>
        <p:spPr>
          <a:xfrm>
            <a:off x="251526" y="1017295"/>
            <a:ext cx="3600399" cy="1600178"/>
          </a:xfrm>
        </p:spPr>
        <p:txBody>
          <a:bodyPr anchor="b" anchorCtr="0">
            <a:noAutofit/>
          </a:bodyPr>
          <a:lstStyle>
            <a:lvl1pPr>
              <a:defRPr sz="3600">
                <a:solidFill>
                  <a:schemeClr val="accent3"/>
                </a:solidFill>
              </a:defRPr>
            </a:lvl1pPr>
          </a:lstStyle>
          <a:p>
            <a:r>
              <a:rPr lang="en-US" dirty="0"/>
              <a:t>Click to edit Master title style</a:t>
            </a:r>
            <a:endParaRPr lang="en-AU" dirty="0"/>
          </a:p>
        </p:txBody>
      </p:sp>
      <p:sp>
        <p:nvSpPr>
          <p:cNvPr id="27" name="Rectangle 26"/>
          <p:cNvSpPr/>
          <p:nvPr userDrawn="1"/>
        </p:nvSpPr>
        <p:spPr>
          <a:xfrm>
            <a:off x="4572000" y="0"/>
            <a:ext cx="4572000" cy="5715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4" name="Rectangle 43"/>
          <p:cNvSpPr/>
          <p:nvPr userDrawn="1"/>
        </p:nvSpPr>
        <p:spPr>
          <a:xfrm>
            <a:off x="251520" y="5389082"/>
            <a:ext cx="2385416" cy="141064"/>
          </a:xfrm>
          <a:prstGeom prst="rect">
            <a:avLst/>
          </a:prstGeom>
        </p:spPr>
        <p:txBody>
          <a:bodyPr wrap="square" lIns="0" tIns="0" rIns="0" bIns="0">
            <a:spAutoFit/>
          </a:bodyPr>
          <a:lstStyle/>
          <a:p>
            <a:pPr algn="l">
              <a:lnSpc>
                <a:spcPct val="90000"/>
              </a:lnSpc>
            </a:pPr>
            <a:r>
              <a:rPr lang="en-AU" sz="1000" dirty="0">
                <a:solidFill>
                  <a:schemeClr val="accent3"/>
                </a:solidFill>
              </a:rPr>
              <a:t>Australia’s National Science Agency</a:t>
            </a:r>
          </a:p>
        </p:txBody>
      </p:sp>
      <p:pic>
        <p:nvPicPr>
          <p:cNvPr id="9" name="Picture 8">
            <a:extLst>
              <a:ext uri="{FF2B5EF4-FFF2-40B4-BE49-F238E27FC236}">
                <a16:creationId xmlns:a16="http://schemas.microsoft.com/office/drawing/2014/main" id="{A93CEA03-472C-45CC-84D2-453A421629F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51523" y="267494"/>
            <a:ext cx="1522745" cy="720000"/>
          </a:xfrm>
          <a:prstGeom prst="rect">
            <a:avLst/>
          </a:prstGeom>
        </p:spPr>
      </p:pic>
    </p:spTree>
    <p:extLst>
      <p:ext uri="{BB962C8B-B14F-4D97-AF65-F5344CB8AC3E}">
        <p14:creationId xmlns:p14="http://schemas.microsoft.com/office/powerpoint/2010/main" val="198488107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Thank You Option 2">
    <p:bg>
      <p:bgPr>
        <a:solidFill>
          <a:schemeClr val="bg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251520" y="2057411"/>
            <a:ext cx="3600400" cy="3163606"/>
          </a:xfrm>
        </p:spPr>
        <p:txBody>
          <a:bodyPr numCol="2" spcCol="360000">
            <a:normAutofit/>
          </a:bodyPr>
          <a:lstStyle>
            <a:lvl1pPr marL="0" indent="0" algn="l">
              <a:lnSpc>
                <a:spcPct val="90000"/>
              </a:lnSpc>
              <a:spcBef>
                <a:spcPts val="3000"/>
              </a:spcBef>
              <a:buNone/>
              <a:tabLst/>
              <a:defRPr sz="1600" b="1">
                <a:solidFill>
                  <a:schemeClr val="tx1"/>
                </a:solidFill>
              </a:defRPr>
            </a:lvl1pPr>
            <a:lvl2pPr marL="0" indent="0" algn="l">
              <a:lnSpc>
                <a:spcPct val="90000"/>
              </a:lnSpc>
              <a:spcBef>
                <a:spcPts val="0"/>
              </a:spcBef>
              <a:spcAft>
                <a:spcPts val="563"/>
              </a:spcAft>
              <a:buNone/>
              <a:tabLst/>
              <a:defRPr sz="1600">
                <a:solidFill>
                  <a:schemeClr val="tx1"/>
                </a:solidFill>
              </a:defRPr>
            </a:lvl2pPr>
            <a:lvl3pPr marL="0" indent="0" algn="l">
              <a:lnSpc>
                <a:spcPct val="90000"/>
              </a:lnSpc>
              <a:spcBef>
                <a:spcPts val="0"/>
              </a:spcBef>
              <a:buNone/>
              <a:tabLst/>
              <a:defRPr sz="1600">
                <a:solidFill>
                  <a:schemeClr val="tx1"/>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a:t>Click to edit Master text styles</a:t>
            </a:r>
          </a:p>
          <a:p>
            <a:pPr lvl="1"/>
            <a:r>
              <a:rPr lang="en-US" dirty="0"/>
              <a:t>Second level</a:t>
            </a:r>
          </a:p>
          <a:p>
            <a:pPr lvl="2"/>
            <a:r>
              <a:rPr lang="en-US" dirty="0"/>
              <a:t>Third level</a:t>
            </a:r>
          </a:p>
        </p:txBody>
      </p:sp>
      <p:sp>
        <p:nvSpPr>
          <p:cNvPr id="27" name="Rectangle 26"/>
          <p:cNvSpPr/>
          <p:nvPr userDrawn="1"/>
        </p:nvSpPr>
        <p:spPr>
          <a:xfrm>
            <a:off x="4572000" y="0"/>
            <a:ext cx="4572000" cy="5715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9" name="Rectangle 28"/>
          <p:cNvSpPr/>
          <p:nvPr userDrawn="1"/>
        </p:nvSpPr>
        <p:spPr>
          <a:xfrm>
            <a:off x="251520" y="5389082"/>
            <a:ext cx="2385416" cy="141064"/>
          </a:xfrm>
          <a:prstGeom prst="rect">
            <a:avLst/>
          </a:prstGeom>
        </p:spPr>
        <p:txBody>
          <a:bodyPr wrap="square" lIns="0" tIns="0" rIns="0" bIns="0">
            <a:spAutoFit/>
          </a:bodyPr>
          <a:lstStyle/>
          <a:p>
            <a:pPr algn="l">
              <a:lnSpc>
                <a:spcPct val="90000"/>
              </a:lnSpc>
            </a:pPr>
            <a:r>
              <a:rPr lang="en-AU" sz="1000" dirty="0">
                <a:solidFill>
                  <a:schemeClr val="accent3"/>
                </a:solidFill>
              </a:rPr>
              <a:t>Australia’s National Science Agency</a:t>
            </a:r>
          </a:p>
        </p:txBody>
      </p:sp>
      <p:sp>
        <p:nvSpPr>
          <p:cNvPr id="2" name="Title 1"/>
          <p:cNvSpPr>
            <a:spLocks noGrp="1"/>
          </p:cNvSpPr>
          <p:nvPr>
            <p:ph type="title"/>
          </p:nvPr>
        </p:nvSpPr>
        <p:spPr>
          <a:xfrm>
            <a:off x="251520" y="1262976"/>
            <a:ext cx="3672408" cy="710406"/>
          </a:xfrm>
        </p:spPr>
        <p:txBody>
          <a:bodyPr/>
          <a:lstStyle/>
          <a:p>
            <a:r>
              <a:rPr lang="en-US" dirty="0"/>
              <a:t>Click to edit Master title style</a:t>
            </a:r>
            <a:endParaRPr lang="en-AU" dirty="0"/>
          </a:p>
        </p:txBody>
      </p:sp>
      <p:pic>
        <p:nvPicPr>
          <p:cNvPr id="8" name="Picture 7">
            <a:extLst>
              <a:ext uri="{FF2B5EF4-FFF2-40B4-BE49-F238E27FC236}">
                <a16:creationId xmlns:a16="http://schemas.microsoft.com/office/drawing/2014/main" id="{A93CEA03-472C-45CC-84D2-453A421629F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51523" y="267494"/>
            <a:ext cx="1522745" cy="720000"/>
          </a:xfrm>
          <a:prstGeom prst="rect">
            <a:avLst/>
          </a:prstGeom>
        </p:spPr>
      </p:pic>
    </p:spTree>
    <p:extLst>
      <p:ext uri="{BB962C8B-B14F-4D97-AF65-F5344CB8AC3E}">
        <p14:creationId xmlns:p14="http://schemas.microsoft.com/office/powerpoint/2010/main" val="164509957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bg1"/>
        </a:solidFill>
        <a:effectLst/>
      </p:bgPr>
    </p:bg>
    <p:spTree>
      <p:nvGrpSpPr>
        <p:cNvPr id="1" name=""/>
        <p:cNvGrpSpPr/>
        <p:nvPr/>
      </p:nvGrpSpPr>
      <p:grpSpPr>
        <a:xfrm>
          <a:off x="0" y="0"/>
          <a:ext cx="0" cy="0"/>
          <a:chOff x="0" y="0"/>
          <a:chExt cx="0" cy="0"/>
        </a:xfrm>
      </p:grpSpPr>
      <p:sp>
        <p:nvSpPr>
          <p:cNvPr id="4" name="Rectangle 3"/>
          <p:cNvSpPr/>
          <p:nvPr userDrawn="1"/>
        </p:nvSpPr>
        <p:spPr>
          <a:xfrm>
            <a:off x="0" y="-22820"/>
            <a:ext cx="9144000" cy="288400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 name="Title 1"/>
          <p:cNvSpPr>
            <a:spLocks noGrp="1"/>
          </p:cNvSpPr>
          <p:nvPr userDrawn="1">
            <p:ph type="ctrTitle"/>
          </p:nvPr>
        </p:nvSpPr>
        <p:spPr>
          <a:xfrm>
            <a:off x="251520" y="3177536"/>
            <a:ext cx="7930032" cy="1281674"/>
          </a:xfrm>
        </p:spPr>
        <p:txBody>
          <a:bodyPr anchor="b" anchorCtr="0">
            <a:normAutofit/>
          </a:bodyPr>
          <a:lstStyle>
            <a:lvl1pPr algn="l">
              <a:lnSpc>
                <a:spcPct val="90000"/>
              </a:lnSpc>
              <a:defRPr sz="3600" b="0">
                <a:solidFill>
                  <a:schemeClr val="accent3"/>
                </a:solidFill>
              </a:defRPr>
            </a:lvl1pPr>
          </a:lstStyle>
          <a:p>
            <a:r>
              <a:rPr lang="en-US" dirty="0"/>
              <a:t>Click to edit Master title style</a:t>
            </a:r>
            <a:endParaRPr lang="en-AU" dirty="0"/>
          </a:p>
        </p:txBody>
      </p:sp>
      <p:sp>
        <p:nvSpPr>
          <p:cNvPr id="3" name="Subtitle 2"/>
          <p:cNvSpPr>
            <a:spLocks noGrp="1"/>
          </p:cNvSpPr>
          <p:nvPr userDrawn="1">
            <p:ph type="subTitle" idx="1"/>
          </p:nvPr>
        </p:nvSpPr>
        <p:spPr>
          <a:xfrm>
            <a:off x="251520" y="4551802"/>
            <a:ext cx="7200800" cy="304387"/>
          </a:xfrm>
        </p:spPr>
        <p:txBody>
          <a:bodyPr>
            <a:normAutofit/>
          </a:bodyPr>
          <a:lstStyle>
            <a:lvl1pPr marL="0" indent="0" algn="l">
              <a:buNone/>
              <a:defRPr sz="2000" b="0">
                <a:solidFill>
                  <a:schemeClr val="accent3"/>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endParaRPr lang="en-AU" dirty="0"/>
          </a:p>
        </p:txBody>
      </p:sp>
      <p:sp>
        <p:nvSpPr>
          <p:cNvPr id="7" name="Rectangle 6"/>
          <p:cNvSpPr/>
          <p:nvPr userDrawn="1"/>
        </p:nvSpPr>
        <p:spPr>
          <a:xfrm>
            <a:off x="251520" y="5389082"/>
            <a:ext cx="2385416" cy="141064"/>
          </a:xfrm>
          <a:prstGeom prst="rect">
            <a:avLst/>
          </a:prstGeom>
        </p:spPr>
        <p:txBody>
          <a:bodyPr wrap="square" lIns="0" tIns="0" rIns="0" bIns="0">
            <a:spAutoFit/>
          </a:bodyPr>
          <a:lstStyle/>
          <a:p>
            <a:pPr algn="l">
              <a:lnSpc>
                <a:spcPct val="90000"/>
              </a:lnSpc>
            </a:pPr>
            <a:r>
              <a:rPr lang="en-AU" sz="1000" dirty="0">
                <a:solidFill>
                  <a:schemeClr val="accent3"/>
                </a:solidFill>
              </a:rPr>
              <a:t>Australia’s National Science Agency</a:t>
            </a:r>
          </a:p>
        </p:txBody>
      </p:sp>
      <p:pic>
        <p:nvPicPr>
          <p:cNvPr id="8" name="Picture 7">
            <a:extLst>
              <a:ext uri="{FF2B5EF4-FFF2-40B4-BE49-F238E27FC236}">
                <a16:creationId xmlns:a16="http://schemas.microsoft.com/office/drawing/2014/main" id="{D68E03B9-1432-42F8-B5C8-0E82DA5A0E7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452320" y="4801716"/>
            <a:ext cx="1522745" cy="720000"/>
          </a:xfrm>
          <a:prstGeom prst="rect">
            <a:avLst/>
          </a:prstGeom>
        </p:spPr>
      </p:pic>
    </p:spTree>
    <p:extLst>
      <p:ext uri="{BB962C8B-B14F-4D97-AF65-F5344CB8AC3E}">
        <p14:creationId xmlns:p14="http://schemas.microsoft.com/office/powerpoint/2010/main" val="2274750889"/>
      </p:ext>
    </p:extLst>
  </p:cSld>
  <p:clrMapOvr>
    <a:masterClrMapping/>
  </p:clrMapOvr>
  <p:extLst>
    <p:ext uri="{DCECCB84-F9BA-43D5-87BE-67443E8EF086}">
      <p15:sldGuideLst xmlns:p15="http://schemas.microsoft.com/office/powerpoint/2012/main">
        <p15:guide id="1" pos="2880">
          <p15:clr>
            <a:srgbClr val="FBAE40"/>
          </p15:clr>
        </p15:guide>
        <p15:guide id="2" orient="horz" pos="162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Title Slide + Imag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userDrawn="1">
            <p:ph type="ctrTitle"/>
          </p:nvPr>
        </p:nvSpPr>
        <p:spPr>
          <a:xfrm>
            <a:off x="251520" y="3177536"/>
            <a:ext cx="7930032" cy="1281674"/>
          </a:xfrm>
        </p:spPr>
        <p:txBody>
          <a:bodyPr anchor="b" anchorCtr="0">
            <a:normAutofit/>
          </a:bodyPr>
          <a:lstStyle>
            <a:lvl1pPr algn="l">
              <a:lnSpc>
                <a:spcPct val="90000"/>
              </a:lnSpc>
              <a:defRPr sz="3600" b="0">
                <a:solidFill>
                  <a:schemeClr val="accent3"/>
                </a:solidFill>
              </a:defRPr>
            </a:lvl1pPr>
          </a:lstStyle>
          <a:p>
            <a:r>
              <a:rPr lang="en-US" dirty="0"/>
              <a:t>Click to edit Master title style</a:t>
            </a:r>
            <a:endParaRPr lang="en-AU" dirty="0"/>
          </a:p>
        </p:txBody>
      </p:sp>
      <p:sp>
        <p:nvSpPr>
          <p:cNvPr id="3" name="Subtitle 2"/>
          <p:cNvSpPr>
            <a:spLocks noGrp="1"/>
          </p:cNvSpPr>
          <p:nvPr userDrawn="1">
            <p:ph type="subTitle" idx="1"/>
          </p:nvPr>
        </p:nvSpPr>
        <p:spPr>
          <a:xfrm>
            <a:off x="251520" y="4551802"/>
            <a:ext cx="7200800" cy="304387"/>
          </a:xfrm>
        </p:spPr>
        <p:txBody>
          <a:bodyPr>
            <a:normAutofit/>
          </a:bodyPr>
          <a:lstStyle>
            <a:lvl1pPr marL="0" indent="0" algn="l">
              <a:buNone/>
              <a:defRPr sz="2000" b="0">
                <a:solidFill>
                  <a:schemeClr val="accent3"/>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endParaRPr lang="en-AU" dirty="0"/>
          </a:p>
        </p:txBody>
      </p:sp>
      <p:sp>
        <p:nvSpPr>
          <p:cNvPr id="7" name="Rectangle 6"/>
          <p:cNvSpPr/>
          <p:nvPr userDrawn="1"/>
        </p:nvSpPr>
        <p:spPr>
          <a:xfrm>
            <a:off x="251520" y="5389082"/>
            <a:ext cx="2385416" cy="141064"/>
          </a:xfrm>
          <a:prstGeom prst="rect">
            <a:avLst/>
          </a:prstGeom>
        </p:spPr>
        <p:txBody>
          <a:bodyPr wrap="square" lIns="0" tIns="0" rIns="0" bIns="0">
            <a:spAutoFit/>
          </a:bodyPr>
          <a:lstStyle/>
          <a:p>
            <a:pPr algn="l">
              <a:lnSpc>
                <a:spcPct val="90000"/>
              </a:lnSpc>
            </a:pPr>
            <a:r>
              <a:rPr lang="en-AU" sz="1000" dirty="0">
                <a:solidFill>
                  <a:schemeClr val="accent3"/>
                </a:solidFill>
              </a:rPr>
              <a:t>Australia’s National Science Agency</a:t>
            </a:r>
          </a:p>
        </p:txBody>
      </p:sp>
      <p:sp>
        <p:nvSpPr>
          <p:cNvPr id="8" name="Picture Placeholder 5"/>
          <p:cNvSpPr>
            <a:spLocks noGrp="1"/>
          </p:cNvSpPr>
          <p:nvPr>
            <p:ph type="pic" sz="quarter" idx="10"/>
          </p:nvPr>
        </p:nvSpPr>
        <p:spPr>
          <a:xfrm>
            <a:off x="-1" y="0"/>
            <a:ext cx="9162000" cy="2864000"/>
          </a:xfrm>
          <a:solidFill>
            <a:schemeClr val="accent1"/>
          </a:solidFill>
          <a:ln>
            <a:noFill/>
          </a:ln>
        </p:spPr>
        <p:txBody>
          <a:bodyPr anchor="ctr" anchorCtr="0"/>
          <a:lstStyle>
            <a:lvl1pPr marL="0" indent="0" algn="ctr">
              <a:buNone/>
              <a:defRPr/>
            </a:lvl1pPr>
          </a:lstStyle>
          <a:p>
            <a:endParaRPr lang="en-AU" dirty="0"/>
          </a:p>
        </p:txBody>
      </p:sp>
      <p:pic>
        <p:nvPicPr>
          <p:cNvPr id="9" name="Picture 8">
            <a:extLst>
              <a:ext uri="{FF2B5EF4-FFF2-40B4-BE49-F238E27FC236}">
                <a16:creationId xmlns:a16="http://schemas.microsoft.com/office/drawing/2014/main" id="{D68E03B9-1432-42F8-B5C8-0E82DA5A0E7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452320" y="4801716"/>
            <a:ext cx="1522745" cy="720000"/>
          </a:xfrm>
          <a:prstGeom prst="rect">
            <a:avLst/>
          </a:prstGeom>
        </p:spPr>
      </p:pic>
    </p:spTree>
    <p:extLst>
      <p:ext uri="{BB962C8B-B14F-4D97-AF65-F5344CB8AC3E}">
        <p14:creationId xmlns:p14="http://schemas.microsoft.com/office/powerpoint/2010/main" val="3599152427"/>
      </p:ext>
    </p:extLst>
  </p:cSld>
  <p:clrMapOvr>
    <a:masterClrMapping/>
  </p:clrMapOvr>
  <p:extLst>
    <p:ext uri="{DCECCB84-F9BA-43D5-87BE-67443E8EF086}">
      <p15:sldGuideLst xmlns:p15="http://schemas.microsoft.com/office/powerpoint/2012/main">
        <p15:guide id="1" pos="2880">
          <p15:clr>
            <a:srgbClr val="FBAE40"/>
          </p15:clr>
        </p15:guide>
        <p15:guide id="2" orient="horz" pos="162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Title Slide + partner logos">
    <p:bg>
      <p:bgPr>
        <a:solidFill>
          <a:schemeClr val="bg1"/>
        </a:solidFill>
        <a:effectLst/>
      </p:bgPr>
    </p:bg>
    <p:spTree>
      <p:nvGrpSpPr>
        <p:cNvPr id="1" name=""/>
        <p:cNvGrpSpPr/>
        <p:nvPr/>
      </p:nvGrpSpPr>
      <p:grpSpPr>
        <a:xfrm>
          <a:off x="0" y="0"/>
          <a:ext cx="0" cy="0"/>
          <a:chOff x="0" y="0"/>
          <a:chExt cx="0" cy="0"/>
        </a:xfrm>
      </p:grpSpPr>
      <p:sp>
        <p:nvSpPr>
          <p:cNvPr id="4" name="Rectangle 3"/>
          <p:cNvSpPr/>
          <p:nvPr userDrawn="1"/>
        </p:nvSpPr>
        <p:spPr>
          <a:xfrm>
            <a:off x="0" y="-22820"/>
            <a:ext cx="9144000" cy="28840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 name="Title 1"/>
          <p:cNvSpPr>
            <a:spLocks noGrp="1"/>
          </p:cNvSpPr>
          <p:nvPr userDrawn="1">
            <p:ph type="ctrTitle"/>
          </p:nvPr>
        </p:nvSpPr>
        <p:spPr>
          <a:xfrm>
            <a:off x="251520" y="1337334"/>
            <a:ext cx="7930032" cy="1281674"/>
          </a:xfrm>
        </p:spPr>
        <p:txBody>
          <a:bodyPr anchor="b" anchorCtr="0">
            <a:normAutofit/>
          </a:bodyPr>
          <a:lstStyle>
            <a:lvl1pPr algn="l">
              <a:lnSpc>
                <a:spcPct val="90000"/>
              </a:lnSpc>
              <a:defRPr sz="3600" b="0">
                <a:solidFill>
                  <a:schemeClr val="bg1"/>
                </a:solidFill>
              </a:defRPr>
            </a:lvl1pPr>
          </a:lstStyle>
          <a:p>
            <a:r>
              <a:rPr lang="en-US" dirty="0"/>
              <a:t>Click to edit Master title style</a:t>
            </a:r>
            <a:endParaRPr lang="en-AU" dirty="0"/>
          </a:p>
        </p:txBody>
      </p:sp>
      <p:sp>
        <p:nvSpPr>
          <p:cNvPr id="3" name="Subtitle 2"/>
          <p:cNvSpPr>
            <a:spLocks noGrp="1"/>
          </p:cNvSpPr>
          <p:nvPr userDrawn="1">
            <p:ph type="subTitle" idx="1"/>
          </p:nvPr>
        </p:nvSpPr>
        <p:spPr>
          <a:xfrm>
            <a:off x="251520" y="3247114"/>
            <a:ext cx="7200800" cy="304387"/>
          </a:xfrm>
        </p:spPr>
        <p:txBody>
          <a:bodyPr>
            <a:normAutofit/>
          </a:bodyPr>
          <a:lstStyle>
            <a:lvl1pPr marL="0" indent="0" algn="l">
              <a:buNone/>
              <a:defRPr sz="2000" b="0">
                <a:solidFill>
                  <a:schemeClr val="accent3"/>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endParaRPr lang="en-AU" dirty="0"/>
          </a:p>
        </p:txBody>
      </p:sp>
      <p:sp>
        <p:nvSpPr>
          <p:cNvPr id="7" name="Rectangle 6"/>
          <p:cNvSpPr/>
          <p:nvPr userDrawn="1"/>
        </p:nvSpPr>
        <p:spPr>
          <a:xfrm>
            <a:off x="6516216" y="646944"/>
            <a:ext cx="2385416" cy="141064"/>
          </a:xfrm>
          <a:prstGeom prst="rect">
            <a:avLst/>
          </a:prstGeom>
        </p:spPr>
        <p:txBody>
          <a:bodyPr wrap="square" lIns="0" tIns="0" rIns="0" bIns="0">
            <a:spAutoFit/>
          </a:bodyPr>
          <a:lstStyle/>
          <a:p>
            <a:pPr algn="r">
              <a:lnSpc>
                <a:spcPct val="90000"/>
              </a:lnSpc>
            </a:pPr>
            <a:r>
              <a:rPr lang="en-AU" sz="1000" dirty="0">
                <a:solidFill>
                  <a:schemeClr val="bg1"/>
                </a:solidFill>
              </a:rPr>
              <a:t>Australia’s National Science Agency</a:t>
            </a:r>
          </a:p>
        </p:txBody>
      </p:sp>
      <p:pic>
        <p:nvPicPr>
          <p:cNvPr id="9" name="Picture 8">
            <a:extLst>
              <a:ext uri="{FF2B5EF4-FFF2-40B4-BE49-F238E27FC236}">
                <a16:creationId xmlns:a16="http://schemas.microsoft.com/office/drawing/2014/main" id="{E8A5B9C2-E418-4FBD-9C78-C8C88D940B1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51524" y="267494"/>
            <a:ext cx="1522745" cy="720000"/>
          </a:xfrm>
          <a:prstGeom prst="rect">
            <a:avLst/>
          </a:prstGeom>
        </p:spPr>
      </p:pic>
    </p:spTree>
    <p:extLst>
      <p:ext uri="{BB962C8B-B14F-4D97-AF65-F5344CB8AC3E}">
        <p14:creationId xmlns:p14="http://schemas.microsoft.com/office/powerpoint/2010/main" val="520287238"/>
      </p:ext>
    </p:extLst>
  </p:cSld>
  <p:clrMapOvr>
    <a:masterClrMapping/>
  </p:clrMapOvr>
  <p:extLst>
    <p:ext uri="{DCECCB84-F9BA-43D5-87BE-67443E8EF086}">
      <p15:sldGuideLst xmlns:p15="http://schemas.microsoft.com/office/powerpoint/2012/main">
        <p15:guide id="1" pos="2880">
          <p15:clr>
            <a:srgbClr val="FBAE40"/>
          </p15:clr>
        </p15:guide>
        <p15:guide id="2" orient="horz" pos="1620">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4" name="Title 3"/>
          <p:cNvSpPr>
            <a:spLocks noGrp="1"/>
          </p:cNvSpPr>
          <p:nvPr>
            <p:ph type="title"/>
          </p:nvPr>
        </p:nvSpPr>
        <p:spPr/>
        <p:txBody>
          <a:bodyPr/>
          <a:lstStyle/>
          <a:p>
            <a:r>
              <a:rPr lang="en-US"/>
              <a:t>Click to edit Master title style</a:t>
            </a:r>
            <a:endParaRPr lang="en-AU"/>
          </a:p>
        </p:txBody>
      </p:sp>
      <p:sp>
        <p:nvSpPr>
          <p:cNvPr id="6" name="Footer Placeholder 5"/>
          <p:cNvSpPr>
            <a:spLocks noGrp="1"/>
          </p:cNvSpPr>
          <p:nvPr>
            <p:ph type="ftr" sz="quarter" idx="10"/>
          </p:nvPr>
        </p:nvSpPr>
        <p:spPr/>
        <p:txBody>
          <a:bodyPr/>
          <a:lstStyle/>
          <a:p>
            <a:r>
              <a:rPr lang="en-AU"/>
              <a:t>COMP6452 Software Architecture for Blockchain Applications |  Data61, CSIRO</a:t>
            </a:r>
            <a:endParaRPr lang="en-AU" dirty="0"/>
          </a:p>
        </p:txBody>
      </p:sp>
      <p:sp>
        <p:nvSpPr>
          <p:cNvPr id="7" name="Slide Number Placeholder 6"/>
          <p:cNvSpPr>
            <a:spLocks noGrp="1"/>
          </p:cNvSpPr>
          <p:nvPr>
            <p:ph type="sldNum" sz="quarter" idx="11"/>
          </p:nvPr>
        </p:nvSpPr>
        <p:spPr/>
        <p:txBody>
          <a:bodyPr/>
          <a:lstStyle/>
          <a:p>
            <a:fld id="{2ABE124A-B5C5-46E0-B944-45307B126769}" type="slidenum">
              <a:rPr lang="en-AU" smtClean="0"/>
              <a:pPr/>
              <a:t>‹#›</a:t>
            </a:fld>
            <a:r>
              <a:rPr lang="en-AU"/>
              <a:t>  |</a:t>
            </a:r>
            <a:endParaRPr lang="en-AU" dirty="0"/>
          </a:p>
        </p:txBody>
      </p:sp>
    </p:spTree>
    <p:extLst>
      <p:ext uri="{BB962C8B-B14F-4D97-AF65-F5344CB8AC3E}">
        <p14:creationId xmlns:p14="http://schemas.microsoft.com/office/powerpoint/2010/main" val="85705073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and Content - dark">
    <p:bg>
      <p:bgPr>
        <a:solidFill>
          <a:schemeClr val="accent2"/>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defRPr sz="24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4" name="Title 3"/>
          <p:cNvSpPr>
            <a:spLocks noGrp="1"/>
          </p:cNvSpPr>
          <p:nvPr>
            <p:ph type="title"/>
          </p:nvPr>
        </p:nvSpPr>
        <p:spPr/>
        <p:txBody>
          <a:bodyPr/>
          <a:lstStyle>
            <a:lvl1pPr>
              <a:defRPr>
                <a:solidFill>
                  <a:schemeClr val="accent1"/>
                </a:solidFill>
              </a:defRPr>
            </a:lvl1pPr>
          </a:lstStyle>
          <a:p>
            <a:r>
              <a:rPr lang="en-US"/>
              <a:t>Click to edit Master title style</a:t>
            </a:r>
            <a:endParaRPr lang="en-AU"/>
          </a:p>
        </p:txBody>
      </p:sp>
      <p:sp>
        <p:nvSpPr>
          <p:cNvPr id="6" name="Footer Placeholder 5"/>
          <p:cNvSpPr>
            <a:spLocks noGrp="1"/>
          </p:cNvSpPr>
          <p:nvPr>
            <p:ph type="ftr" sz="quarter" idx="10"/>
          </p:nvPr>
        </p:nvSpPr>
        <p:spPr/>
        <p:txBody>
          <a:bodyPr/>
          <a:lstStyle>
            <a:lvl1pPr>
              <a:defRPr>
                <a:solidFill>
                  <a:schemeClr val="bg1"/>
                </a:solidFill>
              </a:defRPr>
            </a:lvl1pPr>
          </a:lstStyle>
          <a:p>
            <a:r>
              <a:rPr lang="en-AU"/>
              <a:t>COMP6452 Software Architecture for Blockchain Applications |  Data61, CSIRO</a:t>
            </a:r>
            <a:endParaRPr lang="en-AU" dirty="0"/>
          </a:p>
        </p:txBody>
      </p:sp>
      <p:sp>
        <p:nvSpPr>
          <p:cNvPr id="7" name="Slide Number Placeholder 6"/>
          <p:cNvSpPr>
            <a:spLocks noGrp="1"/>
          </p:cNvSpPr>
          <p:nvPr>
            <p:ph type="sldNum" sz="quarter" idx="11"/>
          </p:nvPr>
        </p:nvSpPr>
        <p:spPr/>
        <p:txBody>
          <a:bodyPr/>
          <a:lstStyle>
            <a:lvl1pPr>
              <a:defRPr>
                <a:solidFill>
                  <a:schemeClr val="bg1"/>
                </a:solidFill>
              </a:defRPr>
            </a:lvl1pPr>
          </a:lstStyle>
          <a:p>
            <a:fld id="{2ABE124A-B5C5-46E0-B944-45307B126769}" type="slidenum">
              <a:rPr lang="en-AU" smtClean="0"/>
              <a:pPr/>
              <a:t>‹#›</a:t>
            </a:fld>
            <a:r>
              <a:rPr lang="en-AU"/>
              <a:t>  |</a:t>
            </a:r>
            <a:endParaRPr lang="en-AU" dirty="0"/>
          </a:p>
        </p:txBody>
      </p:sp>
    </p:spTree>
    <p:extLst>
      <p:ext uri="{BB962C8B-B14F-4D97-AF65-F5344CB8AC3E}">
        <p14:creationId xmlns:p14="http://schemas.microsoft.com/office/powerpoint/2010/main" val="15200463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defRPr sz="2400"/>
            </a:lvl1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AU" dirty="0"/>
          </a:p>
        </p:txBody>
      </p:sp>
      <p:sp>
        <p:nvSpPr>
          <p:cNvPr id="4" name="Title 3"/>
          <p:cNvSpPr>
            <a:spLocks noGrp="1"/>
          </p:cNvSpPr>
          <p:nvPr>
            <p:ph type="title"/>
          </p:nvPr>
        </p:nvSpPr>
        <p:spPr/>
        <p:txBody>
          <a:bodyPr/>
          <a:lstStyle/>
          <a:p>
            <a:r>
              <a:rPr lang="en-AU"/>
              <a:t>Click to edit Master title style</a:t>
            </a:r>
          </a:p>
        </p:txBody>
      </p:sp>
      <p:sp>
        <p:nvSpPr>
          <p:cNvPr id="6" name="Footer Placeholder 5"/>
          <p:cNvSpPr>
            <a:spLocks noGrp="1"/>
          </p:cNvSpPr>
          <p:nvPr>
            <p:ph type="ftr" sz="quarter" idx="10"/>
          </p:nvPr>
        </p:nvSpPr>
        <p:spPr/>
        <p:txBody>
          <a:bodyPr/>
          <a:lstStyle/>
          <a:p>
            <a:r>
              <a:rPr lang="en-AU"/>
              <a:t>COMP6452 Software Architecture for Blockchain Applications |  Data61, CSIRO</a:t>
            </a:r>
            <a:endParaRPr lang="en-AU" dirty="0"/>
          </a:p>
        </p:txBody>
      </p:sp>
      <p:sp>
        <p:nvSpPr>
          <p:cNvPr id="7" name="Slide Number Placeholder 6"/>
          <p:cNvSpPr>
            <a:spLocks noGrp="1"/>
          </p:cNvSpPr>
          <p:nvPr>
            <p:ph type="sldNum" sz="quarter" idx="11"/>
          </p:nvPr>
        </p:nvSpPr>
        <p:spPr/>
        <p:txBody>
          <a:bodyPr/>
          <a:lstStyle/>
          <a:p>
            <a:fld id="{2ABE124A-B5C5-46E0-B944-45307B126769}" type="slidenum">
              <a:rPr lang="en-AU" smtClean="0"/>
              <a:pPr/>
              <a:t>‹#›</a:t>
            </a:fld>
            <a:r>
              <a:rPr lang="en-AU"/>
              <a:t>  |</a:t>
            </a:r>
            <a:endParaRPr lang="en-AU" dirty="0"/>
          </a:p>
        </p:txBody>
      </p:sp>
    </p:spTree>
    <p:extLst>
      <p:ext uri="{BB962C8B-B14F-4D97-AF65-F5344CB8AC3E}">
        <p14:creationId xmlns:p14="http://schemas.microsoft.com/office/powerpoint/2010/main" val="319640310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obj" preserve="1">
  <p:cSld name="Title and 2 Column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vl1pPr>
          </a:lstStyle>
          <a:p>
            <a:r>
              <a:rPr lang="en-US"/>
              <a:t>Click to edit Master title style</a:t>
            </a:r>
            <a:endParaRPr lang="en-AU" dirty="0"/>
          </a:p>
        </p:txBody>
      </p:sp>
      <p:sp>
        <p:nvSpPr>
          <p:cNvPr id="3" name="Content Placeholder 2"/>
          <p:cNvSpPr>
            <a:spLocks noGrp="1"/>
          </p:cNvSpPr>
          <p:nvPr>
            <p:ph idx="1"/>
          </p:nvPr>
        </p:nvSpPr>
        <p:spPr/>
        <p:txBody>
          <a:bodyPr numCol="2" spcCol="360000"/>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4" name="Footer Placeholder 3"/>
          <p:cNvSpPr>
            <a:spLocks noGrp="1"/>
          </p:cNvSpPr>
          <p:nvPr>
            <p:ph type="ftr" sz="quarter" idx="10"/>
          </p:nvPr>
        </p:nvSpPr>
        <p:spPr/>
        <p:txBody>
          <a:bodyPr/>
          <a:lstStyle/>
          <a:p>
            <a:r>
              <a:rPr lang="en-AU"/>
              <a:t>COMP6452 Software Architecture for Blockchain Applications |  Data61, CSIRO</a:t>
            </a:r>
            <a:endParaRPr lang="en-AU" dirty="0"/>
          </a:p>
        </p:txBody>
      </p:sp>
      <p:sp>
        <p:nvSpPr>
          <p:cNvPr id="6" name="Slide Number Placeholder 5"/>
          <p:cNvSpPr>
            <a:spLocks noGrp="1"/>
          </p:cNvSpPr>
          <p:nvPr>
            <p:ph type="sldNum" sz="quarter" idx="11"/>
          </p:nvPr>
        </p:nvSpPr>
        <p:spPr/>
        <p:txBody>
          <a:bodyPr/>
          <a:lstStyle/>
          <a:p>
            <a:fld id="{2ABE124A-B5C5-46E0-B944-45307B126769}" type="slidenum">
              <a:rPr lang="en-AU" smtClean="0"/>
              <a:pPr/>
              <a:t>‹#›</a:t>
            </a:fld>
            <a:r>
              <a:rPr lang="en-AU"/>
              <a:t>  |</a:t>
            </a:r>
            <a:endParaRPr lang="en-AU" dirty="0"/>
          </a:p>
        </p:txBody>
      </p:sp>
    </p:spTree>
    <p:extLst>
      <p:ext uri="{BB962C8B-B14F-4D97-AF65-F5344CB8AC3E}">
        <p14:creationId xmlns:p14="http://schemas.microsoft.com/office/powerpoint/2010/main" val="408707148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2" y="1257322"/>
            <a:ext cx="8640958" cy="3412160"/>
          </a:xfrm>
        </p:spPr>
        <p:txBody>
          <a:bodyPr/>
          <a:lstStyle>
            <a:lvl1pPr>
              <a:defRPr sz="2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6" name="Text Placeholder 7"/>
          <p:cNvSpPr>
            <a:spLocks noGrp="1"/>
          </p:cNvSpPr>
          <p:nvPr>
            <p:ph type="body" sz="quarter" idx="13" hasCustomPrompt="1"/>
          </p:nvPr>
        </p:nvSpPr>
        <p:spPr>
          <a:xfrm>
            <a:off x="261850" y="297216"/>
            <a:ext cx="8630630" cy="711000"/>
          </a:xfrm>
        </p:spPr>
        <p:txBody>
          <a:bodyPr>
            <a:normAutofit/>
          </a:bodyPr>
          <a:lstStyle>
            <a:lvl1pPr marL="0" indent="0">
              <a:lnSpc>
                <a:spcPct val="100000"/>
              </a:lnSpc>
              <a:spcBef>
                <a:spcPts val="0"/>
              </a:spcBef>
              <a:spcAft>
                <a:spcPts val="0"/>
              </a:spcAft>
              <a:buNone/>
              <a:defRPr sz="2800" b="0">
                <a:solidFill>
                  <a:schemeClr val="accent3"/>
                </a:solidFill>
              </a:defRPr>
            </a:lvl1pPr>
            <a:lvl2pPr marL="0" indent="0">
              <a:lnSpc>
                <a:spcPct val="80000"/>
              </a:lnSpc>
              <a:spcBef>
                <a:spcPts val="0"/>
              </a:spcBef>
              <a:buNone/>
              <a:defRPr sz="2200" b="0">
                <a:solidFill>
                  <a:schemeClr val="accent2"/>
                </a:solidFill>
              </a:defRPr>
            </a:lvl2pPr>
            <a:lvl3pPr>
              <a:buNone/>
              <a:defRPr sz="2800">
                <a:solidFill>
                  <a:srgbClr val="00A9CE"/>
                </a:solidFill>
              </a:defRPr>
            </a:lvl3pPr>
            <a:lvl4pPr>
              <a:buNone/>
              <a:defRPr sz="2800">
                <a:solidFill>
                  <a:srgbClr val="00A9CE"/>
                </a:solidFill>
              </a:defRPr>
            </a:lvl4pPr>
            <a:lvl5pPr>
              <a:buNone/>
              <a:defRPr sz="2800">
                <a:solidFill>
                  <a:srgbClr val="00A9CE"/>
                </a:solidFill>
              </a:defRPr>
            </a:lvl5pPr>
          </a:lstStyle>
          <a:p>
            <a:pPr lvl="0"/>
            <a:r>
              <a:rPr lang="en-US" dirty="0"/>
              <a:t>Click to edit Master title style</a:t>
            </a:r>
          </a:p>
          <a:p>
            <a:pPr lvl="1"/>
            <a:r>
              <a:rPr lang="en-US" dirty="0"/>
              <a:t>Second level</a:t>
            </a:r>
          </a:p>
        </p:txBody>
      </p:sp>
      <p:sp>
        <p:nvSpPr>
          <p:cNvPr id="2" name="Footer Placeholder 1"/>
          <p:cNvSpPr>
            <a:spLocks noGrp="1"/>
          </p:cNvSpPr>
          <p:nvPr>
            <p:ph type="ftr" sz="quarter" idx="14"/>
          </p:nvPr>
        </p:nvSpPr>
        <p:spPr/>
        <p:txBody>
          <a:bodyPr/>
          <a:lstStyle/>
          <a:p>
            <a:r>
              <a:rPr lang="en-AU"/>
              <a:t>COMP6452 Software Architecture for Blockchain Applications |  Data61, CSIRO</a:t>
            </a:r>
            <a:endParaRPr lang="en-AU" dirty="0"/>
          </a:p>
        </p:txBody>
      </p:sp>
      <p:sp>
        <p:nvSpPr>
          <p:cNvPr id="4" name="Slide Number Placeholder 3"/>
          <p:cNvSpPr>
            <a:spLocks noGrp="1"/>
          </p:cNvSpPr>
          <p:nvPr>
            <p:ph type="sldNum" sz="quarter" idx="15"/>
          </p:nvPr>
        </p:nvSpPr>
        <p:spPr/>
        <p:txBody>
          <a:bodyPr/>
          <a:lstStyle/>
          <a:p>
            <a:fld id="{2ABE124A-B5C5-46E0-B944-45307B126769}" type="slidenum">
              <a:rPr lang="en-AU" smtClean="0"/>
              <a:pPr/>
              <a:t>‹#›</a:t>
            </a:fld>
            <a:r>
              <a:rPr lang="en-AU"/>
              <a:t>  |</a:t>
            </a:r>
            <a:endParaRPr lang="en-AU" dirty="0"/>
          </a:p>
        </p:txBody>
      </p:sp>
    </p:spTree>
    <p:extLst>
      <p:ext uri="{BB962C8B-B14F-4D97-AF65-F5344CB8AC3E}">
        <p14:creationId xmlns:p14="http://schemas.microsoft.com/office/powerpoint/2010/main" val="369400374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p:nvPr>
        </p:nvSpPr>
        <p:spPr>
          <a:xfrm>
            <a:off x="251520" y="1257322"/>
            <a:ext cx="4038600" cy="3680409"/>
          </a:xfrm>
        </p:spPr>
        <p:txBody>
          <a:bodyPr/>
          <a:lstStyle>
            <a:lvl1pPr>
              <a:defRPr sz="2400"/>
            </a:lvl1pPr>
            <a:lvl2pPr>
              <a:defRPr sz="2000"/>
            </a:lvl2pPr>
            <a:lvl3pPr>
              <a:defRPr sz="2000"/>
            </a:lvl3pPr>
            <a:lvl4pPr>
              <a:defRPr sz="20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4" name="Content Placeholder 3"/>
          <p:cNvSpPr>
            <a:spLocks noGrp="1"/>
          </p:cNvSpPr>
          <p:nvPr>
            <p:ph sz="half" idx="2"/>
          </p:nvPr>
        </p:nvSpPr>
        <p:spPr>
          <a:xfrm>
            <a:off x="4674295" y="1257322"/>
            <a:ext cx="4038600" cy="3680409"/>
          </a:xfrm>
        </p:spPr>
        <p:txBody>
          <a:bodyPr/>
          <a:lstStyle>
            <a:lvl1pPr>
              <a:defRPr sz="2400"/>
            </a:lvl1pPr>
            <a:lvl2pPr>
              <a:defRPr sz="2000"/>
            </a:lvl2pPr>
            <a:lvl3pPr>
              <a:defRPr sz="2000"/>
            </a:lvl3pPr>
            <a:lvl4pPr>
              <a:defRPr sz="20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5" name="Footer Placeholder 4"/>
          <p:cNvSpPr>
            <a:spLocks noGrp="1"/>
          </p:cNvSpPr>
          <p:nvPr>
            <p:ph type="ftr" sz="quarter" idx="10"/>
          </p:nvPr>
        </p:nvSpPr>
        <p:spPr/>
        <p:txBody>
          <a:bodyPr/>
          <a:lstStyle/>
          <a:p>
            <a:r>
              <a:rPr lang="en-AU"/>
              <a:t>COMP6452 Software Architecture for Blockchain Applications |  Data61, CSIRO</a:t>
            </a:r>
            <a:endParaRPr lang="en-AU" dirty="0"/>
          </a:p>
        </p:txBody>
      </p:sp>
      <p:sp>
        <p:nvSpPr>
          <p:cNvPr id="7" name="Slide Number Placeholder 6"/>
          <p:cNvSpPr>
            <a:spLocks noGrp="1"/>
          </p:cNvSpPr>
          <p:nvPr>
            <p:ph type="sldNum" sz="quarter" idx="11"/>
          </p:nvPr>
        </p:nvSpPr>
        <p:spPr/>
        <p:txBody>
          <a:bodyPr/>
          <a:lstStyle/>
          <a:p>
            <a:fld id="{2ABE124A-B5C5-46E0-B944-45307B126769}" type="slidenum">
              <a:rPr lang="en-AU" smtClean="0"/>
              <a:pPr/>
              <a:t>‹#›</a:t>
            </a:fld>
            <a:r>
              <a:rPr lang="en-AU"/>
              <a:t>  |</a:t>
            </a:r>
            <a:endParaRPr lang="en-AU" dirty="0"/>
          </a:p>
        </p:txBody>
      </p:sp>
    </p:spTree>
    <p:extLst>
      <p:ext uri="{BB962C8B-B14F-4D97-AF65-F5344CB8AC3E}">
        <p14:creationId xmlns:p14="http://schemas.microsoft.com/office/powerpoint/2010/main" val="19898284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Footer Placeholder 2"/>
          <p:cNvSpPr>
            <a:spLocks noGrp="1"/>
          </p:cNvSpPr>
          <p:nvPr>
            <p:ph type="ftr" sz="quarter" idx="10"/>
          </p:nvPr>
        </p:nvSpPr>
        <p:spPr/>
        <p:txBody>
          <a:bodyPr/>
          <a:lstStyle/>
          <a:p>
            <a:r>
              <a:rPr lang="en-AU"/>
              <a:t>COMP6452 Software Architecture for Blockchain Applications |  Data61, CSIRO</a:t>
            </a:r>
            <a:endParaRPr lang="en-AU" dirty="0"/>
          </a:p>
        </p:txBody>
      </p:sp>
      <p:sp>
        <p:nvSpPr>
          <p:cNvPr id="5" name="Slide Number Placeholder 4"/>
          <p:cNvSpPr>
            <a:spLocks noGrp="1"/>
          </p:cNvSpPr>
          <p:nvPr>
            <p:ph type="sldNum" sz="quarter" idx="11"/>
          </p:nvPr>
        </p:nvSpPr>
        <p:spPr/>
        <p:txBody>
          <a:bodyPr/>
          <a:lstStyle/>
          <a:p>
            <a:fld id="{2ABE124A-B5C5-46E0-B944-45307B126769}" type="slidenum">
              <a:rPr lang="en-AU" smtClean="0"/>
              <a:pPr/>
              <a:t>‹#›</a:t>
            </a:fld>
            <a:r>
              <a:rPr lang="en-AU"/>
              <a:t>  |</a:t>
            </a:r>
            <a:endParaRPr lang="en-AU" dirty="0"/>
          </a:p>
        </p:txBody>
      </p:sp>
    </p:spTree>
    <p:extLst>
      <p:ext uri="{BB962C8B-B14F-4D97-AF65-F5344CB8AC3E}">
        <p14:creationId xmlns:p14="http://schemas.microsoft.com/office/powerpoint/2010/main" val="157393635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itleOnly" preserve="1">
  <p:cSld name="Title Only - dark">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AU"/>
          </a:p>
        </p:txBody>
      </p:sp>
      <p:sp>
        <p:nvSpPr>
          <p:cNvPr id="3" name="Footer Placeholder 2"/>
          <p:cNvSpPr>
            <a:spLocks noGrp="1"/>
          </p:cNvSpPr>
          <p:nvPr>
            <p:ph type="ftr" sz="quarter" idx="10"/>
          </p:nvPr>
        </p:nvSpPr>
        <p:spPr/>
        <p:txBody>
          <a:bodyPr/>
          <a:lstStyle>
            <a:lvl1pPr>
              <a:defRPr>
                <a:solidFill>
                  <a:schemeClr val="bg1"/>
                </a:solidFill>
              </a:defRPr>
            </a:lvl1pPr>
          </a:lstStyle>
          <a:p>
            <a:r>
              <a:rPr lang="en-AU"/>
              <a:t>COMP6452 Software Architecture for Blockchain Applications |  Data61, CSIRO</a:t>
            </a:r>
            <a:endParaRPr lang="en-AU" dirty="0"/>
          </a:p>
        </p:txBody>
      </p:sp>
      <p:sp>
        <p:nvSpPr>
          <p:cNvPr id="5" name="Slide Number Placeholder 4"/>
          <p:cNvSpPr>
            <a:spLocks noGrp="1"/>
          </p:cNvSpPr>
          <p:nvPr>
            <p:ph type="sldNum" sz="quarter" idx="11"/>
          </p:nvPr>
        </p:nvSpPr>
        <p:spPr/>
        <p:txBody>
          <a:bodyPr/>
          <a:lstStyle>
            <a:lvl1pPr>
              <a:defRPr>
                <a:solidFill>
                  <a:schemeClr val="bg1"/>
                </a:solidFill>
              </a:defRPr>
            </a:lvl1pPr>
          </a:lstStyle>
          <a:p>
            <a:fld id="{2ABE124A-B5C5-46E0-B944-45307B126769}" type="slidenum">
              <a:rPr lang="en-AU" smtClean="0"/>
              <a:pPr/>
              <a:t>‹#›</a:t>
            </a:fld>
            <a:r>
              <a:rPr lang="en-AU"/>
              <a:t>  |</a:t>
            </a:r>
            <a:endParaRPr lang="en-AU" dirty="0"/>
          </a:p>
        </p:txBody>
      </p:sp>
    </p:spTree>
    <p:extLst>
      <p:ext uri="{BB962C8B-B14F-4D97-AF65-F5344CB8AC3E}">
        <p14:creationId xmlns:p14="http://schemas.microsoft.com/office/powerpoint/2010/main" val="389681829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AU"/>
              <a:t>COMP6452 Software Architecture for Blockchain Applications |  Data61, CSIRO</a:t>
            </a:r>
            <a:endParaRPr lang="en-AU" dirty="0"/>
          </a:p>
        </p:txBody>
      </p:sp>
      <p:sp>
        <p:nvSpPr>
          <p:cNvPr id="4" name="Slide Number Placeholder 3"/>
          <p:cNvSpPr>
            <a:spLocks noGrp="1"/>
          </p:cNvSpPr>
          <p:nvPr>
            <p:ph type="sldNum" sz="quarter" idx="11"/>
          </p:nvPr>
        </p:nvSpPr>
        <p:spPr/>
        <p:txBody>
          <a:bodyPr/>
          <a:lstStyle/>
          <a:p>
            <a:fld id="{2ABE124A-B5C5-46E0-B944-45307B126769}" type="slidenum">
              <a:rPr lang="en-AU" smtClean="0"/>
              <a:pPr/>
              <a:t>‹#›</a:t>
            </a:fld>
            <a:r>
              <a:rPr lang="en-AU"/>
              <a:t>  |</a:t>
            </a:r>
            <a:endParaRPr lang="en-AU" dirty="0"/>
          </a:p>
        </p:txBody>
      </p:sp>
    </p:spTree>
    <p:extLst>
      <p:ext uri="{BB962C8B-B14F-4D97-AF65-F5344CB8AC3E}">
        <p14:creationId xmlns:p14="http://schemas.microsoft.com/office/powerpoint/2010/main" val="357536662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Statement Layout + image">
    <p:spTree>
      <p:nvGrpSpPr>
        <p:cNvPr id="1" name=""/>
        <p:cNvGrpSpPr/>
        <p:nvPr/>
      </p:nvGrpSpPr>
      <p:grpSpPr>
        <a:xfrm>
          <a:off x="0" y="0"/>
          <a:ext cx="0" cy="0"/>
          <a:chOff x="0" y="0"/>
          <a:chExt cx="0" cy="0"/>
        </a:xfrm>
      </p:grpSpPr>
      <p:sp>
        <p:nvSpPr>
          <p:cNvPr id="3" name="Picture Placeholder 5">
            <a:extLst>
              <a:ext uri="{FF2B5EF4-FFF2-40B4-BE49-F238E27FC236}">
                <a16:creationId xmlns:a16="http://schemas.microsoft.com/office/drawing/2014/main" id="{55556648-49D5-4B5B-92D5-2DB59DEB5992}"/>
              </a:ext>
            </a:extLst>
          </p:cNvPr>
          <p:cNvSpPr>
            <a:spLocks noGrp="1"/>
          </p:cNvSpPr>
          <p:nvPr>
            <p:ph type="pic" sz="quarter" idx="10"/>
          </p:nvPr>
        </p:nvSpPr>
        <p:spPr>
          <a:xfrm>
            <a:off x="-1" y="0"/>
            <a:ext cx="9162000" cy="2864000"/>
          </a:xfrm>
          <a:solidFill>
            <a:schemeClr val="accent1"/>
          </a:solidFill>
          <a:ln>
            <a:noFill/>
          </a:ln>
        </p:spPr>
        <p:txBody>
          <a:bodyPr anchor="ctr" anchorCtr="0"/>
          <a:lstStyle>
            <a:lvl1pPr marL="0" indent="0" algn="ctr">
              <a:buNone/>
              <a:defRPr/>
            </a:lvl1pPr>
          </a:lstStyle>
          <a:p>
            <a:endParaRPr lang="en-AU" dirty="0"/>
          </a:p>
        </p:txBody>
      </p:sp>
      <p:sp>
        <p:nvSpPr>
          <p:cNvPr id="5" name="Content Placeholder 2"/>
          <p:cNvSpPr>
            <a:spLocks noGrp="1"/>
          </p:cNvSpPr>
          <p:nvPr>
            <p:ph idx="1"/>
          </p:nvPr>
        </p:nvSpPr>
        <p:spPr>
          <a:xfrm>
            <a:off x="251520" y="3177538"/>
            <a:ext cx="7920880" cy="2240249"/>
          </a:xfrm>
        </p:spPr>
        <p:txBody>
          <a:bodyPr/>
          <a:lstStyle>
            <a:lvl1pPr>
              <a:lnSpc>
                <a:spcPct val="85000"/>
              </a:lnSpc>
              <a:spcAft>
                <a:spcPts val="0"/>
              </a:spcAft>
              <a:buFontTx/>
              <a:buNone/>
              <a:defRPr sz="4000" b="0">
                <a:solidFill>
                  <a:schemeClr val="accent3"/>
                </a:solidFill>
              </a:defRPr>
            </a:lvl1pPr>
            <a:lvl2pPr marL="0" indent="0">
              <a:lnSpc>
                <a:spcPct val="85000"/>
              </a:lnSpc>
              <a:spcAft>
                <a:spcPts val="0"/>
              </a:spcAft>
              <a:buNone/>
              <a:defRPr sz="4000" b="0">
                <a:solidFill>
                  <a:schemeClr val="accent2"/>
                </a:solidFill>
              </a:defRPr>
            </a:lvl2pPr>
            <a:lvl3pPr marL="0" indent="0">
              <a:spcBef>
                <a:spcPts val="2200"/>
              </a:spcBef>
              <a:buNone/>
              <a:defRPr b="1">
                <a:solidFill>
                  <a:srgbClr val="00313C"/>
                </a:solidFill>
              </a:defRPr>
            </a:lvl3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272411411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39" name="Text Placeholder 8"/>
          <p:cNvSpPr>
            <a:spLocks noGrp="1"/>
          </p:cNvSpPr>
          <p:nvPr>
            <p:ph type="body" sz="quarter" idx="10"/>
          </p:nvPr>
        </p:nvSpPr>
        <p:spPr>
          <a:xfrm>
            <a:off x="251520" y="1257322"/>
            <a:ext cx="7200800" cy="4000444"/>
          </a:xfrm>
        </p:spPr>
        <p:txBody>
          <a:bodyPr anchor="b" anchorCtr="0"/>
          <a:lstStyle>
            <a:lvl1pPr marL="0" indent="0">
              <a:spcAft>
                <a:spcPts val="0"/>
              </a:spcAft>
              <a:buFontTx/>
              <a:buNone/>
              <a:defRPr sz="4400" b="0">
                <a:solidFill>
                  <a:schemeClr val="accent1"/>
                </a:solidFill>
              </a:defRPr>
            </a:lvl1pPr>
            <a:lvl2pPr marL="0" indent="0">
              <a:lnSpc>
                <a:spcPct val="75000"/>
              </a:lnSpc>
              <a:spcAft>
                <a:spcPts val="850"/>
              </a:spcAft>
              <a:buNone/>
              <a:defRPr sz="4400" b="0">
                <a:solidFill>
                  <a:schemeClr val="bg1"/>
                </a:solidFill>
              </a:defRPr>
            </a:lvl2pPr>
            <a:lvl3pPr marL="0" indent="0">
              <a:buNone/>
              <a:defRPr sz="2200" b="1">
                <a:solidFill>
                  <a:srgbClr val="FFFFFF"/>
                </a:solidFill>
              </a:defRPr>
            </a:lvl3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420513872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Thank You Option 1">
    <p:bg>
      <p:bgPr>
        <a:solidFill>
          <a:schemeClr val="bg1"/>
        </a:solidFill>
        <a:effectLst/>
      </p:bgPr>
    </p:bg>
    <p:spTree>
      <p:nvGrpSpPr>
        <p:cNvPr id="1" name=""/>
        <p:cNvGrpSpPr/>
        <p:nvPr/>
      </p:nvGrpSpPr>
      <p:grpSpPr>
        <a:xfrm>
          <a:off x="0" y="0"/>
          <a:ext cx="0" cy="0"/>
          <a:chOff x="0" y="0"/>
          <a:chExt cx="0" cy="0"/>
        </a:xfrm>
      </p:grpSpPr>
      <p:sp>
        <p:nvSpPr>
          <p:cNvPr id="27" name="Rectangle 26"/>
          <p:cNvSpPr/>
          <p:nvPr userDrawn="1"/>
        </p:nvSpPr>
        <p:spPr>
          <a:xfrm>
            <a:off x="0" y="0"/>
            <a:ext cx="9144000" cy="2857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 name="Subtitle 2"/>
          <p:cNvSpPr>
            <a:spLocks noGrp="1"/>
          </p:cNvSpPr>
          <p:nvPr>
            <p:ph type="subTitle" idx="1" hasCustomPrompt="1"/>
          </p:nvPr>
        </p:nvSpPr>
        <p:spPr>
          <a:xfrm>
            <a:off x="251520" y="3977625"/>
            <a:ext cx="6048672" cy="1120124"/>
          </a:xfrm>
        </p:spPr>
        <p:txBody>
          <a:bodyPr numCol="2" spcCol="360000">
            <a:normAutofit/>
          </a:bodyPr>
          <a:lstStyle>
            <a:lvl1pPr marL="0" indent="0" algn="l">
              <a:lnSpc>
                <a:spcPct val="90000"/>
              </a:lnSpc>
              <a:spcBef>
                <a:spcPts val="3000"/>
              </a:spcBef>
              <a:buNone/>
              <a:defRPr sz="1600" b="1">
                <a:solidFill>
                  <a:schemeClr val="tx1"/>
                </a:solidFill>
              </a:defRPr>
            </a:lvl1pPr>
            <a:lvl2pPr marL="0" indent="0" algn="l">
              <a:lnSpc>
                <a:spcPct val="90000"/>
              </a:lnSpc>
              <a:spcBef>
                <a:spcPts val="0"/>
              </a:spcBef>
              <a:spcAft>
                <a:spcPts val="563"/>
              </a:spcAft>
              <a:buNone/>
              <a:defRPr sz="1600">
                <a:solidFill>
                  <a:schemeClr val="tx1"/>
                </a:solidFill>
              </a:defRPr>
            </a:lvl2pPr>
            <a:lvl3pPr marL="266400" indent="-266400" algn="l">
              <a:lnSpc>
                <a:spcPct val="90000"/>
              </a:lnSpc>
              <a:spcBef>
                <a:spcPts val="0"/>
              </a:spcBef>
              <a:buNone/>
              <a:tabLst>
                <a:tab pos="356400" algn="l"/>
              </a:tabLst>
              <a:defRPr sz="1600">
                <a:solidFill>
                  <a:schemeClr val="tx1"/>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a:t>Click to edit Master text styles</a:t>
            </a:r>
          </a:p>
          <a:p>
            <a:pPr lvl="1"/>
            <a:r>
              <a:rPr lang="en-US" dirty="0"/>
              <a:t>Second level</a:t>
            </a:r>
          </a:p>
          <a:p>
            <a:pPr lvl="2"/>
            <a:r>
              <a:rPr lang="en-US" dirty="0"/>
              <a:t>Third level</a:t>
            </a:r>
          </a:p>
        </p:txBody>
      </p:sp>
      <p:sp>
        <p:nvSpPr>
          <p:cNvPr id="23" name="Title 22"/>
          <p:cNvSpPr>
            <a:spLocks noGrp="1"/>
          </p:cNvSpPr>
          <p:nvPr>
            <p:ph type="title"/>
          </p:nvPr>
        </p:nvSpPr>
        <p:spPr>
          <a:xfrm>
            <a:off x="251526" y="3017520"/>
            <a:ext cx="6048671" cy="640071"/>
          </a:xfrm>
        </p:spPr>
        <p:txBody>
          <a:bodyPr anchor="b" anchorCtr="0">
            <a:noAutofit/>
          </a:bodyPr>
          <a:lstStyle>
            <a:lvl1pPr>
              <a:defRPr sz="3600">
                <a:solidFill>
                  <a:schemeClr val="accent3"/>
                </a:solidFill>
              </a:defRPr>
            </a:lvl1pPr>
          </a:lstStyle>
          <a:p>
            <a:r>
              <a:rPr lang="en-US" dirty="0"/>
              <a:t>Click to edit Master title style</a:t>
            </a:r>
            <a:endParaRPr lang="en-AU" dirty="0"/>
          </a:p>
        </p:txBody>
      </p:sp>
      <p:sp>
        <p:nvSpPr>
          <p:cNvPr id="44" name="Rectangle 43"/>
          <p:cNvSpPr/>
          <p:nvPr userDrawn="1"/>
        </p:nvSpPr>
        <p:spPr>
          <a:xfrm>
            <a:off x="251520" y="5389082"/>
            <a:ext cx="2385416" cy="141064"/>
          </a:xfrm>
          <a:prstGeom prst="rect">
            <a:avLst/>
          </a:prstGeom>
        </p:spPr>
        <p:txBody>
          <a:bodyPr wrap="square" lIns="0" tIns="0" rIns="0" bIns="0">
            <a:spAutoFit/>
          </a:bodyPr>
          <a:lstStyle/>
          <a:p>
            <a:pPr algn="l">
              <a:lnSpc>
                <a:spcPct val="90000"/>
              </a:lnSpc>
            </a:pPr>
            <a:r>
              <a:rPr lang="en-AU" sz="1000" dirty="0">
                <a:solidFill>
                  <a:schemeClr val="accent3"/>
                </a:solidFill>
              </a:rPr>
              <a:t>Australia’s National Science Agency</a:t>
            </a:r>
          </a:p>
        </p:txBody>
      </p:sp>
      <p:pic>
        <p:nvPicPr>
          <p:cNvPr id="7" name="Picture 6">
            <a:extLst>
              <a:ext uri="{FF2B5EF4-FFF2-40B4-BE49-F238E27FC236}">
                <a16:creationId xmlns:a16="http://schemas.microsoft.com/office/drawing/2014/main" id="{D68E03B9-1432-42F8-B5C8-0E82DA5A0E7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452320" y="4801716"/>
            <a:ext cx="1522745" cy="720000"/>
          </a:xfrm>
          <a:prstGeom prst="rect">
            <a:avLst/>
          </a:prstGeom>
        </p:spPr>
      </p:pic>
    </p:spTree>
    <p:extLst>
      <p:ext uri="{BB962C8B-B14F-4D97-AF65-F5344CB8AC3E}">
        <p14:creationId xmlns:p14="http://schemas.microsoft.com/office/powerpoint/2010/main" val="166318621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Thank You Option 2">
    <p:bg>
      <p:bgPr>
        <a:solidFill>
          <a:schemeClr val="bg1"/>
        </a:solidFill>
        <a:effectLst/>
      </p:bgPr>
    </p:bg>
    <p:spTree>
      <p:nvGrpSpPr>
        <p:cNvPr id="1" name=""/>
        <p:cNvGrpSpPr/>
        <p:nvPr/>
      </p:nvGrpSpPr>
      <p:grpSpPr>
        <a:xfrm>
          <a:off x="0" y="0"/>
          <a:ext cx="0" cy="0"/>
          <a:chOff x="0" y="0"/>
          <a:chExt cx="0" cy="0"/>
        </a:xfrm>
      </p:grpSpPr>
      <p:sp>
        <p:nvSpPr>
          <p:cNvPr id="4" name="Rectangle 3"/>
          <p:cNvSpPr/>
          <p:nvPr userDrawn="1"/>
        </p:nvSpPr>
        <p:spPr>
          <a:xfrm>
            <a:off x="0" y="0"/>
            <a:ext cx="9144000" cy="2857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 name="Subtitle 2"/>
          <p:cNvSpPr>
            <a:spLocks noGrp="1"/>
          </p:cNvSpPr>
          <p:nvPr>
            <p:ph type="subTitle" idx="1" hasCustomPrompt="1"/>
          </p:nvPr>
        </p:nvSpPr>
        <p:spPr>
          <a:xfrm>
            <a:off x="251520" y="3417564"/>
            <a:ext cx="7200800" cy="1803454"/>
          </a:xfrm>
        </p:spPr>
        <p:txBody>
          <a:bodyPr numCol="2" spcCol="360000">
            <a:normAutofit/>
          </a:bodyPr>
          <a:lstStyle>
            <a:lvl1pPr marL="0" indent="0" algn="l">
              <a:lnSpc>
                <a:spcPct val="90000"/>
              </a:lnSpc>
              <a:spcBef>
                <a:spcPts val="3000"/>
              </a:spcBef>
              <a:buNone/>
              <a:defRPr sz="1600" b="1">
                <a:solidFill>
                  <a:schemeClr val="tx1"/>
                </a:solidFill>
              </a:defRPr>
            </a:lvl1pPr>
            <a:lvl2pPr marL="0" indent="0" algn="l">
              <a:lnSpc>
                <a:spcPct val="90000"/>
              </a:lnSpc>
              <a:spcBef>
                <a:spcPts val="0"/>
              </a:spcBef>
              <a:spcAft>
                <a:spcPts val="563"/>
              </a:spcAft>
              <a:buNone/>
              <a:defRPr sz="1600">
                <a:solidFill>
                  <a:schemeClr val="tx1"/>
                </a:solidFill>
              </a:defRPr>
            </a:lvl2pPr>
            <a:lvl3pPr marL="266400" indent="-266400" algn="l">
              <a:lnSpc>
                <a:spcPct val="90000"/>
              </a:lnSpc>
              <a:spcBef>
                <a:spcPts val="0"/>
              </a:spcBef>
              <a:buNone/>
              <a:tabLst>
                <a:tab pos="356400" algn="l"/>
              </a:tabLst>
              <a:defRPr sz="1600">
                <a:solidFill>
                  <a:schemeClr val="tx1"/>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a:t>Click to edit Master text styles</a:t>
            </a:r>
          </a:p>
          <a:p>
            <a:pPr lvl="1"/>
            <a:r>
              <a:rPr lang="en-US" dirty="0"/>
              <a:t>Second level</a:t>
            </a:r>
          </a:p>
          <a:p>
            <a:pPr lvl="2"/>
            <a:r>
              <a:rPr lang="en-US" dirty="0"/>
              <a:t>Third level</a:t>
            </a:r>
          </a:p>
        </p:txBody>
      </p:sp>
      <p:sp>
        <p:nvSpPr>
          <p:cNvPr id="6" name="Rectangle 5"/>
          <p:cNvSpPr/>
          <p:nvPr userDrawn="1"/>
        </p:nvSpPr>
        <p:spPr>
          <a:xfrm>
            <a:off x="251520" y="5389082"/>
            <a:ext cx="2385416" cy="141064"/>
          </a:xfrm>
          <a:prstGeom prst="rect">
            <a:avLst/>
          </a:prstGeom>
        </p:spPr>
        <p:txBody>
          <a:bodyPr wrap="square" lIns="0" tIns="0" rIns="0" bIns="0">
            <a:spAutoFit/>
          </a:bodyPr>
          <a:lstStyle/>
          <a:p>
            <a:pPr algn="l">
              <a:lnSpc>
                <a:spcPct val="90000"/>
              </a:lnSpc>
            </a:pPr>
            <a:r>
              <a:rPr lang="en-AU" sz="1000" dirty="0">
                <a:solidFill>
                  <a:schemeClr val="accent3"/>
                </a:solidFill>
              </a:rPr>
              <a:t>Australia’s National Science Agency</a:t>
            </a:r>
          </a:p>
        </p:txBody>
      </p:sp>
      <p:pic>
        <p:nvPicPr>
          <p:cNvPr id="7" name="Picture 6">
            <a:extLst>
              <a:ext uri="{FF2B5EF4-FFF2-40B4-BE49-F238E27FC236}">
                <a16:creationId xmlns:a16="http://schemas.microsoft.com/office/drawing/2014/main" id="{D68E03B9-1432-42F8-B5C8-0E82DA5A0E7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452320" y="4801716"/>
            <a:ext cx="1522745" cy="720000"/>
          </a:xfrm>
          <a:prstGeom prst="rect">
            <a:avLst/>
          </a:prstGeom>
        </p:spPr>
      </p:pic>
    </p:spTree>
    <p:extLst>
      <p:ext uri="{BB962C8B-B14F-4D97-AF65-F5344CB8AC3E}">
        <p14:creationId xmlns:p14="http://schemas.microsoft.com/office/powerpoint/2010/main" val="42249344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 dark">
    <p:bg>
      <p:bgPr>
        <a:solidFill>
          <a:schemeClr val="accent2"/>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defRPr sz="24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AU" dirty="0"/>
          </a:p>
        </p:txBody>
      </p:sp>
      <p:sp>
        <p:nvSpPr>
          <p:cNvPr id="4" name="Title 3"/>
          <p:cNvSpPr>
            <a:spLocks noGrp="1"/>
          </p:cNvSpPr>
          <p:nvPr>
            <p:ph type="title"/>
          </p:nvPr>
        </p:nvSpPr>
        <p:spPr/>
        <p:txBody>
          <a:bodyPr/>
          <a:lstStyle>
            <a:lvl1pPr>
              <a:defRPr>
                <a:solidFill>
                  <a:schemeClr val="accent1"/>
                </a:solidFill>
              </a:defRPr>
            </a:lvl1pPr>
          </a:lstStyle>
          <a:p>
            <a:r>
              <a:rPr lang="en-AU"/>
              <a:t>Click to edit Master title style</a:t>
            </a:r>
          </a:p>
        </p:txBody>
      </p:sp>
      <p:sp>
        <p:nvSpPr>
          <p:cNvPr id="6" name="Footer Placeholder 5"/>
          <p:cNvSpPr>
            <a:spLocks noGrp="1"/>
          </p:cNvSpPr>
          <p:nvPr>
            <p:ph type="ftr" sz="quarter" idx="10"/>
          </p:nvPr>
        </p:nvSpPr>
        <p:spPr/>
        <p:txBody>
          <a:bodyPr/>
          <a:lstStyle>
            <a:lvl1pPr>
              <a:defRPr>
                <a:solidFill>
                  <a:schemeClr val="bg1"/>
                </a:solidFill>
              </a:defRPr>
            </a:lvl1pPr>
          </a:lstStyle>
          <a:p>
            <a:r>
              <a:rPr lang="en-AU"/>
              <a:t>COMP6452 Software Architecture for Blockchain Applications |  Data61, CSIRO</a:t>
            </a:r>
            <a:endParaRPr lang="en-AU" dirty="0"/>
          </a:p>
        </p:txBody>
      </p:sp>
      <p:sp>
        <p:nvSpPr>
          <p:cNvPr id="7" name="Slide Number Placeholder 6"/>
          <p:cNvSpPr>
            <a:spLocks noGrp="1"/>
          </p:cNvSpPr>
          <p:nvPr>
            <p:ph type="sldNum" sz="quarter" idx="11"/>
          </p:nvPr>
        </p:nvSpPr>
        <p:spPr/>
        <p:txBody>
          <a:bodyPr/>
          <a:lstStyle>
            <a:lvl1pPr>
              <a:defRPr>
                <a:solidFill>
                  <a:schemeClr val="bg1"/>
                </a:solidFill>
              </a:defRPr>
            </a:lvl1pPr>
          </a:lstStyle>
          <a:p>
            <a:fld id="{2ABE124A-B5C5-46E0-B944-45307B126769}" type="slidenum">
              <a:rPr lang="en-AU" smtClean="0"/>
              <a:pPr/>
              <a:t>‹#›</a:t>
            </a:fld>
            <a:r>
              <a:rPr lang="en-AU"/>
              <a:t>  |</a:t>
            </a:r>
            <a:endParaRPr lang="en-AU" dirty="0"/>
          </a:p>
        </p:txBody>
      </p:sp>
    </p:spTree>
    <p:extLst>
      <p:ext uri="{BB962C8B-B14F-4D97-AF65-F5344CB8AC3E}">
        <p14:creationId xmlns:p14="http://schemas.microsoft.com/office/powerpoint/2010/main" val="35142574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2 Column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vl1pPr>
          </a:lstStyle>
          <a:p>
            <a:r>
              <a:rPr lang="en-AU"/>
              <a:t>Click to edit Master title style</a:t>
            </a:r>
            <a:endParaRPr lang="en-AU" dirty="0"/>
          </a:p>
        </p:txBody>
      </p:sp>
      <p:sp>
        <p:nvSpPr>
          <p:cNvPr id="3" name="Content Placeholder 2"/>
          <p:cNvSpPr>
            <a:spLocks noGrp="1"/>
          </p:cNvSpPr>
          <p:nvPr>
            <p:ph idx="1"/>
          </p:nvPr>
        </p:nvSpPr>
        <p:spPr/>
        <p:txBody>
          <a:bodyPr numCol="2" spcCol="360000"/>
          <a:lstStyle>
            <a:lvl1pPr>
              <a:defRPr sz="2400"/>
            </a:lvl1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AU" dirty="0"/>
          </a:p>
        </p:txBody>
      </p:sp>
      <p:sp>
        <p:nvSpPr>
          <p:cNvPr id="4" name="Footer Placeholder 3"/>
          <p:cNvSpPr>
            <a:spLocks noGrp="1"/>
          </p:cNvSpPr>
          <p:nvPr>
            <p:ph type="ftr" sz="quarter" idx="10"/>
          </p:nvPr>
        </p:nvSpPr>
        <p:spPr/>
        <p:txBody>
          <a:bodyPr/>
          <a:lstStyle/>
          <a:p>
            <a:r>
              <a:rPr lang="en-AU"/>
              <a:t>COMP6452 Software Architecture for Blockchain Applications |  Data61, CSIRO</a:t>
            </a:r>
            <a:endParaRPr lang="en-AU" dirty="0"/>
          </a:p>
        </p:txBody>
      </p:sp>
      <p:sp>
        <p:nvSpPr>
          <p:cNvPr id="6" name="Slide Number Placeholder 5"/>
          <p:cNvSpPr>
            <a:spLocks noGrp="1"/>
          </p:cNvSpPr>
          <p:nvPr>
            <p:ph type="sldNum" sz="quarter" idx="11"/>
          </p:nvPr>
        </p:nvSpPr>
        <p:spPr/>
        <p:txBody>
          <a:bodyPr/>
          <a:lstStyle/>
          <a:p>
            <a:fld id="{2ABE124A-B5C5-46E0-B944-45307B126769}" type="slidenum">
              <a:rPr lang="en-AU" smtClean="0"/>
              <a:pPr/>
              <a:t>‹#›</a:t>
            </a:fld>
            <a:r>
              <a:rPr lang="en-AU"/>
              <a:t>  |</a:t>
            </a:r>
            <a:endParaRPr lang="en-AU" dirty="0"/>
          </a:p>
        </p:txBody>
      </p:sp>
    </p:spTree>
    <p:extLst>
      <p:ext uri="{BB962C8B-B14F-4D97-AF65-F5344CB8AC3E}">
        <p14:creationId xmlns:p14="http://schemas.microsoft.com/office/powerpoint/2010/main" val="33239332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2" y="1257322"/>
            <a:ext cx="8640958" cy="3412160"/>
          </a:xfrm>
        </p:spPr>
        <p:txBody>
          <a:bodyPr/>
          <a:lstStyle>
            <a:lvl1pPr>
              <a:defRPr sz="2400"/>
            </a:lvl1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AU" dirty="0"/>
          </a:p>
        </p:txBody>
      </p:sp>
      <p:sp>
        <p:nvSpPr>
          <p:cNvPr id="6" name="Text Placeholder 7"/>
          <p:cNvSpPr>
            <a:spLocks noGrp="1"/>
          </p:cNvSpPr>
          <p:nvPr>
            <p:ph type="body" sz="quarter" idx="13" hasCustomPrompt="1"/>
          </p:nvPr>
        </p:nvSpPr>
        <p:spPr>
          <a:xfrm>
            <a:off x="261850" y="297216"/>
            <a:ext cx="8630630" cy="711000"/>
          </a:xfrm>
        </p:spPr>
        <p:txBody>
          <a:bodyPr>
            <a:normAutofit/>
          </a:bodyPr>
          <a:lstStyle>
            <a:lvl1pPr marL="0" indent="0">
              <a:lnSpc>
                <a:spcPct val="100000"/>
              </a:lnSpc>
              <a:spcBef>
                <a:spcPts val="0"/>
              </a:spcBef>
              <a:spcAft>
                <a:spcPts val="0"/>
              </a:spcAft>
              <a:buNone/>
              <a:defRPr sz="2800" b="0">
                <a:solidFill>
                  <a:schemeClr val="accent3"/>
                </a:solidFill>
              </a:defRPr>
            </a:lvl1pPr>
            <a:lvl2pPr marL="0" indent="0">
              <a:lnSpc>
                <a:spcPct val="80000"/>
              </a:lnSpc>
              <a:spcBef>
                <a:spcPts val="0"/>
              </a:spcBef>
              <a:buNone/>
              <a:defRPr sz="2200" b="0">
                <a:solidFill>
                  <a:schemeClr val="accent2"/>
                </a:solidFill>
              </a:defRPr>
            </a:lvl2pPr>
            <a:lvl3pPr>
              <a:buNone/>
              <a:defRPr sz="2800">
                <a:solidFill>
                  <a:srgbClr val="00A9CE"/>
                </a:solidFill>
              </a:defRPr>
            </a:lvl3pPr>
            <a:lvl4pPr>
              <a:buNone/>
              <a:defRPr sz="2800">
                <a:solidFill>
                  <a:srgbClr val="00A9CE"/>
                </a:solidFill>
              </a:defRPr>
            </a:lvl4pPr>
            <a:lvl5pPr>
              <a:buNone/>
              <a:defRPr sz="2800">
                <a:solidFill>
                  <a:srgbClr val="00A9CE"/>
                </a:solidFill>
              </a:defRPr>
            </a:lvl5pPr>
          </a:lstStyle>
          <a:p>
            <a:pPr lvl="0"/>
            <a:r>
              <a:rPr lang="en-US" dirty="0"/>
              <a:t>Click to edit Master title style</a:t>
            </a:r>
          </a:p>
          <a:p>
            <a:pPr lvl="1"/>
            <a:r>
              <a:rPr lang="en-US" dirty="0"/>
              <a:t>Second level</a:t>
            </a:r>
          </a:p>
        </p:txBody>
      </p:sp>
      <p:sp>
        <p:nvSpPr>
          <p:cNvPr id="2" name="Footer Placeholder 1"/>
          <p:cNvSpPr>
            <a:spLocks noGrp="1"/>
          </p:cNvSpPr>
          <p:nvPr>
            <p:ph type="ftr" sz="quarter" idx="14"/>
          </p:nvPr>
        </p:nvSpPr>
        <p:spPr/>
        <p:txBody>
          <a:bodyPr/>
          <a:lstStyle/>
          <a:p>
            <a:r>
              <a:rPr lang="en-AU"/>
              <a:t>COMP6452 Software Architecture for Blockchain Applications |  Data61, CSIRO</a:t>
            </a:r>
            <a:endParaRPr lang="en-AU" dirty="0"/>
          </a:p>
        </p:txBody>
      </p:sp>
      <p:sp>
        <p:nvSpPr>
          <p:cNvPr id="4" name="Slide Number Placeholder 3"/>
          <p:cNvSpPr>
            <a:spLocks noGrp="1"/>
          </p:cNvSpPr>
          <p:nvPr>
            <p:ph type="sldNum" sz="quarter" idx="15"/>
          </p:nvPr>
        </p:nvSpPr>
        <p:spPr/>
        <p:txBody>
          <a:bodyPr/>
          <a:lstStyle/>
          <a:p>
            <a:fld id="{2ABE124A-B5C5-46E0-B944-45307B126769}" type="slidenum">
              <a:rPr lang="en-AU" smtClean="0"/>
              <a:pPr/>
              <a:t>‹#›</a:t>
            </a:fld>
            <a:r>
              <a:rPr lang="en-AU"/>
              <a:t>  |</a:t>
            </a:r>
            <a:endParaRPr lang="en-AU" dirty="0"/>
          </a:p>
        </p:txBody>
      </p:sp>
    </p:spTree>
    <p:extLst>
      <p:ext uri="{BB962C8B-B14F-4D97-AF65-F5344CB8AC3E}">
        <p14:creationId xmlns:p14="http://schemas.microsoft.com/office/powerpoint/2010/main" val="28416861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p>
        </p:txBody>
      </p:sp>
      <p:sp>
        <p:nvSpPr>
          <p:cNvPr id="3" name="Content Placeholder 2"/>
          <p:cNvSpPr>
            <a:spLocks noGrp="1"/>
          </p:cNvSpPr>
          <p:nvPr>
            <p:ph sz="half" idx="1"/>
          </p:nvPr>
        </p:nvSpPr>
        <p:spPr>
          <a:xfrm>
            <a:off x="251520" y="1257322"/>
            <a:ext cx="4038600" cy="3680409"/>
          </a:xfrm>
        </p:spPr>
        <p:txBody>
          <a:bodyPr/>
          <a:lstStyle>
            <a:lvl1pPr>
              <a:defRPr sz="2400"/>
            </a:lvl1pPr>
            <a:lvl2pPr>
              <a:defRPr sz="2000"/>
            </a:lvl2pPr>
            <a:lvl3pPr>
              <a:defRPr sz="2000"/>
            </a:lvl3pPr>
            <a:lvl4pPr>
              <a:defRPr sz="2000"/>
            </a:lvl4pPr>
            <a:lvl5pPr>
              <a:defRPr sz="1800"/>
            </a:lvl5pPr>
            <a:lvl6pPr>
              <a:defRPr sz="1800"/>
            </a:lvl6pPr>
            <a:lvl7pPr>
              <a:defRPr sz="1800"/>
            </a:lvl7pPr>
            <a:lvl8pPr>
              <a:defRPr sz="1800"/>
            </a:lvl8pPr>
            <a:lvl9pPr>
              <a:defRPr sz="18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AU" dirty="0"/>
          </a:p>
        </p:txBody>
      </p:sp>
      <p:sp>
        <p:nvSpPr>
          <p:cNvPr id="4" name="Content Placeholder 3"/>
          <p:cNvSpPr>
            <a:spLocks noGrp="1"/>
          </p:cNvSpPr>
          <p:nvPr>
            <p:ph sz="half" idx="2"/>
          </p:nvPr>
        </p:nvSpPr>
        <p:spPr>
          <a:xfrm>
            <a:off x="4674295" y="1257322"/>
            <a:ext cx="4038600" cy="3680409"/>
          </a:xfrm>
        </p:spPr>
        <p:txBody>
          <a:bodyPr/>
          <a:lstStyle>
            <a:lvl1pPr>
              <a:defRPr sz="2400"/>
            </a:lvl1pPr>
            <a:lvl2pPr>
              <a:defRPr sz="2000"/>
            </a:lvl2pPr>
            <a:lvl3pPr>
              <a:defRPr sz="2000"/>
            </a:lvl3pPr>
            <a:lvl4pPr>
              <a:defRPr sz="2000"/>
            </a:lvl4pPr>
            <a:lvl5pPr>
              <a:defRPr sz="1800"/>
            </a:lvl5pPr>
            <a:lvl6pPr>
              <a:defRPr sz="1800"/>
            </a:lvl6pPr>
            <a:lvl7pPr>
              <a:defRPr sz="1800"/>
            </a:lvl7pPr>
            <a:lvl8pPr>
              <a:defRPr sz="1800"/>
            </a:lvl8pPr>
            <a:lvl9pPr>
              <a:defRPr sz="18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AU" dirty="0"/>
          </a:p>
        </p:txBody>
      </p:sp>
      <p:sp>
        <p:nvSpPr>
          <p:cNvPr id="5" name="Footer Placeholder 4"/>
          <p:cNvSpPr>
            <a:spLocks noGrp="1"/>
          </p:cNvSpPr>
          <p:nvPr>
            <p:ph type="ftr" sz="quarter" idx="10"/>
          </p:nvPr>
        </p:nvSpPr>
        <p:spPr/>
        <p:txBody>
          <a:bodyPr/>
          <a:lstStyle/>
          <a:p>
            <a:r>
              <a:rPr lang="en-AU"/>
              <a:t>COMP6452 Software Architecture for Blockchain Applications |  Data61, CSIRO</a:t>
            </a:r>
            <a:endParaRPr lang="en-AU" dirty="0"/>
          </a:p>
        </p:txBody>
      </p:sp>
      <p:sp>
        <p:nvSpPr>
          <p:cNvPr id="7" name="Slide Number Placeholder 6"/>
          <p:cNvSpPr>
            <a:spLocks noGrp="1"/>
          </p:cNvSpPr>
          <p:nvPr>
            <p:ph type="sldNum" sz="quarter" idx="11"/>
          </p:nvPr>
        </p:nvSpPr>
        <p:spPr/>
        <p:txBody>
          <a:bodyPr/>
          <a:lstStyle/>
          <a:p>
            <a:fld id="{2ABE124A-B5C5-46E0-B944-45307B126769}" type="slidenum">
              <a:rPr lang="en-AU" smtClean="0"/>
              <a:pPr/>
              <a:t>‹#›</a:t>
            </a:fld>
            <a:r>
              <a:rPr lang="en-AU"/>
              <a:t>  |</a:t>
            </a:r>
            <a:endParaRPr lang="en-AU" dirty="0"/>
          </a:p>
        </p:txBody>
      </p:sp>
    </p:spTree>
    <p:extLst>
      <p:ext uri="{BB962C8B-B14F-4D97-AF65-F5344CB8AC3E}">
        <p14:creationId xmlns:p14="http://schemas.microsoft.com/office/powerpoint/2010/main" val="18650663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p>
        </p:txBody>
      </p:sp>
      <p:sp>
        <p:nvSpPr>
          <p:cNvPr id="3" name="Footer Placeholder 2"/>
          <p:cNvSpPr>
            <a:spLocks noGrp="1"/>
          </p:cNvSpPr>
          <p:nvPr>
            <p:ph type="ftr" sz="quarter" idx="10"/>
          </p:nvPr>
        </p:nvSpPr>
        <p:spPr/>
        <p:txBody>
          <a:bodyPr/>
          <a:lstStyle/>
          <a:p>
            <a:r>
              <a:rPr lang="en-AU"/>
              <a:t>COMP6452 Software Architecture for Blockchain Applications |  Data61, CSIRO</a:t>
            </a:r>
            <a:endParaRPr lang="en-AU" dirty="0"/>
          </a:p>
        </p:txBody>
      </p:sp>
      <p:sp>
        <p:nvSpPr>
          <p:cNvPr id="5" name="Slide Number Placeholder 4"/>
          <p:cNvSpPr>
            <a:spLocks noGrp="1"/>
          </p:cNvSpPr>
          <p:nvPr>
            <p:ph type="sldNum" sz="quarter" idx="11"/>
          </p:nvPr>
        </p:nvSpPr>
        <p:spPr/>
        <p:txBody>
          <a:bodyPr/>
          <a:lstStyle/>
          <a:p>
            <a:fld id="{2ABE124A-B5C5-46E0-B944-45307B126769}" type="slidenum">
              <a:rPr lang="en-AU" smtClean="0"/>
              <a:pPr/>
              <a:t>‹#›</a:t>
            </a:fld>
            <a:r>
              <a:rPr lang="en-AU"/>
              <a:t>  |</a:t>
            </a:r>
            <a:endParaRPr lang="en-AU" dirty="0"/>
          </a:p>
        </p:txBody>
      </p:sp>
    </p:spTree>
    <p:extLst>
      <p:ext uri="{BB962C8B-B14F-4D97-AF65-F5344CB8AC3E}">
        <p14:creationId xmlns:p14="http://schemas.microsoft.com/office/powerpoint/2010/main" val="34441685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18" Type="http://schemas.openxmlformats.org/officeDocument/2006/relationships/slideLayout" Target="../slideLayouts/slideLayout33.xml"/><Relationship Id="rId3" Type="http://schemas.openxmlformats.org/officeDocument/2006/relationships/slideLayout" Target="../slideLayouts/slideLayout18.xml"/><Relationship Id="rId21" Type="http://schemas.openxmlformats.org/officeDocument/2006/relationships/image" Target="../media/image2.emf"/><Relationship Id="rId7" Type="http://schemas.openxmlformats.org/officeDocument/2006/relationships/slideLayout" Target="../slideLayouts/slideLayout22.xml"/><Relationship Id="rId12" Type="http://schemas.openxmlformats.org/officeDocument/2006/relationships/slideLayout" Target="../slideLayouts/slideLayout27.xml"/><Relationship Id="rId17" Type="http://schemas.openxmlformats.org/officeDocument/2006/relationships/slideLayout" Target="../slideLayouts/slideLayout32.xml"/><Relationship Id="rId2" Type="http://schemas.openxmlformats.org/officeDocument/2006/relationships/slideLayout" Target="../slideLayouts/slideLayout17.xml"/><Relationship Id="rId16" Type="http://schemas.openxmlformats.org/officeDocument/2006/relationships/slideLayout" Target="../slideLayouts/slideLayout31.xml"/><Relationship Id="rId20" Type="http://schemas.openxmlformats.org/officeDocument/2006/relationships/theme" Target="../theme/theme2.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5" Type="http://schemas.openxmlformats.org/officeDocument/2006/relationships/slideLayout" Target="../slideLayouts/slideLayout30.xml"/><Relationship Id="rId10" Type="http://schemas.openxmlformats.org/officeDocument/2006/relationships/slideLayout" Target="../slideLayouts/slideLayout25.xml"/><Relationship Id="rId19" Type="http://schemas.openxmlformats.org/officeDocument/2006/relationships/slideLayout" Target="../slideLayouts/slideLayout34.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slideLayout" Target="../slideLayouts/slideLayout29.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slideLayout" Target="../slideLayouts/slideLayout47.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slideLayout" Target="../slideLayouts/slideLayout46.xml"/><Relationship Id="rId17" Type="http://schemas.openxmlformats.org/officeDocument/2006/relationships/image" Target="../media/image2.emf"/><Relationship Id="rId2" Type="http://schemas.openxmlformats.org/officeDocument/2006/relationships/slideLayout" Target="../slideLayouts/slideLayout36.xml"/><Relationship Id="rId16" Type="http://schemas.openxmlformats.org/officeDocument/2006/relationships/theme" Target="../theme/theme3.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5" Type="http://schemas.openxmlformats.org/officeDocument/2006/relationships/slideLayout" Target="../slideLayouts/slideLayout49.xml"/><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slideLayout" Target="../slideLayouts/slideLayout4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1520" y="269159"/>
            <a:ext cx="8640960" cy="710406"/>
          </a:xfrm>
          <a:prstGeom prst="rect">
            <a:avLst/>
          </a:prstGeom>
        </p:spPr>
        <p:txBody>
          <a:bodyPr vert="horz" lIns="0" tIns="0" rIns="0" bIns="0" rtlCol="0" anchor="t" anchorCtr="0">
            <a:normAutofit/>
          </a:bodyPr>
          <a:lstStyle/>
          <a:p>
            <a:r>
              <a:rPr lang="en-AU"/>
              <a:t>Click to edit Master title style</a:t>
            </a:r>
            <a:endParaRPr lang="en-AU" dirty="0"/>
          </a:p>
        </p:txBody>
      </p:sp>
      <p:sp>
        <p:nvSpPr>
          <p:cNvPr id="3" name="Text Placeholder 2"/>
          <p:cNvSpPr>
            <a:spLocks noGrp="1"/>
          </p:cNvSpPr>
          <p:nvPr>
            <p:ph type="body" idx="1"/>
          </p:nvPr>
        </p:nvSpPr>
        <p:spPr>
          <a:xfrm>
            <a:off x="251522" y="1097306"/>
            <a:ext cx="8640958" cy="3971428"/>
          </a:xfrm>
          <a:prstGeom prst="rect">
            <a:avLst/>
          </a:prstGeom>
        </p:spPr>
        <p:txBody>
          <a:bodyPr vert="horz" lIns="0" tIns="0" rIns="0" bIns="0" rtlCol="0">
            <a:normAutofit/>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AU" dirty="0"/>
          </a:p>
        </p:txBody>
      </p:sp>
      <p:sp>
        <p:nvSpPr>
          <p:cNvPr id="5" name="Footer Placeholder 4"/>
          <p:cNvSpPr>
            <a:spLocks noGrp="1"/>
          </p:cNvSpPr>
          <p:nvPr>
            <p:ph type="ftr" sz="quarter" idx="3"/>
          </p:nvPr>
        </p:nvSpPr>
        <p:spPr>
          <a:xfrm>
            <a:off x="601375" y="5420278"/>
            <a:ext cx="6083845" cy="103562"/>
          </a:xfrm>
          <a:prstGeom prst="rect">
            <a:avLst/>
          </a:prstGeom>
        </p:spPr>
        <p:txBody>
          <a:bodyPr vert="horz" lIns="0" tIns="0" rIns="0" bIns="0" rtlCol="0" anchor="ctr"/>
          <a:lstStyle>
            <a:lvl1pPr algn="l">
              <a:defRPr sz="900">
                <a:solidFill>
                  <a:schemeClr val="accent3"/>
                </a:solidFill>
              </a:defRPr>
            </a:lvl1pPr>
          </a:lstStyle>
          <a:p>
            <a:r>
              <a:rPr lang="en-AU"/>
              <a:t>COMP6452 Software Architecture for Blockchain Applications |  Data61, CSIRO</a:t>
            </a:r>
            <a:endParaRPr lang="en-AU" dirty="0"/>
          </a:p>
        </p:txBody>
      </p:sp>
      <p:sp>
        <p:nvSpPr>
          <p:cNvPr id="18" name="Slide Number Placeholder 17"/>
          <p:cNvSpPr>
            <a:spLocks noGrp="1"/>
          </p:cNvSpPr>
          <p:nvPr>
            <p:ph type="sldNum" sz="quarter" idx="4"/>
          </p:nvPr>
        </p:nvSpPr>
        <p:spPr>
          <a:xfrm>
            <a:off x="253582" y="5420278"/>
            <a:ext cx="288789" cy="106122"/>
          </a:xfrm>
          <a:prstGeom prst="rect">
            <a:avLst/>
          </a:prstGeom>
        </p:spPr>
        <p:txBody>
          <a:bodyPr vert="horz" lIns="0" tIns="0" rIns="0" bIns="0" rtlCol="0" anchor="ctr"/>
          <a:lstStyle>
            <a:lvl1pPr algn="r">
              <a:defRPr sz="900">
                <a:solidFill>
                  <a:schemeClr val="accent3"/>
                </a:solidFill>
              </a:defRPr>
            </a:lvl1pPr>
          </a:lstStyle>
          <a:p>
            <a:fld id="{2ABE124A-B5C5-46E0-B944-45307B126769}" type="slidenum">
              <a:rPr lang="en-AU" smtClean="0"/>
              <a:pPr/>
              <a:t>‹#›</a:t>
            </a:fld>
            <a:r>
              <a:rPr lang="en-AU"/>
              <a:t>  |</a:t>
            </a:r>
            <a:endParaRPr lang="en-AU" dirty="0"/>
          </a:p>
        </p:txBody>
      </p:sp>
      <p:sp>
        <p:nvSpPr>
          <p:cNvPr id="36" name="AutoShape 4"/>
          <p:cNvSpPr>
            <a:spLocks noChangeAspect="1" noChangeArrowheads="1" noTextEdit="1"/>
          </p:cNvSpPr>
          <p:nvPr/>
        </p:nvSpPr>
        <p:spPr bwMode="auto">
          <a:xfrm>
            <a:off x="3183" y="2772175"/>
            <a:ext cx="9161463" cy="668072"/>
          </a:xfrm>
          <a:prstGeom prst="rect">
            <a:avLst/>
          </a:prstGeom>
          <a:noFill/>
          <a:ln>
            <a:noFill/>
          </a:ln>
        </p:spPr>
        <p:txBody>
          <a:bodyPr/>
          <a:lstStyle/>
          <a:p>
            <a:pPr>
              <a:defRPr/>
            </a:pPr>
            <a:endParaRPr lang="en-AU"/>
          </a:p>
        </p:txBody>
      </p:sp>
      <p:sp>
        <p:nvSpPr>
          <p:cNvPr id="38" name="Rectangle 7"/>
          <p:cNvSpPr>
            <a:spLocks noChangeArrowheads="1"/>
          </p:cNvSpPr>
          <p:nvPr/>
        </p:nvSpPr>
        <p:spPr bwMode="auto">
          <a:xfrm>
            <a:off x="12701" y="3031467"/>
            <a:ext cx="9142412" cy="408781"/>
          </a:xfrm>
          <a:prstGeom prst="rect">
            <a:avLst/>
          </a:prstGeom>
          <a:noFill/>
          <a:ln>
            <a:noFill/>
          </a:ln>
        </p:spPr>
        <p:txBody>
          <a:bodyPr/>
          <a:lstStyle/>
          <a:p>
            <a:pPr>
              <a:defRPr/>
            </a:pPr>
            <a:endParaRPr lang="en-AU"/>
          </a:p>
        </p:txBody>
      </p:sp>
      <p:sp>
        <p:nvSpPr>
          <p:cNvPr id="44" name="Rectangle 84"/>
          <p:cNvSpPr>
            <a:spLocks noChangeArrowheads="1"/>
          </p:cNvSpPr>
          <p:nvPr/>
        </p:nvSpPr>
        <p:spPr bwMode="auto">
          <a:xfrm>
            <a:off x="1596" y="3022207"/>
            <a:ext cx="9167813" cy="453761"/>
          </a:xfrm>
          <a:prstGeom prst="rect">
            <a:avLst/>
          </a:prstGeom>
          <a:noFill/>
          <a:ln w="9525">
            <a:noFill/>
            <a:miter lim="800000"/>
            <a:headEnd/>
            <a:tailEnd/>
          </a:ln>
        </p:spPr>
        <p:txBody>
          <a:bodyPr/>
          <a:lstStyle/>
          <a:p>
            <a:pPr>
              <a:defRPr/>
            </a:pPr>
            <a:endParaRPr lang="en-US"/>
          </a:p>
        </p:txBody>
      </p:sp>
      <p:pic>
        <p:nvPicPr>
          <p:cNvPr id="10" name="Picture 9"/>
          <p:cNvPicPr>
            <a:picLocks noChangeAspect="1"/>
          </p:cNvPicPr>
          <p:nvPr userDrawn="1"/>
        </p:nvPicPr>
        <p:blipFill>
          <a:blip r:embed="rId17"/>
          <a:stretch>
            <a:fillRect/>
          </a:stretch>
        </p:blipFill>
        <p:spPr>
          <a:xfrm>
            <a:off x="8460432" y="5089748"/>
            <a:ext cx="442169" cy="442169"/>
          </a:xfrm>
          <a:prstGeom prst="rect">
            <a:avLst/>
          </a:prstGeom>
        </p:spPr>
      </p:pic>
    </p:spTree>
    <p:extLst>
      <p:ext uri="{BB962C8B-B14F-4D97-AF65-F5344CB8AC3E}">
        <p14:creationId xmlns:p14="http://schemas.microsoft.com/office/powerpoint/2010/main" val="4022737140"/>
      </p:ext>
    </p:extLst>
  </p:cSld>
  <p:clrMap bg1="lt1" tx1="dk1" bg2="lt2" tx2="dk2" accent1="accent1" accent2="accent2" accent3="accent3" accent4="accent4" accent5="accent5" accent6="accent6" hlink="hlink" folHlink="folHlink"/>
  <p:sldLayoutIdLst>
    <p:sldLayoutId id="2147483684" r:id="rId1"/>
    <p:sldLayoutId id="2147483697" r:id="rId2"/>
    <p:sldLayoutId id="2147483701" r:id="rId3"/>
    <p:sldLayoutId id="2147483685" r:id="rId4"/>
    <p:sldLayoutId id="2147483705" r:id="rId5"/>
    <p:sldLayoutId id="2147483686" r:id="rId6"/>
    <p:sldLayoutId id="2147483687" r:id="rId7"/>
    <p:sldLayoutId id="2147483688" r:id="rId8"/>
    <p:sldLayoutId id="2147483689" r:id="rId9"/>
    <p:sldLayoutId id="2147483708" r:id="rId10"/>
    <p:sldLayoutId id="2147483690" r:id="rId11"/>
    <p:sldLayoutId id="2147483691" r:id="rId12"/>
    <p:sldLayoutId id="2147483692" r:id="rId13"/>
    <p:sldLayoutId id="2147483693" r:id="rId14"/>
    <p:sldLayoutId id="2147483694" r:id="rId15"/>
  </p:sldLayoutIdLst>
  <p:hf hdr="0" dt="0"/>
  <p:txStyles>
    <p:titleStyle>
      <a:lvl1pPr algn="l" defTabSz="914400" rtl="0" eaLnBrk="1" latinLnBrk="0" hangingPunct="1">
        <a:spcBef>
          <a:spcPct val="0"/>
        </a:spcBef>
        <a:buNone/>
        <a:defRPr sz="3600" b="0" kern="1200">
          <a:solidFill>
            <a:schemeClr val="accent3"/>
          </a:solidFill>
          <a:latin typeface="+mj-lt"/>
          <a:ea typeface="+mj-ea"/>
          <a:cs typeface="+mj-cs"/>
        </a:defRPr>
      </a:lvl1pPr>
    </p:titleStyle>
    <p:bodyStyle>
      <a:lvl1pPr marL="216000" indent="-216000" algn="l" defTabSz="914400" rtl="0" eaLnBrk="1" latinLnBrk="0" hangingPunct="1">
        <a:lnSpc>
          <a:spcPct val="90000"/>
        </a:lnSpc>
        <a:spcBef>
          <a:spcPts val="600"/>
        </a:spcBef>
        <a:buFont typeface="Arial" pitchFamily="34" charset="0"/>
        <a:buChar char="•"/>
        <a:defRPr sz="2400" kern="1200">
          <a:solidFill>
            <a:schemeClr val="tx1"/>
          </a:solidFill>
          <a:latin typeface="+mn-lt"/>
          <a:ea typeface="+mn-ea"/>
          <a:cs typeface="+mn-cs"/>
        </a:defRPr>
      </a:lvl1pPr>
      <a:lvl2pPr marL="396000" indent="-180000" algn="l" defTabSz="914400" rtl="0" eaLnBrk="1" latinLnBrk="0" hangingPunct="1">
        <a:lnSpc>
          <a:spcPct val="90000"/>
        </a:lnSpc>
        <a:spcBef>
          <a:spcPts val="600"/>
        </a:spcBef>
        <a:buFont typeface="Arial" panose="020B0604020202020204" pitchFamily="34" charset="0"/>
        <a:buChar char="•"/>
        <a:defRPr sz="2000" kern="1200">
          <a:solidFill>
            <a:schemeClr val="tx1"/>
          </a:solidFill>
          <a:latin typeface="+mn-lt"/>
          <a:ea typeface="+mn-ea"/>
          <a:cs typeface="+mn-cs"/>
        </a:defRPr>
      </a:lvl2pPr>
      <a:lvl3pPr marL="648000" indent="-216000" algn="l" defTabSz="914400" rtl="0" eaLnBrk="1" latinLnBrk="0" hangingPunct="1">
        <a:lnSpc>
          <a:spcPct val="90000"/>
        </a:lnSpc>
        <a:spcBef>
          <a:spcPts val="600"/>
        </a:spcBef>
        <a:buFont typeface="Calibri" pitchFamily="34" charset="0"/>
        <a:buChar char="–"/>
        <a:defRPr sz="2000" kern="1200">
          <a:solidFill>
            <a:schemeClr val="tx1"/>
          </a:solidFill>
          <a:latin typeface="+mn-lt"/>
          <a:ea typeface="+mn-ea"/>
          <a:cs typeface="+mn-cs"/>
        </a:defRPr>
      </a:lvl3pPr>
      <a:lvl4pPr marL="864000" indent="-216000" algn="l" defTabSz="914400" rtl="0" eaLnBrk="1" latinLnBrk="0" hangingPunct="1">
        <a:lnSpc>
          <a:spcPct val="90000"/>
        </a:lnSpc>
        <a:spcBef>
          <a:spcPts val="600"/>
        </a:spcBef>
        <a:buFont typeface="Calibri" pitchFamily="34" charset="0"/>
        <a:buChar char="–"/>
        <a:defRPr sz="2000" kern="1200">
          <a:solidFill>
            <a:schemeClr val="tx1"/>
          </a:solidFill>
          <a:latin typeface="+mn-lt"/>
          <a:ea typeface="+mn-ea"/>
          <a:cs typeface="+mn-cs"/>
        </a:defRPr>
      </a:lvl4pPr>
      <a:lvl5pPr marL="1080000" indent="-216000" algn="l" defTabSz="914400" rtl="0" eaLnBrk="1" latinLnBrk="0" hangingPunct="1">
        <a:lnSpc>
          <a:spcPct val="90000"/>
        </a:lnSpc>
        <a:spcBef>
          <a:spcPts val="600"/>
        </a:spcBef>
        <a:buFont typeface="Calibri" pitchFamily="34" charset="0"/>
        <a:buChar char="•"/>
        <a:tabLst/>
        <a:defRPr sz="1800" kern="1200">
          <a:solidFill>
            <a:schemeClr val="accent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1520" y="894956"/>
            <a:ext cx="8640960" cy="710406"/>
          </a:xfrm>
          <a:prstGeom prst="rect">
            <a:avLst/>
          </a:prstGeom>
        </p:spPr>
        <p:txBody>
          <a:bodyPr vert="horz" lIns="0" tIns="0" rIns="0" bIns="0" rtlCol="0" anchor="t" anchorCtr="0">
            <a:normAutofit/>
          </a:bodyPr>
          <a:lstStyle/>
          <a:p>
            <a:r>
              <a:rPr lang="en-US" dirty="0"/>
              <a:t>Click to edit Master title style</a:t>
            </a:r>
            <a:endParaRPr lang="en-AU" dirty="0"/>
          </a:p>
        </p:txBody>
      </p:sp>
      <p:sp>
        <p:nvSpPr>
          <p:cNvPr id="3" name="Text Placeholder 2"/>
          <p:cNvSpPr>
            <a:spLocks noGrp="1"/>
          </p:cNvSpPr>
          <p:nvPr>
            <p:ph type="body" idx="1"/>
          </p:nvPr>
        </p:nvSpPr>
        <p:spPr>
          <a:xfrm>
            <a:off x="251522" y="1723100"/>
            <a:ext cx="8640958" cy="3534669"/>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5" name="Footer Placeholder 4"/>
          <p:cNvSpPr>
            <a:spLocks noGrp="1"/>
          </p:cNvSpPr>
          <p:nvPr>
            <p:ph type="ftr" sz="quarter" idx="3"/>
          </p:nvPr>
        </p:nvSpPr>
        <p:spPr>
          <a:xfrm>
            <a:off x="601375" y="5420278"/>
            <a:ext cx="6083845" cy="103562"/>
          </a:xfrm>
          <a:prstGeom prst="rect">
            <a:avLst/>
          </a:prstGeom>
        </p:spPr>
        <p:txBody>
          <a:bodyPr vert="horz" lIns="0" tIns="0" rIns="0" bIns="0" rtlCol="0" anchor="ctr"/>
          <a:lstStyle>
            <a:lvl1pPr algn="l">
              <a:defRPr sz="900">
                <a:solidFill>
                  <a:schemeClr val="accent3"/>
                </a:solidFill>
              </a:defRPr>
            </a:lvl1pPr>
          </a:lstStyle>
          <a:p>
            <a:r>
              <a:rPr lang="en-AU"/>
              <a:t>COMP6452 Software Architecture for Blockchain Applications |  Data61, CSIRO</a:t>
            </a:r>
            <a:endParaRPr lang="en-AU" dirty="0"/>
          </a:p>
        </p:txBody>
      </p:sp>
      <p:sp>
        <p:nvSpPr>
          <p:cNvPr id="18" name="Slide Number Placeholder 17"/>
          <p:cNvSpPr>
            <a:spLocks noGrp="1"/>
          </p:cNvSpPr>
          <p:nvPr>
            <p:ph type="sldNum" sz="quarter" idx="4"/>
          </p:nvPr>
        </p:nvSpPr>
        <p:spPr>
          <a:xfrm>
            <a:off x="253582" y="5420278"/>
            <a:ext cx="288789" cy="106122"/>
          </a:xfrm>
          <a:prstGeom prst="rect">
            <a:avLst/>
          </a:prstGeom>
        </p:spPr>
        <p:txBody>
          <a:bodyPr vert="horz" lIns="0" tIns="0" rIns="0" bIns="0" rtlCol="0" anchor="ctr"/>
          <a:lstStyle>
            <a:lvl1pPr algn="r">
              <a:defRPr sz="900">
                <a:solidFill>
                  <a:schemeClr val="accent3"/>
                </a:solidFill>
              </a:defRPr>
            </a:lvl1pPr>
          </a:lstStyle>
          <a:p>
            <a:fld id="{2ABE124A-B5C5-46E0-B944-45307B126769}" type="slidenum">
              <a:rPr lang="en-AU" smtClean="0"/>
              <a:pPr/>
              <a:t>‹#›</a:t>
            </a:fld>
            <a:r>
              <a:rPr lang="en-AU"/>
              <a:t>  |</a:t>
            </a:r>
            <a:endParaRPr lang="en-AU" dirty="0"/>
          </a:p>
        </p:txBody>
      </p:sp>
      <p:sp>
        <p:nvSpPr>
          <p:cNvPr id="36" name="AutoShape 4"/>
          <p:cNvSpPr>
            <a:spLocks noChangeAspect="1" noChangeArrowheads="1" noTextEdit="1"/>
          </p:cNvSpPr>
          <p:nvPr/>
        </p:nvSpPr>
        <p:spPr bwMode="auto">
          <a:xfrm>
            <a:off x="3183" y="2772175"/>
            <a:ext cx="9161463" cy="668072"/>
          </a:xfrm>
          <a:prstGeom prst="rect">
            <a:avLst/>
          </a:prstGeom>
          <a:noFill/>
          <a:ln>
            <a:noFill/>
          </a:ln>
        </p:spPr>
        <p:txBody>
          <a:bodyPr/>
          <a:lstStyle/>
          <a:p>
            <a:pPr>
              <a:defRPr/>
            </a:pPr>
            <a:endParaRPr lang="en-AU"/>
          </a:p>
        </p:txBody>
      </p:sp>
      <p:sp>
        <p:nvSpPr>
          <p:cNvPr id="38" name="Rectangle 7"/>
          <p:cNvSpPr>
            <a:spLocks noChangeArrowheads="1"/>
          </p:cNvSpPr>
          <p:nvPr/>
        </p:nvSpPr>
        <p:spPr bwMode="auto">
          <a:xfrm>
            <a:off x="12701" y="3031467"/>
            <a:ext cx="9142412" cy="408781"/>
          </a:xfrm>
          <a:prstGeom prst="rect">
            <a:avLst/>
          </a:prstGeom>
          <a:noFill/>
          <a:ln>
            <a:noFill/>
          </a:ln>
        </p:spPr>
        <p:txBody>
          <a:bodyPr/>
          <a:lstStyle/>
          <a:p>
            <a:pPr>
              <a:defRPr/>
            </a:pPr>
            <a:endParaRPr lang="en-AU"/>
          </a:p>
        </p:txBody>
      </p:sp>
      <p:sp>
        <p:nvSpPr>
          <p:cNvPr id="44" name="Rectangle 84"/>
          <p:cNvSpPr>
            <a:spLocks noChangeArrowheads="1"/>
          </p:cNvSpPr>
          <p:nvPr/>
        </p:nvSpPr>
        <p:spPr bwMode="auto">
          <a:xfrm>
            <a:off x="1596" y="3022207"/>
            <a:ext cx="9167813" cy="453761"/>
          </a:xfrm>
          <a:prstGeom prst="rect">
            <a:avLst/>
          </a:prstGeom>
          <a:noFill/>
          <a:ln w="9525">
            <a:noFill/>
            <a:miter lim="800000"/>
            <a:headEnd/>
            <a:tailEnd/>
          </a:ln>
        </p:spPr>
        <p:txBody>
          <a:bodyPr/>
          <a:lstStyle/>
          <a:p>
            <a:pPr>
              <a:defRPr/>
            </a:pPr>
            <a:endParaRPr lang="en-US"/>
          </a:p>
        </p:txBody>
      </p:sp>
      <p:pic>
        <p:nvPicPr>
          <p:cNvPr id="10" name="Picture 9">
            <a:extLst>
              <a:ext uri="{FF2B5EF4-FFF2-40B4-BE49-F238E27FC236}">
                <a16:creationId xmlns:a16="http://schemas.microsoft.com/office/drawing/2014/main" id="{796FE2B2-8DDC-4761-A30D-146F3B72AA27}"/>
              </a:ext>
            </a:extLst>
          </p:cNvPr>
          <p:cNvPicPr>
            <a:picLocks noChangeAspect="1"/>
          </p:cNvPicPr>
          <p:nvPr userDrawn="1"/>
        </p:nvPicPr>
        <p:blipFill>
          <a:blip r:embed="rId21" cstate="print">
            <a:extLst>
              <a:ext uri="{28A0092B-C50C-407E-A947-70E740481C1C}">
                <a14:useLocalDpi xmlns:a14="http://schemas.microsoft.com/office/drawing/2010/main" val="0"/>
              </a:ext>
            </a:extLst>
          </a:blip>
          <a:stretch>
            <a:fillRect/>
          </a:stretch>
        </p:blipFill>
        <p:spPr>
          <a:xfrm>
            <a:off x="251519" y="195486"/>
            <a:ext cx="936488" cy="442800"/>
          </a:xfrm>
          <a:prstGeom prst="rect">
            <a:avLst/>
          </a:prstGeom>
        </p:spPr>
      </p:pic>
    </p:spTree>
    <p:extLst>
      <p:ext uri="{BB962C8B-B14F-4D97-AF65-F5344CB8AC3E}">
        <p14:creationId xmlns:p14="http://schemas.microsoft.com/office/powerpoint/2010/main" val="1012314345"/>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 id="2147483721" r:id="rId12"/>
    <p:sldLayoutId id="2147483722" r:id="rId13"/>
    <p:sldLayoutId id="2147483723" r:id="rId14"/>
    <p:sldLayoutId id="2147483724" r:id="rId15"/>
    <p:sldLayoutId id="2147483725" r:id="rId16"/>
    <p:sldLayoutId id="2147483726" r:id="rId17"/>
    <p:sldLayoutId id="2147483727" r:id="rId18"/>
    <p:sldLayoutId id="2147483728" r:id="rId19"/>
  </p:sldLayoutIdLst>
  <p:hf hdr="0" dt="0"/>
  <p:txStyles>
    <p:titleStyle>
      <a:lvl1pPr algn="l" defTabSz="914400" rtl="0" eaLnBrk="1" latinLnBrk="0" hangingPunct="1">
        <a:spcBef>
          <a:spcPct val="0"/>
        </a:spcBef>
        <a:buNone/>
        <a:defRPr sz="3600" b="0" kern="1200">
          <a:solidFill>
            <a:schemeClr val="accent3"/>
          </a:solidFill>
          <a:latin typeface="+mj-lt"/>
          <a:ea typeface="+mj-ea"/>
          <a:cs typeface="+mj-cs"/>
        </a:defRPr>
      </a:lvl1pPr>
    </p:titleStyle>
    <p:bodyStyle>
      <a:lvl1pPr marL="216000" indent="-216000" algn="l" defTabSz="914400" rtl="0" eaLnBrk="1" latinLnBrk="0" hangingPunct="1">
        <a:lnSpc>
          <a:spcPct val="90000"/>
        </a:lnSpc>
        <a:spcBef>
          <a:spcPts val="600"/>
        </a:spcBef>
        <a:buFont typeface="Arial" pitchFamily="34" charset="0"/>
        <a:buChar char="•"/>
        <a:defRPr sz="2400" kern="1200">
          <a:solidFill>
            <a:schemeClr val="tx1"/>
          </a:solidFill>
          <a:latin typeface="+mn-lt"/>
          <a:ea typeface="+mn-ea"/>
          <a:cs typeface="+mn-cs"/>
        </a:defRPr>
      </a:lvl1pPr>
      <a:lvl2pPr marL="396000" indent="-180000" algn="l" defTabSz="914400" rtl="0" eaLnBrk="1" latinLnBrk="0" hangingPunct="1">
        <a:lnSpc>
          <a:spcPct val="90000"/>
        </a:lnSpc>
        <a:spcBef>
          <a:spcPts val="600"/>
        </a:spcBef>
        <a:buFont typeface="Arial" panose="020B0604020202020204" pitchFamily="34" charset="0"/>
        <a:buChar char="•"/>
        <a:defRPr sz="2000" kern="1200">
          <a:solidFill>
            <a:schemeClr val="tx1"/>
          </a:solidFill>
          <a:latin typeface="+mn-lt"/>
          <a:ea typeface="+mn-ea"/>
          <a:cs typeface="+mn-cs"/>
        </a:defRPr>
      </a:lvl2pPr>
      <a:lvl3pPr marL="648000" indent="-216000" algn="l" defTabSz="914400" rtl="0" eaLnBrk="1" latinLnBrk="0" hangingPunct="1">
        <a:lnSpc>
          <a:spcPct val="90000"/>
        </a:lnSpc>
        <a:spcBef>
          <a:spcPts val="600"/>
        </a:spcBef>
        <a:buFont typeface="Calibri" pitchFamily="34" charset="0"/>
        <a:buChar char="–"/>
        <a:defRPr sz="2000" kern="1200">
          <a:solidFill>
            <a:schemeClr val="tx1"/>
          </a:solidFill>
          <a:latin typeface="+mn-lt"/>
          <a:ea typeface="+mn-ea"/>
          <a:cs typeface="+mn-cs"/>
        </a:defRPr>
      </a:lvl3pPr>
      <a:lvl4pPr marL="864000" indent="-216000" algn="l" defTabSz="914400" rtl="0" eaLnBrk="1" latinLnBrk="0" hangingPunct="1">
        <a:lnSpc>
          <a:spcPct val="90000"/>
        </a:lnSpc>
        <a:spcBef>
          <a:spcPts val="600"/>
        </a:spcBef>
        <a:buFont typeface="Calibri" pitchFamily="34" charset="0"/>
        <a:buChar char="–"/>
        <a:defRPr sz="2000" kern="1200">
          <a:solidFill>
            <a:schemeClr val="tx1"/>
          </a:solidFill>
          <a:latin typeface="+mn-lt"/>
          <a:ea typeface="+mn-ea"/>
          <a:cs typeface="+mn-cs"/>
        </a:defRPr>
      </a:lvl4pPr>
      <a:lvl5pPr marL="1080000" indent="-216000" algn="l" defTabSz="914400" rtl="0" eaLnBrk="1" latinLnBrk="0" hangingPunct="1">
        <a:lnSpc>
          <a:spcPct val="90000"/>
        </a:lnSpc>
        <a:spcBef>
          <a:spcPts val="600"/>
        </a:spcBef>
        <a:buFont typeface="Calibri" pitchFamily="34" charset="0"/>
        <a:buChar char="•"/>
        <a:tabLst/>
        <a:defRPr sz="1800" kern="1200">
          <a:solidFill>
            <a:schemeClr val="accent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1520" y="269159"/>
            <a:ext cx="8640960" cy="710406"/>
          </a:xfrm>
          <a:prstGeom prst="rect">
            <a:avLst/>
          </a:prstGeom>
        </p:spPr>
        <p:txBody>
          <a:bodyPr vert="horz" lIns="0" tIns="0" rIns="0" bIns="0" rtlCol="0" anchor="t" anchorCtr="0">
            <a:normAutofit/>
          </a:bodyPr>
          <a:lstStyle/>
          <a:p>
            <a:r>
              <a:rPr lang="en-US" dirty="0"/>
              <a:t>Click to edit Master title style</a:t>
            </a:r>
            <a:endParaRPr lang="en-AU" dirty="0"/>
          </a:p>
        </p:txBody>
      </p:sp>
      <p:sp>
        <p:nvSpPr>
          <p:cNvPr id="3" name="Text Placeholder 2"/>
          <p:cNvSpPr>
            <a:spLocks noGrp="1"/>
          </p:cNvSpPr>
          <p:nvPr>
            <p:ph type="body" idx="1"/>
          </p:nvPr>
        </p:nvSpPr>
        <p:spPr>
          <a:xfrm>
            <a:off x="251522" y="1097306"/>
            <a:ext cx="8640958" cy="3971428"/>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5" name="Footer Placeholder 4"/>
          <p:cNvSpPr>
            <a:spLocks noGrp="1"/>
          </p:cNvSpPr>
          <p:nvPr>
            <p:ph type="ftr" sz="quarter" idx="3"/>
          </p:nvPr>
        </p:nvSpPr>
        <p:spPr>
          <a:xfrm>
            <a:off x="601375" y="5420278"/>
            <a:ext cx="6083845" cy="103562"/>
          </a:xfrm>
          <a:prstGeom prst="rect">
            <a:avLst/>
          </a:prstGeom>
        </p:spPr>
        <p:txBody>
          <a:bodyPr vert="horz" lIns="0" tIns="0" rIns="0" bIns="0" rtlCol="0" anchor="ctr"/>
          <a:lstStyle>
            <a:lvl1pPr algn="l">
              <a:defRPr sz="900">
                <a:solidFill>
                  <a:schemeClr val="accent3"/>
                </a:solidFill>
              </a:defRPr>
            </a:lvl1pPr>
          </a:lstStyle>
          <a:p>
            <a:r>
              <a:rPr lang="en-AU"/>
              <a:t>COMP6452 Software Architecture for Blockchain Applications |  Data61, CSIRO</a:t>
            </a:r>
            <a:endParaRPr lang="en-AU" dirty="0"/>
          </a:p>
        </p:txBody>
      </p:sp>
      <p:sp>
        <p:nvSpPr>
          <p:cNvPr id="18" name="Slide Number Placeholder 17"/>
          <p:cNvSpPr>
            <a:spLocks noGrp="1"/>
          </p:cNvSpPr>
          <p:nvPr>
            <p:ph type="sldNum" sz="quarter" idx="4"/>
          </p:nvPr>
        </p:nvSpPr>
        <p:spPr>
          <a:xfrm>
            <a:off x="253582" y="5420278"/>
            <a:ext cx="288789" cy="106122"/>
          </a:xfrm>
          <a:prstGeom prst="rect">
            <a:avLst/>
          </a:prstGeom>
        </p:spPr>
        <p:txBody>
          <a:bodyPr vert="horz" lIns="0" tIns="0" rIns="0" bIns="0" rtlCol="0" anchor="ctr"/>
          <a:lstStyle>
            <a:lvl1pPr algn="r">
              <a:defRPr sz="900">
                <a:solidFill>
                  <a:schemeClr val="accent3"/>
                </a:solidFill>
              </a:defRPr>
            </a:lvl1pPr>
          </a:lstStyle>
          <a:p>
            <a:fld id="{2ABE124A-B5C5-46E0-B944-45307B126769}" type="slidenum">
              <a:rPr lang="en-AU" smtClean="0"/>
              <a:pPr/>
              <a:t>‹#›</a:t>
            </a:fld>
            <a:r>
              <a:rPr lang="en-AU"/>
              <a:t>  |</a:t>
            </a:r>
            <a:endParaRPr lang="en-AU" dirty="0"/>
          </a:p>
        </p:txBody>
      </p:sp>
      <p:sp>
        <p:nvSpPr>
          <p:cNvPr id="36" name="AutoShape 4"/>
          <p:cNvSpPr>
            <a:spLocks noChangeAspect="1" noChangeArrowheads="1" noTextEdit="1"/>
          </p:cNvSpPr>
          <p:nvPr/>
        </p:nvSpPr>
        <p:spPr bwMode="auto">
          <a:xfrm>
            <a:off x="3183" y="2772175"/>
            <a:ext cx="9161463" cy="668072"/>
          </a:xfrm>
          <a:prstGeom prst="rect">
            <a:avLst/>
          </a:prstGeom>
          <a:noFill/>
          <a:ln>
            <a:noFill/>
          </a:ln>
        </p:spPr>
        <p:txBody>
          <a:bodyPr/>
          <a:lstStyle/>
          <a:p>
            <a:pPr>
              <a:defRPr/>
            </a:pPr>
            <a:endParaRPr lang="en-AU"/>
          </a:p>
        </p:txBody>
      </p:sp>
      <p:sp>
        <p:nvSpPr>
          <p:cNvPr id="38" name="Rectangle 7"/>
          <p:cNvSpPr>
            <a:spLocks noChangeArrowheads="1"/>
          </p:cNvSpPr>
          <p:nvPr/>
        </p:nvSpPr>
        <p:spPr bwMode="auto">
          <a:xfrm>
            <a:off x="12701" y="3031467"/>
            <a:ext cx="9142412" cy="408781"/>
          </a:xfrm>
          <a:prstGeom prst="rect">
            <a:avLst/>
          </a:prstGeom>
          <a:noFill/>
          <a:ln>
            <a:noFill/>
          </a:ln>
        </p:spPr>
        <p:txBody>
          <a:bodyPr/>
          <a:lstStyle/>
          <a:p>
            <a:pPr>
              <a:defRPr/>
            </a:pPr>
            <a:endParaRPr lang="en-AU"/>
          </a:p>
        </p:txBody>
      </p:sp>
      <p:sp>
        <p:nvSpPr>
          <p:cNvPr id="44" name="Rectangle 84"/>
          <p:cNvSpPr>
            <a:spLocks noChangeArrowheads="1"/>
          </p:cNvSpPr>
          <p:nvPr/>
        </p:nvSpPr>
        <p:spPr bwMode="auto">
          <a:xfrm>
            <a:off x="1596" y="3022207"/>
            <a:ext cx="9167813" cy="453761"/>
          </a:xfrm>
          <a:prstGeom prst="rect">
            <a:avLst/>
          </a:prstGeom>
          <a:noFill/>
          <a:ln w="9525">
            <a:noFill/>
            <a:miter lim="800000"/>
            <a:headEnd/>
            <a:tailEnd/>
          </a:ln>
        </p:spPr>
        <p:txBody>
          <a:bodyPr/>
          <a:lstStyle/>
          <a:p>
            <a:pPr>
              <a:defRPr/>
            </a:pPr>
            <a:endParaRPr lang="en-US"/>
          </a:p>
        </p:txBody>
      </p:sp>
      <p:pic>
        <p:nvPicPr>
          <p:cNvPr id="11" name="Picture 10">
            <a:extLst>
              <a:ext uri="{FF2B5EF4-FFF2-40B4-BE49-F238E27FC236}">
                <a16:creationId xmlns:a16="http://schemas.microsoft.com/office/drawing/2014/main" id="{7BA40757-ADD5-4694-B94E-BDC7B2C517F2}"/>
              </a:ext>
            </a:extLst>
          </p:cNvPr>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7956376" y="5089748"/>
            <a:ext cx="936488" cy="442800"/>
          </a:xfrm>
          <a:prstGeom prst="rect">
            <a:avLst/>
          </a:prstGeom>
        </p:spPr>
      </p:pic>
    </p:spTree>
    <p:extLst>
      <p:ext uri="{BB962C8B-B14F-4D97-AF65-F5344CB8AC3E}">
        <p14:creationId xmlns:p14="http://schemas.microsoft.com/office/powerpoint/2010/main" val="3743892415"/>
      </p:ext>
    </p:extLst>
  </p:cSld>
  <p:clrMap bg1="lt1" tx1="dk1" bg2="lt2" tx2="dk2" accent1="accent1" accent2="accent2" accent3="accent3" accent4="accent4" accent5="accent5" accent6="accent6" hlink="hlink" folHlink="folHlink"/>
  <p:sldLayoutIdLst>
    <p:sldLayoutId id="2147483730" r:id="rId1"/>
    <p:sldLayoutId id="2147483731" r:id="rId2"/>
    <p:sldLayoutId id="2147483732" r:id="rId3"/>
    <p:sldLayoutId id="2147483733" r:id="rId4"/>
    <p:sldLayoutId id="2147483734" r:id="rId5"/>
    <p:sldLayoutId id="2147483735" r:id="rId6"/>
    <p:sldLayoutId id="2147483736" r:id="rId7"/>
    <p:sldLayoutId id="2147483737" r:id="rId8"/>
    <p:sldLayoutId id="2147483738" r:id="rId9"/>
    <p:sldLayoutId id="2147483739" r:id="rId10"/>
    <p:sldLayoutId id="2147483740" r:id="rId11"/>
    <p:sldLayoutId id="2147483741" r:id="rId12"/>
    <p:sldLayoutId id="2147483742" r:id="rId13"/>
    <p:sldLayoutId id="2147483743" r:id="rId14"/>
    <p:sldLayoutId id="2147483744" r:id="rId15"/>
  </p:sldLayoutIdLst>
  <p:hf hdr="0" dt="0"/>
  <p:txStyles>
    <p:titleStyle>
      <a:lvl1pPr algn="l" defTabSz="914400" rtl="0" eaLnBrk="1" latinLnBrk="0" hangingPunct="1">
        <a:spcBef>
          <a:spcPct val="0"/>
        </a:spcBef>
        <a:buNone/>
        <a:defRPr sz="3600" b="0" kern="1200">
          <a:solidFill>
            <a:schemeClr val="accent3"/>
          </a:solidFill>
          <a:latin typeface="+mj-lt"/>
          <a:ea typeface="+mj-ea"/>
          <a:cs typeface="+mj-cs"/>
        </a:defRPr>
      </a:lvl1pPr>
    </p:titleStyle>
    <p:bodyStyle>
      <a:lvl1pPr marL="216000" indent="-216000" algn="l" defTabSz="914400" rtl="0" eaLnBrk="1" latinLnBrk="0" hangingPunct="1">
        <a:lnSpc>
          <a:spcPct val="90000"/>
        </a:lnSpc>
        <a:spcBef>
          <a:spcPts val="600"/>
        </a:spcBef>
        <a:buFont typeface="Arial" pitchFamily="34" charset="0"/>
        <a:buChar char="•"/>
        <a:defRPr sz="2400" kern="1200">
          <a:solidFill>
            <a:schemeClr val="tx1"/>
          </a:solidFill>
          <a:latin typeface="+mn-lt"/>
          <a:ea typeface="+mn-ea"/>
          <a:cs typeface="+mn-cs"/>
        </a:defRPr>
      </a:lvl1pPr>
      <a:lvl2pPr marL="396000" indent="-180000" algn="l" defTabSz="914400" rtl="0" eaLnBrk="1" latinLnBrk="0" hangingPunct="1">
        <a:lnSpc>
          <a:spcPct val="90000"/>
        </a:lnSpc>
        <a:spcBef>
          <a:spcPts val="600"/>
        </a:spcBef>
        <a:buFont typeface="Arial" panose="020B0604020202020204" pitchFamily="34" charset="0"/>
        <a:buChar char="•"/>
        <a:defRPr sz="2000" kern="1200">
          <a:solidFill>
            <a:schemeClr val="tx1"/>
          </a:solidFill>
          <a:latin typeface="+mn-lt"/>
          <a:ea typeface="+mn-ea"/>
          <a:cs typeface="+mn-cs"/>
        </a:defRPr>
      </a:lvl2pPr>
      <a:lvl3pPr marL="648000" indent="-216000" algn="l" defTabSz="914400" rtl="0" eaLnBrk="1" latinLnBrk="0" hangingPunct="1">
        <a:lnSpc>
          <a:spcPct val="90000"/>
        </a:lnSpc>
        <a:spcBef>
          <a:spcPts val="600"/>
        </a:spcBef>
        <a:buFont typeface="Calibri" pitchFamily="34" charset="0"/>
        <a:buChar char="–"/>
        <a:defRPr sz="2000" kern="1200">
          <a:solidFill>
            <a:schemeClr val="tx1"/>
          </a:solidFill>
          <a:latin typeface="+mn-lt"/>
          <a:ea typeface="+mn-ea"/>
          <a:cs typeface="+mn-cs"/>
        </a:defRPr>
      </a:lvl3pPr>
      <a:lvl4pPr marL="864000" indent="-216000" algn="l" defTabSz="914400" rtl="0" eaLnBrk="1" latinLnBrk="0" hangingPunct="1">
        <a:lnSpc>
          <a:spcPct val="90000"/>
        </a:lnSpc>
        <a:spcBef>
          <a:spcPts val="600"/>
        </a:spcBef>
        <a:buFont typeface="Calibri" pitchFamily="34" charset="0"/>
        <a:buChar char="–"/>
        <a:defRPr sz="2000" kern="1200">
          <a:solidFill>
            <a:schemeClr val="tx1"/>
          </a:solidFill>
          <a:latin typeface="+mn-lt"/>
          <a:ea typeface="+mn-ea"/>
          <a:cs typeface="+mn-cs"/>
        </a:defRPr>
      </a:lvl4pPr>
      <a:lvl5pPr marL="1080000" indent="-216000" algn="l" defTabSz="914400" rtl="0" eaLnBrk="1" latinLnBrk="0" hangingPunct="1">
        <a:lnSpc>
          <a:spcPct val="90000"/>
        </a:lnSpc>
        <a:spcBef>
          <a:spcPts val="600"/>
        </a:spcBef>
        <a:buFont typeface="Calibri" pitchFamily="34" charset="0"/>
        <a:buChar char="•"/>
        <a:tabLst/>
        <a:defRPr sz="1800" kern="1200">
          <a:solidFill>
            <a:schemeClr val="accent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ConsenSys/smart-contract-best-practices/blob/master/docs/known_attacks.md" TargetMode="External"/><Relationship Id="rId2" Type="http://schemas.openxmlformats.org/officeDocument/2006/relationships/notesSlide" Target="../notesSlides/notesSlide10.xml"/><Relationship Id="rId1" Type="http://schemas.openxmlformats.org/officeDocument/2006/relationships/slideLayout" Target="../slideLayouts/slideLayout28.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ConsenSys/smart-contract-best-practices/blob/master/docs/known_attacks.md" TargetMode="External"/><Relationship Id="rId2" Type="http://schemas.openxmlformats.org/officeDocument/2006/relationships/notesSlide" Target="../notesSlides/notesSlide11.xml"/><Relationship Id="rId1" Type="http://schemas.openxmlformats.org/officeDocument/2006/relationships/slideLayout" Target="../slideLayouts/slideLayout28.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ConsenSys/smart-contract-best-practices/blob/master/docs/known_attacks.md" TargetMode="External"/><Relationship Id="rId2" Type="http://schemas.openxmlformats.org/officeDocument/2006/relationships/notesSlide" Target="../notesSlides/notesSlide12.xml"/><Relationship Id="rId1" Type="http://schemas.openxmlformats.org/officeDocument/2006/relationships/slideLayout" Target="../slideLayouts/slideLayout2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ConsenSys/smart-contract-best-practices/blob/master/docs/known_attacks.md" TargetMode="External"/><Relationship Id="rId2" Type="http://schemas.openxmlformats.org/officeDocument/2006/relationships/notesSlide" Target="../notesSlides/notesSlide14.xml"/><Relationship Id="rId1" Type="http://schemas.openxmlformats.org/officeDocument/2006/relationships/slideLayout" Target="../slideLayouts/slideLayout2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3" Type="http://schemas.openxmlformats.org/officeDocument/2006/relationships/hyperlink" Target="https://github.com/ConsenSys/smart-contract-best-practices/blob/master/docs/known_attacks.md" TargetMode="External"/><Relationship Id="rId2" Type="http://schemas.openxmlformats.org/officeDocument/2006/relationships/notesSlide" Target="../notesSlides/notesSlide16.xml"/><Relationship Id="rId1" Type="http://schemas.openxmlformats.org/officeDocument/2006/relationships/slideLayout" Target="../slideLayouts/slideLayout28.xml"/></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ConsenSys/smart-contract-best-practices/blob/master/docs/known_attacks.md" TargetMode="External"/><Relationship Id="rId2" Type="http://schemas.openxmlformats.org/officeDocument/2006/relationships/notesSlide" Target="../notesSlides/notesSlide17.xml"/><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2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28.xml"/><Relationship Id="rId4" Type="http://schemas.openxmlformats.org/officeDocument/2006/relationships/image" Target="../media/image9.png"/></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19.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4.xml"/><Relationship Id="rId1" Type="http://schemas.openxmlformats.org/officeDocument/2006/relationships/slideLayout" Target="../slideLayouts/slideLayout19.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5.xml"/><Relationship Id="rId1" Type="http://schemas.openxmlformats.org/officeDocument/2006/relationships/slideLayout" Target="../slideLayouts/slideLayout19.xml"/><Relationship Id="rId5" Type="http://schemas.openxmlformats.org/officeDocument/2006/relationships/image" Target="../media/image18.png"/><Relationship Id="rId4" Type="http://schemas.openxmlformats.org/officeDocument/2006/relationships/image" Target="../media/image17.png"/></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6.xml"/><Relationship Id="rId1" Type="http://schemas.openxmlformats.org/officeDocument/2006/relationships/slideLayout" Target="../slideLayouts/slideLayout19.xml"/><Relationship Id="rId4" Type="http://schemas.openxmlformats.org/officeDocument/2006/relationships/image" Target="../media/image20.png"/></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7.xml"/><Relationship Id="rId1" Type="http://schemas.openxmlformats.org/officeDocument/2006/relationships/slideLayout" Target="../slideLayouts/slideLayout19.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8.xml"/><Relationship Id="rId1" Type="http://schemas.openxmlformats.org/officeDocument/2006/relationships/slideLayout" Target="../slideLayouts/slideLayout19.xml"/><Relationship Id="rId4" Type="http://schemas.openxmlformats.org/officeDocument/2006/relationships/image" Target="../media/image23.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8.xml"/><Relationship Id="rId4" Type="http://schemas.openxmlformats.org/officeDocument/2006/relationships/hyperlink" Target="https://magoo.github.io/Blockchain-Graveyard/" TargetMode="External"/></Relationships>
</file>

<file path=ppt/slides/_rels/slide3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9.xml"/><Relationship Id="rId1" Type="http://schemas.openxmlformats.org/officeDocument/2006/relationships/slideLayout" Target="../slideLayouts/slideLayout19.xml"/></Relationships>
</file>

<file path=ppt/slides/_rels/slide3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0.xml"/><Relationship Id="rId1" Type="http://schemas.openxmlformats.org/officeDocument/2006/relationships/slideLayout" Target="../slideLayouts/slideLayout28.xml"/></Relationships>
</file>

<file path=ppt/slides/_rels/slide3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1.xml"/><Relationship Id="rId1" Type="http://schemas.openxmlformats.org/officeDocument/2006/relationships/slideLayout" Target="../slideLayouts/slideLayout28.xml"/><Relationship Id="rId5" Type="http://schemas.openxmlformats.org/officeDocument/2006/relationships/image" Target="../media/image28.png"/><Relationship Id="rId4" Type="http://schemas.openxmlformats.org/officeDocument/2006/relationships/image" Target="../media/image27.png"/></Relationships>
</file>

<file path=ppt/slides/_rels/slide3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2.xml"/><Relationship Id="rId1" Type="http://schemas.openxmlformats.org/officeDocument/2006/relationships/slideLayout" Target="../slideLayouts/slideLayout19.xml"/></Relationships>
</file>

<file path=ppt/slides/_rels/slide3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3.xml"/><Relationship Id="rId1" Type="http://schemas.openxmlformats.org/officeDocument/2006/relationships/slideLayout" Target="../slideLayouts/slideLayout28.xml"/></Relationships>
</file>

<file path=ppt/slides/_rels/slide3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4.xml"/><Relationship Id="rId1" Type="http://schemas.openxmlformats.org/officeDocument/2006/relationships/slideLayout" Target="../slideLayouts/slideLayout19.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9.xml"/></Relationships>
</file>

<file path=ppt/slides/_rels/slide37.xml.rels><?xml version="1.0" encoding="UTF-8" standalone="yes"?>
<Relationships xmlns="http://schemas.openxmlformats.org/package/2006/relationships"><Relationship Id="rId3" Type="http://schemas.openxmlformats.org/officeDocument/2006/relationships/hyperlink" Target="https://www.trufflesuite.com/tutorials/debugging-a-smart-contract" TargetMode="External"/><Relationship Id="rId2" Type="http://schemas.openxmlformats.org/officeDocument/2006/relationships/notesSlide" Target="../notesSlides/notesSlide36.xml"/><Relationship Id="rId1" Type="http://schemas.openxmlformats.org/officeDocument/2006/relationships/slideLayout" Target="../slideLayouts/slideLayout19.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2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6.xml"/><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7.xml"/><Relationship Id="rId1" Type="http://schemas.openxmlformats.org/officeDocument/2006/relationships/slideLayout" Target="../slideLayouts/slideLayout2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99371BB-9C33-4129-85DF-8AEA046330EB}"/>
              </a:ext>
            </a:extLst>
          </p:cNvPr>
          <p:cNvSpPr>
            <a:spLocks noGrp="1"/>
          </p:cNvSpPr>
          <p:nvPr>
            <p:ph type="ctrTitle"/>
          </p:nvPr>
        </p:nvSpPr>
        <p:spPr/>
        <p:txBody>
          <a:bodyPr>
            <a:normAutofit/>
          </a:bodyPr>
          <a:lstStyle/>
          <a:p>
            <a:r>
              <a:rPr lang="en-AU" dirty="0"/>
              <a:t>Smart Contract Testing</a:t>
            </a:r>
          </a:p>
        </p:txBody>
      </p:sp>
      <p:sp>
        <p:nvSpPr>
          <p:cNvPr id="5" name="Title 3">
            <a:extLst>
              <a:ext uri="{FF2B5EF4-FFF2-40B4-BE49-F238E27FC236}">
                <a16:creationId xmlns:a16="http://schemas.microsoft.com/office/drawing/2014/main" id="{C99371BB-9C33-4129-85DF-8AEA046330EB}"/>
              </a:ext>
            </a:extLst>
          </p:cNvPr>
          <p:cNvSpPr txBox="1">
            <a:spLocks/>
          </p:cNvSpPr>
          <p:nvPr/>
        </p:nvSpPr>
        <p:spPr>
          <a:xfrm>
            <a:off x="179512" y="121196"/>
            <a:ext cx="3384376" cy="1944216"/>
          </a:xfrm>
          <a:prstGeom prst="rect">
            <a:avLst/>
          </a:prstGeom>
        </p:spPr>
        <p:txBody>
          <a:bodyPr vert="horz" lIns="0" tIns="0" rIns="0" bIns="0" rtlCol="0" anchor="t" anchorCtr="0">
            <a:normAutofit/>
          </a:bodyPr>
          <a:lstStyle>
            <a:lvl1pPr algn="l" defTabSz="914400" rtl="0" eaLnBrk="1" latinLnBrk="0" hangingPunct="1">
              <a:lnSpc>
                <a:spcPct val="90000"/>
              </a:lnSpc>
              <a:spcBef>
                <a:spcPct val="0"/>
              </a:spcBef>
              <a:buNone/>
              <a:defRPr sz="3600" b="0" kern="1200">
                <a:solidFill>
                  <a:schemeClr val="accent3"/>
                </a:solidFill>
                <a:latin typeface="+mj-lt"/>
                <a:ea typeface="+mj-ea"/>
                <a:cs typeface="+mj-cs"/>
              </a:defRPr>
            </a:lvl1pPr>
          </a:lstStyle>
          <a:p>
            <a:r>
              <a:rPr lang="en-AU" sz="2400" b="1" dirty="0"/>
              <a:t>COMP6452</a:t>
            </a:r>
            <a:br>
              <a:rPr lang="en-AU" sz="2400" b="1" dirty="0"/>
            </a:br>
            <a:r>
              <a:rPr lang="en-AU" sz="2400" b="1" dirty="0"/>
              <a:t>Software Architecture for Blockchain Applications</a:t>
            </a:r>
          </a:p>
        </p:txBody>
      </p:sp>
      <p:sp>
        <p:nvSpPr>
          <p:cNvPr id="6" name="Footer Placeholder 2">
            <a:extLst>
              <a:ext uri="{FF2B5EF4-FFF2-40B4-BE49-F238E27FC236}">
                <a16:creationId xmlns:a16="http://schemas.microsoft.com/office/drawing/2014/main" id="{2F94C511-5ACB-44DF-814A-16D678B05E07}"/>
              </a:ext>
            </a:extLst>
          </p:cNvPr>
          <p:cNvSpPr txBox="1">
            <a:spLocks/>
          </p:cNvSpPr>
          <p:nvPr/>
        </p:nvSpPr>
        <p:spPr bwMode="auto">
          <a:xfrm>
            <a:off x="251520" y="4153644"/>
            <a:ext cx="6001230" cy="1312222"/>
          </a:xfrm>
          <a:prstGeom prst="rect">
            <a:avLst/>
          </a:prstGeom>
          <a:noFill/>
          <a:ln w="9525">
            <a:noFill/>
            <a:miter lim="800000"/>
            <a:headEnd/>
            <a:tailEnd/>
          </a:ln>
        </p:spPr>
        <p:txBody>
          <a:bodyPr lIns="0" tIns="0" rIns="0" bIns="0"/>
          <a:lstStyle/>
          <a:p>
            <a:endParaRPr lang="en-AU" sz="1100" dirty="0">
              <a:latin typeface="Calibri" pitchFamily="34" charset="0"/>
            </a:endParaRPr>
          </a:p>
          <a:p>
            <a:endParaRPr lang="en-AU" sz="1100" dirty="0">
              <a:latin typeface="Calibri" pitchFamily="34" charset="0"/>
            </a:endParaRPr>
          </a:p>
          <a:p>
            <a:r>
              <a:rPr lang="en-AU" sz="1100" b="1" dirty="0">
                <a:latin typeface="Calibri" pitchFamily="34" charset="0"/>
              </a:rPr>
              <a:t>Dilum Bandara</a:t>
            </a:r>
          </a:p>
          <a:p>
            <a:r>
              <a:rPr lang="en-AU" sz="1100" b="1" dirty="0">
                <a:latin typeface="Calibri" pitchFamily="34" charset="0"/>
              </a:rPr>
              <a:t>  </a:t>
            </a:r>
            <a:r>
              <a:rPr lang="en-AU" sz="1100" dirty="0">
                <a:latin typeface="Calibri" pitchFamily="34" charset="0"/>
              </a:rPr>
              <a:t>| Research Scientist </a:t>
            </a:r>
          </a:p>
          <a:p>
            <a:r>
              <a:rPr lang="en-AU" sz="1100" dirty="0">
                <a:latin typeface="Calibri" pitchFamily="34" charset="0"/>
              </a:rPr>
              <a:t>  | Architecture &amp; Analytics Platforms (AAP) team </a:t>
            </a:r>
          </a:p>
          <a:p>
            <a:r>
              <a:rPr lang="en-AU" sz="1100" dirty="0">
                <a:latin typeface="Calibri" pitchFamily="34" charset="0"/>
              </a:rPr>
              <a:t>  | Dilum.Bandara@data61.csiro.au</a:t>
            </a:r>
          </a:p>
        </p:txBody>
      </p:sp>
    </p:spTree>
    <p:extLst>
      <p:ext uri="{BB962C8B-B14F-4D97-AF65-F5344CB8AC3E}">
        <p14:creationId xmlns:p14="http://schemas.microsoft.com/office/powerpoint/2010/main" val="42077333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F4132-7C3D-4289-BC89-1D07888D44D1}"/>
              </a:ext>
            </a:extLst>
          </p:cNvPr>
          <p:cNvSpPr>
            <a:spLocks noGrp="1"/>
          </p:cNvSpPr>
          <p:nvPr>
            <p:ph type="title"/>
          </p:nvPr>
        </p:nvSpPr>
        <p:spPr/>
        <p:txBody>
          <a:bodyPr/>
          <a:lstStyle/>
          <a:p>
            <a:r>
              <a:rPr lang="en-AU" dirty="0"/>
              <a:t>Single Function </a:t>
            </a:r>
            <a:r>
              <a:rPr lang="en-AU" dirty="0" err="1"/>
              <a:t>Reentrancy</a:t>
            </a:r>
            <a:endParaRPr lang="en-AU" dirty="0"/>
          </a:p>
        </p:txBody>
      </p:sp>
      <p:sp>
        <p:nvSpPr>
          <p:cNvPr id="5" name="Footer Placeholder 4">
            <a:extLst>
              <a:ext uri="{FF2B5EF4-FFF2-40B4-BE49-F238E27FC236}">
                <a16:creationId xmlns:a16="http://schemas.microsoft.com/office/drawing/2014/main" id="{FBADC624-58B9-4A8A-819D-70F73BC943B3}"/>
              </a:ext>
            </a:extLst>
          </p:cNvPr>
          <p:cNvSpPr>
            <a:spLocks noGrp="1"/>
          </p:cNvSpPr>
          <p:nvPr>
            <p:ph type="ftr" sz="quarter" idx="10"/>
          </p:nvPr>
        </p:nvSpPr>
        <p:spPr/>
        <p:txBody>
          <a:bodyPr/>
          <a:lstStyle/>
          <a:p>
            <a:r>
              <a:rPr lang="en-AU"/>
              <a:t>COMP6452 Software Architecture for Blockchain Applications |  Data61, CSIRO</a:t>
            </a:r>
            <a:endParaRPr lang="en-AU" dirty="0"/>
          </a:p>
        </p:txBody>
      </p:sp>
      <p:sp>
        <p:nvSpPr>
          <p:cNvPr id="6" name="Slide Number Placeholder 5">
            <a:extLst>
              <a:ext uri="{FF2B5EF4-FFF2-40B4-BE49-F238E27FC236}">
                <a16:creationId xmlns:a16="http://schemas.microsoft.com/office/drawing/2014/main" id="{DD939FDA-CF50-4EDA-BE3C-AD2A28AC09BF}"/>
              </a:ext>
            </a:extLst>
          </p:cNvPr>
          <p:cNvSpPr>
            <a:spLocks noGrp="1"/>
          </p:cNvSpPr>
          <p:nvPr>
            <p:ph type="sldNum" sz="quarter" idx="11"/>
          </p:nvPr>
        </p:nvSpPr>
        <p:spPr/>
        <p:txBody>
          <a:bodyPr/>
          <a:lstStyle/>
          <a:p>
            <a:fld id="{2ABE124A-B5C5-46E0-B944-45307B126769}" type="slidenum">
              <a:rPr lang="en-AU" smtClean="0"/>
              <a:pPr/>
              <a:t>10</a:t>
            </a:fld>
            <a:r>
              <a:rPr lang="en-AU"/>
              <a:t>  |</a:t>
            </a:r>
            <a:endParaRPr lang="en-AU" dirty="0"/>
          </a:p>
        </p:txBody>
      </p:sp>
      <p:sp>
        <p:nvSpPr>
          <p:cNvPr id="8" name="Rectangle 7">
            <a:extLst>
              <a:ext uri="{FF2B5EF4-FFF2-40B4-BE49-F238E27FC236}">
                <a16:creationId xmlns:a16="http://schemas.microsoft.com/office/drawing/2014/main" id="{F0B86DE5-FED2-4882-9E3E-17399C691B89}"/>
              </a:ext>
            </a:extLst>
          </p:cNvPr>
          <p:cNvSpPr/>
          <p:nvPr/>
        </p:nvSpPr>
        <p:spPr>
          <a:xfrm>
            <a:off x="4458224" y="5191780"/>
            <a:ext cx="4572000" cy="523220"/>
          </a:xfrm>
          <a:prstGeom prst="rect">
            <a:avLst/>
          </a:prstGeom>
        </p:spPr>
        <p:txBody>
          <a:bodyPr>
            <a:spAutoFit/>
          </a:bodyPr>
          <a:lstStyle/>
          <a:p>
            <a:r>
              <a:rPr lang="en-AU" sz="1400" dirty="0"/>
              <a:t>Source: </a:t>
            </a:r>
            <a:r>
              <a:rPr lang="en-AU" sz="1400" dirty="0">
                <a:hlinkClick r:id="rId3"/>
              </a:rPr>
              <a:t>https://github.com/ConsenSys/smart-contract-best-practices/blob/master/docs/known_attacks.md</a:t>
            </a:r>
            <a:endParaRPr lang="en-AU" sz="1400" dirty="0"/>
          </a:p>
        </p:txBody>
      </p:sp>
      <p:sp>
        <p:nvSpPr>
          <p:cNvPr id="10" name="Rectangle 9">
            <a:extLst>
              <a:ext uri="{FF2B5EF4-FFF2-40B4-BE49-F238E27FC236}">
                <a16:creationId xmlns:a16="http://schemas.microsoft.com/office/drawing/2014/main" id="{ED0CDA5C-A0EE-4FBD-95B1-B81477289946}"/>
              </a:ext>
            </a:extLst>
          </p:cNvPr>
          <p:cNvSpPr/>
          <p:nvPr/>
        </p:nvSpPr>
        <p:spPr>
          <a:xfrm>
            <a:off x="395862" y="2047536"/>
            <a:ext cx="7992888" cy="2062103"/>
          </a:xfrm>
          <a:prstGeom prst="rect">
            <a:avLst/>
          </a:prstGeom>
        </p:spPr>
        <p:txBody>
          <a:bodyPr wrap="square">
            <a:spAutoFit/>
          </a:bodyPr>
          <a:lstStyle/>
          <a:p>
            <a:r>
              <a:rPr lang="en-AU" sz="1600" dirty="0">
                <a:latin typeface="Consolas" panose="020B0609020204030204" pitchFamily="49" charset="0"/>
              </a:rPr>
              <a:t>mapping (address =&gt; </a:t>
            </a:r>
            <a:r>
              <a:rPr lang="en-AU" sz="1600" dirty="0" err="1">
                <a:latin typeface="Consolas" panose="020B0609020204030204" pitchFamily="49" charset="0"/>
              </a:rPr>
              <a:t>uint</a:t>
            </a:r>
            <a:r>
              <a:rPr lang="en-AU" sz="1600" dirty="0">
                <a:latin typeface="Consolas" panose="020B0609020204030204" pitchFamily="49" charset="0"/>
              </a:rPr>
              <a:t>) private </a:t>
            </a:r>
            <a:r>
              <a:rPr lang="en-AU" sz="1600" dirty="0" err="1">
                <a:latin typeface="Consolas" panose="020B0609020204030204" pitchFamily="49" charset="0"/>
              </a:rPr>
              <a:t>userBalances</a:t>
            </a:r>
            <a:r>
              <a:rPr lang="en-AU" sz="1600" dirty="0">
                <a:latin typeface="Consolas" panose="020B0609020204030204" pitchFamily="49" charset="0"/>
              </a:rPr>
              <a:t>;</a:t>
            </a:r>
          </a:p>
          <a:p>
            <a:endParaRPr lang="en-AU" sz="1600" dirty="0">
              <a:latin typeface="Consolas" panose="020B0609020204030204" pitchFamily="49" charset="0"/>
            </a:endParaRPr>
          </a:p>
          <a:p>
            <a:r>
              <a:rPr lang="en-AU" sz="1600" dirty="0">
                <a:latin typeface="Consolas" panose="020B0609020204030204" pitchFamily="49" charset="0"/>
              </a:rPr>
              <a:t>function </a:t>
            </a:r>
            <a:r>
              <a:rPr lang="en-AU" sz="1600" dirty="0" err="1">
                <a:latin typeface="Consolas" panose="020B0609020204030204" pitchFamily="49" charset="0"/>
              </a:rPr>
              <a:t>withdrawBalance</a:t>
            </a:r>
            <a:r>
              <a:rPr lang="en-AU" sz="1600" dirty="0">
                <a:latin typeface="Consolas" panose="020B0609020204030204" pitchFamily="49" charset="0"/>
              </a:rPr>
              <a:t>() public {</a:t>
            </a:r>
          </a:p>
          <a:p>
            <a:r>
              <a:rPr lang="en-AU" sz="1600" dirty="0">
                <a:latin typeface="Consolas" panose="020B0609020204030204" pitchFamily="49" charset="0"/>
              </a:rPr>
              <a:t>    </a:t>
            </a:r>
            <a:r>
              <a:rPr lang="en-AU" sz="1600" dirty="0" err="1">
                <a:latin typeface="Consolas" panose="020B0609020204030204" pitchFamily="49" charset="0"/>
              </a:rPr>
              <a:t>uint</a:t>
            </a:r>
            <a:r>
              <a:rPr lang="en-AU" sz="1600" dirty="0">
                <a:latin typeface="Consolas" panose="020B0609020204030204" pitchFamily="49" charset="0"/>
              </a:rPr>
              <a:t> </a:t>
            </a:r>
            <a:r>
              <a:rPr lang="en-AU" sz="1600" dirty="0" err="1">
                <a:latin typeface="Consolas" panose="020B0609020204030204" pitchFamily="49" charset="0"/>
              </a:rPr>
              <a:t>amountToWithdraw</a:t>
            </a:r>
            <a:r>
              <a:rPr lang="en-AU" sz="1600" dirty="0">
                <a:latin typeface="Consolas" panose="020B0609020204030204" pitchFamily="49" charset="0"/>
              </a:rPr>
              <a:t> = </a:t>
            </a:r>
            <a:r>
              <a:rPr lang="en-AU" sz="1600" dirty="0" err="1">
                <a:latin typeface="Consolas" panose="020B0609020204030204" pitchFamily="49" charset="0"/>
              </a:rPr>
              <a:t>userBalances</a:t>
            </a:r>
            <a:r>
              <a:rPr lang="en-AU" sz="1600" dirty="0">
                <a:latin typeface="Consolas" panose="020B0609020204030204" pitchFamily="49" charset="0"/>
              </a:rPr>
              <a:t>[</a:t>
            </a:r>
            <a:r>
              <a:rPr lang="en-AU" sz="1600" dirty="0" err="1">
                <a:latin typeface="Consolas" panose="020B0609020204030204" pitchFamily="49" charset="0"/>
              </a:rPr>
              <a:t>msg.sender</a:t>
            </a:r>
            <a:r>
              <a:rPr lang="en-AU" sz="1600" dirty="0">
                <a:latin typeface="Consolas" panose="020B0609020204030204" pitchFamily="49" charset="0"/>
              </a:rPr>
              <a:t>];</a:t>
            </a:r>
          </a:p>
          <a:p>
            <a:r>
              <a:rPr lang="en-AU" sz="1600" dirty="0">
                <a:latin typeface="Consolas" panose="020B0609020204030204" pitchFamily="49" charset="0"/>
              </a:rPr>
              <a:t>    (bool success, ) = </a:t>
            </a:r>
            <a:r>
              <a:rPr lang="en-AU" sz="1600" dirty="0" err="1">
                <a:latin typeface="Consolas" panose="020B0609020204030204" pitchFamily="49" charset="0"/>
              </a:rPr>
              <a:t>msg.sender.call.value</a:t>
            </a:r>
            <a:r>
              <a:rPr lang="en-AU" sz="1600" dirty="0">
                <a:latin typeface="Consolas" panose="020B0609020204030204" pitchFamily="49" charset="0"/>
              </a:rPr>
              <a:t>(</a:t>
            </a:r>
            <a:r>
              <a:rPr lang="en-AU" sz="1600" dirty="0" err="1">
                <a:latin typeface="Consolas" panose="020B0609020204030204" pitchFamily="49" charset="0"/>
              </a:rPr>
              <a:t>amountToWithdraw</a:t>
            </a:r>
            <a:r>
              <a:rPr lang="en-AU" sz="1600" dirty="0">
                <a:latin typeface="Consolas" panose="020B0609020204030204" pitchFamily="49" charset="0"/>
              </a:rPr>
              <a:t>)("");</a:t>
            </a:r>
          </a:p>
          <a:p>
            <a:r>
              <a:rPr lang="en-AU" sz="1600" dirty="0">
                <a:latin typeface="Consolas" panose="020B0609020204030204" pitchFamily="49" charset="0"/>
              </a:rPr>
              <a:t>    require(success);</a:t>
            </a:r>
          </a:p>
          <a:p>
            <a:r>
              <a:rPr lang="en-AU" sz="1600" dirty="0">
                <a:latin typeface="Consolas" panose="020B0609020204030204" pitchFamily="49" charset="0"/>
              </a:rPr>
              <a:t>    </a:t>
            </a:r>
            <a:r>
              <a:rPr lang="en-AU" sz="1600" dirty="0" err="1">
                <a:solidFill>
                  <a:srgbClr val="0070C0"/>
                </a:solidFill>
                <a:latin typeface="Consolas" panose="020B0609020204030204" pitchFamily="49" charset="0"/>
              </a:rPr>
              <a:t>userBalances</a:t>
            </a:r>
            <a:r>
              <a:rPr lang="en-AU" sz="1600" dirty="0">
                <a:solidFill>
                  <a:srgbClr val="0070C0"/>
                </a:solidFill>
                <a:latin typeface="Consolas" panose="020B0609020204030204" pitchFamily="49" charset="0"/>
              </a:rPr>
              <a:t>[</a:t>
            </a:r>
            <a:r>
              <a:rPr lang="en-AU" sz="1600" dirty="0" err="1">
                <a:solidFill>
                  <a:srgbClr val="0070C0"/>
                </a:solidFill>
                <a:latin typeface="Consolas" panose="020B0609020204030204" pitchFamily="49" charset="0"/>
              </a:rPr>
              <a:t>msg.sender</a:t>
            </a:r>
            <a:r>
              <a:rPr lang="en-AU" sz="1600" dirty="0">
                <a:solidFill>
                  <a:srgbClr val="0070C0"/>
                </a:solidFill>
                <a:latin typeface="Consolas" panose="020B0609020204030204" pitchFamily="49" charset="0"/>
              </a:rPr>
              <a:t>] = 0;</a:t>
            </a:r>
          </a:p>
          <a:p>
            <a:r>
              <a:rPr lang="en-AU" sz="1600" dirty="0">
                <a:latin typeface="Consolas" panose="020B0609020204030204" pitchFamily="49" charset="0"/>
              </a:rPr>
              <a:t>}</a:t>
            </a:r>
          </a:p>
        </p:txBody>
      </p:sp>
    </p:spTree>
    <p:extLst>
      <p:ext uri="{BB962C8B-B14F-4D97-AF65-F5344CB8AC3E}">
        <p14:creationId xmlns:p14="http://schemas.microsoft.com/office/powerpoint/2010/main" val="37006038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F4132-7C3D-4289-BC89-1D07888D44D1}"/>
              </a:ext>
            </a:extLst>
          </p:cNvPr>
          <p:cNvSpPr>
            <a:spLocks noGrp="1"/>
          </p:cNvSpPr>
          <p:nvPr>
            <p:ph type="title"/>
          </p:nvPr>
        </p:nvSpPr>
        <p:spPr/>
        <p:txBody>
          <a:bodyPr/>
          <a:lstStyle/>
          <a:p>
            <a:r>
              <a:rPr lang="en-AU" dirty="0"/>
              <a:t>Cross Function </a:t>
            </a:r>
            <a:r>
              <a:rPr lang="en-AU" dirty="0" err="1"/>
              <a:t>Reentrancy</a:t>
            </a:r>
            <a:endParaRPr lang="en-AU" dirty="0"/>
          </a:p>
        </p:txBody>
      </p:sp>
      <p:sp>
        <p:nvSpPr>
          <p:cNvPr id="5" name="Footer Placeholder 4">
            <a:extLst>
              <a:ext uri="{FF2B5EF4-FFF2-40B4-BE49-F238E27FC236}">
                <a16:creationId xmlns:a16="http://schemas.microsoft.com/office/drawing/2014/main" id="{FBADC624-58B9-4A8A-819D-70F73BC943B3}"/>
              </a:ext>
            </a:extLst>
          </p:cNvPr>
          <p:cNvSpPr>
            <a:spLocks noGrp="1"/>
          </p:cNvSpPr>
          <p:nvPr>
            <p:ph type="ftr" sz="quarter" idx="10"/>
          </p:nvPr>
        </p:nvSpPr>
        <p:spPr/>
        <p:txBody>
          <a:bodyPr/>
          <a:lstStyle/>
          <a:p>
            <a:r>
              <a:rPr lang="en-AU"/>
              <a:t>COMP6452 Software Architecture for Blockchain Applications |  Data61, CSIRO</a:t>
            </a:r>
            <a:endParaRPr lang="en-AU" dirty="0"/>
          </a:p>
        </p:txBody>
      </p:sp>
      <p:sp>
        <p:nvSpPr>
          <p:cNvPr id="6" name="Slide Number Placeholder 5">
            <a:extLst>
              <a:ext uri="{FF2B5EF4-FFF2-40B4-BE49-F238E27FC236}">
                <a16:creationId xmlns:a16="http://schemas.microsoft.com/office/drawing/2014/main" id="{DD939FDA-CF50-4EDA-BE3C-AD2A28AC09BF}"/>
              </a:ext>
            </a:extLst>
          </p:cNvPr>
          <p:cNvSpPr>
            <a:spLocks noGrp="1"/>
          </p:cNvSpPr>
          <p:nvPr>
            <p:ph type="sldNum" sz="quarter" idx="11"/>
          </p:nvPr>
        </p:nvSpPr>
        <p:spPr/>
        <p:txBody>
          <a:bodyPr/>
          <a:lstStyle/>
          <a:p>
            <a:fld id="{2ABE124A-B5C5-46E0-B944-45307B126769}" type="slidenum">
              <a:rPr lang="en-AU" smtClean="0"/>
              <a:pPr/>
              <a:t>11</a:t>
            </a:fld>
            <a:r>
              <a:rPr lang="en-AU"/>
              <a:t>  |</a:t>
            </a:r>
            <a:endParaRPr lang="en-AU" dirty="0"/>
          </a:p>
        </p:txBody>
      </p:sp>
      <p:sp>
        <p:nvSpPr>
          <p:cNvPr id="8" name="Rectangle 7">
            <a:extLst>
              <a:ext uri="{FF2B5EF4-FFF2-40B4-BE49-F238E27FC236}">
                <a16:creationId xmlns:a16="http://schemas.microsoft.com/office/drawing/2014/main" id="{F0B86DE5-FED2-4882-9E3E-17399C691B89}"/>
              </a:ext>
            </a:extLst>
          </p:cNvPr>
          <p:cNvSpPr/>
          <p:nvPr/>
        </p:nvSpPr>
        <p:spPr>
          <a:xfrm>
            <a:off x="4458224" y="5191780"/>
            <a:ext cx="4572000" cy="523220"/>
          </a:xfrm>
          <a:prstGeom prst="rect">
            <a:avLst/>
          </a:prstGeom>
        </p:spPr>
        <p:txBody>
          <a:bodyPr>
            <a:spAutoFit/>
          </a:bodyPr>
          <a:lstStyle/>
          <a:p>
            <a:r>
              <a:rPr lang="en-AU" sz="1400" dirty="0"/>
              <a:t>Source: </a:t>
            </a:r>
            <a:r>
              <a:rPr lang="en-AU" sz="1400" dirty="0">
                <a:hlinkClick r:id="rId3"/>
              </a:rPr>
              <a:t>https://github.com/ConsenSys/smart-contract-best-practices/blob/master/docs/known_attacks.md</a:t>
            </a:r>
            <a:endParaRPr lang="en-AU" sz="1400" dirty="0"/>
          </a:p>
        </p:txBody>
      </p:sp>
      <p:sp>
        <p:nvSpPr>
          <p:cNvPr id="10" name="Rectangle 9">
            <a:extLst>
              <a:ext uri="{FF2B5EF4-FFF2-40B4-BE49-F238E27FC236}">
                <a16:creationId xmlns:a16="http://schemas.microsoft.com/office/drawing/2014/main" id="{ED0CDA5C-A0EE-4FBD-95B1-B81477289946}"/>
              </a:ext>
            </a:extLst>
          </p:cNvPr>
          <p:cNvSpPr/>
          <p:nvPr/>
        </p:nvSpPr>
        <p:spPr>
          <a:xfrm>
            <a:off x="397976" y="1520377"/>
            <a:ext cx="7992888" cy="3785652"/>
          </a:xfrm>
          <a:prstGeom prst="rect">
            <a:avLst/>
          </a:prstGeom>
        </p:spPr>
        <p:txBody>
          <a:bodyPr wrap="square">
            <a:spAutoFit/>
          </a:bodyPr>
          <a:lstStyle/>
          <a:p>
            <a:r>
              <a:rPr lang="en-AU" sz="1600" dirty="0">
                <a:latin typeface="Consolas" panose="020B0609020204030204" pitchFamily="49" charset="0"/>
              </a:rPr>
              <a:t>mapping (address =&gt; </a:t>
            </a:r>
            <a:r>
              <a:rPr lang="en-AU" sz="1600" dirty="0" err="1">
                <a:latin typeface="Consolas" panose="020B0609020204030204" pitchFamily="49" charset="0"/>
              </a:rPr>
              <a:t>uint</a:t>
            </a:r>
            <a:r>
              <a:rPr lang="en-AU" sz="1600" dirty="0">
                <a:latin typeface="Consolas" panose="020B0609020204030204" pitchFamily="49" charset="0"/>
              </a:rPr>
              <a:t>) private </a:t>
            </a:r>
            <a:r>
              <a:rPr lang="en-AU" sz="1600" dirty="0" err="1">
                <a:latin typeface="Consolas" panose="020B0609020204030204" pitchFamily="49" charset="0"/>
              </a:rPr>
              <a:t>userBalances</a:t>
            </a:r>
            <a:r>
              <a:rPr lang="en-AU" sz="1600" dirty="0">
                <a:latin typeface="Consolas" panose="020B0609020204030204" pitchFamily="49" charset="0"/>
              </a:rPr>
              <a:t>;</a:t>
            </a:r>
          </a:p>
          <a:p>
            <a:endParaRPr lang="en-AU" sz="1600" dirty="0">
              <a:latin typeface="Consolas" panose="020B0609020204030204" pitchFamily="49" charset="0"/>
            </a:endParaRPr>
          </a:p>
          <a:p>
            <a:r>
              <a:rPr lang="en-AU" sz="1600" dirty="0">
                <a:latin typeface="Consolas" panose="020B0609020204030204" pitchFamily="49" charset="0"/>
              </a:rPr>
              <a:t>function transfer(address to, </a:t>
            </a:r>
            <a:r>
              <a:rPr lang="en-AU" sz="1600" dirty="0" err="1">
                <a:latin typeface="Consolas" panose="020B0609020204030204" pitchFamily="49" charset="0"/>
              </a:rPr>
              <a:t>uint</a:t>
            </a:r>
            <a:r>
              <a:rPr lang="en-AU" sz="1600" dirty="0">
                <a:latin typeface="Consolas" panose="020B0609020204030204" pitchFamily="49" charset="0"/>
              </a:rPr>
              <a:t> amount) {</a:t>
            </a:r>
          </a:p>
          <a:p>
            <a:r>
              <a:rPr lang="en-AU" sz="1600" dirty="0">
                <a:latin typeface="Consolas" panose="020B0609020204030204" pitchFamily="49" charset="0"/>
              </a:rPr>
              <a:t>    if (</a:t>
            </a:r>
            <a:r>
              <a:rPr lang="en-AU" sz="1600" dirty="0" err="1">
                <a:latin typeface="Consolas" panose="020B0609020204030204" pitchFamily="49" charset="0"/>
              </a:rPr>
              <a:t>userBalances</a:t>
            </a:r>
            <a:r>
              <a:rPr lang="en-AU" sz="1600" dirty="0">
                <a:latin typeface="Consolas" panose="020B0609020204030204" pitchFamily="49" charset="0"/>
              </a:rPr>
              <a:t>[</a:t>
            </a:r>
            <a:r>
              <a:rPr lang="en-AU" sz="1600" dirty="0" err="1">
                <a:latin typeface="Consolas" panose="020B0609020204030204" pitchFamily="49" charset="0"/>
              </a:rPr>
              <a:t>msg.sender</a:t>
            </a:r>
            <a:r>
              <a:rPr lang="en-AU" sz="1600" dirty="0">
                <a:latin typeface="Consolas" panose="020B0609020204030204" pitchFamily="49" charset="0"/>
              </a:rPr>
              <a:t>] &gt;= amount) {</a:t>
            </a:r>
          </a:p>
          <a:p>
            <a:r>
              <a:rPr lang="en-AU" sz="1600" dirty="0">
                <a:latin typeface="Consolas" panose="020B0609020204030204" pitchFamily="49" charset="0"/>
              </a:rPr>
              <a:t>       </a:t>
            </a:r>
            <a:r>
              <a:rPr lang="en-AU" sz="1600" dirty="0" err="1">
                <a:latin typeface="Consolas" panose="020B0609020204030204" pitchFamily="49" charset="0"/>
              </a:rPr>
              <a:t>userBalances</a:t>
            </a:r>
            <a:r>
              <a:rPr lang="en-AU" sz="1600" dirty="0">
                <a:latin typeface="Consolas" panose="020B0609020204030204" pitchFamily="49" charset="0"/>
              </a:rPr>
              <a:t>[to] += amount;</a:t>
            </a:r>
          </a:p>
          <a:p>
            <a:r>
              <a:rPr lang="en-AU" sz="1600" dirty="0">
                <a:latin typeface="Consolas" panose="020B0609020204030204" pitchFamily="49" charset="0"/>
              </a:rPr>
              <a:t>       </a:t>
            </a:r>
            <a:r>
              <a:rPr lang="en-AU" sz="1600" dirty="0" err="1">
                <a:latin typeface="Consolas" panose="020B0609020204030204" pitchFamily="49" charset="0"/>
              </a:rPr>
              <a:t>userBalances</a:t>
            </a:r>
            <a:r>
              <a:rPr lang="en-AU" sz="1600" dirty="0">
                <a:latin typeface="Consolas" panose="020B0609020204030204" pitchFamily="49" charset="0"/>
              </a:rPr>
              <a:t>[</a:t>
            </a:r>
            <a:r>
              <a:rPr lang="en-AU" sz="1600" dirty="0" err="1">
                <a:latin typeface="Consolas" panose="020B0609020204030204" pitchFamily="49" charset="0"/>
              </a:rPr>
              <a:t>msg.sender</a:t>
            </a:r>
            <a:r>
              <a:rPr lang="en-AU" sz="1600" dirty="0">
                <a:latin typeface="Consolas" panose="020B0609020204030204" pitchFamily="49" charset="0"/>
              </a:rPr>
              <a:t>] -= amount;</a:t>
            </a:r>
          </a:p>
          <a:p>
            <a:r>
              <a:rPr lang="en-AU" sz="1600" dirty="0">
                <a:latin typeface="Consolas" panose="020B0609020204030204" pitchFamily="49" charset="0"/>
              </a:rPr>
              <a:t>    }</a:t>
            </a:r>
          </a:p>
          <a:p>
            <a:r>
              <a:rPr lang="en-AU" sz="1600" dirty="0">
                <a:latin typeface="Consolas" panose="020B0609020204030204" pitchFamily="49" charset="0"/>
              </a:rPr>
              <a:t>}</a:t>
            </a:r>
          </a:p>
          <a:p>
            <a:endParaRPr lang="en-AU" sz="1600" dirty="0">
              <a:latin typeface="Consolas" panose="020B0609020204030204" pitchFamily="49" charset="0"/>
            </a:endParaRPr>
          </a:p>
          <a:p>
            <a:r>
              <a:rPr lang="en-AU" sz="1600" dirty="0">
                <a:latin typeface="Consolas" panose="020B0609020204030204" pitchFamily="49" charset="0"/>
              </a:rPr>
              <a:t>function </a:t>
            </a:r>
            <a:r>
              <a:rPr lang="en-AU" sz="1600" dirty="0" err="1">
                <a:latin typeface="Consolas" panose="020B0609020204030204" pitchFamily="49" charset="0"/>
              </a:rPr>
              <a:t>withdrawBalance</a:t>
            </a:r>
            <a:r>
              <a:rPr lang="en-AU" sz="1600" dirty="0">
                <a:latin typeface="Consolas" panose="020B0609020204030204" pitchFamily="49" charset="0"/>
              </a:rPr>
              <a:t>() public {</a:t>
            </a:r>
          </a:p>
          <a:p>
            <a:r>
              <a:rPr lang="en-AU" sz="1600" dirty="0">
                <a:latin typeface="Consolas" panose="020B0609020204030204" pitchFamily="49" charset="0"/>
              </a:rPr>
              <a:t>    </a:t>
            </a:r>
            <a:r>
              <a:rPr lang="en-AU" sz="1600" dirty="0" err="1">
                <a:latin typeface="Consolas" panose="020B0609020204030204" pitchFamily="49" charset="0"/>
              </a:rPr>
              <a:t>uint</a:t>
            </a:r>
            <a:r>
              <a:rPr lang="en-AU" sz="1600" dirty="0">
                <a:latin typeface="Consolas" panose="020B0609020204030204" pitchFamily="49" charset="0"/>
              </a:rPr>
              <a:t> </a:t>
            </a:r>
            <a:r>
              <a:rPr lang="en-AU" sz="1600" dirty="0" err="1">
                <a:latin typeface="Consolas" panose="020B0609020204030204" pitchFamily="49" charset="0"/>
              </a:rPr>
              <a:t>amountToWithdraw</a:t>
            </a:r>
            <a:r>
              <a:rPr lang="en-AU" sz="1600" dirty="0">
                <a:latin typeface="Consolas" panose="020B0609020204030204" pitchFamily="49" charset="0"/>
              </a:rPr>
              <a:t> = </a:t>
            </a:r>
            <a:r>
              <a:rPr lang="en-AU" sz="1600" dirty="0" err="1">
                <a:latin typeface="Consolas" panose="020B0609020204030204" pitchFamily="49" charset="0"/>
              </a:rPr>
              <a:t>userBalances</a:t>
            </a:r>
            <a:r>
              <a:rPr lang="en-AU" sz="1600" dirty="0">
                <a:latin typeface="Consolas" panose="020B0609020204030204" pitchFamily="49" charset="0"/>
              </a:rPr>
              <a:t>[</a:t>
            </a:r>
            <a:r>
              <a:rPr lang="en-AU" sz="1600" dirty="0" err="1">
                <a:latin typeface="Consolas" panose="020B0609020204030204" pitchFamily="49" charset="0"/>
              </a:rPr>
              <a:t>msg.sender</a:t>
            </a:r>
            <a:r>
              <a:rPr lang="en-AU" sz="1600" dirty="0">
                <a:latin typeface="Consolas" panose="020B0609020204030204" pitchFamily="49" charset="0"/>
              </a:rPr>
              <a:t>];</a:t>
            </a:r>
          </a:p>
          <a:p>
            <a:r>
              <a:rPr lang="en-AU" sz="1600" dirty="0">
                <a:latin typeface="Consolas" panose="020B0609020204030204" pitchFamily="49" charset="0"/>
              </a:rPr>
              <a:t>    (bool success, ) = </a:t>
            </a:r>
            <a:r>
              <a:rPr lang="en-AU" sz="1600" dirty="0" err="1">
                <a:latin typeface="Consolas" panose="020B0609020204030204" pitchFamily="49" charset="0"/>
              </a:rPr>
              <a:t>msg.sender.call.value</a:t>
            </a:r>
            <a:r>
              <a:rPr lang="en-AU" sz="1600" dirty="0">
                <a:latin typeface="Consolas" panose="020B0609020204030204" pitchFamily="49" charset="0"/>
              </a:rPr>
              <a:t>(</a:t>
            </a:r>
            <a:r>
              <a:rPr lang="en-AU" sz="1600" dirty="0" err="1">
                <a:latin typeface="Consolas" panose="020B0609020204030204" pitchFamily="49" charset="0"/>
              </a:rPr>
              <a:t>amountToWithdraw</a:t>
            </a:r>
            <a:r>
              <a:rPr lang="en-AU" sz="1600" dirty="0">
                <a:latin typeface="Consolas" panose="020B0609020204030204" pitchFamily="49" charset="0"/>
              </a:rPr>
              <a:t>)("");</a:t>
            </a:r>
          </a:p>
          <a:p>
            <a:r>
              <a:rPr lang="en-AU" sz="1600" dirty="0">
                <a:latin typeface="Consolas" panose="020B0609020204030204" pitchFamily="49" charset="0"/>
              </a:rPr>
              <a:t>    require(success);</a:t>
            </a:r>
          </a:p>
          <a:p>
            <a:r>
              <a:rPr lang="en-AU" sz="1600" dirty="0">
                <a:latin typeface="Consolas" panose="020B0609020204030204" pitchFamily="49" charset="0"/>
              </a:rPr>
              <a:t>    </a:t>
            </a:r>
            <a:r>
              <a:rPr lang="en-AU" sz="1600" dirty="0" err="1">
                <a:solidFill>
                  <a:srgbClr val="0070C0"/>
                </a:solidFill>
                <a:latin typeface="Consolas" panose="020B0609020204030204" pitchFamily="49" charset="0"/>
              </a:rPr>
              <a:t>userBalances</a:t>
            </a:r>
            <a:r>
              <a:rPr lang="en-AU" sz="1600" dirty="0">
                <a:solidFill>
                  <a:srgbClr val="0070C0"/>
                </a:solidFill>
                <a:latin typeface="Consolas" panose="020B0609020204030204" pitchFamily="49" charset="0"/>
              </a:rPr>
              <a:t>[</a:t>
            </a:r>
            <a:r>
              <a:rPr lang="en-AU" sz="1600" dirty="0" err="1">
                <a:solidFill>
                  <a:srgbClr val="0070C0"/>
                </a:solidFill>
                <a:latin typeface="Consolas" panose="020B0609020204030204" pitchFamily="49" charset="0"/>
              </a:rPr>
              <a:t>msg.sender</a:t>
            </a:r>
            <a:r>
              <a:rPr lang="en-AU" sz="1600" dirty="0">
                <a:solidFill>
                  <a:srgbClr val="0070C0"/>
                </a:solidFill>
                <a:latin typeface="Consolas" panose="020B0609020204030204" pitchFamily="49" charset="0"/>
              </a:rPr>
              <a:t>] = 0;</a:t>
            </a:r>
          </a:p>
          <a:p>
            <a:r>
              <a:rPr lang="en-AU" sz="1600" dirty="0">
                <a:latin typeface="Consolas" panose="020B0609020204030204" pitchFamily="49" charset="0"/>
              </a:rPr>
              <a:t>}</a:t>
            </a:r>
          </a:p>
        </p:txBody>
      </p:sp>
    </p:spTree>
    <p:extLst>
      <p:ext uri="{BB962C8B-B14F-4D97-AF65-F5344CB8AC3E}">
        <p14:creationId xmlns:p14="http://schemas.microsoft.com/office/powerpoint/2010/main" val="20424942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F4132-7C3D-4289-BC89-1D07888D44D1}"/>
              </a:ext>
            </a:extLst>
          </p:cNvPr>
          <p:cNvSpPr>
            <a:spLocks noGrp="1"/>
          </p:cNvSpPr>
          <p:nvPr>
            <p:ph type="title"/>
          </p:nvPr>
        </p:nvSpPr>
        <p:spPr/>
        <p:txBody>
          <a:bodyPr/>
          <a:lstStyle/>
          <a:p>
            <a:r>
              <a:rPr lang="en-AU" dirty="0"/>
              <a:t>Cross Function </a:t>
            </a:r>
            <a:r>
              <a:rPr lang="en-AU" dirty="0" err="1"/>
              <a:t>Reentrancy</a:t>
            </a:r>
            <a:r>
              <a:rPr lang="en-AU" dirty="0"/>
              <a:t> – Failure Case</a:t>
            </a:r>
          </a:p>
        </p:txBody>
      </p:sp>
      <p:sp>
        <p:nvSpPr>
          <p:cNvPr id="5" name="Footer Placeholder 4">
            <a:extLst>
              <a:ext uri="{FF2B5EF4-FFF2-40B4-BE49-F238E27FC236}">
                <a16:creationId xmlns:a16="http://schemas.microsoft.com/office/drawing/2014/main" id="{FBADC624-58B9-4A8A-819D-70F73BC943B3}"/>
              </a:ext>
            </a:extLst>
          </p:cNvPr>
          <p:cNvSpPr>
            <a:spLocks noGrp="1"/>
          </p:cNvSpPr>
          <p:nvPr>
            <p:ph type="ftr" sz="quarter" idx="10"/>
          </p:nvPr>
        </p:nvSpPr>
        <p:spPr/>
        <p:txBody>
          <a:bodyPr/>
          <a:lstStyle/>
          <a:p>
            <a:r>
              <a:rPr lang="en-AU"/>
              <a:t>COMP6452 Software Architecture for Blockchain Applications |  Data61, CSIRO</a:t>
            </a:r>
            <a:endParaRPr lang="en-AU" dirty="0"/>
          </a:p>
        </p:txBody>
      </p:sp>
      <p:sp>
        <p:nvSpPr>
          <p:cNvPr id="6" name="Slide Number Placeholder 5">
            <a:extLst>
              <a:ext uri="{FF2B5EF4-FFF2-40B4-BE49-F238E27FC236}">
                <a16:creationId xmlns:a16="http://schemas.microsoft.com/office/drawing/2014/main" id="{DD939FDA-CF50-4EDA-BE3C-AD2A28AC09BF}"/>
              </a:ext>
            </a:extLst>
          </p:cNvPr>
          <p:cNvSpPr>
            <a:spLocks noGrp="1"/>
          </p:cNvSpPr>
          <p:nvPr>
            <p:ph type="sldNum" sz="quarter" idx="11"/>
          </p:nvPr>
        </p:nvSpPr>
        <p:spPr/>
        <p:txBody>
          <a:bodyPr/>
          <a:lstStyle/>
          <a:p>
            <a:fld id="{2ABE124A-B5C5-46E0-B944-45307B126769}" type="slidenum">
              <a:rPr lang="en-AU" smtClean="0"/>
              <a:pPr/>
              <a:t>12</a:t>
            </a:fld>
            <a:r>
              <a:rPr lang="en-AU"/>
              <a:t>  |</a:t>
            </a:r>
            <a:endParaRPr lang="en-AU" dirty="0"/>
          </a:p>
        </p:txBody>
      </p:sp>
      <p:sp>
        <p:nvSpPr>
          <p:cNvPr id="8" name="Rectangle 7">
            <a:extLst>
              <a:ext uri="{FF2B5EF4-FFF2-40B4-BE49-F238E27FC236}">
                <a16:creationId xmlns:a16="http://schemas.microsoft.com/office/drawing/2014/main" id="{F0B86DE5-FED2-4882-9E3E-17399C691B89}"/>
              </a:ext>
            </a:extLst>
          </p:cNvPr>
          <p:cNvSpPr/>
          <p:nvPr/>
        </p:nvSpPr>
        <p:spPr>
          <a:xfrm>
            <a:off x="4458224" y="5191780"/>
            <a:ext cx="4572000" cy="523220"/>
          </a:xfrm>
          <a:prstGeom prst="rect">
            <a:avLst/>
          </a:prstGeom>
        </p:spPr>
        <p:txBody>
          <a:bodyPr>
            <a:spAutoFit/>
          </a:bodyPr>
          <a:lstStyle/>
          <a:p>
            <a:r>
              <a:rPr lang="en-AU" sz="1400" dirty="0"/>
              <a:t>Source: </a:t>
            </a:r>
            <a:r>
              <a:rPr lang="en-AU" sz="1400" dirty="0">
                <a:hlinkClick r:id="rId3"/>
              </a:rPr>
              <a:t>https://github.com/ConsenSys/smart-contract-best-practices/blob/master/docs/known_attacks.md</a:t>
            </a:r>
            <a:endParaRPr lang="en-AU" sz="1400" dirty="0"/>
          </a:p>
        </p:txBody>
      </p:sp>
      <p:sp>
        <p:nvSpPr>
          <p:cNvPr id="10" name="Rectangle 9">
            <a:extLst>
              <a:ext uri="{FF2B5EF4-FFF2-40B4-BE49-F238E27FC236}">
                <a16:creationId xmlns:a16="http://schemas.microsoft.com/office/drawing/2014/main" id="{ED0CDA5C-A0EE-4FBD-95B1-B81477289946}"/>
              </a:ext>
            </a:extLst>
          </p:cNvPr>
          <p:cNvSpPr/>
          <p:nvPr/>
        </p:nvSpPr>
        <p:spPr>
          <a:xfrm>
            <a:off x="397976" y="1489348"/>
            <a:ext cx="8492442" cy="4031873"/>
          </a:xfrm>
          <a:prstGeom prst="rect">
            <a:avLst/>
          </a:prstGeom>
        </p:spPr>
        <p:txBody>
          <a:bodyPr wrap="square">
            <a:spAutoFit/>
          </a:bodyPr>
          <a:lstStyle/>
          <a:p>
            <a:r>
              <a:rPr lang="en-AU" sz="1600" dirty="0">
                <a:latin typeface="Consolas" panose="020B0609020204030204" pitchFamily="49" charset="0"/>
              </a:rPr>
              <a:t>mapping (address =&gt; </a:t>
            </a:r>
            <a:r>
              <a:rPr lang="en-AU" sz="1600" dirty="0" err="1">
                <a:latin typeface="Consolas" panose="020B0609020204030204" pitchFamily="49" charset="0"/>
              </a:rPr>
              <a:t>uint</a:t>
            </a:r>
            <a:r>
              <a:rPr lang="en-AU" sz="1600" dirty="0">
                <a:latin typeface="Consolas" panose="020B0609020204030204" pitchFamily="49" charset="0"/>
              </a:rPr>
              <a:t>) private </a:t>
            </a:r>
            <a:r>
              <a:rPr lang="en-AU" sz="1600" dirty="0" err="1">
                <a:latin typeface="Consolas" panose="020B0609020204030204" pitchFamily="49" charset="0"/>
              </a:rPr>
              <a:t>userBalances</a:t>
            </a:r>
            <a:r>
              <a:rPr lang="en-AU" sz="1600" dirty="0">
                <a:latin typeface="Consolas" panose="020B0609020204030204" pitchFamily="49" charset="0"/>
              </a:rPr>
              <a:t>;</a:t>
            </a:r>
          </a:p>
          <a:p>
            <a:r>
              <a:rPr lang="en-AU" sz="1600" dirty="0">
                <a:latin typeface="Consolas" panose="020B0609020204030204" pitchFamily="49" charset="0"/>
              </a:rPr>
              <a:t>mapping (address =&gt; bool) private </a:t>
            </a:r>
            <a:r>
              <a:rPr lang="en-AU" sz="1600" dirty="0" err="1">
                <a:latin typeface="Consolas" panose="020B0609020204030204" pitchFamily="49" charset="0"/>
              </a:rPr>
              <a:t>claimedBonus</a:t>
            </a:r>
            <a:r>
              <a:rPr lang="en-AU" sz="1600" dirty="0">
                <a:latin typeface="Consolas" panose="020B0609020204030204" pitchFamily="49" charset="0"/>
              </a:rPr>
              <a:t>;</a:t>
            </a:r>
          </a:p>
          <a:p>
            <a:r>
              <a:rPr lang="en-AU" sz="1600" dirty="0">
                <a:latin typeface="Consolas" panose="020B0609020204030204" pitchFamily="49" charset="0"/>
              </a:rPr>
              <a:t>mapping (address =&gt; </a:t>
            </a:r>
            <a:r>
              <a:rPr lang="en-AU" sz="1600" dirty="0" err="1">
                <a:latin typeface="Consolas" panose="020B0609020204030204" pitchFamily="49" charset="0"/>
              </a:rPr>
              <a:t>uint</a:t>
            </a:r>
            <a:r>
              <a:rPr lang="en-AU" sz="1600" dirty="0">
                <a:latin typeface="Consolas" panose="020B0609020204030204" pitchFamily="49" charset="0"/>
              </a:rPr>
              <a:t>) private </a:t>
            </a:r>
            <a:r>
              <a:rPr lang="en-AU" sz="1600" dirty="0" err="1">
                <a:latin typeface="Consolas" panose="020B0609020204030204" pitchFamily="49" charset="0"/>
              </a:rPr>
              <a:t>rewardsForA</a:t>
            </a:r>
            <a:r>
              <a:rPr lang="en-AU" sz="1600" dirty="0">
                <a:latin typeface="Consolas" panose="020B0609020204030204" pitchFamily="49" charset="0"/>
              </a:rPr>
              <a:t>;</a:t>
            </a:r>
          </a:p>
          <a:p>
            <a:endParaRPr lang="en-AU" sz="1600" dirty="0">
              <a:latin typeface="Consolas" panose="020B0609020204030204" pitchFamily="49" charset="0"/>
            </a:endParaRPr>
          </a:p>
          <a:p>
            <a:r>
              <a:rPr lang="en-AU" sz="1600" dirty="0">
                <a:latin typeface="Consolas" panose="020B0609020204030204" pitchFamily="49" charset="0"/>
              </a:rPr>
              <a:t>function </a:t>
            </a:r>
            <a:r>
              <a:rPr lang="en-AU" sz="1600" dirty="0" err="1">
                <a:latin typeface="Consolas" panose="020B0609020204030204" pitchFamily="49" charset="0"/>
              </a:rPr>
              <a:t>withdrawReward</a:t>
            </a:r>
            <a:r>
              <a:rPr lang="en-AU" sz="1600" dirty="0">
                <a:latin typeface="Consolas" panose="020B0609020204030204" pitchFamily="49" charset="0"/>
              </a:rPr>
              <a:t>(address recipient) public {</a:t>
            </a:r>
          </a:p>
          <a:p>
            <a:r>
              <a:rPr lang="en-AU" sz="1600" dirty="0">
                <a:latin typeface="Consolas" panose="020B0609020204030204" pitchFamily="49" charset="0"/>
              </a:rPr>
              <a:t>    </a:t>
            </a:r>
            <a:r>
              <a:rPr lang="en-AU" sz="1600" dirty="0" err="1">
                <a:latin typeface="Consolas" panose="020B0609020204030204" pitchFamily="49" charset="0"/>
              </a:rPr>
              <a:t>uint</a:t>
            </a:r>
            <a:r>
              <a:rPr lang="en-AU" sz="1600" dirty="0">
                <a:latin typeface="Consolas" panose="020B0609020204030204" pitchFamily="49" charset="0"/>
              </a:rPr>
              <a:t> </a:t>
            </a:r>
            <a:r>
              <a:rPr lang="en-AU" sz="1600" dirty="0" err="1">
                <a:latin typeface="Consolas" panose="020B0609020204030204" pitchFamily="49" charset="0"/>
              </a:rPr>
              <a:t>amountToWithdraw</a:t>
            </a:r>
            <a:r>
              <a:rPr lang="en-AU" sz="1600" dirty="0">
                <a:latin typeface="Consolas" panose="020B0609020204030204" pitchFamily="49" charset="0"/>
              </a:rPr>
              <a:t> = </a:t>
            </a:r>
            <a:r>
              <a:rPr lang="en-AU" sz="1600" dirty="0" err="1">
                <a:latin typeface="Consolas" panose="020B0609020204030204" pitchFamily="49" charset="0"/>
              </a:rPr>
              <a:t>rewardsForA</a:t>
            </a:r>
            <a:r>
              <a:rPr lang="en-AU" sz="1600" dirty="0">
                <a:latin typeface="Consolas" panose="020B0609020204030204" pitchFamily="49" charset="0"/>
              </a:rPr>
              <a:t>[recipient];</a:t>
            </a:r>
          </a:p>
          <a:p>
            <a:r>
              <a:rPr lang="en-AU" sz="1600" dirty="0">
                <a:latin typeface="Consolas" panose="020B0609020204030204" pitchFamily="49" charset="0"/>
              </a:rPr>
              <a:t>    </a:t>
            </a:r>
            <a:r>
              <a:rPr lang="en-AU" sz="1600" dirty="0" err="1">
                <a:solidFill>
                  <a:srgbClr val="0070C0"/>
                </a:solidFill>
                <a:latin typeface="Consolas" panose="020B0609020204030204" pitchFamily="49" charset="0"/>
              </a:rPr>
              <a:t>rewardsForA</a:t>
            </a:r>
            <a:r>
              <a:rPr lang="en-AU" sz="1600" dirty="0">
                <a:solidFill>
                  <a:srgbClr val="0070C0"/>
                </a:solidFill>
                <a:latin typeface="Consolas" panose="020B0609020204030204" pitchFamily="49" charset="0"/>
              </a:rPr>
              <a:t>[recipient] = 0;</a:t>
            </a:r>
          </a:p>
          <a:p>
            <a:r>
              <a:rPr lang="en-AU" sz="1600" dirty="0">
                <a:latin typeface="Consolas" panose="020B0609020204030204" pitchFamily="49" charset="0"/>
              </a:rPr>
              <a:t>    (bool success, ) = </a:t>
            </a:r>
            <a:r>
              <a:rPr lang="en-AU" sz="1600" dirty="0" err="1">
                <a:latin typeface="Consolas" panose="020B0609020204030204" pitchFamily="49" charset="0"/>
              </a:rPr>
              <a:t>recipient.call.value</a:t>
            </a:r>
            <a:r>
              <a:rPr lang="en-AU" sz="1600" dirty="0">
                <a:latin typeface="Consolas" panose="020B0609020204030204" pitchFamily="49" charset="0"/>
              </a:rPr>
              <a:t>(</a:t>
            </a:r>
            <a:r>
              <a:rPr lang="en-AU" sz="1600" dirty="0" err="1">
                <a:latin typeface="Consolas" panose="020B0609020204030204" pitchFamily="49" charset="0"/>
              </a:rPr>
              <a:t>amountToWithdraw</a:t>
            </a:r>
            <a:r>
              <a:rPr lang="en-AU" sz="1600" dirty="0">
                <a:latin typeface="Consolas" panose="020B0609020204030204" pitchFamily="49" charset="0"/>
              </a:rPr>
              <a:t>)("");</a:t>
            </a:r>
          </a:p>
          <a:p>
            <a:r>
              <a:rPr lang="en-AU" sz="1600" dirty="0">
                <a:latin typeface="Consolas" panose="020B0609020204030204" pitchFamily="49" charset="0"/>
              </a:rPr>
              <a:t>    require(success);</a:t>
            </a:r>
          </a:p>
          <a:p>
            <a:r>
              <a:rPr lang="en-AU" sz="1600" dirty="0">
                <a:latin typeface="Consolas" panose="020B0609020204030204" pitchFamily="49" charset="0"/>
              </a:rPr>
              <a:t>}</a:t>
            </a:r>
          </a:p>
          <a:p>
            <a:r>
              <a:rPr lang="en-AU" sz="1600" dirty="0">
                <a:latin typeface="Consolas" panose="020B0609020204030204" pitchFamily="49" charset="0"/>
              </a:rPr>
              <a:t>function </a:t>
            </a:r>
            <a:r>
              <a:rPr lang="en-AU" sz="1600" dirty="0" err="1">
                <a:latin typeface="Consolas" panose="020B0609020204030204" pitchFamily="49" charset="0"/>
              </a:rPr>
              <a:t>getFirstWithdrawalBonus</a:t>
            </a:r>
            <a:r>
              <a:rPr lang="en-AU" sz="1600" dirty="0">
                <a:latin typeface="Consolas" panose="020B0609020204030204" pitchFamily="49" charset="0"/>
              </a:rPr>
              <a:t>(address recipient) public {</a:t>
            </a:r>
          </a:p>
          <a:p>
            <a:r>
              <a:rPr lang="en-AU" sz="1600" dirty="0">
                <a:latin typeface="Consolas" panose="020B0609020204030204" pitchFamily="49" charset="0"/>
              </a:rPr>
              <a:t>    require(!</a:t>
            </a:r>
            <a:r>
              <a:rPr lang="en-AU" sz="1600" dirty="0" err="1">
                <a:latin typeface="Consolas" panose="020B0609020204030204" pitchFamily="49" charset="0"/>
              </a:rPr>
              <a:t>claimedBonus</a:t>
            </a:r>
            <a:r>
              <a:rPr lang="en-AU" sz="1600" dirty="0">
                <a:latin typeface="Consolas" panose="020B0609020204030204" pitchFamily="49" charset="0"/>
              </a:rPr>
              <a:t>[recipient]); </a:t>
            </a:r>
          </a:p>
          <a:p>
            <a:r>
              <a:rPr lang="en-AU" sz="1600" dirty="0">
                <a:latin typeface="Consolas" panose="020B0609020204030204" pitchFamily="49" charset="0"/>
              </a:rPr>
              <a:t>    </a:t>
            </a:r>
            <a:r>
              <a:rPr lang="en-AU" sz="1600" dirty="0" err="1">
                <a:latin typeface="Consolas" panose="020B0609020204030204" pitchFamily="49" charset="0"/>
              </a:rPr>
              <a:t>rewardsForA</a:t>
            </a:r>
            <a:r>
              <a:rPr lang="en-AU" sz="1600" dirty="0">
                <a:latin typeface="Consolas" panose="020B0609020204030204" pitchFamily="49" charset="0"/>
              </a:rPr>
              <a:t>[recipient] += 100;</a:t>
            </a:r>
          </a:p>
          <a:p>
            <a:r>
              <a:rPr lang="en-AU" sz="1600" dirty="0">
                <a:latin typeface="Consolas" panose="020B0609020204030204" pitchFamily="49" charset="0"/>
              </a:rPr>
              <a:t>    </a:t>
            </a:r>
            <a:r>
              <a:rPr lang="en-AU" sz="1600" dirty="0" err="1">
                <a:latin typeface="Consolas" panose="020B0609020204030204" pitchFamily="49" charset="0"/>
              </a:rPr>
              <a:t>withdrawReward</a:t>
            </a:r>
            <a:r>
              <a:rPr lang="en-AU" sz="1600" dirty="0">
                <a:latin typeface="Consolas" panose="020B0609020204030204" pitchFamily="49" charset="0"/>
              </a:rPr>
              <a:t>(recipient); </a:t>
            </a:r>
          </a:p>
          <a:p>
            <a:r>
              <a:rPr lang="en-AU" sz="1600" dirty="0">
                <a:latin typeface="Consolas" panose="020B0609020204030204" pitchFamily="49" charset="0"/>
              </a:rPr>
              <a:t>    </a:t>
            </a:r>
            <a:r>
              <a:rPr lang="en-AU" sz="1600" dirty="0" err="1">
                <a:solidFill>
                  <a:srgbClr val="0070C0"/>
                </a:solidFill>
                <a:latin typeface="Consolas" panose="020B0609020204030204" pitchFamily="49" charset="0"/>
              </a:rPr>
              <a:t>claimedBonus</a:t>
            </a:r>
            <a:r>
              <a:rPr lang="en-AU" sz="1600" dirty="0">
                <a:solidFill>
                  <a:srgbClr val="0070C0"/>
                </a:solidFill>
                <a:latin typeface="Consolas" panose="020B0609020204030204" pitchFamily="49" charset="0"/>
              </a:rPr>
              <a:t>[recipient] = true;</a:t>
            </a:r>
          </a:p>
          <a:p>
            <a:r>
              <a:rPr lang="en-AU" sz="1600" dirty="0">
                <a:latin typeface="Consolas" panose="020B0609020204030204" pitchFamily="49" charset="0"/>
              </a:rPr>
              <a:t>}</a:t>
            </a:r>
          </a:p>
        </p:txBody>
      </p:sp>
    </p:spTree>
    <p:extLst>
      <p:ext uri="{BB962C8B-B14F-4D97-AF65-F5344CB8AC3E}">
        <p14:creationId xmlns:p14="http://schemas.microsoft.com/office/powerpoint/2010/main" val="27787599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E557A8D-6657-4551-85ED-0EF3CF005FB8}"/>
              </a:ext>
            </a:extLst>
          </p:cNvPr>
          <p:cNvSpPr>
            <a:spLocks noGrp="1"/>
          </p:cNvSpPr>
          <p:nvPr>
            <p:ph idx="1"/>
          </p:nvPr>
        </p:nvSpPr>
        <p:spPr/>
        <p:txBody>
          <a:bodyPr>
            <a:normAutofit lnSpcReduction="10000"/>
          </a:bodyPr>
          <a:lstStyle/>
          <a:p>
            <a:r>
              <a:rPr lang="en-AU" dirty="0"/>
              <a:t>All TXs are visible while they wait in TX pool (aka., </a:t>
            </a:r>
            <a:r>
              <a:rPr lang="en-AU" dirty="0" err="1"/>
              <a:t>mempool</a:t>
            </a:r>
            <a:r>
              <a:rPr lang="en-AU" dirty="0"/>
              <a:t>)</a:t>
            </a:r>
          </a:p>
          <a:p>
            <a:pPr lvl="1"/>
            <a:r>
              <a:rPr lang="en-AU" dirty="0"/>
              <a:t>Waiting time vary from seconds to hours</a:t>
            </a:r>
          </a:p>
          <a:p>
            <a:r>
              <a:rPr lang="en-AU" dirty="0"/>
              <a:t>An adversary can issue a TX with much higher gas price</a:t>
            </a:r>
          </a:p>
          <a:p>
            <a:pPr lvl="1"/>
            <a:r>
              <a:rPr lang="en-AU" dirty="0"/>
              <a:t>Displacement – Bidding, crypto exchanges, registering a domain name</a:t>
            </a:r>
          </a:p>
          <a:p>
            <a:pPr lvl="1"/>
            <a:r>
              <a:rPr lang="en-AU" dirty="0"/>
              <a:t>Insertion – Seeing a buy order, buy first &amp; sell immediately at a higher price</a:t>
            </a:r>
          </a:p>
          <a:p>
            <a:pPr lvl="1"/>
            <a:r>
              <a:rPr lang="en-AU" dirty="0"/>
              <a:t>Suppression – Slowing others down</a:t>
            </a:r>
          </a:p>
          <a:p>
            <a:r>
              <a:rPr lang="en-AU" dirty="0"/>
              <a:t>Solutions</a:t>
            </a:r>
          </a:p>
          <a:p>
            <a:pPr lvl="1"/>
            <a:r>
              <a:rPr lang="en-AU" dirty="0"/>
              <a:t>Restructure SC such that order or time is a not a factor that determines outcome</a:t>
            </a:r>
          </a:p>
          <a:p>
            <a:pPr lvl="1"/>
            <a:r>
              <a:rPr lang="en-AU" dirty="0"/>
              <a:t>Commit &amp; reveal, e.g., </a:t>
            </a:r>
            <a:r>
              <a:rPr lang="en-AU" dirty="0" err="1"/>
              <a:t>hashlock</a:t>
            </a:r>
            <a:endParaRPr lang="en-AU" dirty="0"/>
          </a:p>
          <a:p>
            <a:pPr lvl="1"/>
            <a:r>
              <a:rPr lang="en-AU" dirty="0"/>
              <a:t>Zero-knowledge protocols</a:t>
            </a:r>
          </a:p>
        </p:txBody>
      </p:sp>
      <p:sp>
        <p:nvSpPr>
          <p:cNvPr id="3" name="Title 2">
            <a:extLst>
              <a:ext uri="{FF2B5EF4-FFF2-40B4-BE49-F238E27FC236}">
                <a16:creationId xmlns:a16="http://schemas.microsoft.com/office/drawing/2014/main" id="{94A751A8-8CF0-41AB-A68E-D15A0859515F}"/>
              </a:ext>
            </a:extLst>
          </p:cNvPr>
          <p:cNvSpPr>
            <a:spLocks noGrp="1"/>
          </p:cNvSpPr>
          <p:nvPr>
            <p:ph type="title"/>
          </p:nvPr>
        </p:nvSpPr>
        <p:spPr/>
        <p:txBody>
          <a:bodyPr/>
          <a:lstStyle/>
          <a:p>
            <a:r>
              <a:rPr lang="en-AU" dirty="0"/>
              <a:t>Front-Running</a:t>
            </a:r>
          </a:p>
        </p:txBody>
      </p:sp>
      <p:sp>
        <p:nvSpPr>
          <p:cNvPr id="4" name="Footer Placeholder 3">
            <a:extLst>
              <a:ext uri="{FF2B5EF4-FFF2-40B4-BE49-F238E27FC236}">
                <a16:creationId xmlns:a16="http://schemas.microsoft.com/office/drawing/2014/main" id="{3B193C21-6602-42FA-8FAF-B9C33D00B2EC}"/>
              </a:ext>
            </a:extLst>
          </p:cNvPr>
          <p:cNvSpPr>
            <a:spLocks noGrp="1"/>
          </p:cNvSpPr>
          <p:nvPr>
            <p:ph type="ftr" sz="quarter" idx="10"/>
          </p:nvPr>
        </p:nvSpPr>
        <p:spPr/>
        <p:txBody>
          <a:bodyPr/>
          <a:lstStyle/>
          <a:p>
            <a:r>
              <a:rPr lang="en-AU"/>
              <a:t>COMP6452 Software Architecture for Blockchain Applications |  Data61, CSIRO</a:t>
            </a:r>
            <a:endParaRPr lang="en-AU" dirty="0"/>
          </a:p>
        </p:txBody>
      </p:sp>
      <p:sp>
        <p:nvSpPr>
          <p:cNvPr id="5" name="Slide Number Placeholder 4">
            <a:extLst>
              <a:ext uri="{FF2B5EF4-FFF2-40B4-BE49-F238E27FC236}">
                <a16:creationId xmlns:a16="http://schemas.microsoft.com/office/drawing/2014/main" id="{6F697E62-05ED-4D6B-A0F0-9892DAC539A5}"/>
              </a:ext>
            </a:extLst>
          </p:cNvPr>
          <p:cNvSpPr>
            <a:spLocks noGrp="1"/>
          </p:cNvSpPr>
          <p:nvPr>
            <p:ph type="sldNum" sz="quarter" idx="11"/>
          </p:nvPr>
        </p:nvSpPr>
        <p:spPr/>
        <p:txBody>
          <a:bodyPr/>
          <a:lstStyle/>
          <a:p>
            <a:fld id="{2ABE124A-B5C5-46E0-B944-45307B126769}" type="slidenum">
              <a:rPr lang="en-AU" smtClean="0"/>
              <a:pPr/>
              <a:t>13</a:t>
            </a:fld>
            <a:r>
              <a:rPr lang="en-AU"/>
              <a:t>  |</a:t>
            </a:r>
            <a:endParaRPr lang="en-AU" dirty="0"/>
          </a:p>
        </p:txBody>
      </p:sp>
    </p:spTree>
    <p:extLst>
      <p:ext uri="{BB962C8B-B14F-4D97-AF65-F5344CB8AC3E}">
        <p14:creationId xmlns:p14="http://schemas.microsoft.com/office/powerpoint/2010/main" val="7112303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96FCE29-AE7D-4A28-B2C6-F14B4B4125C9}"/>
              </a:ext>
            </a:extLst>
          </p:cNvPr>
          <p:cNvSpPr>
            <a:spLocks noGrp="1"/>
          </p:cNvSpPr>
          <p:nvPr>
            <p:ph type="title"/>
          </p:nvPr>
        </p:nvSpPr>
        <p:spPr/>
        <p:txBody>
          <a:bodyPr/>
          <a:lstStyle/>
          <a:p>
            <a:r>
              <a:rPr lang="en-AU" dirty="0"/>
              <a:t>Arithmetic Overflow/Underflow</a:t>
            </a:r>
          </a:p>
        </p:txBody>
      </p:sp>
      <p:sp>
        <p:nvSpPr>
          <p:cNvPr id="4" name="Footer Placeholder 3">
            <a:extLst>
              <a:ext uri="{FF2B5EF4-FFF2-40B4-BE49-F238E27FC236}">
                <a16:creationId xmlns:a16="http://schemas.microsoft.com/office/drawing/2014/main" id="{6FC6057F-824D-4D99-A0DC-1B6650C8FD27}"/>
              </a:ext>
            </a:extLst>
          </p:cNvPr>
          <p:cNvSpPr>
            <a:spLocks noGrp="1"/>
          </p:cNvSpPr>
          <p:nvPr>
            <p:ph type="ftr" sz="quarter" idx="10"/>
          </p:nvPr>
        </p:nvSpPr>
        <p:spPr/>
        <p:txBody>
          <a:bodyPr/>
          <a:lstStyle/>
          <a:p>
            <a:r>
              <a:rPr lang="en-AU"/>
              <a:t>COMP6452 Software Architecture for Blockchain Applications |  Data61, CSIRO</a:t>
            </a:r>
            <a:endParaRPr lang="en-AU" dirty="0"/>
          </a:p>
        </p:txBody>
      </p:sp>
      <p:sp>
        <p:nvSpPr>
          <p:cNvPr id="5" name="Slide Number Placeholder 4">
            <a:extLst>
              <a:ext uri="{FF2B5EF4-FFF2-40B4-BE49-F238E27FC236}">
                <a16:creationId xmlns:a16="http://schemas.microsoft.com/office/drawing/2014/main" id="{9812CC02-89F0-4395-A575-FEAAB78328B8}"/>
              </a:ext>
            </a:extLst>
          </p:cNvPr>
          <p:cNvSpPr>
            <a:spLocks noGrp="1"/>
          </p:cNvSpPr>
          <p:nvPr>
            <p:ph type="sldNum" sz="quarter" idx="11"/>
          </p:nvPr>
        </p:nvSpPr>
        <p:spPr/>
        <p:txBody>
          <a:bodyPr/>
          <a:lstStyle/>
          <a:p>
            <a:fld id="{2ABE124A-B5C5-46E0-B944-45307B126769}" type="slidenum">
              <a:rPr lang="en-AU" smtClean="0"/>
              <a:pPr/>
              <a:t>14</a:t>
            </a:fld>
            <a:r>
              <a:rPr lang="en-AU"/>
              <a:t>  |</a:t>
            </a:r>
            <a:endParaRPr lang="en-AU" dirty="0"/>
          </a:p>
        </p:txBody>
      </p:sp>
      <p:sp>
        <p:nvSpPr>
          <p:cNvPr id="6" name="Rectangle 5">
            <a:extLst>
              <a:ext uri="{FF2B5EF4-FFF2-40B4-BE49-F238E27FC236}">
                <a16:creationId xmlns:a16="http://schemas.microsoft.com/office/drawing/2014/main" id="{E5155B09-CAFA-46DD-991B-0D7724199CE4}"/>
              </a:ext>
            </a:extLst>
          </p:cNvPr>
          <p:cNvSpPr/>
          <p:nvPr/>
        </p:nvSpPr>
        <p:spPr>
          <a:xfrm>
            <a:off x="397976" y="1605362"/>
            <a:ext cx="5904656" cy="1815882"/>
          </a:xfrm>
          <a:prstGeom prst="rect">
            <a:avLst/>
          </a:prstGeom>
        </p:spPr>
        <p:txBody>
          <a:bodyPr wrap="square">
            <a:spAutoFit/>
          </a:bodyPr>
          <a:lstStyle/>
          <a:p>
            <a:r>
              <a:rPr lang="en-AU" sz="1600" dirty="0">
                <a:latin typeface="Consolas" panose="020B0609020204030204" pitchFamily="49" charset="0"/>
              </a:rPr>
              <a:t>mapping (address =&gt; uint256) public </a:t>
            </a:r>
            <a:r>
              <a:rPr lang="en-AU" sz="1600" dirty="0" err="1">
                <a:latin typeface="Consolas" panose="020B0609020204030204" pitchFamily="49" charset="0"/>
              </a:rPr>
              <a:t>balanceOf</a:t>
            </a:r>
            <a:r>
              <a:rPr lang="en-AU" sz="1600" dirty="0">
                <a:latin typeface="Consolas" panose="020B0609020204030204" pitchFamily="49" charset="0"/>
              </a:rPr>
              <a:t>;</a:t>
            </a:r>
          </a:p>
          <a:p>
            <a:endParaRPr lang="en-AU" sz="1600" dirty="0">
              <a:latin typeface="Consolas" panose="020B0609020204030204" pitchFamily="49" charset="0"/>
            </a:endParaRPr>
          </a:p>
          <a:p>
            <a:r>
              <a:rPr lang="en-AU" sz="1600" dirty="0">
                <a:latin typeface="Consolas" panose="020B0609020204030204" pitchFamily="49" charset="0"/>
              </a:rPr>
              <a:t>function transfer(address _to, uint256 _value) {</a:t>
            </a:r>
          </a:p>
          <a:p>
            <a:r>
              <a:rPr lang="en-AU" sz="1600" dirty="0">
                <a:latin typeface="Consolas" panose="020B0609020204030204" pitchFamily="49" charset="0"/>
              </a:rPr>
              <a:t>    require(</a:t>
            </a:r>
            <a:r>
              <a:rPr lang="en-AU" sz="1600" dirty="0" err="1">
                <a:latin typeface="Consolas" panose="020B0609020204030204" pitchFamily="49" charset="0"/>
              </a:rPr>
              <a:t>balanceOf</a:t>
            </a:r>
            <a:r>
              <a:rPr lang="en-AU" sz="1600" dirty="0">
                <a:latin typeface="Consolas" panose="020B0609020204030204" pitchFamily="49" charset="0"/>
              </a:rPr>
              <a:t>[</a:t>
            </a:r>
            <a:r>
              <a:rPr lang="en-AU" sz="1600" dirty="0" err="1">
                <a:latin typeface="Consolas" panose="020B0609020204030204" pitchFamily="49" charset="0"/>
              </a:rPr>
              <a:t>msg.sender</a:t>
            </a:r>
            <a:r>
              <a:rPr lang="en-AU" sz="1600" dirty="0">
                <a:latin typeface="Consolas" panose="020B0609020204030204" pitchFamily="49" charset="0"/>
              </a:rPr>
              <a:t>] &gt;= _value);</a:t>
            </a:r>
          </a:p>
          <a:p>
            <a:r>
              <a:rPr lang="en-AU" sz="1600" dirty="0">
                <a:latin typeface="Consolas" panose="020B0609020204030204" pitchFamily="49" charset="0"/>
              </a:rPr>
              <a:t>    </a:t>
            </a:r>
            <a:r>
              <a:rPr lang="en-AU" sz="1600" dirty="0" err="1">
                <a:latin typeface="Consolas" panose="020B0609020204030204" pitchFamily="49" charset="0"/>
              </a:rPr>
              <a:t>balanceOf</a:t>
            </a:r>
            <a:r>
              <a:rPr lang="en-AU" sz="1600" dirty="0">
                <a:latin typeface="Consolas" panose="020B0609020204030204" pitchFamily="49" charset="0"/>
              </a:rPr>
              <a:t>[</a:t>
            </a:r>
            <a:r>
              <a:rPr lang="en-AU" sz="1600" dirty="0" err="1">
                <a:latin typeface="Consolas" panose="020B0609020204030204" pitchFamily="49" charset="0"/>
              </a:rPr>
              <a:t>msg.sender</a:t>
            </a:r>
            <a:r>
              <a:rPr lang="en-AU" sz="1600" dirty="0">
                <a:latin typeface="Consolas" panose="020B0609020204030204" pitchFamily="49" charset="0"/>
              </a:rPr>
              <a:t>] -= _value;</a:t>
            </a:r>
          </a:p>
          <a:p>
            <a:r>
              <a:rPr lang="en-AU" sz="1600" dirty="0">
                <a:latin typeface="Consolas" panose="020B0609020204030204" pitchFamily="49" charset="0"/>
              </a:rPr>
              <a:t>    </a:t>
            </a:r>
            <a:r>
              <a:rPr lang="en-AU" sz="1600" dirty="0" err="1">
                <a:latin typeface="Consolas" panose="020B0609020204030204" pitchFamily="49" charset="0"/>
              </a:rPr>
              <a:t>balanceOf</a:t>
            </a:r>
            <a:r>
              <a:rPr lang="en-AU" sz="1600" dirty="0">
                <a:latin typeface="Consolas" panose="020B0609020204030204" pitchFamily="49" charset="0"/>
              </a:rPr>
              <a:t>[_to] += _value;</a:t>
            </a:r>
          </a:p>
          <a:p>
            <a:r>
              <a:rPr lang="en-AU" sz="1600" dirty="0">
                <a:latin typeface="Consolas" panose="020B0609020204030204" pitchFamily="49" charset="0"/>
              </a:rPr>
              <a:t>}</a:t>
            </a:r>
          </a:p>
        </p:txBody>
      </p:sp>
      <p:sp>
        <p:nvSpPr>
          <p:cNvPr id="7" name="Rectangle 6">
            <a:extLst>
              <a:ext uri="{FF2B5EF4-FFF2-40B4-BE49-F238E27FC236}">
                <a16:creationId xmlns:a16="http://schemas.microsoft.com/office/drawing/2014/main" id="{E03DBE4E-FDE0-464A-9973-50D268ECA986}"/>
              </a:ext>
            </a:extLst>
          </p:cNvPr>
          <p:cNvSpPr/>
          <p:nvPr/>
        </p:nvSpPr>
        <p:spPr>
          <a:xfrm>
            <a:off x="397976" y="3649588"/>
            <a:ext cx="6709701" cy="1569660"/>
          </a:xfrm>
          <a:prstGeom prst="rect">
            <a:avLst/>
          </a:prstGeom>
        </p:spPr>
        <p:txBody>
          <a:bodyPr wrap="square">
            <a:spAutoFit/>
          </a:bodyPr>
          <a:lstStyle/>
          <a:p>
            <a:r>
              <a:rPr lang="en-AU" sz="1600" dirty="0">
                <a:latin typeface="Consolas" panose="020B0609020204030204" pitchFamily="49" charset="0"/>
              </a:rPr>
              <a:t>function transfer(address _to, uint256 _value) {</a:t>
            </a:r>
          </a:p>
          <a:p>
            <a:r>
              <a:rPr lang="en-AU" sz="1600" dirty="0">
                <a:latin typeface="Consolas" panose="020B0609020204030204" pitchFamily="49" charset="0"/>
              </a:rPr>
              <a:t>    </a:t>
            </a:r>
            <a:r>
              <a:rPr lang="en-AU" sz="1600" dirty="0">
                <a:solidFill>
                  <a:srgbClr val="0070C0"/>
                </a:solidFill>
                <a:latin typeface="Consolas" panose="020B0609020204030204" pitchFamily="49" charset="0"/>
              </a:rPr>
              <a:t>require(</a:t>
            </a:r>
            <a:r>
              <a:rPr lang="en-AU" sz="1600" dirty="0" err="1">
                <a:solidFill>
                  <a:srgbClr val="0070C0"/>
                </a:solidFill>
                <a:latin typeface="Consolas" panose="020B0609020204030204" pitchFamily="49" charset="0"/>
              </a:rPr>
              <a:t>balanceOf</a:t>
            </a:r>
            <a:r>
              <a:rPr lang="en-AU" sz="1600" dirty="0">
                <a:solidFill>
                  <a:srgbClr val="0070C0"/>
                </a:solidFill>
                <a:latin typeface="Consolas" panose="020B0609020204030204" pitchFamily="49" charset="0"/>
              </a:rPr>
              <a:t>[</a:t>
            </a:r>
            <a:r>
              <a:rPr lang="en-AU" sz="1600" dirty="0" err="1">
                <a:solidFill>
                  <a:srgbClr val="0070C0"/>
                </a:solidFill>
                <a:latin typeface="Consolas" panose="020B0609020204030204" pitchFamily="49" charset="0"/>
              </a:rPr>
              <a:t>msg.sender</a:t>
            </a:r>
            <a:r>
              <a:rPr lang="en-AU" sz="1600" dirty="0">
                <a:solidFill>
                  <a:srgbClr val="0070C0"/>
                </a:solidFill>
                <a:latin typeface="Consolas" panose="020B0609020204030204" pitchFamily="49" charset="0"/>
              </a:rPr>
              <a:t>] &gt;= _value &amp;&amp; </a:t>
            </a:r>
          </a:p>
          <a:p>
            <a:r>
              <a:rPr lang="en-AU" sz="1600" dirty="0">
                <a:solidFill>
                  <a:srgbClr val="0070C0"/>
                </a:solidFill>
                <a:latin typeface="Consolas" panose="020B0609020204030204" pitchFamily="49" charset="0"/>
              </a:rPr>
              <a:t>	</a:t>
            </a:r>
            <a:r>
              <a:rPr lang="en-AU" sz="1600" dirty="0" err="1">
                <a:solidFill>
                  <a:srgbClr val="0070C0"/>
                </a:solidFill>
                <a:latin typeface="Consolas" panose="020B0609020204030204" pitchFamily="49" charset="0"/>
              </a:rPr>
              <a:t>balanceOf</a:t>
            </a:r>
            <a:r>
              <a:rPr lang="en-AU" sz="1600" dirty="0">
                <a:solidFill>
                  <a:srgbClr val="0070C0"/>
                </a:solidFill>
                <a:latin typeface="Consolas" panose="020B0609020204030204" pitchFamily="49" charset="0"/>
              </a:rPr>
              <a:t>[_to] + _value &gt;= </a:t>
            </a:r>
            <a:r>
              <a:rPr lang="en-AU" sz="1600" dirty="0" err="1">
                <a:solidFill>
                  <a:srgbClr val="0070C0"/>
                </a:solidFill>
                <a:latin typeface="Consolas" panose="020B0609020204030204" pitchFamily="49" charset="0"/>
              </a:rPr>
              <a:t>balanceOf</a:t>
            </a:r>
            <a:r>
              <a:rPr lang="en-AU" sz="1600" dirty="0">
                <a:solidFill>
                  <a:srgbClr val="0070C0"/>
                </a:solidFill>
                <a:latin typeface="Consolas" panose="020B0609020204030204" pitchFamily="49" charset="0"/>
              </a:rPr>
              <a:t>[_to]);</a:t>
            </a:r>
          </a:p>
          <a:p>
            <a:r>
              <a:rPr lang="en-AU" sz="1600" dirty="0">
                <a:latin typeface="Consolas" panose="020B0609020204030204" pitchFamily="49" charset="0"/>
              </a:rPr>
              <a:t>    </a:t>
            </a:r>
            <a:r>
              <a:rPr lang="en-AU" sz="1600" dirty="0" err="1">
                <a:latin typeface="Consolas" panose="020B0609020204030204" pitchFamily="49" charset="0"/>
              </a:rPr>
              <a:t>balanceOf</a:t>
            </a:r>
            <a:r>
              <a:rPr lang="en-AU" sz="1600" dirty="0">
                <a:latin typeface="Consolas" panose="020B0609020204030204" pitchFamily="49" charset="0"/>
              </a:rPr>
              <a:t>[</a:t>
            </a:r>
            <a:r>
              <a:rPr lang="en-AU" sz="1600" dirty="0" err="1">
                <a:latin typeface="Consolas" panose="020B0609020204030204" pitchFamily="49" charset="0"/>
              </a:rPr>
              <a:t>msg.sender</a:t>
            </a:r>
            <a:r>
              <a:rPr lang="en-AU" sz="1600" dirty="0">
                <a:latin typeface="Consolas" panose="020B0609020204030204" pitchFamily="49" charset="0"/>
              </a:rPr>
              <a:t>] -= _value;</a:t>
            </a:r>
          </a:p>
          <a:p>
            <a:r>
              <a:rPr lang="en-AU" sz="1600" dirty="0">
                <a:latin typeface="Consolas" panose="020B0609020204030204" pitchFamily="49" charset="0"/>
              </a:rPr>
              <a:t>    </a:t>
            </a:r>
            <a:r>
              <a:rPr lang="en-AU" sz="1600" dirty="0" err="1">
                <a:latin typeface="Consolas" panose="020B0609020204030204" pitchFamily="49" charset="0"/>
              </a:rPr>
              <a:t>balanceOf</a:t>
            </a:r>
            <a:r>
              <a:rPr lang="en-AU" sz="1600" dirty="0">
                <a:latin typeface="Consolas" panose="020B0609020204030204" pitchFamily="49" charset="0"/>
              </a:rPr>
              <a:t>[_to] += _value;</a:t>
            </a:r>
          </a:p>
          <a:p>
            <a:r>
              <a:rPr lang="en-AU" sz="1600" dirty="0">
                <a:latin typeface="Consolas" panose="020B0609020204030204" pitchFamily="49" charset="0"/>
              </a:rPr>
              <a:t>}</a:t>
            </a:r>
          </a:p>
        </p:txBody>
      </p:sp>
      <p:sp>
        <p:nvSpPr>
          <p:cNvPr id="8" name="Rectangle 7">
            <a:extLst>
              <a:ext uri="{FF2B5EF4-FFF2-40B4-BE49-F238E27FC236}">
                <a16:creationId xmlns:a16="http://schemas.microsoft.com/office/drawing/2014/main" id="{E4DE82CF-1265-42E8-9F6B-23837CAE52D9}"/>
              </a:ext>
            </a:extLst>
          </p:cNvPr>
          <p:cNvSpPr/>
          <p:nvPr/>
        </p:nvSpPr>
        <p:spPr>
          <a:xfrm>
            <a:off x="4458224" y="5191780"/>
            <a:ext cx="4572000" cy="523220"/>
          </a:xfrm>
          <a:prstGeom prst="rect">
            <a:avLst/>
          </a:prstGeom>
        </p:spPr>
        <p:txBody>
          <a:bodyPr>
            <a:spAutoFit/>
          </a:bodyPr>
          <a:lstStyle/>
          <a:p>
            <a:r>
              <a:rPr lang="en-AU" sz="1400" dirty="0"/>
              <a:t>Source: </a:t>
            </a:r>
            <a:r>
              <a:rPr lang="en-AU" sz="1400" dirty="0">
                <a:hlinkClick r:id="rId3"/>
              </a:rPr>
              <a:t>https://github.com/ConsenSys/smart-contract-best-practices/blob/master/docs/known_attacks.md</a:t>
            </a:r>
            <a:endParaRPr lang="en-AU" sz="1400" dirty="0"/>
          </a:p>
        </p:txBody>
      </p:sp>
      <p:sp>
        <p:nvSpPr>
          <p:cNvPr id="9" name="Rectangle 8">
            <a:extLst>
              <a:ext uri="{FF2B5EF4-FFF2-40B4-BE49-F238E27FC236}">
                <a16:creationId xmlns:a16="http://schemas.microsoft.com/office/drawing/2014/main" id="{720A21EE-C37C-48BC-8C3F-62CB29FEB7A6}"/>
              </a:ext>
            </a:extLst>
          </p:cNvPr>
          <p:cNvSpPr/>
          <p:nvPr/>
        </p:nvSpPr>
        <p:spPr>
          <a:xfrm>
            <a:off x="6228184" y="2769136"/>
            <a:ext cx="2802040" cy="646331"/>
          </a:xfrm>
          <a:prstGeom prst="rect">
            <a:avLst/>
          </a:prstGeom>
        </p:spPr>
        <p:txBody>
          <a:bodyPr wrap="square">
            <a:spAutoFit/>
          </a:bodyPr>
          <a:lstStyle/>
          <a:p>
            <a:r>
              <a:rPr lang="en-AU" dirty="0"/>
              <a:t>Another solution is to use </a:t>
            </a:r>
            <a:r>
              <a:rPr lang="en-AU" dirty="0" err="1"/>
              <a:t>SafeMath.sol</a:t>
            </a:r>
            <a:r>
              <a:rPr lang="en-AU" dirty="0"/>
              <a:t> library</a:t>
            </a:r>
          </a:p>
        </p:txBody>
      </p:sp>
    </p:spTree>
    <p:extLst>
      <p:ext uri="{BB962C8B-B14F-4D97-AF65-F5344CB8AC3E}">
        <p14:creationId xmlns:p14="http://schemas.microsoft.com/office/powerpoint/2010/main" val="330706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5DDB49C-2744-420D-9398-E91326EB2898}"/>
              </a:ext>
            </a:extLst>
          </p:cNvPr>
          <p:cNvSpPr>
            <a:spLocks noGrp="1"/>
          </p:cNvSpPr>
          <p:nvPr>
            <p:ph idx="1"/>
          </p:nvPr>
        </p:nvSpPr>
        <p:spPr/>
        <p:txBody>
          <a:bodyPr/>
          <a:lstStyle/>
          <a:p>
            <a:r>
              <a:rPr lang="en-AU" dirty="0"/>
              <a:t>Miner can manipulate block timestamp to some extent</a:t>
            </a:r>
          </a:p>
          <a:p>
            <a:r>
              <a:rPr lang="en-AU" dirty="0"/>
              <a:t>Inter-block time can substantially vary</a:t>
            </a:r>
          </a:p>
          <a:p>
            <a:r>
              <a:rPr lang="en-AU" dirty="0"/>
              <a:t>Should not use </a:t>
            </a:r>
            <a:r>
              <a:rPr lang="en-AU" dirty="0" err="1">
                <a:latin typeface="Consolas" panose="020B0609020204030204" pitchFamily="49" charset="0"/>
              </a:rPr>
              <a:t>block.timestamp</a:t>
            </a:r>
            <a:r>
              <a:rPr lang="en-AU" dirty="0"/>
              <a:t> or </a:t>
            </a:r>
            <a:r>
              <a:rPr lang="en-AU" dirty="0" err="1">
                <a:latin typeface="Consolas" panose="020B0609020204030204" pitchFamily="49" charset="0"/>
              </a:rPr>
              <a:t>block.number</a:t>
            </a:r>
            <a:r>
              <a:rPr lang="en-AU" dirty="0">
                <a:latin typeface="Consolas" panose="020B0609020204030204" pitchFamily="49" charset="0"/>
              </a:rPr>
              <a:t> x 14 sec</a:t>
            </a:r>
          </a:p>
          <a:p>
            <a:r>
              <a:rPr lang="en-AU" dirty="0"/>
              <a:t>Solutions</a:t>
            </a:r>
          </a:p>
          <a:p>
            <a:pPr lvl="1"/>
            <a:r>
              <a:rPr lang="en-AU" dirty="0"/>
              <a:t>Design SC to not rely on time</a:t>
            </a:r>
          </a:p>
          <a:p>
            <a:pPr lvl="1"/>
            <a:r>
              <a:rPr lang="en-AU" dirty="0"/>
              <a:t>Even </a:t>
            </a:r>
            <a:r>
              <a:rPr lang="en-AU" dirty="0" err="1">
                <a:latin typeface="Consolas" panose="020B0609020204030204" pitchFamily="49" charset="0"/>
              </a:rPr>
              <a:t>block.number</a:t>
            </a:r>
            <a:r>
              <a:rPr lang="en-AU" dirty="0"/>
              <a:t> isn’t future proof</a:t>
            </a:r>
          </a:p>
          <a:p>
            <a:pPr lvl="1"/>
            <a:r>
              <a:rPr lang="en-AU" dirty="0"/>
              <a:t>Use oracle as a time source</a:t>
            </a:r>
          </a:p>
          <a:p>
            <a:pPr lvl="1"/>
            <a:endParaRPr lang="en-AU" dirty="0">
              <a:latin typeface="Consolas" panose="020B0609020204030204" pitchFamily="49" charset="0"/>
            </a:endParaRPr>
          </a:p>
        </p:txBody>
      </p:sp>
      <p:sp>
        <p:nvSpPr>
          <p:cNvPr id="3" name="Title 2">
            <a:extLst>
              <a:ext uri="{FF2B5EF4-FFF2-40B4-BE49-F238E27FC236}">
                <a16:creationId xmlns:a16="http://schemas.microsoft.com/office/drawing/2014/main" id="{5D675E49-0E52-49DE-B6ED-5C32E1C79A52}"/>
              </a:ext>
            </a:extLst>
          </p:cNvPr>
          <p:cNvSpPr>
            <a:spLocks noGrp="1"/>
          </p:cNvSpPr>
          <p:nvPr>
            <p:ph type="title"/>
          </p:nvPr>
        </p:nvSpPr>
        <p:spPr/>
        <p:txBody>
          <a:bodyPr/>
          <a:lstStyle/>
          <a:p>
            <a:r>
              <a:rPr lang="en-AU" dirty="0"/>
              <a:t>Timestamp Dependence</a:t>
            </a:r>
          </a:p>
        </p:txBody>
      </p:sp>
      <p:sp>
        <p:nvSpPr>
          <p:cNvPr id="4" name="Footer Placeholder 3">
            <a:extLst>
              <a:ext uri="{FF2B5EF4-FFF2-40B4-BE49-F238E27FC236}">
                <a16:creationId xmlns:a16="http://schemas.microsoft.com/office/drawing/2014/main" id="{CB5957FF-9963-4979-AE37-4D6A8F0D4EFA}"/>
              </a:ext>
            </a:extLst>
          </p:cNvPr>
          <p:cNvSpPr>
            <a:spLocks noGrp="1"/>
          </p:cNvSpPr>
          <p:nvPr>
            <p:ph type="ftr" sz="quarter" idx="10"/>
          </p:nvPr>
        </p:nvSpPr>
        <p:spPr/>
        <p:txBody>
          <a:bodyPr/>
          <a:lstStyle/>
          <a:p>
            <a:r>
              <a:rPr lang="en-AU"/>
              <a:t>COMP6452 Software Architecture for Blockchain Applications |  Data61, CSIRO</a:t>
            </a:r>
            <a:endParaRPr lang="en-AU" dirty="0"/>
          </a:p>
        </p:txBody>
      </p:sp>
      <p:sp>
        <p:nvSpPr>
          <p:cNvPr id="5" name="Slide Number Placeholder 4">
            <a:extLst>
              <a:ext uri="{FF2B5EF4-FFF2-40B4-BE49-F238E27FC236}">
                <a16:creationId xmlns:a16="http://schemas.microsoft.com/office/drawing/2014/main" id="{C86EBB6C-76A0-4C79-AD06-4D9B94A4D5DF}"/>
              </a:ext>
            </a:extLst>
          </p:cNvPr>
          <p:cNvSpPr>
            <a:spLocks noGrp="1"/>
          </p:cNvSpPr>
          <p:nvPr>
            <p:ph type="sldNum" sz="quarter" idx="11"/>
          </p:nvPr>
        </p:nvSpPr>
        <p:spPr/>
        <p:txBody>
          <a:bodyPr/>
          <a:lstStyle/>
          <a:p>
            <a:fld id="{2ABE124A-B5C5-46E0-B944-45307B126769}" type="slidenum">
              <a:rPr lang="en-AU" smtClean="0"/>
              <a:pPr/>
              <a:t>15</a:t>
            </a:fld>
            <a:r>
              <a:rPr lang="en-AU"/>
              <a:t>  |</a:t>
            </a:r>
            <a:endParaRPr lang="en-AU" dirty="0"/>
          </a:p>
        </p:txBody>
      </p:sp>
    </p:spTree>
    <p:extLst>
      <p:ext uri="{BB962C8B-B14F-4D97-AF65-F5344CB8AC3E}">
        <p14:creationId xmlns:p14="http://schemas.microsoft.com/office/powerpoint/2010/main" val="28643479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96FCE29-AE7D-4A28-B2C6-F14B4B4125C9}"/>
              </a:ext>
            </a:extLst>
          </p:cNvPr>
          <p:cNvSpPr>
            <a:spLocks noGrp="1"/>
          </p:cNvSpPr>
          <p:nvPr>
            <p:ph type="title"/>
          </p:nvPr>
        </p:nvSpPr>
        <p:spPr/>
        <p:txBody>
          <a:bodyPr>
            <a:normAutofit/>
          </a:bodyPr>
          <a:lstStyle/>
          <a:p>
            <a:r>
              <a:rPr lang="en-AU" dirty="0"/>
              <a:t>Denial of Service (DoS)</a:t>
            </a:r>
          </a:p>
        </p:txBody>
      </p:sp>
      <p:sp>
        <p:nvSpPr>
          <p:cNvPr id="4" name="Footer Placeholder 3">
            <a:extLst>
              <a:ext uri="{FF2B5EF4-FFF2-40B4-BE49-F238E27FC236}">
                <a16:creationId xmlns:a16="http://schemas.microsoft.com/office/drawing/2014/main" id="{6FC6057F-824D-4D99-A0DC-1B6650C8FD27}"/>
              </a:ext>
            </a:extLst>
          </p:cNvPr>
          <p:cNvSpPr>
            <a:spLocks noGrp="1"/>
          </p:cNvSpPr>
          <p:nvPr>
            <p:ph type="ftr" sz="quarter" idx="10"/>
          </p:nvPr>
        </p:nvSpPr>
        <p:spPr/>
        <p:txBody>
          <a:bodyPr/>
          <a:lstStyle/>
          <a:p>
            <a:r>
              <a:rPr lang="en-AU"/>
              <a:t>COMP6452 Software Architecture for Blockchain Applications |  Data61, CSIRO</a:t>
            </a:r>
            <a:endParaRPr lang="en-AU" dirty="0"/>
          </a:p>
        </p:txBody>
      </p:sp>
      <p:sp>
        <p:nvSpPr>
          <p:cNvPr id="5" name="Slide Number Placeholder 4">
            <a:extLst>
              <a:ext uri="{FF2B5EF4-FFF2-40B4-BE49-F238E27FC236}">
                <a16:creationId xmlns:a16="http://schemas.microsoft.com/office/drawing/2014/main" id="{9812CC02-89F0-4395-A575-FEAAB78328B8}"/>
              </a:ext>
            </a:extLst>
          </p:cNvPr>
          <p:cNvSpPr>
            <a:spLocks noGrp="1"/>
          </p:cNvSpPr>
          <p:nvPr>
            <p:ph type="sldNum" sz="quarter" idx="11"/>
          </p:nvPr>
        </p:nvSpPr>
        <p:spPr/>
        <p:txBody>
          <a:bodyPr/>
          <a:lstStyle/>
          <a:p>
            <a:fld id="{2ABE124A-B5C5-46E0-B944-45307B126769}" type="slidenum">
              <a:rPr lang="en-AU" smtClean="0"/>
              <a:pPr/>
              <a:t>16</a:t>
            </a:fld>
            <a:r>
              <a:rPr lang="en-AU"/>
              <a:t>  |</a:t>
            </a:r>
            <a:endParaRPr lang="en-AU" dirty="0"/>
          </a:p>
        </p:txBody>
      </p:sp>
      <p:sp>
        <p:nvSpPr>
          <p:cNvPr id="6" name="Rectangle 5">
            <a:extLst>
              <a:ext uri="{FF2B5EF4-FFF2-40B4-BE49-F238E27FC236}">
                <a16:creationId xmlns:a16="http://schemas.microsoft.com/office/drawing/2014/main" id="{E5155B09-CAFA-46DD-991B-0D7724199CE4}"/>
              </a:ext>
            </a:extLst>
          </p:cNvPr>
          <p:cNvSpPr/>
          <p:nvPr/>
        </p:nvSpPr>
        <p:spPr>
          <a:xfrm>
            <a:off x="251520" y="1605362"/>
            <a:ext cx="5904656" cy="3046988"/>
          </a:xfrm>
          <a:prstGeom prst="rect">
            <a:avLst/>
          </a:prstGeom>
        </p:spPr>
        <p:txBody>
          <a:bodyPr wrap="square">
            <a:spAutoFit/>
          </a:bodyPr>
          <a:lstStyle/>
          <a:p>
            <a:r>
              <a:rPr lang="en-AU" sz="1600" dirty="0">
                <a:latin typeface="Consolas" panose="020B0609020204030204" pitchFamily="49" charset="0"/>
              </a:rPr>
              <a:t>contract Auction {</a:t>
            </a:r>
          </a:p>
          <a:p>
            <a:r>
              <a:rPr lang="en-AU" sz="1600" dirty="0">
                <a:latin typeface="Consolas" panose="020B0609020204030204" pitchFamily="49" charset="0"/>
              </a:rPr>
              <a:t>    address </a:t>
            </a:r>
            <a:r>
              <a:rPr lang="en-AU" sz="1600" dirty="0" err="1">
                <a:latin typeface="Consolas" panose="020B0609020204030204" pitchFamily="49" charset="0"/>
              </a:rPr>
              <a:t>currentLeader</a:t>
            </a:r>
            <a:r>
              <a:rPr lang="en-AU" sz="1600" dirty="0">
                <a:latin typeface="Consolas" panose="020B0609020204030204" pitchFamily="49" charset="0"/>
              </a:rPr>
              <a:t>;</a:t>
            </a:r>
          </a:p>
          <a:p>
            <a:r>
              <a:rPr lang="en-AU" sz="1600" dirty="0">
                <a:latin typeface="Consolas" panose="020B0609020204030204" pitchFamily="49" charset="0"/>
              </a:rPr>
              <a:t>    </a:t>
            </a:r>
            <a:r>
              <a:rPr lang="en-AU" sz="1600" dirty="0" err="1">
                <a:latin typeface="Consolas" panose="020B0609020204030204" pitchFamily="49" charset="0"/>
              </a:rPr>
              <a:t>uint</a:t>
            </a:r>
            <a:r>
              <a:rPr lang="en-AU" sz="1600" dirty="0">
                <a:latin typeface="Consolas" panose="020B0609020204030204" pitchFamily="49" charset="0"/>
              </a:rPr>
              <a:t> </a:t>
            </a:r>
            <a:r>
              <a:rPr lang="en-AU" sz="1600" dirty="0" err="1">
                <a:latin typeface="Consolas" panose="020B0609020204030204" pitchFamily="49" charset="0"/>
              </a:rPr>
              <a:t>highestBid</a:t>
            </a:r>
            <a:r>
              <a:rPr lang="en-AU" sz="1600" dirty="0">
                <a:latin typeface="Consolas" panose="020B0609020204030204" pitchFamily="49" charset="0"/>
              </a:rPr>
              <a:t>;</a:t>
            </a:r>
          </a:p>
          <a:p>
            <a:endParaRPr lang="en-AU" sz="1600" dirty="0">
              <a:latin typeface="Consolas" panose="020B0609020204030204" pitchFamily="49" charset="0"/>
            </a:endParaRPr>
          </a:p>
          <a:p>
            <a:r>
              <a:rPr lang="en-AU" sz="1600" dirty="0">
                <a:latin typeface="Consolas" panose="020B0609020204030204" pitchFamily="49" charset="0"/>
              </a:rPr>
              <a:t>    function bid() payable {</a:t>
            </a:r>
          </a:p>
          <a:p>
            <a:r>
              <a:rPr lang="en-AU" sz="1600" dirty="0">
                <a:latin typeface="Consolas" panose="020B0609020204030204" pitchFamily="49" charset="0"/>
              </a:rPr>
              <a:t>        require(</a:t>
            </a:r>
            <a:r>
              <a:rPr lang="en-AU" sz="1600" dirty="0" err="1">
                <a:latin typeface="Consolas" panose="020B0609020204030204" pitchFamily="49" charset="0"/>
              </a:rPr>
              <a:t>msg.value</a:t>
            </a:r>
            <a:r>
              <a:rPr lang="en-AU" sz="1600" dirty="0">
                <a:latin typeface="Consolas" panose="020B0609020204030204" pitchFamily="49" charset="0"/>
              </a:rPr>
              <a:t> &gt; </a:t>
            </a:r>
            <a:r>
              <a:rPr lang="en-AU" sz="1600" dirty="0" err="1">
                <a:latin typeface="Consolas" panose="020B0609020204030204" pitchFamily="49" charset="0"/>
              </a:rPr>
              <a:t>highestBid</a:t>
            </a:r>
            <a:r>
              <a:rPr lang="en-AU" sz="1600" dirty="0">
                <a:latin typeface="Consolas" panose="020B0609020204030204" pitchFamily="49" charset="0"/>
              </a:rPr>
              <a:t>);</a:t>
            </a:r>
          </a:p>
          <a:p>
            <a:r>
              <a:rPr lang="en-AU" sz="1600" dirty="0">
                <a:latin typeface="Consolas" panose="020B0609020204030204" pitchFamily="49" charset="0"/>
              </a:rPr>
              <a:t>        require(</a:t>
            </a:r>
            <a:r>
              <a:rPr lang="en-AU" sz="1600" dirty="0" err="1">
                <a:latin typeface="Consolas" panose="020B0609020204030204" pitchFamily="49" charset="0"/>
              </a:rPr>
              <a:t>currentLeader.send</a:t>
            </a:r>
            <a:r>
              <a:rPr lang="en-AU" sz="1600" dirty="0">
                <a:latin typeface="Consolas" panose="020B0609020204030204" pitchFamily="49" charset="0"/>
              </a:rPr>
              <a:t>(</a:t>
            </a:r>
            <a:r>
              <a:rPr lang="en-AU" sz="1600" dirty="0" err="1">
                <a:latin typeface="Consolas" panose="020B0609020204030204" pitchFamily="49" charset="0"/>
              </a:rPr>
              <a:t>highestBid</a:t>
            </a:r>
            <a:r>
              <a:rPr lang="en-AU" sz="1600" dirty="0">
                <a:latin typeface="Consolas" panose="020B0609020204030204" pitchFamily="49" charset="0"/>
              </a:rPr>
              <a:t>));</a:t>
            </a:r>
          </a:p>
          <a:p>
            <a:endParaRPr lang="en-AU" sz="1600" dirty="0">
              <a:latin typeface="Consolas" panose="020B0609020204030204" pitchFamily="49" charset="0"/>
            </a:endParaRPr>
          </a:p>
          <a:p>
            <a:r>
              <a:rPr lang="en-AU" sz="1600" dirty="0">
                <a:latin typeface="Consolas" panose="020B0609020204030204" pitchFamily="49" charset="0"/>
              </a:rPr>
              <a:t>        </a:t>
            </a:r>
            <a:r>
              <a:rPr lang="en-AU" sz="1600" dirty="0" err="1">
                <a:latin typeface="Consolas" panose="020B0609020204030204" pitchFamily="49" charset="0"/>
              </a:rPr>
              <a:t>currentLeader</a:t>
            </a:r>
            <a:r>
              <a:rPr lang="en-AU" sz="1600" dirty="0">
                <a:latin typeface="Consolas" panose="020B0609020204030204" pitchFamily="49" charset="0"/>
              </a:rPr>
              <a:t> = </a:t>
            </a:r>
            <a:r>
              <a:rPr lang="en-AU" sz="1600" dirty="0" err="1">
                <a:latin typeface="Consolas" panose="020B0609020204030204" pitchFamily="49" charset="0"/>
              </a:rPr>
              <a:t>msg.sender</a:t>
            </a:r>
            <a:r>
              <a:rPr lang="en-AU" sz="1600" dirty="0">
                <a:latin typeface="Consolas" panose="020B0609020204030204" pitchFamily="49" charset="0"/>
              </a:rPr>
              <a:t>;</a:t>
            </a:r>
          </a:p>
          <a:p>
            <a:r>
              <a:rPr lang="en-AU" sz="1600" dirty="0">
                <a:latin typeface="Consolas" panose="020B0609020204030204" pitchFamily="49" charset="0"/>
              </a:rPr>
              <a:t>        </a:t>
            </a:r>
            <a:r>
              <a:rPr lang="en-AU" sz="1600" dirty="0" err="1">
                <a:latin typeface="Consolas" panose="020B0609020204030204" pitchFamily="49" charset="0"/>
              </a:rPr>
              <a:t>highestBid</a:t>
            </a:r>
            <a:r>
              <a:rPr lang="en-AU" sz="1600" dirty="0">
                <a:latin typeface="Consolas" panose="020B0609020204030204" pitchFamily="49" charset="0"/>
              </a:rPr>
              <a:t> = </a:t>
            </a:r>
            <a:r>
              <a:rPr lang="en-AU" sz="1600" dirty="0" err="1">
                <a:latin typeface="Consolas" panose="020B0609020204030204" pitchFamily="49" charset="0"/>
              </a:rPr>
              <a:t>msg.value</a:t>
            </a:r>
            <a:r>
              <a:rPr lang="en-AU" sz="1600" dirty="0">
                <a:latin typeface="Consolas" panose="020B0609020204030204" pitchFamily="49" charset="0"/>
              </a:rPr>
              <a:t>;</a:t>
            </a:r>
          </a:p>
          <a:p>
            <a:r>
              <a:rPr lang="en-AU" sz="1600" dirty="0">
                <a:latin typeface="Consolas" panose="020B0609020204030204" pitchFamily="49" charset="0"/>
              </a:rPr>
              <a:t>    }</a:t>
            </a:r>
          </a:p>
          <a:p>
            <a:r>
              <a:rPr lang="en-AU" sz="1600" dirty="0">
                <a:latin typeface="Consolas" panose="020B0609020204030204" pitchFamily="49" charset="0"/>
              </a:rPr>
              <a:t>}</a:t>
            </a:r>
          </a:p>
        </p:txBody>
      </p:sp>
      <p:sp>
        <p:nvSpPr>
          <p:cNvPr id="8" name="Rectangle 7">
            <a:extLst>
              <a:ext uri="{FF2B5EF4-FFF2-40B4-BE49-F238E27FC236}">
                <a16:creationId xmlns:a16="http://schemas.microsoft.com/office/drawing/2014/main" id="{E4DE82CF-1265-42E8-9F6B-23837CAE52D9}"/>
              </a:ext>
            </a:extLst>
          </p:cNvPr>
          <p:cNvSpPr/>
          <p:nvPr/>
        </p:nvSpPr>
        <p:spPr>
          <a:xfrm>
            <a:off x="4458224" y="5191780"/>
            <a:ext cx="4572000" cy="523220"/>
          </a:xfrm>
          <a:prstGeom prst="rect">
            <a:avLst/>
          </a:prstGeom>
        </p:spPr>
        <p:txBody>
          <a:bodyPr>
            <a:spAutoFit/>
          </a:bodyPr>
          <a:lstStyle/>
          <a:p>
            <a:r>
              <a:rPr lang="en-AU" sz="1400" dirty="0"/>
              <a:t>Source: </a:t>
            </a:r>
            <a:r>
              <a:rPr lang="en-AU" sz="1400" dirty="0">
                <a:hlinkClick r:id="rId3"/>
              </a:rPr>
              <a:t>https://github.com/ConsenSys/smart-contract-best-practices/blob/master/docs/known_attacks.md</a:t>
            </a:r>
            <a:endParaRPr lang="en-AU" sz="1400" dirty="0"/>
          </a:p>
        </p:txBody>
      </p:sp>
    </p:spTree>
    <p:extLst>
      <p:ext uri="{BB962C8B-B14F-4D97-AF65-F5344CB8AC3E}">
        <p14:creationId xmlns:p14="http://schemas.microsoft.com/office/powerpoint/2010/main" val="20447203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5A04871-691C-4FE1-BF78-2F5E0B73B10D}"/>
              </a:ext>
            </a:extLst>
          </p:cNvPr>
          <p:cNvSpPr>
            <a:spLocks noGrp="1"/>
          </p:cNvSpPr>
          <p:nvPr>
            <p:ph idx="1"/>
          </p:nvPr>
        </p:nvSpPr>
        <p:spPr>
          <a:xfrm>
            <a:off x="251522" y="3771027"/>
            <a:ext cx="8640958" cy="1486742"/>
          </a:xfrm>
        </p:spPr>
        <p:txBody>
          <a:bodyPr/>
          <a:lstStyle/>
          <a:p>
            <a:r>
              <a:rPr lang="en-AU" dirty="0"/>
              <a:t>Solutions</a:t>
            </a:r>
          </a:p>
          <a:p>
            <a:pPr lvl="1"/>
            <a:r>
              <a:rPr lang="en-AU" dirty="0"/>
              <a:t>Pull refund than push</a:t>
            </a:r>
          </a:p>
          <a:p>
            <a:pPr lvl="1"/>
            <a:r>
              <a:rPr lang="en-AU" dirty="0"/>
              <a:t>Limit no of accounts</a:t>
            </a:r>
          </a:p>
          <a:p>
            <a:pPr lvl="1"/>
            <a:r>
              <a:rPr lang="en-AU" dirty="0"/>
              <a:t>Break the loop into multiple TXs</a:t>
            </a:r>
          </a:p>
        </p:txBody>
      </p:sp>
      <p:sp>
        <p:nvSpPr>
          <p:cNvPr id="3" name="Title 2">
            <a:extLst>
              <a:ext uri="{FF2B5EF4-FFF2-40B4-BE49-F238E27FC236}">
                <a16:creationId xmlns:a16="http://schemas.microsoft.com/office/drawing/2014/main" id="{896FCE29-AE7D-4A28-B2C6-F14B4B4125C9}"/>
              </a:ext>
            </a:extLst>
          </p:cNvPr>
          <p:cNvSpPr>
            <a:spLocks noGrp="1"/>
          </p:cNvSpPr>
          <p:nvPr>
            <p:ph type="title"/>
          </p:nvPr>
        </p:nvSpPr>
        <p:spPr/>
        <p:txBody>
          <a:bodyPr>
            <a:normAutofit/>
          </a:bodyPr>
          <a:lstStyle/>
          <a:p>
            <a:r>
              <a:rPr lang="en-AU" dirty="0"/>
              <a:t>DoS (Cont.)</a:t>
            </a:r>
          </a:p>
        </p:txBody>
      </p:sp>
      <p:sp>
        <p:nvSpPr>
          <p:cNvPr id="4" name="Footer Placeholder 3">
            <a:extLst>
              <a:ext uri="{FF2B5EF4-FFF2-40B4-BE49-F238E27FC236}">
                <a16:creationId xmlns:a16="http://schemas.microsoft.com/office/drawing/2014/main" id="{6FC6057F-824D-4D99-A0DC-1B6650C8FD27}"/>
              </a:ext>
            </a:extLst>
          </p:cNvPr>
          <p:cNvSpPr>
            <a:spLocks noGrp="1"/>
          </p:cNvSpPr>
          <p:nvPr>
            <p:ph type="ftr" sz="quarter" idx="10"/>
          </p:nvPr>
        </p:nvSpPr>
        <p:spPr/>
        <p:txBody>
          <a:bodyPr/>
          <a:lstStyle/>
          <a:p>
            <a:r>
              <a:rPr lang="en-AU"/>
              <a:t>COMP6452 Software Architecture for Blockchain Applications |  Data61, CSIRO</a:t>
            </a:r>
            <a:endParaRPr lang="en-AU" dirty="0"/>
          </a:p>
        </p:txBody>
      </p:sp>
      <p:sp>
        <p:nvSpPr>
          <p:cNvPr id="5" name="Slide Number Placeholder 4">
            <a:extLst>
              <a:ext uri="{FF2B5EF4-FFF2-40B4-BE49-F238E27FC236}">
                <a16:creationId xmlns:a16="http://schemas.microsoft.com/office/drawing/2014/main" id="{9812CC02-89F0-4395-A575-FEAAB78328B8}"/>
              </a:ext>
            </a:extLst>
          </p:cNvPr>
          <p:cNvSpPr>
            <a:spLocks noGrp="1"/>
          </p:cNvSpPr>
          <p:nvPr>
            <p:ph type="sldNum" sz="quarter" idx="11"/>
          </p:nvPr>
        </p:nvSpPr>
        <p:spPr/>
        <p:txBody>
          <a:bodyPr/>
          <a:lstStyle/>
          <a:p>
            <a:fld id="{2ABE124A-B5C5-46E0-B944-45307B126769}" type="slidenum">
              <a:rPr lang="en-AU" smtClean="0"/>
              <a:pPr/>
              <a:t>17</a:t>
            </a:fld>
            <a:r>
              <a:rPr lang="en-AU"/>
              <a:t>  |</a:t>
            </a:r>
            <a:endParaRPr lang="en-AU" dirty="0"/>
          </a:p>
        </p:txBody>
      </p:sp>
      <p:sp>
        <p:nvSpPr>
          <p:cNvPr id="6" name="Rectangle 5">
            <a:extLst>
              <a:ext uri="{FF2B5EF4-FFF2-40B4-BE49-F238E27FC236}">
                <a16:creationId xmlns:a16="http://schemas.microsoft.com/office/drawing/2014/main" id="{E5155B09-CAFA-46DD-991B-0D7724199CE4}"/>
              </a:ext>
            </a:extLst>
          </p:cNvPr>
          <p:cNvSpPr/>
          <p:nvPr/>
        </p:nvSpPr>
        <p:spPr>
          <a:xfrm>
            <a:off x="251520" y="1605362"/>
            <a:ext cx="8136904" cy="2062103"/>
          </a:xfrm>
          <a:prstGeom prst="rect">
            <a:avLst/>
          </a:prstGeom>
        </p:spPr>
        <p:txBody>
          <a:bodyPr wrap="square">
            <a:spAutoFit/>
          </a:bodyPr>
          <a:lstStyle/>
          <a:p>
            <a:r>
              <a:rPr lang="en-AU" sz="1600" dirty="0">
                <a:latin typeface="Consolas" panose="020B0609020204030204" pitchFamily="49" charset="0"/>
              </a:rPr>
              <a:t>address[] private </a:t>
            </a:r>
            <a:r>
              <a:rPr lang="en-AU" sz="1600" dirty="0" err="1">
                <a:latin typeface="Consolas" panose="020B0609020204030204" pitchFamily="49" charset="0"/>
              </a:rPr>
              <a:t>refundAddresses</a:t>
            </a:r>
            <a:r>
              <a:rPr lang="en-AU" sz="1600" dirty="0">
                <a:latin typeface="Consolas" panose="020B0609020204030204" pitchFamily="49" charset="0"/>
              </a:rPr>
              <a:t>;</a:t>
            </a:r>
          </a:p>
          <a:p>
            <a:r>
              <a:rPr lang="en-AU" sz="1600" dirty="0">
                <a:latin typeface="Consolas" panose="020B0609020204030204" pitchFamily="49" charset="0"/>
              </a:rPr>
              <a:t>mapping (address =&gt; </a:t>
            </a:r>
            <a:r>
              <a:rPr lang="en-AU" sz="1600" dirty="0" err="1">
                <a:latin typeface="Consolas" panose="020B0609020204030204" pitchFamily="49" charset="0"/>
              </a:rPr>
              <a:t>uint</a:t>
            </a:r>
            <a:r>
              <a:rPr lang="en-AU" sz="1600" dirty="0">
                <a:latin typeface="Consolas" panose="020B0609020204030204" pitchFamily="49" charset="0"/>
              </a:rPr>
              <a:t>) public refunds;</a:t>
            </a:r>
          </a:p>
          <a:p>
            <a:endParaRPr lang="en-AU" sz="1600" dirty="0">
              <a:latin typeface="Consolas" panose="020B0609020204030204" pitchFamily="49" charset="0"/>
            </a:endParaRPr>
          </a:p>
          <a:p>
            <a:r>
              <a:rPr lang="en-AU" sz="1600" dirty="0">
                <a:latin typeface="Consolas" panose="020B0609020204030204" pitchFamily="49" charset="0"/>
              </a:rPr>
              <a:t>function </a:t>
            </a:r>
            <a:r>
              <a:rPr lang="en-AU" sz="1600" dirty="0" err="1">
                <a:latin typeface="Consolas" panose="020B0609020204030204" pitchFamily="49" charset="0"/>
              </a:rPr>
              <a:t>refundAll</a:t>
            </a:r>
            <a:r>
              <a:rPr lang="en-AU" sz="1600" dirty="0">
                <a:latin typeface="Consolas" panose="020B0609020204030204" pitchFamily="49" charset="0"/>
              </a:rPr>
              <a:t>() public {</a:t>
            </a:r>
          </a:p>
          <a:p>
            <a:r>
              <a:rPr lang="en-AU" sz="1600" dirty="0">
                <a:latin typeface="Consolas" panose="020B0609020204030204" pitchFamily="49" charset="0"/>
              </a:rPr>
              <a:t>    for(</a:t>
            </a:r>
            <a:r>
              <a:rPr lang="en-AU" sz="1600" dirty="0" err="1">
                <a:latin typeface="Consolas" panose="020B0609020204030204" pitchFamily="49" charset="0"/>
              </a:rPr>
              <a:t>uint</a:t>
            </a:r>
            <a:r>
              <a:rPr lang="en-AU" sz="1600" dirty="0">
                <a:latin typeface="Consolas" panose="020B0609020204030204" pitchFamily="49" charset="0"/>
              </a:rPr>
              <a:t> x; x &lt; </a:t>
            </a:r>
            <a:r>
              <a:rPr lang="en-AU" sz="1600" dirty="0" err="1">
                <a:latin typeface="Consolas" panose="020B0609020204030204" pitchFamily="49" charset="0"/>
              </a:rPr>
              <a:t>refundAddresses.length</a:t>
            </a:r>
            <a:r>
              <a:rPr lang="en-AU" sz="1600" dirty="0">
                <a:latin typeface="Consolas" panose="020B0609020204030204" pitchFamily="49" charset="0"/>
              </a:rPr>
              <a:t>; x++) { </a:t>
            </a:r>
          </a:p>
          <a:p>
            <a:r>
              <a:rPr lang="en-AU" sz="1600" dirty="0">
                <a:latin typeface="Consolas" panose="020B0609020204030204" pitchFamily="49" charset="0"/>
              </a:rPr>
              <a:t>        require(</a:t>
            </a:r>
            <a:r>
              <a:rPr lang="en-AU" sz="1600" dirty="0" err="1">
                <a:latin typeface="Consolas" panose="020B0609020204030204" pitchFamily="49" charset="0"/>
              </a:rPr>
              <a:t>refundAddresses</a:t>
            </a:r>
            <a:r>
              <a:rPr lang="en-AU" sz="1600" dirty="0">
                <a:latin typeface="Consolas" panose="020B0609020204030204" pitchFamily="49" charset="0"/>
              </a:rPr>
              <a:t>[x].send(refunds[</a:t>
            </a:r>
            <a:r>
              <a:rPr lang="en-AU" sz="1600" dirty="0" err="1">
                <a:latin typeface="Consolas" panose="020B0609020204030204" pitchFamily="49" charset="0"/>
              </a:rPr>
              <a:t>refundAddresses</a:t>
            </a:r>
            <a:r>
              <a:rPr lang="en-AU" sz="1600" dirty="0">
                <a:latin typeface="Consolas" panose="020B0609020204030204" pitchFamily="49" charset="0"/>
              </a:rPr>
              <a:t>[x]])) </a:t>
            </a:r>
          </a:p>
          <a:p>
            <a:r>
              <a:rPr lang="en-AU" sz="1600" dirty="0">
                <a:latin typeface="Consolas" panose="020B0609020204030204" pitchFamily="49" charset="0"/>
              </a:rPr>
              <a:t>    }</a:t>
            </a:r>
          </a:p>
          <a:p>
            <a:r>
              <a:rPr lang="en-AU" sz="1600" dirty="0">
                <a:latin typeface="Consolas" panose="020B0609020204030204" pitchFamily="49" charset="0"/>
              </a:rPr>
              <a:t>}</a:t>
            </a:r>
          </a:p>
        </p:txBody>
      </p:sp>
      <p:sp>
        <p:nvSpPr>
          <p:cNvPr id="8" name="Rectangle 7">
            <a:extLst>
              <a:ext uri="{FF2B5EF4-FFF2-40B4-BE49-F238E27FC236}">
                <a16:creationId xmlns:a16="http://schemas.microsoft.com/office/drawing/2014/main" id="{E4DE82CF-1265-42E8-9F6B-23837CAE52D9}"/>
              </a:ext>
            </a:extLst>
          </p:cNvPr>
          <p:cNvSpPr/>
          <p:nvPr/>
        </p:nvSpPr>
        <p:spPr>
          <a:xfrm>
            <a:off x="4458224" y="5191780"/>
            <a:ext cx="4572000" cy="523220"/>
          </a:xfrm>
          <a:prstGeom prst="rect">
            <a:avLst/>
          </a:prstGeom>
        </p:spPr>
        <p:txBody>
          <a:bodyPr>
            <a:spAutoFit/>
          </a:bodyPr>
          <a:lstStyle/>
          <a:p>
            <a:r>
              <a:rPr lang="en-AU" sz="1400" dirty="0"/>
              <a:t>Source: </a:t>
            </a:r>
            <a:r>
              <a:rPr lang="en-AU" sz="1400" dirty="0">
                <a:hlinkClick r:id="rId3"/>
              </a:rPr>
              <a:t>https://github.com/ConsenSys/smart-contract-best-practices/blob/master/docs/known_attacks.md</a:t>
            </a:r>
            <a:endParaRPr lang="en-AU" sz="1400" dirty="0"/>
          </a:p>
        </p:txBody>
      </p:sp>
    </p:spTree>
    <p:extLst>
      <p:ext uri="{BB962C8B-B14F-4D97-AF65-F5344CB8AC3E}">
        <p14:creationId xmlns:p14="http://schemas.microsoft.com/office/powerpoint/2010/main" val="258346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2FEC26A-689A-44AA-B2D0-A4A03AFC886B}"/>
              </a:ext>
            </a:extLst>
          </p:cNvPr>
          <p:cNvSpPr>
            <a:spLocks noGrp="1"/>
          </p:cNvSpPr>
          <p:nvPr>
            <p:ph idx="1"/>
          </p:nvPr>
        </p:nvSpPr>
        <p:spPr/>
        <p:txBody>
          <a:bodyPr/>
          <a:lstStyle/>
          <a:p>
            <a:r>
              <a:rPr lang="en-AU" dirty="0"/>
              <a:t>Typical rand() won’t generate same random no across all blockchain nodes</a:t>
            </a:r>
          </a:p>
          <a:p>
            <a:r>
              <a:rPr lang="en-AU" dirty="0"/>
              <a:t>Use of </a:t>
            </a:r>
            <a:r>
              <a:rPr lang="en-AU" dirty="0" err="1">
                <a:latin typeface="Consolas" panose="020B0609020204030204" pitchFamily="49" charset="0"/>
              </a:rPr>
              <a:t>block.timestamp</a:t>
            </a:r>
            <a:r>
              <a:rPr lang="en-AU" dirty="0"/>
              <a:t>, </a:t>
            </a:r>
            <a:r>
              <a:rPr lang="en-AU" dirty="0" err="1">
                <a:latin typeface="Consolas" panose="020B0609020204030204" pitchFamily="49" charset="0"/>
              </a:rPr>
              <a:t>block.number</a:t>
            </a:r>
            <a:r>
              <a:rPr lang="en-AU" dirty="0"/>
              <a:t>,</a:t>
            </a:r>
            <a:r>
              <a:rPr lang="en-AU" dirty="0">
                <a:latin typeface="+mj-lt"/>
              </a:rPr>
              <a:t> </a:t>
            </a:r>
            <a:r>
              <a:rPr lang="en-AU" dirty="0" err="1">
                <a:latin typeface="Consolas" panose="020B0609020204030204" pitchFamily="49" charset="0"/>
              </a:rPr>
              <a:t>block.difficulty</a:t>
            </a:r>
            <a:r>
              <a:rPr lang="en-AU" dirty="0"/>
              <a:t>,</a:t>
            </a:r>
            <a:r>
              <a:rPr lang="en-AU" dirty="0">
                <a:latin typeface="Consolas" panose="020B0609020204030204" pitchFamily="49" charset="0"/>
              </a:rPr>
              <a:t> </a:t>
            </a:r>
            <a:r>
              <a:rPr lang="en-AU" dirty="0" err="1">
                <a:latin typeface="Consolas" panose="020B0609020204030204" pitchFamily="49" charset="0"/>
              </a:rPr>
              <a:t>block.hash</a:t>
            </a:r>
            <a:r>
              <a:rPr lang="en-AU" dirty="0">
                <a:latin typeface="Consolas" panose="020B0609020204030204" pitchFamily="49" charset="0"/>
              </a:rPr>
              <a:t> </a:t>
            </a:r>
            <a:r>
              <a:rPr lang="en-AU" dirty="0"/>
              <a:t>as random seed is predictable</a:t>
            </a:r>
          </a:p>
          <a:p>
            <a:r>
              <a:rPr lang="en-AU" dirty="0"/>
              <a:t>Solutions</a:t>
            </a:r>
          </a:p>
          <a:p>
            <a:pPr lvl="1"/>
            <a:r>
              <a:rPr lang="en-AU" dirty="0"/>
              <a:t>Use an oracle to provide random value</a:t>
            </a:r>
          </a:p>
          <a:p>
            <a:pPr lvl="1"/>
            <a:r>
              <a:rPr lang="en-AU" dirty="0"/>
              <a:t>Using commitment scheme, e.g. RANDAO</a:t>
            </a:r>
          </a:p>
        </p:txBody>
      </p:sp>
      <p:sp>
        <p:nvSpPr>
          <p:cNvPr id="3" name="Title 2">
            <a:extLst>
              <a:ext uri="{FF2B5EF4-FFF2-40B4-BE49-F238E27FC236}">
                <a16:creationId xmlns:a16="http://schemas.microsoft.com/office/drawing/2014/main" id="{EF510C60-9D01-4D70-918B-0F9E1E1E3FB3}"/>
              </a:ext>
            </a:extLst>
          </p:cNvPr>
          <p:cNvSpPr>
            <a:spLocks noGrp="1"/>
          </p:cNvSpPr>
          <p:nvPr>
            <p:ph type="title"/>
          </p:nvPr>
        </p:nvSpPr>
        <p:spPr/>
        <p:txBody>
          <a:bodyPr/>
          <a:lstStyle/>
          <a:p>
            <a:r>
              <a:rPr lang="en-AU" dirty="0"/>
              <a:t>Random Number Generation</a:t>
            </a:r>
          </a:p>
        </p:txBody>
      </p:sp>
      <p:sp>
        <p:nvSpPr>
          <p:cNvPr id="4" name="Footer Placeholder 3">
            <a:extLst>
              <a:ext uri="{FF2B5EF4-FFF2-40B4-BE49-F238E27FC236}">
                <a16:creationId xmlns:a16="http://schemas.microsoft.com/office/drawing/2014/main" id="{BDA7B280-41F7-4BB4-BCA1-FF5E66DCAB1A}"/>
              </a:ext>
            </a:extLst>
          </p:cNvPr>
          <p:cNvSpPr>
            <a:spLocks noGrp="1"/>
          </p:cNvSpPr>
          <p:nvPr>
            <p:ph type="ftr" sz="quarter" idx="10"/>
          </p:nvPr>
        </p:nvSpPr>
        <p:spPr/>
        <p:txBody>
          <a:bodyPr/>
          <a:lstStyle/>
          <a:p>
            <a:r>
              <a:rPr lang="en-AU"/>
              <a:t>COMP6452 Software Architecture for Blockchain Applications |  Data61, CSIRO</a:t>
            </a:r>
            <a:endParaRPr lang="en-AU" dirty="0"/>
          </a:p>
        </p:txBody>
      </p:sp>
      <p:sp>
        <p:nvSpPr>
          <p:cNvPr id="5" name="Slide Number Placeholder 4">
            <a:extLst>
              <a:ext uri="{FF2B5EF4-FFF2-40B4-BE49-F238E27FC236}">
                <a16:creationId xmlns:a16="http://schemas.microsoft.com/office/drawing/2014/main" id="{8676F3DF-D31D-49B2-997B-9D67E474C260}"/>
              </a:ext>
            </a:extLst>
          </p:cNvPr>
          <p:cNvSpPr>
            <a:spLocks noGrp="1"/>
          </p:cNvSpPr>
          <p:nvPr>
            <p:ph type="sldNum" sz="quarter" idx="11"/>
          </p:nvPr>
        </p:nvSpPr>
        <p:spPr/>
        <p:txBody>
          <a:bodyPr/>
          <a:lstStyle/>
          <a:p>
            <a:fld id="{2ABE124A-B5C5-46E0-B944-45307B126769}" type="slidenum">
              <a:rPr lang="en-AU" smtClean="0"/>
              <a:pPr/>
              <a:t>18</a:t>
            </a:fld>
            <a:r>
              <a:rPr lang="en-AU"/>
              <a:t>  |</a:t>
            </a:r>
            <a:endParaRPr lang="en-AU" dirty="0"/>
          </a:p>
        </p:txBody>
      </p:sp>
    </p:spTree>
    <p:extLst>
      <p:ext uri="{BB962C8B-B14F-4D97-AF65-F5344CB8AC3E}">
        <p14:creationId xmlns:p14="http://schemas.microsoft.com/office/powerpoint/2010/main" val="5218874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756508B-3ACB-41FB-BCD5-A53FCA050D69}"/>
              </a:ext>
            </a:extLst>
          </p:cNvPr>
          <p:cNvSpPr>
            <a:spLocks noGrp="1"/>
          </p:cNvSpPr>
          <p:nvPr>
            <p:ph idx="1"/>
          </p:nvPr>
        </p:nvSpPr>
        <p:spPr>
          <a:xfrm>
            <a:off x="251522" y="1723100"/>
            <a:ext cx="8640958" cy="3800740"/>
          </a:xfrm>
        </p:spPr>
        <p:txBody>
          <a:bodyPr>
            <a:normAutofit fontScale="92500" lnSpcReduction="20000"/>
          </a:bodyPr>
          <a:lstStyle/>
          <a:p>
            <a:r>
              <a:rPr lang="en-AU" dirty="0"/>
              <a:t>Avoid external calls</a:t>
            </a:r>
          </a:p>
          <a:p>
            <a:r>
              <a:rPr lang="en-AU" dirty="0"/>
              <a:t>Finish all internal work before making external calls</a:t>
            </a:r>
          </a:p>
          <a:p>
            <a:r>
              <a:rPr lang="en-AU" dirty="0"/>
              <a:t>Favour </a:t>
            </a:r>
            <a:r>
              <a:rPr lang="en-AU" i="1" dirty="0"/>
              <a:t>pull</a:t>
            </a:r>
            <a:r>
              <a:rPr lang="en-AU" dirty="0"/>
              <a:t> over </a:t>
            </a:r>
            <a:r>
              <a:rPr lang="en-AU" i="1" dirty="0"/>
              <a:t>push</a:t>
            </a:r>
            <a:r>
              <a:rPr lang="en-AU" dirty="0"/>
              <a:t> – Let users withdraw funds</a:t>
            </a:r>
          </a:p>
          <a:p>
            <a:r>
              <a:rPr lang="en-AU" dirty="0"/>
              <a:t>Use </a:t>
            </a:r>
            <a:r>
              <a:rPr lang="en-AU" i="1" dirty="0"/>
              <a:t>send</a:t>
            </a:r>
            <a:r>
              <a:rPr lang="en-AU" dirty="0"/>
              <a:t>() over </a:t>
            </a:r>
            <a:r>
              <a:rPr lang="en-AU" i="1" dirty="0" err="1"/>
              <a:t>call.value</a:t>
            </a:r>
            <a:r>
              <a:rPr lang="en-AU" dirty="0"/>
              <a:t>() – send() has a fixed gas limit of 2,300</a:t>
            </a:r>
          </a:p>
          <a:p>
            <a:r>
              <a:rPr lang="en-AU" dirty="0"/>
              <a:t>Exception handling – Be aware of different function behaviour </a:t>
            </a:r>
          </a:p>
          <a:p>
            <a:r>
              <a:rPr lang="en-AU" dirty="0"/>
              <a:t>Use libraries/languages that prevent overflow &amp; underflow</a:t>
            </a:r>
          </a:p>
          <a:p>
            <a:r>
              <a:rPr lang="en-AU" dirty="0"/>
              <a:t>Reuse well-tested code</a:t>
            </a:r>
          </a:p>
          <a:p>
            <a:r>
              <a:rPr lang="en-AU" dirty="0"/>
              <a:t>Avoid multi-party contracts – One party may disappear</a:t>
            </a:r>
          </a:p>
          <a:p>
            <a:r>
              <a:rPr lang="en-AU" dirty="0"/>
              <a:t>Explicitly set visibility of functions &amp; variables</a:t>
            </a:r>
          </a:p>
          <a:p>
            <a:r>
              <a:rPr lang="en-AU" dirty="0"/>
              <a:t>Keep </a:t>
            </a:r>
            <a:r>
              <a:rPr lang="en-AU" i="1" dirty="0"/>
              <a:t>fallback</a:t>
            </a:r>
            <a:r>
              <a:rPr lang="en-AU" dirty="0"/>
              <a:t> function simple</a:t>
            </a:r>
          </a:p>
          <a:p>
            <a:r>
              <a:rPr lang="en-AU" dirty="0"/>
              <a:t>Upgradable contracts – No hardcoding of contract addresses</a:t>
            </a:r>
          </a:p>
          <a:p>
            <a:r>
              <a:rPr lang="en-AU" dirty="0"/>
              <a:t>Rate limiting – No of calls &amp; crypto</a:t>
            </a:r>
          </a:p>
        </p:txBody>
      </p:sp>
      <p:sp>
        <p:nvSpPr>
          <p:cNvPr id="3" name="Title 2">
            <a:extLst>
              <a:ext uri="{FF2B5EF4-FFF2-40B4-BE49-F238E27FC236}">
                <a16:creationId xmlns:a16="http://schemas.microsoft.com/office/drawing/2014/main" id="{FFBEB3AE-3138-494D-803C-254C3E45DF2A}"/>
              </a:ext>
            </a:extLst>
          </p:cNvPr>
          <p:cNvSpPr>
            <a:spLocks noGrp="1"/>
          </p:cNvSpPr>
          <p:nvPr>
            <p:ph type="title"/>
          </p:nvPr>
        </p:nvSpPr>
        <p:spPr/>
        <p:txBody>
          <a:bodyPr/>
          <a:lstStyle/>
          <a:p>
            <a:r>
              <a:rPr lang="en-AU" dirty="0"/>
              <a:t>Best Practices</a:t>
            </a:r>
          </a:p>
        </p:txBody>
      </p:sp>
      <p:sp>
        <p:nvSpPr>
          <p:cNvPr id="4" name="Footer Placeholder 3">
            <a:extLst>
              <a:ext uri="{FF2B5EF4-FFF2-40B4-BE49-F238E27FC236}">
                <a16:creationId xmlns:a16="http://schemas.microsoft.com/office/drawing/2014/main" id="{25390317-36E8-4DB7-A3DB-5FD5F86F1F62}"/>
              </a:ext>
            </a:extLst>
          </p:cNvPr>
          <p:cNvSpPr>
            <a:spLocks noGrp="1"/>
          </p:cNvSpPr>
          <p:nvPr>
            <p:ph type="ftr" sz="quarter" idx="10"/>
          </p:nvPr>
        </p:nvSpPr>
        <p:spPr/>
        <p:txBody>
          <a:bodyPr/>
          <a:lstStyle/>
          <a:p>
            <a:r>
              <a:rPr lang="en-AU"/>
              <a:t>COMP6452 Software Architecture for Blockchain Applications |  Data61, CSIRO</a:t>
            </a:r>
            <a:endParaRPr lang="en-AU" dirty="0"/>
          </a:p>
        </p:txBody>
      </p:sp>
      <p:sp>
        <p:nvSpPr>
          <p:cNvPr id="5" name="Slide Number Placeholder 4">
            <a:extLst>
              <a:ext uri="{FF2B5EF4-FFF2-40B4-BE49-F238E27FC236}">
                <a16:creationId xmlns:a16="http://schemas.microsoft.com/office/drawing/2014/main" id="{A243E978-0993-4EF4-BFA5-95F5FEEABD3B}"/>
              </a:ext>
            </a:extLst>
          </p:cNvPr>
          <p:cNvSpPr>
            <a:spLocks noGrp="1"/>
          </p:cNvSpPr>
          <p:nvPr>
            <p:ph type="sldNum" sz="quarter" idx="11"/>
          </p:nvPr>
        </p:nvSpPr>
        <p:spPr/>
        <p:txBody>
          <a:bodyPr/>
          <a:lstStyle/>
          <a:p>
            <a:fld id="{2ABE124A-B5C5-46E0-B944-45307B126769}" type="slidenum">
              <a:rPr lang="en-AU" smtClean="0"/>
              <a:pPr/>
              <a:t>19</a:t>
            </a:fld>
            <a:r>
              <a:rPr lang="en-AU"/>
              <a:t>  |</a:t>
            </a:r>
            <a:endParaRPr lang="en-AU" dirty="0"/>
          </a:p>
        </p:txBody>
      </p:sp>
    </p:spTree>
    <p:extLst>
      <p:ext uri="{BB962C8B-B14F-4D97-AF65-F5344CB8AC3E}">
        <p14:creationId xmlns:p14="http://schemas.microsoft.com/office/powerpoint/2010/main" val="13521574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A picture containing building, toy, table, small&#10;&#10;Description automatically generated">
            <a:extLst>
              <a:ext uri="{FF2B5EF4-FFF2-40B4-BE49-F238E27FC236}">
                <a16:creationId xmlns:a16="http://schemas.microsoft.com/office/drawing/2014/main" id="{5AEC9B88-560A-42F8-A1FA-AEFEB8971C55}"/>
              </a:ext>
            </a:extLst>
          </p:cNvPr>
          <p:cNvPicPr>
            <a:picLocks noGrp="1" noChangeAspect="1"/>
          </p:cNvPicPr>
          <p:nvPr>
            <p:ph type="pic" sz="quarter" idx="12"/>
          </p:nvPr>
        </p:nvPicPr>
        <p:blipFill>
          <a:blip r:embed="rId3">
            <a:extLst>
              <a:ext uri="{28A0092B-C50C-407E-A947-70E740481C1C}">
                <a14:useLocalDpi xmlns:a14="http://schemas.microsoft.com/office/drawing/2010/main" val="0"/>
              </a:ext>
            </a:extLst>
          </a:blip>
          <a:srcRect t="16713" b="16713"/>
          <a:stretch>
            <a:fillRect/>
          </a:stretch>
        </p:blipFill>
        <p:spPr>
          <a:xfrm rot="16200000">
            <a:off x="5137150" y="1716091"/>
            <a:ext cx="5715000" cy="2282825"/>
          </a:xfrm>
        </p:spPr>
      </p:pic>
      <p:sp>
        <p:nvSpPr>
          <p:cNvPr id="3" name="Content Placeholder 2">
            <a:extLst>
              <a:ext uri="{FF2B5EF4-FFF2-40B4-BE49-F238E27FC236}">
                <a16:creationId xmlns:a16="http://schemas.microsoft.com/office/drawing/2014/main" id="{4C59DE98-6E43-4B51-A532-268240706265}"/>
              </a:ext>
            </a:extLst>
          </p:cNvPr>
          <p:cNvSpPr>
            <a:spLocks noGrp="1"/>
          </p:cNvSpPr>
          <p:nvPr>
            <p:ph idx="1"/>
          </p:nvPr>
        </p:nvSpPr>
        <p:spPr/>
        <p:txBody>
          <a:bodyPr>
            <a:normAutofit/>
          </a:bodyPr>
          <a:lstStyle/>
          <a:p>
            <a:r>
              <a:rPr lang="en-AU" sz="2800" dirty="0"/>
              <a:t>Importance of testing</a:t>
            </a:r>
          </a:p>
          <a:p>
            <a:r>
              <a:rPr lang="en-AU" sz="2800" dirty="0"/>
              <a:t>Types of testing</a:t>
            </a:r>
          </a:p>
          <a:p>
            <a:r>
              <a:rPr lang="en-AU" sz="2800" dirty="0"/>
              <a:t>Common vulnerabilities &amp; solutions</a:t>
            </a:r>
          </a:p>
          <a:p>
            <a:r>
              <a:rPr lang="en-AU" sz="2800" dirty="0"/>
              <a:t>Tools &amp; techniques</a:t>
            </a:r>
          </a:p>
        </p:txBody>
      </p:sp>
      <p:sp>
        <p:nvSpPr>
          <p:cNvPr id="4" name="Title 3">
            <a:extLst>
              <a:ext uri="{FF2B5EF4-FFF2-40B4-BE49-F238E27FC236}">
                <a16:creationId xmlns:a16="http://schemas.microsoft.com/office/drawing/2014/main" id="{7D021345-AA76-40AA-A4C6-B02555BBB5C9}"/>
              </a:ext>
            </a:extLst>
          </p:cNvPr>
          <p:cNvSpPr>
            <a:spLocks noGrp="1"/>
          </p:cNvSpPr>
          <p:nvPr>
            <p:ph type="title"/>
          </p:nvPr>
        </p:nvSpPr>
        <p:spPr/>
        <p:txBody>
          <a:bodyPr/>
          <a:lstStyle/>
          <a:p>
            <a:r>
              <a:rPr lang="en-AU" dirty="0"/>
              <a:t>Outline</a:t>
            </a:r>
          </a:p>
        </p:txBody>
      </p:sp>
      <p:sp>
        <p:nvSpPr>
          <p:cNvPr id="2" name="Footer Placeholder 1"/>
          <p:cNvSpPr>
            <a:spLocks noGrp="1"/>
          </p:cNvSpPr>
          <p:nvPr>
            <p:ph type="ftr" sz="quarter" idx="10"/>
          </p:nvPr>
        </p:nvSpPr>
        <p:spPr/>
        <p:txBody>
          <a:bodyPr/>
          <a:lstStyle/>
          <a:p>
            <a:r>
              <a:rPr lang="en-AU" dirty="0"/>
              <a:t>COMP6452 Software Architecture for Blockchain Applications |  Data61, CSIRO</a:t>
            </a:r>
          </a:p>
        </p:txBody>
      </p:sp>
      <p:sp>
        <p:nvSpPr>
          <p:cNvPr id="7" name="Slide Number Placeholder 6"/>
          <p:cNvSpPr>
            <a:spLocks noGrp="1"/>
          </p:cNvSpPr>
          <p:nvPr>
            <p:ph type="sldNum" sz="quarter" idx="11"/>
          </p:nvPr>
        </p:nvSpPr>
        <p:spPr/>
        <p:txBody>
          <a:bodyPr/>
          <a:lstStyle/>
          <a:p>
            <a:fld id="{2ABE124A-B5C5-46E0-B944-45307B126769}" type="slidenum">
              <a:rPr lang="en-AU" smtClean="0"/>
              <a:pPr/>
              <a:t>2</a:t>
            </a:fld>
            <a:r>
              <a:rPr lang="en-AU" dirty="0"/>
              <a:t>  |</a:t>
            </a:r>
          </a:p>
        </p:txBody>
      </p:sp>
    </p:spTree>
    <p:extLst>
      <p:ext uri="{BB962C8B-B14F-4D97-AF65-F5344CB8AC3E}">
        <p14:creationId xmlns:p14="http://schemas.microsoft.com/office/powerpoint/2010/main" val="36958083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B592F80-FA0C-4863-9225-651F30A2A2AB}"/>
              </a:ext>
            </a:extLst>
          </p:cNvPr>
          <p:cNvSpPr>
            <a:spLocks noGrp="1"/>
          </p:cNvSpPr>
          <p:nvPr>
            <p:ph idx="1"/>
          </p:nvPr>
        </p:nvSpPr>
        <p:spPr>
          <a:xfrm>
            <a:off x="251522" y="1723100"/>
            <a:ext cx="8640958" cy="710405"/>
          </a:xfrm>
        </p:spPr>
        <p:txBody>
          <a:bodyPr>
            <a:normAutofit/>
          </a:bodyPr>
          <a:lstStyle/>
          <a:p>
            <a:r>
              <a:rPr lang="en-AU" dirty="0"/>
              <a:t>Mark True or False for each the following statements</a:t>
            </a:r>
          </a:p>
        </p:txBody>
      </p:sp>
      <p:sp>
        <p:nvSpPr>
          <p:cNvPr id="3" name="Title 2">
            <a:extLst>
              <a:ext uri="{FF2B5EF4-FFF2-40B4-BE49-F238E27FC236}">
                <a16:creationId xmlns:a16="http://schemas.microsoft.com/office/drawing/2014/main" id="{C4E1C189-48C5-47E1-91D6-E6FC81927951}"/>
              </a:ext>
            </a:extLst>
          </p:cNvPr>
          <p:cNvSpPr>
            <a:spLocks noGrp="1"/>
          </p:cNvSpPr>
          <p:nvPr>
            <p:ph type="title"/>
          </p:nvPr>
        </p:nvSpPr>
        <p:spPr/>
        <p:txBody>
          <a:bodyPr/>
          <a:lstStyle/>
          <a:p>
            <a:r>
              <a:rPr lang="en-AU" dirty="0"/>
              <a:t>Question</a:t>
            </a:r>
          </a:p>
        </p:txBody>
      </p:sp>
      <p:sp>
        <p:nvSpPr>
          <p:cNvPr id="4" name="Footer Placeholder 3">
            <a:extLst>
              <a:ext uri="{FF2B5EF4-FFF2-40B4-BE49-F238E27FC236}">
                <a16:creationId xmlns:a16="http://schemas.microsoft.com/office/drawing/2014/main" id="{9A9258C8-19BC-4A2B-982D-646E43870A11}"/>
              </a:ext>
            </a:extLst>
          </p:cNvPr>
          <p:cNvSpPr>
            <a:spLocks noGrp="1"/>
          </p:cNvSpPr>
          <p:nvPr>
            <p:ph type="ftr" sz="quarter" idx="10"/>
          </p:nvPr>
        </p:nvSpPr>
        <p:spPr/>
        <p:txBody>
          <a:bodyPr/>
          <a:lstStyle/>
          <a:p>
            <a:r>
              <a:rPr lang="en-AU" dirty="0"/>
              <a:t>COMP6452 Software Architecture for Blockchain Applications |  Data61, CSIRO</a:t>
            </a:r>
          </a:p>
        </p:txBody>
      </p:sp>
      <p:sp>
        <p:nvSpPr>
          <p:cNvPr id="5" name="Slide Number Placeholder 4">
            <a:extLst>
              <a:ext uri="{FF2B5EF4-FFF2-40B4-BE49-F238E27FC236}">
                <a16:creationId xmlns:a16="http://schemas.microsoft.com/office/drawing/2014/main" id="{48DFC14B-3540-4C7E-A3AF-F8A5A6BDA8F2}"/>
              </a:ext>
            </a:extLst>
          </p:cNvPr>
          <p:cNvSpPr>
            <a:spLocks noGrp="1"/>
          </p:cNvSpPr>
          <p:nvPr>
            <p:ph type="sldNum" sz="quarter" idx="11"/>
          </p:nvPr>
        </p:nvSpPr>
        <p:spPr/>
        <p:txBody>
          <a:bodyPr/>
          <a:lstStyle/>
          <a:p>
            <a:fld id="{2ABE124A-B5C5-46E0-B944-45307B126769}" type="slidenum">
              <a:rPr lang="en-AU" smtClean="0"/>
              <a:pPr/>
              <a:t>20</a:t>
            </a:fld>
            <a:r>
              <a:rPr lang="en-AU" dirty="0"/>
              <a:t>  |</a:t>
            </a:r>
          </a:p>
        </p:txBody>
      </p:sp>
      <p:graphicFrame>
        <p:nvGraphicFramePr>
          <p:cNvPr id="6" name="Table 6">
            <a:extLst>
              <a:ext uri="{FF2B5EF4-FFF2-40B4-BE49-F238E27FC236}">
                <a16:creationId xmlns:a16="http://schemas.microsoft.com/office/drawing/2014/main" id="{C2E6979F-A84A-4B74-8A98-9DAC14E0A9F1}"/>
              </a:ext>
            </a:extLst>
          </p:cNvPr>
          <p:cNvGraphicFramePr>
            <a:graphicFrameLocks noGrp="1"/>
          </p:cNvGraphicFramePr>
          <p:nvPr>
            <p:extLst>
              <p:ext uri="{D42A27DB-BD31-4B8C-83A1-F6EECF244321}">
                <p14:modId xmlns:p14="http://schemas.microsoft.com/office/powerpoint/2010/main" val="3193536284"/>
              </p:ext>
            </p:extLst>
          </p:nvPr>
        </p:nvGraphicFramePr>
        <p:xfrm>
          <a:off x="359912" y="2353444"/>
          <a:ext cx="8424176" cy="2667000"/>
        </p:xfrm>
        <a:graphic>
          <a:graphicData uri="http://schemas.openxmlformats.org/drawingml/2006/table">
            <a:tbl>
              <a:tblPr firstRow="1" bandRow="1">
                <a:tableStyleId>{5C22544A-7EE6-4342-B048-85BDC9FD1C3A}</a:tableStyleId>
              </a:tblPr>
              <a:tblGrid>
                <a:gridCol w="6840000">
                  <a:extLst>
                    <a:ext uri="{9D8B030D-6E8A-4147-A177-3AD203B41FA5}">
                      <a16:colId xmlns:a16="http://schemas.microsoft.com/office/drawing/2014/main" val="1782155876"/>
                    </a:ext>
                  </a:extLst>
                </a:gridCol>
                <a:gridCol w="792176">
                  <a:extLst>
                    <a:ext uri="{9D8B030D-6E8A-4147-A177-3AD203B41FA5}">
                      <a16:colId xmlns:a16="http://schemas.microsoft.com/office/drawing/2014/main" val="2823428764"/>
                    </a:ext>
                  </a:extLst>
                </a:gridCol>
                <a:gridCol w="792000">
                  <a:extLst>
                    <a:ext uri="{9D8B030D-6E8A-4147-A177-3AD203B41FA5}">
                      <a16:colId xmlns:a16="http://schemas.microsoft.com/office/drawing/2014/main" val="1035594307"/>
                    </a:ext>
                  </a:extLst>
                </a:gridCol>
              </a:tblGrid>
              <a:tr h="370840">
                <a:tc>
                  <a:txBody>
                    <a:bodyPr/>
                    <a:lstStyle/>
                    <a:p>
                      <a:endParaRPr lang="en-AU" dirty="0"/>
                    </a:p>
                  </a:txBody>
                  <a:tcPr/>
                </a:tc>
                <a:tc>
                  <a:txBody>
                    <a:bodyPr/>
                    <a:lstStyle/>
                    <a:p>
                      <a:pPr algn="ctr"/>
                      <a:r>
                        <a:rPr lang="en-AU" dirty="0"/>
                        <a:t>True</a:t>
                      </a:r>
                    </a:p>
                  </a:txBody>
                  <a:tcPr/>
                </a:tc>
                <a:tc>
                  <a:txBody>
                    <a:bodyPr/>
                    <a:lstStyle/>
                    <a:p>
                      <a:pPr algn="ctr"/>
                      <a:r>
                        <a:rPr lang="en-AU" dirty="0"/>
                        <a:t>False</a:t>
                      </a:r>
                    </a:p>
                  </a:txBody>
                  <a:tcPr/>
                </a:tc>
                <a:extLst>
                  <a:ext uri="{0D108BD9-81ED-4DB2-BD59-A6C34878D82A}">
                    <a16:rowId xmlns:a16="http://schemas.microsoft.com/office/drawing/2014/main" val="1986046296"/>
                  </a:ext>
                </a:extLst>
              </a:tr>
              <a:tr h="370840">
                <a:tc>
                  <a:txBody>
                    <a:bodyPr/>
                    <a:lstStyle/>
                    <a:p>
                      <a:r>
                        <a:rPr lang="en-AU" dirty="0"/>
                        <a:t>Blackbox testing use source code</a:t>
                      </a:r>
                    </a:p>
                  </a:txBody>
                  <a:tcPr/>
                </a:tc>
                <a:tc>
                  <a:txBody>
                    <a:bodyPr/>
                    <a:lstStyle/>
                    <a:p>
                      <a:pPr algn="ctr"/>
                      <a:endParaRPr lang="en-AU" b="1" dirty="0">
                        <a:solidFill>
                          <a:srgbClr val="00B050"/>
                        </a:solidFill>
                      </a:endParaRPr>
                    </a:p>
                  </a:txBody>
                  <a:tcPr/>
                </a:tc>
                <a:tc>
                  <a:txBody>
                    <a:bodyPr/>
                    <a:lstStyle/>
                    <a:p>
                      <a:pPr algn="ctr"/>
                      <a:endParaRPr lang="en-AU" b="1" dirty="0">
                        <a:solidFill>
                          <a:srgbClr val="00B050"/>
                        </a:solidFill>
                      </a:endParaRPr>
                    </a:p>
                  </a:txBody>
                  <a:tcPr/>
                </a:tc>
                <a:extLst>
                  <a:ext uri="{0D108BD9-81ED-4DB2-BD59-A6C34878D82A}">
                    <a16:rowId xmlns:a16="http://schemas.microsoft.com/office/drawing/2014/main" val="3229766117"/>
                  </a:ext>
                </a:extLst>
              </a:tr>
              <a:tr h="370840">
                <a:tc>
                  <a:txBody>
                    <a:bodyPr/>
                    <a:lstStyle/>
                    <a:p>
                      <a:r>
                        <a:rPr lang="en-AU" dirty="0"/>
                        <a:t>Only way to guarantee no </a:t>
                      </a:r>
                      <a:r>
                        <a:rPr lang="en-AU" dirty="0" err="1"/>
                        <a:t>reentrancy</a:t>
                      </a:r>
                      <a:r>
                        <a:rPr lang="en-AU" dirty="0"/>
                        <a:t> is to use a mutex</a:t>
                      </a:r>
                    </a:p>
                  </a:txBody>
                  <a:tcPr/>
                </a:tc>
                <a:tc>
                  <a:txBody>
                    <a:bodyPr/>
                    <a:lstStyle/>
                    <a:p>
                      <a:pPr algn="ctr"/>
                      <a:endParaRPr lang="en-AU" b="1" dirty="0">
                        <a:solidFill>
                          <a:srgbClr val="00B050"/>
                        </a:solidFill>
                      </a:endParaRPr>
                    </a:p>
                  </a:txBody>
                  <a:tcPr/>
                </a:tc>
                <a:tc>
                  <a:txBody>
                    <a:bodyPr/>
                    <a:lstStyle/>
                    <a:p>
                      <a:pPr algn="ctr"/>
                      <a:endParaRPr lang="en-AU" b="1" dirty="0">
                        <a:solidFill>
                          <a:srgbClr val="00B050"/>
                        </a:solidFill>
                      </a:endParaRPr>
                    </a:p>
                  </a:txBody>
                  <a:tcPr/>
                </a:tc>
                <a:extLst>
                  <a:ext uri="{0D108BD9-81ED-4DB2-BD59-A6C34878D82A}">
                    <a16:rowId xmlns:a16="http://schemas.microsoft.com/office/drawing/2014/main" val="425814248"/>
                  </a:ext>
                </a:extLst>
              </a:tr>
              <a:tr h="370840">
                <a:tc>
                  <a:txBody>
                    <a:bodyPr/>
                    <a:lstStyle/>
                    <a:p>
                      <a:r>
                        <a:rPr lang="en-AU" dirty="0"/>
                        <a:t>Front running (i.e., TX order dependence) can be avoided by using an Oracle to provide the timestamp</a:t>
                      </a:r>
                    </a:p>
                  </a:txBody>
                  <a:tcPr/>
                </a:tc>
                <a:tc>
                  <a:txBody>
                    <a:bodyPr/>
                    <a:lstStyle/>
                    <a:p>
                      <a:pPr algn="ctr"/>
                      <a:endParaRPr lang="en-AU" b="1" dirty="0">
                        <a:solidFill>
                          <a:srgbClr val="00B050"/>
                        </a:solidFill>
                      </a:endParaRPr>
                    </a:p>
                  </a:txBody>
                  <a:tcPr/>
                </a:tc>
                <a:tc>
                  <a:txBody>
                    <a:bodyPr/>
                    <a:lstStyle/>
                    <a:p>
                      <a:pPr algn="ctr"/>
                      <a:endParaRPr lang="en-AU" b="1" dirty="0">
                        <a:solidFill>
                          <a:srgbClr val="00B050"/>
                        </a:solidFill>
                      </a:endParaRPr>
                    </a:p>
                  </a:txBody>
                  <a:tcPr/>
                </a:tc>
                <a:extLst>
                  <a:ext uri="{0D108BD9-81ED-4DB2-BD59-A6C34878D82A}">
                    <a16:rowId xmlns:a16="http://schemas.microsoft.com/office/drawing/2014/main" val="3333935517"/>
                  </a:ext>
                </a:extLst>
              </a:tr>
              <a:tr h="37264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One way to overcome DoS while performing multiple refunds is to get recipients to withdraw funds. This is same as breaking the refund loop to a size of one</a:t>
                      </a:r>
                    </a:p>
                  </a:txBody>
                  <a:tcPr/>
                </a:tc>
                <a:tc>
                  <a:txBody>
                    <a:bodyPr/>
                    <a:lstStyle/>
                    <a:p>
                      <a:pPr algn="ctr"/>
                      <a:endParaRPr lang="en-AU" b="1" dirty="0">
                        <a:solidFill>
                          <a:srgbClr val="00B050"/>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AU" b="1" dirty="0">
                        <a:solidFill>
                          <a:srgbClr val="00B050"/>
                        </a:solidFill>
                      </a:endParaRPr>
                    </a:p>
                  </a:txBody>
                  <a:tcPr/>
                </a:tc>
                <a:extLst>
                  <a:ext uri="{0D108BD9-81ED-4DB2-BD59-A6C34878D82A}">
                    <a16:rowId xmlns:a16="http://schemas.microsoft.com/office/drawing/2014/main" val="76076633"/>
                  </a:ext>
                </a:extLst>
              </a:tr>
            </a:tbl>
          </a:graphicData>
        </a:graphic>
      </p:graphicFrame>
      <p:sp>
        <p:nvSpPr>
          <p:cNvPr id="8" name="Rectangle 7">
            <a:extLst>
              <a:ext uri="{FF2B5EF4-FFF2-40B4-BE49-F238E27FC236}">
                <a16:creationId xmlns:a16="http://schemas.microsoft.com/office/drawing/2014/main" id="{47FFB6E9-0DD9-4AF8-96A9-059ACDEEA544}"/>
              </a:ext>
            </a:extLst>
          </p:cNvPr>
          <p:cNvSpPr/>
          <p:nvPr/>
        </p:nvSpPr>
        <p:spPr>
          <a:xfrm>
            <a:off x="8164833" y="2713484"/>
            <a:ext cx="357790" cy="369332"/>
          </a:xfrm>
          <a:prstGeom prst="rect">
            <a:avLst/>
          </a:prstGeom>
        </p:spPr>
        <p:txBody>
          <a:bodyPr wrap="none">
            <a:spAutoFit/>
          </a:bodyPr>
          <a:lstStyle/>
          <a:p>
            <a:pPr algn="ctr"/>
            <a:r>
              <a:rPr lang="en-AU" b="1" dirty="0">
                <a:solidFill>
                  <a:srgbClr val="00B050"/>
                </a:solidFill>
                <a:latin typeface="Segoe UI Symbol" panose="020B0502040204020203" pitchFamily="34" charset="0"/>
                <a:ea typeface="Segoe UI Symbol" panose="020B0502040204020203" pitchFamily="34" charset="0"/>
              </a:rPr>
              <a:t>✓</a:t>
            </a:r>
            <a:endParaRPr lang="en-AU" b="1" dirty="0">
              <a:solidFill>
                <a:srgbClr val="00B050"/>
              </a:solidFill>
            </a:endParaRPr>
          </a:p>
        </p:txBody>
      </p:sp>
      <p:sp>
        <p:nvSpPr>
          <p:cNvPr id="9" name="Rectangle 8">
            <a:extLst>
              <a:ext uri="{FF2B5EF4-FFF2-40B4-BE49-F238E27FC236}">
                <a16:creationId xmlns:a16="http://schemas.microsoft.com/office/drawing/2014/main" id="{99B2A952-605D-4369-9550-3C9A6365C50C}"/>
              </a:ext>
            </a:extLst>
          </p:cNvPr>
          <p:cNvSpPr/>
          <p:nvPr/>
        </p:nvSpPr>
        <p:spPr>
          <a:xfrm>
            <a:off x="8164833" y="3088120"/>
            <a:ext cx="357790" cy="369332"/>
          </a:xfrm>
          <a:prstGeom prst="rect">
            <a:avLst/>
          </a:prstGeom>
        </p:spPr>
        <p:txBody>
          <a:bodyPr wrap="none">
            <a:spAutoFit/>
          </a:bodyPr>
          <a:lstStyle/>
          <a:p>
            <a:pPr algn="ctr"/>
            <a:r>
              <a:rPr lang="en-AU" b="1" dirty="0">
                <a:solidFill>
                  <a:srgbClr val="00B050"/>
                </a:solidFill>
                <a:latin typeface="Segoe UI Symbol" panose="020B0502040204020203" pitchFamily="34" charset="0"/>
                <a:ea typeface="Segoe UI Symbol" panose="020B0502040204020203" pitchFamily="34" charset="0"/>
              </a:rPr>
              <a:t>✓</a:t>
            </a:r>
            <a:endParaRPr lang="en-AU" b="1" dirty="0">
              <a:solidFill>
                <a:srgbClr val="00B050"/>
              </a:solidFill>
            </a:endParaRPr>
          </a:p>
        </p:txBody>
      </p:sp>
      <p:sp>
        <p:nvSpPr>
          <p:cNvPr id="10" name="Rectangle 9">
            <a:extLst>
              <a:ext uri="{FF2B5EF4-FFF2-40B4-BE49-F238E27FC236}">
                <a16:creationId xmlns:a16="http://schemas.microsoft.com/office/drawing/2014/main" id="{CA387ECF-E166-42C8-B96B-5562689B2475}"/>
              </a:ext>
            </a:extLst>
          </p:cNvPr>
          <p:cNvSpPr/>
          <p:nvPr/>
        </p:nvSpPr>
        <p:spPr>
          <a:xfrm>
            <a:off x="8164833" y="3578819"/>
            <a:ext cx="357790" cy="369332"/>
          </a:xfrm>
          <a:prstGeom prst="rect">
            <a:avLst/>
          </a:prstGeom>
        </p:spPr>
        <p:txBody>
          <a:bodyPr wrap="none">
            <a:spAutoFit/>
          </a:bodyPr>
          <a:lstStyle/>
          <a:p>
            <a:pPr algn="ctr"/>
            <a:r>
              <a:rPr lang="en-AU" b="1" dirty="0">
                <a:solidFill>
                  <a:srgbClr val="00B050"/>
                </a:solidFill>
                <a:latin typeface="Segoe UI Symbol" panose="020B0502040204020203" pitchFamily="34" charset="0"/>
                <a:ea typeface="Segoe UI Symbol" panose="020B0502040204020203" pitchFamily="34" charset="0"/>
              </a:rPr>
              <a:t>✓</a:t>
            </a:r>
            <a:endParaRPr lang="en-AU" b="1" dirty="0">
              <a:solidFill>
                <a:srgbClr val="00B050"/>
              </a:solidFill>
            </a:endParaRPr>
          </a:p>
        </p:txBody>
      </p:sp>
      <p:sp>
        <p:nvSpPr>
          <p:cNvPr id="11" name="Rectangle 10">
            <a:extLst>
              <a:ext uri="{FF2B5EF4-FFF2-40B4-BE49-F238E27FC236}">
                <a16:creationId xmlns:a16="http://schemas.microsoft.com/office/drawing/2014/main" id="{74B2B7C5-CB9F-4046-B710-85AD6678F0D1}"/>
              </a:ext>
            </a:extLst>
          </p:cNvPr>
          <p:cNvSpPr/>
          <p:nvPr/>
        </p:nvSpPr>
        <p:spPr>
          <a:xfrm>
            <a:off x="7380312" y="4315885"/>
            <a:ext cx="357790" cy="369332"/>
          </a:xfrm>
          <a:prstGeom prst="rect">
            <a:avLst/>
          </a:prstGeom>
        </p:spPr>
        <p:txBody>
          <a:bodyPr wrap="none">
            <a:spAutoFit/>
          </a:bodyPr>
          <a:lstStyle/>
          <a:p>
            <a:pPr algn="ctr"/>
            <a:r>
              <a:rPr lang="en-AU" b="1" dirty="0">
                <a:solidFill>
                  <a:srgbClr val="00B050"/>
                </a:solidFill>
                <a:latin typeface="Segoe UI Symbol" panose="020B0502040204020203" pitchFamily="34" charset="0"/>
                <a:ea typeface="Segoe UI Symbol" panose="020B0502040204020203" pitchFamily="34" charset="0"/>
              </a:rPr>
              <a:t>✓</a:t>
            </a:r>
            <a:endParaRPr lang="en-AU" b="1" dirty="0">
              <a:solidFill>
                <a:srgbClr val="00B050"/>
              </a:solidFill>
            </a:endParaRPr>
          </a:p>
        </p:txBody>
      </p:sp>
    </p:spTree>
    <p:extLst>
      <p:ext uri="{BB962C8B-B14F-4D97-AF65-F5344CB8AC3E}">
        <p14:creationId xmlns:p14="http://schemas.microsoft.com/office/powerpoint/2010/main" val="2291310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3F9644AC-5CFD-47E8-8D86-122A49EA0DA1}"/>
              </a:ext>
            </a:extLst>
          </p:cNvPr>
          <p:cNvSpPr>
            <a:spLocks noGrp="1"/>
          </p:cNvSpPr>
          <p:nvPr>
            <p:ph type="body" sz="quarter" idx="10"/>
          </p:nvPr>
        </p:nvSpPr>
        <p:spPr/>
        <p:txBody>
          <a:bodyPr/>
          <a:lstStyle/>
          <a:p>
            <a:r>
              <a:rPr lang="en-AU" dirty="0"/>
              <a:t>Tools &amp; Techniques</a:t>
            </a:r>
          </a:p>
        </p:txBody>
      </p:sp>
      <p:sp>
        <p:nvSpPr>
          <p:cNvPr id="3" name="Footer Placeholder 2">
            <a:extLst>
              <a:ext uri="{FF2B5EF4-FFF2-40B4-BE49-F238E27FC236}">
                <a16:creationId xmlns:a16="http://schemas.microsoft.com/office/drawing/2014/main" id="{CD980F91-C169-48A9-A35D-36B3B7DF362D}"/>
              </a:ext>
            </a:extLst>
          </p:cNvPr>
          <p:cNvSpPr>
            <a:spLocks noGrp="1"/>
          </p:cNvSpPr>
          <p:nvPr>
            <p:ph type="ftr" sz="quarter" idx="4294967295"/>
          </p:nvPr>
        </p:nvSpPr>
        <p:spPr>
          <a:xfrm>
            <a:off x="0" y="5419725"/>
            <a:ext cx="6083300" cy="104775"/>
          </a:xfrm>
        </p:spPr>
        <p:txBody>
          <a:bodyPr/>
          <a:lstStyle/>
          <a:p>
            <a:r>
              <a:rPr lang="en-AU"/>
              <a:t>COMP6452 Software Architecture for Blockchain Applications |  Data61, CSIRO</a:t>
            </a:r>
            <a:endParaRPr lang="en-AU" dirty="0"/>
          </a:p>
        </p:txBody>
      </p:sp>
      <p:sp>
        <p:nvSpPr>
          <p:cNvPr id="4" name="Slide Number Placeholder 3">
            <a:extLst>
              <a:ext uri="{FF2B5EF4-FFF2-40B4-BE49-F238E27FC236}">
                <a16:creationId xmlns:a16="http://schemas.microsoft.com/office/drawing/2014/main" id="{0F1571E2-BEAA-428C-AE6C-0523B704F5E4}"/>
              </a:ext>
            </a:extLst>
          </p:cNvPr>
          <p:cNvSpPr>
            <a:spLocks noGrp="1"/>
          </p:cNvSpPr>
          <p:nvPr>
            <p:ph type="sldNum" sz="quarter" idx="4294967295"/>
          </p:nvPr>
        </p:nvSpPr>
        <p:spPr>
          <a:xfrm>
            <a:off x="0" y="5419725"/>
            <a:ext cx="288925" cy="106363"/>
          </a:xfrm>
        </p:spPr>
        <p:txBody>
          <a:bodyPr/>
          <a:lstStyle/>
          <a:p>
            <a:fld id="{2ABE124A-B5C5-46E0-B944-45307B126769}" type="slidenum">
              <a:rPr lang="en-AU" smtClean="0"/>
              <a:pPr/>
              <a:t>21</a:t>
            </a:fld>
            <a:r>
              <a:rPr lang="en-AU"/>
              <a:t>  |</a:t>
            </a:r>
            <a:endParaRPr lang="en-AU" dirty="0"/>
          </a:p>
        </p:txBody>
      </p:sp>
    </p:spTree>
    <p:extLst>
      <p:ext uri="{BB962C8B-B14F-4D97-AF65-F5344CB8AC3E}">
        <p14:creationId xmlns:p14="http://schemas.microsoft.com/office/powerpoint/2010/main" val="14481010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E5140C6-37B2-44D1-B466-FF099F19B9F9}"/>
              </a:ext>
            </a:extLst>
          </p:cNvPr>
          <p:cNvSpPr>
            <a:spLocks noGrp="1"/>
          </p:cNvSpPr>
          <p:nvPr>
            <p:ph type="title"/>
          </p:nvPr>
        </p:nvSpPr>
        <p:spPr/>
        <p:txBody>
          <a:bodyPr/>
          <a:lstStyle/>
          <a:p>
            <a:r>
              <a:rPr lang="en-AU" dirty="0"/>
              <a:t>Code Smells</a:t>
            </a:r>
            <a:r>
              <a:rPr lang="en-AU" baseline="30000" dirty="0"/>
              <a:t>[1]</a:t>
            </a:r>
            <a:r>
              <a:rPr lang="en-AU" dirty="0"/>
              <a:t> </a:t>
            </a:r>
          </a:p>
        </p:txBody>
      </p:sp>
      <p:sp>
        <p:nvSpPr>
          <p:cNvPr id="4" name="Footer Placeholder 3">
            <a:extLst>
              <a:ext uri="{FF2B5EF4-FFF2-40B4-BE49-F238E27FC236}">
                <a16:creationId xmlns:a16="http://schemas.microsoft.com/office/drawing/2014/main" id="{E11A593C-4201-462C-A2EA-C9D2A7CA96C4}"/>
              </a:ext>
            </a:extLst>
          </p:cNvPr>
          <p:cNvSpPr>
            <a:spLocks noGrp="1"/>
          </p:cNvSpPr>
          <p:nvPr>
            <p:ph type="ftr" sz="quarter" idx="10"/>
          </p:nvPr>
        </p:nvSpPr>
        <p:spPr/>
        <p:txBody>
          <a:bodyPr/>
          <a:lstStyle/>
          <a:p>
            <a:r>
              <a:rPr lang="en-AU"/>
              <a:t>COMP6452 Software Architecture for Blockchain Applications |  Data61, CSIRO</a:t>
            </a:r>
            <a:endParaRPr lang="en-AU" dirty="0"/>
          </a:p>
        </p:txBody>
      </p:sp>
      <p:sp>
        <p:nvSpPr>
          <p:cNvPr id="5" name="Slide Number Placeholder 4">
            <a:extLst>
              <a:ext uri="{FF2B5EF4-FFF2-40B4-BE49-F238E27FC236}">
                <a16:creationId xmlns:a16="http://schemas.microsoft.com/office/drawing/2014/main" id="{5A9C36F7-77DF-4592-8E43-994A358B636B}"/>
              </a:ext>
            </a:extLst>
          </p:cNvPr>
          <p:cNvSpPr>
            <a:spLocks noGrp="1"/>
          </p:cNvSpPr>
          <p:nvPr>
            <p:ph type="sldNum" sz="quarter" idx="11"/>
          </p:nvPr>
        </p:nvSpPr>
        <p:spPr/>
        <p:txBody>
          <a:bodyPr/>
          <a:lstStyle/>
          <a:p>
            <a:fld id="{2ABE124A-B5C5-46E0-B944-45307B126769}" type="slidenum">
              <a:rPr lang="en-AU" smtClean="0"/>
              <a:pPr/>
              <a:t>22</a:t>
            </a:fld>
            <a:r>
              <a:rPr lang="en-AU"/>
              <a:t>  |</a:t>
            </a:r>
            <a:endParaRPr lang="en-AU" dirty="0"/>
          </a:p>
        </p:txBody>
      </p:sp>
      <p:pic>
        <p:nvPicPr>
          <p:cNvPr id="9" name="Picture 8">
            <a:extLst>
              <a:ext uri="{FF2B5EF4-FFF2-40B4-BE49-F238E27FC236}">
                <a16:creationId xmlns:a16="http://schemas.microsoft.com/office/drawing/2014/main" id="{FDA75318-8A03-466E-890E-CA63700B2EDE}"/>
              </a:ext>
            </a:extLst>
          </p:cNvPr>
          <p:cNvPicPr>
            <a:picLocks noChangeAspect="1"/>
          </p:cNvPicPr>
          <p:nvPr/>
        </p:nvPicPr>
        <p:blipFill>
          <a:blip r:embed="rId3"/>
          <a:stretch>
            <a:fillRect/>
          </a:stretch>
        </p:blipFill>
        <p:spPr>
          <a:xfrm>
            <a:off x="74442" y="1633364"/>
            <a:ext cx="4408493" cy="3078000"/>
          </a:xfrm>
          <a:prstGeom prst="rect">
            <a:avLst/>
          </a:prstGeom>
        </p:spPr>
      </p:pic>
      <p:pic>
        <p:nvPicPr>
          <p:cNvPr id="10" name="Picture 9">
            <a:extLst>
              <a:ext uri="{FF2B5EF4-FFF2-40B4-BE49-F238E27FC236}">
                <a16:creationId xmlns:a16="http://schemas.microsoft.com/office/drawing/2014/main" id="{5B629F6B-CB46-4969-AA24-FE05481E2139}"/>
              </a:ext>
            </a:extLst>
          </p:cNvPr>
          <p:cNvPicPr>
            <a:picLocks noChangeAspect="1"/>
          </p:cNvPicPr>
          <p:nvPr/>
        </p:nvPicPr>
        <p:blipFill>
          <a:blip r:embed="rId4"/>
          <a:stretch>
            <a:fillRect/>
          </a:stretch>
        </p:blipFill>
        <p:spPr>
          <a:xfrm>
            <a:off x="4605238" y="1633364"/>
            <a:ext cx="4431258" cy="3078000"/>
          </a:xfrm>
          <a:prstGeom prst="rect">
            <a:avLst/>
          </a:prstGeom>
        </p:spPr>
      </p:pic>
      <p:sp>
        <p:nvSpPr>
          <p:cNvPr id="11" name="TextBox 10">
            <a:extLst>
              <a:ext uri="{FF2B5EF4-FFF2-40B4-BE49-F238E27FC236}">
                <a16:creationId xmlns:a16="http://schemas.microsoft.com/office/drawing/2014/main" id="{E44B2F64-2A61-476B-AFC0-17E2CB21E863}"/>
              </a:ext>
            </a:extLst>
          </p:cNvPr>
          <p:cNvSpPr txBox="1"/>
          <p:nvPr/>
        </p:nvSpPr>
        <p:spPr>
          <a:xfrm>
            <a:off x="107270" y="4873724"/>
            <a:ext cx="8783148" cy="523220"/>
          </a:xfrm>
          <a:prstGeom prst="rect">
            <a:avLst/>
          </a:prstGeom>
          <a:noFill/>
        </p:spPr>
        <p:txBody>
          <a:bodyPr wrap="square" rtlCol="0">
            <a:spAutoFit/>
          </a:bodyPr>
          <a:lstStyle/>
          <a:p>
            <a:r>
              <a:rPr lang="en-AU" sz="1400" dirty="0"/>
              <a:t>[1] Chen, </a:t>
            </a:r>
            <a:r>
              <a:rPr lang="en-AU" sz="1400" dirty="0" err="1"/>
              <a:t>Jiachi</a:t>
            </a:r>
            <a:r>
              <a:rPr lang="en-AU" sz="1400" dirty="0"/>
              <a:t>, Xin Xia, David Lo, John Grundy, Daniel </a:t>
            </a:r>
            <a:r>
              <a:rPr lang="en-AU" sz="1400" dirty="0" err="1"/>
              <a:t>Xiapu</a:t>
            </a:r>
            <a:r>
              <a:rPr lang="en-AU" sz="1400" dirty="0"/>
              <a:t> Luo, and Ting Chen. "Domain Specific Code Smells in Smart Contracts." </a:t>
            </a:r>
            <a:r>
              <a:rPr lang="en-AU" sz="1400" dirty="0" err="1"/>
              <a:t>arXiv</a:t>
            </a:r>
            <a:r>
              <a:rPr lang="en-AU" sz="1400" dirty="0"/>
              <a:t> preprint arXiv:1905.01467 (2019).</a:t>
            </a:r>
          </a:p>
        </p:txBody>
      </p:sp>
    </p:spTree>
    <p:extLst>
      <p:ext uri="{BB962C8B-B14F-4D97-AF65-F5344CB8AC3E}">
        <p14:creationId xmlns:p14="http://schemas.microsoft.com/office/powerpoint/2010/main" val="6479625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1142C30-CCDB-4D5A-A9CA-EDA0CB2B1240}"/>
              </a:ext>
            </a:extLst>
          </p:cNvPr>
          <p:cNvPicPr>
            <a:picLocks noChangeAspect="1"/>
          </p:cNvPicPr>
          <p:nvPr/>
        </p:nvPicPr>
        <p:blipFill>
          <a:blip r:embed="rId3"/>
          <a:stretch>
            <a:fillRect/>
          </a:stretch>
        </p:blipFill>
        <p:spPr>
          <a:xfrm>
            <a:off x="4499992" y="1605362"/>
            <a:ext cx="4493419" cy="3414713"/>
          </a:xfrm>
          <a:prstGeom prst="rect">
            <a:avLst/>
          </a:prstGeom>
        </p:spPr>
      </p:pic>
      <p:sp>
        <p:nvSpPr>
          <p:cNvPr id="6" name="Content Placeholder 5">
            <a:extLst>
              <a:ext uri="{FF2B5EF4-FFF2-40B4-BE49-F238E27FC236}">
                <a16:creationId xmlns:a16="http://schemas.microsoft.com/office/drawing/2014/main" id="{310E2F8B-E57F-4B0A-A0FD-1D4118F1182B}"/>
              </a:ext>
            </a:extLst>
          </p:cNvPr>
          <p:cNvSpPr>
            <a:spLocks noGrp="1"/>
          </p:cNvSpPr>
          <p:nvPr>
            <p:ph idx="1"/>
          </p:nvPr>
        </p:nvSpPr>
        <p:spPr>
          <a:xfrm>
            <a:off x="251522" y="1921396"/>
            <a:ext cx="4104454" cy="3336373"/>
          </a:xfrm>
        </p:spPr>
        <p:txBody>
          <a:bodyPr>
            <a:normAutofit fontScale="92500" lnSpcReduction="10000"/>
          </a:bodyPr>
          <a:lstStyle/>
          <a:p>
            <a:r>
              <a:rPr lang="en-AU" dirty="0"/>
              <a:t>Fuzz testing – Automated testing by providing invalid, unexpected, or random data as inputs</a:t>
            </a:r>
          </a:p>
          <a:p>
            <a:r>
              <a:rPr lang="en-AU" dirty="0"/>
              <a:t>Set of test oracles</a:t>
            </a:r>
          </a:p>
          <a:p>
            <a:pPr lvl="1"/>
            <a:r>
              <a:rPr lang="en-AU" dirty="0"/>
              <a:t>Gasless send</a:t>
            </a:r>
          </a:p>
          <a:p>
            <a:pPr lvl="1"/>
            <a:r>
              <a:rPr lang="en-AU" dirty="0"/>
              <a:t>Exception disorder</a:t>
            </a:r>
          </a:p>
          <a:p>
            <a:pPr lvl="1"/>
            <a:r>
              <a:rPr lang="en-AU" dirty="0" err="1"/>
              <a:t>Reentrancy</a:t>
            </a:r>
            <a:endParaRPr lang="en-AU" dirty="0"/>
          </a:p>
          <a:p>
            <a:pPr lvl="1"/>
            <a:r>
              <a:rPr lang="en-AU" dirty="0"/>
              <a:t>Timestamp dependency</a:t>
            </a:r>
          </a:p>
          <a:p>
            <a:pPr lvl="1"/>
            <a:r>
              <a:rPr lang="en-AU" dirty="0"/>
              <a:t>Block no dependency</a:t>
            </a:r>
          </a:p>
          <a:p>
            <a:pPr lvl="1"/>
            <a:r>
              <a:rPr lang="en-AU" dirty="0"/>
              <a:t>Dangerous delegate calls</a:t>
            </a:r>
          </a:p>
          <a:p>
            <a:pPr lvl="1"/>
            <a:r>
              <a:rPr lang="en-AU" dirty="0"/>
              <a:t>Freezing Ether</a:t>
            </a:r>
          </a:p>
        </p:txBody>
      </p:sp>
      <p:sp>
        <p:nvSpPr>
          <p:cNvPr id="5" name="Title 4">
            <a:extLst>
              <a:ext uri="{FF2B5EF4-FFF2-40B4-BE49-F238E27FC236}">
                <a16:creationId xmlns:a16="http://schemas.microsoft.com/office/drawing/2014/main" id="{C03FED95-6BC4-41F2-89EA-EEEB00C2E0C9}"/>
              </a:ext>
            </a:extLst>
          </p:cNvPr>
          <p:cNvSpPr>
            <a:spLocks noGrp="1"/>
          </p:cNvSpPr>
          <p:nvPr>
            <p:ph type="title"/>
          </p:nvPr>
        </p:nvSpPr>
        <p:spPr/>
        <p:txBody>
          <a:bodyPr>
            <a:normAutofit fontScale="90000"/>
          </a:bodyPr>
          <a:lstStyle/>
          <a:p>
            <a:r>
              <a:rPr lang="en-AU" dirty="0" err="1"/>
              <a:t>ContractFuzzer</a:t>
            </a:r>
            <a:r>
              <a:rPr lang="en-AU" dirty="0"/>
              <a:t> – Fuzzing SCs for Vulnerability Detection</a:t>
            </a:r>
            <a:r>
              <a:rPr lang="en-AU" baseline="30000" dirty="0"/>
              <a:t>[2]</a:t>
            </a:r>
            <a:endParaRPr lang="en-AU" dirty="0"/>
          </a:p>
        </p:txBody>
      </p:sp>
      <p:sp>
        <p:nvSpPr>
          <p:cNvPr id="3" name="Footer Placeholder 2">
            <a:extLst>
              <a:ext uri="{FF2B5EF4-FFF2-40B4-BE49-F238E27FC236}">
                <a16:creationId xmlns:a16="http://schemas.microsoft.com/office/drawing/2014/main" id="{17C69CA9-FC30-4BB9-AC6D-57219DE1F275}"/>
              </a:ext>
            </a:extLst>
          </p:cNvPr>
          <p:cNvSpPr>
            <a:spLocks noGrp="1"/>
          </p:cNvSpPr>
          <p:nvPr>
            <p:ph type="ftr" sz="quarter" idx="10"/>
          </p:nvPr>
        </p:nvSpPr>
        <p:spPr/>
        <p:txBody>
          <a:bodyPr/>
          <a:lstStyle/>
          <a:p>
            <a:r>
              <a:rPr lang="en-AU"/>
              <a:t>COMP6452 Software Architecture for Blockchain Applications |  Data61, CSIRO</a:t>
            </a:r>
            <a:endParaRPr lang="en-AU" dirty="0"/>
          </a:p>
        </p:txBody>
      </p:sp>
      <p:sp>
        <p:nvSpPr>
          <p:cNvPr id="4" name="Slide Number Placeholder 3">
            <a:extLst>
              <a:ext uri="{FF2B5EF4-FFF2-40B4-BE49-F238E27FC236}">
                <a16:creationId xmlns:a16="http://schemas.microsoft.com/office/drawing/2014/main" id="{DA27E29D-D121-47A2-A06E-928AD56AD519}"/>
              </a:ext>
            </a:extLst>
          </p:cNvPr>
          <p:cNvSpPr>
            <a:spLocks noGrp="1"/>
          </p:cNvSpPr>
          <p:nvPr>
            <p:ph type="sldNum" sz="quarter" idx="11"/>
          </p:nvPr>
        </p:nvSpPr>
        <p:spPr/>
        <p:txBody>
          <a:bodyPr/>
          <a:lstStyle/>
          <a:p>
            <a:fld id="{2ABE124A-B5C5-46E0-B944-45307B126769}" type="slidenum">
              <a:rPr lang="en-AU" smtClean="0"/>
              <a:pPr/>
              <a:t>23</a:t>
            </a:fld>
            <a:r>
              <a:rPr lang="en-AU"/>
              <a:t>  |</a:t>
            </a:r>
            <a:endParaRPr lang="en-AU" dirty="0"/>
          </a:p>
        </p:txBody>
      </p:sp>
      <p:sp>
        <p:nvSpPr>
          <p:cNvPr id="8" name="TextBox 7">
            <a:extLst>
              <a:ext uri="{FF2B5EF4-FFF2-40B4-BE49-F238E27FC236}">
                <a16:creationId xmlns:a16="http://schemas.microsoft.com/office/drawing/2014/main" id="{529AD43A-4C29-47CF-9645-9ED9B329C49A}"/>
              </a:ext>
            </a:extLst>
          </p:cNvPr>
          <p:cNvSpPr txBox="1"/>
          <p:nvPr/>
        </p:nvSpPr>
        <p:spPr>
          <a:xfrm>
            <a:off x="4355976" y="4993724"/>
            <a:ext cx="4637435" cy="646331"/>
          </a:xfrm>
          <a:prstGeom prst="rect">
            <a:avLst/>
          </a:prstGeom>
          <a:noFill/>
        </p:spPr>
        <p:txBody>
          <a:bodyPr wrap="square" rtlCol="0">
            <a:spAutoFit/>
          </a:bodyPr>
          <a:lstStyle/>
          <a:p>
            <a:r>
              <a:rPr lang="en-AU" sz="1200" dirty="0"/>
              <a:t>[2] Jiang, Bo, Ye Liu, and W. K. Chan. "</a:t>
            </a:r>
            <a:r>
              <a:rPr lang="en-AU" sz="1200" dirty="0" err="1"/>
              <a:t>Contractfuzzer</a:t>
            </a:r>
            <a:r>
              <a:rPr lang="en-AU" sz="1200" dirty="0"/>
              <a:t>: Fuzzing smart contracts for vulnerability detection." In Proc. 33rd ACM/IEEE Intl. Conf. on Automated Software Engineering, pp. 259-269. ACM, 2018.</a:t>
            </a:r>
          </a:p>
        </p:txBody>
      </p:sp>
    </p:spTree>
    <p:extLst>
      <p:ext uri="{BB962C8B-B14F-4D97-AF65-F5344CB8AC3E}">
        <p14:creationId xmlns:p14="http://schemas.microsoft.com/office/powerpoint/2010/main" val="6249740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87F2DEC-E384-4E78-AD56-255E33FED5E5}"/>
              </a:ext>
            </a:extLst>
          </p:cNvPr>
          <p:cNvSpPr>
            <a:spLocks noGrp="1"/>
          </p:cNvSpPr>
          <p:nvPr>
            <p:ph idx="1"/>
          </p:nvPr>
        </p:nvSpPr>
        <p:spPr>
          <a:xfrm>
            <a:off x="251522" y="1723100"/>
            <a:ext cx="4320478" cy="3534669"/>
          </a:xfrm>
        </p:spPr>
        <p:txBody>
          <a:bodyPr/>
          <a:lstStyle/>
          <a:p>
            <a:r>
              <a:rPr lang="en-AU" dirty="0"/>
              <a:t>Testing</a:t>
            </a:r>
          </a:p>
          <a:p>
            <a:pPr lvl="2"/>
            <a:r>
              <a:rPr lang="en-AU" dirty="0"/>
              <a:t>With 6,991 smart contracts </a:t>
            </a:r>
          </a:p>
          <a:p>
            <a:pPr lvl="2"/>
            <a:r>
              <a:rPr lang="en-AU" dirty="0"/>
              <a:t>Better performance than </a:t>
            </a:r>
            <a:r>
              <a:rPr lang="en-AU" dirty="0" err="1"/>
              <a:t>Oyente</a:t>
            </a:r>
            <a:endParaRPr lang="en-AU" dirty="0"/>
          </a:p>
          <a:p>
            <a:r>
              <a:rPr lang="en-AU" dirty="0"/>
              <a:t>Critique</a:t>
            </a:r>
          </a:p>
          <a:p>
            <a:pPr lvl="2"/>
            <a:r>
              <a:rPr lang="en-AU" dirty="0"/>
              <a:t>+ Dynamic testing</a:t>
            </a:r>
          </a:p>
          <a:p>
            <a:pPr lvl="2"/>
            <a:r>
              <a:rPr lang="en-AU" dirty="0"/>
              <a:t>- High rate of false negatives</a:t>
            </a:r>
          </a:p>
          <a:p>
            <a:pPr lvl="2"/>
            <a:r>
              <a:rPr lang="en-AU" dirty="0"/>
              <a:t>- Depends on quality of test oracles</a:t>
            </a:r>
          </a:p>
          <a:p>
            <a:pPr lvl="2"/>
            <a:r>
              <a:rPr lang="en-AU" dirty="0"/>
              <a:t>- Offline EVM</a:t>
            </a:r>
          </a:p>
        </p:txBody>
      </p:sp>
      <p:sp>
        <p:nvSpPr>
          <p:cNvPr id="3" name="Title 2">
            <a:extLst>
              <a:ext uri="{FF2B5EF4-FFF2-40B4-BE49-F238E27FC236}">
                <a16:creationId xmlns:a16="http://schemas.microsoft.com/office/drawing/2014/main" id="{6B5AF8D2-E600-4EBD-B3E4-2DD3F4D948D4}"/>
              </a:ext>
            </a:extLst>
          </p:cNvPr>
          <p:cNvSpPr>
            <a:spLocks noGrp="1"/>
          </p:cNvSpPr>
          <p:nvPr>
            <p:ph type="title"/>
          </p:nvPr>
        </p:nvSpPr>
        <p:spPr/>
        <p:txBody>
          <a:bodyPr/>
          <a:lstStyle/>
          <a:p>
            <a:r>
              <a:rPr lang="en-AU" dirty="0" err="1"/>
              <a:t>ContractFuzzer</a:t>
            </a:r>
            <a:r>
              <a:rPr lang="en-AU" dirty="0"/>
              <a:t> (Cont.)</a:t>
            </a:r>
          </a:p>
        </p:txBody>
      </p:sp>
      <p:sp>
        <p:nvSpPr>
          <p:cNvPr id="4" name="Footer Placeholder 3">
            <a:extLst>
              <a:ext uri="{FF2B5EF4-FFF2-40B4-BE49-F238E27FC236}">
                <a16:creationId xmlns:a16="http://schemas.microsoft.com/office/drawing/2014/main" id="{E0C6F9C8-B590-42AE-B1D4-EC212A361BD9}"/>
              </a:ext>
            </a:extLst>
          </p:cNvPr>
          <p:cNvSpPr>
            <a:spLocks noGrp="1"/>
          </p:cNvSpPr>
          <p:nvPr>
            <p:ph type="ftr" sz="quarter" idx="10"/>
          </p:nvPr>
        </p:nvSpPr>
        <p:spPr/>
        <p:txBody>
          <a:bodyPr/>
          <a:lstStyle/>
          <a:p>
            <a:r>
              <a:rPr lang="en-AU"/>
              <a:t>COMP6452 Software Architecture for Blockchain Applications |  Data61, CSIRO</a:t>
            </a:r>
            <a:endParaRPr lang="en-AU" dirty="0"/>
          </a:p>
        </p:txBody>
      </p:sp>
      <p:sp>
        <p:nvSpPr>
          <p:cNvPr id="5" name="Slide Number Placeholder 4">
            <a:extLst>
              <a:ext uri="{FF2B5EF4-FFF2-40B4-BE49-F238E27FC236}">
                <a16:creationId xmlns:a16="http://schemas.microsoft.com/office/drawing/2014/main" id="{61A36311-F8A7-4FB5-BCD1-FAE67F14A573}"/>
              </a:ext>
            </a:extLst>
          </p:cNvPr>
          <p:cNvSpPr>
            <a:spLocks noGrp="1"/>
          </p:cNvSpPr>
          <p:nvPr>
            <p:ph type="sldNum" sz="quarter" idx="11"/>
          </p:nvPr>
        </p:nvSpPr>
        <p:spPr/>
        <p:txBody>
          <a:bodyPr/>
          <a:lstStyle/>
          <a:p>
            <a:fld id="{2ABE124A-B5C5-46E0-B944-45307B126769}" type="slidenum">
              <a:rPr lang="en-AU" smtClean="0"/>
              <a:pPr/>
              <a:t>24</a:t>
            </a:fld>
            <a:r>
              <a:rPr lang="en-AU"/>
              <a:t>  |</a:t>
            </a:r>
            <a:endParaRPr lang="en-AU" dirty="0"/>
          </a:p>
        </p:txBody>
      </p:sp>
      <p:pic>
        <p:nvPicPr>
          <p:cNvPr id="6" name="Picture 5">
            <a:extLst>
              <a:ext uri="{FF2B5EF4-FFF2-40B4-BE49-F238E27FC236}">
                <a16:creationId xmlns:a16="http://schemas.microsoft.com/office/drawing/2014/main" id="{E65CA834-6954-4053-A035-27F18ED610A3}"/>
              </a:ext>
            </a:extLst>
          </p:cNvPr>
          <p:cNvPicPr>
            <a:picLocks noChangeAspect="1"/>
          </p:cNvPicPr>
          <p:nvPr/>
        </p:nvPicPr>
        <p:blipFill>
          <a:blip r:embed="rId3"/>
          <a:stretch>
            <a:fillRect/>
          </a:stretch>
        </p:blipFill>
        <p:spPr>
          <a:xfrm>
            <a:off x="4377788" y="1608701"/>
            <a:ext cx="4614863" cy="2314575"/>
          </a:xfrm>
          <a:prstGeom prst="rect">
            <a:avLst/>
          </a:prstGeom>
        </p:spPr>
      </p:pic>
    </p:spTree>
    <p:extLst>
      <p:ext uri="{BB962C8B-B14F-4D97-AF65-F5344CB8AC3E}">
        <p14:creationId xmlns:p14="http://schemas.microsoft.com/office/powerpoint/2010/main" val="42570249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79341DC-DDB3-4323-A6A7-5AFD55461389}"/>
              </a:ext>
            </a:extLst>
          </p:cNvPr>
          <p:cNvSpPr>
            <a:spLocks noGrp="1"/>
          </p:cNvSpPr>
          <p:nvPr>
            <p:ph idx="1"/>
          </p:nvPr>
        </p:nvSpPr>
        <p:spPr/>
        <p:txBody>
          <a:bodyPr/>
          <a:lstStyle/>
          <a:p>
            <a:r>
              <a:rPr lang="en-AU" dirty="0"/>
              <a:t>Mutation testing – Fault-based software testing technique</a:t>
            </a:r>
          </a:p>
          <a:p>
            <a:r>
              <a:rPr lang="en-AU" dirty="0"/>
              <a:t>Used to evaluate the adequacy of test cases </a:t>
            </a:r>
          </a:p>
        </p:txBody>
      </p:sp>
      <p:sp>
        <p:nvSpPr>
          <p:cNvPr id="3" name="Title 2">
            <a:extLst>
              <a:ext uri="{FF2B5EF4-FFF2-40B4-BE49-F238E27FC236}">
                <a16:creationId xmlns:a16="http://schemas.microsoft.com/office/drawing/2014/main" id="{BD1611D0-9F11-43E1-8C95-C4A329E7B457}"/>
              </a:ext>
            </a:extLst>
          </p:cNvPr>
          <p:cNvSpPr>
            <a:spLocks noGrp="1"/>
          </p:cNvSpPr>
          <p:nvPr>
            <p:ph type="title"/>
          </p:nvPr>
        </p:nvSpPr>
        <p:spPr/>
        <p:txBody>
          <a:bodyPr/>
          <a:lstStyle/>
          <a:p>
            <a:r>
              <a:rPr lang="en-AU" dirty="0"/>
              <a:t>Mutation Testing for Ethereum</a:t>
            </a:r>
            <a:r>
              <a:rPr lang="en-AU" baseline="30000" dirty="0"/>
              <a:t>[3]</a:t>
            </a:r>
            <a:endParaRPr lang="en-AU" dirty="0"/>
          </a:p>
        </p:txBody>
      </p:sp>
      <p:sp>
        <p:nvSpPr>
          <p:cNvPr id="4" name="Footer Placeholder 3">
            <a:extLst>
              <a:ext uri="{FF2B5EF4-FFF2-40B4-BE49-F238E27FC236}">
                <a16:creationId xmlns:a16="http://schemas.microsoft.com/office/drawing/2014/main" id="{C721EE8F-652B-4171-97D2-0BF26DD939E5}"/>
              </a:ext>
            </a:extLst>
          </p:cNvPr>
          <p:cNvSpPr>
            <a:spLocks noGrp="1"/>
          </p:cNvSpPr>
          <p:nvPr>
            <p:ph type="ftr" sz="quarter" idx="10"/>
          </p:nvPr>
        </p:nvSpPr>
        <p:spPr/>
        <p:txBody>
          <a:bodyPr/>
          <a:lstStyle/>
          <a:p>
            <a:r>
              <a:rPr lang="en-AU"/>
              <a:t>COMP6452 Software Architecture for Blockchain Applications |  Data61, CSIRO</a:t>
            </a:r>
            <a:endParaRPr lang="en-AU" dirty="0"/>
          </a:p>
        </p:txBody>
      </p:sp>
      <p:sp>
        <p:nvSpPr>
          <p:cNvPr id="5" name="Slide Number Placeholder 4">
            <a:extLst>
              <a:ext uri="{FF2B5EF4-FFF2-40B4-BE49-F238E27FC236}">
                <a16:creationId xmlns:a16="http://schemas.microsoft.com/office/drawing/2014/main" id="{4EA1419F-D473-42B8-88E7-0630E2F6C3FF}"/>
              </a:ext>
            </a:extLst>
          </p:cNvPr>
          <p:cNvSpPr>
            <a:spLocks noGrp="1"/>
          </p:cNvSpPr>
          <p:nvPr>
            <p:ph type="sldNum" sz="quarter" idx="11"/>
          </p:nvPr>
        </p:nvSpPr>
        <p:spPr/>
        <p:txBody>
          <a:bodyPr/>
          <a:lstStyle/>
          <a:p>
            <a:fld id="{2ABE124A-B5C5-46E0-B944-45307B126769}" type="slidenum">
              <a:rPr lang="en-AU" smtClean="0"/>
              <a:pPr/>
              <a:t>25</a:t>
            </a:fld>
            <a:r>
              <a:rPr lang="en-AU"/>
              <a:t>  |</a:t>
            </a:r>
            <a:endParaRPr lang="en-AU" dirty="0"/>
          </a:p>
        </p:txBody>
      </p:sp>
      <p:pic>
        <p:nvPicPr>
          <p:cNvPr id="6" name="Picture 5">
            <a:extLst>
              <a:ext uri="{FF2B5EF4-FFF2-40B4-BE49-F238E27FC236}">
                <a16:creationId xmlns:a16="http://schemas.microsoft.com/office/drawing/2014/main" id="{EF9A563B-4BA9-42EC-97B9-56BFBE157060}"/>
              </a:ext>
            </a:extLst>
          </p:cNvPr>
          <p:cNvPicPr>
            <a:picLocks noChangeAspect="1"/>
          </p:cNvPicPr>
          <p:nvPr/>
        </p:nvPicPr>
        <p:blipFill rotWithShape="1">
          <a:blip r:embed="rId3"/>
          <a:srcRect t="25281"/>
          <a:stretch/>
        </p:blipFill>
        <p:spPr>
          <a:xfrm>
            <a:off x="277197" y="2573149"/>
            <a:ext cx="3557588" cy="950119"/>
          </a:xfrm>
          <a:prstGeom prst="rect">
            <a:avLst/>
          </a:prstGeom>
        </p:spPr>
      </p:pic>
      <p:pic>
        <p:nvPicPr>
          <p:cNvPr id="7" name="Picture 6">
            <a:extLst>
              <a:ext uri="{FF2B5EF4-FFF2-40B4-BE49-F238E27FC236}">
                <a16:creationId xmlns:a16="http://schemas.microsoft.com/office/drawing/2014/main" id="{2EBFA6B9-92EA-4E60-B8D7-2D5FD7DB02D3}"/>
              </a:ext>
            </a:extLst>
          </p:cNvPr>
          <p:cNvPicPr>
            <a:picLocks noChangeAspect="1"/>
          </p:cNvPicPr>
          <p:nvPr/>
        </p:nvPicPr>
        <p:blipFill rotWithShape="1">
          <a:blip r:embed="rId4"/>
          <a:srcRect r="38227"/>
          <a:stretch/>
        </p:blipFill>
        <p:spPr>
          <a:xfrm>
            <a:off x="4127884" y="2573148"/>
            <a:ext cx="2202044" cy="950119"/>
          </a:xfrm>
          <a:prstGeom prst="rect">
            <a:avLst/>
          </a:prstGeom>
        </p:spPr>
      </p:pic>
      <p:pic>
        <p:nvPicPr>
          <p:cNvPr id="8" name="Picture 7">
            <a:extLst>
              <a:ext uri="{FF2B5EF4-FFF2-40B4-BE49-F238E27FC236}">
                <a16:creationId xmlns:a16="http://schemas.microsoft.com/office/drawing/2014/main" id="{18C79D30-EA76-4D83-996E-EE122542E50A}"/>
              </a:ext>
            </a:extLst>
          </p:cNvPr>
          <p:cNvPicPr>
            <a:picLocks noChangeAspect="1"/>
          </p:cNvPicPr>
          <p:nvPr/>
        </p:nvPicPr>
        <p:blipFill rotWithShape="1">
          <a:blip r:embed="rId5"/>
          <a:srcRect r="37511"/>
          <a:stretch/>
        </p:blipFill>
        <p:spPr>
          <a:xfrm>
            <a:off x="6623027" y="2573149"/>
            <a:ext cx="2240960" cy="1478756"/>
          </a:xfrm>
          <a:prstGeom prst="rect">
            <a:avLst/>
          </a:prstGeom>
        </p:spPr>
      </p:pic>
      <p:pic>
        <p:nvPicPr>
          <p:cNvPr id="9" name="Picture 8">
            <a:extLst>
              <a:ext uri="{FF2B5EF4-FFF2-40B4-BE49-F238E27FC236}">
                <a16:creationId xmlns:a16="http://schemas.microsoft.com/office/drawing/2014/main" id="{FAC04766-7074-4781-8C4A-D7F51FDBAB30}"/>
              </a:ext>
            </a:extLst>
          </p:cNvPr>
          <p:cNvPicPr>
            <a:picLocks noChangeAspect="1"/>
          </p:cNvPicPr>
          <p:nvPr/>
        </p:nvPicPr>
        <p:blipFill>
          <a:blip r:embed="rId6"/>
          <a:stretch>
            <a:fillRect/>
          </a:stretch>
        </p:blipFill>
        <p:spPr>
          <a:xfrm>
            <a:off x="207925" y="3577580"/>
            <a:ext cx="6344855" cy="1532342"/>
          </a:xfrm>
          <a:prstGeom prst="rect">
            <a:avLst/>
          </a:prstGeom>
        </p:spPr>
      </p:pic>
      <p:sp>
        <p:nvSpPr>
          <p:cNvPr id="10" name="TextBox 9">
            <a:extLst>
              <a:ext uri="{FF2B5EF4-FFF2-40B4-BE49-F238E27FC236}">
                <a16:creationId xmlns:a16="http://schemas.microsoft.com/office/drawing/2014/main" id="{4F5D1966-E020-48B3-B720-04D91B59F069}"/>
              </a:ext>
            </a:extLst>
          </p:cNvPr>
          <p:cNvSpPr txBox="1"/>
          <p:nvPr/>
        </p:nvSpPr>
        <p:spPr>
          <a:xfrm>
            <a:off x="207925" y="5131037"/>
            <a:ext cx="8505924" cy="307777"/>
          </a:xfrm>
          <a:prstGeom prst="rect">
            <a:avLst/>
          </a:prstGeom>
          <a:noFill/>
        </p:spPr>
        <p:txBody>
          <a:bodyPr wrap="square" rtlCol="0">
            <a:spAutoFit/>
          </a:bodyPr>
          <a:lstStyle/>
          <a:p>
            <a:r>
              <a:rPr lang="en-AU" sz="1400" dirty="0"/>
              <a:t>[3] Wu, </a:t>
            </a:r>
            <a:r>
              <a:rPr lang="en-AU" sz="1400" dirty="0" err="1"/>
              <a:t>Haoran</a:t>
            </a:r>
            <a:r>
              <a:rPr lang="en-AU" sz="1400" dirty="0"/>
              <a:t> et al., "Mutation testing for Ethereum smart contract." </a:t>
            </a:r>
            <a:r>
              <a:rPr lang="en-AU" sz="1400" dirty="0" err="1"/>
              <a:t>arXiv</a:t>
            </a:r>
            <a:r>
              <a:rPr lang="en-AU" sz="1400" dirty="0"/>
              <a:t> preprint arXiv:1908.03707 (2019).</a:t>
            </a:r>
          </a:p>
        </p:txBody>
      </p:sp>
    </p:spTree>
    <p:extLst>
      <p:ext uri="{BB962C8B-B14F-4D97-AF65-F5344CB8AC3E}">
        <p14:creationId xmlns:p14="http://schemas.microsoft.com/office/powerpoint/2010/main" val="3903496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44E86A5-83AC-4060-A281-2B2CF42CCF26}"/>
              </a:ext>
            </a:extLst>
          </p:cNvPr>
          <p:cNvSpPr>
            <a:spLocks noGrp="1"/>
          </p:cNvSpPr>
          <p:nvPr>
            <p:ph idx="1"/>
          </p:nvPr>
        </p:nvSpPr>
        <p:spPr/>
        <p:txBody>
          <a:bodyPr/>
          <a:lstStyle/>
          <a:p>
            <a:r>
              <a:rPr lang="en-AU" dirty="0"/>
              <a:t>10 general mutation operations</a:t>
            </a:r>
          </a:p>
          <a:p>
            <a:r>
              <a:rPr lang="en-AU" dirty="0"/>
              <a:t>15 SC-specific mutation operations</a:t>
            </a:r>
          </a:p>
          <a:p>
            <a:r>
              <a:rPr lang="en-AU" dirty="0"/>
              <a:t>Mutation Score (MS) </a:t>
            </a:r>
            <a:r>
              <a:rPr lang="en-AU" dirty="0">
                <a:sym typeface="Wingdings" panose="05000000000000000000" pitchFamily="2" charset="2"/>
              </a:rPr>
              <a:t> Goodness of test coverage</a:t>
            </a:r>
            <a:endParaRPr lang="en-AU" dirty="0"/>
          </a:p>
        </p:txBody>
      </p:sp>
      <p:sp>
        <p:nvSpPr>
          <p:cNvPr id="3" name="Title 2">
            <a:extLst>
              <a:ext uri="{FF2B5EF4-FFF2-40B4-BE49-F238E27FC236}">
                <a16:creationId xmlns:a16="http://schemas.microsoft.com/office/drawing/2014/main" id="{A003320F-0B41-4C63-9E86-5817BD5632A9}"/>
              </a:ext>
            </a:extLst>
          </p:cNvPr>
          <p:cNvSpPr>
            <a:spLocks noGrp="1"/>
          </p:cNvSpPr>
          <p:nvPr>
            <p:ph type="title"/>
          </p:nvPr>
        </p:nvSpPr>
        <p:spPr/>
        <p:txBody>
          <a:bodyPr/>
          <a:lstStyle/>
          <a:p>
            <a:r>
              <a:rPr lang="en-AU" dirty="0"/>
              <a:t>Mutation Testing (Cont.)</a:t>
            </a:r>
          </a:p>
        </p:txBody>
      </p:sp>
      <p:sp>
        <p:nvSpPr>
          <p:cNvPr id="4" name="Footer Placeholder 3">
            <a:extLst>
              <a:ext uri="{FF2B5EF4-FFF2-40B4-BE49-F238E27FC236}">
                <a16:creationId xmlns:a16="http://schemas.microsoft.com/office/drawing/2014/main" id="{7C9EFAF4-EE0C-4881-8770-9148F8CF9602}"/>
              </a:ext>
            </a:extLst>
          </p:cNvPr>
          <p:cNvSpPr>
            <a:spLocks noGrp="1"/>
          </p:cNvSpPr>
          <p:nvPr>
            <p:ph type="ftr" sz="quarter" idx="10"/>
          </p:nvPr>
        </p:nvSpPr>
        <p:spPr/>
        <p:txBody>
          <a:bodyPr/>
          <a:lstStyle/>
          <a:p>
            <a:r>
              <a:rPr lang="en-AU"/>
              <a:t>COMP6452 Software Architecture for Blockchain Applications |  Data61, CSIRO</a:t>
            </a:r>
            <a:endParaRPr lang="en-AU" dirty="0"/>
          </a:p>
        </p:txBody>
      </p:sp>
      <p:sp>
        <p:nvSpPr>
          <p:cNvPr id="5" name="Slide Number Placeholder 4">
            <a:extLst>
              <a:ext uri="{FF2B5EF4-FFF2-40B4-BE49-F238E27FC236}">
                <a16:creationId xmlns:a16="http://schemas.microsoft.com/office/drawing/2014/main" id="{04299E80-0E3C-498F-85E2-F413ECB42632}"/>
              </a:ext>
            </a:extLst>
          </p:cNvPr>
          <p:cNvSpPr>
            <a:spLocks noGrp="1"/>
          </p:cNvSpPr>
          <p:nvPr>
            <p:ph type="sldNum" sz="quarter" idx="11"/>
          </p:nvPr>
        </p:nvSpPr>
        <p:spPr/>
        <p:txBody>
          <a:bodyPr/>
          <a:lstStyle/>
          <a:p>
            <a:fld id="{2ABE124A-B5C5-46E0-B944-45307B126769}" type="slidenum">
              <a:rPr lang="en-AU" smtClean="0"/>
              <a:pPr/>
              <a:t>26</a:t>
            </a:fld>
            <a:r>
              <a:rPr lang="en-AU"/>
              <a:t>  |</a:t>
            </a:r>
            <a:endParaRPr lang="en-AU" dirty="0"/>
          </a:p>
        </p:txBody>
      </p:sp>
      <p:pic>
        <p:nvPicPr>
          <p:cNvPr id="6" name="Picture 5">
            <a:extLst>
              <a:ext uri="{FF2B5EF4-FFF2-40B4-BE49-F238E27FC236}">
                <a16:creationId xmlns:a16="http://schemas.microsoft.com/office/drawing/2014/main" id="{FB2CC6FB-AC5D-4CA8-BE13-1E72A8C81B87}"/>
              </a:ext>
            </a:extLst>
          </p:cNvPr>
          <p:cNvPicPr>
            <a:picLocks noChangeAspect="1"/>
          </p:cNvPicPr>
          <p:nvPr/>
        </p:nvPicPr>
        <p:blipFill>
          <a:blip r:embed="rId3"/>
          <a:stretch>
            <a:fillRect/>
          </a:stretch>
        </p:blipFill>
        <p:spPr>
          <a:xfrm>
            <a:off x="6040062" y="559596"/>
            <a:ext cx="2850356" cy="1914525"/>
          </a:xfrm>
          <a:prstGeom prst="rect">
            <a:avLst/>
          </a:prstGeom>
        </p:spPr>
      </p:pic>
      <p:pic>
        <p:nvPicPr>
          <p:cNvPr id="7" name="Picture 6">
            <a:extLst>
              <a:ext uri="{FF2B5EF4-FFF2-40B4-BE49-F238E27FC236}">
                <a16:creationId xmlns:a16="http://schemas.microsoft.com/office/drawing/2014/main" id="{8132C099-D5DD-4822-A0D5-9943FBD66BBE}"/>
              </a:ext>
            </a:extLst>
          </p:cNvPr>
          <p:cNvPicPr>
            <a:picLocks noChangeAspect="1"/>
          </p:cNvPicPr>
          <p:nvPr/>
        </p:nvPicPr>
        <p:blipFill>
          <a:blip r:embed="rId4"/>
          <a:stretch>
            <a:fillRect/>
          </a:stretch>
        </p:blipFill>
        <p:spPr>
          <a:xfrm>
            <a:off x="397976" y="2957713"/>
            <a:ext cx="3957638" cy="2336006"/>
          </a:xfrm>
          <a:prstGeom prst="rect">
            <a:avLst/>
          </a:prstGeom>
        </p:spPr>
      </p:pic>
      <p:pic>
        <p:nvPicPr>
          <p:cNvPr id="8" name="Picture 7">
            <a:extLst>
              <a:ext uri="{FF2B5EF4-FFF2-40B4-BE49-F238E27FC236}">
                <a16:creationId xmlns:a16="http://schemas.microsoft.com/office/drawing/2014/main" id="{39F0D219-064E-4BB9-94BC-C25A6E96EBBB}"/>
              </a:ext>
            </a:extLst>
          </p:cNvPr>
          <p:cNvPicPr>
            <a:picLocks noChangeAspect="1"/>
          </p:cNvPicPr>
          <p:nvPr/>
        </p:nvPicPr>
        <p:blipFill>
          <a:blip r:embed="rId5"/>
          <a:stretch>
            <a:fillRect/>
          </a:stretch>
        </p:blipFill>
        <p:spPr>
          <a:xfrm>
            <a:off x="5055494" y="2857500"/>
            <a:ext cx="3886200" cy="2736056"/>
          </a:xfrm>
          <a:prstGeom prst="rect">
            <a:avLst/>
          </a:prstGeom>
        </p:spPr>
      </p:pic>
    </p:spTree>
    <p:extLst>
      <p:ext uri="{BB962C8B-B14F-4D97-AF65-F5344CB8AC3E}">
        <p14:creationId xmlns:p14="http://schemas.microsoft.com/office/powerpoint/2010/main" val="8875994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45F069D-27F0-4221-A9C9-8AE257882D30}"/>
              </a:ext>
            </a:extLst>
          </p:cNvPr>
          <p:cNvSpPr>
            <a:spLocks noGrp="1"/>
          </p:cNvSpPr>
          <p:nvPr>
            <p:ph idx="1"/>
          </p:nvPr>
        </p:nvSpPr>
        <p:spPr/>
        <p:txBody>
          <a:bodyPr/>
          <a:lstStyle/>
          <a:p>
            <a:r>
              <a:rPr lang="en-AU" dirty="0"/>
              <a:t>Critique</a:t>
            </a:r>
          </a:p>
          <a:p>
            <a:pPr lvl="2"/>
            <a:r>
              <a:rPr lang="en-AU" dirty="0"/>
              <a:t>+ Works on SCs as they are small</a:t>
            </a:r>
          </a:p>
          <a:p>
            <a:pPr lvl="2"/>
            <a:r>
              <a:rPr lang="en-AU" dirty="0"/>
              <a:t>+ Dynamic testing</a:t>
            </a:r>
          </a:p>
          <a:p>
            <a:pPr lvl="2"/>
            <a:r>
              <a:rPr lang="en-AU" dirty="0"/>
              <a:t>- Too many false positives</a:t>
            </a:r>
          </a:p>
          <a:p>
            <a:pPr lvl="2"/>
            <a:r>
              <a:rPr lang="en-AU" dirty="0"/>
              <a:t>- Too many cases to test</a:t>
            </a:r>
          </a:p>
          <a:p>
            <a:pPr lvl="2"/>
            <a:r>
              <a:rPr lang="en-AU" dirty="0"/>
              <a:t>- Depends on mutation operators</a:t>
            </a:r>
          </a:p>
          <a:p>
            <a:endParaRPr lang="en-AU" dirty="0"/>
          </a:p>
        </p:txBody>
      </p:sp>
      <p:sp>
        <p:nvSpPr>
          <p:cNvPr id="3" name="Title 2">
            <a:extLst>
              <a:ext uri="{FF2B5EF4-FFF2-40B4-BE49-F238E27FC236}">
                <a16:creationId xmlns:a16="http://schemas.microsoft.com/office/drawing/2014/main" id="{602C4C92-1FB0-4417-A1AE-C972CFEF736F}"/>
              </a:ext>
            </a:extLst>
          </p:cNvPr>
          <p:cNvSpPr>
            <a:spLocks noGrp="1"/>
          </p:cNvSpPr>
          <p:nvPr>
            <p:ph type="title"/>
          </p:nvPr>
        </p:nvSpPr>
        <p:spPr/>
        <p:txBody>
          <a:bodyPr/>
          <a:lstStyle/>
          <a:p>
            <a:r>
              <a:rPr lang="en-AU" dirty="0"/>
              <a:t>Mutation Testing (Cont.)</a:t>
            </a:r>
          </a:p>
        </p:txBody>
      </p:sp>
      <p:sp>
        <p:nvSpPr>
          <p:cNvPr id="4" name="Footer Placeholder 3">
            <a:extLst>
              <a:ext uri="{FF2B5EF4-FFF2-40B4-BE49-F238E27FC236}">
                <a16:creationId xmlns:a16="http://schemas.microsoft.com/office/drawing/2014/main" id="{49B94D9B-CEF9-4EFE-8D76-91CA65BC8866}"/>
              </a:ext>
            </a:extLst>
          </p:cNvPr>
          <p:cNvSpPr>
            <a:spLocks noGrp="1"/>
          </p:cNvSpPr>
          <p:nvPr>
            <p:ph type="ftr" sz="quarter" idx="10"/>
          </p:nvPr>
        </p:nvSpPr>
        <p:spPr/>
        <p:txBody>
          <a:bodyPr/>
          <a:lstStyle/>
          <a:p>
            <a:r>
              <a:rPr lang="en-AU"/>
              <a:t>COMP6452 Software Architecture for Blockchain Applications |  Data61, CSIRO</a:t>
            </a:r>
            <a:endParaRPr lang="en-AU" dirty="0"/>
          </a:p>
        </p:txBody>
      </p:sp>
      <p:sp>
        <p:nvSpPr>
          <p:cNvPr id="5" name="Slide Number Placeholder 4">
            <a:extLst>
              <a:ext uri="{FF2B5EF4-FFF2-40B4-BE49-F238E27FC236}">
                <a16:creationId xmlns:a16="http://schemas.microsoft.com/office/drawing/2014/main" id="{6DF59583-3713-42FE-B47B-E21CC8D5032B}"/>
              </a:ext>
            </a:extLst>
          </p:cNvPr>
          <p:cNvSpPr>
            <a:spLocks noGrp="1"/>
          </p:cNvSpPr>
          <p:nvPr>
            <p:ph type="sldNum" sz="quarter" idx="11"/>
          </p:nvPr>
        </p:nvSpPr>
        <p:spPr/>
        <p:txBody>
          <a:bodyPr/>
          <a:lstStyle/>
          <a:p>
            <a:fld id="{2ABE124A-B5C5-46E0-B944-45307B126769}" type="slidenum">
              <a:rPr lang="en-AU" smtClean="0"/>
              <a:pPr/>
              <a:t>27</a:t>
            </a:fld>
            <a:r>
              <a:rPr lang="en-AU"/>
              <a:t>  |</a:t>
            </a:r>
            <a:endParaRPr lang="en-AU" dirty="0"/>
          </a:p>
        </p:txBody>
      </p:sp>
      <p:pic>
        <p:nvPicPr>
          <p:cNvPr id="7" name="Picture 6">
            <a:extLst>
              <a:ext uri="{FF2B5EF4-FFF2-40B4-BE49-F238E27FC236}">
                <a16:creationId xmlns:a16="http://schemas.microsoft.com/office/drawing/2014/main" id="{B669BBE2-55B1-40F0-87C4-CDEAD2A81C2A}"/>
              </a:ext>
            </a:extLst>
          </p:cNvPr>
          <p:cNvPicPr>
            <a:picLocks noChangeAspect="1"/>
          </p:cNvPicPr>
          <p:nvPr/>
        </p:nvPicPr>
        <p:blipFill>
          <a:blip r:embed="rId3"/>
          <a:stretch>
            <a:fillRect/>
          </a:stretch>
        </p:blipFill>
        <p:spPr>
          <a:xfrm>
            <a:off x="5068997" y="1622456"/>
            <a:ext cx="3954800" cy="3588614"/>
          </a:xfrm>
          <a:prstGeom prst="rect">
            <a:avLst/>
          </a:prstGeom>
        </p:spPr>
      </p:pic>
      <p:pic>
        <p:nvPicPr>
          <p:cNvPr id="8" name="Picture 7">
            <a:extLst>
              <a:ext uri="{FF2B5EF4-FFF2-40B4-BE49-F238E27FC236}">
                <a16:creationId xmlns:a16="http://schemas.microsoft.com/office/drawing/2014/main" id="{1B3B1317-157C-4092-A7B6-2B86C4025FF3}"/>
              </a:ext>
            </a:extLst>
          </p:cNvPr>
          <p:cNvPicPr>
            <a:picLocks noChangeAspect="1"/>
          </p:cNvPicPr>
          <p:nvPr/>
        </p:nvPicPr>
        <p:blipFill>
          <a:blip r:embed="rId4"/>
          <a:stretch>
            <a:fillRect/>
          </a:stretch>
        </p:blipFill>
        <p:spPr>
          <a:xfrm>
            <a:off x="393075" y="3865611"/>
            <a:ext cx="4534369" cy="1345459"/>
          </a:xfrm>
          <a:prstGeom prst="rect">
            <a:avLst/>
          </a:prstGeom>
        </p:spPr>
      </p:pic>
    </p:spTree>
    <p:extLst>
      <p:ext uri="{BB962C8B-B14F-4D97-AF65-F5344CB8AC3E}">
        <p14:creationId xmlns:p14="http://schemas.microsoft.com/office/powerpoint/2010/main" val="36186393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4F80DCA-6FD0-422E-BEF2-C52C99630854}"/>
              </a:ext>
            </a:extLst>
          </p:cNvPr>
          <p:cNvSpPr>
            <a:spLocks noGrp="1"/>
          </p:cNvSpPr>
          <p:nvPr>
            <p:ph idx="1"/>
          </p:nvPr>
        </p:nvSpPr>
        <p:spPr>
          <a:xfrm>
            <a:off x="251522" y="1723100"/>
            <a:ext cx="8640958" cy="3697178"/>
          </a:xfrm>
        </p:spPr>
        <p:txBody>
          <a:bodyPr>
            <a:normAutofit fontScale="92500" lnSpcReduction="20000"/>
          </a:bodyPr>
          <a:lstStyle/>
          <a:p>
            <a:r>
              <a:rPr lang="en-AU" dirty="0"/>
              <a:t>Automatic formal verification of SCs using abstract interpretation &amp; symbolic model checking</a:t>
            </a:r>
          </a:p>
          <a:p>
            <a:r>
              <a:rPr lang="en-AU" dirty="0"/>
              <a:t>Focuses on</a:t>
            </a:r>
          </a:p>
          <a:p>
            <a:pPr lvl="2"/>
            <a:r>
              <a:rPr lang="en-AU" dirty="0"/>
              <a:t>Correctness – Safe programming practices</a:t>
            </a:r>
          </a:p>
          <a:p>
            <a:pPr lvl="2"/>
            <a:r>
              <a:rPr lang="en-AU" dirty="0"/>
              <a:t>Fairness – Follow business logic</a:t>
            </a:r>
          </a:p>
          <a:p>
            <a:r>
              <a:rPr lang="en-AU" dirty="0"/>
              <a:t>Technique</a:t>
            </a:r>
          </a:p>
          <a:p>
            <a:pPr lvl="2"/>
            <a:r>
              <a:rPr lang="en-AU" dirty="0"/>
              <a:t>Policy builder</a:t>
            </a:r>
          </a:p>
          <a:p>
            <a:pPr lvl="3"/>
            <a:r>
              <a:rPr lang="en-AU" dirty="0"/>
              <a:t>Abstract language to model smart contract behaviour</a:t>
            </a:r>
          </a:p>
          <a:p>
            <a:pPr lvl="2"/>
            <a:r>
              <a:rPr lang="en-AU" dirty="0"/>
              <a:t>Source code translator</a:t>
            </a:r>
          </a:p>
          <a:p>
            <a:pPr lvl="3"/>
            <a:r>
              <a:rPr lang="en-AU" dirty="0"/>
              <a:t>Solidity to LLVM bytecode</a:t>
            </a:r>
          </a:p>
          <a:p>
            <a:pPr lvl="3"/>
            <a:r>
              <a:rPr lang="en-AU" dirty="0"/>
              <a:t>Add policy conditions as assert statements</a:t>
            </a:r>
          </a:p>
          <a:p>
            <a:pPr lvl="2"/>
            <a:r>
              <a:rPr lang="en-AU" dirty="0"/>
              <a:t>Verifier</a:t>
            </a:r>
          </a:p>
          <a:p>
            <a:pPr lvl="3"/>
            <a:r>
              <a:rPr lang="en-AU" dirty="0"/>
              <a:t>Check assertion violations</a:t>
            </a:r>
          </a:p>
        </p:txBody>
      </p:sp>
      <p:sp>
        <p:nvSpPr>
          <p:cNvPr id="3" name="Title 2">
            <a:extLst>
              <a:ext uri="{FF2B5EF4-FFF2-40B4-BE49-F238E27FC236}">
                <a16:creationId xmlns:a16="http://schemas.microsoft.com/office/drawing/2014/main" id="{9C38A2E8-537A-42E3-BFFB-90DA7F4168DF}"/>
              </a:ext>
            </a:extLst>
          </p:cNvPr>
          <p:cNvSpPr>
            <a:spLocks noGrp="1"/>
          </p:cNvSpPr>
          <p:nvPr>
            <p:ph type="title"/>
          </p:nvPr>
        </p:nvSpPr>
        <p:spPr/>
        <p:txBody>
          <a:bodyPr/>
          <a:lstStyle/>
          <a:p>
            <a:r>
              <a:rPr lang="en-AU" dirty="0"/>
              <a:t>ZEUS – Analysing Safety of Smart Contracts</a:t>
            </a:r>
            <a:r>
              <a:rPr lang="en-AU" baseline="30000" dirty="0"/>
              <a:t>[4]</a:t>
            </a:r>
            <a:r>
              <a:rPr lang="en-AU" dirty="0"/>
              <a:t> </a:t>
            </a:r>
          </a:p>
        </p:txBody>
      </p:sp>
      <p:sp>
        <p:nvSpPr>
          <p:cNvPr id="4" name="Footer Placeholder 3">
            <a:extLst>
              <a:ext uri="{FF2B5EF4-FFF2-40B4-BE49-F238E27FC236}">
                <a16:creationId xmlns:a16="http://schemas.microsoft.com/office/drawing/2014/main" id="{D6B7EBFE-AD54-4A5B-9BD5-8CF136EEB3FE}"/>
              </a:ext>
            </a:extLst>
          </p:cNvPr>
          <p:cNvSpPr>
            <a:spLocks noGrp="1"/>
          </p:cNvSpPr>
          <p:nvPr>
            <p:ph type="ftr" sz="quarter" idx="10"/>
          </p:nvPr>
        </p:nvSpPr>
        <p:spPr/>
        <p:txBody>
          <a:bodyPr/>
          <a:lstStyle/>
          <a:p>
            <a:r>
              <a:rPr lang="en-AU"/>
              <a:t>COMP6452 Software Architecture for Blockchain Applications |  Data61, CSIRO</a:t>
            </a:r>
            <a:endParaRPr lang="en-AU" dirty="0"/>
          </a:p>
        </p:txBody>
      </p:sp>
      <p:sp>
        <p:nvSpPr>
          <p:cNvPr id="5" name="Slide Number Placeholder 4">
            <a:extLst>
              <a:ext uri="{FF2B5EF4-FFF2-40B4-BE49-F238E27FC236}">
                <a16:creationId xmlns:a16="http://schemas.microsoft.com/office/drawing/2014/main" id="{59F48A91-28D0-4DF5-8130-C90F4577BDF1}"/>
              </a:ext>
            </a:extLst>
          </p:cNvPr>
          <p:cNvSpPr>
            <a:spLocks noGrp="1"/>
          </p:cNvSpPr>
          <p:nvPr>
            <p:ph type="sldNum" sz="quarter" idx="11"/>
          </p:nvPr>
        </p:nvSpPr>
        <p:spPr/>
        <p:txBody>
          <a:bodyPr/>
          <a:lstStyle/>
          <a:p>
            <a:fld id="{2ABE124A-B5C5-46E0-B944-45307B126769}" type="slidenum">
              <a:rPr lang="en-AU" smtClean="0"/>
              <a:pPr/>
              <a:t>28</a:t>
            </a:fld>
            <a:r>
              <a:rPr lang="en-AU"/>
              <a:t>  |</a:t>
            </a:r>
            <a:endParaRPr lang="en-AU" dirty="0"/>
          </a:p>
        </p:txBody>
      </p:sp>
      <p:pic>
        <p:nvPicPr>
          <p:cNvPr id="6" name="Picture 5">
            <a:extLst>
              <a:ext uri="{FF2B5EF4-FFF2-40B4-BE49-F238E27FC236}">
                <a16:creationId xmlns:a16="http://schemas.microsoft.com/office/drawing/2014/main" id="{BAD7C98D-8139-4F83-BB84-6467C466F2F8}"/>
              </a:ext>
            </a:extLst>
          </p:cNvPr>
          <p:cNvPicPr>
            <a:picLocks noChangeAspect="1"/>
          </p:cNvPicPr>
          <p:nvPr/>
        </p:nvPicPr>
        <p:blipFill>
          <a:blip r:embed="rId3"/>
          <a:stretch>
            <a:fillRect/>
          </a:stretch>
        </p:blipFill>
        <p:spPr>
          <a:xfrm>
            <a:off x="5148064" y="2020240"/>
            <a:ext cx="3444744" cy="1528302"/>
          </a:xfrm>
          <a:prstGeom prst="rect">
            <a:avLst/>
          </a:prstGeom>
        </p:spPr>
      </p:pic>
      <p:sp>
        <p:nvSpPr>
          <p:cNvPr id="7" name="TextBox 6">
            <a:extLst>
              <a:ext uri="{FF2B5EF4-FFF2-40B4-BE49-F238E27FC236}">
                <a16:creationId xmlns:a16="http://schemas.microsoft.com/office/drawing/2014/main" id="{97E7C586-F1C6-459D-A413-049702865B59}"/>
              </a:ext>
            </a:extLst>
          </p:cNvPr>
          <p:cNvSpPr txBox="1"/>
          <p:nvPr/>
        </p:nvSpPr>
        <p:spPr>
          <a:xfrm>
            <a:off x="4219200" y="4858053"/>
            <a:ext cx="4932040" cy="738664"/>
          </a:xfrm>
          <a:prstGeom prst="rect">
            <a:avLst/>
          </a:prstGeom>
          <a:noFill/>
        </p:spPr>
        <p:txBody>
          <a:bodyPr wrap="square" rtlCol="0">
            <a:spAutoFit/>
          </a:bodyPr>
          <a:lstStyle/>
          <a:p>
            <a:r>
              <a:rPr lang="en-AU" sz="1400" dirty="0"/>
              <a:t>[4] </a:t>
            </a:r>
            <a:r>
              <a:rPr lang="en-AU" sz="1400" dirty="0" err="1"/>
              <a:t>Kalra</a:t>
            </a:r>
            <a:r>
              <a:rPr lang="en-AU" sz="1400" dirty="0"/>
              <a:t>, </a:t>
            </a:r>
            <a:r>
              <a:rPr lang="en-AU" sz="1400" dirty="0" err="1"/>
              <a:t>Sukrit</a:t>
            </a:r>
            <a:r>
              <a:rPr lang="en-AU" sz="1400" dirty="0"/>
              <a:t> et al., "ZEUS: </a:t>
            </a:r>
            <a:r>
              <a:rPr lang="en-AU" sz="1400" dirty="0" err="1"/>
              <a:t>Analyzing</a:t>
            </a:r>
            <a:r>
              <a:rPr lang="en-AU" sz="1400" dirty="0"/>
              <a:t> Safety of Smart Contracts." In Network and Distributed Systems Security (NDSS) Symposium, Feb. 2018.</a:t>
            </a:r>
          </a:p>
        </p:txBody>
      </p:sp>
    </p:spTree>
    <p:extLst>
      <p:ext uri="{BB962C8B-B14F-4D97-AF65-F5344CB8AC3E}">
        <p14:creationId xmlns:p14="http://schemas.microsoft.com/office/powerpoint/2010/main" val="2436652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C1AC45A-EE62-42D8-BD57-8B8A21E7DEB9}"/>
              </a:ext>
            </a:extLst>
          </p:cNvPr>
          <p:cNvPicPr>
            <a:picLocks noChangeAspect="1"/>
          </p:cNvPicPr>
          <p:nvPr/>
        </p:nvPicPr>
        <p:blipFill>
          <a:blip r:embed="rId3"/>
          <a:stretch>
            <a:fillRect/>
          </a:stretch>
        </p:blipFill>
        <p:spPr>
          <a:xfrm>
            <a:off x="4731978" y="684084"/>
            <a:ext cx="4292187" cy="2812876"/>
          </a:xfrm>
          <a:prstGeom prst="rect">
            <a:avLst/>
          </a:prstGeom>
        </p:spPr>
      </p:pic>
      <p:pic>
        <p:nvPicPr>
          <p:cNvPr id="7" name="Picture 6">
            <a:extLst>
              <a:ext uri="{FF2B5EF4-FFF2-40B4-BE49-F238E27FC236}">
                <a16:creationId xmlns:a16="http://schemas.microsoft.com/office/drawing/2014/main" id="{960A12F9-E18A-4171-AD5D-288BC96B2665}"/>
              </a:ext>
            </a:extLst>
          </p:cNvPr>
          <p:cNvPicPr>
            <a:picLocks noChangeAspect="1"/>
          </p:cNvPicPr>
          <p:nvPr/>
        </p:nvPicPr>
        <p:blipFill>
          <a:blip r:embed="rId4"/>
          <a:stretch>
            <a:fillRect/>
          </a:stretch>
        </p:blipFill>
        <p:spPr>
          <a:xfrm>
            <a:off x="4516644" y="3609134"/>
            <a:ext cx="4507521" cy="1796968"/>
          </a:xfrm>
          <a:prstGeom prst="rect">
            <a:avLst/>
          </a:prstGeom>
        </p:spPr>
      </p:pic>
      <p:sp>
        <p:nvSpPr>
          <p:cNvPr id="2" name="Content Placeholder 1">
            <a:extLst>
              <a:ext uri="{FF2B5EF4-FFF2-40B4-BE49-F238E27FC236}">
                <a16:creationId xmlns:a16="http://schemas.microsoft.com/office/drawing/2014/main" id="{4D72E932-E0E7-4868-999A-1FF745A2AFEF}"/>
              </a:ext>
            </a:extLst>
          </p:cNvPr>
          <p:cNvSpPr>
            <a:spLocks noGrp="1"/>
          </p:cNvSpPr>
          <p:nvPr>
            <p:ph idx="1"/>
          </p:nvPr>
        </p:nvSpPr>
        <p:spPr>
          <a:xfrm>
            <a:off x="251522" y="1723100"/>
            <a:ext cx="4610440" cy="3697178"/>
          </a:xfrm>
        </p:spPr>
        <p:txBody>
          <a:bodyPr>
            <a:normAutofit fontScale="92500" lnSpcReduction="10000"/>
          </a:bodyPr>
          <a:lstStyle/>
          <a:p>
            <a:pPr lvl="1"/>
            <a:r>
              <a:rPr lang="en-AU" sz="2100" dirty="0"/>
              <a:t>Performance</a:t>
            </a:r>
          </a:p>
          <a:p>
            <a:pPr lvl="2"/>
            <a:r>
              <a:rPr lang="en-AU" dirty="0"/>
              <a:t>Tested with 1,524 unique contracts</a:t>
            </a:r>
          </a:p>
          <a:p>
            <a:pPr lvl="2"/>
            <a:r>
              <a:rPr lang="en-AU" dirty="0"/>
              <a:t>Found 94.6% of them to be vulnerable</a:t>
            </a:r>
          </a:p>
          <a:p>
            <a:pPr lvl="2"/>
            <a:r>
              <a:rPr lang="en-AU" dirty="0"/>
              <a:t>Test within seconds</a:t>
            </a:r>
          </a:p>
          <a:p>
            <a:pPr lvl="2"/>
            <a:r>
              <a:rPr lang="en-AU" dirty="0"/>
              <a:t>No false negatives &amp; few false positives</a:t>
            </a:r>
          </a:p>
          <a:p>
            <a:pPr lvl="1"/>
            <a:r>
              <a:rPr lang="en-AU" dirty="0"/>
              <a:t>Critique</a:t>
            </a:r>
          </a:p>
          <a:p>
            <a:pPr lvl="2"/>
            <a:r>
              <a:rPr lang="en-AU" dirty="0"/>
              <a:t>+ Static testing</a:t>
            </a:r>
          </a:p>
          <a:p>
            <a:pPr lvl="2"/>
            <a:r>
              <a:rPr lang="en-AU" dirty="0"/>
              <a:t>- User needs to provide policy document</a:t>
            </a:r>
          </a:p>
          <a:p>
            <a:pPr lvl="2"/>
            <a:r>
              <a:rPr lang="en-AU" dirty="0"/>
              <a:t>- Can check only for pre-coded issues</a:t>
            </a:r>
          </a:p>
          <a:p>
            <a:pPr lvl="2"/>
            <a:r>
              <a:rPr lang="en-AU" dirty="0"/>
              <a:t>- CPU &amp; memory expensive</a:t>
            </a:r>
          </a:p>
          <a:p>
            <a:pPr lvl="2"/>
            <a:r>
              <a:rPr lang="en-AU" dirty="0"/>
              <a:t>- No multi-function/contract testing</a:t>
            </a:r>
          </a:p>
          <a:p>
            <a:endParaRPr lang="en-AU" dirty="0"/>
          </a:p>
        </p:txBody>
      </p:sp>
      <p:sp>
        <p:nvSpPr>
          <p:cNvPr id="3" name="Title 2">
            <a:extLst>
              <a:ext uri="{FF2B5EF4-FFF2-40B4-BE49-F238E27FC236}">
                <a16:creationId xmlns:a16="http://schemas.microsoft.com/office/drawing/2014/main" id="{FB3FE3C8-2297-4BA5-BFF1-9CD963462E65}"/>
              </a:ext>
            </a:extLst>
          </p:cNvPr>
          <p:cNvSpPr>
            <a:spLocks noGrp="1"/>
          </p:cNvSpPr>
          <p:nvPr>
            <p:ph type="title"/>
          </p:nvPr>
        </p:nvSpPr>
        <p:spPr/>
        <p:txBody>
          <a:bodyPr/>
          <a:lstStyle/>
          <a:p>
            <a:r>
              <a:rPr lang="en-AU" dirty="0"/>
              <a:t>ZEUS (Cont.)</a:t>
            </a:r>
          </a:p>
        </p:txBody>
      </p:sp>
      <p:sp>
        <p:nvSpPr>
          <p:cNvPr id="4" name="Footer Placeholder 3">
            <a:extLst>
              <a:ext uri="{FF2B5EF4-FFF2-40B4-BE49-F238E27FC236}">
                <a16:creationId xmlns:a16="http://schemas.microsoft.com/office/drawing/2014/main" id="{DE70A245-967B-402C-9B28-5C093954A856}"/>
              </a:ext>
            </a:extLst>
          </p:cNvPr>
          <p:cNvSpPr>
            <a:spLocks noGrp="1"/>
          </p:cNvSpPr>
          <p:nvPr>
            <p:ph type="ftr" sz="quarter" idx="10"/>
          </p:nvPr>
        </p:nvSpPr>
        <p:spPr/>
        <p:txBody>
          <a:bodyPr/>
          <a:lstStyle/>
          <a:p>
            <a:r>
              <a:rPr lang="en-AU"/>
              <a:t>COMP6452 Software Architecture for Blockchain Applications |  Data61, CSIRO</a:t>
            </a:r>
            <a:endParaRPr lang="en-AU" dirty="0"/>
          </a:p>
        </p:txBody>
      </p:sp>
      <p:sp>
        <p:nvSpPr>
          <p:cNvPr id="5" name="Slide Number Placeholder 4">
            <a:extLst>
              <a:ext uri="{FF2B5EF4-FFF2-40B4-BE49-F238E27FC236}">
                <a16:creationId xmlns:a16="http://schemas.microsoft.com/office/drawing/2014/main" id="{6574433F-41C3-43A8-87E1-2FC5A7FAF073}"/>
              </a:ext>
            </a:extLst>
          </p:cNvPr>
          <p:cNvSpPr>
            <a:spLocks noGrp="1"/>
          </p:cNvSpPr>
          <p:nvPr>
            <p:ph type="sldNum" sz="quarter" idx="11"/>
          </p:nvPr>
        </p:nvSpPr>
        <p:spPr/>
        <p:txBody>
          <a:bodyPr/>
          <a:lstStyle/>
          <a:p>
            <a:fld id="{2ABE124A-B5C5-46E0-B944-45307B126769}" type="slidenum">
              <a:rPr lang="en-AU" smtClean="0"/>
              <a:pPr/>
              <a:t>29</a:t>
            </a:fld>
            <a:r>
              <a:rPr lang="en-AU"/>
              <a:t>  |</a:t>
            </a:r>
            <a:endParaRPr lang="en-AU" dirty="0"/>
          </a:p>
        </p:txBody>
      </p:sp>
    </p:spTree>
    <p:extLst>
      <p:ext uri="{BB962C8B-B14F-4D97-AF65-F5344CB8AC3E}">
        <p14:creationId xmlns:p14="http://schemas.microsoft.com/office/powerpoint/2010/main" val="21158794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231E2ED-0434-4E01-A4BA-486919E0D7A7}"/>
              </a:ext>
            </a:extLst>
          </p:cNvPr>
          <p:cNvSpPr>
            <a:spLocks noGrp="1"/>
          </p:cNvSpPr>
          <p:nvPr>
            <p:ph type="title"/>
          </p:nvPr>
        </p:nvSpPr>
        <p:spPr/>
        <p:txBody>
          <a:bodyPr>
            <a:normAutofit/>
          </a:bodyPr>
          <a:lstStyle/>
          <a:p>
            <a:r>
              <a:rPr lang="en-AU" dirty="0"/>
              <a:t>Failures in Blockchains are Catastrophic</a:t>
            </a:r>
          </a:p>
        </p:txBody>
      </p:sp>
      <p:sp>
        <p:nvSpPr>
          <p:cNvPr id="5" name="Footer Placeholder 4">
            <a:extLst>
              <a:ext uri="{FF2B5EF4-FFF2-40B4-BE49-F238E27FC236}">
                <a16:creationId xmlns:a16="http://schemas.microsoft.com/office/drawing/2014/main" id="{AC1866F1-B604-47A2-85D8-982AC2A3A2F6}"/>
              </a:ext>
            </a:extLst>
          </p:cNvPr>
          <p:cNvSpPr>
            <a:spLocks noGrp="1"/>
          </p:cNvSpPr>
          <p:nvPr>
            <p:ph type="ftr" sz="quarter" idx="10"/>
          </p:nvPr>
        </p:nvSpPr>
        <p:spPr/>
        <p:txBody>
          <a:bodyPr/>
          <a:lstStyle/>
          <a:p>
            <a:r>
              <a:rPr lang="en-AU"/>
              <a:t>COMP6452 Software Architecture for Blockchain Applications |  Data61, CSIRO</a:t>
            </a:r>
            <a:endParaRPr lang="en-AU" dirty="0"/>
          </a:p>
        </p:txBody>
      </p:sp>
      <p:sp>
        <p:nvSpPr>
          <p:cNvPr id="6" name="Slide Number Placeholder 5">
            <a:extLst>
              <a:ext uri="{FF2B5EF4-FFF2-40B4-BE49-F238E27FC236}">
                <a16:creationId xmlns:a16="http://schemas.microsoft.com/office/drawing/2014/main" id="{950A5EA7-F5BD-4B7C-A303-FB2F19573448}"/>
              </a:ext>
            </a:extLst>
          </p:cNvPr>
          <p:cNvSpPr>
            <a:spLocks noGrp="1"/>
          </p:cNvSpPr>
          <p:nvPr>
            <p:ph type="sldNum" sz="quarter" idx="11"/>
          </p:nvPr>
        </p:nvSpPr>
        <p:spPr/>
        <p:txBody>
          <a:bodyPr/>
          <a:lstStyle/>
          <a:p>
            <a:fld id="{2ABE124A-B5C5-46E0-B944-45307B126769}" type="slidenum">
              <a:rPr lang="en-AU" smtClean="0"/>
              <a:pPr/>
              <a:t>3</a:t>
            </a:fld>
            <a:r>
              <a:rPr lang="en-AU"/>
              <a:t>  |</a:t>
            </a:r>
            <a:endParaRPr lang="en-AU" dirty="0"/>
          </a:p>
        </p:txBody>
      </p:sp>
      <p:pic>
        <p:nvPicPr>
          <p:cNvPr id="10" name="Picture 9">
            <a:extLst>
              <a:ext uri="{FF2B5EF4-FFF2-40B4-BE49-F238E27FC236}">
                <a16:creationId xmlns:a16="http://schemas.microsoft.com/office/drawing/2014/main" id="{ED5A312D-5635-419C-A18E-107259413C1B}"/>
              </a:ext>
            </a:extLst>
          </p:cNvPr>
          <p:cNvPicPr>
            <a:picLocks noChangeAspect="1"/>
          </p:cNvPicPr>
          <p:nvPr/>
        </p:nvPicPr>
        <p:blipFill rotWithShape="1">
          <a:blip r:embed="rId3"/>
          <a:srcRect l="19288" t="15108" r="20075" b="13655"/>
          <a:stretch/>
        </p:blipFill>
        <p:spPr>
          <a:xfrm>
            <a:off x="1799692" y="1561356"/>
            <a:ext cx="6034462" cy="3840112"/>
          </a:xfrm>
          <a:prstGeom prst="rect">
            <a:avLst/>
          </a:prstGeom>
        </p:spPr>
      </p:pic>
      <p:sp>
        <p:nvSpPr>
          <p:cNvPr id="11" name="TextBox 10">
            <a:extLst>
              <a:ext uri="{FF2B5EF4-FFF2-40B4-BE49-F238E27FC236}">
                <a16:creationId xmlns:a16="http://schemas.microsoft.com/office/drawing/2014/main" id="{9A776307-1BDF-453B-94DA-DCDE414F6762}"/>
              </a:ext>
            </a:extLst>
          </p:cNvPr>
          <p:cNvSpPr txBox="1"/>
          <p:nvPr/>
        </p:nvSpPr>
        <p:spPr>
          <a:xfrm>
            <a:off x="4644008" y="5305772"/>
            <a:ext cx="4246410" cy="307777"/>
          </a:xfrm>
          <a:prstGeom prst="rect">
            <a:avLst/>
          </a:prstGeom>
          <a:noFill/>
        </p:spPr>
        <p:txBody>
          <a:bodyPr wrap="square" rtlCol="0">
            <a:spAutoFit/>
          </a:bodyPr>
          <a:lstStyle/>
          <a:p>
            <a:r>
              <a:rPr lang="en-AU" sz="1400" dirty="0"/>
              <a:t>Source: </a:t>
            </a:r>
            <a:r>
              <a:rPr lang="en-AU" sz="1400" dirty="0">
                <a:hlinkClick r:id="rId4"/>
              </a:rPr>
              <a:t>https://magoo.github.io/Blockchain-Graveyard/</a:t>
            </a:r>
            <a:endParaRPr lang="en-AU" sz="1400" dirty="0"/>
          </a:p>
        </p:txBody>
      </p:sp>
    </p:spTree>
    <p:extLst>
      <p:ext uri="{BB962C8B-B14F-4D97-AF65-F5344CB8AC3E}">
        <p14:creationId xmlns:p14="http://schemas.microsoft.com/office/powerpoint/2010/main" val="23025055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AB9E719-D059-4047-9ECD-94EE1ED15454}"/>
              </a:ext>
            </a:extLst>
          </p:cNvPr>
          <p:cNvPicPr>
            <a:picLocks noChangeAspect="1"/>
          </p:cNvPicPr>
          <p:nvPr/>
        </p:nvPicPr>
        <p:blipFill>
          <a:blip r:embed="rId3"/>
          <a:stretch>
            <a:fillRect/>
          </a:stretch>
        </p:blipFill>
        <p:spPr>
          <a:xfrm>
            <a:off x="1005831" y="2531224"/>
            <a:ext cx="7311849" cy="2412000"/>
          </a:xfrm>
          <a:prstGeom prst="rect">
            <a:avLst/>
          </a:prstGeom>
        </p:spPr>
      </p:pic>
      <p:sp>
        <p:nvSpPr>
          <p:cNvPr id="2" name="Content Placeholder 1">
            <a:extLst>
              <a:ext uri="{FF2B5EF4-FFF2-40B4-BE49-F238E27FC236}">
                <a16:creationId xmlns:a16="http://schemas.microsoft.com/office/drawing/2014/main" id="{3D0C3E76-2BE2-4616-B5AE-C03E5584EE76}"/>
              </a:ext>
            </a:extLst>
          </p:cNvPr>
          <p:cNvSpPr>
            <a:spLocks noGrp="1"/>
          </p:cNvSpPr>
          <p:nvPr>
            <p:ph idx="1"/>
          </p:nvPr>
        </p:nvSpPr>
        <p:spPr/>
        <p:txBody>
          <a:bodyPr/>
          <a:lstStyle/>
          <a:p>
            <a:r>
              <a:rPr lang="en-AU" dirty="0"/>
              <a:t>Use an intermediate representation called Slither</a:t>
            </a:r>
          </a:p>
          <a:p>
            <a:r>
              <a:rPr lang="en-AU" dirty="0"/>
              <a:t>Supports security testing, code optimization, review, &amp; user understanding</a:t>
            </a:r>
          </a:p>
          <a:p>
            <a:endParaRPr lang="en-AU" dirty="0"/>
          </a:p>
        </p:txBody>
      </p:sp>
      <p:sp>
        <p:nvSpPr>
          <p:cNvPr id="3" name="Title 2">
            <a:extLst>
              <a:ext uri="{FF2B5EF4-FFF2-40B4-BE49-F238E27FC236}">
                <a16:creationId xmlns:a16="http://schemas.microsoft.com/office/drawing/2014/main" id="{D03DA375-86FC-4595-9362-7341ABCA2DEE}"/>
              </a:ext>
            </a:extLst>
          </p:cNvPr>
          <p:cNvSpPr>
            <a:spLocks noGrp="1"/>
          </p:cNvSpPr>
          <p:nvPr>
            <p:ph type="title"/>
          </p:nvPr>
        </p:nvSpPr>
        <p:spPr/>
        <p:txBody>
          <a:bodyPr>
            <a:normAutofit/>
          </a:bodyPr>
          <a:lstStyle/>
          <a:p>
            <a:r>
              <a:rPr lang="en-AU" dirty="0"/>
              <a:t>Slither – A Static Analysis Framework for SCs</a:t>
            </a:r>
            <a:r>
              <a:rPr lang="en-AU" baseline="30000" dirty="0"/>
              <a:t>[5]</a:t>
            </a:r>
            <a:endParaRPr lang="en-AU" dirty="0"/>
          </a:p>
        </p:txBody>
      </p:sp>
      <p:sp>
        <p:nvSpPr>
          <p:cNvPr id="4" name="Footer Placeholder 3">
            <a:extLst>
              <a:ext uri="{FF2B5EF4-FFF2-40B4-BE49-F238E27FC236}">
                <a16:creationId xmlns:a16="http://schemas.microsoft.com/office/drawing/2014/main" id="{6DDB8833-886C-4B56-84D6-30C4FFA31010}"/>
              </a:ext>
            </a:extLst>
          </p:cNvPr>
          <p:cNvSpPr>
            <a:spLocks noGrp="1"/>
          </p:cNvSpPr>
          <p:nvPr>
            <p:ph type="ftr" sz="quarter" idx="10"/>
          </p:nvPr>
        </p:nvSpPr>
        <p:spPr/>
        <p:txBody>
          <a:bodyPr/>
          <a:lstStyle/>
          <a:p>
            <a:r>
              <a:rPr lang="en-AU"/>
              <a:t>COMP6452 Software Architecture for Blockchain Applications |  Data61, CSIRO</a:t>
            </a:r>
            <a:endParaRPr lang="en-AU" dirty="0"/>
          </a:p>
        </p:txBody>
      </p:sp>
      <p:sp>
        <p:nvSpPr>
          <p:cNvPr id="5" name="Slide Number Placeholder 4">
            <a:extLst>
              <a:ext uri="{FF2B5EF4-FFF2-40B4-BE49-F238E27FC236}">
                <a16:creationId xmlns:a16="http://schemas.microsoft.com/office/drawing/2014/main" id="{F792DB4C-A973-45C6-A1EA-D13B9D27C753}"/>
              </a:ext>
            </a:extLst>
          </p:cNvPr>
          <p:cNvSpPr>
            <a:spLocks noGrp="1"/>
          </p:cNvSpPr>
          <p:nvPr>
            <p:ph type="sldNum" sz="quarter" idx="11"/>
          </p:nvPr>
        </p:nvSpPr>
        <p:spPr/>
        <p:txBody>
          <a:bodyPr/>
          <a:lstStyle/>
          <a:p>
            <a:fld id="{2ABE124A-B5C5-46E0-B944-45307B126769}" type="slidenum">
              <a:rPr lang="en-AU" smtClean="0"/>
              <a:pPr/>
              <a:t>30</a:t>
            </a:fld>
            <a:r>
              <a:rPr lang="en-AU"/>
              <a:t>  |</a:t>
            </a:r>
            <a:endParaRPr lang="en-AU" dirty="0"/>
          </a:p>
        </p:txBody>
      </p:sp>
      <p:sp>
        <p:nvSpPr>
          <p:cNvPr id="7" name="Rectangle 6">
            <a:extLst>
              <a:ext uri="{FF2B5EF4-FFF2-40B4-BE49-F238E27FC236}">
                <a16:creationId xmlns:a16="http://schemas.microsoft.com/office/drawing/2014/main" id="{30E90B95-9BCC-4CAA-A7D1-5146A5E65C92}"/>
              </a:ext>
            </a:extLst>
          </p:cNvPr>
          <p:cNvSpPr/>
          <p:nvPr/>
        </p:nvSpPr>
        <p:spPr>
          <a:xfrm>
            <a:off x="179512" y="4943224"/>
            <a:ext cx="8964488" cy="523220"/>
          </a:xfrm>
          <a:prstGeom prst="rect">
            <a:avLst/>
          </a:prstGeom>
        </p:spPr>
        <p:txBody>
          <a:bodyPr wrap="square">
            <a:spAutoFit/>
          </a:bodyPr>
          <a:lstStyle/>
          <a:p>
            <a:r>
              <a:rPr lang="en-AU" sz="1400" dirty="0"/>
              <a:t>[5] Feist, </a:t>
            </a:r>
            <a:r>
              <a:rPr lang="en-AU" sz="1400" dirty="0" err="1"/>
              <a:t>Josselin</a:t>
            </a:r>
            <a:r>
              <a:rPr lang="en-AU" sz="1400" dirty="0"/>
              <a:t>, Gustavo </a:t>
            </a:r>
            <a:r>
              <a:rPr lang="en-AU" sz="1400" dirty="0" err="1"/>
              <a:t>Grieco</a:t>
            </a:r>
            <a:r>
              <a:rPr lang="en-AU" sz="1400" dirty="0"/>
              <a:t>, and Alex </a:t>
            </a:r>
            <a:r>
              <a:rPr lang="en-AU" sz="1400" dirty="0" err="1"/>
              <a:t>Groce</a:t>
            </a:r>
            <a:r>
              <a:rPr lang="en-AU" sz="1400" dirty="0"/>
              <a:t>. "Slither: a static analysis framework for smart contracts." In 2019 IEEE/ACM 2nd Intl. Workshop on Emerging Trends in Software Engineering for Blockchain (WETSEB), pp. 8-15. IEEE, 2019.</a:t>
            </a:r>
          </a:p>
        </p:txBody>
      </p:sp>
    </p:spTree>
    <p:extLst>
      <p:ext uri="{BB962C8B-B14F-4D97-AF65-F5344CB8AC3E}">
        <p14:creationId xmlns:p14="http://schemas.microsoft.com/office/powerpoint/2010/main" val="11849456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C275848-C385-4CBA-A99F-2442BB392FAF}"/>
              </a:ext>
            </a:extLst>
          </p:cNvPr>
          <p:cNvSpPr>
            <a:spLocks noGrp="1"/>
          </p:cNvSpPr>
          <p:nvPr>
            <p:ph type="title"/>
          </p:nvPr>
        </p:nvSpPr>
        <p:spPr/>
        <p:txBody>
          <a:bodyPr/>
          <a:lstStyle/>
          <a:p>
            <a:r>
              <a:rPr lang="en-AU" dirty="0"/>
              <a:t>Other Tools</a:t>
            </a:r>
            <a:r>
              <a:rPr lang="en-AU" baseline="30000" dirty="0"/>
              <a:t>[6]</a:t>
            </a:r>
            <a:endParaRPr lang="en-AU" dirty="0"/>
          </a:p>
        </p:txBody>
      </p:sp>
      <p:sp>
        <p:nvSpPr>
          <p:cNvPr id="4" name="Footer Placeholder 3">
            <a:extLst>
              <a:ext uri="{FF2B5EF4-FFF2-40B4-BE49-F238E27FC236}">
                <a16:creationId xmlns:a16="http://schemas.microsoft.com/office/drawing/2014/main" id="{5E66A680-0E5E-4473-BDB0-A31CEBDFBF97}"/>
              </a:ext>
            </a:extLst>
          </p:cNvPr>
          <p:cNvSpPr>
            <a:spLocks noGrp="1"/>
          </p:cNvSpPr>
          <p:nvPr>
            <p:ph type="ftr" sz="quarter" idx="10"/>
          </p:nvPr>
        </p:nvSpPr>
        <p:spPr/>
        <p:txBody>
          <a:bodyPr/>
          <a:lstStyle/>
          <a:p>
            <a:r>
              <a:rPr lang="en-AU"/>
              <a:t>COMP6452 Software Architecture for Blockchain Applications |  Data61, CSIRO</a:t>
            </a:r>
            <a:endParaRPr lang="en-AU" dirty="0"/>
          </a:p>
        </p:txBody>
      </p:sp>
      <p:sp>
        <p:nvSpPr>
          <p:cNvPr id="5" name="Slide Number Placeholder 4">
            <a:extLst>
              <a:ext uri="{FF2B5EF4-FFF2-40B4-BE49-F238E27FC236}">
                <a16:creationId xmlns:a16="http://schemas.microsoft.com/office/drawing/2014/main" id="{BD565FB9-D923-4BCD-9DBF-087A378787BB}"/>
              </a:ext>
            </a:extLst>
          </p:cNvPr>
          <p:cNvSpPr>
            <a:spLocks noGrp="1"/>
          </p:cNvSpPr>
          <p:nvPr>
            <p:ph type="sldNum" sz="quarter" idx="11"/>
          </p:nvPr>
        </p:nvSpPr>
        <p:spPr/>
        <p:txBody>
          <a:bodyPr/>
          <a:lstStyle/>
          <a:p>
            <a:fld id="{2ABE124A-B5C5-46E0-B944-45307B126769}" type="slidenum">
              <a:rPr lang="en-AU" smtClean="0"/>
              <a:pPr/>
              <a:t>31</a:t>
            </a:fld>
            <a:r>
              <a:rPr lang="en-AU"/>
              <a:t>  |</a:t>
            </a:r>
            <a:endParaRPr lang="en-AU" dirty="0"/>
          </a:p>
        </p:txBody>
      </p:sp>
      <p:pic>
        <p:nvPicPr>
          <p:cNvPr id="7" name="Content Placeholder 4">
            <a:extLst>
              <a:ext uri="{FF2B5EF4-FFF2-40B4-BE49-F238E27FC236}">
                <a16:creationId xmlns:a16="http://schemas.microsoft.com/office/drawing/2014/main" id="{FC036A01-28CE-45EE-84D6-2D3E6A2B486D}"/>
              </a:ext>
            </a:extLst>
          </p:cNvPr>
          <p:cNvPicPr>
            <a:picLocks noChangeAspect="1"/>
          </p:cNvPicPr>
          <p:nvPr/>
        </p:nvPicPr>
        <p:blipFill>
          <a:blip r:embed="rId3"/>
          <a:stretch>
            <a:fillRect/>
          </a:stretch>
        </p:blipFill>
        <p:spPr>
          <a:xfrm>
            <a:off x="628423" y="1493438"/>
            <a:ext cx="7868167" cy="3452294"/>
          </a:xfrm>
          <a:prstGeom prst="rect">
            <a:avLst/>
          </a:prstGeom>
        </p:spPr>
      </p:pic>
      <p:sp>
        <p:nvSpPr>
          <p:cNvPr id="8" name="Rectangle 7">
            <a:extLst>
              <a:ext uri="{FF2B5EF4-FFF2-40B4-BE49-F238E27FC236}">
                <a16:creationId xmlns:a16="http://schemas.microsoft.com/office/drawing/2014/main" id="{A4A94EDE-6C7B-4199-8025-2C7E4F136902}"/>
              </a:ext>
            </a:extLst>
          </p:cNvPr>
          <p:cNvSpPr/>
          <p:nvPr/>
        </p:nvSpPr>
        <p:spPr>
          <a:xfrm>
            <a:off x="107504" y="4926568"/>
            <a:ext cx="9001000" cy="523220"/>
          </a:xfrm>
          <a:prstGeom prst="rect">
            <a:avLst/>
          </a:prstGeom>
        </p:spPr>
        <p:txBody>
          <a:bodyPr wrap="square">
            <a:spAutoFit/>
          </a:bodyPr>
          <a:lstStyle/>
          <a:p>
            <a:r>
              <a:rPr lang="en-AU" sz="1400" dirty="0"/>
              <a:t>[6] </a:t>
            </a:r>
            <a:r>
              <a:rPr lang="en-AU" sz="1400" dirty="0" err="1"/>
              <a:t>Parizi</a:t>
            </a:r>
            <a:r>
              <a:rPr lang="en-AU" sz="1400" dirty="0"/>
              <a:t>, Reza M. et al., "Empirical vulnerability analysis of automated smart contracts security testing on blockchains." In Proc. 28</a:t>
            </a:r>
            <a:r>
              <a:rPr lang="en-AU" sz="1400" baseline="30000" dirty="0"/>
              <a:t>th</a:t>
            </a:r>
            <a:r>
              <a:rPr lang="en-AU" sz="1400" dirty="0"/>
              <a:t> Annual Intl. Conf. on Computer Science and Software Engineering, pp. 103-113. IBM Corp., 2018.</a:t>
            </a:r>
          </a:p>
        </p:txBody>
      </p:sp>
    </p:spTree>
    <p:extLst>
      <p:ext uri="{BB962C8B-B14F-4D97-AF65-F5344CB8AC3E}">
        <p14:creationId xmlns:p14="http://schemas.microsoft.com/office/powerpoint/2010/main" val="3369079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60725CF-F7AD-46C7-8942-CFB281B6A3D6}"/>
              </a:ext>
            </a:extLst>
          </p:cNvPr>
          <p:cNvPicPr>
            <a:picLocks noChangeAspect="1"/>
          </p:cNvPicPr>
          <p:nvPr/>
        </p:nvPicPr>
        <p:blipFill>
          <a:blip r:embed="rId3"/>
          <a:stretch>
            <a:fillRect/>
          </a:stretch>
        </p:blipFill>
        <p:spPr>
          <a:xfrm>
            <a:off x="235423" y="2857500"/>
            <a:ext cx="4243388" cy="2578894"/>
          </a:xfrm>
          <a:prstGeom prst="rect">
            <a:avLst/>
          </a:prstGeom>
        </p:spPr>
      </p:pic>
      <p:pic>
        <p:nvPicPr>
          <p:cNvPr id="5" name="Picture 4">
            <a:extLst>
              <a:ext uri="{FF2B5EF4-FFF2-40B4-BE49-F238E27FC236}">
                <a16:creationId xmlns:a16="http://schemas.microsoft.com/office/drawing/2014/main" id="{2AEC854F-4333-4CFE-92CD-32C447503A55}"/>
              </a:ext>
            </a:extLst>
          </p:cNvPr>
          <p:cNvPicPr>
            <a:picLocks noChangeAspect="1"/>
          </p:cNvPicPr>
          <p:nvPr/>
        </p:nvPicPr>
        <p:blipFill rotWithShape="1">
          <a:blip r:embed="rId4"/>
          <a:srcRect t="9030"/>
          <a:stretch/>
        </p:blipFill>
        <p:spPr>
          <a:xfrm>
            <a:off x="1187624" y="1489348"/>
            <a:ext cx="7134203" cy="1450966"/>
          </a:xfrm>
          <a:prstGeom prst="rect">
            <a:avLst/>
          </a:prstGeom>
        </p:spPr>
      </p:pic>
      <p:sp>
        <p:nvSpPr>
          <p:cNvPr id="2" name="Title 1">
            <a:extLst>
              <a:ext uri="{FF2B5EF4-FFF2-40B4-BE49-F238E27FC236}">
                <a16:creationId xmlns:a16="http://schemas.microsoft.com/office/drawing/2014/main" id="{F8E4D629-C48E-4C22-B769-0B8E3E259F60}"/>
              </a:ext>
            </a:extLst>
          </p:cNvPr>
          <p:cNvSpPr>
            <a:spLocks noGrp="1"/>
          </p:cNvSpPr>
          <p:nvPr>
            <p:ph type="title"/>
          </p:nvPr>
        </p:nvSpPr>
        <p:spPr/>
        <p:txBody>
          <a:bodyPr/>
          <a:lstStyle/>
          <a:p>
            <a:r>
              <a:rPr lang="en-AU" dirty="0"/>
              <a:t>Other Tools – Effectiveness &amp; Accuracy</a:t>
            </a:r>
          </a:p>
        </p:txBody>
      </p:sp>
      <p:sp>
        <p:nvSpPr>
          <p:cNvPr id="3" name="Footer Placeholder 2">
            <a:extLst>
              <a:ext uri="{FF2B5EF4-FFF2-40B4-BE49-F238E27FC236}">
                <a16:creationId xmlns:a16="http://schemas.microsoft.com/office/drawing/2014/main" id="{5C9EBD3E-9700-4D5B-B663-AC15D2B8FEDA}"/>
              </a:ext>
            </a:extLst>
          </p:cNvPr>
          <p:cNvSpPr>
            <a:spLocks noGrp="1"/>
          </p:cNvSpPr>
          <p:nvPr>
            <p:ph type="ftr" sz="quarter" idx="10"/>
          </p:nvPr>
        </p:nvSpPr>
        <p:spPr/>
        <p:txBody>
          <a:bodyPr/>
          <a:lstStyle/>
          <a:p>
            <a:r>
              <a:rPr lang="en-AU"/>
              <a:t>COMP6452 Software Architecture for Blockchain Applications |  Data61, CSIRO</a:t>
            </a:r>
            <a:endParaRPr lang="en-AU" dirty="0"/>
          </a:p>
        </p:txBody>
      </p:sp>
      <p:sp>
        <p:nvSpPr>
          <p:cNvPr id="4" name="Slide Number Placeholder 3">
            <a:extLst>
              <a:ext uri="{FF2B5EF4-FFF2-40B4-BE49-F238E27FC236}">
                <a16:creationId xmlns:a16="http://schemas.microsoft.com/office/drawing/2014/main" id="{CF1CCFB6-ACD5-4ACF-8910-3606910E2CE9}"/>
              </a:ext>
            </a:extLst>
          </p:cNvPr>
          <p:cNvSpPr>
            <a:spLocks noGrp="1"/>
          </p:cNvSpPr>
          <p:nvPr>
            <p:ph type="sldNum" sz="quarter" idx="11"/>
          </p:nvPr>
        </p:nvSpPr>
        <p:spPr/>
        <p:txBody>
          <a:bodyPr/>
          <a:lstStyle/>
          <a:p>
            <a:fld id="{2ABE124A-B5C5-46E0-B944-45307B126769}" type="slidenum">
              <a:rPr lang="en-AU" smtClean="0"/>
              <a:pPr/>
              <a:t>32</a:t>
            </a:fld>
            <a:r>
              <a:rPr lang="en-AU"/>
              <a:t>  |</a:t>
            </a:r>
            <a:endParaRPr lang="en-AU" dirty="0"/>
          </a:p>
        </p:txBody>
      </p:sp>
      <p:pic>
        <p:nvPicPr>
          <p:cNvPr id="7" name="Picture 6">
            <a:extLst>
              <a:ext uri="{FF2B5EF4-FFF2-40B4-BE49-F238E27FC236}">
                <a16:creationId xmlns:a16="http://schemas.microsoft.com/office/drawing/2014/main" id="{F70325BC-9E05-443A-A56C-43E11C871F15}"/>
              </a:ext>
            </a:extLst>
          </p:cNvPr>
          <p:cNvPicPr>
            <a:picLocks noChangeAspect="1"/>
          </p:cNvPicPr>
          <p:nvPr/>
        </p:nvPicPr>
        <p:blipFill>
          <a:blip r:embed="rId5"/>
          <a:stretch>
            <a:fillRect/>
          </a:stretch>
        </p:blipFill>
        <p:spPr>
          <a:xfrm>
            <a:off x="4827303" y="2921794"/>
            <a:ext cx="4186238" cy="2514600"/>
          </a:xfrm>
          <a:prstGeom prst="rect">
            <a:avLst/>
          </a:prstGeom>
        </p:spPr>
      </p:pic>
    </p:spTree>
    <p:extLst>
      <p:ext uri="{BB962C8B-B14F-4D97-AF65-F5344CB8AC3E}">
        <p14:creationId xmlns:p14="http://schemas.microsoft.com/office/powerpoint/2010/main" val="342281945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91C0DFDF-D3D8-4DBE-A498-2835FDC715C2}"/>
              </a:ext>
            </a:extLst>
          </p:cNvPr>
          <p:cNvSpPr>
            <a:spLocks noGrp="1"/>
          </p:cNvSpPr>
          <p:nvPr>
            <p:ph idx="1"/>
          </p:nvPr>
        </p:nvSpPr>
        <p:spPr>
          <a:xfrm>
            <a:off x="251522" y="1723100"/>
            <a:ext cx="8640958" cy="3800740"/>
          </a:xfrm>
        </p:spPr>
        <p:txBody>
          <a:bodyPr>
            <a:normAutofit fontScale="77500" lnSpcReduction="20000"/>
          </a:bodyPr>
          <a:lstStyle/>
          <a:p>
            <a:r>
              <a:rPr lang="en-AU" dirty="0"/>
              <a:t>Consensus &amp; network management</a:t>
            </a:r>
          </a:p>
          <a:p>
            <a:pPr lvl="2"/>
            <a:r>
              <a:rPr lang="en-AU" dirty="0"/>
              <a:t>Security &amp; incentives</a:t>
            </a:r>
          </a:p>
          <a:p>
            <a:r>
              <a:rPr lang="en-AU" dirty="0"/>
              <a:t>Cryptography &amp; Key management</a:t>
            </a:r>
          </a:p>
          <a:p>
            <a:pPr lvl="2"/>
            <a:r>
              <a:rPr lang="en-AU" dirty="0"/>
              <a:t>Generation, distribution, use, &amp; revocation</a:t>
            </a:r>
          </a:p>
          <a:p>
            <a:r>
              <a:rPr lang="en-AU" dirty="0"/>
              <a:t>Access control &amp; privacy </a:t>
            </a:r>
          </a:p>
          <a:p>
            <a:r>
              <a:rPr lang="en-AU" dirty="0"/>
              <a:t>Use case relevancy</a:t>
            </a:r>
          </a:p>
          <a:p>
            <a:r>
              <a:rPr lang="en-AU" dirty="0"/>
              <a:t>Data management</a:t>
            </a:r>
          </a:p>
          <a:p>
            <a:pPr lvl="2"/>
            <a:r>
              <a:rPr lang="en-AU" dirty="0"/>
              <a:t>On-chain vs. off-chain</a:t>
            </a:r>
          </a:p>
          <a:p>
            <a:r>
              <a:rPr lang="en-AU" dirty="0"/>
              <a:t>Chain defence</a:t>
            </a:r>
          </a:p>
          <a:p>
            <a:r>
              <a:rPr lang="en-AU" dirty="0"/>
              <a:t>Integration</a:t>
            </a:r>
          </a:p>
          <a:p>
            <a:r>
              <a:rPr lang="en-AU" dirty="0"/>
              <a:t>Scalability &amp; performance</a:t>
            </a:r>
          </a:p>
          <a:p>
            <a:r>
              <a:rPr lang="en-AU" dirty="0"/>
              <a:t>Business continuity &amp; DR</a:t>
            </a:r>
          </a:p>
          <a:p>
            <a:pPr lvl="2"/>
            <a:r>
              <a:rPr lang="en-AU" dirty="0"/>
              <a:t>Certificate Authority (CA) &amp; wallets</a:t>
            </a:r>
          </a:p>
          <a:p>
            <a:r>
              <a:rPr lang="en-AU" dirty="0"/>
              <a:t>Governance &amp; compliance</a:t>
            </a:r>
          </a:p>
        </p:txBody>
      </p:sp>
      <p:sp>
        <p:nvSpPr>
          <p:cNvPr id="2" name="Title 1">
            <a:extLst>
              <a:ext uri="{FF2B5EF4-FFF2-40B4-BE49-F238E27FC236}">
                <a16:creationId xmlns:a16="http://schemas.microsoft.com/office/drawing/2014/main" id="{FD647D0F-2588-4A08-88F4-0116CB01EFE1}"/>
              </a:ext>
            </a:extLst>
          </p:cNvPr>
          <p:cNvSpPr>
            <a:spLocks noGrp="1"/>
          </p:cNvSpPr>
          <p:nvPr>
            <p:ph type="title"/>
          </p:nvPr>
        </p:nvSpPr>
        <p:spPr/>
        <p:txBody>
          <a:bodyPr/>
          <a:lstStyle/>
          <a:p>
            <a:r>
              <a:rPr lang="en-AU" dirty="0"/>
              <a:t>KPMG BC Risk Assessment Framework</a:t>
            </a:r>
            <a:r>
              <a:rPr lang="en-AU" baseline="30000" dirty="0"/>
              <a:t>[7]</a:t>
            </a:r>
          </a:p>
        </p:txBody>
      </p:sp>
      <p:sp>
        <p:nvSpPr>
          <p:cNvPr id="3" name="Footer Placeholder 2">
            <a:extLst>
              <a:ext uri="{FF2B5EF4-FFF2-40B4-BE49-F238E27FC236}">
                <a16:creationId xmlns:a16="http://schemas.microsoft.com/office/drawing/2014/main" id="{BCD65B12-ABC4-4AE4-B324-2ECD2BE3A337}"/>
              </a:ext>
            </a:extLst>
          </p:cNvPr>
          <p:cNvSpPr>
            <a:spLocks noGrp="1"/>
          </p:cNvSpPr>
          <p:nvPr>
            <p:ph type="ftr" sz="quarter" idx="10"/>
          </p:nvPr>
        </p:nvSpPr>
        <p:spPr/>
        <p:txBody>
          <a:bodyPr/>
          <a:lstStyle/>
          <a:p>
            <a:r>
              <a:rPr lang="en-AU"/>
              <a:t>COMP6452 Software Architecture for Blockchain Applications |  Data61, CSIRO</a:t>
            </a:r>
            <a:endParaRPr lang="en-AU" dirty="0"/>
          </a:p>
        </p:txBody>
      </p:sp>
      <p:sp>
        <p:nvSpPr>
          <p:cNvPr id="4" name="Slide Number Placeholder 3">
            <a:extLst>
              <a:ext uri="{FF2B5EF4-FFF2-40B4-BE49-F238E27FC236}">
                <a16:creationId xmlns:a16="http://schemas.microsoft.com/office/drawing/2014/main" id="{EC2ABAB6-8B18-4DD2-8118-6DB0B7518972}"/>
              </a:ext>
            </a:extLst>
          </p:cNvPr>
          <p:cNvSpPr>
            <a:spLocks noGrp="1"/>
          </p:cNvSpPr>
          <p:nvPr>
            <p:ph type="sldNum" sz="quarter" idx="11"/>
          </p:nvPr>
        </p:nvSpPr>
        <p:spPr/>
        <p:txBody>
          <a:bodyPr/>
          <a:lstStyle/>
          <a:p>
            <a:fld id="{2ABE124A-B5C5-46E0-B944-45307B126769}" type="slidenum">
              <a:rPr lang="en-AU" smtClean="0"/>
              <a:pPr/>
              <a:t>33</a:t>
            </a:fld>
            <a:r>
              <a:rPr lang="en-AU"/>
              <a:t>  |</a:t>
            </a:r>
            <a:endParaRPr lang="en-AU" dirty="0"/>
          </a:p>
        </p:txBody>
      </p:sp>
      <p:pic>
        <p:nvPicPr>
          <p:cNvPr id="8" name="Picture 7">
            <a:extLst>
              <a:ext uri="{FF2B5EF4-FFF2-40B4-BE49-F238E27FC236}">
                <a16:creationId xmlns:a16="http://schemas.microsoft.com/office/drawing/2014/main" id="{EC6BC3D8-FE03-420D-A1C4-E99FE50F9B31}"/>
              </a:ext>
            </a:extLst>
          </p:cNvPr>
          <p:cNvPicPr>
            <a:picLocks noChangeAspect="1"/>
          </p:cNvPicPr>
          <p:nvPr/>
        </p:nvPicPr>
        <p:blipFill rotWithShape="1">
          <a:blip r:embed="rId3">
            <a:extLst>
              <a:ext uri="{28A0092B-C50C-407E-A947-70E740481C1C}">
                <a14:useLocalDpi xmlns:a14="http://schemas.microsoft.com/office/drawing/2010/main" val="0"/>
              </a:ext>
            </a:extLst>
          </a:blip>
          <a:srcRect t="10325"/>
          <a:stretch/>
        </p:blipFill>
        <p:spPr>
          <a:xfrm>
            <a:off x="5004048" y="1489348"/>
            <a:ext cx="3880203" cy="3852000"/>
          </a:xfrm>
          <a:prstGeom prst="rect">
            <a:avLst/>
          </a:prstGeom>
        </p:spPr>
      </p:pic>
      <p:sp>
        <p:nvSpPr>
          <p:cNvPr id="6" name="TextBox 5">
            <a:extLst>
              <a:ext uri="{FF2B5EF4-FFF2-40B4-BE49-F238E27FC236}">
                <a16:creationId xmlns:a16="http://schemas.microsoft.com/office/drawing/2014/main" id="{BBD186C2-AF46-4048-8419-650BC188F08F}"/>
              </a:ext>
            </a:extLst>
          </p:cNvPr>
          <p:cNvSpPr txBox="1"/>
          <p:nvPr/>
        </p:nvSpPr>
        <p:spPr>
          <a:xfrm>
            <a:off x="4355976" y="5318170"/>
            <a:ext cx="4788024" cy="307777"/>
          </a:xfrm>
          <a:prstGeom prst="rect">
            <a:avLst/>
          </a:prstGeom>
          <a:noFill/>
        </p:spPr>
        <p:txBody>
          <a:bodyPr wrap="square" rtlCol="0">
            <a:spAutoFit/>
          </a:bodyPr>
          <a:lstStyle/>
          <a:p>
            <a:r>
              <a:rPr lang="en-AU" sz="1400" dirty="0"/>
              <a:t>[7] KPMG International, Realizing Blockchains Potential, 2018</a:t>
            </a:r>
          </a:p>
        </p:txBody>
      </p:sp>
    </p:spTree>
    <p:extLst>
      <p:ext uri="{BB962C8B-B14F-4D97-AF65-F5344CB8AC3E}">
        <p14:creationId xmlns:p14="http://schemas.microsoft.com/office/powerpoint/2010/main" val="33511639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972FD27-1B9B-433A-9080-4CBDB3C52852}"/>
              </a:ext>
            </a:extLst>
          </p:cNvPr>
          <p:cNvSpPr>
            <a:spLocks noGrp="1"/>
          </p:cNvSpPr>
          <p:nvPr>
            <p:ph type="title"/>
          </p:nvPr>
        </p:nvSpPr>
        <p:spPr>
          <a:xfrm>
            <a:off x="251520" y="894956"/>
            <a:ext cx="3672408" cy="710406"/>
          </a:xfrm>
        </p:spPr>
        <p:txBody>
          <a:bodyPr>
            <a:normAutofit fontScale="90000"/>
          </a:bodyPr>
          <a:lstStyle/>
          <a:p>
            <a:r>
              <a:rPr lang="en-AU" b="1" dirty="0"/>
              <a:t>Applying KPMG Framework</a:t>
            </a:r>
            <a:r>
              <a:rPr lang="en-AU" dirty="0"/>
              <a:t> </a:t>
            </a:r>
          </a:p>
        </p:txBody>
      </p:sp>
      <p:sp>
        <p:nvSpPr>
          <p:cNvPr id="2" name="Footer Placeholder 1">
            <a:extLst>
              <a:ext uri="{FF2B5EF4-FFF2-40B4-BE49-F238E27FC236}">
                <a16:creationId xmlns:a16="http://schemas.microsoft.com/office/drawing/2014/main" id="{1DDF5717-2ABE-4B5A-AC5B-484E3F24BA3F}"/>
              </a:ext>
            </a:extLst>
          </p:cNvPr>
          <p:cNvSpPr>
            <a:spLocks noGrp="1"/>
          </p:cNvSpPr>
          <p:nvPr>
            <p:ph type="ftr" sz="quarter" idx="10"/>
          </p:nvPr>
        </p:nvSpPr>
        <p:spPr/>
        <p:txBody>
          <a:bodyPr/>
          <a:lstStyle/>
          <a:p>
            <a:r>
              <a:rPr lang="en-AU"/>
              <a:t>COMP6452 Software Architecture for Blockchain Applications |  Data61, CSIRO</a:t>
            </a:r>
            <a:endParaRPr lang="en-AU" dirty="0"/>
          </a:p>
        </p:txBody>
      </p:sp>
      <p:sp>
        <p:nvSpPr>
          <p:cNvPr id="5" name="Slide Number Placeholder 4">
            <a:extLst>
              <a:ext uri="{FF2B5EF4-FFF2-40B4-BE49-F238E27FC236}">
                <a16:creationId xmlns:a16="http://schemas.microsoft.com/office/drawing/2014/main" id="{2BB3288A-17BF-4730-A548-AFBC917C9A5E}"/>
              </a:ext>
            </a:extLst>
          </p:cNvPr>
          <p:cNvSpPr>
            <a:spLocks noGrp="1"/>
          </p:cNvSpPr>
          <p:nvPr>
            <p:ph type="sldNum" sz="quarter" idx="11"/>
          </p:nvPr>
        </p:nvSpPr>
        <p:spPr/>
        <p:txBody>
          <a:bodyPr/>
          <a:lstStyle/>
          <a:p>
            <a:fld id="{FFF7CBAA-22EA-41CE-9725-C57ED0CEBC27}" type="slidenum">
              <a:rPr lang="en-AU" smtClean="0"/>
              <a:pPr/>
              <a:t>34</a:t>
            </a:fld>
            <a:r>
              <a:rPr lang="en-AU"/>
              <a:t>  |</a:t>
            </a:r>
            <a:endParaRPr lang="en-AU" dirty="0"/>
          </a:p>
        </p:txBody>
      </p:sp>
      <p:pic>
        <p:nvPicPr>
          <p:cNvPr id="6" name="Picture 5">
            <a:extLst>
              <a:ext uri="{FF2B5EF4-FFF2-40B4-BE49-F238E27FC236}">
                <a16:creationId xmlns:a16="http://schemas.microsoft.com/office/drawing/2014/main" id="{B89CA78A-30D8-4A2C-A96C-4CCBD6A532DB}"/>
              </a:ext>
            </a:extLst>
          </p:cNvPr>
          <p:cNvPicPr>
            <a:picLocks noChangeAspect="1"/>
          </p:cNvPicPr>
          <p:nvPr/>
        </p:nvPicPr>
        <p:blipFill>
          <a:blip r:embed="rId3"/>
          <a:stretch>
            <a:fillRect/>
          </a:stretch>
        </p:blipFill>
        <p:spPr>
          <a:xfrm>
            <a:off x="4067944" y="127206"/>
            <a:ext cx="4877221" cy="5394590"/>
          </a:xfrm>
          <a:prstGeom prst="rect">
            <a:avLst/>
          </a:prstGeom>
        </p:spPr>
      </p:pic>
      <p:sp>
        <p:nvSpPr>
          <p:cNvPr id="8" name="TextBox 7">
            <a:extLst>
              <a:ext uri="{FF2B5EF4-FFF2-40B4-BE49-F238E27FC236}">
                <a16:creationId xmlns:a16="http://schemas.microsoft.com/office/drawing/2014/main" id="{C02DF31B-4FA0-49FD-ADC4-9D5BB232E90A}"/>
              </a:ext>
            </a:extLst>
          </p:cNvPr>
          <p:cNvSpPr txBox="1"/>
          <p:nvPr/>
        </p:nvSpPr>
        <p:spPr>
          <a:xfrm>
            <a:off x="1259632" y="4819490"/>
            <a:ext cx="3096344" cy="523220"/>
          </a:xfrm>
          <a:prstGeom prst="rect">
            <a:avLst/>
          </a:prstGeom>
          <a:noFill/>
        </p:spPr>
        <p:txBody>
          <a:bodyPr wrap="square" rtlCol="0">
            <a:spAutoFit/>
          </a:bodyPr>
          <a:lstStyle/>
          <a:p>
            <a:r>
              <a:rPr lang="en-AU" sz="1400" dirty="0"/>
              <a:t>[7] KPMG International, Realizing Blockchains Potential, 2018</a:t>
            </a:r>
          </a:p>
        </p:txBody>
      </p:sp>
    </p:spTree>
    <p:extLst>
      <p:ext uri="{BB962C8B-B14F-4D97-AF65-F5344CB8AC3E}">
        <p14:creationId xmlns:p14="http://schemas.microsoft.com/office/powerpoint/2010/main" val="15760049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FEE2C54-13ED-4636-A1AA-D3C1E795B8CA}"/>
              </a:ext>
            </a:extLst>
          </p:cNvPr>
          <p:cNvPicPr>
            <a:picLocks noChangeAspect="1"/>
          </p:cNvPicPr>
          <p:nvPr/>
        </p:nvPicPr>
        <p:blipFill>
          <a:blip r:embed="rId3"/>
          <a:stretch>
            <a:fillRect/>
          </a:stretch>
        </p:blipFill>
        <p:spPr>
          <a:xfrm>
            <a:off x="5143723" y="311150"/>
            <a:ext cx="3964781" cy="4850606"/>
          </a:xfrm>
          <a:prstGeom prst="rect">
            <a:avLst/>
          </a:prstGeom>
        </p:spPr>
      </p:pic>
      <p:sp>
        <p:nvSpPr>
          <p:cNvPr id="5" name="Content Placeholder 4">
            <a:extLst>
              <a:ext uri="{FF2B5EF4-FFF2-40B4-BE49-F238E27FC236}">
                <a16:creationId xmlns:a16="http://schemas.microsoft.com/office/drawing/2014/main" id="{6E59D628-35F9-4B8A-AC53-23ED1D26B7CE}"/>
              </a:ext>
            </a:extLst>
          </p:cNvPr>
          <p:cNvSpPr>
            <a:spLocks noGrp="1"/>
          </p:cNvSpPr>
          <p:nvPr>
            <p:ph idx="1"/>
          </p:nvPr>
        </p:nvSpPr>
        <p:spPr>
          <a:xfrm>
            <a:off x="251522" y="1723100"/>
            <a:ext cx="4680518" cy="3697178"/>
          </a:xfrm>
        </p:spPr>
        <p:txBody>
          <a:bodyPr>
            <a:normAutofit fontScale="92500"/>
          </a:bodyPr>
          <a:lstStyle/>
          <a:p>
            <a:r>
              <a:rPr lang="en-AU" dirty="0"/>
              <a:t>Testing throughout SDLC</a:t>
            </a:r>
          </a:p>
          <a:p>
            <a:r>
              <a:rPr lang="en-AU" dirty="0"/>
              <a:t>Manual inspection, threat modelling, code review, penetration testing</a:t>
            </a:r>
          </a:p>
          <a:p>
            <a:r>
              <a:rPr lang="en-AU" dirty="0"/>
              <a:t>Identification of functional &amp; non-functional security requirements</a:t>
            </a:r>
          </a:p>
          <a:p>
            <a:r>
              <a:rPr lang="en-AU" dirty="0"/>
              <a:t>Details are more focused on penetration testing</a:t>
            </a:r>
          </a:p>
          <a:p>
            <a:pPr lvl="2"/>
            <a:r>
              <a:rPr lang="en-AU" dirty="0"/>
              <a:t>Extensive set of test cases</a:t>
            </a:r>
          </a:p>
          <a:p>
            <a:pPr lvl="2"/>
            <a:r>
              <a:rPr lang="en-AU" dirty="0"/>
              <a:t>Web-application specific</a:t>
            </a:r>
          </a:p>
          <a:p>
            <a:pPr lvl="2"/>
            <a:r>
              <a:rPr lang="en-AU" dirty="0"/>
              <a:t>ISO/IEC 27034 cover some of the other aspects</a:t>
            </a:r>
          </a:p>
          <a:p>
            <a:endParaRPr lang="en-AU" dirty="0"/>
          </a:p>
        </p:txBody>
      </p:sp>
      <p:sp>
        <p:nvSpPr>
          <p:cNvPr id="2" name="Title 1">
            <a:extLst>
              <a:ext uri="{FF2B5EF4-FFF2-40B4-BE49-F238E27FC236}">
                <a16:creationId xmlns:a16="http://schemas.microsoft.com/office/drawing/2014/main" id="{7FE29840-499B-4F34-B5A1-AA99139741AB}"/>
              </a:ext>
            </a:extLst>
          </p:cNvPr>
          <p:cNvSpPr>
            <a:spLocks noGrp="1"/>
          </p:cNvSpPr>
          <p:nvPr>
            <p:ph type="title"/>
          </p:nvPr>
        </p:nvSpPr>
        <p:spPr/>
        <p:txBody>
          <a:bodyPr/>
          <a:lstStyle/>
          <a:p>
            <a:r>
              <a:rPr lang="en-AU" dirty="0"/>
              <a:t>OWASP Testing Framework</a:t>
            </a:r>
            <a:r>
              <a:rPr lang="en-AU" baseline="30000" dirty="0"/>
              <a:t>[8]</a:t>
            </a:r>
          </a:p>
        </p:txBody>
      </p:sp>
      <p:sp>
        <p:nvSpPr>
          <p:cNvPr id="6" name="Footer Placeholder 5">
            <a:extLst>
              <a:ext uri="{FF2B5EF4-FFF2-40B4-BE49-F238E27FC236}">
                <a16:creationId xmlns:a16="http://schemas.microsoft.com/office/drawing/2014/main" id="{C3F3E82F-AF1D-4F24-8D44-4C7E82D344BB}"/>
              </a:ext>
            </a:extLst>
          </p:cNvPr>
          <p:cNvSpPr>
            <a:spLocks noGrp="1"/>
          </p:cNvSpPr>
          <p:nvPr>
            <p:ph type="ftr" sz="quarter" idx="10"/>
          </p:nvPr>
        </p:nvSpPr>
        <p:spPr/>
        <p:txBody>
          <a:bodyPr/>
          <a:lstStyle/>
          <a:p>
            <a:r>
              <a:rPr lang="en-AU"/>
              <a:t>COMP6452 Software Architecture for Blockchain Applications |  Data61, CSIRO</a:t>
            </a:r>
            <a:endParaRPr lang="en-AU" dirty="0"/>
          </a:p>
        </p:txBody>
      </p:sp>
      <p:sp>
        <p:nvSpPr>
          <p:cNvPr id="7" name="Slide Number Placeholder 6">
            <a:extLst>
              <a:ext uri="{FF2B5EF4-FFF2-40B4-BE49-F238E27FC236}">
                <a16:creationId xmlns:a16="http://schemas.microsoft.com/office/drawing/2014/main" id="{01DA6420-4CF6-41ED-AC1E-4A434E3262F2}"/>
              </a:ext>
            </a:extLst>
          </p:cNvPr>
          <p:cNvSpPr>
            <a:spLocks noGrp="1"/>
          </p:cNvSpPr>
          <p:nvPr>
            <p:ph type="sldNum" sz="quarter" idx="11"/>
          </p:nvPr>
        </p:nvSpPr>
        <p:spPr/>
        <p:txBody>
          <a:bodyPr/>
          <a:lstStyle/>
          <a:p>
            <a:fld id="{2ABE124A-B5C5-46E0-B944-45307B126769}" type="slidenum">
              <a:rPr lang="en-AU" smtClean="0"/>
              <a:pPr/>
              <a:t>35</a:t>
            </a:fld>
            <a:r>
              <a:rPr lang="en-AU"/>
              <a:t>  |</a:t>
            </a:r>
            <a:endParaRPr lang="en-AU" dirty="0"/>
          </a:p>
        </p:txBody>
      </p:sp>
      <p:sp>
        <p:nvSpPr>
          <p:cNvPr id="4" name="TextBox 3">
            <a:extLst>
              <a:ext uri="{FF2B5EF4-FFF2-40B4-BE49-F238E27FC236}">
                <a16:creationId xmlns:a16="http://schemas.microsoft.com/office/drawing/2014/main" id="{0B567815-AFCD-46C3-A178-49954387F763}"/>
              </a:ext>
            </a:extLst>
          </p:cNvPr>
          <p:cNvSpPr txBox="1"/>
          <p:nvPr/>
        </p:nvSpPr>
        <p:spPr>
          <a:xfrm>
            <a:off x="4716016" y="5289826"/>
            <a:ext cx="4427984" cy="307777"/>
          </a:xfrm>
          <a:prstGeom prst="rect">
            <a:avLst/>
          </a:prstGeom>
          <a:noFill/>
        </p:spPr>
        <p:txBody>
          <a:bodyPr wrap="square" rtlCol="0">
            <a:spAutoFit/>
          </a:bodyPr>
          <a:lstStyle/>
          <a:p>
            <a:r>
              <a:rPr lang="en-AU" sz="1400" dirty="0"/>
              <a:t>[8] OWASP Testing Guide v4.0, 2014</a:t>
            </a:r>
          </a:p>
        </p:txBody>
      </p:sp>
    </p:spTree>
    <p:extLst>
      <p:ext uri="{BB962C8B-B14F-4D97-AF65-F5344CB8AC3E}">
        <p14:creationId xmlns:p14="http://schemas.microsoft.com/office/powerpoint/2010/main" val="249157707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0776446-2E6A-45DD-A69E-50C21A01BD9B}"/>
              </a:ext>
            </a:extLst>
          </p:cNvPr>
          <p:cNvSpPr>
            <a:spLocks noGrp="1"/>
          </p:cNvSpPr>
          <p:nvPr>
            <p:ph idx="1"/>
          </p:nvPr>
        </p:nvSpPr>
        <p:spPr/>
        <p:txBody>
          <a:bodyPr/>
          <a:lstStyle/>
          <a:p>
            <a:r>
              <a:rPr lang="en-AU" dirty="0"/>
              <a:t>Which of the following statement(s) is True?</a:t>
            </a:r>
          </a:p>
          <a:p>
            <a:pPr marL="925200" lvl="2" indent="-457200">
              <a:buFont typeface="+mj-lt"/>
              <a:buAutoNum type="alphaUcPeriod"/>
            </a:pPr>
            <a:r>
              <a:rPr lang="en-AU" sz="2400" dirty="0"/>
              <a:t>Code Smells is a form of automated testing that use invalid, unexpected, or random data as inputs</a:t>
            </a:r>
          </a:p>
          <a:p>
            <a:pPr marL="925200" lvl="2" indent="-457200">
              <a:buFont typeface="+mj-lt"/>
              <a:buAutoNum type="alphaUcPeriod"/>
            </a:pPr>
            <a:r>
              <a:rPr lang="en-AU" sz="2400" dirty="0"/>
              <a:t>Mutation testing can detect vulnerabilities in our source code</a:t>
            </a:r>
          </a:p>
          <a:p>
            <a:pPr marL="925200" lvl="2" indent="-457200">
              <a:buFont typeface="+mj-lt"/>
              <a:buAutoNum type="alphaUcPeriod"/>
            </a:pPr>
            <a:r>
              <a:rPr lang="en-AU" sz="2400" dirty="0"/>
              <a:t>We can certify a smart contract as secure if at least 2 testing tools didn't find any vulnerabilities </a:t>
            </a:r>
          </a:p>
          <a:p>
            <a:pPr marL="925200" lvl="2" indent="-457200">
              <a:buFont typeface="+mj-lt"/>
              <a:buAutoNum type="alphaUcPeriod"/>
            </a:pPr>
            <a:r>
              <a:rPr lang="en-AU" sz="2400" dirty="0"/>
              <a:t>All tools contain false positives; hence, you need to manually verify whether a vulnerability really exist </a:t>
            </a:r>
          </a:p>
        </p:txBody>
      </p:sp>
      <p:sp>
        <p:nvSpPr>
          <p:cNvPr id="3" name="Title 2">
            <a:extLst>
              <a:ext uri="{FF2B5EF4-FFF2-40B4-BE49-F238E27FC236}">
                <a16:creationId xmlns:a16="http://schemas.microsoft.com/office/drawing/2014/main" id="{3E3BB1A6-DFB5-4E8E-8EAF-7680670EFC5F}"/>
              </a:ext>
            </a:extLst>
          </p:cNvPr>
          <p:cNvSpPr>
            <a:spLocks noGrp="1"/>
          </p:cNvSpPr>
          <p:nvPr>
            <p:ph type="title"/>
          </p:nvPr>
        </p:nvSpPr>
        <p:spPr/>
        <p:txBody>
          <a:bodyPr/>
          <a:lstStyle/>
          <a:p>
            <a:r>
              <a:rPr lang="en-AU" dirty="0"/>
              <a:t>Question</a:t>
            </a:r>
          </a:p>
        </p:txBody>
      </p:sp>
      <p:sp>
        <p:nvSpPr>
          <p:cNvPr id="4" name="Footer Placeholder 3">
            <a:extLst>
              <a:ext uri="{FF2B5EF4-FFF2-40B4-BE49-F238E27FC236}">
                <a16:creationId xmlns:a16="http://schemas.microsoft.com/office/drawing/2014/main" id="{4076CB76-B9A2-4E82-B1DB-C85312B06D35}"/>
              </a:ext>
            </a:extLst>
          </p:cNvPr>
          <p:cNvSpPr>
            <a:spLocks noGrp="1"/>
          </p:cNvSpPr>
          <p:nvPr>
            <p:ph type="ftr" sz="quarter" idx="10"/>
          </p:nvPr>
        </p:nvSpPr>
        <p:spPr/>
        <p:txBody>
          <a:bodyPr/>
          <a:lstStyle/>
          <a:p>
            <a:r>
              <a:rPr lang="en-AU" dirty="0"/>
              <a:t>COMP6452 Software Architecture for Blockchain Applications |  Data61, CSIRO</a:t>
            </a:r>
          </a:p>
        </p:txBody>
      </p:sp>
      <p:sp>
        <p:nvSpPr>
          <p:cNvPr id="5" name="Slide Number Placeholder 4">
            <a:extLst>
              <a:ext uri="{FF2B5EF4-FFF2-40B4-BE49-F238E27FC236}">
                <a16:creationId xmlns:a16="http://schemas.microsoft.com/office/drawing/2014/main" id="{EE5A1AD6-EF99-445E-B544-16CC39BA4F94}"/>
              </a:ext>
            </a:extLst>
          </p:cNvPr>
          <p:cNvSpPr>
            <a:spLocks noGrp="1"/>
          </p:cNvSpPr>
          <p:nvPr>
            <p:ph type="sldNum" sz="quarter" idx="11"/>
          </p:nvPr>
        </p:nvSpPr>
        <p:spPr/>
        <p:txBody>
          <a:bodyPr/>
          <a:lstStyle/>
          <a:p>
            <a:fld id="{2ABE124A-B5C5-46E0-B944-45307B126769}" type="slidenum">
              <a:rPr lang="en-AU" smtClean="0"/>
              <a:pPr/>
              <a:t>36</a:t>
            </a:fld>
            <a:r>
              <a:rPr lang="en-AU" dirty="0"/>
              <a:t>  |</a:t>
            </a:r>
          </a:p>
        </p:txBody>
      </p:sp>
      <p:sp>
        <p:nvSpPr>
          <p:cNvPr id="6" name="TextBox 5">
            <a:extLst>
              <a:ext uri="{FF2B5EF4-FFF2-40B4-BE49-F238E27FC236}">
                <a16:creationId xmlns:a16="http://schemas.microsoft.com/office/drawing/2014/main" id="{DCC2CFCC-3896-4E03-8EBD-7BC08BEED78B}"/>
              </a:ext>
            </a:extLst>
          </p:cNvPr>
          <p:cNvSpPr txBox="1"/>
          <p:nvPr/>
        </p:nvSpPr>
        <p:spPr>
          <a:xfrm>
            <a:off x="234710" y="2821497"/>
            <a:ext cx="288032" cy="400110"/>
          </a:xfrm>
          <a:prstGeom prst="rect">
            <a:avLst/>
          </a:prstGeom>
          <a:noFill/>
        </p:spPr>
        <p:txBody>
          <a:bodyPr wrap="square" rtlCol="0">
            <a:spAutoFit/>
          </a:bodyPr>
          <a:lstStyle/>
          <a:p>
            <a:r>
              <a:rPr lang="en-AU" sz="2000" b="1" dirty="0">
                <a:solidFill>
                  <a:srgbClr val="FF0000"/>
                </a:solidFill>
              </a:rPr>
              <a:t>X</a:t>
            </a:r>
          </a:p>
        </p:txBody>
      </p:sp>
      <p:sp>
        <p:nvSpPr>
          <p:cNvPr id="7" name="TextBox 6">
            <a:extLst>
              <a:ext uri="{FF2B5EF4-FFF2-40B4-BE49-F238E27FC236}">
                <a16:creationId xmlns:a16="http://schemas.microsoft.com/office/drawing/2014/main" id="{47C6B7E6-13B7-418F-8715-8F756F53D2E1}"/>
              </a:ext>
            </a:extLst>
          </p:cNvPr>
          <p:cNvSpPr txBox="1"/>
          <p:nvPr/>
        </p:nvSpPr>
        <p:spPr>
          <a:xfrm>
            <a:off x="234710" y="3956676"/>
            <a:ext cx="288032" cy="400110"/>
          </a:xfrm>
          <a:prstGeom prst="rect">
            <a:avLst/>
          </a:prstGeom>
          <a:noFill/>
        </p:spPr>
        <p:txBody>
          <a:bodyPr wrap="square" rtlCol="0">
            <a:spAutoFit/>
          </a:bodyPr>
          <a:lstStyle/>
          <a:p>
            <a:r>
              <a:rPr lang="en-AU" sz="2000" b="1" dirty="0">
                <a:solidFill>
                  <a:srgbClr val="00B050"/>
                </a:solidFill>
                <a:latin typeface="Segoe UI Symbol" panose="020B0502040204020203" pitchFamily="34" charset="0"/>
                <a:ea typeface="Segoe UI Symbol" panose="020B0502040204020203" pitchFamily="34" charset="0"/>
              </a:rPr>
              <a:t>✓</a:t>
            </a:r>
            <a:endParaRPr lang="en-AU" sz="2000" b="1" dirty="0">
              <a:solidFill>
                <a:srgbClr val="00B050"/>
              </a:solidFill>
            </a:endParaRPr>
          </a:p>
        </p:txBody>
      </p:sp>
      <p:sp>
        <p:nvSpPr>
          <p:cNvPr id="8" name="TextBox 7">
            <a:extLst>
              <a:ext uri="{FF2B5EF4-FFF2-40B4-BE49-F238E27FC236}">
                <a16:creationId xmlns:a16="http://schemas.microsoft.com/office/drawing/2014/main" id="{7F23129D-F338-484E-BF70-1F522292CCD3}"/>
              </a:ext>
            </a:extLst>
          </p:cNvPr>
          <p:cNvSpPr txBox="1"/>
          <p:nvPr/>
        </p:nvSpPr>
        <p:spPr>
          <a:xfrm>
            <a:off x="234710" y="2086428"/>
            <a:ext cx="288032" cy="400110"/>
          </a:xfrm>
          <a:prstGeom prst="rect">
            <a:avLst/>
          </a:prstGeom>
          <a:noFill/>
        </p:spPr>
        <p:txBody>
          <a:bodyPr wrap="square" rtlCol="0">
            <a:spAutoFit/>
          </a:bodyPr>
          <a:lstStyle/>
          <a:p>
            <a:r>
              <a:rPr lang="en-AU" sz="2000" b="1" dirty="0">
                <a:solidFill>
                  <a:srgbClr val="FF0000"/>
                </a:solidFill>
              </a:rPr>
              <a:t>X</a:t>
            </a:r>
          </a:p>
        </p:txBody>
      </p:sp>
      <p:sp>
        <p:nvSpPr>
          <p:cNvPr id="10" name="TextBox 9">
            <a:extLst>
              <a:ext uri="{FF2B5EF4-FFF2-40B4-BE49-F238E27FC236}">
                <a16:creationId xmlns:a16="http://schemas.microsoft.com/office/drawing/2014/main" id="{61C1BCBA-6350-4E01-AC8A-11B2EFFE69C4}"/>
              </a:ext>
            </a:extLst>
          </p:cNvPr>
          <p:cNvSpPr txBox="1"/>
          <p:nvPr/>
        </p:nvSpPr>
        <p:spPr>
          <a:xfrm>
            <a:off x="234710" y="3228463"/>
            <a:ext cx="288032" cy="400110"/>
          </a:xfrm>
          <a:prstGeom prst="rect">
            <a:avLst/>
          </a:prstGeom>
          <a:noFill/>
        </p:spPr>
        <p:txBody>
          <a:bodyPr wrap="square" rtlCol="0">
            <a:spAutoFit/>
          </a:bodyPr>
          <a:lstStyle/>
          <a:p>
            <a:r>
              <a:rPr lang="en-AU" sz="2000" b="1" dirty="0">
                <a:solidFill>
                  <a:srgbClr val="FF0000"/>
                </a:solidFill>
              </a:rPr>
              <a:t>X</a:t>
            </a:r>
          </a:p>
        </p:txBody>
      </p:sp>
    </p:spTree>
    <p:extLst>
      <p:ext uri="{BB962C8B-B14F-4D97-AF65-F5344CB8AC3E}">
        <p14:creationId xmlns:p14="http://schemas.microsoft.com/office/powerpoint/2010/main" val="3086339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10"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589E9208-D090-46DF-AD64-EC65DBC66A11}"/>
              </a:ext>
            </a:extLst>
          </p:cNvPr>
          <p:cNvSpPr>
            <a:spLocks noGrp="1"/>
          </p:cNvSpPr>
          <p:nvPr>
            <p:ph idx="1"/>
          </p:nvPr>
        </p:nvSpPr>
        <p:spPr>
          <a:xfrm>
            <a:off x="251522" y="1723100"/>
            <a:ext cx="8640958" cy="3654680"/>
          </a:xfrm>
        </p:spPr>
        <p:txBody>
          <a:bodyPr>
            <a:normAutofit fontScale="92500" lnSpcReduction="20000"/>
          </a:bodyPr>
          <a:lstStyle/>
          <a:p>
            <a:r>
              <a:rPr lang="en-AU" dirty="0"/>
              <a:t>Many static analysis tools are available</a:t>
            </a:r>
          </a:p>
          <a:p>
            <a:r>
              <a:rPr lang="en-AU" dirty="0"/>
              <a:t>Support for dynamic analysis is limited</a:t>
            </a:r>
          </a:p>
          <a:p>
            <a:r>
              <a:rPr lang="en-AU" dirty="0"/>
              <a:t>Other limitations</a:t>
            </a:r>
          </a:p>
          <a:p>
            <a:pPr lvl="1"/>
            <a:r>
              <a:rPr lang="en-AU" dirty="0"/>
              <a:t>Mainly support Solidity/Ethereum</a:t>
            </a:r>
          </a:p>
          <a:p>
            <a:pPr lvl="1"/>
            <a:r>
              <a:rPr lang="en-AU" dirty="0"/>
              <a:t>Support for real-time debugging</a:t>
            </a:r>
          </a:p>
          <a:p>
            <a:pPr lvl="3"/>
            <a:r>
              <a:rPr lang="en-AU" dirty="0">
                <a:hlinkClick r:id="rId3"/>
              </a:rPr>
              <a:t>https://www.trufflesuite.com/tutorials/debugging-a-smart-contract</a:t>
            </a:r>
            <a:r>
              <a:rPr lang="en-AU" dirty="0"/>
              <a:t> </a:t>
            </a:r>
          </a:p>
          <a:p>
            <a:pPr lvl="1"/>
            <a:r>
              <a:rPr lang="en-AU" dirty="0"/>
              <a:t>Low effectiveness, accuracy, &amp; vulnerability coverage</a:t>
            </a:r>
          </a:p>
          <a:p>
            <a:pPr lvl="1"/>
            <a:r>
              <a:rPr lang="en-AU" dirty="0"/>
              <a:t>Multi-contract &amp; multi-TX analysis</a:t>
            </a:r>
          </a:p>
          <a:p>
            <a:pPr lvl="1"/>
            <a:r>
              <a:rPr lang="en-AU" dirty="0"/>
              <a:t>SC profiling &amp; optimization</a:t>
            </a:r>
          </a:p>
          <a:p>
            <a:r>
              <a:rPr lang="en-AU" dirty="0"/>
              <a:t>Test frameworks &amp; test methodologies need to cover BC-specific aspects</a:t>
            </a:r>
          </a:p>
          <a:p>
            <a:pPr lvl="2"/>
            <a:r>
              <a:rPr lang="en-AU" dirty="0"/>
              <a:t>Coverage of other test areas – platform, SCs</a:t>
            </a:r>
          </a:p>
          <a:p>
            <a:pPr lvl="2"/>
            <a:r>
              <a:rPr lang="en-AU" dirty="0"/>
              <a:t>BC-specific threat modelling</a:t>
            </a:r>
          </a:p>
        </p:txBody>
      </p:sp>
      <p:sp>
        <p:nvSpPr>
          <p:cNvPr id="2" name="Title 1">
            <a:extLst>
              <a:ext uri="{FF2B5EF4-FFF2-40B4-BE49-F238E27FC236}">
                <a16:creationId xmlns:a16="http://schemas.microsoft.com/office/drawing/2014/main" id="{51DFE1A9-B14A-43C5-AF32-58FF072C8D59}"/>
              </a:ext>
            </a:extLst>
          </p:cNvPr>
          <p:cNvSpPr>
            <a:spLocks noGrp="1"/>
          </p:cNvSpPr>
          <p:nvPr>
            <p:ph type="title"/>
          </p:nvPr>
        </p:nvSpPr>
        <p:spPr/>
        <p:txBody>
          <a:bodyPr/>
          <a:lstStyle/>
          <a:p>
            <a:r>
              <a:rPr lang="en-AU" dirty="0"/>
              <a:t>Summary</a:t>
            </a:r>
          </a:p>
        </p:txBody>
      </p:sp>
      <p:sp>
        <p:nvSpPr>
          <p:cNvPr id="3" name="Footer Placeholder 2">
            <a:extLst>
              <a:ext uri="{FF2B5EF4-FFF2-40B4-BE49-F238E27FC236}">
                <a16:creationId xmlns:a16="http://schemas.microsoft.com/office/drawing/2014/main" id="{DCC34409-1B56-4A62-918C-C840B25AB88F}"/>
              </a:ext>
            </a:extLst>
          </p:cNvPr>
          <p:cNvSpPr>
            <a:spLocks noGrp="1"/>
          </p:cNvSpPr>
          <p:nvPr>
            <p:ph type="ftr" sz="quarter" idx="10"/>
          </p:nvPr>
        </p:nvSpPr>
        <p:spPr/>
        <p:txBody>
          <a:bodyPr/>
          <a:lstStyle/>
          <a:p>
            <a:r>
              <a:rPr lang="en-AU"/>
              <a:t>COMP6452 Software Architecture for Blockchain Applications |  Data61, CSIRO</a:t>
            </a:r>
            <a:endParaRPr lang="en-AU" dirty="0"/>
          </a:p>
        </p:txBody>
      </p:sp>
      <p:sp>
        <p:nvSpPr>
          <p:cNvPr id="4" name="Slide Number Placeholder 3">
            <a:extLst>
              <a:ext uri="{FF2B5EF4-FFF2-40B4-BE49-F238E27FC236}">
                <a16:creationId xmlns:a16="http://schemas.microsoft.com/office/drawing/2014/main" id="{86401751-2E0B-429D-B46A-5712BC06FEBA}"/>
              </a:ext>
            </a:extLst>
          </p:cNvPr>
          <p:cNvSpPr>
            <a:spLocks noGrp="1"/>
          </p:cNvSpPr>
          <p:nvPr>
            <p:ph type="sldNum" sz="quarter" idx="11"/>
          </p:nvPr>
        </p:nvSpPr>
        <p:spPr/>
        <p:txBody>
          <a:bodyPr/>
          <a:lstStyle/>
          <a:p>
            <a:fld id="{2ABE124A-B5C5-46E0-B944-45307B126769}" type="slidenum">
              <a:rPr lang="en-AU" smtClean="0"/>
              <a:pPr/>
              <a:t>37</a:t>
            </a:fld>
            <a:r>
              <a:rPr lang="en-AU"/>
              <a:t>  |</a:t>
            </a:r>
            <a:endParaRPr lang="en-AU" dirty="0"/>
          </a:p>
        </p:txBody>
      </p:sp>
    </p:spTree>
    <p:extLst>
      <p:ext uri="{BB962C8B-B14F-4D97-AF65-F5344CB8AC3E}">
        <p14:creationId xmlns:p14="http://schemas.microsoft.com/office/powerpoint/2010/main" val="357950569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z="3600" dirty="0"/>
              <a:t>Course Outline – Next 2 Weeks</a:t>
            </a:r>
            <a:endParaRPr lang="en-AU" dirty="0"/>
          </a:p>
        </p:txBody>
      </p:sp>
      <p:graphicFrame>
        <p:nvGraphicFramePr>
          <p:cNvPr id="3" name="Content Placeholder 2"/>
          <p:cNvGraphicFramePr>
            <a:graphicFrameLocks noGrp="1"/>
          </p:cNvGraphicFramePr>
          <p:nvPr>
            <p:ph idx="1"/>
            <p:extLst>
              <p:ext uri="{D42A27DB-BD31-4B8C-83A1-F6EECF244321}">
                <p14:modId xmlns:p14="http://schemas.microsoft.com/office/powerpoint/2010/main" val="3060975903"/>
              </p:ext>
            </p:extLst>
          </p:nvPr>
        </p:nvGraphicFramePr>
        <p:xfrm>
          <a:off x="251520" y="1605362"/>
          <a:ext cx="8592302" cy="1905000"/>
        </p:xfrm>
        <a:graphic>
          <a:graphicData uri="http://schemas.openxmlformats.org/drawingml/2006/table">
            <a:tbl>
              <a:tblPr firstRow="1" bandRow="1">
                <a:tableStyleId>{5C22544A-7EE6-4342-B048-85BDC9FD1C3A}</a:tableStyleId>
              </a:tblPr>
              <a:tblGrid>
                <a:gridCol w="649986">
                  <a:extLst>
                    <a:ext uri="{9D8B030D-6E8A-4147-A177-3AD203B41FA5}">
                      <a16:colId xmlns:a16="http://schemas.microsoft.com/office/drawing/2014/main" val="20000"/>
                    </a:ext>
                  </a:extLst>
                </a:gridCol>
                <a:gridCol w="633950">
                  <a:extLst>
                    <a:ext uri="{9D8B030D-6E8A-4147-A177-3AD203B41FA5}">
                      <a16:colId xmlns:a16="http://schemas.microsoft.com/office/drawing/2014/main" val="20001"/>
                    </a:ext>
                  </a:extLst>
                </a:gridCol>
                <a:gridCol w="916877">
                  <a:extLst>
                    <a:ext uri="{9D8B030D-6E8A-4147-A177-3AD203B41FA5}">
                      <a16:colId xmlns:a16="http://schemas.microsoft.com/office/drawing/2014/main" val="20002"/>
                    </a:ext>
                  </a:extLst>
                </a:gridCol>
                <a:gridCol w="2335691">
                  <a:extLst>
                    <a:ext uri="{9D8B030D-6E8A-4147-A177-3AD203B41FA5}">
                      <a16:colId xmlns:a16="http://schemas.microsoft.com/office/drawing/2014/main" val="20003"/>
                    </a:ext>
                  </a:extLst>
                </a:gridCol>
                <a:gridCol w="2304256">
                  <a:extLst>
                    <a:ext uri="{9D8B030D-6E8A-4147-A177-3AD203B41FA5}">
                      <a16:colId xmlns:a16="http://schemas.microsoft.com/office/drawing/2014/main" val="20004"/>
                    </a:ext>
                  </a:extLst>
                </a:gridCol>
                <a:gridCol w="1751542">
                  <a:extLst>
                    <a:ext uri="{9D8B030D-6E8A-4147-A177-3AD203B41FA5}">
                      <a16:colId xmlns:a16="http://schemas.microsoft.com/office/drawing/2014/main" val="20005"/>
                    </a:ext>
                  </a:extLst>
                </a:gridCol>
              </a:tblGrid>
              <a:tr h="370840">
                <a:tc>
                  <a:txBody>
                    <a:bodyPr/>
                    <a:lstStyle/>
                    <a:p>
                      <a:pPr rtl="0" fontAlgn="t">
                        <a:spcBef>
                          <a:spcPts val="0"/>
                        </a:spcBef>
                        <a:spcAft>
                          <a:spcPts val="0"/>
                        </a:spcAft>
                      </a:pPr>
                      <a:r>
                        <a:rPr lang="en-AU" sz="1600" b="1" i="0" u="none" strike="noStrike" kern="1200" dirty="0">
                          <a:solidFill>
                            <a:srgbClr val="FF0000"/>
                          </a:solidFill>
                          <a:effectLst/>
                          <a:latin typeface="+mj-lt"/>
                          <a:ea typeface="+mn-ea"/>
                          <a:cs typeface="+mn-cs"/>
                        </a:rPr>
                        <a:t>Week</a:t>
                      </a:r>
                    </a:p>
                  </a:txBody>
                  <a:tcPr marL="63500" marR="63500" marT="63500" marB="63500"/>
                </a:tc>
                <a:tc>
                  <a:txBody>
                    <a:bodyPr/>
                    <a:lstStyle/>
                    <a:p>
                      <a:pPr rtl="0" fontAlgn="t">
                        <a:spcBef>
                          <a:spcPts val="0"/>
                        </a:spcBef>
                        <a:spcAft>
                          <a:spcPts val="0"/>
                        </a:spcAft>
                      </a:pPr>
                      <a:r>
                        <a:rPr lang="en-AU" sz="1600" b="1" i="0" u="none" strike="noStrike" kern="1200" dirty="0">
                          <a:solidFill>
                            <a:srgbClr val="FF0000"/>
                          </a:solidFill>
                          <a:effectLst/>
                          <a:latin typeface="+mj-lt"/>
                          <a:ea typeface="+mn-ea"/>
                          <a:cs typeface="+mn-cs"/>
                        </a:rPr>
                        <a:t>Date </a:t>
                      </a:r>
                    </a:p>
                  </a:txBody>
                  <a:tcPr marL="63500" marR="63500" marT="63500" marB="63500"/>
                </a:tc>
                <a:tc>
                  <a:txBody>
                    <a:bodyPr/>
                    <a:lstStyle/>
                    <a:p>
                      <a:pPr rtl="0" fontAlgn="t">
                        <a:spcBef>
                          <a:spcPts val="0"/>
                        </a:spcBef>
                        <a:spcAft>
                          <a:spcPts val="0"/>
                        </a:spcAft>
                      </a:pPr>
                      <a:r>
                        <a:rPr lang="en-AU" sz="1600" b="1" i="0" u="none" strike="noStrike" kern="1200" dirty="0">
                          <a:solidFill>
                            <a:srgbClr val="FF0000"/>
                          </a:solidFill>
                          <a:effectLst/>
                          <a:latin typeface="+mj-lt"/>
                          <a:ea typeface="+mn-ea"/>
                          <a:cs typeface="+mn-cs"/>
                        </a:rPr>
                        <a:t>Lecturer </a:t>
                      </a:r>
                    </a:p>
                  </a:txBody>
                  <a:tcPr marL="63500" marR="63500" marT="63500" marB="63500"/>
                </a:tc>
                <a:tc>
                  <a:txBody>
                    <a:bodyPr/>
                    <a:lstStyle/>
                    <a:p>
                      <a:pPr rtl="0" fontAlgn="t">
                        <a:spcBef>
                          <a:spcPts val="0"/>
                        </a:spcBef>
                        <a:spcAft>
                          <a:spcPts val="0"/>
                        </a:spcAft>
                      </a:pPr>
                      <a:r>
                        <a:rPr lang="en-AU" sz="1600" b="1" i="0" u="none" strike="noStrike" kern="1200" dirty="0">
                          <a:solidFill>
                            <a:srgbClr val="FF0000"/>
                          </a:solidFill>
                          <a:effectLst/>
                          <a:latin typeface="+mj-lt"/>
                          <a:ea typeface="+mn-ea"/>
                          <a:cs typeface="+mn-cs"/>
                        </a:rPr>
                        <a:t>Lecture Topic</a:t>
                      </a:r>
                    </a:p>
                  </a:txBody>
                  <a:tcPr marL="63500" marR="63500" marT="63500" marB="63500"/>
                </a:tc>
                <a:tc>
                  <a:txBody>
                    <a:bodyPr/>
                    <a:lstStyle/>
                    <a:p>
                      <a:pPr rtl="0" fontAlgn="t">
                        <a:spcBef>
                          <a:spcPts val="0"/>
                        </a:spcBef>
                        <a:spcAft>
                          <a:spcPts val="0"/>
                        </a:spcAft>
                      </a:pPr>
                      <a:r>
                        <a:rPr lang="en-AU" sz="1600" b="1" i="0" u="none" strike="noStrike" kern="1200" dirty="0">
                          <a:solidFill>
                            <a:srgbClr val="FF0000"/>
                          </a:solidFill>
                          <a:effectLst/>
                          <a:latin typeface="+mj-lt"/>
                          <a:ea typeface="+mn-ea"/>
                          <a:cs typeface="+mn-cs"/>
                        </a:rPr>
                        <a:t>Relevant Book Chapters</a:t>
                      </a:r>
                    </a:p>
                  </a:txBody>
                  <a:tcPr marL="63500" marR="63500" marT="63500" marB="63500"/>
                </a:tc>
                <a:tc>
                  <a:txBody>
                    <a:bodyPr/>
                    <a:lstStyle/>
                    <a:p>
                      <a:pPr rtl="0" fontAlgn="t">
                        <a:spcBef>
                          <a:spcPts val="0"/>
                        </a:spcBef>
                        <a:spcAft>
                          <a:spcPts val="0"/>
                        </a:spcAft>
                      </a:pPr>
                      <a:r>
                        <a:rPr lang="en-AU" sz="1600" b="1" i="0" u="none" strike="noStrike" kern="1200" dirty="0">
                          <a:solidFill>
                            <a:srgbClr val="FF0000"/>
                          </a:solidFill>
                          <a:effectLst/>
                          <a:latin typeface="+mj-lt"/>
                          <a:ea typeface="+mn-ea"/>
                          <a:cs typeface="+mn-cs"/>
                        </a:rPr>
                        <a:t>Notes</a:t>
                      </a:r>
                    </a:p>
                  </a:txBody>
                  <a:tcPr marL="63500" marR="63500" marT="63500" marB="63500"/>
                </a:tc>
                <a:extLst>
                  <a:ext uri="{0D108BD9-81ED-4DB2-BD59-A6C34878D82A}">
                    <a16:rowId xmlns:a16="http://schemas.microsoft.com/office/drawing/2014/main" val="10000"/>
                  </a:ext>
                </a:extLst>
              </a:tr>
              <a:tr h="370840">
                <a:tc>
                  <a:txBody>
                    <a:bodyPr/>
                    <a:lstStyle/>
                    <a:p>
                      <a:pPr rtl="0" fontAlgn="t">
                        <a:spcBef>
                          <a:spcPts val="0"/>
                        </a:spcBef>
                        <a:spcAft>
                          <a:spcPts val="0"/>
                        </a:spcAft>
                      </a:pPr>
                      <a:r>
                        <a:rPr lang="en-AU" sz="1100" b="0" i="0" u="none" strike="noStrike" dirty="0">
                          <a:solidFill>
                            <a:srgbClr val="000000"/>
                          </a:solidFill>
                          <a:effectLst/>
                          <a:latin typeface="Arial" panose="020B0604020202020204" pitchFamily="34" charset="0"/>
                        </a:rPr>
                        <a:t>7</a:t>
                      </a:r>
                      <a:endParaRPr lang="en-AU" dirty="0">
                        <a:effectLst/>
                      </a:endParaRPr>
                    </a:p>
                  </a:txBody>
                  <a:tcPr marL="63500" marR="63500" marT="63500" marB="63500"/>
                </a:tc>
                <a:tc>
                  <a:txBody>
                    <a:bodyPr/>
                    <a:lstStyle/>
                    <a:p>
                      <a:pPr rtl="0" fontAlgn="t">
                        <a:spcBef>
                          <a:spcPts val="0"/>
                        </a:spcBef>
                        <a:spcAft>
                          <a:spcPts val="0"/>
                        </a:spcAft>
                      </a:pPr>
                      <a:r>
                        <a:rPr lang="en-AU" sz="1400" b="0" i="0" u="none" strike="noStrike" kern="1200" dirty="0">
                          <a:solidFill>
                            <a:srgbClr val="FF0000"/>
                          </a:solidFill>
                          <a:effectLst/>
                          <a:latin typeface="+mj-lt"/>
                          <a:ea typeface="+mn-ea"/>
                          <a:cs typeface="+mn-cs"/>
                        </a:rPr>
                        <a:t>July 15 &amp; 16</a:t>
                      </a:r>
                    </a:p>
                  </a:txBody>
                  <a:tcPr marL="63500" marR="63500" marT="63500" marB="63500"/>
                </a:tc>
                <a:tc>
                  <a:txBody>
                    <a:bodyPr/>
                    <a:lstStyle/>
                    <a:p>
                      <a:pPr rtl="0" fontAlgn="t">
                        <a:spcBef>
                          <a:spcPts val="0"/>
                        </a:spcBef>
                        <a:spcAft>
                          <a:spcPts val="0"/>
                        </a:spcAft>
                      </a:pPr>
                      <a:r>
                        <a:rPr lang="en-AU" sz="1400" b="0" i="0" u="none" strike="noStrike" kern="1200" dirty="0">
                          <a:solidFill>
                            <a:srgbClr val="FF0000"/>
                          </a:solidFill>
                          <a:effectLst/>
                          <a:latin typeface="+mj-lt"/>
                          <a:ea typeface="+mn-ea"/>
                          <a:cs typeface="+mn-cs"/>
                        </a:rPr>
                        <a:t>Dilum</a:t>
                      </a:r>
                    </a:p>
                  </a:txBody>
                  <a:tcPr marL="63500" marR="63500" marT="63500" marB="63500"/>
                </a:tc>
                <a:tc>
                  <a:txBody>
                    <a:bodyPr/>
                    <a:lstStyle/>
                    <a:p>
                      <a:pPr marL="285750" lvl="0" indent="-285750">
                        <a:lnSpc>
                          <a:spcPct val="100000"/>
                        </a:lnSpc>
                        <a:spcBef>
                          <a:spcPts val="0"/>
                        </a:spcBef>
                        <a:spcAft>
                          <a:spcPts val="0"/>
                        </a:spcAft>
                        <a:buFont typeface="Arial"/>
                        <a:buChar char="•"/>
                      </a:pPr>
                      <a:r>
                        <a:rPr lang="en-US" sz="1400" b="0" i="0" u="none" strike="noStrike" kern="1200" dirty="0">
                          <a:solidFill>
                            <a:srgbClr val="FF0000"/>
                          </a:solidFill>
                          <a:effectLst/>
                          <a:latin typeface="+mj-lt"/>
                          <a:ea typeface="+mn-ea"/>
                          <a:cs typeface="+mn-cs"/>
                        </a:rPr>
                        <a:t>Security &amp; Reliability</a:t>
                      </a:r>
                    </a:p>
                  </a:txBody>
                  <a:tcPr marL="63500" marR="63500" marT="63500" marB="63500"/>
                </a:tc>
                <a:tc>
                  <a:txBody>
                    <a:bodyPr/>
                    <a:lstStyle/>
                    <a:p>
                      <a:pPr rtl="0" fontAlgn="t">
                        <a:spcBef>
                          <a:spcPts val="0"/>
                        </a:spcBef>
                        <a:spcAft>
                          <a:spcPts val="0"/>
                        </a:spcAft>
                      </a:pPr>
                      <a:r>
                        <a:rPr lang="en-AU" sz="1400" b="0" i="0" u="none" strike="noStrike" kern="1200" dirty="0">
                          <a:solidFill>
                            <a:srgbClr val="FF0000"/>
                          </a:solidFill>
                          <a:effectLst/>
                          <a:latin typeface="+mj-lt"/>
                          <a:ea typeface="+mn-ea"/>
                          <a:cs typeface="+mn-cs"/>
                        </a:rPr>
                        <a:t>11. Dependability and Security</a:t>
                      </a:r>
                    </a:p>
                  </a:txBody>
                  <a:tcPr marL="63500" marR="63500" marT="63500" marB="63500"/>
                </a:tc>
                <a:tc>
                  <a:txBody>
                    <a:bodyPr/>
                    <a:lstStyle/>
                    <a:p>
                      <a:pPr rtl="0" fontAlgn="t">
                        <a:spcBef>
                          <a:spcPts val="0"/>
                        </a:spcBef>
                        <a:spcAft>
                          <a:spcPts val="0"/>
                        </a:spcAft>
                      </a:pPr>
                      <a:r>
                        <a:rPr lang="en-AU" sz="1400" b="0" i="0" u="none" strike="noStrike" kern="1200" dirty="0">
                          <a:solidFill>
                            <a:srgbClr val="FF0000"/>
                          </a:solidFill>
                          <a:effectLst/>
                          <a:latin typeface="+mj-lt"/>
                          <a:ea typeface="+mn-ea"/>
                          <a:cs typeface="+mn-cs"/>
                        </a:rPr>
                        <a:t>Quiz 2</a:t>
                      </a:r>
                    </a:p>
                  </a:txBody>
                  <a:tcPr marL="63500" marR="63500" marT="63500" marB="63500"/>
                </a:tc>
                <a:extLst>
                  <a:ext uri="{0D108BD9-81ED-4DB2-BD59-A6C34878D82A}">
                    <a16:rowId xmlns:a16="http://schemas.microsoft.com/office/drawing/2014/main" val="10002"/>
                  </a:ext>
                </a:extLst>
              </a:tr>
              <a:tr h="370840">
                <a:tc>
                  <a:txBody>
                    <a:bodyPr/>
                    <a:lstStyle/>
                    <a:p>
                      <a:pPr rtl="0" fontAlgn="t">
                        <a:spcBef>
                          <a:spcPts val="0"/>
                        </a:spcBef>
                        <a:spcAft>
                          <a:spcPts val="0"/>
                        </a:spcAft>
                      </a:pPr>
                      <a:r>
                        <a:rPr lang="en-AU" sz="1100" b="0" i="0" u="none" strike="noStrike" dirty="0">
                          <a:solidFill>
                            <a:srgbClr val="000000"/>
                          </a:solidFill>
                          <a:effectLst/>
                          <a:latin typeface="Arial" panose="020B0604020202020204" pitchFamily="34" charset="0"/>
                        </a:rPr>
                        <a:t>8</a:t>
                      </a:r>
                      <a:endParaRPr lang="en-AU" dirty="0">
                        <a:effectLst/>
                      </a:endParaRPr>
                    </a:p>
                  </a:txBody>
                  <a:tcPr marL="63500" marR="63500" marT="63500" marB="63500"/>
                </a:tc>
                <a:tc>
                  <a:txBody>
                    <a:bodyPr/>
                    <a:lstStyle/>
                    <a:p>
                      <a:pPr rtl="0" fontAlgn="t">
                        <a:spcBef>
                          <a:spcPts val="0"/>
                        </a:spcBef>
                        <a:spcAft>
                          <a:spcPts val="0"/>
                        </a:spcAft>
                      </a:pPr>
                      <a:r>
                        <a:rPr lang="en-AU" sz="1400" b="0" i="0" u="none" strike="noStrike" kern="1200" dirty="0">
                          <a:solidFill>
                            <a:srgbClr val="FF0000"/>
                          </a:solidFill>
                          <a:effectLst/>
                          <a:latin typeface="+mj-lt"/>
                          <a:ea typeface="+mn-ea"/>
                          <a:cs typeface="+mn-cs"/>
                        </a:rPr>
                        <a:t>July 22 &amp; 23</a:t>
                      </a:r>
                    </a:p>
                  </a:txBody>
                  <a:tcPr marL="63500" marR="63500" marT="63500" marB="63500"/>
                </a:tc>
                <a:tc>
                  <a:txBody>
                    <a:bodyPr/>
                    <a:lstStyle/>
                    <a:p>
                      <a:pPr rtl="0" fontAlgn="t">
                        <a:spcBef>
                          <a:spcPts val="0"/>
                        </a:spcBef>
                        <a:spcAft>
                          <a:spcPts val="0"/>
                        </a:spcAft>
                      </a:pPr>
                      <a:r>
                        <a:rPr lang="en-AU" sz="1400" b="0" i="0" u="none" strike="noStrike" kern="1200" dirty="0">
                          <a:solidFill>
                            <a:srgbClr val="FF0000"/>
                          </a:solidFill>
                          <a:effectLst/>
                          <a:latin typeface="+mj-lt"/>
                          <a:ea typeface="+mn-ea"/>
                          <a:cs typeface="+mn-cs"/>
                        </a:rPr>
                        <a:t>Helen</a:t>
                      </a:r>
                    </a:p>
                  </a:txBody>
                  <a:tcPr marL="63500" marR="63500" marT="63500" marB="63500"/>
                </a:tc>
                <a:tc>
                  <a:txBody>
                    <a:bodyPr/>
                    <a:lstStyle/>
                    <a:p>
                      <a:pPr marL="285750" marR="0" lvl="0" indent="-285750" algn="l">
                        <a:lnSpc>
                          <a:spcPct val="100000"/>
                        </a:lnSpc>
                        <a:spcBef>
                          <a:spcPts val="0"/>
                        </a:spcBef>
                        <a:spcAft>
                          <a:spcPts val="0"/>
                        </a:spcAft>
                        <a:buFont typeface="Arial"/>
                        <a:buChar char="•"/>
                      </a:pPr>
                      <a:r>
                        <a:rPr lang="en-AU" sz="1400" b="0" i="0" u="none" strike="noStrike" kern="1200" noProof="0" dirty="0">
                          <a:solidFill>
                            <a:srgbClr val="FF0000"/>
                          </a:solidFill>
                          <a:effectLst/>
                          <a:latin typeface="+mj-lt"/>
                          <a:ea typeface="+mn-ea"/>
                          <a:cs typeface="+mn-cs"/>
                        </a:rPr>
                        <a:t>Model driven engineering</a:t>
                      </a:r>
                    </a:p>
                    <a:p>
                      <a:pPr marL="285750" indent="-285750" rtl="0" fontAlgn="base">
                        <a:lnSpc>
                          <a:spcPct val="100000"/>
                        </a:lnSpc>
                        <a:buFont typeface="Arial"/>
                        <a:buChar char="•"/>
                      </a:pPr>
                      <a:r>
                        <a:rPr lang="en-AU" sz="1400" b="0" i="0" u="none" strike="noStrike" kern="1200" dirty="0">
                          <a:solidFill>
                            <a:srgbClr val="FF0000"/>
                          </a:solidFill>
                          <a:effectLst/>
                          <a:latin typeface="+mj-lt"/>
                          <a:ea typeface="+mn-ea"/>
                          <a:cs typeface="+mn-cs"/>
                        </a:rPr>
                        <a:t>Privacy </a:t>
                      </a:r>
                    </a:p>
                    <a:p>
                      <a:pPr marL="285750" indent="-285750" rtl="0" fontAlgn="base">
                        <a:lnSpc>
                          <a:spcPct val="100000"/>
                        </a:lnSpc>
                        <a:buFont typeface="Arial"/>
                        <a:buChar char="•"/>
                      </a:pPr>
                      <a:r>
                        <a:rPr lang="en-AU" sz="1400" b="0" i="0" u="none" strike="noStrike" kern="1200" dirty="0">
                          <a:solidFill>
                            <a:srgbClr val="FF0000"/>
                          </a:solidFill>
                          <a:effectLst/>
                          <a:latin typeface="+mj-lt"/>
                          <a:ea typeface="+mn-ea"/>
                          <a:cs typeface="+mn-cs"/>
                        </a:rPr>
                        <a:t>Data Governance</a:t>
                      </a:r>
                    </a:p>
                    <a:p>
                      <a:pPr marL="285750" indent="-285750" rtl="0" fontAlgn="base">
                        <a:lnSpc>
                          <a:spcPct val="100000"/>
                        </a:lnSpc>
                        <a:buFont typeface="Arial"/>
                        <a:buChar char="•"/>
                      </a:pPr>
                      <a:r>
                        <a:rPr lang="en-AU" sz="1400" b="0" i="0" u="none" strike="noStrike" kern="1200" dirty="0">
                          <a:solidFill>
                            <a:srgbClr val="FF0000"/>
                          </a:solidFill>
                          <a:effectLst/>
                          <a:latin typeface="+mj-lt"/>
                          <a:ea typeface="+mn-ea"/>
                          <a:cs typeface="+mn-cs"/>
                        </a:rPr>
                        <a:t>Data Management</a:t>
                      </a:r>
                    </a:p>
                  </a:txBody>
                  <a:tcPr marL="63500" marR="63500" marT="63500" marB="63500"/>
                </a:tc>
                <a:tc>
                  <a:txBody>
                    <a:bodyPr/>
                    <a:lstStyle/>
                    <a:p>
                      <a:pPr rtl="0" fontAlgn="t">
                        <a:spcBef>
                          <a:spcPts val="0"/>
                        </a:spcBef>
                        <a:spcAft>
                          <a:spcPts val="0"/>
                        </a:spcAft>
                      </a:pPr>
                      <a:r>
                        <a:rPr lang="en-AU" sz="1400" b="0" i="0" u="none" strike="noStrike" kern="1200" dirty="0">
                          <a:solidFill>
                            <a:srgbClr val="FF0000"/>
                          </a:solidFill>
                          <a:effectLst/>
                          <a:latin typeface="+mj-lt"/>
                          <a:ea typeface="+mn-ea"/>
                          <a:cs typeface="+mn-cs"/>
                        </a:rPr>
                        <a:t>8. Model-driven Engineering for Applications on Blockchains (model-driven basics, UML)</a:t>
                      </a:r>
                    </a:p>
                  </a:txBody>
                  <a:tcPr marL="63500" marR="63500" marT="63500" marB="63500"/>
                </a:tc>
                <a:tc>
                  <a:txBody>
                    <a:bodyPr/>
                    <a:lstStyle/>
                    <a:p>
                      <a:pPr fontAlgn="t"/>
                      <a:endParaRPr lang="en-AU" sz="1400" b="0" i="0" u="none" strike="noStrike" kern="1200" dirty="0">
                        <a:solidFill>
                          <a:srgbClr val="FF0000"/>
                        </a:solidFill>
                        <a:effectLst/>
                        <a:latin typeface="+mj-lt"/>
                        <a:ea typeface="+mn-ea"/>
                        <a:cs typeface="+mn-cs"/>
                      </a:endParaRPr>
                    </a:p>
                  </a:txBody>
                  <a:tcPr marL="63500" marR="63500" marT="63500" marB="63500"/>
                </a:tc>
                <a:extLst>
                  <a:ext uri="{0D108BD9-81ED-4DB2-BD59-A6C34878D82A}">
                    <a16:rowId xmlns:a16="http://schemas.microsoft.com/office/drawing/2014/main" val="10003"/>
                  </a:ext>
                </a:extLst>
              </a:tr>
            </a:tbl>
          </a:graphicData>
        </a:graphic>
      </p:graphicFrame>
      <p:sp>
        <p:nvSpPr>
          <p:cNvPr id="4" name="Footer Placeholder 3"/>
          <p:cNvSpPr>
            <a:spLocks noGrp="1"/>
          </p:cNvSpPr>
          <p:nvPr>
            <p:ph type="ftr" sz="quarter" idx="10"/>
          </p:nvPr>
        </p:nvSpPr>
        <p:spPr/>
        <p:txBody>
          <a:bodyPr/>
          <a:lstStyle/>
          <a:p>
            <a:r>
              <a:rPr lang="en-AU"/>
              <a:t>COMP6452 Software Architecture for Blockchain Applications |  Data61, CSIRO</a:t>
            </a:r>
            <a:endParaRPr lang="en-AU" dirty="0"/>
          </a:p>
        </p:txBody>
      </p:sp>
      <p:sp>
        <p:nvSpPr>
          <p:cNvPr id="5" name="Slide Number Placeholder 4"/>
          <p:cNvSpPr>
            <a:spLocks noGrp="1"/>
          </p:cNvSpPr>
          <p:nvPr>
            <p:ph type="sldNum" sz="quarter" idx="11"/>
          </p:nvPr>
        </p:nvSpPr>
        <p:spPr/>
        <p:txBody>
          <a:bodyPr/>
          <a:lstStyle/>
          <a:p>
            <a:fld id="{2ABE124A-B5C5-46E0-B944-45307B126769}" type="slidenum">
              <a:rPr lang="en-AU" smtClean="0"/>
              <a:pPr/>
              <a:t>38</a:t>
            </a:fld>
            <a:r>
              <a:rPr lang="en-AU"/>
              <a:t>  |</a:t>
            </a:r>
            <a:endParaRPr lang="en-AU" dirty="0"/>
          </a:p>
        </p:txBody>
      </p:sp>
    </p:spTree>
    <p:extLst>
      <p:ext uri="{BB962C8B-B14F-4D97-AF65-F5344CB8AC3E}">
        <p14:creationId xmlns:p14="http://schemas.microsoft.com/office/powerpoint/2010/main" val="5276740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5FB97A4-CC6E-4884-BE95-3C05E9F5862C}"/>
              </a:ext>
            </a:extLst>
          </p:cNvPr>
          <p:cNvSpPr>
            <a:spLocks noGrp="1"/>
          </p:cNvSpPr>
          <p:nvPr>
            <p:ph type="title"/>
          </p:nvPr>
        </p:nvSpPr>
        <p:spPr/>
        <p:txBody>
          <a:bodyPr>
            <a:normAutofit/>
          </a:bodyPr>
          <a:lstStyle/>
          <a:p>
            <a:r>
              <a:rPr lang="en-AU" dirty="0"/>
              <a:t>Test Scope of Blockchain-Based Applications</a:t>
            </a:r>
          </a:p>
        </p:txBody>
      </p:sp>
      <p:sp>
        <p:nvSpPr>
          <p:cNvPr id="7" name="Content Placeholder 6">
            <a:extLst>
              <a:ext uri="{FF2B5EF4-FFF2-40B4-BE49-F238E27FC236}">
                <a16:creationId xmlns:a16="http://schemas.microsoft.com/office/drawing/2014/main" id="{C4D3FEE1-EF15-4EC8-82DA-A091842A5AF8}"/>
              </a:ext>
            </a:extLst>
          </p:cNvPr>
          <p:cNvSpPr>
            <a:spLocks noGrp="1"/>
          </p:cNvSpPr>
          <p:nvPr>
            <p:ph sz="half" idx="1"/>
          </p:nvPr>
        </p:nvSpPr>
        <p:spPr/>
        <p:txBody>
          <a:bodyPr>
            <a:normAutofit lnSpcReduction="10000"/>
          </a:bodyPr>
          <a:lstStyle/>
          <a:p>
            <a:r>
              <a:rPr lang="en-AU" dirty="0"/>
              <a:t>DApp architecture</a:t>
            </a:r>
            <a:endParaRPr lang="en-AU" dirty="0">
              <a:solidFill>
                <a:srgbClr val="0070C0"/>
              </a:solidFill>
            </a:endParaRPr>
          </a:p>
          <a:p>
            <a:r>
              <a:rPr lang="en-AU" dirty="0">
                <a:solidFill>
                  <a:srgbClr val="0070C0"/>
                </a:solidFill>
              </a:rPr>
              <a:t>Smart contract</a:t>
            </a:r>
          </a:p>
          <a:p>
            <a:r>
              <a:rPr lang="en-AU" dirty="0"/>
              <a:t>Integration with external systems</a:t>
            </a:r>
          </a:p>
          <a:p>
            <a:r>
              <a:rPr lang="en-AU" dirty="0"/>
              <a:t>Data management</a:t>
            </a:r>
          </a:p>
          <a:p>
            <a:r>
              <a:rPr lang="en-AU" dirty="0"/>
              <a:t>Cryptography &amp; Key management</a:t>
            </a:r>
          </a:p>
          <a:p>
            <a:r>
              <a:rPr lang="en-AU" dirty="0"/>
              <a:t>Access control &amp; KYC</a:t>
            </a:r>
          </a:p>
          <a:p>
            <a:r>
              <a:rPr lang="en-AU" dirty="0"/>
              <a:t>Scalability &amp; Performance</a:t>
            </a:r>
          </a:p>
        </p:txBody>
      </p:sp>
      <p:sp>
        <p:nvSpPr>
          <p:cNvPr id="14" name="Content Placeholder 13">
            <a:extLst>
              <a:ext uri="{FF2B5EF4-FFF2-40B4-BE49-F238E27FC236}">
                <a16:creationId xmlns:a16="http://schemas.microsoft.com/office/drawing/2014/main" id="{78CA1B68-2B83-4C17-A5B7-EB546B6E1B55}"/>
              </a:ext>
            </a:extLst>
          </p:cNvPr>
          <p:cNvSpPr>
            <a:spLocks noGrp="1"/>
          </p:cNvSpPr>
          <p:nvPr>
            <p:ph sz="half" idx="2"/>
          </p:nvPr>
        </p:nvSpPr>
        <p:spPr/>
        <p:txBody>
          <a:bodyPr>
            <a:normAutofit lnSpcReduction="10000"/>
          </a:bodyPr>
          <a:lstStyle/>
          <a:p>
            <a:r>
              <a:rPr lang="en-AU" dirty="0"/>
              <a:t>Infrastructure – especially for private &amp; consortium chains</a:t>
            </a:r>
          </a:p>
          <a:p>
            <a:r>
              <a:rPr lang="en-AU" dirty="0"/>
              <a:t>Blockchain platform</a:t>
            </a:r>
          </a:p>
          <a:p>
            <a:r>
              <a:rPr lang="en-AU" dirty="0"/>
              <a:t>Smart contract language &amp; Execution-environment</a:t>
            </a:r>
          </a:p>
          <a:p>
            <a:r>
              <a:rPr lang="en-AU" dirty="0"/>
              <a:t>Privacy</a:t>
            </a:r>
          </a:p>
          <a:p>
            <a:r>
              <a:rPr lang="en-AU" dirty="0"/>
              <a:t>Business continuity &amp; Disaster recovery</a:t>
            </a:r>
          </a:p>
          <a:p>
            <a:r>
              <a:rPr lang="en-AU" dirty="0"/>
              <a:t>Governance &amp; compliance</a:t>
            </a:r>
          </a:p>
        </p:txBody>
      </p:sp>
      <p:sp>
        <p:nvSpPr>
          <p:cNvPr id="5" name="Footer Placeholder 4">
            <a:extLst>
              <a:ext uri="{FF2B5EF4-FFF2-40B4-BE49-F238E27FC236}">
                <a16:creationId xmlns:a16="http://schemas.microsoft.com/office/drawing/2014/main" id="{21CBCF6A-BB5A-4934-A3B9-A7F69066DB2C}"/>
              </a:ext>
            </a:extLst>
          </p:cNvPr>
          <p:cNvSpPr>
            <a:spLocks noGrp="1"/>
          </p:cNvSpPr>
          <p:nvPr>
            <p:ph type="ftr" sz="quarter" idx="10"/>
          </p:nvPr>
        </p:nvSpPr>
        <p:spPr/>
        <p:txBody>
          <a:bodyPr/>
          <a:lstStyle/>
          <a:p>
            <a:r>
              <a:rPr lang="en-AU"/>
              <a:t>COMP6452 Software Architecture for Blockchain Applications |  Data61, CSIRO</a:t>
            </a:r>
            <a:endParaRPr lang="en-AU" dirty="0"/>
          </a:p>
        </p:txBody>
      </p:sp>
      <p:sp>
        <p:nvSpPr>
          <p:cNvPr id="6" name="Slide Number Placeholder 5">
            <a:extLst>
              <a:ext uri="{FF2B5EF4-FFF2-40B4-BE49-F238E27FC236}">
                <a16:creationId xmlns:a16="http://schemas.microsoft.com/office/drawing/2014/main" id="{ADBE867D-70D2-4756-9AC0-6C35FCA0D023}"/>
              </a:ext>
            </a:extLst>
          </p:cNvPr>
          <p:cNvSpPr>
            <a:spLocks noGrp="1"/>
          </p:cNvSpPr>
          <p:nvPr>
            <p:ph type="sldNum" sz="quarter" idx="11"/>
          </p:nvPr>
        </p:nvSpPr>
        <p:spPr/>
        <p:txBody>
          <a:bodyPr/>
          <a:lstStyle/>
          <a:p>
            <a:fld id="{2ABE124A-B5C5-46E0-B944-45307B126769}" type="slidenum">
              <a:rPr lang="en-AU" smtClean="0"/>
              <a:pPr/>
              <a:t>4</a:t>
            </a:fld>
            <a:r>
              <a:rPr lang="en-AU"/>
              <a:t>  |</a:t>
            </a:r>
            <a:endParaRPr lang="en-AU" dirty="0"/>
          </a:p>
        </p:txBody>
      </p:sp>
    </p:spTree>
    <p:extLst>
      <p:ext uri="{BB962C8B-B14F-4D97-AF65-F5344CB8AC3E}">
        <p14:creationId xmlns:p14="http://schemas.microsoft.com/office/powerpoint/2010/main" val="19037432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854A3F6-D552-473F-A917-CD8BA476F289}"/>
              </a:ext>
            </a:extLst>
          </p:cNvPr>
          <p:cNvSpPr>
            <a:spLocks noGrp="1"/>
          </p:cNvSpPr>
          <p:nvPr>
            <p:ph type="title"/>
          </p:nvPr>
        </p:nvSpPr>
        <p:spPr>
          <a:xfrm>
            <a:off x="251520" y="894956"/>
            <a:ext cx="8640960" cy="710406"/>
          </a:xfrm>
        </p:spPr>
        <p:txBody>
          <a:bodyPr anchor="t">
            <a:normAutofit/>
          </a:bodyPr>
          <a:lstStyle/>
          <a:p>
            <a:r>
              <a:rPr lang="en-AU" dirty="0"/>
              <a:t>Types of Software Testing</a:t>
            </a:r>
          </a:p>
        </p:txBody>
      </p:sp>
      <p:sp>
        <p:nvSpPr>
          <p:cNvPr id="4" name="Footer Placeholder 3">
            <a:extLst>
              <a:ext uri="{FF2B5EF4-FFF2-40B4-BE49-F238E27FC236}">
                <a16:creationId xmlns:a16="http://schemas.microsoft.com/office/drawing/2014/main" id="{6AE37AA1-0A3F-47BF-8071-CD6587D773DD}"/>
              </a:ext>
            </a:extLst>
          </p:cNvPr>
          <p:cNvSpPr>
            <a:spLocks noGrp="1"/>
          </p:cNvSpPr>
          <p:nvPr>
            <p:ph type="ftr" sz="quarter" idx="10"/>
          </p:nvPr>
        </p:nvSpPr>
        <p:spPr>
          <a:xfrm>
            <a:off x="601375" y="5420278"/>
            <a:ext cx="6083845" cy="103562"/>
          </a:xfrm>
        </p:spPr>
        <p:txBody>
          <a:bodyPr anchor="ctr">
            <a:normAutofit/>
          </a:bodyPr>
          <a:lstStyle/>
          <a:p>
            <a:pPr>
              <a:lnSpc>
                <a:spcPct val="90000"/>
              </a:lnSpc>
              <a:spcAft>
                <a:spcPts val="600"/>
              </a:spcAft>
            </a:pPr>
            <a:r>
              <a:rPr lang="en-AU" sz="700"/>
              <a:t>COMP6452 Software Architecture for Blockchain Applications |  Data61, CSIRO</a:t>
            </a:r>
          </a:p>
        </p:txBody>
      </p:sp>
      <p:sp>
        <p:nvSpPr>
          <p:cNvPr id="5" name="Slide Number Placeholder 4">
            <a:extLst>
              <a:ext uri="{FF2B5EF4-FFF2-40B4-BE49-F238E27FC236}">
                <a16:creationId xmlns:a16="http://schemas.microsoft.com/office/drawing/2014/main" id="{C929902B-7D35-4821-8C08-160BB64D11DB}"/>
              </a:ext>
            </a:extLst>
          </p:cNvPr>
          <p:cNvSpPr>
            <a:spLocks noGrp="1"/>
          </p:cNvSpPr>
          <p:nvPr>
            <p:ph type="sldNum" sz="quarter" idx="11"/>
          </p:nvPr>
        </p:nvSpPr>
        <p:spPr>
          <a:xfrm>
            <a:off x="253582" y="5420278"/>
            <a:ext cx="288789" cy="106122"/>
          </a:xfrm>
        </p:spPr>
        <p:txBody>
          <a:bodyPr anchor="ctr">
            <a:normAutofit/>
          </a:bodyPr>
          <a:lstStyle/>
          <a:p>
            <a:pPr>
              <a:lnSpc>
                <a:spcPct val="90000"/>
              </a:lnSpc>
              <a:spcAft>
                <a:spcPts val="600"/>
              </a:spcAft>
            </a:pPr>
            <a:fld id="{2ABE124A-B5C5-46E0-B944-45307B126769}" type="slidenum">
              <a:rPr lang="en-AU" sz="700" smtClean="0"/>
              <a:pPr>
                <a:lnSpc>
                  <a:spcPct val="90000"/>
                </a:lnSpc>
                <a:spcAft>
                  <a:spcPts val="600"/>
                </a:spcAft>
              </a:pPr>
              <a:t>5</a:t>
            </a:fld>
            <a:r>
              <a:rPr lang="en-AU" sz="700"/>
              <a:t>  |</a:t>
            </a:r>
          </a:p>
        </p:txBody>
      </p:sp>
      <p:graphicFrame>
        <p:nvGraphicFramePr>
          <p:cNvPr id="6" name="Diagram 5">
            <a:extLst>
              <a:ext uri="{FF2B5EF4-FFF2-40B4-BE49-F238E27FC236}">
                <a16:creationId xmlns:a16="http://schemas.microsoft.com/office/drawing/2014/main" id="{8C5545EC-EFCC-4C09-AE3E-A8AD7339C8AB}"/>
              </a:ext>
            </a:extLst>
          </p:cNvPr>
          <p:cNvGraphicFramePr/>
          <p:nvPr>
            <p:extLst>
              <p:ext uri="{D42A27DB-BD31-4B8C-83A1-F6EECF244321}">
                <p14:modId xmlns:p14="http://schemas.microsoft.com/office/powerpoint/2010/main" val="464301846"/>
              </p:ext>
            </p:extLst>
          </p:nvPr>
        </p:nvGraphicFramePr>
        <p:xfrm>
          <a:off x="251522" y="1605362"/>
          <a:ext cx="8640958" cy="353466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751294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E5BDDE5-D97B-4B7A-8E71-1AE593ACF9A3}"/>
              </a:ext>
            </a:extLst>
          </p:cNvPr>
          <p:cNvPicPr>
            <a:picLocks noChangeAspect="1"/>
          </p:cNvPicPr>
          <p:nvPr/>
        </p:nvPicPr>
        <p:blipFill>
          <a:blip r:embed="rId3"/>
          <a:stretch>
            <a:fillRect/>
          </a:stretch>
        </p:blipFill>
        <p:spPr>
          <a:xfrm>
            <a:off x="2771800" y="13812"/>
            <a:ext cx="6149826" cy="5400000"/>
          </a:xfrm>
          <a:prstGeom prst="rect">
            <a:avLst/>
          </a:prstGeom>
        </p:spPr>
      </p:pic>
      <p:sp>
        <p:nvSpPr>
          <p:cNvPr id="2" name="Title 1">
            <a:extLst>
              <a:ext uri="{FF2B5EF4-FFF2-40B4-BE49-F238E27FC236}">
                <a16:creationId xmlns:a16="http://schemas.microsoft.com/office/drawing/2014/main" id="{9956EC07-DBF8-4E86-8500-4F1E2C47837A}"/>
              </a:ext>
            </a:extLst>
          </p:cNvPr>
          <p:cNvSpPr>
            <a:spLocks noGrp="1"/>
          </p:cNvSpPr>
          <p:nvPr>
            <p:ph type="title"/>
          </p:nvPr>
        </p:nvSpPr>
        <p:spPr>
          <a:xfrm>
            <a:off x="251520" y="894956"/>
            <a:ext cx="2383913" cy="710406"/>
          </a:xfrm>
        </p:spPr>
        <p:txBody>
          <a:bodyPr>
            <a:normAutofit fontScale="90000"/>
          </a:bodyPr>
          <a:lstStyle/>
          <a:p>
            <a:r>
              <a:rPr lang="en-AU" dirty="0"/>
              <a:t>SC Testing Solution Space</a:t>
            </a:r>
          </a:p>
        </p:txBody>
      </p:sp>
      <p:sp>
        <p:nvSpPr>
          <p:cNvPr id="4" name="Footer Placeholder 3">
            <a:extLst>
              <a:ext uri="{FF2B5EF4-FFF2-40B4-BE49-F238E27FC236}">
                <a16:creationId xmlns:a16="http://schemas.microsoft.com/office/drawing/2014/main" id="{D24E0F93-1EE2-409A-A6D2-0DED5C034145}"/>
              </a:ext>
            </a:extLst>
          </p:cNvPr>
          <p:cNvSpPr>
            <a:spLocks noGrp="1"/>
          </p:cNvSpPr>
          <p:nvPr>
            <p:ph type="ftr" sz="quarter" idx="10"/>
          </p:nvPr>
        </p:nvSpPr>
        <p:spPr/>
        <p:txBody>
          <a:bodyPr/>
          <a:lstStyle/>
          <a:p>
            <a:r>
              <a:rPr lang="en-AU"/>
              <a:t>COMP6452 Software Architecture for Blockchain Applications |  Data61, CSIRO</a:t>
            </a:r>
            <a:endParaRPr lang="en-AU" dirty="0"/>
          </a:p>
        </p:txBody>
      </p:sp>
      <p:sp>
        <p:nvSpPr>
          <p:cNvPr id="5" name="Slide Number Placeholder 4">
            <a:extLst>
              <a:ext uri="{FF2B5EF4-FFF2-40B4-BE49-F238E27FC236}">
                <a16:creationId xmlns:a16="http://schemas.microsoft.com/office/drawing/2014/main" id="{28229D45-1D0B-43C1-A823-E8829E67705E}"/>
              </a:ext>
            </a:extLst>
          </p:cNvPr>
          <p:cNvSpPr>
            <a:spLocks noGrp="1"/>
          </p:cNvSpPr>
          <p:nvPr>
            <p:ph type="sldNum" sz="quarter" idx="11"/>
          </p:nvPr>
        </p:nvSpPr>
        <p:spPr/>
        <p:txBody>
          <a:bodyPr/>
          <a:lstStyle/>
          <a:p>
            <a:fld id="{2ABE124A-B5C5-46E0-B944-45307B126769}" type="slidenum">
              <a:rPr lang="en-AU" smtClean="0"/>
              <a:pPr/>
              <a:t>6</a:t>
            </a:fld>
            <a:r>
              <a:rPr lang="en-AU"/>
              <a:t>  |</a:t>
            </a:r>
            <a:endParaRPr lang="en-AU" dirty="0"/>
          </a:p>
        </p:txBody>
      </p:sp>
      <p:sp>
        <p:nvSpPr>
          <p:cNvPr id="7" name="Rectangle 6">
            <a:extLst>
              <a:ext uri="{FF2B5EF4-FFF2-40B4-BE49-F238E27FC236}">
                <a16:creationId xmlns:a16="http://schemas.microsoft.com/office/drawing/2014/main" id="{717E8AB7-6DB3-49D0-A84E-8415F7B70111}"/>
              </a:ext>
            </a:extLst>
          </p:cNvPr>
          <p:cNvSpPr/>
          <p:nvPr/>
        </p:nvSpPr>
        <p:spPr>
          <a:xfrm>
            <a:off x="107504" y="3793604"/>
            <a:ext cx="2614219" cy="1384995"/>
          </a:xfrm>
          <a:prstGeom prst="rect">
            <a:avLst/>
          </a:prstGeom>
        </p:spPr>
        <p:txBody>
          <a:bodyPr wrap="square">
            <a:spAutoFit/>
          </a:bodyPr>
          <a:lstStyle/>
          <a:p>
            <a:r>
              <a:rPr lang="en-AU" sz="1400" dirty="0"/>
              <a:t>Source: Di Angelo, M., &amp; </a:t>
            </a:r>
            <a:r>
              <a:rPr lang="en-AU" sz="1400" dirty="0" err="1"/>
              <a:t>Salzer</a:t>
            </a:r>
            <a:r>
              <a:rPr lang="en-AU" sz="1400" dirty="0"/>
              <a:t>, G. (2019, April). A survey of tools for </a:t>
            </a:r>
            <a:r>
              <a:rPr lang="en-AU" sz="1400" dirty="0" err="1"/>
              <a:t>analyzing</a:t>
            </a:r>
            <a:r>
              <a:rPr lang="en-AU" sz="1400" dirty="0"/>
              <a:t> Ethereum smart contracts. In 2019 IEEE Int. Conf. on Decentralized Applications and Infrastructures (DAPPCON).</a:t>
            </a:r>
          </a:p>
        </p:txBody>
      </p:sp>
    </p:spTree>
    <p:extLst>
      <p:ext uri="{BB962C8B-B14F-4D97-AF65-F5344CB8AC3E}">
        <p14:creationId xmlns:p14="http://schemas.microsoft.com/office/powerpoint/2010/main" val="1833260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E5140C6-37B2-44D1-B466-FF099F19B9F9}"/>
              </a:ext>
            </a:extLst>
          </p:cNvPr>
          <p:cNvSpPr>
            <a:spLocks noGrp="1"/>
          </p:cNvSpPr>
          <p:nvPr>
            <p:ph type="title"/>
          </p:nvPr>
        </p:nvSpPr>
        <p:spPr/>
        <p:txBody>
          <a:bodyPr/>
          <a:lstStyle/>
          <a:p>
            <a:r>
              <a:rPr lang="en-AU" dirty="0"/>
              <a:t>SC Security Testing Solutions</a:t>
            </a:r>
          </a:p>
        </p:txBody>
      </p:sp>
      <p:sp>
        <p:nvSpPr>
          <p:cNvPr id="4" name="Footer Placeholder 3">
            <a:extLst>
              <a:ext uri="{FF2B5EF4-FFF2-40B4-BE49-F238E27FC236}">
                <a16:creationId xmlns:a16="http://schemas.microsoft.com/office/drawing/2014/main" id="{E11A593C-4201-462C-A2EA-C9D2A7CA96C4}"/>
              </a:ext>
            </a:extLst>
          </p:cNvPr>
          <p:cNvSpPr>
            <a:spLocks noGrp="1"/>
          </p:cNvSpPr>
          <p:nvPr>
            <p:ph type="ftr" sz="quarter" idx="10"/>
          </p:nvPr>
        </p:nvSpPr>
        <p:spPr/>
        <p:txBody>
          <a:bodyPr/>
          <a:lstStyle/>
          <a:p>
            <a:r>
              <a:rPr lang="en-AU"/>
              <a:t>COMP6452 Software Architecture for Blockchain Applications |  Data61, CSIRO</a:t>
            </a:r>
            <a:endParaRPr lang="en-AU" dirty="0"/>
          </a:p>
        </p:txBody>
      </p:sp>
      <p:sp>
        <p:nvSpPr>
          <p:cNvPr id="5" name="Slide Number Placeholder 4">
            <a:extLst>
              <a:ext uri="{FF2B5EF4-FFF2-40B4-BE49-F238E27FC236}">
                <a16:creationId xmlns:a16="http://schemas.microsoft.com/office/drawing/2014/main" id="{5A9C36F7-77DF-4592-8E43-994A358B636B}"/>
              </a:ext>
            </a:extLst>
          </p:cNvPr>
          <p:cNvSpPr>
            <a:spLocks noGrp="1"/>
          </p:cNvSpPr>
          <p:nvPr>
            <p:ph type="sldNum" sz="quarter" idx="11"/>
          </p:nvPr>
        </p:nvSpPr>
        <p:spPr/>
        <p:txBody>
          <a:bodyPr/>
          <a:lstStyle/>
          <a:p>
            <a:fld id="{2ABE124A-B5C5-46E0-B944-45307B126769}" type="slidenum">
              <a:rPr lang="en-AU" smtClean="0"/>
              <a:pPr/>
              <a:t>7</a:t>
            </a:fld>
            <a:r>
              <a:rPr lang="en-AU"/>
              <a:t>  |</a:t>
            </a:r>
            <a:endParaRPr lang="en-AU" dirty="0"/>
          </a:p>
        </p:txBody>
      </p:sp>
      <p:pic>
        <p:nvPicPr>
          <p:cNvPr id="7" name="Picture 6">
            <a:extLst>
              <a:ext uri="{FF2B5EF4-FFF2-40B4-BE49-F238E27FC236}">
                <a16:creationId xmlns:a16="http://schemas.microsoft.com/office/drawing/2014/main" id="{B8FE9FF6-3157-48A3-8DF9-66DAA1933375}"/>
              </a:ext>
            </a:extLst>
          </p:cNvPr>
          <p:cNvPicPr>
            <a:picLocks noChangeAspect="1"/>
          </p:cNvPicPr>
          <p:nvPr/>
        </p:nvPicPr>
        <p:blipFill>
          <a:blip r:embed="rId3"/>
          <a:stretch>
            <a:fillRect/>
          </a:stretch>
        </p:blipFill>
        <p:spPr>
          <a:xfrm>
            <a:off x="1158726" y="1417340"/>
            <a:ext cx="7805762" cy="3960000"/>
          </a:xfrm>
          <a:prstGeom prst="rect">
            <a:avLst/>
          </a:prstGeom>
        </p:spPr>
      </p:pic>
      <p:sp>
        <p:nvSpPr>
          <p:cNvPr id="8" name="Rectangle 7">
            <a:extLst>
              <a:ext uri="{FF2B5EF4-FFF2-40B4-BE49-F238E27FC236}">
                <a16:creationId xmlns:a16="http://schemas.microsoft.com/office/drawing/2014/main" id="{3442AFF2-22C4-4851-9B08-75DCBAD77BC8}"/>
              </a:ext>
            </a:extLst>
          </p:cNvPr>
          <p:cNvSpPr/>
          <p:nvPr/>
        </p:nvSpPr>
        <p:spPr>
          <a:xfrm>
            <a:off x="123244" y="1605362"/>
            <a:ext cx="1712452" cy="738664"/>
          </a:xfrm>
          <a:prstGeom prst="rect">
            <a:avLst/>
          </a:prstGeom>
        </p:spPr>
        <p:txBody>
          <a:bodyPr wrap="square">
            <a:spAutoFit/>
          </a:bodyPr>
          <a:lstStyle/>
          <a:p>
            <a:r>
              <a:rPr lang="en-AU" sz="1400" dirty="0"/>
              <a:t>Source: Di Angelo, M., &amp; </a:t>
            </a:r>
            <a:r>
              <a:rPr lang="en-AU" sz="1400" dirty="0" err="1"/>
              <a:t>Salzer</a:t>
            </a:r>
            <a:r>
              <a:rPr lang="en-AU" sz="1400" dirty="0"/>
              <a:t>, G. (2019, April). </a:t>
            </a:r>
          </a:p>
        </p:txBody>
      </p:sp>
    </p:spTree>
    <p:extLst>
      <p:ext uri="{BB962C8B-B14F-4D97-AF65-F5344CB8AC3E}">
        <p14:creationId xmlns:p14="http://schemas.microsoft.com/office/powerpoint/2010/main" val="34963028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3F9644AC-5CFD-47E8-8D86-122A49EA0DA1}"/>
              </a:ext>
            </a:extLst>
          </p:cNvPr>
          <p:cNvSpPr>
            <a:spLocks noGrp="1"/>
          </p:cNvSpPr>
          <p:nvPr>
            <p:ph type="body" sz="quarter" idx="10"/>
          </p:nvPr>
        </p:nvSpPr>
        <p:spPr/>
        <p:txBody>
          <a:bodyPr/>
          <a:lstStyle/>
          <a:p>
            <a:r>
              <a:rPr lang="en-AU" dirty="0"/>
              <a:t>Common Vulnerabilities &amp; Solutions</a:t>
            </a:r>
          </a:p>
        </p:txBody>
      </p:sp>
      <p:sp>
        <p:nvSpPr>
          <p:cNvPr id="3" name="Footer Placeholder 2">
            <a:extLst>
              <a:ext uri="{FF2B5EF4-FFF2-40B4-BE49-F238E27FC236}">
                <a16:creationId xmlns:a16="http://schemas.microsoft.com/office/drawing/2014/main" id="{CD980F91-C169-48A9-A35D-36B3B7DF362D}"/>
              </a:ext>
            </a:extLst>
          </p:cNvPr>
          <p:cNvSpPr>
            <a:spLocks noGrp="1"/>
          </p:cNvSpPr>
          <p:nvPr>
            <p:ph type="ftr" sz="quarter" idx="4294967295"/>
          </p:nvPr>
        </p:nvSpPr>
        <p:spPr>
          <a:xfrm>
            <a:off x="0" y="5419725"/>
            <a:ext cx="6083300" cy="104775"/>
          </a:xfrm>
        </p:spPr>
        <p:txBody>
          <a:bodyPr/>
          <a:lstStyle/>
          <a:p>
            <a:r>
              <a:rPr lang="en-AU"/>
              <a:t>COMP6452 Software Architecture for Blockchain Applications |  Data61, CSIRO</a:t>
            </a:r>
            <a:endParaRPr lang="en-AU" dirty="0"/>
          </a:p>
        </p:txBody>
      </p:sp>
      <p:sp>
        <p:nvSpPr>
          <p:cNvPr id="4" name="Slide Number Placeholder 3">
            <a:extLst>
              <a:ext uri="{FF2B5EF4-FFF2-40B4-BE49-F238E27FC236}">
                <a16:creationId xmlns:a16="http://schemas.microsoft.com/office/drawing/2014/main" id="{0F1571E2-BEAA-428C-AE6C-0523B704F5E4}"/>
              </a:ext>
            </a:extLst>
          </p:cNvPr>
          <p:cNvSpPr>
            <a:spLocks noGrp="1"/>
          </p:cNvSpPr>
          <p:nvPr>
            <p:ph type="sldNum" sz="quarter" idx="4294967295"/>
          </p:nvPr>
        </p:nvSpPr>
        <p:spPr>
          <a:xfrm>
            <a:off x="0" y="5419725"/>
            <a:ext cx="288925" cy="106363"/>
          </a:xfrm>
        </p:spPr>
        <p:txBody>
          <a:bodyPr/>
          <a:lstStyle/>
          <a:p>
            <a:fld id="{2ABE124A-B5C5-46E0-B944-45307B126769}" type="slidenum">
              <a:rPr lang="en-AU" smtClean="0"/>
              <a:pPr/>
              <a:t>8</a:t>
            </a:fld>
            <a:r>
              <a:rPr lang="en-AU"/>
              <a:t>  |</a:t>
            </a:r>
            <a:endParaRPr lang="en-AU" dirty="0"/>
          </a:p>
        </p:txBody>
      </p:sp>
    </p:spTree>
    <p:extLst>
      <p:ext uri="{BB962C8B-B14F-4D97-AF65-F5344CB8AC3E}">
        <p14:creationId xmlns:p14="http://schemas.microsoft.com/office/powerpoint/2010/main" val="27540357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79FD0FE-D5F3-42FD-955F-C8818AD63E01}"/>
              </a:ext>
            </a:extLst>
          </p:cNvPr>
          <p:cNvSpPr>
            <a:spLocks noGrp="1"/>
          </p:cNvSpPr>
          <p:nvPr>
            <p:ph type="title"/>
          </p:nvPr>
        </p:nvSpPr>
        <p:spPr/>
        <p:txBody>
          <a:bodyPr/>
          <a:lstStyle/>
          <a:p>
            <a:r>
              <a:rPr lang="en-AU" dirty="0"/>
              <a:t>Known Issues/Vulnerabilities in SCs</a:t>
            </a:r>
          </a:p>
        </p:txBody>
      </p:sp>
      <p:sp>
        <p:nvSpPr>
          <p:cNvPr id="2" name="Content Placeholder 1">
            <a:extLst>
              <a:ext uri="{FF2B5EF4-FFF2-40B4-BE49-F238E27FC236}">
                <a16:creationId xmlns:a16="http://schemas.microsoft.com/office/drawing/2014/main" id="{2DEE2231-A651-4B0C-A42F-366354628DC9}"/>
              </a:ext>
            </a:extLst>
          </p:cNvPr>
          <p:cNvSpPr>
            <a:spLocks noGrp="1"/>
          </p:cNvSpPr>
          <p:nvPr>
            <p:ph sz="half" idx="1"/>
          </p:nvPr>
        </p:nvSpPr>
        <p:spPr/>
        <p:txBody>
          <a:bodyPr>
            <a:normAutofit fontScale="92500" lnSpcReduction="10000"/>
          </a:bodyPr>
          <a:lstStyle/>
          <a:p>
            <a:r>
              <a:rPr lang="en-AU" dirty="0"/>
              <a:t>Race conditions</a:t>
            </a:r>
          </a:p>
          <a:p>
            <a:pPr lvl="2"/>
            <a:r>
              <a:rPr lang="en-AU" dirty="0" err="1"/>
              <a:t>Reentrancy</a:t>
            </a:r>
            <a:endParaRPr lang="en-AU" dirty="0"/>
          </a:p>
          <a:p>
            <a:pPr lvl="2"/>
            <a:r>
              <a:rPr lang="en-AU" dirty="0"/>
              <a:t>Cross-function race conditions</a:t>
            </a:r>
          </a:p>
          <a:p>
            <a:pPr lvl="2"/>
            <a:r>
              <a:rPr lang="en-AU" dirty="0"/>
              <a:t>Deadlocks</a:t>
            </a:r>
          </a:p>
          <a:p>
            <a:pPr lvl="1"/>
            <a:r>
              <a:rPr lang="en-AU" dirty="0"/>
              <a:t>Denial of Service (DoS)</a:t>
            </a:r>
          </a:p>
          <a:p>
            <a:pPr lvl="2"/>
            <a:r>
              <a:rPr lang="en-AU" dirty="0"/>
              <a:t>Unexpected throw</a:t>
            </a:r>
          </a:p>
          <a:p>
            <a:pPr lvl="2"/>
            <a:r>
              <a:rPr lang="en-AU" dirty="0"/>
              <a:t>Gas limit</a:t>
            </a:r>
          </a:p>
          <a:p>
            <a:pPr lvl="3"/>
            <a:r>
              <a:rPr lang="en-AU" dirty="0"/>
              <a:t>SC calls &amp; block</a:t>
            </a:r>
          </a:p>
          <a:p>
            <a:pPr lvl="1"/>
            <a:r>
              <a:rPr lang="en-AU" dirty="0"/>
              <a:t>Arithmetic overflow/underflow</a:t>
            </a:r>
          </a:p>
          <a:p>
            <a:pPr lvl="1"/>
            <a:r>
              <a:rPr lang="en-AU" dirty="0"/>
              <a:t>TX order dependence (front running)</a:t>
            </a:r>
          </a:p>
        </p:txBody>
      </p:sp>
      <p:sp>
        <p:nvSpPr>
          <p:cNvPr id="6" name="Content Placeholder 5">
            <a:extLst>
              <a:ext uri="{FF2B5EF4-FFF2-40B4-BE49-F238E27FC236}">
                <a16:creationId xmlns:a16="http://schemas.microsoft.com/office/drawing/2014/main" id="{4A98E59C-AF35-4602-9E97-ADF1A8BA11BB}"/>
              </a:ext>
            </a:extLst>
          </p:cNvPr>
          <p:cNvSpPr>
            <a:spLocks noGrp="1"/>
          </p:cNvSpPr>
          <p:nvPr>
            <p:ph sz="half" idx="2"/>
          </p:nvPr>
        </p:nvSpPr>
        <p:spPr/>
        <p:txBody>
          <a:bodyPr>
            <a:normAutofit fontScale="92500" lnSpcReduction="10000"/>
          </a:bodyPr>
          <a:lstStyle/>
          <a:p>
            <a:pPr lvl="1"/>
            <a:r>
              <a:rPr lang="en-AU" dirty="0"/>
              <a:t>Timestamp &amp; block no dependence</a:t>
            </a:r>
          </a:p>
          <a:p>
            <a:pPr lvl="2"/>
            <a:r>
              <a:rPr lang="en-AU" dirty="0"/>
              <a:t>Random no</a:t>
            </a:r>
          </a:p>
          <a:p>
            <a:pPr lvl="1"/>
            <a:r>
              <a:rPr lang="en-AU" dirty="0"/>
              <a:t>Access control</a:t>
            </a:r>
          </a:p>
          <a:p>
            <a:pPr lvl="2"/>
            <a:r>
              <a:rPr lang="en-AU" dirty="0"/>
              <a:t>Ability to call </a:t>
            </a:r>
            <a:r>
              <a:rPr lang="en-AU" dirty="0" err="1">
                <a:latin typeface="Consolas" panose="020B0609020204030204" pitchFamily="49" charset="0"/>
              </a:rPr>
              <a:t>selfdestruct</a:t>
            </a:r>
            <a:r>
              <a:rPr lang="en-AU" dirty="0">
                <a:latin typeface="Consolas" panose="020B0609020204030204" pitchFamily="49" charset="0"/>
              </a:rPr>
              <a:t>()</a:t>
            </a:r>
          </a:p>
          <a:p>
            <a:pPr lvl="1"/>
            <a:r>
              <a:rPr lang="en-AU" dirty="0"/>
              <a:t>Bad error handling</a:t>
            </a:r>
          </a:p>
          <a:p>
            <a:pPr lvl="1"/>
            <a:r>
              <a:rPr lang="en-AU" dirty="0"/>
              <a:t>Language-specific behaviour</a:t>
            </a:r>
          </a:p>
          <a:p>
            <a:pPr lvl="2"/>
            <a:r>
              <a:rPr lang="en-AU" dirty="0"/>
              <a:t>In solidity SC owner is set at time of initialization</a:t>
            </a:r>
          </a:p>
          <a:p>
            <a:pPr lvl="2"/>
            <a:r>
              <a:rPr lang="en-AU" dirty="0"/>
              <a:t>Depreciated functions</a:t>
            </a:r>
          </a:p>
          <a:p>
            <a:pPr lvl="2"/>
            <a:r>
              <a:rPr lang="en-AU" dirty="0"/>
              <a:t>Short address attack in EVM</a:t>
            </a:r>
          </a:p>
          <a:p>
            <a:pPr lvl="2"/>
            <a:r>
              <a:rPr lang="en-AU" dirty="0"/>
              <a:t>Call stack depth</a:t>
            </a:r>
          </a:p>
          <a:p>
            <a:endParaRPr lang="en-AU" dirty="0"/>
          </a:p>
        </p:txBody>
      </p:sp>
      <p:sp>
        <p:nvSpPr>
          <p:cNvPr id="4" name="Footer Placeholder 3">
            <a:extLst>
              <a:ext uri="{FF2B5EF4-FFF2-40B4-BE49-F238E27FC236}">
                <a16:creationId xmlns:a16="http://schemas.microsoft.com/office/drawing/2014/main" id="{E3C3310B-BEA6-407A-AB5F-9831DFE506E1}"/>
              </a:ext>
            </a:extLst>
          </p:cNvPr>
          <p:cNvSpPr>
            <a:spLocks noGrp="1"/>
          </p:cNvSpPr>
          <p:nvPr>
            <p:ph type="ftr" sz="quarter" idx="10"/>
          </p:nvPr>
        </p:nvSpPr>
        <p:spPr/>
        <p:txBody>
          <a:bodyPr/>
          <a:lstStyle/>
          <a:p>
            <a:r>
              <a:rPr lang="en-AU"/>
              <a:t>COMP6452 Software Architecture for Blockchain Applications |  Data61, CSIRO</a:t>
            </a:r>
            <a:endParaRPr lang="en-AU" dirty="0"/>
          </a:p>
        </p:txBody>
      </p:sp>
      <p:sp>
        <p:nvSpPr>
          <p:cNvPr id="5" name="Slide Number Placeholder 4">
            <a:extLst>
              <a:ext uri="{FF2B5EF4-FFF2-40B4-BE49-F238E27FC236}">
                <a16:creationId xmlns:a16="http://schemas.microsoft.com/office/drawing/2014/main" id="{1A4D21BC-31E4-4999-BB2A-BBDE06E5189F}"/>
              </a:ext>
            </a:extLst>
          </p:cNvPr>
          <p:cNvSpPr>
            <a:spLocks noGrp="1"/>
          </p:cNvSpPr>
          <p:nvPr>
            <p:ph type="sldNum" sz="quarter" idx="11"/>
          </p:nvPr>
        </p:nvSpPr>
        <p:spPr/>
        <p:txBody>
          <a:bodyPr/>
          <a:lstStyle/>
          <a:p>
            <a:fld id="{2ABE124A-B5C5-46E0-B944-45307B126769}" type="slidenum">
              <a:rPr lang="en-AU" smtClean="0"/>
              <a:pPr/>
              <a:t>9</a:t>
            </a:fld>
            <a:r>
              <a:rPr lang="en-AU"/>
              <a:t>  |</a:t>
            </a:r>
            <a:endParaRPr lang="en-AU" dirty="0"/>
          </a:p>
        </p:txBody>
      </p:sp>
    </p:spTree>
    <p:extLst>
      <p:ext uri="{BB962C8B-B14F-4D97-AF65-F5344CB8AC3E}">
        <p14:creationId xmlns:p14="http://schemas.microsoft.com/office/powerpoint/2010/main" val="3928876791"/>
      </p:ext>
    </p:extLst>
  </p:cSld>
  <p:clrMapOvr>
    <a:masterClrMapping/>
  </p:clrMapOvr>
</p:sld>
</file>

<file path=ppt/theme/theme1.xml><?xml version="1.0" encoding="utf-8"?>
<a:theme xmlns:a="http://schemas.openxmlformats.org/drawingml/2006/main" name="PowerPoint 16.9 Widescreen+Data61 Feb 2020">
  <a:themeElements>
    <a:clrScheme name="CSIRO">
      <a:dk1>
        <a:sysClr val="windowText" lastClr="000000"/>
      </a:dk1>
      <a:lt1>
        <a:srgbClr val="FFFFFF"/>
      </a:lt1>
      <a:dk2>
        <a:srgbClr val="000000"/>
      </a:dk2>
      <a:lt2>
        <a:srgbClr val="FFFFFF"/>
      </a:lt2>
      <a:accent1>
        <a:srgbClr val="00A9CE"/>
      </a:accent1>
      <a:accent2>
        <a:srgbClr val="001D34"/>
      </a:accent2>
      <a:accent3>
        <a:srgbClr val="757579"/>
      </a:accent3>
      <a:accent4>
        <a:srgbClr val="1E22AA"/>
      </a:accent4>
      <a:accent5>
        <a:srgbClr val="007377"/>
      </a:accent5>
      <a:accent6>
        <a:srgbClr val="6D2077"/>
      </a:accent6>
      <a:hlink>
        <a:srgbClr val="004B87"/>
      </a:hlink>
      <a:folHlink>
        <a:srgbClr val="007A53"/>
      </a:folHlink>
    </a:clrScheme>
    <a:fontScheme name="CSIRO fonts">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owerPoint 16.9 Widescreen - test D61.potx" id="{A61A1320-A444-4F11-B6EF-61817FDB7BD3}" vid="{99A237E0-7616-48A7-BF87-3E24B267A27B}"/>
    </a:ext>
  </a:extLst>
</a:theme>
</file>

<file path=ppt/theme/theme2.xml><?xml version="1.0" encoding="utf-8"?>
<a:theme xmlns:a="http://schemas.openxmlformats.org/drawingml/2006/main" name="CSIRO Data61 vertical">
  <a:themeElements>
    <a:clrScheme name="CSIRO">
      <a:dk1>
        <a:sysClr val="windowText" lastClr="000000"/>
      </a:dk1>
      <a:lt1>
        <a:srgbClr val="FFFFFF"/>
      </a:lt1>
      <a:dk2>
        <a:srgbClr val="000000"/>
      </a:dk2>
      <a:lt2>
        <a:srgbClr val="FFFFFF"/>
      </a:lt2>
      <a:accent1>
        <a:srgbClr val="00A9CE"/>
      </a:accent1>
      <a:accent2>
        <a:srgbClr val="001D34"/>
      </a:accent2>
      <a:accent3>
        <a:srgbClr val="757579"/>
      </a:accent3>
      <a:accent4>
        <a:srgbClr val="1E22AA"/>
      </a:accent4>
      <a:accent5>
        <a:srgbClr val="007377"/>
      </a:accent5>
      <a:accent6>
        <a:srgbClr val="6D2077"/>
      </a:accent6>
      <a:hlink>
        <a:srgbClr val="004B87"/>
      </a:hlink>
      <a:folHlink>
        <a:srgbClr val="007A53"/>
      </a:folHlink>
    </a:clrScheme>
    <a:fontScheme name="CSIRO fonts">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owerPoint 16.9 Widescreen - test D61.potx" id="{A61A1320-A444-4F11-B6EF-61817FDB7BD3}" vid="{1738F4AF-9CB0-4952-839D-3B3E2A9C1DB9}"/>
    </a:ext>
  </a:extLst>
</a:theme>
</file>

<file path=ppt/theme/theme3.xml><?xml version="1.0" encoding="utf-8"?>
<a:theme xmlns:a="http://schemas.openxmlformats.org/drawingml/2006/main" name="CSIRO Data61 horizontal">
  <a:themeElements>
    <a:clrScheme name="CSIRO">
      <a:dk1>
        <a:sysClr val="windowText" lastClr="000000"/>
      </a:dk1>
      <a:lt1>
        <a:srgbClr val="FFFFFF"/>
      </a:lt1>
      <a:dk2>
        <a:srgbClr val="000000"/>
      </a:dk2>
      <a:lt2>
        <a:srgbClr val="FFFFFF"/>
      </a:lt2>
      <a:accent1>
        <a:srgbClr val="00A9CE"/>
      </a:accent1>
      <a:accent2>
        <a:srgbClr val="001D34"/>
      </a:accent2>
      <a:accent3>
        <a:srgbClr val="757579"/>
      </a:accent3>
      <a:accent4>
        <a:srgbClr val="1E22AA"/>
      </a:accent4>
      <a:accent5>
        <a:srgbClr val="007377"/>
      </a:accent5>
      <a:accent6>
        <a:srgbClr val="6D2077"/>
      </a:accent6>
      <a:hlink>
        <a:srgbClr val="004B87"/>
      </a:hlink>
      <a:folHlink>
        <a:srgbClr val="007A53"/>
      </a:folHlink>
    </a:clrScheme>
    <a:fontScheme name="CSIRO fonts">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owerPoint 16.9 Widescreen - test D61.potx" id="{A61A1320-A444-4F11-B6EF-61817FDB7BD3}" vid="{D3507CDB-70CD-452D-8519-2C929EC5E88D}"/>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2.xml><?xml version="1.0" encoding="utf-8"?>
<ct:contentTypeSchema xmlns:ct="http://schemas.microsoft.com/office/2006/metadata/contentType" xmlns:ma="http://schemas.microsoft.com/office/2006/metadata/properties/metaAttributes" ct:_="" ma:_="" ma:contentTypeName="Document" ma:contentTypeID="0x010100DFFF6568E1F8614EB7C90AF6A87F0B25" ma:contentTypeVersion="13" ma:contentTypeDescription="Create a new document." ma:contentTypeScope="" ma:versionID="eed91eaa7f6ea1896a91774834f795b2">
  <xsd:schema xmlns:xsd="http://www.w3.org/2001/XMLSchema" xmlns:xs="http://www.w3.org/2001/XMLSchema" xmlns:p="http://schemas.microsoft.com/office/2006/metadata/properties" xmlns:ns2="f9d56f65-ef43-4e59-b084-d4bf4ff12e34" xmlns:ns3="7495d482-cd79-44c5-a989-adf85fc91d78" targetNamespace="http://schemas.microsoft.com/office/2006/metadata/properties" ma:root="true" ma:fieldsID="e66fe27dfe4a195aa8ca9a0cf3c68108" ns2:_="" ns3:_="">
    <xsd:import namespace="f9d56f65-ef43-4e59-b084-d4bf4ff12e34"/>
    <xsd:import namespace="7495d482-cd79-44c5-a989-adf85fc91d78"/>
    <xsd:element name="properties">
      <xsd:complexType>
        <xsd:sequence>
          <xsd:element name="documentManagement">
            <xsd:complexType>
              <xsd:all>
                <xsd:element ref="ns2:_dlc_DocId" minOccurs="0"/>
                <xsd:element ref="ns2:_dlc_DocIdUrl" minOccurs="0"/>
                <xsd:element ref="ns2:_dlc_DocIdPersistId" minOccurs="0"/>
                <xsd:element ref="ns3:MediaServiceMetadata" minOccurs="0"/>
                <xsd:element ref="ns3:MediaServiceFastMetadata" minOccurs="0"/>
                <xsd:element ref="ns3:MediaServiceDateTaken" minOccurs="0"/>
                <xsd:element ref="ns3:MediaServiceAutoTags" minOccurs="0"/>
                <xsd:element ref="ns3:MediaServiceOCR" minOccurs="0"/>
                <xsd:element ref="ns3:MediaServiceLocation" minOccurs="0"/>
                <xsd:element ref="ns3:MediaServiceGenerationTime" minOccurs="0"/>
                <xsd:element ref="ns3:MediaServiceEventHashCode" minOccurs="0"/>
                <xsd:element ref="ns2:SharedWithUsers" minOccurs="0"/>
                <xsd:element ref="ns2:SharedWithDetails"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9d56f65-ef43-4e59-b084-d4bf4ff12e34"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element name="SharedWithUsers" ma:index="1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0"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7495d482-cd79-44c5-a989-adf85fc91d78"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Location" ma:index="16" nillable="true" ma:displayName="Location" ma:internalName="MediaServiceLocation"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AutoKeyPoints" ma:index="21" nillable="true" ma:displayName="MediaServiceAutoKeyPoints" ma:hidden="true" ma:internalName="MediaServiceAutoKeyPoints" ma:readOnly="true">
      <xsd:simpleType>
        <xsd:restriction base="dms:Note"/>
      </xsd:simpleType>
    </xsd:element>
    <xsd:element name="MediaServiceKeyPoints" ma:index="22"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p:properties xmlns:p="http://schemas.microsoft.com/office/2006/metadata/properties" xmlns:xsi="http://www.w3.org/2001/XMLSchema-instance" xmlns:pc="http://schemas.microsoft.com/office/infopath/2007/PartnerControls">
  <documentManagement>
    <_dlc_DocId xmlns="f9d56f65-ef43-4e59-b084-d4bf4ff12e34">CSCV7V3J5ETJ-1847676796-5280</_dlc_DocId>
    <_dlc_DocIdUrl xmlns="f9d56f65-ef43-4e59-b084-d4bf4ff12e34">
      <Url>https://csiroau.sharepoint.com/sites/Data61CommsTeam/_layouts/15/DocIdRedir.aspx?ID=CSCV7V3J5ETJ-1847676796-5280</Url>
      <Description>CSCV7V3J5ETJ-1847676796-5280</Description>
    </_dlc_DocIdUrl>
  </documentManagement>
</p:properties>
</file>

<file path=customXml/itemProps1.xml><?xml version="1.0" encoding="utf-8"?>
<ds:datastoreItem xmlns:ds="http://schemas.openxmlformats.org/officeDocument/2006/customXml" ds:itemID="{380BC07E-703F-446A-A79F-CE864494FB47}">
  <ds:schemaRefs>
    <ds:schemaRef ds:uri="http://schemas.microsoft.com/sharepoint/events"/>
  </ds:schemaRefs>
</ds:datastoreItem>
</file>

<file path=customXml/itemProps2.xml><?xml version="1.0" encoding="utf-8"?>
<ds:datastoreItem xmlns:ds="http://schemas.openxmlformats.org/officeDocument/2006/customXml" ds:itemID="{E89D16A7-4373-404A-BC11-F4A431241E4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9d56f65-ef43-4e59-b084-d4bf4ff12e34"/>
    <ds:schemaRef ds:uri="7495d482-cd79-44c5-a989-adf85fc91d7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80BE2EC-7258-4514-8D0A-BC24B25AD9B3}">
  <ds:schemaRefs>
    <ds:schemaRef ds:uri="http://schemas.microsoft.com/sharepoint/v3/contenttype/forms"/>
  </ds:schemaRefs>
</ds:datastoreItem>
</file>

<file path=customXml/itemProps4.xml><?xml version="1.0" encoding="utf-8"?>
<ds:datastoreItem xmlns:ds="http://schemas.openxmlformats.org/officeDocument/2006/customXml" ds:itemID="{27294B51-ACB0-4E3F-B097-B800D91EB0F6}">
  <ds:schemaRefs>
    <ds:schemaRef ds:uri="http://schemas.openxmlformats.org/package/2006/metadata/core-properties"/>
    <ds:schemaRef ds:uri="7495d482-cd79-44c5-a989-adf85fc91d78"/>
    <ds:schemaRef ds:uri="http://purl.org/dc/terms/"/>
    <ds:schemaRef ds:uri="f9d56f65-ef43-4e59-b084-d4bf4ff12e34"/>
    <ds:schemaRef ds:uri="http://schemas.microsoft.com/office/2006/documentManagement/types"/>
    <ds:schemaRef ds:uri="http://schemas.microsoft.com/office/2006/metadata/properties"/>
    <ds:schemaRef ds:uri="http://purl.org/dc/elements/1.1/"/>
    <ds:schemaRef ds:uri="http://schemas.microsoft.com/office/infopath/2007/PartnerControl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956</TotalTime>
  <Words>5796</Words>
  <Application>Microsoft Office PowerPoint</Application>
  <PresentationFormat>On-screen Show (16:10)</PresentationFormat>
  <Paragraphs>636</Paragraphs>
  <Slides>38</Slides>
  <Notes>37</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38</vt:i4>
      </vt:variant>
    </vt:vector>
  </HeadingPairs>
  <TitlesOfParts>
    <vt:vector size="45" baseType="lpstr">
      <vt:lpstr>Arial</vt:lpstr>
      <vt:lpstr>Calibri</vt:lpstr>
      <vt:lpstr>Consolas</vt:lpstr>
      <vt:lpstr>Segoe UI Symbol</vt:lpstr>
      <vt:lpstr>PowerPoint 16.9 Widescreen+Data61 Feb 2020</vt:lpstr>
      <vt:lpstr>CSIRO Data61 vertical</vt:lpstr>
      <vt:lpstr>CSIRO Data61 horizontal</vt:lpstr>
      <vt:lpstr>Smart Contract Testing</vt:lpstr>
      <vt:lpstr>Outline</vt:lpstr>
      <vt:lpstr>Failures in Blockchains are Catastrophic</vt:lpstr>
      <vt:lpstr>Test Scope of Blockchain-Based Applications</vt:lpstr>
      <vt:lpstr>Types of Software Testing</vt:lpstr>
      <vt:lpstr>SC Testing Solution Space</vt:lpstr>
      <vt:lpstr>SC Security Testing Solutions</vt:lpstr>
      <vt:lpstr>PowerPoint Presentation</vt:lpstr>
      <vt:lpstr>Known Issues/Vulnerabilities in SCs</vt:lpstr>
      <vt:lpstr>Single Function Reentrancy</vt:lpstr>
      <vt:lpstr>Cross Function Reentrancy</vt:lpstr>
      <vt:lpstr>Cross Function Reentrancy – Failure Case</vt:lpstr>
      <vt:lpstr>Front-Running</vt:lpstr>
      <vt:lpstr>Arithmetic Overflow/Underflow</vt:lpstr>
      <vt:lpstr>Timestamp Dependence</vt:lpstr>
      <vt:lpstr>Denial of Service (DoS)</vt:lpstr>
      <vt:lpstr>DoS (Cont.)</vt:lpstr>
      <vt:lpstr>Random Number Generation</vt:lpstr>
      <vt:lpstr>Best Practices</vt:lpstr>
      <vt:lpstr>Question</vt:lpstr>
      <vt:lpstr>PowerPoint Presentation</vt:lpstr>
      <vt:lpstr>Code Smells[1] </vt:lpstr>
      <vt:lpstr>ContractFuzzer – Fuzzing SCs for Vulnerability Detection[2]</vt:lpstr>
      <vt:lpstr>ContractFuzzer (Cont.)</vt:lpstr>
      <vt:lpstr>Mutation Testing for Ethereum[3]</vt:lpstr>
      <vt:lpstr>Mutation Testing (Cont.)</vt:lpstr>
      <vt:lpstr>Mutation Testing (Cont.)</vt:lpstr>
      <vt:lpstr>ZEUS – Analysing Safety of Smart Contracts[4] </vt:lpstr>
      <vt:lpstr>ZEUS (Cont.)</vt:lpstr>
      <vt:lpstr>Slither – A Static Analysis Framework for SCs[5]</vt:lpstr>
      <vt:lpstr>Other Tools[6]</vt:lpstr>
      <vt:lpstr>Other Tools – Effectiveness &amp; Accuracy</vt:lpstr>
      <vt:lpstr>KPMG BC Risk Assessment Framework[7]</vt:lpstr>
      <vt:lpstr>Applying KPMG Framework </vt:lpstr>
      <vt:lpstr>OWASP Testing Framework[8]</vt:lpstr>
      <vt:lpstr>Question</vt:lpstr>
      <vt:lpstr>Summary</vt:lpstr>
      <vt:lpstr>Course Outline – Next 2 Weeks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Contract Testing</dc:title>
  <dc:creator>Bandara, Dilum (Data61, Eveleigh)</dc:creator>
  <cp:lastModifiedBy>Bandara, Dilum (Data61, Eveleigh)</cp:lastModifiedBy>
  <cp:revision>105</cp:revision>
  <dcterms:created xsi:type="dcterms:W3CDTF">2020-07-06T00:11:37Z</dcterms:created>
  <dcterms:modified xsi:type="dcterms:W3CDTF">2020-07-11T07:47:41Z</dcterms:modified>
</cp:coreProperties>
</file>