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3" r:id="rId5"/>
    <p:sldMasterId id="2147483709" r:id="rId6"/>
    <p:sldMasterId id="2147483729" r:id="rId7"/>
  </p:sldMasterIdLst>
  <p:notesMasterIdLst>
    <p:notesMasterId r:id="rId52"/>
  </p:notesMasterIdLst>
  <p:handoutMasterIdLst>
    <p:handoutMasterId r:id="rId53"/>
  </p:handoutMasterIdLst>
  <p:sldIdLst>
    <p:sldId id="316" r:id="rId8"/>
    <p:sldId id="318" r:id="rId9"/>
    <p:sldId id="931" r:id="rId10"/>
    <p:sldId id="372" r:id="rId11"/>
    <p:sldId id="367" r:id="rId12"/>
    <p:sldId id="932" r:id="rId13"/>
    <p:sldId id="368" r:id="rId14"/>
    <p:sldId id="933" r:id="rId15"/>
    <p:sldId id="934" r:id="rId16"/>
    <p:sldId id="935" r:id="rId17"/>
    <p:sldId id="936" r:id="rId18"/>
    <p:sldId id="937" r:id="rId19"/>
    <p:sldId id="938" r:id="rId20"/>
    <p:sldId id="939" r:id="rId21"/>
    <p:sldId id="940" r:id="rId22"/>
    <p:sldId id="941" r:id="rId23"/>
    <p:sldId id="944" r:id="rId24"/>
    <p:sldId id="920" r:id="rId25"/>
    <p:sldId id="390" r:id="rId26"/>
    <p:sldId id="942" r:id="rId27"/>
    <p:sldId id="945" r:id="rId28"/>
    <p:sldId id="946" r:id="rId29"/>
    <p:sldId id="947" r:id="rId30"/>
    <p:sldId id="949" r:id="rId31"/>
    <p:sldId id="948" r:id="rId32"/>
    <p:sldId id="951" r:id="rId33"/>
    <p:sldId id="950" r:id="rId34"/>
    <p:sldId id="952" r:id="rId35"/>
    <p:sldId id="953" r:id="rId36"/>
    <p:sldId id="389" r:id="rId37"/>
    <p:sldId id="943" r:id="rId38"/>
    <p:sldId id="955" r:id="rId39"/>
    <p:sldId id="956" r:id="rId40"/>
    <p:sldId id="957" r:id="rId41"/>
    <p:sldId id="958" r:id="rId42"/>
    <p:sldId id="959" r:id="rId43"/>
    <p:sldId id="960" r:id="rId44"/>
    <p:sldId id="962" r:id="rId45"/>
    <p:sldId id="963" r:id="rId46"/>
    <p:sldId id="964" r:id="rId47"/>
    <p:sldId id="961" r:id="rId48"/>
    <p:sldId id="921" r:id="rId49"/>
    <p:sldId id="954" r:id="rId50"/>
    <p:sldId id="366" r:id="rId51"/>
  </p:sldIdLst>
  <p:sldSz cx="9144000" cy="5715000" type="screen16x1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599">
          <p15:clr>
            <a:srgbClr val="A4A3A4"/>
          </p15:clr>
        </p15:guide>
        <p15:guide id="3" pos="2880">
          <p15:clr>
            <a:srgbClr val="A4A3A4"/>
          </p15:clr>
        </p15:guide>
        <p15:guide id="4" pos="5602" userDrawn="1">
          <p15:clr>
            <a:srgbClr val="A4A3A4"/>
          </p15:clr>
        </p15:guide>
        <p15:guide id="5" pos="158" userDrawn="1">
          <p15:clr>
            <a:srgbClr val="A4A3A4"/>
          </p15:clr>
        </p15:guide>
        <p15:guide id="6" orient="horz" pos="1800">
          <p15:clr>
            <a:srgbClr val="A4A3A4"/>
          </p15:clr>
        </p15:guide>
        <p15:guide id="7" orient="horz" pos="66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ndara, Dilum (Data61, Eveleigh)" initials="B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DBDC"/>
    <a:srgbClr val="001D34"/>
    <a:srgbClr val="00A9C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 autoAdjust="0"/>
    <p:restoredTop sz="83199" autoAdjust="0"/>
  </p:normalViewPr>
  <p:slideViewPr>
    <p:cSldViewPr showGuides="1">
      <p:cViewPr varScale="1">
        <p:scale>
          <a:sx n="109" d="100"/>
          <a:sy n="109" d="100"/>
        </p:scale>
        <p:origin x="1734" y="96"/>
      </p:cViewPr>
      <p:guideLst>
        <p:guide orient="horz" pos="1620"/>
        <p:guide orient="horz" pos="599"/>
        <p:guide pos="2880"/>
        <p:guide pos="5602"/>
        <p:guide pos="158"/>
        <p:guide orient="horz" pos="1800"/>
        <p:guide orient="horz" pos="6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21" d="100"/>
          <a:sy n="121" d="100"/>
        </p:scale>
        <p:origin x="4938" y="11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presProps" Target="presProps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54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viewProps" Target="viewProp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F5D922-A647-5945-89E1-2B1158E87E7C}" type="doc">
      <dgm:prSet loTypeId="urn:microsoft.com/office/officeart/2005/8/layout/hierarchy3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1DCB497-4F67-7240-B1C3-DED53DF245ED}">
      <dgm:prSet phldrT="[Text]" custT="1"/>
      <dgm:spPr/>
      <dgm:t>
        <a:bodyPr/>
        <a:lstStyle/>
        <a:p>
          <a:r>
            <a:rPr lang="en-US" sz="1200" b="1" dirty="0"/>
            <a:t>Functional suitability</a:t>
          </a:r>
        </a:p>
      </dgm:t>
    </dgm:pt>
    <dgm:pt modelId="{EF8DA8D5-FCE9-E14D-9897-BF3EC678B95A}" type="parTrans" cxnId="{FFF9D69F-B680-CD4D-822F-03F59C058A3D}">
      <dgm:prSet/>
      <dgm:spPr/>
      <dgm:t>
        <a:bodyPr/>
        <a:lstStyle/>
        <a:p>
          <a:endParaRPr lang="en-US" sz="2800" b="1"/>
        </a:p>
      </dgm:t>
    </dgm:pt>
    <dgm:pt modelId="{5AAC9A2B-AAFE-704A-A72E-E6537DEA1C39}" type="sibTrans" cxnId="{FFF9D69F-B680-CD4D-822F-03F59C058A3D}">
      <dgm:prSet/>
      <dgm:spPr/>
      <dgm:t>
        <a:bodyPr/>
        <a:lstStyle/>
        <a:p>
          <a:endParaRPr lang="en-US" sz="2800" b="1"/>
        </a:p>
      </dgm:t>
    </dgm:pt>
    <dgm:pt modelId="{53C1FC7C-FB8B-ED43-B796-B56D223ECB81}">
      <dgm:prSet phldrT="[Text]" custT="1"/>
      <dgm:spPr/>
      <dgm:t>
        <a:bodyPr/>
        <a:lstStyle/>
        <a:p>
          <a:r>
            <a:rPr lang="en-US" sz="1000" b="1" dirty="0"/>
            <a:t>Functional correctness</a:t>
          </a:r>
        </a:p>
      </dgm:t>
    </dgm:pt>
    <dgm:pt modelId="{05D8882D-F16D-AB43-A3F3-30720E7BFBE0}" type="parTrans" cxnId="{27293FC4-AFA8-C04F-827D-EF7C5DFD5E2F}">
      <dgm:prSet/>
      <dgm:spPr/>
      <dgm:t>
        <a:bodyPr/>
        <a:lstStyle/>
        <a:p>
          <a:endParaRPr lang="en-US" sz="2800" b="1"/>
        </a:p>
      </dgm:t>
    </dgm:pt>
    <dgm:pt modelId="{FA1A555A-A4F9-B143-A6AC-EE0D227AD57C}" type="sibTrans" cxnId="{27293FC4-AFA8-C04F-827D-EF7C5DFD5E2F}">
      <dgm:prSet/>
      <dgm:spPr/>
      <dgm:t>
        <a:bodyPr/>
        <a:lstStyle/>
        <a:p>
          <a:endParaRPr lang="en-US" sz="2800" b="1"/>
        </a:p>
      </dgm:t>
    </dgm:pt>
    <dgm:pt modelId="{444FF2BE-46A6-0C4D-9D6A-8EF2ABCAD744}">
      <dgm:prSet phldrT="[Text]" custT="1"/>
      <dgm:spPr/>
      <dgm:t>
        <a:bodyPr/>
        <a:lstStyle/>
        <a:p>
          <a:r>
            <a:rPr lang="en-US" sz="1000" b="1" dirty="0"/>
            <a:t>Functional complete-ness</a:t>
          </a:r>
        </a:p>
      </dgm:t>
    </dgm:pt>
    <dgm:pt modelId="{136354CD-7547-0F40-90F8-3C436C8B34AB}" type="parTrans" cxnId="{8287EA18-CC81-C647-AE7B-8853F485D1CB}">
      <dgm:prSet/>
      <dgm:spPr/>
      <dgm:t>
        <a:bodyPr/>
        <a:lstStyle/>
        <a:p>
          <a:endParaRPr lang="en-US" sz="2800" b="1"/>
        </a:p>
      </dgm:t>
    </dgm:pt>
    <dgm:pt modelId="{08BBC0FC-E5EF-2F48-9E65-A9D096746A03}" type="sibTrans" cxnId="{8287EA18-CC81-C647-AE7B-8853F485D1CB}">
      <dgm:prSet/>
      <dgm:spPr/>
      <dgm:t>
        <a:bodyPr/>
        <a:lstStyle/>
        <a:p>
          <a:endParaRPr lang="en-US" sz="2800" b="1"/>
        </a:p>
      </dgm:t>
    </dgm:pt>
    <dgm:pt modelId="{2F9FF1B4-EA6C-7C4A-A81D-BD01257A79E7}">
      <dgm:prSet phldrT="[Text]" custT="1"/>
      <dgm:spPr/>
      <dgm:t>
        <a:bodyPr/>
        <a:lstStyle/>
        <a:p>
          <a:r>
            <a:rPr lang="en-US" sz="1200" b="1" dirty="0"/>
            <a:t>Performance efficiency</a:t>
          </a:r>
        </a:p>
      </dgm:t>
    </dgm:pt>
    <dgm:pt modelId="{DA9D38D4-F370-4C44-9EDE-EC75DD5C2DFF}" type="parTrans" cxnId="{B35CECD8-25B5-B043-BE4F-8B988CB5BE56}">
      <dgm:prSet/>
      <dgm:spPr/>
      <dgm:t>
        <a:bodyPr/>
        <a:lstStyle/>
        <a:p>
          <a:endParaRPr lang="en-US" sz="2800" b="1"/>
        </a:p>
      </dgm:t>
    </dgm:pt>
    <dgm:pt modelId="{73A9813E-E570-3849-9A3D-EE8BC43EE56C}" type="sibTrans" cxnId="{B35CECD8-25B5-B043-BE4F-8B988CB5BE56}">
      <dgm:prSet/>
      <dgm:spPr/>
      <dgm:t>
        <a:bodyPr/>
        <a:lstStyle/>
        <a:p>
          <a:endParaRPr lang="en-US" sz="2800" b="1"/>
        </a:p>
      </dgm:t>
    </dgm:pt>
    <dgm:pt modelId="{FDAB69C9-3BA5-8240-A3EA-4A596500E358}">
      <dgm:prSet phldrT="[Text]" custT="1"/>
      <dgm:spPr/>
      <dgm:t>
        <a:bodyPr/>
        <a:lstStyle/>
        <a:p>
          <a:r>
            <a:rPr lang="en-US" sz="1000" b="1" dirty="0"/>
            <a:t>Capacity</a:t>
          </a:r>
        </a:p>
      </dgm:t>
    </dgm:pt>
    <dgm:pt modelId="{EE9B1C0E-FF5B-F64D-97DA-1EFCDC6AC4F0}" type="parTrans" cxnId="{7D24917B-F264-4E45-BDE3-71E6B04AAB54}">
      <dgm:prSet/>
      <dgm:spPr/>
      <dgm:t>
        <a:bodyPr/>
        <a:lstStyle/>
        <a:p>
          <a:endParaRPr lang="en-US" sz="2800" b="1"/>
        </a:p>
      </dgm:t>
    </dgm:pt>
    <dgm:pt modelId="{32666D97-8610-9945-B7FA-DE82EDE8AF0D}" type="sibTrans" cxnId="{7D24917B-F264-4E45-BDE3-71E6B04AAB54}">
      <dgm:prSet/>
      <dgm:spPr/>
      <dgm:t>
        <a:bodyPr/>
        <a:lstStyle/>
        <a:p>
          <a:endParaRPr lang="en-US" sz="2800" b="1"/>
        </a:p>
      </dgm:t>
    </dgm:pt>
    <dgm:pt modelId="{299096F4-3ED2-8C4A-9186-AB4A03B8C0C6}">
      <dgm:prSet phldrT="[Text]" custT="1"/>
      <dgm:spPr/>
      <dgm:t>
        <a:bodyPr/>
        <a:lstStyle/>
        <a:p>
          <a:r>
            <a:rPr lang="en-US" sz="1000" b="1" dirty="0"/>
            <a:t>Resource utilization</a:t>
          </a:r>
        </a:p>
      </dgm:t>
    </dgm:pt>
    <dgm:pt modelId="{3E784F15-FAE9-BB49-95C5-CAC859C56617}" type="parTrans" cxnId="{841DCEAB-77F6-C149-B398-963E03A33824}">
      <dgm:prSet/>
      <dgm:spPr/>
      <dgm:t>
        <a:bodyPr/>
        <a:lstStyle/>
        <a:p>
          <a:endParaRPr lang="en-US" sz="2800" b="1"/>
        </a:p>
      </dgm:t>
    </dgm:pt>
    <dgm:pt modelId="{82A589DB-9981-E041-A7ED-B93DEBADEC5B}" type="sibTrans" cxnId="{841DCEAB-77F6-C149-B398-963E03A33824}">
      <dgm:prSet/>
      <dgm:spPr/>
      <dgm:t>
        <a:bodyPr/>
        <a:lstStyle/>
        <a:p>
          <a:endParaRPr lang="en-US" sz="2800" b="1"/>
        </a:p>
      </dgm:t>
    </dgm:pt>
    <dgm:pt modelId="{FD4DD728-38B2-774B-93E8-0922AD3E17ED}">
      <dgm:prSet phldrT="[Text]" custT="1"/>
      <dgm:spPr/>
      <dgm:t>
        <a:bodyPr/>
        <a:lstStyle/>
        <a:p>
          <a:r>
            <a:rPr lang="en-US" sz="1000" b="1" dirty="0"/>
            <a:t>Functional appropriate-ness</a:t>
          </a:r>
        </a:p>
      </dgm:t>
    </dgm:pt>
    <dgm:pt modelId="{E876EA2D-293D-BC4A-A196-3712A4F5CDB1}" type="parTrans" cxnId="{18F85895-D2F9-9B49-BDF4-644A05E7DFBE}">
      <dgm:prSet/>
      <dgm:spPr/>
      <dgm:t>
        <a:bodyPr/>
        <a:lstStyle/>
        <a:p>
          <a:endParaRPr lang="en-US" sz="2800" b="1"/>
        </a:p>
      </dgm:t>
    </dgm:pt>
    <dgm:pt modelId="{C3859D40-5AA0-844D-825E-EBCAAA87B506}" type="sibTrans" cxnId="{18F85895-D2F9-9B49-BDF4-644A05E7DFBE}">
      <dgm:prSet/>
      <dgm:spPr/>
      <dgm:t>
        <a:bodyPr/>
        <a:lstStyle/>
        <a:p>
          <a:endParaRPr lang="en-US" sz="2800" b="1"/>
        </a:p>
      </dgm:t>
    </dgm:pt>
    <dgm:pt modelId="{2704C766-EA22-D046-80C0-C5A0AF66F85D}">
      <dgm:prSet phldrT="[Text]" custT="1"/>
      <dgm:spPr/>
      <dgm:t>
        <a:bodyPr/>
        <a:lstStyle/>
        <a:p>
          <a:r>
            <a:rPr lang="en-US" sz="1000" b="1" dirty="0"/>
            <a:t>Time behavior</a:t>
          </a:r>
        </a:p>
      </dgm:t>
    </dgm:pt>
    <dgm:pt modelId="{9F0F78F8-60F2-FB40-ACE6-A8E46E10A1BB}" type="parTrans" cxnId="{1E5CE1B3-6395-C843-B3EF-0F8FAF4FD5BD}">
      <dgm:prSet/>
      <dgm:spPr/>
      <dgm:t>
        <a:bodyPr/>
        <a:lstStyle/>
        <a:p>
          <a:endParaRPr lang="en-US" sz="2800" b="1"/>
        </a:p>
      </dgm:t>
    </dgm:pt>
    <dgm:pt modelId="{47C8D04F-C358-9A48-B736-2D8B40E8D061}" type="sibTrans" cxnId="{1E5CE1B3-6395-C843-B3EF-0F8FAF4FD5BD}">
      <dgm:prSet/>
      <dgm:spPr/>
      <dgm:t>
        <a:bodyPr/>
        <a:lstStyle/>
        <a:p>
          <a:endParaRPr lang="en-US" sz="2800" b="1"/>
        </a:p>
      </dgm:t>
    </dgm:pt>
    <dgm:pt modelId="{8F051BCC-AB3B-394F-ADE0-550A8288E9D1}">
      <dgm:prSet custT="1"/>
      <dgm:spPr/>
      <dgm:t>
        <a:bodyPr/>
        <a:lstStyle/>
        <a:p>
          <a:r>
            <a:rPr lang="en-US" sz="1200" b="1" dirty="0" err="1"/>
            <a:t>Compatib-ility</a:t>
          </a:r>
          <a:endParaRPr lang="en-US" sz="1200" b="1" dirty="0"/>
        </a:p>
      </dgm:t>
    </dgm:pt>
    <dgm:pt modelId="{70BF84AD-BF26-A249-B0E7-CCCCE1D37B64}" type="parTrans" cxnId="{F7B636A9-3F1D-4E4B-BBB1-A7922D6922B2}">
      <dgm:prSet/>
      <dgm:spPr/>
      <dgm:t>
        <a:bodyPr/>
        <a:lstStyle/>
        <a:p>
          <a:endParaRPr lang="en-US" sz="2800" b="1"/>
        </a:p>
      </dgm:t>
    </dgm:pt>
    <dgm:pt modelId="{2E3D6173-BE70-F34B-950B-1C3702EC581B}" type="sibTrans" cxnId="{F7B636A9-3F1D-4E4B-BBB1-A7922D6922B2}">
      <dgm:prSet/>
      <dgm:spPr/>
      <dgm:t>
        <a:bodyPr/>
        <a:lstStyle/>
        <a:p>
          <a:endParaRPr lang="en-US" sz="2800" b="1"/>
        </a:p>
      </dgm:t>
    </dgm:pt>
    <dgm:pt modelId="{598FE064-F072-2E43-BEAE-80E649AEA9AE}">
      <dgm:prSet custT="1"/>
      <dgm:spPr/>
      <dgm:t>
        <a:bodyPr/>
        <a:lstStyle/>
        <a:p>
          <a:r>
            <a:rPr lang="en-US" sz="1000" b="1"/>
            <a:t>Interop-erability</a:t>
          </a:r>
          <a:endParaRPr lang="en-US" sz="1000" b="1" dirty="0"/>
        </a:p>
      </dgm:t>
    </dgm:pt>
    <dgm:pt modelId="{224B842B-4E55-914D-977A-0FFA6511356C}" type="parTrans" cxnId="{6CB113AA-9DEA-194E-B4B1-C591C50EA489}">
      <dgm:prSet/>
      <dgm:spPr/>
      <dgm:t>
        <a:bodyPr/>
        <a:lstStyle/>
        <a:p>
          <a:endParaRPr lang="en-US" sz="2800" b="1"/>
        </a:p>
      </dgm:t>
    </dgm:pt>
    <dgm:pt modelId="{BF168AA6-8FD0-D546-926D-CD54C2D9060A}" type="sibTrans" cxnId="{6CB113AA-9DEA-194E-B4B1-C591C50EA489}">
      <dgm:prSet/>
      <dgm:spPr/>
      <dgm:t>
        <a:bodyPr/>
        <a:lstStyle/>
        <a:p>
          <a:endParaRPr lang="en-US" sz="2800" b="1"/>
        </a:p>
      </dgm:t>
    </dgm:pt>
    <dgm:pt modelId="{E6E223AD-5E94-2440-8F3B-B6DE336C4CEC}">
      <dgm:prSet custT="1"/>
      <dgm:spPr/>
      <dgm:t>
        <a:bodyPr/>
        <a:lstStyle/>
        <a:p>
          <a:r>
            <a:rPr lang="en-US" sz="1000" b="1" dirty="0"/>
            <a:t>Co-existence</a:t>
          </a:r>
        </a:p>
      </dgm:t>
    </dgm:pt>
    <dgm:pt modelId="{7E0FC8F8-EB3C-C748-BAEB-624230241256}" type="parTrans" cxnId="{89AA0514-B813-FC49-9C07-87B67F6A64C2}">
      <dgm:prSet/>
      <dgm:spPr/>
      <dgm:t>
        <a:bodyPr/>
        <a:lstStyle/>
        <a:p>
          <a:endParaRPr lang="en-US" sz="2800" b="1"/>
        </a:p>
      </dgm:t>
    </dgm:pt>
    <dgm:pt modelId="{BCD642E1-79CF-A944-A179-9D259CAED5F2}" type="sibTrans" cxnId="{89AA0514-B813-FC49-9C07-87B67F6A64C2}">
      <dgm:prSet/>
      <dgm:spPr/>
      <dgm:t>
        <a:bodyPr/>
        <a:lstStyle/>
        <a:p>
          <a:endParaRPr lang="en-US" sz="2800" b="1"/>
        </a:p>
      </dgm:t>
    </dgm:pt>
    <dgm:pt modelId="{AC1C2011-E47F-F24C-8B7C-4E3BC1DFAB2D}">
      <dgm:prSet custT="1"/>
      <dgm:spPr/>
      <dgm:t>
        <a:bodyPr/>
        <a:lstStyle/>
        <a:p>
          <a:r>
            <a:rPr lang="en-US" sz="1200" b="1" dirty="0"/>
            <a:t>Usability</a:t>
          </a:r>
        </a:p>
      </dgm:t>
    </dgm:pt>
    <dgm:pt modelId="{875C913E-520C-F54F-B29E-C519013B05EF}" type="parTrans" cxnId="{F166A007-9572-FC4E-A4C0-A1502C01C84F}">
      <dgm:prSet/>
      <dgm:spPr/>
      <dgm:t>
        <a:bodyPr/>
        <a:lstStyle/>
        <a:p>
          <a:endParaRPr lang="en-US" sz="2800" b="1"/>
        </a:p>
      </dgm:t>
    </dgm:pt>
    <dgm:pt modelId="{822AF7AC-50EA-A147-96D3-4CCEFC7F8215}" type="sibTrans" cxnId="{F166A007-9572-FC4E-A4C0-A1502C01C84F}">
      <dgm:prSet/>
      <dgm:spPr/>
      <dgm:t>
        <a:bodyPr/>
        <a:lstStyle/>
        <a:p>
          <a:endParaRPr lang="en-US" sz="2800" b="1"/>
        </a:p>
      </dgm:t>
    </dgm:pt>
    <dgm:pt modelId="{B0893E9D-79A1-714C-9815-3E92244E91ED}">
      <dgm:prSet custT="1"/>
      <dgm:spPr/>
      <dgm:t>
        <a:bodyPr/>
        <a:lstStyle/>
        <a:p>
          <a:r>
            <a:rPr lang="en-US" sz="1000" b="1" dirty="0"/>
            <a:t>Operability </a:t>
          </a:r>
        </a:p>
      </dgm:t>
    </dgm:pt>
    <dgm:pt modelId="{BE09F905-F57D-3A41-B986-6174F9DE9EF6}" type="parTrans" cxnId="{970C8F44-585A-5948-930E-9E835ABDD018}">
      <dgm:prSet/>
      <dgm:spPr/>
      <dgm:t>
        <a:bodyPr/>
        <a:lstStyle/>
        <a:p>
          <a:endParaRPr lang="en-US" sz="2800" b="1"/>
        </a:p>
      </dgm:t>
    </dgm:pt>
    <dgm:pt modelId="{9716B081-0A92-BB46-BEA7-6085DD96F792}" type="sibTrans" cxnId="{970C8F44-585A-5948-930E-9E835ABDD018}">
      <dgm:prSet/>
      <dgm:spPr/>
      <dgm:t>
        <a:bodyPr/>
        <a:lstStyle/>
        <a:p>
          <a:endParaRPr lang="en-US" sz="2800" b="1"/>
        </a:p>
      </dgm:t>
    </dgm:pt>
    <dgm:pt modelId="{B38F1EE6-D813-644B-B80E-DC72FD03A0A2}">
      <dgm:prSet custT="1"/>
      <dgm:spPr/>
      <dgm:t>
        <a:bodyPr/>
        <a:lstStyle/>
        <a:p>
          <a:r>
            <a:rPr lang="en-US" sz="1000" b="1" dirty="0"/>
            <a:t>User error protection</a:t>
          </a:r>
        </a:p>
      </dgm:t>
    </dgm:pt>
    <dgm:pt modelId="{35DE522F-B866-F941-BC4D-91F450E2F441}" type="parTrans" cxnId="{FD352A94-4692-BA4B-AFBA-53ED2D5C7456}">
      <dgm:prSet/>
      <dgm:spPr/>
      <dgm:t>
        <a:bodyPr/>
        <a:lstStyle/>
        <a:p>
          <a:endParaRPr lang="en-US" sz="2800" b="1"/>
        </a:p>
      </dgm:t>
    </dgm:pt>
    <dgm:pt modelId="{D872DCFB-4FCB-0A4F-8B9F-20D50B54D705}" type="sibTrans" cxnId="{FD352A94-4692-BA4B-AFBA-53ED2D5C7456}">
      <dgm:prSet/>
      <dgm:spPr/>
      <dgm:t>
        <a:bodyPr/>
        <a:lstStyle/>
        <a:p>
          <a:endParaRPr lang="en-US" sz="2800" b="1"/>
        </a:p>
      </dgm:t>
    </dgm:pt>
    <dgm:pt modelId="{0E8CD457-DF9A-854A-B772-A66C169B0588}">
      <dgm:prSet custT="1"/>
      <dgm:spPr/>
      <dgm:t>
        <a:bodyPr/>
        <a:lstStyle/>
        <a:p>
          <a:r>
            <a:rPr lang="en-US" sz="1200" b="1" dirty="0"/>
            <a:t>Reliability</a:t>
          </a:r>
        </a:p>
      </dgm:t>
    </dgm:pt>
    <dgm:pt modelId="{08F59359-C013-7E47-94F6-E90D860A58DF}" type="parTrans" cxnId="{F60A0691-5045-394F-956D-7F5888590301}">
      <dgm:prSet/>
      <dgm:spPr/>
      <dgm:t>
        <a:bodyPr/>
        <a:lstStyle/>
        <a:p>
          <a:endParaRPr lang="en-US" sz="2800" b="1"/>
        </a:p>
      </dgm:t>
    </dgm:pt>
    <dgm:pt modelId="{8E08FD71-FC03-CB42-A5BD-73669B7ED237}" type="sibTrans" cxnId="{F60A0691-5045-394F-956D-7F5888590301}">
      <dgm:prSet/>
      <dgm:spPr/>
      <dgm:t>
        <a:bodyPr/>
        <a:lstStyle/>
        <a:p>
          <a:endParaRPr lang="en-US" sz="2800" b="1"/>
        </a:p>
      </dgm:t>
    </dgm:pt>
    <dgm:pt modelId="{D01FFA2E-324C-4F44-8F5B-1D93BA14C37D}">
      <dgm:prSet custT="1"/>
      <dgm:spPr/>
      <dgm:t>
        <a:bodyPr/>
        <a:lstStyle/>
        <a:p>
          <a:r>
            <a:rPr lang="en-US" sz="1000" b="1"/>
            <a:t>Availability</a:t>
          </a:r>
          <a:endParaRPr lang="en-US" sz="1000" b="1" dirty="0"/>
        </a:p>
      </dgm:t>
    </dgm:pt>
    <dgm:pt modelId="{883F9595-6196-5F40-B439-137031A0CA92}" type="parTrans" cxnId="{F1127820-0574-C84E-A90D-0BDE230F30CE}">
      <dgm:prSet/>
      <dgm:spPr/>
      <dgm:t>
        <a:bodyPr/>
        <a:lstStyle/>
        <a:p>
          <a:endParaRPr lang="en-US" sz="2800" b="1"/>
        </a:p>
      </dgm:t>
    </dgm:pt>
    <dgm:pt modelId="{B6B99295-B775-EA45-BDE7-A0F66DFE49C2}" type="sibTrans" cxnId="{F1127820-0574-C84E-A90D-0BDE230F30CE}">
      <dgm:prSet/>
      <dgm:spPr/>
      <dgm:t>
        <a:bodyPr/>
        <a:lstStyle/>
        <a:p>
          <a:endParaRPr lang="en-US" sz="2800" b="1"/>
        </a:p>
      </dgm:t>
    </dgm:pt>
    <dgm:pt modelId="{16038EE6-6BF3-4B48-9980-ACC7A6420663}">
      <dgm:prSet custT="1"/>
      <dgm:spPr/>
      <dgm:t>
        <a:bodyPr/>
        <a:lstStyle/>
        <a:p>
          <a:r>
            <a:rPr lang="en-US" sz="1000" b="1" dirty="0" err="1"/>
            <a:t>Recoverab-ility</a:t>
          </a:r>
          <a:endParaRPr lang="en-US" sz="1000" b="1" dirty="0"/>
        </a:p>
      </dgm:t>
    </dgm:pt>
    <dgm:pt modelId="{AE8F0254-C357-F34A-B5AE-12FF6C1B5C26}" type="parTrans" cxnId="{9CB096C1-9AF6-1945-B1A9-5046E66C8772}">
      <dgm:prSet/>
      <dgm:spPr/>
      <dgm:t>
        <a:bodyPr/>
        <a:lstStyle/>
        <a:p>
          <a:endParaRPr lang="en-US" sz="2800" b="1"/>
        </a:p>
      </dgm:t>
    </dgm:pt>
    <dgm:pt modelId="{0B8419AD-1F4A-364B-AB5A-51FA3B4CE4AF}" type="sibTrans" cxnId="{9CB096C1-9AF6-1945-B1A9-5046E66C8772}">
      <dgm:prSet/>
      <dgm:spPr/>
      <dgm:t>
        <a:bodyPr/>
        <a:lstStyle/>
        <a:p>
          <a:endParaRPr lang="en-US" sz="2800" b="1"/>
        </a:p>
      </dgm:t>
    </dgm:pt>
    <dgm:pt modelId="{8DC7C76D-6C75-D742-A16F-9E797B71B627}">
      <dgm:prSet custT="1"/>
      <dgm:spPr/>
      <dgm:t>
        <a:bodyPr/>
        <a:lstStyle/>
        <a:p>
          <a:r>
            <a:rPr lang="en-US" sz="1000" b="1" dirty="0"/>
            <a:t>Maturity </a:t>
          </a:r>
        </a:p>
      </dgm:t>
    </dgm:pt>
    <dgm:pt modelId="{B41E6929-1A8C-EF44-A394-950681650A9E}" type="parTrans" cxnId="{5DBEB98B-738C-ED4F-AD67-E2390B57594D}">
      <dgm:prSet/>
      <dgm:spPr/>
      <dgm:t>
        <a:bodyPr/>
        <a:lstStyle/>
        <a:p>
          <a:endParaRPr lang="en-US" sz="2800" b="1"/>
        </a:p>
      </dgm:t>
    </dgm:pt>
    <dgm:pt modelId="{8FDA92A6-7F3E-944A-8CB4-9242580083D3}" type="sibTrans" cxnId="{5DBEB98B-738C-ED4F-AD67-E2390B57594D}">
      <dgm:prSet/>
      <dgm:spPr/>
      <dgm:t>
        <a:bodyPr/>
        <a:lstStyle/>
        <a:p>
          <a:endParaRPr lang="en-US" sz="2800" b="1"/>
        </a:p>
      </dgm:t>
    </dgm:pt>
    <dgm:pt modelId="{3C53D9CB-B49A-1041-B36E-C876B26C0664}">
      <dgm:prSet custT="1"/>
      <dgm:spPr/>
      <dgm:t>
        <a:bodyPr/>
        <a:lstStyle/>
        <a:p>
          <a:r>
            <a:rPr lang="en-US" sz="1000" b="1" dirty="0"/>
            <a:t>Fault tolerance </a:t>
          </a:r>
        </a:p>
      </dgm:t>
    </dgm:pt>
    <dgm:pt modelId="{9C1B7D37-0A7C-4146-A31B-21D8316E2833}" type="parTrans" cxnId="{107154C8-A30F-114D-8393-F817D0900E82}">
      <dgm:prSet/>
      <dgm:spPr/>
      <dgm:t>
        <a:bodyPr/>
        <a:lstStyle/>
        <a:p>
          <a:endParaRPr lang="en-US" sz="2800" b="1"/>
        </a:p>
      </dgm:t>
    </dgm:pt>
    <dgm:pt modelId="{A56BD4CF-F2CB-3D42-B050-868112FD307A}" type="sibTrans" cxnId="{107154C8-A30F-114D-8393-F817D0900E82}">
      <dgm:prSet/>
      <dgm:spPr/>
      <dgm:t>
        <a:bodyPr/>
        <a:lstStyle/>
        <a:p>
          <a:endParaRPr lang="en-US" sz="2800" b="1"/>
        </a:p>
      </dgm:t>
    </dgm:pt>
    <dgm:pt modelId="{00D42E72-3F24-5446-A532-B962CD556993}">
      <dgm:prSet custT="1"/>
      <dgm:spPr/>
      <dgm:t>
        <a:bodyPr/>
        <a:lstStyle/>
        <a:p>
          <a:r>
            <a:rPr lang="en-US" sz="1200" b="1" dirty="0"/>
            <a:t>Security </a:t>
          </a:r>
        </a:p>
      </dgm:t>
    </dgm:pt>
    <dgm:pt modelId="{018CBCAC-7E13-DC4B-ABAF-4151D091C23E}" type="parTrans" cxnId="{5FE271AD-91AB-E540-8168-456A5C5F4FCA}">
      <dgm:prSet/>
      <dgm:spPr/>
      <dgm:t>
        <a:bodyPr/>
        <a:lstStyle/>
        <a:p>
          <a:endParaRPr lang="en-US" sz="2800" b="1"/>
        </a:p>
      </dgm:t>
    </dgm:pt>
    <dgm:pt modelId="{159A85A7-45FC-764B-8BDD-34079D757EA7}" type="sibTrans" cxnId="{5FE271AD-91AB-E540-8168-456A5C5F4FCA}">
      <dgm:prSet/>
      <dgm:spPr/>
      <dgm:t>
        <a:bodyPr/>
        <a:lstStyle/>
        <a:p>
          <a:endParaRPr lang="en-US" sz="2800" b="1"/>
        </a:p>
      </dgm:t>
    </dgm:pt>
    <dgm:pt modelId="{A6D7EFB5-A92E-044B-B43F-51922C0DC9A0}">
      <dgm:prSet custT="1"/>
      <dgm:spPr/>
      <dgm:t>
        <a:bodyPr/>
        <a:lstStyle/>
        <a:p>
          <a:r>
            <a:rPr lang="en-US" sz="1000" b="1"/>
            <a:t>Integrity </a:t>
          </a:r>
          <a:endParaRPr lang="en-US" sz="1000" b="1" dirty="0"/>
        </a:p>
      </dgm:t>
    </dgm:pt>
    <dgm:pt modelId="{457D7804-6648-244C-B977-5FFA990152B3}" type="parTrans" cxnId="{1E6AFF6D-FD10-F540-B9E2-6756D4679939}">
      <dgm:prSet/>
      <dgm:spPr/>
      <dgm:t>
        <a:bodyPr/>
        <a:lstStyle/>
        <a:p>
          <a:endParaRPr lang="en-US" sz="2800" b="1"/>
        </a:p>
      </dgm:t>
    </dgm:pt>
    <dgm:pt modelId="{58A1200A-74DE-DC4C-BAC0-FA8EE5C767D2}" type="sibTrans" cxnId="{1E6AFF6D-FD10-F540-B9E2-6756D4679939}">
      <dgm:prSet/>
      <dgm:spPr/>
      <dgm:t>
        <a:bodyPr/>
        <a:lstStyle/>
        <a:p>
          <a:endParaRPr lang="en-US" sz="2800" b="1"/>
        </a:p>
      </dgm:t>
    </dgm:pt>
    <dgm:pt modelId="{69292C06-EF1C-1D4C-A419-4BBF1A78C12B}">
      <dgm:prSet custT="1"/>
      <dgm:spPr/>
      <dgm:t>
        <a:bodyPr/>
        <a:lstStyle/>
        <a:p>
          <a:r>
            <a:rPr lang="en-US" sz="1000" b="1"/>
            <a:t>Confidential-ity</a:t>
          </a:r>
          <a:endParaRPr lang="en-US" sz="1000" b="1" dirty="0"/>
        </a:p>
      </dgm:t>
    </dgm:pt>
    <dgm:pt modelId="{7F9F97BE-5130-EC47-A26F-5CE7B8699020}" type="parTrans" cxnId="{771C1A6A-AF9B-F14A-ABCF-24B1ABDA5FE1}">
      <dgm:prSet/>
      <dgm:spPr/>
      <dgm:t>
        <a:bodyPr/>
        <a:lstStyle/>
        <a:p>
          <a:endParaRPr lang="en-US" sz="2800" b="1"/>
        </a:p>
      </dgm:t>
    </dgm:pt>
    <dgm:pt modelId="{11D7078B-256A-0541-9889-01991EA840FB}" type="sibTrans" cxnId="{771C1A6A-AF9B-F14A-ABCF-24B1ABDA5FE1}">
      <dgm:prSet/>
      <dgm:spPr/>
      <dgm:t>
        <a:bodyPr/>
        <a:lstStyle/>
        <a:p>
          <a:endParaRPr lang="en-US" sz="2800" b="1"/>
        </a:p>
      </dgm:t>
    </dgm:pt>
    <dgm:pt modelId="{054BC13C-9C64-9E41-9173-145D9B78BD94}">
      <dgm:prSet custT="1"/>
      <dgm:spPr/>
      <dgm:t>
        <a:bodyPr/>
        <a:lstStyle/>
        <a:p>
          <a:r>
            <a:rPr lang="en-US" sz="1000" b="1"/>
            <a:t>Non-repudiation</a:t>
          </a:r>
          <a:endParaRPr lang="en-US" sz="1000" b="1" dirty="0"/>
        </a:p>
      </dgm:t>
    </dgm:pt>
    <dgm:pt modelId="{2BB9B9E4-5FE5-D147-BAFC-E8ED24A73C6D}" type="parTrans" cxnId="{B7903AE4-8E49-024E-B1CD-62002BD104ED}">
      <dgm:prSet/>
      <dgm:spPr/>
      <dgm:t>
        <a:bodyPr/>
        <a:lstStyle/>
        <a:p>
          <a:endParaRPr lang="en-US" sz="2800" b="1"/>
        </a:p>
      </dgm:t>
    </dgm:pt>
    <dgm:pt modelId="{E99AEB17-6B59-8941-83C7-A066A176A5C1}" type="sibTrans" cxnId="{B7903AE4-8E49-024E-B1CD-62002BD104ED}">
      <dgm:prSet/>
      <dgm:spPr/>
      <dgm:t>
        <a:bodyPr/>
        <a:lstStyle/>
        <a:p>
          <a:endParaRPr lang="en-US" sz="2800" b="1"/>
        </a:p>
      </dgm:t>
    </dgm:pt>
    <dgm:pt modelId="{E18C2833-A402-AE40-AFC4-1A0012C0626B}">
      <dgm:prSet custT="1"/>
      <dgm:spPr/>
      <dgm:t>
        <a:bodyPr/>
        <a:lstStyle/>
        <a:p>
          <a:r>
            <a:rPr lang="en-US" sz="1000" b="1"/>
            <a:t>Accountab-ility</a:t>
          </a:r>
          <a:endParaRPr lang="en-US" sz="1000" b="1" dirty="0"/>
        </a:p>
      </dgm:t>
    </dgm:pt>
    <dgm:pt modelId="{5A68C619-65D3-114E-9776-3746F139E5CA}" type="parTrans" cxnId="{5E14102D-7084-FA4C-AAEB-7A45B235F0D7}">
      <dgm:prSet/>
      <dgm:spPr/>
      <dgm:t>
        <a:bodyPr/>
        <a:lstStyle/>
        <a:p>
          <a:endParaRPr lang="en-US" sz="2800" b="1"/>
        </a:p>
      </dgm:t>
    </dgm:pt>
    <dgm:pt modelId="{42B1A76F-E8A5-F741-9656-0220FB356D62}" type="sibTrans" cxnId="{5E14102D-7084-FA4C-AAEB-7A45B235F0D7}">
      <dgm:prSet/>
      <dgm:spPr/>
      <dgm:t>
        <a:bodyPr/>
        <a:lstStyle/>
        <a:p>
          <a:endParaRPr lang="en-US" sz="2800" b="1"/>
        </a:p>
      </dgm:t>
    </dgm:pt>
    <dgm:pt modelId="{3249E403-7B42-E041-AB57-0829AE25A092}">
      <dgm:prSet custT="1"/>
      <dgm:spPr/>
      <dgm:t>
        <a:bodyPr/>
        <a:lstStyle/>
        <a:p>
          <a:r>
            <a:rPr lang="en-US" sz="1000" b="1"/>
            <a:t>Authent-icity</a:t>
          </a:r>
          <a:endParaRPr lang="en-US" sz="1000" b="1" dirty="0"/>
        </a:p>
      </dgm:t>
    </dgm:pt>
    <dgm:pt modelId="{A5B5B806-C405-5C4C-8827-00133AAE07B2}" type="parTrans" cxnId="{4544BC6D-CC7F-2D44-8851-9CD7A2C4CDC3}">
      <dgm:prSet/>
      <dgm:spPr/>
      <dgm:t>
        <a:bodyPr/>
        <a:lstStyle/>
        <a:p>
          <a:endParaRPr lang="en-US" sz="2800" b="1"/>
        </a:p>
      </dgm:t>
    </dgm:pt>
    <dgm:pt modelId="{98164AA1-8FDF-1F4F-B189-E9577350CB76}" type="sibTrans" cxnId="{4544BC6D-CC7F-2D44-8851-9CD7A2C4CDC3}">
      <dgm:prSet/>
      <dgm:spPr/>
      <dgm:t>
        <a:bodyPr/>
        <a:lstStyle/>
        <a:p>
          <a:endParaRPr lang="en-US" sz="2800" b="1"/>
        </a:p>
      </dgm:t>
    </dgm:pt>
    <dgm:pt modelId="{7A93B62C-5C6F-AC4F-8A7C-ED6B585841C1}">
      <dgm:prSet custT="1"/>
      <dgm:spPr/>
      <dgm:t>
        <a:bodyPr/>
        <a:lstStyle/>
        <a:p>
          <a:r>
            <a:rPr lang="en-US" sz="1200" b="1" dirty="0"/>
            <a:t>Maintain-ability</a:t>
          </a:r>
        </a:p>
      </dgm:t>
    </dgm:pt>
    <dgm:pt modelId="{209C471E-D42A-FA46-93C8-24BE0E89AD9A}" type="parTrans" cxnId="{58FB9503-7E52-BC44-A1F9-12574B538CBE}">
      <dgm:prSet/>
      <dgm:spPr/>
      <dgm:t>
        <a:bodyPr/>
        <a:lstStyle/>
        <a:p>
          <a:endParaRPr lang="en-US" sz="2800" b="1"/>
        </a:p>
      </dgm:t>
    </dgm:pt>
    <dgm:pt modelId="{2C9C703C-A18F-5A4C-819B-12AE8BD3C33E}" type="sibTrans" cxnId="{58FB9503-7E52-BC44-A1F9-12574B538CBE}">
      <dgm:prSet/>
      <dgm:spPr/>
      <dgm:t>
        <a:bodyPr/>
        <a:lstStyle/>
        <a:p>
          <a:endParaRPr lang="en-US" sz="2800" b="1"/>
        </a:p>
      </dgm:t>
    </dgm:pt>
    <dgm:pt modelId="{95F28B24-1712-6849-B4D1-E5648E216B92}">
      <dgm:prSet custT="1"/>
      <dgm:spPr/>
      <dgm:t>
        <a:bodyPr/>
        <a:lstStyle/>
        <a:p>
          <a:r>
            <a:rPr lang="en-US" sz="1000" b="1"/>
            <a:t>Modularity</a:t>
          </a:r>
          <a:endParaRPr lang="en-US" sz="1000" b="1" dirty="0"/>
        </a:p>
      </dgm:t>
    </dgm:pt>
    <dgm:pt modelId="{6FA5CCA6-E064-CA4E-A237-3841FE7B18E9}" type="parTrans" cxnId="{6446CAE3-D817-F244-A5BF-7012A89501D4}">
      <dgm:prSet/>
      <dgm:spPr/>
      <dgm:t>
        <a:bodyPr/>
        <a:lstStyle/>
        <a:p>
          <a:endParaRPr lang="en-US" sz="2800" b="1"/>
        </a:p>
      </dgm:t>
    </dgm:pt>
    <dgm:pt modelId="{85060FCB-9889-A04A-A20E-FA173D032DFF}" type="sibTrans" cxnId="{6446CAE3-D817-F244-A5BF-7012A89501D4}">
      <dgm:prSet/>
      <dgm:spPr/>
      <dgm:t>
        <a:bodyPr/>
        <a:lstStyle/>
        <a:p>
          <a:endParaRPr lang="en-US" sz="2800" b="1"/>
        </a:p>
      </dgm:t>
    </dgm:pt>
    <dgm:pt modelId="{4EE57A1C-0DB5-1F49-B834-B315C0F65072}">
      <dgm:prSet custT="1"/>
      <dgm:spPr/>
      <dgm:t>
        <a:bodyPr/>
        <a:lstStyle/>
        <a:p>
          <a:r>
            <a:rPr lang="en-US" sz="1000" b="1" dirty="0" err="1"/>
            <a:t>Reuseability</a:t>
          </a:r>
          <a:endParaRPr lang="en-US" sz="1000" b="1" dirty="0"/>
        </a:p>
      </dgm:t>
    </dgm:pt>
    <dgm:pt modelId="{EC44253B-0648-334C-A54A-72CE77C60696}" type="parTrans" cxnId="{3E7EFA84-5E35-C846-8C47-63D027B2E805}">
      <dgm:prSet/>
      <dgm:spPr/>
      <dgm:t>
        <a:bodyPr/>
        <a:lstStyle/>
        <a:p>
          <a:endParaRPr lang="en-US" sz="2800" b="1"/>
        </a:p>
      </dgm:t>
    </dgm:pt>
    <dgm:pt modelId="{629D1C23-38C7-5F40-A941-195B4EBC56DE}" type="sibTrans" cxnId="{3E7EFA84-5E35-C846-8C47-63D027B2E805}">
      <dgm:prSet/>
      <dgm:spPr/>
      <dgm:t>
        <a:bodyPr/>
        <a:lstStyle/>
        <a:p>
          <a:endParaRPr lang="en-US" sz="2800" b="1"/>
        </a:p>
      </dgm:t>
    </dgm:pt>
    <dgm:pt modelId="{95CB294F-A2D2-EE47-AB33-C7A9CB36A488}">
      <dgm:prSet custT="1"/>
      <dgm:spPr/>
      <dgm:t>
        <a:bodyPr/>
        <a:lstStyle/>
        <a:p>
          <a:r>
            <a:rPr lang="en-US" sz="1000" b="1" dirty="0" err="1"/>
            <a:t>Modifiab-ility</a:t>
          </a:r>
          <a:endParaRPr lang="en-US" sz="1000" b="1" dirty="0"/>
        </a:p>
      </dgm:t>
    </dgm:pt>
    <dgm:pt modelId="{5354B16A-E11E-1D48-AAFB-7D240D6642F5}" type="parTrans" cxnId="{174E45C5-3B6F-E94E-9A87-07B24C3F8DEE}">
      <dgm:prSet/>
      <dgm:spPr/>
      <dgm:t>
        <a:bodyPr/>
        <a:lstStyle/>
        <a:p>
          <a:endParaRPr lang="en-US" sz="2800" b="1"/>
        </a:p>
      </dgm:t>
    </dgm:pt>
    <dgm:pt modelId="{1EC4D161-9293-3849-AB95-3B40B45A1BB7}" type="sibTrans" cxnId="{174E45C5-3B6F-E94E-9A87-07B24C3F8DEE}">
      <dgm:prSet/>
      <dgm:spPr/>
      <dgm:t>
        <a:bodyPr/>
        <a:lstStyle/>
        <a:p>
          <a:endParaRPr lang="en-US" sz="2800" b="1"/>
        </a:p>
      </dgm:t>
    </dgm:pt>
    <dgm:pt modelId="{A8A21FA9-2703-0548-B6F7-AD6E73BDA1AE}">
      <dgm:prSet custT="1"/>
      <dgm:spPr/>
      <dgm:t>
        <a:bodyPr/>
        <a:lstStyle/>
        <a:p>
          <a:r>
            <a:rPr lang="en-US" sz="1000" b="1" dirty="0"/>
            <a:t>Testability</a:t>
          </a:r>
        </a:p>
      </dgm:t>
    </dgm:pt>
    <dgm:pt modelId="{C464E591-CEA1-414D-AB66-7269B863E3A7}" type="parTrans" cxnId="{9C44E8B8-8AD9-374F-AB5A-E0DFD97DEBC9}">
      <dgm:prSet/>
      <dgm:spPr/>
      <dgm:t>
        <a:bodyPr/>
        <a:lstStyle/>
        <a:p>
          <a:endParaRPr lang="en-US" sz="2800" b="1"/>
        </a:p>
      </dgm:t>
    </dgm:pt>
    <dgm:pt modelId="{AAE35E0D-BBED-974A-8345-D01C85A9A5C3}" type="sibTrans" cxnId="{9C44E8B8-8AD9-374F-AB5A-E0DFD97DEBC9}">
      <dgm:prSet/>
      <dgm:spPr/>
      <dgm:t>
        <a:bodyPr/>
        <a:lstStyle/>
        <a:p>
          <a:endParaRPr lang="en-US" sz="2800" b="1"/>
        </a:p>
      </dgm:t>
    </dgm:pt>
    <dgm:pt modelId="{E9A3D690-F538-1640-BA5A-DA7EF97EEB32}">
      <dgm:prSet custT="1"/>
      <dgm:spPr/>
      <dgm:t>
        <a:bodyPr/>
        <a:lstStyle/>
        <a:p>
          <a:r>
            <a:rPr lang="en-US" sz="1000" b="1" dirty="0" err="1"/>
            <a:t>Analyzab-ility</a:t>
          </a:r>
          <a:endParaRPr lang="en-US" sz="1000" b="1" dirty="0"/>
        </a:p>
      </dgm:t>
    </dgm:pt>
    <dgm:pt modelId="{971C1B5D-67F7-F748-8432-22B7AA5C243E}" type="parTrans" cxnId="{43692E34-E085-3749-8CF1-151B2F9F1C8E}">
      <dgm:prSet/>
      <dgm:spPr/>
      <dgm:t>
        <a:bodyPr/>
        <a:lstStyle/>
        <a:p>
          <a:endParaRPr lang="en-US" sz="2800" b="1"/>
        </a:p>
      </dgm:t>
    </dgm:pt>
    <dgm:pt modelId="{79022E51-1F17-8546-9AC8-3171512E16F1}" type="sibTrans" cxnId="{43692E34-E085-3749-8CF1-151B2F9F1C8E}">
      <dgm:prSet/>
      <dgm:spPr/>
      <dgm:t>
        <a:bodyPr/>
        <a:lstStyle/>
        <a:p>
          <a:endParaRPr lang="en-US" sz="2800" b="1"/>
        </a:p>
      </dgm:t>
    </dgm:pt>
    <dgm:pt modelId="{05F23BCB-22AA-E245-BA73-9BF467A5A01F}">
      <dgm:prSet custT="1"/>
      <dgm:spPr/>
      <dgm:t>
        <a:bodyPr/>
        <a:lstStyle/>
        <a:p>
          <a:r>
            <a:rPr lang="en-US" sz="1200" b="1" dirty="0"/>
            <a:t>Portability</a:t>
          </a:r>
        </a:p>
      </dgm:t>
    </dgm:pt>
    <dgm:pt modelId="{A7E108D9-D194-FE4F-8C1B-3BFABDB65787}" type="parTrans" cxnId="{0B966AC9-2325-1E4E-B0C8-2C19E55D858E}">
      <dgm:prSet/>
      <dgm:spPr/>
      <dgm:t>
        <a:bodyPr/>
        <a:lstStyle/>
        <a:p>
          <a:endParaRPr lang="en-US" sz="2800" b="1"/>
        </a:p>
      </dgm:t>
    </dgm:pt>
    <dgm:pt modelId="{5382DFFD-E064-1D40-BAEB-F6C25F6107AE}" type="sibTrans" cxnId="{0B966AC9-2325-1E4E-B0C8-2C19E55D858E}">
      <dgm:prSet/>
      <dgm:spPr/>
      <dgm:t>
        <a:bodyPr/>
        <a:lstStyle/>
        <a:p>
          <a:endParaRPr lang="en-US" sz="2800" b="1"/>
        </a:p>
      </dgm:t>
    </dgm:pt>
    <dgm:pt modelId="{8AE60BF9-091B-184E-9005-EF4555AA90DF}">
      <dgm:prSet custT="1"/>
      <dgm:spPr/>
      <dgm:t>
        <a:bodyPr/>
        <a:lstStyle/>
        <a:p>
          <a:r>
            <a:rPr lang="en-US" sz="1000" b="1" dirty="0" err="1"/>
            <a:t>Installability</a:t>
          </a:r>
          <a:endParaRPr lang="en-US" sz="1000" b="1" dirty="0"/>
        </a:p>
      </dgm:t>
    </dgm:pt>
    <dgm:pt modelId="{0AE37708-A5CF-DA4C-A40A-ADA98508CC23}" type="parTrans" cxnId="{4CA8B3A9-6F84-F745-A397-B2638DFF7FA3}">
      <dgm:prSet/>
      <dgm:spPr/>
      <dgm:t>
        <a:bodyPr/>
        <a:lstStyle/>
        <a:p>
          <a:endParaRPr lang="en-US" sz="2800" b="1"/>
        </a:p>
      </dgm:t>
    </dgm:pt>
    <dgm:pt modelId="{0DFAB878-B6EC-3647-9263-A4B3AB2CF447}" type="sibTrans" cxnId="{4CA8B3A9-6F84-F745-A397-B2638DFF7FA3}">
      <dgm:prSet/>
      <dgm:spPr/>
      <dgm:t>
        <a:bodyPr/>
        <a:lstStyle/>
        <a:p>
          <a:endParaRPr lang="en-US" sz="2800" b="1"/>
        </a:p>
      </dgm:t>
    </dgm:pt>
    <dgm:pt modelId="{A5365144-998A-224B-BF5C-39352B61A674}">
      <dgm:prSet custT="1"/>
      <dgm:spPr/>
      <dgm:t>
        <a:bodyPr/>
        <a:lstStyle/>
        <a:p>
          <a:r>
            <a:rPr lang="en-US" sz="1000" b="1" dirty="0"/>
            <a:t>Replace-ability</a:t>
          </a:r>
        </a:p>
      </dgm:t>
    </dgm:pt>
    <dgm:pt modelId="{A746390B-A82F-C64B-8145-6D27C88B0E24}" type="parTrans" cxnId="{9A9AB62D-7896-264C-9BC2-3B8F3619D125}">
      <dgm:prSet/>
      <dgm:spPr/>
      <dgm:t>
        <a:bodyPr/>
        <a:lstStyle/>
        <a:p>
          <a:endParaRPr lang="en-US" sz="2800" b="1"/>
        </a:p>
      </dgm:t>
    </dgm:pt>
    <dgm:pt modelId="{7745351C-F63F-B543-AA34-F2D3A0BE0513}" type="sibTrans" cxnId="{9A9AB62D-7896-264C-9BC2-3B8F3619D125}">
      <dgm:prSet/>
      <dgm:spPr/>
      <dgm:t>
        <a:bodyPr/>
        <a:lstStyle/>
        <a:p>
          <a:endParaRPr lang="en-US" sz="2800" b="1"/>
        </a:p>
      </dgm:t>
    </dgm:pt>
    <dgm:pt modelId="{F9D126EF-BE2E-7746-9348-9E369FE47AFA}">
      <dgm:prSet custT="1"/>
      <dgm:spPr/>
      <dgm:t>
        <a:bodyPr/>
        <a:lstStyle/>
        <a:p>
          <a:r>
            <a:rPr lang="en-US" sz="1000" b="1" dirty="0"/>
            <a:t>Adaptability</a:t>
          </a:r>
        </a:p>
      </dgm:t>
    </dgm:pt>
    <dgm:pt modelId="{4B304EE6-B53F-644F-9D12-5306178C6031}" type="parTrans" cxnId="{F81AF2BF-4375-184B-86A7-1E8B65375CB8}">
      <dgm:prSet/>
      <dgm:spPr/>
      <dgm:t>
        <a:bodyPr/>
        <a:lstStyle/>
        <a:p>
          <a:endParaRPr lang="en-US" sz="2800" b="1"/>
        </a:p>
      </dgm:t>
    </dgm:pt>
    <dgm:pt modelId="{C6F6394C-4393-E447-822F-CF280956CC95}" type="sibTrans" cxnId="{F81AF2BF-4375-184B-86A7-1E8B65375CB8}">
      <dgm:prSet/>
      <dgm:spPr/>
      <dgm:t>
        <a:bodyPr/>
        <a:lstStyle/>
        <a:p>
          <a:endParaRPr lang="en-US" sz="2800" b="1"/>
        </a:p>
      </dgm:t>
    </dgm:pt>
    <dgm:pt modelId="{3DA2996A-B9CC-754B-A3CD-41FF8722C935}" type="pres">
      <dgm:prSet presAssocID="{F1F5D922-A647-5945-89E1-2B1158E87E7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9755A37-50D0-544F-94E1-A8554908B9C7}" type="pres">
      <dgm:prSet presAssocID="{41DCB497-4F67-7240-B1C3-DED53DF245ED}" presName="root" presStyleCnt="0"/>
      <dgm:spPr/>
    </dgm:pt>
    <dgm:pt modelId="{1BEAEB11-0E14-4840-BD0C-C5D28780C2E3}" type="pres">
      <dgm:prSet presAssocID="{41DCB497-4F67-7240-B1C3-DED53DF245ED}" presName="rootComposite" presStyleCnt="0"/>
      <dgm:spPr/>
    </dgm:pt>
    <dgm:pt modelId="{845ED3E6-51AD-1641-949A-0F65BC3E9D79}" type="pres">
      <dgm:prSet presAssocID="{41DCB497-4F67-7240-B1C3-DED53DF245ED}" presName="rootText" presStyleLbl="node1" presStyleIdx="0" presStyleCnt="8"/>
      <dgm:spPr/>
    </dgm:pt>
    <dgm:pt modelId="{79B777F2-00FE-FA4D-9CF1-63BDC88ED8C0}" type="pres">
      <dgm:prSet presAssocID="{41DCB497-4F67-7240-B1C3-DED53DF245ED}" presName="rootConnector" presStyleLbl="node1" presStyleIdx="0" presStyleCnt="8"/>
      <dgm:spPr/>
    </dgm:pt>
    <dgm:pt modelId="{B8CE6112-F86D-E849-B514-086069D887CB}" type="pres">
      <dgm:prSet presAssocID="{41DCB497-4F67-7240-B1C3-DED53DF245ED}" presName="childShape" presStyleCnt="0"/>
      <dgm:spPr/>
    </dgm:pt>
    <dgm:pt modelId="{CEEA02DB-4226-0A4E-9CEE-E4DF1468D4FA}" type="pres">
      <dgm:prSet presAssocID="{05D8882D-F16D-AB43-A3F3-30720E7BFBE0}" presName="Name13" presStyleLbl="parChTrans1D2" presStyleIdx="0" presStyleCnt="27"/>
      <dgm:spPr/>
    </dgm:pt>
    <dgm:pt modelId="{FE0B66B4-D0F6-534A-9FA4-5FFE3999714B}" type="pres">
      <dgm:prSet presAssocID="{53C1FC7C-FB8B-ED43-B796-B56D223ECB81}" presName="childText" presStyleLbl="bgAcc1" presStyleIdx="0" presStyleCnt="27">
        <dgm:presLayoutVars>
          <dgm:bulletEnabled val="1"/>
        </dgm:presLayoutVars>
      </dgm:prSet>
      <dgm:spPr/>
    </dgm:pt>
    <dgm:pt modelId="{0D1F2A58-F3A6-2749-A21E-35A839943671}" type="pres">
      <dgm:prSet presAssocID="{136354CD-7547-0F40-90F8-3C436C8B34AB}" presName="Name13" presStyleLbl="parChTrans1D2" presStyleIdx="1" presStyleCnt="27"/>
      <dgm:spPr/>
    </dgm:pt>
    <dgm:pt modelId="{73301F81-1F1D-3F46-B392-A59C2C4C807C}" type="pres">
      <dgm:prSet presAssocID="{444FF2BE-46A6-0C4D-9D6A-8EF2ABCAD744}" presName="childText" presStyleLbl="bgAcc1" presStyleIdx="1" presStyleCnt="27">
        <dgm:presLayoutVars>
          <dgm:bulletEnabled val="1"/>
        </dgm:presLayoutVars>
      </dgm:prSet>
      <dgm:spPr/>
    </dgm:pt>
    <dgm:pt modelId="{F25706D1-68D7-8C43-A6D7-5B86169F3E21}" type="pres">
      <dgm:prSet presAssocID="{E876EA2D-293D-BC4A-A196-3712A4F5CDB1}" presName="Name13" presStyleLbl="parChTrans1D2" presStyleIdx="2" presStyleCnt="27"/>
      <dgm:spPr/>
    </dgm:pt>
    <dgm:pt modelId="{DDD7714F-70F6-4041-A377-C7AF7CC48C51}" type="pres">
      <dgm:prSet presAssocID="{FD4DD728-38B2-774B-93E8-0922AD3E17ED}" presName="childText" presStyleLbl="bgAcc1" presStyleIdx="2" presStyleCnt="27">
        <dgm:presLayoutVars>
          <dgm:bulletEnabled val="1"/>
        </dgm:presLayoutVars>
      </dgm:prSet>
      <dgm:spPr/>
    </dgm:pt>
    <dgm:pt modelId="{F6F0469B-1C50-4B4D-BF68-CF7F3D49A7AC}" type="pres">
      <dgm:prSet presAssocID="{2F9FF1B4-EA6C-7C4A-A81D-BD01257A79E7}" presName="root" presStyleCnt="0"/>
      <dgm:spPr/>
    </dgm:pt>
    <dgm:pt modelId="{769E2691-6716-7D43-9378-8323DC986804}" type="pres">
      <dgm:prSet presAssocID="{2F9FF1B4-EA6C-7C4A-A81D-BD01257A79E7}" presName="rootComposite" presStyleCnt="0"/>
      <dgm:spPr/>
    </dgm:pt>
    <dgm:pt modelId="{BA133919-C9B4-1F46-8D96-28E5A05EB3DE}" type="pres">
      <dgm:prSet presAssocID="{2F9FF1B4-EA6C-7C4A-A81D-BD01257A79E7}" presName="rootText" presStyleLbl="node1" presStyleIdx="1" presStyleCnt="8"/>
      <dgm:spPr/>
    </dgm:pt>
    <dgm:pt modelId="{C1CC0758-1E89-014B-BCA6-B412B5096445}" type="pres">
      <dgm:prSet presAssocID="{2F9FF1B4-EA6C-7C4A-A81D-BD01257A79E7}" presName="rootConnector" presStyleLbl="node1" presStyleIdx="1" presStyleCnt="8"/>
      <dgm:spPr/>
    </dgm:pt>
    <dgm:pt modelId="{E2153473-BC31-5845-A6D5-1BA6957C2C0E}" type="pres">
      <dgm:prSet presAssocID="{2F9FF1B4-EA6C-7C4A-A81D-BD01257A79E7}" presName="childShape" presStyleCnt="0"/>
      <dgm:spPr/>
    </dgm:pt>
    <dgm:pt modelId="{A9557D1F-C5B3-4E4A-8CE5-F4F68D65AEEB}" type="pres">
      <dgm:prSet presAssocID="{EE9B1C0E-FF5B-F64D-97DA-1EFCDC6AC4F0}" presName="Name13" presStyleLbl="parChTrans1D2" presStyleIdx="3" presStyleCnt="27"/>
      <dgm:spPr/>
    </dgm:pt>
    <dgm:pt modelId="{79124905-5F4B-C442-AA9D-A554D067E1CE}" type="pres">
      <dgm:prSet presAssocID="{FDAB69C9-3BA5-8240-A3EA-4A596500E358}" presName="childText" presStyleLbl="bgAcc1" presStyleIdx="3" presStyleCnt="27">
        <dgm:presLayoutVars>
          <dgm:bulletEnabled val="1"/>
        </dgm:presLayoutVars>
      </dgm:prSet>
      <dgm:spPr/>
    </dgm:pt>
    <dgm:pt modelId="{8AECC5BC-2112-6C47-BA97-C703B279B190}" type="pres">
      <dgm:prSet presAssocID="{3E784F15-FAE9-BB49-95C5-CAC859C56617}" presName="Name13" presStyleLbl="parChTrans1D2" presStyleIdx="4" presStyleCnt="27"/>
      <dgm:spPr/>
    </dgm:pt>
    <dgm:pt modelId="{6023BBE9-C729-A74F-9B11-823A1A565C70}" type="pres">
      <dgm:prSet presAssocID="{299096F4-3ED2-8C4A-9186-AB4A03B8C0C6}" presName="childText" presStyleLbl="bgAcc1" presStyleIdx="4" presStyleCnt="27">
        <dgm:presLayoutVars>
          <dgm:bulletEnabled val="1"/>
        </dgm:presLayoutVars>
      </dgm:prSet>
      <dgm:spPr/>
    </dgm:pt>
    <dgm:pt modelId="{6A58B61E-B9B8-664C-AF64-AB9D200576BF}" type="pres">
      <dgm:prSet presAssocID="{9F0F78F8-60F2-FB40-ACE6-A8E46E10A1BB}" presName="Name13" presStyleLbl="parChTrans1D2" presStyleIdx="5" presStyleCnt="27"/>
      <dgm:spPr/>
    </dgm:pt>
    <dgm:pt modelId="{F8F89AFA-7427-B447-B5EA-897B3007A5D0}" type="pres">
      <dgm:prSet presAssocID="{2704C766-EA22-D046-80C0-C5A0AF66F85D}" presName="childText" presStyleLbl="bgAcc1" presStyleIdx="5" presStyleCnt="27">
        <dgm:presLayoutVars>
          <dgm:bulletEnabled val="1"/>
        </dgm:presLayoutVars>
      </dgm:prSet>
      <dgm:spPr/>
    </dgm:pt>
    <dgm:pt modelId="{D5782773-546F-4B43-B653-C19630E96BA7}" type="pres">
      <dgm:prSet presAssocID="{8F051BCC-AB3B-394F-ADE0-550A8288E9D1}" presName="root" presStyleCnt="0"/>
      <dgm:spPr/>
    </dgm:pt>
    <dgm:pt modelId="{640E051F-BBD0-6741-9C3C-B97A7DCE4BF5}" type="pres">
      <dgm:prSet presAssocID="{8F051BCC-AB3B-394F-ADE0-550A8288E9D1}" presName="rootComposite" presStyleCnt="0"/>
      <dgm:spPr/>
    </dgm:pt>
    <dgm:pt modelId="{07B8B408-BBEA-5347-BC4A-13FA8D964551}" type="pres">
      <dgm:prSet presAssocID="{8F051BCC-AB3B-394F-ADE0-550A8288E9D1}" presName="rootText" presStyleLbl="node1" presStyleIdx="2" presStyleCnt="8"/>
      <dgm:spPr/>
    </dgm:pt>
    <dgm:pt modelId="{3EA10360-C008-6E4F-801E-D8671B796508}" type="pres">
      <dgm:prSet presAssocID="{8F051BCC-AB3B-394F-ADE0-550A8288E9D1}" presName="rootConnector" presStyleLbl="node1" presStyleIdx="2" presStyleCnt="8"/>
      <dgm:spPr/>
    </dgm:pt>
    <dgm:pt modelId="{4958449E-9195-834A-9D01-00FEC0F80FDB}" type="pres">
      <dgm:prSet presAssocID="{8F051BCC-AB3B-394F-ADE0-550A8288E9D1}" presName="childShape" presStyleCnt="0"/>
      <dgm:spPr/>
    </dgm:pt>
    <dgm:pt modelId="{9F877505-089D-AE47-A1F1-6C24D9394F4F}" type="pres">
      <dgm:prSet presAssocID="{224B842B-4E55-914D-977A-0FFA6511356C}" presName="Name13" presStyleLbl="parChTrans1D2" presStyleIdx="6" presStyleCnt="27"/>
      <dgm:spPr/>
    </dgm:pt>
    <dgm:pt modelId="{6FE81644-B710-2848-8BE0-2E9C1E143939}" type="pres">
      <dgm:prSet presAssocID="{598FE064-F072-2E43-BEAE-80E649AEA9AE}" presName="childText" presStyleLbl="bgAcc1" presStyleIdx="6" presStyleCnt="27">
        <dgm:presLayoutVars>
          <dgm:bulletEnabled val="1"/>
        </dgm:presLayoutVars>
      </dgm:prSet>
      <dgm:spPr/>
    </dgm:pt>
    <dgm:pt modelId="{40E2CB40-9B00-E748-B505-5DD3E635E558}" type="pres">
      <dgm:prSet presAssocID="{7E0FC8F8-EB3C-C748-BAEB-624230241256}" presName="Name13" presStyleLbl="parChTrans1D2" presStyleIdx="7" presStyleCnt="27"/>
      <dgm:spPr/>
    </dgm:pt>
    <dgm:pt modelId="{3632657C-BFC7-224C-84FA-CA5FAF7AD56D}" type="pres">
      <dgm:prSet presAssocID="{E6E223AD-5E94-2440-8F3B-B6DE336C4CEC}" presName="childText" presStyleLbl="bgAcc1" presStyleIdx="7" presStyleCnt="27">
        <dgm:presLayoutVars>
          <dgm:bulletEnabled val="1"/>
        </dgm:presLayoutVars>
      </dgm:prSet>
      <dgm:spPr/>
    </dgm:pt>
    <dgm:pt modelId="{98B7D865-64B7-E34C-AC7A-85423EB28E74}" type="pres">
      <dgm:prSet presAssocID="{AC1C2011-E47F-F24C-8B7C-4E3BC1DFAB2D}" presName="root" presStyleCnt="0"/>
      <dgm:spPr/>
    </dgm:pt>
    <dgm:pt modelId="{6F698E34-A0C1-DB47-BA5F-E9ED61FC76FC}" type="pres">
      <dgm:prSet presAssocID="{AC1C2011-E47F-F24C-8B7C-4E3BC1DFAB2D}" presName="rootComposite" presStyleCnt="0"/>
      <dgm:spPr/>
    </dgm:pt>
    <dgm:pt modelId="{20E4A332-023C-354A-A82F-E68BD57D1F45}" type="pres">
      <dgm:prSet presAssocID="{AC1C2011-E47F-F24C-8B7C-4E3BC1DFAB2D}" presName="rootText" presStyleLbl="node1" presStyleIdx="3" presStyleCnt="8"/>
      <dgm:spPr/>
    </dgm:pt>
    <dgm:pt modelId="{8D2DA61F-636E-4C4F-917A-A69C97043AB4}" type="pres">
      <dgm:prSet presAssocID="{AC1C2011-E47F-F24C-8B7C-4E3BC1DFAB2D}" presName="rootConnector" presStyleLbl="node1" presStyleIdx="3" presStyleCnt="8"/>
      <dgm:spPr/>
    </dgm:pt>
    <dgm:pt modelId="{3D423C43-8A36-9449-8EE3-38CC78B49084}" type="pres">
      <dgm:prSet presAssocID="{AC1C2011-E47F-F24C-8B7C-4E3BC1DFAB2D}" presName="childShape" presStyleCnt="0"/>
      <dgm:spPr/>
    </dgm:pt>
    <dgm:pt modelId="{96C0B8AD-0DBD-D346-8EE3-09BFB11167B9}" type="pres">
      <dgm:prSet presAssocID="{BE09F905-F57D-3A41-B986-6174F9DE9EF6}" presName="Name13" presStyleLbl="parChTrans1D2" presStyleIdx="8" presStyleCnt="27"/>
      <dgm:spPr/>
    </dgm:pt>
    <dgm:pt modelId="{DA57115A-100A-0B4A-9BAC-ABEC59ABB382}" type="pres">
      <dgm:prSet presAssocID="{B0893E9D-79A1-714C-9815-3E92244E91ED}" presName="childText" presStyleLbl="bgAcc1" presStyleIdx="8" presStyleCnt="27">
        <dgm:presLayoutVars>
          <dgm:bulletEnabled val="1"/>
        </dgm:presLayoutVars>
      </dgm:prSet>
      <dgm:spPr/>
    </dgm:pt>
    <dgm:pt modelId="{DD922611-B3FD-504D-B7FB-01A6B7FC4849}" type="pres">
      <dgm:prSet presAssocID="{35DE522F-B866-F941-BC4D-91F450E2F441}" presName="Name13" presStyleLbl="parChTrans1D2" presStyleIdx="9" presStyleCnt="27"/>
      <dgm:spPr/>
    </dgm:pt>
    <dgm:pt modelId="{3394CABE-AB99-1C4A-B9C0-729743D086F2}" type="pres">
      <dgm:prSet presAssocID="{B38F1EE6-D813-644B-B80E-DC72FD03A0A2}" presName="childText" presStyleLbl="bgAcc1" presStyleIdx="9" presStyleCnt="27">
        <dgm:presLayoutVars>
          <dgm:bulletEnabled val="1"/>
        </dgm:presLayoutVars>
      </dgm:prSet>
      <dgm:spPr/>
    </dgm:pt>
    <dgm:pt modelId="{4EDD79EB-12A8-3845-8B34-819F37DDE97D}" type="pres">
      <dgm:prSet presAssocID="{0E8CD457-DF9A-854A-B772-A66C169B0588}" presName="root" presStyleCnt="0"/>
      <dgm:spPr/>
    </dgm:pt>
    <dgm:pt modelId="{5FD2D44A-9250-6242-A721-DECC9E950A9E}" type="pres">
      <dgm:prSet presAssocID="{0E8CD457-DF9A-854A-B772-A66C169B0588}" presName="rootComposite" presStyleCnt="0"/>
      <dgm:spPr/>
    </dgm:pt>
    <dgm:pt modelId="{8A3AFC21-FCDC-294F-83C4-28C57F26AA02}" type="pres">
      <dgm:prSet presAssocID="{0E8CD457-DF9A-854A-B772-A66C169B0588}" presName="rootText" presStyleLbl="node1" presStyleIdx="4" presStyleCnt="8"/>
      <dgm:spPr/>
    </dgm:pt>
    <dgm:pt modelId="{5627C395-5AEB-6049-AFCA-210CC7A007BA}" type="pres">
      <dgm:prSet presAssocID="{0E8CD457-DF9A-854A-B772-A66C169B0588}" presName="rootConnector" presStyleLbl="node1" presStyleIdx="4" presStyleCnt="8"/>
      <dgm:spPr/>
    </dgm:pt>
    <dgm:pt modelId="{B64C6DDD-FB4D-B245-AE67-CC0175529B3C}" type="pres">
      <dgm:prSet presAssocID="{0E8CD457-DF9A-854A-B772-A66C169B0588}" presName="childShape" presStyleCnt="0"/>
      <dgm:spPr/>
    </dgm:pt>
    <dgm:pt modelId="{E976EDA8-6C28-DE4A-87DF-710404B66FFB}" type="pres">
      <dgm:prSet presAssocID="{883F9595-6196-5F40-B439-137031A0CA92}" presName="Name13" presStyleLbl="parChTrans1D2" presStyleIdx="10" presStyleCnt="27"/>
      <dgm:spPr/>
    </dgm:pt>
    <dgm:pt modelId="{23B72943-9D2C-B447-9862-078C01E5CD48}" type="pres">
      <dgm:prSet presAssocID="{D01FFA2E-324C-4F44-8F5B-1D93BA14C37D}" presName="childText" presStyleLbl="bgAcc1" presStyleIdx="10" presStyleCnt="27">
        <dgm:presLayoutVars>
          <dgm:bulletEnabled val="1"/>
        </dgm:presLayoutVars>
      </dgm:prSet>
      <dgm:spPr/>
    </dgm:pt>
    <dgm:pt modelId="{9DD1C069-7EFF-BE4E-9BEF-C0171B20E754}" type="pres">
      <dgm:prSet presAssocID="{AE8F0254-C357-F34A-B5AE-12FF6C1B5C26}" presName="Name13" presStyleLbl="parChTrans1D2" presStyleIdx="11" presStyleCnt="27"/>
      <dgm:spPr/>
    </dgm:pt>
    <dgm:pt modelId="{14B23716-2CC8-5148-A061-F33F23804BE5}" type="pres">
      <dgm:prSet presAssocID="{16038EE6-6BF3-4B48-9980-ACC7A6420663}" presName="childText" presStyleLbl="bgAcc1" presStyleIdx="11" presStyleCnt="27">
        <dgm:presLayoutVars>
          <dgm:bulletEnabled val="1"/>
        </dgm:presLayoutVars>
      </dgm:prSet>
      <dgm:spPr/>
    </dgm:pt>
    <dgm:pt modelId="{B558153D-11A8-6142-B758-300ACA5246DD}" type="pres">
      <dgm:prSet presAssocID="{B41E6929-1A8C-EF44-A394-950681650A9E}" presName="Name13" presStyleLbl="parChTrans1D2" presStyleIdx="12" presStyleCnt="27"/>
      <dgm:spPr/>
    </dgm:pt>
    <dgm:pt modelId="{5F283CA6-EFED-9B45-B629-D2FA0BF4ADCB}" type="pres">
      <dgm:prSet presAssocID="{8DC7C76D-6C75-D742-A16F-9E797B71B627}" presName="childText" presStyleLbl="bgAcc1" presStyleIdx="12" presStyleCnt="27">
        <dgm:presLayoutVars>
          <dgm:bulletEnabled val="1"/>
        </dgm:presLayoutVars>
      </dgm:prSet>
      <dgm:spPr/>
    </dgm:pt>
    <dgm:pt modelId="{12865B71-5B1C-3140-BFB5-38937DC9BCE6}" type="pres">
      <dgm:prSet presAssocID="{9C1B7D37-0A7C-4146-A31B-21D8316E2833}" presName="Name13" presStyleLbl="parChTrans1D2" presStyleIdx="13" presStyleCnt="27"/>
      <dgm:spPr/>
    </dgm:pt>
    <dgm:pt modelId="{ABA92FFD-011E-CD40-84AF-075B95B64B93}" type="pres">
      <dgm:prSet presAssocID="{3C53D9CB-B49A-1041-B36E-C876B26C0664}" presName="childText" presStyleLbl="bgAcc1" presStyleIdx="13" presStyleCnt="27">
        <dgm:presLayoutVars>
          <dgm:bulletEnabled val="1"/>
        </dgm:presLayoutVars>
      </dgm:prSet>
      <dgm:spPr/>
    </dgm:pt>
    <dgm:pt modelId="{BA4AF88A-9F88-3B47-A7E0-FF47907435A1}" type="pres">
      <dgm:prSet presAssocID="{00D42E72-3F24-5446-A532-B962CD556993}" presName="root" presStyleCnt="0"/>
      <dgm:spPr/>
    </dgm:pt>
    <dgm:pt modelId="{73E51ADC-1E5D-264D-9298-5FB5C1963DAD}" type="pres">
      <dgm:prSet presAssocID="{00D42E72-3F24-5446-A532-B962CD556993}" presName="rootComposite" presStyleCnt="0"/>
      <dgm:spPr/>
    </dgm:pt>
    <dgm:pt modelId="{7C4B08AE-504D-5445-8927-ABADC132B1EA}" type="pres">
      <dgm:prSet presAssocID="{00D42E72-3F24-5446-A532-B962CD556993}" presName="rootText" presStyleLbl="node1" presStyleIdx="5" presStyleCnt="8"/>
      <dgm:spPr/>
    </dgm:pt>
    <dgm:pt modelId="{7E8E6DBD-621F-D641-8A93-A92DC836FF95}" type="pres">
      <dgm:prSet presAssocID="{00D42E72-3F24-5446-A532-B962CD556993}" presName="rootConnector" presStyleLbl="node1" presStyleIdx="5" presStyleCnt="8"/>
      <dgm:spPr/>
    </dgm:pt>
    <dgm:pt modelId="{51D245AE-8965-5241-B830-73449F62C854}" type="pres">
      <dgm:prSet presAssocID="{00D42E72-3F24-5446-A532-B962CD556993}" presName="childShape" presStyleCnt="0"/>
      <dgm:spPr/>
    </dgm:pt>
    <dgm:pt modelId="{6C7CCA5F-C27C-C242-A47B-5B9938F66569}" type="pres">
      <dgm:prSet presAssocID="{457D7804-6648-244C-B977-5FFA990152B3}" presName="Name13" presStyleLbl="parChTrans1D2" presStyleIdx="14" presStyleCnt="27"/>
      <dgm:spPr/>
    </dgm:pt>
    <dgm:pt modelId="{9B3581C4-2FD4-694B-98B7-571A5B50C826}" type="pres">
      <dgm:prSet presAssocID="{A6D7EFB5-A92E-044B-B43F-51922C0DC9A0}" presName="childText" presStyleLbl="bgAcc1" presStyleIdx="14" presStyleCnt="27">
        <dgm:presLayoutVars>
          <dgm:bulletEnabled val="1"/>
        </dgm:presLayoutVars>
      </dgm:prSet>
      <dgm:spPr/>
    </dgm:pt>
    <dgm:pt modelId="{4236FFC8-1C6E-D94D-BE64-0D9C3F213F9C}" type="pres">
      <dgm:prSet presAssocID="{7F9F97BE-5130-EC47-A26F-5CE7B8699020}" presName="Name13" presStyleLbl="parChTrans1D2" presStyleIdx="15" presStyleCnt="27"/>
      <dgm:spPr/>
    </dgm:pt>
    <dgm:pt modelId="{997B334E-E3E7-484A-94FD-9FE98B06E5D3}" type="pres">
      <dgm:prSet presAssocID="{69292C06-EF1C-1D4C-A419-4BBF1A78C12B}" presName="childText" presStyleLbl="bgAcc1" presStyleIdx="15" presStyleCnt="27">
        <dgm:presLayoutVars>
          <dgm:bulletEnabled val="1"/>
        </dgm:presLayoutVars>
      </dgm:prSet>
      <dgm:spPr/>
    </dgm:pt>
    <dgm:pt modelId="{1F173F23-D7E9-2140-98A9-81B7F6662385}" type="pres">
      <dgm:prSet presAssocID="{2BB9B9E4-5FE5-D147-BAFC-E8ED24A73C6D}" presName="Name13" presStyleLbl="parChTrans1D2" presStyleIdx="16" presStyleCnt="27"/>
      <dgm:spPr/>
    </dgm:pt>
    <dgm:pt modelId="{EE3028E2-F2A6-A548-A078-22AA4CF2097D}" type="pres">
      <dgm:prSet presAssocID="{054BC13C-9C64-9E41-9173-145D9B78BD94}" presName="childText" presStyleLbl="bgAcc1" presStyleIdx="16" presStyleCnt="27">
        <dgm:presLayoutVars>
          <dgm:bulletEnabled val="1"/>
        </dgm:presLayoutVars>
      </dgm:prSet>
      <dgm:spPr/>
    </dgm:pt>
    <dgm:pt modelId="{35EA8B6E-7CBA-3C46-ACBA-B28BF59A2486}" type="pres">
      <dgm:prSet presAssocID="{5A68C619-65D3-114E-9776-3746F139E5CA}" presName="Name13" presStyleLbl="parChTrans1D2" presStyleIdx="17" presStyleCnt="27"/>
      <dgm:spPr/>
    </dgm:pt>
    <dgm:pt modelId="{092E03E6-0390-364F-B243-BCD0C52801E2}" type="pres">
      <dgm:prSet presAssocID="{E18C2833-A402-AE40-AFC4-1A0012C0626B}" presName="childText" presStyleLbl="bgAcc1" presStyleIdx="17" presStyleCnt="27">
        <dgm:presLayoutVars>
          <dgm:bulletEnabled val="1"/>
        </dgm:presLayoutVars>
      </dgm:prSet>
      <dgm:spPr/>
    </dgm:pt>
    <dgm:pt modelId="{5E914F32-FE04-9D4B-B1A1-C47F3DB5E6F2}" type="pres">
      <dgm:prSet presAssocID="{A5B5B806-C405-5C4C-8827-00133AAE07B2}" presName="Name13" presStyleLbl="parChTrans1D2" presStyleIdx="18" presStyleCnt="27"/>
      <dgm:spPr/>
    </dgm:pt>
    <dgm:pt modelId="{CC575E2B-BF36-C244-BFA9-0A26DD34CB23}" type="pres">
      <dgm:prSet presAssocID="{3249E403-7B42-E041-AB57-0829AE25A092}" presName="childText" presStyleLbl="bgAcc1" presStyleIdx="18" presStyleCnt="27">
        <dgm:presLayoutVars>
          <dgm:bulletEnabled val="1"/>
        </dgm:presLayoutVars>
      </dgm:prSet>
      <dgm:spPr/>
    </dgm:pt>
    <dgm:pt modelId="{14B39D54-97F4-A642-8172-D4845DF6B17C}" type="pres">
      <dgm:prSet presAssocID="{7A93B62C-5C6F-AC4F-8A7C-ED6B585841C1}" presName="root" presStyleCnt="0"/>
      <dgm:spPr/>
    </dgm:pt>
    <dgm:pt modelId="{3ED6C7EF-24BB-7342-8D42-B1DAABDCCBDF}" type="pres">
      <dgm:prSet presAssocID="{7A93B62C-5C6F-AC4F-8A7C-ED6B585841C1}" presName="rootComposite" presStyleCnt="0"/>
      <dgm:spPr/>
    </dgm:pt>
    <dgm:pt modelId="{51CA69B9-995A-3146-AEC4-A30299EAFD91}" type="pres">
      <dgm:prSet presAssocID="{7A93B62C-5C6F-AC4F-8A7C-ED6B585841C1}" presName="rootText" presStyleLbl="node1" presStyleIdx="6" presStyleCnt="8"/>
      <dgm:spPr/>
    </dgm:pt>
    <dgm:pt modelId="{A3EBC1A4-3CA1-964A-8FB8-1070D94A0A1C}" type="pres">
      <dgm:prSet presAssocID="{7A93B62C-5C6F-AC4F-8A7C-ED6B585841C1}" presName="rootConnector" presStyleLbl="node1" presStyleIdx="6" presStyleCnt="8"/>
      <dgm:spPr/>
    </dgm:pt>
    <dgm:pt modelId="{A8A13AA4-94BD-1E4B-9957-85A2CC29447C}" type="pres">
      <dgm:prSet presAssocID="{7A93B62C-5C6F-AC4F-8A7C-ED6B585841C1}" presName="childShape" presStyleCnt="0"/>
      <dgm:spPr/>
    </dgm:pt>
    <dgm:pt modelId="{437448C7-8D9E-894B-8A39-BF62597BFD1F}" type="pres">
      <dgm:prSet presAssocID="{6FA5CCA6-E064-CA4E-A237-3841FE7B18E9}" presName="Name13" presStyleLbl="parChTrans1D2" presStyleIdx="19" presStyleCnt="27"/>
      <dgm:spPr/>
    </dgm:pt>
    <dgm:pt modelId="{80FE65BA-CA7D-9B4B-8240-226E315E8C05}" type="pres">
      <dgm:prSet presAssocID="{95F28B24-1712-6849-B4D1-E5648E216B92}" presName="childText" presStyleLbl="bgAcc1" presStyleIdx="19" presStyleCnt="27">
        <dgm:presLayoutVars>
          <dgm:bulletEnabled val="1"/>
        </dgm:presLayoutVars>
      </dgm:prSet>
      <dgm:spPr/>
    </dgm:pt>
    <dgm:pt modelId="{09E76712-CFC8-9047-BE35-9AED4279CA14}" type="pres">
      <dgm:prSet presAssocID="{EC44253B-0648-334C-A54A-72CE77C60696}" presName="Name13" presStyleLbl="parChTrans1D2" presStyleIdx="20" presStyleCnt="27"/>
      <dgm:spPr/>
    </dgm:pt>
    <dgm:pt modelId="{59C8AD72-1FF0-6D4F-ABDA-EF6C6C91D979}" type="pres">
      <dgm:prSet presAssocID="{4EE57A1C-0DB5-1F49-B834-B315C0F65072}" presName="childText" presStyleLbl="bgAcc1" presStyleIdx="20" presStyleCnt="27">
        <dgm:presLayoutVars>
          <dgm:bulletEnabled val="1"/>
        </dgm:presLayoutVars>
      </dgm:prSet>
      <dgm:spPr/>
    </dgm:pt>
    <dgm:pt modelId="{4D9FE055-ADA2-6C4F-B60B-7CBC43A089E6}" type="pres">
      <dgm:prSet presAssocID="{5354B16A-E11E-1D48-AAFB-7D240D6642F5}" presName="Name13" presStyleLbl="parChTrans1D2" presStyleIdx="21" presStyleCnt="27"/>
      <dgm:spPr/>
    </dgm:pt>
    <dgm:pt modelId="{E5C17912-BBD8-EA48-B033-E10027B13EC4}" type="pres">
      <dgm:prSet presAssocID="{95CB294F-A2D2-EE47-AB33-C7A9CB36A488}" presName="childText" presStyleLbl="bgAcc1" presStyleIdx="21" presStyleCnt="27">
        <dgm:presLayoutVars>
          <dgm:bulletEnabled val="1"/>
        </dgm:presLayoutVars>
      </dgm:prSet>
      <dgm:spPr/>
    </dgm:pt>
    <dgm:pt modelId="{5DF2E0AC-F16A-7B43-A3E3-38B736183D8E}" type="pres">
      <dgm:prSet presAssocID="{C464E591-CEA1-414D-AB66-7269B863E3A7}" presName="Name13" presStyleLbl="parChTrans1D2" presStyleIdx="22" presStyleCnt="27"/>
      <dgm:spPr/>
    </dgm:pt>
    <dgm:pt modelId="{FCF6F526-FB38-FE4D-A494-4DFFD18DA82E}" type="pres">
      <dgm:prSet presAssocID="{A8A21FA9-2703-0548-B6F7-AD6E73BDA1AE}" presName="childText" presStyleLbl="bgAcc1" presStyleIdx="22" presStyleCnt="27">
        <dgm:presLayoutVars>
          <dgm:bulletEnabled val="1"/>
        </dgm:presLayoutVars>
      </dgm:prSet>
      <dgm:spPr/>
    </dgm:pt>
    <dgm:pt modelId="{FC0FD8D0-996E-6443-9AFF-FC093786F2BB}" type="pres">
      <dgm:prSet presAssocID="{971C1B5D-67F7-F748-8432-22B7AA5C243E}" presName="Name13" presStyleLbl="parChTrans1D2" presStyleIdx="23" presStyleCnt="27"/>
      <dgm:spPr/>
    </dgm:pt>
    <dgm:pt modelId="{9B9AE7A8-612B-0545-961B-2FB089BD92F9}" type="pres">
      <dgm:prSet presAssocID="{E9A3D690-F538-1640-BA5A-DA7EF97EEB32}" presName="childText" presStyleLbl="bgAcc1" presStyleIdx="23" presStyleCnt="27">
        <dgm:presLayoutVars>
          <dgm:bulletEnabled val="1"/>
        </dgm:presLayoutVars>
      </dgm:prSet>
      <dgm:spPr/>
    </dgm:pt>
    <dgm:pt modelId="{AF6E4287-AEB5-7143-99D0-53C62C5C1F09}" type="pres">
      <dgm:prSet presAssocID="{05F23BCB-22AA-E245-BA73-9BF467A5A01F}" presName="root" presStyleCnt="0"/>
      <dgm:spPr/>
    </dgm:pt>
    <dgm:pt modelId="{78CFACDA-E4B9-F547-AD11-FB2DED584293}" type="pres">
      <dgm:prSet presAssocID="{05F23BCB-22AA-E245-BA73-9BF467A5A01F}" presName="rootComposite" presStyleCnt="0"/>
      <dgm:spPr/>
    </dgm:pt>
    <dgm:pt modelId="{04A97591-A644-7A4E-A21C-0F455A246C0B}" type="pres">
      <dgm:prSet presAssocID="{05F23BCB-22AA-E245-BA73-9BF467A5A01F}" presName="rootText" presStyleLbl="node1" presStyleIdx="7" presStyleCnt="8"/>
      <dgm:spPr/>
    </dgm:pt>
    <dgm:pt modelId="{986E21F7-1EC6-6044-A4BD-94ABA22EBA0E}" type="pres">
      <dgm:prSet presAssocID="{05F23BCB-22AA-E245-BA73-9BF467A5A01F}" presName="rootConnector" presStyleLbl="node1" presStyleIdx="7" presStyleCnt="8"/>
      <dgm:spPr/>
    </dgm:pt>
    <dgm:pt modelId="{8E02AF95-9737-1F40-9B03-D871C623D3B3}" type="pres">
      <dgm:prSet presAssocID="{05F23BCB-22AA-E245-BA73-9BF467A5A01F}" presName="childShape" presStyleCnt="0"/>
      <dgm:spPr/>
    </dgm:pt>
    <dgm:pt modelId="{B575AD4C-A0B9-C546-951C-87B42CC951D5}" type="pres">
      <dgm:prSet presAssocID="{0AE37708-A5CF-DA4C-A40A-ADA98508CC23}" presName="Name13" presStyleLbl="parChTrans1D2" presStyleIdx="24" presStyleCnt="27"/>
      <dgm:spPr/>
    </dgm:pt>
    <dgm:pt modelId="{D314026A-2F78-F84E-8045-6675029EDD49}" type="pres">
      <dgm:prSet presAssocID="{8AE60BF9-091B-184E-9005-EF4555AA90DF}" presName="childText" presStyleLbl="bgAcc1" presStyleIdx="24" presStyleCnt="27">
        <dgm:presLayoutVars>
          <dgm:bulletEnabled val="1"/>
        </dgm:presLayoutVars>
      </dgm:prSet>
      <dgm:spPr/>
    </dgm:pt>
    <dgm:pt modelId="{16E58DE1-A091-5548-8240-35067CD2D11F}" type="pres">
      <dgm:prSet presAssocID="{A746390B-A82F-C64B-8145-6D27C88B0E24}" presName="Name13" presStyleLbl="parChTrans1D2" presStyleIdx="25" presStyleCnt="27"/>
      <dgm:spPr/>
    </dgm:pt>
    <dgm:pt modelId="{EFCCE37F-D0FD-4444-9D80-DBC41CEF80D2}" type="pres">
      <dgm:prSet presAssocID="{A5365144-998A-224B-BF5C-39352B61A674}" presName="childText" presStyleLbl="bgAcc1" presStyleIdx="25" presStyleCnt="27">
        <dgm:presLayoutVars>
          <dgm:bulletEnabled val="1"/>
        </dgm:presLayoutVars>
      </dgm:prSet>
      <dgm:spPr/>
    </dgm:pt>
    <dgm:pt modelId="{7DDFF29B-2975-EF45-B31C-ECD72FD9ABF0}" type="pres">
      <dgm:prSet presAssocID="{4B304EE6-B53F-644F-9D12-5306178C6031}" presName="Name13" presStyleLbl="parChTrans1D2" presStyleIdx="26" presStyleCnt="27"/>
      <dgm:spPr/>
    </dgm:pt>
    <dgm:pt modelId="{3A801272-935B-9A41-A9D1-B14936F53555}" type="pres">
      <dgm:prSet presAssocID="{F9D126EF-BE2E-7746-9348-9E369FE47AFA}" presName="childText" presStyleLbl="bgAcc1" presStyleIdx="26" presStyleCnt="27">
        <dgm:presLayoutVars>
          <dgm:bulletEnabled val="1"/>
        </dgm:presLayoutVars>
      </dgm:prSet>
      <dgm:spPr/>
    </dgm:pt>
  </dgm:ptLst>
  <dgm:cxnLst>
    <dgm:cxn modelId="{C44EB201-2365-40DD-96F6-365A89E094F5}" type="presOf" srcId="{8DC7C76D-6C75-D742-A16F-9E797B71B627}" destId="{5F283CA6-EFED-9B45-B629-D2FA0BF4ADCB}" srcOrd="0" destOrd="0" presId="urn:microsoft.com/office/officeart/2005/8/layout/hierarchy3"/>
    <dgm:cxn modelId="{58FB9503-7E52-BC44-A1F9-12574B538CBE}" srcId="{F1F5D922-A647-5945-89E1-2B1158E87E7C}" destId="{7A93B62C-5C6F-AC4F-8A7C-ED6B585841C1}" srcOrd="6" destOrd="0" parTransId="{209C471E-D42A-FA46-93C8-24BE0E89AD9A}" sibTransId="{2C9C703C-A18F-5A4C-819B-12AE8BD3C33E}"/>
    <dgm:cxn modelId="{F166A007-9572-FC4E-A4C0-A1502C01C84F}" srcId="{F1F5D922-A647-5945-89E1-2B1158E87E7C}" destId="{AC1C2011-E47F-F24C-8B7C-4E3BC1DFAB2D}" srcOrd="3" destOrd="0" parTransId="{875C913E-520C-F54F-B29E-C519013B05EF}" sibTransId="{822AF7AC-50EA-A147-96D3-4CCEFC7F8215}"/>
    <dgm:cxn modelId="{2D897209-B9F3-414F-8BD1-5F17D22A3A07}" type="presOf" srcId="{A5B5B806-C405-5C4C-8827-00133AAE07B2}" destId="{5E914F32-FE04-9D4B-B1A1-C47F3DB5E6F2}" srcOrd="0" destOrd="0" presId="urn:microsoft.com/office/officeart/2005/8/layout/hierarchy3"/>
    <dgm:cxn modelId="{D52B190A-4930-49F9-B4CD-762EECC7FDAA}" type="presOf" srcId="{B41E6929-1A8C-EF44-A394-950681650A9E}" destId="{B558153D-11A8-6142-B758-300ACA5246DD}" srcOrd="0" destOrd="0" presId="urn:microsoft.com/office/officeart/2005/8/layout/hierarchy3"/>
    <dgm:cxn modelId="{AFC35A0A-0D94-47EF-B78B-518A418BD6F6}" type="presOf" srcId="{5A68C619-65D3-114E-9776-3746F139E5CA}" destId="{35EA8B6E-7CBA-3C46-ACBA-B28BF59A2486}" srcOrd="0" destOrd="0" presId="urn:microsoft.com/office/officeart/2005/8/layout/hierarchy3"/>
    <dgm:cxn modelId="{4D91260C-200C-4B89-B533-DE3956D343D2}" type="presOf" srcId="{16038EE6-6BF3-4B48-9980-ACC7A6420663}" destId="{14B23716-2CC8-5148-A061-F33F23804BE5}" srcOrd="0" destOrd="0" presId="urn:microsoft.com/office/officeart/2005/8/layout/hierarchy3"/>
    <dgm:cxn modelId="{F48E2F0C-4409-43AA-A6BC-CEEB68CE0E21}" type="presOf" srcId="{457D7804-6648-244C-B977-5FFA990152B3}" destId="{6C7CCA5F-C27C-C242-A47B-5B9938F66569}" srcOrd="0" destOrd="0" presId="urn:microsoft.com/office/officeart/2005/8/layout/hierarchy3"/>
    <dgm:cxn modelId="{14E37512-713E-4C88-AF6A-9C9B480100AD}" type="presOf" srcId="{6FA5CCA6-E064-CA4E-A237-3841FE7B18E9}" destId="{437448C7-8D9E-894B-8A39-BF62597BFD1F}" srcOrd="0" destOrd="0" presId="urn:microsoft.com/office/officeart/2005/8/layout/hierarchy3"/>
    <dgm:cxn modelId="{89AA0514-B813-FC49-9C07-87B67F6A64C2}" srcId="{8F051BCC-AB3B-394F-ADE0-550A8288E9D1}" destId="{E6E223AD-5E94-2440-8F3B-B6DE336C4CEC}" srcOrd="1" destOrd="0" parTransId="{7E0FC8F8-EB3C-C748-BAEB-624230241256}" sibTransId="{BCD642E1-79CF-A944-A179-9D259CAED5F2}"/>
    <dgm:cxn modelId="{3B0DFF15-2DAE-4918-B846-1E3E226F29F1}" type="presOf" srcId="{2704C766-EA22-D046-80C0-C5A0AF66F85D}" destId="{F8F89AFA-7427-B447-B5EA-897B3007A5D0}" srcOrd="0" destOrd="0" presId="urn:microsoft.com/office/officeart/2005/8/layout/hierarchy3"/>
    <dgm:cxn modelId="{00BC6A16-A3EA-4DC2-9A52-999A3502A341}" type="presOf" srcId="{E18C2833-A402-AE40-AFC4-1A0012C0626B}" destId="{092E03E6-0390-364F-B243-BCD0C52801E2}" srcOrd="0" destOrd="0" presId="urn:microsoft.com/office/officeart/2005/8/layout/hierarchy3"/>
    <dgm:cxn modelId="{8287EA18-CC81-C647-AE7B-8853F485D1CB}" srcId="{41DCB497-4F67-7240-B1C3-DED53DF245ED}" destId="{444FF2BE-46A6-0C4D-9D6A-8EF2ABCAD744}" srcOrd="1" destOrd="0" parTransId="{136354CD-7547-0F40-90F8-3C436C8B34AB}" sibTransId="{08BBC0FC-E5EF-2F48-9E65-A9D096746A03}"/>
    <dgm:cxn modelId="{BDB5AD19-ECBD-495A-81F9-C80FC6598A96}" type="presOf" srcId="{41DCB497-4F67-7240-B1C3-DED53DF245ED}" destId="{79B777F2-00FE-FA4D-9CF1-63BDC88ED8C0}" srcOrd="1" destOrd="0" presId="urn:microsoft.com/office/officeart/2005/8/layout/hierarchy3"/>
    <dgm:cxn modelId="{F1127820-0574-C84E-A90D-0BDE230F30CE}" srcId="{0E8CD457-DF9A-854A-B772-A66C169B0588}" destId="{D01FFA2E-324C-4F44-8F5B-1D93BA14C37D}" srcOrd="0" destOrd="0" parTransId="{883F9595-6196-5F40-B439-137031A0CA92}" sibTransId="{B6B99295-B775-EA45-BDE7-A0F66DFE49C2}"/>
    <dgm:cxn modelId="{11322625-62CB-45C7-A6E5-EDE32E9A2505}" type="presOf" srcId="{2F9FF1B4-EA6C-7C4A-A81D-BD01257A79E7}" destId="{BA133919-C9B4-1F46-8D96-28E5A05EB3DE}" srcOrd="0" destOrd="0" presId="urn:microsoft.com/office/officeart/2005/8/layout/hierarchy3"/>
    <dgm:cxn modelId="{061ED927-7804-46B2-8D5B-C407D20BBE46}" type="presOf" srcId="{E6E223AD-5E94-2440-8F3B-B6DE336C4CEC}" destId="{3632657C-BFC7-224C-84FA-CA5FAF7AD56D}" srcOrd="0" destOrd="0" presId="urn:microsoft.com/office/officeart/2005/8/layout/hierarchy3"/>
    <dgm:cxn modelId="{3DB9BE2A-8DBF-44DD-83E9-3E564B45D932}" type="presOf" srcId="{95F28B24-1712-6849-B4D1-E5648E216B92}" destId="{80FE65BA-CA7D-9B4B-8240-226E315E8C05}" srcOrd="0" destOrd="0" presId="urn:microsoft.com/office/officeart/2005/8/layout/hierarchy3"/>
    <dgm:cxn modelId="{5E14102D-7084-FA4C-AAEB-7A45B235F0D7}" srcId="{00D42E72-3F24-5446-A532-B962CD556993}" destId="{E18C2833-A402-AE40-AFC4-1A0012C0626B}" srcOrd="3" destOrd="0" parTransId="{5A68C619-65D3-114E-9776-3746F139E5CA}" sibTransId="{42B1A76F-E8A5-F741-9656-0220FB356D62}"/>
    <dgm:cxn modelId="{9A9AB62D-7896-264C-9BC2-3B8F3619D125}" srcId="{05F23BCB-22AA-E245-BA73-9BF467A5A01F}" destId="{A5365144-998A-224B-BF5C-39352B61A674}" srcOrd="1" destOrd="0" parTransId="{A746390B-A82F-C64B-8145-6D27C88B0E24}" sibTransId="{7745351C-F63F-B543-AA34-F2D3A0BE0513}"/>
    <dgm:cxn modelId="{0C2E4B30-26C0-45CC-97CF-3A2884FC205E}" type="presOf" srcId="{BE09F905-F57D-3A41-B986-6174F9DE9EF6}" destId="{96C0B8AD-0DBD-D346-8EE3-09BFB11167B9}" srcOrd="0" destOrd="0" presId="urn:microsoft.com/office/officeart/2005/8/layout/hierarchy3"/>
    <dgm:cxn modelId="{2928AD30-689E-4B91-BD26-6FD9372E5BE2}" type="presOf" srcId="{9F0F78F8-60F2-FB40-ACE6-A8E46E10A1BB}" destId="{6A58B61E-B9B8-664C-AF64-AB9D200576BF}" srcOrd="0" destOrd="0" presId="urn:microsoft.com/office/officeart/2005/8/layout/hierarchy3"/>
    <dgm:cxn modelId="{43692E34-E085-3749-8CF1-151B2F9F1C8E}" srcId="{7A93B62C-5C6F-AC4F-8A7C-ED6B585841C1}" destId="{E9A3D690-F538-1640-BA5A-DA7EF97EEB32}" srcOrd="4" destOrd="0" parTransId="{971C1B5D-67F7-F748-8432-22B7AA5C243E}" sibTransId="{79022E51-1F17-8546-9AC8-3171512E16F1}"/>
    <dgm:cxn modelId="{885B4635-904E-4EC8-A9A7-786501CA3737}" type="presOf" srcId="{B38F1EE6-D813-644B-B80E-DC72FD03A0A2}" destId="{3394CABE-AB99-1C4A-B9C0-729743D086F2}" srcOrd="0" destOrd="0" presId="urn:microsoft.com/office/officeart/2005/8/layout/hierarchy3"/>
    <dgm:cxn modelId="{18D0865B-B114-4DF1-93EC-9097AB9C6C32}" type="presOf" srcId="{A8A21FA9-2703-0548-B6F7-AD6E73BDA1AE}" destId="{FCF6F526-FB38-FE4D-A494-4DFFD18DA82E}" srcOrd="0" destOrd="0" presId="urn:microsoft.com/office/officeart/2005/8/layout/hierarchy3"/>
    <dgm:cxn modelId="{90310942-0573-402B-8B05-74BFD03B8C4A}" type="presOf" srcId="{B0893E9D-79A1-714C-9815-3E92244E91ED}" destId="{DA57115A-100A-0B4A-9BAC-ABEC59ABB382}" srcOrd="0" destOrd="0" presId="urn:microsoft.com/office/officeart/2005/8/layout/hierarchy3"/>
    <dgm:cxn modelId="{1398CD42-0A20-4D92-B879-DA2DEBB39487}" type="presOf" srcId="{5354B16A-E11E-1D48-AAFB-7D240D6642F5}" destId="{4D9FE055-ADA2-6C4F-B60B-7CBC43A089E6}" srcOrd="0" destOrd="0" presId="urn:microsoft.com/office/officeart/2005/8/layout/hierarchy3"/>
    <dgm:cxn modelId="{FD2DDB42-F800-4B88-B3A8-56C5CE819F5F}" type="presOf" srcId="{EC44253B-0648-334C-A54A-72CE77C60696}" destId="{09E76712-CFC8-9047-BE35-9AED4279CA14}" srcOrd="0" destOrd="0" presId="urn:microsoft.com/office/officeart/2005/8/layout/hierarchy3"/>
    <dgm:cxn modelId="{D1158E43-BA3C-441E-A6D8-543011115598}" type="presOf" srcId="{E876EA2D-293D-BC4A-A196-3712A4F5CDB1}" destId="{F25706D1-68D7-8C43-A6D7-5B86169F3E21}" srcOrd="0" destOrd="0" presId="urn:microsoft.com/office/officeart/2005/8/layout/hierarchy3"/>
    <dgm:cxn modelId="{970C8F44-585A-5948-930E-9E835ABDD018}" srcId="{AC1C2011-E47F-F24C-8B7C-4E3BC1DFAB2D}" destId="{B0893E9D-79A1-714C-9815-3E92244E91ED}" srcOrd="0" destOrd="0" parTransId="{BE09F905-F57D-3A41-B986-6174F9DE9EF6}" sibTransId="{9716B081-0A92-BB46-BEA7-6085DD96F792}"/>
    <dgm:cxn modelId="{8CF4E965-0191-4D5A-BDFA-975915A81833}" type="presOf" srcId="{05D8882D-F16D-AB43-A3F3-30720E7BFBE0}" destId="{CEEA02DB-4226-0A4E-9CEE-E4DF1468D4FA}" srcOrd="0" destOrd="0" presId="urn:microsoft.com/office/officeart/2005/8/layout/hierarchy3"/>
    <dgm:cxn modelId="{E4840C48-E61B-41D4-814E-C7CED15FF421}" type="presOf" srcId="{4EE57A1C-0DB5-1F49-B834-B315C0F65072}" destId="{59C8AD72-1FF0-6D4F-ABDA-EF6C6C91D979}" srcOrd="0" destOrd="0" presId="urn:microsoft.com/office/officeart/2005/8/layout/hierarchy3"/>
    <dgm:cxn modelId="{4EAC0A49-AF64-49CE-B8BF-6E20E97ED01B}" type="presOf" srcId="{9C1B7D37-0A7C-4146-A31B-21D8316E2833}" destId="{12865B71-5B1C-3140-BFB5-38937DC9BCE6}" srcOrd="0" destOrd="0" presId="urn:microsoft.com/office/officeart/2005/8/layout/hierarchy3"/>
    <dgm:cxn modelId="{771C1A6A-AF9B-F14A-ABCF-24B1ABDA5FE1}" srcId="{00D42E72-3F24-5446-A532-B962CD556993}" destId="{69292C06-EF1C-1D4C-A419-4BBF1A78C12B}" srcOrd="1" destOrd="0" parTransId="{7F9F97BE-5130-EC47-A26F-5CE7B8699020}" sibTransId="{11D7078B-256A-0541-9889-01991EA840FB}"/>
    <dgm:cxn modelId="{4EDF9F4B-A9DF-418D-9758-E8CBBC5585A8}" type="presOf" srcId="{35DE522F-B866-F941-BC4D-91F450E2F441}" destId="{DD922611-B3FD-504D-B7FB-01A6B7FC4849}" srcOrd="0" destOrd="0" presId="urn:microsoft.com/office/officeart/2005/8/layout/hierarchy3"/>
    <dgm:cxn modelId="{FFFD1B6C-713B-4DDE-BA66-B8DD1CDDAFEF}" type="presOf" srcId="{C464E591-CEA1-414D-AB66-7269B863E3A7}" destId="{5DF2E0AC-F16A-7B43-A3E3-38B736183D8E}" srcOrd="0" destOrd="0" presId="urn:microsoft.com/office/officeart/2005/8/layout/hierarchy3"/>
    <dgm:cxn modelId="{9F25B14D-5DFF-49E6-B44C-3C15783DE25E}" type="presOf" srcId="{7E0FC8F8-EB3C-C748-BAEB-624230241256}" destId="{40E2CB40-9B00-E748-B505-5DD3E635E558}" srcOrd="0" destOrd="0" presId="urn:microsoft.com/office/officeart/2005/8/layout/hierarchy3"/>
    <dgm:cxn modelId="{4544BC6D-CC7F-2D44-8851-9CD7A2C4CDC3}" srcId="{00D42E72-3F24-5446-A532-B962CD556993}" destId="{3249E403-7B42-E041-AB57-0829AE25A092}" srcOrd="4" destOrd="0" parTransId="{A5B5B806-C405-5C4C-8827-00133AAE07B2}" sibTransId="{98164AA1-8FDF-1F4F-B189-E9577350CB76}"/>
    <dgm:cxn modelId="{1E6AFF6D-FD10-F540-B9E2-6756D4679939}" srcId="{00D42E72-3F24-5446-A532-B962CD556993}" destId="{A6D7EFB5-A92E-044B-B43F-51922C0DC9A0}" srcOrd="0" destOrd="0" parTransId="{457D7804-6648-244C-B977-5FFA990152B3}" sibTransId="{58A1200A-74DE-DC4C-BAC0-FA8EE5C767D2}"/>
    <dgm:cxn modelId="{83B3DA72-28C6-4C66-BA02-A3F66561FEF5}" type="presOf" srcId="{883F9595-6196-5F40-B439-137031A0CA92}" destId="{E976EDA8-6C28-DE4A-87DF-710404B66FFB}" srcOrd="0" destOrd="0" presId="urn:microsoft.com/office/officeart/2005/8/layout/hierarchy3"/>
    <dgm:cxn modelId="{2BBA6873-5ACF-4D71-AF1D-66D8789EBD69}" type="presOf" srcId="{05F23BCB-22AA-E245-BA73-9BF467A5A01F}" destId="{986E21F7-1EC6-6044-A4BD-94ABA22EBA0E}" srcOrd="1" destOrd="0" presId="urn:microsoft.com/office/officeart/2005/8/layout/hierarchy3"/>
    <dgm:cxn modelId="{0075C254-7B21-4651-80BF-36C021B14A18}" type="presOf" srcId="{F9D126EF-BE2E-7746-9348-9E369FE47AFA}" destId="{3A801272-935B-9A41-A9D1-B14936F53555}" srcOrd="0" destOrd="0" presId="urn:microsoft.com/office/officeart/2005/8/layout/hierarchy3"/>
    <dgm:cxn modelId="{4DB0AE55-1820-4A91-A83A-9F893CC450BF}" type="presOf" srcId="{3C53D9CB-B49A-1041-B36E-C876B26C0664}" destId="{ABA92FFD-011E-CD40-84AF-075B95B64B93}" srcOrd="0" destOrd="0" presId="urn:microsoft.com/office/officeart/2005/8/layout/hierarchy3"/>
    <dgm:cxn modelId="{FAC03356-C16B-4014-9FA2-CBEBFCB0CE62}" type="presOf" srcId="{AE8F0254-C357-F34A-B5AE-12FF6C1B5C26}" destId="{9DD1C069-7EFF-BE4E-9BEF-C0171B20E754}" srcOrd="0" destOrd="0" presId="urn:microsoft.com/office/officeart/2005/8/layout/hierarchy3"/>
    <dgm:cxn modelId="{565F3F56-F7D8-4554-B055-61D806FC6EB9}" type="presOf" srcId="{53C1FC7C-FB8B-ED43-B796-B56D223ECB81}" destId="{FE0B66B4-D0F6-534A-9FA4-5FFE3999714B}" srcOrd="0" destOrd="0" presId="urn:microsoft.com/office/officeart/2005/8/layout/hierarchy3"/>
    <dgm:cxn modelId="{839D9B58-159C-4E69-BF40-8F8C4199D0FE}" type="presOf" srcId="{7A93B62C-5C6F-AC4F-8A7C-ED6B585841C1}" destId="{51CA69B9-995A-3146-AEC4-A30299EAFD91}" srcOrd="0" destOrd="0" presId="urn:microsoft.com/office/officeart/2005/8/layout/hierarchy3"/>
    <dgm:cxn modelId="{2F79087A-5D82-41B2-BB56-49293DA020A3}" type="presOf" srcId="{FDAB69C9-3BA5-8240-A3EA-4A596500E358}" destId="{79124905-5F4B-C442-AA9D-A554D067E1CE}" srcOrd="0" destOrd="0" presId="urn:microsoft.com/office/officeart/2005/8/layout/hierarchy3"/>
    <dgm:cxn modelId="{7D24917B-F264-4E45-BDE3-71E6B04AAB54}" srcId="{2F9FF1B4-EA6C-7C4A-A81D-BD01257A79E7}" destId="{FDAB69C9-3BA5-8240-A3EA-4A596500E358}" srcOrd="0" destOrd="0" parTransId="{EE9B1C0E-FF5B-F64D-97DA-1EFCDC6AC4F0}" sibTransId="{32666D97-8610-9945-B7FA-DE82EDE8AF0D}"/>
    <dgm:cxn modelId="{0745A37C-07F6-4F57-A9EA-6DDACF06AC58}" type="presOf" srcId="{299096F4-3ED2-8C4A-9186-AB4A03B8C0C6}" destId="{6023BBE9-C729-A74F-9B11-823A1A565C70}" srcOrd="0" destOrd="0" presId="urn:microsoft.com/office/officeart/2005/8/layout/hierarchy3"/>
    <dgm:cxn modelId="{D38BB67C-602D-4D2B-A12A-9E13C0C34B20}" type="presOf" srcId="{05F23BCB-22AA-E245-BA73-9BF467A5A01F}" destId="{04A97591-A644-7A4E-A21C-0F455A246C0B}" srcOrd="0" destOrd="0" presId="urn:microsoft.com/office/officeart/2005/8/layout/hierarchy3"/>
    <dgm:cxn modelId="{91700D7E-0D88-41BF-BF10-00D36A8DC23B}" type="presOf" srcId="{0AE37708-A5CF-DA4C-A40A-ADA98508CC23}" destId="{B575AD4C-A0B9-C546-951C-87B42CC951D5}" srcOrd="0" destOrd="0" presId="urn:microsoft.com/office/officeart/2005/8/layout/hierarchy3"/>
    <dgm:cxn modelId="{3F8B7980-F4D0-4D10-9368-926AFFCE0341}" type="presOf" srcId="{3249E403-7B42-E041-AB57-0829AE25A092}" destId="{CC575E2B-BF36-C244-BFA9-0A26DD34CB23}" srcOrd="0" destOrd="0" presId="urn:microsoft.com/office/officeart/2005/8/layout/hierarchy3"/>
    <dgm:cxn modelId="{4DE1ED81-87F1-4AA0-A131-B017696B2EE7}" type="presOf" srcId="{00D42E72-3F24-5446-A532-B962CD556993}" destId="{7C4B08AE-504D-5445-8927-ABADC132B1EA}" srcOrd="0" destOrd="0" presId="urn:microsoft.com/office/officeart/2005/8/layout/hierarchy3"/>
    <dgm:cxn modelId="{3E7EFA84-5E35-C846-8C47-63D027B2E805}" srcId="{7A93B62C-5C6F-AC4F-8A7C-ED6B585841C1}" destId="{4EE57A1C-0DB5-1F49-B834-B315C0F65072}" srcOrd="1" destOrd="0" parTransId="{EC44253B-0648-334C-A54A-72CE77C60696}" sibTransId="{629D1C23-38C7-5F40-A941-195B4EBC56DE}"/>
    <dgm:cxn modelId="{6C29AD89-4F08-4638-B472-0F948AA756DC}" type="presOf" srcId="{D01FFA2E-324C-4F44-8F5B-1D93BA14C37D}" destId="{23B72943-9D2C-B447-9862-078C01E5CD48}" srcOrd="0" destOrd="0" presId="urn:microsoft.com/office/officeart/2005/8/layout/hierarchy3"/>
    <dgm:cxn modelId="{5DBEB98B-738C-ED4F-AD67-E2390B57594D}" srcId="{0E8CD457-DF9A-854A-B772-A66C169B0588}" destId="{8DC7C76D-6C75-D742-A16F-9E797B71B627}" srcOrd="2" destOrd="0" parTransId="{B41E6929-1A8C-EF44-A394-950681650A9E}" sibTransId="{8FDA92A6-7F3E-944A-8CB4-9242580083D3}"/>
    <dgm:cxn modelId="{8B64D98E-DB2D-4EC2-995F-932F5C943C80}" type="presOf" srcId="{A746390B-A82F-C64B-8145-6D27C88B0E24}" destId="{16E58DE1-A091-5548-8240-35067CD2D11F}" srcOrd="0" destOrd="0" presId="urn:microsoft.com/office/officeart/2005/8/layout/hierarchy3"/>
    <dgm:cxn modelId="{D8D3788F-7422-4B2F-A3ED-1AD160219A84}" type="presOf" srcId="{AC1C2011-E47F-F24C-8B7C-4E3BC1DFAB2D}" destId="{20E4A332-023C-354A-A82F-E68BD57D1F45}" srcOrd="0" destOrd="0" presId="urn:microsoft.com/office/officeart/2005/8/layout/hierarchy3"/>
    <dgm:cxn modelId="{CB7F7890-6A28-40FB-854B-BD0A1D4C6E73}" type="presOf" srcId="{8AE60BF9-091B-184E-9005-EF4555AA90DF}" destId="{D314026A-2F78-F84E-8045-6675029EDD49}" srcOrd="0" destOrd="0" presId="urn:microsoft.com/office/officeart/2005/8/layout/hierarchy3"/>
    <dgm:cxn modelId="{F60A0691-5045-394F-956D-7F5888590301}" srcId="{F1F5D922-A647-5945-89E1-2B1158E87E7C}" destId="{0E8CD457-DF9A-854A-B772-A66C169B0588}" srcOrd="4" destOrd="0" parTransId="{08F59359-C013-7E47-94F6-E90D860A58DF}" sibTransId="{8E08FD71-FC03-CB42-A5BD-73669B7ED237}"/>
    <dgm:cxn modelId="{FD352A94-4692-BA4B-AFBA-53ED2D5C7456}" srcId="{AC1C2011-E47F-F24C-8B7C-4E3BC1DFAB2D}" destId="{B38F1EE6-D813-644B-B80E-DC72FD03A0A2}" srcOrd="1" destOrd="0" parTransId="{35DE522F-B866-F941-BC4D-91F450E2F441}" sibTransId="{D872DCFB-4FCB-0A4F-8B9F-20D50B54D705}"/>
    <dgm:cxn modelId="{EAA3F494-BAEB-44D5-9056-23B6DFE27780}" type="presOf" srcId="{A5365144-998A-224B-BF5C-39352B61A674}" destId="{EFCCE37F-D0FD-4444-9D80-DBC41CEF80D2}" srcOrd="0" destOrd="0" presId="urn:microsoft.com/office/officeart/2005/8/layout/hierarchy3"/>
    <dgm:cxn modelId="{8A831995-861E-4782-9F48-38F731F2C229}" type="presOf" srcId="{00D42E72-3F24-5446-A532-B962CD556993}" destId="{7E8E6DBD-621F-D641-8A93-A92DC836FF95}" srcOrd="1" destOrd="0" presId="urn:microsoft.com/office/officeart/2005/8/layout/hierarchy3"/>
    <dgm:cxn modelId="{18F85895-D2F9-9B49-BDF4-644A05E7DFBE}" srcId="{41DCB497-4F67-7240-B1C3-DED53DF245ED}" destId="{FD4DD728-38B2-774B-93E8-0922AD3E17ED}" srcOrd="2" destOrd="0" parTransId="{E876EA2D-293D-BC4A-A196-3712A4F5CDB1}" sibTransId="{C3859D40-5AA0-844D-825E-EBCAAA87B506}"/>
    <dgm:cxn modelId="{6DF36F9C-4132-448B-A871-1C9552F43A13}" type="presOf" srcId="{F1F5D922-A647-5945-89E1-2B1158E87E7C}" destId="{3DA2996A-B9CC-754B-A3CD-41FF8722C935}" srcOrd="0" destOrd="0" presId="urn:microsoft.com/office/officeart/2005/8/layout/hierarchy3"/>
    <dgm:cxn modelId="{FBD6DB9E-6280-4BAA-9158-79A1742B0D17}" type="presOf" srcId="{444FF2BE-46A6-0C4D-9D6A-8EF2ABCAD744}" destId="{73301F81-1F1D-3F46-B392-A59C2C4C807C}" srcOrd="0" destOrd="0" presId="urn:microsoft.com/office/officeart/2005/8/layout/hierarchy3"/>
    <dgm:cxn modelId="{FFF9D69F-B680-CD4D-822F-03F59C058A3D}" srcId="{F1F5D922-A647-5945-89E1-2B1158E87E7C}" destId="{41DCB497-4F67-7240-B1C3-DED53DF245ED}" srcOrd="0" destOrd="0" parTransId="{EF8DA8D5-FCE9-E14D-9897-BF3EC678B95A}" sibTransId="{5AAC9A2B-AAFE-704A-A72E-E6537DEA1C39}"/>
    <dgm:cxn modelId="{BB6FDEA0-D1E3-4697-9281-991F8BCD31FE}" type="presOf" srcId="{0E8CD457-DF9A-854A-B772-A66C169B0588}" destId="{5627C395-5AEB-6049-AFCA-210CC7A007BA}" srcOrd="1" destOrd="0" presId="urn:microsoft.com/office/officeart/2005/8/layout/hierarchy3"/>
    <dgm:cxn modelId="{F7B636A9-3F1D-4E4B-BBB1-A7922D6922B2}" srcId="{F1F5D922-A647-5945-89E1-2B1158E87E7C}" destId="{8F051BCC-AB3B-394F-ADE0-550A8288E9D1}" srcOrd="2" destOrd="0" parTransId="{70BF84AD-BF26-A249-B0E7-CCCCE1D37B64}" sibTransId="{2E3D6173-BE70-F34B-950B-1C3702EC581B}"/>
    <dgm:cxn modelId="{4CA8B3A9-6F84-F745-A397-B2638DFF7FA3}" srcId="{05F23BCB-22AA-E245-BA73-9BF467A5A01F}" destId="{8AE60BF9-091B-184E-9005-EF4555AA90DF}" srcOrd="0" destOrd="0" parTransId="{0AE37708-A5CF-DA4C-A40A-ADA98508CC23}" sibTransId="{0DFAB878-B6EC-3647-9263-A4B3AB2CF447}"/>
    <dgm:cxn modelId="{6CB113AA-9DEA-194E-B4B1-C591C50EA489}" srcId="{8F051BCC-AB3B-394F-ADE0-550A8288E9D1}" destId="{598FE064-F072-2E43-BEAE-80E649AEA9AE}" srcOrd="0" destOrd="0" parTransId="{224B842B-4E55-914D-977A-0FFA6511356C}" sibTransId="{BF168AA6-8FD0-D546-926D-CD54C2D9060A}"/>
    <dgm:cxn modelId="{841DCEAB-77F6-C149-B398-963E03A33824}" srcId="{2F9FF1B4-EA6C-7C4A-A81D-BD01257A79E7}" destId="{299096F4-3ED2-8C4A-9186-AB4A03B8C0C6}" srcOrd="1" destOrd="0" parTransId="{3E784F15-FAE9-BB49-95C5-CAC859C56617}" sibTransId="{82A589DB-9981-E041-A7ED-B93DEBADEC5B}"/>
    <dgm:cxn modelId="{5FE271AD-91AB-E540-8168-456A5C5F4FCA}" srcId="{F1F5D922-A647-5945-89E1-2B1158E87E7C}" destId="{00D42E72-3F24-5446-A532-B962CD556993}" srcOrd="5" destOrd="0" parTransId="{018CBCAC-7E13-DC4B-ABAF-4151D091C23E}" sibTransId="{159A85A7-45FC-764B-8BDD-34079D757EA7}"/>
    <dgm:cxn modelId="{EF92CDB2-5D79-4437-804A-E0EC727EDE24}" type="presOf" srcId="{7A93B62C-5C6F-AC4F-8A7C-ED6B585841C1}" destId="{A3EBC1A4-3CA1-964A-8FB8-1070D94A0A1C}" srcOrd="1" destOrd="0" presId="urn:microsoft.com/office/officeart/2005/8/layout/hierarchy3"/>
    <dgm:cxn modelId="{1E5CE1B3-6395-C843-B3EF-0F8FAF4FD5BD}" srcId="{2F9FF1B4-EA6C-7C4A-A81D-BD01257A79E7}" destId="{2704C766-EA22-D046-80C0-C5A0AF66F85D}" srcOrd="2" destOrd="0" parTransId="{9F0F78F8-60F2-FB40-ACE6-A8E46E10A1BB}" sibTransId="{47C8D04F-C358-9A48-B736-2D8B40E8D061}"/>
    <dgm:cxn modelId="{CAE3A9B4-9E49-419B-99DB-0924F1BAE445}" type="presOf" srcId="{224B842B-4E55-914D-977A-0FFA6511356C}" destId="{9F877505-089D-AE47-A1F1-6C24D9394F4F}" srcOrd="0" destOrd="0" presId="urn:microsoft.com/office/officeart/2005/8/layout/hierarchy3"/>
    <dgm:cxn modelId="{8BC662B7-03E9-4163-AF46-879A59B8C214}" type="presOf" srcId="{598FE064-F072-2E43-BEAE-80E649AEA9AE}" destId="{6FE81644-B710-2848-8BE0-2E9C1E143939}" srcOrd="0" destOrd="0" presId="urn:microsoft.com/office/officeart/2005/8/layout/hierarchy3"/>
    <dgm:cxn modelId="{7DA948B7-F874-4DE5-924C-CB765F61B66D}" type="presOf" srcId="{2F9FF1B4-EA6C-7C4A-A81D-BD01257A79E7}" destId="{C1CC0758-1E89-014B-BCA6-B412B5096445}" srcOrd="1" destOrd="0" presId="urn:microsoft.com/office/officeart/2005/8/layout/hierarchy3"/>
    <dgm:cxn modelId="{49C783B7-4BB3-4E4C-9D96-EF59DC389303}" type="presOf" srcId="{971C1B5D-67F7-F748-8432-22B7AA5C243E}" destId="{FC0FD8D0-996E-6443-9AFF-FC093786F2BB}" srcOrd="0" destOrd="0" presId="urn:microsoft.com/office/officeart/2005/8/layout/hierarchy3"/>
    <dgm:cxn modelId="{9C44E8B8-8AD9-374F-AB5A-E0DFD97DEBC9}" srcId="{7A93B62C-5C6F-AC4F-8A7C-ED6B585841C1}" destId="{A8A21FA9-2703-0548-B6F7-AD6E73BDA1AE}" srcOrd="3" destOrd="0" parTransId="{C464E591-CEA1-414D-AB66-7269B863E3A7}" sibTransId="{AAE35E0D-BBED-974A-8345-D01C85A9A5C3}"/>
    <dgm:cxn modelId="{7AC5F7BC-AFF6-4FEB-9ABF-455DD883EEDF}" type="presOf" srcId="{AC1C2011-E47F-F24C-8B7C-4E3BC1DFAB2D}" destId="{8D2DA61F-636E-4C4F-917A-A69C97043AB4}" srcOrd="1" destOrd="0" presId="urn:microsoft.com/office/officeart/2005/8/layout/hierarchy3"/>
    <dgm:cxn modelId="{B5D97CBD-078F-45B1-9319-4F77F9AB3926}" type="presOf" srcId="{4B304EE6-B53F-644F-9D12-5306178C6031}" destId="{7DDFF29B-2975-EF45-B31C-ECD72FD9ABF0}" srcOrd="0" destOrd="0" presId="urn:microsoft.com/office/officeart/2005/8/layout/hierarchy3"/>
    <dgm:cxn modelId="{F81AF2BF-4375-184B-86A7-1E8B65375CB8}" srcId="{05F23BCB-22AA-E245-BA73-9BF467A5A01F}" destId="{F9D126EF-BE2E-7746-9348-9E369FE47AFA}" srcOrd="2" destOrd="0" parTransId="{4B304EE6-B53F-644F-9D12-5306178C6031}" sibTransId="{C6F6394C-4393-E447-822F-CF280956CC95}"/>
    <dgm:cxn modelId="{9CB096C1-9AF6-1945-B1A9-5046E66C8772}" srcId="{0E8CD457-DF9A-854A-B772-A66C169B0588}" destId="{16038EE6-6BF3-4B48-9980-ACC7A6420663}" srcOrd="1" destOrd="0" parTransId="{AE8F0254-C357-F34A-B5AE-12FF6C1B5C26}" sibTransId="{0B8419AD-1F4A-364B-AB5A-51FA3B4CE4AF}"/>
    <dgm:cxn modelId="{27293FC4-AFA8-C04F-827D-EF7C5DFD5E2F}" srcId="{41DCB497-4F67-7240-B1C3-DED53DF245ED}" destId="{53C1FC7C-FB8B-ED43-B796-B56D223ECB81}" srcOrd="0" destOrd="0" parTransId="{05D8882D-F16D-AB43-A3F3-30720E7BFBE0}" sibTransId="{FA1A555A-A4F9-B143-A6AC-EE0D227AD57C}"/>
    <dgm:cxn modelId="{174E45C5-3B6F-E94E-9A87-07B24C3F8DEE}" srcId="{7A93B62C-5C6F-AC4F-8A7C-ED6B585841C1}" destId="{95CB294F-A2D2-EE47-AB33-C7A9CB36A488}" srcOrd="2" destOrd="0" parTransId="{5354B16A-E11E-1D48-AAFB-7D240D6642F5}" sibTransId="{1EC4D161-9293-3849-AB95-3B40B45A1BB7}"/>
    <dgm:cxn modelId="{107154C8-A30F-114D-8393-F817D0900E82}" srcId="{0E8CD457-DF9A-854A-B772-A66C169B0588}" destId="{3C53D9CB-B49A-1041-B36E-C876B26C0664}" srcOrd="3" destOrd="0" parTransId="{9C1B7D37-0A7C-4146-A31B-21D8316E2833}" sibTransId="{A56BD4CF-F2CB-3D42-B050-868112FD307A}"/>
    <dgm:cxn modelId="{0B966AC9-2325-1E4E-B0C8-2C19E55D858E}" srcId="{F1F5D922-A647-5945-89E1-2B1158E87E7C}" destId="{05F23BCB-22AA-E245-BA73-9BF467A5A01F}" srcOrd="7" destOrd="0" parTransId="{A7E108D9-D194-FE4F-8C1B-3BFABDB65787}" sibTransId="{5382DFFD-E064-1D40-BAEB-F6C25F6107AE}"/>
    <dgm:cxn modelId="{511D03CC-FA77-4BE6-94DD-AB06425F6788}" type="presOf" srcId="{3E784F15-FAE9-BB49-95C5-CAC859C56617}" destId="{8AECC5BC-2112-6C47-BA97-C703B279B190}" srcOrd="0" destOrd="0" presId="urn:microsoft.com/office/officeart/2005/8/layout/hierarchy3"/>
    <dgm:cxn modelId="{96EC47CC-13E5-412E-BDC1-38C859709172}" type="presOf" srcId="{69292C06-EF1C-1D4C-A419-4BBF1A78C12B}" destId="{997B334E-E3E7-484A-94FD-9FE98B06E5D3}" srcOrd="0" destOrd="0" presId="urn:microsoft.com/office/officeart/2005/8/layout/hierarchy3"/>
    <dgm:cxn modelId="{22F577CC-3C93-4FE8-BCB3-77502727B7C3}" type="presOf" srcId="{7F9F97BE-5130-EC47-A26F-5CE7B8699020}" destId="{4236FFC8-1C6E-D94D-BE64-0D9C3F213F9C}" srcOrd="0" destOrd="0" presId="urn:microsoft.com/office/officeart/2005/8/layout/hierarchy3"/>
    <dgm:cxn modelId="{72C0B9CC-00D6-409B-B8DE-E9C0A79CE612}" type="presOf" srcId="{41DCB497-4F67-7240-B1C3-DED53DF245ED}" destId="{845ED3E6-51AD-1641-949A-0F65BC3E9D79}" srcOrd="0" destOrd="0" presId="urn:microsoft.com/office/officeart/2005/8/layout/hierarchy3"/>
    <dgm:cxn modelId="{5BE38ACE-202B-483C-92B5-D57E609D224D}" type="presOf" srcId="{EE9B1C0E-FF5B-F64D-97DA-1EFCDC6AC4F0}" destId="{A9557D1F-C5B3-4E4A-8CE5-F4F68D65AEEB}" srcOrd="0" destOrd="0" presId="urn:microsoft.com/office/officeart/2005/8/layout/hierarchy3"/>
    <dgm:cxn modelId="{D9B809D0-53EC-42AA-BCE8-A9EFD8F5D57E}" type="presOf" srcId="{054BC13C-9C64-9E41-9173-145D9B78BD94}" destId="{EE3028E2-F2A6-A548-A078-22AA4CF2097D}" srcOrd="0" destOrd="0" presId="urn:microsoft.com/office/officeart/2005/8/layout/hierarchy3"/>
    <dgm:cxn modelId="{B64D2FD1-3575-466D-A144-EE880D69F490}" type="presOf" srcId="{FD4DD728-38B2-774B-93E8-0922AD3E17ED}" destId="{DDD7714F-70F6-4041-A377-C7AF7CC48C51}" srcOrd="0" destOrd="0" presId="urn:microsoft.com/office/officeart/2005/8/layout/hierarchy3"/>
    <dgm:cxn modelId="{8F9FC4D1-9FC2-42BE-A78F-D1DC19A52AF4}" type="presOf" srcId="{95CB294F-A2D2-EE47-AB33-C7A9CB36A488}" destId="{E5C17912-BBD8-EA48-B033-E10027B13EC4}" srcOrd="0" destOrd="0" presId="urn:microsoft.com/office/officeart/2005/8/layout/hierarchy3"/>
    <dgm:cxn modelId="{61DACED4-71B5-4AFB-96C2-0969E58BBA39}" type="presOf" srcId="{8F051BCC-AB3B-394F-ADE0-550A8288E9D1}" destId="{3EA10360-C008-6E4F-801E-D8671B796508}" srcOrd="1" destOrd="0" presId="urn:microsoft.com/office/officeart/2005/8/layout/hierarchy3"/>
    <dgm:cxn modelId="{B35CECD8-25B5-B043-BE4F-8B988CB5BE56}" srcId="{F1F5D922-A647-5945-89E1-2B1158E87E7C}" destId="{2F9FF1B4-EA6C-7C4A-A81D-BD01257A79E7}" srcOrd="1" destOrd="0" parTransId="{DA9D38D4-F370-4C44-9EDE-EC75DD5C2DFF}" sibTransId="{73A9813E-E570-3849-9A3D-EE8BC43EE56C}"/>
    <dgm:cxn modelId="{7A89F4DC-CC01-44B6-AC9C-47C31C18583A}" type="presOf" srcId="{A6D7EFB5-A92E-044B-B43F-51922C0DC9A0}" destId="{9B3581C4-2FD4-694B-98B7-571A5B50C826}" srcOrd="0" destOrd="0" presId="urn:microsoft.com/office/officeart/2005/8/layout/hierarchy3"/>
    <dgm:cxn modelId="{6446CAE3-D817-F244-A5BF-7012A89501D4}" srcId="{7A93B62C-5C6F-AC4F-8A7C-ED6B585841C1}" destId="{95F28B24-1712-6849-B4D1-E5648E216B92}" srcOrd="0" destOrd="0" parTransId="{6FA5CCA6-E064-CA4E-A237-3841FE7B18E9}" sibTransId="{85060FCB-9889-A04A-A20E-FA173D032DFF}"/>
    <dgm:cxn modelId="{B7903AE4-8E49-024E-B1CD-62002BD104ED}" srcId="{00D42E72-3F24-5446-A532-B962CD556993}" destId="{054BC13C-9C64-9E41-9173-145D9B78BD94}" srcOrd="2" destOrd="0" parTransId="{2BB9B9E4-5FE5-D147-BAFC-E8ED24A73C6D}" sibTransId="{E99AEB17-6B59-8941-83C7-A066A176A5C1}"/>
    <dgm:cxn modelId="{F60D5BE6-6D32-49BB-977A-87F19D006C02}" type="presOf" srcId="{E9A3D690-F538-1640-BA5A-DA7EF97EEB32}" destId="{9B9AE7A8-612B-0545-961B-2FB089BD92F9}" srcOrd="0" destOrd="0" presId="urn:microsoft.com/office/officeart/2005/8/layout/hierarchy3"/>
    <dgm:cxn modelId="{5F40BDEA-1B20-4BB0-8D86-1C2216014D25}" type="presOf" srcId="{2BB9B9E4-5FE5-D147-BAFC-E8ED24A73C6D}" destId="{1F173F23-D7E9-2140-98A9-81B7F6662385}" srcOrd="0" destOrd="0" presId="urn:microsoft.com/office/officeart/2005/8/layout/hierarchy3"/>
    <dgm:cxn modelId="{5CF10BF2-D720-4597-A4E7-7DDC18997564}" type="presOf" srcId="{8F051BCC-AB3B-394F-ADE0-550A8288E9D1}" destId="{07B8B408-BBEA-5347-BC4A-13FA8D964551}" srcOrd="0" destOrd="0" presId="urn:microsoft.com/office/officeart/2005/8/layout/hierarchy3"/>
    <dgm:cxn modelId="{A9126BF2-2628-48A6-92BD-94D61805EFDD}" type="presOf" srcId="{136354CD-7547-0F40-90F8-3C436C8B34AB}" destId="{0D1F2A58-F3A6-2749-A21E-35A839943671}" srcOrd="0" destOrd="0" presId="urn:microsoft.com/office/officeart/2005/8/layout/hierarchy3"/>
    <dgm:cxn modelId="{0033B0F9-E7E3-4B96-8E7B-4C4FF8C77A26}" type="presOf" srcId="{0E8CD457-DF9A-854A-B772-A66C169B0588}" destId="{8A3AFC21-FCDC-294F-83C4-28C57F26AA02}" srcOrd="0" destOrd="0" presId="urn:microsoft.com/office/officeart/2005/8/layout/hierarchy3"/>
    <dgm:cxn modelId="{D324CC36-E113-4894-8FB7-19C3F964856B}" type="presParOf" srcId="{3DA2996A-B9CC-754B-A3CD-41FF8722C935}" destId="{F9755A37-50D0-544F-94E1-A8554908B9C7}" srcOrd="0" destOrd="0" presId="urn:microsoft.com/office/officeart/2005/8/layout/hierarchy3"/>
    <dgm:cxn modelId="{B3E817A1-1DD1-4BA6-9720-EFB2737AB1AF}" type="presParOf" srcId="{F9755A37-50D0-544F-94E1-A8554908B9C7}" destId="{1BEAEB11-0E14-4840-BD0C-C5D28780C2E3}" srcOrd="0" destOrd="0" presId="urn:microsoft.com/office/officeart/2005/8/layout/hierarchy3"/>
    <dgm:cxn modelId="{D75389E5-E86A-4966-B5A7-5947C23EA13D}" type="presParOf" srcId="{1BEAEB11-0E14-4840-BD0C-C5D28780C2E3}" destId="{845ED3E6-51AD-1641-949A-0F65BC3E9D79}" srcOrd="0" destOrd="0" presId="urn:microsoft.com/office/officeart/2005/8/layout/hierarchy3"/>
    <dgm:cxn modelId="{4BD52B04-F8AD-402E-8ADE-7C7FECD2CEE3}" type="presParOf" srcId="{1BEAEB11-0E14-4840-BD0C-C5D28780C2E3}" destId="{79B777F2-00FE-FA4D-9CF1-63BDC88ED8C0}" srcOrd="1" destOrd="0" presId="urn:microsoft.com/office/officeart/2005/8/layout/hierarchy3"/>
    <dgm:cxn modelId="{64BE386E-0B9B-40E6-A06E-D79E17B15B7D}" type="presParOf" srcId="{F9755A37-50D0-544F-94E1-A8554908B9C7}" destId="{B8CE6112-F86D-E849-B514-086069D887CB}" srcOrd="1" destOrd="0" presId="urn:microsoft.com/office/officeart/2005/8/layout/hierarchy3"/>
    <dgm:cxn modelId="{007B9BE1-73FB-4F19-8F4D-7B05526E5C2E}" type="presParOf" srcId="{B8CE6112-F86D-E849-B514-086069D887CB}" destId="{CEEA02DB-4226-0A4E-9CEE-E4DF1468D4FA}" srcOrd="0" destOrd="0" presId="urn:microsoft.com/office/officeart/2005/8/layout/hierarchy3"/>
    <dgm:cxn modelId="{AB33928C-C9EF-43C8-A2FC-331477C1BCD5}" type="presParOf" srcId="{B8CE6112-F86D-E849-B514-086069D887CB}" destId="{FE0B66B4-D0F6-534A-9FA4-5FFE3999714B}" srcOrd="1" destOrd="0" presId="urn:microsoft.com/office/officeart/2005/8/layout/hierarchy3"/>
    <dgm:cxn modelId="{C303A9B0-93C3-472C-8474-E84C4C826B96}" type="presParOf" srcId="{B8CE6112-F86D-E849-B514-086069D887CB}" destId="{0D1F2A58-F3A6-2749-A21E-35A839943671}" srcOrd="2" destOrd="0" presId="urn:microsoft.com/office/officeart/2005/8/layout/hierarchy3"/>
    <dgm:cxn modelId="{8AB48C6E-8B02-4085-A86E-CE99A05F6E88}" type="presParOf" srcId="{B8CE6112-F86D-E849-B514-086069D887CB}" destId="{73301F81-1F1D-3F46-B392-A59C2C4C807C}" srcOrd="3" destOrd="0" presId="urn:microsoft.com/office/officeart/2005/8/layout/hierarchy3"/>
    <dgm:cxn modelId="{77FFF6F6-96AE-4930-820C-0831FAC97090}" type="presParOf" srcId="{B8CE6112-F86D-E849-B514-086069D887CB}" destId="{F25706D1-68D7-8C43-A6D7-5B86169F3E21}" srcOrd="4" destOrd="0" presId="urn:microsoft.com/office/officeart/2005/8/layout/hierarchy3"/>
    <dgm:cxn modelId="{C1852612-BD93-4A19-8FBD-C2C34DEA090D}" type="presParOf" srcId="{B8CE6112-F86D-E849-B514-086069D887CB}" destId="{DDD7714F-70F6-4041-A377-C7AF7CC48C51}" srcOrd="5" destOrd="0" presId="urn:microsoft.com/office/officeart/2005/8/layout/hierarchy3"/>
    <dgm:cxn modelId="{A375AE80-F142-4FCB-9E80-9A614A545302}" type="presParOf" srcId="{3DA2996A-B9CC-754B-A3CD-41FF8722C935}" destId="{F6F0469B-1C50-4B4D-BF68-CF7F3D49A7AC}" srcOrd="1" destOrd="0" presId="urn:microsoft.com/office/officeart/2005/8/layout/hierarchy3"/>
    <dgm:cxn modelId="{A64784A6-114A-4CC1-B6AA-390C2D5A37DE}" type="presParOf" srcId="{F6F0469B-1C50-4B4D-BF68-CF7F3D49A7AC}" destId="{769E2691-6716-7D43-9378-8323DC986804}" srcOrd="0" destOrd="0" presId="urn:microsoft.com/office/officeart/2005/8/layout/hierarchy3"/>
    <dgm:cxn modelId="{193AB587-0B34-4878-BF31-3487CFC4E9C5}" type="presParOf" srcId="{769E2691-6716-7D43-9378-8323DC986804}" destId="{BA133919-C9B4-1F46-8D96-28E5A05EB3DE}" srcOrd="0" destOrd="0" presId="urn:microsoft.com/office/officeart/2005/8/layout/hierarchy3"/>
    <dgm:cxn modelId="{D9D0691F-34A3-490E-8700-F61D21758663}" type="presParOf" srcId="{769E2691-6716-7D43-9378-8323DC986804}" destId="{C1CC0758-1E89-014B-BCA6-B412B5096445}" srcOrd="1" destOrd="0" presId="urn:microsoft.com/office/officeart/2005/8/layout/hierarchy3"/>
    <dgm:cxn modelId="{20A30053-D7E6-4487-B0F1-D2AEB7AD5734}" type="presParOf" srcId="{F6F0469B-1C50-4B4D-BF68-CF7F3D49A7AC}" destId="{E2153473-BC31-5845-A6D5-1BA6957C2C0E}" srcOrd="1" destOrd="0" presId="urn:microsoft.com/office/officeart/2005/8/layout/hierarchy3"/>
    <dgm:cxn modelId="{99B1C487-1862-4659-8306-9D90873C6AA7}" type="presParOf" srcId="{E2153473-BC31-5845-A6D5-1BA6957C2C0E}" destId="{A9557D1F-C5B3-4E4A-8CE5-F4F68D65AEEB}" srcOrd="0" destOrd="0" presId="urn:microsoft.com/office/officeart/2005/8/layout/hierarchy3"/>
    <dgm:cxn modelId="{6B6B665B-9B16-44B5-AAE2-0826A9A0692F}" type="presParOf" srcId="{E2153473-BC31-5845-A6D5-1BA6957C2C0E}" destId="{79124905-5F4B-C442-AA9D-A554D067E1CE}" srcOrd="1" destOrd="0" presId="urn:microsoft.com/office/officeart/2005/8/layout/hierarchy3"/>
    <dgm:cxn modelId="{4A000CD9-3E40-49EF-AB14-6A38F034CD49}" type="presParOf" srcId="{E2153473-BC31-5845-A6D5-1BA6957C2C0E}" destId="{8AECC5BC-2112-6C47-BA97-C703B279B190}" srcOrd="2" destOrd="0" presId="urn:microsoft.com/office/officeart/2005/8/layout/hierarchy3"/>
    <dgm:cxn modelId="{BE223238-81A8-4356-9F24-6D81B0BA1C99}" type="presParOf" srcId="{E2153473-BC31-5845-A6D5-1BA6957C2C0E}" destId="{6023BBE9-C729-A74F-9B11-823A1A565C70}" srcOrd="3" destOrd="0" presId="urn:microsoft.com/office/officeart/2005/8/layout/hierarchy3"/>
    <dgm:cxn modelId="{A3367A01-0A21-424C-AF30-9305C8321D9E}" type="presParOf" srcId="{E2153473-BC31-5845-A6D5-1BA6957C2C0E}" destId="{6A58B61E-B9B8-664C-AF64-AB9D200576BF}" srcOrd="4" destOrd="0" presId="urn:microsoft.com/office/officeart/2005/8/layout/hierarchy3"/>
    <dgm:cxn modelId="{A2B8C5BB-85EB-4AAB-85AC-DDCD73445A32}" type="presParOf" srcId="{E2153473-BC31-5845-A6D5-1BA6957C2C0E}" destId="{F8F89AFA-7427-B447-B5EA-897B3007A5D0}" srcOrd="5" destOrd="0" presId="urn:microsoft.com/office/officeart/2005/8/layout/hierarchy3"/>
    <dgm:cxn modelId="{956BEF48-B47E-4F77-B4E2-C4DB60322FD4}" type="presParOf" srcId="{3DA2996A-B9CC-754B-A3CD-41FF8722C935}" destId="{D5782773-546F-4B43-B653-C19630E96BA7}" srcOrd="2" destOrd="0" presId="urn:microsoft.com/office/officeart/2005/8/layout/hierarchy3"/>
    <dgm:cxn modelId="{6C6A30DA-6716-4142-9B87-C8D58AF809EC}" type="presParOf" srcId="{D5782773-546F-4B43-B653-C19630E96BA7}" destId="{640E051F-BBD0-6741-9C3C-B97A7DCE4BF5}" srcOrd="0" destOrd="0" presId="urn:microsoft.com/office/officeart/2005/8/layout/hierarchy3"/>
    <dgm:cxn modelId="{33E14EC7-BD68-4275-AE05-B7515C4315D3}" type="presParOf" srcId="{640E051F-BBD0-6741-9C3C-B97A7DCE4BF5}" destId="{07B8B408-BBEA-5347-BC4A-13FA8D964551}" srcOrd="0" destOrd="0" presId="urn:microsoft.com/office/officeart/2005/8/layout/hierarchy3"/>
    <dgm:cxn modelId="{548B2B36-86F9-44A2-923A-B6A6A3A2F788}" type="presParOf" srcId="{640E051F-BBD0-6741-9C3C-B97A7DCE4BF5}" destId="{3EA10360-C008-6E4F-801E-D8671B796508}" srcOrd="1" destOrd="0" presId="urn:microsoft.com/office/officeart/2005/8/layout/hierarchy3"/>
    <dgm:cxn modelId="{F4BB2E07-6A52-49C4-A64C-A39131FB4A70}" type="presParOf" srcId="{D5782773-546F-4B43-B653-C19630E96BA7}" destId="{4958449E-9195-834A-9D01-00FEC0F80FDB}" srcOrd="1" destOrd="0" presId="urn:microsoft.com/office/officeart/2005/8/layout/hierarchy3"/>
    <dgm:cxn modelId="{32430000-E13F-4063-9C46-7C5001C8B470}" type="presParOf" srcId="{4958449E-9195-834A-9D01-00FEC0F80FDB}" destId="{9F877505-089D-AE47-A1F1-6C24D9394F4F}" srcOrd="0" destOrd="0" presId="urn:microsoft.com/office/officeart/2005/8/layout/hierarchy3"/>
    <dgm:cxn modelId="{257E54B2-8A4A-4B02-975C-3EA2D7009DA1}" type="presParOf" srcId="{4958449E-9195-834A-9D01-00FEC0F80FDB}" destId="{6FE81644-B710-2848-8BE0-2E9C1E143939}" srcOrd="1" destOrd="0" presId="urn:microsoft.com/office/officeart/2005/8/layout/hierarchy3"/>
    <dgm:cxn modelId="{9FAB1007-F3C4-462F-ACA8-862A73598220}" type="presParOf" srcId="{4958449E-9195-834A-9D01-00FEC0F80FDB}" destId="{40E2CB40-9B00-E748-B505-5DD3E635E558}" srcOrd="2" destOrd="0" presId="urn:microsoft.com/office/officeart/2005/8/layout/hierarchy3"/>
    <dgm:cxn modelId="{02FCE3AD-2BC5-4C70-8901-2D81D4471FA2}" type="presParOf" srcId="{4958449E-9195-834A-9D01-00FEC0F80FDB}" destId="{3632657C-BFC7-224C-84FA-CA5FAF7AD56D}" srcOrd="3" destOrd="0" presId="urn:microsoft.com/office/officeart/2005/8/layout/hierarchy3"/>
    <dgm:cxn modelId="{064B22DA-CF65-4110-8D58-E982B1E1AB55}" type="presParOf" srcId="{3DA2996A-B9CC-754B-A3CD-41FF8722C935}" destId="{98B7D865-64B7-E34C-AC7A-85423EB28E74}" srcOrd="3" destOrd="0" presId="urn:microsoft.com/office/officeart/2005/8/layout/hierarchy3"/>
    <dgm:cxn modelId="{78E3CE49-3E29-49B2-8409-B67D0FB3B5F6}" type="presParOf" srcId="{98B7D865-64B7-E34C-AC7A-85423EB28E74}" destId="{6F698E34-A0C1-DB47-BA5F-E9ED61FC76FC}" srcOrd="0" destOrd="0" presId="urn:microsoft.com/office/officeart/2005/8/layout/hierarchy3"/>
    <dgm:cxn modelId="{E30E7B4A-B96F-4C44-A9BD-0DA7ACAA6EA8}" type="presParOf" srcId="{6F698E34-A0C1-DB47-BA5F-E9ED61FC76FC}" destId="{20E4A332-023C-354A-A82F-E68BD57D1F45}" srcOrd="0" destOrd="0" presId="urn:microsoft.com/office/officeart/2005/8/layout/hierarchy3"/>
    <dgm:cxn modelId="{5F66035B-3A92-40B2-A1D7-F98CFC76CCB4}" type="presParOf" srcId="{6F698E34-A0C1-DB47-BA5F-E9ED61FC76FC}" destId="{8D2DA61F-636E-4C4F-917A-A69C97043AB4}" srcOrd="1" destOrd="0" presId="urn:microsoft.com/office/officeart/2005/8/layout/hierarchy3"/>
    <dgm:cxn modelId="{0E6AA0CB-672C-4D62-B879-3786DB93D2E2}" type="presParOf" srcId="{98B7D865-64B7-E34C-AC7A-85423EB28E74}" destId="{3D423C43-8A36-9449-8EE3-38CC78B49084}" srcOrd="1" destOrd="0" presId="urn:microsoft.com/office/officeart/2005/8/layout/hierarchy3"/>
    <dgm:cxn modelId="{9CF678A1-153D-4FE3-8AF7-427490617042}" type="presParOf" srcId="{3D423C43-8A36-9449-8EE3-38CC78B49084}" destId="{96C0B8AD-0DBD-D346-8EE3-09BFB11167B9}" srcOrd="0" destOrd="0" presId="urn:microsoft.com/office/officeart/2005/8/layout/hierarchy3"/>
    <dgm:cxn modelId="{CD54B2B5-C6F8-4524-A3A7-D10F302CC1F4}" type="presParOf" srcId="{3D423C43-8A36-9449-8EE3-38CC78B49084}" destId="{DA57115A-100A-0B4A-9BAC-ABEC59ABB382}" srcOrd="1" destOrd="0" presId="urn:microsoft.com/office/officeart/2005/8/layout/hierarchy3"/>
    <dgm:cxn modelId="{449A4652-C6B7-45EC-849E-CD3327AB2490}" type="presParOf" srcId="{3D423C43-8A36-9449-8EE3-38CC78B49084}" destId="{DD922611-B3FD-504D-B7FB-01A6B7FC4849}" srcOrd="2" destOrd="0" presId="urn:microsoft.com/office/officeart/2005/8/layout/hierarchy3"/>
    <dgm:cxn modelId="{D5F1F607-E188-4438-ACE1-9B1B5383779E}" type="presParOf" srcId="{3D423C43-8A36-9449-8EE3-38CC78B49084}" destId="{3394CABE-AB99-1C4A-B9C0-729743D086F2}" srcOrd="3" destOrd="0" presId="urn:microsoft.com/office/officeart/2005/8/layout/hierarchy3"/>
    <dgm:cxn modelId="{D1120192-76FB-4643-A7E4-329AAD147460}" type="presParOf" srcId="{3DA2996A-B9CC-754B-A3CD-41FF8722C935}" destId="{4EDD79EB-12A8-3845-8B34-819F37DDE97D}" srcOrd="4" destOrd="0" presId="urn:microsoft.com/office/officeart/2005/8/layout/hierarchy3"/>
    <dgm:cxn modelId="{142B7877-EA9E-49D8-B3A8-ED685FE58B66}" type="presParOf" srcId="{4EDD79EB-12A8-3845-8B34-819F37DDE97D}" destId="{5FD2D44A-9250-6242-A721-DECC9E950A9E}" srcOrd="0" destOrd="0" presId="urn:microsoft.com/office/officeart/2005/8/layout/hierarchy3"/>
    <dgm:cxn modelId="{65AF1B1F-0D6E-490A-A503-DCC229BA7424}" type="presParOf" srcId="{5FD2D44A-9250-6242-A721-DECC9E950A9E}" destId="{8A3AFC21-FCDC-294F-83C4-28C57F26AA02}" srcOrd="0" destOrd="0" presId="urn:microsoft.com/office/officeart/2005/8/layout/hierarchy3"/>
    <dgm:cxn modelId="{C31A17D9-435C-4FB2-A04A-86C80AE4E2C1}" type="presParOf" srcId="{5FD2D44A-9250-6242-A721-DECC9E950A9E}" destId="{5627C395-5AEB-6049-AFCA-210CC7A007BA}" srcOrd="1" destOrd="0" presId="urn:microsoft.com/office/officeart/2005/8/layout/hierarchy3"/>
    <dgm:cxn modelId="{8F0BA784-309B-4B3E-AE7E-5D5AF6FEB6C9}" type="presParOf" srcId="{4EDD79EB-12A8-3845-8B34-819F37DDE97D}" destId="{B64C6DDD-FB4D-B245-AE67-CC0175529B3C}" srcOrd="1" destOrd="0" presId="urn:microsoft.com/office/officeart/2005/8/layout/hierarchy3"/>
    <dgm:cxn modelId="{E131199B-F935-448C-AA8E-F68F343E890A}" type="presParOf" srcId="{B64C6DDD-FB4D-B245-AE67-CC0175529B3C}" destId="{E976EDA8-6C28-DE4A-87DF-710404B66FFB}" srcOrd="0" destOrd="0" presId="urn:microsoft.com/office/officeart/2005/8/layout/hierarchy3"/>
    <dgm:cxn modelId="{8327ECBB-BE91-4AB0-B24D-44DD6D811259}" type="presParOf" srcId="{B64C6DDD-FB4D-B245-AE67-CC0175529B3C}" destId="{23B72943-9D2C-B447-9862-078C01E5CD48}" srcOrd="1" destOrd="0" presId="urn:microsoft.com/office/officeart/2005/8/layout/hierarchy3"/>
    <dgm:cxn modelId="{FD30A722-7C60-4DD9-83DD-E533887961AC}" type="presParOf" srcId="{B64C6DDD-FB4D-B245-AE67-CC0175529B3C}" destId="{9DD1C069-7EFF-BE4E-9BEF-C0171B20E754}" srcOrd="2" destOrd="0" presId="urn:microsoft.com/office/officeart/2005/8/layout/hierarchy3"/>
    <dgm:cxn modelId="{170EBDD6-7DEB-4103-A354-165BF198A048}" type="presParOf" srcId="{B64C6DDD-FB4D-B245-AE67-CC0175529B3C}" destId="{14B23716-2CC8-5148-A061-F33F23804BE5}" srcOrd="3" destOrd="0" presId="urn:microsoft.com/office/officeart/2005/8/layout/hierarchy3"/>
    <dgm:cxn modelId="{0F9DE7E9-24B9-48ED-A649-50110889E6D1}" type="presParOf" srcId="{B64C6DDD-FB4D-B245-AE67-CC0175529B3C}" destId="{B558153D-11A8-6142-B758-300ACA5246DD}" srcOrd="4" destOrd="0" presId="urn:microsoft.com/office/officeart/2005/8/layout/hierarchy3"/>
    <dgm:cxn modelId="{E5801006-3834-46A0-ACE0-2A2E6F6F2378}" type="presParOf" srcId="{B64C6DDD-FB4D-B245-AE67-CC0175529B3C}" destId="{5F283CA6-EFED-9B45-B629-D2FA0BF4ADCB}" srcOrd="5" destOrd="0" presId="urn:microsoft.com/office/officeart/2005/8/layout/hierarchy3"/>
    <dgm:cxn modelId="{25908211-E769-467E-B198-B3ABDF431ED4}" type="presParOf" srcId="{B64C6DDD-FB4D-B245-AE67-CC0175529B3C}" destId="{12865B71-5B1C-3140-BFB5-38937DC9BCE6}" srcOrd="6" destOrd="0" presId="urn:microsoft.com/office/officeart/2005/8/layout/hierarchy3"/>
    <dgm:cxn modelId="{00710E91-7D27-4C0B-AE56-F45DC01ECA0A}" type="presParOf" srcId="{B64C6DDD-FB4D-B245-AE67-CC0175529B3C}" destId="{ABA92FFD-011E-CD40-84AF-075B95B64B93}" srcOrd="7" destOrd="0" presId="urn:microsoft.com/office/officeart/2005/8/layout/hierarchy3"/>
    <dgm:cxn modelId="{BD2127DE-69BD-4C81-85ED-229C1F2067D9}" type="presParOf" srcId="{3DA2996A-B9CC-754B-A3CD-41FF8722C935}" destId="{BA4AF88A-9F88-3B47-A7E0-FF47907435A1}" srcOrd="5" destOrd="0" presId="urn:microsoft.com/office/officeart/2005/8/layout/hierarchy3"/>
    <dgm:cxn modelId="{98D2124A-C69F-46B7-91BA-728A2A019515}" type="presParOf" srcId="{BA4AF88A-9F88-3B47-A7E0-FF47907435A1}" destId="{73E51ADC-1E5D-264D-9298-5FB5C1963DAD}" srcOrd="0" destOrd="0" presId="urn:microsoft.com/office/officeart/2005/8/layout/hierarchy3"/>
    <dgm:cxn modelId="{209992B0-AC81-482B-9C97-5974DFF92A1C}" type="presParOf" srcId="{73E51ADC-1E5D-264D-9298-5FB5C1963DAD}" destId="{7C4B08AE-504D-5445-8927-ABADC132B1EA}" srcOrd="0" destOrd="0" presId="urn:microsoft.com/office/officeart/2005/8/layout/hierarchy3"/>
    <dgm:cxn modelId="{63BDDD82-081F-415B-83B0-6589A47192CC}" type="presParOf" srcId="{73E51ADC-1E5D-264D-9298-5FB5C1963DAD}" destId="{7E8E6DBD-621F-D641-8A93-A92DC836FF95}" srcOrd="1" destOrd="0" presId="urn:microsoft.com/office/officeart/2005/8/layout/hierarchy3"/>
    <dgm:cxn modelId="{FE51BB67-0274-4CB1-8001-09F54D816960}" type="presParOf" srcId="{BA4AF88A-9F88-3B47-A7E0-FF47907435A1}" destId="{51D245AE-8965-5241-B830-73449F62C854}" srcOrd="1" destOrd="0" presId="urn:microsoft.com/office/officeart/2005/8/layout/hierarchy3"/>
    <dgm:cxn modelId="{4E38F8E4-62A6-46C1-8618-B0AC91A44B19}" type="presParOf" srcId="{51D245AE-8965-5241-B830-73449F62C854}" destId="{6C7CCA5F-C27C-C242-A47B-5B9938F66569}" srcOrd="0" destOrd="0" presId="urn:microsoft.com/office/officeart/2005/8/layout/hierarchy3"/>
    <dgm:cxn modelId="{B3582B78-F3FE-4190-90B5-F3D0D082AE7B}" type="presParOf" srcId="{51D245AE-8965-5241-B830-73449F62C854}" destId="{9B3581C4-2FD4-694B-98B7-571A5B50C826}" srcOrd="1" destOrd="0" presId="urn:microsoft.com/office/officeart/2005/8/layout/hierarchy3"/>
    <dgm:cxn modelId="{A24BC3E3-E109-4CCC-8C51-969D7AB23881}" type="presParOf" srcId="{51D245AE-8965-5241-B830-73449F62C854}" destId="{4236FFC8-1C6E-D94D-BE64-0D9C3F213F9C}" srcOrd="2" destOrd="0" presId="urn:microsoft.com/office/officeart/2005/8/layout/hierarchy3"/>
    <dgm:cxn modelId="{BAA10BA5-9A3B-44D3-BB7A-CE1B2565A612}" type="presParOf" srcId="{51D245AE-8965-5241-B830-73449F62C854}" destId="{997B334E-E3E7-484A-94FD-9FE98B06E5D3}" srcOrd="3" destOrd="0" presId="urn:microsoft.com/office/officeart/2005/8/layout/hierarchy3"/>
    <dgm:cxn modelId="{E5E0CA6F-27D2-4B67-A309-CC5C789FFE05}" type="presParOf" srcId="{51D245AE-8965-5241-B830-73449F62C854}" destId="{1F173F23-D7E9-2140-98A9-81B7F6662385}" srcOrd="4" destOrd="0" presId="urn:microsoft.com/office/officeart/2005/8/layout/hierarchy3"/>
    <dgm:cxn modelId="{3719F010-E619-4803-B9AE-4C8DBB451713}" type="presParOf" srcId="{51D245AE-8965-5241-B830-73449F62C854}" destId="{EE3028E2-F2A6-A548-A078-22AA4CF2097D}" srcOrd="5" destOrd="0" presId="urn:microsoft.com/office/officeart/2005/8/layout/hierarchy3"/>
    <dgm:cxn modelId="{80A5C3C3-8AB9-4CE3-8F08-F24F2CF489CA}" type="presParOf" srcId="{51D245AE-8965-5241-B830-73449F62C854}" destId="{35EA8B6E-7CBA-3C46-ACBA-B28BF59A2486}" srcOrd="6" destOrd="0" presId="urn:microsoft.com/office/officeart/2005/8/layout/hierarchy3"/>
    <dgm:cxn modelId="{4DE7568A-4779-4FFE-A988-95E5DD090055}" type="presParOf" srcId="{51D245AE-8965-5241-B830-73449F62C854}" destId="{092E03E6-0390-364F-B243-BCD0C52801E2}" srcOrd="7" destOrd="0" presId="urn:microsoft.com/office/officeart/2005/8/layout/hierarchy3"/>
    <dgm:cxn modelId="{E063FD42-6D4E-4AC1-AD27-4C0318946605}" type="presParOf" srcId="{51D245AE-8965-5241-B830-73449F62C854}" destId="{5E914F32-FE04-9D4B-B1A1-C47F3DB5E6F2}" srcOrd="8" destOrd="0" presId="urn:microsoft.com/office/officeart/2005/8/layout/hierarchy3"/>
    <dgm:cxn modelId="{FAE77207-7C35-481A-AD1B-A482F9979FBD}" type="presParOf" srcId="{51D245AE-8965-5241-B830-73449F62C854}" destId="{CC575E2B-BF36-C244-BFA9-0A26DD34CB23}" srcOrd="9" destOrd="0" presId="urn:microsoft.com/office/officeart/2005/8/layout/hierarchy3"/>
    <dgm:cxn modelId="{51B9D45E-2E06-4EB0-AE9B-5D86E3107087}" type="presParOf" srcId="{3DA2996A-B9CC-754B-A3CD-41FF8722C935}" destId="{14B39D54-97F4-A642-8172-D4845DF6B17C}" srcOrd="6" destOrd="0" presId="urn:microsoft.com/office/officeart/2005/8/layout/hierarchy3"/>
    <dgm:cxn modelId="{63E9AC44-AD67-48C5-AC88-A02177E8F3B4}" type="presParOf" srcId="{14B39D54-97F4-A642-8172-D4845DF6B17C}" destId="{3ED6C7EF-24BB-7342-8D42-B1DAABDCCBDF}" srcOrd="0" destOrd="0" presId="urn:microsoft.com/office/officeart/2005/8/layout/hierarchy3"/>
    <dgm:cxn modelId="{90628F5B-151D-478C-8068-03AF9BE4CAB8}" type="presParOf" srcId="{3ED6C7EF-24BB-7342-8D42-B1DAABDCCBDF}" destId="{51CA69B9-995A-3146-AEC4-A30299EAFD91}" srcOrd="0" destOrd="0" presId="urn:microsoft.com/office/officeart/2005/8/layout/hierarchy3"/>
    <dgm:cxn modelId="{54FF3682-77A6-4349-9CCC-BB8FCB240EB2}" type="presParOf" srcId="{3ED6C7EF-24BB-7342-8D42-B1DAABDCCBDF}" destId="{A3EBC1A4-3CA1-964A-8FB8-1070D94A0A1C}" srcOrd="1" destOrd="0" presId="urn:microsoft.com/office/officeart/2005/8/layout/hierarchy3"/>
    <dgm:cxn modelId="{4F19DE64-23D5-4638-937A-45BC2B001378}" type="presParOf" srcId="{14B39D54-97F4-A642-8172-D4845DF6B17C}" destId="{A8A13AA4-94BD-1E4B-9957-85A2CC29447C}" srcOrd="1" destOrd="0" presId="urn:microsoft.com/office/officeart/2005/8/layout/hierarchy3"/>
    <dgm:cxn modelId="{27DEF8AF-F02A-4E91-95CF-85AB66204E83}" type="presParOf" srcId="{A8A13AA4-94BD-1E4B-9957-85A2CC29447C}" destId="{437448C7-8D9E-894B-8A39-BF62597BFD1F}" srcOrd="0" destOrd="0" presId="urn:microsoft.com/office/officeart/2005/8/layout/hierarchy3"/>
    <dgm:cxn modelId="{DE0DF78E-C1FD-4B5C-BD6B-F1C613EF0419}" type="presParOf" srcId="{A8A13AA4-94BD-1E4B-9957-85A2CC29447C}" destId="{80FE65BA-CA7D-9B4B-8240-226E315E8C05}" srcOrd="1" destOrd="0" presId="urn:microsoft.com/office/officeart/2005/8/layout/hierarchy3"/>
    <dgm:cxn modelId="{AF27D013-5272-4133-812C-E4F1D8FE944C}" type="presParOf" srcId="{A8A13AA4-94BD-1E4B-9957-85A2CC29447C}" destId="{09E76712-CFC8-9047-BE35-9AED4279CA14}" srcOrd="2" destOrd="0" presId="urn:microsoft.com/office/officeart/2005/8/layout/hierarchy3"/>
    <dgm:cxn modelId="{0745653A-AEF2-41DC-833F-8858AB784ED4}" type="presParOf" srcId="{A8A13AA4-94BD-1E4B-9957-85A2CC29447C}" destId="{59C8AD72-1FF0-6D4F-ABDA-EF6C6C91D979}" srcOrd="3" destOrd="0" presId="urn:microsoft.com/office/officeart/2005/8/layout/hierarchy3"/>
    <dgm:cxn modelId="{5320EB8F-0369-4124-952F-38270030D8C1}" type="presParOf" srcId="{A8A13AA4-94BD-1E4B-9957-85A2CC29447C}" destId="{4D9FE055-ADA2-6C4F-B60B-7CBC43A089E6}" srcOrd="4" destOrd="0" presId="urn:microsoft.com/office/officeart/2005/8/layout/hierarchy3"/>
    <dgm:cxn modelId="{24B08D70-5D49-4D70-8B0D-9A441C10E988}" type="presParOf" srcId="{A8A13AA4-94BD-1E4B-9957-85A2CC29447C}" destId="{E5C17912-BBD8-EA48-B033-E10027B13EC4}" srcOrd="5" destOrd="0" presId="urn:microsoft.com/office/officeart/2005/8/layout/hierarchy3"/>
    <dgm:cxn modelId="{C82A3366-1948-483F-B721-767161B060EE}" type="presParOf" srcId="{A8A13AA4-94BD-1E4B-9957-85A2CC29447C}" destId="{5DF2E0AC-F16A-7B43-A3E3-38B736183D8E}" srcOrd="6" destOrd="0" presId="urn:microsoft.com/office/officeart/2005/8/layout/hierarchy3"/>
    <dgm:cxn modelId="{3ACAAE16-A8C9-4F89-B452-AED4B75E2C32}" type="presParOf" srcId="{A8A13AA4-94BD-1E4B-9957-85A2CC29447C}" destId="{FCF6F526-FB38-FE4D-A494-4DFFD18DA82E}" srcOrd="7" destOrd="0" presId="urn:microsoft.com/office/officeart/2005/8/layout/hierarchy3"/>
    <dgm:cxn modelId="{F68FB106-B4F3-4CED-9A54-76C1A0EAC4D5}" type="presParOf" srcId="{A8A13AA4-94BD-1E4B-9957-85A2CC29447C}" destId="{FC0FD8D0-996E-6443-9AFF-FC093786F2BB}" srcOrd="8" destOrd="0" presId="urn:microsoft.com/office/officeart/2005/8/layout/hierarchy3"/>
    <dgm:cxn modelId="{7A20DE98-3AB1-4099-9486-04C8371C5624}" type="presParOf" srcId="{A8A13AA4-94BD-1E4B-9957-85A2CC29447C}" destId="{9B9AE7A8-612B-0545-961B-2FB089BD92F9}" srcOrd="9" destOrd="0" presId="urn:microsoft.com/office/officeart/2005/8/layout/hierarchy3"/>
    <dgm:cxn modelId="{540E9966-B30E-4303-9170-0E0295D0AAF6}" type="presParOf" srcId="{3DA2996A-B9CC-754B-A3CD-41FF8722C935}" destId="{AF6E4287-AEB5-7143-99D0-53C62C5C1F09}" srcOrd="7" destOrd="0" presId="urn:microsoft.com/office/officeart/2005/8/layout/hierarchy3"/>
    <dgm:cxn modelId="{8A5E0EE5-B137-4330-97AF-4E1C0EE3BABF}" type="presParOf" srcId="{AF6E4287-AEB5-7143-99D0-53C62C5C1F09}" destId="{78CFACDA-E4B9-F547-AD11-FB2DED584293}" srcOrd="0" destOrd="0" presId="urn:microsoft.com/office/officeart/2005/8/layout/hierarchy3"/>
    <dgm:cxn modelId="{BFEA256B-4C89-49CC-9067-E238D666F7D6}" type="presParOf" srcId="{78CFACDA-E4B9-F547-AD11-FB2DED584293}" destId="{04A97591-A644-7A4E-A21C-0F455A246C0B}" srcOrd="0" destOrd="0" presId="urn:microsoft.com/office/officeart/2005/8/layout/hierarchy3"/>
    <dgm:cxn modelId="{167D71ED-8DBE-473C-A7C4-1BC01991248E}" type="presParOf" srcId="{78CFACDA-E4B9-F547-AD11-FB2DED584293}" destId="{986E21F7-1EC6-6044-A4BD-94ABA22EBA0E}" srcOrd="1" destOrd="0" presId="urn:microsoft.com/office/officeart/2005/8/layout/hierarchy3"/>
    <dgm:cxn modelId="{17F30D82-3834-43AB-BFFF-3440E4A4E2D2}" type="presParOf" srcId="{AF6E4287-AEB5-7143-99D0-53C62C5C1F09}" destId="{8E02AF95-9737-1F40-9B03-D871C623D3B3}" srcOrd="1" destOrd="0" presId="urn:microsoft.com/office/officeart/2005/8/layout/hierarchy3"/>
    <dgm:cxn modelId="{FE3439C2-B7D4-44F7-89FF-3153241AA541}" type="presParOf" srcId="{8E02AF95-9737-1F40-9B03-D871C623D3B3}" destId="{B575AD4C-A0B9-C546-951C-87B42CC951D5}" srcOrd="0" destOrd="0" presId="urn:microsoft.com/office/officeart/2005/8/layout/hierarchy3"/>
    <dgm:cxn modelId="{96C6943B-1181-4684-ADE6-F8CAD88CC93C}" type="presParOf" srcId="{8E02AF95-9737-1F40-9B03-D871C623D3B3}" destId="{D314026A-2F78-F84E-8045-6675029EDD49}" srcOrd="1" destOrd="0" presId="urn:microsoft.com/office/officeart/2005/8/layout/hierarchy3"/>
    <dgm:cxn modelId="{A19437F9-9E11-4AA9-9F27-EC58A68351CF}" type="presParOf" srcId="{8E02AF95-9737-1F40-9B03-D871C623D3B3}" destId="{16E58DE1-A091-5548-8240-35067CD2D11F}" srcOrd="2" destOrd="0" presId="urn:microsoft.com/office/officeart/2005/8/layout/hierarchy3"/>
    <dgm:cxn modelId="{31EC0C0A-8D85-4D81-9E13-8A52AD0FD254}" type="presParOf" srcId="{8E02AF95-9737-1F40-9B03-D871C623D3B3}" destId="{EFCCE37F-D0FD-4444-9D80-DBC41CEF80D2}" srcOrd="3" destOrd="0" presId="urn:microsoft.com/office/officeart/2005/8/layout/hierarchy3"/>
    <dgm:cxn modelId="{4A966C04-9C50-422E-B2D1-C4691C4FFBCB}" type="presParOf" srcId="{8E02AF95-9737-1F40-9B03-D871C623D3B3}" destId="{7DDFF29B-2975-EF45-B31C-ECD72FD9ABF0}" srcOrd="4" destOrd="0" presId="urn:microsoft.com/office/officeart/2005/8/layout/hierarchy3"/>
    <dgm:cxn modelId="{FEF776C8-2178-4032-930C-A290CE02C569}" type="presParOf" srcId="{8E02AF95-9737-1F40-9B03-D871C623D3B3}" destId="{3A801272-935B-9A41-A9D1-B14936F53555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5ED3E6-51AD-1641-949A-0F65BC3E9D79}">
      <dsp:nvSpPr>
        <dsp:cNvPr id="0" name=""/>
        <dsp:cNvSpPr/>
      </dsp:nvSpPr>
      <dsp:spPr>
        <a:xfrm>
          <a:off x="1063" y="260886"/>
          <a:ext cx="893419" cy="44670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Functional suitability</a:t>
          </a:r>
        </a:p>
      </dsp:txBody>
      <dsp:txXfrm>
        <a:off x="14147" y="273970"/>
        <a:ext cx="867251" cy="420541"/>
      </dsp:txXfrm>
    </dsp:sp>
    <dsp:sp modelId="{CEEA02DB-4226-0A4E-9CEE-E4DF1468D4FA}">
      <dsp:nvSpPr>
        <dsp:cNvPr id="0" name=""/>
        <dsp:cNvSpPr/>
      </dsp:nvSpPr>
      <dsp:spPr>
        <a:xfrm>
          <a:off x="44685" y="707595"/>
          <a:ext cx="91440" cy="3350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5032"/>
              </a:lnTo>
              <a:lnTo>
                <a:pt x="135061" y="33503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0B66B4-D0F6-534A-9FA4-5FFE3999714B}">
      <dsp:nvSpPr>
        <dsp:cNvPr id="0" name=""/>
        <dsp:cNvSpPr/>
      </dsp:nvSpPr>
      <dsp:spPr>
        <a:xfrm>
          <a:off x="179747" y="819273"/>
          <a:ext cx="714735" cy="4467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Functional correctness</a:t>
          </a:r>
        </a:p>
      </dsp:txBody>
      <dsp:txXfrm>
        <a:off x="192831" y="832357"/>
        <a:ext cx="688567" cy="420541"/>
      </dsp:txXfrm>
    </dsp:sp>
    <dsp:sp modelId="{0D1F2A58-F3A6-2749-A21E-35A839943671}">
      <dsp:nvSpPr>
        <dsp:cNvPr id="0" name=""/>
        <dsp:cNvSpPr/>
      </dsp:nvSpPr>
      <dsp:spPr>
        <a:xfrm>
          <a:off x="44685" y="707595"/>
          <a:ext cx="91440" cy="8934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93419"/>
              </a:lnTo>
              <a:lnTo>
                <a:pt x="135061" y="89341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01F81-1F1D-3F46-B392-A59C2C4C807C}">
      <dsp:nvSpPr>
        <dsp:cNvPr id="0" name=""/>
        <dsp:cNvSpPr/>
      </dsp:nvSpPr>
      <dsp:spPr>
        <a:xfrm>
          <a:off x="179747" y="1377660"/>
          <a:ext cx="714735" cy="4467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29844"/>
              <a:satOff val="1154"/>
              <a:lumOff val="-6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Functional complete-ness</a:t>
          </a:r>
        </a:p>
      </dsp:txBody>
      <dsp:txXfrm>
        <a:off x="192831" y="1390744"/>
        <a:ext cx="688567" cy="420541"/>
      </dsp:txXfrm>
    </dsp:sp>
    <dsp:sp modelId="{F25706D1-68D7-8C43-A6D7-5B86169F3E21}">
      <dsp:nvSpPr>
        <dsp:cNvPr id="0" name=""/>
        <dsp:cNvSpPr/>
      </dsp:nvSpPr>
      <dsp:spPr>
        <a:xfrm>
          <a:off x="44685" y="707595"/>
          <a:ext cx="91440" cy="14518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51806"/>
              </a:lnTo>
              <a:lnTo>
                <a:pt x="135061" y="145180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D7714F-70F6-4041-A377-C7AF7CC48C51}">
      <dsp:nvSpPr>
        <dsp:cNvPr id="0" name=""/>
        <dsp:cNvSpPr/>
      </dsp:nvSpPr>
      <dsp:spPr>
        <a:xfrm>
          <a:off x="179747" y="1936047"/>
          <a:ext cx="714735" cy="4467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59688"/>
              <a:satOff val="2307"/>
              <a:lumOff val="-12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Functional appropriate-ness</a:t>
          </a:r>
        </a:p>
      </dsp:txBody>
      <dsp:txXfrm>
        <a:off x="192831" y="1949131"/>
        <a:ext cx="688567" cy="420541"/>
      </dsp:txXfrm>
    </dsp:sp>
    <dsp:sp modelId="{BA133919-C9B4-1F46-8D96-28E5A05EB3DE}">
      <dsp:nvSpPr>
        <dsp:cNvPr id="0" name=""/>
        <dsp:cNvSpPr/>
      </dsp:nvSpPr>
      <dsp:spPr>
        <a:xfrm>
          <a:off x="1117838" y="260886"/>
          <a:ext cx="893419" cy="446709"/>
        </a:xfrm>
        <a:prstGeom prst="roundRect">
          <a:avLst>
            <a:gd name="adj" fmla="val 10000"/>
          </a:avLst>
        </a:prstGeom>
        <a:solidFill>
          <a:schemeClr val="accent4">
            <a:hueOff val="-482277"/>
            <a:satOff val="4285"/>
            <a:lumOff val="-22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Performance efficiency</a:t>
          </a:r>
        </a:p>
      </dsp:txBody>
      <dsp:txXfrm>
        <a:off x="1130922" y="273970"/>
        <a:ext cx="867251" cy="420541"/>
      </dsp:txXfrm>
    </dsp:sp>
    <dsp:sp modelId="{A9557D1F-C5B3-4E4A-8CE5-F4F68D65AEEB}">
      <dsp:nvSpPr>
        <dsp:cNvPr id="0" name=""/>
        <dsp:cNvSpPr/>
      </dsp:nvSpPr>
      <dsp:spPr>
        <a:xfrm>
          <a:off x="1161460" y="707595"/>
          <a:ext cx="91440" cy="3350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5032"/>
              </a:lnTo>
              <a:lnTo>
                <a:pt x="135061" y="33503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124905-5F4B-C442-AA9D-A554D067E1CE}">
      <dsp:nvSpPr>
        <dsp:cNvPr id="0" name=""/>
        <dsp:cNvSpPr/>
      </dsp:nvSpPr>
      <dsp:spPr>
        <a:xfrm>
          <a:off x="1296521" y="819273"/>
          <a:ext cx="714735" cy="4467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389532"/>
              <a:satOff val="3461"/>
              <a:lumOff val="-183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Capacity</a:t>
          </a:r>
        </a:p>
      </dsp:txBody>
      <dsp:txXfrm>
        <a:off x="1309605" y="832357"/>
        <a:ext cx="688567" cy="420541"/>
      </dsp:txXfrm>
    </dsp:sp>
    <dsp:sp modelId="{8AECC5BC-2112-6C47-BA97-C703B279B190}">
      <dsp:nvSpPr>
        <dsp:cNvPr id="0" name=""/>
        <dsp:cNvSpPr/>
      </dsp:nvSpPr>
      <dsp:spPr>
        <a:xfrm>
          <a:off x="1161460" y="707595"/>
          <a:ext cx="91440" cy="8934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93419"/>
              </a:lnTo>
              <a:lnTo>
                <a:pt x="135061" y="89341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23BBE9-C729-A74F-9B11-823A1A565C70}">
      <dsp:nvSpPr>
        <dsp:cNvPr id="0" name=""/>
        <dsp:cNvSpPr/>
      </dsp:nvSpPr>
      <dsp:spPr>
        <a:xfrm>
          <a:off x="1296521" y="1377660"/>
          <a:ext cx="714735" cy="4467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519376"/>
              <a:satOff val="4615"/>
              <a:lumOff val="-24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Resource utilization</a:t>
          </a:r>
        </a:p>
      </dsp:txBody>
      <dsp:txXfrm>
        <a:off x="1309605" y="1390744"/>
        <a:ext cx="688567" cy="420541"/>
      </dsp:txXfrm>
    </dsp:sp>
    <dsp:sp modelId="{6A58B61E-B9B8-664C-AF64-AB9D200576BF}">
      <dsp:nvSpPr>
        <dsp:cNvPr id="0" name=""/>
        <dsp:cNvSpPr/>
      </dsp:nvSpPr>
      <dsp:spPr>
        <a:xfrm>
          <a:off x="1161460" y="707595"/>
          <a:ext cx="91440" cy="14518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51806"/>
              </a:lnTo>
              <a:lnTo>
                <a:pt x="135061" y="145180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F89AFA-7427-B447-B5EA-897B3007A5D0}">
      <dsp:nvSpPr>
        <dsp:cNvPr id="0" name=""/>
        <dsp:cNvSpPr/>
      </dsp:nvSpPr>
      <dsp:spPr>
        <a:xfrm>
          <a:off x="1296521" y="1936047"/>
          <a:ext cx="714735" cy="4467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649220"/>
              <a:satOff val="5768"/>
              <a:lumOff val="-30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Time behavior</a:t>
          </a:r>
        </a:p>
      </dsp:txBody>
      <dsp:txXfrm>
        <a:off x="1309605" y="1949131"/>
        <a:ext cx="688567" cy="420541"/>
      </dsp:txXfrm>
    </dsp:sp>
    <dsp:sp modelId="{07B8B408-BBEA-5347-BC4A-13FA8D964551}">
      <dsp:nvSpPr>
        <dsp:cNvPr id="0" name=""/>
        <dsp:cNvSpPr/>
      </dsp:nvSpPr>
      <dsp:spPr>
        <a:xfrm>
          <a:off x="2234612" y="260886"/>
          <a:ext cx="893419" cy="446709"/>
        </a:xfrm>
        <a:prstGeom prst="roundRect">
          <a:avLst>
            <a:gd name="adj" fmla="val 10000"/>
          </a:avLst>
        </a:prstGeom>
        <a:solidFill>
          <a:schemeClr val="accent4">
            <a:hueOff val="-964555"/>
            <a:satOff val="8570"/>
            <a:lumOff val="-45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/>
            <a:t>Compatib-ility</a:t>
          </a:r>
          <a:endParaRPr lang="en-US" sz="1200" b="1" kern="1200" dirty="0"/>
        </a:p>
      </dsp:txBody>
      <dsp:txXfrm>
        <a:off x="2247696" y="273970"/>
        <a:ext cx="867251" cy="420541"/>
      </dsp:txXfrm>
    </dsp:sp>
    <dsp:sp modelId="{9F877505-089D-AE47-A1F1-6C24D9394F4F}">
      <dsp:nvSpPr>
        <dsp:cNvPr id="0" name=""/>
        <dsp:cNvSpPr/>
      </dsp:nvSpPr>
      <dsp:spPr>
        <a:xfrm>
          <a:off x="2278234" y="707595"/>
          <a:ext cx="91440" cy="3350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5032"/>
              </a:lnTo>
              <a:lnTo>
                <a:pt x="135061" y="33503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E81644-B710-2848-8BE0-2E9C1E143939}">
      <dsp:nvSpPr>
        <dsp:cNvPr id="0" name=""/>
        <dsp:cNvSpPr/>
      </dsp:nvSpPr>
      <dsp:spPr>
        <a:xfrm>
          <a:off x="2413296" y="819273"/>
          <a:ext cx="714735" cy="4467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779064"/>
              <a:satOff val="6922"/>
              <a:lumOff val="-36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Interop-erability</a:t>
          </a:r>
          <a:endParaRPr lang="en-US" sz="1000" b="1" kern="1200" dirty="0"/>
        </a:p>
      </dsp:txBody>
      <dsp:txXfrm>
        <a:off x="2426380" y="832357"/>
        <a:ext cx="688567" cy="420541"/>
      </dsp:txXfrm>
    </dsp:sp>
    <dsp:sp modelId="{40E2CB40-9B00-E748-B505-5DD3E635E558}">
      <dsp:nvSpPr>
        <dsp:cNvPr id="0" name=""/>
        <dsp:cNvSpPr/>
      </dsp:nvSpPr>
      <dsp:spPr>
        <a:xfrm>
          <a:off x="2278234" y="707595"/>
          <a:ext cx="91440" cy="8934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93419"/>
              </a:lnTo>
              <a:lnTo>
                <a:pt x="135061" y="89341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32657C-BFC7-224C-84FA-CA5FAF7AD56D}">
      <dsp:nvSpPr>
        <dsp:cNvPr id="0" name=""/>
        <dsp:cNvSpPr/>
      </dsp:nvSpPr>
      <dsp:spPr>
        <a:xfrm>
          <a:off x="2413296" y="1377660"/>
          <a:ext cx="714735" cy="4467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908908"/>
              <a:satOff val="8076"/>
              <a:lumOff val="-42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Co-existence</a:t>
          </a:r>
        </a:p>
      </dsp:txBody>
      <dsp:txXfrm>
        <a:off x="2426380" y="1390744"/>
        <a:ext cx="688567" cy="420541"/>
      </dsp:txXfrm>
    </dsp:sp>
    <dsp:sp modelId="{20E4A332-023C-354A-A82F-E68BD57D1F45}">
      <dsp:nvSpPr>
        <dsp:cNvPr id="0" name=""/>
        <dsp:cNvSpPr/>
      </dsp:nvSpPr>
      <dsp:spPr>
        <a:xfrm>
          <a:off x="3351386" y="260886"/>
          <a:ext cx="893419" cy="446709"/>
        </a:xfrm>
        <a:prstGeom prst="roundRect">
          <a:avLst>
            <a:gd name="adj" fmla="val 10000"/>
          </a:avLst>
        </a:prstGeom>
        <a:solidFill>
          <a:schemeClr val="accent4">
            <a:hueOff val="-1446832"/>
            <a:satOff val="12855"/>
            <a:lumOff val="-680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Usability</a:t>
          </a:r>
        </a:p>
      </dsp:txBody>
      <dsp:txXfrm>
        <a:off x="3364470" y="273970"/>
        <a:ext cx="867251" cy="420541"/>
      </dsp:txXfrm>
    </dsp:sp>
    <dsp:sp modelId="{96C0B8AD-0DBD-D346-8EE3-09BFB11167B9}">
      <dsp:nvSpPr>
        <dsp:cNvPr id="0" name=""/>
        <dsp:cNvSpPr/>
      </dsp:nvSpPr>
      <dsp:spPr>
        <a:xfrm>
          <a:off x="3395008" y="707595"/>
          <a:ext cx="91440" cy="3350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5032"/>
              </a:lnTo>
              <a:lnTo>
                <a:pt x="135061" y="33503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57115A-100A-0B4A-9BAC-ABEC59ABB382}">
      <dsp:nvSpPr>
        <dsp:cNvPr id="0" name=""/>
        <dsp:cNvSpPr/>
      </dsp:nvSpPr>
      <dsp:spPr>
        <a:xfrm>
          <a:off x="3530070" y="819273"/>
          <a:ext cx="714735" cy="4467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038751"/>
              <a:satOff val="9230"/>
              <a:lumOff val="-48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Operability </a:t>
          </a:r>
        </a:p>
      </dsp:txBody>
      <dsp:txXfrm>
        <a:off x="3543154" y="832357"/>
        <a:ext cx="688567" cy="420541"/>
      </dsp:txXfrm>
    </dsp:sp>
    <dsp:sp modelId="{DD922611-B3FD-504D-B7FB-01A6B7FC4849}">
      <dsp:nvSpPr>
        <dsp:cNvPr id="0" name=""/>
        <dsp:cNvSpPr/>
      </dsp:nvSpPr>
      <dsp:spPr>
        <a:xfrm>
          <a:off x="3395008" y="707595"/>
          <a:ext cx="91440" cy="8934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93419"/>
              </a:lnTo>
              <a:lnTo>
                <a:pt x="135061" y="89341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94CABE-AB99-1C4A-B9C0-729743D086F2}">
      <dsp:nvSpPr>
        <dsp:cNvPr id="0" name=""/>
        <dsp:cNvSpPr/>
      </dsp:nvSpPr>
      <dsp:spPr>
        <a:xfrm>
          <a:off x="3530070" y="1377660"/>
          <a:ext cx="714735" cy="4467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168595"/>
              <a:satOff val="10383"/>
              <a:lumOff val="-54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User error protection</a:t>
          </a:r>
        </a:p>
      </dsp:txBody>
      <dsp:txXfrm>
        <a:off x="3543154" y="1390744"/>
        <a:ext cx="688567" cy="420541"/>
      </dsp:txXfrm>
    </dsp:sp>
    <dsp:sp modelId="{8A3AFC21-FCDC-294F-83C4-28C57F26AA02}">
      <dsp:nvSpPr>
        <dsp:cNvPr id="0" name=""/>
        <dsp:cNvSpPr/>
      </dsp:nvSpPr>
      <dsp:spPr>
        <a:xfrm>
          <a:off x="4468161" y="260886"/>
          <a:ext cx="893419" cy="446709"/>
        </a:xfrm>
        <a:prstGeom prst="roundRect">
          <a:avLst>
            <a:gd name="adj" fmla="val 10000"/>
          </a:avLst>
        </a:prstGeom>
        <a:solidFill>
          <a:schemeClr val="accent4">
            <a:hueOff val="-1929110"/>
            <a:satOff val="17141"/>
            <a:lumOff val="-90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Reliability</a:t>
          </a:r>
        </a:p>
      </dsp:txBody>
      <dsp:txXfrm>
        <a:off x="4481245" y="273970"/>
        <a:ext cx="867251" cy="420541"/>
      </dsp:txXfrm>
    </dsp:sp>
    <dsp:sp modelId="{E976EDA8-6C28-DE4A-87DF-710404B66FFB}">
      <dsp:nvSpPr>
        <dsp:cNvPr id="0" name=""/>
        <dsp:cNvSpPr/>
      </dsp:nvSpPr>
      <dsp:spPr>
        <a:xfrm>
          <a:off x="4511783" y="707595"/>
          <a:ext cx="91440" cy="3350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5032"/>
              </a:lnTo>
              <a:lnTo>
                <a:pt x="135061" y="33503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B72943-9D2C-B447-9862-078C01E5CD48}">
      <dsp:nvSpPr>
        <dsp:cNvPr id="0" name=""/>
        <dsp:cNvSpPr/>
      </dsp:nvSpPr>
      <dsp:spPr>
        <a:xfrm>
          <a:off x="4646845" y="819273"/>
          <a:ext cx="714735" cy="4467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298439"/>
              <a:satOff val="11537"/>
              <a:lumOff val="-61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Availability</a:t>
          </a:r>
          <a:endParaRPr lang="en-US" sz="1000" b="1" kern="1200" dirty="0"/>
        </a:p>
      </dsp:txBody>
      <dsp:txXfrm>
        <a:off x="4659929" y="832357"/>
        <a:ext cx="688567" cy="420541"/>
      </dsp:txXfrm>
    </dsp:sp>
    <dsp:sp modelId="{9DD1C069-7EFF-BE4E-9BEF-C0171B20E754}">
      <dsp:nvSpPr>
        <dsp:cNvPr id="0" name=""/>
        <dsp:cNvSpPr/>
      </dsp:nvSpPr>
      <dsp:spPr>
        <a:xfrm>
          <a:off x="4511783" y="707595"/>
          <a:ext cx="91440" cy="8934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93419"/>
              </a:lnTo>
              <a:lnTo>
                <a:pt x="135061" y="89341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B23716-2CC8-5148-A061-F33F23804BE5}">
      <dsp:nvSpPr>
        <dsp:cNvPr id="0" name=""/>
        <dsp:cNvSpPr/>
      </dsp:nvSpPr>
      <dsp:spPr>
        <a:xfrm>
          <a:off x="4646845" y="1377660"/>
          <a:ext cx="714735" cy="4467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428283"/>
              <a:satOff val="12691"/>
              <a:lumOff val="-67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 err="1"/>
            <a:t>Recoverab-ility</a:t>
          </a:r>
          <a:endParaRPr lang="en-US" sz="1000" b="1" kern="1200" dirty="0"/>
        </a:p>
      </dsp:txBody>
      <dsp:txXfrm>
        <a:off x="4659929" y="1390744"/>
        <a:ext cx="688567" cy="420541"/>
      </dsp:txXfrm>
    </dsp:sp>
    <dsp:sp modelId="{B558153D-11A8-6142-B758-300ACA5246DD}">
      <dsp:nvSpPr>
        <dsp:cNvPr id="0" name=""/>
        <dsp:cNvSpPr/>
      </dsp:nvSpPr>
      <dsp:spPr>
        <a:xfrm>
          <a:off x="4511783" y="707595"/>
          <a:ext cx="91440" cy="14518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51806"/>
              </a:lnTo>
              <a:lnTo>
                <a:pt x="135061" y="145180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283CA6-EFED-9B45-B629-D2FA0BF4ADCB}">
      <dsp:nvSpPr>
        <dsp:cNvPr id="0" name=""/>
        <dsp:cNvSpPr/>
      </dsp:nvSpPr>
      <dsp:spPr>
        <a:xfrm>
          <a:off x="4646845" y="1936047"/>
          <a:ext cx="714735" cy="4467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558127"/>
              <a:satOff val="13844"/>
              <a:lumOff val="-73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Maturity </a:t>
          </a:r>
        </a:p>
      </dsp:txBody>
      <dsp:txXfrm>
        <a:off x="4659929" y="1949131"/>
        <a:ext cx="688567" cy="420541"/>
      </dsp:txXfrm>
    </dsp:sp>
    <dsp:sp modelId="{12865B71-5B1C-3140-BFB5-38937DC9BCE6}">
      <dsp:nvSpPr>
        <dsp:cNvPr id="0" name=""/>
        <dsp:cNvSpPr/>
      </dsp:nvSpPr>
      <dsp:spPr>
        <a:xfrm>
          <a:off x="4511783" y="707595"/>
          <a:ext cx="91440" cy="20101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10194"/>
              </a:lnTo>
              <a:lnTo>
                <a:pt x="135061" y="201019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A92FFD-011E-CD40-84AF-075B95B64B93}">
      <dsp:nvSpPr>
        <dsp:cNvPr id="0" name=""/>
        <dsp:cNvSpPr/>
      </dsp:nvSpPr>
      <dsp:spPr>
        <a:xfrm>
          <a:off x="4646845" y="2494434"/>
          <a:ext cx="714735" cy="4467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687971"/>
              <a:satOff val="14998"/>
              <a:lumOff val="-79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Fault tolerance </a:t>
          </a:r>
        </a:p>
      </dsp:txBody>
      <dsp:txXfrm>
        <a:off x="4659929" y="2507518"/>
        <a:ext cx="688567" cy="420541"/>
      </dsp:txXfrm>
    </dsp:sp>
    <dsp:sp modelId="{7C4B08AE-504D-5445-8927-ABADC132B1EA}">
      <dsp:nvSpPr>
        <dsp:cNvPr id="0" name=""/>
        <dsp:cNvSpPr/>
      </dsp:nvSpPr>
      <dsp:spPr>
        <a:xfrm>
          <a:off x="5584935" y="260886"/>
          <a:ext cx="893419" cy="446709"/>
        </a:xfrm>
        <a:prstGeom prst="roundRect">
          <a:avLst>
            <a:gd name="adj" fmla="val 10000"/>
          </a:avLst>
        </a:prstGeom>
        <a:solidFill>
          <a:schemeClr val="accent4">
            <a:hueOff val="-2411387"/>
            <a:satOff val="21426"/>
            <a:lumOff val="-1134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Security </a:t>
          </a:r>
        </a:p>
      </dsp:txBody>
      <dsp:txXfrm>
        <a:off x="5598019" y="273970"/>
        <a:ext cx="867251" cy="420541"/>
      </dsp:txXfrm>
    </dsp:sp>
    <dsp:sp modelId="{6C7CCA5F-C27C-C242-A47B-5B9938F66569}">
      <dsp:nvSpPr>
        <dsp:cNvPr id="0" name=""/>
        <dsp:cNvSpPr/>
      </dsp:nvSpPr>
      <dsp:spPr>
        <a:xfrm>
          <a:off x="5628557" y="707595"/>
          <a:ext cx="91440" cy="3350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5032"/>
              </a:lnTo>
              <a:lnTo>
                <a:pt x="135061" y="33503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3581C4-2FD4-694B-98B7-571A5B50C826}">
      <dsp:nvSpPr>
        <dsp:cNvPr id="0" name=""/>
        <dsp:cNvSpPr/>
      </dsp:nvSpPr>
      <dsp:spPr>
        <a:xfrm>
          <a:off x="5763619" y="819273"/>
          <a:ext cx="714735" cy="4467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817815"/>
              <a:satOff val="16152"/>
              <a:lumOff val="-85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Integrity </a:t>
          </a:r>
          <a:endParaRPr lang="en-US" sz="1000" b="1" kern="1200" dirty="0"/>
        </a:p>
      </dsp:txBody>
      <dsp:txXfrm>
        <a:off x="5776703" y="832357"/>
        <a:ext cx="688567" cy="420541"/>
      </dsp:txXfrm>
    </dsp:sp>
    <dsp:sp modelId="{4236FFC8-1C6E-D94D-BE64-0D9C3F213F9C}">
      <dsp:nvSpPr>
        <dsp:cNvPr id="0" name=""/>
        <dsp:cNvSpPr/>
      </dsp:nvSpPr>
      <dsp:spPr>
        <a:xfrm>
          <a:off x="5628557" y="707595"/>
          <a:ext cx="91440" cy="8934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93419"/>
              </a:lnTo>
              <a:lnTo>
                <a:pt x="135061" y="89341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7B334E-E3E7-484A-94FD-9FE98B06E5D3}">
      <dsp:nvSpPr>
        <dsp:cNvPr id="0" name=""/>
        <dsp:cNvSpPr/>
      </dsp:nvSpPr>
      <dsp:spPr>
        <a:xfrm>
          <a:off x="5763619" y="1377660"/>
          <a:ext cx="714735" cy="4467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947659"/>
              <a:satOff val="17305"/>
              <a:lumOff val="-91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Confidential-ity</a:t>
          </a:r>
          <a:endParaRPr lang="en-US" sz="1000" b="1" kern="1200" dirty="0"/>
        </a:p>
      </dsp:txBody>
      <dsp:txXfrm>
        <a:off x="5776703" y="1390744"/>
        <a:ext cx="688567" cy="420541"/>
      </dsp:txXfrm>
    </dsp:sp>
    <dsp:sp modelId="{1F173F23-D7E9-2140-98A9-81B7F6662385}">
      <dsp:nvSpPr>
        <dsp:cNvPr id="0" name=""/>
        <dsp:cNvSpPr/>
      </dsp:nvSpPr>
      <dsp:spPr>
        <a:xfrm>
          <a:off x="5628557" y="707595"/>
          <a:ext cx="91440" cy="14518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51806"/>
              </a:lnTo>
              <a:lnTo>
                <a:pt x="135061" y="145180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3028E2-F2A6-A548-A078-22AA4CF2097D}">
      <dsp:nvSpPr>
        <dsp:cNvPr id="0" name=""/>
        <dsp:cNvSpPr/>
      </dsp:nvSpPr>
      <dsp:spPr>
        <a:xfrm>
          <a:off x="5763619" y="1936047"/>
          <a:ext cx="714735" cy="4467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077503"/>
              <a:satOff val="18459"/>
              <a:lumOff val="-97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Non-repudiation</a:t>
          </a:r>
          <a:endParaRPr lang="en-US" sz="1000" b="1" kern="1200" dirty="0"/>
        </a:p>
      </dsp:txBody>
      <dsp:txXfrm>
        <a:off x="5776703" y="1949131"/>
        <a:ext cx="688567" cy="420541"/>
      </dsp:txXfrm>
    </dsp:sp>
    <dsp:sp modelId="{35EA8B6E-7CBA-3C46-ACBA-B28BF59A2486}">
      <dsp:nvSpPr>
        <dsp:cNvPr id="0" name=""/>
        <dsp:cNvSpPr/>
      </dsp:nvSpPr>
      <dsp:spPr>
        <a:xfrm>
          <a:off x="5628557" y="707595"/>
          <a:ext cx="91440" cy="20101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10194"/>
              </a:lnTo>
              <a:lnTo>
                <a:pt x="135061" y="201019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2E03E6-0390-364F-B243-BCD0C52801E2}">
      <dsp:nvSpPr>
        <dsp:cNvPr id="0" name=""/>
        <dsp:cNvSpPr/>
      </dsp:nvSpPr>
      <dsp:spPr>
        <a:xfrm>
          <a:off x="5763619" y="2494434"/>
          <a:ext cx="714735" cy="4467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207347"/>
              <a:satOff val="19613"/>
              <a:lumOff val="-103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Accountab-ility</a:t>
          </a:r>
          <a:endParaRPr lang="en-US" sz="1000" b="1" kern="1200" dirty="0"/>
        </a:p>
      </dsp:txBody>
      <dsp:txXfrm>
        <a:off x="5776703" y="2507518"/>
        <a:ext cx="688567" cy="420541"/>
      </dsp:txXfrm>
    </dsp:sp>
    <dsp:sp modelId="{5E914F32-FE04-9D4B-B1A1-C47F3DB5E6F2}">
      <dsp:nvSpPr>
        <dsp:cNvPr id="0" name=""/>
        <dsp:cNvSpPr/>
      </dsp:nvSpPr>
      <dsp:spPr>
        <a:xfrm>
          <a:off x="5628557" y="707595"/>
          <a:ext cx="91440" cy="25685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68581"/>
              </a:lnTo>
              <a:lnTo>
                <a:pt x="135061" y="256858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575E2B-BF36-C244-BFA9-0A26DD34CB23}">
      <dsp:nvSpPr>
        <dsp:cNvPr id="0" name=""/>
        <dsp:cNvSpPr/>
      </dsp:nvSpPr>
      <dsp:spPr>
        <a:xfrm>
          <a:off x="5763619" y="3052822"/>
          <a:ext cx="714735" cy="4467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337191"/>
              <a:satOff val="20766"/>
              <a:lumOff val="-109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Authent-icity</a:t>
          </a:r>
          <a:endParaRPr lang="en-US" sz="1000" b="1" kern="1200" dirty="0"/>
        </a:p>
      </dsp:txBody>
      <dsp:txXfrm>
        <a:off x="5776703" y="3065906"/>
        <a:ext cx="688567" cy="420541"/>
      </dsp:txXfrm>
    </dsp:sp>
    <dsp:sp modelId="{51CA69B9-995A-3146-AEC4-A30299EAFD91}">
      <dsp:nvSpPr>
        <dsp:cNvPr id="0" name=""/>
        <dsp:cNvSpPr/>
      </dsp:nvSpPr>
      <dsp:spPr>
        <a:xfrm>
          <a:off x="6701710" y="260886"/>
          <a:ext cx="893419" cy="446709"/>
        </a:xfrm>
        <a:prstGeom prst="roundRect">
          <a:avLst>
            <a:gd name="adj" fmla="val 10000"/>
          </a:avLst>
        </a:prstGeom>
        <a:solidFill>
          <a:schemeClr val="accent4">
            <a:hueOff val="-2893665"/>
            <a:satOff val="25711"/>
            <a:lumOff val="-1361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Maintain-ability</a:t>
          </a:r>
        </a:p>
      </dsp:txBody>
      <dsp:txXfrm>
        <a:off x="6714794" y="273970"/>
        <a:ext cx="867251" cy="420541"/>
      </dsp:txXfrm>
    </dsp:sp>
    <dsp:sp modelId="{437448C7-8D9E-894B-8A39-BF62597BFD1F}">
      <dsp:nvSpPr>
        <dsp:cNvPr id="0" name=""/>
        <dsp:cNvSpPr/>
      </dsp:nvSpPr>
      <dsp:spPr>
        <a:xfrm>
          <a:off x="6745332" y="707595"/>
          <a:ext cx="91440" cy="3350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5032"/>
              </a:lnTo>
              <a:lnTo>
                <a:pt x="135061" y="33503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FE65BA-CA7D-9B4B-8240-226E315E8C05}">
      <dsp:nvSpPr>
        <dsp:cNvPr id="0" name=""/>
        <dsp:cNvSpPr/>
      </dsp:nvSpPr>
      <dsp:spPr>
        <a:xfrm>
          <a:off x="6880394" y="819273"/>
          <a:ext cx="714735" cy="4467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467034"/>
              <a:satOff val="21920"/>
              <a:lumOff val="-116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Modularity</a:t>
          </a:r>
          <a:endParaRPr lang="en-US" sz="1000" b="1" kern="1200" dirty="0"/>
        </a:p>
      </dsp:txBody>
      <dsp:txXfrm>
        <a:off x="6893478" y="832357"/>
        <a:ext cx="688567" cy="420541"/>
      </dsp:txXfrm>
    </dsp:sp>
    <dsp:sp modelId="{09E76712-CFC8-9047-BE35-9AED4279CA14}">
      <dsp:nvSpPr>
        <dsp:cNvPr id="0" name=""/>
        <dsp:cNvSpPr/>
      </dsp:nvSpPr>
      <dsp:spPr>
        <a:xfrm>
          <a:off x="6745332" y="707595"/>
          <a:ext cx="91440" cy="8934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93419"/>
              </a:lnTo>
              <a:lnTo>
                <a:pt x="135061" y="89341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C8AD72-1FF0-6D4F-ABDA-EF6C6C91D979}">
      <dsp:nvSpPr>
        <dsp:cNvPr id="0" name=""/>
        <dsp:cNvSpPr/>
      </dsp:nvSpPr>
      <dsp:spPr>
        <a:xfrm>
          <a:off x="6880394" y="1377660"/>
          <a:ext cx="714735" cy="4467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596879"/>
              <a:satOff val="23074"/>
              <a:lumOff val="-122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 err="1"/>
            <a:t>Reuseability</a:t>
          </a:r>
          <a:endParaRPr lang="en-US" sz="1000" b="1" kern="1200" dirty="0"/>
        </a:p>
      </dsp:txBody>
      <dsp:txXfrm>
        <a:off x="6893478" y="1390744"/>
        <a:ext cx="688567" cy="420541"/>
      </dsp:txXfrm>
    </dsp:sp>
    <dsp:sp modelId="{4D9FE055-ADA2-6C4F-B60B-7CBC43A089E6}">
      <dsp:nvSpPr>
        <dsp:cNvPr id="0" name=""/>
        <dsp:cNvSpPr/>
      </dsp:nvSpPr>
      <dsp:spPr>
        <a:xfrm>
          <a:off x="6745332" y="707595"/>
          <a:ext cx="91440" cy="14518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51806"/>
              </a:lnTo>
              <a:lnTo>
                <a:pt x="135061" y="145180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C17912-BBD8-EA48-B033-E10027B13EC4}">
      <dsp:nvSpPr>
        <dsp:cNvPr id="0" name=""/>
        <dsp:cNvSpPr/>
      </dsp:nvSpPr>
      <dsp:spPr>
        <a:xfrm>
          <a:off x="6880394" y="1936047"/>
          <a:ext cx="714735" cy="4467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726722"/>
              <a:satOff val="24228"/>
              <a:lumOff val="-128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 err="1"/>
            <a:t>Modifiab-ility</a:t>
          </a:r>
          <a:endParaRPr lang="en-US" sz="1000" b="1" kern="1200" dirty="0"/>
        </a:p>
      </dsp:txBody>
      <dsp:txXfrm>
        <a:off x="6893478" y="1949131"/>
        <a:ext cx="688567" cy="420541"/>
      </dsp:txXfrm>
    </dsp:sp>
    <dsp:sp modelId="{5DF2E0AC-F16A-7B43-A3E3-38B736183D8E}">
      <dsp:nvSpPr>
        <dsp:cNvPr id="0" name=""/>
        <dsp:cNvSpPr/>
      </dsp:nvSpPr>
      <dsp:spPr>
        <a:xfrm>
          <a:off x="6745332" y="707595"/>
          <a:ext cx="91440" cy="20101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10194"/>
              </a:lnTo>
              <a:lnTo>
                <a:pt x="135061" y="201019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F6F526-FB38-FE4D-A494-4DFFD18DA82E}">
      <dsp:nvSpPr>
        <dsp:cNvPr id="0" name=""/>
        <dsp:cNvSpPr/>
      </dsp:nvSpPr>
      <dsp:spPr>
        <a:xfrm>
          <a:off x="6880394" y="2494434"/>
          <a:ext cx="714735" cy="4467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856566"/>
              <a:satOff val="25381"/>
              <a:lumOff val="-134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Testability</a:t>
          </a:r>
        </a:p>
      </dsp:txBody>
      <dsp:txXfrm>
        <a:off x="6893478" y="2507518"/>
        <a:ext cx="688567" cy="420541"/>
      </dsp:txXfrm>
    </dsp:sp>
    <dsp:sp modelId="{FC0FD8D0-996E-6443-9AFF-FC093786F2BB}">
      <dsp:nvSpPr>
        <dsp:cNvPr id="0" name=""/>
        <dsp:cNvSpPr/>
      </dsp:nvSpPr>
      <dsp:spPr>
        <a:xfrm>
          <a:off x="6745332" y="707595"/>
          <a:ext cx="91440" cy="25685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68581"/>
              </a:lnTo>
              <a:lnTo>
                <a:pt x="135061" y="256858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9AE7A8-612B-0545-961B-2FB089BD92F9}">
      <dsp:nvSpPr>
        <dsp:cNvPr id="0" name=""/>
        <dsp:cNvSpPr/>
      </dsp:nvSpPr>
      <dsp:spPr>
        <a:xfrm>
          <a:off x="6880394" y="3052822"/>
          <a:ext cx="714735" cy="4467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986410"/>
              <a:satOff val="26535"/>
              <a:lumOff val="-140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 err="1"/>
            <a:t>Analyzab-ility</a:t>
          </a:r>
          <a:endParaRPr lang="en-US" sz="1000" b="1" kern="1200" dirty="0"/>
        </a:p>
      </dsp:txBody>
      <dsp:txXfrm>
        <a:off x="6893478" y="3065906"/>
        <a:ext cx="688567" cy="420541"/>
      </dsp:txXfrm>
    </dsp:sp>
    <dsp:sp modelId="{04A97591-A644-7A4E-A21C-0F455A246C0B}">
      <dsp:nvSpPr>
        <dsp:cNvPr id="0" name=""/>
        <dsp:cNvSpPr/>
      </dsp:nvSpPr>
      <dsp:spPr>
        <a:xfrm>
          <a:off x="7818484" y="260886"/>
          <a:ext cx="893419" cy="446709"/>
        </a:xfrm>
        <a:prstGeom prst="roundRect">
          <a:avLst>
            <a:gd name="adj" fmla="val 10000"/>
          </a:avLst>
        </a:prstGeom>
        <a:solidFill>
          <a:schemeClr val="accent4">
            <a:hueOff val="-3375942"/>
            <a:satOff val="29996"/>
            <a:lumOff val="-1588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Portability</a:t>
          </a:r>
        </a:p>
      </dsp:txBody>
      <dsp:txXfrm>
        <a:off x="7831568" y="273970"/>
        <a:ext cx="867251" cy="420541"/>
      </dsp:txXfrm>
    </dsp:sp>
    <dsp:sp modelId="{B575AD4C-A0B9-C546-951C-87B42CC951D5}">
      <dsp:nvSpPr>
        <dsp:cNvPr id="0" name=""/>
        <dsp:cNvSpPr/>
      </dsp:nvSpPr>
      <dsp:spPr>
        <a:xfrm>
          <a:off x="7862106" y="707595"/>
          <a:ext cx="91440" cy="3350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5032"/>
              </a:lnTo>
              <a:lnTo>
                <a:pt x="135061" y="33503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14026A-2F78-F84E-8045-6675029EDD49}">
      <dsp:nvSpPr>
        <dsp:cNvPr id="0" name=""/>
        <dsp:cNvSpPr/>
      </dsp:nvSpPr>
      <dsp:spPr>
        <a:xfrm>
          <a:off x="7997168" y="819273"/>
          <a:ext cx="714735" cy="4467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3116254"/>
              <a:satOff val="27689"/>
              <a:lumOff val="-146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 err="1"/>
            <a:t>Installability</a:t>
          </a:r>
          <a:endParaRPr lang="en-US" sz="1000" b="1" kern="1200" dirty="0"/>
        </a:p>
      </dsp:txBody>
      <dsp:txXfrm>
        <a:off x="8010252" y="832357"/>
        <a:ext cx="688567" cy="420541"/>
      </dsp:txXfrm>
    </dsp:sp>
    <dsp:sp modelId="{16E58DE1-A091-5548-8240-35067CD2D11F}">
      <dsp:nvSpPr>
        <dsp:cNvPr id="0" name=""/>
        <dsp:cNvSpPr/>
      </dsp:nvSpPr>
      <dsp:spPr>
        <a:xfrm>
          <a:off x="7862106" y="707595"/>
          <a:ext cx="91440" cy="8934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93419"/>
              </a:lnTo>
              <a:lnTo>
                <a:pt x="135061" y="89341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CCE37F-D0FD-4444-9D80-DBC41CEF80D2}">
      <dsp:nvSpPr>
        <dsp:cNvPr id="0" name=""/>
        <dsp:cNvSpPr/>
      </dsp:nvSpPr>
      <dsp:spPr>
        <a:xfrm>
          <a:off x="7997168" y="1377660"/>
          <a:ext cx="714735" cy="4467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3246098"/>
              <a:satOff val="28842"/>
              <a:lumOff val="-152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Replace-ability</a:t>
          </a:r>
        </a:p>
      </dsp:txBody>
      <dsp:txXfrm>
        <a:off x="8010252" y="1390744"/>
        <a:ext cx="688567" cy="420541"/>
      </dsp:txXfrm>
    </dsp:sp>
    <dsp:sp modelId="{7DDFF29B-2975-EF45-B31C-ECD72FD9ABF0}">
      <dsp:nvSpPr>
        <dsp:cNvPr id="0" name=""/>
        <dsp:cNvSpPr/>
      </dsp:nvSpPr>
      <dsp:spPr>
        <a:xfrm>
          <a:off x="7862106" y="707595"/>
          <a:ext cx="91440" cy="14518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51806"/>
              </a:lnTo>
              <a:lnTo>
                <a:pt x="135061" y="145180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801272-935B-9A41-A9D1-B14936F53555}">
      <dsp:nvSpPr>
        <dsp:cNvPr id="0" name=""/>
        <dsp:cNvSpPr/>
      </dsp:nvSpPr>
      <dsp:spPr>
        <a:xfrm>
          <a:off x="7997168" y="1936047"/>
          <a:ext cx="714735" cy="4467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3375942"/>
              <a:satOff val="29996"/>
              <a:lumOff val="-158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Adaptability</a:t>
          </a:r>
        </a:p>
      </dsp:txBody>
      <dsp:txXfrm>
        <a:off x="8010252" y="1949131"/>
        <a:ext cx="688567" cy="420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A697C-5849-4DDF-A6C8-08E6893940F4}" type="datetimeFigureOut">
              <a:rPr lang="en-AU" smtClean="0"/>
              <a:pPr/>
              <a:t>13/07/2020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014AF-979A-46D9-9B43-4C67319580D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4441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92BC2-9435-4D31-AEB3-5D5877AD6447}" type="datetimeFigureOut">
              <a:rPr lang="en-AU" smtClean="0"/>
              <a:pPr/>
              <a:t>13/07/2020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744538"/>
            <a:ext cx="59563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96215-5E4C-414D-A8DB-C38AA7CF7C2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31835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uptime.is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iang.org/papers/triple_entry.html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AU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this class, we’ll discuss </a:t>
            </a:r>
            <a:r>
              <a:rPr lang="en-AU" sz="1200" dirty="0"/>
              <a:t>Security &amp; Reliability in the context of ISO quality model</a:t>
            </a:r>
            <a:endParaRPr lang="en-A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57183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Let’s talk </a:t>
            </a:r>
            <a:r>
              <a:rPr lang="en-AU" b="0" dirty="0"/>
              <a:t>about </a:t>
            </a:r>
            <a:r>
              <a:rPr lang="en-US" sz="1200" b="0" dirty="0"/>
              <a:t>Functional suitability in the ISO quality model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8375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ISO quality model focus on functional aspects like correctness, completeness, &amp; appropriateness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Functional correctness is about to what extent a product or system provides the </a:t>
            </a:r>
            <a:r>
              <a:rPr lang="en-AU" b="1" dirty="0"/>
              <a:t>correct results</a:t>
            </a:r>
            <a:r>
              <a:rPr lang="en-AU" dirty="0"/>
              <a:t> with needed degree/level of precision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Whereas functional completeness is about the degree to which the set of functions </a:t>
            </a:r>
            <a:r>
              <a:rPr lang="en-AU" b="1" dirty="0"/>
              <a:t>covers</a:t>
            </a:r>
            <a:r>
              <a:rPr lang="en-AU" dirty="0"/>
              <a:t> all specified tasks we want to achieve as per our user objective. This is about ability to meet all requirements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Functional appropriateness is the degree to which the functions facilitate </a:t>
            </a:r>
            <a:r>
              <a:rPr lang="en-AU" b="1" dirty="0"/>
              <a:t>accomplishment </a:t>
            </a:r>
            <a:r>
              <a:rPr lang="en-AU" dirty="0"/>
              <a:t>of specified tasks &amp; objectives. It’s about ability to achieve what you want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20142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Based on requirements we design a system. Requirements can be underspecified &amp; changes. Thus, we need to validate both the requirements and design throughout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This is how we go about doing it: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dirty="0"/>
              <a:t>Requirements Validity: What are needs for usage situations, and how are they specified?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dirty="0"/>
              <a:t>Requirements Decomposition: How are requirement specifications decomposed?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dirty="0"/>
              <a:t>Operational Principles: Does a design satisfy a requirements specification?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dirty="0"/>
              <a:t>Design Decomposition: How are designs decomposed?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dirty="0"/>
              <a:t>Design Validity: What are artefacts &amp; behaviours, and how are they represented in designs?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4477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In the context of BCs, we implement functionality in the form of SCs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So the question is can we believe code?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dirty="0"/>
              <a:t>The idea of “Code is Law” comes from a quote from Lawrence Lessig in Harvard Magazine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Code can’t take over from law, but it should be governed by law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The DAO attack is a classis example of reliance on code and governance issues around it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5444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In the DAO case EVM was not the problem, it worked as expected, where call can comeback to the caller function or SC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While we discussed </a:t>
            </a:r>
            <a:r>
              <a:rPr lang="en-AU" dirty="0" err="1"/>
              <a:t>reentrancy</a:t>
            </a:r>
            <a:r>
              <a:rPr lang="en-AU" dirty="0"/>
              <a:t> as something to avoid for it is really a bug? It’s a feature of EVM used in a wrong way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We can learn a few things from DAO failure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dirty="0"/>
              <a:t>While Ethereum classic considered “Code is law” Ethereum bend the law by performing a hard fork. Of course one can argue that law need to evolve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dirty="0"/>
              <a:t>It also tells us that code isn’t a good way of specifying SCs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AU" dirty="0"/>
              <a:t>Open question: how should we specify SCs?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2495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Here are a few ways to </a:t>
            </a:r>
            <a:r>
              <a:rPr lang="en-AU" sz="1200" dirty="0"/>
              <a:t>specify SCs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You are already familiar with </a:t>
            </a:r>
            <a:r>
              <a:rPr lang="en-AU" dirty="0"/>
              <a:t>natural language specifications like a l</a:t>
            </a:r>
            <a:r>
              <a:rPr lang="en-AU" sz="1800" dirty="0"/>
              <a:t>ist of requirements, use cases, &amp; scenarios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sz="1800" dirty="0"/>
              <a:t>Modelling is another way. We discussed state machines as a pattern. There are other ways like business process modelling language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sz="1800" dirty="0"/>
              <a:t>Even more precise approach is </a:t>
            </a:r>
            <a:r>
              <a:rPr lang="en-AU" dirty="0"/>
              <a:t>formal specifications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dirty="0"/>
              <a:t>Z notation is a formal specification language used for describing and modelling computing systems.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sz="1800" dirty="0"/>
              <a:t>Object-Z is an object-oriented extension of Z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sz="1800" dirty="0"/>
              <a:t>While it’s difficult specify a large program in formal specifications, SCs are small enough for such </a:t>
            </a:r>
            <a:r>
              <a:rPr lang="en-AU" sz="1800" dirty="0" err="1"/>
              <a:t>modeling</a:t>
            </a:r>
            <a:endParaRPr lang="en-AU" sz="1800" dirty="0"/>
          </a:p>
          <a:p>
            <a:pPr lvl="1"/>
            <a:endParaRPr lang="en-AU" sz="1800" dirty="0"/>
          </a:p>
          <a:p>
            <a:r>
              <a:rPr lang="en-AU" dirty="0"/>
              <a:t>Models</a:t>
            </a:r>
          </a:p>
          <a:p>
            <a:pPr lvl="1"/>
            <a:r>
              <a:rPr lang="en-AU" sz="1800" dirty="0"/>
              <a:t>State Machines, </a:t>
            </a:r>
            <a:endParaRPr lang="en-AU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57297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Let’s talk a bit about formal specification &amp; program verification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17549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If you are to formalise SCs to have legal sense, they you need to formalize all layers from requirements to BC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There’s a quite a lot of work around each of these layers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98000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03565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Next we talk about 4 reliability attributes or characteristics of the ISO quality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0437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This class is more of a fundamental or philosophical discussion on trust of BC-based applications from the point of view of functional, reliability, and security aspects in ISO quality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63511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Here are the definition of each team under reliability</a:t>
            </a:r>
          </a:p>
          <a:p>
            <a:r>
              <a:rPr lang="en-AU" dirty="0"/>
              <a:t>In the next couple of slides we look at these 4 characteristics in detail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48108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See </a:t>
            </a:r>
            <a:r>
              <a:rPr lang="en-AU" dirty="0">
                <a:hlinkClick r:id="rId3"/>
              </a:rPr>
              <a:t>https://uptime.is/</a:t>
            </a:r>
            <a:r>
              <a:rPr lang="en-AU" dirty="0"/>
              <a:t> to estimate values like 99%, 99.9%, and 99.99%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05319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Latency variability to include and confirm a TX can limit write availability</a:t>
            </a:r>
          </a:p>
          <a:p>
            <a:r>
              <a:rPr lang="en-AU" dirty="0"/>
              <a:t>In project 1, you may have experienced this when you were trying to fund your account with test 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74213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dirty="0"/>
              <a:t>There’s no guarantee that 2</a:t>
            </a:r>
            <a:r>
              <a:rPr lang="en-AU" baseline="30000" dirty="0"/>
              <a:t>nd</a:t>
            </a:r>
            <a:r>
              <a:rPr lang="en-AU" dirty="0"/>
              <a:t> TX will replace the previous one as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dirty="0"/>
              <a:t>It may just get included as your 2</a:t>
            </a:r>
            <a:r>
              <a:rPr lang="en-AU" baseline="30000" dirty="0"/>
              <a:t>nd</a:t>
            </a:r>
            <a:r>
              <a:rPr lang="en-AU" dirty="0"/>
              <a:t> TX started to propagate across the BC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dirty="0"/>
              <a:t>There are few altruistic miners who don’t care so much about the TX fee or they may be motivated on block creation reward &amp; randomly pick TXs to include in a block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42067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Maturity is a confusing name and ISO standard has serval such names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Reliability - Degree to which a system, product, or component performs specified functions under specified conditions for a specified period of time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66869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err="1"/>
              <a:t>Geth</a:t>
            </a:r>
            <a:r>
              <a:rPr lang="en-AU" dirty="0"/>
              <a:t> based on GO while Party based on Rust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86348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One of the BC-based application components that can fail is an Oracle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33543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Next we talk about the 5 attributes related to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2783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Privacy is not in the list, but also important.</a:t>
            </a:r>
          </a:p>
          <a:p>
            <a:r>
              <a:rPr lang="en-AU" dirty="0"/>
              <a:t>Privacy is controlling access to yourself; and not just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51144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R3 Corda use 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Triple Entry Accounting </a:t>
            </a:r>
            <a:r>
              <a:rPr lang="en-A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AU" dirty="0">
                <a:hlinkClick r:id="rId3"/>
              </a:rPr>
              <a:t>https://iang.org/papers/triple_entry.html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7908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AU" dirty="0"/>
              <a:t>International standards for evaluation of software quality</a:t>
            </a:r>
          </a:p>
          <a:p>
            <a:pPr marL="171450" indent="-171450">
              <a:buFont typeface="Arial"/>
              <a:buChar char="•"/>
            </a:pPr>
            <a:r>
              <a:rPr lang="en-AU" dirty="0"/>
              <a:t>Blockchain has good and bad quality</a:t>
            </a:r>
          </a:p>
          <a:p>
            <a:pPr marL="171450" indent="-171450">
              <a:buFont typeface="Arial"/>
              <a:buChar char="•"/>
            </a:pPr>
            <a:r>
              <a:rPr lang="en-AU" dirty="0"/>
              <a:t>Today, we’ll focus on functional suitability, reliability, and security of BC-based applications</a:t>
            </a:r>
          </a:p>
          <a:p>
            <a:pPr marL="171450" indent="-171450">
              <a:buFont typeface="Arial"/>
              <a:buChar char="•"/>
            </a:pPr>
            <a:r>
              <a:rPr lang="en-AU" dirty="0"/>
              <a:t>Before that let’s discuss some terminology 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42368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This is not a new problem. But something we need to be aware of and take an actions if that’s a problem in certain 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13307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42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428280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44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4704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Here’s another way to look at some of the quality attributes related to security &amp; dependability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Some of the attributes in ISO quality model is organized differently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Nevertheless, these attributes could get affected due to various threats caused by faults, errors, and failure in our software, hardware, and networks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 These are several means of overcoming them.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For e.g., we can prevent faults from occurring or once they occur we can have mechanisms in place to tolerate them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We’ll discuss these more formally in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4482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Here are some definitions related to errors &amp; faults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Correct service is delivered when the service implements the system function.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A service failure, is an event that occurs when the delivered service deviates from correct service.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An error is a system state that could lead to a service failure.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A fault is the adjudged or hypothesized cause of an error.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Fault prevention means to prevent the occurrence or introduction of faults.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Fault tolerance means to avoid service failures in the presence of faults.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Fault removal means to reduce the number and severity of faults.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Fault forecasting means to estimate the present number, the future incidence, and the likely consequences of faults.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9764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Let’s talk about need for trustworthy blockchain applications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6604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We have seen that BCs can be used in many application domains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There’s a huge economic value to be gained in especially in domains such as </a:t>
            </a:r>
            <a:r>
              <a:rPr lang="en-AU" sz="1200" dirty="0"/>
              <a:t>supply chains, asset registries, and energy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dirty="0"/>
              <a:t>Some of these applications will certainly include security &amp; safety-critical use cases such as e-health, food safety, &amp; security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dirty="0"/>
              <a:t>However, as we have seen bugs in our SCs &amp; even the BC platform could lead to disaster. DAO &amp; Parity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dirty="0"/>
              <a:t>DAO had re-entrancy attack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dirty="0" err="1"/>
              <a:t>Partity</a:t>
            </a:r>
            <a:r>
              <a:rPr lang="en-AU" dirty="0"/>
              <a:t> wallet was </a:t>
            </a:r>
            <a:r>
              <a:rPr lang="en-AU" dirty="0" err="1"/>
              <a:t>selfdestructed</a:t>
            </a:r>
            <a:r>
              <a:rPr lang="en-AU" dirty="0"/>
              <a:t> by a random person looking all assets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dirty="0"/>
              <a:t>Another common occurrence is the loss of private keys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dirty="0"/>
              <a:t>So given these issue &amp; big losses it’s natural for people tend to </a:t>
            </a:r>
            <a:r>
              <a:rPr lang="en-AU" dirty="0" err="1"/>
              <a:t>untrust</a:t>
            </a:r>
            <a:r>
              <a:rPr lang="en-AU" dirty="0"/>
              <a:t> SCs &amp; BCs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6043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dirty="0"/>
              <a:t>Trust is a tricky thing. When you say you trust someone or something, it </a:t>
            </a:r>
            <a:r>
              <a:rPr lang="en-AU" sz="1200" b="0" dirty="0">
                <a:solidFill>
                  <a:srgbClr val="FFFFFF"/>
                </a:solidFill>
              </a:rPr>
              <a:t>means you are accepting exposure to risk as low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sz="1200" b="0" dirty="0">
                <a:solidFill>
                  <a:srgbClr val="FFFFFF"/>
                </a:solidFill>
              </a:rPr>
              <a:t>We now need dependable software even on your laptop or mobile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dirty="0"/>
              <a:t>A trusted system is a system that you have chosen to rely on to fulfil a goal. </a:t>
            </a:r>
            <a:r>
              <a:rPr lang="en-AU" sz="1200" b="0" dirty="0">
                <a:solidFill>
                  <a:srgbClr val="FFFFFF"/>
                </a:solidFill>
              </a:rPr>
              <a:t>When it fails there are consequences like harm or loss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dirty="0"/>
              <a:t>A trustworthy system is a system where you have evidence that it won’t fail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dirty="0"/>
              <a:t>“</a:t>
            </a:r>
            <a:r>
              <a:rPr lang="en-AU" dirty="0" err="1"/>
              <a:t>Trustless</a:t>
            </a:r>
            <a:r>
              <a:rPr lang="en-AU" dirty="0"/>
              <a:t>” BCs is a </a:t>
            </a:r>
            <a:r>
              <a:rPr lang="en-AU" dirty="0">
                <a:solidFill>
                  <a:srgbClr val="FF0000"/>
                </a:solidFill>
              </a:rPr>
              <a:t>myth, we trust something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dirty="0">
                <a:solidFill>
                  <a:srgbClr val="FF0000"/>
                </a:solidFill>
              </a:rPr>
              <a:t>BCs c</a:t>
            </a:r>
            <a:r>
              <a:rPr lang="en-AU" dirty="0"/>
              <a:t>an shift trust within a wider system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dirty="0"/>
              <a:t>We want BC to become trusted components, as well as other components like oracles &amp; key management systems that are attached to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7331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These are some questions that we need to ask when building a trustworthy BC-Based 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We need to also recognize that BC-based applications involve these different &amp; external components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Some of the questions can 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6135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22820"/>
            <a:ext cx="9144000" cy="28840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51520" y="3177536"/>
            <a:ext cx="7930032" cy="1281674"/>
          </a:xfrm>
        </p:spPr>
        <p:txBody>
          <a:bodyPr anchor="b" anchorCtr="0">
            <a:normAutofit/>
          </a:bodyPr>
          <a:lstStyle>
            <a:lvl1pPr algn="l">
              <a:lnSpc>
                <a:spcPct val="90000"/>
              </a:lnSpc>
              <a:defRPr sz="3600" b="0">
                <a:solidFill>
                  <a:schemeClr val="accent3"/>
                </a:solidFill>
              </a:defRPr>
            </a:lvl1pPr>
          </a:lstStyle>
          <a:p>
            <a:r>
              <a:rPr lang="en-AU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51520" y="4551802"/>
            <a:ext cx="7200800" cy="3043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AU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51520" y="5389082"/>
            <a:ext cx="2385416" cy="141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000" dirty="0">
                <a:solidFill>
                  <a:schemeClr val="accent3"/>
                </a:solidFill>
              </a:rPr>
              <a:t>Australia’s National Science Agency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44408" y="4801716"/>
            <a:ext cx="720080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4329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COMP6452 Software Architecture for Blockchain Applications |  Data61, CSIRO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04656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COMP6452 Software Architecture for Blockchain Applications |  Data61, CSIRO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74488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Layou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55556648-49D5-4B5B-92D5-2DB59DEB599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9162000" cy="2864000"/>
          </a:xfrm>
          <a:solidFill>
            <a:schemeClr val="accent1"/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AU"/>
              <a:t>Drag picture to placeholder or click icon to add</a:t>
            </a:r>
            <a:endParaRPr lang="en-AU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1520" y="3177538"/>
            <a:ext cx="7920880" cy="2240249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buFontTx/>
              <a:buNone/>
              <a:defRPr sz="4000" b="0">
                <a:solidFill>
                  <a:schemeClr val="accent3"/>
                </a:solidFill>
              </a:defRPr>
            </a:lvl1pPr>
            <a:lvl2pPr marL="0" indent="0">
              <a:lnSpc>
                <a:spcPct val="85000"/>
              </a:lnSpc>
              <a:spcAft>
                <a:spcPts val="0"/>
              </a:spcAft>
              <a:buNone/>
              <a:defRPr sz="4000" b="0">
                <a:solidFill>
                  <a:schemeClr val="accent2"/>
                </a:solidFill>
              </a:defRPr>
            </a:lvl2pPr>
            <a:lvl3pPr marL="0" indent="0">
              <a:spcBef>
                <a:spcPts val="2200"/>
              </a:spcBef>
              <a:buNone/>
              <a:defRPr b="1">
                <a:solidFill>
                  <a:srgbClr val="00313C"/>
                </a:solidFill>
              </a:defRPr>
            </a:lvl3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84338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51520" y="1257322"/>
            <a:ext cx="7200800" cy="4000444"/>
          </a:xfrm>
        </p:spPr>
        <p:txBody>
          <a:bodyPr anchor="b" anchorCtr="0"/>
          <a:lstStyle>
            <a:lvl1pPr marL="0" indent="0">
              <a:spcAft>
                <a:spcPts val="0"/>
              </a:spcAft>
              <a:buFontTx/>
              <a:buNone/>
              <a:defRPr sz="4400" b="0">
                <a:solidFill>
                  <a:schemeClr val="accent1"/>
                </a:solidFill>
              </a:defRPr>
            </a:lvl1pPr>
            <a:lvl2pPr marL="0" indent="0">
              <a:lnSpc>
                <a:spcPct val="75000"/>
              </a:lnSpc>
              <a:spcAft>
                <a:spcPts val="850"/>
              </a:spcAft>
              <a:buNone/>
              <a:defRPr sz="4400" b="0">
                <a:solidFill>
                  <a:schemeClr val="bg1"/>
                </a:solidFill>
              </a:defRPr>
            </a:lvl2pPr>
            <a:lvl3pPr marL="0" indent="0">
              <a:buNone/>
              <a:defRPr sz="2200" b="1">
                <a:solidFill>
                  <a:srgbClr val="FFFFFF"/>
                </a:solidFill>
              </a:defRPr>
            </a:lvl3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72631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Opt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0"/>
            <a:ext cx="9144000" cy="2857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1520" y="3977625"/>
            <a:ext cx="6048672" cy="1120124"/>
          </a:xfrm>
        </p:spPr>
        <p:txBody>
          <a:bodyPr numCol="2" spcCol="360000">
            <a:normAutofit/>
          </a:bodyPr>
          <a:lstStyle>
            <a:lvl1pPr marL="0" indent="0" algn="l">
              <a:lnSpc>
                <a:spcPct val="90000"/>
              </a:lnSpc>
              <a:spcBef>
                <a:spcPts val="3000"/>
              </a:spcBef>
              <a:buNone/>
              <a:defRPr sz="1600" b="1">
                <a:solidFill>
                  <a:schemeClr val="tx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spcAft>
                <a:spcPts val="563"/>
              </a:spcAft>
              <a:buNone/>
              <a:defRPr sz="1600">
                <a:solidFill>
                  <a:schemeClr val="tx1"/>
                </a:solidFill>
              </a:defRPr>
            </a:lvl2pPr>
            <a:lvl3pPr marL="266400" indent="-266400" algn="l">
              <a:lnSpc>
                <a:spcPct val="90000"/>
              </a:lnSpc>
              <a:spcBef>
                <a:spcPts val="0"/>
              </a:spcBef>
              <a:buNone/>
              <a:tabLst>
                <a:tab pos="356400" algn="l"/>
              </a:tabLst>
              <a:defRPr sz="1600">
                <a:solidFill>
                  <a:schemeClr val="tx1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251526" y="3017520"/>
            <a:ext cx="6048671" cy="640071"/>
          </a:xfrm>
        </p:spPr>
        <p:txBody>
          <a:bodyPr anchor="b" anchorCtr="0">
            <a:noAutofit/>
          </a:bodyPr>
          <a:lstStyle>
            <a:lvl1pPr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AU"/>
              <a:t>Click to edit Master title style</a:t>
            </a:r>
            <a:endParaRPr lang="en-AU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251520" y="5389082"/>
            <a:ext cx="2385416" cy="141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000" dirty="0">
                <a:solidFill>
                  <a:schemeClr val="accent3"/>
                </a:solidFill>
              </a:rPr>
              <a:t>Australia’s National Science Agency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44408" y="4801716"/>
            <a:ext cx="720080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895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Option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2857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1520" y="3417564"/>
            <a:ext cx="7200800" cy="1803454"/>
          </a:xfrm>
        </p:spPr>
        <p:txBody>
          <a:bodyPr numCol="2" spcCol="360000">
            <a:normAutofit/>
          </a:bodyPr>
          <a:lstStyle>
            <a:lvl1pPr marL="0" indent="0" algn="l">
              <a:lnSpc>
                <a:spcPct val="90000"/>
              </a:lnSpc>
              <a:spcBef>
                <a:spcPts val="3000"/>
              </a:spcBef>
              <a:buNone/>
              <a:defRPr sz="1600" b="1">
                <a:solidFill>
                  <a:schemeClr val="tx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spcAft>
                <a:spcPts val="563"/>
              </a:spcAft>
              <a:buNone/>
              <a:defRPr sz="1600">
                <a:solidFill>
                  <a:schemeClr val="tx1"/>
                </a:solidFill>
              </a:defRPr>
            </a:lvl2pPr>
            <a:lvl3pPr marL="266400" indent="-266400" algn="l">
              <a:lnSpc>
                <a:spcPct val="90000"/>
              </a:lnSpc>
              <a:spcBef>
                <a:spcPts val="0"/>
              </a:spcBef>
              <a:buNone/>
              <a:tabLst>
                <a:tab pos="356400" algn="l"/>
              </a:tabLst>
              <a:defRPr sz="1600">
                <a:solidFill>
                  <a:schemeClr val="tx1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251520" y="5389082"/>
            <a:ext cx="2385416" cy="141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000" dirty="0">
                <a:solidFill>
                  <a:schemeClr val="accent3"/>
                </a:solidFill>
              </a:rPr>
              <a:t>Australia’s National Science Agency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44408" y="4801716"/>
            <a:ext cx="720080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66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51520" y="1977402"/>
            <a:ext cx="3600400" cy="1920213"/>
          </a:xfrm>
        </p:spPr>
        <p:txBody>
          <a:bodyPr anchor="b" anchorCtr="0">
            <a:normAutofit/>
          </a:bodyPr>
          <a:lstStyle>
            <a:lvl1pPr algn="l">
              <a:lnSpc>
                <a:spcPct val="90000"/>
              </a:lnSpc>
              <a:defRPr sz="3600" b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51520" y="4057633"/>
            <a:ext cx="3600400" cy="640071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572000" y="0"/>
            <a:ext cx="4572000" cy="5715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/>
          <p:cNvSpPr/>
          <p:nvPr userDrawn="1"/>
        </p:nvSpPr>
        <p:spPr>
          <a:xfrm>
            <a:off x="251520" y="5389082"/>
            <a:ext cx="2385416" cy="141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000" dirty="0">
                <a:solidFill>
                  <a:schemeClr val="accent3"/>
                </a:solidFill>
              </a:rPr>
              <a:t>Australia’s National Science Agency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3CEA03-472C-45CC-84D2-453A421629F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3" y="267494"/>
            <a:ext cx="1522745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7832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pos="5602">
          <p15:clr>
            <a:srgbClr val="FBAE40"/>
          </p15:clr>
        </p15:guide>
        <p15:guide id="4" pos="15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+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51520" y="1977402"/>
            <a:ext cx="3600400" cy="1920213"/>
          </a:xfrm>
        </p:spPr>
        <p:txBody>
          <a:bodyPr anchor="b" anchorCtr="0">
            <a:normAutofit/>
          </a:bodyPr>
          <a:lstStyle>
            <a:lvl1pPr algn="l">
              <a:lnSpc>
                <a:spcPct val="90000"/>
              </a:lnSpc>
              <a:defRPr sz="3600" b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51520" y="4057633"/>
            <a:ext cx="3600400" cy="640071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51520" y="5389082"/>
            <a:ext cx="2385416" cy="141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000" dirty="0">
                <a:solidFill>
                  <a:schemeClr val="accent3"/>
                </a:solidFill>
              </a:rPr>
              <a:t>Australia’s National Science Agency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3" y="0"/>
            <a:ext cx="4563963" cy="5715000"/>
          </a:xfrm>
          <a:solidFill>
            <a:schemeClr val="accent1"/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3CEA03-472C-45CC-84D2-453A421629F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3" y="267494"/>
            <a:ext cx="1522745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1030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58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pos="2880">
          <p15:clr>
            <a:srgbClr val="FBAE40"/>
          </p15:clr>
        </p15:guide>
        <p15:guide id="4" pos="560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+ globe 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0" y="0"/>
            <a:ext cx="4572000" cy="5715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51520" y="2283088"/>
            <a:ext cx="2016224" cy="1920213"/>
          </a:xfrm>
        </p:spPr>
        <p:txBody>
          <a:bodyPr anchor="b" anchorCtr="0">
            <a:normAutofit/>
          </a:bodyPr>
          <a:lstStyle>
            <a:lvl1pPr algn="l">
              <a:lnSpc>
                <a:spcPct val="90000"/>
              </a:lnSpc>
              <a:defRPr sz="3600" b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51520" y="5389082"/>
            <a:ext cx="2385416" cy="141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000" dirty="0">
                <a:solidFill>
                  <a:schemeClr val="accent3"/>
                </a:solidFill>
              </a:rPr>
              <a:t>Australia’s National Science Agency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EA4BEA-90AA-46F4-829C-BDC63E08AE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1760" y="625252"/>
            <a:ext cx="4320480" cy="431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970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pos="5602">
          <p15:clr>
            <a:srgbClr val="FBAE40"/>
          </p15:clr>
        </p15:guide>
        <p15:guide id="4" pos="15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COMP6452 Software Architecture for Blockchain Applications |  Data61, CSIRO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6740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+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51520" y="3177536"/>
            <a:ext cx="7930032" cy="1281674"/>
          </a:xfrm>
        </p:spPr>
        <p:txBody>
          <a:bodyPr anchor="b" anchorCtr="0">
            <a:normAutofit/>
          </a:bodyPr>
          <a:lstStyle>
            <a:lvl1pPr algn="l">
              <a:lnSpc>
                <a:spcPct val="90000"/>
              </a:lnSpc>
              <a:defRPr sz="3600" b="0">
                <a:solidFill>
                  <a:schemeClr val="accent3"/>
                </a:solidFill>
              </a:defRPr>
            </a:lvl1pPr>
          </a:lstStyle>
          <a:p>
            <a:r>
              <a:rPr lang="en-AU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51520" y="4551802"/>
            <a:ext cx="7200800" cy="3043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AU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51520" y="5389082"/>
            <a:ext cx="2385416" cy="141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000" dirty="0">
                <a:solidFill>
                  <a:schemeClr val="accent3"/>
                </a:solidFill>
              </a:rPr>
              <a:t>Australia’s National Science Agency</a:t>
            </a:r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9162000" cy="2864000"/>
          </a:xfrm>
          <a:solidFill>
            <a:schemeClr val="accent1"/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AU"/>
              <a:t>Drag picture to placeholder or click icon to add</a:t>
            </a:r>
            <a:endParaRPr lang="en-AU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44408" y="4801716"/>
            <a:ext cx="720080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10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COMP6452 Software Architecture for Blockchain Applications |  Data61, CSIRO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824130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360000"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COMP6452 Software Architecture for Blockchain Applications |  Data61, CSIRO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602249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2" y="1897396"/>
            <a:ext cx="8640958" cy="3360373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61850" y="937287"/>
            <a:ext cx="8630630" cy="7110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buNone/>
              <a:defRPr sz="2200" b="0">
                <a:solidFill>
                  <a:schemeClr val="accent2"/>
                </a:solidFill>
              </a:defRPr>
            </a:lvl2pPr>
            <a:lvl3pPr>
              <a:buNone/>
              <a:defRPr sz="2800">
                <a:solidFill>
                  <a:srgbClr val="00A9CE"/>
                </a:solidFill>
              </a:defRPr>
            </a:lvl3pPr>
            <a:lvl4pPr>
              <a:buNone/>
              <a:defRPr sz="2800">
                <a:solidFill>
                  <a:srgbClr val="00A9CE"/>
                </a:solidFill>
              </a:defRPr>
            </a:lvl4pPr>
            <a:lvl5pPr>
              <a:buNone/>
              <a:defRPr sz="2800">
                <a:solidFill>
                  <a:srgbClr val="00A9CE"/>
                </a:solidFill>
              </a:defRPr>
            </a:lvl5pPr>
          </a:lstStyle>
          <a:p>
            <a:pPr lvl="0"/>
            <a:r>
              <a:rPr lang="en-US" dirty="0"/>
              <a:t>Click to edit Master title style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/>
              <a:t>COMP6452 Software Architecture for Blockchain Applications |  Data61, CSIRO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019192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850949"/>
            <a:ext cx="4038600" cy="340681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4295" y="1850949"/>
            <a:ext cx="4038600" cy="340681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COMP6452 Software Architecture for Blockchain Applications |  Data61, CSIRO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83489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ith cataly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72000" y="0"/>
            <a:ext cx="4572000" cy="5715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894956"/>
            <a:ext cx="4038600" cy="71040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850949"/>
            <a:ext cx="4038600" cy="340681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850949"/>
            <a:ext cx="4038600" cy="340681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01371" y="5420278"/>
            <a:ext cx="3688750" cy="106122"/>
          </a:xfrm>
        </p:spPr>
        <p:txBody>
          <a:bodyPr/>
          <a:lstStyle/>
          <a:p>
            <a:r>
              <a:rPr lang="en-AU"/>
              <a:t>COMP6452 Software Architecture for Blockchain Applications |  Data61, CSIRO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43119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ith catalys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72000" y="0"/>
            <a:ext cx="4572000" cy="571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894956"/>
            <a:ext cx="4038600" cy="71040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850949"/>
            <a:ext cx="4038600" cy="340681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850949"/>
            <a:ext cx="4038600" cy="340681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01371" y="5420278"/>
            <a:ext cx="3688750" cy="106122"/>
          </a:xfrm>
        </p:spPr>
        <p:txBody>
          <a:bodyPr/>
          <a:lstStyle/>
          <a:p>
            <a:r>
              <a:rPr lang="en-AU"/>
              <a:t>COMP6452 Software Architecture for Blockchain Applications |  Data61, CSIRO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719532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72003" y="0"/>
            <a:ext cx="4563963" cy="5715000"/>
          </a:xfrm>
          <a:solidFill>
            <a:schemeClr val="accent1"/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2" y="1723100"/>
            <a:ext cx="4032446" cy="3534669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1520" y="894956"/>
            <a:ext cx="4032448" cy="71040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601371" y="5420278"/>
            <a:ext cx="3682598" cy="106122"/>
          </a:xfrm>
        </p:spPr>
        <p:txBody>
          <a:bodyPr/>
          <a:lstStyle/>
          <a:p>
            <a:r>
              <a:rPr lang="en-AU"/>
              <a:t>COMP6452 Software Architecture for Blockchain Applications |  Data61, CSIRO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384909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+ quart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853836" y="0"/>
            <a:ext cx="2282400" cy="5715000"/>
          </a:xfrm>
          <a:solidFill>
            <a:schemeClr val="accent1"/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2" y="1723100"/>
            <a:ext cx="6336702" cy="3534669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1520" y="894956"/>
            <a:ext cx="6336704" cy="71040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601375" y="5420278"/>
            <a:ext cx="5986853" cy="106122"/>
          </a:xfrm>
        </p:spPr>
        <p:txBody>
          <a:bodyPr/>
          <a:lstStyle/>
          <a:p>
            <a:r>
              <a:rPr lang="en-AU"/>
              <a:t>COMP6452 Software Architecture for Blockchain Applications |  Data61, CSIRO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163747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COMP6452 Software Architecture for Blockchain Applications |  Data61, CSIRO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422550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COMP6452 Software Architecture for Blockchain Applications |  Data61, CSIRO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6613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+ partner log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22820"/>
            <a:ext cx="9144000" cy="2884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51520" y="1337334"/>
            <a:ext cx="7930032" cy="1281674"/>
          </a:xfrm>
        </p:spPr>
        <p:txBody>
          <a:bodyPr anchor="b" anchorCtr="0">
            <a:normAutofit/>
          </a:bodyPr>
          <a:lstStyle>
            <a:lvl1pPr algn="l">
              <a:lnSpc>
                <a:spcPct val="90000"/>
              </a:lnSpc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AU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51520" y="3247114"/>
            <a:ext cx="7200800" cy="3043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AU" dirty="0"/>
          </a:p>
        </p:txBody>
      </p:sp>
      <p:sp>
        <p:nvSpPr>
          <p:cNvPr id="7" name="Rectangle 6"/>
          <p:cNvSpPr/>
          <p:nvPr userDrawn="1"/>
        </p:nvSpPr>
        <p:spPr>
          <a:xfrm>
            <a:off x="6516216" y="646944"/>
            <a:ext cx="2385416" cy="141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000" dirty="0">
                <a:solidFill>
                  <a:schemeClr val="bg1"/>
                </a:solidFill>
              </a:rPr>
              <a:t>Australia’s National Science Agency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520" y="267496"/>
            <a:ext cx="720080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0404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COMP6452 Software Architecture for Blockchain Applications |  Data61, CSIRO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888815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17B52948-05FD-444E-9ADC-BA5285595A7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572003" y="0"/>
            <a:ext cx="4563963" cy="5715000"/>
          </a:xfrm>
          <a:solidFill>
            <a:schemeClr val="accent1"/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AU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1520" y="2057411"/>
            <a:ext cx="3960440" cy="2805631"/>
          </a:xfrm>
        </p:spPr>
        <p:txBody>
          <a:bodyPr/>
          <a:lstStyle>
            <a:lvl1pPr marL="0" indent="0">
              <a:lnSpc>
                <a:spcPct val="85000"/>
              </a:lnSpc>
              <a:spcAft>
                <a:spcPts val="0"/>
              </a:spcAft>
              <a:buFontTx/>
              <a:buNone/>
              <a:defRPr sz="4000" b="0">
                <a:solidFill>
                  <a:schemeClr val="accent3"/>
                </a:solidFill>
              </a:defRPr>
            </a:lvl1pPr>
            <a:lvl2pPr marL="0" indent="0">
              <a:lnSpc>
                <a:spcPct val="85000"/>
              </a:lnSpc>
              <a:spcAft>
                <a:spcPts val="0"/>
              </a:spcAft>
              <a:buNone/>
              <a:defRPr sz="4000" b="0">
                <a:solidFill>
                  <a:schemeClr val="accent2"/>
                </a:solidFill>
              </a:defRPr>
            </a:lvl2pPr>
            <a:lvl3pPr marL="0" indent="0">
              <a:spcBef>
                <a:spcPts val="2200"/>
              </a:spcBef>
              <a:buNone/>
              <a:defRPr b="1">
                <a:solidFill>
                  <a:srgbClr val="00313C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65713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51520" y="1417342"/>
            <a:ext cx="7056784" cy="3040339"/>
          </a:xfrm>
        </p:spPr>
        <p:txBody>
          <a:bodyPr anchor="b" anchorCtr="0"/>
          <a:lstStyle>
            <a:lvl1pPr marL="0" indent="0">
              <a:spcAft>
                <a:spcPts val="0"/>
              </a:spcAft>
              <a:buFontTx/>
              <a:buNone/>
              <a:defRPr sz="4400" b="0">
                <a:solidFill>
                  <a:schemeClr val="accent1"/>
                </a:solidFill>
              </a:defRPr>
            </a:lvl1pPr>
            <a:lvl2pPr marL="0" indent="0">
              <a:lnSpc>
                <a:spcPct val="75000"/>
              </a:lnSpc>
              <a:spcAft>
                <a:spcPts val="850"/>
              </a:spcAft>
              <a:buNone/>
              <a:defRPr sz="4400" b="0">
                <a:solidFill>
                  <a:schemeClr val="bg1"/>
                </a:solidFill>
              </a:defRPr>
            </a:lvl2pPr>
            <a:lvl3pPr marL="0" indent="0">
              <a:buNone/>
              <a:defRPr sz="2200" b="1">
                <a:solidFill>
                  <a:srgbClr val="FFFFFF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976242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Opt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1520" y="2857501"/>
            <a:ext cx="3600400" cy="2400267"/>
          </a:xfrm>
        </p:spPr>
        <p:txBody>
          <a:bodyPr numCol="2" spcCol="360000">
            <a:normAutofit/>
          </a:bodyPr>
          <a:lstStyle>
            <a:lvl1pPr marL="0" indent="0" algn="l">
              <a:lnSpc>
                <a:spcPct val="90000"/>
              </a:lnSpc>
              <a:spcBef>
                <a:spcPts val="3000"/>
              </a:spcBef>
              <a:buNone/>
              <a:tabLst/>
              <a:defRPr sz="1600" b="1">
                <a:solidFill>
                  <a:schemeClr val="tx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spcAft>
                <a:spcPts val="563"/>
              </a:spcAft>
              <a:buNone/>
              <a:tabLst/>
              <a:defRPr sz="1600">
                <a:solidFill>
                  <a:schemeClr val="tx1"/>
                </a:solidFill>
              </a:defRPr>
            </a:lvl2pPr>
            <a:lvl3pPr marL="0" indent="0" algn="l">
              <a:lnSpc>
                <a:spcPct val="90000"/>
              </a:lnSpc>
              <a:spcBef>
                <a:spcPts val="0"/>
              </a:spcBef>
              <a:buNone/>
              <a:tabLst/>
              <a:defRPr sz="1600">
                <a:solidFill>
                  <a:schemeClr val="tx1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251526" y="1017295"/>
            <a:ext cx="3600399" cy="1600178"/>
          </a:xfrm>
        </p:spPr>
        <p:txBody>
          <a:bodyPr anchor="b" anchorCtr="0">
            <a:noAutofit/>
          </a:bodyPr>
          <a:lstStyle>
            <a:lvl1pPr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4572000" y="0"/>
            <a:ext cx="4572000" cy="5715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 43"/>
          <p:cNvSpPr/>
          <p:nvPr userDrawn="1"/>
        </p:nvSpPr>
        <p:spPr>
          <a:xfrm>
            <a:off x="251520" y="5389082"/>
            <a:ext cx="2385416" cy="141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000" dirty="0">
                <a:solidFill>
                  <a:schemeClr val="accent3"/>
                </a:solidFill>
              </a:rPr>
              <a:t>Australia’s National Science Agency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3CEA03-472C-45CC-84D2-453A421629F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3" y="267494"/>
            <a:ext cx="1522745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8810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Option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1520" y="2057411"/>
            <a:ext cx="3600400" cy="3163606"/>
          </a:xfrm>
        </p:spPr>
        <p:txBody>
          <a:bodyPr numCol="2" spcCol="360000">
            <a:normAutofit/>
          </a:bodyPr>
          <a:lstStyle>
            <a:lvl1pPr marL="0" indent="0" algn="l">
              <a:lnSpc>
                <a:spcPct val="90000"/>
              </a:lnSpc>
              <a:spcBef>
                <a:spcPts val="3000"/>
              </a:spcBef>
              <a:buNone/>
              <a:tabLst/>
              <a:defRPr sz="1600" b="1">
                <a:solidFill>
                  <a:schemeClr val="tx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spcAft>
                <a:spcPts val="563"/>
              </a:spcAft>
              <a:buNone/>
              <a:tabLst/>
              <a:defRPr sz="1600">
                <a:solidFill>
                  <a:schemeClr val="tx1"/>
                </a:solidFill>
              </a:defRPr>
            </a:lvl2pPr>
            <a:lvl3pPr marL="0" indent="0" algn="l">
              <a:lnSpc>
                <a:spcPct val="90000"/>
              </a:lnSpc>
              <a:spcBef>
                <a:spcPts val="0"/>
              </a:spcBef>
              <a:buNone/>
              <a:tabLst/>
              <a:defRPr sz="1600">
                <a:solidFill>
                  <a:schemeClr val="tx1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4572000" y="0"/>
            <a:ext cx="4572000" cy="5715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 28"/>
          <p:cNvSpPr/>
          <p:nvPr userDrawn="1"/>
        </p:nvSpPr>
        <p:spPr>
          <a:xfrm>
            <a:off x="251520" y="5389082"/>
            <a:ext cx="2385416" cy="141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000" dirty="0">
                <a:solidFill>
                  <a:schemeClr val="accent3"/>
                </a:solidFill>
              </a:rPr>
              <a:t>Australia’s National Science Agency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262976"/>
            <a:ext cx="3672408" cy="71040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3CEA03-472C-45CC-84D2-453A421629F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3" y="267494"/>
            <a:ext cx="1522745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09957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22820"/>
            <a:ext cx="9144000" cy="28840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51520" y="3177536"/>
            <a:ext cx="7930032" cy="1281674"/>
          </a:xfrm>
        </p:spPr>
        <p:txBody>
          <a:bodyPr anchor="b" anchorCtr="0">
            <a:normAutofit/>
          </a:bodyPr>
          <a:lstStyle>
            <a:lvl1pPr algn="l">
              <a:lnSpc>
                <a:spcPct val="90000"/>
              </a:lnSpc>
              <a:defRPr sz="3600" b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51520" y="4551802"/>
            <a:ext cx="7200800" cy="3043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51520" y="5389082"/>
            <a:ext cx="2385416" cy="141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000" dirty="0">
                <a:solidFill>
                  <a:schemeClr val="accent3"/>
                </a:solidFill>
              </a:rPr>
              <a:t>Australia’s National Science Agency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8E03B9-1432-42F8-B5C8-0E82DA5A0E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4801716"/>
            <a:ext cx="1522745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750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+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51520" y="3177536"/>
            <a:ext cx="7930032" cy="1281674"/>
          </a:xfrm>
        </p:spPr>
        <p:txBody>
          <a:bodyPr anchor="b" anchorCtr="0">
            <a:normAutofit/>
          </a:bodyPr>
          <a:lstStyle>
            <a:lvl1pPr algn="l">
              <a:lnSpc>
                <a:spcPct val="90000"/>
              </a:lnSpc>
              <a:defRPr sz="3600" b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51520" y="4551802"/>
            <a:ext cx="7200800" cy="3043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51520" y="5389082"/>
            <a:ext cx="2385416" cy="141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000" dirty="0">
                <a:solidFill>
                  <a:schemeClr val="accent3"/>
                </a:solidFill>
              </a:rPr>
              <a:t>Australia’s National Science Agency</a:t>
            </a:r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9162000" cy="2864000"/>
          </a:xfrm>
          <a:solidFill>
            <a:schemeClr val="accent1"/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8E03B9-1432-42F8-B5C8-0E82DA5A0E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4801716"/>
            <a:ext cx="1522745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1524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+ partner log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22820"/>
            <a:ext cx="9144000" cy="2884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51520" y="1337334"/>
            <a:ext cx="7930032" cy="1281674"/>
          </a:xfrm>
        </p:spPr>
        <p:txBody>
          <a:bodyPr anchor="b" anchorCtr="0">
            <a:normAutofit/>
          </a:bodyPr>
          <a:lstStyle>
            <a:lvl1pPr algn="l">
              <a:lnSpc>
                <a:spcPct val="90000"/>
              </a:lnSpc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51520" y="3247114"/>
            <a:ext cx="7200800" cy="3043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7" name="Rectangle 6"/>
          <p:cNvSpPr/>
          <p:nvPr userDrawn="1"/>
        </p:nvSpPr>
        <p:spPr>
          <a:xfrm>
            <a:off x="6516216" y="646944"/>
            <a:ext cx="2385416" cy="141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000" dirty="0">
                <a:solidFill>
                  <a:schemeClr val="bg1"/>
                </a:solidFill>
              </a:rPr>
              <a:t>Australia’s National Science Agency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A5B9C2-E418-4FBD-9C78-C8C88D940B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4" y="267494"/>
            <a:ext cx="1522745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872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COMP6452 Software Architecture for Blockchain Applications |  Data61, CSIRO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5705073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COMP6452 Software Architecture for Blockchain Applications |  Data61, CSIRO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20046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COMP6452 Software Architecture for Blockchain Applications |  Data61, CSIRO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9640310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360000"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COMP6452 Software Architecture for Blockchain Applications |  Data61, CSIRO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8707148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2" y="1257322"/>
            <a:ext cx="8640958" cy="3412160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61850" y="297216"/>
            <a:ext cx="8630630" cy="7110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buNone/>
              <a:defRPr sz="2200" b="0">
                <a:solidFill>
                  <a:schemeClr val="accent2"/>
                </a:solidFill>
              </a:defRPr>
            </a:lvl2pPr>
            <a:lvl3pPr>
              <a:buNone/>
              <a:defRPr sz="2800">
                <a:solidFill>
                  <a:srgbClr val="00A9CE"/>
                </a:solidFill>
              </a:defRPr>
            </a:lvl3pPr>
            <a:lvl4pPr>
              <a:buNone/>
              <a:defRPr sz="2800">
                <a:solidFill>
                  <a:srgbClr val="00A9CE"/>
                </a:solidFill>
              </a:defRPr>
            </a:lvl4pPr>
            <a:lvl5pPr>
              <a:buNone/>
              <a:defRPr sz="2800">
                <a:solidFill>
                  <a:srgbClr val="00A9CE"/>
                </a:solidFill>
              </a:defRPr>
            </a:lvl5pPr>
          </a:lstStyle>
          <a:p>
            <a:pPr lvl="0"/>
            <a:r>
              <a:rPr lang="en-US" dirty="0"/>
              <a:t>Click to edit Master title style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/>
              <a:t>COMP6452 Software Architecture for Blockchain Applications |  Data61, CSIRO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940037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257322"/>
            <a:ext cx="4038600" cy="368040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4295" y="1257322"/>
            <a:ext cx="4038600" cy="368040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COMP6452 Software Architecture for Blockchain Applications |  Data61, CSIRO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89828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COMP6452 Software Architecture for Blockchain Applications |  Data61, CSIRO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393635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COMP6452 Software Architecture for Blockchain Applications |  Data61, CSIRO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9681829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COMP6452 Software Architecture for Blockchain Applications |  Data61, CSIRO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7536662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Layou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55556648-49D5-4B5B-92D5-2DB59DEB599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9162000" cy="2864000"/>
          </a:xfrm>
          <a:solidFill>
            <a:schemeClr val="accent1"/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AU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1520" y="3177538"/>
            <a:ext cx="7920880" cy="2240249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buFontTx/>
              <a:buNone/>
              <a:defRPr sz="4000" b="0">
                <a:solidFill>
                  <a:schemeClr val="accent3"/>
                </a:solidFill>
              </a:defRPr>
            </a:lvl1pPr>
            <a:lvl2pPr marL="0" indent="0">
              <a:lnSpc>
                <a:spcPct val="85000"/>
              </a:lnSpc>
              <a:spcAft>
                <a:spcPts val="0"/>
              </a:spcAft>
              <a:buNone/>
              <a:defRPr sz="4000" b="0">
                <a:solidFill>
                  <a:schemeClr val="accent2"/>
                </a:solidFill>
              </a:defRPr>
            </a:lvl2pPr>
            <a:lvl3pPr marL="0" indent="0">
              <a:spcBef>
                <a:spcPts val="2200"/>
              </a:spcBef>
              <a:buNone/>
              <a:defRPr b="1">
                <a:solidFill>
                  <a:srgbClr val="00313C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2411411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51520" y="1257322"/>
            <a:ext cx="7200800" cy="4000444"/>
          </a:xfrm>
        </p:spPr>
        <p:txBody>
          <a:bodyPr anchor="b" anchorCtr="0"/>
          <a:lstStyle>
            <a:lvl1pPr marL="0" indent="0">
              <a:spcAft>
                <a:spcPts val="0"/>
              </a:spcAft>
              <a:buFontTx/>
              <a:buNone/>
              <a:defRPr sz="4400" b="0">
                <a:solidFill>
                  <a:schemeClr val="accent1"/>
                </a:solidFill>
              </a:defRPr>
            </a:lvl1pPr>
            <a:lvl2pPr marL="0" indent="0">
              <a:lnSpc>
                <a:spcPct val="75000"/>
              </a:lnSpc>
              <a:spcAft>
                <a:spcPts val="850"/>
              </a:spcAft>
              <a:buNone/>
              <a:defRPr sz="4400" b="0">
                <a:solidFill>
                  <a:schemeClr val="bg1"/>
                </a:solidFill>
              </a:defRPr>
            </a:lvl2pPr>
            <a:lvl3pPr marL="0" indent="0">
              <a:buNone/>
              <a:defRPr sz="2200" b="1">
                <a:solidFill>
                  <a:srgbClr val="FFFFFF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0513872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Opt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0"/>
            <a:ext cx="9144000" cy="2857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1520" y="3977625"/>
            <a:ext cx="6048672" cy="1120124"/>
          </a:xfrm>
        </p:spPr>
        <p:txBody>
          <a:bodyPr numCol="2" spcCol="360000">
            <a:normAutofit/>
          </a:bodyPr>
          <a:lstStyle>
            <a:lvl1pPr marL="0" indent="0" algn="l">
              <a:lnSpc>
                <a:spcPct val="90000"/>
              </a:lnSpc>
              <a:spcBef>
                <a:spcPts val="3000"/>
              </a:spcBef>
              <a:buNone/>
              <a:defRPr sz="1600" b="1">
                <a:solidFill>
                  <a:schemeClr val="tx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spcAft>
                <a:spcPts val="563"/>
              </a:spcAft>
              <a:buNone/>
              <a:defRPr sz="1600">
                <a:solidFill>
                  <a:schemeClr val="tx1"/>
                </a:solidFill>
              </a:defRPr>
            </a:lvl2pPr>
            <a:lvl3pPr marL="266400" indent="-266400" algn="l">
              <a:lnSpc>
                <a:spcPct val="90000"/>
              </a:lnSpc>
              <a:spcBef>
                <a:spcPts val="0"/>
              </a:spcBef>
              <a:buNone/>
              <a:tabLst>
                <a:tab pos="356400" algn="l"/>
              </a:tabLst>
              <a:defRPr sz="1600">
                <a:solidFill>
                  <a:schemeClr val="tx1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251526" y="3017520"/>
            <a:ext cx="6048671" cy="640071"/>
          </a:xfrm>
        </p:spPr>
        <p:txBody>
          <a:bodyPr anchor="b" anchorCtr="0">
            <a:noAutofit/>
          </a:bodyPr>
          <a:lstStyle>
            <a:lvl1pPr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251520" y="5389082"/>
            <a:ext cx="2385416" cy="141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000" dirty="0">
                <a:solidFill>
                  <a:schemeClr val="accent3"/>
                </a:solidFill>
              </a:rPr>
              <a:t>Australia’s National Science Agency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8E03B9-1432-42F8-B5C8-0E82DA5A0E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4801716"/>
            <a:ext cx="1522745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18621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Option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2857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1520" y="3417564"/>
            <a:ext cx="7200800" cy="1803454"/>
          </a:xfrm>
        </p:spPr>
        <p:txBody>
          <a:bodyPr numCol="2" spcCol="360000">
            <a:normAutofit/>
          </a:bodyPr>
          <a:lstStyle>
            <a:lvl1pPr marL="0" indent="0" algn="l">
              <a:lnSpc>
                <a:spcPct val="90000"/>
              </a:lnSpc>
              <a:spcBef>
                <a:spcPts val="3000"/>
              </a:spcBef>
              <a:buNone/>
              <a:defRPr sz="1600" b="1">
                <a:solidFill>
                  <a:schemeClr val="tx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spcAft>
                <a:spcPts val="563"/>
              </a:spcAft>
              <a:buNone/>
              <a:defRPr sz="1600">
                <a:solidFill>
                  <a:schemeClr val="tx1"/>
                </a:solidFill>
              </a:defRPr>
            </a:lvl2pPr>
            <a:lvl3pPr marL="266400" indent="-266400" algn="l">
              <a:lnSpc>
                <a:spcPct val="90000"/>
              </a:lnSpc>
              <a:spcBef>
                <a:spcPts val="0"/>
              </a:spcBef>
              <a:buNone/>
              <a:tabLst>
                <a:tab pos="356400" algn="l"/>
              </a:tabLst>
              <a:defRPr sz="1600">
                <a:solidFill>
                  <a:schemeClr val="tx1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251520" y="5389082"/>
            <a:ext cx="2385416" cy="141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000" dirty="0">
                <a:solidFill>
                  <a:schemeClr val="accent3"/>
                </a:solidFill>
              </a:rPr>
              <a:t>Australia’s National Science Agency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8E03B9-1432-42F8-B5C8-0E82DA5A0E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4801716"/>
            <a:ext cx="1522745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93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COMP6452 Software Architecture for Blockchain Applications |  Data61, CSIRO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1425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AU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360000"/>
          <a:lstStyle>
            <a:lvl1pPr>
              <a:defRPr sz="2400"/>
            </a:lvl1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COMP6452 Software Architecture for Blockchain Applications |  Data61, CSIRO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23933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2" y="1257322"/>
            <a:ext cx="8640958" cy="3412160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AU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61850" y="297216"/>
            <a:ext cx="8630630" cy="7110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buNone/>
              <a:defRPr sz="2200" b="0">
                <a:solidFill>
                  <a:schemeClr val="accent2"/>
                </a:solidFill>
              </a:defRPr>
            </a:lvl2pPr>
            <a:lvl3pPr>
              <a:buNone/>
              <a:defRPr sz="2800">
                <a:solidFill>
                  <a:srgbClr val="00A9CE"/>
                </a:solidFill>
              </a:defRPr>
            </a:lvl3pPr>
            <a:lvl4pPr>
              <a:buNone/>
              <a:defRPr sz="2800">
                <a:solidFill>
                  <a:srgbClr val="00A9CE"/>
                </a:solidFill>
              </a:defRPr>
            </a:lvl4pPr>
            <a:lvl5pPr>
              <a:buNone/>
              <a:defRPr sz="2800">
                <a:solidFill>
                  <a:srgbClr val="00A9CE"/>
                </a:solidFill>
              </a:defRPr>
            </a:lvl5pPr>
          </a:lstStyle>
          <a:p>
            <a:pPr lvl="0"/>
            <a:r>
              <a:rPr lang="en-US" dirty="0"/>
              <a:t>Click to edit Master title style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/>
              <a:t>COMP6452 Software Architecture for Blockchain Applications |  Data61, CSIRO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416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257322"/>
            <a:ext cx="4038600" cy="368040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4295" y="1257322"/>
            <a:ext cx="4038600" cy="368040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COMP6452 Software Architecture for Blockchain Applications |  Data61, CSIRO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6506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COMP6452 Software Architecture for Blockchain Applications |  Data61, CSIRO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44168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18.xml"/><Relationship Id="rId21" Type="http://schemas.openxmlformats.org/officeDocument/2006/relationships/image" Target="../media/image2.emf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image" Target="../media/image2.emf"/><Relationship Id="rId2" Type="http://schemas.openxmlformats.org/officeDocument/2006/relationships/slideLayout" Target="../slideLayouts/slideLayout36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520" y="269159"/>
            <a:ext cx="8640960" cy="71040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AU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2" y="1097306"/>
            <a:ext cx="8640958" cy="397142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1375" y="5420278"/>
            <a:ext cx="6083845" cy="1035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r>
              <a:rPr lang="en-AU"/>
              <a:t>COMP6452 Software Architecture for Blockchain Applications |  Data61, CSIRO</a:t>
            </a:r>
            <a:endParaRPr lang="en-AU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253582" y="5420278"/>
            <a:ext cx="288789" cy="1061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36" name="AutoShape 4"/>
          <p:cNvSpPr>
            <a:spLocks noChangeAspect="1" noChangeArrowheads="1" noTextEdit="1"/>
          </p:cNvSpPr>
          <p:nvPr/>
        </p:nvSpPr>
        <p:spPr bwMode="auto">
          <a:xfrm>
            <a:off x="3183" y="2772175"/>
            <a:ext cx="9161463" cy="66807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12701" y="3031467"/>
            <a:ext cx="9142412" cy="40878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4" name="Rectangle 84"/>
          <p:cNvSpPr>
            <a:spLocks noChangeArrowheads="1"/>
          </p:cNvSpPr>
          <p:nvPr/>
        </p:nvSpPr>
        <p:spPr bwMode="auto">
          <a:xfrm>
            <a:off x="1596" y="3022207"/>
            <a:ext cx="9167813" cy="453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8460432" y="5089748"/>
            <a:ext cx="442169" cy="44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73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97" r:id="rId2"/>
    <p:sldLayoutId id="2147483701" r:id="rId3"/>
    <p:sldLayoutId id="2147483685" r:id="rId4"/>
    <p:sldLayoutId id="2147483705" r:id="rId5"/>
    <p:sldLayoutId id="2147483686" r:id="rId6"/>
    <p:sldLayoutId id="2147483687" r:id="rId7"/>
    <p:sldLayoutId id="2147483688" r:id="rId8"/>
    <p:sldLayoutId id="2147483689" r:id="rId9"/>
    <p:sldLayoutId id="2147483708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96000" indent="-1800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8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•"/>
        <a:tabLst/>
        <a:defRPr sz="18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520" y="894956"/>
            <a:ext cx="8640960" cy="71040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2" y="1723100"/>
            <a:ext cx="8640958" cy="353466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1375" y="5420278"/>
            <a:ext cx="6083845" cy="1035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r>
              <a:rPr lang="en-AU"/>
              <a:t>COMP6452 Software Architecture for Blockchain Applications |  Data61, CSIRO</a:t>
            </a:r>
            <a:endParaRPr lang="en-AU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253582" y="5420278"/>
            <a:ext cx="288789" cy="1061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36" name="AutoShape 4"/>
          <p:cNvSpPr>
            <a:spLocks noChangeAspect="1" noChangeArrowheads="1" noTextEdit="1"/>
          </p:cNvSpPr>
          <p:nvPr/>
        </p:nvSpPr>
        <p:spPr bwMode="auto">
          <a:xfrm>
            <a:off x="3183" y="2772175"/>
            <a:ext cx="9161463" cy="66807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12701" y="3031467"/>
            <a:ext cx="9142412" cy="40878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4" name="Rectangle 84"/>
          <p:cNvSpPr>
            <a:spLocks noChangeArrowheads="1"/>
          </p:cNvSpPr>
          <p:nvPr/>
        </p:nvSpPr>
        <p:spPr bwMode="auto">
          <a:xfrm>
            <a:off x="1596" y="3022207"/>
            <a:ext cx="9167813" cy="453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6FE2B2-8DDC-4761-A30D-146F3B72AA27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195486"/>
            <a:ext cx="936488" cy="44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31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96000" indent="-1800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8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•"/>
        <a:tabLst/>
        <a:defRPr sz="18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520" y="269159"/>
            <a:ext cx="8640960" cy="71040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2" y="1097306"/>
            <a:ext cx="8640958" cy="397142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1375" y="5420278"/>
            <a:ext cx="6083845" cy="1035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r>
              <a:rPr lang="en-AU"/>
              <a:t>COMP6452 Software Architecture for Blockchain Applications |  Data61, CSIRO</a:t>
            </a:r>
            <a:endParaRPr lang="en-AU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253582" y="5420278"/>
            <a:ext cx="288789" cy="1061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36" name="AutoShape 4"/>
          <p:cNvSpPr>
            <a:spLocks noChangeAspect="1" noChangeArrowheads="1" noTextEdit="1"/>
          </p:cNvSpPr>
          <p:nvPr/>
        </p:nvSpPr>
        <p:spPr bwMode="auto">
          <a:xfrm>
            <a:off x="3183" y="2772175"/>
            <a:ext cx="9161463" cy="66807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12701" y="3031467"/>
            <a:ext cx="9142412" cy="40878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4" name="Rectangle 84"/>
          <p:cNvSpPr>
            <a:spLocks noChangeArrowheads="1"/>
          </p:cNvSpPr>
          <p:nvPr/>
        </p:nvSpPr>
        <p:spPr bwMode="auto">
          <a:xfrm>
            <a:off x="1596" y="3022207"/>
            <a:ext cx="9167813" cy="453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A40757-ADD5-4694-B94E-BDC7B2C517F2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5089748"/>
            <a:ext cx="936488" cy="44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92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96000" indent="-1800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8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•"/>
        <a:tabLst/>
        <a:defRPr sz="18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harvardmagazine.com/2000/01/code-is-law-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ieeexplore.ieee.org/document/8069069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arxiv.org/pdf/1605.05438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Relationship Id="rId4" Type="http://schemas.openxmlformats.org/officeDocument/2006/relationships/hyperlink" Target="https://www.nasa.gov/pdf/636745main_day_3-algirdas_avizienis.pdf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9371BB-9C33-4129-85DF-8AEA04633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520" y="2283088"/>
            <a:ext cx="2664296" cy="1920213"/>
          </a:xfrm>
        </p:spPr>
        <p:txBody>
          <a:bodyPr>
            <a:normAutofit/>
          </a:bodyPr>
          <a:lstStyle/>
          <a:p>
            <a:r>
              <a:rPr lang="en-AU" sz="4000" dirty="0"/>
              <a:t>Security &amp; Reliability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C99371BB-9C33-4129-85DF-8AEA046330EB}"/>
              </a:ext>
            </a:extLst>
          </p:cNvPr>
          <p:cNvSpPr txBox="1">
            <a:spLocks/>
          </p:cNvSpPr>
          <p:nvPr/>
        </p:nvSpPr>
        <p:spPr>
          <a:xfrm>
            <a:off x="179512" y="121196"/>
            <a:ext cx="3384376" cy="194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400" b="1" dirty="0"/>
              <a:t>COMP6452</a:t>
            </a:r>
            <a:br>
              <a:rPr lang="en-AU" sz="2400" b="1" dirty="0"/>
            </a:br>
            <a:r>
              <a:rPr lang="en-AU" sz="2400" b="1" dirty="0"/>
              <a:t>Software Architecture for Blockchain Applications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2F94C511-5ACB-44DF-814A-16D678B05E07}"/>
              </a:ext>
            </a:extLst>
          </p:cNvPr>
          <p:cNvSpPr txBox="1">
            <a:spLocks/>
          </p:cNvSpPr>
          <p:nvPr/>
        </p:nvSpPr>
        <p:spPr bwMode="auto">
          <a:xfrm>
            <a:off x="251520" y="4153644"/>
            <a:ext cx="6001230" cy="13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AU" sz="1100" dirty="0">
              <a:latin typeface="Calibri" pitchFamily="34" charset="0"/>
            </a:endParaRPr>
          </a:p>
          <a:p>
            <a:endParaRPr lang="en-AU" sz="1100" dirty="0">
              <a:latin typeface="Calibri" pitchFamily="34" charset="0"/>
            </a:endParaRPr>
          </a:p>
          <a:p>
            <a:r>
              <a:rPr lang="en-AU" sz="1100" b="1" dirty="0">
                <a:latin typeface="Calibri" pitchFamily="34" charset="0"/>
              </a:rPr>
              <a:t>Dilum Bandara</a:t>
            </a:r>
          </a:p>
          <a:p>
            <a:r>
              <a:rPr lang="en-AU" sz="1100" b="1" dirty="0">
                <a:latin typeface="Calibri" pitchFamily="34" charset="0"/>
              </a:rPr>
              <a:t>  </a:t>
            </a:r>
            <a:r>
              <a:rPr lang="en-AU" sz="1100" dirty="0">
                <a:latin typeface="Calibri" pitchFamily="34" charset="0"/>
              </a:rPr>
              <a:t>| Research Scientist </a:t>
            </a:r>
          </a:p>
          <a:p>
            <a:r>
              <a:rPr lang="en-AU" sz="1100" dirty="0">
                <a:latin typeface="Calibri" pitchFamily="34" charset="0"/>
              </a:rPr>
              <a:t>  | Architecture &amp; Analytics Platforms (AAP) team </a:t>
            </a:r>
          </a:p>
          <a:p>
            <a:r>
              <a:rPr lang="en-AU" sz="1100" dirty="0">
                <a:latin typeface="Calibri" pitchFamily="34" charset="0"/>
              </a:rPr>
              <a:t>  | Dilum.Bandara@data61.csiro.au</a:t>
            </a:r>
          </a:p>
        </p:txBody>
      </p:sp>
    </p:spTree>
    <p:extLst>
      <p:ext uri="{BB962C8B-B14F-4D97-AF65-F5344CB8AC3E}">
        <p14:creationId xmlns:p14="http://schemas.microsoft.com/office/powerpoint/2010/main" val="4207733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D46FDA-80B0-4360-ABC9-93B534FA0F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Functional Suitability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B8A79D-5B2E-4096-97B0-05DCB5F78DD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5419725"/>
            <a:ext cx="6083300" cy="104775"/>
          </a:xfrm>
        </p:spPr>
        <p:txBody>
          <a:bodyPr/>
          <a:lstStyle/>
          <a:p>
            <a:r>
              <a:rPr lang="en-AU"/>
              <a:t>COMP6452 Software Architecture for Blockchain Applications |  Data61, CSIRO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92E53-7120-49A7-963D-079E7AB88B6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5419725"/>
            <a:ext cx="288925" cy="106363"/>
          </a:xfrm>
        </p:spPr>
        <p:txBody>
          <a:bodyPr/>
          <a:lstStyle/>
          <a:p>
            <a:fld id="{2ABE124A-B5C5-46E0-B944-45307B126769}" type="slidenum">
              <a:rPr lang="en-AU" smtClean="0"/>
              <a:pPr/>
              <a:t>10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67055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CC2D3-D381-4981-90CE-6069CDDB1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Functional correctness</a:t>
            </a:r>
          </a:p>
          <a:p>
            <a:pPr lvl="1"/>
            <a:r>
              <a:rPr lang="en-AU" dirty="0"/>
              <a:t>Degree to which a product or system provides the correct results with needed degree of precision</a:t>
            </a:r>
          </a:p>
          <a:p>
            <a:pPr lvl="1"/>
            <a:endParaRPr lang="en-AU" dirty="0"/>
          </a:p>
          <a:p>
            <a:r>
              <a:rPr lang="en-AU" dirty="0"/>
              <a:t>Functional completeness</a:t>
            </a:r>
          </a:p>
          <a:p>
            <a:pPr lvl="1"/>
            <a:r>
              <a:rPr lang="en-AU" dirty="0"/>
              <a:t>Degree to which the set of functions covers all specified tasks &amp; user objectives</a:t>
            </a:r>
          </a:p>
          <a:p>
            <a:pPr lvl="1"/>
            <a:endParaRPr lang="en-AU" dirty="0"/>
          </a:p>
          <a:p>
            <a:r>
              <a:rPr lang="en-AU" dirty="0"/>
              <a:t>Functional appropriateness</a:t>
            </a:r>
          </a:p>
          <a:p>
            <a:pPr lvl="1"/>
            <a:r>
              <a:rPr lang="en-AU" dirty="0"/>
              <a:t>Degree to which the functions facilitate accomplishment of specified tasks &amp; objectives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D5887A-F7CF-474E-A014-1F5855046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ISO/IEC 25010:2011 – Functional Suitability</a:t>
            </a:r>
          </a:p>
        </p:txBody>
      </p:sp>
    </p:spTree>
    <p:extLst>
      <p:ext uri="{BB962C8B-B14F-4D97-AF65-F5344CB8AC3E}">
        <p14:creationId xmlns:p14="http://schemas.microsoft.com/office/powerpoint/2010/main" val="3387095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7F8B5B-48B1-4ACF-8EA2-8302059AD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79" y="718245"/>
            <a:ext cx="8640960" cy="710406"/>
          </a:xfrm>
        </p:spPr>
        <p:txBody>
          <a:bodyPr/>
          <a:lstStyle/>
          <a:p>
            <a:r>
              <a:rPr lang="en-AU" dirty="0"/>
              <a:t>Verification &amp; Validation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C36AC5-EDE8-495E-B002-3FE92373F6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COMP6452 Software Architecture for Blockchain Applications |  Data61, CSIRO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2C3D5D-2F55-455E-BC65-CEDAAD2CAA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12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6" name="Curved Left Arrow 64">
            <a:extLst>
              <a:ext uri="{FF2B5EF4-FFF2-40B4-BE49-F238E27FC236}">
                <a16:creationId xmlns:a16="http://schemas.microsoft.com/office/drawing/2014/main" id="{2B8B3255-F96A-4E30-B9BC-0130BE7F1F77}"/>
              </a:ext>
            </a:extLst>
          </p:cNvPr>
          <p:cNvSpPr/>
          <p:nvPr/>
        </p:nvSpPr>
        <p:spPr>
          <a:xfrm>
            <a:off x="7707811" y="1182407"/>
            <a:ext cx="398214" cy="1961260"/>
          </a:xfrm>
          <a:prstGeom prst="curved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CD4086-0D7E-4F06-9BDE-537D00ED5723}"/>
              </a:ext>
            </a:extLst>
          </p:cNvPr>
          <p:cNvSpPr txBox="1"/>
          <p:nvPr/>
        </p:nvSpPr>
        <p:spPr>
          <a:xfrm>
            <a:off x="122955" y="5186254"/>
            <a:ext cx="1338828" cy="254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3" i="1" dirty="0"/>
              <a:t>(Staples, 2014, 2015)</a:t>
            </a:r>
          </a:p>
        </p:txBody>
      </p:sp>
      <p:sp>
        <p:nvSpPr>
          <p:cNvPr id="8" name="Explosion 1 4">
            <a:extLst>
              <a:ext uri="{FF2B5EF4-FFF2-40B4-BE49-F238E27FC236}">
                <a16:creationId xmlns:a16="http://schemas.microsoft.com/office/drawing/2014/main" id="{97C83BC4-A3BE-4E5A-A0B7-21DCF1CD7406}"/>
              </a:ext>
            </a:extLst>
          </p:cNvPr>
          <p:cNvSpPr/>
          <p:nvPr/>
        </p:nvSpPr>
        <p:spPr>
          <a:xfrm>
            <a:off x="4245418" y="1078557"/>
            <a:ext cx="788603" cy="801951"/>
          </a:xfrm>
          <a:prstGeom prst="irregularSeal1">
            <a:avLst/>
          </a:prstGeom>
          <a:solidFill>
            <a:srgbClr val="8D65D2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53" dirty="0"/>
          </a:p>
        </p:txBody>
      </p:sp>
      <p:sp>
        <p:nvSpPr>
          <p:cNvPr id="9" name="Cloud Callout 6">
            <a:extLst>
              <a:ext uri="{FF2B5EF4-FFF2-40B4-BE49-F238E27FC236}">
                <a16:creationId xmlns:a16="http://schemas.microsoft.com/office/drawing/2014/main" id="{336BC470-7919-4B2B-B847-EF407BCBD5D3}"/>
              </a:ext>
            </a:extLst>
          </p:cNvPr>
          <p:cNvSpPr/>
          <p:nvPr/>
        </p:nvSpPr>
        <p:spPr>
          <a:xfrm>
            <a:off x="4303494" y="1937562"/>
            <a:ext cx="674386" cy="459486"/>
          </a:xfrm>
          <a:prstGeom prst="cloudCallout">
            <a:avLst>
              <a:gd name="adj1" fmla="val -39437"/>
              <a:gd name="adj2" fmla="val 67706"/>
            </a:avLst>
          </a:prstGeom>
          <a:solidFill>
            <a:srgbClr val="8D65D2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53" dirty="0"/>
          </a:p>
        </p:txBody>
      </p:sp>
      <p:sp>
        <p:nvSpPr>
          <p:cNvPr id="10" name="Rectangular Callout 7">
            <a:extLst>
              <a:ext uri="{FF2B5EF4-FFF2-40B4-BE49-F238E27FC236}">
                <a16:creationId xmlns:a16="http://schemas.microsoft.com/office/drawing/2014/main" id="{E4486B2E-E0FF-4983-BFB5-D964B94F8D28}"/>
              </a:ext>
            </a:extLst>
          </p:cNvPr>
          <p:cNvSpPr/>
          <p:nvPr/>
        </p:nvSpPr>
        <p:spPr>
          <a:xfrm>
            <a:off x="4245418" y="2629933"/>
            <a:ext cx="788603" cy="471736"/>
          </a:xfrm>
          <a:prstGeom prst="wedgeRectCallout">
            <a:avLst>
              <a:gd name="adj1" fmla="val -39073"/>
              <a:gd name="adj2" fmla="val 78742"/>
            </a:avLst>
          </a:prstGeom>
          <a:solidFill>
            <a:srgbClr val="8D65D2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53" dirty="0"/>
          </a:p>
        </p:txBody>
      </p:sp>
      <p:sp>
        <p:nvSpPr>
          <p:cNvPr id="11" name="Rectangular Callout 8">
            <a:extLst>
              <a:ext uri="{FF2B5EF4-FFF2-40B4-BE49-F238E27FC236}">
                <a16:creationId xmlns:a16="http://schemas.microsoft.com/office/drawing/2014/main" id="{BABCBDF8-AB2D-4AF8-B593-B8BEFC94D53E}"/>
              </a:ext>
            </a:extLst>
          </p:cNvPr>
          <p:cNvSpPr/>
          <p:nvPr/>
        </p:nvSpPr>
        <p:spPr>
          <a:xfrm>
            <a:off x="4245418" y="3367093"/>
            <a:ext cx="788603" cy="471736"/>
          </a:xfrm>
          <a:prstGeom prst="wedgeRectCallout">
            <a:avLst>
              <a:gd name="adj1" fmla="val -39073"/>
              <a:gd name="adj2" fmla="val 78742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53" dirty="0"/>
          </a:p>
        </p:txBody>
      </p:sp>
      <p:sp>
        <p:nvSpPr>
          <p:cNvPr id="12" name="Cloud Callout 9">
            <a:extLst>
              <a:ext uri="{FF2B5EF4-FFF2-40B4-BE49-F238E27FC236}">
                <a16:creationId xmlns:a16="http://schemas.microsoft.com/office/drawing/2014/main" id="{9DBBC9AB-A713-4E68-8709-982C626E1329}"/>
              </a:ext>
            </a:extLst>
          </p:cNvPr>
          <p:cNvSpPr/>
          <p:nvPr/>
        </p:nvSpPr>
        <p:spPr>
          <a:xfrm>
            <a:off x="4303494" y="4069170"/>
            <a:ext cx="674386" cy="459486"/>
          </a:xfrm>
          <a:prstGeom prst="cloudCallout">
            <a:avLst>
              <a:gd name="adj1" fmla="val -37112"/>
              <a:gd name="adj2" fmla="val 67706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53" dirty="0"/>
          </a:p>
        </p:txBody>
      </p:sp>
      <p:sp>
        <p:nvSpPr>
          <p:cNvPr id="13" name="Explosion 1 10">
            <a:extLst>
              <a:ext uri="{FF2B5EF4-FFF2-40B4-BE49-F238E27FC236}">
                <a16:creationId xmlns:a16="http://schemas.microsoft.com/office/drawing/2014/main" id="{8D836542-8E24-4EC3-8F63-A401076784EA}"/>
              </a:ext>
            </a:extLst>
          </p:cNvPr>
          <p:cNvSpPr/>
          <p:nvPr/>
        </p:nvSpPr>
        <p:spPr>
          <a:xfrm>
            <a:off x="4245418" y="4647837"/>
            <a:ext cx="788603" cy="801951"/>
          </a:xfrm>
          <a:prstGeom prst="irregularSeal1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53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2EC3DE-313D-4769-B2AD-49D7D186A82C}"/>
              </a:ext>
            </a:extLst>
          </p:cNvPr>
          <p:cNvCxnSpPr>
            <a:stCxn id="9" idx="3"/>
          </p:cNvCxnSpPr>
          <p:nvPr/>
        </p:nvCxnSpPr>
        <p:spPr>
          <a:xfrm flipV="1">
            <a:off x="4640686" y="1739510"/>
            <a:ext cx="5708" cy="224324"/>
          </a:xfrm>
          <a:prstGeom prst="straightConnector1">
            <a:avLst/>
          </a:prstGeom>
          <a:ln w="635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102917-7E4D-4BE9-B687-3FA56B137B5F}"/>
              </a:ext>
            </a:extLst>
          </p:cNvPr>
          <p:cNvCxnSpPr/>
          <p:nvPr/>
        </p:nvCxnSpPr>
        <p:spPr>
          <a:xfrm flipV="1">
            <a:off x="4646393" y="2405609"/>
            <a:ext cx="0" cy="224324"/>
          </a:xfrm>
          <a:prstGeom prst="straightConnector1">
            <a:avLst/>
          </a:prstGeom>
          <a:ln w="635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F2FC95-98C3-46FC-806F-D0BB20862BF8}"/>
              </a:ext>
            </a:extLst>
          </p:cNvPr>
          <p:cNvCxnSpPr/>
          <p:nvPr/>
        </p:nvCxnSpPr>
        <p:spPr>
          <a:xfrm flipV="1">
            <a:off x="4639823" y="3143666"/>
            <a:ext cx="0" cy="224324"/>
          </a:xfrm>
          <a:prstGeom prst="straightConnector1">
            <a:avLst/>
          </a:prstGeom>
          <a:ln w="635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79351D1-711C-4F78-B965-AD63C64F5B11}"/>
              </a:ext>
            </a:extLst>
          </p:cNvPr>
          <p:cNvCxnSpPr/>
          <p:nvPr/>
        </p:nvCxnSpPr>
        <p:spPr>
          <a:xfrm flipV="1">
            <a:off x="4639823" y="3845744"/>
            <a:ext cx="0" cy="224324"/>
          </a:xfrm>
          <a:prstGeom prst="straightConnector1">
            <a:avLst/>
          </a:prstGeom>
          <a:ln w="635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04E873D-5FC1-486A-AD36-37796CE356AF}"/>
              </a:ext>
            </a:extLst>
          </p:cNvPr>
          <p:cNvCxnSpPr/>
          <p:nvPr/>
        </p:nvCxnSpPr>
        <p:spPr>
          <a:xfrm flipV="1">
            <a:off x="4649203" y="4535675"/>
            <a:ext cx="0" cy="224324"/>
          </a:xfrm>
          <a:prstGeom prst="straightConnector1">
            <a:avLst/>
          </a:prstGeom>
          <a:ln w="635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9E2077E5-17B8-4813-AE9F-05A52EE542EF}"/>
              </a:ext>
            </a:extLst>
          </p:cNvPr>
          <p:cNvSpPr/>
          <p:nvPr/>
        </p:nvSpPr>
        <p:spPr>
          <a:xfrm rot="5400000">
            <a:off x="4026693" y="2848658"/>
            <a:ext cx="471737" cy="34289"/>
          </a:xfrm>
          <a:prstGeom prst="triangl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53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CDE4DB1C-42C2-433F-9160-A89539C16ABA}"/>
              </a:ext>
            </a:extLst>
          </p:cNvPr>
          <p:cNvSpPr/>
          <p:nvPr/>
        </p:nvSpPr>
        <p:spPr>
          <a:xfrm rot="5400000">
            <a:off x="4028447" y="3588827"/>
            <a:ext cx="477753" cy="34289"/>
          </a:xfrm>
          <a:prstGeom prst="triangl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53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86E1DAF-33D9-4944-AD82-7B358BDB708B}"/>
              </a:ext>
            </a:extLst>
          </p:cNvPr>
          <p:cNvCxnSpPr>
            <a:stCxn id="46" idx="1"/>
            <a:endCxn id="42" idx="3"/>
          </p:cNvCxnSpPr>
          <p:nvPr/>
        </p:nvCxnSpPr>
        <p:spPr>
          <a:xfrm flipH="1" flipV="1">
            <a:off x="3267129" y="2520629"/>
            <a:ext cx="643092" cy="268795"/>
          </a:xfrm>
          <a:prstGeom prst="line">
            <a:avLst/>
          </a:prstGeom>
          <a:ln>
            <a:solidFill>
              <a:srgbClr val="62AC1E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0B0952-0C2F-44C1-A676-DD9D6CFD9242}"/>
              </a:ext>
            </a:extLst>
          </p:cNvPr>
          <p:cNvCxnSpPr>
            <a:stCxn id="48" idx="3"/>
            <a:endCxn id="45" idx="3"/>
          </p:cNvCxnSpPr>
          <p:nvPr/>
        </p:nvCxnSpPr>
        <p:spPr>
          <a:xfrm flipH="1">
            <a:off x="3243896" y="3697325"/>
            <a:ext cx="666325" cy="272123"/>
          </a:xfrm>
          <a:prstGeom prst="line">
            <a:avLst/>
          </a:prstGeom>
          <a:ln>
            <a:solidFill>
              <a:srgbClr val="62AC1E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D044499-097D-416A-8160-87C72988BD8D}"/>
              </a:ext>
            </a:extLst>
          </p:cNvPr>
          <p:cNvCxnSpPr>
            <a:endCxn id="43" idx="3"/>
          </p:cNvCxnSpPr>
          <p:nvPr/>
        </p:nvCxnSpPr>
        <p:spPr>
          <a:xfrm flipH="1">
            <a:off x="3117876" y="3270565"/>
            <a:ext cx="1418445" cy="11542"/>
          </a:xfrm>
          <a:prstGeom prst="line">
            <a:avLst/>
          </a:prstGeom>
          <a:ln>
            <a:solidFill>
              <a:srgbClr val="62AC1E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9B0D814C-ADAF-4783-A1C9-5F87A321E2D6}"/>
              </a:ext>
            </a:extLst>
          </p:cNvPr>
          <p:cNvSpPr/>
          <p:nvPr/>
        </p:nvSpPr>
        <p:spPr>
          <a:xfrm rot="5400000">
            <a:off x="3702055" y="2040041"/>
            <a:ext cx="1161944" cy="40931"/>
          </a:xfrm>
          <a:prstGeom prst="triangl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53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4E51CA3C-0C42-4272-9073-665F865CBC90}"/>
              </a:ext>
            </a:extLst>
          </p:cNvPr>
          <p:cNvSpPr/>
          <p:nvPr/>
        </p:nvSpPr>
        <p:spPr>
          <a:xfrm rot="5400000">
            <a:off x="3689674" y="4440904"/>
            <a:ext cx="1161944" cy="40931"/>
          </a:xfrm>
          <a:prstGeom prst="triangl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53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836210E-6F30-44A9-850A-F8059C4C2D79}"/>
              </a:ext>
            </a:extLst>
          </p:cNvPr>
          <p:cNvCxnSpPr>
            <a:stCxn id="54" idx="2"/>
            <a:endCxn id="41" idx="3"/>
          </p:cNvCxnSpPr>
          <p:nvPr/>
        </p:nvCxnSpPr>
        <p:spPr>
          <a:xfrm flipH="1" flipV="1">
            <a:off x="3243896" y="1802699"/>
            <a:ext cx="593115" cy="227562"/>
          </a:xfrm>
          <a:prstGeom prst="line">
            <a:avLst/>
          </a:prstGeom>
          <a:ln>
            <a:solidFill>
              <a:srgbClr val="62AC1E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F68B4C4-74DC-4349-B58C-9769B072A54B}"/>
              </a:ext>
            </a:extLst>
          </p:cNvPr>
          <p:cNvCxnSpPr>
            <a:stCxn id="44" idx="3"/>
            <a:endCxn id="47" idx="2"/>
          </p:cNvCxnSpPr>
          <p:nvPr/>
        </p:nvCxnSpPr>
        <p:spPr>
          <a:xfrm flipV="1">
            <a:off x="3187830" y="4429563"/>
            <a:ext cx="649181" cy="201524"/>
          </a:xfrm>
          <a:prstGeom prst="line">
            <a:avLst/>
          </a:prstGeom>
          <a:ln>
            <a:solidFill>
              <a:srgbClr val="62AC1E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ular Callout 11">
            <a:extLst>
              <a:ext uri="{FF2B5EF4-FFF2-40B4-BE49-F238E27FC236}">
                <a16:creationId xmlns:a16="http://schemas.microsoft.com/office/drawing/2014/main" id="{BED10F05-33FC-4F93-926D-A143A1A4E078}"/>
              </a:ext>
            </a:extLst>
          </p:cNvPr>
          <p:cNvSpPr/>
          <p:nvPr/>
        </p:nvSpPr>
        <p:spPr>
          <a:xfrm>
            <a:off x="316795" y="3029077"/>
            <a:ext cx="788603" cy="471736"/>
          </a:xfrm>
          <a:prstGeom prst="wedgeRectCallout">
            <a:avLst>
              <a:gd name="adj1" fmla="val -39073"/>
              <a:gd name="adj2" fmla="val 78742"/>
            </a:avLst>
          </a:prstGeom>
          <a:solidFill>
            <a:srgbClr val="62AC1E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53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EEC003-30F4-4A0C-880E-9281F57765D3}"/>
              </a:ext>
            </a:extLst>
          </p:cNvPr>
          <p:cNvSpPr txBox="1"/>
          <p:nvPr/>
        </p:nvSpPr>
        <p:spPr>
          <a:xfrm>
            <a:off x="122955" y="2491760"/>
            <a:ext cx="830677" cy="4163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1053" i="1" dirty="0"/>
              <a:t>Engineering</a:t>
            </a:r>
          </a:p>
          <a:p>
            <a:pPr algn="r"/>
            <a:r>
              <a:rPr lang="en-AU" sz="1053" i="1" dirty="0"/>
              <a:t>Theories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4BE2EB-CA86-4ED1-8270-CBF11C0C2E47}"/>
              </a:ext>
            </a:extLst>
          </p:cNvPr>
          <p:cNvSpPr txBox="1"/>
          <p:nvPr/>
        </p:nvSpPr>
        <p:spPr>
          <a:xfrm>
            <a:off x="5066540" y="1313935"/>
            <a:ext cx="1043876" cy="254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3" i="1" dirty="0"/>
              <a:t>Usage Situation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953FEE-8C2E-40B2-A589-753852099529}"/>
              </a:ext>
            </a:extLst>
          </p:cNvPr>
          <p:cNvSpPr txBox="1"/>
          <p:nvPr/>
        </p:nvSpPr>
        <p:spPr>
          <a:xfrm>
            <a:off x="5066541" y="1855681"/>
            <a:ext cx="939681" cy="4163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3" i="1" dirty="0"/>
              <a:t>Intended</a:t>
            </a:r>
          </a:p>
          <a:p>
            <a:r>
              <a:rPr lang="en-AU" sz="1053" i="1" dirty="0"/>
              <a:t>Requirements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6F6744-6A1E-438E-8B6C-FB043DC5BF4A}"/>
              </a:ext>
            </a:extLst>
          </p:cNvPr>
          <p:cNvSpPr txBox="1"/>
          <p:nvPr/>
        </p:nvSpPr>
        <p:spPr>
          <a:xfrm>
            <a:off x="5066541" y="2578336"/>
            <a:ext cx="939681" cy="4163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3" i="1" dirty="0"/>
              <a:t>Requirements</a:t>
            </a:r>
          </a:p>
          <a:p>
            <a:r>
              <a:rPr lang="en-AU" sz="1053" i="1" dirty="0"/>
              <a:t>Specifications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412A2B-D0A9-422A-BA28-BAF3F6A84963}"/>
              </a:ext>
            </a:extLst>
          </p:cNvPr>
          <p:cNvSpPr txBox="1"/>
          <p:nvPr/>
        </p:nvSpPr>
        <p:spPr>
          <a:xfrm>
            <a:off x="5066541" y="3451963"/>
            <a:ext cx="606256" cy="254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3" i="1" dirty="0"/>
              <a:t>Designs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2151087-9FAA-4FDC-85C2-0B816D992F8D}"/>
              </a:ext>
            </a:extLst>
          </p:cNvPr>
          <p:cNvSpPr txBox="1"/>
          <p:nvPr/>
        </p:nvSpPr>
        <p:spPr>
          <a:xfrm>
            <a:off x="5066541" y="4011447"/>
            <a:ext cx="1042273" cy="4163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3" i="1" dirty="0"/>
              <a:t>Observations of</a:t>
            </a:r>
          </a:p>
          <a:p>
            <a:r>
              <a:rPr lang="en-AU" sz="1053" i="1" dirty="0"/>
              <a:t>Performance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7CD63B-5BBA-4551-95A8-AB6F9CE81BDA}"/>
              </a:ext>
            </a:extLst>
          </p:cNvPr>
          <p:cNvSpPr txBox="1"/>
          <p:nvPr/>
        </p:nvSpPr>
        <p:spPr>
          <a:xfrm>
            <a:off x="5066541" y="4850698"/>
            <a:ext cx="1061509" cy="254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3" i="1" dirty="0"/>
              <a:t>Artefact as Built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7F1D800-2F2E-49CD-90DB-8A39A4EA48B2}"/>
              </a:ext>
            </a:extLst>
          </p:cNvPr>
          <p:cNvSpPr/>
          <p:nvPr/>
        </p:nvSpPr>
        <p:spPr>
          <a:xfrm>
            <a:off x="3728846" y="3162153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3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37" name="Curved Connector 32">
            <a:extLst>
              <a:ext uri="{FF2B5EF4-FFF2-40B4-BE49-F238E27FC236}">
                <a16:creationId xmlns:a16="http://schemas.microsoft.com/office/drawing/2014/main" id="{BA229442-0F81-45BC-94F2-FAB9AD9F5FEC}"/>
              </a:ext>
            </a:extLst>
          </p:cNvPr>
          <p:cNvCxnSpPr>
            <a:stCxn id="19" idx="2"/>
            <a:endCxn id="19" idx="4"/>
          </p:cNvCxnSpPr>
          <p:nvPr/>
        </p:nvCxnSpPr>
        <p:spPr>
          <a:xfrm rot="10800000" flipV="1">
            <a:off x="4245417" y="2629934"/>
            <a:ext cx="9525" cy="471737"/>
          </a:xfrm>
          <a:prstGeom prst="curvedConnector3">
            <a:avLst>
              <a:gd name="adj1" fmla="val 2840488"/>
            </a:avLst>
          </a:prstGeom>
          <a:ln w="1905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59">
            <a:extLst>
              <a:ext uri="{FF2B5EF4-FFF2-40B4-BE49-F238E27FC236}">
                <a16:creationId xmlns:a16="http://schemas.microsoft.com/office/drawing/2014/main" id="{1B47BB2B-DB4E-4DA3-9E4E-A80EAFFA68D6}"/>
              </a:ext>
            </a:extLst>
          </p:cNvPr>
          <p:cNvCxnSpPr>
            <a:stCxn id="20" idx="2"/>
            <a:endCxn id="20" idx="4"/>
          </p:cNvCxnSpPr>
          <p:nvPr/>
        </p:nvCxnSpPr>
        <p:spPr>
          <a:xfrm rot="10800000" flipV="1">
            <a:off x="4250180" y="3367094"/>
            <a:ext cx="9525" cy="477753"/>
          </a:xfrm>
          <a:prstGeom prst="curvedConnector3">
            <a:avLst>
              <a:gd name="adj1" fmla="val 2872079"/>
            </a:avLst>
          </a:prstGeom>
          <a:ln w="1905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84">
            <a:extLst>
              <a:ext uri="{FF2B5EF4-FFF2-40B4-BE49-F238E27FC236}">
                <a16:creationId xmlns:a16="http://schemas.microsoft.com/office/drawing/2014/main" id="{19B4126C-3353-4023-9389-D068E02C57C9}"/>
              </a:ext>
            </a:extLst>
          </p:cNvPr>
          <p:cNvCxnSpPr>
            <a:stCxn id="24" idx="2"/>
            <a:endCxn id="24" idx="4"/>
          </p:cNvCxnSpPr>
          <p:nvPr/>
        </p:nvCxnSpPr>
        <p:spPr>
          <a:xfrm rot="10800000" flipV="1">
            <a:off x="4262561" y="1479534"/>
            <a:ext cx="9525" cy="1161944"/>
          </a:xfrm>
          <a:prstGeom prst="curvedConnector3">
            <a:avLst>
              <a:gd name="adj1" fmla="val 3331094"/>
            </a:avLst>
          </a:prstGeom>
          <a:ln w="1905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90">
            <a:extLst>
              <a:ext uri="{FF2B5EF4-FFF2-40B4-BE49-F238E27FC236}">
                <a16:creationId xmlns:a16="http://schemas.microsoft.com/office/drawing/2014/main" id="{7BF19C37-EF28-4DDF-B435-5B01D4BAB111}"/>
              </a:ext>
            </a:extLst>
          </p:cNvPr>
          <p:cNvCxnSpPr>
            <a:stCxn id="25" idx="2"/>
            <a:endCxn id="25" idx="4"/>
          </p:cNvCxnSpPr>
          <p:nvPr/>
        </p:nvCxnSpPr>
        <p:spPr>
          <a:xfrm rot="10800000" flipV="1">
            <a:off x="4250179" y="3880397"/>
            <a:ext cx="9525" cy="1161944"/>
          </a:xfrm>
          <a:prstGeom prst="curvedConnector3">
            <a:avLst>
              <a:gd name="adj1" fmla="val 3331094"/>
            </a:avLst>
          </a:prstGeom>
          <a:ln w="1905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9AD7083-4630-47B9-A261-F3849FEF06A4}"/>
              </a:ext>
            </a:extLst>
          </p:cNvPr>
          <p:cNvSpPr txBox="1"/>
          <p:nvPr/>
        </p:nvSpPr>
        <p:spPr>
          <a:xfrm>
            <a:off x="1484629" y="1479533"/>
            <a:ext cx="1759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dirty="0"/>
              <a:t>Requirements</a:t>
            </a:r>
          </a:p>
          <a:p>
            <a:pPr algn="ctr"/>
            <a:r>
              <a:rPr lang="en-AU" sz="1800" dirty="0"/>
              <a:t>Validity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CE0C3E-3A7E-4F8D-AD95-33DC59789518}"/>
              </a:ext>
            </a:extLst>
          </p:cNvPr>
          <p:cNvSpPr txBox="1"/>
          <p:nvPr/>
        </p:nvSpPr>
        <p:spPr>
          <a:xfrm>
            <a:off x="1461394" y="2197463"/>
            <a:ext cx="1805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dirty="0"/>
              <a:t>Requirements Decomposition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57DF0E-4C8A-4E8E-A955-9EED49C43CA7}"/>
              </a:ext>
            </a:extLst>
          </p:cNvPr>
          <p:cNvSpPr txBox="1"/>
          <p:nvPr/>
        </p:nvSpPr>
        <p:spPr>
          <a:xfrm>
            <a:off x="1610646" y="2958941"/>
            <a:ext cx="1507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dirty="0"/>
              <a:t>Operational Principle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54E2146-0226-4830-8677-F7C60D51B0DB}"/>
              </a:ext>
            </a:extLst>
          </p:cNvPr>
          <p:cNvSpPr txBox="1"/>
          <p:nvPr/>
        </p:nvSpPr>
        <p:spPr>
          <a:xfrm>
            <a:off x="1540696" y="4446421"/>
            <a:ext cx="1647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dirty="0"/>
              <a:t>Design Validity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ADC6BCE-6CC5-4D3D-8A54-6DDC6BEC4A68}"/>
              </a:ext>
            </a:extLst>
          </p:cNvPr>
          <p:cNvSpPr txBox="1"/>
          <p:nvPr/>
        </p:nvSpPr>
        <p:spPr>
          <a:xfrm>
            <a:off x="1484629" y="3646282"/>
            <a:ext cx="1759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dirty="0"/>
              <a:t>Design Decomposition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48583FA-3922-41D6-B2E2-F63116346BA0}"/>
              </a:ext>
            </a:extLst>
          </p:cNvPr>
          <p:cNvSpPr/>
          <p:nvPr/>
        </p:nvSpPr>
        <p:spPr>
          <a:xfrm>
            <a:off x="3878585" y="275778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3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831768D-33C3-4A03-82A4-29313598F817}"/>
              </a:ext>
            </a:extLst>
          </p:cNvPr>
          <p:cNvSpPr/>
          <p:nvPr/>
        </p:nvSpPr>
        <p:spPr>
          <a:xfrm>
            <a:off x="3837011" y="4321551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3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26073B3-EF11-4A96-BC5B-B4E6C3DA8E1C}"/>
              </a:ext>
            </a:extLst>
          </p:cNvPr>
          <p:cNvSpPr/>
          <p:nvPr/>
        </p:nvSpPr>
        <p:spPr>
          <a:xfrm>
            <a:off x="3878585" y="3512937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3" b="1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77ED422-F12A-45EE-A33C-B6E7974AAED4}"/>
              </a:ext>
            </a:extLst>
          </p:cNvPr>
          <p:cNvCxnSpPr>
            <a:stCxn id="41" idx="1"/>
            <a:endCxn id="28" idx="3"/>
          </p:cNvCxnSpPr>
          <p:nvPr/>
        </p:nvCxnSpPr>
        <p:spPr>
          <a:xfrm flipH="1">
            <a:off x="1105398" y="1802699"/>
            <a:ext cx="379231" cy="1462246"/>
          </a:xfrm>
          <a:prstGeom prst="line">
            <a:avLst/>
          </a:prstGeom>
          <a:ln>
            <a:solidFill>
              <a:srgbClr val="62AC1E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679D65F-8973-4944-AD2C-58CF0F49C31E}"/>
              </a:ext>
            </a:extLst>
          </p:cNvPr>
          <p:cNvCxnSpPr>
            <a:stCxn id="42" idx="1"/>
            <a:endCxn id="28" idx="3"/>
          </p:cNvCxnSpPr>
          <p:nvPr/>
        </p:nvCxnSpPr>
        <p:spPr>
          <a:xfrm flipH="1">
            <a:off x="1105398" y="2520629"/>
            <a:ext cx="355996" cy="744316"/>
          </a:xfrm>
          <a:prstGeom prst="line">
            <a:avLst/>
          </a:prstGeom>
          <a:ln>
            <a:solidFill>
              <a:srgbClr val="62AC1E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AB99DE8-D56D-40A5-9E55-8C389B16792C}"/>
              </a:ext>
            </a:extLst>
          </p:cNvPr>
          <p:cNvCxnSpPr>
            <a:stCxn id="43" idx="1"/>
            <a:endCxn id="28" idx="3"/>
          </p:cNvCxnSpPr>
          <p:nvPr/>
        </p:nvCxnSpPr>
        <p:spPr>
          <a:xfrm flipH="1" flipV="1">
            <a:off x="1105398" y="3264945"/>
            <a:ext cx="505248" cy="17162"/>
          </a:xfrm>
          <a:prstGeom prst="line">
            <a:avLst/>
          </a:prstGeom>
          <a:ln>
            <a:solidFill>
              <a:srgbClr val="62AC1E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50CBCF6-4F13-4693-9933-E3183ECAC7EA}"/>
              </a:ext>
            </a:extLst>
          </p:cNvPr>
          <p:cNvCxnSpPr>
            <a:stCxn id="45" idx="1"/>
            <a:endCxn id="28" idx="3"/>
          </p:cNvCxnSpPr>
          <p:nvPr/>
        </p:nvCxnSpPr>
        <p:spPr>
          <a:xfrm flipH="1" flipV="1">
            <a:off x="1105398" y="3264945"/>
            <a:ext cx="379231" cy="704503"/>
          </a:xfrm>
          <a:prstGeom prst="line">
            <a:avLst/>
          </a:prstGeom>
          <a:ln>
            <a:solidFill>
              <a:srgbClr val="62AC1E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9D4AFA4-2FF8-4E06-BB21-1A083F2EF5FB}"/>
              </a:ext>
            </a:extLst>
          </p:cNvPr>
          <p:cNvCxnSpPr>
            <a:stCxn id="44" idx="1"/>
            <a:endCxn id="28" idx="3"/>
          </p:cNvCxnSpPr>
          <p:nvPr/>
        </p:nvCxnSpPr>
        <p:spPr>
          <a:xfrm flipH="1" flipV="1">
            <a:off x="1105398" y="3264945"/>
            <a:ext cx="435298" cy="1366142"/>
          </a:xfrm>
          <a:prstGeom prst="line">
            <a:avLst/>
          </a:prstGeom>
          <a:ln>
            <a:solidFill>
              <a:srgbClr val="62AC1E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E3C6B1EB-93B5-44A1-A773-7C9B009E9412}"/>
              </a:ext>
            </a:extLst>
          </p:cNvPr>
          <p:cNvSpPr/>
          <p:nvPr/>
        </p:nvSpPr>
        <p:spPr>
          <a:xfrm>
            <a:off x="3837011" y="1922249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3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5" name="Curved Left Arrow 2">
            <a:extLst>
              <a:ext uri="{FF2B5EF4-FFF2-40B4-BE49-F238E27FC236}">
                <a16:creationId xmlns:a16="http://schemas.microsoft.com/office/drawing/2014/main" id="{89425316-6587-4D13-B9A4-1396DFE7CBC4}"/>
              </a:ext>
            </a:extLst>
          </p:cNvPr>
          <p:cNvSpPr/>
          <p:nvPr/>
        </p:nvSpPr>
        <p:spPr>
          <a:xfrm>
            <a:off x="6239521" y="2655488"/>
            <a:ext cx="483281" cy="1355958"/>
          </a:xfrm>
          <a:prstGeom prst="curved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6" name="Curved Left Arrow 58">
            <a:extLst>
              <a:ext uri="{FF2B5EF4-FFF2-40B4-BE49-F238E27FC236}">
                <a16:creationId xmlns:a16="http://schemas.microsoft.com/office/drawing/2014/main" id="{7DF66698-DCBC-448F-996A-8412382FB868}"/>
              </a:ext>
            </a:extLst>
          </p:cNvPr>
          <p:cNvSpPr/>
          <p:nvPr/>
        </p:nvSpPr>
        <p:spPr>
          <a:xfrm>
            <a:off x="6252592" y="2655488"/>
            <a:ext cx="636665" cy="2717950"/>
          </a:xfrm>
          <a:prstGeom prst="curved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F2DB613-8B52-423F-B0D8-4D1740A46A6E}"/>
              </a:ext>
            </a:extLst>
          </p:cNvPr>
          <p:cNvSpPr txBox="1"/>
          <p:nvPr/>
        </p:nvSpPr>
        <p:spPr>
          <a:xfrm>
            <a:off x="6413121" y="3914961"/>
            <a:ext cx="1343638" cy="33855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AU" sz="1600" dirty="0"/>
              <a:t>VERIFICATION</a:t>
            </a:r>
          </a:p>
        </p:txBody>
      </p:sp>
      <p:sp>
        <p:nvSpPr>
          <p:cNvPr id="58" name="Curved Left Arrow 62">
            <a:extLst>
              <a:ext uri="{FF2B5EF4-FFF2-40B4-BE49-F238E27FC236}">
                <a16:creationId xmlns:a16="http://schemas.microsoft.com/office/drawing/2014/main" id="{693F081A-B572-40B8-AD97-A2150863828B}"/>
              </a:ext>
            </a:extLst>
          </p:cNvPr>
          <p:cNvSpPr/>
          <p:nvPr/>
        </p:nvSpPr>
        <p:spPr>
          <a:xfrm>
            <a:off x="7698857" y="1024600"/>
            <a:ext cx="768116" cy="4294419"/>
          </a:xfrm>
          <a:prstGeom prst="curved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7FF7B48-EA1E-4CF6-80D0-BC9D03AF9B6F}"/>
              </a:ext>
            </a:extLst>
          </p:cNvPr>
          <p:cNvSpPr txBox="1"/>
          <p:nvPr/>
        </p:nvSpPr>
        <p:spPr>
          <a:xfrm>
            <a:off x="7894366" y="3101619"/>
            <a:ext cx="1194751" cy="33855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AU" sz="1600" dirty="0"/>
              <a:t>VALIDATION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EE46FE-F98D-41E6-98D0-23CB81A8A62A}"/>
              </a:ext>
            </a:extLst>
          </p:cNvPr>
          <p:cNvSpPr txBox="1"/>
          <p:nvPr/>
        </p:nvSpPr>
        <p:spPr>
          <a:xfrm>
            <a:off x="6239521" y="3054642"/>
            <a:ext cx="1343638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AU" sz="1600" dirty="0"/>
              <a:t>DESIGN</a:t>
            </a:r>
          </a:p>
          <a:p>
            <a:r>
              <a:rPr lang="en-AU" sz="1600" dirty="0"/>
              <a:t>VERIFICATION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D98ADA-391C-463F-884E-5586085CB405}"/>
              </a:ext>
            </a:extLst>
          </p:cNvPr>
          <p:cNvSpPr txBox="1"/>
          <p:nvPr/>
        </p:nvSpPr>
        <p:spPr>
          <a:xfrm>
            <a:off x="7494772" y="1804101"/>
            <a:ext cx="1530162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AU" sz="1600" dirty="0"/>
              <a:t>REQUIREMENTS</a:t>
            </a:r>
            <a:br>
              <a:rPr lang="en-AU" sz="1600" dirty="0"/>
            </a:br>
            <a:r>
              <a:rPr lang="en-AU" sz="1600" dirty="0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21176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4" grpId="0"/>
      <p:bldP spid="25" grpId="0"/>
      <p:bldP spid="28" grpId="0" animBg="1"/>
      <p:bldP spid="29" grpId="0"/>
      <p:bldP spid="36" grpId="0" animBg="1"/>
      <p:bldP spid="41" grpId="0"/>
      <p:bldP spid="42" grpId="0"/>
      <p:bldP spid="43" grpId="0"/>
      <p:bldP spid="44" grpId="0"/>
      <p:bldP spid="45" grpId="0"/>
      <p:bldP spid="46" grpId="0" animBg="1"/>
      <p:bldP spid="47" grpId="0" animBg="1"/>
      <p:bldP spid="48" grpId="0" animBg="1"/>
      <p:bldP spid="5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278B45C-7A8A-4587-ADC3-B1484EF0F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2" y="1723100"/>
            <a:ext cx="8640958" cy="3697178"/>
          </a:xfrm>
        </p:spPr>
        <p:txBody>
          <a:bodyPr>
            <a:normAutofit/>
          </a:bodyPr>
          <a:lstStyle/>
          <a:p>
            <a:r>
              <a:rPr lang="en-AU" dirty="0"/>
              <a:t>Lawrence Lessig famous quote “Code is Law”</a:t>
            </a:r>
          </a:p>
          <a:p>
            <a:pPr lvl="1"/>
            <a:r>
              <a:rPr lang="en-AU" sz="1800" dirty="0"/>
              <a:t>Some people think this means “The power of code can take over from the law”</a:t>
            </a:r>
          </a:p>
          <a:p>
            <a:pPr lvl="1"/>
            <a:r>
              <a:rPr lang="en-AU" sz="1800" dirty="0"/>
              <a:t>Lessig meant: “Code requires choices about values, has social implications, and should be governed like the law”</a:t>
            </a:r>
          </a:p>
          <a:p>
            <a:pPr lvl="1"/>
            <a:r>
              <a:rPr lang="en-AU" sz="1800" dirty="0">
                <a:hlinkClick r:id="rId3"/>
              </a:rPr>
              <a:t>https://harvardmagazine.com/2000/01/code-is-law-html</a:t>
            </a:r>
            <a:r>
              <a:rPr lang="en-AU" sz="1800" dirty="0"/>
              <a:t> </a:t>
            </a:r>
          </a:p>
          <a:p>
            <a:pPr lvl="1"/>
            <a:endParaRPr lang="en-AU" sz="1800" dirty="0"/>
          </a:p>
          <a:p>
            <a:r>
              <a:rPr lang="en-AU" dirty="0"/>
              <a:t>“The DAO” failure on Ethereum in 2016</a:t>
            </a:r>
          </a:p>
          <a:p>
            <a:pPr lvl="1"/>
            <a:r>
              <a:rPr lang="en-AU" sz="1800" dirty="0"/>
              <a:t>An instance of the “Distributed Autonomous Organisation” (DAO) concept</a:t>
            </a:r>
          </a:p>
          <a:p>
            <a:pPr lvl="1"/>
            <a:r>
              <a:rPr lang="en-AU" sz="1800" dirty="0"/>
              <a:t>“The DAO” was for decentralised control of investment funds, raised &gt; $150M</a:t>
            </a:r>
          </a:p>
          <a:p>
            <a:pPr lvl="1"/>
            <a:r>
              <a:rPr lang="en-AU" sz="1800" dirty="0"/>
              <a:t>But code was used in an unexpected way to siphon funds away (~ $50M?)</a:t>
            </a:r>
          </a:p>
          <a:p>
            <a:pPr lvl="1"/>
            <a:r>
              <a:rPr lang="en-AU" sz="1800" dirty="0"/>
              <a:t>Led to a hard fork in Ethereum vs. Ethereum Classic to reverse the effects of that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EE261B-9BBD-4365-A87F-F50C42FB3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Is it true that “Code is Law”?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E564E2-0A39-49EF-907C-0C149D93C2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COMP6452 Software Architecture for Blockchain Applications |  Data61, CSIRO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A6C1C-ED53-4045-A9F1-B82DA84676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13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21659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BA21F9-6159-4D70-ACDE-64C66B0CA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There was no problem with EVM</a:t>
            </a:r>
          </a:p>
          <a:p>
            <a:pPr lvl="1"/>
            <a:r>
              <a:rPr lang="en-AU" dirty="0"/>
              <a:t>Code functioned exactly as it was written</a:t>
            </a:r>
          </a:p>
          <a:p>
            <a:pPr lvl="1"/>
            <a:endParaRPr lang="en-AU" sz="1800" dirty="0"/>
          </a:p>
          <a:p>
            <a:r>
              <a:rPr lang="en-AU" dirty="0"/>
              <a:t>Question: Was this a “bug” in the DAO code?</a:t>
            </a:r>
          </a:p>
          <a:p>
            <a:pPr lvl="1"/>
            <a:r>
              <a:rPr lang="en-AU" dirty="0"/>
              <a:t>Is </a:t>
            </a:r>
            <a:r>
              <a:rPr lang="en-AU" dirty="0" err="1"/>
              <a:t>reentrancy</a:t>
            </a:r>
            <a:r>
              <a:rPr lang="en-AU" dirty="0"/>
              <a:t> a bug?</a:t>
            </a:r>
          </a:p>
          <a:p>
            <a:pPr lvl="1"/>
            <a:endParaRPr lang="en-AU" sz="1800" dirty="0"/>
          </a:p>
          <a:p>
            <a:r>
              <a:rPr lang="en-AU" dirty="0"/>
              <a:t>Lessons from the DAO failure</a:t>
            </a:r>
          </a:p>
          <a:p>
            <a:pPr lvl="1"/>
            <a:r>
              <a:rPr lang="en-AU" dirty="0"/>
              <a:t>Code is not the law</a:t>
            </a:r>
          </a:p>
          <a:p>
            <a:pPr lvl="1"/>
            <a:r>
              <a:rPr lang="en-AU" dirty="0"/>
              <a:t>Code is not a good way of specifying smart contracts</a:t>
            </a:r>
          </a:p>
          <a:p>
            <a:pPr lvl="1"/>
            <a:endParaRPr lang="en-AU" sz="1800" dirty="0"/>
          </a:p>
          <a:p>
            <a:r>
              <a:rPr lang="en-AU" dirty="0"/>
              <a:t>Open question: how should we specify smart contracts?</a:t>
            </a:r>
          </a:p>
          <a:p>
            <a:endParaRPr lang="en-A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531B1B-125C-49BF-A39B-3A202DF80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Should Your Specification Be?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4BC049-9770-437A-8C86-19FAC1077F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COMP6452 Software Architecture for Blockchain Applications |  Data61, CSIRO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80A4A9-F310-4EB5-A7D1-C47B66094F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14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36808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337614D-A174-4C79-9A13-109BFD0FF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271" y="1448510"/>
            <a:ext cx="2853190" cy="19130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A098B7-84B2-4B46-91E0-3DE0624E7A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3297" y="3789363"/>
            <a:ext cx="2453654" cy="16309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2095EF-2AA3-4475-A7F3-429713748F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5476" y="2542633"/>
            <a:ext cx="2255062" cy="10415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0DDE09-1C11-4A2A-AE53-C53D8E20A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2" y="1723100"/>
            <a:ext cx="4104454" cy="3534669"/>
          </a:xfrm>
        </p:spPr>
        <p:txBody>
          <a:bodyPr/>
          <a:lstStyle/>
          <a:p>
            <a:r>
              <a:rPr lang="en-AU" dirty="0"/>
              <a:t>Natural language specifications</a:t>
            </a:r>
          </a:p>
          <a:p>
            <a:pPr lvl="1"/>
            <a:r>
              <a:rPr lang="en-AU" sz="1800" dirty="0"/>
              <a:t>Lists of requirements</a:t>
            </a:r>
          </a:p>
          <a:p>
            <a:pPr lvl="1"/>
            <a:r>
              <a:rPr lang="en-AU" sz="1800" dirty="0"/>
              <a:t>Use cases &amp; Scenarios</a:t>
            </a:r>
          </a:p>
          <a:p>
            <a:pPr lvl="1"/>
            <a:endParaRPr lang="en-AU" sz="1800" dirty="0"/>
          </a:p>
          <a:p>
            <a:r>
              <a:rPr lang="en-AU" dirty="0"/>
              <a:t>Models</a:t>
            </a:r>
          </a:p>
          <a:p>
            <a:pPr lvl="1"/>
            <a:r>
              <a:rPr lang="en-AU" sz="1800" dirty="0"/>
              <a:t>State Machines, Business Process Models</a:t>
            </a:r>
          </a:p>
          <a:p>
            <a:endParaRPr lang="en-AU" dirty="0"/>
          </a:p>
          <a:p>
            <a:r>
              <a:rPr lang="en-AU" dirty="0"/>
              <a:t>Formal specifications</a:t>
            </a:r>
          </a:p>
          <a:p>
            <a:pPr lvl="1"/>
            <a:r>
              <a:rPr lang="en-AU" sz="1800" dirty="0"/>
              <a:t>Z, Object-Z, B, Event-B, HOL</a:t>
            </a:r>
          </a:p>
          <a:p>
            <a:pPr lvl="1"/>
            <a:endParaRPr lang="en-AU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DFB092-7EC1-43ED-A02F-C9F3AE9B5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Specifications are Models of Requirements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9610EE-FB2D-4B55-AAE1-87781BEF3C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COMP6452 Software Architecture for Blockchain Applications |  Data61, CSIRO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1EC632-0526-4BB2-9550-50233B2B0D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15</a:t>
            </a:fld>
            <a:r>
              <a:rPr lang="en-AU"/>
              <a:t>  |</a:t>
            </a:r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7260AB-DE10-458D-8C0C-D9338D8F5F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6602" y="3431508"/>
            <a:ext cx="3382592" cy="18022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29009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89B004-0D16-42E8-A2DC-6F6D92F0E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2" y="1723100"/>
            <a:ext cx="4320478" cy="36971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i="1" dirty="0"/>
              <a:t>Program testing can be used to show the presence of bugs, but never to show their absence!</a:t>
            </a:r>
          </a:p>
          <a:p>
            <a:pPr marL="0" indent="0" algn="r">
              <a:buNone/>
            </a:pPr>
            <a:r>
              <a:rPr lang="en-AU" dirty="0"/>
              <a:t>- Dijkstra, ’60s/’70s</a:t>
            </a:r>
          </a:p>
          <a:p>
            <a:endParaRPr lang="en-AU" dirty="0"/>
          </a:p>
          <a:p>
            <a:r>
              <a:rPr lang="en-AU" dirty="0"/>
              <a:t>Formal methods is logical reasoning about all possible behaviours of software</a:t>
            </a:r>
          </a:p>
          <a:p>
            <a:pPr lvl="2"/>
            <a:endParaRPr lang="en-AU" dirty="0"/>
          </a:p>
          <a:p>
            <a:r>
              <a:rPr lang="en-AU" dirty="0"/>
              <a:t>Is the strongest kind of evidence that software is correct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358C8D-A0A6-45A3-BF12-E411A8BF6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Formal Specification &amp; Verification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1C6BED-E9FF-4A28-9BB0-72FB62F36F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COMP6452 Software Architecture for Blockchain Applications |  Data61, CSIRO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7D5C83-4EE3-4DAC-B662-20F917061F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16</a:t>
            </a:fld>
            <a:r>
              <a:rPr lang="en-AU"/>
              <a:t>  |</a:t>
            </a:r>
            <a:endParaRPr lang="en-AU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8C1534-BCE6-4292-9326-C8B642858C98}"/>
              </a:ext>
            </a:extLst>
          </p:cNvPr>
          <p:cNvCxnSpPr>
            <a:stCxn id="96" idx="11"/>
          </p:cNvCxnSpPr>
          <p:nvPr/>
        </p:nvCxnSpPr>
        <p:spPr>
          <a:xfrm flipV="1">
            <a:off x="6754049" y="5052515"/>
            <a:ext cx="157185" cy="5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840FFDD-5052-4ECD-8887-B0FA139691EB}"/>
              </a:ext>
            </a:extLst>
          </p:cNvPr>
          <p:cNvCxnSpPr/>
          <p:nvPr/>
        </p:nvCxnSpPr>
        <p:spPr>
          <a:xfrm>
            <a:off x="7195806" y="5252214"/>
            <a:ext cx="3601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E66EE4A-EAFD-4CC5-A139-BE49F6F63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531" y="4812612"/>
            <a:ext cx="360000" cy="592800"/>
          </a:xfrm>
          <a:prstGeom prst="rect">
            <a:avLst/>
          </a:prstGeom>
        </p:spPr>
      </p:pic>
      <p:sp>
        <p:nvSpPr>
          <p:cNvPr id="9" name="Folded Corner 6">
            <a:extLst>
              <a:ext uri="{FF2B5EF4-FFF2-40B4-BE49-F238E27FC236}">
                <a16:creationId xmlns:a16="http://schemas.microsoft.com/office/drawing/2014/main" id="{BC96BE93-31D5-4A76-B54D-1748DC8AE50A}"/>
              </a:ext>
            </a:extLst>
          </p:cNvPr>
          <p:cNvSpPr/>
          <p:nvPr/>
        </p:nvSpPr>
        <p:spPr>
          <a:xfrm flipV="1">
            <a:off x="5531958" y="3833834"/>
            <a:ext cx="432048" cy="57606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AU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847521-7F8B-433B-83DF-36F1060AF489}"/>
              </a:ext>
            </a:extLst>
          </p:cNvPr>
          <p:cNvSpPr txBox="1"/>
          <p:nvPr/>
        </p:nvSpPr>
        <p:spPr>
          <a:xfrm>
            <a:off x="5577903" y="396983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b="1" dirty="0">
                <a:solidFill>
                  <a:schemeClr val="bg1"/>
                </a:solidFill>
              </a:rPr>
              <a:t>.c</a:t>
            </a:r>
          </a:p>
        </p:txBody>
      </p:sp>
      <p:sp>
        <p:nvSpPr>
          <p:cNvPr id="11" name="Folded Corner 8">
            <a:extLst>
              <a:ext uri="{FF2B5EF4-FFF2-40B4-BE49-F238E27FC236}">
                <a16:creationId xmlns:a16="http://schemas.microsoft.com/office/drawing/2014/main" id="{0E065E01-4526-466C-BDE9-BA23883DDE0F}"/>
              </a:ext>
            </a:extLst>
          </p:cNvPr>
          <p:cNvSpPr/>
          <p:nvPr/>
        </p:nvSpPr>
        <p:spPr>
          <a:xfrm flipV="1">
            <a:off x="5537703" y="2465682"/>
            <a:ext cx="432048" cy="57606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AU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361856-04F5-498C-A938-A1E77A91B5A2}"/>
              </a:ext>
            </a:extLst>
          </p:cNvPr>
          <p:cNvSpPr txBox="1"/>
          <p:nvPr/>
        </p:nvSpPr>
        <p:spPr>
          <a:xfrm>
            <a:off x="5508105" y="2506332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" b="1" dirty="0">
                <a:solidFill>
                  <a:schemeClr val="bg1"/>
                </a:solidFill>
              </a:rPr>
              <a:t>Lorem ipsum </a:t>
            </a:r>
            <a:r>
              <a:rPr lang="en-AU" sz="400" b="1" dirty="0" err="1">
                <a:solidFill>
                  <a:schemeClr val="bg1"/>
                </a:solidFill>
              </a:rPr>
              <a:t>dolor</a:t>
            </a:r>
            <a:r>
              <a:rPr lang="en-AU" sz="400" b="1" dirty="0">
                <a:solidFill>
                  <a:schemeClr val="bg1"/>
                </a:solidFill>
              </a:rPr>
              <a:t> sit </a:t>
            </a:r>
            <a:r>
              <a:rPr lang="en-AU" sz="400" b="1" dirty="0" err="1">
                <a:solidFill>
                  <a:schemeClr val="bg1"/>
                </a:solidFill>
              </a:rPr>
              <a:t>amet</a:t>
            </a:r>
            <a:r>
              <a:rPr lang="en-AU" sz="400" b="1" dirty="0">
                <a:solidFill>
                  <a:schemeClr val="bg1"/>
                </a:solidFill>
              </a:rPr>
              <a:t>, </a:t>
            </a:r>
            <a:r>
              <a:rPr lang="en-AU" sz="400" b="1" dirty="0" err="1">
                <a:solidFill>
                  <a:schemeClr val="bg1"/>
                </a:solidFill>
              </a:rPr>
              <a:t>consectetur</a:t>
            </a:r>
            <a:r>
              <a:rPr lang="en-AU" sz="400" b="1" dirty="0">
                <a:solidFill>
                  <a:schemeClr val="bg1"/>
                </a:solidFill>
              </a:rPr>
              <a:t> </a:t>
            </a:r>
            <a:r>
              <a:rPr lang="en-AU" sz="400" b="1" dirty="0" err="1">
                <a:solidFill>
                  <a:schemeClr val="bg1"/>
                </a:solidFill>
              </a:rPr>
              <a:t>adipiscing</a:t>
            </a:r>
            <a:r>
              <a:rPr lang="en-AU" sz="400" b="1" dirty="0">
                <a:solidFill>
                  <a:schemeClr val="bg1"/>
                </a:solidFill>
              </a:rPr>
              <a:t> </a:t>
            </a:r>
            <a:r>
              <a:rPr lang="en-AU" sz="400" b="1" dirty="0" err="1">
                <a:solidFill>
                  <a:schemeClr val="bg1"/>
                </a:solidFill>
              </a:rPr>
              <a:t>elit</a:t>
            </a:r>
            <a:r>
              <a:rPr lang="en-AU" sz="400" b="1" dirty="0">
                <a:solidFill>
                  <a:schemeClr val="bg1"/>
                </a:solidFill>
              </a:rPr>
              <a:t>, </a:t>
            </a:r>
            <a:r>
              <a:rPr lang="en-AU" sz="400" b="1" dirty="0" err="1">
                <a:solidFill>
                  <a:schemeClr val="bg1"/>
                </a:solidFill>
              </a:rPr>
              <a:t>sed</a:t>
            </a:r>
            <a:r>
              <a:rPr lang="en-AU" sz="400" b="1" dirty="0">
                <a:solidFill>
                  <a:schemeClr val="bg1"/>
                </a:solidFill>
              </a:rPr>
              <a:t> do </a:t>
            </a:r>
            <a:r>
              <a:rPr lang="en-AU" sz="400" b="1" dirty="0" err="1">
                <a:solidFill>
                  <a:schemeClr val="bg1"/>
                </a:solidFill>
              </a:rPr>
              <a:t>eiusmod</a:t>
            </a:r>
            <a:endParaRPr lang="en-AU" sz="3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065A0E6-BBDE-4476-B1EC-3B27C6066061}"/>
                  </a:ext>
                </a:extLst>
              </p:cNvPr>
              <p:cNvSpPr txBox="1"/>
              <p:nvPr/>
            </p:nvSpPr>
            <p:spPr>
              <a:xfrm>
                <a:off x="6660233" y="3257770"/>
                <a:ext cx="119757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sz="1200" dirty="0">
                    <a:ea typeface="Cambria Math" panose="02040503050406030204" pitchFamily="18" charset="0"/>
                  </a:rPr>
                  <a:t>A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AU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AU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lang="en-AU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AU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AU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AU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AU" sz="1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065A0E6-BBDE-4476-B1EC-3B27C6066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3" y="3257770"/>
                <a:ext cx="1197572" cy="184666"/>
              </a:xfrm>
              <a:prstGeom prst="rect">
                <a:avLst/>
              </a:prstGeom>
              <a:blipFill>
                <a:blip r:embed="rId4"/>
                <a:stretch>
                  <a:fillRect l="-8163" t="-25806" r="-4592" b="-4838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D57A5CF-5C57-4F9E-A018-F2C049696AC4}"/>
                  </a:ext>
                </a:extLst>
              </p:cNvPr>
              <p:cNvSpPr txBox="1"/>
              <p:nvPr/>
            </p:nvSpPr>
            <p:spPr>
              <a:xfrm>
                <a:off x="6732239" y="4062163"/>
                <a:ext cx="115929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</m:t>
                      </m:r>
                      <m:r>
                        <a:rPr lang="en-AU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lang="en-AU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AU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AU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AU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AU" sz="1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D57A5CF-5C57-4F9E-A018-F2C049696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39" y="4062163"/>
                <a:ext cx="1159292" cy="184666"/>
              </a:xfrm>
              <a:prstGeom prst="rect">
                <a:avLst/>
              </a:prstGeom>
              <a:blipFill>
                <a:blip r:embed="rId5"/>
                <a:stretch>
                  <a:fillRect l="-2094" b="-2258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FE7E743-F902-4C78-AE3C-ADC8194BE4C8}"/>
                  </a:ext>
                </a:extLst>
              </p:cNvPr>
              <p:cNvSpPr txBox="1"/>
              <p:nvPr/>
            </p:nvSpPr>
            <p:spPr>
              <a:xfrm>
                <a:off x="6732240" y="2537689"/>
                <a:ext cx="115339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</m:t>
                      </m:r>
                      <m:r>
                        <a:rPr lang="en-AU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lang="en-AU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AU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AU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AU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FE7E743-F902-4C78-AE3C-ADC8194BE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2537689"/>
                <a:ext cx="1153393" cy="184666"/>
              </a:xfrm>
              <a:prstGeom prst="rect">
                <a:avLst/>
              </a:prstGeom>
              <a:blipFill>
                <a:blip r:embed="rId6"/>
                <a:stretch>
                  <a:fillRect l="-2105" t="-3226" r="-4211" b="-3548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F4C2E9B0-2F05-4DE7-A7E4-8AA669B51A6D}"/>
              </a:ext>
            </a:extLst>
          </p:cNvPr>
          <p:cNvSpPr txBox="1"/>
          <p:nvPr/>
        </p:nvSpPr>
        <p:spPr>
          <a:xfrm>
            <a:off x="4862938" y="2503478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>
                <a:solidFill>
                  <a:schemeClr val="accent1"/>
                </a:solidFill>
              </a:rPr>
              <a:t>spec.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768CA4-6F4A-4E89-8770-B3F0926C590F}"/>
              </a:ext>
            </a:extLst>
          </p:cNvPr>
          <p:cNvSpPr txBox="1"/>
          <p:nvPr/>
        </p:nvSpPr>
        <p:spPr>
          <a:xfrm>
            <a:off x="4866434" y="3932414"/>
            <a:ext cx="63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>
                <a:solidFill>
                  <a:schemeClr val="accent1"/>
                </a:solidFill>
              </a:rPr>
              <a:t>code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A760CD-76AE-4962-A3A9-FD741C2A7FED}"/>
              </a:ext>
            </a:extLst>
          </p:cNvPr>
          <p:cNvSpPr txBox="1"/>
          <p:nvPr/>
        </p:nvSpPr>
        <p:spPr>
          <a:xfrm>
            <a:off x="7970325" y="3923663"/>
            <a:ext cx="1121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1800" dirty="0">
                <a:solidFill>
                  <a:schemeClr val="accent1"/>
                </a:solidFill>
              </a:rPr>
              <a:t>code</a:t>
            </a:r>
            <a:br>
              <a:rPr lang="en-AU" sz="1800" dirty="0">
                <a:solidFill>
                  <a:schemeClr val="accent1"/>
                </a:solidFill>
              </a:rPr>
            </a:br>
            <a:r>
              <a:rPr lang="en-AU" sz="1800" dirty="0">
                <a:solidFill>
                  <a:schemeClr val="accent1"/>
                </a:solidFill>
              </a:rPr>
              <a:t>semantics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171EF0-80C5-46B6-AD79-07CC0DD8F3DC}"/>
              </a:ext>
            </a:extLst>
          </p:cNvPr>
          <p:cNvSpPr txBox="1"/>
          <p:nvPr/>
        </p:nvSpPr>
        <p:spPr>
          <a:xfrm>
            <a:off x="8069426" y="2219474"/>
            <a:ext cx="1022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800" dirty="0">
                <a:solidFill>
                  <a:schemeClr val="accent1"/>
                </a:solidFill>
              </a:rPr>
              <a:t>formal</a:t>
            </a:r>
            <a:br>
              <a:rPr lang="en-AU" sz="1800" dirty="0">
                <a:solidFill>
                  <a:schemeClr val="accent1"/>
                </a:solidFill>
              </a:rPr>
            </a:br>
            <a:r>
              <a:rPr lang="en-AU" sz="1800" dirty="0">
                <a:solidFill>
                  <a:schemeClr val="accent1"/>
                </a:solidFill>
              </a:rPr>
              <a:t>spec.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5294B6-892D-4078-97A2-F5F20D0E0BBC}"/>
              </a:ext>
            </a:extLst>
          </p:cNvPr>
          <p:cNvSpPr txBox="1"/>
          <p:nvPr/>
        </p:nvSpPr>
        <p:spPr>
          <a:xfrm>
            <a:off x="7859076" y="3113754"/>
            <a:ext cx="1233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1800" i="1" dirty="0">
                <a:solidFill>
                  <a:schemeClr val="accent1"/>
                </a:solidFill>
              </a:rPr>
              <a:t>verification</a:t>
            </a:r>
          </a:p>
          <a:p>
            <a:pPr algn="r"/>
            <a:r>
              <a:rPr lang="en-AU" sz="1800" i="1" dirty="0">
                <a:solidFill>
                  <a:schemeClr val="accent1"/>
                </a:solidFill>
              </a:rPr>
              <a:t>proof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47F308-3493-407B-A548-FA7BC0E8FE5E}"/>
              </a:ext>
            </a:extLst>
          </p:cNvPr>
          <p:cNvSpPr txBox="1"/>
          <p:nvPr/>
        </p:nvSpPr>
        <p:spPr>
          <a:xfrm>
            <a:off x="4722163" y="4680277"/>
            <a:ext cx="928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>
                <a:solidFill>
                  <a:schemeClr val="accent1"/>
                </a:solidFill>
              </a:rPr>
              <a:t>physical</a:t>
            </a:r>
            <a:br>
              <a:rPr lang="en-AU" sz="1800" dirty="0">
                <a:solidFill>
                  <a:schemeClr val="accent1"/>
                </a:solidFill>
              </a:rPr>
            </a:br>
            <a:r>
              <a:rPr lang="en-AU" sz="1800" dirty="0">
                <a:solidFill>
                  <a:schemeClr val="accent1"/>
                </a:solidFill>
              </a:rPr>
              <a:t>system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F770AA-38D5-4C31-B81C-6E33FB855AD6}"/>
              </a:ext>
            </a:extLst>
          </p:cNvPr>
          <p:cNvSpPr txBox="1"/>
          <p:nvPr/>
        </p:nvSpPr>
        <p:spPr>
          <a:xfrm>
            <a:off x="4718152" y="1573478"/>
            <a:ext cx="1010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>
                <a:solidFill>
                  <a:schemeClr val="accent1"/>
                </a:solidFill>
              </a:rPr>
              <a:t>real use/</a:t>
            </a:r>
            <a:br>
              <a:rPr lang="en-AU" sz="1800" dirty="0">
                <a:solidFill>
                  <a:schemeClr val="accent1"/>
                </a:solidFill>
              </a:rPr>
            </a:br>
            <a:r>
              <a:rPr lang="en-AU" sz="1800" dirty="0">
                <a:solidFill>
                  <a:schemeClr val="accent1"/>
                </a:solidFill>
              </a:rPr>
              <a:t>needs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17320A2-EF99-420B-B277-39AE196D0FC6}"/>
              </a:ext>
            </a:extLst>
          </p:cNvPr>
          <p:cNvSpPr/>
          <p:nvPr/>
        </p:nvSpPr>
        <p:spPr>
          <a:xfrm>
            <a:off x="5964007" y="1619886"/>
            <a:ext cx="153793" cy="1537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B6986D-FFFC-4945-A4EE-E8E3C6E77900}"/>
              </a:ext>
            </a:extLst>
          </p:cNvPr>
          <p:cNvCxnSpPr>
            <a:stCxn id="23" idx="4"/>
          </p:cNvCxnSpPr>
          <p:nvPr/>
        </p:nvCxnSpPr>
        <p:spPr>
          <a:xfrm flipH="1">
            <a:off x="5993440" y="1773678"/>
            <a:ext cx="47462" cy="199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34B40B1-2122-4CE9-8DD3-BEDA9F4F32C5}"/>
              </a:ext>
            </a:extLst>
          </p:cNvPr>
          <p:cNvCxnSpPr/>
          <p:nvPr/>
        </p:nvCxnSpPr>
        <p:spPr>
          <a:xfrm>
            <a:off x="5985331" y="1972854"/>
            <a:ext cx="117270" cy="155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A1E37D1-2439-4F9E-A536-3204F09CF450}"/>
              </a:ext>
            </a:extLst>
          </p:cNvPr>
          <p:cNvCxnSpPr/>
          <p:nvPr/>
        </p:nvCxnSpPr>
        <p:spPr>
          <a:xfrm flipH="1">
            <a:off x="6062228" y="1980652"/>
            <a:ext cx="40373" cy="1961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6680053-0BC0-43FC-8F37-476091875D65}"/>
              </a:ext>
            </a:extLst>
          </p:cNvPr>
          <p:cNvCxnSpPr/>
          <p:nvPr/>
        </p:nvCxnSpPr>
        <p:spPr>
          <a:xfrm>
            <a:off x="6025705" y="1815573"/>
            <a:ext cx="186626" cy="915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4D419BC-8D31-4007-85F9-3DDE7A6EE3F0}"/>
              </a:ext>
            </a:extLst>
          </p:cNvPr>
          <p:cNvSpPr/>
          <p:nvPr/>
        </p:nvSpPr>
        <p:spPr>
          <a:xfrm>
            <a:off x="6286026" y="1726299"/>
            <a:ext cx="212797" cy="1614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29" name="Rounded Rectangle 34">
            <a:extLst>
              <a:ext uri="{FF2B5EF4-FFF2-40B4-BE49-F238E27FC236}">
                <a16:creationId xmlns:a16="http://schemas.microsoft.com/office/drawing/2014/main" id="{5ACCE753-1F98-437A-9D16-63F9B58D6996}"/>
              </a:ext>
            </a:extLst>
          </p:cNvPr>
          <p:cNvSpPr/>
          <p:nvPr/>
        </p:nvSpPr>
        <p:spPr>
          <a:xfrm>
            <a:off x="6305643" y="1743332"/>
            <a:ext cx="106620" cy="11801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30" name="Snip Single Corner Rectangle 35">
            <a:extLst>
              <a:ext uri="{FF2B5EF4-FFF2-40B4-BE49-F238E27FC236}">
                <a16:creationId xmlns:a16="http://schemas.microsoft.com/office/drawing/2014/main" id="{753CEEE4-1AC8-4DDA-B80B-26B580CE5345}"/>
              </a:ext>
            </a:extLst>
          </p:cNvPr>
          <p:cNvSpPr/>
          <p:nvPr/>
        </p:nvSpPr>
        <p:spPr>
          <a:xfrm flipH="1">
            <a:off x="6176007" y="1893725"/>
            <a:ext cx="278479" cy="71812"/>
          </a:xfrm>
          <a:prstGeom prst="snip1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5E89E81-BA39-4322-8F44-F9F622FEB3D1}"/>
              </a:ext>
            </a:extLst>
          </p:cNvPr>
          <p:cNvGrpSpPr/>
          <p:nvPr/>
        </p:nvGrpSpPr>
        <p:grpSpPr>
          <a:xfrm>
            <a:off x="6572517" y="1561356"/>
            <a:ext cx="341434" cy="574607"/>
            <a:chOff x="7210049" y="805966"/>
            <a:chExt cx="341434" cy="574607"/>
          </a:xfrm>
        </p:grpSpPr>
        <p:sp>
          <p:nvSpPr>
            <p:cNvPr id="32" name="Moon 31">
              <a:extLst>
                <a:ext uri="{FF2B5EF4-FFF2-40B4-BE49-F238E27FC236}">
                  <a16:creationId xmlns:a16="http://schemas.microsoft.com/office/drawing/2014/main" id="{B45E930E-CD7E-4031-A190-922DEB4ECAF6}"/>
                </a:ext>
              </a:extLst>
            </p:cNvPr>
            <p:cNvSpPr/>
            <p:nvPr/>
          </p:nvSpPr>
          <p:spPr>
            <a:xfrm rot="1080000">
              <a:off x="7210049" y="805966"/>
              <a:ext cx="76897" cy="131445"/>
            </a:xfrm>
            <a:prstGeom prst="moon">
              <a:avLst>
                <a:gd name="adj" fmla="val 3872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800"/>
            </a:p>
          </p:txBody>
        </p:sp>
        <p:sp>
          <p:nvSpPr>
            <p:cNvPr id="33" name="Moon 32">
              <a:extLst>
                <a:ext uri="{FF2B5EF4-FFF2-40B4-BE49-F238E27FC236}">
                  <a16:creationId xmlns:a16="http://schemas.microsoft.com/office/drawing/2014/main" id="{ECD89A7E-5401-40EC-838F-25F5832CBD8B}"/>
                </a:ext>
              </a:extLst>
            </p:cNvPr>
            <p:cNvSpPr/>
            <p:nvPr/>
          </p:nvSpPr>
          <p:spPr>
            <a:xfrm rot="20520000" flipH="1">
              <a:off x="7464390" y="805966"/>
              <a:ext cx="76897" cy="131445"/>
            </a:xfrm>
            <a:prstGeom prst="moon">
              <a:avLst>
                <a:gd name="adj" fmla="val 3872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80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2DE8301-5F6C-4FA2-9F29-7A62121D0FFC}"/>
                </a:ext>
              </a:extLst>
            </p:cNvPr>
            <p:cNvSpPr/>
            <p:nvPr/>
          </p:nvSpPr>
          <p:spPr>
            <a:xfrm>
              <a:off x="7296155" y="805966"/>
              <a:ext cx="153793" cy="15379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800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A4C736A7-AC16-41D6-8B72-A67A5CCBE852}"/>
                </a:ext>
              </a:extLst>
            </p:cNvPr>
            <p:cNvSpPr/>
            <p:nvPr/>
          </p:nvSpPr>
          <p:spPr>
            <a:xfrm>
              <a:off x="7279933" y="978385"/>
              <a:ext cx="223285" cy="276388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800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78B8D44-D779-47E8-B62A-840D85A18252}"/>
                </a:ext>
              </a:extLst>
            </p:cNvPr>
            <p:cNvCxnSpPr/>
            <p:nvPr/>
          </p:nvCxnSpPr>
          <p:spPr>
            <a:xfrm>
              <a:off x="7333522" y="1258107"/>
              <a:ext cx="4518" cy="1224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A51CD16-150D-465F-9857-D7A6565069C2}"/>
                </a:ext>
              </a:extLst>
            </p:cNvPr>
            <p:cNvCxnSpPr/>
            <p:nvPr/>
          </p:nvCxnSpPr>
          <p:spPr>
            <a:xfrm>
              <a:off x="7433714" y="1254773"/>
              <a:ext cx="4518" cy="1224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625275-A5DF-4B07-B2A8-0E66C17CE160}"/>
                </a:ext>
              </a:extLst>
            </p:cNvPr>
            <p:cNvCxnSpPr/>
            <p:nvPr/>
          </p:nvCxnSpPr>
          <p:spPr>
            <a:xfrm flipH="1" flipV="1">
              <a:off x="7237270" y="1049337"/>
              <a:ext cx="117769" cy="384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D9265F6-1AEE-40FE-BF97-A9E372EB6169}"/>
                </a:ext>
              </a:extLst>
            </p:cNvPr>
            <p:cNvCxnSpPr/>
            <p:nvPr/>
          </p:nvCxnSpPr>
          <p:spPr>
            <a:xfrm flipV="1">
              <a:off x="7433714" y="1042426"/>
              <a:ext cx="117769" cy="384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B1DE030-9DFF-4687-9221-CA2E133D846E}"/>
              </a:ext>
            </a:extLst>
          </p:cNvPr>
          <p:cNvCxnSpPr/>
          <p:nvPr/>
        </p:nvCxnSpPr>
        <p:spPr>
          <a:xfrm>
            <a:off x="5747982" y="3104029"/>
            <a:ext cx="12150" cy="61798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818BF21-5B76-41EF-8B18-DB5FD18C8196}"/>
              </a:ext>
            </a:extLst>
          </p:cNvPr>
          <p:cNvCxnSpPr/>
          <p:nvPr/>
        </p:nvCxnSpPr>
        <p:spPr>
          <a:xfrm>
            <a:off x="5788517" y="4497694"/>
            <a:ext cx="410280" cy="22912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F3D1D61-A8DE-4A41-B55E-6CD321BA9BBF}"/>
              </a:ext>
            </a:extLst>
          </p:cNvPr>
          <p:cNvCxnSpPr/>
          <p:nvPr/>
        </p:nvCxnSpPr>
        <p:spPr>
          <a:xfrm flipV="1">
            <a:off x="5768377" y="2218302"/>
            <a:ext cx="435471" cy="15789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944901A-6BFF-4E36-B3B7-76DE291ED8B0}"/>
              </a:ext>
            </a:extLst>
          </p:cNvPr>
          <p:cNvCxnSpPr/>
          <p:nvPr/>
        </p:nvCxnSpPr>
        <p:spPr>
          <a:xfrm flipH="1">
            <a:off x="6161471" y="2646571"/>
            <a:ext cx="435610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A1B9CB4-84D4-4AC2-BA94-53F571FF8FF4}"/>
              </a:ext>
            </a:extLst>
          </p:cNvPr>
          <p:cNvCxnSpPr/>
          <p:nvPr/>
        </p:nvCxnSpPr>
        <p:spPr>
          <a:xfrm flipH="1">
            <a:off x="6126084" y="4182301"/>
            <a:ext cx="435610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2B6C0FD-E96E-41CE-A97C-DB03330FD26C}"/>
              </a:ext>
            </a:extLst>
          </p:cNvPr>
          <p:cNvCxnSpPr/>
          <p:nvPr/>
        </p:nvCxnSpPr>
        <p:spPr>
          <a:xfrm flipH="1" flipV="1">
            <a:off x="7242706" y="3575561"/>
            <a:ext cx="10230" cy="4022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72A7DD9-DED2-4A19-A341-145ABEAF599F}"/>
              </a:ext>
            </a:extLst>
          </p:cNvPr>
          <p:cNvCxnSpPr/>
          <p:nvPr/>
        </p:nvCxnSpPr>
        <p:spPr>
          <a:xfrm flipH="1" flipV="1">
            <a:off x="7232476" y="2825721"/>
            <a:ext cx="10230" cy="4022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D082910-6013-43AC-86B5-F102F1A671BC}"/>
              </a:ext>
            </a:extLst>
          </p:cNvPr>
          <p:cNvCxnSpPr/>
          <p:nvPr/>
        </p:nvCxnSpPr>
        <p:spPr>
          <a:xfrm>
            <a:off x="6525988" y="2217960"/>
            <a:ext cx="481317" cy="21242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">
            <a:extLst>
              <a:ext uri="{FF2B5EF4-FFF2-40B4-BE49-F238E27FC236}">
                <a16:creationId xmlns:a16="http://schemas.microsoft.com/office/drawing/2014/main" id="{498F9AAA-DB81-4730-BA2C-FBE995FA206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151141" y="4858291"/>
            <a:ext cx="623861" cy="472016"/>
            <a:chOff x="3839" y="1678"/>
            <a:chExt cx="530" cy="401"/>
          </a:xfrm>
        </p:grpSpPr>
        <p:sp>
          <p:nvSpPr>
            <p:cNvPr id="49" name="Freeform 87">
              <a:extLst>
                <a:ext uri="{FF2B5EF4-FFF2-40B4-BE49-F238E27FC236}">
                  <a16:creationId xmlns:a16="http://schemas.microsoft.com/office/drawing/2014/main" id="{E9F0CC1D-316E-469C-9D9C-848F37E1C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6" y="1723"/>
              <a:ext cx="28" cy="28"/>
            </a:xfrm>
            <a:custGeom>
              <a:avLst/>
              <a:gdLst>
                <a:gd name="T0" fmla="*/ 108 w 131"/>
                <a:gd name="T1" fmla="*/ 23 h 131"/>
                <a:gd name="T2" fmla="*/ 108 w 131"/>
                <a:gd name="T3" fmla="*/ 23 h 131"/>
                <a:gd name="T4" fmla="*/ 108 w 131"/>
                <a:gd name="T5" fmla="*/ 108 h 131"/>
                <a:gd name="T6" fmla="*/ 23 w 131"/>
                <a:gd name="T7" fmla="*/ 108 h 131"/>
                <a:gd name="T8" fmla="*/ 23 w 131"/>
                <a:gd name="T9" fmla="*/ 23 h 131"/>
                <a:gd name="T10" fmla="*/ 108 w 131"/>
                <a:gd name="T11" fmla="*/ 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131">
                  <a:moveTo>
                    <a:pt x="108" y="23"/>
                  </a:moveTo>
                  <a:lnTo>
                    <a:pt x="108" y="23"/>
                  </a:lnTo>
                  <a:cubicBezTo>
                    <a:pt x="131" y="47"/>
                    <a:pt x="131" y="84"/>
                    <a:pt x="108" y="108"/>
                  </a:cubicBezTo>
                  <a:cubicBezTo>
                    <a:pt x="84" y="131"/>
                    <a:pt x="47" y="131"/>
                    <a:pt x="23" y="108"/>
                  </a:cubicBezTo>
                  <a:cubicBezTo>
                    <a:pt x="0" y="84"/>
                    <a:pt x="0" y="47"/>
                    <a:pt x="23" y="23"/>
                  </a:cubicBezTo>
                  <a:cubicBezTo>
                    <a:pt x="47" y="0"/>
                    <a:pt x="84" y="0"/>
                    <a:pt x="108" y="23"/>
                  </a:cubicBezTo>
                  <a:close/>
                </a:path>
              </a:pathLst>
            </a:custGeom>
            <a:solidFill>
              <a:srgbClr val="1919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50" name="Freeform 88">
              <a:extLst>
                <a:ext uri="{FF2B5EF4-FFF2-40B4-BE49-F238E27FC236}">
                  <a16:creationId xmlns:a16="http://schemas.microsoft.com/office/drawing/2014/main" id="{4316F86E-9653-4B52-9F99-CE47E2328A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6" y="1723"/>
              <a:ext cx="28" cy="28"/>
            </a:xfrm>
            <a:custGeom>
              <a:avLst/>
              <a:gdLst>
                <a:gd name="T0" fmla="*/ 108 w 131"/>
                <a:gd name="T1" fmla="*/ 23 h 131"/>
                <a:gd name="T2" fmla="*/ 108 w 131"/>
                <a:gd name="T3" fmla="*/ 23 h 131"/>
                <a:gd name="T4" fmla="*/ 108 w 131"/>
                <a:gd name="T5" fmla="*/ 108 h 131"/>
                <a:gd name="T6" fmla="*/ 23 w 131"/>
                <a:gd name="T7" fmla="*/ 108 h 131"/>
                <a:gd name="T8" fmla="*/ 23 w 131"/>
                <a:gd name="T9" fmla="*/ 23 h 131"/>
                <a:gd name="T10" fmla="*/ 108 w 131"/>
                <a:gd name="T11" fmla="*/ 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131">
                  <a:moveTo>
                    <a:pt x="108" y="23"/>
                  </a:moveTo>
                  <a:lnTo>
                    <a:pt x="108" y="23"/>
                  </a:lnTo>
                  <a:cubicBezTo>
                    <a:pt x="131" y="47"/>
                    <a:pt x="131" y="84"/>
                    <a:pt x="108" y="108"/>
                  </a:cubicBezTo>
                  <a:cubicBezTo>
                    <a:pt x="84" y="131"/>
                    <a:pt x="47" y="131"/>
                    <a:pt x="23" y="108"/>
                  </a:cubicBezTo>
                  <a:cubicBezTo>
                    <a:pt x="0" y="84"/>
                    <a:pt x="0" y="47"/>
                    <a:pt x="23" y="23"/>
                  </a:cubicBezTo>
                  <a:cubicBezTo>
                    <a:pt x="47" y="0"/>
                    <a:pt x="84" y="0"/>
                    <a:pt x="108" y="23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51" name="Freeform 89">
              <a:extLst>
                <a:ext uri="{FF2B5EF4-FFF2-40B4-BE49-F238E27FC236}">
                  <a16:creationId xmlns:a16="http://schemas.microsoft.com/office/drawing/2014/main" id="{BFEE804E-079F-44FD-995D-9BE43A2E62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1831"/>
              <a:ext cx="28" cy="29"/>
            </a:xfrm>
            <a:custGeom>
              <a:avLst/>
              <a:gdLst>
                <a:gd name="T0" fmla="*/ 108 w 132"/>
                <a:gd name="T1" fmla="*/ 24 h 132"/>
                <a:gd name="T2" fmla="*/ 108 w 132"/>
                <a:gd name="T3" fmla="*/ 24 h 132"/>
                <a:gd name="T4" fmla="*/ 108 w 132"/>
                <a:gd name="T5" fmla="*/ 109 h 132"/>
                <a:gd name="T6" fmla="*/ 23 w 132"/>
                <a:gd name="T7" fmla="*/ 109 h 132"/>
                <a:gd name="T8" fmla="*/ 23 w 132"/>
                <a:gd name="T9" fmla="*/ 24 h 132"/>
                <a:gd name="T10" fmla="*/ 108 w 132"/>
                <a:gd name="T11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2">
                  <a:moveTo>
                    <a:pt x="108" y="24"/>
                  </a:moveTo>
                  <a:lnTo>
                    <a:pt x="108" y="24"/>
                  </a:lnTo>
                  <a:cubicBezTo>
                    <a:pt x="132" y="47"/>
                    <a:pt x="132" y="85"/>
                    <a:pt x="108" y="109"/>
                  </a:cubicBezTo>
                  <a:cubicBezTo>
                    <a:pt x="85" y="132"/>
                    <a:pt x="47" y="132"/>
                    <a:pt x="23" y="109"/>
                  </a:cubicBezTo>
                  <a:cubicBezTo>
                    <a:pt x="0" y="85"/>
                    <a:pt x="0" y="47"/>
                    <a:pt x="23" y="24"/>
                  </a:cubicBezTo>
                  <a:cubicBezTo>
                    <a:pt x="47" y="0"/>
                    <a:pt x="85" y="0"/>
                    <a:pt x="108" y="24"/>
                  </a:cubicBezTo>
                  <a:close/>
                </a:path>
              </a:pathLst>
            </a:custGeom>
            <a:solidFill>
              <a:srgbClr val="1919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52" name="Freeform 90">
              <a:extLst>
                <a:ext uri="{FF2B5EF4-FFF2-40B4-BE49-F238E27FC236}">
                  <a16:creationId xmlns:a16="http://schemas.microsoft.com/office/drawing/2014/main" id="{F9889FA6-54B6-4E02-B942-E2D618AEEE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1831"/>
              <a:ext cx="28" cy="29"/>
            </a:xfrm>
            <a:custGeom>
              <a:avLst/>
              <a:gdLst>
                <a:gd name="T0" fmla="*/ 108 w 132"/>
                <a:gd name="T1" fmla="*/ 24 h 132"/>
                <a:gd name="T2" fmla="*/ 108 w 132"/>
                <a:gd name="T3" fmla="*/ 24 h 132"/>
                <a:gd name="T4" fmla="*/ 108 w 132"/>
                <a:gd name="T5" fmla="*/ 109 h 132"/>
                <a:gd name="T6" fmla="*/ 23 w 132"/>
                <a:gd name="T7" fmla="*/ 109 h 132"/>
                <a:gd name="T8" fmla="*/ 23 w 132"/>
                <a:gd name="T9" fmla="*/ 24 h 132"/>
                <a:gd name="T10" fmla="*/ 108 w 132"/>
                <a:gd name="T11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2">
                  <a:moveTo>
                    <a:pt x="108" y="24"/>
                  </a:moveTo>
                  <a:lnTo>
                    <a:pt x="108" y="24"/>
                  </a:lnTo>
                  <a:cubicBezTo>
                    <a:pt x="132" y="47"/>
                    <a:pt x="132" y="85"/>
                    <a:pt x="108" y="109"/>
                  </a:cubicBezTo>
                  <a:cubicBezTo>
                    <a:pt x="85" y="132"/>
                    <a:pt x="47" y="132"/>
                    <a:pt x="23" y="109"/>
                  </a:cubicBezTo>
                  <a:cubicBezTo>
                    <a:pt x="0" y="85"/>
                    <a:pt x="0" y="47"/>
                    <a:pt x="23" y="24"/>
                  </a:cubicBezTo>
                  <a:cubicBezTo>
                    <a:pt x="47" y="0"/>
                    <a:pt x="85" y="0"/>
                    <a:pt x="108" y="24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53" name="Freeform 91">
              <a:extLst>
                <a:ext uri="{FF2B5EF4-FFF2-40B4-BE49-F238E27FC236}">
                  <a16:creationId xmlns:a16="http://schemas.microsoft.com/office/drawing/2014/main" id="{0F83DDEE-6234-4018-B59C-9A6797920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3" y="1794"/>
              <a:ext cx="28" cy="29"/>
            </a:xfrm>
            <a:custGeom>
              <a:avLst/>
              <a:gdLst>
                <a:gd name="T0" fmla="*/ 109 w 132"/>
                <a:gd name="T1" fmla="*/ 23 h 132"/>
                <a:gd name="T2" fmla="*/ 109 w 132"/>
                <a:gd name="T3" fmla="*/ 23 h 132"/>
                <a:gd name="T4" fmla="*/ 109 w 132"/>
                <a:gd name="T5" fmla="*/ 108 h 132"/>
                <a:gd name="T6" fmla="*/ 24 w 132"/>
                <a:gd name="T7" fmla="*/ 108 h 132"/>
                <a:gd name="T8" fmla="*/ 24 w 132"/>
                <a:gd name="T9" fmla="*/ 23 h 132"/>
                <a:gd name="T10" fmla="*/ 109 w 132"/>
                <a:gd name="T11" fmla="*/ 2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2">
                  <a:moveTo>
                    <a:pt x="109" y="23"/>
                  </a:moveTo>
                  <a:lnTo>
                    <a:pt x="109" y="23"/>
                  </a:lnTo>
                  <a:cubicBezTo>
                    <a:pt x="132" y="47"/>
                    <a:pt x="132" y="85"/>
                    <a:pt x="109" y="108"/>
                  </a:cubicBezTo>
                  <a:cubicBezTo>
                    <a:pt x="85" y="132"/>
                    <a:pt x="47" y="132"/>
                    <a:pt x="24" y="108"/>
                  </a:cubicBezTo>
                  <a:cubicBezTo>
                    <a:pt x="0" y="85"/>
                    <a:pt x="0" y="47"/>
                    <a:pt x="24" y="23"/>
                  </a:cubicBezTo>
                  <a:cubicBezTo>
                    <a:pt x="47" y="0"/>
                    <a:pt x="85" y="0"/>
                    <a:pt x="109" y="23"/>
                  </a:cubicBezTo>
                  <a:close/>
                </a:path>
              </a:pathLst>
            </a:custGeom>
            <a:solidFill>
              <a:srgbClr val="1919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54" name="Freeform 92">
              <a:extLst>
                <a:ext uri="{FF2B5EF4-FFF2-40B4-BE49-F238E27FC236}">
                  <a16:creationId xmlns:a16="http://schemas.microsoft.com/office/drawing/2014/main" id="{C704A699-58AB-46A1-9DED-8A69E0F83D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3" y="1794"/>
              <a:ext cx="28" cy="29"/>
            </a:xfrm>
            <a:custGeom>
              <a:avLst/>
              <a:gdLst>
                <a:gd name="T0" fmla="*/ 109 w 132"/>
                <a:gd name="T1" fmla="*/ 23 h 132"/>
                <a:gd name="T2" fmla="*/ 109 w 132"/>
                <a:gd name="T3" fmla="*/ 23 h 132"/>
                <a:gd name="T4" fmla="*/ 109 w 132"/>
                <a:gd name="T5" fmla="*/ 108 h 132"/>
                <a:gd name="T6" fmla="*/ 24 w 132"/>
                <a:gd name="T7" fmla="*/ 108 h 132"/>
                <a:gd name="T8" fmla="*/ 24 w 132"/>
                <a:gd name="T9" fmla="*/ 23 h 132"/>
                <a:gd name="T10" fmla="*/ 109 w 132"/>
                <a:gd name="T11" fmla="*/ 2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2">
                  <a:moveTo>
                    <a:pt x="109" y="23"/>
                  </a:moveTo>
                  <a:lnTo>
                    <a:pt x="109" y="23"/>
                  </a:lnTo>
                  <a:cubicBezTo>
                    <a:pt x="132" y="47"/>
                    <a:pt x="132" y="85"/>
                    <a:pt x="109" y="108"/>
                  </a:cubicBezTo>
                  <a:cubicBezTo>
                    <a:pt x="85" y="132"/>
                    <a:pt x="47" y="132"/>
                    <a:pt x="24" y="108"/>
                  </a:cubicBezTo>
                  <a:cubicBezTo>
                    <a:pt x="0" y="85"/>
                    <a:pt x="0" y="47"/>
                    <a:pt x="24" y="23"/>
                  </a:cubicBezTo>
                  <a:cubicBezTo>
                    <a:pt x="47" y="0"/>
                    <a:pt x="85" y="0"/>
                    <a:pt x="109" y="23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55" name="Freeform 93">
              <a:extLst>
                <a:ext uri="{FF2B5EF4-FFF2-40B4-BE49-F238E27FC236}">
                  <a16:creationId xmlns:a16="http://schemas.microsoft.com/office/drawing/2014/main" id="{F183388E-F9BE-490F-8FD3-EDCA70299F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3" y="1754"/>
              <a:ext cx="29" cy="29"/>
            </a:xfrm>
            <a:custGeom>
              <a:avLst/>
              <a:gdLst>
                <a:gd name="T0" fmla="*/ 108 w 132"/>
                <a:gd name="T1" fmla="*/ 24 h 132"/>
                <a:gd name="T2" fmla="*/ 108 w 132"/>
                <a:gd name="T3" fmla="*/ 24 h 132"/>
                <a:gd name="T4" fmla="*/ 108 w 132"/>
                <a:gd name="T5" fmla="*/ 109 h 132"/>
                <a:gd name="T6" fmla="*/ 23 w 132"/>
                <a:gd name="T7" fmla="*/ 109 h 132"/>
                <a:gd name="T8" fmla="*/ 23 w 132"/>
                <a:gd name="T9" fmla="*/ 24 h 132"/>
                <a:gd name="T10" fmla="*/ 108 w 132"/>
                <a:gd name="T11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2">
                  <a:moveTo>
                    <a:pt x="108" y="24"/>
                  </a:moveTo>
                  <a:lnTo>
                    <a:pt x="108" y="24"/>
                  </a:lnTo>
                  <a:cubicBezTo>
                    <a:pt x="132" y="47"/>
                    <a:pt x="132" y="85"/>
                    <a:pt x="108" y="109"/>
                  </a:cubicBezTo>
                  <a:cubicBezTo>
                    <a:pt x="85" y="132"/>
                    <a:pt x="47" y="132"/>
                    <a:pt x="23" y="109"/>
                  </a:cubicBezTo>
                  <a:cubicBezTo>
                    <a:pt x="0" y="85"/>
                    <a:pt x="0" y="47"/>
                    <a:pt x="23" y="24"/>
                  </a:cubicBezTo>
                  <a:cubicBezTo>
                    <a:pt x="47" y="0"/>
                    <a:pt x="85" y="0"/>
                    <a:pt x="108" y="24"/>
                  </a:cubicBezTo>
                  <a:close/>
                </a:path>
              </a:pathLst>
            </a:custGeom>
            <a:solidFill>
              <a:srgbClr val="1919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56" name="Freeform 94">
              <a:extLst>
                <a:ext uri="{FF2B5EF4-FFF2-40B4-BE49-F238E27FC236}">
                  <a16:creationId xmlns:a16="http://schemas.microsoft.com/office/drawing/2014/main" id="{8B8DC0A8-36EC-42F2-A9F6-B625330B5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3" y="1754"/>
              <a:ext cx="29" cy="29"/>
            </a:xfrm>
            <a:custGeom>
              <a:avLst/>
              <a:gdLst>
                <a:gd name="T0" fmla="*/ 108 w 132"/>
                <a:gd name="T1" fmla="*/ 24 h 132"/>
                <a:gd name="T2" fmla="*/ 108 w 132"/>
                <a:gd name="T3" fmla="*/ 24 h 132"/>
                <a:gd name="T4" fmla="*/ 108 w 132"/>
                <a:gd name="T5" fmla="*/ 109 h 132"/>
                <a:gd name="T6" fmla="*/ 23 w 132"/>
                <a:gd name="T7" fmla="*/ 109 h 132"/>
                <a:gd name="T8" fmla="*/ 23 w 132"/>
                <a:gd name="T9" fmla="*/ 24 h 132"/>
                <a:gd name="T10" fmla="*/ 108 w 132"/>
                <a:gd name="T11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2">
                  <a:moveTo>
                    <a:pt x="108" y="24"/>
                  </a:moveTo>
                  <a:lnTo>
                    <a:pt x="108" y="24"/>
                  </a:lnTo>
                  <a:cubicBezTo>
                    <a:pt x="132" y="47"/>
                    <a:pt x="132" y="85"/>
                    <a:pt x="108" y="109"/>
                  </a:cubicBezTo>
                  <a:cubicBezTo>
                    <a:pt x="85" y="132"/>
                    <a:pt x="47" y="132"/>
                    <a:pt x="23" y="109"/>
                  </a:cubicBezTo>
                  <a:cubicBezTo>
                    <a:pt x="0" y="85"/>
                    <a:pt x="0" y="47"/>
                    <a:pt x="23" y="24"/>
                  </a:cubicBezTo>
                  <a:cubicBezTo>
                    <a:pt x="47" y="0"/>
                    <a:pt x="85" y="0"/>
                    <a:pt x="108" y="24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57" name="Freeform 95">
              <a:extLst>
                <a:ext uri="{FF2B5EF4-FFF2-40B4-BE49-F238E27FC236}">
                  <a16:creationId xmlns:a16="http://schemas.microsoft.com/office/drawing/2014/main" id="{5BA10B54-098E-4590-9A72-492BBDAEB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4" y="1678"/>
              <a:ext cx="28" cy="28"/>
            </a:xfrm>
            <a:custGeom>
              <a:avLst/>
              <a:gdLst>
                <a:gd name="T0" fmla="*/ 109 w 132"/>
                <a:gd name="T1" fmla="*/ 24 h 132"/>
                <a:gd name="T2" fmla="*/ 109 w 132"/>
                <a:gd name="T3" fmla="*/ 24 h 132"/>
                <a:gd name="T4" fmla="*/ 109 w 132"/>
                <a:gd name="T5" fmla="*/ 109 h 132"/>
                <a:gd name="T6" fmla="*/ 24 w 132"/>
                <a:gd name="T7" fmla="*/ 109 h 132"/>
                <a:gd name="T8" fmla="*/ 24 w 132"/>
                <a:gd name="T9" fmla="*/ 24 h 132"/>
                <a:gd name="T10" fmla="*/ 109 w 132"/>
                <a:gd name="T11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2">
                  <a:moveTo>
                    <a:pt x="109" y="24"/>
                  </a:moveTo>
                  <a:lnTo>
                    <a:pt x="109" y="24"/>
                  </a:lnTo>
                  <a:cubicBezTo>
                    <a:pt x="132" y="47"/>
                    <a:pt x="132" y="85"/>
                    <a:pt x="109" y="109"/>
                  </a:cubicBezTo>
                  <a:cubicBezTo>
                    <a:pt x="85" y="132"/>
                    <a:pt x="47" y="132"/>
                    <a:pt x="24" y="109"/>
                  </a:cubicBezTo>
                  <a:cubicBezTo>
                    <a:pt x="0" y="85"/>
                    <a:pt x="0" y="47"/>
                    <a:pt x="24" y="24"/>
                  </a:cubicBezTo>
                  <a:cubicBezTo>
                    <a:pt x="47" y="0"/>
                    <a:pt x="85" y="0"/>
                    <a:pt x="109" y="24"/>
                  </a:cubicBezTo>
                  <a:close/>
                </a:path>
              </a:pathLst>
            </a:custGeom>
            <a:solidFill>
              <a:srgbClr val="1919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58" name="Freeform 96">
              <a:extLst>
                <a:ext uri="{FF2B5EF4-FFF2-40B4-BE49-F238E27FC236}">
                  <a16:creationId xmlns:a16="http://schemas.microsoft.com/office/drawing/2014/main" id="{649A7244-390C-4961-B642-F3CFCA168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4" y="1678"/>
              <a:ext cx="28" cy="28"/>
            </a:xfrm>
            <a:custGeom>
              <a:avLst/>
              <a:gdLst>
                <a:gd name="T0" fmla="*/ 109 w 132"/>
                <a:gd name="T1" fmla="*/ 24 h 132"/>
                <a:gd name="T2" fmla="*/ 109 w 132"/>
                <a:gd name="T3" fmla="*/ 24 h 132"/>
                <a:gd name="T4" fmla="*/ 109 w 132"/>
                <a:gd name="T5" fmla="*/ 109 h 132"/>
                <a:gd name="T6" fmla="*/ 24 w 132"/>
                <a:gd name="T7" fmla="*/ 109 h 132"/>
                <a:gd name="T8" fmla="*/ 24 w 132"/>
                <a:gd name="T9" fmla="*/ 24 h 132"/>
                <a:gd name="T10" fmla="*/ 109 w 132"/>
                <a:gd name="T11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2">
                  <a:moveTo>
                    <a:pt x="109" y="24"/>
                  </a:moveTo>
                  <a:lnTo>
                    <a:pt x="109" y="24"/>
                  </a:lnTo>
                  <a:cubicBezTo>
                    <a:pt x="132" y="47"/>
                    <a:pt x="132" y="85"/>
                    <a:pt x="109" y="109"/>
                  </a:cubicBezTo>
                  <a:cubicBezTo>
                    <a:pt x="85" y="132"/>
                    <a:pt x="47" y="132"/>
                    <a:pt x="24" y="109"/>
                  </a:cubicBezTo>
                  <a:cubicBezTo>
                    <a:pt x="0" y="85"/>
                    <a:pt x="0" y="47"/>
                    <a:pt x="24" y="24"/>
                  </a:cubicBezTo>
                  <a:cubicBezTo>
                    <a:pt x="47" y="0"/>
                    <a:pt x="85" y="0"/>
                    <a:pt x="109" y="24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59" name="Freeform 97">
              <a:extLst>
                <a:ext uri="{FF2B5EF4-FFF2-40B4-BE49-F238E27FC236}">
                  <a16:creationId xmlns:a16="http://schemas.microsoft.com/office/drawing/2014/main" id="{03C8CB21-8B82-4CBE-9901-949E16A917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8" y="1891"/>
              <a:ext cx="28" cy="28"/>
            </a:xfrm>
            <a:custGeom>
              <a:avLst/>
              <a:gdLst>
                <a:gd name="T0" fmla="*/ 109 w 132"/>
                <a:gd name="T1" fmla="*/ 24 h 132"/>
                <a:gd name="T2" fmla="*/ 109 w 132"/>
                <a:gd name="T3" fmla="*/ 24 h 132"/>
                <a:gd name="T4" fmla="*/ 109 w 132"/>
                <a:gd name="T5" fmla="*/ 109 h 132"/>
                <a:gd name="T6" fmla="*/ 24 w 132"/>
                <a:gd name="T7" fmla="*/ 109 h 132"/>
                <a:gd name="T8" fmla="*/ 24 w 132"/>
                <a:gd name="T9" fmla="*/ 24 h 132"/>
                <a:gd name="T10" fmla="*/ 109 w 132"/>
                <a:gd name="T11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2">
                  <a:moveTo>
                    <a:pt x="109" y="24"/>
                  </a:moveTo>
                  <a:lnTo>
                    <a:pt x="109" y="24"/>
                  </a:lnTo>
                  <a:cubicBezTo>
                    <a:pt x="132" y="47"/>
                    <a:pt x="132" y="85"/>
                    <a:pt x="109" y="109"/>
                  </a:cubicBezTo>
                  <a:cubicBezTo>
                    <a:pt x="85" y="132"/>
                    <a:pt x="47" y="132"/>
                    <a:pt x="24" y="109"/>
                  </a:cubicBezTo>
                  <a:cubicBezTo>
                    <a:pt x="0" y="85"/>
                    <a:pt x="0" y="47"/>
                    <a:pt x="24" y="24"/>
                  </a:cubicBezTo>
                  <a:cubicBezTo>
                    <a:pt x="47" y="0"/>
                    <a:pt x="85" y="0"/>
                    <a:pt x="109" y="24"/>
                  </a:cubicBezTo>
                  <a:close/>
                </a:path>
              </a:pathLst>
            </a:custGeom>
            <a:solidFill>
              <a:srgbClr val="1919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60" name="Freeform 98">
              <a:extLst>
                <a:ext uri="{FF2B5EF4-FFF2-40B4-BE49-F238E27FC236}">
                  <a16:creationId xmlns:a16="http://schemas.microsoft.com/office/drawing/2014/main" id="{6283D4DA-66D5-4793-80B2-5E784665CE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8" y="1891"/>
              <a:ext cx="28" cy="28"/>
            </a:xfrm>
            <a:custGeom>
              <a:avLst/>
              <a:gdLst>
                <a:gd name="T0" fmla="*/ 109 w 132"/>
                <a:gd name="T1" fmla="*/ 24 h 132"/>
                <a:gd name="T2" fmla="*/ 109 w 132"/>
                <a:gd name="T3" fmla="*/ 24 h 132"/>
                <a:gd name="T4" fmla="*/ 109 w 132"/>
                <a:gd name="T5" fmla="*/ 109 h 132"/>
                <a:gd name="T6" fmla="*/ 24 w 132"/>
                <a:gd name="T7" fmla="*/ 109 h 132"/>
                <a:gd name="T8" fmla="*/ 24 w 132"/>
                <a:gd name="T9" fmla="*/ 24 h 132"/>
                <a:gd name="T10" fmla="*/ 109 w 132"/>
                <a:gd name="T11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2">
                  <a:moveTo>
                    <a:pt x="109" y="24"/>
                  </a:moveTo>
                  <a:lnTo>
                    <a:pt x="109" y="24"/>
                  </a:lnTo>
                  <a:cubicBezTo>
                    <a:pt x="132" y="47"/>
                    <a:pt x="132" y="85"/>
                    <a:pt x="109" y="109"/>
                  </a:cubicBezTo>
                  <a:cubicBezTo>
                    <a:pt x="85" y="132"/>
                    <a:pt x="47" y="132"/>
                    <a:pt x="24" y="109"/>
                  </a:cubicBezTo>
                  <a:cubicBezTo>
                    <a:pt x="0" y="85"/>
                    <a:pt x="0" y="47"/>
                    <a:pt x="24" y="24"/>
                  </a:cubicBezTo>
                  <a:cubicBezTo>
                    <a:pt x="47" y="0"/>
                    <a:pt x="85" y="0"/>
                    <a:pt x="109" y="24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61" name="Freeform 99">
              <a:extLst>
                <a:ext uri="{FF2B5EF4-FFF2-40B4-BE49-F238E27FC236}">
                  <a16:creationId xmlns:a16="http://schemas.microsoft.com/office/drawing/2014/main" id="{52421097-1776-4049-BE4B-6304886FF9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9" y="1877"/>
              <a:ext cx="28" cy="28"/>
            </a:xfrm>
            <a:custGeom>
              <a:avLst/>
              <a:gdLst>
                <a:gd name="T0" fmla="*/ 108 w 132"/>
                <a:gd name="T1" fmla="*/ 23 h 131"/>
                <a:gd name="T2" fmla="*/ 108 w 132"/>
                <a:gd name="T3" fmla="*/ 23 h 131"/>
                <a:gd name="T4" fmla="*/ 108 w 132"/>
                <a:gd name="T5" fmla="*/ 108 h 131"/>
                <a:gd name="T6" fmla="*/ 23 w 132"/>
                <a:gd name="T7" fmla="*/ 108 h 131"/>
                <a:gd name="T8" fmla="*/ 23 w 132"/>
                <a:gd name="T9" fmla="*/ 23 h 131"/>
                <a:gd name="T10" fmla="*/ 108 w 132"/>
                <a:gd name="T11" fmla="*/ 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1">
                  <a:moveTo>
                    <a:pt x="108" y="23"/>
                  </a:moveTo>
                  <a:lnTo>
                    <a:pt x="108" y="23"/>
                  </a:lnTo>
                  <a:cubicBezTo>
                    <a:pt x="132" y="47"/>
                    <a:pt x="132" y="84"/>
                    <a:pt x="108" y="108"/>
                  </a:cubicBezTo>
                  <a:cubicBezTo>
                    <a:pt x="85" y="131"/>
                    <a:pt x="47" y="131"/>
                    <a:pt x="23" y="108"/>
                  </a:cubicBezTo>
                  <a:cubicBezTo>
                    <a:pt x="0" y="84"/>
                    <a:pt x="0" y="47"/>
                    <a:pt x="23" y="23"/>
                  </a:cubicBezTo>
                  <a:cubicBezTo>
                    <a:pt x="47" y="0"/>
                    <a:pt x="85" y="0"/>
                    <a:pt x="108" y="23"/>
                  </a:cubicBezTo>
                  <a:close/>
                </a:path>
              </a:pathLst>
            </a:custGeom>
            <a:solidFill>
              <a:srgbClr val="1919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62" name="Freeform 100">
              <a:extLst>
                <a:ext uri="{FF2B5EF4-FFF2-40B4-BE49-F238E27FC236}">
                  <a16:creationId xmlns:a16="http://schemas.microsoft.com/office/drawing/2014/main" id="{5D495FFE-F764-4671-A108-4B8E6FB08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9" y="1877"/>
              <a:ext cx="28" cy="28"/>
            </a:xfrm>
            <a:custGeom>
              <a:avLst/>
              <a:gdLst>
                <a:gd name="T0" fmla="*/ 108 w 132"/>
                <a:gd name="T1" fmla="*/ 23 h 131"/>
                <a:gd name="T2" fmla="*/ 108 w 132"/>
                <a:gd name="T3" fmla="*/ 23 h 131"/>
                <a:gd name="T4" fmla="*/ 108 w 132"/>
                <a:gd name="T5" fmla="*/ 108 h 131"/>
                <a:gd name="T6" fmla="*/ 23 w 132"/>
                <a:gd name="T7" fmla="*/ 108 h 131"/>
                <a:gd name="T8" fmla="*/ 23 w 132"/>
                <a:gd name="T9" fmla="*/ 23 h 131"/>
                <a:gd name="T10" fmla="*/ 108 w 132"/>
                <a:gd name="T11" fmla="*/ 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1">
                  <a:moveTo>
                    <a:pt x="108" y="23"/>
                  </a:moveTo>
                  <a:lnTo>
                    <a:pt x="108" y="23"/>
                  </a:lnTo>
                  <a:cubicBezTo>
                    <a:pt x="132" y="47"/>
                    <a:pt x="132" y="84"/>
                    <a:pt x="108" y="108"/>
                  </a:cubicBezTo>
                  <a:cubicBezTo>
                    <a:pt x="85" y="131"/>
                    <a:pt x="47" y="131"/>
                    <a:pt x="23" y="108"/>
                  </a:cubicBezTo>
                  <a:cubicBezTo>
                    <a:pt x="0" y="84"/>
                    <a:pt x="0" y="47"/>
                    <a:pt x="23" y="23"/>
                  </a:cubicBezTo>
                  <a:cubicBezTo>
                    <a:pt x="47" y="0"/>
                    <a:pt x="85" y="0"/>
                    <a:pt x="108" y="23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63" name="Freeform 101">
              <a:extLst>
                <a:ext uri="{FF2B5EF4-FFF2-40B4-BE49-F238E27FC236}">
                  <a16:creationId xmlns:a16="http://schemas.microsoft.com/office/drawing/2014/main" id="{798C77F7-7158-4672-B792-E4F66C7A8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0" y="1817"/>
              <a:ext cx="28" cy="28"/>
            </a:xfrm>
            <a:custGeom>
              <a:avLst/>
              <a:gdLst>
                <a:gd name="T0" fmla="*/ 109 w 132"/>
                <a:gd name="T1" fmla="*/ 23 h 131"/>
                <a:gd name="T2" fmla="*/ 109 w 132"/>
                <a:gd name="T3" fmla="*/ 23 h 131"/>
                <a:gd name="T4" fmla="*/ 109 w 132"/>
                <a:gd name="T5" fmla="*/ 108 h 131"/>
                <a:gd name="T6" fmla="*/ 24 w 132"/>
                <a:gd name="T7" fmla="*/ 108 h 131"/>
                <a:gd name="T8" fmla="*/ 24 w 132"/>
                <a:gd name="T9" fmla="*/ 23 h 131"/>
                <a:gd name="T10" fmla="*/ 109 w 132"/>
                <a:gd name="T11" fmla="*/ 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1">
                  <a:moveTo>
                    <a:pt x="109" y="23"/>
                  </a:moveTo>
                  <a:lnTo>
                    <a:pt x="109" y="23"/>
                  </a:lnTo>
                  <a:cubicBezTo>
                    <a:pt x="132" y="47"/>
                    <a:pt x="132" y="84"/>
                    <a:pt x="109" y="108"/>
                  </a:cubicBezTo>
                  <a:cubicBezTo>
                    <a:pt x="85" y="131"/>
                    <a:pt x="47" y="131"/>
                    <a:pt x="24" y="108"/>
                  </a:cubicBezTo>
                  <a:cubicBezTo>
                    <a:pt x="0" y="84"/>
                    <a:pt x="0" y="47"/>
                    <a:pt x="24" y="23"/>
                  </a:cubicBezTo>
                  <a:cubicBezTo>
                    <a:pt x="47" y="0"/>
                    <a:pt x="85" y="0"/>
                    <a:pt x="109" y="23"/>
                  </a:cubicBezTo>
                  <a:close/>
                </a:path>
              </a:pathLst>
            </a:custGeom>
            <a:solidFill>
              <a:srgbClr val="1919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64" name="Freeform 102">
              <a:extLst>
                <a:ext uri="{FF2B5EF4-FFF2-40B4-BE49-F238E27FC236}">
                  <a16:creationId xmlns:a16="http://schemas.microsoft.com/office/drawing/2014/main" id="{F2888E8B-90C8-46C7-B470-DAE50AE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0" y="1817"/>
              <a:ext cx="28" cy="28"/>
            </a:xfrm>
            <a:custGeom>
              <a:avLst/>
              <a:gdLst>
                <a:gd name="T0" fmla="*/ 109 w 132"/>
                <a:gd name="T1" fmla="*/ 23 h 131"/>
                <a:gd name="T2" fmla="*/ 109 w 132"/>
                <a:gd name="T3" fmla="*/ 23 h 131"/>
                <a:gd name="T4" fmla="*/ 109 w 132"/>
                <a:gd name="T5" fmla="*/ 108 h 131"/>
                <a:gd name="T6" fmla="*/ 24 w 132"/>
                <a:gd name="T7" fmla="*/ 108 h 131"/>
                <a:gd name="T8" fmla="*/ 24 w 132"/>
                <a:gd name="T9" fmla="*/ 23 h 131"/>
                <a:gd name="T10" fmla="*/ 109 w 132"/>
                <a:gd name="T11" fmla="*/ 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1">
                  <a:moveTo>
                    <a:pt x="109" y="23"/>
                  </a:moveTo>
                  <a:lnTo>
                    <a:pt x="109" y="23"/>
                  </a:lnTo>
                  <a:cubicBezTo>
                    <a:pt x="132" y="47"/>
                    <a:pt x="132" y="84"/>
                    <a:pt x="109" y="108"/>
                  </a:cubicBezTo>
                  <a:cubicBezTo>
                    <a:pt x="85" y="131"/>
                    <a:pt x="47" y="131"/>
                    <a:pt x="24" y="108"/>
                  </a:cubicBezTo>
                  <a:cubicBezTo>
                    <a:pt x="0" y="84"/>
                    <a:pt x="0" y="47"/>
                    <a:pt x="24" y="23"/>
                  </a:cubicBezTo>
                  <a:cubicBezTo>
                    <a:pt x="47" y="0"/>
                    <a:pt x="85" y="0"/>
                    <a:pt x="109" y="23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BC3041DD-F456-49B8-A4F0-B8992CA64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1" y="1783"/>
              <a:ext cx="28" cy="28"/>
            </a:xfrm>
            <a:custGeom>
              <a:avLst/>
              <a:gdLst>
                <a:gd name="T0" fmla="*/ 109 w 132"/>
                <a:gd name="T1" fmla="*/ 23 h 131"/>
                <a:gd name="T2" fmla="*/ 109 w 132"/>
                <a:gd name="T3" fmla="*/ 23 h 131"/>
                <a:gd name="T4" fmla="*/ 109 w 132"/>
                <a:gd name="T5" fmla="*/ 108 h 131"/>
                <a:gd name="T6" fmla="*/ 24 w 132"/>
                <a:gd name="T7" fmla="*/ 108 h 131"/>
                <a:gd name="T8" fmla="*/ 24 w 132"/>
                <a:gd name="T9" fmla="*/ 23 h 131"/>
                <a:gd name="T10" fmla="*/ 109 w 132"/>
                <a:gd name="T11" fmla="*/ 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1">
                  <a:moveTo>
                    <a:pt x="109" y="23"/>
                  </a:moveTo>
                  <a:lnTo>
                    <a:pt x="109" y="23"/>
                  </a:lnTo>
                  <a:cubicBezTo>
                    <a:pt x="132" y="47"/>
                    <a:pt x="132" y="84"/>
                    <a:pt x="109" y="108"/>
                  </a:cubicBezTo>
                  <a:cubicBezTo>
                    <a:pt x="85" y="131"/>
                    <a:pt x="47" y="131"/>
                    <a:pt x="24" y="108"/>
                  </a:cubicBezTo>
                  <a:cubicBezTo>
                    <a:pt x="0" y="84"/>
                    <a:pt x="0" y="47"/>
                    <a:pt x="24" y="23"/>
                  </a:cubicBezTo>
                  <a:cubicBezTo>
                    <a:pt x="47" y="0"/>
                    <a:pt x="85" y="0"/>
                    <a:pt x="109" y="23"/>
                  </a:cubicBezTo>
                  <a:close/>
                </a:path>
              </a:pathLst>
            </a:custGeom>
            <a:solidFill>
              <a:srgbClr val="1919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43503DAC-E22B-4018-A5A2-6555AD8ED4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1" y="1783"/>
              <a:ext cx="28" cy="28"/>
            </a:xfrm>
            <a:custGeom>
              <a:avLst/>
              <a:gdLst>
                <a:gd name="T0" fmla="*/ 109 w 132"/>
                <a:gd name="T1" fmla="*/ 23 h 131"/>
                <a:gd name="T2" fmla="*/ 109 w 132"/>
                <a:gd name="T3" fmla="*/ 23 h 131"/>
                <a:gd name="T4" fmla="*/ 109 w 132"/>
                <a:gd name="T5" fmla="*/ 108 h 131"/>
                <a:gd name="T6" fmla="*/ 24 w 132"/>
                <a:gd name="T7" fmla="*/ 108 h 131"/>
                <a:gd name="T8" fmla="*/ 24 w 132"/>
                <a:gd name="T9" fmla="*/ 23 h 131"/>
                <a:gd name="T10" fmla="*/ 109 w 132"/>
                <a:gd name="T11" fmla="*/ 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1">
                  <a:moveTo>
                    <a:pt x="109" y="23"/>
                  </a:moveTo>
                  <a:lnTo>
                    <a:pt x="109" y="23"/>
                  </a:lnTo>
                  <a:cubicBezTo>
                    <a:pt x="132" y="47"/>
                    <a:pt x="132" y="84"/>
                    <a:pt x="109" y="108"/>
                  </a:cubicBezTo>
                  <a:cubicBezTo>
                    <a:pt x="85" y="131"/>
                    <a:pt x="47" y="131"/>
                    <a:pt x="24" y="108"/>
                  </a:cubicBezTo>
                  <a:cubicBezTo>
                    <a:pt x="0" y="84"/>
                    <a:pt x="0" y="47"/>
                    <a:pt x="24" y="23"/>
                  </a:cubicBezTo>
                  <a:cubicBezTo>
                    <a:pt x="47" y="0"/>
                    <a:pt x="85" y="0"/>
                    <a:pt x="109" y="23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5E19EE44-512A-4022-B763-831D1339D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3" y="2005"/>
              <a:ext cx="28" cy="28"/>
            </a:xfrm>
            <a:custGeom>
              <a:avLst/>
              <a:gdLst>
                <a:gd name="T0" fmla="*/ 108 w 132"/>
                <a:gd name="T1" fmla="*/ 23 h 131"/>
                <a:gd name="T2" fmla="*/ 108 w 132"/>
                <a:gd name="T3" fmla="*/ 23 h 131"/>
                <a:gd name="T4" fmla="*/ 108 w 132"/>
                <a:gd name="T5" fmla="*/ 108 h 131"/>
                <a:gd name="T6" fmla="*/ 23 w 132"/>
                <a:gd name="T7" fmla="*/ 108 h 131"/>
                <a:gd name="T8" fmla="*/ 23 w 132"/>
                <a:gd name="T9" fmla="*/ 23 h 131"/>
                <a:gd name="T10" fmla="*/ 108 w 132"/>
                <a:gd name="T11" fmla="*/ 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1">
                  <a:moveTo>
                    <a:pt x="108" y="23"/>
                  </a:moveTo>
                  <a:lnTo>
                    <a:pt x="108" y="23"/>
                  </a:lnTo>
                  <a:cubicBezTo>
                    <a:pt x="132" y="47"/>
                    <a:pt x="132" y="84"/>
                    <a:pt x="108" y="108"/>
                  </a:cubicBezTo>
                  <a:cubicBezTo>
                    <a:pt x="85" y="131"/>
                    <a:pt x="47" y="131"/>
                    <a:pt x="23" y="108"/>
                  </a:cubicBezTo>
                  <a:cubicBezTo>
                    <a:pt x="0" y="84"/>
                    <a:pt x="0" y="47"/>
                    <a:pt x="23" y="23"/>
                  </a:cubicBezTo>
                  <a:cubicBezTo>
                    <a:pt x="47" y="0"/>
                    <a:pt x="85" y="0"/>
                    <a:pt x="108" y="23"/>
                  </a:cubicBezTo>
                  <a:close/>
                </a:path>
              </a:pathLst>
            </a:custGeom>
            <a:solidFill>
              <a:srgbClr val="1919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C0A1C242-99CC-4FE9-9709-CB8C469C0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3" y="2005"/>
              <a:ext cx="28" cy="28"/>
            </a:xfrm>
            <a:custGeom>
              <a:avLst/>
              <a:gdLst>
                <a:gd name="T0" fmla="*/ 108 w 132"/>
                <a:gd name="T1" fmla="*/ 23 h 131"/>
                <a:gd name="T2" fmla="*/ 108 w 132"/>
                <a:gd name="T3" fmla="*/ 23 h 131"/>
                <a:gd name="T4" fmla="*/ 108 w 132"/>
                <a:gd name="T5" fmla="*/ 108 h 131"/>
                <a:gd name="T6" fmla="*/ 23 w 132"/>
                <a:gd name="T7" fmla="*/ 108 h 131"/>
                <a:gd name="T8" fmla="*/ 23 w 132"/>
                <a:gd name="T9" fmla="*/ 23 h 131"/>
                <a:gd name="T10" fmla="*/ 108 w 132"/>
                <a:gd name="T11" fmla="*/ 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1">
                  <a:moveTo>
                    <a:pt x="108" y="23"/>
                  </a:moveTo>
                  <a:lnTo>
                    <a:pt x="108" y="23"/>
                  </a:lnTo>
                  <a:cubicBezTo>
                    <a:pt x="132" y="47"/>
                    <a:pt x="132" y="84"/>
                    <a:pt x="108" y="108"/>
                  </a:cubicBezTo>
                  <a:cubicBezTo>
                    <a:pt x="85" y="131"/>
                    <a:pt x="47" y="131"/>
                    <a:pt x="23" y="108"/>
                  </a:cubicBezTo>
                  <a:cubicBezTo>
                    <a:pt x="0" y="84"/>
                    <a:pt x="0" y="47"/>
                    <a:pt x="23" y="23"/>
                  </a:cubicBezTo>
                  <a:cubicBezTo>
                    <a:pt x="47" y="0"/>
                    <a:pt x="85" y="0"/>
                    <a:pt x="108" y="23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69" name="Freeform 107">
              <a:extLst>
                <a:ext uri="{FF2B5EF4-FFF2-40B4-BE49-F238E27FC236}">
                  <a16:creationId xmlns:a16="http://schemas.microsoft.com/office/drawing/2014/main" id="{57C417BF-3D47-48BA-AC80-5F1E99456F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8" y="2005"/>
              <a:ext cx="28" cy="28"/>
            </a:xfrm>
            <a:custGeom>
              <a:avLst/>
              <a:gdLst>
                <a:gd name="T0" fmla="*/ 109 w 132"/>
                <a:gd name="T1" fmla="*/ 23 h 131"/>
                <a:gd name="T2" fmla="*/ 109 w 132"/>
                <a:gd name="T3" fmla="*/ 23 h 131"/>
                <a:gd name="T4" fmla="*/ 109 w 132"/>
                <a:gd name="T5" fmla="*/ 108 h 131"/>
                <a:gd name="T6" fmla="*/ 24 w 132"/>
                <a:gd name="T7" fmla="*/ 108 h 131"/>
                <a:gd name="T8" fmla="*/ 24 w 132"/>
                <a:gd name="T9" fmla="*/ 23 h 131"/>
                <a:gd name="T10" fmla="*/ 109 w 132"/>
                <a:gd name="T11" fmla="*/ 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1">
                  <a:moveTo>
                    <a:pt x="109" y="23"/>
                  </a:moveTo>
                  <a:lnTo>
                    <a:pt x="109" y="23"/>
                  </a:lnTo>
                  <a:cubicBezTo>
                    <a:pt x="132" y="47"/>
                    <a:pt x="132" y="84"/>
                    <a:pt x="109" y="108"/>
                  </a:cubicBezTo>
                  <a:cubicBezTo>
                    <a:pt x="85" y="131"/>
                    <a:pt x="47" y="131"/>
                    <a:pt x="24" y="108"/>
                  </a:cubicBezTo>
                  <a:cubicBezTo>
                    <a:pt x="0" y="84"/>
                    <a:pt x="0" y="47"/>
                    <a:pt x="24" y="23"/>
                  </a:cubicBezTo>
                  <a:cubicBezTo>
                    <a:pt x="47" y="0"/>
                    <a:pt x="85" y="0"/>
                    <a:pt x="109" y="23"/>
                  </a:cubicBezTo>
                  <a:close/>
                </a:path>
              </a:pathLst>
            </a:custGeom>
            <a:solidFill>
              <a:srgbClr val="1919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70" name="Freeform 108">
              <a:extLst>
                <a:ext uri="{FF2B5EF4-FFF2-40B4-BE49-F238E27FC236}">
                  <a16:creationId xmlns:a16="http://schemas.microsoft.com/office/drawing/2014/main" id="{7752C520-45CC-4EB1-9855-52E886F44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8" y="2005"/>
              <a:ext cx="28" cy="28"/>
            </a:xfrm>
            <a:custGeom>
              <a:avLst/>
              <a:gdLst>
                <a:gd name="T0" fmla="*/ 109 w 132"/>
                <a:gd name="T1" fmla="*/ 23 h 131"/>
                <a:gd name="T2" fmla="*/ 109 w 132"/>
                <a:gd name="T3" fmla="*/ 23 h 131"/>
                <a:gd name="T4" fmla="*/ 109 w 132"/>
                <a:gd name="T5" fmla="*/ 108 h 131"/>
                <a:gd name="T6" fmla="*/ 24 w 132"/>
                <a:gd name="T7" fmla="*/ 108 h 131"/>
                <a:gd name="T8" fmla="*/ 24 w 132"/>
                <a:gd name="T9" fmla="*/ 23 h 131"/>
                <a:gd name="T10" fmla="*/ 109 w 132"/>
                <a:gd name="T11" fmla="*/ 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1">
                  <a:moveTo>
                    <a:pt x="109" y="23"/>
                  </a:moveTo>
                  <a:lnTo>
                    <a:pt x="109" y="23"/>
                  </a:lnTo>
                  <a:cubicBezTo>
                    <a:pt x="132" y="47"/>
                    <a:pt x="132" y="84"/>
                    <a:pt x="109" y="108"/>
                  </a:cubicBezTo>
                  <a:cubicBezTo>
                    <a:pt x="85" y="131"/>
                    <a:pt x="47" y="131"/>
                    <a:pt x="24" y="108"/>
                  </a:cubicBezTo>
                  <a:cubicBezTo>
                    <a:pt x="0" y="84"/>
                    <a:pt x="0" y="47"/>
                    <a:pt x="24" y="23"/>
                  </a:cubicBezTo>
                  <a:cubicBezTo>
                    <a:pt x="47" y="0"/>
                    <a:pt x="85" y="0"/>
                    <a:pt x="109" y="23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71" name="Freeform 109">
              <a:extLst>
                <a:ext uri="{FF2B5EF4-FFF2-40B4-BE49-F238E27FC236}">
                  <a16:creationId xmlns:a16="http://schemas.microsoft.com/office/drawing/2014/main" id="{2DD9C137-1601-46A8-8D7F-82F45BB50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1" y="2051"/>
              <a:ext cx="28" cy="28"/>
            </a:xfrm>
            <a:custGeom>
              <a:avLst/>
              <a:gdLst>
                <a:gd name="T0" fmla="*/ 108 w 131"/>
                <a:gd name="T1" fmla="*/ 23 h 132"/>
                <a:gd name="T2" fmla="*/ 108 w 131"/>
                <a:gd name="T3" fmla="*/ 23 h 132"/>
                <a:gd name="T4" fmla="*/ 108 w 131"/>
                <a:gd name="T5" fmla="*/ 108 h 132"/>
                <a:gd name="T6" fmla="*/ 23 w 131"/>
                <a:gd name="T7" fmla="*/ 108 h 132"/>
                <a:gd name="T8" fmla="*/ 23 w 131"/>
                <a:gd name="T9" fmla="*/ 23 h 132"/>
                <a:gd name="T10" fmla="*/ 108 w 131"/>
                <a:gd name="T11" fmla="*/ 2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132">
                  <a:moveTo>
                    <a:pt x="108" y="23"/>
                  </a:moveTo>
                  <a:lnTo>
                    <a:pt x="108" y="23"/>
                  </a:lnTo>
                  <a:cubicBezTo>
                    <a:pt x="131" y="47"/>
                    <a:pt x="131" y="85"/>
                    <a:pt x="108" y="108"/>
                  </a:cubicBezTo>
                  <a:cubicBezTo>
                    <a:pt x="84" y="132"/>
                    <a:pt x="47" y="132"/>
                    <a:pt x="23" y="108"/>
                  </a:cubicBezTo>
                  <a:cubicBezTo>
                    <a:pt x="0" y="85"/>
                    <a:pt x="0" y="47"/>
                    <a:pt x="23" y="23"/>
                  </a:cubicBezTo>
                  <a:cubicBezTo>
                    <a:pt x="47" y="0"/>
                    <a:pt x="84" y="0"/>
                    <a:pt x="108" y="23"/>
                  </a:cubicBezTo>
                  <a:close/>
                </a:path>
              </a:pathLst>
            </a:custGeom>
            <a:solidFill>
              <a:srgbClr val="1919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72" name="Freeform 110">
              <a:extLst>
                <a:ext uri="{FF2B5EF4-FFF2-40B4-BE49-F238E27FC236}">
                  <a16:creationId xmlns:a16="http://schemas.microsoft.com/office/drawing/2014/main" id="{207605E6-534B-4A9A-8A5D-978FDE887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1" y="2051"/>
              <a:ext cx="28" cy="28"/>
            </a:xfrm>
            <a:custGeom>
              <a:avLst/>
              <a:gdLst>
                <a:gd name="T0" fmla="*/ 108 w 131"/>
                <a:gd name="T1" fmla="*/ 23 h 132"/>
                <a:gd name="T2" fmla="*/ 108 w 131"/>
                <a:gd name="T3" fmla="*/ 23 h 132"/>
                <a:gd name="T4" fmla="*/ 108 w 131"/>
                <a:gd name="T5" fmla="*/ 108 h 132"/>
                <a:gd name="T6" fmla="*/ 23 w 131"/>
                <a:gd name="T7" fmla="*/ 108 h 132"/>
                <a:gd name="T8" fmla="*/ 23 w 131"/>
                <a:gd name="T9" fmla="*/ 23 h 132"/>
                <a:gd name="T10" fmla="*/ 108 w 131"/>
                <a:gd name="T11" fmla="*/ 2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132">
                  <a:moveTo>
                    <a:pt x="108" y="23"/>
                  </a:moveTo>
                  <a:lnTo>
                    <a:pt x="108" y="23"/>
                  </a:lnTo>
                  <a:cubicBezTo>
                    <a:pt x="131" y="47"/>
                    <a:pt x="131" y="85"/>
                    <a:pt x="108" y="108"/>
                  </a:cubicBezTo>
                  <a:cubicBezTo>
                    <a:pt x="84" y="132"/>
                    <a:pt x="47" y="132"/>
                    <a:pt x="23" y="108"/>
                  </a:cubicBezTo>
                  <a:cubicBezTo>
                    <a:pt x="0" y="85"/>
                    <a:pt x="0" y="47"/>
                    <a:pt x="23" y="23"/>
                  </a:cubicBezTo>
                  <a:cubicBezTo>
                    <a:pt x="47" y="0"/>
                    <a:pt x="84" y="0"/>
                    <a:pt x="108" y="23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DD8C2066-0317-429D-8C34-421B131279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3" y="1977"/>
              <a:ext cx="28" cy="28"/>
            </a:xfrm>
            <a:custGeom>
              <a:avLst/>
              <a:gdLst>
                <a:gd name="T0" fmla="*/ 108 w 132"/>
                <a:gd name="T1" fmla="*/ 24 h 132"/>
                <a:gd name="T2" fmla="*/ 108 w 132"/>
                <a:gd name="T3" fmla="*/ 24 h 132"/>
                <a:gd name="T4" fmla="*/ 108 w 132"/>
                <a:gd name="T5" fmla="*/ 109 h 132"/>
                <a:gd name="T6" fmla="*/ 23 w 132"/>
                <a:gd name="T7" fmla="*/ 109 h 132"/>
                <a:gd name="T8" fmla="*/ 23 w 132"/>
                <a:gd name="T9" fmla="*/ 24 h 132"/>
                <a:gd name="T10" fmla="*/ 108 w 132"/>
                <a:gd name="T11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2">
                  <a:moveTo>
                    <a:pt x="108" y="24"/>
                  </a:moveTo>
                  <a:lnTo>
                    <a:pt x="108" y="24"/>
                  </a:lnTo>
                  <a:cubicBezTo>
                    <a:pt x="132" y="47"/>
                    <a:pt x="132" y="85"/>
                    <a:pt x="108" y="109"/>
                  </a:cubicBezTo>
                  <a:cubicBezTo>
                    <a:pt x="85" y="132"/>
                    <a:pt x="47" y="132"/>
                    <a:pt x="23" y="109"/>
                  </a:cubicBezTo>
                  <a:cubicBezTo>
                    <a:pt x="0" y="85"/>
                    <a:pt x="0" y="47"/>
                    <a:pt x="23" y="24"/>
                  </a:cubicBezTo>
                  <a:cubicBezTo>
                    <a:pt x="47" y="0"/>
                    <a:pt x="85" y="0"/>
                    <a:pt x="108" y="24"/>
                  </a:cubicBezTo>
                  <a:close/>
                </a:path>
              </a:pathLst>
            </a:custGeom>
            <a:solidFill>
              <a:srgbClr val="1919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74" name="Freeform 112">
              <a:extLst>
                <a:ext uri="{FF2B5EF4-FFF2-40B4-BE49-F238E27FC236}">
                  <a16:creationId xmlns:a16="http://schemas.microsoft.com/office/drawing/2014/main" id="{4E76A9D9-8184-4836-926E-714A57EF4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3" y="1977"/>
              <a:ext cx="28" cy="28"/>
            </a:xfrm>
            <a:custGeom>
              <a:avLst/>
              <a:gdLst>
                <a:gd name="T0" fmla="*/ 108 w 132"/>
                <a:gd name="T1" fmla="*/ 24 h 132"/>
                <a:gd name="T2" fmla="*/ 108 w 132"/>
                <a:gd name="T3" fmla="*/ 24 h 132"/>
                <a:gd name="T4" fmla="*/ 108 w 132"/>
                <a:gd name="T5" fmla="*/ 109 h 132"/>
                <a:gd name="T6" fmla="*/ 23 w 132"/>
                <a:gd name="T7" fmla="*/ 109 h 132"/>
                <a:gd name="T8" fmla="*/ 23 w 132"/>
                <a:gd name="T9" fmla="*/ 24 h 132"/>
                <a:gd name="T10" fmla="*/ 108 w 132"/>
                <a:gd name="T11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2">
                  <a:moveTo>
                    <a:pt x="108" y="24"/>
                  </a:moveTo>
                  <a:lnTo>
                    <a:pt x="108" y="24"/>
                  </a:lnTo>
                  <a:cubicBezTo>
                    <a:pt x="132" y="47"/>
                    <a:pt x="132" y="85"/>
                    <a:pt x="108" y="109"/>
                  </a:cubicBezTo>
                  <a:cubicBezTo>
                    <a:pt x="85" y="132"/>
                    <a:pt x="47" y="132"/>
                    <a:pt x="23" y="109"/>
                  </a:cubicBezTo>
                  <a:cubicBezTo>
                    <a:pt x="0" y="85"/>
                    <a:pt x="0" y="47"/>
                    <a:pt x="23" y="24"/>
                  </a:cubicBezTo>
                  <a:cubicBezTo>
                    <a:pt x="47" y="0"/>
                    <a:pt x="85" y="0"/>
                    <a:pt x="108" y="24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75" name="Freeform 113">
              <a:extLst>
                <a:ext uri="{FF2B5EF4-FFF2-40B4-BE49-F238E27FC236}">
                  <a16:creationId xmlns:a16="http://schemas.microsoft.com/office/drawing/2014/main" id="{C2D3CE07-5D82-4AC1-B0DD-4E3F23986C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8" y="1925"/>
              <a:ext cx="29" cy="28"/>
            </a:xfrm>
            <a:custGeom>
              <a:avLst/>
              <a:gdLst>
                <a:gd name="T0" fmla="*/ 109 w 132"/>
                <a:gd name="T1" fmla="*/ 24 h 132"/>
                <a:gd name="T2" fmla="*/ 109 w 132"/>
                <a:gd name="T3" fmla="*/ 24 h 132"/>
                <a:gd name="T4" fmla="*/ 109 w 132"/>
                <a:gd name="T5" fmla="*/ 109 h 132"/>
                <a:gd name="T6" fmla="*/ 24 w 132"/>
                <a:gd name="T7" fmla="*/ 109 h 132"/>
                <a:gd name="T8" fmla="*/ 24 w 132"/>
                <a:gd name="T9" fmla="*/ 24 h 132"/>
                <a:gd name="T10" fmla="*/ 109 w 132"/>
                <a:gd name="T11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2">
                  <a:moveTo>
                    <a:pt x="109" y="24"/>
                  </a:moveTo>
                  <a:lnTo>
                    <a:pt x="109" y="24"/>
                  </a:lnTo>
                  <a:cubicBezTo>
                    <a:pt x="132" y="47"/>
                    <a:pt x="132" y="85"/>
                    <a:pt x="109" y="109"/>
                  </a:cubicBezTo>
                  <a:cubicBezTo>
                    <a:pt x="85" y="132"/>
                    <a:pt x="47" y="132"/>
                    <a:pt x="24" y="109"/>
                  </a:cubicBezTo>
                  <a:cubicBezTo>
                    <a:pt x="0" y="85"/>
                    <a:pt x="0" y="47"/>
                    <a:pt x="24" y="24"/>
                  </a:cubicBezTo>
                  <a:cubicBezTo>
                    <a:pt x="47" y="0"/>
                    <a:pt x="85" y="0"/>
                    <a:pt x="109" y="24"/>
                  </a:cubicBezTo>
                  <a:close/>
                </a:path>
              </a:pathLst>
            </a:custGeom>
            <a:solidFill>
              <a:srgbClr val="1919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76" name="Freeform 114">
              <a:extLst>
                <a:ext uri="{FF2B5EF4-FFF2-40B4-BE49-F238E27FC236}">
                  <a16:creationId xmlns:a16="http://schemas.microsoft.com/office/drawing/2014/main" id="{38352277-7E80-41E5-83C6-3F8B4106B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8" y="1925"/>
              <a:ext cx="29" cy="28"/>
            </a:xfrm>
            <a:custGeom>
              <a:avLst/>
              <a:gdLst>
                <a:gd name="T0" fmla="*/ 109 w 132"/>
                <a:gd name="T1" fmla="*/ 24 h 132"/>
                <a:gd name="T2" fmla="*/ 109 w 132"/>
                <a:gd name="T3" fmla="*/ 24 h 132"/>
                <a:gd name="T4" fmla="*/ 109 w 132"/>
                <a:gd name="T5" fmla="*/ 109 h 132"/>
                <a:gd name="T6" fmla="*/ 24 w 132"/>
                <a:gd name="T7" fmla="*/ 109 h 132"/>
                <a:gd name="T8" fmla="*/ 24 w 132"/>
                <a:gd name="T9" fmla="*/ 24 h 132"/>
                <a:gd name="T10" fmla="*/ 109 w 132"/>
                <a:gd name="T11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2">
                  <a:moveTo>
                    <a:pt x="109" y="24"/>
                  </a:moveTo>
                  <a:lnTo>
                    <a:pt x="109" y="24"/>
                  </a:lnTo>
                  <a:cubicBezTo>
                    <a:pt x="132" y="47"/>
                    <a:pt x="132" y="85"/>
                    <a:pt x="109" y="109"/>
                  </a:cubicBezTo>
                  <a:cubicBezTo>
                    <a:pt x="85" y="132"/>
                    <a:pt x="47" y="132"/>
                    <a:pt x="24" y="109"/>
                  </a:cubicBezTo>
                  <a:cubicBezTo>
                    <a:pt x="0" y="85"/>
                    <a:pt x="0" y="47"/>
                    <a:pt x="24" y="24"/>
                  </a:cubicBezTo>
                  <a:cubicBezTo>
                    <a:pt x="47" y="0"/>
                    <a:pt x="85" y="0"/>
                    <a:pt x="109" y="24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77" name="Freeform 115">
              <a:extLst>
                <a:ext uri="{FF2B5EF4-FFF2-40B4-BE49-F238E27FC236}">
                  <a16:creationId xmlns:a16="http://schemas.microsoft.com/office/drawing/2014/main" id="{5433D137-7BCD-4D94-932F-BCEBF3F3CD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21" y="1743"/>
              <a:ext cx="105" cy="60"/>
            </a:xfrm>
            <a:custGeom>
              <a:avLst/>
              <a:gdLst>
                <a:gd name="T0" fmla="*/ 0 w 489"/>
                <a:gd name="T1" fmla="*/ 0 h 280"/>
                <a:gd name="T2" fmla="*/ 0 w 489"/>
                <a:gd name="T3" fmla="*/ 0 h 280"/>
                <a:gd name="T4" fmla="*/ 46 w 489"/>
                <a:gd name="T5" fmla="*/ 27 h 280"/>
                <a:gd name="T6" fmla="*/ 92 w 489"/>
                <a:gd name="T7" fmla="*/ 53 h 280"/>
                <a:gd name="T8" fmla="*/ 92 w 489"/>
                <a:gd name="T9" fmla="*/ 53 h 280"/>
                <a:gd name="T10" fmla="*/ 138 w 489"/>
                <a:gd name="T11" fmla="*/ 80 h 280"/>
                <a:gd name="T12" fmla="*/ 185 w 489"/>
                <a:gd name="T13" fmla="*/ 106 h 280"/>
                <a:gd name="T14" fmla="*/ 185 w 489"/>
                <a:gd name="T15" fmla="*/ 106 h 280"/>
                <a:gd name="T16" fmla="*/ 231 w 489"/>
                <a:gd name="T17" fmla="*/ 133 h 280"/>
                <a:gd name="T18" fmla="*/ 277 w 489"/>
                <a:gd name="T19" fmla="*/ 159 h 280"/>
                <a:gd name="T20" fmla="*/ 277 w 489"/>
                <a:gd name="T21" fmla="*/ 159 h 280"/>
                <a:gd name="T22" fmla="*/ 324 w 489"/>
                <a:gd name="T23" fmla="*/ 186 h 280"/>
                <a:gd name="T24" fmla="*/ 370 w 489"/>
                <a:gd name="T25" fmla="*/ 212 h 280"/>
                <a:gd name="T26" fmla="*/ 370 w 489"/>
                <a:gd name="T27" fmla="*/ 212 h 280"/>
                <a:gd name="T28" fmla="*/ 416 w 489"/>
                <a:gd name="T29" fmla="*/ 239 h 280"/>
                <a:gd name="T30" fmla="*/ 462 w 489"/>
                <a:gd name="T31" fmla="*/ 265 h 280"/>
                <a:gd name="T32" fmla="*/ 462 w 489"/>
                <a:gd name="T33" fmla="*/ 265 h 280"/>
                <a:gd name="T34" fmla="*/ 489 w 489"/>
                <a:gd name="T35" fmla="*/ 28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89" h="280">
                  <a:moveTo>
                    <a:pt x="0" y="0"/>
                  </a:moveTo>
                  <a:lnTo>
                    <a:pt x="0" y="0"/>
                  </a:lnTo>
                  <a:lnTo>
                    <a:pt x="46" y="27"/>
                  </a:lnTo>
                  <a:moveTo>
                    <a:pt x="92" y="53"/>
                  </a:moveTo>
                  <a:lnTo>
                    <a:pt x="92" y="53"/>
                  </a:lnTo>
                  <a:lnTo>
                    <a:pt x="138" y="80"/>
                  </a:lnTo>
                  <a:moveTo>
                    <a:pt x="185" y="106"/>
                  </a:moveTo>
                  <a:lnTo>
                    <a:pt x="185" y="106"/>
                  </a:lnTo>
                  <a:lnTo>
                    <a:pt x="231" y="133"/>
                  </a:lnTo>
                  <a:moveTo>
                    <a:pt x="277" y="159"/>
                  </a:moveTo>
                  <a:lnTo>
                    <a:pt x="277" y="159"/>
                  </a:lnTo>
                  <a:lnTo>
                    <a:pt x="324" y="186"/>
                  </a:lnTo>
                  <a:moveTo>
                    <a:pt x="370" y="212"/>
                  </a:moveTo>
                  <a:lnTo>
                    <a:pt x="370" y="212"/>
                  </a:lnTo>
                  <a:lnTo>
                    <a:pt x="416" y="239"/>
                  </a:lnTo>
                  <a:moveTo>
                    <a:pt x="462" y="265"/>
                  </a:moveTo>
                  <a:lnTo>
                    <a:pt x="462" y="265"/>
                  </a:lnTo>
                  <a:lnTo>
                    <a:pt x="489" y="28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78" name="Freeform 116">
              <a:extLst>
                <a:ext uri="{FF2B5EF4-FFF2-40B4-BE49-F238E27FC236}">
                  <a16:creationId xmlns:a16="http://schemas.microsoft.com/office/drawing/2014/main" id="{03BCBEDB-F3BB-4D63-8DF0-1A3778BBDF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50" y="1775"/>
              <a:ext cx="116" cy="33"/>
            </a:xfrm>
            <a:custGeom>
              <a:avLst/>
              <a:gdLst>
                <a:gd name="T0" fmla="*/ 544 w 544"/>
                <a:gd name="T1" fmla="*/ 0 h 159"/>
                <a:gd name="T2" fmla="*/ 544 w 544"/>
                <a:gd name="T3" fmla="*/ 0 h 159"/>
                <a:gd name="T4" fmla="*/ 493 w 544"/>
                <a:gd name="T5" fmla="*/ 15 h 159"/>
                <a:gd name="T6" fmla="*/ 441 w 544"/>
                <a:gd name="T7" fmla="*/ 30 h 159"/>
                <a:gd name="T8" fmla="*/ 441 w 544"/>
                <a:gd name="T9" fmla="*/ 30 h 159"/>
                <a:gd name="T10" fmla="*/ 390 w 544"/>
                <a:gd name="T11" fmla="*/ 45 h 159"/>
                <a:gd name="T12" fmla="*/ 339 w 544"/>
                <a:gd name="T13" fmla="*/ 60 h 159"/>
                <a:gd name="T14" fmla="*/ 339 w 544"/>
                <a:gd name="T15" fmla="*/ 60 h 159"/>
                <a:gd name="T16" fmla="*/ 288 w 544"/>
                <a:gd name="T17" fmla="*/ 75 h 159"/>
                <a:gd name="T18" fmla="*/ 237 w 544"/>
                <a:gd name="T19" fmla="*/ 90 h 159"/>
                <a:gd name="T20" fmla="*/ 237 w 544"/>
                <a:gd name="T21" fmla="*/ 90 h 159"/>
                <a:gd name="T22" fmla="*/ 185 w 544"/>
                <a:gd name="T23" fmla="*/ 105 h 159"/>
                <a:gd name="T24" fmla="*/ 134 w 544"/>
                <a:gd name="T25" fmla="*/ 120 h 159"/>
                <a:gd name="T26" fmla="*/ 134 w 544"/>
                <a:gd name="T27" fmla="*/ 120 h 159"/>
                <a:gd name="T28" fmla="*/ 83 w 544"/>
                <a:gd name="T29" fmla="*/ 135 h 159"/>
                <a:gd name="T30" fmla="*/ 32 w 544"/>
                <a:gd name="T31" fmla="*/ 150 h 159"/>
                <a:gd name="T32" fmla="*/ 32 w 544"/>
                <a:gd name="T33" fmla="*/ 150 h 159"/>
                <a:gd name="T34" fmla="*/ 0 w 544"/>
                <a:gd name="T35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44" h="159">
                  <a:moveTo>
                    <a:pt x="544" y="0"/>
                  </a:moveTo>
                  <a:lnTo>
                    <a:pt x="544" y="0"/>
                  </a:lnTo>
                  <a:lnTo>
                    <a:pt x="493" y="15"/>
                  </a:lnTo>
                  <a:moveTo>
                    <a:pt x="441" y="30"/>
                  </a:moveTo>
                  <a:lnTo>
                    <a:pt x="441" y="30"/>
                  </a:lnTo>
                  <a:lnTo>
                    <a:pt x="390" y="45"/>
                  </a:lnTo>
                  <a:moveTo>
                    <a:pt x="339" y="60"/>
                  </a:moveTo>
                  <a:lnTo>
                    <a:pt x="339" y="60"/>
                  </a:lnTo>
                  <a:lnTo>
                    <a:pt x="288" y="75"/>
                  </a:lnTo>
                  <a:moveTo>
                    <a:pt x="237" y="90"/>
                  </a:moveTo>
                  <a:lnTo>
                    <a:pt x="237" y="90"/>
                  </a:lnTo>
                  <a:lnTo>
                    <a:pt x="185" y="105"/>
                  </a:lnTo>
                  <a:moveTo>
                    <a:pt x="134" y="120"/>
                  </a:moveTo>
                  <a:lnTo>
                    <a:pt x="134" y="120"/>
                  </a:lnTo>
                  <a:lnTo>
                    <a:pt x="83" y="135"/>
                  </a:lnTo>
                  <a:moveTo>
                    <a:pt x="32" y="150"/>
                  </a:moveTo>
                  <a:lnTo>
                    <a:pt x="32" y="150"/>
                  </a:lnTo>
                  <a:lnTo>
                    <a:pt x="0" y="159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79" name="Freeform 117">
              <a:extLst>
                <a:ext uri="{FF2B5EF4-FFF2-40B4-BE49-F238E27FC236}">
                  <a16:creationId xmlns:a16="http://schemas.microsoft.com/office/drawing/2014/main" id="{D5035A71-93D5-4DAE-84A1-BA87595A88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65" y="1814"/>
              <a:ext cx="161" cy="26"/>
            </a:xfrm>
            <a:custGeom>
              <a:avLst/>
              <a:gdLst>
                <a:gd name="T0" fmla="*/ 755 w 755"/>
                <a:gd name="T1" fmla="*/ 0 h 121"/>
                <a:gd name="T2" fmla="*/ 755 w 755"/>
                <a:gd name="T3" fmla="*/ 0 h 121"/>
                <a:gd name="T4" fmla="*/ 702 w 755"/>
                <a:gd name="T5" fmla="*/ 8 h 121"/>
                <a:gd name="T6" fmla="*/ 650 w 755"/>
                <a:gd name="T7" fmla="*/ 17 h 121"/>
                <a:gd name="T8" fmla="*/ 650 w 755"/>
                <a:gd name="T9" fmla="*/ 17 h 121"/>
                <a:gd name="T10" fmla="*/ 597 w 755"/>
                <a:gd name="T11" fmla="*/ 25 h 121"/>
                <a:gd name="T12" fmla="*/ 544 w 755"/>
                <a:gd name="T13" fmla="*/ 34 h 121"/>
                <a:gd name="T14" fmla="*/ 544 w 755"/>
                <a:gd name="T15" fmla="*/ 34 h 121"/>
                <a:gd name="T16" fmla="*/ 492 w 755"/>
                <a:gd name="T17" fmla="*/ 42 h 121"/>
                <a:gd name="T18" fmla="*/ 439 w 755"/>
                <a:gd name="T19" fmla="*/ 51 h 121"/>
                <a:gd name="T20" fmla="*/ 439 w 755"/>
                <a:gd name="T21" fmla="*/ 51 h 121"/>
                <a:gd name="T22" fmla="*/ 386 w 755"/>
                <a:gd name="T23" fmla="*/ 59 h 121"/>
                <a:gd name="T24" fmla="*/ 334 w 755"/>
                <a:gd name="T25" fmla="*/ 67 h 121"/>
                <a:gd name="T26" fmla="*/ 334 w 755"/>
                <a:gd name="T27" fmla="*/ 67 h 121"/>
                <a:gd name="T28" fmla="*/ 281 w 755"/>
                <a:gd name="T29" fmla="*/ 76 h 121"/>
                <a:gd name="T30" fmla="*/ 229 w 755"/>
                <a:gd name="T31" fmla="*/ 84 h 121"/>
                <a:gd name="T32" fmla="*/ 229 w 755"/>
                <a:gd name="T33" fmla="*/ 84 h 121"/>
                <a:gd name="T34" fmla="*/ 176 w 755"/>
                <a:gd name="T35" fmla="*/ 93 h 121"/>
                <a:gd name="T36" fmla="*/ 123 w 755"/>
                <a:gd name="T37" fmla="*/ 101 h 121"/>
                <a:gd name="T38" fmla="*/ 123 w 755"/>
                <a:gd name="T39" fmla="*/ 101 h 121"/>
                <a:gd name="T40" fmla="*/ 71 w 755"/>
                <a:gd name="T41" fmla="*/ 110 h 121"/>
                <a:gd name="T42" fmla="*/ 18 w 755"/>
                <a:gd name="T43" fmla="*/ 118 h 121"/>
                <a:gd name="T44" fmla="*/ 18 w 755"/>
                <a:gd name="T45" fmla="*/ 118 h 121"/>
                <a:gd name="T46" fmla="*/ 0 w 755"/>
                <a:gd name="T4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55" h="121">
                  <a:moveTo>
                    <a:pt x="755" y="0"/>
                  </a:moveTo>
                  <a:lnTo>
                    <a:pt x="755" y="0"/>
                  </a:lnTo>
                  <a:lnTo>
                    <a:pt x="702" y="8"/>
                  </a:lnTo>
                  <a:moveTo>
                    <a:pt x="650" y="17"/>
                  </a:moveTo>
                  <a:lnTo>
                    <a:pt x="650" y="17"/>
                  </a:lnTo>
                  <a:lnTo>
                    <a:pt x="597" y="25"/>
                  </a:lnTo>
                  <a:moveTo>
                    <a:pt x="544" y="34"/>
                  </a:moveTo>
                  <a:lnTo>
                    <a:pt x="544" y="34"/>
                  </a:lnTo>
                  <a:lnTo>
                    <a:pt x="492" y="42"/>
                  </a:lnTo>
                  <a:moveTo>
                    <a:pt x="439" y="51"/>
                  </a:moveTo>
                  <a:lnTo>
                    <a:pt x="439" y="51"/>
                  </a:lnTo>
                  <a:lnTo>
                    <a:pt x="386" y="59"/>
                  </a:lnTo>
                  <a:moveTo>
                    <a:pt x="334" y="67"/>
                  </a:moveTo>
                  <a:lnTo>
                    <a:pt x="334" y="67"/>
                  </a:lnTo>
                  <a:lnTo>
                    <a:pt x="281" y="76"/>
                  </a:lnTo>
                  <a:moveTo>
                    <a:pt x="229" y="84"/>
                  </a:moveTo>
                  <a:lnTo>
                    <a:pt x="229" y="84"/>
                  </a:lnTo>
                  <a:lnTo>
                    <a:pt x="176" y="93"/>
                  </a:lnTo>
                  <a:moveTo>
                    <a:pt x="123" y="101"/>
                  </a:moveTo>
                  <a:lnTo>
                    <a:pt x="123" y="101"/>
                  </a:lnTo>
                  <a:lnTo>
                    <a:pt x="71" y="110"/>
                  </a:lnTo>
                  <a:moveTo>
                    <a:pt x="18" y="118"/>
                  </a:moveTo>
                  <a:lnTo>
                    <a:pt x="18" y="118"/>
                  </a:lnTo>
                  <a:lnTo>
                    <a:pt x="0" y="121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80" name="Freeform 118">
              <a:extLst>
                <a:ext uri="{FF2B5EF4-FFF2-40B4-BE49-F238E27FC236}">
                  <a16:creationId xmlns:a16="http://schemas.microsoft.com/office/drawing/2014/main" id="{C0B86EE7-7B78-492B-8884-5C88B0F907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99" y="1820"/>
              <a:ext cx="32" cy="73"/>
            </a:xfrm>
            <a:custGeom>
              <a:avLst/>
              <a:gdLst>
                <a:gd name="T0" fmla="*/ 150 w 150"/>
                <a:gd name="T1" fmla="*/ 0 h 342"/>
                <a:gd name="T2" fmla="*/ 150 w 150"/>
                <a:gd name="T3" fmla="*/ 0 h 342"/>
                <a:gd name="T4" fmla="*/ 128 w 150"/>
                <a:gd name="T5" fmla="*/ 49 h 342"/>
                <a:gd name="T6" fmla="*/ 107 w 150"/>
                <a:gd name="T7" fmla="*/ 98 h 342"/>
                <a:gd name="T8" fmla="*/ 107 w 150"/>
                <a:gd name="T9" fmla="*/ 98 h 342"/>
                <a:gd name="T10" fmla="*/ 86 w 150"/>
                <a:gd name="T11" fmla="*/ 147 h 342"/>
                <a:gd name="T12" fmla="*/ 64 w 150"/>
                <a:gd name="T13" fmla="*/ 196 h 342"/>
                <a:gd name="T14" fmla="*/ 64 w 150"/>
                <a:gd name="T15" fmla="*/ 196 h 342"/>
                <a:gd name="T16" fmla="*/ 43 w 150"/>
                <a:gd name="T17" fmla="*/ 245 h 342"/>
                <a:gd name="T18" fmla="*/ 21 w 150"/>
                <a:gd name="T19" fmla="*/ 293 h 342"/>
                <a:gd name="T20" fmla="*/ 21 w 150"/>
                <a:gd name="T21" fmla="*/ 293 h 342"/>
                <a:gd name="T22" fmla="*/ 0 w 150"/>
                <a:gd name="T23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0" h="342">
                  <a:moveTo>
                    <a:pt x="150" y="0"/>
                  </a:moveTo>
                  <a:lnTo>
                    <a:pt x="150" y="0"/>
                  </a:lnTo>
                  <a:lnTo>
                    <a:pt x="128" y="49"/>
                  </a:lnTo>
                  <a:moveTo>
                    <a:pt x="107" y="98"/>
                  </a:moveTo>
                  <a:lnTo>
                    <a:pt x="107" y="98"/>
                  </a:lnTo>
                  <a:lnTo>
                    <a:pt x="86" y="147"/>
                  </a:lnTo>
                  <a:moveTo>
                    <a:pt x="64" y="196"/>
                  </a:moveTo>
                  <a:lnTo>
                    <a:pt x="64" y="196"/>
                  </a:lnTo>
                  <a:lnTo>
                    <a:pt x="43" y="245"/>
                  </a:lnTo>
                  <a:moveTo>
                    <a:pt x="21" y="293"/>
                  </a:moveTo>
                  <a:lnTo>
                    <a:pt x="21" y="293"/>
                  </a:lnTo>
                  <a:lnTo>
                    <a:pt x="0" y="342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81" name="Freeform 119">
              <a:extLst>
                <a:ext uri="{FF2B5EF4-FFF2-40B4-BE49-F238E27FC236}">
                  <a16:creationId xmlns:a16="http://schemas.microsoft.com/office/drawing/2014/main" id="{BF85B956-9D57-4DFA-A35C-C3FE1442A1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59" y="1749"/>
              <a:ext cx="45" cy="85"/>
            </a:xfrm>
            <a:custGeom>
              <a:avLst/>
              <a:gdLst>
                <a:gd name="T0" fmla="*/ 0 w 209"/>
                <a:gd name="T1" fmla="*/ 401 h 401"/>
                <a:gd name="T2" fmla="*/ 0 w 209"/>
                <a:gd name="T3" fmla="*/ 401 h 401"/>
                <a:gd name="T4" fmla="*/ 25 w 209"/>
                <a:gd name="T5" fmla="*/ 354 h 401"/>
                <a:gd name="T6" fmla="*/ 49 w 209"/>
                <a:gd name="T7" fmla="*/ 307 h 401"/>
                <a:gd name="T8" fmla="*/ 49 w 209"/>
                <a:gd name="T9" fmla="*/ 307 h 401"/>
                <a:gd name="T10" fmla="*/ 74 w 209"/>
                <a:gd name="T11" fmla="*/ 259 h 401"/>
                <a:gd name="T12" fmla="*/ 99 w 209"/>
                <a:gd name="T13" fmla="*/ 212 h 401"/>
                <a:gd name="T14" fmla="*/ 99 w 209"/>
                <a:gd name="T15" fmla="*/ 212 h 401"/>
                <a:gd name="T16" fmla="*/ 123 w 209"/>
                <a:gd name="T17" fmla="*/ 165 h 401"/>
                <a:gd name="T18" fmla="*/ 148 w 209"/>
                <a:gd name="T19" fmla="*/ 117 h 401"/>
                <a:gd name="T20" fmla="*/ 148 w 209"/>
                <a:gd name="T21" fmla="*/ 117 h 401"/>
                <a:gd name="T22" fmla="*/ 172 w 209"/>
                <a:gd name="T23" fmla="*/ 70 h 401"/>
                <a:gd name="T24" fmla="*/ 197 w 209"/>
                <a:gd name="T25" fmla="*/ 23 h 401"/>
                <a:gd name="T26" fmla="*/ 197 w 209"/>
                <a:gd name="T27" fmla="*/ 23 h 401"/>
                <a:gd name="T28" fmla="*/ 209 w 209"/>
                <a:gd name="T29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9" h="401">
                  <a:moveTo>
                    <a:pt x="0" y="401"/>
                  </a:moveTo>
                  <a:lnTo>
                    <a:pt x="0" y="401"/>
                  </a:lnTo>
                  <a:lnTo>
                    <a:pt x="25" y="354"/>
                  </a:lnTo>
                  <a:moveTo>
                    <a:pt x="49" y="307"/>
                  </a:moveTo>
                  <a:lnTo>
                    <a:pt x="49" y="307"/>
                  </a:lnTo>
                  <a:lnTo>
                    <a:pt x="74" y="259"/>
                  </a:lnTo>
                  <a:moveTo>
                    <a:pt x="99" y="212"/>
                  </a:moveTo>
                  <a:lnTo>
                    <a:pt x="99" y="212"/>
                  </a:lnTo>
                  <a:lnTo>
                    <a:pt x="123" y="165"/>
                  </a:lnTo>
                  <a:moveTo>
                    <a:pt x="148" y="117"/>
                  </a:moveTo>
                  <a:lnTo>
                    <a:pt x="148" y="117"/>
                  </a:lnTo>
                  <a:lnTo>
                    <a:pt x="172" y="70"/>
                  </a:lnTo>
                  <a:moveTo>
                    <a:pt x="197" y="23"/>
                  </a:moveTo>
                  <a:lnTo>
                    <a:pt x="197" y="23"/>
                  </a:lnTo>
                  <a:lnTo>
                    <a:pt x="209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82" name="Freeform 120">
              <a:extLst>
                <a:ext uri="{FF2B5EF4-FFF2-40B4-BE49-F238E27FC236}">
                  <a16:creationId xmlns:a16="http://schemas.microsoft.com/office/drawing/2014/main" id="{4D0CAA8B-54E8-4702-92E7-2354CF9F82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6" y="1749"/>
              <a:ext cx="70" cy="145"/>
            </a:xfrm>
            <a:custGeom>
              <a:avLst/>
              <a:gdLst>
                <a:gd name="T0" fmla="*/ 328 w 328"/>
                <a:gd name="T1" fmla="*/ 682 h 682"/>
                <a:gd name="T2" fmla="*/ 328 w 328"/>
                <a:gd name="T3" fmla="*/ 682 h 682"/>
                <a:gd name="T4" fmla="*/ 305 w 328"/>
                <a:gd name="T5" fmla="*/ 634 h 682"/>
                <a:gd name="T6" fmla="*/ 282 w 328"/>
                <a:gd name="T7" fmla="*/ 586 h 682"/>
                <a:gd name="T8" fmla="*/ 282 w 328"/>
                <a:gd name="T9" fmla="*/ 586 h 682"/>
                <a:gd name="T10" fmla="*/ 259 w 328"/>
                <a:gd name="T11" fmla="*/ 538 h 682"/>
                <a:gd name="T12" fmla="*/ 236 w 328"/>
                <a:gd name="T13" fmla="*/ 490 h 682"/>
                <a:gd name="T14" fmla="*/ 236 w 328"/>
                <a:gd name="T15" fmla="*/ 490 h 682"/>
                <a:gd name="T16" fmla="*/ 213 w 328"/>
                <a:gd name="T17" fmla="*/ 442 h 682"/>
                <a:gd name="T18" fmla="*/ 189 w 328"/>
                <a:gd name="T19" fmla="*/ 394 h 682"/>
                <a:gd name="T20" fmla="*/ 189 w 328"/>
                <a:gd name="T21" fmla="*/ 394 h 682"/>
                <a:gd name="T22" fmla="*/ 166 w 328"/>
                <a:gd name="T23" fmla="*/ 346 h 682"/>
                <a:gd name="T24" fmla="*/ 143 w 328"/>
                <a:gd name="T25" fmla="*/ 298 h 682"/>
                <a:gd name="T26" fmla="*/ 143 w 328"/>
                <a:gd name="T27" fmla="*/ 298 h 682"/>
                <a:gd name="T28" fmla="*/ 120 w 328"/>
                <a:gd name="T29" fmla="*/ 250 h 682"/>
                <a:gd name="T30" fmla="*/ 97 w 328"/>
                <a:gd name="T31" fmla="*/ 202 h 682"/>
                <a:gd name="T32" fmla="*/ 97 w 328"/>
                <a:gd name="T33" fmla="*/ 202 h 682"/>
                <a:gd name="T34" fmla="*/ 74 w 328"/>
                <a:gd name="T35" fmla="*/ 154 h 682"/>
                <a:gd name="T36" fmla="*/ 51 w 328"/>
                <a:gd name="T37" fmla="*/ 105 h 682"/>
                <a:gd name="T38" fmla="*/ 51 w 328"/>
                <a:gd name="T39" fmla="*/ 105 h 682"/>
                <a:gd name="T40" fmla="*/ 28 w 328"/>
                <a:gd name="T41" fmla="*/ 57 h 682"/>
                <a:gd name="T42" fmla="*/ 4 w 328"/>
                <a:gd name="T43" fmla="*/ 9 h 682"/>
                <a:gd name="T44" fmla="*/ 4 w 328"/>
                <a:gd name="T45" fmla="*/ 9 h 682"/>
                <a:gd name="T46" fmla="*/ 0 w 328"/>
                <a:gd name="T47" fmla="*/ 0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8" h="682">
                  <a:moveTo>
                    <a:pt x="328" y="682"/>
                  </a:moveTo>
                  <a:lnTo>
                    <a:pt x="328" y="682"/>
                  </a:lnTo>
                  <a:lnTo>
                    <a:pt x="305" y="634"/>
                  </a:lnTo>
                  <a:moveTo>
                    <a:pt x="282" y="586"/>
                  </a:moveTo>
                  <a:lnTo>
                    <a:pt x="282" y="586"/>
                  </a:lnTo>
                  <a:lnTo>
                    <a:pt x="259" y="538"/>
                  </a:lnTo>
                  <a:moveTo>
                    <a:pt x="236" y="490"/>
                  </a:moveTo>
                  <a:lnTo>
                    <a:pt x="236" y="490"/>
                  </a:lnTo>
                  <a:lnTo>
                    <a:pt x="213" y="442"/>
                  </a:lnTo>
                  <a:moveTo>
                    <a:pt x="189" y="394"/>
                  </a:moveTo>
                  <a:lnTo>
                    <a:pt x="189" y="394"/>
                  </a:lnTo>
                  <a:lnTo>
                    <a:pt x="166" y="346"/>
                  </a:lnTo>
                  <a:moveTo>
                    <a:pt x="143" y="298"/>
                  </a:moveTo>
                  <a:lnTo>
                    <a:pt x="143" y="298"/>
                  </a:lnTo>
                  <a:lnTo>
                    <a:pt x="120" y="250"/>
                  </a:lnTo>
                  <a:moveTo>
                    <a:pt x="97" y="202"/>
                  </a:moveTo>
                  <a:lnTo>
                    <a:pt x="97" y="202"/>
                  </a:lnTo>
                  <a:lnTo>
                    <a:pt x="74" y="154"/>
                  </a:lnTo>
                  <a:moveTo>
                    <a:pt x="51" y="105"/>
                  </a:moveTo>
                  <a:lnTo>
                    <a:pt x="51" y="105"/>
                  </a:lnTo>
                  <a:lnTo>
                    <a:pt x="28" y="57"/>
                  </a:lnTo>
                  <a:moveTo>
                    <a:pt x="4" y="9"/>
                  </a:moveTo>
                  <a:lnTo>
                    <a:pt x="4" y="9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83" name="Freeform 121">
              <a:extLst>
                <a:ext uri="{FF2B5EF4-FFF2-40B4-BE49-F238E27FC236}">
                  <a16:creationId xmlns:a16="http://schemas.microsoft.com/office/drawing/2014/main" id="{007D8FEE-97D2-45A5-AA13-A11591892D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72" y="1847"/>
              <a:ext cx="258" cy="44"/>
            </a:xfrm>
            <a:custGeom>
              <a:avLst/>
              <a:gdLst>
                <a:gd name="T0" fmla="*/ 1209 w 1209"/>
                <a:gd name="T1" fmla="*/ 208 h 208"/>
                <a:gd name="T2" fmla="*/ 1209 w 1209"/>
                <a:gd name="T3" fmla="*/ 208 h 208"/>
                <a:gd name="T4" fmla="*/ 1156 w 1209"/>
                <a:gd name="T5" fmla="*/ 198 h 208"/>
                <a:gd name="T6" fmla="*/ 1104 w 1209"/>
                <a:gd name="T7" fmla="*/ 189 h 208"/>
                <a:gd name="T8" fmla="*/ 1104 w 1209"/>
                <a:gd name="T9" fmla="*/ 189 h 208"/>
                <a:gd name="T10" fmla="*/ 1051 w 1209"/>
                <a:gd name="T11" fmla="*/ 180 h 208"/>
                <a:gd name="T12" fmla="*/ 999 w 1209"/>
                <a:gd name="T13" fmla="*/ 171 h 208"/>
                <a:gd name="T14" fmla="*/ 999 w 1209"/>
                <a:gd name="T15" fmla="*/ 171 h 208"/>
                <a:gd name="T16" fmla="*/ 946 w 1209"/>
                <a:gd name="T17" fmla="*/ 162 h 208"/>
                <a:gd name="T18" fmla="*/ 893 w 1209"/>
                <a:gd name="T19" fmla="*/ 153 h 208"/>
                <a:gd name="T20" fmla="*/ 893 w 1209"/>
                <a:gd name="T21" fmla="*/ 153 h 208"/>
                <a:gd name="T22" fmla="*/ 841 w 1209"/>
                <a:gd name="T23" fmla="*/ 144 h 208"/>
                <a:gd name="T24" fmla="*/ 788 w 1209"/>
                <a:gd name="T25" fmla="*/ 135 h 208"/>
                <a:gd name="T26" fmla="*/ 788 w 1209"/>
                <a:gd name="T27" fmla="*/ 135 h 208"/>
                <a:gd name="T28" fmla="*/ 736 w 1209"/>
                <a:gd name="T29" fmla="*/ 126 h 208"/>
                <a:gd name="T30" fmla="*/ 683 w 1209"/>
                <a:gd name="T31" fmla="*/ 117 h 208"/>
                <a:gd name="T32" fmla="*/ 683 w 1209"/>
                <a:gd name="T33" fmla="*/ 117 h 208"/>
                <a:gd name="T34" fmla="*/ 631 w 1209"/>
                <a:gd name="T35" fmla="*/ 108 h 208"/>
                <a:gd name="T36" fmla="*/ 578 w 1209"/>
                <a:gd name="T37" fmla="*/ 99 h 208"/>
                <a:gd name="T38" fmla="*/ 578 w 1209"/>
                <a:gd name="T39" fmla="*/ 99 h 208"/>
                <a:gd name="T40" fmla="*/ 526 w 1209"/>
                <a:gd name="T41" fmla="*/ 90 h 208"/>
                <a:gd name="T42" fmla="*/ 473 w 1209"/>
                <a:gd name="T43" fmla="*/ 81 h 208"/>
                <a:gd name="T44" fmla="*/ 473 w 1209"/>
                <a:gd name="T45" fmla="*/ 81 h 208"/>
                <a:gd name="T46" fmla="*/ 420 w 1209"/>
                <a:gd name="T47" fmla="*/ 72 h 208"/>
                <a:gd name="T48" fmla="*/ 368 w 1209"/>
                <a:gd name="T49" fmla="*/ 63 h 208"/>
                <a:gd name="T50" fmla="*/ 368 w 1209"/>
                <a:gd name="T51" fmla="*/ 63 h 208"/>
                <a:gd name="T52" fmla="*/ 315 w 1209"/>
                <a:gd name="T53" fmla="*/ 54 h 208"/>
                <a:gd name="T54" fmla="*/ 263 w 1209"/>
                <a:gd name="T55" fmla="*/ 45 h 208"/>
                <a:gd name="T56" fmla="*/ 263 w 1209"/>
                <a:gd name="T57" fmla="*/ 45 h 208"/>
                <a:gd name="T58" fmla="*/ 210 w 1209"/>
                <a:gd name="T59" fmla="*/ 36 h 208"/>
                <a:gd name="T60" fmla="*/ 158 w 1209"/>
                <a:gd name="T61" fmla="*/ 27 h 208"/>
                <a:gd name="T62" fmla="*/ 158 w 1209"/>
                <a:gd name="T63" fmla="*/ 27 h 208"/>
                <a:gd name="T64" fmla="*/ 105 w 1209"/>
                <a:gd name="T65" fmla="*/ 18 h 208"/>
                <a:gd name="T66" fmla="*/ 52 w 1209"/>
                <a:gd name="T67" fmla="*/ 9 h 208"/>
                <a:gd name="T68" fmla="*/ 52 w 1209"/>
                <a:gd name="T69" fmla="*/ 9 h 208"/>
                <a:gd name="T70" fmla="*/ 0 w 1209"/>
                <a:gd name="T7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09" h="208">
                  <a:moveTo>
                    <a:pt x="1209" y="208"/>
                  </a:moveTo>
                  <a:lnTo>
                    <a:pt x="1209" y="208"/>
                  </a:lnTo>
                  <a:lnTo>
                    <a:pt x="1156" y="198"/>
                  </a:lnTo>
                  <a:moveTo>
                    <a:pt x="1104" y="189"/>
                  </a:moveTo>
                  <a:lnTo>
                    <a:pt x="1104" y="189"/>
                  </a:lnTo>
                  <a:lnTo>
                    <a:pt x="1051" y="180"/>
                  </a:lnTo>
                  <a:moveTo>
                    <a:pt x="999" y="171"/>
                  </a:moveTo>
                  <a:lnTo>
                    <a:pt x="999" y="171"/>
                  </a:lnTo>
                  <a:lnTo>
                    <a:pt x="946" y="162"/>
                  </a:lnTo>
                  <a:moveTo>
                    <a:pt x="893" y="153"/>
                  </a:moveTo>
                  <a:lnTo>
                    <a:pt x="893" y="153"/>
                  </a:lnTo>
                  <a:lnTo>
                    <a:pt x="841" y="144"/>
                  </a:lnTo>
                  <a:moveTo>
                    <a:pt x="788" y="135"/>
                  </a:moveTo>
                  <a:lnTo>
                    <a:pt x="788" y="135"/>
                  </a:lnTo>
                  <a:lnTo>
                    <a:pt x="736" y="126"/>
                  </a:lnTo>
                  <a:moveTo>
                    <a:pt x="683" y="117"/>
                  </a:moveTo>
                  <a:lnTo>
                    <a:pt x="683" y="117"/>
                  </a:lnTo>
                  <a:lnTo>
                    <a:pt x="631" y="108"/>
                  </a:lnTo>
                  <a:moveTo>
                    <a:pt x="578" y="99"/>
                  </a:moveTo>
                  <a:lnTo>
                    <a:pt x="578" y="99"/>
                  </a:lnTo>
                  <a:lnTo>
                    <a:pt x="526" y="90"/>
                  </a:lnTo>
                  <a:moveTo>
                    <a:pt x="473" y="81"/>
                  </a:moveTo>
                  <a:lnTo>
                    <a:pt x="473" y="81"/>
                  </a:lnTo>
                  <a:lnTo>
                    <a:pt x="420" y="72"/>
                  </a:lnTo>
                  <a:moveTo>
                    <a:pt x="368" y="63"/>
                  </a:moveTo>
                  <a:lnTo>
                    <a:pt x="368" y="63"/>
                  </a:lnTo>
                  <a:lnTo>
                    <a:pt x="315" y="54"/>
                  </a:lnTo>
                  <a:moveTo>
                    <a:pt x="263" y="45"/>
                  </a:moveTo>
                  <a:lnTo>
                    <a:pt x="263" y="45"/>
                  </a:lnTo>
                  <a:lnTo>
                    <a:pt x="210" y="36"/>
                  </a:lnTo>
                  <a:moveTo>
                    <a:pt x="158" y="27"/>
                  </a:moveTo>
                  <a:lnTo>
                    <a:pt x="158" y="27"/>
                  </a:lnTo>
                  <a:lnTo>
                    <a:pt x="105" y="18"/>
                  </a:lnTo>
                  <a:moveTo>
                    <a:pt x="52" y="9"/>
                  </a:moveTo>
                  <a:lnTo>
                    <a:pt x="52" y="9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84" name="Freeform 122">
              <a:extLst>
                <a:ext uri="{FF2B5EF4-FFF2-40B4-BE49-F238E27FC236}">
                  <a16:creationId xmlns:a16="http://schemas.microsoft.com/office/drawing/2014/main" id="{D987951B-B200-4112-9578-BEC0107B10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07" y="1897"/>
              <a:ext cx="125" cy="8"/>
            </a:xfrm>
            <a:custGeom>
              <a:avLst/>
              <a:gdLst>
                <a:gd name="T0" fmla="*/ 586 w 586"/>
                <a:gd name="T1" fmla="*/ 0 h 38"/>
                <a:gd name="T2" fmla="*/ 586 w 586"/>
                <a:gd name="T3" fmla="*/ 0 h 38"/>
                <a:gd name="T4" fmla="*/ 533 w 586"/>
                <a:gd name="T5" fmla="*/ 3 h 38"/>
                <a:gd name="T6" fmla="*/ 479 w 586"/>
                <a:gd name="T7" fmla="*/ 6 h 38"/>
                <a:gd name="T8" fmla="*/ 479 w 586"/>
                <a:gd name="T9" fmla="*/ 6 h 38"/>
                <a:gd name="T10" fmla="*/ 426 w 586"/>
                <a:gd name="T11" fmla="*/ 10 h 38"/>
                <a:gd name="T12" fmla="*/ 373 w 586"/>
                <a:gd name="T13" fmla="*/ 13 h 38"/>
                <a:gd name="T14" fmla="*/ 373 w 586"/>
                <a:gd name="T15" fmla="*/ 13 h 38"/>
                <a:gd name="T16" fmla="*/ 320 w 586"/>
                <a:gd name="T17" fmla="*/ 17 h 38"/>
                <a:gd name="T18" fmla="*/ 266 w 586"/>
                <a:gd name="T19" fmla="*/ 20 h 38"/>
                <a:gd name="T20" fmla="*/ 266 w 586"/>
                <a:gd name="T21" fmla="*/ 20 h 38"/>
                <a:gd name="T22" fmla="*/ 213 w 586"/>
                <a:gd name="T23" fmla="*/ 24 h 38"/>
                <a:gd name="T24" fmla="*/ 160 w 586"/>
                <a:gd name="T25" fmla="*/ 27 h 38"/>
                <a:gd name="T26" fmla="*/ 160 w 586"/>
                <a:gd name="T27" fmla="*/ 27 h 38"/>
                <a:gd name="T28" fmla="*/ 107 w 586"/>
                <a:gd name="T29" fmla="*/ 31 h 38"/>
                <a:gd name="T30" fmla="*/ 54 w 586"/>
                <a:gd name="T31" fmla="*/ 34 h 38"/>
                <a:gd name="T32" fmla="*/ 54 w 586"/>
                <a:gd name="T33" fmla="*/ 34 h 38"/>
                <a:gd name="T34" fmla="*/ 0 w 586"/>
                <a:gd name="T3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6" h="38">
                  <a:moveTo>
                    <a:pt x="586" y="0"/>
                  </a:moveTo>
                  <a:lnTo>
                    <a:pt x="586" y="0"/>
                  </a:lnTo>
                  <a:lnTo>
                    <a:pt x="533" y="3"/>
                  </a:lnTo>
                  <a:moveTo>
                    <a:pt x="479" y="6"/>
                  </a:moveTo>
                  <a:lnTo>
                    <a:pt x="479" y="6"/>
                  </a:lnTo>
                  <a:lnTo>
                    <a:pt x="426" y="10"/>
                  </a:lnTo>
                  <a:moveTo>
                    <a:pt x="373" y="13"/>
                  </a:moveTo>
                  <a:lnTo>
                    <a:pt x="373" y="13"/>
                  </a:lnTo>
                  <a:lnTo>
                    <a:pt x="320" y="17"/>
                  </a:lnTo>
                  <a:moveTo>
                    <a:pt x="266" y="20"/>
                  </a:moveTo>
                  <a:lnTo>
                    <a:pt x="266" y="20"/>
                  </a:lnTo>
                  <a:lnTo>
                    <a:pt x="213" y="24"/>
                  </a:lnTo>
                  <a:moveTo>
                    <a:pt x="160" y="27"/>
                  </a:moveTo>
                  <a:lnTo>
                    <a:pt x="160" y="27"/>
                  </a:lnTo>
                  <a:lnTo>
                    <a:pt x="107" y="31"/>
                  </a:lnTo>
                  <a:moveTo>
                    <a:pt x="54" y="34"/>
                  </a:moveTo>
                  <a:lnTo>
                    <a:pt x="54" y="34"/>
                  </a:lnTo>
                  <a:lnTo>
                    <a:pt x="0" y="38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85" name="Freeform 123">
              <a:extLst>
                <a:ext uri="{FF2B5EF4-FFF2-40B4-BE49-F238E27FC236}">
                  <a16:creationId xmlns:a16="http://schemas.microsoft.com/office/drawing/2014/main" id="{B2E76D76-587A-4EC3-9FD1-11EDAD41C1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65" y="1852"/>
              <a:ext cx="116" cy="48"/>
            </a:xfrm>
            <a:custGeom>
              <a:avLst/>
              <a:gdLst>
                <a:gd name="T0" fmla="*/ 542 w 542"/>
                <a:gd name="T1" fmla="*/ 225 h 225"/>
                <a:gd name="T2" fmla="*/ 542 w 542"/>
                <a:gd name="T3" fmla="*/ 225 h 225"/>
                <a:gd name="T4" fmla="*/ 493 w 542"/>
                <a:gd name="T5" fmla="*/ 204 h 225"/>
                <a:gd name="T6" fmla="*/ 443 w 542"/>
                <a:gd name="T7" fmla="*/ 184 h 225"/>
                <a:gd name="T8" fmla="*/ 443 w 542"/>
                <a:gd name="T9" fmla="*/ 184 h 225"/>
                <a:gd name="T10" fmla="*/ 394 w 542"/>
                <a:gd name="T11" fmla="*/ 163 h 225"/>
                <a:gd name="T12" fmla="*/ 345 w 542"/>
                <a:gd name="T13" fmla="*/ 143 h 225"/>
                <a:gd name="T14" fmla="*/ 345 w 542"/>
                <a:gd name="T15" fmla="*/ 143 h 225"/>
                <a:gd name="T16" fmla="*/ 296 w 542"/>
                <a:gd name="T17" fmla="*/ 123 h 225"/>
                <a:gd name="T18" fmla="*/ 246 w 542"/>
                <a:gd name="T19" fmla="*/ 102 h 225"/>
                <a:gd name="T20" fmla="*/ 246 w 542"/>
                <a:gd name="T21" fmla="*/ 102 h 225"/>
                <a:gd name="T22" fmla="*/ 197 w 542"/>
                <a:gd name="T23" fmla="*/ 82 h 225"/>
                <a:gd name="T24" fmla="*/ 148 w 542"/>
                <a:gd name="T25" fmla="*/ 61 h 225"/>
                <a:gd name="T26" fmla="*/ 148 w 542"/>
                <a:gd name="T27" fmla="*/ 61 h 225"/>
                <a:gd name="T28" fmla="*/ 98 w 542"/>
                <a:gd name="T29" fmla="*/ 41 h 225"/>
                <a:gd name="T30" fmla="*/ 49 w 542"/>
                <a:gd name="T31" fmla="*/ 20 h 225"/>
                <a:gd name="T32" fmla="*/ 49 w 542"/>
                <a:gd name="T33" fmla="*/ 20 h 225"/>
                <a:gd name="T34" fmla="*/ 0 w 542"/>
                <a:gd name="T35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42" h="225">
                  <a:moveTo>
                    <a:pt x="542" y="225"/>
                  </a:moveTo>
                  <a:lnTo>
                    <a:pt x="542" y="225"/>
                  </a:lnTo>
                  <a:lnTo>
                    <a:pt x="493" y="204"/>
                  </a:lnTo>
                  <a:moveTo>
                    <a:pt x="443" y="184"/>
                  </a:moveTo>
                  <a:lnTo>
                    <a:pt x="443" y="184"/>
                  </a:lnTo>
                  <a:lnTo>
                    <a:pt x="394" y="163"/>
                  </a:lnTo>
                  <a:moveTo>
                    <a:pt x="345" y="143"/>
                  </a:moveTo>
                  <a:lnTo>
                    <a:pt x="345" y="143"/>
                  </a:lnTo>
                  <a:lnTo>
                    <a:pt x="296" y="123"/>
                  </a:lnTo>
                  <a:moveTo>
                    <a:pt x="246" y="102"/>
                  </a:moveTo>
                  <a:lnTo>
                    <a:pt x="246" y="102"/>
                  </a:lnTo>
                  <a:lnTo>
                    <a:pt x="197" y="82"/>
                  </a:lnTo>
                  <a:moveTo>
                    <a:pt x="148" y="61"/>
                  </a:moveTo>
                  <a:lnTo>
                    <a:pt x="148" y="61"/>
                  </a:lnTo>
                  <a:lnTo>
                    <a:pt x="98" y="41"/>
                  </a:lnTo>
                  <a:moveTo>
                    <a:pt x="49" y="20"/>
                  </a:moveTo>
                  <a:lnTo>
                    <a:pt x="49" y="20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86" name="Freeform 124">
              <a:extLst>
                <a:ext uri="{FF2B5EF4-FFF2-40B4-BE49-F238E27FC236}">
                  <a16:creationId xmlns:a16="http://schemas.microsoft.com/office/drawing/2014/main" id="{09E231F8-DADB-43F3-9A8C-2E8AAA74F9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60" y="1861"/>
              <a:ext cx="27" cy="145"/>
            </a:xfrm>
            <a:custGeom>
              <a:avLst/>
              <a:gdLst>
                <a:gd name="T0" fmla="*/ 128 w 128"/>
                <a:gd name="T1" fmla="*/ 682 h 682"/>
                <a:gd name="T2" fmla="*/ 128 w 128"/>
                <a:gd name="T3" fmla="*/ 682 h 682"/>
                <a:gd name="T4" fmla="*/ 118 w 128"/>
                <a:gd name="T5" fmla="*/ 629 h 682"/>
                <a:gd name="T6" fmla="*/ 108 w 128"/>
                <a:gd name="T7" fmla="*/ 577 h 682"/>
                <a:gd name="T8" fmla="*/ 108 w 128"/>
                <a:gd name="T9" fmla="*/ 577 h 682"/>
                <a:gd name="T10" fmla="*/ 98 w 128"/>
                <a:gd name="T11" fmla="*/ 524 h 682"/>
                <a:gd name="T12" fmla="*/ 88 w 128"/>
                <a:gd name="T13" fmla="*/ 472 h 682"/>
                <a:gd name="T14" fmla="*/ 88 w 128"/>
                <a:gd name="T15" fmla="*/ 472 h 682"/>
                <a:gd name="T16" fmla="*/ 79 w 128"/>
                <a:gd name="T17" fmla="*/ 419 h 682"/>
                <a:gd name="T18" fmla="*/ 69 w 128"/>
                <a:gd name="T19" fmla="*/ 367 h 682"/>
                <a:gd name="T20" fmla="*/ 69 w 128"/>
                <a:gd name="T21" fmla="*/ 367 h 682"/>
                <a:gd name="T22" fmla="*/ 59 w 128"/>
                <a:gd name="T23" fmla="*/ 315 h 682"/>
                <a:gd name="T24" fmla="*/ 49 w 128"/>
                <a:gd name="T25" fmla="*/ 262 h 682"/>
                <a:gd name="T26" fmla="*/ 49 w 128"/>
                <a:gd name="T27" fmla="*/ 262 h 682"/>
                <a:gd name="T28" fmla="*/ 39 w 128"/>
                <a:gd name="T29" fmla="*/ 210 h 682"/>
                <a:gd name="T30" fmla="*/ 29 w 128"/>
                <a:gd name="T31" fmla="*/ 157 h 682"/>
                <a:gd name="T32" fmla="*/ 29 w 128"/>
                <a:gd name="T33" fmla="*/ 157 h 682"/>
                <a:gd name="T34" fmla="*/ 20 w 128"/>
                <a:gd name="T35" fmla="*/ 105 h 682"/>
                <a:gd name="T36" fmla="*/ 10 w 128"/>
                <a:gd name="T37" fmla="*/ 52 h 682"/>
                <a:gd name="T38" fmla="*/ 10 w 128"/>
                <a:gd name="T39" fmla="*/ 52 h 682"/>
                <a:gd name="T40" fmla="*/ 0 w 128"/>
                <a:gd name="T41" fmla="*/ 0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8" h="682">
                  <a:moveTo>
                    <a:pt x="128" y="682"/>
                  </a:moveTo>
                  <a:lnTo>
                    <a:pt x="128" y="682"/>
                  </a:lnTo>
                  <a:lnTo>
                    <a:pt x="118" y="629"/>
                  </a:lnTo>
                  <a:moveTo>
                    <a:pt x="108" y="577"/>
                  </a:moveTo>
                  <a:lnTo>
                    <a:pt x="108" y="577"/>
                  </a:lnTo>
                  <a:lnTo>
                    <a:pt x="98" y="524"/>
                  </a:lnTo>
                  <a:moveTo>
                    <a:pt x="88" y="472"/>
                  </a:moveTo>
                  <a:lnTo>
                    <a:pt x="88" y="472"/>
                  </a:lnTo>
                  <a:lnTo>
                    <a:pt x="79" y="419"/>
                  </a:lnTo>
                  <a:moveTo>
                    <a:pt x="69" y="367"/>
                  </a:moveTo>
                  <a:lnTo>
                    <a:pt x="69" y="367"/>
                  </a:lnTo>
                  <a:lnTo>
                    <a:pt x="59" y="315"/>
                  </a:lnTo>
                  <a:moveTo>
                    <a:pt x="49" y="262"/>
                  </a:moveTo>
                  <a:lnTo>
                    <a:pt x="49" y="262"/>
                  </a:lnTo>
                  <a:lnTo>
                    <a:pt x="39" y="210"/>
                  </a:lnTo>
                  <a:moveTo>
                    <a:pt x="29" y="157"/>
                  </a:moveTo>
                  <a:lnTo>
                    <a:pt x="29" y="157"/>
                  </a:lnTo>
                  <a:lnTo>
                    <a:pt x="20" y="105"/>
                  </a:lnTo>
                  <a:moveTo>
                    <a:pt x="10" y="52"/>
                  </a:moveTo>
                  <a:lnTo>
                    <a:pt x="10" y="52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87" name="Freeform 125">
              <a:extLst>
                <a:ext uri="{FF2B5EF4-FFF2-40B4-BE49-F238E27FC236}">
                  <a16:creationId xmlns:a16="http://schemas.microsoft.com/office/drawing/2014/main" id="{9B7B1C90-44BF-44F0-96C5-38C23D0B6C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0" y="2019"/>
              <a:ext cx="80" cy="0"/>
            </a:xfrm>
            <a:custGeom>
              <a:avLst/>
              <a:gdLst>
                <a:gd name="T0" fmla="*/ 373 w 373"/>
                <a:gd name="T1" fmla="*/ 373 w 373"/>
                <a:gd name="T2" fmla="*/ 320 w 373"/>
                <a:gd name="T3" fmla="*/ 266 w 373"/>
                <a:gd name="T4" fmla="*/ 266 w 373"/>
                <a:gd name="T5" fmla="*/ 213 w 373"/>
                <a:gd name="T6" fmla="*/ 160 w 373"/>
                <a:gd name="T7" fmla="*/ 160 w 373"/>
                <a:gd name="T8" fmla="*/ 106 w 373"/>
                <a:gd name="T9" fmla="*/ 53 w 373"/>
                <a:gd name="T10" fmla="*/ 53 w 373"/>
                <a:gd name="T11" fmla="*/ 0 w 37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</a:cxnLst>
              <a:rect l="0" t="0" r="r" b="b"/>
              <a:pathLst>
                <a:path w="373">
                  <a:moveTo>
                    <a:pt x="373" y="0"/>
                  </a:moveTo>
                  <a:lnTo>
                    <a:pt x="373" y="0"/>
                  </a:lnTo>
                  <a:lnTo>
                    <a:pt x="320" y="0"/>
                  </a:lnTo>
                  <a:moveTo>
                    <a:pt x="266" y="0"/>
                  </a:moveTo>
                  <a:lnTo>
                    <a:pt x="266" y="0"/>
                  </a:lnTo>
                  <a:lnTo>
                    <a:pt x="213" y="0"/>
                  </a:lnTo>
                  <a:moveTo>
                    <a:pt x="160" y="0"/>
                  </a:moveTo>
                  <a:lnTo>
                    <a:pt x="160" y="0"/>
                  </a:lnTo>
                  <a:lnTo>
                    <a:pt x="106" y="0"/>
                  </a:lnTo>
                  <a:moveTo>
                    <a:pt x="53" y="0"/>
                  </a:moveTo>
                  <a:lnTo>
                    <a:pt x="53" y="0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88" name="Freeform 126">
              <a:extLst>
                <a:ext uri="{FF2B5EF4-FFF2-40B4-BE49-F238E27FC236}">
                  <a16:creationId xmlns:a16="http://schemas.microsoft.com/office/drawing/2014/main" id="{EF0142A4-0A96-48B3-AF95-32425A358F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92" y="1927"/>
              <a:ext cx="0" cy="79"/>
            </a:xfrm>
            <a:custGeom>
              <a:avLst/>
              <a:gdLst>
                <a:gd name="T0" fmla="*/ 374 h 374"/>
                <a:gd name="T1" fmla="*/ 374 h 374"/>
                <a:gd name="T2" fmla="*/ 320 h 374"/>
                <a:gd name="T3" fmla="*/ 267 h 374"/>
                <a:gd name="T4" fmla="*/ 267 h 374"/>
                <a:gd name="T5" fmla="*/ 214 h 374"/>
                <a:gd name="T6" fmla="*/ 160 h 374"/>
                <a:gd name="T7" fmla="*/ 160 h 374"/>
                <a:gd name="T8" fmla="*/ 107 h 374"/>
                <a:gd name="T9" fmla="*/ 54 h 374"/>
                <a:gd name="T10" fmla="*/ 54 h 374"/>
                <a:gd name="T11" fmla="*/ 0 h 37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</a:cxnLst>
              <a:rect l="0" t="0" r="r" b="b"/>
              <a:pathLst>
                <a:path h="374">
                  <a:moveTo>
                    <a:pt x="0" y="374"/>
                  </a:moveTo>
                  <a:lnTo>
                    <a:pt x="0" y="374"/>
                  </a:lnTo>
                  <a:lnTo>
                    <a:pt x="0" y="320"/>
                  </a:lnTo>
                  <a:moveTo>
                    <a:pt x="0" y="267"/>
                  </a:moveTo>
                  <a:lnTo>
                    <a:pt x="0" y="267"/>
                  </a:lnTo>
                  <a:lnTo>
                    <a:pt x="0" y="214"/>
                  </a:lnTo>
                  <a:moveTo>
                    <a:pt x="0" y="160"/>
                  </a:moveTo>
                  <a:lnTo>
                    <a:pt x="0" y="160"/>
                  </a:lnTo>
                  <a:lnTo>
                    <a:pt x="0" y="107"/>
                  </a:lnTo>
                  <a:moveTo>
                    <a:pt x="0" y="54"/>
                  </a:moveTo>
                  <a:lnTo>
                    <a:pt x="0" y="54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89" name="Freeform 127">
              <a:extLst>
                <a:ext uri="{FF2B5EF4-FFF2-40B4-BE49-F238E27FC236}">
                  <a16:creationId xmlns:a16="http://schemas.microsoft.com/office/drawing/2014/main" id="{AC20861D-965A-4982-A1B7-EBC9285DC7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03" y="1902"/>
              <a:ext cx="134" cy="107"/>
            </a:xfrm>
            <a:custGeom>
              <a:avLst/>
              <a:gdLst>
                <a:gd name="T0" fmla="*/ 627 w 627"/>
                <a:gd name="T1" fmla="*/ 0 h 497"/>
                <a:gd name="T2" fmla="*/ 627 w 627"/>
                <a:gd name="T3" fmla="*/ 0 h 497"/>
                <a:gd name="T4" fmla="*/ 585 w 627"/>
                <a:gd name="T5" fmla="*/ 33 h 497"/>
                <a:gd name="T6" fmla="*/ 544 w 627"/>
                <a:gd name="T7" fmla="*/ 66 h 497"/>
                <a:gd name="T8" fmla="*/ 544 w 627"/>
                <a:gd name="T9" fmla="*/ 66 h 497"/>
                <a:gd name="T10" fmla="*/ 502 w 627"/>
                <a:gd name="T11" fmla="*/ 99 h 497"/>
                <a:gd name="T12" fmla="*/ 460 w 627"/>
                <a:gd name="T13" fmla="*/ 132 h 497"/>
                <a:gd name="T14" fmla="*/ 460 w 627"/>
                <a:gd name="T15" fmla="*/ 132 h 497"/>
                <a:gd name="T16" fmla="*/ 418 w 627"/>
                <a:gd name="T17" fmla="*/ 165 h 497"/>
                <a:gd name="T18" fmla="*/ 376 w 627"/>
                <a:gd name="T19" fmla="*/ 198 h 497"/>
                <a:gd name="T20" fmla="*/ 376 w 627"/>
                <a:gd name="T21" fmla="*/ 198 h 497"/>
                <a:gd name="T22" fmla="*/ 335 w 627"/>
                <a:gd name="T23" fmla="*/ 232 h 497"/>
                <a:gd name="T24" fmla="*/ 293 w 627"/>
                <a:gd name="T25" fmla="*/ 265 h 497"/>
                <a:gd name="T26" fmla="*/ 293 w 627"/>
                <a:gd name="T27" fmla="*/ 265 h 497"/>
                <a:gd name="T28" fmla="*/ 251 w 627"/>
                <a:gd name="T29" fmla="*/ 298 h 497"/>
                <a:gd name="T30" fmla="*/ 209 w 627"/>
                <a:gd name="T31" fmla="*/ 331 h 497"/>
                <a:gd name="T32" fmla="*/ 209 w 627"/>
                <a:gd name="T33" fmla="*/ 331 h 497"/>
                <a:gd name="T34" fmla="*/ 167 w 627"/>
                <a:gd name="T35" fmla="*/ 364 h 497"/>
                <a:gd name="T36" fmla="*/ 126 w 627"/>
                <a:gd name="T37" fmla="*/ 397 h 497"/>
                <a:gd name="T38" fmla="*/ 126 w 627"/>
                <a:gd name="T39" fmla="*/ 397 h 497"/>
                <a:gd name="T40" fmla="*/ 84 w 627"/>
                <a:gd name="T41" fmla="*/ 430 h 497"/>
                <a:gd name="T42" fmla="*/ 42 w 627"/>
                <a:gd name="T43" fmla="*/ 463 h 497"/>
                <a:gd name="T44" fmla="*/ 42 w 627"/>
                <a:gd name="T45" fmla="*/ 463 h 497"/>
                <a:gd name="T46" fmla="*/ 0 w 627"/>
                <a:gd name="T47" fmla="*/ 497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27" h="497">
                  <a:moveTo>
                    <a:pt x="627" y="0"/>
                  </a:moveTo>
                  <a:lnTo>
                    <a:pt x="627" y="0"/>
                  </a:lnTo>
                  <a:lnTo>
                    <a:pt x="585" y="33"/>
                  </a:lnTo>
                  <a:moveTo>
                    <a:pt x="544" y="66"/>
                  </a:moveTo>
                  <a:lnTo>
                    <a:pt x="544" y="66"/>
                  </a:lnTo>
                  <a:lnTo>
                    <a:pt x="502" y="99"/>
                  </a:lnTo>
                  <a:moveTo>
                    <a:pt x="460" y="132"/>
                  </a:moveTo>
                  <a:lnTo>
                    <a:pt x="460" y="132"/>
                  </a:lnTo>
                  <a:lnTo>
                    <a:pt x="418" y="165"/>
                  </a:lnTo>
                  <a:moveTo>
                    <a:pt x="376" y="198"/>
                  </a:moveTo>
                  <a:lnTo>
                    <a:pt x="376" y="198"/>
                  </a:lnTo>
                  <a:lnTo>
                    <a:pt x="335" y="232"/>
                  </a:lnTo>
                  <a:moveTo>
                    <a:pt x="293" y="265"/>
                  </a:moveTo>
                  <a:lnTo>
                    <a:pt x="293" y="265"/>
                  </a:lnTo>
                  <a:lnTo>
                    <a:pt x="251" y="298"/>
                  </a:lnTo>
                  <a:moveTo>
                    <a:pt x="209" y="331"/>
                  </a:moveTo>
                  <a:lnTo>
                    <a:pt x="209" y="331"/>
                  </a:lnTo>
                  <a:lnTo>
                    <a:pt x="167" y="364"/>
                  </a:lnTo>
                  <a:moveTo>
                    <a:pt x="126" y="397"/>
                  </a:moveTo>
                  <a:lnTo>
                    <a:pt x="126" y="397"/>
                  </a:lnTo>
                  <a:lnTo>
                    <a:pt x="84" y="430"/>
                  </a:lnTo>
                  <a:moveTo>
                    <a:pt x="42" y="463"/>
                  </a:moveTo>
                  <a:lnTo>
                    <a:pt x="42" y="463"/>
                  </a:lnTo>
                  <a:lnTo>
                    <a:pt x="0" y="497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90" name="Freeform 128">
              <a:extLst>
                <a:ext uri="{FF2B5EF4-FFF2-40B4-BE49-F238E27FC236}">
                  <a16:creationId xmlns:a16="http://schemas.microsoft.com/office/drawing/2014/main" id="{D6ED3484-8C06-4798-AD30-92C0B6DAFF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15" y="1904"/>
              <a:ext cx="28" cy="145"/>
            </a:xfrm>
            <a:custGeom>
              <a:avLst/>
              <a:gdLst>
                <a:gd name="T0" fmla="*/ 131 w 131"/>
                <a:gd name="T1" fmla="*/ 0 h 680"/>
                <a:gd name="T2" fmla="*/ 131 w 131"/>
                <a:gd name="T3" fmla="*/ 0 h 680"/>
                <a:gd name="T4" fmla="*/ 121 w 131"/>
                <a:gd name="T5" fmla="*/ 52 h 680"/>
                <a:gd name="T6" fmla="*/ 111 w 131"/>
                <a:gd name="T7" fmla="*/ 104 h 680"/>
                <a:gd name="T8" fmla="*/ 111 w 131"/>
                <a:gd name="T9" fmla="*/ 104 h 680"/>
                <a:gd name="T10" fmla="*/ 101 w 131"/>
                <a:gd name="T11" fmla="*/ 157 h 680"/>
                <a:gd name="T12" fmla="*/ 91 w 131"/>
                <a:gd name="T13" fmla="*/ 209 h 680"/>
                <a:gd name="T14" fmla="*/ 91 w 131"/>
                <a:gd name="T15" fmla="*/ 209 h 680"/>
                <a:gd name="T16" fmla="*/ 80 w 131"/>
                <a:gd name="T17" fmla="*/ 261 h 680"/>
                <a:gd name="T18" fmla="*/ 70 w 131"/>
                <a:gd name="T19" fmla="*/ 314 h 680"/>
                <a:gd name="T20" fmla="*/ 70 w 131"/>
                <a:gd name="T21" fmla="*/ 314 h 680"/>
                <a:gd name="T22" fmla="*/ 60 w 131"/>
                <a:gd name="T23" fmla="*/ 366 h 680"/>
                <a:gd name="T24" fmla="*/ 50 w 131"/>
                <a:gd name="T25" fmla="*/ 418 h 680"/>
                <a:gd name="T26" fmla="*/ 50 w 131"/>
                <a:gd name="T27" fmla="*/ 418 h 680"/>
                <a:gd name="T28" fmla="*/ 40 w 131"/>
                <a:gd name="T29" fmla="*/ 471 h 680"/>
                <a:gd name="T30" fmla="*/ 30 w 131"/>
                <a:gd name="T31" fmla="*/ 523 h 680"/>
                <a:gd name="T32" fmla="*/ 30 w 131"/>
                <a:gd name="T33" fmla="*/ 523 h 680"/>
                <a:gd name="T34" fmla="*/ 20 w 131"/>
                <a:gd name="T35" fmla="*/ 576 h 680"/>
                <a:gd name="T36" fmla="*/ 10 w 131"/>
                <a:gd name="T37" fmla="*/ 628 h 680"/>
                <a:gd name="T38" fmla="*/ 10 w 131"/>
                <a:gd name="T39" fmla="*/ 628 h 680"/>
                <a:gd name="T40" fmla="*/ 0 w 131"/>
                <a:gd name="T41" fmla="*/ 68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1" h="680">
                  <a:moveTo>
                    <a:pt x="131" y="0"/>
                  </a:moveTo>
                  <a:lnTo>
                    <a:pt x="131" y="0"/>
                  </a:lnTo>
                  <a:lnTo>
                    <a:pt x="121" y="52"/>
                  </a:lnTo>
                  <a:moveTo>
                    <a:pt x="111" y="104"/>
                  </a:moveTo>
                  <a:lnTo>
                    <a:pt x="111" y="104"/>
                  </a:lnTo>
                  <a:lnTo>
                    <a:pt x="101" y="157"/>
                  </a:lnTo>
                  <a:moveTo>
                    <a:pt x="91" y="209"/>
                  </a:moveTo>
                  <a:lnTo>
                    <a:pt x="91" y="209"/>
                  </a:lnTo>
                  <a:lnTo>
                    <a:pt x="80" y="261"/>
                  </a:lnTo>
                  <a:moveTo>
                    <a:pt x="70" y="314"/>
                  </a:moveTo>
                  <a:lnTo>
                    <a:pt x="70" y="314"/>
                  </a:lnTo>
                  <a:lnTo>
                    <a:pt x="60" y="366"/>
                  </a:lnTo>
                  <a:moveTo>
                    <a:pt x="50" y="418"/>
                  </a:moveTo>
                  <a:lnTo>
                    <a:pt x="50" y="418"/>
                  </a:lnTo>
                  <a:lnTo>
                    <a:pt x="40" y="471"/>
                  </a:lnTo>
                  <a:moveTo>
                    <a:pt x="30" y="523"/>
                  </a:moveTo>
                  <a:lnTo>
                    <a:pt x="30" y="523"/>
                  </a:lnTo>
                  <a:lnTo>
                    <a:pt x="20" y="576"/>
                  </a:lnTo>
                  <a:moveTo>
                    <a:pt x="10" y="628"/>
                  </a:moveTo>
                  <a:lnTo>
                    <a:pt x="10" y="628"/>
                  </a:lnTo>
                  <a:lnTo>
                    <a:pt x="0" y="68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91" name="Freeform 129">
              <a:extLst>
                <a:ext uri="{FF2B5EF4-FFF2-40B4-BE49-F238E27FC236}">
                  <a16:creationId xmlns:a16="http://schemas.microsoft.com/office/drawing/2014/main" id="{EF8DEF3C-E155-4DE9-B6AB-817BC25919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11" y="1997"/>
              <a:ext cx="215" cy="22"/>
            </a:xfrm>
            <a:custGeom>
              <a:avLst/>
              <a:gdLst>
                <a:gd name="T0" fmla="*/ 1008 w 1008"/>
                <a:gd name="T1" fmla="*/ 0 h 103"/>
                <a:gd name="T2" fmla="*/ 1008 w 1008"/>
                <a:gd name="T3" fmla="*/ 0 h 103"/>
                <a:gd name="T4" fmla="*/ 955 w 1008"/>
                <a:gd name="T5" fmla="*/ 6 h 103"/>
                <a:gd name="T6" fmla="*/ 902 w 1008"/>
                <a:gd name="T7" fmla="*/ 11 h 103"/>
                <a:gd name="T8" fmla="*/ 902 w 1008"/>
                <a:gd name="T9" fmla="*/ 11 h 103"/>
                <a:gd name="T10" fmla="*/ 849 w 1008"/>
                <a:gd name="T11" fmla="*/ 16 h 103"/>
                <a:gd name="T12" fmla="*/ 796 w 1008"/>
                <a:gd name="T13" fmla="*/ 22 h 103"/>
                <a:gd name="T14" fmla="*/ 796 w 1008"/>
                <a:gd name="T15" fmla="*/ 22 h 103"/>
                <a:gd name="T16" fmla="*/ 742 w 1008"/>
                <a:gd name="T17" fmla="*/ 27 h 103"/>
                <a:gd name="T18" fmla="*/ 689 w 1008"/>
                <a:gd name="T19" fmla="*/ 33 h 103"/>
                <a:gd name="T20" fmla="*/ 689 w 1008"/>
                <a:gd name="T21" fmla="*/ 33 h 103"/>
                <a:gd name="T22" fmla="*/ 636 w 1008"/>
                <a:gd name="T23" fmla="*/ 38 h 103"/>
                <a:gd name="T24" fmla="*/ 583 w 1008"/>
                <a:gd name="T25" fmla="*/ 43 h 103"/>
                <a:gd name="T26" fmla="*/ 583 w 1008"/>
                <a:gd name="T27" fmla="*/ 43 h 103"/>
                <a:gd name="T28" fmla="*/ 530 w 1008"/>
                <a:gd name="T29" fmla="*/ 49 h 103"/>
                <a:gd name="T30" fmla="*/ 477 w 1008"/>
                <a:gd name="T31" fmla="*/ 54 h 103"/>
                <a:gd name="T32" fmla="*/ 477 w 1008"/>
                <a:gd name="T33" fmla="*/ 54 h 103"/>
                <a:gd name="T34" fmla="*/ 424 w 1008"/>
                <a:gd name="T35" fmla="*/ 60 h 103"/>
                <a:gd name="T36" fmla="*/ 371 w 1008"/>
                <a:gd name="T37" fmla="*/ 65 h 103"/>
                <a:gd name="T38" fmla="*/ 371 w 1008"/>
                <a:gd name="T39" fmla="*/ 65 h 103"/>
                <a:gd name="T40" fmla="*/ 318 w 1008"/>
                <a:gd name="T41" fmla="*/ 70 h 103"/>
                <a:gd name="T42" fmla="*/ 265 w 1008"/>
                <a:gd name="T43" fmla="*/ 76 h 103"/>
                <a:gd name="T44" fmla="*/ 265 w 1008"/>
                <a:gd name="T45" fmla="*/ 76 h 103"/>
                <a:gd name="T46" fmla="*/ 212 w 1008"/>
                <a:gd name="T47" fmla="*/ 81 h 103"/>
                <a:gd name="T48" fmla="*/ 159 w 1008"/>
                <a:gd name="T49" fmla="*/ 87 h 103"/>
                <a:gd name="T50" fmla="*/ 159 w 1008"/>
                <a:gd name="T51" fmla="*/ 87 h 103"/>
                <a:gd name="T52" fmla="*/ 106 w 1008"/>
                <a:gd name="T53" fmla="*/ 92 h 103"/>
                <a:gd name="T54" fmla="*/ 53 w 1008"/>
                <a:gd name="T55" fmla="*/ 97 h 103"/>
                <a:gd name="T56" fmla="*/ 53 w 1008"/>
                <a:gd name="T57" fmla="*/ 97 h 103"/>
                <a:gd name="T58" fmla="*/ 0 w 1008"/>
                <a:gd name="T5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08" h="103">
                  <a:moveTo>
                    <a:pt x="1008" y="0"/>
                  </a:moveTo>
                  <a:lnTo>
                    <a:pt x="1008" y="0"/>
                  </a:lnTo>
                  <a:lnTo>
                    <a:pt x="955" y="6"/>
                  </a:lnTo>
                  <a:moveTo>
                    <a:pt x="902" y="11"/>
                  </a:moveTo>
                  <a:lnTo>
                    <a:pt x="902" y="11"/>
                  </a:lnTo>
                  <a:lnTo>
                    <a:pt x="849" y="16"/>
                  </a:lnTo>
                  <a:moveTo>
                    <a:pt x="796" y="22"/>
                  </a:moveTo>
                  <a:lnTo>
                    <a:pt x="796" y="22"/>
                  </a:lnTo>
                  <a:lnTo>
                    <a:pt x="742" y="27"/>
                  </a:lnTo>
                  <a:moveTo>
                    <a:pt x="689" y="33"/>
                  </a:moveTo>
                  <a:lnTo>
                    <a:pt x="689" y="33"/>
                  </a:lnTo>
                  <a:lnTo>
                    <a:pt x="636" y="38"/>
                  </a:lnTo>
                  <a:moveTo>
                    <a:pt x="583" y="43"/>
                  </a:moveTo>
                  <a:lnTo>
                    <a:pt x="583" y="43"/>
                  </a:lnTo>
                  <a:lnTo>
                    <a:pt x="530" y="49"/>
                  </a:lnTo>
                  <a:moveTo>
                    <a:pt x="477" y="54"/>
                  </a:moveTo>
                  <a:lnTo>
                    <a:pt x="477" y="54"/>
                  </a:lnTo>
                  <a:lnTo>
                    <a:pt x="424" y="60"/>
                  </a:lnTo>
                  <a:moveTo>
                    <a:pt x="371" y="65"/>
                  </a:moveTo>
                  <a:lnTo>
                    <a:pt x="371" y="65"/>
                  </a:lnTo>
                  <a:lnTo>
                    <a:pt x="318" y="70"/>
                  </a:lnTo>
                  <a:moveTo>
                    <a:pt x="265" y="76"/>
                  </a:moveTo>
                  <a:lnTo>
                    <a:pt x="265" y="76"/>
                  </a:lnTo>
                  <a:lnTo>
                    <a:pt x="212" y="81"/>
                  </a:lnTo>
                  <a:moveTo>
                    <a:pt x="159" y="87"/>
                  </a:moveTo>
                  <a:lnTo>
                    <a:pt x="159" y="87"/>
                  </a:lnTo>
                  <a:lnTo>
                    <a:pt x="106" y="92"/>
                  </a:lnTo>
                  <a:moveTo>
                    <a:pt x="53" y="97"/>
                  </a:moveTo>
                  <a:lnTo>
                    <a:pt x="53" y="97"/>
                  </a:lnTo>
                  <a:lnTo>
                    <a:pt x="0" y="103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92" name="Freeform 130">
              <a:extLst>
                <a:ext uri="{FF2B5EF4-FFF2-40B4-BE49-F238E27FC236}">
                  <a16:creationId xmlns:a16="http://schemas.microsoft.com/office/drawing/2014/main" id="{3685B0AF-6E9E-4B3A-8182-27B84A239A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04" y="2029"/>
              <a:ext cx="98" cy="30"/>
            </a:xfrm>
            <a:custGeom>
              <a:avLst/>
              <a:gdLst>
                <a:gd name="T0" fmla="*/ 459 w 459"/>
                <a:gd name="T1" fmla="*/ 140 h 140"/>
                <a:gd name="T2" fmla="*/ 459 w 459"/>
                <a:gd name="T3" fmla="*/ 140 h 140"/>
                <a:gd name="T4" fmla="*/ 408 w 459"/>
                <a:gd name="T5" fmla="*/ 125 h 140"/>
                <a:gd name="T6" fmla="*/ 357 w 459"/>
                <a:gd name="T7" fmla="*/ 109 h 140"/>
                <a:gd name="T8" fmla="*/ 357 w 459"/>
                <a:gd name="T9" fmla="*/ 109 h 140"/>
                <a:gd name="T10" fmla="*/ 306 w 459"/>
                <a:gd name="T11" fmla="*/ 94 h 140"/>
                <a:gd name="T12" fmla="*/ 255 w 459"/>
                <a:gd name="T13" fmla="*/ 78 h 140"/>
                <a:gd name="T14" fmla="*/ 255 w 459"/>
                <a:gd name="T15" fmla="*/ 78 h 140"/>
                <a:gd name="T16" fmla="*/ 204 w 459"/>
                <a:gd name="T17" fmla="*/ 63 h 140"/>
                <a:gd name="T18" fmla="*/ 153 w 459"/>
                <a:gd name="T19" fmla="*/ 47 h 140"/>
                <a:gd name="T20" fmla="*/ 153 w 459"/>
                <a:gd name="T21" fmla="*/ 47 h 140"/>
                <a:gd name="T22" fmla="*/ 102 w 459"/>
                <a:gd name="T23" fmla="*/ 31 h 140"/>
                <a:gd name="T24" fmla="*/ 51 w 459"/>
                <a:gd name="T25" fmla="*/ 16 h 140"/>
                <a:gd name="T26" fmla="*/ 51 w 459"/>
                <a:gd name="T27" fmla="*/ 16 h 140"/>
                <a:gd name="T28" fmla="*/ 0 w 459"/>
                <a:gd name="T2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9" h="140">
                  <a:moveTo>
                    <a:pt x="459" y="140"/>
                  </a:moveTo>
                  <a:lnTo>
                    <a:pt x="459" y="140"/>
                  </a:lnTo>
                  <a:lnTo>
                    <a:pt x="408" y="125"/>
                  </a:lnTo>
                  <a:moveTo>
                    <a:pt x="357" y="109"/>
                  </a:moveTo>
                  <a:lnTo>
                    <a:pt x="357" y="109"/>
                  </a:lnTo>
                  <a:lnTo>
                    <a:pt x="306" y="94"/>
                  </a:lnTo>
                  <a:moveTo>
                    <a:pt x="255" y="78"/>
                  </a:moveTo>
                  <a:lnTo>
                    <a:pt x="255" y="78"/>
                  </a:lnTo>
                  <a:lnTo>
                    <a:pt x="204" y="63"/>
                  </a:lnTo>
                  <a:moveTo>
                    <a:pt x="153" y="47"/>
                  </a:moveTo>
                  <a:lnTo>
                    <a:pt x="153" y="47"/>
                  </a:lnTo>
                  <a:lnTo>
                    <a:pt x="102" y="31"/>
                  </a:lnTo>
                  <a:moveTo>
                    <a:pt x="51" y="16"/>
                  </a:moveTo>
                  <a:lnTo>
                    <a:pt x="51" y="16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93" name="Freeform 131">
              <a:extLst>
                <a:ext uri="{FF2B5EF4-FFF2-40B4-BE49-F238E27FC236}">
                  <a16:creationId xmlns:a16="http://schemas.microsoft.com/office/drawing/2014/main" id="{A52B36CF-9AC0-43A2-A786-55EB63E5CB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26" y="2002"/>
              <a:ext cx="105" cy="58"/>
            </a:xfrm>
            <a:custGeom>
              <a:avLst/>
              <a:gdLst>
                <a:gd name="T0" fmla="*/ 0 w 491"/>
                <a:gd name="T1" fmla="*/ 270 h 270"/>
                <a:gd name="T2" fmla="*/ 0 w 491"/>
                <a:gd name="T3" fmla="*/ 270 h 270"/>
                <a:gd name="T4" fmla="*/ 47 w 491"/>
                <a:gd name="T5" fmla="*/ 244 h 270"/>
                <a:gd name="T6" fmla="*/ 94 w 491"/>
                <a:gd name="T7" fmla="*/ 218 h 270"/>
                <a:gd name="T8" fmla="*/ 94 w 491"/>
                <a:gd name="T9" fmla="*/ 218 h 270"/>
                <a:gd name="T10" fmla="*/ 141 w 491"/>
                <a:gd name="T11" fmla="*/ 193 h 270"/>
                <a:gd name="T12" fmla="*/ 187 w 491"/>
                <a:gd name="T13" fmla="*/ 167 h 270"/>
                <a:gd name="T14" fmla="*/ 187 w 491"/>
                <a:gd name="T15" fmla="*/ 167 h 270"/>
                <a:gd name="T16" fmla="*/ 234 w 491"/>
                <a:gd name="T17" fmla="*/ 141 h 270"/>
                <a:gd name="T18" fmla="*/ 281 w 491"/>
                <a:gd name="T19" fmla="*/ 116 h 270"/>
                <a:gd name="T20" fmla="*/ 281 w 491"/>
                <a:gd name="T21" fmla="*/ 116 h 270"/>
                <a:gd name="T22" fmla="*/ 328 w 491"/>
                <a:gd name="T23" fmla="*/ 90 h 270"/>
                <a:gd name="T24" fmla="*/ 375 w 491"/>
                <a:gd name="T25" fmla="*/ 64 h 270"/>
                <a:gd name="T26" fmla="*/ 375 w 491"/>
                <a:gd name="T27" fmla="*/ 64 h 270"/>
                <a:gd name="T28" fmla="*/ 421 w 491"/>
                <a:gd name="T29" fmla="*/ 39 h 270"/>
                <a:gd name="T30" fmla="*/ 468 w 491"/>
                <a:gd name="T31" fmla="*/ 13 h 270"/>
                <a:gd name="T32" fmla="*/ 468 w 491"/>
                <a:gd name="T33" fmla="*/ 13 h 270"/>
                <a:gd name="T34" fmla="*/ 491 w 491"/>
                <a:gd name="T35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1" h="270">
                  <a:moveTo>
                    <a:pt x="0" y="270"/>
                  </a:moveTo>
                  <a:lnTo>
                    <a:pt x="0" y="270"/>
                  </a:lnTo>
                  <a:lnTo>
                    <a:pt x="47" y="244"/>
                  </a:lnTo>
                  <a:moveTo>
                    <a:pt x="94" y="218"/>
                  </a:moveTo>
                  <a:lnTo>
                    <a:pt x="94" y="218"/>
                  </a:lnTo>
                  <a:lnTo>
                    <a:pt x="141" y="193"/>
                  </a:lnTo>
                  <a:moveTo>
                    <a:pt x="187" y="167"/>
                  </a:moveTo>
                  <a:lnTo>
                    <a:pt x="187" y="167"/>
                  </a:lnTo>
                  <a:lnTo>
                    <a:pt x="234" y="141"/>
                  </a:lnTo>
                  <a:moveTo>
                    <a:pt x="281" y="116"/>
                  </a:moveTo>
                  <a:lnTo>
                    <a:pt x="281" y="116"/>
                  </a:lnTo>
                  <a:lnTo>
                    <a:pt x="328" y="90"/>
                  </a:lnTo>
                  <a:moveTo>
                    <a:pt x="375" y="64"/>
                  </a:moveTo>
                  <a:lnTo>
                    <a:pt x="375" y="64"/>
                  </a:lnTo>
                  <a:lnTo>
                    <a:pt x="421" y="39"/>
                  </a:lnTo>
                  <a:moveTo>
                    <a:pt x="468" y="13"/>
                  </a:moveTo>
                  <a:lnTo>
                    <a:pt x="468" y="13"/>
                  </a:lnTo>
                  <a:lnTo>
                    <a:pt x="491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94" name="Freeform 132">
              <a:extLst>
                <a:ext uri="{FF2B5EF4-FFF2-40B4-BE49-F238E27FC236}">
                  <a16:creationId xmlns:a16="http://schemas.microsoft.com/office/drawing/2014/main" id="{904D4321-1331-4329-9797-67FF5C2669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49" y="1945"/>
              <a:ext cx="82" cy="40"/>
            </a:xfrm>
            <a:custGeom>
              <a:avLst/>
              <a:gdLst>
                <a:gd name="T0" fmla="*/ 385 w 385"/>
                <a:gd name="T1" fmla="*/ 0 h 188"/>
                <a:gd name="T2" fmla="*/ 385 w 385"/>
                <a:gd name="T3" fmla="*/ 0 h 188"/>
                <a:gd name="T4" fmla="*/ 337 w 385"/>
                <a:gd name="T5" fmla="*/ 24 h 188"/>
                <a:gd name="T6" fmla="*/ 289 w 385"/>
                <a:gd name="T7" fmla="*/ 47 h 188"/>
                <a:gd name="T8" fmla="*/ 289 w 385"/>
                <a:gd name="T9" fmla="*/ 47 h 188"/>
                <a:gd name="T10" fmla="*/ 241 w 385"/>
                <a:gd name="T11" fmla="*/ 70 h 188"/>
                <a:gd name="T12" fmla="*/ 193 w 385"/>
                <a:gd name="T13" fmla="*/ 94 h 188"/>
                <a:gd name="T14" fmla="*/ 193 w 385"/>
                <a:gd name="T15" fmla="*/ 94 h 188"/>
                <a:gd name="T16" fmla="*/ 145 w 385"/>
                <a:gd name="T17" fmla="*/ 117 h 188"/>
                <a:gd name="T18" fmla="*/ 97 w 385"/>
                <a:gd name="T19" fmla="*/ 140 h 188"/>
                <a:gd name="T20" fmla="*/ 97 w 385"/>
                <a:gd name="T21" fmla="*/ 140 h 188"/>
                <a:gd name="T22" fmla="*/ 49 w 385"/>
                <a:gd name="T23" fmla="*/ 164 h 188"/>
                <a:gd name="T24" fmla="*/ 2 w 385"/>
                <a:gd name="T25" fmla="*/ 187 h 188"/>
                <a:gd name="T26" fmla="*/ 2 w 385"/>
                <a:gd name="T27" fmla="*/ 187 h 188"/>
                <a:gd name="T28" fmla="*/ 0 w 385"/>
                <a:gd name="T29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5" h="188">
                  <a:moveTo>
                    <a:pt x="385" y="0"/>
                  </a:moveTo>
                  <a:lnTo>
                    <a:pt x="385" y="0"/>
                  </a:lnTo>
                  <a:lnTo>
                    <a:pt x="337" y="24"/>
                  </a:lnTo>
                  <a:moveTo>
                    <a:pt x="289" y="47"/>
                  </a:moveTo>
                  <a:lnTo>
                    <a:pt x="289" y="47"/>
                  </a:lnTo>
                  <a:lnTo>
                    <a:pt x="241" y="70"/>
                  </a:lnTo>
                  <a:moveTo>
                    <a:pt x="193" y="94"/>
                  </a:moveTo>
                  <a:lnTo>
                    <a:pt x="193" y="94"/>
                  </a:lnTo>
                  <a:lnTo>
                    <a:pt x="145" y="117"/>
                  </a:lnTo>
                  <a:moveTo>
                    <a:pt x="97" y="140"/>
                  </a:moveTo>
                  <a:lnTo>
                    <a:pt x="97" y="140"/>
                  </a:lnTo>
                  <a:lnTo>
                    <a:pt x="49" y="164"/>
                  </a:lnTo>
                  <a:moveTo>
                    <a:pt x="2" y="187"/>
                  </a:moveTo>
                  <a:lnTo>
                    <a:pt x="2" y="187"/>
                  </a:lnTo>
                  <a:lnTo>
                    <a:pt x="0" y="188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95" name="Freeform 133">
              <a:extLst>
                <a:ext uri="{FF2B5EF4-FFF2-40B4-BE49-F238E27FC236}">
                  <a16:creationId xmlns:a16="http://schemas.microsoft.com/office/drawing/2014/main" id="{657D0F19-9BC4-436A-9886-49D616697B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80" y="1843"/>
              <a:ext cx="54" cy="87"/>
            </a:xfrm>
            <a:custGeom>
              <a:avLst/>
              <a:gdLst>
                <a:gd name="T0" fmla="*/ 249 w 249"/>
                <a:gd name="T1" fmla="*/ 411 h 411"/>
                <a:gd name="T2" fmla="*/ 249 w 249"/>
                <a:gd name="T3" fmla="*/ 411 h 411"/>
                <a:gd name="T4" fmla="*/ 221 w 249"/>
                <a:gd name="T5" fmla="*/ 365 h 411"/>
                <a:gd name="T6" fmla="*/ 194 w 249"/>
                <a:gd name="T7" fmla="*/ 319 h 411"/>
                <a:gd name="T8" fmla="*/ 194 w 249"/>
                <a:gd name="T9" fmla="*/ 319 h 411"/>
                <a:gd name="T10" fmla="*/ 166 w 249"/>
                <a:gd name="T11" fmla="*/ 274 h 411"/>
                <a:gd name="T12" fmla="*/ 138 w 249"/>
                <a:gd name="T13" fmla="*/ 228 h 411"/>
                <a:gd name="T14" fmla="*/ 138 w 249"/>
                <a:gd name="T15" fmla="*/ 228 h 411"/>
                <a:gd name="T16" fmla="*/ 111 w 249"/>
                <a:gd name="T17" fmla="*/ 183 h 411"/>
                <a:gd name="T18" fmla="*/ 83 w 249"/>
                <a:gd name="T19" fmla="*/ 137 h 411"/>
                <a:gd name="T20" fmla="*/ 83 w 249"/>
                <a:gd name="T21" fmla="*/ 137 h 411"/>
                <a:gd name="T22" fmla="*/ 55 w 249"/>
                <a:gd name="T23" fmla="*/ 91 h 411"/>
                <a:gd name="T24" fmla="*/ 28 w 249"/>
                <a:gd name="T25" fmla="*/ 46 h 411"/>
                <a:gd name="T26" fmla="*/ 28 w 249"/>
                <a:gd name="T27" fmla="*/ 46 h 411"/>
                <a:gd name="T28" fmla="*/ 0 w 249"/>
                <a:gd name="T29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9" h="411">
                  <a:moveTo>
                    <a:pt x="249" y="411"/>
                  </a:moveTo>
                  <a:lnTo>
                    <a:pt x="249" y="411"/>
                  </a:lnTo>
                  <a:lnTo>
                    <a:pt x="221" y="365"/>
                  </a:lnTo>
                  <a:moveTo>
                    <a:pt x="194" y="319"/>
                  </a:moveTo>
                  <a:lnTo>
                    <a:pt x="194" y="319"/>
                  </a:lnTo>
                  <a:lnTo>
                    <a:pt x="166" y="274"/>
                  </a:lnTo>
                  <a:moveTo>
                    <a:pt x="138" y="228"/>
                  </a:moveTo>
                  <a:lnTo>
                    <a:pt x="138" y="228"/>
                  </a:lnTo>
                  <a:lnTo>
                    <a:pt x="111" y="183"/>
                  </a:lnTo>
                  <a:moveTo>
                    <a:pt x="83" y="137"/>
                  </a:moveTo>
                  <a:lnTo>
                    <a:pt x="83" y="137"/>
                  </a:lnTo>
                  <a:lnTo>
                    <a:pt x="55" y="91"/>
                  </a:lnTo>
                  <a:moveTo>
                    <a:pt x="28" y="46"/>
                  </a:moveTo>
                  <a:lnTo>
                    <a:pt x="28" y="46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96" name="Freeform 134">
              <a:extLst>
                <a:ext uri="{FF2B5EF4-FFF2-40B4-BE49-F238E27FC236}">
                  <a16:creationId xmlns:a16="http://schemas.microsoft.com/office/drawing/2014/main" id="{ED232A24-4754-4ADC-B544-ED3922D6F6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43" y="1810"/>
              <a:ext cx="12" cy="117"/>
            </a:xfrm>
            <a:custGeom>
              <a:avLst/>
              <a:gdLst>
                <a:gd name="T0" fmla="*/ 0 w 60"/>
                <a:gd name="T1" fmla="*/ 546 h 546"/>
                <a:gd name="T2" fmla="*/ 0 w 60"/>
                <a:gd name="T3" fmla="*/ 546 h 546"/>
                <a:gd name="T4" fmla="*/ 6 w 60"/>
                <a:gd name="T5" fmla="*/ 493 h 546"/>
                <a:gd name="T6" fmla="*/ 12 w 60"/>
                <a:gd name="T7" fmla="*/ 440 h 546"/>
                <a:gd name="T8" fmla="*/ 12 w 60"/>
                <a:gd name="T9" fmla="*/ 440 h 546"/>
                <a:gd name="T10" fmla="*/ 18 w 60"/>
                <a:gd name="T11" fmla="*/ 387 h 546"/>
                <a:gd name="T12" fmla="*/ 23 w 60"/>
                <a:gd name="T13" fmla="*/ 334 h 546"/>
                <a:gd name="T14" fmla="*/ 23 w 60"/>
                <a:gd name="T15" fmla="*/ 334 h 546"/>
                <a:gd name="T16" fmla="*/ 29 w 60"/>
                <a:gd name="T17" fmla="*/ 281 h 546"/>
                <a:gd name="T18" fmla="*/ 35 w 60"/>
                <a:gd name="T19" fmla="*/ 228 h 546"/>
                <a:gd name="T20" fmla="*/ 35 w 60"/>
                <a:gd name="T21" fmla="*/ 228 h 546"/>
                <a:gd name="T22" fmla="*/ 41 w 60"/>
                <a:gd name="T23" fmla="*/ 175 h 546"/>
                <a:gd name="T24" fmla="*/ 47 w 60"/>
                <a:gd name="T25" fmla="*/ 122 h 546"/>
                <a:gd name="T26" fmla="*/ 47 w 60"/>
                <a:gd name="T27" fmla="*/ 122 h 546"/>
                <a:gd name="T28" fmla="*/ 53 w 60"/>
                <a:gd name="T29" fmla="*/ 69 h 546"/>
                <a:gd name="T30" fmla="*/ 58 w 60"/>
                <a:gd name="T31" fmla="*/ 16 h 546"/>
                <a:gd name="T32" fmla="*/ 58 w 60"/>
                <a:gd name="T33" fmla="*/ 16 h 546"/>
                <a:gd name="T34" fmla="*/ 60 w 60"/>
                <a:gd name="T35" fmla="*/ 0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0" h="546">
                  <a:moveTo>
                    <a:pt x="0" y="546"/>
                  </a:moveTo>
                  <a:lnTo>
                    <a:pt x="0" y="546"/>
                  </a:lnTo>
                  <a:lnTo>
                    <a:pt x="6" y="493"/>
                  </a:lnTo>
                  <a:moveTo>
                    <a:pt x="12" y="440"/>
                  </a:moveTo>
                  <a:lnTo>
                    <a:pt x="12" y="440"/>
                  </a:lnTo>
                  <a:lnTo>
                    <a:pt x="18" y="387"/>
                  </a:lnTo>
                  <a:moveTo>
                    <a:pt x="23" y="334"/>
                  </a:moveTo>
                  <a:lnTo>
                    <a:pt x="23" y="334"/>
                  </a:lnTo>
                  <a:lnTo>
                    <a:pt x="29" y="281"/>
                  </a:lnTo>
                  <a:moveTo>
                    <a:pt x="35" y="228"/>
                  </a:moveTo>
                  <a:lnTo>
                    <a:pt x="35" y="228"/>
                  </a:lnTo>
                  <a:lnTo>
                    <a:pt x="41" y="175"/>
                  </a:lnTo>
                  <a:moveTo>
                    <a:pt x="47" y="122"/>
                  </a:moveTo>
                  <a:lnTo>
                    <a:pt x="47" y="122"/>
                  </a:lnTo>
                  <a:lnTo>
                    <a:pt x="53" y="69"/>
                  </a:lnTo>
                  <a:moveTo>
                    <a:pt x="58" y="16"/>
                  </a:moveTo>
                  <a:lnTo>
                    <a:pt x="58" y="16"/>
                  </a:lnTo>
                  <a:lnTo>
                    <a:pt x="6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97" name="Freeform 135">
              <a:extLst>
                <a:ext uri="{FF2B5EF4-FFF2-40B4-BE49-F238E27FC236}">
                  <a16:creationId xmlns:a16="http://schemas.microsoft.com/office/drawing/2014/main" id="{6C3EEF40-FEA5-45B4-A5AD-41E6BAD593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8" y="1712"/>
              <a:ext cx="31" cy="74"/>
            </a:xfrm>
            <a:custGeom>
              <a:avLst/>
              <a:gdLst>
                <a:gd name="T0" fmla="*/ 143 w 143"/>
                <a:gd name="T1" fmla="*/ 345 h 345"/>
                <a:gd name="T2" fmla="*/ 143 w 143"/>
                <a:gd name="T3" fmla="*/ 345 h 345"/>
                <a:gd name="T4" fmla="*/ 123 w 143"/>
                <a:gd name="T5" fmla="*/ 295 h 345"/>
                <a:gd name="T6" fmla="*/ 102 w 143"/>
                <a:gd name="T7" fmla="*/ 246 h 345"/>
                <a:gd name="T8" fmla="*/ 102 w 143"/>
                <a:gd name="T9" fmla="*/ 246 h 345"/>
                <a:gd name="T10" fmla="*/ 82 w 143"/>
                <a:gd name="T11" fmla="*/ 197 h 345"/>
                <a:gd name="T12" fmla="*/ 61 w 143"/>
                <a:gd name="T13" fmla="*/ 148 h 345"/>
                <a:gd name="T14" fmla="*/ 61 w 143"/>
                <a:gd name="T15" fmla="*/ 148 h 345"/>
                <a:gd name="T16" fmla="*/ 41 w 143"/>
                <a:gd name="T17" fmla="*/ 98 h 345"/>
                <a:gd name="T18" fmla="*/ 20 w 143"/>
                <a:gd name="T19" fmla="*/ 49 h 345"/>
                <a:gd name="T20" fmla="*/ 20 w 143"/>
                <a:gd name="T21" fmla="*/ 49 h 345"/>
                <a:gd name="T22" fmla="*/ 0 w 143"/>
                <a:gd name="T23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3" h="345">
                  <a:moveTo>
                    <a:pt x="143" y="345"/>
                  </a:moveTo>
                  <a:lnTo>
                    <a:pt x="143" y="345"/>
                  </a:lnTo>
                  <a:lnTo>
                    <a:pt x="123" y="295"/>
                  </a:lnTo>
                  <a:moveTo>
                    <a:pt x="102" y="246"/>
                  </a:moveTo>
                  <a:lnTo>
                    <a:pt x="102" y="246"/>
                  </a:lnTo>
                  <a:lnTo>
                    <a:pt x="82" y="197"/>
                  </a:lnTo>
                  <a:moveTo>
                    <a:pt x="61" y="148"/>
                  </a:moveTo>
                  <a:lnTo>
                    <a:pt x="61" y="148"/>
                  </a:lnTo>
                  <a:lnTo>
                    <a:pt x="41" y="98"/>
                  </a:lnTo>
                  <a:moveTo>
                    <a:pt x="20" y="49"/>
                  </a:moveTo>
                  <a:lnTo>
                    <a:pt x="20" y="49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98" name="Freeform 136">
              <a:extLst>
                <a:ext uri="{FF2B5EF4-FFF2-40B4-BE49-F238E27FC236}">
                  <a16:creationId xmlns:a16="http://schemas.microsoft.com/office/drawing/2014/main" id="{2A54F62D-6CC8-4F54-A751-C0192E8690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91" y="1701"/>
              <a:ext cx="108" cy="62"/>
            </a:xfrm>
            <a:custGeom>
              <a:avLst/>
              <a:gdLst>
                <a:gd name="T0" fmla="*/ 510 w 510"/>
                <a:gd name="T1" fmla="*/ 0 h 290"/>
                <a:gd name="T2" fmla="*/ 510 w 510"/>
                <a:gd name="T3" fmla="*/ 0 h 290"/>
                <a:gd name="T4" fmla="*/ 463 w 510"/>
                <a:gd name="T5" fmla="*/ 26 h 290"/>
                <a:gd name="T6" fmla="*/ 417 w 510"/>
                <a:gd name="T7" fmla="*/ 52 h 290"/>
                <a:gd name="T8" fmla="*/ 417 w 510"/>
                <a:gd name="T9" fmla="*/ 52 h 290"/>
                <a:gd name="T10" fmla="*/ 371 w 510"/>
                <a:gd name="T11" fmla="*/ 79 h 290"/>
                <a:gd name="T12" fmla="*/ 324 w 510"/>
                <a:gd name="T13" fmla="*/ 105 h 290"/>
                <a:gd name="T14" fmla="*/ 324 w 510"/>
                <a:gd name="T15" fmla="*/ 105 h 290"/>
                <a:gd name="T16" fmla="*/ 278 w 510"/>
                <a:gd name="T17" fmla="*/ 131 h 290"/>
                <a:gd name="T18" fmla="*/ 232 w 510"/>
                <a:gd name="T19" fmla="*/ 158 h 290"/>
                <a:gd name="T20" fmla="*/ 232 w 510"/>
                <a:gd name="T21" fmla="*/ 158 h 290"/>
                <a:gd name="T22" fmla="*/ 185 w 510"/>
                <a:gd name="T23" fmla="*/ 184 h 290"/>
                <a:gd name="T24" fmla="*/ 139 w 510"/>
                <a:gd name="T25" fmla="*/ 210 h 290"/>
                <a:gd name="T26" fmla="*/ 139 w 510"/>
                <a:gd name="T27" fmla="*/ 210 h 290"/>
                <a:gd name="T28" fmla="*/ 92 w 510"/>
                <a:gd name="T29" fmla="*/ 237 h 290"/>
                <a:gd name="T30" fmla="*/ 46 w 510"/>
                <a:gd name="T31" fmla="*/ 263 h 290"/>
                <a:gd name="T32" fmla="*/ 46 w 510"/>
                <a:gd name="T33" fmla="*/ 263 h 290"/>
                <a:gd name="T34" fmla="*/ 0 w 510"/>
                <a:gd name="T35" fmla="*/ 29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0" h="290">
                  <a:moveTo>
                    <a:pt x="510" y="0"/>
                  </a:moveTo>
                  <a:lnTo>
                    <a:pt x="510" y="0"/>
                  </a:lnTo>
                  <a:lnTo>
                    <a:pt x="463" y="26"/>
                  </a:lnTo>
                  <a:moveTo>
                    <a:pt x="417" y="52"/>
                  </a:moveTo>
                  <a:lnTo>
                    <a:pt x="417" y="52"/>
                  </a:lnTo>
                  <a:lnTo>
                    <a:pt x="371" y="79"/>
                  </a:lnTo>
                  <a:moveTo>
                    <a:pt x="324" y="105"/>
                  </a:moveTo>
                  <a:lnTo>
                    <a:pt x="324" y="105"/>
                  </a:lnTo>
                  <a:lnTo>
                    <a:pt x="278" y="131"/>
                  </a:lnTo>
                  <a:moveTo>
                    <a:pt x="232" y="158"/>
                  </a:moveTo>
                  <a:lnTo>
                    <a:pt x="232" y="158"/>
                  </a:lnTo>
                  <a:lnTo>
                    <a:pt x="185" y="184"/>
                  </a:lnTo>
                  <a:moveTo>
                    <a:pt x="139" y="210"/>
                  </a:moveTo>
                  <a:lnTo>
                    <a:pt x="139" y="210"/>
                  </a:lnTo>
                  <a:lnTo>
                    <a:pt x="92" y="237"/>
                  </a:lnTo>
                  <a:moveTo>
                    <a:pt x="46" y="263"/>
                  </a:moveTo>
                  <a:lnTo>
                    <a:pt x="46" y="263"/>
                  </a:lnTo>
                  <a:lnTo>
                    <a:pt x="0" y="29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99" name="Freeform 137">
              <a:extLst>
                <a:ext uri="{FF2B5EF4-FFF2-40B4-BE49-F238E27FC236}">
                  <a16:creationId xmlns:a16="http://schemas.microsoft.com/office/drawing/2014/main" id="{A2117D09-E3B9-4414-8D1C-2EFFE531FE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81" y="1703"/>
              <a:ext cx="22" cy="117"/>
            </a:xfrm>
            <a:custGeom>
              <a:avLst/>
              <a:gdLst>
                <a:gd name="T0" fmla="*/ 103 w 103"/>
                <a:gd name="T1" fmla="*/ 0 h 549"/>
                <a:gd name="T2" fmla="*/ 103 w 103"/>
                <a:gd name="T3" fmla="*/ 0 h 549"/>
                <a:gd name="T4" fmla="*/ 93 w 103"/>
                <a:gd name="T5" fmla="*/ 53 h 549"/>
                <a:gd name="T6" fmla="*/ 83 w 103"/>
                <a:gd name="T7" fmla="*/ 105 h 549"/>
                <a:gd name="T8" fmla="*/ 83 w 103"/>
                <a:gd name="T9" fmla="*/ 105 h 549"/>
                <a:gd name="T10" fmla="*/ 73 w 103"/>
                <a:gd name="T11" fmla="*/ 158 h 549"/>
                <a:gd name="T12" fmla="*/ 64 w 103"/>
                <a:gd name="T13" fmla="*/ 210 h 549"/>
                <a:gd name="T14" fmla="*/ 64 w 103"/>
                <a:gd name="T15" fmla="*/ 210 h 549"/>
                <a:gd name="T16" fmla="*/ 54 w 103"/>
                <a:gd name="T17" fmla="*/ 263 h 549"/>
                <a:gd name="T18" fmla="*/ 44 w 103"/>
                <a:gd name="T19" fmla="*/ 315 h 549"/>
                <a:gd name="T20" fmla="*/ 44 w 103"/>
                <a:gd name="T21" fmla="*/ 315 h 549"/>
                <a:gd name="T22" fmla="*/ 34 w 103"/>
                <a:gd name="T23" fmla="*/ 367 h 549"/>
                <a:gd name="T24" fmla="*/ 24 w 103"/>
                <a:gd name="T25" fmla="*/ 420 h 549"/>
                <a:gd name="T26" fmla="*/ 24 w 103"/>
                <a:gd name="T27" fmla="*/ 420 h 549"/>
                <a:gd name="T28" fmla="*/ 15 w 103"/>
                <a:gd name="T29" fmla="*/ 472 h 549"/>
                <a:gd name="T30" fmla="*/ 5 w 103"/>
                <a:gd name="T31" fmla="*/ 525 h 549"/>
                <a:gd name="T32" fmla="*/ 5 w 103"/>
                <a:gd name="T33" fmla="*/ 525 h 549"/>
                <a:gd name="T34" fmla="*/ 0 w 103"/>
                <a:gd name="T35" fmla="*/ 549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3" h="549">
                  <a:moveTo>
                    <a:pt x="103" y="0"/>
                  </a:moveTo>
                  <a:lnTo>
                    <a:pt x="103" y="0"/>
                  </a:lnTo>
                  <a:lnTo>
                    <a:pt x="93" y="53"/>
                  </a:lnTo>
                  <a:moveTo>
                    <a:pt x="83" y="105"/>
                  </a:moveTo>
                  <a:lnTo>
                    <a:pt x="83" y="105"/>
                  </a:lnTo>
                  <a:lnTo>
                    <a:pt x="73" y="158"/>
                  </a:lnTo>
                  <a:moveTo>
                    <a:pt x="64" y="210"/>
                  </a:moveTo>
                  <a:lnTo>
                    <a:pt x="64" y="210"/>
                  </a:lnTo>
                  <a:lnTo>
                    <a:pt x="54" y="263"/>
                  </a:lnTo>
                  <a:moveTo>
                    <a:pt x="44" y="315"/>
                  </a:moveTo>
                  <a:lnTo>
                    <a:pt x="44" y="315"/>
                  </a:lnTo>
                  <a:lnTo>
                    <a:pt x="34" y="367"/>
                  </a:lnTo>
                  <a:moveTo>
                    <a:pt x="24" y="420"/>
                  </a:moveTo>
                  <a:lnTo>
                    <a:pt x="24" y="420"/>
                  </a:lnTo>
                  <a:lnTo>
                    <a:pt x="15" y="472"/>
                  </a:lnTo>
                  <a:moveTo>
                    <a:pt x="5" y="525"/>
                  </a:moveTo>
                  <a:lnTo>
                    <a:pt x="5" y="525"/>
                  </a:lnTo>
                  <a:lnTo>
                    <a:pt x="0" y="549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100" name="Freeform 138">
              <a:extLst>
                <a:ext uri="{FF2B5EF4-FFF2-40B4-BE49-F238E27FC236}">
                  <a16:creationId xmlns:a16="http://schemas.microsoft.com/office/drawing/2014/main" id="{33032D8A-498D-4AC9-B90E-418909DB88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92" y="1806"/>
              <a:ext cx="54" cy="18"/>
            </a:xfrm>
            <a:custGeom>
              <a:avLst/>
              <a:gdLst>
                <a:gd name="T0" fmla="*/ 253 w 253"/>
                <a:gd name="T1" fmla="*/ 0 h 84"/>
                <a:gd name="T2" fmla="*/ 253 w 253"/>
                <a:gd name="T3" fmla="*/ 0 h 84"/>
                <a:gd name="T4" fmla="*/ 202 w 253"/>
                <a:gd name="T5" fmla="*/ 17 h 84"/>
                <a:gd name="T6" fmla="*/ 151 w 253"/>
                <a:gd name="T7" fmla="*/ 33 h 84"/>
                <a:gd name="T8" fmla="*/ 151 w 253"/>
                <a:gd name="T9" fmla="*/ 33 h 84"/>
                <a:gd name="T10" fmla="*/ 101 w 253"/>
                <a:gd name="T11" fmla="*/ 50 h 84"/>
                <a:gd name="T12" fmla="*/ 50 w 253"/>
                <a:gd name="T13" fmla="*/ 67 h 84"/>
                <a:gd name="T14" fmla="*/ 50 w 253"/>
                <a:gd name="T15" fmla="*/ 67 h 84"/>
                <a:gd name="T16" fmla="*/ 0 w 253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3" h="84">
                  <a:moveTo>
                    <a:pt x="253" y="0"/>
                  </a:moveTo>
                  <a:lnTo>
                    <a:pt x="253" y="0"/>
                  </a:lnTo>
                  <a:lnTo>
                    <a:pt x="202" y="17"/>
                  </a:lnTo>
                  <a:moveTo>
                    <a:pt x="151" y="33"/>
                  </a:moveTo>
                  <a:lnTo>
                    <a:pt x="151" y="33"/>
                  </a:lnTo>
                  <a:lnTo>
                    <a:pt x="101" y="50"/>
                  </a:lnTo>
                  <a:moveTo>
                    <a:pt x="50" y="67"/>
                  </a:moveTo>
                  <a:lnTo>
                    <a:pt x="50" y="67"/>
                  </a:lnTo>
                  <a:lnTo>
                    <a:pt x="0" y="84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101" name="Freeform 139">
              <a:extLst>
                <a:ext uri="{FF2B5EF4-FFF2-40B4-BE49-F238E27FC236}">
                  <a16:creationId xmlns:a16="http://schemas.microsoft.com/office/drawing/2014/main" id="{15429ECA-FA86-4125-BA53-14077B8B2D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09" y="1714"/>
              <a:ext cx="27" cy="214"/>
            </a:xfrm>
            <a:custGeom>
              <a:avLst/>
              <a:gdLst>
                <a:gd name="T0" fmla="*/ 125 w 125"/>
                <a:gd name="T1" fmla="*/ 1005 h 1005"/>
                <a:gd name="T2" fmla="*/ 125 w 125"/>
                <a:gd name="T3" fmla="*/ 1005 h 1005"/>
                <a:gd name="T4" fmla="*/ 119 w 125"/>
                <a:gd name="T5" fmla="*/ 952 h 1005"/>
                <a:gd name="T6" fmla="*/ 112 w 125"/>
                <a:gd name="T7" fmla="*/ 899 h 1005"/>
                <a:gd name="T8" fmla="*/ 112 w 125"/>
                <a:gd name="T9" fmla="*/ 899 h 1005"/>
                <a:gd name="T10" fmla="*/ 105 w 125"/>
                <a:gd name="T11" fmla="*/ 846 h 1005"/>
                <a:gd name="T12" fmla="*/ 99 w 125"/>
                <a:gd name="T13" fmla="*/ 794 h 1005"/>
                <a:gd name="T14" fmla="*/ 99 w 125"/>
                <a:gd name="T15" fmla="*/ 794 h 1005"/>
                <a:gd name="T16" fmla="*/ 92 w 125"/>
                <a:gd name="T17" fmla="*/ 741 h 1005"/>
                <a:gd name="T18" fmla="*/ 86 w 125"/>
                <a:gd name="T19" fmla="*/ 688 h 1005"/>
                <a:gd name="T20" fmla="*/ 86 w 125"/>
                <a:gd name="T21" fmla="*/ 688 h 1005"/>
                <a:gd name="T22" fmla="*/ 79 w 125"/>
                <a:gd name="T23" fmla="*/ 635 h 1005"/>
                <a:gd name="T24" fmla="*/ 73 w 125"/>
                <a:gd name="T25" fmla="*/ 582 h 1005"/>
                <a:gd name="T26" fmla="*/ 73 w 125"/>
                <a:gd name="T27" fmla="*/ 582 h 1005"/>
                <a:gd name="T28" fmla="*/ 66 w 125"/>
                <a:gd name="T29" fmla="*/ 529 h 1005"/>
                <a:gd name="T30" fmla="*/ 59 w 125"/>
                <a:gd name="T31" fmla="*/ 476 h 1005"/>
                <a:gd name="T32" fmla="*/ 59 w 125"/>
                <a:gd name="T33" fmla="*/ 476 h 1005"/>
                <a:gd name="T34" fmla="*/ 53 w 125"/>
                <a:gd name="T35" fmla="*/ 423 h 1005"/>
                <a:gd name="T36" fmla="*/ 46 w 125"/>
                <a:gd name="T37" fmla="*/ 370 h 1005"/>
                <a:gd name="T38" fmla="*/ 46 w 125"/>
                <a:gd name="T39" fmla="*/ 370 h 1005"/>
                <a:gd name="T40" fmla="*/ 40 w 125"/>
                <a:gd name="T41" fmla="*/ 317 h 1005"/>
                <a:gd name="T42" fmla="*/ 33 w 125"/>
                <a:gd name="T43" fmla="*/ 264 h 1005"/>
                <a:gd name="T44" fmla="*/ 33 w 125"/>
                <a:gd name="T45" fmla="*/ 264 h 1005"/>
                <a:gd name="T46" fmla="*/ 27 w 125"/>
                <a:gd name="T47" fmla="*/ 211 h 1005"/>
                <a:gd name="T48" fmla="*/ 20 w 125"/>
                <a:gd name="T49" fmla="*/ 158 h 1005"/>
                <a:gd name="T50" fmla="*/ 20 w 125"/>
                <a:gd name="T51" fmla="*/ 158 h 1005"/>
                <a:gd name="T52" fmla="*/ 14 w 125"/>
                <a:gd name="T53" fmla="*/ 105 h 1005"/>
                <a:gd name="T54" fmla="*/ 7 w 125"/>
                <a:gd name="T55" fmla="*/ 53 h 1005"/>
                <a:gd name="T56" fmla="*/ 7 w 125"/>
                <a:gd name="T57" fmla="*/ 53 h 1005"/>
                <a:gd name="T58" fmla="*/ 0 w 125"/>
                <a:gd name="T59" fmla="*/ 0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5" h="1005">
                  <a:moveTo>
                    <a:pt x="125" y="1005"/>
                  </a:moveTo>
                  <a:lnTo>
                    <a:pt x="125" y="1005"/>
                  </a:lnTo>
                  <a:lnTo>
                    <a:pt x="119" y="952"/>
                  </a:lnTo>
                  <a:moveTo>
                    <a:pt x="112" y="899"/>
                  </a:moveTo>
                  <a:lnTo>
                    <a:pt x="112" y="899"/>
                  </a:lnTo>
                  <a:lnTo>
                    <a:pt x="105" y="846"/>
                  </a:lnTo>
                  <a:moveTo>
                    <a:pt x="99" y="794"/>
                  </a:moveTo>
                  <a:lnTo>
                    <a:pt x="99" y="794"/>
                  </a:lnTo>
                  <a:lnTo>
                    <a:pt x="92" y="741"/>
                  </a:lnTo>
                  <a:moveTo>
                    <a:pt x="86" y="688"/>
                  </a:moveTo>
                  <a:lnTo>
                    <a:pt x="86" y="688"/>
                  </a:lnTo>
                  <a:lnTo>
                    <a:pt x="79" y="635"/>
                  </a:lnTo>
                  <a:moveTo>
                    <a:pt x="73" y="582"/>
                  </a:moveTo>
                  <a:lnTo>
                    <a:pt x="73" y="582"/>
                  </a:lnTo>
                  <a:lnTo>
                    <a:pt x="66" y="529"/>
                  </a:lnTo>
                  <a:moveTo>
                    <a:pt x="59" y="476"/>
                  </a:moveTo>
                  <a:lnTo>
                    <a:pt x="59" y="476"/>
                  </a:lnTo>
                  <a:lnTo>
                    <a:pt x="53" y="423"/>
                  </a:lnTo>
                  <a:moveTo>
                    <a:pt x="46" y="370"/>
                  </a:moveTo>
                  <a:lnTo>
                    <a:pt x="46" y="370"/>
                  </a:lnTo>
                  <a:lnTo>
                    <a:pt x="40" y="317"/>
                  </a:lnTo>
                  <a:moveTo>
                    <a:pt x="33" y="264"/>
                  </a:moveTo>
                  <a:lnTo>
                    <a:pt x="33" y="264"/>
                  </a:lnTo>
                  <a:lnTo>
                    <a:pt x="27" y="211"/>
                  </a:lnTo>
                  <a:moveTo>
                    <a:pt x="20" y="158"/>
                  </a:moveTo>
                  <a:lnTo>
                    <a:pt x="20" y="158"/>
                  </a:lnTo>
                  <a:lnTo>
                    <a:pt x="14" y="105"/>
                  </a:lnTo>
                  <a:moveTo>
                    <a:pt x="7" y="53"/>
                  </a:moveTo>
                  <a:lnTo>
                    <a:pt x="7" y="53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102" name="Freeform 140">
              <a:extLst>
                <a:ext uri="{FF2B5EF4-FFF2-40B4-BE49-F238E27FC236}">
                  <a16:creationId xmlns:a16="http://schemas.microsoft.com/office/drawing/2014/main" id="{5924E11F-46D7-4E43-8787-19D8919AA3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37" y="1844"/>
              <a:ext cx="37" cy="134"/>
            </a:xfrm>
            <a:custGeom>
              <a:avLst/>
              <a:gdLst>
                <a:gd name="T0" fmla="*/ 173 w 173"/>
                <a:gd name="T1" fmla="*/ 0 h 626"/>
                <a:gd name="T2" fmla="*/ 173 w 173"/>
                <a:gd name="T3" fmla="*/ 0 h 626"/>
                <a:gd name="T4" fmla="*/ 159 w 173"/>
                <a:gd name="T5" fmla="*/ 51 h 626"/>
                <a:gd name="T6" fmla="*/ 145 w 173"/>
                <a:gd name="T7" fmla="*/ 102 h 626"/>
                <a:gd name="T8" fmla="*/ 145 w 173"/>
                <a:gd name="T9" fmla="*/ 102 h 626"/>
                <a:gd name="T10" fmla="*/ 131 w 173"/>
                <a:gd name="T11" fmla="*/ 154 h 626"/>
                <a:gd name="T12" fmla="*/ 116 w 173"/>
                <a:gd name="T13" fmla="*/ 205 h 626"/>
                <a:gd name="T14" fmla="*/ 116 w 173"/>
                <a:gd name="T15" fmla="*/ 205 h 626"/>
                <a:gd name="T16" fmla="*/ 102 w 173"/>
                <a:gd name="T17" fmla="*/ 257 h 626"/>
                <a:gd name="T18" fmla="*/ 88 w 173"/>
                <a:gd name="T19" fmla="*/ 308 h 626"/>
                <a:gd name="T20" fmla="*/ 88 w 173"/>
                <a:gd name="T21" fmla="*/ 308 h 626"/>
                <a:gd name="T22" fmla="*/ 74 w 173"/>
                <a:gd name="T23" fmla="*/ 359 h 626"/>
                <a:gd name="T24" fmla="*/ 59 w 173"/>
                <a:gd name="T25" fmla="*/ 411 h 626"/>
                <a:gd name="T26" fmla="*/ 59 w 173"/>
                <a:gd name="T27" fmla="*/ 411 h 626"/>
                <a:gd name="T28" fmla="*/ 45 w 173"/>
                <a:gd name="T29" fmla="*/ 462 h 626"/>
                <a:gd name="T30" fmla="*/ 31 w 173"/>
                <a:gd name="T31" fmla="*/ 514 h 626"/>
                <a:gd name="T32" fmla="*/ 31 w 173"/>
                <a:gd name="T33" fmla="*/ 514 h 626"/>
                <a:gd name="T34" fmla="*/ 17 w 173"/>
                <a:gd name="T35" fmla="*/ 565 h 626"/>
                <a:gd name="T36" fmla="*/ 3 w 173"/>
                <a:gd name="T37" fmla="*/ 616 h 626"/>
                <a:gd name="T38" fmla="*/ 3 w 173"/>
                <a:gd name="T39" fmla="*/ 616 h 626"/>
                <a:gd name="T40" fmla="*/ 0 w 173"/>
                <a:gd name="T41" fmla="*/ 626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626">
                  <a:moveTo>
                    <a:pt x="173" y="0"/>
                  </a:moveTo>
                  <a:lnTo>
                    <a:pt x="173" y="0"/>
                  </a:lnTo>
                  <a:lnTo>
                    <a:pt x="159" y="51"/>
                  </a:lnTo>
                  <a:moveTo>
                    <a:pt x="145" y="102"/>
                  </a:moveTo>
                  <a:lnTo>
                    <a:pt x="145" y="102"/>
                  </a:lnTo>
                  <a:lnTo>
                    <a:pt x="131" y="154"/>
                  </a:lnTo>
                  <a:moveTo>
                    <a:pt x="116" y="205"/>
                  </a:moveTo>
                  <a:lnTo>
                    <a:pt x="116" y="205"/>
                  </a:lnTo>
                  <a:lnTo>
                    <a:pt x="102" y="257"/>
                  </a:lnTo>
                  <a:moveTo>
                    <a:pt x="88" y="308"/>
                  </a:moveTo>
                  <a:lnTo>
                    <a:pt x="88" y="308"/>
                  </a:lnTo>
                  <a:lnTo>
                    <a:pt x="74" y="359"/>
                  </a:lnTo>
                  <a:moveTo>
                    <a:pt x="59" y="411"/>
                  </a:moveTo>
                  <a:lnTo>
                    <a:pt x="59" y="411"/>
                  </a:lnTo>
                  <a:lnTo>
                    <a:pt x="45" y="462"/>
                  </a:lnTo>
                  <a:moveTo>
                    <a:pt x="31" y="514"/>
                  </a:moveTo>
                  <a:lnTo>
                    <a:pt x="31" y="514"/>
                  </a:lnTo>
                  <a:lnTo>
                    <a:pt x="17" y="565"/>
                  </a:lnTo>
                  <a:moveTo>
                    <a:pt x="3" y="616"/>
                  </a:moveTo>
                  <a:lnTo>
                    <a:pt x="3" y="616"/>
                  </a:lnTo>
                  <a:lnTo>
                    <a:pt x="0" y="626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103" name="Freeform 141">
              <a:extLst>
                <a:ext uri="{FF2B5EF4-FFF2-40B4-BE49-F238E27FC236}">
                  <a16:creationId xmlns:a16="http://schemas.microsoft.com/office/drawing/2014/main" id="{8E43035F-B3B8-4A7B-A337-98F1EB4017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55" y="1837"/>
              <a:ext cx="108" cy="49"/>
            </a:xfrm>
            <a:custGeom>
              <a:avLst/>
              <a:gdLst>
                <a:gd name="T0" fmla="*/ 505 w 505"/>
                <a:gd name="T1" fmla="*/ 0 h 227"/>
                <a:gd name="T2" fmla="*/ 505 w 505"/>
                <a:gd name="T3" fmla="*/ 0 h 227"/>
                <a:gd name="T4" fmla="*/ 456 w 505"/>
                <a:gd name="T5" fmla="*/ 21 h 227"/>
                <a:gd name="T6" fmla="*/ 408 w 505"/>
                <a:gd name="T7" fmla="*/ 43 h 227"/>
                <a:gd name="T8" fmla="*/ 408 w 505"/>
                <a:gd name="T9" fmla="*/ 43 h 227"/>
                <a:gd name="T10" fmla="*/ 359 w 505"/>
                <a:gd name="T11" fmla="*/ 65 h 227"/>
                <a:gd name="T12" fmla="*/ 311 w 505"/>
                <a:gd name="T13" fmla="*/ 87 h 227"/>
                <a:gd name="T14" fmla="*/ 311 w 505"/>
                <a:gd name="T15" fmla="*/ 87 h 227"/>
                <a:gd name="T16" fmla="*/ 262 w 505"/>
                <a:gd name="T17" fmla="*/ 109 h 227"/>
                <a:gd name="T18" fmla="*/ 213 w 505"/>
                <a:gd name="T19" fmla="*/ 131 h 227"/>
                <a:gd name="T20" fmla="*/ 213 w 505"/>
                <a:gd name="T21" fmla="*/ 131 h 227"/>
                <a:gd name="T22" fmla="*/ 165 w 505"/>
                <a:gd name="T23" fmla="*/ 153 h 227"/>
                <a:gd name="T24" fmla="*/ 116 w 505"/>
                <a:gd name="T25" fmla="*/ 175 h 227"/>
                <a:gd name="T26" fmla="*/ 116 w 505"/>
                <a:gd name="T27" fmla="*/ 175 h 227"/>
                <a:gd name="T28" fmla="*/ 67 w 505"/>
                <a:gd name="T29" fmla="*/ 197 h 227"/>
                <a:gd name="T30" fmla="*/ 19 w 505"/>
                <a:gd name="T31" fmla="*/ 219 h 227"/>
                <a:gd name="T32" fmla="*/ 19 w 505"/>
                <a:gd name="T33" fmla="*/ 219 h 227"/>
                <a:gd name="T34" fmla="*/ 0 w 505"/>
                <a:gd name="T35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5" h="227">
                  <a:moveTo>
                    <a:pt x="505" y="0"/>
                  </a:moveTo>
                  <a:lnTo>
                    <a:pt x="505" y="0"/>
                  </a:lnTo>
                  <a:lnTo>
                    <a:pt x="456" y="21"/>
                  </a:lnTo>
                  <a:moveTo>
                    <a:pt x="408" y="43"/>
                  </a:moveTo>
                  <a:lnTo>
                    <a:pt x="408" y="43"/>
                  </a:lnTo>
                  <a:lnTo>
                    <a:pt x="359" y="65"/>
                  </a:lnTo>
                  <a:moveTo>
                    <a:pt x="311" y="87"/>
                  </a:moveTo>
                  <a:lnTo>
                    <a:pt x="311" y="87"/>
                  </a:lnTo>
                  <a:lnTo>
                    <a:pt x="262" y="109"/>
                  </a:lnTo>
                  <a:moveTo>
                    <a:pt x="213" y="131"/>
                  </a:moveTo>
                  <a:lnTo>
                    <a:pt x="213" y="131"/>
                  </a:lnTo>
                  <a:lnTo>
                    <a:pt x="165" y="153"/>
                  </a:lnTo>
                  <a:moveTo>
                    <a:pt x="116" y="175"/>
                  </a:moveTo>
                  <a:lnTo>
                    <a:pt x="116" y="175"/>
                  </a:lnTo>
                  <a:lnTo>
                    <a:pt x="67" y="197"/>
                  </a:lnTo>
                  <a:moveTo>
                    <a:pt x="19" y="219"/>
                  </a:moveTo>
                  <a:lnTo>
                    <a:pt x="19" y="219"/>
                  </a:lnTo>
                  <a:lnTo>
                    <a:pt x="0" y="227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104" name="Freeform 142">
              <a:extLst>
                <a:ext uri="{FF2B5EF4-FFF2-40B4-BE49-F238E27FC236}">
                  <a16:creationId xmlns:a16="http://schemas.microsoft.com/office/drawing/2014/main" id="{02AD0303-19E9-40F3-84B5-04CECFDF5F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95" y="1783"/>
              <a:ext cx="68" cy="43"/>
            </a:xfrm>
            <a:custGeom>
              <a:avLst/>
              <a:gdLst>
                <a:gd name="T0" fmla="*/ 316 w 316"/>
                <a:gd name="T1" fmla="*/ 199 h 199"/>
                <a:gd name="T2" fmla="*/ 316 w 316"/>
                <a:gd name="T3" fmla="*/ 199 h 199"/>
                <a:gd name="T4" fmla="*/ 271 w 316"/>
                <a:gd name="T5" fmla="*/ 171 h 199"/>
                <a:gd name="T6" fmla="*/ 226 w 316"/>
                <a:gd name="T7" fmla="*/ 142 h 199"/>
                <a:gd name="T8" fmla="*/ 226 w 316"/>
                <a:gd name="T9" fmla="*/ 142 h 199"/>
                <a:gd name="T10" fmla="*/ 181 w 316"/>
                <a:gd name="T11" fmla="*/ 114 h 199"/>
                <a:gd name="T12" fmla="*/ 135 w 316"/>
                <a:gd name="T13" fmla="*/ 85 h 199"/>
                <a:gd name="T14" fmla="*/ 135 w 316"/>
                <a:gd name="T15" fmla="*/ 85 h 199"/>
                <a:gd name="T16" fmla="*/ 90 w 316"/>
                <a:gd name="T17" fmla="*/ 57 h 199"/>
                <a:gd name="T18" fmla="*/ 45 w 316"/>
                <a:gd name="T19" fmla="*/ 28 h 199"/>
                <a:gd name="T20" fmla="*/ 45 w 316"/>
                <a:gd name="T21" fmla="*/ 28 h 199"/>
                <a:gd name="T22" fmla="*/ 0 w 316"/>
                <a:gd name="T23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6" h="199">
                  <a:moveTo>
                    <a:pt x="316" y="199"/>
                  </a:moveTo>
                  <a:lnTo>
                    <a:pt x="316" y="199"/>
                  </a:lnTo>
                  <a:lnTo>
                    <a:pt x="271" y="171"/>
                  </a:lnTo>
                  <a:moveTo>
                    <a:pt x="226" y="142"/>
                  </a:moveTo>
                  <a:lnTo>
                    <a:pt x="226" y="142"/>
                  </a:lnTo>
                  <a:lnTo>
                    <a:pt x="181" y="114"/>
                  </a:lnTo>
                  <a:moveTo>
                    <a:pt x="135" y="85"/>
                  </a:moveTo>
                  <a:lnTo>
                    <a:pt x="135" y="85"/>
                  </a:lnTo>
                  <a:lnTo>
                    <a:pt x="90" y="57"/>
                  </a:lnTo>
                  <a:moveTo>
                    <a:pt x="45" y="28"/>
                  </a:moveTo>
                  <a:lnTo>
                    <a:pt x="45" y="28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105" name="Freeform 143">
              <a:extLst>
                <a:ext uri="{FF2B5EF4-FFF2-40B4-BE49-F238E27FC236}">
                  <a16:creationId xmlns:a16="http://schemas.microsoft.com/office/drawing/2014/main" id="{A674D2C2-9187-4992-A090-84844D9349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83" y="1780"/>
              <a:ext cx="45" cy="202"/>
            </a:xfrm>
            <a:custGeom>
              <a:avLst/>
              <a:gdLst>
                <a:gd name="T0" fmla="*/ 209 w 209"/>
                <a:gd name="T1" fmla="*/ 945 h 945"/>
                <a:gd name="T2" fmla="*/ 209 w 209"/>
                <a:gd name="T3" fmla="*/ 945 h 945"/>
                <a:gd name="T4" fmla="*/ 198 w 209"/>
                <a:gd name="T5" fmla="*/ 893 h 945"/>
                <a:gd name="T6" fmla="*/ 186 w 209"/>
                <a:gd name="T7" fmla="*/ 841 h 945"/>
                <a:gd name="T8" fmla="*/ 186 w 209"/>
                <a:gd name="T9" fmla="*/ 841 h 945"/>
                <a:gd name="T10" fmla="*/ 175 w 209"/>
                <a:gd name="T11" fmla="*/ 789 h 945"/>
                <a:gd name="T12" fmla="*/ 163 w 209"/>
                <a:gd name="T13" fmla="*/ 736 h 945"/>
                <a:gd name="T14" fmla="*/ 163 w 209"/>
                <a:gd name="T15" fmla="*/ 736 h 945"/>
                <a:gd name="T16" fmla="*/ 152 w 209"/>
                <a:gd name="T17" fmla="*/ 684 h 945"/>
                <a:gd name="T18" fmla="*/ 140 w 209"/>
                <a:gd name="T19" fmla="*/ 632 h 945"/>
                <a:gd name="T20" fmla="*/ 140 w 209"/>
                <a:gd name="T21" fmla="*/ 632 h 945"/>
                <a:gd name="T22" fmla="*/ 129 w 209"/>
                <a:gd name="T23" fmla="*/ 580 h 945"/>
                <a:gd name="T24" fmla="*/ 117 w 209"/>
                <a:gd name="T25" fmla="*/ 528 h 945"/>
                <a:gd name="T26" fmla="*/ 117 w 209"/>
                <a:gd name="T27" fmla="*/ 528 h 945"/>
                <a:gd name="T28" fmla="*/ 106 w 209"/>
                <a:gd name="T29" fmla="*/ 476 h 945"/>
                <a:gd name="T30" fmla="*/ 94 w 209"/>
                <a:gd name="T31" fmla="*/ 424 h 945"/>
                <a:gd name="T32" fmla="*/ 94 w 209"/>
                <a:gd name="T33" fmla="*/ 424 h 945"/>
                <a:gd name="T34" fmla="*/ 83 w 209"/>
                <a:gd name="T35" fmla="*/ 372 h 945"/>
                <a:gd name="T36" fmla="*/ 71 w 209"/>
                <a:gd name="T37" fmla="*/ 320 h 945"/>
                <a:gd name="T38" fmla="*/ 71 w 209"/>
                <a:gd name="T39" fmla="*/ 320 h 945"/>
                <a:gd name="T40" fmla="*/ 60 w 209"/>
                <a:gd name="T41" fmla="*/ 268 h 945"/>
                <a:gd name="T42" fmla="*/ 48 w 209"/>
                <a:gd name="T43" fmla="*/ 216 h 945"/>
                <a:gd name="T44" fmla="*/ 48 w 209"/>
                <a:gd name="T45" fmla="*/ 216 h 945"/>
                <a:gd name="T46" fmla="*/ 37 w 209"/>
                <a:gd name="T47" fmla="*/ 164 h 945"/>
                <a:gd name="T48" fmla="*/ 25 w 209"/>
                <a:gd name="T49" fmla="*/ 112 h 945"/>
                <a:gd name="T50" fmla="*/ 25 w 209"/>
                <a:gd name="T51" fmla="*/ 112 h 945"/>
                <a:gd name="T52" fmla="*/ 14 w 209"/>
                <a:gd name="T53" fmla="*/ 59 h 945"/>
                <a:gd name="T54" fmla="*/ 2 w 209"/>
                <a:gd name="T55" fmla="*/ 7 h 945"/>
                <a:gd name="T56" fmla="*/ 2 w 209"/>
                <a:gd name="T57" fmla="*/ 7 h 945"/>
                <a:gd name="T58" fmla="*/ 0 w 209"/>
                <a:gd name="T59" fmla="*/ 0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9" h="945">
                  <a:moveTo>
                    <a:pt x="209" y="945"/>
                  </a:moveTo>
                  <a:lnTo>
                    <a:pt x="209" y="945"/>
                  </a:lnTo>
                  <a:lnTo>
                    <a:pt x="198" y="893"/>
                  </a:lnTo>
                  <a:moveTo>
                    <a:pt x="186" y="841"/>
                  </a:moveTo>
                  <a:lnTo>
                    <a:pt x="186" y="841"/>
                  </a:lnTo>
                  <a:lnTo>
                    <a:pt x="175" y="789"/>
                  </a:lnTo>
                  <a:moveTo>
                    <a:pt x="163" y="736"/>
                  </a:moveTo>
                  <a:lnTo>
                    <a:pt x="163" y="736"/>
                  </a:lnTo>
                  <a:lnTo>
                    <a:pt x="152" y="684"/>
                  </a:lnTo>
                  <a:moveTo>
                    <a:pt x="140" y="632"/>
                  </a:moveTo>
                  <a:lnTo>
                    <a:pt x="140" y="632"/>
                  </a:lnTo>
                  <a:lnTo>
                    <a:pt x="129" y="580"/>
                  </a:lnTo>
                  <a:moveTo>
                    <a:pt x="117" y="528"/>
                  </a:moveTo>
                  <a:lnTo>
                    <a:pt x="117" y="528"/>
                  </a:lnTo>
                  <a:lnTo>
                    <a:pt x="106" y="476"/>
                  </a:lnTo>
                  <a:moveTo>
                    <a:pt x="94" y="424"/>
                  </a:moveTo>
                  <a:lnTo>
                    <a:pt x="94" y="424"/>
                  </a:lnTo>
                  <a:lnTo>
                    <a:pt x="83" y="372"/>
                  </a:lnTo>
                  <a:moveTo>
                    <a:pt x="71" y="320"/>
                  </a:moveTo>
                  <a:lnTo>
                    <a:pt x="71" y="320"/>
                  </a:lnTo>
                  <a:lnTo>
                    <a:pt x="60" y="268"/>
                  </a:lnTo>
                  <a:moveTo>
                    <a:pt x="48" y="216"/>
                  </a:moveTo>
                  <a:lnTo>
                    <a:pt x="48" y="216"/>
                  </a:lnTo>
                  <a:lnTo>
                    <a:pt x="37" y="164"/>
                  </a:lnTo>
                  <a:moveTo>
                    <a:pt x="25" y="112"/>
                  </a:moveTo>
                  <a:lnTo>
                    <a:pt x="25" y="112"/>
                  </a:lnTo>
                  <a:lnTo>
                    <a:pt x="14" y="59"/>
                  </a:lnTo>
                  <a:moveTo>
                    <a:pt x="2" y="7"/>
                  </a:moveTo>
                  <a:lnTo>
                    <a:pt x="2" y="7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106" name="Freeform 144">
              <a:extLst>
                <a:ext uri="{FF2B5EF4-FFF2-40B4-BE49-F238E27FC236}">
                  <a16:creationId xmlns:a16="http://schemas.microsoft.com/office/drawing/2014/main" id="{C8AA6788-EA56-452D-9039-210DA86CF6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43" y="1780"/>
              <a:ext cx="28" cy="98"/>
            </a:xfrm>
            <a:custGeom>
              <a:avLst/>
              <a:gdLst>
                <a:gd name="T0" fmla="*/ 0 w 132"/>
                <a:gd name="T1" fmla="*/ 461 h 461"/>
                <a:gd name="T2" fmla="*/ 0 w 132"/>
                <a:gd name="T3" fmla="*/ 461 h 461"/>
                <a:gd name="T4" fmla="*/ 15 w 132"/>
                <a:gd name="T5" fmla="*/ 409 h 461"/>
                <a:gd name="T6" fmla="*/ 29 w 132"/>
                <a:gd name="T7" fmla="*/ 358 h 461"/>
                <a:gd name="T8" fmla="*/ 29 w 132"/>
                <a:gd name="T9" fmla="*/ 358 h 461"/>
                <a:gd name="T10" fmla="*/ 44 w 132"/>
                <a:gd name="T11" fmla="*/ 307 h 461"/>
                <a:gd name="T12" fmla="*/ 59 w 132"/>
                <a:gd name="T13" fmla="*/ 255 h 461"/>
                <a:gd name="T14" fmla="*/ 59 w 132"/>
                <a:gd name="T15" fmla="*/ 255 h 461"/>
                <a:gd name="T16" fmla="*/ 74 w 132"/>
                <a:gd name="T17" fmla="*/ 204 h 461"/>
                <a:gd name="T18" fmla="*/ 88 w 132"/>
                <a:gd name="T19" fmla="*/ 153 h 461"/>
                <a:gd name="T20" fmla="*/ 88 w 132"/>
                <a:gd name="T21" fmla="*/ 153 h 461"/>
                <a:gd name="T22" fmla="*/ 103 w 132"/>
                <a:gd name="T23" fmla="*/ 102 h 461"/>
                <a:gd name="T24" fmla="*/ 118 w 132"/>
                <a:gd name="T25" fmla="*/ 50 h 461"/>
                <a:gd name="T26" fmla="*/ 118 w 132"/>
                <a:gd name="T27" fmla="*/ 50 h 461"/>
                <a:gd name="T28" fmla="*/ 132 w 132"/>
                <a:gd name="T29" fmla="*/ 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2" h="461">
                  <a:moveTo>
                    <a:pt x="0" y="461"/>
                  </a:moveTo>
                  <a:lnTo>
                    <a:pt x="0" y="461"/>
                  </a:lnTo>
                  <a:lnTo>
                    <a:pt x="15" y="409"/>
                  </a:lnTo>
                  <a:moveTo>
                    <a:pt x="29" y="358"/>
                  </a:moveTo>
                  <a:lnTo>
                    <a:pt x="29" y="358"/>
                  </a:lnTo>
                  <a:lnTo>
                    <a:pt x="44" y="307"/>
                  </a:lnTo>
                  <a:moveTo>
                    <a:pt x="59" y="255"/>
                  </a:moveTo>
                  <a:lnTo>
                    <a:pt x="59" y="255"/>
                  </a:lnTo>
                  <a:lnTo>
                    <a:pt x="74" y="204"/>
                  </a:lnTo>
                  <a:moveTo>
                    <a:pt x="88" y="153"/>
                  </a:moveTo>
                  <a:lnTo>
                    <a:pt x="88" y="153"/>
                  </a:lnTo>
                  <a:lnTo>
                    <a:pt x="103" y="102"/>
                  </a:lnTo>
                  <a:moveTo>
                    <a:pt x="118" y="50"/>
                  </a:moveTo>
                  <a:lnTo>
                    <a:pt x="118" y="50"/>
                  </a:lnTo>
                  <a:lnTo>
                    <a:pt x="132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107" name="Freeform 145">
              <a:extLst>
                <a:ext uri="{FF2B5EF4-FFF2-40B4-BE49-F238E27FC236}">
                  <a16:creationId xmlns:a16="http://schemas.microsoft.com/office/drawing/2014/main" id="{AB36E20A-969E-423E-9F49-307047EEF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46" y="1817"/>
              <a:ext cx="215" cy="14"/>
            </a:xfrm>
            <a:custGeom>
              <a:avLst/>
              <a:gdLst>
                <a:gd name="T0" fmla="*/ 1007 w 1007"/>
                <a:gd name="T1" fmla="*/ 65 h 65"/>
                <a:gd name="T2" fmla="*/ 1007 w 1007"/>
                <a:gd name="T3" fmla="*/ 65 h 65"/>
                <a:gd name="T4" fmla="*/ 954 w 1007"/>
                <a:gd name="T5" fmla="*/ 61 h 65"/>
                <a:gd name="T6" fmla="*/ 901 w 1007"/>
                <a:gd name="T7" fmla="*/ 58 h 65"/>
                <a:gd name="T8" fmla="*/ 901 w 1007"/>
                <a:gd name="T9" fmla="*/ 58 h 65"/>
                <a:gd name="T10" fmla="*/ 847 w 1007"/>
                <a:gd name="T11" fmla="*/ 54 h 65"/>
                <a:gd name="T12" fmla="*/ 794 w 1007"/>
                <a:gd name="T13" fmla="*/ 51 h 65"/>
                <a:gd name="T14" fmla="*/ 794 w 1007"/>
                <a:gd name="T15" fmla="*/ 51 h 65"/>
                <a:gd name="T16" fmla="*/ 741 w 1007"/>
                <a:gd name="T17" fmla="*/ 48 h 65"/>
                <a:gd name="T18" fmla="*/ 688 w 1007"/>
                <a:gd name="T19" fmla="*/ 44 h 65"/>
                <a:gd name="T20" fmla="*/ 688 w 1007"/>
                <a:gd name="T21" fmla="*/ 44 h 65"/>
                <a:gd name="T22" fmla="*/ 635 w 1007"/>
                <a:gd name="T23" fmla="*/ 41 h 65"/>
                <a:gd name="T24" fmla="*/ 581 w 1007"/>
                <a:gd name="T25" fmla="*/ 37 h 65"/>
                <a:gd name="T26" fmla="*/ 581 w 1007"/>
                <a:gd name="T27" fmla="*/ 37 h 65"/>
                <a:gd name="T28" fmla="*/ 528 w 1007"/>
                <a:gd name="T29" fmla="*/ 34 h 65"/>
                <a:gd name="T30" fmla="*/ 475 w 1007"/>
                <a:gd name="T31" fmla="*/ 31 h 65"/>
                <a:gd name="T32" fmla="*/ 475 w 1007"/>
                <a:gd name="T33" fmla="*/ 31 h 65"/>
                <a:gd name="T34" fmla="*/ 422 w 1007"/>
                <a:gd name="T35" fmla="*/ 27 h 65"/>
                <a:gd name="T36" fmla="*/ 368 w 1007"/>
                <a:gd name="T37" fmla="*/ 24 h 65"/>
                <a:gd name="T38" fmla="*/ 368 w 1007"/>
                <a:gd name="T39" fmla="*/ 24 h 65"/>
                <a:gd name="T40" fmla="*/ 315 w 1007"/>
                <a:gd name="T41" fmla="*/ 20 h 65"/>
                <a:gd name="T42" fmla="*/ 262 w 1007"/>
                <a:gd name="T43" fmla="*/ 17 h 65"/>
                <a:gd name="T44" fmla="*/ 262 w 1007"/>
                <a:gd name="T45" fmla="*/ 17 h 65"/>
                <a:gd name="T46" fmla="*/ 209 w 1007"/>
                <a:gd name="T47" fmla="*/ 14 h 65"/>
                <a:gd name="T48" fmla="*/ 156 w 1007"/>
                <a:gd name="T49" fmla="*/ 10 h 65"/>
                <a:gd name="T50" fmla="*/ 156 w 1007"/>
                <a:gd name="T51" fmla="*/ 10 h 65"/>
                <a:gd name="T52" fmla="*/ 102 w 1007"/>
                <a:gd name="T53" fmla="*/ 7 h 65"/>
                <a:gd name="T54" fmla="*/ 49 w 1007"/>
                <a:gd name="T55" fmla="*/ 3 h 65"/>
                <a:gd name="T56" fmla="*/ 49 w 1007"/>
                <a:gd name="T57" fmla="*/ 3 h 65"/>
                <a:gd name="T58" fmla="*/ 0 w 1007"/>
                <a:gd name="T5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07" h="65">
                  <a:moveTo>
                    <a:pt x="1007" y="65"/>
                  </a:moveTo>
                  <a:lnTo>
                    <a:pt x="1007" y="65"/>
                  </a:lnTo>
                  <a:lnTo>
                    <a:pt x="954" y="61"/>
                  </a:lnTo>
                  <a:moveTo>
                    <a:pt x="901" y="58"/>
                  </a:moveTo>
                  <a:lnTo>
                    <a:pt x="901" y="58"/>
                  </a:lnTo>
                  <a:lnTo>
                    <a:pt x="847" y="54"/>
                  </a:lnTo>
                  <a:moveTo>
                    <a:pt x="794" y="51"/>
                  </a:moveTo>
                  <a:lnTo>
                    <a:pt x="794" y="51"/>
                  </a:lnTo>
                  <a:lnTo>
                    <a:pt x="741" y="48"/>
                  </a:lnTo>
                  <a:moveTo>
                    <a:pt x="688" y="44"/>
                  </a:moveTo>
                  <a:lnTo>
                    <a:pt x="688" y="44"/>
                  </a:lnTo>
                  <a:lnTo>
                    <a:pt x="635" y="41"/>
                  </a:lnTo>
                  <a:moveTo>
                    <a:pt x="581" y="37"/>
                  </a:moveTo>
                  <a:lnTo>
                    <a:pt x="581" y="37"/>
                  </a:lnTo>
                  <a:lnTo>
                    <a:pt x="528" y="34"/>
                  </a:lnTo>
                  <a:moveTo>
                    <a:pt x="475" y="31"/>
                  </a:moveTo>
                  <a:lnTo>
                    <a:pt x="475" y="31"/>
                  </a:lnTo>
                  <a:lnTo>
                    <a:pt x="422" y="27"/>
                  </a:lnTo>
                  <a:moveTo>
                    <a:pt x="368" y="24"/>
                  </a:moveTo>
                  <a:lnTo>
                    <a:pt x="368" y="24"/>
                  </a:lnTo>
                  <a:lnTo>
                    <a:pt x="315" y="20"/>
                  </a:lnTo>
                  <a:moveTo>
                    <a:pt x="262" y="17"/>
                  </a:moveTo>
                  <a:lnTo>
                    <a:pt x="262" y="17"/>
                  </a:lnTo>
                  <a:lnTo>
                    <a:pt x="209" y="14"/>
                  </a:lnTo>
                  <a:moveTo>
                    <a:pt x="156" y="10"/>
                  </a:moveTo>
                  <a:lnTo>
                    <a:pt x="156" y="10"/>
                  </a:lnTo>
                  <a:lnTo>
                    <a:pt x="102" y="7"/>
                  </a:lnTo>
                  <a:moveTo>
                    <a:pt x="49" y="3"/>
                  </a:moveTo>
                  <a:lnTo>
                    <a:pt x="49" y="3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108" name="Freeform 146">
              <a:extLst>
                <a:ext uri="{FF2B5EF4-FFF2-40B4-BE49-F238E27FC236}">
                  <a16:creationId xmlns:a16="http://schemas.microsoft.com/office/drawing/2014/main" id="{65E982DE-8CBC-4233-B235-6D300D95C4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63" y="1902"/>
              <a:ext cx="167" cy="37"/>
            </a:xfrm>
            <a:custGeom>
              <a:avLst/>
              <a:gdLst>
                <a:gd name="T0" fmla="*/ 781 w 781"/>
                <a:gd name="T1" fmla="*/ 173 h 173"/>
                <a:gd name="T2" fmla="*/ 781 w 781"/>
                <a:gd name="T3" fmla="*/ 173 h 173"/>
                <a:gd name="T4" fmla="*/ 729 w 781"/>
                <a:gd name="T5" fmla="*/ 162 h 173"/>
                <a:gd name="T6" fmla="*/ 677 w 781"/>
                <a:gd name="T7" fmla="*/ 150 h 173"/>
                <a:gd name="T8" fmla="*/ 677 w 781"/>
                <a:gd name="T9" fmla="*/ 150 h 173"/>
                <a:gd name="T10" fmla="*/ 625 w 781"/>
                <a:gd name="T11" fmla="*/ 139 h 173"/>
                <a:gd name="T12" fmla="*/ 573 w 781"/>
                <a:gd name="T13" fmla="*/ 127 h 173"/>
                <a:gd name="T14" fmla="*/ 573 w 781"/>
                <a:gd name="T15" fmla="*/ 127 h 173"/>
                <a:gd name="T16" fmla="*/ 521 w 781"/>
                <a:gd name="T17" fmla="*/ 115 h 173"/>
                <a:gd name="T18" fmla="*/ 469 w 781"/>
                <a:gd name="T19" fmla="*/ 104 h 173"/>
                <a:gd name="T20" fmla="*/ 469 w 781"/>
                <a:gd name="T21" fmla="*/ 104 h 173"/>
                <a:gd name="T22" fmla="*/ 417 w 781"/>
                <a:gd name="T23" fmla="*/ 92 h 173"/>
                <a:gd name="T24" fmla="*/ 365 w 781"/>
                <a:gd name="T25" fmla="*/ 81 h 173"/>
                <a:gd name="T26" fmla="*/ 365 w 781"/>
                <a:gd name="T27" fmla="*/ 81 h 173"/>
                <a:gd name="T28" fmla="*/ 313 w 781"/>
                <a:gd name="T29" fmla="*/ 69 h 173"/>
                <a:gd name="T30" fmla="*/ 260 w 781"/>
                <a:gd name="T31" fmla="*/ 58 h 173"/>
                <a:gd name="T32" fmla="*/ 260 w 781"/>
                <a:gd name="T33" fmla="*/ 58 h 173"/>
                <a:gd name="T34" fmla="*/ 208 w 781"/>
                <a:gd name="T35" fmla="*/ 46 h 173"/>
                <a:gd name="T36" fmla="*/ 156 w 781"/>
                <a:gd name="T37" fmla="*/ 35 h 173"/>
                <a:gd name="T38" fmla="*/ 156 w 781"/>
                <a:gd name="T39" fmla="*/ 35 h 173"/>
                <a:gd name="T40" fmla="*/ 104 w 781"/>
                <a:gd name="T41" fmla="*/ 23 h 173"/>
                <a:gd name="T42" fmla="*/ 52 w 781"/>
                <a:gd name="T43" fmla="*/ 12 h 173"/>
                <a:gd name="T44" fmla="*/ 52 w 781"/>
                <a:gd name="T45" fmla="*/ 12 h 173"/>
                <a:gd name="T46" fmla="*/ 0 w 781"/>
                <a:gd name="T4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81" h="173">
                  <a:moveTo>
                    <a:pt x="781" y="173"/>
                  </a:moveTo>
                  <a:lnTo>
                    <a:pt x="781" y="173"/>
                  </a:lnTo>
                  <a:lnTo>
                    <a:pt x="729" y="162"/>
                  </a:lnTo>
                  <a:moveTo>
                    <a:pt x="677" y="150"/>
                  </a:moveTo>
                  <a:lnTo>
                    <a:pt x="677" y="150"/>
                  </a:lnTo>
                  <a:lnTo>
                    <a:pt x="625" y="139"/>
                  </a:lnTo>
                  <a:moveTo>
                    <a:pt x="573" y="127"/>
                  </a:moveTo>
                  <a:lnTo>
                    <a:pt x="573" y="127"/>
                  </a:lnTo>
                  <a:lnTo>
                    <a:pt x="521" y="115"/>
                  </a:lnTo>
                  <a:moveTo>
                    <a:pt x="469" y="104"/>
                  </a:moveTo>
                  <a:lnTo>
                    <a:pt x="469" y="104"/>
                  </a:lnTo>
                  <a:lnTo>
                    <a:pt x="417" y="92"/>
                  </a:lnTo>
                  <a:moveTo>
                    <a:pt x="365" y="81"/>
                  </a:moveTo>
                  <a:lnTo>
                    <a:pt x="365" y="81"/>
                  </a:lnTo>
                  <a:lnTo>
                    <a:pt x="313" y="69"/>
                  </a:lnTo>
                  <a:moveTo>
                    <a:pt x="260" y="58"/>
                  </a:moveTo>
                  <a:lnTo>
                    <a:pt x="260" y="58"/>
                  </a:lnTo>
                  <a:lnTo>
                    <a:pt x="208" y="46"/>
                  </a:lnTo>
                  <a:moveTo>
                    <a:pt x="156" y="35"/>
                  </a:moveTo>
                  <a:lnTo>
                    <a:pt x="156" y="35"/>
                  </a:lnTo>
                  <a:lnTo>
                    <a:pt x="104" y="23"/>
                  </a:lnTo>
                  <a:moveTo>
                    <a:pt x="52" y="12"/>
                  </a:moveTo>
                  <a:lnTo>
                    <a:pt x="52" y="12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109" name="Freeform 147">
              <a:extLst>
                <a:ext uri="{FF2B5EF4-FFF2-40B4-BE49-F238E27FC236}">
                  <a16:creationId xmlns:a16="http://schemas.microsoft.com/office/drawing/2014/main" id="{9FF0A4E7-C7C9-49FB-8CD8-7F038465E6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50" y="1824"/>
              <a:ext cx="84" cy="58"/>
            </a:xfrm>
            <a:custGeom>
              <a:avLst/>
              <a:gdLst>
                <a:gd name="T0" fmla="*/ 396 w 396"/>
                <a:gd name="T1" fmla="*/ 271 h 271"/>
                <a:gd name="T2" fmla="*/ 396 w 396"/>
                <a:gd name="T3" fmla="*/ 271 h 271"/>
                <a:gd name="T4" fmla="*/ 352 w 396"/>
                <a:gd name="T5" fmla="*/ 241 h 271"/>
                <a:gd name="T6" fmla="*/ 308 w 396"/>
                <a:gd name="T7" fmla="*/ 211 h 271"/>
                <a:gd name="T8" fmla="*/ 308 w 396"/>
                <a:gd name="T9" fmla="*/ 211 h 271"/>
                <a:gd name="T10" fmla="*/ 264 w 396"/>
                <a:gd name="T11" fmla="*/ 181 h 271"/>
                <a:gd name="T12" fmla="*/ 220 w 396"/>
                <a:gd name="T13" fmla="*/ 151 h 271"/>
                <a:gd name="T14" fmla="*/ 220 w 396"/>
                <a:gd name="T15" fmla="*/ 151 h 271"/>
                <a:gd name="T16" fmla="*/ 176 w 396"/>
                <a:gd name="T17" fmla="*/ 120 h 271"/>
                <a:gd name="T18" fmla="*/ 132 w 396"/>
                <a:gd name="T19" fmla="*/ 90 h 271"/>
                <a:gd name="T20" fmla="*/ 132 w 396"/>
                <a:gd name="T21" fmla="*/ 90 h 271"/>
                <a:gd name="T22" fmla="*/ 88 w 396"/>
                <a:gd name="T23" fmla="*/ 60 h 271"/>
                <a:gd name="T24" fmla="*/ 44 w 396"/>
                <a:gd name="T25" fmla="*/ 30 h 271"/>
                <a:gd name="T26" fmla="*/ 44 w 396"/>
                <a:gd name="T27" fmla="*/ 30 h 271"/>
                <a:gd name="T28" fmla="*/ 0 w 396"/>
                <a:gd name="T29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6" h="271">
                  <a:moveTo>
                    <a:pt x="396" y="271"/>
                  </a:moveTo>
                  <a:lnTo>
                    <a:pt x="396" y="271"/>
                  </a:lnTo>
                  <a:lnTo>
                    <a:pt x="352" y="241"/>
                  </a:lnTo>
                  <a:moveTo>
                    <a:pt x="308" y="211"/>
                  </a:moveTo>
                  <a:lnTo>
                    <a:pt x="308" y="211"/>
                  </a:lnTo>
                  <a:lnTo>
                    <a:pt x="264" y="181"/>
                  </a:lnTo>
                  <a:moveTo>
                    <a:pt x="220" y="151"/>
                  </a:moveTo>
                  <a:lnTo>
                    <a:pt x="220" y="151"/>
                  </a:lnTo>
                  <a:lnTo>
                    <a:pt x="176" y="120"/>
                  </a:lnTo>
                  <a:moveTo>
                    <a:pt x="132" y="90"/>
                  </a:moveTo>
                  <a:lnTo>
                    <a:pt x="132" y="90"/>
                  </a:lnTo>
                  <a:lnTo>
                    <a:pt x="88" y="60"/>
                  </a:lnTo>
                  <a:moveTo>
                    <a:pt x="44" y="30"/>
                  </a:moveTo>
                  <a:lnTo>
                    <a:pt x="44" y="30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</p:grpSp>
      <p:pic>
        <p:nvPicPr>
          <p:cNvPr id="110" name="Picture 109">
            <a:extLst>
              <a:ext uri="{FF2B5EF4-FFF2-40B4-BE49-F238E27FC236}">
                <a16:creationId xmlns:a16="http://schemas.microsoft.com/office/drawing/2014/main" id="{EFD0014C-B510-4DD5-B386-0F0B4B4254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921" y="4812612"/>
            <a:ext cx="360000" cy="592800"/>
          </a:xfrm>
          <a:prstGeom prst="rect">
            <a:avLst/>
          </a:prstGeom>
        </p:spPr>
      </p:pic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9E02233-8399-4AA9-8BD3-F2598D6DBD1D}"/>
              </a:ext>
            </a:extLst>
          </p:cNvPr>
          <p:cNvCxnSpPr/>
          <p:nvPr/>
        </p:nvCxnSpPr>
        <p:spPr>
          <a:xfrm flipH="1">
            <a:off x="6945896" y="4467201"/>
            <a:ext cx="306951" cy="2543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C3CBF1F-88A1-4B5B-96C3-B32AFE1C267C}"/>
              </a:ext>
            </a:extLst>
          </p:cNvPr>
          <p:cNvCxnSpPr>
            <a:stCxn id="110" idx="3"/>
            <a:endCxn id="86" idx="17"/>
          </p:cNvCxnSpPr>
          <p:nvPr/>
        </p:nvCxnSpPr>
        <p:spPr>
          <a:xfrm flipV="1">
            <a:off x="6025921" y="5099979"/>
            <a:ext cx="154904" cy="90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112">
            <a:extLst>
              <a:ext uri="{FF2B5EF4-FFF2-40B4-BE49-F238E27FC236}">
                <a16:creationId xmlns:a16="http://schemas.microsoft.com/office/drawing/2014/main" id="{080992F8-A4D9-42A3-A361-A3A9E6DC4F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233" y="4888757"/>
            <a:ext cx="360000" cy="59280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5EEE7593-A38F-4733-B292-3BF0A5E4D2EB}"/>
              </a:ext>
            </a:extLst>
          </p:cNvPr>
          <p:cNvSpPr/>
          <p:nvPr/>
        </p:nvSpPr>
        <p:spPr>
          <a:xfrm>
            <a:off x="6931459" y="1743332"/>
            <a:ext cx="45719" cy="1180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</p:spTree>
    <p:extLst>
      <p:ext uri="{BB962C8B-B14F-4D97-AF65-F5344CB8AC3E}">
        <p14:creationId xmlns:p14="http://schemas.microsoft.com/office/powerpoint/2010/main" val="1913794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09D1BC-5CC1-43CA-9738-2591DD466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Formalising Smart Legal Contracts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C243BA-141F-4726-8E4D-428E64DDD0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COMP6452 Software Architecture for Blockchain Applications |  Data61, CSIRO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27E8E-C065-427F-B06D-B4D1CC072E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17</a:t>
            </a:fld>
            <a:r>
              <a:rPr lang="en-AU"/>
              <a:t>  |</a:t>
            </a:r>
            <a:endParaRPr lang="en-AU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2C1BCD-8905-400A-B62B-0B316BCCAA0E}"/>
              </a:ext>
            </a:extLst>
          </p:cNvPr>
          <p:cNvCxnSpPr/>
          <p:nvPr/>
        </p:nvCxnSpPr>
        <p:spPr>
          <a:xfrm>
            <a:off x="6907595" y="5508477"/>
            <a:ext cx="3601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C811A1D-2F42-4D40-866F-7B02279371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320" y="5068875"/>
            <a:ext cx="360000" cy="592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9A780F-6FE1-42A0-BBFB-4E1248A85063}"/>
              </a:ext>
            </a:extLst>
          </p:cNvPr>
          <p:cNvSpPr txBox="1"/>
          <p:nvPr/>
        </p:nvSpPr>
        <p:spPr>
          <a:xfrm>
            <a:off x="4313797" y="5031517"/>
            <a:ext cx="966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>
                <a:solidFill>
                  <a:schemeClr val="accent1"/>
                </a:solidFill>
              </a:rPr>
              <a:t>mining</a:t>
            </a:r>
            <a:br>
              <a:rPr lang="en-AU" sz="1800" dirty="0">
                <a:solidFill>
                  <a:schemeClr val="accent1"/>
                </a:solidFill>
              </a:rPr>
            </a:br>
            <a:r>
              <a:rPr lang="en-AU" sz="1800" dirty="0">
                <a:solidFill>
                  <a:schemeClr val="accent1"/>
                </a:solidFill>
              </a:rPr>
              <a:t>network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0000DC-26E0-4006-8FAB-A9A83FC07B2C}"/>
              </a:ext>
            </a:extLst>
          </p:cNvPr>
          <p:cNvSpPr txBox="1"/>
          <p:nvPr/>
        </p:nvSpPr>
        <p:spPr>
          <a:xfrm>
            <a:off x="3244072" y="1521839"/>
            <a:ext cx="1947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>
                <a:solidFill>
                  <a:schemeClr val="accent1"/>
                </a:solidFill>
              </a:rPr>
              <a:t>real user needs &amp;</a:t>
            </a:r>
            <a:br>
              <a:rPr lang="en-AU" sz="1800" dirty="0">
                <a:solidFill>
                  <a:schemeClr val="accent1"/>
                </a:solidFill>
              </a:rPr>
            </a:br>
            <a:r>
              <a:rPr lang="en-AU" sz="1800" dirty="0">
                <a:solidFill>
                  <a:schemeClr val="accent1"/>
                </a:solidFill>
              </a:rPr>
              <a:t>real legal contracts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B0BE6DB-829F-48A9-B99E-C0F53B6931EC}"/>
              </a:ext>
            </a:extLst>
          </p:cNvPr>
          <p:cNvGrpSpPr/>
          <p:nvPr/>
        </p:nvGrpSpPr>
        <p:grpSpPr>
          <a:xfrm>
            <a:off x="5180738" y="1579657"/>
            <a:ext cx="534816" cy="556919"/>
            <a:chOff x="4591607" y="1966922"/>
            <a:chExt cx="1060513" cy="110434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778112D-E118-452C-A543-DF94E525C117}"/>
                </a:ext>
              </a:extLst>
            </p:cNvPr>
            <p:cNvSpPr/>
            <p:nvPr/>
          </p:nvSpPr>
          <p:spPr>
            <a:xfrm>
              <a:off x="4591607" y="1966922"/>
              <a:ext cx="304963" cy="3049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80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A291907-DFD6-4DB5-8D44-A6FF822086CC}"/>
                </a:ext>
              </a:extLst>
            </p:cNvPr>
            <p:cNvCxnSpPr>
              <a:stCxn id="12" idx="4"/>
            </p:cNvCxnSpPr>
            <p:nvPr/>
          </p:nvCxnSpPr>
          <p:spPr>
            <a:xfrm flipH="1">
              <a:off x="4649974" y="2271885"/>
              <a:ext cx="94115" cy="3949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A3E25F9-F807-4C7C-AE84-2462C62F3654}"/>
                </a:ext>
              </a:extLst>
            </p:cNvPr>
            <p:cNvCxnSpPr/>
            <p:nvPr/>
          </p:nvCxnSpPr>
          <p:spPr>
            <a:xfrm>
              <a:off x="4633893" y="2666840"/>
              <a:ext cx="232540" cy="309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B0726E6-B4B7-41BE-89C6-4378DCA89222}"/>
                </a:ext>
              </a:extLst>
            </p:cNvPr>
            <p:cNvCxnSpPr/>
            <p:nvPr/>
          </p:nvCxnSpPr>
          <p:spPr>
            <a:xfrm flipH="1">
              <a:off x="4786375" y="2682303"/>
              <a:ext cx="80058" cy="38896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04B18F4-46E2-4E62-BCD1-746DFB3BAD05}"/>
                </a:ext>
              </a:extLst>
            </p:cNvPr>
            <p:cNvCxnSpPr/>
            <p:nvPr/>
          </p:nvCxnSpPr>
          <p:spPr>
            <a:xfrm>
              <a:off x="4713951" y="2354959"/>
              <a:ext cx="370070" cy="1815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9F620F7-C6E3-43CA-AF3A-D06C5C0C7CC2}"/>
                </a:ext>
              </a:extLst>
            </p:cNvPr>
            <p:cNvSpPr/>
            <p:nvPr/>
          </p:nvSpPr>
          <p:spPr>
            <a:xfrm>
              <a:off x="5230155" y="2177935"/>
              <a:ext cx="421965" cy="3200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800"/>
            </a:p>
          </p:txBody>
        </p:sp>
        <p:sp>
          <p:nvSpPr>
            <p:cNvPr id="18" name="Rounded Rectangle 23">
              <a:extLst>
                <a:ext uri="{FF2B5EF4-FFF2-40B4-BE49-F238E27FC236}">
                  <a16:creationId xmlns:a16="http://schemas.microsoft.com/office/drawing/2014/main" id="{DBD14B47-E630-4BD9-AA5C-190855C4B0FA}"/>
                </a:ext>
              </a:extLst>
            </p:cNvPr>
            <p:cNvSpPr/>
            <p:nvPr/>
          </p:nvSpPr>
          <p:spPr>
            <a:xfrm>
              <a:off x="5269056" y="2211710"/>
              <a:ext cx="211423" cy="23402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800"/>
            </a:p>
          </p:txBody>
        </p:sp>
        <p:sp>
          <p:nvSpPr>
            <p:cNvPr id="19" name="Snip Single Corner Rectangle 24">
              <a:extLst>
                <a:ext uri="{FF2B5EF4-FFF2-40B4-BE49-F238E27FC236}">
                  <a16:creationId xmlns:a16="http://schemas.microsoft.com/office/drawing/2014/main" id="{317684AF-306F-450A-AD6E-E4B0391DB110}"/>
                </a:ext>
              </a:extLst>
            </p:cNvPr>
            <p:cNvSpPr/>
            <p:nvPr/>
          </p:nvSpPr>
          <p:spPr>
            <a:xfrm flipH="1">
              <a:off x="5011992" y="2509931"/>
              <a:ext cx="552210" cy="142400"/>
            </a:xfrm>
            <a:prstGeom prst="snip1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8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82332B2-E5F9-4AF3-A273-195E811C58BA}"/>
              </a:ext>
            </a:extLst>
          </p:cNvPr>
          <p:cNvGrpSpPr/>
          <p:nvPr/>
        </p:nvGrpSpPr>
        <p:grpSpPr>
          <a:xfrm>
            <a:off x="5789250" y="1521127"/>
            <a:ext cx="341434" cy="574607"/>
            <a:chOff x="7210049" y="805966"/>
            <a:chExt cx="341434" cy="574607"/>
          </a:xfrm>
        </p:grpSpPr>
        <p:sp>
          <p:nvSpPr>
            <p:cNvPr id="21" name="Moon 20">
              <a:extLst>
                <a:ext uri="{FF2B5EF4-FFF2-40B4-BE49-F238E27FC236}">
                  <a16:creationId xmlns:a16="http://schemas.microsoft.com/office/drawing/2014/main" id="{BAAA61B2-89F0-40A1-92EB-55AA3CFB504A}"/>
                </a:ext>
              </a:extLst>
            </p:cNvPr>
            <p:cNvSpPr/>
            <p:nvPr/>
          </p:nvSpPr>
          <p:spPr>
            <a:xfrm rot="1080000">
              <a:off x="7210049" y="805966"/>
              <a:ext cx="76897" cy="131445"/>
            </a:xfrm>
            <a:prstGeom prst="moon">
              <a:avLst>
                <a:gd name="adj" fmla="val 3872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800"/>
            </a:p>
          </p:txBody>
        </p:sp>
        <p:sp>
          <p:nvSpPr>
            <p:cNvPr id="22" name="Moon 21">
              <a:extLst>
                <a:ext uri="{FF2B5EF4-FFF2-40B4-BE49-F238E27FC236}">
                  <a16:creationId xmlns:a16="http://schemas.microsoft.com/office/drawing/2014/main" id="{6500B506-028A-42C6-A9AF-35783D9AF3A7}"/>
                </a:ext>
              </a:extLst>
            </p:cNvPr>
            <p:cNvSpPr/>
            <p:nvPr/>
          </p:nvSpPr>
          <p:spPr>
            <a:xfrm rot="20520000" flipH="1">
              <a:off x="7464390" y="805966"/>
              <a:ext cx="76897" cy="131445"/>
            </a:xfrm>
            <a:prstGeom prst="moon">
              <a:avLst>
                <a:gd name="adj" fmla="val 3872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80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7CBD985-AC21-4248-BF49-6F8238CEFF63}"/>
                </a:ext>
              </a:extLst>
            </p:cNvPr>
            <p:cNvSpPr/>
            <p:nvPr/>
          </p:nvSpPr>
          <p:spPr>
            <a:xfrm>
              <a:off x="7296155" y="805966"/>
              <a:ext cx="153793" cy="15379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800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B9D6491F-28C5-44DF-AB24-18C69796C166}"/>
                </a:ext>
              </a:extLst>
            </p:cNvPr>
            <p:cNvSpPr/>
            <p:nvPr/>
          </p:nvSpPr>
          <p:spPr>
            <a:xfrm>
              <a:off x="7279933" y="978385"/>
              <a:ext cx="223285" cy="276388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800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139CEE8-45A5-4E62-9F5A-E073A91BFF2D}"/>
                </a:ext>
              </a:extLst>
            </p:cNvPr>
            <p:cNvCxnSpPr/>
            <p:nvPr/>
          </p:nvCxnSpPr>
          <p:spPr>
            <a:xfrm>
              <a:off x="7333522" y="1258107"/>
              <a:ext cx="4518" cy="1224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A3F161C-ED2A-4B57-85DC-985A48CBB71B}"/>
                </a:ext>
              </a:extLst>
            </p:cNvPr>
            <p:cNvCxnSpPr/>
            <p:nvPr/>
          </p:nvCxnSpPr>
          <p:spPr>
            <a:xfrm>
              <a:off x="7433714" y="1254773"/>
              <a:ext cx="4518" cy="1224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E8AEC57-9D65-457D-82F4-42B2F3012819}"/>
                </a:ext>
              </a:extLst>
            </p:cNvPr>
            <p:cNvCxnSpPr/>
            <p:nvPr/>
          </p:nvCxnSpPr>
          <p:spPr>
            <a:xfrm flipH="1" flipV="1">
              <a:off x="7237270" y="1049337"/>
              <a:ext cx="117769" cy="384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41ED434-B7B7-4DAD-9E88-5F3BA7262437}"/>
                </a:ext>
              </a:extLst>
            </p:cNvPr>
            <p:cNvCxnSpPr/>
            <p:nvPr/>
          </p:nvCxnSpPr>
          <p:spPr>
            <a:xfrm flipV="1">
              <a:off x="7433714" y="1042426"/>
              <a:ext cx="117769" cy="384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4">
            <a:extLst>
              <a:ext uri="{FF2B5EF4-FFF2-40B4-BE49-F238E27FC236}">
                <a16:creationId xmlns:a16="http://schemas.microsoft.com/office/drawing/2014/main" id="{04C2BB86-192C-4D39-8DE7-D9FC3186B42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62930" y="5114555"/>
            <a:ext cx="623861" cy="472016"/>
            <a:chOff x="3839" y="1678"/>
            <a:chExt cx="530" cy="401"/>
          </a:xfrm>
        </p:grpSpPr>
        <p:sp>
          <p:nvSpPr>
            <p:cNvPr id="30" name="Freeform 38">
              <a:extLst>
                <a:ext uri="{FF2B5EF4-FFF2-40B4-BE49-F238E27FC236}">
                  <a16:creationId xmlns:a16="http://schemas.microsoft.com/office/drawing/2014/main" id="{3E7BF7C0-CCAC-42A5-AAE3-30895B72BB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6" y="1723"/>
              <a:ext cx="28" cy="28"/>
            </a:xfrm>
            <a:custGeom>
              <a:avLst/>
              <a:gdLst>
                <a:gd name="T0" fmla="*/ 108 w 131"/>
                <a:gd name="T1" fmla="*/ 23 h 131"/>
                <a:gd name="T2" fmla="*/ 108 w 131"/>
                <a:gd name="T3" fmla="*/ 23 h 131"/>
                <a:gd name="T4" fmla="*/ 108 w 131"/>
                <a:gd name="T5" fmla="*/ 108 h 131"/>
                <a:gd name="T6" fmla="*/ 23 w 131"/>
                <a:gd name="T7" fmla="*/ 108 h 131"/>
                <a:gd name="T8" fmla="*/ 23 w 131"/>
                <a:gd name="T9" fmla="*/ 23 h 131"/>
                <a:gd name="T10" fmla="*/ 108 w 131"/>
                <a:gd name="T11" fmla="*/ 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131">
                  <a:moveTo>
                    <a:pt x="108" y="23"/>
                  </a:moveTo>
                  <a:lnTo>
                    <a:pt x="108" y="23"/>
                  </a:lnTo>
                  <a:cubicBezTo>
                    <a:pt x="131" y="47"/>
                    <a:pt x="131" y="84"/>
                    <a:pt x="108" y="108"/>
                  </a:cubicBezTo>
                  <a:cubicBezTo>
                    <a:pt x="84" y="131"/>
                    <a:pt x="47" y="131"/>
                    <a:pt x="23" y="108"/>
                  </a:cubicBezTo>
                  <a:cubicBezTo>
                    <a:pt x="0" y="84"/>
                    <a:pt x="0" y="47"/>
                    <a:pt x="23" y="23"/>
                  </a:cubicBezTo>
                  <a:cubicBezTo>
                    <a:pt x="47" y="0"/>
                    <a:pt x="84" y="0"/>
                    <a:pt x="108" y="23"/>
                  </a:cubicBezTo>
                  <a:close/>
                </a:path>
              </a:pathLst>
            </a:custGeom>
            <a:solidFill>
              <a:srgbClr val="1919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31" name="Freeform 39">
              <a:extLst>
                <a:ext uri="{FF2B5EF4-FFF2-40B4-BE49-F238E27FC236}">
                  <a16:creationId xmlns:a16="http://schemas.microsoft.com/office/drawing/2014/main" id="{C7A25D27-4612-481C-B228-9B687CB0CF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6" y="1723"/>
              <a:ext cx="28" cy="28"/>
            </a:xfrm>
            <a:custGeom>
              <a:avLst/>
              <a:gdLst>
                <a:gd name="T0" fmla="*/ 108 w 131"/>
                <a:gd name="T1" fmla="*/ 23 h 131"/>
                <a:gd name="T2" fmla="*/ 108 w 131"/>
                <a:gd name="T3" fmla="*/ 23 h 131"/>
                <a:gd name="T4" fmla="*/ 108 w 131"/>
                <a:gd name="T5" fmla="*/ 108 h 131"/>
                <a:gd name="T6" fmla="*/ 23 w 131"/>
                <a:gd name="T7" fmla="*/ 108 h 131"/>
                <a:gd name="T8" fmla="*/ 23 w 131"/>
                <a:gd name="T9" fmla="*/ 23 h 131"/>
                <a:gd name="T10" fmla="*/ 108 w 131"/>
                <a:gd name="T11" fmla="*/ 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131">
                  <a:moveTo>
                    <a:pt x="108" y="23"/>
                  </a:moveTo>
                  <a:lnTo>
                    <a:pt x="108" y="23"/>
                  </a:lnTo>
                  <a:cubicBezTo>
                    <a:pt x="131" y="47"/>
                    <a:pt x="131" y="84"/>
                    <a:pt x="108" y="108"/>
                  </a:cubicBezTo>
                  <a:cubicBezTo>
                    <a:pt x="84" y="131"/>
                    <a:pt x="47" y="131"/>
                    <a:pt x="23" y="108"/>
                  </a:cubicBezTo>
                  <a:cubicBezTo>
                    <a:pt x="0" y="84"/>
                    <a:pt x="0" y="47"/>
                    <a:pt x="23" y="23"/>
                  </a:cubicBezTo>
                  <a:cubicBezTo>
                    <a:pt x="47" y="0"/>
                    <a:pt x="84" y="0"/>
                    <a:pt x="108" y="23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32" name="Freeform 40">
              <a:extLst>
                <a:ext uri="{FF2B5EF4-FFF2-40B4-BE49-F238E27FC236}">
                  <a16:creationId xmlns:a16="http://schemas.microsoft.com/office/drawing/2014/main" id="{030E9228-6EA0-4CC4-9D30-9B4E46E38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1831"/>
              <a:ext cx="28" cy="29"/>
            </a:xfrm>
            <a:custGeom>
              <a:avLst/>
              <a:gdLst>
                <a:gd name="T0" fmla="*/ 108 w 132"/>
                <a:gd name="T1" fmla="*/ 24 h 132"/>
                <a:gd name="T2" fmla="*/ 108 w 132"/>
                <a:gd name="T3" fmla="*/ 24 h 132"/>
                <a:gd name="T4" fmla="*/ 108 w 132"/>
                <a:gd name="T5" fmla="*/ 109 h 132"/>
                <a:gd name="T6" fmla="*/ 23 w 132"/>
                <a:gd name="T7" fmla="*/ 109 h 132"/>
                <a:gd name="T8" fmla="*/ 23 w 132"/>
                <a:gd name="T9" fmla="*/ 24 h 132"/>
                <a:gd name="T10" fmla="*/ 108 w 132"/>
                <a:gd name="T11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2">
                  <a:moveTo>
                    <a:pt x="108" y="24"/>
                  </a:moveTo>
                  <a:lnTo>
                    <a:pt x="108" y="24"/>
                  </a:lnTo>
                  <a:cubicBezTo>
                    <a:pt x="132" y="47"/>
                    <a:pt x="132" y="85"/>
                    <a:pt x="108" y="109"/>
                  </a:cubicBezTo>
                  <a:cubicBezTo>
                    <a:pt x="85" y="132"/>
                    <a:pt x="47" y="132"/>
                    <a:pt x="23" y="109"/>
                  </a:cubicBezTo>
                  <a:cubicBezTo>
                    <a:pt x="0" y="85"/>
                    <a:pt x="0" y="47"/>
                    <a:pt x="23" y="24"/>
                  </a:cubicBezTo>
                  <a:cubicBezTo>
                    <a:pt x="47" y="0"/>
                    <a:pt x="85" y="0"/>
                    <a:pt x="108" y="24"/>
                  </a:cubicBezTo>
                  <a:close/>
                </a:path>
              </a:pathLst>
            </a:custGeom>
            <a:solidFill>
              <a:srgbClr val="1919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33" name="Freeform 41">
              <a:extLst>
                <a:ext uri="{FF2B5EF4-FFF2-40B4-BE49-F238E27FC236}">
                  <a16:creationId xmlns:a16="http://schemas.microsoft.com/office/drawing/2014/main" id="{96DA43AD-0F7F-4869-8CAC-71DB89B4D4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1831"/>
              <a:ext cx="28" cy="29"/>
            </a:xfrm>
            <a:custGeom>
              <a:avLst/>
              <a:gdLst>
                <a:gd name="T0" fmla="*/ 108 w 132"/>
                <a:gd name="T1" fmla="*/ 24 h 132"/>
                <a:gd name="T2" fmla="*/ 108 w 132"/>
                <a:gd name="T3" fmla="*/ 24 h 132"/>
                <a:gd name="T4" fmla="*/ 108 w 132"/>
                <a:gd name="T5" fmla="*/ 109 h 132"/>
                <a:gd name="T6" fmla="*/ 23 w 132"/>
                <a:gd name="T7" fmla="*/ 109 h 132"/>
                <a:gd name="T8" fmla="*/ 23 w 132"/>
                <a:gd name="T9" fmla="*/ 24 h 132"/>
                <a:gd name="T10" fmla="*/ 108 w 132"/>
                <a:gd name="T11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2">
                  <a:moveTo>
                    <a:pt x="108" y="24"/>
                  </a:moveTo>
                  <a:lnTo>
                    <a:pt x="108" y="24"/>
                  </a:lnTo>
                  <a:cubicBezTo>
                    <a:pt x="132" y="47"/>
                    <a:pt x="132" y="85"/>
                    <a:pt x="108" y="109"/>
                  </a:cubicBezTo>
                  <a:cubicBezTo>
                    <a:pt x="85" y="132"/>
                    <a:pt x="47" y="132"/>
                    <a:pt x="23" y="109"/>
                  </a:cubicBezTo>
                  <a:cubicBezTo>
                    <a:pt x="0" y="85"/>
                    <a:pt x="0" y="47"/>
                    <a:pt x="23" y="24"/>
                  </a:cubicBezTo>
                  <a:cubicBezTo>
                    <a:pt x="47" y="0"/>
                    <a:pt x="85" y="0"/>
                    <a:pt x="108" y="24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34" name="Freeform 42">
              <a:extLst>
                <a:ext uri="{FF2B5EF4-FFF2-40B4-BE49-F238E27FC236}">
                  <a16:creationId xmlns:a16="http://schemas.microsoft.com/office/drawing/2014/main" id="{55BF4E21-4B5C-4BB4-A442-D716ACE31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3" y="1794"/>
              <a:ext cx="28" cy="29"/>
            </a:xfrm>
            <a:custGeom>
              <a:avLst/>
              <a:gdLst>
                <a:gd name="T0" fmla="*/ 109 w 132"/>
                <a:gd name="T1" fmla="*/ 23 h 132"/>
                <a:gd name="T2" fmla="*/ 109 w 132"/>
                <a:gd name="T3" fmla="*/ 23 h 132"/>
                <a:gd name="T4" fmla="*/ 109 w 132"/>
                <a:gd name="T5" fmla="*/ 108 h 132"/>
                <a:gd name="T6" fmla="*/ 24 w 132"/>
                <a:gd name="T7" fmla="*/ 108 h 132"/>
                <a:gd name="T8" fmla="*/ 24 w 132"/>
                <a:gd name="T9" fmla="*/ 23 h 132"/>
                <a:gd name="T10" fmla="*/ 109 w 132"/>
                <a:gd name="T11" fmla="*/ 2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2">
                  <a:moveTo>
                    <a:pt x="109" y="23"/>
                  </a:moveTo>
                  <a:lnTo>
                    <a:pt x="109" y="23"/>
                  </a:lnTo>
                  <a:cubicBezTo>
                    <a:pt x="132" y="47"/>
                    <a:pt x="132" y="85"/>
                    <a:pt x="109" y="108"/>
                  </a:cubicBezTo>
                  <a:cubicBezTo>
                    <a:pt x="85" y="132"/>
                    <a:pt x="47" y="132"/>
                    <a:pt x="24" y="108"/>
                  </a:cubicBezTo>
                  <a:cubicBezTo>
                    <a:pt x="0" y="85"/>
                    <a:pt x="0" y="47"/>
                    <a:pt x="24" y="23"/>
                  </a:cubicBezTo>
                  <a:cubicBezTo>
                    <a:pt x="47" y="0"/>
                    <a:pt x="85" y="0"/>
                    <a:pt x="109" y="23"/>
                  </a:cubicBezTo>
                  <a:close/>
                </a:path>
              </a:pathLst>
            </a:custGeom>
            <a:solidFill>
              <a:srgbClr val="1919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35" name="Freeform 43">
              <a:extLst>
                <a:ext uri="{FF2B5EF4-FFF2-40B4-BE49-F238E27FC236}">
                  <a16:creationId xmlns:a16="http://schemas.microsoft.com/office/drawing/2014/main" id="{6A8193D1-7663-443E-AFB0-8BC559318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3" y="1794"/>
              <a:ext cx="28" cy="29"/>
            </a:xfrm>
            <a:custGeom>
              <a:avLst/>
              <a:gdLst>
                <a:gd name="T0" fmla="*/ 109 w 132"/>
                <a:gd name="T1" fmla="*/ 23 h 132"/>
                <a:gd name="T2" fmla="*/ 109 w 132"/>
                <a:gd name="T3" fmla="*/ 23 h 132"/>
                <a:gd name="T4" fmla="*/ 109 w 132"/>
                <a:gd name="T5" fmla="*/ 108 h 132"/>
                <a:gd name="T6" fmla="*/ 24 w 132"/>
                <a:gd name="T7" fmla="*/ 108 h 132"/>
                <a:gd name="T8" fmla="*/ 24 w 132"/>
                <a:gd name="T9" fmla="*/ 23 h 132"/>
                <a:gd name="T10" fmla="*/ 109 w 132"/>
                <a:gd name="T11" fmla="*/ 2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2">
                  <a:moveTo>
                    <a:pt x="109" y="23"/>
                  </a:moveTo>
                  <a:lnTo>
                    <a:pt x="109" y="23"/>
                  </a:lnTo>
                  <a:cubicBezTo>
                    <a:pt x="132" y="47"/>
                    <a:pt x="132" y="85"/>
                    <a:pt x="109" y="108"/>
                  </a:cubicBezTo>
                  <a:cubicBezTo>
                    <a:pt x="85" y="132"/>
                    <a:pt x="47" y="132"/>
                    <a:pt x="24" y="108"/>
                  </a:cubicBezTo>
                  <a:cubicBezTo>
                    <a:pt x="0" y="85"/>
                    <a:pt x="0" y="47"/>
                    <a:pt x="24" y="23"/>
                  </a:cubicBezTo>
                  <a:cubicBezTo>
                    <a:pt x="47" y="0"/>
                    <a:pt x="85" y="0"/>
                    <a:pt x="109" y="23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36" name="Freeform 44">
              <a:extLst>
                <a:ext uri="{FF2B5EF4-FFF2-40B4-BE49-F238E27FC236}">
                  <a16:creationId xmlns:a16="http://schemas.microsoft.com/office/drawing/2014/main" id="{2E208E1F-2187-454D-A825-1AE7ECB3C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3" y="1754"/>
              <a:ext cx="29" cy="29"/>
            </a:xfrm>
            <a:custGeom>
              <a:avLst/>
              <a:gdLst>
                <a:gd name="T0" fmla="*/ 108 w 132"/>
                <a:gd name="T1" fmla="*/ 24 h 132"/>
                <a:gd name="T2" fmla="*/ 108 w 132"/>
                <a:gd name="T3" fmla="*/ 24 h 132"/>
                <a:gd name="T4" fmla="*/ 108 w 132"/>
                <a:gd name="T5" fmla="*/ 109 h 132"/>
                <a:gd name="T6" fmla="*/ 23 w 132"/>
                <a:gd name="T7" fmla="*/ 109 h 132"/>
                <a:gd name="T8" fmla="*/ 23 w 132"/>
                <a:gd name="T9" fmla="*/ 24 h 132"/>
                <a:gd name="T10" fmla="*/ 108 w 132"/>
                <a:gd name="T11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2">
                  <a:moveTo>
                    <a:pt x="108" y="24"/>
                  </a:moveTo>
                  <a:lnTo>
                    <a:pt x="108" y="24"/>
                  </a:lnTo>
                  <a:cubicBezTo>
                    <a:pt x="132" y="47"/>
                    <a:pt x="132" y="85"/>
                    <a:pt x="108" y="109"/>
                  </a:cubicBezTo>
                  <a:cubicBezTo>
                    <a:pt x="85" y="132"/>
                    <a:pt x="47" y="132"/>
                    <a:pt x="23" y="109"/>
                  </a:cubicBezTo>
                  <a:cubicBezTo>
                    <a:pt x="0" y="85"/>
                    <a:pt x="0" y="47"/>
                    <a:pt x="23" y="24"/>
                  </a:cubicBezTo>
                  <a:cubicBezTo>
                    <a:pt x="47" y="0"/>
                    <a:pt x="85" y="0"/>
                    <a:pt x="108" y="24"/>
                  </a:cubicBezTo>
                  <a:close/>
                </a:path>
              </a:pathLst>
            </a:custGeom>
            <a:solidFill>
              <a:srgbClr val="1919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37" name="Freeform 45">
              <a:extLst>
                <a:ext uri="{FF2B5EF4-FFF2-40B4-BE49-F238E27FC236}">
                  <a16:creationId xmlns:a16="http://schemas.microsoft.com/office/drawing/2014/main" id="{5C7C3ACB-8E3A-44F1-A7AF-B9F1433F2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3" y="1754"/>
              <a:ext cx="29" cy="29"/>
            </a:xfrm>
            <a:custGeom>
              <a:avLst/>
              <a:gdLst>
                <a:gd name="T0" fmla="*/ 108 w 132"/>
                <a:gd name="T1" fmla="*/ 24 h 132"/>
                <a:gd name="T2" fmla="*/ 108 w 132"/>
                <a:gd name="T3" fmla="*/ 24 h 132"/>
                <a:gd name="T4" fmla="*/ 108 w 132"/>
                <a:gd name="T5" fmla="*/ 109 h 132"/>
                <a:gd name="T6" fmla="*/ 23 w 132"/>
                <a:gd name="T7" fmla="*/ 109 h 132"/>
                <a:gd name="T8" fmla="*/ 23 w 132"/>
                <a:gd name="T9" fmla="*/ 24 h 132"/>
                <a:gd name="T10" fmla="*/ 108 w 132"/>
                <a:gd name="T11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2">
                  <a:moveTo>
                    <a:pt x="108" y="24"/>
                  </a:moveTo>
                  <a:lnTo>
                    <a:pt x="108" y="24"/>
                  </a:lnTo>
                  <a:cubicBezTo>
                    <a:pt x="132" y="47"/>
                    <a:pt x="132" y="85"/>
                    <a:pt x="108" y="109"/>
                  </a:cubicBezTo>
                  <a:cubicBezTo>
                    <a:pt x="85" y="132"/>
                    <a:pt x="47" y="132"/>
                    <a:pt x="23" y="109"/>
                  </a:cubicBezTo>
                  <a:cubicBezTo>
                    <a:pt x="0" y="85"/>
                    <a:pt x="0" y="47"/>
                    <a:pt x="23" y="24"/>
                  </a:cubicBezTo>
                  <a:cubicBezTo>
                    <a:pt x="47" y="0"/>
                    <a:pt x="85" y="0"/>
                    <a:pt x="108" y="24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38" name="Freeform 46">
              <a:extLst>
                <a:ext uri="{FF2B5EF4-FFF2-40B4-BE49-F238E27FC236}">
                  <a16:creationId xmlns:a16="http://schemas.microsoft.com/office/drawing/2014/main" id="{76141800-7D8C-4B2C-A097-65B67B4D4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4" y="1678"/>
              <a:ext cx="28" cy="28"/>
            </a:xfrm>
            <a:custGeom>
              <a:avLst/>
              <a:gdLst>
                <a:gd name="T0" fmla="*/ 109 w 132"/>
                <a:gd name="T1" fmla="*/ 24 h 132"/>
                <a:gd name="T2" fmla="*/ 109 w 132"/>
                <a:gd name="T3" fmla="*/ 24 h 132"/>
                <a:gd name="T4" fmla="*/ 109 w 132"/>
                <a:gd name="T5" fmla="*/ 109 h 132"/>
                <a:gd name="T6" fmla="*/ 24 w 132"/>
                <a:gd name="T7" fmla="*/ 109 h 132"/>
                <a:gd name="T8" fmla="*/ 24 w 132"/>
                <a:gd name="T9" fmla="*/ 24 h 132"/>
                <a:gd name="T10" fmla="*/ 109 w 132"/>
                <a:gd name="T11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2">
                  <a:moveTo>
                    <a:pt x="109" y="24"/>
                  </a:moveTo>
                  <a:lnTo>
                    <a:pt x="109" y="24"/>
                  </a:lnTo>
                  <a:cubicBezTo>
                    <a:pt x="132" y="47"/>
                    <a:pt x="132" y="85"/>
                    <a:pt x="109" y="109"/>
                  </a:cubicBezTo>
                  <a:cubicBezTo>
                    <a:pt x="85" y="132"/>
                    <a:pt x="47" y="132"/>
                    <a:pt x="24" y="109"/>
                  </a:cubicBezTo>
                  <a:cubicBezTo>
                    <a:pt x="0" y="85"/>
                    <a:pt x="0" y="47"/>
                    <a:pt x="24" y="24"/>
                  </a:cubicBezTo>
                  <a:cubicBezTo>
                    <a:pt x="47" y="0"/>
                    <a:pt x="85" y="0"/>
                    <a:pt x="109" y="24"/>
                  </a:cubicBezTo>
                  <a:close/>
                </a:path>
              </a:pathLst>
            </a:custGeom>
            <a:solidFill>
              <a:srgbClr val="1919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39" name="Freeform 47">
              <a:extLst>
                <a:ext uri="{FF2B5EF4-FFF2-40B4-BE49-F238E27FC236}">
                  <a16:creationId xmlns:a16="http://schemas.microsoft.com/office/drawing/2014/main" id="{014F9DE4-520A-4323-9EEF-2BB03711B0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4" y="1678"/>
              <a:ext cx="28" cy="28"/>
            </a:xfrm>
            <a:custGeom>
              <a:avLst/>
              <a:gdLst>
                <a:gd name="T0" fmla="*/ 109 w 132"/>
                <a:gd name="T1" fmla="*/ 24 h 132"/>
                <a:gd name="T2" fmla="*/ 109 w 132"/>
                <a:gd name="T3" fmla="*/ 24 h 132"/>
                <a:gd name="T4" fmla="*/ 109 w 132"/>
                <a:gd name="T5" fmla="*/ 109 h 132"/>
                <a:gd name="T6" fmla="*/ 24 w 132"/>
                <a:gd name="T7" fmla="*/ 109 h 132"/>
                <a:gd name="T8" fmla="*/ 24 w 132"/>
                <a:gd name="T9" fmla="*/ 24 h 132"/>
                <a:gd name="T10" fmla="*/ 109 w 132"/>
                <a:gd name="T11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2">
                  <a:moveTo>
                    <a:pt x="109" y="24"/>
                  </a:moveTo>
                  <a:lnTo>
                    <a:pt x="109" y="24"/>
                  </a:lnTo>
                  <a:cubicBezTo>
                    <a:pt x="132" y="47"/>
                    <a:pt x="132" y="85"/>
                    <a:pt x="109" y="109"/>
                  </a:cubicBezTo>
                  <a:cubicBezTo>
                    <a:pt x="85" y="132"/>
                    <a:pt x="47" y="132"/>
                    <a:pt x="24" y="109"/>
                  </a:cubicBezTo>
                  <a:cubicBezTo>
                    <a:pt x="0" y="85"/>
                    <a:pt x="0" y="47"/>
                    <a:pt x="24" y="24"/>
                  </a:cubicBezTo>
                  <a:cubicBezTo>
                    <a:pt x="47" y="0"/>
                    <a:pt x="85" y="0"/>
                    <a:pt x="109" y="24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40" name="Freeform 48">
              <a:extLst>
                <a:ext uri="{FF2B5EF4-FFF2-40B4-BE49-F238E27FC236}">
                  <a16:creationId xmlns:a16="http://schemas.microsoft.com/office/drawing/2014/main" id="{AEC1B925-8EEC-436F-A428-884960E87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8" y="1891"/>
              <a:ext cx="28" cy="28"/>
            </a:xfrm>
            <a:custGeom>
              <a:avLst/>
              <a:gdLst>
                <a:gd name="T0" fmla="*/ 109 w 132"/>
                <a:gd name="T1" fmla="*/ 24 h 132"/>
                <a:gd name="T2" fmla="*/ 109 w 132"/>
                <a:gd name="T3" fmla="*/ 24 h 132"/>
                <a:gd name="T4" fmla="*/ 109 w 132"/>
                <a:gd name="T5" fmla="*/ 109 h 132"/>
                <a:gd name="T6" fmla="*/ 24 w 132"/>
                <a:gd name="T7" fmla="*/ 109 h 132"/>
                <a:gd name="T8" fmla="*/ 24 w 132"/>
                <a:gd name="T9" fmla="*/ 24 h 132"/>
                <a:gd name="T10" fmla="*/ 109 w 132"/>
                <a:gd name="T11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2">
                  <a:moveTo>
                    <a:pt x="109" y="24"/>
                  </a:moveTo>
                  <a:lnTo>
                    <a:pt x="109" y="24"/>
                  </a:lnTo>
                  <a:cubicBezTo>
                    <a:pt x="132" y="47"/>
                    <a:pt x="132" y="85"/>
                    <a:pt x="109" y="109"/>
                  </a:cubicBezTo>
                  <a:cubicBezTo>
                    <a:pt x="85" y="132"/>
                    <a:pt x="47" y="132"/>
                    <a:pt x="24" y="109"/>
                  </a:cubicBezTo>
                  <a:cubicBezTo>
                    <a:pt x="0" y="85"/>
                    <a:pt x="0" y="47"/>
                    <a:pt x="24" y="24"/>
                  </a:cubicBezTo>
                  <a:cubicBezTo>
                    <a:pt x="47" y="0"/>
                    <a:pt x="85" y="0"/>
                    <a:pt x="109" y="24"/>
                  </a:cubicBezTo>
                  <a:close/>
                </a:path>
              </a:pathLst>
            </a:custGeom>
            <a:solidFill>
              <a:srgbClr val="1919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41" name="Freeform 49">
              <a:extLst>
                <a:ext uri="{FF2B5EF4-FFF2-40B4-BE49-F238E27FC236}">
                  <a16:creationId xmlns:a16="http://schemas.microsoft.com/office/drawing/2014/main" id="{02908247-8BBC-4263-8099-03114E1AA8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8" y="1891"/>
              <a:ext cx="28" cy="28"/>
            </a:xfrm>
            <a:custGeom>
              <a:avLst/>
              <a:gdLst>
                <a:gd name="T0" fmla="*/ 109 w 132"/>
                <a:gd name="T1" fmla="*/ 24 h 132"/>
                <a:gd name="T2" fmla="*/ 109 w 132"/>
                <a:gd name="T3" fmla="*/ 24 h 132"/>
                <a:gd name="T4" fmla="*/ 109 w 132"/>
                <a:gd name="T5" fmla="*/ 109 h 132"/>
                <a:gd name="T6" fmla="*/ 24 w 132"/>
                <a:gd name="T7" fmla="*/ 109 h 132"/>
                <a:gd name="T8" fmla="*/ 24 w 132"/>
                <a:gd name="T9" fmla="*/ 24 h 132"/>
                <a:gd name="T10" fmla="*/ 109 w 132"/>
                <a:gd name="T11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2">
                  <a:moveTo>
                    <a:pt x="109" y="24"/>
                  </a:moveTo>
                  <a:lnTo>
                    <a:pt x="109" y="24"/>
                  </a:lnTo>
                  <a:cubicBezTo>
                    <a:pt x="132" y="47"/>
                    <a:pt x="132" y="85"/>
                    <a:pt x="109" y="109"/>
                  </a:cubicBezTo>
                  <a:cubicBezTo>
                    <a:pt x="85" y="132"/>
                    <a:pt x="47" y="132"/>
                    <a:pt x="24" y="109"/>
                  </a:cubicBezTo>
                  <a:cubicBezTo>
                    <a:pt x="0" y="85"/>
                    <a:pt x="0" y="47"/>
                    <a:pt x="24" y="24"/>
                  </a:cubicBezTo>
                  <a:cubicBezTo>
                    <a:pt x="47" y="0"/>
                    <a:pt x="85" y="0"/>
                    <a:pt x="109" y="24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42" name="Freeform 50">
              <a:extLst>
                <a:ext uri="{FF2B5EF4-FFF2-40B4-BE49-F238E27FC236}">
                  <a16:creationId xmlns:a16="http://schemas.microsoft.com/office/drawing/2014/main" id="{DEDF2C81-0B36-4E00-8EF9-F0C1165B90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9" y="1877"/>
              <a:ext cx="28" cy="28"/>
            </a:xfrm>
            <a:custGeom>
              <a:avLst/>
              <a:gdLst>
                <a:gd name="T0" fmla="*/ 108 w 132"/>
                <a:gd name="T1" fmla="*/ 23 h 131"/>
                <a:gd name="T2" fmla="*/ 108 w 132"/>
                <a:gd name="T3" fmla="*/ 23 h 131"/>
                <a:gd name="T4" fmla="*/ 108 w 132"/>
                <a:gd name="T5" fmla="*/ 108 h 131"/>
                <a:gd name="T6" fmla="*/ 23 w 132"/>
                <a:gd name="T7" fmla="*/ 108 h 131"/>
                <a:gd name="T8" fmla="*/ 23 w 132"/>
                <a:gd name="T9" fmla="*/ 23 h 131"/>
                <a:gd name="T10" fmla="*/ 108 w 132"/>
                <a:gd name="T11" fmla="*/ 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1">
                  <a:moveTo>
                    <a:pt x="108" y="23"/>
                  </a:moveTo>
                  <a:lnTo>
                    <a:pt x="108" y="23"/>
                  </a:lnTo>
                  <a:cubicBezTo>
                    <a:pt x="132" y="47"/>
                    <a:pt x="132" y="84"/>
                    <a:pt x="108" y="108"/>
                  </a:cubicBezTo>
                  <a:cubicBezTo>
                    <a:pt x="85" y="131"/>
                    <a:pt x="47" y="131"/>
                    <a:pt x="23" y="108"/>
                  </a:cubicBezTo>
                  <a:cubicBezTo>
                    <a:pt x="0" y="84"/>
                    <a:pt x="0" y="47"/>
                    <a:pt x="23" y="23"/>
                  </a:cubicBezTo>
                  <a:cubicBezTo>
                    <a:pt x="47" y="0"/>
                    <a:pt x="85" y="0"/>
                    <a:pt x="108" y="23"/>
                  </a:cubicBezTo>
                  <a:close/>
                </a:path>
              </a:pathLst>
            </a:custGeom>
            <a:solidFill>
              <a:srgbClr val="1919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43" name="Freeform 51">
              <a:extLst>
                <a:ext uri="{FF2B5EF4-FFF2-40B4-BE49-F238E27FC236}">
                  <a16:creationId xmlns:a16="http://schemas.microsoft.com/office/drawing/2014/main" id="{7549187C-D914-42D0-96F7-3E4F1893CD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9" y="1877"/>
              <a:ext cx="28" cy="28"/>
            </a:xfrm>
            <a:custGeom>
              <a:avLst/>
              <a:gdLst>
                <a:gd name="T0" fmla="*/ 108 w 132"/>
                <a:gd name="T1" fmla="*/ 23 h 131"/>
                <a:gd name="T2" fmla="*/ 108 w 132"/>
                <a:gd name="T3" fmla="*/ 23 h 131"/>
                <a:gd name="T4" fmla="*/ 108 w 132"/>
                <a:gd name="T5" fmla="*/ 108 h 131"/>
                <a:gd name="T6" fmla="*/ 23 w 132"/>
                <a:gd name="T7" fmla="*/ 108 h 131"/>
                <a:gd name="T8" fmla="*/ 23 w 132"/>
                <a:gd name="T9" fmla="*/ 23 h 131"/>
                <a:gd name="T10" fmla="*/ 108 w 132"/>
                <a:gd name="T11" fmla="*/ 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1">
                  <a:moveTo>
                    <a:pt x="108" y="23"/>
                  </a:moveTo>
                  <a:lnTo>
                    <a:pt x="108" y="23"/>
                  </a:lnTo>
                  <a:cubicBezTo>
                    <a:pt x="132" y="47"/>
                    <a:pt x="132" y="84"/>
                    <a:pt x="108" y="108"/>
                  </a:cubicBezTo>
                  <a:cubicBezTo>
                    <a:pt x="85" y="131"/>
                    <a:pt x="47" y="131"/>
                    <a:pt x="23" y="108"/>
                  </a:cubicBezTo>
                  <a:cubicBezTo>
                    <a:pt x="0" y="84"/>
                    <a:pt x="0" y="47"/>
                    <a:pt x="23" y="23"/>
                  </a:cubicBezTo>
                  <a:cubicBezTo>
                    <a:pt x="47" y="0"/>
                    <a:pt x="85" y="0"/>
                    <a:pt x="108" y="23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44" name="Freeform 52">
              <a:extLst>
                <a:ext uri="{FF2B5EF4-FFF2-40B4-BE49-F238E27FC236}">
                  <a16:creationId xmlns:a16="http://schemas.microsoft.com/office/drawing/2014/main" id="{94A5EC9E-6DA8-4250-A189-DEAF8B5C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0" y="1817"/>
              <a:ext cx="28" cy="28"/>
            </a:xfrm>
            <a:custGeom>
              <a:avLst/>
              <a:gdLst>
                <a:gd name="T0" fmla="*/ 109 w 132"/>
                <a:gd name="T1" fmla="*/ 23 h 131"/>
                <a:gd name="T2" fmla="*/ 109 w 132"/>
                <a:gd name="T3" fmla="*/ 23 h 131"/>
                <a:gd name="T4" fmla="*/ 109 w 132"/>
                <a:gd name="T5" fmla="*/ 108 h 131"/>
                <a:gd name="T6" fmla="*/ 24 w 132"/>
                <a:gd name="T7" fmla="*/ 108 h 131"/>
                <a:gd name="T8" fmla="*/ 24 w 132"/>
                <a:gd name="T9" fmla="*/ 23 h 131"/>
                <a:gd name="T10" fmla="*/ 109 w 132"/>
                <a:gd name="T11" fmla="*/ 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1">
                  <a:moveTo>
                    <a:pt x="109" y="23"/>
                  </a:moveTo>
                  <a:lnTo>
                    <a:pt x="109" y="23"/>
                  </a:lnTo>
                  <a:cubicBezTo>
                    <a:pt x="132" y="47"/>
                    <a:pt x="132" y="84"/>
                    <a:pt x="109" y="108"/>
                  </a:cubicBezTo>
                  <a:cubicBezTo>
                    <a:pt x="85" y="131"/>
                    <a:pt x="47" y="131"/>
                    <a:pt x="24" y="108"/>
                  </a:cubicBezTo>
                  <a:cubicBezTo>
                    <a:pt x="0" y="84"/>
                    <a:pt x="0" y="47"/>
                    <a:pt x="24" y="23"/>
                  </a:cubicBezTo>
                  <a:cubicBezTo>
                    <a:pt x="47" y="0"/>
                    <a:pt x="85" y="0"/>
                    <a:pt x="109" y="23"/>
                  </a:cubicBezTo>
                  <a:close/>
                </a:path>
              </a:pathLst>
            </a:custGeom>
            <a:solidFill>
              <a:srgbClr val="1919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45" name="Freeform 53">
              <a:extLst>
                <a:ext uri="{FF2B5EF4-FFF2-40B4-BE49-F238E27FC236}">
                  <a16:creationId xmlns:a16="http://schemas.microsoft.com/office/drawing/2014/main" id="{E06598A8-049D-4FC1-95A5-69B6E662D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0" y="1817"/>
              <a:ext cx="28" cy="28"/>
            </a:xfrm>
            <a:custGeom>
              <a:avLst/>
              <a:gdLst>
                <a:gd name="T0" fmla="*/ 109 w 132"/>
                <a:gd name="T1" fmla="*/ 23 h 131"/>
                <a:gd name="T2" fmla="*/ 109 w 132"/>
                <a:gd name="T3" fmla="*/ 23 h 131"/>
                <a:gd name="T4" fmla="*/ 109 w 132"/>
                <a:gd name="T5" fmla="*/ 108 h 131"/>
                <a:gd name="T6" fmla="*/ 24 w 132"/>
                <a:gd name="T7" fmla="*/ 108 h 131"/>
                <a:gd name="T8" fmla="*/ 24 w 132"/>
                <a:gd name="T9" fmla="*/ 23 h 131"/>
                <a:gd name="T10" fmla="*/ 109 w 132"/>
                <a:gd name="T11" fmla="*/ 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1">
                  <a:moveTo>
                    <a:pt x="109" y="23"/>
                  </a:moveTo>
                  <a:lnTo>
                    <a:pt x="109" y="23"/>
                  </a:lnTo>
                  <a:cubicBezTo>
                    <a:pt x="132" y="47"/>
                    <a:pt x="132" y="84"/>
                    <a:pt x="109" y="108"/>
                  </a:cubicBezTo>
                  <a:cubicBezTo>
                    <a:pt x="85" y="131"/>
                    <a:pt x="47" y="131"/>
                    <a:pt x="24" y="108"/>
                  </a:cubicBezTo>
                  <a:cubicBezTo>
                    <a:pt x="0" y="84"/>
                    <a:pt x="0" y="47"/>
                    <a:pt x="24" y="23"/>
                  </a:cubicBezTo>
                  <a:cubicBezTo>
                    <a:pt x="47" y="0"/>
                    <a:pt x="85" y="0"/>
                    <a:pt x="109" y="23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46" name="Freeform 54">
              <a:extLst>
                <a:ext uri="{FF2B5EF4-FFF2-40B4-BE49-F238E27FC236}">
                  <a16:creationId xmlns:a16="http://schemas.microsoft.com/office/drawing/2014/main" id="{AA27CB66-CEDD-4F5C-BBDC-B69E5BCA8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1" y="1783"/>
              <a:ext cx="28" cy="28"/>
            </a:xfrm>
            <a:custGeom>
              <a:avLst/>
              <a:gdLst>
                <a:gd name="T0" fmla="*/ 109 w 132"/>
                <a:gd name="T1" fmla="*/ 23 h 131"/>
                <a:gd name="T2" fmla="*/ 109 w 132"/>
                <a:gd name="T3" fmla="*/ 23 h 131"/>
                <a:gd name="T4" fmla="*/ 109 w 132"/>
                <a:gd name="T5" fmla="*/ 108 h 131"/>
                <a:gd name="T6" fmla="*/ 24 w 132"/>
                <a:gd name="T7" fmla="*/ 108 h 131"/>
                <a:gd name="T8" fmla="*/ 24 w 132"/>
                <a:gd name="T9" fmla="*/ 23 h 131"/>
                <a:gd name="T10" fmla="*/ 109 w 132"/>
                <a:gd name="T11" fmla="*/ 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1">
                  <a:moveTo>
                    <a:pt x="109" y="23"/>
                  </a:moveTo>
                  <a:lnTo>
                    <a:pt x="109" y="23"/>
                  </a:lnTo>
                  <a:cubicBezTo>
                    <a:pt x="132" y="47"/>
                    <a:pt x="132" y="84"/>
                    <a:pt x="109" y="108"/>
                  </a:cubicBezTo>
                  <a:cubicBezTo>
                    <a:pt x="85" y="131"/>
                    <a:pt x="47" y="131"/>
                    <a:pt x="24" y="108"/>
                  </a:cubicBezTo>
                  <a:cubicBezTo>
                    <a:pt x="0" y="84"/>
                    <a:pt x="0" y="47"/>
                    <a:pt x="24" y="23"/>
                  </a:cubicBezTo>
                  <a:cubicBezTo>
                    <a:pt x="47" y="0"/>
                    <a:pt x="85" y="0"/>
                    <a:pt x="109" y="23"/>
                  </a:cubicBezTo>
                  <a:close/>
                </a:path>
              </a:pathLst>
            </a:custGeom>
            <a:solidFill>
              <a:srgbClr val="1919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47" name="Freeform 55">
              <a:extLst>
                <a:ext uri="{FF2B5EF4-FFF2-40B4-BE49-F238E27FC236}">
                  <a16:creationId xmlns:a16="http://schemas.microsoft.com/office/drawing/2014/main" id="{D35088EA-8FCF-43C5-97B2-0021C36FDD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1" y="1783"/>
              <a:ext cx="28" cy="28"/>
            </a:xfrm>
            <a:custGeom>
              <a:avLst/>
              <a:gdLst>
                <a:gd name="T0" fmla="*/ 109 w 132"/>
                <a:gd name="T1" fmla="*/ 23 h 131"/>
                <a:gd name="T2" fmla="*/ 109 w 132"/>
                <a:gd name="T3" fmla="*/ 23 h 131"/>
                <a:gd name="T4" fmla="*/ 109 w 132"/>
                <a:gd name="T5" fmla="*/ 108 h 131"/>
                <a:gd name="T6" fmla="*/ 24 w 132"/>
                <a:gd name="T7" fmla="*/ 108 h 131"/>
                <a:gd name="T8" fmla="*/ 24 w 132"/>
                <a:gd name="T9" fmla="*/ 23 h 131"/>
                <a:gd name="T10" fmla="*/ 109 w 132"/>
                <a:gd name="T11" fmla="*/ 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1">
                  <a:moveTo>
                    <a:pt x="109" y="23"/>
                  </a:moveTo>
                  <a:lnTo>
                    <a:pt x="109" y="23"/>
                  </a:lnTo>
                  <a:cubicBezTo>
                    <a:pt x="132" y="47"/>
                    <a:pt x="132" y="84"/>
                    <a:pt x="109" y="108"/>
                  </a:cubicBezTo>
                  <a:cubicBezTo>
                    <a:pt x="85" y="131"/>
                    <a:pt x="47" y="131"/>
                    <a:pt x="24" y="108"/>
                  </a:cubicBezTo>
                  <a:cubicBezTo>
                    <a:pt x="0" y="84"/>
                    <a:pt x="0" y="47"/>
                    <a:pt x="24" y="23"/>
                  </a:cubicBezTo>
                  <a:cubicBezTo>
                    <a:pt x="47" y="0"/>
                    <a:pt x="85" y="0"/>
                    <a:pt x="109" y="23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48" name="Freeform 56">
              <a:extLst>
                <a:ext uri="{FF2B5EF4-FFF2-40B4-BE49-F238E27FC236}">
                  <a16:creationId xmlns:a16="http://schemas.microsoft.com/office/drawing/2014/main" id="{15938424-31C4-4DB9-9A84-E392C0C87C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3" y="2005"/>
              <a:ext cx="28" cy="28"/>
            </a:xfrm>
            <a:custGeom>
              <a:avLst/>
              <a:gdLst>
                <a:gd name="T0" fmla="*/ 108 w 132"/>
                <a:gd name="T1" fmla="*/ 23 h 131"/>
                <a:gd name="T2" fmla="*/ 108 w 132"/>
                <a:gd name="T3" fmla="*/ 23 h 131"/>
                <a:gd name="T4" fmla="*/ 108 w 132"/>
                <a:gd name="T5" fmla="*/ 108 h 131"/>
                <a:gd name="T6" fmla="*/ 23 w 132"/>
                <a:gd name="T7" fmla="*/ 108 h 131"/>
                <a:gd name="T8" fmla="*/ 23 w 132"/>
                <a:gd name="T9" fmla="*/ 23 h 131"/>
                <a:gd name="T10" fmla="*/ 108 w 132"/>
                <a:gd name="T11" fmla="*/ 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1">
                  <a:moveTo>
                    <a:pt x="108" y="23"/>
                  </a:moveTo>
                  <a:lnTo>
                    <a:pt x="108" y="23"/>
                  </a:lnTo>
                  <a:cubicBezTo>
                    <a:pt x="132" y="47"/>
                    <a:pt x="132" y="84"/>
                    <a:pt x="108" y="108"/>
                  </a:cubicBezTo>
                  <a:cubicBezTo>
                    <a:pt x="85" y="131"/>
                    <a:pt x="47" y="131"/>
                    <a:pt x="23" y="108"/>
                  </a:cubicBezTo>
                  <a:cubicBezTo>
                    <a:pt x="0" y="84"/>
                    <a:pt x="0" y="47"/>
                    <a:pt x="23" y="23"/>
                  </a:cubicBezTo>
                  <a:cubicBezTo>
                    <a:pt x="47" y="0"/>
                    <a:pt x="85" y="0"/>
                    <a:pt x="108" y="23"/>
                  </a:cubicBezTo>
                  <a:close/>
                </a:path>
              </a:pathLst>
            </a:custGeom>
            <a:solidFill>
              <a:srgbClr val="1919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49" name="Freeform 57">
              <a:extLst>
                <a:ext uri="{FF2B5EF4-FFF2-40B4-BE49-F238E27FC236}">
                  <a16:creationId xmlns:a16="http://schemas.microsoft.com/office/drawing/2014/main" id="{3A4FE8A7-2FFC-4638-A69B-033A169F7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3" y="2005"/>
              <a:ext cx="28" cy="28"/>
            </a:xfrm>
            <a:custGeom>
              <a:avLst/>
              <a:gdLst>
                <a:gd name="T0" fmla="*/ 108 w 132"/>
                <a:gd name="T1" fmla="*/ 23 h 131"/>
                <a:gd name="T2" fmla="*/ 108 w 132"/>
                <a:gd name="T3" fmla="*/ 23 h 131"/>
                <a:gd name="T4" fmla="*/ 108 w 132"/>
                <a:gd name="T5" fmla="*/ 108 h 131"/>
                <a:gd name="T6" fmla="*/ 23 w 132"/>
                <a:gd name="T7" fmla="*/ 108 h 131"/>
                <a:gd name="T8" fmla="*/ 23 w 132"/>
                <a:gd name="T9" fmla="*/ 23 h 131"/>
                <a:gd name="T10" fmla="*/ 108 w 132"/>
                <a:gd name="T11" fmla="*/ 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1">
                  <a:moveTo>
                    <a:pt x="108" y="23"/>
                  </a:moveTo>
                  <a:lnTo>
                    <a:pt x="108" y="23"/>
                  </a:lnTo>
                  <a:cubicBezTo>
                    <a:pt x="132" y="47"/>
                    <a:pt x="132" y="84"/>
                    <a:pt x="108" y="108"/>
                  </a:cubicBezTo>
                  <a:cubicBezTo>
                    <a:pt x="85" y="131"/>
                    <a:pt x="47" y="131"/>
                    <a:pt x="23" y="108"/>
                  </a:cubicBezTo>
                  <a:cubicBezTo>
                    <a:pt x="0" y="84"/>
                    <a:pt x="0" y="47"/>
                    <a:pt x="23" y="23"/>
                  </a:cubicBezTo>
                  <a:cubicBezTo>
                    <a:pt x="47" y="0"/>
                    <a:pt x="85" y="0"/>
                    <a:pt x="108" y="23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50" name="Freeform 58">
              <a:extLst>
                <a:ext uri="{FF2B5EF4-FFF2-40B4-BE49-F238E27FC236}">
                  <a16:creationId xmlns:a16="http://schemas.microsoft.com/office/drawing/2014/main" id="{BCBD2B21-6A8E-49ED-93B3-968A740920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8" y="2005"/>
              <a:ext cx="28" cy="28"/>
            </a:xfrm>
            <a:custGeom>
              <a:avLst/>
              <a:gdLst>
                <a:gd name="T0" fmla="*/ 109 w 132"/>
                <a:gd name="T1" fmla="*/ 23 h 131"/>
                <a:gd name="T2" fmla="*/ 109 w 132"/>
                <a:gd name="T3" fmla="*/ 23 h 131"/>
                <a:gd name="T4" fmla="*/ 109 w 132"/>
                <a:gd name="T5" fmla="*/ 108 h 131"/>
                <a:gd name="T6" fmla="*/ 24 w 132"/>
                <a:gd name="T7" fmla="*/ 108 h 131"/>
                <a:gd name="T8" fmla="*/ 24 w 132"/>
                <a:gd name="T9" fmla="*/ 23 h 131"/>
                <a:gd name="T10" fmla="*/ 109 w 132"/>
                <a:gd name="T11" fmla="*/ 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1">
                  <a:moveTo>
                    <a:pt x="109" y="23"/>
                  </a:moveTo>
                  <a:lnTo>
                    <a:pt x="109" y="23"/>
                  </a:lnTo>
                  <a:cubicBezTo>
                    <a:pt x="132" y="47"/>
                    <a:pt x="132" y="84"/>
                    <a:pt x="109" y="108"/>
                  </a:cubicBezTo>
                  <a:cubicBezTo>
                    <a:pt x="85" y="131"/>
                    <a:pt x="47" y="131"/>
                    <a:pt x="24" y="108"/>
                  </a:cubicBezTo>
                  <a:cubicBezTo>
                    <a:pt x="0" y="84"/>
                    <a:pt x="0" y="47"/>
                    <a:pt x="24" y="23"/>
                  </a:cubicBezTo>
                  <a:cubicBezTo>
                    <a:pt x="47" y="0"/>
                    <a:pt x="85" y="0"/>
                    <a:pt x="109" y="23"/>
                  </a:cubicBezTo>
                  <a:close/>
                </a:path>
              </a:pathLst>
            </a:custGeom>
            <a:solidFill>
              <a:srgbClr val="1919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51" name="Freeform 59">
              <a:extLst>
                <a:ext uri="{FF2B5EF4-FFF2-40B4-BE49-F238E27FC236}">
                  <a16:creationId xmlns:a16="http://schemas.microsoft.com/office/drawing/2014/main" id="{EB4BE922-3012-4468-A9A3-5736A7638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8" y="2005"/>
              <a:ext cx="28" cy="28"/>
            </a:xfrm>
            <a:custGeom>
              <a:avLst/>
              <a:gdLst>
                <a:gd name="T0" fmla="*/ 109 w 132"/>
                <a:gd name="T1" fmla="*/ 23 h 131"/>
                <a:gd name="T2" fmla="*/ 109 w 132"/>
                <a:gd name="T3" fmla="*/ 23 h 131"/>
                <a:gd name="T4" fmla="*/ 109 w 132"/>
                <a:gd name="T5" fmla="*/ 108 h 131"/>
                <a:gd name="T6" fmla="*/ 24 w 132"/>
                <a:gd name="T7" fmla="*/ 108 h 131"/>
                <a:gd name="T8" fmla="*/ 24 w 132"/>
                <a:gd name="T9" fmla="*/ 23 h 131"/>
                <a:gd name="T10" fmla="*/ 109 w 132"/>
                <a:gd name="T11" fmla="*/ 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1">
                  <a:moveTo>
                    <a:pt x="109" y="23"/>
                  </a:moveTo>
                  <a:lnTo>
                    <a:pt x="109" y="23"/>
                  </a:lnTo>
                  <a:cubicBezTo>
                    <a:pt x="132" y="47"/>
                    <a:pt x="132" y="84"/>
                    <a:pt x="109" y="108"/>
                  </a:cubicBezTo>
                  <a:cubicBezTo>
                    <a:pt x="85" y="131"/>
                    <a:pt x="47" y="131"/>
                    <a:pt x="24" y="108"/>
                  </a:cubicBezTo>
                  <a:cubicBezTo>
                    <a:pt x="0" y="84"/>
                    <a:pt x="0" y="47"/>
                    <a:pt x="24" y="23"/>
                  </a:cubicBezTo>
                  <a:cubicBezTo>
                    <a:pt x="47" y="0"/>
                    <a:pt x="85" y="0"/>
                    <a:pt x="109" y="23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52" name="Freeform 60">
              <a:extLst>
                <a:ext uri="{FF2B5EF4-FFF2-40B4-BE49-F238E27FC236}">
                  <a16:creationId xmlns:a16="http://schemas.microsoft.com/office/drawing/2014/main" id="{A5B30719-897A-4F1A-927E-CE4D13F7F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1" y="2051"/>
              <a:ext cx="28" cy="28"/>
            </a:xfrm>
            <a:custGeom>
              <a:avLst/>
              <a:gdLst>
                <a:gd name="T0" fmla="*/ 108 w 131"/>
                <a:gd name="T1" fmla="*/ 23 h 132"/>
                <a:gd name="T2" fmla="*/ 108 w 131"/>
                <a:gd name="T3" fmla="*/ 23 h 132"/>
                <a:gd name="T4" fmla="*/ 108 w 131"/>
                <a:gd name="T5" fmla="*/ 108 h 132"/>
                <a:gd name="T6" fmla="*/ 23 w 131"/>
                <a:gd name="T7" fmla="*/ 108 h 132"/>
                <a:gd name="T8" fmla="*/ 23 w 131"/>
                <a:gd name="T9" fmla="*/ 23 h 132"/>
                <a:gd name="T10" fmla="*/ 108 w 131"/>
                <a:gd name="T11" fmla="*/ 2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132">
                  <a:moveTo>
                    <a:pt x="108" y="23"/>
                  </a:moveTo>
                  <a:lnTo>
                    <a:pt x="108" y="23"/>
                  </a:lnTo>
                  <a:cubicBezTo>
                    <a:pt x="131" y="47"/>
                    <a:pt x="131" y="85"/>
                    <a:pt x="108" y="108"/>
                  </a:cubicBezTo>
                  <a:cubicBezTo>
                    <a:pt x="84" y="132"/>
                    <a:pt x="47" y="132"/>
                    <a:pt x="23" y="108"/>
                  </a:cubicBezTo>
                  <a:cubicBezTo>
                    <a:pt x="0" y="85"/>
                    <a:pt x="0" y="47"/>
                    <a:pt x="23" y="23"/>
                  </a:cubicBezTo>
                  <a:cubicBezTo>
                    <a:pt x="47" y="0"/>
                    <a:pt x="84" y="0"/>
                    <a:pt x="108" y="23"/>
                  </a:cubicBezTo>
                  <a:close/>
                </a:path>
              </a:pathLst>
            </a:custGeom>
            <a:solidFill>
              <a:srgbClr val="1919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53" name="Freeform 61">
              <a:extLst>
                <a:ext uri="{FF2B5EF4-FFF2-40B4-BE49-F238E27FC236}">
                  <a16:creationId xmlns:a16="http://schemas.microsoft.com/office/drawing/2014/main" id="{FDA4E5BC-D085-402A-9F84-EFCEE607D3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1" y="2051"/>
              <a:ext cx="28" cy="28"/>
            </a:xfrm>
            <a:custGeom>
              <a:avLst/>
              <a:gdLst>
                <a:gd name="T0" fmla="*/ 108 w 131"/>
                <a:gd name="T1" fmla="*/ 23 h 132"/>
                <a:gd name="T2" fmla="*/ 108 w 131"/>
                <a:gd name="T3" fmla="*/ 23 h 132"/>
                <a:gd name="T4" fmla="*/ 108 w 131"/>
                <a:gd name="T5" fmla="*/ 108 h 132"/>
                <a:gd name="T6" fmla="*/ 23 w 131"/>
                <a:gd name="T7" fmla="*/ 108 h 132"/>
                <a:gd name="T8" fmla="*/ 23 w 131"/>
                <a:gd name="T9" fmla="*/ 23 h 132"/>
                <a:gd name="T10" fmla="*/ 108 w 131"/>
                <a:gd name="T11" fmla="*/ 2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132">
                  <a:moveTo>
                    <a:pt x="108" y="23"/>
                  </a:moveTo>
                  <a:lnTo>
                    <a:pt x="108" y="23"/>
                  </a:lnTo>
                  <a:cubicBezTo>
                    <a:pt x="131" y="47"/>
                    <a:pt x="131" y="85"/>
                    <a:pt x="108" y="108"/>
                  </a:cubicBezTo>
                  <a:cubicBezTo>
                    <a:pt x="84" y="132"/>
                    <a:pt x="47" y="132"/>
                    <a:pt x="23" y="108"/>
                  </a:cubicBezTo>
                  <a:cubicBezTo>
                    <a:pt x="0" y="85"/>
                    <a:pt x="0" y="47"/>
                    <a:pt x="23" y="23"/>
                  </a:cubicBezTo>
                  <a:cubicBezTo>
                    <a:pt x="47" y="0"/>
                    <a:pt x="84" y="0"/>
                    <a:pt x="108" y="23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54" name="Freeform 62">
              <a:extLst>
                <a:ext uri="{FF2B5EF4-FFF2-40B4-BE49-F238E27FC236}">
                  <a16:creationId xmlns:a16="http://schemas.microsoft.com/office/drawing/2014/main" id="{C5DA1A5C-6FEA-41EC-86B5-308FE7F4DA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3" y="1977"/>
              <a:ext cx="28" cy="28"/>
            </a:xfrm>
            <a:custGeom>
              <a:avLst/>
              <a:gdLst>
                <a:gd name="T0" fmla="*/ 108 w 132"/>
                <a:gd name="T1" fmla="*/ 24 h 132"/>
                <a:gd name="T2" fmla="*/ 108 w 132"/>
                <a:gd name="T3" fmla="*/ 24 h 132"/>
                <a:gd name="T4" fmla="*/ 108 w 132"/>
                <a:gd name="T5" fmla="*/ 109 h 132"/>
                <a:gd name="T6" fmla="*/ 23 w 132"/>
                <a:gd name="T7" fmla="*/ 109 h 132"/>
                <a:gd name="T8" fmla="*/ 23 w 132"/>
                <a:gd name="T9" fmla="*/ 24 h 132"/>
                <a:gd name="T10" fmla="*/ 108 w 132"/>
                <a:gd name="T11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2">
                  <a:moveTo>
                    <a:pt x="108" y="24"/>
                  </a:moveTo>
                  <a:lnTo>
                    <a:pt x="108" y="24"/>
                  </a:lnTo>
                  <a:cubicBezTo>
                    <a:pt x="132" y="47"/>
                    <a:pt x="132" y="85"/>
                    <a:pt x="108" y="109"/>
                  </a:cubicBezTo>
                  <a:cubicBezTo>
                    <a:pt x="85" y="132"/>
                    <a:pt x="47" y="132"/>
                    <a:pt x="23" y="109"/>
                  </a:cubicBezTo>
                  <a:cubicBezTo>
                    <a:pt x="0" y="85"/>
                    <a:pt x="0" y="47"/>
                    <a:pt x="23" y="24"/>
                  </a:cubicBezTo>
                  <a:cubicBezTo>
                    <a:pt x="47" y="0"/>
                    <a:pt x="85" y="0"/>
                    <a:pt x="108" y="24"/>
                  </a:cubicBezTo>
                  <a:close/>
                </a:path>
              </a:pathLst>
            </a:custGeom>
            <a:solidFill>
              <a:srgbClr val="1919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55" name="Freeform 63">
              <a:extLst>
                <a:ext uri="{FF2B5EF4-FFF2-40B4-BE49-F238E27FC236}">
                  <a16:creationId xmlns:a16="http://schemas.microsoft.com/office/drawing/2014/main" id="{A07F8475-B819-4DE1-AD0C-1BBE4F049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3" y="1977"/>
              <a:ext cx="28" cy="28"/>
            </a:xfrm>
            <a:custGeom>
              <a:avLst/>
              <a:gdLst>
                <a:gd name="T0" fmla="*/ 108 w 132"/>
                <a:gd name="T1" fmla="*/ 24 h 132"/>
                <a:gd name="T2" fmla="*/ 108 w 132"/>
                <a:gd name="T3" fmla="*/ 24 h 132"/>
                <a:gd name="T4" fmla="*/ 108 w 132"/>
                <a:gd name="T5" fmla="*/ 109 h 132"/>
                <a:gd name="T6" fmla="*/ 23 w 132"/>
                <a:gd name="T7" fmla="*/ 109 h 132"/>
                <a:gd name="T8" fmla="*/ 23 w 132"/>
                <a:gd name="T9" fmla="*/ 24 h 132"/>
                <a:gd name="T10" fmla="*/ 108 w 132"/>
                <a:gd name="T11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2">
                  <a:moveTo>
                    <a:pt x="108" y="24"/>
                  </a:moveTo>
                  <a:lnTo>
                    <a:pt x="108" y="24"/>
                  </a:lnTo>
                  <a:cubicBezTo>
                    <a:pt x="132" y="47"/>
                    <a:pt x="132" y="85"/>
                    <a:pt x="108" y="109"/>
                  </a:cubicBezTo>
                  <a:cubicBezTo>
                    <a:pt x="85" y="132"/>
                    <a:pt x="47" y="132"/>
                    <a:pt x="23" y="109"/>
                  </a:cubicBezTo>
                  <a:cubicBezTo>
                    <a:pt x="0" y="85"/>
                    <a:pt x="0" y="47"/>
                    <a:pt x="23" y="24"/>
                  </a:cubicBezTo>
                  <a:cubicBezTo>
                    <a:pt x="47" y="0"/>
                    <a:pt x="85" y="0"/>
                    <a:pt x="108" y="24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56" name="Freeform 64">
              <a:extLst>
                <a:ext uri="{FF2B5EF4-FFF2-40B4-BE49-F238E27FC236}">
                  <a16:creationId xmlns:a16="http://schemas.microsoft.com/office/drawing/2014/main" id="{FD68DB9A-505C-4F49-AD6F-8D61484C7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8" y="1925"/>
              <a:ext cx="29" cy="28"/>
            </a:xfrm>
            <a:custGeom>
              <a:avLst/>
              <a:gdLst>
                <a:gd name="T0" fmla="*/ 109 w 132"/>
                <a:gd name="T1" fmla="*/ 24 h 132"/>
                <a:gd name="T2" fmla="*/ 109 w 132"/>
                <a:gd name="T3" fmla="*/ 24 h 132"/>
                <a:gd name="T4" fmla="*/ 109 w 132"/>
                <a:gd name="T5" fmla="*/ 109 h 132"/>
                <a:gd name="T6" fmla="*/ 24 w 132"/>
                <a:gd name="T7" fmla="*/ 109 h 132"/>
                <a:gd name="T8" fmla="*/ 24 w 132"/>
                <a:gd name="T9" fmla="*/ 24 h 132"/>
                <a:gd name="T10" fmla="*/ 109 w 132"/>
                <a:gd name="T11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2">
                  <a:moveTo>
                    <a:pt x="109" y="24"/>
                  </a:moveTo>
                  <a:lnTo>
                    <a:pt x="109" y="24"/>
                  </a:lnTo>
                  <a:cubicBezTo>
                    <a:pt x="132" y="47"/>
                    <a:pt x="132" y="85"/>
                    <a:pt x="109" y="109"/>
                  </a:cubicBezTo>
                  <a:cubicBezTo>
                    <a:pt x="85" y="132"/>
                    <a:pt x="47" y="132"/>
                    <a:pt x="24" y="109"/>
                  </a:cubicBezTo>
                  <a:cubicBezTo>
                    <a:pt x="0" y="85"/>
                    <a:pt x="0" y="47"/>
                    <a:pt x="24" y="24"/>
                  </a:cubicBezTo>
                  <a:cubicBezTo>
                    <a:pt x="47" y="0"/>
                    <a:pt x="85" y="0"/>
                    <a:pt x="109" y="24"/>
                  </a:cubicBezTo>
                  <a:close/>
                </a:path>
              </a:pathLst>
            </a:custGeom>
            <a:solidFill>
              <a:srgbClr val="1919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57" name="Freeform 65">
              <a:extLst>
                <a:ext uri="{FF2B5EF4-FFF2-40B4-BE49-F238E27FC236}">
                  <a16:creationId xmlns:a16="http://schemas.microsoft.com/office/drawing/2014/main" id="{A0194B5C-D71E-4E41-AE0F-1F9A12C59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8" y="1925"/>
              <a:ext cx="29" cy="28"/>
            </a:xfrm>
            <a:custGeom>
              <a:avLst/>
              <a:gdLst>
                <a:gd name="T0" fmla="*/ 109 w 132"/>
                <a:gd name="T1" fmla="*/ 24 h 132"/>
                <a:gd name="T2" fmla="*/ 109 w 132"/>
                <a:gd name="T3" fmla="*/ 24 h 132"/>
                <a:gd name="T4" fmla="*/ 109 w 132"/>
                <a:gd name="T5" fmla="*/ 109 h 132"/>
                <a:gd name="T6" fmla="*/ 24 w 132"/>
                <a:gd name="T7" fmla="*/ 109 h 132"/>
                <a:gd name="T8" fmla="*/ 24 w 132"/>
                <a:gd name="T9" fmla="*/ 24 h 132"/>
                <a:gd name="T10" fmla="*/ 109 w 132"/>
                <a:gd name="T11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2">
                  <a:moveTo>
                    <a:pt x="109" y="24"/>
                  </a:moveTo>
                  <a:lnTo>
                    <a:pt x="109" y="24"/>
                  </a:lnTo>
                  <a:cubicBezTo>
                    <a:pt x="132" y="47"/>
                    <a:pt x="132" y="85"/>
                    <a:pt x="109" y="109"/>
                  </a:cubicBezTo>
                  <a:cubicBezTo>
                    <a:pt x="85" y="132"/>
                    <a:pt x="47" y="132"/>
                    <a:pt x="24" y="109"/>
                  </a:cubicBezTo>
                  <a:cubicBezTo>
                    <a:pt x="0" y="85"/>
                    <a:pt x="0" y="47"/>
                    <a:pt x="24" y="24"/>
                  </a:cubicBezTo>
                  <a:cubicBezTo>
                    <a:pt x="47" y="0"/>
                    <a:pt x="85" y="0"/>
                    <a:pt x="109" y="24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58" name="Freeform 66">
              <a:extLst>
                <a:ext uri="{FF2B5EF4-FFF2-40B4-BE49-F238E27FC236}">
                  <a16:creationId xmlns:a16="http://schemas.microsoft.com/office/drawing/2014/main" id="{22FA9E4B-67B6-4929-95F6-D3B3E74189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21" y="1743"/>
              <a:ext cx="105" cy="60"/>
            </a:xfrm>
            <a:custGeom>
              <a:avLst/>
              <a:gdLst>
                <a:gd name="T0" fmla="*/ 0 w 489"/>
                <a:gd name="T1" fmla="*/ 0 h 280"/>
                <a:gd name="T2" fmla="*/ 0 w 489"/>
                <a:gd name="T3" fmla="*/ 0 h 280"/>
                <a:gd name="T4" fmla="*/ 46 w 489"/>
                <a:gd name="T5" fmla="*/ 27 h 280"/>
                <a:gd name="T6" fmla="*/ 92 w 489"/>
                <a:gd name="T7" fmla="*/ 53 h 280"/>
                <a:gd name="T8" fmla="*/ 92 w 489"/>
                <a:gd name="T9" fmla="*/ 53 h 280"/>
                <a:gd name="T10" fmla="*/ 138 w 489"/>
                <a:gd name="T11" fmla="*/ 80 h 280"/>
                <a:gd name="T12" fmla="*/ 185 w 489"/>
                <a:gd name="T13" fmla="*/ 106 h 280"/>
                <a:gd name="T14" fmla="*/ 185 w 489"/>
                <a:gd name="T15" fmla="*/ 106 h 280"/>
                <a:gd name="T16" fmla="*/ 231 w 489"/>
                <a:gd name="T17" fmla="*/ 133 h 280"/>
                <a:gd name="T18" fmla="*/ 277 w 489"/>
                <a:gd name="T19" fmla="*/ 159 h 280"/>
                <a:gd name="T20" fmla="*/ 277 w 489"/>
                <a:gd name="T21" fmla="*/ 159 h 280"/>
                <a:gd name="T22" fmla="*/ 324 w 489"/>
                <a:gd name="T23" fmla="*/ 186 h 280"/>
                <a:gd name="T24" fmla="*/ 370 w 489"/>
                <a:gd name="T25" fmla="*/ 212 h 280"/>
                <a:gd name="T26" fmla="*/ 370 w 489"/>
                <a:gd name="T27" fmla="*/ 212 h 280"/>
                <a:gd name="T28" fmla="*/ 416 w 489"/>
                <a:gd name="T29" fmla="*/ 239 h 280"/>
                <a:gd name="T30" fmla="*/ 462 w 489"/>
                <a:gd name="T31" fmla="*/ 265 h 280"/>
                <a:gd name="T32" fmla="*/ 462 w 489"/>
                <a:gd name="T33" fmla="*/ 265 h 280"/>
                <a:gd name="T34" fmla="*/ 489 w 489"/>
                <a:gd name="T35" fmla="*/ 28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89" h="280">
                  <a:moveTo>
                    <a:pt x="0" y="0"/>
                  </a:moveTo>
                  <a:lnTo>
                    <a:pt x="0" y="0"/>
                  </a:lnTo>
                  <a:lnTo>
                    <a:pt x="46" y="27"/>
                  </a:lnTo>
                  <a:moveTo>
                    <a:pt x="92" y="53"/>
                  </a:moveTo>
                  <a:lnTo>
                    <a:pt x="92" y="53"/>
                  </a:lnTo>
                  <a:lnTo>
                    <a:pt x="138" y="80"/>
                  </a:lnTo>
                  <a:moveTo>
                    <a:pt x="185" y="106"/>
                  </a:moveTo>
                  <a:lnTo>
                    <a:pt x="185" y="106"/>
                  </a:lnTo>
                  <a:lnTo>
                    <a:pt x="231" y="133"/>
                  </a:lnTo>
                  <a:moveTo>
                    <a:pt x="277" y="159"/>
                  </a:moveTo>
                  <a:lnTo>
                    <a:pt x="277" y="159"/>
                  </a:lnTo>
                  <a:lnTo>
                    <a:pt x="324" y="186"/>
                  </a:lnTo>
                  <a:moveTo>
                    <a:pt x="370" y="212"/>
                  </a:moveTo>
                  <a:lnTo>
                    <a:pt x="370" y="212"/>
                  </a:lnTo>
                  <a:lnTo>
                    <a:pt x="416" y="239"/>
                  </a:lnTo>
                  <a:moveTo>
                    <a:pt x="462" y="265"/>
                  </a:moveTo>
                  <a:lnTo>
                    <a:pt x="462" y="265"/>
                  </a:lnTo>
                  <a:lnTo>
                    <a:pt x="489" y="28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59" name="Freeform 67">
              <a:extLst>
                <a:ext uri="{FF2B5EF4-FFF2-40B4-BE49-F238E27FC236}">
                  <a16:creationId xmlns:a16="http://schemas.microsoft.com/office/drawing/2014/main" id="{FE3BCFA1-AB3B-4456-8874-1470E682F6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50" y="1775"/>
              <a:ext cx="116" cy="33"/>
            </a:xfrm>
            <a:custGeom>
              <a:avLst/>
              <a:gdLst>
                <a:gd name="T0" fmla="*/ 544 w 544"/>
                <a:gd name="T1" fmla="*/ 0 h 159"/>
                <a:gd name="T2" fmla="*/ 544 w 544"/>
                <a:gd name="T3" fmla="*/ 0 h 159"/>
                <a:gd name="T4" fmla="*/ 493 w 544"/>
                <a:gd name="T5" fmla="*/ 15 h 159"/>
                <a:gd name="T6" fmla="*/ 441 w 544"/>
                <a:gd name="T7" fmla="*/ 30 h 159"/>
                <a:gd name="T8" fmla="*/ 441 w 544"/>
                <a:gd name="T9" fmla="*/ 30 h 159"/>
                <a:gd name="T10" fmla="*/ 390 w 544"/>
                <a:gd name="T11" fmla="*/ 45 h 159"/>
                <a:gd name="T12" fmla="*/ 339 w 544"/>
                <a:gd name="T13" fmla="*/ 60 h 159"/>
                <a:gd name="T14" fmla="*/ 339 w 544"/>
                <a:gd name="T15" fmla="*/ 60 h 159"/>
                <a:gd name="T16" fmla="*/ 288 w 544"/>
                <a:gd name="T17" fmla="*/ 75 h 159"/>
                <a:gd name="T18" fmla="*/ 237 w 544"/>
                <a:gd name="T19" fmla="*/ 90 h 159"/>
                <a:gd name="T20" fmla="*/ 237 w 544"/>
                <a:gd name="T21" fmla="*/ 90 h 159"/>
                <a:gd name="T22" fmla="*/ 185 w 544"/>
                <a:gd name="T23" fmla="*/ 105 h 159"/>
                <a:gd name="T24" fmla="*/ 134 w 544"/>
                <a:gd name="T25" fmla="*/ 120 h 159"/>
                <a:gd name="T26" fmla="*/ 134 w 544"/>
                <a:gd name="T27" fmla="*/ 120 h 159"/>
                <a:gd name="T28" fmla="*/ 83 w 544"/>
                <a:gd name="T29" fmla="*/ 135 h 159"/>
                <a:gd name="T30" fmla="*/ 32 w 544"/>
                <a:gd name="T31" fmla="*/ 150 h 159"/>
                <a:gd name="T32" fmla="*/ 32 w 544"/>
                <a:gd name="T33" fmla="*/ 150 h 159"/>
                <a:gd name="T34" fmla="*/ 0 w 544"/>
                <a:gd name="T35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44" h="159">
                  <a:moveTo>
                    <a:pt x="544" y="0"/>
                  </a:moveTo>
                  <a:lnTo>
                    <a:pt x="544" y="0"/>
                  </a:lnTo>
                  <a:lnTo>
                    <a:pt x="493" y="15"/>
                  </a:lnTo>
                  <a:moveTo>
                    <a:pt x="441" y="30"/>
                  </a:moveTo>
                  <a:lnTo>
                    <a:pt x="441" y="30"/>
                  </a:lnTo>
                  <a:lnTo>
                    <a:pt x="390" y="45"/>
                  </a:lnTo>
                  <a:moveTo>
                    <a:pt x="339" y="60"/>
                  </a:moveTo>
                  <a:lnTo>
                    <a:pt x="339" y="60"/>
                  </a:lnTo>
                  <a:lnTo>
                    <a:pt x="288" y="75"/>
                  </a:lnTo>
                  <a:moveTo>
                    <a:pt x="237" y="90"/>
                  </a:moveTo>
                  <a:lnTo>
                    <a:pt x="237" y="90"/>
                  </a:lnTo>
                  <a:lnTo>
                    <a:pt x="185" y="105"/>
                  </a:lnTo>
                  <a:moveTo>
                    <a:pt x="134" y="120"/>
                  </a:moveTo>
                  <a:lnTo>
                    <a:pt x="134" y="120"/>
                  </a:lnTo>
                  <a:lnTo>
                    <a:pt x="83" y="135"/>
                  </a:lnTo>
                  <a:moveTo>
                    <a:pt x="32" y="150"/>
                  </a:moveTo>
                  <a:lnTo>
                    <a:pt x="32" y="150"/>
                  </a:lnTo>
                  <a:lnTo>
                    <a:pt x="0" y="159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60" name="Freeform 68">
              <a:extLst>
                <a:ext uri="{FF2B5EF4-FFF2-40B4-BE49-F238E27FC236}">
                  <a16:creationId xmlns:a16="http://schemas.microsoft.com/office/drawing/2014/main" id="{26C49A4B-27CD-44B3-A977-D8BB6B5ACB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65" y="1814"/>
              <a:ext cx="161" cy="26"/>
            </a:xfrm>
            <a:custGeom>
              <a:avLst/>
              <a:gdLst>
                <a:gd name="T0" fmla="*/ 755 w 755"/>
                <a:gd name="T1" fmla="*/ 0 h 121"/>
                <a:gd name="T2" fmla="*/ 755 w 755"/>
                <a:gd name="T3" fmla="*/ 0 h 121"/>
                <a:gd name="T4" fmla="*/ 702 w 755"/>
                <a:gd name="T5" fmla="*/ 8 h 121"/>
                <a:gd name="T6" fmla="*/ 650 w 755"/>
                <a:gd name="T7" fmla="*/ 17 h 121"/>
                <a:gd name="T8" fmla="*/ 650 w 755"/>
                <a:gd name="T9" fmla="*/ 17 h 121"/>
                <a:gd name="T10" fmla="*/ 597 w 755"/>
                <a:gd name="T11" fmla="*/ 25 h 121"/>
                <a:gd name="T12" fmla="*/ 544 w 755"/>
                <a:gd name="T13" fmla="*/ 34 h 121"/>
                <a:gd name="T14" fmla="*/ 544 w 755"/>
                <a:gd name="T15" fmla="*/ 34 h 121"/>
                <a:gd name="T16" fmla="*/ 492 w 755"/>
                <a:gd name="T17" fmla="*/ 42 h 121"/>
                <a:gd name="T18" fmla="*/ 439 w 755"/>
                <a:gd name="T19" fmla="*/ 51 h 121"/>
                <a:gd name="T20" fmla="*/ 439 w 755"/>
                <a:gd name="T21" fmla="*/ 51 h 121"/>
                <a:gd name="T22" fmla="*/ 386 w 755"/>
                <a:gd name="T23" fmla="*/ 59 h 121"/>
                <a:gd name="T24" fmla="*/ 334 w 755"/>
                <a:gd name="T25" fmla="*/ 67 h 121"/>
                <a:gd name="T26" fmla="*/ 334 w 755"/>
                <a:gd name="T27" fmla="*/ 67 h 121"/>
                <a:gd name="T28" fmla="*/ 281 w 755"/>
                <a:gd name="T29" fmla="*/ 76 h 121"/>
                <a:gd name="T30" fmla="*/ 229 w 755"/>
                <a:gd name="T31" fmla="*/ 84 h 121"/>
                <a:gd name="T32" fmla="*/ 229 w 755"/>
                <a:gd name="T33" fmla="*/ 84 h 121"/>
                <a:gd name="T34" fmla="*/ 176 w 755"/>
                <a:gd name="T35" fmla="*/ 93 h 121"/>
                <a:gd name="T36" fmla="*/ 123 w 755"/>
                <a:gd name="T37" fmla="*/ 101 h 121"/>
                <a:gd name="T38" fmla="*/ 123 w 755"/>
                <a:gd name="T39" fmla="*/ 101 h 121"/>
                <a:gd name="T40" fmla="*/ 71 w 755"/>
                <a:gd name="T41" fmla="*/ 110 h 121"/>
                <a:gd name="T42" fmla="*/ 18 w 755"/>
                <a:gd name="T43" fmla="*/ 118 h 121"/>
                <a:gd name="T44" fmla="*/ 18 w 755"/>
                <a:gd name="T45" fmla="*/ 118 h 121"/>
                <a:gd name="T46" fmla="*/ 0 w 755"/>
                <a:gd name="T4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55" h="121">
                  <a:moveTo>
                    <a:pt x="755" y="0"/>
                  </a:moveTo>
                  <a:lnTo>
                    <a:pt x="755" y="0"/>
                  </a:lnTo>
                  <a:lnTo>
                    <a:pt x="702" y="8"/>
                  </a:lnTo>
                  <a:moveTo>
                    <a:pt x="650" y="17"/>
                  </a:moveTo>
                  <a:lnTo>
                    <a:pt x="650" y="17"/>
                  </a:lnTo>
                  <a:lnTo>
                    <a:pt x="597" y="25"/>
                  </a:lnTo>
                  <a:moveTo>
                    <a:pt x="544" y="34"/>
                  </a:moveTo>
                  <a:lnTo>
                    <a:pt x="544" y="34"/>
                  </a:lnTo>
                  <a:lnTo>
                    <a:pt x="492" y="42"/>
                  </a:lnTo>
                  <a:moveTo>
                    <a:pt x="439" y="51"/>
                  </a:moveTo>
                  <a:lnTo>
                    <a:pt x="439" y="51"/>
                  </a:lnTo>
                  <a:lnTo>
                    <a:pt x="386" y="59"/>
                  </a:lnTo>
                  <a:moveTo>
                    <a:pt x="334" y="67"/>
                  </a:moveTo>
                  <a:lnTo>
                    <a:pt x="334" y="67"/>
                  </a:lnTo>
                  <a:lnTo>
                    <a:pt x="281" y="76"/>
                  </a:lnTo>
                  <a:moveTo>
                    <a:pt x="229" y="84"/>
                  </a:moveTo>
                  <a:lnTo>
                    <a:pt x="229" y="84"/>
                  </a:lnTo>
                  <a:lnTo>
                    <a:pt x="176" y="93"/>
                  </a:lnTo>
                  <a:moveTo>
                    <a:pt x="123" y="101"/>
                  </a:moveTo>
                  <a:lnTo>
                    <a:pt x="123" y="101"/>
                  </a:lnTo>
                  <a:lnTo>
                    <a:pt x="71" y="110"/>
                  </a:lnTo>
                  <a:moveTo>
                    <a:pt x="18" y="118"/>
                  </a:moveTo>
                  <a:lnTo>
                    <a:pt x="18" y="118"/>
                  </a:lnTo>
                  <a:lnTo>
                    <a:pt x="0" y="121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61" name="Freeform 69">
              <a:extLst>
                <a:ext uri="{FF2B5EF4-FFF2-40B4-BE49-F238E27FC236}">
                  <a16:creationId xmlns:a16="http://schemas.microsoft.com/office/drawing/2014/main" id="{D19AF15E-9752-4790-9BC2-B0ECAC927F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99" y="1820"/>
              <a:ext cx="32" cy="73"/>
            </a:xfrm>
            <a:custGeom>
              <a:avLst/>
              <a:gdLst>
                <a:gd name="T0" fmla="*/ 150 w 150"/>
                <a:gd name="T1" fmla="*/ 0 h 342"/>
                <a:gd name="T2" fmla="*/ 150 w 150"/>
                <a:gd name="T3" fmla="*/ 0 h 342"/>
                <a:gd name="T4" fmla="*/ 128 w 150"/>
                <a:gd name="T5" fmla="*/ 49 h 342"/>
                <a:gd name="T6" fmla="*/ 107 w 150"/>
                <a:gd name="T7" fmla="*/ 98 h 342"/>
                <a:gd name="T8" fmla="*/ 107 w 150"/>
                <a:gd name="T9" fmla="*/ 98 h 342"/>
                <a:gd name="T10" fmla="*/ 86 w 150"/>
                <a:gd name="T11" fmla="*/ 147 h 342"/>
                <a:gd name="T12" fmla="*/ 64 w 150"/>
                <a:gd name="T13" fmla="*/ 196 h 342"/>
                <a:gd name="T14" fmla="*/ 64 w 150"/>
                <a:gd name="T15" fmla="*/ 196 h 342"/>
                <a:gd name="T16" fmla="*/ 43 w 150"/>
                <a:gd name="T17" fmla="*/ 245 h 342"/>
                <a:gd name="T18" fmla="*/ 21 w 150"/>
                <a:gd name="T19" fmla="*/ 293 h 342"/>
                <a:gd name="T20" fmla="*/ 21 w 150"/>
                <a:gd name="T21" fmla="*/ 293 h 342"/>
                <a:gd name="T22" fmla="*/ 0 w 150"/>
                <a:gd name="T23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0" h="342">
                  <a:moveTo>
                    <a:pt x="150" y="0"/>
                  </a:moveTo>
                  <a:lnTo>
                    <a:pt x="150" y="0"/>
                  </a:lnTo>
                  <a:lnTo>
                    <a:pt x="128" y="49"/>
                  </a:lnTo>
                  <a:moveTo>
                    <a:pt x="107" y="98"/>
                  </a:moveTo>
                  <a:lnTo>
                    <a:pt x="107" y="98"/>
                  </a:lnTo>
                  <a:lnTo>
                    <a:pt x="86" y="147"/>
                  </a:lnTo>
                  <a:moveTo>
                    <a:pt x="64" y="196"/>
                  </a:moveTo>
                  <a:lnTo>
                    <a:pt x="64" y="196"/>
                  </a:lnTo>
                  <a:lnTo>
                    <a:pt x="43" y="245"/>
                  </a:lnTo>
                  <a:moveTo>
                    <a:pt x="21" y="293"/>
                  </a:moveTo>
                  <a:lnTo>
                    <a:pt x="21" y="293"/>
                  </a:lnTo>
                  <a:lnTo>
                    <a:pt x="0" y="342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62" name="Freeform 70">
              <a:extLst>
                <a:ext uri="{FF2B5EF4-FFF2-40B4-BE49-F238E27FC236}">
                  <a16:creationId xmlns:a16="http://schemas.microsoft.com/office/drawing/2014/main" id="{CCF845DF-DD53-4BA8-8121-47588761A2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59" y="1749"/>
              <a:ext cx="45" cy="85"/>
            </a:xfrm>
            <a:custGeom>
              <a:avLst/>
              <a:gdLst>
                <a:gd name="T0" fmla="*/ 0 w 209"/>
                <a:gd name="T1" fmla="*/ 401 h 401"/>
                <a:gd name="T2" fmla="*/ 0 w 209"/>
                <a:gd name="T3" fmla="*/ 401 h 401"/>
                <a:gd name="T4" fmla="*/ 25 w 209"/>
                <a:gd name="T5" fmla="*/ 354 h 401"/>
                <a:gd name="T6" fmla="*/ 49 w 209"/>
                <a:gd name="T7" fmla="*/ 307 h 401"/>
                <a:gd name="T8" fmla="*/ 49 w 209"/>
                <a:gd name="T9" fmla="*/ 307 h 401"/>
                <a:gd name="T10" fmla="*/ 74 w 209"/>
                <a:gd name="T11" fmla="*/ 259 h 401"/>
                <a:gd name="T12" fmla="*/ 99 w 209"/>
                <a:gd name="T13" fmla="*/ 212 h 401"/>
                <a:gd name="T14" fmla="*/ 99 w 209"/>
                <a:gd name="T15" fmla="*/ 212 h 401"/>
                <a:gd name="T16" fmla="*/ 123 w 209"/>
                <a:gd name="T17" fmla="*/ 165 h 401"/>
                <a:gd name="T18" fmla="*/ 148 w 209"/>
                <a:gd name="T19" fmla="*/ 117 h 401"/>
                <a:gd name="T20" fmla="*/ 148 w 209"/>
                <a:gd name="T21" fmla="*/ 117 h 401"/>
                <a:gd name="T22" fmla="*/ 172 w 209"/>
                <a:gd name="T23" fmla="*/ 70 h 401"/>
                <a:gd name="T24" fmla="*/ 197 w 209"/>
                <a:gd name="T25" fmla="*/ 23 h 401"/>
                <a:gd name="T26" fmla="*/ 197 w 209"/>
                <a:gd name="T27" fmla="*/ 23 h 401"/>
                <a:gd name="T28" fmla="*/ 209 w 209"/>
                <a:gd name="T29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9" h="401">
                  <a:moveTo>
                    <a:pt x="0" y="401"/>
                  </a:moveTo>
                  <a:lnTo>
                    <a:pt x="0" y="401"/>
                  </a:lnTo>
                  <a:lnTo>
                    <a:pt x="25" y="354"/>
                  </a:lnTo>
                  <a:moveTo>
                    <a:pt x="49" y="307"/>
                  </a:moveTo>
                  <a:lnTo>
                    <a:pt x="49" y="307"/>
                  </a:lnTo>
                  <a:lnTo>
                    <a:pt x="74" y="259"/>
                  </a:lnTo>
                  <a:moveTo>
                    <a:pt x="99" y="212"/>
                  </a:moveTo>
                  <a:lnTo>
                    <a:pt x="99" y="212"/>
                  </a:lnTo>
                  <a:lnTo>
                    <a:pt x="123" y="165"/>
                  </a:lnTo>
                  <a:moveTo>
                    <a:pt x="148" y="117"/>
                  </a:moveTo>
                  <a:lnTo>
                    <a:pt x="148" y="117"/>
                  </a:lnTo>
                  <a:lnTo>
                    <a:pt x="172" y="70"/>
                  </a:lnTo>
                  <a:moveTo>
                    <a:pt x="197" y="23"/>
                  </a:moveTo>
                  <a:lnTo>
                    <a:pt x="197" y="23"/>
                  </a:lnTo>
                  <a:lnTo>
                    <a:pt x="209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63" name="Freeform 71">
              <a:extLst>
                <a:ext uri="{FF2B5EF4-FFF2-40B4-BE49-F238E27FC236}">
                  <a16:creationId xmlns:a16="http://schemas.microsoft.com/office/drawing/2014/main" id="{DB7A1FEA-3A4B-4319-94C9-45711627B9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6" y="1749"/>
              <a:ext cx="70" cy="145"/>
            </a:xfrm>
            <a:custGeom>
              <a:avLst/>
              <a:gdLst>
                <a:gd name="T0" fmla="*/ 328 w 328"/>
                <a:gd name="T1" fmla="*/ 682 h 682"/>
                <a:gd name="T2" fmla="*/ 328 w 328"/>
                <a:gd name="T3" fmla="*/ 682 h 682"/>
                <a:gd name="T4" fmla="*/ 305 w 328"/>
                <a:gd name="T5" fmla="*/ 634 h 682"/>
                <a:gd name="T6" fmla="*/ 282 w 328"/>
                <a:gd name="T7" fmla="*/ 586 h 682"/>
                <a:gd name="T8" fmla="*/ 282 w 328"/>
                <a:gd name="T9" fmla="*/ 586 h 682"/>
                <a:gd name="T10" fmla="*/ 259 w 328"/>
                <a:gd name="T11" fmla="*/ 538 h 682"/>
                <a:gd name="T12" fmla="*/ 236 w 328"/>
                <a:gd name="T13" fmla="*/ 490 h 682"/>
                <a:gd name="T14" fmla="*/ 236 w 328"/>
                <a:gd name="T15" fmla="*/ 490 h 682"/>
                <a:gd name="T16" fmla="*/ 213 w 328"/>
                <a:gd name="T17" fmla="*/ 442 h 682"/>
                <a:gd name="T18" fmla="*/ 189 w 328"/>
                <a:gd name="T19" fmla="*/ 394 h 682"/>
                <a:gd name="T20" fmla="*/ 189 w 328"/>
                <a:gd name="T21" fmla="*/ 394 h 682"/>
                <a:gd name="T22" fmla="*/ 166 w 328"/>
                <a:gd name="T23" fmla="*/ 346 h 682"/>
                <a:gd name="T24" fmla="*/ 143 w 328"/>
                <a:gd name="T25" fmla="*/ 298 h 682"/>
                <a:gd name="T26" fmla="*/ 143 w 328"/>
                <a:gd name="T27" fmla="*/ 298 h 682"/>
                <a:gd name="T28" fmla="*/ 120 w 328"/>
                <a:gd name="T29" fmla="*/ 250 h 682"/>
                <a:gd name="T30" fmla="*/ 97 w 328"/>
                <a:gd name="T31" fmla="*/ 202 h 682"/>
                <a:gd name="T32" fmla="*/ 97 w 328"/>
                <a:gd name="T33" fmla="*/ 202 h 682"/>
                <a:gd name="T34" fmla="*/ 74 w 328"/>
                <a:gd name="T35" fmla="*/ 154 h 682"/>
                <a:gd name="T36" fmla="*/ 51 w 328"/>
                <a:gd name="T37" fmla="*/ 105 h 682"/>
                <a:gd name="T38" fmla="*/ 51 w 328"/>
                <a:gd name="T39" fmla="*/ 105 h 682"/>
                <a:gd name="T40" fmla="*/ 28 w 328"/>
                <a:gd name="T41" fmla="*/ 57 h 682"/>
                <a:gd name="T42" fmla="*/ 4 w 328"/>
                <a:gd name="T43" fmla="*/ 9 h 682"/>
                <a:gd name="T44" fmla="*/ 4 w 328"/>
                <a:gd name="T45" fmla="*/ 9 h 682"/>
                <a:gd name="T46" fmla="*/ 0 w 328"/>
                <a:gd name="T47" fmla="*/ 0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8" h="682">
                  <a:moveTo>
                    <a:pt x="328" y="682"/>
                  </a:moveTo>
                  <a:lnTo>
                    <a:pt x="328" y="682"/>
                  </a:lnTo>
                  <a:lnTo>
                    <a:pt x="305" y="634"/>
                  </a:lnTo>
                  <a:moveTo>
                    <a:pt x="282" y="586"/>
                  </a:moveTo>
                  <a:lnTo>
                    <a:pt x="282" y="586"/>
                  </a:lnTo>
                  <a:lnTo>
                    <a:pt x="259" y="538"/>
                  </a:lnTo>
                  <a:moveTo>
                    <a:pt x="236" y="490"/>
                  </a:moveTo>
                  <a:lnTo>
                    <a:pt x="236" y="490"/>
                  </a:lnTo>
                  <a:lnTo>
                    <a:pt x="213" y="442"/>
                  </a:lnTo>
                  <a:moveTo>
                    <a:pt x="189" y="394"/>
                  </a:moveTo>
                  <a:lnTo>
                    <a:pt x="189" y="394"/>
                  </a:lnTo>
                  <a:lnTo>
                    <a:pt x="166" y="346"/>
                  </a:lnTo>
                  <a:moveTo>
                    <a:pt x="143" y="298"/>
                  </a:moveTo>
                  <a:lnTo>
                    <a:pt x="143" y="298"/>
                  </a:lnTo>
                  <a:lnTo>
                    <a:pt x="120" y="250"/>
                  </a:lnTo>
                  <a:moveTo>
                    <a:pt x="97" y="202"/>
                  </a:moveTo>
                  <a:lnTo>
                    <a:pt x="97" y="202"/>
                  </a:lnTo>
                  <a:lnTo>
                    <a:pt x="74" y="154"/>
                  </a:lnTo>
                  <a:moveTo>
                    <a:pt x="51" y="105"/>
                  </a:moveTo>
                  <a:lnTo>
                    <a:pt x="51" y="105"/>
                  </a:lnTo>
                  <a:lnTo>
                    <a:pt x="28" y="57"/>
                  </a:lnTo>
                  <a:moveTo>
                    <a:pt x="4" y="9"/>
                  </a:moveTo>
                  <a:lnTo>
                    <a:pt x="4" y="9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64" name="Freeform 72">
              <a:extLst>
                <a:ext uri="{FF2B5EF4-FFF2-40B4-BE49-F238E27FC236}">
                  <a16:creationId xmlns:a16="http://schemas.microsoft.com/office/drawing/2014/main" id="{7C91110F-B0FF-43EC-9555-E46B19F461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72" y="1847"/>
              <a:ext cx="258" cy="44"/>
            </a:xfrm>
            <a:custGeom>
              <a:avLst/>
              <a:gdLst>
                <a:gd name="T0" fmla="*/ 1209 w 1209"/>
                <a:gd name="T1" fmla="*/ 208 h 208"/>
                <a:gd name="T2" fmla="*/ 1209 w 1209"/>
                <a:gd name="T3" fmla="*/ 208 h 208"/>
                <a:gd name="T4" fmla="*/ 1156 w 1209"/>
                <a:gd name="T5" fmla="*/ 198 h 208"/>
                <a:gd name="T6" fmla="*/ 1104 w 1209"/>
                <a:gd name="T7" fmla="*/ 189 h 208"/>
                <a:gd name="T8" fmla="*/ 1104 w 1209"/>
                <a:gd name="T9" fmla="*/ 189 h 208"/>
                <a:gd name="T10" fmla="*/ 1051 w 1209"/>
                <a:gd name="T11" fmla="*/ 180 h 208"/>
                <a:gd name="T12" fmla="*/ 999 w 1209"/>
                <a:gd name="T13" fmla="*/ 171 h 208"/>
                <a:gd name="T14" fmla="*/ 999 w 1209"/>
                <a:gd name="T15" fmla="*/ 171 h 208"/>
                <a:gd name="T16" fmla="*/ 946 w 1209"/>
                <a:gd name="T17" fmla="*/ 162 h 208"/>
                <a:gd name="T18" fmla="*/ 893 w 1209"/>
                <a:gd name="T19" fmla="*/ 153 h 208"/>
                <a:gd name="T20" fmla="*/ 893 w 1209"/>
                <a:gd name="T21" fmla="*/ 153 h 208"/>
                <a:gd name="T22" fmla="*/ 841 w 1209"/>
                <a:gd name="T23" fmla="*/ 144 h 208"/>
                <a:gd name="T24" fmla="*/ 788 w 1209"/>
                <a:gd name="T25" fmla="*/ 135 h 208"/>
                <a:gd name="T26" fmla="*/ 788 w 1209"/>
                <a:gd name="T27" fmla="*/ 135 h 208"/>
                <a:gd name="T28" fmla="*/ 736 w 1209"/>
                <a:gd name="T29" fmla="*/ 126 h 208"/>
                <a:gd name="T30" fmla="*/ 683 w 1209"/>
                <a:gd name="T31" fmla="*/ 117 h 208"/>
                <a:gd name="T32" fmla="*/ 683 w 1209"/>
                <a:gd name="T33" fmla="*/ 117 h 208"/>
                <a:gd name="T34" fmla="*/ 631 w 1209"/>
                <a:gd name="T35" fmla="*/ 108 h 208"/>
                <a:gd name="T36" fmla="*/ 578 w 1209"/>
                <a:gd name="T37" fmla="*/ 99 h 208"/>
                <a:gd name="T38" fmla="*/ 578 w 1209"/>
                <a:gd name="T39" fmla="*/ 99 h 208"/>
                <a:gd name="T40" fmla="*/ 526 w 1209"/>
                <a:gd name="T41" fmla="*/ 90 h 208"/>
                <a:gd name="T42" fmla="*/ 473 w 1209"/>
                <a:gd name="T43" fmla="*/ 81 h 208"/>
                <a:gd name="T44" fmla="*/ 473 w 1209"/>
                <a:gd name="T45" fmla="*/ 81 h 208"/>
                <a:gd name="T46" fmla="*/ 420 w 1209"/>
                <a:gd name="T47" fmla="*/ 72 h 208"/>
                <a:gd name="T48" fmla="*/ 368 w 1209"/>
                <a:gd name="T49" fmla="*/ 63 h 208"/>
                <a:gd name="T50" fmla="*/ 368 w 1209"/>
                <a:gd name="T51" fmla="*/ 63 h 208"/>
                <a:gd name="T52" fmla="*/ 315 w 1209"/>
                <a:gd name="T53" fmla="*/ 54 h 208"/>
                <a:gd name="T54" fmla="*/ 263 w 1209"/>
                <a:gd name="T55" fmla="*/ 45 h 208"/>
                <a:gd name="T56" fmla="*/ 263 w 1209"/>
                <a:gd name="T57" fmla="*/ 45 h 208"/>
                <a:gd name="T58" fmla="*/ 210 w 1209"/>
                <a:gd name="T59" fmla="*/ 36 h 208"/>
                <a:gd name="T60" fmla="*/ 158 w 1209"/>
                <a:gd name="T61" fmla="*/ 27 h 208"/>
                <a:gd name="T62" fmla="*/ 158 w 1209"/>
                <a:gd name="T63" fmla="*/ 27 h 208"/>
                <a:gd name="T64" fmla="*/ 105 w 1209"/>
                <a:gd name="T65" fmla="*/ 18 h 208"/>
                <a:gd name="T66" fmla="*/ 52 w 1209"/>
                <a:gd name="T67" fmla="*/ 9 h 208"/>
                <a:gd name="T68" fmla="*/ 52 w 1209"/>
                <a:gd name="T69" fmla="*/ 9 h 208"/>
                <a:gd name="T70" fmla="*/ 0 w 1209"/>
                <a:gd name="T7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09" h="208">
                  <a:moveTo>
                    <a:pt x="1209" y="208"/>
                  </a:moveTo>
                  <a:lnTo>
                    <a:pt x="1209" y="208"/>
                  </a:lnTo>
                  <a:lnTo>
                    <a:pt x="1156" y="198"/>
                  </a:lnTo>
                  <a:moveTo>
                    <a:pt x="1104" y="189"/>
                  </a:moveTo>
                  <a:lnTo>
                    <a:pt x="1104" y="189"/>
                  </a:lnTo>
                  <a:lnTo>
                    <a:pt x="1051" y="180"/>
                  </a:lnTo>
                  <a:moveTo>
                    <a:pt x="999" y="171"/>
                  </a:moveTo>
                  <a:lnTo>
                    <a:pt x="999" y="171"/>
                  </a:lnTo>
                  <a:lnTo>
                    <a:pt x="946" y="162"/>
                  </a:lnTo>
                  <a:moveTo>
                    <a:pt x="893" y="153"/>
                  </a:moveTo>
                  <a:lnTo>
                    <a:pt x="893" y="153"/>
                  </a:lnTo>
                  <a:lnTo>
                    <a:pt x="841" y="144"/>
                  </a:lnTo>
                  <a:moveTo>
                    <a:pt x="788" y="135"/>
                  </a:moveTo>
                  <a:lnTo>
                    <a:pt x="788" y="135"/>
                  </a:lnTo>
                  <a:lnTo>
                    <a:pt x="736" y="126"/>
                  </a:lnTo>
                  <a:moveTo>
                    <a:pt x="683" y="117"/>
                  </a:moveTo>
                  <a:lnTo>
                    <a:pt x="683" y="117"/>
                  </a:lnTo>
                  <a:lnTo>
                    <a:pt x="631" y="108"/>
                  </a:lnTo>
                  <a:moveTo>
                    <a:pt x="578" y="99"/>
                  </a:moveTo>
                  <a:lnTo>
                    <a:pt x="578" y="99"/>
                  </a:lnTo>
                  <a:lnTo>
                    <a:pt x="526" y="90"/>
                  </a:lnTo>
                  <a:moveTo>
                    <a:pt x="473" y="81"/>
                  </a:moveTo>
                  <a:lnTo>
                    <a:pt x="473" y="81"/>
                  </a:lnTo>
                  <a:lnTo>
                    <a:pt x="420" y="72"/>
                  </a:lnTo>
                  <a:moveTo>
                    <a:pt x="368" y="63"/>
                  </a:moveTo>
                  <a:lnTo>
                    <a:pt x="368" y="63"/>
                  </a:lnTo>
                  <a:lnTo>
                    <a:pt x="315" y="54"/>
                  </a:lnTo>
                  <a:moveTo>
                    <a:pt x="263" y="45"/>
                  </a:moveTo>
                  <a:lnTo>
                    <a:pt x="263" y="45"/>
                  </a:lnTo>
                  <a:lnTo>
                    <a:pt x="210" y="36"/>
                  </a:lnTo>
                  <a:moveTo>
                    <a:pt x="158" y="27"/>
                  </a:moveTo>
                  <a:lnTo>
                    <a:pt x="158" y="27"/>
                  </a:lnTo>
                  <a:lnTo>
                    <a:pt x="105" y="18"/>
                  </a:lnTo>
                  <a:moveTo>
                    <a:pt x="52" y="9"/>
                  </a:moveTo>
                  <a:lnTo>
                    <a:pt x="52" y="9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65" name="Freeform 73">
              <a:extLst>
                <a:ext uri="{FF2B5EF4-FFF2-40B4-BE49-F238E27FC236}">
                  <a16:creationId xmlns:a16="http://schemas.microsoft.com/office/drawing/2014/main" id="{DF2F8F1A-4F1B-4196-9D48-1A6CC3B5D5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07" y="1897"/>
              <a:ext cx="125" cy="8"/>
            </a:xfrm>
            <a:custGeom>
              <a:avLst/>
              <a:gdLst>
                <a:gd name="T0" fmla="*/ 586 w 586"/>
                <a:gd name="T1" fmla="*/ 0 h 38"/>
                <a:gd name="T2" fmla="*/ 586 w 586"/>
                <a:gd name="T3" fmla="*/ 0 h 38"/>
                <a:gd name="T4" fmla="*/ 533 w 586"/>
                <a:gd name="T5" fmla="*/ 3 h 38"/>
                <a:gd name="T6" fmla="*/ 479 w 586"/>
                <a:gd name="T7" fmla="*/ 6 h 38"/>
                <a:gd name="T8" fmla="*/ 479 w 586"/>
                <a:gd name="T9" fmla="*/ 6 h 38"/>
                <a:gd name="T10" fmla="*/ 426 w 586"/>
                <a:gd name="T11" fmla="*/ 10 h 38"/>
                <a:gd name="T12" fmla="*/ 373 w 586"/>
                <a:gd name="T13" fmla="*/ 13 h 38"/>
                <a:gd name="T14" fmla="*/ 373 w 586"/>
                <a:gd name="T15" fmla="*/ 13 h 38"/>
                <a:gd name="T16" fmla="*/ 320 w 586"/>
                <a:gd name="T17" fmla="*/ 17 h 38"/>
                <a:gd name="T18" fmla="*/ 266 w 586"/>
                <a:gd name="T19" fmla="*/ 20 h 38"/>
                <a:gd name="T20" fmla="*/ 266 w 586"/>
                <a:gd name="T21" fmla="*/ 20 h 38"/>
                <a:gd name="T22" fmla="*/ 213 w 586"/>
                <a:gd name="T23" fmla="*/ 24 h 38"/>
                <a:gd name="T24" fmla="*/ 160 w 586"/>
                <a:gd name="T25" fmla="*/ 27 h 38"/>
                <a:gd name="T26" fmla="*/ 160 w 586"/>
                <a:gd name="T27" fmla="*/ 27 h 38"/>
                <a:gd name="T28" fmla="*/ 107 w 586"/>
                <a:gd name="T29" fmla="*/ 31 h 38"/>
                <a:gd name="T30" fmla="*/ 54 w 586"/>
                <a:gd name="T31" fmla="*/ 34 h 38"/>
                <a:gd name="T32" fmla="*/ 54 w 586"/>
                <a:gd name="T33" fmla="*/ 34 h 38"/>
                <a:gd name="T34" fmla="*/ 0 w 586"/>
                <a:gd name="T3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6" h="38">
                  <a:moveTo>
                    <a:pt x="586" y="0"/>
                  </a:moveTo>
                  <a:lnTo>
                    <a:pt x="586" y="0"/>
                  </a:lnTo>
                  <a:lnTo>
                    <a:pt x="533" y="3"/>
                  </a:lnTo>
                  <a:moveTo>
                    <a:pt x="479" y="6"/>
                  </a:moveTo>
                  <a:lnTo>
                    <a:pt x="479" y="6"/>
                  </a:lnTo>
                  <a:lnTo>
                    <a:pt x="426" y="10"/>
                  </a:lnTo>
                  <a:moveTo>
                    <a:pt x="373" y="13"/>
                  </a:moveTo>
                  <a:lnTo>
                    <a:pt x="373" y="13"/>
                  </a:lnTo>
                  <a:lnTo>
                    <a:pt x="320" y="17"/>
                  </a:lnTo>
                  <a:moveTo>
                    <a:pt x="266" y="20"/>
                  </a:moveTo>
                  <a:lnTo>
                    <a:pt x="266" y="20"/>
                  </a:lnTo>
                  <a:lnTo>
                    <a:pt x="213" y="24"/>
                  </a:lnTo>
                  <a:moveTo>
                    <a:pt x="160" y="27"/>
                  </a:moveTo>
                  <a:lnTo>
                    <a:pt x="160" y="27"/>
                  </a:lnTo>
                  <a:lnTo>
                    <a:pt x="107" y="31"/>
                  </a:lnTo>
                  <a:moveTo>
                    <a:pt x="54" y="34"/>
                  </a:moveTo>
                  <a:lnTo>
                    <a:pt x="54" y="34"/>
                  </a:lnTo>
                  <a:lnTo>
                    <a:pt x="0" y="38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66" name="Freeform 74">
              <a:extLst>
                <a:ext uri="{FF2B5EF4-FFF2-40B4-BE49-F238E27FC236}">
                  <a16:creationId xmlns:a16="http://schemas.microsoft.com/office/drawing/2014/main" id="{9A5B480F-B58B-4042-BAD0-EF2A26B23E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65" y="1852"/>
              <a:ext cx="116" cy="48"/>
            </a:xfrm>
            <a:custGeom>
              <a:avLst/>
              <a:gdLst>
                <a:gd name="T0" fmla="*/ 542 w 542"/>
                <a:gd name="T1" fmla="*/ 225 h 225"/>
                <a:gd name="T2" fmla="*/ 542 w 542"/>
                <a:gd name="T3" fmla="*/ 225 h 225"/>
                <a:gd name="T4" fmla="*/ 493 w 542"/>
                <a:gd name="T5" fmla="*/ 204 h 225"/>
                <a:gd name="T6" fmla="*/ 443 w 542"/>
                <a:gd name="T7" fmla="*/ 184 h 225"/>
                <a:gd name="T8" fmla="*/ 443 w 542"/>
                <a:gd name="T9" fmla="*/ 184 h 225"/>
                <a:gd name="T10" fmla="*/ 394 w 542"/>
                <a:gd name="T11" fmla="*/ 163 h 225"/>
                <a:gd name="T12" fmla="*/ 345 w 542"/>
                <a:gd name="T13" fmla="*/ 143 h 225"/>
                <a:gd name="T14" fmla="*/ 345 w 542"/>
                <a:gd name="T15" fmla="*/ 143 h 225"/>
                <a:gd name="T16" fmla="*/ 296 w 542"/>
                <a:gd name="T17" fmla="*/ 123 h 225"/>
                <a:gd name="T18" fmla="*/ 246 w 542"/>
                <a:gd name="T19" fmla="*/ 102 h 225"/>
                <a:gd name="T20" fmla="*/ 246 w 542"/>
                <a:gd name="T21" fmla="*/ 102 h 225"/>
                <a:gd name="T22" fmla="*/ 197 w 542"/>
                <a:gd name="T23" fmla="*/ 82 h 225"/>
                <a:gd name="T24" fmla="*/ 148 w 542"/>
                <a:gd name="T25" fmla="*/ 61 h 225"/>
                <a:gd name="T26" fmla="*/ 148 w 542"/>
                <a:gd name="T27" fmla="*/ 61 h 225"/>
                <a:gd name="T28" fmla="*/ 98 w 542"/>
                <a:gd name="T29" fmla="*/ 41 h 225"/>
                <a:gd name="T30" fmla="*/ 49 w 542"/>
                <a:gd name="T31" fmla="*/ 20 h 225"/>
                <a:gd name="T32" fmla="*/ 49 w 542"/>
                <a:gd name="T33" fmla="*/ 20 h 225"/>
                <a:gd name="T34" fmla="*/ 0 w 542"/>
                <a:gd name="T35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42" h="225">
                  <a:moveTo>
                    <a:pt x="542" y="225"/>
                  </a:moveTo>
                  <a:lnTo>
                    <a:pt x="542" y="225"/>
                  </a:lnTo>
                  <a:lnTo>
                    <a:pt x="493" y="204"/>
                  </a:lnTo>
                  <a:moveTo>
                    <a:pt x="443" y="184"/>
                  </a:moveTo>
                  <a:lnTo>
                    <a:pt x="443" y="184"/>
                  </a:lnTo>
                  <a:lnTo>
                    <a:pt x="394" y="163"/>
                  </a:lnTo>
                  <a:moveTo>
                    <a:pt x="345" y="143"/>
                  </a:moveTo>
                  <a:lnTo>
                    <a:pt x="345" y="143"/>
                  </a:lnTo>
                  <a:lnTo>
                    <a:pt x="296" y="123"/>
                  </a:lnTo>
                  <a:moveTo>
                    <a:pt x="246" y="102"/>
                  </a:moveTo>
                  <a:lnTo>
                    <a:pt x="246" y="102"/>
                  </a:lnTo>
                  <a:lnTo>
                    <a:pt x="197" y="82"/>
                  </a:lnTo>
                  <a:moveTo>
                    <a:pt x="148" y="61"/>
                  </a:moveTo>
                  <a:lnTo>
                    <a:pt x="148" y="61"/>
                  </a:lnTo>
                  <a:lnTo>
                    <a:pt x="98" y="41"/>
                  </a:lnTo>
                  <a:moveTo>
                    <a:pt x="49" y="20"/>
                  </a:moveTo>
                  <a:lnTo>
                    <a:pt x="49" y="20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67" name="Freeform 75">
              <a:extLst>
                <a:ext uri="{FF2B5EF4-FFF2-40B4-BE49-F238E27FC236}">
                  <a16:creationId xmlns:a16="http://schemas.microsoft.com/office/drawing/2014/main" id="{3C04C187-4F40-40C6-A62A-699BD97978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60" y="1861"/>
              <a:ext cx="27" cy="145"/>
            </a:xfrm>
            <a:custGeom>
              <a:avLst/>
              <a:gdLst>
                <a:gd name="T0" fmla="*/ 128 w 128"/>
                <a:gd name="T1" fmla="*/ 682 h 682"/>
                <a:gd name="T2" fmla="*/ 128 w 128"/>
                <a:gd name="T3" fmla="*/ 682 h 682"/>
                <a:gd name="T4" fmla="*/ 118 w 128"/>
                <a:gd name="T5" fmla="*/ 629 h 682"/>
                <a:gd name="T6" fmla="*/ 108 w 128"/>
                <a:gd name="T7" fmla="*/ 577 h 682"/>
                <a:gd name="T8" fmla="*/ 108 w 128"/>
                <a:gd name="T9" fmla="*/ 577 h 682"/>
                <a:gd name="T10" fmla="*/ 98 w 128"/>
                <a:gd name="T11" fmla="*/ 524 h 682"/>
                <a:gd name="T12" fmla="*/ 88 w 128"/>
                <a:gd name="T13" fmla="*/ 472 h 682"/>
                <a:gd name="T14" fmla="*/ 88 w 128"/>
                <a:gd name="T15" fmla="*/ 472 h 682"/>
                <a:gd name="T16" fmla="*/ 79 w 128"/>
                <a:gd name="T17" fmla="*/ 419 h 682"/>
                <a:gd name="T18" fmla="*/ 69 w 128"/>
                <a:gd name="T19" fmla="*/ 367 h 682"/>
                <a:gd name="T20" fmla="*/ 69 w 128"/>
                <a:gd name="T21" fmla="*/ 367 h 682"/>
                <a:gd name="T22" fmla="*/ 59 w 128"/>
                <a:gd name="T23" fmla="*/ 315 h 682"/>
                <a:gd name="T24" fmla="*/ 49 w 128"/>
                <a:gd name="T25" fmla="*/ 262 h 682"/>
                <a:gd name="T26" fmla="*/ 49 w 128"/>
                <a:gd name="T27" fmla="*/ 262 h 682"/>
                <a:gd name="T28" fmla="*/ 39 w 128"/>
                <a:gd name="T29" fmla="*/ 210 h 682"/>
                <a:gd name="T30" fmla="*/ 29 w 128"/>
                <a:gd name="T31" fmla="*/ 157 h 682"/>
                <a:gd name="T32" fmla="*/ 29 w 128"/>
                <a:gd name="T33" fmla="*/ 157 h 682"/>
                <a:gd name="T34" fmla="*/ 20 w 128"/>
                <a:gd name="T35" fmla="*/ 105 h 682"/>
                <a:gd name="T36" fmla="*/ 10 w 128"/>
                <a:gd name="T37" fmla="*/ 52 h 682"/>
                <a:gd name="T38" fmla="*/ 10 w 128"/>
                <a:gd name="T39" fmla="*/ 52 h 682"/>
                <a:gd name="T40" fmla="*/ 0 w 128"/>
                <a:gd name="T41" fmla="*/ 0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8" h="682">
                  <a:moveTo>
                    <a:pt x="128" y="682"/>
                  </a:moveTo>
                  <a:lnTo>
                    <a:pt x="128" y="682"/>
                  </a:lnTo>
                  <a:lnTo>
                    <a:pt x="118" y="629"/>
                  </a:lnTo>
                  <a:moveTo>
                    <a:pt x="108" y="577"/>
                  </a:moveTo>
                  <a:lnTo>
                    <a:pt x="108" y="577"/>
                  </a:lnTo>
                  <a:lnTo>
                    <a:pt x="98" y="524"/>
                  </a:lnTo>
                  <a:moveTo>
                    <a:pt x="88" y="472"/>
                  </a:moveTo>
                  <a:lnTo>
                    <a:pt x="88" y="472"/>
                  </a:lnTo>
                  <a:lnTo>
                    <a:pt x="79" y="419"/>
                  </a:lnTo>
                  <a:moveTo>
                    <a:pt x="69" y="367"/>
                  </a:moveTo>
                  <a:lnTo>
                    <a:pt x="69" y="367"/>
                  </a:lnTo>
                  <a:lnTo>
                    <a:pt x="59" y="315"/>
                  </a:lnTo>
                  <a:moveTo>
                    <a:pt x="49" y="262"/>
                  </a:moveTo>
                  <a:lnTo>
                    <a:pt x="49" y="262"/>
                  </a:lnTo>
                  <a:lnTo>
                    <a:pt x="39" y="210"/>
                  </a:lnTo>
                  <a:moveTo>
                    <a:pt x="29" y="157"/>
                  </a:moveTo>
                  <a:lnTo>
                    <a:pt x="29" y="157"/>
                  </a:lnTo>
                  <a:lnTo>
                    <a:pt x="20" y="105"/>
                  </a:lnTo>
                  <a:moveTo>
                    <a:pt x="10" y="52"/>
                  </a:moveTo>
                  <a:lnTo>
                    <a:pt x="10" y="52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68" name="Freeform 76">
              <a:extLst>
                <a:ext uri="{FF2B5EF4-FFF2-40B4-BE49-F238E27FC236}">
                  <a16:creationId xmlns:a16="http://schemas.microsoft.com/office/drawing/2014/main" id="{5BF4F809-4045-43EF-96FA-1A8DEBC68F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0" y="2019"/>
              <a:ext cx="80" cy="0"/>
            </a:xfrm>
            <a:custGeom>
              <a:avLst/>
              <a:gdLst>
                <a:gd name="T0" fmla="*/ 373 w 373"/>
                <a:gd name="T1" fmla="*/ 373 w 373"/>
                <a:gd name="T2" fmla="*/ 320 w 373"/>
                <a:gd name="T3" fmla="*/ 266 w 373"/>
                <a:gd name="T4" fmla="*/ 266 w 373"/>
                <a:gd name="T5" fmla="*/ 213 w 373"/>
                <a:gd name="T6" fmla="*/ 160 w 373"/>
                <a:gd name="T7" fmla="*/ 160 w 373"/>
                <a:gd name="T8" fmla="*/ 106 w 373"/>
                <a:gd name="T9" fmla="*/ 53 w 373"/>
                <a:gd name="T10" fmla="*/ 53 w 373"/>
                <a:gd name="T11" fmla="*/ 0 w 37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</a:cxnLst>
              <a:rect l="0" t="0" r="r" b="b"/>
              <a:pathLst>
                <a:path w="373">
                  <a:moveTo>
                    <a:pt x="373" y="0"/>
                  </a:moveTo>
                  <a:lnTo>
                    <a:pt x="373" y="0"/>
                  </a:lnTo>
                  <a:lnTo>
                    <a:pt x="320" y="0"/>
                  </a:lnTo>
                  <a:moveTo>
                    <a:pt x="266" y="0"/>
                  </a:moveTo>
                  <a:lnTo>
                    <a:pt x="266" y="0"/>
                  </a:lnTo>
                  <a:lnTo>
                    <a:pt x="213" y="0"/>
                  </a:lnTo>
                  <a:moveTo>
                    <a:pt x="160" y="0"/>
                  </a:moveTo>
                  <a:lnTo>
                    <a:pt x="160" y="0"/>
                  </a:lnTo>
                  <a:lnTo>
                    <a:pt x="106" y="0"/>
                  </a:lnTo>
                  <a:moveTo>
                    <a:pt x="53" y="0"/>
                  </a:moveTo>
                  <a:lnTo>
                    <a:pt x="53" y="0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69" name="Freeform 77">
              <a:extLst>
                <a:ext uri="{FF2B5EF4-FFF2-40B4-BE49-F238E27FC236}">
                  <a16:creationId xmlns:a16="http://schemas.microsoft.com/office/drawing/2014/main" id="{7DC2A8BA-7D26-4AC4-A86E-45E0124032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92" y="1927"/>
              <a:ext cx="0" cy="79"/>
            </a:xfrm>
            <a:custGeom>
              <a:avLst/>
              <a:gdLst>
                <a:gd name="T0" fmla="*/ 374 h 374"/>
                <a:gd name="T1" fmla="*/ 374 h 374"/>
                <a:gd name="T2" fmla="*/ 320 h 374"/>
                <a:gd name="T3" fmla="*/ 267 h 374"/>
                <a:gd name="T4" fmla="*/ 267 h 374"/>
                <a:gd name="T5" fmla="*/ 214 h 374"/>
                <a:gd name="T6" fmla="*/ 160 h 374"/>
                <a:gd name="T7" fmla="*/ 160 h 374"/>
                <a:gd name="T8" fmla="*/ 107 h 374"/>
                <a:gd name="T9" fmla="*/ 54 h 374"/>
                <a:gd name="T10" fmla="*/ 54 h 374"/>
                <a:gd name="T11" fmla="*/ 0 h 37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</a:cxnLst>
              <a:rect l="0" t="0" r="r" b="b"/>
              <a:pathLst>
                <a:path h="374">
                  <a:moveTo>
                    <a:pt x="0" y="374"/>
                  </a:moveTo>
                  <a:lnTo>
                    <a:pt x="0" y="374"/>
                  </a:lnTo>
                  <a:lnTo>
                    <a:pt x="0" y="320"/>
                  </a:lnTo>
                  <a:moveTo>
                    <a:pt x="0" y="267"/>
                  </a:moveTo>
                  <a:lnTo>
                    <a:pt x="0" y="267"/>
                  </a:lnTo>
                  <a:lnTo>
                    <a:pt x="0" y="214"/>
                  </a:lnTo>
                  <a:moveTo>
                    <a:pt x="0" y="160"/>
                  </a:moveTo>
                  <a:lnTo>
                    <a:pt x="0" y="160"/>
                  </a:lnTo>
                  <a:lnTo>
                    <a:pt x="0" y="107"/>
                  </a:lnTo>
                  <a:moveTo>
                    <a:pt x="0" y="54"/>
                  </a:moveTo>
                  <a:lnTo>
                    <a:pt x="0" y="54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70" name="Freeform 78">
              <a:extLst>
                <a:ext uri="{FF2B5EF4-FFF2-40B4-BE49-F238E27FC236}">
                  <a16:creationId xmlns:a16="http://schemas.microsoft.com/office/drawing/2014/main" id="{72CFD342-14F7-448C-8F5E-49802D7E18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03" y="1902"/>
              <a:ext cx="134" cy="107"/>
            </a:xfrm>
            <a:custGeom>
              <a:avLst/>
              <a:gdLst>
                <a:gd name="T0" fmla="*/ 627 w 627"/>
                <a:gd name="T1" fmla="*/ 0 h 497"/>
                <a:gd name="T2" fmla="*/ 627 w 627"/>
                <a:gd name="T3" fmla="*/ 0 h 497"/>
                <a:gd name="T4" fmla="*/ 585 w 627"/>
                <a:gd name="T5" fmla="*/ 33 h 497"/>
                <a:gd name="T6" fmla="*/ 544 w 627"/>
                <a:gd name="T7" fmla="*/ 66 h 497"/>
                <a:gd name="T8" fmla="*/ 544 w 627"/>
                <a:gd name="T9" fmla="*/ 66 h 497"/>
                <a:gd name="T10" fmla="*/ 502 w 627"/>
                <a:gd name="T11" fmla="*/ 99 h 497"/>
                <a:gd name="T12" fmla="*/ 460 w 627"/>
                <a:gd name="T13" fmla="*/ 132 h 497"/>
                <a:gd name="T14" fmla="*/ 460 w 627"/>
                <a:gd name="T15" fmla="*/ 132 h 497"/>
                <a:gd name="T16" fmla="*/ 418 w 627"/>
                <a:gd name="T17" fmla="*/ 165 h 497"/>
                <a:gd name="T18" fmla="*/ 376 w 627"/>
                <a:gd name="T19" fmla="*/ 198 h 497"/>
                <a:gd name="T20" fmla="*/ 376 w 627"/>
                <a:gd name="T21" fmla="*/ 198 h 497"/>
                <a:gd name="T22" fmla="*/ 335 w 627"/>
                <a:gd name="T23" fmla="*/ 232 h 497"/>
                <a:gd name="T24" fmla="*/ 293 w 627"/>
                <a:gd name="T25" fmla="*/ 265 h 497"/>
                <a:gd name="T26" fmla="*/ 293 w 627"/>
                <a:gd name="T27" fmla="*/ 265 h 497"/>
                <a:gd name="T28" fmla="*/ 251 w 627"/>
                <a:gd name="T29" fmla="*/ 298 h 497"/>
                <a:gd name="T30" fmla="*/ 209 w 627"/>
                <a:gd name="T31" fmla="*/ 331 h 497"/>
                <a:gd name="T32" fmla="*/ 209 w 627"/>
                <a:gd name="T33" fmla="*/ 331 h 497"/>
                <a:gd name="T34" fmla="*/ 167 w 627"/>
                <a:gd name="T35" fmla="*/ 364 h 497"/>
                <a:gd name="T36" fmla="*/ 126 w 627"/>
                <a:gd name="T37" fmla="*/ 397 h 497"/>
                <a:gd name="T38" fmla="*/ 126 w 627"/>
                <a:gd name="T39" fmla="*/ 397 h 497"/>
                <a:gd name="T40" fmla="*/ 84 w 627"/>
                <a:gd name="T41" fmla="*/ 430 h 497"/>
                <a:gd name="T42" fmla="*/ 42 w 627"/>
                <a:gd name="T43" fmla="*/ 463 h 497"/>
                <a:gd name="T44" fmla="*/ 42 w 627"/>
                <a:gd name="T45" fmla="*/ 463 h 497"/>
                <a:gd name="T46" fmla="*/ 0 w 627"/>
                <a:gd name="T47" fmla="*/ 497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27" h="497">
                  <a:moveTo>
                    <a:pt x="627" y="0"/>
                  </a:moveTo>
                  <a:lnTo>
                    <a:pt x="627" y="0"/>
                  </a:lnTo>
                  <a:lnTo>
                    <a:pt x="585" y="33"/>
                  </a:lnTo>
                  <a:moveTo>
                    <a:pt x="544" y="66"/>
                  </a:moveTo>
                  <a:lnTo>
                    <a:pt x="544" y="66"/>
                  </a:lnTo>
                  <a:lnTo>
                    <a:pt x="502" y="99"/>
                  </a:lnTo>
                  <a:moveTo>
                    <a:pt x="460" y="132"/>
                  </a:moveTo>
                  <a:lnTo>
                    <a:pt x="460" y="132"/>
                  </a:lnTo>
                  <a:lnTo>
                    <a:pt x="418" y="165"/>
                  </a:lnTo>
                  <a:moveTo>
                    <a:pt x="376" y="198"/>
                  </a:moveTo>
                  <a:lnTo>
                    <a:pt x="376" y="198"/>
                  </a:lnTo>
                  <a:lnTo>
                    <a:pt x="335" y="232"/>
                  </a:lnTo>
                  <a:moveTo>
                    <a:pt x="293" y="265"/>
                  </a:moveTo>
                  <a:lnTo>
                    <a:pt x="293" y="265"/>
                  </a:lnTo>
                  <a:lnTo>
                    <a:pt x="251" y="298"/>
                  </a:lnTo>
                  <a:moveTo>
                    <a:pt x="209" y="331"/>
                  </a:moveTo>
                  <a:lnTo>
                    <a:pt x="209" y="331"/>
                  </a:lnTo>
                  <a:lnTo>
                    <a:pt x="167" y="364"/>
                  </a:lnTo>
                  <a:moveTo>
                    <a:pt x="126" y="397"/>
                  </a:moveTo>
                  <a:lnTo>
                    <a:pt x="126" y="397"/>
                  </a:lnTo>
                  <a:lnTo>
                    <a:pt x="84" y="430"/>
                  </a:lnTo>
                  <a:moveTo>
                    <a:pt x="42" y="463"/>
                  </a:moveTo>
                  <a:lnTo>
                    <a:pt x="42" y="463"/>
                  </a:lnTo>
                  <a:lnTo>
                    <a:pt x="0" y="497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71" name="Freeform 79">
              <a:extLst>
                <a:ext uri="{FF2B5EF4-FFF2-40B4-BE49-F238E27FC236}">
                  <a16:creationId xmlns:a16="http://schemas.microsoft.com/office/drawing/2014/main" id="{5072BEEE-49A7-46A8-B5E6-D0E186820A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15" y="1904"/>
              <a:ext cx="28" cy="145"/>
            </a:xfrm>
            <a:custGeom>
              <a:avLst/>
              <a:gdLst>
                <a:gd name="T0" fmla="*/ 131 w 131"/>
                <a:gd name="T1" fmla="*/ 0 h 680"/>
                <a:gd name="T2" fmla="*/ 131 w 131"/>
                <a:gd name="T3" fmla="*/ 0 h 680"/>
                <a:gd name="T4" fmla="*/ 121 w 131"/>
                <a:gd name="T5" fmla="*/ 52 h 680"/>
                <a:gd name="T6" fmla="*/ 111 w 131"/>
                <a:gd name="T7" fmla="*/ 104 h 680"/>
                <a:gd name="T8" fmla="*/ 111 w 131"/>
                <a:gd name="T9" fmla="*/ 104 h 680"/>
                <a:gd name="T10" fmla="*/ 101 w 131"/>
                <a:gd name="T11" fmla="*/ 157 h 680"/>
                <a:gd name="T12" fmla="*/ 91 w 131"/>
                <a:gd name="T13" fmla="*/ 209 h 680"/>
                <a:gd name="T14" fmla="*/ 91 w 131"/>
                <a:gd name="T15" fmla="*/ 209 h 680"/>
                <a:gd name="T16" fmla="*/ 80 w 131"/>
                <a:gd name="T17" fmla="*/ 261 h 680"/>
                <a:gd name="T18" fmla="*/ 70 w 131"/>
                <a:gd name="T19" fmla="*/ 314 h 680"/>
                <a:gd name="T20" fmla="*/ 70 w 131"/>
                <a:gd name="T21" fmla="*/ 314 h 680"/>
                <a:gd name="T22" fmla="*/ 60 w 131"/>
                <a:gd name="T23" fmla="*/ 366 h 680"/>
                <a:gd name="T24" fmla="*/ 50 w 131"/>
                <a:gd name="T25" fmla="*/ 418 h 680"/>
                <a:gd name="T26" fmla="*/ 50 w 131"/>
                <a:gd name="T27" fmla="*/ 418 h 680"/>
                <a:gd name="T28" fmla="*/ 40 w 131"/>
                <a:gd name="T29" fmla="*/ 471 h 680"/>
                <a:gd name="T30" fmla="*/ 30 w 131"/>
                <a:gd name="T31" fmla="*/ 523 h 680"/>
                <a:gd name="T32" fmla="*/ 30 w 131"/>
                <a:gd name="T33" fmla="*/ 523 h 680"/>
                <a:gd name="T34" fmla="*/ 20 w 131"/>
                <a:gd name="T35" fmla="*/ 576 h 680"/>
                <a:gd name="T36" fmla="*/ 10 w 131"/>
                <a:gd name="T37" fmla="*/ 628 h 680"/>
                <a:gd name="T38" fmla="*/ 10 w 131"/>
                <a:gd name="T39" fmla="*/ 628 h 680"/>
                <a:gd name="T40" fmla="*/ 0 w 131"/>
                <a:gd name="T41" fmla="*/ 68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1" h="680">
                  <a:moveTo>
                    <a:pt x="131" y="0"/>
                  </a:moveTo>
                  <a:lnTo>
                    <a:pt x="131" y="0"/>
                  </a:lnTo>
                  <a:lnTo>
                    <a:pt x="121" y="52"/>
                  </a:lnTo>
                  <a:moveTo>
                    <a:pt x="111" y="104"/>
                  </a:moveTo>
                  <a:lnTo>
                    <a:pt x="111" y="104"/>
                  </a:lnTo>
                  <a:lnTo>
                    <a:pt x="101" y="157"/>
                  </a:lnTo>
                  <a:moveTo>
                    <a:pt x="91" y="209"/>
                  </a:moveTo>
                  <a:lnTo>
                    <a:pt x="91" y="209"/>
                  </a:lnTo>
                  <a:lnTo>
                    <a:pt x="80" y="261"/>
                  </a:lnTo>
                  <a:moveTo>
                    <a:pt x="70" y="314"/>
                  </a:moveTo>
                  <a:lnTo>
                    <a:pt x="70" y="314"/>
                  </a:lnTo>
                  <a:lnTo>
                    <a:pt x="60" y="366"/>
                  </a:lnTo>
                  <a:moveTo>
                    <a:pt x="50" y="418"/>
                  </a:moveTo>
                  <a:lnTo>
                    <a:pt x="50" y="418"/>
                  </a:lnTo>
                  <a:lnTo>
                    <a:pt x="40" y="471"/>
                  </a:lnTo>
                  <a:moveTo>
                    <a:pt x="30" y="523"/>
                  </a:moveTo>
                  <a:lnTo>
                    <a:pt x="30" y="523"/>
                  </a:lnTo>
                  <a:lnTo>
                    <a:pt x="20" y="576"/>
                  </a:lnTo>
                  <a:moveTo>
                    <a:pt x="10" y="628"/>
                  </a:moveTo>
                  <a:lnTo>
                    <a:pt x="10" y="628"/>
                  </a:lnTo>
                  <a:lnTo>
                    <a:pt x="0" y="68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72" name="Freeform 80">
              <a:extLst>
                <a:ext uri="{FF2B5EF4-FFF2-40B4-BE49-F238E27FC236}">
                  <a16:creationId xmlns:a16="http://schemas.microsoft.com/office/drawing/2014/main" id="{3BC50199-6B7A-4DFD-A13C-2BF455C64F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11" y="1997"/>
              <a:ext cx="215" cy="22"/>
            </a:xfrm>
            <a:custGeom>
              <a:avLst/>
              <a:gdLst>
                <a:gd name="T0" fmla="*/ 1008 w 1008"/>
                <a:gd name="T1" fmla="*/ 0 h 103"/>
                <a:gd name="T2" fmla="*/ 1008 w 1008"/>
                <a:gd name="T3" fmla="*/ 0 h 103"/>
                <a:gd name="T4" fmla="*/ 955 w 1008"/>
                <a:gd name="T5" fmla="*/ 6 h 103"/>
                <a:gd name="T6" fmla="*/ 902 w 1008"/>
                <a:gd name="T7" fmla="*/ 11 h 103"/>
                <a:gd name="T8" fmla="*/ 902 w 1008"/>
                <a:gd name="T9" fmla="*/ 11 h 103"/>
                <a:gd name="T10" fmla="*/ 849 w 1008"/>
                <a:gd name="T11" fmla="*/ 16 h 103"/>
                <a:gd name="T12" fmla="*/ 796 w 1008"/>
                <a:gd name="T13" fmla="*/ 22 h 103"/>
                <a:gd name="T14" fmla="*/ 796 w 1008"/>
                <a:gd name="T15" fmla="*/ 22 h 103"/>
                <a:gd name="T16" fmla="*/ 742 w 1008"/>
                <a:gd name="T17" fmla="*/ 27 h 103"/>
                <a:gd name="T18" fmla="*/ 689 w 1008"/>
                <a:gd name="T19" fmla="*/ 33 h 103"/>
                <a:gd name="T20" fmla="*/ 689 w 1008"/>
                <a:gd name="T21" fmla="*/ 33 h 103"/>
                <a:gd name="T22" fmla="*/ 636 w 1008"/>
                <a:gd name="T23" fmla="*/ 38 h 103"/>
                <a:gd name="T24" fmla="*/ 583 w 1008"/>
                <a:gd name="T25" fmla="*/ 43 h 103"/>
                <a:gd name="T26" fmla="*/ 583 w 1008"/>
                <a:gd name="T27" fmla="*/ 43 h 103"/>
                <a:gd name="T28" fmla="*/ 530 w 1008"/>
                <a:gd name="T29" fmla="*/ 49 h 103"/>
                <a:gd name="T30" fmla="*/ 477 w 1008"/>
                <a:gd name="T31" fmla="*/ 54 h 103"/>
                <a:gd name="T32" fmla="*/ 477 w 1008"/>
                <a:gd name="T33" fmla="*/ 54 h 103"/>
                <a:gd name="T34" fmla="*/ 424 w 1008"/>
                <a:gd name="T35" fmla="*/ 60 h 103"/>
                <a:gd name="T36" fmla="*/ 371 w 1008"/>
                <a:gd name="T37" fmla="*/ 65 h 103"/>
                <a:gd name="T38" fmla="*/ 371 w 1008"/>
                <a:gd name="T39" fmla="*/ 65 h 103"/>
                <a:gd name="T40" fmla="*/ 318 w 1008"/>
                <a:gd name="T41" fmla="*/ 70 h 103"/>
                <a:gd name="T42" fmla="*/ 265 w 1008"/>
                <a:gd name="T43" fmla="*/ 76 h 103"/>
                <a:gd name="T44" fmla="*/ 265 w 1008"/>
                <a:gd name="T45" fmla="*/ 76 h 103"/>
                <a:gd name="T46" fmla="*/ 212 w 1008"/>
                <a:gd name="T47" fmla="*/ 81 h 103"/>
                <a:gd name="T48" fmla="*/ 159 w 1008"/>
                <a:gd name="T49" fmla="*/ 87 h 103"/>
                <a:gd name="T50" fmla="*/ 159 w 1008"/>
                <a:gd name="T51" fmla="*/ 87 h 103"/>
                <a:gd name="T52" fmla="*/ 106 w 1008"/>
                <a:gd name="T53" fmla="*/ 92 h 103"/>
                <a:gd name="T54" fmla="*/ 53 w 1008"/>
                <a:gd name="T55" fmla="*/ 97 h 103"/>
                <a:gd name="T56" fmla="*/ 53 w 1008"/>
                <a:gd name="T57" fmla="*/ 97 h 103"/>
                <a:gd name="T58" fmla="*/ 0 w 1008"/>
                <a:gd name="T5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08" h="103">
                  <a:moveTo>
                    <a:pt x="1008" y="0"/>
                  </a:moveTo>
                  <a:lnTo>
                    <a:pt x="1008" y="0"/>
                  </a:lnTo>
                  <a:lnTo>
                    <a:pt x="955" y="6"/>
                  </a:lnTo>
                  <a:moveTo>
                    <a:pt x="902" y="11"/>
                  </a:moveTo>
                  <a:lnTo>
                    <a:pt x="902" y="11"/>
                  </a:lnTo>
                  <a:lnTo>
                    <a:pt x="849" y="16"/>
                  </a:lnTo>
                  <a:moveTo>
                    <a:pt x="796" y="22"/>
                  </a:moveTo>
                  <a:lnTo>
                    <a:pt x="796" y="22"/>
                  </a:lnTo>
                  <a:lnTo>
                    <a:pt x="742" y="27"/>
                  </a:lnTo>
                  <a:moveTo>
                    <a:pt x="689" y="33"/>
                  </a:moveTo>
                  <a:lnTo>
                    <a:pt x="689" y="33"/>
                  </a:lnTo>
                  <a:lnTo>
                    <a:pt x="636" y="38"/>
                  </a:lnTo>
                  <a:moveTo>
                    <a:pt x="583" y="43"/>
                  </a:moveTo>
                  <a:lnTo>
                    <a:pt x="583" y="43"/>
                  </a:lnTo>
                  <a:lnTo>
                    <a:pt x="530" y="49"/>
                  </a:lnTo>
                  <a:moveTo>
                    <a:pt x="477" y="54"/>
                  </a:moveTo>
                  <a:lnTo>
                    <a:pt x="477" y="54"/>
                  </a:lnTo>
                  <a:lnTo>
                    <a:pt x="424" y="60"/>
                  </a:lnTo>
                  <a:moveTo>
                    <a:pt x="371" y="65"/>
                  </a:moveTo>
                  <a:lnTo>
                    <a:pt x="371" y="65"/>
                  </a:lnTo>
                  <a:lnTo>
                    <a:pt x="318" y="70"/>
                  </a:lnTo>
                  <a:moveTo>
                    <a:pt x="265" y="76"/>
                  </a:moveTo>
                  <a:lnTo>
                    <a:pt x="265" y="76"/>
                  </a:lnTo>
                  <a:lnTo>
                    <a:pt x="212" y="81"/>
                  </a:lnTo>
                  <a:moveTo>
                    <a:pt x="159" y="87"/>
                  </a:moveTo>
                  <a:lnTo>
                    <a:pt x="159" y="87"/>
                  </a:lnTo>
                  <a:lnTo>
                    <a:pt x="106" y="92"/>
                  </a:lnTo>
                  <a:moveTo>
                    <a:pt x="53" y="97"/>
                  </a:moveTo>
                  <a:lnTo>
                    <a:pt x="53" y="97"/>
                  </a:lnTo>
                  <a:lnTo>
                    <a:pt x="0" y="103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73" name="Freeform 81">
              <a:extLst>
                <a:ext uri="{FF2B5EF4-FFF2-40B4-BE49-F238E27FC236}">
                  <a16:creationId xmlns:a16="http://schemas.microsoft.com/office/drawing/2014/main" id="{4DF3B9E5-7DB7-41C4-8A16-2EE18B59A3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04" y="2029"/>
              <a:ext cx="98" cy="30"/>
            </a:xfrm>
            <a:custGeom>
              <a:avLst/>
              <a:gdLst>
                <a:gd name="T0" fmla="*/ 459 w 459"/>
                <a:gd name="T1" fmla="*/ 140 h 140"/>
                <a:gd name="T2" fmla="*/ 459 w 459"/>
                <a:gd name="T3" fmla="*/ 140 h 140"/>
                <a:gd name="T4" fmla="*/ 408 w 459"/>
                <a:gd name="T5" fmla="*/ 125 h 140"/>
                <a:gd name="T6" fmla="*/ 357 w 459"/>
                <a:gd name="T7" fmla="*/ 109 h 140"/>
                <a:gd name="T8" fmla="*/ 357 w 459"/>
                <a:gd name="T9" fmla="*/ 109 h 140"/>
                <a:gd name="T10" fmla="*/ 306 w 459"/>
                <a:gd name="T11" fmla="*/ 94 h 140"/>
                <a:gd name="T12" fmla="*/ 255 w 459"/>
                <a:gd name="T13" fmla="*/ 78 h 140"/>
                <a:gd name="T14" fmla="*/ 255 w 459"/>
                <a:gd name="T15" fmla="*/ 78 h 140"/>
                <a:gd name="T16" fmla="*/ 204 w 459"/>
                <a:gd name="T17" fmla="*/ 63 h 140"/>
                <a:gd name="T18" fmla="*/ 153 w 459"/>
                <a:gd name="T19" fmla="*/ 47 h 140"/>
                <a:gd name="T20" fmla="*/ 153 w 459"/>
                <a:gd name="T21" fmla="*/ 47 h 140"/>
                <a:gd name="T22" fmla="*/ 102 w 459"/>
                <a:gd name="T23" fmla="*/ 31 h 140"/>
                <a:gd name="T24" fmla="*/ 51 w 459"/>
                <a:gd name="T25" fmla="*/ 16 h 140"/>
                <a:gd name="T26" fmla="*/ 51 w 459"/>
                <a:gd name="T27" fmla="*/ 16 h 140"/>
                <a:gd name="T28" fmla="*/ 0 w 459"/>
                <a:gd name="T2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9" h="140">
                  <a:moveTo>
                    <a:pt x="459" y="140"/>
                  </a:moveTo>
                  <a:lnTo>
                    <a:pt x="459" y="140"/>
                  </a:lnTo>
                  <a:lnTo>
                    <a:pt x="408" y="125"/>
                  </a:lnTo>
                  <a:moveTo>
                    <a:pt x="357" y="109"/>
                  </a:moveTo>
                  <a:lnTo>
                    <a:pt x="357" y="109"/>
                  </a:lnTo>
                  <a:lnTo>
                    <a:pt x="306" y="94"/>
                  </a:lnTo>
                  <a:moveTo>
                    <a:pt x="255" y="78"/>
                  </a:moveTo>
                  <a:lnTo>
                    <a:pt x="255" y="78"/>
                  </a:lnTo>
                  <a:lnTo>
                    <a:pt x="204" y="63"/>
                  </a:lnTo>
                  <a:moveTo>
                    <a:pt x="153" y="47"/>
                  </a:moveTo>
                  <a:lnTo>
                    <a:pt x="153" y="47"/>
                  </a:lnTo>
                  <a:lnTo>
                    <a:pt x="102" y="31"/>
                  </a:lnTo>
                  <a:moveTo>
                    <a:pt x="51" y="16"/>
                  </a:moveTo>
                  <a:lnTo>
                    <a:pt x="51" y="16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74" name="Freeform 82">
              <a:extLst>
                <a:ext uri="{FF2B5EF4-FFF2-40B4-BE49-F238E27FC236}">
                  <a16:creationId xmlns:a16="http://schemas.microsoft.com/office/drawing/2014/main" id="{E1D2A86A-5641-4D10-85F1-AFA6F04D1E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26" y="2002"/>
              <a:ext cx="105" cy="58"/>
            </a:xfrm>
            <a:custGeom>
              <a:avLst/>
              <a:gdLst>
                <a:gd name="T0" fmla="*/ 0 w 491"/>
                <a:gd name="T1" fmla="*/ 270 h 270"/>
                <a:gd name="T2" fmla="*/ 0 w 491"/>
                <a:gd name="T3" fmla="*/ 270 h 270"/>
                <a:gd name="T4" fmla="*/ 47 w 491"/>
                <a:gd name="T5" fmla="*/ 244 h 270"/>
                <a:gd name="T6" fmla="*/ 94 w 491"/>
                <a:gd name="T7" fmla="*/ 218 h 270"/>
                <a:gd name="T8" fmla="*/ 94 w 491"/>
                <a:gd name="T9" fmla="*/ 218 h 270"/>
                <a:gd name="T10" fmla="*/ 141 w 491"/>
                <a:gd name="T11" fmla="*/ 193 h 270"/>
                <a:gd name="T12" fmla="*/ 187 w 491"/>
                <a:gd name="T13" fmla="*/ 167 h 270"/>
                <a:gd name="T14" fmla="*/ 187 w 491"/>
                <a:gd name="T15" fmla="*/ 167 h 270"/>
                <a:gd name="T16" fmla="*/ 234 w 491"/>
                <a:gd name="T17" fmla="*/ 141 h 270"/>
                <a:gd name="T18" fmla="*/ 281 w 491"/>
                <a:gd name="T19" fmla="*/ 116 h 270"/>
                <a:gd name="T20" fmla="*/ 281 w 491"/>
                <a:gd name="T21" fmla="*/ 116 h 270"/>
                <a:gd name="T22" fmla="*/ 328 w 491"/>
                <a:gd name="T23" fmla="*/ 90 h 270"/>
                <a:gd name="T24" fmla="*/ 375 w 491"/>
                <a:gd name="T25" fmla="*/ 64 h 270"/>
                <a:gd name="T26" fmla="*/ 375 w 491"/>
                <a:gd name="T27" fmla="*/ 64 h 270"/>
                <a:gd name="T28" fmla="*/ 421 w 491"/>
                <a:gd name="T29" fmla="*/ 39 h 270"/>
                <a:gd name="T30" fmla="*/ 468 w 491"/>
                <a:gd name="T31" fmla="*/ 13 h 270"/>
                <a:gd name="T32" fmla="*/ 468 w 491"/>
                <a:gd name="T33" fmla="*/ 13 h 270"/>
                <a:gd name="T34" fmla="*/ 491 w 491"/>
                <a:gd name="T35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1" h="270">
                  <a:moveTo>
                    <a:pt x="0" y="270"/>
                  </a:moveTo>
                  <a:lnTo>
                    <a:pt x="0" y="270"/>
                  </a:lnTo>
                  <a:lnTo>
                    <a:pt x="47" y="244"/>
                  </a:lnTo>
                  <a:moveTo>
                    <a:pt x="94" y="218"/>
                  </a:moveTo>
                  <a:lnTo>
                    <a:pt x="94" y="218"/>
                  </a:lnTo>
                  <a:lnTo>
                    <a:pt x="141" y="193"/>
                  </a:lnTo>
                  <a:moveTo>
                    <a:pt x="187" y="167"/>
                  </a:moveTo>
                  <a:lnTo>
                    <a:pt x="187" y="167"/>
                  </a:lnTo>
                  <a:lnTo>
                    <a:pt x="234" y="141"/>
                  </a:lnTo>
                  <a:moveTo>
                    <a:pt x="281" y="116"/>
                  </a:moveTo>
                  <a:lnTo>
                    <a:pt x="281" y="116"/>
                  </a:lnTo>
                  <a:lnTo>
                    <a:pt x="328" y="90"/>
                  </a:lnTo>
                  <a:moveTo>
                    <a:pt x="375" y="64"/>
                  </a:moveTo>
                  <a:lnTo>
                    <a:pt x="375" y="64"/>
                  </a:lnTo>
                  <a:lnTo>
                    <a:pt x="421" y="39"/>
                  </a:lnTo>
                  <a:moveTo>
                    <a:pt x="468" y="13"/>
                  </a:moveTo>
                  <a:lnTo>
                    <a:pt x="468" y="13"/>
                  </a:lnTo>
                  <a:lnTo>
                    <a:pt x="491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75" name="Freeform 83">
              <a:extLst>
                <a:ext uri="{FF2B5EF4-FFF2-40B4-BE49-F238E27FC236}">
                  <a16:creationId xmlns:a16="http://schemas.microsoft.com/office/drawing/2014/main" id="{B7882F23-2A90-496F-9D54-117F5B9393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49" y="1945"/>
              <a:ext cx="82" cy="40"/>
            </a:xfrm>
            <a:custGeom>
              <a:avLst/>
              <a:gdLst>
                <a:gd name="T0" fmla="*/ 385 w 385"/>
                <a:gd name="T1" fmla="*/ 0 h 188"/>
                <a:gd name="T2" fmla="*/ 385 w 385"/>
                <a:gd name="T3" fmla="*/ 0 h 188"/>
                <a:gd name="T4" fmla="*/ 337 w 385"/>
                <a:gd name="T5" fmla="*/ 24 h 188"/>
                <a:gd name="T6" fmla="*/ 289 w 385"/>
                <a:gd name="T7" fmla="*/ 47 h 188"/>
                <a:gd name="T8" fmla="*/ 289 w 385"/>
                <a:gd name="T9" fmla="*/ 47 h 188"/>
                <a:gd name="T10" fmla="*/ 241 w 385"/>
                <a:gd name="T11" fmla="*/ 70 h 188"/>
                <a:gd name="T12" fmla="*/ 193 w 385"/>
                <a:gd name="T13" fmla="*/ 94 h 188"/>
                <a:gd name="T14" fmla="*/ 193 w 385"/>
                <a:gd name="T15" fmla="*/ 94 h 188"/>
                <a:gd name="T16" fmla="*/ 145 w 385"/>
                <a:gd name="T17" fmla="*/ 117 h 188"/>
                <a:gd name="T18" fmla="*/ 97 w 385"/>
                <a:gd name="T19" fmla="*/ 140 h 188"/>
                <a:gd name="T20" fmla="*/ 97 w 385"/>
                <a:gd name="T21" fmla="*/ 140 h 188"/>
                <a:gd name="T22" fmla="*/ 49 w 385"/>
                <a:gd name="T23" fmla="*/ 164 h 188"/>
                <a:gd name="T24" fmla="*/ 2 w 385"/>
                <a:gd name="T25" fmla="*/ 187 h 188"/>
                <a:gd name="T26" fmla="*/ 2 w 385"/>
                <a:gd name="T27" fmla="*/ 187 h 188"/>
                <a:gd name="T28" fmla="*/ 0 w 385"/>
                <a:gd name="T29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5" h="188">
                  <a:moveTo>
                    <a:pt x="385" y="0"/>
                  </a:moveTo>
                  <a:lnTo>
                    <a:pt x="385" y="0"/>
                  </a:lnTo>
                  <a:lnTo>
                    <a:pt x="337" y="24"/>
                  </a:lnTo>
                  <a:moveTo>
                    <a:pt x="289" y="47"/>
                  </a:moveTo>
                  <a:lnTo>
                    <a:pt x="289" y="47"/>
                  </a:lnTo>
                  <a:lnTo>
                    <a:pt x="241" y="70"/>
                  </a:lnTo>
                  <a:moveTo>
                    <a:pt x="193" y="94"/>
                  </a:moveTo>
                  <a:lnTo>
                    <a:pt x="193" y="94"/>
                  </a:lnTo>
                  <a:lnTo>
                    <a:pt x="145" y="117"/>
                  </a:lnTo>
                  <a:moveTo>
                    <a:pt x="97" y="140"/>
                  </a:moveTo>
                  <a:lnTo>
                    <a:pt x="97" y="140"/>
                  </a:lnTo>
                  <a:lnTo>
                    <a:pt x="49" y="164"/>
                  </a:lnTo>
                  <a:moveTo>
                    <a:pt x="2" y="187"/>
                  </a:moveTo>
                  <a:lnTo>
                    <a:pt x="2" y="187"/>
                  </a:lnTo>
                  <a:lnTo>
                    <a:pt x="0" y="188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76" name="Freeform 84">
              <a:extLst>
                <a:ext uri="{FF2B5EF4-FFF2-40B4-BE49-F238E27FC236}">
                  <a16:creationId xmlns:a16="http://schemas.microsoft.com/office/drawing/2014/main" id="{A68C9C48-F64D-4EA2-A201-13BF2F3DF6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80" y="1843"/>
              <a:ext cx="54" cy="87"/>
            </a:xfrm>
            <a:custGeom>
              <a:avLst/>
              <a:gdLst>
                <a:gd name="T0" fmla="*/ 249 w 249"/>
                <a:gd name="T1" fmla="*/ 411 h 411"/>
                <a:gd name="T2" fmla="*/ 249 w 249"/>
                <a:gd name="T3" fmla="*/ 411 h 411"/>
                <a:gd name="T4" fmla="*/ 221 w 249"/>
                <a:gd name="T5" fmla="*/ 365 h 411"/>
                <a:gd name="T6" fmla="*/ 194 w 249"/>
                <a:gd name="T7" fmla="*/ 319 h 411"/>
                <a:gd name="T8" fmla="*/ 194 w 249"/>
                <a:gd name="T9" fmla="*/ 319 h 411"/>
                <a:gd name="T10" fmla="*/ 166 w 249"/>
                <a:gd name="T11" fmla="*/ 274 h 411"/>
                <a:gd name="T12" fmla="*/ 138 w 249"/>
                <a:gd name="T13" fmla="*/ 228 h 411"/>
                <a:gd name="T14" fmla="*/ 138 w 249"/>
                <a:gd name="T15" fmla="*/ 228 h 411"/>
                <a:gd name="T16" fmla="*/ 111 w 249"/>
                <a:gd name="T17" fmla="*/ 183 h 411"/>
                <a:gd name="T18" fmla="*/ 83 w 249"/>
                <a:gd name="T19" fmla="*/ 137 h 411"/>
                <a:gd name="T20" fmla="*/ 83 w 249"/>
                <a:gd name="T21" fmla="*/ 137 h 411"/>
                <a:gd name="T22" fmla="*/ 55 w 249"/>
                <a:gd name="T23" fmla="*/ 91 h 411"/>
                <a:gd name="T24" fmla="*/ 28 w 249"/>
                <a:gd name="T25" fmla="*/ 46 h 411"/>
                <a:gd name="T26" fmla="*/ 28 w 249"/>
                <a:gd name="T27" fmla="*/ 46 h 411"/>
                <a:gd name="T28" fmla="*/ 0 w 249"/>
                <a:gd name="T29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9" h="411">
                  <a:moveTo>
                    <a:pt x="249" y="411"/>
                  </a:moveTo>
                  <a:lnTo>
                    <a:pt x="249" y="411"/>
                  </a:lnTo>
                  <a:lnTo>
                    <a:pt x="221" y="365"/>
                  </a:lnTo>
                  <a:moveTo>
                    <a:pt x="194" y="319"/>
                  </a:moveTo>
                  <a:lnTo>
                    <a:pt x="194" y="319"/>
                  </a:lnTo>
                  <a:lnTo>
                    <a:pt x="166" y="274"/>
                  </a:lnTo>
                  <a:moveTo>
                    <a:pt x="138" y="228"/>
                  </a:moveTo>
                  <a:lnTo>
                    <a:pt x="138" y="228"/>
                  </a:lnTo>
                  <a:lnTo>
                    <a:pt x="111" y="183"/>
                  </a:lnTo>
                  <a:moveTo>
                    <a:pt x="83" y="137"/>
                  </a:moveTo>
                  <a:lnTo>
                    <a:pt x="83" y="137"/>
                  </a:lnTo>
                  <a:lnTo>
                    <a:pt x="55" y="91"/>
                  </a:lnTo>
                  <a:moveTo>
                    <a:pt x="28" y="46"/>
                  </a:moveTo>
                  <a:lnTo>
                    <a:pt x="28" y="46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77" name="Freeform 85">
              <a:extLst>
                <a:ext uri="{FF2B5EF4-FFF2-40B4-BE49-F238E27FC236}">
                  <a16:creationId xmlns:a16="http://schemas.microsoft.com/office/drawing/2014/main" id="{0B5BD136-D827-4457-94ED-0C3FFC15AD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43" y="1810"/>
              <a:ext cx="12" cy="117"/>
            </a:xfrm>
            <a:custGeom>
              <a:avLst/>
              <a:gdLst>
                <a:gd name="T0" fmla="*/ 0 w 60"/>
                <a:gd name="T1" fmla="*/ 546 h 546"/>
                <a:gd name="T2" fmla="*/ 0 w 60"/>
                <a:gd name="T3" fmla="*/ 546 h 546"/>
                <a:gd name="T4" fmla="*/ 6 w 60"/>
                <a:gd name="T5" fmla="*/ 493 h 546"/>
                <a:gd name="T6" fmla="*/ 12 w 60"/>
                <a:gd name="T7" fmla="*/ 440 h 546"/>
                <a:gd name="T8" fmla="*/ 12 w 60"/>
                <a:gd name="T9" fmla="*/ 440 h 546"/>
                <a:gd name="T10" fmla="*/ 18 w 60"/>
                <a:gd name="T11" fmla="*/ 387 h 546"/>
                <a:gd name="T12" fmla="*/ 23 w 60"/>
                <a:gd name="T13" fmla="*/ 334 h 546"/>
                <a:gd name="T14" fmla="*/ 23 w 60"/>
                <a:gd name="T15" fmla="*/ 334 h 546"/>
                <a:gd name="T16" fmla="*/ 29 w 60"/>
                <a:gd name="T17" fmla="*/ 281 h 546"/>
                <a:gd name="T18" fmla="*/ 35 w 60"/>
                <a:gd name="T19" fmla="*/ 228 h 546"/>
                <a:gd name="T20" fmla="*/ 35 w 60"/>
                <a:gd name="T21" fmla="*/ 228 h 546"/>
                <a:gd name="T22" fmla="*/ 41 w 60"/>
                <a:gd name="T23" fmla="*/ 175 h 546"/>
                <a:gd name="T24" fmla="*/ 47 w 60"/>
                <a:gd name="T25" fmla="*/ 122 h 546"/>
                <a:gd name="T26" fmla="*/ 47 w 60"/>
                <a:gd name="T27" fmla="*/ 122 h 546"/>
                <a:gd name="T28" fmla="*/ 53 w 60"/>
                <a:gd name="T29" fmla="*/ 69 h 546"/>
                <a:gd name="T30" fmla="*/ 58 w 60"/>
                <a:gd name="T31" fmla="*/ 16 h 546"/>
                <a:gd name="T32" fmla="*/ 58 w 60"/>
                <a:gd name="T33" fmla="*/ 16 h 546"/>
                <a:gd name="T34" fmla="*/ 60 w 60"/>
                <a:gd name="T35" fmla="*/ 0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0" h="546">
                  <a:moveTo>
                    <a:pt x="0" y="546"/>
                  </a:moveTo>
                  <a:lnTo>
                    <a:pt x="0" y="546"/>
                  </a:lnTo>
                  <a:lnTo>
                    <a:pt x="6" y="493"/>
                  </a:lnTo>
                  <a:moveTo>
                    <a:pt x="12" y="440"/>
                  </a:moveTo>
                  <a:lnTo>
                    <a:pt x="12" y="440"/>
                  </a:lnTo>
                  <a:lnTo>
                    <a:pt x="18" y="387"/>
                  </a:lnTo>
                  <a:moveTo>
                    <a:pt x="23" y="334"/>
                  </a:moveTo>
                  <a:lnTo>
                    <a:pt x="23" y="334"/>
                  </a:lnTo>
                  <a:lnTo>
                    <a:pt x="29" y="281"/>
                  </a:lnTo>
                  <a:moveTo>
                    <a:pt x="35" y="228"/>
                  </a:moveTo>
                  <a:lnTo>
                    <a:pt x="35" y="228"/>
                  </a:lnTo>
                  <a:lnTo>
                    <a:pt x="41" y="175"/>
                  </a:lnTo>
                  <a:moveTo>
                    <a:pt x="47" y="122"/>
                  </a:moveTo>
                  <a:lnTo>
                    <a:pt x="47" y="122"/>
                  </a:lnTo>
                  <a:lnTo>
                    <a:pt x="53" y="69"/>
                  </a:lnTo>
                  <a:moveTo>
                    <a:pt x="58" y="16"/>
                  </a:moveTo>
                  <a:lnTo>
                    <a:pt x="58" y="16"/>
                  </a:lnTo>
                  <a:lnTo>
                    <a:pt x="6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78" name="Freeform 86">
              <a:extLst>
                <a:ext uri="{FF2B5EF4-FFF2-40B4-BE49-F238E27FC236}">
                  <a16:creationId xmlns:a16="http://schemas.microsoft.com/office/drawing/2014/main" id="{3781A8E8-A3C3-4694-A6EC-31D59C3E16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8" y="1712"/>
              <a:ext cx="31" cy="74"/>
            </a:xfrm>
            <a:custGeom>
              <a:avLst/>
              <a:gdLst>
                <a:gd name="T0" fmla="*/ 143 w 143"/>
                <a:gd name="T1" fmla="*/ 345 h 345"/>
                <a:gd name="T2" fmla="*/ 143 w 143"/>
                <a:gd name="T3" fmla="*/ 345 h 345"/>
                <a:gd name="T4" fmla="*/ 123 w 143"/>
                <a:gd name="T5" fmla="*/ 295 h 345"/>
                <a:gd name="T6" fmla="*/ 102 w 143"/>
                <a:gd name="T7" fmla="*/ 246 h 345"/>
                <a:gd name="T8" fmla="*/ 102 w 143"/>
                <a:gd name="T9" fmla="*/ 246 h 345"/>
                <a:gd name="T10" fmla="*/ 82 w 143"/>
                <a:gd name="T11" fmla="*/ 197 h 345"/>
                <a:gd name="T12" fmla="*/ 61 w 143"/>
                <a:gd name="T13" fmla="*/ 148 h 345"/>
                <a:gd name="T14" fmla="*/ 61 w 143"/>
                <a:gd name="T15" fmla="*/ 148 h 345"/>
                <a:gd name="T16" fmla="*/ 41 w 143"/>
                <a:gd name="T17" fmla="*/ 98 h 345"/>
                <a:gd name="T18" fmla="*/ 20 w 143"/>
                <a:gd name="T19" fmla="*/ 49 h 345"/>
                <a:gd name="T20" fmla="*/ 20 w 143"/>
                <a:gd name="T21" fmla="*/ 49 h 345"/>
                <a:gd name="T22" fmla="*/ 0 w 143"/>
                <a:gd name="T23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3" h="345">
                  <a:moveTo>
                    <a:pt x="143" y="345"/>
                  </a:moveTo>
                  <a:lnTo>
                    <a:pt x="143" y="345"/>
                  </a:lnTo>
                  <a:lnTo>
                    <a:pt x="123" y="295"/>
                  </a:lnTo>
                  <a:moveTo>
                    <a:pt x="102" y="246"/>
                  </a:moveTo>
                  <a:lnTo>
                    <a:pt x="102" y="246"/>
                  </a:lnTo>
                  <a:lnTo>
                    <a:pt x="82" y="197"/>
                  </a:lnTo>
                  <a:moveTo>
                    <a:pt x="61" y="148"/>
                  </a:moveTo>
                  <a:lnTo>
                    <a:pt x="61" y="148"/>
                  </a:lnTo>
                  <a:lnTo>
                    <a:pt x="41" y="98"/>
                  </a:lnTo>
                  <a:moveTo>
                    <a:pt x="20" y="49"/>
                  </a:moveTo>
                  <a:lnTo>
                    <a:pt x="20" y="49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79" name="Freeform 87">
              <a:extLst>
                <a:ext uri="{FF2B5EF4-FFF2-40B4-BE49-F238E27FC236}">
                  <a16:creationId xmlns:a16="http://schemas.microsoft.com/office/drawing/2014/main" id="{268368AC-17FD-4B70-938F-B4527685C9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91" y="1701"/>
              <a:ext cx="108" cy="62"/>
            </a:xfrm>
            <a:custGeom>
              <a:avLst/>
              <a:gdLst>
                <a:gd name="T0" fmla="*/ 510 w 510"/>
                <a:gd name="T1" fmla="*/ 0 h 290"/>
                <a:gd name="T2" fmla="*/ 510 w 510"/>
                <a:gd name="T3" fmla="*/ 0 h 290"/>
                <a:gd name="T4" fmla="*/ 463 w 510"/>
                <a:gd name="T5" fmla="*/ 26 h 290"/>
                <a:gd name="T6" fmla="*/ 417 w 510"/>
                <a:gd name="T7" fmla="*/ 52 h 290"/>
                <a:gd name="T8" fmla="*/ 417 w 510"/>
                <a:gd name="T9" fmla="*/ 52 h 290"/>
                <a:gd name="T10" fmla="*/ 371 w 510"/>
                <a:gd name="T11" fmla="*/ 79 h 290"/>
                <a:gd name="T12" fmla="*/ 324 w 510"/>
                <a:gd name="T13" fmla="*/ 105 h 290"/>
                <a:gd name="T14" fmla="*/ 324 w 510"/>
                <a:gd name="T15" fmla="*/ 105 h 290"/>
                <a:gd name="T16" fmla="*/ 278 w 510"/>
                <a:gd name="T17" fmla="*/ 131 h 290"/>
                <a:gd name="T18" fmla="*/ 232 w 510"/>
                <a:gd name="T19" fmla="*/ 158 h 290"/>
                <a:gd name="T20" fmla="*/ 232 w 510"/>
                <a:gd name="T21" fmla="*/ 158 h 290"/>
                <a:gd name="T22" fmla="*/ 185 w 510"/>
                <a:gd name="T23" fmla="*/ 184 h 290"/>
                <a:gd name="T24" fmla="*/ 139 w 510"/>
                <a:gd name="T25" fmla="*/ 210 h 290"/>
                <a:gd name="T26" fmla="*/ 139 w 510"/>
                <a:gd name="T27" fmla="*/ 210 h 290"/>
                <a:gd name="T28" fmla="*/ 92 w 510"/>
                <a:gd name="T29" fmla="*/ 237 h 290"/>
                <a:gd name="T30" fmla="*/ 46 w 510"/>
                <a:gd name="T31" fmla="*/ 263 h 290"/>
                <a:gd name="T32" fmla="*/ 46 w 510"/>
                <a:gd name="T33" fmla="*/ 263 h 290"/>
                <a:gd name="T34" fmla="*/ 0 w 510"/>
                <a:gd name="T35" fmla="*/ 29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0" h="290">
                  <a:moveTo>
                    <a:pt x="510" y="0"/>
                  </a:moveTo>
                  <a:lnTo>
                    <a:pt x="510" y="0"/>
                  </a:lnTo>
                  <a:lnTo>
                    <a:pt x="463" y="26"/>
                  </a:lnTo>
                  <a:moveTo>
                    <a:pt x="417" y="52"/>
                  </a:moveTo>
                  <a:lnTo>
                    <a:pt x="417" y="52"/>
                  </a:lnTo>
                  <a:lnTo>
                    <a:pt x="371" y="79"/>
                  </a:lnTo>
                  <a:moveTo>
                    <a:pt x="324" y="105"/>
                  </a:moveTo>
                  <a:lnTo>
                    <a:pt x="324" y="105"/>
                  </a:lnTo>
                  <a:lnTo>
                    <a:pt x="278" y="131"/>
                  </a:lnTo>
                  <a:moveTo>
                    <a:pt x="232" y="158"/>
                  </a:moveTo>
                  <a:lnTo>
                    <a:pt x="232" y="158"/>
                  </a:lnTo>
                  <a:lnTo>
                    <a:pt x="185" y="184"/>
                  </a:lnTo>
                  <a:moveTo>
                    <a:pt x="139" y="210"/>
                  </a:moveTo>
                  <a:lnTo>
                    <a:pt x="139" y="210"/>
                  </a:lnTo>
                  <a:lnTo>
                    <a:pt x="92" y="237"/>
                  </a:lnTo>
                  <a:moveTo>
                    <a:pt x="46" y="263"/>
                  </a:moveTo>
                  <a:lnTo>
                    <a:pt x="46" y="263"/>
                  </a:lnTo>
                  <a:lnTo>
                    <a:pt x="0" y="29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80" name="Freeform 88">
              <a:extLst>
                <a:ext uri="{FF2B5EF4-FFF2-40B4-BE49-F238E27FC236}">
                  <a16:creationId xmlns:a16="http://schemas.microsoft.com/office/drawing/2014/main" id="{1949ECC5-AD35-4977-851F-CE84A2B82C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81" y="1703"/>
              <a:ext cx="22" cy="117"/>
            </a:xfrm>
            <a:custGeom>
              <a:avLst/>
              <a:gdLst>
                <a:gd name="T0" fmla="*/ 103 w 103"/>
                <a:gd name="T1" fmla="*/ 0 h 549"/>
                <a:gd name="T2" fmla="*/ 103 w 103"/>
                <a:gd name="T3" fmla="*/ 0 h 549"/>
                <a:gd name="T4" fmla="*/ 93 w 103"/>
                <a:gd name="T5" fmla="*/ 53 h 549"/>
                <a:gd name="T6" fmla="*/ 83 w 103"/>
                <a:gd name="T7" fmla="*/ 105 h 549"/>
                <a:gd name="T8" fmla="*/ 83 w 103"/>
                <a:gd name="T9" fmla="*/ 105 h 549"/>
                <a:gd name="T10" fmla="*/ 73 w 103"/>
                <a:gd name="T11" fmla="*/ 158 h 549"/>
                <a:gd name="T12" fmla="*/ 64 w 103"/>
                <a:gd name="T13" fmla="*/ 210 h 549"/>
                <a:gd name="T14" fmla="*/ 64 w 103"/>
                <a:gd name="T15" fmla="*/ 210 h 549"/>
                <a:gd name="T16" fmla="*/ 54 w 103"/>
                <a:gd name="T17" fmla="*/ 263 h 549"/>
                <a:gd name="T18" fmla="*/ 44 w 103"/>
                <a:gd name="T19" fmla="*/ 315 h 549"/>
                <a:gd name="T20" fmla="*/ 44 w 103"/>
                <a:gd name="T21" fmla="*/ 315 h 549"/>
                <a:gd name="T22" fmla="*/ 34 w 103"/>
                <a:gd name="T23" fmla="*/ 367 h 549"/>
                <a:gd name="T24" fmla="*/ 24 w 103"/>
                <a:gd name="T25" fmla="*/ 420 h 549"/>
                <a:gd name="T26" fmla="*/ 24 w 103"/>
                <a:gd name="T27" fmla="*/ 420 h 549"/>
                <a:gd name="T28" fmla="*/ 15 w 103"/>
                <a:gd name="T29" fmla="*/ 472 h 549"/>
                <a:gd name="T30" fmla="*/ 5 w 103"/>
                <a:gd name="T31" fmla="*/ 525 h 549"/>
                <a:gd name="T32" fmla="*/ 5 w 103"/>
                <a:gd name="T33" fmla="*/ 525 h 549"/>
                <a:gd name="T34" fmla="*/ 0 w 103"/>
                <a:gd name="T35" fmla="*/ 549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3" h="549">
                  <a:moveTo>
                    <a:pt x="103" y="0"/>
                  </a:moveTo>
                  <a:lnTo>
                    <a:pt x="103" y="0"/>
                  </a:lnTo>
                  <a:lnTo>
                    <a:pt x="93" y="53"/>
                  </a:lnTo>
                  <a:moveTo>
                    <a:pt x="83" y="105"/>
                  </a:moveTo>
                  <a:lnTo>
                    <a:pt x="83" y="105"/>
                  </a:lnTo>
                  <a:lnTo>
                    <a:pt x="73" y="158"/>
                  </a:lnTo>
                  <a:moveTo>
                    <a:pt x="64" y="210"/>
                  </a:moveTo>
                  <a:lnTo>
                    <a:pt x="64" y="210"/>
                  </a:lnTo>
                  <a:lnTo>
                    <a:pt x="54" y="263"/>
                  </a:lnTo>
                  <a:moveTo>
                    <a:pt x="44" y="315"/>
                  </a:moveTo>
                  <a:lnTo>
                    <a:pt x="44" y="315"/>
                  </a:lnTo>
                  <a:lnTo>
                    <a:pt x="34" y="367"/>
                  </a:lnTo>
                  <a:moveTo>
                    <a:pt x="24" y="420"/>
                  </a:moveTo>
                  <a:lnTo>
                    <a:pt x="24" y="420"/>
                  </a:lnTo>
                  <a:lnTo>
                    <a:pt x="15" y="472"/>
                  </a:lnTo>
                  <a:moveTo>
                    <a:pt x="5" y="525"/>
                  </a:moveTo>
                  <a:lnTo>
                    <a:pt x="5" y="525"/>
                  </a:lnTo>
                  <a:lnTo>
                    <a:pt x="0" y="549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81" name="Freeform 89">
              <a:extLst>
                <a:ext uri="{FF2B5EF4-FFF2-40B4-BE49-F238E27FC236}">
                  <a16:creationId xmlns:a16="http://schemas.microsoft.com/office/drawing/2014/main" id="{30674073-966B-462C-B4B1-4DACFEC6D9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92" y="1806"/>
              <a:ext cx="54" cy="18"/>
            </a:xfrm>
            <a:custGeom>
              <a:avLst/>
              <a:gdLst>
                <a:gd name="T0" fmla="*/ 253 w 253"/>
                <a:gd name="T1" fmla="*/ 0 h 84"/>
                <a:gd name="T2" fmla="*/ 253 w 253"/>
                <a:gd name="T3" fmla="*/ 0 h 84"/>
                <a:gd name="T4" fmla="*/ 202 w 253"/>
                <a:gd name="T5" fmla="*/ 17 h 84"/>
                <a:gd name="T6" fmla="*/ 151 w 253"/>
                <a:gd name="T7" fmla="*/ 33 h 84"/>
                <a:gd name="T8" fmla="*/ 151 w 253"/>
                <a:gd name="T9" fmla="*/ 33 h 84"/>
                <a:gd name="T10" fmla="*/ 101 w 253"/>
                <a:gd name="T11" fmla="*/ 50 h 84"/>
                <a:gd name="T12" fmla="*/ 50 w 253"/>
                <a:gd name="T13" fmla="*/ 67 h 84"/>
                <a:gd name="T14" fmla="*/ 50 w 253"/>
                <a:gd name="T15" fmla="*/ 67 h 84"/>
                <a:gd name="T16" fmla="*/ 0 w 253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3" h="84">
                  <a:moveTo>
                    <a:pt x="253" y="0"/>
                  </a:moveTo>
                  <a:lnTo>
                    <a:pt x="253" y="0"/>
                  </a:lnTo>
                  <a:lnTo>
                    <a:pt x="202" y="17"/>
                  </a:lnTo>
                  <a:moveTo>
                    <a:pt x="151" y="33"/>
                  </a:moveTo>
                  <a:lnTo>
                    <a:pt x="151" y="33"/>
                  </a:lnTo>
                  <a:lnTo>
                    <a:pt x="101" y="50"/>
                  </a:lnTo>
                  <a:moveTo>
                    <a:pt x="50" y="67"/>
                  </a:moveTo>
                  <a:lnTo>
                    <a:pt x="50" y="67"/>
                  </a:lnTo>
                  <a:lnTo>
                    <a:pt x="0" y="84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82" name="Freeform 90">
              <a:extLst>
                <a:ext uri="{FF2B5EF4-FFF2-40B4-BE49-F238E27FC236}">
                  <a16:creationId xmlns:a16="http://schemas.microsoft.com/office/drawing/2014/main" id="{21C1C62C-F5C1-45D6-869C-22503F8675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09" y="1714"/>
              <a:ext cx="27" cy="214"/>
            </a:xfrm>
            <a:custGeom>
              <a:avLst/>
              <a:gdLst>
                <a:gd name="T0" fmla="*/ 125 w 125"/>
                <a:gd name="T1" fmla="*/ 1005 h 1005"/>
                <a:gd name="T2" fmla="*/ 125 w 125"/>
                <a:gd name="T3" fmla="*/ 1005 h 1005"/>
                <a:gd name="T4" fmla="*/ 119 w 125"/>
                <a:gd name="T5" fmla="*/ 952 h 1005"/>
                <a:gd name="T6" fmla="*/ 112 w 125"/>
                <a:gd name="T7" fmla="*/ 899 h 1005"/>
                <a:gd name="T8" fmla="*/ 112 w 125"/>
                <a:gd name="T9" fmla="*/ 899 h 1005"/>
                <a:gd name="T10" fmla="*/ 105 w 125"/>
                <a:gd name="T11" fmla="*/ 846 h 1005"/>
                <a:gd name="T12" fmla="*/ 99 w 125"/>
                <a:gd name="T13" fmla="*/ 794 h 1005"/>
                <a:gd name="T14" fmla="*/ 99 w 125"/>
                <a:gd name="T15" fmla="*/ 794 h 1005"/>
                <a:gd name="T16" fmla="*/ 92 w 125"/>
                <a:gd name="T17" fmla="*/ 741 h 1005"/>
                <a:gd name="T18" fmla="*/ 86 w 125"/>
                <a:gd name="T19" fmla="*/ 688 h 1005"/>
                <a:gd name="T20" fmla="*/ 86 w 125"/>
                <a:gd name="T21" fmla="*/ 688 h 1005"/>
                <a:gd name="T22" fmla="*/ 79 w 125"/>
                <a:gd name="T23" fmla="*/ 635 h 1005"/>
                <a:gd name="T24" fmla="*/ 73 w 125"/>
                <a:gd name="T25" fmla="*/ 582 h 1005"/>
                <a:gd name="T26" fmla="*/ 73 w 125"/>
                <a:gd name="T27" fmla="*/ 582 h 1005"/>
                <a:gd name="T28" fmla="*/ 66 w 125"/>
                <a:gd name="T29" fmla="*/ 529 h 1005"/>
                <a:gd name="T30" fmla="*/ 59 w 125"/>
                <a:gd name="T31" fmla="*/ 476 h 1005"/>
                <a:gd name="T32" fmla="*/ 59 w 125"/>
                <a:gd name="T33" fmla="*/ 476 h 1005"/>
                <a:gd name="T34" fmla="*/ 53 w 125"/>
                <a:gd name="T35" fmla="*/ 423 h 1005"/>
                <a:gd name="T36" fmla="*/ 46 w 125"/>
                <a:gd name="T37" fmla="*/ 370 h 1005"/>
                <a:gd name="T38" fmla="*/ 46 w 125"/>
                <a:gd name="T39" fmla="*/ 370 h 1005"/>
                <a:gd name="T40" fmla="*/ 40 w 125"/>
                <a:gd name="T41" fmla="*/ 317 h 1005"/>
                <a:gd name="T42" fmla="*/ 33 w 125"/>
                <a:gd name="T43" fmla="*/ 264 h 1005"/>
                <a:gd name="T44" fmla="*/ 33 w 125"/>
                <a:gd name="T45" fmla="*/ 264 h 1005"/>
                <a:gd name="T46" fmla="*/ 27 w 125"/>
                <a:gd name="T47" fmla="*/ 211 h 1005"/>
                <a:gd name="T48" fmla="*/ 20 w 125"/>
                <a:gd name="T49" fmla="*/ 158 h 1005"/>
                <a:gd name="T50" fmla="*/ 20 w 125"/>
                <a:gd name="T51" fmla="*/ 158 h 1005"/>
                <a:gd name="T52" fmla="*/ 14 w 125"/>
                <a:gd name="T53" fmla="*/ 105 h 1005"/>
                <a:gd name="T54" fmla="*/ 7 w 125"/>
                <a:gd name="T55" fmla="*/ 53 h 1005"/>
                <a:gd name="T56" fmla="*/ 7 w 125"/>
                <a:gd name="T57" fmla="*/ 53 h 1005"/>
                <a:gd name="T58" fmla="*/ 0 w 125"/>
                <a:gd name="T59" fmla="*/ 0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5" h="1005">
                  <a:moveTo>
                    <a:pt x="125" y="1005"/>
                  </a:moveTo>
                  <a:lnTo>
                    <a:pt x="125" y="1005"/>
                  </a:lnTo>
                  <a:lnTo>
                    <a:pt x="119" y="952"/>
                  </a:lnTo>
                  <a:moveTo>
                    <a:pt x="112" y="899"/>
                  </a:moveTo>
                  <a:lnTo>
                    <a:pt x="112" y="899"/>
                  </a:lnTo>
                  <a:lnTo>
                    <a:pt x="105" y="846"/>
                  </a:lnTo>
                  <a:moveTo>
                    <a:pt x="99" y="794"/>
                  </a:moveTo>
                  <a:lnTo>
                    <a:pt x="99" y="794"/>
                  </a:lnTo>
                  <a:lnTo>
                    <a:pt x="92" y="741"/>
                  </a:lnTo>
                  <a:moveTo>
                    <a:pt x="86" y="688"/>
                  </a:moveTo>
                  <a:lnTo>
                    <a:pt x="86" y="688"/>
                  </a:lnTo>
                  <a:lnTo>
                    <a:pt x="79" y="635"/>
                  </a:lnTo>
                  <a:moveTo>
                    <a:pt x="73" y="582"/>
                  </a:moveTo>
                  <a:lnTo>
                    <a:pt x="73" y="582"/>
                  </a:lnTo>
                  <a:lnTo>
                    <a:pt x="66" y="529"/>
                  </a:lnTo>
                  <a:moveTo>
                    <a:pt x="59" y="476"/>
                  </a:moveTo>
                  <a:lnTo>
                    <a:pt x="59" y="476"/>
                  </a:lnTo>
                  <a:lnTo>
                    <a:pt x="53" y="423"/>
                  </a:lnTo>
                  <a:moveTo>
                    <a:pt x="46" y="370"/>
                  </a:moveTo>
                  <a:lnTo>
                    <a:pt x="46" y="370"/>
                  </a:lnTo>
                  <a:lnTo>
                    <a:pt x="40" y="317"/>
                  </a:lnTo>
                  <a:moveTo>
                    <a:pt x="33" y="264"/>
                  </a:moveTo>
                  <a:lnTo>
                    <a:pt x="33" y="264"/>
                  </a:lnTo>
                  <a:lnTo>
                    <a:pt x="27" y="211"/>
                  </a:lnTo>
                  <a:moveTo>
                    <a:pt x="20" y="158"/>
                  </a:moveTo>
                  <a:lnTo>
                    <a:pt x="20" y="158"/>
                  </a:lnTo>
                  <a:lnTo>
                    <a:pt x="14" y="105"/>
                  </a:lnTo>
                  <a:moveTo>
                    <a:pt x="7" y="53"/>
                  </a:moveTo>
                  <a:lnTo>
                    <a:pt x="7" y="53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83" name="Freeform 91">
              <a:extLst>
                <a:ext uri="{FF2B5EF4-FFF2-40B4-BE49-F238E27FC236}">
                  <a16:creationId xmlns:a16="http://schemas.microsoft.com/office/drawing/2014/main" id="{2927ADEC-C71E-445C-B307-E6B2E23111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37" y="1844"/>
              <a:ext cx="37" cy="134"/>
            </a:xfrm>
            <a:custGeom>
              <a:avLst/>
              <a:gdLst>
                <a:gd name="T0" fmla="*/ 173 w 173"/>
                <a:gd name="T1" fmla="*/ 0 h 626"/>
                <a:gd name="T2" fmla="*/ 173 w 173"/>
                <a:gd name="T3" fmla="*/ 0 h 626"/>
                <a:gd name="T4" fmla="*/ 159 w 173"/>
                <a:gd name="T5" fmla="*/ 51 h 626"/>
                <a:gd name="T6" fmla="*/ 145 w 173"/>
                <a:gd name="T7" fmla="*/ 102 h 626"/>
                <a:gd name="T8" fmla="*/ 145 w 173"/>
                <a:gd name="T9" fmla="*/ 102 h 626"/>
                <a:gd name="T10" fmla="*/ 131 w 173"/>
                <a:gd name="T11" fmla="*/ 154 h 626"/>
                <a:gd name="T12" fmla="*/ 116 w 173"/>
                <a:gd name="T13" fmla="*/ 205 h 626"/>
                <a:gd name="T14" fmla="*/ 116 w 173"/>
                <a:gd name="T15" fmla="*/ 205 h 626"/>
                <a:gd name="T16" fmla="*/ 102 w 173"/>
                <a:gd name="T17" fmla="*/ 257 h 626"/>
                <a:gd name="T18" fmla="*/ 88 w 173"/>
                <a:gd name="T19" fmla="*/ 308 h 626"/>
                <a:gd name="T20" fmla="*/ 88 w 173"/>
                <a:gd name="T21" fmla="*/ 308 h 626"/>
                <a:gd name="T22" fmla="*/ 74 w 173"/>
                <a:gd name="T23" fmla="*/ 359 h 626"/>
                <a:gd name="T24" fmla="*/ 59 w 173"/>
                <a:gd name="T25" fmla="*/ 411 h 626"/>
                <a:gd name="T26" fmla="*/ 59 w 173"/>
                <a:gd name="T27" fmla="*/ 411 h 626"/>
                <a:gd name="T28" fmla="*/ 45 w 173"/>
                <a:gd name="T29" fmla="*/ 462 h 626"/>
                <a:gd name="T30" fmla="*/ 31 w 173"/>
                <a:gd name="T31" fmla="*/ 514 h 626"/>
                <a:gd name="T32" fmla="*/ 31 w 173"/>
                <a:gd name="T33" fmla="*/ 514 h 626"/>
                <a:gd name="T34" fmla="*/ 17 w 173"/>
                <a:gd name="T35" fmla="*/ 565 h 626"/>
                <a:gd name="T36" fmla="*/ 3 w 173"/>
                <a:gd name="T37" fmla="*/ 616 h 626"/>
                <a:gd name="T38" fmla="*/ 3 w 173"/>
                <a:gd name="T39" fmla="*/ 616 h 626"/>
                <a:gd name="T40" fmla="*/ 0 w 173"/>
                <a:gd name="T41" fmla="*/ 626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626">
                  <a:moveTo>
                    <a:pt x="173" y="0"/>
                  </a:moveTo>
                  <a:lnTo>
                    <a:pt x="173" y="0"/>
                  </a:lnTo>
                  <a:lnTo>
                    <a:pt x="159" y="51"/>
                  </a:lnTo>
                  <a:moveTo>
                    <a:pt x="145" y="102"/>
                  </a:moveTo>
                  <a:lnTo>
                    <a:pt x="145" y="102"/>
                  </a:lnTo>
                  <a:lnTo>
                    <a:pt x="131" y="154"/>
                  </a:lnTo>
                  <a:moveTo>
                    <a:pt x="116" y="205"/>
                  </a:moveTo>
                  <a:lnTo>
                    <a:pt x="116" y="205"/>
                  </a:lnTo>
                  <a:lnTo>
                    <a:pt x="102" y="257"/>
                  </a:lnTo>
                  <a:moveTo>
                    <a:pt x="88" y="308"/>
                  </a:moveTo>
                  <a:lnTo>
                    <a:pt x="88" y="308"/>
                  </a:lnTo>
                  <a:lnTo>
                    <a:pt x="74" y="359"/>
                  </a:lnTo>
                  <a:moveTo>
                    <a:pt x="59" y="411"/>
                  </a:moveTo>
                  <a:lnTo>
                    <a:pt x="59" y="411"/>
                  </a:lnTo>
                  <a:lnTo>
                    <a:pt x="45" y="462"/>
                  </a:lnTo>
                  <a:moveTo>
                    <a:pt x="31" y="514"/>
                  </a:moveTo>
                  <a:lnTo>
                    <a:pt x="31" y="514"/>
                  </a:lnTo>
                  <a:lnTo>
                    <a:pt x="17" y="565"/>
                  </a:lnTo>
                  <a:moveTo>
                    <a:pt x="3" y="616"/>
                  </a:moveTo>
                  <a:lnTo>
                    <a:pt x="3" y="616"/>
                  </a:lnTo>
                  <a:lnTo>
                    <a:pt x="0" y="626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84" name="Freeform 92">
              <a:extLst>
                <a:ext uri="{FF2B5EF4-FFF2-40B4-BE49-F238E27FC236}">
                  <a16:creationId xmlns:a16="http://schemas.microsoft.com/office/drawing/2014/main" id="{B5E3D52D-7E71-4B18-A659-C025F34878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55" y="1837"/>
              <a:ext cx="108" cy="49"/>
            </a:xfrm>
            <a:custGeom>
              <a:avLst/>
              <a:gdLst>
                <a:gd name="T0" fmla="*/ 505 w 505"/>
                <a:gd name="T1" fmla="*/ 0 h 227"/>
                <a:gd name="T2" fmla="*/ 505 w 505"/>
                <a:gd name="T3" fmla="*/ 0 h 227"/>
                <a:gd name="T4" fmla="*/ 456 w 505"/>
                <a:gd name="T5" fmla="*/ 21 h 227"/>
                <a:gd name="T6" fmla="*/ 408 w 505"/>
                <a:gd name="T7" fmla="*/ 43 h 227"/>
                <a:gd name="T8" fmla="*/ 408 w 505"/>
                <a:gd name="T9" fmla="*/ 43 h 227"/>
                <a:gd name="T10" fmla="*/ 359 w 505"/>
                <a:gd name="T11" fmla="*/ 65 h 227"/>
                <a:gd name="T12" fmla="*/ 311 w 505"/>
                <a:gd name="T13" fmla="*/ 87 h 227"/>
                <a:gd name="T14" fmla="*/ 311 w 505"/>
                <a:gd name="T15" fmla="*/ 87 h 227"/>
                <a:gd name="T16" fmla="*/ 262 w 505"/>
                <a:gd name="T17" fmla="*/ 109 h 227"/>
                <a:gd name="T18" fmla="*/ 213 w 505"/>
                <a:gd name="T19" fmla="*/ 131 h 227"/>
                <a:gd name="T20" fmla="*/ 213 w 505"/>
                <a:gd name="T21" fmla="*/ 131 h 227"/>
                <a:gd name="T22" fmla="*/ 165 w 505"/>
                <a:gd name="T23" fmla="*/ 153 h 227"/>
                <a:gd name="T24" fmla="*/ 116 w 505"/>
                <a:gd name="T25" fmla="*/ 175 h 227"/>
                <a:gd name="T26" fmla="*/ 116 w 505"/>
                <a:gd name="T27" fmla="*/ 175 h 227"/>
                <a:gd name="T28" fmla="*/ 67 w 505"/>
                <a:gd name="T29" fmla="*/ 197 h 227"/>
                <a:gd name="T30" fmla="*/ 19 w 505"/>
                <a:gd name="T31" fmla="*/ 219 h 227"/>
                <a:gd name="T32" fmla="*/ 19 w 505"/>
                <a:gd name="T33" fmla="*/ 219 h 227"/>
                <a:gd name="T34" fmla="*/ 0 w 505"/>
                <a:gd name="T35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5" h="227">
                  <a:moveTo>
                    <a:pt x="505" y="0"/>
                  </a:moveTo>
                  <a:lnTo>
                    <a:pt x="505" y="0"/>
                  </a:lnTo>
                  <a:lnTo>
                    <a:pt x="456" y="21"/>
                  </a:lnTo>
                  <a:moveTo>
                    <a:pt x="408" y="43"/>
                  </a:moveTo>
                  <a:lnTo>
                    <a:pt x="408" y="43"/>
                  </a:lnTo>
                  <a:lnTo>
                    <a:pt x="359" y="65"/>
                  </a:lnTo>
                  <a:moveTo>
                    <a:pt x="311" y="87"/>
                  </a:moveTo>
                  <a:lnTo>
                    <a:pt x="311" y="87"/>
                  </a:lnTo>
                  <a:lnTo>
                    <a:pt x="262" y="109"/>
                  </a:lnTo>
                  <a:moveTo>
                    <a:pt x="213" y="131"/>
                  </a:moveTo>
                  <a:lnTo>
                    <a:pt x="213" y="131"/>
                  </a:lnTo>
                  <a:lnTo>
                    <a:pt x="165" y="153"/>
                  </a:lnTo>
                  <a:moveTo>
                    <a:pt x="116" y="175"/>
                  </a:moveTo>
                  <a:lnTo>
                    <a:pt x="116" y="175"/>
                  </a:lnTo>
                  <a:lnTo>
                    <a:pt x="67" y="197"/>
                  </a:lnTo>
                  <a:moveTo>
                    <a:pt x="19" y="219"/>
                  </a:moveTo>
                  <a:lnTo>
                    <a:pt x="19" y="219"/>
                  </a:lnTo>
                  <a:lnTo>
                    <a:pt x="0" y="227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85" name="Freeform 93">
              <a:extLst>
                <a:ext uri="{FF2B5EF4-FFF2-40B4-BE49-F238E27FC236}">
                  <a16:creationId xmlns:a16="http://schemas.microsoft.com/office/drawing/2014/main" id="{5AE95163-DD73-4E15-A13E-3B00183689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95" y="1783"/>
              <a:ext cx="68" cy="43"/>
            </a:xfrm>
            <a:custGeom>
              <a:avLst/>
              <a:gdLst>
                <a:gd name="T0" fmla="*/ 316 w 316"/>
                <a:gd name="T1" fmla="*/ 199 h 199"/>
                <a:gd name="T2" fmla="*/ 316 w 316"/>
                <a:gd name="T3" fmla="*/ 199 h 199"/>
                <a:gd name="T4" fmla="*/ 271 w 316"/>
                <a:gd name="T5" fmla="*/ 171 h 199"/>
                <a:gd name="T6" fmla="*/ 226 w 316"/>
                <a:gd name="T7" fmla="*/ 142 h 199"/>
                <a:gd name="T8" fmla="*/ 226 w 316"/>
                <a:gd name="T9" fmla="*/ 142 h 199"/>
                <a:gd name="T10" fmla="*/ 181 w 316"/>
                <a:gd name="T11" fmla="*/ 114 h 199"/>
                <a:gd name="T12" fmla="*/ 135 w 316"/>
                <a:gd name="T13" fmla="*/ 85 h 199"/>
                <a:gd name="T14" fmla="*/ 135 w 316"/>
                <a:gd name="T15" fmla="*/ 85 h 199"/>
                <a:gd name="T16" fmla="*/ 90 w 316"/>
                <a:gd name="T17" fmla="*/ 57 h 199"/>
                <a:gd name="T18" fmla="*/ 45 w 316"/>
                <a:gd name="T19" fmla="*/ 28 h 199"/>
                <a:gd name="T20" fmla="*/ 45 w 316"/>
                <a:gd name="T21" fmla="*/ 28 h 199"/>
                <a:gd name="T22" fmla="*/ 0 w 316"/>
                <a:gd name="T23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6" h="199">
                  <a:moveTo>
                    <a:pt x="316" y="199"/>
                  </a:moveTo>
                  <a:lnTo>
                    <a:pt x="316" y="199"/>
                  </a:lnTo>
                  <a:lnTo>
                    <a:pt x="271" y="171"/>
                  </a:lnTo>
                  <a:moveTo>
                    <a:pt x="226" y="142"/>
                  </a:moveTo>
                  <a:lnTo>
                    <a:pt x="226" y="142"/>
                  </a:lnTo>
                  <a:lnTo>
                    <a:pt x="181" y="114"/>
                  </a:lnTo>
                  <a:moveTo>
                    <a:pt x="135" y="85"/>
                  </a:moveTo>
                  <a:lnTo>
                    <a:pt x="135" y="85"/>
                  </a:lnTo>
                  <a:lnTo>
                    <a:pt x="90" y="57"/>
                  </a:lnTo>
                  <a:moveTo>
                    <a:pt x="45" y="28"/>
                  </a:moveTo>
                  <a:lnTo>
                    <a:pt x="45" y="28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86" name="Freeform 94">
              <a:extLst>
                <a:ext uri="{FF2B5EF4-FFF2-40B4-BE49-F238E27FC236}">
                  <a16:creationId xmlns:a16="http://schemas.microsoft.com/office/drawing/2014/main" id="{68772AC3-4819-4A02-A917-5288B70631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83" y="1780"/>
              <a:ext cx="45" cy="202"/>
            </a:xfrm>
            <a:custGeom>
              <a:avLst/>
              <a:gdLst>
                <a:gd name="T0" fmla="*/ 209 w 209"/>
                <a:gd name="T1" fmla="*/ 945 h 945"/>
                <a:gd name="T2" fmla="*/ 209 w 209"/>
                <a:gd name="T3" fmla="*/ 945 h 945"/>
                <a:gd name="T4" fmla="*/ 198 w 209"/>
                <a:gd name="T5" fmla="*/ 893 h 945"/>
                <a:gd name="T6" fmla="*/ 186 w 209"/>
                <a:gd name="T7" fmla="*/ 841 h 945"/>
                <a:gd name="T8" fmla="*/ 186 w 209"/>
                <a:gd name="T9" fmla="*/ 841 h 945"/>
                <a:gd name="T10" fmla="*/ 175 w 209"/>
                <a:gd name="T11" fmla="*/ 789 h 945"/>
                <a:gd name="T12" fmla="*/ 163 w 209"/>
                <a:gd name="T13" fmla="*/ 736 h 945"/>
                <a:gd name="T14" fmla="*/ 163 w 209"/>
                <a:gd name="T15" fmla="*/ 736 h 945"/>
                <a:gd name="T16" fmla="*/ 152 w 209"/>
                <a:gd name="T17" fmla="*/ 684 h 945"/>
                <a:gd name="T18" fmla="*/ 140 w 209"/>
                <a:gd name="T19" fmla="*/ 632 h 945"/>
                <a:gd name="T20" fmla="*/ 140 w 209"/>
                <a:gd name="T21" fmla="*/ 632 h 945"/>
                <a:gd name="T22" fmla="*/ 129 w 209"/>
                <a:gd name="T23" fmla="*/ 580 h 945"/>
                <a:gd name="T24" fmla="*/ 117 w 209"/>
                <a:gd name="T25" fmla="*/ 528 h 945"/>
                <a:gd name="T26" fmla="*/ 117 w 209"/>
                <a:gd name="T27" fmla="*/ 528 h 945"/>
                <a:gd name="T28" fmla="*/ 106 w 209"/>
                <a:gd name="T29" fmla="*/ 476 h 945"/>
                <a:gd name="T30" fmla="*/ 94 w 209"/>
                <a:gd name="T31" fmla="*/ 424 h 945"/>
                <a:gd name="T32" fmla="*/ 94 w 209"/>
                <a:gd name="T33" fmla="*/ 424 h 945"/>
                <a:gd name="T34" fmla="*/ 83 w 209"/>
                <a:gd name="T35" fmla="*/ 372 h 945"/>
                <a:gd name="T36" fmla="*/ 71 w 209"/>
                <a:gd name="T37" fmla="*/ 320 h 945"/>
                <a:gd name="T38" fmla="*/ 71 w 209"/>
                <a:gd name="T39" fmla="*/ 320 h 945"/>
                <a:gd name="T40" fmla="*/ 60 w 209"/>
                <a:gd name="T41" fmla="*/ 268 h 945"/>
                <a:gd name="T42" fmla="*/ 48 w 209"/>
                <a:gd name="T43" fmla="*/ 216 h 945"/>
                <a:gd name="T44" fmla="*/ 48 w 209"/>
                <a:gd name="T45" fmla="*/ 216 h 945"/>
                <a:gd name="T46" fmla="*/ 37 w 209"/>
                <a:gd name="T47" fmla="*/ 164 h 945"/>
                <a:gd name="T48" fmla="*/ 25 w 209"/>
                <a:gd name="T49" fmla="*/ 112 h 945"/>
                <a:gd name="T50" fmla="*/ 25 w 209"/>
                <a:gd name="T51" fmla="*/ 112 h 945"/>
                <a:gd name="T52" fmla="*/ 14 w 209"/>
                <a:gd name="T53" fmla="*/ 59 h 945"/>
                <a:gd name="T54" fmla="*/ 2 w 209"/>
                <a:gd name="T55" fmla="*/ 7 h 945"/>
                <a:gd name="T56" fmla="*/ 2 w 209"/>
                <a:gd name="T57" fmla="*/ 7 h 945"/>
                <a:gd name="T58" fmla="*/ 0 w 209"/>
                <a:gd name="T59" fmla="*/ 0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9" h="945">
                  <a:moveTo>
                    <a:pt x="209" y="945"/>
                  </a:moveTo>
                  <a:lnTo>
                    <a:pt x="209" y="945"/>
                  </a:lnTo>
                  <a:lnTo>
                    <a:pt x="198" y="893"/>
                  </a:lnTo>
                  <a:moveTo>
                    <a:pt x="186" y="841"/>
                  </a:moveTo>
                  <a:lnTo>
                    <a:pt x="186" y="841"/>
                  </a:lnTo>
                  <a:lnTo>
                    <a:pt x="175" y="789"/>
                  </a:lnTo>
                  <a:moveTo>
                    <a:pt x="163" y="736"/>
                  </a:moveTo>
                  <a:lnTo>
                    <a:pt x="163" y="736"/>
                  </a:lnTo>
                  <a:lnTo>
                    <a:pt x="152" y="684"/>
                  </a:lnTo>
                  <a:moveTo>
                    <a:pt x="140" y="632"/>
                  </a:moveTo>
                  <a:lnTo>
                    <a:pt x="140" y="632"/>
                  </a:lnTo>
                  <a:lnTo>
                    <a:pt x="129" y="580"/>
                  </a:lnTo>
                  <a:moveTo>
                    <a:pt x="117" y="528"/>
                  </a:moveTo>
                  <a:lnTo>
                    <a:pt x="117" y="528"/>
                  </a:lnTo>
                  <a:lnTo>
                    <a:pt x="106" y="476"/>
                  </a:lnTo>
                  <a:moveTo>
                    <a:pt x="94" y="424"/>
                  </a:moveTo>
                  <a:lnTo>
                    <a:pt x="94" y="424"/>
                  </a:lnTo>
                  <a:lnTo>
                    <a:pt x="83" y="372"/>
                  </a:lnTo>
                  <a:moveTo>
                    <a:pt x="71" y="320"/>
                  </a:moveTo>
                  <a:lnTo>
                    <a:pt x="71" y="320"/>
                  </a:lnTo>
                  <a:lnTo>
                    <a:pt x="60" y="268"/>
                  </a:lnTo>
                  <a:moveTo>
                    <a:pt x="48" y="216"/>
                  </a:moveTo>
                  <a:lnTo>
                    <a:pt x="48" y="216"/>
                  </a:lnTo>
                  <a:lnTo>
                    <a:pt x="37" y="164"/>
                  </a:lnTo>
                  <a:moveTo>
                    <a:pt x="25" y="112"/>
                  </a:moveTo>
                  <a:lnTo>
                    <a:pt x="25" y="112"/>
                  </a:lnTo>
                  <a:lnTo>
                    <a:pt x="14" y="59"/>
                  </a:lnTo>
                  <a:moveTo>
                    <a:pt x="2" y="7"/>
                  </a:moveTo>
                  <a:lnTo>
                    <a:pt x="2" y="7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87" name="Freeform 95">
              <a:extLst>
                <a:ext uri="{FF2B5EF4-FFF2-40B4-BE49-F238E27FC236}">
                  <a16:creationId xmlns:a16="http://schemas.microsoft.com/office/drawing/2014/main" id="{16B0D4AE-F651-4222-B277-42395DC4DE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43" y="1780"/>
              <a:ext cx="28" cy="98"/>
            </a:xfrm>
            <a:custGeom>
              <a:avLst/>
              <a:gdLst>
                <a:gd name="T0" fmla="*/ 0 w 132"/>
                <a:gd name="T1" fmla="*/ 461 h 461"/>
                <a:gd name="T2" fmla="*/ 0 w 132"/>
                <a:gd name="T3" fmla="*/ 461 h 461"/>
                <a:gd name="T4" fmla="*/ 15 w 132"/>
                <a:gd name="T5" fmla="*/ 409 h 461"/>
                <a:gd name="T6" fmla="*/ 29 w 132"/>
                <a:gd name="T7" fmla="*/ 358 h 461"/>
                <a:gd name="T8" fmla="*/ 29 w 132"/>
                <a:gd name="T9" fmla="*/ 358 h 461"/>
                <a:gd name="T10" fmla="*/ 44 w 132"/>
                <a:gd name="T11" fmla="*/ 307 h 461"/>
                <a:gd name="T12" fmla="*/ 59 w 132"/>
                <a:gd name="T13" fmla="*/ 255 h 461"/>
                <a:gd name="T14" fmla="*/ 59 w 132"/>
                <a:gd name="T15" fmla="*/ 255 h 461"/>
                <a:gd name="T16" fmla="*/ 74 w 132"/>
                <a:gd name="T17" fmla="*/ 204 h 461"/>
                <a:gd name="T18" fmla="*/ 88 w 132"/>
                <a:gd name="T19" fmla="*/ 153 h 461"/>
                <a:gd name="T20" fmla="*/ 88 w 132"/>
                <a:gd name="T21" fmla="*/ 153 h 461"/>
                <a:gd name="T22" fmla="*/ 103 w 132"/>
                <a:gd name="T23" fmla="*/ 102 h 461"/>
                <a:gd name="T24" fmla="*/ 118 w 132"/>
                <a:gd name="T25" fmla="*/ 50 h 461"/>
                <a:gd name="T26" fmla="*/ 118 w 132"/>
                <a:gd name="T27" fmla="*/ 50 h 461"/>
                <a:gd name="T28" fmla="*/ 132 w 132"/>
                <a:gd name="T29" fmla="*/ 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2" h="461">
                  <a:moveTo>
                    <a:pt x="0" y="461"/>
                  </a:moveTo>
                  <a:lnTo>
                    <a:pt x="0" y="461"/>
                  </a:lnTo>
                  <a:lnTo>
                    <a:pt x="15" y="409"/>
                  </a:lnTo>
                  <a:moveTo>
                    <a:pt x="29" y="358"/>
                  </a:moveTo>
                  <a:lnTo>
                    <a:pt x="29" y="358"/>
                  </a:lnTo>
                  <a:lnTo>
                    <a:pt x="44" y="307"/>
                  </a:lnTo>
                  <a:moveTo>
                    <a:pt x="59" y="255"/>
                  </a:moveTo>
                  <a:lnTo>
                    <a:pt x="59" y="255"/>
                  </a:lnTo>
                  <a:lnTo>
                    <a:pt x="74" y="204"/>
                  </a:lnTo>
                  <a:moveTo>
                    <a:pt x="88" y="153"/>
                  </a:moveTo>
                  <a:lnTo>
                    <a:pt x="88" y="153"/>
                  </a:lnTo>
                  <a:lnTo>
                    <a:pt x="103" y="102"/>
                  </a:lnTo>
                  <a:moveTo>
                    <a:pt x="118" y="50"/>
                  </a:moveTo>
                  <a:lnTo>
                    <a:pt x="118" y="50"/>
                  </a:lnTo>
                  <a:lnTo>
                    <a:pt x="132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88" name="Freeform 96">
              <a:extLst>
                <a:ext uri="{FF2B5EF4-FFF2-40B4-BE49-F238E27FC236}">
                  <a16:creationId xmlns:a16="http://schemas.microsoft.com/office/drawing/2014/main" id="{5B160894-9DD1-4813-9669-EFEAC26160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46" y="1817"/>
              <a:ext cx="215" cy="14"/>
            </a:xfrm>
            <a:custGeom>
              <a:avLst/>
              <a:gdLst>
                <a:gd name="T0" fmla="*/ 1007 w 1007"/>
                <a:gd name="T1" fmla="*/ 65 h 65"/>
                <a:gd name="T2" fmla="*/ 1007 w 1007"/>
                <a:gd name="T3" fmla="*/ 65 h 65"/>
                <a:gd name="T4" fmla="*/ 954 w 1007"/>
                <a:gd name="T5" fmla="*/ 61 h 65"/>
                <a:gd name="T6" fmla="*/ 901 w 1007"/>
                <a:gd name="T7" fmla="*/ 58 h 65"/>
                <a:gd name="T8" fmla="*/ 901 w 1007"/>
                <a:gd name="T9" fmla="*/ 58 h 65"/>
                <a:gd name="T10" fmla="*/ 847 w 1007"/>
                <a:gd name="T11" fmla="*/ 54 h 65"/>
                <a:gd name="T12" fmla="*/ 794 w 1007"/>
                <a:gd name="T13" fmla="*/ 51 h 65"/>
                <a:gd name="T14" fmla="*/ 794 w 1007"/>
                <a:gd name="T15" fmla="*/ 51 h 65"/>
                <a:gd name="T16" fmla="*/ 741 w 1007"/>
                <a:gd name="T17" fmla="*/ 48 h 65"/>
                <a:gd name="T18" fmla="*/ 688 w 1007"/>
                <a:gd name="T19" fmla="*/ 44 h 65"/>
                <a:gd name="T20" fmla="*/ 688 w 1007"/>
                <a:gd name="T21" fmla="*/ 44 h 65"/>
                <a:gd name="T22" fmla="*/ 635 w 1007"/>
                <a:gd name="T23" fmla="*/ 41 h 65"/>
                <a:gd name="T24" fmla="*/ 581 w 1007"/>
                <a:gd name="T25" fmla="*/ 37 h 65"/>
                <a:gd name="T26" fmla="*/ 581 w 1007"/>
                <a:gd name="T27" fmla="*/ 37 h 65"/>
                <a:gd name="T28" fmla="*/ 528 w 1007"/>
                <a:gd name="T29" fmla="*/ 34 h 65"/>
                <a:gd name="T30" fmla="*/ 475 w 1007"/>
                <a:gd name="T31" fmla="*/ 31 h 65"/>
                <a:gd name="T32" fmla="*/ 475 w 1007"/>
                <a:gd name="T33" fmla="*/ 31 h 65"/>
                <a:gd name="T34" fmla="*/ 422 w 1007"/>
                <a:gd name="T35" fmla="*/ 27 h 65"/>
                <a:gd name="T36" fmla="*/ 368 w 1007"/>
                <a:gd name="T37" fmla="*/ 24 h 65"/>
                <a:gd name="T38" fmla="*/ 368 w 1007"/>
                <a:gd name="T39" fmla="*/ 24 h 65"/>
                <a:gd name="T40" fmla="*/ 315 w 1007"/>
                <a:gd name="T41" fmla="*/ 20 h 65"/>
                <a:gd name="T42" fmla="*/ 262 w 1007"/>
                <a:gd name="T43" fmla="*/ 17 h 65"/>
                <a:gd name="T44" fmla="*/ 262 w 1007"/>
                <a:gd name="T45" fmla="*/ 17 h 65"/>
                <a:gd name="T46" fmla="*/ 209 w 1007"/>
                <a:gd name="T47" fmla="*/ 14 h 65"/>
                <a:gd name="T48" fmla="*/ 156 w 1007"/>
                <a:gd name="T49" fmla="*/ 10 h 65"/>
                <a:gd name="T50" fmla="*/ 156 w 1007"/>
                <a:gd name="T51" fmla="*/ 10 h 65"/>
                <a:gd name="T52" fmla="*/ 102 w 1007"/>
                <a:gd name="T53" fmla="*/ 7 h 65"/>
                <a:gd name="T54" fmla="*/ 49 w 1007"/>
                <a:gd name="T55" fmla="*/ 3 h 65"/>
                <a:gd name="T56" fmla="*/ 49 w 1007"/>
                <a:gd name="T57" fmla="*/ 3 h 65"/>
                <a:gd name="T58" fmla="*/ 0 w 1007"/>
                <a:gd name="T5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07" h="65">
                  <a:moveTo>
                    <a:pt x="1007" y="65"/>
                  </a:moveTo>
                  <a:lnTo>
                    <a:pt x="1007" y="65"/>
                  </a:lnTo>
                  <a:lnTo>
                    <a:pt x="954" y="61"/>
                  </a:lnTo>
                  <a:moveTo>
                    <a:pt x="901" y="58"/>
                  </a:moveTo>
                  <a:lnTo>
                    <a:pt x="901" y="58"/>
                  </a:lnTo>
                  <a:lnTo>
                    <a:pt x="847" y="54"/>
                  </a:lnTo>
                  <a:moveTo>
                    <a:pt x="794" y="51"/>
                  </a:moveTo>
                  <a:lnTo>
                    <a:pt x="794" y="51"/>
                  </a:lnTo>
                  <a:lnTo>
                    <a:pt x="741" y="48"/>
                  </a:lnTo>
                  <a:moveTo>
                    <a:pt x="688" y="44"/>
                  </a:moveTo>
                  <a:lnTo>
                    <a:pt x="688" y="44"/>
                  </a:lnTo>
                  <a:lnTo>
                    <a:pt x="635" y="41"/>
                  </a:lnTo>
                  <a:moveTo>
                    <a:pt x="581" y="37"/>
                  </a:moveTo>
                  <a:lnTo>
                    <a:pt x="581" y="37"/>
                  </a:lnTo>
                  <a:lnTo>
                    <a:pt x="528" y="34"/>
                  </a:lnTo>
                  <a:moveTo>
                    <a:pt x="475" y="31"/>
                  </a:moveTo>
                  <a:lnTo>
                    <a:pt x="475" y="31"/>
                  </a:lnTo>
                  <a:lnTo>
                    <a:pt x="422" y="27"/>
                  </a:lnTo>
                  <a:moveTo>
                    <a:pt x="368" y="24"/>
                  </a:moveTo>
                  <a:lnTo>
                    <a:pt x="368" y="24"/>
                  </a:lnTo>
                  <a:lnTo>
                    <a:pt x="315" y="20"/>
                  </a:lnTo>
                  <a:moveTo>
                    <a:pt x="262" y="17"/>
                  </a:moveTo>
                  <a:lnTo>
                    <a:pt x="262" y="17"/>
                  </a:lnTo>
                  <a:lnTo>
                    <a:pt x="209" y="14"/>
                  </a:lnTo>
                  <a:moveTo>
                    <a:pt x="156" y="10"/>
                  </a:moveTo>
                  <a:lnTo>
                    <a:pt x="156" y="10"/>
                  </a:lnTo>
                  <a:lnTo>
                    <a:pt x="102" y="7"/>
                  </a:lnTo>
                  <a:moveTo>
                    <a:pt x="49" y="3"/>
                  </a:moveTo>
                  <a:lnTo>
                    <a:pt x="49" y="3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89" name="Freeform 97">
              <a:extLst>
                <a:ext uri="{FF2B5EF4-FFF2-40B4-BE49-F238E27FC236}">
                  <a16:creationId xmlns:a16="http://schemas.microsoft.com/office/drawing/2014/main" id="{AD78303A-5EA3-451E-86B7-0C3DCB6C40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63" y="1902"/>
              <a:ext cx="167" cy="37"/>
            </a:xfrm>
            <a:custGeom>
              <a:avLst/>
              <a:gdLst>
                <a:gd name="T0" fmla="*/ 781 w 781"/>
                <a:gd name="T1" fmla="*/ 173 h 173"/>
                <a:gd name="T2" fmla="*/ 781 w 781"/>
                <a:gd name="T3" fmla="*/ 173 h 173"/>
                <a:gd name="T4" fmla="*/ 729 w 781"/>
                <a:gd name="T5" fmla="*/ 162 h 173"/>
                <a:gd name="T6" fmla="*/ 677 w 781"/>
                <a:gd name="T7" fmla="*/ 150 h 173"/>
                <a:gd name="T8" fmla="*/ 677 w 781"/>
                <a:gd name="T9" fmla="*/ 150 h 173"/>
                <a:gd name="T10" fmla="*/ 625 w 781"/>
                <a:gd name="T11" fmla="*/ 139 h 173"/>
                <a:gd name="T12" fmla="*/ 573 w 781"/>
                <a:gd name="T13" fmla="*/ 127 h 173"/>
                <a:gd name="T14" fmla="*/ 573 w 781"/>
                <a:gd name="T15" fmla="*/ 127 h 173"/>
                <a:gd name="T16" fmla="*/ 521 w 781"/>
                <a:gd name="T17" fmla="*/ 115 h 173"/>
                <a:gd name="T18" fmla="*/ 469 w 781"/>
                <a:gd name="T19" fmla="*/ 104 h 173"/>
                <a:gd name="T20" fmla="*/ 469 w 781"/>
                <a:gd name="T21" fmla="*/ 104 h 173"/>
                <a:gd name="T22" fmla="*/ 417 w 781"/>
                <a:gd name="T23" fmla="*/ 92 h 173"/>
                <a:gd name="T24" fmla="*/ 365 w 781"/>
                <a:gd name="T25" fmla="*/ 81 h 173"/>
                <a:gd name="T26" fmla="*/ 365 w 781"/>
                <a:gd name="T27" fmla="*/ 81 h 173"/>
                <a:gd name="T28" fmla="*/ 313 w 781"/>
                <a:gd name="T29" fmla="*/ 69 h 173"/>
                <a:gd name="T30" fmla="*/ 260 w 781"/>
                <a:gd name="T31" fmla="*/ 58 h 173"/>
                <a:gd name="T32" fmla="*/ 260 w 781"/>
                <a:gd name="T33" fmla="*/ 58 h 173"/>
                <a:gd name="T34" fmla="*/ 208 w 781"/>
                <a:gd name="T35" fmla="*/ 46 h 173"/>
                <a:gd name="T36" fmla="*/ 156 w 781"/>
                <a:gd name="T37" fmla="*/ 35 h 173"/>
                <a:gd name="T38" fmla="*/ 156 w 781"/>
                <a:gd name="T39" fmla="*/ 35 h 173"/>
                <a:gd name="T40" fmla="*/ 104 w 781"/>
                <a:gd name="T41" fmla="*/ 23 h 173"/>
                <a:gd name="T42" fmla="*/ 52 w 781"/>
                <a:gd name="T43" fmla="*/ 12 h 173"/>
                <a:gd name="T44" fmla="*/ 52 w 781"/>
                <a:gd name="T45" fmla="*/ 12 h 173"/>
                <a:gd name="T46" fmla="*/ 0 w 781"/>
                <a:gd name="T4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81" h="173">
                  <a:moveTo>
                    <a:pt x="781" y="173"/>
                  </a:moveTo>
                  <a:lnTo>
                    <a:pt x="781" y="173"/>
                  </a:lnTo>
                  <a:lnTo>
                    <a:pt x="729" y="162"/>
                  </a:lnTo>
                  <a:moveTo>
                    <a:pt x="677" y="150"/>
                  </a:moveTo>
                  <a:lnTo>
                    <a:pt x="677" y="150"/>
                  </a:lnTo>
                  <a:lnTo>
                    <a:pt x="625" y="139"/>
                  </a:lnTo>
                  <a:moveTo>
                    <a:pt x="573" y="127"/>
                  </a:moveTo>
                  <a:lnTo>
                    <a:pt x="573" y="127"/>
                  </a:lnTo>
                  <a:lnTo>
                    <a:pt x="521" y="115"/>
                  </a:lnTo>
                  <a:moveTo>
                    <a:pt x="469" y="104"/>
                  </a:moveTo>
                  <a:lnTo>
                    <a:pt x="469" y="104"/>
                  </a:lnTo>
                  <a:lnTo>
                    <a:pt x="417" y="92"/>
                  </a:lnTo>
                  <a:moveTo>
                    <a:pt x="365" y="81"/>
                  </a:moveTo>
                  <a:lnTo>
                    <a:pt x="365" y="81"/>
                  </a:lnTo>
                  <a:lnTo>
                    <a:pt x="313" y="69"/>
                  </a:lnTo>
                  <a:moveTo>
                    <a:pt x="260" y="58"/>
                  </a:moveTo>
                  <a:lnTo>
                    <a:pt x="260" y="58"/>
                  </a:lnTo>
                  <a:lnTo>
                    <a:pt x="208" y="46"/>
                  </a:lnTo>
                  <a:moveTo>
                    <a:pt x="156" y="35"/>
                  </a:moveTo>
                  <a:lnTo>
                    <a:pt x="156" y="35"/>
                  </a:lnTo>
                  <a:lnTo>
                    <a:pt x="104" y="23"/>
                  </a:lnTo>
                  <a:moveTo>
                    <a:pt x="52" y="12"/>
                  </a:moveTo>
                  <a:lnTo>
                    <a:pt x="52" y="12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90" name="Freeform 98">
              <a:extLst>
                <a:ext uri="{FF2B5EF4-FFF2-40B4-BE49-F238E27FC236}">
                  <a16:creationId xmlns:a16="http://schemas.microsoft.com/office/drawing/2014/main" id="{78DF8F92-2738-4175-B89F-AEBFAF7349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50" y="1824"/>
              <a:ext cx="84" cy="58"/>
            </a:xfrm>
            <a:custGeom>
              <a:avLst/>
              <a:gdLst>
                <a:gd name="T0" fmla="*/ 396 w 396"/>
                <a:gd name="T1" fmla="*/ 271 h 271"/>
                <a:gd name="T2" fmla="*/ 396 w 396"/>
                <a:gd name="T3" fmla="*/ 271 h 271"/>
                <a:gd name="T4" fmla="*/ 352 w 396"/>
                <a:gd name="T5" fmla="*/ 241 h 271"/>
                <a:gd name="T6" fmla="*/ 308 w 396"/>
                <a:gd name="T7" fmla="*/ 211 h 271"/>
                <a:gd name="T8" fmla="*/ 308 w 396"/>
                <a:gd name="T9" fmla="*/ 211 h 271"/>
                <a:gd name="T10" fmla="*/ 264 w 396"/>
                <a:gd name="T11" fmla="*/ 181 h 271"/>
                <a:gd name="T12" fmla="*/ 220 w 396"/>
                <a:gd name="T13" fmla="*/ 151 h 271"/>
                <a:gd name="T14" fmla="*/ 220 w 396"/>
                <a:gd name="T15" fmla="*/ 151 h 271"/>
                <a:gd name="T16" fmla="*/ 176 w 396"/>
                <a:gd name="T17" fmla="*/ 120 h 271"/>
                <a:gd name="T18" fmla="*/ 132 w 396"/>
                <a:gd name="T19" fmla="*/ 90 h 271"/>
                <a:gd name="T20" fmla="*/ 132 w 396"/>
                <a:gd name="T21" fmla="*/ 90 h 271"/>
                <a:gd name="T22" fmla="*/ 88 w 396"/>
                <a:gd name="T23" fmla="*/ 60 h 271"/>
                <a:gd name="T24" fmla="*/ 44 w 396"/>
                <a:gd name="T25" fmla="*/ 30 h 271"/>
                <a:gd name="T26" fmla="*/ 44 w 396"/>
                <a:gd name="T27" fmla="*/ 30 h 271"/>
                <a:gd name="T28" fmla="*/ 0 w 396"/>
                <a:gd name="T29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6" h="271">
                  <a:moveTo>
                    <a:pt x="396" y="271"/>
                  </a:moveTo>
                  <a:lnTo>
                    <a:pt x="396" y="271"/>
                  </a:lnTo>
                  <a:lnTo>
                    <a:pt x="352" y="241"/>
                  </a:lnTo>
                  <a:moveTo>
                    <a:pt x="308" y="211"/>
                  </a:moveTo>
                  <a:lnTo>
                    <a:pt x="308" y="211"/>
                  </a:lnTo>
                  <a:lnTo>
                    <a:pt x="264" y="181"/>
                  </a:lnTo>
                  <a:moveTo>
                    <a:pt x="220" y="151"/>
                  </a:moveTo>
                  <a:lnTo>
                    <a:pt x="220" y="151"/>
                  </a:lnTo>
                  <a:lnTo>
                    <a:pt x="176" y="120"/>
                  </a:lnTo>
                  <a:moveTo>
                    <a:pt x="132" y="90"/>
                  </a:moveTo>
                  <a:lnTo>
                    <a:pt x="132" y="90"/>
                  </a:lnTo>
                  <a:lnTo>
                    <a:pt x="88" y="60"/>
                  </a:lnTo>
                  <a:moveTo>
                    <a:pt x="44" y="30"/>
                  </a:moveTo>
                  <a:lnTo>
                    <a:pt x="44" y="30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</p:grpSp>
      <p:pic>
        <p:nvPicPr>
          <p:cNvPr id="91" name="Picture 90">
            <a:extLst>
              <a:ext uri="{FF2B5EF4-FFF2-40B4-BE49-F238E27FC236}">
                <a16:creationId xmlns:a16="http://schemas.microsoft.com/office/drawing/2014/main" id="{FE345BA8-15CC-4F75-866A-8C1370A5BE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710" y="5068875"/>
            <a:ext cx="360000" cy="592800"/>
          </a:xfrm>
          <a:prstGeom prst="rect">
            <a:avLst/>
          </a:prstGeom>
        </p:spPr>
      </p:pic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00F39A1-BFFD-401C-8E9B-86D2FD4E04BC}"/>
              </a:ext>
            </a:extLst>
          </p:cNvPr>
          <p:cNvCxnSpPr/>
          <p:nvPr/>
        </p:nvCxnSpPr>
        <p:spPr>
          <a:xfrm>
            <a:off x="5733214" y="4760670"/>
            <a:ext cx="0" cy="30820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BB9C043-44C9-43D2-AE3B-E5EA7451416E}"/>
              </a:ext>
            </a:extLst>
          </p:cNvPr>
          <p:cNvCxnSpPr>
            <a:stCxn id="91" idx="3"/>
            <a:endCxn id="67" idx="17"/>
          </p:cNvCxnSpPr>
          <p:nvPr/>
        </p:nvCxnSpPr>
        <p:spPr>
          <a:xfrm flipV="1">
            <a:off x="5737711" y="5356242"/>
            <a:ext cx="154904" cy="90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87ED0800-743F-4897-9B25-524FE73443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758" y="1422189"/>
            <a:ext cx="499134" cy="747067"/>
          </a:xfrm>
          <a:prstGeom prst="rect">
            <a:avLst/>
          </a:pr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DAA4BD13-FE87-4214-8CD6-76C6F3F910BF}"/>
              </a:ext>
            </a:extLst>
          </p:cNvPr>
          <p:cNvSpPr/>
          <p:nvPr/>
        </p:nvSpPr>
        <p:spPr>
          <a:xfrm>
            <a:off x="3330512" y="4297700"/>
            <a:ext cx="4860000" cy="36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800" dirty="0"/>
              <a:t>Virtual Machine Interpreter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2CF6224-80E9-4A0B-A484-90ECFE7118F5}"/>
              </a:ext>
            </a:extLst>
          </p:cNvPr>
          <p:cNvSpPr/>
          <p:nvPr/>
        </p:nvSpPr>
        <p:spPr>
          <a:xfrm>
            <a:off x="3330512" y="3839228"/>
            <a:ext cx="234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800" dirty="0"/>
              <a:t>Bytecode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E4B3ECB-040F-4994-85DA-FA643EE4E097}"/>
              </a:ext>
            </a:extLst>
          </p:cNvPr>
          <p:cNvSpPr/>
          <p:nvPr/>
        </p:nvSpPr>
        <p:spPr>
          <a:xfrm>
            <a:off x="3330512" y="2922284"/>
            <a:ext cx="234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800" dirty="0"/>
              <a:t>Source Code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6E9FF4E-8C42-49E0-ABC8-197B10A5BE28}"/>
              </a:ext>
            </a:extLst>
          </p:cNvPr>
          <p:cNvSpPr/>
          <p:nvPr/>
        </p:nvSpPr>
        <p:spPr>
          <a:xfrm>
            <a:off x="3330512" y="2385641"/>
            <a:ext cx="234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800" dirty="0"/>
              <a:t>Specification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E5B76E4-7E60-4DDB-9C52-AA551ABC98D7}"/>
              </a:ext>
            </a:extLst>
          </p:cNvPr>
          <p:cNvSpPr/>
          <p:nvPr/>
        </p:nvSpPr>
        <p:spPr>
          <a:xfrm>
            <a:off x="3330512" y="3380756"/>
            <a:ext cx="4860000" cy="36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800" dirty="0"/>
              <a:t>Compiler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AA81508-5E5E-4A22-8822-07C32D13064C}"/>
              </a:ext>
            </a:extLst>
          </p:cNvPr>
          <p:cNvSpPr/>
          <p:nvPr/>
        </p:nvSpPr>
        <p:spPr>
          <a:xfrm>
            <a:off x="5836881" y="2922284"/>
            <a:ext cx="23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800" dirty="0"/>
              <a:t>Source Language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5890B24-4689-4FC5-B2CB-54093DA5C34B}"/>
              </a:ext>
            </a:extLst>
          </p:cNvPr>
          <p:cNvSpPr/>
          <p:nvPr/>
        </p:nvSpPr>
        <p:spPr>
          <a:xfrm>
            <a:off x="5847437" y="3839228"/>
            <a:ext cx="23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800" dirty="0"/>
              <a:t>Bytecode Language</a:t>
            </a:r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FBBCD733-2E77-4D4C-964A-DA60730AFA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022" y="5145020"/>
            <a:ext cx="360000" cy="592800"/>
          </a:xfrm>
          <a:prstGeom prst="rect">
            <a:avLst/>
          </a:prstGeom>
        </p:spPr>
      </p:pic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B607216-A165-42D2-8138-65741E10306D}"/>
              </a:ext>
            </a:extLst>
          </p:cNvPr>
          <p:cNvCxnSpPr/>
          <p:nvPr/>
        </p:nvCxnSpPr>
        <p:spPr>
          <a:xfrm flipV="1">
            <a:off x="6471722" y="5297607"/>
            <a:ext cx="157185" cy="5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72BA0E5-2B11-40A1-BBDA-680865589C3F}"/>
              </a:ext>
            </a:extLst>
          </p:cNvPr>
          <p:cNvSpPr/>
          <p:nvPr/>
        </p:nvSpPr>
        <p:spPr>
          <a:xfrm>
            <a:off x="5836881" y="2385641"/>
            <a:ext cx="23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800" dirty="0"/>
              <a:t>Specification Language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60144A8-F292-4E6B-968C-3EEFDF3C5BE3}"/>
              </a:ext>
            </a:extLst>
          </p:cNvPr>
          <p:cNvCxnSpPr/>
          <p:nvPr/>
        </p:nvCxnSpPr>
        <p:spPr>
          <a:xfrm>
            <a:off x="5733214" y="1993404"/>
            <a:ext cx="0" cy="30820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7DC7CE2-F86B-4A8B-A836-003EF285ACB7}"/>
              </a:ext>
            </a:extLst>
          </p:cNvPr>
          <p:cNvSpPr/>
          <p:nvPr/>
        </p:nvSpPr>
        <p:spPr>
          <a:xfrm>
            <a:off x="3244072" y="3793604"/>
            <a:ext cx="5064894" cy="44402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5331A3C-A4F5-4C36-9C5D-C6C51F250E84}"/>
              </a:ext>
            </a:extLst>
          </p:cNvPr>
          <p:cNvSpPr/>
          <p:nvPr/>
        </p:nvSpPr>
        <p:spPr>
          <a:xfrm>
            <a:off x="3244072" y="2880033"/>
            <a:ext cx="5064894" cy="44402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BEAB10F-1C10-47C8-90F3-4315197DF944}"/>
              </a:ext>
            </a:extLst>
          </p:cNvPr>
          <p:cNvSpPr/>
          <p:nvPr/>
        </p:nvSpPr>
        <p:spPr>
          <a:xfrm>
            <a:off x="3251522" y="2341466"/>
            <a:ext cx="5064894" cy="44402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</p:spTree>
    <p:extLst>
      <p:ext uri="{BB962C8B-B14F-4D97-AF65-F5344CB8AC3E}">
        <p14:creationId xmlns:p14="http://schemas.microsoft.com/office/powerpoint/2010/main" val="3716184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776446-2E6A-45DD-A69E-50C21A01B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Which of the following statement(s) is True?</a:t>
            </a:r>
          </a:p>
          <a:p>
            <a:pPr marL="925200" lvl="2" indent="-457200">
              <a:buFont typeface="+mj-lt"/>
              <a:buAutoNum type="alphaUcPeriod"/>
            </a:pPr>
            <a:r>
              <a:rPr lang="en-AU" sz="2400" dirty="0"/>
              <a:t>Avoiding service failures in the presence of faults is called fault prevention </a:t>
            </a:r>
          </a:p>
          <a:p>
            <a:pPr marL="925200" lvl="2" indent="-457200">
              <a:buFont typeface="+mj-lt"/>
              <a:buAutoNum type="alphaUcPeriod"/>
            </a:pPr>
            <a:r>
              <a:rPr lang="en-AU" sz="2400" dirty="0"/>
              <a:t>Trust of a blockchain-based application solely rely on the trust on the blockchain platform</a:t>
            </a:r>
          </a:p>
          <a:p>
            <a:pPr marL="925200" lvl="2" indent="-457200">
              <a:buFont typeface="+mj-lt"/>
              <a:buAutoNum type="alphaUcPeriod"/>
            </a:pPr>
            <a:r>
              <a:rPr lang="en-AU" sz="2400" dirty="0"/>
              <a:t>Smart contracts can implement or enforce parts of legal contract</a:t>
            </a:r>
          </a:p>
          <a:p>
            <a:pPr marL="925200" lvl="2" indent="-457200">
              <a:buFont typeface="+mj-lt"/>
              <a:buAutoNum type="alphaUcPeriod"/>
            </a:pPr>
            <a:r>
              <a:rPr lang="en-AU" sz="2400" dirty="0"/>
              <a:t>Formal specification and verification ensure a smart contract is bug free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3BB1A6-DFB5-4E8E-8EAF-7680670EF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6CB76-B9A2-4E82-B1DB-C85312B06D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dirty="0"/>
              <a:t>COMP6452 Software Architecture for Blockchain Applications |  Data61, CSIRO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5A1AD6-EF99-445E-B544-16CC39BA4F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18</a:t>
            </a:fld>
            <a:r>
              <a:rPr lang="en-AU" dirty="0"/>
              <a:t>  |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C2CFCC-3896-4E03-8EBD-7BC08BEED78B}"/>
              </a:ext>
            </a:extLst>
          </p:cNvPr>
          <p:cNvSpPr txBox="1"/>
          <p:nvPr/>
        </p:nvSpPr>
        <p:spPr>
          <a:xfrm>
            <a:off x="234710" y="2821497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C6B7E6-13B7-418F-8715-8F756F53D2E1}"/>
              </a:ext>
            </a:extLst>
          </p:cNvPr>
          <p:cNvSpPr txBox="1"/>
          <p:nvPr/>
        </p:nvSpPr>
        <p:spPr>
          <a:xfrm>
            <a:off x="234710" y="4297660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FF0000"/>
                </a:solidFill>
              </a:rPr>
              <a:t>X</a:t>
            </a:r>
            <a:endParaRPr lang="en-AU" sz="2000" b="1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23129D-F338-484E-BF70-1F522292CCD3}"/>
              </a:ext>
            </a:extLst>
          </p:cNvPr>
          <p:cNvSpPr txBox="1"/>
          <p:nvPr/>
        </p:nvSpPr>
        <p:spPr>
          <a:xfrm>
            <a:off x="234710" y="2086428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C1BCBA-6350-4E01-AC8A-11B2EFFE69C4}"/>
              </a:ext>
            </a:extLst>
          </p:cNvPr>
          <p:cNvSpPr txBox="1"/>
          <p:nvPr/>
        </p:nvSpPr>
        <p:spPr>
          <a:xfrm>
            <a:off x="234710" y="3505572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✓</a:t>
            </a:r>
            <a:endParaRPr lang="en-AU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03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9644AC-5CFD-47E8-8D86-122A49EA0D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Reliability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980F91-C169-48A9-A35D-36B3B7DF362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5419725"/>
            <a:ext cx="6083300" cy="104775"/>
          </a:xfrm>
        </p:spPr>
        <p:txBody>
          <a:bodyPr/>
          <a:lstStyle/>
          <a:p>
            <a:r>
              <a:rPr lang="en-AU"/>
              <a:t>COMP6452 Software Architecture for Blockchain Applications |  Data61, CSIRO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1571E2-BEAA-428C-AE6C-0523B704F5E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5419725"/>
            <a:ext cx="288925" cy="106363"/>
          </a:xfrm>
        </p:spPr>
        <p:txBody>
          <a:bodyPr/>
          <a:lstStyle/>
          <a:p>
            <a:fld id="{2ABE124A-B5C5-46E0-B944-45307B126769}" type="slidenum">
              <a:rPr lang="en-AU" smtClean="0"/>
              <a:pPr/>
              <a:t>19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48101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picture containing building, toy, table, small&#10;&#10;Description automatically generated">
            <a:extLst>
              <a:ext uri="{FF2B5EF4-FFF2-40B4-BE49-F238E27FC236}">
                <a16:creationId xmlns:a16="http://schemas.microsoft.com/office/drawing/2014/main" id="{5AEC9B88-560A-42F8-A1FA-AEFEB8971C5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13" b="16713"/>
          <a:stretch>
            <a:fillRect/>
          </a:stretch>
        </p:blipFill>
        <p:spPr>
          <a:xfrm rot="16200000">
            <a:off x="5137150" y="1716091"/>
            <a:ext cx="5715000" cy="2282825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9DE98-6E43-4B51-A532-268240706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dirty="0"/>
              <a:t>Terminology</a:t>
            </a:r>
          </a:p>
          <a:p>
            <a:r>
              <a:rPr lang="en-AU" sz="2800" dirty="0"/>
              <a:t>Need for trustworthy blockchain applications</a:t>
            </a:r>
          </a:p>
          <a:p>
            <a:r>
              <a:rPr lang="en-AU" sz="2800" dirty="0"/>
              <a:t>Functional suitability</a:t>
            </a:r>
          </a:p>
          <a:p>
            <a:r>
              <a:rPr lang="en-AU" sz="2800" dirty="0"/>
              <a:t>Reliability</a:t>
            </a:r>
          </a:p>
          <a:p>
            <a:r>
              <a:rPr lang="en-AU" sz="2800" dirty="0"/>
              <a:t>Security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021345-AA76-40AA-A4C6-B02555BBB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Outline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dirty="0"/>
              <a:t>COMP6452 Software Architecture for Blockchain Applications |  Data61, CSIRO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2</a:t>
            </a:fld>
            <a:r>
              <a:rPr lang="en-AU" dirty="0"/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3695808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5B60313-CAA7-4BD8-8070-D652EBC01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2" y="1723100"/>
            <a:ext cx="8640958" cy="3697178"/>
          </a:xfrm>
        </p:spPr>
        <p:txBody>
          <a:bodyPr>
            <a:normAutofit fontScale="85000" lnSpcReduction="20000"/>
          </a:bodyPr>
          <a:lstStyle/>
          <a:p>
            <a:r>
              <a:rPr lang="en-AU" dirty="0"/>
              <a:t>Reliability</a:t>
            </a:r>
          </a:p>
          <a:p>
            <a:pPr lvl="1"/>
            <a:r>
              <a:rPr lang="en-AU" dirty="0"/>
              <a:t>Degree to which a system, product, or component performs specified functions under specified conditions for a specified period of time</a:t>
            </a:r>
          </a:p>
          <a:p>
            <a:r>
              <a:rPr lang="en-AU" dirty="0"/>
              <a:t>Availability</a:t>
            </a:r>
          </a:p>
          <a:p>
            <a:pPr lvl="1"/>
            <a:r>
              <a:rPr lang="en-AU" dirty="0"/>
              <a:t>Degree to which a system, product, or component is operational &amp; accessible when required for use</a:t>
            </a:r>
          </a:p>
          <a:p>
            <a:r>
              <a:rPr lang="en-AU" dirty="0"/>
              <a:t>Recoverability</a:t>
            </a:r>
          </a:p>
          <a:p>
            <a:pPr lvl="1"/>
            <a:r>
              <a:rPr lang="en-AU" dirty="0"/>
              <a:t>Degree to which, in the event of an interruption or a failure, a product or system can recover data directly affected &amp; re-establish the desired state of system</a:t>
            </a:r>
          </a:p>
          <a:p>
            <a:r>
              <a:rPr lang="en-AU" dirty="0"/>
              <a:t>Maturity</a:t>
            </a:r>
          </a:p>
          <a:p>
            <a:pPr lvl="1"/>
            <a:r>
              <a:rPr lang="en-AU" dirty="0"/>
              <a:t>Degree to which a system, product, or component meets needs for reliability under normal operation</a:t>
            </a:r>
          </a:p>
          <a:p>
            <a:r>
              <a:rPr lang="en-AU" dirty="0"/>
              <a:t>Fault-Tolerance</a:t>
            </a:r>
          </a:p>
          <a:p>
            <a:pPr lvl="1"/>
            <a:r>
              <a:rPr lang="en-AU" dirty="0"/>
              <a:t>Degree to which a system, product, or component operates as intended despite the presence of hardware or software faults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E10DAD-5AB6-4832-863C-9724A765A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ISO/IEC 25010:2011 – Reliability Characteristics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EB1CDB-4303-41E9-9011-3B98E63B2C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COMP6452 Software Architecture for Blockchain Applications |  Data61, CSIRO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FB852B-1678-43E5-8D58-79CFC29776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20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71341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122F0E-E19F-4A1B-B706-2C6021D2A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2" y="1723100"/>
            <a:ext cx="8640958" cy="3800740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“Degree to which a system, product, or component is operational &amp; accessible when required for use”</a:t>
            </a:r>
          </a:p>
          <a:p>
            <a:pPr lvl="1"/>
            <a:r>
              <a:rPr lang="en-AU" dirty="0"/>
              <a:t>A measure could be something like “probability of being able to provide service at any given time”</a:t>
            </a:r>
          </a:p>
          <a:p>
            <a:pPr lvl="1"/>
            <a:r>
              <a:rPr lang="en-AU" dirty="0"/>
              <a:t>99.95% availability over a year – daily 43s or yearly 4h 22m 58s downtime</a:t>
            </a:r>
          </a:p>
          <a:p>
            <a:pPr lvl="1"/>
            <a:r>
              <a:rPr lang="en-AU" dirty="0"/>
              <a:t>Affected by the other reliability characteristics, </a:t>
            </a:r>
          </a:p>
          <a:p>
            <a:pPr lvl="2"/>
            <a:r>
              <a:rPr lang="en-AU" dirty="0"/>
              <a:t>Probability of failure, fault tolerance, time to recovery, etc.</a:t>
            </a:r>
          </a:p>
          <a:p>
            <a:r>
              <a:rPr lang="en-AU" dirty="0"/>
              <a:t>Blockchain platform is highly redundant (has many nodes)</a:t>
            </a:r>
          </a:p>
          <a:p>
            <a:r>
              <a:rPr lang="en-AU" dirty="0"/>
              <a:t>High read availability</a:t>
            </a:r>
          </a:p>
          <a:p>
            <a:pPr lvl="1"/>
            <a:r>
              <a:rPr lang="en-AU" dirty="0"/>
              <a:t>An application can run many redundant blockchain nodes locally</a:t>
            </a:r>
          </a:p>
          <a:p>
            <a:pPr lvl="1"/>
            <a:r>
              <a:rPr lang="en-AU" dirty="0"/>
              <a:t>Easy to subscribe to updates to get replicas of the ledger</a:t>
            </a:r>
          </a:p>
          <a:p>
            <a:r>
              <a:rPr lang="en-AU" dirty="0"/>
              <a:t>Write availability is a different story…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F1CBCD-A2B4-4A6F-BE7F-73EE054D5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Availability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5F500-B9A0-4140-AA1C-2BCFA57504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COMP6452 Software Architecture for Blockchain Applications |  Data61, CSIRO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E36037-EA59-49D8-9D99-08466E5EAD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21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92575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82F3D9C-C3E5-4240-9844-6F53A5202F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549" t="28511" r="10075" b="37804"/>
          <a:stretch/>
        </p:blipFill>
        <p:spPr>
          <a:xfrm>
            <a:off x="5472174" y="191160"/>
            <a:ext cx="3667933" cy="1912516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78FB1E-3485-48CA-8EDD-5D7CAA8A5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2" y="1723100"/>
            <a:ext cx="8640958" cy="3800740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Scenario</a:t>
            </a:r>
          </a:p>
          <a:p>
            <a:pPr lvl="1"/>
            <a:r>
              <a:rPr lang="en-AU" dirty="0"/>
              <a:t>your application sends a TX to update blockchain ledger</a:t>
            </a:r>
          </a:p>
          <a:p>
            <a:pPr lvl="1"/>
            <a:r>
              <a:rPr lang="en-AU" dirty="0"/>
              <a:t>Waiting… Waiting…</a:t>
            </a:r>
          </a:p>
          <a:p>
            <a:pPr lvl="1"/>
            <a:r>
              <a:rPr lang="en-AU" dirty="0"/>
              <a:t>Should I keep waiting? or was there a service failure?</a:t>
            </a:r>
            <a:br>
              <a:rPr lang="en-AU" dirty="0"/>
            </a:br>
            <a:r>
              <a:rPr lang="en-AU" dirty="0"/>
              <a:t>(i.e., an availability problem)</a:t>
            </a:r>
          </a:p>
          <a:p>
            <a:r>
              <a:rPr lang="en-AU" dirty="0"/>
              <a:t>You will define some limit on your waiting time</a:t>
            </a:r>
          </a:p>
          <a:p>
            <a:pPr lvl="1"/>
            <a:r>
              <a:rPr lang="en-AU" dirty="0"/>
              <a:t>Long tail of variability in latency means sometimes it will take even longer</a:t>
            </a:r>
          </a:p>
          <a:p>
            <a:pPr lvl="1"/>
            <a:r>
              <a:rPr lang="en-AU" dirty="0"/>
              <a:t>But, by then your application will have decided a failure has happened</a:t>
            </a:r>
          </a:p>
          <a:p>
            <a:r>
              <a:rPr lang="en-AU" dirty="0"/>
              <a:t>Complex trade-off:</a:t>
            </a:r>
          </a:p>
          <a:p>
            <a:pPr lvl="1"/>
            <a:r>
              <a:rPr lang="en-AU" dirty="0"/>
              <a:t>Availability vs. Cost (gas/fee) vs. Latency (# confirmations) vs. Risk (# confirmations)</a:t>
            </a:r>
          </a:p>
          <a:p>
            <a:r>
              <a:rPr lang="en-AU" dirty="0"/>
              <a:t>Mainly a problem with public blockchains?</a:t>
            </a:r>
          </a:p>
          <a:p>
            <a:pPr lvl="1"/>
            <a:r>
              <a:rPr lang="en-AU" dirty="0"/>
              <a:t>Depending on consensus mechanism, mining node policies, etc.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13C842-F4F6-41A5-A8AB-492971F1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Write Availability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DC58CC-87E0-4AE1-9758-3197B2E5F2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COMP6452 Software Architecture for Blockchain Applications |  Data61, CSIRO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4880C9-CE72-4B8C-81AF-E4762422D1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22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0E8631-B59E-4E47-AC32-0FB243F2D3F7}"/>
              </a:ext>
            </a:extLst>
          </p:cNvPr>
          <p:cNvSpPr/>
          <p:nvPr/>
        </p:nvSpPr>
        <p:spPr>
          <a:xfrm>
            <a:off x="6084168" y="2221414"/>
            <a:ext cx="318973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dirty="0"/>
              <a:t>Source: “On availability for blockchain-based systems” </a:t>
            </a:r>
            <a:r>
              <a:rPr lang="en-AU" sz="1400" dirty="0">
                <a:hlinkClick r:id="rId4"/>
              </a:rPr>
              <a:t>https:// ieeexplore.ieee.org/document/8069069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3138551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625FA6E-F6B4-40E3-81CB-BDF0679C1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2" y="1723100"/>
            <a:ext cx="8640958" cy="3800740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A blockchain-based application has many components</a:t>
            </a:r>
          </a:p>
          <a:p>
            <a:pPr lvl="1"/>
            <a:r>
              <a:rPr lang="en-AU" dirty="0"/>
              <a:t>Even if the blockchain platform works, your other components may fail</a:t>
            </a:r>
          </a:p>
          <a:p>
            <a:r>
              <a:rPr lang="en-AU" dirty="0"/>
              <a:t>Use normal availability-increasing design strategies for architecture,  e.g.,</a:t>
            </a:r>
          </a:p>
          <a:p>
            <a:pPr lvl="1"/>
            <a:r>
              <a:rPr lang="en-AU" dirty="0"/>
              <a:t>Increase quality of each component &amp; connector</a:t>
            </a:r>
          </a:p>
          <a:p>
            <a:pPr lvl="3"/>
            <a:r>
              <a:rPr lang="en-AU" dirty="0"/>
              <a:t>High quality software &amp; hardware</a:t>
            </a:r>
          </a:p>
          <a:p>
            <a:pPr lvl="1"/>
            <a:r>
              <a:rPr lang="en-AU" dirty="0"/>
              <a:t>Eliminate single points of failure by increasing redundancy</a:t>
            </a:r>
          </a:p>
          <a:p>
            <a:pPr lvl="3"/>
            <a:r>
              <a:rPr lang="en-AU" dirty="0"/>
              <a:t>Load balancing/failover monitoring &amp; routing</a:t>
            </a:r>
          </a:p>
          <a:p>
            <a:pPr lvl="3"/>
            <a:r>
              <a:rPr lang="en-AU" dirty="0"/>
              <a:t>Stateless server components</a:t>
            </a:r>
          </a:p>
          <a:p>
            <a:pPr lvl="4"/>
            <a:r>
              <a:rPr lang="en-AU" dirty="0"/>
              <a:t>Blockchain can help enable “stateless” server component (use blockchain to store state)</a:t>
            </a:r>
          </a:p>
          <a:p>
            <a:pPr lvl="1"/>
            <a:r>
              <a:rPr lang="en-AU" dirty="0"/>
              <a:t>Detect &amp; recover from failures</a:t>
            </a:r>
          </a:p>
          <a:p>
            <a:pPr lvl="3"/>
            <a:r>
              <a:rPr lang="en-AU" dirty="0"/>
              <a:t>Hot backup/failover servers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6B480C-0F7A-4299-8BA2-9885897CC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Availability for Blockchain-Based Applications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84EBCE-D0DF-482F-931D-BA8554AEFA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COMP6452 Software Architecture for Blockchain Applications |  Data61, CSIRO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36EA9B-0BAD-4AD4-9FB6-6E38A7A165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23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85935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D95718-4E68-4279-B594-B3B72A14E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High Availability Design in Cloud Era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74D01F-5F4E-4B4A-A9F1-F8B2A95473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COMP6452 Software Architecture for Blockchain Applications |  Data61, CSIRO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46AAED-D8B0-4D04-8C1B-69EFD637B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24</a:t>
            </a:fld>
            <a:r>
              <a:rPr lang="en-AU"/>
              <a:t>  |</a:t>
            </a:r>
            <a:endParaRPr lang="en-AU" dirty="0"/>
          </a:p>
        </p:txBody>
      </p:sp>
      <p:pic>
        <p:nvPicPr>
          <p:cNvPr id="6" name="Picture 2" descr="http://i.stack.imgur.com/mOiQt.png">
            <a:extLst>
              <a:ext uri="{FF2B5EF4-FFF2-40B4-BE49-F238E27FC236}">
                <a16:creationId xmlns:a16="http://schemas.microsoft.com/office/drawing/2014/main" id="{B056BD3D-E8C8-4BB8-BDD6-058FAA3D6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18" y="1489348"/>
            <a:ext cx="7200000" cy="371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725D70E-1CFA-4F94-BCFF-BA2764E2A7CF}"/>
              </a:ext>
            </a:extLst>
          </p:cNvPr>
          <p:cNvSpPr/>
          <p:nvPr/>
        </p:nvSpPr>
        <p:spPr>
          <a:xfrm>
            <a:off x="5490310" y="5200778"/>
            <a:ext cx="11521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Source: AWS</a:t>
            </a:r>
          </a:p>
        </p:txBody>
      </p:sp>
    </p:spTree>
    <p:extLst>
      <p:ext uri="{BB962C8B-B14F-4D97-AF65-F5344CB8AC3E}">
        <p14:creationId xmlns:p14="http://schemas.microsoft.com/office/powerpoint/2010/main" val="4157812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577DFD-4F59-44F1-A7AD-1EE28248D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2" y="1723100"/>
            <a:ext cx="8640958" cy="3697178"/>
          </a:xfrm>
        </p:spPr>
        <p:txBody>
          <a:bodyPr>
            <a:normAutofit fontScale="92500" lnSpcReduction="20000"/>
          </a:bodyPr>
          <a:lstStyle/>
          <a:p>
            <a:r>
              <a:rPr lang="en-AU" dirty="0"/>
              <a:t>“Degree to which, in the event of an interruption or a failure, a product or system can recover data directly affected &amp; re-establish the desired state of system”</a:t>
            </a:r>
          </a:p>
          <a:p>
            <a:pPr lvl="1"/>
            <a:endParaRPr lang="en-AU" dirty="0"/>
          </a:p>
          <a:p>
            <a:r>
              <a:rPr lang="en-AU" dirty="0"/>
              <a:t>Blockchain platform is likely to recover</a:t>
            </a:r>
          </a:p>
          <a:p>
            <a:pPr lvl="1"/>
            <a:r>
              <a:rPr lang="en-AU" dirty="0"/>
              <a:t>Consensus mechanisms are designed to autonomically recover nodes &amp; ledger consistency</a:t>
            </a:r>
          </a:p>
          <a:p>
            <a:pPr lvl="1"/>
            <a:r>
              <a:rPr lang="en-AU" dirty="0"/>
              <a:t>Nodes can sync from where they left off</a:t>
            </a:r>
          </a:p>
          <a:p>
            <a:pPr lvl="1"/>
            <a:r>
              <a:rPr lang="en-AU" dirty="0"/>
              <a:t>In worst case in a public blockchain, there might be a hard fork in the ledger</a:t>
            </a:r>
          </a:p>
          <a:p>
            <a:pPr lvl="1"/>
            <a:r>
              <a:rPr lang="en-AU" dirty="0"/>
              <a:t>Normally, recoverability will mostly be a concern for other parts of application architecture</a:t>
            </a:r>
          </a:p>
          <a:p>
            <a:r>
              <a:rPr lang="en-AU" dirty="0"/>
              <a:t>But, can you abort a blockchain TX, to safely retry?</a:t>
            </a:r>
          </a:p>
          <a:p>
            <a:pPr lvl="1"/>
            <a:r>
              <a:rPr lang="en-AU" dirty="0"/>
              <a:t>Most blockchains don’t explicitly provide a support for this!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4CA7AE-755B-4CCF-A791-CAB931457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Recoverability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6AC00-F544-4DC6-BCC8-93026AF3AB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COMP6452 Software Architecture for Blockchain Applications |  Data61, CSIRO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29066A-1F32-4B69-81B2-616A476C07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25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8684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11E186-CEFB-4F1E-81D3-77F5F5DB2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2" y="1723100"/>
            <a:ext cx="8640958" cy="3697178"/>
          </a:xfrm>
        </p:spPr>
        <p:txBody>
          <a:bodyPr>
            <a:normAutofit fontScale="92500" lnSpcReduction="20000"/>
          </a:bodyPr>
          <a:lstStyle/>
          <a:p>
            <a:r>
              <a:rPr lang="en-AU" dirty="0"/>
              <a:t>If you send a TX into the TX pool (aka., </a:t>
            </a:r>
            <a:r>
              <a:rPr lang="en-AU" dirty="0" err="1"/>
              <a:t>mempool</a:t>
            </a:r>
            <a:r>
              <a:rPr lang="en-AU" dirty="0"/>
              <a:t>), &amp; it’s not yet included in a block, can you abort it?</a:t>
            </a:r>
          </a:p>
          <a:p>
            <a:pPr lvl="1"/>
            <a:r>
              <a:rPr lang="en-AU" dirty="0"/>
              <a:t>You’ve changed your mind, something is wrong, or taking too long to commit</a:t>
            </a:r>
          </a:p>
          <a:p>
            <a:r>
              <a:rPr lang="en-AU" dirty="0"/>
              <a:t>Ethereum TXs have a nonce, normally increment per TX</a:t>
            </a:r>
          </a:p>
          <a:p>
            <a:pPr lvl="1"/>
            <a:r>
              <a:rPr lang="en-AU" dirty="0"/>
              <a:t>Miners will consider an old or reused nonce as being “outdated”</a:t>
            </a:r>
          </a:p>
          <a:p>
            <a:r>
              <a:rPr lang="en-AU" dirty="0"/>
              <a:t>To cancel out previous TX</a:t>
            </a:r>
          </a:p>
          <a:p>
            <a:pPr lvl="1"/>
            <a:r>
              <a:rPr lang="en-AU" dirty="0"/>
              <a:t>Issue a competing null TX with same address &amp; TX nonce, with a higher fee</a:t>
            </a:r>
          </a:p>
          <a:p>
            <a:pPr lvl="1"/>
            <a:r>
              <a:rPr lang="en-AU" dirty="0"/>
              <a:t>e.g., send 0 Ether to yourself, or invoke a smart contract to raise an exception</a:t>
            </a:r>
          </a:p>
          <a:p>
            <a:r>
              <a:rPr lang="en-AU" dirty="0"/>
              <a:t>To speed up inclusion</a:t>
            </a:r>
          </a:p>
          <a:p>
            <a:pPr lvl="1"/>
            <a:r>
              <a:rPr lang="en-AU" dirty="0"/>
              <a:t>Reissue “same” TX details from same address &amp; nonce, with a higher gas price</a:t>
            </a:r>
          </a:p>
          <a:p>
            <a:pPr lvl="1"/>
            <a:r>
              <a:rPr lang="en-AU" dirty="0"/>
              <a:t>Higher fee means it has different hash value, so will be seen as a “different” TX</a:t>
            </a:r>
          </a:p>
          <a:p>
            <a:r>
              <a:rPr lang="en-AU" dirty="0"/>
              <a:t>This’s not guaranteed to work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978544-6AA2-4CC9-A5CF-B933277FA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Aborting a Transaction in Ethereum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B75C4-54D4-4B56-A4F5-E5B084F93A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COMP6452 Software Architecture for Blockchain Applications |  Data61, CSIRO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1991AE-716A-4E00-BDE2-B6EDA59BE6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26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30557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9EC638-AB34-427E-914F-BD0A695F7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“Degree to which a system, product, or component meets needs for reliability under normal operation”</a:t>
            </a:r>
          </a:p>
          <a:p>
            <a:r>
              <a:rPr lang="en-AU" dirty="0"/>
              <a:t>Availability is about readiness for correct service vs. Reliability is about continuity of correct service</a:t>
            </a:r>
          </a:p>
          <a:p>
            <a:r>
              <a:rPr lang="en-AU" dirty="0"/>
              <a:t>Ability to consistently provide service depends on both blockchain &amp; components attached to it</a:t>
            </a:r>
          </a:p>
          <a:p>
            <a:pPr lvl="1"/>
            <a:r>
              <a:rPr lang="en-AU" dirty="0"/>
              <a:t>Previous discussion about availability for blockchain-based applications applies here too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3A921F-E183-46DF-82DA-919B2953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Maturity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6034FB-2C13-417A-AD23-6562E99345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COMP6452 Software Architecture for Blockchain Applications |  Data61, CSIRO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A4BF23-9ACE-4DE3-850B-A95DDF21B5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27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822818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8F661D-BA89-48FA-8C80-BF5424EF8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2" y="1723100"/>
            <a:ext cx="8640958" cy="3697178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“Degree to which a system, product, or component operates as intended despite the presence of hardware or software faults”</a:t>
            </a:r>
          </a:p>
          <a:p>
            <a:r>
              <a:rPr lang="en-AU" dirty="0"/>
              <a:t>Blockchain platform tolerates faults</a:t>
            </a:r>
          </a:p>
          <a:p>
            <a:pPr lvl="1"/>
            <a:r>
              <a:rPr lang="en-AU" dirty="0"/>
              <a:t>Hardware faults in individual miners </a:t>
            </a:r>
            <a:r>
              <a:rPr lang="en-AU" dirty="0">
                <a:sym typeface="Wingdings" panose="05000000000000000000" pitchFamily="2" charset="2"/>
              </a:rPr>
              <a:t></a:t>
            </a:r>
            <a:r>
              <a:rPr lang="en-AU" dirty="0"/>
              <a:t> others will keep working</a:t>
            </a:r>
          </a:p>
          <a:p>
            <a:pPr lvl="1"/>
            <a:r>
              <a:rPr lang="en-AU" dirty="0"/>
              <a:t>Software faults too, if there’s enough diversity of mining software</a:t>
            </a:r>
          </a:p>
          <a:p>
            <a:pPr lvl="2"/>
            <a:r>
              <a:rPr lang="en-AU" dirty="0"/>
              <a:t>Different versions &amp; implementations, </a:t>
            </a:r>
            <a:r>
              <a:rPr lang="en-AU" dirty="0" err="1"/>
              <a:t>e.g</a:t>
            </a:r>
            <a:r>
              <a:rPr lang="en-AU" dirty="0"/>
              <a:t>, </a:t>
            </a:r>
            <a:r>
              <a:rPr lang="en-AU" dirty="0" err="1"/>
              <a:t>Geth</a:t>
            </a:r>
            <a:r>
              <a:rPr lang="en-AU" dirty="0"/>
              <a:t> &amp; Parity nodes in Ethereum </a:t>
            </a:r>
          </a:p>
          <a:p>
            <a:pPr lvl="2"/>
            <a:r>
              <a:rPr lang="en-AU" dirty="0"/>
              <a:t>In worst case, might get a hard fork</a:t>
            </a:r>
          </a:p>
          <a:p>
            <a:r>
              <a:rPr lang="en-AU" dirty="0"/>
              <a:t>For blockchain applications</a:t>
            </a:r>
          </a:p>
          <a:p>
            <a:pPr lvl="1"/>
            <a:r>
              <a:rPr lang="en-AU" dirty="0"/>
              <a:t>Use normal design strategies for fault tolerance (redundancy, monitor, detect, isolate recover) for other parts of architecture</a:t>
            </a:r>
          </a:p>
          <a:p>
            <a:pPr lvl="1"/>
            <a:r>
              <a:rPr lang="en-AU" dirty="0"/>
              <a:t>Smart contracts aren’t normally fault-tolerant for software faults</a:t>
            </a:r>
          </a:p>
          <a:p>
            <a:pPr lvl="1"/>
            <a:r>
              <a:rPr lang="en-AU" dirty="0"/>
              <a:t>Smart contracts can be used to do fault tolerance logic for off-chain components…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1438A8-92C8-40D3-B6AB-A46A7062E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Fault-Tolerance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30B3F5-4575-4428-9B12-4035B04A41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COMP6452 Software Architecture for Blockchain Applications |  Data61, CSIRO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11379-58FB-402B-9272-8027D36216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28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801102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4A6046-908B-41FC-A84A-92E9A767E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Oracle Faults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FE672-D50D-4C9C-9C7F-89E0C68360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COMP6452 Software Architecture for Blockchain Applications |  Data61, CSIRO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25FF2B-DF03-4DD1-B791-F87F20CC61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29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110C4E-8EC8-404A-9A99-9E420F054308}"/>
              </a:ext>
            </a:extLst>
          </p:cNvPr>
          <p:cNvSpPr/>
          <p:nvPr/>
        </p:nvSpPr>
        <p:spPr>
          <a:xfrm>
            <a:off x="2633649" y="1777382"/>
            <a:ext cx="1395663" cy="529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Blockchain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23FDB2-CB3E-45DF-85E4-6EC18C090916}"/>
              </a:ext>
            </a:extLst>
          </p:cNvPr>
          <p:cNvSpPr/>
          <p:nvPr/>
        </p:nvSpPr>
        <p:spPr>
          <a:xfrm>
            <a:off x="4511722" y="1777381"/>
            <a:ext cx="1395663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Oracle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EEA397-6F9C-47F5-A747-C387CC86320D}"/>
              </a:ext>
            </a:extLst>
          </p:cNvPr>
          <p:cNvSpPr/>
          <p:nvPr/>
        </p:nvSpPr>
        <p:spPr>
          <a:xfrm>
            <a:off x="6389795" y="1777380"/>
            <a:ext cx="1395663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Sensor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890BC12-3082-41F9-A71D-431E6CDDCFAE}"/>
              </a:ext>
            </a:extLst>
          </p:cNvPr>
          <p:cNvCxnSpPr>
            <a:stCxn id="8" idx="1"/>
            <a:endCxn id="7" idx="3"/>
          </p:cNvCxnSpPr>
          <p:nvPr/>
        </p:nvCxnSpPr>
        <p:spPr>
          <a:xfrm flipH="1">
            <a:off x="5907385" y="2042075"/>
            <a:ext cx="48241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E31CD9A-CB0A-4FE1-A58D-C0F998B018F0}"/>
              </a:ext>
            </a:extLst>
          </p:cNvPr>
          <p:cNvSpPr/>
          <p:nvPr/>
        </p:nvSpPr>
        <p:spPr>
          <a:xfrm>
            <a:off x="755576" y="1777380"/>
            <a:ext cx="1395663" cy="529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Client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0D7E11-38AA-47EA-A3C8-4BF6A5B96796}"/>
              </a:ext>
            </a:extLst>
          </p:cNvPr>
          <p:cNvCxnSpPr>
            <a:stCxn id="10" idx="3"/>
            <a:endCxn id="6" idx="1"/>
          </p:cNvCxnSpPr>
          <p:nvPr/>
        </p:nvCxnSpPr>
        <p:spPr>
          <a:xfrm>
            <a:off x="2151239" y="2042074"/>
            <a:ext cx="482410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loud 23">
            <a:extLst>
              <a:ext uri="{FF2B5EF4-FFF2-40B4-BE49-F238E27FC236}">
                <a16:creationId xmlns:a16="http://schemas.microsoft.com/office/drawing/2014/main" id="{8BBB5981-8A3A-46F6-9A86-361A4FF9881A}"/>
              </a:ext>
            </a:extLst>
          </p:cNvPr>
          <p:cNvSpPr/>
          <p:nvPr/>
        </p:nvSpPr>
        <p:spPr>
          <a:xfrm>
            <a:off x="8023797" y="1878173"/>
            <a:ext cx="561904" cy="327802"/>
          </a:xfrm>
          <a:prstGeom prst="cloud">
            <a:avLst/>
          </a:prstGeom>
          <a:solidFill>
            <a:srgbClr val="00A9CE"/>
          </a:solidFill>
          <a:ln>
            <a:solidFill>
              <a:srgbClr val="007B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BD77A8C-9F17-4C26-A4FD-9F52183E3521}"/>
              </a:ext>
            </a:extLst>
          </p:cNvPr>
          <p:cNvCxnSpPr>
            <a:stCxn id="8" idx="3"/>
            <a:endCxn id="24" idx="2"/>
          </p:cNvCxnSpPr>
          <p:nvPr/>
        </p:nvCxnSpPr>
        <p:spPr>
          <a:xfrm flipV="1">
            <a:off x="7785458" y="2042074"/>
            <a:ext cx="2400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B35F3A3-A999-4593-8EA0-EC441023CEE3}"/>
              </a:ext>
            </a:extLst>
          </p:cNvPr>
          <p:cNvCxnSpPr>
            <a:stCxn id="7" idx="1"/>
            <a:endCxn id="6" idx="3"/>
          </p:cNvCxnSpPr>
          <p:nvPr/>
        </p:nvCxnSpPr>
        <p:spPr>
          <a:xfrm flipH="1">
            <a:off x="4029312" y="2042076"/>
            <a:ext cx="4824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7C325F4-9184-4E0A-A992-D79F7795B23B}"/>
              </a:ext>
            </a:extLst>
          </p:cNvPr>
          <p:cNvGrpSpPr/>
          <p:nvPr/>
        </p:nvGrpSpPr>
        <p:grpSpPr>
          <a:xfrm>
            <a:off x="755576" y="2999395"/>
            <a:ext cx="7830125" cy="1846730"/>
            <a:chOff x="755576" y="2999395"/>
            <a:chExt cx="7830125" cy="184673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B17DD7A-C6DD-44B7-9801-117B7974EBB5}"/>
                </a:ext>
              </a:extLst>
            </p:cNvPr>
            <p:cNvSpPr/>
            <p:nvPr/>
          </p:nvSpPr>
          <p:spPr>
            <a:xfrm>
              <a:off x="2633649" y="3125501"/>
              <a:ext cx="1395663" cy="16006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AU" dirty="0"/>
                <a:t>Blockchain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D51F2FB-F3F7-4BA1-8E04-85D266DFD94C}"/>
                </a:ext>
              </a:extLst>
            </p:cNvPr>
            <p:cNvSpPr/>
            <p:nvPr/>
          </p:nvSpPr>
          <p:spPr>
            <a:xfrm>
              <a:off x="4511722" y="3661133"/>
              <a:ext cx="1395663" cy="529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Oracle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4D6649C-A395-4DB0-AB24-D9FB7A749F81}"/>
                </a:ext>
              </a:extLst>
            </p:cNvPr>
            <p:cNvSpPr/>
            <p:nvPr/>
          </p:nvSpPr>
          <p:spPr>
            <a:xfrm>
              <a:off x="6389795" y="3661132"/>
              <a:ext cx="1395663" cy="529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Sensor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7641507-35B3-45BD-86FA-D3605CE9EABC}"/>
                </a:ext>
              </a:extLst>
            </p:cNvPr>
            <p:cNvCxnSpPr>
              <a:stCxn id="14" idx="1"/>
              <a:endCxn id="13" idx="3"/>
            </p:cNvCxnSpPr>
            <p:nvPr/>
          </p:nvCxnSpPr>
          <p:spPr>
            <a:xfrm flipH="1">
              <a:off x="5907385" y="3925827"/>
              <a:ext cx="48241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76E5827-E29B-4435-A80D-B5AC8F49ABC6}"/>
                </a:ext>
              </a:extLst>
            </p:cNvPr>
            <p:cNvSpPr/>
            <p:nvPr/>
          </p:nvSpPr>
          <p:spPr>
            <a:xfrm>
              <a:off x="755576" y="3661132"/>
              <a:ext cx="1395663" cy="5293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Client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856925A-25A1-4583-8494-5308AE1DA622}"/>
                </a:ext>
              </a:extLst>
            </p:cNvPr>
            <p:cNvCxnSpPr>
              <a:stCxn id="16" idx="3"/>
              <a:endCxn id="12" idx="1"/>
            </p:cNvCxnSpPr>
            <p:nvPr/>
          </p:nvCxnSpPr>
          <p:spPr>
            <a:xfrm>
              <a:off x="2151239" y="3925826"/>
              <a:ext cx="482410" cy="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E42E23E-7192-4A53-B40B-48C175DDCCEC}"/>
                </a:ext>
              </a:extLst>
            </p:cNvPr>
            <p:cNvSpPr/>
            <p:nvPr/>
          </p:nvSpPr>
          <p:spPr>
            <a:xfrm>
              <a:off x="4511722" y="4316736"/>
              <a:ext cx="1395663" cy="529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Oracle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8E19753-C235-46E5-B8DA-0C10D8D32B10}"/>
                </a:ext>
              </a:extLst>
            </p:cNvPr>
            <p:cNvSpPr/>
            <p:nvPr/>
          </p:nvSpPr>
          <p:spPr>
            <a:xfrm>
              <a:off x="6389795" y="4316735"/>
              <a:ext cx="1395663" cy="529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Sensor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0EF2BB7-3E4E-4608-BF25-69C143DD5080}"/>
                </a:ext>
              </a:extLst>
            </p:cNvPr>
            <p:cNvSpPr/>
            <p:nvPr/>
          </p:nvSpPr>
          <p:spPr>
            <a:xfrm>
              <a:off x="4511722" y="2999396"/>
              <a:ext cx="1395663" cy="529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Oracle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9AC5611-D180-4E04-8BA6-180E12DB9AA3}"/>
                </a:ext>
              </a:extLst>
            </p:cNvPr>
            <p:cNvSpPr/>
            <p:nvPr/>
          </p:nvSpPr>
          <p:spPr>
            <a:xfrm>
              <a:off x="6383206" y="2999395"/>
              <a:ext cx="1395663" cy="529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Sensor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357280A-4809-42CC-BA31-64733892EC69}"/>
                </a:ext>
              </a:extLst>
            </p:cNvPr>
            <p:cNvCxnSpPr>
              <a:stCxn id="21" idx="1"/>
              <a:endCxn id="20" idx="3"/>
            </p:cNvCxnSpPr>
            <p:nvPr/>
          </p:nvCxnSpPr>
          <p:spPr>
            <a:xfrm flipH="1">
              <a:off x="5907385" y="3264090"/>
              <a:ext cx="47582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4FDECEB-BE7D-4AD3-865E-131B0DA849DD}"/>
                </a:ext>
              </a:extLst>
            </p:cNvPr>
            <p:cNvCxnSpPr>
              <a:stCxn id="19" idx="1"/>
              <a:endCxn id="18" idx="3"/>
            </p:cNvCxnSpPr>
            <p:nvPr/>
          </p:nvCxnSpPr>
          <p:spPr>
            <a:xfrm flipH="1">
              <a:off x="5907385" y="4581430"/>
              <a:ext cx="48241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loud 24">
              <a:extLst>
                <a:ext uri="{FF2B5EF4-FFF2-40B4-BE49-F238E27FC236}">
                  <a16:creationId xmlns:a16="http://schemas.microsoft.com/office/drawing/2014/main" id="{DA281321-63F3-4E2F-8232-C794916C8843}"/>
                </a:ext>
              </a:extLst>
            </p:cNvPr>
            <p:cNvSpPr/>
            <p:nvPr/>
          </p:nvSpPr>
          <p:spPr>
            <a:xfrm>
              <a:off x="8023797" y="3761925"/>
              <a:ext cx="561904" cy="327802"/>
            </a:xfrm>
            <a:prstGeom prst="cloud">
              <a:avLst/>
            </a:prstGeom>
            <a:solidFill>
              <a:srgbClr val="00A9CE"/>
            </a:solidFill>
            <a:ln>
              <a:solidFill>
                <a:srgbClr val="007B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D70491B-3E96-4FD3-82A4-1E9580E11E92}"/>
                </a:ext>
              </a:extLst>
            </p:cNvPr>
            <p:cNvCxnSpPr>
              <a:stCxn id="21" idx="3"/>
              <a:endCxn id="25" idx="3"/>
            </p:cNvCxnSpPr>
            <p:nvPr/>
          </p:nvCxnSpPr>
          <p:spPr>
            <a:xfrm>
              <a:off x="7778869" y="3264090"/>
              <a:ext cx="525880" cy="5165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9E1756D-545A-4F8B-8F4A-F1D7F7679FCC}"/>
                </a:ext>
              </a:extLst>
            </p:cNvPr>
            <p:cNvCxnSpPr>
              <a:stCxn id="14" idx="3"/>
              <a:endCxn id="25" idx="2"/>
            </p:cNvCxnSpPr>
            <p:nvPr/>
          </p:nvCxnSpPr>
          <p:spPr>
            <a:xfrm flipV="1">
              <a:off x="7785458" y="3925826"/>
              <a:ext cx="24008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DEF46B4-5DA5-43A0-BC5B-1DFA46783013}"/>
                </a:ext>
              </a:extLst>
            </p:cNvPr>
            <p:cNvCxnSpPr>
              <a:stCxn id="19" idx="3"/>
              <a:endCxn id="25" idx="1"/>
            </p:cNvCxnSpPr>
            <p:nvPr/>
          </p:nvCxnSpPr>
          <p:spPr>
            <a:xfrm flipV="1">
              <a:off x="7785458" y="4089378"/>
              <a:ext cx="519291" cy="4920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4FF2393-8B51-4BD2-9FBB-5D302B07F1A2}"/>
                </a:ext>
              </a:extLst>
            </p:cNvPr>
            <p:cNvCxnSpPr>
              <a:stCxn id="13" idx="1"/>
              <a:endCxn id="12" idx="3"/>
            </p:cNvCxnSpPr>
            <p:nvPr/>
          </p:nvCxnSpPr>
          <p:spPr>
            <a:xfrm flipH="1">
              <a:off x="4029312" y="3925828"/>
              <a:ext cx="4824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82DDDE5-88B0-4C46-BE53-F5D3BACC8C84}"/>
                </a:ext>
              </a:extLst>
            </p:cNvPr>
            <p:cNvCxnSpPr>
              <a:stCxn id="20" idx="1"/>
              <a:endCxn id="12" idx="3"/>
            </p:cNvCxnSpPr>
            <p:nvPr/>
          </p:nvCxnSpPr>
          <p:spPr>
            <a:xfrm flipH="1">
              <a:off x="4029312" y="3264091"/>
              <a:ext cx="482410" cy="6617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E2F3631-4673-4BF0-8A0A-FF2E2DFA8C6A}"/>
                </a:ext>
              </a:extLst>
            </p:cNvPr>
            <p:cNvCxnSpPr>
              <a:stCxn id="18" idx="1"/>
              <a:endCxn id="12" idx="3"/>
            </p:cNvCxnSpPr>
            <p:nvPr/>
          </p:nvCxnSpPr>
          <p:spPr>
            <a:xfrm flipH="1" flipV="1">
              <a:off x="4029312" y="3925828"/>
              <a:ext cx="482410" cy="6556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72D3436-F73D-4336-AD0C-128979CD651E}"/>
                </a:ext>
              </a:extLst>
            </p:cNvPr>
            <p:cNvSpPr/>
            <p:nvPr/>
          </p:nvSpPr>
          <p:spPr>
            <a:xfrm>
              <a:off x="2633649" y="3581998"/>
              <a:ext cx="1077830" cy="721976"/>
            </a:xfrm>
            <a:prstGeom prst="rect">
              <a:avLst/>
            </a:prstGeom>
            <a:solidFill>
              <a:srgbClr val="00A9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Comparator Smart Contract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ACEF7444-2502-4485-ABA0-B46D19F6FE38}"/>
              </a:ext>
            </a:extLst>
          </p:cNvPr>
          <p:cNvSpPr/>
          <p:nvPr/>
        </p:nvSpPr>
        <p:spPr>
          <a:xfrm>
            <a:off x="2051720" y="4948534"/>
            <a:ext cx="54928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Can use on-chain M-of-N voting for redundant oracles</a:t>
            </a:r>
          </a:p>
        </p:txBody>
      </p:sp>
    </p:spTree>
    <p:extLst>
      <p:ext uri="{BB962C8B-B14F-4D97-AF65-F5344CB8AC3E}">
        <p14:creationId xmlns:p14="http://schemas.microsoft.com/office/powerpoint/2010/main" val="293448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31E2ED-0434-4E01-A4BA-486919E0D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ISO/IEC 25010:2011 Quality Model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866F1-B604-47A2-85D8-982AC2A3A2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COMP6452 Software Architecture for Blockchain Applications |  Data61, CSIRO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A5EA7-F5BD-4B7C-A303-FB2F195734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3</a:t>
            </a:fld>
            <a:r>
              <a:rPr lang="en-AU"/>
              <a:t>  |</a:t>
            </a:r>
            <a:endParaRPr lang="en-AU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CECD044F-FF19-497B-BCE4-D398375C3C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9966892"/>
              </p:ext>
            </p:extLst>
          </p:nvPr>
        </p:nvGraphicFramePr>
        <p:xfrm>
          <a:off x="260792" y="1401338"/>
          <a:ext cx="8712968" cy="3760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3FD19149-FD2D-4C02-BF8B-DDD277047345}"/>
              </a:ext>
            </a:extLst>
          </p:cNvPr>
          <p:cNvSpPr/>
          <p:nvPr/>
        </p:nvSpPr>
        <p:spPr>
          <a:xfrm>
            <a:off x="4617275" y="1499467"/>
            <a:ext cx="2264787" cy="3541572"/>
          </a:xfrm>
          <a:prstGeom prst="rect">
            <a:avLst/>
          </a:prstGeom>
          <a:noFill/>
          <a:ln w="571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5CB151-223B-40F5-8989-68425DE4F504}"/>
              </a:ext>
            </a:extLst>
          </p:cNvPr>
          <p:cNvSpPr/>
          <p:nvPr/>
        </p:nvSpPr>
        <p:spPr>
          <a:xfrm>
            <a:off x="174246" y="1569365"/>
            <a:ext cx="1104539" cy="2323517"/>
          </a:xfrm>
          <a:prstGeom prst="rect">
            <a:avLst/>
          </a:prstGeom>
          <a:noFill/>
          <a:ln w="571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78284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9644AC-5CFD-47E8-8D86-122A49EA0D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Security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980F91-C169-48A9-A35D-36B3B7DF362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5419725"/>
            <a:ext cx="6083300" cy="104775"/>
          </a:xfrm>
        </p:spPr>
        <p:txBody>
          <a:bodyPr/>
          <a:lstStyle/>
          <a:p>
            <a:r>
              <a:rPr lang="en-AU"/>
              <a:t>COMP6452 Software Architecture for Blockchain Applications |  Data61, CSIRO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1571E2-BEAA-428C-AE6C-0523B704F5E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5419725"/>
            <a:ext cx="288925" cy="106363"/>
          </a:xfrm>
        </p:spPr>
        <p:txBody>
          <a:bodyPr/>
          <a:lstStyle/>
          <a:p>
            <a:fld id="{2ABE124A-B5C5-46E0-B944-45307B126769}" type="slidenum">
              <a:rPr lang="en-AU" smtClean="0"/>
              <a:pPr/>
              <a:t>30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540357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B83ACF-AD54-48F6-B377-34E09C2E0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2" y="1723100"/>
            <a:ext cx="7128790" cy="3800740"/>
          </a:xfrm>
        </p:spPr>
        <p:txBody>
          <a:bodyPr>
            <a:normAutofit fontScale="77500" lnSpcReduction="20000"/>
          </a:bodyPr>
          <a:lstStyle/>
          <a:p>
            <a:r>
              <a:rPr lang="en-AU" dirty="0"/>
              <a:t>Integrity</a:t>
            </a:r>
          </a:p>
          <a:p>
            <a:pPr lvl="1"/>
            <a:r>
              <a:rPr lang="en-AU" dirty="0"/>
              <a:t>Degree to which a system, product, or component prevents unauthorized access to, or modification of, computer programs or data</a:t>
            </a:r>
          </a:p>
          <a:p>
            <a:r>
              <a:rPr lang="en-AU" dirty="0"/>
              <a:t>Confidentiality</a:t>
            </a:r>
          </a:p>
          <a:p>
            <a:pPr lvl="1"/>
            <a:r>
              <a:rPr lang="en-AU" dirty="0"/>
              <a:t>Degree to which a product or system ensures that data are accessible only to those authorized to have access</a:t>
            </a:r>
          </a:p>
          <a:p>
            <a:r>
              <a:rPr lang="en-AU" dirty="0"/>
              <a:t>Non-repudiation</a:t>
            </a:r>
          </a:p>
          <a:p>
            <a:pPr lvl="1"/>
            <a:r>
              <a:rPr lang="en-AU" dirty="0"/>
              <a:t>Degree to which actions or events can be proven to have taken place, so that the events or actions can’t be repudiated later</a:t>
            </a:r>
          </a:p>
          <a:p>
            <a:r>
              <a:rPr lang="en-AU" dirty="0"/>
              <a:t>Accountability</a:t>
            </a:r>
          </a:p>
          <a:p>
            <a:pPr lvl="1"/>
            <a:r>
              <a:rPr lang="en-AU" dirty="0"/>
              <a:t>Degree to which actions of an entity can be traced uniquely to the entity</a:t>
            </a:r>
          </a:p>
          <a:p>
            <a:r>
              <a:rPr lang="en-AU" dirty="0"/>
              <a:t>Authenticity</a:t>
            </a:r>
          </a:p>
          <a:p>
            <a:pPr lvl="1"/>
            <a:r>
              <a:rPr lang="en-AU" dirty="0"/>
              <a:t>Degree to which the identity of a subject or resource can be proved to be the one claimed</a:t>
            </a:r>
          </a:p>
          <a:p>
            <a:r>
              <a:rPr lang="en-AU" dirty="0"/>
              <a:t>ISO/IEC 5010:2011 treats Availability as a “Reliability” characteristic</a:t>
            </a:r>
          </a:p>
          <a:p>
            <a:endParaRPr lang="en-A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5EB4D2-5047-4C8D-96FB-0EFD347AC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ISO/IEC 25010:2011 – Security Characteristics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C96E66-30EE-4740-821E-1B253290B8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COMP6452 Software Architecture for Blockchain Applications |  Data61, CSIRO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86E2AC-2C4A-4C77-B503-00BB77DBB1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31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07C22-B97D-4696-AC18-43BE278379F1}"/>
              </a:ext>
            </a:extLst>
          </p:cNvPr>
          <p:cNvSpPr/>
          <p:nvPr/>
        </p:nvSpPr>
        <p:spPr>
          <a:xfrm>
            <a:off x="7452320" y="1723100"/>
            <a:ext cx="1560667" cy="62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Only good writes &amp; deletes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3BBCA4-9D0E-44EC-B1B5-0DEFE66AEED2}"/>
              </a:ext>
            </a:extLst>
          </p:cNvPr>
          <p:cNvSpPr/>
          <p:nvPr/>
        </p:nvSpPr>
        <p:spPr>
          <a:xfrm>
            <a:off x="7452320" y="2491119"/>
            <a:ext cx="1560667" cy="62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Only good reads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EEA977-F8E1-474F-9864-B7DB17C2CC81}"/>
              </a:ext>
            </a:extLst>
          </p:cNvPr>
          <p:cNvSpPr/>
          <p:nvPr/>
        </p:nvSpPr>
        <p:spPr>
          <a:xfrm>
            <a:off x="7452320" y="3259139"/>
            <a:ext cx="1560667" cy="476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Undeniable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BF758F-4A1B-4688-B13B-2A8AECB608CE}"/>
              </a:ext>
            </a:extLst>
          </p:cNvPr>
          <p:cNvSpPr/>
          <p:nvPr/>
        </p:nvSpPr>
        <p:spPr>
          <a:xfrm>
            <a:off x="7452320" y="3881057"/>
            <a:ext cx="1560667" cy="476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You did it!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53418F-57D8-4143-A96A-36C737FF7D01}"/>
              </a:ext>
            </a:extLst>
          </p:cNvPr>
          <p:cNvSpPr/>
          <p:nvPr/>
        </p:nvSpPr>
        <p:spPr>
          <a:xfrm>
            <a:off x="7452320" y="4502977"/>
            <a:ext cx="1560667" cy="476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Not fake</a:t>
            </a:r>
          </a:p>
        </p:txBody>
      </p:sp>
    </p:spTree>
    <p:extLst>
      <p:ext uri="{BB962C8B-B14F-4D97-AF65-F5344CB8AC3E}">
        <p14:creationId xmlns:p14="http://schemas.microsoft.com/office/powerpoint/2010/main" val="22572861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EEEC42-45F0-4D77-8B3E-0E3518543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2" y="1723100"/>
            <a:ext cx="8640958" cy="3800740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“Degree to which a system, product, or component prevents unauthorized access to, or modification of, computer programs or data”</a:t>
            </a:r>
          </a:p>
          <a:p>
            <a:r>
              <a:rPr lang="en-AU" dirty="0"/>
              <a:t>Clark-Wilson policy model is classic model of integrity</a:t>
            </a:r>
          </a:p>
          <a:p>
            <a:pPr lvl="1"/>
            <a:r>
              <a:rPr lang="en-AU" dirty="0"/>
              <a:t>Integrity is maintained by </a:t>
            </a:r>
            <a:r>
              <a:rPr lang="en-AU" dirty="0">
                <a:solidFill>
                  <a:srgbClr val="0070C0"/>
                </a:solidFill>
              </a:rPr>
              <a:t>preventing corruption of data</a:t>
            </a:r>
            <a:r>
              <a:rPr lang="en-AU" dirty="0"/>
              <a:t> items in a system due to either </a:t>
            </a:r>
            <a:r>
              <a:rPr lang="en-AU" dirty="0">
                <a:solidFill>
                  <a:srgbClr val="0070C0"/>
                </a:solidFill>
              </a:rPr>
              <a:t>error or malicious intent</a:t>
            </a:r>
          </a:p>
          <a:p>
            <a:pPr lvl="1"/>
            <a:r>
              <a:rPr lang="en-AU" dirty="0"/>
              <a:t>Based on double-entry bookkeeping</a:t>
            </a:r>
          </a:p>
          <a:p>
            <a:pPr lvl="1"/>
            <a:r>
              <a:rPr lang="en-AU" dirty="0"/>
              <a:t>Start with a well-formed initial state</a:t>
            </a:r>
          </a:p>
          <a:p>
            <a:pPr lvl="1"/>
            <a:r>
              <a:rPr lang="en-AU" dirty="0"/>
              <a:t>“</a:t>
            </a:r>
            <a:r>
              <a:rPr lang="en-AU" dirty="0">
                <a:solidFill>
                  <a:srgbClr val="0070C0"/>
                </a:solidFill>
              </a:rPr>
              <a:t>Transformation procedures</a:t>
            </a:r>
            <a:r>
              <a:rPr lang="en-AU" dirty="0"/>
              <a:t>” preserve state well-formedness</a:t>
            </a:r>
          </a:p>
          <a:p>
            <a:pPr lvl="2"/>
            <a:r>
              <a:rPr lang="en-AU" dirty="0"/>
              <a:t>“</a:t>
            </a:r>
            <a:r>
              <a:rPr lang="en-AU" dirty="0">
                <a:solidFill>
                  <a:srgbClr val="0070C0"/>
                </a:solidFill>
              </a:rPr>
              <a:t>Integrity validation procedures</a:t>
            </a:r>
            <a:r>
              <a:rPr lang="en-AU" dirty="0"/>
              <a:t>” check conditions for “</a:t>
            </a:r>
            <a:r>
              <a:rPr lang="en-AU" dirty="0">
                <a:solidFill>
                  <a:srgbClr val="0070C0"/>
                </a:solidFill>
              </a:rPr>
              <a:t>Constrained data items</a:t>
            </a:r>
            <a:r>
              <a:rPr lang="en-AU" dirty="0"/>
              <a:t>”</a:t>
            </a:r>
          </a:p>
          <a:p>
            <a:pPr lvl="1"/>
            <a:r>
              <a:rPr lang="en-AU" dirty="0"/>
              <a:t>Only authenticated &amp; authorised users can make changes</a:t>
            </a:r>
          </a:p>
          <a:p>
            <a:pPr lvl="2"/>
            <a:r>
              <a:rPr lang="en-AU" dirty="0"/>
              <a:t>Also ensure appropriate “</a:t>
            </a:r>
            <a:r>
              <a:rPr lang="en-AU" dirty="0">
                <a:solidFill>
                  <a:srgbClr val="0070C0"/>
                </a:solidFill>
              </a:rPr>
              <a:t>separation of duty</a:t>
            </a:r>
            <a:r>
              <a:rPr lang="en-AU" dirty="0"/>
              <a:t>”</a:t>
            </a:r>
          </a:p>
          <a:p>
            <a:pPr lvl="1"/>
            <a:r>
              <a:rPr lang="en-AU" dirty="0"/>
              <a:t>Audit logs &amp; controls on admin changes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F10CBC-B991-4679-AE8A-8112369A6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Integrity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48C02-5593-4E41-A7F4-D5D3FA7E8C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COMP6452 Software Architecture for Blockchain Applications |  Data61, CSIRO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EB658-8ECB-4620-AB00-96531F55E7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32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357536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F30CD2-88CE-420B-9115-6256EA3C8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2" y="1723100"/>
            <a:ext cx="8640958" cy="3800740"/>
          </a:xfrm>
        </p:spPr>
        <p:txBody>
          <a:bodyPr>
            <a:normAutofit fontScale="77500" lnSpcReduction="20000"/>
          </a:bodyPr>
          <a:lstStyle/>
          <a:p>
            <a:r>
              <a:rPr lang="en-AU" dirty="0"/>
              <a:t>Clark-Wilson perspective on blockchain integrity</a:t>
            </a:r>
          </a:p>
          <a:p>
            <a:pPr lvl="1"/>
            <a:r>
              <a:rPr lang="en-AU" dirty="0"/>
              <a:t>Blockchain ledger is system state &amp; audit log</a:t>
            </a:r>
          </a:p>
          <a:p>
            <a:pPr lvl="3"/>
            <a:r>
              <a:rPr lang="en-AU" dirty="0"/>
              <a:t>Blocks &amp; their TXs are the “Constrained Data Items”</a:t>
            </a:r>
          </a:p>
          <a:p>
            <a:pPr lvl="1"/>
            <a:r>
              <a:rPr lang="en-AU" dirty="0"/>
              <a:t>Initial state (i.e., genesis block) is well-formed &amp; cross-checked by all miners</a:t>
            </a:r>
          </a:p>
          <a:p>
            <a:pPr lvl="1"/>
            <a:r>
              <a:rPr lang="en-AU" dirty="0"/>
              <a:t>Mining &amp; cross-checking other miners’ blocks is “Transformation Procedure”</a:t>
            </a:r>
          </a:p>
          <a:p>
            <a:pPr lvl="1"/>
            <a:r>
              <a:rPr lang="en-AU" dirty="0"/>
              <a:t>Miners’ block validation checks are “Integrity Validation Procedure”</a:t>
            </a:r>
          </a:p>
          <a:p>
            <a:pPr lvl="1"/>
            <a:r>
              <a:rPr lang="en-AU" dirty="0"/>
              <a:t>Authorisation is checked using digital signatures</a:t>
            </a:r>
          </a:p>
          <a:p>
            <a:pPr lvl="1"/>
            <a:r>
              <a:rPr lang="en-AU" dirty="0"/>
              <a:t>No authentication on public blockchains!  Often important on private blockchains</a:t>
            </a:r>
          </a:p>
          <a:p>
            <a:pPr lvl="1"/>
            <a:r>
              <a:rPr lang="en-AU" dirty="0"/>
              <a:t>No separation of duty enforced</a:t>
            </a:r>
          </a:p>
          <a:p>
            <a:pPr lvl="2"/>
            <a:r>
              <a:rPr lang="en-AU" dirty="0"/>
              <a:t>“Admin changes” are by the mining collective (i.e., governance body), e.g., hard forks</a:t>
            </a:r>
          </a:p>
          <a:p>
            <a:r>
              <a:rPr lang="en-AU" dirty="0"/>
              <a:t>Example integrity conditions</a:t>
            </a:r>
          </a:p>
          <a:p>
            <a:pPr lvl="1"/>
            <a:r>
              <a:rPr lang="en-AU" dirty="0"/>
              <a:t>Were TXs against an address signed by corresponding private key?</a:t>
            </a:r>
          </a:p>
          <a:p>
            <a:pPr lvl="1"/>
            <a:r>
              <a:rPr lang="en-AU" dirty="0"/>
              <a:t>Does the sending address have enough cryptocurrency?</a:t>
            </a:r>
          </a:p>
          <a:p>
            <a:pPr lvl="1"/>
            <a:r>
              <a:rPr lang="en-AU" dirty="0"/>
              <a:t>Did a miner give themselves right mining reward?</a:t>
            </a:r>
          </a:p>
          <a:p>
            <a:pPr lvl="1"/>
            <a:r>
              <a:rPr lang="en-AU" dirty="0"/>
              <a:t>Did execution recorded for a smart contract give the same result I get?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C2EF74-D1DE-423D-BC5B-DF1814EF7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Integrity for Blockchain Platforms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CC92E-EE77-43BE-8EBC-F652ECB218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COMP6452 Software Architecture for Blockchain Applications |  Data61, CSIRO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DC2E6C-DEA6-4918-BE52-A046A08E07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33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888066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979E02D-98DE-4B3B-991E-E7EB19CDEE4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20072" y="966210"/>
            <a:ext cx="3807649" cy="2932022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45D92A-C630-4292-AA1C-EBCC5DD38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2" y="1723100"/>
            <a:ext cx="5184574" cy="3697178"/>
          </a:xfrm>
        </p:spPr>
        <p:txBody>
          <a:bodyPr>
            <a:normAutofit fontScale="77500" lnSpcReduction="20000"/>
          </a:bodyPr>
          <a:lstStyle/>
          <a:p>
            <a:r>
              <a:rPr lang="en-AU" dirty="0"/>
              <a:t>Blockchain TXs are in a strict order &amp; immutable… or are they?</a:t>
            </a:r>
          </a:p>
          <a:p>
            <a:r>
              <a:rPr lang="en-AU" dirty="0"/>
              <a:t>Nakamoto consensus can give us alternative/replacement histories</a:t>
            </a:r>
          </a:p>
          <a:p>
            <a:pPr marL="673200" lvl="1" indent="-457200">
              <a:buFont typeface="+mj-lt"/>
              <a:buAutoNum type="arabicPeriod"/>
            </a:pPr>
            <a:r>
              <a:rPr lang="en-AU" dirty="0"/>
              <a:t>Issue a TX</a:t>
            </a:r>
          </a:p>
          <a:p>
            <a:pPr marL="673200" lvl="1" indent="-457200">
              <a:buFont typeface="+mj-lt"/>
              <a:buAutoNum type="arabicPeriod"/>
            </a:pPr>
            <a:r>
              <a:rPr lang="en-AU" dirty="0"/>
              <a:t>Wait till you see it</a:t>
            </a:r>
          </a:p>
          <a:p>
            <a:pPr marL="673200" lvl="1" indent="-457200">
              <a:buFont typeface="+mj-lt"/>
              <a:buAutoNum type="arabicPeriod"/>
            </a:pPr>
            <a:r>
              <a:rPr lang="en-AU" dirty="0"/>
              <a:t>Issue 2</a:t>
            </a:r>
            <a:r>
              <a:rPr lang="en-AU" baseline="30000" dirty="0"/>
              <a:t>nd</a:t>
            </a:r>
            <a:r>
              <a:rPr lang="en-AU" dirty="0"/>
              <a:t> TX that depends on first one</a:t>
            </a:r>
          </a:p>
          <a:p>
            <a:pPr marL="673200" lvl="1" indent="-457200">
              <a:buFont typeface="+mj-lt"/>
              <a:buAutoNum type="arabicPeriod"/>
            </a:pPr>
            <a:r>
              <a:rPr lang="en-AU" dirty="0"/>
              <a:t>Possible anomaly!</a:t>
            </a:r>
          </a:p>
          <a:p>
            <a:r>
              <a:rPr lang="en-AU" dirty="0"/>
              <a:t>Both need to be independently “valid” from the perspective of a blockchain, but invalid to the application when reordered</a:t>
            </a:r>
          </a:p>
          <a:p>
            <a:r>
              <a:rPr lang="en-AU" dirty="0"/>
              <a:t>Solutions</a:t>
            </a:r>
          </a:p>
          <a:p>
            <a:pPr lvl="1"/>
            <a:r>
              <a:rPr lang="en-AU" dirty="0"/>
              <a:t>Wait for more confirmation blocks</a:t>
            </a:r>
          </a:p>
          <a:p>
            <a:pPr lvl="1"/>
            <a:r>
              <a:rPr lang="en-AU" dirty="0"/>
              <a:t>Ethereum TX nonce</a:t>
            </a:r>
          </a:p>
          <a:p>
            <a:pPr lvl="1"/>
            <a:r>
              <a:rPr lang="en-AU" dirty="0"/>
              <a:t>Smart contract to enforce/check ordering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37EFD8-5185-47AC-BF46-CFE990831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Blockchain Anomaly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02D9AC-7C8E-4998-BF0B-3CA3CE18C1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COMP6452 Software Architecture for Blockchain Applications |  Data61, CSIRO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8E95A-E0C6-4396-BFE6-4E16835B06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34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AE4A3B-2DE5-403F-A5D2-45D91026A28C}"/>
              </a:ext>
            </a:extLst>
          </p:cNvPr>
          <p:cNvSpPr/>
          <p:nvPr/>
        </p:nvSpPr>
        <p:spPr>
          <a:xfrm>
            <a:off x="6363586" y="3996351"/>
            <a:ext cx="266413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100" dirty="0"/>
              <a:t>“The Blockchain Anomaly”</a:t>
            </a:r>
            <a:br>
              <a:rPr lang="en-AU" sz="1100" dirty="0"/>
            </a:br>
            <a:r>
              <a:rPr lang="en-AU" sz="1100" dirty="0">
                <a:hlinkClick r:id="rId4"/>
              </a:rPr>
              <a:t>https://arxiv.org/pdf/1605.05438</a:t>
            </a:r>
            <a:r>
              <a:rPr lang="en-AU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97284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228756-ECAB-49C1-80B7-3FB2AE2EB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2" y="1723100"/>
            <a:ext cx="8640958" cy="3694618"/>
          </a:xfrm>
        </p:spPr>
        <p:txBody>
          <a:bodyPr>
            <a:normAutofit fontScale="77500" lnSpcReduction="20000"/>
          </a:bodyPr>
          <a:lstStyle/>
          <a:p>
            <a:r>
              <a:rPr lang="en-AU" dirty="0"/>
              <a:t>Integrity of Data Storage &amp; Communication</a:t>
            </a:r>
          </a:p>
          <a:p>
            <a:pPr lvl="1"/>
            <a:r>
              <a:rPr lang="en-AU" dirty="0"/>
              <a:t>On-chain data</a:t>
            </a:r>
          </a:p>
          <a:p>
            <a:pPr lvl="2"/>
            <a:r>
              <a:rPr lang="en-AU" dirty="0"/>
              <a:t>Data in TXs enforced using off-chain code &amp; conventions</a:t>
            </a:r>
          </a:p>
          <a:p>
            <a:pPr lvl="2"/>
            <a:r>
              <a:rPr lang="en-AU" dirty="0"/>
              <a:t>Data as smart contract variables enforced using smart contract code</a:t>
            </a:r>
          </a:p>
          <a:p>
            <a:pPr lvl="1"/>
            <a:r>
              <a:rPr lang="en-AU" dirty="0"/>
              <a:t>Off-chain data</a:t>
            </a:r>
          </a:p>
          <a:p>
            <a:pPr lvl="2"/>
            <a:r>
              <a:rPr lang="en-AU" dirty="0"/>
              <a:t>Enforce by cross-checking data hash with on-chain hash (PoE) values &amp; also check authorisation off-chain using signatures for those TXs</a:t>
            </a:r>
          </a:p>
          <a:p>
            <a:pPr lvl="2"/>
            <a:r>
              <a:rPr lang="en-AU" dirty="0"/>
              <a:t>Enforce by checking data using rules stored on-chain</a:t>
            </a:r>
          </a:p>
          <a:p>
            <a:r>
              <a:rPr lang="en-AU" dirty="0"/>
              <a:t>Integrity of Computation &amp; Asset Management</a:t>
            </a:r>
          </a:p>
          <a:p>
            <a:pPr lvl="1"/>
            <a:r>
              <a:rPr lang="en-AU" dirty="0"/>
              <a:t>On-chain – smart contracts themselves being correct! Or to cross-check others</a:t>
            </a:r>
          </a:p>
          <a:p>
            <a:pPr lvl="1"/>
            <a:r>
              <a:rPr lang="en-AU" dirty="0"/>
              <a:t>Off-chain – smart contracts cross-check off-chain computation (e.g., state channel pattern)</a:t>
            </a:r>
          </a:p>
          <a:p>
            <a:r>
              <a:rPr lang="en-AU" dirty="0"/>
              <a:t>Smart contracts can encode &amp; enforce application-level integrity checks &amp; transformations on-chain – code needs to be correct!</a:t>
            </a:r>
          </a:p>
          <a:p>
            <a:pPr lvl="1"/>
            <a:r>
              <a:rPr lang="en-AU" dirty="0"/>
              <a:t>e.g., were the application-level preconditions true when an API call was made?</a:t>
            </a:r>
          </a:p>
          <a:p>
            <a:pPr lvl="1"/>
            <a:r>
              <a:rPr lang="en-AU" dirty="0"/>
              <a:t>e.g., was the API call made by an authorised party?</a:t>
            </a:r>
          </a:p>
          <a:p>
            <a:endParaRPr lang="en-A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42790B-7FD4-475C-8433-ACE4A493B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Integrity for Components in Blockchain Applications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5A37E6-A1A7-4FD9-9B52-7F2BF7FB94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COMP6452 Software Architecture for Blockchain Applications |  Data61, CSIRO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AA3F6-ECA9-4C0B-B4DD-13489B134E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35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634461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66DF00-EA7B-453F-92AE-417A269BA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2" y="1723100"/>
            <a:ext cx="8640958" cy="3697178"/>
          </a:xfrm>
        </p:spPr>
        <p:txBody>
          <a:bodyPr>
            <a:normAutofit fontScale="92500" lnSpcReduction="20000"/>
          </a:bodyPr>
          <a:lstStyle/>
          <a:p>
            <a:r>
              <a:rPr lang="en-AU" dirty="0"/>
              <a:t>“Degree to which a product or system ensures that data are accessible only to those authorized to have access”</a:t>
            </a:r>
          </a:p>
          <a:p>
            <a:pPr lvl="1"/>
            <a:endParaRPr lang="en-AU" dirty="0"/>
          </a:p>
          <a:p>
            <a:r>
              <a:rPr lang="en-AU" dirty="0"/>
              <a:t>Blockchain platforms aren’t good for confidentiality, because mining nodes cross-check contents of all TXs</a:t>
            </a:r>
          </a:p>
          <a:p>
            <a:pPr lvl="1"/>
            <a:r>
              <a:rPr lang="en-AU" dirty="0"/>
              <a:t>Same with </a:t>
            </a:r>
            <a:r>
              <a:rPr lang="en-AU" dirty="0" err="1"/>
              <a:t>orderer</a:t>
            </a:r>
            <a:r>
              <a:rPr lang="en-AU" dirty="0"/>
              <a:t> in Hyperledger</a:t>
            </a:r>
          </a:p>
          <a:p>
            <a:pPr lvl="1"/>
            <a:endParaRPr lang="en-AU" dirty="0"/>
          </a:p>
          <a:p>
            <a:r>
              <a:rPr lang="en-AU" dirty="0"/>
              <a:t>Not just plain data, also need to be concerned with re-identification attacks, patterns from TX analytics, &amp; graph datamining</a:t>
            </a:r>
          </a:p>
          <a:p>
            <a:pPr lvl="1"/>
            <a:r>
              <a:rPr lang="en-AU" sz="1800" dirty="0"/>
              <a:t>Identity of parties?</a:t>
            </a:r>
          </a:p>
          <a:p>
            <a:pPr lvl="1"/>
            <a:r>
              <a:rPr lang="en-AU" sz="1800" dirty="0"/>
              <a:t>TX volume?</a:t>
            </a:r>
          </a:p>
          <a:p>
            <a:pPr lvl="1"/>
            <a:r>
              <a:rPr lang="en-AU" sz="1800" dirty="0"/>
              <a:t>TX meta-data?</a:t>
            </a:r>
          </a:p>
          <a:p>
            <a:pPr lvl="2"/>
            <a:r>
              <a:rPr lang="en-AU" sz="1600" dirty="0"/>
              <a:t>e.g., characteristic patterns in time-of-day for TXs, geolocation of source IP addresses of TXs</a:t>
            </a:r>
          </a:p>
          <a:p>
            <a:endParaRPr lang="en-A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418028-2F86-4988-ADA3-9BAD9627D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Confidentiality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9E8825-BBDC-4F67-B7E5-8DD33D57B3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COMP6452 Software Architecture for Blockchain Applications |  Data61, CSIRO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CA84A-5F77-4126-AB7E-B98DB3DB3C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36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194432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062D3D-02C9-4039-9CAD-BB96F5A2E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Confidentiality for Blockchain Applications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DA71D-5675-4A22-B3CC-0F9B23B5AF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COMP6452 Software Architecture for Blockchain Applications |  Data61, CSIRO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42F68C-07E2-411B-9947-3ED3B9867C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37</a:t>
            </a:fld>
            <a:r>
              <a:rPr lang="en-AU"/>
              <a:t>  |</a:t>
            </a:r>
            <a:endParaRPr lang="en-AU" dirty="0"/>
          </a:p>
        </p:txBody>
      </p:sp>
      <p:graphicFrame>
        <p:nvGraphicFramePr>
          <p:cNvPr id="6" name="Content Placeholder 6">
            <a:extLst>
              <a:ext uri="{FF2B5EF4-FFF2-40B4-BE49-F238E27FC236}">
                <a16:creationId xmlns:a16="http://schemas.microsoft.com/office/drawing/2014/main" id="{153B0365-FD92-4912-B1D4-E92EEC1778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681714"/>
              </p:ext>
            </p:extLst>
          </p:nvPr>
        </p:nvGraphicFramePr>
        <p:xfrm>
          <a:off x="439252" y="1489348"/>
          <a:ext cx="8451166" cy="3930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0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0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428">
                <a:tc>
                  <a:txBody>
                    <a:bodyPr/>
                    <a:lstStyle/>
                    <a:p>
                      <a:r>
                        <a:rPr lang="en-AU" sz="1600" dirty="0"/>
                        <a:t>Might Use…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But…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428">
                <a:tc>
                  <a:txBody>
                    <a:bodyPr/>
                    <a:lstStyle/>
                    <a:p>
                      <a:pPr marL="0" marR="0" lvl="0" indent="0" algn="l" defTabSz="7619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/>
                        <a:t>Pseudonymous addresses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dirty="0"/>
                        <a:t>If addresses are re-used,</a:t>
                      </a:r>
                      <a:r>
                        <a:rPr lang="en-AU" sz="1600" baseline="0" dirty="0"/>
                        <a:t> can recover identity information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428">
                <a:tc>
                  <a:txBody>
                    <a:bodyPr/>
                    <a:lstStyle/>
                    <a:p>
                      <a:r>
                        <a:rPr lang="en-AU" sz="1600" dirty="0"/>
                        <a:t>Private blockchain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7619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600" dirty="0"/>
                        <a:t>Check all nodes are authorised to see all data!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7726">
                <a:tc>
                  <a:txBody>
                    <a:bodyPr/>
                    <a:lstStyle/>
                    <a:p>
                      <a:pPr marL="0" marR="0" lvl="0" indent="0" algn="l" defTabSz="7619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/>
                        <a:t>DLTs where ledgers &amp; TXs are shared only with parties of interest  (e.g., Corda, Hyperledger Fabric)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dirty="0"/>
                        <a:t>Can be harder to ensure property</a:t>
                      </a:r>
                      <a:r>
                        <a:rPr lang="en-AU" sz="1600" baseline="0" dirty="0"/>
                        <a:t> rights for </a:t>
                      </a:r>
                      <a:r>
                        <a:rPr lang="en-AU" sz="1600" dirty="0"/>
                        <a:t>digital assets (“double spending” issues)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9960">
                <a:tc>
                  <a:txBody>
                    <a:bodyPr/>
                    <a:lstStyle/>
                    <a:p>
                      <a:r>
                        <a:rPr lang="en-AU" sz="1600" dirty="0"/>
                        <a:t>Encryption for on-chain confidential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dirty="0"/>
                        <a:t>More complex key management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dirty="0"/>
                        <a:t>Key loss reveals all old data too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aseline="0" dirty="0"/>
                        <a:t>Quantum? or other breaks to crypto schemes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9960">
                <a:tc>
                  <a:txBody>
                    <a:bodyPr/>
                    <a:lstStyle/>
                    <a:p>
                      <a:pPr marL="0" marR="0" lvl="0" indent="0" algn="l" defTabSz="7619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/>
                        <a:t>Keep data off-chain, use conventional technology for access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dirty="0"/>
                        <a:t>More complex system design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dirty="0"/>
                        <a:t>Less</a:t>
                      </a:r>
                      <a:r>
                        <a:rPr lang="en-AU" sz="1600" baseline="0" dirty="0"/>
                        <a:t> value directly from blockchain for sharing data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78998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AADA54-3669-4E69-8CFF-7C6561EA7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“Degree to which actions or events can be proven to have taken place, so that the events or actions can’t be repudiated later”</a:t>
            </a:r>
          </a:p>
          <a:p>
            <a:r>
              <a:rPr lang="en-AU" dirty="0"/>
              <a:t>Main support is from blockchain’s immutable ledger</a:t>
            </a:r>
          </a:p>
          <a:p>
            <a:pPr lvl="1"/>
            <a:r>
              <a:rPr lang="en-AU" dirty="0"/>
              <a:t>But be careful of probabilistic immutability in Nakamoto consensus</a:t>
            </a:r>
          </a:p>
          <a:p>
            <a:pPr lvl="1"/>
            <a:r>
              <a:rPr lang="en-AU" dirty="0"/>
              <a:t>Use the right number of x-confirmations for your application’s risk profile</a:t>
            </a:r>
          </a:p>
          <a:p>
            <a:r>
              <a:rPr lang="en-AU" dirty="0"/>
              <a:t>Some support from public key signatures for TXs</a:t>
            </a:r>
          </a:p>
          <a:p>
            <a:r>
              <a:rPr lang="en-AU" dirty="0"/>
              <a:t>Just because data is recorded on-chain, doesn’t mean it’s true!</a:t>
            </a:r>
          </a:p>
          <a:p>
            <a:pPr lvl="1"/>
            <a:r>
              <a:rPr lang="en-AU" dirty="0"/>
              <a:t>Someone might have stolen my private key?</a:t>
            </a:r>
          </a:p>
          <a:p>
            <a:pPr lvl="1"/>
            <a:r>
              <a:rPr lang="en-AU" dirty="0"/>
              <a:t>Sender might have fraudulently recorded false data in a TX</a:t>
            </a:r>
          </a:p>
          <a:p>
            <a:r>
              <a:rPr lang="en-AU" dirty="0"/>
              <a:t>Only have non-repudiation that TX happened</a:t>
            </a:r>
          </a:p>
          <a:p>
            <a:r>
              <a:rPr lang="en-AU" dirty="0"/>
              <a:t>If using hashes on-chain for off-chain data, need to retain original data</a:t>
            </a:r>
          </a:p>
          <a:p>
            <a:endParaRPr lang="en-A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9FB323-3938-4909-B813-E6E135ADA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Non-Repudiation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8532C-5763-4BE6-90B4-25B1D1E0FB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COMP6452 Software Architecture for Blockchain Applications |  Data61, CSIRO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A40C47-F412-4D63-B101-BA7260063C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38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367315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3C645F-F0E8-44DB-8F5A-FA1054B74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2" y="1723100"/>
            <a:ext cx="8640958" cy="3697178"/>
          </a:xfrm>
        </p:spPr>
        <p:txBody>
          <a:bodyPr>
            <a:normAutofit fontScale="85000" lnSpcReduction="20000"/>
          </a:bodyPr>
          <a:lstStyle/>
          <a:p>
            <a:r>
              <a:rPr lang="en-AU" dirty="0"/>
              <a:t>“Degree to which the actions of an entity can be traced uniquely to the entity”</a:t>
            </a:r>
          </a:p>
          <a:p>
            <a:r>
              <a:rPr lang="en-AU" dirty="0"/>
              <a:t>Main support in blockchain platforms is from TX signature</a:t>
            </a:r>
          </a:p>
          <a:p>
            <a:pPr lvl="1"/>
            <a:r>
              <a:rPr lang="en-AU" dirty="0"/>
              <a:t>Does a single entity control the signing key?</a:t>
            </a:r>
          </a:p>
          <a:p>
            <a:pPr lvl="1"/>
            <a:r>
              <a:rPr lang="en-AU" dirty="0"/>
              <a:t>Good key management is critical!</a:t>
            </a:r>
          </a:p>
          <a:p>
            <a:r>
              <a:rPr lang="en-AU" dirty="0"/>
              <a:t>Most public blockchains try to directly stop this</a:t>
            </a:r>
          </a:p>
          <a:p>
            <a:pPr lvl="1"/>
            <a:r>
              <a:rPr lang="en-AU" dirty="0"/>
              <a:t>Pseudonymous IDs are too weak to</a:t>
            </a:r>
          </a:p>
          <a:p>
            <a:pPr lvl="1"/>
            <a:r>
              <a:rPr lang="en-AU" dirty="0"/>
              <a:t>New privacy coins like </a:t>
            </a:r>
            <a:r>
              <a:rPr lang="en-AU" dirty="0" err="1"/>
              <a:t>Zcash</a:t>
            </a:r>
            <a:r>
              <a:rPr lang="en-AU" dirty="0"/>
              <a:t>, Dash, &amp; </a:t>
            </a:r>
            <a:r>
              <a:rPr lang="en-AU" dirty="0" err="1"/>
              <a:t>Monero</a:t>
            </a:r>
            <a:r>
              <a:rPr lang="en-AU" dirty="0"/>
              <a:t> try to provide anonymity like cash</a:t>
            </a:r>
          </a:p>
          <a:p>
            <a:r>
              <a:rPr lang="en-AU" dirty="0"/>
              <a:t>KYC/AML-CTF</a:t>
            </a:r>
          </a:p>
          <a:p>
            <a:pPr lvl="1"/>
            <a:r>
              <a:rPr lang="en-AU" dirty="0"/>
              <a:t>“Know Your Customer”/ “Anti-Money Laundering, Counter-Terrorism Financing”</a:t>
            </a:r>
          </a:p>
          <a:p>
            <a:pPr lvl="1"/>
            <a:r>
              <a:rPr lang="en-AU" dirty="0"/>
              <a:t>e.g., Australian AUSTRAC regulation requires KYC/AML by crypto-currency exchanges</a:t>
            </a:r>
          </a:p>
          <a:p>
            <a:r>
              <a:rPr lang="en-AU" dirty="0"/>
              <a:t>Private blockchains are normally permissioned; hence, know who users are</a:t>
            </a:r>
          </a:p>
          <a:p>
            <a:r>
              <a:rPr lang="en-AU" dirty="0"/>
              <a:t>Authentication requires off-chain mechanisms to establish identity</a:t>
            </a:r>
          </a:p>
          <a:p>
            <a:r>
              <a:rPr lang="en-AU" dirty="0"/>
              <a:t>Blockchain can be used to communicate or ensure integrity of KYC information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8E48A6-55EF-40EB-962E-DF62357A9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Accountability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C625B6-86EB-4988-A55B-784B464924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COMP6452 Software Architecture for Blockchain Applications |  Data61, CSIRO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395767-FF64-4E16-BEEC-BF581ADCEE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39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3287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D3FB523-79E1-45DD-A05A-3FE5BCAED6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75" t="14917" r="9775" b="37684"/>
          <a:stretch/>
        </p:blipFill>
        <p:spPr>
          <a:xfrm>
            <a:off x="4553369" y="1240763"/>
            <a:ext cx="4435890" cy="327292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231E2ED-0434-4E01-A4BA-486919E0D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Security &amp; Dependability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866F1-B604-47A2-85D8-982AC2A3A2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COMP6452 Software Architecture for Blockchain Applications |  Data61, CSIRO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A5EA7-F5BD-4B7C-A303-FB2F195734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4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776307-1BDF-453B-94DA-DCDE414F6762}"/>
              </a:ext>
            </a:extLst>
          </p:cNvPr>
          <p:cNvSpPr txBox="1"/>
          <p:nvPr/>
        </p:nvSpPr>
        <p:spPr>
          <a:xfrm>
            <a:off x="221040" y="4705371"/>
            <a:ext cx="6083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Source: “Basic concepts and taxonomy of dependable and secure computing”</a:t>
            </a:r>
            <a:br>
              <a:rPr lang="en-AU" sz="1400" dirty="0"/>
            </a:br>
            <a:r>
              <a:rPr lang="en-AU" sz="1400" dirty="0">
                <a:hlinkClick r:id="rId4"/>
              </a:rPr>
              <a:t>https://www.nasa.gov/pdf/636745main_day_3-algirdas_avizienis.pdf</a:t>
            </a:r>
            <a:endParaRPr lang="en-AU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1F0FC2-86B4-432D-9E8A-F274643100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22" t="14416" r="57005" b="54907"/>
          <a:stretch/>
        </p:blipFill>
        <p:spPr>
          <a:xfrm>
            <a:off x="35496" y="1788786"/>
            <a:ext cx="4390360" cy="214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055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04719B-3C1B-4FF3-847A-E9D7A16E0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AU" dirty="0"/>
              <a:t>“Degree to which the identity of a subject or resource can be proved to be the one claimed”</a:t>
            </a:r>
          </a:p>
          <a:p>
            <a:r>
              <a:rPr lang="en-AU" dirty="0"/>
              <a:t>Major issue in supply chain</a:t>
            </a:r>
          </a:p>
          <a:p>
            <a:pPr lvl="1"/>
            <a:r>
              <a:rPr lang="en-AU" dirty="0"/>
              <a:t>Is this real Australian baby formula?</a:t>
            </a:r>
          </a:p>
          <a:p>
            <a:r>
              <a:rPr lang="en-AU" dirty="0"/>
              <a:t>Many blockchain applications are trying to improve supply chain quality</a:t>
            </a:r>
          </a:p>
          <a:p>
            <a:r>
              <a:rPr lang="en-AU" dirty="0"/>
              <a:t>For physical assets, hard to guarantee, unless a unique physical “fingerprint”</a:t>
            </a:r>
          </a:p>
          <a:p>
            <a:pPr lvl="1"/>
            <a:r>
              <a:rPr lang="en-AU" dirty="0"/>
              <a:t>e.g. diamonds, DNA?</a:t>
            </a:r>
          </a:p>
          <a:p>
            <a:pPr lvl="1"/>
            <a:r>
              <a:rPr lang="en-AU" dirty="0"/>
              <a:t>Attacks include fake duplicate labels, substitution in (or reuse of) original packaging</a:t>
            </a:r>
          </a:p>
          <a:p>
            <a:r>
              <a:rPr lang="en-AU" dirty="0"/>
              <a:t>Need a way of comparing blockchain record to the physical item</a:t>
            </a:r>
          </a:p>
          <a:p>
            <a:r>
              <a:rPr lang="en-AU" dirty="0"/>
              <a:t>For digital assets, much easier on blockchain!</a:t>
            </a:r>
          </a:p>
          <a:p>
            <a:pPr lvl="1"/>
            <a:r>
              <a:rPr lang="en-AU" dirty="0"/>
              <a:t>Put authoritative register on blockchain, or have an off-chain authority sign the assets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CB4B4D-DB50-43F1-90C4-E113DE1B3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Authenticity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25DEB2-787D-4673-9740-0B84E08F39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COMP6452 Software Architecture for Blockchain Applications |  Data61, CSIRO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8482F4-6010-46F6-BDC8-C32ED06FF0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40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676376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7801998-69C0-4DD0-83CD-635410671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/>
              <a:t>Similar but different to confidentiality</a:t>
            </a:r>
          </a:p>
          <a:p>
            <a:r>
              <a:rPr lang="en-AU" dirty="0"/>
              <a:t>Privacy is controlling access to yourself &amp; not just information</a:t>
            </a:r>
          </a:p>
          <a:p>
            <a:pPr lvl="1"/>
            <a:r>
              <a:rPr lang="en-AU" dirty="0"/>
              <a:t>e.g., physical privacy in your house</a:t>
            </a:r>
          </a:p>
          <a:p>
            <a:pPr lvl="1"/>
            <a:r>
              <a:rPr lang="en-AU" dirty="0"/>
              <a:t>1948 Universal Declaration of Human Rights:</a:t>
            </a:r>
            <a:br>
              <a:rPr lang="en-AU" dirty="0"/>
            </a:br>
            <a:r>
              <a:rPr lang="en-AU" dirty="0"/>
              <a:t>No one shall be subjected to arbitrary interference with his privacy, family, home, or correspondence, nor to attacks upon his honour &amp; reputation. Everyone has the right to the protection of the law against such interference or attacks.</a:t>
            </a:r>
          </a:p>
          <a:p>
            <a:r>
              <a:rPr lang="en-AU" dirty="0"/>
              <a:t>Even for information, privacy has different regulation than confidentiality</a:t>
            </a:r>
          </a:p>
          <a:p>
            <a:pPr lvl="1"/>
            <a:r>
              <a:rPr lang="en-AU" dirty="0"/>
              <a:t>General Data Protection Regulation (GDPR) in Europe</a:t>
            </a:r>
          </a:p>
          <a:p>
            <a:pPr lvl="2"/>
            <a:r>
              <a:rPr lang="en-AU" dirty="0"/>
              <a:t>Including “right to erasure (right to be forgotten)”</a:t>
            </a:r>
          </a:p>
          <a:p>
            <a:pPr lvl="2"/>
            <a:r>
              <a:rPr lang="en-AU" dirty="0"/>
              <a:t>But can’t delete on blockchain</a:t>
            </a:r>
          </a:p>
          <a:p>
            <a:r>
              <a:rPr lang="en-AU" dirty="0"/>
              <a:t>For privacy in blockchain-based applications, use same general approaches as for confidentiality, targeting privacy policies</a:t>
            </a:r>
          </a:p>
          <a:p>
            <a:endParaRPr lang="en-A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B53D68-6056-4BCA-8BE1-0984EDCBD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Privacy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73AC96-6E70-4C8B-A2D2-E88BF407F2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COMP6452 Software Architecture for Blockchain Applications |  Data61, CSIRO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1C2CA7-5BAE-48F5-84A4-411A24E50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41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821312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592F80-FA0C-4863-9225-651F30A2A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2" y="1723100"/>
            <a:ext cx="8640958" cy="710405"/>
          </a:xfrm>
        </p:spPr>
        <p:txBody>
          <a:bodyPr>
            <a:normAutofit/>
          </a:bodyPr>
          <a:lstStyle/>
          <a:p>
            <a:r>
              <a:rPr lang="en-AU" dirty="0"/>
              <a:t>Mark True or False for each the following statements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E1C189-48C5-47E1-91D6-E6FC81927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9258C8-19BC-4A2B-982D-646E43870A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dirty="0"/>
              <a:t>COMP6452 Software Architecture for Blockchain Applications |  Data61, CSIRO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DFC14B-3540-4C7E-A3AF-F8A5A6BDA8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42</a:t>
            </a:fld>
            <a:r>
              <a:rPr lang="en-AU" dirty="0"/>
              <a:t>  |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2E6979F-A84A-4B74-8A98-9DAC14E0A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113754"/>
              </p:ext>
            </p:extLst>
          </p:nvPr>
        </p:nvGraphicFramePr>
        <p:xfrm>
          <a:off x="359912" y="2295365"/>
          <a:ext cx="8424176" cy="303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0">
                  <a:extLst>
                    <a:ext uri="{9D8B030D-6E8A-4147-A177-3AD203B41FA5}">
                      <a16:colId xmlns:a16="http://schemas.microsoft.com/office/drawing/2014/main" val="1782155876"/>
                    </a:ext>
                  </a:extLst>
                </a:gridCol>
                <a:gridCol w="792176">
                  <a:extLst>
                    <a:ext uri="{9D8B030D-6E8A-4147-A177-3AD203B41FA5}">
                      <a16:colId xmlns:a16="http://schemas.microsoft.com/office/drawing/2014/main" val="2823428764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0355943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False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046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/>
                        <a:t>Blockchains have high read availability but poor write availability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66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/>
                        <a:t>Availability of a blockchain-based application solely rely on the availability of the blockchain platform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14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/>
                        <a:t>By resubmitting another transaction with same address and nonce, we can correct any erroneous transaction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935517"/>
                  </a:ext>
                </a:extLst>
              </a:tr>
              <a:tr h="3726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Blockchain anomaly is an example of loss of integrity of a blockchain 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76633"/>
                  </a:ext>
                </a:extLst>
              </a:tr>
              <a:tr h="3726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Encrypt on-chain data pattern can’t provide privacy forever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94510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47FFB6E9-0DD9-4AF8-96A9-059ACDEEA544}"/>
              </a:ext>
            </a:extLst>
          </p:cNvPr>
          <p:cNvSpPr/>
          <p:nvPr/>
        </p:nvSpPr>
        <p:spPr>
          <a:xfrm>
            <a:off x="7380312" y="2672834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b="1" dirty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✓</a:t>
            </a:r>
            <a:endParaRPr lang="en-AU" b="1" dirty="0">
              <a:solidFill>
                <a:srgbClr val="00B05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B2A952-605D-4369-9550-3C9A6365C50C}"/>
              </a:ext>
            </a:extLst>
          </p:cNvPr>
          <p:cNvSpPr/>
          <p:nvPr/>
        </p:nvSpPr>
        <p:spPr>
          <a:xfrm>
            <a:off x="8164833" y="3088120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b="1" dirty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✓</a:t>
            </a:r>
            <a:endParaRPr lang="en-AU" b="1" dirty="0">
              <a:solidFill>
                <a:srgbClr val="00B05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387ECF-E166-42C8-B96B-5562689B2475}"/>
              </a:ext>
            </a:extLst>
          </p:cNvPr>
          <p:cNvSpPr/>
          <p:nvPr/>
        </p:nvSpPr>
        <p:spPr>
          <a:xfrm>
            <a:off x="8164833" y="3790530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b="1" dirty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✓</a:t>
            </a:r>
            <a:endParaRPr lang="en-AU" b="1" dirty="0">
              <a:solidFill>
                <a:srgbClr val="00B05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B2B7C5-CB9F-4046-B710-85AD6678F0D1}"/>
              </a:ext>
            </a:extLst>
          </p:cNvPr>
          <p:cNvSpPr/>
          <p:nvPr/>
        </p:nvSpPr>
        <p:spPr>
          <a:xfrm>
            <a:off x="8164833" y="4450712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b="1" dirty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✓</a:t>
            </a:r>
            <a:endParaRPr lang="en-AU" b="1" dirty="0">
              <a:solidFill>
                <a:srgbClr val="00B05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2F1D31-E0BB-44A9-A651-908849F57271}"/>
              </a:ext>
            </a:extLst>
          </p:cNvPr>
          <p:cNvSpPr/>
          <p:nvPr/>
        </p:nvSpPr>
        <p:spPr>
          <a:xfrm>
            <a:off x="7380312" y="4960602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b="1" dirty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✓</a:t>
            </a:r>
            <a:endParaRPr lang="en-AU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31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A0A9F71-7BD4-49C0-B60F-654A6F329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2" y="1723100"/>
            <a:ext cx="8640958" cy="3697178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Trust – accepted dependence</a:t>
            </a:r>
          </a:p>
          <a:p>
            <a:r>
              <a:rPr lang="en-AU" dirty="0"/>
              <a:t>Trustworthy – justified trust</a:t>
            </a:r>
          </a:p>
          <a:p>
            <a:r>
              <a:rPr lang="en-AU" dirty="0"/>
              <a:t>Blockchains are increasingly relied on; need evidence they are trustworthy</a:t>
            </a:r>
          </a:p>
          <a:p>
            <a:pPr lvl="1"/>
            <a:r>
              <a:rPr lang="en-AU" dirty="0"/>
              <a:t>Can provide evidence based on architectural analysis, early in the lifecycle</a:t>
            </a:r>
          </a:p>
          <a:p>
            <a:pPr lvl="1"/>
            <a:r>
              <a:rPr lang="en-AU" sz="1900" dirty="0"/>
              <a:t>Validation</a:t>
            </a:r>
          </a:p>
          <a:p>
            <a:pPr lvl="2"/>
            <a:r>
              <a:rPr lang="en-AU" sz="1900" dirty="0"/>
              <a:t>Am I solving the right problem?</a:t>
            </a:r>
          </a:p>
          <a:p>
            <a:pPr lvl="2"/>
            <a:r>
              <a:rPr lang="en-AU" sz="1900" dirty="0"/>
              <a:t>Does my requirements specification &amp; system design address/solve the user problem?</a:t>
            </a:r>
          </a:p>
          <a:p>
            <a:pPr lvl="1"/>
            <a:r>
              <a:rPr lang="en-AU" sz="1900" dirty="0"/>
              <a:t>Verification</a:t>
            </a:r>
          </a:p>
          <a:p>
            <a:pPr lvl="2"/>
            <a:r>
              <a:rPr lang="en-AU" sz="1900" dirty="0"/>
              <a:t>Am I solving the problem right?</a:t>
            </a:r>
          </a:p>
          <a:p>
            <a:pPr lvl="2"/>
            <a:r>
              <a:rPr lang="en-AU" sz="1900" dirty="0"/>
              <a:t>Does my system or design meet requirements specification?</a:t>
            </a:r>
          </a:p>
          <a:p>
            <a:pPr lvl="1"/>
            <a:r>
              <a:rPr lang="en-AU" dirty="0"/>
              <a:t>Need to prove functional suitability, reliability, &amp; security </a:t>
            </a:r>
          </a:p>
          <a:p>
            <a:pPr lvl="1"/>
            <a:r>
              <a:rPr lang="en-AU" dirty="0"/>
              <a:t>Need to be consider both blockchain &amp; everything that connects with 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6D8B37-E8FA-486B-881B-433D76BE6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9F0CCE-8424-4FD2-BDCE-0331036E34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COMP6452 Software Architecture for Blockchain Applications |  Data61, CSIRO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C9ECE9-84C8-450E-9975-7F1075C3A6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43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984656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600" dirty="0"/>
              <a:t>Course Outline – Next 2 Weeks</a:t>
            </a:r>
            <a:endParaRPr lang="en-AU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5692143"/>
              </p:ext>
            </p:extLst>
          </p:nvPr>
        </p:nvGraphicFramePr>
        <p:xfrm>
          <a:off x="251520" y="1605362"/>
          <a:ext cx="8592302" cy="233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6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35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15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Week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Date 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Lecturer 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Lecture Topic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Relevant Book Chapters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Notes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lang="en-AU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July 22 &amp; 23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Helen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AU" sz="1400" b="0" i="0" u="none" strike="noStrike" kern="1200" noProof="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Model driven engineering</a:t>
                      </a:r>
                    </a:p>
                    <a:p>
                      <a:pPr marL="285750" indent="-285750" rtl="0" fontAlgn="base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AU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Privacy </a:t>
                      </a:r>
                    </a:p>
                    <a:p>
                      <a:pPr marL="285750" indent="-285750" rtl="0" fontAlgn="base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AU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Data Governance</a:t>
                      </a:r>
                    </a:p>
                    <a:p>
                      <a:pPr marL="285750" indent="-285750" rtl="0" fontAlgn="base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AU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Data Management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8. Model-driven Engineering for Applications on Blockchains (model-driven basics, UML)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endParaRPr lang="en-AU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AU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July 29 &amp; 30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AU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Helen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Cost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Guest Lecture: Self-sovereign identity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Project 2 demo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AU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9. Cost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endParaRPr lang="en-AU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COMP6452 Software Architecture for Blockchain Applications |  Data61, CSIRO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44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27674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D3FEE1-EF15-4EC8-82DA-A091842A5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2" y="1723100"/>
            <a:ext cx="8640958" cy="3800740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Correct service – Service implements system functions</a:t>
            </a:r>
          </a:p>
          <a:p>
            <a:r>
              <a:rPr lang="en-AU" dirty="0"/>
              <a:t>Service failure – An event that occurs when delivered service deviates from correct service</a:t>
            </a:r>
          </a:p>
          <a:p>
            <a:r>
              <a:rPr lang="en-AU" dirty="0"/>
              <a:t>Error – System state that could lead to a service failure</a:t>
            </a:r>
          </a:p>
          <a:p>
            <a:r>
              <a:rPr lang="en-AU" dirty="0"/>
              <a:t>Fault – Adjudged or hypothesized cause of an error</a:t>
            </a:r>
          </a:p>
          <a:p>
            <a:endParaRPr lang="en-AU" sz="1700" dirty="0"/>
          </a:p>
          <a:p>
            <a:r>
              <a:rPr lang="en-AU" dirty="0"/>
              <a:t>Fault prevention – Prevent the occurrence or introduction of faults</a:t>
            </a:r>
          </a:p>
          <a:p>
            <a:r>
              <a:rPr lang="en-AU" dirty="0"/>
              <a:t>Fault tolerance – Avoid service failures in the presence of faults</a:t>
            </a:r>
          </a:p>
          <a:p>
            <a:r>
              <a:rPr lang="en-AU" dirty="0"/>
              <a:t>Fault removal – Reduce number &amp; severity of faults</a:t>
            </a:r>
          </a:p>
          <a:p>
            <a:r>
              <a:rPr lang="en-AU" dirty="0"/>
              <a:t>Fault forecasting – Estimate the present number, future incidence, &amp; likely consequences of faults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FB97A4-CC6E-4884-BE95-3C05E9F58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Errors, Faults, &amp; Failures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BCF6A-BB5A-4934-A3B9-A7F69066DB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COMP6452 Software Architecture for Blockchain Applications |  Data61, CSIRO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E867D-70D2-4756-9AC0-6C35FCA0D0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5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03743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EAE9FC-EEE0-48F5-9682-F569780E11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Need for Trustworthy Blockchain Applications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39790F-8B1E-403B-89A7-BA48D3A8234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5419725"/>
            <a:ext cx="6083300" cy="104775"/>
          </a:xfrm>
        </p:spPr>
        <p:txBody>
          <a:bodyPr/>
          <a:lstStyle/>
          <a:p>
            <a:r>
              <a:rPr lang="en-AU"/>
              <a:t>COMP6452 Software Architecture for Blockchain Applications |  Data61, CSIRO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66A8D-433A-43D3-8A99-15096254360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5419725"/>
            <a:ext cx="288925" cy="106363"/>
          </a:xfrm>
        </p:spPr>
        <p:txBody>
          <a:bodyPr/>
          <a:lstStyle/>
          <a:p>
            <a:fld id="{2ABE124A-B5C5-46E0-B944-45307B126769}" type="slidenum">
              <a:rPr lang="en-AU" smtClean="0"/>
              <a:pPr/>
              <a:t>6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7425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84A951-AA94-40D9-8ACE-F0EFA4D8A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665" y="1723100"/>
            <a:ext cx="7344815" cy="3697178"/>
          </a:xfrm>
        </p:spPr>
        <p:txBody>
          <a:bodyPr>
            <a:normAutofit/>
          </a:bodyPr>
          <a:lstStyle/>
          <a:p>
            <a:r>
              <a:rPr lang="en-AU" dirty="0"/>
              <a:t>Huge future economic value</a:t>
            </a:r>
          </a:p>
          <a:p>
            <a:pPr lvl="1"/>
            <a:r>
              <a:rPr lang="en-AU" sz="1800" dirty="0"/>
              <a:t>e.g., supply chain, asset registries, settlement, energy, …</a:t>
            </a:r>
          </a:p>
          <a:p>
            <a:pPr lvl="1"/>
            <a:endParaRPr lang="en-AU" sz="1800" dirty="0"/>
          </a:p>
          <a:p>
            <a:r>
              <a:rPr lang="en-AU" dirty="0"/>
              <a:t>Security-critical and Safety-critical use cases</a:t>
            </a:r>
          </a:p>
          <a:p>
            <a:pPr lvl="1"/>
            <a:r>
              <a:rPr lang="en-AU" sz="1800" dirty="0"/>
              <a:t>e.g., e-health records, food safety, pharma supply chain, IoT management, cybersecurity, law enforcement, …</a:t>
            </a:r>
          </a:p>
          <a:p>
            <a:pPr lvl="1"/>
            <a:endParaRPr lang="en-AU" sz="1800" dirty="0"/>
          </a:p>
          <a:p>
            <a:r>
              <a:rPr lang="en-AU" dirty="0"/>
              <a:t>Smart contract bugs: DAO ($60M); Parity ($280M)</a:t>
            </a:r>
          </a:p>
          <a:p>
            <a:r>
              <a:rPr lang="en-AU" dirty="0"/>
              <a:t>Cryptographic key loss</a:t>
            </a:r>
          </a:p>
          <a:p>
            <a:pPr lvl="1"/>
            <a:r>
              <a:rPr lang="en-AU" sz="1800" dirty="0"/>
              <a:t>Hacking: Mt </a:t>
            </a:r>
            <a:r>
              <a:rPr lang="en-AU" sz="1800" dirty="0" err="1"/>
              <a:t>Gox</a:t>
            </a:r>
            <a:r>
              <a:rPr lang="en-AU" sz="1800" dirty="0"/>
              <a:t> ($450M), </a:t>
            </a:r>
            <a:r>
              <a:rPr lang="en-AU" sz="1800" dirty="0" err="1"/>
              <a:t>Bitfinex</a:t>
            </a:r>
            <a:r>
              <a:rPr lang="en-AU" sz="1800" dirty="0"/>
              <a:t> ($72M), total Jan-Sep 2018 ($927M);</a:t>
            </a:r>
            <a:br>
              <a:rPr lang="en-AU" sz="1800" dirty="0"/>
            </a:br>
            <a:r>
              <a:rPr lang="en-AU" sz="1800" dirty="0"/>
              <a:t>UK rubbish tip ($146M); guns e.g., NYC ($1.8M)</a:t>
            </a:r>
            <a:endParaRPr lang="en-AU" sz="1350" dirty="0"/>
          </a:p>
          <a:p>
            <a:pPr lvl="1"/>
            <a:endParaRPr lang="en-AU" sz="1800" dirty="0"/>
          </a:p>
          <a:p>
            <a:pPr lvl="1"/>
            <a:endParaRPr lang="en-AU" sz="1800" dirty="0"/>
          </a:p>
          <a:p>
            <a:endParaRPr lang="en-A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54A3F6-D552-473F-A917-CD8BA476F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AU" dirty="0"/>
              <a:t>Future of Blockchain Applications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E37AA1-0A3F-47BF-8071-CD6587D773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700"/>
              <a:t>COMP6452 Software Architecture for Blockchain Applications |  Data61, CSIRO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29902B-7D35-4821-8C08-160BB64D11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ABE124A-B5C5-46E0-B944-45307B126769}" type="slidenum">
              <a:rPr lang="en-AU" sz="700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r>
              <a:rPr lang="en-AU" sz="700"/>
              <a:t>  |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15FACF-045B-440D-819A-08977D83B25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1520" y="1581729"/>
            <a:ext cx="1224137" cy="12241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E933C3-98BA-49CE-BCA9-DEE6D0E39C1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7903" y="2817781"/>
            <a:ext cx="1151369" cy="11513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7A9801-4AFC-441F-8170-EA1BD2B46C35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0363" y="4219683"/>
            <a:ext cx="828246" cy="8282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C29C74-6E7B-4B02-899B-E80A316BC6AE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371" y="4358836"/>
            <a:ext cx="692064" cy="59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129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C6E44A-8FE9-4C33-BC3B-ECD819133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2" y="1723100"/>
            <a:ext cx="6083845" cy="3697178"/>
          </a:xfrm>
        </p:spPr>
        <p:txBody>
          <a:bodyPr>
            <a:normAutofit lnSpcReduction="10000"/>
          </a:bodyPr>
          <a:lstStyle/>
          <a:p>
            <a:r>
              <a:rPr lang="en-AU" dirty="0"/>
              <a:t>Dependable software systems</a:t>
            </a:r>
          </a:p>
          <a:p>
            <a:pPr lvl="1"/>
            <a:r>
              <a:rPr lang="en-AU" dirty="0"/>
              <a:t>Trusted system – A system you have chosen to rely on to fulfil a goal</a:t>
            </a:r>
          </a:p>
          <a:p>
            <a:pPr lvl="2"/>
            <a:r>
              <a:rPr lang="en-AU" dirty="0"/>
              <a:t>When it fails, you suffer harm or loss</a:t>
            </a:r>
          </a:p>
          <a:p>
            <a:pPr lvl="1"/>
            <a:r>
              <a:rPr lang="en-AU" dirty="0"/>
              <a:t>Trustworthy system – A system where you have evidence it won’t fail</a:t>
            </a:r>
          </a:p>
          <a:p>
            <a:r>
              <a:rPr lang="en-AU" dirty="0"/>
              <a:t>“</a:t>
            </a:r>
            <a:r>
              <a:rPr lang="en-AU" dirty="0" err="1"/>
              <a:t>Trustless</a:t>
            </a:r>
            <a:r>
              <a:rPr lang="en-AU" dirty="0"/>
              <a:t>” blockchains is a </a:t>
            </a:r>
            <a:r>
              <a:rPr lang="en-AU" dirty="0">
                <a:solidFill>
                  <a:srgbClr val="FF0000"/>
                </a:solidFill>
              </a:rPr>
              <a:t>myth</a:t>
            </a:r>
          </a:p>
          <a:p>
            <a:pPr lvl="1"/>
            <a:r>
              <a:rPr lang="en-AU" dirty="0"/>
              <a:t>Can shift trust within a wider system</a:t>
            </a:r>
          </a:p>
          <a:p>
            <a:pPr lvl="1"/>
            <a:r>
              <a:rPr lang="en-AU" dirty="0"/>
              <a:t>Blockchains themselves become trusted components</a:t>
            </a:r>
          </a:p>
          <a:p>
            <a:pPr lvl="1"/>
            <a:r>
              <a:rPr lang="en-AU" dirty="0"/>
              <a:t>Other components are also trusted</a:t>
            </a:r>
          </a:p>
          <a:p>
            <a:pPr lvl="2"/>
            <a:r>
              <a:rPr lang="en-AU" dirty="0"/>
              <a:t>e.g., Oracles, Key Management Systems, 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639D40-DCC3-4104-A472-7469DE583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Trust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817FBF-6B52-4584-BAF7-C1BF53E5B2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COMP6452 Software Architecture for Blockchain Applications |  Data61, CSIRO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946B51-71B8-4E4F-B72F-1C19343D47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8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10" name="Explosion 2 5">
            <a:extLst>
              <a:ext uri="{FF2B5EF4-FFF2-40B4-BE49-F238E27FC236}">
                <a16:creationId xmlns:a16="http://schemas.microsoft.com/office/drawing/2014/main" id="{E77E7735-FF9C-4E81-AF48-CB20BEF362FE}"/>
              </a:ext>
            </a:extLst>
          </p:cNvPr>
          <p:cNvSpPr/>
          <p:nvPr/>
        </p:nvSpPr>
        <p:spPr>
          <a:xfrm>
            <a:off x="6084169" y="995198"/>
            <a:ext cx="3059832" cy="3446478"/>
          </a:xfrm>
          <a:prstGeom prst="irregularSeal2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100" b="1" dirty="0">
                <a:solidFill>
                  <a:srgbClr val="FFFFFF"/>
                </a:solidFill>
              </a:rPr>
              <a:t>Trust means accepting exposure to risk</a:t>
            </a:r>
          </a:p>
        </p:txBody>
      </p:sp>
    </p:spTree>
    <p:extLst>
      <p:ext uri="{BB962C8B-B14F-4D97-AF65-F5344CB8AC3E}">
        <p14:creationId xmlns:p14="http://schemas.microsoft.com/office/powerpoint/2010/main" val="187909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BF3B28F-A059-40C9-9608-4585FB9B8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2" y="1723100"/>
            <a:ext cx="4482049" cy="3697178"/>
          </a:xfrm>
        </p:spPr>
        <p:txBody>
          <a:bodyPr>
            <a:normAutofit lnSpcReduction="10000"/>
          </a:bodyPr>
          <a:lstStyle/>
          <a:p>
            <a:r>
              <a:rPr lang="en-AU" dirty="0"/>
              <a:t>How do we design blockchain-based systems that work?</a:t>
            </a:r>
          </a:p>
          <a:p>
            <a:pPr lvl="2"/>
            <a:endParaRPr lang="en-AU" dirty="0"/>
          </a:p>
          <a:p>
            <a:r>
              <a:rPr lang="en-AU" dirty="0"/>
              <a:t>What is good evidence that they will work?</a:t>
            </a:r>
          </a:p>
          <a:p>
            <a:pPr lvl="1"/>
            <a:r>
              <a:rPr lang="en-AU" dirty="0"/>
              <a:t>Functional correctness</a:t>
            </a:r>
          </a:p>
          <a:p>
            <a:pPr lvl="1"/>
            <a:r>
              <a:rPr lang="en-AU" dirty="0"/>
              <a:t>Non-Functional properties</a:t>
            </a:r>
          </a:p>
          <a:p>
            <a:pPr lvl="2"/>
            <a:endParaRPr lang="en-AU" dirty="0"/>
          </a:p>
          <a:p>
            <a:r>
              <a:rPr lang="en-AU" dirty="0"/>
              <a:t>How do we get acceptance?</a:t>
            </a:r>
          </a:p>
          <a:p>
            <a:pPr lvl="1"/>
            <a:r>
              <a:rPr lang="en-AU" dirty="0"/>
              <a:t>Individual, Enterprise, Regulatory, Societal</a:t>
            </a:r>
          </a:p>
          <a:p>
            <a:endParaRPr lang="en-A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53AF8A-AA40-4C49-9D37-CE9736660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Trustworthy Blockchain-Based Systems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F48F5D-FFE8-4937-8790-5F1B4D1353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COMP6452 Software Architecture for Blockchain Applications |  Data61, CSIRO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0B132-5774-4D7C-9A05-520081CE4D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9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10" name="Quad Arrow 6">
            <a:extLst>
              <a:ext uri="{FF2B5EF4-FFF2-40B4-BE49-F238E27FC236}">
                <a16:creationId xmlns:a16="http://schemas.microsoft.com/office/drawing/2014/main" id="{2F9F06A8-D090-4F67-B5F9-685E45DE3CED}"/>
              </a:ext>
            </a:extLst>
          </p:cNvPr>
          <p:cNvSpPr/>
          <p:nvPr/>
        </p:nvSpPr>
        <p:spPr>
          <a:xfrm>
            <a:off x="6017553" y="2076611"/>
            <a:ext cx="2053750" cy="2053750"/>
          </a:xfrm>
          <a:prstGeom prst="quadArrow">
            <a:avLst>
              <a:gd name="adj1" fmla="val 8174"/>
              <a:gd name="adj2" fmla="val 7219"/>
              <a:gd name="adj3" fmla="val 817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7910F0-7A1E-4F43-AAFE-F2800384BE53}"/>
              </a:ext>
            </a:extLst>
          </p:cNvPr>
          <p:cNvSpPr/>
          <p:nvPr/>
        </p:nvSpPr>
        <p:spPr>
          <a:xfrm>
            <a:off x="5030117" y="197545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600" i="1" dirty="0"/>
              <a:t>UI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C37B33-1B0D-4ED1-A56D-853E2FC95495}"/>
              </a:ext>
            </a:extLst>
          </p:cNvPr>
          <p:cNvSpPr/>
          <p:nvPr/>
        </p:nvSpPr>
        <p:spPr>
          <a:xfrm>
            <a:off x="4853439" y="4110686"/>
            <a:ext cx="4411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AU" sz="1600" i="1" dirty="0" err="1"/>
              <a:t>IoT</a:t>
            </a:r>
            <a:endParaRPr lang="en-AU" sz="1600" i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3B1B1A-3ACE-416F-87FC-6F116ECC4C81}"/>
              </a:ext>
            </a:extLst>
          </p:cNvPr>
          <p:cNvSpPr/>
          <p:nvPr/>
        </p:nvSpPr>
        <p:spPr>
          <a:xfrm>
            <a:off x="7934528" y="4449242"/>
            <a:ext cx="10378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600" i="1" dirty="0"/>
              <a:t>Auxiliary</a:t>
            </a:r>
          </a:p>
          <a:p>
            <a:r>
              <a:rPr lang="en-AU" sz="1600" i="1" dirty="0"/>
              <a:t>databases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02170A-21A9-4DD9-9A17-795A98589911}"/>
              </a:ext>
            </a:extLst>
          </p:cNvPr>
          <p:cNvSpPr/>
          <p:nvPr/>
        </p:nvSpPr>
        <p:spPr>
          <a:xfrm>
            <a:off x="8071303" y="1767243"/>
            <a:ext cx="8834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600" i="1" dirty="0"/>
              <a:t>Legacy</a:t>
            </a:r>
          </a:p>
          <a:p>
            <a:r>
              <a:rPr lang="en-AU" sz="1600" i="1" dirty="0"/>
              <a:t>systems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5384A0-1346-4E9D-AC54-6227FCEE3938}"/>
              </a:ext>
            </a:extLst>
          </p:cNvPr>
          <p:cNvSpPr/>
          <p:nvPr/>
        </p:nvSpPr>
        <p:spPr>
          <a:xfrm>
            <a:off x="4333788" y="3001731"/>
            <a:ext cx="12999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600" i="1" dirty="0"/>
              <a:t>Key</a:t>
            </a:r>
          </a:p>
          <a:p>
            <a:pPr algn="ctr"/>
            <a:r>
              <a:rPr lang="en-AU" sz="1600" i="1" dirty="0"/>
              <a:t>management</a:t>
            </a:r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E4E62B68-88AF-46C8-989B-78169C36520D}"/>
              </a:ext>
            </a:extLst>
          </p:cNvPr>
          <p:cNvSpPr/>
          <p:nvPr/>
        </p:nvSpPr>
        <p:spPr>
          <a:xfrm>
            <a:off x="7066090" y="4195058"/>
            <a:ext cx="772644" cy="894690"/>
          </a:xfrm>
          <a:prstGeom prst="flowChartMagneticDisk">
            <a:avLst/>
          </a:prstGeom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private</a:t>
            </a:r>
          </a:p>
          <a:p>
            <a:pPr algn="ctr"/>
            <a:r>
              <a:rPr lang="en-AU" sz="1600" dirty="0"/>
              <a:t>data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D9D6A0C-3234-48E0-826C-7972C167A53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5038" y="1908422"/>
            <a:ext cx="563620" cy="5636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2EDB9B5-5DB9-4328-A164-B6B0BCD5F39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9190"/>
          <a:stretch/>
        </p:blipFill>
        <p:spPr>
          <a:xfrm>
            <a:off x="5434358" y="1868494"/>
            <a:ext cx="267731" cy="62470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6987D51-A166-48CF-B5DE-062ACBCACCAB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00858" y="4012652"/>
            <a:ext cx="1059113" cy="53723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2E575D5-0430-462E-BA0B-9ABA74BE3F51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9438" y="1638006"/>
            <a:ext cx="541863" cy="890733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BCBCCFD1-DF0E-4D21-B7D2-F223B762F705}"/>
              </a:ext>
            </a:extLst>
          </p:cNvPr>
          <p:cNvSpPr/>
          <p:nvPr/>
        </p:nvSpPr>
        <p:spPr>
          <a:xfrm>
            <a:off x="6503058" y="2525153"/>
            <a:ext cx="1082741" cy="101073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769A02-0A20-4497-971B-5F452C153B95}"/>
              </a:ext>
            </a:extLst>
          </p:cNvPr>
          <p:cNvSpPr/>
          <p:nvPr/>
        </p:nvSpPr>
        <p:spPr>
          <a:xfrm>
            <a:off x="6286283" y="3301655"/>
            <a:ext cx="1494905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AU" sz="1600" dirty="0"/>
              <a:t>Blockchain is a</a:t>
            </a:r>
            <a:br>
              <a:rPr lang="en-AU" sz="1600" dirty="0"/>
            </a:br>
            <a:r>
              <a:rPr lang="en-AU" sz="1600" dirty="0"/>
              <a:t>component</a:t>
            </a:r>
          </a:p>
        </p:txBody>
      </p:sp>
      <p:grpSp>
        <p:nvGrpSpPr>
          <p:cNvPr id="23" name="Group 4">
            <a:extLst>
              <a:ext uri="{FF2B5EF4-FFF2-40B4-BE49-F238E27FC236}">
                <a16:creationId xmlns:a16="http://schemas.microsoft.com/office/drawing/2014/main" id="{EE17450C-45EB-42FC-888F-9B1475AAEFB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72326" y="2567932"/>
            <a:ext cx="944205" cy="714390"/>
            <a:chOff x="3839" y="1678"/>
            <a:chExt cx="530" cy="401"/>
          </a:xfrm>
        </p:grpSpPr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A80F068A-1E12-4B5D-B62A-41B4D6CEF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6" y="1723"/>
              <a:ext cx="28" cy="28"/>
            </a:xfrm>
            <a:custGeom>
              <a:avLst/>
              <a:gdLst>
                <a:gd name="T0" fmla="*/ 108 w 131"/>
                <a:gd name="T1" fmla="*/ 23 h 131"/>
                <a:gd name="T2" fmla="*/ 108 w 131"/>
                <a:gd name="T3" fmla="*/ 23 h 131"/>
                <a:gd name="T4" fmla="*/ 108 w 131"/>
                <a:gd name="T5" fmla="*/ 108 h 131"/>
                <a:gd name="T6" fmla="*/ 23 w 131"/>
                <a:gd name="T7" fmla="*/ 108 h 131"/>
                <a:gd name="T8" fmla="*/ 23 w 131"/>
                <a:gd name="T9" fmla="*/ 23 h 131"/>
                <a:gd name="T10" fmla="*/ 108 w 131"/>
                <a:gd name="T11" fmla="*/ 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131">
                  <a:moveTo>
                    <a:pt x="108" y="23"/>
                  </a:moveTo>
                  <a:lnTo>
                    <a:pt x="108" y="23"/>
                  </a:lnTo>
                  <a:cubicBezTo>
                    <a:pt x="131" y="47"/>
                    <a:pt x="131" y="84"/>
                    <a:pt x="108" y="108"/>
                  </a:cubicBezTo>
                  <a:cubicBezTo>
                    <a:pt x="84" y="131"/>
                    <a:pt x="47" y="131"/>
                    <a:pt x="23" y="108"/>
                  </a:cubicBezTo>
                  <a:cubicBezTo>
                    <a:pt x="0" y="84"/>
                    <a:pt x="0" y="47"/>
                    <a:pt x="23" y="23"/>
                  </a:cubicBezTo>
                  <a:cubicBezTo>
                    <a:pt x="47" y="0"/>
                    <a:pt x="84" y="0"/>
                    <a:pt x="108" y="23"/>
                  </a:cubicBezTo>
                  <a:close/>
                </a:path>
              </a:pathLst>
            </a:custGeom>
            <a:solidFill>
              <a:srgbClr val="1919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F73321D4-4E48-433F-A934-8D4374F75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6" y="1723"/>
              <a:ext cx="28" cy="28"/>
            </a:xfrm>
            <a:custGeom>
              <a:avLst/>
              <a:gdLst>
                <a:gd name="T0" fmla="*/ 108 w 131"/>
                <a:gd name="T1" fmla="*/ 23 h 131"/>
                <a:gd name="T2" fmla="*/ 108 w 131"/>
                <a:gd name="T3" fmla="*/ 23 h 131"/>
                <a:gd name="T4" fmla="*/ 108 w 131"/>
                <a:gd name="T5" fmla="*/ 108 h 131"/>
                <a:gd name="T6" fmla="*/ 23 w 131"/>
                <a:gd name="T7" fmla="*/ 108 h 131"/>
                <a:gd name="T8" fmla="*/ 23 w 131"/>
                <a:gd name="T9" fmla="*/ 23 h 131"/>
                <a:gd name="T10" fmla="*/ 108 w 131"/>
                <a:gd name="T11" fmla="*/ 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131">
                  <a:moveTo>
                    <a:pt x="108" y="23"/>
                  </a:moveTo>
                  <a:lnTo>
                    <a:pt x="108" y="23"/>
                  </a:lnTo>
                  <a:cubicBezTo>
                    <a:pt x="131" y="47"/>
                    <a:pt x="131" y="84"/>
                    <a:pt x="108" y="108"/>
                  </a:cubicBezTo>
                  <a:cubicBezTo>
                    <a:pt x="84" y="131"/>
                    <a:pt x="47" y="131"/>
                    <a:pt x="23" y="108"/>
                  </a:cubicBezTo>
                  <a:cubicBezTo>
                    <a:pt x="0" y="84"/>
                    <a:pt x="0" y="47"/>
                    <a:pt x="23" y="23"/>
                  </a:cubicBezTo>
                  <a:cubicBezTo>
                    <a:pt x="47" y="0"/>
                    <a:pt x="84" y="0"/>
                    <a:pt x="108" y="23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845B0469-E5B0-4357-B477-E3824FD97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1831"/>
              <a:ext cx="28" cy="29"/>
            </a:xfrm>
            <a:custGeom>
              <a:avLst/>
              <a:gdLst>
                <a:gd name="T0" fmla="*/ 108 w 132"/>
                <a:gd name="T1" fmla="*/ 24 h 132"/>
                <a:gd name="T2" fmla="*/ 108 w 132"/>
                <a:gd name="T3" fmla="*/ 24 h 132"/>
                <a:gd name="T4" fmla="*/ 108 w 132"/>
                <a:gd name="T5" fmla="*/ 109 h 132"/>
                <a:gd name="T6" fmla="*/ 23 w 132"/>
                <a:gd name="T7" fmla="*/ 109 h 132"/>
                <a:gd name="T8" fmla="*/ 23 w 132"/>
                <a:gd name="T9" fmla="*/ 24 h 132"/>
                <a:gd name="T10" fmla="*/ 108 w 132"/>
                <a:gd name="T11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2">
                  <a:moveTo>
                    <a:pt x="108" y="24"/>
                  </a:moveTo>
                  <a:lnTo>
                    <a:pt x="108" y="24"/>
                  </a:lnTo>
                  <a:cubicBezTo>
                    <a:pt x="132" y="47"/>
                    <a:pt x="132" y="85"/>
                    <a:pt x="108" y="109"/>
                  </a:cubicBezTo>
                  <a:cubicBezTo>
                    <a:pt x="85" y="132"/>
                    <a:pt x="47" y="132"/>
                    <a:pt x="23" y="109"/>
                  </a:cubicBezTo>
                  <a:cubicBezTo>
                    <a:pt x="0" y="85"/>
                    <a:pt x="0" y="47"/>
                    <a:pt x="23" y="24"/>
                  </a:cubicBezTo>
                  <a:cubicBezTo>
                    <a:pt x="47" y="0"/>
                    <a:pt x="85" y="0"/>
                    <a:pt x="108" y="24"/>
                  </a:cubicBezTo>
                  <a:close/>
                </a:path>
              </a:pathLst>
            </a:custGeom>
            <a:solidFill>
              <a:srgbClr val="1919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AB5A64D2-B9CF-4903-9FBF-09DEC012F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1831"/>
              <a:ext cx="28" cy="29"/>
            </a:xfrm>
            <a:custGeom>
              <a:avLst/>
              <a:gdLst>
                <a:gd name="T0" fmla="*/ 108 w 132"/>
                <a:gd name="T1" fmla="*/ 24 h 132"/>
                <a:gd name="T2" fmla="*/ 108 w 132"/>
                <a:gd name="T3" fmla="*/ 24 h 132"/>
                <a:gd name="T4" fmla="*/ 108 w 132"/>
                <a:gd name="T5" fmla="*/ 109 h 132"/>
                <a:gd name="T6" fmla="*/ 23 w 132"/>
                <a:gd name="T7" fmla="*/ 109 h 132"/>
                <a:gd name="T8" fmla="*/ 23 w 132"/>
                <a:gd name="T9" fmla="*/ 24 h 132"/>
                <a:gd name="T10" fmla="*/ 108 w 132"/>
                <a:gd name="T11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2">
                  <a:moveTo>
                    <a:pt x="108" y="24"/>
                  </a:moveTo>
                  <a:lnTo>
                    <a:pt x="108" y="24"/>
                  </a:lnTo>
                  <a:cubicBezTo>
                    <a:pt x="132" y="47"/>
                    <a:pt x="132" y="85"/>
                    <a:pt x="108" y="109"/>
                  </a:cubicBezTo>
                  <a:cubicBezTo>
                    <a:pt x="85" y="132"/>
                    <a:pt x="47" y="132"/>
                    <a:pt x="23" y="109"/>
                  </a:cubicBezTo>
                  <a:cubicBezTo>
                    <a:pt x="0" y="85"/>
                    <a:pt x="0" y="47"/>
                    <a:pt x="23" y="24"/>
                  </a:cubicBezTo>
                  <a:cubicBezTo>
                    <a:pt x="47" y="0"/>
                    <a:pt x="85" y="0"/>
                    <a:pt x="108" y="24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470EC74A-D67C-44F4-9127-0B4FC5A01D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3" y="1794"/>
              <a:ext cx="28" cy="29"/>
            </a:xfrm>
            <a:custGeom>
              <a:avLst/>
              <a:gdLst>
                <a:gd name="T0" fmla="*/ 109 w 132"/>
                <a:gd name="T1" fmla="*/ 23 h 132"/>
                <a:gd name="T2" fmla="*/ 109 w 132"/>
                <a:gd name="T3" fmla="*/ 23 h 132"/>
                <a:gd name="T4" fmla="*/ 109 w 132"/>
                <a:gd name="T5" fmla="*/ 108 h 132"/>
                <a:gd name="T6" fmla="*/ 24 w 132"/>
                <a:gd name="T7" fmla="*/ 108 h 132"/>
                <a:gd name="T8" fmla="*/ 24 w 132"/>
                <a:gd name="T9" fmla="*/ 23 h 132"/>
                <a:gd name="T10" fmla="*/ 109 w 132"/>
                <a:gd name="T11" fmla="*/ 2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2">
                  <a:moveTo>
                    <a:pt x="109" y="23"/>
                  </a:moveTo>
                  <a:lnTo>
                    <a:pt x="109" y="23"/>
                  </a:lnTo>
                  <a:cubicBezTo>
                    <a:pt x="132" y="47"/>
                    <a:pt x="132" y="85"/>
                    <a:pt x="109" y="108"/>
                  </a:cubicBezTo>
                  <a:cubicBezTo>
                    <a:pt x="85" y="132"/>
                    <a:pt x="47" y="132"/>
                    <a:pt x="24" y="108"/>
                  </a:cubicBezTo>
                  <a:cubicBezTo>
                    <a:pt x="0" y="85"/>
                    <a:pt x="0" y="47"/>
                    <a:pt x="24" y="23"/>
                  </a:cubicBezTo>
                  <a:cubicBezTo>
                    <a:pt x="47" y="0"/>
                    <a:pt x="85" y="0"/>
                    <a:pt x="109" y="23"/>
                  </a:cubicBezTo>
                  <a:close/>
                </a:path>
              </a:pathLst>
            </a:custGeom>
            <a:solidFill>
              <a:srgbClr val="1919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32D9B7AD-8E2E-45FD-9678-3E8BCED3CB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3" y="1794"/>
              <a:ext cx="28" cy="29"/>
            </a:xfrm>
            <a:custGeom>
              <a:avLst/>
              <a:gdLst>
                <a:gd name="T0" fmla="*/ 109 w 132"/>
                <a:gd name="T1" fmla="*/ 23 h 132"/>
                <a:gd name="T2" fmla="*/ 109 w 132"/>
                <a:gd name="T3" fmla="*/ 23 h 132"/>
                <a:gd name="T4" fmla="*/ 109 w 132"/>
                <a:gd name="T5" fmla="*/ 108 h 132"/>
                <a:gd name="T6" fmla="*/ 24 w 132"/>
                <a:gd name="T7" fmla="*/ 108 h 132"/>
                <a:gd name="T8" fmla="*/ 24 w 132"/>
                <a:gd name="T9" fmla="*/ 23 h 132"/>
                <a:gd name="T10" fmla="*/ 109 w 132"/>
                <a:gd name="T11" fmla="*/ 2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2">
                  <a:moveTo>
                    <a:pt x="109" y="23"/>
                  </a:moveTo>
                  <a:lnTo>
                    <a:pt x="109" y="23"/>
                  </a:lnTo>
                  <a:cubicBezTo>
                    <a:pt x="132" y="47"/>
                    <a:pt x="132" y="85"/>
                    <a:pt x="109" y="108"/>
                  </a:cubicBezTo>
                  <a:cubicBezTo>
                    <a:pt x="85" y="132"/>
                    <a:pt x="47" y="132"/>
                    <a:pt x="24" y="108"/>
                  </a:cubicBezTo>
                  <a:cubicBezTo>
                    <a:pt x="0" y="85"/>
                    <a:pt x="0" y="47"/>
                    <a:pt x="24" y="23"/>
                  </a:cubicBezTo>
                  <a:cubicBezTo>
                    <a:pt x="47" y="0"/>
                    <a:pt x="85" y="0"/>
                    <a:pt x="109" y="23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9E73CFDE-4BFA-4A56-A529-4FBA0ECEF6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3" y="1754"/>
              <a:ext cx="29" cy="29"/>
            </a:xfrm>
            <a:custGeom>
              <a:avLst/>
              <a:gdLst>
                <a:gd name="T0" fmla="*/ 108 w 132"/>
                <a:gd name="T1" fmla="*/ 24 h 132"/>
                <a:gd name="T2" fmla="*/ 108 w 132"/>
                <a:gd name="T3" fmla="*/ 24 h 132"/>
                <a:gd name="T4" fmla="*/ 108 w 132"/>
                <a:gd name="T5" fmla="*/ 109 h 132"/>
                <a:gd name="T6" fmla="*/ 23 w 132"/>
                <a:gd name="T7" fmla="*/ 109 h 132"/>
                <a:gd name="T8" fmla="*/ 23 w 132"/>
                <a:gd name="T9" fmla="*/ 24 h 132"/>
                <a:gd name="T10" fmla="*/ 108 w 132"/>
                <a:gd name="T11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2">
                  <a:moveTo>
                    <a:pt x="108" y="24"/>
                  </a:moveTo>
                  <a:lnTo>
                    <a:pt x="108" y="24"/>
                  </a:lnTo>
                  <a:cubicBezTo>
                    <a:pt x="132" y="47"/>
                    <a:pt x="132" y="85"/>
                    <a:pt x="108" y="109"/>
                  </a:cubicBezTo>
                  <a:cubicBezTo>
                    <a:pt x="85" y="132"/>
                    <a:pt x="47" y="132"/>
                    <a:pt x="23" y="109"/>
                  </a:cubicBezTo>
                  <a:cubicBezTo>
                    <a:pt x="0" y="85"/>
                    <a:pt x="0" y="47"/>
                    <a:pt x="23" y="24"/>
                  </a:cubicBezTo>
                  <a:cubicBezTo>
                    <a:pt x="47" y="0"/>
                    <a:pt x="85" y="0"/>
                    <a:pt x="108" y="24"/>
                  </a:cubicBezTo>
                  <a:close/>
                </a:path>
              </a:pathLst>
            </a:custGeom>
            <a:solidFill>
              <a:srgbClr val="1919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31" name="Freeform 27">
              <a:extLst>
                <a:ext uri="{FF2B5EF4-FFF2-40B4-BE49-F238E27FC236}">
                  <a16:creationId xmlns:a16="http://schemas.microsoft.com/office/drawing/2014/main" id="{60FB9D0B-2F5C-48A3-B3BA-8B140B9BF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3" y="1754"/>
              <a:ext cx="29" cy="29"/>
            </a:xfrm>
            <a:custGeom>
              <a:avLst/>
              <a:gdLst>
                <a:gd name="T0" fmla="*/ 108 w 132"/>
                <a:gd name="T1" fmla="*/ 24 h 132"/>
                <a:gd name="T2" fmla="*/ 108 w 132"/>
                <a:gd name="T3" fmla="*/ 24 h 132"/>
                <a:gd name="T4" fmla="*/ 108 w 132"/>
                <a:gd name="T5" fmla="*/ 109 h 132"/>
                <a:gd name="T6" fmla="*/ 23 w 132"/>
                <a:gd name="T7" fmla="*/ 109 h 132"/>
                <a:gd name="T8" fmla="*/ 23 w 132"/>
                <a:gd name="T9" fmla="*/ 24 h 132"/>
                <a:gd name="T10" fmla="*/ 108 w 132"/>
                <a:gd name="T11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2">
                  <a:moveTo>
                    <a:pt x="108" y="24"/>
                  </a:moveTo>
                  <a:lnTo>
                    <a:pt x="108" y="24"/>
                  </a:lnTo>
                  <a:cubicBezTo>
                    <a:pt x="132" y="47"/>
                    <a:pt x="132" y="85"/>
                    <a:pt x="108" y="109"/>
                  </a:cubicBezTo>
                  <a:cubicBezTo>
                    <a:pt x="85" y="132"/>
                    <a:pt x="47" y="132"/>
                    <a:pt x="23" y="109"/>
                  </a:cubicBezTo>
                  <a:cubicBezTo>
                    <a:pt x="0" y="85"/>
                    <a:pt x="0" y="47"/>
                    <a:pt x="23" y="24"/>
                  </a:cubicBezTo>
                  <a:cubicBezTo>
                    <a:pt x="47" y="0"/>
                    <a:pt x="85" y="0"/>
                    <a:pt x="108" y="24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32" name="Freeform 28">
              <a:extLst>
                <a:ext uri="{FF2B5EF4-FFF2-40B4-BE49-F238E27FC236}">
                  <a16:creationId xmlns:a16="http://schemas.microsoft.com/office/drawing/2014/main" id="{9DA6BB51-F900-48FF-9AE8-DD8FBCE2F9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4" y="1678"/>
              <a:ext cx="28" cy="28"/>
            </a:xfrm>
            <a:custGeom>
              <a:avLst/>
              <a:gdLst>
                <a:gd name="T0" fmla="*/ 109 w 132"/>
                <a:gd name="T1" fmla="*/ 24 h 132"/>
                <a:gd name="T2" fmla="*/ 109 w 132"/>
                <a:gd name="T3" fmla="*/ 24 h 132"/>
                <a:gd name="T4" fmla="*/ 109 w 132"/>
                <a:gd name="T5" fmla="*/ 109 h 132"/>
                <a:gd name="T6" fmla="*/ 24 w 132"/>
                <a:gd name="T7" fmla="*/ 109 h 132"/>
                <a:gd name="T8" fmla="*/ 24 w 132"/>
                <a:gd name="T9" fmla="*/ 24 h 132"/>
                <a:gd name="T10" fmla="*/ 109 w 132"/>
                <a:gd name="T11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2">
                  <a:moveTo>
                    <a:pt x="109" y="24"/>
                  </a:moveTo>
                  <a:lnTo>
                    <a:pt x="109" y="24"/>
                  </a:lnTo>
                  <a:cubicBezTo>
                    <a:pt x="132" y="47"/>
                    <a:pt x="132" y="85"/>
                    <a:pt x="109" y="109"/>
                  </a:cubicBezTo>
                  <a:cubicBezTo>
                    <a:pt x="85" y="132"/>
                    <a:pt x="47" y="132"/>
                    <a:pt x="24" y="109"/>
                  </a:cubicBezTo>
                  <a:cubicBezTo>
                    <a:pt x="0" y="85"/>
                    <a:pt x="0" y="47"/>
                    <a:pt x="24" y="24"/>
                  </a:cubicBezTo>
                  <a:cubicBezTo>
                    <a:pt x="47" y="0"/>
                    <a:pt x="85" y="0"/>
                    <a:pt x="109" y="24"/>
                  </a:cubicBezTo>
                  <a:close/>
                </a:path>
              </a:pathLst>
            </a:custGeom>
            <a:solidFill>
              <a:srgbClr val="1919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33" name="Freeform 29">
              <a:extLst>
                <a:ext uri="{FF2B5EF4-FFF2-40B4-BE49-F238E27FC236}">
                  <a16:creationId xmlns:a16="http://schemas.microsoft.com/office/drawing/2014/main" id="{0D502E54-535C-4A9F-8B89-9C4584B55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4" y="1678"/>
              <a:ext cx="28" cy="28"/>
            </a:xfrm>
            <a:custGeom>
              <a:avLst/>
              <a:gdLst>
                <a:gd name="T0" fmla="*/ 109 w 132"/>
                <a:gd name="T1" fmla="*/ 24 h 132"/>
                <a:gd name="T2" fmla="*/ 109 w 132"/>
                <a:gd name="T3" fmla="*/ 24 h 132"/>
                <a:gd name="T4" fmla="*/ 109 w 132"/>
                <a:gd name="T5" fmla="*/ 109 h 132"/>
                <a:gd name="T6" fmla="*/ 24 w 132"/>
                <a:gd name="T7" fmla="*/ 109 h 132"/>
                <a:gd name="T8" fmla="*/ 24 w 132"/>
                <a:gd name="T9" fmla="*/ 24 h 132"/>
                <a:gd name="T10" fmla="*/ 109 w 132"/>
                <a:gd name="T11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2">
                  <a:moveTo>
                    <a:pt x="109" y="24"/>
                  </a:moveTo>
                  <a:lnTo>
                    <a:pt x="109" y="24"/>
                  </a:lnTo>
                  <a:cubicBezTo>
                    <a:pt x="132" y="47"/>
                    <a:pt x="132" y="85"/>
                    <a:pt x="109" y="109"/>
                  </a:cubicBezTo>
                  <a:cubicBezTo>
                    <a:pt x="85" y="132"/>
                    <a:pt x="47" y="132"/>
                    <a:pt x="24" y="109"/>
                  </a:cubicBezTo>
                  <a:cubicBezTo>
                    <a:pt x="0" y="85"/>
                    <a:pt x="0" y="47"/>
                    <a:pt x="24" y="24"/>
                  </a:cubicBezTo>
                  <a:cubicBezTo>
                    <a:pt x="47" y="0"/>
                    <a:pt x="85" y="0"/>
                    <a:pt x="109" y="24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34" name="Freeform 30">
              <a:extLst>
                <a:ext uri="{FF2B5EF4-FFF2-40B4-BE49-F238E27FC236}">
                  <a16:creationId xmlns:a16="http://schemas.microsoft.com/office/drawing/2014/main" id="{4491CAFB-68D2-48CC-A84D-355D39A94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8" y="1891"/>
              <a:ext cx="28" cy="28"/>
            </a:xfrm>
            <a:custGeom>
              <a:avLst/>
              <a:gdLst>
                <a:gd name="T0" fmla="*/ 109 w 132"/>
                <a:gd name="T1" fmla="*/ 24 h 132"/>
                <a:gd name="T2" fmla="*/ 109 w 132"/>
                <a:gd name="T3" fmla="*/ 24 h 132"/>
                <a:gd name="T4" fmla="*/ 109 w 132"/>
                <a:gd name="T5" fmla="*/ 109 h 132"/>
                <a:gd name="T6" fmla="*/ 24 w 132"/>
                <a:gd name="T7" fmla="*/ 109 h 132"/>
                <a:gd name="T8" fmla="*/ 24 w 132"/>
                <a:gd name="T9" fmla="*/ 24 h 132"/>
                <a:gd name="T10" fmla="*/ 109 w 132"/>
                <a:gd name="T11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2">
                  <a:moveTo>
                    <a:pt x="109" y="24"/>
                  </a:moveTo>
                  <a:lnTo>
                    <a:pt x="109" y="24"/>
                  </a:lnTo>
                  <a:cubicBezTo>
                    <a:pt x="132" y="47"/>
                    <a:pt x="132" y="85"/>
                    <a:pt x="109" y="109"/>
                  </a:cubicBezTo>
                  <a:cubicBezTo>
                    <a:pt x="85" y="132"/>
                    <a:pt x="47" y="132"/>
                    <a:pt x="24" y="109"/>
                  </a:cubicBezTo>
                  <a:cubicBezTo>
                    <a:pt x="0" y="85"/>
                    <a:pt x="0" y="47"/>
                    <a:pt x="24" y="24"/>
                  </a:cubicBezTo>
                  <a:cubicBezTo>
                    <a:pt x="47" y="0"/>
                    <a:pt x="85" y="0"/>
                    <a:pt x="109" y="24"/>
                  </a:cubicBezTo>
                  <a:close/>
                </a:path>
              </a:pathLst>
            </a:custGeom>
            <a:solidFill>
              <a:srgbClr val="1919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35" name="Freeform 31">
              <a:extLst>
                <a:ext uri="{FF2B5EF4-FFF2-40B4-BE49-F238E27FC236}">
                  <a16:creationId xmlns:a16="http://schemas.microsoft.com/office/drawing/2014/main" id="{3D42FBBE-678F-4B77-9107-FACA0B6A2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8" y="1891"/>
              <a:ext cx="28" cy="28"/>
            </a:xfrm>
            <a:custGeom>
              <a:avLst/>
              <a:gdLst>
                <a:gd name="T0" fmla="*/ 109 w 132"/>
                <a:gd name="T1" fmla="*/ 24 h 132"/>
                <a:gd name="T2" fmla="*/ 109 w 132"/>
                <a:gd name="T3" fmla="*/ 24 h 132"/>
                <a:gd name="T4" fmla="*/ 109 w 132"/>
                <a:gd name="T5" fmla="*/ 109 h 132"/>
                <a:gd name="T6" fmla="*/ 24 w 132"/>
                <a:gd name="T7" fmla="*/ 109 h 132"/>
                <a:gd name="T8" fmla="*/ 24 w 132"/>
                <a:gd name="T9" fmla="*/ 24 h 132"/>
                <a:gd name="T10" fmla="*/ 109 w 132"/>
                <a:gd name="T11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2">
                  <a:moveTo>
                    <a:pt x="109" y="24"/>
                  </a:moveTo>
                  <a:lnTo>
                    <a:pt x="109" y="24"/>
                  </a:lnTo>
                  <a:cubicBezTo>
                    <a:pt x="132" y="47"/>
                    <a:pt x="132" y="85"/>
                    <a:pt x="109" y="109"/>
                  </a:cubicBezTo>
                  <a:cubicBezTo>
                    <a:pt x="85" y="132"/>
                    <a:pt x="47" y="132"/>
                    <a:pt x="24" y="109"/>
                  </a:cubicBezTo>
                  <a:cubicBezTo>
                    <a:pt x="0" y="85"/>
                    <a:pt x="0" y="47"/>
                    <a:pt x="24" y="24"/>
                  </a:cubicBezTo>
                  <a:cubicBezTo>
                    <a:pt x="47" y="0"/>
                    <a:pt x="85" y="0"/>
                    <a:pt x="109" y="24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id="{E82B16E2-0A08-4FD5-9F1C-D6FE922BFF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9" y="1877"/>
              <a:ext cx="28" cy="28"/>
            </a:xfrm>
            <a:custGeom>
              <a:avLst/>
              <a:gdLst>
                <a:gd name="T0" fmla="*/ 108 w 132"/>
                <a:gd name="T1" fmla="*/ 23 h 131"/>
                <a:gd name="T2" fmla="*/ 108 w 132"/>
                <a:gd name="T3" fmla="*/ 23 h 131"/>
                <a:gd name="T4" fmla="*/ 108 w 132"/>
                <a:gd name="T5" fmla="*/ 108 h 131"/>
                <a:gd name="T6" fmla="*/ 23 w 132"/>
                <a:gd name="T7" fmla="*/ 108 h 131"/>
                <a:gd name="T8" fmla="*/ 23 w 132"/>
                <a:gd name="T9" fmla="*/ 23 h 131"/>
                <a:gd name="T10" fmla="*/ 108 w 132"/>
                <a:gd name="T11" fmla="*/ 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1">
                  <a:moveTo>
                    <a:pt x="108" y="23"/>
                  </a:moveTo>
                  <a:lnTo>
                    <a:pt x="108" y="23"/>
                  </a:lnTo>
                  <a:cubicBezTo>
                    <a:pt x="132" y="47"/>
                    <a:pt x="132" y="84"/>
                    <a:pt x="108" y="108"/>
                  </a:cubicBezTo>
                  <a:cubicBezTo>
                    <a:pt x="85" y="131"/>
                    <a:pt x="47" y="131"/>
                    <a:pt x="23" y="108"/>
                  </a:cubicBezTo>
                  <a:cubicBezTo>
                    <a:pt x="0" y="84"/>
                    <a:pt x="0" y="47"/>
                    <a:pt x="23" y="23"/>
                  </a:cubicBezTo>
                  <a:cubicBezTo>
                    <a:pt x="47" y="0"/>
                    <a:pt x="85" y="0"/>
                    <a:pt x="108" y="23"/>
                  </a:cubicBezTo>
                  <a:close/>
                </a:path>
              </a:pathLst>
            </a:custGeom>
            <a:solidFill>
              <a:srgbClr val="1919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37" name="Freeform 33">
              <a:extLst>
                <a:ext uri="{FF2B5EF4-FFF2-40B4-BE49-F238E27FC236}">
                  <a16:creationId xmlns:a16="http://schemas.microsoft.com/office/drawing/2014/main" id="{F495861A-AAD2-4C70-B88E-8CA4403C12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9" y="1877"/>
              <a:ext cx="28" cy="28"/>
            </a:xfrm>
            <a:custGeom>
              <a:avLst/>
              <a:gdLst>
                <a:gd name="T0" fmla="*/ 108 w 132"/>
                <a:gd name="T1" fmla="*/ 23 h 131"/>
                <a:gd name="T2" fmla="*/ 108 w 132"/>
                <a:gd name="T3" fmla="*/ 23 h 131"/>
                <a:gd name="T4" fmla="*/ 108 w 132"/>
                <a:gd name="T5" fmla="*/ 108 h 131"/>
                <a:gd name="T6" fmla="*/ 23 w 132"/>
                <a:gd name="T7" fmla="*/ 108 h 131"/>
                <a:gd name="T8" fmla="*/ 23 w 132"/>
                <a:gd name="T9" fmla="*/ 23 h 131"/>
                <a:gd name="T10" fmla="*/ 108 w 132"/>
                <a:gd name="T11" fmla="*/ 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1">
                  <a:moveTo>
                    <a:pt x="108" y="23"/>
                  </a:moveTo>
                  <a:lnTo>
                    <a:pt x="108" y="23"/>
                  </a:lnTo>
                  <a:cubicBezTo>
                    <a:pt x="132" y="47"/>
                    <a:pt x="132" y="84"/>
                    <a:pt x="108" y="108"/>
                  </a:cubicBezTo>
                  <a:cubicBezTo>
                    <a:pt x="85" y="131"/>
                    <a:pt x="47" y="131"/>
                    <a:pt x="23" y="108"/>
                  </a:cubicBezTo>
                  <a:cubicBezTo>
                    <a:pt x="0" y="84"/>
                    <a:pt x="0" y="47"/>
                    <a:pt x="23" y="23"/>
                  </a:cubicBezTo>
                  <a:cubicBezTo>
                    <a:pt x="47" y="0"/>
                    <a:pt x="85" y="0"/>
                    <a:pt x="108" y="23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38" name="Freeform 34">
              <a:extLst>
                <a:ext uri="{FF2B5EF4-FFF2-40B4-BE49-F238E27FC236}">
                  <a16:creationId xmlns:a16="http://schemas.microsoft.com/office/drawing/2014/main" id="{2B009895-1C13-4D51-BD54-1061AFA568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0" y="1817"/>
              <a:ext cx="28" cy="28"/>
            </a:xfrm>
            <a:custGeom>
              <a:avLst/>
              <a:gdLst>
                <a:gd name="T0" fmla="*/ 109 w 132"/>
                <a:gd name="T1" fmla="*/ 23 h 131"/>
                <a:gd name="T2" fmla="*/ 109 w 132"/>
                <a:gd name="T3" fmla="*/ 23 h 131"/>
                <a:gd name="T4" fmla="*/ 109 w 132"/>
                <a:gd name="T5" fmla="*/ 108 h 131"/>
                <a:gd name="T6" fmla="*/ 24 w 132"/>
                <a:gd name="T7" fmla="*/ 108 h 131"/>
                <a:gd name="T8" fmla="*/ 24 w 132"/>
                <a:gd name="T9" fmla="*/ 23 h 131"/>
                <a:gd name="T10" fmla="*/ 109 w 132"/>
                <a:gd name="T11" fmla="*/ 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1">
                  <a:moveTo>
                    <a:pt x="109" y="23"/>
                  </a:moveTo>
                  <a:lnTo>
                    <a:pt x="109" y="23"/>
                  </a:lnTo>
                  <a:cubicBezTo>
                    <a:pt x="132" y="47"/>
                    <a:pt x="132" y="84"/>
                    <a:pt x="109" y="108"/>
                  </a:cubicBezTo>
                  <a:cubicBezTo>
                    <a:pt x="85" y="131"/>
                    <a:pt x="47" y="131"/>
                    <a:pt x="24" y="108"/>
                  </a:cubicBezTo>
                  <a:cubicBezTo>
                    <a:pt x="0" y="84"/>
                    <a:pt x="0" y="47"/>
                    <a:pt x="24" y="23"/>
                  </a:cubicBezTo>
                  <a:cubicBezTo>
                    <a:pt x="47" y="0"/>
                    <a:pt x="85" y="0"/>
                    <a:pt x="109" y="23"/>
                  </a:cubicBezTo>
                  <a:close/>
                </a:path>
              </a:pathLst>
            </a:custGeom>
            <a:solidFill>
              <a:srgbClr val="1919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39" name="Freeform 35">
              <a:extLst>
                <a:ext uri="{FF2B5EF4-FFF2-40B4-BE49-F238E27FC236}">
                  <a16:creationId xmlns:a16="http://schemas.microsoft.com/office/drawing/2014/main" id="{04B9C0AE-EDB8-454F-9CEB-A4196CFA7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0" y="1817"/>
              <a:ext cx="28" cy="28"/>
            </a:xfrm>
            <a:custGeom>
              <a:avLst/>
              <a:gdLst>
                <a:gd name="T0" fmla="*/ 109 w 132"/>
                <a:gd name="T1" fmla="*/ 23 h 131"/>
                <a:gd name="T2" fmla="*/ 109 w 132"/>
                <a:gd name="T3" fmla="*/ 23 h 131"/>
                <a:gd name="T4" fmla="*/ 109 w 132"/>
                <a:gd name="T5" fmla="*/ 108 h 131"/>
                <a:gd name="T6" fmla="*/ 24 w 132"/>
                <a:gd name="T7" fmla="*/ 108 h 131"/>
                <a:gd name="T8" fmla="*/ 24 w 132"/>
                <a:gd name="T9" fmla="*/ 23 h 131"/>
                <a:gd name="T10" fmla="*/ 109 w 132"/>
                <a:gd name="T11" fmla="*/ 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1">
                  <a:moveTo>
                    <a:pt x="109" y="23"/>
                  </a:moveTo>
                  <a:lnTo>
                    <a:pt x="109" y="23"/>
                  </a:lnTo>
                  <a:cubicBezTo>
                    <a:pt x="132" y="47"/>
                    <a:pt x="132" y="84"/>
                    <a:pt x="109" y="108"/>
                  </a:cubicBezTo>
                  <a:cubicBezTo>
                    <a:pt x="85" y="131"/>
                    <a:pt x="47" y="131"/>
                    <a:pt x="24" y="108"/>
                  </a:cubicBezTo>
                  <a:cubicBezTo>
                    <a:pt x="0" y="84"/>
                    <a:pt x="0" y="47"/>
                    <a:pt x="24" y="23"/>
                  </a:cubicBezTo>
                  <a:cubicBezTo>
                    <a:pt x="47" y="0"/>
                    <a:pt x="85" y="0"/>
                    <a:pt x="109" y="23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54F4B8C5-7EB0-4643-A14E-EAE9EE2A35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1" y="1783"/>
              <a:ext cx="28" cy="28"/>
            </a:xfrm>
            <a:custGeom>
              <a:avLst/>
              <a:gdLst>
                <a:gd name="T0" fmla="*/ 109 w 132"/>
                <a:gd name="T1" fmla="*/ 23 h 131"/>
                <a:gd name="T2" fmla="*/ 109 w 132"/>
                <a:gd name="T3" fmla="*/ 23 h 131"/>
                <a:gd name="T4" fmla="*/ 109 w 132"/>
                <a:gd name="T5" fmla="*/ 108 h 131"/>
                <a:gd name="T6" fmla="*/ 24 w 132"/>
                <a:gd name="T7" fmla="*/ 108 h 131"/>
                <a:gd name="T8" fmla="*/ 24 w 132"/>
                <a:gd name="T9" fmla="*/ 23 h 131"/>
                <a:gd name="T10" fmla="*/ 109 w 132"/>
                <a:gd name="T11" fmla="*/ 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1">
                  <a:moveTo>
                    <a:pt x="109" y="23"/>
                  </a:moveTo>
                  <a:lnTo>
                    <a:pt x="109" y="23"/>
                  </a:lnTo>
                  <a:cubicBezTo>
                    <a:pt x="132" y="47"/>
                    <a:pt x="132" y="84"/>
                    <a:pt x="109" y="108"/>
                  </a:cubicBezTo>
                  <a:cubicBezTo>
                    <a:pt x="85" y="131"/>
                    <a:pt x="47" y="131"/>
                    <a:pt x="24" y="108"/>
                  </a:cubicBezTo>
                  <a:cubicBezTo>
                    <a:pt x="0" y="84"/>
                    <a:pt x="0" y="47"/>
                    <a:pt x="24" y="23"/>
                  </a:cubicBezTo>
                  <a:cubicBezTo>
                    <a:pt x="47" y="0"/>
                    <a:pt x="85" y="0"/>
                    <a:pt x="109" y="23"/>
                  </a:cubicBezTo>
                  <a:close/>
                </a:path>
              </a:pathLst>
            </a:custGeom>
            <a:solidFill>
              <a:srgbClr val="1919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41" name="Freeform 37">
              <a:extLst>
                <a:ext uri="{FF2B5EF4-FFF2-40B4-BE49-F238E27FC236}">
                  <a16:creationId xmlns:a16="http://schemas.microsoft.com/office/drawing/2014/main" id="{BB876BD2-87CA-4FF8-905D-29110A5DA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1" y="1783"/>
              <a:ext cx="28" cy="28"/>
            </a:xfrm>
            <a:custGeom>
              <a:avLst/>
              <a:gdLst>
                <a:gd name="T0" fmla="*/ 109 w 132"/>
                <a:gd name="T1" fmla="*/ 23 h 131"/>
                <a:gd name="T2" fmla="*/ 109 w 132"/>
                <a:gd name="T3" fmla="*/ 23 h 131"/>
                <a:gd name="T4" fmla="*/ 109 w 132"/>
                <a:gd name="T5" fmla="*/ 108 h 131"/>
                <a:gd name="T6" fmla="*/ 24 w 132"/>
                <a:gd name="T7" fmla="*/ 108 h 131"/>
                <a:gd name="T8" fmla="*/ 24 w 132"/>
                <a:gd name="T9" fmla="*/ 23 h 131"/>
                <a:gd name="T10" fmla="*/ 109 w 132"/>
                <a:gd name="T11" fmla="*/ 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1">
                  <a:moveTo>
                    <a:pt x="109" y="23"/>
                  </a:moveTo>
                  <a:lnTo>
                    <a:pt x="109" y="23"/>
                  </a:lnTo>
                  <a:cubicBezTo>
                    <a:pt x="132" y="47"/>
                    <a:pt x="132" y="84"/>
                    <a:pt x="109" y="108"/>
                  </a:cubicBezTo>
                  <a:cubicBezTo>
                    <a:pt x="85" y="131"/>
                    <a:pt x="47" y="131"/>
                    <a:pt x="24" y="108"/>
                  </a:cubicBezTo>
                  <a:cubicBezTo>
                    <a:pt x="0" y="84"/>
                    <a:pt x="0" y="47"/>
                    <a:pt x="24" y="23"/>
                  </a:cubicBezTo>
                  <a:cubicBezTo>
                    <a:pt x="47" y="0"/>
                    <a:pt x="85" y="0"/>
                    <a:pt x="109" y="23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42" name="Freeform 38">
              <a:extLst>
                <a:ext uri="{FF2B5EF4-FFF2-40B4-BE49-F238E27FC236}">
                  <a16:creationId xmlns:a16="http://schemas.microsoft.com/office/drawing/2014/main" id="{A0C6FC71-72FC-4A00-A277-0424C9865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3" y="2005"/>
              <a:ext cx="28" cy="28"/>
            </a:xfrm>
            <a:custGeom>
              <a:avLst/>
              <a:gdLst>
                <a:gd name="T0" fmla="*/ 108 w 132"/>
                <a:gd name="T1" fmla="*/ 23 h 131"/>
                <a:gd name="T2" fmla="*/ 108 w 132"/>
                <a:gd name="T3" fmla="*/ 23 h 131"/>
                <a:gd name="T4" fmla="*/ 108 w 132"/>
                <a:gd name="T5" fmla="*/ 108 h 131"/>
                <a:gd name="T6" fmla="*/ 23 w 132"/>
                <a:gd name="T7" fmla="*/ 108 h 131"/>
                <a:gd name="T8" fmla="*/ 23 w 132"/>
                <a:gd name="T9" fmla="*/ 23 h 131"/>
                <a:gd name="T10" fmla="*/ 108 w 132"/>
                <a:gd name="T11" fmla="*/ 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1">
                  <a:moveTo>
                    <a:pt x="108" y="23"/>
                  </a:moveTo>
                  <a:lnTo>
                    <a:pt x="108" y="23"/>
                  </a:lnTo>
                  <a:cubicBezTo>
                    <a:pt x="132" y="47"/>
                    <a:pt x="132" y="84"/>
                    <a:pt x="108" y="108"/>
                  </a:cubicBezTo>
                  <a:cubicBezTo>
                    <a:pt x="85" y="131"/>
                    <a:pt x="47" y="131"/>
                    <a:pt x="23" y="108"/>
                  </a:cubicBezTo>
                  <a:cubicBezTo>
                    <a:pt x="0" y="84"/>
                    <a:pt x="0" y="47"/>
                    <a:pt x="23" y="23"/>
                  </a:cubicBezTo>
                  <a:cubicBezTo>
                    <a:pt x="47" y="0"/>
                    <a:pt x="85" y="0"/>
                    <a:pt x="108" y="23"/>
                  </a:cubicBezTo>
                  <a:close/>
                </a:path>
              </a:pathLst>
            </a:custGeom>
            <a:solidFill>
              <a:srgbClr val="1919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43" name="Freeform 39">
              <a:extLst>
                <a:ext uri="{FF2B5EF4-FFF2-40B4-BE49-F238E27FC236}">
                  <a16:creationId xmlns:a16="http://schemas.microsoft.com/office/drawing/2014/main" id="{26146210-E8E6-410E-9367-8B192CD8B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3" y="2005"/>
              <a:ext cx="28" cy="28"/>
            </a:xfrm>
            <a:custGeom>
              <a:avLst/>
              <a:gdLst>
                <a:gd name="T0" fmla="*/ 108 w 132"/>
                <a:gd name="T1" fmla="*/ 23 h 131"/>
                <a:gd name="T2" fmla="*/ 108 w 132"/>
                <a:gd name="T3" fmla="*/ 23 h 131"/>
                <a:gd name="T4" fmla="*/ 108 w 132"/>
                <a:gd name="T5" fmla="*/ 108 h 131"/>
                <a:gd name="T6" fmla="*/ 23 w 132"/>
                <a:gd name="T7" fmla="*/ 108 h 131"/>
                <a:gd name="T8" fmla="*/ 23 w 132"/>
                <a:gd name="T9" fmla="*/ 23 h 131"/>
                <a:gd name="T10" fmla="*/ 108 w 132"/>
                <a:gd name="T11" fmla="*/ 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1">
                  <a:moveTo>
                    <a:pt x="108" y="23"/>
                  </a:moveTo>
                  <a:lnTo>
                    <a:pt x="108" y="23"/>
                  </a:lnTo>
                  <a:cubicBezTo>
                    <a:pt x="132" y="47"/>
                    <a:pt x="132" y="84"/>
                    <a:pt x="108" y="108"/>
                  </a:cubicBezTo>
                  <a:cubicBezTo>
                    <a:pt x="85" y="131"/>
                    <a:pt x="47" y="131"/>
                    <a:pt x="23" y="108"/>
                  </a:cubicBezTo>
                  <a:cubicBezTo>
                    <a:pt x="0" y="84"/>
                    <a:pt x="0" y="47"/>
                    <a:pt x="23" y="23"/>
                  </a:cubicBezTo>
                  <a:cubicBezTo>
                    <a:pt x="47" y="0"/>
                    <a:pt x="85" y="0"/>
                    <a:pt x="108" y="23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44" name="Freeform 40">
              <a:extLst>
                <a:ext uri="{FF2B5EF4-FFF2-40B4-BE49-F238E27FC236}">
                  <a16:creationId xmlns:a16="http://schemas.microsoft.com/office/drawing/2014/main" id="{E7879FAF-FE62-42F6-BC34-97EAB4951D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8" y="2005"/>
              <a:ext cx="28" cy="28"/>
            </a:xfrm>
            <a:custGeom>
              <a:avLst/>
              <a:gdLst>
                <a:gd name="T0" fmla="*/ 109 w 132"/>
                <a:gd name="T1" fmla="*/ 23 h 131"/>
                <a:gd name="T2" fmla="*/ 109 w 132"/>
                <a:gd name="T3" fmla="*/ 23 h 131"/>
                <a:gd name="T4" fmla="*/ 109 w 132"/>
                <a:gd name="T5" fmla="*/ 108 h 131"/>
                <a:gd name="T6" fmla="*/ 24 w 132"/>
                <a:gd name="T7" fmla="*/ 108 h 131"/>
                <a:gd name="T8" fmla="*/ 24 w 132"/>
                <a:gd name="T9" fmla="*/ 23 h 131"/>
                <a:gd name="T10" fmla="*/ 109 w 132"/>
                <a:gd name="T11" fmla="*/ 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1">
                  <a:moveTo>
                    <a:pt x="109" y="23"/>
                  </a:moveTo>
                  <a:lnTo>
                    <a:pt x="109" y="23"/>
                  </a:lnTo>
                  <a:cubicBezTo>
                    <a:pt x="132" y="47"/>
                    <a:pt x="132" y="84"/>
                    <a:pt x="109" y="108"/>
                  </a:cubicBezTo>
                  <a:cubicBezTo>
                    <a:pt x="85" y="131"/>
                    <a:pt x="47" y="131"/>
                    <a:pt x="24" y="108"/>
                  </a:cubicBezTo>
                  <a:cubicBezTo>
                    <a:pt x="0" y="84"/>
                    <a:pt x="0" y="47"/>
                    <a:pt x="24" y="23"/>
                  </a:cubicBezTo>
                  <a:cubicBezTo>
                    <a:pt x="47" y="0"/>
                    <a:pt x="85" y="0"/>
                    <a:pt x="109" y="23"/>
                  </a:cubicBezTo>
                  <a:close/>
                </a:path>
              </a:pathLst>
            </a:custGeom>
            <a:solidFill>
              <a:srgbClr val="1919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45" name="Freeform 41">
              <a:extLst>
                <a:ext uri="{FF2B5EF4-FFF2-40B4-BE49-F238E27FC236}">
                  <a16:creationId xmlns:a16="http://schemas.microsoft.com/office/drawing/2014/main" id="{B66D918F-60AA-477C-9DB6-2B8EB62A7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8" y="2005"/>
              <a:ext cx="28" cy="28"/>
            </a:xfrm>
            <a:custGeom>
              <a:avLst/>
              <a:gdLst>
                <a:gd name="T0" fmla="*/ 109 w 132"/>
                <a:gd name="T1" fmla="*/ 23 h 131"/>
                <a:gd name="T2" fmla="*/ 109 w 132"/>
                <a:gd name="T3" fmla="*/ 23 h 131"/>
                <a:gd name="T4" fmla="*/ 109 w 132"/>
                <a:gd name="T5" fmla="*/ 108 h 131"/>
                <a:gd name="T6" fmla="*/ 24 w 132"/>
                <a:gd name="T7" fmla="*/ 108 h 131"/>
                <a:gd name="T8" fmla="*/ 24 w 132"/>
                <a:gd name="T9" fmla="*/ 23 h 131"/>
                <a:gd name="T10" fmla="*/ 109 w 132"/>
                <a:gd name="T11" fmla="*/ 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1">
                  <a:moveTo>
                    <a:pt x="109" y="23"/>
                  </a:moveTo>
                  <a:lnTo>
                    <a:pt x="109" y="23"/>
                  </a:lnTo>
                  <a:cubicBezTo>
                    <a:pt x="132" y="47"/>
                    <a:pt x="132" y="84"/>
                    <a:pt x="109" y="108"/>
                  </a:cubicBezTo>
                  <a:cubicBezTo>
                    <a:pt x="85" y="131"/>
                    <a:pt x="47" y="131"/>
                    <a:pt x="24" y="108"/>
                  </a:cubicBezTo>
                  <a:cubicBezTo>
                    <a:pt x="0" y="84"/>
                    <a:pt x="0" y="47"/>
                    <a:pt x="24" y="23"/>
                  </a:cubicBezTo>
                  <a:cubicBezTo>
                    <a:pt x="47" y="0"/>
                    <a:pt x="85" y="0"/>
                    <a:pt x="109" y="23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46" name="Freeform 42">
              <a:extLst>
                <a:ext uri="{FF2B5EF4-FFF2-40B4-BE49-F238E27FC236}">
                  <a16:creationId xmlns:a16="http://schemas.microsoft.com/office/drawing/2014/main" id="{0249D7AB-8CF9-4551-90C1-8B14F561D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1" y="2051"/>
              <a:ext cx="28" cy="28"/>
            </a:xfrm>
            <a:custGeom>
              <a:avLst/>
              <a:gdLst>
                <a:gd name="T0" fmla="*/ 108 w 131"/>
                <a:gd name="T1" fmla="*/ 23 h 132"/>
                <a:gd name="T2" fmla="*/ 108 w 131"/>
                <a:gd name="T3" fmla="*/ 23 h 132"/>
                <a:gd name="T4" fmla="*/ 108 w 131"/>
                <a:gd name="T5" fmla="*/ 108 h 132"/>
                <a:gd name="T6" fmla="*/ 23 w 131"/>
                <a:gd name="T7" fmla="*/ 108 h 132"/>
                <a:gd name="T8" fmla="*/ 23 w 131"/>
                <a:gd name="T9" fmla="*/ 23 h 132"/>
                <a:gd name="T10" fmla="*/ 108 w 131"/>
                <a:gd name="T11" fmla="*/ 2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132">
                  <a:moveTo>
                    <a:pt x="108" y="23"/>
                  </a:moveTo>
                  <a:lnTo>
                    <a:pt x="108" y="23"/>
                  </a:lnTo>
                  <a:cubicBezTo>
                    <a:pt x="131" y="47"/>
                    <a:pt x="131" y="85"/>
                    <a:pt x="108" y="108"/>
                  </a:cubicBezTo>
                  <a:cubicBezTo>
                    <a:pt x="84" y="132"/>
                    <a:pt x="47" y="132"/>
                    <a:pt x="23" y="108"/>
                  </a:cubicBezTo>
                  <a:cubicBezTo>
                    <a:pt x="0" y="85"/>
                    <a:pt x="0" y="47"/>
                    <a:pt x="23" y="23"/>
                  </a:cubicBezTo>
                  <a:cubicBezTo>
                    <a:pt x="47" y="0"/>
                    <a:pt x="84" y="0"/>
                    <a:pt x="108" y="23"/>
                  </a:cubicBezTo>
                  <a:close/>
                </a:path>
              </a:pathLst>
            </a:custGeom>
            <a:solidFill>
              <a:srgbClr val="1919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47" name="Freeform 43">
              <a:extLst>
                <a:ext uri="{FF2B5EF4-FFF2-40B4-BE49-F238E27FC236}">
                  <a16:creationId xmlns:a16="http://schemas.microsoft.com/office/drawing/2014/main" id="{B8D45F49-2E2D-43E1-9537-DCBEE26C3D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1" y="2051"/>
              <a:ext cx="28" cy="28"/>
            </a:xfrm>
            <a:custGeom>
              <a:avLst/>
              <a:gdLst>
                <a:gd name="T0" fmla="*/ 108 w 131"/>
                <a:gd name="T1" fmla="*/ 23 h 132"/>
                <a:gd name="T2" fmla="*/ 108 w 131"/>
                <a:gd name="T3" fmla="*/ 23 h 132"/>
                <a:gd name="T4" fmla="*/ 108 w 131"/>
                <a:gd name="T5" fmla="*/ 108 h 132"/>
                <a:gd name="T6" fmla="*/ 23 w 131"/>
                <a:gd name="T7" fmla="*/ 108 h 132"/>
                <a:gd name="T8" fmla="*/ 23 w 131"/>
                <a:gd name="T9" fmla="*/ 23 h 132"/>
                <a:gd name="T10" fmla="*/ 108 w 131"/>
                <a:gd name="T11" fmla="*/ 2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132">
                  <a:moveTo>
                    <a:pt x="108" y="23"/>
                  </a:moveTo>
                  <a:lnTo>
                    <a:pt x="108" y="23"/>
                  </a:lnTo>
                  <a:cubicBezTo>
                    <a:pt x="131" y="47"/>
                    <a:pt x="131" y="85"/>
                    <a:pt x="108" y="108"/>
                  </a:cubicBezTo>
                  <a:cubicBezTo>
                    <a:pt x="84" y="132"/>
                    <a:pt x="47" y="132"/>
                    <a:pt x="23" y="108"/>
                  </a:cubicBezTo>
                  <a:cubicBezTo>
                    <a:pt x="0" y="85"/>
                    <a:pt x="0" y="47"/>
                    <a:pt x="23" y="23"/>
                  </a:cubicBezTo>
                  <a:cubicBezTo>
                    <a:pt x="47" y="0"/>
                    <a:pt x="84" y="0"/>
                    <a:pt x="108" y="23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48" name="Freeform 44">
              <a:extLst>
                <a:ext uri="{FF2B5EF4-FFF2-40B4-BE49-F238E27FC236}">
                  <a16:creationId xmlns:a16="http://schemas.microsoft.com/office/drawing/2014/main" id="{55D74E48-14F8-40BB-AC88-B0F9BA18D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3" y="1977"/>
              <a:ext cx="28" cy="28"/>
            </a:xfrm>
            <a:custGeom>
              <a:avLst/>
              <a:gdLst>
                <a:gd name="T0" fmla="*/ 108 w 132"/>
                <a:gd name="T1" fmla="*/ 24 h 132"/>
                <a:gd name="T2" fmla="*/ 108 w 132"/>
                <a:gd name="T3" fmla="*/ 24 h 132"/>
                <a:gd name="T4" fmla="*/ 108 w 132"/>
                <a:gd name="T5" fmla="*/ 109 h 132"/>
                <a:gd name="T6" fmla="*/ 23 w 132"/>
                <a:gd name="T7" fmla="*/ 109 h 132"/>
                <a:gd name="T8" fmla="*/ 23 w 132"/>
                <a:gd name="T9" fmla="*/ 24 h 132"/>
                <a:gd name="T10" fmla="*/ 108 w 132"/>
                <a:gd name="T11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2">
                  <a:moveTo>
                    <a:pt x="108" y="24"/>
                  </a:moveTo>
                  <a:lnTo>
                    <a:pt x="108" y="24"/>
                  </a:lnTo>
                  <a:cubicBezTo>
                    <a:pt x="132" y="47"/>
                    <a:pt x="132" y="85"/>
                    <a:pt x="108" y="109"/>
                  </a:cubicBezTo>
                  <a:cubicBezTo>
                    <a:pt x="85" y="132"/>
                    <a:pt x="47" y="132"/>
                    <a:pt x="23" y="109"/>
                  </a:cubicBezTo>
                  <a:cubicBezTo>
                    <a:pt x="0" y="85"/>
                    <a:pt x="0" y="47"/>
                    <a:pt x="23" y="24"/>
                  </a:cubicBezTo>
                  <a:cubicBezTo>
                    <a:pt x="47" y="0"/>
                    <a:pt x="85" y="0"/>
                    <a:pt x="108" y="24"/>
                  </a:cubicBezTo>
                  <a:close/>
                </a:path>
              </a:pathLst>
            </a:custGeom>
            <a:solidFill>
              <a:srgbClr val="1919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49" name="Freeform 45">
              <a:extLst>
                <a:ext uri="{FF2B5EF4-FFF2-40B4-BE49-F238E27FC236}">
                  <a16:creationId xmlns:a16="http://schemas.microsoft.com/office/drawing/2014/main" id="{AED3A109-05F3-47DB-8C71-4573EA6EFE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3" y="1977"/>
              <a:ext cx="28" cy="28"/>
            </a:xfrm>
            <a:custGeom>
              <a:avLst/>
              <a:gdLst>
                <a:gd name="T0" fmla="*/ 108 w 132"/>
                <a:gd name="T1" fmla="*/ 24 h 132"/>
                <a:gd name="T2" fmla="*/ 108 w 132"/>
                <a:gd name="T3" fmla="*/ 24 h 132"/>
                <a:gd name="T4" fmla="*/ 108 w 132"/>
                <a:gd name="T5" fmla="*/ 109 h 132"/>
                <a:gd name="T6" fmla="*/ 23 w 132"/>
                <a:gd name="T7" fmla="*/ 109 h 132"/>
                <a:gd name="T8" fmla="*/ 23 w 132"/>
                <a:gd name="T9" fmla="*/ 24 h 132"/>
                <a:gd name="T10" fmla="*/ 108 w 132"/>
                <a:gd name="T11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2">
                  <a:moveTo>
                    <a:pt x="108" y="24"/>
                  </a:moveTo>
                  <a:lnTo>
                    <a:pt x="108" y="24"/>
                  </a:lnTo>
                  <a:cubicBezTo>
                    <a:pt x="132" y="47"/>
                    <a:pt x="132" y="85"/>
                    <a:pt x="108" y="109"/>
                  </a:cubicBezTo>
                  <a:cubicBezTo>
                    <a:pt x="85" y="132"/>
                    <a:pt x="47" y="132"/>
                    <a:pt x="23" y="109"/>
                  </a:cubicBezTo>
                  <a:cubicBezTo>
                    <a:pt x="0" y="85"/>
                    <a:pt x="0" y="47"/>
                    <a:pt x="23" y="24"/>
                  </a:cubicBezTo>
                  <a:cubicBezTo>
                    <a:pt x="47" y="0"/>
                    <a:pt x="85" y="0"/>
                    <a:pt x="108" y="24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50" name="Freeform 46">
              <a:extLst>
                <a:ext uri="{FF2B5EF4-FFF2-40B4-BE49-F238E27FC236}">
                  <a16:creationId xmlns:a16="http://schemas.microsoft.com/office/drawing/2014/main" id="{B9BE446B-74A2-4989-B1D7-C2EA0DA52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8" y="1925"/>
              <a:ext cx="29" cy="28"/>
            </a:xfrm>
            <a:custGeom>
              <a:avLst/>
              <a:gdLst>
                <a:gd name="T0" fmla="*/ 109 w 132"/>
                <a:gd name="T1" fmla="*/ 24 h 132"/>
                <a:gd name="T2" fmla="*/ 109 w 132"/>
                <a:gd name="T3" fmla="*/ 24 h 132"/>
                <a:gd name="T4" fmla="*/ 109 w 132"/>
                <a:gd name="T5" fmla="*/ 109 h 132"/>
                <a:gd name="T6" fmla="*/ 24 w 132"/>
                <a:gd name="T7" fmla="*/ 109 h 132"/>
                <a:gd name="T8" fmla="*/ 24 w 132"/>
                <a:gd name="T9" fmla="*/ 24 h 132"/>
                <a:gd name="T10" fmla="*/ 109 w 132"/>
                <a:gd name="T11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2">
                  <a:moveTo>
                    <a:pt x="109" y="24"/>
                  </a:moveTo>
                  <a:lnTo>
                    <a:pt x="109" y="24"/>
                  </a:lnTo>
                  <a:cubicBezTo>
                    <a:pt x="132" y="47"/>
                    <a:pt x="132" y="85"/>
                    <a:pt x="109" y="109"/>
                  </a:cubicBezTo>
                  <a:cubicBezTo>
                    <a:pt x="85" y="132"/>
                    <a:pt x="47" y="132"/>
                    <a:pt x="24" y="109"/>
                  </a:cubicBezTo>
                  <a:cubicBezTo>
                    <a:pt x="0" y="85"/>
                    <a:pt x="0" y="47"/>
                    <a:pt x="24" y="24"/>
                  </a:cubicBezTo>
                  <a:cubicBezTo>
                    <a:pt x="47" y="0"/>
                    <a:pt x="85" y="0"/>
                    <a:pt x="109" y="24"/>
                  </a:cubicBezTo>
                  <a:close/>
                </a:path>
              </a:pathLst>
            </a:custGeom>
            <a:solidFill>
              <a:srgbClr val="19191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51" name="Freeform 47">
              <a:extLst>
                <a:ext uri="{FF2B5EF4-FFF2-40B4-BE49-F238E27FC236}">
                  <a16:creationId xmlns:a16="http://schemas.microsoft.com/office/drawing/2014/main" id="{CAFA463D-32DF-4363-B351-B07F8849E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8" y="1925"/>
              <a:ext cx="29" cy="28"/>
            </a:xfrm>
            <a:custGeom>
              <a:avLst/>
              <a:gdLst>
                <a:gd name="T0" fmla="*/ 109 w 132"/>
                <a:gd name="T1" fmla="*/ 24 h 132"/>
                <a:gd name="T2" fmla="*/ 109 w 132"/>
                <a:gd name="T3" fmla="*/ 24 h 132"/>
                <a:gd name="T4" fmla="*/ 109 w 132"/>
                <a:gd name="T5" fmla="*/ 109 h 132"/>
                <a:gd name="T6" fmla="*/ 24 w 132"/>
                <a:gd name="T7" fmla="*/ 109 h 132"/>
                <a:gd name="T8" fmla="*/ 24 w 132"/>
                <a:gd name="T9" fmla="*/ 24 h 132"/>
                <a:gd name="T10" fmla="*/ 109 w 132"/>
                <a:gd name="T11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2">
                  <a:moveTo>
                    <a:pt x="109" y="24"/>
                  </a:moveTo>
                  <a:lnTo>
                    <a:pt x="109" y="24"/>
                  </a:lnTo>
                  <a:cubicBezTo>
                    <a:pt x="132" y="47"/>
                    <a:pt x="132" y="85"/>
                    <a:pt x="109" y="109"/>
                  </a:cubicBezTo>
                  <a:cubicBezTo>
                    <a:pt x="85" y="132"/>
                    <a:pt x="47" y="132"/>
                    <a:pt x="24" y="109"/>
                  </a:cubicBezTo>
                  <a:cubicBezTo>
                    <a:pt x="0" y="85"/>
                    <a:pt x="0" y="47"/>
                    <a:pt x="24" y="24"/>
                  </a:cubicBezTo>
                  <a:cubicBezTo>
                    <a:pt x="47" y="0"/>
                    <a:pt x="85" y="0"/>
                    <a:pt x="109" y="24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52" name="Freeform 48">
              <a:extLst>
                <a:ext uri="{FF2B5EF4-FFF2-40B4-BE49-F238E27FC236}">
                  <a16:creationId xmlns:a16="http://schemas.microsoft.com/office/drawing/2014/main" id="{062F8D92-B51E-4FBF-ADFC-8E65BEB4E0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21" y="1743"/>
              <a:ext cx="105" cy="60"/>
            </a:xfrm>
            <a:custGeom>
              <a:avLst/>
              <a:gdLst>
                <a:gd name="T0" fmla="*/ 0 w 489"/>
                <a:gd name="T1" fmla="*/ 0 h 280"/>
                <a:gd name="T2" fmla="*/ 0 w 489"/>
                <a:gd name="T3" fmla="*/ 0 h 280"/>
                <a:gd name="T4" fmla="*/ 46 w 489"/>
                <a:gd name="T5" fmla="*/ 27 h 280"/>
                <a:gd name="T6" fmla="*/ 92 w 489"/>
                <a:gd name="T7" fmla="*/ 53 h 280"/>
                <a:gd name="T8" fmla="*/ 92 w 489"/>
                <a:gd name="T9" fmla="*/ 53 h 280"/>
                <a:gd name="T10" fmla="*/ 138 w 489"/>
                <a:gd name="T11" fmla="*/ 80 h 280"/>
                <a:gd name="T12" fmla="*/ 185 w 489"/>
                <a:gd name="T13" fmla="*/ 106 h 280"/>
                <a:gd name="T14" fmla="*/ 185 w 489"/>
                <a:gd name="T15" fmla="*/ 106 h 280"/>
                <a:gd name="T16" fmla="*/ 231 w 489"/>
                <a:gd name="T17" fmla="*/ 133 h 280"/>
                <a:gd name="T18" fmla="*/ 277 w 489"/>
                <a:gd name="T19" fmla="*/ 159 h 280"/>
                <a:gd name="T20" fmla="*/ 277 w 489"/>
                <a:gd name="T21" fmla="*/ 159 h 280"/>
                <a:gd name="T22" fmla="*/ 324 w 489"/>
                <a:gd name="T23" fmla="*/ 186 h 280"/>
                <a:gd name="T24" fmla="*/ 370 w 489"/>
                <a:gd name="T25" fmla="*/ 212 h 280"/>
                <a:gd name="T26" fmla="*/ 370 w 489"/>
                <a:gd name="T27" fmla="*/ 212 h 280"/>
                <a:gd name="T28" fmla="*/ 416 w 489"/>
                <a:gd name="T29" fmla="*/ 239 h 280"/>
                <a:gd name="T30" fmla="*/ 462 w 489"/>
                <a:gd name="T31" fmla="*/ 265 h 280"/>
                <a:gd name="T32" fmla="*/ 462 w 489"/>
                <a:gd name="T33" fmla="*/ 265 h 280"/>
                <a:gd name="T34" fmla="*/ 489 w 489"/>
                <a:gd name="T35" fmla="*/ 28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89" h="280">
                  <a:moveTo>
                    <a:pt x="0" y="0"/>
                  </a:moveTo>
                  <a:lnTo>
                    <a:pt x="0" y="0"/>
                  </a:lnTo>
                  <a:lnTo>
                    <a:pt x="46" y="27"/>
                  </a:lnTo>
                  <a:moveTo>
                    <a:pt x="92" y="53"/>
                  </a:moveTo>
                  <a:lnTo>
                    <a:pt x="92" y="53"/>
                  </a:lnTo>
                  <a:lnTo>
                    <a:pt x="138" y="80"/>
                  </a:lnTo>
                  <a:moveTo>
                    <a:pt x="185" y="106"/>
                  </a:moveTo>
                  <a:lnTo>
                    <a:pt x="185" y="106"/>
                  </a:lnTo>
                  <a:lnTo>
                    <a:pt x="231" y="133"/>
                  </a:lnTo>
                  <a:moveTo>
                    <a:pt x="277" y="159"/>
                  </a:moveTo>
                  <a:lnTo>
                    <a:pt x="277" y="159"/>
                  </a:lnTo>
                  <a:lnTo>
                    <a:pt x="324" y="186"/>
                  </a:lnTo>
                  <a:moveTo>
                    <a:pt x="370" y="212"/>
                  </a:moveTo>
                  <a:lnTo>
                    <a:pt x="370" y="212"/>
                  </a:lnTo>
                  <a:lnTo>
                    <a:pt x="416" y="239"/>
                  </a:lnTo>
                  <a:moveTo>
                    <a:pt x="462" y="265"/>
                  </a:moveTo>
                  <a:lnTo>
                    <a:pt x="462" y="265"/>
                  </a:lnTo>
                  <a:lnTo>
                    <a:pt x="489" y="28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53" name="Freeform 49">
              <a:extLst>
                <a:ext uri="{FF2B5EF4-FFF2-40B4-BE49-F238E27FC236}">
                  <a16:creationId xmlns:a16="http://schemas.microsoft.com/office/drawing/2014/main" id="{7E6E715A-FE30-47C4-9685-0906AAB8F9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50" y="1775"/>
              <a:ext cx="116" cy="33"/>
            </a:xfrm>
            <a:custGeom>
              <a:avLst/>
              <a:gdLst>
                <a:gd name="T0" fmla="*/ 544 w 544"/>
                <a:gd name="T1" fmla="*/ 0 h 159"/>
                <a:gd name="T2" fmla="*/ 544 w 544"/>
                <a:gd name="T3" fmla="*/ 0 h 159"/>
                <a:gd name="T4" fmla="*/ 493 w 544"/>
                <a:gd name="T5" fmla="*/ 15 h 159"/>
                <a:gd name="T6" fmla="*/ 441 w 544"/>
                <a:gd name="T7" fmla="*/ 30 h 159"/>
                <a:gd name="T8" fmla="*/ 441 w 544"/>
                <a:gd name="T9" fmla="*/ 30 h 159"/>
                <a:gd name="T10" fmla="*/ 390 w 544"/>
                <a:gd name="T11" fmla="*/ 45 h 159"/>
                <a:gd name="T12" fmla="*/ 339 w 544"/>
                <a:gd name="T13" fmla="*/ 60 h 159"/>
                <a:gd name="T14" fmla="*/ 339 w 544"/>
                <a:gd name="T15" fmla="*/ 60 h 159"/>
                <a:gd name="T16" fmla="*/ 288 w 544"/>
                <a:gd name="T17" fmla="*/ 75 h 159"/>
                <a:gd name="T18" fmla="*/ 237 w 544"/>
                <a:gd name="T19" fmla="*/ 90 h 159"/>
                <a:gd name="T20" fmla="*/ 237 w 544"/>
                <a:gd name="T21" fmla="*/ 90 h 159"/>
                <a:gd name="T22" fmla="*/ 185 w 544"/>
                <a:gd name="T23" fmla="*/ 105 h 159"/>
                <a:gd name="T24" fmla="*/ 134 w 544"/>
                <a:gd name="T25" fmla="*/ 120 h 159"/>
                <a:gd name="T26" fmla="*/ 134 w 544"/>
                <a:gd name="T27" fmla="*/ 120 h 159"/>
                <a:gd name="T28" fmla="*/ 83 w 544"/>
                <a:gd name="T29" fmla="*/ 135 h 159"/>
                <a:gd name="T30" fmla="*/ 32 w 544"/>
                <a:gd name="T31" fmla="*/ 150 h 159"/>
                <a:gd name="T32" fmla="*/ 32 w 544"/>
                <a:gd name="T33" fmla="*/ 150 h 159"/>
                <a:gd name="T34" fmla="*/ 0 w 544"/>
                <a:gd name="T35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44" h="159">
                  <a:moveTo>
                    <a:pt x="544" y="0"/>
                  </a:moveTo>
                  <a:lnTo>
                    <a:pt x="544" y="0"/>
                  </a:lnTo>
                  <a:lnTo>
                    <a:pt x="493" y="15"/>
                  </a:lnTo>
                  <a:moveTo>
                    <a:pt x="441" y="30"/>
                  </a:moveTo>
                  <a:lnTo>
                    <a:pt x="441" y="30"/>
                  </a:lnTo>
                  <a:lnTo>
                    <a:pt x="390" y="45"/>
                  </a:lnTo>
                  <a:moveTo>
                    <a:pt x="339" y="60"/>
                  </a:moveTo>
                  <a:lnTo>
                    <a:pt x="339" y="60"/>
                  </a:lnTo>
                  <a:lnTo>
                    <a:pt x="288" y="75"/>
                  </a:lnTo>
                  <a:moveTo>
                    <a:pt x="237" y="90"/>
                  </a:moveTo>
                  <a:lnTo>
                    <a:pt x="237" y="90"/>
                  </a:lnTo>
                  <a:lnTo>
                    <a:pt x="185" y="105"/>
                  </a:lnTo>
                  <a:moveTo>
                    <a:pt x="134" y="120"/>
                  </a:moveTo>
                  <a:lnTo>
                    <a:pt x="134" y="120"/>
                  </a:lnTo>
                  <a:lnTo>
                    <a:pt x="83" y="135"/>
                  </a:lnTo>
                  <a:moveTo>
                    <a:pt x="32" y="150"/>
                  </a:moveTo>
                  <a:lnTo>
                    <a:pt x="32" y="150"/>
                  </a:lnTo>
                  <a:lnTo>
                    <a:pt x="0" y="159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54" name="Freeform 50">
              <a:extLst>
                <a:ext uri="{FF2B5EF4-FFF2-40B4-BE49-F238E27FC236}">
                  <a16:creationId xmlns:a16="http://schemas.microsoft.com/office/drawing/2014/main" id="{4A5547AA-9781-4837-B5FC-9A369FDABC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65" y="1814"/>
              <a:ext cx="161" cy="26"/>
            </a:xfrm>
            <a:custGeom>
              <a:avLst/>
              <a:gdLst>
                <a:gd name="T0" fmla="*/ 755 w 755"/>
                <a:gd name="T1" fmla="*/ 0 h 121"/>
                <a:gd name="T2" fmla="*/ 755 w 755"/>
                <a:gd name="T3" fmla="*/ 0 h 121"/>
                <a:gd name="T4" fmla="*/ 702 w 755"/>
                <a:gd name="T5" fmla="*/ 8 h 121"/>
                <a:gd name="T6" fmla="*/ 650 w 755"/>
                <a:gd name="T7" fmla="*/ 17 h 121"/>
                <a:gd name="T8" fmla="*/ 650 w 755"/>
                <a:gd name="T9" fmla="*/ 17 h 121"/>
                <a:gd name="T10" fmla="*/ 597 w 755"/>
                <a:gd name="T11" fmla="*/ 25 h 121"/>
                <a:gd name="T12" fmla="*/ 544 w 755"/>
                <a:gd name="T13" fmla="*/ 34 h 121"/>
                <a:gd name="T14" fmla="*/ 544 w 755"/>
                <a:gd name="T15" fmla="*/ 34 h 121"/>
                <a:gd name="T16" fmla="*/ 492 w 755"/>
                <a:gd name="T17" fmla="*/ 42 h 121"/>
                <a:gd name="T18" fmla="*/ 439 w 755"/>
                <a:gd name="T19" fmla="*/ 51 h 121"/>
                <a:gd name="T20" fmla="*/ 439 w 755"/>
                <a:gd name="T21" fmla="*/ 51 h 121"/>
                <a:gd name="T22" fmla="*/ 386 w 755"/>
                <a:gd name="T23" fmla="*/ 59 h 121"/>
                <a:gd name="T24" fmla="*/ 334 w 755"/>
                <a:gd name="T25" fmla="*/ 67 h 121"/>
                <a:gd name="T26" fmla="*/ 334 w 755"/>
                <a:gd name="T27" fmla="*/ 67 h 121"/>
                <a:gd name="T28" fmla="*/ 281 w 755"/>
                <a:gd name="T29" fmla="*/ 76 h 121"/>
                <a:gd name="T30" fmla="*/ 229 w 755"/>
                <a:gd name="T31" fmla="*/ 84 h 121"/>
                <a:gd name="T32" fmla="*/ 229 w 755"/>
                <a:gd name="T33" fmla="*/ 84 h 121"/>
                <a:gd name="T34" fmla="*/ 176 w 755"/>
                <a:gd name="T35" fmla="*/ 93 h 121"/>
                <a:gd name="T36" fmla="*/ 123 w 755"/>
                <a:gd name="T37" fmla="*/ 101 h 121"/>
                <a:gd name="T38" fmla="*/ 123 w 755"/>
                <a:gd name="T39" fmla="*/ 101 h 121"/>
                <a:gd name="T40" fmla="*/ 71 w 755"/>
                <a:gd name="T41" fmla="*/ 110 h 121"/>
                <a:gd name="T42" fmla="*/ 18 w 755"/>
                <a:gd name="T43" fmla="*/ 118 h 121"/>
                <a:gd name="T44" fmla="*/ 18 w 755"/>
                <a:gd name="T45" fmla="*/ 118 h 121"/>
                <a:gd name="T46" fmla="*/ 0 w 755"/>
                <a:gd name="T4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55" h="121">
                  <a:moveTo>
                    <a:pt x="755" y="0"/>
                  </a:moveTo>
                  <a:lnTo>
                    <a:pt x="755" y="0"/>
                  </a:lnTo>
                  <a:lnTo>
                    <a:pt x="702" y="8"/>
                  </a:lnTo>
                  <a:moveTo>
                    <a:pt x="650" y="17"/>
                  </a:moveTo>
                  <a:lnTo>
                    <a:pt x="650" y="17"/>
                  </a:lnTo>
                  <a:lnTo>
                    <a:pt x="597" y="25"/>
                  </a:lnTo>
                  <a:moveTo>
                    <a:pt x="544" y="34"/>
                  </a:moveTo>
                  <a:lnTo>
                    <a:pt x="544" y="34"/>
                  </a:lnTo>
                  <a:lnTo>
                    <a:pt x="492" y="42"/>
                  </a:lnTo>
                  <a:moveTo>
                    <a:pt x="439" y="51"/>
                  </a:moveTo>
                  <a:lnTo>
                    <a:pt x="439" y="51"/>
                  </a:lnTo>
                  <a:lnTo>
                    <a:pt x="386" y="59"/>
                  </a:lnTo>
                  <a:moveTo>
                    <a:pt x="334" y="67"/>
                  </a:moveTo>
                  <a:lnTo>
                    <a:pt x="334" y="67"/>
                  </a:lnTo>
                  <a:lnTo>
                    <a:pt x="281" y="76"/>
                  </a:lnTo>
                  <a:moveTo>
                    <a:pt x="229" y="84"/>
                  </a:moveTo>
                  <a:lnTo>
                    <a:pt x="229" y="84"/>
                  </a:lnTo>
                  <a:lnTo>
                    <a:pt x="176" y="93"/>
                  </a:lnTo>
                  <a:moveTo>
                    <a:pt x="123" y="101"/>
                  </a:moveTo>
                  <a:lnTo>
                    <a:pt x="123" y="101"/>
                  </a:lnTo>
                  <a:lnTo>
                    <a:pt x="71" y="110"/>
                  </a:lnTo>
                  <a:moveTo>
                    <a:pt x="18" y="118"/>
                  </a:moveTo>
                  <a:lnTo>
                    <a:pt x="18" y="118"/>
                  </a:lnTo>
                  <a:lnTo>
                    <a:pt x="0" y="121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55" name="Freeform 51">
              <a:extLst>
                <a:ext uri="{FF2B5EF4-FFF2-40B4-BE49-F238E27FC236}">
                  <a16:creationId xmlns:a16="http://schemas.microsoft.com/office/drawing/2014/main" id="{5FCA53E9-27B7-4BC3-9320-22430C19EE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99" y="1820"/>
              <a:ext cx="32" cy="73"/>
            </a:xfrm>
            <a:custGeom>
              <a:avLst/>
              <a:gdLst>
                <a:gd name="T0" fmla="*/ 150 w 150"/>
                <a:gd name="T1" fmla="*/ 0 h 342"/>
                <a:gd name="T2" fmla="*/ 150 w 150"/>
                <a:gd name="T3" fmla="*/ 0 h 342"/>
                <a:gd name="T4" fmla="*/ 128 w 150"/>
                <a:gd name="T5" fmla="*/ 49 h 342"/>
                <a:gd name="T6" fmla="*/ 107 w 150"/>
                <a:gd name="T7" fmla="*/ 98 h 342"/>
                <a:gd name="T8" fmla="*/ 107 w 150"/>
                <a:gd name="T9" fmla="*/ 98 h 342"/>
                <a:gd name="T10" fmla="*/ 86 w 150"/>
                <a:gd name="T11" fmla="*/ 147 h 342"/>
                <a:gd name="T12" fmla="*/ 64 w 150"/>
                <a:gd name="T13" fmla="*/ 196 h 342"/>
                <a:gd name="T14" fmla="*/ 64 w 150"/>
                <a:gd name="T15" fmla="*/ 196 h 342"/>
                <a:gd name="T16" fmla="*/ 43 w 150"/>
                <a:gd name="T17" fmla="*/ 245 h 342"/>
                <a:gd name="T18" fmla="*/ 21 w 150"/>
                <a:gd name="T19" fmla="*/ 293 h 342"/>
                <a:gd name="T20" fmla="*/ 21 w 150"/>
                <a:gd name="T21" fmla="*/ 293 h 342"/>
                <a:gd name="T22" fmla="*/ 0 w 150"/>
                <a:gd name="T23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0" h="342">
                  <a:moveTo>
                    <a:pt x="150" y="0"/>
                  </a:moveTo>
                  <a:lnTo>
                    <a:pt x="150" y="0"/>
                  </a:lnTo>
                  <a:lnTo>
                    <a:pt x="128" y="49"/>
                  </a:lnTo>
                  <a:moveTo>
                    <a:pt x="107" y="98"/>
                  </a:moveTo>
                  <a:lnTo>
                    <a:pt x="107" y="98"/>
                  </a:lnTo>
                  <a:lnTo>
                    <a:pt x="86" y="147"/>
                  </a:lnTo>
                  <a:moveTo>
                    <a:pt x="64" y="196"/>
                  </a:moveTo>
                  <a:lnTo>
                    <a:pt x="64" y="196"/>
                  </a:lnTo>
                  <a:lnTo>
                    <a:pt x="43" y="245"/>
                  </a:lnTo>
                  <a:moveTo>
                    <a:pt x="21" y="293"/>
                  </a:moveTo>
                  <a:lnTo>
                    <a:pt x="21" y="293"/>
                  </a:lnTo>
                  <a:lnTo>
                    <a:pt x="0" y="342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56" name="Freeform 52">
              <a:extLst>
                <a:ext uri="{FF2B5EF4-FFF2-40B4-BE49-F238E27FC236}">
                  <a16:creationId xmlns:a16="http://schemas.microsoft.com/office/drawing/2014/main" id="{58F917D7-21FB-494C-BC52-5225FDC8F1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59" y="1749"/>
              <a:ext cx="45" cy="85"/>
            </a:xfrm>
            <a:custGeom>
              <a:avLst/>
              <a:gdLst>
                <a:gd name="T0" fmla="*/ 0 w 209"/>
                <a:gd name="T1" fmla="*/ 401 h 401"/>
                <a:gd name="T2" fmla="*/ 0 w 209"/>
                <a:gd name="T3" fmla="*/ 401 h 401"/>
                <a:gd name="T4" fmla="*/ 25 w 209"/>
                <a:gd name="T5" fmla="*/ 354 h 401"/>
                <a:gd name="T6" fmla="*/ 49 w 209"/>
                <a:gd name="T7" fmla="*/ 307 h 401"/>
                <a:gd name="T8" fmla="*/ 49 w 209"/>
                <a:gd name="T9" fmla="*/ 307 h 401"/>
                <a:gd name="T10" fmla="*/ 74 w 209"/>
                <a:gd name="T11" fmla="*/ 259 h 401"/>
                <a:gd name="T12" fmla="*/ 99 w 209"/>
                <a:gd name="T13" fmla="*/ 212 h 401"/>
                <a:gd name="T14" fmla="*/ 99 w 209"/>
                <a:gd name="T15" fmla="*/ 212 h 401"/>
                <a:gd name="T16" fmla="*/ 123 w 209"/>
                <a:gd name="T17" fmla="*/ 165 h 401"/>
                <a:gd name="T18" fmla="*/ 148 w 209"/>
                <a:gd name="T19" fmla="*/ 117 h 401"/>
                <a:gd name="T20" fmla="*/ 148 w 209"/>
                <a:gd name="T21" fmla="*/ 117 h 401"/>
                <a:gd name="T22" fmla="*/ 172 w 209"/>
                <a:gd name="T23" fmla="*/ 70 h 401"/>
                <a:gd name="T24" fmla="*/ 197 w 209"/>
                <a:gd name="T25" fmla="*/ 23 h 401"/>
                <a:gd name="T26" fmla="*/ 197 w 209"/>
                <a:gd name="T27" fmla="*/ 23 h 401"/>
                <a:gd name="T28" fmla="*/ 209 w 209"/>
                <a:gd name="T29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9" h="401">
                  <a:moveTo>
                    <a:pt x="0" y="401"/>
                  </a:moveTo>
                  <a:lnTo>
                    <a:pt x="0" y="401"/>
                  </a:lnTo>
                  <a:lnTo>
                    <a:pt x="25" y="354"/>
                  </a:lnTo>
                  <a:moveTo>
                    <a:pt x="49" y="307"/>
                  </a:moveTo>
                  <a:lnTo>
                    <a:pt x="49" y="307"/>
                  </a:lnTo>
                  <a:lnTo>
                    <a:pt x="74" y="259"/>
                  </a:lnTo>
                  <a:moveTo>
                    <a:pt x="99" y="212"/>
                  </a:moveTo>
                  <a:lnTo>
                    <a:pt x="99" y="212"/>
                  </a:lnTo>
                  <a:lnTo>
                    <a:pt x="123" y="165"/>
                  </a:lnTo>
                  <a:moveTo>
                    <a:pt x="148" y="117"/>
                  </a:moveTo>
                  <a:lnTo>
                    <a:pt x="148" y="117"/>
                  </a:lnTo>
                  <a:lnTo>
                    <a:pt x="172" y="70"/>
                  </a:lnTo>
                  <a:moveTo>
                    <a:pt x="197" y="23"/>
                  </a:moveTo>
                  <a:lnTo>
                    <a:pt x="197" y="23"/>
                  </a:lnTo>
                  <a:lnTo>
                    <a:pt x="209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57" name="Freeform 53">
              <a:extLst>
                <a:ext uri="{FF2B5EF4-FFF2-40B4-BE49-F238E27FC236}">
                  <a16:creationId xmlns:a16="http://schemas.microsoft.com/office/drawing/2014/main" id="{DCDC4560-A53E-45D0-A67C-CE675B0B13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6" y="1749"/>
              <a:ext cx="70" cy="145"/>
            </a:xfrm>
            <a:custGeom>
              <a:avLst/>
              <a:gdLst>
                <a:gd name="T0" fmla="*/ 328 w 328"/>
                <a:gd name="T1" fmla="*/ 682 h 682"/>
                <a:gd name="T2" fmla="*/ 328 w 328"/>
                <a:gd name="T3" fmla="*/ 682 h 682"/>
                <a:gd name="T4" fmla="*/ 305 w 328"/>
                <a:gd name="T5" fmla="*/ 634 h 682"/>
                <a:gd name="T6" fmla="*/ 282 w 328"/>
                <a:gd name="T7" fmla="*/ 586 h 682"/>
                <a:gd name="T8" fmla="*/ 282 w 328"/>
                <a:gd name="T9" fmla="*/ 586 h 682"/>
                <a:gd name="T10" fmla="*/ 259 w 328"/>
                <a:gd name="T11" fmla="*/ 538 h 682"/>
                <a:gd name="T12" fmla="*/ 236 w 328"/>
                <a:gd name="T13" fmla="*/ 490 h 682"/>
                <a:gd name="T14" fmla="*/ 236 w 328"/>
                <a:gd name="T15" fmla="*/ 490 h 682"/>
                <a:gd name="T16" fmla="*/ 213 w 328"/>
                <a:gd name="T17" fmla="*/ 442 h 682"/>
                <a:gd name="T18" fmla="*/ 189 w 328"/>
                <a:gd name="T19" fmla="*/ 394 h 682"/>
                <a:gd name="T20" fmla="*/ 189 w 328"/>
                <a:gd name="T21" fmla="*/ 394 h 682"/>
                <a:gd name="T22" fmla="*/ 166 w 328"/>
                <a:gd name="T23" fmla="*/ 346 h 682"/>
                <a:gd name="T24" fmla="*/ 143 w 328"/>
                <a:gd name="T25" fmla="*/ 298 h 682"/>
                <a:gd name="T26" fmla="*/ 143 w 328"/>
                <a:gd name="T27" fmla="*/ 298 h 682"/>
                <a:gd name="T28" fmla="*/ 120 w 328"/>
                <a:gd name="T29" fmla="*/ 250 h 682"/>
                <a:gd name="T30" fmla="*/ 97 w 328"/>
                <a:gd name="T31" fmla="*/ 202 h 682"/>
                <a:gd name="T32" fmla="*/ 97 w 328"/>
                <a:gd name="T33" fmla="*/ 202 h 682"/>
                <a:gd name="T34" fmla="*/ 74 w 328"/>
                <a:gd name="T35" fmla="*/ 154 h 682"/>
                <a:gd name="T36" fmla="*/ 51 w 328"/>
                <a:gd name="T37" fmla="*/ 105 h 682"/>
                <a:gd name="T38" fmla="*/ 51 w 328"/>
                <a:gd name="T39" fmla="*/ 105 h 682"/>
                <a:gd name="T40" fmla="*/ 28 w 328"/>
                <a:gd name="T41" fmla="*/ 57 h 682"/>
                <a:gd name="T42" fmla="*/ 4 w 328"/>
                <a:gd name="T43" fmla="*/ 9 h 682"/>
                <a:gd name="T44" fmla="*/ 4 w 328"/>
                <a:gd name="T45" fmla="*/ 9 h 682"/>
                <a:gd name="T46" fmla="*/ 0 w 328"/>
                <a:gd name="T47" fmla="*/ 0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8" h="682">
                  <a:moveTo>
                    <a:pt x="328" y="682"/>
                  </a:moveTo>
                  <a:lnTo>
                    <a:pt x="328" y="682"/>
                  </a:lnTo>
                  <a:lnTo>
                    <a:pt x="305" y="634"/>
                  </a:lnTo>
                  <a:moveTo>
                    <a:pt x="282" y="586"/>
                  </a:moveTo>
                  <a:lnTo>
                    <a:pt x="282" y="586"/>
                  </a:lnTo>
                  <a:lnTo>
                    <a:pt x="259" y="538"/>
                  </a:lnTo>
                  <a:moveTo>
                    <a:pt x="236" y="490"/>
                  </a:moveTo>
                  <a:lnTo>
                    <a:pt x="236" y="490"/>
                  </a:lnTo>
                  <a:lnTo>
                    <a:pt x="213" y="442"/>
                  </a:lnTo>
                  <a:moveTo>
                    <a:pt x="189" y="394"/>
                  </a:moveTo>
                  <a:lnTo>
                    <a:pt x="189" y="394"/>
                  </a:lnTo>
                  <a:lnTo>
                    <a:pt x="166" y="346"/>
                  </a:lnTo>
                  <a:moveTo>
                    <a:pt x="143" y="298"/>
                  </a:moveTo>
                  <a:lnTo>
                    <a:pt x="143" y="298"/>
                  </a:lnTo>
                  <a:lnTo>
                    <a:pt x="120" y="250"/>
                  </a:lnTo>
                  <a:moveTo>
                    <a:pt x="97" y="202"/>
                  </a:moveTo>
                  <a:lnTo>
                    <a:pt x="97" y="202"/>
                  </a:lnTo>
                  <a:lnTo>
                    <a:pt x="74" y="154"/>
                  </a:lnTo>
                  <a:moveTo>
                    <a:pt x="51" y="105"/>
                  </a:moveTo>
                  <a:lnTo>
                    <a:pt x="51" y="105"/>
                  </a:lnTo>
                  <a:lnTo>
                    <a:pt x="28" y="57"/>
                  </a:lnTo>
                  <a:moveTo>
                    <a:pt x="4" y="9"/>
                  </a:moveTo>
                  <a:lnTo>
                    <a:pt x="4" y="9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58" name="Freeform 54">
              <a:extLst>
                <a:ext uri="{FF2B5EF4-FFF2-40B4-BE49-F238E27FC236}">
                  <a16:creationId xmlns:a16="http://schemas.microsoft.com/office/drawing/2014/main" id="{B3261235-0E26-4540-BF5B-27C11EE7B5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72" y="1847"/>
              <a:ext cx="258" cy="44"/>
            </a:xfrm>
            <a:custGeom>
              <a:avLst/>
              <a:gdLst>
                <a:gd name="T0" fmla="*/ 1209 w 1209"/>
                <a:gd name="T1" fmla="*/ 208 h 208"/>
                <a:gd name="T2" fmla="*/ 1209 w 1209"/>
                <a:gd name="T3" fmla="*/ 208 h 208"/>
                <a:gd name="T4" fmla="*/ 1156 w 1209"/>
                <a:gd name="T5" fmla="*/ 198 h 208"/>
                <a:gd name="T6" fmla="*/ 1104 w 1209"/>
                <a:gd name="T7" fmla="*/ 189 h 208"/>
                <a:gd name="T8" fmla="*/ 1104 w 1209"/>
                <a:gd name="T9" fmla="*/ 189 h 208"/>
                <a:gd name="T10" fmla="*/ 1051 w 1209"/>
                <a:gd name="T11" fmla="*/ 180 h 208"/>
                <a:gd name="T12" fmla="*/ 999 w 1209"/>
                <a:gd name="T13" fmla="*/ 171 h 208"/>
                <a:gd name="T14" fmla="*/ 999 w 1209"/>
                <a:gd name="T15" fmla="*/ 171 h 208"/>
                <a:gd name="T16" fmla="*/ 946 w 1209"/>
                <a:gd name="T17" fmla="*/ 162 h 208"/>
                <a:gd name="T18" fmla="*/ 893 w 1209"/>
                <a:gd name="T19" fmla="*/ 153 h 208"/>
                <a:gd name="T20" fmla="*/ 893 w 1209"/>
                <a:gd name="T21" fmla="*/ 153 h 208"/>
                <a:gd name="T22" fmla="*/ 841 w 1209"/>
                <a:gd name="T23" fmla="*/ 144 h 208"/>
                <a:gd name="T24" fmla="*/ 788 w 1209"/>
                <a:gd name="T25" fmla="*/ 135 h 208"/>
                <a:gd name="T26" fmla="*/ 788 w 1209"/>
                <a:gd name="T27" fmla="*/ 135 h 208"/>
                <a:gd name="T28" fmla="*/ 736 w 1209"/>
                <a:gd name="T29" fmla="*/ 126 h 208"/>
                <a:gd name="T30" fmla="*/ 683 w 1209"/>
                <a:gd name="T31" fmla="*/ 117 h 208"/>
                <a:gd name="T32" fmla="*/ 683 w 1209"/>
                <a:gd name="T33" fmla="*/ 117 h 208"/>
                <a:gd name="T34" fmla="*/ 631 w 1209"/>
                <a:gd name="T35" fmla="*/ 108 h 208"/>
                <a:gd name="T36" fmla="*/ 578 w 1209"/>
                <a:gd name="T37" fmla="*/ 99 h 208"/>
                <a:gd name="T38" fmla="*/ 578 w 1209"/>
                <a:gd name="T39" fmla="*/ 99 h 208"/>
                <a:gd name="T40" fmla="*/ 526 w 1209"/>
                <a:gd name="T41" fmla="*/ 90 h 208"/>
                <a:gd name="T42" fmla="*/ 473 w 1209"/>
                <a:gd name="T43" fmla="*/ 81 h 208"/>
                <a:gd name="T44" fmla="*/ 473 w 1209"/>
                <a:gd name="T45" fmla="*/ 81 h 208"/>
                <a:gd name="T46" fmla="*/ 420 w 1209"/>
                <a:gd name="T47" fmla="*/ 72 h 208"/>
                <a:gd name="T48" fmla="*/ 368 w 1209"/>
                <a:gd name="T49" fmla="*/ 63 h 208"/>
                <a:gd name="T50" fmla="*/ 368 w 1209"/>
                <a:gd name="T51" fmla="*/ 63 h 208"/>
                <a:gd name="T52" fmla="*/ 315 w 1209"/>
                <a:gd name="T53" fmla="*/ 54 h 208"/>
                <a:gd name="T54" fmla="*/ 263 w 1209"/>
                <a:gd name="T55" fmla="*/ 45 h 208"/>
                <a:gd name="T56" fmla="*/ 263 w 1209"/>
                <a:gd name="T57" fmla="*/ 45 h 208"/>
                <a:gd name="T58" fmla="*/ 210 w 1209"/>
                <a:gd name="T59" fmla="*/ 36 h 208"/>
                <a:gd name="T60" fmla="*/ 158 w 1209"/>
                <a:gd name="T61" fmla="*/ 27 h 208"/>
                <a:gd name="T62" fmla="*/ 158 w 1209"/>
                <a:gd name="T63" fmla="*/ 27 h 208"/>
                <a:gd name="T64" fmla="*/ 105 w 1209"/>
                <a:gd name="T65" fmla="*/ 18 h 208"/>
                <a:gd name="T66" fmla="*/ 52 w 1209"/>
                <a:gd name="T67" fmla="*/ 9 h 208"/>
                <a:gd name="T68" fmla="*/ 52 w 1209"/>
                <a:gd name="T69" fmla="*/ 9 h 208"/>
                <a:gd name="T70" fmla="*/ 0 w 1209"/>
                <a:gd name="T7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09" h="208">
                  <a:moveTo>
                    <a:pt x="1209" y="208"/>
                  </a:moveTo>
                  <a:lnTo>
                    <a:pt x="1209" y="208"/>
                  </a:lnTo>
                  <a:lnTo>
                    <a:pt x="1156" y="198"/>
                  </a:lnTo>
                  <a:moveTo>
                    <a:pt x="1104" y="189"/>
                  </a:moveTo>
                  <a:lnTo>
                    <a:pt x="1104" y="189"/>
                  </a:lnTo>
                  <a:lnTo>
                    <a:pt x="1051" y="180"/>
                  </a:lnTo>
                  <a:moveTo>
                    <a:pt x="999" y="171"/>
                  </a:moveTo>
                  <a:lnTo>
                    <a:pt x="999" y="171"/>
                  </a:lnTo>
                  <a:lnTo>
                    <a:pt x="946" y="162"/>
                  </a:lnTo>
                  <a:moveTo>
                    <a:pt x="893" y="153"/>
                  </a:moveTo>
                  <a:lnTo>
                    <a:pt x="893" y="153"/>
                  </a:lnTo>
                  <a:lnTo>
                    <a:pt x="841" y="144"/>
                  </a:lnTo>
                  <a:moveTo>
                    <a:pt x="788" y="135"/>
                  </a:moveTo>
                  <a:lnTo>
                    <a:pt x="788" y="135"/>
                  </a:lnTo>
                  <a:lnTo>
                    <a:pt x="736" y="126"/>
                  </a:lnTo>
                  <a:moveTo>
                    <a:pt x="683" y="117"/>
                  </a:moveTo>
                  <a:lnTo>
                    <a:pt x="683" y="117"/>
                  </a:lnTo>
                  <a:lnTo>
                    <a:pt x="631" y="108"/>
                  </a:lnTo>
                  <a:moveTo>
                    <a:pt x="578" y="99"/>
                  </a:moveTo>
                  <a:lnTo>
                    <a:pt x="578" y="99"/>
                  </a:lnTo>
                  <a:lnTo>
                    <a:pt x="526" y="90"/>
                  </a:lnTo>
                  <a:moveTo>
                    <a:pt x="473" y="81"/>
                  </a:moveTo>
                  <a:lnTo>
                    <a:pt x="473" y="81"/>
                  </a:lnTo>
                  <a:lnTo>
                    <a:pt x="420" y="72"/>
                  </a:lnTo>
                  <a:moveTo>
                    <a:pt x="368" y="63"/>
                  </a:moveTo>
                  <a:lnTo>
                    <a:pt x="368" y="63"/>
                  </a:lnTo>
                  <a:lnTo>
                    <a:pt x="315" y="54"/>
                  </a:lnTo>
                  <a:moveTo>
                    <a:pt x="263" y="45"/>
                  </a:moveTo>
                  <a:lnTo>
                    <a:pt x="263" y="45"/>
                  </a:lnTo>
                  <a:lnTo>
                    <a:pt x="210" y="36"/>
                  </a:lnTo>
                  <a:moveTo>
                    <a:pt x="158" y="27"/>
                  </a:moveTo>
                  <a:lnTo>
                    <a:pt x="158" y="27"/>
                  </a:lnTo>
                  <a:lnTo>
                    <a:pt x="105" y="18"/>
                  </a:lnTo>
                  <a:moveTo>
                    <a:pt x="52" y="9"/>
                  </a:moveTo>
                  <a:lnTo>
                    <a:pt x="52" y="9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59" name="Freeform 55">
              <a:extLst>
                <a:ext uri="{FF2B5EF4-FFF2-40B4-BE49-F238E27FC236}">
                  <a16:creationId xmlns:a16="http://schemas.microsoft.com/office/drawing/2014/main" id="{F6D7073D-D9B8-446E-9025-7034052D4C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07" y="1897"/>
              <a:ext cx="125" cy="8"/>
            </a:xfrm>
            <a:custGeom>
              <a:avLst/>
              <a:gdLst>
                <a:gd name="T0" fmla="*/ 586 w 586"/>
                <a:gd name="T1" fmla="*/ 0 h 38"/>
                <a:gd name="T2" fmla="*/ 586 w 586"/>
                <a:gd name="T3" fmla="*/ 0 h 38"/>
                <a:gd name="T4" fmla="*/ 533 w 586"/>
                <a:gd name="T5" fmla="*/ 3 h 38"/>
                <a:gd name="T6" fmla="*/ 479 w 586"/>
                <a:gd name="T7" fmla="*/ 6 h 38"/>
                <a:gd name="T8" fmla="*/ 479 w 586"/>
                <a:gd name="T9" fmla="*/ 6 h 38"/>
                <a:gd name="T10" fmla="*/ 426 w 586"/>
                <a:gd name="T11" fmla="*/ 10 h 38"/>
                <a:gd name="T12" fmla="*/ 373 w 586"/>
                <a:gd name="T13" fmla="*/ 13 h 38"/>
                <a:gd name="T14" fmla="*/ 373 w 586"/>
                <a:gd name="T15" fmla="*/ 13 h 38"/>
                <a:gd name="T16" fmla="*/ 320 w 586"/>
                <a:gd name="T17" fmla="*/ 17 h 38"/>
                <a:gd name="T18" fmla="*/ 266 w 586"/>
                <a:gd name="T19" fmla="*/ 20 h 38"/>
                <a:gd name="T20" fmla="*/ 266 w 586"/>
                <a:gd name="T21" fmla="*/ 20 h 38"/>
                <a:gd name="T22" fmla="*/ 213 w 586"/>
                <a:gd name="T23" fmla="*/ 24 h 38"/>
                <a:gd name="T24" fmla="*/ 160 w 586"/>
                <a:gd name="T25" fmla="*/ 27 h 38"/>
                <a:gd name="T26" fmla="*/ 160 w 586"/>
                <a:gd name="T27" fmla="*/ 27 h 38"/>
                <a:gd name="T28" fmla="*/ 107 w 586"/>
                <a:gd name="T29" fmla="*/ 31 h 38"/>
                <a:gd name="T30" fmla="*/ 54 w 586"/>
                <a:gd name="T31" fmla="*/ 34 h 38"/>
                <a:gd name="T32" fmla="*/ 54 w 586"/>
                <a:gd name="T33" fmla="*/ 34 h 38"/>
                <a:gd name="T34" fmla="*/ 0 w 586"/>
                <a:gd name="T3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6" h="38">
                  <a:moveTo>
                    <a:pt x="586" y="0"/>
                  </a:moveTo>
                  <a:lnTo>
                    <a:pt x="586" y="0"/>
                  </a:lnTo>
                  <a:lnTo>
                    <a:pt x="533" y="3"/>
                  </a:lnTo>
                  <a:moveTo>
                    <a:pt x="479" y="6"/>
                  </a:moveTo>
                  <a:lnTo>
                    <a:pt x="479" y="6"/>
                  </a:lnTo>
                  <a:lnTo>
                    <a:pt x="426" y="10"/>
                  </a:lnTo>
                  <a:moveTo>
                    <a:pt x="373" y="13"/>
                  </a:moveTo>
                  <a:lnTo>
                    <a:pt x="373" y="13"/>
                  </a:lnTo>
                  <a:lnTo>
                    <a:pt x="320" y="17"/>
                  </a:lnTo>
                  <a:moveTo>
                    <a:pt x="266" y="20"/>
                  </a:moveTo>
                  <a:lnTo>
                    <a:pt x="266" y="20"/>
                  </a:lnTo>
                  <a:lnTo>
                    <a:pt x="213" y="24"/>
                  </a:lnTo>
                  <a:moveTo>
                    <a:pt x="160" y="27"/>
                  </a:moveTo>
                  <a:lnTo>
                    <a:pt x="160" y="27"/>
                  </a:lnTo>
                  <a:lnTo>
                    <a:pt x="107" y="31"/>
                  </a:lnTo>
                  <a:moveTo>
                    <a:pt x="54" y="34"/>
                  </a:moveTo>
                  <a:lnTo>
                    <a:pt x="54" y="34"/>
                  </a:lnTo>
                  <a:lnTo>
                    <a:pt x="0" y="38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60" name="Freeform 56">
              <a:extLst>
                <a:ext uri="{FF2B5EF4-FFF2-40B4-BE49-F238E27FC236}">
                  <a16:creationId xmlns:a16="http://schemas.microsoft.com/office/drawing/2014/main" id="{735A3E20-2266-4915-9D1E-983F362EA3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65" y="1852"/>
              <a:ext cx="116" cy="48"/>
            </a:xfrm>
            <a:custGeom>
              <a:avLst/>
              <a:gdLst>
                <a:gd name="T0" fmla="*/ 542 w 542"/>
                <a:gd name="T1" fmla="*/ 225 h 225"/>
                <a:gd name="T2" fmla="*/ 542 w 542"/>
                <a:gd name="T3" fmla="*/ 225 h 225"/>
                <a:gd name="T4" fmla="*/ 493 w 542"/>
                <a:gd name="T5" fmla="*/ 204 h 225"/>
                <a:gd name="T6" fmla="*/ 443 w 542"/>
                <a:gd name="T7" fmla="*/ 184 h 225"/>
                <a:gd name="T8" fmla="*/ 443 w 542"/>
                <a:gd name="T9" fmla="*/ 184 h 225"/>
                <a:gd name="T10" fmla="*/ 394 w 542"/>
                <a:gd name="T11" fmla="*/ 163 h 225"/>
                <a:gd name="T12" fmla="*/ 345 w 542"/>
                <a:gd name="T13" fmla="*/ 143 h 225"/>
                <a:gd name="T14" fmla="*/ 345 w 542"/>
                <a:gd name="T15" fmla="*/ 143 h 225"/>
                <a:gd name="T16" fmla="*/ 296 w 542"/>
                <a:gd name="T17" fmla="*/ 123 h 225"/>
                <a:gd name="T18" fmla="*/ 246 w 542"/>
                <a:gd name="T19" fmla="*/ 102 h 225"/>
                <a:gd name="T20" fmla="*/ 246 w 542"/>
                <a:gd name="T21" fmla="*/ 102 h 225"/>
                <a:gd name="T22" fmla="*/ 197 w 542"/>
                <a:gd name="T23" fmla="*/ 82 h 225"/>
                <a:gd name="T24" fmla="*/ 148 w 542"/>
                <a:gd name="T25" fmla="*/ 61 h 225"/>
                <a:gd name="T26" fmla="*/ 148 w 542"/>
                <a:gd name="T27" fmla="*/ 61 h 225"/>
                <a:gd name="T28" fmla="*/ 98 w 542"/>
                <a:gd name="T29" fmla="*/ 41 h 225"/>
                <a:gd name="T30" fmla="*/ 49 w 542"/>
                <a:gd name="T31" fmla="*/ 20 h 225"/>
                <a:gd name="T32" fmla="*/ 49 w 542"/>
                <a:gd name="T33" fmla="*/ 20 h 225"/>
                <a:gd name="T34" fmla="*/ 0 w 542"/>
                <a:gd name="T35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42" h="225">
                  <a:moveTo>
                    <a:pt x="542" y="225"/>
                  </a:moveTo>
                  <a:lnTo>
                    <a:pt x="542" y="225"/>
                  </a:lnTo>
                  <a:lnTo>
                    <a:pt x="493" y="204"/>
                  </a:lnTo>
                  <a:moveTo>
                    <a:pt x="443" y="184"/>
                  </a:moveTo>
                  <a:lnTo>
                    <a:pt x="443" y="184"/>
                  </a:lnTo>
                  <a:lnTo>
                    <a:pt x="394" y="163"/>
                  </a:lnTo>
                  <a:moveTo>
                    <a:pt x="345" y="143"/>
                  </a:moveTo>
                  <a:lnTo>
                    <a:pt x="345" y="143"/>
                  </a:lnTo>
                  <a:lnTo>
                    <a:pt x="296" y="123"/>
                  </a:lnTo>
                  <a:moveTo>
                    <a:pt x="246" y="102"/>
                  </a:moveTo>
                  <a:lnTo>
                    <a:pt x="246" y="102"/>
                  </a:lnTo>
                  <a:lnTo>
                    <a:pt x="197" y="82"/>
                  </a:lnTo>
                  <a:moveTo>
                    <a:pt x="148" y="61"/>
                  </a:moveTo>
                  <a:lnTo>
                    <a:pt x="148" y="61"/>
                  </a:lnTo>
                  <a:lnTo>
                    <a:pt x="98" y="41"/>
                  </a:lnTo>
                  <a:moveTo>
                    <a:pt x="49" y="20"/>
                  </a:moveTo>
                  <a:lnTo>
                    <a:pt x="49" y="20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61" name="Freeform 57">
              <a:extLst>
                <a:ext uri="{FF2B5EF4-FFF2-40B4-BE49-F238E27FC236}">
                  <a16:creationId xmlns:a16="http://schemas.microsoft.com/office/drawing/2014/main" id="{BAB8DC2B-9A21-4D0D-B6FB-0913004E27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60" y="1861"/>
              <a:ext cx="27" cy="145"/>
            </a:xfrm>
            <a:custGeom>
              <a:avLst/>
              <a:gdLst>
                <a:gd name="T0" fmla="*/ 128 w 128"/>
                <a:gd name="T1" fmla="*/ 682 h 682"/>
                <a:gd name="T2" fmla="*/ 128 w 128"/>
                <a:gd name="T3" fmla="*/ 682 h 682"/>
                <a:gd name="T4" fmla="*/ 118 w 128"/>
                <a:gd name="T5" fmla="*/ 629 h 682"/>
                <a:gd name="T6" fmla="*/ 108 w 128"/>
                <a:gd name="T7" fmla="*/ 577 h 682"/>
                <a:gd name="T8" fmla="*/ 108 w 128"/>
                <a:gd name="T9" fmla="*/ 577 h 682"/>
                <a:gd name="T10" fmla="*/ 98 w 128"/>
                <a:gd name="T11" fmla="*/ 524 h 682"/>
                <a:gd name="T12" fmla="*/ 88 w 128"/>
                <a:gd name="T13" fmla="*/ 472 h 682"/>
                <a:gd name="T14" fmla="*/ 88 w 128"/>
                <a:gd name="T15" fmla="*/ 472 h 682"/>
                <a:gd name="T16" fmla="*/ 79 w 128"/>
                <a:gd name="T17" fmla="*/ 419 h 682"/>
                <a:gd name="T18" fmla="*/ 69 w 128"/>
                <a:gd name="T19" fmla="*/ 367 h 682"/>
                <a:gd name="T20" fmla="*/ 69 w 128"/>
                <a:gd name="T21" fmla="*/ 367 h 682"/>
                <a:gd name="T22" fmla="*/ 59 w 128"/>
                <a:gd name="T23" fmla="*/ 315 h 682"/>
                <a:gd name="T24" fmla="*/ 49 w 128"/>
                <a:gd name="T25" fmla="*/ 262 h 682"/>
                <a:gd name="T26" fmla="*/ 49 w 128"/>
                <a:gd name="T27" fmla="*/ 262 h 682"/>
                <a:gd name="T28" fmla="*/ 39 w 128"/>
                <a:gd name="T29" fmla="*/ 210 h 682"/>
                <a:gd name="T30" fmla="*/ 29 w 128"/>
                <a:gd name="T31" fmla="*/ 157 h 682"/>
                <a:gd name="T32" fmla="*/ 29 w 128"/>
                <a:gd name="T33" fmla="*/ 157 h 682"/>
                <a:gd name="T34" fmla="*/ 20 w 128"/>
                <a:gd name="T35" fmla="*/ 105 h 682"/>
                <a:gd name="T36" fmla="*/ 10 w 128"/>
                <a:gd name="T37" fmla="*/ 52 h 682"/>
                <a:gd name="T38" fmla="*/ 10 w 128"/>
                <a:gd name="T39" fmla="*/ 52 h 682"/>
                <a:gd name="T40" fmla="*/ 0 w 128"/>
                <a:gd name="T41" fmla="*/ 0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8" h="682">
                  <a:moveTo>
                    <a:pt x="128" y="682"/>
                  </a:moveTo>
                  <a:lnTo>
                    <a:pt x="128" y="682"/>
                  </a:lnTo>
                  <a:lnTo>
                    <a:pt x="118" y="629"/>
                  </a:lnTo>
                  <a:moveTo>
                    <a:pt x="108" y="577"/>
                  </a:moveTo>
                  <a:lnTo>
                    <a:pt x="108" y="577"/>
                  </a:lnTo>
                  <a:lnTo>
                    <a:pt x="98" y="524"/>
                  </a:lnTo>
                  <a:moveTo>
                    <a:pt x="88" y="472"/>
                  </a:moveTo>
                  <a:lnTo>
                    <a:pt x="88" y="472"/>
                  </a:lnTo>
                  <a:lnTo>
                    <a:pt x="79" y="419"/>
                  </a:lnTo>
                  <a:moveTo>
                    <a:pt x="69" y="367"/>
                  </a:moveTo>
                  <a:lnTo>
                    <a:pt x="69" y="367"/>
                  </a:lnTo>
                  <a:lnTo>
                    <a:pt x="59" y="315"/>
                  </a:lnTo>
                  <a:moveTo>
                    <a:pt x="49" y="262"/>
                  </a:moveTo>
                  <a:lnTo>
                    <a:pt x="49" y="262"/>
                  </a:lnTo>
                  <a:lnTo>
                    <a:pt x="39" y="210"/>
                  </a:lnTo>
                  <a:moveTo>
                    <a:pt x="29" y="157"/>
                  </a:moveTo>
                  <a:lnTo>
                    <a:pt x="29" y="157"/>
                  </a:lnTo>
                  <a:lnTo>
                    <a:pt x="20" y="105"/>
                  </a:lnTo>
                  <a:moveTo>
                    <a:pt x="10" y="52"/>
                  </a:moveTo>
                  <a:lnTo>
                    <a:pt x="10" y="52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62" name="Freeform 58">
              <a:extLst>
                <a:ext uri="{FF2B5EF4-FFF2-40B4-BE49-F238E27FC236}">
                  <a16:creationId xmlns:a16="http://schemas.microsoft.com/office/drawing/2014/main" id="{20B61315-36D0-47E4-9092-D0676EF709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0" y="2019"/>
              <a:ext cx="80" cy="0"/>
            </a:xfrm>
            <a:custGeom>
              <a:avLst/>
              <a:gdLst>
                <a:gd name="T0" fmla="*/ 373 w 373"/>
                <a:gd name="T1" fmla="*/ 373 w 373"/>
                <a:gd name="T2" fmla="*/ 320 w 373"/>
                <a:gd name="T3" fmla="*/ 266 w 373"/>
                <a:gd name="T4" fmla="*/ 266 w 373"/>
                <a:gd name="T5" fmla="*/ 213 w 373"/>
                <a:gd name="T6" fmla="*/ 160 w 373"/>
                <a:gd name="T7" fmla="*/ 160 w 373"/>
                <a:gd name="T8" fmla="*/ 106 w 373"/>
                <a:gd name="T9" fmla="*/ 53 w 373"/>
                <a:gd name="T10" fmla="*/ 53 w 373"/>
                <a:gd name="T11" fmla="*/ 0 w 37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</a:cxnLst>
              <a:rect l="0" t="0" r="r" b="b"/>
              <a:pathLst>
                <a:path w="373">
                  <a:moveTo>
                    <a:pt x="373" y="0"/>
                  </a:moveTo>
                  <a:lnTo>
                    <a:pt x="373" y="0"/>
                  </a:lnTo>
                  <a:lnTo>
                    <a:pt x="320" y="0"/>
                  </a:lnTo>
                  <a:moveTo>
                    <a:pt x="266" y="0"/>
                  </a:moveTo>
                  <a:lnTo>
                    <a:pt x="266" y="0"/>
                  </a:lnTo>
                  <a:lnTo>
                    <a:pt x="213" y="0"/>
                  </a:lnTo>
                  <a:moveTo>
                    <a:pt x="160" y="0"/>
                  </a:moveTo>
                  <a:lnTo>
                    <a:pt x="160" y="0"/>
                  </a:lnTo>
                  <a:lnTo>
                    <a:pt x="106" y="0"/>
                  </a:lnTo>
                  <a:moveTo>
                    <a:pt x="53" y="0"/>
                  </a:moveTo>
                  <a:lnTo>
                    <a:pt x="53" y="0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63" name="Freeform 59">
              <a:extLst>
                <a:ext uri="{FF2B5EF4-FFF2-40B4-BE49-F238E27FC236}">
                  <a16:creationId xmlns:a16="http://schemas.microsoft.com/office/drawing/2014/main" id="{2A58CAEC-89B6-4086-A445-7F92BFECA3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92" y="1927"/>
              <a:ext cx="0" cy="79"/>
            </a:xfrm>
            <a:custGeom>
              <a:avLst/>
              <a:gdLst>
                <a:gd name="T0" fmla="*/ 374 h 374"/>
                <a:gd name="T1" fmla="*/ 374 h 374"/>
                <a:gd name="T2" fmla="*/ 320 h 374"/>
                <a:gd name="T3" fmla="*/ 267 h 374"/>
                <a:gd name="T4" fmla="*/ 267 h 374"/>
                <a:gd name="T5" fmla="*/ 214 h 374"/>
                <a:gd name="T6" fmla="*/ 160 h 374"/>
                <a:gd name="T7" fmla="*/ 160 h 374"/>
                <a:gd name="T8" fmla="*/ 107 h 374"/>
                <a:gd name="T9" fmla="*/ 54 h 374"/>
                <a:gd name="T10" fmla="*/ 54 h 374"/>
                <a:gd name="T11" fmla="*/ 0 h 37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</a:cxnLst>
              <a:rect l="0" t="0" r="r" b="b"/>
              <a:pathLst>
                <a:path h="374">
                  <a:moveTo>
                    <a:pt x="0" y="374"/>
                  </a:moveTo>
                  <a:lnTo>
                    <a:pt x="0" y="374"/>
                  </a:lnTo>
                  <a:lnTo>
                    <a:pt x="0" y="320"/>
                  </a:lnTo>
                  <a:moveTo>
                    <a:pt x="0" y="267"/>
                  </a:moveTo>
                  <a:lnTo>
                    <a:pt x="0" y="267"/>
                  </a:lnTo>
                  <a:lnTo>
                    <a:pt x="0" y="214"/>
                  </a:lnTo>
                  <a:moveTo>
                    <a:pt x="0" y="160"/>
                  </a:moveTo>
                  <a:lnTo>
                    <a:pt x="0" y="160"/>
                  </a:lnTo>
                  <a:lnTo>
                    <a:pt x="0" y="107"/>
                  </a:lnTo>
                  <a:moveTo>
                    <a:pt x="0" y="54"/>
                  </a:moveTo>
                  <a:lnTo>
                    <a:pt x="0" y="54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64" name="Freeform 60">
              <a:extLst>
                <a:ext uri="{FF2B5EF4-FFF2-40B4-BE49-F238E27FC236}">
                  <a16:creationId xmlns:a16="http://schemas.microsoft.com/office/drawing/2014/main" id="{32610E54-8E23-4B0A-8BCC-7C66BDF671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03" y="1902"/>
              <a:ext cx="134" cy="107"/>
            </a:xfrm>
            <a:custGeom>
              <a:avLst/>
              <a:gdLst>
                <a:gd name="T0" fmla="*/ 627 w 627"/>
                <a:gd name="T1" fmla="*/ 0 h 497"/>
                <a:gd name="T2" fmla="*/ 627 w 627"/>
                <a:gd name="T3" fmla="*/ 0 h 497"/>
                <a:gd name="T4" fmla="*/ 585 w 627"/>
                <a:gd name="T5" fmla="*/ 33 h 497"/>
                <a:gd name="T6" fmla="*/ 544 w 627"/>
                <a:gd name="T7" fmla="*/ 66 h 497"/>
                <a:gd name="T8" fmla="*/ 544 w 627"/>
                <a:gd name="T9" fmla="*/ 66 h 497"/>
                <a:gd name="T10" fmla="*/ 502 w 627"/>
                <a:gd name="T11" fmla="*/ 99 h 497"/>
                <a:gd name="T12" fmla="*/ 460 w 627"/>
                <a:gd name="T13" fmla="*/ 132 h 497"/>
                <a:gd name="T14" fmla="*/ 460 w 627"/>
                <a:gd name="T15" fmla="*/ 132 h 497"/>
                <a:gd name="T16" fmla="*/ 418 w 627"/>
                <a:gd name="T17" fmla="*/ 165 h 497"/>
                <a:gd name="T18" fmla="*/ 376 w 627"/>
                <a:gd name="T19" fmla="*/ 198 h 497"/>
                <a:gd name="T20" fmla="*/ 376 w 627"/>
                <a:gd name="T21" fmla="*/ 198 h 497"/>
                <a:gd name="T22" fmla="*/ 335 w 627"/>
                <a:gd name="T23" fmla="*/ 232 h 497"/>
                <a:gd name="T24" fmla="*/ 293 w 627"/>
                <a:gd name="T25" fmla="*/ 265 h 497"/>
                <a:gd name="T26" fmla="*/ 293 w 627"/>
                <a:gd name="T27" fmla="*/ 265 h 497"/>
                <a:gd name="T28" fmla="*/ 251 w 627"/>
                <a:gd name="T29" fmla="*/ 298 h 497"/>
                <a:gd name="T30" fmla="*/ 209 w 627"/>
                <a:gd name="T31" fmla="*/ 331 h 497"/>
                <a:gd name="T32" fmla="*/ 209 w 627"/>
                <a:gd name="T33" fmla="*/ 331 h 497"/>
                <a:gd name="T34" fmla="*/ 167 w 627"/>
                <a:gd name="T35" fmla="*/ 364 h 497"/>
                <a:gd name="T36" fmla="*/ 126 w 627"/>
                <a:gd name="T37" fmla="*/ 397 h 497"/>
                <a:gd name="T38" fmla="*/ 126 w 627"/>
                <a:gd name="T39" fmla="*/ 397 h 497"/>
                <a:gd name="T40" fmla="*/ 84 w 627"/>
                <a:gd name="T41" fmla="*/ 430 h 497"/>
                <a:gd name="T42" fmla="*/ 42 w 627"/>
                <a:gd name="T43" fmla="*/ 463 h 497"/>
                <a:gd name="T44" fmla="*/ 42 w 627"/>
                <a:gd name="T45" fmla="*/ 463 h 497"/>
                <a:gd name="T46" fmla="*/ 0 w 627"/>
                <a:gd name="T47" fmla="*/ 497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27" h="497">
                  <a:moveTo>
                    <a:pt x="627" y="0"/>
                  </a:moveTo>
                  <a:lnTo>
                    <a:pt x="627" y="0"/>
                  </a:lnTo>
                  <a:lnTo>
                    <a:pt x="585" y="33"/>
                  </a:lnTo>
                  <a:moveTo>
                    <a:pt x="544" y="66"/>
                  </a:moveTo>
                  <a:lnTo>
                    <a:pt x="544" y="66"/>
                  </a:lnTo>
                  <a:lnTo>
                    <a:pt x="502" y="99"/>
                  </a:lnTo>
                  <a:moveTo>
                    <a:pt x="460" y="132"/>
                  </a:moveTo>
                  <a:lnTo>
                    <a:pt x="460" y="132"/>
                  </a:lnTo>
                  <a:lnTo>
                    <a:pt x="418" y="165"/>
                  </a:lnTo>
                  <a:moveTo>
                    <a:pt x="376" y="198"/>
                  </a:moveTo>
                  <a:lnTo>
                    <a:pt x="376" y="198"/>
                  </a:lnTo>
                  <a:lnTo>
                    <a:pt x="335" y="232"/>
                  </a:lnTo>
                  <a:moveTo>
                    <a:pt x="293" y="265"/>
                  </a:moveTo>
                  <a:lnTo>
                    <a:pt x="293" y="265"/>
                  </a:lnTo>
                  <a:lnTo>
                    <a:pt x="251" y="298"/>
                  </a:lnTo>
                  <a:moveTo>
                    <a:pt x="209" y="331"/>
                  </a:moveTo>
                  <a:lnTo>
                    <a:pt x="209" y="331"/>
                  </a:lnTo>
                  <a:lnTo>
                    <a:pt x="167" y="364"/>
                  </a:lnTo>
                  <a:moveTo>
                    <a:pt x="126" y="397"/>
                  </a:moveTo>
                  <a:lnTo>
                    <a:pt x="126" y="397"/>
                  </a:lnTo>
                  <a:lnTo>
                    <a:pt x="84" y="430"/>
                  </a:lnTo>
                  <a:moveTo>
                    <a:pt x="42" y="463"/>
                  </a:moveTo>
                  <a:lnTo>
                    <a:pt x="42" y="463"/>
                  </a:lnTo>
                  <a:lnTo>
                    <a:pt x="0" y="497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65" name="Freeform 61">
              <a:extLst>
                <a:ext uri="{FF2B5EF4-FFF2-40B4-BE49-F238E27FC236}">
                  <a16:creationId xmlns:a16="http://schemas.microsoft.com/office/drawing/2014/main" id="{D2B9339C-B670-4D80-AACA-3A7E2F93AC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15" y="1904"/>
              <a:ext cx="28" cy="145"/>
            </a:xfrm>
            <a:custGeom>
              <a:avLst/>
              <a:gdLst>
                <a:gd name="T0" fmla="*/ 131 w 131"/>
                <a:gd name="T1" fmla="*/ 0 h 680"/>
                <a:gd name="T2" fmla="*/ 131 w 131"/>
                <a:gd name="T3" fmla="*/ 0 h 680"/>
                <a:gd name="T4" fmla="*/ 121 w 131"/>
                <a:gd name="T5" fmla="*/ 52 h 680"/>
                <a:gd name="T6" fmla="*/ 111 w 131"/>
                <a:gd name="T7" fmla="*/ 104 h 680"/>
                <a:gd name="T8" fmla="*/ 111 w 131"/>
                <a:gd name="T9" fmla="*/ 104 h 680"/>
                <a:gd name="T10" fmla="*/ 101 w 131"/>
                <a:gd name="T11" fmla="*/ 157 h 680"/>
                <a:gd name="T12" fmla="*/ 91 w 131"/>
                <a:gd name="T13" fmla="*/ 209 h 680"/>
                <a:gd name="T14" fmla="*/ 91 w 131"/>
                <a:gd name="T15" fmla="*/ 209 h 680"/>
                <a:gd name="T16" fmla="*/ 80 w 131"/>
                <a:gd name="T17" fmla="*/ 261 h 680"/>
                <a:gd name="T18" fmla="*/ 70 w 131"/>
                <a:gd name="T19" fmla="*/ 314 h 680"/>
                <a:gd name="T20" fmla="*/ 70 w 131"/>
                <a:gd name="T21" fmla="*/ 314 h 680"/>
                <a:gd name="T22" fmla="*/ 60 w 131"/>
                <a:gd name="T23" fmla="*/ 366 h 680"/>
                <a:gd name="T24" fmla="*/ 50 w 131"/>
                <a:gd name="T25" fmla="*/ 418 h 680"/>
                <a:gd name="T26" fmla="*/ 50 w 131"/>
                <a:gd name="T27" fmla="*/ 418 h 680"/>
                <a:gd name="T28" fmla="*/ 40 w 131"/>
                <a:gd name="T29" fmla="*/ 471 h 680"/>
                <a:gd name="T30" fmla="*/ 30 w 131"/>
                <a:gd name="T31" fmla="*/ 523 h 680"/>
                <a:gd name="T32" fmla="*/ 30 w 131"/>
                <a:gd name="T33" fmla="*/ 523 h 680"/>
                <a:gd name="T34" fmla="*/ 20 w 131"/>
                <a:gd name="T35" fmla="*/ 576 h 680"/>
                <a:gd name="T36" fmla="*/ 10 w 131"/>
                <a:gd name="T37" fmla="*/ 628 h 680"/>
                <a:gd name="T38" fmla="*/ 10 w 131"/>
                <a:gd name="T39" fmla="*/ 628 h 680"/>
                <a:gd name="T40" fmla="*/ 0 w 131"/>
                <a:gd name="T41" fmla="*/ 68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1" h="680">
                  <a:moveTo>
                    <a:pt x="131" y="0"/>
                  </a:moveTo>
                  <a:lnTo>
                    <a:pt x="131" y="0"/>
                  </a:lnTo>
                  <a:lnTo>
                    <a:pt x="121" y="52"/>
                  </a:lnTo>
                  <a:moveTo>
                    <a:pt x="111" y="104"/>
                  </a:moveTo>
                  <a:lnTo>
                    <a:pt x="111" y="104"/>
                  </a:lnTo>
                  <a:lnTo>
                    <a:pt x="101" y="157"/>
                  </a:lnTo>
                  <a:moveTo>
                    <a:pt x="91" y="209"/>
                  </a:moveTo>
                  <a:lnTo>
                    <a:pt x="91" y="209"/>
                  </a:lnTo>
                  <a:lnTo>
                    <a:pt x="80" y="261"/>
                  </a:lnTo>
                  <a:moveTo>
                    <a:pt x="70" y="314"/>
                  </a:moveTo>
                  <a:lnTo>
                    <a:pt x="70" y="314"/>
                  </a:lnTo>
                  <a:lnTo>
                    <a:pt x="60" y="366"/>
                  </a:lnTo>
                  <a:moveTo>
                    <a:pt x="50" y="418"/>
                  </a:moveTo>
                  <a:lnTo>
                    <a:pt x="50" y="418"/>
                  </a:lnTo>
                  <a:lnTo>
                    <a:pt x="40" y="471"/>
                  </a:lnTo>
                  <a:moveTo>
                    <a:pt x="30" y="523"/>
                  </a:moveTo>
                  <a:lnTo>
                    <a:pt x="30" y="523"/>
                  </a:lnTo>
                  <a:lnTo>
                    <a:pt x="20" y="576"/>
                  </a:lnTo>
                  <a:moveTo>
                    <a:pt x="10" y="628"/>
                  </a:moveTo>
                  <a:lnTo>
                    <a:pt x="10" y="628"/>
                  </a:lnTo>
                  <a:lnTo>
                    <a:pt x="0" y="68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66" name="Freeform 62">
              <a:extLst>
                <a:ext uri="{FF2B5EF4-FFF2-40B4-BE49-F238E27FC236}">
                  <a16:creationId xmlns:a16="http://schemas.microsoft.com/office/drawing/2014/main" id="{0D39ECF3-7CC0-4CEF-A164-9660DD1FD7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11" y="1997"/>
              <a:ext cx="215" cy="22"/>
            </a:xfrm>
            <a:custGeom>
              <a:avLst/>
              <a:gdLst>
                <a:gd name="T0" fmla="*/ 1008 w 1008"/>
                <a:gd name="T1" fmla="*/ 0 h 103"/>
                <a:gd name="T2" fmla="*/ 1008 w 1008"/>
                <a:gd name="T3" fmla="*/ 0 h 103"/>
                <a:gd name="T4" fmla="*/ 955 w 1008"/>
                <a:gd name="T5" fmla="*/ 6 h 103"/>
                <a:gd name="T6" fmla="*/ 902 w 1008"/>
                <a:gd name="T7" fmla="*/ 11 h 103"/>
                <a:gd name="T8" fmla="*/ 902 w 1008"/>
                <a:gd name="T9" fmla="*/ 11 h 103"/>
                <a:gd name="T10" fmla="*/ 849 w 1008"/>
                <a:gd name="T11" fmla="*/ 16 h 103"/>
                <a:gd name="T12" fmla="*/ 796 w 1008"/>
                <a:gd name="T13" fmla="*/ 22 h 103"/>
                <a:gd name="T14" fmla="*/ 796 w 1008"/>
                <a:gd name="T15" fmla="*/ 22 h 103"/>
                <a:gd name="T16" fmla="*/ 742 w 1008"/>
                <a:gd name="T17" fmla="*/ 27 h 103"/>
                <a:gd name="T18" fmla="*/ 689 w 1008"/>
                <a:gd name="T19" fmla="*/ 33 h 103"/>
                <a:gd name="T20" fmla="*/ 689 w 1008"/>
                <a:gd name="T21" fmla="*/ 33 h 103"/>
                <a:gd name="T22" fmla="*/ 636 w 1008"/>
                <a:gd name="T23" fmla="*/ 38 h 103"/>
                <a:gd name="T24" fmla="*/ 583 w 1008"/>
                <a:gd name="T25" fmla="*/ 43 h 103"/>
                <a:gd name="T26" fmla="*/ 583 w 1008"/>
                <a:gd name="T27" fmla="*/ 43 h 103"/>
                <a:gd name="T28" fmla="*/ 530 w 1008"/>
                <a:gd name="T29" fmla="*/ 49 h 103"/>
                <a:gd name="T30" fmla="*/ 477 w 1008"/>
                <a:gd name="T31" fmla="*/ 54 h 103"/>
                <a:gd name="T32" fmla="*/ 477 w 1008"/>
                <a:gd name="T33" fmla="*/ 54 h 103"/>
                <a:gd name="T34" fmla="*/ 424 w 1008"/>
                <a:gd name="T35" fmla="*/ 60 h 103"/>
                <a:gd name="T36" fmla="*/ 371 w 1008"/>
                <a:gd name="T37" fmla="*/ 65 h 103"/>
                <a:gd name="T38" fmla="*/ 371 w 1008"/>
                <a:gd name="T39" fmla="*/ 65 h 103"/>
                <a:gd name="T40" fmla="*/ 318 w 1008"/>
                <a:gd name="T41" fmla="*/ 70 h 103"/>
                <a:gd name="T42" fmla="*/ 265 w 1008"/>
                <a:gd name="T43" fmla="*/ 76 h 103"/>
                <a:gd name="T44" fmla="*/ 265 w 1008"/>
                <a:gd name="T45" fmla="*/ 76 h 103"/>
                <a:gd name="T46" fmla="*/ 212 w 1008"/>
                <a:gd name="T47" fmla="*/ 81 h 103"/>
                <a:gd name="T48" fmla="*/ 159 w 1008"/>
                <a:gd name="T49" fmla="*/ 87 h 103"/>
                <a:gd name="T50" fmla="*/ 159 w 1008"/>
                <a:gd name="T51" fmla="*/ 87 h 103"/>
                <a:gd name="T52" fmla="*/ 106 w 1008"/>
                <a:gd name="T53" fmla="*/ 92 h 103"/>
                <a:gd name="T54" fmla="*/ 53 w 1008"/>
                <a:gd name="T55" fmla="*/ 97 h 103"/>
                <a:gd name="T56" fmla="*/ 53 w 1008"/>
                <a:gd name="T57" fmla="*/ 97 h 103"/>
                <a:gd name="T58" fmla="*/ 0 w 1008"/>
                <a:gd name="T5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08" h="103">
                  <a:moveTo>
                    <a:pt x="1008" y="0"/>
                  </a:moveTo>
                  <a:lnTo>
                    <a:pt x="1008" y="0"/>
                  </a:lnTo>
                  <a:lnTo>
                    <a:pt x="955" y="6"/>
                  </a:lnTo>
                  <a:moveTo>
                    <a:pt x="902" y="11"/>
                  </a:moveTo>
                  <a:lnTo>
                    <a:pt x="902" y="11"/>
                  </a:lnTo>
                  <a:lnTo>
                    <a:pt x="849" y="16"/>
                  </a:lnTo>
                  <a:moveTo>
                    <a:pt x="796" y="22"/>
                  </a:moveTo>
                  <a:lnTo>
                    <a:pt x="796" y="22"/>
                  </a:lnTo>
                  <a:lnTo>
                    <a:pt x="742" y="27"/>
                  </a:lnTo>
                  <a:moveTo>
                    <a:pt x="689" y="33"/>
                  </a:moveTo>
                  <a:lnTo>
                    <a:pt x="689" y="33"/>
                  </a:lnTo>
                  <a:lnTo>
                    <a:pt x="636" y="38"/>
                  </a:lnTo>
                  <a:moveTo>
                    <a:pt x="583" y="43"/>
                  </a:moveTo>
                  <a:lnTo>
                    <a:pt x="583" y="43"/>
                  </a:lnTo>
                  <a:lnTo>
                    <a:pt x="530" y="49"/>
                  </a:lnTo>
                  <a:moveTo>
                    <a:pt x="477" y="54"/>
                  </a:moveTo>
                  <a:lnTo>
                    <a:pt x="477" y="54"/>
                  </a:lnTo>
                  <a:lnTo>
                    <a:pt x="424" y="60"/>
                  </a:lnTo>
                  <a:moveTo>
                    <a:pt x="371" y="65"/>
                  </a:moveTo>
                  <a:lnTo>
                    <a:pt x="371" y="65"/>
                  </a:lnTo>
                  <a:lnTo>
                    <a:pt x="318" y="70"/>
                  </a:lnTo>
                  <a:moveTo>
                    <a:pt x="265" y="76"/>
                  </a:moveTo>
                  <a:lnTo>
                    <a:pt x="265" y="76"/>
                  </a:lnTo>
                  <a:lnTo>
                    <a:pt x="212" y="81"/>
                  </a:lnTo>
                  <a:moveTo>
                    <a:pt x="159" y="87"/>
                  </a:moveTo>
                  <a:lnTo>
                    <a:pt x="159" y="87"/>
                  </a:lnTo>
                  <a:lnTo>
                    <a:pt x="106" y="92"/>
                  </a:lnTo>
                  <a:moveTo>
                    <a:pt x="53" y="97"/>
                  </a:moveTo>
                  <a:lnTo>
                    <a:pt x="53" y="97"/>
                  </a:lnTo>
                  <a:lnTo>
                    <a:pt x="0" y="103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67" name="Freeform 63">
              <a:extLst>
                <a:ext uri="{FF2B5EF4-FFF2-40B4-BE49-F238E27FC236}">
                  <a16:creationId xmlns:a16="http://schemas.microsoft.com/office/drawing/2014/main" id="{B7681E45-3939-47F0-9205-5B0823A9BD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04" y="2029"/>
              <a:ext cx="98" cy="30"/>
            </a:xfrm>
            <a:custGeom>
              <a:avLst/>
              <a:gdLst>
                <a:gd name="T0" fmla="*/ 459 w 459"/>
                <a:gd name="T1" fmla="*/ 140 h 140"/>
                <a:gd name="T2" fmla="*/ 459 w 459"/>
                <a:gd name="T3" fmla="*/ 140 h 140"/>
                <a:gd name="T4" fmla="*/ 408 w 459"/>
                <a:gd name="T5" fmla="*/ 125 h 140"/>
                <a:gd name="T6" fmla="*/ 357 w 459"/>
                <a:gd name="T7" fmla="*/ 109 h 140"/>
                <a:gd name="T8" fmla="*/ 357 w 459"/>
                <a:gd name="T9" fmla="*/ 109 h 140"/>
                <a:gd name="T10" fmla="*/ 306 w 459"/>
                <a:gd name="T11" fmla="*/ 94 h 140"/>
                <a:gd name="T12" fmla="*/ 255 w 459"/>
                <a:gd name="T13" fmla="*/ 78 h 140"/>
                <a:gd name="T14" fmla="*/ 255 w 459"/>
                <a:gd name="T15" fmla="*/ 78 h 140"/>
                <a:gd name="T16" fmla="*/ 204 w 459"/>
                <a:gd name="T17" fmla="*/ 63 h 140"/>
                <a:gd name="T18" fmla="*/ 153 w 459"/>
                <a:gd name="T19" fmla="*/ 47 h 140"/>
                <a:gd name="T20" fmla="*/ 153 w 459"/>
                <a:gd name="T21" fmla="*/ 47 h 140"/>
                <a:gd name="T22" fmla="*/ 102 w 459"/>
                <a:gd name="T23" fmla="*/ 31 h 140"/>
                <a:gd name="T24" fmla="*/ 51 w 459"/>
                <a:gd name="T25" fmla="*/ 16 h 140"/>
                <a:gd name="T26" fmla="*/ 51 w 459"/>
                <a:gd name="T27" fmla="*/ 16 h 140"/>
                <a:gd name="T28" fmla="*/ 0 w 459"/>
                <a:gd name="T2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9" h="140">
                  <a:moveTo>
                    <a:pt x="459" y="140"/>
                  </a:moveTo>
                  <a:lnTo>
                    <a:pt x="459" y="140"/>
                  </a:lnTo>
                  <a:lnTo>
                    <a:pt x="408" y="125"/>
                  </a:lnTo>
                  <a:moveTo>
                    <a:pt x="357" y="109"/>
                  </a:moveTo>
                  <a:lnTo>
                    <a:pt x="357" y="109"/>
                  </a:lnTo>
                  <a:lnTo>
                    <a:pt x="306" y="94"/>
                  </a:lnTo>
                  <a:moveTo>
                    <a:pt x="255" y="78"/>
                  </a:moveTo>
                  <a:lnTo>
                    <a:pt x="255" y="78"/>
                  </a:lnTo>
                  <a:lnTo>
                    <a:pt x="204" y="63"/>
                  </a:lnTo>
                  <a:moveTo>
                    <a:pt x="153" y="47"/>
                  </a:moveTo>
                  <a:lnTo>
                    <a:pt x="153" y="47"/>
                  </a:lnTo>
                  <a:lnTo>
                    <a:pt x="102" y="31"/>
                  </a:lnTo>
                  <a:moveTo>
                    <a:pt x="51" y="16"/>
                  </a:moveTo>
                  <a:lnTo>
                    <a:pt x="51" y="16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68" name="Freeform 64">
              <a:extLst>
                <a:ext uri="{FF2B5EF4-FFF2-40B4-BE49-F238E27FC236}">
                  <a16:creationId xmlns:a16="http://schemas.microsoft.com/office/drawing/2014/main" id="{C0E4B784-14F1-42A0-AAD1-ADDD96A6D0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26" y="2002"/>
              <a:ext cx="105" cy="58"/>
            </a:xfrm>
            <a:custGeom>
              <a:avLst/>
              <a:gdLst>
                <a:gd name="T0" fmla="*/ 0 w 491"/>
                <a:gd name="T1" fmla="*/ 270 h 270"/>
                <a:gd name="T2" fmla="*/ 0 w 491"/>
                <a:gd name="T3" fmla="*/ 270 h 270"/>
                <a:gd name="T4" fmla="*/ 47 w 491"/>
                <a:gd name="T5" fmla="*/ 244 h 270"/>
                <a:gd name="T6" fmla="*/ 94 w 491"/>
                <a:gd name="T7" fmla="*/ 218 h 270"/>
                <a:gd name="T8" fmla="*/ 94 w 491"/>
                <a:gd name="T9" fmla="*/ 218 h 270"/>
                <a:gd name="T10" fmla="*/ 141 w 491"/>
                <a:gd name="T11" fmla="*/ 193 h 270"/>
                <a:gd name="T12" fmla="*/ 187 w 491"/>
                <a:gd name="T13" fmla="*/ 167 h 270"/>
                <a:gd name="T14" fmla="*/ 187 w 491"/>
                <a:gd name="T15" fmla="*/ 167 h 270"/>
                <a:gd name="T16" fmla="*/ 234 w 491"/>
                <a:gd name="T17" fmla="*/ 141 h 270"/>
                <a:gd name="T18" fmla="*/ 281 w 491"/>
                <a:gd name="T19" fmla="*/ 116 h 270"/>
                <a:gd name="T20" fmla="*/ 281 w 491"/>
                <a:gd name="T21" fmla="*/ 116 h 270"/>
                <a:gd name="T22" fmla="*/ 328 w 491"/>
                <a:gd name="T23" fmla="*/ 90 h 270"/>
                <a:gd name="T24" fmla="*/ 375 w 491"/>
                <a:gd name="T25" fmla="*/ 64 h 270"/>
                <a:gd name="T26" fmla="*/ 375 w 491"/>
                <a:gd name="T27" fmla="*/ 64 h 270"/>
                <a:gd name="T28" fmla="*/ 421 w 491"/>
                <a:gd name="T29" fmla="*/ 39 h 270"/>
                <a:gd name="T30" fmla="*/ 468 w 491"/>
                <a:gd name="T31" fmla="*/ 13 h 270"/>
                <a:gd name="T32" fmla="*/ 468 w 491"/>
                <a:gd name="T33" fmla="*/ 13 h 270"/>
                <a:gd name="T34" fmla="*/ 491 w 491"/>
                <a:gd name="T35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1" h="270">
                  <a:moveTo>
                    <a:pt x="0" y="270"/>
                  </a:moveTo>
                  <a:lnTo>
                    <a:pt x="0" y="270"/>
                  </a:lnTo>
                  <a:lnTo>
                    <a:pt x="47" y="244"/>
                  </a:lnTo>
                  <a:moveTo>
                    <a:pt x="94" y="218"/>
                  </a:moveTo>
                  <a:lnTo>
                    <a:pt x="94" y="218"/>
                  </a:lnTo>
                  <a:lnTo>
                    <a:pt x="141" y="193"/>
                  </a:lnTo>
                  <a:moveTo>
                    <a:pt x="187" y="167"/>
                  </a:moveTo>
                  <a:lnTo>
                    <a:pt x="187" y="167"/>
                  </a:lnTo>
                  <a:lnTo>
                    <a:pt x="234" y="141"/>
                  </a:lnTo>
                  <a:moveTo>
                    <a:pt x="281" y="116"/>
                  </a:moveTo>
                  <a:lnTo>
                    <a:pt x="281" y="116"/>
                  </a:lnTo>
                  <a:lnTo>
                    <a:pt x="328" y="90"/>
                  </a:lnTo>
                  <a:moveTo>
                    <a:pt x="375" y="64"/>
                  </a:moveTo>
                  <a:lnTo>
                    <a:pt x="375" y="64"/>
                  </a:lnTo>
                  <a:lnTo>
                    <a:pt x="421" y="39"/>
                  </a:lnTo>
                  <a:moveTo>
                    <a:pt x="468" y="13"/>
                  </a:moveTo>
                  <a:lnTo>
                    <a:pt x="468" y="13"/>
                  </a:lnTo>
                  <a:lnTo>
                    <a:pt x="491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69" name="Freeform 65">
              <a:extLst>
                <a:ext uri="{FF2B5EF4-FFF2-40B4-BE49-F238E27FC236}">
                  <a16:creationId xmlns:a16="http://schemas.microsoft.com/office/drawing/2014/main" id="{92F23113-A0A6-44F1-AC18-3415E2C10F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49" y="1945"/>
              <a:ext cx="82" cy="40"/>
            </a:xfrm>
            <a:custGeom>
              <a:avLst/>
              <a:gdLst>
                <a:gd name="T0" fmla="*/ 385 w 385"/>
                <a:gd name="T1" fmla="*/ 0 h 188"/>
                <a:gd name="T2" fmla="*/ 385 w 385"/>
                <a:gd name="T3" fmla="*/ 0 h 188"/>
                <a:gd name="T4" fmla="*/ 337 w 385"/>
                <a:gd name="T5" fmla="*/ 24 h 188"/>
                <a:gd name="T6" fmla="*/ 289 w 385"/>
                <a:gd name="T7" fmla="*/ 47 h 188"/>
                <a:gd name="T8" fmla="*/ 289 w 385"/>
                <a:gd name="T9" fmla="*/ 47 h 188"/>
                <a:gd name="T10" fmla="*/ 241 w 385"/>
                <a:gd name="T11" fmla="*/ 70 h 188"/>
                <a:gd name="T12" fmla="*/ 193 w 385"/>
                <a:gd name="T13" fmla="*/ 94 h 188"/>
                <a:gd name="T14" fmla="*/ 193 w 385"/>
                <a:gd name="T15" fmla="*/ 94 h 188"/>
                <a:gd name="T16" fmla="*/ 145 w 385"/>
                <a:gd name="T17" fmla="*/ 117 h 188"/>
                <a:gd name="T18" fmla="*/ 97 w 385"/>
                <a:gd name="T19" fmla="*/ 140 h 188"/>
                <a:gd name="T20" fmla="*/ 97 w 385"/>
                <a:gd name="T21" fmla="*/ 140 h 188"/>
                <a:gd name="T22" fmla="*/ 49 w 385"/>
                <a:gd name="T23" fmla="*/ 164 h 188"/>
                <a:gd name="T24" fmla="*/ 2 w 385"/>
                <a:gd name="T25" fmla="*/ 187 h 188"/>
                <a:gd name="T26" fmla="*/ 2 w 385"/>
                <a:gd name="T27" fmla="*/ 187 h 188"/>
                <a:gd name="T28" fmla="*/ 0 w 385"/>
                <a:gd name="T29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5" h="188">
                  <a:moveTo>
                    <a:pt x="385" y="0"/>
                  </a:moveTo>
                  <a:lnTo>
                    <a:pt x="385" y="0"/>
                  </a:lnTo>
                  <a:lnTo>
                    <a:pt x="337" y="24"/>
                  </a:lnTo>
                  <a:moveTo>
                    <a:pt x="289" y="47"/>
                  </a:moveTo>
                  <a:lnTo>
                    <a:pt x="289" y="47"/>
                  </a:lnTo>
                  <a:lnTo>
                    <a:pt x="241" y="70"/>
                  </a:lnTo>
                  <a:moveTo>
                    <a:pt x="193" y="94"/>
                  </a:moveTo>
                  <a:lnTo>
                    <a:pt x="193" y="94"/>
                  </a:lnTo>
                  <a:lnTo>
                    <a:pt x="145" y="117"/>
                  </a:lnTo>
                  <a:moveTo>
                    <a:pt x="97" y="140"/>
                  </a:moveTo>
                  <a:lnTo>
                    <a:pt x="97" y="140"/>
                  </a:lnTo>
                  <a:lnTo>
                    <a:pt x="49" y="164"/>
                  </a:lnTo>
                  <a:moveTo>
                    <a:pt x="2" y="187"/>
                  </a:moveTo>
                  <a:lnTo>
                    <a:pt x="2" y="187"/>
                  </a:lnTo>
                  <a:lnTo>
                    <a:pt x="0" y="188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70" name="Freeform 66">
              <a:extLst>
                <a:ext uri="{FF2B5EF4-FFF2-40B4-BE49-F238E27FC236}">
                  <a16:creationId xmlns:a16="http://schemas.microsoft.com/office/drawing/2014/main" id="{7BFE224A-250E-4096-BE07-07CFD7B66B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80" y="1843"/>
              <a:ext cx="54" cy="87"/>
            </a:xfrm>
            <a:custGeom>
              <a:avLst/>
              <a:gdLst>
                <a:gd name="T0" fmla="*/ 249 w 249"/>
                <a:gd name="T1" fmla="*/ 411 h 411"/>
                <a:gd name="T2" fmla="*/ 249 w 249"/>
                <a:gd name="T3" fmla="*/ 411 h 411"/>
                <a:gd name="T4" fmla="*/ 221 w 249"/>
                <a:gd name="T5" fmla="*/ 365 h 411"/>
                <a:gd name="T6" fmla="*/ 194 w 249"/>
                <a:gd name="T7" fmla="*/ 319 h 411"/>
                <a:gd name="T8" fmla="*/ 194 w 249"/>
                <a:gd name="T9" fmla="*/ 319 h 411"/>
                <a:gd name="T10" fmla="*/ 166 w 249"/>
                <a:gd name="T11" fmla="*/ 274 h 411"/>
                <a:gd name="T12" fmla="*/ 138 w 249"/>
                <a:gd name="T13" fmla="*/ 228 h 411"/>
                <a:gd name="T14" fmla="*/ 138 w 249"/>
                <a:gd name="T15" fmla="*/ 228 h 411"/>
                <a:gd name="T16" fmla="*/ 111 w 249"/>
                <a:gd name="T17" fmla="*/ 183 h 411"/>
                <a:gd name="T18" fmla="*/ 83 w 249"/>
                <a:gd name="T19" fmla="*/ 137 h 411"/>
                <a:gd name="T20" fmla="*/ 83 w 249"/>
                <a:gd name="T21" fmla="*/ 137 h 411"/>
                <a:gd name="T22" fmla="*/ 55 w 249"/>
                <a:gd name="T23" fmla="*/ 91 h 411"/>
                <a:gd name="T24" fmla="*/ 28 w 249"/>
                <a:gd name="T25" fmla="*/ 46 h 411"/>
                <a:gd name="T26" fmla="*/ 28 w 249"/>
                <a:gd name="T27" fmla="*/ 46 h 411"/>
                <a:gd name="T28" fmla="*/ 0 w 249"/>
                <a:gd name="T29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9" h="411">
                  <a:moveTo>
                    <a:pt x="249" y="411"/>
                  </a:moveTo>
                  <a:lnTo>
                    <a:pt x="249" y="411"/>
                  </a:lnTo>
                  <a:lnTo>
                    <a:pt x="221" y="365"/>
                  </a:lnTo>
                  <a:moveTo>
                    <a:pt x="194" y="319"/>
                  </a:moveTo>
                  <a:lnTo>
                    <a:pt x="194" y="319"/>
                  </a:lnTo>
                  <a:lnTo>
                    <a:pt x="166" y="274"/>
                  </a:lnTo>
                  <a:moveTo>
                    <a:pt x="138" y="228"/>
                  </a:moveTo>
                  <a:lnTo>
                    <a:pt x="138" y="228"/>
                  </a:lnTo>
                  <a:lnTo>
                    <a:pt x="111" y="183"/>
                  </a:lnTo>
                  <a:moveTo>
                    <a:pt x="83" y="137"/>
                  </a:moveTo>
                  <a:lnTo>
                    <a:pt x="83" y="137"/>
                  </a:lnTo>
                  <a:lnTo>
                    <a:pt x="55" y="91"/>
                  </a:lnTo>
                  <a:moveTo>
                    <a:pt x="28" y="46"/>
                  </a:moveTo>
                  <a:lnTo>
                    <a:pt x="28" y="46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71" name="Freeform 67">
              <a:extLst>
                <a:ext uri="{FF2B5EF4-FFF2-40B4-BE49-F238E27FC236}">
                  <a16:creationId xmlns:a16="http://schemas.microsoft.com/office/drawing/2014/main" id="{2F3AAC97-9805-4FAC-80BC-0CE591E663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43" y="1810"/>
              <a:ext cx="12" cy="117"/>
            </a:xfrm>
            <a:custGeom>
              <a:avLst/>
              <a:gdLst>
                <a:gd name="T0" fmla="*/ 0 w 60"/>
                <a:gd name="T1" fmla="*/ 546 h 546"/>
                <a:gd name="T2" fmla="*/ 0 w 60"/>
                <a:gd name="T3" fmla="*/ 546 h 546"/>
                <a:gd name="T4" fmla="*/ 6 w 60"/>
                <a:gd name="T5" fmla="*/ 493 h 546"/>
                <a:gd name="T6" fmla="*/ 12 w 60"/>
                <a:gd name="T7" fmla="*/ 440 h 546"/>
                <a:gd name="T8" fmla="*/ 12 w 60"/>
                <a:gd name="T9" fmla="*/ 440 h 546"/>
                <a:gd name="T10" fmla="*/ 18 w 60"/>
                <a:gd name="T11" fmla="*/ 387 h 546"/>
                <a:gd name="T12" fmla="*/ 23 w 60"/>
                <a:gd name="T13" fmla="*/ 334 h 546"/>
                <a:gd name="T14" fmla="*/ 23 w 60"/>
                <a:gd name="T15" fmla="*/ 334 h 546"/>
                <a:gd name="T16" fmla="*/ 29 w 60"/>
                <a:gd name="T17" fmla="*/ 281 h 546"/>
                <a:gd name="T18" fmla="*/ 35 w 60"/>
                <a:gd name="T19" fmla="*/ 228 h 546"/>
                <a:gd name="T20" fmla="*/ 35 w 60"/>
                <a:gd name="T21" fmla="*/ 228 h 546"/>
                <a:gd name="T22" fmla="*/ 41 w 60"/>
                <a:gd name="T23" fmla="*/ 175 h 546"/>
                <a:gd name="T24" fmla="*/ 47 w 60"/>
                <a:gd name="T25" fmla="*/ 122 h 546"/>
                <a:gd name="T26" fmla="*/ 47 w 60"/>
                <a:gd name="T27" fmla="*/ 122 h 546"/>
                <a:gd name="T28" fmla="*/ 53 w 60"/>
                <a:gd name="T29" fmla="*/ 69 h 546"/>
                <a:gd name="T30" fmla="*/ 58 w 60"/>
                <a:gd name="T31" fmla="*/ 16 h 546"/>
                <a:gd name="T32" fmla="*/ 58 w 60"/>
                <a:gd name="T33" fmla="*/ 16 h 546"/>
                <a:gd name="T34" fmla="*/ 60 w 60"/>
                <a:gd name="T35" fmla="*/ 0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0" h="546">
                  <a:moveTo>
                    <a:pt x="0" y="546"/>
                  </a:moveTo>
                  <a:lnTo>
                    <a:pt x="0" y="546"/>
                  </a:lnTo>
                  <a:lnTo>
                    <a:pt x="6" y="493"/>
                  </a:lnTo>
                  <a:moveTo>
                    <a:pt x="12" y="440"/>
                  </a:moveTo>
                  <a:lnTo>
                    <a:pt x="12" y="440"/>
                  </a:lnTo>
                  <a:lnTo>
                    <a:pt x="18" y="387"/>
                  </a:lnTo>
                  <a:moveTo>
                    <a:pt x="23" y="334"/>
                  </a:moveTo>
                  <a:lnTo>
                    <a:pt x="23" y="334"/>
                  </a:lnTo>
                  <a:lnTo>
                    <a:pt x="29" y="281"/>
                  </a:lnTo>
                  <a:moveTo>
                    <a:pt x="35" y="228"/>
                  </a:moveTo>
                  <a:lnTo>
                    <a:pt x="35" y="228"/>
                  </a:lnTo>
                  <a:lnTo>
                    <a:pt x="41" y="175"/>
                  </a:lnTo>
                  <a:moveTo>
                    <a:pt x="47" y="122"/>
                  </a:moveTo>
                  <a:lnTo>
                    <a:pt x="47" y="122"/>
                  </a:lnTo>
                  <a:lnTo>
                    <a:pt x="53" y="69"/>
                  </a:lnTo>
                  <a:moveTo>
                    <a:pt x="58" y="16"/>
                  </a:moveTo>
                  <a:lnTo>
                    <a:pt x="58" y="16"/>
                  </a:lnTo>
                  <a:lnTo>
                    <a:pt x="6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72" name="Freeform 68">
              <a:extLst>
                <a:ext uri="{FF2B5EF4-FFF2-40B4-BE49-F238E27FC236}">
                  <a16:creationId xmlns:a16="http://schemas.microsoft.com/office/drawing/2014/main" id="{938EDDA9-69CD-421B-8F45-0FBB076B68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8" y="1712"/>
              <a:ext cx="31" cy="74"/>
            </a:xfrm>
            <a:custGeom>
              <a:avLst/>
              <a:gdLst>
                <a:gd name="T0" fmla="*/ 143 w 143"/>
                <a:gd name="T1" fmla="*/ 345 h 345"/>
                <a:gd name="T2" fmla="*/ 143 w 143"/>
                <a:gd name="T3" fmla="*/ 345 h 345"/>
                <a:gd name="T4" fmla="*/ 123 w 143"/>
                <a:gd name="T5" fmla="*/ 295 h 345"/>
                <a:gd name="T6" fmla="*/ 102 w 143"/>
                <a:gd name="T7" fmla="*/ 246 h 345"/>
                <a:gd name="T8" fmla="*/ 102 w 143"/>
                <a:gd name="T9" fmla="*/ 246 h 345"/>
                <a:gd name="T10" fmla="*/ 82 w 143"/>
                <a:gd name="T11" fmla="*/ 197 h 345"/>
                <a:gd name="T12" fmla="*/ 61 w 143"/>
                <a:gd name="T13" fmla="*/ 148 h 345"/>
                <a:gd name="T14" fmla="*/ 61 w 143"/>
                <a:gd name="T15" fmla="*/ 148 h 345"/>
                <a:gd name="T16" fmla="*/ 41 w 143"/>
                <a:gd name="T17" fmla="*/ 98 h 345"/>
                <a:gd name="T18" fmla="*/ 20 w 143"/>
                <a:gd name="T19" fmla="*/ 49 h 345"/>
                <a:gd name="T20" fmla="*/ 20 w 143"/>
                <a:gd name="T21" fmla="*/ 49 h 345"/>
                <a:gd name="T22" fmla="*/ 0 w 143"/>
                <a:gd name="T23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3" h="345">
                  <a:moveTo>
                    <a:pt x="143" y="345"/>
                  </a:moveTo>
                  <a:lnTo>
                    <a:pt x="143" y="345"/>
                  </a:lnTo>
                  <a:lnTo>
                    <a:pt x="123" y="295"/>
                  </a:lnTo>
                  <a:moveTo>
                    <a:pt x="102" y="246"/>
                  </a:moveTo>
                  <a:lnTo>
                    <a:pt x="102" y="246"/>
                  </a:lnTo>
                  <a:lnTo>
                    <a:pt x="82" y="197"/>
                  </a:lnTo>
                  <a:moveTo>
                    <a:pt x="61" y="148"/>
                  </a:moveTo>
                  <a:lnTo>
                    <a:pt x="61" y="148"/>
                  </a:lnTo>
                  <a:lnTo>
                    <a:pt x="41" y="98"/>
                  </a:lnTo>
                  <a:moveTo>
                    <a:pt x="20" y="49"/>
                  </a:moveTo>
                  <a:lnTo>
                    <a:pt x="20" y="49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73" name="Freeform 69">
              <a:extLst>
                <a:ext uri="{FF2B5EF4-FFF2-40B4-BE49-F238E27FC236}">
                  <a16:creationId xmlns:a16="http://schemas.microsoft.com/office/drawing/2014/main" id="{99F56AAB-AF00-4518-9CB8-CBED1581B1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91" y="1701"/>
              <a:ext cx="108" cy="62"/>
            </a:xfrm>
            <a:custGeom>
              <a:avLst/>
              <a:gdLst>
                <a:gd name="T0" fmla="*/ 510 w 510"/>
                <a:gd name="T1" fmla="*/ 0 h 290"/>
                <a:gd name="T2" fmla="*/ 510 w 510"/>
                <a:gd name="T3" fmla="*/ 0 h 290"/>
                <a:gd name="T4" fmla="*/ 463 w 510"/>
                <a:gd name="T5" fmla="*/ 26 h 290"/>
                <a:gd name="T6" fmla="*/ 417 w 510"/>
                <a:gd name="T7" fmla="*/ 52 h 290"/>
                <a:gd name="T8" fmla="*/ 417 w 510"/>
                <a:gd name="T9" fmla="*/ 52 h 290"/>
                <a:gd name="T10" fmla="*/ 371 w 510"/>
                <a:gd name="T11" fmla="*/ 79 h 290"/>
                <a:gd name="T12" fmla="*/ 324 w 510"/>
                <a:gd name="T13" fmla="*/ 105 h 290"/>
                <a:gd name="T14" fmla="*/ 324 w 510"/>
                <a:gd name="T15" fmla="*/ 105 h 290"/>
                <a:gd name="T16" fmla="*/ 278 w 510"/>
                <a:gd name="T17" fmla="*/ 131 h 290"/>
                <a:gd name="T18" fmla="*/ 232 w 510"/>
                <a:gd name="T19" fmla="*/ 158 h 290"/>
                <a:gd name="T20" fmla="*/ 232 w 510"/>
                <a:gd name="T21" fmla="*/ 158 h 290"/>
                <a:gd name="T22" fmla="*/ 185 w 510"/>
                <a:gd name="T23" fmla="*/ 184 h 290"/>
                <a:gd name="T24" fmla="*/ 139 w 510"/>
                <a:gd name="T25" fmla="*/ 210 h 290"/>
                <a:gd name="T26" fmla="*/ 139 w 510"/>
                <a:gd name="T27" fmla="*/ 210 h 290"/>
                <a:gd name="T28" fmla="*/ 92 w 510"/>
                <a:gd name="T29" fmla="*/ 237 h 290"/>
                <a:gd name="T30" fmla="*/ 46 w 510"/>
                <a:gd name="T31" fmla="*/ 263 h 290"/>
                <a:gd name="T32" fmla="*/ 46 w 510"/>
                <a:gd name="T33" fmla="*/ 263 h 290"/>
                <a:gd name="T34" fmla="*/ 0 w 510"/>
                <a:gd name="T35" fmla="*/ 29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0" h="290">
                  <a:moveTo>
                    <a:pt x="510" y="0"/>
                  </a:moveTo>
                  <a:lnTo>
                    <a:pt x="510" y="0"/>
                  </a:lnTo>
                  <a:lnTo>
                    <a:pt x="463" y="26"/>
                  </a:lnTo>
                  <a:moveTo>
                    <a:pt x="417" y="52"/>
                  </a:moveTo>
                  <a:lnTo>
                    <a:pt x="417" y="52"/>
                  </a:lnTo>
                  <a:lnTo>
                    <a:pt x="371" y="79"/>
                  </a:lnTo>
                  <a:moveTo>
                    <a:pt x="324" y="105"/>
                  </a:moveTo>
                  <a:lnTo>
                    <a:pt x="324" y="105"/>
                  </a:lnTo>
                  <a:lnTo>
                    <a:pt x="278" y="131"/>
                  </a:lnTo>
                  <a:moveTo>
                    <a:pt x="232" y="158"/>
                  </a:moveTo>
                  <a:lnTo>
                    <a:pt x="232" y="158"/>
                  </a:lnTo>
                  <a:lnTo>
                    <a:pt x="185" y="184"/>
                  </a:lnTo>
                  <a:moveTo>
                    <a:pt x="139" y="210"/>
                  </a:moveTo>
                  <a:lnTo>
                    <a:pt x="139" y="210"/>
                  </a:lnTo>
                  <a:lnTo>
                    <a:pt x="92" y="237"/>
                  </a:lnTo>
                  <a:moveTo>
                    <a:pt x="46" y="263"/>
                  </a:moveTo>
                  <a:lnTo>
                    <a:pt x="46" y="263"/>
                  </a:lnTo>
                  <a:lnTo>
                    <a:pt x="0" y="29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74" name="Freeform 70">
              <a:extLst>
                <a:ext uri="{FF2B5EF4-FFF2-40B4-BE49-F238E27FC236}">
                  <a16:creationId xmlns:a16="http://schemas.microsoft.com/office/drawing/2014/main" id="{3EAC56C5-CFF3-48D2-9C03-50B9FA9E05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81" y="1703"/>
              <a:ext cx="22" cy="117"/>
            </a:xfrm>
            <a:custGeom>
              <a:avLst/>
              <a:gdLst>
                <a:gd name="T0" fmla="*/ 103 w 103"/>
                <a:gd name="T1" fmla="*/ 0 h 549"/>
                <a:gd name="T2" fmla="*/ 103 w 103"/>
                <a:gd name="T3" fmla="*/ 0 h 549"/>
                <a:gd name="T4" fmla="*/ 93 w 103"/>
                <a:gd name="T5" fmla="*/ 53 h 549"/>
                <a:gd name="T6" fmla="*/ 83 w 103"/>
                <a:gd name="T7" fmla="*/ 105 h 549"/>
                <a:gd name="T8" fmla="*/ 83 w 103"/>
                <a:gd name="T9" fmla="*/ 105 h 549"/>
                <a:gd name="T10" fmla="*/ 73 w 103"/>
                <a:gd name="T11" fmla="*/ 158 h 549"/>
                <a:gd name="T12" fmla="*/ 64 w 103"/>
                <a:gd name="T13" fmla="*/ 210 h 549"/>
                <a:gd name="T14" fmla="*/ 64 w 103"/>
                <a:gd name="T15" fmla="*/ 210 h 549"/>
                <a:gd name="T16" fmla="*/ 54 w 103"/>
                <a:gd name="T17" fmla="*/ 263 h 549"/>
                <a:gd name="T18" fmla="*/ 44 w 103"/>
                <a:gd name="T19" fmla="*/ 315 h 549"/>
                <a:gd name="T20" fmla="*/ 44 w 103"/>
                <a:gd name="T21" fmla="*/ 315 h 549"/>
                <a:gd name="T22" fmla="*/ 34 w 103"/>
                <a:gd name="T23" fmla="*/ 367 h 549"/>
                <a:gd name="T24" fmla="*/ 24 w 103"/>
                <a:gd name="T25" fmla="*/ 420 h 549"/>
                <a:gd name="T26" fmla="*/ 24 w 103"/>
                <a:gd name="T27" fmla="*/ 420 h 549"/>
                <a:gd name="T28" fmla="*/ 15 w 103"/>
                <a:gd name="T29" fmla="*/ 472 h 549"/>
                <a:gd name="T30" fmla="*/ 5 w 103"/>
                <a:gd name="T31" fmla="*/ 525 h 549"/>
                <a:gd name="T32" fmla="*/ 5 w 103"/>
                <a:gd name="T33" fmla="*/ 525 h 549"/>
                <a:gd name="T34" fmla="*/ 0 w 103"/>
                <a:gd name="T35" fmla="*/ 549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3" h="549">
                  <a:moveTo>
                    <a:pt x="103" y="0"/>
                  </a:moveTo>
                  <a:lnTo>
                    <a:pt x="103" y="0"/>
                  </a:lnTo>
                  <a:lnTo>
                    <a:pt x="93" y="53"/>
                  </a:lnTo>
                  <a:moveTo>
                    <a:pt x="83" y="105"/>
                  </a:moveTo>
                  <a:lnTo>
                    <a:pt x="83" y="105"/>
                  </a:lnTo>
                  <a:lnTo>
                    <a:pt x="73" y="158"/>
                  </a:lnTo>
                  <a:moveTo>
                    <a:pt x="64" y="210"/>
                  </a:moveTo>
                  <a:lnTo>
                    <a:pt x="64" y="210"/>
                  </a:lnTo>
                  <a:lnTo>
                    <a:pt x="54" y="263"/>
                  </a:lnTo>
                  <a:moveTo>
                    <a:pt x="44" y="315"/>
                  </a:moveTo>
                  <a:lnTo>
                    <a:pt x="44" y="315"/>
                  </a:lnTo>
                  <a:lnTo>
                    <a:pt x="34" y="367"/>
                  </a:lnTo>
                  <a:moveTo>
                    <a:pt x="24" y="420"/>
                  </a:moveTo>
                  <a:lnTo>
                    <a:pt x="24" y="420"/>
                  </a:lnTo>
                  <a:lnTo>
                    <a:pt x="15" y="472"/>
                  </a:lnTo>
                  <a:moveTo>
                    <a:pt x="5" y="525"/>
                  </a:moveTo>
                  <a:lnTo>
                    <a:pt x="5" y="525"/>
                  </a:lnTo>
                  <a:lnTo>
                    <a:pt x="0" y="549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75" name="Freeform 71">
              <a:extLst>
                <a:ext uri="{FF2B5EF4-FFF2-40B4-BE49-F238E27FC236}">
                  <a16:creationId xmlns:a16="http://schemas.microsoft.com/office/drawing/2014/main" id="{0A8BE3BE-AAE3-48AF-89E5-F9F38A7EAA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92" y="1806"/>
              <a:ext cx="54" cy="18"/>
            </a:xfrm>
            <a:custGeom>
              <a:avLst/>
              <a:gdLst>
                <a:gd name="T0" fmla="*/ 253 w 253"/>
                <a:gd name="T1" fmla="*/ 0 h 84"/>
                <a:gd name="T2" fmla="*/ 253 w 253"/>
                <a:gd name="T3" fmla="*/ 0 h 84"/>
                <a:gd name="T4" fmla="*/ 202 w 253"/>
                <a:gd name="T5" fmla="*/ 17 h 84"/>
                <a:gd name="T6" fmla="*/ 151 w 253"/>
                <a:gd name="T7" fmla="*/ 33 h 84"/>
                <a:gd name="T8" fmla="*/ 151 w 253"/>
                <a:gd name="T9" fmla="*/ 33 h 84"/>
                <a:gd name="T10" fmla="*/ 101 w 253"/>
                <a:gd name="T11" fmla="*/ 50 h 84"/>
                <a:gd name="T12" fmla="*/ 50 w 253"/>
                <a:gd name="T13" fmla="*/ 67 h 84"/>
                <a:gd name="T14" fmla="*/ 50 w 253"/>
                <a:gd name="T15" fmla="*/ 67 h 84"/>
                <a:gd name="T16" fmla="*/ 0 w 253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3" h="84">
                  <a:moveTo>
                    <a:pt x="253" y="0"/>
                  </a:moveTo>
                  <a:lnTo>
                    <a:pt x="253" y="0"/>
                  </a:lnTo>
                  <a:lnTo>
                    <a:pt x="202" y="17"/>
                  </a:lnTo>
                  <a:moveTo>
                    <a:pt x="151" y="33"/>
                  </a:moveTo>
                  <a:lnTo>
                    <a:pt x="151" y="33"/>
                  </a:lnTo>
                  <a:lnTo>
                    <a:pt x="101" y="50"/>
                  </a:lnTo>
                  <a:moveTo>
                    <a:pt x="50" y="67"/>
                  </a:moveTo>
                  <a:lnTo>
                    <a:pt x="50" y="67"/>
                  </a:lnTo>
                  <a:lnTo>
                    <a:pt x="0" y="84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76" name="Freeform 72">
              <a:extLst>
                <a:ext uri="{FF2B5EF4-FFF2-40B4-BE49-F238E27FC236}">
                  <a16:creationId xmlns:a16="http://schemas.microsoft.com/office/drawing/2014/main" id="{725AB51A-643F-432C-91CB-4408605855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09" y="1714"/>
              <a:ext cx="27" cy="214"/>
            </a:xfrm>
            <a:custGeom>
              <a:avLst/>
              <a:gdLst>
                <a:gd name="T0" fmla="*/ 125 w 125"/>
                <a:gd name="T1" fmla="*/ 1005 h 1005"/>
                <a:gd name="T2" fmla="*/ 125 w 125"/>
                <a:gd name="T3" fmla="*/ 1005 h 1005"/>
                <a:gd name="T4" fmla="*/ 119 w 125"/>
                <a:gd name="T5" fmla="*/ 952 h 1005"/>
                <a:gd name="T6" fmla="*/ 112 w 125"/>
                <a:gd name="T7" fmla="*/ 899 h 1005"/>
                <a:gd name="T8" fmla="*/ 112 w 125"/>
                <a:gd name="T9" fmla="*/ 899 h 1005"/>
                <a:gd name="T10" fmla="*/ 105 w 125"/>
                <a:gd name="T11" fmla="*/ 846 h 1005"/>
                <a:gd name="T12" fmla="*/ 99 w 125"/>
                <a:gd name="T13" fmla="*/ 794 h 1005"/>
                <a:gd name="T14" fmla="*/ 99 w 125"/>
                <a:gd name="T15" fmla="*/ 794 h 1005"/>
                <a:gd name="T16" fmla="*/ 92 w 125"/>
                <a:gd name="T17" fmla="*/ 741 h 1005"/>
                <a:gd name="T18" fmla="*/ 86 w 125"/>
                <a:gd name="T19" fmla="*/ 688 h 1005"/>
                <a:gd name="T20" fmla="*/ 86 w 125"/>
                <a:gd name="T21" fmla="*/ 688 h 1005"/>
                <a:gd name="T22" fmla="*/ 79 w 125"/>
                <a:gd name="T23" fmla="*/ 635 h 1005"/>
                <a:gd name="T24" fmla="*/ 73 w 125"/>
                <a:gd name="T25" fmla="*/ 582 h 1005"/>
                <a:gd name="T26" fmla="*/ 73 w 125"/>
                <a:gd name="T27" fmla="*/ 582 h 1005"/>
                <a:gd name="T28" fmla="*/ 66 w 125"/>
                <a:gd name="T29" fmla="*/ 529 h 1005"/>
                <a:gd name="T30" fmla="*/ 59 w 125"/>
                <a:gd name="T31" fmla="*/ 476 h 1005"/>
                <a:gd name="T32" fmla="*/ 59 w 125"/>
                <a:gd name="T33" fmla="*/ 476 h 1005"/>
                <a:gd name="T34" fmla="*/ 53 w 125"/>
                <a:gd name="T35" fmla="*/ 423 h 1005"/>
                <a:gd name="T36" fmla="*/ 46 w 125"/>
                <a:gd name="T37" fmla="*/ 370 h 1005"/>
                <a:gd name="T38" fmla="*/ 46 w 125"/>
                <a:gd name="T39" fmla="*/ 370 h 1005"/>
                <a:gd name="T40" fmla="*/ 40 w 125"/>
                <a:gd name="T41" fmla="*/ 317 h 1005"/>
                <a:gd name="T42" fmla="*/ 33 w 125"/>
                <a:gd name="T43" fmla="*/ 264 h 1005"/>
                <a:gd name="T44" fmla="*/ 33 w 125"/>
                <a:gd name="T45" fmla="*/ 264 h 1005"/>
                <a:gd name="T46" fmla="*/ 27 w 125"/>
                <a:gd name="T47" fmla="*/ 211 h 1005"/>
                <a:gd name="T48" fmla="*/ 20 w 125"/>
                <a:gd name="T49" fmla="*/ 158 h 1005"/>
                <a:gd name="T50" fmla="*/ 20 w 125"/>
                <a:gd name="T51" fmla="*/ 158 h 1005"/>
                <a:gd name="T52" fmla="*/ 14 w 125"/>
                <a:gd name="T53" fmla="*/ 105 h 1005"/>
                <a:gd name="T54" fmla="*/ 7 w 125"/>
                <a:gd name="T55" fmla="*/ 53 h 1005"/>
                <a:gd name="T56" fmla="*/ 7 w 125"/>
                <a:gd name="T57" fmla="*/ 53 h 1005"/>
                <a:gd name="T58" fmla="*/ 0 w 125"/>
                <a:gd name="T59" fmla="*/ 0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5" h="1005">
                  <a:moveTo>
                    <a:pt x="125" y="1005"/>
                  </a:moveTo>
                  <a:lnTo>
                    <a:pt x="125" y="1005"/>
                  </a:lnTo>
                  <a:lnTo>
                    <a:pt x="119" y="952"/>
                  </a:lnTo>
                  <a:moveTo>
                    <a:pt x="112" y="899"/>
                  </a:moveTo>
                  <a:lnTo>
                    <a:pt x="112" y="899"/>
                  </a:lnTo>
                  <a:lnTo>
                    <a:pt x="105" y="846"/>
                  </a:lnTo>
                  <a:moveTo>
                    <a:pt x="99" y="794"/>
                  </a:moveTo>
                  <a:lnTo>
                    <a:pt x="99" y="794"/>
                  </a:lnTo>
                  <a:lnTo>
                    <a:pt x="92" y="741"/>
                  </a:lnTo>
                  <a:moveTo>
                    <a:pt x="86" y="688"/>
                  </a:moveTo>
                  <a:lnTo>
                    <a:pt x="86" y="688"/>
                  </a:lnTo>
                  <a:lnTo>
                    <a:pt x="79" y="635"/>
                  </a:lnTo>
                  <a:moveTo>
                    <a:pt x="73" y="582"/>
                  </a:moveTo>
                  <a:lnTo>
                    <a:pt x="73" y="582"/>
                  </a:lnTo>
                  <a:lnTo>
                    <a:pt x="66" y="529"/>
                  </a:lnTo>
                  <a:moveTo>
                    <a:pt x="59" y="476"/>
                  </a:moveTo>
                  <a:lnTo>
                    <a:pt x="59" y="476"/>
                  </a:lnTo>
                  <a:lnTo>
                    <a:pt x="53" y="423"/>
                  </a:lnTo>
                  <a:moveTo>
                    <a:pt x="46" y="370"/>
                  </a:moveTo>
                  <a:lnTo>
                    <a:pt x="46" y="370"/>
                  </a:lnTo>
                  <a:lnTo>
                    <a:pt x="40" y="317"/>
                  </a:lnTo>
                  <a:moveTo>
                    <a:pt x="33" y="264"/>
                  </a:moveTo>
                  <a:lnTo>
                    <a:pt x="33" y="264"/>
                  </a:lnTo>
                  <a:lnTo>
                    <a:pt x="27" y="211"/>
                  </a:lnTo>
                  <a:moveTo>
                    <a:pt x="20" y="158"/>
                  </a:moveTo>
                  <a:lnTo>
                    <a:pt x="20" y="158"/>
                  </a:lnTo>
                  <a:lnTo>
                    <a:pt x="14" y="105"/>
                  </a:lnTo>
                  <a:moveTo>
                    <a:pt x="7" y="53"/>
                  </a:moveTo>
                  <a:lnTo>
                    <a:pt x="7" y="53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77" name="Freeform 73">
              <a:extLst>
                <a:ext uri="{FF2B5EF4-FFF2-40B4-BE49-F238E27FC236}">
                  <a16:creationId xmlns:a16="http://schemas.microsoft.com/office/drawing/2014/main" id="{2ADDA23E-AA61-45A9-9AB9-B7F1380F37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37" y="1844"/>
              <a:ext cx="37" cy="134"/>
            </a:xfrm>
            <a:custGeom>
              <a:avLst/>
              <a:gdLst>
                <a:gd name="T0" fmla="*/ 173 w 173"/>
                <a:gd name="T1" fmla="*/ 0 h 626"/>
                <a:gd name="T2" fmla="*/ 173 w 173"/>
                <a:gd name="T3" fmla="*/ 0 h 626"/>
                <a:gd name="T4" fmla="*/ 159 w 173"/>
                <a:gd name="T5" fmla="*/ 51 h 626"/>
                <a:gd name="T6" fmla="*/ 145 w 173"/>
                <a:gd name="T7" fmla="*/ 102 h 626"/>
                <a:gd name="T8" fmla="*/ 145 w 173"/>
                <a:gd name="T9" fmla="*/ 102 h 626"/>
                <a:gd name="T10" fmla="*/ 131 w 173"/>
                <a:gd name="T11" fmla="*/ 154 h 626"/>
                <a:gd name="T12" fmla="*/ 116 w 173"/>
                <a:gd name="T13" fmla="*/ 205 h 626"/>
                <a:gd name="T14" fmla="*/ 116 w 173"/>
                <a:gd name="T15" fmla="*/ 205 h 626"/>
                <a:gd name="T16" fmla="*/ 102 w 173"/>
                <a:gd name="T17" fmla="*/ 257 h 626"/>
                <a:gd name="T18" fmla="*/ 88 w 173"/>
                <a:gd name="T19" fmla="*/ 308 h 626"/>
                <a:gd name="T20" fmla="*/ 88 w 173"/>
                <a:gd name="T21" fmla="*/ 308 h 626"/>
                <a:gd name="T22" fmla="*/ 74 w 173"/>
                <a:gd name="T23" fmla="*/ 359 h 626"/>
                <a:gd name="T24" fmla="*/ 59 w 173"/>
                <a:gd name="T25" fmla="*/ 411 h 626"/>
                <a:gd name="T26" fmla="*/ 59 w 173"/>
                <a:gd name="T27" fmla="*/ 411 h 626"/>
                <a:gd name="T28" fmla="*/ 45 w 173"/>
                <a:gd name="T29" fmla="*/ 462 h 626"/>
                <a:gd name="T30" fmla="*/ 31 w 173"/>
                <a:gd name="T31" fmla="*/ 514 h 626"/>
                <a:gd name="T32" fmla="*/ 31 w 173"/>
                <a:gd name="T33" fmla="*/ 514 h 626"/>
                <a:gd name="T34" fmla="*/ 17 w 173"/>
                <a:gd name="T35" fmla="*/ 565 h 626"/>
                <a:gd name="T36" fmla="*/ 3 w 173"/>
                <a:gd name="T37" fmla="*/ 616 h 626"/>
                <a:gd name="T38" fmla="*/ 3 w 173"/>
                <a:gd name="T39" fmla="*/ 616 h 626"/>
                <a:gd name="T40" fmla="*/ 0 w 173"/>
                <a:gd name="T41" fmla="*/ 626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626">
                  <a:moveTo>
                    <a:pt x="173" y="0"/>
                  </a:moveTo>
                  <a:lnTo>
                    <a:pt x="173" y="0"/>
                  </a:lnTo>
                  <a:lnTo>
                    <a:pt x="159" y="51"/>
                  </a:lnTo>
                  <a:moveTo>
                    <a:pt x="145" y="102"/>
                  </a:moveTo>
                  <a:lnTo>
                    <a:pt x="145" y="102"/>
                  </a:lnTo>
                  <a:lnTo>
                    <a:pt x="131" y="154"/>
                  </a:lnTo>
                  <a:moveTo>
                    <a:pt x="116" y="205"/>
                  </a:moveTo>
                  <a:lnTo>
                    <a:pt x="116" y="205"/>
                  </a:lnTo>
                  <a:lnTo>
                    <a:pt x="102" y="257"/>
                  </a:lnTo>
                  <a:moveTo>
                    <a:pt x="88" y="308"/>
                  </a:moveTo>
                  <a:lnTo>
                    <a:pt x="88" y="308"/>
                  </a:lnTo>
                  <a:lnTo>
                    <a:pt x="74" y="359"/>
                  </a:lnTo>
                  <a:moveTo>
                    <a:pt x="59" y="411"/>
                  </a:moveTo>
                  <a:lnTo>
                    <a:pt x="59" y="411"/>
                  </a:lnTo>
                  <a:lnTo>
                    <a:pt x="45" y="462"/>
                  </a:lnTo>
                  <a:moveTo>
                    <a:pt x="31" y="514"/>
                  </a:moveTo>
                  <a:lnTo>
                    <a:pt x="31" y="514"/>
                  </a:lnTo>
                  <a:lnTo>
                    <a:pt x="17" y="565"/>
                  </a:lnTo>
                  <a:moveTo>
                    <a:pt x="3" y="616"/>
                  </a:moveTo>
                  <a:lnTo>
                    <a:pt x="3" y="616"/>
                  </a:lnTo>
                  <a:lnTo>
                    <a:pt x="0" y="626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78" name="Freeform 74">
              <a:extLst>
                <a:ext uri="{FF2B5EF4-FFF2-40B4-BE49-F238E27FC236}">
                  <a16:creationId xmlns:a16="http://schemas.microsoft.com/office/drawing/2014/main" id="{B5AB16E0-FF34-4CD6-A561-4F01936EAA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55" y="1837"/>
              <a:ext cx="108" cy="49"/>
            </a:xfrm>
            <a:custGeom>
              <a:avLst/>
              <a:gdLst>
                <a:gd name="T0" fmla="*/ 505 w 505"/>
                <a:gd name="T1" fmla="*/ 0 h 227"/>
                <a:gd name="T2" fmla="*/ 505 w 505"/>
                <a:gd name="T3" fmla="*/ 0 h 227"/>
                <a:gd name="T4" fmla="*/ 456 w 505"/>
                <a:gd name="T5" fmla="*/ 21 h 227"/>
                <a:gd name="T6" fmla="*/ 408 w 505"/>
                <a:gd name="T7" fmla="*/ 43 h 227"/>
                <a:gd name="T8" fmla="*/ 408 w 505"/>
                <a:gd name="T9" fmla="*/ 43 h 227"/>
                <a:gd name="T10" fmla="*/ 359 w 505"/>
                <a:gd name="T11" fmla="*/ 65 h 227"/>
                <a:gd name="T12" fmla="*/ 311 w 505"/>
                <a:gd name="T13" fmla="*/ 87 h 227"/>
                <a:gd name="T14" fmla="*/ 311 w 505"/>
                <a:gd name="T15" fmla="*/ 87 h 227"/>
                <a:gd name="T16" fmla="*/ 262 w 505"/>
                <a:gd name="T17" fmla="*/ 109 h 227"/>
                <a:gd name="T18" fmla="*/ 213 w 505"/>
                <a:gd name="T19" fmla="*/ 131 h 227"/>
                <a:gd name="T20" fmla="*/ 213 w 505"/>
                <a:gd name="T21" fmla="*/ 131 h 227"/>
                <a:gd name="T22" fmla="*/ 165 w 505"/>
                <a:gd name="T23" fmla="*/ 153 h 227"/>
                <a:gd name="T24" fmla="*/ 116 w 505"/>
                <a:gd name="T25" fmla="*/ 175 h 227"/>
                <a:gd name="T26" fmla="*/ 116 w 505"/>
                <a:gd name="T27" fmla="*/ 175 h 227"/>
                <a:gd name="T28" fmla="*/ 67 w 505"/>
                <a:gd name="T29" fmla="*/ 197 h 227"/>
                <a:gd name="T30" fmla="*/ 19 w 505"/>
                <a:gd name="T31" fmla="*/ 219 h 227"/>
                <a:gd name="T32" fmla="*/ 19 w 505"/>
                <a:gd name="T33" fmla="*/ 219 h 227"/>
                <a:gd name="T34" fmla="*/ 0 w 505"/>
                <a:gd name="T35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5" h="227">
                  <a:moveTo>
                    <a:pt x="505" y="0"/>
                  </a:moveTo>
                  <a:lnTo>
                    <a:pt x="505" y="0"/>
                  </a:lnTo>
                  <a:lnTo>
                    <a:pt x="456" y="21"/>
                  </a:lnTo>
                  <a:moveTo>
                    <a:pt x="408" y="43"/>
                  </a:moveTo>
                  <a:lnTo>
                    <a:pt x="408" y="43"/>
                  </a:lnTo>
                  <a:lnTo>
                    <a:pt x="359" y="65"/>
                  </a:lnTo>
                  <a:moveTo>
                    <a:pt x="311" y="87"/>
                  </a:moveTo>
                  <a:lnTo>
                    <a:pt x="311" y="87"/>
                  </a:lnTo>
                  <a:lnTo>
                    <a:pt x="262" y="109"/>
                  </a:lnTo>
                  <a:moveTo>
                    <a:pt x="213" y="131"/>
                  </a:moveTo>
                  <a:lnTo>
                    <a:pt x="213" y="131"/>
                  </a:lnTo>
                  <a:lnTo>
                    <a:pt x="165" y="153"/>
                  </a:lnTo>
                  <a:moveTo>
                    <a:pt x="116" y="175"/>
                  </a:moveTo>
                  <a:lnTo>
                    <a:pt x="116" y="175"/>
                  </a:lnTo>
                  <a:lnTo>
                    <a:pt x="67" y="197"/>
                  </a:lnTo>
                  <a:moveTo>
                    <a:pt x="19" y="219"/>
                  </a:moveTo>
                  <a:lnTo>
                    <a:pt x="19" y="219"/>
                  </a:lnTo>
                  <a:lnTo>
                    <a:pt x="0" y="227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79" name="Freeform 75">
              <a:extLst>
                <a:ext uri="{FF2B5EF4-FFF2-40B4-BE49-F238E27FC236}">
                  <a16:creationId xmlns:a16="http://schemas.microsoft.com/office/drawing/2014/main" id="{9F4375CF-BA24-4044-940E-E6E35AB87F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95" y="1783"/>
              <a:ext cx="68" cy="43"/>
            </a:xfrm>
            <a:custGeom>
              <a:avLst/>
              <a:gdLst>
                <a:gd name="T0" fmla="*/ 316 w 316"/>
                <a:gd name="T1" fmla="*/ 199 h 199"/>
                <a:gd name="T2" fmla="*/ 316 w 316"/>
                <a:gd name="T3" fmla="*/ 199 h 199"/>
                <a:gd name="T4" fmla="*/ 271 w 316"/>
                <a:gd name="T5" fmla="*/ 171 h 199"/>
                <a:gd name="T6" fmla="*/ 226 w 316"/>
                <a:gd name="T7" fmla="*/ 142 h 199"/>
                <a:gd name="T8" fmla="*/ 226 w 316"/>
                <a:gd name="T9" fmla="*/ 142 h 199"/>
                <a:gd name="T10" fmla="*/ 181 w 316"/>
                <a:gd name="T11" fmla="*/ 114 h 199"/>
                <a:gd name="T12" fmla="*/ 135 w 316"/>
                <a:gd name="T13" fmla="*/ 85 h 199"/>
                <a:gd name="T14" fmla="*/ 135 w 316"/>
                <a:gd name="T15" fmla="*/ 85 h 199"/>
                <a:gd name="T16" fmla="*/ 90 w 316"/>
                <a:gd name="T17" fmla="*/ 57 h 199"/>
                <a:gd name="T18" fmla="*/ 45 w 316"/>
                <a:gd name="T19" fmla="*/ 28 h 199"/>
                <a:gd name="T20" fmla="*/ 45 w 316"/>
                <a:gd name="T21" fmla="*/ 28 h 199"/>
                <a:gd name="T22" fmla="*/ 0 w 316"/>
                <a:gd name="T23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6" h="199">
                  <a:moveTo>
                    <a:pt x="316" y="199"/>
                  </a:moveTo>
                  <a:lnTo>
                    <a:pt x="316" y="199"/>
                  </a:lnTo>
                  <a:lnTo>
                    <a:pt x="271" y="171"/>
                  </a:lnTo>
                  <a:moveTo>
                    <a:pt x="226" y="142"/>
                  </a:moveTo>
                  <a:lnTo>
                    <a:pt x="226" y="142"/>
                  </a:lnTo>
                  <a:lnTo>
                    <a:pt x="181" y="114"/>
                  </a:lnTo>
                  <a:moveTo>
                    <a:pt x="135" y="85"/>
                  </a:moveTo>
                  <a:lnTo>
                    <a:pt x="135" y="85"/>
                  </a:lnTo>
                  <a:lnTo>
                    <a:pt x="90" y="57"/>
                  </a:lnTo>
                  <a:moveTo>
                    <a:pt x="45" y="28"/>
                  </a:moveTo>
                  <a:lnTo>
                    <a:pt x="45" y="28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80" name="Freeform 76">
              <a:extLst>
                <a:ext uri="{FF2B5EF4-FFF2-40B4-BE49-F238E27FC236}">
                  <a16:creationId xmlns:a16="http://schemas.microsoft.com/office/drawing/2014/main" id="{D9D6B81F-F63F-43CB-A07D-78B043FA1E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83" y="1780"/>
              <a:ext cx="45" cy="202"/>
            </a:xfrm>
            <a:custGeom>
              <a:avLst/>
              <a:gdLst>
                <a:gd name="T0" fmla="*/ 209 w 209"/>
                <a:gd name="T1" fmla="*/ 945 h 945"/>
                <a:gd name="T2" fmla="*/ 209 w 209"/>
                <a:gd name="T3" fmla="*/ 945 h 945"/>
                <a:gd name="T4" fmla="*/ 198 w 209"/>
                <a:gd name="T5" fmla="*/ 893 h 945"/>
                <a:gd name="T6" fmla="*/ 186 w 209"/>
                <a:gd name="T7" fmla="*/ 841 h 945"/>
                <a:gd name="T8" fmla="*/ 186 w 209"/>
                <a:gd name="T9" fmla="*/ 841 h 945"/>
                <a:gd name="T10" fmla="*/ 175 w 209"/>
                <a:gd name="T11" fmla="*/ 789 h 945"/>
                <a:gd name="T12" fmla="*/ 163 w 209"/>
                <a:gd name="T13" fmla="*/ 736 h 945"/>
                <a:gd name="T14" fmla="*/ 163 w 209"/>
                <a:gd name="T15" fmla="*/ 736 h 945"/>
                <a:gd name="T16" fmla="*/ 152 w 209"/>
                <a:gd name="T17" fmla="*/ 684 h 945"/>
                <a:gd name="T18" fmla="*/ 140 w 209"/>
                <a:gd name="T19" fmla="*/ 632 h 945"/>
                <a:gd name="T20" fmla="*/ 140 w 209"/>
                <a:gd name="T21" fmla="*/ 632 h 945"/>
                <a:gd name="T22" fmla="*/ 129 w 209"/>
                <a:gd name="T23" fmla="*/ 580 h 945"/>
                <a:gd name="T24" fmla="*/ 117 w 209"/>
                <a:gd name="T25" fmla="*/ 528 h 945"/>
                <a:gd name="T26" fmla="*/ 117 w 209"/>
                <a:gd name="T27" fmla="*/ 528 h 945"/>
                <a:gd name="T28" fmla="*/ 106 w 209"/>
                <a:gd name="T29" fmla="*/ 476 h 945"/>
                <a:gd name="T30" fmla="*/ 94 w 209"/>
                <a:gd name="T31" fmla="*/ 424 h 945"/>
                <a:gd name="T32" fmla="*/ 94 w 209"/>
                <a:gd name="T33" fmla="*/ 424 h 945"/>
                <a:gd name="T34" fmla="*/ 83 w 209"/>
                <a:gd name="T35" fmla="*/ 372 h 945"/>
                <a:gd name="T36" fmla="*/ 71 w 209"/>
                <a:gd name="T37" fmla="*/ 320 h 945"/>
                <a:gd name="T38" fmla="*/ 71 w 209"/>
                <a:gd name="T39" fmla="*/ 320 h 945"/>
                <a:gd name="T40" fmla="*/ 60 w 209"/>
                <a:gd name="T41" fmla="*/ 268 h 945"/>
                <a:gd name="T42" fmla="*/ 48 w 209"/>
                <a:gd name="T43" fmla="*/ 216 h 945"/>
                <a:gd name="T44" fmla="*/ 48 w 209"/>
                <a:gd name="T45" fmla="*/ 216 h 945"/>
                <a:gd name="T46" fmla="*/ 37 w 209"/>
                <a:gd name="T47" fmla="*/ 164 h 945"/>
                <a:gd name="T48" fmla="*/ 25 w 209"/>
                <a:gd name="T49" fmla="*/ 112 h 945"/>
                <a:gd name="T50" fmla="*/ 25 w 209"/>
                <a:gd name="T51" fmla="*/ 112 h 945"/>
                <a:gd name="T52" fmla="*/ 14 w 209"/>
                <a:gd name="T53" fmla="*/ 59 h 945"/>
                <a:gd name="T54" fmla="*/ 2 w 209"/>
                <a:gd name="T55" fmla="*/ 7 h 945"/>
                <a:gd name="T56" fmla="*/ 2 w 209"/>
                <a:gd name="T57" fmla="*/ 7 h 945"/>
                <a:gd name="T58" fmla="*/ 0 w 209"/>
                <a:gd name="T59" fmla="*/ 0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9" h="945">
                  <a:moveTo>
                    <a:pt x="209" y="945"/>
                  </a:moveTo>
                  <a:lnTo>
                    <a:pt x="209" y="945"/>
                  </a:lnTo>
                  <a:lnTo>
                    <a:pt x="198" y="893"/>
                  </a:lnTo>
                  <a:moveTo>
                    <a:pt x="186" y="841"/>
                  </a:moveTo>
                  <a:lnTo>
                    <a:pt x="186" y="841"/>
                  </a:lnTo>
                  <a:lnTo>
                    <a:pt x="175" y="789"/>
                  </a:lnTo>
                  <a:moveTo>
                    <a:pt x="163" y="736"/>
                  </a:moveTo>
                  <a:lnTo>
                    <a:pt x="163" y="736"/>
                  </a:lnTo>
                  <a:lnTo>
                    <a:pt x="152" y="684"/>
                  </a:lnTo>
                  <a:moveTo>
                    <a:pt x="140" y="632"/>
                  </a:moveTo>
                  <a:lnTo>
                    <a:pt x="140" y="632"/>
                  </a:lnTo>
                  <a:lnTo>
                    <a:pt x="129" y="580"/>
                  </a:lnTo>
                  <a:moveTo>
                    <a:pt x="117" y="528"/>
                  </a:moveTo>
                  <a:lnTo>
                    <a:pt x="117" y="528"/>
                  </a:lnTo>
                  <a:lnTo>
                    <a:pt x="106" y="476"/>
                  </a:lnTo>
                  <a:moveTo>
                    <a:pt x="94" y="424"/>
                  </a:moveTo>
                  <a:lnTo>
                    <a:pt x="94" y="424"/>
                  </a:lnTo>
                  <a:lnTo>
                    <a:pt x="83" y="372"/>
                  </a:lnTo>
                  <a:moveTo>
                    <a:pt x="71" y="320"/>
                  </a:moveTo>
                  <a:lnTo>
                    <a:pt x="71" y="320"/>
                  </a:lnTo>
                  <a:lnTo>
                    <a:pt x="60" y="268"/>
                  </a:lnTo>
                  <a:moveTo>
                    <a:pt x="48" y="216"/>
                  </a:moveTo>
                  <a:lnTo>
                    <a:pt x="48" y="216"/>
                  </a:lnTo>
                  <a:lnTo>
                    <a:pt x="37" y="164"/>
                  </a:lnTo>
                  <a:moveTo>
                    <a:pt x="25" y="112"/>
                  </a:moveTo>
                  <a:lnTo>
                    <a:pt x="25" y="112"/>
                  </a:lnTo>
                  <a:lnTo>
                    <a:pt x="14" y="59"/>
                  </a:lnTo>
                  <a:moveTo>
                    <a:pt x="2" y="7"/>
                  </a:moveTo>
                  <a:lnTo>
                    <a:pt x="2" y="7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81" name="Freeform 77">
              <a:extLst>
                <a:ext uri="{FF2B5EF4-FFF2-40B4-BE49-F238E27FC236}">
                  <a16:creationId xmlns:a16="http://schemas.microsoft.com/office/drawing/2014/main" id="{0A854CCF-0C4D-49F3-BBD4-F280118651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43" y="1780"/>
              <a:ext cx="28" cy="98"/>
            </a:xfrm>
            <a:custGeom>
              <a:avLst/>
              <a:gdLst>
                <a:gd name="T0" fmla="*/ 0 w 132"/>
                <a:gd name="T1" fmla="*/ 461 h 461"/>
                <a:gd name="T2" fmla="*/ 0 w 132"/>
                <a:gd name="T3" fmla="*/ 461 h 461"/>
                <a:gd name="T4" fmla="*/ 15 w 132"/>
                <a:gd name="T5" fmla="*/ 409 h 461"/>
                <a:gd name="T6" fmla="*/ 29 w 132"/>
                <a:gd name="T7" fmla="*/ 358 h 461"/>
                <a:gd name="T8" fmla="*/ 29 w 132"/>
                <a:gd name="T9" fmla="*/ 358 h 461"/>
                <a:gd name="T10" fmla="*/ 44 w 132"/>
                <a:gd name="T11" fmla="*/ 307 h 461"/>
                <a:gd name="T12" fmla="*/ 59 w 132"/>
                <a:gd name="T13" fmla="*/ 255 h 461"/>
                <a:gd name="T14" fmla="*/ 59 w 132"/>
                <a:gd name="T15" fmla="*/ 255 h 461"/>
                <a:gd name="T16" fmla="*/ 74 w 132"/>
                <a:gd name="T17" fmla="*/ 204 h 461"/>
                <a:gd name="T18" fmla="*/ 88 w 132"/>
                <a:gd name="T19" fmla="*/ 153 h 461"/>
                <a:gd name="T20" fmla="*/ 88 w 132"/>
                <a:gd name="T21" fmla="*/ 153 h 461"/>
                <a:gd name="T22" fmla="*/ 103 w 132"/>
                <a:gd name="T23" fmla="*/ 102 h 461"/>
                <a:gd name="T24" fmla="*/ 118 w 132"/>
                <a:gd name="T25" fmla="*/ 50 h 461"/>
                <a:gd name="T26" fmla="*/ 118 w 132"/>
                <a:gd name="T27" fmla="*/ 50 h 461"/>
                <a:gd name="T28" fmla="*/ 132 w 132"/>
                <a:gd name="T29" fmla="*/ 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2" h="461">
                  <a:moveTo>
                    <a:pt x="0" y="461"/>
                  </a:moveTo>
                  <a:lnTo>
                    <a:pt x="0" y="461"/>
                  </a:lnTo>
                  <a:lnTo>
                    <a:pt x="15" y="409"/>
                  </a:lnTo>
                  <a:moveTo>
                    <a:pt x="29" y="358"/>
                  </a:moveTo>
                  <a:lnTo>
                    <a:pt x="29" y="358"/>
                  </a:lnTo>
                  <a:lnTo>
                    <a:pt x="44" y="307"/>
                  </a:lnTo>
                  <a:moveTo>
                    <a:pt x="59" y="255"/>
                  </a:moveTo>
                  <a:lnTo>
                    <a:pt x="59" y="255"/>
                  </a:lnTo>
                  <a:lnTo>
                    <a:pt x="74" y="204"/>
                  </a:lnTo>
                  <a:moveTo>
                    <a:pt x="88" y="153"/>
                  </a:moveTo>
                  <a:lnTo>
                    <a:pt x="88" y="153"/>
                  </a:lnTo>
                  <a:lnTo>
                    <a:pt x="103" y="102"/>
                  </a:lnTo>
                  <a:moveTo>
                    <a:pt x="118" y="50"/>
                  </a:moveTo>
                  <a:lnTo>
                    <a:pt x="118" y="50"/>
                  </a:lnTo>
                  <a:lnTo>
                    <a:pt x="132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82" name="Freeform 78">
              <a:extLst>
                <a:ext uri="{FF2B5EF4-FFF2-40B4-BE49-F238E27FC236}">
                  <a16:creationId xmlns:a16="http://schemas.microsoft.com/office/drawing/2014/main" id="{D4B867A3-6057-4F29-A28C-53D3AFD846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46" y="1817"/>
              <a:ext cx="215" cy="14"/>
            </a:xfrm>
            <a:custGeom>
              <a:avLst/>
              <a:gdLst>
                <a:gd name="T0" fmla="*/ 1007 w 1007"/>
                <a:gd name="T1" fmla="*/ 65 h 65"/>
                <a:gd name="T2" fmla="*/ 1007 w 1007"/>
                <a:gd name="T3" fmla="*/ 65 h 65"/>
                <a:gd name="T4" fmla="*/ 954 w 1007"/>
                <a:gd name="T5" fmla="*/ 61 h 65"/>
                <a:gd name="T6" fmla="*/ 901 w 1007"/>
                <a:gd name="T7" fmla="*/ 58 h 65"/>
                <a:gd name="T8" fmla="*/ 901 w 1007"/>
                <a:gd name="T9" fmla="*/ 58 h 65"/>
                <a:gd name="T10" fmla="*/ 847 w 1007"/>
                <a:gd name="T11" fmla="*/ 54 h 65"/>
                <a:gd name="T12" fmla="*/ 794 w 1007"/>
                <a:gd name="T13" fmla="*/ 51 h 65"/>
                <a:gd name="T14" fmla="*/ 794 w 1007"/>
                <a:gd name="T15" fmla="*/ 51 h 65"/>
                <a:gd name="T16" fmla="*/ 741 w 1007"/>
                <a:gd name="T17" fmla="*/ 48 h 65"/>
                <a:gd name="T18" fmla="*/ 688 w 1007"/>
                <a:gd name="T19" fmla="*/ 44 h 65"/>
                <a:gd name="T20" fmla="*/ 688 w 1007"/>
                <a:gd name="T21" fmla="*/ 44 h 65"/>
                <a:gd name="T22" fmla="*/ 635 w 1007"/>
                <a:gd name="T23" fmla="*/ 41 h 65"/>
                <a:gd name="T24" fmla="*/ 581 w 1007"/>
                <a:gd name="T25" fmla="*/ 37 h 65"/>
                <a:gd name="T26" fmla="*/ 581 w 1007"/>
                <a:gd name="T27" fmla="*/ 37 h 65"/>
                <a:gd name="T28" fmla="*/ 528 w 1007"/>
                <a:gd name="T29" fmla="*/ 34 h 65"/>
                <a:gd name="T30" fmla="*/ 475 w 1007"/>
                <a:gd name="T31" fmla="*/ 31 h 65"/>
                <a:gd name="T32" fmla="*/ 475 w 1007"/>
                <a:gd name="T33" fmla="*/ 31 h 65"/>
                <a:gd name="T34" fmla="*/ 422 w 1007"/>
                <a:gd name="T35" fmla="*/ 27 h 65"/>
                <a:gd name="T36" fmla="*/ 368 w 1007"/>
                <a:gd name="T37" fmla="*/ 24 h 65"/>
                <a:gd name="T38" fmla="*/ 368 w 1007"/>
                <a:gd name="T39" fmla="*/ 24 h 65"/>
                <a:gd name="T40" fmla="*/ 315 w 1007"/>
                <a:gd name="T41" fmla="*/ 20 h 65"/>
                <a:gd name="T42" fmla="*/ 262 w 1007"/>
                <a:gd name="T43" fmla="*/ 17 h 65"/>
                <a:gd name="T44" fmla="*/ 262 w 1007"/>
                <a:gd name="T45" fmla="*/ 17 h 65"/>
                <a:gd name="T46" fmla="*/ 209 w 1007"/>
                <a:gd name="T47" fmla="*/ 14 h 65"/>
                <a:gd name="T48" fmla="*/ 156 w 1007"/>
                <a:gd name="T49" fmla="*/ 10 h 65"/>
                <a:gd name="T50" fmla="*/ 156 w 1007"/>
                <a:gd name="T51" fmla="*/ 10 h 65"/>
                <a:gd name="T52" fmla="*/ 102 w 1007"/>
                <a:gd name="T53" fmla="*/ 7 h 65"/>
                <a:gd name="T54" fmla="*/ 49 w 1007"/>
                <a:gd name="T55" fmla="*/ 3 h 65"/>
                <a:gd name="T56" fmla="*/ 49 w 1007"/>
                <a:gd name="T57" fmla="*/ 3 h 65"/>
                <a:gd name="T58" fmla="*/ 0 w 1007"/>
                <a:gd name="T5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07" h="65">
                  <a:moveTo>
                    <a:pt x="1007" y="65"/>
                  </a:moveTo>
                  <a:lnTo>
                    <a:pt x="1007" y="65"/>
                  </a:lnTo>
                  <a:lnTo>
                    <a:pt x="954" y="61"/>
                  </a:lnTo>
                  <a:moveTo>
                    <a:pt x="901" y="58"/>
                  </a:moveTo>
                  <a:lnTo>
                    <a:pt x="901" y="58"/>
                  </a:lnTo>
                  <a:lnTo>
                    <a:pt x="847" y="54"/>
                  </a:lnTo>
                  <a:moveTo>
                    <a:pt x="794" y="51"/>
                  </a:moveTo>
                  <a:lnTo>
                    <a:pt x="794" y="51"/>
                  </a:lnTo>
                  <a:lnTo>
                    <a:pt x="741" y="48"/>
                  </a:lnTo>
                  <a:moveTo>
                    <a:pt x="688" y="44"/>
                  </a:moveTo>
                  <a:lnTo>
                    <a:pt x="688" y="44"/>
                  </a:lnTo>
                  <a:lnTo>
                    <a:pt x="635" y="41"/>
                  </a:lnTo>
                  <a:moveTo>
                    <a:pt x="581" y="37"/>
                  </a:moveTo>
                  <a:lnTo>
                    <a:pt x="581" y="37"/>
                  </a:lnTo>
                  <a:lnTo>
                    <a:pt x="528" y="34"/>
                  </a:lnTo>
                  <a:moveTo>
                    <a:pt x="475" y="31"/>
                  </a:moveTo>
                  <a:lnTo>
                    <a:pt x="475" y="31"/>
                  </a:lnTo>
                  <a:lnTo>
                    <a:pt x="422" y="27"/>
                  </a:lnTo>
                  <a:moveTo>
                    <a:pt x="368" y="24"/>
                  </a:moveTo>
                  <a:lnTo>
                    <a:pt x="368" y="24"/>
                  </a:lnTo>
                  <a:lnTo>
                    <a:pt x="315" y="20"/>
                  </a:lnTo>
                  <a:moveTo>
                    <a:pt x="262" y="17"/>
                  </a:moveTo>
                  <a:lnTo>
                    <a:pt x="262" y="17"/>
                  </a:lnTo>
                  <a:lnTo>
                    <a:pt x="209" y="14"/>
                  </a:lnTo>
                  <a:moveTo>
                    <a:pt x="156" y="10"/>
                  </a:moveTo>
                  <a:lnTo>
                    <a:pt x="156" y="10"/>
                  </a:lnTo>
                  <a:lnTo>
                    <a:pt x="102" y="7"/>
                  </a:lnTo>
                  <a:moveTo>
                    <a:pt x="49" y="3"/>
                  </a:moveTo>
                  <a:lnTo>
                    <a:pt x="49" y="3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83" name="Freeform 79">
              <a:extLst>
                <a:ext uri="{FF2B5EF4-FFF2-40B4-BE49-F238E27FC236}">
                  <a16:creationId xmlns:a16="http://schemas.microsoft.com/office/drawing/2014/main" id="{EF00E013-B9A7-4289-B3CE-AC580EFF5B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63" y="1902"/>
              <a:ext cx="167" cy="37"/>
            </a:xfrm>
            <a:custGeom>
              <a:avLst/>
              <a:gdLst>
                <a:gd name="T0" fmla="*/ 781 w 781"/>
                <a:gd name="T1" fmla="*/ 173 h 173"/>
                <a:gd name="T2" fmla="*/ 781 w 781"/>
                <a:gd name="T3" fmla="*/ 173 h 173"/>
                <a:gd name="T4" fmla="*/ 729 w 781"/>
                <a:gd name="T5" fmla="*/ 162 h 173"/>
                <a:gd name="T6" fmla="*/ 677 w 781"/>
                <a:gd name="T7" fmla="*/ 150 h 173"/>
                <a:gd name="T8" fmla="*/ 677 w 781"/>
                <a:gd name="T9" fmla="*/ 150 h 173"/>
                <a:gd name="T10" fmla="*/ 625 w 781"/>
                <a:gd name="T11" fmla="*/ 139 h 173"/>
                <a:gd name="T12" fmla="*/ 573 w 781"/>
                <a:gd name="T13" fmla="*/ 127 h 173"/>
                <a:gd name="T14" fmla="*/ 573 w 781"/>
                <a:gd name="T15" fmla="*/ 127 h 173"/>
                <a:gd name="T16" fmla="*/ 521 w 781"/>
                <a:gd name="T17" fmla="*/ 115 h 173"/>
                <a:gd name="T18" fmla="*/ 469 w 781"/>
                <a:gd name="T19" fmla="*/ 104 h 173"/>
                <a:gd name="T20" fmla="*/ 469 w 781"/>
                <a:gd name="T21" fmla="*/ 104 h 173"/>
                <a:gd name="T22" fmla="*/ 417 w 781"/>
                <a:gd name="T23" fmla="*/ 92 h 173"/>
                <a:gd name="T24" fmla="*/ 365 w 781"/>
                <a:gd name="T25" fmla="*/ 81 h 173"/>
                <a:gd name="T26" fmla="*/ 365 w 781"/>
                <a:gd name="T27" fmla="*/ 81 h 173"/>
                <a:gd name="T28" fmla="*/ 313 w 781"/>
                <a:gd name="T29" fmla="*/ 69 h 173"/>
                <a:gd name="T30" fmla="*/ 260 w 781"/>
                <a:gd name="T31" fmla="*/ 58 h 173"/>
                <a:gd name="T32" fmla="*/ 260 w 781"/>
                <a:gd name="T33" fmla="*/ 58 h 173"/>
                <a:gd name="T34" fmla="*/ 208 w 781"/>
                <a:gd name="T35" fmla="*/ 46 h 173"/>
                <a:gd name="T36" fmla="*/ 156 w 781"/>
                <a:gd name="T37" fmla="*/ 35 h 173"/>
                <a:gd name="T38" fmla="*/ 156 w 781"/>
                <a:gd name="T39" fmla="*/ 35 h 173"/>
                <a:gd name="T40" fmla="*/ 104 w 781"/>
                <a:gd name="T41" fmla="*/ 23 h 173"/>
                <a:gd name="T42" fmla="*/ 52 w 781"/>
                <a:gd name="T43" fmla="*/ 12 h 173"/>
                <a:gd name="T44" fmla="*/ 52 w 781"/>
                <a:gd name="T45" fmla="*/ 12 h 173"/>
                <a:gd name="T46" fmla="*/ 0 w 781"/>
                <a:gd name="T4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81" h="173">
                  <a:moveTo>
                    <a:pt x="781" y="173"/>
                  </a:moveTo>
                  <a:lnTo>
                    <a:pt x="781" y="173"/>
                  </a:lnTo>
                  <a:lnTo>
                    <a:pt x="729" y="162"/>
                  </a:lnTo>
                  <a:moveTo>
                    <a:pt x="677" y="150"/>
                  </a:moveTo>
                  <a:lnTo>
                    <a:pt x="677" y="150"/>
                  </a:lnTo>
                  <a:lnTo>
                    <a:pt x="625" y="139"/>
                  </a:lnTo>
                  <a:moveTo>
                    <a:pt x="573" y="127"/>
                  </a:moveTo>
                  <a:lnTo>
                    <a:pt x="573" y="127"/>
                  </a:lnTo>
                  <a:lnTo>
                    <a:pt x="521" y="115"/>
                  </a:lnTo>
                  <a:moveTo>
                    <a:pt x="469" y="104"/>
                  </a:moveTo>
                  <a:lnTo>
                    <a:pt x="469" y="104"/>
                  </a:lnTo>
                  <a:lnTo>
                    <a:pt x="417" y="92"/>
                  </a:lnTo>
                  <a:moveTo>
                    <a:pt x="365" y="81"/>
                  </a:moveTo>
                  <a:lnTo>
                    <a:pt x="365" y="81"/>
                  </a:lnTo>
                  <a:lnTo>
                    <a:pt x="313" y="69"/>
                  </a:lnTo>
                  <a:moveTo>
                    <a:pt x="260" y="58"/>
                  </a:moveTo>
                  <a:lnTo>
                    <a:pt x="260" y="58"/>
                  </a:lnTo>
                  <a:lnTo>
                    <a:pt x="208" y="46"/>
                  </a:lnTo>
                  <a:moveTo>
                    <a:pt x="156" y="35"/>
                  </a:moveTo>
                  <a:lnTo>
                    <a:pt x="156" y="35"/>
                  </a:lnTo>
                  <a:lnTo>
                    <a:pt x="104" y="23"/>
                  </a:lnTo>
                  <a:moveTo>
                    <a:pt x="52" y="12"/>
                  </a:moveTo>
                  <a:lnTo>
                    <a:pt x="52" y="12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  <p:sp>
          <p:nvSpPr>
            <p:cNvPr id="84" name="Freeform 80">
              <a:extLst>
                <a:ext uri="{FF2B5EF4-FFF2-40B4-BE49-F238E27FC236}">
                  <a16:creationId xmlns:a16="http://schemas.microsoft.com/office/drawing/2014/main" id="{6638A831-8A1D-4605-A53E-13CE420180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50" y="1824"/>
              <a:ext cx="84" cy="58"/>
            </a:xfrm>
            <a:custGeom>
              <a:avLst/>
              <a:gdLst>
                <a:gd name="T0" fmla="*/ 396 w 396"/>
                <a:gd name="T1" fmla="*/ 271 h 271"/>
                <a:gd name="T2" fmla="*/ 396 w 396"/>
                <a:gd name="T3" fmla="*/ 271 h 271"/>
                <a:gd name="T4" fmla="*/ 352 w 396"/>
                <a:gd name="T5" fmla="*/ 241 h 271"/>
                <a:gd name="T6" fmla="*/ 308 w 396"/>
                <a:gd name="T7" fmla="*/ 211 h 271"/>
                <a:gd name="T8" fmla="*/ 308 w 396"/>
                <a:gd name="T9" fmla="*/ 211 h 271"/>
                <a:gd name="T10" fmla="*/ 264 w 396"/>
                <a:gd name="T11" fmla="*/ 181 h 271"/>
                <a:gd name="T12" fmla="*/ 220 w 396"/>
                <a:gd name="T13" fmla="*/ 151 h 271"/>
                <a:gd name="T14" fmla="*/ 220 w 396"/>
                <a:gd name="T15" fmla="*/ 151 h 271"/>
                <a:gd name="T16" fmla="*/ 176 w 396"/>
                <a:gd name="T17" fmla="*/ 120 h 271"/>
                <a:gd name="T18" fmla="*/ 132 w 396"/>
                <a:gd name="T19" fmla="*/ 90 h 271"/>
                <a:gd name="T20" fmla="*/ 132 w 396"/>
                <a:gd name="T21" fmla="*/ 90 h 271"/>
                <a:gd name="T22" fmla="*/ 88 w 396"/>
                <a:gd name="T23" fmla="*/ 60 h 271"/>
                <a:gd name="T24" fmla="*/ 44 w 396"/>
                <a:gd name="T25" fmla="*/ 30 h 271"/>
                <a:gd name="T26" fmla="*/ 44 w 396"/>
                <a:gd name="T27" fmla="*/ 30 h 271"/>
                <a:gd name="T28" fmla="*/ 0 w 396"/>
                <a:gd name="T29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6" h="271">
                  <a:moveTo>
                    <a:pt x="396" y="271"/>
                  </a:moveTo>
                  <a:lnTo>
                    <a:pt x="396" y="271"/>
                  </a:lnTo>
                  <a:lnTo>
                    <a:pt x="352" y="241"/>
                  </a:lnTo>
                  <a:moveTo>
                    <a:pt x="308" y="211"/>
                  </a:moveTo>
                  <a:lnTo>
                    <a:pt x="308" y="211"/>
                  </a:lnTo>
                  <a:lnTo>
                    <a:pt x="264" y="181"/>
                  </a:lnTo>
                  <a:moveTo>
                    <a:pt x="220" y="151"/>
                  </a:moveTo>
                  <a:lnTo>
                    <a:pt x="220" y="151"/>
                  </a:lnTo>
                  <a:lnTo>
                    <a:pt x="176" y="120"/>
                  </a:lnTo>
                  <a:moveTo>
                    <a:pt x="132" y="90"/>
                  </a:moveTo>
                  <a:lnTo>
                    <a:pt x="132" y="90"/>
                  </a:lnTo>
                  <a:lnTo>
                    <a:pt x="88" y="60"/>
                  </a:lnTo>
                  <a:moveTo>
                    <a:pt x="44" y="30"/>
                  </a:moveTo>
                  <a:lnTo>
                    <a:pt x="44" y="30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/>
            </a:p>
          </p:txBody>
        </p:sp>
      </p:grpSp>
      <p:pic>
        <p:nvPicPr>
          <p:cNvPr id="85" name="Picture 84">
            <a:extLst>
              <a:ext uri="{FF2B5EF4-FFF2-40B4-BE49-F238E27FC236}">
                <a16:creationId xmlns:a16="http://schemas.microsoft.com/office/drawing/2014/main" id="{2CA0FD2E-7C3A-4333-A300-3902F0C1A35C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0403" y="2911715"/>
            <a:ext cx="618749" cy="623599"/>
          </a:xfrm>
          <a:prstGeom prst="rect">
            <a:avLst/>
          </a:prstGeom>
        </p:spPr>
      </p:pic>
      <p:sp>
        <p:nvSpPr>
          <p:cNvPr id="86" name="Flowchart: Magnetic Disk 85">
            <a:extLst>
              <a:ext uri="{FF2B5EF4-FFF2-40B4-BE49-F238E27FC236}">
                <a16:creationId xmlns:a16="http://schemas.microsoft.com/office/drawing/2014/main" id="{3DE0E4BD-74F7-4A4C-BF5F-162660EDC02D}"/>
              </a:ext>
            </a:extLst>
          </p:cNvPr>
          <p:cNvSpPr/>
          <p:nvPr/>
        </p:nvSpPr>
        <p:spPr>
          <a:xfrm>
            <a:off x="8011268" y="3459348"/>
            <a:ext cx="773739" cy="8890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BIG DATA</a:t>
            </a:r>
          </a:p>
        </p:txBody>
      </p:sp>
    </p:spTree>
    <p:extLst>
      <p:ext uri="{BB962C8B-B14F-4D97-AF65-F5344CB8AC3E}">
        <p14:creationId xmlns:p14="http://schemas.microsoft.com/office/powerpoint/2010/main" val="2211483709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16.9 Widescreen+Data61 Feb 2020">
  <a:themeElements>
    <a:clrScheme name="CSIRO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00A9CE"/>
      </a:accent1>
      <a:accent2>
        <a:srgbClr val="001D34"/>
      </a:accent2>
      <a:accent3>
        <a:srgbClr val="757579"/>
      </a:accent3>
      <a:accent4>
        <a:srgbClr val="1E22AA"/>
      </a:accent4>
      <a:accent5>
        <a:srgbClr val="007377"/>
      </a:accent5>
      <a:accent6>
        <a:srgbClr val="6D2077"/>
      </a:accent6>
      <a:hlink>
        <a:srgbClr val="004B87"/>
      </a:hlink>
      <a:folHlink>
        <a:srgbClr val="007A53"/>
      </a:folHlink>
    </a:clrScheme>
    <a:fontScheme name="CSIRO font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16.9 Widescreen - test D61.potx" id="{A61A1320-A444-4F11-B6EF-61817FDB7BD3}" vid="{99A237E0-7616-48A7-BF87-3E24B267A27B}"/>
    </a:ext>
  </a:extLst>
</a:theme>
</file>

<file path=ppt/theme/theme2.xml><?xml version="1.0" encoding="utf-8"?>
<a:theme xmlns:a="http://schemas.openxmlformats.org/drawingml/2006/main" name="CSIRO Data61 vertical">
  <a:themeElements>
    <a:clrScheme name="CSIRO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00A9CE"/>
      </a:accent1>
      <a:accent2>
        <a:srgbClr val="001D34"/>
      </a:accent2>
      <a:accent3>
        <a:srgbClr val="757579"/>
      </a:accent3>
      <a:accent4>
        <a:srgbClr val="1E22AA"/>
      </a:accent4>
      <a:accent5>
        <a:srgbClr val="007377"/>
      </a:accent5>
      <a:accent6>
        <a:srgbClr val="6D2077"/>
      </a:accent6>
      <a:hlink>
        <a:srgbClr val="004B87"/>
      </a:hlink>
      <a:folHlink>
        <a:srgbClr val="007A53"/>
      </a:folHlink>
    </a:clrScheme>
    <a:fontScheme name="CSIRO font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16.9 Widescreen - test D61.potx" id="{A61A1320-A444-4F11-B6EF-61817FDB7BD3}" vid="{1738F4AF-9CB0-4952-839D-3B3E2A9C1DB9}"/>
    </a:ext>
  </a:extLst>
</a:theme>
</file>

<file path=ppt/theme/theme3.xml><?xml version="1.0" encoding="utf-8"?>
<a:theme xmlns:a="http://schemas.openxmlformats.org/drawingml/2006/main" name="CSIRO Data61 horizontal">
  <a:themeElements>
    <a:clrScheme name="CSIRO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00A9CE"/>
      </a:accent1>
      <a:accent2>
        <a:srgbClr val="001D34"/>
      </a:accent2>
      <a:accent3>
        <a:srgbClr val="757579"/>
      </a:accent3>
      <a:accent4>
        <a:srgbClr val="1E22AA"/>
      </a:accent4>
      <a:accent5>
        <a:srgbClr val="007377"/>
      </a:accent5>
      <a:accent6>
        <a:srgbClr val="6D2077"/>
      </a:accent6>
      <a:hlink>
        <a:srgbClr val="004B87"/>
      </a:hlink>
      <a:folHlink>
        <a:srgbClr val="007A53"/>
      </a:folHlink>
    </a:clrScheme>
    <a:fontScheme name="CSIRO font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16.9 Widescreen - test D61.potx" id="{A61A1320-A444-4F11-B6EF-61817FDB7BD3}" vid="{D3507CDB-70CD-452D-8519-2C929EC5E88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FF6568E1F8614EB7C90AF6A87F0B25" ma:contentTypeVersion="13" ma:contentTypeDescription="Create a new document." ma:contentTypeScope="" ma:versionID="eed91eaa7f6ea1896a91774834f795b2">
  <xsd:schema xmlns:xsd="http://www.w3.org/2001/XMLSchema" xmlns:xs="http://www.w3.org/2001/XMLSchema" xmlns:p="http://schemas.microsoft.com/office/2006/metadata/properties" xmlns:ns2="f9d56f65-ef43-4e59-b084-d4bf4ff12e34" xmlns:ns3="7495d482-cd79-44c5-a989-adf85fc91d78" targetNamespace="http://schemas.microsoft.com/office/2006/metadata/properties" ma:root="true" ma:fieldsID="e66fe27dfe4a195aa8ca9a0cf3c68108" ns2:_="" ns3:_="">
    <xsd:import namespace="f9d56f65-ef43-4e59-b084-d4bf4ff12e34"/>
    <xsd:import namespace="7495d482-cd79-44c5-a989-adf85fc91d7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2:SharedWithUsers" minOccurs="0"/>
                <xsd:element ref="ns2:SharedWithDetails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d56f65-ef43-4e59-b084-d4bf4ff12e3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95d482-cd79-44c5-a989-adf85fc91d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f9d56f65-ef43-4e59-b084-d4bf4ff12e34">CSCV7V3J5ETJ-1847676796-5280</_dlc_DocId>
    <_dlc_DocIdUrl xmlns="f9d56f65-ef43-4e59-b084-d4bf4ff12e34">
      <Url>https://csiroau.sharepoint.com/sites/Data61CommsTeam/_layouts/15/DocIdRedir.aspx?ID=CSCV7V3J5ETJ-1847676796-5280</Url>
      <Description>CSCV7V3J5ETJ-1847676796-5280</Description>
    </_dlc_DocIdUrl>
  </documentManagement>
</p:properties>
</file>

<file path=customXml/itemProps1.xml><?xml version="1.0" encoding="utf-8"?>
<ds:datastoreItem xmlns:ds="http://schemas.openxmlformats.org/officeDocument/2006/customXml" ds:itemID="{780BE2EC-7258-4514-8D0A-BC24B25AD9B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89D16A7-4373-404A-BC11-F4A431241E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9d56f65-ef43-4e59-b084-d4bf4ff12e34"/>
    <ds:schemaRef ds:uri="7495d482-cd79-44c5-a989-adf85fc91d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0BC07E-703F-446A-A79F-CE864494FB47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27294B51-ACB0-4E3F-B097-B800D91EB0F6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f9d56f65-ef43-4e59-b084-d4bf4ff12e34"/>
    <ds:schemaRef ds:uri="http://purl.org/dc/elements/1.1/"/>
    <ds:schemaRef ds:uri="http://schemas.microsoft.com/office/2006/metadata/properties"/>
    <ds:schemaRef ds:uri="7495d482-cd79-44c5-a989-adf85fc91d78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1833</TotalTime>
  <Words>5204</Words>
  <Application>Microsoft Office PowerPoint</Application>
  <PresentationFormat>On-screen Show (16:10)</PresentationFormat>
  <Paragraphs>726</Paragraphs>
  <Slides>44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Cambria Math</vt:lpstr>
      <vt:lpstr>Segoe UI Symbol</vt:lpstr>
      <vt:lpstr>PowerPoint 16.9 Widescreen+Data61 Feb 2020</vt:lpstr>
      <vt:lpstr>CSIRO Data61 vertical</vt:lpstr>
      <vt:lpstr>CSIRO Data61 horizontal</vt:lpstr>
      <vt:lpstr>Security &amp; Reliability</vt:lpstr>
      <vt:lpstr>Outline</vt:lpstr>
      <vt:lpstr>ISO/IEC 25010:2011 Quality Model</vt:lpstr>
      <vt:lpstr>Security &amp; Dependability</vt:lpstr>
      <vt:lpstr>Errors, Faults, &amp; Failures</vt:lpstr>
      <vt:lpstr>PowerPoint Presentation</vt:lpstr>
      <vt:lpstr>Future of Blockchain Applications</vt:lpstr>
      <vt:lpstr>Trust</vt:lpstr>
      <vt:lpstr>Trustworthy Blockchain-Based Systems</vt:lpstr>
      <vt:lpstr>PowerPoint Presentation</vt:lpstr>
      <vt:lpstr>ISO/IEC 25010:2011 – Functional Suitability</vt:lpstr>
      <vt:lpstr>Verification &amp; Validation</vt:lpstr>
      <vt:lpstr>Is it true that “Code is Law”?</vt:lpstr>
      <vt:lpstr>What Should Your Specification Be?</vt:lpstr>
      <vt:lpstr>Specifications are Models of Requirements</vt:lpstr>
      <vt:lpstr>Formal Specification &amp; Verification</vt:lpstr>
      <vt:lpstr>Formalising Smart Legal Contracts</vt:lpstr>
      <vt:lpstr>Question</vt:lpstr>
      <vt:lpstr>PowerPoint Presentation</vt:lpstr>
      <vt:lpstr>ISO/IEC 25010:2011 – Reliability Characteristics</vt:lpstr>
      <vt:lpstr>Availability</vt:lpstr>
      <vt:lpstr>Write Availability</vt:lpstr>
      <vt:lpstr>Availability for Blockchain-Based Applications</vt:lpstr>
      <vt:lpstr>High Availability Design in Cloud Era</vt:lpstr>
      <vt:lpstr>Recoverability</vt:lpstr>
      <vt:lpstr>Aborting a Transaction in Ethereum</vt:lpstr>
      <vt:lpstr>Maturity</vt:lpstr>
      <vt:lpstr>Fault-Tolerance</vt:lpstr>
      <vt:lpstr>Oracle Faults</vt:lpstr>
      <vt:lpstr>PowerPoint Presentation</vt:lpstr>
      <vt:lpstr>ISO/IEC 25010:2011 – Security Characteristics</vt:lpstr>
      <vt:lpstr>Integrity</vt:lpstr>
      <vt:lpstr>Integrity for Blockchain Platforms</vt:lpstr>
      <vt:lpstr>Blockchain Anomaly</vt:lpstr>
      <vt:lpstr>Integrity for Components in Blockchain Applications</vt:lpstr>
      <vt:lpstr>Confidentiality</vt:lpstr>
      <vt:lpstr>Confidentiality for Blockchain Applications</vt:lpstr>
      <vt:lpstr>Non-Repudiation</vt:lpstr>
      <vt:lpstr>Accountability</vt:lpstr>
      <vt:lpstr>Authenticity</vt:lpstr>
      <vt:lpstr>Privacy</vt:lpstr>
      <vt:lpstr>Question</vt:lpstr>
      <vt:lpstr>Summary</vt:lpstr>
      <vt:lpstr>Course Outline – Next 2 Weeks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Contract Testing</dc:title>
  <dc:creator>Bandara, Dilum (Data61, Eveleigh)</dc:creator>
  <cp:lastModifiedBy>Bandara, Dilum (Data61, Eveleigh)</cp:lastModifiedBy>
  <cp:revision>157</cp:revision>
  <dcterms:created xsi:type="dcterms:W3CDTF">2020-07-06T00:11:37Z</dcterms:created>
  <dcterms:modified xsi:type="dcterms:W3CDTF">2020-07-13T04:51:46Z</dcterms:modified>
</cp:coreProperties>
</file>