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layfair Displ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layfairDisplay-bold.fntdata"/><Relationship Id="rId21" Type="http://schemas.openxmlformats.org/officeDocument/2006/relationships/font" Target="fonts/PlayfairDisplay-regular.fntdata"/><Relationship Id="rId24" Type="http://schemas.openxmlformats.org/officeDocument/2006/relationships/font" Target="fonts/PlayfairDisplay-boldItalic.fntdata"/><Relationship Id="rId23" Type="http://schemas.openxmlformats.org/officeDocument/2006/relationships/font" Target="fonts/PlayfairDispl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c52a901e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c52a901e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c52a901e5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c52a901e5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c52a901e5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c52a901e5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c52a901e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c52a901e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c52a901e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c52a901e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c52a901e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c52a901e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c52a901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c52a901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c52a901e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c52a901e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c52a901e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c52a901e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c52a901e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c52a901e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c52a901e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c52a901e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c52a901e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c52a901e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c52a901e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c52a901e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c52a901e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c52a901e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4.jpg"/><Relationship Id="rId6"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141375" y="1311375"/>
            <a:ext cx="2951400" cy="15843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b="1" lang="en-GB" sz="3600"/>
              <a:t>The Librarian’s Dilemma</a:t>
            </a:r>
            <a:endParaRPr sz="3600"/>
          </a:p>
        </p:txBody>
      </p:sp>
      <p:sp>
        <p:nvSpPr>
          <p:cNvPr id="60" name="Google Shape;60;p13"/>
          <p:cNvSpPr txBox="1"/>
          <p:nvPr>
            <p:ph idx="1" type="subTitle"/>
          </p:nvPr>
        </p:nvSpPr>
        <p:spPr>
          <a:xfrm>
            <a:off x="356775" y="3361200"/>
            <a:ext cx="85206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Team #01</a:t>
            </a:r>
            <a:endParaRPr/>
          </a:p>
          <a:p>
            <a:pPr indent="0" lvl="0" marL="0" rtl="0" algn="ctr">
              <a:spcBef>
                <a:spcPts val="0"/>
              </a:spcBef>
              <a:spcAft>
                <a:spcPts val="0"/>
              </a:spcAft>
              <a:buNone/>
            </a:pPr>
            <a:r>
              <a:rPr lang="en-GB" sz="1800"/>
              <a:t>Bingran Hu, Zhihao Lin </a:t>
            </a:r>
            <a:endParaRPr sz="1800"/>
          </a:p>
          <a:p>
            <a:pPr indent="0" lvl="0" marL="0" rtl="0" algn="ctr">
              <a:spcBef>
                <a:spcPts val="0"/>
              </a:spcBef>
              <a:spcAft>
                <a:spcPts val="0"/>
              </a:spcAft>
              <a:buNone/>
            </a:pPr>
            <a:r>
              <a:rPr lang="en-GB" sz="1800"/>
              <a:t>Yi Jia Zhang, Zetong Zhao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0" name="Google Shape;120;p22"/>
          <p:cNvPicPr preferRelativeResize="0"/>
          <p:nvPr/>
        </p:nvPicPr>
        <p:blipFill>
          <a:blip r:embed="rId3">
            <a:alphaModFix/>
          </a:blip>
          <a:stretch>
            <a:fillRect/>
          </a:stretch>
        </p:blipFill>
        <p:spPr>
          <a:xfrm>
            <a:off x="0" y="215073"/>
            <a:ext cx="9144002" cy="471335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194375" y="1576075"/>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HOWEVER! </a:t>
            </a:r>
            <a:endParaRPr/>
          </a:p>
          <a:p>
            <a:pPr indent="0" lvl="0" marL="0" rtl="0" algn="ctr">
              <a:spcBef>
                <a:spcPts val="0"/>
              </a:spcBef>
              <a:spcAft>
                <a:spcPts val="0"/>
              </a:spcAft>
              <a:buNone/>
            </a:pPr>
            <a:r>
              <a:rPr lang="en-GB"/>
              <a:t>It didn’t work</a:t>
            </a:r>
            <a:endParaRPr/>
          </a:p>
          <a:p>
            <a:pPr indent="0" lvl="0" marL="0" rtl="0" algn="ctr">
              <a:spcBef>
                <a:spcPts val="0"/>
              </a:spcBef>
              <a:spcAft>
                <a:spcPts val="0"/>
              </a:spcAft>
              <a:buNone/>
            </a:pPr>
            <a:r>
              <a:rPr lang="en-GB"/>
              <a:t>DFS did not converge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Alternative approach (Heuristic)</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Create a new 2D array that has the same dimensions as the DP array</a:t>
            </a:r>
            <a:endParaRPr/>
          </a:p>
          <a:p>
            <a:pPr indent="-342900" lvl="0" marL="457200" rtl="0" algn="l">
              <a:spcBef>
                <a:spcPts val="0"/>
              </a:spcBef>
              <a:spcAft>
                <a:spcPts val="0"/>
              </a:spcAft>
              <a:buSzPts val="1800"/>
              <a:buChar char="●"/>
            </a:pPr>
            <a:r>
              <a:rPr lang="en-GB"/>
              <a:t>Instead of waiting until the leaf node is reached, c</a:t>
            </a:r>
            <a:r>
              <a:rPr lang="en-GB"/>
              <a:t>ompare the number of the commands along the tree path.</a:t>
            </a:r>
            <a:endParaRPr/>
          </a:p>
          <a:p>
            <a:pPr indent="-342900" lvl="0" marL="457200" rtl="0" algn="l">
              <a:spcBef>
                <a:spcPts val="0"/>
              </a:spcBef>
              <a:spcAft>
                <a:spcPts val="0"/>
              </a:spcAft>
              <a:buSzPts val="1800"/>
              <a:buChar char="●"/>
            </a:pPr>
            <a:r>
              <a:rPr lang="en-GB"/>
              <a:t>If the number of commands at the current position [i][j] greatly exceeds the minimum number of commands used (from other paths) that is previously stored at this position, it is highly likely that the final result will not be optimal either.</a:t>
            </a:r>
            <a:endParaRPr/>
          </a:p>
          <a:p>
            <a:pPr indent="-342900" lvl="0" marL="457200" rtl="0" algn="l">
              <a:spcBef>
                <a:spcPts val="0"/>
              </a:spcBef>
              <a:spcAft>
                <a:spcPts val="0"/>
              </a:spcAft>
              <a:buSzPts val="1800"/>
              <a:buChar char="●"/>
            </a:pPr>
            <a:r>
              <a:rPr lang="en-GB"/>
              <a:t>It is tested that with this optimization technique,  the DFS search can converge.</a:t>
            </a:r>
            <a:endParaRPr/>
          </a:p>
          <a:p>
            <a:pPr indent="-317500" lvl="1" marL="1371600" rtl="0" algn="l">
              <a:spcBef>
                <a:spcPts val="0"/>
              </a:spcBef>
              <a:spcAft>
                <a:spcPts val="0"/>
              </a:spcAft>
              <a:buSzPts val="1400"/>
              <a:buChar char="○"/>
            </a:pPr>
            <a:r>
              <a:rPr lang="en-GB"/>
              <a:t>Very Fast for test case 31, 32</a:t>
            </a:r>
            <a:endParaRPr/>
          </a:p>
          <a:p>
            <a:pPr indent="-317500" lvl="1" marL="1371600" rtl="0" algn="l">
              <a:spcBef>
                <a:spcPts val="0"/>
              </a:spcBef>
              <a:spcAft>
                <a:spcPts val="0"/>
              </a:spcAft>
              <a:buSzPts val="1400"/>
              <a:buChar char="○"/>
            </a:pPr>
            <a:r>
              <a:rPr lang="en-GB"/>
              <a:t>Takes 2-3 seconds for test case 33, 34</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a:t>
            </a:r>
            <a:r>
              <a:rPr lang="en-GB" sz="2400"/>
              <a:t>(with different number of commands)</a:t>
            </a:r>
            <a:endParaRPr sz="2400"/>
          </a:p>
        </p:txBody>
      </p:sp>
      <p:sp>
        <p:nvSpPr>
          <p:cNvPr id="137" name="Google Shape;13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8" name="Google Shape;138;p25"/>
          <p:cNvPicPr preferRelativeResize="0"/>
          <p:nvPr/>
        </p:nvPicPr>
        <p:blipFill>
          <a:blip r:embed="rId3">
            <a:alphaModFix/>
          </a:blip>
          <a:stretch>
            <a:fillRect/>
          </a:stretch>
        </p:blipFill>
        <p:spPr>
          <a:xfrm>
            <a:off x="0" y="1017450"/>
            <a:ext cx="6284760" cy="40177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Next Steps</a:t>
            </a:r>
            <a:endParaRPr/>
          </a:p>
        </p:txBody>
      </p:sp>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By treating the dynamic programming matrix as a map, the problem can be solved through finding the minimum path. </a:t>
            </a:r>
            <a:endParaRPr/>
          </a:p>
          <a:p>
            <a:pPr indent="-342900" lvl="0" marL="457200" rtl="0" algn="l">
              <a:spcBef>
                <a:spcPts val="0"/>
              </a:spcBef>
              <a:spcAft>
                <a:spcPts val="0"/>
              </a:spcAft>
              <a:buSzPts val="1800"/>
              <a:buChar char="●"/>
            </a:pPr>
            <a:r>
              <a:rPr lang="en-GB"/>
              <a:t>Each combined command can be seen as a single path since it links a </a:t>
            </a:r>
            <a:r>
              <a:rPr lang="en-GB"/>
              <a:t>straight</a:t>
            </a:r>
            <a:r>
              <a:rPr lang="en-GB"/>
              <a:t> line between two nodes. (vertical, horizontal, or diagonal)</a:t>
            </a:r>
            <a:endParaRPr/>
          </a:p>
          <a:p>
            <a:pPr indent="-342900" lvl="0" marL="457200" rtl="0" algn="l">
              <a:spcBef>
                <a:spcPts val="0"/>
              </a:spcBef>
              <a:spcAft>
                <a:spcPts val="0"/>
              </a:spcAft>
              <a:buSzPts val="1800"/>
              <a:buChar char="●"/>
            </a:pPr>
            <a:r>
              <a:rPr lang="en-GB"/>
              <a:t>This solution may be more effective in terms of run time.</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7"/>
          <p:cNvSpPr txBox="1"/>
          <p:nvPr>
            <p:ph idx="1" type="body"/>
          </p:nvPr>
        </p:nvSpPr>
        <p:spPr>
          <a:xfrm>
            <a:off x="311700" y="1976175"/>
            <a:ext cx="8520600" cy="2592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GB" sz="4800"/>
              <a:t>Thank You</a:t>
            </a:r>
            <a:endParaRPr b="1"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Objectives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a:t>Optimize the number of steps and commands needed for re-arranging the books in the Library of Babel</a:t>
            </a:r>
            <a:endParaRPr/>
          </a:p>
          <a:p>
            <a:pPr indent="-342900" lvl="0" marL="457200" rtl="0" algn="l">
              <a:spcBef>
                <a:spcPts val="1600"/>
              </a:spcBef>
              <a:spcAft>
                <a:spcPts val="0"/>
              </a:spcAft>
              <a:buSzPts val="1800"/>
              <a:buChar char="●"/>
            </a:pPr>
            <a:r>
              <a:rPr lang="en-GB"/>
              <a:t>Objective 1 (Part 1)</a:t>
            </a:r>
            <a:endParaRPr/>
          </a:p>
          <a:p>
            <a:pPr indent="-317500" lvl="1" marL="914400" rtl="0" algn="l">
              <a:spcBef>
                <a:spcPts val="0"/>
              </a:spcBef>
              <a:spcAft>
                <a:spcPts val="0"/>
              </a:spcAft>
              <a:buSzPts val="1400"/>
              <a:buChar char="○"/>
            </a:pPr>
            <a:r>
              <a:rPr lang="en-GB"/>
              <a:t>write parser function to read input</a:t>
            </a:r>
            <a:endParaRPr/>
          </a:p>
          <a:p>
            <a:pPr indent="-317500" lvl="1" marL="914400" rtl="0" algn="l">
              <a:spcBef>
                <a:spcPts val="0"/>
              </a:spcBef>
              <a:spcAft>
                <a:spcPts val="0"/>
              </a:spcAft>
              <a:buSzPts val="1400"/>
              <a:buChar char="○"/>
            </a:pPr>
            <a:r>
              <a:rPr lang="en-GB"/>
              <a:t>Implement generator function to produce output</a:t>
            </a:r>
            <a:endParaRPr/>
          </a:p>
          <a:p>
            <a:pPr indent="-342900" lvl="0" marL="457200" rtl="0" algn="l">
              <a:spcBef>
                <a:spcPts val="0"/>
              </a:spcBef>
              <a:spcAft>
                <a:spcPts val="0"/>
              </a:spcAft>
              <a:buSzPts val="1800"/>
              <a:buChar char="●"/>
            </a:pPr>
            <a:r>
              <a:rPr lang="en-GB"/>
              <a:t>Objective 2 (Part 2)</a:t>
            </a:r>
            <a:endParaRPr/>
          </a:p>
          <a:p>
            <a:pPr indent="-317500" lvl="1" marL="914400" rtl="0" algn="l">
              <a:spcBef>
                <a:spcPts val="0"/>
              </a:spcBef>
              <a:spcAft>
                <a:spcPts val="0"/>
              </a:spcAft>
              <a:buSzPts val="1400"/>
              <a:buChar char="○"/>
            </a:pPr>
            <a:r>
              <a:rPr lang="en-GB"/>
              <a:t>optimize the number of steps to get the desired result (may not be unique)</a:t>
            </a:r>
            <a:endParaRPr/>
          </a:p>
          <a:p>
            <a:pPr indent="-342900" lvl="0" marL="457200" rtl="0" algn="l">
              <a:spcBef>
                <a:spcPts val="0"/>
              </a:spcBef>
              <a:spcAft>
                <a:spcPts val="0"/>
              </a:spcAft>
              <a:buSzPts val="1800"/>
              <a:buChar char="●"/>
            </a:pPr>
            <a:r>
              <a:rPr lang="en-GB"/>
              <a:t>Objective 3 (Part 3)</a:t>
            </a:r>
            <a:endParaRPr/>
          </a:p>
          <a:p>
            <a:pPr indent="-317500" lvl="1" marL="914400" rtl="0" algn="l">
              <a:spcBef>
                <a:spcPts val="0"/>
              </a:spcBef>
              <a:spcAft>
                <a:spcPts val="0"/>
              </a:spcAft>
              <a:buSzPts val="1400"/>
              <a:buChar char="○"/>
            </a:pPr>
            <a:r>
              <a:rPr lang="en-GB"/>
              <a:t>optimize the number of commands (may not be unique)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Our General Approach</a:t>
            </a:r>
            <a:endParaRPr/>
          </a:p>
        </p:txBody>
      </p:sp>
      <p:sp>
        <p:nvSpPr>
          <p:cNvPr id="72" name="Google Shape;72;p15"/>
          <p:cNvSpPr txBox="1"/>
          <p:nvPr>
            <p:ph idx="1" type="body"/>
          </p:nvPr>
        </p:nvSpPr>
        <p:spPr>
          <a:xfrm>
            <a:off x="-54150" y="1152475"/>
            <a:ext cx="8520600" cy="3416400"/>
          </a:xfrm>
          <a:prstGeom prst="rect">
            <a:avLst/>
          </a:prstGeom>
        </p:spPr>
        <p:txBody>
          <a:bodyPr anchorCtr="0" anchor="t" bIns="91425" lIns="91425" spcFirstLastPara="1" rIns="91425" wrap="square" tIns="91425">
            <a:noAutofit/>
          </a:bodyPr>
          <a:lstStyle/>
          <a:p>
            <a:pPr indent="-342900" lvl="0" marL="914400" rtl="0" algn="l">
              <a:spcBef>
                <a:spcPts val="0"/>
              </a:spcBef>
              <a:spcAft>
                <a:spcPts val="0"/>
              </a:spcAft>
              <a:buSzPts val="1800"/>
              <a:buAutoNum type="arabicPeriod"/>
            </a:pPr>
            <a:r>
              <a:rPr lang="en-GB"/>
              <a:t>Implement a parser to transform the given data into two vectors</a:t>
            </a:r>
            <a:endParaRPr/>
          </a:p>
          <a:p>
            <a:pPr indent="-317500" lvl="1" marL="1371600" rtl="0" algn="l">
              <a:spcBef>
                <a:spcPts val="0"/>
              </a:spcBef>
              <a:spcAft>
                <a:spcPts val="0"/>
              </a:spcAft>
              <a:buSzPts val="1400"/>
              <a:buAutoNum type="alphaLcPeriod"/>
            </a:pPr>
            <a:r>
              <a:rPr lang="en-GB"/>
              <a:t>std::vector&lt;string&gt;</a:t>
            </a:r>
            <a:endParaRPr/>
          </a:p>
          <a:p>
            <a:pPr indent="-317500" lvl="1" marL="1371600" rtl="0" algn="l">
              <a:spcBef>
                <a:spcPts val="0"/>
              </a:spcBef>
              <a:spcAft>
                <a:spcPts val="0"/>
              </a:spcAft>
              <a:buSzPts val="1400"/>
              <a:buAutoNum type="alphaLcPeriod"/>
            </a:pPr>
            <a:r>
              <a:rPr i="1" lang="en-GB"/>
              <a:t>original, desired</a:t>
            </a:r>
            <a:endParaRPr i="1"/>
          </a:p>
          <a:p>
            <a:pPr indent="-342900" lvl="0" marL="914400" rtl="0" algn="l">
              <a:spcBef>
                <a:spcPts val="0"/>
              </a:spcBef>
              <a:spcAft>
                <a:spcPts val="0"/>
              </a:spcAft>
              <a:buSzPts val="1800"/>
              <a:buAutoNum type="arabicPeriod"/>
            </a:pPr>
            <a:r>
              <a:rPr lang="en-GB"/>
              <a:t>Use dynamic programming to find minimum steps needed to change </a:t>
            </a:r>
            <a:r>
              <a:rPr i="1" lang="en-GB"/>
              <a:t>original</a:t>
            </a:r>
            <a:r>
              <a:rPr lang="en-GB"/>
              <a:t> into </a:t>
            </a:r>
            <a:r>
              <a:rPr i="1" lang="en-GB"/>
              <a:t>desired</a:t>
            </a:r>
            <a:endParaRPr i="1"/>
          </a:p>
          <a:p>
            <a:pPr indent="-317500" lvl="1" marL="1371600" rtl="0" algn="l">
              <a:spcBef>
                <a:spcPts val="0"/>
              </a:spcBef>
              <a:spcAft>
                <a:spcPts val="0"/>
              </a:spcAft>
              <a:buSzPts val="1400"/>
              <a:buAutoNum type="alphaLcPeriod"/>
            </a:pPr>
            <a:r>
              <a:rPr lang="en-GB"/>
              <a:t>2D dynamic programming </a:t>
            </a:r>
            <a:r>
              <a:rPr lang="en-GB"/>
              <a:t>vectors</a:t>
            </a:r>
            <a:endParaRPr/>
          </a:p>
          <a:p>
            <a:pPr indent="-317500" lvl="1" marL="1371600" rtl="0" algn="l">
              <a:spcBef>
                <a:spcPts val="0"/>
              </a:spcBef>
              <a:spcAft>
                <a:spcPts val="0"/>
              </a:spcAft>
              <a:buSzPts val="1400"/>
              <a:buAutoNum type="alphaLcPeriod"/>
            </a:pPr>
            <a:r>
              <a:rPr lang="en-GB"/>
              <a:t>Optimize the number of steps, not commands</a:t>
            </a:r>
            <a:endParaRPr/>
          </a:p>
          <a:p>
            <a:pPr indent="-342900" lvl="0" marL="914400" rtl="0" algn="l">
              <a:spcBef>
                <a:spcPts val="0"/>
              </a:spcBef>
              <a:spcAft>
                <a:spcPts val="0"/>
              </a:spcAft>
              <a:buSzPts val="1800"/>
              <a:buAutoNum type="arabicPeriod"/>
            </a:pPr>
            <a:r>
              <a:rPr lang="en-GB"/>
              <a:t>Backtrack the DP array to analyze the number of commands needed</a:t>
            </a:r>
            <a:endParaRPr/>
          </a:p>
          <a:p>
            <a:pPr indent="-317500" lvl="1" marL="1371600" rtl="0" algn="l">
              <a:spcBef>
                <a:spcPts val="0"/>
              </a:spcBef>
              <a:spcAft>
                <a:spcPts val="0"/>
              </a:spcAft>
              <a:buSzPts val="1400"/>
              <a:buAutoNum type="alphaLcPeriod"/>
            </a:pPr>
            <a:r>
              <a:rPr lang="en-GB"/>
              <a:t>Search for all the leaf nodes that would produce the optimal solution in Part2</a:t>
            </a:r>
            <a:endParaRPr/>
          </a:p>
          <a:p>
            <a:pPr indent="-317500" lvl="1" marL="1371600" rtl="0" algn="l">
              <a:spcBef>
                <a:spcPts val="0"/>
              </a:spcBef>
              <a:spcAft>
                <a:spcPts val="0"/>
              </a:spcAft>
              <a:buSzPts val="1400"/>
              <a:buAutoNum type="alphaLcPeriod"/>
            </a:pPr>
            <a:r>
              <a:rPr lang="en-GB"/>
              <a:t>Calculate the number of commands for each leaf node</a:t>
            </a:r>
            <a:endParaRPr/>
          </a:p>
          <a:p>
            <a:pPr indent="-317500" lvl="1" marL="1371600" rtl="0" algn="l">
              <a:spcBef>
                <a:spcPts val="0"/>
              </a:spcBef>
              <a:spcAft>
                <a:spcPts val="0"/>
              </a:spcAft>
              <a:buSzPts val="1400"/>
              <a:buAutoNum type="alphaLcPeriod"/>
            </a:pPr>
            <a:r>
              <a:rPr lang="en-GB"/>
              <a:t>Use various optimization techniques to shorten the search time</a:t>
            </a:r>
            <a:endParaRPr/>
          </a:p>
          <a:p>
            <a:pPr indent="-342900" lvl="0" marL="914400" rtl="0" algn="l">
              <a:spcBef>
                <a:spcPts val="0"/>
              </a:spcBef>
              <a:spcAft>
                <a:spcPts val="0"/>
              </a:spcAft>
              <a:buSzPts val="1800"/>
              <a:buAutoNum type="arabicPeriod"/>
            </a:pPr>
            <a:r>
              <a:rPr lang="en-GB"/>
              <a:t>Compile and print out the commands in sequence</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Parser</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Declared two vectors that contain two lists of books</a:t>
            </a:r>
            <a:endParaRPr/>
          </a:p>
          <a:p>
            <a:pPr indent="-317500" lvl="1" marL="914400" rtl="0" algn="l">
              <a:spcBef>
                <a:spcPts val="0"/>
              </a:spcBef>
              <a:spcAft>
                <a:spcPts val="0"/>
              </a:spcAft>
              <a:buSzPts val="1400"/>
              <a:buChar char="○"/>
            </a:pPr>
            <a:r>
              <a:rPr i="1" lang="en-GB"/>
              <a:t>o</a:t>
            </a:r>
            <a:r>
              <a:rPr i="1" lang="en-GB"/>
              <a:t>riginal</a:t>
            </a:r>
            <a:r>
              <a:rPr lang="en-GB"/>
              <a:t> - </a:t>
            </a:r>
            <a:r>
              <a:rPr lang="en-GB"/>
              <a:t>Original arrangement </a:t>
            </a:r>
            <a:endParaRPr/>
          </a:p>
          <a:p>
            <a:pPr indent="-317500" lvl="1" marL="914400" rtl="0" algn="l">
              <a:spcBef>
                <a:spcPts val="0"/>
              </a:spcBef>
              <a:spcAft>
                <a:spcPts val="0"/>
              </a:spcAft>
              <a:buSzPts val="1400"/>
              <a:buChar char="○"/>
            </a:pPr>
            <a:r>
              <a:rPr i="1" lang="en-GB"/>
              <a:t>d</a:t>
            </a:r>
            <a:r>
              <a:rPr i="1" lang="en-GB"/>
              <a:t>esired</a:t>
            </a:r>
            <a:r>
              <a:rPr lang="en-GB"/>
              <a:t> - Desired arrangement</a:t>
            </a:r>
            <a:endParaRPr/>
          </a:p>
          <a:p>
            <a:pPr indent="-342900" lvl="0" marL="457200" rtl="0" algn="l">
              <a:spcBef>
                <a:spcPts val="0"/>
              </a:spcBef>
              <a:spcAft>
                <a:spcPts val="0"/>
              </a:spcAft>
              <a:buSzPts val="1800"/>
              <a:buChar char="●"/>
            </a:pPr>
            <a:r>
              <a:rPr lang="en-GB"/>
              <a:t>Read the data from the input data file using &lt;fstream&gt;</a:t>
            </a:r>
            <a:endParaRPr/>
          </a:p>
          <a:p>
            <a:pPr indent="-342900" lvl="0" marL="457200" rtl="0" algn="l">
              <a:spcBef>
                <a:spcPts val="0"/>
              </a:spcBef>
              <a:spcAft>
                <a:spcPts val="0"/>
              </a:spcAft>
              <a:buSzPts val="1800"/>
              <a:buChar char="●"/>
            </a:pPr>
            <a:r>
              <a:rPr lang="en-GB"/>
              <a:t>These two vectors will be used for dynamic programming in the next part</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GB"/>
              <a:t>Another parser is created to pass the test cases for part 2</a:t>
            </a:r>
            <a:endParaRPr/>
          </a:p>
          <a:p>
            <a:pPr indent="-317500" lvl="1" marL="914400" rtl="0" algn="l">
              <a:spcBef>
                <a:spcPts val="0"/>
              </a:spcBef>
              <a:spcAft>
                <a:spcPts val="0"/>
              </a:spcAft>
              <a:buSzPts val="1400"/>
              <a:buChar char="○"/>
            </a:pPr>
            <a:r>
              <a:rPr lang="en-GB" sz="1800">
                <a:latin typeface="Arial"/>
                <a:ea typeface="Arial"/>
                <a:cs typeface="Arial"/>
                <a:sym typeface="Arial"/>
              </a:rPr>
              <a:t>The file is passed in as a vector of </a:t>
            </a:r>
            <a:r>
              <a:rPr lang="en-GB" sz="1800">
                <a:latin typeface="Arial"/>
                <a:ea typeface="Arial"/>
                <a:cs typeface="Arial"/>
                <a:sym typeface="Arial"/>
              </a:rPr>
              <a:t>characters</a:t>
            </a:r>
            <a:r>
              <a:rPr lang="en-GB" sz="1800">
                <a:latin typeface="Arial"/>
                <a:ea typeface="Arial"/>
                <a:cs typeface="Arial"/>
                <a:sym typeface="Arial"/>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Dynamic Programming</a:t>
            </a:r>
            <a:endParaRPr/>
          </a:p>
        </p:txBody>
      </p:sp>
      <p:sp>
        <p:nvSpPr>
          <p:cNvPr id="84" name="Google Shape;84;p17"/>
          <p:cNvSpPr txBox="1"/>
          <p:nvPr>
            <p:ph idx="1" type="body"/>
          </p:nvPr>
        </p:nvSpPr>
        <p:spPr>
          <a:xfrm>
            <a:off x="311700" y="1152475"/>
            <a:ext cx="82137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Using a two dimensional array (vector) as a dynamic programming matrix:</a:t>
            </a:r>
            <a:endParaRPr/>
          </a:p>
          <a:p>
            <a:pPr indent="0" lvl="0" marL="457200" rtl="0" algn="l">
              <a:spcBef>
                <a:spcPts val="1600"/>
              </a:spcBef>
              <a:spcAft>
                <a:spcPts val="0"/>
              </a:spcAft>
              <a:buNone/>
            </a:pPr>
            <a:r>
              <a:rPr lang="en-GB"/>
              <a:t>Row: the desired sequence (characters in part 2, or strings in part 3)</a:t>
            </a:r>
            <a:endParaRPr/>
          </a:p>
          <a:p>
            <a:pPr indent="0" lvl="0" marL="457200" rtl="0" algn="l">
              <a:spcBef>
                <a:spcPts val="1600"/>
              </a:spcBef>
              <a:spcAft>
                <a:spcPts val="0"/>
              </a:spcAft>
              <a:buNone/>
            </a:pPr>
            <a:r>
              <a:rPr lang="en-GB"/>
              <a:t>Col: the original sequence</a:t>
            </a:r>
            <a:endParaRPr/>
          </a:p>
          <a:p>
            <a:pPr indent="-342900" lvl="0" marL="457200" rtl="0" algn="l">
              <a:spcBef>
                <a:spcPts val="1600"/>
              </a:spcBef>
              <a:spcAft>
                <a:spcPts val="0"/>
              </a:spcAft>
              <a:buSzPts val="1800"/>
              <a:buChar char="●"/>
            </a:pPr>
            <a:r>
              <a:rPr i="1" lang="en-GB"/>
              <a:t>D[i][j]</a:t>
            </a:r>
            <a:r>
              <a:rPr lang="en-GB"/>
              <a:t> represents the minimum steps required to edit the first i elements in the original sequence to be identical with the first j elements in the desired sequence.</a:t>
            </a:r>
            <a:endParaRPr/>
          </a:p>
          <a:p>
            <a:pPr indent="-342900" lvl="0" marL="457200" rtl="0" algn="l">
              <a:spcBef>
                <a:spcPts val="0"/>
              </a:spcBef>
              <a:spcAft>
                <a:spcPts val="0"/>
              </a:spcAft>
              <a:buSzPts val="1800"/>
              <a:buChar char="●"/>
            </a:pPr>
            <a:r>
              <a:rPr i="1" lang="en-GB"/>
              <a:t>i</a:t>
            </a:r>
            <a:r>
              <a:rPr i="1" lang="en-GB"/>
              <a:t> = 0 </a:t>
            </a:r>
            <a:r>
              <a:rPr lang="en-GB"/>
              <a:t> or </a:t>
            </a:r>
            <a:r>
              <a:rPr i="1" lang="en-GB"/>
              <a:t>j = 0 </a:t>
            </a:r>
            <a:r>
              <a:rPr lang="en-GB"/>
              <a:t>indicates that </a:t>
            </a:r>
            <a:r>
              <a:rPr i="1" lang="en-GB"/>
              <a:t>original[] </a:t>
            </a:r>
            <a:r>
              <a:rPr lang="en-GB"/>
              <a:t>or </a:t>
            </a:r>
            <a:r>
              <a:rPr i="1" lang="en-GB"/>
              <a:t>desired[]</a:t>
            </a:r>
            <a:r>
              <a:rPr lang="en-GB"/>
              <a:t> is empty, where </a:t>
            </a:r>
            <a:r>
              <a:rPr i="1" lang="en-GB"/>
              <a:t>D[0][j] = j </a:t>
            </a:r>
            <a:r>
              <a:rPr lang="en-GB"/>
              <a:t>and </a:t>
            </a:r>
            <a:r>
              <a:rPr i="1" lang="en-GB"/>
              <a:t>D[i][0] = i</a:t>
            </a:r>
            <a:r>
              <a:rPr lang="en-GB"/>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id="89" name="Google Shape;89;p18"/>
          <p:cNvPicPr preferRelativeResize="0"/>
          <p:nvPr/>
        </p:nvPicPr>
        <p:blipFill>
          <a:blip r:embed="rId3">
            <a:alphaModFix/>
          </a:blip>
          <a:stretch>
            <a:fillRect/>
          </a:stretch>
        </p:blipFill>
        <p:spPr>
          <a:xfrm>
            <a:off x="83567" y="809139"/>
            <a:ext cx="3808618" cy="3066751"/>
          </a:xfrm>
          <a:prstGeom prst="rect">
            <a:avLst/>
          </a:prstGeom>
          <a:noFill/>
          <a:ln>
            <a:noFill/>
          </a:ln>
        </p:spPr>
      </p:pic>
      <p:sp>
        <p:nvSpPr>
          <p:cNvPr id="90" name="Google Shape;90;p18"/>
          <p:cNvSpPr txBox="1"/>
          <p:nvPr>
            <p:ph type="title"/>
          </p:nvPr>
        </p:nvSpPr>
        <p:spPr>
          <a:xfrm>
            <a:off x="311700" y="121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Dynamic Programming</a:t>
            </a:r>
            <a:endParaRPr/>
          </a:p>
        </p:txBody>
      </p:sp>
      <p:sp>
        <p:nvSpPr>
          <p:cNvPr id="91" name="Google Shape;91;p18"/>
          <p:cNvSpPr txBox="1"/>
          <p:nvPr>
            <p:ph idx="1" type="body"/>
          </p:nvPr>
        </p:nvSpPr>
        <p:spPr>
          <a:xfrm>
            <a:off x="3453475" y="912275"/>
            <a:ext cx="5561700" cy="3548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600"/>
              <a:t>When the original[i] and desired [j] are identical:</a:t>
            </a:r>
            <a:endParaRPr sz="1600"/>
          </a:p>
          <a:p>
            <a:pPr indent="0" lvl="0" marL="457200" rtl="0" algn="l">
              <a:spcBef>
                <a:spcPts val="1600"/>
              </a:spcBef>
              <a:spcAft>
                <a:spcPts val="0"/>
              </a:spcAft>
              <a:buNone/>
            </a:pPr>
            <a:r>
              <a:rPr lang="en-GB" sz="1600"/>
              <a:t>D[i][j] = D[i-1][j-1] (no operation required)</a:t>
            </a:r>
            <a:endParaRPr sz="1600"/>
          </a:p>
          <a:p>
            <a:pPr indent="-330200" lvl="0" marL="457200" rtl="0" algn="l">
              <a:spcBef>
                <a:spcPts val="1600"/>
              </a:spcBef>
              <a:spcAft>
                <a:spcPts val="0"/>
              </a:spcAft>
              <a:buSzPts val="1600"/>
              <a:buChar char="●"/>
            </a:pPr>
            <a:r>
              <a:rPr lang="en-GB" sz="1600"/>
              <a:t>Otherwise:</a:t>
            </a:r>
            <a:endParaRPr sz="1600"/>
          </a:p>
          <a:p>
            <a:pPr indent="0" lvl="0" marL="457200" rtl="0" algn="l">
              <a:spcBef>
                <a:spcPts val="1600"/>
              </a:spcBef>
              <a:spcAft>
                <a:spcPts val="0"/>
              </a:spcAft>
              <a:buNone/>
            </a:pPr>
            <a:r>
              <a:rPr lang="en-GB" sz="1600"/>
              <a:t>D[i][j] = 1 + min(D[i-1][j], D[i][j-1], D[i-1][j-1] - 1)</a:t>
            </a:r>
            <a:endParaRPr sz="1600"/>
          </a:p>
          <a:p>
            <a:pPr indent="457200" lvl="0" marL="457200" rtl="0" algn="l">
              <a:spcBef>
                <a:spcPts val="1600"/>
              </a:spcBef>
              <a:spcAft>
                <a:spcPts val="0"/>
              </a:spcAft>
              <a:buNone/>
            </a:pPr>
            <a:r>
              <a:rPr lang="en-GB" sz="1600"/>
              <a:t>D[i-1][j]: delete original[i - 1]</a:t>
            </a:r>
            <a:endParaRPr sz="1600"/>
          </a:p>
          <a:p>
            <a:pPr indent="457200" lvl="0" marL="457200" rtl="0" algn="l">
              <a:spcBef>
                <a:spcPts val="1600"/>
              </a:spcBef>
              <a:spcAft>
                <a:spcPts val="0"/>
              </a:spcAft>
              <a:buNone/>
            </a:pPr>
            <a:r>
              <a:rPr lang="en-GB" sz="1600"/>
              <a:t>D[i][j-1]: insert desired[j - 1] after original[i - 1] </a:t>
            </a:r>
            <a:endParaRPr sz="1600"/>
          </a:p>
          <a:p>
            <a:pPr indent="457200" lvl="0" marL="457200" rtl="0" algn="l">
              <a:spcBef>
                <a:spcPts val="1600"/>
              </a:spcBef>
              <a:spcAft>
                <a:spcPts val="0"/>
              </a:spcAft>
              <a:buNone/>
            </a:pPr>
            <a:r>
              <a:rPr lang="en-GB" sz="1600"/>
              <a:t>D[i - 1][j - 1]: replace original[i - 1] by desired[j - 1]</a:t>
            </a:r>
            <a:r>
              <a:rPr i="1" lang="en-GB"/>
              <a:t> </a:t>
            </a:r>
            <a:endParaRPr i="1"/>
          </a:p>
          <a:p>
            <a:pPr indent="0" lvl="0" marL="457200" rtl="0" algn="l">
              <a:spcBef>
                <a:spcPts val="1600"/>
              </a:spcBef>
              <a:spcAft>
                <a:spcPts val="0"/>
              </a:spcAft>
              <a:buNone/>
            </a:pPr>
            <a:r>
              <a:t/>
            </a:r>
            <a:endParaRPr i="1"/>
          </a:p>
          <a:p>
            <a:pPr indent="0" lvl="0" marL="457200" rtl="0" algn="l">
              <a:spcBef>
                <a:spcPts val="1600"/>
              </a:spcBef>
              <a:spcAft>
                <a:spcPts val="1600"/>
              </a:spcAft>
              <a:buNone/>
            </a:pPr>
            <a:r>
              <a:t/>
            </a:r>
            <a:endParaRPr i="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Dynamic Programming</a:t>
            </a:r>
            <a:endParaRPr/>
          </a:p>
        </p:txBody>
      </p:sp>
      <p:pic>
        <p:nvPicPr>
          <p:cNvPr id="97" name="Google Shape;97;p19"/>
          <p:cNvPicPr preferRelativeResize="0"/>
          <p:nvPr/>
        </p:nvPicPr>
        <p:blipFill>
          <a:blip r:embed="rId3">
            <a:alphaModFix/>
          </a:blip>
          <a:stretch>
            <a:fillRect/>
          </a:stretch>
        </p:blipFill>
        <p:spPr>
          <a:xfrm>
            <a:off x="947475" y="1017450"/>
            <a:ext cx="7011101" cy="3988475"/>
          </a:xfrm>
          <a:prstGeom prst="rect">
            <a:avLst/>
          </a:prstGeom>
          <a:noFill/>
          <a:ln>
            <a:noFill/>
          </a:ln>
        </p:spPr>
      </p:pic>
      <p:pic>
        <p:nvPicPr>
          <p:cNvPr id="98" name="Google Shape;98;p19"/>
          <p:cNvPicPr preferRelativeResize="0"/>
          <p:nvPr/>
        </p:nvPicPr>
        <p:blipFill>
          <a:blip r:embed="rId4">
            <a:alphaModFix/>
          </a:blip>
          <a:stretch>
            <a:fillRect/>
          </a:stretch>
        </p:blipFill>
        <p:spPr>
          <a:xfrm>
            <a:off x="947475" y="1017460"/>
            <a:ext cx="4930150" cy="3935539"/>
          </a:xfrm>
          <a:prstGeom prst="rect">
            <a:avLst/>
          </a:prstGeom>
          <a:noFill/>
          <a:ln>
            <a:noFill/>
          </a:ln>
        </p:spPr>
      </p:pic>
      <p:pic>
        <p:nvPicPr>
          <p:cNvPr id="99" name="Google Shape;99;p19"/>
          <p:cNvPicPr preferRelativeResize="0"/>
          <p:nvPr/>
        </p:nvPicPr>
        <p:blipFill>
          <a:blip r:embed="rId5">
            <a:alphaModFix/>
          </a:blip>
          <a:stretch>
            <a:fillRect/>
          </a:stretch>
        </p:blipFill>
        <p:spPr>
          <a:xfrm>
            <a:off x="1014700" y="1136912"/>
            <a:ext cx="6701125" cy="3749551"/>
          </a:xfrm>
          <a:prstGeom prst="rect">
            <a:avLst/>
          </a:prstGeom>
          <a:noFill/>
          <a:ln>
            <a:noFill/>
          </a:ln>
        </p:spPr>
      </p:pic>
      <p:pic>
        <p:nvPicPr>
          <p:cNvPr id="100" name="Google Shape;100;p19"/>
          <p:cNvPicPr preferRelativeResize="0"/>
          <p:nvPr/>
        </p:nvPicPr>
        <p:blipFill>
          <a:blip r:embed="rId4">
            <a:alphaModFix/>
          </a:blip>
          <a:stretch>
            <a:fillRect/>
          </a:stretch>
        </p:blipFill>
        <p:spPr>
          <a:xfrm>
            <a:off x="1117925" y="1070385"/>
            <a:ext cx="4930150" cy="3935539"/>
          </a:xfrm>
          <a:prstGeom prst="rect">
            <a:avLst/>
          </a:prstGeom>
          <a:noFill/>
          <a:ln>
            <a:noFill/>
          </a:ln>
        </p:spPr>
      </p:pic>
      <p:pic>
        <p:nvPicPr>
          <p:cNvPr id="101" name="Google Shape;101;p19"/>
          <p:cNvPicPr preferRelativeResize="0"/>
          <p:nvPr/>
        </p:nvPicPr>
        <p:blipFill rotWithShape="1">
          <a:blip r:embed="rId6">
            <a:alphaModFix/>
          </a:blip>
          <a:srcRect b="62669" l="46785" r="48484" t="26922"/>
          <a:stretch/>
        </p:blipFill>
        <p:spPr>
          <a:xfrm>
            <a:off x="3609498" y="2093501"/>
            <a:ext cx="252675" cy="4151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600"/>
                                        <p:tgtEl>
                                          <p:spTgt spid="98"/>
                                        </p:tgtEl>
                                      </p:cBhvr>
                                    </p:animEffect>
                                  </p:childTnLst>
                                </p:cTn>
                              </p:par>
                              <p:par>
                                <p:cTn fill="hold" nodeType="withEffect" presetClass="exit" presetID="10" presetSubtype="0">
                                  <p:stCondLst>
                                    <p:cond delay="0"/>
                                  </p:stCondLst>
                                  <p:childTnLst>
                                    <p:animEffect filter="fade" transition="out">
                                      <p:cBhvr>
                                        <p:cTn dur="600"/>
                                        <p:tgtEl>
                                          <p:spTgt spid="97"/>
                                        </p:tgtEl>
                                      </p:cBhvr>
                                    </p:animEffect>
                                    <p:set>
                                      <p:cBhvr>
                                        <p:cTn dur="1" fill="hold">
                                          <p:stCondLst>
                                            <p:cond delay="600"/>
                                          </p:stCondLst>
                                        </p:cTn>
                                        <p:tgtEl>
                                          <p:spTgt spid="9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600"/>
                                        <p:tgtEl>
                                          <p:spTgt spid="99"/>
                                        </p:tgtEl>
                                      </p:cBhvr>
                                    </p:animEffect>
                                  </p:childTnLst>
                                </p:cTn>
                              </p:par>
                              <p:par>
                                <p:cTn fill="hold" nodeType="withEffect" presetClass="exit" presetID="10" presetSubtype="0">
                                  <p:stCondLst>
                                    <p:cond delay="0"/>
                                  </p:stCondLst>
                                  <p:childTnLst>
                                    <p:animEffect filter="fade" transition="out">
                                      <p:cBhvr>
                                        <p:cTn dur="600"/>
                                        <p:tgtEl>
                                          <p:spTgt spid="98"/>
                                        </p:tgtEl>
                                      </p:cBhvr>
                                    </p:animEffect>
                                    <p:set>
                                      <p:cBhvr>
                                        <p:cTn dur="1" fill="hold">
                                          <p:stCondLst>
                                            <p:cond delay="600"/>
                                          </p:stCondLst>
                                        </p:cTn>
                                        <p:tgtEl>
                                          <p:spTgt spid="9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600"/>
                                        <p:tgtEl>
                                          <p:spTgt spid="99"/>
                                        </p:tgtEl>
                                      </p:cBhvr>
                                    </p:animEffect>
                                    <p:set>
                                      <p:cBhvr>
                                        <p:cTn dur="1" fill="hold">
                                          <p:stCondLst>
                                            <p:cond delay="600"/>
                                          </p:stCondLst>
                                        </p:cTn>
                                        <p:tgtEl>
                                          <p:spTgt spid="9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6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Part3-Minimize commands</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Analysis different possible list of commands acquired </a:t>
            </a:r>
            <a:endParaRPr/>
          </a:p>
          <a:p>
            <a:pPr indent="-342900" lvl="0" marL="457200" rtl="0" algn="l">
              <a:spcBef>
                <a:spcPts val="0"/>
              </a:spcBef>
              <a:spcAft>
                <a:spcPts val="0"/>
              </a:spcAft>
              <a:buSzPts val="1800"/>
              <a:buChar char="●"/>
            </a:pPr>
            <a:r>
              <a:rPr lang="en-GB"/>
              <a:t>When the successive operations are identical and the position </a:t>
            </a:r>
            <a:r>
              <a:rPr lang="en-GB"/>
              <a:t>indice</a:t>
            </a:r>
            <a:r>
              <a:rPr lang="en-GB"/>
              <a:t> are continuous then these operations can be combined into one command</a:t>
            </a:r>
            <a:endParaRPr/>
          </a:p>
          <a:p>
            <a:pPr indent="-342900" lvl="0" marL="457200" rtl="0" algn="l">
              <a:spcBef>
                <a:spcPts val="0"/>
              </a:spcBef>
              <a:spcAft>
                <a:spcPts val="0"/>
              </a:spcAft>
              <a:buSzPts val="1800"/>
              <a:buChar char="●"/>
            </a:pPr>
            <a:r>
              <a:rPr lang="en-GB"/>
              <a:t>When an insertion is followed by a deletion, then these operations can be combined into a replacement</a:t>
            </a:r>
            <a:endParaRPr/>
          </a:p>
          <a:p>
            <a:pPr indent="-342900" lvl="0" marL="457200" rtl="0" algn="l">
              <a:spcBef>
                <a:spcPts val="0"/>
              </a:spcBef>
              <a:spcAft>
                <a:spcPts val="0"/>
              </a:spcAft>
              <a:buSzPts val="1800"/>
              <a:buChar char="●"/>
            </a:pPr>
            <a:r>
              <a:rPr lang="en-GB"/>
              <a:t>By doing so, we can find the minimum number of commands with the least number of steps for re-arranging the books in the library, therefore, we have completed objective Part 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251575"/>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had a great idea! </a:t>
            </a:r>
            <a:endParaRPr/>
          </a:p>
          <a:p>
            <a:pPr indent="0" lvl="0" marL="0" rtl="0" algn="l">
              <a:spcBef>
                <a:spcPts val="0"/>
              </a:spcBef>
              <a:spcAft>
                <a:spcPts val="0"/>
              </a:spcAft>
              <a:buNone/>
            </a:pPr>
            <a:r>
              <a:rPr lang="en-GB"/>
              <a:t>Use branch-cut to shorten the DFS search</a:t>
            </a:r>
            <a:endParaRPr sz="2400"/>
          </a:p>
        </p:txBody>
      </p:sp>
      <p:sp>
        <p:nvSpPr>
          <p:cNvPr id="113" name="Google Shape;113;p21"/>
          <p:cNvSpPr txBox="1"/>
          <p:nvPr>
            <p:ph idx="1" type="body"/>
          </p:nvPr>
        </p:nvSpPr>
        <p:spPr>
          <a:xfrm>
            <a:off x="311700" y="15298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When the number of commands for one path is found, assume it is N, we don’t need to search for other branches that are guaranteed to produce a result that is larger than N.</a:t>
            </a:r>
            <a:endParaRPr/>
          </a:p>
          <a:p>
            <a:pPr indent="-342900" lvl="0" marL="457200" rtl="0" algn="l">
              <a:spcBef>
                <a:spcPts val="0"/>
              </a:spcBef>
              <a:spcAft>
                <a:spcPts val="0"/>
              </a:spcAft>
              <a:buSzPts val="1800"/>
              <a:buChar char="●"/>
            </a:pPr>
            <a:r>
              <a:rPr lang="en-GB"/>
              <a:t>We record the current number of commands used, and if it exceeds the number N, we return back to its parent node rather than searching deeper into the tree.</a:t>
            </a:r>
            <a:endParaRPr/>
          </a:p>
          <a:p>
            <a:pPr indent="-342900" lvl="0" marL="457200" rtl="0" algn="l">
              <a:spcBef>
                <a:spcPts val="0"/>
              </a:spcBef>
              <a:spcAft>
                <a:spcPts val="0"/>
              </a:spcAft>
              <a:buSzPts val="1800"/>
              <a:buChar char="●"/>
            </a:pPr>
            <a:r>
              <a:rPr lang="en-GB"/>
              <a:t>As a result, we won’t need to search all the paths, calculate their respective number of commands, and find the minimum among them. This optimization technique speeds up the convergence of the optimal solution.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