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9F9F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3242" autoAdjust="0"/>
  </p:normalViewPr>
  <p:slideViewPr>
    <p:cSldViewPr snapToGrid="0">
      <p:cViewPr varScale="1">
        <p:scale>
          <a:sx n="77" d="100"/>
          <a:sy n="77" d="100"/>
        </p:scale>
        <p:origin x="120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99931-AD56-40C9-A6C9-8897778832C8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BDA1-F3BF-4D46-89BA-FC620A6796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5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320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13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14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86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17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05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5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34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52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15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25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5BDA1-F3BF-4D46-89BA-FC620A67964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92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6EFB0-AEB7-46CC-A859-543829D63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E9EB15-669A-4FFE-93A5-6773C2A8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716B76-80C1-4E2E-873C-2ED7B78A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CEE9E2-4648-44B0-BC61-A2C1B0DD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C44671-D8E7-4734-A62A-C70B393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0B268-6065-4538-BFD4-CAF90282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3201B0-5DB2-4A08-B7BF-F3A8BBCF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3E8B3A-F02A-47EC-8737-94B4E5F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2404C2-7320-4386-8A8E-8CE4F5F2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89239D-836E-4029-8803-D6FC1B31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51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E046DA-1C78-4C5C-96FA-CF913FE04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E826AA-345D-4E92-B350-B6D92E48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6183F0-7D6B-45A1-B0CF-DF015BF6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E24C65-7A8D-43C1-A766-6F4F2878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11EDC4-9F48-406C-9E33-C79FD06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4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80047-BCBF-4A9A-996E-2C42559E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32FF0-7750-47F3-925C-155DBC6A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166A99-C709-4182-81D9-5379A783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4CB203-00EE-4245-B35B-DCCD59D8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4595-28F1-4623-A8A1-F6B7C73B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46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E0F67-1CE8-408E-A098-19C6230C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4B1019-3E54-4BD2-B35A-614B50ED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4FE65B-F8B2-4D51-B928-C28F4137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8A699F-7562-46ED-A191-91FA99F8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F937D2-92CE-4F40-BC92-DD93AF1C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3B194-0FD1-4E49-B300-C9CDD417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E4B32-C357-4C91-856F-6F7744C1F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76B475-4397-454A-AE10-5D8E2EEEB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B89172-02C3-4C7C-B9C8-BF64D682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9C02FE-06F0-4DAE-9869-CE7BE81F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6D68D6-F1DD-43EA-9A37-AEA8BFFB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5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31292-868C-4FF2-9336-45C9300F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506CB-C164-4FCE-9C98-A30DDDE6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07C03F-8A73-4A24-A22D-BDE4C2256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3533E4-3A35-425D-9918-86D2D25F2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E68163-C8A3-4CD8-A917-C2DF9FCA0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1D0D57-45F5-49F9-8BD7-8087AC3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FD3006-4406-485D-8C3B-5FB1573A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D7B8E8-09BA-4E94-AD70-5791E13E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1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8DED9-7E3C-4842-B9A9-488E9A4A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B3625A-AB76-41CF-8307-120779C8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AC5712-DF52-4835-955B-8144058C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D8A565-72A2-4A27-A23E-EBFB1AF2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3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778AA3-62DB-4686-B975-D07D6ED5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33E903-AA3D-4706-9431-02B4709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6B859-6665-4120-AB41-D374855D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5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0DD2F-0BBC-43CA-88AE-D6B7FD5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09A807-4D5D-4642-A059-B0C34396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B682E2-5380-4328-9024-6FDB5D8DE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942177-C4F5-4BBC-B0BD-A5A121DE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559602-490A-4A6C-9037-1256EA69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9D6118-7E98-4716-A568-7DFF0A8A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9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C04D8-864A-482B-A9F0-ABDA34DC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3E9141-41F8-42E0-9B27-7B49CA7B4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1D4E1A-C8F5-49D0-9A31-159BEBE5D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E82989-1746-4CFE-B35D-417656C9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3BD20B-CB80-4556-A637-8CF056A4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954FCC-DDAB-4B48-A068-60EA848D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6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3FFF15-D459-4D0B-A3CB-66BCE340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0C19DE-78BE-4B4C-84DD-E7C1EEC7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C0D945-9FCD-4757-AEF5-1129740D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A7EF-1686-4BFE-A856-5BDCCB48C26B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2E3EE-4D2D-4CCA-B44D-B88D81999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4DFA0D-EDD4-4CA1-A4F9-699226336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4B33E-2899-4B5A-8FB6-67BB36A18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40.130.34.14:8888/JenaFWS/services/respXML/echo?owlURL=http://114.198.172.66/onto/40643136/project.owl&amp;rdfURL=http://114.198.172.66/onto/40643136/project.rdf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CDB6C92-37A8-4E4B-A532-0065175E17F0}"/>
              </a:ext>
            </a:extLst>
          </p:cNvPr>
          <p:cNvSpPr txBox="1"/>
          <p:nvPr/>
        </p:nvSpPr>
        <p:spPr>
          <a:xfrm>
            <a:off x="1199648" y="2413337"/>
            <a:ext cx="7048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期末 </a:t>
            </a:r>
            <a:r>
              <a:rPr lang="en-US" altLang="zh-TW" sz="6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Ontology</a:t>
            </a:r>
            <a:r>
              <a:rPr lang="zh-TW" altLang="en-US" sz="6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提報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A75284-1EB8-4DD6-AA1D-922A4745B4E1}"/>
              </a:ext>
            </a:extLst>
          </p:cNvPr>
          <p:cNvSpPr txBox="1"/>
          <p:nvPr/>
        </p:nvSpPr>
        <p:spPr>
          <a:xfrm>
            <a:off x="508768" y="1743249"/>
            <a:ext cx="3855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新一代</a:t>
            </a:r>
            <a:r>
              <a:rPr lang="en-US" altLang="zh-TW" sz="4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Web</a:t>
            </a:r>
            <a:r>
              <a:rPr lang="zh-TW" altLang="en-US" sz="4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技術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5C0FA8-86B1-4BFC-AB88-2BFB4253EE6A}"/>
              </a:ext>
            </a:extLst>
          </p:cNvPr>
          <p:cNvSpPr txBox="1"/>
          <p:nvPr/>
        </p:nvSpPr>
        <p:spPr>
          <a:xfrm>
            <a:off x="6531476" y="5710955"/>
            <a:ext cx="5660524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指導教授：許乙清教授</a:t>
            </a:r>
            <a:endParaRPr lang="en-US" altLang="zh-TW" sz="2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報告學生：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40643136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資工四甲 高家祥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AE21549-C878-435E-954B-1A614C242E29}"/>
              </a:ext>
            </a:extLst>
          </p:cNvPr>
          <p:cNvGrpSpPr/>
          <p:nvPr/>
        </p:nvGrpSpPr>
        <p:grpSpPr>
          <a:xfrm>
            <a:off x="0" y="3418957"/>
            <a:ext cx="10324619" cy="414316"/>
            <a:chOff x="-109332" y="1182757"/>
            <a:chExt cx="7719538" cy="337930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0" name="箭號: 五邊形 9">
              <a:extLst>
                <a:ext uri="{FF2B5EF4-FFF2-40B4-BE49-F238E27FC236}">
                  <a16:creationId xmlns:a16="http://schemas.microsoft.com/office/drawing/2014/main" id="{961B640C-914E-457F-B426-40F465BE38DD}"/>
                </a:ext>
              </a:extLst>
            </p:cNvPr>
            <p:cNvSpPr/>
            <p:nvPr/>
          </p:nvSpPr>
          <p:spPr>
            <a:xfrm>
              <a:off x="-109332" y="1182757"/>
              <a:ext cx="7313999" cy="337930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＞形 10">
              <a:extLst>
                <a:ext uri="{FF2B5EF4-FFF2-40B4-BE49-F238E27FC236}">
                  <a16:creationId xmlns:a16="http://schemas.microsoft.com/office/drawing/2014/main" id="{E778463A-6364-4671-B89A-8DE7E55C061F}"/>
                </a:ext>
              </a:extLst>
            </p:cNvPr>
            <p:cNvSpPr/>
            <p:nvPr/>
          </p:nvSpPr>
          <p:spPr>
            <a:xfrm>
              <a:off x="7204667" y="1190948"/>
              <a:ext cx="405539" cy="321547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07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986DFE7-C7DE-4C50-BCEB-4A8E2D0B5639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Functional Property</a:t>
            </a:r>
            <a:endParaRPr lang="zh-TW" altLang="en-US" sz="36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1A6023-39ED-4A71-91AE-EC57778B3F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395" r="51421"/>
          <a:stretch/>
        </p:blipFill>
        <p:spPr>
          <a:xfrm>
            <a:off x="254000" y="1645920"/>
            <a:ext cx="5760721" cy="5029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D0D3B6AF-4ED8-470A-B310-EB8F848B6D09}"/>
              </a:ext>
            </a:extLst>
          </p:cNvPr>
          <p:cNvSpPr/>
          <p:nvPr/>
        </p:nvSpPr>
        <p:spPr>
          <a:xfrm>
            <a:off x="547114" y="3137664"/>
            <a:ext cx="5294885" cy="1480622"/>
          </a:xfrm>
          <a:prstGeom prst="roundRect">
            <a:avLst/>
          </a:prstGeom>
          <a:noFill/>
          <a:ln w="571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ACB7617-3A0C-445B-BAF1-305F5A833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672" y="2843084"/>
            <a:ext cx="5668970" cy="965969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606596-3D60-4C3E-8BE0-D8810BA76D57}"/>
              </a:ext>
            </a:extLst>
          </p:cNvPr>
          <p:cNvSpPr txBox="1"/>
          <p:nvPr/>
        </p:nvSpPr>
        <p:spPr>
          <a:xfrm>
            <a:off x="6177280" y="195870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推論結果：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B82B89-364D-4584-A444-10FBC389E072}"/>
              </a:ext>
            </a:extLst>
          </p:cNvPr>
          <p:cNvSpPr txBox="1"/>
          <p:nvPr/>
        </p:nvSpPr>
        <p:spPr>
          <a:xfrm>
            <a:off x="6290568" y="4108659"/>
            <a:ext cx="547617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Windows 10 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的授權是屬於 專有軟體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en-US" altLang="zh-TW" sz="2000" dirty="0" err="1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nonfree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</a:t>
            </a:r>
            <a:endParaRPr lang="zh-TW" altLang="en-US" sz="20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42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E32B4DC-AC68-42A9-B51E-56F48629AA9F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6130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Inverse Functional Property</a:t>
            </a:r>
            <a:endParaRPr lang="zh-TW" altLang="en-US" sz="36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1A6023-39ED-4A71-91AE-EC57778B3F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" b="-721"/>
          <a:stretch/>
        </p:blipFill>
        <p:spPr>
          <a:xfrm>
            <a:off x="364075" y="1422400"/>
            <a:ext cx="4856480" cy="543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D0D3B6AF-4ED8-470A-B310-EB8F848B6D09}"/>
              </a:ext>
            </a:extLst>
          </p:cNvPr>
          <p:cNvSpPr/>
          <p:nvPr/>
        </p:nvSpPr>
        <p:spPr>
          <a:xfrm>
            <a:off x="-4969765" y="5652393"/>
            <a:ext cx="4551680" cy="1022985"/>
          </a:xfrm>
          <a:prstGeom prst="roundRect">
            <a:avLst/>
          </a:prstGeom>
          <a:noFill/>
          <a:ln w="571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ACB7617-3A0C-445B-BAF1-305F5A833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883" y="2836844"/>
            <a:ext cx="5668970" cy="939983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606596-3D60-4C3E-8BE0-D8810BA76D57}"/>
              </a:ext>
            </a:extLst>
          </p:cNvPr>
          <p:cNvSpPr txBox="1"/>
          <p:nvPr/>
        </p:nvSpPr>
        <p:spPr>
          <a:xfrm>
            <a:off x="6177280" y="195870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推論結果：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B82B89-364D-4584-A444-10FBC389E072}"/>
              </a:ext>
            </a:extLst>
          </p:cNvPr>
          <p:cNvSpPr txBox="1"/>
          <p:nvPr/>
        </p:nvSpPr>
        <p:spPr>
          <a:xfrm>
            <a:off x="7065059" y="5375180"/>
            <a:ext cx="4214615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 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被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ISO/ICE 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訂的編號為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14882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而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ISO/ICE 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將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14882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訂為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3114484-9D2C-4E58-8273-7E584BCDBA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1746" y="4195760"/>
            <a:ext cx="5641243" cy="960426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94331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7FD3609-FF91-423A-B324-1DEA451E665F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17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6130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Inverse Functional Property</a:t>
            </a:r>
            <a:endParaRPr lang="zh-TW" altLang="en-US" sz="36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1A6023-39ED-4A71-91AE-EC57778B3F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4" r="14730" b="-721"/>
          <a:stretch/>
        </p:blipFill>
        <p:spPr>
          <a:xfrm>
            <a:off x="235737" y="1463040"/>
            <a:ext cx="5399148" cy="5212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D0D3B6AF-4ED8-470A-B310-EB8F848B6D09}"/>
              </a:ext>
            </a:extLst>
          </p:cNvPr>
          <p:cNvSpPr/>
          <p:nvPr/>
        </p:nvSpPr>
        <p:spPr>
          <a:xfrm>
            <a:off x="659470" y="4069209"/>
            <a:ext cx="4811689" cy="959991"/>
          </a:xfrm>
          <a:prstGeom prst="roundRect">
            <a:avLst/>
          </a:prstGeom>
          <a:noFill/>
          <a:ln w="571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ACB7617-3A0C-445B-BAF1-305F5A833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883" y="2836844"/>
            <a:ext cx="5668970" cy="939983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606596-3D60-4C3E-8BE0-D8810BA76D57}"/>
              </a:ext>
            </a:extLst>
          </p:cNvPr>
          <p:cNvSpPr txBox="1"/>
          <p:nvPr/>
        </p:nvSpPr>
        <p:spPr>
          <a:xfrm>
            <a:off x="6177280" y="195870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推論結果：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B82B89-364D-4584-A444-10FBC389E072}"/>
              </a:ext>
            </a:extLst>
          </p:cNvPr>
          <p:cNvSpPr txBox="1"/>
          <p:nvPr/>
        </p:nvSpPr>
        <p:spPr>
          <a:xfrm>
            <a:off x="7065059" y="5375180"/>
            <a:ext cx="4214615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 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被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ISO/ICE 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訂的編號為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14882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而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ISO/ICE 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將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14882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訂為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3114484-9D2C-4E58-8273-7E584BCDBA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1746" y="4195760"/>
            <a:ext cx="5641243" cy="960426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01566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21737EC-3F79-4F6B-817B-3F34CCC7C551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完整 </a:t>
            </a:r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Ontology </a:t>
            </a:r>
            <a:r>
              <a:rPr lang="zh-TW" altLang="en-US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與 </a:t>
            </a:r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RDF</a:t>
            </a:r>
            <a:endParaRPr lang="zh-TW" altLang="en-US" sz="36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72BC55-0480-4AD5-A1EA-A715DDBDBD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3313" r="11807" b="1710"/>
          <a:stretch/>
        </p:blipFill>
        <p:spPr>
          <a:xfrm>
            <a:off x="138896" y="1778346"/>
            <a:ext cx="6207760" cy="2474976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5CA52B6-B99B-4515-933D-8C2EBD457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0" y="1778346"/>
            <a:ext cx="6874940" cy="16038819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C6465446-5023-498F-9479-3322321F7550}"/>
              </a:ext>
            </a:extLst>
          </p:cNvPr>
          <p:cNvSpPr txBox="1"/>
          <p:nvPr/>
        </p:nvSpPr>
        <p:spPr>
          <a:xfrm>
            <a:off x="138896" y="123849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完整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Ontology</a:t>
            </a:r>
            <a:endParaRPr lang="zh-TW" altLang="en-US" sz="2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59AE33D-554F-4EA3-9BC9-6B7A3D8A01BC}"/>
              </a:ext>
            </a:extLst>
          </p:cNvPr>
          <p:cNvSpPr txBox="1"/>
          <p:nvPr/>
        </p:nvSpPr>
        <p:spPr>
          <a:xfrm>
            <a:off x="6536260" y="1277586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完整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RDF</a:t>
            </a:r>
            <a:endParaRPr lang="zh-TW" altLang="en-US" sz="24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74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3C7442D-6994-4955-B4A8-796C29DD4DFE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4180427" y="2705725"/>
            <a:ext cx="23663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TW" altLang="en-US" sz="4800" i="1" dirty="0">
              <a:solidFill>
                <a:schemeClr val="accent1">
                  <a:lumMod val="60000"/>
                  <a:lumOff val="40000"/>
                </a:schemeClr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F509E3-9429-48D2-8CDB-E8C7BA5285C1}"/>
              </a:ext>
            </a:extLst>
          </p:cNvPr>
          <p:cNvSpPr txBox="1"/>
          <p:nvPr/>
        </p:nvSpPr>
        <p:spPr>
          <a:xfrm>
            <a:off x="291296" y="335022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完整推論結果 網址</a:t>
            </a:r>
          </a:p>
        </p:txBody>
      </p:sp>
    </p:spTree>
    <p:extLst>
      <p:ext uri="{BB962C8B-B14F-4D97-AF65-F5344CB8AC3E}">
        <p14:creationId xmlns:p14="http://schemas.microsoft.com/office/powerpoint/2010/main" val="23877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A9BCBA-7BC5-4F75-A965-E99A2D7DECA0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035630-E8A9-406F-9B4B-753EF2E5EBC7}"/>
              </a:ext>
            </a:extLst>
          </p:cNvPr>
          <p:cNvSpPr txBox="1"/>
          <p:nvPr/>
        </p:nvSpPr>
        <p:spPr>
          <a:xfrm>
            <a:off x="1556135" y="2413337"/>
            <a:ext cx="9079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i="1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~ Thanks For Listening ~</a:t>
            </a:r>
            <a:endParaRPr lang="zh-TW" altLang="en-US" sz="6000" i="1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A9BB20-CAAD-46FF-B51D-155CB35CD982}"/>
              </a:ext>
            </a:extLst>
          </p:cNvPr>
          <p:cNvSpPr txBox="1"/>
          <p:nvPr/>
        </p:nvSpPr>
        <p:spPr>
          <a:xfrm>
            <a:off x="3695343" y="3642182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i="1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感謝您的聆聽</a:t>
            </a:r>
          </a:p>
        </p:txBody>
      </p:sp>
    </p:spTree>
    <p:extLst>
      <p:ext uri="{BB962C8B-B14F-4D97-AF65-F5344CB8AC3E}">
        <p14:creationId xmlns:p14="http://schemas.microsoft.com/office/powerpoint/2010/main" val="131197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773CFE4-E3DB-48A2-9FB3-D955E1B6A74D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3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Ontology UML </a:t>
            </a:r>
            <a:r>
              <a:rPr lang="zh-TW" altLang="en-US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圖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8267FE-1B15-4E73-9081-EF9DD8C9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958" y="-189517"/>
            <a:ext cx="13851424" cy="79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37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26FF4E8-6272-4FBE-B814-0129F2DE258C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Symmetric Property</a:t>
            </a:r>
            <a:endParaRPr lang="zh-TW" altLang="en-US" sz="36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1A6023-39ED-4A71-91AE-EC57778B3F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600"/>
          <a:stretch/>
        </p:blipFill>
        <p:spPr>
          <a:xfrm>
            <a:off x="254000" y="1798320"/>
            <a:ext cx="4856480" cy="4877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D0D3B6AF-4ED8-470A-B310-EB8F848B6D09}"/>
              </a:ext>
            </a:extLst>
          </p:cNvPr>
          <p:cNvSpPr/>
          <p:nvPr/>
        </p:nvSpPr>
        <p:spPr>
          <a:xfrm>
            <a:off x="-4969765" y="5652393"/>
            <a:ext cx="4551680" cy="1022985"/>
          </a:xfrm>
          <a:prstGeom prst="roundRect">
            <a:avLst/>
          </a:prstGeom>
          <a:noFill/>
          <a:ln w="571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85F3EC5-8B2D-4B19-9B00-448E064763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035" y="2774808"/>
            <a:ext cx="5698245" cy="1102520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D8023EA-48BC-49C3-A06B-32C3CADD9D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649" y="4433240"/>
            <a:ext cx="5713631" cy="1031895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A05DCA21-89FC-4C9F-9289-845AD0052460}"/>
              </a:ext>
            </a:extLst>
          </p:cNvPr>
          <p:cNvSpPr txBox="1"/>
          <p:nvPr/>
        </p:nvSpPr>
        <p:spPr>
          <a:xfrm>
            <a:off x="6177280" y="195870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推論結果：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97C8311-817B-4D92-A64F-0687164F3B6F}"/>
              </a:ext>
            </a:extLst>
          </p:cNvPr>
          <p:cNvSpPr txBox="1"/>
          <p:nvPr/>
        </p:nvSpPr>
        <p:spPr>
          <a:xfrm>
            <a:off x="6831697" y="6021047"/>
            <a:ext cx="465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Windows 10 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與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Office 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是兼容的</a:t>
            </a:r>
          </a:p>
        </p:txBody>
      </p:sp>
    </p:spTree>
    <p:extLst>
      <p:ext uri="{BB962C8B-B14F-4D97-AF65-F5344CB8AC3E}">
        <p14:creationId xmlns:p14="http://schemas.microsoft.com/office/powerpoint/2010/main" val="11114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71B62C3-9CF5-4534-A9B2-09FFDFB9A54A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3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Symmetric Property</a:t>
            </a:r>
            <a:endParaRPr lang="zh-TW" altLang="en-US" sz="36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1A6023-39ED-4A71-91AE-EC57778B3F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485" r="33600"/>
          <a:stretch/>
        </p:blipFill>
        <p:spPr>
          <a:xfrm>
            <a:off x="232656" y="1636977"/>
            <a:ext cx="5863344" cy="4540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D0D3B6AF-4ED8-470A-B310-EB8F848B6D09}"/>
              </a:ext>
            </a:extLst>
          </p:cNvPr>
          <p:cNvSpPr/>
          <p:nvPr/>
        </p:nvSpPr>
        <p:spPr>
          <a:xfrm>
            <a:off x="403520" y="4323996"/>
            <a:ext cx="5521615" cy="1250381"/>
          </a:xfrm>
          <a:prstGeom prst="roundRect">
            <a:avLst/>
          </a:prstGeom>
          <a:noFill/>
          <a:ln w="571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9BB9461-CEDE-4F9D-BDFC-747891BCA8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035" y="2774808"/>
            <a:ext cx="5698245" cy="1102520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44D1FE6-D5B5-4830-8C57-FB13228C7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649" y="4433240"/>
            <a:ext cx="5713631" cy="1031895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A9CB186D-35B1-4DE6-A9B6-CD5BF2F15269}"/>
              </a:ext>
            </a:extLst>
          </p:cNvPr>
          <p:cNvSpPr txBox="1"/>
          <p:nvPr/>
        </p:nvSpPr>
        <p:spPr>
          <a:xfrm>
            <a:off x="6177280" y="195870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推論結果：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37F0F23-5196-4CE8-8F5D-0FB6FEBBAADF}"/>
              </a:ext>
            </a:extLst>
          </p:cNvPr>
          <p:cNvSpPr txBox="1"/>
          <p:nvPr/>
        </p:nvSpPr>
        <p:spPr>
          <a:xfrm>
            <a:off x="6831697" y="6021047"/>
            <a:ext cx="465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Windows 10 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與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Office 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是兼容的</a:t>
            </a:r>
          </a:p>
        </p:txBody>
      </p:sp>
    </p:spTree>
    <p:extLst>
      <p:ext uri="{BB962C8B-B14F-4D97-AF65-F5344CB8AC3E}">
        <p14:creationId xmlns:p14="http://schemas.microsoft.com/office/powerpoint/2010/main" val="231544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15E614AE-AB5E-41B1-A31E-48DE90D70AF4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373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Inverse Property</a:t>
            </a:r>
            <a:endParaRPr lang="zh-TW" altLang="en-US" sz="36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1A6023-39ED-4A71-91AE-EC57778B3F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600"/>
          <a:stretch/>
        </p:blipFill>
        <p:spPr>
          <a:xfrm>
            <a:off x="254000" y="1798320"/>
            <a:ext cx="4856480" cy="4877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D0D3B6AF-4ED8-470A-B310-EB8F848B6D09}"/>
              </a:ext>
            </a:extLst>
          </p:cNvPr>
          <p:cNvSpPr/>
          <p:nvPr/>
        </p:nvSpPr>
        <p:spPr>
          <a:xfrm>
            <a:off x="-4969765" y="5652393"/>
            <a:ext cx="4551680" cy="1022985"/>
          </a:xfrm>
          <a:prstGeom prst="roundRect">
            <a:avLst/>
          </a:prstGeom>
          <a:noFill/>
          <a:ln w="571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ACB7617-3A0C-445B-BAF1-305F5A833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035" y="2843084"/>
            <a:ext cx="5698245" cy="965969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6FEF0DD-A86A-4989-B0A4-689D52F4BB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649" y="4448082"/>
            <a:ext cx="5713631" cy="1002210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606596-3D60-4C3E-8BE0-D8810BA76D57}"/>
              </a:ext>
            </a:extLst>
          </p:cNvPr>
          <p:cNvSpPr txBox="1"/>
          <p:nvPr/>
        </p:nvSpPr>
        <p:spPr>
          <a:xfrm>
            <a:off x="6177280" y="195870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推論結果：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B82B89-364D-4584-A444-10FBC389E072}"/>
              </a:ext>
            </a:extLst>
          </p:cNvPr>
          <p:cNvSpPr txBox="1"/>
          <p:nvPr/>
        </p:nvSpPr>
        <p:spPr>
          <a:xfrm>
            <a:off x="6757269" y="5590362"/>
            <a:ext cx="4323620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開發了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Windows 10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Windows 10 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開發</a:t>
            </a:r>
          </a:p>
        </p:txBody>
      </p:sp>
    </p:spTree>
    <p:extLst>
      <p:ext uri="{BB962C8B-B14F-4D97-AF65-F5344CB8AC3E}">
        <p14:creationId xmlns:p14="http://schemas.microsoft.com/office/powerpoint/2010/main" val="79587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89F2955-C4E8-43C1-A475-B002ACA76D68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373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Inverse Property</a:t>
            </a:r>
            <a:endParaRPr lang="zh-TW" altLang="en-US" sz="36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1A6023-39ED-4A71-91AE-EC57778B3F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18373" r="48695" b="16147"/>
          <a:stretch/>
        </p:blipFill>
        <p:spPr>
          <a:xfrm>
            <a:off x="172720" y="1407708"/>
            <a:ext cx="5842001" cy="4971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ACB7617-3A0C-445B-BAF1-305F5A833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035" y="2843084"/>
            <a:ext cx="5698245" cy="965969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6FEF0DD-A86A-4989-B0A4-689D52F4BB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649" y="4448082"/>
            <a:ext cx="5713631" cy="1002210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606596-3D60-4C3E-8BE0-D8810BA76D57}"/>
              </a:ext>
            </a:extLst>
          </p:cNvPr>
          <p:cNvSpPr txBox="1"/>
          <p:nvPr/>
        </p:nvSpPr>
        <p:spPr>
          <a:xfrm>
            <a:off x="6177280" y="195870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推論結果：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B82B89-364D-4584-A444-10FBC389E072}"/>
              </a:ext>
            </a:extLst>
          </p:cNvPr>
          <p:cNvSpPr txBox="1"/>
          <p:nvPr/>
        </p:nvSpPr>
        <p:spPr>
          <a:xfrm>
            <a:off x="6757269" y="5590362"/>
            <a:ext cx="4323620" cy="1147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開發了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Windows 10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Windows 10 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開發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0D3B6AF-4ED8-470A-B310-EB8F848B6D09}"/>
              </a:ext>
            </a:extLst>
          </p:cNvPr>
          <p:cNvSpPr/>
          <p:nvPr/>
        </p:nvSpPr>
        <p:spPr>
          <a:xfrm>
            <a:off x="431574" y="2814575"/>
            <a:ext cx="5451065" cy="1310385"/>
          </a:xfrm>
          <a:prstGeom prst="roundRect">
            <a:avLst/>
          </a:prstGeom>
          <a:noFill/>
          <a:ln w="571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3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0AC792F-112B-4FA7-90C9-6D4D36BCED1E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Transitive Property</a:t>
            </a:r>
            <a:endParaRPr lang="zh-TW" altLang="en-US" sz="36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ACB7617-3A0C-445B-BAF1-305F5A833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6538" y="1992529"/>
            <a:ext cx="5698245" cy="962806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6FEF0DD-A86A-4989-B0A4-689D52F4BB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6336" y="3227219"/>
            <a:ext cx="5713631" cy="942555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606596-3D60-4C3E-8BE0-D8810BA76D57}"/>
              </a:ext>
            </a:extLst>
          </p:cNvPr>
          <p:cNvSpPr txBox="1"/>
          <p:nvPr/>
        </p:nvSpPr>
        <p:spPr>
          <a:xfrm>
            <a:off x="6210426" y="128486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推論結果：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B82B89-364D-4584-A444-10FBC389E072}"/>
              </a:ext>
            </a:extLst>
          </p:cNvPr>
          <p:cNvSpPr txBox="1"/>
          <p:nvPr/>
        </p:nvSpPr>
        <p:spPr>
          <a:xfrm>
            <a:off x="6535792" y="5573131"/>
            <a:ext cx="533190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 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由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BCPL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語言演化 而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又由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語言演化</a:t>
            </a:r>
            <a:endParaRPr lang="en-US" altLang="zh-TW" sz="20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69F554A-626D-4D6A-8011-BA51CEAFA5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7439" y="4459975"/>
            <a:ext cx="5668617" cy="962413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D570A648-AE21-4CA8-9BCA-BC42FB2AA1BA}"/>
              </a:ext>
            </a:extLst>
          </p:cNvPr>
          <p:cNvSpPr txBox="1"/>
          <p:nvPr/>
        </p:nvSpPr>
        <p:spPr>
          <a:xfrm>
            <a:off x="7252748" y="5975741"/>
            <a:ext cx="416812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因此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也是由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BCPL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演化出來的</a:t>
            </a:r>
            <a:endParaRPr lang="en-US" altLang="zh-TW" sz="20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F546EBD5-A5DE-4707-A61D-B69EF71693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1632" y="1545029"/>
            <a:ext cx="3864650" cy="4748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DA75AC8-D426-4534-958E-BA60B2A82B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204" y="1513953"/>
            <a:ext cx="3716505" cy="4810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D0D3B6AF-4ED8-470A-B310-EB8F848B6D09}"/>
              </a:ext>
            </a:extLst>
          </p:cNvPr>
          <p:cNvSpPr/>
          <p:nvPr/>
        </p:nvSpPr>
        <p:spPr>
          <a:xfrm>
            <a:off x="-4969765" y="5652393"/>
            <a:ext cx="4551680" cy="1022985"/>
          </a:xfrm>
          <a:prstGeom prst="roundRect">
            <a:avLst/>
          </a:prstGeom>
          <a:noFill/>
          <a:ln w="571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11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A669F4A7-DE66-469A-8947-1968179025AC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Transitive Property</a:t>
            </a:r>
            <a:endParaRPr lang="zh-TW" altLang="en-US" sz="36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0D3B6AF-4ED8-470A-B310-EB8F848B6D09}"/>
              </a:ext>
            </a:extLst>
          </p:cNvPr>
          <p:cNvSpPr/>
          <p:nvPr/>
        </p:nvSpPr>
        <p:spPr>
          <a:xfrm>
            <a:off x="-4969765" y="5652393"/>
            <a:ext cx="4551680" cy="1022985"/>
          </a:xfrm>
          <a:prstGeom prst="roundRect">
            <a:avLst/>
          </a:prstGeom>
          <a:noFill/>
          <a:ln w="571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DA75AC8-D426-4534-958E-BA60B2A82B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43" t="77235" r="6881" b="6420"/>
          <a:stretch/>
        </p:blipFill>
        <p:spPr>
          <a:xfrm>
            <a:off x="148779" y="1992529"/>
            <a:ext cx="5835464" cy="133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546EBD5-A5DE-4707-A61D-B69EF71693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07" t="79216" r="21968" b="4577"/>
          <a:stretch/>
        </p:blipFill>
        <p:spPr>
          <a:xfrm>
            <a:off x="206783" y="4529726"/>
            <a:ext cx="5719456" cy="15530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9D3AAD81-F8F0-4FFC-A50F-EE830CFC02B6}"/>
              </a:ext>
            </a:extLst>
          </p:cNvPr>
          <p:cNvSpPr txBox="1"/>
          <p:nvPr/>
        </p:nvSpPr>
        <p:spPr>
          <a:xfrm>
            <a:off x="138896" y="1429409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由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演化出來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54AB38F-EC61-462C-966B-7718B29D6725}"/>
              </a:ext>
            </a:extLst>
          </p:cNvPr>
          <p:cNvSpPr txBox="1"/>
          <p:nvPr/>
        </p:nvSpPr>
        <p:spPr>
          <a:xfrm>
            <a:off x="132033" y="4009499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由 </a:t>
            </a:r>
            <a:r>
              <a:rPr lang="en-US" altLang="zh-TW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BCPL</a:t>
            </a:r>
            <a:r>
              <a:rPr lang="zh-TW" altLang="en-US" sz="24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演化出來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B6431CA-20D2-4033-AF57-2098BE5324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6538" y="1992529"/>
            <a:ext cx="5698245" cy="962806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7182D01-A923-43D1-AEB7-70C2FBF9B9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6336" y="3227219"/>
            <a:ext cx="5713631" cy="942555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EE360F-3018-421A-9330-7F30D3EB853A}"/>
              </a:ext>
            </a:extLst>
          </p:cNvPr>
          <p:cNvSpPr txBox="1"/>
          <p:nvPr/>
        </p:nvSpPr>
        <p:spPr>
          <a:xfrm>
            <a:off x="6210426" y="128486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推論結果：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A1E6A9C-4681-4E7C-BC44-7106E97F8E96}"/>
              </a:ext>
            </a:extLst>
          </p:cNvPr>
          <p:cNvSpPr txBox="1"/>
          <p:nvPr/>
        </p:nvSpPr>
        <p:spPr>
          <a:xfrm>
            <a:off x="6535792" y="5573131"/>
            <a:ext cx="533190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 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由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BCPL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語言演化 而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又由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語言演化</a:t>
            </a:r>
            <a:endParaRPr lang="en-US" altLang="zh-TW" sz="20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BD812E1D-41A0-4E29-9FC8-7E7089845C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7439" y="4459975"/>
            <a:ext cx="5668617" cy="962413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DE1D5CD2-B3F3-4A6F-9156-0BC170FD5E1F}"/>
              </a:ext>
            </a:extLst>
          </p:cNvPr>
          <p:cNvSpPr txBox="1"/>
          <p:nvPr/>
        </p:nvSpPr>
        <p:spPr>
          <a:xfrm>
            <a:off x="7252748" y="5975741"/>
            <a:ext cx="416812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因此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C++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也是由 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BCPL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演化出來的</a:t>
            </a:r>
            <a:endParaRPr lang="en-US" altLang="zh-TW" sz="20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9160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B1A5495-5D49-4402-ABB6-59AC41FAB5F0}"/>
              </a:ext>
            </a:extLst>
          </p:cNvPr>
          <p:cNvSpPr/>
          <p:nvPr/>
        </p:nvSpPr>
        <p:spPr>
          <a:xfrm>
            <a:off x="-4490" y="0"/>
            <a:ext cx="12196489" cy="6858000"/>
          </a:xfrm>
          <a:prstGeom prst="rect">
            <a:avLst/>
          </a:prstGeom>
          <a:blipFill dpi="0" rotWithShape="1">
            <a:blip r:embed="rId4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000"/>
                      </a14:imgEffect>
                      <a14:imgEffect>
                        <a14:brightnessContrast bright="-42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8E6089A-D1D7-4720-867E-D7F8DF27961A}"/>
              </a:ext>
            </a:extLst>
          </p:cNvPr>
          <p:cNvGrpSpPr/>
          <p:nvPr/>
        </p:nvGrpSpPr>
        <p:grpSpPr>
          <a:xfrm>
            <a:off x="-162045" y="921768"/>
            <a:ext cx="10324619" cy="316723"/>
            <a:chOff x="-109332" y="1182757"/>
            <a:chExt cx="7719538" cy="337931"/>
          </a:xfrm>
          <a:gradFill flip="none" rotWithShape="1">
            <a:gsLst>
              <a:gs pos="0">
                <a:srgbClr val="FF6969">
                  <a:shade val="30000"/>
                  <a:satMod val="115000"/>
                </a:srgbClr>
              </a:gs>
              <a:gs pos="50000">
                <a:srgbClr val="FF6969">
                  <a:shade val="67500"/>
                  <a:satMod val="115000"/>
                </a:srgbClr>
              </a:gs>
              <a:gs pos="100000">
                <a:srgbClr val="FF6969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ED5E8003-13A0-413F-9B7F-511E41314FA1}"/>
                </a:ext>
              </a:extLst>
            </p:cNvPr>
            <p:cNvSpPr/>
            <p:nvPr/>
          </p:nvSpPr>
          <p:spPr>
            <a:xfrm>
              <a:off x="-109332" y="1182757"/>
              <a:ext cx="7313999" cy="337931"/>
            </a:xfrm>
            <a:prstGeom prst="homePlate">
              <a:avLst>
                <a:gd name="adj" fmla="val 594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58D716FD-75FF-4654-8B43-0A3F26E191E7}"/>
                </a:ext>
              </a:extLst>
            </p:cNvPr>
            <p:cNvSpPr/>
            <p:nvPr/>
          </p:nvSpPr>
          <p:spPr>
            <a:xfrm>
              <a:off x="7204667" y="1190946"/>
              <a:ext cx="405539" cy="32154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672A04-9D3B-4393-BEA8-7BCB0FB7E448}"/>
              </a:ext>
            </a:extLst>
          </p:cNvPr>
          <p:cNvSpPr txBox="1"/>
          <p:nvPr/>
        </p:nvSpPr>
        <p:spPr>
          <a:xfrm>
            <a:off x="138896" y="182622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Functional Property</a:t>
            </a:r>
            <a:endParaRPr lang="zh-TW" altLang="en-US" sz="36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1A6023-39ED-4A71-91AE-EC57778B3F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600"/>
          <a:stretch/>
        </p:blipFill>
        <p:spPr>
          <a:xfrm>
            <a:off x="254000" y="1798320"/>
            <a:ext cx="4856480" cy="4877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D0D3B6AF-4ED8-470A-B310-EB8F848B6D09}"/>
              </a:ext>
            </a:extLst>
          </p:cNvPr>
          <p:cNvSpPr/>
          <p:nvPr/>
        </p:nvSpPr>
        <p:spPr>
          <a:xfrm>
            <a:off x="-4969765" y="5652393"/>
            <a:ext cx="4551680" cy="1022985"/>
          </a:xfrm>
          <a:prstGeom prst="roundRect">
            <a:avLst/>
          </a:prstGeom>
          <a:noFill/>
          <a:ln w="571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ACB7617-3A0C-445B-BAF1-305F5A833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672" y="2843084"/>
            <a:ext cx="5668970" cy="965969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606596-3D60-4C3E-8BE0-D8810BA76D57}"/>
              </a:ext>
            </a:extLst>
          </p:cNvPr>
          <p:cNvSpPr txBox="1"/>
          <p:nvPr/>
        </p:nvSpPr>
        <p:spPr>
          <a:xfrm>
            <a:off x="6177280" y="195870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推論結果：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B82B89-364D-4584-A444-10FBC389E072}"/>
              </a:ext>
            </a:extLst>
          </p:cNvPr>
          <p:cNvSpPr txBox="1"/>
          <p:nvPr/>
        </p:nvSpPr>
        <p:spPr>
          <a:xfrm>
            <a:off x="6290568" y="4108659"/>
            <a:ext cx="5476179" cy="50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Windows 10 </a:t>
            </a:r>
            <a:r>
              <a:rPr lang="zh-TW" altLang="en-US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的授權是屬於 專有軟體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en-US" altLang="zh-TW" sz="2000" dirty="0" err="1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nonfree</a:t>
            </a:r>
            <a:r>
              <a:rPr lang="en-US" altLang="zh-TW" sz="2000" dirty="0">
                <a:solidFill>
                  <a:schemeClr val="bg1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</a:t>
            </a:r>
            <a:endParaRPr lang="zh-TW" altLang="en-US" sz="2000" dirty="0">
              <a:solidFill>
                <a:schemeClr val="bg1"/>
              </a:solidFill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41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272</Words>
  <Application>Microsoft Office PowerPoint</Application>
  <PresentationFormat>寬螢幕</PresentationFormat>
  <Paragraphs>62</Paragraphs>
  <Slides>15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jf open 粉圓 1.1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高 家</dc:creator>
  <cp:lastModifiedBy>高 家</cp:lastModifiedBy>
  <cp:revision>80</cp:revision>
  <dcterms:created xsi:type="dcterms:W3CDTF">2021-05-22T11:07:41Z</dcterms:created>
  <dcterms:modified xsi:type="dcterms:W3CDTF">2021-06-16T01:26:35Z</dcterms:modified>
</cp:coreProperties>
</file>