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6"/>
  </p:notesMasterIdLst>
  <p:sldIdLst>
    <p:sldId id="256" r:id="rId2"/>
    <p:sldId id="257" r:id="rId3"/>
    <p:sldId id="258" r:id="rId4"/>
    <p:sldId id="264" r:id="rId5"/>
    <p:sldId id="265" r:id="rId6"/>
    <p:sldId id="266" r:id="rId7"/>
    <p:sldId id="259" r:id="rId8"/>
    <p:sldId id="268" r:id="rId9"/>
    <p:sldId id="267" r:id="rId10"/>
    <p:sldId id="270" r:id="rId11"/>
    <p:sldId id="271" r:id="rId12"/>
    <p:sldId id="272" r:id="rId13"/>
    <p:sldId id="273" r:id="rId14"/>
    <p:sldId id="274" r:id="rId15"/>
    <p:sldId id="275" r:id="rId16"/>
    <p:sldId id="269" r:id="rId17"/>
    <p:sldId id="276" r:id="rId18"/>
    <p:sldId id="278" r:id="rId19"/>
    <p:sldId id="277" r:id="rId20"/>
    <p:sldId id="279" r:id="rId21"/>
    <p:sldId id="280" r:id="rId22"/>
    <p:sldId id="281" r:id="rId23"/>
    <p:sldId id="282" r:id="rId24"/>
    <p:sldId id="283" r:id="rId25"/>
    <p:sldId id="284" r:id="rId26"/>
    <p:sldId id="285" r:id="rId27"/>
    <p:sldId id="260" r:id="rId28"/>
    <p:sldId id="295" r:id="rId29"/>
    <p:sldId id="286" r:id="rId30"/>
    <p:sldId id="287" r:id="rId31"/>
    <p:sldId id="289" r:id="rId32"/>
    <p:sldId id="290" r:id="rId33"/>
    <p:sldId id="291" r:id="rId34"/>
    <p:sldId id="292" r:id="rId35"/>
    <p:sldId id="328" r:id="rId36"/>
    <p:sldId id="296" r:id="rId37"/>
    <p:sldId id="261" r:id="rId38"/>
    <p:sldId id="304" r:id="rId39"/>
    <p:sldId id="305" r:id="rId40"/>
    <p:sldId id="302" r:id="rId41"/>
    <p:sldId id="303" r:id="rId42"/>
    <p:sldId id="309" r:id="rId43"/>
    <p:sldId id="315" r:id="rId44"/>
    <p:sldId id="316" r:id="rId45"/>
    <p:sldId id="310" r:id="rId46"/>
    <p:sldId id="306" r:id="rId47"/>
    <p:sldId id="311" r:id="rId48"/>
    <p:sldId id="312" r:id="rId49"/>
    <p:sldId id="313" r:id="rId50"/>
    <p:sldId id="314" r:id="rId51"/>
    <p:sldId id="307" r:id="rId52"/>
    <p:sldId id="317" r:id="rId53"/>
    <p:sldId id="318" r:id="rId54"/>
    <p:sldId id="319" r:id="rId55"/>
    <p:sldId id="320" r:id="rId56"/>
    <p:sldId id="308" r:id="rId57"/>
    <p:sldId id="321" r:id="rId58"/>
    <p:sldId id="322" r:id="rId59"/>
    <p:sldId id="323" r:id="rId60"/>
    <p:sldId id="262" r:id="rId61"/>
    <p:sldId id="325" r:id="rId62"/>
    <p:sldId id="326" r:id="rId63"/>
    <p:sldId id="263" r:id="rId64"/>
    <p:sldId id="327"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B9B"/>
    <a:srgbClr val="DE0000"/>
    <a:srgbClr val="FF3F3F"/>
    <a:srgbClr val="FF4B4B"/>
    <a:srgbClr val="EEB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957" autoAdjust="0"/>
  </p:normalViewPr>
  <p:slideViewPr>
    <p:cSldViewPr snapToGrid="0" showGuides="1">
      <p:cViewPr>
        <p:scale>
          <a:sx n="50" d="100"/>
          <a:sy n="50" d="100"/>
        </p:scale>
        <p:origin x="1260" y="108"/>
      </p:cViewPr>
      <p:guideLst>
        <p:guide orient="horz" pos="2137"/>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4F47EB-A21F-4B68-864C-419407D7F3B4}" type="datetimeFigureOut">
              <a:rPr lang="zh-TW" altLang="en-US" smtClean="0"/>
              <a:t>2022/5/15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5E921-A7A9-4819-9998-40F0B6DA2C69}" type="slidenum">
              <a:rPr lang="zh-TW" altLang="en-US" smtClean="0"/>
              <a:t>‹#›</a:t>
            </a:fld>
            <a:endParaRPr lang="zh-TW" altLang="en-US"/>
          </a:p>
        </p:txBody>
      </p:sp>
    </p:spTree>
    <p:extLst>
      <p:ext uri="{BB962C8B-B14F-4D97-AF65-F5344CB8AC3E}">
        <p14:creationId xmlns:p14="http://schemas.microsoft.com/office/powerpoint/2010/main" val="4200899676"/>
      </p:ext>
    </p:extLst>
  </p:cSld>
  <p:clrMap bg1="lt1" tx1="dk1" bg2="lt2" tx2="dk2" accent1="accent1" accent2="accent2" accent3="accent3" accent4="accent4" accent5="accent5" accent6="accent6" hlink="hlink" folHlink="folHlink"/>
  <p:notesStyle>
    <a:lvl1pPr marL="0" algn="l" defTabSz="675847" rtl="0" eaLnBrk="1" latinLnBrk="0" hangingPunct="1">
      <a:defRPr sz="887" kern="1200">
        <a:solidFill>
          <a:schemeClr val="tx1"/>
        </a:solidFill>
        <a:latin typeface="+mn-lt"/>
        <a:ea typeface="+mn-ea"/>
        <a:cs typeface="+mn-cs"/>
      </a:defRPr>
    </a:lvl1pPr>
    <a:lvl2pPr marL="337924" algn="l" defTabSz="675847" rtl="0" eaLnBrk="1" latinLnBrk="0" hangingPunct="1">
      <a:defRPr sz="887" kern="1200">
        <a:solidFill>
          <a:schemeClr val="tx1"/>
        </a:solidFill>
        <a:latin typeface="+mn-lt"/>
        <a:ea typeface="+mn-ea"/>
        <a:cs typeface="+mn-cs"/>
      </a:defRPr>
    </a:lvl2pPr>
    <a:lvl3pPr marL="675847" algn="l" defTabSz="675847" rtl="0" eaLnBrk="1" latinLnBrk="0" hangingPunct="1">
      <a:defRPr sz="887" kern="1200">
        <a:solidFill>
          <a:schemeClr val="tx1"/>
        </a:solidFill>
        <a:latin typeface="+mn-lt"/>
        <a:ea typeface="+mn-ea"/>
        <a:cs typeface="+mn-cs"/>
      </a:defRPr>
    </a:lvl3pPr>
    <a:lvl4pPr marL="1013772" algn="l" defTabSz="675847" rtl="0" eaLnBrk="1" latinLnBrk="0" hangingPunct="1">
      <a:defRPr sz="887" kern="1200">
        <a:solidFill>
          <a:schemeClr val="tx1"/>
        </a:solidFill>
        <a:latin typeface="+mn-lt"/>
        <a:ea typeface="+mn-ea"/>
        <a:cs typeface="+mn-cs"/>
      </a:defRPr>
    </a:lvl4pPr>
    <a:lvl5pPr marL="1351695" algn="l" defTabSz="675847" rtl="0" eaLnBrk="1" latinLnBrk="0" hangingPunct="1">
      <a:defRPr sz="887" kern="1200">
        <a:solidFill>
          <a:schemeClr val="tx1"/>
        </a:solidFill>
        <a:latin typeface="+mn-lt"/>
        <a:ea typeface="+mn-ea"/>
        <a:cs typeface="+mn-cs"/>
      </a:defRPr>
    </a:lvl5pPr>
    <a:lvl6pPr marL="1689619" algn="l" defTabSz="675847" rtl="0" eaLnBrk="1" latinLnBrk="0" hangingPunct="1">
      <a:defRPr sz="887" kern="1200">
        <a:solidFill>
          <a:schemeClr val="tx1"/>
        </a:solidFill>
        <a:latin typeface="+mn-lt"/>
        <a:ea typeface="+mn-ea"/>
        <a:cs typeface="+mn-cs"/>
      </a:defRPr>
    </a:lvl6pPr>
    <a:lvl7pPr marL="2027543" algn="l" defTabSz="675847" rtl="0" eaLnBrk="1" latinLnBrk="0" hangingPunct="1">
      <a:defRPr sz="887" kern="1200">
        <a:solidFill>
          <a:schemeClr val="tx1"/>
        </a:solidFill>
        <a:latin typeface="+mn-lt"/>
        <a:ea typeface="+mn-ea"/>
        <a:cs typeface="+mn-cs"/>
      </a:defRPr>
    </a:lvl7pPr>
    <a:lvl8pPr marL="2365467" algn="l" defTabSz="675847" rtl="0" eaLnBrk="1" latinLnBrk="0" hangingPunct="1">
      <a:defRPr sz="887" kern="1200">
        <a:solidFill>
          <a:schemeClr val="tx1"/>
        </a:solidFill>
        <a:latin typeface="+mn-lt"/>
        <a:ea typeface="+mn-ea"/>
        <a:cs typeface="+mn-cs"/>
      </a:defRPr>
    </a:lvl8pPr>
    <a:lvl9pPr marL="2703391" algn="l" defTabSz="675847" rtl="0" eaLnBrk="1" latinLnBrk="0" hangingPunct="1">
      <a:defRPr sz="88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2</a:t>
            </a:fld>
            <a:endParaRPr lang="zh-TW" altLang="en-US"/>
          </a:p>
        </p:txBody>
      </p:sp>
    </p:spTree>
    <p:extLst>
      <p:ext uri="{BB962C8B-B14F-4D97-AF65-F5344CB8AC3E}">
        <p14:creationId xmlns:p14="http://schemas.microsoft.com/office/powerpoint/2010/main" val="229055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sz="887" b="0" i="0" kern="1200" dirty="0">
                <a:solidFill>
                  <a:schemeClr val="tx1"/>
                </a:solidFill>
                <a:effectLst/>
                <a:latin typeface="+mn-lt"/>
                <a:ea typeface="+mn-ea"/>
                <a:cs typeface="+mn-cs"/>
              </a:rPr>
              <a:t>特别</a:t>
            </a:r>
            <a:r>
              <a:rPr lang="zh-CN" altLang="en-US" sz="887" b="1" i="0" kern="1200" dirty="0">
                <a:solidFill>
                  <a:schemeClr val="tx1"/>
                </a:solidFill>
                <a:effectLst/>
                <a:latin typeface="+mn-lt"/>
                <a:ea typeface="+mn-ea"/>
                <a:cs typeface="+mn-cs"/>
              </a:rPr>
              <a:t>当两组变量的个数很 多</a:t>
            </a:r>
            <a:r>
              <a:rPr lang="zh-CN" altLang="en-US" sz="887" b="0" i="0" kern="1200" dirty="0">
                <a:solidFill>
                  <a:schemeClr val="tx1"/>
                </a:solidFill>
                <a:effectLst/>
                <a:latin typeface="+mn-lt"/>
                <a:ea typeface="+mn-ea"/>
                <a:cs typeface="+mn-cs"/>
              </a:rPr>
              <a:t>，且都</a:t>
            </a:r>
            <a:r>
              <a:rPr lang="zh-CN" altLang="en-US" sz="887" b="1" i="0" kern="1200" dirty="0">
                <a:solidFill>
                  <a:schemeClr val="tx1"/>
                </a:solidFill>
                <a:effectLst/>
                <a:latin typeface="+mn-lt"/>
                <a:ea typeface="+mn-ea"/>
                <a:cs typeface="+mn-cs"/>
              </a:rPr>
              <a:t>存在多重相关性，而观测数据的数量（样本量）又较少</a:t>
            </a:r>
            <a:r>
              <a:rPr lang="zh-CN" altLang="en-US" sz="887" b="0" i="0" kern="1200" dirty="0">
                <a:solidFill>
                  <a:schemeClr val="tx1"/>
                </a:solidFill>
                <a:effectLst/>
                <a:latin typeface="+mn-lt"/>
                <a:ea typeface="+mn-ea"/>
                <a:cs typeface="+mn-cs"/>
              </a:rPr>
              <a:t>时</a:t>
            </a:r>
            <a:endParaRPr lang="en-US" altLang="zh-CN" sz="887" b="0" i="0" kern="1200" dirty="0">
              <a:solidFill>
                <a:schemeClr val="tx1"/>
              </a:solidFill>
              <a:effectLst/>
              <a:latin typeface="+mn-lt"/>
              <a:ea typeface="+mn-ea"/>
              <a:cs typeface="+mn-cs"/>
            </a:endParaRPr>
          </a:p>
          <a:p>
            <a:r>
              <a:rPr lang="en-US" altLang="zh-TW" dirty="0"/>
              <a:t>https://blog.csdn.net/qq_29831163/article/details/89647033</a:t>
            </a:r>
          </a:p>
          <a:p>
            <a:endParaRPr lang="en-US" altLang="zh-TW" dirty="0"/>
          </a:p>
          <a:p>
            <a:r>
              <a:rPr lang="zh-TW" altLang="en-US" dirty="0">
                <a:solidFill>
                  <a:schemeClr val="bg1"/>
                </a:solidFill>
              </a:rPr>
              <a:t>且此方法可以降低有共線性變量維度，同時也關注協方差</a:t>
            </a:r>
            <a:endParaRPr lang="zh-TW" altLang="en-US" dirty="0"/>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28</a:t>
            </a:fld>
            <a:endParaRPr lang="zh-TW" altLang="en-US"/>
          </a:p>
        </p:txBody>
      </p:sp>
    </p:spTree>
    <p:extLst>
      <p:ext uri="{BB962C8B-B14F-4D97-AF65-F5344CB8AC3E}">
        <p14:creationId xmlns:p14="http://schemas.microsoft.com/office/powerpoint/2010/main" val="3155442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Arial" panose="020B0604020202020204" pitchFamily="34" charset="0"/>
              <a:buChar char="•"/>
            </a:pPr>
            <a:r>
              <a:rPr lang="en-US" altLang="zh-TW" b="0" i="0" dirty="0">
                <a:solidFill>
                  <a:srgbClr val="333333"/>
                </a:solidFill>
                <a:effectLst/>
                <a:latin typeface="MJXc-TeX-main-B"/>
              </a:rPr>
              <a:t>Z</a:t>
            </a:r>
            <a:r>
              <a:rPr lang="zh-TW" altLang="en-US" b="0" i="0" dirty="0">
                <a:solidFill>
                  <a:srgbClr val="333333"/>
                </a:solidFill>
                <a:effectLst/>
                <a:latin typeface="Helvetica Neue"/>
              </a:rPr>
              <a:t> </a:t>
            </a:r>
            <a:r>
              <a:rPr lang="en-US" altLang="zh-TW" b="0" i="0" dirty="0">
                <a:solidFill>
                  <a:srgbClr val="333333"/>
                </a:solidFill>
                <a:effectLst/>
                <a:latin typeface="Helvetica Neue"/>
              </a:rPr>
              <a:t>is a matrix of PLS components</a:t>
            </a:r>
          </a:p>
          <a:p>
            <a:pPr algn="l">
              <a:buFont typeface="Arial" panose="020B0604020202020204" pitchFamily="34" charset="0"/>
              <a:buChar char="•"/>
            </a:pPr>
            <a:r>
              <a:rPr lang="en-US" altLang="zh-TW" b="0" i="0" dirty="0">
                <a:solidFill>
                  <a:srgbClr val="333333"/>
                </a:solidFill>
                <a:effectLst/>
                <a:latin typeface="MJXc-TeX-main-B"/>
              </a:rPr>
              <a:t>V</a:t>
            </a:r>
            <a:r>
              <a:rPr lang="en-US" altLang="zh-TW" b="0" i="0" dirty="0">
                <a:solidFill>
                  <a:srgbClr val="333333"/>
                </a:solidFill>
                <a:effectLst/>
                <a:latin typeface="Helvetica Neue"/>
              </a:rPr>
              <a:t> is a matrix of PLS loadings</a:t>
            </a:r>
          </a:p>
          <a:p>
            <a:pPr algn="l">
              <a:buFont typeface="Arial" panose="020B0604020202020204" pitchFamily="34" charset="0"/>
              <a:buChar char="•"/>
            </a:pPr>
            <a:r>
              <a:rPr lang="en-US" altLang="zh-TW" b="0" i="0" dirty="0">
                <a:solidFill>
                  <a:srgbClr val="333333"/>
                </a:solidFill>
                <a:effectLst/>
                <a:latin typeface="MJXc-TeX-main-B"/>
              </a:rPr>
              <a:t>E</a:t>
            </a:r>
            <a:r>
              <a:rPr lang="en-US" altLang="zh-TW" b="0" i="0" dirty="0">
                <a:solidFill>
                  <a:srgbClr val="333333"/>
                </a:solidFill>
                <a:effectLst/>
                <a:latin typeface="Helvetica Neue"/>
              </a:rPr>
              <a:t> is a matrix of </a:t>
            </a:r>
            <a:r>
              <a:rPr lang="en-US" altLang="zh-TW" b="0" i="0" dirty="0">
                <a:solidFill>
                  <a:srgbClr val="333333"/>
                </a:solidFill>
                <a:effectLst/>
                <a:latin typeface="MJXc-TeX-math-I"/>
              </a:rPr>
              <a:t>X</a:t>
            </a:r>
            <a:r>
              <a:rPr lang="en-US" altLang="zh-TW" b="0" i="0" dirty="0">
                <a:solidFill>
                  <a:srgbClr val="333333"/>
                </a:solidFill>
                <a:effectLst/>
                <a:latin typeface="Helvetica Neue"/>
              </a:rPr>
              <a:t>X-residuals</a:t>
            </a:r>
          </a:p>
          <a:p>
            <a:pPr algn="l">
              <a:buFont typeface="Arial" panose="020B0604020202020204" pitchFamily="34" charset="0"/>
              <a:buChar char="•"/>
            </a:pPr>
            <a:r>
              <a:rPr lang="en-US" altLang="zh-TW" b="0" i="0" dirty="0">
                <a:solidFill>
                  <a:srgbClr val="333333"/>
                </a:solidFill>
                <a:effectLst/>
                <a:latin typeface="MJXc-TeX-main-B"/>
              </a:rPr>
              <a:t>b</a:t>
            </a:r>
            <a:r>
              <a:rPr lang="en-US" altLang="zh-TW" b="0" i="0" dirty="0">
                <a:solidFill>
                  <a:srgbClr val="333333"/>
                </a:solidFill>
                <a:effectLst/>
                <a:latin typeface="Helvetica Neue"/>
              </a:rPr>
              <a:t> is a vector of PLS regression coefficients</a:t>
            </a:r>
          </a:p>
          <a:p>
            <a:pPr algn="l">
              <a:buFont typeface="Arial" panose="020B0604020202020204" pitchFamily="34" charset="0"/>
              <a:buChar char="•"/>
            </a:pPr>
            <a:r>
              <a:rPr lang="en-US" altLang="zh-TW" b="0" i="0" dirty="0">
                <a:solidFill>
                  <a:srgbClr val="333333"/>
                </a:solidFill>
                <a:effectLst/>
                <a:latin typeface="MJXc-TeX-main-B"/>
              </a:rPr>
              <a:t>e</a:t>
            </a:r>
            <a:r>
              <a:rPr lang="en-US" altLang="zh-TW" b="0" i="0" dirty="0">
                <a:solidFill>
                  <a:srgbClr val="333333"/>
                </a:solidFill>
                <a:effectLst/>
                <a:latin typeface="Helvetica Neue"/>
              </a:rPr>
              <a:t> is a vector of y-residual</a:t>
            </a:r>
          </a:p>
          <a:p>
            <a:endParaRPr lang="zh-TW" altLang="en-US" dirty="0"/>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29</a:t>
            </a:fld>
            <a:endParaRPr lang="zh-TW" altLang="en-US"/>
          </a:p>
        </p:txBody>
      </p:sp>
    </p:spTree>
    <p:extLst>
      <p:ext uri="{BB962C8B-B14F-4D97-AF65-F5344CB8AC3E}">
        <p14:creationId xmlns:p14="http://schemas.microsoft.com/office/powerpoint/2010/main" val="1458946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887" b="0" i="0" kern="1200" dirty="0">
                <a:solidFill>
                  <a:schemeClr val="tx1"/>
                </a:solidFill>
                <a:effectLst/>
                <a:latin typeface="+mn-lt"/>
                <a:ea typeface="+mn-ea"/>
                <a:cs typeface="+mn-cs"/>
              </a:rPr>
              <a:t>steps 1, 3, 4, and 5 involve simple OLS regressions</a:t>
            </a:r>
            <a:endParaRPr lang="zh-TW" altLang="en-US" dirty="0"/>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33</a:t>
            </a:fld>
            <a:endParaRPr lang="zh-TW" altLang="en-US"/>
          </a:p>
        </p:txBody>
      </p:sp>
    </p:spTree>
    <p:extLst>
      <p:ext uri="{BB962C8B-B14F-4D97-AF65-F5344CB8AC3E}">
        <p14:creationId xmlns:p14="http://schemas.microsoft.com/office/powerpoint/2010/main" val="3018027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34</a:t>
            </a:fld>
            <a:endParaRPr lang="zh-TW" altLang="en-US"/>
          </a:p>
        </p:txBody>
      </p:sp>
    </p:spTree>
    <p:extLst>
      <p:ext uri="{BB962C8B-B14F-4D97-AF65-F5344CB8AC3E}">
        <p14:creationId xmlns:p14="http://schemas.microsoft.com/office/powerpoint/2010/main" val="302742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35</a:t>
            </a:fld>
            <a:endParaRPr lang="zh-TW" altLang="en-US"/>
          </a:p>
        </p:txBody>
      </p:sp>
    </p:spTree>
    <p:extLst>
      <p:ext uri="{BB962C8B-B14F-4D97-AF65-F5344CB8AC3E}">
        <p14:creationId xmlns:p14="http://schemas.microsoft.com/office/powerpoint/2010/main" val="3648122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36</a:t>
            </a:fld>
            <a:endParaRPr lang="zh-TW" altLang="en-US"/>
          </a:p>
        </p:txBody>
      </p:sp>
    </p:spTree>
    <p:extLst>
      <p:ext uri="{BB962C8B-B14F-4D97-AF65-F5344CB8AC3E}">
        <p14:creationId xmlns:p14="http://schemas.microsoft.com/office/powerpoint/2010/main" val="2254729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37</a:t>
            </a:fld>
            <a:endParaRPr lang="zh-TW" altLang="en-US"/>
          </a:p>
        </p:txBody>
      </p:sp>
    </p:spTree>
    <p:extLst>
      <p:ext uri="{BB962C8B-B14F-4D97-AF65-F5344CB8AC3E}">
        <p14:creationId xmlns:p14="http://schemas.microsoft.com/office/powerpoint/2010/main" val="653547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Min </a:t>
            </a:r>
            <a:r>
              <a:rPr lang="en-US" altLang="zh-TW" dirty="0" err="1"/>
              <a:t>Mse</a:t>
            </a:r>
            <a:endParaRPr lang="zh-TW" altLang="en-US" dirty="0"/>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40</a:t>
            </a:fld>
            <a:endParaRPr lang="zh-TW" altLang="en-US"/>
          </a:p>
        </p:txBody>
      </p:sp>
    </p:spTree>
    <p:extLst>
      <p:ext uri="{BB962C8B-B14F-4D97-AF65-F5344CB8AC3E}">
        <p14:creationId xmlns:p14="http://schemas.microsoft.com/office/powerpoint/2010/main" val="3305766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N components = 18</a:t>
            </a:r>
          </a:p>
          <a:p>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42</a:t>
            </a:fld>
            <a:endParaRPr lang="zh-TW" altLang="en-US"/>
          </a:p>
        </p:txBody>
      </p:sp>
    </p:spTree>
    <p:extLst>
      <p:ext uri="{BB962C8B-B14F-4D97-AF65-F5344CB8AC3E}">
        <p14:creationId xmlns:p14="http://schemas.microsoft.com/office/powerpoint/2010/main" val="2003159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43</a:t>
            </a:fld>
            <a:endParaRPr lang="zh-TW" altLang="en-US"/>
          </a:p>
        </p:txBody>
      </p:sp>
    </p:spTree>
    <p:extLst>
      <p:ext uri="{BB962C8B-B14F-4D97-AF65-F5344CB8AC3E}">
        <p14:creationId xmlns:p14="http://schemas.microsoft.com/office/powerpoint/2010/main" val="3874381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3</a:t>
            </a:fld>
            <a:endParaRPr lang="zh-TW" altLang="en-US"/>
          </a:p>
        </p:txBody>
      </p:sp>
    </p:spTree>
    <p:extLst>
      <p:ext uri="{BB962C8B-B14F-4D97-AF65-F5344CB8AC3E}">
        <p14:creationId xmlns:p14="http://schemas.microsoft.com/office/powerpoint/2010/main" val="3750565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44</a:t>
            </a:fld>
            <a:endParaRPr lang="zh-TW" altLang="en-US"/>
          </a:p>
        </p:txBody>
      </p:sp>
    </p:spTree>
    <p:extLst>
      <p:ext uri="{BB962C8B-B14F-4D97-AF65-F5344CB8AC3E}">
        <p14:creationId xmlns:p14="http://schemas.microsoft.com/office/powerpoint/2010/main" val="15897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N components = 18</a:t>
            </a:r>
          </a:p>
          <a:p>
            <a:r>
              <a:rPr lang="zh-TW" altLang="en-US" dirty="0"/>
              <a:t>總樓層數在</a:t>
            </a:r>
            <a:r>
              <a:rPr lang="en-US" altLang="zh-TW" dirty="0"/>
              <a:t>coefficient</a:t>
            </a:r>
            <a:r>
              <a:rPr lang="zh-TW" altLang="en-US" dirty="0"/>
              <a:t>時是正數，但優化後模型卻變成負數</a:t>
            </a:r>
            <a:endParaRPr lang="en-US" altLang="zh-TW" dirty="0"/>
          </a:p>
          <a:p>
            <a:r>
              <a:rPr lang="zh-TW" altLang="en-US" dirty="0"/>
              <a:t>建物移轉總面積平方公尺有點不合邏輯 </a:t>
            </a:r>
            <a:r>
              <a:rPr lang="en-US" altLang="zh-TW" dirty="0"/>
              <a:t>:</a:t>
            </a:r>
            <a:r>
              <a:rPr lang="zh-TW" altLang="en-US" dirty="0"/>
              <a:t>  是因為早期老舊房子蓋比較大嗎</a:t>
            </a:r>
            <a:r>
              <a:rPr lang="en-US" altLang="zh-TW" dirty="0"/>
              <a:t>?</a:t>
            </a:r>
            <a:r>
              <a:rPr lang="zh-TW" altLang="en-US" dirty="0"/>
              <a:t> 他也是在</a:t>
            </a:r>
            <a:r>
              <a:rPr lang="en-US" altLang="zh-TW" dirty="0"/>
              <a:t>coefficient</a:t>
            </a:r>
            <a:r>
              <a:rPr lang="zh-TW" altLang="en-US" dirty="0"/>
              <a:t>為正，進入</a:t>
            </a:r>
            <a:r>
              <a:rPr lang="en-US" altLang="zh-TW" dirty="0"/>
              <a:t>PLS</a:t>
            </a:r>
            <a:r>
              <a:rPr lang="zh-TW" altLang="en-US" dirty="0"/>
              <a:t>為負的例子</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45</a:t>
            </a:fld>
            <a:endParaRPr lang="zh-TW" altLang="en-US"/>
          </a:p>
        </p:txBody>
      </p:sp>
    </p:spTree>
    <p:extLst>
      <p:ext uri="{BB962C8B-B14F-4D97-AF65-F5344CB8AC3E}">
        <p14:creationId xmlns:p14="http://schemas.microsoft.com/office/powerpoint/2010/main" val="1857749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平移取</a:t>
            </a:r>
            <a:r>
              <a:rPr lang="en-US" altLang="zh-TW" dirty="0"/>
              <a:t>LOG</a:t>
            </a:r>
            <a:r>
              <a:rPr lang="zh-TW" altLang="en-US" dirty="0"/>
              <a:t>，加上最小值後取</a:t>
            </a:r>
            <a:r>
              <a:rPr lang="en-US" altLang="zh-TW" dirty="0"/>
              <a:t>LOG</a:t>
            </a:r>
            <a:endParaRPr lang="zh-TW" altLang="en-US" dirty="0"/>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58</a:t>
            </a:fld>
            <a:endParaRPr lang="zh-TW" altLang="en-US"/>
          </a:p>
        </p:txBody>
      </p:sp>
    </p:spTree>
    <p:extLst>
      <p:ext uri="{BB962C8B-B14F-4D97-AF65-F5344CB8AC3E}">
        <p14:creationId xmlns:p14="http://schemas.microsoft.com/office/powerpoint/2010/main" val="35309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平移取</a:t>
            </a:r>
            <a:r>
              <a:rPr lang="en-US" altLang="zh-TW" dirty="0"/>
              <a:t>LOG</a:t>
            </a:r>
            <a:r>
              <a:rPr lang="zh-TW" altLang="en-US" dirty="0"/>
              <a:t>，加上最小值後取</a:t>
            </a:r>
            <a:r>
              <a:rPr lang="en-US" altLang="zh-TW" dirty="0"/>
              <a:t>LOG</a:t>
            </a:r>
            <a:endParaRPr lang="zh-TW" altLang="en-US" dirty="0"/>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59</a:t>
            </a:fld>
            <a:endParaRPr lang="zh-TW" altLang="en-US"/>
          </a:p>
        </p:txBody>
      </p:sp>
    </p:spTree>
    <p:extLst>
      <p:ext uri="{BB962C8B-B14F-4D97-AF65-F5344CB8AC3E}">
        <p14:creationId xmlns:p14="http://schemas.microsoft.com/office/powerpoint/2010/main" val="405786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60</a:t>
            </a:fld>
            <a:endParaRPr lang="zh-TW" altLang="en-US"/>
          </a:p>
        </p:txBody>
      </p:sp>
    </p:spTree>
    <p:extLst>
      <p:ext uri="{BB962C8B-B14F-4D97-AF65-F5344CB8AC3E}">
        <p14:creationId xmlns:p14="http://schemas.microsoft.com/office/powerpoint/2010/main" val="1867210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交易標的</a:t>
            </a:r>
            <a:r>
              <a:rPr lang="en-US" altLang="zh-TW" dirty="0"/>
              <a:t>_</a:t>
            </a:r>
            <a:r>
              <a:rPr lang="zh-TW" altLang="en-US" dirty="0"/>
              <a:t>房地</a:t>
            </a:r>
            <a:r>
              <a:rPr lang="en-US" altLang="zh-TW" dirty="0"/>
              <a:t>(</a:t>
            </a:r>
            <a:r>
              <a:rPr lang="zh-TW" altLang="en-US" dirty="0"/>
              <a:t>土地</a:t>
            </a:r>
            <a:r>
              <a:rPr lang="en-US" altLang="zh-TW" dirty="0"/>
              <a:t>+</a:t>
            </a:r>
            <a:r>
              <a:rPr lang="zh-TW" altLang="en-US" dirty="0"/>
              <a:t>建物</a:t>
            </a:r>
            <a:r>
              <a:rPr lang="en-US" altLang="zh-TW" dirty="0"/>
              <a:t>)</a:t>
            </a:r>
          </a:p>
          <a:p>
            <a:r>
              <a:rPr lang="zh-TW" altLang="en-US" dirty="0"/>
              <a:t>交易標的</a:t>
            </a:r>
            <a:r>
              <a:rPr lang="en-US" altLang="zh-TW" dirty="0"/>
              <a:t>_</a:t>
            </a:r>
            <a:r>
              <a:rPr lang="zh-TW" altLang="en-US" dirty="0"/>
              <a:t>建物</a:t>
            </a:r>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62</a:t>
            </a:fld>
            <a:endParaRPr lang="zh-TW" altLang="en-US"/>
          </a:p>
        </p:txBody>
      </p:sp>
    </p:spTree>
    <p:extLst>
      <p:ext uri="{BB962C8B-B14F-4D97-AF65-F5344CB8AC3E}">
        <p14:creationId xmlns:p14="http://schemas.microsoft.com/office/powerpoint/2010/main" val="27408992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63</a:t>
            </a:fld>
            <a:endParaRPr lang="zh-TW" altLang="en-US"/>
          </a:p>
        </p:txBody>
      </p:sp>
    </p:spTree>
    <p:extLst>
      <p:ext uri="{BB962C8B-B14F-4D97-AF65-F5344CB8AC3E}">
        <p14:creationId xmlns:p14="http://schemas.microsoft.com/office/powerpoint/2010/main" val="998842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7</a:t>
            </a:fld>
            <a:endParaRPr lang="zh-TW" altLang="en-US"/>
          </a:p>
        </p:txBody>
      </p:sp>
    </p:spTree>
    <p:extLst>
      <p:ext uri="{BB962C8B-B14F-4D97-AF65-F5344CB8AC3E}">
        <p14:creationId xmlns:p14="http://schemas.microsoft.com/office/powerpoint/2010/main" val="2665144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南港區從</a:t>
            </a:r>
            <a:r>
              <a:rPr lang="en-US" altLang="zh-TW" dirty="0"/>
              <a:t>2016</a:t>
            </a:r>
            <a:r>
              <a:rPr lang="zh-TW" altLang="en-US" dirty="0"/>
              <a:t>到</a:t>
            </a:r>
            <a:r>
              <a:rPr lang="en-US" altLang="zh-TW" dirty="0"/>
              <a:t>2021</a:t>
            </a:r>
            <a:r>
              <a:rPr lang="zh-TW" altLang="en-US" dirty="0"/>
              <a:t>呈現快速成長趨勢，無論在住家還是商業用</a:t>
            </a:r>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12</a:t>
            </a:fld>
            <a:endParaRPr lang="zh-TW" altLang="en-US"/>
          </a:p>
        </p:txBody>
      </p:sp>
    </p:spTree>
    <p:extLst>
      <p:ext uri="{BB962C8B-B14F-4D97-AF65-F5344CB8AC3E}">
        <p14:creationId xmlns:p14="http://schemas.microsoft.com/office/powerpoint/2010/main" val="1894899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不管何種用途，北投跟文山都穩居倒數</a:t>
            </a:r>
            <a:endParaRPr lang="en-US" altLang="zh-TW" dirty="0"/>
          </a:p>
          <a:p>
            <a:r>
              <a:rPr lang="zh-TW" altLang="en-US" dirty="0"/>
              <a:t>中正區意外在住商用部分呈現衰退</a:t>
            </a:r>
            <a:endParaRPr lang="en-US" altLang="zh-TW" dirty="0"/>
          </a:p>
          <a:p>
            <a:r>
              <a:rPr lang="zh-TW" altLang="en-US" dirty="0"/>
              <a:t>大同區在商業和住家用呈現衰退，但住商用目前並無明顯表現，甚至略漲一點</a:t>
            </a:r>
            <a:endParaRPr lang="en-US" altLang="zh-TW" dirty="0"/>
          </a:p>
          <a:p>
            <a:r>
              <a:rPr lang="zh-TW" altLang="en-US" dirty="0"/>
              <a:t>大安區在各種用途都是穩居第一，且歷年來價格穩定</a:t>
            </a:r>
            <a:r>
              <a:rPr lang="en-US" altLang="zh-TW" dirty="0"/>
              <a:t>200000</a:t>
            </a:r>
            <a:r>
              <a:rPr lang="zh-TW" altLang="en-US" dirty="0"/>
              <a:t>以上</a:t>
            </a:r>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14</a:t>
            </a:fld>
            <a:endParaRPr lang="zh-TW" altLang="en-US"/>
          </a:p>
        </p:txBody>
      </p:sp>
    </p:spTree>
    <p:extLst>
      <p:ext uri="{BB962C8B-B14F-4D97-AF65-F5344CB8AC3E}">
        <p14:creationId xmlns:p14="http://schemas.microsoft.com/office/powerpoint/2010/main" val="3895397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住商用在</a:t>
            </a:r>
            <a:r>
              <a:rPr lang="en-US" altLang="zh-TW" dirty="0"/>
              <a:t>2017</a:t>
            </a:r>
            <a:r>
              <a:rPr lang="zh-TW" altLang="en-US" dirty="0"/>
              <a:t>年高峰後逐年往下，已與住家用向下交叉</a:t>
            </a:r>
            <a:endParaRPr lang="en-US" altLang="zh-TW" dirty="0"/>
          </a:p>
          <a:p>
            <a:r>
              <a:rPr lang="zh-TW" altLang="en-US" dirty="0"/>
              <a:t>反觀住家用在</a:t>
            </a:r>
            <a:r>
              <a:rPr lang="en-US" altLang="zh-TW" dirty="0"/>
              <a:t>2018</a:t>
            </a:r>
            <a:r>
              <a:rPr lang="zh-TW" altLang="en-US" dirty="0"/>
              <a:t>年後快速成長，已成盤面主流</a:t>
            </a:r>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15</a:t>
            </a:fld>
            <a:endParaRPr lang="zh-TW" altLang="en-US"/>
          </a:p>
        </p:txBody>
      </p:sp>
    </p:spTree>
    <p:extLst>
      <p:ext uri="{BB962C8B-B14F-4D97-AF65-F5344CB8AC3E}">
        <p14:creationId xmlns:p14="http://schemas.microsoft.com/office/powerpoint/2010/main" val="3721904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華夏 </a:t>
            </a:r>
            <a:r>
              <a:rPr lang="en-US" altLang="zh-TW" dirty="0"/>
              <a:t>:</a:t>
            </a:r>
            <a:r>
              <a:rPr lang="zh-TW" altLang="en-US" dirty="0"/>
              <a:t> 抗跌，不受</a:t>
            </a:r>
            <a:r>
              <a:rPr lang="en-US" altLang="zh-TW" dirty="0"/>
              <a:t>2018</a:t>
            </a:r>
            <a:r>
              <a:rPr lang="zh-TW" altLang="en-US" dirty="0"/>
              <a:t>影響，甚至逆勢往上</a:t>
            </a:r>
            <a:endParaRPr lang="en-US" altLang="zh-TW" dirty="0"/>
          </a:p>
          <a:p>
            <a:r>
              <a:rPr lang="zh-TW" altLang="en-US" dirty="0"/>
              <a:t>套房跟公寓似乎有互補性，套房跌得快反彈得也快</a:t>
            </a:r>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19</a:t>
            </a:fld>
            <a:endParaRPr lang="zh-TW" altLang="en-US"/>
          </a:p>
        </p:txBody>
      </p:sp>
    </p:spTree>
    <p:extLst>
      <p:ext uri="{BB962C8B-B14F-4D97-AF65-F5344CB8AC3E}">
        <p14:creationId xmlns:p14="http://schemas.microsoft.com/office/powerpoint/2010/main" val="207466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正相關前十名中就有三個是區段位置、兩個是建物型態</a:t>
            </a:r>
            <a:endParaRPr lang="en-US" altLang="zh-TW" dirty="0"/>
          </a:p>
          <a:p>
            <a:r>
              <a:rPr lang="zh-TW" altLang="en-US" dirty="0"/>
              <a:t>樓層數、移轉層次 </a:t>
            </a:r>
            <a:r>
              <a:rPr lang="en-US" altLang="zh-TW" dirty="0"/>
              <a:t>:</a:t>
            </a:r>
            <a:r>
              <a:rPr lang="zh-TW" altLang="en-US" dirty="0"/>
              <a:t> 越高越好</a:t>
            </a:r>
            <a:endParaRPr lang="en-US" altLang="zh-TW" dirty="0"/>
          </a:p>
          <a:p>
            <a:r>
              <a:rPr lang="zh-TW" altLang="en-US" dirty="0"/>
              <a:t>電梯、管理組織 </a:t>
            </a:r>
            <a:r>
              <a:rPr lang="en-US" altLang="zh-TW" dirty="0"/>
              <a:t>:</a:t>
            </a:r>
            <a:r>
              <a:rPr lang="zh-TW" altLang="en-US" dirty="0"/>
              <a:t> 居住舒適度層面</a:t>
            </a:r>
            <a:endParaRPr lang="en-US" altLang="zh-TW" dirty="0"/>
          </a:p>
          <a:p>
            <a:r>
              <a:rPr lang="zh-TW" altLang="en-US" dirty="0"/>
              <a:t>其他登記事項 </a:t>
            </a:r>
            <a:r>
              <a:rPr lang="en-US" altLang="zh-TW" dirty="0"/>
              <a:t>:</a:t>
            </a:r>
            <a:r>
              <a:rPr lang="zh-TW" altLang="en-US" dirty="0"/>
              <a:t> 相較常見建材有更好單價</a:t>
            </a:r>
            <a:endParaRPr lang="en-US" altLang="zh-TW" dirty="0"/>
          </a:p>
          <a:p>
            <a:r>
              <a:rPr lang="zh-TW" altLang="en-US" dirty="0"/>
              <a:t>鋼骨造價格高、車位總價元</a:t>
            </a:r>
            <a:endParaRPr lang="en-US" altLang="zh-TW" dirty="0"/>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24</a:t>
            </a:fld>
            <a:endParaRPr lang="zh-TW" altLang="en-US"/>
          </a:p>
        </p:txBody>
      </p:sp>
    </p:spTree>
    <p:extLst>
      <p:ext uri="{BB962C8B-B14F-4D97-AF65-F5344CB8AC3E}">
        <p14:creationId xmlns:p14="http://schemas.microsoft.com/office/powerpoint/2010/main" val="3403859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A05E921-A7A9-4819-9998-40F0B6DA2C69}" type="slidenum">
              <a:rPr lang="zh-TW" altLang="en-US" smtClean="0"/>
              <a:t>27</a:t>
            </a:fld>
            <a:endParaRPr lang="zh-TW" altLang="en-US"/>
          </a:p>
        </p:txBody>
      </p:sp>
    </p:spTree>
    <p:extLst>
      <p:ext uri="{BB962C8B-B14F-4D97-AF65-F5344CB8AC3E}">
        <p14:creationId xmlns:p14="http://schemas.microsoft.com/office/powerpoint/2010/main" val="1613099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8C2F0DB7-D3EE-46ED-963F-C3A11D602AAD}" type="datetimeFigureOut">
              <a:rPr lang="zh-TW" altLang="en-US" smtClean="0"/>
              <a:t>2022/5/15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B713228-A425-4DCD-A128-78048AD1AF33}" type="slidenum">
              <a:rPr lang="zh-TW" altLang="en-US" smtClean="0"/>
              <a:t>‹#›</a:t>
            </a:fld>
            <a:endParaRPr lang="zh-TW" altLang="en-US"/>
          </a:p>
        </p:txBody>
      </p:sp>
    </p:spTree>
    <p:extLst>
      <p:ext uri="{BB962C8B-B14F-4D97-AF65-F5344CB8AC3E}">
        <p14:creationId xmlns:p14="http://schemas.microsoft.com/office/powerpoint/2010/main" val="3946761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C2F0DB7-D3EE-46ED-963F-C3A11D602AAD}" type="datetimeFigureOut">
              <a:rPr lang="zh-TW" altLang="en-US" smtClean="0"/>
              <a:t>2022/5/15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B713228-A425-4DCD-A128-78048AD1AF33}" type="slidenum">
              <a:rPr lang="zh-TW" altLang="en-US" smtClean="0"/>
              <a:t>‹#›</a:t>
            </a:fld>
            <a:endParaRPr lang="zh-TW" altLang="en-US"/>
          </a:p>
        </p:txBody>
      </p:sp>
    </p:spTree>
    <p:extLst>
      <p:ext uri="{BB962C8B-B14F-4D97-AF65-F5344CB8AC3E}">
        <p14:creationId xmlns:p14="http://schemas.microsoft.com/office/powerpoint/2010/main" val="363161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C2F0DB7-D3EE-46ED-963F-C3A11D602AAD}" type="datetimeFigureOut">
              <a:rPr lang="zh-TW" altLang="en-US" smtClean="0"/>
              <a:t>2022/5/15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B713228-A425-4DCD-A128-78048AD1AF33}" type="slidenum">
              <a:rPr lang="zh-TW" altLang="en-US" smtClean="0"/>
              <a:t>‹#›</a:t>
            </a:fld>
            <a:endParaRPr lang="zh-TW" altLang="en-US"/>
          </a:p>
        </p:txBody>
      </p:sp>
    </p:spTree>
    <p:extLst>
      <p:ext uri="{BB962C8B-B14F-4D97-AF65-F5344CB8AC3E}">
        <p14:creationId xmlns:p14="http://schemas.microsoft.com/office/powerpoint/2010/main" val="3051660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C2F0DB7-D3EE-46ED-963F-C3A11D602AAD}" type="datetimeFigureOut">
              <a:rPr lang="zh-TW" altLang="en-US" smtClean="0"/>
              <a:t>2022/5/15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B713228-A425-4DCD-A128-78048AD1AF33}" type="slidenum">
              <a:rPr lang="zh-TW" altLang="en-US" smtClean="0"/>
              <a:t>‹#›</a:t>
            </a:fld>
            <a:endParaRPr lang="zh-TW" altLang="en-US"/>
          </a:p>
        </p:txBody>
      </p:sp>
    </p:spTree>
    <p:extLst>
      <p:ext uri="{BB962C8B-B14F-4D97-AF65-F5344CB8AC3E}">
        <p14:creationId xmlns:p14="http://schemas.microsoft.com/office/powerpoint/2010/main" val="4259309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C2F0DB7-D3EE-46ED-963F-C3A11D602AAD}" type="datetimeFigureOut">
              <a:rPr lang="zh-TW" altLang="en-US" smtClean="0"/>
              <a:t>2022/5/15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B713228-A425-4DCD-A128-78048AD1AF33}" type="slidenum">
              <a:rPr lang="zh-TW" altLang="en-US" smtClean="0"/>
              <a:t>‹#›</a:t>
            </a:fld>
            <a:endParaRPr lang="zh-TW" altLang="en-US"/>
          </a:p>
        </p:txBody>
      </p:sp>
    </p:spTree>
    <p:extLst>
      <p:ext uri="{BB962C8B-B14F-4D97-AF65-F5344CB8AC3E}">
        <p14:creationId xmlns:p14="http://schemas.microsoft.com/office/powerpoint/2010/main" val="3178764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C2F0DB7-D3EE-46ED-963F-C3A11D602AAD}" type="datetimeFigureOut">
              <a:rPr lang="zh-TW" altLang="en-US" smtClean="0"/>
              <a:t>2022/5/15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B713228-A425-4DCD-A128-78048AD1AF33}" type="slidenum">
              <a:rPr lang="zh-TW" altLang="en-US" smtClean="0"/>
              <a:t>‹#›</a:t>
            </a:fld>
            <a:endParaRPr lang="zh-TW" altLang="en-US"/>
          </a:p>
        </p:txBody>
      </p:sp>
    </p:spTree>
    <p:extLst>
      <p:ext uri="{BB962C8B-B14F-4D97-AF65-F5344CB8AC3E}">
        <p14:creationId xmlns:p14="http://schemas.microsoft.com/office/powerpoint/2010/main" val="3274546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C2F0DB7-D3EE-46ED-963F-C3A11D602AAD}" type="datetimeFigureOut">
              <a:rPr lang="zh-TW" altLang="en-US" smtClean="0"/>
              <a:t>2022/5/15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B713228-A425-4DCD-A128-78048AD1AF33}" type="slidenum">
              <a:rPr lang="zh-TW" altLang="en-US" smtClean="0"/>
              <a:t>‹#›</a:t>
            </a:fld>
            <a:endParaRPr lang="zh-TW" altLang="en-US"/>
          </a:p>
        </p:txBody>
      </p:sp>
    </p:spTree>
    <p:extLst>
      <p:ext uri="{BB962C8B-B14F-4D97-AF65-F5344CB8AC3E}">
        <p14:creationId xmlns:p14="http://schemas.microsoft.com/office/powerpoint/2010/main" val="1531172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C2F0DB7-D3EE-46ED-963F-C3A11D602AAD}" type="datetimeFigureOut">
              <a:rPr lang="zh-TW" altLang="en-US" smtClean="0"/>
              <a:t>2022/5/15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B713228-A425-4DCD-A128-78048AD1AF33}" type="slidenum">
              <a:rPr lang="zh-TW" altLang="en-US" smtClean="0"/>
              <a:t>‹#›</a:t>
            </a:fld>
            <a:endParaRPr lang="zh-TW" altLang="en-US"/>
          </a:p>
        </p:txBody>
      </p:sp>
    </p:spTree>
    <p:extLst>
      <p:ext uri="{BB962C8B-B14F-4D97-AF65-F5344CB8AC3E}">
        <p14:creationId xmlns:p14="http://schemas.microsoft.com/office/powerpoint/2010/main" val="3134198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F0DB7-D3EE-46ED-963F-C3A11D602AAD}" type="datetimeFigureOut">
              <a:rPr lang="zh-TW" altLang="en-US" smtClean="0"/>
              <a:t>2022/5/15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B713228-A425-4DCD-A128-78048AD1AF33}" type="slidenum">
              <a:rPr lang="zh-TW" altLang="en-US" smtClean="0"/>
              <a:t>‹#›</a:t>
            </a:fld>
            <a:endParaRPr lang="zh-TW" altLang="en-US"/>
          </a:p>
        </p:txBody>
      </p:sp>
    </p:spTree>
    <p:extLst>
      <p:ext uri="{BB962C8B-B14F-4D97-AF65-F5344CB8AC3E}">
        <p14:creationId xmlns:p14="http://schemas.microsoft.com/office/powerpoint/2010/main" val="3231333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C2F0DB7-D3EE-46ED-963F-C3A11D602AAD}" type="datetimeFigureOut">
              <a:rPr lang="zh-TW" altLang="en-US" smtClean="0"/>
              <a:t>2022/5/15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B713228-A425-4DCD-A128-78048AD1AF33}" type="slidenum">
              <a:rPr lang="zh-TW" altLang="en-US" smtClean="0"/>
              <a:t>‹#›</a:t>
            </a:fld>
            <a:endParaRPr lang="zh-TW" altLang="en-US"/>
          </a:p>
        </p:txBody>
      </p:sp>
    </p:spTree>
    <p:extLst>
      <p:ext uri="{BB962C8B-B14F-4D97-AF65-F5344CB8AC3E}">
        <p14:creationId xmlns:p14="http://schemas.microsoft.com/office/powerpoint/2010/main" val="252967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C2F0DB7-D3EE-46ED-963F-C3A11D602AAD}" type="datetimeFigureOut">
              <a:rPr lang="zh-TW" altLang="en-US" smtClean="0"/>
              <a:t>2022/5/15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B713228-A425-4DCD-A128-78048AD1AF33}" type="slidenum">
              <a:rPr lang="zh-TW" altLang="en-US" smtClean="0"/>
              <a:t>‹#›</a:t>
            </a:fld>
            <a:endParaRPr lang="zh-TW" altLang="en-US"/>
          </a:p>
        </p:txBody>
      </p:sp>
    </p:spTree>
    <p:extLst>
      <p:ext uri="{BB962C8B-B14F-4D97-AF65-F5344CB8AC3E}">
        <p14:creationId xmlns:p14="http://schemas.microsoft.com/office/powerpoint/2010/main" val="3023386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F0DB7-D3EE-46ED-963F-C3A11D602AAD}" type="datetimeFigureOut">
              <a:rPr lang="zh-TW" altLang="en-US" smtClean="0"/>
              <a:t>2022/5/15</a:t>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713228-A425-4DCD-A128-78048AD1AF33}" type="slidenum">
              <a:rPr lang="zh-TW" altLang="en-US" smtClean="0"/>
              <a:t>‹#›</a:t>
            </a:fld>
            <a:endParaRPr lang="zh-TW" altLang="en-US"/>
          </a:p>
        </p:txBody>
      </p:sp>
    </p:spTree>
    <p:extLst>
      <p:ext uri="{BB962C8B-B14F-4D97-AF65-F5344CB8AC3E}">
        <p14:creationId xmlns:p14="http://schemas.microsoft.com/office/powerpoint/2010/main" val="10802521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www.laws.taipei.gov.tw/Law/LawSearch/LawArticleContent?lawId=P13B1002-20110524&amp;realID="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hyperlink" Target="https://www.arch.org.tw/Laws/bulletin_more?id=10fbefd82b6543f8abe107a69c29b990"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map.com.tw/" TargetMode="External"/><Relationship Id="rId7" Type="http://schemas.openxmlformats.org/officeDocument/2006/relationships/hyperlink" Target="https://tip.railway.gov.tw/tra-tip-web/tip" TargetMode="External"/><Relationship Id="rId2" Type="http://schemas.openxmlformats.org/officeDocument/2006/relationships/hyperlink" Target="https://lvr.land.moi.gov.tw/" TargetMode="External"/><Relationship Id="rId1" Type="http://schemas.openxmlformats.org/officeDocument/2006/relationships/slideLayout" Target="../slideLayouts/slideLayout7.xml"/><Relationship Id="rId6" Type="http://schemas.openxmlformats.org/officeDocument/2006/relationships/hyperlink" Target="https://www.metro.taipei/" TargetMode="External"/><Relationship Id="rId5" Type="http://schemas.openxmlformats.org/officeDocument/2006/relationships/hyperlink" Target="https://www.doe.gov.taipei/News_Content.aspx?n=026199D6B5AC5A6A&amp;sms=DDAA880EFAADF5F3&amp;s=7472A783D2FDD6F7" TargetMode="External"/><Relationship Id="rId4" Type="http://schemas.openxmlformats.org/officeDocument/2006/relationships/hyperlink" Target="https://www.tripadvisor.com.tw/"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taifex.com.tw/cht/index" TargetMode="External"/><Relationship Id="rId2" Type="http://schemas.openxmlformats.org/officeDocument/2006/relationships/hyperlink" Target="https://www.twse.com.tw/zh/" TargetMode="Externa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CF480B6-C3AC-426E-A47D-2ED0F4D61FD8}"/>
              </a:ext>
            </a:extLst>
          </p:cNvPr>
          <p:cNvSpPr/>
          <p:nvPr/>
        </p:nvSpPr>
        <p:spPr>
          <a:xfrm>
            <a:off x="402771" y="631371"/>
            <a:ext cx="5116286" cy="4582886"/>
          </a:xfrm>
          <a:prstGeom prst="rect">
            <a:avLst/>
          </a:prstGeom>
          <a:solidFill>
            <a:schemeClr val="tx1">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6000" b="1" dirty="0">
                <a:latin typeface="微軟正黑體" panose="020B0604030504040204" pitchFamily="34" charset="-120"/>
                <a:ea typeface="微軟正黑體" panose="020B0604030504040204" pitchFamily="34" charset="-120"/>
              </a:rPr>
              <a:t>不動產價格因子分析</a:t>
            </a:r>
          </a:p>
        </p:txBody>
      </p:sp>
    </p:spTree>
    <p:extLst>
      <p:ext uri="{BB962C8B-B14F-4D97-AF65-F5344CB8AC3E}">
        <p14:creationId xmlns:p14="http://schemas.microsoft.com/office/powerpoint/2010/main" val="181672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B8819CED-7073-41E9-841F-927A884DBD3C}"/>
              </a:ext>
            </a:extLst>
          </p:cNvPr>
          <p:cNvGraphicFramePr>
            <a:graphicFrameLocks noGrp="1"/>
          </p:cNvGraphicFramePr>
          <p:nvPr>
            <p:extLst>
              <p:ext uri="{D42A27DB-BD31-4B8C-83A1-F6EECF244321}">
                <p14:modId xmlns:p14="http://schemas.microsoft.com/office/powerpoint/2010/main" val="3485390199"/>
              </p:ext>
            </p:extLst>
          </p:nvPr>
        </p:nvGraphicFramePr>
        <p:xfrm>
          <a:off x="639897" y="1031426"/>
          <a:ext cx="10640708" cy="4722123"/>
        </p:xfrm>
        <a:graphic>
          <a:graphicData uri="http://schemas.openxmlformats.org/drawingml/2006/table">
            <a:tbl>
              <a:tblPr/>
              <a:tblGrid>
                <a:gridCol w="818516">
                  <a:extLst>
                    <a:ext uri="{9D8B030D-6E8A-4147-A177-3AD203B41FA5}">
                      <a16:colId xmlns:a16="http://schemas.microsoft.com/office/drawing/2014/main" val="2856837256"/>
                    </a:ext>
                  </a:extLst>
                </a:gridCol>
                <a:gridCol w="818516">
                  <a:extLst>
                    <a:ext uri="{9D8B030D-6E8A-4147-A177-3AD203B41FA5}">
                      <a16:colId xmlns:a16="http://schemas.microsoft.com/office/drawing/2014/main" val="1326899287"/>
                    </a:ext>
                  </a:extLst>
                </a:gridCol>
                <a:gridCol w="818516">
                  <a:extLst>
                    <a:ext uri="{9D8B030D-6E8A-4147-A177-3AD203B41FA5}">
                      <a16:colId xmlns:a16="http://schemas.microsoft.com/office/drawing/2014/main" val="339202432"/>
                    </a:ext>
                  </a:extLst>
                </a:gridCol>
                <a:gridCol w="818516">
                  <a:extLst>
                    <a:ext uri="{9D8B030D-6E8A-4147-A177-3AD203B41FA5}">
                      <a16:colId xmlns:a16="http://schemas.microsoft.com/office/drawing/2014/main" val="1975561641"/>
                    </a:ext>
                  </a:extLst>
                </a:gridCol>
                <a:gridCol w="818516">
                  <a:extLst>
                    <a:ext uri="{9D8B030D-6E8A-4147-A177-3AD203B41FA5}">
                      <a16:colId xmlns:a16="http://schemas.microsoft.com/office/drawing/2014/main" val="3519781965"/>
                    </a:ext>
                  </a:extLst>
                </a:gridCol>
                <a:gridCol w="818516">
                  <a:extLst>
                    <a:ext uri="{9D8B030D-6E8A-4147-A177-3AD203B41FA5}">
                      <a16:colId xmlns:a16="http://schemas.microsoft.com/office/drawing/2014/main" val="2911930718"/>
                    </a:ext>
                  </a:extLst>
                </a:gridCol>
                <a:gridCol w="818516">
                  <a:extLst>
                    <a:ext uri="{9D8B030D-6E8A-4147-A177-3AD203B41FA5}">
                      <a16:colId xmlns:a16="http://schemas.microsoft.com/office/drawing/2014/main" val="4054146267"/>
                    </a:ext>
                  </a:extLst>
                </a:gridCol>
                <a:gridCol w="818516">
                  <a:extLst>
                    <a:ext uri="{9D8B030D-6E8A-4147-A177-3AD203B41FA5}">
                      <a16:colId xmlns:a16="http://schemas.microsoft.com/office/drawing/2014/main" val="3779435763"/>
                    </a:ext>
                  </a:extLst>
                </a:gridCol>
                <a:gridCol w="818516">
                  <a:extLst>
                    <a:ext uri="{9D8B030D-6E8A-4147-A177-3AD203B41FA5}">
                      <a16:colId xmlns:a16="http://schemas.microsoft.com/office/drawing/2014/main" val="3773662538"/>
                    </a:ext>
                  </a:extLst>
                </a:gridCol>
                <a:gridCol w="818516">
                  <a:extLst>
                    <a:ext uri="{9D8B030D-6E8A-4147-A177-3AD203B41FA5}">
                      <a16:colId xmlns:a16="http://schemas.microsoft.com/office/drawing/2014/main" val="1235280024"/>
                    </a:ext>
                  </a:extLst>
                </a:gridCol>
                <a:gridCol w="818516">
                  <a:extLst>
                    <a:ext uri="{9D8B030D-6E8A-4147-A177-3AD203B41FA5}">
                      <a16:colId xmlns:a16="http://schemas.microsoft.com/office/drawing/2014/main" val="1797422507"/>
                    </a:ext>
                  </a:extLst>
                </a:gridCol>
                <a:gridCol w="818516">
                  <a:extLst>
                    <a:ext uri="{9D8B030D-6E8A-4147-A177-3AD203B41FA5}">
                      <a16:colId xmlns:a16="http://schemas.microsoft.com/office/drawing/2014/main" val="2348215210"/>
                    </a:ext>
                  </a:extLst>
                </a:gridCol>
                <a:gridCol w="818516">
                  <a:extLst>
                    <a:ext uri="{9D8B030D-6E8A-4147-A177-3AD203B41FA5}">
                      <a16:colId xmlns:a16="http://schemas.microsoft.com/office/drawing/2014/main" val="3924589844"/>
                    </a:ext>
                  </a:extLst>
                </a:gridCol>
              </a:tblGrid>
              <a:tr h="6745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 </a:t>
                      </a:r>
                      <a:r>
                        <a:rPr lang="en-US" altLang="zh-TW" sz="1600" b="0" i="0" u="none" strike="noStrike" dirty="0">
                          <a:solidFill>
                            <a:schemeClr val="bg1"/>
                          </a:solidFill>
                          <a:effectLst/>
                          <a:latin typeface="微軟正黑體" panose="020B0604030504040204" pitchFamily="34" charset="-120"/>
                          <a:ea typeface="微軟正黑體" panose="020B0604030504040204" pitchFamily="34" charset="-120"/>
                        </a:rPr>
                        <a:t>Y</a:t>
                      </a:r>
                      <a:r>
                        <a:rPr lang="en-US" sz="1600" b="0" i="0" u="none" strike="noStrike" dirty="0">
                          <a:solidFill>
                            <a:schemeClr val="bg1"/>
                          </a:solidFill>
                          <a:effectLst/>
                          <a:latin typeface="微軟正黑體" panose="020B0604030504040204" pitchFamily="34" charset="-120"/>
                          <a:ea typeface="微軟正黑體" panose="020B0604030504040204" pitchFamily="34" charset="-120"/>
                        </a:rPr>
                        <a:t>ear</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大安區</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中山區</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南港區</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松山區</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萬華區</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大同區</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北投區</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士林區</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中正區</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內湖區</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文山區</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信義區</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059179044"/>
                  </a:ext>
                </a:extLst>
              </a:tr>
              <a:tr h="6745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 </a:t>
                      </a:r>
                      <a:r>
                        <a:rPr lang="en-US" altLang="zh-TW" sz="1600" b="0" i="0" u="none" strike="noStrike" dirty="0">
                          <a:solidFill>
                            <a:schemeClr val="bg1"/>
                          </a:solidFill>
                          <a:effectLst/>
                          <a:latin typeface="微軟正黑體" panose="020B0604030504040204" pitchFamily="34" charset="-120"/>
                          <a:ea typeface="微軟正黑體" panose="020B0604030504040204" pitchFamily="34" charset="-120"/>
                        </a:rPr>
                        <a:t>2016</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244126</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204981</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174292</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209565</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189492</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170359</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160939</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177194</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221496</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173814</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148296</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199199</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245401458"/>
                  </a:ext>
                </a:extLst>
              </a:tr>
              <a:tr h="6745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 </a:t>
                      </a:r>
                      <a:r>
                        <a:rPr lang="en-US" altLang="zh-TW" sz="1600" b="0" i="0" u="none" strike="noStrike" dirty="0">
                          <a:solidFill>
                            <a:schemeClr val="bg1"/>
                          </a:solidFill>
                          <a:effectLst/>
                          <a:latin typeface="微軟正黑體" panose="020B0604030504040204" pitchFamily="34" charset="-120"/>
                          <a:ea typeface="微軟正黑體" panose="020B0604030504040204" pitchFamily="34" charset="-120"/>
                        </a:rPr>
                        <a:t>2017</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247211</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204727</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168648</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208457</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164732</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174118</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169572</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179690</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230222</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175224</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148755</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202534</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30639139"/>
                  </a:ext>
                </a:extLst>
              </a:tr>
              <a:tr h="6745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 </a:t>
                      </a:r>
                      <a:r>
                        <a:rPr lang="en-US" altLang="zh-TW" sz="1600" b="0" i="0" u="none" strike="noStrike" dirty="0">
                          <a:solidFill>
                            <a:schemeClr val="bg1"/>
                          </a:solidFill>
                          <a:effectLst/>
                          <a:latin typeface="微軟正黑體" panose="020B0604030504040204" pitchFamily="34" charset="-120"/>
                          <a:ea typeface="微軟正黑體" panose="020B0604030504040204" pitchFamily="34" charset="-120"/>
                        </a:rPr>
                        <a:t>2018</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255960</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198657</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173218</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210563</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157933</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181743</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165329</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178113</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218847</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172847</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144493</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195876</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25797672"/>
                  </a:ext>
                </a:extLst>
              </a:tr>
              <a:tr h="6745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 </a:t>
                      </a:r>
                      <a:r>
                        <a:rPr lang="en-US" altLang="zh-TW" sz="1600" b="0" i="0" u="none" strike="noStrike" dirty="0">
                          <a:solidFill>
                            <a:schemeClr val="bg1"/>
                          </a:solidFill>
                          <a:effectLst/>
                          <a:latin typeface="微軟正黑體" panose="020B0604030504040204" pitchFamily="34" charset="-120"/>
                          <a:ea typeface="微軟正黑體" panose="020B0604030504040204" pitchFamily="34" charset="-120"/>
                        </a:rPr>
                        <a:t>2019</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248395</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203420</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178375</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212698</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154577</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197592</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169090</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177286</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217947</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181785</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145074</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a:solidFill>
                            <a:schemeClr val="bg1"/>
                          </a:solidFill>
                          <a:effectLst/>
                          <a:latin typeface="微軟正黑體" panose="020B0604030504040204" pitchFamily="34" charset="-120"/>
                          <a:ea typeface="微軟正黑體" panose="020B0604030504040204" pitchFamily="34" charset="-120"/>
                        </a:rPr>
                        <a:t>200835</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59139031"/>
                  </a:ext>
                </a:extLst>
              </a:tr>
              <a:tr h="6745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 </a:t>
                      </a:r>
                      <a:r>
                        <a:rPr lang="en-US" altLang="zh-TW" sz="1600" b="0" i="0" u="none" strike="noStrike" dirty="0">
                          <a:solidFill>
                            <a:schemeClr val="bg1"/>
                          </a:solidFill>
                          <a:effectLst/>
                          <a:latin typeface="微軟正黑體" panose="020B0604030504040204" pitchFamily="34" charset="-120"/>
                          <a:ea typeface="微軟正黑體" panose="020B0604030504040204" pitchFamily="34" charset="-120"/>
                        </a:rPr>
                        <a:t>2020</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251265</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209017</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187141</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213189</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163571</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tx1"/>
                          </a:solidFill>
                          <a:effectLst/>
                          <a:latin typeface="微軟正黑體" panose="020B0604030504040204" pitchFamily="34" charset="-120"/>
                          <a:ea typeface="微軟正黑體" panose="020B0604030504040204" pitchFamily="34" charset="-120"/>
                        </a:rPr>
                        <a:t>202388</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167697</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tx1"/>
                          </a:solidFill>
                          <a:effectLst/>
                          <a:latin typeface="微軟正黑體" panose="020B0604030504040204" pitchFamily="34" charset="-120"/>
                          <a:ea typeface="微軟正黑體" panose="020B0604030504040204" pitchFamily="34" charset="-120"/>
                        </a:rPr>
                        <a:t>199291</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232057</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185745</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148308</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209205</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952994759"/>
                  </a:ext>
                </a:extLst>
              </a:tr>
              <a:tr h="6745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 </a:t>
                      </a:r>
                      <a:r>
                        <a:rPr lang="en-US" altLang="zh-TW" sz="1600" b="0" i="0" u="none" strike="noStrike" dirty="0">
                          <a:solidFill>
                            <a:schemeClr val="bg1"/>
                          </a:solidFill>
                          <a:effectLst/>
                          <a:latin typeface="微軟正黑體" panose="020B0604030504040204" pitchFamily="34" charset="-120"/>
                          <a:ea typeface="微軟正黑體" panose="020B0604030504040204" pitchFamily="34" charset="-120"/>
                        </a:rPr>
                        <a:t>2021</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255925</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C0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215423</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202632</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231171</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166503</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199441</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tx1"/>
                          </a:solidFill>
                          <a:effectLst/>
                          <a:latin typeface="微軟正黑體" panose="020B0604030504040204" pitchFamily="34" charset="-120"/>
                          <a:ea typeface="微軟正黑體" panose="020B0604030504040204" pitchFamily="34" charset="-120"/>
                        </a:rPr>
                        <a:t>161124</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183681</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239451</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190726</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tx1"/>
                          </a:solidFill>
                          <a:effectLst/>
                          <a:latin typeface="微軟正黑體" panose="020B0604030504040204" pitchFamily="34" charset="-120"/>
                          <a:ea typeface="微軟正黑體" panose="020B0604030504040204" pitchFamily="34" charset="-120"/>
                        </a:rPr>
                        <a:t>157228</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accent6">
                        <a:lumMod val="60000"/>
                        <a:lumOff val="4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100" b="0" i="0" u="none" strike="noStrike" dirty="0">
                          <a:solidFill>
                            <a:schemeClr val="bg1"/>
                          </a:solidFill>
                          <a:effectLst/>
                          <a:latin typeface="微軟正黑體" panose="020B0604030504040204" pitchFamily="34" charset="-120"/>
                          <a:ea typeface="微軟正黑體" panose="020B0604030504040204" pitchFamily="34" charset="-120"/>
                        </a:rPr>
                        <a:t>214227</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2609564534"/>
                  </a:ext>
                </a:extLst>
              </a:tr>
            </a:tbl>
          </a:graphicData>
        </a:graphic>
      </p:graphicFrame>
      <p:sp>
        <p:nvSpPr>
          <p:cNvPr id="6" name="文字方塊 5">
            <a:extLst>
              <a:ext uri="{FF2B5EF4-FFF2-40B4-BE49-F238E27FC236}">
                <a16:creationId xmlns:a16="http://schemas.microsoft.com/office/drawing/2014/main" id="{3842525D-C21D-47AC-B542-518E0B3A864C}"/>
              </a:ext>
            </a:extLst>
          </p:cNvPr>
          <p:cNvSpPr txBox="1"/>
          <p:nvPr/>
        </p:nvSpPr>
        <p:spPr>
          <a:xfrm>
            <a:off x="9630578" y="5610176"/>
            <a:ext cx="896831" cy="312442"/>
          </a:xfrm>
          <a:prstGeom prst="rect">
            <a:avLst/>
          </a:prstGeom>
          <a:solidFill>
            <a:schemeClr val="bg2">
              <a:lumMod val="10000"/>
            </a:schemeClr>
          </a:solidFill>
        </p:spPr>
        <p:txBody>
          <a:bodyPr wrap="square" rtlCol="0">
            <a:spAutoFit/>
          </a:bodyPr>
          <a:lstStyle/>
          <a:p>
            <a:r>
              <a:rPr lang="zh-TW" altLang="en-US" sz="1400" dirty="0">
                <a:solidFill>
                  <a:schemeClr val="bg1"/>
                </a:solidFill>
              </a:rPr>
              <a:t>最後一名</a:t>
            </a:r>
          </a:p>
        </p:txBody>
      </p:sp>
      <p:sp>
        <p:nvSpPr>
          <p:cNvPr id="7" name="文字方塊 6">
            <a:extLst>
              <a:ext uri="{FF2B5EF4-FFF2-40B4-BE49-F238E27FC236}">
                <a16:creationId xmlns:a16="http://schemas.microsoft.com/office/drawing/2014/main" id="{6844A35D-DC2F-4D51-BE17-C817F645CB2E}"/>
              </a:ext>
            </a:extLst>
          </p:cNvPr>
          <p:cNvSpPr txBox="1"/>
          <p:nvPr/>
        </p:nvSpPr>
        <p:spPr>
          <a:xfrm>
            <a:off x="6272144" y="5614841"/>
            <a:ext cx="969359" cy="307777"/>
          </a:xfrm>
          <a:prstGeom prst="rect">
            <a:avLst/>
          </a:prstGeom>
          <a:solidFill>
            <a:schemeClr val="bg2">
              <a:lumMod val="10000"/>
            </a:schemeClr>
          </a:solidFill>
        </p:spPr>
        <p:txBody>
          <a:bodyPr wrap="square" rtlCol="0">
            <a:spAutoFit/>
          </a:bodyPr>
          <a:lstStyle/>
          <a:p>
            <a:r>
              <a:rPr lang="zh-TW" altLang="en-US" sz="1400" dirty="0">
                <a:solidFill>
                  <a:schemeClr val="bg1"/>
                </a:solidFill>
              </a:rPr>
              <a:t>倒數第二</a:t>
            </a:r>
            <a:endParaRPr lang="en-US" altLang="zh-TW" sz="1400" dirty="0">
              <a:solidFill>
                <a:schemeClr val="bg1"/>
              </a:solidFill>
            </a:endParaRPr>
          </a:p>
        </p:txBody>
      </p:sp>
      <p:sp>
        <p:nvSpPr>
          <p:cNvPr id="8" name="文字方塊 7">
            <a:extLst>
              <a:ext uri="{FF2B5EF4-FFF2-40B4-BE49-F238E27FC236}">
                <a16:creationId xmlns:a16="http://schemas.microsoft.com/office/drawing/2014/main" id="{9B285F35-F525-44E1-94D0-8A774A0974EB}"/>
              </a:ext>
            </a:extLst>
          </p:cNvPr>
          <p:cNvSpPr txBox="1"/>
          <p:nvPr/>
        </p:nvSpPr>
        <p:spPr>
          <a:xfrm>
            <a:off x="2986238" y="5597328"/>
            <a:ext cx="896831" cy="312442"/>
          </a:xfrm>
          <a:prstGeom prst="rect">
            <a:avLst/>
          </a:prstGeom>
          <a:solidFill>
            <a:schemeClr val="bg2">
              <a:lumMod val="10000"/>
            </a:schemeClr>
          </a:solidFill>
        </p:spPr>
        <p:txBody>
          <a:bodyPr wrap="square" rtlCol="0">
            <a:spAutoFit/>
          </a:bodyPr>
          <a:lstStyle/>
          <a:p>
            <a:r>
              <a:rPr lang="zh-TW" altLang="en-US" sz="1400" dirty="0">
                <a:solidFill>
                  <a:schemeClr val="bg1"/>
                </a:solidFill>
              </a:rPr>
              <a:t>成長最快</a:t>
            </a:r>
            <a:endParaRPr lang="en-US" altLang="zh-TW" sz="1400" dirty="0">
              <a:solidFill>
                <a:schemeClr val="bg1"/>
              </a:solidFill>
            </a:endParaRPr>
          </a:p>
        </p:txBody>
      </p:sp>
      <p:sp>
        <p:nvSpPr>
          <p:cNvPr id="9" name="文字方塊 8">
            <a:extLst>
              <a:ext uri="{FF2B5EF4-FFF2-40B4-BE49-F238E27FC236}">
                <a16:creationId xmlns:a16="http://schemas.microsoft.com/office/drawing/2014/main" id="{C582A1DA-2DEC-4141-820D-3D8EE53CE1D6}"/>
              </a:ext>
            </a:extLst>
          </p:cNvPr>
          <p:cNvSpPr txBox="1"/>
          <p:nvPr/>
        </p:nvSpPr>
        <p:spPr>
          <a:xfrm>
            <a:off x="7109868" y="4905745"/>
            <a:ext cx="662848" cy="306619"/>
          </a:xfrm>
          <a:prstGeom prst="rect">
            <a:avLst/>
          </a:prstGeom>
          <a:solidFill>
            <a:schemeClr val="bg2">
              <a:lumMod val="10000"/>
            </a:schemeClr>
          </a:solidFill>
        </p:spPr>
        <p:txBody>
          <a:bodyPr wrap="square" rtlCol="0">
            <a:spAutoFit/>
          </a:bodyPr>
          <a:lstStyle/>
          <a:p>
            <a:r>
              <a:rPr lang="zh-TW" altLang="en-US" sz="1400" dirty="0">
                <a:solidFill>
                  <a:schemeClr val="bg1"/>
                </a:solidFill>
              </a:rPr>
              <a:t>衰退</a:t>
            </a:r>
            <a:endParaRPr lang="en-US" altLang="zh-TW" sz="1400" dirty="0">
              <a:solidFill>
                <a:schemeClr val="bg1"/>
              </a:solidFill>
            </a:endParaRPr>
          </a:p>
        </p:txBody>
      </p:sp>
      <p:grpSp>
        <p:nvGrpSpPr>
          <p:cNvPr id="12" name="群組 11">
            <a:extLst>
              <a:ext uri="{FF2B5EF4-FFF2-40B4-BE49-F238E27FC236}">
                <a16:creationId xmlns:a16="http://schemas.microsoft.com/office/drawing/2014/main" id="{984621A7-81D7-455A-9B9E-C0B26B639EFD}"/>
              </a:ext>
            </a:extLst>
          </p:cNvPr>
          <p:cNvGrpSpPr/>
          <p:nvPr/>
        </p:nvGrpSpPr>
        <p:grpSpPr>
          <a:xfrm>
            <a:off x="1349630" y="4988143"/>
            <a:ext cx="341523" cy="307777"/>
            <a:chOff x="855644" y="6021682"/>
            <a:chExt cx="341523" cy="307777"/>
          </a:xfrm>
        </p:grpSpPr>
        <p:sp>
          <p:nvSpPr>
            <p:cNvPr id="11" name="橢圓 10">
              <a:extLst>
                <a:ext uri="{FF2B5EF4-FFF2-40B4-BE49-F238E27FC236}">
                  <a16:creationId xmlns:a16="http://schemas.microsoft.com/office/drawing/2014/main" id="{70979F00-60DE-470C-BC27-30626D508750}"/>
                </a:ext>
              </a:extLst>
            </p:cNvPr>
            <p:cNvSpPr/>
            <p:nvPr/>
          </p:nvSpPr>
          <p:spPr>
            <a:xfrm>
              <a:off x="855644" y="6067156"/>
              <a:ext cx="253389" cy="25338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E83F923E-074D-4390-8CE5-A36487F1967F}"/>
                </a:ext>
              </a:extLst>
            </p:cNvPr>
            <p:cNvSpPr txBox="1"/>
            <p:nvPr/>
          </p:nvSpPr>
          <p:spPr>
            <a:xfrm>
              <a:off x="855644" y="6021682"/>
              <a:ext cx="341523" cy="307777"/>
            </a:xfrm>
            <a:prstGeom prst="rect">
              <a:avLst/>
            </a:prstGeom>
            <a:noFill/>
          </p:spPr>
          <p:txBody>
            <a:bodyPr wrap="square" rtlCol="0">
              <a:spAutoFit/>
            </a:bodyPr>
            <a:lstStyle/>
            <a:p>
              <a:r>
                <a:rPr lang="en-US" altLang="zh-TW" sz="1400" dirty="0">
                  <a:solidFill>
                    <a:schemeClr val="bg1"/>
                  </a:solidFill>
                </a:rPr>
                <a:t>1</a:t>
              </a:r>
              <a:endParaRPr lang="zh-TW" altLang="en-US" sz="1400" dirty="0">
                <a:solidFill>
                  <a:schemeClr val="bg1"/>
                </a:solidFill>
              </a:endParaRPr>
            </a:p>
          </p:txBody>
        </p:sp>
      </p:grpSp>
      <p:grpSp>
        <p:nvGrpSpPr>
          <p:cNvPr id="13" name="群組 12">
            <a:extLst>
              <a:ext uri="{FF2B5EF4-FFF2-40B4-BE49-F238E27FC236}">
                <a16:creationId xmlns:a16="http://schemas.microsoft.com/office/drawing/2014/main" id="{50AFDD4F-7255-4425-BAC1-F6C58722F4CB}"/>
              </a:ext>
            </a:extLst>
          </p:cNvPr>
          <p:cNvGrpSpPr/>
          <p:nvPr/>
        </p:nvGrpSpPr>
        <p:grpSpPr>
          <a:xfrm>
            <a:off x="8014836" y="5013582"/>
            <a:ext cx="341523" cy="307777"/>
            <a:chOff x="855644" y="6021682"/>
            <a:chExt cx="341523" cy="307777"/>
          </a:xfrm>
        </p:grpSpPr>
        <p:sp>
          <p:nvSpPr>
            <p:cNvPr id="14" name="橢圓 13">
              <a:extLst>
                <a:ext uri="{FF2B5EF4-FFF2-40B4-BE49-F238E27FC236}">
                  <a16:creationId xmlns:a16="http://schemas.microsoft.com/office/drawing/2014/main" id="{880F83A8-DA94-4C13-B9E0-FA778D92621E}"/>
                </a:ext>
              </a:extLst>
            </p:cNvPr>
            <p:cNvSpPr/>
            <p:nvPr/>
          </p:nvSpPr>
          <p:spPr>
            <a:xfrm>
              <a:off x="855644" y="6067156"/>
              <a:ext cx="253389" cy="25338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608769BB-EAEA-4DFE-9902-4600ED786A13}"/>
                </a:ext>
              </a:extLst>
            </p:cNvPr>
            <p:cNvSpPr txBox="1"/>
            <p:nvPr/>
          </p:nvSpPr>
          <p:spPr>
            <a:xfrm>
              <a:off x="855644" y="6021682"/>
              <a:ext cx="341523" cy="307777"/>
            </a:xfrm>
            <a:prstGeom prst="rect">
              <a:avLst/>
            </a:prstGeom>
            <a:noFill/>
          </p:spPr>
          <p:txBody>
            <a:bodyPr wrap="square" rtlCol="0">
              <a:spAutoFit/>
            </a:bodyPr>
            <a:lstStyle/>
            <a:p>
              <a:r>
                <a:rPr lang="en-US" altLang="zh-TW" sz="1400" dirty="0">
                  <a:solidFill>
                    <a:schemeClr val="bg1"/>
                  </a:solidFill>
                </a:rPr>
                <a:t>2</a:t>
              </a:r>
              <a:endParaRPr lang="zh-TW" altLang="en-US" sz="1400" dirty="0">
                <a:solidFill>
                  <a:schemeClr val="bg1"/>
                </a:solidFill>
              </a:endParaRPr>
            </a:p>
          </p:txBody>
        </p:sp>
      </p:grpSp>
      <p:grpSp>
        <p:nvGrpSpPr>
          <p:cNvPr id="16" name="群組 15">
            <a:extLst>
              <a:ext uri="{FF2B5EF4-FFF2-40B4-BE49-F238E27FC236}">
                <a16:creationId xmlns:a16="http://schemas.microsoft.com/office/drawing/2014/main" id="{6817E360-9F64-4996-9E1B-5AD9F2F6DA9D}"/>
              </a:ext>
            </a:extLst>
          </p:cNvPr>
          <p:cNvGrpSpPr/>
          <p:nvPr/>
        </p:nvGrpSpPr>
        <p:grpSpPr>
          <a:xfrm>
            <a:off x="3956964" y="4979229"/>
            <a:ext cx="341523" cy="307777"/>
            <a:chOff x="855644" y="6021682"/>
            <a:chExt cx="341523" cy="307777"/>
          </a:xfrm>
        </p:grpSpPr>
        <p:sp>
          <p:nvSpPr>
            <p:cNvPr id="17" name="橢圓 16">
              <a:extLst>
                <a:ext uri="{FF2B5EF4-FFF2-40B4-BE49-F238E27FC236}">
                  <a16:creationId xmlns:a16="http://schemas.microsoft.com/office/drawing/2014/main" id="{A767A6FF-049C-4754-A668-A7F0C123D5C9}"/>
                </a:ext>
              </a:extLst>
            </p:cNvPr>
            <p:cNvSpPr/>
            <p:nvPr/>
          </p:nvSpPr>
          <p:spPr>
            <a:xfrm>
              <a:off x="855644" y="6067156"/>
              <a:ext cx="253389" cy="25338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205DB479-A7B2-43FE-AF5B-63E0ADA40BF9}"/>
                </a:ext>
              </a:extLst>
            </p:cNvPr>
            <p:cNvSpPr txBox="1"/>
            <p:nvPr/>
          </p:nvSpPr>
          <p:spPr>
            <a:xfrm>
              <a:off x="855644" y="6021682"/>
              <a:ext cx="341523" cy="307777"/>
            </a:xfrm>
            <a:prstGeom prst="rect">
              <a:avLst/>
            </a:prstGeom>
            <a:noFill/>
          </p:spPr>
          <p:txBody>
            <a:bodyPr wrap="square" rtlCol="0">
              <a:spAutoFit/>
            </a:bodyPr>
            <a:lstStyle/>
            <a:p>
              <a:r>
                <a:rPr lang="en-US" altLang="zh-TW" sz="1400" dirty="0">
                  <a:solidFill>
                    <a:schemeClr val="bg1"/>
                  </a:solidFill>
                </a:rPr>
                <a:t>3</a:t>
              </a:r>
              <a:endParaRPr lang="zh-TW" altLang="en-US" sz="1400" dirty="0">
                <a:solidFill>
                  <a:schemeClr val="bg1"/>
                </a:solidFill>
              </a:endParaRPr>
            </a:p>
          </p:txBody>
        </p:sp>
      </p:grpSp>
      <p:sp>
        <p:nvSpPr>
          <p:cNvPr id="19" name="文字方塊 18">
            <a:extLst>
              <a:ext uri="{FF2B5EF4-FFF2-40B4-BE49-F238E27FC236}">
                <a16:creationId xmlns:a16="http://schemas.microsoft.com/office/drawing/2014/main" id="{116827F6-7470-4242-86BD-622CD361711A}"/>
              </a:ext>
            </a:extLst>
          </p:cNvPr>
          <p:cNvSpPr txBox="1"/>
          <p:nvPr/>
        </p:nvSpPr>
        <p:spPr>
          <a:xfrm>
            <a:off x="5316321" y="4905746"/>
            <a:ext cx="662848" cy="306619"/>
          </a:xfrm>
          <a:prstGeom prst="rect">
            <a:avLst/>
          </a:prstGeom>
          <a:solidFill>
            <a:schemeClr val="bg2">
              <a:lumMod val="10000"/>
            </a:schemeClr>
          </a:solidFill>
        </p:spPr>
        <p:txBody>
          <a:bodyPr wrap="square" rtlCol="0">
            <a:spAutoFit/>
          </a:bodyPr>
          <a:lstStyle/>
          <a:p>
            <a:r>
              <a:rPr lang="zh-TW" altLang="en-US" sz="1400" dirty="0">
                <a:solidFill>
                  <a:schemeClr val="bg1"/>
                </a:solidFill>
              </a:rPr>
              <a:t>衰退</a:t>
            </a:r>
            <a:endParaRPr lang="en-US" altLang="zh-TW" sz="1400" dirty="0">
              <a:solidFill>
                <a:schemeClr val="bg1"/>
              </a:solidFill>
            </a:endParaRPr>
          </a:p>
        </p:txBody>
      </p:sp>
    </p:spTree>
    <p:extLst>
      <p:ext uri="{BB962C8B-B14F-4D97-AF65-F5344CB8AC3E}">
        <p14:creationId xmlns:p14="http://schemas.microsoft.com/office/powerpoint/2010/main" val="1469450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72F9D11F-6FE8-4D39-AF6E-D1BD35381CBB}"/>
              </a:ext>
            </a:extLst>
          </p:cNvPr>
          <p:cNvPicPr>
            <a:picLocks noChangeAspect="1"/>
          </p:cNvPicPr>
          <p:nvPr/>
        </p:nvPicPr>
        <p:blipFill>
          <a:blip r:embed="rId2"/>
          <a:stretch>
            <a:fillRect/>
          </a:stretch>
        </p:blipFill>
        <p:spPr>
          <a:xfrm>
            <a:off x="0" y="359664"/>
            <a:ext cx="12192000" cy="6138672"/>
          </a:xfrm>
          <a:prstGeom prst="rect">
            <a:avLst/>
          </a:prstGeom>
        </p:spPr>
      </p:pic>
      <p:sp>
        <p:nvSpPr>
          <p:cNvPr id="3" name="矩形 2">
            <a:extLst>
              <a:ext uri="{FF2B5EF4-FFF2-40B4-BE49-F238E27FC236}">
                <a16:creationId xmlns:a16="http://schemas.microsoft.com/office/drawing/2014/main" id="{670690C9-A1C6-410C-A659-990DCED3518A}"/>
              </a:ext>
            </a:extLst>
          </p:cNvPr>
          <p:cNvSpPr/>
          <p:nvPr/>
        </p:nvSpPr>
        <p:spPr>
          <a:xfrm>
            <a:off x="5618946" y="468704"/>
            <a:ext cx="954107" cy="400110"/>
          </a:xfrm>
          <a:prstGeom prst="rect">
            <a:avLst/>
          </a:prstGeom>
          <a:solidFill>
            <a:schemeClr val="bg2">
              <a:lumMod val="25000"/>
            </a:schemeClr>
          </a:solidFill>
          <a:ln>
            <a:noFill/>
          </a:ln>
        </p:spPr>
        <p:txBody>
          <a:bodyPr wrap="none">
            <a:spAutoFit/>
          </a:bodyPr>
          <a:lstStyle/>
          <a:p>
            <a:r>
              <a:rPr lang="zh-TW" altLang="en-US" sz="2000" dirty="0">
                <a:solidFill>
                  <a:schemeClr val="bg1"/>
                </a:solidFill>
                <a:latin typeface="微軟正黑體" panose="020B0604030504040204" pitchFamily="34" charset="-120"/>
                <a:ea typeface="微軟正黑體" panose="020B0604030504040204" pitchFamily="34" charset="-120"/>
              </a:rPr>
              <a:t>商業用</a:t>
            </a:r>
            <a:endParaRPr lang="en-US" altLang="zh-TW" sz="20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97475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688C9091-9BEA-415E-93B5-14D53A796775}"/>
              </a:ext>
            </a:extLst>
          </p:cNvPr>
          <p:cNvGraphicFramePr>
            <a:graphicFrameLocks noGrp="1"/>
          </p:cNvGraphicFramePr>
          <p:nvPr>
            <p:extLst>
              <p:ext uri="{D42A27DB-BD31-4B8C-83A1-F6EECF244321}">
                <p14:modId xmlns:p14="http://schemas.microsoft.com/office/powerpoint/2010/main" val="649156341"/>
              </p:ext>
            </p:extLst>
          </p:nvPr>
        </p:nvGraphicFramePr>
        <p:xfrm>
          <a:off x="377586" y="1495118"/>
          <a:ext cx="11436828" cy="4026092"/>
        </p:xfrm>
        <a:graphic>
          <a:graphicData uri="http://schemas.openxmlformats.org/drawingml/2006/table">
            <a:tbl>
              <a:tblPr/>
              <a:tblGrid>
                <a:gridCol w="879756">
                  <a:extLst>
                    <a:ext uri="{9D8B030D-6E8A-4147-A177-3AD203B41FA5}">
                      <a16:colId xmlns:a16="http://schemas.microsoft.com/office/drawing/2014/main" val="794381654"/>
                    </a:ext>
                  </a:extLst>
                </a:gridCol>
                <a:gridCol w="879756">
                  <a:extLst>
                    <a:ext uri="{9D8B030D-6E8A-4147-A177-3AD203B41FA5}">
                      <a16:colId xmlns:a16="http://schemas.microsoft.com/office/drawing/2014/main" val="2358483521"/>
                    </a:ext>
                  </a:extLst>
                </a:gridCol>
                <a:gridCol w="879756">
                  <a:extLst>
                    <a:ext uri="{9D8B030D-6E8A-4147-A177-3AD203B41FA5}">
                      <a16:colId xmlns:a16="http://schemas.microsoft.com/office/drawing/2014/main" val="3099629802"/>
                    </a:ext>
                  </a:extLst>
                </a:gridCol>
                <a:gridCol w="879756">
                  <a:extLst>
                    <a:ext uri="{9D8B030D-6E8A-4147-A177-3AD203B41FA5}">
                      <a16:colId xmlns:a16="http://schemas.microsoft.com/office/drawing/2014/main" val="2212072382"/>
                    </a:ext>
                  </a:extLst>
                </a:gridCol>
                <a:gridCol w="879756">
                  <a:extLst>
                    <a:ext uri="{9D8B030D-6E8A-4147-A177-3AD203B41FA5}">
                      <a16:colId xmlns:a16="http://schemas.microsoft.com/office/drawing/2014/main" val="1970863407"/>
                    </a:ext>
                  </a:extLst>
                </a:gridCol>
                <a:gridCol w="879756">
                  <a:extLst>
                    <a:ext uri="{9D8B030D-6E8A-4147-A177-3AD203B41FA5}">
                      <a16:colId xmlns:a16="http://schemas.microsoft.com/office/drawing/2014/main" val="1800180678"/>
                    </a:ext>
                  </a:extLst>
                </a:gridCol>
                <a:gridCol w="879756">
                  <a:extLst>
                    <a:ext uri="{9D8B030D-6E8A-4147-A177-3AD203B41FA5}">
                      <a16:colId xmlns:a16="http://schemas.microsoft.com/office/drawing/2014/main" val="3281159394"/>
                    </a:ext>
                  </a:extLst>
                </a:gridCol>
                <a:gridCol w="879756">
                  <a:extLst>
                    <a:ext uri="{9D8B030D-6E8A-4147-A177-3AD203B41FA5}">
                      <a16:colId xmlns:a16="http://schemas.microsoft.com/office/drawing/2014/main" val="1592178933"/>
                    </a:ext>
                  </a:extLst>
                </a:gridCol>
                <a:gridCol w="879756">
                  <a:extLst>
                    <a:ext uri="{9D8B030D-6E8A-4147-A177-3AD203B41FA5}">
                      <a16:colId xmlns:a16="http://schemas.microsoft.com/office/drawing/2014/main" val="1081895474"/>
                    </a:ext>
                  </a:extLst>
                </a:gridCol>
                <a:gridCol w="879756">
                  <a:extLst>
                    <a:ext uri="{9D8B030D-6E8A-4147-A177-3AD203B41FA5}">
                      <a16:colId xmlns:a16="http://schemas.microsoft.com/office/drawing/2014/main" val="1356243748"/>
                    </a:ext>
                  </a:extLst>
                </a:gridCol>
                <a:gridCol w="879756">
                  <a:extLst>
                    <a:ext uri="{9D8B030D-6E8A-4147-A177-3AD203B41FA5}">
                      <a16:colId xmlns:a16="http://schemas.microsoft.com/office/drawing/2014/main" val="606730813"/>
                    </a:ext>
                  </a:extLst>
                </a:gridCol>
                <a:gridCol w="879756">
                  <a:extLst>
                    <a:ext uri="{9D8B030D-6E8A-4147-A177-3AD203B41FA5}">
                      <a16:colId xmlns:a16="http://schemas.microsoft.com/office/drawing/2014/main" val="366466020"/>
                    </a:ext>
                  </a:extLst>
                </a:gridCol>
                <a:gridCol w="879756">
                  <a:extLst>
                    <a:ext uri="{9D8B030D-6E8A-4147-A177-3AD203B41FA5}">
                      <a16:colId xmlns:a16="http://schemas.microsoft.com/office/drawing/2014/main" val="3023965404"/>
                    </a:ext>
                  </a:extLst>
                </a:gridCol>
              </a:tblGrid>
              <a:tr h="57515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 </a:t>
                      </a:r>
                      <a:r>
                        <a:rPr lang="en-US" altLang="zh-TW" sz="1600" b="0" i="0" u="none" strike="noStrike" dirty="0">
                          <a:solidFill>
                            <a:schemeClr val="bg1"/>
                          </a:solidFill>
                          <a:effectLst/>
                          <a:latin typeface="新細明體" panose="02020500000000000000" pitchFamily="18" charset="-120"/>
                          <a:ea typeface="新細明體" panose="02020500000000000000" pitchFamily="18" charset="-120"/>
                        </a:rPr>
                        <a:t>Y</a:t>
                      </a:r>
                      <a:r>
                        <a:rPr lang="en-US" sz="1600" b="0" i="0" u="none" strike="noStrike" dirty="0">
                          <a:solidFill>
                            <a:schemeClr val="bg1"/>
                          </a:solidFill>
                          <a:effectLst/>
                          <a:latin typeface="新細明體" panose="02020500000000000000" pitchFamily="18" charset="-120"/>
                          <a:ea typeface="新細明體" panose="02020500000000000000" pitchFamily="18" charset="-120"/>
                        </a:rPr>
                        <a:t>ear</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大安區</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中山區</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南港區</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松山區</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萬華區</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大同區</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北投區</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士林區</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中正區</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內湖區</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文山區</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信義區</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val="1961020141"/>
                  </a:ext>
                </a:extLst>
              </a:tr>
              <a:tr h="57515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 </a:t>
                      </a:r>
                      <a:r>
                        <a:rPr lang="en-US" altLang="zh-TW" sz="1600" b="0" i="0" u="none" strike="noStrike" dirty="0">
                          <a:solidFill>
                            <a:schemeClr val="bg1"/>
                          </a:solidFill>
                          <a:effectLst/>
                          <a:latin typeface="新細明體" panose="02020500000000000000" pitchFamily="18" charset="-120"/>
                          <a:ea typeface="新細明體" panose="02020500000000000000" pitchFamily="18" charset="-120"/>
                        </a:rPr>
                        <a:t>2016</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254289</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186418</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183771</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201998</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146546</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158456</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168556</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151492</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200814</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161769</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151352</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205240</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val="691914533"/>
                  </a:ext>
                </a:extLst>
              </a:tr>
              <a:tr h="57515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 </a:t>
                      </a:r>
                      <a:r>
                        <a:rPr lang="en-US" altLang="zh-TW" sz="1600" b="0" i="0" u="none" strike="noStrike" dirty="0">
                          <a:solidFill>
                            <a:schemeClr val="bg1"/>
                          </a:solidFill>
                          <a:effectLst/>
                          <a:latin typeface="新細明體" panose="02020500000000000000" pitchFamily="18" charset="-120"/>
                          <a:ea typeface="新細明體" panose="02020500000000000000" pitchFamily="18" charset="-120"/>
                        </a:rPr>
                        <a:t>2017</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235708</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177393</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201192</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200811</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160741</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155191</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179991</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183265</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194566</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178655</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160739</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214379</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val="1091167392"/>
                  </a:ext>
                </a:extLst>
              </a:tr>
              <a:tr h="57515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 </a:t>
                      </a:r>
                      <a:r>
                        <a:rPr lang="en-US" altLang="zh-TW" sz="1600" b="0" i="0" u="none" strike="noStrike" dirty="0">
                          <a:solidFill>
                            <a:schemeClr val="bg1"/>
                          </a:solidFill>
                          <a:effectLst/>
                          <a:latin typeface="新細明體" panose="02020500000000000000" pitchFamily="18" charset="-120"/>
                          <a:ea typeface="新細明體" panose="02020500000000000000" pitchFamily="18" charset="-120"/>
                        </a:rPr>
                        <a:t>2018</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246283</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182972</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160765</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207108</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161006</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156254</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159111</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164041</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200914</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171984</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155354</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216240</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val="396565636"/>
                  </a:ext>
                </a:extLst>
              </a:tr>
              <a:tr h="57515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 </a:t>
                      </a:r>
                      <a:r>
                        <a:rPr lang="en-US" altLang="zh-TW" sz="1600" b="0" i="0" u="none" strike="noStrike" dirty="0">
                          <a:solidFill>
                            <a:schemeClr val="bg1"/>
                          </a:solidFill>
                          <a:effectLst/>
                          <a:latin typeface="新細明體" panose="02020500000000000000" pitchFamily="18" charset="-120"/>
                          <a:ea typeface="新細明體" panose="02020500000000000000" pitchFamily="18" charset="-120"/>
                        </a:rPr>
                        <a:t>2019</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242564</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181568</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171386</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207740</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148304</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159596</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152574</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165998</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219658</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172144</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182825</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215800</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val="4164967955"/>
                  </a:ext>
                </a:extLst>
              </a:tr>
              <a:tr h="57515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 </a:t>
                      </a:r>
                      <a:r>
                        <a:rPr lang="en-US" altLang="zh-TW" sz="1600" b="0" i="0" u="none" strike="noStrike" dirty="0">
                          <a:solidFill>
                            <a:schemeClr val="bg1"/>
                          </a:solidFill>
                          <a:effectLst/>
                          <a:latin typeface="新細明體" panose="02020500000000000000" pitchFamily="18" charset="-120"/>
                          <a:ea typeface="新細明體" panose="02020500000000000000" pitchFamily="18" charset="-120"/>
                        </a:rPr>
                        <a:t>2020</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243966</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189977</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151514</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206509</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150541</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tx1"/>
                          </a:solidFill>
                          <a:effectLst/>
                          <a:latin typeface="新細明體" panose="02020500000000000000" pitchFamily="18" charset="-120"/>
                          <a:ea typeface="新細明體" panose="02020500000000000000" pitchFamily="18" charset="-120"/>
                        </a:rPr>
                        <a:t>169387</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164625</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173548</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193445</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165711</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171116</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202274</a:t>
                      </a:r>
                    </a:p>
                  </a:txBody>
                  <a:tcPr marL="6350" marR="6350" marT="6350" marB="0" anchor="ctr">
                    <a:lnL>
                      <a:noFill/>
                    </a:lnL>
                    <a:lnR>
                      <a:noFill/>
                    </a:lnR>
                    <a:lnT>
                      <a:noFill/>
                    </a:lnT>
                    <a:lnB>
                      <a:noFill/>
                    </a:lnB>
                    <a:lnTlToBr w="12700" cmpd="sng">
                      <a:noFill/>
                      <a:prstDash val="solid"/>
                    </a:lnTlToBr>
                    <a:lnBlToTr w="12700" cmpd="sng">
                      <a:noFill/>
                      <a:prstDash val="solid"/>
                    </a:lnBlToTr>
                    <a:solidFill>
                      <a:schemeClr val="tx1">
                        <a:lumMod val="95000"/>
                        <a:lumOff val="5000"/>
                      </a:schemeClr>
                    </a:solidFill>
                  </a:tcPr>
                </a:tc>
                <a:extLst>
                  <a:ext uri="{0D108BD9-81ED-4DB2-BD59-A6C34878D82A}">
                    <a16:rowId xmlns:a16="http://schemas.microsoft.com/office/drawing/2014/main" val="3121849726"/>
                  </a:ext>
                </a:extLst>
              </a:tr>
              <a:tr h="57515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 </a:t>
                      </a:r>
                      <a:r>
                        <a:rPr lang="en-US" altLang="zh-TW" sz="1600" b="0" i="0" u="none" strike="noStrike" dirty="0">
                          <a:solidFill>
                            <a:schemeClr val="bg1"/>
                          </a:solidFill>
                          <a:effectLst/>
                          <a:latin typeface="新細明體" panose="02020500000000000000" pitchFamily="18" charset="-120"/>
                          <a:ea typeface="新細明體" panose="02020500000000000000" pitchFamily="18" charset="-120"/>
                        </a:rPr>
                        <a:t>2021</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262939</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202077</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245966</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219218</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189065</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161050</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tx1"/>
                          </a:solidFill>
                          <a:effectLst/>
                          <a:latin typeface="新細明體" panose="02020500000000000000" pitchFamily="18" charset="-120"/>
                          <a:ea typeface="新細明體" panose="02020500000000000000" pitchFamily="18" charset="-120"/>
                        </a:rPr>
                        <a:t>157347</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174709</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203496</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185079</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tx1"/>
                          </a:solidFill>
                          <a:effectLst/>
                          <a:latin typeface="新細明體" panose="02020500000000000000" pitchFamily="18" charset="-120"/>
                          <a:ea typeface="新細明體" panose="02020500000000000000" pitchFamily="18" charset="-120"/>
                        </a:rPr>
                        <a:t>157162</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222030</a:t>
                      </a:r>
                    </a:p>
                  </a:txBody>
                  <a:tcPr marL="6350" marR="6350" marT="6350" marB="0" anchor="ctr">
                    <a:lnL>
                      <a:noFill/>
                    </a:lnL>
                    <a:lnR>
                      <a:noFill/>
                    </a:lnR>
                    <a:lnT>
                      <a:noFill/>
                    </a:lnT>
                    <a:lnB>
                      <a:noFill/>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355652056"/>
                  </a:ext>
                </a:extLst>
              </a:tr>
            </a:tbl>
          </a:graphicData>
        </a:graphic>
      </p:graphicFrame>
      <p:sp>
        <p:nvSpPr>
          <p:cNvPr id="3" name="文字方塊 2">
            <a:extLst>
              <a:ext uri="{FF2B5EF4-FFF2-40B4-BE49-F238E27FC236}">
                <a16:creationId xmlns:a16="http://schemas.microsoft.com/office/drawing/2014/main" id="{CECAAB23-0D7D-4838-A1A9-0CBB30BE5982}"/>
              </a:ext>
            </a:extLst>
          </p:cNvPr>
          <p:cNvSpPr txBox="1"/>
          <p:nvPr/>
        </p:nvSpPr>
        <p:spPr>
          <a:xfrm>
            <a:off x="10137180" y="5437947"/>
            <a:ext cx="896831" cy="312442"/>
          </a:xfrm>
          <a:prstGeom prst="rect">
            <a:avLst/>
          </a:prstGeom>
          <a:solidFill>
            <a:schemeClr val="bg2">
              <a:lumMod val="10000"/>
            </a:schemeClr>
          </a:solidFill>
        </p:spPr>
        <p:txBody>
          <a:bodyPr wrap="square" rtlCol="0">
            <a:spAutoFit/>
          </a:bodyPr>
          <a:lstStyle/>
          <a:p>
            <a:r>
              <a:rPr lang="zh-TW" altLang="en-US" sz="1400" dirty="0">
                <a:solidFill>
                  <a:schemeClr val="bg1"/>
                </a:solidFill>
              </a:rPr>
              <a:t>最後一名</a:t>
            </a:r>
          </a:p>
        </p:txBody>
      </p:sp>
      <p:sp>
        <p:nvSpPr>
          <p:cNvPr id="4" name="文字方塊 3">
            <a:extLst>
              <a:ext uri="{FF2B5EF4-FFF2-40B4-BE49-F238E27FC236}">
                <a16:creationId xmlns:a16="http://schemas.microsoft.com/office/drawing/2014/main" id="{0B3B7F0F-685A-4ABE-9A88-827DD5C399B5}"/>
              </a:ext>
            </a:extLst>
          </p:cNvPr>
          <p:cNvSpPr txBox="1"/>
          <p:nvPr/>
        </p:nvSpPr>
        <p:spPr>
          <a:xfrm>
            <a:off x="6716100" y="5416908"/>
            <a:ext cx="969359" cy="307777"/>
          </a:xfrm>
          <a:prstGeom prst="rect">
            <a:avLst/>
          </a:prstGeom>
          <a:solidFill>
            <a:schemeClr val="bg2">
              <a:lumMod val="10000"/>
            </a:schemeClr>
          </a:solidFill>
        </p:spPr>
        <p:txBody>
          <a:bodyPr wrap="square" rtlCol="0">
            <a:spAutoFit/>
          </a:bodyPr>
          <a:lstStyle/>
          <a:p>
            <a:r>
              <a:rPr lang="zh-TW" altLang="en-US" sz="1400" dirty="0">
                <a:solidFill>
                  <a:schemeClr val="bg1"/>
                </a:solidFill>
              </a:rPr>
              <a:t>倒數第二</a:t>
            </a:r>
            <a:endParaRPr lang="en-US" altLang="zh-TW" sz="1400" dirty="0">
              <a:solidFill>
                <a:schemeClr val="bg1"/>
              </a:solidFill>
            </a:endParaRPr>
          </a:p>
        </p:txBody>
      </p:sp>
      <p:sp>
        <p:nvSpPr>
          <p:cNvPr id="5" name="文字方塊 4">
            <a:extLst>
              <a:ext uri="{FF2B5EF4-FFF2-40B4-BE49-F238E27FC236}">
                <a16:creationId xmlns:a16="http://schemas.microsoft.com/office/drawing/2014/main" id="{CB1EA654-C137-432B-9727-FDDDC7B5335C}"/>
              </a:ext>
            </a:extLst>
          </p:cNvPr>
          <p:cNvSpPr txBox="1"/>
          <p:nvPr/>
        </p:nvSpPr>
        <p:spPr>
          <a:xfrm>
            <a:off x="3007605" y="5681863"/>
            <a:ext cx="896831" cy="312442"/>
          </a:xfrm>
          <a:prstGeom prst="rect">
            <a:avLst/>
          </a:prstGeom>
          <a:solidFill>
            <a:schemeClr val="bg2">
              <a:lumMod val="10000"/>
            </a:schemeClr>
          </a:solidFill>
        </p:spPr>
        <p:txBody>
          <a:bodyPr wrap="square" rtlCol="0">
            <a:spAutoFit/>
          </a:bodyPr>
          <a:lstStyle/>
          <a:p>
            <a:r>
              <a:rPr lang="zh-TW" altLang="en-US" sz="1400" dirty="0">
                <a:solidFill>
                  <a:schemeClr val="bg1"/>
                </a:solidFill>
              </a:rPr>
              <a:t>成長最快</a:t>
            </a:r>
            <a:endParaRPr lang="en-US" altLang="zh-TW" sz="1400" dirty="0">
              <a:solidFill>
                <a:schemeClr val="bg1"/>
              </a:solidFill>
            </a:endParaRPr>
          </a:p>
        </p:txBody>
      </p:sp>
      <p:grpSp>
        <p:nvGrpSpPr>
          <p:cNvPr id="7" name="群組 6">
            <a:extLst>
              <a:ext uri="{FF2B5EF4-FFF2-40B4-BE49-F238E27FC236}">
                <a16:creationId xmlns:a16="http://schemas.microsoft.com/office/drawing/2014/main" id="{23559A70-DEE3-4016-90AB-F883D68D2584}"/>
              </a:ext>
            </a:extLst>
          </p:cNvPr>
          <p:cNvGrpSpPr/>
          <p:nvPr/>
        </p:nvGrpSpPr>
        <p:grpSpPr>
          <a:xfrm>
            <a:off x="1200222" y="4913797"/>
            <a:ext cx="341523" cy="307777"/>
            <a:chOff x="855644" y="6021682"/>
            <a:chExt cx="341523" cy="307777"/>
          </a:xfrm>
        </p:grpSpPr>
        <p:sp>
          <p:nvSpPr>
            <p:cNvPr id="8" name="橢圓 7">
              <a:extLst>
                <a:ext uri="{FF2B5EF4-FFF2-40B4-BE49-F238E27FC236}">
                  <a16:creationId xmlns:a16="http://schemas.microsoft.com/office/drawing/2014/main" id="{F0B741F6-DB16-4AC0-AD2A-76C16001203D}"/>
                </a:ext>
              </a:extLst>
            </p:cNvPr>
            <p:cNvSpPr/>
            <p:nvPr/>
          </p:nvSpPr>
          <p:spPr>
            <a:xfrm>
              <a:off x="855644" y="6067156"/>
              <a:ext cx="253389" cy="25338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E08D7F0F-C438-4FBC-9E62-5714A1AADEB7}"/>
                </a:ext>
              </a:extLst>
            </p:cNvPr>
            <p:cNvSpPr txBox="1"/>
            <p:nvPr/>
          </p:nvSpPr>
          <p:spPr>
            <a:xfrm>
              <a:off x="855644" y="6021682"/>
              <a:ext cx="341523" cy="307777"/>
            </a:xfrm>
            <a:prstGeom prst="rect">
              <a:avLst/>
            </a:prstGeom>
            <a:noFill/>
          </p:spPr>
          <p:txBody>
            <a:bodyPr wrap="square" rtlCol="0">
              <a:spAutoFit/>
            </a:bodyPr>
            <a:lstStyle/>
            <a:p>
              <a:r>
                <a:rPr lang="en-US" altLang="zh-TW" sz="1400" dirty="0">
                  <a:solidFill>
                    <a:schemeClr val="bg1"/>
                  </a:solidFill>
                </a:rPr>
                <a:t>1</a:t>
              </a:r>
              <a:endParaRPr lang="zh-TW" altLang="en-US" sz="1400" dirty="0">
                <a:solidFill>
                  <a:schemeClr val="bg1"/>
                </a:solidFill>
              </a:endParaRPr>
            </a:p>
          </p:txBody>
        </p:sp>
      </p:grpSp>
      <p:grpSp>
        <p:nvGrpSpPr>
          <p:cNvPr id="10" name="群組 9">
            <a:extLst>
              <a:ext uri="{FF2B5EF4-FFF2-40B4-BE49-F238E27FC236}">
                <a16:creationId xmlns:a16="http://schemas.microsoft.com/office/drawing/2014/main" id="{544214E0-2284-4760-A090-24DDB9E03A54}"/>
              </a:ext>
            </a:extLst>
          </p:cNvPr>
          <p:cNvGrpSpPr/>
          <p:nvPr/>
        </p:nvGrpSpPr>
        <p:grpSpPr>
          <a:xfrm>
            <a:off x="3007605" y="4904883"/>
            <a:ext cx="341523" cy="307777"/>
            <a:chOff x="855644" y="6021682"/>
            <a:chExt cx="341523" cy="307777"/>
          </a:xfrm>
        </p:grpSpPr>
        <p:sp>
          <p:nvSpPr>
            <p:cNvPr id="11" name="橢圓 10">
              <a:extLst>
                <a:ext uri="{FF2B5EF4-FFF2-40B4-BE49-F238E27FC236}">
                  <a16:creationId xmlns:a16="http://schemas.microsoft.com/office/drawing/2014/main" id="{6667E066-A35C-46BC-A3ED-27C9B3D94781}"/>
                </a:ext>
              </a:extLst>
            </p:cNvPr>
            <p:cNvSpPr/>
            <p:nvPr/>
          </p:nvSpPr>
          <p:spPr>
            <a:xfrm>
              <a:off x="855644" y="6067156"/>
              <a:ext cx="253389" cy="25338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29E72AEA-C0DE-4CAB-878C-0B89EC47288F}"/>
                </a:ext>
              </a:extLst>
            </p:cNvPr>
            <p:cNvSpPr txBox="1"/>
            <p:nvPr/>
          </p:nvSpPr>
          <p:spPr>
            <a:xfrm>
              <a:off x="855644" y="6021682"/>
              <a:ext cx="341523" cy="307777"/>
            </a:xfrm>
            <a:prstGeom prst="rect">
              <a:avLst/>
            </a:prstGeom>
            <a:noFill/>
          </p:spPr>
          <p:txBody>
            <a:bodyPr wrap="square" rtlCol="0">
              <a:spAutoFit/>
            </a:bodyPr>
            <a:lstStyle/>
            <a:p>
              <a:r>
                <a:rPr lang="en-US" altLang="zh-TW" sz="1400" dirty="0">
                  <a:solidFill>
                    <a:schemeClr val="bg1"/>
                  </a:solidFill>
                </a:rPr>
                <a:t>2</a:t>
              </a:r>
              <a:endParaRPr lang="zh-TW" altLang="en-US" sz="1400" dirty="0">
                <a:solidFill>
                  <a:schemeClr val="bg1"/>
                </a:solidFill>
              </a:endParaRPr>
            </a:p>
          </p:txBody>
        </p:sp>
      </p:grpSp>
      <p:grpSp>
        <p:nvGrpSpPr>
          <p:cNvPr id="13" name="群組 12">
            <a:extLst>
              <a:ext uri="{FF2B5EF4-FFF2-40B4-BE49-F238E27FC236}">
                <a16:creationId xmlns:a16="http://schemas.microsoft.com/office/drawing/2014/main" id="{A9C1296A-CF2A-4099-85A0-5FF7B933F139}"/>
              </a:ext>
            </a:extLst>
          </p:cNvPr>
          <p:cNvGrpSpPr/>
          <p:nvPr/>
        </p:nvGrpSpPr>
        <p:grpSpPr>
          <a:xfrm>
            <a:off x="10907317" y="4895969"/>
            <a:ext cx="341523" cy="307777"/>
            <a:chOff x="855644" y="6021682"/>
            <a:chExt cx="341523" cy="307777"/>
          </a:xfrm>
        </p:grpSpPr>
        <p:sp>
          <p:nvSpPr>
            <p:cNvPr id="14" name="橢圓 13">
              <a:extLst>
                <a:ext uri="{FF2B5EF4-FFF2-40B4-BE49-F238E27FC236}">
                  <a16:creationId xmlns:a16="http://schemas.microsoft.com/office/drawing/2014/main" id="{1FB419E3-160C-4285-9781-1F06A00E2E11}"/>
                </a:ext>
              </a:extLst>
            </p:cNvPr>
            <p:cNvSpPr/>
            <p:nvPr/>
          </p:nvSpPr>
          <p:spPr>
            <a:xfrm>
              <a:off x="855644" y="6067156"/>
              <a:ext cx="253389" cy="25338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7E4C63C1-B443-424A-AD2A-F750A567E705}"/>
                </a:ext>
              </a:extLst>
            </p:cNvPr>
            <p:cNvSpPr txBox="1"/>
            <p:nvPr/>
          </p:nvSpPr>
          <p:spPr>
            <a:xfrm>
              <a:off x="855644" y="6021682"/>
              <a:ext cx="341523" cy="307777"/>
            </a:xfrm>
            <a:prstGeom prst="rect">
              <a:avLst/>
            </a:prstGeom>
            <a:noFill/>
          </p:spPr>
          <p:txBody>
            <a:bodyPr wrap="square" rtlCol="0">
              <a:spAutoFit/>
            </a:bodyPr>
            <a:lstStyle/>
            <a:p>
              <a:r>
                <a:rPr lang="en-US" altLang="zh-TW" sz="1400" dirty="0">
                  <a:solidFill>
                    <a:schemeClr val="bg1"/>
                  </a:solidFill>
                </a:rPr>
                <a:t>3</a:t>
              </a:r>
              <a:endParaRPr lang="zh-TW" altLang="en-US" sz="1400" dirty="0">
                <a:solidFill>
                  <a:schemeClr val="bg1"/>
                </a:solidFill>
              </a:endParaRPr>
            </a:p>
          </p:txBody>
        </p:sp>
      </p:grpSp>
      <p:sp>
        <p:nvSpPr>
          <p:cNvPr id="16" name="文字方塊 15">
            <a:extLst>
              <a:ext uri="{FF2B5EF4-FFF2-40B4-BE49-F238E27FC236}">
                <a16:creationId xmlns:a16="http://schemas.microsoft.com/office/drawing/2014/main" id="{C2E25092-DAA0-4313-B284-B519B4B0100A}"/>
              </a:ext>
            </a:extLst>
          </p:cNvPr>
          <p:cNvSpPr txBox="1"/>
          <p:nvPr/>
        </p:nvSpPr>
        <p:spPr>
          <a:xfrm>
            <a:off x="5647723" y="4797047"/>
            <a:ext cx="662848" cy="306619"/>
          </a:xfrm>
          <a:prstGeom prst="rect">
            <a:avLst/>
          </a:prstGeom>
          <a:solidFill>
            <a:schemeClr val="bg2">
              <a:lumMod val="10000"/>
            </a:schemeClr>
          </a:solidFill>
        </p:spPr>
        <p:txBody>
          <a:bodyPr wrap="square" rtlCol="0">
            <a:spAutoFit/>
          </a:bodyPr>
          <a:lstStyle/>
          <a:p>
            <a:r>
              <a:rPr lang="zh-TW" altLang="en-US" sz="1400" dirty="0">
                <a:solidFill>
                  <a:schemeClr val="bg1"/>
                </a:solidFill>
              </a:rPr>
              <a:t>衰退</a:t>
            </a:r>
            <a:endParaRPr lang="en-US" altLang="zh-TW" sz="1400" dirty="0">
              <a:solidFill>
                <a:schemeClr val="bg1"/>
              </a:solidFill>
            </a:endParaRPr>
          </a:p>
        </p:txBody>
      </p:sp>
    </p:spTree>
    <p:extLst>
      <p:ext uri="{BB962C8B-B14F-4D97-AF65-F5344CB8AC3E}">
        <p14:creationId xmlns:p14="http://schemas.microsoft.com/office/powerpoint/2010/main" val="3370759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C3433862-4E9D-439A-9B0E-A236E724BBB9}"/>
              </a:ext>
            </a:extLst>
          </p:cNvPr>
          <p:cNvPicPr>
            <a:picLocks noChangeAspect="1"/>
          </p:cNvPicPr>
          <p:nvPr/>
        </p:nvPicPr>
        <p:blipFill>
          <a:blip r:embed="rId2"/>
          <a:stretch>
            <a:fillRect/>
          </a:stretch>
        </p:blipFill>
        <p:spPr>
          <a:xfrm>
            <a:off x="0" y="359664"/>
            <a:ext cx="12192000" cy="6138672"/>
          </a:xfrm>
          <a:prstGeom prst="rect">
            <a:avLst/>
          </a:prstGeom>
        </p:spPr>
      </p:pic>
      <p:sp>
        <p:nvSpPr>
          <p:cNvPr id="3" name="矩形 2">
            <a:extLst>
              <a:ext uri="{FF2B5EF4-FFF2-40B4-BE49-F238E27FC236}">
                <a16:creationId xmlns:a16="http://schemas.microsoft.com/office/drawing/2014/main" id="{0041C6E0-86C8-4B4D-A6D2-4C19306183B7}"/>
              </a:ext>
            </a:extLst>
          </p:cNvPr>
          <p:cNvSpPr/>
          <p:nvPr/>
        </p:nvSpPr>
        <p:spPr>
          <a:xfrm>
            <a:off x="1016076" y="589890"/>
            <a:ext cx="954107" cy="400110"/>
          </a:xfrm>
          <a:prstGeom prst="rect">
            <a:avLst/>
          </a:prstGeom>
          <a:solidFill>
            <a:schemeClr val="bg2">
              <a:lumMod val="25000"/>
            </a:schemeClr>
          </a:solidFill>
          <a:ln>
            <a:noFill/>
          </a:ln>
        </p:spPr>
        <p:txBody>
          <a:bodyPr wrap="none">
            <a:spAutoFit/>
          </a:bodyPr>
          <a:lstStyle/>
          <a:p>
            <a:r>
              <a:rPr lang="zh-TW" altLang="en-US" sz="2000" dirty="0">
                <a:solidFill>
                  <a:schemeClr val="bg1"/>
                </a:solidFill>
                <a:latin typeface="微軟正黑體" panose="020B0604030504040204" pitchFamily="34" charset="-120"/>
                <a:ea typeface="微軟正黑體" panose="020B0604030504040204" pitchFamily="34" charset="-120"/>
              </a:rPr>
              <a:t>住商用</a:t>
            </a:r>
            <a:endParaRPr lang="en-US" altLang="zh-TW" sz="20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46833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7E8344F3-8EE2-4831-B399-9C42AF4BDD59}"/>
              </a:ext>
            </a:extLst>
          </p:cNvPr>
          <p:cNvGraphicFramePr>
            <a:graphicFrameLocks noGrp="1"/>
          </p:cNvGraphicFramePr>
          <p:nvPr>
            <p:extLst>
              <p:ext uri="{D42A27DB-BD31-4B8C-83A1-F6EECF244321}">
                <p14:modId xmlns:p14="http://schemas.microsoft.com/office/powerpoint/2010/main" val="3672809114"/>
              </p:ext>
            </p:extLst>
          </p:nvPr>
        </p:nvGraphicFramePr>
        <p:xfrm>
          <a:off x="556143" y="1877586"/>
          <a:ext cx="11079713" cy="3029803"/>
        </p:xfrm>
        <a:graphic>
          <a:graphicData uri="http://schemas.openxmlformats.org/drawingml/2006/table">
            <a:tbl>
              <a:tblPr/>
              <a:tblGrid>
                <a:gridCol w="864009">
                  <a:extLst>
                    <a:ext uri="{9D8B030D-6E8A-4147-A177-3AD203B41FA5}">
                      <a16:colId xmlns:a16="http://schemas.microsoft.com/office/drawing/2014/main" val="1193628253"/>
                    </a:ext>
                  </a:extLst>
                </a:gridCol>
                <a:gridCol w="864009">
                  <a:extLst>
                    <a:ext uri="{9D8B030D-6E8A-4147-A177-3AD203B41FA5}">
                      <a16:colId xmlns:a16="http://schemas.microsoft.com/office/drawing/2014/main" val="1423492050"/>
                    </a:ext>
                  </a:extLst>
                </a:gridCol>
                <a:gridCol w="864009">
                  <a:extLst>
                    <a:ext uri="{9D8B030D-6E8A-4147-A177-3AD203B41FA5}">
                      <a16:colId xmlns:a16="http://schemas.microsoft.com/office/drawing/2014/main" val="3245719291"/>
                    </a:ext>
                  </a:extLst>
                </a:gridCol>
                <a:gridCol w="864009">
                  <a:extLst>
                    <a:ext uri="{9D8B030D-6E8A-4147-A177-3AD203B41FA5}">
                      <a16:colId xmlns:a16="http://schemas.microsoft.com/office/drawing/2014/main" val="1667576039"/>
                    </a:ext>
                  </a:extLst>
                </a:gridCol>
                <a:gridCol w="864009">
                  <a:extLst>
                    <a:ext uri="{9D8B030D-6E8A-4147-A177-3AD203B41FA5}">
                      <a16:colId xmlns:a16="http://schemas.microsoft.com/office/drawing/2014/main" val="1191072830"/>
                    </a:ext>
                  </a:extLst>
                </a:gridCol>
                <a:gridCol w="864009">
                  <a:extLst>
                    <a:ext uri="{9D8B030D-6E8A-4147-A177-3AD203B41FA5}">
                      <a16:colId xmlns:a16="http://schemas.microsoft.com/office/drawing/2014/main" val="2168714296"/>
                    </a:ext>
                  </a:extLst>
                </a:gridCol>
                <a:gridCol w="864009">
                  <a:extLst>
                    <a:ext uri="{9D8B030D-6E8A-4147-A177-3AD203B41FA5}">
                      <a16:colId xmlns:a16="http://schemas.microsoft.com/office/drawing/2014/main" val="3913659775"/>
                    </a:ext>
                  </a:extLst>
                </a:gridCol>
                <a:gridCol w="864009">
                  <a:extLst>
                    <a:ext uri="{9D8B030D-6E8A-4147-A177-3AD203B41FA5}">
                      <a16:colId xmlns:a16="http://schemas.microsoft.com/office/drawing/2014/main" val="2896473621"/>
                    </a:ext>
                  </a:extLst>
                </a:gridCol>
                <a:gridCol w="864009">
                  <a:extLst>
                    <a:ext uri="{9D8B030D-6E8A-4147-A177-3AD203B41FA5}">
                      <a16:colId xmlns:a16="http://schemas.microsoft.com/office/drawing/2014/main" val="4214654855"/>
                    </a:ext>
                  </a:extLst>
                </a:gridCol>
                <a:gridCol w="864009">
                  <a:extLst>
                    <a:ext uri="{9D8B030D-6E8A-4147-A177-3AD203B41FA5}">
                      <a16:colId xmlns:a16="http://schemas.microsoft.com/office/drawing/2014/main" val="3231295090"/>
                    </a:ext>
                  </a:extLst>
                </a:gridCol>
                <a:gridCol w="864009">
                  <a:extLst>
                    <a:ext uri="{9D8B030D-6E8A-4147-A177-3AD203B41FA5}">
                      <a16:colId xmlns:a16="http://schemas.microsoft.com/office/drawing/2014/main" val="3022448698"/>
                    </a:ext>
                  </a:extLst>
                </a:gridCol>
                <a:gridCol w="864009">
                  <a:extLst>
                    <a:ext uri="{9D8B030D-6E8A-4147-A177-3AD203B41FA5}">
                      <a16:colId xmlns:a16="http://schemas.microsoft.com/office/drawing/2014/main" val="4152813161"/>
                    </a:ext>
                  </a:extLst>
                </a:gridCol>
                <a:gridCol w="711605">
                  <a:extLst>
                    <a:ext uri="{9D8B030D-6E8A-4147-A177-3AD203B41FA5}">
                      <a16:colId xmlns:a16="http://schemas.microsoft.com/office/drawing/2014/main" val="2710921966"/>
                    </a:ext>
                  </a:extLst>
                </a:gridCol>
              </a:tblGrid>
              <a:tr h="432829">
                <a:tc>
                  <a:txBody>
                    <a:bodyPr/>
                    <a:lstStyle/>
                    <a:p>
                      <a:pPr algn="l"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 </a:t>
                      </a:r>
                      <a:r>
                        <a:rPr lang="en-US" altLang="zh-TW" sz="1600" b="0" i="0" u="none" strike="noStrike" dirty="0">
                          <a:solidFill>
                            <a:schemeClr val="bg1"/>
                          </a:solidFill>
                          <a:effectLst/>
                          <a:latin typeface="微軟正黑體" panose="020B0604030504040204" pitchFamily="34" charset="-120"/>
                          <a:ea typeface="微軟正黑體" panose="020B0604030504040204" pitchFamily="34" charset="-120"/>
                        </a:rPr>
                        <a:t>Y</a:t>
                      </a:r>
                      <a:r>
                        <a:rPr lang="en-US" sz="1600" b="0" i="0" u="none" strike="noStrike" dirty="0">
                          <a:solidFill>
                            <a:schemeClr val="bg1"/>
                          </a:solidFill>
                          <a:effectLst/>
                          <a:latin typeface="微軟正黑體" panose="020B0604030504040204" pitchFamily="34" charset="-120"/>
                          <a:ea typeface="微軟正黑體" panose="020B0604030504040204" pitchFamily="34" charset="-120"/>
                        </a:rPr>
                        <a:t>ear</a:t>
                      </a:r>
                    </a:p>
                  </a:txBody>
                  <a:tcPr marL="6350" marR="6350" marT="6350" marB="0" anchor="ctr">
                    <a:lnL>
                      <a:noFill/>
                    </a:lnL>
                    <a:lnR>
                      <a:noFill/>
                    </a:lnR>
                    <a:lnT>
                      <a:noFill/>
                    </a:lnT>
                    <a:lnB>
                      <a:noFill/>
                    </a:lnB>
                    <a:solidFill>
                      <a:schemeClr val="tx1"/>
                    </a:solidFill>
                  </a:tcPr>
                </a:tc>
                <a:tc>
                  <a:txBody>
                    <a:bodyPr/>
                    <a:lstStyle/>
                    <a:p>
                      <a:pPr algn="ctr"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大安區</a:t>
                      </a:r>
                    </a:p>
                  </a:txBody>
                  <a:tcPr marL="6350" marR="6350" marT="6350" marB="0" anchor="ctr">
                    <a:lnL>
                      <a:noFill/>
                    </a:lnL>
                    <a:lnR>
                      <a:noFill/>
                    </a:lnR>
                    <a:lnT>
                      <a:noFill/>
                    </a:lnT>
                    <a:lnB>
                      <a:noFill/>
                    </a:lnB>
                    <a:solidFill>
                      <a:schemeClr val="tx1"/>
                    </a:solidFill>
                  </a:tcPr>
                </a:tc>
                <a:tc>
                  <a:txBody>
                    <a:bodyPr/>
                    <a:lstStyle/>
                    <a:p>
                      <a:pPr algn="ctr"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中山區</a:t>
                      </a:r>
                    </a:p>
                  </a:txBody>
                  <a:tcPr marL="6350" marR="6350" marT="6350" marB="0" anchor="ctr">
                    <a:lnL>
                      <a:noFill/>
                    </a:lnL>
                    <a:lnR>
                      <a:noFill/>
                    </a:lnR>
                    <a:lnT>
                      <a:noFill/>
                    </a:lnT>
                    <a:lnB>
                      <a:noFill/>
                    </a:lnB>
                    <a:solidFill>
                      <a:schemeClr val="tx1"/>
                    </a:solidFill>
                  </a:tcPr>
                </a:tc>
                <a:tc>
                  <a:txBody>
                    <a:bodyPr/>
                    <a:lstStyle/>
                    <a:p>
                      <a:pPr algn="ctr"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南港區</a:t>
                      </a:r>
                    </a:p>
                  </a:txBody>
                  <a:tcPr marL="6350" marR="6350" marT="6350" marB="0" anchor="ctr">
                    <a:lnL>
                      <a:noFill/>
                    </a:lnL>
                    <a:lnR>
                      <a:noFill/>
                    </a:lnR>
                    <a:lnT>
                      <a:noFill/>
                    </a:lnT>
                    <a:lnB>
                      <a:noFill/>
                    </a:lnB>
                    <a:solidFill>
                      <a:schemeClr val="tx1"/>
                    </a:solidFill>
                  </a:tcPr>
                </a:tc>
                <a:tc>
                  <a:txBody>
                    <a:bodyPr/>
                    <a:lstStyle/>
                    <a:p>
                      <a:pPr algn="ctr"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松山區</a:t>
                      </a:r>
                    </a:p>
                  </a:txBody>
                  <a:tcPr marL="6350" marR="6350" marT="6350" marB="0" anchor="ctr">
                    <a:lnL>
                      <a:noFill/>
                    </a:lnL>
                    <a:lnR>
                      <a:noFill/>
                    </a:lnR>
                    <a:lnT>
                      <a:noFill/>
                    </a:lnT>
                    <a:lnB>
                      <a:noFill/>
                    </a:lnB>
                    <a:solidFill>
                      <a:schemeClr val="tx1"/>
                    </a:solidFill>
                  </a:tcPr>
                </a:tc>
                <a:tc>
                  <a:txBody>
                    <a:bodyPr/>
                    <a:lstStyle/>
                    <a:p>
                      <a:pPr algn="ctr"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萬華區</a:t>
                      </a:r>
                    </a:p>
                  </a:txBody>
                  <a:tcPr marL="6350" marR="6350" marT="6350" marB="0" anchor="ctr">
                    <a:lnL>
                      <a:noFill/>
                    </a:lnL>
                    <a:lnR>
                      <a:noFill/>
                    </a:lnR>
                    <a:lnT>
                      <a:noFill/>
                    </a:lnT>
                    <a:lnB>
                      <a:noFill/>
                    </a:lnB>
                    <a:solidFill>
                      <a:schemeClr val="tx1"/>
                    </a:solidFill>
                  </a:tcPr>
                </a:tc>
                <a:tc>
                  <a:txBody>
                    <a:bodyPr/>
                    <a:lstStyle/>
                    <a:p>
                      <a:pPr algn="ctr"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大同區</a:t>
                      </a:r>
                    </a:p>
                  </a:txBody>
                  <a:tcPr marL="6350" marR="6350" marT="6350" marB="0" anchor="ctr">
                    <a:lnL>
                      <a:noFill/>
                    </a:lnL>
                    <a:lnR>
                      <a:noFill/>
                    </a:lnR>
                    <a:lnT>
                      <a:noFill/>
                    </a:lnT>
                    <a:lnB>
                      <a:noFill/>
                    </a:lnB>
                    <a:solidFill>
                      <a:schemeClr val="tx1"/>
                    </a:solidFill>
                  </a:tcPr>
                </a:tc>
                <a:tc>
                  <a:txBody>
                    <a:bodyPr/>
                    <a:lstStyle/>
                    <a:p>
                      <a:pPr algn="ctr"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北投區</a:t>
                      </a:r>
                    </a:p>
                  </a:txBody>
                  <a:tcPr marL="6350" marR="6350" marT="6350" marB="0" anchor="ctr">
                    <a:lnL>
                      <a:noFill/>
                    </a:lnL>
                    <a:lnR>
                      <a:noFill/>
                    </a:lnR>
                    <a:lnT>
                      <a:noFill/>
                    </a:lnT>
                    <a:lnB>
                      <a:noFill/>
                    </a:lnB>
                    <a:solidFill>
                      <a:schemeClr val="tx1"/>
                    </a:solidFill>
                  </a:tcPr>
                </a:tc>
                <a:tc>
                  <a:txBody>
                    <a:bodyPr/>
                    <a:lstStyle/>
                    <a:p>
                      <a:pPr algn="ctr"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士林區</a:t>
                      </a:r>
                    </a:p>
                  </a:txBody>
                  <a:tcPr marL="6350" marR="6350" marT="6350" marB="0" anchor="ctr">
                    <a:lnL>
                      <a:noFill/>
                    </a:lnL>
                    <a:lnR>
                      <a:noFill/>
                    </a:lnR>
                    <a:lnT>
                      <a:noFill/>
                    </a:lnT>
                    <a:lnB>
                      <a:noFill/>
                    </a:lnB>
                    <a:solidFill>
                      <a:schemeClr val="tx1"/>
                    </a:solidFill>
                  </a:tcPr>
                </a:tc>
                <a:tc>
                  <a:txBody>
                    <a:bodyPr/>
                    <a:lstStyle/>
                    <a:p>
                      <a:pPr algn="ctr"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中正區</a:t>
                      </a:r>
                    </a:p>
                  </a:txBody>
                  <a:tcPr marL="6350" marR="6350" marT="6350" marB="0" anchor="ctr">
                    <a:lnL>
                      <a:noFill/>
                    </a:lnL>
                    <a:lnR>
                      <a:noFill/>
                    </a:lnR>
                    <a:lnT>
                      <a:noFill/>
                    </a:lnT>
                    <a:lnB>
                      <a:noFill/>
                    </a:lnB>
                    <a:solidFill>
                      <a:schemeClr val="tx1"/>
                    </a:solidFill>
                  </a:tcPr>
                </a:tc>
                <a:tc>
                  <a:txBody>
                    <a:bodyPr/>
                    <a:lstStyle/>
                    <a:p>
                      <a:pPr algn="ctr"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內湖區</a:t>
                      </a:r>
                    </a:p>
                  </a:txBody>
                  <a:tcPr marL="6350" marR="6350" marT="6350" marB="0" anchor="ctr">
                    <a:lnL>
                      <a:noFill/>
                    </a:lnL>
                    <a:lnR>
                      <a:noFill/>
                    </a:lnR>
                    <a:lnT>
                      <a:noFill/>
                    </a:lnT>
                    <a:lnB>
                      <a:noFill/>
                    </a:lnB>
                    <a:solidFill>
                      <a:schemeClr val="tx1"/>
                    </a:solidFill>
                  </a:tcPr>
                </a:tc>
                <a:tc>
                  <a:txBody>
                    <a:bodyPr/>
                    <a:lstStyle/>
                    <a:p>
                      <a:pPr algn="ctr"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文山區</a:t>
                      </a:r>
                    </a:p>
                  </a:txBody>
                  <a:tcPr marL="6350" marR="6350" marT="6350" marB="0" anchor="ctr">
                    <a:lnL>
                      <a:noFill/>
                    </a:lnL>
                    <a:lnR>
                      <a:noFill/>
                    </a:lnR>
                    <a:lnT>
                      <a:noFill/>
                    </a:lnT>
                    <a:lnB>
                      <a:noFill/>
                    </a:lnB>
                    <a:solidFill>
                      <a:schemeClr val="tx1"/>
                    </a:solidFill>
                  </a:tcPr>
                </a:tc>
                <a:tc>
                  <a:txBody>
                    <a:bodyPr/>
                    <a:lstStyle/>
                    <a:p>
                      <a:pPr algn="ctr"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信義區</a:t>
                      </a:r>
                    </a:p>
                  </a:txBody>
                  <a:tcPr marL="6350" marR="6350" marT="6350" marB="0" anchor="ctr">
                    <a:lnL>
                      <a:noFill/>
                    </a:lnL>
                    <a:lnR>
                      <a:noFill/>
                    </a:lnR>
                    <a:lnT>
                      <a:noFill/>
                    </a:lnT>
                    <a:lnB>
                      <a:noFill/>
                    </a:lnB>
                    <a:solidFill>
                      <a:schemeClr val="tx1"/>
                    </a:solidFill>
                  </a:tcPr>
                </a:tc>
                <a:extLst>
                  <a:ext uri="{0D108BD9-81ED-4DB2-BD59-A6C34878D82A}">
                    <a16:rowId xmlns:a16="http://schemas.microsoft.com/office/drawing/2014/main" val="2471835967"/>
                  </a:ext>
                </a:extLst>
              </a:tr>
              <a:tr h="432829">
                <a:tc>
                  <a:txBody>
                    <a:bodyPr/>
                    <a:lstStyle/>
                    <a:p>
                      <a:pPr algn="l"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 </a:t>
                      </a:r>
                      <a:r>
                        <a:rPr lang="en-US" altLang="zh-TW" sz="1600" b="0" i="0" u="none" strike="noStrike" dirty="0">
                          <a:solidFill>
                            <a:schemeClr val="bg1"/>
                          </a:solidFill>
                          <a:effectLst/>
                          <a:latin typeface="微軟正黑體" panose="020B0604030504040204" pitchFamily="34" charset="-120"/>
                          <a:ea typeface="微軟正黑體" panose="020B0604030504040204" pitchFamily="34" charset="-120"/>
                        </a:rPr>
                        <a:t>2016</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257272</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176426</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182745</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232442</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196714</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139953</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180952</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170631</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187714</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210648</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173666</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245479</a:t>
                      </a:r>
                    </a:p>
                  </a:txBody>
                  <a:tcPr marL="6350" marR="6350" marT="6350" marB="0" anchor="ctr">
                    <a:lnL>
                      <a:noFill/>
                    </a:lnL>
                    <a:lnR>
                      <a:noFill/>
                    </a:lnR>
                    <a:lnT>
                      <a:noFill/>
                    </a:lnT>
                    <a:lnB>
                      <a:noFill/>
                    </a:lnB>
                    <a:solidFill>
                      <a:schemeClr val="tx1"/>
                    </a:solidFill>
                  </a:tcPr>
                </a:tc>
                <a:extLst>
                  <a:ext uri="{0D108BD9-81ED-4DB2-BD59-A6C34878D82A}">
                    <a16:rowId xmlns:a16="http://schemas.microsoft.com/office/drawing/2014/main" val="1995569984"/>
                  </a:ext>
                </a:extLst>
              </a:tr>
              <a:tr h="432829">
                <a:tc>
                  <a:txBody>
                    <a:bodyPr/>
                    <a:lstStyle/>
                    <a:p>
                      <a:pPr algn="l"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 </a:t>
                      </a:r>
                      <a:r>
                        <a:rPr lang="en-US" altLang="zh-TW" sz="1600" b="0" i="0" u="none" strike="noStrike" dirty="0">
                          <a:solidFill>
                            <a:schemeClr val="bg1"/>
                          </a:solidFill>
                          <a:effectLst/>
                          <a:latin typeface="微軟正黑體" panose="020B0604030504040204" pitchFamily="34" charset="-120"/>
                          <a:ea typeface="微軟正黑體" panose="020B0604030504040204" pitchFamily="34" charset="-120"/>
                        </a:rPr>
                        <a:t>2017</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212031</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197066</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245902</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185590</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306168</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168954</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187197</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192288</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245768</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198113</a:t>
                      </a:r>
                    </a:p>
                  </a:txBody>
                  <a:tcPr marL="6350" marR="6350" marT="6350" marB="0" anchor="ctr">
                    <a:lnL>
                      <a:noFill/>
                    </a:lnL>
                    <a:lnR>
                      <a:noFill/>
                    </a:lnR>
                    <a:lnT>
                      <a:noFill/>
                    </a:lnT>
                    <a:lnB>
                      <a:noFill/>
                    </a:lnB>
                    <a:solidFill>
                      <a:schemeClr val="tx1"/>
                    </a:solidFill>
                  </a:tcPr>
                </a:tc>
                <a:tc>
                  <a:txBody>
                    <a:bodyPr/>
                    <a:lstStyle/>
                    <a:p>
                      <a:pPr algn="ctr" fontAlgn="ctr"/>
                      <a:endParaRPr lang="zh-TW" altLang="en-US" sz="1200" b="0" i="0" u="none" strike="noStrike">
                        <a:solidFill>
                          <a:schemeClr val="bg1"/>
                        </a:solidFill>
                        <a:effectLst/>
                        <a:latin typeface="微軟正黑體" panose="020B0604030504040204" pitchFamily="34" charset="-120"/>
                        <a:ea typeface="微軟正黑體" panose="020B0604030504040204" pitchFamily="34" charset="-120"/>
                      </a:endParaRP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223614</a:t>
                      </a:r>
                    </a:p>
                  </a:txBody>
                  <a:tcPr marL="6350" marR="6350" marT="6350" marB="0" anchor="ctr">
                    <a:lnL>
                      <a:noFill/>
                    </a:lnL>
                    <a:lnR>
                      <a:noFill/>
                    </a:lnR>
                    <a:lnT>
                      <a:noFill/>
                    </a:lnT>
                    <a:lnB>
                      <a:noFill/>
                    </a:lnB>
                    <a:solidFill>
                      <a:schemeClr val="tx1"/>
                    </a:solidFill>
                  </a:tcPr>
                </a:tc>
                <a:extLst>
                  <a:ext uri="{0D108BD9-81ED-4DB2-BD59-A6C34878D82A}">
                    <a16:rowId xmlns:a16="http://schemas.microsoft.com/office/drawing/2014/main" val="3317584534"/>
                  </a:ext>
                </a:extLst>
              </a:tr>
              <a:tr h="432829">
                <a:tc>
                  <a:txBody>
                    <a:bodyPr/>
                    <a:lstStyle/>
                    <a:p>
                      <a:pPr algn="l"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 </a:t>
                      </a:r>
                      <a:r>
                        <a:rPr lang="en-US" altLang="zh-TW" sz="1600" b="0" i="0" u="none" strike="noStrike" dirty="0">
                          <a:solidFill>
                            <a:schemeClr val="bg1"/>
                          </a:solidFill>
                          <a:effectLst/>
                          <a:latin typeface="微軟正黑體" panose="020B0604030504040204" pitchFamily="34" charset="-120"/>
                          <a:ea typeface="微軟正黑體" panose="020B0604030504040204" pitchFamily="34" charset="-120"/>
                        </a:rPr>
                        <a:t>2018</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201818</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177610</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207451</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220872</a:t>
                      </a:r>
                    </a:p>
                  </a:txBody>
                  <a:tcPr marL="6350" marR="6350" marT="6350" marB="0" anchor="ctr">
                    <a:lnL>
                      <a:noFill/>
                    </a:lnL>
                    <a:lnR>
                      <a:noFill/>
                    </a:lnR>
                    <a:lnT>
                      <a:noFill/>
                    </a:lnT>
                    <a:lnB>
                      <a:noFill/>
                    </a:lnB>
                    <a:solidFill>
                      <a:schemeClr val="tx1"/>
                    </a:solidFill>
                  </a:tcPr>
                </a:tc>
                <a:tc>
                  <a:txBody>
                    <a:bodyPr/>
                    <a:lstStyle/>
                    <a:p>
                      <a:pPr algn="ctr" fontAlgn="ctr"/>
                      <a:endParaRPr lang="zh-TW" altLang="en-US" sz="1200" b="0" i="0" u="none" strike="noStrike" dirty="0">
                        <a:solidFill>
                          <a:schemeClr val="bg1"/>
                        </a:solidFill>
                        <a:effectLst/>
                        <a:latin typeface="微軟正黑體" panose="020B0604030504040204" pitchFamily="34" charset="-120"/>
                        <a:ea typeface="微軟正黑體" panose="020B0604030504040204" pitchFamily="34" charset="-120"/>
                      </a:endParaRP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167963</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203346</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204704</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230740</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146635</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157406</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336960</a:t>
                      </a:r>
                    </a:p>
                  </a:txBody>
                  <a:tcPr marL="6350" marR="6350" marT="6350" marB="0" anchor="ctr">
                    <a:lnL>
                      <a:noFill/>
                    </a:lnL>
                    <a:lnR>
                      <a:noFill/>
                    </a:lnR>
                    <a:lnT>
                      <a:noFill/>
                    </a:lnT>
                    <a:lnB>
                      <a:noFill/>
                    </a:lnB>
                    <a:solidFill>
                      <a:schemeClr val="tx1"/>
                    </a:solidFill>
                  </a:tcPr>
                </a:tc>
                <a:extLst>
                  <a:ext uri="{0D108BD9-81ED-4DB2-BD59-A6C34878D82A}">
                    <a16:rowId xmlns:a16="http://schemas.microsoft.com/office/drawing/2014/main" val="317519786"/>
                  </a:ext>
                </a:extLst>
              </a:tr>
              <a:tr h="432829">
                <a:tc>
                  <a:txBody>
                    <a:bodyPr/>
                    <a:lstStyle/>
                    <a:p>
                      <a:pPr algn="l"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 </a:t>
                      </a:r>
                      <a:r>
                        <a:rPr lang="en-US" altLang="zh-TW" sz="1600" b="0" i="0" u="none" strike="noStrike" dirty="0">
                          <a:solidFill>
                            <a:schemeClr val="bg1"/>
                          </a:solidFill>
                          <a:effectLst/>
                          <a:latin typeface="微軟正黑體" panose="020B0604030504040204" pitchFamily="34" charset="-120"/>
                          <a:ea typeface="微軟正黑體" panose="020B0604030504040204" pitchFamily="34" charset="-120"/>
                        </a:rPr>
                        <a:t>2019</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262960</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187303</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188625</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206095</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214399</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194669</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173795</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193283</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219455</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168621</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249011</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188395</a:t>
                      </a:r>
                    </a:p>
                  </a:txBody>
                  <a:tcPr marL="6350" marR="6350" marT="6350" marB="0" anchor="ctr">
                    <a:lnL>
                      <a:noFill/>
                    </a:lnL>
                    <a:lnR>
                      <a:noFill/>
                    </a:lnR>
                    <a:lnT>
                      <a:noFill/>
                    </a:lnT>
                    <a:lnB>
                      <a:noFill/>
                    </a:lnB>
                    <a:solidFill>
                      <a:schemeClr val="tx1"/>
                    </a:solidFill>
                  </a:tcPr>
                </a:tc>
                <a:extLst>
                  <a:ext uri="{0D108BD9-81ED-4DB2-BD59-A6C34878D82A}">
                    <a16:rowId xmlns:a16="http://schemas.microsoft.com/office/drawing/2014/main" val="4267512505"/>
                  </a:ext>
                </a:extLst>
              </a:tr>
              <a:tr h="432829">
                <a:tc>
                  <a:txBody>
                    <a:bodyPr/>
                    <a:lstStyle/>
                    <a:p>
                      <a:pPr algn="l"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 </a:t>
                      </a:r>
                      <a:r>
                        <a:rPr lang="en-US" altLang="zh-TW" sz="1600" b="0" i="0" u="none" strike="noStrike" dirty="0">
                          <a:solidFill>
                            <a:schemeClr val="bg1"/>
                          </a:solidFill>
                          <a:effectLst/>
                          <a:latin typeface="微軟正黑體" panose="020B0604030504040204" pitchFamily="34" charset="-120"/>
                          <a:ea typeface="微軟正黑體" panose="020B0604030504040204" pitchFamily="34" charset="-120"/>
                        </a:rPr>
                        <a:t>2020</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251599</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164770</a:t>
                      </a:r>
                    </a:p>
                  </a:txBody>
                  <a:tcPr marL="6350" marR="6350" marT="6350" marB="0" anchor="ctr">
                    <a:lnL>
                      <a:noFill/>
                    </a:lnL>
                    <a:lnR>
                      <a:noFill/>
                    </a:lnR>
                    <a:lnT>
                      <a:noFill/>
                    </a:lnT>
                    <a:lnB>
                      <a:noFill/>
                    </a:lnB>
                    <a:solidFill>
                      <a:schemeClr val="tx1"/>
                    </a:solidFill>
                  </a:tcPr>
                </a:tc>
                <a:tc>
                  <a:txBody>
                    <a:bodyPr/>
                    <a:lstStyle/>
                    <a:p>
                      <a:pPr algn="ctr" fontAlgn="ctr"/>
                      <a:endParaRPr lang="zh-TW" altLang="en-US" sz="1200" b="0" i="0" u="none" strike="noStrike" dirty="0">
                        <a:solidFill>
                          <a:schemeClr val="bg1"/>
                        </a:solidFill>
                        <a:effectLst/>
                        <a:latin typeface="微軟正黑體" panose="020B0604030504040204" pitchFamily="34" charset="-120"/>
                        <a:ea typeface="微軟正黑體" panose="020B0604030504040204" pitchFamily="34" charset="-120"/>
                      </a:endParaRP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170271</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128854</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171756</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222318</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216823</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243055</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190765</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203082</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微軟正黑體" panose="020B0604030504040204" pitchFamily="34" charset="-120"/>
                          <a:ea typeface="微軟正黑體" panose="020B0604030504040204" pitchFamily="34" charset="-120"/>
                        </a:rPr>
                        <a:t>313605</a:t>
                      </a:r>
                    </a:p>
                  </a:txBody>
                  <a:tcPr marL="6350" marR="6350" marT="6350" marB="0" anchor="ctr">
                    <a:lnL>
                      <a:noFill/>
                    </a:lnL>
                    <a:lnR>
                      <a:noFill/>
                    </a:lnR>
                    <a:lnT>
                      <a:noFill/>
                    </a:lnT>
                    <a:lnB>
                      <a:noFill/>
                    </a:lnB>
                    <a:solidFill>
                      <a:schemeClr val="tx1"/>
                    </a:solidFill>
                  </a:tcPr>
                </a:tc>
                <a:extLst>
                  <a:ext uri="{0D108BD9-81ED-4DB2-BD59-A6C34878D82A}">
                    <a16:rowId xmlns:a16="http://schemas.microsoft.com/office/drawing/2014/main" val="462980596"/>
                  </a:ext>
                </a:extLst>
              </a:tr>
              <a:tr h="432829">
                <a:tc>
                  <a:txBody>
                    <a:bodyPr/>
                    <a:lstStyle/>
                    <a:p>
                      <a:pPr algn="l" fontAlgn="ctr"/>
                      <a:r>
                        <a:rPr lang="zh-TW" altLang="en-US" sz="1600" b="0" i="0" u="none" strike="noStrike" dirty="0">
                          <a:solidFill>
                            <a:schemeClr val="bg1"/>
                          </a:solidFill>
                          <a:effectLst/>
                          <a:latin typeface="微軟正黑體" panose="020B0604030504040204" pitchFamily="34" charset="-120"/>
                          <a:ea typeface="微軟正黑體" panose="020B0604030504040204" pitchFamily="34" charset="-120"/>
                        </a:rPr>
                        <a:t> </a:t>
                      </a:r>
                      <a:r>
                        <a:rPr lang="en-US" altLang="zh-TW" sz="1600" b="0" i="0" u="none" strike="noStrike" dirty="0">
                          <a:solidFill>
                            <a:schemeClr val="bg1"/>
                          </a:solidFill>
                          <a:effectLst/>
                          <a:latin typeface="微軟正黑體" panose="020B0604030504040204" pitchFamily="34" charset="-120"/>
                          <a:ea typeface="微軟正黑體" panose="020B0604030504040204" pitchFamily="34" charset="-120"/>
                        </a:rPr>
                        <a:t>2021</a:t>
                      </a:r>
                    </a:p>
                  </a:txBody>
                  <a:tcPr marL="6350" marR="6350" marT="6350" marB="0" anchor="ctr">
                    <a:lnL>
                      <a:noFill/>
                    </a:lnL>
                    <a:lnR>
                      <a:noFill/>
                    </a:lnR>
                    <a:lnT>
                      <a:noFill/>
                    </a:lnT>
                    <a:lnB>
                      <a:noFill/>
                    </a:lnB>
                    <a:solidFill>
                      <a:srgbClr val="0070C0"/>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286304</a:t>
                      </a:r>
                    </a:p>
                  </a:txBody>
                  <a:tcPr marL="6350" marR="6350" marT="6350" marB="0" anchor="ctr">
                    <a:lnL>
                      <a:noFill/>
                    </a:lnL>
                    <a:lnR>
                      <a:noFill/>
                    </a:lnR>
                    <a:lnT>
                      <a:noFill/>
                    </a:lnT>
                    <a:lnB>
                      <a:noFill/>
                    </a:lnB>
                    <a:solidFill>
                      <a:srgbClr val="FF0000"/>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182456</a:t>
                      </a:r>
                    </a:p>
                  </a:txBody>
                  <a:tcPr marL="6350" marR="6350" marT="6350" marB="0" anchor="ctr">
                    <a:lnL>
                      <a:noFill/>
                    </a:lnL>
                    <a:lnR>
                      <a:noFill/>
                    </a:lnR>
                    <a:lnT>
                      <a:noFill/>
                    </a:lnT>
                    <a:lnB>
                      <a:noFill/>
                    </a:lnB>
                    <a:solidFill>
                      <a:srgbClr val="0070C0"/>
                    </a:solidFill>
                  </a:tcPr>
                </a:tc>
                <a:tc>
                  <a:txBody>
                    <a:bodyPr/>
                    <a:lstStyle/>
                    <a:p>
                      <a:pPr algn="ctr" fontAlgn="ctr"/>
                      <a:endParaRPr lang="zh-TW" altLang="en-US" sz="1200" b="0" i="0" u="none" strike="noStrike" dirty="0">
                        <a:solidFill>
                          <a:schemeClr val="bg1"/>
                        </a:solidFill>
                        <a:effectLst/>
                        <a:latin typeface="微軟正黑體" panose="020B0604030504040204" pitchFamily="34" charset="-120"/>
                        <a:ea typeface="微軟正黑體" panose="020B0604030504040204" pitchFamily="34" charset="-120"/>
                      </a:endParaRPr>
                    </a:p>
                  </a:txBody>
                  <a:tcPr marL="6350" marR="6350" marT="6350" marB="0" anchor="ctr">
                    <a:lnL>
                      <a:noFill/>
                    </a:lnL>
                    <a:lnR>
                      <a:noFill/>
                    </a:lnR>
                    <a:lnT>
                      <a:noFill/>
                    </a:lnT>
                    <a:lnB>
                      <a:noFill/>
                    </a:lnB>
                    <a:solidFill>
                      <a:srgbClr val="0070C0"/>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228705</a:t>
                      </a:r>
                    </a:p>
                  </a:txBody>
                  <a:tcPr marL="6350" marR="6350" marT="6350" marB="0" anchor="ctr">
                    <a:lnL>
                      <a:noFill/>
                    </a:lnL>
                    <a:lnR>
                      <a:noFill/>
                    </a:lnR>
                    <a:lnT>
                      <a:noFill/>
                    </a:lnT>
                    <a:lnB>
                      <a:noFill/>
                    </a:lnB>
                    <a:solidFill>
                      <a:srgbClr val="FF0000"/>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176633</a:t>
                      </a:r>
                    </a:p>
                  </a:txBody>
                  <a:tcPr marL="6350" marR="6350" marT="6350" marB="0" anchor="ctr">
                    <a:lnL>
                      <a:noFill/>
                    </a:lnL>
                    <a:lnR>
                      <a:noFill/>
                    </a:lnR>
                    <a:lnT>
                      <a:noFill/>
                    </a:lnT>
                    <a:lnB>
                      <a:noFill/>
                    </a:lnB>
                    <a:solidFill>
                      <a:srgbClr val="0070C0"/>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172231</a:t>
                      </a:r>
                    </a:p>
                  </a:txBody>
                  <a:tcPr marL="6350" marR="6350" marT="6350" marB="0" anchor="ctr">
                    <a:lnL>
                      <a:noFill/>
                    </a:lnL>
                    <a:lnR>
                      <a:noFill/>
                    </a:lnR>
                    <a:lnT>
                      <a:noFill/>
                    </a:lnT>
                    <a:lnB>
                      <a:noFill/>
                    </a:lnB>
                    <a:solidFill>
                      <a:srgbClr val="0070C0"/>
                    </a:solidFill>
                  </a:tcPr>
                </a:tc>
                <a:tc>
                  <a:txBody>
                    <a:bodyPr/>
                    <a:lstStyle/>
                    <a:p>
                      <a:pPr algn="ctr" fontAlgn="ctr"/>
                      <a:r>
                        <a:rPr lang="en-US" altLang="zh-TW" sz="1200" b="0" i="0" u="none" strike="noStrike" dirty="0">
                          <a:solidFill>
                            <a:schemeClr val="tx1"/>
                          </a:solidFill>
                          <a:effectLst/>
                          <a:latin typeface="微軟正黑體" panose="020B0604030504040204" pitchFamily="34" charset="-120"/>
                          <a:ea typeface="微軟正黑體" panose="020B0604030504040204" pitchFamily="34" charset="-120"/>
                        </a:rPr>
                        <a:t>135647</a:t>
                      </a:r>
                    </a:p>
                  </a:txBody>
                  <a:tcPr marL="6350" marR="6350" marT="6350" marB="0" anchor="ctr">
                    <a:lnL>
                      <a:noFill/>
                    </a:lnL>
                    <a:lnR>
                      <a:noFill/>
                    </a:lnR>
                    <a:lnT>
                      <a:noFill/>
                    </a:lnT>
                    <a:lnB>
                      <a:noFill/>
                    </a:lnB>
                    <a:solidFill>
                      <a:schemeClr val="accent6">
                        <a:lumMod val="60000"/>
                        <a:lumOff val="40000"/>
                      </a:schemeClr>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215873</a:t>
                      </a:r>
                    </a:p>
                  </a:txBody>
                  <a:tcPr marL="6350" marR="6350" marT="6350" marB="0" anchor="ctr">
                    <a:lnL>
                      <a:noFill/>
                    </a:lnL>
                    <a:lnR>
                      <a:noFill/>
                    </a:lnR>
                    <a:lnT>
                      <a:noFill/>
                    </a:lnT>
                    <a:lnB>
                      <a:noFill/>
                    </a:lnB>
                    <a:solidFill>
                      <a:srgbClr val="0070C0"/>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194308</a:t>
                      </a:r>
                    </a:p>
                  </a:txBody>
                  <a:tcPr marL="6350" marR="6350" marT="6350" marB="0" anchor="ctr">
                    <a:lnL>
                      <a:noFill/>
                    </a:lnL>
                    <a:lnR>
                      <a:noFill/>
                    </a:lnR>
                    <a:lnT>
                      <a:noFill/>
                    </a:lnT>
                    <a:lnB>
                      <a:noFill/>
                    </a:lnB>
                    <a:solidFill>
                      <a:srgbClr val="0070C0"/>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190141</a:t>
                      </a:r>
                    </a:p>
                  </a:txBody>
                  <a:tcPr marL="6350" marR="6350" marT="6350" marB="0" anchor="ctr">
                    <a:lnL>
                      <a:noFill/>
                    </a:lnL>
                    <a:lnR>
                      <a:noFill/>
                    </a:lnR>
                    <a:lnT>
                      <a:noFill/>
                    </a:lnT>
                    <a:lnB>
                      <a:noFill/>
                    </a:lnB>
                    <a:solidFill>
                      <a:srgbClr val="0070C0"/>
                    </a:solidFill>
                  </a:tcPr>
                </a:tc>
                <a:tc>
                  <a:txBody>
                    <a:bodyPr/>
                    <a:lstStyle/>
                    <a:p>
                      <a:pPr algn="ctr" fontAlgn="ctr"/>
                      <a:r>
                        <a:rPr lang="en-US" altLang="zh-TW" sz="1200" b="0" i="0" u="none" strike="noStrike" dirty="0">
                          <a:solidFill>
                            <a:schemeClr val="tx1"/>
                          </a:solidFill>
                          <a:effectLst/>
                          <a:latin typeface="微軟正黑體" panose="020B0604030504040204" pitchFamily="34" charset="-120"/>
                          <a:ea typeface="微軟正黑體" panose="020B0604030504040204" pitchFamily="34" charset="-120"/>
                        </a:rPr>
                        <a:t>109541</a:t>
                      </a:r>
                    </a:p>
                  </a:txBody>
                  <a:tcPr marL="6350" marR="6350" marT="6350" marB="0" anchor="ctr">
                    <a:lnL>
                      <a:noFill/>
                    </a:lnL>
                    <a:lnR>
                      <a:noFill/>
                    </a:lnR>
                    <a:lnT>
                      <a:noFill/>
                    </a:lnT>
                    <a:lnB>
                      <a:noFill/>
                    </a:lnB>
                    <a:solidFill>
                      <a:schemeClr val="accent6">
                        <a:lumMod val="60000"/>
                        <a:lumOff val="40000"/>
                      </a:schemeClr>
                    </a:solidFill>
                  </a:tcPr>
                </a:tc>
                <a:tc>
                  <a:txBody>
                    <a:bodyPr/>
                    <a:lstStyle/>
                    <a:p>
                      <a:pPr algn="ctr" fontAlgn="ctr"/>
                      <a:r>
                        <a:rPr lang="en-US" altLang="zh-TW" sz="1200" b="0" i="0" u="none" strike="noStrike" dirty="0">
                          <a:solidFill>
                            <a:schemeClr val="bg1"/>
                          </a:solidFill>
                          <a:effectLst/>
                          <a:latin typeface="微軟正黑體" panose="020B0604030504040204" pitchFamily="34" charset="-120"/>
                          <a:ea typeface="微軟正黑體" panose="020B0604030504040204" pitchFamily="34" charset="-120"/>
                        </a:rPr>
                        <a:t>302202</a:t>
                      </a:r>
                    </a:p>
                  </a:txBody>
                  <a:tcPr marL="6350" marR="6350" marT="6350" marB="0" anchor="ctr">
                    <a:lnL>
                      <a:noFill/>
                    </a:lnL>
                    <a:lnR>
                      <a:noFill/>
                    </a:lnR>
                    <a:lnT>
                      <a:noFill/>
                    </a:lnT>
                    <a:lnB>
                      <a:noFill/>
                    </a:lnB>
                    <a:solidFill>
                      <a:srgbClr val="FF0000"/>
                    </a:solidFill>
                  </a:tcPr>
                </a:tc>
                <a:extLst>
                  <a:ext uri="{0D108BD9-81ED-4DB2-BD59-A6C34878D82A}">
                    <a16:rowId xmlns:a16="http://schemas.microsoft.com/office/drawing/2014/main" val="1118926071"/>
                  </a:ext>
                </a:extLst>
              </a:tr>
            </a:tbl>
          </a:graphicData>
        </a:graphic>
      </p:graphicFrame>
      <p:sp>
        <p:nvSpPr>
          <p:cNvPr id="3" name="文字方塊 2">
            <a:extLst>
              <a:ext uri="{FF2B5EF4-FFF2-40B4-BE49-F238E27FC236}">
                <a16:creationId xmlns:a16="http://schemas.microsoft.com/office/drawing/2014/main" id="{A6C1E320-42FF-49FA-B093-E53EF88A66AD}"/>
              </a:ext>
            </a:extLst>
          </p:cNvPr>
          <p:cNvSpPr txBox="1"/>
          <p:nvPr/>
        </p:nvSpPr>
        <p:spPr>
          <a:xfrm>
            <a:off x="9839725" y="4831623"/>
            <a:ext cx="896831" cy="312442"/>
          </a:xfrm>
          <a:prstGeom prst="rect">
            <a:avLst/>
          </a:prstGeom>
          <a:solidFill>
            <a:schemeClr val="bg2">
              <a:lumMod val="10000"/>
            </a:schemeClr>
          </a:solidFill>
        </p:spPr>
        <p:txBody>
          <a:bodyPr wrap="square" rtlCol="0">
            <a:spAutoFit/>
          </a:bodyPr>
          <a:lstStyle/>
          <a:p>
            <a:r>
              <a:rPr lang="zh-TW" altLang="en-US" sz="1400" dirty="0">
                <a:solidFill>
                  <a:schemeClr val="bg1"/>
                </a:solidFill>
              </a:rPr>
              <a:t>最後一名</a:t>
            </a:r>
          </a:p>
        </p:txBody>
      </p:sp>
      <p:sp>
        <p:nvSpPr>
          <p:cNvPr id="4" name="文字方塊 3">
            <a:extLst>
              <a:ext uri="{FF2B5EF4-FFF2-40B4-BE49-F238E27FC236}">
                <a16:creationId xmlns:a16="http://schemas.microsoft.com/office/drawing/2014/main" id="{834C45CB-0F72-457E-8483-DF9580DD4F17}"/>
              </a:ext>
            </a:extLst>
          </p:cNvPr>
          <p:cNvSpPr txBox="1"/>
          <p:nvPr/>
        </p:nvSpPr>
        <p:spPr>
          <a:xfrm>
            <a:off x="6440679" y="4836288"/>
            <a:ext cx="969359" cy="307777"/>
          </a:xfrm>
          <a:prstGeom prst="rect">
            <a:avLst/>
          </a:prstGeom>
          <a:solidFill>
            <a:schemeClr val="bg2">
              <a:lumMod val="10000"/>
            </a:schemeClr>
          </a:solidFill>
        </p:spPr>
        <p:txBody>
          <a:bodyPr wrap="square" rtlCol="0">
            <a:spAutoFit/>
          </a:bodyPr>
          <a:lstStyle/>
          <a:p>
            <a:r>
              <a:rPr lang="zh-TW" altLang="en-US" sz="1400" dirty="0">
                <a:solidFill>
                  <a:schemeClr val="bg1"/>
                </a:solidFill>
              </a:rPr>
              <a:t>倒數第二</a:t>
            </a:r>
            <a:endParaRPr lang="en-US" altLang="zh-TW" sz="1400" dirty="0">
              <a:solidFill>
                <a:schemeClr val="bg1"/>
              </a:solidFill>
            </a:endParaRPr>
          </a:p>
        </p:txBody>
      </p:sp>
      <p:sp>
        <p:nvSpPr>
          <p:cNvPr id="5" name="文字方塊 4">
            <a:extLst>
              <a:ext uri="{FF2B5EF4-FFF2-40B4-BE49-F238E27FC236}">
                <a16:creationId xmlns:a16="http://schemas.microsoft.com/office/drawing/2014/main" id="{55A90FC0-254A-421F-9439-3E4634D90A18}"/>
              </a:ext>
            </a:extLst>
          </p:cNvPr>
          <p:cNvSpPr txBox="1"/>
          <p:nvPr/>
        </p:nvSpPr>
        <p:spPr>
          <a:xfrm>
            <a:off x="7685459" y="4849706"/>
            <a:ext cx="896831" cy="312442"/>
          </a:xfrm>
          <a:prstGeom prst="rect">
            <a:avLst/>
          </a:prstGeom>
          <a:solidFill>
            <a:schemeClr val="bg2">
              <a:lumMod val="10000"/>
            </a:schemeClr>
          </a:solidFill>
        </p:spPr>
        <p:txBody>
          <a:bodyPr wrap="square" rtlCol="0">
            <a:spAutoFit/>
          </a:bodyPr>
          <a:lstStyle/>
          <a:p>
            <a:r>
              <a:rPr lang="zh-TW" altLang="en-US" sz="1400" dirty="0">
                <a:solidFill>
                  <a:schemeClr val="bg1"/>
                </a:solidFill>
              </a:rPr>
              <a:t>成長最快</a:t>
            </a:r>
            <a:endParaRPr lang="en-US" altLang="zh-TW" sz="1400" dirty="0">
              <a:solidFill>
                <a:schemeClr val="bg1"/>
              </a:solidFill>
            </a:endParaRPr>
          </a:p>
        </p:txBody>
      </p:sp>
      <p:grpSp>
        <p:nvGrpSpPr>
          <p:cNvPr id="6" name="群組 5">
            <a:extLst>
              <a:ext uri="{FF2B5EF4-FFF2-40B4-BE49-F238E27FC236}">
                <a16:creationId xmlns:a16="http://schemas.microsoft.com/office/drawing/2014/main" id="{2E226583-6E3A-4D41-B84E-DDB21AC34401}"/>
              </a:ext>
            </a:extLst>
          </p:cNvPr>
          <p:cNvGrpSpPr/>
          <p:nvPr/>
        </p:nvGrpSpPr>
        <p:grpSpPr>
          <a:xfrm>
            <a:off x="10840602" y="4333338"/>
            <a:ext cx="341523" cy="307777"/>
            <a:chOff x="855644" y="6021682"/>
            <a:chExt cx="341523" cy="307777"/>
          </a:xfrm>
        </p:grpSpPr>
        <p:sp>
          <p:nvSpPr>
            <p:cNvPr id="7" name="橢圓 6">
              <a:extLst>
                <a:ext uri="{FF2B5EF4-FFF2-40B4-BE49-F238E27FC236}">
                  <a16:creationId xmlns:a16="http://schemas.microsoft.com/office/drawing/2014/main" id="{AA395280-71AF-4E0B-8066-AA450780231D}"/>
                </a:ext>
              </a:extLst>
            </p:cNvPr>
            <p:cNvSpPr/>
            <p:nvPr/>
          </p:nvSpPr>
          <p:spPr>
            <a:xfrm>
              <a:off x="855644" y="6067156"/>
              <a:ext cx="253389" cy="25338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DC5D1431-40EF-4A6E-8ED5-965C560A2BC5}"/>
                </a:ext>
              </a:extLst>
            </p:cNvPr>
            <p:cNvSpPr txBox="1"/>
            <p:nvPr/>
          </p:nvSpPr>
          <p:spPr>
            <a:xfrm>
              <a:off x="855644" y="6021682"/>
              <a:ext cx="341523" cy="307777"/>
            </a:xfrm>
            <a:prstGeom prst="rect">
              <a:avLst/>
            </a:prstGeom>
            <a:noFill/>
          </p:spPr>
          <p:txBody>
            <a:bodyPr wrap="square" rtlCol="0">
              <a:spAutoFit/>
            </a:bodyPr>
            <a:lstStyle/>
            <a:p>
              <a:r>
                <a:rPr lang="en-US" altLang="zh-TW" sz="1400" dirty="0">
                  <a:solidFill>
                    <a:schemeClr val="bg1"/>
                  </a:solidFill>
                </a:rPr>
                <a:t>1</a:t>
              </a:r>
              <a:endParaRPr lang="zh-TW" altLang="en-US" sz="1400" dirty="0">
                <a:solidFill>
                  <a:schemeClr val="bg1"/>
                </a:solidFill>
              </a:endParaRPr>
            </a:p>
          </p:txBody>
        </p:sp>
      </p:grpSp>
      <p:grpSp>
        <p:nvGrpSpPr>
          <p:cNvPr id="9" name="群組 8">
            <a:extLst>
              <a:ext uri="{FF2B5EF4-FFF2-40B4-BE49-F238E27FC236}">
                <a16:creationId xmlns:a16="http://schemas.microsoft.com/office/drawing/2014/main" id="{A5F0E820-CFFB-4C59-8372-2E09A7C8A360}"/>
              </a:ext>
            </a:extLst>
          </p:cNvPr>
          <p:cNvGrpSpPr/>
          <p:nvPr/>
        </p:nvGrpSpPr>
        <p:grpSpPr>
          <a:xfrm>
            <a:off x="1332426" y="4351617"/>
            <a:ext cx="341523" cy="307777"/>
            <a:chOff x="855644" y="6021682"/>
            <a:chExt cx="341523" cy="307777"/>
          </a:xfrm>
        </p:grpSpPr>
        <p:sp>
          <p:nvSpPr>
            <p:cNvPr id="10" name="橢圓 9">
              <a:extLst>
                <a:ext uri="{FF2B5EF4-FFF2-40B4-BE49-F238E27FC236}">
                  <a16:creationId xmlns:a16="http://schemas.microsoft.com/office/drawing/2014/main" id="{6179B377-D6D9-48A9-93E4-53C0BDF3ED7B}"/>
                </a:ext>
              </a:extLst>
            </p:cNvPr>
            <p:cNvSpPr/>
            <p:nvPr/>
          </p:nvSpPr>
          <p:spPr>
            <a:xfrm>
              <a:off x="855644" y="6067156"/>
              <a:ext cx="253389" cy="25338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E24C8C2A-20AC-4408-B842-1CE48744B540}"/>
                </a:ext>
              </a:extLst>
            </p:cNvPr>
            <p:cNvSpPr txBox="1"/>
            <p:nvPr/>
          </p:nvSpPr>
          <p:spPr>
            <a:xfrm>
              <a:off x="855644" y="6021682"/>
              <a:ext cx="341523" cy="307777"/>
            </a:xfrm>
            <a:prstGeom prst="rect">
              <a:avLst/>
            </a:prstGeom>
            <a:noFill/>
          </p:spPr>
          <p:txBody>
            <a:bodyPr wrap="square" rtlCol="0">
              <a:spAutoFit/>
            </a:bodyPr>
            <a:lstStyle/>
            <a:p>
              <a:r>
                <a:rPr lang="en-US" altLang="zh-TW" sz="1400" dirty="0">
                  <a:solidFill>
                    <a:schemeClr val="bg1"/>
                  </a:solidFill>
                </a:rPr>
                <a:t>2</a:t>
              </a:r>
              <a:endParaRPr lang="zh-TW" altLang="en-US" sz="1400" dirty="0">
                <a:solidFill>
                  <a:schemeClr val="bg1"/>
                </a:solidFill>
              </a:endParaRPr>
            </a:p>
          </p:txBody>
        </p:sp>
      </p:grpSp>
      <p:grpSp>
        <p:nvGrpSpPr>
          <p:cNvPr id="12" name="群組 11">
            <a:extLst>
              <a:ext uri="{FF2B5EF4-FFF2-40B4-BE49-F238E27FC236}">
                <a16:creationId xmlns:a16="http://schemas.microsoft.com/office/drawing/2014/main" id="{615C1067-F200-4458-BB0F-E6D194CC6121}"/>
              </a:ext>
            </a:extLst>
          </p:cNvPr>
          <p:cNvGrpSpPr/>
          <p:nvPr/>
        </p:nvGrpSpPr>
        <p:grpSpPr>
          <a:xfrm>
            <a:off x="3988725" y="4342703"/>
            <a:ext cx="341523" cy="307777"/>
            <a:chOff x="855644" y="6021682"/>
            <a:chExt cx="341523" cy="307777"/>
          </a:xfrm>
        </p:grpSpPr>
        <p:sp>
          <p:nvSpPr>
            <p:cNvPr id="13" name="橢圓 12">
              <a:extLst>
                <a:ext uri="{FF2B5EF4-FFF2-40B4-BE49-F238E27FC236}">
                  <a16:creationId xmlns:a16="http://schemas.microsoft.com/office/drawing/2014/main" id="{7BBE022E-EB80-49FB-BA40-CCC9E602B868}"/>
                </a:ext>
              </a:extLst>
            </p:cNvPr>
            <p:cNvSpPr/>
            <p:nvPr/>
          </p:nvSpPr>
          <p:spPr>
            <a:xfrm>
              <a:off x="855644" y="6067156"/>
              <a:ext cx="253389" cy="25338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D0420D96-4B9F-4656-9BA2-E03A048A35A3}"/>
                </a:ext>
              </a:extLst>
            </p:cNvPr>
            <p:cNvSpPr txBox="1"/>
            <p:nvPr/>
          </p:nvSpPr>
          <p:spPr>
            <a:xfrm>
              <a:off x="855644" y="6021682"/>
              <a:ext cx="341523" cy="307777"/>
            </a:xfrm>
            <a:prstGeom prst="rect">
              <a:avLst/>
            </a:prstGeom>
            <a:noFill/>
          </p:spPr>
          <p:txBody>
            <a:bodyPr wrap="square" rtlCol="0">
              <a:spAutoFit/>
            </a:bodyPr>
            <a:lstStyle/>
            <a:p>
              <a:r>
                <a:rPr lang="en-US" altLang="zh-TW" sz="1400" dirty="0">
                  <a:solidFill>
                    <a:schemeClr val="bg1"/>
                  </a:solidFill>
                </a:rPr>
                <a:t>3</a:t>
              </a:r>
              <a:endParaRPr lang="zh-TW" altLang="en-US" sz="1400" dirty="0">
                <a:solidFill>
                  <a:schemeClr val="bg1"/>
                </a:solidFill>
              </a:endParaRPr>
            </a:p>
          </p:txBody>
        </p:sp>
      </p:grpSp>
      <p:sp>
        <p:nvSpPr>
          <p:cNvPr id="15" name="文字方塊 14">
            <a:extLst>
              <a:ext uri="{FF2B5EF4-FFF2-40B4-BE49-F238E27FC236}">
                <a16:creationId xmlns:a16="http://schemas.microsoft.com/office/drawing/2014/main" id="{C60DFD4D-0374-402A-8EF0-A0C646084057}"/>
              </a:ext>
            </a:extLst>
          </p:cNvPr>
          <p:cNvSpPr txBox="1"/>
          <p:nvPr/>
        </p:nvSpPr>
        <p:spPr>
          <a:xfrm>
            <a:off x="8857711" y="4831623"/>
            <a:ext cx="662848" cy="306619"/>
          </a:xfrm>
          <a:prstGeom prst="rect">
            <a:avLst/>
          </a:prstGeom>
          <a:solidFill>
            <a:schemeClr val="bg2">
              <a:lumMod val="10000"/>
            </a:schemeClr>
          </a:solidFill>
        </p:spPr>
        <p:txBody>
          <a:bodyPr wrap="square" rtlCol="0">
            <a:spAutoFit/>
          </a:bodyPr>
          <a:lstStyle/>
          <a:p>
            <a:r>
              <a:rPr lang="zh-TW" altLang="en-US" sz="1400" dirty="0">
                <a:solidFill>
                  <a:schemeClr val="bg1"/>
                </a:solidFill>
              </a:rPr>
              <a:t>衰退</a:t>
            </a:r>
            <a:endParaRPr lang="en-US" altLang="zh-TW" sz="1400" dirty="0">
              <a:solidFill>
                <a:schemeClr val="bg1"/>
              </a:solidFill>
            </a:endParaRPr>
          </a:p>
        </p:txBody>
      </p:sp>
    </p:spTree>
    <p:extLst>
      <p:ext uri="{BB962C8B-B14F-4D97-AF65-F5344CB8AC3E}">
        <p14:creationId xmlns:p14="http://schemas.microsoft.com/office/powerpoint/2010/main" val="2282692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BD3BA58E-6C33-45E0-A802-38DA8EF7FC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0370"/>
            <a:ext cx="12192000" cy="6137259"/>
          </a:xfrm>
          <a:prstGeom prst="rect">
            <a:avLst/>
          </a:prstGeom>
        </p:spPr>
      </p:pic>
      <p:sp>
        <p:nvSpPr>
          <p:cNvPr id="3" name="文字方塊 2">
            <a:extLst>
              <a:ext uri="{FF2B5EF4-FFF2-40B4-BE49-F238E27FC236}">
                <a16:creationId xmlns:a16="http://schemas.microsoft.com/office/drawing/2014/main" id="{B9985DAB-56D2-40E8-970F-27E8B3205355}"/>
              </a:ext>
            </a:extLst>
          </p:cNvPr>
          <p:cNvSpPr txBox="1"/>
          <p:nvPr/>
        </p:nvSpPr>
        <p:spPr>
          <a:xfrm>
            <a:off x="4616068" y="528809"/>
            <a:ext cx="4803354" cy="461665"/>
          </a:xfrm>
          <a:prstGeom prst="rect">
            <a:avLst/>
          </a:prstGeom>
          <a:solidFill>
            <a:srgbClr val="002060"/>
          </a:solidFill>
        </p:spPr>
        <p:txBody>
          <a:bodyPr wrap="square" rtlCol="0">
            <a:spAutoFit/>
          </a:bodyPr>
          <a:lstStyle/>
          <a:p>
            <a:r>
              <a:rPr lang="zh-TW" altLang="en-US" sz="2400" dirty="0">
                <a:solidFill>
                  <a:schemeClr val="bg1"/>
                </a:solidFill>
                <a:latin typeface="微軟正黑體" panose="020B0604030504040204" pitchFamily="34" charset="-120"/>
                <a:ea typeface="微軟正黑體" panose="020B0604030504040204" pitchFamily="34" charset="-120"/>
              </a:rPr>
              <a:t>不同用途每平方公尺均價比較</a:t>
            </a:r>
          </a:p>
        </p:txBody>
      </p:sp>
      <p:sp>
        <p:nvSpPr>
          <p:cNvPr id="4" name="矩形 3">
            <a:extLst>
              <a:ext uri="{FF2B5EF4-FFF2-40B4-BE49-F238E27FC236}">
                <a16:creationId xmlns:a16="http://schemas.microsoft.com/office/drawing/2014/main" id="{5AED4E2F-4164-4462-886B-8DF178AE5659}"/>
              </a:ext>
            </a:extLst>
          </p:cNvPr>
          <p:cNvSpPr/>
          <p:nvPr/>
        </p:nvSpPr>
        <p:spPr>
          <a:xfrm>
            <a:off x="9232135" y="1454227"/>
            <a:ext cx="2522863" cy="4461831"/>
          </a:xfrm>
          <a:prstGeom prst="rect">
            <a:avLst/>
          </a:prstGeom>
          <a:solidFill>
            <a:srgbClr val="C0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22115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92CE549-2D75-4C05-B316-E62EE8729DCE}"/>
              </a:ext>
            </a:extLst>
          </p:cNvPr>
          <p:cNvSpPr/>
          <p:nvPr/>
        </p:nvSpPr>
        <p:spPr>
          <a:xfrm>
            <a:off x="0" y="0"/>
            <a:ext cx="12192000" cy="6858000"/>
          </a:xfrm>
          <a:prstGeom prst="rect">
            <a:avLst/>
          </a:prstGeom>
          <a:solidFill>
            <a:schemeClr val="bg2">
              <a:lumMod val="10000"/>
              <a:alpha val="8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0A83A82E-C4F3-43AF-A0C5-BD0AD069A999}"/>
              </a:ext>
            </a:extLst>
          </p:cNvPr>
          <p:cNvSpPr txBox="1"/>
          <p:nvPr/>
        </p:nvSpPr>
        <p:spPr>
          <a:xfrm>
            <a:off x="1652530" y="2607658"/>
            <a:ext cx="9415750" cy="1569660"/>
          </a:xfrm>
          <a:prstGeom prst="rect">
            <a:avLst/>
          </a:prstGeom>
          <a:noFill/>
        </p:spPr>
        <p:txBody>
          <a:bodyPr wrap="square" rtlCol="0">
            <a:spAutoFit/>
          </a:bodyPr>
          <a:lstStyle/>
          <a:p>
            <a:r>
              <a:rPr lang="zh-TW" altLang="en-US" sz="4800" dirty="0">
                <a:solidFill>
                  <a:schemeClr val="bg1"/>
                </a:solidFill>
                <a:latin typeface="微軟正黑體" panose="020B0604030504040204" pitchFamily="34" charset="-120"/>
                <a:ea typeface="微軟正黑體" panose="020B0604030504040204" pitchFamily="34" charset="-120"/>
              </a:rPr>
              <a:t>不同用途中</a:t>
            </a:r>
            <a:endParaRPr lang="en-US" altLang="zh-TW" sz="4800" dirty="0">
              <a:solidFill>
                <a:schemeClr val="bg1"/>
              </a:solidFill>
              <a:latin typeface="微軟正黑體" panose="020B0604030504040204" pitchFamily="34" charset="-120"/>
              <a:ea typeface="微軟正黑體" panose="020B0604030504040204" pitchFamily="34" charset="-120"/>
            </a:endParaRPr>
          </a:p>
          <a:p>
            <a:r>
              <a:rPr lang="zh-TW" altLang="en-US" sz="4800" dirty="0">
                <a:solidFill>
                  <a:schemeClr val="bg1"/>
                </a:solidFill>
                <a:latin typeface="微軟正黑體" panose="020B0604030504040204" pitchFamily="34" charset="-120"/>
                <a:ea typeface="微軟正黑體" panose="020B0604030504040204" pitchFamily="34" charset="-120"/>
              </a:rPr>
              <a:t>不同建物型態價格差異為何</a:t>
            </a:r>
            <a:r>
              <a:rPr lang="en-US" altLang="zh-TW" sz="4800" dirty="0">
                <a:solidFill>
                  <a:schemeClr val="bg1"/>
                </a:solidFill>
                <a:latin typeface="微軟正黑體" panose="020B0604030504040204" pitchFamily="34" charset="-120"/>
                <a:ea typeface="微軟正黑體" panose="020B0604030504040204" pitchFamily="34" charset="-120"/>
              </a:rPr>
              <a:t>?</a:t>
            </a:r>
            <a:endParaRPr lang="zh-TW" altLang="en-US" sz="48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86592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0D86C53D-6519-4EA0-B1D7-5B92AE67F237}"/>
              </a:ext>
            </a:extLst>
          </p:cNvPr>
          <p:cNvPicPr>
            <a:picLocks noChangeAspect="1"/>
          </p:cNvPicPr>
          <p:nvPr/>
        </p:nvPicPr>
        <p:blipFill>
          <a:blip r:embed="rId2"/>
          <a:stretch>
            <a:fillRect/>
          </a:stretch>
        </p:blipFill>
        <p:spPr>
          <a:xfrm>
            <a:off x="0" y="359664"/>
            <a:ext cx="12192000" cy="6138672"/>
          </a:xfrm>
          <a:prstGeom prst="rect">
            <a:avLst/>
          </a:prstGeom>
        </p:spPr>
      </p:pic>
      <p:sp>
        <p:nvSpPr>
          <p:cNvPr id="3" name="文字方塊 2">
            <a:extLst>
              <a:ext uri="{FF2B5EF4-FFF2-40B4-BE49-F238E27FC236}">
                <a16:creationId xmlns:a16="http://schemas.microsoft.com/office/drawing/2014/main" id="{60A57A2F-7778-4721-B856-93334C4F5BE4}"/>
              </a:ext>
            </a:extLst>
          </p:cNvPr>
          <p:cNvSpPr txBox="1"/>
          <p:nvPr/>
        </p:nvSpPr>
        <p:spPr>
          <a:xfrm>
            <a:off x="4616068" y="528810"/>
            <a:ext cx="2610997" cy="461665"/>
          </a:xfrm>
          <a:prstGeom prst="rect">
            <a:avLst/>
          </a:prstGeom>
          <a:solidFill>
            <a:srgbClr val="002060"/>
          </a:solidFill>
        </p:spPr>
        <p:txBody>
          <a:bodyPr wrap="square" rtlCol="0">
            <a:spAutoFit/>
          </a:bodyPr>
          <a:lstStyle/>
          <a:p>
            <a:r>
              <a:rPr lang="zh-TW" altLang="en-US" sz="2400" dirty="0">
                <a:solidFill>
                  <a:schemeClr val="bg1"/>
                </a:solidFill>
                <a:latin typeface="微軟正黑體" panose="020B0604030504040204" pitchFamily="34" charset="-120"/>
                <a:ea typeface="微軟正黑體" panose="020B0604030504040204" pitchFamily="34" charset="-120"/>
              </a:rPr>
              <a:t>住家用 建物型態</a:t>
            </a:r>
          </a:p>
        </p:txBody>
      </p:sp>
      <p:sp>
        <p:nvSpPr>
          <p:cNvPr id="5" name="矩形 4">
            <a:extLst>
              <a:ext uri="{FF2B5EF4-FFF2-40B4-BE49-F238E27FC236}">
                <a16:creationId xmlns:a16="http://schemas.microsoft.com/office/drawing/2014/main" id="{22E632BE-A0BE-4471-8D66-57B252F49BCA}"/>
              </a:ext>
            </a:extLst>
          </p:cNvPr>
          <p:cNvSpPr/>
          <p:nvPr/>
        </p:nvSpPr>
        <p:spPr>
          <a:xfrm>
            <a:off x="8681292" y="528810"/>
            <a:ext cx="3073706" cy="5387247"/>
          </a:xfrm>
          <a:prstGeom prst="rect">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箭號: 上-下雙向 9">
            <a:extLst>
              <a:ext uri="{FF2B5EF4-FFF2-40B4-BE49-F238E27FC236}">
                <a16:creationId xmlns:a16="http://schemas.microsoft.com/office/drawing/2014/main" id="{3DF1DDF7-2372-4170-99F9-8F1D1E70AB76}"/>
              </a:ext>
            </a:extLst>
          </p:cNvPr>
          <p:cNvSpPr/>
          <p:nvPr/>
        </p:nvSpPr>
        <p:spPr>
          <a:xfrm>
            <a:off x="3073705" y="3429000"/>
            <a:ext cx="341523" cy="1715877"/>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EAD4F5FE-2479-4441-943C-FABB1EBFB38A}"/>
              </a:ext>
            </a:extLst>
          </p:cNvPr>
          <p:cNvSpPr/>
          <p:nvPr/>
        </p:nvSpPr>
        <p:spPr>
          <a:xfrm>
            <a:off x="5100810" y="2699133"/>
            <a:ext cx="396607" cy="693355"/>
          </a:xfrm>
          <a:prstGeom prst="ellipse">
            <a:avLst/>
          </a:prstGeom>
          <a:solidFill>
            <a:schemeClr val="accent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72AD10B0-08C2-4832-9086-B4D312F40D09}"/>
              </a:ext>
            </a:extLst>
          </p:cNvPr>
          <p:cNvSpPr/>
          <p:nvPr/>
        </p:nvSpPr>
        <p:spPr>
          <a:xfrm>
            <a:off x="5100810" y="5253546"/>
            <a:ext cx="396607" cy="693355"/>
          </a:xfrm>
          <a:prstGeom prst="ellipse">
            <a:avLst/>
          </a:prstGeom>
          <a:solidFill>
            <a:schemeClr val="accent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46225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304FD1D6-DA21-4796-B3D0-45BEC9474236}"/>
              </a:ext>
            </a:extLst>
          </p:cNvPr>
          <p:cNvGraphicFramePr>
            <a:graphicFrameLocks noGrp="1"/>
          </p:cNvGraphicFramePr>
          <p:nvPr>
            <p:extLst>
              <p:ext uri="{D42A27DB-BD31-4B8C-83A1-F6EECF244321}">
                <p14:modId xmlns:p14="http://schemas.microsoft.com/office/powerpoint/2010/main" val="266676442"/>
              </p:ext>
            </p:extLst>
          </p:nvPr>
        </p:nvGraphicFramePr>
        <p:xfrm>
          <a:off x="1355993" y="977326"/>
          <a:ext cx="8867660" cy="4861612"/>
        </p:xfrm>
        <a:graphic>
          <a:graphicData uri="http://schemas.openxmlformats.org/drawingml/2006/table">
            <a:tbl>
              <a:tblPr/>
              <a:tblGrid>
                <a:gridCol w="1630834">
                  <a:extLst>
                    <a:ext uri="{9D8B030D-6E8A-4147-A177-3AD203B41FA5}">
                      <a16:colId xmlns:a16="http://schemas.microsoft.com/office/drawing/2014/main" val="1606844595"/>
                    </a:ext>
                  </a:extLst>
                </a:gridCol>
                <a:gridCol w="1630834">
                  <a:extLst>
                    <a:ext uri="{9D8B030D-6E8A-4147-A177-3AD203B41FA5}">
                      <a16:colId xmlns:a16="http://schemas.microsoft.com/office/drawing/2014/main" val="2835672305"/>
                    </a:ext>
                  </a:extLst>
                </a:gridCol>
                <a:gridCol w="2344324">
                  <a:extLst>
                    <a:ext uri="{9D8B030D-6E8A-4147-A177-3AD203B41FA5}">
                      <a16:colId xmlns:a16="http://schemas.microsoft.com/office/drawing/2014/main" val="378756491"/>
                    </a:ext>
                  </a:extLst>
                </a:gridCol>
                <a:gridCol w="1630834">
                  <a:extLst>
                    <a:ext uri="{9D8B030D-6E8A-4147-A177-3AD203B41FA5}">
                      <a16:colId xmlns:a16="http://schemas.microsoft.com/office/drawing/2014/main" val="3601569723"/>
                    </a:ext>
                  </a:extLst>
                </a:gridCol>
                <a:gridCol w="1630834">
                  <a:extLst>
                    <a:ext uri="{9D8B030D-6E8A-4147-A177-3AD203B41FA5}">
                      <a16:colId xmlns:a16="http://schemas.microsoft.com/office/drawing/2014/main" val="3017307910"/>
                    </a:ext>
                  </a:extLst>
                </a:gridCol>
              </a:tblGrid>
              <a:tr h="694516">
                <a:tc>
                  <a:txBody>
                    <a:bodyPr/>
                    <a:lstStyle/>
                    <a:p>
                      <a:pPr algn="ctr" fontAlgn="ctr"/>
                      <a:r>
                        <a:rPr lang="en-US" altLang="zh-TW" sz="1600" b="0" i="0" u="none" strike="noStrike" dirty="0">
                          <a:solidFill>
                            <a:schemeClr val="bg1"/>
                          </a:solidFill>
                          <a:effectLst/>
                          <a:latin typeface="新細明體" panose="02020500000000000000" pitchFamily="18" charset="-120"/>
                          <a:ea typeface="新細明體" panose="02020500000000000000" pitchFamily="18" charset="-120"/>
                        </a:rPr>
                        <a:t>Y</a:t>
                      </a:r>
                      <a:r>
                        <a:rPr lang="en-US" sz="1600" b="0" i="0" u="none" strike="noStrike" dirty="0">
                          <a:solidFill>
                            <a:schemeClr val="bg1"/>
                          </a:solidFill>
                          <a:effectLst/>
                          <a:latin typeface="新細明體" panose="02020500000000000000" pitchFamily="18" charset="-120"/>
                          <a:ea typeface="新細明體" panose="02020500000000000000" pitchFamily="18" charset="-120"/>
                        </a:rPr>
                        <a:t>ear</a:t>
                      </a:r>
                    </a:p>
                  </a:txBody>
                  <a:tcPr marL="6350" marR="6350" marT="6350" marB="0" anchor="ctr">
                    <a:lnL>
                      <a:noFill/>
                    </a:lnL>
                    <a:lnR>
                      <a:noFill/>
                    </a:lnR>
                    <a:lnT>
                      <a:noFill/>
                    </a:lnT>
                    <a:lnB>
                      <a:noFill/>
                    </a:lnB>
                    <a:solidFill>
                      <a:schemeClr val="tx1"/>
                    </a:solidFill>
                  </a:tcPr>
                </a:tc>
                <a:tc>
                  <a:txBody>
                    <a:bodyPr/>
                    <a:lstStyle/>
                    <a:p>
                      <a:pPr algn="ctr"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公寓</a:t>
                      </a:r>
                    </a:p>
                  </a:txBody>
                  <a:tcPr marL="6350" marR="6350" marT="6350" marB="0" anchor="ctr">
                    <a:lnL>
                      <a:noFill/>
                    </a:lnL>
                    <a:lnR>
                      <a:noFill/>
                    </a:lnR>
                    <a:lnT>
                      <a:noFill/>
                    </a:lnT>
                    <a:lnB>
                      <a:noFill/>
                    </a:lnB>
                    <a:solidFill>
                      <a:schemeClr val="tx1"/>
                    </a:solidFill>
                  </a:tcPr>
                </a:tc>
                <a:tc>
                  <a:txBody>
                    <a:bodyPr/>
                    <a:lstStyle/>
                    <a:p>
                      <a:pPr algn="ctr"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住宅大樓</a:t>
                      </a:r>
                    </a:p>
                  </a:txBody>
                  <a:tcPr marL="6350" marR="6350" marT="6350" marB="0" anchor="ctr">
                    <a:lnL>
                      <a:noFill/>
                    </a:lnL>
                    <a:lnR>
                      <a:noFill/>
                    </a:lnR>
                    <a:lnT>
                      <a:noFill/>
                    </a:lnT>
                    <a:lnB>
                      <a:noFill/>
                    </a:lnB>
                    <a:solidFill>
                      <a:schemeClr val="tx1"/>
                    </a:solidFill>
                  </a:tcPr>
                </a:tc>
                <a:tc>
                  <a:txBody>
                    <a:bodyPr/>
                    <a:lstStyle/>
                    <a:p>
                      <a:pPr algn="ctr"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套房</a:t>
                      </a:r>
                    </a:p>
                  </a:txBody>
                  <a:tcPr marL="6350" marR="6350" marT="6350" marB="0" anchor="ctr">
                    <a:lnL>
                      <a:noFill/>
                    </a:lnL>
                    <a:lnR>
                      <a:noFill/>
                    </a:lnR>
                    <a:lnT>
                      <a:noFill/>
                    </a:lnT>
                    <a:lnB>
                      <a:noFill/>
                    </a:lnB>
                    <a:solidFill>
                      <a:schemeClr val="tx1"/>
                    </a:solidFill>
                  </a:tcPr>
                </a:tc>
                <a:tc>
                  <a:txBody>
                    <a:bodyPr/>
                    <a:lstStyle/>
                    <a:p>
                      <a:pPr algn="ctr"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華廈</a:t>
                      </a:r>
                    </a:p>
                  </a:txBody>
                  <a:tcPr marL="6350" marR="6350" marT="6350" marB="0" anchor="ctr">
                    <a:lnL>
                      <a:noFill/>
                    </a:lnL>
                    <a:lnR>
                      <a:noFill/>
                    </a:lnR>
                    <a:lnT>
                      <a:noFill/>
                    </a:lnT>
                    <a:lnB>
                      <a:noFill/>
                    </a:lnB>
                    <a:solidFill>
                      <a:schemeClr val="tx1"/>
                    </a:solidFill>
                  </a:tcPr>
                </a:tc>
                <a:extLst>
                  <a:ext uri="{0D108BD9-81ED-4DB2-BD59-A6C34878D82A}">
                    <a16:rowId xmlns:a16="http://schemas.microsoft.com/office/drawing/2014/main" val="1529455416"/>
                  </a:ext>
                </a:extLst>
              </a:tr>
              <a:tr h="694516">
                <a:tc>
                  <a:txBody>
                    <a:bodyPr/>
                    <a:lstStyle/>
                    <a:p>
                      <a:pPr algn="ctr" fontAlgn="ctr"/>
                      <a:r>
                        <a:rPr lang="en-US" altLang="zh-TW" sz="1600" b="0" i="0" u="none" strike="noStrike" dirty="0">
                          <a:solidFill>
                            <a:schemeClr val="bg1"/>
                          </a:solidFill>
                          <a:effectLst/>
                          <a:latin typeface="新細明體" panose="02020500000000000000" pitchFamily="18" charset="-120"/>
                          <a:ea typeface="新細明體" panose="02020500000000000000" pitchFamily="18" charset="-120"/>
                        </a:rPr>
                        <a:t>2016</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172256</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191424</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193109</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184748</a:t>
                      </a:r>
                    </a:p>
                  </a:txBody>
                  <a:tcPr marL="6350" marR="6350" marT="6350" marB="0" anchor="ctr">
                    <a:lnL>
                      <a:noFill/>
                    </a:lnL>
                    <a:lnR>
                      <a:noFill/>
                    </a:lnR>
                    <a:lnT>
                      <a:noFill/>
                    </a:lnT>
                    <a:lnB>
                      <a:noFill/>
                    </a:lnB>
                    <a:solidFill>
                      <a:schemeClr val="tx1"/>
                    </a:solidFill>
                  </a:tcPr>
                </a:tc>
                <a:extLst>
                  <a:ext uri="{0D108BD9-81ED-4DB2-BD59-A6C34878D82A}">
                    <a16:rowId xmlns:a16="http://schemas.microsoft.com/office/drawing/2014/main" val="1384990667"/>
                  </a:ext>
                </a:extLst>
              </a:tr>
              <a:tr h="694516">
                <a:tc>
                  <a:txBody>
                    <a:bodyPr/>
                    <a:lstStyle/>
                    <a:p>
                      <a:pPr algn="ctr" fontAlgn="ctr"/>
                      <a:r>
                        <a:rPr lang="en-US" altLang="zh-TW" sz="1600" b="0" i="0" u="none" strike="noStrike" dirty="0">
                          <a:solidFill>
                            <a:schemeClr val="bg1"/>
                          </a:solidFill>
                          <a:effectLst/>
                          <a:latin typeface="新細明體" panose="02020500000000000000" pitchFamily="18" charset="-120"/>
                          <a:ea typeface="新細明體" panose="02020500000000000000" pitchFamily="18" charset="-120"/>
                        </a:rPr>
                        <a:t>2017</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174682</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190686</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184853</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185848</a:t>
                      </a:r>
                    </a:p>
                  </a:txBody>
                  <a:tcPr marL="6350" marR="6350" marT="6350" marB="0" anchor="ctr">
                    <a:lnL>
                      <a:noFill/>
                    </a:lnL>
                    <a:lnR>
                      <a:noFill/>
                    </a:lnR>
                    <a:lnT>
                      <a:noFill/>
                    </a:lnT>
                    <a:lnB>
                      <a:noFill/>
                    </a:lnB>
                    <a:solidFill>
                      <a:schemeClr val="tx1"/>
                    </a:solidFill>
                  </a:tcPr>
                </a:tc>
                <a:extLst>
                  <a:ext uri="{0D108BD9-81ED-4DB2-BD59-A6C34878D82A}">
                    <a16:rowId xmlns:a16="http://schemas.microsoft.com/office/drawing/2014/main" val="1328177479"/>
                  </a:ext>
                </a:extLst>
              </a:tr>
              <a:tr h="694516">
                <a:tc>
                  <a:txBody>
                    <a:bodyPr/>
                    <a:lstStyle/>
                    <a:p>
                      <a:pPr algn="ctr" fontAlgn="ctr"/>
                      <a:r>
                        <a:rPr lang="en-US" altLang="zh-TW" sz="1600" b="0" i="0" u="none" strike="noStrike" dirty="0">
                          <a:solidFill>
                            <a:schemeClr val="bg1"/>
                          </a:solidFill>
                          <a:effectLst/>
                          <a:latin typeface="新細明體" panose="02020500000000000000" pitchFamily="18" charset="-120"/>
                          <a:ea typeface="新細明體" panose="02020500000000000000" pitchFamily="18" charset="-120"/>
                        </a:rPr>
                        <a:t>2018</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172425</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186338</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186102</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186471</a:t>
                      </a:r>
                    </a:p>
                  </a:txBody>
                  <a:tcPr marL="6350" marR="6350" marT="6350" marB="0" anchor="ctr">
                    <a:lnL>
                      <a:noFill/>
                    </a:lnL>
                    <a:lnR>
                      <a:noFill/>
                    </a:lnR>
                    <a:lnT>
                      <a:noFill/>
                    </a:lnT>
                    <a:lnB>
                      <a:noFill/>
                    </a:lnB>
                    <a:solidFill>
                      <a:schemeClr val="tx1"/>
                    </a:solidFill>
                  </a:tcPr>
                </a:tc>
                <a:extLst>
                  <a:ext uri="{0D108BD9-81ED-4DB2-BD59-A6C34878D82A}">
                    <a16:rowId xmlns:a16="http://schemas.microsoft.com/office/drawing/2014/main" val="3172728130"/>
                  </a:ext>
                </a:extLst>
              </a:tr>
              <a:tr h="694516">
                <a:tc>
                  <a:txBody>
                    <a:bodyPr/>
                    <a:lstStyle/>
                    <a:p>
                      <a:pPr algn="ctr" fontAlgn="ctr"/>
                      <a:r>
                        <a:rPr lang="en-US" altLang="zh-TW" sz="1600" b="0" i="0" u="none" strike="noStrike" dirty="0">
                          <a:solidFill>
                            <a:schemeClr val="bg1"/>
                          </a:solidFill>
                          <a:effectLst/>
                          <a:latin typeface="新細明體" panose="02020500000000000000" pitchFamily="18" charset="-120"/>
                          <a:ea typeface="新細明體" panose="02020500000000000000" pitchFamily="18" charset="-120"/>
                        </a:rPr>
                        <a:t>2019</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173522</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191104</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192224</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189277</a:t>
                      </a:r>
                    </a:p>
                  </a:txBody>
                  <a:tcPr marL="6350" marR="6350" marT="6350" marB="0" anchor="ctr">
                    <a:lnL>
                      <a:noFill/>
                    </a:lnL>
                    <a:lnR>
                      <a:noFill/>
                    </a:lnR>
                    <a:lnT>
                      <a:noFill/>
                    </a:lnT>
                    <a:lnB>
                      <a:noFill/>
                    </a:lnB>
                    <a:solidFill>
                      <a:schemeClr val="tx1"/>
                    </a:solidFill>
                  </a:tcPr>
                </a:tc>
                <a:extLst>
                  <a:ext uri="{0D108BD9-81ED-4DB2-BD59-A6C34878D82A}">
                    <a16:rowId xmlns:a16="http://schemas.microsoft.com/office/drawing/2014/main" val="4017076547"/>
                  </a:ext>
                </a:extLst>
              </a:tr>
              <a:tr h="694516">
                <a:tc>
                  <a:txBody>
                    <a:bodyPr/>
                    <a:lstStyle/>
                    <a:p>
                      <a:pPr algn="ctr" fontAlgn="ctr"/>
                      <a:r>
                        <a:rPr lang="en-US" altLang="zh-TW" sz="1600" b="0" i="0" u="none" strike="noStrike" dirty="0">
                          <a:solidFill>
                            <a:schemeClr val="bg1"/>
                          </a:solidFill>
                          <a:effectLst/>
                          <a:latin typeface="新細明體" panose="02020500000000000000" pitchFamily="18" charset="-120"/>
                          <a:ea typeface="新細明體" panose="02020500000000000000" pitchFamily="18" charset="-120"/>
                        </a:rPr>
                        <a:t>2020</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174142</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194184</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193026</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190366</a:t>
                      </a:r>
                    </a:p>
                  </a:txBody>
                  <a:tcPr marL="6350" marR="6350" marT="6350" marB="0" anchor="ctr">
                    <a:lnL>
                      <a:noFill/>
                    </a:lnL>
                    <a:lnR>
                      <a:noFill/>
                    </a:lnR>
                    <a:lnT>
                      <a:noFill/>
                    </a:lnT>
                    <a:lnB>
                      <a:noFill/>
                    </a:lnB>
                    <a:solidFill>
                      <a:schemeClr val="tx1"/>
                    </a:solidFill>
                  </a:tcPr>
                </a:tc>
                <a:extLst>
                  <a:ext uri="{0D108BD9-81ED-4DB2-BD59-A6C34878D82A}">
                    <a16:rowId xmlns:a16="http://schemas.microsoft.com/office/drawing/2014/main" val="1367055833"/>
                  </a:ext>
                </a:extLst>
              </a:tr>
              <a:tr h="694516">
                <a:tc>
                  <a:txBody>
                    <a:bodyPr/>
                    <a:lstStyle/>
                    <a:p>
                      <a:pPr algn="ctr" fontAlgn="ctr"/>
                      <a:r>
                        <a:rPr lang="en-US" altLang="zh-TW" sz="1600" b="0" i="0" u="none" strike="noStrike" dirty="0">
                          <a:solidFill>
                            <a:schemeClr val="bg1"/>
                          </a:solidFill>
                          <a:effectLst/>
                          <a:latin typeface="新細明體" panose="02020500000000000000" pitchFamily="18" charset="-120"/>
                          <a:ea typeface="新細明體" panose="02020500000000000000" pitchFamily="18" charset="-120"/>
                        </a:rPr>
                        <a:t>2021</a:t>
                      </a:r>
                    </a:p>
                  </a:txBody>
                  <a:tcPr marL="6350" marR="6350" marT="6350" marB="0" anchor="ctr">
                    <a:lnL>
                      <a:noFill/>
                    </a:lnL>
                    <a:lnR>
                      <a:noFill/>
                    </a:lnR>
                    <a:lnT>
                      <a:noFill/>
                    </a:lnT>
                    <a:lnB>
                      <a:noFill/>
                    </a:lnB>
                    <a:solidFill>
                      <a:srgbClr val="0070C0"/>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176872</a:t>
                      </a:r>
                    </a:p>
                  </a:txBody>
                  <a:tcPr marL="6350" marR="6350" marT="6350" marB="0" anchor="ctr">
                    <a:lnL>
                      <a:noFill/>
                    </a:lnL>
                    <a:lnR>
                      <a:noFill/>
                    </a:lnR>
                    <a:lnT>
                      <a:noFill/>
                    </a:lnT>
                    <a:lnB>
                      <a:noFill/>
                    </a:lnB>
                    <a:solidFill>
                      <a:srgbClr val="0070C0"/>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198188</a:t>
                      </a:r>
                    </a:p>
                  </a:txBody>
                  <a:tcPr marL="6350" marR="6350" marT="6350" marB="0" anchor="ctr">
                    <a:lnL>
                      <a:noFill/>
                    </a:lnL>
                    <a:lnR>
                      <a:noFill/>
                    </a:lnR>
                    <a:lnT>
                      <a:noFill/>
                    </a:lnT>
                    <a:lnB>
                      <a:noFill/>
                    </a:lnB>
                    <a:solidFill>
                      <a:srgbClr val="0070C0"/>
                    </a:solidFill>
                  </a:tcPr>
                </a:tc>
                <a:tc>
                  <a:txBody>
                    <a:bodyPr/>
                    <a:lstStyle/>
                    <a:p>
                      <a:pPr algn="ctr" fontAlgn="ctr"/>
                      <a:endParaRPr lang="zh-TW" altLang="en-US" sz="1200" b="0" i="0" u="none" strike="noStrike" dirty="0">
                        <a:solidFill>
                          <a:schemeClr val="bg1"/>
                        </a:solidFill>
                        <a:effectLst/>
                        <a:latin typeface="新細明體" panose="02020500000000000000" pitchFamily="18" charset="-120"/>
                        <a:ea typeface="新細明體" panose="02020500000000000000" pitchFamily="18" charset="-120"/>
                      </a:endParaRPr>
                    </a:p>
                  </a:txBody>
                  <a:tcPr marL="6350" marR="6350" marT="6350" marB="0" anchor="ctr">
                    <a:lnL>
                      <a:noFill/>
                    </a:lnL>
                    <a:lnR>
                      <a:noFill/>
                    </a:lnR>
                    <a:lnT>
                      <a:noFill/>
                    </a:lnT>
                    <a:lnB>
                      <a:noFill/>
                    </a:lnB>
                    <a:solidFill>
                      <a:srgbClr val="0070C0"/>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192808</a:t>
                      </a:r>
                    </a:p>
                  </a:txBody>
                  <a:tcPr marL="6350" marR="6350" marT="6350" marB="0" anchor="ctr">
                    <a:lnL>
                      <a:noFill/>
                    </a:lnL>
                    <a:lnR>
                      <a:noFill/>
                    </a:lnR>
                    <a:lnT>
                      <a:noFill/>
                    </a:lnT>
                    <a:lnB>
                      <a:noFill/>
                    </a:lnB>
                    <a:solidFill>
                      <a:srgbClr val="0070C0"/>
                    </a:solidFill>
                  </a:tcPr>
                </a:tc>
                <a:extLst>
                  <a:ext uri="{0D108BD9-81ED-4DB2-BD59-A6C34878D82A}">
                    <a16:rowId xmlns:a16="http://schemas.microsoft.com/office/drawing/2014/main" val="2541223930"/>
                  </a:ext>
                </a:extLst>
              </a:tr>
            </a:tbl>
          </a:graphicData>
        </a:graphic>
      </p:graphicFrame>
    </p:spTree>
    <p:extLst>
      <p:ext uri="{BB962C8B-B14F-4D97-AF65-F5344CB8AC3E}">
        <p14:creationId xmlns:p14="http://schemas.microsoft.com/office/powerpoint/2010/main" val="3257669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B6169E40-08A7-46F8-8A05-F20D58FFA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0370"/>
            <a:ext cx="12192000" cy="6137259"/>
          </a:xfrm>
          <a:prstGeom prst="rect">
            <a:avLst/>
          </a:prstGeom>
        </p:spPr>
      </p:pic>
      <p:sp>
        <p:nvSpPr>
          <p:cNvPr id="4" name="文字方塊 3">
            <a:extLst>
              <a:ext uri="{FF2B5EF4-FFF2-40B4-BE49-F238E27FC236}">
                <a16:creationId xmlns:a16="http://schemas.microsoft.com/office/drawing/2014/main" id="{5C1857DF-8D4C-459E-AB8F-A6E81808D3EF}"/>
              </a:ext>
            </a:extLst>
          </p:cNvPr>
          <p:cNvSpPr txBox="1"/>
          <p:nvPr/>
        </p:nvSpPr>
        <p:spPr>
          <a:xfrm>
            <a:off x="4790501" y="605929"/>
            <a:ext cx="2610997" cy="461665"/>
          </a:xfrm>
          <a:prstGeom prst="rect">
            <a:avLst/>
          </a:prstGeom>
          <a:solidFill>
            <a:srgbClr val="002060"/>
          </a:solidFill>
        </p:spPr>
        <p:txBody>
          <a:bodyPr wrap="square" rtlCol="0">
            <a:spAutoFit/>
          </a:bodyPr>
          <a:lstStyle/>
          <a:p>
            <a:r>
              <a:rPr lang="zh-TW" altLang="en-US" sz="2400" dirty="0">
                <a:solidFill>
                  <a:schemeClr val="bg1"/>
                </a:solidFill>
                <a:latin typeface="微軟正黑體" panose="020B0604030504040204" pitchFamily="34" charset="-120"/>
                <a:ea typeface="微軟正黑體" panose="020B0604030504040204" pitchFamily="34" charset="-120"/>
              </a:rPr>
              <a:t>只考慮建物型態</a:t>
            </a:r>
          </a:p>
        </p:txBody>
      </p:sp>
      <p:sp>
        <p:nvSpPr>
          <p:cNvPr id="5" name="文字方塊 4">
            <a:extLst>
              <a:ext uri="{FF2B5EF4-FFF2-40B4-BE49-F238E27FC236}">
                <a16:creationId xmlns:a16="http://schemas.microsoft.com/office/drawing/2014/main" id="{8DE3EA05-FFE8-45F4-A840-A11825C62C87}"/>
              </a:ext>
            </a:extLst>
          </p:cNvPr>
          <p:cNvSpPr txBox="1"/>
          <p:nvPr/>
        </p:nvSpPr>
        <p:spPr>
          <a:xfrm>
            <a:off x="5519451" y="3392488"/>
            <a:ext cx="705079" cy="369332"/>
          </a:xfrm>
          <a:prstGeom prst="rect">
            <a:avLst/>
          </a:prstGeom>
          <a:solidFill>
            <a:schemeClr val="accent6">
              <a:lumMod val="40000"/>
              <a:lumOff val="60000"/>
            </a:schemeClr>
          </a:solidFill>
          <a:ln>
            <a:noFill/>
          </a:ln>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套房</a:t>
            </a:r>
          </a:p>
        </p:txBody>
      </p:sp>
      <p:sp>
        <p:nvSpPr>
          <p:cNvPr id="6" name="文字方塊 5">
            <a:extLst>
              <a:ext uri="{FF2B5EF4-FFF2-40B4-BE49-F238E27FC236}">
                <a16:creationId xmlns:a16="http://schemas.microsoft.com/office/drawing/2014/main" id="{21E3C950-CD7D-4F0D-9FCE-E4EBFE9D406C}"/>
              </a:ext>
            </a:extLst>
          </p:cNvPr>
          <p:cNvSpPr txBox="1"/>
          <p:nvPr/>
        </p:nvSpPr>
        <p:spPr>
          <a:xfrm>
            <a:off x="4305759" y="2564387"/>
            <a:ext cx="705079" cy="369332"/>
          </a:xfrm>
          <a:prstGeom prst="rect">
            <a:avLst/>
          </a:prstGeom>
          <a:solidFill>
            <a:srgbClr val="FF9B9B"/>
          </a:solidFill>
          <a:ln>
            <a:noFill/>
          </a:ln>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華夏</a:t>
            </a:r>
          </a:p>
        </p:txBody>
      </p:sp>
    </p:spTree>
    <p:extLst>
      <p:ext uri="{BB962C8B-B14F-4D97-AF65-F5344CB8AC3E}">
        <p14:creationId xmlns:p14="http://schemas.microsoft.com/office/powerpoint/2010/main" val="3294293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3000"/>
            <a:lum/>
          </a:blip>
          <a:srcRect/>
          <a:stretch>
            <a:fillRect/>
          </a:stretch>
        </a:blip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9C812DBA-A63D-4D49-BB2B-6EC64549864F}"/>
              </a:ext>
            </a:extLst>
          </p:cNvPr>
          <p:cNvSpPr/>
          <p:nvPr/>
        </p:nvSpPr>
        <p:spPr>
          <a:xfrm>
            <a:off x="0" y="0"/>
            <a:ext cx="12192000" cy="6821488"/>
          </a:xfrm>
          <a:prstGeom prst="rect">
            <a:avLst/>
          </a:prstGeom>
          <a:solidFill>
            <a:schemeClr val="tx1">
              <a:alpha val="8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9AC525D1-73C5-45B8-8272-D9D5E76C1EF8}"/>
              </a:ext>
            </a:extLst>
          </p:cNvPr>
          <p:cNvSpPr/>
          <p:nvPr/>
        </p:nvSpPr>
        <p:spPr>
          <a:xfrm>
            <a:off x="-1" y="0"/>
            <a:ext cx="198305" cy="6858000"/>
          </a:xfrm>
          <a:prstGeom prst="rect">
            <a:avLst/>
          </a:prstGeom>
          <a:solidFill>
            <a:srgbClr val="EE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0D47108A-E157-48A9-8E14-6610822BB39A}"/>
              </a:ext>
            </a:extLst>
          </p:cNvPr>
          <p:cNvSpPr/>
          <p:nvPr/>
        </p:nvSpPr>
        <p:spPr>
          <a:xfrm>
            <a:off x="0" y="121187"/>
            <a:ext cx="1839817" cy="705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目錄</a:t>
            </a:r>
          </a:p>
        </p:txBody>
      </p:sp>
      <p:sp>
        <p:nvSpPr>
          <p:cNvPr id="14" name="矩形 13">
            <a:extLst>
              <a:ext uri="{FF2B5EF4-FFF2-40B4-BE49-F238E27FC236}">
                <a16:creationId xmlns:a16="http://schemas.microsoft.com/office/drawing/2014/main" id="{B16B37E6-C411-4CC0-830E-97DC1609BBD5}"/>
              </a:ext>
            </a:extLst>
          </p:cNvPr>
          <p:cNvSpPr/>
          <p:nvPr/>
        </p:nvSpPr>
        <p:spPr>
          <a:xfrm>
            <a:off x="1182477" y="920934"/>
            <a:ext cx="2489812" cy="248981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78A06878-60C6-4286-8627-71F43FBBD207}"/>
              </a:ext>
            </a:extLst>
          </p:cNvPr>
          <p:cNvSpPr/>
          <p:nvPr/>
        </p:nvSpPr>
        <p:spPr>
          <a:xfrm>
            <a:off x="4766632" y="947453"/>
            <a:ext cx="2489812" cy="248981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TW" altLang="en-US" sz="3200" dirty="0">
              <a:solidFill>
                <a:prstClr val="black"/>
              </a:solidFill>
              <a:latin typeface="微軟正黑體" panose="020B0604030504040204" pitchFamily="34" charset="-120"/>
              <a:ea typeface="微軟正黑體" panose="020B0604030504040204" pitchFamily="34" charset="-120"/>
            </a:endParaRPr>
          </a:p>
        </p:txBody>
      </p:sp>
      <p:sp>
        <p:nvSpPr>
          <p:cNvPr id="16" name="矩形 15">
            <a:extLst>
              <a:ext uri="{FF2B5EF4-FFF2-40B4-BE49-F238E27FC236}">
                <a16:creationId xmlns:a16="http://schemas.microsoft.com/office/drawing/2014/main" id="{AA75A4A4-E42F-45EE-94DE-8D0A5409BE6B}"/>
              </a:ext>
            </a:extLst>
          </p:cNvPr>
          <p:cNvSpPr/>
          <p:nvPr/>
        </p:nvSpPr>
        <p:spPr>
          <a:xfrm>
            <a:off x="8350786" y="947453"/>
            <a:ext cx="2489812" cy="24898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8126E5C5-F19C-4719-B13E-A4BCAA6676EE}"/>
              </a:ext>
            </a:extLst>
          </p:cNvPr>
          <p:cNvSpPr/>
          <p:nvPr/>
        </p:nvSpPr>
        <p:spPr>
          <a:xfrm>
            <a:off x="8350786" y="3646584"/>
            <a:ext cx="2489812" cy="248981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9F2D19AB-B542-48A0-98F0-7BAC5019E4C1}"/>
              </a:ext>
            </a:extLst>
          </p:cNvPr>
          <p:cNvSpPr/>
          <p:nvPr/>
        </p:nvSpPr>
        <p:spPr>
          <a:xfrm>
            <a:off x="4766632" y="3646584"/>
            <a:ext cx="2489812" cy="2489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171CEA10-C392-4BDA-BA57-E2E8D41E4152}"/>
              </a:ext>
            </a:extLst>
          </p:cNvPr>
          <p:cNvSpPr/>
          <p:nvPr/>
        </p:nvSpPr>
        <p:spPr>
          <a:xfrm>
            <a:off x="1182477" y="3646584"/>
            <a:ext cx="2489812" cy="248981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1DED2B38-F302-409A-A8B4-04482B06018B}"/>
              </a:ext>
            </a:extLst>
          </p:cNvPr>
          <p:cNvSpPr txBox="1"/>
          <p:nvPr/>
        </p:nvSpPr>
        <p:spPr>
          <a:xfrm>
            <a:off x="1883881" y="2265579"/>
            <a:ext cx="1863688" cy="1077218"/>
          </a:xfrm>
          <a:prstGeom prst="rect">
            <a:avLst/>
          </a:prstGeom>
          <a:noFill/>
        </p:spPr>
        <p:txBody>
          <a:bodyPr wrap="square" rtlCol="0">
            <a:spAutoFit/>
          </a:bodyPr>
          <a:lstStyle/>
          <a:p>
            <a:r>
              <a:rPr lang="zh-TW" altLang="en-US" sz="3200" dirty="0">
                <a:latin typeface="微軟正黑體" panose="020B0604030504040204" pitchFamily="34" charset="-120"/>
                <a:ea typeface="微軟正黑體" panose="020B0604030504040204" pitchFamily="34" charset="-120"/>
              </a:rPr>
              <a:t>目的和資料來源</a:t>
            </a:r>
          </a:p>
        </p:txBody>
      </p:sp>
      <p:sp>
        <p:nvSpPr>
          <p:cNvPr id="21" name="文字方塊 20">
            <a:extLst>
              <a:ext uri="{FF2B5EF4-FFF2-40B4-BE49-F238E27FC236}">
                <a16:creationId xmlns:a16="http://schemas.microsoft.com/office/drawing/2014/main" id="{5F6B7AB7-2B78-4151-808F-5B0C6BA5DF31}"/>
              </a:ext>
            </a:extLst>
          </p:cNvPr>
          <p:cNvSpPr txBox="1"/>
          <p:nvPr/>
        </p:nvSpPr>
        <p:spPr>
          <a:xfrm>
            <a:off x="2535716" y="1026635"/>
            <a:ext cx="1136574" cy="923330"/>
          </a:xfrm>
          <a:prstGeom prst="rect">
            <a:avLst/>
          </a:prstGeom>
          <a:noFill/>
        </p:spPr>
        <p:txBody>
          <a:bodyPr wrap="square" rtlCol="0">
            <a:spAutoFit/>
          </a:bodyPr>
          <a:lstStyle/>
          <a:p>
            <a:r>
              <a:rPr lang="en-US" altLang="zh-TW" sz="5400" b="1" dirty="0"/>
              <a:t>01</a:t>
            </a:r>
            <a:endParaRPr lang="zh-TW" altLang="en-US" sz="5400" b="1" dirty="0"/>
          </a:p>
        </p:txBody>
      </p:sp>
      <p:sp>
        <p:nvSpPr>
          <p:cNvPr id="22" name="文字方塊 21">
            <a:extLst>
              <a:ext uri="{FF2B5EF4-FFF2-40B4-BE49-F238E27FC236}">
                <a16:creationId xmlns:a16="http://schemas.microsoft.com/office/drawing/2014/main" id="{FE1AAAFA-1D07-4A59-A6E5-1074321F6CB2}"/>
              </a:ext>
            </a:extLst>
          </p:cNvPr>
          <p:cNvSpPr txBox="1"/>
          <p:nvPr/>
        </p:nvSpPr>
        <p:spPr>
          <a:xfrm>
            <a:off x="4874963" y="2426010"/>
            <a:ext cx="1136574" cy="923330"/>
          </a:xfrm>
          <a:prstGeom prst="rect">
            <a:avLst/>
          </a:prstGeom>
          <a:noFill/>
        </p:spPr>
        <p:txBody>
          <a:bodyPr wrap="square" rtlCol="0">
            <a:spAutoFit/>
          </a:bodyPr>
          <a:lstStyle/>
          <a:p>
            <a:r>
              <a:rPr lang="en-US" altLang="zh-TW" sz="5400" b="1" dirty="0"/>
              <a:t>02</a:t>
            </a:r>
            <a:endParaRPr lang="zh-TW" altLang="en-US" sz="5400" b="1" dirty="0"/>
          </a:p>
        </p:txBody>
      </p:sp>
      <p:sp>
        <p:nvSpPr>
          <p:cNvPr id="24" name="矩形 23">
            <a:extLst>
              <a:ext uri="{FF2B5EF4-FFF2-40B4-BE49-F238E27FC236}">
                <a16:creationId xmlns:a16="http://schemas.microsoft.com/office/drawing/2014/main" id="{F7FA2F62-053E-404A-8477-682CA675192B}"/>
              </a:ext>
            </a:extLst>
          </p:cNvPr>
          <p:cNvSpPr/>
          <p:nvPr/>
        </p:nvSpPr>
        <p:spPr>
          <a:xfrm>
            <a:off x="4797847" y="1873452"/>
            <a:ext cx="2232753"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資料視覺化</a:t>
            </a:r>
          </a:p>
        </p:txBody>
      </p:sp>
      <p:sp>
        <p:nvSpPr>
          <p:cNvPr id="25" name="文字方塊 24">
            <a:extLst>
              <a:ext uri="{FF2B5EF4-FFF2-40B4-BE49-F238E27FC236}">
                <a16:creationId xmlns:a16="http://schemas.microsoft.com/office/drawing/2014/main" id="{1D63103A-A47A-4C9D-803D-46D5BC4CE508}"/>
              </a:ext>
            </a:extLst>
          </p:cNvPr>
          <p:cNvSpPr txBox="1"/>
          <p:nvPr/>
        </p:nvSpPr>
        <p:spPr>
          <a:xfrm>
            <a:off x="8459118" y="1013534"/>
            <a:ext cx="1136574" cy="923330"/>
          </a:xfrm>
          <a:prstGeom prst="rect">
            <a:avLst/>
          </a:prstGeom>
          <a:noFill/>
        </p:spPr>
        <p:txBody>
          <a:bodyPr wrap="square" rtlCol="0">
            <a:spAutoFit/>
          </a:bodyPr>
          <a:lstStyle/>
          <a:p>
            <a:r>
              <a:rPr lang="en-US" altLang="zh-TW" sz="5400" b="1" dirty="0"/>
              <a:t>03</a:t>
            </a:r>
            <a:endParaRPr lang="zh-TW" altLang="en-US" sz="5400" b="1" dirty="0"/>
          </a:p>
        </p:txBody>
      </p:sp>
      <p:sp>
        <p:nvSpPr>
          <p:cNvPr id="26" name="矩形 25">
            <a:extLst>
              <a:ext uri="{FF2B5EF4-FFF2-40B4-BE49-F238E27FC236}">
                <a16:creationId xmlns:a16="http://schemas.microsoft.com/office/drawing/2014/main" id="{ABBEE1CB-C905-4793-9D53-F97E57087FD0}"/>
              </a:ext>
            </a:extLst>
          </p:cNvPr>
          <p:cNvSpPr/>
          <p:nvPr/>
        </p:nvSpPr>
        <p:spPr>
          <a:xfrm>
            <a:off x="8868578" y="2265579"/>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模型建置</a:t>
            </a:r>
          </a:p>
        </p:txBody>
      </p:sp>
      <p:sp>
        <p:nvSpPr>
          <p:cNvPr id="27" name="文字方塊 26">
            <a:extLst>
              <a:ext uri="{FF2B5EF4-FFF2-40B4-BE49-F238E27FC236}">
                <a16:creationId xmlns:a16="http://schemas.microsoft.com/office/drawing/2014/main" id="{5D31D3F9-FFB7-48F7-A83D-9864F7FEA04C}"/>
              </a:ext>
            </a:extLst>
          </p:cNvPr>
          <p:cNvSpPr txBox="1"/>
          <p:nvPr/>
        </p:nvSpPr>
        <p:spPr>
          <a:xfrm>
            <a:off x="1182477" y="5231322"/>
            <a:ext cx="1136574" cy="923330"/>
          </a:xfrm>
          <a:prstGeom prst="rect">
            <a:avLst/>
          </a:prstGeom>
          <a:noFill/>
        </p:spPr>
        <p:txBody>
          <a:bodyPr wrap="square" rtlCol="0">
            <a:spAutoFit/>
          </a:bodyPr>
          <a:lstStyle/>
          <a:p>
            <a:r>
              <a:rPr lang="en-US" altLang="zh-TW" sz="5400" b="1" dirty="0"/>
              <a:t>04</a:t>
            </a:r>
            <a:endParaRPr lang="zh-TW" altLang="en-US" sz="5400" b="1" dirty="0"/>
          </a:p>
        </p:txBody>
      </p:sp>
      <p:sp>
        <p:nvSpPr>
          <p:cNvPr id="28" name="文字方塊 27">
            <a:extLst>
              <a:ext uri="{FF2B5EF4-FFF2-40B4-BE49-F238E27FC236}">
                <a16:creationId xmlns:a16="http://schemas.microsoft.com/office/drawing/2014/main" id="{83EE09D2-405E-448B-B65C-3E42F3584D40}"/>
              </a:ext>
            </a:extLst>
          </p:cNvPr>
          <p:cNvSpPr txBox="1"/>
          <p:nvPr/>
        </p:nvSpPr>
        <p:spPr>
          <a:xfrm>
            <a:off x="5506597" y="3686705"/>
            <a:ext cx="1136574" cy="923330"/>
          </a:xfrm>
          <a:prstGeom prst="rect">
            <a:avLst/>
          </a:prstGeom>
          <a:noFill/>
        </p:spPr>
        <p:txBody>
          <a:bodyPr wrap="square" rtlCol="0">
            <a:spAutoFit/>
          </a:bodyPr>
          <a:lstStyle/>
          <a:p>
            <a:r>
              <a:rPr lang="en-US" altLang="zh-TW" sz="5400" b="1" dirty="0"/>
              <a:t>05</a:t>
            </a:r>
            <a:endParaRPr lang="zh-TW" altLang="en-US" sz="5400" b="1" dirty="0"/>
          </a:p>
        </p:txBody>
      </p:sp>
      <p:sp>
        <p:nvSpPr>
          <p:cNvPr id="29" name="文字方塊 28">
            <a:extLst>
              <a:ext uri="{FF2B5EF4-FFF2-40B4-BE49-F238E27FC236}">
                <a16:creationId xmlns:a16="http://schemas.microsoft.com/office/drawing/2014/main" id="{F5604B7D-1345-4C18-83B1-BA14B992BBB1}"/>
              </a:ext>
            </a:extLst>
          </p:cNvPr>
          <p:cNvSpPr txBox="1"/>
          <p:nvPr/>
        </p:nvSpPr>
        <p:spPr>
          <a:xfrm>
            <a:off x="9920689" y="5319457"/>
            <a:ext cx="1136574" cy="923330"/>
          </a:xfrm>
          <a:prstGeom prst="rect">
            <a:avLst/>
          </a:prstGeom>
          <a:noFill/>
        </p:spPr>
        <p:txBody>
          <a:bodyPr wrap="square" rtlCol="0">
            <a:spAutoFit/>
          </a:bodyPr>
          <a:lstStyle/>
          <a:p>
            <a:r>
              <a:rPr lang="en-US" altLang="zh-TW" sz="5400" b="1" dirty="0"/>
              <a:t>06</a:t>
            </a:r>
            <a:endParaRPr lang="zh-TW" altLang="en-US" sz="5400" b="1" dirty="0"/>
          </a:p>
        </p:txBody>
      </p:sp>
      <p:sp>
        <p:nvSpPr>
          <p:cNvPr id="30" name="矩形 29">
            <a:extLst>
              <a:ext uri="{FF2B5EF4-FFF2-40B4-BE49-F238E27FC236}">
                <a16:creationId xmlns:a16="http://schemas.microsoft.com/office/drawing/2014/main" id="{569AE6F3-F030-4B72-B265-75F81882DC2B}"/>
              </a:ext>
            </a:extLst>
          </p:cNvPr>
          <p:cNvSpPr/>
          <p:nvPr/>
        </p:nvSpPr>
        <p:spPr>
          <a:xfrm>
            <a:off x="1182477" y="4646547"/>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優化模型</a:t>
            </a:r>
          </a:p>
        </p:txBody>
      </p:sp>
      <p:sp>
        <p:nvSpPr>
          <p:cNvPr id="31" name="矩形 30">
            <a:extLst>
              <a:ext uri="{FF2B5EF4-FFF2-40B4-BE49-F238E27FC236}">
                <a16:creationId xmlns:a16="http://schemas.microsoft.com/office/drawing/2014/main" id="{BEF558DB-849B-4FEB-A7F6-E38D352B1DFD}"/>
              </a:ext>
            </a:extLst>
          </p:cNvPr>
          <p:cNvSpPr/>
          <p:nvPr/>
        </p:nvSpPr>
        <p:spPr>
          <a:xfrm>
            <a:off x="5088876" y="4646547"/>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分析結果</a:t>
            </a:r>
          </a:p>
        </p:txBody>
      </p:sp>
      <p:sp>
        <p:nvSpPr>
          <p:cNvPr id="32" name="矩形 31">
            <a:extLst>
              <a:ext uri="{FF2B5EF4-FFF2-40B4-BE49-F238E27FC236}">
                <a16:creationId xmlns:a16="http://schemas.microsoft.com/office/drawing/2014/main" id="{497D0732-3609-4BFB-99DE-F8C7E249B42A}"/>
              </a:ext>
            </a:extLst>
          </p:cNvPr>
          <p:cNvSpPr/>
          <p:nvPr/>
        </p:nvSpPr>
        <p:spPr>
          <a:xfrm>
            <a:off x="8751065" y="4774689"/>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學習心得</a:t>
            </a:r>
          </a:p>
        </p:txBody>
      </p:sp>
    </p:spTree>
    <p:extLst>
      <p:ext uri="{BB962C8B-B14F-4D97-AF65-F5344CB8AC3E}">
        <p14:creationId xmlns:p14="http://schemas.microsoft.com/office/powerpoint/2010/main" val="294342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829785B1-99F4-4BD6-BD78-7F7875060E9C}"/>
              </a:ext>
            </a:extLst>
          </p:cNvPr>
          <p:cNvGraphicFramePr>
            <a:graphicFrameLocks noGrp="1"/>
          </p:cNvGraphicFramePr>
          <p:nvPr>
            <p:extLst>
              <p:ext uri="{D42A27DB-BD31-4B8C-83A1-F6EECF244321}">
                <p14:modId xmlns:p14="http://schemas.microsoft.com/office/powerpoint/2010/main" val="2020125690"/>
              </p:ext>
            </p:extLst>
          </p:nvPr>
        </p:nvGraphicFramePr>
        <p:xfrm>
          <a:off x="838200" y="1825625"/>
          <a:ext cx="10181231" cy="3807727"/>
        </p:xfrm>
        <a:graphic>
          <a:graphicData uri="http://schemas.openxmlformats.org/drawingml/2006/table">
            <a:tbl>
              <a:tblPr/>
              <a:tblGrid>
                <a:gridCol w="1447332">
                  <a:extLst>
                    <a:ext uri="{9D8B030D-6E8A-4147-A177-3AD203B41FA5}">
                      <a16:colId xmlns:a16="http://schemas.microsoft.com/office/drawing/2014/main" val="3761532254"/>
                    </a:ext>
                  </a:extLst>
                </a:gridCol>
                <a:gridCol w="1996320">
                  <a:extLst>
                    <a:ext uri="{9D8B030D-6E8A-4147-A177-3AD203B41FA5}">
                      <a16:colId xmlns:a16="http://schemas.microsoft.com/office/drawing/2014/main" val="1413841035"/>
                    </a:ext>
                  </a:extLst>
                </a:gridCol>
                <a:gridCol w="2744939">
                  <a:extLst>
                    <a:ext uri="{9D8B030D-6E8A-4147-A177-3AD203B41FA5}">
                      <a16:colId xmlns:a16="http://schemas.microsoft.com/office/drawing/2014/main" val="1581240372"/>
                    </a:ext>
                  </a:extLst>
                </a:gridCol>
                <a:gridCol w="1996320">
                  <a:extLst>
                    <a:ext uri="{9D8B030D-6E8A-4147-A177-3AD203B41FA5}">
                      <a16:colId xmlns:a16="http://schemas.microsoft.com/office/drawing/2014/main" val="1126148783"/>
                    </a:ext>
                  </a:extLst>
                </a:gridCol>
                <a:gridCol w="1996320">
                  <a:extLst>
                    <a:ext uri="{9D8B030D-6E8A-4147-A177-3AD203B41FA5}">
                      <a16:colId xmlns:a16="http://schemas.microsoft.com/office/drawing/2014/main" val="211729271"/>
                    </a:ext>
                  </a:extLst>
                </a:gridCol>
              </a:tblGrid>
              <a:tr h="543961">
                <a:tc>
                  <a:txBody>
                    <a:bodyPr/>
                    <a:lstStyle/>
                    <a:p>
                      <a:pPr algn="r" fontAlgn="ctr"/>
                      <a:r>
                        <a:rPr lang="en-US" altLang="zh-TW" sz="1600" b="0" i="0" u="none" strike="noStrike" dirty="0">
                          <a:solidFill>
                            <a:schemeClr val="bg1"/>
                          </a:solidFill>
                          <a:effectLst/>
                          <a:latin typeface="新細明體" panose="02020500000000000000" pitchFamily="18" charset="-120"/>
                          <a:ea typeface="新細明體" panose="02020500000000000000" pitchFamily="18" charset="-120"/>
                        </a:rPr>
                        <a:t>Y</a:t>
                      </a:r>
                      <a:r>
                        <a:rPr lang="en-US" sz="1600" b="0" i="0" u="none" strike="noStrike" dirty="0">
                          <a:solidFill>
                            <a:schemeClr val="bg1"/>
                          </a:solidFill>
                          <a:effectLst/>
                          <a:latin typeface="新細明體" panose="02020500000000000000" pitchFamily="18" charset="-120"/>
                          <a:ea typeface="新細明體" panose="02020500000000000000" pitchFamily="18" charset="-120"/>
                        </a:rPr>
                        <a:t>ear</a:t>
                      </a:r>
                    </a:p>
                  </a:txBody>
                  <a:tcPr marL="6350" marR="6350" marT="6350" marB="0" anchor="ctr">
                    <a:lnL>
                      <a:noFill/>
                    </a:lnL>
                    <a:lnR>
                      <a:noFill/>
                    </a:lnR>
                    <a:lnT>
                      <a:noFill/>
                    </a:lnT>
                    <a:lnB>
                      <a:noFill/>
                    </a:lnB>
                    <a:solidFill>
                      <a:schemeClr val="tx1"/>
                    </a:solidFill>
                  </a:tcPr>
                </a:tc>
                <a:tc>
                  <a:txBody>
                    <a:bodyPr/>
                    <a:lstStyle/>
                    <a:p>
                      <a:pPr algn="ctr"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公寓</a:t>
                      </a:r>
                    </a:p>
                  </a:txBody>
                  <a:tcPr marL="6350" marR="6350" marT="6350" marB="0" anchor="ctr">
                    <a:lnL>
                      <a:noFill/>
                    </a:lnL>
                    <a:lnR>
                      <a:noFill/>
                    </a:lnR>
                    <a:lnT>
                      <a:noFill/>
                    </a:lnT>
                    <a:lnB>
                      <a:noFill/>
                    </a:lnB>
                    <a:solidFill>
                      <a:schemeClr val="tx1"/>
                    </a:solidFill>
                  </a:tcPr>
                </a:tc>
                <a:tc>
                  <a:txBody>
                    <a:bodyPr/>
                    <a:lstStyle/>
                    <a:p>
                      <a:pPr algn="ctr"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住宅大樓</a:t>
                      </a:r>
                    </a:p>
                  </a:txBody>
                  <a:tcPr marL="6350" marR="6350" marT="6350" marB="0" anchor="ctr">
                    <a:lnL>
                      <a:noFill/>
                    </a:lnL>
                    <a:lnR>
                      <a:noFill/>
                    </a:lnR>
                    <a:lnT>
                      <a:noFill/>
                    </a:lnT>
                    <a:lnB>
                      <a:noFill/>
                    </a:lnB>
                    <a:solidFill>
                      <a:schemeClr val="tx1"/>
                    </a:solidFill>
                  </a:tcPr>
                </a:tc>
                <a:tc>
                  <a:txBody>
                    <a:bodyPr/>
                    <a:lstStyle/>
                    <a:p>
                      <a:pPr algn="ctr"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套房</a:t>
                      </a:r>
                    </a:p>
                  </a:txBody>
                  <a:tcPr marL="6350" marR="6350" marT="6350" marB="0" anchor="ctr">
                    <a:lnL>
                      <a:noFill/>
                    </a:lnL>
                    <a:lnR>
                      <a:noFill/>
                    </a:lnR>
                    <a:lnT>
                      <a:noFill/>
                    </a:lnT>
                    <a:lnB>
                      <a:noFill/>
                    </a:lnB>
                    <a:solidFill>
                      <a:schemeClr val="tx1"/>
                    </a:solidFill>
                  </a:tcPr>
                </a:tc>
                <a:tc>
                  <a:txBody>
                    <a:bodyPr/>
                    <a:lstStyle/>
                    <a:p>
                      <a:pPr algn="ctr" fontAlgn="ctr"/>
                      <a:r>
                        <a:rPr lang="zh-TW" altLang="en-US" sz="1600" b="0" i="0" u="none" strike="noStrike" dirty="0">
                          <a:solidFill>
                            <a:schemeClr val="bg1"/>
                          </a:solidFill>
                          <a:effectLst/>
                          <a:latin typeface="新細明體" panose="02020500000000000000" pitchFamily="18" charset="-120"/>
                          <a:ea typeface="新細明體" panose="02020500000000000000" pitchFamily="18" charset="-120"/>
                        </a:rPr>
                        <a:t>華廈</a:t>
                      </a:r>
                    </a:p>
                  </a:txBody>
                  <a:tcPr marL="6350" marR="6350" marT="6350" marB="0" anchor="ctr">
                    <a:lnL>
                      <a:noFill/>
                    </a:lnL>
                    <a:lnR>
                      <a:noFill/>
                    </a:lnR>
                    <a:lnT>
                      <a:noFill/>
                    </a:lnT>
                    <a:lnB>
                      <a:noFill/>
                    </a:lnB>
                    <a:solidFill>
                      <a:schemeClr val="tx1"/>
                    </a:solidFill>
                  </a:tcPr>
                </a:tc>
                <a:extLst>
                  <a:ext uri="{0D108BD9-81ED-4DB2-BD59-A6C34878D82A}">
                    <a16:rowId xmlns:a16="http://schemas.microsoft.com/office/drawing/2014/main" val="2267929665"/>
                  </a:ext>
                </a:extLst>
              </a:tr>
              <a:tr h="543961">
                <a:tc>
                  <a:txBody>
                    <a:bodyPr/>
                    <a:lstStyle/>
                    <a:p>
                      <a:pPr algn="r" fontAlgn="ctr"/>
                      <a:r>
                        <a:rPr lang="en-US" altLang="zh-TW" sz="1600" b="0" i="0" u="none" strike="noStrike">
                          <a:solidFill>
                            <a:schemeClr val="bg1"/>
                          </a:solidFill>
                          <a:effectLst/>
                          <a:latin typeface="新細明體" panose="02020500000000000000" pitchFamily="18" charset="-120"/>
                          <a:ea typeface="新細明體" panose="02020500000000000000" pitchFamily="18" charset="-120"/>
                        </a:rPr>
                        <a:t>2016</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173609</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190979</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190852</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184567</a:t>
                      </a:r>
                    </a:p>
                  </a:txBody>
                  <a:tcPr marL="6350" marR="6350" marT="6350" marB="0" anchor="ctr">
                    <a:lnL>
                      <a:noFill/>
                    </a:lnL>
                    <a:lnR>
                      <a:noFill/>
                    </a:lnR>
                    <a:lnT>
                      <a:noFill/>
                    </a:lnT>
                    <a:lnB>
                      <a:noFill/>
                    </a:lnB>
                    <a:solidFill>
                      <a:schemeClr val="tx1"/>
                    </a:solidFill>
                  </a:tcPr>
                </a:tc>
                <a:extLst>
                  <a:ext uri="{0D108BD9-81ED-4DB2-BD59-A6C34878D82A}">
                    <a16:rowId xmlns:a16="http://schemas.microsoft.com/office/drawing/2014/main" val="3868127376"/>
                  </a:ext>
                </a:extLst>
              </a:tr>
              <a:tr h="543961">
                <a:tc>
                  <a:txBody>
                    <a:bodyPr/>
                    <a:lstStyle/>
                    <a:p>
                      <a:pPr algn="r" fontAlgn="ctr"/>
                      <a:r>
                        <a:rPr lang="en-US" altLang="zh-TW" sz="1600" b="0" i="0" u="none" strike="noStrike">
                          <a:solidFill>
                            <a:schemeClr val="bg1"/>
                          </a:solidFill>
                          <a:effectLst/>
                          <a:latin typeface="新細明體" panose="02020500000000000000" pitchFamily="18" charset="-120"/>
                          <a:ea typeface="新細明體" panose="02020500000000000000" pitchFamily="18" charset="-120"/>
                        </a:rPr>
                        <a:t>2017</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175295</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190601</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184225</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185601</a:t>
                      </a:r>
                    </a:p>
                  </a:txBody>
                  <a:tcPr marL="6350" marR="6350" marT="6350" marB="0" anchor="ctr">
                    <a:lnL>
                      <a:noFill/>
                    </a:lnL>
                    <a:lnR>
                      <a:noFill/>
                    </a:lnR>
                    <a:lnT>
                      <a:noFill/>
                    </a:lnT>
                    <a:lnB>
                      <a:noFill/>
                    </a:lnB>
                    <a:solidFill>
                      <a:schemeClr val="tx1"/>
                    </a:solidFill>
                  </a:tcPr>
                </a:tc>
                <a:extLst>
                  <a:ext uri="{0D108BD9-81ED-4DB2-BD59-A6C34878D82A}">
                    <a16:rowId xmlns:a16="http://schemas.microsoft.com/office/drawing/2014/main" val="3102995710"/>
                  </a:ext>
                </a:extLst>
              </a:tr>
              <a:tr h="543961">
                <a:tc>
                  <a:txBody>
                    <a:bodyPr/>
                    <a:lstStyle/>
                    <a:p>
                      <a:pPr algn="r" fontAlgn="ctr"/>
                      <a:r>
                        <a:rPr lang="en-US" altLang="zh-TW" sz="1600" b="0" i="0" u="none" strike="noStrike">
                          <a:solidFill>
                            <a:schemeClr val="bg1"/>
                          </a:solidFill>
                          <a:effectLst/>
                          <a:latin typeface="新細明體" panose="02020500000000000000" pitchFamily="18" charset="-120"/>
                          <a:ea typeface="新細明體" panose="02020500000000000000" pitchFamily="18" charset="-120"/>
                        </a:rPr>
                        <a:t>2018</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173640</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190475</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183870</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187912</a:t>
                      </a:r>
                    </a:p>
                  </a:txBody>
                  <a:tcPr marL="6350" marR="6350" marT="6350" marB="0" anchor="ctr">
                    <a:lnL>
                      <a:noFill/>
                    </a:lnL>
                    <a:lnR>
                      <a:noFill/>
                    </a:lnR>
                    <a:lnT>
                      <a:noFill/>
                    </a:lnT>
                    <a:lnB>
                      <a:noFill/>
                    </a:lnB>
                    <a:solidFill>
                      <a:schemeClr val="tx1"/>
                    </a:solidFill>
                  </a:tcPr>
                </a:tc>
                <a:extLst>
                  <a:ext uri="{0D108BD9-81ED-4DB2-BD59-A6C34878D82A}">
                    <a16:rowId xmlns:a16="http://schemas.microsoft.com/office/drawing/2014/main" val="4085247674"/>
                  </a:ext>
                </a:extLst>
              </a:tr>
              <a:tr h="543961">
                <a:tc>
                  <a:txBody>
                    <a:bodyPr/>
                    <a:lstStyle/>
                    <a:p>
                      <a:pPr algn="r" fontAlgn="ctr"/>
                      <a:r>
                        <a:rPr lang="en-US" altLang="zh-TW" sz="1600" b="0" i="0" u="none" strike="noStrike">
                          <a:solidFill>
                            <a:schemeClr val="bg1"/>
                          </a:solidFill>
                          <a:effectLst/>
                          <a:latin typeface="新細明體" panose="02020500000000000000" pitchFamily="18" charset="-120"/>
                          <a:ea typeface="新細明體" panose="02020500000000000000" pitchFamily="18" charset="-120"/>
                        </a:rPr>
                        <a:t>2019</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174976</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191796</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189759</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188768</a:t>
                      </a:r>
                    </a:p>
                  </a:txBody>
                  <a:tcPr marL="6350" marR="6350" marT="6350" marB="0" anchor="ctr">
                    <a:lnL>
                      <a:noFill/>
                    </a:lnL>
                    <a:lnR>
                      <a:noFill/>
                    </a:lnR>
                    <a:lnT>
                      <a:noFill/>
                    </a:lnT>
                    <a:lnB>
                      <a:noFill/>
                    </a:lnB>
                    <a:solidFill>
                      <a:schemeClr val="tx1"/>
                    </a:solidFill>
                  </a:tcPr>
                </a:tc>
                <a:extLst>
                  <a:ext uri="{0D108BD9-81ED-4DB2-BD59-A6C34878D82A}">
                    <a16:rowId xmlns:a16="http://schemas.microsoft.com/office/drawing/2014/main" val="408059921"/>
                  </a:ext>
                </a:extLst>
              </a:tr>
              <a:tr h="543961">
                <a:tc>
                  <a:txBody>
                    <a:bodyPr/>
                    <a:lstStyle/>
                    <a:p>
                      <a:pPr algn="r" fontAlgn="ctr"/>
                      <a:r>
                        <a:rPr lang="en-US" altLang="zh-TW" sz="1600" b="0" i="0" u="none" strike="noStrike">
                          <a:solidFill>
                            <a:schemeClr val="bg1"/>
                          </a:solidFill>
                          <a:effectLst/>
                          <a:latin typeface="新細明體" panose="02020500000000000000" pitchFamily="18" charset="-120"/>
                          <a:ea typeface="新細明體" panose="02020500000000000000" pitchFamily="18" charset="-120"/>
                        </a:rPr>
                        <a:t>2020</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176013</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193490</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a:solidFill>
                            <a:schemeClr val="bg1"/>
                          </a:solidFill>
                          <a:effectLst/>
                          <a:latin typeface="新細明體" panose="02020500000000000000" pitchFamily="18" charset="-120"/>
                          <a:ea typeface="新細明體" panose="02020500000000000000" pitchFamily="18" charset="-120"/>
                        </a:rPr>
                        <a:t>192231</a:t>
                      </a:r>
                    </a:p>
                  </a:txBody>
                  <a:tcPr marL="6350" marR="6350" marT="6350" marB="0" anchor="ctr">
                    <a:lnL>
                      <a:noFill/>
                    </a:lnL>
                    <a:lnR>
                      <a:noFill/>
                    </a:lnR>
                    <a:lnT>
                      <a:noFill/>
                    </a:lnT>
                    <a:lnB>
                      <a:noFill/>
                    </a:lnB>
                    <a:solidFill>
                      <a:schemeClr val="tx1"/>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188910</a:t>
                      </a:r>
                    </a:p>
                  </a:txBody>
                  <a:tcPr marL="6350" marR="6350" marT="6350" marB="0" anchor="ctr">
                    <a:lnL>
                      <a:noFill/>
                    </a:lnL>
                    <a:lnR>
                      <a:noFill/>
                    </a:lnR>
                    <a:lnT>
                      <a:noFill/>
                    </a:lnT>
                    <a:lnB>
                      <a:noFill/>
                    </a:lnB>
                    <a:solidFill>
                      <a:schemeClr val="tx1"/>
                    </a:solidFill>
                  </a:tcPr>
                </a:tc>
                <a:extLst>
                  <a:ext uri="{0D108BD9-81ED-4DB2-BD59-A6C34878D82A}">
                    <a16:rowId xmlns:a16="http://schemas.microsoft.com/office/drawing/2014/main" val="4073812605"/>
                  </a:ext>
                </a:extLst>
              </a:tr>
              <a:tr h="543961">
                <a:tc>
                  <a:txBody>
                    <a:bodyPr/>
                    <a:lstStyle/>
                    <a:p>
                      <a:pPr algn="r" fontAlgn="ctr"/>
                      <a:r>
                        <a:rPr lang="en-US" altLang="zh-TW" sz="1600" b="0" i="0" u="none" strike="noStrike" dirty="0">
                          <a:solidFill>
                            <a:schemeClr val="bg1"/>
                          </a:solidFill>
                          <a:effectLst/>
                          <a:latin typeface="新細明體" panose="02020500000000000000" pitchFamily="18" charset="-120"/>
                          <a:ea typeface="新細明體" panose="02020500000000000000" pitchFamily="18" charset="-120"/>
                        </a:rPr>
                        <a:t>2021</a:t>
                      </a:r>
                    </a:p>
                  </a:txBody>
                  <a:tcPr marL="6350" marR="6350" marT="6350" marB="0" anchor="ctr">
                    <a:lnL>
                      <a:noFill/>
                    </a:lnL>
                    <a:lnR>
                      <a:noFill/>
                    </a:lnR>
                    <a:lnT>
                      <a:noFill/>
                    </a:lnT>
                    <a:lnB>
                      <a:noFill/>
                    </a:lnB>
                    <a:solidFill>
                      <a:srgbClr val="0070C0"/>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178222</a:t>
                      </a:r>
                    </a:p>
                  </a:txBody>
                  <a:tcPr marL="6350" marR="6350" marT="6350" marB="0" anchor="ctr">
                    <a:lnL>
                      <a:noFill/>
                    </a:lnL>
                    <a:lnR>
                      <a:noFill/>
                    </a:lnR>
                    <a:lnT>
                      <a:noFill/>
                    </a:lnT>
                    <a:lnB>
                      <a:noFill/>
                    </a:lnB>
                    <a:solidFill>
                      <a:srgbClr val="0070C0"/>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196760</a:t>
                      </a:r>
                    </a:p>
                  </a:txBody>
                  <a:tcPr marL="6350" marR="6350" marT="6350" marB="0" anchor="ctr">
                    <a:lnL>
                      <a:noFill/>
                    </a:lnL>
                    <a:lnR>
                      <a:noFill/>
                    </a:lnR>
                    <a:lnT>
                      <a:noFill/>
                    </a:lnT>
                    <a:lnB>
                      <a:noFill/>
                    </a:lnB>
                    <a:solidFill>
                      <a:srgbClr val="0070C0"/>
                    </a:solidFill>
                  </a:tcPr>
                </a:tc>
                <a:tc>
                  <a:txBody>
                    <a:bodyPr/>
                    <a:lstStyle/>
                    <a:p>
                      <a:pPr algn="ctr" fontAlgn="ctr"/>
                      <a:endParaRPr lang="zh-TW" altLang="en-US" sz="1200" b="0" i="0" u="none" strike="noStrike" dirty="0">
                        <a:solidFill>
                          <a:schemeClr val="bg1"/>
                        </a:solidFill>
                        <a:effectLst/>
                        <a:latin typeface="新細明體" panose="02020500000000000000" pitchFamily="18" charset="-120"/>
                        <a:ea typeface="新細明體" panose="02020500000000000000" pitchFamily="18" charset="-120"/>
                      </a:endParaRPr>
                    </a:p>
                  </a:txBody>
                  <a:tcPr marL="6350" marR="6350" marT="6350" marB="0" anchor="ctr">
                    <a:lnL>
                      <a:noFill/>
                    </a:lnL>
                    <a:lnR>
                      <a:noFill/>
                    </a:lnR>
                    <a:lnT>
                      <a:noFill/>
                    </a:lnT>
                    <a:lnB>
                      <a:noFill/>
                    </a:lnB>
                    <a:solidFill>
                      <a:srgbClr val="0070C0"/>
                    </a:solidFill>
                  </a:tcPr>
                </a:tc>
                <a:tc>
                  <a:txBody>
                    <a:bodyPr/>
                    <a:lstStyle/>
                    <a:p>
                      <a:pPr algn="ctr" fontAlgn="ctr"/>
                      <a:r>
                        <a:rPr lang="en-US" altLang="zh-TW" sz="1200" b="0" i="0" u="none" strike="noStrike" dirty="0">
                          <a:solidFill>
                            <a:schemeClr val="bg1"/>
                          </a:solidFill>
                          <a:effectLst/>
                          <a:latin typeface="新細明體" panose="02020500000000000000" pitchFamily="18" charset="-120"/>
                          <a:ea typeface="新細明體" panose="02020500000000000000" pitchFamily="18" charset="-120"/>
                        </a:rPr>
                        <a:t>190883</a:t>
                      </a:r>
                    </a:p>
                  </a:txBody>
                  <a:tcPr marL="6350" marR="6350" marT="6350" marB="0" anchor="ctr">
                    <a:lnL>
                      <a:noFill/>
                    </a:lnL>
                    <a:lnR>
                      <a:noFill/>
                    </a:lnR>
                    <a:lnT>
                      <a:noFill/>
                    </a:lnT>
                    <a:lnB>
                      <a:noFill/>
                    </a:lnB>
                    <a:solidFill>
                      <a:srgbClr val="0070C0"/>
                    </a:solidFill>
                  </a:tcPr>
                </a:tc>
                <a:extLst>
                  <a:ext uri="{0D108BD9-81ED-4DB2-BD59-A6C34878D82A}">
                    <a16:rowId xmlns:a16="http://schemas.microsoft.com/office/drawing/2014/main" val="2597278462"/>
                  </a:ext>
                </a:extLst>
              </a:tr>
            </a:tbl>
          </a:graphicData>
        </a:graphic>
      </p:graphicFrame>
    </p:spTree>
    <p:extLst>
      <p:ext uri="{BB962C8B-B14F-4D97-AF65-F5344CB8AC3E}">
        <p14:creationId xmlns:p14="http://schemas.microsoft.com/office/powerpoint/2010/main" val="3958789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195838-E1E5-4B31-B6D4-3197D5E8EC4E}"/>
              </a:ext>
            </a:extLst>
          </p:cNvPr>
          <p:cNvSpPr/>
          <p:nvPr/>
        </p:nvSpPr>
        <p:spPr>
          <a:xfrm>
            <a:off x="372979" y="0"/>
            <a:ext cx="108284" cy="1191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F5A57235-D433-4D2E-950E-F8D4C06AA14F}"/>
              </a:ext>
            </a:extLst>
          </p:cNvPr>
          <p:cNvSpPr txBox="1"/>
          <p:nvPr/>
        </p:nvSpPr>
        <p:spPr>
          <a:xfrm>
            <a:off x="721895" y="324853"/>
            <a:ext cx="1949116" cy="584775"/>
          </a:xfrm>
          <a:prstGeom prst="rect">
            <a:avLst/>
          </a:prstGeom>
          <a:noFill/>
        </p:spPr>
        <p:txBody>
          <a:bodyPr wrap="square" rtlCol="0">
            <a:spAutoFit/>
          </a:bodyPr>
          <a:lstStyle/>
          <a:p>
            <a:r>
              <a:rPr lang="zh-TW" altLang="en-US" sz="3200" dirty="0">
                <a:latin typeface="微軟正黑體" panose="020B0604030504040204" pitchFamily="34" charset="-120"/>
                <a:ea typeface="微軟正黑體" panose="020B0604030504040204" pitchFamily="34" charset="-120"/>
              </a:rPr>
              <a:t>資料欄位</a:t>
            </a:r>
          </a:p>
        </p:txBody>
      </p:sp>
      <p:graphicFrame>
        <p:nvGraphicFramePr>
          <p:cNvPr id="4" name="表格 3">
            <a:extLst>
              <a:ext uri="{FF2B5EF4-FFF2-40B4-BE49-F238E27FC236}">
                <a16:creationId xmlns:a16="http://schemas.microsoft.com/office/drawing/2014/main" id="{B344FB62-9214-47DC-AC6F-A62DAFF941FB}"/>
              </a:ext>
            </a:extLst>
          </p:cNvPr>
          <p:cNvGraphicFramePr>
            <a:graphicFrameLocks noGrp="1"/>
          </p:cNvGraphicFramePr>
          <p:nvPr>
            <p:extLst>
              <p:ext uri="{D42A27DB-BD31-4B8C-83A1-F6EECF244321}">
                <p14:modId xmlns:p14="http://schemas.microsoft.com/office/powerpoint/2010/main" val="3594923189"/>
              </p:ext>
            </p:extLst>
          </p:nvPr>
        </p:nvGraphicFramePr>
        <p:xfrm>
          <a:off x="1031664" y="2669858"/>
          <a:ext cx="10121611" cy="3610621"/>
        </p:xfrm>
        <a:graphic>
          <a:graphicData uri="http://schemas.openxmlformats.org/drawingml/2006/table">
            <a:tbl>
              <a:tblPr>
                <a:tableStyleId>{5FD0F851-EC5A-4D38-B0AD-8093EC10F338}</a:tableStyleId>
              </a:tblPr>
              <a:tblGrid>
                <a:gridCol w="2873815">
                  <a:extLst>
                    <a:ext uri="{9D8B030D-6E8A-4147-A177-3AD203B41FA5}">
                      <a16:colId xmlns:a16="http://schemas.microsoft.com/office/drawing/2014/main" val="1165352282"/>
                    </a:ext>
                  </a:extLst>
                </a:gridCol>
                <a:gridCol w="885641">
                  <a:extLst>
                    <a:ext uri="{9D8B030D-6E8A-4147-A177-3AD203B41FA5}">
                      <a16:colId xmlns:a16="http://schemas.microsoft.com/office/drawing/2014/main" val="7943539"/>
                    </a:ext>
                  </a:extLst>
                </a:gridCol>
                <a:gridCol w="885641">
                  <a:extLst>
                    <a:ext uri="{9D8B030D-6E8A-4147-A177-3AD203B41FA5}">
                      <a16:colId xmlns:a16="http://schemas.microsoft.com/office/drawing/2014/main" val="3537413800"/>
                    </a:ext>
                  </a:extLst>
                </a:gridCol>
                <a:gridCol w="885641">
                  <a:extLst>
                    <a:ext uri="{9D8B030D-6E8A-4147-A177-3AD203B41FA5}">
                      <a16:colId xmlns:a16="http://schemas.microsoft.com/office/drawing/2014/main" val="2422156310"/>
                    </a:ext>
                  </a:extLst>
                </a:gridCol>
                <a:gridCol w="1048309">
                  <a:extLst>
                    <a:ext uri="{9D8B030D-6E8A-4147-A177-3AD203B41FA5}">
                      <a16:colId xmlns:a16="http://schemas.microsoft.com/office/drawing/2014/main" val="2627712248"/>
                    </a:ext>
                  </a:extLst>
                </a:gridCol>
                <a:gridCol w="885641">
                  <a:extLst>
                    <a:ext uri="{9D8B030D-6E8A-4147-A177-3AD203B41FA5}">
                      <a16:colId xmlns:a16="http://schemas.microsoft.com/office/drawing/2014/main" val="1568785273"/>
                    </a:ext>
                  </a:extLst>
                </a:gridCol>
                <a:gridCol w="885641">
                  <a:extLst>
                    <a:ext uri="{9D8B030D-6E8A-4147-A177-3AD203B41FA5}">
                      <a16:colId xmlns:a16="http://schemas.microsoft.com/office/drawing/2014/main" val="767334639"/>
                    </a:ext>
                  </a:extLst>
                </a:gridCol>
                <a:gridCol w="885641">
                  <a:extLst>
                    <a:ext uri="{9D8B030D-6E8A-4147-A177-3AD203B41FA5}">
                      <a16:colId xmlns:a16="http://schemas.microsoft.com/office/drawing/2014/main" val="2232466677"/>
                    </a:ext>
                  </a:extLst>
                </a:gridCol>
                <a:gridCol w="885641">
                  <a:extLst>
                    <a:ext uri="{9D8B030D-6E8A-4147-A177-3AD203B41FA5}">
                      <a16:colId xmlns:a16="http://schemas.microsoft.com/office/drawing/2014/main" val="2644000942"/>
                    </a:ext>
                  </a:extLst>
                </a:gridCol>
              </a:tblGrid>
              <a:tr h="40269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zh-TW" altLang="en-US" sz="1400" u="none" strike="noStrike" dirty="0">
                          <a:effectLst/>
                        </a:rPr>
                        <a:t>　</a:t>
                      </a: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400" u="none" strike="noStrike" dirty="0">
                          <a:effectLst/>
                          <a:latin typeface="微軟正黑體" panose="020B0604030504040204" pitchFamily="34" charset="-120"/>
                          <a:ea typeface="微軟正黑體" panose="020B0604030504040204" pitchFamily="34" charset="-120"/>
                        </a:rPr>
                        <a:t>count</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400" u="none" strike="noStrike" dirty="0">
                          <a:effectLst/>
                          <a:latin typeface="微軟正黑體" panose="020B0604030504040204" pitchFamily="34" charset="-120"/>
                          <a:ea typeface="微軟正黑體" panose="020B0604030504040204" pitchFamily="34" charset="-120"/>
                        </a:rPr>
                        <a:t>mean</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solidFill>
                      <a:schemeClr val="accent4">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400" u="none" strike="noStrike" dirty="0">
                          <a:effectLst/>
                          <a:latin typeface="微軟正黑體" panose="020B0604030504040204" pitchFamily="34" charset="-120"/>
                          <a:ea typeface="微軟正黑體" panose="020B0604030504040204" pitchFamily="34" charset="-120"/>
                        </a:rPr>
                        <a:t>std</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400" u="none" strike="noStrike" dirty="0">
                          <a:effectLst/>
                          <a:latin typeface="微軟正黑體" panose="020B0604030504040204" pitchFamily="34" charset="-120"/>
                          <a:ea typeface="微軟正黑體" panose="020B0604030504040204" pitchFamily="34" charset="-120"/>
                        </a:rPr>
                        <a:t>min</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400" u="none" strike="noStrike" dirty="0">
                          <a:effectLst/>
                          <a:latin typeface="微軟正黑體" panose="020B0604030504040204" pitchFamily="34" charset="-120"/>
                          <a:ea typeface="微軟正黑體" panose="020B0604030504040204" pitchFamily="34" charset="-120"/>
                        </a:rPr>
                        <a:t>25%</a:t>
                      </a:r>
                      <a:endParaRPr lang="en-US" altLang="zh-TW"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400" u="none" strike="noStrike" dirty="0">
                          <a:effectLst/>
                          <a:latin typeface="微軟正黑體" panose="020B0604030504040204" pitchFamily="34" charset="-120"/>
                          <a:ea typeface="微軟正黑體" panose="020B0604030504040204" pitchFamily="34" charset="-120"/>
                        </a:rPr>
                        <a:t>50%</a:t>
                      </a:r>
                      <a:endParaRPr lang="en-US" altLang="zh-TW"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solidFill>
                      <a:schemeClr val="accent4">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400" u="none" strike="noStrike" dirty="0">
                          <a:effectLst/>
                          <a:latin typeface="微軟正黑體" panose="020B0604030504040204" pitchFamily="34" charset="-120"/>
                          <a:ea typeface="微軟正黑體" panose="020B0604030504040204" pitchFamily="34" charset="-120"/>
                        </a:rPr>
                        <a:t>75%</a:t>
                      </a:r>
                      <a:endParaRPr lang="en-US" altLang="zh-TW"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400" u="none" strike="noStrike" dirty="0">
                          <a:effectLst/>
                          <a:latin typeface="微軟正黑體" panose="020B0604030504040204" pitchFamily="34" charset="-120"/>
                          <a:ea typeface="微軟正黑體" panose="020B0604030504040204" pitchFamily="34" charset="-120"/>
                        </a:rPr>
                        <a:t>max</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3998943756"/>
                  </a:ext>
                </a:extLst>
              </a:tr>
              <a:tr h="32991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zh-TW" altLang="en-US" sz="1400" u="none" strike="noStrike" dirty="0">
                          <a:effectLst/>
                        </a:rPr>
                        <a:t> </a:t>
                      </a:r>
                      <a:r>
                        <a:rPr lang="en-US" sz="1400" u="none" strike="noStrike" dirty="0">
                          <a:effectLst/>
                        </a:rPr>
                        <a:t>Min_hospital_distance</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51987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1.2399</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solidFill>
                      <a:schemeClr val="accent4">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1.1387</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0.01902</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0.6448</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1.0354</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solidFill>
                      <a:schemeClr val="accent4">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1.5894</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128.15</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785221730"/>
                  </a:ext>
                </a:extLst>
              </a:tr>
              <a:tr h="32991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zh-TW" altLang="en-US" sz="1400" u="none" strike="noStrike" dirty="0">
                          <a:effectLst/>
                        </a:rPr>
                        <a:t> </a:t>
                      </a:r>
                      <a:r>
                        <a:rPr lang="en-US" sz="1400" u="none" strike="noStrike" dirty="0">
                          <a:effectLst/>
                        </a:rPr>
                        <a:t>Min_mrt distance</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51987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0.618</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solidFill>
                      <a:schemeClr val="accent4">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0.8635</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sz="1200" u="none" strike="noStrike" dirty="0">
                          <a:effectLst/>
                        </a:rPr>
                        <a:t>3.95E-13</a:t>
                      </a:r>
                      <a:endParaRPr lang="en-US"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0.3301</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0.4955</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solidFill>
                      <a:schemeClr val="accent4">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0.716</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118.17</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2923644132"/>
                  </a:ext>
                </a:extLst>
              </a:tr>
              <a:tr h="32991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zh-TW" altLang="en-US" sz="1400" u="none" strike="noStrike" dirty="0">
                          <a:effectLst/>
                        </a:rPr>
                        <a:t> </a:t>
                      </a:r>
                      <a:r>
                        <a:rPr lang="en-US" sz="1400" u="none" strike="noStrike" dirty="0" err="1">
                          <a:effectLst/>
                        </a:rPr>
                        <a:t>Min_school</a:t>
                      </a:r>
                      <a:r>
                        <a:rPr lang="en-US" sz="1400" u="none" strike="noStrike" dirty="0">
                          <a:effectLst/>
                        </a:rPr>
                        <a:t> distance</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51987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1.2399</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solidFill>
                      <a:schemeClr val="accent4">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1.1387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0.01902</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0.6448</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1.0354</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solidFill>
                      <a:schemeClr val="accent4">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1.5894</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128.15</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584752606"/>
                  </a:ext>
                </a:extLst>
              </a:tr>
              <a:tr h="56861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zh-TW" altLang="en-US" sz="1400" u="none" strike="noStrike" dirty="0">
                          <a:effectLst/>
                        </a:rPr>
                        <a:t> </a:t>
                      </a:r>
                      <a:r>
                        <a:rPr lang="en-US" sz="1400" u="none" strike="noStrike" dirty="0" err="1">
                          <a:effectLst/>
                        </a:rPr>
                        <a:t>Min_shopping_mall</a:t>
                      </a:r>
                      <a:r>
                        <a:rPr lang="en-US" sz="1400" u="none" strike="noStrike" dirty="0">
                          <a:effectLst/>
                        </a:rPr>
                        <a:t> distance</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51987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0.9531</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solidFill>
                      <a:schemeClr val="accent4">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1.0761</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0</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0.3687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0.7274</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solidFill>
                      <a:schemeClr val="accent4">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1.3231</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127.66</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3446508257"/>
                  </a:ext>
                </a:extLst>
              </a:tr>
              <a:tr h="32991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zh-TW" altLang="en-US" sz="1400" u="none" strike="noStrike" dirty="0">
                          <a:effectLst/>
                        </a:rPr>
                        <a:t> </a:t>
                      </a:r>
                      <a:r>
                        <a:rPr lang="en-US" sz="1400" u="none" strike="noStrike" dirty="0" err="1">
                          <a:effectLst/>
                        </a:rPr>
                        <a:t>Min_train_distance</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51987</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3.7371</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solidFill>
                      <a:schemeClr val="accent4">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2.6928</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0.09457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1.7105</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3.1487</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solidFill>
                      <a:schemeClr val="accent4">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5.0273</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128.93</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658346399"/>
                  </a:ext>
                </a:extLst>
              </a:tr>
              <a:tr h="32991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zh-TW" altLang="en-US" sz="1400" u="none" strike="noStrike" dirty="0">
                          <a:effectLst/>
                        </a:rPr>
                        <a:t> </a:t>
                      </a:r>
                      <a:r>
                        <a:rPr lang="en-US" sz="1400" u="none" strike="noStrike" dirty="0">
                          <a:effectLst/>
                        </a:rPr>
                        <a:t>Q</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51987</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2.6053</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solidFill>
                      <a:schemeClr val="accent4">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1.0945</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1</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2</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3</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solidFill>
                      <a:schemeClr val="accent4">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4</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4</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163050051"/>
                  </a:ext>
                </a:extLst>
              </a:tr>
              <a:tr h="32991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zh-TW" altLang="en-US" sz="1400" u="none" strike="noStrike" dirty="0">
                          <a:effectLst/>
                        </a:rPr>
                        <a:t> </a:t>
                      </a:r>
                      <a:r>
                        <a:rPr lang="en-US" sz="1400" u="none" strike="noStrike" dirty="0">
                          <a:effectLst/>
                        </a:rPr>
                        <a:t>forex</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51987</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3.4434</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solidFill>
                      <a:schemeClr val="accent4">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0.0424</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3.35449</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3.4185</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3.4448</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solidFill>
                      <a:schemeClr val="accent4">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3.4673</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3.5507</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90729688"/>
                  </a:ext>
                </a:extLst>
              </a:tr>
              <a:tr h="32991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zh-TW" altLang="en-US" sz="1400" u="none" strike="noStrike" dirty="0">
                          <a:effectLst/>
                        </a:rPr>
                        <a:t> </a:t>
                      </a:r>
                      <a:r>
                        <a:rPr lang="en-US" sz="1400" u="none" strike="noStrike" dirty="0" err="1">
                          <a:effectLst/>
                        </a:rPr>
                        <a:t>twse_stock_market</a:t>
                      </a:r>
                      <a:endParaRPr 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51987</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9.3155</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solidFill>
                      <a:schemeClr val="accent4">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0.1968</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8.94442</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9.1929</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9.2828</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solidFill>
                      <a:schemeClr val="accent4">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9.3851</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9.8001</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3657581863"/>
                  </a:ext>
                </a:extLst>
              </a:tr>
              <a:tr h="32991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zh-TW" altLang="en-US" sz="1400" u="none" strike="noStrike" dirty="0">
                          <a:effectLst/>
                        </a:rPr>
                        <a:t> 主建物面積</a:t>
                      </a:r>
                      <a:endParaRPr lang="zh-TW" altLang="en-US" sz="14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51987</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93.085</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solidFill>
                      <a:schemeClr val="accent4">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296.88</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0</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a:effectLst/>
                        </a:rPr>
                        <a:t>42.27</a:t>
                      </a:r>
                      <a:endParaRPr lang="en-US" altLang="zh-TW" sz="12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75.48</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solidFill>
                      <a:schemeClr val="accent4">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104.88</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en-US" altLang="zh-TW" sz="1200" u="none" strike="noStrike" dirty="0">
                          <a:effectLst/>
                        </a:rPr>
                        <a:t>47356</a:t>
                      </a:r>
                      <a:endParaRPr lang="en-US" altLang="zh-TW" sz="12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2682441500"/>
                  </a:ext>
                </a:extLst>
              </a:tr>
            </a:tbl>
          </a:graphicData>
        </a:graphic>
      </p:graphicFrame>
      <p:sp>
        <p:nvSpPr>
          <p:cNvPr id="5" name="矩形 4">
            <a:extLst>
              <a:ext uri="{FF2B5EF4-FFF2-40B4-BE49-F238E27FC236}">
                <a16:creationId xmlns:a16="http://schemas.microsoft.com/office/drawing/2014/main" id="{652231E5-EBE5-4813-AA25-0EFE5D5EFE70}"/>
              </a:ext>
            </a:extLst>
          </p:cNvPr>
          <p:cNvSpPr/>
          <p:nvPr/>
        </p:nvSpPr>
        <p:spPr>
          <a:xfrm>
            <a:off x="1031664" y="1323473"/>
            <a:ext cx="2949846" cy="369332"/>
          </a:xfrm>
          <a:prstGeom prst="rect">
            <a:avLst/>
          </a:prstGeom>
        </p:spPr>
        <p:txBody>
          <a:bodyPr wrap="none">
            <a:spAutoFit/>
          </a:bodyPr>
          <a:lstStyle/>
          <a:p>
            <a:r>
              <a:rPr lang="zh-TW" altLang="en-US" dirty="0"/>
              <a:t>欄位合併後 一共 </a:t>
            </a:r>
            <a:r>
              <a:rPr lang="en-US" altLang="zh-TW" dirty="0"/>
              <a:t>235</a:t>
            </a:r>
            <a:r>
              <a:rPr lang="zh-TW" altLang="en-US" dirty="0"/>
              <a:t>個欄位</a:t>
            </a:r>
            <a:endParaRPr lang="en-US" altLang="zh-TW" dirty="0"/>
          </a:p>
        </p:txBody>
      </p:sp>
      <p:sp>
        <p:nvSpPr>
          <p:cNvPr id="6" name="橢圓 5">
            <a:extLst>
              <a:ext uri="{FF2B5EF4-FFF2-40B4-BE49-F238E27FC236}">
                <a16:creationId xmlns:a16="http://schemas.microsoft.com/office/drawing/2014/main" id="{EC697332-3140-4285-BCEF-47F583E413EF}"/>
              </a:ext>
            </a:extLst>
          </p:cNvPr>
          <p:cNvSpPr/>
          <p:nvPr/>
        </p:nvSpPr>
        <p:spPr>
          <a:xfrm>
            <a:off x="721895" y="1401380"/>
            <a:ext cx="213517" cy="2135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a:extLst>
              <a:ext uri="{FF2B5EF4-FFF2-40B4-BE49-F238E27FC236}">
                <a16:creationId xmlns:a16="http://schemas.microsoft.com/office/drawing/2014/main" id="{CB56300D-0D22-4434-87A8-FBE31F8A1A87}"/>
              </a:ext>
            </a:extLst>
          </p:cNvPr>
          <p:cNvSpPr/>
          <p:nvPr/>
        </p:nvSpPr>
        <p:spPr>
          <a:xfrm>
            <a:off x="721894" y="1893132"/>
            <a:ext cx="213517" cy="21351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E33D0862-5FE1-4971-ABCD-2D2427860080}"/>
              </a:ext>
            </a:extLst>
          </p:cNvPr>
          <p:cNvSpPr/>
          <p:nvPr/>
        </p:nvSpPr>
        <p:spPr>
          <a:xfrm>
            <a:off x="1031664" y="1811999"/>
            <a:ext cx="4738798" cy="369332"/>
          </a:xfrm>
          <a:prstGeom prst="rect">
            <a:avLst/>
          </a:prstGeom>
        </p:spPr>
        <p:txBody>
          <a:bodyPr wrap="none">
            <a:spAutoFit/>
          </a:bodyPr>
          <a:lstStyle/>
          <a:p>
            <a:r>
              <a:rPr lang="zh-TW" altLang="en-US" dirty="0"/>
              <a:t>欄位合併依據 </a:t>
            </a:r>
            <a:r>
              <a:rPr lang="en-US" altLang="zh-TW" dirty="0"/>
              <a:t>:</a:t>
            </a:r>
            <a:r>
              <a:rPr lang="zh-TW" altLang="en-US" dirty="0"/>
              <a:t> </a:t>
            </a:r>
            <a:r>
              <a:rPr lang="zh-TW" altLang="en-US" dirty="0">
                <a:hlinkClick r:id="rId2"/>
              </a:rPr>
              <a:t>台北市土地使用分區管理規則</a:t>
            </a:r>
            <a:endParaRPr lang="en-US" altLang="zh-TW" dirty="0"/>
          </a:p>
        </p:txBody>
      </p:sp>
      <p:sp>
        <p:nvSpPr>
          <p:cNvPr id="9" name="矩形 8">
            <a:extLst>
              <a:ext uri="{FF2B5EF4-FFF2-40B4-BE49-F238E27FC236}">
                <a16:creationId xmlns:a16="http://schemas.microsoft.com/office/drawing/2014/main" id="{6C83B494-391E-4A84-BEF9-2CB52D8D73AF}"/>
              </a:ext>
            </a:extLst>
          </p:cNvPr>
          <p:cNvSpPr/>
          <p:nvPr/>
        </p:nvSpPr>
        <p:spPr>
          <a:xfrm>
            <a:off x="8622631" y="544795"/>
            <a:ext cx="2847474" cy="646331"/>
          </a:xfrm>
          <a:prstGeom prst="rect">
            <a:avLst/>
          </a:prstGeom>
        </p:spPr>
        <p:txBody>
          <a:bodyPr wrap="square">
            <a:spAutoFit/>
          </a:bodyPr>
          <a:lstStyle/>
          <a:p>
            <a:r>
              <a:rPr lang="zh-TW" altLang="en-US" dirty="0"/>
              <a:t>平均數比中位數大 </a:t>
            </a:r>
            <a:r>
              <a:rPr lang="en-US" altLang="zh-TW" dirty="0"/>
              <a:t>:</a:t>
            </a:r>
            <a:r>
              <a:rPr lang="zh-TW" altLang="en-US" dirty="0"/>
              <a:t> 右偏</a:t>
            </a:r>
            <a:endParaRPr lang="en-US" altLang="zh-TW" dirty="0"/>
          </a:p>
          <a:p>
            <a:r>
              <a:rPr lang="zh-TW" altLang="en-US" dirty="0"/>
              <a:t>平均數比中位數小 </a:t>
            </a:r>
            <a:r>
              <a:rPr lang="en-US" altLang="zh-TW" dirty="0"/>
              <a:t>:</a:t>
            </a:r>
            <a:r>
              <a:rPr lang="zh-TW" altLang="en-US" dirty="0"/>
              <a:t> 左偏</a:t>
            </a:r>
          </a:p>
        </p:txBody>
      </p:sp>
      <p:sp>
        <p:nvSpPr>
          <p:cNvPr id="10" name="文字方塊 9">
            <a:extLst>
              <a:ext uri="{FF2B5EF4-FFF2-40B4-BE49-F238E27FC236}">
                <a16:creationId xmlns:a16="http://schemas.microsoft.com/office/drawing/2014/main" id="{33ECCB98-1B9C-47FA-BA07-6666164A768F}"/>
              </a:ext>
            </a:extLst>
          </p:cNvPr>
          <p:cNvSpPr txBox="1"/>
          <p:nvPr/>
        </p:nvSpPr>
        <p:spPr>
          <a:xfrm>
            <a:off x="9422042" y="1893132"/>
            <a:ext cx="1903863" cy="646331"/>
          </a:xfrm>
          <a:prstGeom prst="rect">
            <a:avLst/>
          </a:prstGeom>
          <a:solidFill>
            <a:schemeClr val="tx2">
              <a:lumMod val="20000"/>
              <a:lumOff val="80000"/>
            </a:schemeClr>
          </a:solidFill>
        </p:spPr>
        <p:txBody>
          <a:bodyPr wrap="square" rtlCol="0">
            <a:spAutoFit/>
          </a:bodyPr>
          <a:lstStyle/>
          <a:p>
            <a:r>
              <a:rPr lang="zh-TW" altLang="en-US" dirty="0"/>
              <a:t>距離單位 </a:t>
            </a:r>
            <a:r>
              <a:rPr lang="en-US" altLang="zh-TW" dirty="0"/>
              <a:t>:</a:t>
            </a:r>
            <a:r>
              <a:rPr lang="zh-TW" altLang="en-US" dirty="0"/>
              <a:t> 公里</a:t>
            </a:r>
            <a:endParaRPr lang="en-US" altLang="zh-TW" dirty="0"/>
          </a:p>
          <a:p>
            <a:r>
              <a:rPr lang="zh-TW" altLang="en-US" dirty="0"/>
              <a:t>大部分資料右偏</a:t>
            </a:r>
          </a:p>
        </p:txBody>
      </p:sp>
    </p:spTree>
    <p:extLst>
      <p:ext uri="{BB962C8B-B14F-4D97-AF65-F5344CB8AC3E}">
        <p14:creationId xmlns:p14="http://schemas.microsoft.com/office/powerpoint/2010/main" val="1730809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內容版面配置區 4">
            <a:extLst>
              <a:ext uri="{FF2B5EF4-FFF2-40B4-BE49-F238E27FC236}">
                <a16:creationId xmlns:a16="http://schemas.microsoft.com/office/drawing/2014/main" id="{BCF616AC-24D8-4DFB-841A-0F0FED0F1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66" y="1579303"/>
            <a:ext cx="4789558" cy="4844506"/>
          </a:xfrm>
          <a:prstGeom prst="rect">
            <a:avLst/>
          </a:prstGeom>
        </p:spPr>
      </p:pic>
      <p:pic>
        <p:nvPicPr>
          <p:cNvPr id="3" name="圖片 2">
            <a:extLst>
              <a:ext uri="{FF2B5EF4-FFF2-40B4-BE49-F238E27FC236}">
                <a16:creationId xmlns:a16="http://schemas.microsoft.com/office/drawing/2014/main" id="{B554C36E-6703-4F50-A89A-0DDF31E48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761" y="518411"/>
            <a:ext cx="6016783" cy="5989619"/>
          </a:xfrm>
          <a:prstGeom prst="rect">
            <a:avLst/>
          </a:prstGeom>
        </p:spPr>
      </p:pic>
      <p:sp>
        <p:nvSpPr>
          <p:cNvPr id="4" name="矩形 3">
            <a:extLst>
              <a:ext uri="{FF2B5EF4-FFF2-40B4-BE49-F238E27FC236}">
                <a16:creationId xmlns:a16="http://schemas.microsoft.com/office/drawing/2014/main" id="{D3988D6A-C4E8-4D35-BAC0-9191C3983367}"/>
              </a:ext>
            </a:extLst>
          </p:cNvPr>
          <p:cNvSpPr/>
          <p:nvPr/>
        </p:nvSpPr>
        <p:spPr>
          <a:xfrm>
            <a:off x="372979" y="0"/>
            <a:ext cx="108284" cy="1191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43606C41-5AEE-43BC-8CBB-FE30FEAAA271}"/>
              </a:ext>
            </a:extLst>
          </p:cNvPr>
          <p:cNvSpPr txBox="1"/>
          <p:nvPr/>
        </p:nvSpPr>
        <p:spPr>
          <a:xfrm>
            <a:off x="721895" y="324853"/>
            <a:ext cx="1949116" cy="584775"/>
          </a:xfrm>
          <a:prstGeom prst="rect">
            <a:avLst/>
          </a:prstGeom>
          <a:noFill/>
        </p:spPr>
        <p:txBody>
          <a:bodyPr wrap="square" rtlCol="0">
            <a:spAutoFit/>
          </a:bodyPr>
          <a:lstStyle/>
          <a:p>
            <a:r>
              <a:rPr lang="zh-TW" altLang="en-US" sz="3200" dirty="0">
                <a:latin typeface="微軟正黑體" panose="020B0604030504040204" pitchFamily="34" charset="-120"/>
                <a:ea typeface="微軟正黑體" panose="020B0604030504040204" pitchFamily="34" charset="-120"/>
              </a:rPr>
              <a:t>資料欄位</a:t>
            </a:r>
          </a:p>
        </p:txBody>
      </p:sp>
      <p:sp>
        <p:nvSpPr>
          <p:cNvPr id="6" name="矩形 5">
            <a:extLst>
              <a:ext uri="{FF2B5EF4-FFF2-40B4-BE49-F238E27FC236}">
                <a16:creationId xmlns:a16="http://schemas.microsoft.com/office/drawing/2014/main" id="{F169EA75-1FD7-4388-935F-294C5A63D088}"/>
              </a:ext>
            </a:extLst>
          </p:cNvPr>
          <p:cNvSpPr/>
          <p:nvPr/>
        </p:nvSpPr>
        <p:spPr>
          <a:xfrm>
            <a:off x="8494295" y="3989524"/>
            <a:ext cx="1239252" cy="120315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6DCC0414-A790-47BA-9D98-2AEAD505545D}"/>
              </a:ext>
            </a:extLst>
          </p:cNvPr>
          <p:cNvSpPr/>
          <p:nvPr/>
        </p:nvSpPr>
        <p:spPr>
          <a:xfrm>
            <a:off x="5168729" y="3088196"/>
            <a:ext cx="264695" cy="261529"/>
          </a:xfrm>
          <a:prstGeom prst="ellipse">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id="{884A5FB8-F6A8-4A64-8B64-A21831CB02D5}"/>
              </a:ext>
            </a:extLst>
          </p:cNvPr>
          <p:cNvSpPr/>
          <p:nvPr/>
        </p:nvSpPr>
        <p:spPr>
          <a:xfrm>
            <a:off x="3652750" y="1579303"/>
            <a:ext cx="264695" cy="261529"/>
          </a:xfrm>
          <a:prstGeom prst="ellipse">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03E33D5F-E1EA-4C78-94E2-EBAE982A5996}"/>
              </a:ext>
            </a:extLst>
          </p:cNvPr>
          <p:cNvSpPr/>
          <p:nvPr/>
        </p:nvSpPr>
        <p:spPr>
          <a:xfrm>
            <a:off x="5168729" y="1579302"/>
            <a:ext cx="264695" cy="261529"/>
          </a:xfrm>
          <a:prstGeom prst="ellipse">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1E2EE1F8-BEA4-4659-A67D-D34B8D8A9DB8}"/>
              </a:ext>
            </a:extLst>
          </p:cNvPr>
          <p:cNvSpPr/>
          <p:nvPr/>
        </p:nvSpPr>
        <p:spPr>
          <a:xfrm>
            <a:off x="2175785" y="3088195"/>
            <a:ext cx="264695" cy="261529"/>
          </a:xfrm>
          <a:prstGeom prst="ellipse">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3410FAAC-4F29-4B65-8C2A-A5E3F82CDF3E}"/>
              </a:ext>
            </a:extLst>
          </p:cNvPr>
          <p:cNvSpPr/>
          <p:nvPr/>
        </p:nvSpPr>
        <p:spPr>
          <a:xfrm>
            <a:off x="2125728" y="4597087"/>
            <a:ext cx="264695" cy="261529"/>
          </a:xfrm>
          <a:prstGeom prst="ellipse">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78B20B3A-7F9D-4F5A-8705-FF0A29B71DEC}"/>
              </a:ext>
            </a:extLst>
          </p:cNvPr>
          <p:cNvSpPr/>
          <p:nvPr/>
        </p:nvSpPr>
        <p:spPr>
          <a:xfrm>
            <a:off x="3647228" y="4597087"/>
            <a:ext cx="264695" cy="261529"/>
          </a:xfrm>
          <a:prstGeom prst="ellipse">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04678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26C233-E7F8-4FE9-879E-764ABAC16158}"/>
              </a:ext>
            </a:extLst>
          </p:cNvPr>
          <p:cNvSpPr/>
          <p:nvPr/>
        </p:nvSpPr>
        <p:spPr>
          <a:xfrm>
            <a:off x="1273038" y="1517356"/>
            <a:ext cx="6077305" cy="707886"/>
          </a:xfrm>
          <a:prstGeom prst="rect">
            <a:avLst/>
          </a:prstGeom>
        </p:spPr>
        <p:txBody>
          <a:bodyPr wrap="none">
            <a:spAutoFit/>
          </a:bodyPr>
          <a:lstStyle/>
          <a:p>
            <a:r>
              <a:rPr lang="zh-TW" altLang="en-US" sz="4000" dirty="0">
                <a:latin typeface="微軟正黑體" panose="020B0604030504040204" pitchFamily="34" charset="-120"/>
                <a:ea typeface="微軟正黑體" panose="020B0604030504040204" pitchFamily="34" charset="-120"/>
              </a:rPr>
              <a:t>價位資訊全部取</a:t>
            </a:r>
            <a:r>
              <a:rPr lang="en-US" altLang="zh-TW" sz="4000" dirty="0">
                <a:latin typeface="微軟正黑體" panose="020B0604030504040204" pitchFamily="34" charset="-120"/>
                <a:ea typeface="微軟正黑體" panose="020B0604030504040204" pitchFamily="34" charset="-120"/>
              </a:rPr>
              <a:t>Log </a:t>
            </a:r>
            <a:r>
              <a:rPr lang="zh-TW" altLang="en-US" sz="4000" dirty="0">
                <a:latin typeface="微軟正黑體" panose="020B0604030504040204" pitchFamily="34" charset="-120"/>
                <a:ea typeface="微軟正黑體" panose="020B0604030504040204" pitchFamily="34" charset="-120"/>
              </a:rPr>
              <a:t>處理 </a:t>
            </a:r>
            <a:r>
              <a:rPr lang="en-US" altLang="zh-TW" dirty="0">
                <a:latin typeface="微軟正黑體" panose="020B0604030504040204" pitchFamily="34" charset="-120"/>
                <a:ea typeface="微軟正黑體" panose="020B0604030504040204" pitchFamily="34" charset="-120"/>
              </a:rPr>
              <a:t>: </a:t>
            </a:r>
          </a:p>
        </p:txBody>
      </p:sp>
      <p:sp>
        <p:nvSpPr>
          <p:cNvPr id="3" name="矩形 2">
            <a:extLst>
              <a:ext uri="{FF2B5EF4-FFF2-40B4-BE49-F238E27FC236}">
                <a16:creationId xmlns:a16="http://schemas.microsoft.com/office/drawing/2014/main" id="{81AB51B9-1D9C-477C-96FD-F2D0315F6505}"/>
              </a:ext>
            </a:extLst>
          </p:cNvPr>
          <p:cNvSpPr/>
          <p:nvPr/>
        </p:nvSpPr>
        <p:spPr>
          <a:xfrm>
            <a:off x="1273038" y="3676365"/>
            <a:ext cx="10239470" cy="707886"/>
          </a:xfrm>
          <a:prstGeom prst="rect">
            <a:avLst/>
          </a:prstGeom>
        </p:spPr>
        <p:txBody>
          <a:bodyPr wrap="none">
            <a:spAutoFit/>
          </a:bodyPr>
          <a:lstStyle/>
          <a:p>
            <a:r>
              <a:rPr lang="en-US" altLang="zh-TW" sz="4000" dirty="0">
                <a:latin typeface="微軟正黑體" panose="020B0604030504040204" pitchFamily="34" charset="-120"/>
                <a:ea typeface="微軟正黑體" panose="020B0604030504040204" pitchFamily="34" charset="-120"/>
              </a:rPr>
              <a:t>Correlation Matrix </a:t>
            </a:r>
            <a:r>
              <a:rPr lang="zh-TW" altLang="en-US" sz="4000" dirty="0">
                <a:latin typeface="微軟正黑體" panose="020B0604030504040204" pitchFamily="34" charset="-120"/>
                <a:ea typeface="微軟正黑體" panose="020B0604030504040204" pitchFamily="34" charset="-120"/>
              </a:rPr>
              <a:t>以單價元平方公尺作為 </a:t>
            </a:r>
            <a:r>
              <a:rPr lang="en-US" altLang="zh-TW" sz="4000" dirty="0">
                <a:latin typeface="微軟正黑體" panose="020B0604030504040204" pitchFamily="34" charset="-120"/>
                <a:ea typeface="微軟正黑體" panose="020B0604030504040204" pitchFamily="34" charset="-120"/>
              </a:rPr>
              <a:t>Y</a:t>
            </a:r>
            <a:endParaRPr lang="zh-TW" altLang="en-US" sz="4000" dirty="0">
              <a:latin typeface="微軟正黑體" panose="020B0604030504040204" pitchFamily="34" charset="-120"/>
              <a:ea typeface="微軟正黑體" panose="020B0604030504040204" pitchFamily="34" charset="-120"/>
            </a:endParaRPr>
          </a:p>
        </p:txBody>
      </p:sp>
      <p:sp>
        <p:nvSpPr>
          <p:cNvPr id="4" name="矩形 3">
            <a:extLst>
              <a:ext uri="{FF2B5EF4-FFF2-40B4-BE49-F238E27FC236}">
                <a16:creationId xmlns:a16="http://schemas.microsoft.com/office/drawing/2014/main" id="{7CA32A2E-3A46-4668-93A5-83154C535E17}"/>
              </a:ext>
            </a:extLst>
          </p:cNvPr>
          <p:cNvSpPr/>
          <p:nvPr/>
        </p:nvSpPr>
        <p:spPr>
          <a:xfrm>
            <a:off x="2206752" y="2366028"/>
            <a:ext cx="8128374" cy="461665"/>
          </a:xfrm>
          <a:prstGeom prst="rect">
            <a:avLst/>
          </a:prstGeom>
        </p:spPr>
        <p:txBody>
          <a:bodyPr wrap="square">
            <a:spAutoFit/>
          </a:bodyPr>
          <a:lstStyle/>
          <a:p>
            <a:pPr marL="0" lvl="1"/>
            <a:r>
              <a:rPr lang="zh-TW" altLang="en-US" sz="2400" dirty="0">
                <a:latin typeface="微軟正黑體" panose="020B0604030504040204" pitchFamily="34" charset="-120"/>
                <a:ea typeface="微軟正黑體" panose="020B0604030504040204" pitchFamily="34" charset="-120"/>
              </a:rPr>
              <a:t>外匯、大盤指數、車位總價元、單價元平方公尺、總價元</a:t>
            </a:r>
            <a:endParaRPr lang="en-US" altLang="zh-TW" sz="2400" dirty="0">
              <a:latin typeface="微軟正黑體" panose="020B0604030504040204" pitchFamily="34" charset="-120"/>
              <a:ea typeface="微軟正黑體" panose="020B0604030504040204" pitchFamily="34" charset="-120"/>
            </a:endParaRPr>
          </a:p>
        </p:txBody>
      </p:sp>
      <p:sp>
        <p:nvSpPr>
          <p:cNvPr id="5" name="星形: 四角 4">
            <a:extLst>
              <a:ext uri="{FF2B5EF4-FFF2-40B4-BE49-F238E27FC236}">
                <a16:creationId xmlns:a16="http://schemas.microsoft.com/office/drawing/2014/main" id="{6B8451D3-6E37-4509-BC5D-D6EC0ACAA6EF}"/>
              </a:ext>
            </a:extLst>
          </p:cNvPr>
          <p:cNvSpPr/>
          <p:nvPr/>
        </p:nvSpPr>
        <p:spPr>
          <a:xfrm>
            <a:off x="493295" y="1517356"/>
            <a:ext cx="685800" cy="707886"/>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星形: 四角 5">
            <a:extLst>
              <a:ext uri="{FF2B5EF4-FFF2-40B4-BE49-F238E27FC236}">
                <a16:creationId xmlns:a16="http://schemas.microsoft.com/office/drawing/2014/main" id="{B5E6A98C-6D59-4CFF-BA79-FE1846EC2FF8}"/>
              </a:ext>
            </a:extLst>
          </p:cNvPr>
          <p:cNvSpPr/>
          <p:nvPr/>
        </p:nvSpPr>
        <p:spPr>
          <a:xfrm>
            <a:off x="493295" y="3676365"/>
            <a:ext cx="685800" cy="707886"/>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65926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內容版面配置區 4">
            <a:extLst>
              <a:ext uri="{FF2B5EF4-FFF2-40B4-BE49-F238E27FC236}">
                <a16:creationId xmlns:a16="http://schemas.microsoft.com/office/drawing/2014/main" id="{AD6F5DB2-9280-4A2D-A585-79F41EC8F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918" y="310590"/>
            <a:ext cx="8467975" cy="5795993"/>
          </a:xfrm>
          <a:prstGeom prst="rect">
            <a:avLst/>
          </a:prstGeom>
        </p:spPr>
      </p:pic>
      <p:sp>
        <p:nvSpPr>
          <p:cNvPr id="3" name="矩形 2">
            <a:extLst>
              <a:ext uri="{FF2B5EF4-FFF2-40B4-BE49-F238E27FC236}">
                <a16:creationId xmlns:a16="http://schemas.microsoft.com/office/drawing/2014/main" id="{4F1060B5-5619-42ED-A41E-DFA0108D3646}"/>
              </a:ext>
            </a:extLst>
          </p:cNvPr>
          <p:cNvSpPr/>
          <p:nvPr/>
        </p:nvSpPr>
        <p:spPr>
          <a:xfrm>
            <a:off x="7978692" y="2577092"/>
            <a:ext cx="3958390" cy="3970318"/>
          </a:xfrm>
          <a:prstGeom prst="rect">
            <a:avLst/>
          </a:prstGeom>
        </p:spPr>
        <p:txBody>
          <a:bodyPr wrap="square">
            <a:spAutoFit/>
          </a:bodyPr>
          <a:lstStyle/>
          <a:p>
            <a:r>
              <a:rPr lang="zh-TW" altLang="en-US" dirty="0"/>
              <a:t>總價元             0.512204</a:t>
            </a:r>
          </a:p>
          <a:p>
            <a:r>
              <a:rPr lang="zh-TW" altLang="en-US" dirty="0"/>
              <a:t>總樓層數            0.266778</a:t>
            </a:r>
          </a:p>
          <a:p>
            <a:r>
              <a:rPr lang="zh-TW" altLang="en-US" dirty="0"/>
              <a:t>總樓層數平方          0.260582</a:t>
            </a:r>
          </a:p>
          <a:p>
            <a:r>
              <a:rPr lang="zh-TW" altLang="en-US" dirty="0"/>
              <a:t>車位總價元           0.247987</a:t>
            </a:r>
          </a:p>
          <a:p>
            <a:r>
              <a:rPr lang="zh-TW" altLang="en-US" dirty="0">
                <a:solidFill>
                  <a:srgbClr val="FF0000"/>
                </a:solidFill>
              </a:rPr>
              <a:t>鄉鎮市區_大安區        0.242526</a:t>
            </a:r>
          </a:p>
          <a:p>
            <a:r>
              <a:rPr lang="zh-TW" altLang="en-US" dirty="0"/>
              <a:t>建物型態_住宅大樓       0.215392</a:t>
            </a:r>
          </a:p>
          <a:p>
            <a:r>
              <a:rPr lang="zh-TW" altLang="en-US" dirty="0"/>
              <a:t>移轉層次            0.204168</a:t>
            </a:r>
          </a:p>
          <a:p>
            <a:r>
              <a:rPr lang="zh-TW" altLang="en-US" dirty="0"/>
              <a:t>主要建材_見其他登記事項    0.192655</a:t>
            </a:r>
          </a:p>
          <a:p>
            <a:r>
              <a:rPr lang="zh-TW" altLang="en-US" dirty="0"/>
              <a:t>有無管理組織_有        0.152641</a:t>
            </a:r>
          </a:p>
          <a:p>
            <a:r>
              <a:rPr lang="zh-TW" altLang="en-US" dirty="0"/>
              <a:t>電梯_有            0.141430</a:t>
            </a:r>
          </a:p>
          <a:p>
            <a:r>
              <a:rPr lang="zh-TW" altLang="en-US" dirty="0"/>
              <a:t>建物型態_店面         0.126154</a:t>
            </a:r>
          </a:p>
          <a:p>
            <a:r>
              <a:rPr lang="zh-TW" altLang="en-US" dirty="0">
                <a:solidFill>
                  <a:srgbClr val="FF0000"/>
                </a:solidFill>
              </a:rPr>
              <a:t>鄉鎮市區_中正區        0.125924</a:t>
            </a:r>
          </a:p>
          <a:p>
            <a:r>
              <a:rPr lang="zh-TW" altLang="en-US" dirty="0"/>
              <a:t>主要建材_鋼骨造        0.120082</a:t>
            </a:r>
          </a:p>
          <a:p>
            <a:r>
              <a:rPr lang="zh-TW" altLang="en-US" dirty="0">
                <a:solidFill>
                  <a:srgbClr val="FF0000"/>
                </a:solidFill>
              </a:rPr>
              <a:t>鄉鎮市區_松山區        0.113124</a:t>
            </a:r>
          </a:p>
        </p:txBody>
      </p:sp>
    </p:spTree>
    <p:extLst>
      <p:ext uri="{BB962C8B-B14F-4D97-AF65-F5344CB8AC3E}">
        <p14:creationId xmlns:p14="http://schemas.microsoft.com/office/powerpoint/2010/main" val="1802724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E68BA1B4-95EC-4E36-A9BB-8A1B0BC1FCE4}"/>
              </a:ext>
            </a:extLst>
          </p:cNvPr>
          <p:cNvPicPr>
            <a:picLocks noChangeAspect="1"/>
          </p:cNvPicPr>
          <p:nvPr/>
        </p:nvPicPr>
        <p:blipFill>
          <a:blip r:embed="rId2"/>
          <a:stretch>
            <a:fillRect/>
          </a:stretch>
        </p:blipFill>
        <p:spPr>
          <a:xfrm>
            <a:off x="411080" y="522872"/>
            <a:ext cx="5562600" cy="3790950"/>
          </a:xfrm>
          <a:prstGeom prst="rect">
            <a:avLst/>
          </a:prstGeom>
        </p:spPr>
      </p:pic>
      <p:pic>
        <p:nvPicPr>
          <p:cNvPr id="3" name="圖片 2">
            <a:extLst>
              <a:ext uri="{FF2B5EF4-FFF2-40B4-BE49-F238E27FC236}">
                <a16:creationId xmlns:a16="http://schemas.microsoft.com/office/drawing/2014/main" id="{178EE591-324A-493F-94DF-DAA2C823C20F}"/>
              </a:ext>
            </a:extLst>
          </p:cNvPr>
          <p:cNvPicPr>
            <a:picLocks noChangeAspect="1"/>
          </p:cNvPicPr>
          <p:nvPr/>
        </p:nvPicPr>
        <p:blipFill>
          <a:blip r:embed="rId3"/>
          <a:stretch>
            <a:fillRect/>
          </a:stretch>
        </p:blipFill>
        <p:spPr>
          <a:xfrm>
            <a:off x="6208795" y="2133600"/>
            <a:ext cx="5572125" cy="4105275"/>
          </a:xfrm>
          <a:prstGeom prst="rect">
            <a:avLst/>
          </a:prstGeom>
        </p:spPr>
      </p:pic>
      <p:sp>
        <p:nvSpPr>
          <p:cNvPr id="4" name="矩形 3">
            <a:extLst>
              <a:ext uri="{FF2B5EF4-FFF2-40B4-BE49-F238E27FC236}">
                <a16:creationId xmlns:a16="http://schemas.microsoft.com/office/drawing/2014/main" id="{2877B198-1FAC-41B1-898D-8B105EB29B85}"/>
              </a:ext>
            </a:extLst>
          </p:cNvPr>
          <p:cNvSpPr/>
          <p:nvPr/>
        </p:nvSpPr>
        <p:spPr>
          <a:xfrm>
            <a:off x="8994857" y="1780674"/>
            <a:ext cx="2928438" cy="1840831"/>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7AED85AC-19C8-4633-A4C6-0270C1D89B0A}"/>
              </a:ext>
            </a:extLst>
          </p:cNvPr>
          <p:cNvSpPr txBox="1"/>
          <p:nvPr/>
        </p:nvSpPr>
        <p:spPr>
          <a:xfrm>
            <a:off x="411080" y="4539735"/>
            <a:ext cx="3392906" cy="369332"/>
          </a:xfrm>
          <a:prstGeom prst="rect">
            <a:avLst/>
          </a:prstGeom>
          <a:noFill/>
        </p:spPr>
        <p:txBody>
          <a:bodyPr wrap="square" rtlCol="0">
            <a:spAutoFit/>
          </a:bodyPr>
          <a:lstStyle/>
          <a:p>
            <a:r>
              <a:rPr lang="zh-TW" altLang="en-US" dirty="0"/>
              <a:t>資料來源 </a:t>
            </a:r>
            <a:r>
              <a:rPr lang="en-US" altLang="zh-TW" dirty="0"/>
              <a:t>:</a:t>
            </a:r>
            <a:r>
              <a:rPr lang="zh-TW" altLang="en-US" dirty="0"/>
              <a:t> </a:t>
            </a:r>
            <a:r>
              <a:rPr lang="zh-TW" altLang="en-US" dirty="0">
                <a:hlinkClick r:id="rId4"/>
              </a:rPr>
              <a:t>台北市建築公會</a:t>
            </a:r>
            <a:endParaRPr lang="zh-TW" altLang="en-US" dirty="0"/>
          </a:p>
        </p:txBody>
      </p:sp>
    </p:spTree>
    <p:extLst>
      <p:ext uri="{BB962C8B-B14F-4D97-AF65-F5344CB8AC3E}">
        <p14:creationId xmlns:p14="http://schemas.microsoft.com/office/powerpoint/2010/main" val="3041938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內容版面配置區 4">
            <a:extLst>
              <a:ext uri="{FF2B5EF4-FFF2-40B4-BE49-F238E27FC236}">
                <a16:creationId xmlns:a16="http://schemas.microsoft.com/office/drawing/2014/main" id="{EBE9ABC8-D09F-4827-B7D8-CB391C3FB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79" y="1335506"/>
            <a:ext cx="7464313" cy="5109026"/>
          </a:xfrm>
          <a:prstGeom prst="rect">
            <a:avLst/>
          </a:prstGeom>
        </p:spPr>
      </p:pic>
      <p:sp>
        <p:nvSpPr>
          <p:cNvPr id="3" name="文字方塊 2">
            <a:extLst>
              <a:ext uri="{FF2B5EF4-FFF2-40B4-BE49-F238E27FC236}">
                <a16:creationId xmlns:a16="http://schemas.microsoft.com/office/drawing/2014/main" id="{5ABFE3E5-857A-48E1-84E0-57A53C761111}"/>
              </a:ext>
            </a:extLst>
          </p:cNvPr>
          <p:cNvSpPr txBox="1"/>
          <p:nvPr/>
        </p:nvSpPr>
        <p:spPr>
          <a:xfrm>
            <a:off x="314079" y="1153871"/>
            <a:ext cx="1660358" cy="369332"/>
          </a:xfrm>
          <a:prstGeom prst="rect">
            <a:avLst/>
          </a:prstGeom>
          <a:noFill/>
        </p:spPr>
        <p:txBody>
          <a:bodyPr wrap="square" rtlCol="0">
            <a:spAutoFit/>
          </a:bodyPr>
          <a:lstStyle/>
          <a:p>
            <a:r>
              <a:rPr lang="en-US" altLang="zh-TW" dirty="0"/>
              <a:t>Thresh = 0.01</a:t>
            </a:r>
            <a:endParaRPr lang="zh-TW" altLang="en-US" dirty="0"/>
          </a:p>
        </p:txBody>
      </p:sp>
      <p:sp>
        <p:nvSpPr>
          <p:cNvPr id="4" name="文字方塊 3">
            <a:extLst>
              <a:ext uri="{FF2B5EF4-FFF2-40B4-BE49-F238E27FC236}">
                <a16:creationId xmlns:a16="http://schemas.microsoft.com/office/drawing/2014/main" id="{799C0314-0BB6-4805-BBA3-B793A361D0DD}"/>
              </a:ext>
            </a:extLst>
          </p:cNvPr>
          <p:cNvSpPr txBox="1"/>
          <p:nvPr/>
        </p:nvSpPr>
        <p:spPr>
          <a:xfrm>
            <a:off x="2385876" y="417842"/>
            <a:ext cx="2234249" cy="369332"/>
          </a:xfrm>
          <a:prstGeom prst="rect">
            <a:avLst/>
          </a:prstGeom>
          <a:solidFill>
            <a:schemeClr val="accent1">
              <a:lumMod val="20000"/>
              <a:lumOff val="80000"/>
            </a:schemeClr>
          </a:solidFill>
        </p:spPr>
        <p:txBody>
          <a:bodyPr wrap="square" rtlCol="0">
            <a:spAutoFit/>
          </a:bodyPr>
          <a:lstStyle/>
          <a:p>
            <a:r>
              <a:rPr lang="zh-TW" altLang="en-US" dirty="0"/>
              <a:t>原樣本總數 </a:t>
            </a:r>
            <a:r>
              <a:rPr lang="en-US" altLang="zh-TW" dirty="0"/>
              <a:t>: 51987</a:t>
            </a:r>
          </a:p>
        </p:txBody>
      </p:sp>
      <p:sp>
        <p:nvSpPr>
          <p:cNvPr id="5" name="矩形 4">
            <a:extLst>
              <a:ext uri="{FF2B5EF4-FFF2-40B4-BE49-F238E27FC236}">
                <a16:creationId xmlns:a16="http://schemas.microsoft.com/office/drawing/2014/main" id="{F14D7902-0B80-4307-B89A-FBDAE21A506E}"/>
              </a:ext>
            </a:extLst>
          </p:cNvPr>
          <p:cNvSpPr/>
          <p:nvPr/>
        </p:nvSpPr>
        <p:spPr>
          <a:xfrm>
            <a:off x="2930059" y="874487"/>
            <a:ext cx="2730427" cy="369332"/>
          </a:xfrm>
          <a:prstGeom prst="rect">
            <a:avLst/>
          </a:prstGeom>
          <a:solidFill>
            <a:schemeClr val="accent4">
              <a:lumMod val="60000"/>
              <a:lumOff val="40000"/>
            </a:schemeClr>
          </a:solidFill>
          <a:ln>
            <a:noFill/>
          </a:ln>
        </p:spPr>
        <p:txBody>
          <a:bodyPr wrap="none">
            <a:spAutoFit/>
          </a:bodyPr>
          <a:lstStyle/>
          <a:p>
            <a:r>
              <a:rPr lang="en-US" altLang="zh-TW" dirty="0"/>
              <a:t>Thresh</a:t>
            </a:r>
            <a:r>
              <a:rPr lang="zh-TW" altLang="en-US" dirty="0"/>
              <a:t>後樣本總數 </a:t>
            </a:r>
            <a:r>
              <a:rPr lang="en-US" altLang="zh-TW" dirty="0"/>
              <a:t>: </a:t>
            </a:r>
            <a:r>
              <a:rPr lang="en-US" altLang="zh-TW" b="1" dirty="0"/>
              <a:t>37598</a:t>
            </a:r>
            <a:endParaRPr lang="zh-TW" altLang="en-US" b="1" dirty="0"/>
          </a:p>
        </p:txBody>
      </p:sp>
      <p:sp>
        <p:nvSpPr>
          <p:cNvPr id="6" name="矩形 5">
            <a:extLst>
              <a:ext uri="{FF2B5EF4-FFF2-40B4-BE49-F238E27FC236}">
                <a16:creationId xmlns:a16="http://schemas.microsoft.com/office/drawing/2014/main" id="{AA9F09D6-6C6B-40FA-AD7F-0ECD12F2AF41}"/>
              </a:ext>
            </a:extLst>
          </p:cNvPr>
          <p:cNvSpPr/>
          <p:nvPr/>
        </p:nvSpPr>
        <p:spPr>
          <a:xfrm>
            <a:off x="7980947" y="1443841"/>
            <a:ext cx="4078705" cy="3970318"/>
          </a:xfrm>
          <a:prstGeom prst="rect">
            <a:avLst/>
          </a:prstGeom>
          <a:noFill/>
        </p:spPr>
        <p:txBody>
          <a:bodyPr wrap="square">
            <a:spAutoFit/>
          </a:bodyPr>
          <a:lstStyle/>
          <a:p>
            <a:r>
              <a:rPr lang="zh-TW" altLang="en-US" dirty="0"/>
              <a:t>總價元              0.508205</a:t>
            </a:r>
          </a:p>
          <a:p>
            <a:r>
              <a:rPr lang="zh-TW" altLang="en-US" dirty="0">
                <a:solidFill>
                  <a:srgbClr val="C00000"/>
                </a:solidFill>
              </a:rPr>
              <a:t>鄉鎮市區_大安區         0.285090</a:t>
            </a:r>
          </a:p>
          <a:p>
            <a:r>
              <a:rPr lang="zh-TW" altLang="en-US" dirty="0"/>
              <a:t>總樓層數             0.283116</a:t>
            </a:r>
          </a:p>
          <a:p>
            <a:r>
              <a:rPr lang="zh-TW" altLang="en-US" dirty="0"/>
              <a:t>車位總價元            0.276417</a:t>
            </a:r>
          </a:p>
          <a:p>
            <a:r>
              <a:rPr lang="zh-TW" altLang="en-US" dirty="0"/>
              <a:t>總樓層數平方           0.244972</a:t>
            </a:r>
          </a:p>
          <a:p>
            <a:r>
              <a:rPr lang="zh-TW" altLang="en-US" dirty="0"/>
              <a:t>建物型態_住宅大樓        0.229387</a:t>
            </a:r>
          </a:p>
          <a:p>
            <a:r>
              <a:rPr lang="zh-TW" altLang="en-US" dirty="0"/>
              <a:t>有無管理組織_有         0.218061</a:t>
            </a:r>
          </a:p>
          <a:p>
            <a:r>
              <a:rPr lang="zh-TW" altLang="en-US" dirty="0"/>
              <a:t>移轉層次             0.193991</a:t>
            </a:r>
          </a:p>
          <a:p>
            <a:r>
              <a:rPr lang="zh-TW" altLang="en-US" dirty="0"/>
              <a:t>主要建材_見其他登記事項     0.193456</a:t>
            </a:r>
          </a:p>
          <a:p>
            <a:r>
              <a:rPr lang="zh-TW" altLang="en-US" dirty="0">
                <a:solidFill>
                  <a:srgbClr val="C00000"/>
                </a:solidFill>
              </a:rPr>
              <a:t>鄉鎮市區_中正區         0.182930</a:t>
            </a:r>
          </a:p>
          <a:p>
            <a:r>
              <a:rPr lang="zh-TW" altLang="en-US" dirty="0">
                <a:solidFill>
                  <a:schemeClr val="accent6">
                    <a:lumMod val="75000"/>
                  </a:schemeClr>
                </a:solidFill>
              </a:rPr>
              <a:t>車位移轉總面積(平方公尺)    0.179461</a:t>
            </a:r>
          </a:p>
          <a:p>
            <a:r>
              <a:rPr lang="zh-TW" altLang="en-US" dirty="0">
                <a:solidFill>
                  <a:schemeClr val="accent6">
                    <a:lumMod val="75000"/>
                  </a:schemeClr>
                </a:solidFill>
              </a:rPr>
              <a:t>車位筆數             0.151428</a:t>
            </a:r>
          </a:p>
          <a:p>
            <a:r>
              <a:rPr lang="zh-TW" altLang="en-US" dirty="0"/>
              <a:t>建物型態_店面          0.146474</a:t>
            </a:r>
          </a:p>
          <a:p>
            <a:r>
              <a:rPr lang="zh-TW" altLang="en-US" dirty="0"/>
              <a:t>電梯_有             0.143146</a:t>
            </a:r>
            <a:endParaRPr lang="en-US" altLang="zh-TW" dirty="0"/>
          </a:p>
        </p:txBody>
      </p:sp>
      <p:sp>
        <p:nvSpPr>
          <p:cNvPr id="8" name="箭號: 弧形下彎 7">
            <a:extLst>
              <a:ext uri="{FF2B5EF4-FFF2-40B4-BE49-F238E27FC236}">
                <a16:creationId xmlns:a16="http://schemas.microsoft.com/office/drawing/2014/main" id="{440D6B54-0A9A-4978-91DE-3A971D90C5AC}"/>
              </a:ext>
            </a:extLst>
          </p:cNvPr>
          <p:cNvSpPr/>
          <p:nvPr/>
        </p:nvSpPr>
        <p:spPr>
          <a:xfrm rot="1861618">
            <a:off x="4640100" y="345875"/>
            <a:ext cx="1305724" cy="439951"/>
          </a:xfrm>
          <a:prstGeom prst="curvedDownArrow">
            <a:avLst>
              <a:gd name="adj1" fmla="val 25000"/>
              <a:gd name="adj2" fmla="val 50000"/>
              <a:gd name="adj3" fmla="val 2871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2436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3000"/>
            <a:lum/>
          </a:blip>
          <a:srcRect/>
          <a:stretch>
            <a:fillRect/>
          </a:stretch>
        </a:blip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9C812DBA-A63D-4D49-BB2B-6EC64549864F}"/>
              </a:ext>
            </a:extLst>
          </p:cNvPr>
          <p:cNvSpPr/>
          <p:nvPr/>
        </p:nvSpPr>
        <p:spPr>
          <a:xfrm>
            <a:off x="0" y="0"/>
            <a:ext cx="12192000" cy="6821488"/>
          </a:xfrm>
          <a:prstGeom prst="rect">
            <a:avLst/>
          </a:prstGeom>
          <a:solidFill>
            <a:schemeClr val="tx1">
              <a:alpha val="8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9AC525D1-73C5-45B8-8272-D9D5E76C1EF8}"/>
              </a:ext>
            </a:extLst>
          </p:cNvPr>
          <p:cNvSpPr/>
          <p:nvPr/>
        </p:nvSpPr>
        <p:spPr>
          <a:xfrm>
            <a:off x="-1" y="0"/>
            <a:ext cx="198305" cy="6858000"/>
          </a:xfrm>
          <a:prstGeom prst="rect">
            <a:avLst/>
          </a:prstGeom>
          <a:solidFill>
            <a:srgbClr val="EE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0D47108A-E157-48A9-8E14-6610822BB39A}"/>
              </a:ext>
            </a:extLst>
          </p:cNvPr>
          <p:cNvSpPr/>
          <p:nvPr/>
        </p:nvSpPr>
        <p:spPr>
          <a:xfrm>
            <a:off x="0" y="121187"/>
            <a:ext cx="1839817" cy="705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目錄</a:t>
            </a:r>
          </a:p>
        </p:txBody>
      </p:sp>
      <p:sp>
        <p:nvSpPr>
          <p:cNvPr id="14" name="矩形 13">
            <a:extLst>
              <a:ext uri="{FF2B5EF4-FFF2-40B4-BE49-F238E27FC236}">
                <a16:creationId xmlns:a16="http://schemas.microsoft.com/office/drawing/2014/main" id="{B16B37E6-C411-4CC0-830E-97DC1609BBD5}"/>
              </a:ext>
            </a:extLst>
          </p:cNvPr>
          <p:cNvSpPr/>
          <p:nvPr/>
        </p:nvSpPr>
        <p:spPr>
          <a:xfrm>
            <a:off x="1182477" y="920934"/>
            <a:ext cx="2489812" cy="248981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78A06878-60C6-4286-8627-71F43FBBD207}"/>
              </a:ext>
            </a:extLst>
          </p:cNvPr>
          <p:cNvSpPr/>
          <p:nvPr/>
        </p:nvSpPr>
        <p:spPr>
          <a:xfrm>
            <a:off x="4766632" y="947453"/>
            <a:ext cx="2489812" cy="248981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TW" altLang="en-US" sz="3200" dirty="0">
              <a:solidFill>
                <a:prstClr val="black"/>
              </a:solidFill>
              <a:latin typeface="微軟正黑體" panose="020B0604030504040204" pitchFamily="34" charset="-120"/>
              <a:ea typeface="微軟正黑體" panose="020B0604030504040204" pitchFamily="34" charset="-120"/>
            </a:endParaRPr>
          </a:p>
        </p:txBody>
      </p:sp>
      <p:sp>
        <p:nvSpPr>
          <p:cNvPr id="16" name="矩形 15">
            <a:extLst>
              <a:ext uri="{FF2B5EF4-FFF2-40B4-BE49-F238E27FC236}">
                <a16:creationId xmlns:a16="http://schemas.microsoft.com/office/drawing/2014/main" id="{AA75A4A4-E42F-45EE-94DE-8D0A5409BE6B}"/>
              </a:ext>
            </a:extLst>
          </p:cNvPr>
          <p:cNvSpPr/>
          <p:nvPr/>
        </p:nvSpPr>
        <p:spPr>
          <a:xfrm>
            <a:off x="8350786" y="947453"/>
            <a:ext cx="2489812" cy="24898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8126E5C5-F19C-4719-B13E-A4BCAA6676EE}"/>
              </a:ext>
            </a:extLst>
          </p:cNvPr>
          <p:cNvSpPr/>
          <p:nvPr/>
        </p:nvSpPr>
        <p:spPr>
          <a:xfrm>
            <a:off x="8350786" y="3646584"/>
            <a:ext cx="2489812" cy="248981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9F2D19AB-B542-48A0-98F0-7BAC5019E4C1}"/>
              </a:ext>
            </a:extLst>
          </p:cNvPr>
          <p:cNvSpPr/>
          <p:nvPr/>
        </p:nvSpPr>
        <p:spPr>
          <a:xfrm>
            <a:off x="4766632" y="3646584"/>
            <a:ext cx="2489812" cy="2489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171CEA10-C392-4BDA-BA57-E2E8D41E4152}"/>
              </a:ext>
            </a:extLst>
          </p:cNvPr>
          <p:cNvSpPr/>
          <p:nvPr/>
        </p:nvSpPr>
        <p:spPr>
          <a:xfrm>
            <a:off x="1182477" y="3646584"/>
            <a:ext cx="2489812" cy="248981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1DED2B38-F302-409A-A8B4-04482B06018B}"/>
              </a:ext>
            </a:extLst>
          </p:cNvPr>
          <p:cNvSpPr txBox="1"/>
          <p:nvPr/>
        </p:nvSpPr>
        <p:spPr>
          <a:xfrm>
            <a:off x="1883881" y="2265579"/>
            <a:ext cx="1863688" cy="1077218"/>
          </a:xfrm>
          <a:prstGeom prst="rect">
            <a:avLst/>
          </a:prstGeom>
          <a:noFill/>
        </p:spPr>
        <p:txBody>
          <a:bodyPr wrap="square" rtlCol="0">
            <a:spAutoFit/>
          </a:bodyPr>
          <a:lstStyle/>
          <a:p>
            <a:r>
              <a:rPr lang="zh-TW" altLang="en-US" sz="3200" dirty="0">
                <a:latin typeface="微軟正黑體" panose="020B0604030504040204" pitchFamily="34" charset="-120"/>
                <a:ea typeface="微軟正黑體" panose="020B0604030504040204" pitchFamily="34" charset="-120"/>
              </a:rPr>
              <a:t>目的和資料來源</a:t>
            </a:r>
          </a:p>
        </p:txBody>
      </p:sp>
      <p:sp>
        <p:nvSpPr>
          <p:cNvPr id="21" name="文字方塊 20">
            <a:extLst>
              <a:ext uri="{FF2B5EF4-FFF2-40B4-BE49-F238E27FC236}">
                <a16:creationId xmlns:a16="http://schemas.microsoft.com/office/drawing/2014/main" id="{5F6B7AB7-2B78-4151-808F-5B0C6BA5DF31}"/>
              </a:ext>
            </a:extLst>
          </p:cNvPr>
          <p:cNvSpPr txBox="1"/>
          <p:nvPr/>
        </p:nvSpPr>
        <p:spPr>
          <a:xfrm>
            <a:off x="2535716" y="1026635"/>
            <a:ext cx="1136574" cy="923330"/>
          </a:xfrm>
          <a:prstGeom prst="rect">
            <a:avLst/>
          </a:prstGeom>
          <a:noFill/>
        </p:spPr>
        <p:txBody>
          <a:bodyPr wrap="square" rtlCol="0">
            <a:spAutoFit/>
          </a:bodyPr>
          <a:lstStyle/>
          <a:p>
            <a:r>
              <a:rPr lang="en-US" altLang="zh-TW" sz="5400" b="1" dirty="0"/>
              <a:t>01</a:t>
            </a:r>
            <a:endParaRPr lang="zh-TW" altLang="en-US" sz="5400" b="1" dirty="0"/>
          </a:p>
        </p:txBody>
      </p:sp>
      <p:sp>
        <p:nvSpPr>
          <p:cNvPr id="22" name="文字方塊 21">
            <a:extLst>
              <a:ext uri="{FF2B5EF4-FFF2-40B4-BE49-F238E27FC236}">
                <a16:creationId xmlns:a16="http://schemas.microsoft.com/office/drawing/2014/main" id="{FE1AAAFA-1D07-4A59-A6E5-1074321F6CB2}"/>
              </a:ext>
            </a:extLst>
          </p:cNvPr>
          <p:cNvSpPr txBox="1"/>
          <p:nvPr/>
        </p:nvSpPr>
        <p:spPr>
          <a:xfrm>
            <a:off x="4874963" y="2426010"/>
            <a:ext cx="1136574" cy="923330"/>
          </a:xfrm>
          <a:prstGeom prst="rect">
            <a:avLst/>
          </a:prstGeom>
          <a:noFill/>
        </p:spPr>
        <p:txBody>
          <a:bodyPr wrap="square" rtlCol="0">
            <a:spAutoFit/>
          </a:bodyPr>
          <a:lstStyle/>
          <a:p>
            <a:r>
              <a:rPr lang="en-US" altLang="zh-TW" sz="5400" b="1" dirty="0"/>
              <a:t>02</a:t>
            </a:r>
            <a:endParaRPr lang="zh-TW" altLang="en-US" sz="5400" b="1" dirty="0"/>
          </a:p>
        </p:txBody>
      </p:sp>
      <p:sp>
        <p:nvSpPr>
          <p:cNvPr id="24" name="矩形 23">
            <a:extLst>
              <a:ext uri="{FF2B5EF4-FFF2-40B4-BE49-F238E27FC236}">
                <a16:creationId xmlns:a16="http://schemas.microsoft.com/office/drawing/2014/main" id="{F7FA2F62-053E-404A-8477-682CA675192B}"/>
              </a:ext>
            </a:extLst>
          </p:cNvPr>
          <p:cNvSpPr/>
          <p:nvPr/>
        </p:nvSpPr>
        <p:spPr>
          <a:xfrm>
            <a:off x="4797847" y="1873452"/>
            <a:ext cx="2232753"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資料視覺化</a:t>
            </a:r>
          </a:p>
        </p:txBody>
      </p:sp>
      <p:sp>
        <p:nvSpPr>
          <p:cNvPr id="25" name="文字方塊 24">
            <a:extLst>
              <a:ext uri="{FF2B5EF4-FFF2-40B4-BE49-F238E27FC236}">
                <a16:creationId xmlns:a16="http://schemas.microsoft.com/office/drawing/2014/main" id="{1D63103A-A47A-4C9D-803D-46D5BC4CE508}"/>
              </a:ext>
            </a:extLst>
          </p:cNvPr>
          <p:cNvSpPr txBox="1"/>
          <p:nvPr/>
        </p:nvSpPr>
        <p:spPr>
          <a:xfrm>
            <a:off x="8459118" y="1013534"/>
            <a:ext cx="1136574" cy="923330"/>
          </a:xfrm>
          <a:prstGeom prst="rect">
            <a:avLst/>
          </a:prstGeom>
          <a:noFill/>
        </p:spPr>
        <p:txBody>
          <a:bodyPr wrap="square" rtlCol="0">
            <a:spAutoFit/>
          </a:bodyPr>
          <a:lstStyle/>
          <a:p>
            <a:r>
              <a:rPr lang="en-US" altLang="zh-TW" sz="5400" b="1" dirty="0"/>
              <a:t>03</a:t>
            </a:r>
            <a:endParaRPr lang="zh-TW" altLang="en-US" sz="5400" b="1" dirty="0"/>
          </a:p>
        </p:txBody>
      </p:sp>
      <p:sp>
        <p:nvSpPr>
          <p:cNvPr id="26" name="矩形 25">
            <a:extLst>
              <a:ext uri="{FF2B5EF4-FFF2-40B4-BE49-F238E27FC236}">
                <a16:creationId xmlns:a16="http://schemas.microsoft.com/office/drawing/2014/main" id="{ABBEE1CB-C905-4793-9D53-F97E57087FD0}"/>
              </a:ext>
            </a:extLst>
          </p:cNvPr>
          <p:cNvSpPr/>
          <p:nvPr/>
        </p:nvSpPr>
        <p:spPr>
          <a:xfrm>
            <a:off x="8868578" y="2265579"/>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模型建置</a:t>
            </a:r>
          </a:p>
        </p:txBody>
      </p:sp>
      <p:sp>
        <p:nvSpPr>
          <p:cNvPr id="27" name="文字方塊 26">
            <a:extLst>
              <a:ext uri="{FF2B5EF4-FFF2-40B4-BE49-F238E27FC236}">
                <a16:creationId xmlns:a16="http://schemas.microsoft.com/office/drawing/2014/main" id="{5D31D3F9-FFB7-48F7-A83D-9864F7FEA04C}"/>
              </a:ext>
            </a:extLst>
          </p:cNvPr>
          <p:cNvSpPr txBox="1"/>
          <p:nvPr/>
        </p:nvSpPr>
        <p:spPr>
          <a:xfrm>
            <a:off x="1182477" y="5231322"/>
            <a:ext cx="1136574" cy="923330"/>
          </a:xfrm>
          <a:prstGeom prst="rect">
            <a:avLst/>
          </a:prstGeom>
          <a:noFill/>
        </p:spPr>
        <p:txBody>
          <a:bodyPr wrap="square" rtlCol="0">
            <a:spAutoFit/>
          </a:bodyPr>
          <a:lstStyle/>
          <a:p>
            <a:r>
              <a:rPr lang="en-US" altLang="zh-TW" sz="5400" b="1" dirty="0"/>
              <a:t>04</a:t>
            </a:r>
            <a:endParaRPr lang="zh-TW" altLang="en-US" sz="5400" b="1" dirty="0"/>
          </a:p>
        </p:txBody>
      </p:sp>
      <p:sp>
        <p:nvSpPr>
          <p:cNvPr id="28" name="文字方塊 27">
            <a:extLst>
              <a:ext uri="{FF2B5EF4-FFF2-40B4-BE49-F238E27FC236}">
                <a16:creationId xmlns:a16="http://schemas.microsoft.com/office/drawing/2014/main" id="{83EE09D2-405E-448B-B65C-3E42F3584D40}"/>
              </a:ext>
            </a:extLst>
          </p:cNvPr>
          <p:cNvSpPr txBox="1"/>
          <p:nvPr/>
        </p:nvSpPr>
        <p:spPr>
          <a:xfrm>
            <a:off x="5506597" y="3686705"/>
            <a:ext cx="1136574" cy="923330"/>
          </a:xfrm>
          <a:prstGeom prst="rect">
            <a:avLst/>
          </a:prstGeom>
          <a:noFill/>
        </p:spPr>
        <p:txBody>
          <a:bodyPr wrap="square" rtlCol="0">
            <a:spAutoFit/>
          </a:bodyPr>
          <a:lstStyle/>
          <a:p>
            <a:r>
              <a:rPr lang="en-US" altLang="zh-TW" sz="5400" b="1" dirty="0"/>
              <a:t>05</a:t>
            </a:r>
            <a:endParaRPr lang="zh-TW" altLang="en-US" sz="5400" b="1" dirty="0"/>
          </a:p>
        </p:txBody>
      </p:sp>
      <p:sp>
        <p:nvSpPr>
          <p:cNvPr id="29" name="文字方塊 28">
            <a:extLst>
              <a:ext uri="{FF2B5EF4-FFF2-40B4-BE49-F238E27FC236}">
                <a16:creationId xmlns:a16="http://schemas.microsoft.com/office/drawing/2014/main" id="{F5604B7D-1345-4C18-83B1-BA14B992BBB1}"/>
              </a:ext>
            </a:extLst>
          </p:cNvPr>
          <p:cNvSpPr txBox="1"/>
          <p:nvPr/>
        </p:nvSpPr>
        <p:spPr>
          <a:xfrm>
            <a:off x="9920689" y="5319457"/>
            <a:ext cx="1136574" cy="923330"/>
          </a:xfrm>
          <a:prstGeom prst="rect">
            <a:avLst/>
          </a:prstGeom>
          <a:noFill/>
        </p:spPr>
        <p:txBody>
          <a:bodyPr wrap="square" rtlCol="0">
            <a:spAutoFit/>
          </a:bodyPr>
          <a:lstStyle/>
          <a:p>
            <a:r>
              <a:rPr lang="en-US" altLang="zh-TW" sz="5400" b="1" dirty="0"/>
              <a:t>06</a:t>
            </a:r>
            <a:endParaRPr lang="zh-TW" altLang="en-US" sz="5400" b="1" dirty="0"/>
          </a:p>
        </p:txBody>
      </p:sp>
      <p:sp>
        <p:nvSpPr>
          <p:cNvPr id="30" name="矩形 29">
            <a:extLst>
              <a:ext uri="{FF2B5EF4-FFF2-40B4-BE49-F238E27FC236}">
                <a16:creationId xmlns:a16="http://schemas.microsoft.com/office/drawing/2014/main" id="{569AE6F3-F030-4B72-B265-75F81882DC2B}"/>
              </a:ext>
            </a:extLst>
          </p:cNvPr>
          <p:cNvSpPr/>
          <p:nvPr/>
        </p:nvSpPr>
        <p:spPr>
          <a:xfrm>
            <a:off x="1182477" y="4646547"/>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優化模型</a:t>
            </a:r>
          </a:p>
        </p:txBody>
      </p:sp>
      <p:sp>
        <p:nvSpPr>
          <p:cNvPr id="31" name="矩形 30">
            <a:extLst>
              <a:ext uri="{FF2B5EF4-FFF2-40B4-BE49-F238E27FC236}">
                <a16:creationId xmlns:a16="http://schemas.microsoft.com/office/drawing/2014/main" id="{BEF558DB-849B-4FEB-A7F6-E38D352B1DFD}"/>
              </a:ext>
            </a:extLst>
          </p:cNvPr>
          <p:cNvSpPr/>
          <p:nvPr/>
        </p:nvSpPr>
        <p:spPr>
          <a:xfrm>
            <a:off x="5088876" y="4646547"/>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分析結果</a:t>
            </a:r>
          </a:p>
        </p:txBody>
      </p:sp>
      <p:sp>
        <p:nvSpPr>
          <p:cNvPr id="32" name="矩形 31">
            <a:extLst>
              <a:ext uri="{FF2B5EF4-FFF2-40B4-BE49-F238E27FC236}">
                <a16:creationId xmlns:a16="http://schemas.microsoft.com/office/drawing/2014/main" id="{497D0732-3609-4BFB-99DE-F8C7E249B42A}"/>
              </a:ext>
            </a:extLst>
          </p:cNvPr>
          <p:cNvSpPr/>
          <p:nvPr/>
        </p:nvSpPr>
        <p:spPr>
          <a:xfrm>
            <a:off x="8751065" y="4774689"/>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學習心得</a:t>
            </a:r>
          </a:p>
        </p:txBody>
      </p:sp>
      <p:sp>
        <p:nvSpPr>
          <p:cNvPr id="2" name="矩形 1">
            <a:extLst>
              <a:ext uri="{FF2B5EF4-FFF2-40B4-BE49-F238E27FC236}">
                <a16:creationId xmlns:a16="http://schemas.microsoft.com/office/drawing/2014/main" id="{7E7C4019-BCBF-4C7A-B886-2C33A254C4A0}"/>
              </a:ext>
            </a:extLst>
          </p:cNvPr>
          <p:cNvSpPr/>
          <p:nvPr/>
        </p:nvSpPr>
        <p:spPr>
          <a:xfrm>
            <a:off x="-1" y="0"/>
            <a:ext cx="12192001" cy="91094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01F9AD2B-855A-4D7B-AB0B-F53E0964E023}"/>
              </a:ext>
            </a:extLst>
          </p:cNvPr>
          <p:cNvSpPr/>
          <p:nvPr/>
        </p:nvSpPr>
        <p:spPr>
          <a:xfrm>
            <a:off x="-2" y="910941"/>
            <a:ext cx="1182478" cy="59470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CA11CB67-5B5F-4EC6-BA73-E3BF89B12C8C}"/>
              </a:ext>
            </a:extLst>
          </p:cNvPr>
          <p:cNvSpPr/>
          <p:nvPr/>
        </p:nvSpPr>
        <p:spPr>
          <a:xfrm>
            <a:off x="1178805" y="3392488"/>
            <a:ext cx="11013195" cy="347550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a:extLst>
              <a:ext uri="{FF2B5EF4-FFF2-40B4-BE49-F238E27FC236}">
                <a16:creationId xmlns:a16="http://schemas.microsoft.com/office/drawing/2014/main" id="{4514DDBC-092B-463F-84D8-FF0334F66C62}"/>
              </a:ext>
            </a:extLst>
          </p:cNvPr>
          <p:cNvSpPr/>
          <p:nvPr/>
        </p:nvSpPr>
        <p:spPr>
          <a:xfrm>
            <a:off x="10864470" y="892683"/>
            <a:ext cx="1327529" cy="24898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a:extLst>
              <a:ext uri="{FF2B5EF4-FFF2-40B4-BE49-F238E27FC236}">
                <a16:creationId xmlns:a16="http://schemas.microsoft.com/office/drawing/2014/main" id="{D0E306BA-35D0-492E-ABA4-BABA5861C3B1}"/>
              </a:ext>
            </a:extLst>
          </p:cNvPr>
          <p:cNvSpPr/>
          <p:nvPr/>
        </p:nvSpPr>
        <p:spPr>
          <a:xfrm>
            <a:off x="1149429" y="909469"/>
            <a:ext cx="7201356" cy="24898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12415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C4D91F-29F0-4D6E-A9A2-826E432EA065}"/>
              </a:ext>
            </a:extLst>
          </p:cNvPr>
          <p:cNvSpPr/>
          <p:nvPr/>
        </p:nvSpPr>
        <p:spPr>
          <a:xfrm>
            <a:off x="300789" y="505327"/>
            <a:ext cx="156411" cy="635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3AE195-1932-48DC-9B36-E71482D8F7F0}"/>
              </a:ext>
            </a:extLst>
          </p:cNvPr>
          <p:cNvSpPr txBox="1"/>
          <p:nvPr/>
        </p:nvSpPr>
        <p:spPr>
          <a:xfrm>
            <a:off x="685800" y="505327"/>
            <a:ext cx="2550695" cy="584775"/>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rPr>
              <a:t>PLS model</a:t>
            </a:r>
            <a:endParaRPr lang="zh-TW" altLang="en-US" sz="3200" dirty="0">
              <a:latin typeface="微軟正黑體" panose="020B0604030504040204" pitchFamily="34" charset="-120"/>
              <a:ea typeface="微軟正黑體" panose="020B0604030504040204" pitchFamily="34" charset="-120"/>
            </a:endParaRPr>
          </a:p>
        </p:txBody>
      </p:sp>
      <p:sp>
        <p:nvSpPr>
          <p:cNvPr id="6" name="矩形 5">
            <a:extLst>
              <a:ext uri="{FF2B5EF4-FFF2-40B4-BE49-F238E27FC236}">
                <a16:creationId xmlns:a16="http://schemas.microsoft.com/office/drawing/2014/main" id="{A2C546FC-E04C-4D90-B830-29138AF061E2}"/>
              </a:ext>
            </a:extLst>
          </p:cNvPr>
          <p:cNvSpPr/>
          <p:nvPr/>
        </p:nvSpPr>
        <p:spPr>
          <a:xfrm>
            <a:off x="1822784" y="1395663"/>
            <a:ext cx="3036437" cy="26177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B5374579-32E0-4826-A168-BF0EF91E5D6D}"/>
              </a:ext>
            </a:extLst>
          </p:cNvPr>
          <p:cNvSpPr/>
          <p:nvPr/>
        </p:nvSpPr>
        <p:spPr>
          <a:xfrm>
            <a:off x="1822783" y="3814011"/>
            <a:ext cx="3036437" cy="25136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67DB0356-9E3E-4FE1-A22D-F8B460E1BDF3}"/>
              </a:ext>
            </a:extLst>
          </p:cNvPr>
          <p:cNvSpPr/>
          <p:nvPr/>
        </p:nvSpPr>
        <p:spPr>
          <a:xfrm>
            <a:off x="4650204" y="1395663"/>
            <a:ext cx="4806617" cy="261779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1C17850D-C124-49E7-8CC1-A75F77EE0651}"/>
              </a:ext>
            </a:extLst>
          </p:cNvPr>
          <p:cNvSpPr/>
          <p:nvPr/>
        </p:nvSpPr>
        <p:spPr>
          <a:xfrm>
            <a:off x="4650204" y="3801979"/>
            <a:ext cx="4806617" cy="25266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t>PLS1 </a:t>
            </a:r>
            <a:r>
              <a:rPr lang="zh-TW" altLang="en-US" b="1" dirty="0"/>
              <a:t>是指只有一個因變量</a:t>
            </a:r>
            <a:r>
              <a:rPr lang="zh-TW" altLang="en-US" dirty="0"/>
              <a:t>的偏最小二乘模型，而 </a:t>
            </a:r>
            <a:r>
              <a:rPr lang="en-US" altLang="zh-TW" dirty="0"/>
              <a:t>PLS2 </a:t>
            </a:r>
            <a:r>
              <a:rPr lang="zh-TW" altLang="en-US" dirty="0"/>
              <a:t>是指具有</a:t>
            </a:r>
            <a:r>
              <a:rPr lang="zh-TW" altLang="en-US" b="1" dirty="0"/>
              <a:t>多個因變量</a:t>
            </a:r>
            <a:r>
              <a:rPr lang="zh-TW" altLang="en-US" dirty="0"/>
              <a:t>的模型</a:t>
            </a:r>
          </a:p>
        </p:txBody>
      </p:sp>
      <p:sp>
        <p:nvSpPr>
          <p:cNvPr id="11" name="文字方塊 10">
            <a:extLst>
              <a:ext uri="{FF2B5EF4-FFF2-40B4-BE49-F238E27FC236}">
                <a16:creationId xmlns:a16="http://schemas.microsoft.com/office/drawing/2014/main" id="{64E3DBCB-3E35-468D-8550-11B12AF7C60C}"/>
              </a:ext>
            </a:extLst>
          </p:cNvPr>
          <p:cNvSpPr txBox="1"/>
          <p:nvPr/>
        </p:nvSpPr>
        <p:spPr>
          <a:xfrm>
            <a:off x="6297527" y="1564105"/>
            <a:ext cx="1656044" cy="369332"/>
          </a:xfrm>
          <a:prstGeom prst="rect">
            <a:avLst/>
          </a:prstGeom>
          <a:noFill/>
        </p:spPr>
        <p:txBody>
          <a:bodyPr wrap="square" rtlCol="0">
            <a:spAutoFit/>
          </a:bodyPr>
          <a:lstStyle/>
          <a:p>
            <a:r>
              <a:rPr lang="zh-TW" altLang="en-US" dirty="0"/>
              <a:t>適用時機</a:t>
            </a:r>
          </a:p>
        </p:txBody>
      </p:sp>
      <p:sp>
        <p:nvSpPr>
          <p:cNvPr id="12" name="文字方塊 11">
            <a:extLst>
              <a:ext uri="{FF2B5EF4-FFF2-40B4-BE49-F238E27FC236}">
                <a16:creationId xmlns:a16="http://schemas.microsoft.com/office/drawing/2014/main" id="{7B0DFA99-9A13-4988-B063-B530DE6E43F7}"/>
              </a:ext>
            </a:extLst>
          </p:cNvPr>
          <p:cNvSpPr txBox="1"/>
          <p:nvPr/>
        </p:nvSpPr>
        <p:spPr>
          <a:xfrm>
            <a:off x="4746458" y="2044823"/>
            <a:ext cx="4591265" cy="1703415"/>
          </a:xfrm>
          <a:prstGeom prst="rect">
            <a:avLst/>
          </a:prstGeom>
          <a:noFill/>
        </p:spPr>
        <p:txBody>
          <a:bodyPr wrap="square" rtlCol="0">
            <a:spAutoFit/>
          </a:bodyPr>
          <a:lstStyle/>
          <a:p>
            <a:pPr marL="342900" indent="-342900">
              <a:lnSpc>
                <a:spcPct val="150000"/>
              </a:lnSpc>
              <a:buAutoNum type="arabicPeriod"/>
            </a:pPr>
            <a:r>
              <a:rPr lang="zh-TW" altLang="en-US" dirty="0">
                <a:latin typeface="微軟正黑體" panose="020B0604030504040204" pitchFamily="34" charset="-120"/>
                <a:ea typeface="微軟正黑體" panose="020B0604030504040204" pitchFamily="34" charset="-120"/>
              </a:rPr>
              <a:t>當預測變數量大於樣本量且</a:t>
            </a:r>
            <a:r>
              <a:rPr lang="en-US" altLang="zh-TW" dirty="0">
                <a:latin typeface="微軟正黑體" panose="020B0604030504040204" pitchFamily="34" charset="-120"/>
                <a:ea typeface="微軟正黑體" panose="020B0604030504040204" pitchFamily="34" charset="-120"/>
              </a:rPr>
              <a:t>OLS</a:t>
            </a:r>
            <a:r>
              <a:rPr lang="zh-TW" altLang="en-US" dirty="0">
                <a:latin typeface="微軟正黑體" panose="020B0604030504040204" pitchFamily="34" charset="-120"/>
                <a:ea typeface="微軟正黑體" panose="020B0604030504040204" pitchFamily="34" charset="-120"/>
              </a:rPr>
              <a:t>產生係數標準誤高或完全失效</a:t>
            </a:r>
            <a:endParaRPr lang="en-US" altLang="zh-TW" dirty="0">
              <a:latin typeface="微軟正黑體" panose="020B0604030504040204" pitchFamily="34" charset="-120"/>
              <a:ea typeface="微軟正黑體" panose="020B0604030504040204" pitchFamily="34" charset="-120"/>
            </a:endParaRPr>
          </a:p>
          <a:p>
            <a:pPr marL="342900" indent="-342900">
              <a:lnSpc>
                <a:spcPct val="150000"/>
              </a:lnSpc>
              <a:buAutoNum type="arabicPeriod"/>
            </a:pPr>
            <a:r>
              <a:rPr lang="zh-TW" altLang="en-US" dirty="0">
                <a:latin typeface="微軟正黑體" panose="020B0604030504040204" pitchFamily="34" charset="-120"/>
                <a:ea typeface="微軟正黑體" panose="020B0604030504040204" pitchFamily="34" charset="-120"/>
              </a:rPr>
              <a:t>預測變量高度共線</a:t>
            </a:r>
            <a:endParaRPr lang="en-US" altLang="zh-TW" dirty="0">
              <a:latin typeface="微軟正黑體" panose="020B0604030504040204" pitchFamily="34" charset="-120"/>
              <a:ea typeface="微軟正黑體" panose="020B0604030504040204" pitchFamily="34" charset="-120"/>
            </a:endParaRPr>
          </a:p>
          <a:p>
            <a:pPr marL="342900" indent="-342900">
              <a:lnSpc>
                <a:spcPct val="150000"/>
              </a:lnSpc>
              <a:buAutoNum type="arabicPeriod"/>
            </a:pPr>
            <a:endParaRPr lang="zh-TW" altLang="en-US" dirty="0">
              <a:latin typeface="微軟正黑體" panose="020B0604030504040204" pitchFamily="34" charset="-120"/>
              <a:ea typeface="微軟正黑體" panose="020B0604030504040204" pitchFamily="34" charset="-120"/>
            </a:endParaRPr>
          </a:p>
        </p:txBody>
      </p:sp>
      <p:sp>
        <p:nvSpPr>
          <p:cNvPr id="4" name="文字方塊 3">
            <a:extLst>
              <a:ext uri="{FF2B5EF4-FFF2-40B4-BE49-F238E27FC236}">
                <a16:creationId xmlns:a16="http://schemas.microsoft.com/office/drawing/2014/main" id="{EF31724C-2D1F-45AF-8090-52DC5C24A573}"/>
              </a:ext>
            </a:extLst>
          </p:cNvPr>
          <p:cNvSpPr txBox="1"/>
          <p:nvPr/>
        </p:nvSpPr>
        <p:spPr>
          <a:xfrm>
            <a:off x="2111542" y="1933437"/>
            <a:ext cx="2287018" cy="1477328"/>
          </a:xfrm>
          <a:prstGeom prst="rect">
            <a:avLst/>
          </a:prstGeom>
          <a:noFill/>
        </p:spPr>
        <p:txBody>
          <a:bodyPr wrap="square" rtlCol="0">
            <a:spAutoFit/>
          </a:bodyPr>
          <a:lstStyle/>
          <a:p>
            <a:r>
              <a:rPr lang="zh-TW" altLang="en-US" dirty="0">
                <a:solidFill>
                  <a:schemeClr val="bg1"/>
                </a:solidFill>
              </a:rPr>
              <a:t>把</a:t>
            </a:r>
            <a:r>
              <a:rPr lang="en-US" altLang="zh-TW" dirty="0">
                <a:solidFill>
                  <a:schemeClr val="bg1"/>
                </a:solidFill>
              </a:rPr>
              <a:t>X</a:t>
            </a:r>
            <a:r>
              <a:rPr lang="zh-TW" altLang="en-US" dirty="0">
                <a:solidFill>
                  <a:schemeClr val="bg1"/>
                </a:solidFill>
              </a:rPr>
              <a:t> </a:t>
            </a:r>
            <a:r>
              <a:rPr lang="en-US" altLang="zh-TW" dirty="0">
                <a:solidFill>
                  <a:schemeClr val="bg1"/>
                </a:solidFill>
              </a:rPr>
              <a:t>Y</a:t>
            </a:r>
            <a:r>
              <a:rPr lang="zh-TW" altLang="en-US" dirty="0">
                <a:solidFill>
                  <a:schemeClr val="bg1"/>
                </a:solidFill>
              </a:rPr>
              <a:t> 投影到新的平面去做分析</a:t>
            </a:r>
            <a:endParaRPr lang="en-US" altLang="zh-TW" dirty="0">
              <a:solidFill>
                <a:schemeClr val="bg1"/>
              </a:solidFill>
            </a:endParaRPr>
          </a:p>
          <a:p>
            <a:endParaRPr lang="en-US" altLang="zh-TW" dirty="0">
              <a:solidFill>
                <a:schemeClr val="bg1"/>
              </a:solidFill>
            </a:endParaRPr>
          </a:p>
          <a:p>
            <a:r>
              <a:rPr lang="en-US" altLang="zh-TW" dirty="0">
                <a:solidFill>
                  <a:schemeClr val="bg1"/>
                </a:solidFill>
              </a:rPr>
              <a:t>X</a:t>
            </a:r>
            <a:r>
              <a:rPr lang="zh-TW" altLang="en-US" dirty="0">
                <a:solidFill>
                  <a:schemeClr val="bg1"/>
                </a:solidFill>
              </a:rPr>
              <a:t>、</a:t>
            </a:r>
            <a:r>
              <a:rPr lang="en-US" altLang="zh-TW" dirty="0">
                <a:solidFill>
                  <a:schemeClr val="bg1"/>
                </a:solidFill>
              </a:rPr>
              <a:t>Y</a:t>
            </a:r>
            <a:r>
              <a:rPr lang="zh-TW" altLang="en-US" dirty="0">
                <a:solidFill>
                  <a:schemeClr val="bg1"/>
                </a:solidFill>
              </a:rPr>
              <a:t>之間需是線性關係</a:t>
            </a:r>
            <a:endParaRPr lang="en-US" altLang="zh-TW" dirty="0">
              <a:solidFill>
                <a:schemeClr val="bg1"/>
              </a:solidFill>
            </a:endParaRPr>
          </a:p>
        </p:txBody>
      </p:sp>
      <p:sp>
        <p:nvSpPr>
          <p:cNvPr id="10" name="文字方塊 9">
            <a:extLst>
              <a:ext uri="{FF2B5EF4-FFF2-40B4-BE49-F238E27FC236}">
                <a16:creationId xmlns:a16="http://schemas.microsoft.com/office/drawing/2014/main" id="{E0626D89-9696-4B72-9BC6-F6CA2CFE8C43}"/>
              </a:ext>
            </a:extLst>
          </p:cNvPr>
          <p:cNvSpPr txBox="1"/>
          <p:nvPr/>
        </p:nvSpPr>
        <p:spPr>
          <a:xfrm>
            <a:off x="2134650" y="4429860"/>
            <a:ext cx="2299939" cy="1754326"/>
          </a:xfrm>
          <a:prstGeom prst="rect">
            <a:avLst/>
          </a:prstGeom>
          <a:noFill/>
        </p:spPr>
        <p:txBody>
          <a:bodyPr wrap="square" rtlCol="0">
            <a:spAutoFit/>
          </a:bodyPr>
          <a:lstStyle/>
          <a:p>
            <a:r>
              <a:rPr lang="zh-TW" altLang="en-US" dirty="0"/>
              <a:t>唯一參數為</a:t>
            </a:r>
            <a:r>
              <a:rPr lang="en-US" altLang="zh-TW" dirty="0" err="1"/>
              <a:t>n_components</a:t>
            </a:r>
            <a:r>
              <a:rPr lang="zh-TW" altLang="en-US" dirty="0"/>
              <a:t>，</a:t>
            </a:r>
            <a:endParaRPr lang="en-US" altLang="zh-TW" dirty="0"/>
          </a:p>
          <a:p>
            <a:endParaRPr lang="en-US" altLang="zh-TW" dirty="0"/>
          </a:p>
          <a:p>
            <a:r>
              <a:rPr lang="zh-TW" altLang="en-US" dirty="0"/>
              <a:t>代表要保留的</a:t>
            </a:r>
            <a:r>
              <a:rPr lang="en-US" altLang="zh-TW" dirty="0"/>
              <a:t>components</a:t>
            </a:r>
            <a:r>
              <a:rPr lang="zh-TW" altLang="en-US" dirty="0"/>
              <a:t>，</a:t>
            </a:r>
            <a:endParaRPr lang="en-US" altLang="zh-TW" dirty="0"/>
          </a:p>
          <a:p>
            <a:r>
              <a:rPr lang="zh-TW" altLang="en-US" dirty="0"/>
              <a:t>預設值為</a:t>
            </a:r>
            <a:r>
              <a:rPr lang="en-US" altLang="zh-TW" dirty="0"/>
              <a:t>2</a:t>
            </a:r>
            <a:endParaRPr lang="zh-TW" altLang="en-US" dirty="0"/>
          </a:p>
        </p:txBody>
      </p:sp>
      <p:sp>
        <p:nvSpPr>
          <p:cNvPr id="13" name="文字方塊 12">
            <a:extLst>
              <a:ext uri="{FF2B5EF4-FFF2-40B4-BE49-F238E27FC236}">
                <a16:creationId xmlns:a16="http://schemas.microsoft.com/office/drawing/2014/main" id="{7B8B888D-7067-4415-A94E-BE5CA1B25883}"/>
              </a:ext>
            </a:extLst>
          </p:cNvPr>
          <p:cNvSpPr txBox="1"/>
          <p:nvPr/>
        </p:nvSpPr>
        <p:spPr>
          <a:xfrm>
            <a:off x="5717004" y="4036995"/>
            <a:ext cx="2506676" cy="369332"/>
          </a:xfrm>
          <a:prstGeom prst="rect">
            <a:avLst/>
          </a:prstGeom>
          <a:noFill/>
        </p:spPr>
        <p:txBody>
          <a:bodyPr wrap="square" rtlCol="0">
            <a:spAutoFit/>
          </a:bodyPr>
          <a:lstStyle/>
          <a:p>
            <a:pPr algn="ctr"/>
            <a:r>
              <a:rPr lang="zh-TW" altLang="en-US" dirty="0">
                <a:solidFill>
                  <a:schemeClr val="bg1"/>
                </a:solidFill>
              </a:rPr>
              <a:t>模型介紹</a:t>
            </a:r>
          </a:p>
        </p:txBody>
      </p:sp>
      <p:sp>
        <p:nvSpPr>
          <p:cNvPr id="14" name="文字方塊 13">
            <a:extLst>
              <a:ext uri="{FF2B5EF4-FFF2-40B4-BE49-F238E27FC236}">
                <a16:creationId xmlns:a16="http://schemas.microsoft.com/office/drawing/2014/main" id="{6D89719F-0442-43F4-BF06-ECAAB3A7C4AA}"/>
              </a:ext>
            </a:extLst>
          </p:cNvPr>
          <p:cNvSpPr txBox="1"/>
          <p:nvPr/>
        </p:nvSpPr>
        <p:spPr>
          <a:xfrm>
            <a:off x="2009270" y="4036995"/>
            <a:ext cx="2506676" cy="369332"/>
          </a:xfrm>
          <a:prstGeom prst="rect">
            <a:avLst/>
          </a:prstGeom>
          <a:noFill/>
        </p:spPr>
        <p:txBody>
          <a:bodyPr wrap="square" rtlCol="0">
            <a:spAutoFit/>
          </a:bodyPr>
          <a:lstStyle/>
          <a:p>
            <a:pPr algn="ctr"/>
            <a:r>
              <a:rPr lang="zh-TW" altLang="en-US" dirty="0"/>
              <a:t>超參數</a:t>
            </a:r>
          </a:p>
        </p:txBody>
      </p:sp>
      <p:sp>
        <p:nvSpPr>
          <p:cNvPr id="15" name="文字方塊 14">
            <a:extLst>
              <a:ext uri="{FF2B5EF4-FFF2-40B4-BE49-F238E27FC236}">
                <a16:creationId xmlns:a16="http://schemas.microsoft.com/office/drawing/2014/main" id="{1DFAA1E7-6646-4C0D-A6E4-257D25D067A9}"/>
              </a:ext>
            </a:extLst>
          </p:cNvPr>
          <p:cNvSpPr txBox="1"/>
          <p:nvPr/>
        </p:nvSpPr>
        <p:spPr>
          <a:xfrm>
            <a:off x="2532647" y="1506129"/>
            <a:ext cx="1335174" cy="369332"/>
          </a:xfrm>
          <a:prstGeom prst="rect">
            <a:avLst/>
          </a:prstGeom>
          <a:noFill/>
        </p:spPr>
        <p:txBody>
          <a:bodyPr wrap="square" rtlCol="0">
            <a:spAutoFit/>
          </a:bodyPr>
          <a:lstStyle/>
          <a:p>
            <a:pPr algn="ctr"/>
            <a:r>
              <a:rPr lang="zh-TW" altLang="en-US" dirty="0">
                <a:solidFill>
                  <a:schemeClr val="bg1"/>
                </a:solidFill>
              </a:rPr>
              <a:t>方法</a:t>
            </a:r>
          </a:p>
        </p:txBody>
      </p:sp>
    </p:spTree>
    <p:extLst>
      <p:ext uri="{BB962C8B-B14F-4D97-AF65-F5344CB8AC3E}">
        <p14:creationId xmlns:p14="http://schemas.microsoft.com/office/powerpoint/2010/main" val="3157376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C4D91F-29F0-4D6E-A9A2-826E432EA065}"/>
              </a:ext>
            </a:extLst>
          </p:cNvPr>
          <p:cNvSpPr/>
          <p:nvPr/>
        </p:nvSpPr>
        <p:spPr>
          <a:xfrm>
            <a:off x="300789" y="505327"/>
            <a:ext cx="156411" cy="635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3AE195-1932-48DC-9B36-E71482D8F7F0}"/>
              </a:ext>
            </a:extLst>
          </p:cNvPr>
          <p:cNvSpPr txBox="1"/>
          <p:nvPr/>
        </p:nvSpPr>
        <p:spPr>
          <a:xfrm>
            <a:off x="685800" y="505327"/>
            <a:ext cx="2550695" cy="584775"/>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rPr>
              <a:t>PLS model</a:t>
            </a:r>
            <a:endParaRPr lang="zh-TW" altLang="en-US" sz="3200" dirty="0">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A6DC3640-A5D8-4644-8B06-644A85DA1729}"/>
              </a:ext>
            </a:extLst>
          </p:cNvPr>
          <p:cNvPicPr>
            <a:picLocks noChangeAspect="1"/>
          </p:cNvPicPr>
          <p:nvPr/>
        </p:nvPicPr>
        <p:blipFill>
          <a:blip r:embed="rId3"/>
          <a:stretch>
            <a:fillRect/>
          </a:stretch>
        </p:blipFill>
        <p:spPr>
          <a:xfrm>
            <a:off x="969544" y="1401668"/>
            <a:ext cx="9955130" cy="4637080"/>
          </a:xfrm>
          <a:prstGeom prst="rect">
            <a:avLst/>
          </a:prstGeom>
        </p:spPr>
      </p:pic>
    </p:spTree>
    <p:extLst>
      <p:ext uri="{BB962C8B-B14F-4D97-AF65-F5344CB8AC3E}">
        <p14:creationId xmlns:p14="http://schemas.microsoft.com/office/powerpoint/2010/main" val="225266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3000"/>
            <a:lum/>
          </a:blip>
          <a:srcRect/>
          <a:stretch>
            <a:fillRect/>
          </a:stretch>
        </a:blip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9C812DBA-A63D-4D49-BB2B-6EC64549864F}"/>
              </a:ext>
            </a:extLst>
          </p:cNvPr>
          <p:cNvSpPr/>
          <p:nvPr/>
        </p:nvSpPr>
        <p:spPr>
          <a:xfrm>
            <a:off x="0" y="0"/>
            <a:ext cx="12192000" cy="6821488"/>
          </a:xfrm>
          <a:prstGeom prst="rect">
            <a:avLst/>
          </a:prstGeom>
          <a:solidFill>
            <a:schemeClr val="tx1">
              <a:alpha val="8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9AC525D1-73C5-45B8-8272-D9D5E76C1EF8}"/>
              </a:ext>
            </a:extLst>
          </p:cNvPr>
          <p:cNvSpPr/>
          <p:nvPr/>
        </p:nvSpPr>
        <p:spPr>
          <a:xfrm>
            <a:off x="-1" y="0"/>
            <a:ext cx="198305" cy="6858000"/>
          </a:xfrm>
          <a:prstGeom prst="rect">
            <a:avLst/>
          </a:prstGeom>
          <a:solidFill>
            <a:srgbClr val="EE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0D47108A-E157-48A9-8E14-6610822BB39A}"/>
              </a:ext>
            </a:extLst>
          </p:cNvPr>
          <p:cNvSpPr/>
          <p:nvPr/>
        </p:nvSpPr>
        <p:spPr>
          <a:xfrm>
            <a:off x="0" y="121187"/>
            <a:ext cx="1839817" cy="705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目錄</a:t>
            </a:r>
          </a:p>
        </p:txBody>
      </p:sp>
      <p:sp>
        <p:nvSpPr>
          <p:cNvPr id="14" name="矩形 13">
            <a:extLst>
              <a:ext uri="{FF2B5EF4-FFF2-40B4-BE49-F238E27FC236}">
                <a16:creationId xmlns:a16="http://schemas.microsoft.com/office/drawing/2014/main" id="{B16B37E6-C411-4CC0-830E-97DC1609BBD5}"/>
              </a:ext>
            </a:extLst>
          </p:cNvPr>
          <p:cNvSpPr/>
          <p:nvPr/>
        </p:nvSpPr>
        <p:spPr>
          <a:xfrm>
            <a:off x="1182477" y="920934"/>
            <a:ext cx="2489812" cy="248981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78A06878-60C6-4286-8627-71F43FBBD207}"/>
              </a:ext>
            </a:extLst>
          </p:cNvPr>
          <p:cNvSpPr/>
          <p:nvPr/>
        </p:nvSpPr>
        <p:spPr>
          <a:xfrm>
            <a:off x="4766632" y="947453"/>
            <a:ext cx="2489812" cy="248981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TW" altLang="en-US" sz="3200" dirty="0">
              <a:solidFill>
                <a:prstClr val="black"/>
              </a:solidFill>
              <a:latin typeface="微軟正黑體" panose="020B0604030504040204" pitchFamily="34" charset="-120"/>
              <a:ea typeface="微軟正黑體" panose="020B0604030504040204" pitchFamily="34" charset="-120"/>
            </a:endParaRPr>
          </a:p>
        </p:txBody>
      </p:sp>
      <p:sp>
        <p:nvSpPr>
          <p:cNvPr id="16" name="矩形 15">
            <a:extLst>
              <a:ext uri="{FF2B5EF4-FFF2-40B4-BE49-F238E27FC236}">
                <a16:creationId xmlns:a16="http://schemas.microsoft.com/office/drawing/2014/main" id="{AA75A4A4-E42F-45EE-94DE-8D0A5409BE6B}"/>
              </a:ext>
            </a:extLst>
          </p:cNvPr>
          <p:cNvSpPr/>
          <p:nvPr/>
        </p:nvSpPr>
        <p:spPr>
          <a:xfrm>
            <a:off x="8350786" y="947453"/>
            <a:ext cx="2489812" cy="248981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8126E5C5-F19C-4719-B13E-A4BCAA6676EE}"/>
              </a:ext>
            </a:extLst>
          </p:cNvPr>
          <p:cNvSpPr/>
          <p:nvPr/>
        </p:nvSpPr>
        <p:spPr>
          <a:xfrm>
            <a:off x="8350786" y="3646584"/>
            <a:ext cx="2489812" cy="248981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9F2D19AB-B542-48A0-98F0-7BAC5019E4C1}"/>
              </a:ext>
            </a:extLst>
          </p:cNvPr>
          <p:cNvSpPr/>
          <p:nvPr/>
        </p:nvSpPr>
        <p:spPr>
          <a:xfrm>
            <a:off x="4766632" y="3646584"/>
            <a:ext cx="2489812" cy="2489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171CEA10-C392-4BDA-BA57-E2E8D41E4152}"/>
              </a:ext>
            </a:extLst>
          </p:cNvPr>
          <p:cNvSpPr/>
          <p:nvPr/>
        </p:nvSpPr>
        <p:spPr>
          <a:xfrm>
            <a:off x="1182477" y="3646584"/>
            <a:ext cx="2489812" cy="248981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1DED2B38-F302-409A-A8B4-04482B06018B}"/>
              </a:ext>
            </a:extLst>
          </p:cNvPr>
          <p:cNvSpPr txBox="1"/>
          <p:nvPr/>
        </p:nvSpPr>
        <p:spPr>
          <a:xfrm>
            <a:off x="1883881" y="2265579"/>
            <a:ext cx="1863688" cy="1077218"/>
          </a:xfrm>
          <a:prstGeom prst="rect">
            <a:avLst/>
          </a:prstGeom>
          <a:noFill/>
        </p:spPr>
        <p:txBody>
          <a:bodyPr wrap="square" rtlCol="0">
            <a:spAutoFit/>
          </a:bodyPr>
          <a:lstStyle/>
          <a:p>
            <a:r>
              <a:rPr lang="zh-TW" altLang="en-US" sz="3200" dirty="0">
                <a:latin typeface="微軟正黑體" panose="020B0604030504040204" pitchFamily="34" charset="-120"/>
                <a:ea typeface="微軟正黑體" panose="020B0604030504040204" pitchFamily="34" charset="-120"/>
              </a:rPr>
              <a:t>目的和資料來源</a:t>
            </a:r>
          </a:p>
        </p:txBody>
      </p:sp>
      <p:sp>
        <p:nvSpPr>
          <p:cNvPr id="21" name="文字方塊 20">
            <a:extLst>
              <a:ext uri="{FF2B5EF4-FFF2-40B4-BE49-F238E27FC236}">
                <a16:creationId xmlns:a16="http://schemas.microsoft.com/office/drawing/2014/main" id="{5F6B7AB7-2B78-4151-808F-5B0C6BA5DF31}"/>
              </a:ext>
            </a:extLst>
          </p:cNvPr>
          <p:cNvSpPr txBox="1"/>
          <p:nvPr/>
        </p:nvSpPr>
        <p:spPr>
          <a:xfrm>
            <a:off x="2535716" y="1026635"/>
            <a:ext cx="1136574" cy="923330"/>
          </a:xfrm>
          <a:prstGeom prst="rect">
            <a:avLst/>
          </a:prstGeom>
          <a:noFill/>
        </p:spPr>
        <p:txBody>
          <a:bodyPr wrap="square" rtlCol="0">
            <a:spAutoFit/>
          </a:bodyPr>
          <a:lstStyle/>
          <a:p>
            <a:r>
              <a:rPr lang="en-US" altLang="zh-TW" sz="5400" b="1" dirty="0"/>
              <a:t>01</a:t>
            </a:r>
            <a:endParaRPr lang="zh-TW" altLang="en-US" sz="5400" b="1" dirty="0"/>
          </a:p>
        </p:txBody>
      </p:sp>
      <p:sp>
        <p:nvSpPr>
          <p:cNvPr id="22" name="文字方塊 21">
            <a:extLst>
              <a:ext uri="{FF2B5EF4-FFF2-40B4-BE49-F238E27FC236}">
                <a16:creationId xmlns:a16="http://schemas.microsoft.com/office/drawing/2014/main" id="{FE1AAAFA-1D07-4A59-A6E5-1074321F6CB2}"/>
              </a:ext>
            </a:extLst>
          </p:cNvPr>
          <p:cNvSpPr txBox="1"/>
          <p:nvPr/>
        </p:nvSpPr>
        <p:spPr>
          <a:xfrm>
            <a:off x="4874963" y="2426010"/>
            <a:ext cx="1136574" cy="923330"/>
          </a:xfrm>
          <a:prstGeom prst="rect">
            <a:avLst/>
          </a:prstGeom>
          <a:noFill/>
        </p:spPr>
        <p:txBody>
          <a:bodyPr wrap="square" rtlCol="0">
            <a:spAutoFit/>
          </a:bodyPr>
          <a:lstStyle/>
          <a:p>
            <a:r>
              <a:rPr lang="en-US" altLang="zh-TW" sz="5400" b="1" dirty="0"/>
              <a:t>02</a:t>
            </a:r>
            <a:endParaRPr lang="zh-TW" altLang="en-US" sz="5400" b="1" dirty="0"/>
          </a:p>
        </p:txBody>
      </p:sp>
      <p:sp>
        <p:nvSpPr>
          <p:cNvPr id="24" name="矩形 23">
            <a:extLst>
              <a:ext uri="{FF2B5EF4-FFF2-40B4-BE49-F238E27FC236}">
                <a16:creationId xmlns:a16="http://schemas.microsoft.com/office/drawing/2014/main" id="{F7FA2F62-053E-404A-8477-682CA675192B}"/>
              </a:ext>
            </a:extLst>
          </p:cNvPr>
          <p:cNvSpPr/>
          <p:nvPr/>
        </p:nvSpPr>
        <p:spPr>
          <a:xfrm>
            <a:off x="4797847" y="1873452"/>
            <a:ext cx="2232753"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資料視覺化</a:t>
            </a:r>
          </a:p>
        </p:txBody>
      </p:sp>
      <p:sp>
        <p:nvSpPr>
          <p:cNvPr id="25" name="文字方塊 24">
            <a:extLst>
              <a:ext uri="{FF2B5EF4-FFF2-40B4-BE49-F238E27FC236}">
                <a16:creationId xmlns:a16="http://schemas.microsoft.com/office/drawing/2014/main" id="{1D63103A-A47A-4C9D-803D-46D5BC4CE508}"/>
              </a:ext>
            </a:extLst>
          </p:cNvPr>
          <p:cNvSpPr txBox="1"/>
          <p:nvPr/>
        </p:nvSpPr>
        <p:spPr>
          <a:xfrm>
            <a:off x="8459118" y="1013534"/>
            <a:ext cx="1136574" cy="923330"/>
          </a:xfrm>
          <a:prstGeom prst="rect">
            <a:avLst/>
          </a:prstGeom>
          <a:noFill/>
        </p:spPr>
        <p:txBody>
          <a:bodyPr wrap="square" rtlCol="0">
            <a:spAutoFit/>
          </a:bodyPr>
          <a:lstStyle/>
          <a:p>
            <a:r>
              <a:rPr lang="en-US" altLang="zh-TW" sz="5400" b="1" dirty="0"/>
              <a:t>03</a:t>
            </a:r>
            <a:endParaRPr lang="zh-TW" altLang="en-US" sz="5400" b="1" dirty="0"/>
          </a:p>
        </p:txBody>
      </p:sp>
      <p:sp>
        <p:nvSpPr>
          <p:cNvPr id="26" name="矩形 25">
            <a:extLst>
              <a:ext uri="{FF2B5EF4-FFF2-40B4-BE49-F238E27FC236}">
                <a16:creationId xmlns:a16="http://schemas.microsoft.com/office/drawing/2014/main" id="{ABBEE1CB-C905-4793-9D53-F97E57087FD0}"/>
              </a:ext>
            </a:extLst>
          </p:cNvPr>
          <p:cNvSpPr/>
          <p:nvPr/>
        </p:nvSpPr>
        <p:spPr>
          <a:xfrm>
            <a:off x="8868578" y="2265579"/>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模型建置</a:t>
            </a:r>
          </a:p>
        </p:txBody>
      </p:sp>
      <p:sp>
        <p:nvSpPr>
          <p:cNvPr id="27" name="文字方塊 26">
            <a:extLst>
              <a:ext uri="{FF2B5EF4-FFF2-40B4-BE49-F238E27FC236}">
                <a16:creationId xmlns:a16="http://schemas.microsoft.com/office/drawing/2014/main" id="{5D31D3F9-FFB7-48F7-A83D-9864F7FEA04C}"/>
              </a:ext>
            </a:extLst>
          </p:cNvPr>
          <p:cNvSpPr txBox="1"/>
          <p:nvPr/>
        </p:nvSpPr>
        <p:spPr>
          <a:xfrm>
            <a:off x="1182477" y="5231322"/>
            <a:ext cx="1136574" cy="923330"/>
          </a:xfrm>
          <a:prstGeom prst="rect">
            <a:avLst/>
          </a:prstGeom>
          <a:noFill/>
        </p:spPr>
        <p:txBody>
          <a:bodyPr wrap="square" rtlCol="0">
            <a:spAutoFit/>
          </a:bodyPr>
          <a:lstStyle/>
          <a:p>
            <a:r>
              <a:rPr lang="en-US" altLang="zh-TW" sz="5400" b="1" dirty="0"/>
              <a:t>04</a:t>
            </a:r>
            <a:endParaRPr lang="zh-TW" altLang="en-US" sz="5400" b="1" dirty="0"/>
          </a:p>
        </p:txBody>
      </p:sp>
      <p:sp>
        <p:nvSpPr>
          <p:cNvPr id="28" name="文字方塊 27">
            <a:extLst>
              <a:ext uri="{FF2B5EF4-FFF2-40B4-BE49-F238E27FC236}">
                <a16:creationId xmlns:a16="http://schemas.microsoft.com/office/drawing/2014/main" id="{83EE09D2-405E-448B-B65C-3E42F3584D40}"/>
              </a:ext>
            </a:extLst>
          </p:cNvPr>
          <p:cNvSpPr txBox="1"/>
          <p:nvPr/>
        </p:nvSpPr>
        <p:spPr>
          <a:xfrm>
            <a:off x="5506597" y="3686705"/>
            <a:ext cx="1136574" cy="923330"/>
          </a:xfrm>
          <a:prstGeom prst="rect">
            <a:avLst/>
          </a:prstGeom>
          <a:noFill/>
        </p:spPr>
        <p:txBody>
          <a:bodyPr wrap="square" rtlCol="0">
            <a:spAutoFit/>
          </a:bodyPr>
          <a:lstStyle/>
          <a:p>
            <a:r>
              <a:rPr lang="en-US" altLang="zh-TW" sz="5400" b="1" dirty="0"/>
              <a:t>05</a:t>
            </a:r>
            <a:endParaRPr lang="zh-TW" altLang="en-US" sz="5400" b="1" dirty="0"/>
          </a:p>
        </p:txBody>
      </p:sp>
      <p:sp>
        <p:nvSpPr>
          <p:cNvPr id="29" name="文字方塊 28">
            <a:extLst>
              <a:ext uri="{FF2B5EF4-FFF2-40B4-BE49-F238E27FC236}">
                <a16:creationId xmlns:a16="http://schemas.microsoft.com/office/drawing/2014/main" id="{F5604B7D-1345-4C18-83B1-BA14B992BBB1}"/>
              </a:ext>
            </a:extLst>
          </p:cNvPr>
          <p:cNvSpPr txBox="1"/>
          <p:nvPr/>
        </p:nvSpPr>
        <p:spPr>
          <a:xfrm>
            <a:off x="9920689" y="5319457"/>
            <a:ext cx="1136574" cy="923330"/>
          </a:xfrm>
          <a:prstGeom prst="rect">
            <a:avLst/>
          </a:prstGeom>
          <a:noFill/>
        </p:spPr>
        <p:txBody>
          <a:bodyPr wrap="square" rtlCol="0">
            <a:spAutoFit/>
          </a:bodyPr>
          <a:lstStyle/>
          <a:p>
            <a:r>
              <a:rPr lang="en-US" altLang="zh-TW" sz="5400" b="1" dirty="0"/>
              <a:t>06</a:t>
            </a:r>
            <a:endParaRPr lang="zh-TW" altLang="en-US" sz="5400" b="1" dirty="0"/>
          </a:p>
        </p:txBody>
      </p:sp>
      <p:sp>
        <p:nvSpPr>
          <p:cNvPr id="30" name="矩形 29">
            <a:extLst>
              <a:ext uri="{FF2B5EF4-FFF2-40B4-BE49-F238E27FC236}">
                <a16:creationId xmlns:a16="http://schemas.microsoft.com/office/drawing/2014/main" id="{569AE6F3-F030-4B72-B265-75F81882DC2B}"/>
              </a:ext>
            </a:extLst>
          </p:cNvPr>
          <p:cNvSpPr/>
          <p:nvPr/>
        </p:nvSpPr>
        <p:spPr>
          <a:xfrm>
            <a:off x="1182477" y="4646547"/>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優化模型</a:t>
            </a:r>
          </a:p>
        </p:txBody>
      </p:sp>
      <p:sp>
        <p:nvSpPr>
          <p:cNvPr id="31" name="矩形 30">
            <a:extLst>
              <a:ext uri="{FF2B5EF4-FFF2-40B4-BE49-F238E27FC236}">
                <a16:creationId xmlns:a16="http://schemas.microsoft.com/office/drawing/2014/main" id="{BEF558DB-849B-4FEB-A7F6-E38D352B1DFD}"/>
              </a:ext>
            </a:extLst>
          </p:cNvPr>
          <p:cNvSpPr/>
          <p:nvPr/>
        </p:nvSpPr>
        <p:spPr>
          <a:xfrm>
            <a:off x="5088876" y="4646547"/>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分析結果</a:t>
            </a:r>
          </a:p>
        </p:txBody>
      </p:sp>
      <p:sp>
        <p:nvSpPr>
          <p:cNvPr id="32" name="矩形 31">
            <a:extLst>
              <a:ext uri="{FF2B5EF4-FFF2-40B4-BE49-F238E27FC236}">
                <a16:creationId xmlns:a16="http://schemas.microsoft.com/office/drawing/2014/main" id="{497D0732-3609-4BFB-99DE-F8C7E249B42A}"/>
              </a:ext>
            </a:extLst>
          </p:cNvPr>
          <p:cNvSpPr/>
          <p:nvPr/>
        </p:nvSpPr>
        <p:spPr>
          <a:xfrm>
            <a:off x="8751065" y="4774689"/>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學習心得</a:t>
            </a:r>
          </a:p>
        </p:txBody>
      </p:sp>
      <p:sp>
        <p:nvSpPr>
          <p:cNvPr id="2" name="矩形 1">
            <a:extLst>
              <a:ext uri="{FF2B5EF4-FFF2-40B4-BE49-F238E27FC236}">
                <a16:creationId xmlns:a16="http://schemas.microsoft.com/office/drawing/2014/main" id="{7E7C4019-BCBF-4C7A-B886-2C33A254C4A0}"/>
              </a:ext>
            </a:extLst>
          </p:cNvPr>
          <p:cNvSpPr/>
          <p:nvPr/>
        </p:nvSpPr>
        <p:spPr>
          <a:xfrm>
            <a:off x="-1" y="0"/>
            <a:ext cx="12192001" cy="91094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01F9AD2B-855A-4D7B-AB0B-F53E0964E023}"/>
              </a:ext>
            </a:extLst>
          </p:cNvPr>
          <p:cNvSpPr/>
          <p:nvPr/>
        </p:nvSpPr>
        <p:spPr>
          <a:xfrm>
            <a:off x="-2" y="910941"/>
            <a:ext cx="1182478" cy="59470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CA11CB67-5B5F-4EC6-BA73-E3BF89B12C8C}"/>
              </a:ext>
            </a:extLst>
          </p:cNvPr>
          <p:cNvSpPr/>
          <p:nvPr/>
        </p:nvSpPr>
        <p:spPr>
          <a:xfrm>
            <a:off x="1178805" y="3392488"/>
            <a:ext cx="11013195" cy="347550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a:extLst>
              <a:ext uri="{FF2B5EF4-FFF2-40B4-BE49-F238E27FC236}">
                <a16:creationId xmlns:a16="http://schemas.microsoft.com/office/drawing/2014/main" id="{4514DDBC-092B-463F-84D8-FF0334F66C62}"/>
              </a:ext>
            </a:extLst>
          </p:cNvPr>
          <p:cNvSpPr/>
          <p:nvPr/>
        </p:nvSpPr>
        <p:spPr>
          <a:xfrm>
            <a:off x="3672289" y="910941"/>
            <a:ext cx="8385672" cy="24898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88473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C4D91F-29F0-4D6E-A9A2-826E432EA065}"/>
              </a:ext>
            </a:extLst>
          </p:cNvPr>
          <p:cNvSpPr/>
          <p:nvPr/>
        </p:nvSpPr>
        <p:spPr>
          <a:xfrm>
            <a:off x="300789" y="505327"/>
            <a:ext cx="156411" cy="635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3AE195-1932-48DC-9B36-E71482D8F7F0}"/>
              </a:ext>
            </a:extLst>
          </p:cNvPr>
          <p:cNvSpPr txBox="1"/>
          <p:nvPr/>
        </p:nvSpPr>
        <p:spPr>
          <a:xfrm>
            <a:off x="685800" y="505327"/>
            <a:ext cx="2550695" cy="584775"/>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rPr>
              <a:t>PLS model</a:t>
            </a:r>
            <a:endParaRPr lang="zh-TW" altLang="en-US" sz="3200"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E81BD728-027D-4E33-B828-6D02324492D7}"/>
              </a:ext>
            </a:extLst>
          </p:cNvPr>
          <p:cNvPicPr>
            <a:picLocks noChangeAspect="1"/>
          </p:cNvPicPr>
          <p:nvPr/>
        </p:nvPicPr>
        <p:blipFill>
          <a:blip r:embed="rId2"/>
          <a:stretch>
            <a:fillRect/>
          </a:stretch>
        </p:blipFill>
        <p:spPr>
          <a:xfrm>
            <a:off x="561975" y="1090102"/>
            <a:ext cx="11068050" cy="5600700"/>
          </a:xfrm>
          <a:prstGeom prst="rect">
            <a:avLst/>
          </a:prstGeom>
        </p:spPr>
      </p:pic>
    </p:spTree>
    <p:extLst>
      <p:ext uri="{BB962C8B-B14F-4D97-AF65-F5344CB8AC3E}">
        <p14:creationId xmlns:p14="http://schemas.microsoft.com/office/powerpoint/2010/main" val="1098827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C4D91F-29F0-4D6E-A9A2-826E432EA065}"/>
              </a:ext>
            </a:extLst>
          </p:cNvPr>
          <p:cNvSpPr/>
          <p:nvPr/>
        </p:nvSpPr>
        <p:spPr>
          <a:xfrm>
            <a:off x="300789" y="505327"/>
            <a:ext cx="156411" cy="635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3AE195-1932-48DC-9B36-E71482D8F7F0}"/>
              </a:ext>
            </a:extLst>
          </p:cNvPr>
          <p:cNvSpPr txBox="1"/>
          <p:nvPr/>
        </p:nvSpPr>
        <p:spPr>
          <a:xfrm>
            <a:off x="685800" y="505327"/>
            <a:ext cx="2550695" cy="584775"/>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rPr>
              <a:t>PLS model</a:t>
            </a:r>
            <a:endParaRPr lang="zh-TW" altLang="en-US" sz="3200" dirty="0">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CFD6BA57-267C-4F4E-89A8-87E23DA9936A}"/>
              </a:ext>
            </a:extLst>
          </p:cNvPr>
          <p:cNvPicPr>
            <a:picLocks noChangeAspect="1"/>
          </p:cNvPicPr>
          <p:nvPr/>
        </p:nvPicPr>
        <p:blipFill>
          <a:blip r:embed="rId2"/>
          <a:stretch>
            <a:fillRect/>
          </a:stretch>
        </p:blipFill>
        <p:spPr>
          <a:xfrm>
            <a:off x="6334878" y="572319"/>
            <a:ext cx="5241257" cy="5640337"/>
          </a:xfrm>
          <a:prstGeom prst="rect">
            <a:avLst/>
          </a:prstGeom>
        </p:spPr>
      </p:pic>
      <p:pic>
        <p:nvPicPr>
          <p:cNvPr id="6" name="圖片 5">
            <a:extLst>
              <a:ext uri="{FF2B5EF4-FFF2-40B4-BE49-F238E27FC236}">
                <a16:creationId xmlns:a16="http://schemas.microsoft.com/office/drawing/2014/main" id="{A52C6785-551C-44D3-A29A-85A17AE919BA}"/>
              </a:ext>
            </a:extLst>
          </p:cNvPr>
          <p:cNvPicPr>
            <a:picLocks noChangeAspect="1"/>
          </p:cNvPicPr>
          <p:nvPr/>
        </p:nvPicPr>
        <p:blipFill>
          <a:blip r:embed="rId3"/>
          <a:stretch>
            <a:fillRect/>
          </a:stretch>
        </p:blipFill>
        <p:spPr>
          <a:xfrm>
            <a:off x="685800" y="1444291"/>
            <a:ext cx="5362575" cy="552450"/>
          </a:xfrm>
          <a:prstGeom prst="rect">
            <a:avLst/>
          </a:prstGeom>
        </p:spPr>
      </p:pic>
      <p:pic>
        <p:nvPicPr>
          <p:cNvPr id="7" name="圖片 6">
            <a:extLst>
              <a:ext uri="{FF2B5EF4-FFF2-40B4-BE49-F238E27FC236}">
                <a16:creationId xmlns:a16="http://schemas.microsoft.com/office/drawing/2014/main" id="{35688094-54F6-490A-9512-30EB89AEB1E6}"/>
              </a:ext>
            </a:extLst>
          </p:cNvPr>
          <p:cNvPicPr>
            <a:picLocks noChangeAspect="1"/>
          </p:cNvPicPr>
          <p:nvPr/>
        </p:nvPicPr>
        <p:blipFill>
          <a:blip r:embed="rId4"/>
          <a:stretch>
            <a:fillRect/>
          </a:stretch>
        </p:blipFill>
        <p:spPr>
          <a:xfrm>
            <a:off x="1558340" y="2532397"/>
            <a:ext cx="2867025" cy="638175"/>
          </a:xfrm>
          <a:prstGeom prst="rect">
            <a:avLst/>
          </a:prstGeom>
        </p:spPr>
      </p:pic>
      <p:pic>
        <p:nvPicPr>
          <p:cNvPr id="8" name="圖片 7">
            <a:extLst>
              <a:ext uri="{FF2B5EF4-FFF2-40B4-BE49-F238E27FC236}">
                <a16:creationId xmlns:a16="http://schemas.microsoft.com/office/drawing/2014/main" id="{FFCDFEFF-9A71-42D8-8D04-C6CE3C3AAD22}"/>
              </a:ext>
            </a:extLst>
          </p:cNvPr>
          <p:cNvPicPr>
            <a:picLocks noChangeAspect="1"/>
          </p:cNvPicPr>
          <p:nvPr/>
        </p:nvPicPr>
        <p:blipFill>
          <a:blip r:embed="rId5"/>
          <a:stretch>
            <a:fillRect/>
          </a:stretch>
        </p:blipFill>
        <p:spPr>
          <a:xfrm>
            <a:off x="1910764" y="3975684"/>
            <a:ext cx="2162175" cy="1000125"/>
          </a:xfrm>
          <a:prstGeom prst="rect">
            <a:avLst/>
          </a:prstGeom>
        </p:spPr>
      </p:pic>
      <p:sp>
        <p:nvSpPr>
          <p:cNvPr id="9" name="箭號: 向下 8">
            <a:extLst>
              <a:ext uri="{FF2B5EF4-FFF2-40B4-BE49-F238E27FC236}">
                <a16:creationId xmlns:a16="http://schemas.microsoft.com/office/drawing/2014/main" id="{E33EC4FE-B3E4-4116-B9FC-AF46023E90EB}"/>
              </a:ext>
            </a:extLst>
          </p:cNvPr>
          <p:cNvSpPr/>
          <p:nvPr/>
        </p:nvSpPr>
        <p:spPr>
          <a:xfrm>
            <a:off x="2574758" y="1996741"/>
            <a:ext cx="324853" cy="5356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箭號: 向下 9">
            <a:extLst>
              <a:ext uri="{FF2B5EF4-FFF2-40B4-BE49-F238E27FC236}">
                <a16:creationId xmlns:a16="http://schemas.microsoft.com/office/drawing/2014/main" id="{8C0A02DA-315C-4C38-8828-E0F747C532CA}"/>
              </a:ext>
            </a:extLst>
          </p:cNvPr>
          <p:cNvSpPr/>
          <p:nvPr/>
        </p:nvSpPr>
        <p:spPr>
          <a:xfrm>
            <a:off x="2201779" y="3305300"/>
            <a:ext cx="324853" cy="5356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30206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C4D91F-29F0-4D6E-A9A2-826E432EA065}"/>
              </a:ext>
            </a:extLst>
          </p:cNvPr>
          <p:cNvSpPr/>
          <p:nvPr/>
        </p:nvSpPr>
        <p:spPr>
          <a:xfrm>
            <a:off x="300789" y="505327"/>
            <a:ext cx="156411" cy="635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3AE195-1932-48DC-9B36-E71482D8F7F0}"/>
              </a:ext>
            </a:extLst>
          </p:cNvPr>
          <p:cNvSpPr txBox="1"/>
          <p:nvPr/>
        </p:nvSpPr>
        <p:spPr>
          <a:xfrm>
            <a:off x="685800" y="505327"/>
            <a:ext cx="2550695" cy="584775"/>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rPr>
              <a:t>PLS model</a:t>
            </a:r>
            <a:endParaRPr lang="zh-TW" altLang="en-US" sz="3200" dirty="0">
              <a:latin typeface="微軟正黑體" panose="020B0604030504040204" pitchFamily="34" charset="-120"/>
              <a:ea typeface="微軟正黑體" panose="020B0604030504040204" pitchFamily="34" charset="-120"/>
            </a:endParaRPr>
          </a:p>
        </p:txBody>
      </p:sp>
      <p:sp>
        <p:nvSpPr>
          <p:cNvPr id="9" name="箭號: 向下 8">
            <a:extLst>
              <a:ext uri="{FF2B5EF4-FFF2-40B4-BE49-F238E27FC236}">
                <a16:creationId xmlns:a16="http://schemas.microsoft.com/office/drawing/2014/main" id="{E33EC4FE-B3E4-4116-B9FC-AF46023E90EB}"/>
              </a:ext>
            </a:extLst>
          </p:cNvPr>
          <p:cNvSpPr/>
          <p:nvPr/>
        </p:nvSpPr>
        <p:spPr>
          <a:xfrm>
            <a:off x="2646948" y="1990106"/>
            <a:ext cx="324853" cy="5356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箭號: 向下 9">
            <a:extLst>
              <a:ext uri="{FF2B5EF4-FFF2-40B4-BE49-F238E27FC236}">
                <a16:creationId xmlns:a16="http://schemas.microsoft.com/office/drawing/2014/main" id="{8C0A02DA-315C-4C38-8828-E0F747C532CA}"/>
              </a:ext>
            </a:extLst>
          </p:cNvPr>
          <p:cNvSpPr/>
          <p:nvPr/>
        </p:nvSpPr>
        <p:spPr>
          <a:xfrm>
            <a:off x="1961146" y="4389649"/>
            <a:ext cx="324853" cy="5356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a:extLst>
              <a:ext uri="{FF2B5EF4-FFF2-40B4-BE49-F238E27FC236}">
                <a16:creationId xmlns:a16="http://schemas.microsoft.com/office/drawing/2014/main" id="{F5338781-B71D-41EA-8CEE-1BC3215C8A44}"/>
              </a:ext>
            </a:extLst>
          </p:cNvPr>
          <p:cNvPicPr>
            <a:picLocks noChangeAspect="1"/>
          </p:cNvPicPr>
          <p:nvPr/>
        </p:nvPicPr>
        <p:blipFill>
          <a:blip r:embed="rId2"/>
          <a:stretch>
            <a:fillRect/>
          </a:stretch>
        </p:blipFill>
        <p:spPr>
          <a:xfrm>
            <a:off x="6530389" y="690687"/>
            <a:ext cx="5267325" cy="5229225"/>
          </a:xfrm>
          <a:prstGeom prst="rect">
            <a:avLst/>
          </a:prstGeom>
        </p:spPr>
      </p:pic>
      <p:pic>
        <p:nvPicPr>
          <p:cNvPr id="11" name="圖片 10">
            <a:extLst>
              <a:ext uri="{FF2B5EF4-FFF2-40B4-BE49-F238E27FC236}">
                <a16:creationId xmlns:a16="http://schemas.microsoft.com/office/drawing/2014/main" id="{796400D3-CDDD-474B-A5A7-E6449D9C90E3}"/>
              </a:ext>
            </a:extLst>
          </p:cNvPr>
          <p:cNvPicPr>
            <a:picLocks noChangeAspect="1"/>
          </p:cNvPicPr>
          <p:nvPr/>
        </p:nvPicPr>
        <p:blipFill>
          <a:blip r:embed="rId3"/>
          <a:stretch>
            <a:fillRect/>
          </a:stretch>
        </p:blipFill>
        <p:spPr>
          <a:xfrm>
            <a:off x="1074320" y="1378743"/>
            <a:ext cx="4324350" cy="590550"/>
          </a:xfrm>
          <a:prstGeom prst="rect">
            <a:avLst/>
          </a:prstGeom>
        </p:spPr>
      </p:pic>
      <p:pic>
        <p:nvPicPr>
          <p:cNvPr id="12" name="圖片 11">
            <a:extLst>
              <a:ext uri="{FF2B5EF4-FFF2-40B4-BE49-F238E27FC236}">
                <a16:creationId xmlns:a16="http://schemas.microsoft.com/office/drawing/2014/main" id="{48BBC6E7-9A1D-4616-9372-1F94561970CC}"/>
              </a:ext>
            </a:extLst>
          </p:cNvPr>
          <p:cNvPicPr>
            <a:picLocks noChangeAspect="1"/>
          </p:cNvPicPr>
          <p:nvPr/>
        </p:nvPicPr>
        <p:blipFill>
          <a:blip r:embed="rId4"/>
          <a:stretch>
            <a:fillRect/>
          </a:stretch>
        </p:blipFill>
        <p:spPr>
          <a:xfrm>
            <a:off x="1625014" y="2621755"/>
            <a:ext cx="3076575" cy="704850"/>
          </a:xfrm>
          <a:prstGeom prst="rect">
            <a:avLst/>
          </a:prstGeom>
        </p:spPr>
      </p:pic>
      <p:pic>
        <p:nvPicPr>
          <p:cNvPr id="13" name="圖片 12">
            <a:extLst>
              <a:ext uri="{FF2B5EF4-FFF2-40B4-BE49-F238E27FC236}">
                <a16:creationId xmlns:a16="http://schemas.microsoft.com/office/drawing/2014/main" id="{35C9BC74-7602-45C5-A969-C72070034115}"/>
              </a:ext>
            </a:extLst>
          </p:cNvPr>
          <p:cNvPicPr>
            <a:picLocks noChangeAspect="1"/>
          </p:cNvPicPr>
          <p:nvPr/>
        </p:nvPicPr>
        <p:blipFill>
          <a:blip r:embed="rId5"/>
          <a:stretch>
            <a:fillRect/>
          </a:stretch>
        </p:blipFill>
        <p:spPr>
          <a:xfrm>
            <a:off x="1710738" y="3429000"/>
            <a:ext cx="2905125" cy="762000"/>
          </a:xfrm>
          <a:prstGeom prst="rect">
            <a:avLst/>
          </a:prstGeom>
        </p:spPr>
      </p:pic>
      <p:pic>
        <p:nvPicPr>
          <p:cNvPr id="14" name="圖片 13">
            <a:extLst>
              <a:ext uri="{FF2B5EF4-FFF2-40B4-BE49-F238E27FC236}">
                <a16:creationId xmlns:a16="http://schemas.microsoft.com/office/drawing/2014/main" id="{F30738E0-2720-4204-B860-0CA774F89B48}"/>
              </a:ext>
            </a:extLst>
          </p:cNvPr>
          <p:cNvPicPr>
            <a:picLocks noChangeAspect="1"/>
          </p:cNvPicPr>
          <p:nvPr/>
        </p:nvPicPr>
        <p:blipFill>
          <a:blip r:embed="rId6"/>
          <a:stretch>
            <a:fillRect/>
          </a:stretch>
        </p:blipFill>
        <p:spPr>
          <a:xfrm>
            <a:off x="520113" y="5019560"/>
            <a:ext cx="6991350" cy="1085850"/>
          </a:xfrm>
          <a:prstGeom prst="rect">
            <a:avLst/>
          </a:prstGeom>
        </p:spPr>
      </p:pic>
      <p:pic>
        <p:nvPicPr>
          <p:cNvPr id="15" name="圖片 14">
            <a:extLst>
              <a:ext uri="{FF2B5EF4-FFF2-40B4-BE49-F238E27FC236}">
                <a16:creationId xmlns:a16="http://schemas.microsoft.com/office/drawing/2014/main" id="{B039E06D-D054-4E2F-874B-824CEF3B6542}"/>
              </a:ext>
            </a:extLst>
          </p:cNvPr>
          <p:cNvPicPr>
            <a:picLocks noChangeAspect="1"/>
          </p:cNvPicPr>
          <p:nvPr/>
        </p:nvPicPr>
        <p:blipFill>
          <a:blip r:embed="rId7"/>
          <a:stretch>
            <a:fillRect/>
          </a:stretch>
        </p:blipFill>
        <p:spPr>
          <a:xfrm>
            <a:off x="750470" y="5837715"/>
            <a:ext cx="2486025" cy="723900"/>
          </a:xfrm>
          <a:prstGeom prst="rect">
            <a:avLst/>
          </a:prstGeom>
        </p:spPr>
      </p:pic>
    </p:spTree>
    <p:extLst>
      <p:ext uri="{BB962C8B-B14F-4D97-AF65-F5344CB8AC3E}">
        <p14:creationId xmlns:p14="http://schemas.microsoft.com/office/powerpoint/2010/main" val="1525385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C4D91F-29F0-4D6E-A9A2-826E432EA065}"/>
              </a:ext>
            </a:extLst>
          </p:cNvPr>
          <p:cNvSpPr/>
          <p:nvPr/>
        </p:nvSpPr>
        <p:spPr>
          <a:xfrm>
            <a:off x="300789" y="505327"/>
            <a:ext cx="156411" cy="635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3AE195-1932-48DC-9B36-E71482D8F7F0}"/>
              </a:ext>
            </a:extLst>
          </p:cNvPr>
          <p:cNvSpPr txBox="1"/>
          <p:nvPr/>
        </p:nvSpPr>
        <p:spPr>
          <a:xfrm>
            <a:off x="685800" y="505327"/>
            <a:ext cx="2550695" cy="584775"/>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rPr>
              <a:t>PLS model</a:t>
            </a:r>
            <a:endParaRPr lang="zh-TW" altLang="en-US" sz="3200" dirty="0">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05DBE2F1-4EB6-4A32-BE0C-62044A37F19C}"/>
              </a:ext>
            </a:extLst>
          </p:cNvPr>
          <p:cNvPicPr>
            <a:picLocks noChangeAspect="1"/>
          </p:cNvPicPr>
          <p:nvPr/>
        </p:nvPicPr>
        <p:blipFill>
          <a:blip r:embed="rId3"/>
          <a:stretch>
            <a:fillRect/>
          </a:stretch>
        </p:blipFill>
        <p:spPr>
          <a:xfrm>
            <a:off x="3465095" y="0"/>
            <a:ext cx="8013127" cy="6858000"/>
          </a:xfrm>
          <a:prstGeom prst="rect">
            <a:avLst/>
          </a:prstGeom>
        </p:spPr>
      </p:pic>
      <p:pic>
        <p:nvPicPr>
          <p:cNvPr id="6" name="圖片 5">
            <a:extLst>
              <a:ext uri="{FF2B5EF4-FFF2-40B4-BE49-F238E27FC236}">
                <a16:creationId xmlns:a16="http://schemas.microsoft.com/office/drawing/2014/main" id="{775F60B1-1EF3-4343-8918-AD8120B8BF84}"/>
              </a:ext>
            </a:extLst>
          </p:cNvPr>
          <p:cNvPicPr>
            <a:picLocks noChangeAspect="1"/>
          </p:cNvPicPr>
          <p:nvPr/>
        </p:nvPicPr>
        <p:blipFill>
          <a:blip r:embed="rId4"/>
          <a:stretch>
            <a:fillRect/>
          </a:stretch>
        </p:blipFill>
        <p:spPr>
          <a:xfrm>
            <a:off x="300789" y="4105796"/>
            <a:ext cx="3180348" cy="683775"/>
          </a:xfrm>
          <a:prstGeom prst="rect">
            <a:avLst/>
          </a:prstGeom>
        </p:spPr>
      </p:pic>
      <p:sp>
        <p:nvSpPr>
          <p:cNvPr id="7" name="文字方塊 6">
            <a:extLst>
              <a:ext uri="{FF2B5EF4-FFF2-40B4-BE49-F238E27FC236}">
                <a16:creationId xmlns:a16="http://schemas.microsoft.com/office/drawing/2014/main" id="{8BFB8FF6-028C-4373-91BD-76617102F41F}"/>
              </a:ext>
            </a:extLst>
          </p:cNvPr>
          <p:cNvSpPr txBox="1"/>
          <p:nvPr/>
        </p:nvSpPr>
        <p:spPr>
          <a:xfrm>
            <a:off x="1018674" y="3644131"/>
            <a:ext cx="1744578" cy="461665"/>
          </a:xfrm>
          <a:prstGeom prst="rect">
            <a:avLst/>
          </a:prstGeom>
          <a:solidFill>
            <a:schemeClr val="accent2">
              <a:lumMod val="20000"/>
              <a:lumOff val="80000"/>
            </a:schemeClr>
          </a:solidFill>
        </p:spPr>
        <p:txBody>
          <a:bodyPr wrap="square" rtlCol="0">
            <a:spAutoFit/>
          </a:bodyPr>
          <a:lstStyle/>
          <a:p>
            <a:r>
              <a:rPr lang="zh-TW" altLang="en-US" sz="2400" dirty="0">
                <a:latin typeface="微軟正黑體" panose="020B0604030504040204" pitchFamily="34" charset="-120"/>
                <a:ea typeface="微軟正黑體" panose="020B0604030504040204" pitchFamily="34" charset="-120"/>
              </a:rPr>
              <a:t>實際情況</a:t>
            </a:r>
          </a:p>
        </p:txBody>
      </p:sp>
    </p:spTree>
    <p:extLst>
      <p:ext uri="{BB962C8B-B14F-4D97-AF65-F5344CB8AC3E}">
        <p14:creationId xmlns:p14="http://schemas.microsoft.com/office/powerpoint/2010/main" val="326657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C4D91F-29F0-4D6E-A9A2-826E432EA065}"/>
              </a:ext>
            </a:extLst>
          </p:cNvPr>
          <p:cNvSpPr/>
          <p:nvPr/>
        </p:nvSpPr>
        <p:spPr>
          <a:xfrm>
            <a:off x="300789" y="505327"/>
            <a:ext cx="156411" cy="635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3AE195-1932-48DC-9B36-E71482D8F7F0}"/>
              </a:ext>
            </a:extLst>
          </p:cNvPr>
          <p:cNvSpPr txBox="1"/>
          <p:nvPr/>
        </p:nvSpPr>
        <p:spPr>
          <a:xfrm>
            <a:off x="685800" y="505327"/>
            <a:ext cx="2550695" cy="584775"/>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rPr>
              <a:t>PLS model</a:t>
            </a:r>
            <a:endParaRPr lang="zh-TW" altLang="en-US" sz="3200" dirty="0">
              <a:latin typeface="微軟正黑體" panose="020B0604030504040204" pitchFamily="34" charset="-120"/>
              <a:ea typeface="微軟正黑體" panose="020B0604030504040204" pitchFamily="34" charset="-120"/>
            </a:endParaRPr>
          </a:p>
        </p:txBody>
      </p:sp>
      <p:pic>
        <p:nvPicPr>
          <p:cNvPr id="7" name="圖片 6">
            <a:extLst>
              <a:ext uri="{FF2B5EF4-FFF2-40B4-BE49-F238E27FC236}">
                <a16:creationId xmlns:a16="http://schemas.microsoft.com/office/drawing/2014/main" id="{92563EB4-84A1-42DD-9B2F-B8E9CF5A4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5988" y="279759"/>
            <a:ext cx="7001711" cy="6298482"/>
          </a:xfrm>
          <a:prstGeom prst="rect">
            <a:avLst/>
          </a:prstGeom>
        </p:spPr>
      </p:pic>
    </p:spTree>
    <p:extLst>
      <p:ext uri="{BB962C8B-B14F-4D97-AF65-F5344CB8AC3E}">
        <p14:creationId xmlns:p14="http://schemas.microsoft.com/office/powerpoint/2010/main" val="4027506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C4D91F-29F0-4D6E-A9A2-826E432EA065}"/>
              </a:ext>
            </a:extLst>
          </p:cNvPr>
          <p:cNvSpPr/>
          <p:nvPr/>
        </p:nvSpPr>
        <p:spPr>
          <a:xfrm>
            <a:off x="300789" y="505327"/>
            <a:ext cx="156411" cy="635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3AE195-1932-48DC-9B36-E71482D8F7F0}"/>
              </a:ext>
            </a:extLst>
          </p:cNvPr>
          <p:cNvSpPr txBox="1"/>
          <p:nvPr/>
        </p:nvSpPr>
        <p:spPr>
          <a:xfrm>
            <a:off x="685800" y="505327"/>
            <a:ext cx="2550695" cy="584775"/>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rPr>
              <a:t>PLS model</a:t>
            </a:r>
            <a:endParaRPr lang="zh-TW" altLang="en-US" sz="3200"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DBD5EC6C-A9A4-4E4A-B724-111BFE8EF23E}"/>
              </a:ext>
            </a:extLst>
          </p:cNvPr>
          <p:cNvPicPr>
            <a:picLocks noChangeAspect="1"/>
          </p:cNvPicPr>
          <p:nvPr/>
        </p:nvPicPr>
        <p:blipFill>
          <a:blip r:embed="rId3"/>
          <a:stretch>
            <a:fillRect/>
          </a:stretch>
        </p:blipFill>
        <p:spPr>
          <a:xfrm>
            <a:off x="2905125" y="619376"/>
            <a:ext cx="9286875" cy="6124575"/>
          </a:xfrm>
          <a:prstGeom prst="rect">
            <a:avLst/>
          </a:prstGeom>
        </p:spPr>
      </p:pic>
      <p:sp>
        <p:nvSpPr>
          <p:cNvPr id="4" name="文字方塊 3">
            <a:extLst>
              <a:ext uri="{FF2B5EF4-FFF2-40B4-BE49-F238E27FC236}">
                <a16:creationId xmlns:a16="http://schemas.microsoft.com/office/drawing/2014/main" id="{BF5F2BF1-E888-46BC-981A-F39F9DD4AF09}"/>
              </a:ext>
            </a:extLst>
          </p:cNvPr>
          <p:cNvSpPr txBox="1"/>
          <p:nvPr/>
        </p:nvSpPr>
        <p:spPr>
          <a:xfrm>
            <a:off x="851484" y="1204151"/>
            <a:ext cx="2219325" cy="707886"/>
          </a:xfrm>
          <a:prstGeom prst="rect">
            <a:avLst/>
          </a:prstGeom>
          <a:noFill/>
        </p:spPr>
        <p:txBody>
          <a:bodyPr wrap="square" rtlCol="0">
            <a:spAutoFit/>
          </a:bodyPr>
          <a:lstStyle/>
          <a:p>
            <a:r>
              <a:rPr lang="en-US" altLang="zh-TW" sz="2000" dirty="0">
                <a:latin typeface="微軟正黑體" panose="020B0604030504040204" pitchFamily="34" charset="-120"/>
                <a:ea typeface="微軟正黑體" panose="020B0604030504040204" pitchFamily="34" charset="-120"/>
              </a:rPr>
              <a:t>Tuning hyperparameter</a:t>
            </a:r>
            <a:endParaRPr lang="zh-TW" altLang="en-US"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73204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C4D91F-29F0-4D6E-A9A2-826E432EA065}"/>
              </a:ext>
            </a:extLst>
          </p:cNvPr>
          <p:cNvSpPr/>
          <p:nvPr/>
        </p:nvSpPr>
        <p:spPr>
          <a:xfrm>
            <a:off x="300789" y="505327"/>
            <a:ext cx="156411" cy="6352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B93AE195-1932-48DC-9B36-E71482D8F7F0}"/>
              </a:ext>
            </a:extLst>
          </p:cNvPr>
          <p:cNvSpPr txBox="1"/>
          <p:nvPr/>
        </p:nvSpPr>
        <p:spPr>
          <a:xfrm>
            <a:off x="685800" y="505327"/>
            <a:ext cx="2550695" cy="584775"/>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rPr>
              <a:t>PLS model</a:t>
            </a:r>
            <a:endParaRPr lang="zh-TW" altLang="en-US" sz="3200" dirty="0">
              <a:latin typeface="微軟正黑體" panose="020B0604030504040204" pitchFamily="34" charset="-120"/>
              <a:ea typeface="微軟正黑體" panose="020B0604030504040204" pitchFamily="34" charset="-120"/>
            </a:endParaRPr>
          </a:p>
        </p:txBody>
      </p:sp>
      <p:sp>
        <p:nvSpPr>
          <p:cNvPr id="4" name="矩形 3">
            <a:extLst>
              <a:ext uri="{FF2B5EF4-FFF2-40B4-BE49-F238E27FC236}">
                <a16:creationId xmlns:a16="http://schemas.microsoft.com/office/drawing/2014/main" id="{FBFA55ED-BD10-46F8-B77F-DDCFEC913224}"/>
              </a:ext>
            </a:extLst>
          </p:cNvPr>
          <p:cNvSpPr/>
          <p:nvPr/>
        </p:nvSpPr>
        <p:spPr>
          <a:xfrm>
            <a:off x="7547811" y="505327"/>
            <a:ext cx="4435641" cy="5909310"/>
          </a:xfrm>
          <a:prstGeom prst="rect">
            <a:avLst/>
          </a:prstGeom>
        </p:spPr>
        <p:txBody>
          <a:bodyPr wrap="square">
            <a:spAutoFit/>
          </a:bodyPr>
          <a:lstStyle/>
          <a:p>
            <a:r>
              <a:rPr lang="zh-TW" altLang="en-US" dirty="0">
                <a:solidFill>
                  <a:srgbClr val="FF0000"/>
                </a:solidFill>
              </a:rPr>
              <a:t>鄉鎮市區_大安區      0.071129</a:t>
            </a:r>
          </a:p>
          <a:p>
            <a:r>
              <a:rPr lang="zh-TW" altLang="en-US" dirty="0"/>
              <a:t>建物型態_透天厝      0.043130</a:t>
            </a:r>
          </a:p>
          <a:p>
            <a:r>
              <a:rPr lang="zh-TW" altLang="en-US" dirty="0"/>
              <a:t>建物型態_店面       0.041096</a:t>
            </a:r>
          </a:p>
          <a:p>
            <a:r>
              <a:rPr lang="zh-TW" altLang="en-US" dirty="0">
                <a:solidFill>
                  <a:srgbClr val="FF0000"/>
                </a:solidFill>
              </a:rPr>
              <a:t>鄉鎮市區_中正區      0.037273</a:t>
            </a:r>
          </a:p>
          <a:p>
            <a:r>
              <a:rPr lang="zh-TW" altLang="en-US" dirty="0">
                <a:solidFill>
                  <a:srgbClr val="FF0000"/>
                </a:solidFill>
              </a:rPr>
              <a:t>鄉鎮市區_松山區      0.036969</a:t>
            </a:r>
          </a:p>
          <a:p>
            <a:r>
              <a:rPr lang="zh-TW" altLang="en-US" dirty="0"/>
              <a:t>車位總價元         0.034377</a:t>
            </a:r>
          </a:p>
          <a:p>
            <a:r>
              <a:rPr lang="zh-TW" altLang="en-US" dirty="0">
                <a:solidFill>
                  <a:srgbClr val="FF0000"/>
                </a:solidFill>
              </a:rPr>
              <a:t>鄉鎮市區_信義區      0.032175</a:t>
            </a:r>
          </a:p>
          <a:p>
            <a:r>
              <a:rPr lang="zh-TW" altLang="en-US" dirty="0"/>
              <a:t>主要建材_見其他登記事項  0.025678</a:t>
            </a:r>
          </a:p>
          <a:p>
            <a:r>
              <a:rPr lang="zh-TW" altLang="en-US" dirty="0"/>
              <a:t>主要建材_磚造       0.021011</a:t>
            </a:r>
          </a:p>
          <a:p>
            <a:r>
              <a:rPr lang="zh-TW" altLang="en-US" dirty="0">
                <a:solidFill>
                  <a:srgbClr val="FF0000"/>
                </a:solidFill>
              </a:rPr>
              <a:t>鄉鎮市區_中山區      0.019430</a:t>
            </a:r>
          </a:p>
          <a:p>
            <a:endParaRPr lang="en-US" altLang="zh-TW" dirty="0"/>
          </a:p>
          <a:p>
            <a:r>
              <a:rPr lang="zh-TW" altLang="en-US" dirty="0"/>
              <a:t>交易標的_建物      -0.053162</a:t>
            </a:r>
          </a:p>
          <a:p>
            <a:r>
              <a:rPr lang="zh-TW" altLang="en-US" dirty="0"/>
              <a:t>都市土地使用分區_未公告 -0.050808</a:t>
            </a:r>
          </a:p>
          <a:p>
            <a:r>
              <a:rPr lang="zh-TW" altLang="en-US" dirty="0">
                <a:solidFill>
                  <a:srgbClr val="FF0000"/>
                </a:solidFill>
              </a:rPr>
              <a:t>鄉鎮市區_文山區     -0.047980</a:t>
            </a:r>
          </a:p>
          <a:p>
            <a:r>
              <a:rPr lang="zh-TW" altLang="en-US" dirty="0">
                <a:solidFill>
                  <a:srgbClr val="FF0000"/>
                </a:solidFill>
              </a:rPr>
              <a:t>鄉鎮市區_北投區     -0.042632</a:t>
            </a:r>
          </a:p>
          <a:p>
            <a:r>
              <a:rPr lang="zh-TW" altLang="en-US" dirty="0"/>
              <a:t>主要建材_鋼筋混凝土造  -0.037421</a:t>
            </a:r>
          </a:p>
          <a:p>
            <a:r>
              <a:rPr lang="zh-TW" altLang="en-US" dirty="0"/>
              <a:t>建物型態_公寓      -0.034903</a:t>
            </a:r>
          </a:p>
          <a:p>
            <a:r>
              <a:rPr lang="zh-TW" altLang="en-US" dirty="0"/>
              <a:t>屋齡byDay      -0.034130</a:t>
            </a:r>
          </a:p>
          <a:p>
            <a:r>
              <a:rPr lang="zh-TW" altLang="en-US" dirty="0"/>
              <a:t>建物型態_廠辦      -0.027276</a:t>
            </a:r>
          </a:p>
          <a:p>
            <a:r>
              <a:rPr lang="zh-TW" altLang="en-US" dirty="0">
                <a:solidFill>
                  <a:srgbClr val="FF0000"/>
                </a:solidFill>
              </a:rPr>
              <a:t>鄉鎮市區_內湖區     -0.025690</a:t>
            </a:r>
          </a:p>
          <a:p>
            <a:r>
              <a:rPr lang="zh-TW" altLang="en-US" dirty="0"/>
              <a:t>都市土地使用分區_工   -0.024052</a:t>
            </a:r>
          </a:p>
        </p:txBody>
      </p:sp>
      <p:sp>
        <p:nvSpPr>
          <p:cNvPr id="6" name="矩形 5">
            <a:extLst>
              <a:ext uri="{FF2B5EF4-FFF2-40B4-BE49-F238E27FC236}">
                <a16:creationId xmlns:a16="http://schemas.microsoft.com/office/drawing/2014/main" id="{1D4C836B-90FF-4BC3-B698-74591DF683C0}"/>
              </a:ext>
            </a:extLst>
          </p:cNvPr>
          <p:cNvSpPr/>
          <p:nvPr/>
        </p:nvSpPr>
        <p:spPr>
          <a:xfrm>
            <a:off x="1203158" y="1479884"/>
            <a:ext cx="4435641" cy="69783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參數設定和步驟</a:t>
            </a:r>
          </a:p>
        </p:txBody>
      </p:sp>
      <p:sp>
        <p:nvSpPr>
          <p:cNvPr id="7" name="矩形 6">
            <a:extLst>
              <a:ext uri="{FF2B5EF4-FFF2-40B4-BE49-F238E27FC236}">
                <a16:creationId xmlns:a16="http://schemas.microsoft.com/office/drawing/2014/main" id="{8F9AF971-E3D3-407B-9C6A-2944B4663B29}"/>
              </a:ext>
            </a:extLst>
          </p:cNvPr>
          <p:cNvSpPr/>
          <p:nvPr/>
        </p:nvSpPr>
        <p:spPr>
          <a:xfrm>
            <a:off x="1203158" y="2322095"/>
            <a:ext cx="4435641" cy="403057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A4BE90F3-AFE7-4CE1-B7A0-5390C6BD7AFF}"/>
              </a:ext>
            </a:extLst>
          </p:cNvPr>
          <p:cNvSpPr txBox="1"/>
          <p:nvPr/>
        </p:nvSpPr>
        <p:spPr>
          <a:xfrm>
            <a:off x="1491916" y="2567498"/>
            <a:ext cx="3922295" cy="1477328"/>
          </a:xfrm>
          <a:prstGeom prst="rect">
            <a:avLst/>
          </a:prstGeom>
          <a:noFill/>
        </p:spPr>
        <p:txBody>
          <a:bodyPr wrap="square" rtlCol="0">
            <a:spAutoFit/>
          </a:bodyPr>
          <a:lstStyle/>
          <a:p>
            <a:pPr marL="342900" indent="-342900">
              <a:buAutoNum type="arabicPeriod"/>
            </a:pPr>
            <a:r>
              <a:rPr lang="zh-TW" altLang="en-US" dirty="0"/>
              <a:t>使用預設參數 </a:t>
            </a:r>
            <a:r>
              <a:rPr lang="en-US" altLang="zh-TW" dirty="0"/>
              <a:t>n = 2</a:t>
            </a:r>
          </a:p>
          <a:p>
            <a:pPr marL="342900" indent="-342900">
              <a:buAutoNum type="arabicPeriod"/>
            </a:pPr>
            <a:r>
              <a:rPr lang="zh-TW" altLang="en-US" dirty="0"/>
              <a:t>資料切成 </a:t>
            </a:r>
            <a:r>
              <a:rPr lang="en-US" altLang="zh-TW" dirty="0"/>
              <a:t>70%</a:t>
            </a:r>
            <a:r>
              <a:rPr lang="zh-TW" altLang="en-US" dirty="0"/>
              <a:t>為訓練，</a:t>
            </a:r>
            <a:r>
              <a:rPr lang="en-US" altLang="zh-TW" dirty="0"/>
              <a:t>30%</a:t>
            </a:r>
            <a:r>
              <a:rPr lang="zh-TW" altLang="en-US" dirty="0"/>
              <a:t>測試</a:t>
            </a:r>
            <a:endParaRPr lang="en-US" altLang="zh-TW" dirty="0"/>
          </a:p>
          <a:p>
            <a:pPr marL="342900" indent="-342900">
              <a:buAutoNum type="arabicPeriod"/>
            </a:pPr>
            <a:r>
              <a:rPr lang="zh-TW" altLang="en-US" dirty="0"/>
              <a:t>擬合訓練資料</a:t>
            </a:r>
            <a:endParaRPr lang="en-US" altLang="zh-TW" dirty="0"/>
          </a:p>
          <a:p>
            <a:pPr marL="342900" indent="-342900">
              <a:buAutoNum type="arabicPeriod"/>
            </a:pPr>
            <a:r>
              <a:rPr lang="zh-TW" altLang="en-US" dirty="0"/>
              <a:t>分別計算訓練跟測試的</a:t>
            </a:r>
            <a:r>
              <a:rPr lang="en-US" altLang="zh-TW" dirty="0"/>
              <a:t>RMSE</a:t>
            </a:r>
            <a:r>
              <a:rPr lang="zh-TW" altLang="en-US" dirty="0"/>
              <a:t> 和得分</a:t>
            </a:r>
            <a:r>
              <a:rPr lang="en-US" altLang="zh-TW" dirty="0"/>
              <a:t>(coefficient)</a:t>
            </a:r>
            <a:endParaRPr lang="zh-TW" altLang="en-US" dirty="0"/>
          </a:p>
        </p:txBody>
      </p:sp>
      <p:sp>
        <p:nvSpPr>
          <p:cNvPr id="9" name="文字方塊 8">
            <a:extLst>
              <a:ext uri="{FF2B5EF4-FFF2-40B4-BE49-F238E27FC236}">
                <a16:creationId xmlns:a16="http://schemas.microsoft.com/office/drawing/2014/main" id="{BC56CC9F-8BFB-4E68-BD07-7EC2FB353AE8}"/>
              </a:ext>
            </a:extLst>
          </p:cNvPr>
          <p:cNvSpPr txBox="1"/>
          <p:nvPr/>
        </p:nvSpPr>
        <p:spPr>
          <a:xfrm>
            <a:off x="1631868" y="4289752"/>
            <a:ext cx="4295690" cy="2308324"/>
          </a:xfrm>
          <a:prstGeom prst="rect">
            <a:avLst/>
          </a:prstGeom>
          <a:solidFill>
            <a:schemeClr val="accent1">
              <a:lumMod val="20000"/>
              <a:lumOff val="80000"/>
            </a:schemeClr>
          </a:solidFill>
        </p:spPr>
        <p:txBody>
          <a:bodyPr wrap="square" rtlCol="0">
            <a:spAutoFit/>
          </a:bodyPr>
          <a:lstStyle/>
          <a:p>
            <a:endParaRPr lang="en-US" altLang="zh-TW" dirty="0"/>
          </a:p>
          <a:p>
            <a:r>
              <a:rPr lang="en-US" altLang="zh-TW" dirty="0"/>
              <a:t>RMSE train = 0.30101165899325705</a:t>
            </a:r>
          </a:p>
          <a:p>
            <a:r>
              <a:rPr lang="en-US" altLang="zh-TW" dirty="0"/>
              <a:t>RMSE test = 0.3673149931726019</a:t>
            </a:r>
          </a:p>
          <a:p>
            <a:endParaRPr lang="en-US" altLang="zh-TW" dirty="0"/>
          </a:p>
          <a:p>
            <a:r>
              <a:rPr lang="en-US" altLang="zh-TW" dirty="0"/>
              <a:t>Coefficient:</a:t>
            </a:r>
          </a:p>
          <a:p>
            <a:r>
              <a:rPr lang="en-US" altLang="zh-TW" dirty="0"/>
              <a:t>PLS train: 0.4426842691130447</a:t>
            </a:r>
          </a:p>
          <a:p>
            <a:r>
              <a:rPr lang="en-US" altLang="zh-TW" dirty="0"/>
              <a:t>PLS test: 0.3444534141293333</a:t>
            </a:r>
            <a:endParaRPr lang="zh-TW" altLang="en-US" dirty="0"/>
          </a:p>
          <a:p>
            <a:endParaRPr lang="zh-TW" altLang="en-US" dirty="0"/>
          </a:p>
        </p:txBody>
      </p:sp>
      <p:sp>
        <p:nvSpPr>
          <p:cNvPr id="10" name="橢圓 9">
            <a:extLst>
              <a:ext uri="{FF2B5EF4-FFF2-40B4-BE49-F238E27FC236}">
                <a16:creationId xmlns:a16="http://schemas.microsoft.com/office/drawing/2014/main" id="{1E7392F2-8580-472F-A337-40B8D7995905}"/>
              </a:ext>
            </a:extLst>
          </p:cNvPr>
          <p:cNvSpPr/>
          <p:nvPr/>
        </p:nvSpPr>
        <p:spPr>
          <a:xfrm>
            <a:off x="5093370" y="5282331"/>
            <a:ext cx="1415715" cy="5685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FEE7406B-AC61-4902-BD95-04502B3A5ADE}"/>
              </a:ext>
            </a:extLst>
          </p:cNvPr>
          <p:cNvSpPr txBox="1"/>
          <p:nvPr/>
        </p:nvSpPr>
        <p:spPr>
          <a:xfrm>
            <a:off x="5245771" y="5371478"/>
            <a:ext cx="1263314" cy="369332"/>
          </a:xfrm>
          <a:prstGeom prst="rect">
            <a:avLst/>
          </a:prstGeom>
          <a:noFill/>
        </p:spPr>
        <p:txBody>
          <a:bodyPr wrap="square" rtlCol="0">
            <a:spAutoFit/>
          </a:bodyPr>
          <a:lstStyle/>
          <a:p>
            <a:r>
              <a:rPr lang="en-US" altLang="zh-TW" dirty="0">
                <a:solidFill>
                  <a:schemeClr val="bg1"/>
                </a:solidFill>
              </a:rPr>
              <a:t>overfitting</a:t>
            </a:r>
            <a:endParaRPr lang="zh-TW" altLang="en-US" dirty="0">
              <a:solidFill>
                <a:schemeClr val="bg1"/>
              </a:solidFill>
            </a:endParaRPr>
          </a:p>
        </p:txBody>
      </p:sp>
    </p:spTree>
    <p:extLst>
      <p:ext uri="{BB962C8B-B14F-4D97-AF65-F5344CB8AC3E}">
        <p14:creationId xmlns:p14="http://schemas.microsoft.com/office/powerpoint/2010/main" val="3216949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3000"/>
            <a:lum/>
          </a:blip>
          <a:srcRect/>
          <a:stretch>
            <a:fillRect/>
          </a:stretch>
        </a:blip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9C812DBA-A63D-4D49-BB2B-6EC64549864F}"/>
              </a:ext>
            </a:extLst>
          </p:cNvPr>
          <p:cNvSpPr/>
          <p:nvPr/>
        </p:nvSpPr>
        <p:spPr>
          <a:xfrm>
            <a:off x="0" y="0"/>
            <a:ext cx="12192000" cy="6821488"/>
          </a:xfrm>
          <a:prstGeom prst="rect">
            <a:avLst/>
          </a:prstGeom>
          <a:solidFill>
            <a:schemeClr val="tx1">
              <a:alpha val="8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9AC525D1-73C5-45B8-8272-D9D5E76C1EF8}"/>
              </a:ext>
            </a:extLst>
          </p:cNvPr>
          <p:cNvSpPr/>
          <p:nvPr/>
        </p:nvSpPr>
        <p:spPr>
          <a:xfrm>
            <a:off x="-1" y="0"/>
            <a:ext cx="198305" cy="6858000"/>
          </a:xfrm>
          <a:prstGeom prst="rect">
            <a:avLst/>
          </a:prstGeom>
          <a:solidFill>
            <a:srgbClr val="EE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0D47108A-E157-48A9-8E14-6610822BB39A}"/>
              </a:ext>
            </a:extLst>
          </p:cNvPr>
          <p:cNvSpPr/>
          <p:nvPr/>
        </p:nvSpPr>
        <p:spPr>
          <a:xfrm>
            <a:off x="0" y="121187"/>
            <a:ext cx="1839817" cy="705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目錄</a:t>
            </a:r>
          </a:p>
        </p:txBody>
      </p:sp>
      <p:sp>
        <p:nvSpPr>
          <p:cNvPr id="14" name="矩形 13">
            <a:extLst>
              <a:ext uri="{FF2B5EF4-FFF2-40B4-BE49-F238E27FC236}">
                <a16:creationId xmlns:a16="http://schemas.microsoft.com/office/drawing/2014/main" id="{B16B37E6-C411-4CC0-830E-97DC1609BBD5}"/>
              </a:ext>
            </a:extLst>
          </p:cNvPr>
          <p:cNvSpPr/>
          <p:nvPr/>
        </p:nvSpPr>
        <p:spPr>
          <a:xfrm>
            <a:off x="1182477" y="920934"/>
            <a:ext cx="2489812" cy="24898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78A06878-60C6-4286-8627-71F43FBBD207}"/>
              </a:ext>
            </a:extLst>
          </p:cNvPr>
          <p:cNvSpPr/>
          <p:nvPr/>
        </p:nvSpPr>
        <p:spPr>
          <a:xfrm>
            <a:off x="4766632" y="947453"/>
            <a:ext cx="2489812" cy="248981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TW" altLang="en-US" sz="3200" dirty="0">
              <a:solidFill>
                <a:prstClr val="black"/>
              </a:solidFill>
              <a:latin typeface="微軟正黑體" panose="020B0604030504040204" pitchFamily="34" charset="-120"/>
              <a:ea typeface="微軟正黑體" panose="020B0604030504040204" pitchFamily="34" charset="-120"/>
            </a:endParaRPr>
          </a:p>
        </p:txBody>
      </p:sp>
      <p:sp>
        <p:nvSpPr>
          <p:cNvPr id="16" name="矩形 15">
            <a:extLst>
              <a:ext uri="{FF2B5EF4-FFF2-40B4-BE49-F238E27FC236}">
                <a16:creationId xmlns:a16="http://schemas.microsoft.com/office/drawing/2014/main" id="{AA75A4A4-E42F-45EE-94DE-8D0A5409BE6B}"/>
              </a:ext>
            </a:extLst>
          </p:cNvPr>
          <p:cNvSpPr/>
          <p:nvPr/>
        </p:nvSpPr>
        <p:spPr>
          <a:xfrm>
            <a:off x="8350786" y="947453"/>
            <a:ext cx="2489812" cy="24898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8126E5C5-F19C-4719-B13E-A4BCAA6676EE}"/>
              </a:ext>
            </a:extLst>
          </p:cNvPr>
          <p:cNvSpPr/>
          <p:nvPr/>
        </p:nvSpPr>
        <p:spPr>
          <a:xfrm>
            <a:off x="8350786" y="3646584"/>
            <a:ext cx="2489812" cy="248981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9F2D19AB-B542-48A0-98F0-7BAC5019E4C1}"/>
              </a:ext>
            </a:extLst>
          </p:cNvPr>
          <p:cNvSpPr/>
          <p:nvPr/>
        </p:nvSpPr>
        <p:spPr>
          <a:xfrm>
            <a:off x="4766632" y="3646584"/>
            <a:ext cx="2489812" cy="2489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171CEA10-C392-4BDA-BA57-E2E8D41E4152}"/>
              </a:ext>
            </a:extLst>
          </p:cNvPr>
          <p:cNvSpPr/>
          <p:nvPr/>
        </p:nvSpPr>
        <p:spPr>
          <a:xfrm>
            <a:off x="1182477" y="3646584"/>
            <a:ext cx="2489812" cy="248981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1DED2B38-F302-409A-A8B4-04482B06018B}"/>
              </a:ext>
            </a:extLst>
          </p:cNvPr>
          <p:cNvSpPr txBox="1"/>
          <p:nvPr/>
        </p:nvSpPr>
        <p:spPr>
          <a:xfrm>
            <a:off x="1883881" y="2265579"/>
            <a:ext cx="1863688" cy="1077218"/>
          </a:xfrm>
          <a:prstGeom prst="rect">
            <a:avLst/>
          </a:prstGeom>
          <a:noFill/>
        </p:spPr>
        <p:txBody>
          <a:bodyPr wrap="square" rtlCol="0">
            <a:spAutoFit/>
          </a:bodyPr>
          <a:lstStyle/>
          <a:p>
            <a:r>
              <a:rPr lang="zh-TW" altLang="en-US" sz="3200" dirty="0">
                <a:latin typeface="微軟正黑體" panose="020B0604030504040204" pitchFamily="34" charset="-120"/>
                <a:ea typeface="微軟正黑體" panose="020B0604030504040204" pitchFamily="34" charset="-120"/>
              </a:rPr>
              <a:t>目的和資料來源</a:t>
            </a:r>
          </a:p>
        </p:txBody>
      </p:sp>
      <p:sp>
        <p:nvSpPr>
          <p:cNvPr id="21" name="文字方塊 20">
            <a:extLst>
              <a:ext uri="{FF2B5EF4-FFF2-40B4-BE49-F238E27FC236}">
                <a16:creationId xmlns:a16="http://schemas.microsoft.com/office/drawing/2014/main" id="{5F6B7AB7-2B78-4151-808F-5B0C6BA5DF31}"/>
              </a:ext>
            </a:extLst>
          </p:cNvPr>
          <p:cNvSpPr txBox="1"/>
          <p:nvPr/>
        </p:nvSpPr>
        <p:spPr>
          <a:xfrm>
            <a:off x="2535716" y="1026635"/>
            <a:ext cx="1136574" cy="923330"/>
          </a:xfrm>
          <a:prstGeom prst="rect">
            <a:avLst/>
          </a:prstGeom>
          <a:noFill/>
        </p:spPr>
        <p:txBody>
          <a:bodyPr wrap="square" rtlCol="0">
            <a:spAutoFit/>
          </a:bodyPr>
          <a:lstStyle/>
          <a:p>
            <a:r>
              <a:rPr lang="en-US" altLang="zh-TW" sz="5400" b="1" dirty="0"/>
              <a:t>01</a:t>
            </a:r>
            <a:endParaRPr lang="zh-TW" altLang="en-US" sz="5400" b="1" dirty="0"/>
          </a:p>
        </p:txBody>
      </p:sp>
      <p:sp>
        <p:nvSpPr>
          <p:cNvPr id="22" name="文字方塊 21">
            <a:extLst>
              <a:ext uri="{FF2B5EF4-FFF2-40B4-BE49-F238E27FC236}">
                <a16:creationId xmlns:a16="http://schemas.microsoft.com/office/drawing/2014/main" id="{FE1AAAFA-1D07-4A59-A6E5-1074321F6CB2}"/>
              </a:ext>
            </a:extLst>
          </p:cNvPr>
          <p:cNvSpPr txBox="1"/>
          <p:nvPr/>
        </p:nvSpPr>
        <p:spPr>
          <a:xfrm>
            <a:off x="4874963" y="2426010"/>
            <a:ext cx="1136574" cy="923330"/>
          </a:xfrm>
          <a:prstGeom prst="rect">
            <a:avLst/>
          </a:prstGeom>
          <a:noFill/>
        </p:spPr>
        <p:txBody>
          <a:bodyPr wrap="square" rtlCol="0">
            <a:spAutoFit/>
          </a:bodyPr>
          <a:lstStyle/>
          <a:p>
            <a:r>
              <a:rPr lang="en-US" altLang="zh-TW" sz="5400" b="1" dirty="0"/>
              <a:t>02</a:t>
            </a:r>
            <a:endParaRPr lang="zh-TW" altLang="en-US" sz="5400" b="1" dirty="0"/>
          </a:p>
        </p:txBody>
      </p:sp>
      <p:sp>
        <p:nvSpPr>
          <p:cNvPr id="24" name="矩形 23">
            <a:extLst>
              <a:ext uri="{FF2B5EF4-FFF2-40B4-BE49-F238E27FC236}">
                <a16:creationId xmlns:a16="http://schemas.microsoft.com/office/drawing/2014/main" id="{F7FA2F62-053E-404A-8477-682CA675192B}"/>
              </a:ext>
            </a:extLst>
          </p:cNvPr>
          <p:cNvSpPr/>
          <p:nvPr/>
        </p:nvSpPr>
        <p:spPr>
          <a:xfrm>
            <a:off x="4797847" y="1873452"/>
            <a:ext cx="2232753"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資料視覺化</a:t>
            </a:r>
          </a:p>
        </p:txBody>
      </p:sp>
      <p:sp>
        <p:nvSpPr>
          <p:cNvPr id="25" name="文字方塊 24">
            <a:extLst>
              <a:ext uri="{FF2B5EF4-FFF2-40B4-BE49-F238E27FC236}">
                <a16:creationId xmlns:a16="http://schemas.microsoft.com/office/drawing/2014/main" id="{1D63103A-A47A-4C9D-803D-46D5BC4CE508}"/>
              </a:ext>
            </a:extLst>
          </p:cNvPr>
          <p:cNvSpPr txBox="1"/>
          <p:nvPr/>
        </p:nvSpPr>
        <p:spPr>
          <a:xfrm>
            <a:off x="8459118" y="1013534"/>
            <a:ext cx="1136574" cy="923330"/>
          </a:xfrm>
          <a:prstGeom prst="rect">
            <a:avLst/>
          </a:prstGeom>
          <a:noFill/>
        </p:spPr>
        <p:txBody>
          <a:bodyPr wrap="square" rtlCol="0">
            <a:spAutoFit/>
          </a:bodyPr>
          <a:lstStyle/>
          <a:p>
            <a:r>
              <a:rPr lang="en-US" altLang="zh-TW" sz="5400" b="1" dirty="0"/>
              <a:t>03</a:t>
            </a:r>
            <a:endParaRPr lang="zh-TW" altLang="en-US" sz="5400" b="1" dirty="0"/>
          </a:p>
        </p:txBody>
      </p:sp>
      <p:sp>
        <p:nvSpPr>
          <p:cNvPr id="26" name="矩形 25">
            <a:extLst>
              <a:ext uri="{FF2B5EF4-FFF2-40B4-BE49-F238E27FC236}">
                <a16:creationId xmlns:a16="http://schemas.microsoft.com/office/drawing/2014/main" id="{ABBEE1CB-C905-4793-9D53-F97E57087FD0}"/>
              </a:ext>
            </a:extLst>
          </p:cNvPr>
          <p:cNvSpPr/>
          <p:nvPr/>
        </p:nvSpPr>
        <p:spPr>
          <a:xfrm>
            <a:off x="8868578" y="2265579"/>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模型建置</a:t>
            </a:r>
          </a:p>
        </p:txBody>
      </p:sp>
      <p:sp>
        <p:nvSpPr>
          <p:cNvPr id="27" name="文字方塊 26">
            <a:extLst>
              <a:ext uri="{FF2B5EF4-FFF2-40B4-BE49-F238E27FC236}">
                <a16:creationId xmlns:a16="http://schemas.microsoft.com/office/drawing/2014/main" id="{5D31D3F9-FFB7-48F7-A83D-9864F7FEA04C}"/>
              </a:ext>
            </a:extLst>
          </p:cNvPr>
          <p:cNvSpPr txBox="1"/>
          <p:nvPr/>
        </p:nvSpPr>
        <p:spPr>
          <a:xfrm>
            <a:off x="1182477" y="5231322"/>
            <a:ext cx="1136574" cy="923330"/>
          </a:xfrm>
          <a:prstGeom prst="rect">
            <a:avLst/>
          </a:prstGeom>
          <a:noFill/>
        </p:spPr>
        <p:txBody>
          <a:bodyPr wrap="square" rtlCol="0">
            <a:spAutoFit/>
          </a:bodyPr>
          <a:lstStyle/>
          <a:p>
            <a:r>
              <a:rPr lang="en-US" altLang="zh-TW" sz="5400" b="1" dirty="0"/>
              <a:t>04</a:t>
            </a:r>
            <a:endParaRPr lang="zh-TW" altLang="en-US" sz="5400" b="1" dirty="0"/>
          </a:p>
        </p:txBody>
      </p:sp>
      <p:sp>
        <p:nvSpPr>
          <p:cNvPr id="28" name="文字方塊 27">
            <a:extLst>
              <a:ext uri="{FF2B5EF4-FFF2-40B4-BE49-F238E27FC236}">
                <a16:creationId xmlns:a16="http://schemas.microsoft.com/office/drawing/2014/main" id="{83EE09D2-405E-448B-B65C-3E42F3584D40}"/>
              </a:ext>
            </a:extLst>
          </p:cNvPr>
          <p:cNvSpPr txBox="1"/>
          <p:nvPr/>
        </p:nvSpPr>
        <p:spPr>
          <a:xfrm>
            <a:off x="5506597" y="3686705"/>
            <a:ext cx="1136574" cy="923330"/>
          </a:xfrm>
          <a:prstGeom prst="rect">
            <a:avLst/>
          </a:prstGeom>
          <a:noFill/>
        </p:spPr>
        <p:txBody>
          <a:bodyPr wrap="square" rtlCol="0">
            <a:spAutoFit/>
          </a:bodyPr>
          <a:lstStyle/>
          <a:p>
            <a:r>
              <a:rPr lang="en-US" altLang="zh-TW" sz="5400" b="1" dirty="0"/>
              <a:t>05</a:t>
            </a:r>
            <a:endParaRPr lang="zh-TW" altLang="en-US" sz="5400" b="1" dirty="0"/>
          </a:p>
        </p:txBody>
      </p:sp>
      <p:sp>
        <p:nvSpPr>
          <p:cNvPr id="29" name="文字方塊 28">
            <a:extLst>
              <a:ext uri="{FF2B5EF4-FFF2-40B4-BE49-F238E27FC236}">
                <a16:creationId xmlns:a16="http://schemas.microsoft.com/office/drawing/2014/main" id="{F5604B7D-1345-4C18-83B1-BA14B992BBB1}"/>
              </a:ext>
            </a:extLst>
          </p:cNvPr>
          <p:cNvSpPr txBox="1"/>
          <p:nvPr/>
        </p:nvSpPr>
        <p:spPr>
          <a:xfrm>
            <a:off x="9920689" y="5319457"/>
            <a:ext cx="1136574" cy="923330"/>
          </a:xfrm>
          <a:prstGeom prst="rect">
            <a:avLst/>
          </a:prstGeom>
          <a:noFill/>
        </p:spPr>
        <p:txBody>
          <a:bodyPr wrap="square" rtlCol="0">
            <a:spAutoFit/>
          </a:bodyPr>
          <a:lstStyle/>
          <a:p>
            <a:r>
              <a:rPr lang="en-US" altLang="zh-TW" sz="5400" b="1" dirty="0"/>
              <a:t>06</a:t>
            </a:r>
            <a:endParaRPr lang="zh-TW" altLang="en-US" sz="5400" b="1" dirty="0"/>
          </a:p>
        </p:txBody>
      </p:sp>
      <p:sp>
        <p:nvSpPr>
          <p:cNvPr id="30" name="矩形 29">
            <a:extLst>
              <a:ext uri="{FF2B5EF4-FFF2-40B4-BE49-F238E27FC236}">
                <a16:creationId xmlns:a16="http://schemas.microsoft.com/office/drawing/2014/main" id="{569AE6F3-F030-4B72-B265-75F81882DC2B}"/>
              </a:ext>
            </a:extLst>
          </p:cNvPr>
          <p:cNvSpPr/>
          <p:nvPr/>
        </p:nvSpPr>
        <p:spPr>
          <a:xfrm>
            <a:off x="1182477" y="4646547"/>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優化模型</a:t>
            </a:r>
          </a:p>
        </p:txBody>
      </p:sp>
      <p:sp>
        <p:nvSpPr>
          <p:cNvPr id="31" name="矩形 30">
            <a:extLst>
              <a:ext uri="{FF2B5EF4-FFF2-40B4-BE49-F238E27FC236}">
                <a16:creationId xmlns:a16="http://schemas.microsoft.com/office/drawing/2014/main" id="{BEF558DB-849B-4FEB-A7F6-E38D352B1DFD}"/>
              </a:ext>
            </a:extLst>
          </p:cNvPr>
          <p:cNvSpPr/>
          <p:nvPr/>
        </p:nvSpPr>
        <p:spPr>
          <a:xfrm>
            <a:off x="5088876" y="4646547"/>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分析結果</a:t>
            </a:r>
          </a:p>
        </p:txBody>
      </p:sp>
      <p:sp>
        <p:nvSpPr>
          <p:cNvPr id="32" name="矩形 31">
            <a:extLst>
              <a:ext uri="{FF2B5EF4-FFF2-40B4-BE49-F238E27FC236}">
                <a16:creationId xmlns:a16="http://schemas.microsoft.com/office/drawing/2014/main" id="{497D0732-3609-4BFB-99DE-F8C7E249B42A}"/>
              </a:ext>
            </a:extLst>
          </p:cNvPr>
          <p:cNvSpPr/>
          <p:nvPr/>
        </p:nvSpPr>
        <p:spPr>
          <a:xfrm>
            <a:off x="8751065" y="4774689"/>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學習心得</a:t>
            </a:r>
          </a:p>
        </p:txBody>
      </p:sp>
      <p:sp>
        <p:nvSpPr>
          <p:cNvPr id="2" name="矩形 1">
            <a:extLst>
              <a:ext uri="{FF2B5EF4-FFF2-40B4-BE49-F238E27FC236}">
                <a16:creationId xmlns:a16="http://schemas.microsoft.com/office/drawing/2014/main" id="{7E7C4019-BCBF-4C7A-B886-2C33A254C4A0}"/>
              </a:ext>
            </a:extLst>
          </p:cNvPr>
          <p:cNvSpPr/>
          <p:nvPr/>
        </p:nvSpPr>
        <p:spPr>
          <a:xfrm>
            <a:off x="-1" y="0"/>
            <a:ext cx="12192001" cy="91094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01F9AD2B-855A-4D7B-AB0B-F53E0964E023}"/>
              </a:ext>
            </a:extLst>
          </p:cNvPr>
          <p:cNvSpPr/>
          <p:nvPr/>
        </p:nvSpPr>
        <p:spPr>
          <a:xfrm>
            <a:off x="-2" y="910941"/>
            <a:ext cx="1182478" cy="59470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CA11CB67-5B5F-4EC6-BA73-E3BF89B12C8C}"/>
              </a:ext>
            </a:extLst>
          </p:cNvPr>
          <p:cNvSpPr/>
          <p:nvPr/>
        </p:nvSpPr>
        <p:spPr>
          <a:xfrm>
            <a:off x="3672289" y="3392488"/>
            <a:ext cx="8519711" cy="347550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a:extLst>
              <a:ext uri="{FF2B5EF4-FFF2-40B4-BE49-F238E27FC236}">
                <a16:creationId xmlns:a16="http://schemas.microsoft.com/office/drawing/2014/main" id="{4514DDBC-092B-463F-84D8-FF0334F66C62}"/>
              </a:ext>
            </a:extLst>
          </p:cNvPr>
          <p:cNvSpPr/>
          <p:nvPr/>
        </p:nvSpPr>
        <p:spPr>
          <a:xfrm>
            <a:off x="10864470" y="892683"/>
            <a:ext cx="1327529" cy="24898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AF035499-EF02-4B04-946F-F9D50C97C996}"/>
              </a:ext>
            </a:extLst>
          </p:cNvPr>
          <p:cNvSpPr/>
          <p:nvPr/>
        </p:nvSpPr>
        <p:spPr>
          <a:xfrm>
            <a:off x="1182476" y="3423573"/>
            <a:ext cx="2489812" cy="23483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E69EDE98-17E6-4E9A-8921-A1B21FBF95C6}"/>
              </a:ext>
            </a:extLst>
          </p:cNvPr>
          <p:cNvSpPr/>
          <p:nvPr/>
        </p:nvSpPr>
        <p:spPr>
          <a:xfrm>
            <a:off x="1182476" y="6135813"/>
            <a:ext cx="2489812" cy="72218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a:extLst>
              <a:ext uri="{FF2B5EF4-FFF2-40B4-BE49-F238E27FC236}">
                <a16:creationId xmlns:a16="http://schemas.microsoft.com/office/drawing/2014/main" id="{09450249-0E72-40AB-B302-773D085DAD1B}"/>
              </a:ext>
            </a:extLst>
          </p:cNvPr>
          <p:cNvSpPr/>
          <p:nvPr/>
        </p:nvSpPr>
        <p:spPr>
          <a:xfrm>
            <a:off x="1149428" y="909469"/>
            <a:ext cx="9691169" cy="24898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24458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2DBBB25-ECBC-469C-BC70-0EFDA42DEBD2}"/>
              </a:ext>
            </a:extLst>
          </p:cNvPr>
          <p:cNvSpPr/>
          <p:nvPr/>
        </p:nvSpPr>
        <p:spPr>
          <a:xfrm>
            <a:off x="252663" y="421105"/>
            <a:ext cx="168442" cy="6436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6494F1D4-8A5B-494C-A17B-139779E75E20}"/>
              </a:ext>
            </a:extLst>
          </p:cNvPr>
          <p:cNvSpPr txBox="1"/>
          <p:nvPr/>
        </p:nvSpPr>
        <p:spPr>
          <a:xfrm>
            <a:off x="5426244" y="3100100"/>
            <a:ext cx="2117558" cy="584775"/>
          </a:xfrm>
          <a:prstGeom prst="rect">
            <a:avLst/>
          </a:prstGeom>
          <a:noFill/>
        </p:spPr>
        <p:txBody>
          <a:bodyPr wrap="square" rtlCol="0">
            <a:spAutoFit/>
          </a:bodyPr>
          <a:lstStyle/>
          <a:p>
            <a:r>
              <a:rPr lang="zh-TW" altLang="en-US" sz="3200" dirty="0">
                <a:latin typeface="微軟正黑體" panose="020B0604030504040204" pitchFamily="34" charset="-120"/>
                <a:ea typeface="微軟正黑體" panose="020B0604030504040204" pitchFamily="34" charset="-120"/>
              </a:rPr>
              <a:t>優化方向</a:t>
            </a:r>
          </a:p>
        </p:txBody>
      </p:sp>
      <p:sp>
        <p:nvSpPr>
          <p:cNvPr id="4" name="文字方塊 3">
            <a:extLst>
              <a:ext uri="{FF2B5EF4-FFF2-40B4-BE49-F238E27FC236}">
                <a16:creationId xmlns:a16="http://schemas.microsoft.com/office/drawing/2014/main" id="{126AEB9F-4012-4BB5-96B6-1044721A9DF7}"/>
              </a:ext>
            </a:extLst>
          </p:cNvPr>
          <p:cNvSpPr txBox="1"/>
          <p:nvPr/>
        </p:nvSpPr>
        <p:spPr>
          <a:xfrm>
            <a:off x="2281990" y="4853104"/>
            <a:ext cx="2362199" cy="400110"/>
          </a:xfrm>
          <a:prstGeom prst="rect">
            <a:avLst/>
          </a:prstGeom>
          <a:noFill/>
        </p:spPr>
        <p:txBody>
          <a:bodyPr wrap="square" rtlCol="0">
            <a:spAutoFit/>
          </a:bodyPr>
          <a:lstStyle/>
          <a:p>
            <a:r>
              <a:rPr lang="zh-TW" altLang="en-US" sz="2000" dirty="0">
                <a:latin typeface="微軟正黑體" panose="020B0604030504040204" pitchFamily="34" charset="-120"/>
                <a:ea typeface="微軟正黑體" panose="020B0604030504040204" pitchFamily="34" charset="-120"/>
              </a:rPr>
              <a:t>換一個模型試試看</a:t>
            </a:r>
            <a:endParaRPr lang="en-US" altLang="zh-TW" sz="2000" dirty="0">
              <a:latin typeface="微軟正黑體" panose="020B0604030504040204" pitchFamily="34" charset="-120"/>
              <a:ea typeface="微軟正黑體" panose="020B0604030504040204" pitchFamily="34" charset="-120"/>
            </a:endParaRPr>
          </a:p>
        </p:txBody>
      </p:sp>
      <p:sp>
        <p:nvSpPr>
          <p:cNvPr id="19" name="手繪多邊形: 圖案 18">
            <a:extLst>
              <a:ext uri="{FF2B5EF4-FFF2-40B4-BE49-F238E27FC236}">
                <a16:creationId xmlns:a16="http://schemas.microsoft.com/office/drawing/2014/main" id="{C7071FCB-171B-4C9B-8D3C-376DA4DAAB7A}"/>
              </a:ext>
            </a:extLst>
          </p:cNvPr>
          <p:cNvSpPr/>
          <p:nvPr/>
        </p:nvSpPr>
        <p:spPr>
          <a:xfrm rot="4399380">
            <a:off x="4073275" y="1341161"/>
            <a:ext cx="4574842" cy="4596784"/>
          </a:xfrm>
          <a:custGeom>
            <a:avLst/>
            <a:gdLst>
              <a:gd name="connsiteX0" fmla="*/ 2618869 w 3433465"/>
              <a:gd name="connsiteY0" fmla="*/ 889003 h 3449933"/>
              <a:gd name="connsiteX1" fmla="*/ 2663952 w 3433465"/>
              <a:gd name="connsiteY1" fmla="*/ 885876 h 3449933"/>
              <a:gd name="connsiteX2" fmla="*/ 3090473 w 3433465"/>
              <a:gd name="connsiteY2" fmla="*/ 1024970 h 3449933"/>
              <a:gd name="connsiteX3" fmla="*/ 3308629 w 3433465"/>
              <a:gd name="connsiteY3" fmla="*/ 2069462 h 3449933"/>
              <a:gd name="connsiteX4" fmla="*/ 2773547 w 3433465"/>
              <a:gd name="connsiteY4" fmla="*/ 2380046 h 3449933"/>
              <a:gd name="connsiteX5" fmla="*/ 2700314 w 3433465"/>
              <a:gd name="connsiteY5" fmla="*/ 2382522 h 3449933"/>
              <a:gd name="connsiteX6" fmla="*/ 2746768 w 3433465"/>
              <a:gd name="connsiteY6" fmla="*/ 2305693 h 3449933"/>
              <a:gd name="connsiteX7" fmla="*/ 2846873 w 3433465"/>
              <a:gd name="connsiteY7" fmla="*/ 2063531 h 3449933"/>
              <a:gd name="connsiteX8" fmla="*/ 2680352 w 3433465"/>
              <a:gd name="connsiteY8" fmla="*/ 971615 h 3449933"/>
              <a:gd name="connsiteX9" fmla="*/ 34619 w 3433465"/>
              <a:gd name="connsiteY9" fmla="*/ 2143106 h 3449933"/>
              <a:gd name="connsiteX10" fmla="*/ 285585 w 3433465"/>
              <a:gd name="connsiteY10" fmla="*/ 1788561 h 3449933"/>
              <a:gd name="connsiteX11" fmla="*/ 307235 w 3433465"/>
              <a:gd name="connsiteY11" fmla="*/ 1773654 h 3449933"/>
              <a:gd name="connsiteX12" fmla="*/ 310652 w 3433465"/>
              <a:gd name="connsiteY12" fmla="*/ 1829372 h 3449933"/>
              <a:gd name="connsiteX13" fmla="*/ 1230872 w 3433465"/>
              <a:gd name="connsiteY13" fmla="*/ 2929809 h 3449933"/>
              <a:gd name="connsiteX14" fmla="*/ 2604553 w 3433465"/>
              <a:gd name="connsiteY14" fmla="*/ 2516572 h 3449933"/>
              <a:gd name="connsiteX15" fmla="*/ 2630911 w 3433465"/>
              <a:gd name="connsiteY15" fmla="*/ 2481420 h 3449933"/>
              <a:gd name="connsiteX16" fmla="*/ 2646494 w 3433465"/>
              <a:gd name="connsiteY16" fmla="*/ 2553529 h 3449933"/>
              <a:gd name="connsiteX17" fmla="*/ 2620467 w 3433465"/>
              <a:gd name="connsiteY17" fmla="*/ 2894227 h 3449933"/>
              <a:gd name="connsiteX18" fmla="*/ 1691895 w 3433465"/>
              <a:gd name="connsiteY18" fmla="*/ 3419881 h 3449933"/>
              <a:gd name="connsiteX19" fmla="*/ 1256274 w 3433465"/>
              <a:gd name="connsiteY19" fmla="*/ 3053941 h 3449933"/>
              <a:gd name="connsiteX20" fmla="*/ 1219142 w 3433465"/>
              <a:gd name="connsiteY20" fmla="*/ 2960556 h 3449933"/>
              <a:gd name="connsiteX21" fmla="*/ 1200547 w 3433465"/>
              <a:gd name="connsiteY21" fmla="*/ 2975274 h 3449933"/>
              <a:gd name="connsiteX22" fmla="*/ 770021 w 3433465"/>
              <a:gd name="connsiteY22" fmla="*/ 3101426 h 3449933"/>
              <a:gd name="connsiteX23" fmla="*/ 0 w 3433465"/>
              <a:gd name="connsiteY23" fmla="*/ 2362762 h 3449933"/>
              <a:gd name="connsiteX24" fmla="*/ 34619 w 3433465"/>
              <a:gd name="connsiteY24" fmla="*/ 2143106 h 3449933"/>
              <a:gd name="connsiteX25" fmla="*/ 250186 w 3433465"/>
              <a:gd name="connsiteY25" fmla="*/ 734374 h 3449933"/>
              <a:gd name="connsiteX26" fmla="*/ 920714 w 3433465"/>
              <a:gd name="connsiteY26" fmla="*/ 249806 h 3449933"/>
              <a:gd name="connsiteX27" fmla="*/ 1209450 w 3433465"/>
              <a:gd name="connsiteY27" fmla="*/ 304230 h 3449933"/>
              <a:gd name="connsiteX28" fmla="*/ 1244301 w 3433465"/>
              <a:gd name="connsiteY28" fmla="*/ 322989 h 3449933"/>
              <a:gd name="connsiteX29" fmla="*/ 1332484 w 3433465"/>
              <a:gd name="connsiteY29" fmla="*/ 221179 h 3449933"/>
              <a:gd name="connsiteX30" fmla="*/ 1455270 w 3433465"/>
              <a:gd name="connsiteY30" fmla="*/ 125097 h 3449933"/>
              <a:gd name="connsiteX31" fmla="*/ 2501656 w 3433465"/>
              <a:gd name="connsiteY31" fmla="*/ 333983 h 3449933"/>
              <a:gd name="connsiteX32" fmla="*/ 2612792 w 3433465"/>
              <a:gd name="connsiteY32" fmla="*/ 752919 h 3449933"/>
              <a:gd name="connsiteX33" fmla="*/ 2597130 w 3433465"/>
              <a:gd name="connsiteY33" fmla="*/ 861890 h 3449933"/>
              <a:gd name="connsiteX34" fmla="*/ 2521859 w 3433465"/>
              <a:gd name="connsiteY34" fmla="*/ 778755 h 3449933"/>
              <a:gd name="connsiteX35" fmla="*/ 1973333 w 3433465"/>
              <a:gd name="connsiteY35" fmla="*/ 451444 h 3449933"/>
              <a:gd name="connsiteX36" fmla="*/ 357331 w 3433465"/>
              <a:gd name="connsiteY36" fmla="*/ 1317722 h 3449933"/>
              <a:gd name="connsiteX37" fmla="*/ 325801 w 3433465"/>
              <a:gd name="connsiteY37" fmla="*/ 1446346 h 3449933"/>
              <a:gd name="connsiteX38" fmla="*/ 325550 w 3433465"/>
              <a:gd name="connsiteY38" fmla="*/ 1448143 h 3449933"/>
              <a:gd name="connsiteX39" fmla="*/ 262851 w 3433465"/>
              <a:gd name="connsiteY39" fmla="*/ 1333694 h 3449933"/>
              <a:gd name="connsiteX40" fmla="*/ 198483 w 3433465"/>
              <a:gd name="connsiteY40" fmla="*/ 1035260 h 3449933"/>
              <a:gd name="connsiteX41" fmla="*/ 250186 w 3433465"/>
              <a:gd name="connsiteY41" fmla="*/ 734374 h 344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433465" h="3449933">
                <a:moveTo>
                  <a:pt x="2618869" y="889003"/>
                </a:moveTo>
                <a:lnTo>
                  <a:pt x="2663952" y="885876"/>
                </a:lnTo>
                <a:cubicBezTo>
                  <a:pt x="2810353" y="889574"/>
                  <a:pt x="2958876" y="934886"/>
                  <a:pt x="3090473" y="1024970"/>
                </a:cubicBezTo>
                <a:cubicBezTo>
                  <a:pt x="3441398" y="1265193"/>
                  <a:pt x="3539070" y="1732828"/>
                  <a:pt x="3308629" y="2069462"/>
                </a:cubicBezTo>
                <a:cubicBezTo>
                  <a:pt x="3182607" y="2253559"/>
                  <a:pt x="2984554" y="2360353"/>
                  <a:pt x="2773547" y="2380046"/>
                </a:cubicBezTo>
                <a:lnTo>
                  <a:pt x="2700314" y="2382522"/>
                </a:lnTo>
                <a:lnTo>
                  <a:pt x="2746768" y="2305693"/>
                </a:lnTo>
                <a:cubicBezTo>
                  <a:pt x="2787516" y="2229993"/>
                  <a:pt x="2821245" y="2149079"/>
                  <a:pt x="2846873" y="2063531"/>
                </a:cubicBezTo>
                <a:cubicBezTo>
                  <a:pt x="2962200" y="1678567"/>
                  <a:pt x="2888909" y="1281777"/>
                  <a:pt x="2680352" y="971615"/>
                </a:cubicBezTo>
                <a:close/>
                <a:moveTo>
                  <a:pt x="34619" y="2143106"/>
                </a:moveTo>
                <a:cubicBezTo>
                  <a:pt x="80319" y="2002158"/>
                  <a:pt x="168840" y="1879309"/>
                  <a:pt x="285585" y="1788561"/>
                </a:cubicBezTo>
                <a:lnTo>
                  <a:pt x="307235" y="1773654"/>
                </a:lnTo>
                <a:lnTo>
                  <a:pt x="310652" y="1829372"/>
                </a:lnTo>
                <a:cubicBezTo>
                  <a:pt x="366378" y="2330743"/>
                  <a:pt x="715271" y="2775347"/>
                  <a:pt x="1230872" y="2929809"/>
                </a:cubicBezTo>
                <a:cubicBezTo>
                  <a:pt x="1746473" y="3084271"/>
                  <a:pt x="2282347" y="2904723"/>
                  <a:pt x="2604553" y="2516572"/>
                </a:cubicBezTo>
                <a:lnTo>
                  <a:pt x="2630911" y="2481420"/>
                </a:lnTo>
                <a:lnTo>
                  <a:pt x="2646494" y="2553529"/>
                </a:lnTo>
                <a:cubicBezTo>
                  <a:pt x="2662229" y="2663668"/>
                  <a:pt x="2654791" y="2779650"/>
                  <a:pt x="2620467" y="2894227"/>
                </a:cubicBezTo>
                <a:cubicBezTo>
                  <a:pt x="2498425" y="3301610"/>
                  <a:pt x="2082689" y="3536953"/>
                  <a:pt x="1691895" y="3419881"/>
                </a:cubicBezTo>
                <a:cubicBezTo>
                  <a:pt x="1496499" y="3361344"/>
                  <a:pt x="1344334" y="3225787"/>
                  <a:pt x="1256274" y="3053941"/>
                </a:cubicBezTo>
                <a:lnTo>
                  <a:pt x="1219142" y="2960556"/>
                </a:lnTo>
                <a:lnTo>
                  <a:pt x="1200547" y="2975274"/>
                </a:lnTo>
                <a:cubicBezTo>
                  <a:pt x="1077651" y="3054920"/>
                  <a:pt x="929498" y="3101426"/>
                  <a:pt x="770021" y="3101426"/>
                </a:cubicBezTo>
                <a:cubicBezTo>
                  <a:pt x="344750" y="3101426"/>
                  <a:pt x="0" y="2770715"/>
                  <a:pt x="0" y="2362762"/>
                </a:cubicBezTo>
                <a:cubicBezTo>
                  <a:pt x="0" y="2286271"/>
                  <a:pt x="12120" y="2212495"/>
                  <a:pt x="34619" y="2143106"/>
                </a:cubicBezTo>
                <a:close/>
                <a:moveTo>
                  <a:pt x="250186" y="734374"/>
                </a:moveTo>
                <a:cubicBezTo>
                  <a:pt x="356457" y="455695"/>
                  <a:pt x="614818" y="256270"/>
                  <a:pt x="920714" y="249806"/>
                </a:cubicBezTo>
                <a:cubicBezTo>
                  <a:pt x="1022680" y="247651"/>
                  <a:pt x="1120274" y="267140"/>
                  <a:pt x="1209450" y="304230"/>
                </a:cubicBezTo>
                <a:lnTo>
                  <a:pt x="1244301" y="322989"/>
                </a:lnTo>
                <a:lnTo>
                  <a:pt x="1332484" y="221179"/>
                </a:lnTo>
                <a:cubicBezTo>
                  <a:pt x="1369462" y="185934"/>
                  <a:pt x="1410447" y="153675"/>
                  <a:pt x="1455270" y="125097"/>
                </a:cubicBezTo>
                <a:cubicBezTo>
                  <a:pt x="1813860" y="-103526"/>
                  <a:pt x="2282343" y="-10005"/>
                  <a:pt x="2501656" y="333983"/>
                </a:cubicBezTo>
                <a:cubicBezTo>
                  <a:pt x="2583899" y="462978"/>
                  <a:pt x="2619423" y="608877"/>
                  <a:pt x="2612792" y="752919"/>
                </a:cubicBezTo>
                <a:lnTo>
                  <a:pt x="2597130" y="861890"/>
                </a:lnTo>
                <a:lnTo>
                  <a:pt x="2521859" y="778755"/>
                </a:lnTo>
                <a:cubicBezTo>
                  <a:pt x="2374058" y="630534"/>
                  <a:pt x="2188166" y="515803"/>
                  <a:pt x="1973333" y="451444"/>
                </a:cubicBezTo>
                <a:cubicBezTo>
                  <a:pt x="1285865" y="245494"/>
                  <a:pt x="562356" y="633340"/>
                  <a:pt x="357331" y="1317722"/>
                </a:cubicBezTo>
                <a:cubicBezTo>
                  <a:pt x="344517" y="1360496"/>
                  <a:pt x="334031" y="1403415"/>
                  <a:pt x="325801" y="1446346"/>
                </a:cubicBezTo>
                <a:lnTo>
                  <a:pt x="325550" y="1448143"/>
                </a:lnTo>
                <a:lnTo>
                  <a:pt x="262851" y="1333694"/>
                </a:lnTo>
                <a:cubicBezTo>
                  <a:pt x="223534" y="1242380"/>
                  <a:pt x="200730" y="1141554"/>
                  <a:pt x="198483" y="1035260"/>
                </a:cubicBezTo>
                <a:cubicBezTo>
                  <a:pt x="196237" y="928966"/>
                  <a:pt x="214762" y="827267"/>
                  <a:pt x="250186" y="7343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TW" altLang="en-US"/>
          </a:p>
        </p:txBody>
      </p:sp>
      <p:sp>
        <p:nvSpPr>
          <p:cNvPr id="20" name="文字方塊 19">
            <a:extLst>
              <a:ext uri="{FF2B5EF4-FFF2-40B4-BE49-F238E27FC236}">
                <a16:creationId xmlns:a16="http://schemas.microsoft.com/office/drawing/2014/main" id="{3C189C0D-0767-411B-B8C2-493C2BB5B0ED}"/>
              </a:ext>
            </a:extLst>
          </p:cNvPr>
          <p:cNvSpPr txBox="1"/>
          <p:nvPr/>
        </p:nvSpPr>
        <p:spPr>
          <a:xfrm>
            <a:off x="4487779" y="2004480"/>
            <a:ext cx="312821" cy="523220"/>
          </a:xfrm>
          <a:prstGeom prst="rect">
            <a:avLst/>
          </a:prstGeom>
          <a:noFill/>
        </p:spPr>
        <p:txBody>
          <a:bodyPr wrap="square" rtlCol="0">
            <a:spAutoFit/>
          </a:bodyPr>
          <a:lstStyle/>
          <a:p>
            <a:r>
              <a:rPr lang="en-US" altLang="zh-TW" sz="2800" dirty="0">
                <a:solidFill>
                  <a:schemeClr val="bg1"/>
                </a:solidFill>
              </a:rPr>
              <a:t>1</a:t>
            </a:r>
            <a:endParaRPr lang="zh-TW" altLang="en-US" sz="2800" dirty="0">
              <a:solidFill>
                <a:schemeClr val="bg1"/>
              </a:solidFill>
            </a:endParaRPr>
          </a:p>
        </p:txBody>
      </p:sp>
      <p:sp>
        <p:nvSpPr>
          <p:cNvPr id="21" name="文字方塊 20">
            <a:extLst>
              <a:ext uri="{FF2B5EF4-FFF2-40B4-BE49-F238E27FC236}">
                <a16:creationId xmlns:a16="http://schemas.microsoft.com/office/drawing/2014/main" id="{A194939B-11BE-445D-BF7D-C355846DA296}"/>
              </a:ext>
            </a:extLst>
          </p:cNvPr>
          <p:cNvSpPr txBox="1"/>
          <p:nvPr/>
        </p:nvSpPr>
        <p:spPr>
          <a:xfrm>
            <a:off x="7128034" y="1481260"/>
            <a:ext cx="312821" cy="523220"/>
          </a:xfrm>
          <a:prstGeom prst="rect">
            <a:avLst/>
          </a:prstGeom>
          <a:noFill/>
        </p:spPr>
        <p:txBody>
          <a:bodyPr wrap="square" rtlCol="0">
            <a:spAutoFit/>
          </a:bodyPr>
          <a:lstStyle/>
          <a:p>
            <a:r>
              <a:rPr lang="en-US" altLang="zh-TW" sz="2800" dirty="0">
                <a:solidFill>
                  <a:schemeClr val="bg1"/>
                </a:solidFill>
              </a:rPr>
              <a:t>2</a:t>
            </a:r>
            <a:endParaRPr lang="zh-TW" altLang="en-US" sz="2800" dirty="0">
              <a:solidFill>
                <a:schemeClr val="bg1"/>
              </a:solidFill>
            </a:endParaRPr>
          </a:p>
        </p:txBody>
      </p:sp>
      <p:sp>
        <p:nvSpPr>
          <p:cNvPr id="22" name="文字方塊 21">
            <a:extLst>
              <a:ext uri="{FF2B5EF4-FFF2-40B4-BE49-F238E27FC236}">
                <a16:creationId xmlns:a16="http://schemas.microsoft.com/office/drawing/2014/main" id="{901FD96F-D224-44F7-A3DC-0C12F30ADC86}"/>
              </a:ext>
            </a:extLst>
          </p:cNvPr>
          <p:cNvSpPr txBox="1"/>
          <p:nvPr/>
        </p:nvSpPr>
        <p:spPr>
          <a:xfrm>
            <a:off x="8141368" y="3167390"/>
            <a:ext cx="312821" cy="523220"/>
          </a:xfrm>
          <a:prstGeom prst="rect">
            <a:avLst/>
          </a:prstGeom>
          <a:noFill/>
        </p:spPr>
        <p:txBody>
          <a:bodyPr wrap="square" rtlCol="0">
            <a:spAutoFit/>
          </a:bodyPr>
          <a:lstStyle/>
          <a:p>
            <a:r>
              <a:rPr lang="en-US" altLang="zh-TW" sz="2800" dirty="0">
                <a:solidFill>
                  <a:schemeClr val="bg1"/>
                </a:solidFill>
              </a:rPr>
              <a:t>3</a:t>
            </a:r>
            <a:endParaRPr lang="zh-TW" altLang="en-US" sz="2800" dirty="0">
              <a:solidFill>
                <a:schemeClr val="bg1"/>
              </a:solidFill>
            </a:endParaRPr>
          </a:p>
        </p:txBody>
      </p:sp>
      <p:sp>
        <p:nvSpPr>
          <p:cNvPr id="23" name="文字方塊 22">
            <a:extLst>
              <a:ext uri="{FF2B5EF4-FFF2-40B4-BE49-F238E27FC236}">
                <a16:creationId xmlns:a16="http://schemas.microsoft.com/office/drawing/2014/main" id="{D6BB885A-1DF1-42C0-B038-A79BF107F390}"/>
              </a:ext>
            </a:extLst>
          </p:cNvPr>
          <p:cNvSpPr txBox="1"/>
          <p:nvPr/>
        </p:nvSpPr>
        <p:spPr>
          <a:xfrm>
            <a:off x="6815213" y="5199352"/>
            <a:ext cx="312821" cy="523220"/>
          </a:xfrm>
          <a:prstGeom prst="rect">
            <a:avLst/>
          </a:prstGeom>
          <a:noFill/>
        </p:spPr>
        <p:txBody>
          <a:bodyPr wrap="square" rtlCol="0">
            <a:spAutoFit/>
          </a:bodyPr>
          <a:lstStyle/>
          <a:p>
            <a:r>
              <a:rPr lang="en-US" altLang="zh-TW" sz="2800" dirty="0">
                <a:solidFill>
                  <a:schemeClr val="bg1"/>
                </a:solidFill>
              </a:rPr>
              <a:t>4</a:t>
            </a:r>
            <a:endParaRPr lang="zh-TW" altLang="en-US" sz="2800" dirty="0">
              <a:solidFill>
                <a:schemeClr val="bg1"/>
              </a:solidFill>
            </a:endParaRPr>
          </a:p>
        </p:txBody>
      </p:sp>
      <p:sp>
        <p:nvSpPr>
          <p:cNvPr id="24" name="文字方塊 23">
            <a:extLst>
              <a:ext uri="{FF2B5EF4-FFF2-40B4-BE49-F238E27FC236}">
                <a16:creationId xmlns:a16="http://schemas.microsoft.com/office/drawing/2014/main" id="{B564F4B2-F0B6-4652-A130-C25A09DD45DA}"/>
              </a:ext>
            </a:extLst>
          </p:cNvPr>
          <p:cNvSpPr txBox="1"/>
          <p:nvPr/>
        </p:nvSpPr>
        <p:spPr>
          <a:xfrm>
            <a:off x="4487779" y="4329884"/>
            <a:ext cx="312821" cy="523220"/>
          </a:xfrm>
          <a:prstGeom prst="rect">
            <a:avLst/>
          </a:prstGeom>
          <a:noFill/>
        </p:spPr>
        <p:txBody>
          <a:bodyPr wrap="square" rtlCol="0">
            <a:spAutoFit/>
          </a:bodyPr>
          <a:lstStyle/>
          <a:p>
            <a:r>
              <a:rPr lang="en-US" altLang="zh-TW" sz="2800" dirty="0">
                <a:solidFill>
                  <a:schemeClr val="bg1"/>
                </a:solidFill>
              </a:rPr>
              <a:t>5</a:t>
            </a:r>
            <a:endParaRPr lang="zh-TW" altLang="en-US" sz="2800" dirty="0">
              <a:solidFill>
                <a:schemeClr val="bg1"/>
              </a:solidFill>
            </a:endParaRPr>
          </a:p>
        </p:txBody>
      </p:sp>
      <p:sp>
        <p:nvSpPr>
          <p:cNvPr id="25" name="矩形 24">
            <a:extLst>
              <a:ext uri="{FF2B5EF4-FFF2-40B4-BE49-F238E27FC236}">
                <a16:creationId xmlns:a16="http://schemas.microsoft.com/office/drawing/2014/main" id="{DC63D0F3-F19E-4967-83F7-075E869B0481}"/>
              </a:ext>
            </a:extLst>
          </p:cNvPr>
          <p:cNvSpPr/>
          <p:nvPr/>
        </p:nvSpPr>
        <p:spPr>
          <a:xfrm>
            <a:off x="1890314" y="1481260"/>
            <a:ext cx="2469102" cy="1015663"/>
          </a:xfrm>
          <a:prstGeom prst="rect">
            <a:avLst/>
          </a:prstGeom>
        </p:spPr>
        <p:txBody>
          <a:bodyPr wrap="square">
            <a:spAutoFit/>
          </a:bodyPr>
          <a:lstStyle/>
          <a:p>
            <a:r>
              <a:rPr lang="zh-TW" altLang="en-US" sz="2000" dirty="0">
                <a:latin typeface="微軟正黑體" panose="020B0604030504040204" pitchFamily="34" charset="-120"/>
                <a:ea typeface="微軟正黑體" panose="020B0604030504040204" pitchFamily="34" charset="-120"/>
              </a:rPr>
              <a:t>增加資料集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手邊已有資料已全部用到，無法再增加</a:t>
            </a:r>
            <a:endParaRPr lang="en-US" altLang="zh-TW" sz="2000" dirty="0">
              <a:latin typeface="微軟正黑體" panose="020B0604030504040204" pitchFamily="34" charset="-120"/>
              <a:ea typeface="微軟正黑體" panose="020B0604030504040204" pitchFamily="34" charset="-120"/>
            </a:endParaRPr>
          </a:p>
        </p:txBody>
      </p:sp>
      <p:sp>
        <p:nvSpPr>
          <p:cNvPr id="26" name="矩形 25">
            <a:extLst>
              <a:ext uri="{FF2B5EF4-FFF2-40B4-BE49-F238E27FC236}">
                <a16:creationId xmlns:a16="http://schemas.microsoft.com/office/drawing/2014/main" id="{9D465FD6-EAA4-46A2-AD81-C82A3E553BC7}"/>
              </a:ext>
            </a:extLst>
          </p:cNvPr>
          <p:cNvSpPr/>
          <p:nvPr/>
        </p:nvSpPr>
        <p:spPr>
          <a:xfrm>
            <a:off x="7440855" y="5722572"/>
            <a:ext cx="1723549" cy="400110"/>
          </a:xfrm>
          <a:prstGeom prst="rect">
            <a:avLst/>
          </a:prstGeom>
        </p:spPr>
        <p:txBody>
          <a:bodyPr wrap="none">
            <a:spAutoFit/>
          </a:bodyPr>
          <a:lstStyle/>
          <a:p>
            <a:r>
              <a:rPr lang="zh-TW" altLang="en-US" sz="2000" dirty="0">
                <a:latin typeface="微軟正黑體" panose="020B0604030504040204" pitchFamily="34" charset="-120"/>
                <a:ea typeface="微軟正黑體" panose="020B0604030504040204" pitchFamily="34" charset="-120"/>
              </a:rPr>
              <a:t>簡化模型變數</a:t>
            </a:r>
            <a:endParaRPr lang="en-US" altLang="zh-TW" sz="2000" dirty="0">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406C6467-278B-4463-8E65-B23E1317FFD6}"/>
              </a:ext>
            </a:extLst>
          </p:cNvPr>
          <p:cNvSpPr/>
          <p:nvPr/>
        </p:nvSpPr>
        <p:spPr>
          <a:xfrm>
            <a:off x="7712894" y="1258538"/>
            <a:ext cx="1980029" cy="400110"/>
          </a:xfrm>
          <a:prstGeom prst="rect">
            <a:avLst/>
          </a:prstGeom>
        </p:spPr>
        <p:txBody>
          <a:bodyPr wrap="none">
            <a:spAutoFit/>
          </a:bodyPr>
          <a:lstStyle/>
          <a:p>
            <a:r>
              <a:rPr lang="zh-TW" altLang="en-US" sz="2000" dirty="0">
                <a:latin typeface="微軟正黑體" panose="020B0604030504040204" pitchFamily="34" charset="-120"/>
                <a:ea typeface="微軟正黑體" panose="020B0604030504040204" pitchFamily="34" charset="-120"/>
              </a:rPr>
              <a:t>優化模型超參數</a:t>
            </a:r>
            <a:endParaRPr lang="en-US" altLang="zh-TW" sz="2000" dirty="0">
              <a:latin typeface="微軟正黑體" panose="020B0604030504040204" pitchFamily="34" charset="-120"/>
              <a:ea typeface="微軟正黑體" panose="020B0604030504040204" pitchFamily="34" charset="-120"/>
            </a:endParaRPr>
          </a:p>
        </p:txBody>
      </p:sp>
      <p:sp>
        <p:nvSpPr>
          <p:cNvPr id="28" name="矩形 27">
            <a:extLst>
              <a:ext uri="{FF2B5EF4-FFF2-40B4-BE49-F238E27FC236}">
                <a16:creationId xmlns:a16="http://schemas.microsoft.com/office/drawing/2014/main" id="{1E6AC57E-8E52-4892-A420-2B7519DC9476}"/>
              </a:ext>
            </a:extLst>
          </p:cNvPr>
          <p:cNvSpPr/>
          <p:nvPr/>
        </p:nvSpPr>
        <p:spPr>
          <a:xfrm>
            <a:off x="8831149" y="3038544"/>
            <a:ext cx="2429025" cy="707886"/>
          </a:xfrm>
          <a:prstGeom prst="rect">
            <a:avLst/>
          </a:prstGeom>
        </p:spPr>
        <p:txBody>
          <a:bodyPr wrap="square">
            <a:spAutoFit/>
          </a:bodyPr>
          <a:lstStyle/>
          <a:p>
            <a:r>
              <a:rPr lang="zh-TW" altLang="en-US" sz="2000" dirty="0">
                <a:latin typeface="微軟正黑體" panose="020B0604030504040204" pitchFamily="34" charset="-120"/>
                <a:ea typeface="微軟正黑體" panose="020B0604030504040204" pitchFamily="34" charset="-120"/>
              </a:rPr>
              <a:t>訓練資料增加閥值避免訓練雜訊</a:t>
            </a:r>
            <a:endParaRPr lang="en-US" altLang="zh-TW" sz="2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11274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2DBBB25-ECBC-469C-BC70-0EFDA42DEBD2}"/>
              </a:ext>
            </a:extLst>
          </p:cNvPr>
          <p:cNvSpPr/>
          <p:nvPr/>
        </p:nvSpPr>
        <p:spPr>
          <a:xfrm>
            <a:off x="252663" y="421105"/>
            <a:ext cx="168442" cy="6436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6494F1D4-8A5B-494C-A17B-139779E75E20}"/>
              </a:ext>
            </a:extLst>
          </p:cNvPr>
          <p:cNvSpPr txBox="1"/>
          <p:nvPr/>
        </p:nvSpPr>
        <p:spPr>
          <a:xfrm>
            <a:off x="5426244" y="3100100"/>
            <a:ext cx="2117558" cy="584775"/>
          </a:xfrm>
          <a:prstGeom prst="rect">
            <a:avLst/>
          </a:prstGeom>
          <a:noFill/>
        </p:spPr>
        <p:txBody>
          <a:bodyPr wrap="square" rtlCol="0">
            <a:spAutoFit/>
          </a:bodyPr>
          <a:lstStyle/>
          <a:p>
            <a:r>
              <a:rPr lang="zh-TW" altLang="en-US" sz="3200" dirty="0">
                <a:latin typeface="微軟正黑體" panose="020B0604030504040204" pitchFamily="34" charset="-120"/>
                <a:ea typeface="微軟正黑體" panose="020B0604030504040204" pitchFamily="34" charset="-120"/>
              </a:rPr>
              <a:t>優化方向</a:t>
            </a:r>
          </a:p>
        </p:txBody>
      </p:sp>
      <p:sp>
        <p:nvSpPr>
          <p:cNvPr id="4" name="文字方塊 3">
            <a:extLst>
              <a:ext uri="{FF2B5EF4-FFF2-40B4-BE49-F238E27FC236}">
                <a16:creationId xmlns:a16="http://schemas.microsoft.com/office/drawing/2014/main" id="{126AEB9F-4012-4BB5-96B6-1044721A9DF7}"/>
              </a:ext>
            </a:extLst>
          </p:cNvPr>
          <p:cNvSpPr txBox="1"/>
          <p:nvPr/>
        </p:nvSpPr>
        <p:spPr>
          <a:xfrm>
            <a:off x="2281990" y="4853104"/>
            <a:ext cx="2362199" cy="400110"/>
          </a:xfrm>
          <a:prstGeom prst="rect">
            <a:avLst/>
          </a:prstGeom>
          <a:noFill/>
        </p:spPr>
        <p:txBody>
          <a:bodyPr wrap="square" rtlCol="0">
            <a:spAutoFit/>
          </a:bodyPr>
          <a:lstStyle/>
          <a:p>
            <a:r>
              <a:rPr lang="zh-TW" altLang="en-US" sz="2000" dirty="0">
                <a:latin typeface="微軟正黑體" panose="020B0604030504040204" pitchFamily="34" charset="-120"/>
                <a:ea typeface="微軟正黑體" panose="020B0604030504040204" pitchFamily="34" charset="-120"/>
              </a:rPr>
              <a:t>換一個模型試試看</a:t>
            </a:r>
            <a:endParaRPr lang="en-US" altLang="zh-TW" sz="2000" dirty="0">
              <a:latin typeface="微軟正黑體" panose="020B0604030504040204" pitchFamily="34" charset="-120"/>
              <a:ea typeface="微軟正黑體" panose="020B0604030504040204" pitchFamily="34" charset="-120"/>
            </a:endParaRPr>
          </a:p>
        </p:txBody>
      </p:sp>
      <p:sp>
        <p:nvSpPr>
          <p:cNvPr id="19" name="手繪多邊形: 圖案 18">
            <a:extLst>
              <a:ext uri="{FF2B5EF4-FFF2-40B4-BE49-F238E27FC236}">
                <a16:creationId xmlns:a16="http://schemas.microsoft.com/office/drawing/2014/main" id="{C7071FCB-171B-4C9B-8D3C-376DA4DAAB7A}"/>
              </a:ext>
            </a:extLst>
          </p:cNvPr>
          <p:cNvSpPr/>
          <p:nvPr/>
        </p:nvSpPr>
        <p:spPr>
          <a:xfrm rot="4399380">
            <a:off x="4073275" y="1341161"/>
            <a:ext cx="4574842" cy="4596784"/>
          </a:xfrm>
          <a:custGeom>
            <a:avLst/>
            <a:gdLst>
              <a:gd name="connsiteX0" fmla="*/ 2618869 w 3433465"/>
              <a:gd name="connsiteY0" fmla="*/ 889003 h 3449933"/>
              <a:gd name="connsiteX1" fmla="*/ 2663952 w 3433465"/>
              <a:gd name="connsiteY1" fmla="*/ 885876 h 3449933"/>
              <a:gd name="connsiteX2" fmla="*/ 3090473 w 3433465"/>
              <a:gd name="connsiteY2" fmla="*/ 1024970 h 3449933"/>
              <a:gd name="connsiteX3" fmla="*/ 3308629 w 3433465"/>
              <a:gd name="connsiteY3" fmla="*/ 2069462 h 3449933"/>
              <a:gd name="connsiteX4" fmla="*/ 2773547 w 3433465"/>
              <a:gd name="connsiteY4" fmla="*/ 2380046 h 3449933"/>
              <a:gd name="connsiteX5" fmla="*/ 2700314 w 3433465"/>
              <a:gd name="connsiteY5" fmla="*/ 2382522 h 3449933"/>
              <a:gd name="connsiteX6" fmla="*/ 2746768 w 3433465"/>
              <a:gd name="connsiteY6" fmla="*/ 2305693 h 3449933"/>
              <a:gd name="connsiteX7" fmla="*/ 2846873 w 3433465"/>
              <a:gd name="connsiteY7" fmla="*/ 2063531 h 3449933"/>
              <a:gd name="connsiteX8" fmla="*/ 2680352 w 3433465"/>
              <a:gd name="connsiteY8" fmla="*/ 971615 h 3449933"/>
              <a:gd name="connsiteX9" fmla="*/ 34619 w 3433465"/>
              <a:gd name="connsiteY9" fmla="*/ 2143106 h 3449933"/>
              <a:gd name="connsiteX10" fmla="*/ 285585 w 3433465"/>
              <a:gd name="connsiteY10" fmla="*/ 1788561 h 3449933"/>
              <a:gd name="connsiteX11" fmla="*/ 307235 w 3433465"/>
              <a:gd name="connsiteY11" fmla="*/ 1773654 h 3449933"/>
              <a:gd name="connsiteX12" fmla="*/ 310652 w 3433465"/>
              <a:gd name="connsiteY12" fmla="*/ 1829372 h 3449933"/>
              <a:gd name="connsiteX13" fmla="*/ 1230872 w 3433465"/>
              <a:gd name="connsiteY13" fmla="*/ 2929809 h 3449933"/>
              <a:gd name="connsiteX14" fmla="*/ 2604553 w 3433465"/>
              <a:gd name="connsiteY14" fmla="*/ 2516572 h 3449933"/>
              <a:gd name="connsiteX15" fmla="*/ 2630911 w 3433465"/>
              <a:gd name="connsiteY15" fmla="*/ 2481420 h 3449933"/>
              <a:gd name="connsiteX16" fmla="*/ 2646494 w 3433465"/>
              <a:gd name="connsiteY16" fmla="*/ 2553529 h 3449933"/>
              <a:gd name="connsiteX17" fmla="*/ 2620467 w 3433465"/>
              <a:gd name="connsiteY17" fmla="*/ 2894227 h 3449933"/>
              <a:gd name="connsiteX18" fmla="*/ 1691895 w 3433465"/>
              <a:gd name="connsiteY18" fmla="*/ 3419881 h 3449933"/>
              <a:gd name="connsiteX19" fmla="*/ 1256274 w 3433465"/>
              <a:gd name="connsiteY19" fmla="*/ 3053941 h 3449933"/>
              <a:gd name="connsiteX20" fmla="*/ 1219142 w 3433465"/>
              <a:gd name="connsiteY20" fmla="*/ 2960556 h 3449933"/>
              <a:gd name="connsiteX21" fmla="*/ 1200547 w 3433465"/>
              <a:gd name="connsiteY21" fmla="*/ 2975274 h 3449933"/>
              <a:gd name="connsiteX22" fmla="*/ 770021 w 3433465"/>
              <a:gd name="connsiteY22" fmla="*/ 3101426 h 3449933"/>
              <a:gd name="connsiteX23" fmla="*/ 0 w 3433465"/>
              <a:gd name="connsiteY23" fmla="*/ 2362762 h 3449933"/>
              <a:gd name="connsiteX24" fmla="*/ 34619 w 3433465"/>
              <a:gd name="connsiteY24" fmla="*/ 2143106 h 3449933"/>
              <a:gd name="connsiteX25" fmla="*/ 250186 w 3433465"/>
              <a:gd name="connsiteY25" fmla="*/ 734374 h 3449933"/>
              <a:gd name="connsiteX26" fmla="*/ 920714 w 3433465"/>
              <a:gd name="connsiteY26" fmla="*/ 249806 h 3449933"/>
              <a:gd name="connsiteX27" fmla="*/ 1209450 w 3433465"/>
              <a:gd name="connsiteY27" fmla="*/ 304230 h 3449933"/>
              <a:gd name="connsiteX28" fmla="*/ 1244301 w 3433465"/>
              <a:gd name="connsiteY28" fmla="*/ 322989 h 3449933"/>
              <a:gd name="connsiteX29" fmla="*/ 1332484 w 3433465"/>
              <a:gd name="connsiteY29" fmla="*/ 221179 h 3449933"/>
              <a:gd name="connsiteX30" fmla="*/ 1455270 w 3433465"/>
              <a:gd name="connsiteY30" fmla="*/ 125097 h 3449933"/>
              <a:gd name="connsiteX31" fmla="*/ 2501656 w 3433465"/>
              <a:gd name="connsiteY31" fmla="*/ 333983 h 3449933"/>
              <a:gd name="connsiteX32" fmla="*/ 2612792 w 3433465"/>
              <a:gd name="connsiteY32" fmla="*/ 752919 h 3449933"/>
              <a:gd name="connsiteX33" fmla="*/ 2597130 w 3433465"/>
              <a:gd name="connsiteY33" fmla="*/ 861890 h 3449933"/>
              <a:gd name="connsiteX34" fmla="*/ 2521859 w 3433465"/>
              <a:gd name="connsiteY34" fmla="*/ 778755 h 3449933"/>
              <a:gd name="connsiteX35" fmla="*/ 1973333 w 3433465"/>
              <a:gd name="connsiteY35" fmla="*/ 451444 h 3449933"/>
              <a:gd name="connsiteX36" fmla="*/ 357331 w 3433465"/>
              <a:gd name="connsiteY36" fmla="*/ 1317722 h 3449933"/>
              <a:gd name="connsiteX37" fmla="*/ 325801 w 3433465"/>
              <a:gd name="connsiteY37" fmla="*/ 1446346 h 3449933"/>
              <a:gd name="connsiteX38" fmla="*/ 325550 w 3433465"/>
              <a:gd name="connsiteY38" fmla="*/ 1448143 h 3449933"/>
              <a:gd name="connsiteX39" fmla="*/ 262851 w 3433465"/>
              <a:gd name="connsiteY39" fmla="*/ 1333694 h 3449933"/>
              <a:gd name="connsiteX40" fmla="*/ 198483 w 3433465"/>
              <a:gd name="connsiteY40" fmla="*/ 1035260 h 3449933"/>
              <a:gd name="connsiteX41" fmla="*/ 250186 w 3433465"/>
              <a:gd name="connsiteY41" fmla="*/ 734374 h 344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433465" h="3449933">
                <a:moveTo>
                  <a:pt x="2618869" y="889003"/>
                </a:moveTo>
                <a:lnTo>
                  <a:pt x="2663952" y="885876"/>
                </a:lnTo>
                <a:cubicBezTo>
                  <a:pt x="2810353" y="889574"/>
                  <a:pt x="2958876" y="934886"/>
                  <a:pt x="3090473" y="1024970"/>
                </a:cubicBezTo>
                <a:cubicBezTo>
                  <a:pt x="3441398" y="1265193"/>
                  <a:pt x="3539070" y="1732828"/>
                  <a:pt x="3308629" y="2069462"/>
                </a:cubicBezTo>
                <a:cubicBezTo>
                  <a:pt x="3182607" y="2253559"/>
                  <a:pt x="2984554" y="2360353"/>
                  <a:pt x="2773547" y="2380046"/>
                </a:cubicBezTo>
                <a:lnTo>
                  <a:pt x="2700314" y="2382522"/>
                </a:lnTo>
                <a:lnTo>
                  <a:pt x="2746768" y="2305693"/>
                </a:lnTo>
                <a:cubicBezTo>
                  <a:pt x="2787516" y="2229993"/>
                  <a:pt x="2821245" y="2149079"/>
                  <a:pt x="2846873" y="2063531"/>
                </a:cubicBezTo>
                <a:cubicBezTo>
                  <a:pt x="2962200" y="1678567"/>
                  <a:pt x="2888909" y="1281777"/>
                  <a:pt x="2680352" y="971615"/>
                </a:cubicBezTo>
                <a:close/>
                <a:moveTo>
                  <a:pt x="34619" y="2143106"/>
                </a:moveTo>
                <a:cubicBezTo>
                  <a:pt x="80319" y="2002158"/>
                  <a:pt x="168840" y="1879309"/>
                  <a:pt x="285585" y="1788561"/>
                </a:cubicBezTo>
                <a:lnTo>
                  <a:pt x="307235" y="1773654"/>
                </a:lnTo>
                <a:lnTo>
                  <a:pt x="310652" y="1829372"/>
                </a:lnTo>
                <a:cubicBezTo>
                  <a:pt x="366378" y="2330743"/>
                  <a:pt x="715271" y="2775347"/>
                  <a:pt x="1230872" y="2929809"/>
                </a:cubicBezTo>
                <a:cubicBezTo>
                  <a:pt x="1746473" y="3084271"/>
                  <a:pt x="2282347" y="2904723"/>
                  <a:pt x="2604553" y="2516572"/>
                </a:cubicBezTo>
                <a:lnTo>
                  <a:pt x="2630911" y="2481420"/>
                </a:lnTo>
                <a:lnTo>
                  <a:pt x="2646494" y="2553529"/>
                </a:lnTo>
                <a:cubicBezTo>
                  <a:pt x="2662229" y="2663668"/>
                  <a:pt x="2654791" y="2779650"/>
                  <a:pt x="2620467" y="2894227"/>
                </a:cubicBezTo>
                <a:cubicBezTo>
                  <a:pt x="2498425" y="3301610"/>
                  <a:pt x="2082689" y="3536953"/>
                  <a:pt x="1691895" y="3419881"/>
                </a:cubicBezTo>
                <a:cubicBezTo>
                  <a:pt x="1496499" y="3361344"/>
                  <a:pt x="1344334" y="3225787"/>
                  <a:pt x="1256274" y="3053941"/>
                </a:cubicBezTo>
                <a:lnTo>
                  <a:pt x="1219142" y="2960556"/>
                </a:lnTo>
                <a:lnTo>
                  <a:pt x="1200547" y="2975274"/>
                </a:lnTo>
                <a:cubicBezTo>
                  <a:pt x="1077651" y="3054920"/>
                  <a:pt x="929498" y="3101426"/>
                  <a:pt x="770021" y="3101426"/>
                </a:cubicBezTo>
                <a:cubicBezTo>
                  <a:pt x="344750" y="3101426"/>
                  <a:pt x="0" y="2770715"/>
                  <a:pt x="0" y="2362762"/>
                </a:cubicBezTo>
                <a:cubicBezTo>
                  <a:pt x="0" y="2286271"/>
                  <a:pt x="12120" y="2212495"/>
                  <a:pt x="34619" y="2143106"/>
                </a:cubicBezTo>
                <a:close/>
                <a:moveTo>
                  <a:pt x="250186" y="734374"/>
                </a:moveTo>
                <a:cubicBezTo>
                  <a:pt x="356457" y="455695"/>
                  <a:pt x="614818" y="256270"/>
                  <a:pt x="920714" y="249806"/>
                </a:cubicBezTo>
                <a:cubicBezTo>
                  <a:pt x="1022680" y="247651"/>
                  <a:pt x="1120274" y="267140"/>
                  <a:pt x="1209450" y="304230"/>
                </a:cubicBezTo>
                <a:lnTo>
                  <a:pt x="1244301" y="322989"/>
                </a:lnTo>
                <a:lnTo>
                  <a:pt x="1332484" y="221179"/>
                </a:lnTo>
                <a:cubicBezTo>
                  <a:pt x="1369462" y="185934"/>
                  <a:pt x="1410447" y="153675"/>
                  <a:pt x="1455270" y="125097"/>
                </a:cubicBezTo>
                <a:cubicBezTo>
                  <a:pt x="1813860" y="-103526"/>
                  <a:pt x="2282343" y="-10005"/>
                  <a:pt x="2501656" y="333983"/>
                </a:cubicBezTo>
                <a:cubicBezTo>
                  <a:pt x="2583899" y="462978"/>
                  <a:pt x="2619423" y="608877"/>
                  <a:pt x="2612792" y="752919"/>
                </a:cubicBezTo>
                <a:lnTo>
                  <a:pt x="2597130" y="861890"/>
                </a:lnTo>
                <a:lnTo>
                  <a:pt x="2521859" y="778755"/>
                </a:lnTo>
                <a:cubicBezTo>
                  <a:pt x="2374058" y="630534"/>
                  <a:pt x="2188166" y="515803"/>
                  <a:pt x="1973333" y="451444"/>
                </a:cubicBezTo>
                <a:cubicBezTo>
                  <a:pt x="1285865" y="245494"/>
                  <a:pt x="562356" y="633340"/>
                  <a:pt x="357331" y="1317722"/>
                </a:cubicBezTo>
                <a:cubicBezTo>
                  <a:pt x="344517" y="1360496"/>
                  <a:pt x="334031" y="1403415"/>
                  <a:pt x="325801" y="1446346"/>
                </a:cubicBezTo>
                <a:lnTo>
                  <a:pt x="325550" y="1448143"/>
                </a:lnTo>
                <a:lnTo>
                  <a:pt x="262851" y="1333694"/>
                </a:lnTo>
                <a:cubicBezTo>
                  <a:pt x="223534" y="1242380"/>
                  <a:pt x="200730" y="1141554"/>
                  <a:pt x="198483" y="1035260"/>
                </a:cubicBezTo>
                <a:cubicBezTo>
                  <a:pt x="196237" y="928966"/>
                  <a:pt x="214762" y="827267"/>
                  <a:pt x="250186" y="7343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TW" altLang="en-US"/>
          </a:p>
        </p:txBody>
      </p:sp>
      <p:sp>
        <p:nvSpPr>
          <p:cNvPr id="20" name="文字方塊 19">
            <a:extLst>
              <a:ext uri="{FF2B5EF4-FFF2-40B4-BE49-F238E27FC236}">
                <a16:creationId xmlns:a16="http://schemas.microsoft.com/office/drawing/2014/main" id="{3C189C0D-0767-411B-B8C2-493C2BB5B0ED}"/>
              </a:ext>
            </a:extLst>
          </p:cNvPr>
          <p:cNvSpPr txBox="1"/>
          <p:nvPr/>
        </p:nvSpPr>
        <p:spPr>
          <a:xfrm>
            <a:off x="4487779" y="2004480"/>
            <a:ext cx="312821" cy="523220"/>
          </a:xfrm>
          <a:prstGeom prst="rect">
            <a:avLst/>
          </a:prstGeom>
          <a:noFill/>
        </p:spPr>
        <p:txBody>
          <a:bodyPr wrap="square" rtlCol="0">
            <a:spAutoFit/>
          </a:bodyPr>
          <a:lstStyle/>
          <a:p>
            <a:r>
              <a:rPr lang="en-US" altLang="zh-TW" sz="2800" dirty="0">
                <a:solidFill>
                  <a:schemeClr val="bg1"/>
                </a:solidFill>
              </a:rPr>
              <a:t>1</a:t>
            </a:r>
            <a:endParaRPr lang="zh-TW" altLang="en-US" sz="2800" dirty="0">
              <a:solidFill>
                <a:schemeClr val="bg1"/>
              </a:solidFill>
            </a:endParaRPr>
          </a:p>
        </p:txBody>
      </p:sp>
      <p:sp>
        <p:nvSpPr>
          <p:cNvPr id="21" name="文字方塊 20">
            <a:extLst>
              <a:ext uri="{FF2B5EF4-FFF2-40B4-BE49-F238E27FC236}">
                <a16:creationId xmlns:a16="http://schemas.microsoft.com/office/drawing/2014/main" id="{A194939B-11BE-445D-BF7D-C355846DA296}"/>
              </a:ext>
            </a:extLst>
          </p:cNvPr>
          <p:cNvSpPr txBox="1"/>
          <p:nvPr/>
        </p:nvSpPr>
        <p:spPr>
          <a:xfrm>
            <a:off x="7128034" y="1481260"/>
            <a:ext cx="312821" cy="523220"/>
          </a:xfrm>
          <a:prstGeom prst="rect">
            <a:avLst/>
          </a:prstGeom>
          <a:noFill/>
        </p:spPr>
        <p:txBody>
          <a:bodyPr wrap="square" rtlCol="0">
            <a:spAutoFit/>
          </a:bodyPr>
          <a:lstStyle/>
          <a:p>
            <a:r>
              <a:rPr lang="en-US" altLang="zh-TW" sz="2800" dirty="0">
                <a:solidFill>
                  <a:schemeClr val="bg1"/>
                </a:solidFill>
              </a:rPr>
              <a:t>2</a:t>
            </a:r>
            <a:endParaRPr lang="zh-TW" altLang="en-US" sz="2800" dirty="0">
              <a:solidFill>
                <a:schemeClr val="bg1"/>
              </a:solidFill>
            </a:endParaRPr>
          </a:p>
        </p:txBody>
      </p:sp>
      <p:sp>
        <p:nvSpPr>
          <p:cNvPr id="22" name="文字方塊 21">
            <a:extLst>
              <a:ext uri="{FF2B5EF4-FFF2-40B4-BE49-F238E27FC236}">
                <a16:creationId xmlns:a16="http://schemas.microsoft.com/office/drawing/2014/main" id="{901FD96F-D224-44F7-A3DC-0C12F30ADC86}"/>
              </a:ext>
            </a:extLst>
          </p:cNvPr>
          <p:cNvSpPr txBox="1"/>
          <p:nvPr/>
        </p:nvSpPr>
        <p:spPr>
          <a:xfrm>
            <a:off x="8141368" y="3167390"/>
            <a:ext cx="312821" cy="523220"/>
          </a:xfrm>
          <a:prstGeom prst="rect">
            <a:avLst/>
          </a:prstGeom>
          <a:noFill/>
        </p:spPr>
        <p:txBody>
          <a:bodyPr wrap="square" rtlCol="0">
            <a:spAutoFit/>
          </a:bodyPr>
          <a:lstStyle/>
          <a:p>
            <a:r>
              <a:rPr lang="en-US" altLang="zh-TW" sz="2800" dirty="0">
                <a:solidFill>
                  <a:schemeClr val="bg1"/>
                </a:solidFill>
              </a:rPr>
              <a:t>3</a:t>
            </a:r>
            <a:endParaRPr lang="zh-TW" altLang="en-US" sz="2800" dirty="0">
              <a:solidFill>
                <a:schemeClr val="bg1"/>
              </a:solidFill>
            </a:endParaRPr>
          </a:p>
        </p:txBody>
      </p:sp>
      <p:sp>
        <p:nvSpPr>
          <p:cNvPr id="23" name="文字方塊 22">
            <a:extLst>
              <a:ext uri="{FF2B5EF4-FFF2-40B4-BE49-F238E27FC236}">
                <a16:creationId xmlns:a16="http://schemas.microsoft.com/office/drawing/2014/main" id="{D6BB885A-1DF1-42C0-B038-A79BF107F390}"/>
              </a:ext>
            </a:extLst>
          </p:cNvPr>
          <p:cNvSpPr txBox="1"/>
          <p:nvPr/>
        </p:nvSpPr>
        <p:spPr>
          <a:xfrm>
            <a:off x="6815213" y="5199352"/>
            <a:ext cx="312821" cy="523220"/>
          </a:xfrm>
          <a:prstGeom prst="rect">
            <a:avLst/>
          </a:prstGeom>
          <a:noFill/>
        </p:spPr>
        <p:txBody>
          <a:bodyPr wrap="square" rtlCol="0">
            <a:spAutoFit/>
          </a:bodyPr>
          <a:lstStyle/>
          <a:p>
            <a:r>
              <a:rPr lang="en-US" altLang="zh-TW" sz="2800" dirty="0">
                <a:solidFill>
                  <a:schemeClr val="bg1"/>
                </a:solidFill>
              </a:rPr>
              <a:t>4</a:t>
            </a:r>
            <a:endParaRPr lang="zh-TW" altLang="en-US" sz="2800" dirty="0">
              <a:solidFill>
                <a:schemeClr val="bg1"/>
              </a:solidFill>
            </a:endParaRPr>
          </a:p>
        </p:txBody>
      </p:sp>
      <p:sp>
        <p:nvSpPr>
          <p:cNvPr id="24" name="文字方塊 23">
            <a:extLst>
              <a:ext uri="{FF2B5EF4-FFF2-40B4-BE49-F238E27FC236}">
                <a16:creationId xmlns:a16="http://schemas.microsoft.com/office/drawing/2014/main" id="{B564F4B2-F0B6-4652-A130-C25A09DD45DA}"/>
              </a:ext>
            </a:extLst>
          </p:cNvPr>
          <p:cNvSpPr txBox="1"/>
          <p:nvPr/>
        </p:nvSpPr>
        <p:spPr>
          <a:xfrm>
            <a:off x="4487779" y="4329884"/>
            <a:ext cx="312821" cy="523220"/>
          </a:xfrm>
          <a:prstGeom prst="rect">
            <a:avLst/>
          </a:prstGeom>
          <a:noFill/>
        </p:spPr>
        <p:txBody>
          <a:bodyPr wrap="square" rtlCol="0">
            <a:spAutoFit/>
          </a:bodyPr>
          <a:lstStyle/>
          <a:p>
            <a:r>
              <a:rPr lang="en-US" altLang="zh-TW" sz="2800" dirty="0">
                <a:solidFill>
                  <a:schemeClr val="bg1"/>
                </a:solidFill>
              </a:rPr>
              <a:t>5</a:t>
            </a:r>
            <a:endParaRPr lang="zh-TW" altLang="en-US" sz="2800" dirty="0">
              <a:solidFill>
                <a:schemeClr val="bg1"/>
              </a:solidFill>
            </a:endParaRPr>
          </a:p>
        </p:txBody>
      </p:sp>
      <p:sp>
        <p:nvSpPr>
          <p:cNvPr id="25" name="矩形 24">
            <a:extLst>
              <a:ext uri="{FF2B5EF4-FFF2-40B4-BE49-F238E27FC236}">
                <a16:creationId xmlns:a16="http://schemas.microsoft.com/office/drawing/2014/main" id="{DC63D0F3-F19E-4967-83F7-075E869B0481}"/>
              </a:ext>
            </a:extLst>
          </p:cNvPr>
          <p:cNvSpPr/>
          <p:nvPr/>
        </p:nvSpPr>
        <p:spPr>
          <a:xfrm>
            <a:off x="1890314" y="1481260"/>
            <a:ext cx="2469102" cy="1015663"/>
          </a:xfrm>
          <a:prstGeom prst="rect">
            <a:avLst/>
          </a:prstGeom>
        </p:spPr>
        <p:txBody>
          <a:bodyPr wrap="square">
            <a:spAutoFit/>
          </a:bodyPr>
          <a:lstStyle/>
          <a:p>
            <a:r>
              <a:rPr lang="zh-TW" altLang="en-US" sz="2000" dirty="0">
                <a:latin typeface="微軟正黑體" panose="020B0604030504040204" pitchFamily="34" charset="-120"/>
                <a:ea typeface="微軟正黑體" panose="020B0604030504040204" pitchFamily="34" charset="-120"/>
              </a:rPr>
              <a:t>增加資料集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手邊已有資料已全部用到，無法再增加</a:t>
            </a:r>
            <a:endParaRPr lang="en-US" altLang="zh-TW" sz="2000" dirty="0">
              <a:latin typeface="微軟正黑體" panose="020B0604030504040204" pitchFamily="34" charset="-120"/>
              <a:ea typeface="微軟正黑體" panose="020B0604030504040204" pitchFamily="34" charset="-120"/>
            </a:endParaRPr>
          </a:p>
        </p:txBody>
      </p:sp>
      <p:sp>
        <p:nvSpPr>
          <p:cNvPr id="26" name="矩形 25">
            <a:extLst>
              <a:ext uri="{FF2B5EF4-FFF2-40B4-BE49-F238E27FC236}">
                <a16:creationId xmlns:a16="http://schemas.microsoft.com/office/drawing/2014/main" id="{9D465FD6-EAA4-46A2-AD81-C82A3E553BC7}"/>
              </a:ext>
            </a:extLst>
          </p:cNvPr>
          <p:cNvSpPr/>
          <p:nvPr/>
        </p:nvSpPr>
        <p:spPr>
          <a:xfrm>
            <a:off x="7440855" y="5722572"/>
            <a:ext cx="1723549" cy="400110"/>
          </a:xfrm>
          <a:prstGeom prst="rect">
            <a:avLst/>
          </a:prstGeom>
        </p:spPr>
        <p:txBody>
          <a:bodyPr wrap="none">
            <a:spAutoFit/>
          </a:bodyPr>
          <a:lstStyle/>
          <a:p>
            <a:r>
              <a:rPr lang="zh-TW" altLang="en-US" sz="2000" dirty="0">
                <a:latin typeface="微軟正黑體" panose="020B0604030504040204" pitchFamily="34" charset="-120"/>
                <a:ea typeface="微軟正黑體" panose="020B0604030504040204" pitchFamily="34" charset="-120"/>
              </a:rPr>
              <a:t>簡化模型變數</a:t>
            </a:r>
            <a:endParaRPr lang="en-US" altLang="zh-TW" sz="2000" dirty="0">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406C6467-278B-4463-8E65-B23E1317FFD6}"/>
              </a:ext>
            </a:extLst>
          </p:cNvPr>
          <p:cNvSpPr/>
          <p:nvPr/>
        </p:nvSpPr>
        <p:spPr>
          <a:xfrm>
            <a:off x="7712894" y="1258538"/>
            <a:ext cx="1980029" cy="400110"/>
          </a:xfrm>
          <a:prstGeom prst="rect">
            <a:avLst/>
          </a:prstGeom>
        </p:spPr>
        <p:txBody>
          <a:bodyPr wrap="none">
            <a:spAutoFit/>
          </a:bodyPr>
          <a:lstStyle/>
          <a:p>
            <a:r>
              <a:rPr lang="zh-TW" altLang="en-US" sz="2000" dirty="0">
                <a:latin typeface="微軟正黑體" panose="020B0604030504040204" pitchFamily="34" charset="-120"/>
                <a:ea typeface="微軟正黑體" panose="020B0604030504040204" pitchFamily="34" charset="-120"/>
              </a:rPr>
              <a:t>優化模型超參數</a:t>
            </a:r>
            <a:endParaRPr lang="en-US" altLang="zh-TW" sz="2000" dirty="0">
              <a:latin typeface="微軟正黑體" panose="020B0604030504040204" pitchFamily="34" charset="-120"/>
              <a:ea typeface="微軟正黑體" panose="020B0604030504040204" pitchFamily="34" charset="-120"/>
            </a:endParaRPr>
          </a:p>
        </p:txBody>
      </p:sp>
      <p:sp>
        <p:nvSpPr>
          <p:cNvPr id="28" name="矩形 27">
            <a:extLst>
              <a:ext uri="{FF2B5EF4-FFF2-40B4-BE49-F238E27FC236}">
                <a16:creationId xmlns:a16="http://schemas.microsoft.com/office/drawing/2014/main" id="{1E6AC57E-8E52-4892-A420-2B7519DC9476}"/>
              </a:ext>
            </a:extLst>
          </p:cNvPr>
          <p:cNvSpPr/>
          <p:nvPr/>
        </p:nvSpPr>
        <p:spPr>
          <a:xfrm>
            <a:off x="8831149" y="3038544"/>
            <a:ext cx="2429025" cy="707886"/>
          </a:xfrm>
          <a:prstGeom prst="rect">
            <a:avLst/>
          </a:prstGeom>
        </p:spPr>
        <p:txBody>
          <a:bodyPr wrap="square">
            <a:spAutoFit/>
          </a:bodyPr>
          <a:lstStyle/>
          <a:p>
            <a:r>
              <a:rPr lang="zh-TW" altLang="en-US" sz="2000" dirty="0">
                <a:latin typeface="微軟正黑體" panose="020B0604030504040204" pitchFamily="34" charset="-120"/>
                <a:ea typeface="微軟正黑體" panose="020B0604030504040204" pitchFamily="34" charset="-120"/>
              </a:rPr>
              <a:t>訓練資料增加閥值避免訓練雜訊</a:t>
            </a:r>
            <a:endParaRPr lang="en-US" altLang="zh-TW" sz="2000" dirty="0">
              <a:latin typeface="微軟正黑體" panose="020B0604030504040204" pitchFamily="34" charset="-120"/>
              <a:ea typeface="微軟正黑體" panose="020B0604030504040204" pitchFamily="34" charset="-120"/>
            </a:endParaRPr>
          </a:p>
        </p:txBody>
      </p:sp>
      <p:sp>
        <p:nvSpPr>
          <p:cNvPr id="17" name="手繪多邊形: 圖案 16">
            <a:extLst>
              <a:ext uri="{FF2B5EF4-FFF2-40B4-BE49-F238E27FC236}">
                <a16:creationId xmlns:a16="http://schemas.microsoft.com/office/drawing/2014/main" id="{BAD7D736-2847-43E2-82F6-58E6D2D95185}"/>
              </a:ext>
            </a:extLst>
          </p:cNvPr>
          <p:cNvSpPr/>
          <p:nvPr/>
        </p:nvSpPr>
        <p:spPr>
          <a:xfrm>
            <a:off x="0" y="0"/>
            <a:ext cx="12192000" cy="6858000"/>
          </a:xfrm>
          <a:custGeom>
            <a:avLst/>
            <a:gdLst>
              <a:gd name="connsiteX0" fmla="*/ 6232358 w 12192000"/>
              <a:gd name="connsiteY0" fmla="*/ 553453 h 6858000"/>
              <a:gd name="connsiteX1" fmla="*/ 6232358 w 12192000"/>
              <a:gd name="connsiteY1" fmla="*/ 2527700 h 6858000"/>
              <a:gd name="connsiteX2" fmla="*/ 10439402 w 12192000"/>
              <a:gd name="connsiteY2" fmla="*/ 2527700 h 6858000"/>
              <a:gd name="connsiteX3" fmla="*/ 10439402 w 12192000"/>
              <a:gd name="connsiteY3" fmla="*/ 553453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232358" y="553453"/>
                </a:moveTo>
                <a:lnTo>
                  <a:pt x="6232358" y="2527700"/>
                </a:lnTo>
                <a:lnTo>
                  <a:pt x="10439402" y="2527700"/>
                </a:lnTo>
                <a:lnTo>
                  <a:pt x="10439402" y="553453"/>
                </a:lnTo>
                <a:close/>
                <a:moveTo>
                  <a:pt x="0" y="0"/>
                </a:moveTo>
                <a:lnTo>
                  <a:pt x="12192000" y="0"/>
                </a:lnTo>
                <a:lnTo>
                  <a:pt x="12192000" y="6858000"/>
                </a:lnTo>
                <a:lnTo>
                  <a:pt x="0" y="6858000"/>
                </a:lnTo>
                <a:close/>
              </a:path>
            </a:pathLst>
          </a:custGeom>
          <a:solidFill>
            <a:schemeClr val="dk1">
              <a:alpha val="84000"/>
            </a:scheme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zh-TW" altLang="en-US"/>
          </a:p>
        </p:txBody>
      </p:sp>
    </p:spTree>
    <p:extLst>
      <p:ext uri="{BB962C8B-B14F-4D97-AF65-F5344CB8AC3E}">
        <p14:creationId xmlns:p14="http://schemas.microsoft.com/office/powerpoint/2010/main" val="3233672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60BE93A1-EDB3-4092-838E-49CB6DAB9161}"/>
              </a:ext>
            </a:extLst>
          </p:cNvPr>
          <p:cNvSpPr txBox="1"/>
          <p:nvPr/>
        </p:nvSpPr>
        <p:spPr>
          <a:xfrm>
            <a:off x="473726" y="319489"/>
            <a:ext cx="1751682" cy="523220"/>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研究目的</a:t>
            </a:r>
          </a:p>
        </p:txBody>
      </p:sp>
      <p:sp>
        <p:nvSpPr>
          <p:cNvPr id="4" name="矩形 3">
            <a:extLst>
              <a:ext uri="{FF2B5EF4-FFF2-40B4-BE49-F238E27FC236}">
                <a16:creationId xmlns:a16="http://schemas.microsoft.com/office/drawing/2014/main" id="{316ECE19-44CC-43C6-9C47-04BD222344D0}"/>
              </a:ext>
            </a:extLst>
          </p:cNvPr>
          <p:cNvSpPr/>
          <p:nvPr/>
        </p:nvSpPr>
        <p:spPr>
          <a:xfrm>
            <a:off x="220337" y="0"/>
            <a:ext cx="165253" cy="842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8380F361-58DA-48CA-8C01-D84B16D3F408}"/>
              </a:ext>
            </a:extLst>
          </p:cNvPr>
          <p:cNvSpPr/>
          <p:nvPr/>
        </p:nvSpPr>
        <p:spPr>
          <a:xfrm>
            <a:off x="4109292" y="1565988"/>
            <a:ext cx="6502071" cy="584775"/>
          </a:xfrm>
          <a:prstGeom prst="rect">
            <a:avLst/>
          </a:prstGeom>
        </p:spPr>
        <p:txBody>
          <a:bodyPr wrap="square">
            <a:spAutoFit/>
          </a:bodyPr>
          <a:lstStyle/>
          <a:p>
            <a:r>
              <a:rPr lang="zh-TW" altLang="en-US" sz="3200" dirty="0">
                <a:solidFill>
                  <a:schemeClr val="tx1">
                    <a:lumMod val="50000"/>
                    <a:lumOff val="50000"/>
                  </a:schemeClr>
                </a:solidFill>
                <a:latin typeface="微軟正黑體" panose="020B0604030504040204" pitchFamily="34" charset="-120"/>
                <a:ea typeface="微軟正黑體" panose="020B0604030504040204" pitchFamily="34" charset="-120"/>
              </a:rPr>
              <a:t>探討</a:t>
            </a:r>
            <a:r>
              <a:rPr lang="zh-TW" altLang="en-US" sz="3200" b="1" dirty="0">
                <a:solidFill>
                  <a:schemeClr val="accent2">
                    <a:lumMod val="75000"/>
                  </a:schemeClr>
                </a:solidFill>
                <a:latin typeface="微軟正黑體" panose="020B0604030504040204" pitchFamily="34" charset="-120"/>
                <a:ea typeface="微軟正黑體" panose="020B0604030504040204" pitchFamily="34" charset="-120"/>
              </a:rPr>
              <a:t>不動產因子</a:t>
            </a:r>
            <a:r>
              <a:rPr lang="zh-TW" altLang="en-US" sz="3200" dirty="0">
                <a:solidFill>
                  <a:schemeClr val="tx1">
                    <a:lumMod val="50000"/>
                    <a:lumOff val="50000"/>
                  </a:schemeClr>
                </a:solidFill>
                <a:latin typeface="微軟正黑體" panose="020B0604030504040204" pitchFamily="34" charset="-120"/>
                <a:ea typeface="微軟正黑體" panose="020B0604030504040204" pitchFamily="34" charset="-120"/>
              </a:rPr>
              <a:t>對於</a:t>
            </a:r>
            <a:r>
              <a:rPr lang="zh-TW" altLang="en-US" sz="3200" b="1" dirty="0">
                <a:solidFill>
                  <a:schemeClr val="accent2">
                    <a:lumMod val="75000"/>
                  </a:schemeClr>
                </a:solidFill>
                <a:latin typeface="微軟正黑體" panose="020B0604030504040204" pitchFamily="34" charset="-120"/>
                <a:ea typeface="微軟正黑體" panose="020B0604030504040204" pitchFamily="34" charset="-120"/>
              </a:rPr>
              <a:t>價格</a:t>
            </a:r>
            <a:r>
              <a:rPr lang="zh-TW" altLang="en-US" sz="3200" dirty="0">
                <a:solidFill>
                  <a:schemeClr val="tx1">
                    <a:lumMod val="50000"/>
                    <a:lumOff val="50000"/>
                  </a:schemeClr>
                </a:solidFill>
                <a:latin typeface="微軟正黑體" panose="020B0604030504040204" pitchFamily="34" charset="-120"/>
                <a:ea typeface="微軟正黑體" panose="020B0604030504040204" pitchFamily="34" charset="-120"/>
              </a:rPr>
              <a:t>的影響力</a:t>
            </a:r>
            <a:endParaRPr lang="en-US" altLang="zh-TW" sz="3200" dirty="0">
              <a:solidFill>
                <a:schemeClr val="tx1">
                  <a:lumMod val="50000"/>
                  <a:lumOff val="50000"/>
                </a:schemeClr>
              </a:solidFill>
              <a:latin typeface="微軟正黑體" panose="020B0604030504040204" pitchFamily="34" charset="-120"/>
              <a:ea typeface="微軟正黑體" panose="020B0604030504040204" pitchFamily="34" charset="-120"/>
            </a:endParaRPr>
          </a:p>
        </p:txBody>
      </p:sp>
      <p:sp>
        <p:nvSpPr>
          <p:cNvPr id="6" name="矩形 5">
            <a:extLst>
              <a:ext uri="{FF2B5EF4-FFF2-40B4-BE49-F238E27FC236}">
                <a16:creationId xmlns:a16="http://schemas.microsoft.com/office/drawing/2014/main" id="{E5047242-AB5C-4B0F-8ED5-254A46C7490A}"/>
              </a:ext>
            </a:extLst>
          </p:cNvPr>
          <p:cNvSpPr/>
          <p:nvPr/>
        </p:nvSpPr>
        <p:spPr>
          <a:xfrm>
            <a:off x="3285631" y="2721300"/>
            <a:ext cx="5109091" cy="584775"/>
          </a:xfrm>
          <a:prstGeom prst="rect">
            <a:avLst/>
          </a:prstGeom>
        </p:spPr>
        <p:txBody>
          <a:bodyPr wrap="none">
            <a:spAutoFit/>
          </a:bodyPr>
          <a:lstStyle/>
          <a:p>
            <a:r>
              <a:rPr lang="zh-TW" altLang="en-US" sz="3200" dirty="0">
                <a:solidFill>
                  <a:schemeClr val="tx1">
                    <a:lumMod val="50000"/>
                    <a:lumOff val="50000"/>
                  </a:schemeClr>
                </a:solidFill>
                <a:latin typeface="微軟正黑體" panose="020B0604030504040204" pitchFamily="34" charset="-120"/>
                <a:ea typeface="微軟正黑體" panose="020B0604030504040204" pitchFamily="34" charset="-120"/>
              </a:rPr>
              <a:t>透過手邊資料探索可能</a:t>
            </a:r>
            <a:r>
              <a:rPr lang="zh-TW" altLang="en-US" sz="3200" b="1" dirty="0">
                <a:solidFill>
                  <a:schemeClr val="accent2">
                    <a:lumMod val="75000"/>
                  </a:schemeClr>
                </a:solidFill>
                <a:latin typeface="微軟正黑體" panose="020B0604030504040204" pitchFamily="34" charset="-120"/>
                <a:ea typeface="微軟正黑體" panose="020B0604030504040204" pitchFamily="34" charset="-120"/>
              </a:rPr>
              <a:t>原因</a:t>
            </a:r>
            <a:endParaRPr lang="en-US" altLang="zh-TW" sz="3200" b="1" dirty="0">
              <a:solidFill>
                <a:schemeClr val="accent2">
                  <a:lumMod val="75000"/>
                </a:schemeClr>
              </a:solidFill>
              <a:latin typeface="微軟正黑體" panose="020B0604030504040204" pitchFamily="34" charset="-120"/>
              <a:ea typeface="微軟正黑體" panose="020B0604030504040204" pitchFamily="34" charset="-120"/>
            </a:endParaRPr>
          </a:p>
        </p:txBody>
      </p:sp>
      <p:sp>
        <p:nvSpPr>
          <p:cNvPr id="7" name="矩形 6">
            <a:extLst>
              <a:ext uri="{FF2B5EF4-FFF2-40B4-BE49-F238E27FC236}">
                <a16:creationId xmlns:a16="http://schemas.microsoft.com/office/drawing/2014/main" id="{09F917E7-A40E-4509-BB4D-618FC1850A64}"/>
              </a:ext>
            </a:extLst>
          </p:cNvPr>
          <p:cNvSpPr/>
          <p:nvPr/>
        </p:nvSpPr>
        <p:spPr>
          <a:xfrm>
            <a:off x="1728570" y="3718059"/>
            <a:ext cx="7981672" cy="584775"/>
          </a:xfrm>
          <a:prstGeom prst="rect">
            <a:avLst/>
          </a:prstGeom>
        </p:spPr>
        <p:txBody>
          <a:bodyPr wrap="none">
            <a:spAutoFit/>
          </a:bodyPr>
          <a:lstStyle/>
          <a:p>
            <a:r>
              <a:rPr lang="zh-TW" altLang="en-US" sz="3200" dirty="0">
                <a:solidFill>
                  <a:schemeClr val="tx1">
                    <a:lumMod val="50000"/>
                    <a:lumOff val="50000"/>
                  </a:schemeClr>
                </a:solidFill>
                <a:latin typeface="微軟正黑體" panose="020B0604030504040204" pitchFamily="34" charset="-120"/>
                <a:ea typeface="微軟正黑體" panose="020B0604030504040204" pitchFamily="34" charset="-120"/>
              </a:rPr>
              <a:t>嘗試找出能夠用</a:t>
            </a:r>
            <a:r>
              <a:rPr lang="zh-TW" altLang="en-US" sz="3200" b="1" dirty="0">
                <a:solidFill>
                  <a:schemeClr val="accent1">
                    <a:lumMod val="75000"/>
                  </a:schemeClr>
                </a:solidFill>
                <a:latin typeface="微軟正黑體" panose="020B0604030504040204" pitchFamily="34" charset="-120"/>
                <a:ea typeface="微軟正黑體" panose="020B0604030504040204" pitchFamily="34" charset="-120"/>
              </a:rPr>
              <a:t>不動產因子</a:t>
            </a:r>
            <a:r>
              <a:rPr lang="zh-TW" altLang="en-US" sz="3200" dirty="0">
                <a:solidFill>
                  <a:schemeClr val="tx1">
                    <a:lumMod val="50000"/>
                    <a:lumOff val="50000"/>
                  </a:schemeClr>
                </a:solidFill>
                <a:latin typeface="微軟正黑體" panose="020B0604030504040204" pitchFamily="34" charset="-120"/>
                <a:ea typeface="微軟正黑體" panose="020B0604030504040204" pitchFamily="34" charset="-120"/>
              </a:rPr>
              <a:t>預測價格的</a:t>
            </a:r>
            <a:r>
              <a:rPr lang="zh-TW" altLang="en-US" sz="3200" b="1" dirty="0">
                <a:solidFill>
                  <a:schemeClr val="accent1">
                    <a:lumMod val="75000"/>
                  </a:schemeClr>
                </a:solidFill>
                <a:latin typeface="微軟正黑體" panose="020B0604030504040204" pitchFamily="34" charset="-120"/>
                <a:ea typeface="微軟正黑體" panose="020B0604030504040204" pitchFamily="34" charset="-120"/>
              </a:rPr>
              <a:t>模型</a:t>
            </a:r>
          </a:p>
        </p:txBody>
      </p:sp>
      <p:sp>
        <p:nvSpPr>
          <p:cNvPr id="9" name="橢圓 8">
            <a:extLst>
              <a:ext uri="{FF2B5EF4-FFF2-40B4-BE49-F238E27FC236}">
                <a16:creationId xmlns:a16="http://schemas.microsoft.com/office/drawing/2014/main" id="{8AFB5A27-FE17-42AF-B446-A204A0F86673}"/>
              </a:ext>
            </a:extLst>
          </p:cNvPr>
          <p:cNvSpPr/>
          <p:nvPr/>
        </p:nvSpPr>
        <p:spPr>
          <a:xfrm>
            <a:off x="3657600" y="1698630"/>
            <a:ext cx="319489" cy="31948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4250E992-ECDA-4E83-983D-96B6460BA122}"/>
              </a:ext>
            </a:extLst>
          </p:cNvPr>
          <p:cNvSpPr/>
          <p:nvPr/>
        </p:nvSpPr>
        <p:spPr>
          <a:xfrm>
            <a:off x="2836844" y="2853942"/>
            <a:ext cx="319489" cy="31948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79CC14FC-1D07-4AE1-87A9-E5238C54A2B5}"/>
              </a:ext>
            </a:extLst>
          </p:cNvPr>
          <p:cNvSpPr/>
          <p:nvPr/>
        </p:nvSpPr>
        <p:spPr>
          <a:xfrm>
            <a:off x="1327533" y="3850701"/>
            <a:ext cx="319489" cy="31948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37190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內容版面配置區 4">
            <a:extLst>
              <a:ext uri="{FF2B5EF4-FFF2-40B4-BE49-F238E27FC236}">
                <a16:creationId xmlns:a16="http://schemas.microsoft.com/office/drawing/2014/main" id="{98425D57-A173-4864-BF64-A88A222742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369" y="1239756"/>
            <a:ext cx="10202839" cy="5253119"/>
          </a:xfrm>
          <a:prstGeom prst="rect">
            <a:avLst/>
          </a:prstGeom>
        </p:spPr>
      </p:pic>
      <p:sp>
        <p:nvSpPr>
          <p:cNvPr id="3" name="矩形 2">
            <a:extLst>
              <a:ext uri="{FF2B5EF4-FFF2-40B4-BE49-F238E27FC236}">
                <a16:creationId xmlns:a16="http://schemas.microsoft.com/office/drawing/2014/main" id="{3EFC99AE-D9B5-4F7A-8076-37104259DDEA}"/>
              </a:ext>
            </a:extLst>
          </p:cNvPr>
          <p:cNvSpPr/>
          <p:nvPr/>
        </p:nvSpPr>
        <p:spPr>
          <a:xfrm>
            <a:off x="3793731" y="5127725"/>
            <a:ext cx="4392549" cy="369332"/>
          </a:xfrm>
          <a:prstGeom prst="rect">
            <a:avLst/>
          </a:prstGeom>
        </p:spPr>
        <p:txBody>
          <a:bodyPr wrap="none">
            <a:spAutoFit/>
          </a:bodyPr>
          <a:lstStyle/>
          <a:p>
            <a:r>
              <a:rPr lang="zh-TW" altLang="en-US" dirty="0">
                <a:latin typeface="微軟正黑體" panose="020B0604030504040204" pitchFamily="34" charset="-120"/>
                <a:ea typeface="微軟正黑體" panose="020B0604030504040204" pitchFamily="34" charset="-120"/>
              </a:rPr>
              <a:t>Suggested number of components:  18</a:t>
            </a:r>
          </a:p>
        </p:txBody>
      </p:sp>
      <p:sp>
        <p:nvSpPr>
          <p:cNvPr id="4" name="標題 1">
            <a:extLst>
              <a:ext uri="{FF2B5EF4-FFF2-40B4-BE49-F238E27FC236}">
                <a16:creationId xmlns:a16="http://schemas.microsoft.com/office/drawing/2014/main" id="{0B2B64F8-D5FE-42BD-978C-A56F3EA9D894}"/>
              </a:ext>
            </a:extLst>
          </p:cNvPr>
          <p:cNvSpPr txBox="1">
            <a:spLocks/>
          </p:cNvSpPr>
          <p:nvPr/>
        </p:nvSpPr>
        <p:spPr>
          <a:xfrm>
            <a:off x="715369" y="417429"/>
            <a:ext cx="10515600" cy="7778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a:t>PLS</a:t>
            </a:r>
            <a:r>
              <a:rPr lang="zh-TW" altLang="en-US"/>
              <a:t> </a:t>
            </a:r>
            <a:r>
              <a:rPr lang="en-US" altLang="zh-TW"/>
              <a:t>tuning hyperparameter</a:t>
            </a:r>
            <a:endParaRPr lang="zh-TW" altLang="en-US" dirty="0"/>
          </a:p>
        </p:txBody>
      </p:sp>
      <p:sp>
        <p:nvSpPr>
          <p:cNvPr id="5" name="矩形: 圓角 4">
            <a:extLst>
              <a:ext uri="{FF2B5EF4-FFF2-40B4-BE49-F238E27FC236}">
                <a16:creationId xmlns:a16="http://schemas.microsoft.com/office/drawing/2014/main" id="{5C84D5FF-910D-4643-B2A7-D7AD07C7ED4D}"/>
              </a:ext>
            </a:extLst>
          </p:cNvPr>
          <p:cNvSpPr/>
          <p:nvPr/>
        </p:nvSpPr>
        <p:spPr>
          <a:xfrm>
            <a:off x="7868654" y="873678"/>
            <a:ext cx="2544678" cy="154004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B58DBF03-F0EF-4C93-926B-34042DA09BCF}"/>
              </a:ext>
            </a:extLst>
          </p:cNvPr>
          <p:cNvSpPr txBox="1"/>
          <p:nvPr/>
        </p:nvSpPr>
        <p:spPr>
          <a:xfrm>
            <a:off x="8271710" y="1167311"/>
            <a:ext cx="2141621" cy="923330"/>
          </a:xfrm>
          <a:prstGeom prst="rect">
            <a:avLst/>
          </a:prstGeom>
          <a:noFill/>
        </p:spPr>
        <p:txBody>
          <a:bodyPr wrap="square" rtlCol="0">
            <a:spAutoFit/>
          </a:bodyPr>
          <a:lstStyle/>
          <a:p>
            <a:r>
              <a:rPr lang="en-US" altLang="zh-TW" dirty="0"/>
              <a:t>CV : 10</a:t>
            </a:r>
          </a:p>
          <a:p>
            <a:r>
              <a:rPr lang="en-US" altLang="zh-TW" dirty="0"/>
              <a:t>Param : 1-40</a:t>
            </a:r>
          </a:p>
          <a:p>
            <a:r>
              <a:rPr lang="en-US" altLang="zh-TW" dirty="0"/>
              <a:t>Find</a:t>
            </a:r>
            <a:r>
              <a:rPr lang="zh-TW" altLang="en-US" dirty="0"/>
              <a:t> </a:t>
            </a:r>
            <a:r>
              <a:rPr lang="en-US" altLang="zh-TW" dirty="0"/>
              <a:t>Min</a:t>
            </a:r>
            <a:r>
              <a:rPr lang="zh-TW" altLang="en-US" dirty="0"/>
              <a:t> </a:t>
            </a:r>
            <a:r>
              <a:rPr lang="en-US" altLang="zh-TW" dirty="0"/>
              <a:t>MSE</a:t>
            </a:r>
          </a:p>
        </p:txBody>
      </p:sp>
    </p:spTree>
    <p:extLst>
      <p:ext uri="{BB962C8B-B14F-4D97-AF65-F5344CB8AC3E}">
        <p14:creationId xmlns:p14="http://schemas.microsoft.com/office/powerpoint/2010/main" val="3241826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0B2B64F8-D5FE-42BD-978C-A56F3EA9D894}"/>
              </a:ext>
            </a:extLst>
          </p:cNvPr>
          <p:cNvSpPr txBox="1">
            <a:spLocks/>
          </p:cNvSpPr>
          <p:nvPr/>
        </p:nvSpPr>
        <p:spPr>
          <a:xfrm>
            <a:off x="715369" y="417429"/>
            <a:ext cx="10515600" cy="7778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PLS</a:t>
            </a:r>
            <a:r>
              <a:rPr lang="zh-TW" altLang="en-US" dirty="0"/>
              <a:t> </a:t>
            </a:r>
            <a:r>
              <a:rPr lang="en-US" altLang="zh-TW" dirty="0"/>
              <a:t>tuning hyperparameter</a:t>
            </a:r>
            <a:endParaRPr lang="zh-TW" altLang="en-US" dirty="0"/>
          </a:p>
        </p:txBody>
      </p:sp>
      <p:pic>
        <p:nvPicPr>
          <p:cNvPr id="5" name="內容版面配置區 6">
            <a:extLst>
              <a:ext uri="{FF2B5EF4-FFF2-40B4-BE49-F238E27FC236}">
                <a16:creationId xmlns:a16="http://schemas.microsoft.com/office/drawing/2014/main" id="{AF678758-E041-488A-947C-68639076A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369" y="1325581"/>
            <a:ext cx="8414982" cy="5114990"/>
          </a:xfrm>
          <a:prstGeom prst="rect">
            <a:avLst/>
          </a:prstGeom>
        </p:spPr>
      </p:pic>
      <p:sp>
        <p:nvSpPr>
          <p:cNvPr id="6" name="矩形 5">
            <a:extLst>
              <a:ext uri="{FF2B5EF4-FFF2-40B4-BE49-F238E27FC236}">
                <a16:creationId xmlns:a16="http://schemas.microsoft.com/office/drawing/2014/main" id="{EDEBF9D5-E1AC-450C-8379-AE8BA5F5475A}"/>
              </a:ext>
            </a:extLst>
          </p:cNvPr>
          <p:cNvSpPr/>
          <p:nvPr/>
        </p:nvSpPr>
        <p:spPr>
          <a:xfrm>
            <a:off x="9459336" y="1758025"/>
            <a:ext cx="2017295" cy="1200329"/>
          </a:xfrm>
          <a:prstGeom prst="rect">
            <a:avLst/>
          </a:prstGeom>
        </p:spPr>
        <p:txBody>
          <a:bodyPr wrap="square">
            <a:spAutoFit/>
          </a:bodyPr>
          <a:lstStyle/>
          <a:p>
            <a:r>
              <a:rPr lang="zh-TW" altLang="en-US" dirty="0"/>
              <a:t>R2 calib: 0.526</a:t>
            </a:r>
          </a:p>
          <a:p>
            <a:r>
              <a:rPr lang="zh-TW" altLang="en-US" dirty="0"/>
              <a:t>R2 CV: 0.512</a:t>
            </a:r>
          </a:p>
          <a:p>
            <a:r>
              <a:rPr lang="zh-TW" altLang="en-US" dirty="0"/>
              <a:t>MSE calib: 0.077</a:t>
            </a:r>
          </a:p>
          <a:p>
            <a:r>
              <a:rPr lang="zh-TW" altLang="en-US" dirty="0"/>
              <a:t>MSE CV: 0.079</a:t>
            </a:r>
          </a:p>
        </p:txBody>
      </p:sp>
    </p:spTree>
    <p:extLst>
      <p:ext uri="{BB962C8B-B14F-4D97-AF65-F5344CB8AC3E}">
        <p14:creationId xmlns:p14="http://schemas.microsoft.com/office/powerpoint/2010/main" val="1456516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940662-A85D-4269-97CA-63C1E1038063}"/>
              </a:ext>
            </a:extLst>
          </p:cNvPr>
          <p:cNvSpPr/>
          <p:nvPr/>
        </p:nvSpPr>
        <p:spPr>
          <a:xfrm>
            <a:off x="5854951" y="3021340"/>
            <a:ext cx="6096000" cy="3348481"/>
          </a:xfrm>
          <a:prstGeom prst="rect">
            <a:avLst/>
          </a:prstGeom>
          <a:solidFill>
            <a:schemeClr val="accent4">
              <a:lumMod val="20000"/>
              <a:lumOff val="80000"/>
            </a:schemeClr>
          </a:solidFill>
        </p:spPr>
        <p:txBody>
          <a:bodyPr>
            <a:spAutoFit/>
          </a:bodyPr>
          <a:lstStyle/>
          <a:p>
            <a:pPr>
              <a:lnSpc>
                <a:spcPct val="150000"/>
              </a:lnSpc>
            </a:pPr>
            <a:r>
              <a:rPr lang="en-US" altLang="zh-TW" sz="2400" dirty="0">
                <a:latin typeface="微軟正黑體" panose="020B0604030504040204" pitchFamily="34" charset="-120"/>
                <a:ea typeface="微軟正黑體" panose="020B0604030504040204" pitchFamily="34" charset="-120"/>
              </a:rPr>
              <a:t>RMSE</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train = 0.27760985810473326</a:t>
            </a:r>
          </a:p>
          <a:p>
            <a:pPr>
              <a:lnSpc>
                <a:spcPct val="150000"/>
              </a:lnSpc>
            </a:pPr>
            <a:r>
              <a:rPr lang="en-US" altLang="zh-TW" sz="2400" dirty="0">
                <a:latin typeface="微軟正黑體" panose="020B0604030504040204" pitchFamily="34" charset="-120"/>
                <a:ea typeface="微軟正黑體" panose="020B0604030504040204" pitchFamily="34" charset="-120"/>
              </a:rPr>
              <a:t>RMSE</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test = 0.34982948805965125</a:t>
            </a:r>
          </a:p>
          <a:p>
            <a:pPr>
              <a:lnSpc>
                <a:spcPct val="150000"/>
              </a:lnSpc>
            </a:pPr>
            <a:endParaRPr lang="en-US" altLang="zh-TW" sz="2400" dirty="0">
              <a:latin typeface="微軟正黑體" panose="020B0604030504040204" pitchFamily="34" charset="-120"/>
              <a:ea typeface="微軟正黑體" panose="020B0604030504040204" pitchFamily="34" charset="-120"/>
            </a:endParaRPr>
          </a:p>
          <a:p>
            <a:pPr>
              <a:lnSpc>
                <a:spcPct val="150000"/>
              </a:lnSpc>
            </a:pPr>
            <a:r>
              <a:rPr lang="en-US" altLang="zh-TW" sz="2400" dirty="0">
                <a:latin typeface="微軟正黑體" panose="020B0604030504040204" pitchFamily="34" charset="-120"/>
                <a:ea typeface="微軟正黑體" panose="020B0604030504040204" pitchFamily="34" charset="-120"/>
              </a:rPr>
              <a:t>Scoring ( coefficient )</a:t>
            </a:r>
          </a:p>
          <a:p>
            <a:pPr>
              <a:lnSpc>
                <a:spcPct val="150000"/>
              </a:lnSpc>
            </a:pPr>
            <a:r>
              <a:rPr lang="en-US" altLang="zh-TW" sz="2400" dirty="0">
                <a:latin typeface="微軟正黑體" panose="020B0604030504040204" pitchFamily="34" charset="-120"/>
                <a:ea typeface="微軟正黑體" panose="020B0604030504040204" pitchFamily="34" charset="-120"/>
              </a:rPr>
              <a:t>PLS Train: 0.5259715198648702</a:t>
            </a:r>
          </a:p>
          <a:p>
            <a:pPr>
              <a:lnSpc>
                <a:spcPct val="150000"/>
              </a:lnSpc>
            </a:pPr>
            <a:r>
              <a:rPr lang="en-US" altLang="zh-TW" sz="2400" dirty="0">
                <a:latin typeface="微軟正黑體" panose="020B0604030504040204" pitchFamily="34" charset="-120"/>
                <a:ea typeface="微軟正黑體" panose="020B0604030504040204" pitchFamily="34" charset="-120"/>
              </a:rPr>
              <a:t>PLS Test: 0.40538059608892896</a:t>
            </a:r>
            <a:endParaRPr lang="zh-TW" altLang="en-US" sz="2400" dirty="0">
              <a:latin typeface="微軟正黑體" panose="020B0604030504040204" pitchFamily="34" charset="-120"/>
              <a:ea typeface="微軟正黑體" panose="020B0604030504040204" pitchFamily="34" charset="-120"/>
            </a:endParaRPr>
          </a:p>
        </p:txBody>
      </p:sp>
      <p:sp>
        <p:nvSpPr>
          <p:cNvPr id="3" name="矩形 2">
            <a:extLst>
              <a:ext uri="{FF2B5EF4-FFF2-40B4-BE49-F238E27FC236}">
                <a16:creationId xmlns:a16="http://schemas.microsoft.com/office/drawing/2014/main" id="{24ADE79F-DD70-4FB4-BD29-0621AF5523D0}"/>
              </a:ext>
            </a:extLst>
          </p:cNvPr>
          <p:cNvSpPr/>
          <p:nvPr/>
        </p:nvSpPr>
        <p:spPr>
          <a:xfrm>
            <a:off x="360947" y="2009274"/>
            <a:ext cx="120316" cy="4848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2C26E898-E6CC-449D-89EE-82F7ED8B0C52}"/>
              </a:ext>
            </a:extLst>
          </p:cNvPr>
          <p:cNvSpPr/>
          <p:nvPr/>
        </p:nvSpPr>
        <p:spPr>
          <a:xfrm rot="5400000">
            <a:off x="2385261" y="4394535"/>
            <a:ext cx="78204" cy="4848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a:extLst>
              <a:ext uri="{FF2B5EF4-FFF2-40B4-BE49-F238E27FC236}">
                <a16:creationId xmlns:a16="http://schemas.microsoft.com/office/drawing/2014/main" id="{4329214F-F50A-4201-9E27-53064CD99868}"/>
              </a:ext>
            </a:extLst>
          </p:cNvPr>
          <p:cNvSpPr txBox="1">
            <a:spLocks/>
          </p:cNvSpPr>
          <p:nvPr/>
        </p:nvSpPr>
        <p:spPr>
          <a:xfrm>
            <a:off x="801688" y="967218"/>
            <a:ext cx="4468144" cy="7778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PLS </a:t>
            </a:r>
            <a:r>
              <a:rPr lang="zh-TW" altLang="en-US" dirty="0"/>
              <a:t>優化後結果</a:t>
            </a:r>
          </a:p>
        </p:txBody>
      </p:sp>
      <p:sp>
        <p:nvSpPr>
          <p:cNvPr id="7" name="矩形 6">
            <a:extLst>
              <a:ext uri="{FF2B5EF4-FFF2-40B4-BE49-F238E27FC236}">
                <a16:creationId xmlns:a16="http://schemas.microsoft.com/office/drawing/2014/main" id="{D289A291-C466-4EC3-BDF5-C425F499C1E8}"/>
              </a:ext>
            </a:extLst>
          </p:cNvPr>
          <p:cNvSpPr/>
          <p:nvPr/>
        </p:nvSpPr>
        <p:spPr>
          <a:xfrm>
            <a:off x="663325" y="2167041"/>
            <a:ext cx="4744870" cy="1938992"/>
          </a:xfrm>
          <a:prstGeom prst="rect">
            <a:avLst/>
          </a:prstGeom>
          <a:solidFill>
            <a:schemeClr val="accent5">
              <a:lumMod val="20000"/>
              <a:lumOff val="80000"/>
            </a:schemeClr>
          </a:solidFill>
        </p:spPr>
        <p:txBody>
          <a:bodyPr wrap="square">
            <a:spAutoFit/>
          </a:bodyPr>
          <a:lstStyle/>
          <a:p>
            <a:r>
              <a:rPr lang="en-US" altLang="zh-TW" sz="2000" dirty="0">
                <a:solidFill>
                  <a:schemeClr val="bg2">
                    <a:lumMod val="50000"/>
                  </a:schemeClr>
                </a:solidFill>
                <a:latin typeface="微軟正黑體" panose="020B0604030504040204" pitchFamily="34" charset="-120"/>
                <a:ea typeface="微軟正黑體" panose="020B0604030504040204" pitchFamily="34" charset="-120"/>
              </a:rPr>
              <a:t>RMSE train = </a:t>
            </a:r>
            <a:r>
              <a:rPr lang="en-US" altLang="zh-TW" sz="2000" dirty="0">
                <a:solidFill>
                  <a:schemeClr val="bg2">
                    <a:lumMod val="10000"/>
                  </a:schemeClr>
                </a:solidFill>
                <a:latin typeface="微軟正黑體" panose="020B0604030504040204" pitchFamily="34" charset="-120"/>
                <a:ea typeface="微軟正黑體" panose="020B0604030504040204" pitchFamily="34" charset="-120"/>
              </a:rPr>
              <a:t>0.30101165899325705</a:t>
            </a:r>
          </a:p>
          <a:p>
            <a:r>
              <a:rPr lang="en-US" altLang="zh-TW" sz="2000" dirty="0">
                <a:solidFill>
                  <a:schemeClr val="bg2">
                    <a:lumMod val="50000"/>
                  </a:schemeClr>
                </a:solidFill>
                <a:latin typeface="微軟正黑體" panose="020B0604030504040204" pitchFamily="34" charset="-120"/>
                <a:ea typeface="微軟正黑體" panose="020B0604030504040204" pitchFamily="34" charset="-120"/>
              </a:rPr>
              <a:t>RMSE test = </a:t>
            </a:r>
            <a:r>
              <a:rPr lang="en-US" altLang="zh-TW" sz="2000" dirty="0">
                <a:solidFill>
                  <a:schemeClr val="bg2">
                    <a:lumMod val="10000"/>
                  </a:schemeClr>
                </a:solidFill>
                <a:latin typeface="微軟正黑體" panose="020B0604030504040204" pitchFamily="34" charset="-120"/>
                <a:ea typeface="微軟正黑體" panose="020B0604030504040204" pitchFamily="34" charset="-120"/>
              </a:rPr>
              <a:t>0.3673149931726019</a:t>
            </a:r>
          </a:p>
          <a:p>
            <a:endParaRPr lang="en-US" altLang="zh-TW" sz="2000" dirty="0">
              <a:solidFill>
                <a:schemeClr val="bg2">
                  <a:lumMod val="50000"/>
                </a:schemeClr>
              </a:solidFill>
              <a:latin typeface="微軟正黑體" panose="020B0604030504040204" pitchFamily="34" charset="-120"/>
              <a:ea typeface="微軟正黑體" panose="020B0604030504040204" pitchFamily="34" charset="-120"/>
            </a:endParaRPr>
          </a:p>
          <a:p>
            <a:r>
              <a:rPr lang="en-US" altLang="zh-TW" sz="2000" dirty="0">
                <a:solidFill>
                  <a:schemeClr val="bg2">
                    <a:lumMod val="50000"/>
                  </a:schemeClr>
                </a:solidFill>
                <a:latin typeface="微軟正黑體" panose="020B0604030504040204" pitchFamily="34" charset="-120"/>
                <a:ea typeface="微軟正黑體" panose="020B0604030504040204" pitchFamily="34" charset="-120"/>
              </a:rPr>
              <a:t>Coefficient:</a:t>
            </a:r>
          </a:p>
          <a:p>
            <a:r>
              <a:rPr lang="en-US" altLang="zh-TW" sz="2000" dirty="0">
                <a:solidFill>
                  <a:schemeClr val="bg2">
                    <a:lumMod val="50000"/>
                  </a:schemeClr>
                </a:solidFill>
                <a:latin typeface="微軟正黑體" panose="020B0604030504040204" pitchFamily="34" charset="-120"/>
                <a:ea typeface="微軟正黑體" panose="020B0604030504040204" pitchFamily="34" charset="-120"/>
              </a:rPr>
              <a:t>PLS train: </a:t>
            </a:r>
            <a:r>
              <a:rPr lang="en-US" altLang="zh-TW" sz="2000" dirty="0">
                <a:solidFill>
                  <a:schemeClr val="bg2">
                    <a:lumMod val="10000"/>
                  </a:schemeClr>
                </a:solidFill>
                <a:latin typeface="微軟正黑體" panose="020B0604030504040204" pitchFamily="34" charset="-120"/>
                <a:ea typeface="微軟正黑體" panose="020B0604030504040204" pitchFamily="34" charset="-120"/>
              </a:rPr>
              <a:t>0.4426842691130447</a:t>
            </a:r>
          </a:p>
          <a:p>
            <a:r>
              <a:rPr lang="en-US" altLang="zh-TW" sz="2000" dirty="0">
                <a:solidFill>
                  <a:schemeClr val="bg2">
                    <a:lumMod val="50000"/>
                  </a:schemeClr>
                </a:solidFill>
                <a:latin typeface="微軟正黑體" panose="020B0604030504040204" pitchFamily="34" charset="-120"/>
                <a:ea typeface="微軟正黑體" panose="020B0604030504040204" pitchFamily="34" charset="-120"/>
              </a:rPr>
              <a:t>PLS test: </a:t>
            </a:r>
            <a:r>
              <a:rPr lang="en-US" altLang="zh-TW" sz="2000" dirty="0">
                <a:solidFill>
                  <a:schemeClr val="bg2">
                    <a:lumMod val="10000"/>
                  </a:schemeClr>
                </a:solidFill>
                <a:latin typeface="微軟正黑體" panose="020B0604030504040204" pitchFamily="34" charset="-120"/>
                <a:ea typeface="微軟正黑體" panose="020B0604030504040204" pitchFamily="34" charset="-120"/>
              </a:rPr>
              <a:t>0.3444534141293333</a:t>
            </a:r>
            <a:endParaRPr lang="zh-TW" altLang="en-US" sz="2000" dirty="0">
              <a:solidFill>
                <a:schemeClr val="bg2">
                  <a:lumMod val="10000"/>
                </a:schemeClr>
              </a:solidFill>
              <a:latin typeface="微軟正黑體" panose="020B0604030504040204" pitchFamily="34" charset="-120"/>
              <a:ea typeface="微軟正黑體" panose="020B0604030504040204" pitchFamily="34" charset="-120"/>
            </a:endParaRPr>
          </a:p>
        </p:txBody>
      </p:sp>
      <p:sp>
        <p:nvSpPr>
          <p:cNvPr id="8" name="橢圓 7">
            <a:extLst>
              <a:ext uri="{FF2B5EF4-FFF2-40B4-BE49-F238E27FC236}">
                <a16:creationId xmlns:a16="http://schemas.microsoft.com/office/drawing/2014/main" id="{4B70D28C-29DD-47E1-8216-9AE1B90EB069}"/>
              </a:ext>
            </a:extLst>
          </p:cNvPr>
          <p:cNvSpPr/>
          <p:nvPr/>
        </p:nvSpPr>
        <p:spPr>
          <a:xfrm>
            <a:off x="5664868" y="601578"/>
            <a:ext cx="5863807" cy="1938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479379DB-F8DE-4977-949D-83D67D708D8B}"/>
              </a:ext>
            </a:extLst>
          </p:cNvPr>
          <p:cNvSpPr txBox="1"/>
          <p:nvPr/>
        </p:nvSpPr>
        <p:spPr>
          <a:xfrm>
            <a:off x="6676107" y="1085847"/>
            <a:ext cx="4453688" cy="1015663"/>
          </a:xfrm>
          <a:prstGeom prst="rect">
            <a:avLst/>
          </a:prstGeom>
          <a:noFill/>
        </p:spPr>
        <p:txBody>
          <a:bodyPr wrap="square" rtlCol="0">
            <a:spAutoFit/>
          </a:bodyPr>
          <a:lstStyle/>
          <a:p>
            <a:r>
              <a:rPr lang="zh-TW" altLang="en-US" sz="2000" dirty="0">
                <a:solidFill>
                  <a:schemeClr val="bg1"/>
                </a:solidFill>
                <a:latin typeface="微軟正黑體" panose="020B0604030504040204" pitchFamily="34" charset="-120"/>
                <a:ea typeface="微軟正黑體" panose="020B0604030504040204" pitchFamily="34" charset="-120"/>
              </a:rPr>
              <a:t>測試資料 </a:t>
            </a:r>
            <a:r>
              <a:rPr lang="en-US" altLang="zh-TW" sz="2000" dirty="0">
                <a:solidFill>
                  <a:schemeClr val="bg1"/>
                </a:solidFill>
                <a:latin typeface="微軟正黑體" panose="020B0604030504040204" pitchFamily="34" charset="-120"/>
                <a:ea typeface="微軟正黑體" panose="020B0604030504040204" pitchFamily="34" charset="-120"/>
              </a:rPr>
              <a:t>RMSE </a:t>
            </a:r>
            <a:r>
              <a:rPr lang="zh-TW" altLang="en-US" sz="2000" b="1" dirty="0">
                <a:solidFill>
                  <a:schemeClr val="bg1"/>
                </a:solidFill>
                <a:latin typeface="微軟正黑體" panose="020B0604030504040204" pitchFamily="34" charset="-120"/>
                <a:ea typeface="微軟正黑體" panose="020B0604030504040204" pitchFamily="34" charset="-120"/>
              </a:rPr>
              <a:t>下降 </a:t>
            </a:r>
            <a:r>
              <a:rPr lang="en-US" altLang="zh-TW" sz="2000" b="1" dirty="0">
                <a:solidFill>
                  <a:schemeClr val="bg1"/>
                </a:solidFill>
                <a:latin typeface="微軟正黑體" panose="020B0604030504040204" pitchFamily="34" charset="-120"/>
                <a:ea typeface="微軟正黑體" panose="020B0604030504040204" pitchFamily="34" charset="-120"/>
              </a:rPr>
              <a:t>4.8</a:t>
            </a:r>
            <a:r>
              <a:rPr lang="zh-TW" altLang="en-US" sz="2000" b="1" dirty="0">
                <a:solidFill>
                  <a:schemeClr val="bg1"/>
                </a:solidFill>
                <a:latin typeface="微軟正黑體" panose="020B0604030504040204" pitchFamily="34" charset="-120"/>
                <a:ea typeface="微軟正黑體" panose="020B0604030504040204" pitchFamily="34" charset="-120"/>
              </a:rPr>
              <a:t> </a:t>
            </a:r>
            <a:r>
              <a:rPr lang="en-US" altLang="zh-TW" sz="2000" b="1" dirty="0">
                <a:solidFill>
                  <a:schemeClr val="bg1"/>
                </a:solidFill>
                <a:latin typeface="微軟正黑體" panose="020B0604030504040204" pitchFamily="34" charset="-120"/>
                <a:ea typeface="微軟正黑體" panose="020B0604030504040204" pitchFamily="34" charset="-120"/>
              </a:rPr>
              <a:t>%</a:t>
            </a:r>
          </a:p>
          <a:p>
            <a:endParaRPr lang="en-US" altLang="zh-TW" sz="2000" b="1" dirty="0">
              <a:solidFill>
                <a:schemeClr val="bg1"/>
              </a:solidFill>
              <a:latin typeface="微軟正黑體" panose="020B0604030504040204" pitchFamily="34" charset="-120"/>
              <a:ea typeface="微軟正黑體" panose="020B0604030504040204" pitchFamily="34" charset="-120"/>
            </a:endParaRPr>
          </a:p>
          <a:p>
            <a:r>
              <a:rPr lang="zh-TW" altLang="en-US" sz="2000" dirty="0">
                <a:solidFill>
                  <a:schemeClr val="bg1"/>
                </a:solidFill>
                <a:latin typeface="微軟正黑體" panose="020B0604030504040204" pitchFamily="34" charset="-120"/>
                <a:ea typeface="微軟正黑體" panose="020B0604030504040204" pitchFamily="34" charset="-120"/>
              </a:rPr>
              <a:t>測試資料 </a:t>
            </a:r>
            <a:r>
              <a:rPr lang="en-US" altLang="zh-TW" sz="2000" dirty="0">
                <a:solidFill>
                  <a:schemeClr val="bg1"/>
                </a:solidFill>
                <a:latin typeface="微軟正黑體" panose="020B0604030504040204" pitchFamily="34" charset="-120"/>
                <a:ea typeface="微軟正黑體" panose="020B0604030504040204" pitchFamily="34" charset="-120"/>
              </a:rPr>
              <a:t>Coefficient </a:t>
            </a:r>
            <a:r>
              <a:rPr lang="zh-TW" altLang="en-US" sz="2000" b="1" dirty="0">
                <a:solidFill>
                  <a:schemeClr val="bg1"/>
                </a:solidFill>
                <a:latin typeface="微軟正黑體" panose="020B0604030504040204" pitchFamily="34" charset="-120"/>
                <a:ea typeface="微軟正黑體" panose="020B0604030504040204" pitchFamily="34" charset="-120"/>
              </a:rPr>
              <a:t>上升 </a:t>
            </a:r>
            <a:r>
              <a:rPr lang="en-US" altLang="zh-TW" sz="2000" b="1" dirty="0">
                <a:solidFill>
                  <a:schemeClr val="bg1"/>
                </a:solidFill>
                <a:latin typeface="微軟正黑體" panose="020B0604030504040204" pitchFamily="34" charset="-120"/>
                <a:ea typeface="微軟正黑體" panose="020B0604030504040204" pitchFamily="34" charset="-120"/>
              </a:rPr>
              <a:t>17.7%</a:t>
            </a:r>
            <a:endParaRPr lang="zh-TW" altLang="en-US" sz="20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174191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4ADE79F-DD70-4FB4-BD29-0621AF5523D0}"/>
              </a:ext>
            </a:extLst>
          </p:cNvPr>
          <p:cNvSpPr/>
          <p:nvPr/>
        </p:nvSpPr>
        <p:spPr>
          <a:xfrm>
            <a:off x="360947" y="2009274"/>
            <a:ext cx="120316" cy="4848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2C26E898-E6CC-449D-89EE-82F7ED8B0C52}"/>
              </a:ext>
            </a:extLst>
          </p:cNvPr>
          <p:cNvSpPr/>
          <p:nvPr/>
        </p:nvSpPr>
        <p:spPr>
          <a:xfrm rot="5400000">
            <a:off x="2385261" y="4394535"/>
            <a:ext cx="78204" cy="4848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a:extLst>
              <a:ext uri="{FF2B5EF4-FFF2-40B4-BE49-F238E27FC236}">
                <a16:creationId xmlns:a16="http://schemas.microsoft.com/office/drawing/2014/main" id="{4329214F-F50A-4201-9E27-53064CD99868}"/>
              </a:ext>
            </a:extLst>
          </p:cNvPr>
          <p:cNvSpPr txBox="1">
            <a:spLocks/>
          </p:cNvSpPr>
          <p:nvPr/>
        </p:nvSpPr>
        <p:spPr>
          <a:xfrm>
            <a:off x="801688" y="967218"/>
            <a:ext cx="4468144" cy="7778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Grid Search</a:t>
            </a:r>
            <a:endParaRPr lang="zh-TW" altLang="en-US" dirty="0"/>
          </a:p>
        </p:txBody>
      </p:sp>
      <p:sp>
        <p:nvSpPr>
          <p:cNvPr id="2" name="矩形 1">
            <a:extLst>
              <a:ext uri="{FF2B5EF4-FFF2-40B4-BE49-F238E27FC236}">
                <a16:creationId xmlns:a16="http://schemas.microsoft.com/office/drawing/2014/main" id="{CD1BE32A-882A-44F5-A015-EBFB0272CD94}"/>
              </a:ext>
            </a:extLst>
          </p:cNvPr>
          <p:cNvSpPr/>
          <p:nvPr/>
        </p:nvSpPr>
        <p:spPr>
          <a:xfrm>
            <a:off x="974558" y="2611239"/>
            <a:ext cx="5084930" cy="132949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a:extLst>
              <a:ext uri="{FF2B5EF4-FFF2-40B4-BE49-F238E27FC236}">
                <a16:creationId xmlns:a16="http://schemas.microsoft.com/office/drawing/2014/main" id="{BB62E510-8AA2-4F7E-880E-8A3565D31652}"/>
              </a:ext>
            </a:extLst>
          </p:cNvPr>
          <p:cNvSpPr/>
          <p:nvPr/>
        </p:nvSpPr>
        <p:spPr>
          <a:xfrm>
            <a:off x="1255086" y="2015936"/>
            <a:ext cx="4351630" cy="777874"/>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2E874A7B-F857-4FE0-8D1C-427C6D76FFED}"/>
              </a:ext>
            </a:extLst>
          </p:cNvPr>
          <p:cNvSpPr txBox="1"/>
          <p:nvPr/>
        </p:nvSpPr>
        <p:spPr>
          <a:xfrm>
            <a:off x="2950431" y="2194746"/>
            <a:ext cx="1133183" cy="381888"/>
          </a:xfrm>
          <a:prstGeom prst="rect">
            <a:avLst/>
          </a:prstGeom>
          <a:noFill/>
        </p:spPr>
        <p:txBody>
          <a:bodyPr wrap="square" rtlCol="0">
            <a:spAutoFit/>
          </a:bodyPr>
          <a:lstStyle/>
          <a:p>
            <a:r>
              <a:rPr lang="zh-TW" altLang="en-US" dirty="0"/>
              <a:t>參數設定</a:t>
            </a:r>
          </a:p>
        </p:txBody>
      </p:sp>
      <p:sp>
        <p:nvSpPr>
          <p:cNvPr id="14" name="矩形 13">
            <a:extLst>
              <a:ext uri="{FF2B5EF4-FFF2-40B4-BE49-F238E27FC236}">
                <a16:creationId xmlns:a16="http://schemas.microsoft.com/office/drawing/2014/main" id="{45F83105-BDF2-46B8-8C22-51189BA78245}"/>
              </a:ext>
            </a:extLst>
          </p:cNvPr>
          <p:cNvSpPr/>
          <p:nvPr/>
        </p:nvSpPr>
        <p:spPr>
          <a:xfrm>
            <a:off x="974558" y="4833684"/>
            <a:ext cx="5084930" cy="132949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5F4EA895-801B-4076-BBD9-0B58B3C20DA7}"/>
              </a:ext>
            </a:extLst>
          </p:cNvPr>
          <p:cNvSpPr/>
          <p:nvPr/>
        </p:nvSpPr>
        <p:spPr>
          <a:xfrm>
            <a:off x="1255086" y="4238381"/>
            <a:ext cx="4351630" cy="777874"/>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E76A2CA4-7DC7-4D29-A4FC-683EE7B792FE}"/>
              </a:ext>
            </a:extLst>
          </p:cNvPr>
          <p:cNvSpPr txBox="1"/>
          <p:nvPr/>
        </p:nvSpPr>
        <p:spPr>
          <a:xfrm>
            <a:off x="1535614" y="3044104"/>
            <a:ext cx="4523874" cy="646331"/>
          </a:xfrm>
          <a:prstGeom prst="rect">
            <a:avLst/>
          </a:prstGeom>
          <a:noFill/>
        </p:spPr>
        <p:txBody>
          <a:bodyPr wrap="square" rtlCol="0">
            <a:spAutoFit/>
          </a:bodyPr>
          <a:lstStyle/>
          <a:p>
            <a:r>
              <a:rPr lang="zh-TW" altLang="en-US" dirty="0"/>
              <a:t> </a:t>
            </a:r>
            <a:r>
              <a:rPr lang="en-US" altLang="zh-TW" dirty="0" err="1"/>
              <a:t>n_components</a:t>
            </a:r>
            <a:r>
              <a:rPr lang="en-US" altLang="zh-TW" dirty="0"/>
              <a:t> </a:t>
            </a:r>
            <a:r>
              <a:rPr lang="zh-TW" altLang="en-US" dirty="0"/>
              <a:t>從 </a:t>
            </a:r>
            <a:r>
              <a:rPr lang="en-US" altLang="zh-TW" dirty="0"/>
              <a:t>1</a:t>
            </a:r>
            <a:r>
              <a:rPr lang="zh-TW" altLang="en-US" dirty="0"/>
              <a:t> 到 </a:t>
            </a:r>
            <a:r>
              <a:rPr lang="en-US" altLang="zh-TW" dirty="0"/>
              <a:t>100</a:t>
            </a:r>
            <a:r>
              <a:rPr lang="zh-TW" altLang="en-US" dirty="0"/>
              <a:t>，每次增加</a:t>
            </a:r>
            <a:r>
              <a:rPr lang="en-US" altLang="zh-TW" dirty="0"/>
              <a:t>2</a:t>
            </a:r>
          </a:p>
          <a:p>
            <a:r>
              <a:rPr lang="en-US" altLang="zh-TW" dirty="0"/>
              <a:t>CV</a:t>
            </a:r>
            <a:r>
              <a:rPr lang="zh-TW" altLang="en-US" dirty="0"/>
              <a:t> </a:t>
            </a:r>
            <a:r>
              <a:rPr lang="en-US" altLang="zh-TW" dirty="0"/>
              <a:t>=</a:t>
            </a:r>
            <a:r>
              <a:rPr lang="zh-TW" altLang="en-US" dirty="0"/>
              <a:t> </a:t>
            </a:r>
            <a:r>
              <a:rPr lang="en-US" altLang="zh-TW" dirty="0"/>
              <a:t>10</a:t>
            </a:r>
            <a:r>
              <a:rPr lang="zh-TW" altLang="en-US" dirty="0"/>
              <a:t> ，使用 </a:t>
            </a:r>
            <a:r>
              <a:rPr lang="en-US" altLang="zh-TW" dirty="0" err="1"/>
              <a:t>neg_mean_squared_error</a:t>
            </a:r>
            <a:endParaRPr lang="zh-TW" altLang="en-US" dirty="0"/>
          </a:p>
        </p:txBody>
      </p:sp>
      <p:sp>
        <p:nvSpPr>
          <p:cNvPr id="19" name="文字方塊 18">
            <a:extLst>
              <a:ext uri="{FF2B5EF4-FFF2-40B4-BE49-F238E27FC236}">
                <a16:creationId xmlns:a16="http://schemas.microsoft.com/office/drawing/2014/main" id="{57DD9B04-8AF6-4C9D-821A-6B70A3F7E997}"/>
              </a:ext>
            </a:extLst>
          </p:cNvPr>
          <p:cNvSpPr txBox="1"/>
          <p:nvPr/>
        </p:nvSpPr>
        <p:spPr>
          <a:xfrm>
            <a:off x="2864309" y="4430866"/>
            <a:ext cx="1539249" cy="369332"/>
          </a:xfrm>
          <a:prstGeom prst="rect">
            <a:avLst/>
          </a:prstGeom>
          <a:noFill/>
        </p:spPr>
        <p:txBody>
          <a:bodyPr wrap="square" rtlCol="0">
            <a:spAutoFit/>
          </a:bodyPr>
          <a:lstStyle/>
          <a:p>
            <a:r>
              <a:rPr lang="zh-TW" altLang="en-US" dirty="0"/>
              <a:t>推薦</a:t>
            </a:r>
            <a:r>
              <a:rPr lang="en-US" altLang="zh-TW" dirty="0"/>
              <a:t>Param</a:t>
            </a:r>
            <a:endParaRPr lang="zh-TW" altLang="en-US" dirty="0"/>
          </a:p>
        </p:txBody>
      </p:sp>
      <p:sp>
        <p:nvSpPr>
          <p:cNvPr id="20" name="矩形 19">
            <a:extLst>
              <a:ext uri="{FF2B5EF4-FFF2-40B4-BE49-F238E27FC236}">
                <a16:creationId xmlns:a16="http://schemas.microsoft.com/office/drawing/2014/main" id="{8F7F6A6F-2FB4-469A-BFD9-10B930EBA1B7}"/>
              </a:ext>
            </a:extLst>
          </p:cNvPr>
          <p:cNvSpPr/>
          <p:nvPr/>
        </p:nvSpPr>
        <p:spPr>
          <a:xfrm>
            <a:off x="1525130" y="5313763"/>
            <a:ext cx="3983783" cy="369332"/>
          </a:xfrm>
          <a:prstGeom prst="rect">
            <a:avLst/>
          </a:prstGeom>
        </p:spPr>
        <p:txBody>
          <a:bodyPr wrap="none">
            <a:spAutoFit/>
          </a:bodyPr>
          <a:lstStyle/>
          <a:p>
            <a:r>
              <a:rPr lang="en-US" altLang="zh-TW" dirty="0" err="1">
                <a:latin typeface="Consolas" panose="020B0609020204030204" pitchFamily="49" charset="0"/>
              </a:rPr>
              <a:t>PLSRegression</a:t>
            </a:r>
            <a:r>
              <a:rPr lang="en-US" altLang="zh-TW" dirty="0">
                <a:latin typeface="Consolas" panose="020B0609020204030204" pitchFamily="49" charset="0"/>
              </a:rPr>
              <a:t>(</a:t>
            </a:r>
            <a:r>
              <a:rPr lang="en-US" altLang="zh-TW" dirty="0" err="1">
                <a:latin typeface="Consolas" panose="020B0609020204030204" pitchFamily="49" charset="0"/>
              </a:rPr>
              <a:t>n_components</a:t>
            </a:r>
            <a:r>
              <a:rPr lang="en-US" altLang="zh-TW" dirty="0">
                <a:latin typeface="Consolas" panose="020B0609020204030204" pitchFamily="49" charset="0"/>
              </a:rPr>
              <a:t>=17)</a:t>
            </a:r>
            <a:endParaRPr lang="zh-TW" altLang="en-US" dirty="0"/>
          </a:p>
        </p:txBody>
      </p:sp>
      <p:sp>
        <p:nvSpPr>
          <p:cNvPr id="21" name="箭號: 向右 20">
            <a:extLst>
              <a:ext uri="{FF2B5EF4-FFF2-40B4-BE49-F238E27FC236}">
                <a16:creationId xmlns:a16="http://schemas.microsoft.com/office/drawing/2014/main" id="{9B6407BA-5155-490C-B64C-481E40DC5241}"/>
              </a:ext>
            </a:extLst>
          </p:cNvPr>
          <p:cNvSpPr/>
          <p:nvPr/>
        </p:nvSpPr>
        <p:spPr>
          <a:xfrm>
            <a:off x="6376737" y="2793810"/>
            <a:ext cx="1082842" cy="635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a:extLst>
              <a:ext uri="{FF2B5EF4-FFF2-40B4-BE49-F238E27FC236}">
                <a16:creationId xmlns:a16="http://schemas.microsoft.com/office/drawing/2014/main" id="{0E30FFAC-A412-4F33-BF12-935F2679A5CF}"/>
              </a:ext>
            </a:extLst>
          </p:cNvPr>
          <p:cNvSpPr/>
          <p:nvPr/>
        </p:nvSpPr>
        <p:spPr>
          <a:xfrm>
            <a:off x="7688179" y="1745093"/>
            <a:ext cx="4142874" cy="268577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22">
            <a:extLst>
              <a:ext uri="{FF2B5EF4-FFF2-40B4-BE49-F238E27FC236}">
                <a16:creationId xmlns:a16="http://schemas.microsoft.com/office/drawing/2014/main" id="{7F88766B-027D-43F7-B227-6B81DEB0450D}"/>
              </a:ext>
            </a:extLst>
          </p:cNvPr>
          <p:cNvSpPr txBox="1"/>
          <p:nvPr/>
        </p:nvSpPr>
        <p:spPr>
          <a:xfrm>
            <a:off x="8097252" y="2213107"/>
            <a:ext cx="3561348" cy="1477328"/>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經測試後，</a:t>
            </a:r>
            <a:r>
              <a:rPr lang="en-US" altLang="zh-TW" dirty="0" err="1">
                <a:latin typeface="微軟正黑體" panose="020B0604030504040204" pitchFamily="34" charset="-120"/>
                <a:ea typeface="微軟正黑體" panose="020B0604030504040204" pitchFamily="34" charset="-120"/>
              </a:rPr>
              <a:t>n_compoents</a:t>
            </a:r>
            <a:r>
              <a:rPr lang="en-US" altLang="zh-TW" dirty="0">
                <a:latin typeface="微軟正黑體" panose="020B0604030504040204" pitchFamily="34" charset="-120"/>
                <a:ea typeface="微軟正黑體" panose="020B0604030504040204" pitchFamily="34" charset="-120"/>
              </a:rPr>
              <a:t> = 17</a:t>
            </a:r>
            <a:r>
              <a:rPr lang="zh-TW" altLang="en-US" dirty="0">
                <a:latin typeface="微軟正黑體" panose="020B0604030504040204" pitchFamily="34" charset="-120"/>
                <a:ea typeface="微軟正黑體" panose="020B0604030504040204" pitchFamily="34" charset="-120"/>
              </a:rPr>
              <a:t> 的</a:t>
            </a:r>
            <a:r>
              <a:rPr lang="en-US" altLang="zh-TW" dirty="0">
                <a:latin typeface="微軟正黑體" panose="020B0604030504040204" pitchFamily="34" charset="-120"/>
                <a:ea typeface="微軟正黑體" panose="020B0604030504040204" pitchFamily="34" charset="-120"/>
              </a:rPr>
              <a:t>RMSE</a:t>
            </a:r>
            <a:r>
              <a:rPr lang="zh-TW" altLang="en-US" dirty="0">
                <a:latin typeface="微軟正黑體" panose="020B0604030504040204" pitchFamily="34" charset="-120"/>
                <a:ea typeface="微軟正黑體" panose="020B0604030504040204" pitchFamily="34" charset="-120"/>
              </a:rPr>
              <a:t> 和 </a:t>
            </a:r>
            <a:r>
              <a:rPr lang="en-US" altLang="zh-TW" dirty="0">
                <a:latin typeface="微軟正黑體" panose="020B0604030504040204" pitchFamily="34" charset="-120"/>
                <a:ea typeface="微軟正黑體" panose="020B0604030504040204" pitchFamily="34" charset="-120"/>
              </a:rPr>
              <a:t>coefficient </a:t>
            </a:r>
            <a:r>
              <a:rPr lang="zh-TW" altLang="en-US" dirty="0">
                <a:latin typeface="微軟正黑體" panose="020B0604030504040204" pitchFamily="34" charset="-120"/>
                <a:ea typeface="微軟正黑體" panose="020B0604030504040204" pitchFamily="34" charset="-120"/>
              </a:rPr>
              <a:t>相較 </a:t>
            </a:r>
            <a:r>
              <a:rPr lang="en-US" altLang="zh-TW" dirty="0">
                <a:latin typeface="微軟正黑體" panose="020B0604030504040204" pitchFamily="34" charset="-120"/>
                <a:ea typeface="微軟正黑體" panose="020B0604030504040204" pitchFamily="34" charset="-120"/>
              </a:rPr>
              <a:t>18</a:t>
            </a:r>
            <a:r>
              <a:rPr lang="zh-TW" altLang="en-US" dirty="0">
                <a:latin typeface="微軟正黑體" panose="020B0604030504040204" pitchFamily="34" charset="-120"/>
                <a:ea typeface="微軟正黑體" panose="020B0604030504040204" pitchFamily="34" charset="-120"/>
              </a:rPr>
              <a:t> 在</a:t>
            </a:r>
            <a:r>
              <a:rPr lang="en-US" altLang="zh-TW" dirty="0">
                <a:latin typeface="微軟正黑體" panose="020B0604030504040204" pitchFamily="34" charset="-120"/>
                <a:ea typeface="微軟正黑體" panose="020B0604030504040204" pitchFamily="34" charset="-120"/>
              </a:rPr>
              <a:t>Test</a:t>
            </a:r>
            <a:r>
              <a:rPr lang="zh-TW" altLang="en-US" dirty="0">
                <a:latin typeface="微軟正黑體" panose="020B0604030504040204" pitchFamily="34" charset="-120"/>
                <a:ea typeface="微軟正黑體" panose="020B0604030504040204" pitchFamily="34" charset="-120"/>
              </a:rPr>
              <a:t>上表現並沒有比較好</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選擇 </a:t>
            </a:r>
            <a:r>
              <a:rPr lang="en-US" altLang="zh-TW" dirty="0">
                <a:latin typeface="微軟正黑體" panose="020B0604030504040204" pitchFamily="34" charset="-120"/>
                <a:ea typeface="微軟正黑體" panose="020B0604030504040204" pitchFamily="34" charset="-120"/>
              </a:rPr>
              <a:t>n =18 </a:t>
            </a:r>
            <a:r>
              <a:rPr lang="zh-TW" altLang="en-US" dirty="0">
                <a:latin typeface="微軟正黑體" panose="020B0604030504040204" pitchFamily="34" charset="-120"/>
                <a:ea typeface="微軟正黑體" panose="020B0604030504040204" pitchFamily="34" charset="-120"/>
              </a:rPr>
              <a:t>作為最佳參數</a:t>
            </a:r>
          </a:p>
        </p:txBody>
      </p:sp>
    </p:spTree>
    <p:extLst>
      <p:ext uri="{BB962C8B-B14F-4D97-AF65-F5344CB8AC3E}">
        <p14:creationId xmlns:p14="http://schemas.microsoft.com/office/powerpoint/2010/main" val="2012027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4ADE79F-DD70-4FB4-BD29-0621AF5523D0}"/>
              </a:ext>
            </a:extLst>
          </p:cNvPr>
          <p:cNvSpPr/>
          <p:nvPr/>
        </p:nvSpPr>
        <p:spPr>
          <a:xfrm>
            <a:off x="360947" y="2009274"/>
            <a:ext cx="120316" cy="4848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2C26E898-E6CC-449D-89EE-82F7ED8B0C52}"/>
              </a:ext>
            </a:extLst>
          </p:cNvPr>
          <p:cNvSpPr/>
          <p:nvPr/>
        </p:nvSpPr>
        <p:spPr>
          <a:xfrm rot="5400000">
            <a:off x="2385261" y="4394535"/>
            <a:ext cx="78204" cy="4848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a:extLst>
              <a:ext uri="{FF2B5EF4-FFF2-40B4-BE49-F238E27FC236}">
                <a16:creationId xmlns:a16="http://schemas.microsoft.com/office/drawing/2014/main" id="{4329214F-F50A-4201-9E27-53064CD99868}"/>
              </a:ext>
            </a:extLst>
          </p:cNvPr>
          <p:cNvSpPr txBox="1">
            <a:spLocks/>
          </p:cNvSpPr>
          <p:nvPr/>
        </p:nvSpPr>
        <p:spPr>
          <a:xfrm>
            <a:off x="801688" y="967218"/>
            <a:ext cx="4468144" cy="7778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Grid Search</a:t>
            </a:r>
            <a:endParaRPr lang="zh-TW" altLang="en-US" dirty="0"/>
          </a:p>
        </p:txBody>
      </p:sp>
      <p:graphicFrame>
        <p:nvGraphicFramePr>
          <p:cNvPr id="13" name="表格 12">
            <a:extLst>
              <a:ext uri="{FF2B5EF4-FFF2-40B4-BE49-F238E27FC236}">
                <a16:creationId xmlns:a16="http://schemas.microsoft.com/office/drawing/2014/main" id="{8CB23863-63D7-4322-8A81-8583D71FAF4D}"/>
              </a:ext>
            </a:extLst>
          </p:cNvPr>
          <p:cNvGraphicFramePr>
            <a:graphicFrameLocks noGrp="1"/>
          </p:cNvGraphicFramePr>
          <p:nvPr>
            <p:extLst>
              <p:ext uri="{D42A27DB-BD31-4B8C-83A1-F6EECF244321}">
                <p14:modId xmlns:p14="http://schemas.microsoft.com/office/powerpoint/2010/main" val="1013484215"/>
              </p:ext>
            </p:extLst>
          </p:nvPr>
        </p:nvGraphicFramePr>
        <p:xfrm>
          <a:off x="660400" y="2069790"/>
          <a:ext cx="11266489" cy="1359208"/>
        </p:xfrm>
        <a:graphic>
          <a:graphicData uri="http://schemas.openxmlformats.org/drawingml/2006/table">
            <a:tbl>
              <a:tblPr>
                <a:tableStyleId>{5C22544A-7EE6-4342-B048-85BDC9FD1C3A}</a:tableStyleId>
              </a:tblPr>
              <a:tblGrid>
                <a:gridCol w="1642275">
                  <a:extLst>
                    <a:ext uri="{9D8B030D-6E8A-4147-A177-3AD203B41FA5}">
                      <a16:colId xmlns:a16="http://schemas.microsoft.com/office/drawing/2014/main" val="680307278"/>
                    </a:ext>
                  </a:extLst>
                </a:gridCol>
                <a:gridCol w="1207555">
                  <a:extLst>
                    <a:ext uri="{9D8B030D-6E8A-4147-A177-3AD203B41FA5}">
                      <a16:colId xmlns:a16="http://schemas.microsoft.com/office/drawing/2014/main" val="1760165639"/>
                    </a:ext>
                  </a:extLst>
                </a:gridCol>
                <a:gridCol w="1171329">
                  <a:extLst>
                    <a:ext uri="{9D8B030D-6E8A-4147-A177-3AD203B41FA5}">
                      <a16:colId xmlns:a16="http://schemas.microsoft.com/office/drawing/2014/main" val="2384330553"/>
                    </a:ext>
                  </a:extLst>
                </a:gridCol>
                <a:gridCol w="1207555">
                  <a:extLst>
                    <a:ext uri="{9D8B030D-6E8A-4147-A177-3AD203B41FA5}">
                      <a16:colId xmlns:a16="http://schemas.microsoft.com/office/drawing/2014/main" val="4076685616"/>
                    </a:ext>
                  </a:extLst>
                </a:gridCol>
                <a:gridCol w="1207555">
                  <a:extLst>
                    <a:ext uri="{9D8B030D-6E8A-4147-A177-3AD203B41FA5}">
                      <a16:colId xmlns:a16="http://schemas.microsoft.com/office/drawing/2014/main" val="4114073402"/>
                    </a:ext>
                  </a:extLst>
                </a:gridCol>
                <a:gridCol w="1207555">
                  <a:extLst>
                    <a:ext uri="{9D8B030D-6E8A-4147-A177-3AD203B41FA5}">
                      <a16:colId xmlns:a16="http://schemas.microsoft.com/office/drawing/2014/main" val="1951400124"/>
                    </a:ext>
                  </a:extLst>
                </a:gridCol>
                <a:gridCol w="1207555">
                  <a:extLst>
                    <a:ext uri="{9D8B030D-6E8A-4147-A177-3AD203B41FA5}">
                      <a16:colId xmlns:a16="http://schemas.microsoft.com/office/drawing/2014/main" val="3746321921"/>
                    </a:ext>
                  </a:extLst>
                </a:gridCol>
                <a:gridCol w="1207555">
                  <a:extLst>
                    <a:ext uri="{9D8B030D-6E8A-4147-A177-3AD203B41FA5}">
                      <a16:colId xmlns:a16="http://schemas.microsoft.com/office/drawing/2014/main" val="2159090498"/>
                    </a:ext>
                  </a:extLst>
                </a:gridCol>
                <a:gridCol w="1207555">
                  <a:extLst>
                    <a:ext uri="{9D8B030D-6E8A-4147-A177-3AD203B41FA5}">
                      <a16:colId xmlns:a16="http://schemas.microsoft.com/office/drawing/2014/main" val="1976928252"/>
                    </a:ext>
                  </a:extLst>
                </a:gridCol>
              </a:tblGrid>
              <a:tr h="339802">
                <a:tc>
                  <a:txBody>
                    <a:bodyPr/>
                    <a:lstStyle/>
                    <a:p>
                      <a:pPr algn="ctr" fontAlgn="ctr"/>
                      <a:r>
                        <a:rPr lang="en-US" sz="1200" u="none" strike="noStrike" dirty="0" err="1">
                          <a:effectLst/>
                        </a:rPr>
                        <a:t>param_n_components</a:t>
                      </a:r>
                      <a:endParaRPr lang="en-US"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tc>
                  <a:txBody>
                    <a:bodyPr/>
                    <a:lstStyle/>
                    <a:p>
                      <a:pPr algn="ctr" fontAlgn="ctr"/>
                      <a:r>
                        <a:rPr lang="en-US" sz="1200" u="none" strike="noStrike" dirty="0">
                          <a:effectLst/>
                        </a:rPr>
                        <a:t>split0_test_score</a:t>
                      </a:r>
                      <a:endParaRPr lang="en-US"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tc>
                  <a:txBody>
                    <a:bodyPr/>
                    <a:lstStyle/>
                    <a:p>
                      <a:pPr algn="ctr" fontAlgn="ctr"/>
                      <a:r>
                        <a:rPr lang="en-US" sz="1200" u="none" strike="noStrike" dirty="0">
                          <a:effectLst/>
                        </a:rPr>
                        <a:t>split1_test_score</a:t>
                      </a:r>
                      <a:endParaRPr lang="en-US"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tc>
                  <a:txBody>
                    <a:bodyPr/>
                    <a:lstStyle/>
                    <a:p>
                      <a:pPr algn="ctr" fontAlgn="ctr"/>
                      <a:r>
                        <a:rPr lang="en-US" sz="1200" u="none" strike="noStrike" dirty="0">
                          <a:effectLst/>
                        </a:rPr>
                        <a:t>split2_test_score</a:t>
                      </a:r>
                      <a:endParaRPr lang="en-US"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tc>
                  <a:txBody>
                    <a:bodyPr/>
                    <a:lstStyle/>
                    <a:p>
                      <a:pPr algn="ctr" fontAlgn="ctr"/>
                      <a:r>
                        <a:rPr lang="en-US" sz="1200" u="none" strike="noStrike" dirty="0">
                          <a:effectLst/>
                        </a:rPr>
                        <a:t>split3_test_score</a:t>
                      </a:r>
                      <a:endParaRPr lang="en-US"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tc>
                  <a:txBody>
                    <a:bodyPr/>
                    <a:lstStyle/>
                    <a:p>
                      <a:pPr algn="ctr" fontAlgn="ctr"/>
                      <a:r>
                        <a:rPr lang="en-US" sz="1200" u="none" strike="noStrike">
                          <a:effectLst/>
                        </a:rPr>
                        <a:t>split4_test_score</a:t>
                      </a:r>
                      <a:endParaRPr lang="en-US" sz="1200" b="0"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tc>
                  <a:txBody>
                    <a:bodyPr/>
                    <a:lstStyle/>
                    <a:p>
                      <a:pPr algn="ctr" fontAlgn="ctr"/>
                      <a:r>
                        <a:rPr lang="en-US" sz="1200" u="none" strike="noStrike">
                          <a:effectLst/>
                        </a:rPr>
                        <a:t>split5_test_score</a:t>
                      </a:r>
                      <a:endParaRPr lang="en-US" sz="1200" b="0"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tc>
                  <a:txBody>
                    <a:bodyPr/>
                    <a:lstStyle/>
                    <a:p>
                      <a:pPr algn="ctr" fontAlgn="ctr"/>
                      <a:r>
                        <a:rPr lang="en-US" sz="1200" u="none" strike="noStrike">
                          <a:effectLst/>
                        </a:rPr>
                        <a:t>split6_test_score</a:t>
                      </a:r>
                      <a:endParaRPr lang="en-US" sz="1200" b="0"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tc>
                  <a:txBody>
                    <a:bodyPr/>
                    <a:lstStyle/>
                    <a:p>
                      <a:pPr algn="ctr" fontAlgn="ctr"/>
                      <a:r>
                        <a:rPr lang="en-US" sz="1200" u="none" strike="noStrike" dirty="0">
                          <a:effectLst/>
                        </a:rPr>
                        <a:t>split7_test_score</a:t>
                      </a:r>
                      <a:endParaRPr lang="en-US"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extLst>
                  <a:ext uri="{0D108BD9-81ED-4DB2-BD59-A6C34878D82A}">
                    <a16:rowId xmlns:a16="http://schemas.microsoft.com/office/drawing/2014/main" val="975793739"/>
                  </a:ext>
                </a:extLst>
              </a:tr>
              <a:tr h="339802">
                <a:tc>
                  <a:txBody>
                    <a:bodyPr/>
                    <a:lstStyle/>
                    <a:p>
                      <a:pPr algn="l" fontAlgn="ctr"/>
                      <a:r>
                        <a:rPr lang="en-US" altLang="zh-TW" sz="1200" u="none" strike="noStrike" dirty="0">
                          <a:effectLst/>
                        </a:rPr>
                        <a:t>17</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rgbClr val="FFC000"/>
                    </a:solidFill>
                  </a:tcPr>
                </a:tc>
                <a:tc>
                  <a:txBody>
                    <a:bodyPr/>
                    <a:lstStyle/>
                    <a:p>
                      <a:pPr algn="ctr" fontAlgn="ctr"/>
                      <a:r>
                        <a:rPr lang="en-US" altLang="zh-TW" sz="1200" u="none" strike="noStrike" dirty="0">
                          <a:effectLst/>
                        </a:rPr>
                        <a:t>-0.067</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rgbClr val="FFC000"/>
                    </a:solidFill>
                  </a:tcPr>
                </a:tc>
                <a:tc>
                  <a:txBody>
                    <a:bodyPr/>
                    <a:lstStyle/>
                    <a:p>
                      <a:pPr algn="ctr" fontAlgn="ctr"/>
                      <a:r>
                        <a:rPr lang="en-US" altLang="zh-TW" sz="1200" u="none" strike="noStrike" dirty="0">
                          <a:effectLst/>
                        </a:rPr>
                        <a:t>-0.061</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rgbClr val="FFC000"/>
                    </a:solidFill>
                  </a:tcPr>
                </a:tc>
                <a:tc>
                  <a:txBody>
                    <a:bodyPr/>
                    <a:lstStyle/>
                    <a:p>
                      <a:pPr algn="ctr" fontAlgn="ctr"/>
                      <a:r>
                        <a:rPr lang="en-US" altLang="zh-TW" sz="1200" u="none" strike="noStrike" dirty="0">
                          <a:effectLst/>
                        </a:rPr>
                        <a:t>-0.074</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rgbClr val="FFC000"/>
                    </a:solidFill>
                  </a:tcPr>
                </a:tc>
                <a:tc>
                  <a:txBody>
                    <a:bodyPr/>
                    <a:lstStyle/>
                    <a:p>
                      <a:pPr algn="ctr" fontAlgn="ctr"/>
                      <a:r>
                        <a:rPr lang="en-US" altLang="zh-TW" sz="1200" u="none" strike="noStrike" dirty="0">
                          <a:effectLst/>
                        </a:rPr>
                        <a:t>-0.100</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rgbClr val="FFC000"/>
                    </a:solidFill>
                  </a:tcPr>
                </a:tc>
                <a:tc>
                  <a:txBody>
                    <a:bodyPr/>
                    <a:lstStyle/>
                    <a:p>
                      <a:pPr algn="ctr" fontAlgn="ctr"/>
                      <a:r>
                        <a:rPr lang="en-US" altLang="zh-TW" sz="1200" u="none" strike="noStrike" dirty="0">
                          <a:effectLst/>
                        </a:rPr>
                        <a:t>-0.061</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rgbClr val="FFC000"/>
                    </a:solidFill>
                  </a:tcPr>
                </a:tc>
                <a:tc>
                  <a:txBody>
                    <a:bodyPr/>
                    <a:lstStyle/>
                    <a:p>
                      <a:pPr algn="ctr" fontAlgn="ctr"/>
                      <a:r>
                        <a:rPr lang="en-US" altLang="zh-TW" sz="1200" u="none" strike="noStrike" dirty="0">
                          <a:effectLst/>
                        </a:rPr>
                        <a:t>-0.085</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rgbClr val="FFC000"/>
                    </a:solidFill>
                  </a:tcPr>
                </a:tc>
                <a:tc>
                  <a:txBody>
                    <a:bodyPr/>
                    <a:lstStyle/>
                    <a:p>
                      <a:pPr algn="ctr" fontAlgn="ctr"/>
                      <a:r>
                        <a:rPr lang="en-US" altLang="zh-TW" sz="1200" u="none" strike="noStrike" dirty="0">
                          <a:effectLst/>
                        </a:rPr>
                        <a:t>-0.064</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rgbClr val="FFC000"/>
                    </a:solidFill>
                  </a:tcPr>
                </a:tc>
                <a:tc>
                  <a:txBody>
                    <a:bodyPr/>
                    <a:lstStyle/>
                    <a:p>
                      <a:pPr algn="ctr" fontAlgn="ctr"/>
                      <a:r>
                        <a:rPr lang="en-US" altLang="zh-TW" sz="1200" u="none" strike="noStrike" dirty="0">
                          <a:effectLst/>
                        </a:rPr>
                        <a:t>-0.107</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rgbClr val="FFC000"/>
                    </a:solidFill>
                  </a:tcPr>
                </a:tc>
                <a:extLst>
                  <a:ext uri="{0D108BD9-81ED-4DB2-BD59-A6C34878D82A}">
                    <a16:rowId xmlns:a16="http://schemas.microsoft.com/office/drawing/2014/main" val="2391958559"/>
                  </a:ext>
                </a:extLst>
              </a:tr>
              <a:tr h="339802">
                <a:tc>
                  <a:txBody>
                    <a:bodyPr/>
                    <a:lstStyle/>
                    <a:p>
                      <a:pPr algn="l" fontAlgn="ctr"/>
                      <a:r>
                        <a:rPr lang="en-US" altLang="zh-TW" sz="1200" u="none" strike="noStrike" dirty="0">
                          <a:effectLst/>
                        </a:rPr>
                        <a:t>19</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tc>
                  <a:txBody>
                    <a:bodyPr/>
                    <a:lstStyle/>
                    <a:p>
                      <a:pPr algn="ctr" fontAlgn="ctr"/>
                      <a:r>
                        <a:rPr lang="en-US" altLang="zh-TW" sz="1200" u="none" strike="noStrike">
                          <a:effectLst/>
                        </a:rPr>
                        <a:t>-0.067</a:t>
                      </a:r>
                      <a:endParaRPr lang="en-US" altLang="zh-TW" sz="1200" b="0"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tc>
                  <a:txBody>
                    <a:bodyPr/>
                    <a:lstStyle/>
                    <a:p>
                      <a:pPr algn="ctr" fontAlgn="ctr"/>
                      <a:r>
                        <a:rPr lang="en-US" altLang="zh-TW" sz="1200" u="none" strike="noStrike" dirty="0">
                          <a:effectLst/>
                        </a:rPr>
                        <a:t>-0.061</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tc>
                  <a:txBody>
                    <a:bodyPr/>
                    <a:lstStyle/>
                    <a:p>
                      <a:pPr algn="ctr" fontAlgn="ctr"/>
                      <a:r>
                        <a:rPr lang="en-US" altLang="zh-TW" sz="1200" u="none" strike="noStrike">
                          <a:effectLst/>
                        </a:rPr>
                        <a:t>-0.074</a:t>
                      </a:r>
                      <a:endParaRPr lang="en-US" altLang="zh-TW" sz="1200" b="0"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tc>
                  <a:txBody>
                    <a:bodyPr/>
                    <a:lstStyle/>
                    <a:p>
                      <a:pPr algn="ctr" fontAlgn="ctr"/>
                      <a:r>
                        <a:rPr lang="en-US" altLang="zh-TW" sz="1200" u="none" strike="noStrike">
                          <a:effectLst/>
                        </a:rPr>
                        <a:t>-0.100</a:t>
                      </a:r>
                      <a:endParaRPr lang="en-US" altLang="zh-TW" sz="1200" b="0"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tc>
                  <a:txBody>
                    <a:bodyPr/>
                    <a:lstStyle/>
                    <a:p>
                      <a:pPr algn="ctr" fontAlgn="ctr"/>
                      <a:r>
                        <a:rPr lang="en-US" altLang="zh-TW" sz="1200" u="none" strike="noStrike" dirty="0">
                          <a:effectLst/>
                        </a:rPr>
                        <a:t>-0.061</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tc>
                  <a:txBody>
                    <a:bodyPr/>
                    <a:lstStyle/>
                    <a:p>
                      <a:pPr algn="ctr" fontAlgn="ctr"/>
                      <a:r>
                        <a:rPr lang="en-US" altLang="zh-TW" sz="1200" u="none" strike="noStrike" dirty="0">
                          <a:effectLst/>
                        </a:rPr>
                        <a:t>-0.085</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tc>
                  <a:txBody>
                    <a:bodyPr/>
                    <a:lstStyle/>
                    <a:p>
                      <a:pPr algn="ctr" fontAlgn="ctr"/>
                      <a:r>
                        <a:rPr lang="en-US" altLang="zh-TW" sz="1200" u="none" strike="noStrike" dirty="0">
                          <a:effectLst/>
                        </a:rPr>
                        <a:t>-0.064</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tc>
                  <a:txBody>
                    <a:bodyPr/>
                    <a:lstStyle/>
                    <a:p>
                      <a:pPr algn="ctr" fontAlgn="ctr"/>
                      <a:r>
                        <a:rPr lang="en-US" altLang="zh-TW" sz="1200" u="none" strike="noStrike" dirty="0">
                          <a:effectLst/>
                        </a:rPr>
                        <a:t>-0.107</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extLst>
                  <a:ext uri="{0D108BD9-81ED-4DB2-BD59-A6C34878D82A}">
                    <a16:rowId xmlns:a16="http://schemas.microsoft.com/office/drawing/2014/main" val="4211443736"/>
                  </a:ext>
                </a:extLst>
              </a:tr>
              <a:tr h="339802">
                <a:tc>
                  <a:txBody>
                    <a:bodyPr/>
                    <a:lstStyle/>
                    <a:p>
                      <a:pPr algn="l" fontAlgn="ctr"/>
                      <a:r>
                        <a:rPr lang="en-US" altLang="zh-TW" sz="1200" u="none" strike="noStrike" dirty="0">
                          <a:effectLst/>
                        </a:rPr>
                        <a:t>21</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tc>
                  <a:txBody>
                    <a:bodyPr/>
                    <a:lstStyle/>
                    <a:p>
                      <a:pPr algn="ctr" fontAlgn="ctr"/>
                      <a:r>
                        <a:rPr lang="en-US" altLang="zh-TW" sz="1200" u="none" strike="noStrike" dirty="0">
                          <a:effectLst/>
                        </a:rPr>
                        <a:t>-0.068</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tc>
                  <a:txBody>
                    <a:bodyPr/>
                    <a:lstStyle/>
                    <a:p>
                      <a:pPr algn="ctr" fontAlgn="ctr"/>
                      <a:r>
                        <a:rPr lang="en-US" altLang="zh-TW" sz="1200" u="none" strike="noStrike" dirty="0">
                          <a:effectLst/>
                        </a:rPr>
                        <a:t>-0.061</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tc>
                  <a:txBody>
                    <a:bodyPr/>
                    <a:lstStyle/>
                    <a:p>
                      <a:pPr algn="ctr" fontAlgn="ctr"/>
                      <a:r>
                        <a:rPr lang="en-US" altLang="zh-TW" sz="1200" u="none" strike="noStrike" dirty="0">
                          <a:effectLst/>
                        </a:rPr>
                        <a:t>-0.074</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tc>
                  <a:txBody>
                    <a:bodyPr/>
                    <a:lstStyle/>
                    <a:p>
                      <a:pPr algn="ctr" fontAlgn="ctr"/>
                      <a:r>
                        <a:rPr lang="en-US" altLang="zh-TW" sz="1200" u="none" strike="noStrike" dirty="0">
                          <a:effectLst/>
                        </a:rPr>
                        <a:t>-0.100</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tc>
                  <a:txBody>
                    <a:bodyPr/>
                    <a:lstStyle/>
                    <a:p>
                      <a:pPr algn="ctr" fontAlgn="ctr"/>
                      <a:r>
                        <a:rPr lang="en-US" altLang="zh-TW" sz="1200" u="none" strike="noStrike" dirty="0">
                          <a:effectLst/>
                        </a:rPr>
                        <a:t>-0.061</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tc>
                  <a:txBody>
                    <a:bodyPr/>
                    <a:lstStyle/>
                    <a:p>
                      <a:pPr algn="ctr" fontAlgn="ctr"/>
                      <a:r>
                        <a:rPr lang="en-US" altLang="zh-TW" sz="1200" u="none" strike="noStrike" dirty="0">
                          <a:effectLst/>
                        </a:rPr>
                        <a:t>-0.084</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tc>
                  <a:txBody>
                    <a:bodyPr/>
                    <a:lstStyle/>
                    <a:p>
                      <a:pPr algn="ctr" fontAlgn="ctr"/>
                      <a:r>
                        <a:rPr lang="en-US" altLang="zh-TW" sz="1200" u="none" strike="noStrike" dirty="0">
                          <a:effectLst/>
                        </a:rPr>
                        <a:t>-0.065</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tc>
                  <a:txBody>
                    <a:bodyPr/>
                    <a:lstStyle/>
                    <a:p>
                      <a:pPr algn="ctr" fontAlgn="ctr"/>
                      <a:r>
                        <a:rPr lang="en-US" altLang="zh-TW" sz="1200" u="none" strike="noStrike" dirty="0">
                          <a:effectLst/>
                        </a:rPr>
                        <a:t>-0.107</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5635" marR="5635" marT="5635" marB="0" anchor="ctr">
                    <a:solidFill>
                      <a:schemeClr val="accent6">
                        <a:lumMod val="20000"/>
                        <a:lumOff val="80000"/>
                      </a:schemeClr>
                    </a:solidFill>
                  </a:tcPr>
                </a:tc>
                <a:extLst>
                  <a:ext uri="{0D108BD9-81ED-4DB2-BD59-A6C34878D82A}">
                    <a16:rowId xmlns:a16="http://schemas.microsoft.com/office/drawing/2014/main" val="696189724"/>
                  </a:ext>
                </a:extLst>
              </a:tr>
            </a:tbl>
          </a:graphicData>
        </a:graphic>
      </p:graphicFrame>
      <p:graphicFrame>
        <p:nvGraphicFramePr>
          <p:cNvPr id="16" name="表格 15">
            <a:extLst>
              <a:ext uri="{FF2B5EF4-FFF2-40B4-BE49-F238E27FC236}">
                <a16:creationId xmlns:a16="http://schemas.microsoft.com/office/drawing/2014/main" id="{846D3398-E235-4BB3-A1C0-3644AE228183}"/>
              </a:ext>
            </a:extLst>
          </p:cNvPr>
          <p:cNvGraphicFramePr>
            <a:graphicFrameLocks noGrp="1"/>
          </p:cNvGraphicFramePr>
          <p:nvPr>
            <p:extLst>
              <p:ext uri="{D42A27DB-BD31-4B8C-83A1-F6EECF244321}">
                <p14:modId xmlns:p14="http://schemas.microsoft.com/office/powerpoint/2010/main" val="2433388813"/>
              </p:ext>
            </p:extLst>
          </p:nvPr>
        </p:nvGraphicFramePr>
        <p:xfrm>
          <a:off x="2382170" y="3675491"/>
          <a:ext cx="7354636" cy="2349500"/>
        </p:xfrm>
        <a:graphic>
          <a:graphicData uri="http://schemas.openxmlformats.org/drawingml/2006/table">
            <a:tbl>
              <a:tblPr>
                <a:tableStyleId>{5C22544A-7EE6-4342-B048-85BDC9FD1C3A}</a:tableStyleId>
              </a:tblPr>
              <a:tblGrid>
                <a:gridCol w="1519553">
                  <a:extLst>
                    <a:ext uri="{9D8B030D-6E8A-4147-A177-3AD203B41FA5}">
                      <a16:colId xmlns:a16="http://schemas.microsoft.com/office/drawing/2014/main" val="3144859709"/>
                    </a:ext>
                  </a:extLst>
                </a:gridCol>
                <a:gridCol w="1519553">
                  <a:extLst>
                    <a:ext uri="{9D8B030D-6E8A-4147-A177-3AD203B41FA5}">
                      <a16:colId xmlns:a16="http://schemas.microsoft.com/office/drawing/2014/main" val="2802652337"/>
                    </a:ext>
                  </a:extLst>
                </a:gridCol>
                <a:gridCol w="1549944">
                  <a:extLst>
                    <a:ext uri="{9D8B030D-6E8A-4147-A177-3AD203B41FA5}">
                      <a16:colId xmlns:a16="http://schemas.microsoft.com/office/drawing/2014/main" val="1296881242"/>
                    </a:ext>
                  </a:extLst>
                </a:gridCol>
                <a:gridCol w="1322011">
                  <a:extLst>
                    <a:ext uri="{9D8B030D-6E8A-4147-A177-3AD203B41FA5}">
                      <a16:colId xmlns:a16="http://schemas.microsoft.com/office/drawing/2014/main" val="3323101739"/>
                    </a:ext>
                  </a:extLst>
                </a:gridCol>
                <a:gridCol w="1443575">
                  <a:extLst>
                    <a:ext uri="{9D8B030D-6E8A-4147-A177-3AD203B41FA5}">
                      <a16:colId xmlns:a16="http://schemas.microsoft.com/office/drawing/2014/main" val="1890035853"/>
                    </a:ext>
                  </a:extLst>
                </a:gridCol>
              </a:tblGrid>
              <a:tr h="587375">
                <a:tc>
                  <a:txBody>
                    <a:bodyPr/>
                    <a:lstStyle/>
                    <a:p>
                      <a:pPr algn="ctr" fontAlgn="ctr"/>
                      <a:r>
                        <a:rPr lang="en-US" sz="1200" u="none" strike="noStrike" dirty="0">
                          <a:effectLst/>
                        </a:rPr>
                        <a:t>split8_test_score</a:t>
                      </a:r>
                      <a:endParaRPr lang="en-US"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6350" marR="6350" marT="6350" marB="0" anchor="ctr">
                    <a:solidFill>
                      <a:schemeClr val="accent6">
                        <a:lumMod val="20000"/>
                        <a:lumOff val="80000"/>
                      </a:schemeClr>
                    </a:solidFill>
                  </a:tcPr>
                </a:tc>
                <a:tc>
                  <a:txBody>
                    <a:bodyPr/>
                    <a:lstStyle/>
                    <a:p>
                      <a:pPr algn="ctr" fontAlgn="ctr"/>
                      <a:r>
                        <a:rPr lang="en-US" sz="1200" u="none" strike="noStrike" dirty="0">
                          <a:effectLst/>
                        </a:rPr>
                        <a:t>split9_test_score</a:t>
                      </a:r>
                      <a:endParaRPr lang="en-US"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6350" marR="6350" marT="6350" marB="0" anchor="ctr">
                    <a:solidFill>
                      <a:schemeClr val="accent6">
                        <a:lumMod val="20000"/>
                        <a:lumOff val="80000"/>
                      </a:schemeClr>
                    </a:solidFill>
                  </a:tcPr>
                </a:tc>
                <a:tc>
                  <a:txBody>
                    <a:bodyPr/>
                    <a:lstStyle/>
                    <a:p>
                      <a:pPr algn="ctr" fontAlgn="ctr"/>
                      <a:r>
                        <a:rPr lang="en-US" sz="1200" u="none" strike="noStrike">
                          <a:effectLst/>
                        </a:rPr>
                        <a:t>mean_test_score</a:t>
                      </a:r>
                      <a:endParaRPr lang="en-US" sz="1200" b="0"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6350" marR="6350" marT="6350" marB="0" anchor="ctr">
                    <a:solidFill>
                      <a:schemeClr val="accent6">
                        <a:lumMod val="20000"/>
                        <a:lumOff val="80000"/>
                      </a:schemeClr>
                    </a:solidFill>
                  </a:tcPr>
                </a:tc>
                <a:tc>
                  <a:txBody>
                    <a:bodyPr/>
                    <a:lstStyle/>
                    <a:p>
                      <a:pPr algn="ctr" fontAlgn="ctr"/>
                      <a:r>
                        <a:rPr lang="en-US" sz="1200" u="none" strike="noStrike">
                          <a:effectLst/>
                        </a:rPr>
                        <a:t>std_test_score</a:t>
                      </a:r>
                      <a:endParaRPr lang="en-US" sz="1200" b="0"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6350" marR="6350" marT="6350" marB="0" anchor="ctr">
                    <a:solidFill>
                      <a:schemeClr val="accent6">
                        <a:lumMod val="20000"/>
                        <a:lumOff val="80000"/>
                      </a:schemeClr>
                    </a:solidFill>
                  </a:tcPr>
                </a:tc>
                <a:tc>
                  <a:txBody>
                    <a:bodyPr/>
                    <a:lstStyle/>
                    <a:p>
                      <a:pPr algn="ctr" fontAlgn="ctr"/>
                      <a:r>
                        <a:rPr lang="en-US" sz="1200" u="none" strike="noStrike" dirty="0" err="1">
                          <a:effectLst/>
                        </a:rPr>
                        <a:t>rank_test_score</a:t>
                      </a:r>
                      <a:endParaRPr lang="en-US"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6350" marR="6350" marT="6350" marB="0" anchor="ctr">
                    <a:solidFill>
                      <a:schemeClr val="accent6">
                        <a:lumMod val="20000"/>
                        <a:lumOff val="80000"/>
                      </a:schemeClr>
                    </a:solidFill>
                  </a:tcPr>
                </a:tc>
                <a:extLst>
                  <a:ext uri="{0D108BD9-81ED-4DB2-BD59-A6C34878D82A}">
                    <a16:rowId xmlns:a16="http://schemas.microsoft.com/office/drawing/2014/main" val="4254502611"/>
                  </a:ext>
                </a:extLst>
              </a:tr>
              <a:tr h="587375">
                <a:tc>
                  <a:txBody>
                    <a:bodyPr/>
                    <a:lstStyle/>
                    <a:p>
                      <a:pPr algn="ctr" fontAlgn="ctr"/>
                      <a:r>
                        <a:rPr lang="en-US" altLang="zh-TW" sz="1200" u="none" strike="noStrike" dirty="0">
                          <a:effectLst/>
                        </a:rPr>
                        <a:t>-0.107</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6350" marR="6350" marT="6350" marB="0" anchor="ctr">
                    <a:solidFill>
                      <a:srgbClr val="FFC000"/>
                    </a:solidFill>
                  </a:tcPr>
                </a:tc>
                <a:tc>
                  <a:txBody>
                    <a:bodyPr/>
                    <a:lstStyle/>
                    <a:p>
                      <a:pPr algn="ctr" fontAlgn="ctr"/>
                      <a:r>
                        <a:rPr lang="en-US" altLang="zh-TW" sz="1200" u="none" strike="noStrike" dirty="0">
                          <a:effectLst/>
                        </a:rPr>
                        <a:t>-0.065</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6350" marR="6350" marT="6350" marB="0" anchor="ctr">
                    <a:solidFill>
                      <a:srgbClr val="FFC000"/>
                    </a:solidFill>
                  </a:tcPr>
                </a:tc>
                <a:tc>
                  <a:txBody>
                    <a:bodyPr/>
                    <a:lstStyle/>
                    <a:p>
                      <a:pPr algn="ctr" fontAlgn="ctr"/>
                      <a:r>
                        <a:rPr lang="en-US" altLang="zh-TW" sz="1200" u="none" strike="noStrike" dirty="0">
                          <a:effectLst/>
                        </a:rPr>
                        <a:t>-0.079</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6350" marR="6350" marT="6350" marB="0" anchor="ctr">
                    <a:solidFill>
                      <a:srgbClr val="FFC000"/>
                    </a:solidFill>
                  </a:tcPr>
                </a:tc>
                <a:tc>
                  <a:txBody>
                    <a:bodyPr/>
                    <a:lstStyle/>
                    <a:p>
                      <a:pPr algn="ctr" fontAlgn="ctr"/>
                      <a:r>
                        <a:rPr lang="en-US" altLang="zh-TW" sz="1200" u="none" strike="noStrike" dirty="0">
                          <a:effectLst/>
                        </a:rPr>
                        <a:t>0.018</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6350" marR="6350" marT="6350" marB="0" anchor="ctr">
                    <a:solidFill>
                      <a:srgbClr val="FFC000"/>
                    </a:solidFill>
                  </a:tcPr>
                </a:tc>
                <a:tc>
                  <a:txBody>
                    <a:bodyPr/>
                    <a:lstStyle/>
                    <a:p>
                      <a:pPr algn="ctr" fontAlgn="ctr"/>
                      <a:r>
                        <a:rPr lang="en-US" altLang="zh-TW" sz="1200" u="none" strike="noStrike" dirty="0">
                          <a:effectLst/>
                        </a:rPr>
                        <a:t>1</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6350" marR="6350" marT="6350" marB="0" anchor="ctr">
                    <a:solidFill>
                      <a:srgbClr val="FFC000"/>
                    </a:solidFill>
                  </a:tcPr>
                </a:tc>
                <a:extLst>
                  <a:ext uri="{0D108BD9-81ED-4DB2-BD59-A6C34878D82A}">
                    <a16:rowId xmlns:a16="http://schemas.microsoft.com/office/drawing/2014/main" val="1334338062"/>
                  </a:ext>
                </a:extLst>
              </a:tr>
              <a:tr h="587375">
                <a:tc>
                  <a:txBody>
                    <a:bodyPr/>
                    <a:lstStyle/>
                    <a:p>
                      <a:pPr algn="ctr" fontAlgn="ctr"/>
                      <a:r>
                        <a:rPr lang="en-US" altLang="zh-TW" sz="1200" u="none" strike="noStrike">
                          <a:effectLst/>
                        </a:rPr>
                        <a:t>-0.107</a:t>
                      </a:r>
                      <a:endParaRPr lang="en-US" altLang="zh-TW" sz="1200" b="0"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6350" marR="6350" marT="6350" marB="0" anchor="ctr">
                    <a:solidFill>
                      <a:schemeClr val="accent6">
                        <a:lumMod val="20000"/>
                        <a:lumOff val="80000"/>
                      </a:schemeClr>
                    </a:solidFill>
                  </a:tcPr>
                </a:tc>
                <a:tc>
                  <a:txBody>
                    <a:bodyPr/>
                    <a:lstStyle/>
                    <a:p>
                      <a:pPr algn="ctr" fontAlgn="ctr"/>
                      <a:r>
                        <a:rPr lang="en-US" altLang="zh-TW" sz="1200" u="none" strike="noStrike">
                          <a:effectLst/>
                        </a:rPr>
                        <a:t>-0.065</a:t>
                      </a:r>
                      <a:endParaRPr lang="en-US" altLang="zh-TW" sz="1200" b="0"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6350" marR="6350" marT="6350" marB="0" anchor="ctr">
                    <a:solidFill>
                      <a:schemeClr val="accent6">
                        <a:lumMod val="20000"/>
                        <a:lumOff val="80000"/>
                      </a:schemeClr>
                    </a:solidFill>
                  </a:tcPr>
                </a:tc>
                <a:tc>
                  <a:txBody>
                    <a:bodyPr/>
                    <a:lstStyle/>
                    <a:p>
                      <a:pPr algn="ctr" fontAlgn="ctr"/>
                      <a:r>
                        <a:rPr lang="en-US" altLang="zh-TW" sz="1200" u="none" strike="noStrike">
                          <a:effectLst/>
                        </a:rPr>
                        <a:t>-0.079</a:t>
                      </a:r>
                      <a:endParaRPr lang="en-US" altLang="zh-TW" sz="1200" b="0"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6350" marR="6350" marT="6350" marB="0" anchor="ctr">
                    <a:solidFill>
                      <a:schemeClr val="accent6">
                        <a:lumMod val="20000"/>
                        <a:lumOff val="80000"/>
                      </a:schemeClr>
                    </a:solidFill>
                  </a:tcPr>
                </a:tc>
                <a:tc>
                  <a:txBody>
                    <a:bodyPr/>
                    <a:lstStyle/>
                    <a:p>
                      <a:pPr algn="ctr" fontAlgn="ctr"/>
                      <a:r>
                        <a:rPr lang="en-US" altLang="zh-TW" sz="1200" u="none" strike="noStrike">
                          <a:effectLst/>
                        </a:rPr>
                        <a:t>0.018</a:t>
                      </a:r>
                      <a:endParaRPr lang="en-US" altLang="zh-TW" sz="1200" b="0"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6350" marR="6350" marT="6350" marB="0" anchor="ctr">
                    <a:solidFill>
                      <a:schemeClr val="accent6">
                        <a:lumMod val="20000"/>
                        <a:lumOff val="80000"/>
                      </a:schemeClr>
                    </a:solidFill>
                  </a:tcPr>
                </a:tc>
                <a:tc>
                  <a:txBody>
                    <a:bodyPr/>
                    <a:lstStyle/>
                    <a:p>
                      <a:pPr algn="ctr" fontAlgn="ctr"/>
                      <a:r>
                        <a:rPr lang="en-US" altLang="zh-TW" sz="1200" u="none" strike="noStrike" dirty="0">
                          <a:effectLst/>
                        </a:rPr>
                        <a:t>2</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6350" marR="6350" marT="6350" marB="0" anchor="ctr">
                    <a:solidFill>
                      <a:schemeClr val="accent6">
                        <a:lumMod val="20000"/>
                        <a:lumOff val="80000"/>
                      </a:schemeClr>
                    </a:solidFill>
                  </a:tcPr>
                </a:tc>
                <a:extLst>
                  <a:ext uri="{0D108BD9-81ED-4DB2-BD59-A6C34878D82A}">
                    <a16:rowId xmlns:a16="http://schemas.microsoft.com/office/drawing/2014/main" val="2842412843"/>
                  </a:ext>
                </a:extLst>
              </a:tr>
              <a:tr h="587375">
                <a:tc>
                  <a:txBody>
                    <a:bodyPr/>
                    <a:lstStyle/>
                    <a:p>
                      <a:pPr algn="ctr" fontAlgn="ctr"/>
                      <a:r>
                        <a:rPr lang="en-US" altLang="zh-TW" sz="1200" u="none" strike="noStrike">
                          <a:effectLst/>
                        </a:rPr>
                        <a:t>-0.107</a:t>
                      </a:r>
                      <a:endParaRPr lang="en-US" altLang="zh-TW" sz="1200" b="0"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6350" marR="6350" marT="6350" marB="0" anchor="ctr">
                    <a:solidFill>
                      <a:schemeClr val="accent6">
                        <a:lumMod val="20000"/>
                        <a:lumOff val="80000"/>
                      </a:schemeClr>
                    </a:solidFill>
                  </a:tcPr>
                </a:tc>
                <a:tc>
                  <a:txBody>
                    <a:bodyPr/>
                    <a:lstStyle/>
                    <a:p>
                      <a:pPr algn="ctr" fontAlgn="ctr"/>
                      <a:r>
                        <a:rPr lang="en-US" altLang="zh-TW" sz="1200" u="none" strike="noStrike">
                          <a:effectLst/>
                        </a:rPr>
                        <a:t>-0.065</a:t>
                      </a:r>
                      <a:endParaRPr lang="en-US" altLang="zh-TW" sz="1200" b="0"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6350" marR="6350" marT="6350" marB="0" anchor="ctr">
                    <a:solidFill>
                      <a:schemeClr val="accent6">
                        <a:lumMod val="20000"/>
                        <a:lumOff val="80000"/>
                      </a:schemeClr>
                    </a:solidFill>
                  </a:tcPr>
                </a:tc>
                <a:tc>
                  <a:txBody>
                    <a:bodyPr/>
                    <a:lstStyle/>
                    <a:p>
                      <a:pPr algn="ctr" fontAlgn="ctr"/>
                      <a:r>
                        <a:rPr lang="en-US" altLang="zh-TW" sz="1200" u="none" strike="noStrike">
                          <a:effectLst/>
                        </a:rPr>
                        <a:t>-0.079</a:t>
                      </a:r>
                      <a:endParaRPr lang="en-US" altLang="zh-TW" sz="1200" b="0"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6350" marR="6350" marT="6350" marB="0" anchor="ctr">
                    <a:solidFill>
                      <a:schemeClr val="accent6">
                        <a:lumMod val="20000"/>
                        <a:lumOff val="80000"/>
                      </a:schemeClr>
                    </a:solidFill>
                  </a:tcPr>
                </a:tc>
                <a:tc>
                  <a:txBody>
                    <a:bodyPr/>
                    <a:lstStyle/>
                    <a:p>
                      <a:pPr algn="ctr" fontAlgn="ctr"/>
                      <a:r>
                        <a:rPr lang="en-US" altLang="zh-TW" sz="1200" u="none" strike="noStrike">
                          <a:effectLst/>
                        </a:rPr>
                        <a:t>0.018</a:t>
                      </a:r>
                      <a:endParaRPr lang="en-US" altLang="zh-TW" sz="1200" b="0" i="0" u="none" strike="noStrike">
                        <a:solidFill>
                          <a:srgbClr val="000000"/>
                        </a:solidFill>
                        <a:effectLst/>
                        <a:latin typeface="Microsoft JhengHei Light" panose="020B0304030504040204" pitchFamily="34" charset="-120"/>
                        <a:ea typeface="Microsoft JhengHei Light" panose="020B0304030504040204" pitchFamily="34" charset="-120"/>
                      </a:endParaRPr>
                    </a:p>
                  </a:txBody>
                  <a:tcPr marL="6350" marR="6350" marT="6350" marB="0" anchor="ctr">
                    <a:solidFill>
                      <a:schemeClr val="accent6">
                        <a:lumMod val="20000"/>
                        <a:lumOff val="80000"/>
                      </a:schemeClr>
                    </a:solidFill>
                  </a:tcPr>
                </a:tc>
                <a:tc>
                  <a:txBody>
                    <a:bodyPr/>
                    <a:lstStyle/>
                    <a:p>
                      <a:pPr algn="ctr" fontAlgn="ctr"/>
                      <a:r>
                        <a:rPr lang="en-US" altLang="zh-TW" sz="1200" u="none" strike="noStrike" dirty="0">
                          <a:effectLst/>
                        </a:rPr>
                        <a:t>3</a:t>
                      </a:r>
                      <a:endParaRPr lang="en-US" altLang="zh-TW" sz="1200" b="0" i="0" u="none" strike="noStrike" dirty="0">
                        <a:solidFill>
                          <a:srgbClr val="000000"/>
                        </a:solidFill>
                        <a:effectLst/>
                        <a:latin typeface="Microsoft JhengHei Light" panose="020B0304030504040204" pitchFamily="34" charset="-120"/>
                        <a:ea typeface="Microsoft JhengHei Light" panose="020B0304030504040204" pitchFamily="34" charset="-120"/>
                      </a:endParaRPr>
                    </a:p>
                  </a:txBody>
                  <a:tcPr marL="6350" marR="6350" marT="6350" marB="0" anchor="ctr">
                    <a:solidFill>
                      <a:schemeClr val="accent6">
                        <a:lumMod val="20000"/>
                        <a:lumOff val="80000"/>
                      </a:schemeClr>
                    </a:solidFill>
                  </a:tcPr>
                </a:tc>
                <a:extLst>
                  <a:ext uri="{0D108BD9-81ED-4DB2-BD59-A6C34878D82A}">
                    <a16:rowId xmlns:a16="http://schemas.microsoft.com/office/drawing/2014/main" val="3615261460"/>
                  </a:ext>
                </a:extLst>
              </a:tr>
            </a:tbl>
          </a:graphicData>
        </a:graphic>
      </p:graphicFrame>
    </p:spTree>
    <p:extLst>
      <p:ext uri="{BB962C8B-B14F-4D97-AF65-F5344CB8AC3E}">
        <p14:creationId xmlns:p14="http://schemas.microsoft.com/office/powerpoint/2010/main" val="19033721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4ADE79F-DD70-4FB4-BD29-0621AF5523D0}"/>
              </a:ext>
            </a:extLst>
          </p:cNvPr>
          <p:cNvSpPr/>
          <p:nvPr/>
        </p:nvSpPr>
        <p:spPr>
          <a:xfrm>
            <a:off x="360947" y="2009274"/>
            <a:ext cx="120316" cy="4848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2C26E898-E6CC-449D-89EE-82F7ED8B0C52}"/>
              </a:ext>
            </a:extLst>
          </p:cNvPr>
          <p:cNvSpPr/>
          <p:nvPr/>
        </p:nvSpPr>
        <p:spPr>
          <a:xfrm rot="5400000">
            <a:off x="2385261" y="4394535"/>
            <a:ext cx="78204" cy="4848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a:extLst>
              <a:ext uri="{FF2B5EF4-FFF2-40B4-BE49-F238E27FC236}">
                <a16:creationId xmlns:a16="http://schemas.microsoft.com/office/drawing/2014/main" id="{4329214F-F50A-4201-9E27-53064CD99868}"/>
              </a:ext>
            </a:extLst>
          </p:cNvPr>
          <p:cNvSpPr txBox="1">
            <a:spLocks/>
          </p:cNvSpPr>
          <p:nvPr/>
        </p:nvSpPr>
        <p:spPr>
          <a:xfrm>
            <a:off x="801688" y="967218"/>
            <a:ext cx="4468144" cy="7778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PLS </a:t>
            </a:r>
            <a:r>
              <a:rPr lang="zh-TW" altLang="en-US" dirty="0"/>
              <a:t>最佳解結果</a:t>
            </a:r>
          </a:p>
        </p:txBody>
      </p:sp>
      <p:sp>
        <p:nvSpPr>
          <p:cNvPr id="9" name="文字方塊 8">
            <a:extLst>
              <a:ext uri="{FF2B5EF4-FFF2-40B4-BE49-F238E27FC236}">
                <a16:creationId xmlns:a16="http://schemas.microsoft.com/office/drawing/2014/main" id="{479379DB-F8DE-4977-949D-83D67D708D8B}"/>
              </a:ext>
            </a:extLst>
          </p:cNvPr>
          <p:cNvSpPr txBox="1"/>
          <p:nvPr/>
        </p:nvSpPr>
        <p:spPr>
          <a:xfrm>
            <a:off x="6676107" y="1085847"/>
            <a:ext cx="4453688" cy="1015663"/>
          </a:xfrm>
          <a:prstGeom prst="rect">
            <a:avLst/>
          </a:prstGeom>
          <a:noFill/>
        </p:spPr>
        <p:txBody>
          <a:bodyPr wrap="square" rtlCol="0">
            <a:spAutoFit/>
          </a:bodyPr>
          <a:lstStyle/>
          <a:p>
            <a:r>
              <a:rPr lang="zh-TW" altLang="en-US" sz="2000" dirty="0">
                <a:solidFill>
                  <a:schemeClr val="bg1"/>
                </a:solidFill>
                <a:latin typeface="微軟正黑體" panose="020B0604030504040204" pitchFamily="34" charset="-120"/>
                <a:ea typeface="微軟正黑體" panose="020B0604030504040204" pitchFamily="34" charset="-120"/>
              </a:rPr>
              <a:t>測試資料 </a:t>
            </a:r>
            <a:r>
              <a:rPr lang="en-US" altLang="zh-TW" sz="2000" dirty="0">
                <a:solidFill>
                  <a:schemeClr val="bg1"/>
                </a:solidFill>
                <a:latin typeface="微軟正黑體" panose="020B0604030504040204" pitchFamily="34" charset="-120"/>
                <a:ea typeface="微軟正黑體" panose="020B0604030504040204" pitchFamily="34" charset="-120"/>
              </a:rPr>
              <a:t>RMSE </a:t>
            </a:r>
            <a:r>
              <a:rPr lang="zh-TW" altLang="en-US" sz="2000" b="1" dirty="0">
                <a:solidFill>
                  <a:schemeClr val="bg1"/>
                </a:solidFill>
                <a:latin typeface="微軟正黑體" panose="020B0604030504040204" pitchFamily="34" charset="-120"/>
                <a:ea typeface="微軟正黑體" panose="020B0604030504040204" pitchFamily="34" charset="-120"/>
              </a:rPr>
              <a:t>下降 </a:t>
            </a:r>
            <a:r>
              <a:rPr lang="en-US" altLang="zh-TW" sz="2000" b="1" dirty="0">
                <a:solidFill>
                  <a:schemeClr val="bg1"/>
                </a:solidFill>
                <a:latin typeface="微軟正黑體" panose="020B0604030504040204" pitchFamily="34" charset="-120"/>
                <a:ea typeface="微軟正黑體" panose="020B0604030504040204" pitchFamily="34" charset="-120"/>
              </a:rPr>
              <a:t>4.8</a:t>
            </a:r>
            <a:r>
              <a:rPr lang="zh-TW" altLang="en-US" sz="2000" b="1" dirty="0">
                <a:solidFill>
                  <a:schemeClr val="bg1"/>
                </a:solidFill>
                <a:latin typeface="微軟正黑體" panose="020B0604030504040204" pitchFamily="34" charset="-120"/>
                <a:ea typeface="微軟正黑體" panose="020B0604030504040204" pitchFamily="34" charset="-120"/>
              </a:rPr>
              <a:t> </a:t>
            </a:r>
            <a:r>
              <a:rPr lang="en-US" altLang="zh-TW" sz="2000" b="1" dirty="0">
                <a:solidFill>
                  <a:schemeClr val="bg1"/>
                </a:solidFill>
                <a:latin typeface="微軟正黑體" panose="020B0604030504040204" pitchFamily="34" charset="-120"/>
                <a:ea typeface="微軟正黑體" panose="020B0604030504040204" pitchFamily="34" charset="-120"/>
              </a:rPr>
              <a:t>%</a:t>
            </a:r>
          </a:p>
          <a:p>
            <a:endParaRPr lang="en-US" altLang="zh-TW" sz="2000" b="1" dirty="0">
              <a:solidFill>
                <a:schemeClr val="bg1"/>
              </a:solidFill>
              <a:latin typeface="微軟正黑體" panose="020B0604030504040204" pitchFamily="34" charset="-120"/>
              <a:ea typeface="微軟正黑體" panose="020B0604030504040204" pitchFamily="34" charset="-120"/>
            </a:endParaRPr>
          </a:p>
          <a:p>
            <a:r>
              <a:rPr lang="zh-TW" altLang="en-US" sz="2000" dirty="0">
                <a:solidFill>
                  <a:schemeClr val="bg1"/>
                </a:solidFill>
                <a:latin typeface="微軟正黑體" panose="020B0604030504040204" pitchFamily="34" charset="-120"/>
                <a:ea typeface="微軟正黑體" panose="020B0604030504040204" pitchFamily="34" charset="-120"/>
              </a:rPr>
              <a:t>測試資料 </a:t>
            </a:r>
            <a:r>
              <a:rPr lang="en-US" altLang="zh-TW" sz="2000" dirty="0">
                <a:solidFill>
                  <a:schemeClr val="bg1"/>
                </a:solidFill>
                <a:latin typeface="微軟正黑體" panose="020B0604030504040204" pitchFamily="34" charset="-120"/>
                <a:ea typeface="微軟正黑體" panose="020B0604030504040204" pitchFamily="34" charset="-120"/>
              </a:rPr>
              <a:t>Coefficient </a:t>
            </a:r>
            <a:r>
              <a:rPr lang="zh-TW" altLang="en-US" sz="2000" b="1" dirty="0">
                <a:solidFill>
                  <a:schemeClr val="bg1"/>
                </a:solidFill>
                <a:latin typeface="微軟正黑體" panose="020B0604030504040204" pitchFamily="34" charset="-120"/>
                <a:ea typeface="微軟正黑體" panose="020B0604030504040204" pitchFamily="34" charset="-120"/>
              </a:rPr>
              <a:t>上升 </a:t>
            </a:r>
            <a:r>
              <a:rPr lang="en-US" altLang="zh-TW" sz="2000" b="1" dirty="0">
                <a:solidFill>
                  <a:schemeClr val="bg1"/>
                </a:solidFill>
                <a:latin typeface="微軟正黑體" panose="020B0604030504040204" pitchFamily="34" charset="-120"/>
                <a:ea typeface="微軟正黑體" panose="020B0604030504040204" pitchFamily="34" charset="-120"/>
              </a:rPr>
              <a:t>17.7%</a:t>
            </a:r>
            <a:endParaRPr lang="zh-TW" altLang="en-US" sz="2000" b="1" dirty="0">
              <a:solidFill>
                <a:schemeClr val="bg1"/>
              </a:solidFill>
              <a:latin typeface="微軟正黑體" panose="020B0604030504040204" pitchFamily="34" charset="-120"/>
              <a:ea typeface="微軟正黑體" panose="020B0604030504040204" pitchFamily="34" charset="-120"/>
            </a:endParaRPr>
          </a:p>
        </p:txBody>
      </p:sp>
      <p:sp>
        <p:nvSpPr>
          <p:cNvPr id="6" name="矩形 5">
            <a:extLst>
              <a:ext uri="{FF2B5EF4-FFF2-40B4-BE49-F238E27FC236}">
                <a16:creationId xmlns:a16="http://schemas.microsoft.com/office/drawing/2014/main" id="{C24396EF-BF16-47A1-A5AF-1E511A453480}"/>
              </a:ext>
            </a:extLst>
          </p:cNvPr>
          <p:cNvSpPr/>
          <p:nvPr/>
        </p:nvSpPr>
        <p:spPr>
          <a:xfrm>
            <a:off x="842210" y="2101510"/>
            <a:ext cx="3769893" cy="2862322"/>
          </a:xfrm>
          <a:prstGeom prst="rect">
            <a:avLst/>
          </a:prstGeom>
        </p:spPr>
        <p:txBody>
          <a:bodyPr wrap="square">
            <a:spAutoFit/>
          </a:bodyPr>
          <a:lstStyle/>
          <a:p>
            <a:r>
              <a:rPr lang="zh-TW" altLang="en-US" dirty="0">
                <a:solidFill>
                  <a:srgbClr val="FF0000"/>
                </a:solidFill>
              </a:rPr>
              <a:t>鄉鎮市區_大安區     0.152485</a:t>
            </a:r>
          </a:p>
          <a:p>
            <a:r>
              <a:rPr lang="zh-TW" altLang="en-US" dirty="0"/>
              <a:t>屋齡byDay平方    0.127302</a:t>
            </a:r>
          </a:p>
          <a:p>
            <a:r>
              <a:rPr lang="zh-TW" altLang="en-US" dirty="0">
                <a:solidFill>
                  <a:srgbClr val="FF0000"/>
                </a:solidFill>
              </a:rPr>
              <a:t>鄉鎮市區_松山區     0.110909</a:t>
            </a:r>
          </a:p>
          <a:p>
            <a:r>
              <a:rPr lang="zh-TW" altLang="en-US" dirty="0">
                <a:solidFill>
                  <a:srgbClr val="FF0000"/>
                </a:solidFill>
              </a:rPr>
              <a:t>鄉鎮市區_中山區     0.110833</a:t>
            </a:r>
          </a:p>
          <a:p>
            <a:r>
              <a:rPr lang="zh-TW" altLang="en-US" dirty="0">
                <a:solidFill>
                  <a:srgbClr val="FF0000"/>
                </a:solidFill>
              </a:rPr>
              <a:t>鄉鎮市區_信義區     0.102128</a:t>
            </a:r>
          </a:p>
          <a:p>
            <a:r>
              <a:rPr lang="zh-TW" altLang="en-US" dirty="0">
                <a:solidFill>
                  <a:srgbClr val="FF0000"/>
                </a:solidFill>
              </a:rPr>
              <a:t>鄉鎮市區_中正區     0.100352</a:t>
            </a:r>
          </a:p>
          <a:p>
            <a:r>
              <a:rPr lang="zh-TW" altLang="en-US" dirty="0"/>
              <a:t>車位總價元        0.061349</a:t>
            </a:r>
          </a:p>
          <a:p>
            <a:r>
              <a:rPr lang="zh-TW" altLang="en-US" dirty="0"/>
              <a:t>建物型態_店面      0.060416</a:t>
            </a:r>
          </a:p>
          <a:p>
            <a:r>
              <a:rPr lang="zh-TW" altLang="en-US" dirty="0"/>
              <a:t>建物型態_透天厝     0.054341</a:t>
            </a:r>
          </a:p>
          <a:p>
            <a:r>
              <a:rPr lang="zh-TW" altLang="en-US" dirty="0"/>
              <a:t>土地移轉總面積平方公尺  0.048870</a:t>
            </a:r>
          </a:p>
        </p:txBody>
      </p:sp>
      <p:sp>
        <p:nvSpPr>
          <p:cNvPr id="10" name="矩形 9">
            <a:extLst>
              <a:ext uri="{FF2B5EF4-FFF2-40B4-BE49-F238E27FC236}">
                <a16:creationId xmlns:a16="http://schemas.microsoft.com/office/drawing/2014/main" id="{1C6970CA-A112-44BA-B3EC-2A871982D9D0}"/>
              </a:ext>
            </a:extLst>
          </p:cNvPr>
          <p:cNvSpPr/>
          <p:nvPr/>
        </p:nvSpPr>
        <p:spPr>
          <a:xfrm>
            <a:off x="6392779" y="2101510"/>
            <a:ext cx="4251157" cy="2862322"/>
          </a:xfrm>
          <a:prstGeom prst="rect">
            <a:avLst/>
          </a:prstGeom>
        </p:spPr>
        <p:txBody>
          <a:bodyPr wrap="square">
            <a:spAutoFit/>
          </a:bodyPr>
          <a:lstStyle/>
          <a:p>
            <a:r>
              <a:rPr lang="zh-TW" altLang="en-US" dirty="0"/>
              <a:t>屋齡byDay     -0.235223</a:t>
            </a:r>
          </a:p>
          <a:p>
            <a:r>
              <a:rPr lang="zh-TW" altLang="en-US" dirty="0"/>
              <a:t>交易標的_建物     -0.078655</a:t>
            </a:r>
          </a:p>
          <a:p>
            <a:r>
              <a:rPr lang="zh-TW" altLang="en-US" dirty="0">
                <a:solidFill>
                  <a:schemeClr val="accent6">
                    <a:lumMod val="75000"/>
                  </a:schemeClr>
                </a:solidFill>
              </a:rPr>
              <a:t>建物移轉總面積平方公尺 -0.048189</a:t>
            </a:r>
          </a:p>
          <a:p>
            <a:r>
              <a:rPr lang="zh-TW" altLang="en-US" dirty="0"/>
              <a:t>主要建材_鋼筋混凝土造 -0.033468</a:t>
            </a:r>
          </a:p>
          <a:p>
            <a:r>
              <a:rPr lang="zh-TW" altLang="en-US" dirty="0"/>
              <a:t>建物型態_公寓     -0.021057</a:t>
            </a:r>
          </a:p>
          <a:p>
            <a:r>
              <a:rPr lang="zh-TW" altLang="en-US" dirty="0">
                <a:solidFill>
                  <a:schemeClr val="accent6">
                    <a:lumMod val="75000"/>
                  </a:schemeClr>
                </a:solidFill>
              </a:rPr>
              <a:t>總樓層數        -0.018593</a:t>
            </a:r>
          </a:p>
          <a:p>
            <a:r>
              <a:rPr lang="zh-TW" altLang="en-US" dirty="0"/>
              <a:t>建物型態_廠辦     -0.017314</a:t>
            </a:r>
          </a:p>
          <a:p>
            <a:r>
              <a:rPr lang="zh-TW" altLang="en-US" dirty="0"/>
              <a:t>建物現況格局-房    -0.016961</a:t>
            </a:r>
          </a:p>
          <a:p>
            <a:r>
              <a:rPr lang="zh-TW" altLang="en-US" dirty="0"/>
              <a:t>主要用途_農舍     -0.016096</a:t>
            </a:r>
          </a:p>
          <a:p>
            <a:r>
              <a:rPr lang="zh-TW" altLang="en-US" dirty="0"/>
              <a:t>都市土地使用分區_工  -0.013712</a:t>
            </a:r>
          </a:p>
        </p:txBody>
      </p:sp>
    </p:spTree>
    <p:extLst>
      <p:ext uri="{BB962C8B-B14F-4D97-AF65-F5344CB8AC3E}">
        <p14:creationId xmlns:p14="http://schemas.microsoft.com/office/powerpoint/2010/main" val="7362051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2DBBB25-ECBC-469C-BC70-0EFDA42DEBD2}"/>
              </a:ext>
            </a:extLst>
          </p:cNvPr>
          <p:cNvSpPr/>
          <p:nvPr/>
        </p:nvSpPr>
        <p:spPr>
          <a:xfrm>
            <a:off x="252663" y="421105"/>
            <a:ext cx="168442" cy="6436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6494F1D4-8A5B-494C-A17B-139779E75E20}"/>
              </a:ext>
            </a:extLst>
          </p:cNvPr>
          <p:cNvSpPr txBox="1"/>
          <p:nvPr/>
        </p:nvSpPr>
        <p:spPr>
          <a:xfrm>
            <a:off x="5426244" y="3100100"/>
            <a:ext cx="2117558" cy="584775"/>
          </a:xfrm>
          <a:prstGeom prst="rect">
            <a:avLst/>
          </a:prstGeom>
          <a:noFill/>
        </p:spPr>
        <p:txBody>
          <a:bodyPr wrap="square" rtlCol="0">
            <a:spAutoFit/>
          </a:bodyPr>
          <a:lstStyle/>
          <a:p>
            <a:r>
              <a:rPr lang="zh-TW" altLang="en-US" sz="3200" dirty="0">
                <a:latin typeface="微軟正黑體" panose="020B0604030504040204" pitchFamily="34" charset="-120"/>
                <a:ea typeface="微軟正黑體" panose="020B0604030504040204" pitchFamily="34" charset="-120"/>
              </a:rPr>
              <a:t>優化方向</a:t>
            </a:r>
          </a:p>
        </p:txBody>
      </p:sp>
      <p:sp>
        <p:nvSpPr>
          <p:cNvPr id="4" name="文字方塊 3">
            <a:extLst>
              <a:ext uri="{FF2B5EF4-FFF2-40B4-BE49-F238E27FC236}">
                <a16:creationId xmlns:a16="http://schemas.microsoft.com/office/drawing/2014/main" id="{126AEB9F-4012-4BB5-96B6-1044721A9DF7}"/>
              </a:ext>
            </a:extLst>
          </p:cNvPr>
          <p:cNvSpPr txBox="1"/>
          <p:nvPr/>
        </p:nvSpPr>
        <p:spPr>
          <a:xfrm>
            <a:off x="2281990" y="4853104"/>
            <a:ext cx="2362199" cy="400110"/>
          </a:xfrm>
          <a:prstGeom prst="rect">
            <a:avLst/>
          </a:prstGeom>
          <a:noFill/>
        </p:spPr>
        <p:txBody>
          <a:bodyPr wrap="square" rtlCol="0">
            <a:spAutoFit/>
          </a:bodyPr>
          <a:lstStyle/>
          <a:p>
            <a:r>
              <a:rPr lang="zh-TW" altLang="en-US" sz="2000" dirty="0">
                <a:latin typeface="微軟正黑體" panose="020B0604030504040204" pitchFamily="34" charset="-120"/>
                <a:ea typeface="微軟正黑體" panose="020B0604030504040204" pitchFamily="34" charset="-120"/>
              </a:rPr>
              <a:t>換一個模型試試看</a:t>
            </a:r>
            <a:endParaRPr lang="en-US" altLang="zh-TW" sz="2000" dirty="0">
              <a:latin typeface="微軟正黑體" panose="020B0604030504040204" pitchFamily="34" charset="-120"/>
              <a:ea typeface="微軟正黑體" panose="020B0604030504040204" pitchFamily="34" charset="-120"/>
            </a:endParaRPr>
          </a:p>
        </p:txBody>
      </p:sp>
      <p:sp>
        <p:nvSpPr>
          <p:cNvPr id="19" name="手繪多邊形: 圖案 18">
            <a:extLst>
              <a:ext uri="{FF2B5EF4-FFF2-40B4-BE49-F238E27FC236}">
                <a16:creationId xmlns:a16="http://schemas.microsoft.com/office/drawing/2014/main" id="{C7071FCB-171B-4C9B-8D3C-376DA4DAAB7A}"/>
              </a:ext>
            </a:extLst>
          </p:cNvPr>
          <p:cNvSpPr/>
          <p:nvPr/>
        </p:nvSpPr>
        <p:spPr>
          <a:xfrm rot="4399380">
            <a:off x="4073275" y="1341161"/>
            <a:ext cx="4574842" cy="4596784"/>
          </a:xfrm>
          <a:custGeom>
            <a:avLst/>
            <a:gdLst>
              <a:gd name="connsiteX0" fmla="*/ 2618869 w 3433465"/>
              <a:gd name="connsiteY0" fmla="*/ 889003 h 3449933"/>
              <a:gd name="connsiteX1" fmla="*/ 2663952 w 3433465"/>
              <a:gd name="connsiteY1" fmla="*/ 885876 h 3449933"/>
              <a:gd name="connsiteX2" fmla="*/ 3090473 w 3433465"/>
              <a:gd name="connsiteY2" fmla="*/ 1024970 h 3449933"/>
              <a:gd name="connsiteX3" fmla="*/ 3308629 w 3433465"/>
              <a:gd name="connsiteY3" fmla="*/ 2069462 h 3449933"/>
              <a:gd name="connsiteX4" fmla="*/ 2773547 w 3433465"/>
              <a:gd name="connsiteY4" fmla="*/ 2380046 h 3449933"/>
              <a:gd name="connsiteX5" fmla="*/ 2700314 w 3433465"/>
              <a:gd name="connsiteY5" fmla="*/ 2382522 h 3449933"/>
              <a:gd name="connsiteX6" fmla="*/ 2746768 w 3433465"/>
              <a:gd name="connsiteY6" fmla="*/ 2305693 h 3449933"/>
              <a:gd name="connsiteX7" fmla="*/ 2846873 w 3433465"/>
              <a:gd name="connsiteY7" fmla="*/ 2063531 h 3449933"/>
              <a:gd name="connsiteX8" fmla="*/ 2680352 w 3433465"/>
              <a:gd name="connsiteY8" fmla="*/ 971615 h 3449933"/>
              <a:gd name="connsiteX9" fmla="*/ 34619 w 3433465"/>
              <a:gd name="connsiteY9" fmla="*/ 2143106 h 3449933"/>
              <a:gd name="connsiteX10" fmla="*/ 285585 w 3433465"/>
              <a:gd name="connsiteY10" fmla="*/ 1788561 h 3449933"/>
              <a:gd name="connsiteX11" fmla="*/ 307235 w 3433465"/>
              <a:gd name="connsiteY11" fmla="*/ 1773654 h 3449933"/>
              <a:gd name="connsiteX12" fmla="*/ 310652 w 3433465"/>
              <a:gd name="connsiteY12" fmla="*/ 1829372 h 3449933"/>
              <a:gd name="connsiteX13" fmla="*/ 1230872 w 3433465"/>
              <a:gd name="connsiteY13" fmla="*/ 2929809 h 3449933"/>
              <a:gd name="connsiteX14" fmla="*/ 2604553 w 3433465"/>
              <a:gd name="connsiteY14" fmla="*/ 2516572 h 3449933"/>
              <a:gd name="connsiteX15" fmla="*/ 2630911 w 3433465"/>
              <a:gd name="connsiteY15" fmla="*/ 2481420 h 3449933"/>
              <a:gd name="connsiteX16" fmla="*/ 2646494 w 3433465"/>
              <a:gd name="connsiteY16" fmla="*/ 2553529 h 3449933"/>
              <a:gd name="connsiteX17" fmla="*/ 2620467 w 3433465"/>
              <a:gd name="connsiteY17" fmla="*/ 2894227 h 3449933"/>
              <a:gd name="connsiteX18" fmla="*/ 1691895 w 3433465"/>
              <a:gd name="connsiteY18" fmla="*/ 3419881 h 3449933"/>
              <a:gd name="connsiteX19" fmla="*/ 1256274 w 3433465"/>
              <a:gd name="connsiteY19" fmla="*/ 3053941 h 3449933"/>
              <a:gd name="connsiteX20" fmla="*/ 1219142 w 3433465"/>
              <a:gd name="connsiteY20" fmla="*/ 2960556 h 3449933"/>
              <a:gd name="connsiteX21" fmla="*/ 1200547 w 3433465"/>
              <a:gd name="connsiteY21" fmla="*/ 2975274 h 3449933"/>
              <a:gd name="connsiteX22" fmla="*/ 770021 w 3433465"/>
              <a:gd name="connsiteY22" fmla="*/ 3101426 h 3449933"/>
              <a:gd name="connsiteX23" fmla="*/ 0 w 3433465"/>
              <a:gd name="connsiteY23" fmla="*/ 2362762 h 3449933"/>
              <a:gd name="connsiteX24" fmla="*/ 34619 w 3433465"/>
              <a:gd name="connsiteY24" fmla="*/ 2143106 h 3449933"/>
              <a:gd name="connsiteX25" fmla="*/ 250186 w 3433465"/>
              <a:gd name="connsiteY25" fmla="*/ 734374 h 3449933"/>
              <a:gd name="connsiteX26" fmla="*/ 920714 w 3433465"/>
              <a:gd name="connsiteY26" fmla="*/ 249806 h 3449933"/>
              <a:gd name="connsiteX27" fmla="*/ 1209450 w 3433465"/>
              <a:gd name="connsiteY27" fmla="*/ 304230 h 3449933"/>
              <a:gd name="connsiteX28" fmla="*/ 1244301 w 3433465"/>
              <a:gd name="connsiteY28" fmla="*/ 322989 h 3449933"/>
              <a:gd name="connsiteX29" fmla="*/ 1332484 w 3433465"/>
              <a:gd name="connsiteY29" fmla="*/ 221179 h 3449933"/>
              <a:gd name="connsiteX30" fmla="*/ 1455270 w 3433465"/>
              <a:gd name="connsiteY30" fmla="*/ 125097 h 3449933"/>
              <a:gd name="connsiteX31" fmla="*/ 2501656 w 3433465"/>
              <a:gd name="connsiteY31" fmla="*/ 333983 h 3449933"/>
              <a:gd name="connsiteX32" fmla="*/ 2612792 w 3433465"/>
              <a:gd name="connsiteY32" fmla="*/ 752919 h 3449933"/>
              <a:gd name="connsiteX33" fmla="*/ 2597130 w 3433465"/>
              <a:gd name="connsiteY33" fmla="*/ 861890 h 3449933"/>
              <a:gd name="connsiteX34" fmla="*/ 2521859 w 3433465"/>
              <a:gd name="connsiteY34" fmla="*/ 778755 h 3449933"/>
              <a:gd name="connsiteX35" fmla="*/ 1973333 w 3433465"/>
              <a:gd name="connsiteY35" fmla="*/ 451444 h 3449933"/>
              <a:gd name="connsiteX36" fmla="*/ 357331 w 3433465"/>
              <a:gd name="connsiteY36" fmla="*/ 1317722 h 3449933"/>
              <a:gd name="connsiteX37" fmla="*/ 325801 w 3433465"/>
              <a:gd name="connsiteY37" fmla="*/ 1446346 h 3449933"/>
              <a:gd name="connsiteX38" fmla="*/ 325550 w 3433465"/>
              <a:gd name="connsiteY38" fmla="*/ 1448143 h 3449933"/>
              <a:gd name="connsiteX39" fmla="*/ 262851 w 3433465"/>
              <a:gd name="connsiteY39" fmla="*/ 1333694 h 3449933"/>
              <a:gd name="connsiteX40" fmla="*/ 198483 w 3433465"/>
              <a:gd name="connsiteY40" fmla="*/ 1035260 h 3449933"/>
              <a:gd name="connsiteX41" fmla="*/ 250186 w 3433465"/>
              <a:gd name="connsiteY41" fmla="*/ 734374 h 344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433465" h="3449933">
                <a:moveTo>
                  <a:pt x="2618869" y="889003"/>
                </a:moveTo>
                <a:lnTo>
                  <a:pt x="2663952" y="885876"/>
                </a:lnTo>
                <a:cubicBezTo>
                  <a:pt x="2810353" y="889574"/>
                  <a:pt x="2958876" y="934886"/>
                  <a:pt x="3090473" y="1024970"/>
                </a:cubicBezTo>
                <a:cubicBezTo>
                  <a:pt x="3441398" y="1265193"/>
                  <a:pt x="3539070" y="1732828"/>
                  <a:pt x="3308629" y="2069462"/>
                </a:cubicBezTo>
                <a:cubicBezTo>
                  <a:pt x="3182607" y="2253559"/>
                  <a:pt x="2984554" y="2360353"/>
                  <a:pt x="2773547" y="2380046"/>
                </a:cubicBezTo>
                <a:lnTo>
                  <a:pt x="2700314" y="2382522"/>
                </a:lnTo>
                <a:lnTo>
                  <a:pt x="2746768" y="2305693"/>
                </a:lnTo>
                <a:cubicBezTo>
                  <a:pt x="2787516" y="2229993"/>
                  <a:pt x="2821245" y="2149079"/>
                  <a:pt x="2846873" y="2063531"/>
                </a:cubicBezTo>
                <a:cubicBezTo>
                  <a:pt x="2962200" y="1678567"/>
                  <a:pt x="2888909" y="1281777"/>
                  <a:pt x="2680352" y="971615"/>
                </a:cubicBezTo>
                <a:close/>
                <a:moveTo>
                  <a:pt x="34619" y="2143106"/>
                </a:moveTo>
                <a:cubicBezTo>
                  <a:pt x="80319" y="2002158"/>
                  <a:pt x="168840" y="1879309"/>
                  <a:pt x="285585" y="1788561"/>
                </a:cubicBezTo>
                <a:lnTo>
                  <a:pt x="307235" y="1773654"/>
                </a:lnTo>
                <a:lnTo>
                  <a:pt x="310652" y="1829372"/>
                </a:lnTo>
                <a:cubicBezTo>
                  <a:pt x="366378" y="2330743"/>
                  <a:pt x="715271" y="2775347"/>
                  <a:pt x="1230872" y="2929809"/>
                </a:cubicBezTo>
                <a:cubicBezTo>
                  <a:pt x="1746473" y="3084271"/>
                  <a:pt x="2282347" y="2904723"/>
                  <a:pt x="2604553" y="2516572"/>
                </a:cubicBezTo>
                <a:lnTo>
                  <a:pt x="2630911" y="2481420"/>
                </a:lnTo>
                <a:lnTo>
                  <a:pt x="2646494" y="2553529"/>
                </a:lnTo>
                <a:cubicBezTo>
                  <a:pt x="2662229" y="2663668"/>
                  <a:pt x="2654791" y="2779650"/>
                  <a:pt x="2620467" y="2894227"/>
                </a:cubicBezTo>
                <a:cubicBezTo>
                  <a:pt x="2498425" y="3301610"/>
                  <a:pt x="2082689" y="3536953"/>
                  <a:pt x="1691895" y="3419881"/>
                </a:cubicBezTo>
                <a:cubicBezTo>
                  <a:pt x="1496499" y="3361344"/>
                  <a:pt x="1344334" y="3225787"/>
                  <a:pt x="1256274" y="3053941"/>
                </a:cubicBezTo>
                <a:lnTo>
                  <a:pt x="1219142" y="2960556"/>
                </a:lnTo>
                <a:lnTo>
                  <a:pt x="1200547" y="2975274"/>
                </a:lnTo>
                <a:cubicBezTo>
                  <a:pt x="1077651" y="3054920"/>
                  <a:pt x="929498" y="3101426"/>
                  <a:pt x="770021" y="3101426"/>
                </a:cubicBezTo>
                <a:cubicBezTo>
                  <a:pt x="344750" y="3101426"/>
                  <a:pt x="0" y="2770715"/>
                  <a:pt x="0" y="2362762"/>
                </a:cubicBezTo>
                <a:cubicBezTo>
                  <a:pt x="0" y="2286271"/>
                  <a:pt x="12120" y="2212495"/>
                  <a:pt x="34619" y="2143106"/>
                </a:cubicBezTo>
                <a:close/>
                <a:moveTo>
                  <a:pt x="250186" y="734374"/>
                </a:moveTo>
                <a:cubicBezTo>
                  <a:pt x="356457" y="455695"/>
                  <a:pt x="614818" y="256270"/>
                  <a:pt x="920714" y="249806"/>
                </a:cubicBezTo>
                <a:cubicBezTo>
                  <a:pt x="1022680" y="247651"/>
                  <a:pt x="1120274" y="267140"/>
                  <a:pt x="1209450" y="304230"/>
                </a:cubicBezTo>
                <a:lnTo>
                  <a:pt x="1244301" y="322989"/>
                </a:lnTo>
                <a:lnTo>
                  <a:pt x="1332484" y="221179"/>
                </a:lnTo>
                <a:cubicBezTo>
                  <a:pt x="1369462" y="185934"/>
                  <a:pt x="1410447" y="153675"/>
                  <a:pt x="1455270" y="125097"/>
                </a:cubicBezTo>
                <a:cubicBezTo>
                  <a:pt x="1813860" y="-103526"/>
                  <a:pt x="2282343" y="-10005"/>
                  <a:pt x="2501656" y="333983"/>
                </a:cubicBezTo>
                <a:cubicBezTo>
                  <a:pt x="2583899" y="462978"/>
                  <a:pt x="2619423" y="608877"/>
                  <a:pt x="2612792" y="752919"/>
                </a:cubicBezTo>
                <a:lnTo>
                  <a:pt x="2597130" y="861890"/>
                </a:lnTo>
                <a:lnTo>
                  <a:pt x="2521859" y="778755"/>
                </a:lnTo>
                <a:cubicBezTo>
                  <a:pt x="2374058" y="630534"/>
                  <a:pt x="2188166" y="515803"/>
                  <a:pt x="1973333" y="451444"/>
                </a:cubicBezTo>
                <a:cubicBezTo>
                  <a:pt x="1285865" y="245494"/>
                  <a:pt x="562356" y="633340"/>
                  <a:pt x="357331" y="1317722"/>
                </a:cubicBezTo>
                <a:cubicBezTo>
                  <a:pt x="344517" y="1360496"/>
                  <a:pt x="334031" y="1403415"/>
                  <a:pt x="325801" y="1446346"/>
                </a:cubicBezTo>
                <a:lnTo>
                  <a:pt x="325550" y="1448143"/>
                </a:lnTo>
                <a:lnTo>
                  <a:pt x="262851" y="1333694"/>
                </a:lnTo>
                <a:cubicBezTo>
                  <a:pt x="223534" y="1242380"/>
                  <a:pt x="200730" y="1141554"/>
                  <a:pt x="198483" y="1035260"/>
                </a:cubicBezTo>
                <a:cubicBezTo>
                  <a:pt x="196237" y="928966"/>
                  <a:pt x="214762" y="827267"/>
                  <a:pt x="250186" y="7343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TW" altLang="en-US"/>
          </a:p>
        </p:txBody>
      </p:sp>
      <p:sp>
        <p:nvSpPr>
          <p:cNvPr id="20" name="文字方塊 19">
            <a:extLst>
              <a:ext uri="{FF2B5EF4-FFF2-40B4-BE49-F238E27FC236}">
                <a16:creationId xmlns:a16="http://schemas.microsoft.com/office/drawing/2014/main" id="{3C189C0D-0767-411B-B8C2-493C2BB5B0ED}"/>
              </a:ext>
            </a:extLst>
          </p:cNvPr>
          <p:cNvSpPr txBox="1"/>
          <p:nvPr/>
        </p:nvSpPr>
        <p:spPr>
          <a:xfrm>
            <a:off x="4487779" y="2004480"/>
            <a:ext cx="312821" cy="523220"/>
          </a:xfrm>
          <a:prstGeom prst="rect">
            <a:avLst/>
          </a:prstGeom>
          <a:noFill/>
        </p:spPr>
        <p:txBody>
          <a:bodyPr wrap="square" rtlCol="0">
            <a:spAutoFit/>
          </a:bodyPr>
          <a:lstStyle/>
          <a:p>
            <a:r>
              <a:rPr lang="en-US" altLang="zh-TW" sz="2800" dirty="0">
                <a:solidFill>
                  <a:schemeClr val="bg1"/>
                </a:solidFill>
              </a:rPr>
              <a:t>1</a:t>
            </a:r>
            <a:endParaRPr lang="zh-TW" altLang="en-US" sz="2800" dirty="0">
              <a:solidFill>
                <a:schemeClr val="bg1"/>
              </a:solidFill>
            </a:endParaRPr>
          </a:p>
        </p:txBody>
      </p:sp>
      <p:sp>
        <p:nvSpPr>
          <p:cNvPr id="21" name="文字方塊 20">
            <a:extLst>
              <a:ext uri="{FF2B5EF4-FFF2-40B4-BE49-F238E27FC236}">
                <a16:creationId xmlns:a16="http://schemas.microsoft.com/office/drawing/2014/main" id="{A194939B-11BE-445D-BF7D-C355846DA296}"/>
              </a:ext>
            </a:extLst>
          </p:cNvPr>
          <p:cNvSpPr txBox="1"/>
          <p:nvPr/>
        </p:nvSpPr>
        <p:spPr>
          <a:xfrm>
            <a:off x="7128034" y="1481260"/>
            <a:ext cx="312821" cy="523220"/>
          </a:xfrm>
          <a:prstGeom prst="rect">
            <a:avLst/>
          </a:prstGeom>
          <a:noFill/>
        </p:spPr>
        <p:txBody>
          <a:bodyPr wrap="square" rtlCol="0">
            <a:spAutoFit/>
          </a:bodyPr>
          <a:lstStyle/>
          <a:p>
            <a:r>
              <a:rPr lang="en-US" altLang="zh-TW" sz="2800" dirty="0">
                <a:solidFill>
                  <a:schemeClr val="bg1"/>
                </a:solidFill>
              </a:rPr>
              <a:t>2</a:t>
            </a:r>
            <a:endParaRPr lang="zh-TW" altLang="en-US" sz="2800" dirty="0">
              <a:solidFill>
                <a:schemeClr val="bg1"/>
              </a:solidFill>
            </a:endParaRPr>
          </a:p>
        </p:txBody>
      </p:sp>
      <p:sp>
        <p:nvSpPr>
          <p:cNvPr id="22" name="文字方塊 21">
            <a:extLst>
              <a:ext uri="{FF2B5EF4-FFF2-40B4-BE49-F238E27FC236}">
                <a16:creationId xmlns:a16="http://schemas.microsoft.com/office/drawing/2014/main" id="{901FD96F-D224-44F7-A3DC-0C12F30ADC86}"/>
              </a:ext>
            </a:extLst>
          </p:cNvPr>
          <p:cNvSpPr txBox="1"/>
          <p:nvPr/>
        </p:nvSpPr>
        <p:spPr>
          <a:xfrm>
            <a:off x="8141368" y="3167390"/>
            <a:ext cx="312821" cy="523220"/>
          </a:xfrm>
          <a:prstGeom prst="rect">
            <a:avLst/>
          </a:prstGeom>
          <a:noFill/>
        </p:spPr>
        <p:txBody>
          <a:bodyPr wrap="square" rtlCol="0">
            <a:spAutoFit/>
          </a:bodyPr>
          <a:lstStyle/>
          <a:p>
            <a:r>
              <a:rPr lang="en-US" altLang="zh-TW" sz="2800" dirty="0">
                <a:solidFill>
                  <a:schemeClr val="bg1"/>
                </a:solidFill>
              </a:rPr>
              <a:t>3</a:t>
            </a:r>
            <a:endParaRPr lang="zh-TW" altLang="en-US" sz="2800" dirty="0">
              <a:solidFill>
                <a:schemeClr val="bg1"/>
              </a:solidFill>
            </a:endParaRPr>
          </a:p>
        </p:txBody>
      </p:sp>
      <p:sp>
        <p:nvSpPr>
          <p:cNvPr id="23" name="文字方塊 22">
            <a:extLst>
              <a:ext uri="{FF2B5EF4-FFF2-40B4-BE49-F238E27FC236}">
                <a16:creationId xmlns:a16="http://schemas.microsoft.com/office/drawing/2014/main" id="{D6BB885A-1DF1-42C0-B038-A79BF107F390}"/>
              </a:ext>
            </a:extLst>
          </p:cNvPr>
          <p:cNvSpPr txBox="1"/>
          <p:nvPr/>
        </p:nvSpPr>
        <p:spPr>
          <a:xfrm>
            <a:off x="6815213" y="5199352"/>
            <a:ext cx="312821" cy="523220"/>
          </a:xfrm>
          <a:prstGeom prst="rect">
            <a:avLst/>
          </a:prstGeom>
          <a:noFill/>
        </p:spPr>
        <p:txBody>
          <a:bodyPr wrap="square" rtlCol="0">
            <a:spAutoFit/>
          </a:bodyPr>
          <a:lstStyle/>
          <a:p>
            <a:r>
              <a:rPr lang="en-US" altLang="zh-TW" sz="2800" dirty="0">
                <a:solidFill>
                  <a:schemeClr val="bg1"/>
                </a:solidFill>
              </a:rPr>
              <a:t>4</a:t>
            </a:r>
            <a:endParaRPr lang="zh-TW" altLang="en-US" sz="2800" dirty="0">
              <a:solidFill>
                <a:schemeClr val="bg1"/>
              </a:solidFill>
            </a:endParaRPr>
          </a:p>
        </p:txBody>
      </p:sp>
      <p:sp>
        <p:nvSpPr>
          <p:cNvPr id="24" name="文字方塊 23">
            <a:extLst>
              <a:ext uri="{FF2B5EF4-FFF2-40B4-BE49-F238E27FC236}">
                <a16:creationId xmlns:a16="http://schemas.microsoft.com/office/drawing/2014/main" id="{B564F4B2-F0B6-4652-A130-C25A09DD45DA}"/>
              </a:ext>
            </a:extLst>
          </p:cNvPr>
          <p:cNvSpPr txBox="1"/>
          <p:nvPr/>
        </p:nvSpPr>
        <p:spPr>
          <a:xfrm>
            <a:off x="4487779" y="4329884"/>
            <a:ext cx="312821" cy="523220"/>
          </a:xfrm>
          <a:prstGeom prst="rect">
            <a:avLst/>
          </a:prstGeom>
          <a:noFill/>
        </p:spPr>
        <p:txBody>
          <a:bodyPr wrap="square" rtlCol="0">
            <a:spAutoFit/>
          </a:bodyPr>
          <a:lstStyle/>
          <a:p>
            <a:r>
              <a:rPr lang="en-US" altLang="zh-TW" sz="2800" dirty="0">
                <a:solidFill>
                  <a:schemeClr val="bg1"/>
                </a:solidFill>
              </a:rPr>
              <a:t>5</a:t>
            </a:r>
            <a:endParaRPr lang="zh-TW" altLang="en-US" sz="2800" dirty="0">
              <a:solidFill>
                <a:schemeClr val="bg1"/>
              </a:solidFill>
            </a:endParaRPr>
          </a:p>
        </p:txBody>
      </p:sp>
      <p:sp>
        <p:nvSpPr>
          <p:cNvPr id="25" name="矩形 24">
            <a:extLst>
              <a:ext uri="{FF2B5EF4-FFF2-40B4-BE49-F238E27FC236}">
                <a16:creationId xmlns:a16="http://schemas.microsoft.com/office/drawing/2014/main" id="{DC63D0F3-F19E-4967-83F7-075E869B0481}"/>
              </a:ext>
            </a:extLst>
          </p:cNvPr>
          <p:cNvSpPr/>
          <p:nvPr/>
        </p:nvSpPr>
        <p:spPr>
          <a:xfrm>
            <a:off x="1890314" y="1481260"/>
            <a:ext cx="2469102" cy="1015663"/>
          </a:xfrm>
          <a:prstGeom prst="rect">
            <a:avLst/>
          </a:prstGeom>
        </p:spPr>
        <p:txBody>
          <a:bodyPr wrap="square">
            <a:spAutoFit/>
          </a:bodyPr>
          <a:lstStyle/>
          <a:p>
            <a:r>
              <a:rPr lang="zh-TW" altLang="en-US" sz="2000" dirty="0">
                <a:latin typeface="微軟正黑體" panose="020B0604030504040204" pitchFamily="34" charset="-120"/>
                <a:ea typeface="微軟正黑體" panose="020B0604030504040204" pitchFamily="34" charset="-120"/>
              </a:rPr>
              <a:t>增加資料集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手邊已有資料已全部用到，無法再增加</a:t>
            </a:r>
            <a:endParaRPr lang="en-US" altLang="zh-TW" sz="2000" dirty="0">
              <a:latin typeface="微軟正黑體" panose="020B0604030504040204" pitchFamily="34" charset="-120"/>
              <a:ea typeface="微軟正黑體" panose="020B0604030504040204" pitchFamily="34" charset="-120"/>
            </a:endParaRPr>
          </a:p>
        </p:txBody>
      </p:sp>
      <p:sp>
        <p:nvSpPr>
          <p:cNvPr id="26" name="矩形 25">
            <a:extLst>
              <a:ext uri="{FF2B5EF4-FFF2-40B4-BE49-F238E27FC236}">
                <a16:creationId xmlns:a16="http://schemas.microsoft.com/office/drawing/2014/main" id="{9D465FD6-EAA4-46A2-AD81-C82A3E553BC7}"/>
              </a:ext>
            </a:extLst>
          </p:cNvPr>
          <p:cNvSpPr/>
          <p:nvPr/>
        </p:nvSpPr>
        <p:spPr>
          <a:xfrm>
            <a:off x="7440855" y="5722572"/>
            <a:ext cx="1723549" cy="400110"/>
          </a:xfrm>
          <a:prstGeom prst="rect">
            <a:avLst/>
          </a:prstGeom>
        </p:spPr>
        <p:txBody>
          <a:bodyPr wrap="none">
            <a:spAutoFit/>
          </a:bodyPr>
          <a:lstStyle/>
          <a:p>
            <a:r>
              <a:rPr lang="zh-TW" altLang="en-US" sz="2000" dirty="0">
                <a:latin typeface="微軟正黑體" panose="020B0604030504040204" pitchFamily="34" charset="-120"/>
                <a:ea typeface="微軟正黑體" panose="020B0604030504040204" pitchFamily="34" charset="-120"/>
              </a:rPr>
              <a:t>簡化模型變數</a:t>
            </a:r>
            <a:endParaRPr lang="en-US" altLang="zh-TW" sz="2000" dirty="0">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406C6467-278B-4463-8E65-B23E1317FFD6}"/>
              </a:ext>
            </a:extLst>
          </p:cNvPr>
          <p:cNvSpPr/>
          <p:nvPr/>
        </p:nvSpPr>
        <p:spPr>
          <a:xfrm>
            <a:off x="7712894" y="1258538"/>
            <a:ext cx="1980029" cy="400110"/>
          </a:xfrm>
          <a:prstGeom prst="rect">
            <a:avLst/>
          </a:prstGeom>
        </p:spPr>
        <p:txBody>
          <a:bodyPr wrap="none">
            <a:spAutoFit/>
          </a:bodyPr>
          <a:lstStyle/>
          <a:p>
            <a:r>
              <a:rPr lang="zh-TW" altLang="en-US" sz="2000" dirty="0">
                <a:latin typeface="微軟正黑體" panose="020B0604030504040204" pitchFamily="34" charset="-120"/>
                <a:ea typeface="微軟正黑體" panose="020B0604030504040204" pitchFamily="34" charset="-120"/>
              </a:rPr>
              <a:t>優化模型超參數</a:t>
            </a:r>
            <a:endParaRPr lang="en-US" altLang="zh-TW" sz="2000" dirty="0">
              <a:latin typeface="微軟正黑體" panose="020B0604030504040204" pitchFamily="34" charset="-120"/>
              <a:ea typeface="微軟正黑體" panose="020B0604030504040204" pitchFamily="34" charset="-120"/>
            </a:endParaRPr>
          </a:p>
        </p:txBody>
      </p:sp>
      <p:sp>
        <p:nvSpPr>
          <p:cNvPr id="28" name="矩形 27">
            <a:extLst>
              <a:ext uri="{FF2B5EF4-FFF2-40B4-BE49-F238E27FC236}">
                <a16:creationId xmlns:a16="http://schemas.microsoft.com/office/drawing/2014/main" id="{1E6AC57E-8E52-4892-A420-2B7519DC9476}"/>
              </a:ext>
            </a:extLst>
          </p:cNvPr>
          <p:cNvSpPr/>
          <p:nvPr/>
        </p:nvSpPr>
        <p:spPr>
          <a:xfrm>
            <a:off x="8831149" y="3038544"/>
            <a:ext cx="2429025" cy="707886"/>
          </a:xfrm>
          <a:prstGeom prst="rect">
            <a:avLst/>
          </a:prstGeom>
        </p:spPr>
        <p:txBody>
          <a:bodyPr wrap="square">
            <a:spAutoFit/>
          </a:bodyPr>
          <a:lstStyle/>
          <a:p>
            <a:r>
              <a:rPr lang="zh-TW" altLang="en-US" sz="2000" dirty="0">
                <a:latin typeface="微軟正黑體" panose="020B0604030504040204" pitchFamily="34" charset="-120"/>
                <a:ea typeface="微軟正黑體" panose="020B0604030504040204" pitchFamily="34" charset="-120"/>
              </a:rPr>
              <a:t>訓練資料增加閥值避免訓練雜訊</a:t>
            </a:r>
            <a:endParaRPr lang="en-US" altLang="zh-TW" sz="2000" dirty="0">
              <a:latin typeface="微軟正黑體" panose="020B0604030504040204" pitchFamily="34" charset="-120"/>
              <a:ea typeface="微軟正黑體" panose="020B0604030504040204" pitchFamily="34" charset="-120"/>
            </a:endParaRPr>
          </a:p>
        </p:txBody>
      </p:sp>
      <p:sp>
        <p:nvSpPr>
          <p:cNvPr id="17" name="手繪多邊形: 圖案 16">
            <a:extLst>
              <a:ext uri="{FF2B5EF4-FFF2-40B4-BE49-F238E27FC236}">
                <a16:creationId xmlns:a16="http://schemas.microsoft.com/office/drawing/2014/main" id="{2B2E7F09-3275-4111-863C-48A61FCDDBD1}"/>
              </a:ext>
            </a:extLst>
          </p:cNvPr>
          <p:cNvSpPr/>
          <p:nvPr/>
        </p:nvSpPr>
        <p:spPr>
          <a:xfrm>
            <a:off x="0" y="0"/>
            <a:ext cx="12192000" cy="6858000"/>
          </a:xfrm>
          <a:custGeom>
            <a:avLst/>
            <a:gdLst>
              <a:gd name="connsiteX0" fmla="*/ 7712894 w 12192000"/>
              <a:gd name="connsiteY0" fmla="*/ 2527700 h 6858000"/>
              <a:gd name="connsiteX1" fmla="*/ 7712894 w 12192000"/>
              <a:gd name="connsiteY1" fmla="*/ 4439653 h 6858000"/>
              <a:gd name="connsiteX2" fmla="*/ 11442032 w 12192000"/>
              <a:gd name="connsiteY2" fmla="*/ 4439653 h 6858000"/>
              <a:gd name="connsiteX3" fmla="*/ 11442032 w 12192000"/>
              <a:gd name="connsiteY3" fmla="*/ 25277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712894" y="2527700"/>
                </a:moveTo>
                <a:lnTo>
                  <a:pt x="7712894" y="4439653"/>
                </a:lnTo>
                <a:lnTo>
                  <a:pt x="11442032" y="4439653"/>
                </a:lnTo>
                <a:lnTo>
                  <a:pt x="11442032" y="2527700"/>
                </a:lnTo>
                <a:close/>
                <a:moveTo>
                  <a:pt x="0" y="0"/>
                </a:moveTo>
                <a:lnTo>
                  <a:pt x="12192000" y="0"/>
                </a:lnTo>
                <a:lnTo>
                  <a:pt x="12192000" y="6858000"/>
                </a:lnTo>
                <a:lnTo>
                  <a:pt x="0" y="6858000"/>
                </a:lnTo>
                <a:close/>
              </a:path>
            </a:pathLst>
          </a:custGeom>
          <a:solidFill>
            <a:schemeClr val="dk1">
              <a:alpha val="84000"/>
            </a:scheme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zh-TW" altLang="en-US"/>
          </a:p>
        </p:txBody>
      </p:sp>
    </p:spTree>
    <p:extLst>
      <p:ext uri="{BB962C8B-B14F-4D97-AF65-F5344CB8AC3E}">
        <p14:creationId xmlns:p14="http://schemas.microsoft.com/office/powerpoint/2010/main" val="32735648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3F67695-B58B-498A-90AE-49268371D5E6}"/>
              </a:ext>
            </a:extLst>
          </p:cNvPr>
          <p:cNvSpPr/>
          <p:nvPr/>
        </p:nvSpPr>
        <p:spPr>
          <a:xfrm>
            <a:off x="385010" y="1227220"/>
            <a:ext cx="96253" cy="5630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B6C5EFD4-8522-4FC8-BE8C-61967FE77670}"/>
              </a:ext>
            </a:extLst>
          </p:cNvPr>
          <p:cNvSpPr/>
          <p:nvPr/>
        </p:nvSpPr>
        <p:spPr>
          <a:xfrm>
            <a:off x="1663079" y="1320645"/>
            <a:ext cx="9781845" cy="584775"/>
          </a:xfrm>
          <a:prstGeom prst="rect">
            <a:avLst/>
          </a:prstGeom>
        </p:spPr>
        <p:txBody>
          <a:bodyPr wrap="none">
            <a:spAutoFit/>
          </a:bodyPr>
          <a:lstStyle/>
          <a:p>
            <a:r>
              <a:rPr lang="zh-TW" altLang="en-US" sz="3200" dirty="0">
                <a:latin typeface="微軟正黑體" panose="020B0604030504040204" pitchFamily="34" charset="-120"/>
                <a:ea typeface="微軟正黑體" panose="020B0604030504040204" pitchFamily="34" charset="-120"/>
              </a:rPr>
              <a:t>為什麼要增加閥值，把低於或高於</a:t>
            </a:r>
            <a:r>
              <a:rPr lang="en-US" altLang="zh-TW" sz="3200" dirty="0">
                <a:latin typeface="微軟正黑體" panose="020B0604030504040204" pitchFamily="34" charset="-120"/>
                <a:ea typeface="微軟正黑體" panose="020B0604030504040204" pitchFamily="34" charset="-120"/>
              </a:rPr>
              <a:t>(1-</a:t>
            </a:r>
            <a:r>
              <a:rPr lang="zh-TW" altLang="en-US" sz="3200" dirty="0">
                <a:latin typeface="微軟正黑體" panose="020B0604030504040204" pitchFamily="34" charset="-120"/>
                <a:ea typeface="微軟正黑體" panose="020B0604030504040204" pitchFamily="34" charset="-120"/>
              </a:rPr>
              <a:t>閥值</a:t>
            </a:r>
            <a:r>
              <a:rPr lang="en-US" altLang="zh-TW" sz="3200" dirty="0">
                <a:latin typeface="微軟正黑體" panose="020B0604030504040204" pitchFamily="34" charset="-120"/>
                <a:ea typeface="微軟正黑體" panose="020B0604030504040204" pitchFamily="34" charset="-120"/>
              </a:rPr>
              <a:t>)</a:t>
            </a:r>
            <a:r>
              <a:rPr lang="zh-TW" altLang="en-US" sz="3200" dirty="0">
                <a:latin typeface="微軟正黑體" panose="020B0604030504040204" pitchFamily="34" charset="-120"/>
                <a:ea typeface="微軟正黑體" panose="020B0604030504040204" pitchFamily="34" charset="-120"/>
              </a:rPr>
              <a:t>資料剔除 </a:t>
            </a:r>
            <a:r>
              <a:rPr lang="en-US" altLang="zh-TW" sz="3200" dirty="0">
                <a:latin typeface="微軟正黑體" panose="020B0604030504040204" pitchFamily="34" charset="-120"/>
                <a:ea typeface="微軟正黑體" panose="020B0604030504040204" pitchFamily="34" charset="-120"/>
              </a:rPr>
              <a:t>?</a:t>
            </a:r>
          </a:p>
        </p:txBody>
      </p:sp>
      <p:sp>
        <p:nvSpPr>
          <p:cNvPr id="5" name="矩形 4">
            <a:extLst>
              <a:ext uri="{FF2B5EF4-FFF2-40B4-BE49-F238E27FC236}">
                <a16:creationId xmlns:a16="http://schemas.microsoft.com/office/drawing/2014/main" id="{0591D10C-A49D-4EEA-BC0C-415EDBDF5D2C}"/>
              </a:ext>
            </a:extLst>
          </p:cNvPr>
          <p:cNvSpPr/>
          <p:nvPr/>
        </p:nvSpPr>
        <p:spPr>
          <a:xfrm>
            <a:off x="1118937" y="2213811"/>
            <a:ext cx="10229734" cy="395838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8FC0E10F-6DB2-4CD1-9FFF-CF0FAF924404}"/>
              </a:ext>
            </a:extLst>
          </p:cNvPr>
          <p:cNvSpPr/>
          <p:nvPr/>
        </p:nvSpPr>
        <p:spPr>
          <a:xfrm>
            <a:off x="2253915" y="2641374"/>
            <a:ext cx="7684169" cy="2598532"/>
          </a:xfrm>
          <a:prstGeom prst="rect">
            <a:avLst/>
          </a:prstGeom>
        </p:spPr>
        <p:txBody>
          <a:bodyPr wrap="square">
            <a:spAutoFit/>
          </a:bodyPr>
          <a:lstStyle/>
          <a:p>
            <a:pPr marL="457200" indent="-457200">
              <a:lnSpc>
                <a:spcPct val="15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資料非正向分布，且極端偏向某一邊，透過閥值讓資料在犧牲部分資料代價上使模型更趨於正向分布</a:t>
            </a:r>
            <a:endParaRPr lang="en-US" altLang="zh-TW" sz="2800" dirty="0">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避免訓練到雜訊</a:t>
            </a:r>
          </a:p>
        </p:txBody>
      </p:sp>
    </p:spTree>
    <p:extLst>
      <p:ext uri="{BB962C8B-B14F-4D97-AF65-F5344CB8AC3E}">
        <p14:creationId xmlns:p14="http://schemas.microsoft.com/office/powerpoint/2010/main" val="16186315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3F67695-B58B-498A-90AE-49268371D5E6}"/>
              </a:ext>
            </a:extLst>
          </p:cNvPr>
          <p:cNvSpPr/>
          <p:nvPr/>
        </p:nvSpPr>
        <p:spPr>
          <a:xfrm>
            <a:off x="385010" y="1227220"/>
            <a:ext cx="96253" cy="5630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B6C5EFD4-8522-4FC8-BE8C-61967FE77670}"/>
              </a:ext>
            </a:extLst>
          </p:cNvPr>
          <p:cNvSpPr/>
          <p:nvPr/>
        </p:nvSpPr>
        <p:spPr>
          <a:xfrm>
            <a:off x="1663079" y="1320645"/>
            <a:ext cx="5929828" cy="584775"/>
          </a:xfrm>
          <a:prstGeom prst="rect">
            <a:avLst/>
          </a:prstGeom>
        </p:spPr>
        <p:txBody>
          <a:bodyPr wrap="none">
            <a:spAutoFit/>
          </a:bodyPr>
          <a:lstStyle/>
          <a:p>
            <a:r>
              <a:rPr lang="zh-TW" altLang="en-US" sz="3200" dirty="0">
                <a:latin typeface="微軟正黑體" panose="020B0604030504040204" pitchFamily="34" charset="-120"/>
                <a:ea typeface="微軟正黑體" panose="020B0604030504040204" pitchFamily="34" charset="-120"/>
              </a:rPr>
              <a:t>為什麼只對訓練資料做閥值去除</a:t>
            </a:r>
            <a:endParaRPr lang="en-US" altLang="zh-TW" sz="3200" dirty="0">
              <a:latin typeface="微軟正黑體" panose="020B0604030504040204" pitchFamily="34" charset="-120"/>
              <a:ea typeface="微軟正黑體" panose="020B0604030504040204" pitchFamily="34" charset="-120"/>
            </a:endParaRPr>
          </a:p>
        </p:txBody>
      </p:sp>
      <p:sp>
        <p:nvSpPr>
          <p:cNvPr id="5" name="矩形 4">
            <a:extLst>
              <a:ext uri="{FF2B5EF4-FFF2-40B4-BE49-F238E27FC236}">
                <a16:creationId xmlns:a16="http://schemas.microsoft.com/office/drawing/2014/main" id="{0591D10C-A49D-4EEA-BC0C-415EDBDF5D2C}"/>
              </a:ext>
            </a:extLst>
          </p:cNvPr>
          <p:cNvSpPr/>
          <p:nvPr/>
        </p:nvSpPr>
        <p:spPr>
          <a:xfrm>
            <a:off x="1118937" y="2213811"/>
            <a:ext cx="10229734" cy="395838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8FC0E10F-6DB2-4CD1-9FFF-CF0FAF924404}"/>
              </a:ext>
            </a:extLst>
          </p:cNvPr>
          <p:cNvSpPr/>
          <p:nvPr/>
        </p:nvSpPr>
        <p:spPr>
          <a:xfrm>
            <a:off x="2253915" y="2641374"/>
            <a:ext cx="7684169" cy="2598532"/>
          </a:xfrm>
          <a:prstGeom prst="rect">
            <a:avLst/>
          </a:prstGeom>
        </p:spPr>
        <p:txBody>
          <a:bodyPr wrap="square">
            <a:spAutoFit/>
          </a:bodyPr>
          <a:lstStyle/>
          <a:p>
            <a:pPr marL="457200" indent="-457200">
              <a:lnSpc>
                <a:spcPct val="15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rPr>
              <a:t>測試資料為模擬真實情境，若去除極端值變成只針對正常情況做預測，但正常情況發生機率為未知，需要知道極端事件對於整體模型影響到底多大</a:t>
            </a:r>
          </a:p>
        </p:txBody>
      </p:sp>
    </p:spTree>
    <p:extLst>
      <p:ext uri="{BB962C8B-B14F-4D97-AF65-F5344CB8AC3E}">
        <p14:creationId xmlns:p14="http://schemas.microsoft.com/office/powerpoint/2010/main" val="31738293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E4CF05-511F-45BD-9E43-D0641964D479}"/>
              </a:ext>
            </a:extLst>
          </p:cNvPr>
          <p:cNvSpPr/>
          <p:nvPr/>
        </p:nvSpPr>
        <p:spPr>
          <a:xfrm>
            <a:off x="870567" y="970366"/>
            <a:ext cx="1925527" cy="523220"/>
          </a:xfrm>
          <a:prstGeom prst="rect">
            <a:avLst/>
          </a:prstGeom>
        </p:spPr>
        <p:txBody>
          <a:bodyPr wrap="none">
            <a:spAutoFit/>
          </a:bodyPr>
          <a:lstStyle/>
          <a:p>
            <a:r>
              <a:rPr lang="en-US" altLang="zh-TW" sz="2800" dirty="0">
                <a:latin typeface="微軟正黑體" panose="020B0604030504040204" pitchFamily="34" charset="-120"/>
                <a:ea typeface="微軟正黑體" panose="020B0604030504040204" pitchFamily="34" charset="-120"/>
              </a:rPr>
              <a:t>Train data</a:t>
            </a:r>
            <a:r>
              <a:rPr lang="zh-TW" altLang="en-US" sz="2800" dirty="0">
                <a:latin typeface="微軟正黑體" panose="020B0604030504040204" pitchFamily="34" charset="-120"/>
                <a:ea typeface="微軟正黑體" panose="020B0604030504040204" pitchFamily="34" charset="-120"/>
              </a:rPr>
              <a:t> </a:t>
            </a:r>
          </a:p>
        </p:txBody>
      </p:sp>
      <p:sp>
        <p:nvSpPr>
          <p:cNvPr id="3" name="矩形 2">
            <a:extLst>
              <a:ext uri="{FF2B5EF4-FFF2-40B4-BE49-F238E27FC236}">
                <a16:creationId xmlns:a16="http://schemas.microsoft.com/office/drawing/2014/main" id="{9DDBE75E-0786-4A0E-817E-C8A0ADBF2064}"/>
              </a:ext>
            </a:extLst>
          </p:cNvPr>
          <p:cNvSpPr/>
          <p:nvPr/>
        </p:nvSpPr>
        <p:spPr>
          <a:xfrm>
            <a:off x="1668507" y="1656166"/>
            <a:ext cx="1226618" cy="523220"/>
          </a:xfrm>
          <a:prstGeom prst="rect">
            <a:avLst/>
          </a:prstGeom>
        </p:spPr>
        <p:txBody>
          <a:bodyPr wrap="none">
            <a:spAutoFit/>
          </a:bodyPr>
          <a:lstStyle/>
          <a:p>
            <a:r>
              <a:rPr lang="zh-TW" altLang="en-US" sz="2800" dirty="0">
                <a:latin typeface="微軟正黑體" panose="020B0604030504040204" pitchFamily="34" charset="-120"/>
                <a:ea typeface="微軟正黑體" panose="020B0604030504040204" pitchFamily="34" charset="-120"/>
              </a:rPr>
              <a:t>36390</a:t>
            </a:r>
          </a:p>
        </p:txBody>
      </p:sp>
      <p:sp>
        <p:nvSpPr>
          <p:cNvPr id="5" name="箭號: 向右 4">
            <a:extLst>
              <a:ext uri="{FF2B5EF4-FFF2-40B4-BE49-F238E27FC236}">
                <a16:creationId xmlns:a16="http://schemas.microsoft.com/office/drawing/2014/main" id="{85E0199F-BDBF-4071-97D6-43F3CEA41BC1}"/>
              </a:ext>
            </a:extLst>
          </p:cNvPr>
          <p:cNvSpPr/>
          <p:nvPr/>
        </p:nvSpPr>
        <p:spPr>
          <a:xfrm>
            <a:off x="2983832" y="1828800"/>
            <a:ext cx="336884" cy="204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60009CAB-C46E-4305-A3E3-5EDED3C951B2}"/>
              </a:ext>
            </a:extLst>
          </p:cNvPr>
          <p:cNvSpPr/>
          <p:nvPr/>
        </p:nvSpPr>
        <p:spPr>
          <a:xfrm>
            <a:off x="3677781" y="1656166"/>
            <a:ext cx="1226618" cy="523220"/>
          </a:xfrm>
          <a:prstGeom prst="rect">
            <a:avLst/>
          </a:prstGeom>
        </p:spPr>
        <p:txBody>
          <a:bodyPr wrap="none">
            <a:spAutoFit/>
          </a:bodyPr>
          <a:lstStyle/>
          <a:p>
            <a:r>
              <a:rPr lang="zh-TW" altLang="en-US" sz="2800" dirty="0">
                <a:latin typeface="微軟正黑體" panose="020B0604030504040204" pitchFamily="34" charset="-120"/>
                <a:ea typeface="微軟正黑體" panose="020B0604030504040204" pitchFamily="34" charset="-120"/>
              </a:rPr>
              <a:t>26496</a:t>
            </a:r>
          </a:p>
        </p:txBody>
      </p:sp>
      <p:sp>
        <p:nvSpPr>
          <p:cNvPr id="7" name="矩形 6">
            <a:extLst>
              <a:ext uri="{FF2B5EF4-FFF2-40B4-BE49-F238E27FC236}">
                <a16:creationId xmlns:a16="http://schemas.microsoft.com/office/drawing/2014/main" id="{FFE03B52-1DDD-4A05-AF5D-E6A1AF5BB892}"/>
              </a:ext>
            </a:extLst>
          </p:cNvPr>
          <p:cNvSpPr/>
          <p:nvPr/>
        </p:nvSpPr>
        <p:spPr>
          <a:xfrm>
            <a:off x="709863" y="2358189"/>
            <a:ext cx="4572000" cy="368166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329EFCED-EF18-4431-B2CB-128BB8F85935}"/>
              </a:ext>
            </a:extLst>
          </p:cNvPr>
          <p:cNvSpPr/>
          <p:nvPr/>
        </p:nvSpPr>
        <p:spPr>
          <a:xfrm>
            <a:off x="6837950" y="2358189"/>
            <a:ext cx="4572000" cy="368166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9AD930F8-5502-4277-A72C-D1CC22A00618}"/>
              </a:ext>
            </a:extLst>
          </p:cNvPr>
          <p:cNvSpPr/>
          <p:nvPr/>
        </p:nvSpPr>
        <p:spPr>
          <a:xfrm>
            <a:off x="1038726" y="3219725"/>
            <a:ext cx="3865673" cy="1754326"/>
          </a:xfrm>
          <a:prstGeom prst="rect">
            <a:avLst/>
          </a:prstGeom>
        </p:spPr>
        <p:txBody>
          <a:bodyPr wrap="square">
            <a:spAutoFit/>
          </a:bodyPr>
          <a:lstStyle/>
          <a:p>
            <a:r>
              <a:rPr lang="zh-TW" altLang="en-US" dirty="0"/>
              <a:t>RMSE </a:t>
            </a:r>
            <a:r>
              <a:rPr lang="en-US" altLang="zh-TW" dirty="0"/>
              <a:t>T</a:t>
            </a:r>
            <a:r>
              <a:rPr lang="zh-TW" altLang="en-US" dirty="0"/>
              <a:t>rain = 0.24658478450616242</a:t>
            </a:r>
          </a:p>
          <a:p>
            <a:r>
              <a:rPr lang="zh-TW" altLang="en-US" dirty="0"/>
              <a:t>RMSE </a:t>
            </a:r>
            <a:r>
              <a:rPr lang="en-US" altLang="zh-TW" dirty="0"/>
              <a:t>T</a:t>
            </a:r>
            <a:r>
              <a:rPr lang="zh-TW" altLang="en-US" dirty="0"/>
              <a:t>est = 0.5387436769424702</a:t>
            </a:r>
          </a:p>
          <a:p>
            <a:endParaRPr lang="en-US" altLang="zh-TW" dirty="0"/>
          </a:p>
          <a:p>
            <a:r>
              <a:rPr lang="en-US" altLang="zh-TW" dirty="0"/>
              <a:t>Coefficient:</a:t>
            </a:r>
          </a:p>
          <a:p>
            <a:r>
              <a:rPr lang="zh-TW" altLang="en-US" dirty="0"/>
              <a:t>PLS train: 0.42857576606955183</a:t>
            </a:r>
          </a:p>
          <a:p>
            <a:r>
              <a:rPr lang="zh-TW" altLang="en-US" dirty="0"/>
              <a:t>PLS test: </a:t>
            </a:r>
            <a:r>
              <a:rPr lang="zh-TW" altLang="en-US" b="1" dirty="0">
                <a:solidFill>
                  <a:srgbClr val="FF0000"/>
                </a:solidFill>
              </a:rPr>
              <a:t>-0.41023217877268725</a:t>
            </a:r>
          </a:p>
        </p:txBody>
      </p:sp>
      <p:sp>
        <p:nvSpPr>
          <p:cNvPr id="10" name="矩形 9">
            <a:extLst>
              <a:ext uri="{FF2B5EF4-FFF2-40B4-BE49-F238E27FC236}">
                <a16:creationId xmlns:a16="http://schemas.microsoft.com/office/drawing/2014/main" id="{35E7C39A-33D4-4C39-A7F8-76D02D9D7198}"/>
              </a:ext>
            </a:extLst>
          </p:cNvPr>
          <p:cNvSpPr/>
          <p:nvPr/>
        </p:nvSpPr>
        <p:spPr>
          <a:xfrm>
            <a:off x="1449805" y="2358189"/>
            <a:ext cx="3404937" cy="5366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Default </a:t>
            </a:r>
            <a:r>
              <a:rPr lang="zh-TW" altLang="en-US" dirty="0"/>
              <a:t>參數 </a:t>
            </a:r>
            <a:r>
              <a:rPr lang="en-US" altLang="zh-TW" dirty="0"/>
              <a:t>=</a:t>
            </a:r>
            <a:r>
              <a:rPr lang="zh-TW" altLang="en-US" dirty="0"/>
              <a:t> </a:t>
            </a:r>
            <a:r>
              <a:rPr lang="en-US" altLang="zh-TW" dirty="0"/>
              <a:t>2</a:t>
            </a:r>
            <a:endParaRPr lang="zh-TW" altLang="en-US" dirty="0"/>
          </a:p>
        </p:txBody>
      </p:sp>
      <p:sp>
        <p:nvSpPr>
          <p:cNvPr id="11" name="矩形 10">
            <a:extLst>
              <a:ext uri="{FF2B5EF4-FFF2-40B4-BE49-F238E27FC236}">
                <a16:creationId xmlns:a16="http://schemas.microsoft.com/office/drawing/2014/main" id="{66B02226-9B37-47E1-9D5D-1890CD357A7E}"/>
              </a:ext>
            </a:extLst>
          </p:cNvPr>
          <p:cNvSpPr/>
          <p:nvPr/>
        </p:nvSpPr>
        <p:spPr>
          <a:xfrm>
            <a:off x="7557836" y="2358189"/>
            <a:ext cx="3404937" cy="5366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個人優化後</a:t>
            </a:r>
            <a:r>
              <a:rPr lang="en-US" altLang="zh-TW" dirty="0"/>
              <a:t> </a:t>
            </a:r>
            <a:r>
              <a:rPr lang="zh-TW" altLang="en-US" dirty="0"/>
              <a:t>參數 </a:t>
            </a:r>
            <a:r>
              <a:rPr lang="en-US" altLang="zh-TW" dirty="0"/>
              <a:t>=</a:t>
            </a:r>
            <a:r>
              <a:rPr lang="zh-TW" altLang="en-US" dirty="0"/>
              <a:t> </a:t>
            </a:r>
            <a:r>
              <a:rPr lang="en-US" altLang="zh-TW" dirty="0"/>
              <a:t>39</a:t>
            </a:r>
            <a:r>
              <a:rPr lang="zh-TW" altLang="en-US" dirty="0"/>
              <a:t> </a:t>
            </a:r>
          </a:p>
        </p:txBody>
      </p:sp>
      <p:sp>
        <p:nvSpPr>
          <p:cNvPr id="12" name="矩形 11">
            <a:extLst>
              <a:ext uri="{FF2B5EF4-FFF2-40B4-BE49-F238E27FC236}">
                <a16:creationId xmlns:a16="http://schemas.microsoft.com/office/drawing/2014/main" id="{E4E28921-07D8-4C5E-B9E7-23B36149D5BA}"/>
              </a:ext>
            </a:extLst>
          </p:cNvPr>
          <p:cNvSpPr/>
          <p:nvPr/>
        </p:nvSpPr>
        <p:spPr>
          <a:xfrm>
            <a:off x="7228974" y="3496723"/>
            <a:ext cx="4062659" cy="1754326"/>
          </a:xfrm>
          <a:prstGeom prst="rect">
            <a:avLst/>
          </a:prstGeom>
        </p:spPr>
        <p:txBody>
          <a:bodyPr wrap="square">
            <a:spAutoFit/>
          </a:bodyPr>
          <a:lstStyle/>
          <a:p>
            <a:r>
              <a:rPr lang="zh-TW" altLang="en-US" dirty="0"/>
              <a:t>RMSE </a:t>
            </a:r>
            <a:r>
              <a:rPr lang="en-US" altLang="zh-TW" dirty="0"/>
              <a:t>T</a:t>
            </a:r>
            <a:r>
              <a:rPr lang="zh-TW" altLang="en-US" dirty="0"/>
              <a:t>rain = 0.2128253536329557</a:t>
            </a:r>
          </a:p>
          <a:p>
            <a:r>
              <a:rPr lang="zh-TW" altLang="en-US" dirty="0"/>
              <a:t>RMSE </a:t>
            </a:r>
            <a:r>
              <a:rPr lang="en-US" altLang="zh-TW" dirty="0"/>
              <a:t>T</a:t>
            </a:r>
            <a:r>
              <a:rPr lang="zh-TW" altLang="en-US" dirty="0"/>
              <a:t>est = 0.8944057287644921</a:t>
            </a:r>
          </a:p>
          <a:p>
            <a:endParaRPr lang="en-US" altLang="zh-TW" dirty="0"/>
          </a:p>
          <a:p>
            <a:r>
              <a:rPr lang="en-US" altLang="zh-TW" dirty="0"/>
              <a:t>Coefficient :</a:t>
            </a:r>
          </a:p>
          <a:p>
            <a:r>
              <a:rPr lang="zh-TW" altLang="en-US" dirty="0"/>
              <a:t>PLS train: 0.5743302070707275</a:t>
            </a:r>
          </a:p>
          <a:p>
            <a:r>
              <a:rPr lang="zh-TW" altLang="en-US" dirty="0"/>
              <a:t>PLS test: </a:t>
            </a:r>
            <a:r>
              <a:rPr lang="zh-TW" altLang="en-US" b="1" dirty="0">
                <a:solidFill>
                  <a:srgbClr val="FF0000"/>
                </a:solidFill>
              </a:rPr>
              <a:t>-2.886828626672633</a:t>
            </a:r>
          </a:p>
        </p:txBody>
      </p:sp>
      <p:sp>
        <p:nvSpPr>
          <p:cNvPr id="13" name="箭號: 向右 12">
            <a:extLst>
              <a:ext uri="{FF2B5EF4-FFF2-40B4-BE49-F238E27FC236}">
                <a16:creationId xmlns:a16="http://schemas.microsoft.com/office/drawing/2014/main" id="{291F501E-E20F-48B8-AC12-A8010B793825}"/>
              </a:ext>
            </a:extLst>
          </p:cNvPr>
          <p:cNvSpPr/>
          <p:nvPr/>
        </p:nvSpPr>
        <p:spPr>
          <a:xfrm>
            <a:off x="5463815" y="3681663"/>
            <a:ext cx="1178623" cy="637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8610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60BE93A1-EDB3-4092-838E-49CB6DAB9161}"/>
              </a:ext>
            </a:extLst>
          </p:cNvPr>
          <p:cNvSpPr txBox="1"/>
          <p:nvPr/>
        </p:nvSpPr>
        <p:spPr>
          <a:xfrm>
            <a:off x="473726" y="319489"/>
            <a:ext cx="1751682" cy="523220"/>
          </a:xfrm>
          <a:prstGeom prst="rect">
            <a:avLst/>
          </a:prstGeom>
          <a:noFill/>
        </p:spPr>
        <p:txBody>
          <a:bodyPr wrap="square" rtlCol="0">
            <a:spAutoFit/>
          </a:bodyPr>
          <a:lstStyle/>
          <a:p>
            <a:r>
              <a:rPr lang="zh-TW" altLang="en-US" sz="2800" dirty="0">
                <a:latin typeface="微軟正黑體" panose="020B0604030504040204" pitchFamily="34" charset="-120"/>
                <a:ea typeface="微軟正黑體" panose="020B0604030504040204" pitchFamily="34" charset="-120"/>
              </a:rPr>
              <a:t>資料蒐集</a:t>
            </a:r>
          </a:p>
        </p:txBody>
      </p:sp>
      <p:sp>
        <p:nvSpPr>
          <p:cNvPr id="4" name="矩形 3">
            <a:extLst>
              <a:ext uri="{FF2B5EF4-FFF2-40B4-BE49-F238E27FC236}">
                <a16:creationId xmlns:a16="http://schemas.microsoft.com/office/drawing/2014/main" id="{316ECE19-44CC-43C6-9C47-04BD222344D0}"/>
              </a:ext>
            </a:extLst>
          </p:cNvPr>
          <p:cNvSpPr/>
          <p:nvPr/>
        </p:nvSpPr>
        <p:spPr>
          <a:xfrm>
            <a:off x="220337" y="0"/>
            <a:ext cx="165253" cy="842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內容版面配置區 2">
            <a:extLst>
              <a:ext uri="{FF2B5EF4-FFF2-40B4-BE49-F238E27FC236}">
                <a16:creationId xmlns:a16="http://schemas.microsoft.com/office/drawing/2014/main" id="{39DDA8C8-652A-45E2-8DC9-B7E793EBFB6A}"/>
              </a:ext>
            </a:extLst>
          </p:cNvPr>
          <p:cNvSpPr txBox="1">
            <a:spLocks/>
          </p:cNvSpPr>
          <p:nvPr/>
        </p:nvSpPr>
        <p:spPr>
          <a:xfrm>
            <a:off x="838200" y="1046603"/>
            <a:ext cx="10515600" cy="540377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fontAlgn="auto">
              <a:spcAft>
                <a:spcPts val="0"/>
              </a:spcAft>
              <a:buClrTx/>
              <a:buSzTx/>
              <a:tabLst/>
              <a:defRPr/>
            </a:pPr>
            <a:endParaRPr lang="en-US" altLang="zh-TW" sz="3600" b="1" dirty="0">
              <a:solidFill>
                <a:schemeClr val="tx1">
                  <a:lumMod val="75000"/>
                  <a:lumOff val="25000"/>
                </a:schemeClr>
              </a:solidFill>
              <a:latin typeface="微軟正黑體" panose="020B0604030504040204" pitchFamily="34" charset="-120"/>
              <a:ea typeface="微軟正黑體" panose="020B0604030504040204" pitchFamily="34" charset="-120"/>
            </a:endParaRPr>
          </a:p>
          <a:p>
            <a:pPr marR="0" lvl="0" fontAlgn="auto">
              <a:spcAft>
                <a:spcPts val="0"/>
              </a:spcAft>
              <a:buClrTx/>
              <a:buSzTx/>
              <a:tabLst/>
              <a:defRPr/>
            </a:pPr>
            <a:r>
              <a:rPr lang="zh-TW" altLang="en-US" sz="3600" b="1" dirty="0">
                <a:solidFill>
                  <a:schemeClr val="tx1">
                    <a:lumMod val="75000"/>
                    <a:lumOff val="25000"/>
                  </a:schemeClr>
                </a:solidFill>
                <a:latin typeface="微軟正黑體" panose="020B0604030504040204" pitchFamily="34" charset="-120"/>
                <a:ea typeface="微軟正黑體" panose="020B0604030504040204" pitchFamily="34" charset="-120"/>
              </a:rPr>
              <a:t>二手房地產交易資訊 </a:t>
            </a:r>
            <a:r>
              <a:rPr lang="en-US" altLang="zh-TW" sz="3600" b="1"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zh-TW" altLang="en-US" sz="3600" b="1" dirty="0">
                <a:solidFill>
                  <a:schemeClr val="tx1">
                    <a:lumMod val="75000"/>
                    <a:lumOff val="25000"/>
                  </a:schemeClr>
                </a:solidFill>
                <a:latin typeface="微軟正黑體" panose="020B0604030504040204" pitchFamily="34" charset="-120"/>
                <a:ea typeface="微軟正黑體" panose="020B0604030504040204" pitchFamily="34" charset="-120"/>
              </a:rPr>
              <a:t> </a:t>
            </a:r>
            <a:endParaRPr lang="en-US" altLang="zh-TW" sz="3600" b="1" dirty="0">
              <a:solidFill>
                <a:schemeClr val="tx1">
                  <a:lumMod val="75000"/>
                  <a:lumOff val="25000"/>
                </a:schemeClr>
              </a:solidFill>
              <a:latin typeface="微軟正黑體" panose="020B0604030504040204" pitchFamily="34" charset="-120"/>
              <a:ea typeface="微軟正黑體" panose="020B0604030504040204" pitchFamily="34" charset="-12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zh-TW" altLang="en-US" kern="0" dirty="0">
                <a:solidFill>
                  <a:prstClr val="black"/>
                </a:solidFill>
                <a:latin typeface="微軟正黑體" panose="020B0604030504040204" pitchFamily="34" charset="-120"/>
                <a:ea typeface="微軟正黑體" panose="020B0604030504040204" pitchFamily="34" charset="-120"/>
              </a:rPr>
              <a:t>內政部不動產實價登入查詢</a:t>
            </a:r>
            <a:r>
              <a:rPr lang="en-US" altLang="zh-TW" kern="0" dirty="0">
                <a:solidFill>
                  <a:prstClr val="black"/>
                </a:solidFill>
                <a:latin typeface="微軟正黑體" panose="020B0604030504040204" pitchFamily="34" charset="-120"/>
                <a:ea typeface="微軟正黑體" panose="020B0604030504040204" pitchFamily="34" charset="-120"/>
              </a:rPr>
              <a:t>:</a:t>
            </a:r>
            <a:r>
              <a:rPr lang="zh-TW" altLang="en-US" kern="0" dirty="0">
                <a:solidFill>
                  <a:prstClr val="black"/>
                </a:solidFill>
                <a:latin typeface="微軟正黑體" panose="020B0604030504040204" pitchFamily="34" charset="-120"/>
                <a:ea typeface="微軟正黑體" panose="020B0604030504040204" pitchFamily="34" charset="-120"/>
              </a:rPr>
              <a:t> </a:t>
            </a:r>
            <a:r>
              <a:rPr kumimoji="0" lang="en-US" altLang="zh-TW"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hlinkClick r:id="rId2">
                  <a:extLst>
                    <a:ext uri="{A12FA001-AC4F-418D-AE19-62706E023703}">
                      <ahyp:hlinkClr xmlns:ahyp="http://schemas.microsoft.com/office/drawing/2018/hyperlinkcolor" val="tx"/>
                    </a:ext>
                  </a:extLst>
                </a:hlinkClick>
              </a:rPr>
              <a:t>https://lvr.land.moi.gov.tw/</a:t>
            </a:r>
            <a:endParaRPr kumimoji="0" lang="en-US" altLang="zh-TW"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endParaRPr>
          </a:p>
          <a:p>
            <a:pPr marL="457200" marR="0" lvl="1" indent="0" algn="l" defTabSz="914400" rtl="0" eaLnBrk="1" fontAlgn="auto" latinLnBrk="0" hangingPunct="1">
              <a:lnSpc>
                <a:spcPct val="90000"/>
              </a:lnSpc>
              <a:spcBef>
                <a:spcPts val="500"/>
              </a:spcBef>
              <a:spcAft>
                <a:spcPts val="0"/>
              </a:spcAft>
              <a:buClrTx/>
              <a:buSzTx/>
              <a:buNone/>
              <a:tabLst/>
              <a:defRPr/>
            </a:pPr>
            <a:endParaRPr kumimoji="0" lang="en-US" altLang="zh-TW"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endParaRPr>
          </a:p>
          <a:p>
            <a:r>
              <a:rPr lang="zh-TW" altLang="en-US" sz="3600" b="1" dirty="0">
                <a:solidFill>
                  <a:schemeClr val="tx1">
                    <a:lumMod val="75000"/>
                    <a:lumOff val="25000"/>
                  </a:schemeClr>
                </a:solidFill>
                <a:latin typeface="微軟正黑體" panose="020B0604030504040204" pitchFamily="34" charset="-120"/>
                <a:ea typeface="微軟正黑體" panose="020B0604030504040204" pitchFamily="34" charset="-120"/>
              </a:rPr>
              <a:t>座標位置資訊 </a:t>
            </a:r>
            <a:r>
              <a:rPr lang="en-US" altLang="zh-TW" sz="3600" b="1" dirty="0">
                <a:solidFill>
                  <a:schemeClr val="tx1">
                    <a:lumMod val="75000"/>
                    <a:lumOff val="25000"/>
                  </a:schemeClr>
                </a:solidFill>
                <a:latin typeface="微軟正黑體" panose="020B0604030504040204" pitchFamily="34" charset="-120"/>
                <a:ea typeface="微軟正黑體" panose="020B0604030504040204" pitchFamily="34" charset="-120"/>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zh-TW" altLang="en-US" kern="0" dirty="0">
                <a:solidFill>
                  <a:prstClr val="black"/>
                </a:solidFill>
                <a:latin typeface="微軟正黑體" panose="020B0604030504040204" pitchFamily="34" charset="-120"/>
                <a:ea typeface="微軟正黑體" panose="020B0604030504040204" pitchFamily="34" charset="-120"/>
              </a:rPr>
              <a:t>台灣電子地圖服務網 </a:t>
            </a:r>
            <a:r>
              <a:rPr lang="en-US" altLang="zh-TW" kern="0" dirty="0">
                <a:solidFill>
                  <a:prstClr val="black"/>
                </a:solidFill>
                <a:latin typeface="微軟正黑體" panose="020B0604030504040204" pitchFamily="34" charset="-120"/>
                <a:ea typeface="微軟正黑體" panose="020B0604030504040204" pitchFamily="34" charset="-120"/>
              </a:rPr>
              <a:t>:</a:t>
            </a:r>
            <a:r>
              <a:rPr lang="zh-TW" altLang="en-US" kern="0" dirty="0">
                <a:solidFill>
                  <a:prstClr val="black"/>
                </a:solidFill>
                <a:latin typeface="微軟正黑體" panose="020B0604030504040204" pitchFamily="34" charset="-120"/>
                <a:ea typeface="微軟正黑體" panose="020B0604030504040204" pitchFamily="34" charset="-120"/>
              </a:rPr>
              <a:t> </a:t>
            </a:r>
            <a:r>
              <a:rPr kumimoji="0" lang="en-US" altLang="zh-TW"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hlinkClick r:id="rId3">
                  <a:extLst>
                    <a:ext uri="{A12FA001-AC4F-418D-AE19-62706E023703}">
                      <ahyp:hlinkClr xmlns:ahyp="http://schemas.microsoft.com/office/drawing/2018/hyperlinkcolor" val="tx"/>
                    </a:ext>
                  </a:extLst>
                </a:hlinkClick>
              </a:rPr>
              <a:t>https://www.map.com.tw/</a:t>
            </a:r>
            <a:endParaRPr kumimoji="0" lang="en-US" altLang="zh-TW"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endParaRPr>
          </a:p>
          <a:p>
            <a:pPr marL="457200" marR="0" lvl="1" indent="0" algn="l" defTabSz="914400" rtl="0" eaLnBrk="1" fontAlgn="auto" latinLnBrk="0" hangingPunct="1">
              <a:lnSpc>
                <a:spcPct val="90000"/>
              </a:lnSpc>
              <a:spcBef>
                <a:spcPts val="500"/>
              </a:spcBef>
              <a:spcAft>
                <a:spcPts val="0"/>
              </a:spcAft>
              <a:buClrTx/>
              <a:buSzTx/>
              <a:buNone/>
              <a:tabLst/>
              <a:defRPr/>
            </a:pPr>
            <a:endParaRPr kumimoji="0" lang="en-US" altLang="zh-TW"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TW" altLang="en-US" sz="360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rPr>
              <a:t>其他欄位蒐集</a:t>
            </a:r>
            <a:r>
              <a:rPr kumimoji="0" lang="en-US" altLang="zh-TW" sz="360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altLang="zh-TW" kern="0" dirty="0">
                <a:solidFill>
                  <a:prstClr val="black"/>
                </a:solidFill>
                <a:latin typeface="微軟正黑體" panose="020B0604030504040204" pitchFamily="34" charset="-120"/>
                <a:ea typeface="微軟正黑體" panose="020B0604030504040204" pitchFamily="34" charset="-120"/>
              </a:rPr>
              <a:t>Shopping mall </a:t>
            </a:r>
            <a:r>
              <a:rPr lang="zh-TW" altLang="en-US" kern="0" dirty="0">
                <a:solidFill>
                  <a:prstClr val="black"/>
                </a:solidFill>
                <a:latin typeface="微軟正黑體" panose="020B0604030504040204" pitchFamily="34" charset="-120"/>
                <a:ea typeface="微軟正黑體" panose="020B0604030504040204" pitchFamily="34" charset="-120"/>
              </a:rPr>
              <a:t>資訊 </a:t>
            </a:r>
            <a:r>
              <a:rPr lang="en-US" altLang="zh-TW" kern="0" dirty="0">
                <a:solidFill>
                  <a:prstClr val="black"/>
                </a:solidFill>
                <a:latin typeface="微軟正黑體" panose="020B0604030504040204" pitchFamily="34" charset="-120"/>
                <a:ea typeface="微軟正黑體" panose="020B0604030504040204" pitchFamily="34" charset="-120"/>
              </a:rPr>
              <a:t>:</a:t>
            </a:r>
            <a:r>
              <a:rPr lang="zh-TW" altLang="en-US" kern="0" dirty="0">
                <a:solidFill>
                  <a:prstClr val="black"/>
                </a:solidFill>
                <a:latin typeface="微軟正黑體" panose="020B0604030504040204" pitchFamily="34" charset="-120"/>
                <a:ea typeface="微軟正黑體" panose="020B0604030504040204" pitchFamily="34" charset="-120"/>
              </a:rPr>
              <a:t> </a:t>
            </a:r>
            <a:r>
              <a:rPr lang="en-US" altLang="zh-TW" kern="0" dirty="0">
                <a:solidFill>
                  <a:prstClr val="black"/>
                </a:solidFill>
                <a:latin typeface="微軟正黑體" panose="020B0604030504040204" pitchFamily="34" charset="-120"/>
                <a:ea typeface="微軟正黑體" panose="020B0604030504040204" pitchFamily="34" charset="-120"/>
              </a:rPr>
              <a:t>TripAdvisor </a:t>
            </a:r>
            <a:r>
              <a:rPr kumimoji="0" lang="en-US" altLang="zh-TW"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rPr>
              <a:t>(</a:t>
            </a:r>
            <a:r>
              <a:rPr kumimoji="0" lang="en-US" altLang="zh-TW"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hlinkClick r:id="rId4">
                  <a:extLst>
                    <a:ext uri="{A12FA001-AC4F-418D-AE19-62706E023703}">
                      <ahyp:hlinkClr xmlns:ahyp="http://schemas.microsoft.com/office/drawing/2018/hyperlinkcolor" val="tx"/>
                    </a:ext>
                  </a:extLst>
                </a:hlinkClick>
              </a:rPr>
              <a:t>https://www.tripadvisor.com.tw/</a:t>
            </a:r>
            <a:r>
              <a:rPr kumimoji="0" lang="en-US" altLang="zh-TW"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altLang="zh-TW" kern="0" dirty="0" err="1">
                <a:solidFill>
                  <a:prstClr val="black"/>
                </a:solidFill>
                <a:latin typeface="微軟正黑體" panose="020B0604030504040204" pitchFamily="34" charset="-120"/>
                <a:ea typeface="微軟正黑體" panose="020B0604030504040204" pitchFamily="34" charset="-120"/>
              </a:rPr>
              <a:t>Tapei</a:t>
            </a:r>
            <a:r>
              <a:rPr lang="en-US" altLang="zh-TW" kern="0" dirty="0">
                <a:solidFill>
                  <a:prstClr val="black"/>
                </a:solidFill>
                <a:latin typeface="微軟正黑體" panose="020B0604030504040204" pitchFamily="34" charset="-120"/>
                <a:ea typeface="微軟正黑體" panose="020B0604030504040204" pitchFamily="34" charset="-120"/>
              </a:rPr>
              <a:t> School : </a:t>
            </a:r>
            <a:r>
              <a:rPr kumimoji="0" lang="zh-TW" altLang="en-US"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hlinkClick r:id="rId5">
                  <a:extLst>
                    <a:ext uri="{A12FA001-AC4F-418D-AE19-62706E023703}">
                      <ahyp:hlinkClr xmlns:ahyp="http://schemas.microsoft.com/office/drawing/2018/hyperlinkcolor" val="tx"/>
                    </a:ext>
                  </a:extLst>
                </a:hlinkClick>
              </a:rPr>
              <a:t>臺北市政府教育局</a:t>
            </a:r>
            <a:r>
              <a:rPr kumimoji="0" lang="en-US" altLang="zh-TW"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hlinkClick r:id="rId5">
                  <a:extLst>
                    <a:ext uri="{A12FA001-AC4F-418D-AE19-62706E023703}">
                      <ahyp:hlinkClr xmlns:ahyp="http://schemas.microsoft.com/office/drawing/2018/hyperlinkcolor" val="tx"/>
                    </a:ext>
                  </a:extLst>
                </a:hlinkClick>
              </a:rPr>
              <a:t>-</a:t>
            </a:r>
            <a:r>
              <a:rPr kumimoji="0" lang="zh-TW" altLang="en-US"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hlinkClick r:id="rId5">
                  <a:extLst>
                    <a:ext uri="{A12FA001-AC4F-418D-AE19-62706E023703}">
                      <ahyp:hlinkClr xmlns:ahyp="http://schemas.microsoft.com/office/drawing/2018/hyperlinkcolor" val="tx"/>
                    </a:ext>
                  </a:extLst>
                </a:hlinkClick>
              </a:rPr>
              <a:t>相關連結</a:t>
            </a:r>
            <a:r>
              <a:rPr kumimoji="0" lang="en-US" altLang="zh-TW"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hlinkClick r:id="rId5">
                  <a:extLst>
                    <a:ext uri="{A12FA001-AC4F-418D-AE19-62706E023703}">
                      <ahyp:hlinkClr xmlns:ahyp="http://schemas.microsoft.com/office/drawing/2018/hyperlinkcolor" val="tx"/>
                    </a:ext>
                  </a:extLst>
                </a:hlinkClick>
              </a:rPr>
              <a:t>-</a:t>
            </a:r>
            <a:r>
              <a:rPr kumimoji="0" lang="zh-TW" altLang="en-US"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hlinkClick r:id="rId5">
                  <a:extLst>
                    <a:ext uri="{A12FA001-AC4F-418D-AE19-62706E023703}">
                      <ahyp:hlinkClr xmlns:ahyp="http://schemas.microsoft.com/office/drawing/2018/hyperlinkcolor" val="tx"/>
                    </a:ext>
                  </a:extLst>
                </a:hlinkClick>
              </a:rPr>
              <a:t>所屬學校 </a:t>
            </a:r>
            <a:r>
              <a:rPr kumimoji="0" lang="en-US" altLang="zh-TW"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hlinkClick r:id="rId5">
                  <a:extLst>
                    <a:ext uri="{A12FA001-AC4F-418D-AE19-62706E023703}">
                      <ahyp:hlinkClr xmlns:ahyp="http://schemas.microsoft.com/office/drawing/2018/hyperlinkcolor" val="tx"/>
                    </a:ext>
                  </a:extLst>
                </a:hlinkClick>
              </a:rPr>
              <a:t>(</a:t>
            </a:r>
            <a:r>
              <a:rPr kumimoji="0" lang="en-US" altLang="zh-TW" sz="2400" b="0" i="0" u="none" strike="noStrike" kern="1200" cap="none" spc="0" normalizeH="0" baseline="0" noProof="0" dirty="0" err="1">
                <a:ln>
                  <a:noFill/>
                </a:ln>
                <a:solidFill>
                  <a:srgbClr val="0070C0"/>
                </a:solidFill>
                <a:effectLst/>
                <a:uLnTx/>
                <a:uFillTx/>
                <a:latin typeface="微軟正黑體" panose="020B0604030504040204" pitchFamily="34" charset="-120"/>
                <a:ea typeface="微軟正黑體" panose="020B0604030504040204" pitchFamily="34" charset="-120"/>
                <a:hlinkClick r:id="rId5">
                  <a:extLst>
                    <a:ext uri="{A12FA001-AC4F-418D-AE19-62706E023703}">
                      <ahyp:hlinkClr xmlns:ahyp="http://schemas.microsoft.com/office/drawing/2018/hyperlinkcolor" val="tx"/>
                    </a:ext>
                  </a:extLst>
                </a:hlinkClick>
              </a:rPr>
              <a:t>gov.taipei</a:t>
            </a:r>
            <a:r>
              <a:rPr kumimoji="0" lang="en-US" altLang="zh-TW"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hlinkClick r:id="rId5">
                  <a:extLst>
                    <a:ext uri="{A12FA001-AC4F-418D-AE19-62706E023703}">
                      <ahyp:hlinkClr xmlns:ahyp="http://schemas.microsoft.com/office/drawing/2018/hyperlinkcolor" val="tx"/>
                    </a:ext>
                  </a:extLst>
                </a:hlinkClick>
              </a:rPr>
              <a:t>)</a:t>
            </a:r>
            <a:endParaRPr kumimoji="0" lang="en-US" altLang="zh-TW"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altLang="zh-TW" kern="0" dirty="0">
                <a:solidFill>
                  <a:prstClr val="black"/>
                </a:solidFill>
                <a:latin typeface="微軟正黑體" panose="020B0604030504040204" pitchFamily="34" charset="-120"/>
                <a:ea typeface="微軟正黑體" panose="020B0604030504040204" pitchFamily="34" charset="-120"/>
              </a:rPr>
              <a:t>MRT</a:t>
            </a:r>
            <a:r>
              <a:rPr lang="zh-TW" altLang="en-US" kern="0" dirty="0">
                <a:solidFill>
                  <a:prstClr val="black"/>
                </a:solidFill>
                <a:latin typeface="微軟正黑體" panose="020B0604030504040204" pitchFamily="34" charset="-120"/>
                <a:ea typeface="微軟正黑體" panose="020B0604030504040204" pitchFamily="34" charset="-120"/>
              </a:rPr>
              <a:t> </a:t>
            </a:r>
            <a:r>
              <a:rPr lang="en-US" altLang="zh-TW" kern="0" dirty="0">
                <a:solidFill>
                  <a:prstClr val="black"/>
                </a:solidFill>
                <a:latin typeface="微軟正黑體" panose="020B0604030504040204" pitchFamily="34" charset="-120"/>
                <a:ea typeface="微軟正黑體" panose="020B0604030504040204" pitchFamily="34" charset="-120"/>
              </a:rPr>
              <a:t>:</a:t>
            </a:r>
            <a:r>
              <a:rPr kumimoji="0" lang="en-US" altLang="zh-TW" sz="2400" b="0" i="0" u="none" strike="noStrike" kern="1200" cap="none" spc="0" normalizeH="0" baseline="0" noProof="0" dirty="0">
                <a:ln>
                  <a:noFill/>
                </a:ln>
                <a:solidFill>
                  <a:sysClr val="windowText" lastClr="000000"/>
                </a:solidFill>
                <a:effectLst/>
                <a:uLnTx/>
                <a:uFillTx/>
                <a:latin typeface="微軟正黑體" panose="020B0604030504040204" pitchFamily="34" charset="-120"/>
                <a:ea typeface="微軟正黑體" panose="020B0604030504040204" pitchFamily="34" charset="-120"/>
              </a:rPr>
              <a:t> </a:t>
            </a:r>
            <a:r>
              <a:rPr kumimoji="0" lang="zh-TW" altLang="en-US"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hlinkClick r:id="rId6">
                  <a:extLst>
                    <a:ext uri="{A12FA001-AC4F-418D-AE19-62706E023703}">
                      <ahyp:hlinkClr xmlns:ahyp="http://schemas.microsoft.com/office/drawing/2018/hyperlinkcolor" val="tx"/>
                    </a:ext>
                  </a:extLst>
                </a:hlinkClick>
              </a:rPr>
              <a:t>臺北大眾捷運股份有限公司 </a:t>
            </a:r>
            <a:r>
              <a:rPr kumimoji="0" lang="en-US" altLang="zh-TW"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hlinkClick r:id="rId6">
                  <a:extLst>
                    <a:ext uri="{A12FA001-AC4F-418D-AE19-62706E023703}">
                      <ahyp:hlinkClr xmlns:ahyp="http://schemas.microsoft.com/office/drawing/2018/hyperlinkcolor" val="tx"/>
                    </a:ext>
                  </a:extLst>
                </a:hlinkClick>
              </a:rPr>
              <a:t>(</a:t>
            </a:r>
            <a:r>
              <a:rPr kumimoji="0" lang="en-US" altLang="zh-TW" sz="2400" b="0" i="0" u="none" strike="noStrike" kern="1200" cap="none" spc="0" normalizeH="0" baseline="0" noProof="0" dirty="0" err="1">
                <a:ln>
                  <a:noFill/>
                </a:ln>
                <a:solidFill>
                  <a:srgbClr val="0070C0"/>
                </a:solidFill>
                <a:effectLst/>
                <a:uLnTx/>
                <a:uFillTx/>
                <a:latin typeface="微軟正黑體" panose="020B0604030504040204" pitchFamily="34" charset="-120"/>
                <a:ea typeface="微軟正黑體" panose="020B0604030504040204" pitchFamily="34" charset="-120"/>
                <a:hlinkClick r:id="rId6">
                  <a:extLst>
                    <a:ext uri="{A12FA001-AC4F-418D-AE19-62706E023703}">
                      <ahyp:hlinkClr xmlns:ahyp="http://schemas.microsoft.com/office/drawing/2018/hyperlinkcolor" val="tx"/>
                    </a:ext>
                  </a:extLst>
                </a:hlinkClick>
              </a:rPr>
              <a:t>metro.taipei</a:t>
            </a:r>
            <a:r>
              <a:rPr kumimoji="0" lang="en-US" altLang="zh-TW"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hlinkClick r:id="rId6">
                  <a:extLst>
                    <a:ext uri="{A12FA001-AC4F-418D-AE19-62706E023703}">
                      <ahyp:hlinkClr xmlns:ahyp="http://schemas.microsoft.com/office/drawing/2018/hyperlinkcolor" val="tx"/>
                    </a:ext>
                  </a:extLst>
                </a:hlinkClick>
              </a:rPr>
              <a:t>)</a:t>
            </a:r>
            <a:endParaRPr kumimoji="0" lang="en-US" altLang="zh-TW"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zh-TW" altLang="en-US" kern="0" dirty="0">
                <a:solidFill>
                  <a:prstClr val="black"/>
                </a:solidFill>
                <a:latin typeface="微軟正黑體" panose="020B0604030504040204" pitchFamily="34" charset="-120"/>
                <a:ea typeface="微軟正黑體" panose="020B0604030504040204" pitchFamily="34" charset="-120"/>
              </a:rPr>
              <a:t>醫院 </a:t>
            </a:r>
            <a:r>
              <a:rPr lang="en-US" altLang="zh-TW" kern="0" dirty="0">
                <a:solidFill>
                  <a:prstClr val="black"/>
                </a:solidFill>
                <a:latin typeface="微軟正黑體" panose="020B0604030504040204" pitchFamily="34" charset="-120"/>
                <a:ea typeface="微軟正黑體" panose="020B0604030504040204" pitchFamily="34" charset="-120"/>
              </a:rPr>
              <a:t>:</a:t>
            </a:r>
            <a:r>
              <a:rPr lang="zh-TW" altLang="en-US" kern="0" dirty="0">
                <a:solidFill>
                  <a:prstClr val="black"/>
                </a:solidFill>
                <a:latin typeface="微軟正黑體" panose="020B0604030504040204" pitchFamily="34" charset="-120"/>
                <a:ea typeface="微軟正黑體" panose="020B0604030504040204" pitchFamily="34" charset="-120"/>
              </a:rPr>
              <a:t> </a:t>
            </a:r>
            <a:r>
              <a:rPr kumimoji="0" lang="en-US" altLang="zh-TW"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rPr>
              <a:t>Google</a:t>
            </a:r>
            <a:r>
              <a:rPr kumimoji="0" lang="zh-TW" altLang="en-US"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rPr>
              <a:t> 搜尋</a:t>
            </a:r>
            <a:endParaRPr kumimoji="0" lang="en-US" altLang="zh-TW"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altLang="zh-TW" kern="0" dirty="0">
                <a:solidFill>
                  <a:prstClr val="black"/>
                </a:solidFill>
                <a:latin typeface="微軟正黑體" panose="020B0604030504040204" pitchFamily="34" charset="-120"/>
                <a:ea typeface="微軟正黑體" panose="020B0604030504040204" pitchFamily="34" charset="-120"/>
              </a:rPr>
              <a:t>Train :</a:t>
            </a:r>
            <a:r>
              <a:rPr lang="zh-TW" altLang="en-US" sz="3200" kern="0" dirty="0">
                <a:solidFill>
                  <a:prstClr val="black"/>
                </a:solidFill>
                <a:latin typeface="微軟正黑體" panose="020B0604030504040204" pitchFamily="34" charset="-120"/>
                <a:ea typeface="微軟正黑體" panose="020B0604030504040204" pitchFamily="34" charset="-120"/>
              </a:rPr>
              <a:t> </a:t>
            </a:r>
            <a:r>
              <a:rPr kumimoji="0" lang="zh-TW" altLang="en-US"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hlinkClick r:id="rId7">
                  <a:extLst>
                    <a:ext uri="{A12FA001-AC4F-418D-AE19-62706E023703}">
                      <ahyp:hlinkClr xmlns:ahyp="http://schemas.microsoft.com/office/drawing/2018/hyperlinkcolor" val="tx"/>
                    </a:ext>
                  </a:extLst>
                </a:hlinkClick>
              </a:rPr>
              <a:t>交通部臺灣鐵路管理局 </a:t>
            </a:r>
            <a:r>
              <a:rPr kumimoji="0" lang="en-US" altLang="zh-TW"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hlinkClick r:id="rId7">
                  <a:extLst>
                    <a:ext uri="{A12FA001-AC4F-418D-AE19-62706E023703}">
                      <ahyp:hlinkClr xmlns:ahyp="http://schemas.microsoft.com/office/drawing/2018/hyperlinkcolor" val="tx"/>
                    </a:ext>
                  </a:extLst>
                </a:hlinkClick>
              </a:rPr>
              <a:t>(railway.gov.tw)</a:t>
            </a:r>
            <a:endParaRPr kumimoji="0" lang="en-US" altLang="zh-TW" sz="2400" b="0" i="0" u="none" strike="noStrike" kern="120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4032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E4CF05-511F-45BD-9E43-D0641964D479}"/>
              </a:ext>
            </a:extLst>
          </p:cNvPr>
          <p:cNvSpPr/>
          <p:nvPr/>
        </p:nvSpPr>
        <p:spPr>
          <a:xfrm>
            <a:off x="870567" y="970366"/>
            <a:ext cx="1925527" cy="523220"/>
          </a:xfrm>
          <a:prstGeom prst="rect">
            <a:avLst/>
          </a:prstGeom>
        </p:spPr>
        <p:txBody>
          <a:bodyPr wrap="none">
            <a:spAutoFit/>
          </a:bodyPr>
          <a:lstStyle/>
          <a:p>
            <a:r>
              <a:rPr lang="en-US" altLang="zh-TW" sz="2800" dirty="0">
                <a:latin typeface="微軟正黑體" panose="020B0604030504040204" pitchFamily="34" charset="-120"/>
                <a:ea typeface="微軟正黑體" panose="020B0604030504040204" pitchFamily="34" charset="-120"/>
              </a:rPr>
              <a:t>Train data</a:t>
            </a:r>
            <a:r>
              <a:rPr lang="zh-TW" altLang="en-US" sz="2800" dirty="0">
                <a:latin typeface="微軟正黑體" panose="020B0604030504040204" pitchFamily="34" charset="-120"/>
                <a:ea typeface="微軟正黑體" panose="020B0604030504040204" pitchFamily="34" charset="-120"/>
              </a:rPr>
              <a:t> </a:t>
            </a:r>
          </a:p>
        </p:txBody>
      </p:sp>
      <p:sp>
        <p:nvSpPr>
          <p:cNvPr id="3" name="矩形 2">
            <a:extLst>
              <a:ext uri="{FF2B5EF4-FFF2-40B4-BE49-F238E27FC236}">
                <a16:creationId xmlns:a16="http://schemas.microsoft.com/office/drawing/2014/main" id="{9DDBE75E-0786-4A0E-817E-C8A0ADBF2064}"/>
              </a:ext>
            </a:extLst>
          </p:cNvPr>
          <p:cNvSpPr/>
          <p:nvPr/>
        </p:nvSpPr>
        <p:spPr>
          <a:xfrm>
            <a:off x="1668507" y="1656166"/>
            <a:ext cx="1226618" cy="523220"/>
          </a:xfrm>
          <a:prstGeom prst="rect">
            <a:avLst/>
          </a:prstGeom>
        </p:spPr>
        <p:txBody>
          <a:bodyPr wrap="none">
            <a:spAutoFit/>
          </a:bodyPr>
          <a:lstStyle/>
          <a:p>
            <a:r>
              <a:rPr lang="zh-TW" altLang="en-US" sz="2800" dirty="0">
                <a:latin typeface="微軟正黑體" panose="020B0604030504040204" pitchFamily="34" charset="-120"/>
                <a:ea typeface="微軟正黑體" panose="020B0604030504040204" pitchFamily="34" charset="-120"/>
              </a:rPr>
              <a:t>36390</a:t>
            </a:r>
          </a:p>
        </p:txBody>
      </p:sp>
      <p:sp>
        <p:nvSpPr>
          <p:cNvPr id="5" name="箭號: 向右 4">
            <a:extLst>
              <a:ext uri="{FF2B5EF4-FFF2-40B4-BE49-F238E27FC236}">
                <a16:creationId xmlns:a16="http://schemas.microsoft.com/office/drawing/2014/main" id="{85E0199F-BDBF-4071-97D6-43F3CEA41BC1}"/>
              </a:ext>
            </a:extLst>
          </p:cNvPr>
          <p:cNvSpPr/>
          <p:nvPr/>
        </p:nvSpPr>
        <p:spPr>
          <a:xfrm>
            <a:off x="2983832" y="1828800"/>
            <a:ext cx="336884" cy="204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60009CAB-C46E-4305-A3E3-5EDED3C951B2}"/>
              </a:ext>
            </a:extLst>
          </p:cNvPr>
          <p:cNvSpPr/>
          <p:nvPr/>
        </p:nvSpPr>
        <p:spPr>
          <a:xfrm>
            <a:off x="3677781" y="1656166"/>
            <a:ext cx="1226618" cy="523220"/>
          </a:xfrm>
          <a:prstGeom prst="rect">
            <a:avLst/>
          </a:prstGeom>
        </p:spPr>
        <p:txBody>
          <a:bodyPr wrap="none">
            <a:spAutoFit/>
          </a:bodyPr>
          <a:lstStyle/>
          <a:p>
            <a:r>
              <a:rPr lang="zh-TW" altLang="en-US" sz="2800" dirty="0">
                <a:latin typeface="微軟正黑體" panose="020B0604030504040204" pitchFamily="34" charset="-120"/>
                <a:ea typeface="微軟正黑體" panose="020B0604030504040204" pitchFamily="34" charset="-120"/>
              </a:rPr>
              <a:t>26496</a:t>
            </a:r>
          </a:p>
        </p:txBody>
      </p:sp>
      <p:sp>
        <p:nvSpPr>
          <p:cNvPr id="7" name="矩形 6">
            <a:extLst>
              <a:ext uri="{FF2B5EF4-FFF2-40B4-BE49-F238E27FC236}">
                <a16:creationId xmlns:a16="http://schemas.microsoft.com/office/drawing/2014/main" id="{FFE03B52-1DDD-4A05-AF5D-E6A1AF5BB892}"/>
              </a:ext>
            </a:extLst>
          </p:cNvPr>
          <p:cNvSpPr/>
          <p:nvPr/>
        </p:nvSpPr>
        <p:spPr>
          <a:xfrm>
            <a:off x="709863" y="2358189"/>
            <a:ext cx="4572000" cy="368166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9AD930F8-5502-4277-A72C-D1CC22A00618}"/>
              </a:ext>
            </a:extLst>
          </p:cNvPr>
          <p:cNvSpPr/>
          <p:nvPr/>
        </p:nvSpPr>
        <p:spPr>
          <a:xfrm>
            <a:off x="1038726" y="3219725"/>
            <a:ext cx="3865673" cy="1754326"/>
          </a:xfrm>
          <a:prstGeom prst="rect">
            <a:avLst/>
          </a:prstGeom>
        </p:spPr>
        <p:txBody>
          <a:bodyPr wrap="square">
            <a:spAutoFit/>
          </a:bodyPr>
          <a:lstStyle/>
          <a:p>
            <a:r>
              <a:rPr lang="zh-TW" altLang="en-US" dirty="0"/>
              <a:t>RMSE </a:t>
            </a:r>
            <a:r>
              <a:rPr lang="en-US" altLang="zh-TW" dirty="0"/>
              <a:t>T</a:t>
            </a:r>
            <a:r>
              <a:rPr lang="zh-TW" altLang="en-US" dirty="0"/>
              <a:t>rain = </a:t>
            </a:r>
            <a:r>
              <a:rPr lang="en-US" altLang="zh-TW" dirty="0"/>
              <a:t>0.21282415302816318</a:t>
            </a:r>
            <a:endParaRPr lang="zh-TW" altLang="en-US" dirty="0"/>
          </a:p>
          <a:p>
            <a:r>
              <a:rPr lang="zh-TW" altLang="en-US" dirty="0"/>
              <a:t>RMSE </a:t>
            </a:r>
            <a:r>
              <a:rPr lang="en-US" altLang="zh-TW" dirty="0"/>
              <a:t>T</a:t>
            </a:r>
            <a:r>
              <a:rPr lang="zh-TW" altLang="en-US" dirty="0"/>
              <a:t>est = </a:t>
            </a:r>
            <a:r>
              <a:rPr lang="en-US" altLang="zh-TW" dirty="0"/>
              <a:t>0.8928577493849114</a:t>
            </a:r>
          </a:p>
          <a:p>
            <a:endParaRPr lang="en-US" altLang="zh-TW" dirty="0"/>
          </a:p>
          <a:p>
            <a:r>
              <a:rPr lang="en-US" altLang="zh-TW" dirty="0"/>
              <a:t>Coefficient:</a:t>
            </a:r>
          </a:p>
          <a:p>
            <a:r>
              <a:rPr lang="en-US" altLang="zh-TW" dirty="0"/>
              <a:t>PLS train: 0.5743350096916859</a:t>
            </a:r>
          </a:p>
          <a:p>
            <a:r>
              <a:rPr lang="en-US" altLang="zh-TW" dirty="0"/>
              <a:t>PLS test: </a:t>
            </a:r>
            <a:r>
              <a:rPr lang="en-US" altLang="zh-TW" b="1" dirty="0">
                <a:solidFill>
                  <a:srgbClr val="FF0000"/>
                </a:solidFill>
              </a:rPr>
              <a:t>-2.8733861280629736</a:t>
            </a:r>
            <a:endParaRPr lang="zh-TW" altLang="en-US" b="1" dirty="0">
              <a:solidFill>
                <a:srgbClr val="FF0000"/>
              </a:solidFill>
            </a:endParaRPr>
          </a:p>
        </p:txBody>
      </p:sp>
      <p:sp>
        <p:nvSpPr>
          <p:cNvPr id="10" name="矩形 9">
            <a:extLst>
              <a:ext uri="{FF2B5EF4-FFF2-40B4-BE49-F238E27FC236}">
                <a16:creationId xmlns:a16="http://schemas.microsoft.com/office/drawing/2014/main" id="{35E7C39A-33D4-4C39-A7F8-76D02D9D7198}"/>
              </a:ext>
            </a:extLst>
          </p:cNvPr>
          <p:cNvSpPr/>
          <p:nvPr/>
        </p:nvSpPr>
        <p:spPr>
          <a:xfrm>
            <a:off x="1449805" y="2358189"/>
            <a:ext cx="3404937" cy="5366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Grid Search </a:t>
            </a:r>
            <a:r>
              <a:rPr lang="zh-TW" altLang="en-US" dirty="0"/>
              <a:t>參數 </a:t>
            </a:r>
            <a:r>
              <a:rPr lang="en-US" altLang="zh-TW" dirty="0"/>
              <a:t>=</a:t>
            </a:r>
            <a:r>
              <a:rPr lang="zh-TW" altLang="en-US" dirty="0"/>
              <a:t> </a:t>
            </a:r>
            <a:r>
              <a:rPr lang="en-US" altLang="zh-TW" dirty="0"/>
              <a:t>47</a:t>
            </a:r>
            <a:endParaRPr lang="zh-TW" altLang="en-US" dirty="0"/>
          </a:p>
        </p:txBody>
      </p:sp>
      <p:pic>
        <p:nvPicPr>
          <p:cNvPr id="13" name="圖片 12">
            <a:extLst>
              <a:ext uri="{FF2B5EF4-FFF2-40B4-BE49-F238E27FC236}">
                <a16:creationId xmlns:a16="http://schemas.microsoft.com/office/drawing/2014/main" id="{1BDDA5F1-2649-49E3-BCE9-51F149374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7055" y="125328"/>
            <a:ext cx="5941467" cy="3611480"/>
          </a:xfrm>
          <a:prstGeom prst="rect">
            <a:avLst/>
          </a:prstGeom>
        </p:spPr>
      </p:pic>
      <p:pic>
        <p:nvPicPr>
          <p:cNvPr id="15" name="圖片 14">
            <a:extLst>
              <a:ext uri="{FF2B5EF4-FFF2-40B4-BE49-F238E27FC236}">
                <a16:creationId xmlns:a16="http://schemas.microsoft.com/office/drawing/2014/main" id="{96D27198-763D-4AAB-9E73-24535734B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285" y="3586442"/>
            <a:ext cx="5805237" cy="2988933"/>
          </a:xfrm>
          <a:prstGeom prst="rect">
            <a:avLst/>
          </a:prstGeom>
        </p:spPr>
      </p:pic>
      <p:sp>
        <p:nvSpPr>
          <p:cNvPr id="16" name="矩形 15">
            <a:extLst>
              <a:ext uri="{FF2B5EF4-FFF2-40B4-BE49-F238E27FC236}">
                <a16:creationId xmlns:a16="http://schemas.microsoft.com/office/drawing/2014/main" id="{C2EDB644-0381-437F-ABD0-1F625773893E}"/>
              </a:ext>
            </a:extLst>
          </p:cNvPr>
          <p:cNvSpPr/>
          <p:nvPr/>
        </p:nvSpPr>
        <p:spPr>
          <a:xfrm>
            <a:off x="1281363" y="5409301"/>
            <a:ext cx="4271211" cy="85257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此案例不適合用</a:t>
            </a:r>
            <a:r>
              <a:rPr lang="en-US" altLang="zh-TW" dirty="0"/>
              <a:t>Threshold</a:t>
            </a:r>
            <a:r>
              <a:rPr lang="zh-TW" altLang="en-US" dirty="0"/>
              <a:t>來優化模型</a:t>
            </a:r>
          </a:p>
        </p:txBody>
      </p:sp>
      <p:sp>
        <p:nvSpPr>
          <p:cNvPr id="17" name="星形: 五角 16">
            <a:extLst>
              <a:ext uri="{FF2B5EF4-FFF2-40B4-BE49-F238E27FC236}">
                <a16:creationId xmlns:a16="http://schemas.microsoft.com/office/drawing/2014/main" id="{AF7773EF-CCAF-4F2D-BD5E-069CCE63014C}"/>
              </a:ext>
            </a:extLst>
          </p:cNvPr>
          <p:cNvSpPr/>
          <p:nvPr/>
        </p:nvSpPr>
        <p:spPr>
          <a:xfrm>
            <a:off x="776037" y="4974051"/>
            <a:ext cx="739942" cy="70478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星形: 五角 17">
            <a:extLst>
              <a:ext uri="{FF2B5EF4-FFF2-40B4-BE49-F238E27FC236}">
                <a16:creationId xmlns:a16="http://schemas.microsoft.com/office/drawing/2014/main" id="{E31C2820-A478-4154-92ED-BFAD596C513F}"/>
              </a:ext>
            </a:extLst>
          </p:cNvPr>
          <p:cNvSpPr/>
          <p:nvPr/>
        </p:nvSpPr>
        <p:spPr>
          <a:xfrm>
            <a:off x="5124848" y="5925552"/>
            <a:ext cx="739942" cy="704787"/>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882968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2DBBB25-ECBC-469C-BC70-0EFDA42DEBD2}"/>
              </a:ext>
            </a:extLst>
          </p:cNvPr>
          <p:cNvSpPr/>
          <p:nvPr/>
        </p:nvSpPr>
        <p:spPr>
          <a:xfrm>
            <a:off x="252663" y="421105"/>
            <a:ext cx="168442" cy="6436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6494F1D4-8A5B-494C-A17B-139779E75E20}"/>
              </a:ext>
            </a:extLst>
          </p:cNvPr>
          <p:cNvSpPr txBox="1"/>
          <p:nvPr/>
        </p:nvSpPr>
        <p:spPr>
          <a:xfrm>
            <a:off x="5426244" y="3100100"/>
            <a:ext cx="2117558" cy="584775"/>
          </a:xfrm>
          <a:prstGeom prst="rect">
            <a:avLst/>
          </a:prstGeom>
          <a:noFill/>
        </p:spPr>
        <p:txBody>
          <a:bodyPr wrap="square" rtlCol="0">
            <a:spAutoFit/>
          </a:bodyPr>
          <a:lstStyle/>
          <a:p>
            <a:r>
              <a:rPr lang="zh-TW" altLang="en-US" sz="3200" dirty="0">
                <a:latin typeface="微軟正黑體" panose="020B0604030504040204" pitchFamily="34" charset="-120"/>
                <a:ea typeface="微軟正黑體" panose="020B0604030504040204" pitchFamily="34" charset="-120"/>
              </a:rPr>
              <a:t>優化方向</a:t>
            </a:r>
          </a:p>
        </p:txBody>
      </p:sp>
      <p:sp>
        <p:nvSpPr>
          <p:cNvPr id="4" name="文字方塊 3">
            <a:extLst>
              <a:ext uri="{FF2B5EF4-FFF2-40B4-BE49-F238E27FC236}">
                <a16:creationId xmlns:a16="http://schemas.microsoft.com/office/drawing/2014/main" id="{126AEB9F-4012-4BB5-96B6-1044721A9DF7}"/>
              </a:ext>
            </a:extLst>
          </p:cNvPr>
          <p:cNvSpPr txBox="1"/>
          <p:nvPr/>
        </p:nvSpPr>
        <p:spPr>
          <a:xfrm>
            <a:off x="2281990" y="4853104"/>
            <a:ext cx="2362199" cy="400110"/>
          </a:xfrm>
          <a:prstGeom prst="rect">
            <a:avLst/>
          </a:prstGeom>
          <a:noFill/>
        </p:spPr>
        <p:txBody>
          <a:bodyPr wrap="square" rtlCol="0">
            <a:spAutoFit/>
          </a:bodyPr>
          <a:lstStyle/>
          <a:p>
            <a:r>
              <a:rPr lang="zh-TW" altLang="en-US" sz="2000" dirty="0">
                <a:latin typeface="微軟正黑體" panose="020B0604030504040204" pitchFamily="34" charset="-120"/>
                <a:ea typeface="微軟正黑體" panose="020B0604030504040204" pitchFamily="34" charset="-120"/>
              </a:rPr>
              <a:t>換一個模型試試看</a:t>
            </a:r>
            <a:endParaRPr lang="en-US" altLang="zh-TW" sz="2000" dirty="0">
              <a:latin typeface="微軟正黑體" panose="020B0604030504040204" pitchFamily="34" charset="-120"/>
              <a:ea typeface="微軟正黑體" panose="020B0604030504040204" pitchFamily="34" charset="-120"/>
            </a:endParaRPr>
          </a:p>
        </p:txBody>
      </p:sp>
      <p:sp>
        <p:nvSpPr>
          <p:cNvPr id="19" name="手繪多邊形: 圖案 18">
            <a:extLst>
              <a:ext uri="{FF2B5EF4-FFF2-40B4-BE49-F238E27FC236}">
                <a16:creationId xmlns:a16="http://schemas.microsoft.com/office/drawing/2014/main" id="{C7071FCB-171B-4C9B-8D3C-376DA4DAAB7A}"/>
              </a:ext>
            </a:extLst>
          </p:cNvPr>
          <p:cNvSpPr/>
          <p:nvPr/>
        </p:nvSpPr>
        <p:spPr>
          <a:xfrm rot="4399380">
            <a:off x="4073275" y="1341161"/>
            <a:ext cx="4574842" cy="4596784"/>
          </a:xfrm>
          <a:custGeom>
            <a:avLst/>
            <a:gdLst>
              <a:gd name="connsiteX0" fmla="*/ 2618869 w 3433465"/>
              <a:gd name="connsiteY0" fmla="*/ 889003 h 3449933"/>
              <a:gd name="connsiteX1" fmla="*/ 2663952 w 3433465"/>
              <a:gd name="connsiteY1" fmla="*/ 885876 h 3449933"/>
              <a:gd name="connsiteX2" fmla="*/ 3090473 w 3433465"/>
              <a:gd name="connsiteY2" fmla="*/ 1024970 h 3449933"/>
              <a:gd name="connsiteX3" fmla="*/ 3308629 w 3433465"/>
              <a:gd name="connsiteY3" fmla="*/ 2069462 h 3449933"/>
              <a:gd name="connsiteX4" fmla="*/ 2773547 w 3433465"/>
              <a:gd name="connsiteY4" fmla="*/ 2380046 h 3449933"/>
              <a:gd name="connsiteX5" fmla="*/ 2700314 w 3433465"/>
              <a:gd name="connsiteY5" fmla="*/ 2382522 h 3449933"/>
              <a:gd name="connsiteX6" fmla="*/ 2746768 w 3433465"/>
              <a:gd name="connsiteY6" fmla="*/ 2305693 h 3449933"/>
              <a:gd name="connsiteX7" fmla="*/ 2846873 w 3433465"/>
              <a:gd name="connsiteY7" fmla="*/ 2063531 h 3449933"/>
              <a:gd name="connsiteX8" fmla="*/ 2680352 w 3433465"/>
              <a:gd name="connsiteY8" fmla="*/ 971615 h 3449933"/>
              <a:gd name="connsiteX9" fmla="*/ 34619 w 3433465"/>
              <a:gd name="connsiteY9" fmla="*/ 2143106 h 3449933"/>
              <a:gd name="connsiteX10" fmla="*/ 285585 w 3433465"/>
              <a:gd name="connsiteY10" fmla="*/ 1788561 h 3449933"/>
              <a:gd name="connsiteX11" fmla="*/ 307235 w 3433465"/>
              <a:gd name="connsiteY11" fmla="*/ 1773654 h 3449933"/>
              <a:gd name="connsiteX12" fmla="*/ 310652 w 3433465"/>
              <a:gd name="connsiteY12" fmla="*/ 1829372 h 3449933"/>
              <a:gd name="connsiteX13" fmla="*/ 1230872 w 3433465"/>
              <a:gd name="connsiteY13" fmla="*/ 2929809 h 3449933"/>
              <a:gd name="connsiteX14" fmla="*/ 2604553 w 3433465"/>
              <a:gd name="connsiteY14" fmla="*/ 2516572 h 3449933"/>
              <a:gd name="connsiteX15" fmla="*/ 2630911 w 3433465"/>
              <a:gd name="connsiteY15" fmla="*/ 2481420 h 3449933"/>
              <a:gd name="connsiteX16" fmla="*/ 2646494 w 3433465"/>
              <a:gd name="connsiteY16" fmla="*/ 2553529 h 3449933"/>
              <a:gd name="connsiteX17" fmla="*/ 2620467 w 3433465"/>
              <a:gd name="connsiteY17" fmla="*/ 2894227 h 3449933"/>
              <a:gd name="connsiteX18" fmla="*/ 1691895 w 3433465"/>
              <a:gd name="connsiteY18" fmla="*/ 3419881 h 3449933"/>
              <a:gd name="connsiteX19" fmla="*/ 1256274 w 3433465"/>
              <a:gd name="connsiteY19" fmla="*/ 3053941 h 3449933"/>
              <a:gd name="connsiteX20" fmla="*/ 1219142 w 3433465"/>
              <a:gd name="connsiteY20" fmla="*/ 2960556 h 3449933"/>
              <a:gd name="connsiteX21" fmla="*/ 1200547 w 3433465"/>
              <a:gd name="connsiteY21" fmla="*/ 2975274 h 3449933"/>
              <a:gd name="connsiteX22" fmla="*/ 770021 w 3433465"/>
              <a:gd name="connsiteY22" fmla="*/ 3101426 h 3449933"/>
              <a:gd name="connsiteX23" fmla="*/ 0 w 3433465"/>
              <a:gd name="connsiteY23" fmla="*/ 2362762 h 3449933"/>
              <a:gd name="connsiteX24" fmla="*/ 34619 w 3433465"/>
              <a:gd name="connsiteY24" fmla="*/ 2143106 h 3449933"/>
              <a:gd name="connsiteX25" fmla="*/ 250186 w 3433465"/>
              <a:gd name="connsiteY25" fmla="*/ 734374 h 3449933"/>
              <a:gd name="connsiteX26" fmla="*/ 920714 w 3433465"/>
              <a:gd name="connsiteY26" fmla="*/ 249806 h 3449933"/>
              <a:gd name="connsiteX27" fmla="*/ 1209450 w 3433465"/>
              <a:gd name="connsiteY27" fmla="*/ 304230 h 3449933"/>
              <a:gd name="connsiteX28" fmla="*/ 1244301 w 3433465"/>
              <a:gd name="connsiteY28" fmla="*/ 322989 h 3449933"/>
              <a:gd name="connsiteX29" fmla="*/ 1332484 w 3433465"/>
              <a:gd name="connsiteY29" fmla="*/ 221179 h 3449933"/>
              <a:gd name="connsiteX30" fmla="*/ 1455270 w 3433465"/>
              <a:gd name="connsiteY30" fmla="*/ 125097 h 3449933"/>
              <a:gd name="connsiteX31" fmla="*/ 2501656 w 3433465"/>
              <a:gd name="connsiteY31" fmla="*/ 333983 h 3449933"/>
              <a:gd name="connsiteX32" fmla="*/ 2612792 w 3433465"/>
              <a:gd name="connsiteY32" fmla="*/ 752919 h 3449933"/>
              <a:gd name="connsiteX33" fmla="*/ 2597130 w 3433465"/>
              <a:gd name="connsiteY33" fmla="*/ 861890 h 3449933"/>
              <a:gd name="connsiteX34" fmla="*/ 2521859 w 3433465"/>
              <a:gd name="connsiteY34" fmla="*/ 778755 h 3449933"/>
              <a:gd name="connsiteX35" fmla="*/ 1973333 w 3433465"/>
              <a:gd name="connsiteY35" fmla="*/ 451444 h 3449933"/>
              <a:gd name="connsiteX36" fmla="*/ 357331 w 3433465"/>
              <a:gd name="connsiteY36" fmla="*/ 1317722 h 3449933"/>
              <a:gd name="connsiteX37" fmla="*/ 325801 w 3433465"/>
              <a:gd name="connsiteY37" fmla="*/ 1446346 h 3449933"/>
              <a:gd name="connsiteX38" fmla="*/ 325550 w 3433465"/>
              <a:gd name="connsiteY38" fmla="*/ 1448143 h 3449933"/>
              <a:gd name="connsiteX39" fmla="*/ 262851 w 3433465"/>
              <a:gd name="connsiteY39" fmla="*/ 1333694 h 3449933"/>
              <a:gd name="connsiteX40" fmla="*/ 198483 w 3433465"/>
              <a:gd name="connsiteY40" fmla="*/ 1035260 h 3449933"/>
              <a:gd name="connsiteX41" fmla="*/ 250186 w 3433465"/>
              <a:gd name="connsiteY41" fmla="*/ 734374 h 344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433465" h="3449933">
                <a:moveTo>
                  <a:pt x="2618869" y="889003"/>
                </a:moveTo>
                <a:lnTo>
                  <a:pt x="2663952" y="885876"/>
                </a:lnTo>
                <a:cubicBezTo>
                  <a:pt x="2810353" y="889574"/>
                  <a:pt x="2958876" y="934886"/>
                  <a:pt x="3090473" y="1024970"/>
                </a:cubicBezTo>
                <a:cubicBezTo>
                  <a:pt x="3441398" y="1265193"/>
                  <a:pt x="3539070" y="1732828"/>
                  <a:pt x="3308629" y="2069462"/>
                </a:cubicBezTo>
                <a:cubicBezTo>
                  <a:pt x="3182607" y="2253559"/>
                  <a:pt x="2984554" y="2360353"/>
                  <a:pt x="2773547" y="2380046"/>
                </a:cubicBezTo>
                <a:lnTo>
                  <a:pt x="2700314" y="2382522"/>
                </a:lnTo>
                <a:lnTo>
                  <a:pt x="2746768" y="2305693"/>
                </a:lnTo>
                <a:cubicBezTo>
                  <a:pt x="2787516" y="2229993"/>
                  <a:pt x="2821245" y="2149079"/>
                  <a:pt x="2846873" y="2063531"/>
                </a:cubicBezTo>
                <a:cubicBezTo>
                  <a:pt x="2962200" y="1678567"/>
                  <a:pt x="2888909" y="1281777"/>
                  <a:pt x="2680352" y="971615"/>
                </a:cubicBezTo>
                <a:close/>
                <a:moveTo>
                  <a:pt x="34619" y="2143106"/>
                </a:moveTo>
                <a:cubicBezTo>
                  <a:pt x="80319" y="2002158"/>
                  <a:pt x="168840" y="1879309"/>
                  <a:pt x="285585" y="1788561"/>
                </a:cubicBezTo>
                <a:lnTo>
                  <a:pt x="307235" y="1773654"/>
                </a:lnTo>
                <a:lnTo>
                  <a:pt x="310652" y="1829372"/>
                </a:lnTo>
                <a:cubicBezTo>
                  <a:pt x="366378" y="2330743"/>
                  <a:pt x="715271" y="2775347"/>
                  <a:pt x="1230872" y="2929809"/>
                </a:cubicBezTo>
                <a:cubicBezTo>
                  <a:pt x="1746473" y="3084271"/>
                  <a:pt x="2282347" y="2904723"/>
                  <a:pt x="2604553" y="2516572"/>
                </a:cubicBezTo>
                <a:lnTo>
                  <a:pt x="2630911" y="2481420"/>
                </a:lnTo>
                <a:lnTo>
                  <a:pt x="2646494" y="2553529"/>
                </a:lnTo>
                <a:cubicBezTo>
                  <a:pt x="2662229" y="2663668"/>
                  <a:pt x="2654791" y="2779650"/>
                  <a:pt x="2620467" y="2894227"/>
                </a:cubicBezTo>
                <a:cubicBezTo>
                  <a:pt x="2498425" y="3301610"/>
                  <a:pt x="2082689" y="3536953"/>
                  <a:pt x="1691895" y="3419881"/>
                </a:cubicBezTo>
                <a:cubicBezTo>
                  <a:pt x="1496499" y="3361344"/>
                  <a:pt x="1344334" y="3225787"/>
                  <a:pt x="1256274" y="3053941"/>
                </a:cubicBezTo>
                <a:lnTo>
                  <a:pt x="1219142" y="2960556"/>
                </a:lnTo>
                <a:lnTo>
                  <a:pt x="1200547" y="2975274"/>
                </a:lnTo>
                <a:cubicBezTo>
                  <a:pt x="1077651" y="3054920"/>
                  <a:pt x="929498" y="3101426"/>
                  <a:pt x="770021" y="3101426"/>
                </a:cubicBezTo>
                <a:cubicBezTo>
                  <a:pt x="344750" y="3101426"/>
                  <a:pt x="0" y="2770715"/>
                  <a:pt x="0" y="2362762"/>
                </a:cubicBezTo>
                <a:cubicBezTo>
                  <a:pt x="0" y="2286271"/>
                  <a:pt x="12120" y="2212495"/>
                  <a:pt x="34619" y="2143106"/>
                </a:cubicBezTo>
                <a:close/>
                <a:moveTo>
                  <a:pt x="250186" y="734374"/>
                </a:moveTo>
                <a:cubicBezTo>
                  <a:pt x="356457" y="455695"/>
                  <a:pt x="614818" y="256270"/>
                  <a:pt x="920714" y="249806"/>
                </a:cubicBezTo>
                <a:cubicBezTo>
                  <a:pt x="1022680" y="247651"/>
                  <a:pt x="1120274" y="267140"/>
                  <a:pt x="1209450" y="304230"/>
                </a:cubicBezTo>
                <a:lnTo>
                  <a:pt x="1244301" y="322989"/>
                </a:lnTo>
                <a:lnTo>
                  <a:pt x="1332484" y="221179"/>
                </a:lnTo>
                <a:cubicBezTo>
                  <a:pt x="1369462" y="185934"/>
                  <a:pt x="1410447" y="153675"/>
                  <a:pt x="1455270" y="125097"/>
                </a:cubicBezTo>
                <a:cubicBezTo>
                  <a:pt x="1813860" y="-103526"/>
                  <a:pt x="2282343" y="-10005"/>
                  <a:pt x="2501656" y="333983"/>
                </a:cubicBezTo>
                <a:cubicBezTo>
                  <a:pt x="2583899" y="462978"/>
                  <a:pt x="2619423" y="608877"/>
                  <a:pt x="2612792" y="752919"/>
                </a:cubicBezTo>
                <a:lnTo>
                  <a:pt x="2597130" y="861890"/>
                </a:lnTo>
                <a:lnTo>
                  <a:pt x="2521859" y="778755"/>
                </a:lnTo>
                <a:cubicBezTo>
                  <a:pt x="2374058" y="630534"/>
                  <a:pt x="2188166" y="515803"/>
                  <a:pt x="1973333" y="451444"/>
                </a:cubicBezTo>
                <a:cubicBezTo>
                  <a:pt x="1285865" y="245494"/>
                  <a:pt x="562356" y="633340"/>
                  <a:pt x="357331" y="1317722"/>
                </a:cubicBezTo>
                <a:cubicBezTo>
                  <a:pt x="344517" y="1360496"/>
                  <a:pt x="334031" y="1403415"/>
                  <a:pt x="325801" y="1446346"/>
                </a:cubicBezTo>
                <a:lnTo>
                  <a:pt x="325550" y="1448143"/>
                </a:lnTo>
                <a:lnTo>
                  <a:pt x="262851" y="1333694"/>
                </a:lnTo>
                <a:cubicBezTo>
                  <a:pt x="223534" y="1242380"/>
                  <a:pt x="200730" y="1141554"/>
                  <a:pt x="198483" y="1035260"/>
                </a:cubicBezTo>
                <a:cubicBezTo>
                  <a:pt x="196237" y="928966"/>
                  <a:pt x="214762" y="827267"/>
                  <a:pt x="250186" y="7343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TW" altLang="en-US"/>
          </a:p>
        </p:txBody>
      </p:sp>
      <p:sp>
        <p:nvSpPr>
          <p:cNvPr id="20" name="文字方塊 19">
            <a:extLst>
              <a:ext uri="{FF2B5EF4-FFF2-40B4-BE49-F238E27FC236}">
                <a16:creationId xmlns:a16="http://schemas.microsoft.com/office/drawing/2014/main" id="{3C189C0D-0767-411B-B8C2-493C2BB5B0ED}"/>
              </a:ext>
            </a:extLst>
          </p:cNvPr>
          <p:cNvSpPr txBox="1"/>
          <p:nvPr/>
        </p:nvSpPr>
        <p:spPr>
          <a:xfrm>
            <a:off x="4487779" y="2004480"/>
            <a:ext cx="312821" cy="523220"/>
          </a:xfrm>
          <a:prstGeom prst="rect">
            <a:avLst/>
          </a:prstGeom>
          <a:noFill/>
        </p:spPr>
        <p:txBody>
          <a:bodyPr wrap="square" rtlCol="0">
            <a:spAutoFit/>
          </a:bodyPr>
          <a:lstStyle/>
          <a:p>
            <a:r>
              <a:rPr lang="en-US" altLang="zh-TW" sz="2800" dirty="0">
                <a:solidFill>
                  <a:schemeClr val="bg1"/>
                </a:solidFill>
              </a:rPr>
              <a:t>1</a:t>
            </a:r>
            <a:endParaRPr lang="zh-TW" altLang="en-US" sz="2800" dirty="0">
              <a:solidFill>
                <a:schemeClr val="bg1"/>
              </a:solidFill>
            </a:endParaRPr>
          </a:p>
        </p:txBody>
      </p:sp>
      <p:sp>
        <p:nvSpPr>
          <p:cNvPr id="21" name="文字方塊 20">
            <a:extLst>
              <a:ext uri="{FF2B5EF4-FFF2-40B4-BE49-F238E27FC236}">
                <a16:creationId xmlns:a16="http://schemas.microsoft.com/office/drawing/2014/main" id="{A194939B-11BE-445D-BF7D-C355846DA296}"/>
              </a:ext>
            </a:extLst>
          </p:cNvPr>
          <p:cNvSpPr txBox="1"/>
          <p:nvPr/>
        </p:nvSpPr>
        <p:spPr>
          <a:xfrm>
            <a:off x="7128034" y="1481260"/>
            <a:ext cx="312821" cy="523220"/>
          </a:xfrm>
          <a:prstGeom prst="rect">
            <a:avLst/>
          </a:prstGeom>
          <a:noFill/>
        </p:spPr>
        <p:txBody>
          <a:bodyPr wrap="square" rtlCol="0">
            <a:spAutoFit/>
          </a:bodyPr>
          <a:lstStyle/>
          <a:p>
            <a:r>
              <a:rPr lang="en-US" altLang="zh-TW" sz="2800" dirty="0">
                <a:solidFill>
                  <a:schemeClr val="bg1"/>
                </a:solidFill>
              </a:rPr>
              <a:t>2</a:t>
            </a:r>
            <a:endParaRPr lang="zh-TW" altLang="en-US" sz="2800" dirty="0">
              <a:solidFill>
                <a:schemeClr val="bg1"/>
              </a:solidFill>
            </a:endParaRPr>
          </a:p>
        </p:txBody>
      </p:sp>
      <p:sp>
        <p:nvSpPr>
          <p:cNvPr id="22" name="文字方塊 21">
            <a:extLst>
              <a:ext uri="{FF2B5EF4-FFF2-40B4-BE49-F238E27FC236}">
                <a16:creationId xmlns:a16="http://schemas.microsoft.com/office/drawing/2014/main" id="{901FD96F-D224-44F7-A3DC-0C12F30ADC86}"/>
              </a:ext>
            </a:extLst>
          </p:cNvPr>
          <p:cNvSpPr txBox="1"/>
          <p:nvPr/>
        </p:nvSpPr>
        <p:spPr>
          <a:xfrm>
            <a:off x="8141368" y="3167390"/>
            <a:ext cx="312821" cy="523220"/>
          </a:xfrm>
          <a:prstGeom prst="rect">
            <a:avLst/>
          </a:prstGeom>
          <a:noFill/>
        </p:spPr>
        <p:txBody>
          <a:bodyPr wrap="square" rtlCol="0">
            <a:spAutoFit/>
          </a:bodyPr>
          <a:lstStyle/>
          <a:p>
            <a:r>
              <a:rPr lang="en-US" altLang="zh-TW" sz="2800" dirty="0">
                <a:solidFill>
                  <a:schemeClr val="bg1"/>
                </a:solidFill>
              </a:rPr>
              <a:t>3</a:t>
            </a:r>
            <a:endParaRPr lang="zh-TW" altLang="en-US" sz="2800" dirty="0">
              <a:solidFill>
                <a:schemeClr val="bg1"/>
              </a:solidFill>
            </a:endParaRPr>
          </a:p>
        </p:txBody>
      </p:sp>
      <p:sp>
        <p:nvSpPr>
          <p:cNvPr id="23" name="文字方塊 22">
            <a:extLst>
              <a:ext uri="{FF2B5EF4-FFF2-40B4-BE49-F238E27FC236}">
                <a16:creationId xmlns:a16="http://schemas.microsoft.com/office/drawing/2014/main" id="{D6BB885A-1DF1-42C0-B038-A79BF107F390}"/>
              </a:ext>
            </a:extLst>
          </p:cNvPr>
          <p:cNvSpPr txBox="1"/>
          <p:nvPr/>
        </p:nvSpPr>
        <p:spPr>
          <a:xfrm>
            <a:off x="6815213" y="5199352"/>
            <a:ext cx="312821" cy="523220"/>
          </a:xfrm>
          <a:prstGeom prst="rect">
            <a:avLst/>
          </a:prstGeom>
          <a:noFill/>
        </p:spPr>
        <p:txBody>
          <a:bodyPr wrap="square" rtlCol="0">
            <a:spAutoFit/>
          </a:bodyPr>
          <a:lstStyle/>
          <a:p>
            <a:r>
              <a:rPr lang="en-US" altLang="zh-TW" sz="2800" dirty="0">
                <a:solidFill>
                  <a:schemeClr val="bg1"/>
                </a:solidFill>
              </a:rPr>
              <a:t>4</a:t>
            </a:r>
            <a:endParaRPr lang="zh-TW" altLang="en-US" sz="2800" dirty="0">
              <a:solidFill>
                <a:schemeClr val="bg1"/>
              </a:solidFill>
            </a:endParaRPr>
          </a:p>
        </p:txBody>
      </p:sp>
      <p:sp>
        <p:nvSpPr>
          <p:cNvPr id="24" name="文字方塊 23">
            <a:extLst>
              <a:ext uri="{FF2B5EF4-FFF2-40B4-BE49-F238E27FC236}">
                <a16:creationId xmlns:a16="http://schemas.microsoft.com/office/drawing/2014/main" id="{B564F4B2-F0B6-4652-A130-C25A09DD45DA}"/>
              </a:ext>
            </a:extLst>
          </p:cNvPr>
          <p:cNvSpPr txBox="1"/>
          <p:nvPr/>
        </p:nvSpPr>
        <p:spPr>
          <a:xfrm>
            <a:off x="4487779" y="4329884"/>
            <a:ext cx="312821" cy="523220"/>
          </a:xfrm>
          <a:prstGeom prst="rect">
            <a:avLst/>
          </a:prstGeom>
          <a:noFill/>
        </p:spPr>
        <p:txBody>
          <a:bodyPr wrap="square" rtlCol="0">
            <a:spAutoFit/>
          </a:bodyPr>
          <a:lstStyle/>
          <a:p>
            <a:r>
              <a:rPr lang="en-US" altLang="zh-TW" sz="2800" dirty="0">
                <a:solidFill>
                  <a:schemeClr val="bg1"/>
                </a:solidFill>
              </a:rPr>
              <a:t>5</a:t>
            </a:r>
            <a:endParaRPr lang="zh-TW" altLang="en-US" sz="2800" dirty="0">
              <a:solidFill>
                <a:schemeClr val="bg1"/>
              </a:solidFill>
            </a:endParaRPr>
          </a:p>
        </p:txBody>
      </p:sp>
      <p:sp>
        <p:nvSpPr>
          <p:cNvPr id="25" name="矩形 24">
            <a:extLst>
              <a:ext uri="{FF2B5EF4-FFF2-40B4-BE49-F238E27FC236}">
                <a16:creationId xmlns:a16="http://schemas.microsoft.com/office/drawing/2014/main" id="{DC63D0F3-F19E-4967-83F7-075E869B0481}"/>
              </a:ext>
            </a:extLst>
          </p:cNvPr>
          <p:cNvSpPr/>
          <p:nvPr/>
        </p:nvSpPr>
        <p:spPr>
          <a:xfrm>
            <a:off x="1890314" y="1481260"/>
            <a:ext cx="2469102" cy="1015663"/>
          </a:xfrm>
          <a:prstGeom prst="rect">
            <a:avLst/>
          </a:prstGeom>
        </p:spPr>
        <p:txBody>
          <a:bodyPr wrap="square">
            <a:spAutoFit/>
          </a:bodyPr>
          <a:lstStyle/>
          <a:p>
            <a:r>
              <a:rPr lang="zh-TW" altLang="en-US" sz="2000" dirty="0">
                <a:latin typeface="微軟正黑體" panose="020B0604030504040204" pitchFamily="34" charset="-120"/>
                <a:ea typeface="微軟正黑體" panose="020B0604030504040204" pitchFamily="34" charset="-120"/>
              </a:rPr>
              <a:t>增加資料集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手邊已有資料已全部用到，無法再增加</a:t>
            </a:r>
            <a:endParaRPr lang="en-US" altLang="zh-TW" sz="2000" dirty="0">
              <a:latin typeface="微軟正黑體" panose="020B0604030504040204" pitchFamily="34" charset="-120"/>
              <a:ea typeface="微軟正黑體" panose="020B0604030504040204" pitchFamily="34" charset="-120"/>
            </a:endParaRPr>
          </a:p>
        </p:txBody>
      </p:sp>
      <p:sp>
        <p:nvSpPr>
          <p:cNvPr id="26" name="矩形 25">
            <a:extLst>
              <a:ext uri="{FF2B5EF4-FFF2-40B4-BE49-F238E27FC236}">
                <a16:creationId xmlns:a16="http://schemas.microsoft.com/office/drawing/2014/main" id="{9D465FD6-EAA4-46A2-AD81-C82A3E553BC7}"/>
              </a:ext>
            </a:extLst>
          </p:cNvPr>
          <p:cNvSpPr/>
          <p:nvPr/>
        </p:nvSpPr>
        <p:spPr>
          <a:xfrm>
            <a:off x="7440855" y="5722572"/>
            <a:ext cx="1723549" cy="400110"/>
          </a:xfrm>
          <a:prstGeom prst="rect">
            <a:avLst/>
          </a:prstGeom>
        </p:spPr>
        <p:txBody>
          <a:bodyPr wrap="none">
            <a:spAutoFit/>
          </a:bodyPr>
          <a:lstStyle/>
          <a:p>
            <a:r>
              <a:rPr lang="zh-TW" altLang="en-US" sz="2000" dirty="0">
                <a:latin typeface="微軟正黑體" panose="020B0604030504040204" pitchFamily="34" charset="-120"/>
                <a:ea typeface="微軟正黑體" panose="020B0604030504040204" pitchFamily="34" charset="-120"/>
              </a:rPr>
              <a:t>簡化模型變數</a:t>
            </a:r>
            <a:endParaRPr lang="en-US" altLang="zh-TW" sz="2000" dirty="0">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406C6467-278B-4463-8E65-B23E1317FFD6}"/>
              </a:ext>
            </a:extLst>
          </p:cNvPr>
          <p:cNvSpPr/>
          <p:nvPr/>
        </p:nvSpPr>
        <p:spPr>
          <a:xfrm>
            <a:off x="7712894" y="1258538"/>
            <a:ext cx="1980029" cy="400110"/>
          </a:xfrm>
          <a:prstGeom prst="rect">
            <a:avLst/>
          </a:prstGeom>
        </p:spPr>
        <p:txBody>
          <a:bodyPr wrap="none">
            <a:spAutoFit/>
          </a:bodyPr>
          <a:lstStyle/>
          <a:p>
            <a:r>
              <a:rPr lang="zh-TW" altLang="en-US" sz="2000" dirty="0">
                <a:latin typeface="微軟正黑體" panose="020B0604030504040204" pitchFamily="34" charset="-120"/>
                <a:ea typeface="微軟正黑體" panose="020B0604030504040204" pitchFamily="34" charset="-120"/>
              </a:rPr>
              <a:t>優化模型超參數</a:t>
            </a:r>
            <a:endParaRPr lang="en-US" altLang="zh-TW" sz="2000" dirty="0">
              <a:latin typeface="微軟正黑體" panose="020B0604030504040204" pitchFamily="34" charset="-120"/>
              <a:ea typeface="微軟正黑體" panose="020B0604030504040204" pitchFamily="34" charset="-120"/>
            </a:endParaRPr>
          </a:p>
        </p:txBody>
      </p:sp>
      <p:sp>
        <p:nvSpPr>
          <p:cNvPr id="28" name="矩形 27">
            <a:extLst>
              <a:ext uri="{FF2B5EF4-FFF2-40B4-BE49-F238E27FC236}">
                <a16:creationId xmlns:a16="http://schemas.microsoft.com/office/drawing/2014/main" id="{1E6AC57E-8E52-4892-A420-2B7519DC9476}"/>
              </a:ext>
            </a:extLst>
          </p:cNvPr>
          <p:cNvSpPr/>
          <p:nvPr/>
        </p:nvSpPr>
        <p:spPr>
          <a:xfrm>
            <a:off x="8831149" y="3038544"/>
            <a:ext cx="2429025" cy="707886"/>
          </a:xfrm>
          <a:prstGeom prst="rect">
            <a:avLst/>
          </a:prstGeom>
        </p:spPr>
        <p:txBody>
          <a:bodyPr wrap="square">
            <a:spAutoFit/>
          </a:bodyPr>
          <a:lstStyle/>
          <a:p>
            <a:r>
              <a:rPr lang="zh-TW" altLang="en-US" sz="2000" dirty="0">
                <a:latin typeface="微軟正黑體" panose="020B0604030504040204" pitchFamily="34" charset="-120"/>
                <a:ea typeface="微軟正黑體" panose="020B0604030504040204" pitchFamily="34" charset="-120"/>
              </a:rPr>
              <a:t>訓練資料增加閥值避免訓練雜訊</a:t>
            </a:r>
            <a:endParaRPr lang="en-US" altLang="zh-TW" sz="2000" dirty="0">
              <a:latin typeface="微軟正黑體" panose="020B0604030504040204" pitchFamily="34" charset="-120"/>
              <a:ea typeface="微軟正黑體" panose="020B0604030504040204" pitchFamily="34" charset="-120"/>
            </a:endParaRPr>
          </a:p>
        </p:txBody>
      </p:sp>
      <p:sp>
        <p:nvSpPr>
          <p:cNvPr id="17" name="手繪多邊形: 圖案 16">
            <a:extLst>
              <a:ext uri="{FF2B5EF4-FFF2-40B4-BE49-F238E27FC236}">
                <a16:creationId xmlns:a16="http://schemas.microsoft.com/office/drawing/2014/main" id="{DB272C11-442F-42A3-96C7-D49003975A2D}"/>
              </a:ext>
            </a:extLst>
          </p:cNvPr>
          <p:cNvSpPr/>
          <p:nvPr/>
        </p:nvSpPr>
        <p:spPr>
          <a:xfrm>
            <a:off x="0" y="0"/>
            <a:ext cx="12192000" cy="6858000"/>
          </a:xfrm>
          <a:custGeom>
            <a:avLst/>
            <a:gdLst>
              <a:gd name="connsiteX0" fmla="*/ 5751095 w 12192000"/>
              <a:gd name="connsiteY0" fmla="*/ 4692316 h 6858000"/>
              <a:gd name="connsiteX1" fmla="*/ 5751095 w 12192000"/>
              <a:gd name="connsiteY1" fmla="*/ 6364705 h 6858000"/>
              <a:gd name="connsiteX2" fmla="*/ 9692923 w 12192000"/>
              <a:gd name="connsiteY2" fmla="*/ 6364705 h 6858000"/>
              <a:gd name="connsiteX3" fmla="*/ 9692923 w 12192000"/>
              <a:gd name="connsiteY3" fmla="*/ 469231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751095" y="4692316"/>
                </a:moveTo>
                <a:lnTo>
                  <a:pt x="5751095" y="6364705"/>
                </a:lnTo>
                <a:lnTo>
                  <a:pt x="9692923" y="6364705"/>
                </a:lnTo>
                <a:lnTo>
                  <a:pt x="9692923" y="4692316"/>
                </a:lnTo>
                <a:close/>
                <a:moveTo>
                  <a:pt x="0" y="0"/>
                </a:moveTo>
                <a:lnTo>
                  <a:pt x="12192000" y="0"/>
                </a:lnTo>
                <a:lnTo>
                  <a:pt x="12192000" y="6858000"/>
                </a:lnTo>
                <a:lnTo>
                  <a:pt x="0" y="6858000"/>
                </a:lnTo>
                <a:close/>
              </a:path>
            </a:pathLst>
          </a:custGeom>
          <a:solidFill>
            <a:schemeClr val="dk1">
              <a:alpha val="84000"/>
            </a:scheme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zh-TW" altLang="en-US"/>
          </a:p>
        </p:txBody>
      </p:sp>
    </p:spTree>
    <p:extLst>
      <p:ext uri="{BB962C8B-B14F-4D97-AF65-F5344CB8AC3E}">
        <p14:creationId xmlns:p14="http://schemas.microsoft.com/office/powerpoint/2010/main" val="5850266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87B45AE-E111-4980-A190-098D669464E7}"/>
              </a:ext>
            </a:extLst>
          </p:cNvPr>
          <p:cNvSpPr/>
          <p:nvPr/>
        </p:nvSpPr>
        <p:spPr>
          <a:xfrm>
            <a:off x="1053321" y="1556554"/>
            <a:ext cx="3877985" cy="584775"/>
          </a:xfrm>
          <a:prstGeom prst="rect">
            <a:avLst/>
          </a:prstGeom>
        </p:spPr>
        <p:txBody>
          <a:bodyPr wrap="none">
            <a:spAutoFit/>
          </a:bodyPr>
          <a:lstStyle/>
          <a:p>
            <a:r>
              <a:rPr lang="zh-TW" altLang="en-US" sz="3200" dirty="0">
                <a:latin typeface="微軟正黑體" panose="020B0604030504040204" pitchFamily="34" charset="-120"/>
                <a:ea typeface="微軟正黑體" panose="020B0604030504040204" pitchFamily="34" charset="-120"/>
              </a:rPr>
              <a:t>模型存在嚴重過擬合</a:t>
            </a:r>
          </a:p>
        </p:txBody>
      </p:sp>
      <p:sp>
        <p:nvSpPr>
          <p:cNvPr id="4" name="矩形 3">
            <a:extLst>
              <a:ext uri="{FF2B5EF4-FFF2-40B4-BE49-F238E27FC236}">
                <a16:creationId xmlns:a16="http://schemas.microsoft.com/office/drawing/2014/main" id="{A0298FA9-895F-4B1F-AAB1-4059AEC695CB}"/>
              </a:ext>
            </a:extLst>
          </p:cNvPr>
          <p:cNvSpPr/>
          <p:nvPr/>
        </p:nvSpPr>
        <p:spPr>
          <a:xfrm>
            <a:off x="1714500" y="2187485"/>
            <a:ext cx="10160000" cy="400110"/>
          </a:xfrm>
          <a:prstGeom prst="rect">
            <a:avLst/>
          </a:prstGeom>
        </p:spPr>
        <p:txBody>
          <a:bodyPr wrap="square">
            <a:spAutoFit/>
          </a:bodyPr>
          <a:lstStyle/>
          <a:p>
            <a:r>
              <a:rPr lang="zh-TW" altLang="en-US" sz="2000" dirty="0">
                <a:latin typeface="微軟正黑體" panose="020B0604030504040204" pitchFamily="34" charset="-120"/>
                <a:ea typeface="微軟正黑體" panose="020B0604030504040204" pitchFamily="34" charset="-120"/>
              </a:rPr>
              <a:t>根據前述研究，只取在沒有</a:t>
            </a:r>
            <a:r>
              <a:rPr lang="en-US" altLang="zh-TW" sz="2000" dirty="0">
                <a:latin typeface="微軟正黑體" panose="020B0604030504040204" pitchFamily="34" charset="-120"/>
                <a:ea typeface="微軟正黑體" panose="020B0604030504040204" pitchFamily="34" charset="-120"/>
              </a:rPr>
              <a:t>Thresh</a:t>
            </a:r>
            <a:r>
              <a:rPr lang="zh-TW" altLang="en-US" sz="2000" dirty="0">
                <a:latin typeface="微軟正黑體" panose="020B0604030504040204" pitchFamily="34" charset="-120"/>
                <a:ea typeface="微軟正黑體" panose="020B0604030504040204" pitchFamily="34" charset="-120"/>
              </a:rPr>
              <a:t>下的最優解模型中相關性絕對值前二十名作為輸入變數</a:t>
            </a:r>
          </a:p>
        </p:txBody>
      </p:sp>
      <p:sp>
        <p:nvSpPr>
          <p:cNvPr id="5" name="矩形 4">
            <a:extLst>
              <a:ext uri="{FF2B5EF4-FFF2-40B4-BE49-F238E27FC236}">
                <a16:creationId xmlns:a16="http://schemas.microsoft.com/office/drawing/2014/main" id="{DE75C109-3BE1-4A4B-9504-CCD9A8371AE4}"/>
              </a:ext>
            </a:extLst>
          </p:cNvPr>
          <p:cNvSpPr/>
          <p:nvPr/>
        </p:nvSpPr>
        <p:spPr>
          <a:xfrm>
            <a:off x="1193800" y="2895600"/>
            <a:ext cx="10541000" cy="31623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129E4A7B-7837-4DDC-A9EF-79402D860B67}"/>
              </a:ext>
            </a:extLst>
          </p:cNvPr>
          <p:cNvSpPr txBox="1"/>
          <p:nvPr/>
        </p:nvSpPr>
        <p:spPr>
          <a:xfrm>
            <a:off x="1536700" y="3111500"/>
            <a:ext cx="3759200" cy="369332"/>
          </a:xfrm>
          <a:prstGeom prst="rect">
            <a:avLst/>
          </a:prstGeom>
          <a:noFill/>
        </p:spPr>
        <p:txBody>
          <a:bodyPr wrap="square" rtlCol="0">
            <a:spAutoFit/>
          </a:bodyPr>
          <a:lstStyle/>
          <a:p>
            <a:r>
              <a:rPr lang="zh-TW" altLang="en-US" dirty="0"/>
              <a:t>最優解模型 </a:t>
            </a:r>
            <a:r>
              <a:rPr lang="en-US" altLang="zh-TW" dirty="0"/>
              <a:t>:</a:t>
            </a:r>
            <a:r>
              <a:rPr lang="zh-TW" altLang="en-US" dirty="0"/>
              <a:t> </a:t>
            </a:r>
            <a:r>
              <a:rPr lang="en-US" altLang="zh-TW" dirty="0" err="1"/>
              <a:t>n_components</a:t>
            </a:r>
            <a:r>
              <a:rPr lang="en-US" altLang="zh-TW" dirty="0"/>
              <a:t> = 18</a:t>
            </a:r>
            <a:endParaRPr lang="zh-TW" altLang="en-US" dirty="0"/>
          </a:p>
        </p:txBody>
      </p:sp>
      <p:sp>
        <p:nvSpPr>
          <p:cNvPr id="7" name="矩形 6">
            <a:extLst>
              <a:ext uri="{FF2B5EF4-FFF2-40B4-BE49-F238E27FC236}">
                <a16:creationId xmlns:a16="http://schemas.microsoft.com/office/drawing/2014/main" id="{937867A7-0EBF-4305-AD61-94ADACD9A474}"/>
              </a:ext>
            </a:extLst>
          </p:cNvPr>
          <p:cNvSpPr/>
          <p:nvPr/>
        </p:nvSpPr>
        <p:spPr>
          <a:xfrm>
            <a:off x="5638800" y="3184088"/>
            <a:ext cx="6096000" cy="2585323"/>
          </a:xfrm>
          <a:prstGeom prst="rect">
            <a:avLst/>
          </a:prstGeom>
        </p:spPr>
        <p:txBody>
          <a:bodyPr>
            <a:spAutoFit/>
          </a:bodyPr>
          <a:lstStyle/>
          <a:p>
            <a:r>
              <a:rPr lang="zh-TW" altLang="en-US" dirty="0"/>
              <a:t>鄉鎮市區_大安區、鄉鎮市區_中山區、鄉鎮市區_松山區   </a:t>
            </a:r>
          </a:p>
          <a:p>
            <a:r>
              <a:rPr lang="zh-TW" altLang="en-US" dirty="0"/>
              <a:t>鄉鎮市區_信義區、鄉鎮市區_中正區、鄉鎮市區_大同區</a:t>
            </a:r>
          </a:p>
          <a:p>
            <a:r>
              <a:rPr lang="zh-TW" altLang="en-US" dirty="0"/>
              <a:t>鄉鎮市區_內湖區、鄉鎮市區_南港區、鄉鎮市區_士林區</a:t>
            </a:r>
          </a:p>
          <a:p>
            <a:endParaRPr lang="zh-TW" altLang="en-US" dirty="0"/>
          </a:p>
          <a:p>
            <a:r>
              <a:rPr lang="zh-TW" altLang="en-US" dirty="0"/>
              <a:t>建物型態_透天厝、建物型態_店面</a:t>
            </a:r>
          </a:p>
          <a:p>
            <a:r>
              <a:rPr lang="zh-TW" altLang="en-US" dirty="0"/>
              <a:t>總樓層數平方、屋齡byDay、 屋齡byDay平方</a:t>
            </a:r>
          </a:p>
          <a:p>
            <a:r>
              <a:rPr lang="zh-TW" altLang="en-US" dirty="0"/>
              <a:t>主要建材_鋼筋混凝土造、twse_stock_market、車位總價元 </a:t>
            </a:r>
          </a:p>
          <a:p>
            <a:r>
              <a:rPr lang="zh-TW" altLang="en-US" dirty="0"/>
              <a:t>交易標的_建物、建物移轉總面積平方公尺、土地移轉總面積平方公尺</a:t>
            </a:r>
          </a:p>
        </p:txBody>
      </p:sp>
    </p:spTree>
    <p:extLst>
      <p:ext uri="{BB962C8B-B14F-4D97-AF65-F5344CB8AC3E}">
        <p14:creationId xmlns:p14="http://schemas.microsoft.com/office/powerpoint/2010/main" val="1596827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7463387-B665-413E-81D0-DE7EF75DE22F}"/>
              </a:ext>
            </a:extLst>
          </p:cNvPr>
          <p:cNvSpPr/>
          <p:nvPr/>
        </p:nvSpPr>
        <p:spPr>
          <a:xfrm>
            <a:off x="773921" y="793234"/>
            <a:ext cx="5109091" cy="584775"/>
          </a:xfrm>
          <a:prstGeom prst="rect">
            <a:avLst/>
          </a:prstGeom>
        </p:spPr>
        <p:txBody>
          <a:bodyPr wrap="none">
            <a:spAutoFit/>
          </a:bodyPr>
          <a:lstStyle/>
          <a:p>
            <a:r>
              <a:rPr lang="zh-TW" altLang="en-US" sz="3200" dirty="0">
                <a:latin typeface="微軟正黑體" panose="020B0604030504040204" pitchFamily="34" charset="-120"/>
                <a:ea typeface="微軟正黑體" panose="020B0604030504040204" pitchFamily="34" charset="-120"/>
              </a:rPr>
              <a:t>先使用前次最優解來跑模型</a:t>
            </a:r>
          </a:p>
        </p:txBody>
      </p:sp>
      <p:sp>
        <p:nvSpPr>
          <p:cNvPr id="3" name="矩形 2">
            <a:extLst>
              <a:ext uri="{FF2B5EF4-FFF2-40B4-BE49-F238E27FC236}">
                <a16:creationId xmlns:a16="http://schemas.microsoft.com/office/drawing/2014/main" id="{E720500C-0B41-4AD1-BF1C-995981A566CB}"/>
              </a:ext>
            </a:extLst>
          </p:cNvPr>
          <p:cNvSpPr/>
          <p:nvPr/>
        </p:nvSpPr>
        <p:spPr>
          <a:xfrm>
            <a:off x="876300" y="1596936"/>
            <a:ext cx="4279900" cy="2031325"/>
          </a:xfrm>
          <a:prstGeom prst="rect">
            <a:avLst/>
          </a:prstGeom>
        </p:spPr>
        <p:txBody>
          <a:bodyPr wrap="square">
            <a:spAutoFit/>
          </a:bodyPr>
          <a:lstStyle/>
          <a:p>
            <a:r>
              <a:rPr lang="en-US" altLang="zh-TW" dirty="0" err="1"/>
              <a:t>n_components</a:t>
            </a:r>
            <a:r>
              <a:rPr lang="en-US" altLang="zh-TW" dirty="0"/>
              <a:t> = 18</a:t>
            </a:r>
          </a:p>
          <a:p>
            <a:r>
              <a:rPr lang="zh-TW" altLang="en-US" dirty="0"/>
              <a:t>RMSE_</a:t>
            </a:r>
            <a:r>
              <a:rPr lang="en-US" altLang="zh-TW" dirty="0"/>
              <a:t>T</a:t>
            </a:r>
            <a:r>
              <a:rPr lang="zh-TW" altLang="en-US" dirty="0"/>
              <a:t>rain = 0.28989664577177654</a:t>
            </a:r>
          </a:p>
          <a:p>
            <a:r>
              <a:rPr lang="zh-TW" altLang="en-US" dirty="0"/>
              <a:t>RMSE_</a:t>
            </a:r>
            <a:r>
              <a:rPr lang="en-US" altLang="zh-TW" dirty="0"/>
              <a:t>T</a:t>
            </a:r>
            <a:r>
              <a:rPr lang="zh-TW" altLang="en-US" dirty="0"/>
              <a:t>est = 0.35915527921687046</a:t>
            </a:r>
            <a:endParaRPr lang="en-US" altLang="zh-TW" dirty="0"/>
          </a:p>
          <a:p>
            <a:endParaRPr lang="en-US" altLang="zh-TW" dirty="0"/>
          </a:p>
          <a:p>
            <a:r>
              <a:rPr lang="en-US" altLang="zh-TW" dirty="0"/>
              <a:t>Coefficient:</a:t>
            </a:r>
            <a:endParaRPr lang="zh-TW" altLang="en-US" dirty="0"/>
          </a:p>
          <a:p>
            <a:r>
              <a:rPr lang="zh-TW" altLang="en-US" dirty="0"/>
              <a:t>PLS train: 0.4830827230104663</a:t>
            </a:r>
          </a:p>
          <a:p>
            <a:r>
              <a:rPr lang="zh-TW" altLang="en-US" dirty="0"/>
              <a:t>PLS test: 0.37325517432360544</a:t>
            </a:r>
          </a:p>
        </p:txBody>
      </p:sp>
      <p:sp>
        <p:nvSpPr>
          <p:cNvPr id="4" name="箭號: 向右 3">
            <a:extLst>
              <a:ext uri="{FF2B5EF4-FFF2-40B4-BE49-F238E27FC236}">
                <a16:creationId xmlns:a16="http://schemas.microsoft.com/office/drawing/2014/main" id="{DDD59330-CD64-41AD-BE15-8CDE69C0F59B}"/>
              </a:ext>
            </a:extLst>
          </p:cNvPr>
          <p:cNvSpPr/>
          <p:nvPr/>
        </p:nvSpPr>
        <p:spPr>
          <a:xfrm>
            <a:off x="4771762" y="2057399"/>
            <a:ext cx="2222500" cy="787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880E1359-050E-4DF4-9E2D-16212C550D90}"/>
              </a:ext>
            </a:extLst>
          </p:cNvPr>
          <p:cNvSpPr txBox="1"/>
          <p:nvPr/>
        </p:nvSpPr>
        <p:spPr>
          <a:xfrm>
            <a:off x="4958157" y="2694394"/>
            <a:ext cx="1130300" cy="369332"/>
          </a:xfrm>
          <a:prstGeom prst="rect">
            <a:avLst/>
          </a:prstGeom>
          <a:noFill/>
        </p:spPr>
        <p:txBody>
          <a:bodyPr wrap="square" rtlCol="0">
            <a:spAutoFit/>
          </a:bodyPr>
          <a:lstStyle/>
          <a:p>
            <a:r>
              <a:rPr lang="en-US" altLang="zh-TW" dirty="0"/>
              <a:t>MSE</a:t>
            </a:r>
            <a:r>
              <a:rPr lang="zh-TW" altLang="en-US" dirty="0"/>
              <a:t> 優化</a:t>
            </a:r>
          </a:p>
        </p:txBody>
      </p:sp>
      <p:sp>
        <p:nvSpPr>
          <p:cNvPr id="6" name="矩形 5">
            <a:extLst>
              <a:ext uri="{FF2B5EF4-FFF2-40B4-BE49-F238E27FC236}">
                <a16:creationId xmlns:a16="http://schemas.microsoft.com/office/drawing/2014/main" id="{506FD873-7B53-4CB3-A297-E02CAFFB899A}"/>
              </a:ext>
            </a:extLst>
          </p:cNvPr>
          <p:cNvSpPr/>
          <p:nvPr/>
        </p:nvSpPr>
        <p:spPr>
          <a:xfrm>
            <a:off x="7180657" y="1596936"/>
            <a:ext cx="4330700" cy="2031325"/>
          </a:xfrm>
          <a:prstGeom prst="rect">
            <a:avLst/>
          </a:prstGeom>
        </p:spPr>
        <p:txBody>
          <a:bodyPr wrap="square">
            <a:spAutoFit/>
          </a:bodyPr>
          <a:lstStyle/>
          <a:p>
            <a:r>
              <a:rPr lang="zh-TW" altLang="en-US" dirty="0"/>
              <a:t>n_component = 11</a:t>
            </a:r>
          </a:p>
          <a:p>
            <a:r>
              <a:rPr lang="zh-TW" altLang="en-US" dirty="0"/>
              <a:t>RMSE_</a:t>
            </a:r>
            <a:r>
              <a:rPr lang="en-US" altLang="zh-TW" dirty="0"/>
              <a:t>T</a:t>
            </a:r>
            <a:r>
              <a:rPr lang="zh-TW" altLang="en-US" dirty="0"/>
              <a:t>rain = 0.2898967727969102</a:t>
            </a:r>
          </a:p>
          <a:p>
            <a:r>
              <a:rPr lang="zh-TW" altLang="en-US" dirty="0"/>
              <a:t>RMSE_</a:t>
            </a:r>
            <a:r>
              <a:rPr lang="en-US" altLang="zh-TW" dirty="0"/>
              <a:t>T</a:t>
            </a:r>
            <a:r>
              <a:rPr lang="zh-TW" altLang="en-US" dirty="0"/>
              <a:t>est = 0.35915659953996276</a:t>
            </a:r>
          </a:p>
          <a:p>
            <a:endParaRPr lang="en-US" altLang="zh-TW" dirty="0"/>
          </a:p>
          <a:p>
            <a:r>
              <a:rPr lang="en-US" altLang="zh-TW" dirty="0"/>
              <a:t>Coefficient</a:t>
            </a:r>
          </a:p>
          <a:p>
            <a:r>
              <a:rPr lang="zh-TW" altLang="en-US" dirty="0"/>
              <a:t>PLS train: 0.48308227001108506</a:t>
            </a:r>
          </a:p>
          <a:p>
            <a:r>
              <a:rPr lang="zh-TW" altLang="en-US" dirty="0"/>
              <a:t>PLS test: 0.3732505662488521</a:t>
            </a:r>
          </a:p>
        </p:txBody>
      </p:sp>
      <p:pic>
        <p:nvPicPr>
          <p:cNvPr id="8" name="圖片 7">
            <a:extLst>
              <a:ext uri="{FF2B5EF4-FFF2-40B4-BE49-F238E27FC236}">
                <a16:creationId xmlns:a16="http://schemas.microsoft.com/office/drawing/2014/main" id="{0CB3CC32-FB8F-40EB-8C77-058D511D1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1595" y="3719207"/>
            <a:ext cx="5073205" cy="3083713"/>
          </a:xfrm>
          <a:prstGeom prst="rect">
            <a:avLst/>
          </a:prstGeom>
        </p:spPr>
      </p:pic>
      <p:pic>
        <p:nvPicPr>
          <p:cNvPr id="10" name="圖片 9">
            <a:extLst>
              <a:ext uri="{FF2B5EF4-FFF2-40B4-BE49-F238E27FC236}">
                <a16:creationId xmlns:a16="http://schemas.microsoft.com/office/drawing/2014/main" id="{C279BA95-9697-41D4-82C1-088C4CA2CD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988" y="3593396"/>
            <a:ext cx="5883012" cy="3028977"/>
          </a:xfrm>
          <a:prstGeom prst="rect">
            <a:avLst/>
          </a:prstGeom>
        </p:spPr>
      </p:pic>
    </p:spTree>
    <p:extLst>
      <p:ext uri="{BB962C8B-B14F-4D97-AF65-F5344CB8AC3E}">
        <p14:creationId xmlns:p14="http://schemas.microsoft.com/office/powerpoint/2010/main" val="40191909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6A120C6-85F4-4929-AA73-B30893D19B3B}"/>
              </a:ext>
            </a:extLst>
          </p:cNvPr>
          <p:cNvSpPr/>
          <p:nvPr/>
        </p:nvSpPr>
        <p:spPr>
          <a:xfrm>
            <a:off x="773921" y="793234"/>
            <a:ext cx="2499980" cy="584775"/>
          </a:xfrm>
          <a:prstGeom prst="rect">
            <a:avLst/>
          </a:prstGeom>
        </p:spPr>
        <p:txBody>
          <a:bodyPr wrap="none">
            <a:spAutoFit/>
          </a:bodyPr>
          <a:lstStyle/>
          <a:p>
            <a:r>
              <a:rPr lang="en-US" altLang="zh-TW" sz="3200" dirty="0">
                <a:latin typeface="微軟正黑體" panose="020B0604030504040204" pitchFamily="34" charset="-120"/>
                <a:ea typeface="微軟正黑體" panose="020B0604030504040204" pitchFamily="34" charset="-120"/>
              </a:rPr>
              <a:t>Grid Search </a:t>
            </a:r>
            <a:endParaRPr lang="zh-TW" altLang="en-US" sz="3200" dirty="0">
              <a:latin typeface="微軟正黑體" panose="020B0604030504040204" pitchFamily="34" charset="-120"/>
              <a:ea typeface="微軟正黑體" panose="020B0604030504040204" pitchFamily="34" charset="-120"/>
            </a:endParaRPr>
          </a:p>
        </p:txBody>
      </p:sp>
      <p:graphicFrame>
        <p:nvGraphicFramePr>
          <p:cNvPr id="3" name="表格 2">
            <a:extLst>
              <a:ext uri="{FF2B5EF4-FFF2-40B4-BE49-F238E27FC236}">
                <a16:creationId xmlns:a16="http://schemas.microsoft.com/office/drawing/2014/main" id="{9F21D550-A0A7-4E90-9200-D5A9440AC030}"/>
              </a:ext>
            </a:extLst>
          </p:cNvPr>
          <p:cNvGraphicFramePr>
            <a:graphicFrameLocks noGrp="1"/>
          </p:cNvGraphicFramePr>
          <p:nvPr>
            <p:extLst>
              <p:ext uri="{D42A27DB-BD31-4B8C-83A1-F6EECF244321}">
                <p14:modId xmlns:p14="http://schemas.microsoft.com/office/powerpoint/2010/main" val="3009300720"/>
              </p:ext>
            </p:extLst>
          </p:nvPr>
        </p:nvGraphicFramePr>
        <p:xfrm>
          <a:off x="773921" y="1685985"/>
          <a:ext cx="9462277" cy="1616015"/>
        </p:xfrm>
        <a:graphic>
          <a:graphicData uri="http://schemas.openxmlformats.org/drawingml/2006/table">
            <a:tbl>
              <a:tblPr>
                <a:tableStyleId>{5C22544A-7EE6-4342-B048-85BDC9FD1C3A}</a:tableStyleId>
              </a:tblPr>
              <a:tblGrid>
                <a:gridCol w="1723330">
                  <a:extLst>
                    <a:ext uri="{9D8B030D-6E8A-4147-A177-3AD203B41FA5}">
                      <a16:colId xmlns:a16="http://schemas.microsoft.com/office/drawing/2014/main" val="3342015177"/>
                    </a:ext>
                  </a:extLst>
                </a:gridCol>
                <a:gridCol w="1158962">
                  <a:extLst>
                    <a:ext uri="{9D8B030D-6E8A-4147-A177-3AD203B41FA5}">
                      <a16:colId xmlns:a16="http://schemas.microsoft.com/office/drawing/2014/main" val="3222934834"/>
                    </a:ext>
                  </a:extLst>
                </a:gridCol>
                <a:gridCol w="1315997">
                  <a:extLst>
                    <a:ext uri="{9D8B030D-6E8A-4147-A177-3AD203B41FA5}">
                      <a16:colId xmlns:a16="http://schemas.microsoft.com/office/drawing/2014/main" val="1444490172"/>
                    </a:ext>
                  </a:extLst>
                </a:gridCol>
                <a:gridCol w="1315997">
                  <a:extLst>
                    <a:ext uri="{9D8B030D-6E8A-4147-A177-3AD203B41FA5}">
                      <a16:colId xmlns:a16="http://schemas.microsoft.com/office/drawing/2014/main" val="171186809"/>
                    </a:ext>
                  </a:extLst>
                </a:gridCol>
                <a:gridCol w="1315997">
                  <a:extLst>
                    <a:ext uri="{9D8B030D-6E8A-4147-A177-3AD203B41FA5}">
                      <a16:colId xmlns:a16="http://schemas.microsoft.com/office/drawing/2014/main" val="4150768924"/>
                    </a:ext>
                  </a:extLst>
                </a:gridCol>
                <a:gridCol w="1315997">
                  <a:extLst>
                    <a:ext uri="{9D8B030D-6E8A-4147-A177-3AD203B41FA5}">
                      <a16:colId xmlns:a16="http://schemas.microsoft.com/office/drawing/2014/main" val="3470982881"/>
                    </a:ext>
                  </a:extLst>
                </a:gridCol>
                <a:gridCol w="1315997">
                  <a:extLst>
                    <a:ext uri="{9D8B030D-6E8A-4147-A177-3AD203B41FA5}">
                      <a16:colId xmlns:a16="http://schemas.microsoft.com/office/drawing/2014/main" val="860775217"/>
                    </a:ext>
                  </a:extLst>
                </a:gridCol>
              </a:tblGrid>
              <a:tr h="263839">
                <a:tc>
                  <a:txBody>
                    <a:bodyPr/>
                    <a:lstStyle/>
                    <a:p>
                      <a:pPr algn="ctr" fontAlgn="ctr"/>
                      <a:r>
                        <a:rPr lang="en-US" sz="1200" u="none" strike="noStrike">
                          <a:effectLst/>
                        </a:rPr>
                        <a:t>param_n_components</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sz="1200" u="none" strike="noStrike">
                          <a:effectLst/>
                        </a:rPr>
                        <a:t>split0_test_score</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sz="1200" u="none" strike="noStrike">
                          <a:effectLst/>
                        </a:rPr>
                        <a:t>split1_test_score</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sz="1200" u="none" strike="noStrike">
                          <a:effectLst/>
                        </a:rPr>
                        <a:t>split2_test_score</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sz="1200" u="none" strike="noStrike">
                          <a:effectLst/>
                        </a:rPr>
                        <a:t>split3_test_score</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sz="1200" u="none" strike="noStrike">
                          <a:effectLst/>
                        </a:rPr>
                        <a:t>split4_test_score</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sz="1200" u="none" strike="noStrike">
                          <a:effectLst/>
                        </a:rPr>
                        <a:t>split5_test_score</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extLst>
                  <a:ext uri="{0D108BD9-81ED-4DB2-BD59-A6C34878D82A}">
                    <a16:rowId xmlns:a16="http://schemas.microsoft.com/office/drawing/2014/main" val="707964272"/>
                  </a:ext>
                </a:extLst>
              </a:tr>
              <a:tr h="263839">
                <a:tc>
                  <a:txBody>
                    <a:bodyPr/>
                    <a:lstStyle/>
                    <a:p>
                      <a:pPr algn="ctr" fontAlgn="ctr"/>
                      <a:r>
                        <a:rPr lang="en-US" altLang="zh-TW" sz="1200" u="none" strike="noStrike" dirty="0">
                          <a:effectLst/>
                        </a:rPr>
                        <a:t>14</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solidFill>
                      <a:srgbClr val="FFC000"/>
                    </a:solidFill>
                  </a:tcPr>
                </a:tc>
                <a:tc>
                  <a:txBody>
                    <a:bodyPr/>
                    <a:lstStyle/>
                    <a:p>
                      <a:pPr algn="ctr" fontAlgn="ctr"/>
                      <a:r>
                        <a:rPr lang="en-US" altLang="zh-TW" sz="1200" u="none" strike="noStrike" dirty="0">
                          <a:effectLst/>
                        </a:rPr>
                        <a:t>-0.07</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solidFill>
                      <a:srgbClr val="FFC000"/>
                    </a:solidFill>
                  </a:tcPr>
                </a:tc>
                <a:tc>
                  <a:txBody>
                    <a:bodyPr/>
                    <a:lstStyle/>
                    <a:p>
                      <a:pPr algn="ctr" fontAlgn="ctr"/>
                      <a:r>
                        <a:rPr lang="en-US" altLang="zh-TW" sz="1200" u="none" strike="noStrike" dirty="0">
                          <a:effectLst/>
                        </a:rPr>
                        <a:t>-0.07</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solidFill>
                      <a:srgbClr val="FFC000"/>
                    </a:solidFill>
                  </a:tcPr>
                </a:tc>
                <a:tc>
                  <a:txBody>
                    <a:bodyPr/>
                    <a:lstStyle/>
                    <a:p>
                      <a:pPr algn="ctr" fontAlgn="ctr"/>
                      <a:r>
                        <a:rPr lang="en-US" altLang="zh-TW" sz="1200" u="none" strike="noStrike" dirty="0">
                          <a:effectLst/>
                        </a:rPr>
                        <a:t>-0.08</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solidFill>
                      <a:srgbClr val="FFC000"/>
                    </a:solidFill>
                  </a:tcPr>
                </a:tc>
                <a:tc>
                  <a:txBody>
                    <a:bodyPr/>
                    <a:lstStyle/>
                    <a:p>
                      <a:pPr algn="ctr" fontAlgn="ctr"/>
                      <a:r>
                        <a:rPr lang="en-US" altLang="zh-TW" sz="1200" u="none" strike="noStrike" dirty="0">
                          <a:effectLst/>
                        </a:rPr>
                        <a:t>-0.11</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solidFill>
                      <a:srgbClr val="FFC000"/>
                    </a:solidFill>
                  </a:tcPr>
                </a:tc>
                <a:tc>
                  <a:txBody>
                    <a:bodyPr/>
                    <a:lstStyle/>
                    <a:p>
                      <a:pPr algn="ctr" fontAlgn="ctr"/>
                      <a:r>
                        <a:rPr lang="en-US" altLang="zh-TW" sz="1200" u="none" strike="noStrike" dirty="0">
                          <a:effectLst/>
                        </a:rPr>
                        <a:t>-0.07</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solidFill>
                      <a:srgbClr val="FFC000"/>
                    </a:solidFill>
                  </a:tcPr>
                </a:tc>
                <a:tc>
                  <a:txBody>
                    <a:bodyPr/>
                    <a:lstStyle/>
                    <a:p>
                      <a:pPr algn="ctr" fontAlgn="ctr"/>
                      <a:r>
                        <a:rPr lang="en-US" altLang="zh-TW" sz="1200" u="none" strike="noStrike" dirty="0">
                          <a:effectLst/>
                        </a:rPr>
                        <a:t>-0.09</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solidFill>
                      <a:srgbClr val="FFC000"/>
                    </a:solidFill>
                  </a:tcPr>
                </a:tc>
                <a:extLst>
                  <a:ext uri="{0D108BD9-81ED-4DB2-BD59-A6C34878D82A}">
                    <a16:rowId xmlns:a16="http://schemas.microsoft.com/office/drawing/2014/main" val="3077987984"/>
                  </a:ext>
                </a:extLst>
              </a:tr>
              <a:tr h="263839">
                <a:tc>
                  <a:txBody>
                    <a:bodyPr/>
                    <a:lstStyle/>
                    <a:p>
                      <a:pPr algn="ctr" fontAlgn="ctr"/>
                      <a:r>
                        <a:rPr lang="en-US" altLang="zh-TW" sz="1200" u="none" strike="noStrike">
                          <a:effectLst/>
                        </a:rPr>
                        <a:t>16</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-0.07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-0.07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-0.08</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-0.11</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-0.07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-0.09</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extLst>
                  <a:ext uri="{0D108BD9-81ED-4DB2-BD59-A6C34878D82A}">
                    <a16:rowId xmlns:a16="http://schemas.microsoft.com/office/drawing/2014/main" val="297689256"/>
                  </a:ext>
                </a:extLst>
              </a:tr>
              <a:tr h="263839">
                <a:tc>
                  <a:txBody>
                    <a:bodyPr/>
                    <a:lstStyle/>
                    <a:p>
                      <a:pPr algn="ctr" fontAlgn="ctr"/>
                      <a:r>
                        <a:rPr lang="en-US" altLang="zh-TW" sz="1200" u="none" strike="noStrike">
                          <a:effectLst/>
                        </a:rPr>
                        <a:t>18</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-0.07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-0.07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-0.08</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-0.11</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-0.07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-0.09</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extLst>
                  <a:ext uri="{0D108BD9-81ED-4DB2-BD59-A6C34878D82A}">
                    <a16:rowId xmlns:a16="http://schemas.microsoft.com/office/drawing/2014/main" val="2705338162"/>
                  </a:ext>
                </a:extLst>
              </a:tr>
              <a:tr h="296820">
                <a:tc>
                  <a:txBody>
                    <a:bodyPr/>
                    <a:lstStyle/>
                    <a:p>
                      <a:pPr algn="ctr" fontAlgn="ctr"/>
                      <a:r>
                        <a:rPr lang="en-US" altLang="zh-TW" sz="1200" u="none" strike="noStrike">
                          <a:effectLst/>
                        </a:rPr>
                        <a:t>20</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-0.07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-0.07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-0.08</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-0.11</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-0.07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dirty="0">
                          <a:effectLst/>
                        </a:rPr>
                        <a:t>-0.09</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extLst>
                  <a:ext uri="{0D108BD9-81ED-4DB2-BD59-A6C34878D82A}">
                    <a16:rowId xmlns:a16="http://schemas.microsoft.com/office/drawing/2014/main" val="4112682153"/>
                  </a:ext>
                </a:extLst>
              </a:tr>
              <a:tr h="263839">
                <a:tc>
                  <a:txBody>
                    <a:bodyPr/>
                    <a:lstStyle/>
                    <a:p>
                      <a:pPr algn="ctr" fontAlgn="ctr"/>
                      <a:r>
                        <a:rPr lang="en-US" altLang="zh-TW" sz="1200" u="none" strike="noStrike">
                          <a:effectLst/>
                        </a:rPr>
                        <a:t>22</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-0.07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-0.07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-0.08</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-0.11</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dirty="0">
                          <a:effectLst/>
                        </a:rPr>
                        <a:t>-0.07</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dirty="0">
                          <a:effectLst/>
                        </a:rPr>
                        <a:t>-0.09</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extLst>
                  <a:ext uri="{0D108BD9-81ED-4DB2-BD59-A6C34878D82A}">
                    <a16:rowId xmlns:a16="http://schemas.microsoft.com/office/drawing/2014/main" val="3905724098"/>
                  </a:ext>
                </a:extLst>
              </a:tr>
            </a:tbl>
          </a:graphicData>
        </a:graphic>
      </p:graphicFrame>
      <p:graphicFrame>
        <p:nvGraphicFramePr>
          <p:cNvPr id="4" name="表格 3">
            <a:extLst>
              <a:ext uri="{FF2B5EF4-FFF2-40B4-BE49-F238E27FC236}">
                <a16:creationId xmlns:a16="http://schemas.microsoft.com/office/drawing/2014/main" id="{BD9633F7-C5FC-46F8-BB92-96F6C439D975}"/>
              </a:ext>
            </a:extLst>
          </p:cNvPr>
          <p:cNvGraphicFramePr>
            <a:graphicFrameLocks noGrp="1"/>
          </p:cNvGraphicFramePr>
          <p:nvPr>
            <p:extLst>
              <p:ext uri="{D42A27DB-BD31-4B8C-83A1-F6EECF244321}">
                <p14:modId xmlns:p14="http://schemas.microsoft.com/office/powerpoint/2010/main" val="1431369413"/>
              </p:ext>
            </p:extLst>
          </p:nvPr>
        </p:nvGraphicFramePr>
        <p:xfrm>
          <a:off x="2023911" y="3582988"/>
          <a:ext cx="9029701" cy="1930399"/>
        </p:xfrm>
        <a:graphic>
          <a:graphicData uri="http://schemas.openxmlformats.org/drawingml/2006/table">
            <a:tbl>
              <a:tblPr>
                <a:tableStyleId>{5C22544A-7EE6-4342-B048-85BDC9FD1C3A}</a:tableStyleId>
              </a:tblPr>
              <a:tblGrid>
                <a:gridCol w="1326040">
                  <a:extLst>
                    <a:ext uri="{9D8B030D-6E8A-4147-A177-3AD203B41FA5}">
                      <a16:colId xmlns:a16="http://schemas.microsoft.com/office/drawing/2014/main" val="4190861912"/>
                    </a:ext>
                  </a:extLst>
                </a:gridCol>
                <a:gridCol w="1326040">
                  <a:extLst>
                    <a:ext uri="{9D8B030D-6E8A-4147-A177-3AD203B41FA5}">
                      <a16:colId xmlns:a16="http://schemas.microsoft.com/office/drawing/2014/main" val="4148306437"/>
                    </a:ext>
                  </a:extLst>
                </a:gridCol>
                <a:gridCol w="1326040">
                  <a:extLst>
                    <a:ext uri="{9D8B030D-6E8A-4147-A177-3AD203B41FA5}">
                      <a16:colId xmlns:a16="http://schemas.microsoft.com/office/drawing/2014/main" val="3558419954"/>
                    </a:ext>
                  </a:extLst>
                </a:gridCol>
                <a:gridCol w="1326040">
                  <a:extLst>
                    <a:ext uri="{9D8B030D-6E8A-4147-A177-3AD203B41FA5}">
                      <a16:colId xmlns:a16="http://schemas.microsoft.com/office/drawing/2014/main" val="89722467"/>
                    </a:ext>
                  </a:extLst>
                </a:gridCol>
                <a:gridCol w="1326040">
                  <a:extLst>
                    <a:ext uri="{9D8B030D-6E8A-4147-A177-3AD203B41FA5}">
                      <a16:colId xmlns:a16="http://schemas.microsoft.com/office/drawing/2014/main" val="3344496247"/>
                    </a:ext>
                  </a:extLst>
                </a:gridCol>
                <a:gridCol w="1136606">
                  <a:extLst>
                    <a:ext uri="{9D8B030D-6E8A-4147-A177-3AD203B41FA5}">
                      <a16:colId xmlns:a16="http://schemas.microsoft.com/office/drawing/2014/main" val="2567681826"/>
                    </a:ext>
                  </a:extLst>
                </a:gridCol>
                <a:gridCol w="1262895">
                  <a:extLst>
                    <a:ext uri="{9D8B030D-6E8A-4147-A177-3AD203B41FA5}">
                      <a16:colId xmlns:a16="http://schemas.microsoft.com/office/drawing/2014/main" val="1404346890"/>
                    </a:ext>
                  </a:extLst>
                </a:gridCol>
              </a:tblGrid>
              <a:tr h="494844">
                <a:tc>
                  <a:txBody>
                    <a:bodyPr/>
                    <a:lstStyle/>
                    <a:p>
                      <a:pPr algn="ctr" fontAlgn="ctr"/>
                      <a:r>
                        <a:rPr lang="en-US" sz="1200" u="none" strike="noStrike" dirty="0">
                          <a:effectLst/>
                        </a:rPr>
                        <a:t>split6_test_score</a:t>
                      </a:r>
                      <a:endParaRPr 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sz="1200" u="none" strike="noStrike" dirty="0">
                          <a:effectLst/>
                        </a:rPr>
                        <a:t>split7_test_score</a:t>
                      </a:r>
                      <a:endParaRPr 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sz="1200" u="none" strike="noStrike">
                          <a:effectLst/>
                        </a:rPr>
                        <a:t>split8_test_score</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sz="1200" u="none" strike="noStrike">
                          <a:effectLst/>
                        </a:rPr>
                        <a:t>split9_test_score</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sz="1200" u="none" strike="noStrike">
                          <a:effectLst/>
                        </a:rPr>
                        <a:t>mean_test_score</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sz="1200" u="none" strike="noStrike">
                          <a:effectLst/>
                        </a:rPr>
                        <a:t>std_test_score</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sz="1200" u="none" strike="noStrike">
                          <a:effectLst/>
                        </a:rPr>
                        <a:t>rank_test_score</a:t>
                      </a:r>
                      <a:endParaRPr lang="en-US"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extLst>
                  <a:ext uri="{0D108BD9-81ED-4DB2-BD59-A6C34878D82A}">
                    <a16:rowId xmlns:a16="http://schemas.microsoft.com/office/drawing/2014/main" val="4242204271"/>
                  </a:ext>
                </a:extLst>
              </a:tr>
              <a:tr h="287111">
                <a:tc>
                  <a:txBody>
                    <a:bodyPr/>
                    <a:lstStyle/>
                    <a:p>
                      <a:pPr algn="ctr" fontAlgn="ctr"/>
                      <a:r>
                        <a:rPr lang="en-US" altLang="zh-TW" sz="1200" u="none" strike="noStrike" dirty="0">
                          <a:effectLst/>
                        </a:rPr>
                        <a:t>-0.07</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solidFill>
                      <a:srgbClr val="FFC000"/>
                    </a:solidFill>
                  </a:tcPr>
                </a:tc>
                <a:tc>
                  <a:txBody>
                    <a:bodyPr/>
                    <a:lstStyle/>
                    <a:p>
                      <a:pPr algn="ctr" fontAlgn="ctr"/>
                      <a:r>
                        <a:rPr lang="en-US" altLang="zh-TW" sz="1200" u="none" strike="noStrike" dirty="0">
                          <a:effectLst/>
                        </a:rPr>
                        <a:t>-0.11</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solidFill>
                      <a:srgbClr val="FFC000"/>
                    </a:solidFill>
                  </a:tcPr>
                </a:tc>
                <a:tc>
                  <a:txBody>
                    <a:bodyPr/>
                    <a:lstStyle/>
                    <a:p>
                      <a:pPr algn="ctr" fontAlgn="ctr"/>
                      <a:r>
                        <a:rPr lang="en-US" altLang="zh-TW" sz="1200" u="none" strike="noStrike" dirty="0">
                          <a:effectLst/>
                        </a:rPr>
                        <a:t>-0.11</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solidFill>
                      <a:srgbClr val="FFC000"/>
                    </a:solidFill>
                  </a:tcPr>
                </a:tc>
                <a:tc>
                  <a:txBody>
                    <a:bodyPr/>
                    <a:lstStyle/>
                    <a:p>
                      <a:pPr algn="ctr" fontAlgn="ctr"/>
                      <a:r>
                        <a:rPr lang="en-US" altLang="zh-TW" sz="1200" u="none" strike="noStrike">
                          <a:effectLst/>
                        </a:rPr>
                        <a:t>-0.07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solidFill>
                      <a:srgbClr val="FFC000"/>
                    </a:solidFill>
                  </a:tcPr>
                </a:tc>
                <a:tc>
                  <a:txBody>
                    <a:bodyPr/>
                    <a:lstStyle/>
                    <a:p>
                      <a:pPr algn="ctr" fontAlgn="ctr"/>
                      <a:r>
                        <a:rPr lang="en-US" altLang="zh-TW" sz="1200" u="none" strike="noStrike">
                          <a:effectLst/>
                        </a:rPr>
                        <a:t>-0.08</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solidFill>
                      <a:srgbClr val="FFC000"/>
                    </a:solidFill>
                  </a:tcPr>
                </a:tc>
                <a:tc>
                  <a:txBody>
                    <a:bodyPr/>
                    <a:lstStyle/>
                    <a:p>
                      <a:pPr algn="ctr" fontAlgn="ctr"/>
                      <a:r>
                        <a:rPr lang="en-US" altLang="zh-TW" sz="1200" u="none" strike="noStrike">
                          <a:effectLst/>
                        </a:rPr>
                        <a:t>0.02</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solidFill>
                      <a:srgbClr val="FFC000"/>
                    </a:solidFill>
                  </a:tcPr>
                </a:tc>
                <a:tc>
                  <a:txBody>
                    <a:bodyPr/>
                    <a:lstStyle/>
                    <a:p>
                      <a:pPr algn="ctr" fontAlgn="ctr"/>
                      <a:r>
                        <a:rPr lang="en-US" altLang="zh-TW" sz="1200" u="none" strike="noStrike" dirty="0">
                          <a:effectLst/>
                        </a:rPr>
                        <a:t>1</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solidFill>
                      <a:srgbClr val="FFC000"/>
                    </a:solidFill>
                  </a:tcPr>
                </a:tc>
                <a:extLst>
                  <a:ext uri="{0D108BD9-81ED-4DB2-BD59-A6C34878D82A}">
                    <a16:rowId xmlns:a16="http://schemas.microsoft.com/office/drawing/2014/main" val="1014621238"/>
                  </a:ext>
                </a:extLst>
              </a:tr>
              <a:tr h="287111">
                <a:tc>
                  <a:txBody>
                    <a:bodyPr/>
                    <a:lstStyle/>
                    <a:p>
                      <a:pPr algn="ctr" fontAlgn="ctr"/>
                      <a:r>
                        <a:rPr lang="en-US" altLang="zh-TW" sz="1200" u="none" strike="noStrike">
                          <a:effectLst/>
                        </a:rPr>
                        <a:t>-0.07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dirty="0">
                          <a:effectLst/>
                        </a:rPr>
                        <a:t>-0.11</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dirty="0">
                          <a:effectLst/>
                        </a:rPr>
                        <a:t>-0.11</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dirty="0">
                          <a:effectLst/>
                        </a:rPr>
                        <a:t>-0.07</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dirty="0">
                          <a:effectLst/>
                        </a:rPr>
                        <a:t>-0.08</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dirty="0">
                          <a:effectLst/>
                        </a:rPr>
                        <a:t>0.02</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dirty="0">
                          <a:effectLst/>
                        </a:rPr>
                        <a:t>2</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extLst>
                  <a:ext uri="{0D108BD9-81ED-4DB2-BD59-A6C34878D82A}">
                    <a16:rowId xmlns:a16="http://schemas.microsoft.com/office/drawing/2014/main" val="1958104516"/>
                  </a:ext>
                </a:extLst>
              </a:tr>
              <a:tr h="287111">
                <a:tc>
                  <a:txBody>
                    <a:bodyPr/>
                    <a:lstStyle/>
                    <a:p>
                      <a:pPr algn="ctr" fontAlgn="ctr"/>
                      <a:r>
                        <a:rPr lang="en-US" altLang="zh-TW" sz="1200" u="none" strike="noStrike">
                          <a:effectLst/>
                        </a:rPr>
                        <a:t>-0.07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-0.11</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-0.11</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dirty="0">
                          <a:effectLst/>
                        </a:rPr>
                        <a:t>-0.07</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-0.08</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0.02</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3</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extLst>
                  <a:ext uri="{0D108BD9-81ED-4DB2-BD59-A6C34878D82A}">
                    <a16:rowId xmlns:a16="http://schemas.microsoft.com/office/drawing/2014/main" val="3151177275"/>
                  </a:ext>
                </a:extLst>
              </a:tr>
              <a:tr h="287111">
                <a:tc>
                  <a:txBody>
                    <a:bodyPr/>
                    <a:lstStyle/>
                    <a:p>
                      <a:pPr algn="ctr" fontAlgn="ctr"/>
                      <a:r>
                        <a:rPr lang="en-US" altLang="zh-TW" sz="1200" u="none" strike="noStrike">
                          <a:effectLst/>
                        </a:rPr>
                        <a:t>-0.07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-0.11</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-0.11</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dirty="0">
                          <a:effectLst/>
                        </a:rPr>
                        <a:t>-0.07</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dirty="0">
                          <a:effectLst/>
                        </a:rPr>
                        <a:t>-0.08</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0.02</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dirty="0">
                          <a:effectLst/>
                        </a:rPr>
                        <a:t>3</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extLst>
                  <a:ext uri="{0D108BD9-81ED-4DB2-BD59-A6C34878D82A}">
                    <a16:rowId xmlns:a16="http://schemas.microsoft.com/office/drawing/2014/main" val="1877921460"/>
                  </a:ext>
                </a:extLst>
              </a:tr>
              <a:tr h="287111">
                <a:tc>
                  <a:txBody>
                    <a:bodyPr/>
                    <a:lstStyle/>
                    <a:p>
                      <a:pPr algn="ctr" fontAlgn="ctr"/>
                      <a:r>
                        <a:rPr lang="en-US" altLang="zh-TW" sz="1200" u="none" strike="noStrike">
                          <a:effectLst/>
                        </a:rPr>
                        <a:t>-0.07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-0.11</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-0.11</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a:effectLst/>
                        </a:rPr>
                        <a:t>-0.07</a:t>
                      </a:r>
                      <a:endParaRPr lang="en-US" altLang="zh-TW" sz="1200" b="0" i="0" u="none" strike="noStrike">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dirty="0">
                          <a:effectLst/>
                        </a:rPr>
                        <a:t>-0.08</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dirty="0">
                          <a:effectLst/>
                        </a:rPr>
                        <a:t>0.02</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tc>
                  <a:txBody>
                    <a:bodyPr/>
                    <a:lstStyle/>
                    <a:p>
                      <a:pPr algn="ctr" fontAlgn="ctr"/>
                      <a:r>
                        <a:rPr lang="en-US" altLang="zh-TW" sz="1200" u="none" strike="noStrike" dirty="0">
                          <a:effectLst/>
                        </a:rPr>
                        <a:t>3</a:t>
                      </a:r>
                      <a:endParaRPr lang="en-US" altLang="zh-TW"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6350" marR="6350" marT="6350" marB="0" anchor="ctr"/>
                </a:tc>
                <a:extLst>
                  <a:ext uri="{0D108BD9-81ED-4DB2-BD59-A6C34878D82A}">
                    <a16:rowId xmlns:a16="http://schemas.microsoft.com/office/drawing/2014/main" val="3527839632"/>
                  </a:ext>
                </a:extLst>
              </a:tr>
            </a:tbl>
          </a:graphicData>
        </a:graphic>
      </p:graphicFrame>
      <p:sp>
        <p:nvSpPr>
          <p:cNvPr id="5" name="箭號: 向上 4">
            <a:extLst>
              <a:ext uri="{FF2B5EF4-FFF2-40B4-BE49-F238E27FC236}">
                <a16:creationId xmlns:a16="http://schemas.microsoft.com/office/drawing/2014/main" id="{373CBB62-5C95-47EB-83A8-43BE31E7FAC5}"/>
              </a:ext>
            </a:extLst>
          </p:cNvPr>
          <p:cNvSpPr/>
          <p:nvPr/>
        </p:nvSpPr>
        <p:spPr>
          <a:xfrm>
            <a:off x="10088412" y="5378450"/>
            <a:ext cx="342900" cy="44291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23DE4566-76C3-4580-B2F0-6D1C7CE9A4EA}"/>
              </a:ext>
            </a:extLst>
          </p:cNvPr>
          <p:cNvSpPr txBox="1"/>
          <p:nvPr/>
        </p:nvSpPr>
        <p:spPr>
          <a:xfrm>
            <a:off x="9637562" y="5821363"/>
            <a:ext cx="1244600" cy="369332"/>
          </a:xfrm>
          <a:prstGeom prst="rect">
            <a:avLst/>
          </a:prstGeom>
          <a:noFill/>
        </p:spPr>
        <p:txBody>
          <a:bodyPr wrap="square" rtlCol="0">
            <a:spAutoFit/>
          </a:bodyPr>
          <a:lstStyle/>
          <a:p>
            <a:r>
              <a:rPr lang="zh-TW" altLang="en-US" dirty="0"/>
              <a:t>更新不動</a:t>
            </a:r>
          </a:p>
        </p:txBody>
      </p:sp>
    </p:spTree>
    <p:extLst>
      <p:ext uri="{BB962C8B-B14F-4D97-AF65-F5344CB8AC3E}">
        <p14:creationId xmlns:p14="http://schemas.microsoft.com/office/powerpoint/2010/main" val="22793025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E8FDD08-AE5D-4FC7-A471-4E7C2AF79730}"/>
              </a:ext>
            </a:extLst>
          </p:cNvPr>
          <p:cNvSpPr/>
          <p:nvPr/>
        </p:nvSpPr>
        <p:spPr>
          <a:xfrm>
            <a:off x="773921" y="793234"/>
            <a:ext cx="2499980" cy="584775"/>
          </a:xfrm>
          <a:prstGeom prst="rect">
            <a:avLst/>
          </a:prstGeom>
        </p:spPr>
        <p:txBody>
          <a:bodyPr wrap="none">
            <a:spAutoFit/>
          </a:bodyPr>
          <a:lstStyle/>
          <a:p>
            <a:r>
              <a:rPr lang="en-US" altLang="zh-TW" sz="3200" dirty="0">
                <a:latin typeface="微軟正黑體" panose="020B0604030504040204" pitchFamily="34" charset="-120"/>
                <a:ea typeface="微軟正黑體" panose="020B0604030504040204" pitchFamily="34" charset="-120"/>
              </a:rPr>
              <a:t>Grid Search </a:t>
            </a:r>
            <a:endParaRPr lang="zh-TW" altLang="en-US" sz="3200" dirty="0">
              <a:latin typeface="微軟正黑體" panose="020B0604030504040204" pitchFamily="34" charset="-120"/>
              <a:ea typeface="微軟正黑體" panose="020B0604030504040204" pitchFamily="34" charset="-120"/>
            </a:endParaRPr>
          </a:p>
        </p:txBody>
      </p:sp>
      <p:sp>
        <p:nvSpPr>
          <p:cNvPr id="3" name="矩形 2">
            <a:extLst>
              <a:ext uri="{FF2B5EF4-FFF2-40B4-BE49-F238E27FC236}">
                <a16:creationId xmlns:a16="http://schemas.microsoft.com/office/drawing/2014/main" id="{EF11D804-A27C-4621-8E93-229F8C3F58AA}"/>
              </a:ext>
            </a:extLst>
          </p:cNvPr>
          <p:cNvSpPr/>
          <p:nvPr/>
        </p:nvSpPr>
        <p:spPr>
          <a:xfrm>
            <a:off x="1336158" y="1552653"/>
            <a:ext cx="3969489" cy="1754326"/>
          </a:xfrm>
          <a:prstGeom prst="rect">
            <a:avLst/>
          </a:prstGeom>
        </p:spPr>
        <p:txBody>
          <a:bodyPr wrap="square">
            <a:spAutoFit/>
          </a:bodyPr>
          <a:lstStyle/>
          <a:p>
            <a:r>
              <a:rPr lang="en-US" altLang="zh-TW" dirty="0"/>
              <a:t>RMSE</a:t>
            </a:r>
            <a:r>
              <a:rPr lang="zh-TW" altLang="en-US" dirty="0"/>
              <a:t> </a:t>
            </a:r>
            <a:r>
              <a:rPr lang="en-US" altLang="zh-TW" dirty="0"/>
              <a:t>Train</a:t>
            </a:r>
            <a:r>
              <a:rPr lang="zh-TW" altLang="en-US" dirty="0"/>
              <a:t> </a:t>
            </a:r>
            <a:r>
              <a:rPr lang="en-US" altLang="zh-TW" dirty="0"/>
              <a:t>= 0.2898966457718158</a:t>
            </a:r>
          </a:p>
          <a:p>
            <a:r>
              <a:rPr lang="en-US" altLang="zh-TW" dirty="0"/>
              <a:t>RMSE</a:t>
            </a:r>
            <a:r>
              <a:rPr lang="zh-TW" altLang="en-US" dirty="0"/>
              <a:t> </a:t>
            </a:r>
            <a:r>
              <a:rPr lang="en-US" altLang="zh-TW" dirty="0"/>
              <a:t>Test</a:t>
            </a:r>
            <a:r>
              <a:rPr lang="zh-TW" altLang="en-US" dirty="0"/>
              <a:t> </a:t>
            </a:r>
            <a:r>
              <a:rPr lang="en-US" altLang="zh-TW" dirty="0"/>
              <a:t>= 0.35915528644669664</a:t>
            </a:r>
          </a:p>
          <a:p>
            <a:endParaRPr lang="en-US" altLang="zh-TW" dirty="0"/>
          </a:p>
          <a:p>
            <a:r>
              <a:rPr lang="en-US" altLang="zh-TW" dirty="0"/>
              <a:t>Coefficient</a:t>
            </a:r>
          </a:p>
          <a:p>
            <a:r>
              <a:rPr lang="en-US" altLang="zh-TW" dirty="0"/>
              <a:t>PLS Train: 0.4830827230103262</a:t>
            </a:r>
          </a:p>
          <a:p>
            <a:r>
              <a:rPr lang="en-US" altLang="zh-TW" dirty="0"/>
              <a:t>PLS Test: 0.3732551490907525</a:t>
            </a:r>
            <a:endParaRPr lang="zh-TW" altLang="en-US" dirty="0"/>
          </a:p>
        </p:txBody>
      </p:sp>
      <p:sp>
        <p:nvSpPr>
          <p:cNvPr id="4" name="矩形 3">
            <a:extLst>
              <a:ext uri="{FF2B5EF4-FFF2-40B4-BE49-F238E27FC236}">
                <a16:creationId xmlns:a16="http://schemas.microsoft.com/office/drawing/2014/main" id="{1912250E-990A-401E-AF1E-893FA04F3C03}"/>
              </a:ext>
            </a:extLst>
          </p:cNvPr>
          <p:cNvSpPr/>
          <p:nvPr/>
        </p:nvSpPr>
        <p:spPr>
          <a:xfrm>
            <a:off x="6059488" y="444657"/>
            <a:ext cx="3048000" cy="2862322"/>
          </a:xfrm>
          <a:prstGeom prst="rect">
            <a:avLst/>
          </a:prstGeom>
        </p:spPr>
        <p:txBody>
          <a:bodyPr wrap="square">
            <a:spAutoFit/>
          </a:bodyPr>
          <a:lstStyle/>
          <a:p>
            <a:r>
              <a:rPr lang="zh-TW" altLang="en-US" dirty="0"/>
              <a:t>鄉鎮市區_大安區   0.167762</a:t>
            </a:r>
          </a:p>
          <a:p>
            <a:r>
              <a:rPr lang="zh-TW" altLang="en-US" dirty="0"/>
              <a:t>屋齡byDay平方  0.134055</a:t>
            </a:r>
          </a:p>
          <a:p>
            <a:r>
              <a:rPr lang="zh-TW" altLang="en-US" dirty="0"/>
              <a:t>鄉鎮市區_中山區   0.129583</a:t>
            </a:r>
          </a:p>
          <a:p>
            <a:r>
              <a:rPr lang="zh-TW" altLang="en-US" dirty="0"/>
              <a:t>鄉鎮市區_松山區   0.122227</a:t>
            </a:r>
          </a:p>
          <a:p>
            <a:r>
              <a:rPr lang="zh-TW" altLang="en-US" dirty="0"/>
              <a:t>鄉鎮市區_信義區   0.110485</a:t>
            </a:r>
          </a:p>
          <a:p>
            <a:r>
              <a:rPr lang="zh-TW" altLang="en-US" dirty="0"/>
              <a:t>鄉鎮市區_中正區   0.107895</a:t>
            </a:r>
          </a:p>
          <a:p>
            <a:r>
              <a:rPr lang="zh-TW" altLang="en-US" dirty="0"/>
              <a:t>建物型態_透天厝   0.066140</a:t>
            </a:r>
          </a:p>
          <a:p>
            <a:r>
              <a:rPr lang="zh-TW" altLang="en-US" dirty="0"/>
              <a:t>建物型態_店面    0.061416</a:t>
            </a:r>
          </a:p>
          <a:p>
            <a:r>
              <a:rPr lang="zh-TW" altLang="en-US" dirty="0"/>
              <a:t>總樓層數平方     0.054553</a:t>
            </a:r>
          </a:p>
          <a:p>
            <a:r>
              <a:rPr lang="zh-TW" altLang="en-US" dirty="0"/>
              <a:t>鄉鎮市區_士林區   0.050471</a:t>
            </a:r>
          </a:p>
        </p:txBody>
      </p:sp>
      <p:sp>
        <p:nvSpPr>
          <p:cNvPr id="5" name="矩形 4">
            <a:extLst>
              <a:ext uri="{FF2B5EF4-FFF2-40B4-BE49-F238E27FC236}">
                <a16:creationId xmlns:a16="http://schemas.microsoft.com/office/drawing/2014/main" id="{08EC774A-CBB1-4723-A57B-795BCC95E7FC}"/>
              </a:ext>
            </a:extLst>
          </p:cNvPr>
          <p:cNvSpPr/>
          <p:nvPr/>
        </p:nvSpPr>
        <p:spPr>
          <a:xfrm>
            <a:off x="7237228" y="3551021"/>
            <a:ext cx="4075814" cy="2862322"/>
          </a:xfrm>
          <a:prstGeom prst="rect">
            <a:avLst/>
          </a:prstGeom>
        </p:spPr>
        <p:txBody>
          <a:bodyPr wrap="square">
            <a:spAutoFit/>
          </a:bodyPr>
          <a:lstStyle/>
          <a:p>
            <a:r>
              <a:rPr lang="zh-TW" altLang="en-US" dirty="0"/>
              <a:t>屋齡byDay           -0.240747</a:t>
            </a:r>
          </a:p>
          <a:p>
            <a:r>
              <a:rPr lang="zh-TW" altLang="en-US" dirty="0"/>
              <a:t>交易標的_建物           -0.088918</a:t>
            </a:r>
          </a:p>
          <a:p>
            <a:r>
              <a:rPr lang="zh-TW" altLang="en-US" dirty="0"/>
              <a:t>建物移轉總面積平方公尺       -0.034559</a:t>
            </a:r>
          </a:p>
          <a:p>
            <a:r>
              <a:rPr lang="zh-TW" altLang="en-US" dirty="0"/>
              <a:t>主要建材_鋼筋混凝土造       -0.027232</a:t>
            </a:r>
          </a:p>
          <a:p>
            <a:r>
              <a:rPr lang="zh-TW" altLang="en-US" dirty="0"/>
              <a:t>鄉鎮市區_南港區           0.028422</a:t>
            </a:r>
          </a:p>
          <a:p>
            <a:r>
              <a:rPr lang="zh-TW" altLang="en-US" dirty="0"/>
              <a:t>twse_stock_market  0.036292</a:t>
            </a:r>
          </a:p>
          <a:p>
            <a:r>
              <a:rPr lang="zh-TW" altLang="en-US" dirty="0"/>
              <a:t>土地移轉總面積平方公尺        0.038121</a:t>
            </a:r>
          </a:p>
          <a:p>
            <a:r>
              <a:rPr lang="zh-TW" altLang="en-US" dirty="0"/>
              <a:t>鄉鎮市區_大同區           0.040174</a:t>
            </a:r>
          </a:p>
          <a:p>
            <a:r>
              <a:rPr lang="zh-TW" altLang="en-US" dirty="0"/>
              <a:t>車位總價元              0.044155</a:t>
            </a:r>
          </a:p>
          <a:p>
            <a:r>
              <a:rPr lang="zh-TW" altLang="en-US" dirty="0"/>
              <a:t>鄉鎮市區_內湖區           0.046163</a:t>
            </a:r>
          </a:p>
        </p:txBody>
      </p:sp>
      <p:sp>
        <p:nvSpPr>
          <p:cNvPr id="6" name="文字方塊 5">
            <a:extLst>
              <a:ext uri="{FF2B5EF4-FFF2-40B4-BE49-F238E27FC236}">
                <a16:creationId xmlns:a16="http://schemas.microsoft.com/office/drawing/2014/main" id="{2152F939-3819-4636-9ADC-2F8A40D2FA82}"/>
              </a:ext>
            </a:extLst>
          </p:cNvPr>
          <p:cNvSpPr txBox="1"/>
          <p:nvPr/>
        </p:nvSpPr>
        <p:spPr>
          <a:xfrm>
            <a:off x="2892056" y="3817088"/>
            <a:ext cx="2870791" cy="369332"/>
          </a:xfrm>
          <a:prstGeom prst="rect">
            <a:avLst/>
          </a:prstGeom>
          <a:noFill/>
        </p:spPr>
        <p:txBody>
          <a:bodyPr wrap="square" rtlCol="0">
            <a:spAutoFit/>
          </a:bodyPr>
          <a:lstStyle/>
          <a:p>
            <a:r>
              <a:rPr lang="en-US" altLang="zh-TW" dirty="0"/>
              <a:t>n components = 14 </a:t>
            </a:r>
            <a:r>
              <a:rPr lang="zh-TW" altLang="en-US" dirty="0"/>
              <a:t>的結果</a:t>
            </a:r>
          </a:p>
        </p:txBody>
      </p:sp>
      <p:sp>
        <p:nvSpPr>
          <p:cNvPr id="7" name="箭號: 向右 6">
            <a:extLst>
              <a:ext uri="{FF2B5EF4-FFF2-40B4-BE49-F238E27FC236}">
                <a16:creationId xmlns:a16="http://schemas.microsoft.com/office/drawing/2014/main" id="{3239C2EE-DE36-4E88-B61F-C01D07C72366}"/>
              </a:ext>
            </a:extLst>
          </p:cNvPr>
          <p:cNvSpPr/>
          <p:nvPr/>
        </p:nvSpPr>
        <p:spPr>
          <a:xfrm>
            <a:off x="5762846" y="3817088"/>
            <a:ext cx="1063255"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432407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2DBBB25-ECBC-469C-BC70-0EFDA42DEBD2}"/>
              </a:ext>
            </a:extLst>
          </p:cNvPr>
          <p:cNvSpPr/>
          <p:nvPr/>
        </p:nvSpPr>
        <p:spPr>
          <a:xfrm>
            <a:off x="252663" y="421105"/>
            <a:ext cx="168442" cy="6436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6494F1D4-8A5B-494C-A17B-139779E75E20}"/>
              </a:ext>
            </a:extLst>
          </p:cNvPr>
          <p:cNvSpPr txBox="1"/>
          <p:nvPr/>
        </p:nvSpPr>
        <p:spPr>
          <a:xfrm>
            <a:off x="5426244" y="3100100"/>
            <a:ext cx="2117558" cy="584775"/>
          </a:xfrm>
          <a:prstGeom prst="rect">
            <a:avLst/>
          </a:prstGeom>
          <a:noFill/>
        </p:spPr>
        <p:txBody>
          <a:bodyPr wrap="square" rtlCol="0">
            <a:spAutoFit/>
          </a:bodyPr>
          <a:lstStyle/>
          <a:p>
            <a:r>
              <a:rPr lang="zh-TW" altLang="en-US" sz="3200" dirty="0">
                <a:latin typeface="微軟正黑體" panose="020B0604030504040204" pitchFamily="34" charset="-120"/>
                <a:ea typeface="微軟正黑體" panose="020B0604030504040204" pitchFamily="34" charset="-120"/>
              </a:rPr>
              <a:t>優化方向</a:t>
            </a:r>
          </a:p>
        </p:txBody>
      </p:sp>
      <p:sp>
        <p:nvSpPr>
          <p:cNvPr id="4" name="文字方塊 3">
            <a:extLst>
              <a:ext uri="{FF2B5EF4-FFF2-40B4-BE49-F238E27FC236}">
                <a16:creationId xmlns:a16="http://schemas.microsoft.com/office/drawing/2014/main" id="{126AEB9F-4012-4BB5-96B6-1044721A9DF7}"/>
              </a:ext>
            </a:extLst>
          </p:cNvPr>
          <p:cNvSpPr txBox="1"/>
          <p:nvPr/>
        </p:nvSpPr>
        <p:spPr>
          <a:xfrm>
            <a:off x="2281990" y="4853104"/>
            <a:ext cx="2362199" cy="400110"/>
          </a:xfrm>
          <a:prstGeom prst="rect">
            <a:avLst/>
          </a:prstGeom>
          <a:noFill/>
        </p:spPr>
        <p:txBody>
          <a:bodyPr wrap="square" rtlCol="0">
            <a:spAutoFit/>
          </a:bodyPr>
          <a:lstStyle/>
          <a:p>
            <a:r>
              <a:rPr lang="zh-TW" altLang="en-US" sz="2000" dirty="0">
                <a:latin typeface="微軟正黑體" panose="020B0604030504040204" pitchFamily="34" charset="-120"/>
                <a:ea typeface="微軟正黑體" panose="020B0604030504040204" pitchFamily="34" charset="-120"/>
              </a:rPr>
              <a:t>換一個模型試試看</a:t>
            </a:r>
            <a:endParaRPr lang="en-US" altLang="zh-TW" sz="2000" dirty="0">
              <a:latin typeface="微軟正黑體" panose="020B0604030504040204" pitchFamily="34" charset="-120"/>
              <a:ea typeface="微軟正黑體" panose="020B0604030504040204" pitchFamily="34" charset="-120"/>
            </a:endParaRPr>
          </a:p>
        </p:txBody>
      </p:sp>
      <p:sp>
        <p:nvSpPr>
          <p:cNvPr id="19" name="手繪多邊形: 圖案 18">
            <a:extLst>
              <a:ext uri="{FF2B5EF4-FFF2-40B4-BE49-F238E27FC236}">
                <a16:creationId xmlns:a16="http://schemas.microsoft.com/office/drawing/2014/main" id="{C7071FCB-171B-4C9B-8D3C-376DA4DAAB7A}"/>
              </a:ext>
            </a:extLst>
          </p:cNvPr>
          <p:cNvSpPr/>
          <p:nvPr/>
        </p:nvSpPr>
        <p:spPr>
          <a:xfrm rot="4399380">
            <a:off x="4073275" y="1341161"/>
            <a:ext cx="4574842" cy="4596784"/>
          </a:xfrm>
          <a:custGeom>
            <a:avLst/>
            <a:gdLst>
              <a:gd name="connsiteX0" fmla="*/ 2618869 w 3433465"/>
              <a:gd name="connsiteY0" fmla="*/ 889003 h 3449933"/>
              <a:gd name="connsiteX1" fmla="*/ 2663952 w 3433465"/>
              <a:gd name="connsiteY1" fmla="*/ 885876 h 3449933"/>
              <a:gd name="connsiteX2" fmla="*/ 3090473 w 3433465"/>
              <a:gd name="connsiteY2" fmla="*/ 1024970 h 3449933"/>
              <a:gd name="connsiteX3" fmla="*/ 3308629 w 3433465"/>
              <a:gd name="connsiteY3" fmla="*/ 2069462 h 3449933"/>
              <a:gd name="connsiteX4" fmla="*/ 2773547 w 3433465"/>
              <a:gd name="connsiteY4" fmla="*/ 2380046 h 3449933"/>
              <a:gd name="connsiteX5" fmla="*/ 2700314 w 3433465"/>
              <a:gd name="connsiteY5" fmla="*/ 2382522 h 3449933"/>
              <a:gd name="connsiteX6" fmla="*/ 2746768 w 3433465"/>
              <a:gd name="connsiteY6" fmla="*/ 2305693 h 3449933"/>
              <a:gd name="connsiteX7" fmla="*/ 2846873 w 3433465"/>
              <a:gd name="connsiteY7" fmla="*/ 2063531 h 3449933"/>
              <a:gd name="connsiteX8" fmla="*/ 2680352 w 3433465"/>
              <a:gd name="connsiteY8" fmla="*/ 971615 h 3449933"/>
              <a:gd name="connsiteX9" fmla="*/ 34619 w 3433465"/>
              <a:gd name="connsiteY9" fmla="*/ 2143106 h 3449933"/>
              <a:gd name="connsiteX10" fmla="*/ 285585 w 3433465"/>
              <a:gd name="connsiteY10" fmla="*/ 1788561 h 3449933"/>
              <a:gd name="connsiteX11" fmla="*/ 307235 w 3433465"/>
              <a:gd name="connsiteY11" fmla="*/ 1773654 h 3449933"/>
              <a:gd name="connsiteX12" fmla="*/ 310652 w 3433465"/>
              <a:gd name="connsiteY12" fmla="*/ 1829372 h 3449933"/>
              <a:gd name="connsiteX13" fmla="*/ 1230872 w 3433465"/>
              <a:gd name="connsiteY13" fmla="*/ 2929809 h 3449933"/>
              <a:gd name="connsiteX14" fmla="*/ 2604553 w 3433465"/>
              <a:gd name="connsiteY14" fmla="*/ 2516572 h 3449933"/>
              <a:gd name="connsiteX15" fmla="*/ 2630911 w 3433465"/>
              <a:gd name="connsiteY15" fmla="*/ 2481420 h 3449933"/>
              <a:gd name="connsiteX16" fmla="*/ 2646494 w 3433465"/>
              <a:gd name="connsiteY16" fmla="*/ 2553529 h 3449933"/>
              <a:gd name="connsiteX17" fmla="*/ 2620467 w 3433465"/>
              <a:gd name="connsiteY17" fmla="*/ 2894227 h 3449933"/>
              <a:gd name="connsiteX18" fmla="*/ 1691895 w 3433465"/>
              <a:gd name="connsiteY18" fmla="*/ 3419881 h 3449933"/>
              <a:gd name="connsiteX19" fmla="*/ 1256274 w 3433465"/>
              <a:gd name="connsiteY19" fmla="*/ 3053941 h 3449933"/>
              <a:gd name="connsiteX20" fmla="*/ 1219142 w 3433465"/>
              <a:gd name="connsiteY20" fmla="*/ 2960556 h 3449933"/>
              <a:gd name="connsiteX21" fmla="*/ 1200547 w 3433465"/>
              <a:gd name="connsiteY21" fmla="*/ 2975274 h 3449933"/>
              <a:gd name="connsiteX22" fmla="*/ 770021 w 3433465"/>
              <a:gd name="connsiteY22" fmla="*/ 3101426 h 3449933"/>
              <a:gd name="connsiteX23" fmla="*/ 0 w 3433465"/>
              <a:gd name="connsiteY23" fmla="*/ 2362762 h 3449933"/>
              <a:gd name="connsiteX24" fmla="*/ 34619 w 3433465"/>
              <a:gd name="connsiteY24" fmla="*/ 2143106 h 3449933"/>
              <a:gd name="connsiteX25" fmla="*/ 250186 w 3433465"/>
              <a:gd name="connsiteY25" fmla="*/ 734374 h 3449933"/>
              <a:gd name="connsiteX26" fmla="*/ 920714 w 3433465"/>
              <a:gd name="connsiteY26" fmla="*/ 249806 h 3449933"/>
              <a:gd name="connsiteX27" fmla="*/ 1209450 w 3433465"/>
              <a:gd name="connsiteY27" fmla="*/ 304230 h 3449933"/>
              <a:gd name="connsiteX28" fmla="*/ 1244301 w 3433465"/>
              <a:gd name="connsiteY28" fmla="*/ 322989 h 3449933"/>
              <a:gd name="connsiteX29" fmla="*/ 1332484 w 3433465"/>
              <a:gd name="connsiteY29" fmla="*/ 221179 h 3449933"/>
              <a:gd name="connsiteX30" fmla="*/ 1455270 w 3433465"/>
              <a:gd name="connsiteY30" fmla="*/ 125097 h 3449933"/>
              <a:gd name="connsiteX31" fmla="*/ 2501656 w 3433465"/>
              <a:gd name="connsiteY31" fmla="*/ 333983 h 3449933"/>
              <a:gd name="connsiteX32" fmla="*/ 2612792 w 3433465"/>
              <a:gd name="connsiteY32" fmla="*/ 752919 h 3449933"/>
              <a:gd name="connsiteX33" fmla="*/ 2597130 w 3433465"/>
              <a:gd name="connsiteY33" fmla="*/ 861890 h 3449933"/>
              <a:gd name="connsiteX34" fmla="*/ 2521859 w 3433465"/>
              <a:gd name="connsiteY34" fmla="*/ 778755 h 3449933"/>
              <a:gd name="connsiteX35" fmla="*/ 1973333 w 3433465"/>
              <a:gd name="connsiteY35" fmla="*/ 451444 h 3449933"/>
              <a:gd name="connsiteX36" fmla="*/ 357331 w 3433465"/>
              <a:gd name="connsiteY36" fmla="*/ 1317722 h 3449933"/>
              <a:gd name="connsiteX37" fmla="*/ 325801 w 3433465"/>
              <a:gd name="connsiteY37" fmla="*/ 1446346 h 3449933"/>
              <a:gd name="connsiteX38" fmla="*/ 325550 w 3433465"/>
              <a:gd name="connsiteY38" fmla="*/ 1448143 h 3449933"/>
              <a:gd name="connsiteX39" fmla="*/ 262851 w 3433465"/>
              <a:gd name="connsiteY39" fmla="*/ 1333694 h 3449933"/>
              <a:gd name="connsiteX40" fmla="*/ 198483 w 3433465"/>
              <a:gd name="connsiteY40" fmla="*/ 1035260 h 3449933"/>
              <a:gd name="connsiteX41" fmla="*/ 250186 w 3433465"/>
              <a:gd name="connsiteY41" fmla="*/ 734374 h 3449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433465" h="3449933">
                <a:moveTo>
                  <a:pt x="2618869" y="889003"/>
                </a:moveTo>
                <a:lnTo>
                  <a:pt x="2663952" y="885876"/>
                </a:lnTo>
                <a:cubicBezTo>
                  <a:pt x="2810353" y="889574"/>
                  <a:pt x="2958876" y="934886"/>
                  <a:pt x="3090473" y="1024970"/>
                </a:cubicBezTo>
                <a:cubicBezTo>
                  <a:pt x="3441398" y="1265193"/>
                  <a:pt x="3539070" y="1732828"/>
                  <a:pt x="3308629" y="2069462"/>
                </a:cubicBezTo>
                <a:cubicBezTo>
                  <a:pt x="3182607" y="2253559"/>
                  <a:pt x="2984554" y="2360353"/>
                  <a:pt x="2773547" y="2380046"/>
                </a:cubicBezTo>
                <a:lnTo>
                  <a:pt x="2700314" y="2382522"/>
                </a:lnTo>
                <a:lnTo>
                  <a:pt x="2746768" y="2305693"/>
                </a:lnTo>
                <a:cubicBezTo>
                  <a:pt x="2787516" y="2229993"/>
                  <a:pt x="2821245" y="2149079"/>
                  <a:pt x="2846873" y="2063531"/>
                </a:cubicBezTo>
                <a:cubicBezTo>
                  <a:pt x="2962200" y="1678567"/>
                  <a:pt x="2888909" y="1281777"/>
                  <a:pt x="2680352" y="971615"/>
                </a:cubicBezTo>
                <a:close/>
                <a:moveTo>
                  <a:pt x="34619" y="2143106"/>
                </a:moveTo>
                <a:cubicBezTo>
                  <a:pt x="80319" y="2002158"/>
                  <a:pt x="168840" y="1879309"/>
                  <a:pt x="285585" y="1788561"/>
                </a:cubicBezTo>
                <a:lnTo>
                  <a:pt x="307235" y="1773654"/>
                </a:lnTo>
                <a:lnTo>
                  <a:pt x="310652" y="1829372"/>
                </a:lnTo>
                <a:cubicBezTo>
                  <a:pt x="366378" y="2330743"/>
                  <a:pt x="715271" y="2775347"/>
                  <a:pt x="1230872" y="2929809"/>
                </a:cubicBezTo>
                <a:cubicBezTo>
                  <a:pt x="1746473" y="3084271"/>
                  <a:pt x="2282347" y="2904723"/>
                  <a:pt x="2604553" y="2516572"/>
                </a:cubicBezTo>
                <a:lnTo>
                  <a:pt x="2630911" y="2481420"/>
                </a:lnTo>
                <a:lnTo>
                  <a:pt x="2646494" y="2553529"/>
                </a:lnTo>
                <a:cubicBezTo>
                  <a:pt x="2662229" y="2663668"/>
                  <a:pt x="2654791" y="2779650"/>
                  <a:pt x="2620467" y="2894227"/>
                </a:cubicBezTo>
                <a:cubicBezTo>
                  <a:pt x="2498425" y="3301610"/>
                  <a:pt x="2082689" y="3536953"/>
                  <a:pt x="1691895" y="3419881"/>
                </a:cubicBezTo>
                <a:cubicBezTo>
                  <a:pt x="1496499" y="3361344"/>
                  <a:pt x="1344334" y="3225787"/>
                  <a:pt x="1256274" y="3053941"/>
                </a:cubicBezTo>
                <a:lnTo>
                  <a:pt x="1219142" y="2960556"/>
                </a:lnTo>
                <a:lnTo>
                  <a:pt x="1200547" y="2975274"/>
                </a:lnTo>
                <a:cubicBezTo>
                  <a:pt x="1077651" y="3054920"/>
                  <a:pt x="929498" y="3101426"/>
                  <a:pt x="770021" y="3101426"/>
                </a:cubicBezTo>
                <a:cubicBezTo>
                  <a:pt x="344750" y="3101426"/>
                  <a:pt x="0" y="2770715"/>
                  <a:pt x="0" y="2362762"/>
                </a:cubicBezTo>
                <a:cubicBezTo>
                  <a:pt x="0" y="2286271"/>
                  <a:pt x="12120" y="2212495"/>
                  <a:pt x="34619" y="2143106"/>
                </a:cubicBezTo>
                <a:close/>
                <a:moveTo>
                  <a:pt x="250186" y="734374"/>
                </a:moveTo>
                <a:cubicBezTo>
                  <a:pt x="356457" y="455695"/>
                  <a:pt x="614818" y="256270"/>
                  <a:pt x="920714" y="249806"/>
                </a:cubicBezTo>
                <a:cubicBezTo>
                  <a:pt x="1022680" y="247651"/>
                  <a:pt x="1120274" y="267140"/>
                  <a:pt x="1209450" y="304230"/>
                </a:cubicBezTo>
                <a:lnTo>
                  <a:pt x="1244301" y="322989"/>
                </a:lnTo>
                <a:lnTo>
                  <a:pt x="1332484" y="221179"/>
                </a:lnTo>
                <a:cubicBezTo>
                  <a:pt x="1369462" y="185934"/>
                  <a:pt x="1410447" y="153675"/>
                  <a:pt x="1455270" y="125097"/>
                </a:cubicBezTo>
                <a:cubicBezTo>
                  <a:pt x="1813860" y="-103526"/>
                  <a:pt x="2282343" y="-10005"/>
                  <a:pt x="2501656" y="333983"/>
                </a:cubicBezTo>
                <a:cubicBezTo>
                  <a:pt x="2583899" y="462978"/>
                  <a:pt x="2619423" y="608877"/>
                  <a:pt x="2612792" y="752919"/>
                </a:cubicBezTo>
                <a:lnTo>
                  <a:pt x="2597130" y="861890"/>
                </a:lnTo>
                <a:lnTo>
                  <a:pt x="2521859" y="778755"/>
                </a:lnTo>
                <a:cubicBezTo>
                  <a:pt x="2374058" y="630534"/>
                  <a:pt x="2188166" y="515803"/>
                  <a:pt x="1973333" y="451444"/>
                </a:cubicBezTo>
                <a:cubicBezTo>
                  <a:pt x="1285865" y="245494"/>
                  <a:pt x="562356" y="633340"/>
                  <a:pt x="357331" y="1317722"/>
                </a:cubicBezTo>
                <a:cubicBezTo>
                  <a:pt x="344517" y="1360496"/>
                  <a:pt x="334031" y="1403415"/>
                  <a:pt x="325801" y="1446346"/>
                </a:cubicBezTo>
                <a:lnTo>
                  <a:pt x="325550" y="1448143"/>
                </a:lnTo>
                <a:lnTo>
                  <a:pt x="262851" y="1333694"/>
                </a:lnTo>
                <a:cubicBezTo>
                  <a:pt x="223534" y="1242380"/>
                  <a:pt x="200730" y="1141554"/>
                  <a:pt x="198483" y="1035260"/>
                </a:cubicBezTo>
                <a:cubicBezTo>
                  <a:pt x="196237" y="928966"/>
                  <a:pt x="214762" y="827267"/>
                  <a:pt x="250186" y="7343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TW" altLang="en-US"/>
          </a:p>
        </p:txBody>
      </p:sp>
      <p:sp>
        <p:nvSpPr>
          <p:cNvPr id="20" name="文字方塊 19">
            <a:extLst>
              <a:ext uri="{FF2B5EF4-FFF2-40B4-BE49-F238E27FC236}">
                <a16:creationId xmlns:a16="http://schemas.microsoft.com/office/drawing/2014/main" id="{3C189C0D-0767-411B-B8C2-493C2BB5B0ED}"/>
              </a:ext>
            </a:extLst>
          </p:cNvPr>
          <p:cNvSpPr txBox="1"/>
          <p:nvPr/>
        </p:nvSpPr>
        <p:spPr>
          <a:xfrm>
            <a:off x="4487779" y="2004480"/>
            <a:ext cx="312821" cy="523220"/>
          </a:xfrm>
          <a:prstGeom prst="rect">
            <a:avLst/>
          </a:prstGeom>
          <a:noFill/>
        </p:spPr>
        <p:txBody>
          <a:bodyPr wrap="square" rtlCol="0">
            <a:spAutoFit/>
          </a:bodyPr>
          <a:lstStyle/>
          <a:p>
            <a:r>
              <a:rPr lang="en-US" altLang="zh-TW" sz="2800" dirty="0">
                <a:solidFill>
                  <a:schemeClr val="bg1"/>
                </a:solidFill>
              </a:rPr>
              <a:t>1</a:t>
            </a:r>
            <a:endParaRPr lang="zh-TW" altLang="en-US" sz="2800" dirty="0">
              <a:solidFill>
                <a:schemeClr val="bg1"/>
              </a:solidFill>
            </a:endParaRPr>
          </a:p>
        </p:txBody>
      </p:sp>
      <p:sp>
        <p:nvSpPr>
          <p:cNvPr id="21" name="文字方塊 20">
            <a:extLst>
              <a:ext uri="{FF2B5EF4-FFF2-40B4-BE49-F238E27FC236}">
                <a16:creationId xmlns:a16="http://schemas.microsoft.com/office/drawing/2014/main" id="{A194939B-11BE-445D-BF7D-C355846DA296}"/>
              </a:ext>
            </a:extLst>
          </p:cNvPr>
          <p:cNvSpPr txBox="1"/>
          <p:nvPr/>
        </p:nvSpPr>
        <p:spPr>
          <a:xfrm>
            <a:off x="7128034" y="1481260"/>
            <a:ext cx="312821" cy="523220"/>
          </a:xfrm>
          <a:prstGeom prst="rect">
            <a:avLst/>
          </a:prstGeom>
          <a:noFill/>
        </p:spPr>
        <p:txBody>
          <a:bodyPr wrap="square" rtlCol="0">
            <a:spAutoFit/>
          </a:bodyPr>
          <a:lstStyle/>
          <a:p>
            <a:r>
              <a:rPr lang="en-US" altLang="zh-TW" sz="2800" dirty="0">
                <a:solidFill>
                  <a:schemeClr val="bg1"/>
                </a:solidFill>
              </a:rPr>
              <a:t>2</a:t>
            </a:r>
            <a:endParaRPr lang="zh-TW" altLang="en-US" sz="2800" dirty="0">
              <a:solidFill>
                <a:schemeClr val="bg1"/>
              </a:solidFill>
            </a:endParaRPr>
          </a:p>
        </p:txBody>
      </p:sp>
      <p:sp>
        <p:nvSpPr>
          <p:cNvPr id="22" name="文字方塊 21">
            <a:extLst>
              <a:ext uri="{FF2B5EF4-FFF2-40B4-BE49-F238E27FC236}">
                <a16:creationId xmlns:a16="http://schemas.microsoft.com/office/drawing/2014/main" id="{901FD96F-D224-44F7-A3DC-0C12F30ADC86}"/>
              </a:ext>
            </a:extLst>
          </p:cNvPr>
          <p:cNvSpPr txBox="1"/>
          <p:nvPr/>
        </p:nvSpPr>
        <p:spPr>
          <a:xfrm>
            <a:off x="8141368" y="3167390"/>
            <a:ext cx="312821" cy="523220"/>
          </a:xfrm>
          <a:prstGeom prst="rect">
            <a:avLst/>
          </a:prstGeom>
          <a:noFill/>
        </p:spPr>
        <p:txBody>
          <a:bodyPr wrap="square" rtlCol="0">
            <a:spAutoFit/>
          </a:bodyPr>
          <a:lstStyle/>
          <a:p>
            <a:r>
              <a:rPr lang="en-US" altLang="zh-TW" sz="2800" dirty="0">
                <a:solidFill>
                  <a:schemeClr val="bg1"/>
                </a:solidFill>
              </a:rPr>
              <a:t>3</a:t>
            </a:r>
            <a:endParaRPr lang="zh-TW" altLang="en-US" sz="2800" dirty="0">
              <a:solidFill>
                <a:schemeClr val="bg1"/>
              </a:solidFill>
            </a:endParaRPr>
          </a:p>
        </p:txBody>
      </p:sp>
      <p:sp>
        <p:nvSpPr>
          <p:cNvPr id="23" name="文字方塊 22">
            <a:extLst>
              <a:ext uri="{FF2B5EF4-FFF2-40B4-BE49-F238E27FC236}">
                <a16:creationId xmlns:a16="http://schemas.microsoft.com/office/drawing/2014/main" id="{D6BB885A-1DF1-42C0-B038-A79BF107F390}"/>
              </a:ext>
            </a:extLst>
          </p:cNvPr>
          <p:cNvSpPr txBox="1"/>
          <p:nvPr/>
        </p:nvSpPr>
        <p:spPr>
          <a:xfrm>
            <a:off x="6815213" y="5199352"/>
            <a:ext cx="312821" cy="523220"/>
          </a:xfrm>
          <a:prstGeom prst="rect">
            <a:avLst/>
          </a:prstGeom>
          <a:noFill/>
        </p:spPr>
        <p:txBody>
          <a:bodyPr wrap="square" rtlCol="0">
            <a:spAutoFit/>
          </a:bodyPr>
          <a:lstStyle/>
          <a:p>
            <a:r>
              <a:rPr lang="en-US" altLang="zh-TW" sz="2800" dirty="0">
                <a:solidFill>
                  <a:schemeClr val="bg1"/>
                </a:solidFill>
              </a:rPr>
              <a:t>4</a:t>
            </a:r>
            <a:endParaRPr lang="zh-TW" altLang="en-US" sz="2800" dirty="0">
              <a:solidFill>
                <a:schemeClr val="bg1"/>
              </a:solidFill>
            </a:endParaRPr>
          </a:p>
        </p:txBody>
      </p:sp>
      <p:sp>
        <p:nvSpPr>
          <p:cNvPr id="24" name="文字方塊 23">
            <a:extLst>
              <a:ext uri="{FF2B5EF4-FFF2-40B4-BE49-F238E27FC236}">
                <a16:creationId xmlns:a16="http://schemas.microsoft.com/office/drawing/2014/main" id="{B564F4B2-F0B6-4652-A130-C25A09DD45DA}"/>
              </a:ext>
            </a:extLst>
          </p:cNvPr>
          <p:cNvSpPr txBox="1"/>
          <p:nvPr/>
        </p:nvSpPr>
        <p:spPr>
          <a:xfrm>
            <a:off x="4487779" y="4329884"/>
            <a:ext cx="312821" cy="523220"/>
          </a:xfrm>
          <a:prstGeom prst="rect">
            <a:avLst/>
          </a:prstGeom>
          <a:noFill/>
        </p:spPr>
        <p:txBody>
          <a:bodyPr wrap="square" rtlCol="0">
            <a:spAutoFit/>
          </a:bodyPr>
          <a:lstStyle/>
          <a:p>
            <a:r>
              <a:rPr lang="en-US" altLang="zh-TW" sz="2800" dirty="0">
                <a:solidFill>
                  <a:schemeClr val="bg1"/>
                </a:solidFill>
              </a:rPr>
              <a:t>5</a:t>
            </a:r>
            <a:endParaRPr lang="zh-TW" altLang="en-US" sz="2800" dirty="0">
              <a:solidFill>
                <a:schemeClr val="bg1"/>
              </a:solidFill>
            </a:endParaRPr>
          </a:p>
        </p:txBody>
      </p:sp>
      <p:sp>
        <p:nvSpPr>
          <p:cNvPr id="25" name="矩形 24">
            <a:extLst>
              <a:ext uri="{FF2B5EF4-FFF2-40B4-BE49-F238E27FC236}">
                <a16:creationId xmlns:a16="http://schemas.microsoft.com/office/drawing/2014/main" id="{DC63D0F3-F19E-4967-83F7-075E869B0481}"/>
              </a:ext>
            </a:extLst>
          </p:cNvPr>
          <p:cNvSpPr/>
          <p:nvPr/>
        </p:nvSpPr>
        <p:spPr>
          <a:xfrm>
            <a:off x="1890314" y="1481260"/>
            <a:ext cx="2469102" cy="1015663"/>
          </a:xfrm>
          <a:prstGeom prst="rect">
            <a:avLst/>
          </a:prstGeom>
        </p:spPr>
        <p:txBody>
          <a:bodyPr wrap="square">
            <a:spAutoFit/>
          </a:bodyPr>
          <a:lstStyle/>
          <a:p>
            <a:r>
              <a:rPr lang="zh-TW" altLang="en-US" sz="2000" dirty="0">
                <a:latin typeface="微軟正黑體" panose="020B0604030504040204" pitchFamily="34" charset="-120"/>
                <a:ea typeface="微軟正黑體" panose="020B0604030504040204" pitchFamily="34" charset="-120"/>
              </a:rPr>
              <a:t>增加資料集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a:t>
            </a:r>
            <a:endParaRPr lang="en-US" altLang="zh-TW" sz="2000" dirty="0">
              <a:latin typeface="微軟正黑體" panose="020B0604030504040204" pitchFamily="34" charset="-120"/>
              <a:ea typeface="微軟正黑體" panose="020B0604030504040204" pitchFamily="34" charset="-120"/>
            </a:endParaRPr>
          </a:p>
          <a:p>
            <a:r>
              <a:rPr lang="zh-TW" altLang="en-US" sz="2000" dirty="0">
                <a:latin typeface="微軟正黑體" panose="020B0604030504040204" pitchFamily="34" charset="-120"/>
                <a:ea typeface="微軟正黑體" panose="020B0604030504040204" pitchFamily="34" charset="-120"/>
              </a:rPr>
              <a:t>手邊已有資料已全部用到，無法再增加</a:t>
            </a:r>
            <a:endParaRPr lang="en-US" altLang="zh-TW" sz="2000" dirty="0">
              <a:latin typeface="微軟正黑體" panose="020B0604030504040204" pitchFamily="34" charset="-120"/>
              <a:ea typeface="微軟正黑體" panose="020B0604030504040204" pitchFamily="34" charset="-120"/>
            </a:endParaRPr>
          </a:p>
        </p:txBody>
      </p:sp>
      <p:sp>
        <p:nvSpPr>
          <p:cNvPr id="26" name="矩形 25">
            <a:extLst>
              <a:ext uri="{FF2B5EF4-FFF2-40B4-BE49-F238E27FC236}">
                <a16:creationId xmlns:a16="http://schemas.microsoft.com/office/drawing/2014/main" id="{9D465FD6-EAA4-46A2-AD81-C82A3E553BC7}"/>
              </a:ext>
            </a:extLst>
          </p:cNvPr>
          <p:cNvSpPr/>
          <p:nvPr/>
        </p:nvSpPr>
        <p:spPr>
          <a:xfrm>
            <a:off x="7440855" y="5722572"/>
            <a:ext cx="1723549" cy="400110"/>
          </a:xfrm>
          <a:prstGeom prst="rect">
            <a:avLst/>
          </a:prstGeom>
        </p:spPr>
        <p:txBody>
          <a:bodyPr wrap="none">
            <a:spAutoFit/>
          </a:bodyPr>
          <a:lstStyle/>
          <a:p>
            <a:r>
              <a:rPr lang="zh-TW" altLang="en-US" sz="2000" dirty="0">
                <a:latin typeface="微軟正黑體" panose="020B0604030504040204" pitchFamily="34" charset="-120"/>
                <a:ea typeface="微軟正黑體" panose="020B0604030504040204" pitchFamily="34" charset="-120"/>
              </a:rPr>
              <a:t>簡化模型變數</a:t>
            </a:r>
            <a:endParaRPr lang="en-US" altLang="zh-TW" sz="2000" dirty="0">
              <a:latin typeface="微軟正黑體" panose="020B0604030504040204" pitchFamily="34" charset="-120"/>
              <a:ea typeface="微軟正黑體" panose="020B0604030504040204" pitchFamily="34" charset="-120"/>
            </a:endParaRPr>
          </a:p>
        </p:txBody>
      </p:sp>
      <p:sp>
        <p:nvSpPr>
          <p:cNvPr id="27" name="矩形 26">
            <a:extLst>
              <a:ext uri="{FF2B5EF4-FFF2-40B4-BE49-F238E27FC236}">
                <a16:creationId xmlns:a16="http://schemas.microsoft.com/office/drawing/2014/main" id="{406C6467-278B-4463-8E65-B23E1317FFD6}"/>
              </a:ext>
            </a:extLst>
          </p:cNvPr>
          <p:cNvSpPr/>
          <p:nvPr/>
        </p:nvSpPr>
        <p:spPr>
          <a:xfrm>
            <a:off x="7712894" y="1258538"/>
            <a:ext cx="1980029" cy="400110"/>
          </a:xfrm>
          <a:prstGeom prst="rect">
            <a:avLst/>
          </a:prstGeom>
        </p:spPr>
        <p:txBody>
          <a:bodyPr wrap="none">
            <a:spAutoFit/>
          </a:bodyPr>
          <a:lstStyle/>
          <a:p>
            <a:r>
              <a:rPr lang="zh-TW" altLang="en-US" sz="2000" dirty="0">
                <a:latin typeface="微軟正黑體" panose="020B0604030504040204" pitchFamily="34" charset="-120"/>
                <a:ea typeface="微軟正黑體" panose="020B0604030504040204" pitchFamily="34" charset="-120"/>
              </a:rPr>
              <a:t>優化模型超參數</a:t>
            </a:r>
            <a:endParaRPr lang="en-US" altLang="zh-TW" sz="2000" dirty="0">
              <a:latin typeface="微軟正黑體" panose="020B0604030504040204" pitchFamily="34" charset="-120"/>
              <a:ea typeface="微軟正黑體" panose="020B0604030504040204" pitchFamily="34" charset="-120"/>
            </a:endParaRPr>
          </a:p>
        </p:txBody>
      </p:sp>
      <p:sp>
        <p:nvSpPr>
          <p:cNvPr id="28" name="矩形 27">
            <a:extLst>
              <a:ext uri="{FF2B5EF4-FFF2-40B4-BE49-F238E27FC236}">
                <a16:creationId xmlns:a16="http://schemas.microsoft.com/office/drawing/2014/main" id="{1E6AC57E-8E52-4892-A420-2B7519DC9476}"/>
              </a:ext>
            </a:extLst>
          </p:cNvPr>
          <p:cNvSpPr/>
          <p:nvPr/>
        </p:nvSpPr>
        <p:spPr>
          <a:xfrm>
            <a:off x="8831149" y="3038544"/>
            <a:ext cx="2429025" cy="707886"/>
          </a:xfrm>
          <a:prstGeom prst="rect">
            <a:avLst/>
          </a:prstGeom>
        </p:spPr>
        <p:txBody>
          <a:bodyPr wrap="square">
            <a:spAutoFit/>
          </a:bodyPr>
          <a:lstStyle/>
          <a:p>
            <a:r>
              <a:rPr lang="zh-TW" altLang="en-US" sz="2000" dirty="0">
                <a:latin typeface="微軟正黑體" panose="020B0604030504040204" pitchFamily="34" charset="-120"/>
                <a:ea typeface="微軟正黑體" panose="020B0604030504040204" pitchFamily="34" charset="-120"/>
              </a:rPr>
              <a:t>訓練資料增加閥值避免訓練雜訊</a:t>
            </a:r>
            <a:endParaRPr lang="en-US" altLang="zh-TW" sz="2000" dirty="0">
              <a:latin typeface="微軟正黑體" panose="020B0604030504040204" pitchFamily="34" charset="-120"/>
              <a:ea typeface="微軟正黑體" panose="020B0604030504040204" pitchFamily="34" charset="-120"/>
            </a:endParaRPr>
          </a:p>
        </p:txBody>
      </p:sp>
      <p:sp>
        <p:nvSpPr>
          <p:cNvPr id="17" name="手繪多邊形: 圖案 16">
            <a:extLst>
              <a:ext uri="{FF2B5EF4-FFF2-40B4-BE49-F238E27FC236}">
                <a16:creationId xmlns:a16="http://schemas.microsoft.com/office/drawing/2014/main" id="{B6AFAAFD-84C9-4EAB-A75B-F4527D3DFB51}"/>
              </a:ext>
            </a:extLst>
          </p:cNvPr>
          <p:cNvSpPr/>
          <p:nvPr/>
        </p:nvSpPr>
        <p:spPr>
          <a:xfrm>
            <a:off x="0" y="0"/>
            <a:ext cx="12192000" cy="6858000"/>
          </a:xfrm>
          <a:custGeom>
            <a:avLst/>
            <a:gdLst>
              <a:gd name="connsiteX0" fmla="*/ 1804737 w 12192000"/>
              <a:gd name="connsiteY0" fmla="*/ 3746430 h 6858000"/>
              <a:gd name="connsiteX1" fmla="*/ 1804737 w 12192000"/>
              <a:gd name="connsiteY1" fmla="*/ 5722572 h 6858000"/>
              <a:gd name="connsiteX2" fmla="*/ 5197642 w 12192000"/>
              <a:gd name="connsiteY2" fmla="*/ 5722572 h 6858000"/>
              <a:gd name="connsiteX3" fmla="*/ 5197642 w 12192000"/>
              <a:gd name="connsiteY3" fmla="*/ 374643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804737" y="3746430"/>
                </a:moveTo>
                <a:lnTo>
                  <a:pt x="1804737" y="5722572"/>
                </a:lnTo>
                <a:lnTo>
                  <a:pt x="5197642" y="5722572"/>
                </a:lnTo>
                <a:lnTo>
                  <a:pt x="5197642" y="3746430"/>
                </a:lnTo>
                <a:close/>
                <a:moveTo>
                  <a:pt x="0" y="0"/>
                </a:moveTo>
                <a:lnTo>
                  <a:pt x="12192000" y="0"/>
                </a:lnTo>
                <a:lnTo>
                  <a:pt x="12192000" y="6858000"/>
                </a:lnTo>
                <a:lnTo>
                  <a:pt x="0" y="6858000"/>
                </a:lnTo>
                <a:close/>
              </a:path>
            </a:pathLst>
          </a:custGeom>
          <a:solidFill>
            <a:schemeClr val="dk1">
              <a:alpha val="84000"/>
            </a:schemeClr>
          </a:solidFill>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zh-TW" altLang="en-US"/>
          </a:p>
        </p:txBody>
      </p:sp>
    </p:spTree>
    <p:extLst>
      <p:ext uri="{BB962C8B-B14F-4D97-AF65-F5344CB8AC3E}">
        <p14:creationId xmlns:p14="http://schemas.microsoft.com/office/powerpoint/2010/main" val="9660000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7EA74B-8932-439C-87C8-F520ED933C25}"/>
              </a:ext>
            </a:extLst>
          </p:cNvPr>
          <p:cNvSpPr txBox="1"/>
          <p:nvPr/>
        </p:nvSpPr>
        <p:spPr>
          <a:xfrm>
            <a:off x="765543" y="712381"/>
            <a:ext cx="1690577" cy="707886"/>
          </a:xfrm>
          <a:prstGeom prst="rect">
            <a:avLst/>
          </a:prstGeom>
          <a:noFill/>
        </p:spPr>
        <p:txBody>
          <a:bodyPr wrap="square" rtlCol="0">
            <a:spAutoFit/>
          </a:bodyPr>
          <a:lstStyle/>
          <a:p>
            <a:r>
              <a:rPr lang="en-US" altLang="zh-TW" sz="4000" dirty="0">
                <a:latin typeface="微軟正黑體" panose="020B0604030504040204" pitchFamily="34" charset="-120"/>
                <a:ea typeface="微軟正黑體" panose="020B0604030504040204" pitchFamily="34" charset="-120"/>
              </a:rPr>
              <a:t>LSTM</a:t>
            </a:r>
            <a:endParaRPr lang="zh-TW" altLang="en-US" sz="4000" dirty="0">
              <a:latin typeface="微軟正黑體" panose="020B0604030504040204" pitchFamily="34" charset="-120"/>
              <a:ea typeface="微軟正黑體" panose="020B0604030504040204" pitchFamily="34" charset="-120"/>
            </a:endParaRPr>
          </a:p>
        </p:txBody>
      </p:sp>
      <p:sp>
        <p:nvSpPr>
          <p:cNvPr id="3" name="矩形 2">
            <a:extLst>
              <a:ext uri="{FF2B5EF4-FFF2-40B4-BE49-F238E27FC236}">
                <a16:creationId xmlns:a16="http://schemas.microsoft.com/office/drawing/2014/main" id="{726E0354-8437-4140-A224-1606E3175D04}"/>
              </a:ext>
            </a:extLst>
          </p:cNvPr>
          <p:cNvSpPr/>
          <p:nvPr/>
        </p:nvSpPr>
        <p:spPr>
          <a:xfrm>
            <a:off x="4143151" y="963718"/>
            <a:ext cx="7680253" cy="5632311"/>
          </a:xfrm>
          <a:prstGeom prst="rect">
            <a:avLst/>
          </a:prstGeom>
        </p:spPr>
        <p:txBody>
          <a:bodyPr wrap="square">
            <a:spAutoFit/>
          </a:bodyPr>
          <a:lstStyle/>
          <a:p>
            <a:r>
              <a:rPr lang="en-US" altLang="zh-TW" dirty="0"/>
              <a:t>Model: "sequential"</a:t>
            </a:r>
          </a:p>
          <a:p>
            <a:r>
              <a:rPr lang="en-US" altLang="zh-TW" dirty="0"/>
              <a:t>_________________________________________________________________</a:t>
            </a:r>
          </a:p>
          <a:p>
            <a:r>
              <a:rPr lang="en-US" altLang="zh-TW" dirty="0"/>
              <a:t>Layer (type)                 Output Shape              Param #   </a:t>
            </a:r>
          </a:p>
          <a:p>
            <a:r>
              <a:rPr lang="en-US" altLang="zh-TW" dirty="0"/>
              <a:t>=================================================================</a:t>
            </a:r>
          </a:p>
          <a:p>
            <a:r>
              <a:rPr lang="en-US" altLang="zh-TW" dirty="0" err="1"/>
              <a:t>lstm</a:t>
            </a:r>
            <a:r>
              <a:rPr lang="en-US" altLang="zh-TW" dirty="0"/>
              <a:t> (LSTM)                  (None, 1, 128)            185344    </a:t>
            </a:r>
          </a:p>
          <a:p>
            <a:r>
              <a:rPr lang="en-US" altLang="zh-TW" dirty="0"/>
              <a:t>_________________________________________________________________</a:t>
            </a:r>
          </a:p>
          <a:p>
            <a:r>
              <a:rPr lang="en-US" altLang="zh-TW" dirty="0"/>
              <a:t>dropout (Dropout)            (None, 1, 128)            0         </a:t>
            </a:r>
          </a:p>
          <a:p>
            <a:r>
              <a:rPr lang="en-US" altLang="zh-TW" dirty="0"/>
              <a:t>_________________________________________________________________</a:t>
            </a:r>
          </a:p>
          <a:p>
            <a:r>
              <a:rPr lang="en-US" altLang="zh-TW" dirty="0"/>
              <a:t>lstm_1 (LSTM)                (None, 1, 64)             49408     </a:t>
            </a:r>
          </a:p>
          <a:p>
            <a:r>
              <a:rPr lang="en-US" altLang="zh-TW" dirty="0"/>
              <a:t>_________________________________________________________________</a:t>
            </a:r>
          </a:p>
          <a:p>
            <a:r>
              <a:rPr lang="en-US" altLang="zh-TW" dirty="0"/>
              <a:t>dropout_1 (Dropout)          (None, 1, 64)             0         </a:t>
            </a:r>
          </a:p>
          <a:p>
            <a:r>
              <a:rPr lang="en-US" altLang="zh-TW" dirty="0"/>
              <a:t>_________________________________________________________________</a:t>
            </a:r>
          </a:p>
          <a:p>
            <a:r>
              <a:rPr lang="en-US" altLang="zh-TW" dirty="0"/>
              <a:t>lstm_2 (LSTM)                (None, 1, 64)             33024     </a:t>
            </a:r>
          </a:p>
          <a:p>
            <a:r>
              <a:rPr lang="en-US" altLang="zh-TW" dirty="0"/>
              <a:t>_________________________________________________________________</a:t>
            </a:r>
          </a:p>
          <a:p>
            <a:r>
              <a:rPr lang="en-US" altLang="zh-TW" dirty="0"/>
              <a:t>dropout_2 (Dropout)          (None, 1, 64)             0         </a:t>
            </a:r>
          </a:p>
          <a:p>
            <a:r>
              <a:rPr lang="en-US" altLang="zh-TW" dirty="0"/>
              <a:t>_________________________________________________________________</a:t>
            </a:r>
          </a:p>
          <a:p>
            <a:r>
              <a:rPr lang="en-US" altLang="zh-TW" dirty="0"/>
              <a:t>lstm_3 (LSTM)                (None, 1, 64)             33024     </a:t>
            </a:r>
          </a:p>
          <a:p>
            <a:r>
              <a:rPr lang="en-US" altLang="zh-TW" dirty="0"/>
              <a:t>_________________________________________________________________</a:t>
            </a:r>
          </a:p>
          <a:p>
            <a:r>
              <a:rPr lang="en-US" altLang="zh-TW" dirty="0"/>
              <a:t>dense (Dense)                (None, 1, 1)              65        </a:t>
            </a:r>
          </a:p>
          <a:p>
            <a:r>
              <a:rPr lang="en-US" altLang="zh-TW" dirty="0"/>
              <a:t>=================================================================</a:t>
            </a:r>
            <a:endParaRPr lang="zh-TW" altLang="en-US" dirty="0"/>
          </a:p>
        </p:txBody>
      </p:sp>
      <p:sp>
        <p:nvSpPr>
          <p:cNvPr id="4" name="矩形 3">
            <a:extLst>
              <a:ext uri="{FF2B5EF4-FFF2-40B4-BE49-F238E27FC236}">
                <a16:creationId xmlns:a16="http://schemas.microsoft.com/office/drawing/2014/main" id="{1446A47A-24F8-4043-AAF1-4151B38E9AAE}"/>
              </a:ext>
            </a:extLst>
          </p:cNvPr>
          <p:cNvSpPr/>
          <p:nvPr/>
        </p:nvSpPr>
        <p:spPr>
          <a:xfrm>
            <a:off x="595423" y="1998921"/>
            <a:ext cx="3062177" cy="4072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5437D809-106F-4951-B8DB-BF6F58FBC271}"/>
              </a:ext>
            </a:extLst>
          </p:cNvPr>
          <p:cNvSpPr txBox="1"/>
          <p:nvPr/>
        </p:nvSpPr>
        <p:spPr>
          <a:xfrm>
            <a:off x="765543" y="2190307"/>
            <a:ext cx="2743201" cy="923330"/>
          </a:xfrm>
          <a:prstGeom prst="rect">
            <a:avLst/>
          </a:prstGeom>
          <a:noFill/>
        </p:spPr>
        <p:txBody>
          <a:bodyPr wrap="square" rtlCol="0">
            <a:spAutoFit/>
          </a:bodyPr>
          <a:lstStyle/>
          <a:p>
            <a:r>
              <a:rPr lang="zh-TW" altLang="en-US" dirty="0">
                <a:solidFill>
                  <a:schemeClr val="bg1"/>
                </a:solidFill>
                <a:latin typeface="微軟正黑體" panose="020B0604030504040204" pitchFamily="34" charset="-120"/>
                <a:ea typeface="微軟正黑體" panose="020B0604030504040204" pitchFamily="34" charset="-120"/>
              </a:rPr>
              <a:t>資料有時間順序，</a:t>
            </a:r>
            <a:r>
              <a:rPr lang="en-US" altLang="zh-TW" dirty="0">
                <a:solidFill>
                  <a:schemeClr val="bg1"/>
                </a:solidFill>
                <a:latin typeface="微軟正黑體" panose="020B0604030504040204" pitchFamily="34" charset="-120"/>
                <a:ea typeface="微軟正黑體" panose="020B0604030504040204" pitchFamily="34" charset="-120"/>
              </a:rPr>
              <a:t>LSTM</a:t>
            </a:r>
            <a:r>
              <a:rPr lang="zh-TW" altLang="en-US" dirty="0">
                <a:solidFill>
                  <a:schemeClr val="bg1"/>
                </a:solidFill>
                <a:latin typeface="微軟正黑體" panose="020B0604030504040204" pitchFamily="34" charset="-120"/>
                <a:ea typeface="微軟正黑體" panose="020B0604030504040204" pitchFamily="34" charset="-120"/>
              </a:rPr>
              <a:t>專門針對序列模型，是否會有更好的結果</a:t>
            </a:r>
            <a:r>
              <a:rPr lang="en-US" altLang="zh-TW" dirty="0">
                <a:solidFill>
                  <a:schemeClr val="bg1"/>
                </a:solidFill>
                <a:latin typeface="微軟正黑體" panose="020B0604030504040204" pitchFamily="34" charset="-120"/>
                <a:ea typeface="微軟正黑體" panose="020B0604030504040204" pitchFamily="34" charset="-120"/>
              </a:rPr>
              <a:t>?</a:t>
            </a:r>
            <a:endParaRPr lang="zh-TW" altLang="en-US" dirty="0">
              <a:solidFill>
                <a:schemeClr val="bg1"/>
              </a:solidFill>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90A840F3-4CEB-496C-AA8A-6056C8592793}"/>
              </a:ext>
            </a:extLst>
          </p:cNvPr>
          <p:cNvSpPr txBox="1"/>
          <p:nvPr/>
        </p:nvSpPr>
        <p:spPr>
          <a:xfrm>
            <a:off x="754910" y="3631617"/>
            <a:ext cx="2743201" cy="2031325"/>
          </a:xfrm>
          <a:prstGeom prst="rect">
            <a:avLst/>
          </a:prstGeom>
          <a:noFill/>
        </p:spPr>
        <p:txBody>
          <a:bodyPr wrap="square" rtlCol="0">
            <a:spAutoFit/>
          </a:bodyPr>
          <a:lstStyle/>
          <a:p>
            <a:r>
              <a:rPr lang="zh-TW" altLang="en-US" dirty="0">
                <a:solidFill>
                  <a:schemeClr val="bg1"/>
                </a:solidFill>
              </a:rPr>
              <a:t>建立</a:t>
            </a:r>
            <a:r>
              <a:rPr lang="en-US" altLang="zh-TW" dirty="0">
                <a:solidFill>
                  <a:schemeClr val="bg1"/>
                </a:solidFill>
              </a:rPr>
              <a:t>4</a:t>
            </a:r>
            <a:r>
              <a:rPr lang="zh-TW" altLang="en-US" dirty="0">
                <a:solidFill>
                  <a:schemeClr val="bg1"/>
                </a:solidFill>
              </a:rPr>
              <a:t>層</a:t>
            </a:r>
            <a:r>
              <a:rPr lang="en-US" altLang="zh-TW" dirty="0">
                <a:solidFill>
                  <a:schemeClr val="bg1"/>
                </a:solidFill>
              </a:rPr>
              <a:t>LSTM</a:t>
            </a:r>
          </a:p>
          <a:p>
            <a:r>
              <a:rPr lang="zh-TW" altLang="en-US" dirty="0">
                <a:solidFill>
                  <a:schemeClr val="bg1"/>
                </a:solidFill>
              </a:rPr>
              <a:t>三個</a:t>
            </a:r>
            <a:r>
              <a:rPr lang="en-US" altLang="zh-TW" dirty="0" err="1">
                <a:solidFill>
                  <a:schemeClr val="bg1"/>
                </a:solidFill>
              </a:rPr>
              <a:t>DropOut</a:t>
            </a:r>
            <a:r>
              <a:rPr lang="zh-TW" altLang="en-US" dirty="0">
                <a:solidFill>
                  <a:schemeClr val="bg1"/>
                </a:solidFill>
              </a:rPr>
              <a:t>皆設</a:t>
            </a:r>
            <a:r>
              <a:rPr lang="en-US" altLang="zh-TW" dirty="0">
                <a:solidFill>
                  <a:schemeClr val="bg1"/>
                </a:solidFill>
              </a:rPr>
              <a:t>0.2</a:t>
            </a:r>
          </a:p>
          <a:p>
            <a:endParaRPr lang="en-US" altLang="zh-TW" dirty="0">
              <a:solidFill>
                <a:schemeClr val="bg1"/>
              </a:solidFill>
            </a:endParaRPr>
          </a:p>
          <a:p>
            <a:r>
              <a:rPr lang="zh-TW" altLang="en-US" dirty="0">
                <a:solidFill>
                  <a:schemeClr val="bg1"/>
                </a:solidFill>
              </a:rPr>
              <a:t>資料除了原先已取</a:t>
            </a:r>
            <a:r>
              <a:rPr lang="en-US" altLang="zh-TW" dirty="0">
                <a:solidFill>
                  <a:schemeClr val="bg1"/>
                </a:solidFill>
              </a:rPr>
              <a:t>LOG</a:t>
            </a:r>
            <a:r>
              <a:rPr lang="zh-TW" altLang="en-US" dirty="0">
                <a:solidFill>
                  <a:schemeClr val="bg1"/>
                </a:solidFill>
              </a:rPr>
              <a:t>的資料外，全部取</a:t>
            </a:r>
            <a:r>
              <a:rPr lang="en-US" altLang="zh-TW" dirty="0">
                <a:solidFill>
                  <a:schemeClr val="bg1"/>
                </a:solidFill>
              </a:rPr>
              <a:t>LOG</a:t>
            </a:r>
          </a:p>
          <a:p>
            <a:endParaRPr lang="en-US" altLang="zh-TW" dirty="0">
              <a:solidFill>
                <a:schemeClr val="bg1"/>
              </a:solidFill>
            </a:endParaRPr>
          </a:p>
          <a:p>
            <a:r>
              <a:rPr lang="zh-TW" altLang="en-US" dirty="0">
                <a:solidFill>
                  <a:schemeClr val="bg1"/>
                </a:solidFill>
              </a:rPr>
              <a:t>有負數欄位採平移取</a:t>
            </a:r>
            <a:r>
              <a:rPr lang="en-US" altLang="zh-TW" dirty="0">
                <a:solidFill>
                  <a:schemeClr val="bg1"/>
                </a:solidFill>
              </a:rPr>
              <a:t>LOG</a:t>
            </a:r>
            <a:endParaRPr lang="zh-TW" altLang="en-US" dirty="0">
              <a:solidFill>
                <a:schemeClr val="bg1"/>
              </a:solidFill>
            </a:endParaRPr>
          </a:p>
        </p:txBody>
      </p:sp>
    </p:spTree>
    <p:extLst>
      <p:ext uri="{BB962C8B-B14F-4D97-AF65-F5344CB8AC3E}">
        <p14:creationId xmlns:p14="http://schemas.microsoft.com/office/powerpoint/2010/main" val="39487267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7EA74B-8932-439C-87C8-F520ED933C25}"/>
              </a:ext>
            </a:extLst>
          </p:cNvPr>
          <p:cNvSpPr txBox="1"/>
          <p:nvPr/>
        </p:nvSpPr>
        <p:spPr>
          <a:xfrm>
            <a:off x="765543" y="712381"/>
            <a:ext cx="1690577" cy="707886"/>
          </a:xfrm>
          <a:prstGeom prst="rect">
            <a:avLst/>
          </a:prstGeom>
          <a:noFill/>
        </p:spPr>
        <p:txBody>
          <a:bodyPr wrap="square" rtlCol="0">
            <a:spAutoFit/>
          </a:bodyPr>
          <a:lstStyle/>
          <a:p>
            <a:r>
              <a:rPr lang="en-US" altLang="zh-TW" sz="4000" dirty="0">
                <a:latin typeface="微軟正黑體" panose="020B0604030504040204" pitchFamily="34" charset="-120"/>
                <a:ea typeface="微軟正黑體" panose="020B0604030504040204" pitchFamily="34" charset="-120"/>
              </a:rPr>
              <a:t>LSTM</a:t>
            </a:r>
            <a:endParaRPr lang="zh-TW" altLang="en-US" sz="4000" dirty="0">
              <a:latin typeface="微軟正黑體" panose="020B0604030504040204" pitchFamily="34" charset="-120"/>
              <a:ea typeface="微軟正黑體" panose="020B0604030504040204" pitchFamily="34" charset="-120"/>
            </a:endParaRPr>
          </a:p>
        </p:txBody>
      </p:sp>
      <p:sp>
        <p:nvSpPr>
          <p:cNvPr id="4" name="矩形 3">
            <a:extLst>
              <a:ext uri="{FF2B5EF4-FFF2-40B4-BE49-F238E27FC236}">
                <a16:creationId xmlns:a16="http://schemas.microsoft.com/office/drawing/2014/main" id="{1446A47A-24F8-4043-AAF1-4151B38E9AAE}"/>
              </a:ext>
            </a:extLst>
          </p:cNvPr>
          <p:cNvSpPr/>
          <p:nvPr/>
        </p:nvSpPr>
        <p:spPr>
          <a:xfrm>
            <a:off x="595423" y="1743737"/>
            <a:ext cx="3062177" cy="48094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5437D809-106F-4951-B8DB-BF6F58FBC271}"/>
              </a:ext>
            </a:extLst>
          </p:cNvPr>
          <p:cNvSpPr txBox="1"/>
          <p:nvPr/>
        </p:nvSpPr>
        <p:spPr>
          <a:xfrm>
            <a:off x="680483" y="1877353"/>
            <a:ext cx="2977117" cy="1477328"/>
          </a:xfrm>
          <a:prstGeom prst="rect">
            <a:avLst/>
          </a:prstGeom>
          <a:noFill/>
        </p:spPr>
        <p:txBody>
          <a:bodyPr wrap="square" rtlCol="0">
            <a:spAutoFit/>
          </a:bodyPr>
          <a:lstStyle/>
          <a:p>
            <a:r>
              <a:rPr lang="zh-TW" altLang="en-US" dirty="0">
                <a:solidFill>
                  <a:schemeClr val="bg1"/>
                </a:solidFill>
                <a:latin typeface="微軟正黑體" panose="020B0604030504040204" pitchFamily="34" charset="-120"/>
                <a:ea typeface="微軟正黑體" panose="020B0604030504040204" pitchFamily="34" charset="-120"/>
              </a:rPr>
              <a:t>對所有資料按照年月日排序</a:t>
            </a:r>
            <a:endParaRPr lang="en-US" altLang="zh-TW" dirty="0">
              <a:solidFill>
                <a:schemeClr val="bg1"/>
              </a:solidFill>
              <a:latin typeface="微軟正黑體" panose="020B0604030504040204" pitchFamily="34" charset="-120"/>
              <a:ea typeface="微軟正黑體" panose="020B0604030504040204" pitchFamily="34" charset="-120"/>
            </a:endParaRPr>
          </a:p>
          <a:p>
            <a:endParaRPr lang="en-US" altLang="zh-TW" dirty="0">
              <a:solidFill>
                <a:schemeClr val="bg1"/>
              </a:solidFill>
            </a:endParaRPr>
          </a:p>
          <a:p>
            <a:r>
              <a:rPr lang="en-US" altLang="zh-TW" dirty="0">
                <a:solidFill>
                  <a:schemeClr val="bg1"/>
                </a:solidFill>
              </a:rPr>
              <a:t>Total params: 300,865</a:t>
            </a:r>
          </a:p>
          <a:p>
            <a:r>
              <a:rPr lang="en-US" altLang="zh-TW" dirty="0">
                <a:solidFill>
                  <a:schemeClr val="bg1"/>
                </a:solidFill>
              </a:rPr>
              <a:t>Trainable params: 300,865</a:t>
            </a:r>
          </a:p>
          <a:p>
            <a:r>
              <a:rPr lang="en-US" altLang="zh-TW" dirty="0">
                <a:solidFill>
                  <a:schemeClr val="bg1"/>
                </a:solidFill>
              </a:rPr>
              <a:t>Non-trainable params: 0</a:t>
            </a:r>
            <a:endParaRPr lang="zh-TW" altLang="en-US" dirty="0">
              <a:solidFill>
                <a:schemeClr val="bg1"/>
              </a:solidFill>
            </a:endParaRPr>
          </a:p>
        </p:txBody>
      </p:sp>
      <p:sp>
        <p:nvSpPr>
          <p:cNvPr id="6" name="文字方塊 5">
            <a:extLst>
              <a:ext uri="{FF2B5EF4-FFF2-40B4-BE49-F238E27FC236}">
                <a16:creationId xmlns:a16="http://schemas.microsoft.com/office/drawing/2014/main" id="{90A840F3-4CEB-496C-AA8A-6056C8592793}"/>
              </a:ext>
            </a:extLst>
          </p:cNvPr>
          <p:cNvSpPr txBox="1"/>
          <p:nvPr/>
        </p:nvSpPr>
        <p:spPr>
          <a:xfrm>
            <a:off x="754910" y="3734487"/>
            <a:ext cx="2743201" cy="2031325"/>
          </a:xfrm>
          <a:prstGeom prst="rect">
            <a:avLst/>
          </a:prstGeom>
          <a:noFill/>
        </p:spPr>
        <p:txBody>
          <a:bodyPr wrap="square" rtlCol="0">
            <a:spAutoFit/>
          </a:bodyPr>
          <a:lstStyle/>
          <a:p>
            <a:r>
              <a:rPr lang="zh-TW" altLang="en-US" dirty="0">
                <a:solidFill>
                  <a:schemeClr val="bg1"/>
                </a:solidFill>
              </a:rPr>
              <a:t>找最小</a:t>
            </a:r>
            <a:r>
              <a:rPr lang="en-US" altLang="zh-TW" dirty="0">
                <a:solidFill>
                  <a:schemeClr val="bg1"/>
                </a:solidFill>
              </a:rPr>
              <a:t>MSE</a:t>
            </a:r>
          </a:p>
          <a:p>
            <a:r>
              <a:rPr lang="en-US" altLang="zh-TW" dirty="0">
                <a:solidFill>
                  <a:schemeClr val="bg1"/>
                </a:solidFill>
              </a:rPr>
              <a:t>Epoch = 30</a:t>
            </a:r>
          </a:p>
          <a:p>
            <a:r>
              <a:rPr lang="en-US" altLang="zh-TW" dirty="0" err="1">
                <a:solidFill>
                  <a:schemeClr val="bg1"/>
                </a:solidFill>
              </a:rPr>
              <a:t>Batch_size</a:t>
            </a:r>
            <a:r>
              <a:rPr lang="en-US" altLang="zh-TW" dirty="0">
                <a:solidFill>
                  <a:schemeClr val="bg1"/>
                </a:solidFill>
              </a:rPr>
              <a:t> = 2000</a:t>
            </a:r>
          </a:p>
          <a:p>
            <a:endParaRPr lang="en-US" altLang="zh-TW" dirty="0">
              <a:solidFill>
                <a:schemeClr val="bg1"/>
              </a:solidFill>
            </a:endParaRPr>
          </a:p>
          <a:p>
            <a:r>
              <a:rPr lang="zh-TW" altLang="en-US" dirty="0">
                <a:solidFill>
                  <a:schemeClr val="bg1"/>
                </a:solidFill>
              </a:rPr>
              <a:t>未避免訓練未來資料</a:t>
            </a:r>
            <a:endParaRPr lang="en-US" altLang="zh-TW" dirty="0">
              <a:solidFill>
                <a:schemeClr val="bg1"/>
              </a:solidFill>
            </a:endParaRPr>
          </a:p>
          <a:p>
            <a:r>
              <a:rPr lang="zh-TW" altLang="en-US" dirty="0">
                <a:solidFill>
                  <a:schemeClr val="bg1"/>
                </a:solidFill>
              </a:rPr>
              <a:t>直接用</a:t>
            </a:r>
            <a:r>
              <a:rPr lang="en-US" altLang="zh-TW" dirty="0">
                <a:solidFill>
                  <a:schemeClr val="bg1"/>
                </a:solidFill>
              </a:rPr>
              <a:t>Train data 20%</a:t>
            </a:r>
            <a:r>
              <a:rPr lang="zh-TW" altLang="en-US" dirty="0">
                <a:solidFill>
                  <a:schemeClr val="bg1"/>
                </a:solidFill>
              </a:rPr>
              <a:t>作為驗證資料</a:t>
            </a:r>
          </a:p>
        </p:txBody>
      </p:sp>
      <p:sp>
        <p:nvSpPr>
          <p:cNvPr id="7" name="矩形 6">
            <a:extLst>
              <a:ext uri="{FF2B5EF4-FFF2-40B4-BE49-F238E27FC236}">
                <a16:creationId xmlns:a16="http://schemas.microsoft.com/office/drawing/2014/main" id="{EBC1317D-DB00-47FC-8302-11BBE0D4FCE0}"/>
              </a:ext>
            </a:extLst>
          </p:cNvPr>
          <p:cNvSpPr/>
          <p:nvPr/>
        </p:nvSpPr>
        <p:spPr>
          <a:xfrm>
            <a:off x="4671237" y="943213"/>
            <a:ext cx="4674781" cy="954107"/>
          </a:xfrm>
          <a:prstGeom prst="rect">
            <a:avLst/>
          </a:prstGeom>
        </p:spPr>
        <p:txBody>
          <a:bodyPr wrap="square">
            <a:spAutoFit/>
          </a:bodyPr>
          <a:lstStyle/>
          <a:p>
            <a:r>
              <a:rPr lang="zh-TW" altLang="en-US" sz="2800" dirty="0"/>
              <a:t>Train Score:  0.418265 RMSE</a:t>
            </a:r>
          </a:p>
          <a:p>
            <a:r>
              <a:rPr lang="zh-TW" altLang="en-US" sz="2800" dirty="0"/>
              <a:t>Test Score:  </a:t>
            </a:r>
            <a:r>
              <a:rPr lang="zh-TW" altLang="en-US" sz="2800" b="1" dirty="0">
                <a:solidFill>
                  <a:srgbClr val="FF0000"/>
                </a:solidFill>
              </a:rPr>
              <a:t>0.423383 </a:t>
            </a:r>
            <a:r>
              <a:rPr lang="zh-TW" altLang="en-US" sz="2800" dirty="0"/>
              <a:t>RMSE</a:t>
            </a:r>
          </a:p>
        </p:txBody>
      </p:sp>
      <p:pic>
        <p:nvPicPr>
          <p:cNvPr id="9" name="圖片 8">
            <a:extLst>
              <a:ext uri="{FF2B5EF4-FFF2-40B4-BE49-F238E27FC236}">
                <a16:creationId xmlns:a16="http://schemas.microsoft.com/office/drawing/2014/main" id="{AE957E66-3451-423E-B181-AD94E2C2F8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1507" y="2005256"/>
            <a:ext cx="6609907" cy="4400666"/>
          </a:xfrm>
          <a:prstGeom prst="rect">
            <a:avLst/>
          </a:prstGeom>
        </p:spPr>
      </p:pic>
      <p:sp>
        <p:nvSpPr>
          <p:cNvPr id="10" name="矩形 9">
            <a:extLst>
              <a:ext uri="{FF2B5EF4-FFF2-40B4-BE49-F238E27FC236}">
                <a16:creationId xmlns:a16="http://schemas.microsoft.com/office/drawing/2014/main" id="{818D7460-BAAE-4A12-BC07-15C1D344C6E7}"/>
              </a:ext>
            </a:extLst>
          </p:cNvPr>
          <p:cNvSpPr/>
          <p:nvPr/>
        </p:nvSpPr>
        <p:spPr>
          <a:xfrm>
            <a:off x="765543" y="5904616"/>
            <a:ext cx="2377574" cy="369332"/>
          </a:xfrm>
          <a:prstGeom prst="rect">
            <a:avLst/>
          </a:prstGeom>
          <a:ln>
            <a:solidFill>
              <a:schemeClr val="bg1"/>
            </a:solidFill>
          </a:ln>
        </p:spPr>
        <p:txBody>
          <a:bodyPr wrap="none">
            <a:spAutoFit/>
          </a:bodyPr>
          <a:lstStyle/>
          <a:p>
            <a:r>
              <a:rPr lang="en-US" altLang="zh-TW" dirty="0" err="1">
                <a:solidFill>
                  <a:schemeClr val="bg1"/>
                </a:solidFill>
                <a:latin typeface="arial" panose="020B0604020202020204" pitchFamily="34" charset="0"/>
              </a:rPr>
              <a:t>Lr</a:t>
            </a:r>
            <a:r>
              <a:rPr lang="zh-TW" altLang="en-US" dirty="0">
                <a:solidFill>
                  <a:schemeClr val="bg1"/>
                </a:solidFill>
                <a:latin typeface="arial" panose="020B0604020202020204" pitchFamily="34" charset="0"/>
              </a:rPr>
              <a:t> </a:t>
            </a:r>
            <a:r>
              <a:rPr lang="en-US" altLang="zh-TW" dirty="0">
                <a:solidFill>
                  <a:schemeClr val="bg1"/>
                </a:solidFill>
                <a:latin typeface="arial" panose="020B0604020202020204" pitchFamily="34" charset="0"/>
              </a:rPr>
              <a:t>=0.01, decay=1e-6</a:t>
            </a:r>
            <a:endParaRPr lang="zh-TW" altLang="en-US" dirty="0">
              <a:solidFill>
                <a:schemeClr val="bg1"/>
              </a:solidFill>
            </a:endParaRPr>
          </a:p>
        </p:txBody>
      </p:sp>
    </p:spTree>
    <p:extLst>
      <p:ext uri="{BB962C8B-B14F-4D97-AF65-F5344CB8AC3E}">
        <p14:creationId xmlns:p14="http://schemas.microsoft.com/office/powerpoint/2010/main" val="19924419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7F7EA74B-8932-439C-87C8-F520ED933C25}"/>
              </a:ext>
            </a:extLst>
          </p:cNvPr>
          <p:cNvSpPr txBox="1"/>
          <p:nvPr/>
        </p:nvSpPr>
        <p:spPr>
          <a:xfrm>
            <a:off x="765543" y="712381"/>
            <a:ext cx="1690577" cy="707886"/>
          </a:xfrm>
          <a:prstGeom prst="rect">
            <a:avLst/>
          </a:prstGeom>
          <a:noFill/>
        </p:spPr>
        <p:txBody>
          <a:bodyPr wrap="square" rtlCol="0">
            <a:spAutoFit/>
          </a:bodyPr>
          <a:lstStyle/>
          <a:p>
            <a:r>
              <a:rPr lang="en-US" altLang="zh-TW" sz="4000" dirty="0">
                <a:latin typeface="微軟正黑體" panose="020B0604030504040204" pitchFamily="34" charset="-120"/>
                <a:ea typeface="微軟正黑體" panose="020B0604030504040204" pitchFamily="34" charset="-120"/>
              </a:rPr>
              <a:t>LSTM</a:t>
            </a:r>
            <a:endParaRPr lang="zh-TW" altLang="en-US" sz="4000" dirty="0">
              <a:latin typeface="微軟正黑體" panose="020B0604030504040204" pitchFamily="34" charset="-120"/>
              <a:ea typeface="微軟正黑體" panose="020B0604030504040204" pitchFamily="34" charset="-120"/>
            </a:endParaRPr>
          </a:p>
        </p:txBody>
      </p:sp>
      <p:pic>
        <p:nvPicPr>
          <p:cNvPr id="8" name="圖片 7">
            <a:extLst>
              <a:ext uri="{FF2B5EF4-FFF2-40B4-BE49-F238E27FC236}">
                <a16:creationId xmlns:a16="http://schemas.microsoft.com/office/drawing/2014/main" id="{7C93C228-F6CD-4422-AD8C-F2DD8034AA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008" y="1669857"/>
            <a:ext cx="6974959" cy="4581954"/>
          </a:xfrm>
          <a:prstGeom prst="rect">
            <a:avLst/>
          </a:prstGeom>
        </p:spPr>
      </p:pic>
      <p:sp>
        <p:nvSpPr>
          <p:cNvPr id="10" name="文字方塊 9">
            <a:extLst>
              <a:ext uri="{FF2B5EF4-FFF2-40B4-BE49-F238E27FC236}">
                <a16:creationId xmlns:a16="http://schemas.microsoft.com/office/drawing/2014/main" id="{F974FCF6-02F1-4DD5-8C6D-FAA46CAF158F}"/>
              </a:ext>
            </a:extLst>
          </p:cNvPr>
          <p:cNvSpPr txBox="1"/>
          <p:nvPr/>
        </p:nvSpPr>
        <p:spPr>
          <a:xfrm>
            <a:off x="4681868" y="1158657"/>
            <a:ext cx="3568998" cy="523220"/>
          </a:xfrm>
          <a:prstGeom prst="rect">
            <a:avLst/>
          </a:prstGeom>
          <a:noFill/>
        </p:spPr>
        <p:txBody>
          <a:bodyPr wrap="square" rtlCol="0">
            <a:spAutoFit/>
          </a:bodyPr>
          <a:lstStyle/>
          <a:p>
            <a:r>
              <a:rPr lang="en-US" altLang="zh-TW" sz="2800" dirty="0">
                <a:latin typeface="微軟正黑體" panose="020B0604030504040204" pitchFamily="34" charset="-120"/>
                <a:ea typeface="微軟正黑體" panose="020B0604030504040204" pitchFamily="34" charset="-120"/>
              </a:rPr>
              <a:t>First 150 Prediction </a:t>
            </a:r>
            <a:endParaRPr lang="zh-TW" altLang="en-US" sz="2800" dirty="0">
              <a:latin typeface="微軟正黑體" panose="020B0604030504040204" pitchFamily="34" charset="-120"/>
              <a:ea typeface="微軟正黑體" panose="020B0604030504040204" pitchFamily="34" charset="-120"/>
            </a:endParaRPr>
          </a:p>
        </p:txBody>
      </p:sp>
      <p:sp>
        <p:nvSpPr>
          <p:cNvPr id="11" name="橢圓 10">
            <a:extLst>
              <a:ext uri="{FF2B5EF4-FFF2-40B4-BE49-F238E27FC236}">
                <a16:creationId xmlns:a16="http://schemas.microsoft.com/office/drawing/2014/main" id="{1A822926-827E-4589-B20F-217844935DF5}"/>
              </a:ext>
            </a:extLst>
          </p:cNvPr>
          <p:cNvSpPr/>
          <p:nvPr/>
        </p:nvSpPr>
        <p:spPr>
          <a:xfrm>
            <a:off x="8654903" y="4699457"/>
            <a:ext cx="2806995" cy="155235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只考慮</a:t>
            </a:r>
            <a:r>
              <a:rPr lang="en-US" altLang="zh-TW" dirty="0"/>
              <a:t>PLS</a:t>
            </a:r>
            <a:r>
              <a:rPr lang="zh-TW" altLang="en-US" dirty="0"/>
              <a:t> </a:t>
            </a:r>
            <a:r>
              <a:rPr lang="en-US" altLang="zh-TW" dirty="0"/>
              <a:t>without thresh </a:t>
            </a:r>
            <a:r>
              <a:rPr lang="zh-TW" altLang="en-US" dirty="0"/>
              <a:t>和縮減模型結果</a:t>
            </a:r>
          </a:p>
        </p:txBody>
      </p:sp>
    </p:spTree>
    <p:extLst>
      <p:ext uri="{BB962C8B-B14F-4D97-AF65-F5344CB8AC3E}">
        <p14:creationId xmlns:p14="http://schemas.microsoft.com/office/powerpoint/2010/main" val="453523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16ECE19-44CC-43C6-9C47-04BD222344D0}"/>
              </a:ext>
            </a:extLst>
          </p:cNvPr>
          <p:cNvSpPr/>
          <p:nvPr/>
        </p:nvSpPr>
        <p:spPr>
          <a:xfrm>
            <a:off x="308473" y="1311007"/>
            <a:ext cx="165253" cy="5546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367E35FF-FC9F-49B5-A3B1-6506B2735979}"/>
              </a:ext>
            </a:extLst>
          </p:cNvPr>
          <p:cNvSpPr/>
          <p:nvPr/>
        </p:nvSpPr>
        <p:spPr>
          <a:xfrm>
            <a:off x="1349567" y="1706282"/>
            <a:ext cx="8642732" cy="3847720"/>
          </a:xfrm>
          <a:prstGeom prst="rect">
            <a:avLst/>
          </a:prstGeom>
        </p:spPr>
        <p:txBody>
          <a:bodyPr wrap="square">
            <a:spAutoFit/>
          </a:bodyPr>
          <a:lstStyle/>
          <a:p>
            <a:pPr marL="228600" marR="0" lvl="0" indent="-228600" defTabSz="91440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TW" altLang="en-US" sz="4400" b="1" i="0" u="none" strike="noStrike" kern="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rPr>
              <a:t>股市 </a:t>
            </a:r>
            <a:r>
              <a:rPr kumimoji="0" lang="en-US" altLang="zh-TW" sz="4400" b="1" i="0" u="none" strike="noStrike" kern="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rPr>
              <a:t>:</a:t>
            </a:r>
          </a:p>
          <a:p>
            <a:pPr marL="685800" marR="0" lvl="1" indent="-228600" defTabSz="91440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TW" altLang="en-US" sz="3200" b="0"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rPr>
              <a:t>台灣證交所 </a:t>
            </a:r>
            <a:r>
              <a:rPr kumimoji="0" lang="en-US" altLang="zh-TW" sz="3200" b="0"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rPr>
              <a:t>:</a:t>
            </a:r>
            <a:r>
              <a:rPr kumimoji="0" lang="zh-TW" altLang="en-US" sz="3200" b="0"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rPr>
              <a:t> </a:t>
            </a:r>
            <a:r>
              <a:rPr kumimoji="0" lang="en-US" altLang="zh-TW" sz="3200" b="0" i="0" u="none" strike="noStrike" kern="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hlinkClick r:id="rId2">
                  <a:extLst>
                    <a:ext uri="{A12FA001-AC4F-418D-AE19-62706E023703}">
                      <ahyp:hlinkClr xmlns:ahyp="http://schemas.microsoft.com/office/drawing/2018/hyperlinkcolor" val="tx"/>
                    </a:ext>
                  </a:extLst>
                </a:hlinkClick>
              </a:rPr>
              <a:t>https://www.twse.com.tw/zh/</a:t>
            </a:r>
            <a:endParaRPr kumimoji="0" lang="en-US" altLang="zh-TW" sz="3200" b="0" i="0" u="none" strike="noStrike" kern="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endParaRPr>
          </a:p>
          <a:p>
            <a:pPr marL="228600" marR="0" lvl="0" indent="-228600" defTabSz="91440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TW" altLang="en-US" sz="4400" b="1" i="0" u="none" strike="noStrike" kern="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rPr>
              <a:t>外匯 </a:t>
            </a:r>
            <a:r>
              <a:rPr kumimoji="0" lang="en-US" altLang="zh-TW" sz="4400" b="1" i="0" u="none" strike="noStrike" kern="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rPr>
              <a:t>:</a:t>
            </a:r>
          </a:p>
          <a:p>
            <a:pPr marL="685800" marR="0" lvl="1" indent="-228600" defTabSz="91440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TW" altLang="en-US" sz="3200" b="0"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rPr>
              <a:t>台灣期交所 </a:t>
            </a:r>
            <a:r>
              <a:rPr kumimoji="0" lang="en-US" altLang="zh-TW" sz="3200" b="0"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rPr>
              <a:t>:</a:t>
            </a:r>
            <a:r>
              <a:rPr kumimoji="0" lang="zh-TW" altLang="en-US" sz="3200" b="0"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rPr>
              <a:t> </a:t>
            </a:r>
            <a:r>
              <a:rPr kumimoji="0" lang="en-US" altLang="zh-TW" sz="3200" b="0" i="0" u="none" strike="noStrike" kern="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hlinkClick r:id="rId3">
                  <a:extLst>
                    <a:ext uri="{A12FA001-AC4F-418D-AE19-62706E023703}">
                      <ahyp:hlinkClr xmlns:ahyp="http://schemas.microsoft.com/office/drawing/2018/hyperlinkcolor" val="tx"/>
                    </a:ext>
                  </a:extLst>
                </a:hlinkClick>
              </a:rPr>
              <a:t>https://www.taifex.com.tw/cht/index</a:t>
            </a:r>
            <a:endParaRPr kumimoji="0" lang="en-US" altLang="zh-TW" sz="3200" b="0" i="0" u="none" strike="noStrike" kern="0" cap="none" spc="0" normalizeH="0" baseline="0" noProof="0" dirty="0">
              <a:ln>
                <a:noFill/>
              </a:ln>
              <a:solidFill>
                <a:srgbClr val="0070C0"/>
              </a:solidFill>
              <a:effectLst/>
              <a:uLnTx/>
              <a:uFillTx/>
              <a:latin typeface="微軟正黑體" panose="020B0604030504040204" pitchFamily="34" charset="-120"/>
              <a:ea typeface="微軟正黑體" panose="020B0604030504040204" pitchFamily="34" charset="-120"/>
            </a:endParaRPr>
          </a:p>
          <a:p>
            <a:pPr marL="685800" marR="0" lvl="1" indent="-228600" defTabSz="91440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TW" altLang="en-US" sz="3200" b="0"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rPr>
              <a:t>每日外幣參考匯率查詢</a:t>
            </a:r>
            <a:endParaRPr kumimoji="0" lang="en-US" altLang="zh-TW" sz="3200" b="0"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7697715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3000"/>
            <a:lum/>
          </a:blip>
          <a:srcRect/>
          <a:stretch>
            <a:fillRect/>
          </a:stretch>
        </a:blip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9C812DBA-A63D-4D49-BB2B-6EC64549864F}"/>
              </a:ext>
            </a:extLst>
          </p:cNvPr>
          <p:cNvSpPr/>
          <p:nvPr/>
        </p:nvSpPr>
        <p:spPr>
          <a:xfrm>
            <a:off x="0" y="0"/>
            <a:ext cx="12192000" cy="6821488"/>
          </a:xfrm>
          <a:prstGeom prst="rect">
            <a:avLst/>
          </a:prstGeom>
          <a:solidFill>
            <a:schemeClr val="tx1">
              <a:alpha val="8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9AC525D1-73C5-45B8-8272-D9D5E76C1EF8}"/>
              </a:ext>
            </a:extLst>
          </p:cNvPr>
          <p:cNvSpPr/>
          <p:nvPr/>
        </p:nvSpPr>
        <p:spPr>
          <a:xfrm>
            <a:off x="-1" y="0"/>
            <a:ext cx="198305" cy="6858000"/>
          </a:xfrm>
          <a:prstGeom prst="rect">
            <a:avLst/>
          </a:prstGeom>
          <a:solidFill>
            <a:srgbClr val="EE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0D47108A-E157-48A9-8E14-6610822BB39A}"/>
              </a:ext>
            </a:extLst>
          </p:cNvPr>
          <p:cNvSpPr/>
          <p:nvPr/>
        </p:nvSpPr>
        <p:spPr>
          <a:xfrm>
            <a:off x="0" y="121187"/>
            <a:ext cx="1839817" cy="705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目錄</a:t>
            </a:r>
          </a:p>
        </p:txBody>
      </p:sp>
      <p:sp>
        <p:nvSpPr>
          <p:cNvPr id="14" name="矩形 13">
            <a:extLst>
              <a:ext uri="{FF2B5EF4-FFF2-40B4-BE49-F238E27FC236}">
                <a16:creationId xmlns:a16="http://schemas.microsoft.com/office/drawing/2014/main" id="{B16B37E6-C411-4CC0-830E-97DC1609BBD5}"/>
              </a:ext>
            </a:extLst>
          </p:cNvPr>
          <p:cNvSpPr/>
          <p:nvPr/>
        </p:nvSpPr>
        <p:spPr>
          <a:xfrm>
            <a:off x="1182477" y="920934"/>
            <a:ext cx="2489812" cy="24898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78A06878-60C6-4286-8627-71F43FBBD207}"/>
              </a:ext>
            </a:extLst>
          </p:cNvPr>
          <p:cNvSpPr/>
          <p:nvPr/>
        </p:nvSpPr>
        <p:spPr>
          <a:xfrm>
            <a:off x="4766632" y="947453"/>
            <a:ext cx="2489812" cy="248981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TW" altLang="en-US" sz="3200" dirty="0">
              <a:solidFill>
                <a:prstClr val="black"/>
              </a:solidFill>
              <a:latin typeface="微軟正黑體" panose="020B0604030504040204" pitchFamily="34" charset="-120"/>
              <a:ea typeface="微軟正黑體" panose="020B0604030504040204" pitchFamily="34" charset="-120"/>
            </a:endParaRPr>
          </a:p>
        </p:txBody>
      </p:sp>
      <p:sp>
        <p:nvSpPr>
          <p:cNvPr id="16" name="矩形 15">
            <a:extLst>
              <a:ext uri="{FF2B5EF4-FFF2-40B4-BE49-F238E27FC236}">
                <a16:creationId xmlns:a16="http://schemas.microsoft.com/office/drawing/2014/main" id="{AA75A4A4-E42F-45EE-94DE-8D0A5409BE6B}"/>
              </a:ext>
            </a:extLst>
          </p:cNvPr>
          <p:cNvSpPr/>
          <p:nvPr/>
        </p:nvSpPr>
        <p:spPr>
          <a:xfrm>
            <a:off x="8350786" y="947453"/>
            <a:ext cx="2489812" cy="24898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8126E5C5-F19C-4719-B13E-A4BCAA6676EE}"/>
              </a:ext>
            </a:extLst>
          </p:cNvPr>
          <p:cNvSpPr/>
          <p:nvPr/>
        </p:nvSpPr>
        <p:spPr>
          <a:xfrm>
            <a:off x="8350786" y="3646584"/>
            <a:ext cx="2489812" cy="248981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9F2D19AB-B542-48A0-98F0-7BAC5019E4C1}"/>
              </a:ext>
            </a:extLst>
          </p:cNvPr>
          <p:cNvSpPr/>
          <p:nvPr/>
        </p:nvSpPr>
        <p:spPr>
          <a:xfrm>
            <a:off x="4766632" y="3646584"/>
            <a:ext cx="2489812" cy="2489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171CEA10-C392-4BDA-BA57-E2E8D41E4152}"/>
              </a:ext>
            </a:extLst>
          </p:cNvPr>
          <p:cNvSpPr/>
          <p:nvPr/>
        </p:nvSpPr>
        <p:spPr>
          <a:xfrm>
            <a:off x="1182477" y="3646584"/>
            <a:ext cx="2489812" cy="248981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1DED2B38-F302-409A-A8B4-04482B06018B}"/>
              </a:ext>
            </a:extLst>
          </p:cNvPr>
          <p:cNvSpPr txBox="1"/>
          <p:nvPr/>
        </p:nvSpPr>
        <p:spPr>
          <a:xfrm>
            <a:off x="1883881" y="2265579"/>
            <a:ext cx="1863688" cy="1077218"/>
          </a:xfrm>
          <a:prstGeom prst="rect">
            <a:avLst/>
          </a:prstGeom>
          <a:noFill/>
        </p:spPr>
        <p:txBody>
          <a:bodyPr wrap="square" rtlCol="0">
            <a:spAutoFit/>
          </a:bodyPr>
          <a:lstStyle/>
          <a:p>
            <a:r>
              <a:rPr lang="zh-TW" altLang="en-US" sz="3200" dirty="0">
                <a:latin typeface="微軟正黑體" panose="020B0604030504040204" pitchFamily="34" charset="-120"/>
                <a:ea typeface="微軟正黑體" panose="020B0604030504040204" pitchFamily="34" charset="-120"/>
              </a:rPr>
              <a:t>目的和資料來源</a:t>
            </a:r>
          </a:p>
        </p:txBody>
      </p:sp>
      <p:sp>
        <p:nvSpPr>
          <p:cNvPr id="21" name="文字方塊 20">
            <a:extLst>
              <a:ext uri="{FF2B5EF4-FFF2-40B4-BE49-F238E27FC236}">
                <a16:creationId xmlns:a16="http://schemas.microsoft.com/office/drawing/2014/main" id="{5F6B7AB7-2B78-4151-808F-5B0C6BA5DF31}"/>
              </a:ext>
            </a:extLst>
          </p:cNvPr>
          <p:cNvSpPr txBox="1"/>
          <p:nvPr/>
        </p:nvSpPr>
        <p:spPr>
          <a:xfrm>
            <a:off x="2535716" y="1026635"/>
            <a:ext cx="1136574" cy="923330"/>
          </a:xfrm>
          <a:prstGeom prst="rect">
            <a:avLst/>
          </a:prstGeom>
          <a:noFill/>
        </p:spPr>
        <p:txBody>
          <a:bodyPr wrap="square" rtlCol="0">
            <a:spAutoFit/>
          </a:bodyPr>
          <a:lstStyle/>
          <a:p>
            <a:r>
              <a:rPr lang="en-US" altLang="zh-TW" sz="5400" b="1" dirty="0"/>
              <a:t>01</a:t>
            </a:r>
            <a:endParaRPr lang="zh-TW" altLang="en-US" sz="5400" b="1" dirty="0"/>
          </a:p>
        </p:txBody>
      </p:sp>
      <p:sp>
        <p:nvSpPr>
          <p:cNvPr id="22" name="文字方塊 21">
            <a:extLst>
              <a:ext uri="{FF2B5EF4-FFF2-40B4-BE49-F238E27FC236}">
                <a16:creationId xmlns:a16="http://schemas.microsoft.com/office/drawing/2014/main" id="{FE1AAAFA-1D07-4A59-A6E5-1074321F6CB2}"/>
              </a:ext>
            </a:extLst>
          </p:cNvPr>
          <p:cNvSpPr txBox="1"/>
          <p:nvPr/>
        </p:nvSpPr>
        <p:spPr>
          <a:xfrm>
            <a:off x="4874963" y="2426010"/>
            <a:ext cx="1136574" cy="923330"/>
          </a:xfrm>
          <a:prstGeom prst="rect">
            <a:avLst/>
          </a:prstGeom>
          <a:noFill/>
        </p:spPr>
        <p:txBody>
          <a:bodyPr wrap="square" rtlCol="0">
            <a:spAutoFit/>
          </a:bodyPr>
          <a:lstStyle/>
          <a:p>
            <a:r>
              <a:rPr lang="en-US" altLang="zh-TW" sz="5400" b="1" dirty="0"/>
              <a:t>02</a:t>
            </a:r>
            <a:endParaRPr lang="zh-TW" altLang="en-US" sz="5400" b="1" dirty="0"/>
          </a:p>
        </p:txBody>
      </p:sp>
      <p:sp>
        <p:nvSpPr>
          <p:cNvPr id="24" name="矩形 23">
            <a:extLst>
              <a:ext uri="{FF2B5EF4-FFF2-40B4-BE49-F238E27FC236}">
                <a16:creationId xmlns:a16="http://schemas.microsoft.com/office/drawing/2014/main" id="{F7FA2F62-053E-404A-8477-682CA675192B}"/>
              </a:ext>
            </a:extLst>
          </p:cNvPr>
          <p:cNvSpPr/>
          <p:nvPr/>
        </p:nvSpPr>
        <p:spPr>
          <a:xfrm>
            <a:off x="4797847" y="1873452"/>
            <a:ext cx="2232753"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資料視覺化</a:t>
            </a:r>
          </a:p>
        </p:txBody>
      </p:sp>
      <p:sp>
        <p:nvSpPr>
          <p:cNvPr id="25" name="文字方塊 24">
            <a:extLst>
              <a:ext uri="{FF2B5EF4-FFF2-40B4-BE49-F238E27FC236}">
                <a16:creationId xmlns:a16="http://schemas.microsoft.com/office/drawing/2014/main" id="{1D63103A-A47A-4C9D-803D-46D5BC4CE508}"/>
              </a:ext>
            </a:extLst>
          </p:cNvPr>
          <p:cNvSpPr txBox="1"/>
          <p:nvPr/>
        </p:nvSpPr>
        <p:spPr>
          <a:xfrm>
            <a:off x="8459118" y="1013534"/>
            <a:ext cx="1136574" cy="923330"/>
          </a:xfrm>
          <a:prstGeom prst="rect">
            <a:avLst/>
          </a:prstGeom>
          <a:noFill/>
        </p:spPr>
        <p:txBody>
          <a:bodyPr wrap="square" rtlCol="0">
            <a:spAutoFit/>
          </a:bodyPr>
          <a:lstStyle/>
          <a:p>
            <a:r>
              <a:rPr lang="en-US" altLang="zh-TW" sz="5400" b="1" dirty="0"/>
              <a:t>03</a:t>
            </a:r>
            <a:endParaRPr lang="zh-TW" altLang="en-US" sz="5400" b="1" dirty="0"/>
          </a:p>
        </p:txBody>
      </p:sp>
      <p:sp>
        <p:nvSpPr>
          <p:cNvPr id="26" name="矩形 25">
            <a:extLst>
              <a:ext uri="{FF2B5EF4-FFF2-40B4-BE49-F238E27FC236}">
                <a16:creationId xmlns:a16="http://schemas.microsoft.com/office/drawing/2014/main" id="{ABBEE1CB-C905-4793-9D53-F97E57087FD0}"/>
              </a:ext>
            </a:extLst>
          </p:cNvPr>
          <p:cNvSpPr/>
          <p:nvPr/>
        </p:nvSpPr>
        <p:spPr>
          <a:xfrm>
            <a:off x="8868578" y="2265579"/>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模型建置</a:t>
            </a:r>
          </a:p>
        </p:txBody>
      </p:sp>
      <p:sp>
        <p:nvSpPr>
          <p:cNvPr id="27" name="文字方塊 26">
            <a:extLst>
              <a:ext uri="{FF2B5EF4-FFF2-40B4-BE49-F238E27FC236}">
                <a16:creationId xmlns:a16="http://schemas.microsoft.com/office/drawing/2014/main" id="{5D31D3F9-FFB7-48F7-A83D-9864F7FEA04C}"/>
              </a:ext>
            </a:extLst>
          </p:cNvPr>
          <p:cNvSpPr txBox="1"/>
          <p:nvPr/>
        </p:nvSpPr>
        <p:spPr>
          <a:xfrm>
            <a:off x="1182477" y="5231322"/>
            <a:ext cx="1136574" cy="923330"/>
          </a:xfrm>
          <a:prstGeom prst="rect">
            <a:avLst/>
          </a:prstGeom>
          <a:noFill/>
        </p:spPr>
        <p:txBody>
          <a:bodyPr wrap="square" rtlCol="0">
            <a:spAutoFit/>
          </a:bodyPr>
          <a:lstStyle/>
          <a:p>
            <a:r>
              <a:rPr lang="en-US" altLang="zh-TW" sz="5400" b="1" dirty="0"/>
              <a:t>04</a:t>
            </a:r>
            <a:endParaRPr lang="zh-TW" altLang="en-US" sz="5400" b="1" dirty="0"/>
          </a:p>
        </p:txBody>
      </p:sp>
      <p:sp>
        <p:nvSpPr>
          <p:cNvPr id="28" name="文字方塊 27">
            <a:extLst>
              <a:ext uri="{FF2B5EF4-FFF2-40B4-BE49-F238E27FC236}">
                <a16:creationId xmlns:a16="http://schemas.microsoft.com/office/drawing/2014/main" id="{83EE09D2-405E-448B-B65C-3E42F3584D40}"/>
              </a:ext>
            </a:extLst>
          </p:cNvPr>
          <p:cNvSpPr txBox="1"/>
          <p:nvPr/>
        </p:nvSpPr>
        <p:spPr>
          <a:xfrm>
            <a:off x="5506597" y="3686705"/>
            <a:ext cx="1136574" cy="923330"/>
          </a:xfrm>
          <a:prstGeom prst="rect">
            <a:avLst/>
          </a:prstGeom>
          <a:noFill/>
        </p:spPr>
        <p:txBody>
          <a:bodyPr wrap="square" rtlCol="0">
            <a:spAutoFit/>
          </a:bodyPr>
          <a:lstStyle/>
          <a:p>
            <a:r>
              <a:rPr lang="en-US" altLang="zh-TW" sz="5400" b="1" dirty="0"/>
              <a:t>05</a:t>
            </a:r>
            <a:endParaRPr lang="zh-TW" altLang="en-US" sz="5400" b="1" dirty="0"/>
          </a:p>
        </p:txBody>
      </p:sp>
      <p:sp>
        <p:nvSpPr>
          <p:cNvPr id="29" name="文字方塊 28">
            <a:extLst>
              <a:ext uri="{FF2B5EF4-FFF2-40B4-BE49-F238E27FC236}">
                <a16:creationId xmlns:a16="http://schemas.microsoft.com/office/drawing/2014/main" id="{F5604B7D-1345-4C18-83B1-BA14B992BBB1}"/>
              </a:ext>
            </a:extLst>
          </p:cNvPr>
          <p:cNvSpPr txBox="1"/>
          <p:nvPr/>
        </p:nvSpPr>
        <p:spPr>
          <a:xfrm>
            <a:off x="9920689" y="5319457"/>
            <a:ext cx="1136574" cy="923330"/>
          </a:xfrm>
          <a:prstGeom prst="rect">
            <a:avLst/>
          </a:prstGeom>
          <a:noFill/>
        </p:spPr>
        <p:txBody>
          <a:bodyPr wrap="square" rtlCol="0">
            <a:spAutoFit/>
          </a:bodyPr>
          <a:lstStyle/>
          <a:p>
            <a:r>
              <a:rPr lang="en-US" altLang="zh-TW" sz="5400" b="1" dirty="0"/>
              <a:t>06</a:t>
            </a:r>
            <a:endParaRPr lang="zh-TW" altLang="en-US" sz="5400" b="1" dirty="0"/>
          </a:p>
        </p:txBody>
      </p:sp>
      <p:sp>
        <p:nvSpPr>
          <p:cNvPr id="30" name="矩形 29">
            <a:extLst>
              <a:ext uri="{FF2B5EF4-FFF2-40B4-BE49-F238E27FC236}">
                <a16:creationId xmlns:a16="http://schemas.microsoft.com/office/drawing/2014/main" id="{569AE6F3-F030-4B72-B265-75F81882DC2B}"/>
              </a:ext>
            </a:extLst>
          </p:cNvPr>
          <p:cNvSpPr/>
          <p:nvPr/>
        </p:nvSpPr>
        <p:spPr>
          <a:xfrm>
            <a:off x="1182477" y="4646547"/>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優化模型</a:t>
            </a:r>
          </a:p>
        </p:txBody>
      </p:sp>
      <p:sp>
        <p:nvSpPr>
          <p:cNvPr id="31" name="矩形 30">
            <a:extLst>
              <a:ext uri="{FF2B5EF4-FFF2-40B4-BE49-F238E27FC236}">
                <a16:creationId xmlns:a16="http://schemas.microsoft.com/office/drawing/2014/main" id="{BEF558DB-849B-4FEB-A7F6-E38D352B1DFD}"/>
              </a:ext>
            </a:extLst>
          </p:cNvPr>
          <p:cNvSpPr/>
          <p:nvPr/>
        </p:nvSpPr>
        <p:spPr>
          <a:xfrm>
            <a:off x="5088876" y="4646547"/>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分析結果</a:t>
            </a:r>
          </a:p>
        </p:txBody>
      </p:sp>
      <p:sp>
        <p:nvSpPr>
          <p:cNvPr id="32" name="矩形 31">
            <a:extLst>
              <a:ext uri="{FF2B5EF4-FFF2-40B4-BE49-F238E27FC236}">
                <a16:creationId xmlns:a16="http://schemas.microsoft.com/office/drawing/2014/main" id="{497D0732-3609-4BFB-99DE-F8C7E249B42A}"/>
              </a:ext>
            </a:extLst>
          </p:cNvPr>
          <p:cNvSpPr/>
          <p:nvPr/>
        </p:nvSpPr>
        <p:spPr>
          <a:xfrm>
            <a:off x="8751065" y="4774689"/>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學習心得</a:t>
            </a:r>
          </a:p>
        </p:txBody>
      </p:sp>
      <p:sp>
        <p:nvSpPr>
          <p:cNvPr id="2" name="矩形 1">
            <a:extLst>
              <a:ext uri="{FF2B5EF4-FFF2-40B4-BE49-F238E27FC236}">
                <a16:creationId xmlns:a16="http://schemas.microsoft.com/office/drawing/2014/main" id="{7E7C4019-BCBF-4C7A-B886-2C33A254C4A0}"/>
              </a:ext>
            </a:extLst>
          </p:cNvPr>
          <p:cNvSpPr/>
          <p:nvPr/>
        </p:nvSpPr>
        <p:spPr>
          <a:xfrm>
            <a:off x="-1" y="0"/>
            <a:ext cx="12192001" cy="91094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01F9AD2B-855A-4D7B-AB0B-F53E0964E023}"/>
              </a:ext>
            </a:extLst>
          </p:cNvPr>
          <p:cNvSpPr/>
          <p:nvPr/>
        </p:nvSpPr>
        <p:spPr>
          <a:xfrm>
            <a:off x="-2" y="910941"/>
            <a:ext cx="1182478" cy="59470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CA11CB67-5B5F-4EC6-BA73-E3BF89B12C8C}"/>
              </a:ext>
            </a:extLst>
          </p:cNvPr>
          <p:cNvSpPr/>
          <p:nvPr/>
        </p:nvSpPr>
        <p:spPr>
          <a:xfrm>
            <a:off x="7256444" y="3392488"/>
            <a:ext cx="4935556" cy="347550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a:extLst>
              <a:ext uri="{FF2B5EF4-FFF2-40B4-BE49-F238E27FC236}">
                <a16:creationId xmlns:a16="http://schemas.microsoft.com/office/drawing/2014/main" id="{4514DDBC-092B-463F-84D8-FF0334F66C62}"/>
              </a:ext>
            </a:extLst>
          </p:cNvPr>
          <p:cNvSpPr/>
          <p:nvPr/>
        </p:nvSpPr>
        <p:spPr>
          <a:xfrm>
            <a:off x="10864470" y="892683"/>
            <a:ext cx="1327529" cy="24898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AF035499-EF02-4B04-946F-F9D50C97C996}"/>
              </a:ext>
            </a:extLst>
          </p:cNvPr>
          <p:cNvSpPr/>
          <p:nvPr/>
        </p:nvSpPr>
        <p:spPr>
          <a:xfrm>
            <a:off x="4766632" y="3409274"/>
            <a:ext cx="2489812" cy="2826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5BA60317-227F-4EE4-99BA-BF4371C396F5}"/>
              </a:ext>
            </a:extLst>
          </p:cNvPr>
          <p:cNvSpPr/>
          <p:nvPr/>
        </p:nvSpPr>
        <p:spPr>
          <a:xfrm>
            <a:off x="4766630" y="6145807"/>
            <a:ext cx="2489812" cy="72218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a:extLst>
              <a:ext uri="{FF2B5EF4-FFF2-40B4-BE49-F238E27FC236}">
                <a16:creationId xmlns:a16="http://schemas.microsoft.com/office/drawing/2014/main" id="{9A22332D-CCD0-47AA-997E-C2244A5FA9F8}"/>
              </a:ext>
            </a:extLst>
          </p:cNvPr>
          <p:cNvSpPr/>
          <p:nvPr/>
        </p:nvSpPr>
        <p:spPr>
          <a:xfrm>
            <a:off x="1125555" y="3402643"/>
            <a:ext cx="3641073" cy="347550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36">
            <a:extLst>
              <a:ext uri="{FF2B5EF4-FFF2-40B4-BE49-F238E27FC236}">
                <a16:creationId xmlns:a16="http://schemas.microsoft.com/office/drawing/2014/main" id="{1E063C42-B526-4495-AB4C-F54BF712FC09}"/>
              </a:ext>
            </a:extLst>
          </p:cNvPr>
          <p:cNvSpPr/>
          <p:nvPr/>
        </p:nvSpPr>
        <p:spPr>
          <a:xfrm>
            <a:off x="1149428" y="909469"/>
            <a:ext cx="9691169" cy="24898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5006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4343B15E-6535-4742-9D15-E42A05BE26DD}"/>
              </a:ext>
            </a:extLst>
          </p:cNvPr>
          <p:cNvSpPr txBox="1"/>
          <p:nvPr/>
        </p:nvSpPr>
        <p:spPr>
          <a:xfrm>
            <a:off x="800100" y="1079108"/>
            <a:ext cx="10591800" cy="4626759"/>
          </a:xfrm>
          <a:prstGeom prst="rect">
            <a:avLst/>
          </a:prstGeom>
          <a:solidFill>
            <a:schemeClr val="accent4">
              <a:lumMod val="20000"/>
              <a:lumOff val="80000"/>
            </a:schemeClr>
          </a:solidFill>
        </p:spPr>
        <p:txBody>
          <a:bodyPr wrap="square" rtlCol="0">
            <a:spAutoFit/>
          </a:bodyPr>
          <a:lstStyle/>
          <a:p>
            <a:r>
              <a:rPr lang="zh-TW" altLang="en-US" dirty="0"/>
              <a:t>本次分析主要考量沒有</a:t>
            </a:r>
            <a:r>
              <a:rPr lang="en-US" altLang="zh-TW" dirty="0"/>
              <a:t>Thresh</a:t>
            </a:r>
            <a:r>
              <a:rPr lang="zh-TW" altLang="en-US" dirty="0"/>
              <a:t>後的相關性跟在此下的</a:t>
            </a:r>
            <a:r>
              <a:rPr lang="en-US" altLang="zh-TW" dirty="0"/>
              <a:t>PLS</a:t>
            </a:r>
            <a:r>
              <a:rPr lang="zh-TW" altLang="en-US" dirty="0"/>
              <a:t>模型，縮減模型作為輔助</a:t>
            </a:r>
            <a:endParaRPr lang="en-US" altLang="zh-TW" dirty="0"/>
          </a:p>
          <a:p>
            <a:endParaRPr lang="en-US" altLang="zh-TW" dirty="0"/>
          </a:p>
          <a:p>
            <a:r>
              <a:rPr lang="zh-TW" altLang="en-US" dirty="0"/>
              <a:t>台北房子單價主要是跟地段有關，其他關係影響並沒有想像中的深</a:t>
            </a:r>
            <a:endParaRPr lang="en-US" altLang="zh-TW" dirty="0"/>
          </a:p>
          <a:p>
            <a:endParaRPr lang="en-US" altLang="zh-TW" dirty="0"/>
          </a:p>
          <a:p>
            <a:r>
              <a:rPr lang="zh-TW" altLang="en-US" dirty="0"/>
              <a:t>在相關性矩陣中 </a:t>
            </a:r>
            <a:r>
              <a:rPr lang="en-US" altLang="zh-TW" dirty="0"/>
              <a:t>:</a:t>
            </a:r>
            <a:r>
              <a:rPr lang="zh-TW" altLang="en-US" dirty="0"/>
              <a:t> 離 </a:t>
            </a:r>
            <a:r>
              <a:rPr lang="en-US" altLang="zh-TW" dirty="0"/>
              <a:t>Shopping mall </a:t>
            </a:r>
            <a:r>
              <a:rPr lang="zh-TW" altLang="en-US" dirty="0"/>
              <a:t>最短距離、離醫院最短距離、離學校最短距離、離</a:t>
            </a:r>
            <a:r>
              <a:rPr lang="en-US" altLang="zh-TW" dirty="0"/>
              <a:t>MRT</a:t>
            </a:r>
            <a:r>
              <a:rPr lang="zh-TW" altLang="en-US" dirty="0"/>
              <a:t>最短距離、離火車最短距離皆呈現極弱</a:t>
            </a:r>
            <a:r>
              <a:rPr lang="en-US" altLang="zh-TW" dirty="0"/>
              <a:t>(</a:t>
            </a:r>
            <a:r>
              <a:rPr lang="zh-TW" altLang="en-US" dirty="0"/>
              <a:t>大於</a:t>
            </a:r>
            <a:r>
              <a:rPr lang="en-US" altLang="zh-TW" dirty="0"/>
              <a:t>-0.1)</a:t>
            </a:r>
            <a:r>
              <a:rPr lang="zh-TW" altLang="en-US" dirty="0"/>
              <a:t>負相關性，但在</a:t>
            </a:r>
            <a:r>
              <a:rPr lang="en-US" altLang="zh-TW" dirty="0"/>
              <a:t>PLS</a:t>
            </a:r>
            <a:r>
              <a:rPr lang="zh-TW" altLang="en-US" dirty="0"/>
              <a:t>模型中</a:t>
            </a:r>
            <a:r>
              <a:rPr lang="en-US" altLang="zh-TW" dirty="0"/>
              <a:t>MRT</a:t>
            </a:r>
            <a:r>
              <a:rPr lang="zh-TW" altLang="en-US" dirty="0"/>
              <a:t>跟火車皆呈現極弱正相關性，其他維持弱負相關性，根據實務，個人比較偏好在</a:t>
            </a:r>
            <a:r>
              <a:rPr lang="en-US" altLang="zh-TW" dirty="0"/>
              <a:t>PLS</a:t>
            </a:r>
            <a:r>
              <a:rPr lang="zh-TW" altLang="en-US" dirty="0"/>
              <a:t>模型中呈現的結果，極弱相關很可能與台北通車便利有關</a:t>
            </a:r>
            <a:endParaRPr lang="en-US" altLang="zh-TW" dirty="0"/>
          </a:p>
          <a:p>
            <a:endParaRPr lang="en-US" altLang="zh-TW" dirty="0"/>
          </a:p>
          <a:p>
            <a:r>
              <a:rPr lang="zh-TW" altLang="en-US" dirty="0"/>
              <a:t>屋齡無論在相關性矩陣還是</a:t>
            </a:r>
            <a:r>
              <a:rPr lang="en-US" altLang="zh-TW" dirty="0"/>
              <a:t>PLS</a:t>
            </a:r>
            <a:r>
              <a:rPr lang="zh-TW" altLang="en-US" dirty="0"/>
              <a:t>模型中，皆呈現弱負相關性，代表房屋老舊對於台北的房子單價還是有影響力</a:t>
            </a:r>
            <a:endParaRPr lang="en-US" altLang="zh-TW" dirty="0"/>
          </a:p>
          <a:p>
            <a:endParaRPr lang="en-US" altLang="zh-TW" dirty="0"/>
          </a:p>
          <a:p>
            <a:r>
              <a:rPr lang="zh-TW" altLang="en-US" dirty="0"/>
              <a:t>比較令人感到奇怪的是建物移轉總面積、總樓層數這兩個在相關性矩陣為正向關係的欄位，在優化後的</a:t>
            </a:r>
            <a:r>
              <a:rPr lang="en-US" altLang="zh-TW" dirty="0"/>
              <a:t>PLS</a:t>
            </a:r>
            <a:r>
              <a:rPr lang="zh-TW" altLang="en-US" dirty="0"/>
              <a:t>模型皆呈現負向相關，甚至在縮減模型中，建物移轉總面積仍舊是負相關，如果以</a:t>
            </a:r>
            <a:r>
              <a:rPr lang="en-US" altLang="zh-TW" dirty="0"/>
              <a:t>PLS</a:t>
            </a:r>
            <a:r>
              <a:rPr lang="zh-TW" altLang="en-US" dirty="0"/>
              <a:t>模型為準，這可能隱含移轉總面積跟居住所蓋的樓層高低對於房價並沒有絕對的影響，甚至有可能是減項</a:t>
            </a:r>
            <a:endParaRPr lang="en-US" altLang="zh-TW" dirty="0"/>
          </a:p>
          <a:p>
            <a:endParaRPr lang="en-US" altLang="zh-TW" dirty="0"/>
          </a:p>
          <a:p>
            <a:r>
              <a:rPr lang="zh-TW" altLang="en-US" dirty="0"/>
              <a:t>股市對於房價也有正向拉抬的作用，這點可以從無論是相關性矩陣還是</a:t>
            </a:r>
            <a:r>
              <a:rPr lang="en-US" altLang="zh-TW" dirty="0"/>
              <a:t>PLS</a:t>
            </a:r>
            <a:r>
              <a:rPr lang="zh-TW" altLang="en-US" dirty="0"/>
              <a:t>模型皆為正向得到證實</a:t>
            </a:r>
            <a:endParaRPr lang="en-US" altLang="zh-TW" dirty="0"/>
          </a:p>
        </p:txBody>
      </p:sp>
    </p:spTree>
    <p:extLst>
      <p:ext uri="{BB962C8B-B14F-4D97-AF65-F5344CB8AC3E}">
        <p14:creationId xmlns:p14="http://schemas.microsoft.com/office/powerpoint/2010/main" val="36392085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4343B15E-6535-4742-9D15-E42A05BE26DD}"/>
              </a:ext>
            </a:extLst>
          </p:cNvPr>
          <p:cNvSpPr txBox="1"/>
          <p:nvPr/>
        </p:nvSpPr>
        <p:spPr>
          <a:xfrm>
            <a:off x="966788" y="897741"/>
            <a:ext cx="10590212" cy="646331"/>
          </a:xfrm>
          <a:prstGeom prst="rect">
            <a:avLst/>
          </a:prstGeom>
          <a:solidFill>
            <a:schemeClr val="accent4">
              <a:lumMod val="20000"/>
              <a:lumOff val="80000"/>
            </a:schemeClr>
          </a:solidFill>
        </p:spPr>
        <p:txBody>
          <a:bodyPr wrap="square" rtlCol="0">
            <a:spAutoFit/>
          </a:bodyPr>
          <a:lstStyle/>
          <a:p>
            <a:r>
              <a:rPr lang="zh-TW" altLang="en-US" dirty="0"/>
              <a:t>交易標的為建物會對於房子每平方公尺單價造成負向相關，在相關性矩陣、縮減模型、未縮減模型中得到證實，這點我覺得蠻有趣的，可能是沒有涵蓋到土地</a:t>
            </a:r>
            <a:r>
              <a:rPr lang="en-US" altLang="zh-TW" dirty="0"/>
              <a:t>?</a:t>
            </a:r>
          </a:p>
        </p:txBody>
      </p:sp>
      <p:sp>
        <p:nvSpPr>
          <p:cNvPr id="4" name="文字方塊 3">
            <a:extLst>
              <a:ext uri="{FF2B5EF4-FFF2-40B4-BE49-F238E27FC236}">
                <a16:creationId xmlns:a16="http://schemas.microsoft.com/office/drawing/2014/main" id="{6E37E6EC-A13C-4410-83E5-CF325489F329}"/>
              </a:ext>
            </a:extLst>
          </p:cNvPr>
          <p:cNvSpPr txBox="1"/>
          <p:nvPr/>
        </p:nvSpPr>
        <p:spPr>
          <a:xfrm>
            <a:off x="3290094" y="2776141"/>
            <a:ext cx="5943600" cy="923330"/>
          </a:xfrm>
          <a:prstGeom prst="rect">
            <a:avLst/>
          </a:prstGeom>
          <a:noFill/>
        </p:spPr>
        <p:txBody>
          <a:bodyPr wrap="square" rtlCol="0">
            <a:spAutoFit/>
          </a:bodyPr>
          <a:lstStyle/>
          <a:p>
            <a:r>
              <a:rPr lang="zh-TW" altLang="en-US" sz="5400" dirty="0">
                <a:latin typeface="微軟正黑體" panose="020B0604030504040204" pitchFamily="34" charset="-120"/>
                <a:ea typeface="微軟正黑體" panose="020B0604030504040204" pitchFamily="34" charset="-120"/>
              </a:rPr>
              <a:t>最後，大安區真香</a:t>
            </a:r>
          </a:p>
        </p:txBody>
      </p:sp>
    </p:spTree>
    <p:extLst>
      <p:ext uri="{BB962C8B-B14F-4D97-AF65-F5344CB8AC3E}">
        <p14:creationId xmlns:p14="http://schemas.microsoft.com/office/powerpoint/2010/main" val="35288393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3000"/>
            <a:lum/>
          </a:blip>
          <a:srcRect/>
          <a:stretch>
            <a:fillRect/>
          </a:stretch>
        </a:blip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9C812DBA-A63D-4D49-BB2B-6EC64549864F}"/>
              </a:ext>
            </a:extLst>
          </p:cNvPr>
          <p:cNvSpPr/>
          <p:nvPr/>
        </p:nvSpPr>
        <p:spPr>
          <a:xfrm>
            <a:off x="0" y="0"/>
            <a:ext cx="12192000" cy="6821488"/>
          </a:xfrm>
          <a:prstGeom prst="rect">
            <a:avLst/>
          </a:prstGeom>
          <a:solidFill>
            <a:schemeClr val="tx1">
              <a:alpha val="8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9AC525D1-73C5-45B8-8272-D9D5E76C1EF8}"/>
              </a:ext>
            </a:extLst>
          </p:cNvPr>
          <p:cNvSpPr/>
          <p:nvPr/>
        </p:nvSpPr>
        <p:spPr>
          <a:xfrm>
            <a:off x="-1" y="0"/>
            <a:ext cx="198305" cy="6858000"/>
          </a:xfrm>
          <a:prstGeom prst="rect">
            <a:avLst/>
          </a:prstGeom>
          <a:solidFill>
            <a:srgbClr val="EE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0D47108A-E157-48A9-8E14-6610822BB39A}"/>
              </a:ext>
            </a:extLst>
          </p:cNvPr>
          <p:cNvSpPr/>
          <p:nvPr/>
        </p:nvSpPr>
        <p:spPr>
          <a:xfrm>
            <a:off x="0" y="121187"/>
            <a:ext cx="1839817" cy="705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目錄</a:t>
            </a:r>
          </a:p>
        </p:txBody>
      </p:sp>
      <p:sp>
        <p:nvSpPr>
          <p:cNvPr id="14" name="矩形 13">
            <a:extLst>
              <a:ext uri="{FF2B5EF4-FFF2-40B4-BE49-F238E27FC236}">
                <a16:creationId xmlns:a16="http://schemas.microsoft.com/office/drawing/2014/main" id="{B16B37E6-C411-4CC0-830E-97DC1609BBD5}"/>
              </a:ext>
            </a:extLst>
          </p:cNvPr>
          <p:cNvSpPr/>
          <p:nvPr/>
        </p:nvSpPr>
        <p:spPr>
          <a:xfrm>
            <a:off x="1182477" y="920934"/>
            <a:ext cx="2489812" cy="248981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78A06878-60C6-4286-8627-71F43FBBD207}"/>
              </a:ext>
            </a:extLst>
          </p:cNvPr>
          <p:cNvSpPr/>
          <p:nvPr/>
        </p:nvSpPr>
        <p:spPr>
          <a:xfrm>
            <a:off x="4766632" y="947453"/>
            <a:ext cx="2489812" cy="248981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TW" altLang="en-US" sz="3200" dirty="0">
              <a:solidFill>
                <a:prstClr val="black"/>
              </a:solidFill>
              <a:latin typeface="微軟正黑體" panose="020B0604030504040204" pitchFamily="34" charset="-120"/>
              <a:ea typeface="微軟正黑體" panose="020B0604030504040204" pitchFamily="34" charset="-120"/>
            </a:endParaRPr>
          </a:p>
        </p:txBody>
      </p:sp>
      <p:sp>
        <p:nvSpPr>
          <p:cNvPr id="16" name="矩形 15">
            <a:extLst>
              <a:ext uri="{FF2B5EF4-FFF2-40B4-BE49-F238E27FC236}">
                <a16:creationId xmlns:a16="http://schemas.microsoft.com/office/drawing/2014/main" id="{AA75A4A4-E42F-45EE-94DE-8D0A5409BE6B}"/>
              </a:ext>
            </a:extLst>
          </p:cNvPr>
          <p:cNvSpPr/>
          <p:nvPr/>
        </p:nvSpPr>
        <p:spPr>
          <a:xfrm>
            <a:off x="8350786" y="947453"/>
            <a:ext cx="2489812" cy="248981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8126E5C5-F19C-4719-B13E-A4BCAA6676EE}"/>
              </a:ext>
            </a:extLst>
          </p:cNvPr>
          <p:cNvSpPr/>
          <p:nvPr/>
        </p:nvSpPr>
        <p:spPr>
          <a:xfrm>
            <a:off x="8350786" y="3646584"/>
            <a:ext cx="2489812" cy="248981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9F2D19AB-B542-48A0-98F0-7BAC5019E4C1}"/>
              </a:ext>
            </a:extLst>
          </p:cNvPr>
          <p:cNvSpPr/>
          <p:nvPr/>
        </p:nvSpPr>
        <p:spPr>
          <a:xfrm>
            <a:off x="4766632" y="3646584"/>
            <a:ext cx="2489812" cy="2489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171CEA10-C392-4BDA-BA57-E2E8D41E4152}"/>
              </a:ext>
            </a:extLst>
          </p:cNvPr>
          <p:cNvSpPr/>
          <p:nvPr/>
        </p:nvSpPr>
        <p:spPr>
          <a:xfrm>
            <a:off x="1182477" y="3646584"/>
            <a:ext cx="2489812" cy="248981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1DED2B38-F302-409A-A8B4-04482B06018B}"/>
              </a:ext>
            </a:extLst>
          </p:cNvPr>
          <p:cNvSpPr txBox="1"/>
          <p:nvPr/>
        </p:nvSpPr>
        <p:spPr>
          <a:xfrm>
            <a:off x="1883881" y="2265579"/>
            <a:ext cx="1863688" cy="1077218"/>
          </a:xfrm>
          <a:prstGeom prst="rect">
            <a:avLst/>
          </a:prstGeom>
          <a:noFill/>
        </p:spPr>
        <p:txBody>
          <a:bodyPr wrap="square" rtlCol="0">
            <a:spAutoFit/>
          </a:bodyPr>
          <a:lstStyle/>
          <a:p>
            <a:r>
              <a:rPr lang="zh-TW" altLang="en-US" sz="3200" dirty="0">
                <a:latin typeface="微軟正黑體" panose="020B0604030504040204" pitchFamily="34" charset="-120"/>
                <a:ea typeface="微軟正黑體" panose="020B0604030504040204" pitchFamily="34" charset="-120"/>
              </a:rPr>
              <a:t>目的和資料來源</a:t>
            </a:r>
          </a:p>
        </p:txBody>
      </p:sp>
      <p:sp>
        <p:nvSpPr>
          <p:cNvPr id="21" name="文字方塊 20">
            <a:extLst>
              <a:ext uri="{FF2B5EF4-FFF2-40B4-BE49-F238E27FC236}">
                <a16:creationId xmlns:a16="http://schemas.microsoft.com/office/drawing/2014/main" id="{5F6B7AB7-2B78-4151-808F-5B0C6BA5DF31}"/>
              </a:ext>
            </a:extLst>
          </p:cNvPr>
          <p:cNvSpPr txBox="1"/>
          <p:nvPr/>
        </p:nvSpPr>
        <p:spPr>
          <a:xfrm>
            <a:off x="2535716" y="1026635"/>
            <a:ext cx="1136574" cy="923330"/>
          </a:xfrm>
          <a:prstGeom prst="rect">
            <a:avLst/>
          </a:prstGeom>
          <a:noFill/>
        </p:spPr>
        <p:txBody>
          <a:bodyPr wrap="square" rtlCol="0">
            <a:spAutoFit/>
          </a:bodyPr>
          <a:lstStyle/>
          <a:p>
            <a:r>
              <a:rPr lang="en-US" altLang="zh-TW" sz="5400" b="1" dirty="0"/>
              <a:t>01</a:t>
            </a:r>
            <a:endParaRPr lang="zh-TW" altLang="en-US" sz="5400" b="1" dirty="0"/>
          </a:p>
        </p:txBody>
      </p:sp>
      <p:sp>
        <p:nvSpPr>
          <p:cNvPr id="22" name="文字方塊 21">
            <a:extLst>
              <a:ext uri="{FF2B5EF4-FFF2-40B4-BE49-F238E27FC236}">
                <a16:creationId xmlns:a16="http://schemas.microsoft.com/office/drawing/2014/main" id="{FE1AAAFA-1D07-4A59-A6E5-1074321F6CB2}"/>
              </a:ext>
            </a:extLst>
          </p:cNvPr>
          <p:cNvSpPr txBox="1"/>
          <p:nvPr/>
        </p:nvSpPr>
        <p:spPr>
          <a:xfrm>
            <a:off x="4874963" y="2426010"/>
            <a:ext cx="1136574" cy="923330"/>
          </a:xfrm>
          <a:prstGeom prst="rect">
            <a:avLst/>
          </a:prstGeom>
          <a:noFill/>
        </p:spPr>
        <p:txBody>
          <a:bodyPr wrap="square" rtlCol="0">
            <a:spAutoFit/>
          </a:bodyPr>
          <a:lstStyle/>
          <a:p>
            <a:r>
              <a:rPr lang="en-US" altLang="zh-TW" sz="5400" b="1" dirty="0"/>
              <a:t>02</a:t>
            </a:r>
            <a:endParaRPr lang="zh-TW" altLang="en-US" sz="5400" b="1" dirty="0"/>
          </a:p>
        </p:txBody>
      </p:sp>
      <p:sp>
        <p:nvSpPr>
          <p:cNvPr id="24" name="矩形 23">
            <a:extLst>
              <a:ext uri="{FF2B5EF4-FFF2-40B4-BE49-F238E27FC236}">
                <a16:creationId xmlns:a16="http://schemas.microsoft.com/office/drawing/2014/main" id="{F7FA2F62-053E-404A-8477-682CA675192B}"/>
              </a:ext>
            </a:extLst>
          </p:cNvPr>
          <p:cNvSpPr/>
          <p:nvPr/>
        </p:nvSpPr>
        <p:spPr>
          <a:xfrm>
            <a:off x="4797847" y="1873452"/>
            <a:ext cx="2232753"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資料視覺化</a:t>
            </a:r>
          </a:p>
        </p:txBody>
      </p:sp>
      <p:sp>
        <p:nvSpPr>
          <p:cNvPr id="25" name="文字方塊 24">
            <a:extLst>
              <a:ext uri="{FF2B5EF4-FFF2-40B4-BE49-F238E27FC236}">
                <a16:creationId xmlns:a16="http://schemas.microsoft.com/office/drawing/2014/main" id="{1D63103A-A47A-4C9D-803D-46D5BC4CE508}"/>
              </a:ext>
            </a:extLst>
          </p:cNvPr>
          <p:cNvSpPr txBox="1"/>
          <p:nvPr/>
        </p:nvSpPr>
        <p:spPr>
          <a:xfrm>
            <a:off x="8459118" y="1013534"/>
            <a:ext cx="1136574" cy="923330"/>
          </a:xfrm>
          <a:prstGeom prst="rect">
            <a:avLst/>
          </a:prstGeom>
          <a:noFill/>
        </p:spPr>
        <p:txBody>
          <a:bodyPr wrap="square" rtlCol="0">
            <a:spAutoFit/>
          </a:bodyPr>
          <a:lstStyle/>
          <a:p>
            <a:r>
              <a:rPr lang="en-US" altLang="zh-TW" sz="5400" b="1" dirty="0"/>
              <a:t>03</a:t>
            </a:r>
            <a:endParaRPr lang="zh-TW" altLang="en-US" sz="5400" b="1" dirty="0"/>
          </a:p>
        </p:txBody>
      </p:sp>
      <p:sp>
        <p:nvSpPr>
          <p:cNvPr id="26" name="矩形 25">
            <a:extLst>
              <a:ext uri="{FF2B5EF4-FFF2-40B4-BE49-F238E27FC236}">
                <a16:creationId xmlns:a16="http://schemas.microsoft.com/office/drawing/2014/main" id="{ABBEE1CB-C905-4793-9D53-F97E57087FD0}"/>
              </a:ext>
            </a:extLst>
          </p:cNvPr>
          <p:cNvSpPr/>
          <p:nvPr/>
        </p:nvSpPr>
        <p:spPr>
          <a:xfrm>
            <a:off x="8868578" y="2265579"/>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模型建置</a:t>
            </a:r>
          </a:p>
        </p:txBody>
      </p:sp>
      <p:sp>
        <p:nvSpPr>
          <p:cNvPr id="27" name="文字方塊 26">
            <a:extLst>
              <a:ext uri="{FF2B5EF4-FFF2-40B4-BE49-F238E27FC236}">
                <a16:creationId xmlns:a16="http://schemas.microsoft.com/office/drawing/2014/main" id="{5D31D3F9-FFB7-48F7-A83D-9864F7FEA04C}"/>
              </a:ext>
            </a:extLst>
          </p:cNvPr>
          <p:cNvSpPr txBox="1"/>
          <p:nvPr/>
        </p:nvSpPr>
        <p:spPr>
          <a:xfrm>
            <a:off x="1182477" y="5231322"/>
            <a:ext cx="1136574" cy="923330"/>
          </a:xfrm>
          <a:prstGeom prst="rect">
            <a:avLst/>
          </a:prstGeom>
          <a:noFill/>
        </p:spPr>
        <p:txBody>
          <a:bodyPr wrap="square" rtlCol="0">
            <a:spAutoFit/>
          </a:bodyPr>
          <a:lstStyle/>
          <a:p>
            <a:r>
              <a:rPr lang="en-US" altLang="zh-TW" sz="5400" b="1" dirty="0"/>
              <a:t>04</a:t>
            </a:r>
            <a:endParaRPr lang="zh-TW" altLang="en-US" sz="5400" b="1" dirty="0"/>
          </a:p>
        </p:txBody>
      </p:sp>
      <p:sp>
        <p:nvSpPr>
          <p:cNvPr id="28" name="文字方塊 27">
            <a:extLst>
              <a:ext uri="{FF2B5EF4-FFF2-40B4-BE49-F238E27FC236}">
                <a16:creationId xmlns:a16="http://schemas.microsoft.com/office/drawing/2014/main" id="{83EE09D2-405E-448B-B65C-3E42F3584D40}"/>
              </a:ext>
            </a:extLst>
          </p:cNvPr>
          <p:cNvSpPr txBox="1"/>
          <p:nvPr/>
        </p:nvSpPr>
        <p:spPr>
          <a:xfrm>
            <a:off x="5506597" y="3686705"/>
            <a:ext cx="1136574" cy="923330"/>
          </a:xfrm>
          <a:prstGeom prst="rect">
            <a:avLst/>
          </a:prstGeom>
          <a:noFill/>
        </p:spPr>
        <p:txBody>
          <a:bodyPr wrap="square" rtlCol="0">
            <a:spAutoFit/>
          </a:bodyPr>
          <a:lstStyle/>
          <a:p>
            <a:r>
              <a:rPr lang="en-US" altLang="zh-TW" sz="5400" b="1" dirty="0"/>
              <a:t>05</a:t>
            </a:r>
            <a:endParaRPr lang="zh-TW" altLang="en-US" sz="5400" b="1" dirty="0"/>
          </a:p>
        </p:txBody>
      </p:sp>
      <p:sp>
        <p:nvSpPr>
          <p:cNvPr id="29" name="文字方塊 28">
            <a:extLst>
              <a:ext uri="{FF2B5EF4-FFF2-40B4-BE49-F238E27FC236}">
                <a16:creationId xmlns:a16="http://schemas.microsoft.com/office/drawing/2014/main" id="{F5604B7D-1345-4C18-83B1-BA14B992BBB1}"/>
              </a:ext>
            </a:extLst>
          </p:cNvPr>
          <p:cNvSpPr txBox="1"/>
          <p:nvPr/>
        </p:nvSpPr>
        <p:spPr>
          <a:xfrm>
            <a:off x="9920689" y="5319457"/>
            <a:ext cx="1136574" cy="923330"/>
          </a:xfrm>
          <a:prstGeom prst="rect">
            <a:avLst/>
          </a:prstGeom>
          <a:noFill/>
        </p:spPr>
        <p:txBody>
          <a:bodyPr wrap="square" rtlCol="0">
            <a:spAutoFit/>
          </a:bodyPr>
          <a:lstStyle/>
          <a:p>
            <a:r>
              <a:rPr lang="en-US" altLang="zh-TW" sz="5400" b="1" dirty="0"/>
              <a:t>06</a:t>
            </a:r>
            <a:endParaRPr lang="zh-TW" altLang="en-US" sz="5400" b="1" dirty="0"/>
          </a:p>
        </p:txBody>
      </p:sp>
      <p:sp>
        <p:nvSpPr>
          <p:cNvPr id="30" name="矩形 29">
            <a:extLst>
              <a:ext uri="{FF2B5EF4-FFF2-40B4-BE49-F238E27FC236}">
                <a16:creationId xmlns:a16="http://schemas.microsoft.com/office/drawing/2014/main" id="{569AE6F3-F030-4B72-B265-75F81882DC2B}"/>
              </a:ext>
            </a:extLst>
          </p:cNvPr>
          <p:cNvSpPr/>
          <p:nvPr/>
        </p:nvSpPr>
        <p:spPr>
          <a:xfrm>
            <a:off x="1182477" y="4646547"/>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優化模型</a:t>
            </a:r>
          </a:p>
        </p:txBody>
      </p:sp>
      <p:sp>
        <p:nvSpPr>
          <p:cNvPr id="31" name="矩形 30">
            <a:extLst>
              <a:ext uri="{FF2B5EF4-FFF2-40B4-BE49-F238E27FC236}">
                <a16:creationId xmlns:a16="http://schemas.microsoft.com/office/drawing/2014/main" id="{BEF558DB-849B-4FEB-A7F6-E38D352B1DFD}"/>
              </a:ext>
            </a:extLst>
          </p:cNvPr>
          <p:cNvSpPr/>
          <p:nvPr/>
        </p:nvSpPr>
        <p:spPr>
          <a:xfrm>
            <a:off x="5088876" y="4646547"/>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分析結果</a:t>
            </a:r>
          </a:p>
        </p:txBody>
      </p:sp>
      <p:sp>
        <p:nvSpPr>
          <p:cNvPr id="32" name="矩形 31">
            <a:extLst>
              <a:ext uri="{FF2B5EF4-FFF2-40B4-BE49-F238E27FC236}">
                <a16:creationId xmlns:a16="http://schemas.microsoft.com/office/drawing/2014/main" id="{497D0732-3609-4BFB-99DE-F8C7E249B42A}"/>
              </a:ext>
            </a:extLst>
          </p:cNvPr>
          <p:cNvSpPr/>
          <p:nvPr/>
        </p:nvSpPr>
        <p:spPr>
          <a:xfrm>
            <a:off x="8751065" y="4774689"/>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學習心得</a:t>
            </a:r>
          </a:p>
        </p:txBody>
      </p:sp>
      <p:sp>
        <p:nvSpPr>
          <p:cNvPr id="2" name="矩形 1">
            <a:extLst>
              <a:ext uri="{FF2B5EF4-FFF2-40B4-BE49-F238E27FC236}">
                <a16:creationId xmlns:a16="http://schemas.microsoft.com/office/drawing/2014/main" id="{7E7C4019-BCBF-4C7A-B886-2C33A254C4A0}"/>
              </a:ext>
            </a:extLst>
          </p:cNvPr>
          <p:cNvSpPr/>
          <p:nvPr/>
        </p:nvSpPr>
        <p:spPr>
          <a:xfrm>
            <a:off x="-1" y="0"/>
            <a:ext cx="12192001" cy="91094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01F9AD2B-855A-4D7B-AB0B-F53E0964E023}"/>
              </a:ext>
            </a:extLst>
          </p:cNvPr>
          <p:cNvSpPr/>
          <p:nvPr/>
        </p:nvSpPr>
        <p:spPr>
          <a:xfrm>
            <a:off x="-2" y="910941"/>
            <a:ext cx="1182478" cy="59470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a:extLst>
              <a:ext uri="{FF2B5EF4-FFF2-40B4-BE49-F238E27FC236}">
                <a16:creationId xmlns:a16="http://schemas.microsoft.com/office/drawing/2014/main" id="{4514DDBC-092B-463F-84D8-FF0334F66C62}"/>
              </a:ext>
            </a:extLst>
          </p:cNvPr>
          <p:cNvSpPr/>
          <p:nvPr/>
        </p:nvSpPr>
        <p:spPr>
          <a:xfrm>
            <a:off x="10864470" y="892683"/>
            <a:ext cx="1327529" cy="24898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AF035499-EF02-4B04-946F-F9D50C97C996}"/>
              </a:ext>
            </a:extLst>
          </p:cNvPr>
          <p:cNvSpPr/>
          <p:nvPr/>
        </p:nvSpPr>
        <p:spPr>
          <a:xfrm>
            <a:off x="8326914" y="3387254"/>
            <a:ext cx="2489812" cy="2826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5BA60317-227F-4EE4-99BA-BF4371C396F5}"/>
              </a:ext>
            </a:extLst>
          </p:cNvPr>
          <p:cNvSpPr/>
          <p:nvPr/>
        </p:nvSpPr>
        <p:spPr>
          <a:xfrm>
            <a:off x="8350786" y="6126673"/>
            <a:ext cx="2489812" cy="72218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a:extLst>
              <a:ext uri="{FF2B5EF4-FFF2-40B4-BE49-F238E27FC236}">
                <a16:creationId xmlns:a16="http://schemas.microsoft.com/office/drawing/2014/main" id="{9A22332D-CCD0-47AA-997E-C2244A5FA9F8}"/>
              </a:ext>
            </a:extLst>
          </p:cNvPr>
          <p:cNvSpPr/>
          <p:nvPr/>
        </p:nvSpPr>
        <p:spPr>
          <a:xfrm>
            <a:off x="1125555" y="3402643"/>
            <a:ext cx="3641073" cy="347550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a:extLst>
              <a:ext uri="{FF2B5EF4-FFF2-40B4-BE49-F238E27FC236}">
                <a16:creationId xmlns:a16="http://schemas.microsoft.com/office/drawing/2014/main" id="{7D2241B6-231B-4DCD-8DAF-10829A25EAC1}"/>
              </a:ext>
            </a:extLst>
          </p:cNvPr>
          <p:cNvSpPr/>
          <p:nvPr/>
        </p:nvSpPr>
        <p:spPr>
          <a:xfrm>
            <a:off x="4768468" y="3373354"/>
            <a:ext cx="3582317" cy="347550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a:extLst>
              <a:ext uri="{FF2B5EF4-FFF2-40B4-BE49-F238E27FC236}">
                <a16:creationId xmlns:a16="http://schemas.microsoft.com/office/drawing/2014/main" id="{2332FF5D-36E7-4A2A-A555-50FC42343014}"/>
              </a:ext>
            </a:extLst>
          </p:cNvPr>
          <p:cNvSpPr/>
          <p:nvPr/>
        </p:nvSpPr>
        <p:spPr>
          <a:xfrm>
            <a:off x="10840597" y="3392488"/>
            <a:ext cx="1351403" cy="347550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a:extLst>
              <a:ext uri="{FF2B5EF4-FFF2-40B4-BE49-F238E27FC236}">
                <a16:creationId xmlns:a16="http://schemas.microsoft.com/office/drawing/2014/main" id="{C56375B2-8AF9-4C53-A696-854BB0EF60F8}"/>
              </a:ext>
            </a:extLst>
          </p:cNvPr>
          <p:cNvSpPr/>
          <p:nvPr/>
        </p:nvSpPr>
        <p:spPr>
          <a:xfrm>
            <a:off x="1149428" y="909469"/>
            <a:ext cx="9691169" cy="24898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013392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8BF13A06-1B8B-43FC-BC91-02A8749112AC}"/>
              </a:ext>
            </a:extLst>
          </p:cNvPr>
          <p:cNvSpPr txBox="1"/>
          <p:nvPr/>
        </p:nvSpPr>
        <p:spPr>
          <a:xfrm>
            <a:off x="895350" y="596900"/>
            <a:ext cx="10401300" cy="5909310"/>
          </a:xfrm>
          <a:prstGeom prst="rect">
            <a:avLst/>
          </a:prstGeom>
          <a:solidFill>
            <a:schemeClr val="accent4">
              <a:lumMod val="20000"/>
              <a:lumOff val="80000"/>
            </a:schemeClr>
          </a:solidFill>
        </p:spPr>
        <p:txBody>
          <a:bodyPr wrap="square" rtlCol="0">
            <a:spAutoFit/>
          </a:bodyPr>
          <a:lstStyle/>
          <a:p>
            <a:r>
              <a:rPr lang="zh-TW" altLang="en-US" dirty="0"/>
              <a:t>由於這次是一個比較大型的專案，在過程中需要耗費大量的記憶體，因此架構的好壞非常重要，</a:t>
            </a:r>
            <a:endParaRPr lang="en-US" altLang="zh-TW" dirty="0"/>
          </a:p>
          <a:p>
            <a:r>
              <a:rPr lang="zh-TW" altLang="en-US" dirty="0"/>
              <a:t>前期有大半時間都在切資料跟優化架構，很多時候程式在小資料程序中是可以的，但當跑大型資料程序時，就會報很多錯，今年又剛好碰到大停電事件，基於程式碼並沒有匯出機制，致使中間過程爬取的資料全數遺失，當然，也很感謝這次的事件，讓我重新優化程式架構。</a:t>
            </a:r>
            <a:endParaRPr lang="en-US" altLang="zh-TW" dirty="0"/>
          </a:p>
          <a:p>
            <a:endParaRPr lang="en-US" altLang="zh-TW" dirty="0"/>
          </a:p>
          <a:p>
            <a:r>
              <a:rPr lang="zh-TW" altLang="en-US" dirty="0"/>
              <a:t>一直以來都很想知道台北房價是不是就如傳統認知一般，跟火車站、</a:t>
            </a:r>
            <a:r>
              <a:rPr lang="en-US" altLang="zh-TW" dirty="0"/>
              <a:t>MRT</a:t>
            </a:r>
            <a:r>
              <a:rPr lang="zh-TW" altLang="en-US" dirty="0"/>
              <a:t>、醫院這些距離是有相關性，是否有決定房價的關鍵因子，由於單就總房價不夠客觀，所以，在這次分析中只以單價元平方公尺來做衡量，此外，針對類別型變數，由於大多都是無序的，因此全部都採用</a:t>
            </a:r>
            <a:r>
              <a:rPr lang="en-US" altLang="zh-TW" dirty="0"/>
              <a:t>one-hot</a:t>
            </a:r>
            <a:r>
              <a:rPr lang="zh-TW" altLang="en-US" dirty="0"/>
              <a:t>轉換，當然也有做一些其他處理，像是對於價格取</a:t>
            </a:r>
            <a:r>
              <a:rPr lang="en-US" altLang="zh-TW" dirty="0"/>
              <a:t>log</a:t>
            </a:r>
            <a:r>
              <a:rPr lang="zh-TW" altLang="en-US" dirty="0"/>
              <a:t>。</a:t>
            </a:r>
            <a:endParaRPr lang="en-US" altLang="zh-TW" dirty="0"/>
          </a:p>
          <a:p>
            <a:endParaRPr lang="en-US" altLang="zh-TW" dirty="0"/>
          </a:p>
          <a:p>
            <a:r>
              <a:rPr lang="zh-TW" altLang="en-US" dirty="0"/>
              <a:t>就這次的結果來看，火車站、</a:t>
            </a:r>
            <a:r>
              <a:rPr lang="en-US" altLang="zh-TW" dirty="0"/>
              <a:t>MRT</a:t>
            </a:r>
            <a:r>
              <a:rPr lang="zh-TW" altLang="en-US" dirty="0"/>
              <a:t>雖然是正相關，但仍非決定性因子，對於價格最直接的因素還是地段，而在醫院、</a:t>
            </a:r>
            <a:r>
              <a:rPr lang="en-US" altLang="zh-TW" dirty="0"/>
              <a:t>Shopping mall</a:t>
            </a:r>
            <a:r>
              <a:rPr lang="zh-TW" altLang="en-US" dirty="0"/>
              <a:t>甚至是學校皆呈現負向相關，這些結果可能說明了台北在社會福利還有消費上的便利性。</a:t>
            </a:r>
            <a:endParaRPr lang="en-US" altLang="zh-TW" dirty="0"/>
          </a:p>
          <a:p>
            <a:endParaRPr lang="en-US" altLang="zh-TW" dirty="0"/>
          </a:p>
          <a:p>
            <a:r>
              <a:rPr lang="zh-TW" altLang="en-US" dirty="0"/>
              <a:t>以前比較常聽到</a:t>
            </a:r>
            <a:r>
              <a:rPr lang="en-US" altLang="zh-TW" dirty="0"/>
              <a:t>OLS</a:t>
            </a:r>
            <a:r>
              <a:rPr lang="zh-TW" altLang="en-US" dirty="0"/>
              <a:t>，但在這次的專案中碰到</a:t>
            </a:r>
            <a:r>
              <a:rPr lang="en-US" altLang="zh-TW" dirty="0"/>
              <a:t>PLS</a:t>
            </a:r>
            <a:r>
              <a:rPr lang="zh-TW" altLang="en-US" dirty="0"/>
              <a:t>，對於我來說是新的模型，也很開心能夠藉此碰觸到</a:t>
            </a:r>
            <a:r>
              <a:rPr lang="en-US" altLang="zh-TW" dirty="0"/>
              <a:t>PLS</a:t>
            </a:r>
            <a:r>
              <a:rPr lang="zh-TW" altLang="en-US" dirty="0"/>
              <a:t>理論跟用法</a:t>
            </a:r>
            <a:endParaRPr lang="en-US" altLang="zh-TW" dirty="0"/>
          </a:p>
          <a:p>
            <a:endParaRPr lang="en-US" altLang="zh-TW" dirty="0"/>
          </a:p>
          <a:p>
            <a:r>
              <a:rPr lang="zh-TW" altLang="en-US" dirty="0"/>
              <a:t>原本就有計畫在今年做一個比較大的專案，恰巧碰到這次課程需要，順便複習一下程式語法，對我來說收穫頗豐，謝謝教授</a:t>
            </a:r>
            <a:endParaRPr lang="en-US" altLang="zh-TW" dirty="0"/>
          </a:p>
          <a:p>
            <a:endParaRPr lang="en-US" altLang="zh-TW" dirty="0"/>
          </a:p>
          <a:p>
            <a:endParaRPr lang="zh-TW" altLang="en-US" dirty="0"/>
          </a:p>
        </p:txBody>
      </p:sp>
    </p:spTree>
    <p:extLst>
      <p:ext uri="{BB962C8B-B14F-4D97-AF65-F5344CB8AC3E}">
        <p14:creationId xmlns:p14="http://schemas.microsoft.com/office/powerpoint/2010/main" val="4088030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3000"/>
            <a:lum/>
          </a:blip>
          <a:srcRect/>
          <a:stretch>
            <a:fillRect/>
          </a:stretch>
        </a:blip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9C812DBA-A63D-4D49-BB2B-6EC64549864F}"/>
              </a:ext>
            </a:extLst>
          </p:cNvPr>
          <p:cNvSpPr/>
          <p:nvPr/>
        </p:nvSpPr>
        <p:spPr>
          <a:xfrm>
            <a:off x="0" y="0"/>
            <a:ext cx="12192000" cy="6821488"/>
          </a:xfrm>
          <a:prstGeom prst="rect">
            <a:avLst/>
          </a:prstGeom>
          <a:solidFill>
            <a:schemeClr val="tx1">
              <a:alpha val="8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9AC525D1-73C5-45B8-8272-D9D5E76C1EF8}"/>
              </a:ext>
            </a:extLst>
          </p:cNvPr>
          <p:cNvSpPr/>
          <p:nvPr/>
        </p:nvSpPr>
        <p:spPr>
          <a:xfrm>
            <a:off x="-1" y="0"/>
            <a:ext cx="198305" cy="6858000"/>
          </a:xfrm>
          <a:prstGeom prst="rect">
            <a:avLst/>
          </a:prstGeom>
          <a:solidFill>
            <a:srgbClr val="EE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0D47108A-E157-48A9-8E14-6610822BB39A}"/>
              </a:ext>
            </a:extLst>
          </p:cNvPr>
          <p:cNvSpPr/>
          <p:nvPr/>
        </p:nvSpPr>
        <p:spPr>
          <a:xfrm>
            <a:off x="0" y="121187"/>
            <a:ext cx="1839817" cy="705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目錄</a:t>
            </a:r>
          </a:p>
        </p:txBody>
      </p:sp>
      <p:sp>
        <p:nvSpPr>
          <p:cNvPr id="14" name="矩形 13">
            <a:extLst>
              <a:ext uri="{FF2B5EF4-FFF2-40B4-BE49-F238E27FC236}">
                <a16:creationId xmlns:a16="http://schemas.microsoft.com/office/drawing/2014/main" id="{B16B37E6-C411-4CC0-830E-97DC1609BBD5}"/>
              </a:ext>
            </a:extLst>
          </p:cNvPr>
          <p:cNvSpPr/>
          <p:nvPr/>
        </p:nvSpPr>
        <p:spPr>
          <a:xfrm>
            <a:off x="1182477" y="920934"/>
            <a:ext cx="2489812" cy="248981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78A06878-60C6-4286-8627-71F43FBBD207}"/>
              </a:ext>
            </a:extLst>
          </p:cNvPr>
          <p:cNvSpPr/>
          <p:nvPr/>
        </p:nvSpPr>
        <p:spPr>
          <a:xfrm>
            <a:off x="4766632" y="947453"/>
            <a:ext cx="2489812" cy="248981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TW" altLang="en-US" sz="3200" dirty="0">
              <a:solidFill>
                <a:prstClr val="black"/>
              </a:solidFill>
              <a:latin typeface="微軟正黑體" panose="020B0604030504040204" pitchFamily="34" charset="-120"/>
              <a:ea typeface="微軟正黑體" panose="020B0604030504040204" pitchFamily="34" charset="-120"/>
            </a:endParaRPr>
          </a:p>
        </p:txBody>
      </p:sp>
      <p:sp>
        <p:nvSpPr>
          <p:cNvPr id="16" name="矩形 15">
            <a:extLst>
              <a:ext uri="{FF2B5EF4-FFF2-40B4-BE49-F238E27FC236}">
                <a16:creationId xmlns:a16="http://schemas.microsoft.com/office/drawing/2014/main" id="{AA75A4A4-E42F-45EE-94DE-8D0A5409BE6B}"/>
              </a:ext>
            </a:extLst>
          </p:cNvPr>
          <p:cNvSpPr/>
          <p:nvPr/>
        </p:nvSpPr>
        <p:spPr>
          <a:xfrm>
            <a:off x="8350786" y="947453"/>
            <a:ext cx="2489812" cy="248981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8126E5C5-F19C-4719-B13E-A4BCAA6676EE}"/>
              </a:ext>
            </a:extLst>
          </p:cNvPr>
          <p:cNvSpPr/>
          <p:nvPr/>
        </p:nvSpPr>
        <p:spPr>
          <a:xfrm>
            <a:off x="8350786" y="3646584"/>
            <a:ext cx="2489812" cy="248981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9F2D19AB-B542-48A0-98F0-7BAC5019E4C1}"/>
              </a:ext>
            </a:extLst>
          </p:cNvPr>
          <p:cNvSpPr/>
          <p:nvPr/>
        </p:nvSpPr>
        <p:spPr>
          <a:xfrm>
            <a:off x="4766632" y="3646584"/>
            <a:ext cx="2489812" cy="2489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171CEA10-C392-4BDA-BA57-E2E8D41E4152}"/>
              </a:ext>
            </a:extLst>
          </p:cNvPr>
          <p:cNvSpPr/>
          <p:nvPr/>
        </p:nvSpPr>
        <p:spPr>
          <a:xfrm>
            <a:off x="1182477" y="3646584"/>
            <a:ext cx="2489812" cy="248981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1DED2B38-F302-409A-A8B4-04482B06018B}"/>
              </a:ext>
            </a:extLst>
          </p:cNvPr>
          <p:cNvSpPr txBox="1"/>
          <p:nvPr/>
        </p:nvSpPr>
        <p:spPr>
          <a:xfrm>
            <a:off x="1883881" y="2265579"/>
            <a:ext cx="1863688" cy="1077218"/>
          </a:xfrm>
          <a:prstGeom prst="rect">
            <a:avLst/>
          </a:prstGeom>
          <a:noFill/>
        </p:spPr>
        <p:txBody>
          <a:bodyPr wrap="square" rtlCol="0">
            <a:spAutoFit/>
          </a:bodyPr>
          <a:lstStyle/>
          <a:p>
            <a:r>
              <a:rPr lang="zh-TW" altLang="en-US" sz="3200" dirty="0">
                <a:latin typeface="微軟正黑體" panose="020B0604030504040204" pitchFamily="34" charset="-120"/>
                <a:ea typeface="微軟正黑體" panose="020B0604030504040204" pitchFamily="34" charset="-120"/>
              </a:rPr>
              <a:t>目的和資料來源</a:t>
            </a:r>
          </a:p>
        </p:txBody>
      </p:sp>
      <p:sp>
        <p:nvSpPr>
          <p:cNvPr id="21" name="文字方塊 20">
            <a:extLst>
              <a:ext uri="{FF2B5EF4-FFF2-40B4-BE49-F238E27FC236}">
                <a16:creationId xmlns:a16="http://schemas.microsoft.com/office/drawing/2014/main" id="{5F6B7AB7-2B78-4151-808F-5B0C6BA5DF31}"/>
              </a:ext>
            </a:extLst>
          </p:cNvPr>
          <p:cNvSpPr txBox="1"/>
          <p:nvPr/>
        </p:nvSpPr>
        <p:spPr>
          <a:xfrm>
            <a:off x="2535716" y="1026635"/>
            <a:ext cx="1136574" cy="923330"/>
          </a:xfrm>
          <a:prstGeom prst="rect">
            <a:avLst/>
          </a:prstGeom>
          <a:noFill/>
        </p:spPr>
        <p:txBody>
          <a:bodyPr wrap="square" rtlCol="0">
            <a:spAutoFit/>
          </a:bodyPr>
          <a:lstStyle/>
          <a:p>
            <a:r>
              <a:rPr lang="en-US" altLang="zh-TW" sz="5400" b="1" dirty="0"/>
              <a:t>01</a:t>
            </a:r>
            <a:endParaRPr lang="zh-TW" altLang="en-US" sz="5400" b="1" dirty="0"/>
          </a:p>
        </p:txBody>
      </p:sp>
      <p:sp>
        <p:nvSpPr>
          <p:cNvPr id="22" name="文字方塊 21">
            <a:extLst>
              <a:ext uri="{FF2B5EF4-FFF2-40B4-BE49-F238E27FC236}">
                <a16:creationId xmlns:a16="http://schemas.microsoft.com/office/drawing/2014/main" id="{FE1AAAFA-1D07-4A59-A6E5-1074321F6CB2}"/>
              </a:ext>
            </a:extLst>
          </p:cNvPr>
          <p:cNvSpPr txBox="1"/>
          <p:nvPr/>
        </p:nvSpPr>
        <p:spPr>
          <a:xfrm>
            <a:off x="4874963" y="2426010"/>
            <a:ext cx="1136574" cy="923330"/>
          </a:xfrm>
          <a:prstGeom prst="rect">
            <a:avLst/>
          </a:prstGeom>
          <a:noFill/>
        </p:spPr>
        <p:txBody>
          <a:bodyPr wrap="square" rtlCol="0">
            <a:spAutoFit/>
          </a:bodyPr>
          <a:lstStyle/>
          <a:p>
            <a:r>
              <a:rPr lang="en-US" altLang="zh-TW" sz="5400" b="1" dirty="0"/>
              <a:t>02</a:t>
            </a:r>
            <a:endParaRPr lang="zh-TW" altLang="en-US" sz="5400" b="1" dirty="0"/>
          </a:p>
        </p:txBody>
      </p:sp>
      <p:sp>
        <p:nvSpPr>
          <p:cNvPr id="24" name="矩形 23">
            <a:extLst>
              <a:ext uri="{FF2B5EF4-FFF2-40B4-BE49-F238E27FC236}">
                <a16:creationId xmlns:a16="http://schemas.microsoft.com/office/drawing/2014/main" id="{F7FA2F62-053E-404A-8477-682CA675192B}"/>
              </a:ext>
            </a:extLst>
          </p:cNvPr>
          <p:cNvSpPr/>
          <p:nvPr/>
        </p:nvSpPr>
        <p:spPr>
          <a:xfrm>
            <a:off x="4797847" y="1873452"/>
            <a:ext cx="2232753"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資料視覺化</a:t>
            </a:r>
          </a:p>
        </p:txBody>
      </p:sp>
      <p:sp>
        <p:nvSpPr>
          <p:cNvPr id="25" name="文字方塊 24">
            <a:extLst>
              <a:ext uri="{FF2B5EF4-FFF2-40B4-BE49-F238E27FC236}">
                <a16:creationId xmlns:a16="http://schemas.microsoft.com/office/drawing/2014/main" id="{1D63103A-A47A-4C9D-803D-46D5BC4CE508}"/>
              </a:ext>
            </a:extLst>
          </p:cNvPr>
          <p:cNvSpPr txBox="1"/>
          <p:nvPr/>
        </p:nvSpPr>
        <p:spPr>
          <a:xfrm>
            <a:off x="8459118" y="1013534"/>
            <a:ext cx="1136574" cy="923330"/>
          </a:xfrm>
          <a:prstGeom prst="rect">
            <a:avLst/>
          </a:prstGeom>
          <a:noFill/>
        </p:spPr>
        <p:txBody>
          <a:bodyPr wrap="square" rtlCol="0">
            <a:spAutoFit/>
          </a:bodyPr>
          <a:lstStyle/>
          <a:p>
            <a:r>
              <a:rPr lang="en-US" altLang="zh-TW" sz="5400" b="1" dirty="0"/>
              <a:t>03</a:t>
            </a:r>
            <a:endParaRPr lang="zh-TW" altLang="en-US" sz="5400" b="1" dirty="0"/>
          </a:p>
        </p:txBody>
      </p:sp>
      <p:sp>
        <p:nvSpPr>
          <p:cNvPr id="26" name="矩形 25">
            <a:extLst>
              <a:ext uri="{FF2B5EF4-FFF2-40B4-BE49-F238E27FC236}">
                <a16:creationId xmlns:a16="http://schemas.microsoft.com/office/drawing/2014/main" id="{ABBEE1CB-C905-4793-9D53-F97E57087FD0}"/>
              </a:ext>
            </a:extLst>
          </p:cNvPr>
          <p:cNvSpPr/>
          <p:nvPr/>
        </p:nvSpPr>
        <p:spPr>
          <a:xfrm>
            <a:off x="8868578" y="2265579"/>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模型建置</a:t>
            </a:r>
          </a:p>
        </p:txBody>
      </p:sp>
      <p:sp>
        <p:nvSpPr>
          <p:cNvPr id="27" name="文字方塊 26">
            <a:extLst>
              <a:ext uri="{FF2B5EF4-FFF2-40B4-BE49-F238E27FC236}">
                <a16:creationId xmlns:a16="http://schemas.microsoft.com/office/drawing/2014/main" id="{5D31D3F9-FFB7-48F7-A83D-9864F7FEA04C}"/>
              </a:ext>
            </a:extLst>
          </p:cNvPr>
          <p:cNvSpPr txBox="1"/>
          <p:nvPr/>
        </p:nvSpPr>
        <p:spPr>
          <a:xfrm>
            <a:off x="1182477" y="5231322"/>
            <a:ext cx="1136574" cy="923330"/>
          </a:xfrm>
          <a:prstGeom prst="rect">
            <a:avLst/>
          </a:prstGeom>
          <a:noFill/>
        </p:spPr>
        <p:txBody>
          <a:bodyPr wrap="square" rtlCol="0">
            <a:spAutoFit/>
          </a:bodyPr>
          <a:lstStyle/>
          <a:p>
            <a:r>
              <a:rPr lang="en-US" altLang="zh-TW" sz="5400" b="1" dirty="0"/>
              <a:t>04</a:t>
            </a:r>
            <a:endParaRPr lang="zh-TW" altLang="en-US" sz="5400" b="1" dirty="0"/>
          </a:p>
        </p:txBody>
      </p:sp>
      <p:sp>
        <p:nvSpPr>
          <p:cNvPr id="28" name="文字方塊 27">
            <a:extLst>
              <a:ext uri="{FF2B5EF4-FFF2-40B4-BE49-F238E27FC236}">
                <a16:creationId xmlns:a16="http://schemas.microsoft.com/office/drawing/2014/main" id="{83EE09D2-405E-448B-B65C-3E42F3584D40}"/>
              </a:ext>
            </a:extLst>
          </p:cNvPr>
          <p:cNvSpPr txBox="1"/>
          <p:nvPr/>
        </p:nvSpPr>
        <p:spPr>
          <a:xfrm>
            <a:off x="5506597" y="3686705"/>
            <a:ext cx="1136574" cy="923330"/>
          </a:xfrm>
          <a:prstGeom prst="rect">
            <a:avLst/>
          </a:prstGeom>
          <a:noFill/>
        </p:spPr>
        <p:txBody>
          <a:bodyPr wrap="square" rtlCol="0">
            <a:spAutoFit/>
          </a:bodyPr>
          <a:lstStyle/>
          <a:p>
            <a:r>
              <a:rPr lang="en-US" altLang="zh-TW" sz="5400" b="1" dirty="0"/>
              <a:t>05</a:t>
            </a:r>
            <a:endParaRPr lang="zh-TW" altLang="en-US" sz="5400" b="1" dirty="0"/>
          </a:p>
        </p:txBody>
      </p:sp>
      <p:sp>
        <p:nvSpPr>
          <p:cNvPr id="29" name="文字方塊 28">
            <a:extLst>
              <a:ext uri="{FF2B5EF4-FFF2-40B4-BE49-F238E27FC236}">
                <a16:creationId xmlns:a16="http://schemas.microsoft.com/office/drawing/2014/main" id="{F5604B7D-1345-4C18-83B1-BA14B992BBB1}"/>
              </a:ext>
            </a:extLst>
          </p:cNvPr>
          <p:cNvSpPr txBox="1"/>
          <p:nvPr/>
        </p:nvSpPr>
        <p:spPr>
          <a:xfrm>
            <a:off x="9920689" y="5319457"/>
            <a:ext cx="1136574" cy="923330"/>
          </a:xfrm>
          <a:prstGeom prst="rect">
            <a:avLst/>
          </a:prstGeom>
          <a:noFill/>
        </p:spPr>
        <p:txBody>
          <a:bodyPr wrap="square" rtlCol="0">
            <a:spAutoFit/>
          </a:bodyPr>
          <a:lstStyle/>
          <a:p>
            <a:r>
              <a:rPr lang="en-US" altLang="zh-TW" sz="5400" b="1" dirty="0"/>
              <a:t>06</a:t>
            </a:r>
            <a:endParaRPr lang="zh-TW" altLang="en-US" sz="5400" b="1" dirty="0"/>
          </a:p>
        </p:txBody>
      </p:sp>
      <p:sp>
        <p:nvSpPr>
          <p:cNvPr id="30" name="矩形 29">
            <a:extLst>
              <a:ext uri="{FF2B5EF4-FFF2-40B4-BE49-F238E27FC236}">
                <a16:creationId xmlns:a16="http://schemas.microsoft.com/office/drawing/2014/main" id="{569AE6F3-F030-4B72-B265-75F81882DC2B}"/>
              </a:ext>
            </a:extLst>
          </p:cNvPr>
          <p:cNvSpPr/>
          <p:nvPr/>
        </p:nvSpPr>
        <p:spPr>
          <a:xfrm>
            <a:off x="1182477" y="4646547"/>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優化模型</a:t>
            </a:r>
          </a:p>
        </p:txBody>
      </p:sp>
      <p:sp>
        <p:nvSpPr>
          <p:cNvPr id="31" name="矩形 30">
            <a:extLst>
              <a:ext uri="{FF2B5EF4-FFF2-40B4-BE49-F238E27FC236}">
                <a16:creationId xmlns:a16="http://schemas.microsoft.com/office/drawing/2014/main" id="{BEF558DB-849B-4FEB-A7F6-E38D352B1DFD}"/>
              </a:ext>
            </a:extLst>
          </p:cNvPr>
          <p:cNvSpPr/>
          <p:nvPr/>
        </p:nvSpPr>
        <p:spPr>
          <a:xfrm>
            <a:off x="5088876" y="4646547"/>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分析結果</a:t>
            </a:r>
          </a:p>
        </p:txBody>
      </p:sp>
      <p:sp>
        <p:nvSpPr>
          <p:cNvPr id="32" name="矩形 31">
            <a:extLst>
              <a:ext uri="{FF2B5EF4-FFF2-40B4-BE49-F238E27FC236}">
                <a16:creationId xmlns:a16="http://schemas.microsoft.com/office/drawing/2014/main" id="{497D0732-3609-4BFB-99DE-F8C7E249B42A}"/>
              </a:ext>
            </a:extLst>
          </p:cNvPr>
          <p:cNvSpPr/>
          <p:nvPr/>
        </p:nvSpPr>
        <p:spPr>
          <a:xfrm>
            <a:off x="8751065" y="4774689"/>
            <a:ext cx="1972020" cy="584775"/>
          </a:xfrm>
          <a:prstGeom prst="rect">
            <a:avLst/>
          </a:prstGeom>
        </p:spPr>
        <p:txBody>
          <a:bodyPr wrap="square">
            <a:spAutoFit/>
          </a:bodyPr>
          <a:lstStyle/>
          <a:p>
            <a:pPr lvl="0"/>
            <a:r>
              <a:rPr lang="zh-TW" altLang="en-US" sz="3200" dirty="0">
                <a:solidFill>
                  <a:prstClr val="black"/>
                </a:solidFill>
                <a:latin typeface="微軟正黑體" panose="020B0604030504040204" pitchFamily="34" charset="-120"/>
                <a:ea typeface="微軟正黑體" panose="020B0604030504040204" pitchFamily="34" charset="-120"/>
              </a:rPr>
              <a:t>學習心得</a:t>
            </a:r>
          </a:p>
        </p:txBody>
      </p:sp>
      <p:sp>
        <p:nvSpPr>
          <p:cNvPr id="2" name="矩形 1">
            <a:extLst>
              <a:ext uri="{FF2B5EF4-FFF2-40B4-BE49-F238E27FC236}">
                <a16:creationId xmlns:a16="http://schemas.microsoft.com/office/drawing/2014/main" id="{7E7C4019-BCBF-4C7A-B886-2C33A254C4A0}"/>
              </a:ext>
            </a:extLst>
          </p:cNvPr>
          <p:cNvSpPr/>
          <p:nvPr/>
        </p:nvSpPr>
        <p:spPr>
          <a:xfrm>
            <a:off x="-1" y="0"/>
            <a:ext cx="12192001" cy="91094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01F9AD2B-855A-4D7B-AB0B-F53E0964E023}"/>
              </a:ext>
            </a:extLst>
          </p:cNvPr>
          <p:cNvSpPr/>
          <p:nvPr/>
        </p:nvSpPr>
        <p:spPr>
          <a:xfrm>
            <a:off x="-2" y="910941"/>
            <a:ext cx="1182478" cy="59470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CA11CB67-5B5F-4EC6-BA73-E3BF89B12C8C}"/>
              </a:ext>
            </a:extLst>
          </p:cNvPr>
          <p:cNvSpPr/>
          <p:nvPr/>
        </p:nvSpPr>
        <p:spPr>
          <a:xfrm>
            <a:off x="1178805" y="3392488"/>
            <a:ext cx="11013195" cy="347550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a:extLst>
              <a:ext uri="{FF2B5EF4-FFF2-40B4-BE49-F238E27FC236}">
                <a16:creationId xmlns:a16="http://schemas.microsoft.com/office/drawing/2014/main" id="{4514DDBC-092B-463F-84D8-FF0334F66C62}"/>
              </a:ext>
            </a:extLst>
          </p:cNvPr>
          <p:cNvSpPr/>
          <p:nvPr/>
        </p:nvSpPr>
        <p:spPr>
          <a:xfrm>
            <a:off x="7256443" y="910941"/>
            <a:ext cx="4801517" cy="24898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a:extLst>
              <a:ext uri="{FF2B5EF4-FFF2-40B4-BE49-F238E27FC236}">
                <a16:creationId xmlns:a16="http://schemas.microsoft.com/office/drawing/2014/main" id="{D0E306BA-35D0-492E-ABA4-BABA5861C3B1}"/>
              </a:ext>
            </a:extLst>
          </p:cNvPr>
          <p:cNvSpPr/>
          <p:nvPr/>
        </p:nvSpPr>
        <p:spPr>
          <a:xfrm>
            <a:off x="1149430" y="909469"/>
            <a:ext cx="3620874" cy="24898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1859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92CE549-2D75-4C05-B316-E62EE8729DCE}"/>
              </a:ext>
            </a:extLst>
          </p:cNvPr>
          <p:cNvSpPr/>
          <p:nvPr/>
        </p:nvSpPr>
        <p:spPr>
          <a:xfrm>
            <a:off x="0" y="0"/>
            <a:ext cx="12192000" cy="6858000"/>
          </a:xfrm>
          <a:prstGeom prst="rect">
            <a:avLst/>
          </a:prstGeom>
          <a:solidFill>
            <a:schemeClr val="bg2">
              <a:lumMod val="10000"/>
              <a:alpha val="8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0A83A82E-C4F3-43AF-A0C5-BD0AD069A999}"/>
              </a:ext>
            </a:extLst>
          </p:cNvPr>
          <p:cNvSpPr txBox="1"/>
          <p:nvPr/>
        </p:nvSpPr>
        <p:spPr>
          <a:xfrm>
            <a:off x="1509310" y="2598003"/>
            <a:ext cx="9415750" cy="830997"/>
          </a:xfrm>
          <a:prstGeom prst="rect">
            <a:avLst/>
          </a:prstGeom>
          <a:noFill/>
        </p:spPr>
        <p:txBody>
          <a:bodyPr wrap="square" rtlCol="0">
            <a:spAutoFit/>
          </a:bodyPr>
          <a:lstStyle/>
          <a:p>
            <a:r>
              <a:rPr lang="zh-TW" altLang="en-US" sz="4800" dirty="0">
                <a:solidFill>
                  <a:schemeClr val="bg1"/>
                </a:solidFill>
                <a:latin typeface="微軟正黑體" panose="020B0604030504040204" pitchFamily="34" charset="-120"/>
                <a:ea typeface="微軟正黑體" panose="020B0604030504040204" pitchFamily="34" charset="-120"/>
              </a:rPr>
              <a:t>不同用途不同地段的價格差異為何</a:t>
            </a:r>
            <a:r>
              <a:rPr lang="en-US" altLang="zh-TW" sz="4800" dirty="0">
                <a:solidFill>
                  <a:schemeClr val="bg1"/>
                </a:solidFill>
                <a:latin typeface="微軟正黑體" panose="020B0604030504040204" pitchFamily="34" charset="-120"/>
                <a:ea typeface="微軟正黑體" panose="020B0604030504040204" pitchFamily="34" charset="-120"/>
              </a:rPr>
              <a:t>?</a:t>
            </a:r>
            <a:endParaRPr lang="zh-TW" altLang="en-US" sz="48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15403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AD152D43-97B8-459A-A3A8-40A4BD3D6AB5}"/>
              </a:ext>
            </a:extLst>
          </p:cNvPr>
          <p:cNvPicPr>
            <a:picLocks noChangeAspect="1"/>
          </p:cNvPicPr>
          <p:nvPr/>
        </p:nvPicPr>
        <p:blipFill>
          <a:blip r:embed="rId2"/>
          <a:stretch>
            <a:fillRect/>
          </a:stretch>
        </p:blipFill>
        <p:spPr>
          <a:xfrm>
            <a:off x="349978" y="499366"/>
            <a:ext cx="11492044" cy="5786244"/>
          </a:xfrm>
          <a:prstGeom prst="rect">
            <a:avLst/>
          </a:prstGeom>
        </p:spPr>
      </p:pic>
      <p:sp>
        <p:nvSpPr>
          <p:cNvPr id="3" name="矩形 2">
            <a:extLst>
              <a:ext uri="{FF2B5EF4-FFF2-40B4-BE49-F238E27FC236}">
                <a16:creationId xmlns:a16="http://schemas.microsoft.com/office/drawing/2014/main" id="{6C37BC46-DCEC-4D3F-821E-C1CEF1D3A94E}"/>
              </a:ext>
            </a:extLst>
          </p:cNvPr>
          <p:cNvSpPr/>
          <p:nvPr/>
        </p:nvSpPr>
        <p:spPr>
          <a:xfrm>
            <a:off x="1390649" y="372335"/>
            <a:ext cx="954107" cy="400110"/>
          </a:xfrm>
          <a:prstGeom prst="rect">
            <a:avLst/>
          </a:prstGeom>
          <a:solidFill>
            <a:schemeClr val="bg2">
              <a:lumMod val="25000"/>
            </a:schemeClr>
          </a:solidFill>
          <a:ln>
            <a:noFill/>
          </a:ln>
        </p:spPr>
        <p:txBody>
          <a:bodyPr wrap="none">
            <a:spAutoFit/>
          </a:bodyPr>
          <a:lstStyle/>
          <a:p>
            <a:r>
              <a:rPr lang="zh-TW" altLang="en-US" sz="2000" dirty="0">
                <a:solidFill>
                  <a:schemeClr val="bg1"/>
                </a:solidFill>
                <a:latin typeface="微軟正黑體" panose="020B0604030504040204" pitchFamily="34" charset="-120"/>
                <a:ea typeface="微軟正黑體" panose="020B0604030504040204" pitchFamily="34" charset="-120"/>
              </a:rPr>
              <a:t>住家用</a:t>
            </a:r>
            <a:endParaRPr lang="en-US" altLang="zh-TW" sz="20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76969705"/>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629</TotalTime>
  <Words>4368</Words>
  <Application>Microsoft Office PowerPoint</Application>
  <PresentationFormat>寬螢幕</PresentationFormat>
  <Paragraphs>1155</Paragraphs>
  <Slides>64</Slides>
  <Notes>26</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64</vt:i4>
      </vt:variant>
    </vt:vector>
  </HeadingPairs>
  <TitlesOfParts>
    <vt:vector size="76" baseType="lpstr">
      <vt:lpstr>Helvetica Neue</vt:lpstr>
      <vt:lpstr>Microsoft JhengHei Light</vt:lpstr>
      <vt:lpstr>MJXc-TeX-main-B</vt:lpstr>
      <vt:lpstr>MJXc-TeX-math-I</vt:lpstr>
      <vt:lpstr>微軟正黑體</vt:lpstr>
      <vt:lpstr>新細明體</vt:lpstr>
      <vt:lpstr>Arial</vt:lpstr>
      <vt:lpstr>Arial</vt:lpstr>
      <vt:lpstr>Calibri</vt:lpstr>
      <vt:lpstr>Calibri Light</vt:lpstr>
      <vt:lpstr>Consolas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bill</dc:creator>
  <cp:lastModifiedBy>bill</cp:lastModifiedBy>
  <cp:revision>61</cp:revision>
  <dcterms:created xsi:type="dcterms:W3CDTF">2022-05-14T15:39:58Z</dcterms:created>
  <dcterms:modified xsi:type="dcterms:W3CDTF">2022-05-15T11:01:17Z</dcterms:modified>
</cp:coreProperties>
</file>