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90" r:id="rId31"/>
    <p:sldId id="285" r:id="rId32"/>
    <p:sldId id="286" r:id="rId33"/>
    <p:sldId id="291" r:id="rId34"/>
    <p:sldId id="287" r:id="rId35"/>
    <p:sldId id="288" r:id="rId36"/>
    <p:sldId id="289" r:id="rId37"/>
    <p:sldId id="292" r:id="rId38"/>
    <p:sldId id="294" r:id="rId39"/>
    <p:sldId id="293" r:id="rId40"/>
    <p:sldId id="295" r:id="rId41"/>
    <p:sldId id="296" r:id="rId4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037" autoAdjust="0"/>
  </p:normalViewPr>
  <p:slideViewPr>
    <p:cSldViewPr snapToGrid="0" showGuides="1">
      <p:cViewPr varScale="1">
        <p:scale>
          <a:sx n="39" d="100"/>
          <a:sy n="39" d="100"/>
        </p:scale>
        <p:origin x="1684" y="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11AA8-DD0A-42B7-96FB-C83ABC410769}" type="datetimeFigureOut">
              <a:rPr lang="zh-TW" altLang="en-US" smtClean="0"/>
              <a:t>2022/4/25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7066-B1BC-4069-BDBD-588638ECF1E7}" type="slidenum">
              <a:rPr lang="zh-TW" altLang="en-US" smtClean="0"/>
              <a:t>‹#›</a:t>
            </a:fld>
            <a:endParaRPr lang="zh-TW" altLang="en-US"/>
          </a:p>
        </p:txBody>
      </p:sp>
    </p:spTree>
    <p:extLst>
      <p:ext uri="{BB962C8B-B14F-4D97-AF65-F5344CB8AC3E}">
        <p14:creationId xmlns:p14="http://schemas.microsoft.com/office/powerpoint/2010/main" val="2316076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a:t>区块链是一个不可改变的、仅有附加功能的账本，其状态是通过在对等节点之间运行的去中心化的共识 协议在对等节点之间运行</a:t>
            </a:r>
            <a:endParaRPr lang="en-US" altLang="zh-CN" dirty="0"/>
          </a:p>
          <a:p>
            <a:r>
              <a:rPr lang="zh-CN" altLang="en-US" dirty="0"/>
              <a:t>区块链的结构 区块链的结构依赖于将多个区块连接在一起的哈希链 联系在一起。</a:t>
            </a:r>
          </a:p>
          <a:p>
            <a:r>
              <a:rPr lang="zh-CN" altLang="en-US" dirty="0"/>
              <a:t>每个区块包含多个</a:t>
            </a:r>
            <a:r>
              <a:rPr lang="zh-TW" altLang="en-US" dirty="0"/>
              <a:t>交易紀錄</a:t>
            </a:r>
            <a:r>
              <a:rPr lang="en-US" altLang="zh-TW" dirty="0"/>
              <a:t>(monetary information or any other auxiliary(</a:t>
            </a:r>
            <a:r>
              <a:rPr lang="zh-TW" altLang="en-US" dirty="0"/>
              <a:t>輔助</a:t>
            </a:r>
            <a:r>
              <a:rPr lang="en-US" altLang="zh-TW" dirty="0"/>
              <a:t>) information)</a:t>
            </a:r>
          </a:p>
          <a:p>
            <a:r>
              <a:rPr lang="zh-CN" altLang="en-US" dirty="0"/>
              <a:t>任何交易的修改都会影响到相应的 区块和所有后续区块。</a:t>
            </a:r>
            <a:r>
              <a:rPr lang="zh-TW" altLang="en-US" dirty="0"/>
              <a:t>區塊上交易修改 </a:t>
            </a:r>
            <a:r>
              <a:rPr lang="en-US" altLang="zh-TW" dirty="0"/>
              <a:t>:</a:t>
            </a:r>
            <a:r>
              <a:rPr lang="zh-TW" altLang="en-US" dirty="0"/>
              <a:t> 與原區塊不一致，不被下一區塊認可</a:t>
            </a:r>
            <a:endParaRPr lang="en-US" altLang="zh-TW" dirty="0"/>
          </a:p>
          <a:p>
            <a:r>
              <a:rPr lang="zh-TW" altLang="en-US" dirty="0"/>
              <a:t>多數</a:t>
            </a:r>
            <a:r>
              <a:rPr lang="zh-CN" altLang="en-US" dirty="0"/>
              <a:t>允许分叉，以保持不可更改性</a:t>
            </a:r>
            <a:endParaRPr lang="en-US" altLang="zh-CN" dirty="0"/>
          </a:p>
          <a:p>
            <a:r>
              <a:rPr lang="zh-TW" altLang="en-US" dirty="0"/>
              <a:t>分岔 </a:t>
            </a:r>
            <a:r>
              <a:rPr lang="en-US" altLang="zh-TW" dirty="0"/>
              <a:t>:</a:t>
            </a:r>
            <a:r>
              <a:rPr lang="zh-TW" altLang="en-US" dirty="0"/>
              <a:t> </a:t>
            </a:r>
            <a:endParaRPr lang="en-US" altLang="zh-TW" dirty="0"/>
          </a:p>
          <a:p>
            <a:r>
              <a:rPr lang="en-US" altLang="zh-TW" dirty="0"/>
              <a:t>https://medium.com/@crypto.peng/%E4%BB%80%E9%BA%BC%E6%98%AF%E5%8D%80%E5%A1%8A%E9%8F%88%E5%88%86%E5%8F%89-%E4%BB%80%E9%BA%BC%E5%8F%88%E6%98%AF%E7%A1%AC%E5%88%86%E5%8F%89-%E8%BB%9F%E5%88%86%E5%8F%89-2246d1d28d84</a:t>
            </a:r>
          </a:p>
          <a:p>
            <a:r>
              <a:rPr lang="en-US" altLang="zh-TW" dirty="0"/>
              <a:t>https://earning.tw/what-is-hard-fork/</a:t>
            </a:r>
          </a:p>
          <a:p>
            <a:r>
              <a:rPr lang="en-US" altLang="zh-TW" dirty="0"/>
              <a:t>https://zh.wikipedia.org/wiki/%E5%88%86%E5%8F%89</a:t>
            </a:r>
          </a:p>
          <a:p>
            <a:endParaRPr lang="en-US" altLang="zh-CN" dirty="0"/>
          </a:p>
          <a:p>
            <a:r>
              <a:rPr lang="zh-CN" altLang="en-US" dirty="0"/>
              <a:t>依靠启发式方法，即一个区块由若干个后续区块确认。如比特币的</a:t>
            </a:r>
            <a:r>
              <a:rPr lang="en-US" altLang="zh-CN" dirty="0"/>
              <a:t>6</a:t>
            </a:r>
            <a:r>
              <a:rPr lang="zh-CN" altLang="en-US" dirty="0"/>
              <a:t>次确认（大约</a:t>
            </a:r>
            <a:r>
              <a:rPr lang="en-US" altLang="zh-CN" dirty="0"/>
              <a:t>1</a:t>
            </a:r>
            <a:r>
              <a:rPr lang="zh-CN" altLang="en-US" dirty="0"/>
              <a:t>小时）和</a:t>
            </a:r>
            <a:r>
              <a:rPr lang="zh-TW" altLang="en-US" dirty="0"/>
              <a:t> </a:t>
            </a:r>
            <a:r>
              <a:rPr lang="en-US" altLang="zh-CN" dirty="0"/>
              <a:t>Ethereum</a:t>
            </a:r>
            <a:r>
              <a:rPr lang="zh-TW" altLang="en-US" dirty="0"/>
              <a:t> 的</a:t>
            </a:r>
            <a:r>
              <a:rPr lang="en-US" altLang="zh-CN" dirty="0"/>
              <a:t>30</a:t>
            </a:r>
            <a:r>
              <a:rPr lang="zh-CN" altLang="en-US" dirty="0"/>
              <a:t>次确认（约</a:t>
            </a:r>
            <a:r>
              <a:rPr lang="en-US" altLang="zh-CN" dirty="0"/>
              <a:t>6</a:t>
            </a:r>
            <a:r>
              <a:rPr lang="zh-CN" altLang="en-US" dirty="0"/>
              <a:t>分钟）</a:t>
            </a:r>
            <a:r>
              <a:rPr lang="en-US" altLang="zh-CN" dirty="0"/>
              <a:t> </a:t>
            </a:r>
            <a:r>
              <a:rPr lang="zh-CN" altLang="en-US" dirty="0"/>
              <a:t>。</a:t>
            </a:r>
            <a:endParaRPr lang="en-US" altLang="zh-CN" dirty="0"/>
          </a:p>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a:t>
            </a:fld>
            <a:endParaRPr lang="zh-TW" altLang="en-US"/>
          </a:p>
        </p:txBody>
      </p:sp>
    </p:spTree>
    <p:extLst>
      <p:ext uri="{BB962C8B-B14F-4D97-AF65-F5344CB8AC3E}">
        <p14:creationId xmlns:p14="http://schemas.microsoft.com/office/powerpoint/2010/main" val="98101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12</a:t>
            </a:fld>
            <a:endParaRPr lang="zh-TW" altLang="en-US"/>
          </a:p>
        </p:txBody>
      </p:sp>
    </p:spTree>
    <p:extLst>
      <p:ext uri="{BB962C8B-B14F-4D97-AF65-F5344CB8AC3E}">
        <p14:creationId xmlns:p14="http://schemas.microsoft.com/office/powerpoint/2010/main" val="194016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1" u="none" strike="noStrike" kern="1200" baseline="0" dirty="0">
                <a:solidFill>
                  <a:schemeClr val="tx1"/>
                </a:solidFill>
                <a:latin typeface="+mn-lt"/>
                <a:ea typeface="+mn-ea"/>
                <a:cs typeface="+mn-cs"/>
              </a:rPr>
              <a:t>A </a:t>
            </a:r>
            <a:r>
              <a:rPr lang="en-US" altLang="zh-TW" sz="1200" b="0" i="0" u="none" strike="noStrike" kern="1200" baseline="0" dirty="0">
                <a:solidFill>
                  <a:schemeClr val="tx1"/>
                </a:solidFill>
                <a:latin typeface="+mn-lt"/>
                <a:ea typeface="+mn-ea"/>
                <a:cs typeface="+mn-cs"/>
              </a:rPr>
              <a:t>cannot (except with negligible probability) come up with a signature for a message </a:t>
            </a:r>
            <a:r>
              <a:rPr lang="en-US" altLang="zh-TW" sz="1200" b="0" i="1" u="none" strike="noStrike" kern="1200" baseline="0" dirty="0">
                <a:solidFill>
                  <a:schemeClr val="tx1"/>
                </a:solidFill>
                <a:latin typeface="+mn-lt"/>
                <a:ea typeface="+mn-ea"/>
                <a:cs typeface="+mn-cs"/>
              </a:rPr>
              <a:t>m</a:t>
            </a:r>
            <a:r>
              <a:rPr lang="en-US" altLang="zh-TW" sz="1200" b="0" i="0" u="none" strike="noStrike" kern="1200" baseline="0" dirty="0">
                <a:solidFill>
                  <a:schemeClr val="tx1"/>
                </a:solidFill>
                <a:latin typeface="+mn-lt"/>
                <a:ea typeface="+mn-ea"/>
                <a:cs typeface="+mn-cs"/>
              </a:rPr>
              <a:t>∗ for</a:t>
            </a:r>
          </a:p>
          <a:p>
            <a:r>
              <a:rPr lang="en-US" altLang="zh-TW" sz="1200" b="0" i="0" u="none" strike="noStrike" kern="1200" baseline="0" dirty="0">
                <a:solidFill>
                  <a:schemeClr val="tx1"/>
                </a:solidFill>
                <a:latin typeface="+mn-lt"/>
                <a:ea typeface="+mn-ea"/>
                <a:cs typeface="+mn-cs"/>
              </a:rPr>
              <a:t>which the adversary never see before.</a:t>
            </a:r>
          </a:p>
          <a:p>
            <a:r>
              <a:rPr lang="en-US" altLang="zh-TW" sz="1200" b="0" i="0" u="none" strike="noStrike" kern="1200" baseline="0" dirty="0">
                <a:solidFill>
                  <a:schemeClr val="tx1"/>
                </a:solidFill>
                <a:latin typeface="+mn-lt"/>
                <a:ea typeface="+mn-ea"/>
                <a:cs typeface="+mn-cs"/>
              </a:rPr>
              <a:t>In the following, we give the security model called existential unforgeability under a chosen message attack (EUF-CMA security) to specify the</a:t>
            </a:r>
          </a:p>
          <a:p>
            <a:r>
              <a:rPr lang="en-US" altLang="zh-TW" sz="1200" b="0" i="0" u="none" strike="noStrike" kern="1200" baseline="0" dirty="0">
                <a:solidFill>
                  <a:schemeClr val="tx1"/>
                </a:solidFill>
                <a:latin typeface="+mn-lt"/>
                <a:ea typeface="+mn-ea"/>
                <a:cs typeface="+mn-cs"/>
              </a:rPr>
              <a:t>security requirement for the digital signature in multi-user settings.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13</a:t>
            </a:fld>
            <a:endParaRPr lang="zh-TW" altLang="en-US"/>
          </a:p>
        </p:txBody>
      </p:sp>
    </p:spTree>
    <p:extLst>
      <p:ext uri="{BB962C8B-B14F-4D97-AF65-F5344CB8AC3E}">
        <p14:creationId xmlns:p14="http://schemas.microsoft.com/office/powerpoint/2010/main" val="386226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14</a:t>
            </a:fld>
            <a:endParaRPr lang="zh-TW" altLang="en-US"/>
          </a:p>
        </p:txBody>
      </p:sp>
    </p:spTree>
    <p:extLst>
      <p:ext uri="{BB962C8B-B14F-4D97-AF65-F5344CB8AC3E}">
        <p14:creationId xmlns:p14="http://schemas.microsoft.com/office/powerpoint/2010/main" val="1580074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CA represents a blockchain administrator who has three</a:t>
            </a:r>
          </a:p>
          <a:p>
            <a:r>
              <a:rPr lang="en-US" altLang="zh-TW" sz="1200" b="0" i="0" u="none" strike="noStrike" kern="1200" baseline="0" dirty="0">
                <a:solidFill>
                  <a:schemeClr val="tx1"/>
                </a:solidFill>
                <a:latin typeface="+mn-lt"/>
                <a:ea typeface="+mn-ea"/>
                <a:cs typeface="+mn-cs"/>
              </a:rPr>
              <a:t>responsibilities:</a:t>
            </a:r>
          </a:p>
          <a:p>
            <a:r>
              <a:rPr lang="en-US" altLang="zh-TW" sz="1200" b="0" i="0" u="none" strike="noStrike" kern="1200" baseline="0" dirty="0">
                <a:solidFill>
                  <a:schemeClr val="tx1"/>
                </a:solidFill>
                <a:latin typeface="+mn-lt"/>
                <a:ea typeface="+mn-ea"/>
                <a:cs typeface="+mn-cs"/>
              </a:rPr>
              <a:t>1) CA needs to initialize the KEBR system and broadcasts system parameters to other parties (see 1).</a:t>
            </a:r>
          </a:p>
          <a:p>
            <a:r>
              <a:rPr lang="en-US" altLang="zh-TW" sz="1200" b="0" i="0" u="none" strike="noStrike" kern="1200" baseline="0" dirty="0">
                <a:solidFill>
                  <a:schemeClr val="tx1"/>
                </a:solidFill>
                <a:latin typeface="+mn-lt"/>
                <a:ea typeface="+mn-ea"/>
                <a:cs typeface="+mn-cs"/>
              </a:rPr>
              <a:t>2) After receiving a key issuing request from a modifier(from 3), CA checks the validation of this modifier’s time-locked deposit (see 2) and issues </a:t>
            </a:r>
            <a:r>
              <a:rPr lang="en-US" altLang="zh-TW" sz="1200" b="0" i="1" u="none" strike="noStrike" kern="1200" baseline="0" dirty="0">
                <a:solidFill>
                  <a:schemeClr val="tx1"/>
                </a:solidFill>
                <a:latin typeface="+mn-lt"/>
                <a:ea typeface="+mn-ea"/>
                <a:cs typeface="+mn-cs"/>
              </a:rPr>
              <a:t>k</a:t>
            </a:r>
            <a:r>
              <a:rPr lang="en-US" altLang="zh-TW" sz="1200" b="0" i="0" u="none" strike="noStrike" kern="1200" baseline="0" dirty="0">
                <a:solidFill>
                  <a:schemeClr val="tx1"/>
                </a:solidFill>
                <a:latin typeface="+mn-lt"/>
                <a:ea typeface="+mn-ea"/>
                <a:cs typeface="+mn-cs"/>
              </a:rPr>
              <a:t>-time</a:t>
            </a:r>
          </a:p>
          <a:p>
            <a:r>
              <a:rPr lang="en-US" altLang="zh-TW" sz="1200" b="0" i="0" u="none" strike="noStrike" kern="1200" baseline="0" dirty="0">
                <a:solidFill>
                  <a:schemeClr val="tx1"/>
                </a:solidFill>
                <a:latin typeface="+mn-lt"/>
                <a:ea typeface="+mn-ea"/>
                <a:cs typeface="+mn-cs"/>
              </a:rPr>
              <a:t>rewriting privileges, where the number of redaction operations </a:t>
            </a:r>
            <a:r>
              <a:rPr lang="en-US" altLang="zh-TW" sz="1200" b="0" i="1" u="none" strike="noStrike" kern="1200" baseline="0" dirty="0">
                <a:solidFill>
                  <a:schemeClr val="tx1"/>
                </a:solidFill>
                <a:latin typeface="+mn-lt"/>
                <a:ea typeface="+mn-ea"/>
                <a:cs typeface="+mn-cs"/>
              </a:rPr>
              <a:t>k </a:t>
            </a:r>
            <a:r>
              <a:rPr lang="en-US" altLang="zh-TW" sz="1200" b="0" i="0" u="none" strike="noStrike" kern="1200" baseline="0" dirty="0">
                <a:solidFill>
                  <a:schemeClr val="tx1"/>
                </a:solidFill>
                <a:latin typeface="+mn-lt"/>
                <a:ea typeface="+mn-ea"/>
                <a:cs typeface="+mn-cs"/>
              </a:rPr>
              <a:t>and the expiration date of the issued rewriting privileges depend on the deposit (see 1).</a:t>
            </a:r>
          </a:p>
          <a:p>
            <a:r>
              <a:rPr lang="en-US" altLang="zh-TW" sz="1200" b="0" i="0" u="none" strike="noStrike" kern="1200" baseline="0" dirty="0">
                <a:solidFill>
                  <a:schemeClr val="tx1"/>
                </a:solidFill>
                <a:latin typeface="+mn-lt"/>
                <a:ea typeface="+mn-ea"/>
                <a:cs typeface="+mn-cs"/>
              </a:rPr>
              <a:t>3) If any modifier violates the </a:t>
            </a:r>
            <a:r>
              <a:rPr lang="en-US" altLang="zh-TW" sz="1200" b="0" i="1" u="none" strike="noStrike" kern="1200" baseline="0" dirty="0">
                <a:solidFill>
                  <a:schemeClr val="tx1"/>
                </a:solidFill>
                <a:latin typeface="+mn-lt"/>
                <a:ea typeface="+mn-ea"/>
                <a:cs typeface="+mn-cs"/>
              </a:rPr>
              <a:t>k</a:t>
            </a:r>
            <a:r>
              <a:rPr lang="en-US" altLang="zh-TW" sz="1200" b="0" i="0" u="none" strike="noStrike" kern="1200" baseline="0" dirty="0">
                <a:solidFill>
                  <a:schemeClr val="tx1"/>
                </a:solidFill>
                <a:latin typeface="+mn-lt"/>
                <a:ea typeface="+mn-ea"/>
                <a:cs typeface="+mn-cs"/>
              </a:rPr>
              <a:t>-time rewriting privileges, CA can reveal the secret key of that modifier and draw the time-locked deposit before the expiration date.</a:t>
            </a:r>
          </a:p>
          <a:p>
            <a:r>
              <a:rPr lang="en-US" altLang="zh-TW" sz="1200" b="0" i="0" u="none" strike="noStrike" kern="1200" baseline="0" dirty="0">
                <a:solidFill>
                  <a:schemeClr val="tx1"/>
                </a:solidFill>
                <a:latin typeface="+mn-lt"/>
                <a:ea typeface="+mn-ea"/>
                <a:cs typeface="+mn-cs"/>
              </a:rPr>
              <a:t>• Users are chain participants who are allowed to make two types of transactions (see 5). One is immutable transactions</a:t>
            </a:r>
          </a:p>
          <a:p>
            <a:r>
              <a:rPr lang="en-US" altLang="zh-TW" sz="1200" b="0" i="0" u="none" strike="noStrike" kern="1200" baseline="0" dirty="0">
                <a:solidFill>
                  <a:schemeClr val="tx1"/>
                </a:solidFill>
                <a:latin typeface="+mn-lt"/>
                <a:ea typeface="+mn-ea"/>
                <a:cs typeface="+mn-cs"/>
              </a:rPr>
              <a:t>that cannot be rewritten. Another is redactable transactions that allow the specified modifier to rewrite.</a:t>
            </a:r>
          </a:p>
          <a:p>
            <a:r>
              <a:rPr lang="en-US" altLang="zh-TW" sz="1200" b="0" i="0" u="none" strike="noStrike" kern="1200" baseline="0" dirty="0">
                <a:solidFill>
                  <a:schemeClr val="tx1"/>
                </a:solidFill>
                <a:latin typeface="+mn-lt"/>
                <a:ea typeface="+mn-ea"/>
                <a:cs typeface="+mn-cs"/>
              </a:rPr>
              <a:t>• Modifiers are chain participants who make the </a:t>
            </a:r>
            <a:r>
              <a:rPr lang="en-US" altLang="zh-TW" sz="1200" b="0" i="0" u="none" strike="noStrike" kern="1200" baseline="0" dirty="0" err="1">
                <a:solidFill>
                  <a:schemeClr val="tx1"/>
                </a:solidFill>
                <a:latin typeface="+mn-lt"/>
                <a:ea typeface="+mn-ea"/>
                <a:cs typeface="+mn-cs"/>
              </a:rPr>
              <a:t>timelocked</a:t>
            </a:r>
            <a:r>
              <a:rPr lang="en-US" altLang="zh-TW" sz="1200" b="0" i="0" u="none" strike="noStrike" kern="1200" baseline="0" dirty="0">
                <a:solidFill>
                  <a:schemeClr val="tx1"/>
                </a:solidFill>
                <a:latin typeface="+mn-lt"/>
                <a:ea typeface="+mn-ea"/>
                <a:cs typeface="+mn-cs"/>
              </a:rPr>
              <a:t> deposit (see 2) and have rewriting privileges issued by CA (see 4). After the expiration date, modifiers can draw(</a:t>
            </a:r>
            <a:r>
              <a:rPr lang="zh-TW" altLang="en-US" sz="1200" b="0" i="0" u="none" strike="noStrike" kern="1200" baseline="0" dirty="0">
                <a:solidFill>
                  <a:schemeClr val="tx1"/>
                </a:solidFill>
                <a:latin typeface="+mn-lt"/>
                <a:ea typeface="+mn-ea"/>
                <a:cs typeface="+mn-cs"/>
              </a:rPr>
              <a:t>提取</a:t>
            </a:r>
            <a:r>
              <a:rPr lang="en-US" altLang="zh-TW" sz="1200" b="0" i="0" u="none" strike="noStrike" kern="1200" baseline="0" dirty="0">
                <a:solidFill>
                  <a:schemeClr val="tx1"/>
                </a:solidFill>
                <a:latin typeface="+mn-lt"/>
                <a:ea typeface="+mn-ea"/>
                <a:cs typeface="+mn-cs"/>
              </a:rPr>
              <a:t>) the time-locked deposit. However, if any</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misbehavior is found, modifiers will lose the deposit.</a:t>
            </a:r>
          </a:p>
          <a:p>
            <a:r>
              <a:rPr lang="en-US" altLang="zh-TW" sz="1200" b="0" i="0" u="none" strike="noStrike" kern="1200" baseline="0" dirty="0">
                <a:solidFill>
                  <a:schemeClr val="tx1"/>
                </a:solidFill>
                <a:latin typeface="+mn-lt"/>
                <a:ea typeface="+mn-ea"/>
                <a:cs typeface="+mn-cs"/>
              </a:rPr>
              <a:t>• Miners are chain participants who verify and add transactions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(see 2, 5</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6) to global public ledger of past</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transactions.</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23</a:t>
            </a:fld>
            <a:endParaRPr lang="zh-TW" altLang="en-US"/>
          </a:p>
        </p:txBody>
      </p:sp>
    </p:spTree>
    <p:extLst>
      <p:ext uri="{BB962C8B-B14F-4D97-AF65-F5344CB8AC3E}">
        <p14:creationId xmlns:p14="http://schemas.microsoft.com/office/powerpoint/2010/main" val="287546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The workflow of KEBR includes four phases: </a:t>
            </a:r>
            <a:r>
              <a:rPr lang="en-US" altLang="zh-TW" sz="1200" b="0" i="1" u="none" strike="noStrike" kern="1200" baseline="0" dirty="0">
                <a:solidFill>
                  <a:schemeClr val="tx1"/>
                </a:solidFill>
                <a:latin typeface="+mn-lt"/>
                <a:ea typeface="+mn-ea"/>
                <a:cs typeface="+mn-cs"/>
              </a:rPr>
              <a:t>system initialization,</a:t>
            </a:r>
            <a:r>
              <a:rPr lang="zh-TW" altLang="en-US" sz="1200" b="0" i="1"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transaction making, transaction verification</a:t>
            </a:r>
            <a:r>
              <a:rPr lang="en-US" altLang="zh-TW" sz="1200" b="0" i="0" u="none" strike="noStrike" kern="1200" baseline="0" dirty="0">
                <a:solidFill>
                  <a:schemeClr val="tx1"/>
                </a:solidFill>
                <a:latin typeface="+mn-lt"/>
                <a:ea typeface="+mn-ea"/>
                <a:cs typeface="+mn-cs"/>
              </a:rPr>
              <a:t>, and</a:t>
            </a:r>
            <a:r>
              <a:rPr lang="zh-TW" altLang="en-US"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malicious punishment</a:t>
            </a:r>
            <a:r>
              <a:rPr lang="en-US" altLang="zh-TW" sz="1200" b="0" i="0" u="none" strike="noStrike" kern="1200" baseline="0" dirty="0">
                <a:solidFill>
                  <a:schemeClr val="tx1"/>
                </a:solidFill>
                <a:latin typeface="+mn-lt"/>
                <a:ea typeface="+mn-ea"/>
                <a:cs typeface="+mn-cs"/>
              </a:rPr>
              <a:t>.</a:t>
            </a:r>
          </a:p>
          <a:p>
            <a:pPr marL="228600" indent="-228600">
              <a:buAutoNum type="arabicParenR"/>
            </a:pPr>
            <a:r>
              <a:rPr lang="en-US" altLang="zh-TW" sz="1200" b="0" i="1" u="none" strike="noStrike" kern="1200" baseline="0" dirty="0">
                <a:solidFill>
                  <a:schemeClr val="tx1"/>
                </a:solidFill>
                <a:latin typeface="+mn-lt"/>
                <a:ea typeface="+mn-ea"/>
                <a:cs typeface="+mn-cs"/>
              </a:rPr>
              <a:t>System Initialization: </a:t>
            </a:r>
          </a:p>
          <a:p>
            <a:pPr marL="0" indent="0">
              <a:buNone/>
            </a:pPr>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System setup</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 CA generates a public parameter </a:t>
            </a:r>
            <a:r>
              <a:rPr lang="en-US" altLang="zh-TW" sz="1200" b="0" i="1" u="none" strike="noStrike" kern="1200" baseline="0" dirty="0">
                <a:solidFill>
                  <a:schemeClr val="tx1"/>
                </a:solidFill>
                <a:latin typeface="+mn-lt"/>
                <a:ea typeface="+mn-ea"/>
                <a:cs typeface="+mn-cs"/>
              </a:rPr>
              <a:t>pp</a:t>
            </a:r>
            <a:r>
              <a:rPr lang="en-US" altLang="zh-TW" sz="1200" b="0" i="0" u="none" strike="noStrike" kern="1200" baseline="0" dirty="0">
                <a:solidFill>
                  <a:schemeClr val="tx1"/>
                </a:solidFill>
                <a:latin typeface="+mn-lt"/>
                <a:ea typeface="+mn-ea"/>
                <a:cs typeface="+mn-cs"/>
              </a:rPr>
              <a:t>,</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 master secret key </a:t>
            </a:r>
            <a:r>
              <a:rPr lang="en-US" altLang="zh-TW" sz="1200" b="0" i="1" u="none" strike="noStrike" kern="1200" baseline="0" dirty="0" err="1">
                <a:solidFill>
                  <a:schemeClr val="tx1"/>
                </a:solidFill>
                <a:latin typeface="+mn-lt"/>
                <a:ea typeface="+mn-ea"/>
                <a:cs typeface="+mn-cs"/>
              </a:rPr>
              <a:t>msk</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a master public key </a:t>
            </a:r>
            <a:r>
              <a:rPr lang="en-US" altLang="zh-TW" sz="1200" b="0" i="1" u="none" strike="noStrike" kern="1200" baseline="0" dirty="0" err="1">
                <a:solidFill>
                  <a:schemeClr val="tx1"/>
                </a:solidFill>
                <a:latin typeface="+mn-lt"/>
                <a:ea typeface="+mn-ea"/>
                <a:cs typeface="+mn-cs"/>
              </a:rPr>
              <a:t>mpk</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by running the setup algorithm </a:t>
            </a:r>
            <a:r>
              <a:rPr lang="en-US" altLang="zh-TW" sz="1200" b="0" i="1" u="none" strike="noStrike" kern="1200" baseline="0" dirty="0" err="1">
                <a:solidFill>
                  <a:schemeClr val="tx1"/>
                </a:solidFill>
                <a:latin typeface="+mn-lt"/>
                <a:ea typeface="+mn-ea"/>
                <a:cs typeface="+mn-cs"/>
              </a:rPr>
              <a:t>KERB</a:t>
            </a:r>
            <a:r>
              <a:rPr lang="en-US" altLang="zh-TW" sz="1200" b="0" i="0" u="none" strike="noStrike" kern="1200" baseline="0" dirty="0" err="1">
                <a:solidFill>
                  <a:schemeClr val="tx1"/>
                </a:solidFill>
                <a:latin typeface="+mn-lt"/>
                <a:ea typeface="+mn-ea"/>
                <a:cs typeface="+mn-cs"/>
              </a:rPr>
              <a:t>.Setup</a:t>
            </a:r>
            <a:r>
              <a:rPr lang="en-US" altLang="zh-TW" sz="1200" b="0" i="1" u="none" strike="noStrike" kern="1200" baseline="0" dirty="0">
                <a:solidFill>
                  <a:schemeClr val="tx1"/>
                </a:solidFill>
                <a:latin typeface="+mn-lt"/>
                <a:ea typeface="+mn-ea"/>
                <a:cs typeface="+mn-cs"/>
              </a:rPr>
              <a:t>(</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1^</a:t>
            </a:r>
            <a:r>
              <a:rPr lang="en-US" altLang="zh-TW" sz="1200" b="0" i="1" u="none" strike="noStrike" kern="1200" baseline="0" dirty="0">
                <a:solidFill>
                  <a:schemeClr val="tx1"/>
                </a:solidFill>
                <a:latin typeface="+mn-lt"/>
                <a:ea typeface="+mn-ea"/>
                <a:cs typeface="+mn-cs"/>
              </a:rPr>
              <a:t>λ)</a:t>
            </a:r>
            <a:r>
              <a:rPr lang="en-US" altLang="zh-TW" sz="1200" b="0" i="0" u="none" strike="noStrike" kern="1200" baseline="0" dirty="0">
                <a:solidFill>
                  <a:schemeClr val="tx1"/>
                </a:solidFill>
                <a:latin typeface="+mn-lt"/>
                <a:ea typeface="+mn-ea"/>
                <a:cs typeface="+mn-cs"/>
              </a:rPr>
              <a:t>. Then,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CA broadcasts the public parameter </a:t>
            </a:r>
            <a:r>
              <a:rPr lang="en-US" altLang="zh-TW" sz="1200" b="0" i="1" u="none" strike="noStrike" kern="1200" baseline="0" dirty="0">
                <a:solidFill>
                  <a:schemeClr val="tx1"/>
                </a:solidFill>
                <a:latin typeface="+mn-lt"/>
                <a:ea typeface="+mn-ea"/>
                <a:cs typeface="+mn-cs"/>
              </a:rPr>
              <a:t>pp </a:t>
            </a:r>
            <a:r>
              <a:rPr lang="en-US" altLang="zh-TW" sz="1200" b="0" i="0" u="none" strike="noStrike" kern="1200" baseline="0" dirty="0">
                <a:solidFill>
                  <a:schemeClr val="tx1"/>
                </a:solidFill>
                <a:latin typeface="+mn-lt"/>
                <a:ea typeface="+mn-ea"/>
                <a:cs typeface="+mn-cs"/>
              </a:rPr>
              <a:t>and the master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public key </a:t>
            </a:r>
            <a:r>
              <a:rPr lang="en-US" altLang="zh-TW" sz="1200" b="0" i="1" u="none" strike="noStrike" kern="1200" baseline="0" dirty="0" err="1">
                <a:solidFill>
                  <a:schemeClr val="tx1"/>
                </a:solidFill>
                <a:latin typeface="+mn-lt"/>
                <a:ea typeface="+mn-ea"/>
                <a:cs typeface="+mn-cs"/>
              </a:rPr>
              <a:t>mpk</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other parties (see 1).</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Modifier setup</a:t>
            </a:r>
            <a:r>
              <a:rPr lang="en-US" altLang="zh-TW" sz="1200" b="0" i="0" u="none" strike="noStrike" kern="1200" baseline="0" dirty="0">
                <a:solidFill>
                  <a:schemeClr val="tx1"/>
                </a:solidFill>
                <a:latin typeface="+mn-lt"/>
                <a:ea typeface="+mn-ea"/>
                <a:cs typeface="+mn-cs"/>
              </a:rPr>
              <a:t>: After receiving the public parameter </a:t>
            </a:r>
            <a:r>
              <a:rPr lang="en-US" altLang="zh-TW" sz="1200" b="0" i="1" u="none" strike="noStrike" kern="1200" baseline="0" dirty="0">
                <a:solidFill>
                  <a:schemeClr val="tx1"/>
                </a:solidFill>
                <a:latin typeface="+mn-lt"/>
                <a:ea typeface="+mn-ea"/>
                <a:cs typeface="+mn-cs"/>
              </a:rPr>
              <a:t>pp</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the master public key </a:t>
            </a:r>
            <a:r>
              <a:rPr lang="en-US" altLang="zh-TW" sz="1200" b="0" i="1" u="none" strike="noStrike" kern="1200" baseline="0" dirty="0" err="1">
                <a:solidFill>
                  <a:schemeClr val="tx1"/>
                </a:solidFill>
                <a:latin typeface="+mn-lt"/>
                <a:ea typeface="+mn-ea"/>
                <a:cs typeface="+mn-cs"/>
              </a:rPr>
              <a:t>mpk</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from CA, each modifier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runs the modifier setup algorithm </a:t>
            </a:r>
            <a:r>
              <a:rPr lang="en-US" altLang="zh-TW" sz="1200" b="0" i="1" u="none" strike="noStrike" kern="1200" baseline="0" dirty="0" err="1">
                <a:solidFill>
                  <a:schemeClr val="tx1"/>
                </a:solidFill>
                <a:latin typeface="+mn-lt"/>
                <a:ea typeface="+mn-ea"/>
                <a:cs typeface="+mn-cs"/>
              </a:rPr>
              <a:t>KERB</a:t>
            </a:r>
            <a:r>
              <a:rPr lang="en-US" altLang="zh-TW" sz="1200" b="0" i="0" u="none" strike="noStrike" kern="1200" baseline="0" dirty="0" err="1">
                <a:solidFill>
                  <a:schemeClr val="tx1"/>
                </a:solidFill>
                <a:latin typeface="+mn-lt"/>
                <a:ea typeface="+mn-ea"/>
                <a:cs typeface="+mn-cs"/>
              </a:rPr>
              <a:t>.Setupm</a:t>
            </a:r>
            <a:r>
              <a:rPr lang="en-US" altLang="zh-TW" sz="1200" b="0" i="1" u="none" strike="noStrike" kern="1200" baseline="0" dirty="0">
                <a:solidFill>
                  <a:schemeClr val="tx1"/>
                </a:solidFill>
                <a:latin typeface="+mn-lt"/>
                <a:ea typeface="+mn-ea"/>
                <a:cs typeface="+mn-cs"/>
              </a:rPr>
              <a:t>(pp, n)</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generate a secret key </a:t>
            </a:r>
            <a:r>
              <a:rPr lang="en-US" altLang="zh-TW" sz="1200" b="0" i="1" u="none" strike="noStrike" kern="1200" baseline="0" dirty="0" err="1">
                <a:solidFill>
                  <a:schemeClr val="tx1"/>
                </a:solidFill>
                <a:latin typeface="+mn-lt"/>
                <a:ea typeface="+mn-ea"/>
                <a:cs typeface="+mn-cs"/>
              </a:rPr>
              <a:t>skm</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a public key </a:t>
            </a:r>
            <a:r>
              <a:rPr lang="en-US" altLang="zh-TW" sz="1200" b="0" i="1" u="none" strike="noStrike" kern="1200" baseline="0" dirty="0" err="1">
                <a:solidFill>
                  <a:schemeClr val="tx1"/>
                </a:solidFill>
                <a:latin typeface="+mn-lt"/>
                <a:ea typeface="+mn-ea"/>
                <a:cs typeface="+mn-cs"/>
              </a:rPr>
              <a:t>pkm</a:t>
            </a:r>
            <a:r>
              <a:rPr lang="en-US" altLang="zh-TW" sz="1200" b="0" i="0" u="none" strike="noStrike" kern="1200" baseline="0" dirty="0">
                <a:solidFill>
                  <a:schemeClr val="tx1"/>
                </a:solidFill>
                <a:latin typeface="+mn-lt"/>
                <a:ea typeface="+mn-ea"/>
                <a:cs typeface="+mn-cs"/>
              </a:rPr>
              <a:t>. Then,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modifier makes a time-locked deposit in which the</a:t>
            </a:r>
          </a:p>
          <a:p>
            <a:r>
              <a:rPr lang="en-US" altLang="zh-TW" sz="1200" b="0" i="0" u="none" strike="noStrike" kern="1200" baseline="0" dirty="0">
                <a:solidFill>
                  <a:schemeClr val="tx1"/>
                </a:solidFill>
                <a:latin typeface="+mn-lt"/>
                <a:ea typeface="+mn-ea"/>
                <a:cs typeface="+mn-cs"/>
              </a:rPr>
              <a:t>deposit can be spent with the signatures signed by CA and</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modifier before the expiration date </a:t>
            </a:r>
            <a:r>
              <a:rPr lang="en-US" altLang="zh-TW" sz="1200" b="0" i="1" u="none" strike="noStrike" kern="1200" baseline="0" dirty="0">
                <a:solidFill>
                  <a:schemeClr val="tx1"/>
                </a:solidFill>
                <a:latin typeface="+mn-lt"/>
                <a:ea typeface="+mn-ea"/>
                <a:cs typeface="+mn-cs"/>
              </a:rPr>
              <a:t>t </a:t>
            </a:r>
            <a:r>
              <a:rPr lang="en-US" altLang="zh-TW" sz="1200" b="0" i="0" u="none" strike="noStrike" kern="1200" baseline="0" dirty="0">
                <a:solidFill>
                  <a:schemeClr val="tx1"/>
                </a:solidFill>
                <a:latin typeface="+mn-lt"/>
                <a:ea typeface="+mn-ea"/>
                <a:cs typeface="+mn-cs"/>
              </a:rPr>
              <a:t>(see 2). Next,</a:t>
            </a:r>
          </a:p>
          <a:p>
            <a:r>
              <a:rPr lang="en-US" altLang="zh-TW" sz="1200" b="0" i="0" u="none" strike="noStrike" kern="1200" baseline="0" dirty="0">
                <a:solidFill>
                  <a:schemeClr val="tx1"/>
                </a:solidFill>
                <a:latin typeface="+mn-lt"/>
                <a:ea typeface="+mn-ea"/>
                <a:cs typeface="+mn-cs"/>
              </a:rPr>
              <a:t>the modifier sends the public key </a:t>
            </a:r>
            <a:r>
              <a:rPr lang="en-US" altLang="zh-TW" sz="1200" b="0" i="1" u="none" strike="noStrike" kern="1200" baseline="0" dirty="0" err="1">
                <a:solidFill>
                  <a:schemeClr val="tx1"/>
                </a:solidFill>
                <a:latin typeface="+mn-lt"/>
                <a:ea typeface="+mn-ea"/>
                <a:cs typeface="+mn-cs"/>
              </a:rPr>
              <a:t>pkm</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CA (see 3).</a:t>
            </a:r>
            <a:r>
              <a:rPr lang="zh-TW" altLang="en-US" sz="1200" b="0" i="0" u="none" strike="noStrike" kern="1200" baseline="0" dirty="0">
                <a:solidFill>
                  <a:schemeClr val="tx1"/>
                </a:solidFill>
                <a:latin typeface="+mn-lt"/>
                <a:ea typeface="+mn-ea"/>
                <a:cs typeface="+mn-cs"/>
              </a:rPr>
              <a:t> </a:t>
            </a:r>
            <a:endParaRPr lang="en-US" altLang="zh-TW" sz="1200" b="0" i="0" u="none" strike="noStrike" kern="1200" baseline="0" dirty="0">
              <a:solidFill>
                <a:schemeClr val="tx1"/>
              </a:solidFill>
              <a:latin typeface="+mn-lt"/>
              <a:ea typeface="+mn-ea"/>
              <a:cs typeface="+mn-cs"/>
            </a:endParaRP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CA specifies the number of rewriting operations </a:t>
            </a:r>
            <a:r>
              <a:rPr lang="en-US" altLang="zh-TW" sz="1200" b="0" i="1" u="none" strike="noStrike" kern="1200" baseline="0" dirty="0">
                <a:solidFill>
                  <a:schemeClr val="tx1"/>
                </a:solidFill>
                <a:latin typeface="+mn-lt"/>
                <a:ea typeface="+mn-ea"/>
                <a:cs typeface="+mn-cs"/>
              </a:rPr>
              <a:t>k </a:t>
            </a:r>
            <a:r>
              <a:rPr lang="en-US" altLang="zh-TW" sz="1200" b="0" i="0" u="none" strike="noStrike" kern="1200" baseline="0" dirty="0">
                <a:solidFill>
                  <a:schemeClr val="tx1"/>
                </a:solidFill>
                <a:latin typeface="+mn-lt"/>
                <a:ea typeface="+mn-ea"/>
                <a:cs typeface="+mn-cs"/>
              </a:rPr>
              <a:t>and</a:t>
            </a:r>
          </a:p>
          <a:p>
            <a:r>
              <a:rPr lang="en-US" altLang="zh-TW" sz="1200" b="0" i="0" u="none" strike="noStrike" kern="1200" baseline="0" dirty="0">
                <a:solidFill>
                  <a:schemeClr val="tx1"/>
                </a:solidFill>
                <a:latin typeface="+mn-lt"/>
                <a:ea typeface="+mn-ea"/>
                <a:cs typeface="+mn-cs"/>
              </a:rPr>
              <a:t>the attribute set </a:t>
            </a:r>
            <a:r>
              <a:rPr lang="en-US" altLang="zh-TW" sz="1200" b="0" i="1" u="none" strike="noStrike" kern="1200" baseline="0" dirty="0">
                <a:solidFill>
                  <a:schemeClr val="tx1"/>
                </a:solidFill>
                <a:latin typeface="+mn-lt"/>
                <a:ea typeface="+mn-ea"/>
                <a:cs typeface="+mn-cs"/>
              </a:rPr>
              <a:t>S </a:t>
            </a:r>
            <a:r>
              <a:rPr lang="en-US" altLang="zh-TW" sz="1200" b="0" i="0" u="none" strike="noStrike" kern="1200" baseline="0" dirty="0">
                <a:solidFill>
                  <a:schemeClr val="tx1"/>
                </a:solidFill>
                <a:latin typeface="+mn-lt"/>
                <a:ea typeface="+mn-ea"/>
                <a:cs typeface="+mn-cs"/>
              </a:rPr>
              <a:t>of the modifier, and runs the token key</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generation algorithm </a:t>
            </a:r>
            <a:r>
              <a:rPr lang="en-US" altLang="zh-TW" sz="1200" b="0" i="1" u="none" strike="noStrike" kern="1200" baseline="0" dirty="0" err="1">
                <a:solidFill>
                  <a:schemeClr val="tx1"/>
                </a:solidFill>
                <a:latin typeface="+mn-lt"/>
                <a:ea typeface="+mn-ea"/>
                <a:cs typeface="+mn-cs"/>
              </a:rPr>
              <a:t>KERB</a:t>
            </a:r>
            <a:r>
              <a:rPr lang="en-US" altLang="zh-TW" sz="1200" b="0" i="0" u="none" strike="noStrike" kern="1200" baseline="0" dirty="0" err="1">
                <a:solidFill>
                  <a:schemeClr val="tx1"/>
                </a:solidFill>
                <a:latin typeface="+mn-lt"/>
                <a:ea typeface="+mn-ea"/>
                <a:cs typeface="+mn-cs"/>
              </a:rPr>
              <a:t>.TKGen</a:t>
            </a:r>
            <a:r>
              <a:rPr lang="en-US" altLang="zh-TW" sz="1200" b="0" i="1" u="none" strike="noStrike" kern="1200" baseline="0" dirty="0">
                <a:solidFill>
                  <a:schemeClr val="tx1"/>
                </a:solidFill>
                <a:latin typeface="+mn-lt"/>
                <a:ea typeface="+mn-ea"/>
                <a:cs typeface="+mn-cs"/>
              </a:rPr>
              <a:t>(</a:t>
            </a:r>
            <a:r>
              <a:rPr lang="en-US" altLang="zh-TW" sz="1200" b="0" i="1" u="none" strike="noStrike" kern="1200" baseline="0" dirty="0" err="1">
                <a:solidFill>
                  <a:schemeClr val="tx1"/>
                </a:solidFill>
                <a:latin typeface="+mn-lt"/>
                <a:ea typeface="+mn-ea"/>
                <a:cs typeface="+mn-cs"/>
              </a:rPr>
              <a:t>msk</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pkm</a:t>
            </a:r>
            <a:r>
              <a:rPr lang="en-US" altLang="zh-TW" sz="1200" b="0" i="1" u="none" strike="noStrike" kern="1200" baseline="0" dirty="0">
                <a:solidFill>
                  <a:schemeClr val="tx1"/>
                </a:solidFill>
                <a:latin typeface="+mn-lt"/>
                <a:ea typeface="+mn-ea"/>
                <a:cs typeface="+mn-cs"/>
              </a:rPr>
              <a:t>, k, S, t)</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generate a token key </a:t>
            </a:r>
            <a:r>
              <a:rPr lang="en-US" altLang="zh-TW" sz="1200" b="0" i="1" u="none" strike="noStrike" kern="1200" baseline="0" dirty="0" err="1">
                <a:solidFill>
                  <a:schemeClr val="tx1"/>
                </a:solidFill>
                <a:latin typeface="+mn-lt"/>
                <a:ea typeface="+mn-ea"/>
                <a:cs typeface="+mn-cs"/>
              </a:rPr>
              <a:t>tk</a:t>
            </a:r>
            <a:r>
              <a:rPr lang="en-US" altLang="zh-TW" sz="1200" b="0" i="0" u="none" strike="noStrike" kern="1200" baseline="0" dirty="0">
                <a:solidFill>
                  <a:schemeClr val="tx1"/>
                </a:solidFill>
                <a:latin typeface="+mn-lt"/>
                <a:ea typeface="+mn-ea"/>
                <a:cs typeface="+mn-cs"/>
              </a:rPr>
              <a:t>, then sends </a:t>
            </a:r>
            <a:r>
              <a:rPr lang="en-US" altLang="zh-TW" sz="1200" b="0" i="1" u="none" strike="noStrike" kern="1200" baseline="0" dirty="0" err="1">
                <a:solidFill>
                  <a:schemeClr val="tx1"/>
                </a:solidFill>
                <a:latin typeface="+mn-lt"/>
                <a:ea typeface="+mn-ea"/>
                <a:cs typeface="+mn-cs"/>
              </a:rPr>
              <a:t>tk</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the modifier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(see 4). After the expiration date, modifiers can renew</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their rewriting privileges by making a time-locked deposit</a:t>
            </a:r>
          </a:p>
          <a:p>
            <a:r>
              <a:rPr lang="en-US" altLang="zh-TW" sz="1200" b="0" i="0" u="none" strike="noStrike" kern="1200" baseline="0" dirty="0">
                <a:solidFill>
                  <a:schemeClr val="tx1"/>
                </a:solidFill>
                <a:latin typeface="+mn-lt"/>
                <a:ea typeface="+mn-ea"/>
                <a:cs typeface="+mn-cs"/>
              </a:rPr>
              <a:t>with new expiration date. Hence, modification privileges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are issued periodically.</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User setup</a:t>
            </a:r>
            <a:r>
              <a:rPr lang="en-US" altLang="zh-TW" sz="1200" b="0" i="0" u="none" strike="noStrike" kern="1200" baseline="0" dirty="0">
                <a:solidFill>
                  <a:schemeClr val="tx1"/>
                </a:solidFill>
                <a:latin typeface="+mn-lt"/>
                <a:ea typeface="+mn-ea"/>
                <a:cs typeface="+mn-cs"/>
              </a:rPr>
              <a:t>: After receiving the public parameter </a:t>
            </a:r>
            <a:r>
              <a:rPr lang="en-US" altLang="zh-TW" sz="1200" b="0" i="1" u="none" strike="noStrike" kern="1200" baseline="0" dirty="0">
                <a:solidFill>
                  <a:schemeClr val="tx1"/>
                </a:solidFill>
                <a:latin typeface="+mn-lt"/>
                <a:ea typeface="+mn-ea"/>
                <a:cs typeface="+mn-cs"/>
              </a:rPr>
              <a:t>pp </a:t>
            </a:r>
            <a:r>
              <a:rPr lang="en-US" altLang="zh-TW" sz="1200" b="0" i="0" u="none" strike="noStrike" kern="1200" baseline="0" dirty="0">
                <a:solidFill>
                  <a:schemeClr val="tx1"/>
                </a:solidFill>
                <a:latin typeface="+mn-lt"/>
                <a:ea typeface="+mn-ea"/>
                <a:cs typeface="+mn-cs"/>
              </a:rPr>
              <a:t>and</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master public key </a:t>
            </a:r>
            <a:r>
              <a:rPr lang="en-US" altLang="zh-TW" sz="1200" b="0" i="1" u="none" strike="noStrike" kern="1200" baseline="0" dirty="0" err="1">
                <a:solidFill>
                  <a:schemeClr val="tx1"/>
                </a:solidFill>
                <a:latin typeface="+mn-lt"/>
                <a:ea typeface="+mn-ea"/>
                <a:cs typeface="+mn-cs"/>
              </a:rPr>
              <a:t>mpk</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from CA, each user runs the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user setup algorithm </a:t>
            </a:r>
            <a:r>
              <a:rPr lang="en-US" altLang="zh-TW" sz="1200" b="0" i="1" u="none" strike="noStrike" kern="1200" baseline="0" dirty="0" err="1">
                <a:solidFill>
                  <a:schemeClr val="tx1"/>
                </a:solidFill>
                <a:latin typeface="+mn-lt"/>
                <a:ea typeface="+mn-ea"/>
                <a:cs typeface="+mn-cs"/>
              </a:rPr>
              <a:t>KERB</a:t>
            </a:r>
            <a:r>
              <a:rPr lang="en-US" altLang="zh-TW" sz="1200" b="0" i="0" u="none" strike="noStrike" kern="1200" baseline="0" dirty="0" err="1">
                <a:solidFill>
                  <a:schemeClr val="tx1"/>
                </a:solidFill>
                <a:latin typeface="+mn-lt"/>
                <a:ea typeface="+mn-ea"/>
                <a:cs typeface="+mn-cs"/>
              </a:rPr>
              <a:t>.Setupu</a:t>
            </a:r>
            <a:r>
              <a:rPr lang="en-US" altLang="zh-TW" sz="1200" b="0" i="1" u="none" strike="noStrike" kern="1200" baseline="0" dirty="0">
                <a:solidFill>
                  <a:schemeClr val="tx1"/>
                </a:solidFill>
                <a:latin typeface="+mn-lt"/>
                <a:ea typeface="+mn-ea"/>
                <a:cs typeface="+mn-cs"/>
              </a:rPr>
              <a:t>(pp) </a:t>
            </a:r>
            <a:r>
              <a:rPr lang="en-US" altLang="zh-TW" sz="1200" b="0" i="0" u="none" strike="noStrike" kern="1200" baseline="0" dirty="0">
                <a:solidFill>
                  <a:schemeClr val="tx1"/>
                </a:solidFill>
                <a:latin typeface="+mn-lt"/>
                <a:ea typeface="+mn-ea"/>
                <a:cs typeface="+mn-cs"/>
              </a:rPr>
              <a:t>to generate a</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secret key </a:t>
            </a:r>
            <a:r>
              <a:rPr lang="en-US" altLang="zh-TW" sz="1200" b="0" i="1" u="none" strike="noStrike" kern="1200" baseline="0" dirty="0" err="1">
                <a:solidFill>
                  <a:schemeClr val="tx1"/>
                </a:solidFill>
                <a:latin typeface="+mn-lt"/>
                <a:ea typeface="+mn-ea"/>
                <a:cs typeface="+mn-cs"/>
              </a:rPr>
              <a:t>sku</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a public key </a:t>
            </a:r>
            <a:r>
              <a:rPr lang="en-US" altLang="zh-TW" sz="1200" b="0" i="1" u="none" strike="noStrike" kern="1200" baseline="0" dirty="0" err="1">
                <a:solidFill>
                  <a:schemeClr val="tx1"/>
                </a:solidFill>
                <a:latin typeface="+mn-lt"/>
                <a:ea typeface="+mn-ea"/>
                <a:cs typeface="+mn-cs"/>
              </a:rPr>
              <a:t>pku</a:t>
            </a:r>
            <a:r>
              <a:rPr lang="en-US" altLang="zh-TW" sz="1200" b="0" i="0" u="none" strike="noStrike" kern="1200" baseline="0" dirty="0">
                <a:solidFill>
                  <a:schemeClr val="tx1"/>
                </a:solidFill>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24</a:t>
            </a:fld>
            <a:endParaRPr lang="zh-TW" altLang="en-US"/>
          </a:p>
        </p:txBody>
      </p:sp>
    </p:spTree>
    <p:extLst>
      <p:ext uri="{BB962C8B-B14F-4D97-AF65-F5344CB8AC3E}">
        <p14:creationId xmlns:p14="http://schemas.microsoft.com/office/powerpoint/2010/main" val="2946401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1" u="none" strike="noStrike" kern="1200" baseline="0" dirty="0">
                <a:solidFill>
                  <a:schemeClr val="tx1"/>
                </a:solidFill>
                <a:latin typeface="+mn-lt"/>
                <a:ea typeface="+mn-ea"/>
                <a:cs typeface="+mn-cs"/>
              </a:rPr>
              <a:t>2) Transaction Making:</a:t>
            </a:r>
          </a:p>
          <a:p>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Immutable transaction making</a:t>
            </a:r>
            <a:r>
              <a:rPr lang="en-US" altLang="zh-TW" sz="1200" b="0" i="0" u="none" strike="noStrike" kern="1200" baseline="0" dirty="0">
                <a:solidFill>
                  <a:schemeClr val="tx1"/>
                </a:solidFill>
                <a:latin typeface="+mn-lt"/>
                <a:ea typeface="+mn-ea"/>
                <a:cs typeface="+mn-cs"/>
              </a:rPr>
              <a:t>: Each user is allowed to</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make the immutable transaction as in the traditional</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immutable blockchain. The user uses her/his secret key</a:t>
            </a:r>
            <a:r>
              <a:rPr lang="zh-TW" altLang="en-US" sz="1200" b="0" i="0"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sku</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with traditional hash function to generate a transaction</a:t>
            </a:r>
            <a:r>
              <a:rPr lang="zh-TW" altLang="en-US" sz="1200" b="0" i="0"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tx</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its signature </a:t>
            </a:r>
            <a:r>
              <a:rPr lang="en-US" altLang="zh-TW" sz="1200" b="0" i="1" u="none" strike="noStrike" kern="1200" baseline="0" dirty="0">
                <a:solidFill>
                  <a:schemeClr val="tx1"/>
                </a:solidFill>
                <a:latin typeface="+mn-lt"/>
                <a:ea typeface="+mn-ea"/>
                <a:cs typeface="+mn-cs"/>
              </a:rPr>
              <a:t>σ(t x) </a:t>
            </a:r>
            <a:r>
              <a:rPr lang="en-US" altLang="zh-TW" sz="1200" b="0" i="0" u="none" strike="noStrike" kern="1200" baseline="0" dirty="0">
                <a:solidFill>
                  <a:schemeClr val="tx1"/>
                </a:solidFill>
                <a:latin typeface="+mn-lt"/>
                <a:ea typeface="+mn-ea"/>
                <a:cs typeface="+mn-cs"/>
              </a:rPr>
              <a:t>. Then, the user propagates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public key </a:t>
            </a:r>
            <a:r>
              <a:rPr lang="en-US" altLang="zh-TW" sz="1200" b="0" i="1" u="none" strike="noStrike" kern="1200" baseline="0" dirty="0" err="1">
                <a:solidFill>
                  <a:schemeClr val="tx1"/>
                </a:solidFill>
                <a:latin typeface="+mn-lt"/>
                <a:ea typeface="+mn-ea"/>
                <a:cs typeface="+mn-cs"/>
              </a:rPr>
              <a:t>pkm</a:t>
            </a:r>
            <a:r>
              <a:rPr lang="en-US" altLang="zh-TW" sz="1200" b="0" i="0" u="none" strike="noStrike" kern="1200" baseline="0" dirty="0">
                <a:solidFill>
                  <a:schemeClr val="tx1"/>
                </a:solidFill>
                <a:latin typeface="+mn-lt"/>
                <a:ea typeface="+mn-ea"/>
                <a:cs typeface="+mn-cs"/>
              </a:rPr>
              <a:t>, the transaction </a:t>
            </a:r>
            <a:r>
              <a:rPr lang="en-US" altLang="zh-TW" sz="1200" b="0" i="1" u="none" strike="noStrike" kern="1200" baseline="0" dirty="0" err="1">
                <a:solidFill>
                  <a:schemeClr val="tx1"/>
                </a:solidFill>
                <a:latin typeface="+mn-lt"/>
                <a:ea typeface="+mn-ea"/>
                <a:cs typeface="+mn-cs"/>
              </a:rPr>
              <a:t>tx</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the signature</a:t>
            </a:r>
            <a:r>
              <a:rPr lang="zh-TW" altLang="en-US"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σ(t x) </a:t>
            </a:r>
            <a:r>
              <a:rPr lang="en-US" altLang="zh-TW" sz="1200" b="0" i="0" u="none" strike="noStrike" kern="1200" baseline="0" dirty="0">
                <a:solidFill>
                  <a:schemeClr val="tx1"/>
                </a:solidFill>
                <a:latin typeface="+mn-lt"/>
                <a:ea typeface="+mn-ea"/>
                <a:cs typeface="+mn-cs"/>
              </a:rPr>
              <a:t>to the blockchain ecosystem.</a:t>
            </a:r>
          </a:p>
          <a:p>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Redactable transaction making</a:t>
            </a:r>
            <a:r>
              <a:rPr lang="en-US" altLang="zh-TW" sz="1200" b="0" i="0" u="none" strike="noStrike" kern="1200" baseline="0" dirty="0">
                <a:solidFill>
                  <a:schemeClr val="tx1"/>
                </a:solidFill>
                <a:latin typeface="+mn-lt"/>
                <a:ea typeface="+mn-ea"/>
                <a:cs typeface="+mn-cs"/>
              </a:rPr>
              <a:t>: Each user is allowed</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make the redactable transaction by running the hash</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algorithm </a:t>
            </a:r>
            <a:r>
              <a:rPr lang="en-US" altLang="zh-TW" sz="1200" b="0" i="1" u="none" strike="noStrike" kern="1200" baseline="0" dirty="0" err="1">
                <a:solidFill>
                  <a:schemeClr val="tx1"/>
                </a:solidFill>
                <a:latin typeface="+mn-lt"/>
                <a:ea typeface="+mn-ea"/>
                <a:cs typeface="+mn-cs"/>
              </a:rPr>
              <a:t>KERB</a:t>
            </a:r>
            <a:r>
              <a:rPr lang="en-US" altLang="zh-TW" sz="1200" b="0" i="0" u="none" strike="noStrike" kern="1200" baseline="0" dirty="0" err="1">
                <a:solidFill>
                  <a:schemeClr val="tx1"/>
                </a:solidFill>
                <a:latin typeface="+mn-lt"/>
                <a:ea typeface="+mn-ea"/>
                <a:cs typeface="+mn-cs"/>
              </a:rPr>
              <a:t>.Hash</a:t>
            </a:r>
            <a:r>
              <a:rPr lang="en-US" altLang="zh-TW" sz="1200" b="0" i="1" u="none" strike="noStrike" kern="1200" baseline="0" dirty="0">
                <a:solidFill>
                  <a:schemeClr val="tx1"/>
                </a:solidFill>
                <a:latin typeface="+mn-lt"/>
                <a:ea typeface="+mn-ea"/>
                <a:cs typeface="+mn-cs"/>
              </a:rPr>
              <a:t>(</a:t>
            </a:r>
            <a:r>
              <a:rPr lang="zh-TW" altLang="en-US"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mpk</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sku</a:t>
            </a:r>
            <a:r>
              <a:rPr lang="en-US" altLang="zh-TW" sz="1200" b="0" i="1" u="none" strike="noStrike" kern="1200" baseline="0" dirty="0">
                <a:solidFill>
                  <a:schemeClr val="tx1"/>
                </a:solidFill>
                <a:latin typeface="+mn-lt"/>
                <a:ea typeface="+mn-ea"/>
                <a:cs typeface="+mn-cs"/>
              </a:rPr>
              <a:t>, (</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tx</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a:t>
            </a:r>
            <a:r>
              <a:rPr lang="en-US" altLang="zh-TW" sz="1200" b="0" i="0" u="none" strike="noStrike" kern="1200" baseline="0" dirty="0">
                <a:solidFill>
                  <a:schemeClr val="tx1"/>
                </a:solidFill>
                <a:latin typeface="+mn-lt"/>
                <a:ea typeface="+mn-ea"/>
                <a:cs typeface="+mn-cs"/>
              </a:rPr>
              <a:t>A</a:t>
            </a:r>
            <a:r>
              <a:rPr lang="zh-TW" altLang="en-US"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with a</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specified access structure A to generate a hash value </a:t>
            </a:r>
            <a:r>
              <a:rPr lang="en-US" altLang="zh-TW" sz="1200" b="0" i="1" u="none" strike="noStrike" kern="1200" baseline="0" dirty="0">
                <a:solidFill>
                  <a:schemeClr val="tx1"/>
                </a:solidFill>
                <a:latin typeface="+mn-lt"/>
                <a:ea typeface="+mn-ea"/>
                <a:cs typeface="+mn-cs"/>
              </a:rPr>
              <a:t>h</a:t>
            </a:r>
            <a:r>
              <a:rPr lang="en-US" altLang="zh-TW" sz="1200" b="0" i="0" u="none" strike="noStrike" kern="1200" baseline="0" dirty="0">
                <a:solidFill>
                  <a:schemeClr val="tx1"/>
                </a:solidFill>
                <a:latin typeface="+mn-lt"/>
                <a:ea typeface="+mn-ea"/>
                <a:cs typeface="+mn-cs"/>
              </a:rPr>
              <a:t>,</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 randomness </a:t>
            </a:r>
            <a:r>
              <a:rPr lang="en-US" altLang="zh-TW" sz="1200" b="0" i="1" u="none" strike="noStrike" kern="1200" baseline="0" dirty="0">
                <a:solidFill>
                  <a:schemeClr val="tx1"/>
                </a:solidFill>
                <a:latin typeface="+mn-lt"/>
                <a:ea typeface="+mn-ea"/>
                <a:cs typeface="+mn-cs"/>
              </a:rPr>
              <a:t>r </a:t>
            </a:r>
            <a:r>
              <a:rPr lang="en-US" altLang="zh-TW" sz="1200" b="0" i="0" u="none" strike="noStrike" kern="1200" baseline="0" dirty="0">
                <a:solidFill>
                  <a:schemeClr val="tx1"/>
                </a:solidFill>
                <a:latin typeface="+mn-lt"/>
                <a:ea typeface="+mn-ea"/>
                <a:cs typeface="+mn-cs"/>
              </a:rPr>
              <a:t>and a signature </a:t>
            </a:r>
            <a:r>
              <a:rPr lang="en-US" altLang="zh-TW" sz="1200" b="0" i="1" u="none" strike="noStrike" kern="1200" baseline="0" dirty="0" err="1">
                <a:solidFill>
                  <a:schemeClr val="tx1"/>
                </a:solidFill>
                <a:latin typeface="+mn-lt"/>
                <a:ea typeface="+mn-ea"/>
                <a:cs typeface="+mn-cs"/>
              </a:rPr>
              <a:t>σ</a:t>
            </a:r>
            <a:r>
              <a:rPr lang="en-US" altLang="zh-TW" sz="1200" b="0" i="0" u="none" strike="noStrike" kern="1200" baseline="0" dirty="0" err="1">
                <a:solidFill>
                  <a:schemeClr val="tx1"/>
                </a:solidFill>
                <a:latin typeface="+mn-lt"/>
                <a:ea typeface="+mn-ea"/>
                <a:cs typeface="+mn-cs"/>
              </a:rPr>
              <a:t>ID</a:t>
            </a:r>
            <a:r>
              <a:rPr lang="en-US" altLang="zh-TW" sz="1200" b="0" i="0" u="none" strike="noStrike" kern="1200" baseline="0" dirty="0">
                <a:solidFill>
                  <a:schemeClr val="tx1"/>
                </a:solidFill>
                <a:latin typeface="+mn-lt"/>
                <a:ea typeface="+mn-ea"/>
                <a:cs typeface="+mn-cs"/>
              </a:rPr>
              <a:t>. The user propagates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public key </a:t>
            </a:r>
            <a:r>
              <a:rPr lang="en-US" altLang="zh-TW" sz="1200" b="0" i="1" u="none" strike="noStrike" kern="1200" baseline="0" dirty="0" err="1">
                <a:solidFill>
                  <a:schemeClr val="tx1"/>
                </a:solidFill>
                <a:latin typeface="+mn-lt"/>
                <a:ea typeface="+mn-ea"/>
                <a:cs typeface="+mn-cs"/>
              </a:rPr>
              <a:t>pkm</a:t>
            </a:r>
            <a:r>
              <a:rPr lang="en-US" altLang="zh-TW" sz="1200" b="0" i="0" u="none" strike="noStrike" kern="1200" baseline="0" dirty="0">
                <a:solidFill>
                  <a:schemeClr val="tx1"/>
                </a:solidFill>
                <a:latin typeface="+mn-lt"/>
                <a:ea typeface="+mn-ea"/>
                <a:cs typeface="+mn-cs"/>
              </a:rPr>
              <a:t>, the transaction </a:t>
            </a:r>
            <a:r>
              <a:rPr lang="en-US" altLang="zh-TW" sz="1200" b="0" i="1" u="none" strike="noStrike" kern="1200" baseline="0" dirty="0">
                <a:solidFill>
                  <a:schemeClr val="tx1"/>
                </a:solidFill>
                <a:latin typeface="+mn-lt"/>
                <a:ea typeface="+mn-ea"/>
                <a:cs typeface="+mn-cs"/>
              </a:rPr>
              <a:t>(</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tx</a:t>
            </a:r>
            <a:r>
              <a:rPr lang="en-US" altLang="zh-TW" sz="1200" b="0" i="0" u="none" strike="noStrike" kern="1200" baseline="0" dirty="0" err="1">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the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signature </a:t>
            </a:r>
            <a:r>
              <a:rPr lang="en-US" altLang="zh-TW" sz="1200" b="0" i="1" u="none" strike="noStrike" kern="1200" baseline="0" dirty="0">
                <a:solidFill>
                  <a:schemeClr val="tx1"/>
                </a:solidFill>
                <a:latin typeface="+mn-lt"/>
                <a:ea typeface="+mn-ea"/>
                <a:cs typeface="+mn-cs"/>
              </a:rPr>
              <a:t>(h, r, </a:t>
            </a:r>
            <a:r>
              <a:rPr lang="en-US" altLang="zh-TW" sz="1200" b="0" i="1" u="none" strike="noStrike" kern="1200" baseline="0" dirty="0" err="1">
                <a:solidFill>
                  <a:schemeClr val="tx1"/>
                </a:solidFill>
                <a:latin typeface="+mn-lt"/>
                <a:ea typeface="+mn-ea"/>
                <a:cs typeface="+mn-cs"/>
              </a:rPr>
              <a:t>σ</a:t>
            </a:r>
            <a:r>
              <a:rPr lang="en-US" altLang="zh-TW" sz="1200" b="0" i="0" u="none" strike="noStrike" kern="1200" baseline="0" dirty="0" err="1">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the blockchain ecosystem (See 5).</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a:t>
            </a:r>
            <a:r>
              <a:rPr lang="en-US" altLang="zh-TW" sz="1200" b="0" i="1" u="none" strike="noStrike" kern="1200" baseline="0" dirty="0">
                <a:solidFill>
                  <a:schemeClr val="tx1"/>
                </a:solidFill>
                <a:latin typeface="+mn-lt"/>
                <a:ea typeface="+mn-ea"/>
                <a:cs typeface="+mn-cs"/>
              </a:rPr>
              <a:t>Transaction rewriting</a:t>
            </a:r>
            <a:r>
              <a:rPr lang="en-US" altLang="zh-TW" sz="1200" b="0" i="0" u="none" strike="noStrike" kern="1200" baseline="0" dirty="0">
                <a:solidFill>
                  <a:schemeClr val="tx1"/>
                </a:solidFill>
                <a:latin typeface="+mn-lt"/>
                <a:ea typeface="+mn-ea"/>
                <a:cs typeface="+mn-cs"/>
              </a:rPr>
              <a:t>: The modifier with the attribute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set </a:t>
            </a:r>
            <a:r>
              <a:rPr lang="en-US" altLang="zh-TW" sz="1200" b="0" i="1" u="none" strike="noStrike" kern="1200" baseline="0" dirty="0">
                <a:solidFill>
                  <a:schemeClr val="tx1"/>
                </a:solidFill>
                <a:latin typeface="+mn-lt"/>
                <a:ea typeface="+mn-ea"/>
                <a:cs typeface="+mn-cs"/>
              </a:rPr>
              <a:t>S </a:t>
            </a:r>
            <a:r>
              <a:rPr lang="en-US" altLang="zh-TW" sz="1200" b="0" i="0" u="none" strike="noStrike" kern="1200" baseline="0" dirty="0">
                <a:solidFill>
                  <a:schemeClr val="tx1"/>
                </a:solidFill>
                <a:latin typeface="+mn-lt"/>
                <a:ea typeface="+mn-ea"/>
                <a:cs typeface="+mn-cs"/>
              </a:rPr>
              <a:t>with </a:t>
            </a:r>
            <a:r>
              <a:rPr lang="en-US" altLang="zh-TW" sz="1200" b="0" i="1" u="none" strike="noStrike" kern="1200" baseline="0" dirty="0">
                <a:solidFill>
                  <a:schemeClr val="tx1"/>
                </a:solidFill>
                <a:latin typeface="+mn-lt"/>
                <a:ea typeface="+mn-ea"/>
                <a:cs typeface="+mn-cs"/>
              </a:rPr>
              <a:t>S </a:t>
            </a:r>
            <a:r>
              <a:rPr lang="en-US" altLang="zh-TW" sz="1200" b="0" i="0" u="none" strike="noStrike" kern="1200" baseline="0" dirty="0">
                <a:solidFill>
                  <a:schemeClr val="tx1"/>
                </a:solidFill>
                <a:latin typeface="+mn-lt"/>
                <a:ea typeface="+mn-ea"/>
                <a:cs typeface="+mn-cs"/>
              </a:rPr>
              <a:t>|= A is allowed to make transaction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rewriting. The modifier runs the adaption algorithm</a:t>
            </a:r>
            <a:r>
              <a:rPr lang="zh-TW" altLang="en-US" sz="1200" b="0" i="0"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KERB</a:t>
            </a:r>
            <a:r>
              <a:rPr lang="en-US" altLang="zh-TW" sz="1200" b="0" i="0" u="none" strike="noStrike" kern="1200" baseline="0" dirty="0" err="1">
                <a:solidFill>
                  <a:schemeClr val="tx1"/>
                </a:solidFill>
                <a:latin typeface="+mn-lt"/>
                <a:ea typeface="+mn-ea"/>
                <a:cs typeface="+mn-cs"/>
              </a:rPr>
              <a:t>.Adapt</a:t>
            </a:r>
            <a:r>
              <a:rPr lang="en-US" altLang="zh-TW" sz="1200" b="0" i="1" u="none" strike="noStrike" kern="1200" baseline="0" dirty="0">
                <a:solidFill>
                  <a:schemeClr val="tx1"/>
                </a:solidFill>
                <a:latin typeface="+mn-lt"/>
                <a:ea typeface="+mn-ea"/>
                <a:cs typeface="+mn-cs"/>
              </a:rPr>
              <a:t>(</a:t>
            </a:r>
            <a:r>
              <a:rPr lang="en-US" altLang="zh-TW" sz="1200" b="0" i="1" u="none" strike="noStrike" kern="1200" baseline="0" dirty="0" err="1">
                <a:solidFill>
                  <a:schemeClr val="tx1"/>
                </a:solidFill>
                <a:latin typeface="+mn-lt"/>
                <a:ea typeface="+mn-ea"/>
                <a:cs typeface="+mn-cs"/>
              </a:rPr>
              <a:t>mpk</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skm</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tx</a:t>
            </a:r>
            <a:r>
              <a:rPr lang="en-US" altLang="zh-TW" sz="1200" b="0" i="0" u="none" strike="noStrike" kern="1200" baseline="0" dirty="0" err="1">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h, r, </a:t>
            </a:r>
            <a:r>
              <a:rPr lang="el-GR" altLang="zh-TW" sz="1200" b="0" i="1" u="none" strike="noStrike" kern="1200" baseline="0" dirty="0">
                <a:solidFill>
                  <a:schemeClr val="tx1"/>
                </a:solidFill>
                <a:latin typeface="+mn-lt"/>
                <a:ea typeface="+mn-ea"/>
                <a:cs typeface="+mn-cs"/>
              </a:rPr>
              <a:t>σ</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tx</a:t>
            </a:r>
            <a:r>
              <a:rPr lang="en-US" altLang="zh-TW" sz="1200" b="0" i="0" u="none" strike="noStrike" kern="1200" baseline="0" dirty="0" err="1">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generate a randomness </a:t>
            </a:r>
            <a:r>
              <a:rPr lang="en-US" altLang="zh-TW" sz="1200" b="0" i="1" u="none" strike="noStrike" kern="1200" baseline="0" dirty="0">
                <a:solidFill>
                  <a:schemeClr val="tx1"/>
                </a:solidFill>
                <a:latin typeface="+mn-lt"/>
                <a:ea typeface="+mn-ea"/>
                <a:cs typeface="+mn-cs"/>
              </a:rPr>
              <a:t>r </a:t>
            </a:r>
            <a:r>
              <a:rPr lang="en-US" altLang="zh-TW" sz="1200" b="0" i="0" u="none" strike="noStrike" kern="1200" baseline="0" dirty="0">
                <a:solidFill>
                  <a:schemeClr val="tx1"/>
                </a:solidFill>
                <a:latin typeface="+mn-lt"/>
                <a:ea typeface="+mn-ea"/>
                <a:cs typeface="+mn-cs"/>
              </a:rPr>
              <a:t> and a signature </a:t>
            </a:r>
            <a:r>
              <a:rPr lang="en-US" altLang="zh-TW" sz="1200" b="0" i="1" u="none" strike="noStrike" kern="1200" baseline="0" dirty="0" err="1">
                <a:solidFill>
                  <a:schemeClr val="tx1"/>
                </a:solidFill>
                <a:latin typeface="+mn-lt"/>
                <a:ea typeface="+mn-ea"/>
                <a:cs typeface="+mn-cs"/>
              </a:rPr>
              <a:t>σ</a:t>
            </a:r>
            <a:r>
              <a:rPr lang="en-US" altLang="zh-TW" sz="1200" b="0" i="0" u="none" strike="noStrike" kern="1200" baseline="0" dirty="0" err="1">
                <a:solidFill>
                  <a:schemeClr val="tx1"/>
                </a:solidFill>
                <a:latin typeface="+mn-lt"/>
                <a:ea typeface="+mn-ea"/>
                <a:cs typeface="+mn-cs"/>
              </a:rPr>
              <a:t>ID</a:t>
            </a:r>
            <a:r>
              <a:rPr lang="en-US" altLang="zh-TW" sz="1200" b="0" i="0" u="none" strike="noStrike" kern="1200" baseline="0" dirty="0">
                <a:solidFill>
                  <a:schemeClr val="tx1"/>
                </a:solidFill>
                <a:latin typeface="+mn-lt"/>
                <a:ea typeface="+mn-ea"/>
                <a:cs typeface="+mn-cs"/>
              </a:rPr>
              <a:t>.</a:t>
            </a:r>
          </a:p>
          <a:p>
            <a:r>
              <a:rPr lang="en-US" altLang="zh-TW" sz="1200" b="0" i="0" u="none" strike="noStrike" kern="1200" baseline="0" dirty="0">
                <a:solidFill>
                  <a:schemeClr val="tx1"/>
                </a:solidFill>
                <a:latin typeface="+mn-lt"/>
                <a:ea typeface="+mn-ea"/>
                <a:cs typeface="+mn-cs"/>
              </a:rPr>
              <a:t>The modifier then broadcasts the transaction with</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public key </a:t>
            </a:r>
            <a:r>
              <a:rPr lang="en-US" altLang="zh-TW" sz="1200" b="0" i="1" u="none" strike="noStrike" kern="1200" baseline="0" dirty="0">
                <a:solidFill>
                  <a:schemeClr val="tx1"/>
                </a:solidFill>
                <a:latin typeface="+mn-lt"/>
                <a:ea typeface="+mn-ea"/>
                <a:cs typeface="+mn-cs"/>
              </a:rPr>
              <a:t>pk </a:t>
            </a:r>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a:t>
            </a:r>
            <a:r>
              <a:rPr lang="en-US" altLang="zh-TW" sz="1200" b="0" i="1" u="none" strike="noStrike" kern="1200" baseline="0" dirty="0" err="1">
                <a:solidFill>
                  <a:schemeClr val="tx1"/>
                </a:solidFill>
                <a:latin typeface="+mn-lt"/>
                <a:ea typeface="+mn-ea"/>
                <a:cs typeface="+mn-cs"/>
              </a:rPr>
              <a:t>pku</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pkm</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tk</a:t>
            </a:r>
            <a:r>
              <a:rPr lang="en-US" altLang="zh-TW" sz="1200" b="0" i="1" u="none" strike="noStrike" kern="1200" baseline="0" dirty="0">
                <a:solidFill>
                  <a:schemeClr val="tx1"/>
                </a:solidFill>
                <a:latin typeface="+mn-lt"/>
                <a:ea typeface="+mn-ea"/>
                <a:cs typeface="+mn-cs"/>
              </a:rPr>
              <a:t>)</a:t>
            </a:r>
            <a:r>
              <a:rPr lang="en-US" altLang="zh-TW" sz="1200" b="0" i="0" u="none" strike="noStrike" kern="1200" baseline="0" dirty="0">
                <a:solidFill>
                  <a:schemeClr val="tx1"/>
                </a:solidFill>
                <a:latin typeface="+mn-lt"/>
                <a:ea typeface="+mn-ea"/>
                <a:cs typeface="+mn-cs"/>
              </a:rPr>
              <a:t>, the transaction</a:t>
            </a:r>
          </a:p>
          <a:p>
            <a:r>
              <a:rPr lang="en-US" altLang="zh-TW" sz="1200" b="0" i="1" u="none" strike="noStrike" kern="1200" baseline="0" dirty="0">
                <a:solidFill>
                  <a:schemeClr val="tx1"/>
                </a:solidFill>
                <a:latin typeface="+mn-lt"/>
                <a:ea typeface="+mn-ea"/>
                <a:cs typeface="+mn-cs"/>
              </a:rPr>
              <a:t>(</a:t>
            </a:r>
            <a:r>
              <a:rPr lang="en-US" altLang="zh-TW" sz="1200" b="0" i="0" u="none" strike="noStrike" kern="1200" baseline="0" dirty="0">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1" u="none" strike="noStrike" kern="1200" baseline="0" dirty="0" err="1">
                <a:solidFill>
                  <a:schemeClr val="tx1"/>
                </a:solidFill>
                <a:latin typeface="+mn-lt"/>
                <a:ea typeface="+mn-ea"/>
                <a:cs typeface="+mn-cs"/>
              </a:rPr>
              <a:t>tx</a:t>
            </a:r>
            <a:r>
              <a:rPr lang="en-US" altLang="zh-TW" sz="1200" b="0" i="0" u="none" strike="noStrike" kern="1200" baseline="0" dirty="0" err="1">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the signature </a:t>
            </a:r>
            <a:r>
              <a:rPr lang="en-US" altLang="zh-TW" sz="1200" b="0" i="1" u="none" strike="noStrike" kern="1200" baseline="0" dirty="0">
                <a:solidFill>
                  <a:schemeClr val="tx1"/>
                </a:solidFill>
                <a:latin typeface="+mn-lt"/>
                <a:ea typeface="+mn-ea"/>
                <a:cs typeface="+mn-cs"/>
              </a:rPr>
              <a:t>(h, r , </a:t>
            </a:r>
            <a:r>
              <a:rPr lang="en-US" altLang="zh-TW" sz="1200" b="0" i="1" u="none" strike="noStrike" kern="1200" baseline="0" dirty="0" err="1">
                <a:solidFill>
                  <a:schemeClr val="tx1"/>
                </a:solidFill>
                <a:latin typeface="+mn-lt"/>
                <a:ea typeface="+mn-ea"/>
                <a:cs typeface="+mn-cs"/>
              </a:rPr>
              <a:t>σ</a:t>
            </a:r>
            <a:r>
              <a:rPr lang="en-US" altLang="zh-TW" sz="1200" b="0" i="0" u="none" strike="noStrike" kern="1200" baseline="0" dirty="0" err="1">
                <a:solidFill>
                  <a:schemeClr val="tx1"/>
                </a:solidFill>
                <a:latin typeface="+mn-lt"/>
                <a:ea typeface="+mn-ea"/>
                <a:cs typeface="+mn-cs"/>
              </a:rPr>
              <a:t>ID</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to blockchain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ecosystem (See 6).</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25</a:t>
            </a:fld>
            <a:endParaRPr lang="zh-TW" altLang="en-US"/>
          </a:p>
        </p:txBody>
      </p:sp>
    </p:spTree>
    <p:extLst>
      <p:ext uri="{BB962C8B-B14F-4D97-AF65-F5344CB8AC3E}">
        <p14:creationId xmlns:p14="http://schemas.microsoft.com/office/powerpoint/2010/main" val="1796506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26</a:t>
            </a:fld>
            <a:endParaRPr lang="zh-TW" altLang="en-US"/>
          </a:p>
        </p:txBody>
      </p:sp>
    </p:spTree>
    <p:extLst>
      <p:ext uri="{BB962C8B-B14F-4D97-AF65-F5344CB8AC3E}">
        <p14:creationId xmlns:p14="http://schemas.microsoft.com/office/powerpoint/2010/main" val="3792417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27</a:t>
            </a:fld>
            <a:endParaRPr lang="zh-TW" altLang="en-US"/>
          </a:p>
        </p:txBody>
      </p:sp>
    </p:spTree>
    <p:extLst>
      <p:ext uri="{BB962C8B-B14F-4D97-AF65-F5344CB8AC3E}">
        <p14:creationId xmlns:p14="http://schemas.microsoft.com/office/powerpoint/2010/main" val="2529154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The malicious modifier can gain the ephemeral trapdoor from users to operate transaction rewriting without a valid secret key,</a:t>
            </a:r>
          </a:p>
          <a:p>
            <a:r>
              <a:rPr lang="en-US" altLang="zh-TW" sz="1200" b="0" i="0" u="none" strike="noStrike" kern="1200" baseline="0" dirty="0">
                <a:solidFill>
                  <a:schemeClr val="tx1"/>
                </a:solidFill>
                <a:latin typeface="+mn-lt"/>
                <a:ea typeface="+mn-ea"/>
                <a:cs typeface="+mn-cs"/>
              </a:rPr>
              <a:t>Our system is secure if the secret signing key of CA remains secret</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28</a:t>
            </a:fld>
            <a:endParaRPr lang="zh-TW" altLang="en-US"/>
          </a:p>
        </p:txBody>
      </p:sp>
    </p:spTree>
    <p:extLst>
      <p:ext uri="{BB962C8B-B14F-4D97-AF65-F5344CB8AC3E}">
        <p14:creationId xmlns:p14="http://schemas.microsoft.com/office/powerpoint/2010/main" val="105136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P10</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41</a:t>
            </a:fld>
            <a:endParaRPr lang="zh-TW" altLang="en-US"/>
          </a:p>
        </p:txBody>
      </p:sp>
    </p:spTree>
    <p:extLst>
      <p:ext uri="{BB962C8B-B14F-4D97-AF65-F5344CB8AC3E}">
        <p14:creationId xmlns:p14="http://schemas.microsoft.com/office/powerpoint/2010/main" val="393254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dirty="0"/>
              <a:t>儿童色情制品和侵犯知识产权的材料</a:t>
            </a:r>
            <a:endParaRPr lang="en-US" altLang="zh-CN" dirty="0"/>
          </a:p>
          <a:p>
            <a:r>
              <a:rPr lang="zh-TW" altLang="en-US" dirty="0"/>
              <a:t>鏈上參與者可能無意間協助散播這些不適合內容 因為他們沒有能力去辨識這是違法或者不適當內容</a:t>
            </a:r>
            <a:endParaRPr lang="en-US" altLang="zh-TW" dirty="0"/>
          </a:p>
          <a:p>
            <a:r>
              <a:rPr lang="zh-TW" altLang="en-US" dirty="0"/>
              <a:t>造成鏈上參與者不願下載跟參與鏈</a:t>
            </a:r>
            <a:endParaRPr lang="en-US" altLang="zh-TW" dirty="0"/>
          </a:p>
          <a:p>
            <a:r>
              <a:rPr lang="en-US" altLang="zh-TW" sz="1200" b="0" i="0" u="none" strike="noStrike" kern="1200" baseline="0" dirty="0">
                <a:solidFill>
                  <a:schemeClr val="tx1"/>
                </a:solidFill>
                <a:latin typeface="+mn-lt"/>
                <a:ea typeface="+mn-ea"/>
                <a:cs typeface="+mn-cs"/>
              </a:rPr>
              <a:t>the right to remove personal private information from Internet searches and other directories under several circumstances</a:t>
            </a:r>
          </a:p>
          <a:p>
            <a:r>
              <a:rPr lang="zh-TW" altLang="en-US" sz="1200" b="0" i="0" u="none" strike="noStrike" kern="1200" baseline="0" dirty="0">
                <a:solidFill>
                  <a:schemeClr val="tx1"/>
                </a:solidFill>
                <a:latin typeface="+mn-lt"/>
                <a:ea typeface="+mn-ea"/>
                <a:cs typeface="+mn-cs"/>
              </a:rPr>
              <a:t>違反</a:t>
            </a:r>
            <a:r>
              <a:rPr lang="en-US" altLang="zh-TW" sz="1200" b="0" i="0" u="none" strike="noStrike" kern="1200" baseline="0" dirty="0">
                <a:solidFill>
                  <a:schemeClr val="tx1"/>
                </a:solidFill>
                <a:latin typeface="+mn-lt"/>
                <a:ea typeface="+mn-ea"/>
                <a:cs typeface="+mn-cs"/>
              </a:rPr>
              <a:t>GDPR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4% of a company’s annual revenue or EU 20 million</a:t>
            </a:r>
            <a:endParaRPr lang="en-US" altLang="zh-TW"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3</a:t>
            </a:fld>
            <a:endParaRPr lang="zh-TW" altLang="en-US"/>
          </a:p>
        </p:txBody>
      </p:sp>
    </p:spTree>
    <p:extLst>
      <p:ext uri="{BB962C8B-B14F-4D97-AF65-F5344CB8AC3E}">
        <p14:creationId xmlns:p14="http://schemas.microsoft.com/office/powerpoint/2010/main" val="283426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err="1">
                <a:solidFill>
                  <a:schemeClr val="tx1"/>
                </a:solidFill>
                <a:latin typeface="+mn-lt"/>
                <a:ea typeface="+mn-ea"/>
                <a:cs typeface="+mn-cs"/>
              </a:rPr>
              <a:t>Puddu</a:t>
            </a:r>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et al. </a:t>
            </a:r>
            <a:r>
              <a:rPr lang="en-US" altLang="zh-TW" sz="1200" b="0" i="0" u="none" strike="noStrike" kern="1200" baseline="0" dirty="0">
                <a:solidFill>
                  <a:schemeClr val="tx1"/>
                </a:solidFill>
                <a:latin typeface="+mn-lt"/>
                <a:ea typeface="+mn-ea"/>
                <a:cs typeface="+mn-cs"/>
              </a:rPr>
              <a:t>[22] introduced a novel structure called </a:t>
            </a:r>
            <a:r>
              <a:rPr lang="el-GR" altLang="zh-TW" sz="1200" b="0" i="1" u="none" strike="noStrike" kern="1200" baseline="0" dirty="0">
                <a:solidFill>
                  <a:schemeClr val="tx1"/>
                </a:solidFill>
                <a:latin typeface="+mn-lt"/>
                <a:ea typeface="+mn-ea"/>
                <a:cs typeface="+mn-cs"/>
              </a:rPr>
              <a:t>μ</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chain that is a voting-like approach via dynamic proactive (</a:t>
            </a:r>
            <a:r>
              <a:rPr lang="zh-TW" altLang="en-US" sz="1200" b="0" i="0" u="none" strike="noStrike" kern="1200" baseline="0" dirty="0">
                <a:solidFill>
                  <a:schemeClr val="tx1"/>
                </a:solidFill>
                <a:latin typeface="+mn-lt"/>
                <a:ea typeface="+mn-ea"/>
                <a:cs typeface="+mn-cs"/>
              </a:rPr>
              <a:t>动态主动</a:t>
            </a:r>
            <a:r>
              <a:rPr lang="en-US" altLang="zh-TW" sz="1200" b="0" i="0" u="none" strike="noStrike" kern="1200" baseline="0" dirty="0">
                <a:solidFill>
                  <a:schemeClr val="tx1"/>
                </a:solidFill>
                <a:latin typeface="+mn-lt"/>
                <a:ea typeface="+mn-ea"/>
                <a:cs typeface="+mn-cs"/>
              </a:rPr>
              <a:t>) secret</a:t>
            </a:r>
          </a:p>
          <a:p>
            <a:r>
              <a:rPr lang="en-US" altLang="zh-TW" sz="1200" b="0" i="0" u="none" strike="noStrike" kern="1200" baseline="0" dirty="0">
                <a:solidFill>
                  <a:schemeClr val="tx1"/>
                </a:solidFill>
                <a:latin typeface="+mn-lt"/>
                <a:ea typeface="+mn-ea"/>
                <a:cs typeface="+mn-cs"/>
              </a:rPr>
              <a:t>Sharing [DPSS] dealing with secret shared keys in </a:t>
            </a:r>
            <a:r>
              <a:rPr lang="en-US" altLang="zh-TW" sz="1200" b="0" i="0" u="none" strike="noStrike" kern="1200" baseline="0" dirty="0" err="1">
                <a:solidFill>
                  <a:schemeClr val="tx1"/>
                </a:solidFill>
                <a:latin typeface="+mn-lt"/>
                <a:ea typeface="+mn-ea"/>
                <a:cs typeface="+mn-cs"/>
              </a:rPr>
              <a:t>permissionless</a:t>
            </a:r>
            <a:r>
              <a:rPr lang="en-US" altLang="zh-TW" sz="1200" b="0" i="0" u="none" strike="noStrike" kern="1200" baseline="0" dirty="0">
                <a:solidFill>
                  <a:schemeClr val="tx1"/>
                </a:solidFill>
                <a:latin typeface="+mn-lt"/>
                <a:ea typeface="+mn-ea"/>
                <a:cs typeface="+mn-cs"/>
              </a:rPr>
              <a:t> blockchain.</a:t>
            </a:r>
          </a:p>
          <a:p>
            <a:r>
              <a:rPr lang="en-US" altLang="zh-TW" sz="1200" b="0" i="0" u="none" strike="noStrike" kern="1200" baseline="0" dirty="0">
                <a:solidFill>
                  <a:schemeClr val="tx1"/>
                </a:solidFill>
                <a:latin typeface="+mn-lt"/>
                <a:ea typeface="+mn-ea"/>
                <a:cs typeface="+mn-cs"/>
              </a:rPr>
              <a:t>DPSS : https://web.cs.ucla.edu/~rafail/PUBLIC/188.pdf</a:t>
            </a:r>
          </a:p>
          <a:p>
            <a:r>
              <a:rPr lang="el-GR" altLang="zh-TW" sz="1200" b="0" i="1" u="none" strike="noStrike" kern="1200" baseline="0" dirty="0">
                <a:solidFill>
                  <a:schemeClr val="tx1"/>
                </a:solidFill>
                <a:latin typeface="+mn-lt"/>
                <a:ea typeface="+mn-ea"/>
                <a:cs typeface="+mn-cs"/>
              </a:rPr>
              <a:t>μ</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chain </a:t>
            </a:r>
            <a:r>
              <a:rPr lang="zh-TW" altLang="en-US" sz="1200" b="0" i="0" u="none" strike="noStrike" kern="1200" baseline="0" dirty="0">
                <a:solidFill>
                  <a:schemeClr val="tx1"/>
                </a:solidFill>
                <a:latin typeface="+mn-lt"/>
                <a:ea typeface="+mn-ea"/>
                <a:cs typeface="+mn-cs"/>
              </a:rPr>
              <a:t>問題 </a:t>
            </a:r>
            <a:r>
              <a:rPr lang="en-US" altLang="zh-TW" sz="1200" b="0" i="0" u="none" strike="noStrike" kern="1200" baseline="0" dirty="0">
                <a:solidFill>
                  <a:schemeClr val="tx1"/>
                </a:solidFill>
                <a:latin typeface="+mn-lt"/>
                <a:ea typeface="+mn-ea"/>
                <a:cs typeface="+mn-cs"/>
              </a:rPr>
              <a:t>:</a:t>
            </a:r>
            <a:r>
              <a:rPr lang="zh-TW" altLang="en-US" sz="1200" b="0" i="0" u="none" strike="noStrike" kern="1200" baseline="0" dirty="0">
                <a:solidFill>
                  <a:schemeClr val="tx1"/>
                </a:solidFill>
                <a:latin typeface="+mn-lt"/>
                <a:ea typeface="+mn-ea"/>
                <a:cs typeface="+mn-cs"/>
              </a:rPr>
              <a:t> </a:t>
            </a:r>
            <a:r>
              <a:rPr lang="en-US" altLang="zh-TW" dirty="0"/>
              <a:t>large overheads and multiple interactions among the </a:t>
            </a:r>
            <a:r>
              <a:rPr lang="en-US" altLang="zh-TW" dirty="0" err="1"/>
              <a:t>chain’sparticipants</a:t>
            </a:r>
            <a:endParaRPr lang="en-US" altLang="zh-TW" dirty="0"/>
          </a:p>
          <a:p>
            <a:endParaRPr lang="en-US" altLang="zh-TW" dirty="0"/>
          </a:p>
          <a:p>
            <a:r>
              <a:rPr lang="en-US" altLang="zh-TW" dirty="0"/>
              <a:t>Florian : </a:t>
            </a:r>
            <a:r>
              <a:rPr lang="zh-CN" altLang="en-US" dirty="0"/>
              <a:t>允许链上的参与者在本地消除掉每笔交易中的任意内容，但原始交易是不可改变的 </a:t>
            </a:r>
            <a:r>
              <a:rPr lang="en-US" altLang="zh-CN" dirty="0"/>
              <a:t>(</a:t>
            </a:r>
            <a:r>
              <a:rPr lang="zh-CN" altLang="en-US" dirty="0"/>
              <a:t>所有节点都保留所有的原始</a:t>
            </a:r>
            <a:r>
              <a:rPr lang="zh-TW" altLang="en-US" dirty="0"/>
              <a:t>區塊</a:t>
            </a:r>
            <a:r>
              <a:rPr lang="en-US" altLang="zh-CN" dirty="0"/>
              <a:t>)</a:t>
            </a:r>
          </a:p>
          <a:p>
            <a:r>
              <a:rPr lang="en-US" altLang="zh-TW" dirty="0" err="1"/>
              <a:t>Ateniese</a:t>
            </a:r>
            <a:r>
              <a:rPr lang="zh-TW" altLang="en-US" dirty="0"/>
              <a:t> </a:t>
            </a:r>
            <a:r>
              <a:rPr lang="en-US" altLang="zh-TW" dirty="0"/>
              <a:t>:</a:t>
            </a:r>
            <a:r>
              <a:rPr lang="zh-TW" altLang="en-US" dirty="0"/>
              <a:t> </a:t>
            </a:r>
            <a:r>
              <a:rPr lang="zh-CN" altLang="en-US" dirty="0"/>
              <a:t>在一个许可的环境中 需要一个中央权威机构（</a:t>
            </a:r>
            <a:r>
              <a:rPr lang="en-US" altLang="zh-CN" dirty="0"/>
              <a:t>CA</a:t>
            </a:r>
            <a:r>
              <a:rPr lang="zh-CN" altLang="en-US" dirty="0"/>
              <a:t>）通过密匙授予改写权限</a:t>
            </a:r>
            <a:endParaRPr lang="en-US" altLang="zh-CN" dirty="0"/>
          </a:p>
          <a:p>
            <a:r>
              <a:rPr lang="en-US" altLang="zh-CN" dirty="0"/>
              <a:t>It offers a block-level rewriting controlled at a coarse-grained level via an enhanced collision-resistance chameleon hash (CH) [27] and public key infrastructure (PKI) technologies</a:t>
            </a:r>
          </a:p>
          <a:p>
            <a:r>
              <a:rPr lang="en-US" altLang="zh-CN" dirty="0"/>
              <a:t>Chameleon hash : https://blog.csdn.net/jerry81333/article/details/76141596</a:t>
            </a:r>
          </a:p>
          <a:p>
            <a:r>
              <a:rPr lang="en-US" altLang="zh-TW" dirty="0"/>
              <a:t>PKI</a:t>
            </a:r>
            <a:r>
              <a:rPr lang="zh-TW" altLang="en-US" dirty="0"/>
              <a:t> </a:t>
            </a:r>
            <a:r>
              <a:rPr lang="en-US" altLang="zh-TW" dirty="0"/>
              <a:t>:</a:t>
            </a:r>
            <a:r>
              <a:rPr lang="zh-TW" altLang="en-US" dirty="0"/>
              <a:t> </a:t>
            </a:r>
            <a:r>
              <a:rPr lang="en-US" altLang="zh-TW" dirty="0"/>
              <a:t>https://zh.wikipedia.org/wiki/%E5%85%AC%E9%96%8B%E9%87%91%E9%91%B0%E5%9F%BA%E7%A4%8E%E5%BB%BA%E8%A8%AD</a:t>
            </a:r>
          </a:p>
          <a:p>
            <a:endParaRPr lang="en-US" altLang="zh-CN" dirty="0"/>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4</a:t>
            </a:fld>
            <a:endParaRPr lang="zh-TW" altLang="en-US"/>
          </a:p>
        </p:txBody>
      </p:sp>
    </p:spTree>
    <p:extLst>
      <p:ext uri="{BB962C8B-B14F-4D97-AF65-F5344CB8AC3E}">
        <p14:creationId xmlns:p14="http://schemas.microsoft.com/office/powerpoint/2010/main" val="2725376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da-DK" altLang="zh-TW" sz="1200" b="0" i="0" u="none" strike="noStrike" kern="1200" baseline="0" dirty="0">
                <a:solidFill>
                  <a:schemeClr val="tx1"/>
                </a:solidFill>
                <a:latin typeface="+mn-lt"/>
                <a:ea typeface="+mn-ea"/>
                <a:cs typeface="+mn-cs"/>
              </a:rPr>
              <a:t>Derler </a:t>
            </a:r>
            <a:r>
              <a:rPr lang="da-DK" altLang="zh-TW" sz="1200" b="0" i="1" u="none" strike="noStrike" kern="1200" baseline="0" dirty="0">
                <a:solidFill>
                  <a:schemeClr val="tx1"/>
                </a:solidFill>
                <a:latin typeface="+mn-lt"/>
                <a:ea typeface="+mn-ea"/>
                <a:cs typeface="+mn-cs"/>
              </a:rPr>
              <a:t>et al. </a:t>
            </a:r>
            <a:r>
              <a:rPr lang="da-DK" altLang="zh-TW" sz="1200" b="0" i="0" u="none" strike="noStrike" kern="1200" baseline="0" dirty="0">
                <a:solidFill>
                  <a:schemeClr val="tx1"/>
                </a:solidFill>
                <a:latin typeface="+mn-lt"/>
                <a:ea typeface="+mn-ea"/>
                <a:cs typeface="+mn-cs"/>
              </a:rPr>
              <a:t>[25] proposed </a:t>
            </a:r>
            <a:r>
              <a:rPr lang="en-US" altLang="zh-TW" sz="1200" b="0" i="0" u="none" strike="noStrike" kern="1200" baseline="0" dirty="0">
                <a:solidFill>
                  <a:schemeClr val="tx1"/>
                </a:solidFill>
                <a:latin typeface="+mn-lt"/>
                <a:ea typeface="+mn-ea"/>
                <a:cs typeface="+mn-cs"/>
              </a:rPr>
              <a:t>a redactable blockchain in a permissioned setting with transaction-level rewriting controlled at a fine-grained level via</a:t>
            </a:r>
          </a:p>
          <a:p>
            <a:r>
              <a:rPr lang="en-US" altLang="zh-TW" sz="1200" b="0" i="0" u="none" strike="noStrike" kern="1200" baseline="0" dirty="0">
                <a:solidFill>
                  <a:schemeClr val="tx1"/>
                </a:solidFill>
                <a:latin typeface="+mn-lt"/>
                <a:ea typeface="+mn-ea"/>
                <a:cs typeface="+mn-cs"/>
              </a:rPr>
              <a:t>chameleon hashes with ephemeral trapdoors (CHET) [28] and attribute-based encryption (ABE)</a:t>
            </a:r>
          </a:p>
          <a:p>
            <a:r>
              <a:rPr lang="en-US" altLang="zh-TW" sz="1200" b="0" i="0" u="none" strike="noStrike" kern="1200" baseline="0" dirty="0">
                <a:solidFill>
                  <a:schemeClr val="tx1"/>
                </a:solidFill>
                <a:latin typeface="+mn-lt"/>
                <a:ea typeface="+mn-ea"/>
                <a:cs typeface="+mn-cs"/>
              </a:rPr>
              <a:t>ABE : https://en.wikipedia.org/wiki/Attribute-based_encryption</a:t>
            </a:r>
          </a:p>
          <a:p>
            <a:r>
              <a:rPr lang="en-US" altLang="zh-TW" sz="1200" b="0" i="0" u="none" strike="noStrike" kern="1200" baseline="0" dirty="0">
                <a:solidFill>
                  <a:schemeClr val="tx1"/>
                </a:solidFill>
                <a:latin typeface="+mn-lt"/>
                <a:ea typeface="+mn-ea"/>
                <a:cs typeface="+mn-cs"/>
              </a:rPr>
              <a:t>CHET : </a:t>
            </a:r>
            <a:r>
              <a:rPr lang="en-US" altLang="zh-TW" sz="1200" b="0" i="0" kern="1200" dirty="0">
                <a:solidFill>
                  <a:schemeClr val="tx1"/>
                </a:solidFill>
                <a:effectLst/>
                <a:latin typeface="+mn-lt"/>
                <a:ea typeface="+mn-ea"/>
                <a:cs typeface="+mn-cs"/>
              </a:rPr>
              <a:t>https://eprint.iacr.org/2017/011.pdf</a:t>
            </a:r>
          </a:p>
          <a:p>
            <a:endParaRPr lang="en-US" altLang="zh-TW" sz="1200" b="0" i="0" kern="1200" dirty="0">
              <a:solidFill>
                <a:schemeClr val="tx1"/>
              </a:solidFill>
              <a:effectLst/>
              <a:latin typeface="+mn-lt"/>
              <a:ea typeface="+mn-ea"/>
              <a:cs typeface="+mn-cs"/>
            </a:endParaRPr>
          </a:p>
          <a:p>
            <a:r>
              <a:rPr lang="en-US" altLang="zh-TW" sz="1200" b="0" i="0" u="none" strike="noStrike" kern="1200" baseline="0" dirty="0">
                <a:solidFill>
                  <a:schemeClr val="tx1"/>
                </a:solidFill>
                <a:latin typeface="+mn-lt"/>
                <a:ea typeface="+mn-ea"/>
                <a:cs typeface="+mn-cs"/>
              </a:rPr>
              <a:t>To eliminate the trusted CA, </a:t>
            </a:r>
            <a:r>
              <a:rPr lang="en-US" altLang="zh-TW" sz="1200" b="0" i="0" u="none" strike="noStrike" kern="1200" baseline="0" dirty="0" err="1">
                <a:solidFill>
                  <a:schemeClr val="tx1"/>
                </a:solidFill>
                <a:latin typeface="+mn-lt"/>
                <a:ea typeface="+mn-ea"/>
                <a:cs typeface="+mn-cs"/>
              </a:rPr>
              <a:t>Deuber</a:t>
            </a:r>
            <a:r>
              <a:rPr lang="en-US" altLang="zh-TW" sz="1200" b="0" i="0" u="none" strike="noStrike" kern="1200" baseline="0" dirty="0">
                <a:solidFill>
                  <a:schemeClr val="tx1"/>
                </a:solidFill>
                <a:latin typeface="+mn-lt"/>
                <a:ea typeface="+mn-ea"/>
                <a:cs typeface="+mn-cs"/>
              </a:rPr>
              <a:t> </a:t>
            </a:r>
            <a:r>
              <a:rPr lang="en-US" altLang="zh-TW" sz="1200" b="0" i="1" u="none" strike="noStrike" kern="1200" baseline="0" dirty="0">
                <a:solidFill>
                  <a:schemeClr val="tx1"/>
                </a:solidFill>
                <a:latin typeface="+mn-lt"/>
                <a:ea typeface="+mn-ea"/>
                <a:cs typeface="+mn-cs"/>
              </a:rPr>
              <a:t>et al. </a:t>
            </a:r>
            <a:r>
              <a:rPr lang="en-US" altLang="zh-TW" sz="1200" b="0" i="0" u="none" strike="noStrike" kern="1200" baseline="0" dirty="0">
                <a:solidFill>
                  <a:schemeClr val="tx1"/>
                </a:solidFill>
                <a:latin typeface="+mn-lt"/>
                <a:ea typeface="+mn-ea"/>
                <a:cs typeface="+mn-cs"/>
              </a:rPr>
              <a:t>[26] proposed a block-level redactable blockchain in a </a:t>
            </a:r>
            <a:r>
              <a:rPr lang="en-US" altLang="zh-TW" sz="1200" b="0" i="0" u="none" strike="noStrike" kern="1200" baseline="0" dirty="0" err="1">
                <a:solidFill>
                  <a:schemeClr val="tx1"/>
                </a:solidFill>
                <a:latin typeface="+mn-lt"/>
                <a:ea typeface="+mn-ea"/>
                <a:cs typeface="+mn-cs"/>
              </a:rPr>
              <a:t>permissionless</a:t>
            </a:r>
            <a:r>
              <a:rPr lang="en-US" altLang="zh-TW" sz="1200" b="0" i="0" u="none" strike="noStrike" kern="1200" baseline="0" dirty="0">
                <a:solidFill>
                  <a:schemeClr val="tx1"/>
                </a:solidFill>
                <a:latin typeface="+mn-lt"/>
                <a:ea typeface="+mn-ea"/>
                <a:cs typeface="+mn-cs"/>
              </a:rPr>
              <a:t> setting via consensus-based voting.</a:t>
            </a:r>
          </a:p>
          <a:p>
            <a:r>
              <a:rPr lang="en-US" altLang="zh-TW" sz="1200" b="0" i="0" u="none" strike="noStrike" kern="1200" baseline="0" dirty="0">
                <a:solidFill>
                  <a:schemeClr val="tx1"/>
                </a:solidFill>
                <a:latin typeface="+mn-lt"/>
                <a:ea typeface="+mn-ea"/>
                <a:cs typeface="+mn-cs"/>
              </a:rPr>
              <a:t>Dishonest and rational miners may not check the candidate block pool for more opportunities to be a new block finder.</a:t>
            </a:r>
          </a:p>
          <a:p>
            <a:r>
              <a:rPr lang="en-US" altLang="zh-TW" sz="1200" b="0" i="0" u="none" strike="noStrike" kern="1200" baseline="0" dirty="0">
                <a:solidFill>
                  <a:schemeClr val="tx1"/>
                </a:solidFill>
                <a:latin typeface="+mn-lt"/>
                <a:ea typeface="+mn-ea"/>
                <a:cs typeface="+mn-cs"/>
              </a:rPr>
              <a:t>Moreover, every chain participant is allowed to make rewriting proposals, which is vulnerable to denial-of-service attacks if the cost of applying for an amendment(</a:t>
            </a:r>
            <a:r>
              <a:rPr lang="zh-TW" altLang="en-US" sz="1200" b="0" i="0" u="none" strike="noStrike" kern="1200" baseline="0" dirty="0">
                <a:solidFill>
                  <a:schemeClr val="tx1"/>
                </a:solidFill>
                <a:latin typeface="+mn-lt"/>
                <a:ea typeface="+mn-ea"/>
                <a:cs typeface="+mn-cs"/>
              </a:rPr>
              <a:t>修改</a:t>
            </a:r>
            <a:r>
              <a:rPr lang="en-US" altLang="zh-TW" sz="1200" b="0" i="0" u="none" strike="noStrike" kern="1200" baseline="0" dirty="0">
                <a:solidFill>
                  <a:schemeClr val="tx1"/>
                </a:solidFill>
                <a:latin typeface="+mn-lt"/>
                <a:ea typeface="+mn-ea"/>
                <a:cs typeface="+mn-cs"/>
              </a:rPr>
              <a:t>) is not high enough</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the trapdoor is used for finding a hash collision without modifying the hash result</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ABE incurs large overheads such that the space complexity of each ciphertext is linear to the associated policy and the computational cost of revealing</a:t>
            </a:r>
          </a:p>
          <a:p>
            <a:r>
              <a:rPr lang="en-US" altLang="zh-TW" sz="1200" b="0" i="0" u="none" strike="noStrike" kern="1200" baseline="0" dirty="0">
                <a:solidFill>
                  <a:schemeClr val="tx1"/>
                </a:solidFill>
                <a:latin typeface="+mn-lt"/>
                <a:ea typeface="+mn-ea"/>
                <a:cs typeface="+mn-cs"/>
              </a:rPr>
              <a:t>the trapdoor is linear to the attributes specified in each secret key</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Dishonest and rational miners may pursue a higher efficiency by skipping or random voting without verifying the candidate block is reasonable or not to gain more mining opportunities</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the modification privilege can be compromised due to a variety of reasons, such as no-paid leave, retirement, and even selling</a:t>
            </a:r>
          </a:p>
          <a:p>
            <a:r>
              <a:rPr lang="en-US" altLang="zh-TW" sz="1200" b="0" i="0" u="none" strike="noStrike" kern="1200" baseline="0" dirty="0">
                <a:solidFill>
                  <a:schemeClr val="tx1"/>
                </a:solidFill>
                <a:latin typeface="+mn-lt"/>
                <a:ea typeface="+mn-ea"/>
                <a:cs typeface="+mn-cs"/>
              </a:rPr>
              <a:t>the secret key to gain monetary profits.</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the attribute-based redactable blockchain solution [25] faces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collusion attacks.</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5</a:t>
            </a:fld>
            <a:endParaRPr lang="zh-TW" altLang="en-US"/>
          </a:p>
        </p:txBody>
      </p:sp>
    </p:spTree>
    <p:extLst>
      <p:ext uri="{BB962C8B-B14F-4D97-AF65-F5344CB8AC3E}">
        <p14:creationId xmlns:p14="http://schemas.microsoft.com/office/powerpoint/2010/main" val="333516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the rewriting privilege is limited at most </a:t>
            </a:r>
            <a:r>
              <a:rPr lang="en-US" altLang="zh-TW" sz="1200" b="0" i="1" u="none" strike="noStrike" kern="1200" baseline="0" dirty="0">
                <a:solidFill>
                  <a:schemeClr val="tx1"/>
                </a:solidFill>
                <a:latin typeface="+mn-lt"/>
                <a:ea typeface="+mn-ea"/>
                <a:cs typeface="+mn-cs"/>
              </a:rPr>
              <a:t>k </a:t>
            </a:r>
            <a:r>
              <a:rPr lang="en-US" altLang="zh-TW" sz="1200" b="0" i="0" u="none" strike="noStrike" kern="1200" baseline="0" dirty="0">
                <a:solidFill>
                  <a:schemeClr val="tx1"/>
                </a:solidFill>
                <a:latin typeface="+mn-lt"/>
                <a:ea typeface="+mn-ea"/>
                <a:cs typeface="+mn-cs"/>
              </a:rPr>
              <a:t>times defined</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by CA, where the secret signing key can be extracted</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when more than </a:t>
            </a:r>
            <a:r>
              <a:rPr lang="en-US" altLang="zh-TW" sz="1200" b="0" i="1" u="none" strike="noStrike" kern="1200" baseline="0" dirty="0">
                <a:solidFill>
                  <a:schemeClr val="tx1"/>
                </a:solidFill>
                <a:latin typeface="+mn-lt"/>
                <a:ea typeface="+mn-ea"/>
                <a:cs typeface="+mn-cs"/>
              </a:rPr>
              <a:t>k</a:t>
            </a:r>
            <a:r>
              <a:rPr lang="en-US" altLang="zh-TW" sz="1200" b="0" i="0" u="none" strike="noStrike" kern="1200" baseline="0" dirty="0">
                <a:solidFill>
                  <a:schemeClr val="tx1"/>
                </a:solidFill>
                <a:latin typeface="+mn-lt"/>
                <a:ea typeface="+mn-ea"/>
                <a:cs typeface="+mn-cs"/>
              </a:rPr>
              <a:t>-time transaction rewriting operations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happen.</a:t>
            </a:r>
          </a:p>
          <a:p>
            <a:r>
              <a:rPr lang="zh-CN" altLang="en-US" sz="1200" b="0" i="0" kern="1200" dirty="0">
                <a:solidFill>
                  <a:schemeClr val="tx1"/>
                </a:solidFill>
                <a:effectLst/>
                <a:latin typeface="+mn-lt"/>
                <a:ea typeface="+mn-ea"/>
                <a:cs typeface="+mn-cs"/>
              </a:rPr>
              <a:t>为减少恶意行为，修改权限被</a:t>
            </a:r>
            <a:r>
              <a:rPr lang="en-US" altLang="zh-CN" sz="1200" b="0" i="0" kern="1200" dirty="0">
                <a:solidFill>
                  <a:schemeClr val="tx1"/>
                </a:solidFill>
                <a:effectLst/>
                <a:latin typeface="+mn-lt"/>
                <a:ea typeface="+mn-ea"/>
                <a:cs typeface="+mn-cs"/>
              </a:rPr>
              <a:t>CA</a:t>
            </a:r>
            <a:r>
              <a:rPr lang="zh-CN" altLang="en-US" sz="1200" b="0" i="0" kern="1200" dirty="0">
                <a:solidFill>
                  <a:schemeClr val="tx1"/>
                </a:solidFill>
                <a:effectLst/>
                <a:latin typeface="+mn-lt"/>
                <a:ea typeface="+mn-ea"/>
                <a:cs typeface="+mn-cs"/>
              </a:rPr>
              <a:t>定义为最多限制</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次，若发生超过</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次的交易修改时，</a:t>
            </a:r>
            <a:r>
              <a:rPr lang="en-US" altLang="zh-CN" sz="1200" b="0" i="0" kern="1200" dirty="0">
                <a:solidFill>
                  <a:schemeClr val="tx1"/>
                </a:solidFill>
                <a:effectLst/>
                <a:latin typeface="+mn-lt"/>
                <a:ea typeface="+mn-ea"/>
                <a:cs typeface="+mn-cs"/>
              </a:rPr>
              <a:t>CA</a:t>
            </a:r>
            <a:r>
              <a:rPr lang="zh-CN" altLang="en-US" sz="1200" b="0" i="0" kern="1200" dirty="0">
                <a:solidFill>
                  <a:schemeClr val="tx1"/>
                </a:solidFill>
                <a:effectLst/>
                <a:latin typeface="+mn-lt"/>
                <a:ea typeface="+mn-ea"/>
                <a:cs typeface="+mn-cs"/>
              </a:rPr>
              <a:t>处理罚款</a:t>
            </a:r>
            <a:endParaRPr lang="en-US" altLang="zh-CN" sz="1200" b="0" i="0" kern="1200" dirty="0">
              <a:solidFill>
                <a:schemeClr val="tx1"/>
              </a:solidFill>
              <a:effectLst/>
              <a:latin typeface="+mn-lt"/>
              <a:ea typeface="+mn-ea"/>
              <a:cs typeface="+mn-cs"/>
            </a:endParaRP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each modifier is required to make a time-locked deposit in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chain. This deposit can be spent before the expiration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date </a:t>
            </a:r>
            <a:r>
              <a:rPr lang="en-US" altLang="zh-TW" sz="1200" b="0" i="1" u="none" strike="noStrike" kern="1200" baseline="0" dirty="0">
                <a:solidFill>
                  <a:schemeClr val="tx1"/>
                </a:solidFill>
                <a:latin typeface="+mn-lt"/>
                <a:ea typeface="+mn-ea"/>
                <a:cs typeface="+mn-cs"/>
              </a:rPr>
              <a:t>t </a:t>
            </a:r>
            <a:r>
              <a:rPr lang="en-US" altLang="zh-TW" sz="1200" b="0" i="0" u="none" strike="noStrike" kern="1200" baseline="0" dirty="0">
                <a:solidFill>
                  <a:schemeClr val="tx1"/>
                </a:solidFill>
                <a:latin typeface="+mn-lt"/>
                <a:ea typeface="+mn-ea"/>
                <a:cs typeface="+mn-cs"/>
              </a:rPr>
              <a:t>with the signatures signed by CA and the modifier.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After the expiration date </a:t>
            </a:r>
            <a:r>
              <a:rPr lang="en-US" altLang="zh-TW" sz="1200" b="0" i="1" u="none" strike="noStrike" kern="1200" baseline="0" dirty="0">
                <a:solidFill>
                  <a:schemeClr val="tx1"/>
                </a:solidFill>
                <a:latin typeface="+mn-lt"/>
                <a:ea typeface="+mn-ea"/>
                <a:cs typeface="+mn-cs"/>
              </a:rPr>
              <a:t>t</a:t>
            </a:r>
            <a:r>
              <a:rPr lang="en-US" altLang="zh-TW" sz="1200" b="0" i="0" u="none" strike="noStrike" kern="1200" baseline="0" dirty="0">
                <a:solidFill>
                  <a:schemeClr val="tx1"/>
                </a:solidFill>
                <a:latin typeface="+mn-lt"/>
                <a:ea typeface="+mn-ea"/>
                <a:cs typeface="+mn-cs"/>
              </a:rPr>
              <a:t>, the deposit can be drawn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by the modifier individually. The modifier has rewriting</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privileges before the expiration date </a:t>
            </a:r>
            <a:r>
              <a:rPr lang="en-US" altLang="zh-TW" sz="1200" b="0" i="1" u="none" strike="noStrike" kern="1200" baseline="0" dirty="0">
                <a:solidFill>
                  <a:schemeClr val="tx1"/>
                </a:solidFill>
                <a:latin typeface="+mn-lt"/>
                <a:ea typeface="+mn-ea"/>
                <a:cs typeface="+mn-cs"/>
              </a:rPr>
              <a:t>t</a:t>
            </a:r>
            <a:r>
              <a:rPr lang="en-US" altLang="zh-TW" sz="1200" b="0" i="0" u="none" strike="noStrike" kern="1200" baseline="0" dirty="0">
                <a:solidFill>
                  <a:schemeClr val="tx1"/>
                </a:solidFill>
                <a:latin typeface="+mn-lt"/>
                <a:ea typeface="+mn-ea"/>
                <a:cs typeface="+mn-cs"/>
              </a:rPr>
              <a:t>.</a:t>
            </a:r>
          </a:p>
          <a:p>
            <a:r>
              <a:rPr lang="zh-CN" altLang="en-US" sz="1200" b="0" i="0" kern="1200" dirty="0">
                <a:solidFill>
                  <a:schemeClr val="tx1"/>
                </a:solidFill>
                <a:effectLst/>
                <a:latin typeface="+mn-lt"/>
                <a:ea typeface="+mn-ea"/>
                <a:cs typeface="+mn-cs"/>
              </a:rPr>
              <a:t>为惩罚恶意行为，每个修改者需定时存保证金。在授权期限内，若发生恶意行为，</a:t>
            </a:r>
            <a:r>
              <a:rPr lang="en-US" altLang="zh-CN" sz="1200" b="0" i="0" kern="1200" dirty="0">
                <a:solidFill>
                  <a:schemeClr val="tx1"/>
                </a:solidFill>
                <a:effectLst/>
                <a:latin typeface="+mn-lt"/>
                <a:ea typeface="+mn-ea"/>
                <a:cs typeface="+mn-cs"/>
              </a:rPr>
              <a:t>CA</a:t>
            </a:r>
            <a:r>
              <a:rPr lang="zh-CN" altLang="en-US" sz="1200" b="0" i="0" kern="1200" dirty="0">
                <a:solidFill>
                  <a:schemeClr val="tx1"/>
                </a:solidFill>
                <a:effectLst/>
                <a:latin typeface="+mn-lt"/>
                <a:ea typeface="+mn-ea"/>
                <a:cs typeface="+mn-cs"/>
              </a:rPr>
              <a:t>可以使用自身密钥和修改者的密钥提取存款</a:t>
            </a:r>
            <a:endParaRPr lang="en-US" altLang="zh-TW" sz="1200" b="0" i="0" u="none" strike="noStrike" kern="1200" baseline="0" dirty="0">
              <a:solidFill>
                <a:schemeClr val="tx1"/>
              </a:solidFill>
              <a:latin typeface="+mn-lt"/>
              <a:ea typeface="+mn-ea"/>
              <a:cs typeface="+mn-cs"/>
            </a:endParaRP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Strong security model : by allowing the collusion between transaction owners and modifiers (without specifying attributes to satisfy the policy associated with redactable transaction). In contrast, the previous solution in [25] cannot prevent such a collusion attack.</a:t>
            </a:r>
          </a:p>
          <a:p>
            <a:r>
              <a:rPr lang="zh-CN" altLang="en-US" sz="1200" b="0" i="0" kern="1200" dirty="0">
                <a:solidFill>
                  <a:schemeClr val="tx1"/>
                </a:solidFill>
                <a:effectLst/>
                <a:latin typeface="+mn-lt"/>
                <a:ea typeface="+mn-ea"/>
                <a:cs typeface="+mn-cs"/>
              </a:rPr>
              <a:t>允许交易所有者和修改者之间的勾结来改进</a:t>
            </a:r>
            <a:r>
              <a:rPr lang="en-US" altLang="zh-CN" sz="1200" b="0" i="0" kern="1200" dirty="0" err="1">
                <a:solidFill>
                  <a:schemeClr val="tx1"/>
                </a:solidFill>
                <a:effectLst/>
                <a:latin typeface="+mn-lt"/>
                <a:ea typeface="+mn-ea"/>
                <a:cs typeface="+mn-cs"/>
              </a:rPr>
              <a:t>Ateniese</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Derler</a:t>
            </a:r>
            <a:r>
              <a:rPr lang="zh-CN" altLang="en-US" sz="1200" b="0" i="0" kern="1200" dirty="0">
                <a:solidFill>
                  <a:schemeClr val="tx1"/>
                </a:solidFill>
                <a:effectLst/>
                <a:latin typeface="+mn-lt"/>
                <a:ea typeface="+mn-ea"/>
                <a:cs typeface="+mn-cs"/>
              </a:rPr>
              <a:t>中引入的安全模型。本文使用更通用的变色龙哈希，而不是增强变色龙哈希和</a:t>
            </a:r>
            <a:r>
              <a:rPr lang="en-US" altLang="zh-CN" sz="1200" b="0" i="0" kern="1200" dirty="0">
                <a:solidFill>
                  <a:schemeClr val="tx1"/>
                </a:solidFill>
                <a:effectLst/>
                <a:latin typeface="+mn-lt"/>
                <a:ea typeface="+mn-ea"/>
                <a:cs typeface="+mn-cs"/>
              </a:rPr>
              <a:t>CHET</a:t>
            </a:r>
            <a:r>
              <a:rPr lang="zh-CN" altLang="en-US" sz="1200" b="0" i="0" kern="1200" dirty="0">
                <a:solidFill>
                  <a:schemeClr val="tx1"/>
                </a:solidFill>
                <a:effectLst/>
                <a:latin typeface="+mn-lt"/>
                <a:ea typeface="+mn-ea"/>
                <a:cs typeface="+mn-cs"/>
              </a:rPr>
              <a:t>。没有陷门正确性检查的需求，数字签名来支持重写特权，而不是加密机制，以获得最佳性能，适用于大型环境，成本小。</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6</a:t>
            </a:fld>
            <a:endParaRPr lang="zh-TW" altLang="en-US"/>
          </a:p>
        </p:txBody>
      </p:sp>
    </p:spTree>
    <p:extLst>
      <p:ext uri="{BB962C8B-B14F-4D97-AF65-F5344CB8AC3E}">
        <p14:creationId xmlns:p14="http://schemas.microsoft.com/office/powerpoint/2010/main" val="2017743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 We apply more generic chameleon hashes, where it only</a:t>
            </a:r>
          </a:p>
          <a:p>
            <a:r>
              <a:rPr lang="en-US" altLang="zh-TW" sz="1200" b="0" i="0" u="none" strike="noStrike" kern="1200" baseline="0" dirty="0">
                <a:solidFill>
                  <a:schemeClr val="tx1"/>
                </a:solidFill>
                <a:latin typeface="+mn-lt"/>
                <a:ea typeface="+mn-ea"/>
                <a:cs typeface="+mn-cs"/>
              </a:rPr>
              <a:t>requires the basic adaption property rather than enhanced</a:t>
            </a:r>
          </a:p>
          <a:p>
            <a:r>
              <a:rPr lang="en-US" altLang="zh-TW" sz="1200" b="0" i="0" u="none" strike="noStrike" kern="1200" baseline="0" dirty="0">
                <a:solidFill>
                  <a:schemeClr val="tx1"/>
                </a:solidFill>
                <a:latin typeface="+mn-lt"/>
                <a:ea typeface="+mn-ea"/>
                <a:cs typeface="+mn-cs"/>
              </a:rPr>
              <a:t>collision-resistance [24], and even CHET [25].</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 Our solution has no trapdoor correctness checking</a:t>
            </a:r>
          </a:p>
          <a:p>
            <a:r>
              <a:rPr lang="en-US" altLang="zh-TW" sz="1200" b="0" i="0" u="none" strike="noStrike" kern="1200" baseline="0" dirty="0">
                <a:solidFill>
                  <a:schemeClr val="tx1"/>
                </a:solidFill>
                <a:latin typeface="+mn-lt"/>
                <a:ea typeface="+mn-ea"/>
                <a:cs typeface="+mn-cs"/>
              </a:rPr>
              <a:t>requirement, while the previous solutions [24], [25] may</a:t>
            </a:r>
          </a:p>
          <a:p>
            <a:r>
              <a:rPr lang="en-US" altLang="zh-TW" sz="1200" b="0" i="0" u="none" strike="noStrike" kern="1200" baseline="0" dirty="0">
                <a:solidFill>
                  <a:schemeClr val="tx1"/>
                </a:solidFill>
                <a:latin typeface="+mn-lt"/>
                <a:ea typeface="+mn-ea"/>
                <a:cs typeface="+mn-cs"/>
              </a:rPr>
              <a:t>require trapdoor correctness checking since malicious</a:t>
            </a:r>
          </a:p>
          <a:p>
            <a:r>
              <a:rPr lang="en-US" altLang="zh-TW" sz="1200" b="0" i="0" u="none" strike="noStrike" kern="1200" baseline="0" dirty="0">
                <a:solidFill>
                  <a:schemeClr val="tx1"/>
                </a:solidFill>
                <a:latin typeface="+mn-lt"/>
                <a:ea typeface="+mn-ea"/>
                <a:cs typeface="+mn-cs"/>
              </a:rPr>
              <a:t>chain participants may seal the incorrect trapdoor.</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 We apply digital signatures to endorse rewriting privileges</a:t>
            </a:r>
          </a:p>
          <a:p>
            <a:r>
              <a:rPr lang="en-US" altLang="zh-TW" sz="1200" b="0" i="0" u="none" strike="noStrike" kern="1200" baseline="0" dirty="0">
                <a:solidFill>
                  <a:schemeClr val="tx1"/>
                </a:solidFill>
                <a:latin typeface="+mn-lt"/>
                <a:ea typeface="+mn-ea"/>
                <a:cs typeface="+mn-cs"/>
              </a:rPr>
              <a:t>rather than encryption mechanisms for optimal performance.</a:t>
            </a:r>
          </a:p>
          <a:p>
            <a:r>
              <a:rPr lang="en-US" altLang="zh-TW" sz="1200" b="0" i="0" u="none" strike="noStrike" kern="1200" baseline="0" dirty="0">
                <a:solidFill>
                  <a:schemeClr val="tx1"/>
                </a:solidFill>
                <a:latin typeface="+mn-lt"/>
                <a:ea typeface="+mn-ea"/>
                <a:cs typeface="+mn-cs"/>
              </a:rPr>
              <a:t>Digital signatures have no costly key encapsulation</a:t>
            </a:r>
          </a:p>
          <a:p>
            <a:r>
              <a:rPr lang="en-US" altLang="zh-TW" sz="1200" b="0" i="0" u="none" strike="noStrike" kern="1200" baseline="0" dirty="0">
                <a:solidFill>
                  <a:schemeClr val="tx1"/>
                </a:solidFill>
                <a:latin typeface="+mn-lt"/>
                <a:ea typeface="+mn-ea"/>
                <a:cs typeface="+mn-cs"/>
              </a:rPr>
              <a:t>mechanism. Moreover, no expensive secret channel</a:t>
            </a:r>
          </a:p>
          <a:p>
            <a:r>
              <a:rPr lang="en-US" altLang="zh-TW" sz="1200" b="0" i="0" u="none" strike="noStrike" kern="1200" baseline="0" dirty="0">
                <a:solidFill>
                  <a:schemeClr val="tx1"/>
                </a:solidFill>
                <a:latin typeface="+mn-lt"/>
                <a:ea typeface="+mn-ea"/>
                <a:cs typeface="+mn-cs"/>
              </a:rPr>
              <a:t>is needed to distribute secret keys in the blockchain</a:t>
            </a:r>
          </a:p>
          <a:p>
            <a:r>
              <a:rPr lang="en-US" altLang="zh-TW" sz="1200" b="0" i="0" u="none" strike="noStrike" kern="1200" baseline="0" dirty="0">
                <a:solidFill>
                  <a:schemeClr val="tx1"/>
                </a:solidFill>
                <a:latin typeface="+mn-lt"/>
                <a:ea typeface="+mn-ea"/>
                <a:cs typeface="+mn-cs"/>
              </a:rPr>
              <a:t>environment.</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 Our solution is suitable for a large-scale setting. The</a:t>
            </a:r>
          </a:p>
          <a:p>
            <a:r>
              <a:rPr lang="en-US" altLang="zh-TW" sz="1200" b="0" i="0" u="none" strike="noStrike" kern="1200" baseline="0" dirty="0">
                <a:solidFill>
                  <a:schemeClr val="tx1"/>
                </a:solidFill>
                <a:latin typeface="+mn-lt"/>
                <a:ea typeface="+mn-ea"/>
                <a:cs typeface="+mn-cs"/>
              </a:rPr>
              <a:t>increment of attributes and redaction times has far less</a:t>
            </a:r>
          </a:p>
          <a:p>
            <a:r>
              <a:rPr lang="en-US" altLang="zh-TW" sz="1200" b="0" i="0" u="none" strike="noStrike" kern="1200" baseline="0" dirty="0">
                <a:solidFill>
                  <a:schemeClr val="tx1"/>
                </a:solidFill>
                <a:latin typeface="+mn-lt"/>
                <a:ea typeface="+mn-ea"/>
                <a:cs typeface="+mn-cs"/>
              </a:rPr>
              <a:t>influence on the cost of our solution, as shown in</a:t>
            </a:r>
          </a:p>
          <a:p>
            <a:r>
              <a:rPr lang="en-US" altLang="zh-TW" sz="1200" b="0" i="0" u="none" strike="noStrike" kern="1200" baseline="0" dirty="0">
                <a:solidFill>
                  <a:schemeClr val="tx1"/>
                </a:solidFill>
                <a:latin typeface="+mn-lt"/>
                <a:ea typeface="+mn-ea"/>
                <a:cs typeface="+mn-cs"/>
              </a:rPr>
              <a:t>Section V.</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8</a:t>
            </a:fld>
            <a:endParaRPr lang="zh-TW" altLang="en-US"/>
          </a:p>
        </p:txBody>
      </p:sp>
    </p:spTree>
    <p:extLst>
      <p:ext uri="{BB962C8B-B14F-4D97-AF65-F5344CB8AC3E}">
        <p14:creationId xmlns:p14="http://schemas.microsoft.com/office/powerpoint/2010/main" val="3226457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epoch-based modification is quite challenging in current redactable blockchains. One possible solution is to use revocable ABE (RABE) [31], [32] to replace the ABE component in [25].</a:t>
            </a:r>
          </a:p>
          <a:p>
            <a:r>
              <a:rPr lang="en-US" altLang="zh-TW" sz="1200" b="0" i="0" u="none" strike="noStrike" kern="1200" baseline="0" dirty="0">
                <a:solidFill>
                  <a:schemeClr val="tx1"/>
                </a:solidFill>
                <a:latin typeface="+mn-lt"/>
                <a:ea typeface="+mn-ea"/>
                <a:cs typeface="+mn-cs"/>
              </a:rPr>
              <a:t>RABE requires a semi-trusted third party (e.g., cloud) to update the ciphertext in each epoch so that the revoked</a:t>
            </a:r>
          </a:p>
          <a:p>
            <a:r>
              <a:rPr lang="en-US" altLang="zh-TW" sz="1200" b="0" i="0" u="none" strike="noStrike" kern="1200" baseline="0" dirty="0">
                <a:solidFill>
                  <a:schemeClr val="tx1"/>
                </a:solidFill>
                <a:latin typeface="+mn-lt"/>
                <a:ea typeface="+mn-ea"/>
                <a:cs typeface="+mn-cs"/>
              </a:rPr>
              <a:t>user cannot reveal the ciphertext which the revoked user can access before they are revoked. In a blockchain environment, it is </a:t>
            </a:r>
            <a:r>
              <a:rPr lang="zh-TW" altLang="en-US" sz="1200" b="0" i="0" u="none" strike="noStrike" kern="1200" baseline="0" dirty="0">
                <a:solidFill>
                  <a:schemeClr val="tx1"/>
                </a:solidFill>
                <a:latin typeface="+mn-lt"/>
                <a:ea typeface="+mn-ea"/>
                <a:cs typeface="+mn-cs"/>
              </a:rPr>
              <a:t>不可行</a:t>
            </a:r>
            <a:r>
              <a:rPr lang="en-US" altLang="zh-TW" sz="1200" b="0" i="0" u="none" strike="noStrike" kern="1200" baseline="0" dirty="0">
                <a:solidFill>
                  <a:schemeClr val="tx1"/>
                </a:solidFill>
                <a:latin typeface="+mn-lt"/>
                <a:ea typeface="+mn-ea"/>
                <a:cs typeface="+mn-cs"/>
              </a:rPr>
              <a:t> to find a semi-trusted third party to process ciphertext updates</a:t>
            </a:r>
          </a:p>
          <a:p>
            <a:r>
              <a:rPr lang="en-US" altLang="zh-TW" sz="1200" b="0" i="0" u="none" strike="noStrike" kern="1200" baseline="0" dirty="0">
                <a:solidFill>
                  <a:schemeClr val="tx1"/>
                </a:solidFill>
                <a:latin typeface="+mn-lt"/>
                <a:ea typeface="+mn-ea"/>
                <a:cs typeface="+mn-cs"/>
              </a:rPr>
              <a:t>2) The auxiliary information (e.g., updated ciphertext) is changed in each epoch. It is costly to synchronize them in all the distributed ledgers each time.</a:t>
            </a:r>
          </a:p>
          <a:p>
            <a:r>
              <a:rPr lang="en-US" altLang="zh-TW" sz="1200" b="0" i="0" u="none" strike="noStrike" kern="1200" baseline="0" dirty="0">
                <a:solidFill>
                  <a:schemeClr val="tx1"/>
                </a:solidFill>
                <a:latin typeface="+mn-lt"/>
                <a:ea typeface="+mn-ea"/>
                <a:cs typeface="+mn-cs"/>
              </a:rPr>
              <a:t>3) The content in the blockchain is public. The revoked users are easy to find historical information that contains the ciphertexts generated before they are revoked. These ciphertexts can be decrypted by the revoked users.</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CHET includes two trapdoors: a long-term trapdoor is specified by CA, and an</a:t>
            </a:r>
          </a:p>
          <a:p>
            <a:r>
              <a:rPr lang="en-US" altLang="zh-TW" sz="1200" b="0" i="0" u="none" strike="noStrike" kern="1200" baseline="0" dirty="0">
                <a:solidFill>
                  <a:schemeClr val="tx1"/>
                </a:solidFill>
                <a:latin typeface="+mn-lt"/>
                <a:ea typeface="+mn-ea"/>
                <a:cs typeface="+mn-cs"/>
              </a:rPr>
              <a:t>ephemeral trapdoor is generated by the transaction owner</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The secret key of ABE is used to reveal the ephemeral trapdoor sealed by the transaction owner. </a:t>
            </a:r>
          </a:p>
          <a:p>
            <a:r>
              <a:rPr lang="en-US" altLang="zh-TW" sz="1200" b="0" i="0" u="none" strike="noStrike" kern="1200" baseline="0" dirty="0">
                <a:solidFill>
                  <a:schemeClr val="tx1"/>
                </a:solidFill>
                <a:latin typeface="+mn-lt"/>
                <a:ea typeface="+mn-ea"/>
                <a:cs typeface="+mn-cs"/>
              </a:rPr>
              <a:t>Hence, it has a security threat, where modifiers have the long-term trapdoor and the transaction owner has the ephemeral trapdoor. </a:t>
            </a:r>
          </a:p>
          <a:p>
            <a:r>
              <a:rPr lang="en-US" altLang="zh-TW" sz="1200" b="0" i="0" u="none" strike="noStrike" kern="1200" baseline="0" dirty="0">
                <a:solidFill>
                  <a:schemeClr val="tx1"/>
                </a:solidFill>
                <a:latin typeface="+mn-lt"/>
                <a:ea typeface="+mn-ea"/>
                <a:cs typeface="+mn-cs"/>
              </a:rPr>
              <a:t>The collusion of unauthorized modifiers (who have a long-term trapdoor but an invalid ABE secret key) and transaction owners</a:t>
            </a:r>
          </a:p>
          <a:p>
            <a:r>
              <a:rPr lang="en-US" altLang="zh-TW" sz="1200" b="0" i="0" u="none" strike="noStrike" kern="1200" baseline="0" dirty="0">
                <a:solidFill>
                  <a:schemeClr val="tx1"/>
                </a:solidFill>
                <a:latin typeface="+mn-lt"/>
                <a:ea typeface="+mn-ea"/>
                <a:cs typeface="+mn-cs"/>
              </a:rPr>
              <a:t>to launch transaction rewriting to be possible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9</a:t>
            </a:fld>
            <a:endParaRPr lang="zh-TW" altLang="en-US"/>
          </a:p>
        </p:txBody>
      </p:sp>
    </p:spTree>
    <p:extLst>
      <p:ext uri="{BB962C8B-B14F-4D97-AF65-F5344CB8AC3E}">
        <p14:creationId xmlns:p14="http://schemas.microsoft.com/office/powerpoint/2010/main" val="546763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https://icode.best/i/87147544305930</a:t>
            </a:r>
          </a:p>
          <a:p>
            <a:r>
              <a:rPr lang="en-US" altLang="zh-TW" sz="1200" b="0" i="0" u="none" strike="noStrike" kern="1200" baseline="0" dirty="0">
                <a:solidFill>
                  <a:schemeClr val="tx1"/>
                </a:solidFill>
                <a:latin typeface="+mn-lt"/>
                <a:ea typeface="+mn-ea"/>
                <a:cs typeface="+mn-cs"/>
              </a:rPr>
              <a:t>insecure to directly release the trapdoor of</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chameleon hashes</a:t>
            </a:r>
          </a:p>
          <a:p>
            <a:r>
              <a:rPr lang="en-US" altLang="zh-TW" sz="1200" b="0" i="0" u="none" strike="noStrike" kern="1200" baseline="0" dirty="0">
                <a:solidFill>
                  <a:schemeClr val="tx1"/>
                </a:solidFill>
                <a:latin typeface="+mn-lt"/>
                <a:ea typeface="+mn-ea"/>
                <a:cs typeface="+mn-cs"/>
              </a:rPr>
              <a:t>valid redactable transaction must have a valid hash</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value, a valid signature signed by a modifier, and a credential</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of this modifier issued by CA.</a:t>
            </a:r>
          </a:p>
          <a:p>
            <a:r>
              <a:rPr lang="en-US" altLang="zh-TW" sz="1200" b="0" i="0" u="none" strike="noStrike" kern="1200" baseline="0" dirty="0">
                <a:solidFill>
                  <a:schemeClr val="tx1"/>
                </a:solidFill>
                <a:latin typeface="+mn-lt"/>
                <a:ea typeface="+mn-ea"/>
                <a:cs typeface="+mn-cs"/>
              </a:rPr>
              <a:t>allows anyone to operate transaction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rewriting, but only the rewriting from the authorized modifier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can pass the verification</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Inspired by double-authentication-preventing signatures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[33]–[35] and </a:t>
            </a:r>
            <a:r>
              <a:rPr lang="en-US" altLang="zh-TW" sz="1200" b="0" i="0" u="none" strike="noStrike" kern="1200" baseline="0" dirty="0" err="1">
                <a:solidFill>
                  <a:schemeClr val="tx1"/>
                </a:solidFill>
                <a:latin typeface="+mn-lt"/>
                <a:ea typeface="+mn-ea"/>
                <a:cs typeface="+mn-cs"/>
              </a:rPr>
              <a:t>Schnorr</a:t>
            </a:r>
            <a:r>
              <a:rPr lang="en-US" altLang="zh-TW" sz="1200" b="0" i="0" u="none" strike="noStrike" kern="1200" baseline="0" dirty="0">
                <a:solidFill>
                  <a:schemeClr val="tx1"/>
                </a:solidFill>
                <a:latin typeface="+mn-lt"/>
                <a:ea typeface="+mn-ea"/>
                <a:cs typeface="+mn-cs"/>
              </a:rPr>
              <a:t> signature</a:t>
            </a:r>
          </a:p>
          <a:p>
            <a:r>
              <a:rPr lang="en-US" altLang="zh-TW" sz="1200" b="0" i="0" u="none" strike="noStrike" kern="1200" baseline="0" dirty="0">
                <a:solidFill>
                  <a:schemeClr val="tx1"/>
                </a:solidFill>
                <a:latin typeface="+mn-lt"/>
                <a:ea typeface="+mn-ea"/>
                <a:cs typeface="+mn-cs"/>
              </a:rPr>
              <a:t>Double-authentication-preventing signatures are a</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variety of digital signatures equipped with a self-enforcement</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mechanism.</a:t>
            </a:r>
          </a:p>
          <a:p>
            <a:r>
              <a:rPr lang="en-US" altLang="zh-TW" sz="1200" b="0" i="0" u="none" strike="noStrike" kern="1200" baseline="0" dirty="0">
                <a:solidFill>
                  <a:schemeClr val="tx1"/>
                </a:solidFill>
                <a:latin typeface="+mn-lt"/>
                <a:ea typeface="+mn-ea"/>
                <a:cs typeface="+mn-cs"/>
              </a:rPr>
              <a:t>Messages consist of an address and a payload</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component, and a signer is penalized if two messages with</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same addresses but different payloads are signed</a:t>
            </a:r>
          </a:p>
          <a:p>
            <a:endParaRPr lang="en-US" altLang="zh-TW" sz="1200" b="0" i="0" u="none" strike="noStrike" kern="1200" baseline="0" dirty="0">
              <a:solidFill>
                <a:schemeClr val="tx1"/>
              </a:solidFill>
              <a:latin typeface="+mn-lt"/>
              <a:ea typeface="+mn-ea"/>
              <a:cs typeface="+mn-cs"/>
            </a:endParaRPr>
          </a:p>
          <a:p>
            <a:endParaRPr lang="en-US" altLang="zh-TW" sz="1200" b="0" i="0" u="none" strike="noStrike" kern="1200" baseline="0" dirty="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10</a:t>
            </a:fld>
            <a:endParaRPr lang="zh-TW" altLang="en-US"/>
          </a:p>
        </p:txBody>
      </p:sp>
    </p:spTree>
    <p:extLst>
      <p:ext uri="{BB962C8B-B14F-4D97-AF65-F5344CB8AC3E}">
        <p14:creationId xmlns:p14="http://schemas.microsoft.com/office/powerpoint/2010/main" val="290995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we use 1-degree polynomial to realize secret</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sharing. </a:t>
            </a:r>
          </a:p>
          <a:p>
            <a:r>
              <a:rPr lang="en-US" altLang="zh-TW" sz="1200" b="0" i="0" u="none" strike="noStrike" kern="1200" baseline="0" dirty="0">
                <a:solidFill>
                  <a:schemeClr val="tx1"/>
                </a:solidFill>
                <a:latin typeface="+mn-lt"/>
                <a:ea typeface="+mn-ea"/>
                <a:cs typeface="+mn-cs"/>
              </a:rPr>
              <a:t>Specifically, we apply 1-degree polynomial with </a:t>
            </a:r>
            <a:r>
              <a:rPr lang="en-US" altLang="zh-TW" sz="1200" b="0" i="1" u="none" strike="noStrike" kern="1200" baseline="0" dirty="0">
                <a:solidFill>
                  <a:schemeClr val="tx1"/>
                </a:solidFill>
                <a:latin typeface="+mn-lt"/>
                <a:ea typeface="+mn-ea"/>
                <a:cs typeface="+mn-cs"/>
              </a:rPr>
              <a:t>k</a:t>
            </a:r>
            <a:r>
              <a:rPr lang="zh-TW" altLang="en-US"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instantiations rather than </a:t>
            </a:r>
            <a:r>
              <a:rPr lang="en-US" altLang="zh-TW" sz="1200" b="0" i="1" u="none" strike="noStrike" kern="1200" baseline="0" dirty="0">
                <a:solidFill>
                  <a:schemeClr val="tx1"/>
                </a:solidFill>
                <a:latin typeface="+mn-lt"/>
                <a:ea typeface="+mn-ea"/>
                <a:cs typeface="+mn-cs"/>
              </a:rPr>
              <a:t>k</a:t>
            </a:r>
            <a:r>
              <a:rPr lang="en-US" altLang="zh-TW" sz="1200" b="0" i="0" u="none" strike="noStrike" kern="1200" baseline="0" dirty="0">
                <a:solidFill>
                  <a:schemeClr val="tx1"/>
                </a:solidFill>
                <a:latin typeface="+mn-lt"/>
                <a:ea typeface="+mn-ea"/>
                <a:cs typeface="+mn-cs"/>
              </a:rPr>
              <a:t>-degree polynomial to prevent more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than </a:t>
            </a:r>
            <a:r>
              <a:rPr lang="en-US" altLang="zh-TW" sz="1200" b="0" i="1" u="none" strike="noStrike" kern="1200" baseline="0" dirty="0">
                <a:solidFill>
                  <a:schemeClr val="tx1"/>
                </a:solidFill>
                <a:latin typeface="+mn-lt"/>
                <a:ea typeface="+mn-ea"/>
                <a:cs typeface="+mn-cs"/>
              </a:rPr>
              <a:t>k </a:t>
            </a:r>
            <a:r>
              <a:rPr lang="en-US" altLang="zh-TW" sz="1200" b="0" i="0" u="none" strike="noStrike" kern="1200" baseline="0" dirty="0">
                <a:solidFill>
                  <a:schemeClr val="tx1"/>
                </a:solidFill>
                <a:latin typeface="+mn-lt"/>
                <a:ea typeface="+mn-ea"/>
                <a:cs typeface="+mn-cs"/>
              </a:rPr>
              <a:t>times transaction rewriting</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Inspired by revocable proxy signatures [37], we apply digital</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signatures rather than encryption mechanisms to privilege</a:t>
            </a:r>
          </a:p>
          <a:p>
            <a:r>
              <a:rPr lang="en-US" altLang="zh-TW" sz="1200" b="0" i="0" u="none" strike="noStrike" kern="1200" baseline="0" dirty="0">
                <a:solidFill>
                  <a:schemeClr val="tx1"/>
                </a:solidFill>
                <a:latin typeface="+mn-lt"/>
                <a:ea typeface="+mn-ea"/>
                <a:cs typeface="+mn-cs"/>
              </a:rPr>
              <a:t>delegation for epoch-based modification. In proxy signatures,</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the original signer delegates signing privilege to proxy signers.</a:t>
            </a:r>
          </a:p>
          <a:p>
            <a:r>
              <a:rPr lang="en-US" altLang="zh-TW" sz="1200" b="0" i="0" u="none" strike="noStrike" kern="1200" baseline="0" dirty="0">
                <a:solidFill>
                  <a:schemeClr val="tx1"/>
                </a:solidFill>
                <a:latin typeface="+mn-lt"/>
                <a:ea typeface="+mn-ea"/>
                <a:cs typeface="+mn-cs"/>
              </a:rPr>
              <a:t>In our solution, we follow this concept, CA delegates rewriting</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privilege to modifiers.</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the modifier</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associated attributes “{Admin</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Finance}” can rewrite the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transaction protected by a policy “Admin AND Finance” but</a:t>
            </a:r>
          </a:p>
          <a:p>
            <a:r>
              <a:rPr lang="en-US" altLang="zh-TW" sz="1200" b="0" i="0" u="none" strike="noStrike" kern="1200" baseline="0" dirty="0">
                <a:solidFill>
                  <a:schemeClr val="tx1"/>
                </a:solidFill>
                <a:latin typeface="+mn-lt"/>
                <a:ea typeface="+mn-ea"/>
                <a:cs typeface="+mn-cs"/>
              </a:rPr>
              <a:t>cannot rewrite the transaction specified by a policy “Admin</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AND Healthcare”</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each modifier has a unique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identifier such as {user1</a:t>
            </a:r>
            <a:r>
              <a:rPr lang="en-US" altLang="zh-TW" sz="1200" b="0" i="1"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user2</a:t>
            </a:r>
            <a:r>
              <a:rPr lang="en-US" altLang="zh-TW" sz="1200" b="0" i="1" u="none" strike="noStrike" kern="1200" baseline="0" dirty="0">
                <a:solidFill>
                  <a:schemeClr val="tx1"/>
                </a:solidFill>
                <a:latin typeface="+mn-lt"/>
                <a:ea typeface="+mn-ea"/>
                <a:cs typeface="+mn-cs"/>
              </a:rPr>
              <a:t>, . . .</a:t>
            </a:r>
            <a:r>
              <a:rPr lang="en-US" altLang="zh-TW" sz="1200" b="0" i="0" u="none" strike="noStrike" kern="1200" baseline="0" dirty="0">
                <a:solidFill>
                  <a:schemeClr val="tx1"/>
                </a:solidFill>
                <a:latin typeface="+mn-lt"/>
                <a:ea typeface="+mn-ea"/>
                <a:cs typeface="+mn-cs"/>
              </a:rPr>
              <a:t>}, transaction protected by</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a policy “user1 OR user2” can be rewritten by the modifiers</a:t>
            </a:r>
          </a:p>
          <a:p>
            <a:r>
              <a:rPr lang="en-US" altLang="zh-TW" sz="1200" b="0" i="0" u="none" strike="noStrike" kern="1200" baseline="0" dirty="0">
                <a:solidFill>
                  <a:schemeClr val="tx1"/>
                </a:solidFill>
                <a:latin typeface="+mn-lt"/>
                <a:ea typeface="+mn-ea"/>
                <a:cs typeface="+mn-cs"/>
              </a:rPr>
              <a:t>with identifier either user1 or user2.</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CA issues the rewriting</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privileges by signing the attribute set of the modifier (and the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public key of this modifier). If a transaction associated access</a:t>
            </a:r>
          </a:p>
          <a:p>
            <a:r>
              <a:rPr lang="en-US" altLang="zh-TW" sz="1200" b="0" i="0" u="none" strike="noStrike" kern="1200" baseline="0" dirty="0">
                <a:solidFill>
                  <a:schemeClr val="tx1"/>
                </a:solidFill>
                <a:latin typeface="+mn-lt"/>
                <a:ea typeface="+mn-ea"/>
                <a:cs typeface="+mn-cs"/>
              </a:rPr>
              <a:t>policy complies with the attribute set, the modifier can rewrite</a:t>
            </a:r>
            <a:r>
              <a:rPr lang="zh-TW" altLang="en-US" sz="1200" b="0" i="0" u="none" strike="noStrike" kern="1200" baseline="0" dirty="0">
                <a:solidFill>
                  <a:schemeClr val="tx1"/>
                </a:solidFill>
                <a:latin typeface="+mn-lt"/>
                <a:ea typeface="+mn-ea"/>
                <a:cs typeface="+mn-cs"/>
              </a:rPr>
              <a:t> </a:t>
            </a:r>
            <a:r>
              <a:rPr lang="en-US" altLang="zh-TW" sz="1200" b="0" i="0" u="none" strike="noStrike" kern="1200" baseline="0" dirty="0">
                <a:solidFill>
                  <a:schemeClr val="tx1"/>
                </a:solidFill>
                <a:latin typeface="+mn-lt"/>
                <a:ea typeface="+mn-ea"/>
                <a:cs typeface="+mn-cs"/>
              </a:rPr>
              <a:t>this transaction</a:t>
            </a:r>
            <a:endParaRPr lang="zh-TW" altLang="en-US" dirty="0"/>
          </a:p>
        </p:txBody>
      </p:sp>
      <p:sp>
        <p:nvSpPr>
          <p:cNvPr id="4" name="投影片編號版面配置區 3"/>
          <p:cNvSpPr>
            <a:spLocks noGrp="1"/>
          </p:cNvSpPr>
          <p:nvPr>
            <p:ph type="sldNum" sz="quarter" idx="5"/>
          </p:nvPr>
        </p:nvSpPr>
        <p:spPr/>
        <p:txBody>
          <a:bodyPr/>
          <a:lstStyle/>
          <a:p>
            <a:fld id="{B8287066-B1BC-4069-BDBD-588638ECF1E7}" type="slidenum">
              <a:rPr lang="zh-TW" altLang="en-US" smtClean="0"/>
              <a:t>11</a:t>
            </a:fld>
            <a:endParaRPr lang="zh-TW" altLang="en-US"/>
          </a:p>
        </p:txBody>
      </p:sp>
    </p:spTree>
    <p:extLst>
      <p:ext uri="{BB962C8B-B14F-4D97-AF65-F5344CB8AC3E}">
        <p14:creationId xmlns:p14="http://schemas.microsoft.com/office/powerpoint/2010/main" val="1621647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08BD68-0DC7-4E6C-9741-92C6B52C59F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FA85D02-E648-417B-B483-5CD5625BC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248875B-03B2-42DC-BD42-B316873D89B0}"/>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5" name="頁尾版面配置區 4">
            <a:extLst>
              <a:ext uri="{FF2B5EF4-FFF2-40B4-BE49-F238E27FC236}">
                <a16:creationId xmlns:a16="http://schemas.microsoft.com/office/drawing/2014/main" id="{14713613-8C6F-4A40-ADA1-2328EFCE6B3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D4EFAC-DA58-4874-A4F0-F899EF5A14D2}"/>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130002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45F7C-29F0-47AB-B4AD-F089D6312EB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29E11CE-F8E6-4ECB-80FD-DF4DDCADED2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1C2334E-998B-46F4-82ED-3F546A6822D0}"/>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5" name="頁尾版面配置區 4">
            <a:extLst>
              <a:ext uri="{FF2B5EF4-FFF2-40B4-BE49-F238E27FC236}">
                <a16:creationId xmlns:a16="http://schemas.microsoft.com/office/drawing/2014/main" id="{E4DB0531-DB6D-45F0-ACFE-102C35B6DD4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BC90D5-1FE7-4DDE-B5D9-3D5736D137A9}"/>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2543094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9D9B258-0DCF-4D28-ACE4-0B9881AA770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3E7DDAD-C93E-49E0-9B4A-5250C025998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A4AF74-C414-450B-8FB2-051A1541AA0F}"/>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5" name="頁尾版面配置區 4">
            <a:extLst>
              <a:ext uri="{FF2B5EF4-FFF2-40B4-BE49-F238E27FC236}">
                <a16:creationId xmlns:a16="http://schemas.microsoft.com/office/drawing/2014/main" id="{197410FD-78D6-48D1-9F43-0060DF16D2A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682FF3-AC95-4FB0-BB2B-6F4AFE5EF1C5}"/>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99161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F82AEF-4341-40CC-9478-EBFD18D1631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AB57F9F-148C-47C9-9A7F-822BD7FBE55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34015D3-EBA2-4843-9450-93C32740F1C8}"/>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5" name="頁尾版面配置區 4">
            <a:extLst>
              <a:ext uri="{FF2B5EF4-FFF2-40B4-BE49-F238E27FC236}">
                <a16:creationId xmlns:a16="http://schemas.microsoft.com/office/drawing/2014/main" id="{92F0EC68-75C5-46C2-A28D-2773A7C19C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F9426F7-1365-4E60-8254-5EE1BB7969CC}"/>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318170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1A8921-34F0-40ED-84FD-1841D144FAF4}"/>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0D53FF0-D2AD-4EE8-85C8-FE92C6371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439C026-BF09-4B55-A981-685D4E6E56BE}"/>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5" name="頁尾版面配置區 4">
            <a:extLst>
              <a:ext uri="{FF2B5EF4-FFF2-40B4-BE49-F238E27FC236}">
                <a16:creationId xmlns:a16="http://schemas.microsoft.com/office/drawing/2014/main" id="{83A48BE1-18C5-43F4-9831-DC29E0856A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FD5D454-1F1B-4154-89C3-ECD6A68FA9FB}"/>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339324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1D8F71-7567-4FA1-AC21-FEF5B51A0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3E90DE5-3AF1-4DE3-A0D4-61BC4E06724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3DB3320-2552-4DD3-B663-DC4E8ECF7EC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F6B486A-5D34-4EDC-B27F-30CEE7C5B12C}"/>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6" name="頁尾版面配置區 5">
            <a:extLst>
              <a:ext uri="{FF2B5EF4-FFF2-40B4-BE49-F238E27FC236}">
                <a16:creationId xmlns:a16="http://schemas.microsoft.com/office/drawing/2014/main" id="{A5A00B28-6D7F-47F3-9E7A-356485831C7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A9F8019-D4EF-4C0A-9378-633065A7D241}"/>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249074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44AA70-7DAB-46F0-8CAA-C1F1521CD9D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E06C0BC-5AA0-40B5-87E7-EC9CEAEB3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2ACD378-410E-424D-97A7-9D009178944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C6CD3CA-3079-43DE-82BA-4E0E5D983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BA13543-A8C7-4030-ACAC-1EDCE672ECF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DA713BB-0FF8-4ED3-9D3F-54D25B594EBE}"/>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8" name="頁尾版面配置區 7">
            <a:extLst>
              <a:ext uri="{FF2B5EF4-FFF2-40B4-BE49-F238E27FC236}">
                <a16:creationId xmlns:a16="http://schemas.microsoft.com/office/drawing/2014/main" id="{30FD4FD0-0DFF-4E14-B84C-B59AAC9A6BB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06AE555-A600-4BAD-884D-0C965C485F22}"/>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257415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DDA3C3-6268-4DDC-A27F-B8497A6B9A2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DDAE938-96C6-4059-A1EB-88D85E766E00}"/>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4" name="頁尾版面配置區 3">
            <a:extLst>
              <a:ext uri="{FF2B5EF4-FFF2-40B4-BE49-F238E27FC236}">
                <a16:creationId xmlns:a16="http://schemas.microsoft.com/office/drawing/2014/main" id="{2F9A76F9-1FE5-4B63-B2A9-8F9E4AF2ECA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A8AEE67-6E8D-4EE8-85C2-29A246C0A37D}"/>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46755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BF3A336-604F-433F-9A99-E6F3C37536EE}"/>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3" name="頁尾版面配置區 2">
            <a:extLst>
              <a:ext uri="{FF2B5EF4-FFF2-40B4-BE49-F238E27FC236}">
                <a16:creationId xmlns:a16="http://schemas.microsoft.com/office/drawing/2014/main" id="{3FDB740D-A85E-4898-A318-6D24ADEADA0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4D39D90-1750-4FE8-BFBC-D85B4DCE3E93}"/>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90968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197F7-E1A5-4195-A5AC-DC367F49076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24A7FA0-A4B4-46D5-BCCD-B262896386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DF69DB9-1F3F-4559-9D85-D1817F674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8EA1E4D-0FD0-4851-826D-2ADBF4CAA676}"/>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6" name="頁尾版面配置區 5">
            <a:extLst>
              <a:ext uri="{FF2B5EF4-FFF2-40B4-BE49-F238E27FC236}">
                <a16:creationId xmlns:a16="http://schemas.microsoft.com/office/drawing/2014/main" id="{DFC0FDBE-3988-42ED-9EEE-7A1809F8E2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7493B39-13C3-45F0-BD89-81F641201B96}"/>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1583260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3D92F-D0C4-44C8-9A0D-AA81336F89A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2DDD021-9849-44B6-AA9F-DD276C443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87240A8-C40E-4B01-A887-5B1C61D73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C456DE2-D8F6-4DF3-9D4C-BAAE05AFF829}"/>
              </a:ext>
            </a:extLst>
          </p:cNvPr>
          <p:cNvSpPr>
            <a:spLocks noGrp="1"/>
          </p:cNvSpPr>
          <p:nvPr>
            <p:ph type="dt" sz="half" idx="10"/>
          </p:nvPr>
        </p:nvSpPr>
        <p:spPr/>
        <p:txBody>
          <a:bodyPr/>
          <a:lstStyle/>
          <a:p>
            <a:fld id="{A7142C9E-FB72-4947-8ECC-42658D282379}" type="datetimeFigureOut">
              <a:rPr lang="zh-TW" altLang="en-US" smtClean="0"/>
              <a:t>2022/4/25</a:t>
            </a:fld>
            <a:endParaRPr lang="zh-TW" altLang="en-US"/>
          </a:p>
        </p:txBody>
      </p:sp>
      <p:sp>
        <p:nvSpPr>
          <p:cNvPr id="6" name="頁尾版面配置區 5">
            <a:extLst>
              <a:ext uri="{FF2B5EF4-FFF2-40B4-BE49-F238E27FC236}">
                <a16:creationId xmlns:a16="http://schemas.microsoft.com/office/drawing/2014/main" id="{595E57A6-7931-4D9C-94CF-8CAF37BB3D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503A7B5-70D8-411B-A173-DCEDA0AF4DC6}"/>
              </a:ext>
            </a:extLst>
          </p:cNvPr>
          <p:cNvSpPr>
            <a:spLocks noGrp="1"/>
          </p:cNvSpPr>
          <p:nvPr>
            <p:ph type="sldNum" sz="quarter" idx="12"/>
          </p:nvPr>
        </p:nvSpPr>
        <p:spPr/>
        <p:txBody>
          <a:body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1923085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2F9FD09-B298-4026-B338-2673A282C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DF8AC98-B50F-4D39-8F47-3538BDC54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8D55710-D837-4C91-9C21-6D1FBAE7F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142C9E-FB72-4947-8ECC-42658D282379}" type="datetimeFigureOut">
              <a:rPr lang="zh-TW" altLang="en-US" smtClean="0"/>
              <a:t>2022/4/25</a:t>
            </a:fld>
            <a:endParaRPr lang="zh-TW" altLang="en-US"/>
          </a:p>
        </p:txBody>
      </p:sp>
      <p:sp>
        <p:nvSpPr>
          <p:cNvPr id="5" name="頁尾版面配置區 4">
            <a:extLst>
              <a:ext uri="{FF2B5EF4-FFF2-40B4-BE49-F238E27FC236}">
                <a16:creationId xmlns:a16="http://schemas.microsoft.com/office/drawing/2014/main" id="{284AF33F-A367-4FD9-B101-A179C77236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46A932D-8F20-41EB-AE68-EB11CF500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77006-1DB4-4B4B-9677-9C212D3C9B83}" type="slidenum">
              <a:rPr lang="zh-TW" altLang="en-US" smtClean="0"/>
              <a:t>‹#›</a:t>
            </a:fld>
            <a:endParaRPr lang="zh-TW" altLang="en-US"/>
          </a:p>
        </p:txBody>
      </p:sp>
    </p:spTree>
    <p:extLst>
      <p:ext uri="{BB962C8B-B14F-4D97-AF65-F5344CB8AC3E}">
        <p14:creationId xmlns:p14="http://schemas.microsoft.com/office/powerpoint/2010/main" val="1273342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BBAECE-2F70-4F46-9A3E-E66A247115C4}"/>
              </a:ext>
            </a:extLst>
          </p:cNvPr>
          <p:cNvSpPr>
            <a:spLocks noGrp="1"/>
          </p:cNvSpPr>
          <p:nvPr>
            <p:ph type="ctrTitle"/>
          </p:nvPr>
        </p:nvSpPr>
        <p:spPr/>
        <p:txBody>
          <a:bodyPr>
            <a:normAutofit fontScale="90000"/>
          </a:bodyPr>
          <a:lstStyle/>
          <a:p>
            <a:r>
              <a:rPr lang="en-US" altLang="zh-TW" dirty="0"/>
              <a:t>K-</a:t>
            </a:r>
            <a:r>
              <a:rPr lang="en-US" altLang="zh-TW" dirty="0" err="1"/>
              <a:t>Time_Modifiable_and_Epoch</a:t>
            </a:r>
            <a:r>
              <a:rPr lang="en-US" altLang="zh-TW" dirty="0"/>
              <a:t>-</a:t>
            </a:r>
            <a:r>
              <a:rPr lang="en-US" altLang="zh-TW" dirty="0" err="1"/>
              <a:t>Based_Redactable_Blockchain</a:t>
            </a:r>
            <a:endParaRPr lang="zh-TW" altLang="en-US" dirty="0"/>
          </a:p>
        </p:txBody>
      </p:sp>
      <p:sp>
        <p:nvSpPr>
          <p:cNvPr id="3" name="副標題 2">
            <a:extLst>
              <a:ext uri="{FF2B5EF4-FFF2-40B4-BE49-F238E27FC236}">
                <a16:creationId xmlns:a16="http://schemas.microsoft.com/office/drawing/2014/main" id="{69368121-9D41-47DD-B918-76809E73C9DE}"/>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429157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B460EE-5256-47EE-9A55-4579EEDA325A}"/>
              </a:ext>
            </a:extLst>
          </p:cNvPr>
          <p:cNvSpPr>
            <a:spLocks noGrp="1"/>
          </p:cNvSpPr>
          <p:nvPr>
            <p:ph type="title"/>
          </p:nvPr>
        </p:nvSpPr>
        <p:spPr/>
        <p:txBody>
          <a:bodyPr/>
          <a:lstStyle/>
          <a:p>
            <a:r>
              <a:rPr lang="en-US" altLang="zh-TW" i="1" dirty="0"/>
              <a:t>Technical Overview</a:t>
            </a:r>
            <a:endParaRPr lang="zh-TW" altLang="en-US" dirty="0"/>
          </a:p>
        </p:txBody>
      </p:sp>
      <p:sp>
        <p:nvSpPr>
          <p:cNvPr id="3" name="內容版面配置區 2">
            <a:extLst>
              <a:ext uri="{FF2B5EF4-FFF2-40B4-BE49-F238E27FC236}">
                <a16:creationId xmlns:a16="http://schemas.microsoft.com/office/drawing/2014/main" id="{915AFB64-C285-4654-93B7-975F30AD2A38}"/>
              </a:ext>
            </a:extLst>
          </p:cNvPr>
          <p:cNvSpPr>
            <a:spLocks noGrp="1"/>
          </p:cNvSpPr>
          <p:nvPr>
            <p:ph idx="1"/>
          </p:nvPr>
        </p:nvSpPr>
        <p:spPr>
          <a:xfrm>
            <a:off x="838200" y="1420586"/>
            <a:ext cx="10515600" cy="5072289"/>
          </a:xfrm>
        </p:spPr>
        <p:txBody>
          <a:bodyPr>
            <a:normAutofit/>
          </a:bodyPr>
          <a:lstStyle/>
          <a:p>
            <a:r>
              <a:rPr lang="en-US" altLang="zh-TW" dirty="0"/>
              <a:t>To eliminate the costly encryption mechanism, we apply</a:t>
            </a:r>
            <a:r>
              <a:rPr lang="zh-TW" altLang="en-US" dirty="0"/>
              <a:t> </a:t>
            </a:r>
            <a:r>
              <a:rPr lang="en-US" altLang="zh-TW" dirty="0"/>
              <a:t>digital signatures to release the trapdoor of chameleon hashes.</a:t>
            </a:r>
          </a:p>
          <a:p>
            <a:pPr lvl="1"/>
            <a:r>
              <a:rPr lang="en-US" altLang="zh-TW" dirty="0"/>
              <a:t>only the rewriting from the authorized modifier</a:t>
            </a:r>
            <a:r>
              <a:rPr lang="zh-TW" altLang="en-US" dirty="0"/>
              <a:t> </a:t>
            </a:r>
            <a:r>
              <a:rPr lang="en-US" altLang="zh-TW" dirty="0"/>
              <a:t>can pass the verification</a:t>
            </a:r>
          </a:p>
          <a:p>
            <a:r>
              <a:rPr lang="en-US" altLang="zh-TW" dirty="0"/>
              <a:t>Double-authentication-preventing signatures</a:t>
            </a:r>
          </a:p>
          <a:p>
            <a:r>
              <a:rPr lang="en-US" altLang="zh-TW" dirty="0"/>
              <a:t>Messages consist of an address and a payload</a:t>
            </a:r>
            <a:r>
              <a:rPr lang="zh-TW" altLang="en-US" dirty="0"/>
              <a:t> </a:t>
            </a:r>
            <a:r>
              <a:rPr lang="en-US" altLang="zh-TW" dirty="0"/>
              <a:t>component, and a signer is penalized if two messages with</a:t>
            </a:r>
            <a:r>
              <a:rPr lang="zh-TW" altLang="en-US" dirty="0"/>
              <a:t> </a:t>
            </a:r>
            <a:r>
              <a:rPr lang="en-US" altLang="zh-TW" dirty="0"/>
              <a:t>the same addresses but different payloads are signed</a:t>
            </a:r>
          </a:p>
          <a:p>
            <a:r>
              <a:rPr lang="en-US" altLang="zh-TW" dirty="0" err="1"/>
              <a:t>Schnorr</a:t>
            </a:r>
            <a:r>
              <a:rPr lang="en-US" altLang="zh-TW" dirty="0"/>
              <a:t> signature</a:t>
            </a:r>
          </a:p>
          <a:p>
            <a:pPr lvl="1"/>
            <a:r>
              <a:rPr lang="en-US" altLang="zh-TW" dirty="0"/>
              <a:t>improve efficiency</a:t>
            </a:r>
          </a:p>
          <a:p>
            <a:pPr lvl="1"/>
            <a:r>
              <a:rPr lang="en-US" altLang="zh-TW" dirty="0"/>
              <a:t>rather than costly zero-knowledge proof</a:t>
            </a:r>
            <a:r>
              <a:rPr lang="zh-TW" altLang="en-US" dirty="0"/>
              <a:t> </a:t>
            </a:r>
            <a:r>
              <a:rPr lang="en-US" altLang="zh-TW" dirty="0"/>
              <a:t>Systems</a:t>
            </a:r>
          </a:p>
        </p:txBody>
      </p:sp>
    </p:spTree>
    <p:extLst>
      <p:ext uri="{BB962C8B-B14F-4D97-AF65-F5344CB8AC3E}">
        <p14:creationId xmlns:p14="http://schemas.microsoft.com/office/powerpoint/2010/main" val="96682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67204-C8F4-4E1B-A03D-8D005EB22AB1}"/>
              </a:ext>
            </a:extLst>
          </p:cNvPr>
          <p:cNvSpPr>
            <a:spLocks noGrp="1"/>
          </p:cNvSpPr>
          <p:nvPr>
            <p:ph type="title"/>
          </p:nvPr>
        </p:nvSpPr>
        <p:spPr/>
        <p:txBody>
          <a:bodyPr/>
          <a:lstStyle/>
          <a:p>
            <a:r>
              <a:rPr lang="en-US" altLang="zh-TW" i="1" dirty="0"/>
              <a:t>Technical Overview</a:t>
            </a:r>
            <a:endParaRPr lang="zh-TW" altLang="en-US" dirty="0"/>
          </a:p>
        </p:txBody>
      </p:sp>
      <p:sp>
        <p:nvSpPr>
          <p:cNvPr id="3" name="內容版面配置區 2">
            <a:extLst>
              <a:ext uri="{FF2B5EF4-FFF2-40B4-BE49-F238E27FC236}">
                <a16:creationId xmlns:a16="http://schemas.microsoft.com/office/drawing/2014/main" id="{29903330-77E0-4EA1-A39D-F49B8E941941}"/>
              </a:ext>
            </a:extLst>
          </p:cNvPr>
          <p:cNvSpPr>
            <a:spLocks noGrp="1"/>
          </p:cNvSpPr>
          <p:nvPr>
            <p:ph idx="1"/>
          </p:nvPr>
        </p:nvSpPr>
        <p:spPr/>
        <p:txBody>
          <a:bodyPr/>
          <a:lstStyle/>
          <a:p>
            <a:r>
              <a:rPr lang="en-US" altLang="zh-TW" dirty="0"/>
              <a:t>reduce the computational</a:t>
            </a:r>
            <a:r>
              <a:rPr lang="zh-TW" altLang="en-US" dirty="0"/>
              <a:t> </a:t>
            </a:r>
            <a:r>
              <a:rPr lang="en-US" altLang="zh-TW" dirty="0"/>
              <a:t>cost</a:t>
            </a:r>
          </a:p>
          <a:p>
            <a:pPr lvl="1"/>
            <a:r>
              <a:rPr lang="en-US" altLang="zh-TW" dirty="0"/>
              <a:t>1-degree polynomial to realize secret</a:t>
            </a:r>
            <a:r>
              <a:rPr lang="zh-TW" altLang="en-US" dirty="0"/>
              <a:t> </a:t>
            </a:r>
            <a:r>
              <a:rPr lang="en-US" altLang="zh-TW" dirty="0"/>
              <a:t>sharing</a:t>
            </a:r>
          </a:p>
          <a:p>
            <a:r>
              <a:rPr lang="en-US" altLang="zh-TW" dirty="0"/>
              <a:t>“{Admin</a:t>
            </a:r>
            <a:r>
              <a:rPr lang="en-US" altLang="zh-TW" i="1" dirty="0"/>
              <a:t>, </a:t>
            </a:r>
            <a:r>
              <a:rPr lang="en-US" altLang="zh-TW" dirty="0"/>
              <a:t>Finance}” </a:t>
            </a:r>
            <a:r>
              <a:rPr lang="zh-TW" altLang="en-US" dirty="0"/>
              <a:t> </a:t>
            </a:r>
            <a:r>
              <a:rPr lang="en-US" altLang="zh-TW" dirty="0"/>
              <a:t>:  “Admin AND Finance” </a:t>
            </a:r>
          </a:p>
          <a:p>
            <a:pPr lvl="1"/>
            <a:r>
              <a:rPr lang="en-US" altLang="zh-TW" dirty="0"/>
              <a:t>cannot rewrite the transaction specified by a policy “Admin</a:t>
            </a:r>
            <a:r>
              <a:rPr lang="zh-TW" altLang="en-US" dirty="0"/>
              <a:t> </a:t>
            </a:r>
            <a:r>
              <a:rPr lang="en-US" altLang="zh-TW" dirty="0"/>
              <a:t>AND Healthcare”</a:t>
            </a:r>
          </a:p>
          <a:p>
            <a:r>
              <a:rPr lang="en-US" altLang="zh-TW" dirty="0"/>
              <a:t>CA issues the rewriting</a:t>
            </a:r>
            <a:r>
              <a:rPr lang="zh-TW" altLang="en-US" dirty="0"/>
              <a:t> </a:t>
            </a:r>
            <a:r>
              <a:rPr lang="en-US" altLang="zh-TW" dirty="0"/>
              <a:t>privileges by signing the attribute set of the modifier (and the</a:t>
            </a:r>
            <a:r>
              <a:rPr lang="zh-TW" altLang="en-US" dirty="0"/>
              <a:t> </a:t>
            </a:r>
            <a:r>
              <a:rPr lang="en-US" altLang="zh-TW" dirty="0"/>
              <a:t>public key of this modifier). If a transaction associated access policy complies with the attribute set, the modifier can rewrite</a:t>
            </a:r>
            <a:r>
              <a:rPr lang="zh-TW" altLang="en-US" dirty="0"/>
              <a:t> </a:t>
            </a:r>
            <a:r>
              <a:rPr lang="en-US" altLang="zh-TW" dirty="0"/>
              <a:t>this transaction</a:t>
            </a:r>
            <a:endParaRPr lang="zh-TW" altLang="en-US" dirty="0"/>
          </a:p>
          <a:p>
            <a:endParaRPr lang="zh-TW" altLang="en-US" dirty="0"/>
          </a:p>
        </p:txBody>
      </p:sp>
    </p:spTree>
    <p:extLst>
      <p:ext uri="{BB962C8B-B14F-4D97-AF65-F5344CB8AC3E}">
        <p14:creationId xmlns:p14="http://schemas.microsoft.com/office/powerpoint/2010/main" val="40325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64F8D9-8006-4DD6-ADF0-45656AA54F7E}"/>
              </a:ext>
            </a:extLst>
          </p:cNvPr>
          <p:cNvSpPr>
            <a:spLocks noGrp="1"/>
          </p:cNvSpPr>
          <p:nvPr>
            <p:ph type="title"/>
          </p:nvPr>
        </p:nvSpPr>
        <p:spPr>
          <a:xfrm>
            <a:off x="838200" y="365126"/>
            <a:ext cx="10515600" cy="859518"/>
          </a:xfrm>
        </p:spPr>
        <p:txBody>
          <a:bodyPr/>
          <a:lstStyle/>
          <a:p>
            <a:r>
              <a:rPr lang="en-US" altLang="zh-TW" i="1" dirty="0"/>
              <a:t>Digital Signatures</a:t>
            </a:r>
          </a:p>
        </p:txBody>
      </p:sp>
      <p:sp>
        <p:nvSpPr>
          <p:cNvPr id="3" name="內容版面配置區 2">
            <a:extLst>
              <a:ext uri="{FF2B5EF4-FFF2-40B4-BE49-F238E27FC236}">
                <a16:creationId xmlns:a16="http://schemas.microsoft.com/office/drawing/2014/main" id="{AB4CDA82-AFFC-4A4A-A22D-DBBE51AE9A53}"/>
              </a:ext>
            </a:extLst>
          </p:cNvPr>
          <p:cNvSpPr>
            <a:spLocks noGrp="1"/>
          </p:cNvSpPr>
          <p:nvPr>
            <p:ph idx="1"/>
          </p:nvPr>
        </p:nvSpPr>
        <p:spPr>
          <a:xfrm>
            <a:off x="838200" y="1367631"/>
            <a:ext cx="10515600" cy="4351338"/>
          </a:xfrm>
        </p:spPr>
        <p:txBody>
          <a:bodyPr/>
          <a:lstStyle/>
          <a:p>
            <a:r>
              <a:rPr lang="en-US" altLang="zh-TW" i="1" dirty="0"/>
              <a:t>A digital signature DS with a message space M consists of four algorithms { </a:t>
            </a:r>
            <a:r>
              <a:rPr lang="en-US" altLang="zh-TW" dirty="0"/>
              <a:t>Setup, </a:t>
            </a:r>
            <a:r>
              <a:rPr lang="en-US" altLang="zh-TW" dirty="0" err="1"/>
              <a:t>KeyGen</a:t>
            </a:r>
            <a:r>
              <a:rPr lang="en-US" altLang="zh-TW" dirty="0"/>
              <a:t>, Sign, Verify </a:t>
            </a:r>
            <a:r>
              <a:rPr lang="en-US" altLang="zh-TW" i="1" dirty="0"/>
              <a:t>}</a:t>
            </a:r>
          </a:p>
          <a:p>
            <a:endParaRPr lang="zh-TW" altLang="en-US" dirty="0"/>
          </a:p>
        </p:txBody>
      </p:sp>
      <p:pic>
        <p:nvPicPr>
          <p:cNvPr id="4" name="圖片 3">
            <a:extLst>
              <a:ext uri="{FF2B5EF4-FFF2-40B4-BE49-F238E27FC236}">
                <a16:creationId xmlns:a16="http://schemas.microsoft.com/office/drawing/2014/main" id="{DC549DE5-3E0E-461B-A72F-1A249F522E66}"/>
              </a:ext>
            </a:extLst>
          </p:cNvPr>
          <p:cNvPicPr>
            <a:picLocks noChangeAspect="1"/>
          </p:cNvPicPr>
          <p:nvPr/>
        </p:nvPicPr>
        <p:blipFill>
          <a:blip r:embed="rId3"/>
          <a:stretch>
            <a:fillRect/>
          </a:stretch>
        </p:blipFill>
        <p:spPr>
          <a:xfrm>
            <a:off x="1066800" y="2486025"/>
            <a:ext cx="6772275" cy="942975"/>
          </a:xfrm>
          <a:prstGeom prst="rect">
            <a:avLst/>
          </a:prstGeom>
        </p:spPr>
      </p:pic>
    </p:spTree>
    <p:extLst>
      <p:ext uri="{BB962C8B-B14F-4D97-AF65-F5344CB8AC3E}">
        <p14:creationId xmlns:p14="http://schemas.microsoft.com/office/powerpoint/2010/main" val="303476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6E04E3-6FF8-4491-8AEC-6BE109D07322}"/>
              </a:ext>
            </a:extLst>
          </p:cNvPr>
          <p:cNvSpPr>
            <a:spLocks noGrp="1"/>
          </p:cNvSpPr>
          <p:nvPr>
            <p:ph type="title"/>
          </p:nvPr>
        </p:nvSpPr>
        <p:spPr/>
        <p:txBody>
          <a:bodyPr/>
          <a:lstStyle/>
          <a:p>
            <a:r>
              <a:rPr lang="en-US" altLang="zh-TW" i="1" dirty="0"/>
              <a:t>Digital Signatures</a:t>
            </a:r>
            <a:endParaRPr lang="zh-TW" altLang="en-US" dirty="0"/>
          </a:p>
        </p:txBody>
      </p:sp>
      <p:pic>
        <p:nvPicPr>
          <p:cNvPr id="4" name="內容版面配置區 3">
            <a:extLst>
              <a:ext uri="{FF2B5EF4-FFF2-40B4-BE49-F238E27FC236}">
                <a16:creationId xmlns:a16="http://schemas.microsoft.com/office/drawing/2014/main" id="{C73EB91C-C1B5-468C-9F9A-737461C29ADD}"/>
              </a:ext>
            </a:extLst>
          </p:cNvPr>
          <p:cNvPicPr>
            <a:picLocks noGrp="1" noChangeAspect="1"/>
          </p:cNvPicPr>
          <p:nvPr>
            <p:ph idx="1"/>
          </p:nvPr>
        </p:nvPicPr>
        <p:blipFill>
          <a:blip r:embed="rId3"/>
          <a:stretch>
            <a:fillRect/>
          </a:stretch>
        </p:blipFill>
        <p:spPr>
          <a:xfrm>
            <a:off x="838200" y="1947976"/>
            <a:ext cx="6905625" cy="3714750"/>
          </a:xfrm>
          <a:prstGeom prst="rect">
            <a:avLst/>
          </a:prstGeom>
        </p:spPr>
      </p:pic>
    </p:spTree>
    <p:extLst>
      <p:ext uri="{BB962C8B-B14F-4D97-AF65-F5344CB8AC3E}">
        <p14:creationId xmlns:p14="http://schemas.microsoft.com/office/powerpoint/2010/main" val="3164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DE20CA-D59A-40ED-A026-79AD9365E237}"/>
              </a:ext>
            </a:extLst>
          </p:cNvPr>
          <p:cNvSpPr>
            <a:spLocks noGrp="1"/>
          </p:cNvSpPr>
          <p:nvPr>
            <p:ph type="title"/>
          </p:nvPr>
        </p:nvSpPr>
        <p:spPr/>
        <p:txBody>
          <a:bodyPr/>
          <a:lstStyle/>
          <a:p>
            <a:r>
              <a:rPr lang="en-US" altLang="zh-TW" i="1" dirty="0"/>
              <a:t>Digital Signatures</a:t>
            </a:r>
            <a:endParaRPr lang="zh-TW" altLang="en-US" dirty="0"/>
          </a:p>
        </p:txBody>
      </p:sp>
      <p:pic>
        <p:nvPicPr>
          <p:cNvPr id="4" name="內容版面配置區 3">
            <a:extLst>
              <a:ext uri="{FF2B5EF4-FFF2-40B4-BE49-F238E27FC236}">
                <a16:creationId xmlns:a16="http://schemas.microsoft.com/office/drawing/2014/main" id="{E6B8A38E-5797-41FC-9921-1EFB80D4B199}"/>
              </a:ext>
            </a:extLst>
          </p:cNvPr>
          <p:cNvPicPr>
            <a:picLocks noGrp="1" noChangeAspect="1"/>
          </p:cNvPicPr>
          <p:nvPr>
            <p:ph idx="1"/>
          </p:nvPr>
        </p:nvPicPr>
        <p:blipFill>
          <a:blip r:embed="rId3"/>
          <a:stretch>
            <a:fillRect/>
          </a:stretch>
        </p:blipFill>
        <p:spPr>
          <a:xfrm>
            <a:off x="838200" y="1644481"/>
            <a:ext cx="7864929" cy="4848394"/>
          </a:xfrm>
          <a:prstGeom prst="rect">
            <a:avLst/>
          </a:prstGeom>
        </p:spPr>
      </p:pic>
    </p:spTree>
    <p:extLst>
      <p:ext uri="{BB962C8B-B14F-4D97-AF65-F5344CB8AC3E}">
        <p14:creationId xmlns:p14="http://schemas.microsoft.com/office/powerpoint/2010/main" val="222646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63BEF-1DA9-4EE4-B568-19A0AABA25E5}"/>
              </a:ext>
            </a:extLst>
          </p:cNvPr>
          <p:cNvSpPr>
            <a:spLocks noGrp="1"/>
          </p:cNvSpPr>
          <p:nvPr>
            <p:ph type="title"/>
          </p:nvPr>
        </p:nvSpPr>
        <p:spPr/>
        <p:txBody>
          <a:bodyPr/>
          <a:lstStyle/>
          <a:p>
            <a:r>
              <a:rPr lang="en-US" altLang="zh-TW" i="1" dirty="0"/>
              <a:t>Digital Signatures</a:t>
            </a:r>
            <a:endParaRPr lang="zh-TW" altLang="en-US" dirty="0"/>
          </a:p>
        </p:txBody>
      </p:sp>
      <p:pic>
        <p:nvPicPr>
          <p:cNvPr id="4" name="內容版面配置區 3">
            <a:extLst>
              <a:ext uri="{FF2B5EF4-FFF2-40B4-BE49-F238E27FC236}">
                <a16:creationId xmlns:a16="http://schemas.microsoft.com/office/drawing/2014/main" id="{EAF505C3-44D7-44E2-82F1-C7E666F4A7C0}"/>
              </a:ext>
            </a:extLst>
          </p:cNvPr>
          <p:cNvPicPr>
            <a:picLocks noGrp="1" noChangeAspect="1"/>
          </p:cNvPicPr>
          <p:nvPr>
            <p:ph idx="1"/>
          </p:nvPr>
        </p:nvPicPr>
        <p:blipFill>
          <a:blip r:embed="rId2"/>
          <a:stretch>
            <a:fillRect/>
          </a:stretch>
        </p:blipFill>
        <p:spPr>
          <a:xfrm>
            <a:off x="838200" y="1690688"/>
            <a:ext cx="5524500" cy="714375"/>
          </a:xfrm>
          <a:prstGeom prst="rect">
            <a:avLst/>
          </a:prstGeom>
        </p:spPr>
      </p:pic>
      <p:pic>
        <p:nvPicPr>
          <p:cNvPr id="5" name="圖片 4">
            <a:extLst>
              <a:ext uri="{FF2B5EF4-FFF2-40B4-BE49-F238E27FC236}">
                <a16:creationId xmlns:a16="http://schemas.microsoft.com/office/drawing/2014/main" id="{05B432BC-E8DA-4205-B454-E42F7057AC1C}"/>
              </a:ext>
            </a:extLst>
          </p:cNvPr>
          <p:cNvPicPr>
            <a:picLocks noChangeAspect="1"/>
          </p:cNvPicPr>
          <p:nvPr/>
        </p:nvPicPr>
        <p:blipFill>
          <a:blip r:embed="rId3"/>
          <a:stretch>
            <a:fillRect/>
          </a:stretch>
        </p:blipFill>
        <p:spPr>
          <a:xfrm>
            <a:off x="838200" y="2405063"/>
            <a:ext cx="8975271" cy="3631683"/>
          </a:xfrm>
          <a:prstGeom prst="rect">
            <a:avLst/>
          </a:prstGeom>
        </p:spPr>
      </p:pic>
    </p:spTree>
    <p:extLst>
      <p:ext uri="{BB962C8B-B14F-4D97-AF65-F5344CB8AC3E}">
        <p14:creationId xmlns:p14="http://schemas.microsoft.com/office/powerpoint/2010/main" val="299191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CF954A-B849-4ECB-8B80-E1BBC941535D}"/>
              </a:ext>
            </a:extLst>
          </p:cNvPr>
          <p:cNvSpPr>
            <a:spLocks noGrp="1"/>
          </p:cNvSpPr>
          <p:nvPr>
            <p:ph type="title"/>
          </p:nvPr>
        </p:nvSpPr>
        <p:spPr>
          <a:xfrm>
            <a:off x="838200" y="198541"/>
            <a:ext cx="10515600" cy="810532"/>
          </a:xfrm>
        </p:spPr>
        <p:txBody>
          <a:bodyPr/>
          <a:lstStyle/>
          <a:p>
            <a:r>
              <a:rPr lang="en-US" altLang="zh-TW" i="1" dirty="0"/>
              <a:t>Chameleon Hashes</a:t>
            </a:r>
            <a:endParaRPr lang="zh-TW" altLang="en-US" dirty="0"/>
          </a:p>
        </p:txBody>
      </p:sp>
      <p:pic>
        <p:nvPicPr>
          <p:cNvPr id="4" name="內容版面配置區 3">
            <a:extLst>
              <a:ext uri="{FF2B5EF4-FFF2-40B4-BE49-F238E27FC236}">
                <a16:creationId xmlns:a16="http://schemas.microsoft.com/office/drawing/2014/main" id="{2EE8AC85-2894-455C-805E-9D24221FC23C}"/>
              </a:ext>
            </a:extLst>
          </p:cNvPr>
          <p:cNvPicPr>
            <a:picLocks noGrp="1" noChangeAspect="1"/>
          </p:cNvPicPr>
          <p:nvPr>
            <p:ph idx="1"/>
          </p:nvPr>
        </p:nvPicPr>
        <p:blipFill>
          <a:blip r:embed="rId2"/>
          <a:stretch>
            <a:fillRect/>
          </a:stretch>
        </p:blipFill>
        <p:spPr>
          <a:xfrm>
            <a:off x="838200" y="966661"/>
            <a:ext cx="7424058" cy="5692798"/>
          </a:xfrm>
          <a:prstGeom prst="rect">
            <a:avLst/>
          </a:prstGeom>
        </p:spPr>
      </p:pic>
    </p:spTree>
    <p:extLst>
      <p:ext uri="{BB962C8B-B14F-4D97-AF65-F5344CB8AC3E}">
        <p14:creationId xmlns:p14="http://schemas.microsoft.com/office/powerpoint/2010/main" val="30158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C4E106-2679-4123-8466-0059F6E078DF}"/>
              </a:ext>
            </a:extLst>
          </p:cNvPr>
          <p:cNvSpPr>
            <a:spLocks noGrp="1"/>
          </p:cNvSpPr>
          <p:nvPr>
            <p:ph type="title"/>
          </p:nvPr>
        </p:nvSpPr>
        <p:spPr/>
        <p:txBody>
          <a:bodyPr/>
          <a:lstStyle/>
          <a:p>
            <a:r>
              <a:rPr lang="en-US" altLang="zh-TW" i="1" dirty="0"/>
              <a:t>Chameleon Hashes</a:t>
            </a:r>
            <a:endParaRPr lang="zh-TW" altLang="en-US" dirty="0"/>
          </a:p>
        </p:txBody>
      </p:sp>
      <p:pic>
        <p:nvPicPr>
          <p:cNvPr id="4" name="內容版面配置區 3">
            <a:extLst>
              <a:ext uri="{FF2B5EF4-FFF2-40B4-BE49-F238E27FC236}">
                <a16:creationId xmlns:a16="http://schemas.microsoft.com/office/drawing/2014/main" id="{7506CD92-B8F8-4707-AD59-522F2B388E78}"/>
              </a:ext>
            </a:extLst>
          </p:cNvPr>
          <p:cNvPicPr>
            <a:picLocks noGrp="1" noChangeAspect="1"/>
          </p:cNvPicPr>
          <p:nvPr>
            <p:ph idx="1"/>
          </p:nvPr>
        </p:nvPicPr>
        <p:blipFill>
          <a:blip r:embed="rId2"/>
          <a:stretch>
            <a:fillRect/>
          </a:stretch>
        </p:blipFill>
        <p:spPr>
          <a:xfrm>
            <a:off x="676858" y="1690688"/>
            <a:ext cx="10838284" cy="4086792"/>
          </a:xfrm>
          <a:prstGeom prst="rect">
            <a:avLst/>
          </a:prstGeom>
        </p:spPr>
      </p:pic>
    </p:spTree>
    <p:extLst>
      <p:ext uri="{BB962C8B-B14F-4D97-AF65-F5344CB8AC3E}">
        <p14:creationId xmlns:p14="http://schemas.microsoft.com/office/powerpoint/2010/main" val="232226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10515600" cy="859518"/>
          </a:xfrm>
        </p:spPr>
        <p:txBody>
          <a:bodyPr>
            <a:noAutofit/>
          </a:bodyPr>
          <a:lstStyle/>
          <a:p>
            <a:r>
              <a:rPr lang="en-US" altLang="zh-TW" sz="3600" i="1" dirty="0"/>
              <a:t>K</a:t>
            </a:r>
            <a:r>
              <a:rPr lang="en-US" altLang="zh-TW" sz="3600" dirty="0"/>
              <a:t>-TIME MODIFIABLE AND EPOCH-BASED</a:t>
            </a:r>
            <a:br>
              <a:rPr lang="en-US" altLang="zh-TW" sz="3600" dirty="0"/>
            </a:br>
            <a:r>
              <a:rPr lang="en-US" altLang="zh-TW" sz="3600" dirty="0"/>
              <a:t>REDACTABLE BLOCKCHAIN</a:t>
            </a:r>
            <a:endParaRPr lang="zh-TW" altLang="en-US" sz="3600" dirty="0"/>
          </a:p>
        </p:txBody>
      </p:sp>
      <p:pic>
        <p:nvPicPr>
          <p:cNvPr id="4" name="內容版面配置區 3">
            <a:extLst>
              <a:ext uri="{FF2B5EF4-FFF2-40B4-BE49-F238E27FC236}">
                <a16:creationId xmlns:a16="http://schemas.microsoft.com/office/drawing/2014/main" id="{F3ADC8EF-0FB7-4AEF-9650-2BC9E76D5C45}"/>
              </a:ext>
            </a:extLst>
          </p:cNvPr>
          <p:cNvPicPr>
            <a:picLocks noGrp="1" noChangeAspect="1"/>
          </p:cNvPicPr>
          <p:nvPr>
            <p:ph idx="1"/>
          </p:nvPr>
        </p:nvPicPr>
        <p:blipFill>
          <a:blip r:embed="rId2"/>
          <a:stretch>
            <a:fillRect/>
          </a:stretch>
        </p:blipFill>
        <p:spPr>
          <a:xfrm>
            <a:off x="838200" y="1271535"/>
            <a:ext cx="8224157" cy="5335187"/>
          </a:xfrm>
          <a:prstGeom prst="rect">
            <a:avLst/>
          </a:prstGeom>
        </p:spPr>
      </p:pic>
    </p:spTree>
    <p:extLst>
      <p:ext uri="{BB962C8B-B14F-4D97-AF65-F5344CB8AC3E}">
        <p14:creationId xmlns:p14="http://schemas.microsoft.com/office/powerpoint/2010/main" val="45896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10515600" cy="859518"/>
          </a:xfrm>
        </p:spPr>
        <p:txBody>
          <a:bodyPr>
            <a:noAutofit/>
          </a:bodyPr>
          <a:lstStyle/>
          <a:p>
            <a:r>
              <a:rPr lang="en-US" altLang="zh-TW" sz="3600" i="1" dirty="0"/>
              <a:t>K</a:t>
            </a:r>
            <a:r>
              <a:rPr lang="en-US" altLang="zh-TW" sz="3600" dirty="0"/>
              <a:t>-TIME MODIFIABLE AND EPOCH-BASED</a:t>
            </a:r>
            <a:br>
              <a:rPr lang="en-US" altLang="zh-TW" sz="3600" dirty="0"/>
            </a:br>
            <a:r>
              <a:rPr lang="en-US" altLang="zh-TW" sz="3600" dirty="0"/>
              <a:t>REDACTABLE BLOCKCHAIN</a:t>
            </a:r>
            <a:endParaRPr lang="zh-TW" altLang="en-US" sz="3600" dirty="0"/>
          </a:p>
        </p:txBody>
      </p:sp>
      <p:pic>
        <p:nvPicPr>
          <p:cNvPr id="6" name="內容版面配置區 5">
            <a:extLst>
              <a:ext uri="{FF2B5EF4-FFF2-40B4-BE49-F238E27FC236}">
                <a16:creationId xmlns:a16="http://schemas.microsoft.com/office/drawing/2014/main" id="{A0EA191F-076D-4327-865F-D97EDA774DD4}"/>
              </a:ext>
            </a:extLst>
          </p:cNvPr>
          <p:cNvPicPr>
            <a:picLocks noGrp="1" noChangeAspect="1"/>
          </p:cNvPicPr>
          <p:nvPr>
            <p:ph idx="1"/>
          </p:nvPr>
        </p:nvPicPr>
        <p:blipFill>
          <a:blip r:embed="rId2"/>
          <a:stretch>
            <a:fillRect/>
          </a:stretch>
        </p:blipFill>
        <p:spPr>
          <a:xfrm>
            <a:off x="838200" y="1345417"/>
            <a:ext cx="9922329" cy="4765418"/>
          </a:xfrm>
          <a:prstGeom prst="rect">
            <a:avLst/>
          </a:prstGeom>
        </p:spPr>
      </p:pic>
    </p:spTree>
    <p:extLst>
      <p:ext uri="{BB962C8B-B14F-4D97-AF65-F5344CB8AC3E}">
        <p14:creationId xmlns:p14="http://schemas.microsoft.com/office/powerpoint/2010/main" val="124341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3A0210-3F59-4A51-A8FC-65EEB655B192}"/>
              </a:ext>
            </a:extLst>
          </p:cNvPr>
          <p:cNvSpPr>
            <a:spLocks noGrp="1"/>
          </p:cNvSpPr>
          <p:nvPr>
            <p:ph type="title"/>
          </p:nvPr>
        </p:nvSpPr>
        <p:spPr/>
        <p:txBody>
          <a:bodyPr/>
          <a:lstStyle/>
          <a:p>
            <a:r>
              <a:rPr lang="en-US" altLang="zh-TW" dirty="0"/>
              <a:t>Block chain Introduction</a:t>
            </a:r>
            <a:endParaRPr lang="zh-TW" altLang="en-US" dirty="0"/>
          </a:p>
        </p:txBody>
      </p:sp>
      <p:sp>
        <p:nvSpPr>
          <p:cNvPr id="3" name="內容版面配置區 2">
            <a:extLst>
              <a:ext uri="{FF2B5EF4-FFF2-40B4-BE49-F238E27FC236}">
                <a16:creationId xmlns:a16="http://schemas.microsoft.com/office/drawing/2014/main" id="{262624A8-7E5E-44AF-9FCC-8320FFFE39BA}"/>
              </a:ext>
            </a:extLst>
          </p:cNvPr>
          <p:cNvSpPr>
            <a:spLocks noGrp="1"/>
          </p:cNvSpPr>
          <p:nvPr>
            <p:ph idx="1"/>
          </p:nvPr>
        </p:nvSpPr>
        <p:spPr/>
        <p:txBody>
          <a:bodyPr/>
          <a:lstStyle/>
          <a:p>
            <a:r>
              <a:rPr lang="en-US" altLang="zh-TW" dirty="0"/>
              <a:t>Widely used in digital currency, supply chain, insurance, agency…</a:t>
            </a:r>
          </a:p>
          <a:p>
            <a:r>
              <a:rPr lang="en-US" altLang="zh-TW" dirty="0"/>
              <a:t>immutable </a:t>
            </a:r>
            <a:r>
              <a:rPr lang="en-US" altLang="zh-TW" dirty="0" err="1"/>
              <a:t>appendonly</a:t>
            </a:r>
            <a:r>
              <a:rPr lang="en-US" altLang="zh-TW" dirty="0"/>
              <a:t> ledger</a:t>
            </a:r>
          </a:p>
          <a:p>
            <a:r>
              <a:rPr lang="en-US" altLang="zh-TW" dirty="0"/>
              <a:t>Relies on a hash chain that links multiple blocks together</a:t>
            </a:r>
            <a:r>
              <a:rPr lang="zh-TW" altLang="en-US" dirty="0"/>
              <a:t> </a:t>
            </a:r>
            <a:r>
              <a:rPr lang="en-US" altLang="zh-TW" dirty="0"/>
              <a:t>(Usually)</a:t>
            </a:r>
          </a:p>
          <a:p>
            <a:r>
              <a:rPr lang="en-US" altLang="zh-TW" dirty="0"/>
              <a:t>Allow forks (most blockchain system)</a:t>
            </a:r>
          </a:p>
          <a:p>
            <a:r>
              <a:rPr lang="en-US" altLang="zh-TW" dirty="0"/>
              <a:t>immutability property</a:t>
            </a:r>
            <a:r>
              <a:rPr lang="zh-TW" altLang="en-US" dirty="0"/>
              <a:t> </a:t>
            </a:r>
            <a:r>
              <a:rPr lang="en-US" altLang="zh-TW" dirty="0"/>
              <a:t>:</a:t>
            </a:r>
            <a:r>
              <a:rPr lang="zh-TW" altLang="en-US" dirty="0"/>
              <a:t> 區塊鏈發展障礙</a:t>
            </a:r>
            <a:endParaRPr lang="en-US" altLang="zh-TW" dirty="0"/>
          </a:p>
          <a:p>
            <a:endParaRPr lang="zh-TW" altLang="en-US" dirty="0"/>
          </a:p>
        </p:txBody>
      </p:sp>
    </p:spTree>
    <p:extLst>
      <p:ext uri="{BB962C8B-B14F-4D97-AF65-F5344CB8AC3E}">
        <p14:creationId xmlns:p14="http://schemas.microsoft.com/office/powerpoint/2010/main" val="363375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10515600" cy="859518"/>
          </a:xfrm>
        </p:spPr>
        <p:txBody>
          <a:bodyPr>
            <a:noAutofit/>
          </a:bodyPr>
          <a:lstStyle/>
          <a:p>
            <a:r>
              <a:rPr lang="en-US" altLang="zh-TW" sz="3600" i="1" dirty="0"/>
              <a:t>K</a:t>
            </a:r>
            <a:r>
              <a:rPr lang="en-US" altLang="zh-TW" sz="3600" dirty="0"/>
              <a:t>-TIME MODIFIABLE AND EPOCH-BASED</a:t>
            </a:r>
            <a:br>
              <a:rPr lang="en-US" altLang="zh-TW" sz="3600" dirty="0"/>
            </a:br>
            <a:r>
              <a:rPr lang="en-US" altLang="zh-TW" sz="3600" dirty="0"/>
              <a:t>REDACTABLE BLOCKCHAIN</a:t>
            </a:r>
            <a:endParaRPr lang="zh-TW" altLang="en-US" sz="3600" dirty="0"/>
          </a:p>
        </p:txBody>
      </p:sp>
      <p:pic>
        <p:nvPicPr>
          <p:cNvPr id="5" name="內容版面配置區 4">
            <a:extLst>
              <a:ext uri="{FF2B5EF4-FFF2-40B4-BE49-F238E27FC236}">
                <a16:creationId xmlns:a16="http://schemas.microsoft.com/office/drawing/2014/main" id="{B3BCD9FC-33D9-4E21-8B36-75E0233E1A8E}"/>
              </a:ext>
            </a:extLst>
          </p:cNvPr>
          <p:cNvPicPr>
            <a:picLocks noGrp="1" noChangeAspect="1"/>
          </p:cNvPicPr>
          <p:nvPr>
            <p:ph idx="1"/>
          </p:nvPr>
        </p:nvPicPr>
        <p:blipFill>
          <a:blip r:embed="rId2"/>
          <a:stretch>
            <a:fillRect/>
          </a:stretch>
        </p:blipFill>
        <p:spPr>
          <a:xfrm>
            <a:off x="838200" y="1525134"/>
            <a:ext cx="7029450" cy="1809750"/>
          </a:xfrm>
          <a:prstGeom prst="rect">
            <a:avLst/>
          </a:prstGeom>
        </p:spPr>
      </p:pic>
      <p:pic>
        <p:nvPicPr>
          <p:cNvPr id="7" name="圖片 6">
            <a:extLst>
              <a:ext uri="{FF2B5EF4-FFF2-40B4-BE49-F238E27FC236}">
                <a16:creationId xmlns:a16="http://schemas.microsoft.com/office/drawing/2014/main" id="{220437A4-7478-4389-B955-C1880DE77F16}"/>
              </a:ext>
            </a:extLst>
          </p:cNvPr>
          <p:cNvPicPr>
            <a:picLocks noChangeAspect="1"/>
          </p:cNvPicPr>
          <p:nvPr/>
        </p:nvPicPr>
        <p:blipFill>
          <a:blip r:embed="rId3"/>
          <a:stretch>
            <a:fillRect/>
          </a:stretch>
        </p:blipFill>
        <p:spPr>
          <a:xfrm>
            <a:off x="838200" y="3523117"/>
            <a:ext cx="6772275" cy="685800"/>
          </a:xfrm>
          <a:prstGeom prst="rect">
            <a:avLst/>
          </a:prstGeom>
        </p:spPr>
      </p:pic>
      <p:pic>
        <p:nvPicPr>
          <p:cNvPr id="8" name="圖片 7">
            <a:extLst>
              <a:ext uri="{FF2B5EF4-FFF2-40B4-BE49-F238E27FC236}">
                <a16:creationId xmlns:a16="http://schemas.microsoft.com/office/drawing/2014/main" id="{FD009526-5ABB-4AF0-856F-AB8CC121FD5F}"/>
              </a:ext>
            </a:extLst>
          </p:cNvPr>
          <p:cNvPicPr>
            <a:picLocks noChangeAspect="1"/>
          </p:cNvPicPr>
          <p:nvPr/>
        </p:nvPicPr>
        <p:blipFill>
          <a:blip r:embed="rId4"/>
          <a:stretch>
            <a:fillRect/>
          </a:stretch>
        </p:blipFill>
        <p:spPr>
          <a:xfrm>
            <a:off x="838200" y="4208917"/>
            <a:ext cx="6924675" cy="1924050"/>
          </a:xfrm>
          <a:prstGeom prst="rect">
            <a:avLst/>
          </a:prstGeom>
        </p:spPr>
      </p:pic>
    </p:spTree>
    <p:extLst>
      <p:ext uri="{BB962C8B-B14F-4D97-AF65-F5344CB8AC3E}">
        <p14:creationId xmlns:p14="http://schemas.microsoft.com/office/powerpoint/2010/main" val="295057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10515600" cy="859518"/>
          </a:xfrm>
        </p:spPr>
        <p:txBody>
          <a:bodyPr>
            <a:noAutofit/>
          </a:bodyPr>
          <a:lstStyle/>
          <a:p>
            <a:r>
              <a:rPr lang="en-US" altLang="zh-TW" sz="3600" i="1" dirty="0"/>
              <a:t>K</a:t>
            </a:r>
            <a:r>
              <a:rPr lang="en-US" altLang="zh-TW" sz="3600" dirty="0"/>
              <a:t>-TIME MODIFIABLE AND EPOCH-BASED</a:t>
            </a:r>
            <a:br>
              <a:rPr lang="en-US" altLang="zh-TW" sz="3600" dirty="0"/>
            </a:br>
            <a:r>
              <a:rPr lang="en-US" altLang="zh-TW" sz="3600" dirty="0"/>
              <a:t>REDACTABLE BLOCKCHAIN</a:t>
            </a:r>
            <a:endParaRPr lang="zh-TW" altLang="en-US" sz="3600" dirty="0"/>
          </a:p>
        </p:txBody>
      </p:sp>
      <p:pic>
        <p:nvPicPr>
          <p:cNvPr id="6" name="內容版面配置區 5">
            <a:extLst>
              <a:ext uri="{FF2B5EF4-FFF2-40B4-BE49-F238E27FC236}">
                <a16:creationId xmlns:a16="http://schemas.microsoft.com/office/drawing/2014/main" id="{D81C14D1-5239-4D24-BB38-2326F2490A79}"/>
              </a:ext>
            </a:extLst>
          </p:cNvPr>
          <p:cNvPicPr>
            <a:picLocks noGrp="1" noChangeAspect="1"/>
          </p:cNvPicPr>
          <p:nvPr>
            <p:ph idx="1"/>
          </p:nvPr>
        </p:nvPicPr>
        <p:blipFill>
          <a:blip r:embed="rId2"/>
          <a:stretch>
            <a:fillRect/>
          </a:stretch>
        </p:blipFill>
        <p:spPr>
          <a:xfrm>
            <a:off x="827314" y="1468806"/>
            <a:ext cx="9276598" cy="4442136"/>
          </a:xfrm>
          <a:prstGeom prst="rect">
            <a:avLst/>
          </a:prstGeom>
        </p:spPr>
      </p:pic>
    </p:spTree>
    <p:extLst>
      <p:ext uri="{BB962C8B-B14F-4D97-AF65-F5344CB8AC3E}">
        <p14:creationId xmlns:p14="http://schemas.microsoft.com/office/powerpoint/2010/main" val="3823559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10515600" cy="859518"/>
          </a:xfrm>
        </p:spPr>
        <p:txBody>
          <a:bodyPr>
            <a:noAutofit/>
          </a:bodyPr>
          <a:lstStyle/>
          <a:p>
            <a:r>
              <a:rPr lang="en-US" altLang="zh-TW" sz="3600" i="1" dirty="0"/>
              <a:t>K</a:t>
            </a:r>
            <a:r>
              <a:rPr lang="en-US" altLang="zh-TW" sz="3600" dirty="0"/>
              <a:t>-TIME MODIFIABLE AND EPOCH-BASED</a:t>
            </a:r>
            <a:br>
              <a:rPr lang="en-US" altLang="zh-TW" sz="3600" dirty="0"/>
            </a:br>
            <a:r>
              <a:rPr lang="en-US" altLang="zh-TW" sz="3600" dirty="0"/>
              <a:t>REDACTABLE BLOCKCHAIN</a:t>
            </a:r>
            <a:endParaRPr lang="zh-TW" altLang="en-US" sz="3600" dirty="0"/>
          </a:p>
        </p:txBody>
      </p:sp>
      <p:pic>
        <p:nvPicPr>
          <p:cNvPr id="5" name="內容版面配置區 4">
            <a:extLst>
              <a:ext uri="{FF2B5EF4-FFF2-40B4-BE49-F238E27FC236}">
                <a16:creationId xmlns:a16="http://schemas.microsoft.com/office/drawing/2014/main" id="{F07BC595-D5D4-46FC-8640-761AAC747AFB}"/>
              </a:ext>
            </a:extLst>
          </p:cNvPr>
          <p:cNvPicPr>
            <a:picLocks noGrp="1" noChangeAspect="1"/>
          </p:cNvPicPr>
          <p:nvPr>
            <p:ph idx="1"/>
          </p:nvPr>
        </p:nvPicPr>
        <p:blipFill>
          <a:blip r:embed="rId2"/>
          <a:stretch>
            <a:fillRect/>
          </a:stretch>
        </p:blipFill>
        <p:spPr>
          <a:xfrm>
            <a:off x="838200" y="1540330"/>
            <a:ext cx="9001806" cy="4803433"/>
          </a:xfrm>
          <a:prstGeom prst="rect">
            <a:avLst/>
          </a:prstGeom>
        </p:spPr>
      </p:pic>
    </p:spTree>
    <p:extLst>
      <p:ext uri="{BB962C8B-B14F-4D97-AF65-F5344CB8AC3E}">
        <p14:creationId xmlns:p14="http://schemas.microsoft.com/office/powerpoint/2010/main" val="389925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10515600" cy="859518"/>
          </a:xfrm>
        </p:spPr>
        <p:txBody>
          <a:bodyPr>
            <a:noAutofit/>
          </a:bodyPr>
          <a:lstStyle/>
          <a:p>
            <a:r>
              <a:rPr lang="en-US" altLang="zh-TW" sz="3600" i="1" dirty="0"/>
              <a:t>K</a:t>
            </a:r>
            <a:r>
              <a:rPr lang="en-US" altLang="zh-TW" sz="3600" dirty="0"/>
              <a:t>-TIME MODIFIABLE AND EPOCH-BASED</a:t>
            </a:r>
            <a:br>
              <a:rPr lang="en-US" altLang="zh-TW" sz="3600" dirty="0"/>
            </a:br>
            <a:r>
              <a:rPr lang="en-US" altLang="zh-TW" sz="3600" dirty="0"/>
              <a:t>REDACTABLE BLOCKCHAIN</a:t>
            </a:r>
            <a:endParaRPr lang="zh-TW" altLang="en-US" sz="3600" dirty="0"/>
          </a:p>
        </p:txBody>
      </p:sp>
      <p:pic>
        <p:nvPicPr>
          <p:cNvPr id="6" name="內容版面配置區 5">
            <a:extLst>
              <a:ext uri="{FF2B5EF4-FFF2-40B4-BE49-F238E27FC236}">
                <a16:creationId xmlns:a16="http://schemas.microsoft.com/office/drawing/2014/main" id="{5B78C6B3-E5CB-4DE7-83FD-8203113026CE}"/>
              </a:ext>
            </a:extLst>
          </p:cNvPr>
          <p:cNvPicPr>
            <a:picLocks noGrp="1" noChangeAspect="1"/>
          </p:cNvPicPr>
          <p:nvPr>
            <p:ph idx="1"/>
          </p:nvPr>
        </p:nvPicPr>
        <p:blipFill>
          <a:blip r:embed="rId3"/>
          <a:stretch>
            <a:fillRect/>
          </a:stretch>
        </p:blipFill>
        <p:spPr>
          <a:xfrm>
            <a:off x="968829" y="1350788"/>
            <a:ext cx="8893629" cy="5255934"/>
          </a:xfrm>
          <a:prstGeom prst="rect">
            <a:avLst/>
          </a:prstGeom>
        </p:spPr>
      </p:pic>
    </p:spTree>
    <p:extLst>
      <p:ext uri="{BB962C8B-B14F-4D97-AF65-F5344CB8AC3E}">
        <p14:creationId xmlns:p14="http://schemas.microsoft.com/office/powerpoint/2010/main" val="35345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BB0D5785-259B-44F7-8734-1530168F13A9}"/>
              </a:ext>
            </a:extLst>
          </p:cNvPr>
          <p:cNvPicPr>
            <a:picLocks noGrp="1" noChangeAspect="1"/>
          </p:cNvPicPr>
          <p:nvPr>
            <p:ph idx="1"/>
          </p:nvPr>
        </p:nvPicPr>
        <p:blipFill>
          <a:blip r:embed="rId3"/>
          <a:stretch>
            <a:fillRect/>
          </a:stretch>
        </p:blipFill>
        <p:spPr>
          <a:xfrm>
            <a:off x="4793903" y="145422"/>
            <a:ext cx="7216121" cy="6567155"/>
          </a:xfrm>
          <a:prstGeom prst="rect">
            <a:avLst/>
          </a:prstGeom>
        </p:spPr>
      </p:pic>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6509657" cy="859518"/>
          </a:xfrm>
        </p:spPr>
        <p:txBody>
          <a:bodyPr>
            <a:noAutofit/>
          </a:bodyPr>
          <a:lstStyle/>
          <a:p>
            <a:r>
              <a:rPr lang="en-US" altLang="zh-TW" sz="3600" dirty="0"/>
              <a:t>KEBR</a:t>
            </a:r>
            <a:r>
              <a:rPr lang="zh-TW" altLang="en-US" sz="3600" dirty="0"/>
              <a:t> </a:t>
            </a:r>
            <a:r>
              <a:rPr lang="en-US" altLang="zh-TW" sz="3600" i="1" dirty="0"/>
              <a:t>System Initialization</a:t>
            </a:r>
            <a:endParaRPr lang="zh-TW" altLang="en-US" sz="3600" dirty="0"/>
          </a:p>
        </p:txBody>
      </p:sp>
    </p:spTree>
    <p:extLst>
      <p:ext uri="{BB962C8B-B14F-4D97-AF65-F5344CB8AC3E}">
        <p14:creationId xmlns:p14="http://schemas.microsoft.com/office/powerpoint/2010/main" val="249367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24877C3B-9C59-4759-9628-4508766AFE7D}"/>
              </a:ext>
            </a:extLst>
          </p:cNvPr>
          <p:cNvPicPr>
            <a:picLocks noChangeAspect="1"/>
          </p:cNvPicPr>
          <p:nvPr/>
        </p:nvPicPr>
        <p:blipFill>
          <a:blip r:embed="rId3"/>
          <a:stretch>
            <a:fillRect/>
          </a:stretch>
        </p:blipFill>
        <p:spPr>
          <a:xfrm>
            <a:off x="3890962" y="252705"/>
            <a:ext cx="7969024" cy="6425616"/>
          </a:xfrm>
          <a:prstGeom prst="rect">
            <a:avLst/>
          </a:prstGeom>
        </p:spPr>
      </p:pic>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7342414" cy="859518"/>
          </a:xfrm>
        </p:spPr>
        <p:txBody>
          <a:bodyPr>
            <a:noAutofit/>
          </a:bodyPr>
          <a:lstStyle/>
          <a:p>
            <a:r>
              <a:rPr lang="en-US" altLang="zh-TW" sz="3600" dirty="0"/>
              <a:t>KEBR</a:t>
            </a:r>
            <a:r>
              <a:rPr lang="zh-TW" altLang="en-US" sz="3600" dirty="0"/>
              <a:t> </a:t>
            </a:r>
            <a:r>
              <a:rPr lang="en-US" altLang="zh-TW" sz="3600" i="1" dirty="0"/>
              <a:t>Transaction Making</a:t>
            </a:r>
            <a:endParaRPr lang="zh-TW" altLang="en-US" sz="3600" dirty="0"/>
          </a:p>
        </p:txBody>
      </p:sp>
    </p:spTree>
    <p:extLst>
      <p:ext uri="{BB962C8B-B14F-4D97-AF65-F5344CB8AC3E}">
        <p14:creationId xmlns:p14="http://schemas.microsoft.com/office/powerpoint/2010/main" val="167106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6F4B2DA-2490-465B-BE84-175B7A51A35E}"/>
              </a:ext>
            </a:extLst>
          </p:cNvPr>
          <p:cNvPicPr>
            <a:picLocks noChangeAspect="1"/>
          </p:cNvPicPr>
          <p:nvPr/>
        </p:nvPicPr>
        <p:blipFill>
          <a:blip r:embed="rId3"/>
          <a:stretch>
            <a:fillRect/>
          </a:stretch>
        </p:blipFill>
        <p:spPr>
          <a:xfrm>
            <a:off x="5495925" y="-70303"/>
            <a:ext cx="6696075" cy="6677025"/>
          </a:xfrm>
          <a:prstGeom prst="rect">
            <a:avLst/>
          </a:prstGeom>
        </p:spPr>
      </p:pic>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199" y="251278"/>
            <a:ext cx="10265229" cy="859518"/>
          </a:xfrm>
        </p:spPr>
        <p:txBody>
          <a:bodyPr>
            <a:noAutofit/>
          </a:bodyPr>
          <a:lstStyle/>
          <a:p>
            <a:r>
              <a:rPr lang="en-US" altLang="zh-TW" sz="3600" dirty="0"/>
              <a:t>KEBR</a:t>
            </a:r>
            <a:r>
              <a:rPr lang="zh-TW" altLang="en-US" sz="3600" dirty="0"/>
              <a:t> </a:t>
            </a:r>
            <a:r>
              <a:rPr lang="en-US" altLang="zh-TW" sz="3600" i="1" dirty="0"/>
              <a:t>Transaction Verification</a:t>
            </a:r>
            <a:endParaRPr lang="zh-TW" altLang="en-US" sz="3600" dirty="0"/>
          </a:p>
        </p:txBody>
      </p:sp>
    </p:spTree>
    <p:extLst>
      <p:ext uri="{BB962C8B-B14F-4D97-AF65-F5344CB8AC3E}">
        <p14:creationId xmlns:p14="http://schemas.microsoft.com/office/powerpoint/2010/main" val="405284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72A1B-6AB8-4663-97C3-18554A2F8A56}"/>
              </a:ext>
            </a:extLst>
          </p:cNvPr>
          <p:cNvSpPr>
            <a:spLocks noGrp="1"/>
          </p:cNvSpPr>
          <p:nvPr>
            <p:ph type="title"/>
          </p:nvPr>
        </p:nvSpPr>
        <p:spPr>
          <a:xfrm>
            <a:off x="838200" y="251278"/>
            <a:ext cx="6281057" cy="859518"/>
          </a:xfrm>
        </p:spPr>
        <p:txBody>
          <a:bodyPr>
            <a:noAutofit/>
          </a:bodyPr>
          <a:lstStyle/>
          <a:p>
            <a:r>
              <a:rPr lang="en-US" altLang="zh-TW" sz="3600" dirty="0"/>
              <a:t>KEBR</a:t>
            </a:r>
            <a:r>
              <a:rPr lang="zh-TW" altLang="en-US" sz="3600" dirty="0"/>
              <a:t> </a:t>
            </a:r>
            <a:r>
              <a:rPr lang="en-US" altLang="zh-TW" sz="3600" i="1" dirty="0"/>
              <a:t>Malicious Punishment</a:t>
            </a:r>
            <a:endParaRPr lang="zh-TW" altLang="en-US" sz="3600" dirty="0"/>
          </a:p>
        </p:txBody>
      </p:sp>
      <p:pic>
        <p:nvPicPr>
          <p:cNvPr id="4" name="圖片 3">
            <a:extLst>
              <a:ext uri="{FF2B5EF4-FFF2-40B4-BE49-F238E27FC236}">
                <a16:creationId xmlns:a16="http://schemas.microsoft.com/office/drawing/2014/main" id="{3AA2EE47-8352-4D5D-A9BC-AEEC99029FE6}"/>
              </a:ext>
            </a:extLst>
          </p:cNvPr>
          <p:cNvPicPr>
            <a:picLocks noChangeAspect="1"/>
          </p:cNvPicPr>
          <p:nvPr/>
        </p:nvPicPr>
        <p:blipFill>
          <a:blip r:embed="rId3"/>
          <a:stretch>
            <a:fillRect/>
          </a:stretch>
        </p:blipFill>
        <p:spPr>
          <a:xfrm>
            <a:off x="2351316" y="816592"/>
            <a:ext cx="8294914" cy="5790130"/>
          </a:xfrm>
          <a:prstGeom prst="rect">
            <a:avLst/>
          </a:prstGeom>
        </p:spPr>
      </p:pic>
    </p:spTree>
    <p:extLst>
      <p:ext uri="{BB962C8B-B14F-4D97-AF65-F5344CB8AC3E}">
        <p14:creationId xmlns:p14="http://schemas.microsoft.com/office/powerpoint/2010/main" val="1346776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74EBA-6F62-444A-B238-EF3C1FC74A62}"/>
              </a:ext>
            </a:extLst>
          </p:cNvPr>
          <p:cNvSpPr>
            <a:spLocks noGrp="1"/>
          </p:cNvSpPr>
          <p:nvPr>
            <p:ph type="title"/>
          </p:nvPr>
        </p:nvSpPr>
        <p:spPr/>
        <p:txBody>
          <a:bodyPr/>
          <a:lstStyle/>
          <a:p>
            <a:r>
              <a:rPr lang="en-US" altLang="zh-TW" i="1" dirty="0"/>
              <a:t>Threat Model</a:t>
            </a:r>
            <a:endParaRPr lang="zh-TW" altLang="en-US" dirty="0"/>
          </a:p>
        </p:txBody>
      </p:sp>
      <p:sp>
        <p:nvSpPr>
          <p:cNvPr id="3" name="內容版面配置區 2">
            <a:extLst>
              <a:ext uri="{FF2B5EF4-FFF2-40B4-BE49-F238E27FC236}">
                <a16:creationId xmlns:a16="http://schemas.microsoft.com/office/drawing/2014/main" id="{3B5F5663-16B7-471C-B296-F3314CA3A8EA}"/>
              </a:ext>
            </a:extLst>
          </p:cNvPr>
          <p:cNvSpPr>
            <a:spLocks noGrp="1"/>
          </p:cNvSpPr>
          <p:nvPr>
            <p:ph idx="1"/>
          </p:nvPr>
        </p:nvSpPr>
        <p:spPr/>
        <p:txBody>
          <a:bodyPr/>
          <a:lstStyle/>
          <a:p>
            <a:r>
              <a:rPr lang="en-US" altLang="zh-TW" dirty="0"/>
              <a:t>Assumption</a:t>
            </a:r>
          </a:p>
          <a:p>
            <a:pPr lvl="1"/>
            <a:r>
              <a:rPr lang="en-US" altLang="zh-TW" dirty="0"/>
              <a:t>CA is fully trusted. </a:t>
            </a:r>
          </a:p>
          <a:p>
            <a:pPr lvl="1"/>
            <a:r>
              <a:rPr lang="en-US" altLang="zh-TW" dirty="0"/>
              <a:t>Miners are majority trusted</a:t>
            </a:r>
            <a:r>
              <a:rPr lang="zh-TW" altLang="en-US" dirty="0"/>
              <a:t> </a:t>
            </a:r>
            <a:r>
              <a:rPr lang="en-US" altLang="zh-TW" dirty="0"/>
              <a:t>as the normal blockchain ecosystem. </a:t>
            </a:r>
          </a:p>
          <a:p>
            <a:pPr lvl="1"/>
            <a:r>
              <a:rPr lang="en-US" altLang="zh-TW" dirty="0"/>
              <a:t>Users and modifiers</a:t>
            </a:r>
            <a:r>
              <a:rPr lang="zh-TW" altLang="en-US" dirty="0"/>
              <a:t> </a:t>
            </a:r>
            <a:r>
              <a:rPr lang="en-US" altLang="zh-TW" dirty="0"/>
              <a:t>are untrusted and they can get together to launch collusion</a:t>
            </a:r>
            <a:r>
              <a:rPr lang="zh-TW" altLang="en-US" dirty="0"/>
              <a:t> </a:t>
            </a:r>
            <a:r>
              <a:rPr lang="en-US" altLang="zh-TW" dirty="0"/>
              <a:t>attacks.</a:t>
            </a:r>
          </a:p>
          <a:p>
            <a:endParaRPr lang="zh-TW" altLang="en-US" dirty="0"/>
          </a:p>
        </p:txBody>
      </p:sp>
    </p:spTree>
    <p:extLst>
      <p:ext uri="{BB962C8B-B14F-4D97-AF65-F5344CB8AC3E}">
        <p14:creationId xmlns:p14="http://schemas.microsoft.com/office/powerpoint/2010/main" val="1054066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Security Model</a:t>
            </a:r>
            <a:endParaRPr lang="zh-TW" altLang="en-US" dirty="0"/>
          </a:p>
        </p:txBody>
      </p:sp>
      <p:pic>
        <p:nvPicPr>
          <p:cNvPr id="4" name="內容版面配置區 3">
            <a:extLst>
              <a:ext uri="{FF2B5EF4-FFF2-40B4-BE49-F238E27FC236}">
                <a16:creationId xmlns:a16="http://schemas.microsoft.com/office/drawing/2014/main" id="{3EC039B8-884D-4C93-BABB-ADAD57292BE2}"/>
              </a:ext>
            </a:extLst>
          </p:cNvPr>
          <p:cNvPicPr>
            <a:picLocks noGrp="1" noChangeAspect="1"/>
          </p:cNvPicPr>
          <p:nvPr>
            <p:ph idx="1"/>
          </p:nvPr>
        </p:nvPicPr>
        <p:blipFill>
          <a:blip r:embed="rId2"/>
          <a:stretch>
            <a:fillRect/>
          </a:stretch>
        </p:blipFill>
        <p:spPr>
          <a:xfrm>
            <a:off x="952499" y="1690688"/>
            <a:ext cx="9902615" cy="3109912"/>
          </a:xfrm>
          <a:prstGeom prst="rect">
            <a:avLst/>
          </a:prstGeom>
        </p:spPr>
      </p:pic>
    </p:spTree>
    <p:extLst>
      <p:ext uri="{BB962C8B-B14F-4D97-AF65-F5344CB8AC3E}">
        <p14:creationId xmlns:p14="http://schemas.microsoft.com/office/powerpoint/2010/main" val="275949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F15C1-0EFF-4F01-A8CB-D78DAF59E1C8}"/>
              </a:ext>
            </a:extLst>
          </p:cNvPr>
          <p:cNvSpPr>
            <a:spLocks noGrp="1"/>
          </p:cNvSpPr>
          <p:nvPr>
            <p:ph type="title"/>
          </p:nvPr>
        </p:nvSpPr>
        <p:spPr/>
        <p:txBody>
          <a:bodyPr/>
          <a:lstStyle/>
          <a:p>
            <a:r>
              <a:rPr lang="en-US" altLang="zh-TW" dirty="0"/>
              <a:t>Blockchain </a:t>
            </a:r>
            <a:r>
              <a:rPr lang="zh-TW" altLang="en-US" dirty="0"/>
              <a:t>不可更改性</a:t>
            </a:r>
          </a:p>
        </p:txBody>
      </p:sp>
      <p:sp>
        <p:nvSpPr>
          <p:cNvPr id="3" name="內容版面配置區 2">
            <a:extLst>
              <a:ext uri="{FF2B5EF4-FFF2-40B4-BE49-F238E27FC236}">
                <a16:creationId xmlns:a16="http://schemas.microsoft.com/office/drawing/2014/main" id="{F0C94A3E-1679-4763-BCF7-16ECB6F1AE18}"/>
              </a:ext>
            </a:extLst>
          </p:cNvPr>
          <p:cNvSpPr>
            <a:spLocks noGrp="1"/>
          </p:cNvSpPr>
          <p:nvPr>
            <p:ph idx="1"/>
          </p:nvPr>
        </p:nvSpPr>
        <p:spPr/>
        <p:txBody>
          <a:bodyPr/>
          <a:lstStyle/>
          <a:p>
            <a:r>
              <a:rPr lang="zh-TW" altLang="en-US" dirty="0"/>
              <a:t>被濫用於散播不恰當內容</a:t>
            </a:r>
            <a:r>
              <a:rPr lang="en-US" altLang="zh-TW" dirty="0"/>
              <a:t> (e.g., child pornography and</a:t>
            </a:r>
            <a:r>
              <a:rPr lang="zh-TW" altLang="en-US" dirty="0"/>
              <a:t> </a:t>
            </a:r>
            <a:r>
              <a:rPr lang="en-US" altLang="zh-TW" dirty="0"/>
              <a:t>material that infringes on intellectual rights)</a:t>
            </a:r>
          </a:p>
          <a:p>
            <a:r>
              <a:rPr lang="en-US" altLang="zh-TW" dirty="0"/>
              <a:t>The Right to be Forgotten (</a:t>
            </a:r>
            <a:r>
              <a:rPr lang="zh-TW" altLang="en-US" dirty="0"/>
              <a:t>個人隱私資訊 </a:t>
            </a:r>
            <a:r>
              <a:rPr lang="en-US" altLang="zh-TW" dirty="0"/>
              <a:t>:</a:t>
            </a:r>
            <a:r>
              <a:rPr lang="zh-TW" altLang="en-US" dirty="0"/>
              <a:t> 歐盟</a:t>
            </a:r>
            <a:r>
              <a:rPr lang="en-US" altLang="zh-TW" dirty="0"/>
              <a:t>2006</a:t>
            </a:r>
            <a:r>
              <a:rPr lang="zh-TW" altLang="en-US" dirty="0"/>
              <a:t> </a:t>
            </a:r>
            <a:r>
              <a:rPr lang="en-US" altLang="zh-TW" dirty="0"/>
              <a:t>GDPR)</a:t>
            </a:r>
          </a:p>
          <a:p>
            <a:endParaRPr lang="en-US" altLang="zh-TW" dirty="0"/>
          </a:p>
          <a:p>
            <a:r>
              <a:rPr lang="en-US" altLang="zh-TW" dirty="0"/>
              <a:t>Solution ?</a:t>
            </a:r>
            <a:endParaRPr lang="zh-TW" altLang="en-US" dirty="0"/>
          </a:p>
        </p:txBody>
      </p:sp>
    </p:spTree>
    <p:extLst>
      <p:ext uri="{BB962C8B-B14F-4D97-AF65-F5344CB8AC3E}">
        <p14:creationId xmlns:p14="http://schemas.microsoft.com/office/powerpoint/2010/main" val="1062813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Security Model</a:t>
            </a:r>
            <a:endParaRPr lang="zh-TW" altLang="en-US" dirty="0"/>
          </a:p>
        </p:txBody>
      </p:sp>
      <p:pic>
        <p:nvPicPr>
          <p:cNvPr id="6" name="內容版面配置區 5">
            <a:extLst>
              <a:ext uri="{FF2B5EF4-FFF2-40B4-BE49-F238E27FC236}">
                <a16:creationId xmlns:a16="http://schemas.microsoft.com/office/drawing/2014/main" id="{3B5855B4-0BF3-43F5-84F8-2686A4B64866}"/>
              </a:ext>
            </a:extLst>
          </p:cNvPr>
          <p:cNvPicPr>
            <a:picLocks noGrp="1" noChangeAspect="1"/>
          </p:cNvPicPr>
          <p:nvPr>
            <p:ph idx="1"/>
          </p:nvPr>
        </p:nvPicPr>
        <p:blipFill>
          <a:blip r:embed="rId2"/>
          <a:stretch>
            <a:fillRect/>
          </a:stretch>
        </p:blipFill>
        <p:spPr>
          <a:xfrm>
            <a:off x="4369742" y="318060"/>
            <a:ext cx="7958329" cy="6376654"/>
          </a:xfrm>
          <a:prstGeom prst="rect">
            <a:avLst/>
          </a:prstGeom>
        </p:spPr>
      </p:pic>
    </p:spTree>
    <p:extLst>
      <p:ext uri="{BB962C8B-B14F-4D97-AF65-F5344CB8AC3E}">
        <p14:creationId xmlns:p14="http://schemas.microsoft.com/office/powerpoint/2010/main" val="3091770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Security Model</a:t>
            </a:r>
            <a:endParaRPr lang="zh-TW" altLang="en-US" dirty="0"/>
          </a:p>
        </p:txBody>
      </p:sp>
      <p:pic>
        <p:nvPicPr>
          <p:cNvPr id="6" name="內容版面配置區 5">
            <a:extLst>
              <a:ext uri="{FF2B5EF4-FFF2-40B4-BE49-F238E27FC236}">
                <a16:creationId xmlns:a16="http://schemas.microsoft.com/office/drawing/2014/main" id="{33198A1F-A5EF-414D-9584-5926EB9798B5}"/>
              </a:ext>
            </a:extLst>
          </p:cNvPr>
          <p:cNvPicPr>
            <a:picLocks noGrp="1" noChangeAspect="1"/>
          </p:cNvPicPr>
          <p:nvPr>
            <p:ph idx="1"/>
          </p:nvPr>
        </p:nvPicPr>
        <p:blipFill>
          <a:blip r:embed="rId2"/>
          <a:stretch>
            <a:fillRect/>
          </a:stretch>
        </p:blipFill>
        <p:spPr>
          <a:xfrm>
            <a:off x="3467100" y="1242758"/>
            <a:ext cx="7379881" cy="5250117"/>
          </a:xfrm>
          <a:prstGeom prst="rect">
            <a:avLst/>
          </a:prstGeom>
        </p:spPr>
      </p:pic>
    </p:spTree>
    <p:extLst>
      <p:ext uri="{BB962C8B-B14F-4D97-AF65-F5344CB8AC3E}">
        <p14:creationId xmlns:p14="http://schemas.microsoft.com/office/powerpoint/2010/main" val="3328900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Security Model</a:t>
            </a:r>
            <a:endParaRPr lang="zh-TW" altLang="en-US" dirty="0"/>
          </a:p>
        </p:txBody>
      </p:sp>
      <p:pic>
        <p:nvPicPr>
          <p:cNvPr id="5" name="內容版面配置區 4">
            <a:extLst>
              <a:ext uri="{FF2B5EF4-FFF2-40B4-BE49-F238E27FC236}">
                <a16:creationId xmlns:a16="http://schemas.microsoft.com/office/drawing/2014/main" id="{F56DAB8A-EEFA-498E-B1ED-207928AFF89F}"/>
              </a:ext>
            </a:extLst>
          </p:cNvPr>
          <p:cNvPicPr>
            <a:picLocks noGrp="1" noChangeAspect="1"/>
          </p:cNvPicPr>
          <p:nvPr>
            <p:ph idx="1"/>
          </p:nvPr>
        </p:nvPicPr>
        <p:blipFill>
          <a:blip r:embed="rId2"/>
          <a:stretch>
            <a:fillRect/>
          </a:stretch>
        </p:blipFill>
        <p:spPr>
          <a:xfrm>
            <a:off x="838200" y="1355272"/>
            <a:ext cx="8105420" cy="4892562"/>
          </a:xfrm>
          <a:prstGeom prst="rect">
            <a:avLst/>
          </a:prstGeom>
        </p:spPr>
      </p:pic>
    </p:spTree>
    <p:extLst>
      <p:ext uri="{BB962C8B-B14F-4D97-AF65-F5344CB8AC3E}">
        <p14:creationId xmlns:p14="http://schemas.microsoft.com/office/powerpoint/2010/main" val="3018209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Security Model</a:t>
            </a:r>
            <a:endParaRPr lang="zh-TW" altLang="en-US" dirty="0"/>
          </a:p>
        </p:txBody>
      </p:sp>
      <p:pic>
        <p:nvPicPr>
          <p:cNvPr id="6" name="內容版面配置區 5">
            <a:extLst>
              <a:ext uri="{FF2B5EF4-FFF2-40B4-BE49-F238E27FC236}">
                <a16:creationId xmlns:a16="http://schemas.microsoft.com/office/drawing/2014/main" id="{A6E4F679-C453-4B3D-9C4B-A3A0F68074EA}"/>
              </a:ext>
            </a:extLst>
          </p:cNvPr>
          <p:cNvPicPr>
            <a:picLocks noGrp="1" noChangeAspect="1"/>
          </p:cNvPicPr>
          <p:nvPr>
            <p:ph idx="1"/>
          </p:nvPr>
        </p:nvPicPr>
        <p:blipFill>
          <a:blip r:embed="rId2"/>
          <a:stretch>
            <a:fillRect/>
          </a:stretch>
        </p:blipFill>
        <p:spPr>
          <a:xfrm>
            <a:off x="838200" y="1224643"/>
            <a:ext cx="11022227" cy="5486400"/>
          </a:xfrm>
          <a:prstGeom prst="rect">
            <a:avLst/>
          </a:prstGeom>
        </p:spPr>
      </p:pic>
    </p:spTree>
    <p:extLst>
      <p:ext uri="{BB962C8B-B14F-4D97-AF65-F5344CB8AC3E}">
        <p14:creationId xmlns:p14="http://schemas.microsoft.com/office/powerpoint/2010/main" val="427713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Proposed Scheme</a:t>
            </a:r>
            <a:endParaRPr lang="zh-TW" altLang="en-US" dirty="0"/>
          </a:p>
        </p:txBody>
      </p:sp>
      <p:pic>
        <p:nvPicPr>
          <p:cNvPr id="6" name="內容版面配置區 5">
            <a:extLst>
              <a:ext uri="{FF2B5EF4-FFF2-40B4-BE49-F238E27FC236}">
                <a16:creationId xmlns:a16="http://schemas.microsoft.com/office/drawing/2014/main" id="{F5D9D63A-0162-4F65-AA24-0C3B25B1417C}"/>
              </a:ext>
            </a:extLst>
          </p:cNvPr>
          <p:cNvPicPr>
            <a:picLocks noGrp="1" noChangeAspect="1"/>
          </p:cNvPicPr>
          <p:nvPr>
            <p:ph idx="1"/>
          </p:nvPr>
        </p:nvPicPr>
        <p:blipFill>
          <a:blip r:embed="rId2"/>
          <a:stretch>
            <a:fillRect/>
          </a:stretch>
        </p:blipFill>
        <p:spPr>
          <a:xfrm>
            <a:off x="838199" y="1450975"/>
            <a:ext cx="8273143" cy="4887625"/>
          </a:xfrm>
          <a:prstGeom prst="rect">
            <a:avLst/>
          </a:prstGeom>
        </p:spPr>
      </p:pic>
    </p:spTree>
    <p:extLst>
      <p:ext uri="{BB962C8B-B14F-4D97-AF65-F5344CB8AC3E}">
        <p14:creationId xmlns:p14="http://schemas.microsoft.com/office/powerpoint/2010/main" val="1011420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Proposed Scheme</a:t>
            </a:r>
            <a:endParaRPr lang="zh-TW" altLang="en-US" dirty="0"/>
          </a:p>
        </p:txBody>
      </p:sp>
      <p:pic>
        <p:nvPicPr>
          <p:cNvPr id="5" name="內容版面配置區 4">
            <a:extLst>
              <a:ext uri="{FF2B5EF4-FFF2-40B4-BE49-F238E27FC236}">
                <a16:creationId xmlns:a16="http://schemas.microsoft.com/office/drawing/2014/main" id="{81DA20EA-E546-49BB-B7B6-5D80A237CB4E}"/>
              </a:ext>
            </a:extLst>
          </p:cNvPr>
          <p:cNvPicPr>
            <a:picLocks noGrp="1" noChangeAspect="1"/>
          </p:cNvPicPr>
          <p:nvPr>
            <p:ph idx="1"/>
          </p:nvPr>
        </p:nvPicPr>
        <p:blipFill>
          <a:blip r:embed="rId2"/>
          <a:stretch>
            <a:fillRect/>
          </a:stretch>
        </p:blipFill>
        <p:spPr>
          <a:xfrm>
            <a:off x="838200" y="1435667"/>
            <a:ext cx="8420100" cy="4059691"/>
          </a:xfrm>
          <a:prstGeom prst="rect">
            <a:avLst/>
          </a:prstGeom>
        </p:spPr>
      </p:pic>
    </p:spTree>
    <p:extLst>
      <p:ext uri="{BB962C8B-B14F-4D97-AF65-F5344CB8AC3E}">
        <p14:creationId xmlns:p14="http://schemas.microsoft.com/office/powerpoint/2010/main" val="3234382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Proposed Scheme</a:t>
            </a:r>
            <a:endParaRPr lang="zh-TW" altLang="en-US" dirty="0"/>
          </a:p>
        </p:txBody>
      </p:sp>
      <p:pic>
        <p:nvPicPr>
          <p:cNvPr id="6" name="內容版面配置區 5">
            <a:extLst>
              <a:ext uri="{FF2B5EF4-FFF2-40B4-BE49-F238E27FC236}">
                <a16:creationId xmlns:a16="http://schemas.microsoft.com/office/drawing/2014/main" id="{F60887B2-ED86-4C0A-A7BA-3D72C874E63C}"/>
              </a:ext>
            </a:extLst>
          </p:cNvPr>
          <p:cNvPicPr>
            <a:picLocks noGrp="1" noChangeAspect="1"/>
          </p:cNvPicPr>
          <p:nvPr>
            <p:ph idx="1"/>
          </p:nvPr>
        </p:nvPicPr>
        <p:blipFill>
          <a:blip r:embed="rId2"/>
          <a:stretch>
            <a:fillRect/>
          </a:stretch>
        </p:blipFill>
        <p:spPr>
          <a:xfrm>
            <a:off x="838200" y="1511187"/>
            <a:ext cx="6819900" cy="1257300"/>
          </a:xfrm>
          <a:prstGeom prst="rect">
            <a:avLst/>
          </a:prstGeom>
        </p:spPr>
      </p:pic>
      <p:pic>
        <p:nvPicPr>
          <p:cNvPr id="7" name="圖片 6">
            <a:extLst>
              <a:ext uri="{FF2B5EF4-FFF2-40B4-BE49-F238E27FC236}">
                <a16:creationId xmlns:a16="http://schemas.microsoft.com/office/drawing/2014/main" id="{B07F4225-8AE1-461D-AF93-995DA48454B4}"/>
              </a:ext>
            </a:extLst>
          </p:cNvPr>
          <p:cNvPicPr>
            <a:picLocks noChangeAspect="1"/>
          </p:cNvPicPr>
          <p:nvPr/>
        </p:nvPicPr>
        <p:blipFill>
          <a:blip r:embed="rId3"/>
          <a:stretch>
            <a:fillRect/>
          </a:stretch>
        </p:blipFill>
        <p:spPr>
          <a:xfrm>
            <a:off x="838200" y="2836750"/>
            <a:ext cx="6616766" cy="3912426"/>
          </a:xfrm>
          <a:prstGeom prst="rect">
            <a:avLst/>
          </a:prstGeom>
        </p:spPr>
      </p:pic>
    </p:spTree>
    <p:extLst>
      <p:ext uri="{BB962C8B-B14F-4D97-AF65-F5344CB8AC3E}">
        <p14:creationId xmlns:p14="http://schemas.microsoft.com/office/powerpoint/2010/main" val="674282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Proposed Scheme</a:t>
            </a:r>
            <a:endParaRPr lang="zh-TW" altLang="en-US" dirty="0"/>
          </a:p>
        </p:txBody>
      </p:sp>
      <p:pic>
        <p:nvPicPr>
          <p:cNvPr id="5" name="內容版面配置區 4">
            <a:extLst>
              <a:ext uri="{FF2B5EF4-FFF2-40B4-BE49-F238E27FC236}">
                <a16:creationId xmlns:a16="http://schemas.microsoft.com/office/drawing/2014/main" id="{A5043488-C05A-42D0-9FB0-7B4FC30C39A5}"/>
              </a:ext>
            </a:extLst>
          </p:cNvPr>
          <p:cNvPicPr>
            <a:picLocks noGrp="1" noChangeAspect="1"/>
          </p:cNvPicPr>
          <p:nvPr>
            <p:ph idx="1"/>
          </p:nvPr>
        </p:nvPicPr>
        <p:blipFill>
          <a:blip r:embed="rId2"/>
          <a:stretch>
            <a:fillRect/>
          </a:stretch>
        </p:blipFill>
        <p:spPr>
          <a:xfrm>
            <a:off x="838200" y="1411855"/>
            <a:ext cx="8124825" cy="4885692"/>
          </a:xfrm>
          <a:prstGeom prst="rect">
            <a:avLst/>
          </a:prstGeom>
        </p:spPr>
      </p:pic>
    </p:spTree>
    <p:extLst>
      <p:ext uri="{BB962C8B-B14F-4D97-AF65-F5344CB8AC3E}">
        <p14:creationId xmlns:p14="http://schemas.microsoft.com/office/powerpoint/2010/main" val="188521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Proposed Scheme</a:t>
            </a:r>
            <a:endParaRPr lang="zh-TW" altLang="en-US" dirty="0"/>
          </a:p>
        </p:txBody>
      </p:sp>
      <p:pic>
        <p:nvPicPr>
          <p:cNvPr id="6" name="內容版面配置區 5">
            <a:extLst>
              <a:ext uri="{FF2B5EF4-FFF2-40B4-BE49-F238E27FC236}">
                <a16:creationId xmlns:a16="http://schemas.microsoft.com/office/drawing/2014/main" id="{BE9B5FDD-5227-461D-9D30-5B76D9F49263}"/>
              </a:ext>
            </a:extLst>
          </p:cNvPr>
          <p:cNvPicPr>
            <a:picLocks noGrp="1" noChangeAspect="1"/>
          </p:cNvPicPr>
          <p:nvPr>
            <p:ph idx="1"/>
          </p:nvPr>
        </p:nvPicPr>
        <p:blipFill>
          <a:blip r:embed="rId2"/>
          <a:stretch>
            <a:fillRect/>
          </a:stretch>
        </p:blipFill>
        <p:spPr>
          <a:xfrm>
            <a:off x="661898" y="1368425"/>
            <a:ext cx="5118416" cy="5254304"/>
          </a:xfrm>
          <a:prstGeom prst="rect">
            <a:avLst/>
          </a:prstGeom>
        </p:spPr>
      </p:pic>
      <p:pic>
        <p:nvPicPr>
          <p:cNvPr id="7" name="圖片 6">
            <a:extLst>
              <a:ext uri="{FF2B5EF4-FFF2-40B4-BE49-F238E27FC236}">
                <a16:creationId xmlns:a16="http://schemas.microsoft.com/office/drawing/2014/main" id="{DC6DEA56-3495-46F0-B0C4-19FA60EE0EA7}"/>
              </a:ext>
            </a:extLst>
          </p:cNvPr>
          <p:cNvPicPr>
            <a:picLocks noChangeAspect="1"/>
          </p:cNvPicPr>
          <p:nvPr/>
        </p:nvPicPr>
        <p:blipFill>
          <a:blip r:embed="rId3"/>
          <a:stretch>
            <a:fillRect/>
          </a:stretch>
        </p:blipFill>
        <p:spPr>
          <a:xfrm>
            <a:off x="5956616" y="1368425"/>
            <a:ext cx="5739707" cy="1489075"/>
          </a:xfrm>
          <a:prstGeom prst="rect">
            <a:avLst/>
          </a:prstGeom>
        </p:spPr>
      </p:pic>
    </p:spTree>
    <p:extLst>
      <p:ext uri="{BB962C8B-B14F-4D97-AF65-F5344CB8AC3E}">
        <p14:creationId xmlns:p14="http://schemas.microsoft.com/office/powerpoint/2010/main" val="36160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B2799-85EE-44F8-B23C-9EB296B2C534}"/>
              </a:ext>
            </a:extLst>
          </p:cNvPr>
          <p:cNvSpPr>
            <a:spLocks noGrp="1"/>
          </p:cNvSpPr>
          <p:nvPr>
            <p:ph type="title"/>
          </p:nvPr>
        </p:nvSpPr>
        <p:spPr/>
        <p:txBody>
          <a:bodyPr/>
          <a:lstStyle/>
          <a:p>
            <a:r>
              <a:rPr lang="en-US" altLang="zh-TW" i="1" dirty="0"/>
              <a:t>Proposed Scheme</a:t>
            </a:r>
            <a:endParaRPr lang="zh-TW" altLang="en-US" dirty="0"/>
          </a:p>
        </p:txBody>
      </p:sp>
      <p:pic>
        <p:nvPicPr>
          <p:cNvPr id="6" name="內容版面配置區 5">
            <a:extLst>
              <a:ext uri="{FF2B5EF4-FFF2-40B4-BE49-F238E27FC236}">
                <a16:creationId xmlns:a16="http://schemas.microsoft.com/office/drawing/2014/main" id="{9024E79A-2ACA-4746-8F90-597CBE59F8AE}"/>
              </a:ext>
            </a:extLst>
          </p:cNvPr>
          <p:cNvPicPr>
            <a:picLocks noGrp="1" noChangeAspect="1"/>
          </p:cNvPicPr>
          <p:nvPr>
            <p:ph idx="1"/>
          </p:nvPr>
        </p:nvPicPr>
        <p:blipFill>
          <a:blip r:embed="rId2"/>
          <a:stretch>
            <a:fillRect/>
          </a:stretch>
        </p:blipFill>
        <p:spPr>
          <a:xfrm>
            <a:off x="4983897" y="783770"/>
            <a:ext cx="7208103" cy="5872390"/>
          </a:xfrm>
          <a:prstGeom prst="rect">
            <a:avLst/>
          </a:prstGeom>
        </p:spPr>
      </p:pic>
    </p:spTree>
    <p:extLst>
      <p:ext uri="{BB962C8B-B14F-4D97-AF65-F5344CB8AC3E}">
        <p14:creationId xmlns:p14="http://schemas.microsoft.com/office/powerpoint/2010/main" val="83431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9ABE5B-F812-4D37-B91C-F260B8633AC9}"/>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EDCED177-6D46-44AC-906E-EB51674467B7}"/>
              </a:ext>
            </a:extLst>
          </p:cNvPr>
          <p:cNvSpPr>
            <a:spLocks noGrp="1"/>
          </p:cNvSpPr>
          <p:nvPr>
            <p:ph idx="1"/>
          </p:nvPr>
        </p:nvSpPr>
        <p:spPr>
          <a:xfrm>
            <a:off x="838199" y="1825625"/>
            <a:ext cx="11016343" cy="4351338"/>
          </a:xfrm>
        </p:spPr>
        <p:txBody>
          <a:bodyPr/>
          <a:lstStyle/>
          <a:p>
            <a:r>
              <a:rPr lang="el-GR" altLang="zh-TW" i="1" dirty="0"/>
              <a:t>μ</a:t>
            </a:r>
            <a:r>
              <a:rPr lang="en-US" altLang="zh-TW" i="1" dirty="0"/>
              <a:t> </a:t>
            </a:r>
            <a:r>
              <a:rPr lang="en-US" altLang="zh-TW" dirty="0"/>
              <a:t>chain  by </a:t>
            </a:r>
            <a:r>
              <a:rPr lang="en-US" altLang="zh-TW" dirty="0" err="1"/>
              <a:t>Puddu</a:t>
            </a:r>
            <a:r>
              <a:rPr lang="en-US" altLang="zh-TW" dirty="0"/>
              <a:t> (DPSS)</a:t>
            </a:r>
            <a:r>
              <a:rPr lang="zh-TW" altLang="en-US" dirty="0"/>
              <a:t> </a:t>
            </a:r>
            <a:r>
              <a:rPr lang="en-US" altLang="zh-TW" sz="2000" dirty="0"/>
              <a:t>[22]</a:t>
            </a:r>
          </a:p>
          <a:p>
            <a:r>
              <a:rPr lang="en-US" altLang="zh-TW" dirty="0"/>
              <a:t>Novel data erasing</a:t>
            </a:r>
            <a:r>
              <a:rPr lang="zh-TW" altLang="en-US" dirty="0"/>
              <a:t> </a:t>
            </a:r>
            <a:r>
              <a:rPr lang="en-US" altLang="zh-TW" dirty="0"/>
              <a:t>approach</a:t>
            </a:r>
            <a:r>
              <a:rPr lang="zh-TW" altLang="en-US" dirty="0"/>
              <a:t> </a:t>
            </a:r>
            <a:r>
              <a:rPr lang="en-US" altLang="zh-TW" dirty="0"/>
              <a:t>by Florian</a:t>
            </a:r>
            <a:r>
              <a:rPr lang="zh-TW" altLang="en-US" dirty="0"/>
              <a:t> </a:t>
            </a:r>
            <a:r>
              <a:rPr lang="en-US" altLang="zh-TW" sz="2000" dirty="0"/>
              <a:t>[23]</a:t>
            </a:r>
          </a:p>
          <a:p>
            <a:r>
              <a:rPr lang="en-US" altLang="zh-TW" dirty="0"/>
              <a:t>the concept of redactable</a:t>
            </a:r>
            <a:r>
              <a:rPr lang="zh-TW" altLang="en-US" dirty="0"/>
              <a:t> </a:t>
            </a:r>
            <a:r>
              <a:rPr lang="en-US" altLang="zh-TW" dirty="0"/>
              <a:t>blockchain was first introduced by </a:t>
            </a:r>
            <a:r>
              <a:rPr lang="en-US" altLang="zh-TW" dirty="0" err="1"/>
              <a:t>Ateniese</a:t>
            </a:r>
            <a:r>
              <a:rPr lang="zh-TW" altLang="en-US" dirty="0"/>
              <a:t> </a:t>
            </a:r>
            <a:r>
              <a:rPr lang="en-US" altLang="zh-TW" sz="1800" dirty="0"/>
              <a:t>[24]</a:t>
            </a:r>
          </a:p>
          <a:p>
            <a:pPr marL="0" indent="0">
              <a:buNone/>
            </a:pPr>
            <a:r>
              <a:rPr lang="zh-TW" altLang="en-US" dirty="0"/>
              <a:t> </a:t>
            </a:r>
          </a:p>
        </p:txBody>
      </p:sp>
      <p:pic>
        <p:nvPicPr>
          <p:cNvPr id="5" name="圖片 4">
            <a:extLst>
              <a:ext uri="{FF2B5EF4-FFF2-40B4-BE49-F238E27FC236}">
                <a16:creationId xmlns:a16="http://schemas.microsoft.com/office/drawing/2014/main" id="{E9CE4071-8FBF-4C9C-9A7C-0FCD427C3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362343"/>
            <a:ext cx="5894614" cy="3130532"/>
          </a:xfrm>
          <a:prstGeom prst="rect">
            <a:avLst/>
          </a:prstGeom>
        </p:spPr>
      </p:pic>
    </p:spTree>
    <p:extLst>
      <p:ext uri="{BB962C8B-B14F-4D97-AF65-F5344CB8AC3E}">
        <p14:creationId xmlns:p14="http://schemas.microsoft.com/office/powerpoint/2010/main" val="1967583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925AE8-CA96-4543-8612-F02B7B5CC6CA}"/>
              </a:ext>
            </a:extLst>
          </p:cNvPr>
          <p:cNvSpPr>
            <a:spLocks noGrp="1"/>
          </p:cNvSpPr>
          <p:nvPr>
            <p:ph type="title"/>
          </p:nvPr>
        </p:nvSpPr>
        <p:spPr/>
        <p:txBody>
          <a:bodyPr/>
          <a:lstStyle/>
          <a:p>
            <a:r>
              <a:rPr lang="en-US" altLang="zh-TW" i="1" dirty="0"/>
              <a:t>Security Proof</a:t>
            </a:r>
            <a:endParaRPr lang="zh-TW" altLang="en-US" dirty="0"/>
          </a:p>
        </p:txBody>
      </p:sp>
      <p:pic>
        <p:nvPicPr>
          <p:cNvPr id="4" name="內容版面配置區 3">
            <a:extLst>
              <a:ext uri="{FF2B5EF4-FFF2-40B4-BE49-F238E27FC236}">
                <a16:creationId xmlns:a16="http://schemas.microsoft.com/office/drawing/2014/main" id="{852CA303-9841-4F55-8E42-46496B0E0D69}"/>
              </a:ext>
            </a:extLst>
          </p:cNvPr>
          <p:cNvPicPr>
            <a:picLocks noGrp="1" noChangeAspect="1"/>
          </p:cNvPicPr>
          <p:nvPr>
            <p:ph idx="1"/>
          </p:nvPr>
        </p:nvPicPr>
        <p:blipFill>
          <a:blip r:embed="rId2"/>
          <a:stretch>
            <a:fillRect/>
          </a:stretch>
        </p:blipFill>
        <p:spPr>
          <a:xfrm>
            <a:off x="838200" y="1496116"/>
            <a:ext cx="7478549" cy="4463811"/>
          </a:xfrm>
          <a:prstGeom prst="rect">
            <a:avLst/>
          </a:prstGeom>
        </p:spPr>
      </p:pic>
    </p:spTree>
    <p:extLst>
      <p:ext uri="{BB962C8B-B14F-4D97-AF65-F5344CB8AC3E}">
        <p14:creationId xmlns:p14="http://schemas.microsoft.com/office/powerpoint/2010/main" val="134970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925AE8-CA96-4543-8612-F02B7B5CC6CA}"/>
              </a:ext>
            </a:extLst>
          </p:cNvPr>
          <p:cNvSpPr>
            <a:spLocks noGrp="1"/>
          </p:cNvSpPr>
          <p:nvPr>
            <p:ph type="title"/>
          </p:nvPr>
        </p:nvSpPr>
        <p:spPr/>
        <p:txBody>
          <a:bodyPr/>
          <a:lstStyle/>
          <a:p>
            <a:r>
              <a:rPr lang="en-US" altLang="zh-TW" i="1" dirty="0"/>
              <a:t>Security Proof</a:t>
            </a:r>
            <a:endParaRPr lang="zh-TW" altLang="en-US" dirty="0"/>
          </a:p>
        </p:txBody>
      </p:sp>
      <p:pic>
        <p:nvPicPr>
          <p:cNvPr id="6" name="內容版面配置區 5">
            <a:extLst>
              <a:ext uri="{FF2B5EF4-FFF2-40B4-BE49-F238E27FC236}">
                <a16:creationId xmlns:a16="http://schemas.microsoft.com/office/drawing/2014/main" id="{2519972C-9B0C-4987-AA74-B49283CF9387}"/>
              </a:ext>
            </a:extLst>
          </p:cNvPr>
          <p:cNvPicPr>
            <a:picLocks noGrp="1" noChangeAspect="1"/>
          </p:cNvPicPr>
          <p:nvPr>
            <p:ph idx="1"/>
          </p:nvPr>
        </p:nvPicPr>
        <p:blipFill>
          <a:blip r:embed="rId3"/>
          <a:stretch>
            <a:fillRect/>
          </a:stretch>
        </p:blipFill>
        <p:spPr>
          <a:xfrm>
            <a:off x="4931229" y="244052"/>
            <a:ext cx="6602186" cy="6442922"/>
          </a:xfrm>
          <a:prstGeom prst="rect">
            <a:avLst/>
          </a:prstGeom>
        </p:spPr>
      </p:pic>
    </p:spTree>
    <p:extLst>
      <p:ext uri="{BB962C8B-B14F-4D97-AF65-F5344CB8AC3E}">
        <p14:creationId xmlns:p14="http://schemas.microsoft.com/office/powerpoint/2010/main" val="169977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16257B-9B97-4858-A382-D6C2ECE01D71}"/>
              </a:ext>
            </a:extLst>
          </p:cNvPr>
          <p:cNvSpPr>
            <a:spLocks noGrp="1"/>
          </p:cNvSpPr>
          <p:nvPr>
            <p:ph type="title"/>
          </p:nvPr>
        </p:nvSpPr>
        <p:spPr/>
        <p:txBody>
          <a:bodyPr/>
          <a:lstStyle/>
          <a:p>
            <a:r>
              <a:rPr lang="en-US" altLang="zh-TW" dirty="0"/>
              <a:t>Related Work</a:t>
            </a:r>
            <a:endParaRPr lang="zh-TW" altLang="en-US" dirty="0"/>
          </a:p>
        </p:txBody>
      </p:sp>
      <p:sp>
        <p:nvSpPr>
          <p:cNvPr id="3" name="內容版面配置區 2">
            <a:extLst>
              <a:ext uri="{FF2B5EF4-FFF2-40B4-BE49-F238E27FC236}">
                <a16:creationId xmlns:a16="http://schemas.microsoft.com/office/drawing/2014/main" id="{B9CD6772-A8B8-4F22-A9D4-9A3AFAA08375}"/>
              </a:ext>
            </a:extLst>
          </p:cNvPr>
          <p:cNvSpPr>
            <a:spLocks noGrp="1"/>
          </p:cNvSpPr>
          <p:nvPr>
            <p:ph idx="1"/>
          </p:nvPr>
        </p:nvSpPr>
        <p:spPr/>
        <p:txBody>
          <a:bodyPr/>
          <a:lstStyle/>
          <a:p>
            <a:r>
              <a:rPr lang="en-US" altLang="zh-TW" dirty="0"/>
              <a:t>CHET and ABE by </a:t>
            </a:r>
            <a:r>
              <a:rPr lang="en-US" altLang="zh-TW" dirty="0" err="1"/>
              <a:t>Derler</a:t>
            </a:r>
            <a:r>
              <a:rPr lang="zh-TW" altLang="en-US" dirty="0"/>
              <a:t> </a:t>
            </a:r>
            <a:r>
              <a:rPr lang="en-US" altLang="zh-TW" sz="2400" dirty="0"/>
              <a:t>[25]</a:t>
            </a:r>
          </a:p>
          <a:p>
            <a:r>
              <a:rPr lang="en-US" altLang="zh-TW" dirty="0"/>
              <a:t>To eliminate the trusted CA : </a:t>
            </a:r>
          </a:p>
          <a:p>
            <a:pPr lvl="1"/>
            <a:r>
              <a:rPr lang="en-US" altLang="zh-TW" dirty="0" err="1"/>
              <a:t>Deuber</a:t>
            </a:r>
            <a:r>
              <a:rPr lang="en-US" altLang="zh-TW" dirty="0"/>
              <a:t> </a:t>
            </a:r>
            <a:r>
              <a:rPr lang="en-US" altLang="zh-TW" i="1" dirty="0"/>
              <a:t>et al. </a:t>
            </a:r>
            <a:r>
              <a:rPr lang="en-US" altLang="zh-TW" dirty="0"/>
              <a:t>[26] proposed a block-level redactable blockchain </a:t>
            </a:r>
          </a:p>
          <a:p>
            <a:pPr lvl="1"/>
            <a:r>
              <a:rPr lang="en-US" altLang="zh-TW" dirty="0"/>
              <a:t>Dishonest and rational miners may not check the candidate block pool for more opportunities to be a new block finder</a:t>
            </a:r>
          </a:p>
          <a:p>
            <a:pPr lvl="1"/>
            <a:r>
              <a:rPr lang="en-US" altLang="zh-TW" dirty="0"/>
              <a:t>Vulnerable to denial-of-service attacks if the cost of applying for an amendment is not high enough</a:t>
            </a:r>
            <a:endParaRPr lang="zh-TW" altLang="en-US" dirty="0"/>
          </a:p>
        </p:txBody>
      </p:sp>
    </p:spTree>
    <p:extLst>
      <p:ext uri="{BB962C8B-B14F-4D97-AF65-F5344CB8AC3E}">
        <p14:creationId xmlns:p14="http://schemas.microsoft.com/office/powerpoint/2010/main" val="173429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29CD9-2DC7-4903-B416-FD56D751D2A1}"/>
              </a:ext>
            </a:extLst>
          </p:cNvPr>
          <p:cNvSpPr>
            <a:spLocks noGrp="1"/>
          </p:cNvSpPr>
          <p:nvPr>
            <p:ph type="title"/>
          </p:nvPr>
        </p:nvSpPr>
        <p:spPr/>
        <p:txBody>
          <a:bodyPr/>
          <a:lstStyle/>
          <a:p>
            <a:r>
              <a:rPr lang="en-US" altLang="zh-TW" i="1" dirty="0"/>
              <a:t>Contributions</a:t>
            </a:r>
            <a:endParaRPr lang="zh-TW" altLang="en-US" dirty="0"/>
          </a:p>
        </p:txBody>
      </p:sp>
      <p:sp>
        <p:nvSpPr>
          <p:cNvPr id="3" name="內容版面配置區 2">
            <a:extLst>
              <a:ext uri="{FF2B5EF4-FFF2-40B4-BE49-F238E27FC236}">
                <a16:creationId xmlns:a16="http://schemas.microsoft.com/office/drawing/2014/main" id="{38EEE70A-A012-4F72-93F2-2C6DDFE36BD5}"/>
              </a:ext>
            </a:extLst>
          </p:cNvPr>
          <p:cNvSpPr>
            <a:spLocks noGrp="1"/>
          </p:cNvSpPr>
          <p:nvPr>
            <p:ph idx="1"/>
          </p:nvPr>
        </p:nvSpPr>
        <p:spPr/>
        <p:txBody>
          <a:bodyPr/>
          <a:lstStyle/>
          <a:p>
            <a:r>
              <a:rPr lang="en-US" altLang="zh-TW" i="1" dirty="0"/>
              <a:t>k</a:t>
            </a:r>
            <a:r>
              <a:rPr lang="en-US" altLang="zh-TW" dirty="0"/>
              <a:t>-time modifiable and</a:t>
            </a:r>
            <a:r>
              <a:rPr lang="zh-TW" altLang="en-US" dirty="0"/>
              <a:t> </a:t>
            </a:r>
            <a:r>
              <a:rPr lang="en-US" altLang="zh-TW" dirty="0"/>
              <a:t>epoch-based redactable blockchain (KERB)</a:t>
            </a:r>
          </a:p>
          <a:p>
            <a:pPr lvl="1"/>
            <a:r>
              <a:rPr lang="en-US" altLang="zh-TW" i="1" dirty="0"/>
              <a:t>K-time modification</a:t>
            </a:r>
          </a:p>
          <a:p>
            <a:pPr lvl="1"/>
            <a:r>
              <a:rPr lang="en-US" altLang="zh-TW" i="1" dirty="0"/>
              <a:t>Epoch-based redaction</a:t>
            </a:r>
          </a:p>
          <a:p>
            <a:pPr lvl="1"/>
            <a:r>
              <a:rPr lang="en-US" altLang="zh-TW" i="1" dirty="0"/>
              <a:t>Strong security model</a:t>
            </a:r>
            <a:endParaRPr lang="zh-TW" altLang="en-US" dirty="0"/>
          </a:p>
        </p:txBody>
      </p:sp>
      <p:pic>
        <p:nvPicPr>
          <p:cNvPr id="4" name="圖片 3">
            <a:extLst>
              <a:ext uri="{FF2B5EF4-FFF2-40B4-BE49-F238E27FC236}">
                <a16:creationId xmlns:a16="http://schemas.microsoft.com/office/drawing/2014/main" id="{16E689D8-BCE7-438F-BEA4-4621E49327A6}"/>
              </a:ext>
            </a:extLst>
          </p:cNvPr>
          <p:cNvPicPr>
            <a:picLocks noChangeAspect="1"/>
          </p:cNvPicPr>
          <p:nvPr/>
        </p:nvPicPr>
        <p:blipFill>
          <a:blip r:embed="rId3"/>
          <a:stretch>
            <a:fillRect/>
          </a:stretch>
        </p:blipFill>
        <p:spPr>
          <a:xfrm>
            <a:off x="838200" y="3555869"/>
            <a:ext cx="11059886" cy="1898401"/>
          </a:xfrm>
          <a:prstGeom prst="rect">
            <a:avLst/>
          </a:prstGeom>
        </p:spPr>
      </p:pic>
    </p:spTree>
    <p:extLst>
      <p:ext uri="{BB962C8B-B14F-4D97-AF65-F5344CB8AC3E}">
        <p14:creationId xmlns:p14="http://schemas.microsoft.com/office/powerpoint/2010/main" val="133714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C6710-CC05-4D6A-8496-7E0B93061135}"/>
              </a:ext>
            </a:extLst>
          </p:cNvPr>
          <p:cNvSpPr>
            <a:spLocks noGrp="1"/>
          </p:cNvSpPr>
          <p:nvPr>
            <p:ph type="title"/>
          </p:nvPr>
        </p:nvSpPr>
        <p:spPr/>
        <p:txBody>
          <a:bodyPr/>
          <a:lstStyle/>
          <a:p>
            <a:r>
              <a:rPr lang="en-US" altLang="zh-TW" i="1" dirty="0"/>
              <a:t>Contributions</a:t>
            </a:r>
            <a:endParaRPr lang="zh-TW" altLang="en-US" dirty="0"/>
          </a:p>
        </p:txBody>
      </p:sp>
      <p:pic>
        <p:nvPicPr>
          <p:cNvPr id="4" name="內容版面配置區 3">
            <a:extLst>
              <a:ext uri="{FF2B5EF4-FFF2-40B4-BE49-F238E27FC236}">
                <a16:creationId xmlns:a16="http://schemas.microsoft.com/office/drawing/2014/main" id="{B143D989-94A8-40BF-BC8A-1AF3F0367383}"/>
              </a:ext>
            </a:extLst>
          </p:cNvPr>
          <p:cNvPicPr>
            <a:picLocks noGrp="1" noChangeAspect="1"/>
          </p:cNvPicPr>
          <p:nvPr>
            <p:ph idx="1"/>
          </p:nvPr>
        </p:nvPicPr>
        <p:blipFill>
          <a:blip r:embed="rId2"/>
          <a:stretch>
            <a:fillRect/>
          </a:stretch>
        </p:blipFill>
        <p:spPr>
          <a:xfrm>
            <a:off x="514563" y="1690688"/>
            <a:ext cx="11454280" cy="3743329"/>
          </a:xfrm>
          <a:prstGeom prst="rect">
            <a:avLst/>
          </a:prstGeom>
        </p:spPr>
      </p:pic>
    </p:spTree>
    <p:extLst>
      <p:ext uri="{BB962C8B-B14F-4D97-AF65-F5344CB8AC3E}">
        <p14:creationId xmlns:p14="http://schemas.microsoft.com/office/powerpoint/2010/main" val="86083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4597E-FB4D-462F-9C06-278C7C76806B}"/>
              </a:ext>
            </a:extLst>
          </p:cNvPr>
          <p:cNvSpPr>
            <a:spLocks noGrp="1"/>
          </p:cNvSpPr>
          <p:nvPr>
            <p:ph type="title"/>
          </p:nvPr>
        </p:nvSpPr>
        <p:spPr/>
        <p:txBody>
          <a:bodyPr/>
          <a:lstStyle/>
          <a:p>
            <a:r>
              <a:rPr lang="en-US" altLang="zh-TW" dirty="0"/>
              <a:t>Advantage </a:t>
            </a:r>
            <a:endParaRPr lang="zh-TW" altLang="en-US" dirty="0"/>
          </a:p>
        </p:txBody>
      </p:sp>
      <p:sp>
        <p:nvSpPr>
          <p:cNvPr id="3" name="內容版面配置區 2">
            <a:extLst>
              <a:ext uri="{FF2B5EF4-FFF2-40B4-BE49-F238E27FC236}">
                <a16:creationId xmlns:a16="http://schemas.microsoft.com/office/drawing/2014/main" id="{99A316B8-0A55-401B-843E-259D0F17EDEF}"/>
              </a:ext>
            </a:extLst>
          </p:cNvPr>
          <p:cNvSpPr>
            <a:spLocks noGrp="1"/>
          </p:cNvSpPr>
          <p:nvPr>
            <p:ph idx="1"/>
          </p:nvPr>
        </p:nvSpPr>
        <p:spPr/>
        <p:txBody>
          <a:bodyPr/>
          <a:lstStyle/>
          <a:p>
            <a:r>
              <a:rPr lang="en-US" altLang="zh-TW" dirty="0"/>
              <a:t>more generic chameleon hashes rather than enhanced collision-resistance [24], and even CHET [25].</a:t>
            </a:r>
          </a:p>
          <a:p>
            <a:r>
              <a:rPr lang="en-US" altLang="zh-TW" dirty="0"/>
              <a:t>no trapdoor correctness checking requirement</a:t>
            </a:r>
          </a:p>
          <a:p>
            <a:r>
              <a:rPr lang="en-US" altLang="zh-TW" dirty="0"/>
              <a:t>We apply digital signatures to endorse rewriting privileges rather than encryption mechanisms for optimal performance</a:t>
            </a:r>
          </a:p>
          <a:p>
            <a:r>
              <a:rPr lang="en-US" altLang="zh-TW" dirty="0"/>
              <a:t>suitable for a large-scale setting</a:t>
            </a:r>
            <a:endParaRPr lang="zh-TW" altLang="en-US" dirty="0"/>
          </a:p>
        </p:txBody>
      </p:sp>
    </p:spTree>
    <p:extLst>
      <p:ext uri="{BB962C8B-B14F-4D97-AF65-F5344CB8AC3E}">
        <p14:creationId xmlns:p14="http://schemas.microsoft.com/office/powerpoint/2010/main" val="190030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EC2807-90CB-4AA9-9F02-3DEDD05EA5B5}"/>
              </a:ext>
            </a:extLst>
          </p:cNvPr>
          <p:cNvSpPr>
            <a:spLocks noGrp="1"/>
          </p:cNvSpPr>
          <p:nvPr>
            <p:ph type="title"/>
          </p:nvPr>
        </p:nvSpPr>
        <p:spPr/>
        <p:txBody>
          <a:bodyPr/>
          <a:lstStyle/>
          <a:p>
            <a:r>
              <a:rPr lang="en-US" altLang="zh-TW" i="1" dirty="0"/>
              <a:t>Challenges</a:t>
            </a:r>
            <a:endParaRPr lang="zh-TW" altLang="en-US" dirty="0"/>
          </a:p>
        </p:txBody>
      </p:sp>
      <p:sp>
        <p:nvSpPr>
          <p:cNvPr id="3" name="內容版面配置區 2">
            <a:extLst>
              <a:ext uri="{FF2B5EF4-FFF2-40B4-BE49-F238E27FC236}">
                <a16:creationId xmlns:a16="http://schemas.microsoft.com/office/drawing/2014/main" id="{EB67924A-9FAF-44AB-A1B6-24287EC2E32F}"/>
              </a:ext>
            </a:extLst>
          </p:cNvPr>
          <p:cNvSpPr>
            <a:spLocks noGrp="1"/>
          </p:cNvSpPr>
          <p:nvPr>
            <p:ph idx="1"/>
          </p:nvPr>
        </p:nvSpPr>
        <p:spPr>
          <a:xfrm>
            <a:off x="838200" y="1577976"/>
            <a:ext cx="10515600" cy="4914899"/>
          </a:xfrm>
        </p:spPr>
        <p:txBody>
          <a:bodyPr>
            <a:normAutofit fontScale="92500" lnSpcReduction="10000"/>
          </a:bodyPr>
          <a:lstStyle/>
          <a:p>
            <a:pPr marL="0" indent="0">
              <a:buNone/>
            </a:pPr>
            <a:r>
              <a:rPr lang="en-US" altLang="zh-TW" i="1" dirty="0"/>
              <a:t>Functionality</a:t>
            </a:r>
          </a:p>
          <a:p>
            <a:r>
              <a:rPr lang="en-US" altLang="zh-TW" i="1" dirty="0"/>
              <a:t>K</a:t>
            </a:r>
            <a:r>
              <a:rPr lang="en-US" altLang="zh-TW" dirty="0"/>
              <a:t>-time modification is helpful to reduce the loss when key leakage or faulty operation happens</a:t>
            </a:r>
          </a:p>
          <a:p>
            <a:r>
              <a:rPr lang="en-US" altLang="zh-TW" dirty="0"/>
              <a:t>Epoch-based modification limits the validation period of rewriting privileges ( Quite challenging : ABE(RABE)? )</a:t>
            </a:r>
          </a:p>
          <a:p>
            <a:r>
              <a:rPr lang="en-US" altLang="zh-TW" dirty="0"/>
              <a:t>ABE</a:t>
            </a:r>
          </a:p>
          <a:p>
            <a:pPr lvl="1"/>
            <a:r>
              <a:rPr lang="en-US" altLang="zh-TW" dirty="0"/>
              <a:t>semi-trusted third party ?</a:t>
            </a:r>
          </a:p>
          <a:p>
            <a:pPr lvl="1"/>
            <a:r>
              <a:rPr lang="en-US" altLang="zh-TW" dirty="0"/>
              <a:t>Costly to synchronize</a:t>
            </a:r>
          </a:p>
          <a:p>
            <a:pPr lvl="1"/>
            <a:r>
              <a:rPr lang="en-US" altLang="zh-TW" dirty="0"/>
              <a:t>Easy to find historical information</a:t>
            </a:r>
          </a:p>
          <a:p>
            <a:pPr marL="0" indent="0">
              <a:buNone/>
            </a:pPr>
            <a:r>
              <a:rPr lang="en-US" altLang="zh-TW" i="1" dirty="0"/>
              <a:t>Security</a:t>
            </a:r>
          </a:p>
          <a:p>
            <a:r>
              <a:rPr lang="en-US" altLang="zh-TW" dirty="0"/>
              <a:t>CHET</a:t>
            </a:r>
          </a:p>
          <a:p>
            <a:pPr lvl="1"/>
            <a:r>
              <a:rPr lang="en-US" altLang="zh-TW" dirty="0"/>
              <a:t>Two trapdoors ( by CA and by transaction owner )</a:t>
            </a:r>
            <a:endParaRPr lang="en-US" altLang="zh-TW" i="1" dirty="0"/>
          </a:p>
          <a:p>
            <a:pPr marL="0" indent="0">
              <a:buNone/>
            </a:pPr>
            <a:endParaRPr lang="en-US" altLang="zh-TW" i="1" dirty="0"/>
          </a:p>
          <a:p>
            <a:endParaRPr lang="en-US" altLang="zh-TW" dirty="0"/>
          </a:p>
        </p:txBody>
      </p:sp>
    </p:spTree>
    <p:extLst>
      <p:ext uri="{BB962C8B-B14F-4D97-AF65-F5344CB8AC3E}">
        <p14:creationId xmlns:p14="http://schemas.microsoft.com/office/powerpoint/2010/main" val="1461079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3452</Words>
  <Application>Microsoft Office PowerPoint</Application>
  <PresentationFormat>寬螢幕</PresentationFormat>
  <Paragraphs>262</Paragraphs>
  <Slides>41</Slides>
  <Notes>19</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41</vt:i4>
      </vt:variant>
    </vt:vector>
  </HeadingPairs>
  <TitlesOfParts>
    <vt:vector size="45" baseType="lpstr">
      <vt:lpstr>Arial</vt:lpstr>
      <vt:lpstr>Calibri</vt:lpstr>
      <vt:lpstr>Calibri Light</vt:lpstr>
      <vt:lpstr>Office 佈景主題</vt:lpstr>
      <vt:lpstr>K-Time_Modifiable_and_Epoch-Based_Redactable_Blockchain</vt:lpstr>
      <vt:lpstr>Block chain Introduction</vt:lpstr>
      <vt:lpstr>Blockchain 不可更改性</vt:lpstr>
      <vt:lpstr>Related Work</vt:lpstr>
      <vt:lpstr>Related Work</vt:lpstr>
      <vt:lpstr>Contributions</vt:lpstr>
      <vt:lpstr>Contributions</vt:lpstr>
      <vt:lpstr>Advantage </vt:lpstr>
      <vt:lpstr>Challenges</vt:lpstr>
      <vt:lpstr>Technical Overview</vt:lpstr>
      <vt:lpstr>Technical Overview</vt:lpstr>
      <vt:lpstr>Digital Signatures</vt:lpstr>
      <vt:lpstr>Digital Signatures</vt:lpstr>
      <vt:lpstr>Digital Signatures</vt:lpstr>
      <vt:lpstr>Digital Signatures</vt:lpstr>
      <vt:lpstr>Chameleon Hashes</vt:lpstr>
      <vt:lpstr>Chameleon Hashes</vt:lpstr>
      <vt:lpstr>K-TIME MODIFIABLE AND EPOCH-BASED REDACTABLE BLOCKCHAIN</vt:lpstr>
      <vt:lpstr>K-TIME MODIFIABLE AND EPOCH-BASED REDACTABLE BLOCKCHAIN</vt:lpstr>
      <vt:lpstr>K-TIME MODIFIABLE AND EPOCH-BASED REDACTABLE BLOCKCHAIN</vt:lpstr>
      <vt:lpstr>K-TIME MODIFIABLE AND EPOCH-BASED REDACTABLE BLOCKCHAIN</vt:lpstr>
      <vt:lpstr>K-TIME MODIFIABLE AND EPOCH-BASED REDACTABLE BLOCKCHAIN</vt:lpstr>
      <vt:lpstr>K-TIME MODIFIABLE AND EPOCH-BASED REDACTABLE BLOCKCHAIN</vt:lpstr>
      <vt:lpstr>KEBR System Initialization</vt:lpstr>
      <vt:lpstr>KEBR Transaction Making</vt:lpstr>
      <vt:lpstr>KEBR Transaction Verification</vt:lpstr>
      <vt:lpstr>KEBR Malicious Punishment</vt:lpstr>
      <vt:lpstr>Threat Model</vt:lpstr>
      <vt:lpstr>Security Model</vt:lpstr>
      <vt:lpstr>Security Model</vt:lpstr>
      <vt:lpstr>Security Model</vt:lpstr>
      <vt:lpstr>Security Model</vt:lpstr>
      <vt:lpstr>Security Model</vt:lpstr>
      <vt:lpstr>Proposed Scheme</vt:lpstr>
      <vt:lpstr>Proposed Scheme</vt:lpstr>
      <vt:lpstr>Proposed Scheme</vt:lpstr>
      <vt:lpstr>Proposed Scheme</vt:lpstr>
      <vt:lpstr>Proposed Scheme</vt:lpstr>
      <vt:lpstr>Proposed Scheme</vt:lpstr>
      <vt:lpstr>Security Proof</vt:lpstr>
      <vt:lpstr>Security Proof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K-Time_Modifiable_and_Epoch-Based_Redactable_Blockchain</dc:title>
  <dc:creator>bill</dc:creator>
  <cp:lastModifiedBy>bill</cp:lastModifiedBy>
  <cp:revision>29</cp:revision>
  <dcterms:created xsi:type="dcterms:W3CDTF">2022-04-24T13:26:51Z</dcterms:created>
  <dcterms:modified xsi:type="dcterms:W3CDTF">2022-04-25T06:00:49Z</dcterms:modified>
</cp:coreProperties>
</file>