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7" r:id="rId5"/>
    <p:sldId id="272" r:id="rId6"/>
    <p:sldId id="266" r:id="rId7"/>
    <p:sldId id="273" r:id="rId8"/>
    <p:sldId id="268" r:id="rId9"/>
    <p:sldId id="274" r:id="rId10"/>
    <p:sldId id="269" r:id="rId11"/>
    <p:sldId id="270" r:id="rId12"/>
    <p:sldId id="275" r:id="rId13"/>
    <p:sldId id="271" r:id="rId14"/>
    <p:sldId id="276" r:id="rId15"/>
    <p:sldId id="265" r:id="rId16"/>
    <p:sldId id="263" r:id="rId17"/>
    <p:sldId id="264" r:id="rId18"/>
    <p:sldId id="26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01" autoAdjust="0"/>
  </p:normalViewPr>
  <p:slideViewPr>
    <p:cSldViewPr snapToGrid="0" showGuides="1">
      <p:cViewPr varScale="1">
        <p:scale>
          <a:sx n="47" d="100"/>
          <a:sy n="47" d="100"/>
        </p:scale>
        <p:origin x="13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6A903-B647-4EA4-B03E-0499513FD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D5E7F0-7318-48B9-93F9-C668E1BE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9C9BF9-C9EA-4FD1-A41F-8DB4E0E8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C327-289B-4C42-9432-825C4F76AE3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309A3F-E408-4C97-9F05-65BDBD80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CAE6F-F9C0-4442-9BE2-8B6E013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FB52-49AC-4E4C-9C79-917E29C81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86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C3BFB-4B44-4DA0-A151-E5F58F60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5BF6DB-CDC7-43FB-A819-DC28660AC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6CE3C8-DB57-4806-80EB-D3A3360B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C327-289B-4C42-9432-825C4F76AE3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5DD911-D66B-4FD8-B812-5A6CCFC7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2376C-5D58-4E5C-8D49-A7AC2DDF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FB52-49AC-4E4C-9C79-917E29C81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3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D308A85-71AD-45C3-AE2A-2865EC232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C62546-2467-473A-BD1E-753EEE79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86EDE-6BF1-4906-8FDB-06965D4B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C327-289B-4C42-9432-825C4F76AE3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3B4F6C-0517-431D-81C4-3929C96F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EDA31A-288A-46F7-B57E-7D85E00C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FB52-49AC-4E4C-9C79-917E29C81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98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A4EC0-F5AA-4B2E-816C-CAE8EC63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9E27B6-AEA9-4CA1-B9C5-FF0CC8D6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4172E-BAD9-42FC-84FF-144C4FC4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C327-289B-4C42-9432-825C4F76AE3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B9CB9-C719-459D-A9A1-C3DFFC6F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550727-3FEC-4137-A5D8-3C848C2F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FB52-49AC-4E4C-9C79-917E29C81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94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251C1-24A9-42B5-9B8D-D98CD22A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995EA4-7FD7-484E-B66B-B9BE0857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18D0FF-B75C-46F4-A904-13F40CC0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C327-289B-4C42-9432-825C4F76AE3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8C1C4A-A286-48CB-8E10-14035A8A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F7C7D2-B7DB-493D-9B87-45546B64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FB52-49AC-4E4C-9C79-917E29C81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04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D613F-58C4-4D7F-8CF1-F61AC969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FB4C90-207A-4985-81AD-F86560A9D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17923A-B88F-48A6-8A77-39317FF34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128CD0-C3BD-446A-AAA3-5B983791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C327-289B-4C42-9432-825C4F76AE3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0FFB92-B32B-4349-9609-D7347D20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12C54C-B6EB-4EA6-8C03-04A5833C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FB52-49AC-4E4C-9C79-917E29C81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27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E51FB-6022-4A05-8D8E-40699D61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E9AE0-5ED2-4282-A6EB-3B48161E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DBB99D-F0C2-44BD-9707-28BC7DD09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F9F649-E471-4FDF-A215-97C0E102F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B9D0D2-788A-4533-9588-306910112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13C0C4-1E95-4ED2-A976-8E65C1CD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C327-289B-4C42-9432-825C4F76AE3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2B5F15-7D1B-4509-894B-FBC3C151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6FAEF4-5431-4BB2-AF91-910CB8FE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FB52-49AC-4E4C-9C79-917E29C81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97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A088F-EC42-4D21-99C6-934ACB77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05F8B1-0F97-4EF6-9302-DCBEED59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C327-289B-4C42-9432-825C4F76AE3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AFC1E5-CC8C-4FE1-B59E-07D1C4D8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C1DC41-3693-481A-B2D4-F232907C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FB52-49AC-4E4C-9C79-917E29C81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39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6DB30F-1C3A-4484-97FC-CE61ABCD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C327-289B-4C42-9432-825C4F76AE3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E6DC46-647D-47CA-B666-D960DCFF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0AEC86-299E-4E72-BA37-1BF33584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FB52-49AC-4E4C-9C79-917E29C81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2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A7B85-1E83-4D24-8546-9C5EDDC9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D5C5F-860A-480D-A412-42E10C487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B4535A-B461-4294-82BF-606F4584A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760065-9EC2-46E8-A1E4-917BBC94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C327-289B-4C42-9432-825C4F76AE3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E866FF-2670-41D0-8DB3-10709EA5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68C8F6-8DCD-40DF-B09A-A844E92E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FB52-49AC-4E4C-9C79-917E29C81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69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EC5B6-91F4-43DE-8E89-7CB37807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BC4325B-0AC0-4A00-9A82-C4E74779D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DDF397-3FFB-4A8A-B1FD-5B179F718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881289-8D15-4446-ACD9-8CB62768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C327-289B-4C42-9432-825C4F76AE3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E3FD96-02E3-4588-BF34-0687A186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700100-46C6-4777-8881-127FE094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FB52-49AC-4E4C-9C79-917E29C81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21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60B8FD-F516-4C45-9653-6013A334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4CBE5D-87D4-49F0-B183-1DE51A36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7A0131-F64B-4234-8B4B-857BA95B7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C327-289B-4C42-9432-825C4F76AE3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21CEC-B91F-4A68-B545-3A577D574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09E05B-E92D-4FD4-9FF4-33656EB1B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FB52-49AC-4E4C-9C79-917E29C81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16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p.com.tw/" TargetMode="External"/><Relationship Id="rId7" Type="http://schemas.openxmlformats.org/officeDocument/2006/relationships/hyperlink" Target="https://tip.railway.gov.tw/tra-tip-web/tip" TargetMode="External"/><Relationship Id="rId2" Type="http://schemas.openxmlformats.org/officeDocument/2006/relationships/hyperlink" Target="https://lvr.land.moi.gov.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tro.taipei/" TargetMode="External"/><Relationship Id="rId5" Type="http://schemas.openxmlformats.org/officeDocument/2006/relationships/hyperlink" Target="https://www.doe.gov.taipei/News_Content.aspx?n=026199D6B5AC5A6A&amp;sms=DDAA880EFAADF5F3&amp;s=7472A783D2FDD6F7" TargetMode="External"/><Relationship Id="rId4" Type="http://schemas.openxmlformats.org/officeDocument/2006/relationships/hyperlink" Target="https://www.tripadvisor.com.t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fex.com.tw/cht/index" TargetMode="External"/><Relationship Id="rId2" Type="http://schemas.openxmlformats.org/officeDocument/2006/relationships/hyperlink" Target="https://www.twse.com.tw/z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78B04-ADC7-4DE4-8F2E-32EC08B88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不動產價格因子分析</a:t>
            </a:r>
            <a:br>
              <a:rPr lang="en-US" altLang="zh-TW" dirty="0"/>
            </a:br>
            <a:r>
              <a:rPr lang="en-US" altLang="zh-TW" dirty="0"/>
              <a:t>Visualize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E010C5-019E-4306-8ED6-93CAE42F4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23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1BF3F0B-F1D2-4C08-848A-7930CF6E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370"/>
            <a:ext cx="12192000" cy="61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8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62832B4-9403-494A-BE09-550AC26F3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284"/>
            <a:ext cx="12192000" cy="613725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7EA16D4-6A0C-46BD-B979-8F75D2C19AFF}"/>
              </a:ext>
            </a:extLst>
          </p:cNvPr>
          <p:cNvSpPr txBox="1"/>
          <p:nvPr/>
        </p:nvSpPr>
        <p:spPr>
          <a:xfrm>
            <a:off x="8294914" y="638762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住家用</a:t>
            </a:r>
            <a:r>
              <a:rPr lang="en-US" altLang="zh-TW" dirty="0"/>
              <a:t>_</a:t>
            </a:r>
            <a:r>
              <a:rPr lang="zh-TW" altLang="en-US" dirty="0"/>
              <a:t>建物型態</a:t>
            </a:r>
          </a:p>
        </p:txBody>
      </p:sp>
    </p:spTree>
    <p:extLst>
      <p:ext uri="{BB962C8B-B14F-4D97-AF65-F5344CB8AC3E}">
        <p14:creationId xmlns:p14="http://schemas.microsoft.com/office/powerpoint/2010/main" val="98281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E145969-C80D-4BEE-95A7-DBEDD29C6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11856"/>
              </p:ext>
            </p:extLst>
          </p:nvPr>
        </p:nvGraphicFramePr>
        <p:xfrm>
          <a:off x="1709098" y="1136174"/>
          <a:ext cx="8554019" cy="4585651"/>
        </p:xfrm>
        <a:graphic>
          <a:graphicData uri="http://schemas.openxmlformats.org/drawingml/2006/table">
            <a:tbl>
              <a:tblPr/>
              <a:tblGrid>
                <a:gridCol w="1573153">
                  <a:extLst>
                    <a:ext uri="{9D8B030D-6E8A-4147-A177-3AD203B41FA5}">
                      <a16:colId xmlns:a16="http://schemas.microsoft.com/office/drawing/2014/main" val="2188774450"/>
                    </a:ext>
                  </a:extLst>
                </a:gridCol>
                <a:gridCol w="1573153">
                  <a:extLst>
                    <a:ext uri="{9D8B030D-6E8A-4147-A177-3AD203B41FA5}">
                      <a16:colId xmlns:a16="http://schemas.microsoft.com/office/drawing/2014/main" val="1094839214"/>
                    </a:ext>
                  </a:extLst>
                </a:gridCol>
                <a:gridCol w="2261407">
                  <a:extLst>
                    <a:ext uri="{9D8B030D-6E8A-4147-A177-3AD203B41FA5}">
                      <a16:colId xmlns:a16="http://schemas.microsoft.com/office/drawing/2014/main" val="1440019128"/>
                    </a:ext>
                  </a:extLst>
                </a:gridCol>
                <a:gridCol w="1573153">
                  <a:extLst>
                    <a:ext uri="{9D8B030D-6E8A-4147-A177-3AD203B41FA5}">
                      <a16:colId xmlns:a16="http://schemas.microsoft.com/office/drawing/2014/main" val="1236751300"/>
                    </a:ext>
                  </a:extLst>
                </a:gridCol>
                <a:gridCol w="1573153">
                  <a:extLst>
                    <a:ext uri="{9D8B030D-6E8A-4147-A177-3AD203B41FA5}">
                      <a16:colId xmlns:a16="http://schemas.microsoft.com/office/drawing/2014/main" val="1046866031"/>
                    </a:ext>
                  </a:extLst>
                </a:gridCol>
              </a:tblGrid>
              <a:tr h="65509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year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公寓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住宅大樓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套房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華廈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79991"/>
                  </a:ext>
                </a:extLst>
              </a:tr>
              <a:tr h="6550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172256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191424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193109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184748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981534"/>
                  </a:ext>
                </a:extLst>
              </a:tr>
              <a:tr h="6550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174682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190686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184853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185848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39912"/>
                  </a:ext>
                </a:extLst>
              </a:tr>
              <a:tr h="6550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172425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186338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186102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186471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794902"/>
                  </a:ext>
                </a:extLst>
              </a:tr>
              <a:tr h="6550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173522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191104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192224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189277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261078"/>
                  </a:ext>
                </a:extLst>
              </a:tr>
              <a:tr h="6550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174142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194184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193026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190366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757752"/>
                  </a:ext>
                </a:extLst>
              </a:tr>
              <a:tr h="6550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176872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198188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192808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107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8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5604ADE-7252-498F-99E4-879A5EC79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13"/>
            <a:ext cx="12192000" cy="613725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65CD0DA-C1F4-44AD-AC1A-CA61E8DB6062}"/>
              </a:ext>
            </a:extLst>
          </p:cNvPr>
          <p:cNvSpPr txBox="1"/>
          <p:nvPr/>
        </p:nvSpPr>
        <p:spPr>
          <a:xfrm>
            <a:off x="7903029" y="6312572"/>
            <a:ext cx="386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只考慮建物型態，不考慮主要用途</a:t>
            </a:r>
          </a:p>
        </p:txBody>
      </p:sp>
    </p:spTree>
    <p:extLst>
      <p:ext uri="{BB962C8B-B14F-4D97-AF65-F5344CB8AC3E}">
        <p14:creationId xmlns:p14="http://schemas.microsoft.com/office/powerpoint/2010/main" val="61673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91CF67-1D30-4AF0-A7F7-501A8BC0D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38688"/>
              </p:ext>
            </p:extLst>
          </p:nvPr>
        </p:nvGraphicFramePr>
        <p:xfrm>
          <a:off x="1005384" y="1525136"/>
          <a:ext cx="10181231" cy="3807727"/>
        </p:xfrm>
        <a:graphic>
          <a:graphicData uri="http://schemas.openxmlformats.org/drawingml/2006/table">
            <a:tbl>
              <a:tblPr/>
              <a:tblGrid>
                <a:gridCol w="1447332">
                  <a:extLst>
                    <a:ext uri="{9D8B030D-6E8A-4147-A177-3AD203B41FA5}">
                      <a16:colId xmlns:a16="http://schemas.microsoft.com/office/drawing/2014/main" val="3377707949"/>
                    </a:ext>
                  </a:extLst>
                </a:gridCol>
                <a:gridCol w="1996320">
                  <a:extLst>
                    <a:ext uri="{9D8B030D-6E8A-4147-A177-3AD203B41FA5}">
                      <a16:colId xmlns:a16="http://schemas.microsoft.com/office/drawing/2014/main" val="2407259219"/>
                    </a:ext>
                  </a:extLst>
                </a:gridCol>
                <a:gridCol w="2744939">
                  <a:extLst>
                    <a:ext uri="{9D8B030D-6E8A-4147-A177-3AD203B41FA5}">
                      <a16:colId xmlns:a16="http://schemas.microsoft.com/office/drawing/2014/main" val="4276143719"/>
                    </a:ext>
                  </a:extLst>
                </a:gridCol>
                <a:gridCol w="1996320">
                  <a:extLst>
                    <a:ext uri="{9D8B030D-6E8A-4147-A177-3AD203B41FA5}">
                      <a16:colId xmlns:a16="http://schemas.microsoft.com/office/drawing/2014/main" val="3785743435"/>
                    </a:ext>
                  </a:extLst>
                </a:gridCol>
                <a:gridCol w="1996320">
                  <a:extLst>
                    <a:ext uri="{9D8B030D-6E8A-4147-A177-3AD203B41FA5}">
                      <a16:colId xmlns:a16="http://schemas.microsoft.com/office/drawing/2014/main" val="3045516140"/>
                    </a:ext>
                  </a:extLst>
                </a:gridCol>
              </a:tblGrid>
              <a:tr h="5439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year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公寓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住宅大樓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套房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華廈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097059"/>
                  </a:ext>
                </a:extLst>
              </a:tr>
              <a:tr h="5439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173609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190979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190852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184567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096173"/>
                  </a:ext>
                </a:extLst>
              </a:tr>
              <a:tr h="5439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175295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190601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184225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185601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049601"/>
                  </a:ext>
                </a:extLst>
              </a:tr>
              <a:tr h="5439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173640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190475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183870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187912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347032"/>
                  </a:ext>
                </a:extLst>
              </a:tr>
              <a:tr h="5439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174976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191796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189759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188768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832841"/>
                  </a:ext>
                </a:extLst>
              </a:tr>
              <a:tr h="5439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176013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193490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192231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188910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62658"/>
                  </a:ext>
                </a:extLst>
              </a:tr>
              <a:tr h="5439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178222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196760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190883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6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73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D701A-A47F-415E-A444-4AB47A36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D38480-73EF-47AA-BDE1-6D6FDE2A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235</a:t>
            </a:r>
            <a:r>
              <a:rPr lang="zh-TW" altLang="en-US" dirty="0"/>
              <a:t> 個欄位</a:t>
            </a:r>
            <a:endParaRPr lang="en-US" altLang="zh-TW" dirty="0"/>
          </a:p>
          <a:p>
            <a:r>
              <a:rPr lang="zh-TW" altLang="en-US" dirty="0"/>
              <a:t>價位資訊全部取</a:t>
            </a:r>
            <a:r>
              <a:rPr lang="en-US" altLang="zh-TW" dirty="0"/>
              <a:t>Log </a:t>
            </a:r>
            <a:r>
              <a:rPr lang="zh-TW" altLang="en-US" dirty="0"/>
              <a:t>處理</a:t>
            </a:r>
            <a:endParaRPr lang="en-US" altLang="zh-TW" dirty="0"/>
          </a:p>
          <a:p>
            <a:r>
              <a:rPr lang="en-US" altLang="zh-TW" dirty="0"/>
              <a:t>Correlation Matrix </a:t>
            </a:r>
            <a:r>
              <a:rPr lang="zh-TW" altLang="en-US" dirty="0"/>
              <a:t>以單價元平方公尺作為 </a:t>
            </a:r>
            <a:r>
              <a:rPr lang="en-US" altLang="zh-TW" dirty="0"/>
              <a:t>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63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E1230-DD7C-4390-9CC0-C066484E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CAD4725-6F1C-44BA-B03C-010E79973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430911"/>
              </p:ext>
            </p:extLst>
          </p:nvPr>
        </p:nvGraphicFramePr>
        <p:xfrm>
          <a:off x="838199" y="1485899"/>
          <a:ext cx="10515602" cy="3184074"/>
        </p:xfrm>
        <a:graphic>
          <a:graphicData uri="http://schemas.openxmlformats.org/drawingml/2006/table">
            <a:tbl>
              <a:tblPr/>
              <a:tblGrid>
                <a:gridCol w="3160426">
                  <a:extLst>
                    <a:ext uri="{9D8B030D-6E8A-4147-A177-3AD203B41FA5}">
                      <a16:colId xmlns:a16="http://schemas.microsoft.com/office/drawing/2014/main" val="3894489078"/>
                    </a:ext>
                  </a:extLst>
                </a:gridCol>
                <a:gridCol w="919397">
                  <a:extLst>
                    <a:ext uri="{9D8B030D-6E8A-4147-A177-3AD203B41FA5}">
                      <a16:colId xmlns:a16="http://schemas.microsoft.com/office/drawing/2014/main" val="411135998"/>
                    </a:ext>
                  </a:extLst>
                </a:gridCol>
                <a:gridCol w="919397">
                  <a:extLst>
                    <a:ext uri="{9D8B030D-6E8A-4147-A177-3AD203B41FA5}">
                      <a16:colId xmlns:a16="http://schemas.microsoft.com/office/drawing/2014/main" val="2581497113"/>
                    </a:ext>
                  </a:extLst>
                </a:gridCol>
                <a:gridCol w="919397">
                  <a:extLst>
                    <a:ext uri="{9D8B030D-6E8A-4147-A177-3AD203B41FA5}">
                      <a16:colId xmlns:a16="http://schemas.microsoft.com/office/drawing/2014/main" val="1522206007"/>
                    </a:ext>
                  </a:extLst>
                </a:gridCol>
                <a:gridCol w="919397">
                  <a:extLst>
                    <a:ext uri="{9D8B030D-6E8A-4147-A177-3AD203B41FA5}">
                      <a16:colId xmlns:a16="http://schemas.microsoft.com/office/drawing/2014/main" val="2223358553"/>
                    </a:ext>
                  </a:extLst>
                </a:gridCol>
                <a:gridCol w="919397">
                  <a:extLst>
                    <a:ext uri="{9D8B030D-6E8A-4147-A177-3AD203B41FA5}">
                      <a16:colId xmlns:a16="http://schemas.microsoft.com/office/drawing/2014/main" val="3875373409"/>
                    </a:ext>
                  </a:extLst>
                </a:gridCol>
                <a:gridCol w="919397">
                  <a:extLst>
                    <a:ext uri="{9D8B030D-6E8A-4147-A177-3AD203B41FA5}">
                      <a16:colId xmlns:a16="http://schemas.microsoft.com/office/drawing/2014/main" val="1466894246"/>
                    </a:ext>
                  </a:extLst>
                </a:gridCol>
                <a:gridCol w="919397">
                  <a:extLst>
                    <a:ext uri="{9D8B030D-6E8A-4147-A177-3AD203B41FA5}">
                      <a16:colId xmlns:a16="http://schemas.microsoft.com/office/drawing/2014/main" val="381034058"/>
                    </a:ext>
                  </a:extLst>
                </a:gridCol>
                <a:gridCol w="919397">
                  <a:extLst>
                    <a:ext uri="{9D8B030D-6E8A-4147-A177-3AD203B41FA5}">
                      <a16:colId xmlns:a16="http://schemas.microsoft.com/office/drawing/2014/main" val="3867284157"/>
                    </a:ext>
                  </a:extLst>
                </a:gridCol>
              </a:tblGrid>
              <a:tr h="35378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count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mean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max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109405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Min_hospital_distance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1.239896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1.138698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0.019023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0.644808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1.035361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1.589388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128.1549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185393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Min_mrt distance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0.618018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0.863514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3.95E-13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0.330095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0.495512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0.71599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118.1662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92543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Min_school distance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1.239896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1.138698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0.019023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0.644808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1.035361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1.589388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128.1549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945895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Min_shopping_mall distance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0.953075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1.07611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0.368748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0.727364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1.323123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127.6619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088743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Min_train_distance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3.737073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2.692846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0.094574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1.710459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3.148691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5.027292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128.9261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040525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2.605267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1.094527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570145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forex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3.443363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0.042411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3.35449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3.41848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3.444768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3.467297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3.550709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35847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twse_stock_market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9.31552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0.196819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8.944421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9.192936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9.282807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9.385147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9.80008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32017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6AF0168-7767-4B08-9A90-18EAD45AF0A2}"/>
              </a:ext>
            </a:extLst>
          </p:cNvPr>
          <p:cNvSpPr txBox="1"/>
          <p:nvPr/>
        </p:nvSpPr>
        <p:spPr>
          <a:xfrm>
            <a:off x="8447314" y="489857"/>
            <a:ext cx="283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平均數比中位數大 </a:t>
            </a:r>
            <a:r>
              <a:rPr lang="en-US" altLang="zh-TW" dirty="0"/>
              <a:t>:</a:t>
            </a:r>
            <a:r>
              <a:rPr lang="zh-TW" altLang="en-US" dirty="0"/>
              <a:t> 右偏</a:t>
            </a:r>
            <a:endParaRPr lang="en-US" altLang="zh-TW" dirty="0"/>
          </a:p>
          <a:p>
            <a:r>
              <a:rPr lang="zh-TW" altLang="en-US" dirty="0"/>
              <a:t>平均數比中位數小 </a:t>
            </a:r>
            <a:r>
              <a:rPr lang="en-US" altLang="zh-TW" dirty="0"/>
              <a:t>:</a:t>
            </a:r>
            <a:r>
              <a:rPr lang="zh-TW" altLang="en-US" dirty="0"/>
              <a:t> 左偏</a:t>
            </a:r>
          </a:p>
        </p:txBody>
      </p:sp>
    </p:spTree>
    <p:extLst>
      <p:ext uri="{BB962C8B-B14F-4D97-AF65-F5344CB8AC3E}">
        <p14:creationId xmlns:p14="http://schemas.microsoft.com/office/powerpoint/2010/main" val="295786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D667A-EAD9-456A-9C03-C258DD21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29A76F2-F1FA-471C-8898-8CAC41730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499050"/>
              </p:ext>
            </p:extLst>
          </p:nvPr>
        </p:nvGraphicFramePr>
        <p:xfrm>
          <a:off x="925286" y="1683205"/>
          <a:ext cx="9982202" cy="3469140"/>
        </p:xfrm>
        <a:graphic>
          <a:graphicData uri="http://schemas.openxmlformats.org/drawingml/2006/table">
            <a:tbl>
              <a:tblPr/>
              <a:tblGrid>
                <a:gridCol w="3000114">
                  <a:extLst>
                    <a:ext uri="{9D8B030D-6E8A-4147-A177-3AD203B41FA5}">
                      <a16:colId xmlns:a16="http://schemas.microsoft.com/office/drawing/2014/main" val="142988419"/>
                    </a:ext>
                  </a:extLst>
                </a:gridCol>
                <a:gridCol w="872761">
                  <a:extLst>
                    <a:ext uri="{9D8B030D-6E8A-4147-A177-3AD203B41FA5}">
                      <a16:colId xmlns:a16="http://schemas.microsoft.com/office/drawing/2014/main" val="3594661020"/>
                    </a:ext>
                  </a:extLst>
                </a:gridCol>
                <a:gridCol w="872761">
                  <a:extLst>
                    <a:ext uri="{9D8B030D-6E8A-4147-A177-3AD203B41FA5}">
                      <a16:colId xmlns:a16="http://schemas.microsoft.com/office/drawing/2014/main" val="1010213287"/>
                    </a:ext>
                  </a:extLst>
                </a:gridCol>
                <a:gridCol w="872761">
                  <a:extLst>
                    <a:ext uri="{9D8B030D-6E8A-4147-A177-3AD203B41FA5}">
                      <a16:colId xmlns:a16="http://schemas.microsoft.com/office/drawing/2014/main" val="89894917"/>
                    </a:ext>
                  </a:extLst>
                </a:gridCol>
                <a:gridCol w="872761">
                  <a:extLst>
                    <a:ext uri="{9D8B030D-6E8A-4147-A177-3AD203B41FA5}">
                      <a16:colId xmlns:a16="http://schemas.microsoft.com/office/drawing/2014/main" val="1172323271"/>
                    </a:ext>
                  </a:extLst>
                </a:gridCol>
                <a:gridCol w="872761">
                  <a:extLst>
                    <a:ext uri="{9D8B030D-6E8A-4147-A177-3AD203B41FA5}">
                      <a16:colId xmlns:a16="http://schemas.microsoft.com/office/drawing/2014/main" val="1966840685"/>
                    </a:ext>
                  </a:extLst>
                </a:gridCol>
                <a:gridCol w="872761">
                  <a:extLst>
                    <a:ext uri="{9D8B030D-6E8A-4147-A177-3AD203B41FA5}">
                      <a16:colId xmlns:a16="http://schemas.microsoft.com/office/drawing/2014/main" val="3066199832"/>
                    </a:ext>
                  </a:extLst>
                </a:gridCol>
                <a:gridCol w="872761">
                  <a:extLst>
                    <a:ext uri="{9D8B030D-6E8A-4147-A177-3AD203B41FA5}">
                      <a16:colId xmlns:a16="http://schemas.microsoft.com/office/drawing/2014/main" val="3923460804"/>
                    </a:ext>
                  </a:extLst>
                </a:gridCol>
                <a:gridCol w="872761">
                  <a:extLst>
                    <a:ext uri="{9D8B030D-6E8A-4147-A177-3AD203B41FA5}">
                      <a16:colId xmlns:a16="http://schemas.microsoft.com/office/drawing/2014/main" val="2140590472"/>
                    </a:ext>
                  </a:extLst>
                </a:gridCol>
              </a:tblGrid>
              <a:tr h="385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房廳衛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multiple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8.885356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201.6477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299288"/>
                  </a:ext>
                </a:extLst>
              </a:tr>
              <a:tr h="385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有無管理組織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_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0.700887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0.457874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57536"/>
                  </a:ext>
                </a:extLst>
              </a:tr>
              <a:tr h="385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移轉層次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6.165736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4.477648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-5.5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694279"/>
                  </a:ext>
                </a:extLst>
              </a:tr>
              <a:tr h="385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總價元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16.82341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0.850276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9.21044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16.31695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16.78593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17.31202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23.41098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60321"/>
                  </a:ext>
                </a:extLst>
              </a:tr>
              <a:tr h="385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總樓層數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10.90138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6.007022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63623"/>
                  </a:ext>
                </a:extLst>
              </a:tr>
              <a:tr h="385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總樓層數平方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154.9237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180.0876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4660"/>
                  </a:ext>
                </a:extLst>
              </a:tr>
              <a:tr h="385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車位移轉總面積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平方公尺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15.6543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81.85554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12188.16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019611"/>
                  </a:ext>
                </a:extLst>
              </a:tr>
              <a:tr h="385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車位筆數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1.252871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55.67847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9225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842482"/>
                  </a:ext>
                </a:extLst>
              </a:tr>
              <a:tr h="385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車位總價元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3.05749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6.025018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19.29906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691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09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4CFCD-6504-4195-B3B0-F3F1BD8D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959AF77-CC80-4D9A-A714-C3E76B86C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3" y="1419315"/>
            <a:ext cx="7217264" cy="4939931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402D72-BC43-4DD3-91E7-B2328BF47EBD}"/>
              </a:ext>
            </a:extLst>
          </p:cNvPr>
          <p:cNvSpPr/>
          <p:nvPr/>
        </p:nvSpPr>
        <p:spPr>
          <a:xfrm>
            <a:off x="7696236" y="1655536"/>
            <a:ext cx="42889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總價元             0.512204</a:t>
            </a:r>
          </a:p>
          <a:p>
            <a:r>
              <a:rPr lang="zh-TW" altLang="en-US" dirty="0"/>
              <a:t>總樓層數            0.266778</a:t>
            </a:r>
          </a:p>
          <a:p>
            <a:r>
              <a:rPr lang="zh-TW" altLang="en-US" dirty="0"/>
              <a:t>總樓層數平方          0.260582</a:t>
            </a:r>
          </a:p>
          <a:p>
            <a:r>
              <a:rPr lang="zh-TW" altLang="en-US" dirty="0"/>
              <a:t>車位總價元           0.247987</a:t>
            </a:r>
          </a:p>
          <a:p>
            <a:r>
              <a:rPr lang="zh-TW" altLang="en-US" dirty="0"/>
              <a:t>鄉鎮市區_大安區        0.242526</a:t>
            </a:r>
          </a:p>
          <a:p>
            <a:r>
              <a:rPr lang="zh-TW" altLang="en-US" dirty="0"/>
              <a:t>建物型態_住宅大樓       0.215392</a:t>
            </a:r>
          </a:p>
          <a:p>
            <a:r>
              <a:rPr lang="zh-TW" altLang="en-US" dirty="0"/>
              <a:t>移轉層次            0.204168</a:t>
            </a:r>
          </a:p>
          <a:p>
            <a:r>
              <a:rPr lang="zh-TW" altLang="en-US" dirty="0"/>
              <a:t>主要建材_見其他登記事項    0.192655</a:t>
            </a:r>
          </a:p>
          <a:p>
            <a:r>
              <a:rPr lang="zh-TW" altLang="en-US" dirty="0"/>
              <a:t>有無管理組織_有        0.152641</a:t>
            </a:r>
          </a:p>
          <a:p>
            <a:r>
              <a:rPr lang="zh-TW" altLang="en-US" dirty="0"/>
              <a:t>電梯_有            0.141430</a:t>
            </a:r>
          </a:p>
          <a:p>
            <a:r>
              <a:rPr lang="zh-TW" altLang="en-US" dirty="0"/>
              <a:t>建物型態_店面         0.126154</a:t>
            </a:r>
          </a:p>
          <a:p>
            <a:r>
              <a:rPr lang="zh-TW" altLang="en-US" dirty="0"/>
              <a:t>鄉鎮市區_中正區        0.125924</a:t>
            </a:r>
          </a:p>
          <a:p>
            <a:r>
              <a:rPr lang="zh-TW" altLang="en-US" dirty="0"/>
              <a:t>主要建材_鋼骨造        0.120082</a:t>
            </a:r>
          </a:p>
          <a:p>
            <a:r>
              <a:rPr lang="zh-TW" altLang="en-US" dirty="0"/>
              <a:t>鄉鎮市區_松山區        0.113124</a:t>
            </a:r>
          </a:p>
        </p:txBody>
      </p:sp>
    </p:spTree>
    <p:extLst>
      <p:ext uri="{BB962C8B-B14F-4D97-AF65-F5344CB8AC3E}">
        <p14:creationId xmlns:p14="http://schemas.microsoft.com/office/powerpoint/2010/main" val="293270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8D421-7BCB-4D45-8777-990AEA33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資料蒐集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48547E-9237-4FEA-A77C-9DFB683D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二手房地產交易資訊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內政部不動產實價登入查詢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https://lvr.land.moi.gov.tw/</a:t>
            </a:r>
            <a:endParaRPr lang="en-US" altLang="zh-TW" dirty="0"/>
          </a:p>
          <a:p>
            <a:r>
              <a:rPr lang="zh-TW" altLang="en-US" dirty="0"/>
              <a:t>座標位置資訊 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台灣電子地圖服務網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https://www.map.com.tw/</a:t>
            </a:r>
            <a:endParaRPr lang="en-US" altLang="zh-TW" dirty="0"/>
          </a:p>
          <a:p>
            <a:r>
              <a:rPr lang="zh-TW" altLang="en-US" dirty="0"/>
              <a:t>其他欄位蒐集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Shopping mall </a:t>
            </a:r>
            <a:r>
              <a:rPr lang="zh-TW" altLang="en-US" dirty="0"/>
              <a:t>資訊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TripAdvisor (</a:t>
            </a:r>
            <a:r>
              <a:rPr lang="en-US" altLang="zh-TW" dirty="0">
                <a:hlinkClick r:id="rId4"/>
              </a:rPr>
              <a:t>https://www.tripadvisor.com.tw/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Tapei</a:t>
            </a:r>
            <a:r>
              <a:rPr lang="en-US" altLang="zh-TW" dirty="0"/>
              <a:t> School : </a:t>
            </a:r>
            <a:r>
              <a:rPr lang="zh-TW" altLang="en-US" dirty="0">
                <a:hlinkClick r:id="rId5"/>
              </a:rPr>
              <a:t>臺北市政府教育局</a:t>
            </a:r>
            <a:r>
              <a:rPr lang="en-US" altLang="zh-TW" dirty="0">
                <a:hlinkClick r:id="rId5"/>
              </a:rPr>
              <a:t>-</a:t>
            </a:r>
            <a:r>
              <a:rPr lang="zh-TW" altLang="en-US" dirty="0">
                <a:hlinkClick r:id="rId5"/>
              </a:rPr>
              <a:t>相關連結</a:t>
            </a:r>
            <a:r>
              <a:rPr lang="en-US" altLang="zh-TW" dirty="0">
                <a:hlinkClick r:id="rId5"/>
              </a:rPr>
              <a:t>-</a:t>
            </a:r>
            <a:r>
              <a:rPr lang="zh-TW" altLang="en-US" dirty="0">
                <a:hlinkClick r:id="rId5"/>
              </a:rPr>
              <a:t>所屬學校 </a:t>
            </a:r>
            <a:r>
              <a:rPr lang="en-US" altLang="zh-TW" dirty="0">
                <a:hlinkClick r:id="rId5"/>
              </a:rPr>
              <a:t>(</a:t>
            </a:r>
            <a:r>
              <a:rPr lang="en-US" altLang="zh-TW" dirty="0" err="1">
                <a:hlinkClick r:id="rId5"/>
              </a:rPr>
              <a:t>gov.taipei</a:t>
            </a:r>
            <a:r>
              <a:rPr lang="en-US" altLang="zh-TW" dirty="0">
                <a:hlinkClick r:id="rId5"/>
              </a:rPr>
              <a:t>)</a:t>
            </a:r>
            <a:endParaRPr lang="en-US" altLang="zh-TW" dirty="0"/>
          </a:p>
          <a:p>
            <a:pPr lvl="1"/>
            <a:r>
              <a:rPr lang="en-US" altLang="zh-TW" dirty="0"/>
              <a:t>MRT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>
                <a:hlinkClick r:id="rId6"/>
              </a:rPr>
              <a:t>臺北大眾捷運股份有限公司 </a:t>
            </a:r>
            <a:r>
              <a:rPr lang="en-US" altLang="zh-TW" dirty="0">
                <a:hlinkClick r:id="rId6"/>
              </a:rPr>
              <a:t>(</a:t>
            </a:r>
            <a:r>
              <a:rPr lang="en-US" altLang="zh-TW" dirty="0" err="1">
                <a:hlinkClick r:id="rId6"/>
              </a:rPr>
              <a:t>metro.taipei</a:t>
            </a:r>
            <a:r>
              <a:rPr lang="en-US" altLang="zh-TW" dirty="0">
                <a:hlinkClick r:id="rId6"/>
              </a:rPr>
              <a:t>)</a:t>
            </a:r>
            <a:endParaRPr lang="en-US" altLang="zh-TW" dirty="0"/>
          </a:p>
          <a:p>
            <a:pPr lvl="1"/>
            <a:r>
              <a:rPr lang="zh-TW" altLang="en-US" dirty="0"/>
              <a:t>醫院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Google</a:t>
            </a:r>
            <a:r>
              <a:rPr lang="zh-TW" altLang="en-US" dirty="0"/>
              <a:t> 搜尋</a:t>
            </a:r>
            <a:endParaRPr lang="en-US" altLang="zh-TW" dirty="0"/>
          </a:p>
          <a:p>
            <a:pPr lvl="1"/>
            <a:r>
              <a:rPr lang="en-US" altLang="zh-TW" dirty="0"/>
              <a:t>Train :</a:t>
            </a:r>
            <a:r>
              <a:rPr lang="zh-TW" altLang="en-US" dirty="0"/>
              <a:t> </a:t>
            </a:r>
            <a:r>
              <a:rPr lang="zh-TW" altLang="en-US" dirty="0">
                <a:hlinkClick r:id="rId7"/>
              </a:rPr>
              <a:t>交通部臺灣鐵路管理局 </a:t>
            </a:r>
            <a:r>
              <a:rPr lang="en-US" altLang="zh-TW" dirty="0">
                <a:hlinkClick r:id="rId7"/>
              </a:rPr>
              <a:t>(railway.gov.tw)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84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B432D-DD38-4B7A-B42A-F284FB91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資料蒐集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F8FECE-3226-402F-8E05-74045B28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股市 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台灣證交所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https://www.twse.com.tw/zh/</a:t>
            </a:r>
            <a:endParaRPr lang="en-US" altLang="zh-TW" dirty="0"/>
          </a:p>
          <a:p>
            <a:r>
              <a:rPr lang="zh-TW" altLang="en-US" dirty="0"/>
              <a:t>外匯 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台灣期交所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https://www.taifex.com.tw/cht/index</a:t>
            </a:r>
            <a:endParaRPr lang="en-US" altLang="zh-TW" dirty="0"/>
          </a:p>
          <a:p>
            <a:pPr lvl="1"/>
            <a:r>
              <a:rPr lang="zh-TW" altLang="en-US" dirty="0"/>
              <a:t>每日外幣參考匯率查詢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60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427D94-93CE-4F5B-AF27-681AF2F3A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27"/>
            <a:ext cx="12192000" cy="613725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B09C827-0BAA-4EC6-868C-99D6FA0BF5D7}"/>
              </a:ext>
            </a:extLst>
          </p:cNvPr>
          <p:cNvSpPr txBox="1"/>
          <p:nvPr/>
        </p:nvSpPr>
        <p:spPr>
          <a:xfrm>
            <a:off x="9525000" y="6301686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住家用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110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D28DB5-7B6A-45F5-AE4A-FFC6D152D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67197"/>
              </p:ext>
            </p:extLst>
          </p:nvPr>
        </p:nvGraphicFramePr>
        <p:xfrm>
          <a:off x="632345" y="968992"/>
          <a:ext cx="10640708" cy="4722123"/>
        </p:xfrm>
        <a:graphic>
          <a:graphicData uri="http://schemas.openxmlformats.org/drawingml/2006/table">
            <a:tbl>
              <a:tblPr/>
              <a:tblGrid>
                <a:gridCol w="818516">
                  <a:extLst>
                    <a:ext uri="{9D8B030D-6E8A-4147-A177-3AD203B41FA5}">
                      <a16:colId xmlns:a16="http://schemas.microsoft.com/office/drawing/2014/main" val="2698887575"/>
                    </a:ext>
                  </a:extLst>
                </a:gridCol>
                <a:gridCol w="818516">
                  <a:extLst>
                    <a:ext uri="{9D8B030D-6E8A-4147-A177-3AD203B41FA5}">
                      <a16:colId xmlns:a16="http://schemas.microsoft.com/office/drawing/2014/main" val="2669818426"/>
                    </a:ext>
                  </a:extLst>
                </a:gridCol>
                <a:gridCol w="818516">
                  <a:extLst>
                    <a:ext uri="{9D8B030D-6E8A-4147-A177-3AD203B41FA5}">
                      <a16:colId xmlns:a16="http://schemas.microsoft.com/office/drawing/2014/main" val="3543203030"/>
                    </a:ext>
                  </a:extLst>
                </a:gridCol>
                <a:gridCol w="818516">
                  <a:extLst>
                    <a:ext uri="{9D8B030D-6E8A-4147-A177-3AD203B41FA5}">
                      <a16:colId xmlns:a16="http://schemas.microsoft.com/office/drawing/2014/main" val="3124431232"/>
                    </a:ext>
                  </a:extLst>
                </a:gridCol>
                <a:gridCol w="818516">
                  <a:extLst>
                    <a:ext uri="{9D8B030D-6E8A-4147-A177-3AD203B41FA5}">
                      <a16:colId xmlns:a16="http://schemas.microsoft.com/office/drawing/2014/main" val="609959037"/>
                    </a:ext>
                  </a:extLst>
                </a:gridCol>
                <a:gridCol w="818516">
                  <a:extLst>
                    <a:ext uri="{9D8B030D-6E8A-4147-A177-3AD203B41FA5}">
                      <a16:colId xmlns:a16="http://schemas.microsoft.com/office/drawing/2014/main" val="1934572292"/>
                    </a:ext>
                  </a:extLst>
                </a:gridCol>
                <a:gridCol w="818516">
                  <a:extLst>
                    <a:ext uri="{9D8B030D-6E8A-4147-A177-3AD203B41FA5}">
                      <a16:colId xmlns:a16="http://schemas.microsoft.com/office/drawing/2014/main" val="1684203575"/>
                    </a:ext>
                  </a:extLst>
                </a:gridCol>
                <a:gridCol w="818516">
                  <a:extLst>
                    <a:ext uri="{9D8B030D-6E8A-4147-A177-3AD203B41FA5}">
                      <a16:colId xmlns:a16="http://schemas.microsoft.com/office/drawing/2014/main" val="1789254273"/>
                    </a:ext>
                  </a:extLst>
                </a:gridCol>
                <a:gridCol w="818516">
                  <a:extLst>
                    <a:ext uri="{9D8B030D-6E8A-4147-A177-3AD203B41FA5}">
                      <a16:colId xmlns:a16="http://schemas.microsoft.com/office/drawing/2014/main" val="3102891805"/>
                    </a:ext>
                  </a:extLst>
                </a:gridCol>
                <a:gridCol w="818516">
                  <a:extLst>
                    <a:ext uri="{9D8B030D-6E8A-4147-A177-3AD203B41FA5}">
                      <a16:colId xmlns:a16="http://schemas.microsoft.com/office/drawing/2014/main" val="947248521"/>
                    </a:ext>
                  </a:extLst>
                </a:gridCol>
                <a:gridCol w="818516">
                  <a:extLst>
                    <a:ext uri="{9D8B030D-6E8A-4147-A177-3AD203B41FA5}">
                      <a16:colId xmlns:a16="http://schemas.microsoft.com/office/drawing/2014/main" val="3945779740"/>
                    </a:ext>
                  </a:extLst>
                </a:gridCol>
                <a:gridCol w="818516">
                  <a:extLst>
                    <a:ext uri="{9D8B030D-6E8A-4147-A177-3AD203B41FA5}">
                      <a16:colId xmlns:a16="http://schemas.microsoft.com/office/drawing/2014/main" val="2523865648"/>
                    </a:ext>
                  </a:extLst>
                </a:gridCol>
                <a:gridCol w="818516">
                  <a:extLst>
                    <a:ext uri="{9D8B030D-6E8A-4147-A177-3AD203B41FA5}">
                      <a16:colId xmlns:a16="http://schemas.microsoft.com/office/drawing/2014/main" val="638220569"/>
                    </a:ext>
                  </a:extLst>
                </a:gridCol>
              </a:tblGrid>
              <a:tr h="67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year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大安區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中山區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南港區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松山區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萬華區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大同區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北投區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士林區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中正區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內湖區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文山區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信義區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143919"/>
                  </a:ext>
                </a:extLst>
              </a:tr>
              <a:tr h="6745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244126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204981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174292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209565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189492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170359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160939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177194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221496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173814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148296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199199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863155"/>
                  </a:ext>
                </a:extLst>
              </a:tr>
              <a:tr h="6745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247211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204727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168648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208457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164732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174118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169572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179690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230222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175224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148755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202534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976011"/>
                  </a:ext>
                </a:extLst>
              </a:tr>
              <a:tr h="6745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255960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198657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173218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210563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157933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181743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165329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178113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218847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172847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144493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195876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10523"/>
                  </a:ext>
                </a:extLst>
              </a:tr>
              <a:tr h="6745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248395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203420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178375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212698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154577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197592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169090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177286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217947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181785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145074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200835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508706"/>
                  </a:ext>
                </a:extLst>
              </a:tr>
              <a:tr h="6745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251265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209017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187141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213189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163571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202388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167697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199291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232057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185745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148308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209205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852054"/>
                  </a:ext>
                </a:extLst>
              </a:tr>
              <a:tr h="6745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255925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215423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202632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231171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166503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199441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161124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183681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239451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190726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157228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214227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86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64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97C9494-574B-4BEA-9458-AAC9E9F5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285"/>
            <a:ext cx="12192000" cy="61372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2AD81D6-821A-4860-8239-7155665A871E}"/>
              </a:ext>
            </a:extLst>
          </p:cNvPr>
          <p:cNvSpPr txBox="1"/>
          <p:nvPr/>
        </p:nvSpPr>
        <p:spPr>
          <a:xfrm>
            <a:off x="10080172" y="6226058"/>
            <a:ext cx="914400" cy="368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商業用</a:t>
            </a:r>
          </a:p>
        </p:txBody>
      </p:sp>
    </p:spTree>
    <p:extLst>
      <p:ext uri="{BB962C8B-B14F-4D97-AF65-F5344CB8AC3E}">
        <p14:creationId xmlns:p14="http://schemas.microsoft.com/office/powerpoint/2010/main" val="116476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C5326D0-FC48-400C-9963-A8387469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63454"/>
              </p:ext>
            </p:extLst>
          </p:nvPr>
        </p:nvGraphicFramePr>
        <p:xfrm>
          <a:off x="532263" y="1415954"/>
          <a:ext cx="11436828" cy="4026092"/>
        </p:xfrm>
        <a:graphic>
          <a:graphicData uri="http://schemas.openxmlformats.org/drawingml/2006/table">
            <a:tbl>
              <a:tblPr/>
              <a:tblGrid>
                <a:gridCol w="879756">
                  <a:extLst>
                    <a:ext uri="{9D8B030D-6E8A-4147-A177-3AD203B41FA5}">
                      <a16:colId xmlns:a16="http://schemas.microsoft.com/office/drawing/2014/main" val="3669291955"/>
                    </a:ext>
                  </a:extLst>
                </a:gridCol>
                <a:gridCol w="879756">
                  <a:extLst>
                    <a:ext uri="{9D8B030D-6E8A-4147-A177-3AD203B41FA5}">
                      <a16:colId xmlns:a16="http://schemas.microsoft.com/office/drawing/2014/main" val="2905571409"/>
                    </a:ext>
                  </a:extLst>
                </a:gridCol>
                <a:gridCol w="879756">
                  <a:extLst>
                    <a:ext uri="{9D8B030D-6E8A-4147-A177-3AD203B41FA5}">
                      <a16:colId xmlns:a16="http://schemas.microsoft.com/office/drawing/2014/main" val="8909610"/>
                    </a:ext>
                  </a:extLst>
                </a:gridCol>
                <a:gridCol w="879756">
                  <a:extLst>
                    <a:ext uri="{9D8B030D-6E8A-4147-A177-3AD203B41FA5}">
                      <a16:colId xmlns:a16="http://schemas.microsoft.com/office/drawing/2014/main" val="1913436651"/>
                    </a:ext>
                  </a:extLst>
                </a:gridCol>
                <a:gridCol w="879756">
                  <a:extLst>
                    <a:ext uri="{9D8B030D-6E8A-4147-A177-3AD203B41FA5}">
                      <a16:colId xmlns:a16="http://schemas.microsoft.com/office/drawing/2014/main" val="2655512891"/>
                    </a:ext>
                  </a:extLst>
                </a:gridCol>
                <a:gridCol w="879756">
                  <a:extLst>
                    <a:ext uri="{9D8B030D-6E8A-4147-A177-3AD203B41FA5}">
                      <a16:colId xmlns:a16="http://schemas.microsoft.com/office/drawing/2014/main" val="643707011"/>
                    </a:ext>
                  </a:extLst>
                </a:gridCol>
                <a:gridCol w="879756">
                  <a:extLst>
                    <a:ext uri="{9D8B030D-6E8A-4147-A177-3AD203B41FA5}">
                      <a16:colId xmlns:a16="http://schemas.microsoft.com/office/drawing/2014/main" val="336257993"/>
                    </a:ext>
                  </a:extLst>
                </a:gridCol>
                <a:gridCol w="879756">
                  <a:extLst>
                    <a:ext uri="{9D8B030D-6E8A-4147-A177-3AD203B41FA5}">
                      <a16:colId xmlns:a16="http://schemas.microsoft.com/office/drawing/2014/main" val="1889614965"/>
                    </a:ext>
                  </a:extLst>
                </a:gridCol>
                <a:gridCol w="879756">
                  <a:extLst>
                    <a:ext uri="{9D8B030D-6E8A-4147-A177-3AD203B41FA5}">
                      <a16:colId xmlns:a16="http://schemas.microsoft.com/office/drawing/2014/main" val="1030927962"/>
                    </a:ext>
                  </a:extLst>
                </a:gridCol>
                <a:gridCol w="879756">
                  <a:extLst>
                    <a:ext uri="{9D8B030D-6E8A-4147-A177-3AD203B41FA5}">
                      <a16:colId xmlns:a16="http://schemas.microsoft.com/office/drawing/2014/main" val="3097136295"/>
                    </a:ext>
                  </a:extLst>
                </a:gridCol>
                <a:gridCol w="879756">
                  <a:extLst>
                    <a:ext uri="{9D8B030D-6E8A-4147-A177-3AD203B41FA5}">
                      <a16:colId xmlns:a16="http://schemas.microsoft.com/office/drawing/2014/main" val="2219385071"/>
                    </a:ext>
                  </a:extLst>
                </a:gridCol>
                <a:gridCol w="879756">
                  <a:extLst>
                    <a:ext uri="{9D8B030D-6E8A-4147-A177-3AD203B41FA5}">
                      <a16:colId xmlns:a16="http://schemas.microsoft.com/office/drawing/2014/main" val="2510602896"/>
                    </a:ext>
                  </a:extLst>
                </a:gridCol>
                <a:gridCol w="879756">
                  <a:extLst>
                    <a:ext uri="{9D8B030D-6E8A-4147-A177-3AD203B41FA5}">
                      <a16:colId xmlns:a16="http://schemas.microsoft.com/office/drawing/2014/main" val="2169460269"/>
                    </a:ext>
                  </a:extLst>
                </a:gridCol>
              </a:tblGrid>
              <a:tr h="575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year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大安區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中山區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南港區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松山區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萬華區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大同區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北投區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士林區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中正區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內湖區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文山區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信義區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809244"/>
                  </a:ext>
                </a:extLst>
              </a:tr>
              <a:tr h="5751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254289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186418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183771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201998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146546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158456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168556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151492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200814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161769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151352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205240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412"/>
                  </a:ext>
                </a:extLst>
              </a:tr>
              <a:tr h="5751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235708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177393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201192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200811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160741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155191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179991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183265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194566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178655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160739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214379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4653"/>
                  </a:ext>
                </a:extLst>
              </a:tr>
              <a:tr h="5751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246283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182972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160765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207108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161006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156254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159111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164041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200914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171984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155354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216240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93416"/>
                  </a:ext>
                </a:extLst>
              </a:tr>
              <a:tr h="5751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242564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181568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171386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207740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148304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159596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152574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165998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219658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172144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182825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215800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281682"/>
                  </a:ext>
                </a:extLst>
              </a:tr>
              <a:tr h="5751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243966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189977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151514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206509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150541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169387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164625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173548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193445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165711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171116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202274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536950"/>
                  </a:ext>
                </a:extLst>
              </a:tr>
              <a:tr h="5751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262939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202077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245966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219218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189065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161050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157347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174709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203496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185079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157162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222030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5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11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6E9356-B537-480D-A1BE-58FC086B5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370"/>
            <a:ext cx="12192000" cy="613725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3910BE7-3575-4B80-98ED-15C71DBBE62D}"/>
              </a:ext>
            </a:extLst>
          </p:cNvPr>
          <p:cNvSpPr txBox="1"/>
          <p:nvPr/>
        </p:nvSpPr>
        <p:spPr>
          <a:xfrm>
            <a:off x="9982200" y="6128297"/>
            <a:ext cx="14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住商用</a:t>
            </a:r>
          </a:p>
        </p:txBody>
      </p:sp>
    </p:spTree>
    <p:extLst>
      <p:ext uri="{BB962C8B-B14F-4D97-AF65-F5344CB8AC3E}">
        <p14:creationId xmlns:p14="http://schemas.microsoft.com/office/powerpoint/2010/main" val="292069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691C3D1-B330-44BD-B986-A8767BD7A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21612"/>
              </p:ext>
            </p:extLst>
          </p:nvPr>
        </p:nvGraphicFramePr>
        <p:xfrm>
          <a:off x="479941" y="1651379"/>
          <a:ext cx="11232117" cy="3029803"/>
        </p:xfrm>
        <a:graphic>
          <a:graphicData uri="http://schemas.openxmlformats.org/drawingml/2006/table">
            <a:tbl>
              <a:tblPr/>
              <a:tblGrid>
                <a:gridCol w="864009">
                  <a:extLst>
                    <a:ext uri="{9D8B030D-6E8A-4147-A177-3AD203B41FA5}">
                      <a16:colId xmlns:a16="http://schemas.microsoft.com/office/drawing/2014/main" val="522915686"/>
                    </a:ext>
                  </a:extLst>
                </a:gridCol>
                <a:gridCol w="864009">
                  <a:extLst>
                    <a:ext uri="{9D8B030D-6E8A-4147-A177-3AD203B41FA5}">
                      <a16:colId xmlns:a16="http://schemas.microsoft.com/office/drawing/2014/main" val="389293661"/>
                    </a:ext>
                  </a:extLst>
                </a:gridCol>
                <a:gridCol w="864009">
                  <a:extLst>
                    <a:ext uri="{9D8B030D-6E8A-4147-A177-3AD203B41FA5}">
                      <a16:colId xmlns:a16="http://schemas.microsoft.com/office/drawing/2014/main" val="810564758"/>
                    </a:ext>
                  </a:extLst>
                </a:gridCol>
                <a:gridCol w="864009">
                  <a:extLst>
                    <a:ext uri="{9D8B030D-6E8A-4147-A177-3AD203B41FA5}">
                      <a16:colId xmlns:a16="http://schemas.microsoft.com/office/drawing/2014/main" val="1543271935"/>
                    </a:ext>
                  </a:extLst>
                </a:gridCol>
                <a:gridCol w="864009">
                  <a:extLst>
                    <a:ext uri="{9D8B030D-6E8A-4147-A177-3AD203B41FA5}">
                      <a16:colId xmlns:a16="http://schemas.microsoft.com/office/drawing/2014/main" val="79566992"/>
                    </a:ext>
                  </a:extLst>
                </a:gridCol>
                <a:gridCol w="864009">
                  <a:extLst>
                    <a:ext uri="{9D8B030D-6E8A-4147-A177-3AD203B41FA5}">
                      <a16:colId xmlns:a16="http://schemas.microsoft.com/office/drawing/2014/main" val="2138874110"/>
                    </a:ext>
                  </a:extLst>
                </a:gridCol>
                <a:gridCol w="864009">
                  <a:extLst>
                    <a:ext uri="{9D8B030D-6E8A-4147-A177-3AD203B41FA5}">
                      <a16:colId xmlns:a16="http://schemas.microsoft.com/office/drawing/2014/main" val="292604384"/>
                    </a:ext>
                  </a:extLst>
                </a:gridCol>
                <a:gridCol w="864009">
                  <a:extLst>
                    <a:ext uri="{9D8B030D-6E8A-4147-A177-3AD203B41FA5}">
                      <a16:colId xmlns:a16="http://schemas.microsoft.com/office/drawing/2014/main" val="477491472"/>
                    </a:ext>
                  </a:extLst>
                </a:gridCol>
                <a:gridCol w="864009">
                  <a:extLst>
                    <a:ext uri="{9D8B030D-6E8A-4147-A177-3AD203B41FA5}">
                      <a16:colId xmlns:a16="http://schemas.microsoft.com/office/drawing/2014/main" val="77032113"/>
                    </a:ext>
                  </a:extLst>
                </a:gridCol>
                <a:gridCol w="864009">
                  <a:extLst>
                    <a:ext uri="{9D8B030D-6E8A-4147-A177-3AD203B41FA5}">
                      <a16:colId xmlns:a16="http://schemas.microsoft.com/office/drawing/2014/main" val="2997536082"/>
                    </a:ext>
                  </a:extLst>
                </a:gridCol>
                <a:gridCol w="864009">
                  <a:extLst>
                    <a:ext uri="{9D8B030D-6E8A-4147-A177-3AD203B41FA5}">
                      <a16:colId xmlns:a16="http://schemas.microsoft.com/office/drawing/2014/main" val="2226251066"/>
                    </a:ext>
                  </a:extLst>
                </a:gridCol>
                <a:gridCol w="864009">
                  <a:extLst>
                    <a:ext uri="{9D8B030D-6E8A-4147-A177-3AD203B41FA5}">
                      <a16:colId xmlns:a16="http://schemas.microsoft.com/office/drawing/2014/main" val="365901493"/>
                    </a:ext>
                  </a:extLst>
                </a:gridCol>
                <a:gridCol w="864009">
                  <a:extLst>
                    <a:ext uri="{9D8B030D-6E8A-4147-A177-3AD203B41FA5}">
                      <a16:colId xmlns:a16="http://schemas.microsoft.com/office/drawing/2014/main" val="150870392"/>
                    </a:ext>
                  </a:extLst>
                </a:gridCol>
              </a:tblGrid>
              <a:tr h="432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year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大安區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中山區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南港區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松山區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萬華區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大同區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北投區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士林區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中正區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內湖區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文山區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信義區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38257"/>
                  </a:ext>
                </a:extLst>
              </a:tr>
              <a:tr h="4328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257272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176426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182745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232442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196714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139953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180952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170631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187714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210648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173666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245479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76234"/>
                  </a:ext>
                </a:extLst>
              </a:tr>
              <a:tr h="4328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212031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197066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245902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185590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306168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168954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187197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192288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245768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198113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223614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93707"/>
                  </a:ext>
                </a:extLst>
              </a:tr>
              <a:tr h="4328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201818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177610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207451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220872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167963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203346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204704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230740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146635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157406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336960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53600"/>
                  </a:ext>
                </a:extLst>
              </a:tr>
              <a:tr h="4328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262960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187303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188625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206095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214399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194669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173795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193283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219455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168621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249011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188395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758699"/>
                  </a:ext>
                </a:extLst>
              </a:tr>
              <a:tr h="4328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251599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164770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170271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128854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171756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222318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216823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243055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190765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203082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313605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860710"/>
                  </a:ext>
                </a:extLst>
              </a:tr>
              <a:tr h="4328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286304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182456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228705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176633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172231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135647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215873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194308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190141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109541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302202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9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869</Words>
  <Application>Microsoft Office PowerPoint</Application>
  <PresentationFormat>寬螢幕</PresentationFormat>
  <Paragraphs>544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不動產價格因子分析 Visualize</vt:lpstr>
      <vt:lpstr>資料蒐集</vt:lpstr>
      <vt:lpstr>資料蒐集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資料視覺化</vt:lpstr>
      <vt:lpstr>資料視覺化</vt:lpstr>
      <vt:lpstr>資料視覺化</vt:lpstr>
      <vt:lpstr>資料視覺化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不動產價格因子分析 Visualize</dc:title>
  <dc:creator>bill</dc:creator>
  <cp:lastModifiedBy>bill</cp:lastModifiedBy>
  <cp:revision>10</cp:revision>
  <dcterms:created xsi:type="dcterms:W3CDTF">2022-04-23T03:33:19Z</dcterms:created>
  <dcterms:modified xsi:type="dcterms:W3CDTF">2022-04-23T07:46:44Z</dcterms:modified>
</cp:coreProperties>
</file>