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5199975" cy="35999738"/>
  <p:notesSz cx="6858000" cy="9144000"/>
  <p:defaultTextStyle>
    <a:defPPr>
      <a:defRPr lang="en-US"/>
    </a:defPPr>
    <a:lvl1pPr marL="0" algn="l" defTabSz="2937510" rtl="0" eaLnBrk="1" latinLnBrk="0" hangingPunct="1">
      <a:defRPr sz="5783" kern="1200">
        <a:solidFill>
          <a:schemeClr val="tx1"/>
        </a:solidFill>
        <a:latin typeface="+mn-lt"/>
        <a:ea typeface="+mn-ea"/>
        <a:cs typeface="+mn-cs"/>
      </a:defRPr>
    </a:lvl1pPr>
    <a:lvl2pPr marL="1468755" algn="l" defTabSz="2937510" rtl="0" eaLnBrk="1" latinLnBrk="0" hangingPunct="1">
      <a:defRPr sz="5783" kern="1200">
        <a:solidFill>
          <a:schemeClr val="tx1"/>
        </a:solidFill>
        <a:latin typeface="+mn-lt"/>
        <a:ea typeface="+mn-ea"/>
        <a:cs typeface="+mn-cs"/>
      </a:defRPr>
    </a:lvl2pPr>
    <a:lvl3pPr marL="2937510" algn="l" defTabSz="2937510" rtl="0" eaLnBrk="1" latinLnBrk="0" hangingPunct="1">
      <a:defRPr sz="5783" kern="1200">
        <a:solidFill>
          <a:schemeClr val="tx1"/>
        </a:solidFill>
        <a:latin typeface="+mn-lt"/>
        <a:ea typeface="+mn-ea"/>
        <a:cs typeface="+mn-cs"/>
      </a:defRPr>
    </a:lvl3pPr>
    <a:lvl4pPr marL="4406265" algn="l" defTabSz="2937510" rtl="0" eaLnBrk="1" latinLnBrk="0" hangingPunct="1">
      <a:defRPr sz="5783" kern="1200">
        <a:solidFill>
          <a:schemeClr val="tx1"/>
        </a:solidFill>
        <a:latin typeface="+mn-lt"/>
        <a:ea typeface="+mn-ea"/>
        <a:cs typeface="+mn-cs"/>
      </a:defRPr>
    </a:lvl4pPr>
    <a:lvl5pPr marL="5875020" algn="l" defTabSz="2937510" rtl="0" eaLnBrk="1" latinLnBrk="0" hangingPunct="1">
      <a:defRPr sz="5783" kern="1200">
        <a:solidFill>
          <a:schemeClr val="tx1"/>
        </a:solidFill>
        <a:latin typeface="+mn-lt"/>
        <a:ea typeface="+mn-ea"/>
        <a:cs typeface="+mn-cs"/>
      </a:defRPr>
    </a:lvl5pPr>
    <a:lvl6pPr marL="7343775" algn="l" defTabSz="2937510" rtl="0" eaLnBrk="1" latinLnBrk="0" hangingPunct="1">
      <a:defRPr sz="5783" kern="1200">
        <a:solidFill>
          <a:schemeClr val="tx1"/>
        </a:solidFill>
        <a:latin typeface="+mn-lt"/>
        <a:ea typeface="+mn-ea"/>
        <a:cs typeface="+mn-cs"/>
      </a:defRPr>
    </a:lvl6pPr>
    <a:lvl7pPr marL="8812530" algn="l" defTabSz="2937510" rtl="0" eaLnBrk="1" latinLnBrk="0" hangingPunct="1">
      <a:defRPr sz="5783" kern="1200">
        <a:solidFill>
          <a:schemeClr val="tx1"/>
        </a:solidFill>
        <a:latin typeface="+mn-lt"/>
        <a:ea typeface="+mn-ea"/>
        <a:cs typeface="+mn-cs"/>
      </a:defRPr>
    </a:lvl7pPr>
    <a:lvl8pPr marL="10281285" algn="l" defTabSz="2937510" rtl="0" eaLnBrk="1" latinLnBrk="0" hangingPunct="1">
      <a:defRPr sz="5783" kern="1200">
        <a:solidFill>
          <a:schemeClr val="tx1"/>
        </a:solidFill>
        <a:latin typeface="+mn-lt"/>
        <a:ea typeface="+mn-ea"/>
        <a:cs typeface="+mn-cs"/>
      </a:defRPr>
    </a:lvl8pPr>
    <a:lvl9pPr marL="11750040" algn="l" defTabSz="2937510" rtl="0" eaLnBrk="1" latinLnBrk="0" hangingPunct="1">
      <a:defRPr sz="578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30" autoAdjust="0"/>
    <p:restoredTop sz="94660"/>
  </p:normalViewPr>
  <p:slideViewPr>
    <p:cSldViewPr snapToGrid="0">
      <p:cViewPr>
        <p:scale>
          <a:sx n="40" d="100"/>
          <a:sy n="40" d="100"/>
        </p:scale>
        <p:origin x="1670" y="-201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89998" y="5891626"/>
            <a:ext cx="21419979" cy="12533242"/>
          </a:xfrm>
        </p:spPr>
        <p:txBody>
          <a:bodyPr anchor="b"/>
          <a:lstStyle>
            <a:lvl1pPr algn="ctr">
              <a:defRPr sz="16535"/>
            </a:lvl1pPr>
          </a:lstStyle>
          <a:p>
            <a:r>
              <a:rPr lang="en-US"/>
              <a:t>Click to edit Master title style</a:t>
            </a:r>
            <a:endParaRPr lang="en-US" dirty="0"/>
          </a:p>
        </p:txBody>
      </p:sp>
      <p:sp>
        <p:nvSpPr>
          <p:cNvPr id="3" name="Subtitle 2"/>
          <p:cNvSpPr>
            <a:spLocks noGrp="1"/>
          </p:cNvSpPr>
          <p:nvPr>
            <p:ph type="subTitle" idx="1"/>
          </p:nvPr>
        </p:nvSpPr>
        <p:spPr>
          <a:xfrm>
            <a:off x="3149997" y="18908198"/>
            <a:ext cx="18899981" cy="8691601"/>
          </a:xfrm>
        </p:spPr>
        <p:txBody>
          <a:bodyPr/>
          <a:lstStyle>
            <a:lvl1pPr marL="0" indent="0" algn="ctr">
              <a:buNone/>
              <a:defRPr sz="6614"/>
            </a:lvl1pPr>
            <a:lvl2pPr marL="1259997" indent="0" algn="ctr">
              <a:buNone/>
              <a:defRPr sz="5512"/>
            </a:lvl2pPr>
            <a:lvl3pPr marL="2519995" indent="0" algn="ctr">
              <a:buNone/>
              <a:defRPr sz="4961"/>
            </a:lvl3pPr>
            <a:lvl4pPr marL="3779992" indent="0" algn="ctr">
              <a:buNone/>
              <a:defRPr sz="4409"/>
            </a:lvl4pPr>
            <a:lvl5pPr marL="5039990" indent="0" algn="ctr">
              <a:buNone/>
              <a:defRPr sz="4409"/>
            </a:lvl5pPr>
            <a:lvl6pPr marL="6299987" indent="0" algn="ctr">
              <a:buNone/>
              <a:defRPr sz="4409"/>
            </a:lvl6pPr>
            <a:lvl7pPr marL="7559985" indent="0" algn="ctr">
              <a:buNone/>
              <a:defRPr sz="4409"/>
            </a:lvl7pPr>
            <a:lvl8pPr marL="8819982" indent="0" algn="ctr">
              <a:buNone/>
              <a:defRPr sz="4409"/>
            </a:lvl8pPr>
            <a:lvl9pPr marL="10079980" indent="0" algn="ctr">
              <a:buNone/>
              <a:defRPr sz="440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7821C9-3453-4CC2-815A-C59E8977912A}"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A3AA3-7D2C-4817-AD28-506B8E3C3E04}" type="slidenum">
              <a:rPr lang="en-US" smtClean="0"/>
              <a:t>‹#›</a:t>
            </a:fld>
            <a:endParaRPr lang="en-US"/>
          </a:p>
        </p:txBody>
      </p:sp>
    </p:spTree>
    <p:extLst>
      <p:ext uri="{BB962C8B-B14F-4D97-AF65-F5344CB8AC3E}">
        <p14:creationId xmlns:p14="http://schemas.microsoft.com/office/powerpoint/2010/main" val="4224286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7821C9-3453-4CC2-815A-C59E8977912A}"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A3AA3-7D2C-4817-AD28-506B8E3C3E04}" type="slidenum">
              <a:rPr lang="en-US" smtClean="0"/>
              <a:t>‹#›</a:t>
            </a:fld>
            <a:endParaRPr lang="en-US"/>
          </a:p>
        </p:txBody>
      </p:sp>
    </p:spTree>
    <p:extLst>
      <p:ext uri="{BB962C8B-B14F-4D97-AF65-F5344CB8AC3E}">
        <p14:creationId xmlns:p14="http://schemas.microsoft.com/office/powerpoint/2010/main" val="88125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033733" y="1916653"/>
            <a:ext cx="5433745" cy="305081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32500" y="1916653"/>
            <a:ext cx="15986234" cy="3050811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7821C9-3453-4CC2-815A-C59E8977912A}"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A3AA3-7D2C-4817-AD28-506B8E3C3E04}" type="slidenum">
              <a:rPr lang="en-US" smtClean="0"/>
              <a:t>‹#›</a:t>
            </a:fld>
            <a:endParaRPr lang="en-US"/>
          </a:p>
        </p:txBody>
      </p:sp>
    </p:spTree>
    <p:extLst>
      <p:ext uri="{BB962C8B-B14F-4D97-AF65-F5344CB8AC3E}">
        <p14:creationId xmlns:p14="http://schemas.microsoft.com/office/powerpoint/2010/main" val="1533334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7821C9-3453-4CC2-815A-C59E8977912A}"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A3AA3-7D2C-4817-AD28-506B8E3C3E04}" type="slidenum">
              <a:rPr lang="en-US" smtClean="0"/>
              <a:t>‹#›</a:t>
            </a:fld>
            <a:endParaRPr lang="en-US"/>
          </a:p>
        </p:txBody>
      </p:sp>
    </p:spTree>
    <p:extLst>
      <p:ext uri="{BB962C8B-B14F-4D97-AF65-F5344CB8AC3E}">
        <p14:creationId xmlns:p14="http://schemas.microsoft.com/office/powerpoint/2010/main" val="2873709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19375" y="8974945"/>
            <a:ext cx="21734978" cy="14974888"/>
          </a:xfrm>
        </p:spPr>
        <p:txBody>
          <a:bodyPr anchor="b"/>
          <a:lstStyle>
            <a:lvl1pPr>
              <a:defRPr sz="16535"/>
            </a:lvl1pPr>
          </a:lstStyle>
          <a:p>
            <a:r>
              <a:rPr lang="en-US"/>
              <a:t>Click to edit Master title style</a:t>
            </a:r>
            <a:endParaRPr lang="en-US" dirty="0"/>
          </a:p>
        </p:txBody>
      </p:sp>
      <p:sp>
        <p:nvSpPr>
          <p:cNvPr id="3" name="Text Placeholder 2"/>
          <p:cNvSpPr>
            <a:spLocks noGrp="1"/>
          </p:cNvSpPr>
          <p:nvPr>
            <p:ph type="body" idx="1"/>
          </p:nvPr>
        </p:nvSpPr>
        <p:spPr>
          <a:xfrm>
            <a:off x="1719375" y="24091502"/>
            <a:ext cx="21734978" cy="7874940"/>
          </a:xfrm>
        </p:spPr>
        <p:txBody>
          <a:bodyPr/>
          <a:lstStyle>
            <a:lvl1pPr marL="0" indent="0">
              <a:buNone/>
              <a:defRPr sz="6614">
                <a:solidFill>
                  <a:schemeClr val="tx1"/>
                </a:solidFill>
              </a:defRPr>
            </a:lvl1pPr>
            <a:lvl2pPr marL="1259997" indent="0">
              <a:buNone/>
              <a:defRPr sz="5512">
                <a:solidFill>
                  <a:schemeClr val="tx1">
                    <a:tint val="75000"/>
                  </a:schemeClr>
                </a:solidFill>
              </a:defRPr>
            </a:lvl2pPr>
            <a:lvl3pPr marL="2519995" indent="0">
              <a:buNone/>
              <a:defRPr sz="4961">
                <a:solidFill>
                  <a:schemeClr val="tx1">
                    <a:tint val="75000"/>
                  </a:schemeClr>
                </a:solidFill>
              </a:defRPr>
            </a:lvl3pPr>
            <a:lvl4pPr marL="3779992" indent="0">
              <a:buNone/>
              <a:defRPr sz="4409">
                <a:solidFill>
                  <a:schemeClr val="tx1">
                    <a:tint val="75000"/>
                  </a:schemeClr>
                </a:solidFill>
              </a:defRPr>
            </a:lvl4pPr>
            <a:lvl5pPr marL="5039990" indent="0">
              <a:buNone/>
              <a:defRPr sz="4409">
                <a:solidFill>
                  <a:schemeClr val="tx1">
                    <a:tint val="75000"/>
                  </a:schemeClr>
                </a:solidFill>
              </a:defRPr>
            </a:lvl5pPr>
            <a:lvl6pPr marL="6299987" indent="0">
              <a:buNone/>
              <a:defRPr sz="4409">
                <a:solidFill>
                  <a:schemeClr val="tx1">
                    <a:tint val="75000"/>
                  </a:schemeClr>
                </a:solidFill>
              </a:defRPr>
            </a:lvl6pPr>
            <a:lvl7pPr marL="7559985" indent="0">
              <a:buNone/>
              <a:defRPr sz="4409">
                <a:solidFill>
                  <a:schemeClr val="tx1">
                    <a:tint val="75000"/>
                  </a:schemeClr>
                </a:solidFill>
              </a:defRPr>
            </a:lvl7pPr>
            <a:lvl8pPr marL="8819982" indent="0">
              <a:buNone/>
              <a:defRPr sz="4409">
                <a:solidFill>
                  <a:schemeClr val="tx1">
                    <a:tint val="75000"/>
                  </a:schemeClr>
                </a:solidFill>
              </a:defRPr>
            </a:lvl8pPr>
            <a:lvl9pPr marL="10079980" indent="0">
              <a:buNone/>
              <a:defRPr sz="440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7821C9-3453-4CC2-815A-C59E8977912A}"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9A3AA3-7D2C-4817-AD28-506B8E3C3E04}" type="slidenum">
              <a:rPr lang="en-US" smtClean="0"/>
              <a:t>‹#›</a:t>
            </a:fld>
            <a:endParaRPr lang="en-US"/>
          </a:p>
        </p:txBody>
      </p:sp>
    </p:spTree>
    <p:extLst>
      <p:ext uri="{BB962C8B-B14F-4D97-AF65-F5344CB8AC3E}">
        <p14:creationId xmlns:p14="http://schemas.microsoft.com/office/powerpoint/2010/main" val="1476325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32498" y="9583264"/>
            <a:ext cx="10709989" cy="228415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757488" y="9583264"/>
            <a:ext cx="10709989" cy="228415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7821C9-3453-4CC2-815A-C59E8977912A}" type="datetimeFigureOut">
              <a:rPr lang="en-US" smtClean="0"/>
              <a:t>4/16/2025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9A3AA3-7D2C-4817-AD28-506B8E3C3E04}" type="slidenum">
              <a:rPr lang="en-US" smtClean="0"/>
              <a:t>‹#›</a:t>
            </a:fld>
            <a:endParaRPr lang="en-US"/>
          </a:p>
        </p:txBody>
      </p:sp>
    </p:spTree>
    <p:extLst>
      <p:ext uri="{BB962C8B-B14F-4D97-AF65-F5344CB8AC3E}">
        <p14:creationId xmlns:p14="http://schemas.microsoft.com/office/powerpoint/2010/main" val="2702605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35781" y="1916661"/>
            <a:ext cx="21734978" cy="695828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35783" y="8824938"/>
            <a:ext cx="10660769" cy="4324966"/>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n-US"/>
              <a:t>Edit Master text styles</a:t>
            </a:r>
          </a:p>
        </p:txBody>
      </p:sp>
      <p:sp>
        <p:nvSpPr>
          <p:cNvPr id="4" name="Content Placeholder 3"/>
          <p:cNvSpPr>
            <a:spLocks noGrp="1"/>
          </p:cNvSpPr>
          <p:nvPr>
            <p:ph sz="half" idx="2"/>
          </p:nvPr>
        </p:nvSpPr>
        <p:spPr>
          <a:xfrm>
            <a:off x="1735783" y="13149904"/>
            <a:ext cx="10660769" cy="193415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757489" y="8824938"/>
            <a:ext cx="10713272" cy="4324966"/>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n-US"/>
              <a:t>Edit Master text styles</a:t>
            </a:r>
          </a:p>
        </p:txBody>
      </p:sp>
      <p:sp>
        <p:nvSpPr>
          <p:cNvPr id="6" name="Content Placeholder 5"/>
          <p:cNvSpPr>
            <a:spLocks noGrp="1"/>
          </p:cNvSpPr>
          <p:nvPr>
            <p:ph sz="quarter" idx="4"/>
          </p:nvPr>
        </p:nvSpPr>
        <p:spPr>
          <a:xfrm>
            <a:off x="12757489" y="13149904"/>
            <a:ext cx="10713272" cy="193415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7821C9-3453-4CC2-815A-C59E8977912A}" type="datetimeFigureOut">
              <a:rPr lang="en-US" smtClean="0"/>
              <a:t>4/16/2025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9A3AA3-7D2C-4817-AD28-506B8E3C3E04}" type="slidenum">
              <a:rPr lang="en-US" smtClean="0"/>
              <a:t>‹#›</a:t>
            </a:fld>
            <a:endParaRPr lang="en-US"/>
          </a:p>
        </p:txBody>
      </p:sp>
    </p:spTree>
    <p:extLst>
      <p:ext uri="{BB962C8B-B14F-4D97-AF65-F5344CB8AC3E}">
        <p14:creationId xmlns:p14="http://schemas.microsoft.com/office/powerpoint/2010/main" val="2184066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7821C9-3453-4CC2-815A-C59E8977912A}" type="datetimeFigureOut">
              <a:rPr lang="en-US" smtClean="0"/>
              <a:t>4/16/2025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9A3AA3-7D2C-4817-AD28-506B8E3C3E04}" type="slidenum">
              <a:rPr lang="en-US" smtClean="0"/>
              <a:t>‹#›</a:t>
            </a:fld>
            <a:endParaRPr lang="en-US"/>
          </a:p>
        </p:txBody>
      </p:sp>
    </p:spTree>
    <p:extLst>
      <p:ext uri="{BB962C8B-B14F-4D97-AF65-F5344CB8AC3E}">
        <p14:creationId xmlns:p14="http://schemas.microsoft.com/office/powerpoint/2010/main" val="915066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7821C9-3453-4CC2-815A-C59E8977912A}" type="datetimeFigureOut">
              <a:rPr lang="en-US" smtClean="0"/>
              <a:t>4/16/2025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9A3AA3-7D2C-4817-AD28-506B8E3C3E04}" type="slidenum">
              <a:rPr lang="en-US" smtClean="0"/>
              <a:t>‹#›</a:t>
            </a:fld>
            <a:endParaRPr lang="en-US"/>
          </a:p>
        </p:txBody>
      </p:sp>
    </p:spTree>
    <p:extLst>
      <p:ext uri="{BB962C8B-B14F-4D97-AF65-F5344CB8AC3E}">
        <p14:creationId xmlns:p14="http://schemas.microsoft.com/office/powerpoint/2010/main" val="408153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p:spPr>
        <p:txBody>
          <a:bodyPr anchor="b"/>
          <a:lstStyle>
            <a:lvl1pPr>
              <a:defRPr sz="8819"/>
            </a:lvl1pPr>
          </a:lstStyle>
          <a:p>
            <a:r>
              <a:rPr lang="en-US"/>
              <a:t>Click to edit Master title style</a:t>
            </a:r>
            <a:endParaRPr lang="en-US" dirty="0"/>
          </a:p>
        </p:txBody>
      </p:sp>
      <p:sp>
        <p:nvSpPr>
          <p:cNvPr id="3" name="Content Placeholder 2"/>
          <p:cNvSpPr>
            <a:spLocks noGrp="1"/>
          </p:cNvSpPr>
          <p:nvPr>
            <p:ph idx="1"/>
          </p:nvPr>
        </p:nvSpPr>
        <p:spPr>
          <a:xfrm>
            <a:off x="10713272" y="5183304"/>
            <a:ext cx="12757487" cy="25583147"/>
          </a:xfrm>
        </p:spPr>
        <p:txBody>
          <a:bodyPr/>
          <a:lstStyle>
            <a:lvl1pPr>
              <a:defRPr sz="8819"/>
            </a:lvl1pPr>
            <a:lvl2pPr>
              <a:defRPr sz="7717"/>
            </a:lvl2pPr>
            <a:lvl3pPr>
              <a:defRPr sz="6614"/>
            </a:lvl3pPr>
            <a:lvl4pPr>
              <a:defRPr sz="5512"/>
            </a:lvl4pPr>
            <a:lvl5pPr>
              <a:defRPr sz="5512"/>
            </a:lvl5pPr>
            <a:lvl6pPr>
              <a:defRPr sz="5512"/>
            </a:lvl6pPr>
            <a:lvl7pPr>
              <a:defRPr sz="5512"/>
            </a:lvl7pPr>
            <a:lvl8pPr>
              <a:defRPr sz="5512"/>
            </a:lvl8pPr>
            <a:lvl9pPr>
              <a:defRPr sz="551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5780" y="10799922"/>
            <a:ext cx="8127648" cy="20008190"/>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n-US"/>
              <a:t>Edit Master text styles</a:t>
            </a:r>
          </a:p>
        </p:txBody>
      </p:sp>
      <p:sp>
        <p:nvSpPr>
          <p:cNvPr id="5" name="Date Placeholder 4"/>
          <p:cNvSpPr>
            <a:spLocks noGrp="1"/>
          </p:cNvSpPr>
          <p:nvPr>
            <p:ph type="dt" sz="half" idx="10"/>
          </p:nvPr>
        </p:nvSpPr>
        <p:spPr/>
        <p:txBody>
          <a:bodyPr/>
          <a:lstStyle/>
          <a:p>
            <a:fld id="{287821C9-3453-4CC2-815A-C59E8977912A}" type="datetimeFigureOut">
              <a:rPr lang="en-US" smtClean="0"/>
              <a:t>4/16/2025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9A3AA3-7D2C-4817-AD28-506B8E3C3E04}" type="slidenum">
              <a:rPr lang="en-US" smtClean="0"/>
              <a:t>‹#›</a:t>
            </a:fld>
            <a:endParaRPr lang="en-US"/>
          </a:p>
        </p:txBody>
      </p:sp>
    </p:spTree>
    <p:extLst>
      <p:ext uri="{BB962C8B-B14F-4D97-AF65-F5344CB8AC3E}">
        <p14:creationId xmlns:p14="http://schemas.microsoft.com/office/powerpoint/2010/main" val="643318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p:spPr>
        <p:txBody>
          <a:bodyPr anchor="b"/>
          <a:lstStyle>
            <a:lvl1pPr>
              <a:defRPr sz="8819"/>
            </a:lvl1pPr>
          </a:lstStyle>
          <a:p>
            <a:r>
              <a:rPr lang="en-US"/>
              <a:t>Click to edit Master title style</a:t>
            </a:r>
            <a:endParaRPr lang="en-US" dirty="0"/>
          </a:p>
        </p:txBody>
      </p:sp>
      <p:sp>
        <p:nvSpPr>
          <p:cNvPr id="3" name="Picture Placeholder 2"/>
          <p:cNvSpPr>
            <a:spLocks noGrp="1" noChangeAspect="1"/>
          </p:cNvSpPr>
          <p:nvPr>
            <p:ph type="pic" idx="1"/>
          </p:nvPr>
        </p:nvSpPr>
        <p:spPr>
          <a:xfrm>
            <a:off x="10713272" y="5183304"/>
            <a:ext cx="12757487" cy="25583147"/>
          </a:xfrm>
        </p:spPr>
        <p:txBody>
          <a:bodyPr anchor="t"/>
          <a:lstStyle>
            <a:lvl1pPr marL="0" indent="0">
              <a:buNone/>
              <a:defRPr sz="8819"/>
            </a:lvl1pPr>
            <a:lvl2pPr marL="1259997" indent="0">
              <a:buNone/>
              <a:defRPr sz="7717"/>
            </a:lvl2pPr>
            <a:lvl3pPr marL="2519995" indent="0">
              <a:buNone/>
              <a:defRPr sz="6614"/>
            </a:lvl3pPr>
            <a:lvl4pPr marL="3779992" indent="0">
              <a:buNone/>
              <a:defRPr sz="5512"/>
            </a:lvl4pPr>
            <a:lvl5pPr marL="5039990" indent="0">
              <a:buNone/>
              <a:defRPr sz="5512"/>
            </a:lvl5pPr>
            <a:lvl6pPr marL="6299987" indent="0">
              <a:buNone/>
              <a:defRPr sz="5512"/>
            </a:lvl6pPr>
            <a:lvl7pPr marL="7559985" indent="0">
              <a:buNone/>
              <a:defRPr sz="5512"/>
            </a:lvl7pPr>
            <a:lvl8pPr marL="8819982" indent="0">
              <a:buNone/>
              <a:defRPr sz="5512"/>
            </a:lvl8pPr>
            <a:lvl9pPr marL="10079980" indent="0">
              <a:buNone/>
              <a:defRPr sz="5512"/>
            </a:lvl9pPr>
          </a:lstStyle>
          <a:p>
            <a:r>
              <a:rPr lang="en-US"/>
              <a:t>Click icon to add picture</a:t>
            </a:r>
            <a:endParaRPr lang="en-US" dirty="0"/>
          </a:p>
        </p:txBody>
      </p:sp>
      <p:sp>
        <p:nvSpPr>
          <p:cNvPr id="4" name="Text Placeholder 3"/>
          <p:cNvSpPr>
            <a:spLocks noGrp="1"/>
          </p:cNvSpPr>
          <p:nvPr>
            <p:ph type="body" sz="half" idx="2"/>
          </p:nvPr>
        </p:nvSpPr>
        <p:spPr>
          <a:xfrm>
            <a:off x="1735780" y="10799922"/>
            <a:ext cx="8127648" cy="20008190"/>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n-US"/>
              <a:t>Edit Master text styles</a:t>
            </a:r>
          </a:p>
        </p:txBody>
      </p:sp>
      <p:sp>
        <p:nvSpPr>
          <p:cNvPr id="5" name="Date Placeholder 4"/>
          <p:cNvSpPr>
            <a:spLocks noGrp="1"/>
          </p:cNvSpPr>
          <p:nvPr>
            <p:ph type="dt" sz="half" idx="10"/>
          </p:nvPr>
        </p:nvSpPr>
        <p:spPr/>
        <p:txBody>
          <a:bodyPr/>
          <a:lstStyle/>
          <a:p>
            <a:fld id="{287821C9-3453-4CC2-815A-C59E8977912A}" type="datetimeFigureOut">
              <a:rPr lang="en-US" smtClean="0"/>
              <a:t>4/16/2025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9A3AA3-7D2C-4817-AD28-506B8E3C3E04}" type="slidenum">
              <a:rPr lang="en-US" smtClean="0"/>
              <a:t>‹#›</a:t>
            </a:fld>
            <a:endParaRPr lang="en-US"/>
          </a:p>
        </p:txBody>
      </p:sp>
    </p:spTree>
    <p:extLst>
      <p:ext uri="{BB962C8B-B14F-4D97-AF65-F5344CB8AC3E}">
        <p14:creationId xmlns:p14="http://schemas.microsoft.com/office/powerpoint/2010/main" val="528678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32499" y="1916661"/>
            <a:ext cx="21734978" cy="69582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32499" y="9583264"/>
            <a:ext cx="21734978" cy="228415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32498" y="33366432"/>
            <a:ext cx="5669994" cy="1916653"/>
          </a:xfrm>
          <a:prstGeom prst="rect">
            <a:avLst/>
          </a:prstGeom>
        </p:spPr>
        <p:txBody>
          <a:bodyPr vert="horz" lIns="91440" tIns="45720" rIns="91440" bIns="45720" rtlCol="0" anchor="ctr"/>
          <a:lstStyle>
            <a:lvl1pPr algn="l">
              <a:defRPr sz="3307">
                <a:solidFill>
                  <a:schemeClr val="tx1">
                    <a:tint val="75000"/>
                  </a:schemeClr>
                </a:solidFill>
              </a:defRPr>
            </a:lvl1pPr>
          </a:lstStyle>
          <a:p>
            <a:fld id="{287821C9-3453-4CC2-815A-C59E8977912A}" type="datetimeFigureOut">
              <a:rPr lang="en-US" smtClean="0"/>
              <a:t>4/16/2025</a:t>
            </a:fld>
            <a:endParaRPr lang="en-US"/>
          </a:p>
        </p:txBody>
      </p:sp>
      <p:sp>
        <p:nvSpPr>
          <p:cNvPr id="5" name="Footer Placeholder 4"/>
          <p:cNvSpPr>
            <a:spLocks noGrp="1"/>
          </p:cNvSpPr>
          <p:nvPr>
            <p:ph type="ftr" sz="quarter" idx="3"/>
          </p:nvPr>
        </p:nvSpPr>
        <p:spPr>
          <a:xfrm>
            <a:off x="8347492" y="33366432"/>
            <a:ext cx="8504992" cy="1916653"/>
          </a:xfrm>
          <a:prstGeom prst="rect">
            <a:avLst/>
          </a:prstGeom>
        </p:spPr>
        <p:txBody>
          <a:bodyPr vert="horz" lIns="91440" tIns="45720" rIns="91440" bIns="45720" rtlCol="0" anchor="ctr"/>
          <a:lstStyle>
            <a:lvl1pPr algn="ctr">
              <a:defRPr sz="3307">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797483" y="33366432"/>
            <a:ext cx="5669994" cy="1916653"/>
          </a:xfrm>
          <a:prstGeom prst="rect">
            <a:avLst/>
          </a:prstGeom>
        </p:spPr>
        <p:txBody>
          <a:bodyPr vert="horz" lIns="91440" tIns="45720" rIns="91440" bIns="45720" rtlCol="0" anchor="ctr"/>
          <a:lstStyle>
            <a:lvl1pPr algn="r">
              <a:defRPr sz="3307">
                <a:solidFill>
                  <a:schemeClr val="tx1">
                    <a:tint val="75000"/>
                  </a:schemeClr>
                </a:solidFill>
              </a:defRPr>
            </a:lvl1pPr>
          </a:lstStyle>
          <a:p>
            <a:fld id="{DF9A3AA3-7D2C-4817-AD28-506B8E3C3E04}" type="slidenum">
              <a:rPr lang="en-US" smtClean="0"/>
              <a:t>‹#›</a:t>
            </a:fld>
            <a:endParaRPr lang="en-US"/>
          </a:p>
        </p:txBody>
      </p:sp>
    </p:spTree>
    <p:extLst>
      <p:ext uri="{BB962C8B-B14F-4D97-AF65-F5344CB8AC3E}">
        <p14:creationId xmlns:p14="http://schemas.microsoft.com/office/powerpoint/2010/main" val="2904905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519995" rtl="0" eaLnBrk="1" latinLnBrk="0" hangingPunct="1">
        <a:lnSpc>
          <a:spcPct val="90000"/>
        </a:lnSpc>
        <a:spcBef>
          <a:spcPct val="0"/>
        </a:spcBef>
        <a:buNone/>
        <a:defRPr sz="12126" kern="1200">
          <a:solidFill>
            <a:schemeClr val="tx1"/>
          </a:solidFill>
          <a:latin typeface="+mj-lt"/>
          <a:ea typeface="+mj-ea"/>
          <a:cs typeface="+mj-cs"/>
        </a:defRPr>
      </a:lvl1pPr>
    </p:titleStyle>
    <p:bodyStyle>
      <a:lvl1pPr marL="629999" indent="-629999" algn="l" defTabSz="2519995" rtl="0" eaLnBrk="1" latinLnBrk="0" hangingPunct="1">
        <a:lnSpc>
          <a:spcPct val="90000"/>
        </a:lnSpc>
        <a:spcBef>
          <a:spcPts val="2756"/>
        </a:spcBef>
        <a:buFont typeface="Arial" panose="020B0604020202020204" pitchFamily="34" charset="0"/>
        <a:buChar char="•"/>
        <a:defRPr sz="7717" kern="1200">
          <a:solidFill>
            <a:schemeClr val="tx1"/>
          </a:solidFill>
          <a:latin typeface="+mn-lt"/>
          <a:ea typeface="+mn-ea"/>
          <a:cs typeface="+mn-cs"/>
        </a:defRPr>
      </a:lvl1pPr>
      <a:lvl2pPr marL="1889996" indent="-629999" algn="l" defTabSz="2519995" rtl="0" eaLnBrk="1" latinLnBrk="0" hangingPunct="1">
        <a:lnSpc>
          <a:spcPct val="90000"/>
        </a:lnSpc>
        <a:spcBef>
          <a:spcPts val="1378"/>
        </a:spcBef>
        <a:buFont typeface="Arial" panose="020B0604020202020204" pitchFamily="34" charset="0"/>
        <a:buChar char="•"/>
        <a:defRPr sz="6614" kern="1200">
          <a:solidFill>
            <a:schemeClr val="tx1"/>
          </a:solidFill>
          <a:latin typeface="+mn-lt"/>
          <a:ea typeface="+mn-ea"/>
          <a:cs typeface="+mn-cs"/>
        </a:defRPr>
      </a:lvl2pPr>
      <a:lvl3pPr marL="3149994" indent="-629999" algn="l" defTabSz="2519995" rtl="0" eaLnBrk="1" latinLnBrk="0" hangingPunct="1">
        <a:lnSpc>
          <a:spcPct val="90000"/>
        </a:lnSpc>
        <a:spcBef>
          <a:spcPts val="1378"/>
        </a:spcBef>
        <a:buFont typeface="Arial" panose="020B0604020202020204" pitchFamily="34" charset="0"/>
        <a:buChar char="•"/>
        <a:defRPr sz="5512" kern="1200">
          <a:solidFill>
            <a:schemeClr val="tx1"/>
          </a:solidFill>
          <a:latin typeface="+mn-lt"/>
          <a:ea typeface="+mn-ea"/>
          <a:cs typeface="+mn-cs"/>
        </a:defRPr>
      </a:lvl3pPr>
      <a:lvl4pPr marL="440999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4pPr>
      <a:lvl5pPr marL="566998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5pPr>
      <a:lvl6pPr marL="6929986"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6pPr>
      <a:lvl7pPr marL="8189984"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7pPr>
      <a:lvl8pPr marL="944998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8pPr>
      <a:lvl9pPr marL="1070997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9pPr>
    </p:bodyStyle>
    <p:otherStyle>
      <a:defPPr>
        <a:defRPr lang="en-US"/>
      </a:defPPr>
      <a:lvl1pPr marL="0" algn="l" defTabSz="2519995" rtl="0" eaLnBrk="1" latinLnBrk="0" hangingPunct="1">
        <a:defRPr sz="4961" kern="1200">
          <a:solidFill>
            <a:schemeClr val="tx1"/>
          </a:solidFill>
          <a:latin typeface="+mn-lt"/>
          <a:ea typeface="+mn-ea"/>
          <a:cs typeface="+mn-cs"/>
        </a:defRPr>
      </a:lvl1pPr>
      <a:lvl2pPr marL="1259997" algn="l" defTabSz="2519995" rtl="0" eaLnBrk="1" latinLnBrk="0" hangingPunct="1">
        <a:defRPr sz="4961" kern="1200">
          <a:solidFill>
            <a:schemeClr val="tx1"/>
          </a:solidFill>
          <a:latin typeface="+mn-lt"/>
          <a:ea typeface="+mn-ea"/>
          <a:cs typeface="+mn-cs"/>
        </a:defRPr>
      </a:lvl2pPr>
      <a:lvl3pPr marL="2519995" algn="l" defTabSz="2519995" rtl="0" eaLnBrk="1" latinLnBrk="0" hangingPunct="1">
        <a:defRPr sz="4961" kern="1200">
          <a:solidFill>
            <a:schemeClr val="tx1"/>
          </a:solidFill>
          <a:latin typeface="+mn-lt"/>
          <a:ea typeface="+mn-ea"/>
          <a:cs typeface="+mn-cs"/>
        </a:defRPr>
      </a:lvl3pPr>
      <a:lvl4pPr marL="3779992" algn="l" defTabSz="2519995" rtl="0" eaLnBrk="1" latinLnBrk="0" hangingPunct="1">
        <a:defRPr sz="4961" kern="1200">
          <a:solidFill>
            <a:schemeClr val="tx1"/>
          </a:solidFill>
          <a:latin typeface="+mn-lt"/>
          <a:ea typeface="+mn-ea"/>
          <a:cs typeface="+mn-cs"/>
        </a:defRPr>
      </a:lvl4pPr>
      <a:lvl5pPr marL="5039990" algn="l" defTabSz="2519995" rtl="0" eaLnBrk="1" latinLnBrk="0" hangingPunct="1">
        <a:defRPr sz="4961" kern="1200">
          <a:solidFill>
            <a:schemeClr val="tx1"/>
          </a:solidFill>
          <a:latin typeface="+mn-lt"/>
          <a:ea typeface="+mn-ea"/>
          <a:cs typeface="+mn-cs"/>
        </a:defRPr>
      </a:lvl5pPr>
      <a:lvl6pPr marL="6299987" algn="l" defTabSz="2519995" rtl="0" eaLnBrk="1" latinLnBrk="0" hangingPunct="1">
        <a:defRPr sz="4961" kern="1200">
          <a:solidFill>
            <a:schemeClr val="tx1"/>
          </a:solidFill>
          <a:latin typeface="+mn-lt"/>
          <a:ea typeface="+mn-ea"/>
          <a:cs typeface="+mn-cs"/>
        </a:defRPr>
      </a:lvl6pPr>
      <a:lvl7pPr marL="7559985" algn="l" defTabSz="2519995" rtl="0" eaLnBrk="1" latinLnBrk="0" hangingPunct="1">
        <a:defRPr sz="4961" kern="1200">
          <a:solidFill>
            <a:schemeClr val="tx1"/>
          </a:solidFill>
          <a:latin typeface="+mn-lt"/>
          <a:ea typeface="+mn-ea"/>
          <a:cs typeface="+mn-cs"/>
        </a:defRPr>
      </a:lvl7pPr>
      <a:lvl8pPr marL="8819982" algn="l" defTabSz="2519995" rtl="0" eaLnBrk="1" latinLnBrk="0" hangingPunct="1">
        <a:defRPr sz="4961" kern="1200">
          <a:solidFill>
            <a:schemeClr val="tx1"/>
          </a:solidFill>
          <a:latin typeface="+mn-lt"/>
          <a:ea typeface="+mn-ea"/>
          <a:cs typeface="+mn-cs"/>
        </a:defRPr>
      </a:lvl8pPr>
      <a:lvl9pPr marL="10079980" algn="l" defTabSz="2519995" rtl="0" eaLnBrk="1" latinLnBrk="0" hangingPunct="1">
        <a:defRPr sz="49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637953"/>
            <a:ext cx="23859459" cy="3046988"/>
          </a:xfrm>
          <a:prstGeom prst="rect">
            <a:avLst/>
          </a:prstGeom>
          <a:noFill/>
        </p:spPr>
        <p:txBody>
          <a:bodyPr wrap="square" rtlCol="0">
            <a:spAutoFit/>
          </a:bodyPr>
          <a:lstStyle/>
          <a:p>
            <a:pPr algn="ctr"/>
            <a:r>
              <a:rPr lang="en-US" sz="9600" dirty="0"/>
              <a:t>Single Electrode Voltage Clamping with the Patch Clamp Technique is Far From Perfect </a:t>
            </a:r>
          </a:p>
        </p:txBody>
      </p:sp>
      <p:sp>
        <p:nvSpPr>
          <p:cNvPr id="5" name="TextBox 4"/>
          <p:cNvSpPr txBox="1"/>
          <p:nvPr/>
        </p:nvSpPr>
        <p:spPr>
          <a:xfrm>
            <a:off x="1504089" y="3554888"/>
            <a:ext cx="22370903" cy="1077218"/>
          </a:xfrm>
          <a:prstGeom prst="rect">
            <a:avLst/>
          </a:prstGeom>
          <a:noFill/>
        </p:spPr>
        <p:txBody>
          <a:bodyPr wrap="square" rtlCol="0">
            <a:spAutoFit/>
          </a:bodyPr>
          <a:lstStyle/>
          <a:p>
            <a:pPr algn="ctr"/>
            <a:r>
              <a:rPr lang="en-US" sz="3200" dirty="0"/>
              <a:t>“</a:t>
            </a:r>
            <a:r>
              <a:rPr lang="en-US" sz="3200" i="1" dirty="0"/>
              <a:t>Series resistance and space clamp artifacts can render worthless the handsomest results once they are subjected to critical review</a:t>
            </a:r>
            <a:r>
              <a:rPr lang="en-US" sz="3200" dirty="0"/>
              <a:t>”</a:t>
            </a:r>
          </a:p>
          <a:p>
            <a:pPr algn="ctr"/>
            <a:r>
              <a:rPr lang="en-US" sz="3200" dirty="0"/>
              <a:t>CLAY M. ARMSTRONG and WILLIAM F. GILLY</a:t>
            </a:r>
          </a:p>
        </p:txBody>
      </p:sp>
      <p:sp>
        <p:nvSpPr>
          <p:cNvPr id="6" name="TextBox 5"/>
          <p:cNvSpPr txBox="1"/>
          <p:nvPr/>
        </p:nvSpPr>
        <p:spPr>
          <a:xfrm>
            <a:off x="986319" y="4809906"/>
            <a:ext cx="10994065" cy="1323439"/>
          </a:xfrm>
          <a:prstGeom prst="rect">
            <a:avLst/>
          </a:prstGeom>
          <a:noFill/>
        </p:spPr>
        <p:txBody>
          <a:bodyPr wrap="square" rtlCol="0">
            <a:spAutoFit/>
          </a:bodyPr>
          <a:lstStyle/>
          <a:p>
            <a:r>
              <a:rPr lang="en-US" sz="4000" b="1" dirty="0"/>
              <a:t>I have heard about series resistance. What is it anyway?</a:t>
            </a:r>
          </a:p>
        </p:txBody>
      </p:sp>
      <p:sp>
        <p:nvSpPr>
          <p:cNvPr id="8" name="TextBox 7"/>
          <p:cNvSpPr txBox="1"/>
          <p:nvPr/>
        </p:nvSpPr>
        <p:spPr>
          <a:xfrm>
            <a:off x="7080961" y="6043997"/>
            <a:ext cx="5720639" cy="5016758"/>
          </a:xfrm>
          <a:prstGeom prst="rect">
            <a:avLst/>
          </a:prstGeom>
          <a:noFill/>
        </p:spPr>
        <p:txBody>
          <a:bodyPr wrap="square" rtlCol="0">
            <a:spAutoFit/>
          </a:bodyPr>
          <a:lstStyle/>
          <a:p>
            <a:pPr algn="just"/>
            <a:r>
              <a:rPr lang="en-US" sz="3200" dirty="0"/>
              <a:t>Series resistance is the sum of all of the resistances between the input of the patch clamp amplifier (blue triangle) and the cell membrane. It is the sum of the pipette resistance (R</a:t>
            </a:r>
            <a:r>
              <a:rPr lang="en-US" sz="3200" baseline="-25000" dirty="0"/>
              <a:t>pip</a:t>
            </a:r>
            <a:r>
              <a:rPr lang="en-US" sz="3200" dirty="0"/>
              <a:t>), any access resistance, R</a:t>
            </a:r>
            <a:r>
              <a:rPr lang="en-US" sz="3200" baseline="-25000" dirty="0"/>
              <a:t>a</a:t>
            </a:r>
            <a:r>
              <a:rPr lang="en-US" sz="3200" dirty="0"/>
              <a:t> and other forms of resistance located between the pipette tip and the interior of the cell.</a:t>
            </a:r>
          </a:p>
        </p:txBody>
      </p:sp>
      <p:pic>
        <p:nvPicPr>
          <p:cNvPr id="29" name="Picture 28"/>
          <p:cNvPicPr>
            <a:picLocks noChangeAspect="1"/>
          </p:cNvPicPr>
          <p:nvPr/>
        </p:nvPicPr>
        <p:blipFill>
          <a:blip r:embed="rId2"/>
          <a:stretch>
            <a:fillRect/>
          </a:stretch>
        </p:blipFill>
        <p:spPr>
          <a:xfrm>
            <a:off x="986319" y="6180108"/>
            <a:ext cx="5920422" cy="4575026"/>
          </a:xfrm>
          <a:prstGeom prst="rect">
            <a:avLst/>
          </a:prstGeom>
        </p:spPr>
      </p:pic>
      <p:sp>
        <p:nvSpPr>
          <p:cNvPr id="31" name="TextBox 30"/>
          <p:cNvSpPr txBox="1"/>
          <p:nvPr/>
        </p:nvSpPr>
        <p:spPr>
          <a:xfrm>
            <a:off x="914400" y="10969559"/>
            <a:ext cx="12376298" cy="707886"/>
          </a:xfrm>
          <a:prstGeom prst="rect">
            <a:avLst/>
          </a:prstGeom>
          <a:noFill/>
        </p:spPr>
        <p:txBody>
          <a:bodyPr wrap="square" rtlCol="0">
            <a:spAutoFit/>
          </a:bodyPr>
          <a:lstStyle/>
          <a:p>
            <a:r>
              <a:rPr lang="en-US" sz="4000" b="1" dirty="0"/>
              <a:t>So, what makes series resistance bad?</a:t>
            </a:r>
          </a:p>
        </p:txBody>
      </p:sp>
      <p:sp>
        <p:nvSpPr>
          <p:cNvPr id="32" name="TextBox 31"/>
          <p:cNvSpPr txBox="1"/>
          <p:nvPr/>
        </p:nvSpPr>
        <p:spPr>
          <a:xfrm>
            <a:off x="793651" y="11720445"/>
            <a:ext cx="12007949" cy="5016758"/>
          </a:xfrm>
          <a:prstGeom prst="rect">
            <a:avLst/>
          </a:prstGeom>
          <a:noFill/>
        </p:spPr>
        <p:txBody>
          <a:bodyPr wrap="square" rtlCol="0">
            <a:spAutoFit/>
          </a:bodyPr>
          <a:lstStyle/>
          <a:p>
            <a:pPr algn="just"/>
            <a:r>
              <a:rPr lang="en-US" sz="3200" dirty="0"/>
              <a:t>The patch </a:t>
            </a:r>
            <a:r>
              <a:rPr lang="en-US" sz="3200"/>
              <a:t>clamp amplifier </a:t>
            </a:r>
            <a:r>
              <a:rPr lang="en-US" sz="3200" dirty="0"/>
              <a:t>is doing a fantastic job at clamping the voltage at the silver wire inside the patch pipette (V</a:t>
            </a:r>
            <a:r>
              <a:rPr lang="en-US" sz="3200" baseline="-25000" dirty="0"/>
              <a:t>pip</a:t>
            </a:r>
            <a:r>
              <a:rPr lang="en-US" sz="3200" dirty="0"/>
              <a:t>). It does not, however, clamp the voltage inside the cell (V</a:t>
            </a:r>
            <a:r>
              <a:rPr lang="en-US" sz="3200" baseline="-25000" dirty="0"/>
              <a:t>m</a:t>
            </a:r>
            <a:r>
              <a:rPr lang="en-US" sz="3200" dirty="0"/>
              <a:t>). Any current that flows from the amplifier to the cell must pass through the series resistance. There is a voltage drop across </a:t>
            </a:r>
            <a:r>
              <a:rPr lang="en-US" sz="3200" dirty="0" err="1"/>
              <a:t>R</a:t>
            </a:r>
            <a:r>
              <a:rPr lang="en-US" sz="3200" baseline="-25000" dirty="0" err="1"/>
              <a:t>s</a:t>
            </a:r>
            <a:r>
              <a:rPr lang="en-US" sz="3200" dirty="0"/>
              <a:t> that can be calculated from Ohm’s law (V = I*R). The graphs below shows how the voltage drops across Rs, as well as the % error, is dependent on the size of the membrane current and the value of R</a:t>
            </a:r>
            <a:r>
              <a:rPr lang="en-US" sz="3200" baseline="-25000" dirty="0"/>
              <a:t>s</a:t>
            </a:r>
            <a:r>
              <a:rPr lang="en-US" sz="3200" dirty="0"/>
              <a:t>.  </a:t>
            </a:r>
          </a:p>
          <a:p>
            <a:r>
              <a:rPr lang="en-US" sz="3200" b="1" dirty="0"/>
              <a:t>At steady state, therefore, the membrane potential of the cell can be significantly different from the voltage clamp potential. </a:t>
            </a:r>
          </a:p>
        </p:txBody>
      </p:sp>
      <p:grpSp>
        <p:nvGrpSpPr>
          <p:cNvPr id="41" name="Group 40"/>
          <p:cNvGrpSpPr/>
          <p:nvPr/>
        </p:nvGrpSpPr>
        <p:grpSpPr>
          <a:xfrm>
            <a:off x="793650" y="16603007"/>
            <a:ext cx="5228485" cy="7003240"/>
            <a:chOff x="701749" y="26876128"/>
            <a:chExt cx="5853597" cy="7840540"/>
          </a:xfrm>
        </p:grpSpPr>
        <p:pic>
          <p:nvPicPr>
            <p:cNvPr id="33" name="Picture 32"/>
            <p:cNvPicPr>
              <a:picLocks noChangeAspect="1"/>
            </p:cNvPicPr>
            <p:nvPr/>
          </p:nvPicPr>
          <p:blipFill>
            <a:blip r:embed="rId3"/>
            <a:stretch>
              <a:fillRect/>
            </a:stretch>
          </p:blipFill>
          <p:spPr>
            <a:xfrm>
              <a:off x="701749" y="26876128"/>
              <a:ext cx="5853597" cy="7840540"/>
            </a:xfrm>
            <a:prstGeom prst="rect">
              <a:avLst/>
            </a:prstGeom>
          </p:spPr>
        </p:pic>
        <p:sp>
          <p:nvSpPr>
            <p:cNvPr id="34" name="TextBox 33"/>
            <p:cNvSpPr txBox="1"/>
            <p:nvPr/>
          </p:nvSpPr>
          <p:spPr>
            <a:xfrm rot="20878191">
              <a:off x="4439833" y="29131763"/>
              <a:ext cx="1279517" cy="461665"/>
            </a:xfrm>
            <a:prstGeom prst="rect">
              <a:avLst/>
            </a:prstGeom>
            <a:noFill/>
          </p:spPr>
          <p:txBody>
            <a:bodyPr wrap="none" rtlCol="0">
              <a:spAutoFit/>
            </a:bodyPr>
            <a:lstStyle/>
            <a:p>
              <a:r>
                <a:rPr lang="en-US" sz="2400" dirty="0" err="1"/>
                <a:t>Rs</a:t>
              </a:r>
              <a:r>
                <a:rPr lang="en-US" sz="2400" dirty="0"/>
                <a:t>=5M</a:t>
              </a:r>
              <a:r>
                <a:rPr lang="en-US" sz="2400" dirty="0">
                  <a:sym typeface="Symbol" panose="05050102010706020507" pitchFamily="18" charset="2"/>
                </a:rPr>
                <a:t></a:t>
              </a:r>
              <a:endParaRPr lang="en-US" sz="2400" dirty="0"/>
            </a:p>
          </p:txBody>
        </p:sp>
        <p:sp>
          <p:nvSpPr>
            <p:cNvPr id="35" name="TextBox 34"/>
            <p:cNvSpPr txBox="1"/>
            <p:nvPr/>
          </p:nvSpPr>
          <p:spPr>
            <a:xfrm rot="20001147">
              <a:off x="4018779" y="28437261"/>
              <a:ext cx="1435008" cy="461665"/>
            </a:xfrm>
            <a:prstGeom prst="rect">
              <a:avLst/>
            </a:prstGeom>
            <a:noFill/>
          </p:spPr>
          <p:txBody>
            <a:bodyPr wrap="none" rtlCol="0">
              <a:spAutoFit/>
            </a:bodyPr>
            <a:lstStyle/>
            <a:p>
              <a:r>
                <a:rPr lang="en-US" sz="2400" dirty="0" err="1"/>
                <a:t>Rs</a:t>
              </a:r>
              <a:r>
                <a:rPr lang="en-US" sz="2400" dirty="0"/>
                <a:t>=10M</a:t>
              </a:r>
              <a:r>
                <a:rPr lang="en-US" sz="2400" dirty="0">
                  <a:sym typeface="Symbol" panose="05050102010706020507" pitchFamily="18" charset="2"/>
                </a:rPr>
                <a:t></a:t>
              </a:r>
              <a:endParaRPr lang="en-US" sz="2400" dirty="0"/>
            </a:p>
          </p:txBody>
        </p:sp>
        <p:sp>
          <p:nvSpPr>
            <p:cNvPr id="36" name="TextBox 35"/>
            <p:cNvSpPr txBox="1"/>
            <p:nvPr/>
          </p:nvSpPr>
          <p:spPr>
            <a:xfrm rot="19624298">
              <a:off x="2967189" y="28309256"/>
              <a:ext cx="1435008" cy="461665"/>
            </a:xfrm>
            <a:prstGeom prst="rect">
              <a:avLst/>
            </a:prstGeom>
            <a:noFill/>
          </p:spPr>
          <p:txBody>
            <a:bodyPr wrap="none" rtlCol="0">
              <a:spAutoFit/>
            </a:bodyPr>
            <a:lstStyle/>
            <a:p>
              <a:r>
                <a:rPr lang="en-US" sz="2400" dirty="0" err="1"/>
                <a:t>Rs</a:t>
              </a:r>
              <a:r>
                <a:rPr lang="en-US" sz="2400" dirty="0"/>
                <a:t>=15M</a:t>
              </a:r>
              <a:r>
                <a:rPr lang="en-US" sz="2400" dirty="0">
                  <a:sym typeface="Symbol" panose="05050102010706020507" pitchFamily="18" charset="2"/>
                </a:rPr>
                <a:t></a:t>
              </a:r>
              <a:endParaRPr lang="en-US" sz="2400" dirty="0"/>
            </a:p>
          </p:txBody>
        </p:sp>
        <p:sp>
          <p:nvSpPr>
            <p:cNvPr id="37" name="TextBox 36"/>
            <p:cNvSpPr txBox="1"/>
            <p:nvPr/>
          </p:nvSpPr>
          <p:spPr>
            <a:xfrm rot="20836487">
              <a:off x="4516969" y="32573678"/>
              <a:ext cx="1279517" cy="461665"/>
            </a:xfrm>
            <a:prstGeom prst="rect">
              <a:avLst/>
            </a:prstGeom>
            <a:noFill/>
          </p:spPr>
          <p:txBody>
            <a:bodyPr wrap="none" rtlCol="0">
              <a:spAutoFit/>
            </a:bodyPr>
            <a:lstStyle/>
            <a:p>
              <a:r>
                <a:rPr lang="en-US" sz="2400" dirty="0" err="1"/>
                <a:t>Rs</a:t>
              </a:r>
              <a:r>
                <a:rPr lang="en-US" sz="2400" dirty="0"/>
                <a:t>=5M</a:t>
              </a:r>
              <a:r>
                <a:rPr lang="en-US" sz="2400" dirty="0">
                  <a:sym typeface="Symbol" panose="05050102010706020507" pitchFamily="18" charset="2"/>
                </a:rPr>
                <a:t></a:t>
              </a:r>
              <a:endParaRPr lang="en-US" sz="2400" dirty="0"/>
            </a:p>
          </p:txBody>
        </p:sp>
        <p:sp>
          <p:nvSpPr>
            <p:cNvPr id="38" name="TextBox 37"/>
            <p:cNvSpPr txBox="1"/>
            <p:nvPr/>
          </p:nvSpPr>
          <p:spPr>
            <a:xfrm rot="20040034">
              <a:off x="3997313" y="31948720"/>
              <a:ext cx="1435008" cy="461665"/>
            </a:xfrm>
            <a:prstGeom prst="rect">
              <a:avLst/>
            </a:prstGeom>
            <a:noFill/>
          </p:spPr>
          <p:txBody>
            <a:bodyPr wrap="none" rtlCol="0">
              <a:spAutoFit/>
            </a:bodyPr>
            <a:lstStyle/>
            <a:p>
              <a:r>
                <a:rPr lang="en-US" sz="2400" dirty="0" err="1"/>
                <a:t>Rs</a:t>
              </a:r>
              <a:r>
                <a:rPr lang="en-US" sz="2400" dirty="0"/>
                <a:t>=10M</a:t>
              </a:r>
              <a:r>
                <a:rPr lang="en-US" sz="2400" dirty="0">
                  <a:sym typeface="Symbol" panose="05050102010706020507" pitchFamily="18" charset="2"/>
                </a:rPr>
                <a:t></a:t>
              </a:r>
              <a:endParaRPr lang="en-US" sz="2400" dirty="0"/>
            </a:p>
          </p:txBody>
        </p:sp>
        <p:sp>
          <p:nvSpPr>
            <p:cNvPr id="39" name="TextBox 38"/>
            <p:cNvSpPr txBox="1"/>
            <p:nvPr/>
          </p:nvSpPr>
          <p:spPr>
            <a:xfrm rot="19602304">
              <a:off x="3037886" y="31739220"/>
              <a:ext cx="1435008" cy="461665"/>
            </a:xfrm>
            <a:prstGeom prst="rect">
              <a:avLst/>
            </a:prstGeom>
            <a:noFill/>
          </p:spPr>
          <p:txBody>
            <a:bodyPr wrap="none" rtlCol="0">
              <a:spAutoFit/>
            </a:bodyPr>
            <a:lstStyle/>
            <a:p>
              <a:r>
                <a:rPr lang="en-US" sz="2400" dirty="0" err="1"/>
                <a:t>Rs</a:t>
              </a:r>
              <a:r>
                <a:rPr lang="en-US" sz="2400" dirty="0"/>
                <a:t>=15M</a:t>
              </a:r>
              <a:r>
                <a:rPr lang="en-US" sz="2400" dirty="0">
                  <a:sym typeface="Symbol" panose="05050102010706020507" pitchFamily="18" charset="2"/>
                </a:rPr>
                <a:t></a:t>
              </a:r>
              <a:endParaRPr lang="en-US" sz="2400" dirty="0"/>
            </a:p>
          </p:txBody>
        </p:sp>
      </p:grpSp>
      <p:sp>
        <p:nvSpPr>
          <p:cNvPr id="40" name="TextBox 39"/>
          <p:cNvSpPr txBox="1"/>
          <p:nvPr/>
        </p:nvSpPr>
        <p:spPr>
          <a:xfrm>
            <a:off x="6229907" y="16854052"/>
            <a:ext cx="6102022" cy="6001643"/>
          </a:xfrm>
          <a:prstGeom prst="rect">
            <a:avLst/>
          </a:prstGeom>
          <a:noFill/>
        </p:spPr>
        <p:txBody>
          <a:bodyPr wrap="square" rtlCol="0">
            <a:spAutoFit/>
          </a:bodyPr>
          <a:lstStyle/>
          <a:p>
            <a:r>
              <a:rPr lang="en-US" sz="3200" dirty="0"/>
              <a:t>The calculated voltage drop across the series resistance as a function of the membrane current. </a:t>
            </a:r>
          </a:p>
          <a:p>
            <a:endParaRPr lang="en-US" sz="3200" dirty="0"/>
          </a:p>
          <a:p>
            <a:endParaRPr lang="en-US" sz="3200" dirty="0"/>
          </a:p>
          <a:p>
            <a:endParaRPr lang="en-US" sz="3200" dirty="0"/>
          </a:p>
          <a:p>
            <a:r>
              <a:rPr lang="en-US" sz="3200" dirty="0"/>
              <a:t>At +60 mV, the % error that V</a:t>
            </a:r>
            <a:r>
              <a:rPr lang="en-US" sz="3200" baseline="-25000" dirty="0"/>
              <a:t>m</a:t>
            </a:r>
            <a:r>
              <a:rPr lang="en-US" sz="3200" dirty="0"/>
              <a:t> deviates from V</a:t>
            </a:r>
            <a:r>
              <a:rPr lang="en-US" sz="3200" baseline="-25000" dirty="0"/>
              <a:t>pip</a:t>
            </a:r>
            <a:r>
              <a:rPr lang="en-US" sz="3200" dirty="0"/>
              <a:t>. </a:t>
            </a:r>
            <a:r>
              <a:rPr lang="en-US" sz="3200" b="1" dirty="0"/>
              <a:t>Even for a membrane current as little as 250 </a:t>
            </a:r>
            <a:r>
              <a:rPr lang="en-US" sz="3200" b="1" dirty="0" err="1"/>
              <a:t>pA</a:t>
            </a:r>
            <a:r>
              <a:rPr lang="en-US" sz="3200" b="1" dirty="0"/>
              <a:t>, there will be a 5-6% error in </a:t>
            </a:r>
            <a:r>
              <a:rPr lang="en-US" sz="3200" b="1" dirty="0" err="1"/>
              <a:t>V</a:t>
            </a:r>
            <a:r>
              <a:rPr lang="en-US" sz="3200" b="1" baseline="-25000" dirty="0" err="1"/>
              <a:t>m</a:t>
            </a:r>
            <a:r>
              <a:rPr lang="en-US" sz="3200" b="1" dirty="0"/>
              <a:t> when the series resistance is 12-15 M</a:t>
            </a:r>
            <a:r>
              <a:rPr lang="en-US" sz="3200" b="1" dirty="0">
                <a:sym typeface="Symbol" panose="05050102010706020507" pitchFamily="18" charset="2"/>
              </a:rPr>
              <a:t> (a typical value)</a:t>
            </a:r>
            <a:r>
              <a:rPr lang="en-US" sz="3200" b="1" dirty="0"/>
              <a:t>.</a:t>
            </a:r>
            <a:r>
              <a:rPr lang="en-US" sz="3200" dirty="0"/>
              <a:t> </a:t>
            </a:r>
          </a:p>
        </p:txBody>
      </p:sp>
      <p:sp>
        <p:nvSpPr>
          <p:cNvPr id="43" name="TextBox 42"/>
          <p:cNvSpPr txBox="1"/>
          <p:nvPr/>
        </p:nvSpPr>
        <p:spPr>
          <a:xfrm>
            <a:off x="879906" y="30279524"/>
            <a:ext cx="12086981" cy="1323439"/>
          </a:xfrm>
          <a:prstGeom prst="rect">
            <a:avLst/>
          </a:prstGeom>
          <a:noFill/>
        </p:spPr>
        <p:txBody>
          <a:bodyPr wrap="square" rtlCol="0">
            <a:spAutoFit/>
          </a:bodyPr>
          <a:lstStyle/>
          <a:p>
            <a:r>
              <a:rPr lang="en-US" sz="4000" b="1" dirty="0"/>
              <a:t>Can I just make a correction for this error after I make the recordings?</a:t>
            </a:r>
          </a:p>
        </p:txBody>
      </p:sp>
      <p:sp>
        <p:nvSpPr>
          <p:cNvPr id="44" name="TextBox 43"/>
          <p:cNvSpPr txBox="1"/>
          <p:nvPr/>
        </p:nvSpPr>
        <p:spPr>
          <a:xfrm>
            <a:off x="863179" y="31535007"/>
            <a:ext cx="12007949" cy="4031873"/>
          </a:xfrm>
          <a:prstGeom prst="rect">
            <a:avLst/>
          </a:prstGeom>
          <a:noFill/>
        </p:spPr>
        <p:txBody>
          <a:bodyPr wrap="square" rtlCol="0">
            <a:spAutoFit/>
          </a:bodyPr>
          <a:lstStyle/>
          <a:p>
            <a:pPr algn="just"/>
            <a:r>
              <a:rPr lang="en-US" sz="3200" dirty="0"/>
              <a:t>Keep in mind that we are clamping the silver wire inside the patch pipette, and not the cell. Thus, for a command voltage of +60 mV (for example), the cell membrane potential can be significantly less than the command voltage. Channels behave differently at different voltage (open probability, kinetics, etc.) and we cannot simply scale up the size of the current. Moreover, there may be significant temporal artifacts. There is, unfortunately no trustworthy way to correct for this error after recordings have been made.</a:t>
            </a:r>
            <a:endParaRPr lang="en-US" sz="3200" b="1" dirty="0"/>
          </a:p>
        </p:txBody>
      </p:sp>
      <p:sp>
        <p:nvSpPr>
          <p:cNvPr id="45" name="TextBox 44"/>
          <p:cNvSpPr txBox="1"/>
          <p:nvPr/>
        </p:nvSpPr>
        <p:spPr>
          <a:xfrm>
            <a:off x="914400" y="23697345"/>
            <a:ext cx="12376298" cy="1323439"/>
          </a:xfrm>
          <a:prstGeom prst="rect">
            <a:avLst/>
          </a:prstGeom>
          <a:noFill/>
        </p:spPr>
        <p:txBody>
          <a:bodyPr wrap="square" rtlCol="0">
            <a:spAutoFit/>
          </a:bodyPr>
          <a:lstStyle/>
          <a:p>
            <a:r>
              <a:rPr lang="en-US" sz="4000" b="1" dirty="0"/>
              <a:t>Are there other types of errors associated with series resistance?</a:t>
            </a:r>
          </a:p>
        </p:txBody>
      </p:sp>
      <p:sp>
        <p:nvSpPr>
          <p:cNvPr id="66" name="TextBox 65"/>
          <p:cNvSpPr txBox="1"/>
          <p:nvPr/>
        </p:nvSpPr>
        <p:spPr>
          <a:xfrm>
            <a:off x="863179" y="24803353"/>
            <a:ext cx="8975828" cy="5509200"/>
          </a:xfrm>
          <a:prstGeom prst="rect">
            <a:avLst/>
          </a:prstGeom>
          <a:noFill/>
        </p:spPr>
        <p:txBody>
          <a:bodyPr wrap="square" rtlCol="0">
            <a:spAutoFit/>
          </a:bodyPr>
          <a:lstStyle/>
          <a:p>
            <a:pPr algn="just"/>
            <a:r>
              <a:rPr lang="en-US" sz="3200" dirty="0"/>
              <a:t>Most definitely! Not only are there errors at steady state. We have to also consider the influence of the membrane capacitance (C</a:t>
            </a:r>
            <a:r>
              <a:rPr lang="en-US" sz="3200" baseline="-25000" dirty="0"/>
              <a:t>m</a:t>
            </a:r>
            <a:r>
              <a:rPr lang="en-US" sz="3200" dirty="0"/>
              <a:t>).  As shown the equivalent electrical circuit, the </a:t>
            </a:r>
            <a:r>
              <a:rPr lang="en-US" sz="3200" dirty="0" err="1"/>
              <a:t>R</a:t>
            </a:r>
            <a:r>
              <a:rPr lang="en-US" sz="3200" baseline="-25000" dirty="0" err="1"/>
              <a:t>s</a:t>
            </a:r>
            <a:r>
              <a:rPr lang="en-US" sz="3200" dirty="0"/>
              <a:t> and C</a:t>
            </a:r>
            <a:r>
              <a:rPr lang="en-US" sz="3200" baseline="-25000" dirty="0"/>
              <a:t>m</a:t>
            </a:r>
            <a:r>
              <a:rPr lang="en-US" sz="3200" dirty="0"/>
              <a:t> form a low-pass filter. A </a:t>
            </a:r>
            <a:r>
              <a:rPr lang="en-US" sz="3200" b="1" dirty="0"/>
              <a:t>dynamic or temporal error </a:t>
            </a:r>
            <a:r>
              <a:rPr lang="en-US" sz="3200" dirty="0"/>
              <a:t>is introduced with step changes in the command voltage, with a lag whose time constant is equivalent to (R</a:t>
            </a:r>
            <a:r>
              <a:rPr lang="en-US" sz="3200" baseline="-25000" dirty="0"/>
              <a:t>s</a:t>
            </a:r>
            <a:r>
              <a:rPr lang="en-US" sz="3200" dirty="0"/>
              <a:t> * C</a:t>
            </a:r>
            <a:r>
              <a:rPr lang="en-US" sz="3200" baseline="-25000" dirty="0"/>
              <a:t>m</a:t>
            </a:r>
            <a:r>
              <a:rPr lang="en-US" sz="3200" dirty="0"/>
              <a:t>). Thus, a significant delay is introduced before V</a:t>
            </a:r>
            <a:r>
              <a:rPr lang="en-US" sz="3200" baseline="-25000" dirty="0"/>
              <a:t>m</a:t>
            </a:r>
            <a:r>
              <a:rPr lang="en-US" sz="3200" dirty="0"/>
              <a:t> approximates the (erroneous) voltage.  Since the voltage varies throughout the clamp step, “escape” artifacts can occur.  </a:t>
            </a:r>
            <a:endParaRPr lang="en-US" sz="3200" b="1" dirty="0"/>
          </a:p>
        </p:txBody>
      </p:sp>
      <p:sp>
        <p:nvSpPr>
          <p:cNvPr id="67" name="TextBox 66"/>
          <p:cNvSpPr txBox="1"/>
          <p:nvPr/>
        </p:nvSpPr>
        <p:spPr>
          <a:xfrm>
            <a:off x="12994268" y="4720558"/>
            <a:ext cx="11779591" cy="1323439"/>
          </a:xfrm>
          <a:prstGeom prst="rect">
            <a:avLst/>
          </a:prstGeom>
          <a:noFill/>
        </p:spPr>
        <p:txBody>
          <a:bodyPr wrap="square" rtlCol="0">
            <a:spAutoFit/>
          </a:bodyPr>
          <a:lstStyle/>
          <a:p>
            <a:r>
              <a:rPr lang="en-US" sz="4000" b="1" dirty="0"/>
              <a:t>That sounds bad! Is there any way to minimize this error?</a:t>
            </a:r>
          </a:p>
        </p:txBody>
      </p:sp>
      <p:sp>
        <p:nvSpPr>
          <p:cNvPr id="68" name="TextBox 67"/>
          <p:cNvSpPr txBox="1"/>
          <p:nvPr/>
        </p:nvSpPr>
        <p:spPr>
          <a:xfrm>
            <a:off x="13073302" y="6043997"/>
            <a:ext cx="11214445" cy="13388280"/>
          </a:xfrm>
          <a:prstGeom prst="rect">
            <a:avLst/>
          </a:prstGeom>
          <a:noFill/>
        </p:spPr>
        <p:txBody>
          <a:bodyPr wrap="square" rtlCol="0">
            <a:spAutoFit/>
          </a:bodyPr>
          <a:lstStyle/>
          <a:p>
            <a:pPr algn="just"/>
            <a:r>
              <a:rPr lang="en-US" sz="3200" dirty="0"/>
              <a:t>Absolutely! The first and most important step is </a:t>
            </a:r>
            <a:r>
              <a:rPr lang="en-US" sz="3200" b="1" dirty="0"/>
              <a:t>prevention</a:t>
            </a:r>
            <a:r>
              <a:rPr lang="en-US" sz="3200" dirty="0"/>
              <a:t>. The second is </a:t>
            </a:r>
            <a:r>
              <a:rPr lang="en-US" sz="3200" b="1" dirty="0"/>
              <a:t>correction</a:t>
            </a:r>
            <a:r>
              <a:rPr lang="en-US" sz="3200" dirty="0"/>
              <a:t>. </a:t>
            </a:r>
          </a:p>
          <a:p>
            <a:pPr algn="just"/>
            <a:endParaRPr lang="en-US" sz="3200" dirty="0"/>
          </a:p>
          <a:p>
            <a:pPr algn="just"/>
            <a:r>
              <a:rPr lang="en-US" sz="3200" b="1" dirty="0"/>
              <a:t>Prevention:</a:t>
            </a:r>
          </a:p>
          <a:p>
            <a:pPr algn="just"/>
            <a:r>
              <a:rPr lang="en-US" sz="3200" dirty="0"/>
              <a:t>We have seen the error depends on the size of both </a:t>
            </a:r>
            <a:r>
              <a:rPr lang="en-US" sz="3200" dirty="0" err="1"/>
              <a:t>R</a:t>
            </a:r>
            <a:r>
              <a:rPr lang="en-US" sz="3200" baseline="-25000" dirty="0" err="1"/>
              <a:t>s</a:t>
            </a:r>
            <a:r>
              <a:rPr lang="en-US" sz="3200" dirty="0"/>
              <a:t> and C</a:t>
            </a:r>
            <a:r>
              <a:rPr lang="en-US" sz="3200" baseline="-25000" dirty="0"/>
              <a:t>m</a:t>
            </a:r>
            <a:r>
              <a:rPr lang="en-US" sz="3200" dirty="0"/>
              <a:t>. The secret sauce is to keep these values low, if at all possible. Smaller cells have smaller membrane capacitances. The value of </a:t>
            </a:r>
            <a:r>
              <a:rPr lang="en-US" sz="3200" dirty="0" err="1"/>
              <a:t>R</a:t>
            </a:r>
            <a:r>
              <a:rPr lang="en-US" sz="3200" baseline="-25000" dirty="0" err="1"/>
              <a:t>s</a:t>
            </a:r>
            <a:r>
              <a:rPr lang="en-US" sz="3200" dirty="0"/>
              <a:t> can be minimized by using pipettes with low resistances and making sure that the ‘break-ins’ are good. Most importantly, decide on an upper limit for access resistance (R</a:t>
            </a:r>
            <a:r>
              <a:rPr lang="en-US" sz="3200" baseline="-25000" dirty="0"/>
              <a:t>a</a:t>
            </a:r>
            <a:r>
              <a:rPr lang="en-US" sz="3200" dirty="0"/>
              <a:t>) of the cell type being used. Use that as an exclusion criterion and do not include data from cells with high values of R</a:t>
            </a:r>
            <a:r>
              <a:rPr lang="en-US" sz="3200" baseline="-25000" dirty="0"/>
              <a:t>a</a:t>
            </a:r>
            <a:r>
              <a:rPr lang="en-US" sz="3200" dirty="0"/>
              <a:t>.  </a:t>
            </a:r>
          </a:p>
          <a:p>
            <a:pPr algn="just"/>
            <a:endParaRPr lang="en-US" sz="3200" dirty="0"/>
          </a:p>
          <a:p>
            <a:pPr algn="just"/>
            <a:r>
              <a:rPr lang="en-US" sz="3200" b="1" dirty="0"/>
              <a:t>Correction: </a:t>
            </a:r>
          </a:p>
          <a:p>
            <a:pPr algn="just"/>
            <a:r>
              <a:rPr lang="en-US" sz="3200" dirty="0"/>
              <a:t>Modern patch clamp amplifiers provide R</a:t>
            </a:r>
            <a:r>
              <a:rPr lang="en-US" sz="3200" baseline="-25000" dirty="0"/>
              <a:t>s</a:t>
            </a:r>
            <a:r>
              <a:rPr lang="en-US" sz="3200" dirty="0"/>
              <a:t> and C</a:t>
            </a:r>
            <a:r>
              <a:rPr lang="en-US" sz="3200" baseline="-25000" dirty="0"/>
              <a:t>m</a:t>
            </a:r>
            <a:r>
              <a:rPr lang="en-US" sz="3200" dirty="0"/>
              <a:t> compensation. </a:t>
            </a:r>
            <a:r>
              <a:rPr lang="en-US" sz="3200" b="1" dirty="0"/>
              <a:t>It is not an option to use this correction, it is vital to do so</a:t>
            </a:r>
            <a:r>
              <a:rPr lang="en-US" sz="3200" dirty="0"/>
              <a:t>. </a:t>
            </a:r>
          </a:p>
          <a:p>
            <a:pPr algn="just"/>
            <a:r>
              <a:rPr lang="en-US" sz="3200" dirty="0"/>
              <a:t>The basis of the correction is to supercharge the command step. Once we have knowledge of the values of R</a:t>
            </a:r>
            <a:r>
              <a:rPr lang="en-US" sz="3200" baseline="-25000" dirty="0"/>
              <a:t>s</a:t>
            </a:r>
            <a:r>
              <a:rPr lang="en-US" sz="3200" dirty="0"/>
              <a:t> and C</a:t>
            </a:r>
            <a:r>
              <a:rPr lang="en-US" sz="3200" baseline="-25000" dirty="0"/>
              <a:t>m</a:t>
            </a:r>
            <a:r>
              <a:rPr lang="en-US" sz="3200" dirty="0"/>
              <a:t>, the amplifier can put out an excess of current through R</a:t>
            </a:r>
            <a:r>
              <a:rPr lang="en-US" sz="3200" baseline="-25000" dirty="0"/>
              <a:t>s</a:t>
            </a:r>
            <a:r>
              <a:rPr lang="en-US" sz="3200" dirty="0"/>
              <a:t> in order to (hopefully) control V</a:t>
            </a:r>
            <a:r>
              <a:rPr lang="en-US" sz="3200" baseline="-25000" dirty="0"/>
              <a:t>m</a:t>
            </a:r>
            <a:r>
              <a:rPr lang="en-US" sz="3200" dirty="0"/>
              <a:t>. On the </a:t>
            </a:r>
            <a:r>
              <a:rPr lang="en-US" sz="3200" dirty="0" err="1"/>
              <a:t>Axopatch</a:t>
            </a:r>
            <a:r>
              <a:rPr lang="en-US" sz="3200" dirty="0"/>
              <a:t> amplifier, for example, a brief “charging” pulse may be applied to V</a:t>
            </a:r>
            <a:r>
              <a:rPr lang="en-US" sz="3200" baseline="-25000" dirty="0"/>
              <a:t>m</a:t>
            </a:r>
            <a:r>
              <a:rPr lang="en-US" sz="3200" dirty="0"/>
              <a:t>, so that V</a:t>
            </a:r>
            <a:r>
              <a:rPr lang="en-US" sz="3200" baseline="-25000" dirty="0"/>
              <a:t>m</a:t>
            </a:r>
            <a:r>
              <a:rPr lang="en-US" sz="3200" dirty="0"/>
              <a:t> may reach its final value quicker (“prediction”). Note that this type of correction does not correct for R</a:t>
            </a:r>
            <a:r>
              <a:rPr lang="en-US" sz="3200" baseline="-25000" dirty="0"/>
              <a:t>s</a:t>
            </a:r>
            <a:r>
              <a:rPr lang="en-US" sz="3200" dirty="0"/>
              <a:t>. The “correction” algorithm supercharges the command voltage with a signal proportional to the measured current. In practice, full compensation is not possible, but compensation must be maximized.</a:t>
            </a:r>
          </a:p>
        </p:txBody>
      </p:sp>
      <p:sp>
        <p:nvSpPr>
          <p:cNvPr id="70" name="TextBox 69"/>
          <p:cNvSpPr txBox="1"/>
          <p:nvPr/>
        </p:nvSpPr>
        <p:spPr>
          <a:xfrm>
            <a:off x="13073302" y="18866665"/>
            <a:ext cx="11779591" cy="707886"/>
          </a:xfrm>
          <a:prstGeom prst="rect">
            <a:avLst/>
          </a:prstGeom>
          <a:noFill/>
        </p:spPr>
        <p:txBody>
          <a:bodyPr wrap="square" rtlCol="0">
            <a:spAutoFit/>
          </a:bodyPr>
          <a:lstStyle/>
          <a:p>
            <a:r>
              <a:rPr lang="en-US" sz="4000" b="1" dirty="0"/>
              <a:t>Are there other errors that I should know about?</a:t>
            </a:r>
          </a:p>
        </p:txBody>
      </p:sp>
      <p:sp>
        <p:nvSpPr>
          <p:cNvPr id="71" name="TextBox 70"/>
          <p:cNvSpPr txBox="1"/>
          <p:nvPr/>
        </p:nvSpPr>
        <p:spPr>
          <a:xfrm>
            <a:off x="13122351" y="19503414"/>
            <a:ext cx="11214445" cy="13388280"/>
          </a:xfrm>
          <a:prstGeom prst="rect">
            <a:avLst/>
          </a:prstGeom>
          <a:noFill/>
        </p:spPr>
        <p:txBody>
          <a:bodyPr wrap="square" rtlCol="0">
            <a:spAutoFit/>
          </a:bodyPr>
          <a:lstStyle/>
          <a:p>
            <a:pPr algn="just"/>
            <a:r>
              <a:rPr lang="en-US" sz="3200" dirty="0"/>
              <a:t>Yes, there are at least four other potential sources of errors. </a:t>
            </a:r>
            <a:endParaRPr lang="en-US" sz="3200" b="1" dirty="0"/>
          </a:p>
          <a:p>
            <a:pPr algn="just"/>
            <a:endParaRPr lang="en-US" sz="3200" b="1" dirty="0"/>
          </a:p>
          <a:p>
            <a:pPr algn="just"/>
            <a:r>
              <a:rPr lang="en-US" sz="3200" b="1" dirty="0"/>
              <a:t>Spatial problems:</a:t>
            </a:r>
          </a:p>
          <a:p>
            <a:pPr algn="just"/>
            <a:r>
              <a:rPr lang="en-US" sz="3200" dirty="0"/>
              <a:t>The patch clamp technique introduces current injection at single point. As current flows away from this point, there is a corresponding voltage drop that depends on R</a:t>
            </a:r>
            <a:r>
              <a:rPr lang="en-US" sz="3200" baseline="-25000" dirty="0"/>
              <a:t>m</a:t>
            </a:r>
            <a:r>
              <a:rPr lang="en-US" sz="3200" dirty="0"/>
              <a:t> and the cell’s internal resistance (</a:t>
            </a:r>
            <a:r>
              <a:rPr lang="en-US" sz="3200" dirty="0" err="1"/>
              <a:t>R</a:t>
            </a:r>
            <a:r>
              <a:rPr lang="en-US" sz="3200" baseline="-25000" dirty="0" err="1"/>
              <a:t>i</a:t>
            </a:r>
            <a:r>
              <a:rPr lang="en-US" sz="3200" dirty="0"/>
              <a:t>). The Vm will drop to a value of V</a:t>
            </a:r>
            <a:r>
              <a:rPr lang="en-US" sz="3200" baseline="-25000" dirty="0"/>
              <a:t>m</a:t>
            </a:r>
            <a:r>
              <a:rPr lang="en-US" sz="3200" dirty="0"/>
              <a:t>/</a:t>
            </a:r>
            <a:r>
              <a:rPr lang="en-US" sz="3200" i="1" dirty="0"/>
              <a:t>e</a:t>
            </a:r>
            <a:r>
              <a:rPr lang="en-US" sz="3200" dirty="0"/>
              <a:t> at the length constant [</a:t>
            </a:r>
            <a:r>
              <a:rPr lang="en-US" sz="3200" dirty="0" err="1"/>
              <a:t>sqrt</a:t>
            </a:r>
            <a:r>
              <a:rPr lang="en-US" sz="3200" dirty="0"/>
              <a:t>(R</a:t>
            </a:r>
            <a:r>
              <a:rPr lang="en-US" sz="3200" baseline="-25000" dirty="0"/>
              <a:t>m</a:t>
            </a:r>
            <a:r>
              <a:rPr lang="en-US" sz="3200" dirty="0"/>
              <a:t>/</a:t>
            </a:r>
            <a:r>
              <a:rPr lang="en-US" sz="3200" dirty="0" err="1"/>
              <a:t>R</a:t>
            </a:r>
            <a:r>
              <a:rPr lang="en-US" sz="3200" baseline="-25000" dirty="0" err="1"/>
              <a:t>i</a:t>
            </a:r>
            <a:r>
              <a:rPr lang="en-US" sz="3200" dirty="0"/>
              <a:t>)]. This can become problematic when R</a:t>
            </a:r>
            <a:r>
              <a:rPr lang="en-US" sz="3200" baseline="-25000" dirty="0"/>
              <a:t>m</a:t>
            </a:r>
            <a:r>
              <a:rPr lang="en-US" sz="3200" dirty="0"/>
              <a:t> becomes small (e.g. when large currents activate) or with large cells (such as cardiomyocytes or neurons). </a:t>
            </a:r>
          </a:p>
          <a:p>
            <a:pPr algn="just"/>
            <a:endParaRPr lang="en-US" sz="3200" b="1" dirty="0"/>
          </a:p>
          <a:p>
            <a:pPr algn="just"/>
            <a:r>
              <a:rPr lang="en-US" sz="3200" b="1" dirty="0"/>
              <a:t>Leak currents:</a:t>
            </a:r>
          </a:p>
          <a:p>
            <a:pPr algn="just"/>
            <a:r>
              <a:rPr lang="en-US" sz="3200" dirty="0"/>
              <a:t>There are inevitable leak currents. They become worse when seals or break-ins are bad. Be aware of these and only use recordings with high resistance seals (&gt;1 G</a:t>
            </a:r>
            <a:r>
              <a:rPr lang="en-US" sz="3200" dirty="0">
                <a:sym typeface="Symbol" panose="05050102010706020507" pitchFamily="18" charset="2"/>
              </a:rPr>
              <a:t>) and good break-ins. </a:t>
            </a:r>
          </a:p>
          <a:p>
            <a:pPr algn="just"/>
            <a:endParaRPr lang="en-US" sz="3200" b="1" dirty="0">
              <a:sym typeface="Symbol" panose="05050102010706020507" pitchFamily="18" charset="2"/>
            </a:endParaRPr>
          </a:p>
          <a:p>
            <a:pPr algn="just"/>
            <a:r>
              <a:rPr lang="en-US" sz="3200" b="1" dirty="0">
                <a:sym typeface="Symbol" panose="05050102010706020507" pitchFamily="18" charset="2"/>
              </a:rPr>
              <a:t>Liquid junction potentials:</a:t>
            </a:r>
          </a:p>
          <a:p>
            <a:pPr algn="just"/>
            <a:r>
              <a:rPr lang="en-US" sz="3200" dirty="0">
                <a:sym typeface="Symbol" panose="05050102010706020507" pitchFamily="18" charset="2"/>
              </a:rPr>
              <a:t>Liquid junction potentials are caused by the different mobilities of ions at interfaces between different solutions (such as the patch pipette and the bath solution). We can calculate (or measure) the liquid junction potential, and we can make corrections for these. </a:t>
            </a:r>
          </a:p>
          <a:p>
            <a:pPr algn="just"/>
            <a:endParaRPr lang="en-US" sz="3200" b="1" dirty="0">
              <a:sym typeface="Symbol" panose="05050102010706020507" pitchFamily="18" charset="2"/>
            </a:endParaRPr>
          </a:p>
          <a:p>
            <a:pPr algn="just"/>
            <a:r>
              <a:rPr lang="en-US" sz="3200" b="1" dirty="0">
                <a:sym typeface="Symbol" panose="05050102010706020507" pitchFamily="18" charset="2"/>
              </a:rPr>
              <a:t>Using Ag-</a:t>
            </a:r>
            <a:r>
              <a:rPr lang="en-US" sz="3200" b="1" dirty="0" err="1">
                <a:sym typeface="Symbol" panose="05050102010706020507" pitchFamily="18" charset="2"/>
              </a:rPr>
              <a:t>AgCl</a:t>
            </a:r>
            <a:r>
              <a:rPr lang="en-US" sz="3200" b="1" dirty="0">
                <a:sym typeface="Symbol" panose="05050102010706020507" pitchFamily="18" charset="2"/>
              </a:rPr>
              <a:t> wires as reference electrodes</a:t>
            </a:r>
            <a:r>
              <a:rPr lang="en-US" sz="3200" dirty="0">
                <a:sym typeface="Symbol" panose="05050102010706020507" pitchFamily="18" charset="2"/>
              </a:rPr>
              <a:t>:</a:t>
            </a:r>
          </a:p>
          <a:p>
            <a:pPr algn="just"/>
            <a:r>
              <a:rPr lang="en-US" sz="3200" dirty="0">
                <a:sym typeface="Symbol" panose="05050102010706020507" pitchFamily="18" charset="2"/>
              </a:rPr>
              <a:t>Ag-AgCl wires are sensitive to the chloride concentration in the bath solution, the redox state and some drugs and other interventions in the bath solution. Salt bridge reference electrodes are recommended. </a:t>
            </a:r>
          </a:p>
        </p:txBody>
      </p:sp>
      <p:sp>
        <p:nvSpPr>
          <p:cNvPr id="72" name="TextBox 71"/>
          <p:cNvSpPr txBox="1"/>
          <p:nvPr/>
        </p:nvSpPr>
        <p:spPr>
          <a:xfrm>
            <a:off x="13454805" y="34193853"/>
            <a:ext cx="10420187" cy="1200329"/>
          </a:xfrm>
          <a:prstGeom prst="rect">
            <a:avLst/>
          </a:prstGeom>
          <a:noFill/>
        </p:spPr>
        <p:txBody>
          <a:bodyPr wrap="square" rtlCol="0">
            <a:spAutoFit/>
          </a:bodyPr>
          <a:lstStyle/>
          <a:p>
            <a:pPr algn="ctr"/>
            <a:r>
              <a:rPr lang="en-US" sz="2400" dirty="0"/>
              <a:t>“</a:t>
            </a:r>
            <a:r>
              <a:rPr lang="en-US" sz="2400" i="1" dirty="0"/>
              <a:t>A good patch clamper is not defined by their technical skills, but by their understanding the pitfalls associated with patch clamping and how to deal with these</a:t>
            </a:r>
            <a:r>
              <a:rPr lang="en-US" sz="2400" dirty="0"/>
              <a:t>” </a:t>
            </a:r>
            <a:endParaRPr lang="en-US" sz="2400" b="1" dirty="0"/>
          </a:p>
        </p:txBody>
      </p:sp>
      <p:sp>
        <p:nvSpPr>
          <p:cNvPr id="3" name="TextBox 2">
            <a:extLst>
              <a:ext uri="{FF2B5EF4-FFF2-40B4-BE49-F238E27FC236}">
                <a16:creationId xmlns:a16="http://schemas.microsoft.com/office/drawing/2014/main" id="{33F9D101-6B4E-F4A7-E13D-FC9DEFB1BCAE}"/>
              </a:ext>
            </a:extLst>
          </p:cNvPr>
          <p:cNvSpPr txBox="1"/>
          <p:nvPr/>
        </p:nvSpPr>
        <p:spPr>
          <a:xfrm>
            <a:off x="13262027" y="32891694"/>
            <a:ext cx="11402139" cy="1200329"/>
          </a:xfrm>
          <a:prstGeom prst="rect">
            <a:avLst/>
          </a:prstGeom>
          <a:noFill/>
        </p:spPr>
        <p:txBody>
          <a:bodyPr wrap="square">
            <a:spAutoFit/>
          </a:bodyPr>
          <a:lstStyle/>
          <a:p>
            <a:pPr marR="0"/>
            <a:r>
              <a:rPr lang="en-US" sz="2400" b="1" dirty="0">
                <a:latin typeface="Calibri" panose="020F0502020204030204" pitchFamily="34" charset="0"/>
              </a:rPr>
              <a:t>Amstrong CM, Gilly WF</a:t>
            </a:r>
            <a:r>
              <a:rPr lang="en-US" sz="2400" dirty="0">
                <a:latin typeface="Calibri" panose="020F0502020204030204" pitchFamily="34" charset="0"/>
              </a:rPr>
              <a:t>. Access resistance and space clamp problems associated with whole-cell patch clamping. In: Rudy B, Iverson LE, editors. Methods </a:t>
            </a:r>
            <a:r>
              <a:rPr lang="en-US" sz="2400" dirty="0" err="1">
                <a:latin typeface="Calibri" panose="020F0502020204030204" pitchFamily="34" charset="0"/>
              </a:rPr>
              <a:t>Enzymol</a:t>
            </a:r>
            <a:r>
              <a:rPr lang="en-US" sz="2400" dirty="0">
                <a:latin typeface="Calibri" panose="020F0502020204030204" pitchFamily="34" charset="0"/>
              </a:rPr>
              <a:t>. New York: Academic Press; 1992. p. 101-22.</a:t>
            </a:r>
          </a:p>
        </p:txBody>
      </p:sp>
      <p:pic>
        <p:nvPicPr>
          <p:cNvPr id="10" name="Picture 9">
            <a:extLst>
              <a:ext uri="{FF2B5EF4-FFF2-40B4-BE49-F238E27FC236}">
                <a16:creationId xmlns:a16="http://schemas.microsoft.com/office/drawing/2014/main" id="{2CCA0CA8-5482-74C8-FBEE-FACCA31DE9D8}"/>
              </a:ext>
            </a:extLst>
          </p:cNvPr>
          <p:cNvPicPr>
            <a:picLocks noChangeAspect="1"/>
          </p:cNvPicPr>
          <p:nvPr/>
        </p:nvPicPr>
        <p:blipFill>
          <a:blip r:embed="rId4"/>
          <a:stretch>
            <a:fillRect/>
          </a:stretch>
        </p:blipFill>
        <p:spPr>
          <a:xfrm>
            <a:off x="10028584" y="24835332"/>
            <a:ext cx="2842544" cy="4735583"/>
          </a:xfrm>
          <a:prstGeom prst="rect">
            <a:avLst/>
          </a:prstGeom>
        </p:spPr>
      </p:pic>
    </p:spTree>
    <p:extLst>
      <p:ext uri="{BB962C8B-B14F-4D97-AF65-F5344CB8AC3E}">
        <p14:creationId xmlns:p14="http://schemas.microsoft.com/office/powerpoint/2010/main" val="41701981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147</TotalTime>
  <Words>1172</Words>
  <Application>Microsoft Office PowerPoint</Application>
  <PresentationFormat>Custom</PresentationFormat>
  <Paragraphs>48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Symbol</vt:lpstr>
      <vt:lpstr>Office Theme</vt:lpstr>
      <vt:lpstr>PowerPoint Presentation</vt:lpstr>
    </vt:vector>
  </TitlesOfParts>
  <Company>NYU Langone Health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wac</dc:creator>
  <cp:lastModifiedBy>Coetzee, William</cp:lastModifiedBy>
  <cp:revision>21</cp:revision>
  <dcterms:created xsi:type="dcterms:W3CDTF">2025-04-11T18:14:25Z</dcterms:created>
  <dcterms:modified xsi:type="dcterms:W3CDTF">2025-04-16T12:56:36Z</dcterms:modified>
</cp:coreProperties>
</file>