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51.xml" ContentType="application/vnd.openxmlformats-officedocument.presentationml.slideLayout+xml"/>
  <Override PartName="/ppt/theme/theme1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slideLayouts/slideLayout64.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7.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9.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30.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1.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32.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33.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34.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35.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36.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6" r:id="rId3"/>
    <p:sldMasterId id="2147483699" r:id="rId4"/>
    <p:sldMasterId id="2147483712" r:id="rId5"/>
    <p:sldMasterId id="2147483714" r:id="rId6"/>
    <p:sldMasterId id="2147483716" r:id="rId7"/>
    <p:sldMasterId id="2147483718" r:id="rId8"/>
    <p:sldMasterId id="2147483720" r:id="rId9"/>
    <p:sldMasterId id="2147483722" r:id="rId10"/>
    <p:sldMasterId id="2147483724" r:id="rId11"/>
    <p:sldMasterId id="2147483726" r:id="rId12"/>
    <p:sldMasterId id="2147483728" r:id="rId13"/>
    <p:sldMasterId id="2147483741" r:id="rId14"/>
    <p:sldMasterId id="2147483743" r:id="rId15"/>
    <p:sldMasterId id="2147483745" r:id="rId16"/>
    <p:sldMasterId id="2147483747" r:id="rId17"/>
    <p:sldMasterId id="2147483749" r:id="rId18"/>
    <p:sldMasterId id="2147483751" r:id="rId19"/>
    <p:sldMasterId id="2147483753" r:id="rId20"/>
    <p:sldMasterId id="2147483755" r:id="rId21"/>
    <p:sldMasterId id="2147483757" r:id="rId22"/>
    <p:sldMasterId id="2147483759" r:id="rId23"/>
    <p:sldMasterId id="2147483761" r:id="rId24"/>
    <p:sldMasterId id="2147483763" r:id="rId25"/>
    <p:sldMasterId id="2147483765" r:id="rId26"/>
    <p:sldMasterId id="2147483778" r:id="rId27"/>
    <p:sldMasterId id="2147483791" r:id="rId28"/>
    <p:sldMasterId id="2147483804" r:id="rId29"/>
    <p:sldMasterId id="2147483817" r:id="rId30"/>
    <p:sldMasterId id="2147483830" r:id="rId31"/>
    <p:sldMasterId id="2147483843" r:id="rId32"/>
    <p:sldMasterId id="2147483856" r:id="rId33"/>
    <p:sldMasterId id="2147483869" r:id="rId34"/>
    <p:sldMasterId id="2147483882" r:id="rId35"/>
    <p:sldMasterId id="2147483895" r:id="rId36"/>
    <p:sldMasterId id="2147483908" r:id="rId37"/>
  </p:sldMasterIdLst>
  <p:notesMasterIdLst>
    <p:notesMasterId r:id="rId74"/>
  </p:notesMasterIdLst>
  <p:handoutMasterIdLst>
    <p:handoutMasterId r:id="rId75"/>
  </p:handoutMasterIdLst>
  <p:sldIdLst>
    <p:sldId id="410" r:id="rId38"/>
    <p:sldId id="516" r:id="rId39"/>
    <p:sldId id="517" r:id="rId40"/>
    <p:sldId id="518" r:id="rId41"/>
    <p:sldId id="371" r:id="rId42"/>
    <p:sldId id="519" r:id="rId43"/>
    <p:sldId id="520" r:id="rId44"/>
    <p:sldId id="521" r:id="rId45"/>
    <p:sldId id="522" r:id="rId46"/>
    <p:sldId id="523" r:id="rId47"/>
    <p:sldId id="524" r:id="rId48"/>
    <p:sldId id="435" r:id="rId49"/>
    <p:sldId id="525" r:id="rId50"/>
    <p:sldId id="526" r:id="rId51"/>
    <p:sldId id="473" r:id="rId52"/>
    <p:sldId id="527" r:id="rId53"/>
    <p:sldId id="504" r:id="rId54"/>
    <p:sldId id="528" r:id="rId55"/>
    <p:sldId id="507" r:id="rId56"/>
    <p:sldId id="480" r:id="rId57"/>
    <p:sldId id="437" r:id="rId58"/>
    <p:sldId id="529" r:id="rId59"/>
    <p:sldId id="443" r:id="rId60"/>
    <p:sldId id="530" r:id="rId61"/>
    <p:sldId id="438" r:id="rId62"/>
    <p:sldId id="531" r:id="rId63"/>
    <p:sldId id="439" r:id="rId64"/>
    <p:sldId id="431" r:id="rId65"/>
    <p:sldId id="532" r:id="rId66"/>
    <p:sldId id="508" r:id="rId67"/>
    <p:sldId id="489" r:id="rId68"/>
    <p:sldId id="515" r:id="rId69"/>
    <p:sldId id="533" r:id="rId70"/>
    <p:sldId id="513" r:id="rId71"/>
    <p:sldId id="433" r:id="rId72"/>
    <p:sldId id="434"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Chan" initials="KC" lastIdx="1" clrIdx="0"/>
  <p:cmAuthor id="1" name="vhasdcpittmj" initials="v" lastIdx="15" clrIdx="1"/>
  <p:cmAuthor id="2" name="Roslyn Johnson" initials="" lastIdx="0" clrIdx="2"/>
  <p:cmAuthor id="3" name="Liz Floto" initials="LF" lastIdx="22" clrIdx="3"/>
  <p:cmAuthor id="4" name="Morgan, Matthew R." initials="MMR" lastIdx="12"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B53"/>
    <a:srgbClr val="E7C049"/>
    <a:srgbClr val="0F4C66"/>
    <a:srgbClr val="E1E1E0"/>
    <a:srgbClr val="5959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03" autoAdjust="0"/>
    <p:restoredTop sz="91367" autoAdjust="0"/>
  </p:normalViewPr>
  <p:slideViewPr>
    <p:cSldViewPr snapToGrid="0" snapToObjects="1">
      <p:cViewPr varScale="1">
        <p:scale>
          <a:sx n="64" d="100"/>
          <a:sy n="64" d="100"/>
        </p:scale>
        <p:origin x="60" y="882"/>
      </p:cViewPr>
      <p:guideLst>
        <p:guide orient="horz" pos="2160"/>
        <p:guide pos="2880"/>
      </p:guideLst>
    </p:cSldViewPr>
  </p:slideViewPr>
  <p:outlineViewPr>
    <p:cViewPr>
      <p:scale>
        <a:sx n="33" d="100"/>
        <a:sy n="33" d="100"/>
      </p:scale>
      <p:origin x="0" y="16956"/>
    </p:cViewPr>
  </p:outlin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5.xml"/><Relationship Id="rId47" Type="http://schemas.openxmlformats.org/officeDocument/2006/relationships/slide" Target="slides/slide10.xml"/><Relationship Id="rId63" Type="http://schemas.openxmlformats.org/officeDocument/2006/relationships/slide" Target="slides/slide26.xml"/><Relationship Id="rId68" Type="http://schemas.openxmlformats.org/officeDocument/2006/relationships/slide" Target="slides/slide31.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slide" Target="slides/slide21.xml"/><Relationship Id="rId66" Type="http://schemas.openxmlformats.org/officeDocument/2006/relationships/slide" Target="slides/slide29.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24.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slide" Target="slides/slide19.xml"/><Relationship Id="rId64" Type="http://schemas.openxmlformats.org/officeDocument/2006/relationships/slide" Target="slides/slide27.xml"/><Relationship Id="rId69" Type="http://schemas.openxmlformats.org/officeDocument/2006/relationships/slide" Target="slides/slide32.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14.xml"/><Relationship Id="rId72" Type="http://schemas.openxmlformats.org/officeDocument/2006/relationships/slide" Target="slides/slide35.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slide" Target="slides/slide22.xml"/><Relationship Id="rId67" Type="http://schemas.openxmlformats.org/officeDocument/2006/relationships/slide" Target="slides/slide30.xml"/><Relationship Id="rId20" Type="http://schemas.openxmlformats.org/officeDocument/2006/relationships/slideMaster" Target="slideMasters/slideMaster20.xml"/><Relationship Id="rId41" Type="http://schemas.openxmlformats.org/officeDocument/2006/relationships/slide" Target="slides/slide4.xml"/><Relationship Id="rId54" Type="http://schemas.openxmlformats.org/officeDocument/2006/relationships/slide" Target="slides/slide17.xml"/><Relationship Id="rId62" Type="http://schemas.openxmlformats.org/officeDocument/2006/relationships/slide" Target="slides/slide25.xml"/><Relationship Id="rId70" Type="http://schemas.openxmlformats.org/officeDocument/2006/relationships/slide" Target="slides/slide33.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slide" Target="slides/slide20.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slide" Target="slides/slide23.xml"/><Relationship Id="rId65" Type="http://schemas.openxmlformats.org/officeDocument/2006/relationships/slide" Target="slides/slide28.xml"/><Relationship Id="rId73" Type="http://schemas.openxmlformats.org/officeDocument/2006/relationships/slide" Target="slides/slide36.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xml"/><Relationship Id="rId34" Type="http://schemas.openxmlformats.org/officeDocument/2006/relationships/slideMaster" Target="slideMasters/slideMaster34.xml"/><Relationship Id="rId50" Type="http://schemas.openxmlformats.org/officeDocument/2006/relationships/slide" Target="slides/slide13.xml"/><Relationship Id="rId55" Type="http://schemas.openxmlformats.org/officeDocument/2006/relationships/slide" Target="slides/slide18.xml"/><Relationship Id="rId76" Type="http://schemas.openxmlformats.org/officeDocument/2006/relationships/commentAuthors" Target="commentAuthors.xml"/><Relationship Id="rId7" Type="http://schemas.openxmlformats.org/officeDocument/2006/relationships/slideMaster" Target="slideMasters/slideMaster7.xml"/><Relationship Id="rId71" Type="http://schemas.openxmlformats.org/officeDocument/2006/relationships/slide" Target="slides/slide34.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custLinFactNeighborX="-1058" custLinFactNeighborY="-1314"/>
      <dgm:spPr>
        <a:solidFill>
          <a:schemeClr val="bg1"/>
        </a:solidFill>
      </dgm:spPr>
      <dgm:t>
        <a:bodyPr/>
        <a:lstStyle/>
        <a:p>
          <a:endParaRPr lang="en-US"/>
        </a:p>
      </dgm:t>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4C7B6BBC-B96C-EF4C-A9C9-8237CD4450AB}" type="presOf" srcId="{84363C99-5A09-0C4F-8981-E7E196A955F3}" destId="{284457FC-AD50-C645-A42C-162C7FA81438}"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9C6BB510-6695-C94C-83B5-E1DF162CEB08}" type="presOf" srcId="{6F717017-F0EB-0942-8B3A-3DFC0CF31DD1}" destId="{CD9B664E-C07E-2449-A3D4-B6F2441115BF}" srcOrd="0" destOrd="0" presId="urn:microsoft.com/office/officeart/2008/layout/VerticalCurvedList"/>
    <dgm:cxn modelId="{B5102E83-7049-AB4A-8612-9DE94830E42A}" type="presOf" srcId="{4E88E592-E1FD-8844-A1BF-8180E954F441}" destId="{D87E3F26-70EF-E641-A2FF-3B887F9B8B60}"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BDCEF9C6-73F9-014C-A663-ACBE8CDEED84}" type="presOf" srcId="{9388A3BD-B17F-2146-872A-FC42DEAE1793}" destId="{51369AC8-5288-6F48-9FCC-2954F0788881}"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89DA720D-C9E2-3D4B-8AE0-56F982646C06}"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B1587916-F583-B449-8B34-09B9881C82DA}" srcId="{9388A3BD-B17F-2146-872A-FC42DEAE1793}" destId="{D6348C27-72EE-9342-B0A7-855A7187B53D}" srcOrd="0" destOrd="0" parTransId="{F98F1328-720D-B744-BEC7-9FCF5C612757}" sibTransId="{12A6ED6A-BB5D-7140-B8B2-9970A4920CCF}"/>
    <dgm:cxn modelId="{18AB6F85-95AD-B346-BCCD-012A4ACDDFDD}" type="presOf" srcId="{E1411CFB-8346-A448-8691-B184452B5053}" destId="{5C8C4924-B70F-584B-A558-6DFBF7783117}"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4263E0ED-DD73-5743-9798-AEE29BE3B539}" type="presOf" srcId="{93B0E3EA-EB2A-CD4D-8800-F093C7D8D4FA}" destId="{9885AAD4-FA98-2C4C-9261-CE750F217DFB}" srcOrd="0" destOrd="0" presId="urn:microsoft.com/office/officeart/2008/layout/VerticalCurvedList"/>
    <dgm:cxn modelId="{CE6DFBEE-B936-D747-B250-1390D98A49CA}" type="presOf" srcId="{12A6ED6A-BB5D-7140-B8B2-9970A4920CCF}" destId="{68241B54-D941-274B-AFB5-2522056C3546}" srcOrd="0" destOrd="0" presId="urn:microsoft.com/office/officeart/2008/layout/VerticalCurvedList"/>
    <dgm:cxn modelId="{F357B67B-56E2-9D4B-818D-043A6E5EDB11}" type="presParOf" srcId="{51369AC8-5288-6F48-9FCC-2954F0788881}" destId="{A7ECB4C1-2DB4-4046-99DA-5137D15F1BBA}" srcOrd="0" destOrd="0" presId="urn:microsoft.com/office/officeart/2008/layout/VerticalCurvedList"/>
    <dgm:cxn modelId="{586B975E-DCF9-1949-831B-DABED827A01D}" type="presParOf" srcId="{A7ECB4C1-2DB4-4046-99DA-5137D15F1BBA}" destId="{89B47217-AC47-1043-96D5-456C74CA5421}" srcOrd="0" destOrd="0" presId="urn:microsoft.com/office/officeart/2008/layout/VerticalCurvedList"/>
    <dgm:cxn modelId="{39E836CF-A5C3-8142-9DAC-39B85089E7A6}" type="presParOf" srcId="{89B47217-AC47-1043-96D5-456C74CA5421}" destId="{5C257413-CC94-1B45-91CA-AF2DA75F7B80}" srcOrd="0" destOrd="0" presId="urn:microsoft.com/office/officeart/2008/layout/VerticalCurvedList"/>
    <dgm:cxn modelId="{5097AA89-5DF2-8E4A-8A82-B4D941364FB2}" type="presParOf" srcId="{89B47217-AC47-1043-96D5-456C74CA5421}" destId="{68241B54-D941-274B-AFB5-2522056C3546}" srcOrd="1" destOrd="0" presId="urn:microsoft.com/office/officeart/2008/layout/VerticalCurvedList"/>
    <dgm:cxn modelId="{1D538782-0411-AE41-B544-1B870460136C}" type="presParOf" srcId="{89B47217-AC47-1043-96D5-456C74CA5421}" destId="{CCBE61A8-E649-934F-8310-60A086DBC161}" srcOrd="2" destOrd="0" presId="urn:microsoft.com/office/officeart/2008/layout/VerticalCurvedList"/>
    <dgm:cxn modelId="{69EC01EB-3785-A84F-A70B-E979FF51149A}" type="presParOf" srcId="{89B47217-AC47-1043-96D5-456C74CA5421}" destId="{3FFC9FA2-081F-7849-88A8-A637166D887D}" srcOrd="3" destOrd="0" presId="urn:microsoft.com/office/officeart/2008/layout/VerticalCurvedList"/>
    <dgm:cxn modelId="{CAC22126-6A53-574E-BFF0-4046A686D16F}" type="presParOf" srcId="{A7ECB4C1-2DB4-4046-99DA-5137D15F1BBA}" destId="{64F72B36-3014-7E43-B43C-AB2333FD8633}" srcOrd="1" destOrd="0" presId="urn:microsoft.com/office/officeart/2008/layout/VerticalCurvedList"/>
    <dgm:cxn modelId="{37FF7279-F394-1C4A-8066-3E0955206209}" type="presParOf" srcId="{A7ECB4C1-2DB4-4046-99DA-5137D15F1BBA}" destId="{C706095C-0A54-2C4E-85B9-27D8D1418F26}" srcOrd="2" destOrd="0" presId="urn:microsoft.com/office/officeart/2008/layout/VerticalCurvedList"/>
    <dgm:cxn modelId="{CC8B4223-A7BD-3544-8E81-31E1917E464C}" type="presParOf" srcId="{C706095C-0A54-2C4E-85B9-27D8D1418F26}" destId="{471A6F5D-6E82-5A45-A05E-74FF9AC5AA6F}" srcOrd="0" destOrd="0" presId="urn:microsoft.com/office/officeart/2008/layout/VerticalCurvedList"/>
    <dgm:cxn modelId="{CC49E664-FE1B-414D-9DD7-74497A5BB5C0}" type="presParOf" srcId="{A7ECB4C1-2DB4-4046-99DA-5137D15F1BBA}" destId="{5C8C4924-B70F-584B-A558-6DFBF7783117}" srcOrd="3" destOrd="0" presId="urn:microsoft.com/office/officeart/2008/layout/VerticalCurvedList"/>
    <dgm:cxn modelId="{CADD6A12-9803-C648-AD63-08C96C9E9661}" type="presParOf" srcId="{A7ECB4C1-2DB4-4046-99DA-5137D15F1BBA}" destId="{1F05EE8C-9E5C-8441-9211-AB33BFB5735F}" srcOrd="4" destOrd="0" presId="urn:microsoft.com/office/officeart/2008/layout/VerticalCurvedList"/>
    <dgm:cxn modelId="{5ECC4B0C-B98F-FB4F-90E9-5B001F7BEE3A}" type="presParOf" srcId="{1F05EE8C-9E5C-8441-9211-AB33BFB5735F}" destId="{C9F365C3-5E28-3E4D-B0AC-73E041BC8AD6}" srcOrd="0" destOrd="0" presId="urn:microsoft.com/office/officeart/2008/layout/VerticalCurvedList"/>
    <dgm:cxn modelId="{4A73F39A-C397-C44E-98C6-001BF0CCFA75}" type="presParOf" srcId="{A7ECB4C1-2DB4-4046-99DA-5137D15F1BBA}" destId="{284457FC-AD50-C645-A42C-162C7FA81438}" srcOrd="5" destOrd="0" presId="urn:microsoft.com/office/officeart/2008/layout/VerticalCurvedList"/>
    <dgm:cxn modelId="{96ED40C1-F45E-E449-A246-01CE14191E8B}" type="presParOf" srcId="{A7ECB4C1-2DB4-4046-99DA-5137D15F1BBA}" destId="{A59BE9B0-EE4A-DA46-89D3-F18D51C20B1F}" srcOrd="6" destOrd="0" presId="urn:microsoft.com/office/officeart/2008/layout/VerticalCurvedList"/>
    <dgm:cxn modelId="{0ADEE505-F685-9F4D-86AF-887DBD5FE35C}" type="presParOf" srcId="{A59BE9B0-EE4A-DA46-89D3-F18D51C20B1F}" destId="{A1A53361-3AEE-5B41-8E71-8DC695F6FE21}" srcOrd="0" destOrd="0" presId="urn:microsoft.com/office/officeart/2008/layout/VerticalCurvedList"/>
    <dgm:cxn modelId="{C4843CDC-970E-F844-B1DB-5101721E47DD}" type="presParOf" srcId="{A7ECB4C1-2DB4-4046-99DA-5137D15F1BBA}" destId="{CD9B664E-C07E-2449-A3D4-B6F2441115BF}" srcOrd="7" destOrd="0" presId="urn:microsoft.com/office/officeart/2008/layout/VerticalCurvedList"/>
    <dgm:cxn modelId="{31E1D459-4F36-1B48-875C-5442D55FF3CF}" type="presParOf" srcId="{A7ECB4C1-2DB4-4046-99DA-5137D15F1BBA}" destId="{1070D81C-3A1C-094C-A85C-46EA805E117F}" srcOrd="8" destOrd="0" presId="urn:microsoft.com/office/officeart/2008/layout/VerticalCurvedList"/>
    <dgm:cxn modelId="{CE5CBD99-D950-0546-85AD-F697628D6433}" type="presParOf" srcId="{1070D81C-3A1C-094C-A85C-46EA805E117F}" destId="{7452716A-356E-094F-9D11-F69DEE722EF3}" srcOrd="0" destOrd="0" presId="urn:microsoft.com/office/officeart/2008/layout/VerticalCurvedList"/>
    <dgm:cxn modelId="{5E99A1CA-BF74-3242-AC8B-36B931E79C00}" type="presParOf" srcId="{A7ECB4C1-2DB4-4046-99DA-5137D15F1BBA}" destId="{9885AAD4-FA98-2C4C-9261-CE750F217DFB}" srcOrd="9" destOrd="0" presId="urn:microsoft.com/office/officeart/2008/layout/VerticalCurvedList"/>
    <dgm:cxn modelId="{96161F36-8FD3-6E4A-B138-AC993BEA0271}" type="presParOf" srcId="{A7ECB4C1-2DB4-4046-99DA-5137D15F1BBA}" destId="{2778AA55-31A8-3E43-8488-993171323A9D}" srcOrd="10" destOrd="0" presId="urn:microsoft.com/office/officeart/2008/layout/VerticalCurvedList"/>
    <dgm:cxn modelId="{AE127359-76B3-C14C-A8C1-08F934E96249}" type="presParOf" srcId="{2778AA55-31A8-3E43-8488-993171323A9D}" destId="{1063CDC9-B40D-5C42-8196-0A15B9AA25CD}" srcOrd="0" destOrd="0" presId="urn:microsoft.com/office/officeart/2008/layout/VerticalCurvedList"/>
    <dgm:cxn modelId="{5C4A0462-D3AB-BC45-91AE-2BB6BA096059}" type="presParOf" srcId="{A7ECB4C1-2DB4-4046-99DA-5137D15F1BBA}" destId="{D87E3F26-70EF-E641-A2FF-3B887F9B8B60}" srcOrd="11" destOrd="0" presId="urn:microsoft.com/office/officeart/2008/layout/VerticalCurvedList"/>
    <dgm:cxn modelId="{33D19D9B-B8FB-DE49-9397-DBC027EC1CA8}" type="presParOf" srcId="{A7ECB4C1-2DB4-4046-99DA-5137D15F1BBA}" destId="{60FAEC5F-7F6E-C24E-91B2-2DA2A5A20CC5}" srcOrd="12" destOrd="0" presId="urn:microsoft.com/office/officeart/2008/layout/VerticalCurvedList"/>
    <dgm:cxn modelId="{87D13552-7D95-B34B-91FA-056453403ED6}"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a:solidFill>
          <a:schemeClr val="bg1"/>
        </a:solidFill>
      </dgm:spPr>
      <dgm:t>
        <a:bodyPr/>
        <a:lstStyle/>
        <a:p>
          <a:endParaRPr lang="en-US"/>
        </a:p>
      </dgm:t>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F3239D61-0AA3-4F73-904C-9B5BE649C52A}" type="presOf" srcId="{84363C99-5A09-0C4F-8981-E7E196A955F3}" destId="{284457FC-AD50-C645-A42C-162C7FA81438}"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88C88131-A7E5-9543-9BCF-535ADCC4340C}" srcId="{9388A3BD-B17F-2146-872A-FC42DEAE1793}" destId="{E1411CFB-8346-A448-8691-B184452B5053}" srcOrd="1" destOrd="0" parTransId="{7C84527C-FD41-6744-B3D2-FED43CD0B2B4}" sibTransId="{046E387C-5BBF-E84D-80AD-7B37CE092E5E}"/>
    <dgm:cxn modelId="{A87FA269-42E0-4EFB-9FC0-453B4029C914}" type="presOf" srcId="{93B0E3EA-EB2A-CD4D-8800-F093C7D8D4FA}" destId="{9885AAD4-FA98-2C4C-9261-CE750F217DFB}" srcOrd="0" destOrd="0" presId="urn:microsoft.com/office/officeart/2008/layout/VerticalCurvedList"/>
    <dgm:cxn modelId="{4FA6D44C-004F-4117-9D8D-67F1E864B920}" type="presOf" srcId="{9388A3BD-B17F-2146-872A-FC42DEAE1793}" destId="{51369AC8-5288-6F48-9FCC-2954F0788881}" srcOrd="0" destOrd="0" presId="urn:microsoft.com/office/officeart/2008/layout/VerticalCurvedList"/>
    <dgm:cxn modelId="{64AD42E2-F85A-460F-89CE-9D8388FF7501}" type="presOf" srcId="{D6348C27-72EE-9342-B0A7-855A7187B53D}" destId="{64F72B36-3014-7E43-B43C-AB2333FD8633}" srcOrd="0" destOrd="0" presId="urn:microsoft.com/office/officeart/2008/layout/VerticalCurvedList"/>
    <dgm:cxn modelId="{F407A90C-5D2F-4269-BDCE-E4664F1E9322}" type="presOf" srcId="{12A6ED6A-BB5D-7140-B8B2-9970A4920CCF}" destId="{68241B54-D941-274B-AFB5-2522056C3546}"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DE65EDF9-A07A-4B74-9400-2C906CDF7A25}" type="presOf" srcId="{E1411CFB-8346-A448-8691-B184452B5053}" destId="{5C8C4924-B70F-584B-A558-6DFBF7783117}"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E5A5CFCF-80D6-4A1D-B75F-D0A3B405B5E9}" type="presOf" srcId="{4E88E592-E1FD-8844-A1BF-8180E954F441}" destId="{D87E3F26-70EF-E641-A2FF-3B887F9B8B60}" srcOrd="0" destOrd="0" presId="urn:microsoft.com/office/officeart/2008/layout/VerticalCurvedList"/>
    <dgm:cxn modelId="{9858CD44-E79D-4563-8208-C2376DD17F97}" type="presOf" srcId="{6F717017-F0EB-0942-8B3A-3DFC0CF31DD1}" destId="{CD9B664E-C07E-2449-A3D4-B6F2441115BF}" srcOrd="0" destOrd="0" presId="urn:microsoft.com/office/officeart/2008/layout/VerticalCurvedList"/>
    <dgm:cxn modelId="{701C0A03-D678-4AD0-9555-C324E5916045}" type="presParOf" srcId="{51369AC8-5288-6F48-9FCC-2954F0788881}" destId="{A7ECB4C1-2DB4-4046-99DA-5137D15F1BBA}" srcOrd="0" destOrd="0" presId="urn:microsoft.com/office/officeart/2008/layout/VerticalCurvedList"/>
    <dgm:cxn modelId="{8EFA5A05-B3F7-4665-B7D1-701DD2F6DBA1}" type="presParOf" srcId="{A7ECB4C1-2DB4-4046-99DA-5137D15F1BBA}" destId="{89B47217-AC47-1043-96D5-456C74CA5421}" srcOrd="0" destOrd="0" presId="urn:microsoft.com/office/officeart/2008/layout/VerticalCurvedList"/>
    <dgm:cxn modelId="{5D04351B-ECD9-4F7B-AF3E-1945C9E6668F}" type="presParOf" srcId="{89B47217-AC47-1043-96D5-456C74CA5421}" destId="{5C257413-CC94-1B45-91CA-AF2DA75F7B80}" srcOrd="0" destOrd="0" presId="urn:microsoft.com/office/officeart/2008/layout/VerticalCurvedList"/>
    <dgm:cxn modelId="{62F3112C-6936-4EDA-BB1D-36B7D89048D7}" type="presParOf" srcId="{89B47217-AC47-1043-96D5-456C74CA5421}" destId="{68241B54-D941-274B-AFB5-2522056C3546}" srcOrd="1" destOrd="0" presId="urn:microsoft.com/office/officeart/2008/layout/VerticalCurvedList"/>
    <dgm:cxn modelId="{92D741A0-BA2A-4EA5-8B39-D8539CDA7414}" type="presParOf" srcId="{89B47217-AC47-1043-96D5-456C74CA5421}" destId="{CCBE61A8-E649-934F-8310-60A086DBC161}" srcOrd="2" destOrd="0" presId="urn:microsoft.com/office/officeart/2008/layout/VerticalCurvedList"/>
    <dgm:cxn modelId="{E1F9E3A5-2738-4EB0-ABE2-6734238A5E6A}" type="presParOf" srcId="{89B47217-AC47-1043-96D5-456C74CA5421}" destId="{3FFC9FA2-081F-7849-88A8-A637166D887D}" srcOrd="3" destOrd="0" presId="urn:microsoft.com/office/officeart/2008/layout/VerticalCurvedList"/>
    <dgm:cxn modelId="{2D7DAA9C-029A-462E-8718-B4C3E0F36ABE}" type="presParOf" srcId="{A7ECB4C1-2DB4-4046-99DA-5137D15F1BBA}" destId="{64F72B36-3014-7E43-B43C-AB2333FD8633}" srcOrd="1" destOrd="0" presId="urn:microsoft.com/office/officeart/2008/layout/VerticalCurvedList"/>
    <dgm:cxn modelId="{93283FF0-B309-4014-8A86-8A90A907E7F5}" type="presParOf" srcId="{A7ECB4C1-2DB4-4046-99DA-5137D15F1BBA}" destId="{C706095C-0A54-2C4E-85B9-27D8D1418F26}" srcOrd="2" destOrd="0" presId="urn:microsoft.com/office/officeart/2008/layout/VerticalCurvedList"/>
    <dgm:cxn modelId="{F41524FC-37F9-4ADA-AF62-3E89F7616F65}" type="presParOf" srcId="{C706095C-0A54-2C4E-85B9-27D8D1418F26}" destId="{471A6F5D-6E82-5A45-A05E-74FF9AC5AA6F}" srcOrd="0" destOrd="0" presId="urn:microsoft.com/office/officeart/2008/layout/VerticalCurvedList"/>
    <dgm:cxn modelId="{D09265D2-756B-44BB-A404-2B586D70F659}" type="presParOf" srcId="{A7ECB4C1-2DB4-4046-99DA-5137D15F1BBA}" destId="{5C8C4924-B70F-584B-A558-6DFBF7783117}" srcOrd="3" destOrd="0" presId="urn:microsoft.com/office/officeart/2008/layout/VerticalCurvedList"/>
    <dgm:cxn modelId="{B624EBC5-E2BF-489D-B240-6EAF6C9649ED}" type="presParOf" srcId="{A7ECB4C1-2DB4-4046-99DA-5137D15F1BBA}" destId="{1F05EE8C-9E5C-8441-9211-AB33BFB5735F}" srcOrd="4" destOrd="0" presId="urn:microsoft.com/office/officeart/2008/layout/VerticalCurvedList"/>
    <dgm:cxn modelId="{81E15CC7-068E-40C9-B35F-E3C98FE24FB8}" type="presParOf" srcId="{1F05EE8C-9E5C-8441-9211-AB33BFB5735F}" destId="{C9F365C3-5E28-3E4D-B0AC-73E041BC8AD6}" srcOrd="0" destOrd="0" presId="urn:microsoft.com/office/officeart/2008/layout/VerticalCurvedList"/>
    <dgm:cxn modelId="{DEEB5702-1EF4-4D60-912C-BC626BC79DC6}" type="presParOf" srcId="{A7ECB4C1-2DB4-4046-99DA-5137D15F1BBA}" destId="{284457FC-AD50-C645-A42C-162C7FA81438}" srcOrd="5" destOrd="0" presId="urn:microsoft.com/office/officeart/2008/layout/VerticalCurvedList"/>
    <dgm:cxn modelId="{E7BF34C3-239D-49AD-BFDE-96B36EF78E1C}" type="presParOf" srcId="{A7ECB4C1-2DB4-4046-99DA-5137D15F1BBA}" destId="{A59BE9B0-EE4A-DA46-89D3-F18D51C20B1F}" srcOrd="6" destOrd="0" presId="urn:microsoft.com/office/officeart/2008/layout/VerticalCurvedList"/>
    <dgm:cxn modelId="{A859B5A0-32BD-4D50-B867-11C979B81B91}" type="presParOf" srcId="{A59BE9B0-EE4A-DA46-89D3-F18D51C20B1F}" destId="{A1A53361-3AEE-5B41-8E71-8DC695F6FE21}" srcOrd="0" destOrd="0" presId="urn:microsoft.com/office/officeart/2008/layout/VerticalCurvedList"/>
    <dgm:cxn modelId="{A49FD405-39BD-47AD-A5C4-4B0A4C34BDD3}" type="presParOf" srcId="{A7ECB4C1-2DB4-4046-99DA-5137D15F1BBA}" destId="{CD9B664E-C07E-2449-A3D4-B6F2441115BF}" srcOrd="7" destOrd="0" presId="urn:microsoft.com/office/officeart/2008/layout/VerticalCurvedList"/>
    <dgm:cxn modelId="{A8B4E939-C31F-46D6-A6A1-38424B032452}" type="presParOf" srcId="{A7ECB4C1-2DB4-4046-99DA-5137D15F1BBA}" destId="{1070D81C-3A1C-094C-A85C-46EA805E117F}" srcOrd="8" destOrd="0" presId="urn:microsoft.com/office/officeart/2008/layout/VerticalCurvedList"/>
    <dgm:cxn modelId="{F70DFC24-9029-470C-96FA-52F07D20B7A3}" type="presParOf" srcId="{1070D81C-3A1C-094C-A85C-46EA805E117F}" destId="{7452716A-356E-094F-9D11-F69DEE722EF3}" srcOrd="0" destOrd="0" presId="urn:microsoft.com/office/officeart/2008/layout/VerticalCurvedList"/>
    <dgm:cxn modelId="{F808DFD7-392D-47A2-A1E7-9202F91363AB}" type="presParOf" srcId="{A7ECB4C1-2DB4-4046-99DA-5137D15F1BBA}" destId="{9885AAD4-FA98-2C4C-9261-CE750F217DFB}" srcOrd="9" destOrd="0" presId="urn:microsoft.com/office/officeart/2008/layout/VerticalCurvedList"/>
    <dgm:cxn modelId="{B4805926-594D-4072-97E1-0CCBD4579FB9}" type="presParOf" srcId="{A7ECB4C1-2DB4-4046-99DA-5137D15F1BBA}" destId="{2778AA55-31A8-3E43-8488-993171323A9D}" srcOrd="10" destOrd="0" presId="urn:microsoft.com/office/officeart/2008/layout/VerticalCurvedList"/>
    <dgm:cxn modelId="{ABCBF35D-F751-4852-83A3-2DF0AD9A1DE1}" type="presParOf" srcId="{2778AA55-31A8-3E43-8488-993171323A9D}" destId="{1063CDC9-B40D-5C42-8196-0A15B9AA25CD}" srcOrd="0" destOrd="0" presId="urn:microsoft.com/office/officeart/2008/layout/VerticalCurvedList"/>
    <dgm:cxn modelId="{110B541C-3078-4244-B191-30D37D1F112E}" type="presParOf" srcId="{A7ECB4C1-2DB4-4046-99DA-5137D15F1BBA}" destId="{D87E3F26-70EF-E641-A2FF-3B887F9B8B60}" srcOrd="11" destOrd="0" presId="urn:microsoft.com/office/officeart/2008/layout/VerticalCurvedList"/>
    <dgm:cxn modelId="{79144FD1-3A6B-4CDA-A70B-86874C039668}" type="presParOf" srcId="{A7ECB4C1-2DB4-4046-99DA-5137D15F1BBA}" destId="{60FAEC5F-7F6E-C24E-91B2-2DA2A5A20CC5}" srcOrd="12" destOrd="0" presId="urn:microsoft.com/office/officeart/2008/layout/VerticalCurvedList"/>
    <dgm:cxn modelId="{DBD47C68-16EE-41A3-A2C7-166DE9B4B145}"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a:t>
          </a:r>
          <a:r>
            <a:rPr lang="en-US" dirty="0" smtClean="0"/>
            <a:t>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a:solidFill>
          <a:schemeClr val="bg1"/>
        </a:solidFill>
      </dgm:spPr>
      <dgm:t>
        <a:bodyPr/>
        <a:lstStyle/>
        <a:p>
          <a:endParaRPr lang="en-US"/>
        </a:p>
      </dgm:t>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D9F441D-672C-44BD-8E4A-A261A9B93822}" type="presOf" srcId="{E1411CFB-8346-A448-8691-B184452B5053}" destId="{5C8C4924-B70F-584B-A558-6DFBF7783117}"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D4044EFD-F762-494C-8E2B-81A3EB67EADD}" srcId="{9388A3BD-B17F-2146-872A-FC42DEAE1793}" destId="{84363C99-5A09-0C4F-8981-E7E196A955F3}" srcOrd="2" destOrd="0" parTransId="{F650AC6B-C16F-0047-85CB-3A5EE15D1509}" sibTransId="{8743D4E8-E285-CA40-9503-F15A1AF36C88}"/>
    <dgm:cxn modelId="{C3F35882-5E3B-4159-87CA-219F5FC01328}" type="presOf" srcId="{12A6ED6A-BB5D-7140-B8B2-9970A4920CCF}" destId="{68241B54-D941-274B-AFB5-2522056C3546}" srcOrd="0" destOrd="0" presId="urn:microsoft.com/office/officeart/2008/layout/VerticalCurvedList"/>
    <dgm:cxn modelId="{EF0B3B41-EE2C-42B8-977D-A97130EDD3B8}" type="presOf" srcId="{84363C99-5A09-0C4F-8981-E7E196A955F3}" destId="{284457FC-AD50-C645-A42C-162C7FA81438}" srcOrd="0" destOrd="0" presId="urn:microsoft.com/office/officeart/2008/layout/VerticalCurvedList"/>
    <dgm:cxn modelId="{714ECEF6-88A7-4CE4-8434-0F668B65BD21}" type="presOf" srcId="{93B0E3EA-EB2A-CD4D-8800-F093C7D8D4FA}" destId="{9885AAD4-FA98-2C4C-9261-CE750F217DFB}"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BC9DCCE8-5DB2-434C-B676-38DA58F13DA3}" type="presOf" srcId="{4E88E592-E1FD-8844-A1BF-8180E954F441}" destId="{D87E3F26-70EF-E641-A2FF-3B887F9B8B60}" srcOrd="0" destOrd="0" presId="urn:microsoft.com/office/officeart/2008/layout/VerticalCurvedList"/>
    <dgm:cxn modelId="{93A012D3-DBA6-43DD-A357-51DB2E3FBCB7}" type="presOf" srcId="{6F717017-F0EB-0942-8B3A-3DFC0CF31DD1}" destId="{CD9B664E-C07E-2449-A3D4-B6F2441115BF}" srcOrd="0" destOrd="0" presId="urn:microsoft.com/office/officeart/2008/layout/VerticalCurvedList"/>
    <dgm:cxn modelId="{32A8EA8C-1FF2-4947-8E03-43AE47B90D03}" type="presOf" srcId="{D6348C27-72EE-9342-B0A7-855A7187B53D}" destId="{64F72B36-3014-7E43-B43C-AB2333FD8633}" srcOrd="0" destOrd="0" presId="urn:microsoft.com/office/officeart/2008/layout/VerticalCurvedList"/>
    <dgm:cxn modelId="{261CCB1B-DDE1-45AB-8543-D116F20858AC}" type="presOf" srcId="{9388A3BD-B17F-2146-872A-FC42DEAE1793}" destId="{51369AC8-5288-6F48-9FCC-2954F0788881}"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696ED52E-A3CD-5648-8650-693A90FC69BC}" srcId="{9388A3BD-B17F-2146-872A-FC42DEAE1793}" destId="{6F717017-F0EB-0942-8B3A-3DFC0CF31DD1}" srcOrd="3" destOrd="0" parTransId="{D81CFBEC-E475-2743-9BE9-053C87652C48}" sibTransId="{B2C5E4DF-9887-9C49-B3C0-599183304D9F}"/>
    <dgm:cxn modelId="{145ADF46-9D94-0542-AFF6-9CB725F290B7}" srcId="{9388A3BD-B17F-2146-872A-FC42DEAE1793}" destId="{4E88E592-E1FD-8844-A1BF-8180E954F441}" srcOrd="5" destOrd="0" parTransId="{BB5AA31D-37FB-664D-A6F9-3ABB9020DE3F}" sibTransId="{C2F6AE56-981F-5940-82D0-C27313B2F047}"/>
    <dgm:cxn modelId="{21CA7877-8222-4B4D-B95E-D3ED416EC13E}" type="presParOf" srcId="{51369AC8-5288-6F48-9FCC-2954F0788881}" destId="{A7ECB4C1-2DB4-4046-99DA-5137D15F1BBA}" srcOrd="0" destOrd="0" presId="urn:microsoft.com/office/officeart/2008/layout/VerticalCurvedList"/>
    <dgm:cxn modelId="{E9F6BFFB-83EA-4732-84E6-DB3618156FDE}" type="presParOf" srcId="{A7ECB4C1-2DB4-4046-99DA-5137D15F1BBA}" destId="{89B47217-AC47-1043-96D5-456C74CA5421}" srcOrd="0" destOrd="0" presId="urn:microsoft.com/office/officeart/2008/layout/VerticalCurvedList"/>
    <dgm:cxn modelId="{416FF413-C996-4CFA-A33E-AA72F10AF4C1}" type="presParOf" srcId="{89B47217-AC47-1043-96D5-456C74CA5421}" destId="{5C257413-CC94-1B45-91CA-AF2DA75F7B80}" srcOrd="0" destOrd="0" presId="urn:microsoft.com/office/officeart/2008/layout/VerticalCurvedList"/>
    <dgm:cxn modelId="{989278D7-107D-440F-A0FE-2778BA019CBD}" type="presParOf" srcId="{89B47217-AC47-1043-96D5-456C74CA5421}" destId="{68241B54-D941-274B-AFB5-2522056C3546}" srcOrd="1" destOrd="0" presId="urn:microsoft.com/office/officeart/2008/layout/VerticalCurvedList"/>
    <dgm:cxn modelId="{1F50EB38-D3CE-41F9-861B-91CEE3878B05}" type="presParOf" srcId="{89B47217-AC47-1043-96D5-456C74CA5421}" destId="{CCBE61A8-E649-934F-8310-60A086DBC161}" srcOrd="2" destOrd="0" presId="urn:microsoft.com/office/officeart/2008/layout/VerticalCurvedList"/>
    <dgm:cxn modelId="{FA66BCD9-9937-4119-9780-234754F6593F}" type="presParOf" srcId="{89B47217-AC47-1043-96D5-456C74CA5421}" destId="{3FFC9FA2-081F-7849-88A8-A637166D887D}" srcOrd="3" destOrd="0" presId="urn:microsoft.com/office/officeart/2008/layout/VerticalCurvedList"/>
    <dgm:cxn modelId="{D34C07EF-3344-402E-96C7-1D63CD668495}" type="presParOf" srcId="{A7ECB4C1-2DB4-4046-99DA-5137D15F1BBA}" destId="{64F72B36-3014-7E43-B43C-AB2333FD8633}" srcOrd="1" destOrd="0" presId="urn:microsoft.com/office/officeart/2008/layout/VerticalCurvedList"/>
    <dgm:cxn modelId="{9BF81B91-8317-489C-B1F0-EA3A3FAD3026}" type="presParOf" srcId="{A7ECB4C1-2DB4-4046-99DA-5137D15F1BBA}" destId="{C706095C-0A54-2C4E-85B9-27D8D1418F26}" srcOrd="2" destOrd="0" presId="urn:microsoft.com/office/officeart/2008/layout/VerticalCurvedList"/>
    <dgm:cxn modelId="{EF3677C4-B433-4AB5-8B1F-238E739FB8D5}" type="presParOf" srcId="{C706095C-0A54-2C4E-85B9-27D8D1418F26}" destId="{471A6F5D-6E82-5A45-A05E-74FF9AC5AA6F}" srcOrd="0" destOrd="0" presId="urn:microsoft.com/office/officeart/2008/layout/VerticalCurvedList"/>
    <dgm:cxn modelId="{FE520749-596F-43B2-9CB8-4E6DA9B3CD30}" type="presParOf" srcId="{A7ECB4C1-2DB4-4046-99DA-5137D15F1BBA}" destId="{5C8C4924-B70F-584B-A558-6DFBF7783117}" srcOrd="3" destOrd="0" presId="urn:microsoft.com/office/officeart/2008/layout/VerticalCurvedList"/>
    <dgm:cxn modelId="{59424BD9-ACC0-4D99-8B75-26C146FD9FC7}" type="presParOf" srcId="{A7ECB4C1-2DB4-4046-99DA-5137D15F1BBA}" destId="{1F05EE8C-9E5C-8441-9211-AB33BFB5735F}" srcOrd="4" destOrd="0" presId="urn:microsoft.com/office/officeart/2008/layout/VerticalCurvedList"/>
    <dgm:cxn modelId="{295D7121-6F0D-486A-A171-4ABA918BAAEA}" type="presParOf" srcId="{1F05EE8C-9E5C-8441-9211-AB33BFB5735F}" destId="{C9F365C3-5E28-3E4D-B0AC-73E041BC8AD6}" srcOrd="0" destOrd="0" presId="urn:microsoft.com/office/officeart/2008/layout/VerticalCurvedList"/>
    <dgm:cxn modelId="{7C3E7ABC-9A6E-412C-90D5-88B51250624C}" type="presParOf" srcId="{A7ECB4C1-2DB4-4046-99DA-5137D15F1BBA}" destId="{284457FC-AD50-C645-A42C-162C7FA81438}" srcOrd="5" destOrd="0" presId="urn:microsoft.com/office/officeart/2008/layout/VerticalCurvedList"/>
    <dgm:cxn modelId="{040EAA32-F61B-4DA2-A863-838866DDE474}" type="presParOf" srcId="{A7ECB4C1-2DB4-4046-99DA-5137D15F1BBA}" destId="{A59BE9B0-EE4A-DA46-89D3-F18D51C20B1F}" srcOrd="6" destOrd="0" presId="urn:microsoft.com/office/officeart/2008/layout/VerticalCurvedList"/>
    <dgm:cxn modelId="{04CB9C32-7AD6-48EA-93AC-B55F432FC06F}" type="presParOf" srcId="{A59BE9B0-EE4A-DA46-89D3-F18D51C20B1F}" destId="{A1A53361-3AEE-5B41-8E71-8DC695F6FE21}" srcOrd="0" destOrd="0" presId="urn:microsoft.com/office/officeart/2008/layout/VerticalCurvedList"/>
    <dgm:cxn modelId="{5C623049-D074-4029-9D51-8E0B3589462B}" type="presParOf" srcId="{A7ECB4C1-2DB4-4046-99DA-5137D15F1BBA}" destId="{CD9B664E-C07E-2449-A3D4-B6F2441115BF}" srcOrd="7" destOrd="0" presId="urn:microsoft.com/office/officeart/2008/layout/VerticalCurvedList"/>
    <dgm:cxn modelId="{B7D1444E-D530-4D80-8B24-6B937E707018}" type="presParOf" srcId="{A7ECB4C1-2DB4-4046-99DA-5137D15F1BBA}" destId="{1070D81C-3A1C-094C-A85C-46EA805E117F}" srcOrd="8" destOrd="0" presId="urn:microsoft.com/office/officeart/2008/layout/VerticalCurvedList"/>
    <dgm:cxn modelId="{48B9A7F4-79E3-4C67-A831-7BBC91EF17B5}" type="presParOf" srcId="{1070D81C-3A1C-094C-A85C-46EA805E117F}" destId="{7452716A-356E-094F-9D11-F69DEE722EF3}" srcOrd="0" destOrd="0" presId="urn:microsoft.com/office/officeart/2008/layout/VerticalCurvedList"/>
    <dgm:cxn modelId="{504FED67-6F39-4CCE-AF27-9F04A4FCD446}" type="presParOf" srcId="{A7ECB4C1-2DB4-4046-99DA-5137D15F1BBA}" destId="{9885AAD4-FA98-2C4C-9261-CE750F217DFB}" srcOrd="9" destOrd="0" presId="urn:microsoft.com/office/officeart/2008/layout/VerticalCurvedList"/>
    <dgm:cxn modelId="{716033F1-672A-47D6-9153-1643B8D15AAD}" type="presParOf" srcId="{A7ECB4C1-2DB4-4046-99DA-5137D15F1BBA}" destId="{2778AA55-31A8-3E43-8488-993171323A9D}" srcOrd="10" destOrd="0" presId="urn:microsoft.com/office/officeart/2008/layout/VerticalCurvedList"/>
    <dgm:cxn modelId="{C473BDD4-8AB6-489C-AD34-0F3F206AD8F0}" type="presParOf" srcId="{2778AA55-31A8-3E43-8488-993171323A9D}" destId="{1063CDC9-B40D-5C42-8196-0A15B9AA25CD}" srcOrd="0" destOrd="0" presId="urn:microsoft.com/office/officeart/2008/layout/VerticalCurvedList"/>
    <dgm:cxn modelId="{7A5F6E02-56F0-4D7E-930F-26021BA2D661}" type="presParOf" srcId="{A7ECB4C1-2DB4-4046-99DA-5137D15F1BBA}" destId="{D87E3F26-70EF-E641-A2FF-3B887F9B8B60}" srcOrd="11" destOrd="0" presId="urn:microsoft.com/office/officeart/2008/layout/VerticalCurvedList"/>
    <dgm:cxn modelId="{5AB1E402-6C4F-4CA6-900D-17CF9B064866}" type="presParOf" srcId="{A7ECB4C1-2DB4-4046-99DA-5137D15F1BBA}" destId="{60FAEC5F-7F6E-C24E-91B2-2DA2A5A20CC5}" srcOrd="12" destOrd="0" presId="urn:microsoft.com/office/officeart/2008/layout/VerticalCurvedList"/>
    <dgm:cxn modelId="{F8F5190D-313C-483E-84F6-0A31CD1049C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a:solidFill>
          <a:schemeClr val="bg1"/>
        </a:solidFill>
      </dgm:spPr>
      <dgm:t>
        <a:bodyPr/>
        <a:lstStyle/>
        <a:p>
          <a:endParaRPr lang="en-US"/>
        </a:p>
      </dgm:t>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8C88131-A7E5-9543-9BCF-535ADCC4340C}" srcId="{9388A3BD-B17F-2146-872A-FC42DEAE1793}" destId="{E1411CFB-8346-A448-8691-B184452B5053}" srcOrd="1" destOrd="0" parTransId="{7C84527C-FD41-6744-B3D2-FED43CD0B2B4}" sibTransId="{046E387C-5BBF-E84D-80AD-7B37CE092E5E}"/>
    <dgm:cxn modelId="{C1F8C93B-32D7-4457-BE3A-36A16D594E19}" type="presOf" srcId="{9388A3BD-B17F-2146-872A-FC42DEAE1793}" destId="{51369AC8-5288-6F48-9FCC-2954F0788881}" srcOrd="0" destOrd="0" presId="urn:microsoft.com/office/officeart/2008/layout/VerticalCurvedList"/>
    <dgm:cxn modelId="{E74FAFC8-4E42-4681-84CF-A0220E4F957F}" type="presOf" srcId="{12A6ED6A-BB5D-7140-B8B2-9970A4920CCF}" destId="{68241B54-D941-274B-AFB5-2522056C3546}" srcOrd="0" destOrd="0" presId="urn:microsoft.com/office/officeart/2008/layout/VerticalCurvedList"/>
    <dgm:cxn modelId="{05E37891-19DC-43D0-9636-99415522499F}" type="presOf" srcId="{D6348C27-72EE-9342-B0A7-855A7187B53D}" destId="{64F72B36-3014-7E43-B43C-AB2333FD8633}"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1F396536-496B-4902-AA05-72462AB5751A}" type="presOf" srcId="{84363C99-5A09-0C4F-8981-E7E196A955F3}" destId="{284457FC-AD50-C645-A42C-162C7FA81438}"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243D4C85-7775-4F4D-A19A-F992AD308FD2}" type="presOf" srcId="{6F717017-F0EB-0942-8B3A-3DFC0CF31DD1}" destId="{CD9B664E-C07E-2449-A3D4-B6F2441115BF}" srcOrd="0" destOrd="0" presId="urn:microsoft.com/office/officeart/2008/layout/VerticalCurvedList"/>
    <dgm:cxn modelId="{38CBD70A-81BF-4E08-910B-7089C1D81E7A}" type="presOf" srcId="{93B0E3EA-EB2A-CD4D-8800-F093C7D8D4FA}" destId="{9885AAD4-FA98-2C4C-9261-CE750F217DFB}"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B1587916-F583-B449-8B34-09B9881C82DA}" srcId="{9388A3BD-B17F-2146-872A-FC42DEAE1793}" destId="{D6348C27-72EE-9342-B0A7-855A7187B53D}" srcOrd="0" destOrd="0" parTransId="{F98F1328-720D-B744-BEC7-9FCF5C612757}" sibTransId="{12A6ED6A-BB5D-7140-B8B2-9970A4920CCF}"/>
    <dgm:cxn modelId="{73A978C4-2E61-4629-981D-81E7D5ECC55F}" type="presOf" srcId="{E1411CFB-8346-A448-8691-B184452B5053}" destId="{5C8C4924-B70F-584B-A558-6DFBF7783117}" srcOrd="0" destOrd="0" presId="urn:microsoft.com/office/officeart/2008/layout/VerticalCurvedList"/>
    <dgm:cxn modelId="{5353EA7F-AE49-4062-9F54-2DCC6421A7D0}" type="presOf" srcId="{4E88E592-E1FD-8844-A1BF-8180E954F441}" destId="{D87E3F26-70EF-E641-A2FF-3B887F9B8B60}"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059FF27A-0150-4F3D-9183-6347FD18BFA5}" type="presParOf" srcId="{51369AC8-5288-6F48-9FCC-2954F0788881}" destId="{A7ECB4C1-2DB4-4046-99DA-5137D15F1BBA}" srcOrd="0" destOrd="0" presId="urn:microsoft.com/office/officeart/2008/layout/VerticalCurvedList"/>
    <dgm:cxn modelId="{3D513356-DA2B-4F4D-B8DE-ACE0B5DFA236}" type="presParOf" srcId="{A7ECB4C1-2DB4-4046-99DA-5137D15F1BBA}" destId="{89B47217-AC47-1043-96D5-456C74CA5421}" srcOrd="0" destOrd="0" presId="urn:microsoft.com/office/officeart/2008/layout/VerticalCurvedList"/>
    <dgm:cxn modelId="{9D2DE9CE-151F-4956-8098-18B3854825F7}" type="presParOf" srcId="{89B47217-AC47-1043-96D5-456C74CA5421}" destId="{5C257413-CC94-1B45-91CA-AF2DA75F7B80}" srcOrd="0" destOrd="0" presId="urn:microsoft.com/office/officeart/2008/layout/VerticalCurvedList"/>
    <dgm:cxn modelId="{389EDFA1-BF44-42C8-9C30-2AC396DFA34A}" type="presParOf" srcId="{89B47217-AC47-1043-96D5-456C74CA5421}" destId="{68241B54-D941-274B-AFB5-2522056C3546}" srcOrd="1" destOrd="0" presId="urn:microsoft.com/office/officeart/2008/layout/VerticalCurvedList"/>
    <dgm:cxn modelId="{96F58241-04AE-4FF9-94D8-8B379788AF57}" type="presParOf" srcId="{89B47217-AC47-1043-96D5-456C74CA5421}" destId="{CCBE61A8-E649-934F-8310-60A086DBC161}" srcOrd="2" destOrd="0" presId="urn:microsoft.com/office/officeart/2008/layout/VerticalCurvedList"/>
    <dgm:cxn modelId="{8AC0D8F7-84B0-4153-8E3C-884250FBB914}" type="presParOf" srcId="{89B47217-AC47-1043-96D5-456C74CA5421}" destId="{3FFC9FA2-081F-7849-88A8-A637166D887D}" srcOrd="3" destOrd="0" presId="urn:microsoft.com/office/officeart/2008/layout/VerticalCurvedList"/>
    <dgm:cxn modelId="{FF0379B5-9873-4B00-9CC3-4B0E471198B8}" type="presParOf" srcId="{A7ECB4C1-2DB4-4046-99DA-5137D15F1BBA}" destId="{64F72B36-3014-7E43-B43C-AB2333FD8633}" srcOrd="1" destOrd="0" presId="urn:microsoft.com/office/officeart/2008/layout/VerticalCurvedList"/>
    <dgm:cxn modelId="{CAAC0968-8AA0-428B-8D3A-CDDD959C4F82}" type="presParOf" srcId="{A7ECB4C1-2DB4-4046-99DA-5137D15F1BBA}" destId="{C706095C-0A54-2C4E-85B9-27D8D1418F26}" srcOrd="2" destOrd="0" presId="urn:microsoft.com/office/officeart/2008/layout/VerticalCurvedList"/>
    <dgm:cxn modelId="{A57916F6-D2DE-45FB-9957-59182A2A1117}" type="presParOf" srcId="{C706095C-0A54-2C4E-85B9-27D8D1418F26}" destId="{471A6F5D-6E82-5A45-A05E-74FF9AC5AA6F}" srcOrd="0" destOrd="0" presId="urn:microsoft.com/office/officeart/2008/layout/VerticalCurvedList"/>
    <dgm:cxn modelId="{8043D508-84C8-4979-AB91-92B040B96B5D}" type="presParOf" srcId="{A7ECB4C1-2DB4-4046-99DA-5137D15F1BBA}" destId="{5C8C4924-B70F-584B-A558-6DFBF7783117}" srcOrd="3" destOrd="0" presId="urn:microsoft.com/office/officeart/2008/layout/VerticalCurvedList"/>
    <dgm:cxn modelId="{3FC21602-2290-48CD-B23B-EEA07081DC92}" type="presParOf" srcId="{A7ECB4C1-2DB4-4046-99DA-5137D15F1BBA}" destId="{1F05EE8C-9E5C-8441-9211-AB33BFB5735F}" srcOrd="4" destOrd="0" presId="urn:microsoft.com/office/officeart/2008/layout/VerticalCurvedList"/>
    <dgm:cxn modelId="{78DA9731-7CE2-438E-8039-64210B5DA544}" type="presParOf" srcId="{1F05EE8C-9E5C-8441-9211-AB33BFB5735F}" destId="{C9F365C3-5E28-3E4D-B0AC-73E041BC8AD6}" srcOrd="0" destOrd="0" presId="urn:microsoft.com/office/officeart/2008/layout/VerticalCurvedList"/>
    <dgm:cxn modelId="{B32E75F1-DBF0-46B5-AFC5-F2157DAC3FE5}" type="presParOf" srcId="{A7ECB4C1-2DB4-4046-99DA-5137D15F1BBA}" destId="{284457FC-AD50-C645-A42C-162C7FA81438}" srcOrd="5" destOrd="0" presId="urn:microsoft.com/office/officeart/2008/layout/VerticalCurvedList"/>
    <dgm:cxn modelId="{869337F6-B3D8-46C1-B09F-E332E7AE23A3}" type="presParOf" srcId="{A7ECB4C1-2DB4-4046-99DA-5137D15F1BBA}" destId="{A59BE9B0-EE4A-DA46-89D3-F18D51C20B1F}" srcOrd="6" destOrd="0" presId="urn:microsoft.com/office/officeart/2008/layout/VerticalCurvedList"/>
    <dgm:cxn modelId="{EEE5171C-5346-474E-AFDB-A82F630561F9}" type="presParOf" srcId="{A59BE9B0-EE4A-DA46-89D3-F18D51C20B1F}" destId="{A1A53361-3AEE-5B41-8E71-8DC695F6FE21}" srcOrd="0" destOrd="0" presId="urn:microsoft.com/office/officeart/2008/layout/VerticalCurvedList"/>
    <dgm:cxn modelId="{3C402A9B-90C1-4E0F-85A9-C4BCC3B2BE16}" type="presParOf" srcId="{A7ECB4C1-2DB4-4046-99DA-5137D15F1BBA}" destId="{CD9B664E-C07E-2449-A3D4-B6F2441115BF}" srcOrd="7" destOrd="0" presId="urn:microsoft.com/office/officeart/2008/layout/VerticalCurvedList"/>
    <dgm:cxn modelId="{47B58867-E382-4F9C-8605-81F03F1B7917}" type="presParOf" srcId="{A7ECB4C1-2DB4-4046-99DA-5137D15F1BBA}" destId="{1070D81C-3A1C-094C-A85C-46EA805E117F}" srcOrd="8" destOrd="0" presId="urn:microsoft.com/office/officeart/2008/layout/VerticalCurvedList"/>
    <dgm:cxn modelId="{5E2DA40A-6699-448B-9985-5B0ECB6DCEEF}" type="presParOf" srcId="{1070D81C-3A1C-094C-A85C-46EA805E117F}" destId="{7452716A-356E-094F-9D11-F69DEE722EF3}" srcOrd="0" destOrd="0" presId="urn:microsoft.com/office/officeart/2008/layout/VerticalCurvedList"/>
    <dgm:cxn modelId="{804A9C7B-EBAB-4726-9AA7-A89C27C24232}" type="presParOf" srcId="{A7ECB4C1-2DB4-4046-99DA-5137D15F1BBA}" destId="{9885AAD4-FA98-2C4C-9261-CE750F217DFB}" srcOrd="9" destOrd="0" presId="urn:microsoft.com/office/officeart/2008/layout/VerticalCurvedList"/>
    <dgm:cxn modelId="{712A9548-CE1B-4FA5-9E81-D893733FC210}" type="presParOf" srcId="{A7ECB4C1-2DB4-4046-99DA-5137D15F1BBA}" destId="{2778AA55-31A8-3E43-8488-993171323A9D}" srcOrd="10" destOrd="0" presId="urn:microsoft.com/office/officeart/2008/layout/VerticalCurvedList"/>
    <dgm:cxn modelId="{4CA2327A-9D0B-46E4-ADF4-1F7D99C2F8CA}" type="presParOf" srcId="{2778AA55-31A8-3E43-8488-993171323A9D}" destId="{1063CDC9-B40D-5C42-8196-0A15B9AA25CD}" srcOrd="0" destOrd="0" presId="urn:microsoft.com/office/officeart/2008/layout/VerticalCurvedList"/>
    <dgm:cxn modelId="{27B4FF91-0A93-42ED-BE16-135A14D523F3}" type="presParOf" srcId="{A7ECB4C1-2DB4-4046-99DA-5137D15F1BBA}" destId="{D87E3F26-70EF-E641-A2FF-3B887F9B8B60}" srcOrd="11" destOrd="0" presId="urn:microsoft.com/office/officeart/2008/layout/VerticalCurvedList"/>
    <dgm:cxn modelId="{E5DAA991-031A-43F7-B242-85CE4D5E56EE}" type="presParOf" srcId="{A7ECB4C1-2DB4-4046-99DA-5137D15F1BBA}" destId="{60FAEC5F-7F6E-C24E-91B2-2DA2A5A20CC5}" srcOrd="12" destOrd="0" presId="urn:microsoft.com/office/officeart/2008/layout/VerticalCurvedList"/>
    <dgm:cxn modelId="{F5C6A681-AAEF-4BF8-8975-D3BB5BA02D8D}"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a:solidFill>
          <a:schemeClr val="bg1"/>
        </a:solidFill>
      </dgm:spPr>
      <dgm:t>
        <a:bodyPr/>
        <a:lstStyle/>
        <a:p>
          <a:endParaRPr lang="en-US"/>
        </a:p>
      </dgm:t>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dgm:pt>
  </dgm:ptLst>
  <dgm:cxnLst>
    <dgm:cxn modelId="{88C88131-A7E5-9543-9BCF-535ADCC4340C}" srcId="{9388A3BD-B17F-2146-872A-FC42DEAE1793}" destId="{E1411CFB-8346-A448-8691-B184452B5053}" srcOrd="1" destOrd="0" parTransId="{7C84527C-FD41-6744-B3D2-FED43CD0B2B4}" sibTransId="{046E387C-5BBF-E84D-80AD-7B37CE092E5E}"/>
    <dgm:cxn modelId="{2C107815-4298-4F84-8314-E421866DF331}" type="presOf" srcId="{93B0E3EA-EB2A-CD4D-8800-F093C7D8D4FA}" destId="{9885AAD4-FA98-2C4C-9261-CE750F217DFB}" srcOrd="0" destOrd="0" presId="urn:microsoft.com/office/officeart/2008/layout/VerticalCurvedList"/>
    <dgm:cxn modelId="{0C4EFDDA-71BB-4D31-AECE-94ABD9F42956}" type="presOf" srcId="{D6348C27-72EE-9342-B0A7-855A7187B53D}" destId="{64F72B36-3014-7E43-B43C-AB2333FD8633}" srcOrd="0" destOrd="0" presId="urn:microsoft.com/office/officeart/2008/layout/VerticalCurvedList"/>
    <dgm:cxn modelId="{5F906183-F533-4C3B-B9F3-DD15FC9D8DF1}" type="presOf" srcId="{84363C99-5A09-0C4F-8981-E7E196A955F3}" destId="{284457FC-AD50-C645-A42C-162C7FA81438}" srcOrd="0" destOrd="0" presId="urn:microsoft.com/office/officeart/2008/layout/VerticalCurvedList"/>
    <dgm:cxn modelId="{67B72592-BC4E-4784-AE40-C7CA66A40BAF}" type="presOf" srcId="{12A6ED6A-BB5D-7140-B8B2-9970A4920CCF}" destId="{68241B54-D941-274B-AFB5-2522056C3546}" srcOrd="0" destOrd="0" presId="urn:microsoft.com/office/officeart/2008/layout/VerticalCurvedList"/>
    <dgm:cxn modelId="{696ED52E-A3CD-5648-8650-693A90FC69BC}" srcId="{9388A3BD-B17F-2146-872A-FC42DEAE1793}" destId="{6F717017-F0EB-0942-8B3A-3DFC0CF31DD1}" srcOrd="3" destOrd="0" parTransId="{D81CFBEC-E475-2743-9BE9-053C87652C48}" sibTransId="{B2C5E4DF-9887-9C49-B3C0-599183304D9F}"/>
    <dgm:cxn modelId="{D4044EFD-F762-494C-8E2B-81A3EB67EADD}" srcId="{9388A3BD-B17F-2146-872A-FC42DEAE1793}" destId="{84363C99-5A09-0C4F-8981-E7E196A955F3}" srcOrd="2" destOrd="0" parTransId="{F650AC6B-C16F-0047-85CB-3A5EE15D1509}" sibTransId="{8743D4E8-E285-CA40-9503-F15A1AF36C88}"/>
    <dgm:cxn modelId="{45DE5C39-E4F7-4E2F-A9AA-F1C63D1C6E54}" type="presOf" srcId="{9388A3BD-B17F-2146-872A-FC42DEAE1793}" destId="{51369AC8-5288-6F48-9FCC-2954F0788881}"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B1587916-F583-B449-8B34-09B9881C82DA}" srcId="{9388A3BD-B17F-2146-872A-FC42DEAE1793}" destId="{D6348C27-72EE-9342-B0A7-855A7187B53D}" srcOrd="0" destOrd="0" parTransId="{F98F1328-720D-B744-BEC7-9FCF5C612757}" sibTransId="{12A6ED6A-BB5D-7140-B8B2-9970A4920CCF}"/>
    <dgm:cxn modelId="{3F7912F1-654D-496E-9F21-0120802842FA}" type="presOf" srcId="{6F717017-F0EB-0942-8B3A-3DFC0CF31DD1}" destId="{CD9B664E-C07E-2449-A3D4-B6F2441115BF}" srcOrd="0" destOrd="0" presId="urn:microsoft.com/office/officeart/2008/layout/VerticalCurvedList"/>
    <dgm:cxn modelId="{AD68FFFE-CD01-450D-AA08-F161A56C9510}" type="presOf" srcId="{E1411CFB-8346-A448-8691-B184452B5053}" destId="{5C8C4924-B70F-584B-A558-6DFBF7783117}" srcOrd="0" destOrd="0" presId="urn:microsoft.com/office/officeart/2008/layout/VerticalCurvedList"/>
    <dgm:cxn modelId="{77AB2A4F-8DDE-4362-BF3C-BE3BF3426B6C}" type="presOf" srcId="{4E88E592-E1FD-8844-A1BF-8180E954F441}" destId="{D87E3F26-70EF-E641-A2FF-3B887F9B8B60}" srcOrd="0" destOrd="0" presId="urn:microsoft.com/office/officeart/2008/layout/VerticalCurvedList"/>
    <dgm:cxn modelId="{145ADF46-9D94-0542-AFF6-9CB725F290B7}" srcId="{9388A3BD-B17F-2146-872A-FC42DEAE1793}" destId="{4E88E592-E1FD-8844-A1BF-8180E954F441}" srcOrd="5" destOrd="0" parTransId="{BB5AA31D-37FB-664D-A6F9-3ABB9020DE3F}" sibTransId="{C2F6AE56-981F-5940-82D0-C27313B2F047}"/>
    <dgm:cxn modelId="{3CF53C17-C62F-460B-A643-72D5F240542D}" type="presParOf" srcId="{51369AC8-5288-6F48-9FCC-2954F0788881}" destId="{A7ECB4C1-2DB4-4046-99DA-5137D15F1BBA}" srcOrd="0" destOrd="0" presId="urn:microsoft.com/office/officeart/2008/layout/VerticalCurvedList"/>
    <dgm:cxn modelId="{3B0D571A-DB14-4B12-AB08-2D952E4DEC48}" type="presParOf" srcId="{A7ECB4C1-2DB4-4046-99DA-5137D15F1BBA}" destId="{89B47217-AC47-1043-96D5-456C74CA5421}" srcOrd="0" destOrd="0" presId="urn:microsoft.com/office/officeart/2008/layout/VerticalCurvedList"/>
    <dgm:cxn modelId="{6CDC4991-78AB-409E-BB43-31780FE35963}" type="presParOf" srcId="{89B47217-AC47-1043-96D5-456C74CA5421}" destId="{5C257413-CC94-1B45-91CA-AF2DA75F7B80}" srcOrd="0" destOrd="0" presId="urn:microsoft.com/office/officeart/2008/layout/VerticalCurvedList"/>
    <dgm:cxn modelId="{8355BBA2-8C02-4DB8-A209-ADDC00CF76B7}" type="presParOf" srcId="{89B47217-AC47-1043-96D5-456C74CA5421}" destId="{68241B54-D941-274B-AFB5-2522056C3546}" srcOrd="1" destOrd="0" presId="urn:microsoft.com/office/officeart/2008/layout/VerticalCurvedList"/>
    <dgm:cxn modelId="{08BFE105-966F-4EFB-BCEA-82D862601FBB}" type="presParOf" srcId="{89B47217-AC47-1043-96D5-456C74CA5421}" destId="{CCBE61A8-E649-934F-8310-60A086DBC161}" srcOrd="2" destOrd="0" presId="urn:microsoft.com/office/officeart/2008/layout/VerticalCurvedList"/>
    <dgm:cxn modelId="{8790642F-E1C2-4390-B064-085A49EDA867}" type="presParOf" srcId="{89B47217-AC47-1043-96D5-456C74CA5421}" destId="{3FFC9FA2-081F-7849-88A8-A637166D887D}" srcOrd="3" destOrd="0" presId="urn:microsoft.com/office/officeart/2008/layout/VerticalCurvedList"/>
    <dgm:cxn modelId="{7E2D6DBC-5475-4619-A763-03435492B4AB}" type="presParOf" srcId="{A7ECB4C1-2DB4-4046-99DA-5137D15F1BBA}" destId="{64F72B36-3014-7E43-B43C-AB2333FD8633}" srcOrd="1" destOrd="0" presId="urn:microsoft.com/office/officeart/2008/layout/VerticalCurvedList"/>
    <dgm:cxn modelId="{CCFEA938-DF20-4552-B290-643C9103A5A2}" type="presParOf" srcId="{A7ECB4C1-2DB4-4046-99DA-5137D15F1BBA}" destId="{C706095C-0A54-2C4E-85B9-27D8D1418F26}" srcOrd="2" destOrd="0" presId="urn:microsoft.com/office/officeart/2008/layout/VerticalCurvedList"/>
    <dgm:cxn modelId="{F0987DD0-8491-402B-B828-FBEC9A8D8934}" type="presParOf" srcId="{C706095C-0A54-2C4E-85B9-27D8D1418F26}" destId="{471A6F5D-6E82-5A45-A05E-74FF9AC5AA6F}" srcOrd="0" destOrd="0" presId="urn:microsoft.com/office/officeart/2008/layout/VerticalCurvedList"/>
    <dgm:cxn modelId="{42640D44-C780-42E7-BD93-9BC0056DA4BF}" type="presParOf" srcId="{A7ECB4C1-2DB4-4046-99DA-5137D15F1BBA}" destId="{5C8C4924-B70F-584B-A558-6DFBF7783117}" srcOrd="3" destOrd="0" presId="urn:microsoft.com/office/officeart/2008/layout/VerticalCurvedList"/>
    <dgm:cxn modelId="{FBD5475A-7F61-4CF0-A4A0-56E28DCF3508}" type="presParOf" srcId="{A7ECB4C1-2DB4-4046-99DA-5137D15F1BBA}" destId="{1F05EE8C-9E5C-8441-9211-AB33BFB5735F}" srcOrd="4" destOrd="0" presId="urn:microsoft.com/office/officeart/2008/layout/VerticalCurvedList"/>
    <dgm:cxn modelId="{9D58F6D1-A74F-4355-A559-3C77B5BADCD0}" type="presParOf" srcId="{1F05EE8C-9E5C-8441-9211-AB33BFB5735F}" destId="{C9F365C3-5E28-3E4D-B0AC-73E041BC8AD6}" srcOrd="0" destOrd="0" presId="urn:microsoft.com/office/officeart/2008/layout/VerticalCurvedList"/>
    <dgm:cxn modelId="{F631B775-A602-4BBB-87BA-D0E8F21062C9}" type="presParOf" srcId="{A7ECB4C1-2DB4-4046-99DA-5137D15F1BBA}" destId="{284457FC-AD50-C645-A42C-162C7FA81438}" srcOrd="5" destOrd="0" presId="urn:microsoft.com/office/officeart/2008/layout/VerticalCurvedList"/>
    <dgm:cxn modelId="{7E073DC5-CF69-45C3-9684-3943F13B52D7}" type="presParOf" srcId="{A7ECB4C1-2DB4-4046-99DA-5137D15F1BBA}" destId="{A59BE9B0-EE4A-DA46-89D3-F18D51C20B1F}" srcOrd="6" destOrd="0" presId="urn:microsoft.com/office/officeart/2008/layout/VerticalCurvedList"/>
    <dgm:cxn modelId="{57F0FDD7-8C28-4C25-A90B-EF6C636F1D69}" type="presParOf" srcId="{A59BE9B0-EE4A-DA46-89D3-F18D51C20B1F}" destId="{A1A53361-3AEE-5B41-8E71-8DC695F6FE21}" srcOrd="0" destOrd="0" presId="urn:microsoft.com/office/officeart/2008/layout/VerticalCurvedList"/>
    <dgm:cxn modelId="{0057600A-0744-4D55-B1B3-E1A8EAF26B54}" type="presParOf" srcId="{A7ECB4C1-2DB4-4046-99DA-5137D15F1BBA}" destId="{CD9B664E-C07E-2449-A3D4-B6F2441115BF}" srcOrd="7" destOrd="0" presId="urn:microsoft.com/office/officeart/2008/layout/VerticalCurvedList"/>
    <dgm:cxn modelId="{4777A50B-188C-4771-9196-53D49E4F1BA5}" type="presParOf" srcId="{A7ECB4C1-2DB4-4046-99DA-5137D15F1BBA}" destId="{1070D81C-3A1C-094C-A85C-46EA805E117F}" srcOrd="8" destOrd="0" presId="urn:microsoft.com/office/officeart/2008/layout/VerticalCurvedList"/>
    <dgm:cxn modelId="{A695B2AB-3A18-41A6-8D45-349E5F9E86FB}" type="presParOf" srcId="{1070D81C-3A1C-094C-A85C-46EA805E117F}" destId="{7452716A-356E-094F-9D11-F69DEE722EF3}" srcOrd="0" destOrd="0" presId="urn:microsoft.com/office/officeart/2008/layout/VerticalCurvedList"/>
    <dgm:cxn modelId="{6D031003-1492-4F9D-B21F-73A6F1661660}" type="presParOf" srcId="{A7ECB4C1-2DB4-4046-99DA-5137D15F1BBA}" destId="{9885AAD4-FA98-2C4C-9261-CE750F217DFB}" srcOrd="9" destOrd="0" presId="urn:microsoft.com/office/officeart/2008/layout/VerticalCurvedList"/>
    <dgm:cxn modelId="{B0B34192-882B-4700-8847-8AB73CE608E6}" type="presParOf" srcId="{A7ECB4C1-2DB4-4046-99DA-5137D15F1BBA}" destId="{2778AA55-31A8-3E43-8488-993171323A9D}" srcOrd="10" destOrd="0" presId="urn:microsoft.com/office/officeart/2008/layout/VerticalCurvedList"/>
    <dgm:cxn modelId="{734F637C-4043-4C0E-BA38-F4188594754D}" type="presParOf" srcId="{2778AA55-31A8-3E43-8488-993171323A9D}" destId="{1063CDC9-B40D-5C42-8196-0A15B9AA25CD}" srcOrd="0" destOrd="0" presId="urn:microsoft.com/office/officeart/2008/layout/VerticalCurvedList"/>
    <dgm:cxn modelId="{0F63EDB2-0A96-4EEF-BCDD-8036B7A75A27}" type="presParOf" srcId="{A7ECB4C1-2DB4-4046-99DA-5137D15F1BBA}" destId="{D87E3F26-70EF-E641-A2FF-3B887F9B8B60}" srcOrd="11" destOrd="0" presId="urn:microsoft.com/office/officeart/2008/layout/VerticalCurvedList"/>
    <dgm:cxn modelId="{4EC1AD20-9346-4C32-A8DA-23672A5A9BB6}" type="presParOf" srcId="{A7ECB4C1-2DB4-4046-99DA-5137D15F1BBA}" destId="{60FAEC5F-7F6E-C24E-91B2-2DA2A5A20CC5}" srcOrd="12" destOrd="0" presId="urn:microsoft.com/office/officeart/2008/layout/VerticalCurvedList"/>
    <dgm:cxn modelId="{062EB88B-AFDA-4815-A4CC-F53614C6339F}"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88A3BD-B17F-2146-872A-FC42DEAE1793}"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6348C27-72EE-9342-B0A7-855A7187B53D}">
      <dgm:prSet phldrT="[Text]"/>
      <dgm:spPr>
        <a:solidFill>
          <a:schemeClr val="tx2">
            <a:lumMod val="50000"/>
          </a:schemeClr>
        </a:solidFill>
      </dgm:spPr>
      <dgm:t>
        <a:bodyPr/>
        <a:lstStyle/>
        <a:p>
          <a:pPr algn="l"/>
          <a:r>
            <a:rPr lang="en-US" dirty="0" smtClean="0"/>
            <a:t>Overview 	                                              5   minutes </a:t>
          </a:r>
          <a:endParaRPr lang="en-US" dirty="0"/>
        </a:p>
      </dgm:t>
    </dgm:pt>
    <dgm:pt modelId="{F98F1328-720D-B744-BEC7-9FCF5C612757}" type="parTrans" cxnId="{B1587916-F583-B449-8B34-09B9881C82DA}">
      <dgm:prSet/>
      <dgm:spPr/>
      <dgm:t>
        <a:bodyPr/>
        <a:lstStyle/>
        <a:p>
          <a:endParaRPr lang="en-US"/>
        </a:p>
      </dgm:t>
    </dgm:pt>
    <dgm:pt modelId="{12A6ED6A-BB5D-7140-B8B2-9970A4920CCF}" type="sibTrans" cxnId="{B1587916-F583-B449-8B34-09B9881C82DA}">
      <dgm:prSet/>
      <dgm:spPr/>
      <dgm:t>
        <a:bodyPr/>
        <a:lstStyle/>
        <a:p>
          <a:endParaRPr lang="en-US"/>
        </a:p>
      </dgm:t>
    </dgm:pt>
    <dgm:pt modelId="{84363C99-5A09-0C4F-8981-E7E196A955F3}">
      <dgm:prSet phldrT="[Text]"/>
      <dgm:spPr>
        <a:solidFill>
          <a:schemeClr val="tx2">
            <a:lumMod val="50000"/>
          </a:schemeClr>
        </a:solidFill>
      </dgm:spPr>
      <dgm:t>
        <a:bodyPr/>
        <a:lstStyle/>
        <a:p>
          <a:pPr algn="l"/>
          <a:r>
            <a:rPr lang="en-US" dirty="0" smtClean="0"/>
            <a:t>Setting Up an Assessment 	      4   minutes</a:t>
          </a:r>
          <a:endParaRPr lang="en-US" dirty="0"/>
        </a:p>
      </dgm:t>
    </dgm:pt>
    <dgm:pt modelId="{F650AC6B-C16F-0047-85CB-3A5EE15D1509}" type="parTrans" cxnId="{D4044EFD-F762-494C-8E2B-81A3EB67EADD}">
      <dgm:prSet/>
      <dgm:spPr/>
      <dgm:t>
        <a:bodyPr/>
        <a:lstStyle/>
        <a:p>
          <a:endParaRPr lang="en-US"/>
        </a:p>
      </dgm:t>
    </dgm:pt>
    <dgm:pt modelId="{8743D4E8-E285-CA40-9503-F15A1AF36C88}" type="sibTrans" cxnId="{D4044EFD-F762-494C-8E2B-81A3EB67EADD}">
      <dgm:prSet/>
      <dgm:spPr/>
      <dgm:t>
        <a:bodyPr/>
        <a:lstStyle/>
        <a:p>
          <a:endParaRPr lang="en-US"/>
        </a:p>
      </dgm:t>
    </dgm:pt>
    <dgm:pt modelId="{93B0E3EA-EB2A-CD4D-8800-F093C7D8D4FA}">
      <dgm:prSet phldrT="[Text]"/>
      <dgm:spPr>
        <a:solidFill>
          <a:schemeClr val="tx2">
            <a:lumMod val="50000"/>
          </a:schemeClr>
        </a:solidFill>
      </dgm:spPr>
      <dgm:t>
        <a:bodyPr/>
        <a:lstStyle/>
        <a:p>
          <a:pPr algn="l"/>
          <a:r>
            <a:rPr lang="en-US" dirty="0" smtClean="0"/>
            <a:t>Reporting and Data                                    1   </a:t>
          </a:r>
          <a:r>
            <a:rPr lang="en-US" dirty="0" smtClean="0"/>
            <a:t>minute</a:t>
          </a:r>
          <a:endParaRPr lang="en-US" dirty="0"/>
        </a:p>
      </dgm:t>
    </dgm:pt>
    <dgm:pt modelId="{A79593B5-0814-2D46-B50D-BF04B1D5A7AA}" type="parTrans" cxnId="{B234EC59-DC9B-5E49-B82F-97760DC4309D}">
      <dgm:prSet/>
      <dgm:spPr/>
      <dgm:t>
        <a:bodyPr/>
        <a:lstStyle/>
        <a:p>
          <a:endParaRPr lang="en-US"/>
        </a:p>
      </dgm:t>
    </dgm:pt>
    <dgm:pt modelId="{2DAA64BA-8D3E-8B4D-9C4C-707420EB89C9}" type="sibTrans" cxnId="{B234EC59-DC9B-5E49-B82F-97760DC4309D}">
      <dgm:prSet/>
      <dgm:spPr/>
      <dgm:t>
        <a:bodyPr/>
        <a:lstStyle/>
        <a:p>
          <a:endParaRPr lang="en-US"/>
        </a:p>
      </dgm:t>
    </dgm:pt>
    <dgm:pt modelId="{4E88E592-E1FD-8844-A1BF-8180E954F441}">
      <dgm:prSet phldrT="[Text]"/>
      <dgm:spPr>
        <a:solidFill>
          <a:schemeClr val="tx2">
            <a:lumMod val="50000"/>
          </a:schemeClr>
        </a:solidFill>
      </dgm:spPr>
      <dgm:t>
        <a:bodyPr/>
        <a:lstStyle/>
        <a:p>
          <a:pPr algn="l"/>
          <a:r>
            <a:rPr lang="en-US" dirty="0" smtClean="0"/>
            <a:t>Troubleshooting &amp; Additional Support         1   </a:t>
          </a:r>
          <a:r>
            <a:rPr lang="en-US" dirty="0" smtClean="0"/>
            <a:t>minute</a:t>
          </a:r>
          <a:endParaRPr lang="en-US" dirty="0"/>
        </a:p>
      </dgm:t>
    </dgm:pt>
    <dgm:pt modelId="{BB5AA31D-37FB-664D-A6F9-3ABB9020DE3F}" type="parTrans" cxnId="{145ADF46-9D94-0542-AFF6-9CB725F290B7}">
      <dgm:prSet/>
      <dgm:spPr/>
      <dgm:t>
        <a:bodyPr/>
        <a:lstStyle/>
        <a:p>
          <a:endParaRPr lang="en-US"/>
        </a:p>
      </dgm:t>
    </dgm:pt>
    <dgm:pt modelId="{C2F6AE56-981F-5940-82D0-C27313B2F047}" type="sibTrans" cxnId="{145ADF46-9D94-0542-AFF6-9CB725F290B7}">
      <dgm:prSet/>
      <dgm:spPr/>
      <dgm:t>
        <a:bodyPr/>
        <a:lstStyle/>
        <a:p>
          <a:endParaRPr lang="en-US"/>
        </a:p>
      </dgm:t>
    </dgm:pt>
    <dgm:pt modelId="{E1411CFB-8346-A448-8691-B184452B5053}">
      <dgm:prSet phldrT="[Text]"/>
      <dgm:spPr>
        <a:solidFill>
          <a:schemeClr val="tx2">
            <a:lumMod val="50000"/>
          </a:schemeClr>
        </a:solidFill>
      </dgm:spPr>
      <dgm:t>
        <a:bodyPr/>
        <a:lstStyle/>
        <a:p>
          <a:pPr algn="l"/>
          <a:r>
            <a:rPr lang="en-US" dirty="0" smtClean="0"/>
            <a:t>User Roles, Permissions, &amp; Security        2   minutes</a:t>
          </a:r>
          <a:endParaRPr lang="en-US" dirty="0"/>
        </a:p>
      </dgm:t>
    </dgm:pt>
    <dgm:pt modelId="{046E387C-5BBF-E84D-80AD-7B37CE092E5E}" type="sibTrans" cxnId="{88C88131-A7E5-9543-9BCF-535ADCC4340C}">
      <dgm:prSet/>
      <dgm:spPr/>
      <dgm:t>
        <a:bodyPr/>
        <a:lstStyle/>
        <a:p>
          <a:endParaRPr lang="en-US"/>
        </a:p>
      </dgm:t>
    </dgm:pt>
    <dgm:pt modelId="{7C84527C-FD41-6744-B3D2-FED43CD0B2B4}" type="parTrans" cxnId="{88C88131-A7E5-9543-9BCF-535ADCC4340C}">
      <dgm:prSet/>
      <dgm:spPr/>
      <dgm:t>
        <a:bodyPr/>
        <a:lstStyle/>
        <a:p>
          <a:endParaRPr lang="en-US"/>
        </a:p>
      </dgm:t>
    </dgm:pt>
    <dgm:pt modelId="{6F717017-F0EB-0942-8B3A-3DFC0CF31DD1}">
      <dgm:prSet phldrT="[Text]"/>
      <dgm:spPr>
        <a:solidFill>
          <a:schemeClr val="tx2">
            <a:lumMod val="50000"/>
          </a:schemeClr>
        </a:solidFill>
      </dgm:spPr>
      <dgm:t>
        <a:bodyPr/>
        <a:lstStyle/>
        <a:p>
          <a:pPr algn="l"/>
          <a:r>
            <a:rPr lang="en-US" dirty="0" smtClean="0"/>
            <a:t>Dashboard Features                                6   minutes</a:t>
          </a:r>
          <a:endParaRPr lang="en-US" dirty="0"/>
        </a:p>
      </dgm:t>
    </dgm:pt>
    <dgm:pt modelId="{B2C5E4DF-9887-9C49-B3C0-599183304D9F}" type="sibTrans" cxnId="{696ED52E-A3CD-5648-8650-693A90FC69BC}">
      <dgm:prSet/>
      <dgm:spPr/>
      <dgm:t>
        <a:bodyPr/>
        <a:lstStyle/>
        <a:p>
          <a:endParaRPr lang="en-US"/>
        </a:p>
      </dgm:t>
    </dgm:pt>
    <dgm:pt modelId="{D81CFBEC-E475-2743-9BE9-053C87652C48}" type="parTrans" cxnId="{696ED52E-A3CD-5648-8650-693A90FC69BC}">
      <dgm:prSet/>
      <dgm:spPr/>
      <dgm:t>
        <a:bodyPr/>
        <a:lstStyle/>
        <a:p>
          <a:endParaRPr lang="en-US"/>
        </a:p>
      </dgm:t>
    </dgm:pt>
    <dgm:pt modelId="{51369AC8-5288-6F48-9FCC-2954F0788881}" type="pres">
      <dgm:prSet presAssocID="{9388A3BD-B17F-2146-872A-FC42DEAE1793}" presName="Name0" presStyleCnt="0">
        <dgm:presLayoutVars>
          <dgm:chMax val="7"/>
          <dgm:chPref val="7"/>
          <dgm:dir/>
        </dgm:presLayoutVars>
      </dgm:prSet>
      <dgm:spPr/>
      <dgm:t>
        <a:bodyPr/>
        <a:lstStyle/>
        <a:p>
          <a:endParaRPr lang="en-US"/>
        </a:p>
      </dgm:t>
    </dgm:pt>
    <dgm:pt modelId="{A7ECB4C1-2DB4-4046-99DA-5137D15F1BBA}" type="pres">
      <dgm:prSet presAssocID="{9388A3BD-B17F-2146-872A-FC42DEAE1793}" presName="Name1" presStyleCnt="0"/>
      <dgm:spPr/>
    </dgm:pt>
    <dgm:pt modelId="{89B47217-AC47-1043-96D5-456C74CA5421}" type="pres">
      <dgm:prSet presAssocID="{9388A3BD-B17F-2146-872A-FC42DEAE1793}" presName="cycle" presStyleCnt="0"/>
      <dgm:spPr/>
    </dgm:pt>
    <dgm:pt modelId="{5C257413-CC94-1B45-91CA-AF2DA75F7B80}" type="pres">
      <dgm:prSet presAssocID="{9388A3BD-B17F-2146-872A-FC42DEAE1793}" presName="srcNode" presStyleLbl="node1" presStyleIdx="0" presStyleCnt="6"/>
      <dgm:spPr/>
    </dgm:pt>
    <dgm:pt modelId="{68241B54-D941-274B-AFB5-2522056C3546}" type="pres">
      <dgm:prSet presAssocID="{9388A3BD-B17F-2146-872A-FC42DEAE1793}" presName="conn" presStyleLbl="parChTrans1D2" presStyleIdx="0" presStyleCnt="1"/>
      <dgm:spPr/>
      <dgm:t>
        <a:bodyPr/>
        <a:lstStyle/>
        <a:p>
          <a:endParaRPr lang="en-US"/>
        </a:p>
      </dgm:t>
    </dgm:pt>
    <dgm:pt modelId="{CCBE61A8-E649-934F-8310-60A086DBC161}" type="pres">
      <dgm:prSet presAssocID="{9388A3BD-B17F-2146-872A-FC42DEAE1793}" presName="extraNode" presStyleLbl="node1" presStyleIdx="0" presStyleCnt="6"/>
      <dgm:spPr/>
    </dgm:pt>
    <dgm:pt modelId="{3FFC9FA2-081F-7849-88A8-A637166D887D}" type="pres">
      <dgm:prSet presAssocID="{9388A3BD-B17F-2146-872A-FC42DEAE1793}" presName="dstNode" presStyleLbl="node1" presStyleIdx="0" presStyleCnt="6"/>
      <dgm:spPr/>
    </dgm:pt>
    <dgm:pt modelId="{64F72B36-3014-7E43-B43C-AB2333FD8633}" type="pres">
      <dgm:prSet presAssocID="{D6348C27-72EE-9342-B0A7-855A7187B53D}" presName="text_1" presStyleLbl="node1" presStyleIdx="0" presStyleCnt="6">
        <dgm:presLayoutVars>
          <dgm:bulletEnabled val="1"/>
        </dgm:presLayoutVars>
      </dgm:prSet>
      <dgm:spPr/>
      <dgm:t>
        <a:bodyPr/>
        <a:lstStyle/>
        <a:p>
          <a:endParaRPr lang="en-US"/>
        </a:p>
      </dgm:t>
    </dgm:pt>
    <dgm:pt modelId="{C706095C-0A54-2C4E-85B9-27D8D1418F26}" type="pres">
      <dgm:prSet presAssocID="{D6348C27-72EE-9342-B0A7-855A7187B53D}" presName="accent_1" presStyleCnt="0"/>
      <dgm:spPr/>
    </dgm:pt>
    <dgm:pt modelId="{471A6F5D-6E82-5A45-A05E-74FF9AC5AA6F}" type="pres">
      <dgm:prSet presAssocID="{D6348C27-72EE-9342-B0A7-855A7187B53D}" presName="accentRepeatNode" presStyleLbl="solidFgAcc1" presStyleIdx="0" presStyleCnt="6"/>
      <dgm:spPr/>
    </dgm:pt>
    <dgm:pt modelId="{5C8C4924-B70F-584B-A558-6DFBF7783117}" type="pres">
      <dgm:prSet presAssocID="{E1411CFB-8346-A448-8691-B184452B5053}" presName="text_2" presStyleLbl="node1" presStyleIdx="1" presStyleCnt="6">
        <dgm:presLayoutVars>
          <dgm:bulletEnabled val="1"/>
        </dgm:presLayoutVars>
      </dgm:prSet>
      <dgm:spPr/>
      <dgm:t>
        <a:bodyPr/>
        <a:lstStyle/>
        <a:p>
          <a:endParaRPr lang="en-US"/>
        </a:p>
      </dgm:t>
    </dgm:pt>
    <dgm:pt modelId="{1F05EE8C-9E5C-8441-9211-AB33BFB5735F}" type="pres">
      <dgm:prSet presAssocID="{E1411CFB-8346-A448-8691-B184452B5053}" presName="accent_2" presStyleCnt="0"/>
      <dgm:spPr/>
    </dgm:pt>
    <dgm:pt modelId="{C9F365C3-5E28-3E4D-B0AC-73E041BC8AD6}" type="pres">
      <dgm:prSet presAssocID="{E1411CFB-8346-A448-8691-B184452B5053}" presName="accentRepeatNode" presStyleLbl="solidFgAcc1" presStyleIdx="1" presStyleCnt="6"/>
      <dgm:spPr/>
    </dgm:pt>
    <dgm:pt modelId="{284457FC-AD50-C645-A42C-162C7FA81438}" type="pres">
      <dgm:prSet presAssocID="{84363C99-5A09-0C4F-8981-E7E196A955F3}" presName="text_3" presStyleLbl="node1" presStyleIdx="2" presStyleCnt="6">
        <dgm:presLayoutVars>
          <dgm:bulletEnabled val="1"/>
        </dgm:presLayoutVars>
      </dgm:prSet>
      <dgm:spPr/>
      <dgm:t>
        <a:bodyPr/>
        <a:lstStyle/>
        <a:p>
          <a:endParaRPr lang="en-US"/>
        </a:p>
      </dgm:t>
    </dgm:pt>
    <dgm:pt modelId="{A59BE9B0-EE4A-DA46-89D3-F18D51C20B1F}" type="pres">
      <dgm:prSet presAssocID="{84363C99-5A09-0C4F-8981-E7E196A955F3}" presName="accent_3" presStyleCnt="0"/>
      <dgm:spPr/>
    </dgm:pt>
    <dgm:pt modelId="{A1A53361-3AEE-5B41-8E71-8DC695F6FE21}" type="pres">
      <dgm:prSet presAssocID="{84363C99-5A09-0C4F-8981-E7E196A955F3}" presName="accentRepeatNode" presStyleLbl="solidFgAcc1" presStyleIdx="2" presStyleCnt="6"/>
      <dgm:spPr/>
    </dgm:pt>
    <dgm:pt modelId="{CD9B664E-C07E-2449-A3D4-B6F2441115BF}" type="pres">
      <dgm:prSet presAssocID="{6F717017-F0EB-0942-8B3A-3DFC0CF31DD1}" presName="text_4" presStyleLbl="node1" presStyleIdx="3" presStyleCnt="6">
        <dgm:presLayoutVars>
          <dgm:bulletEnabled val="1"/>
        </dgm:presLayoutVars>
      </dgm:prSet>
      <dgm:spPr/>
      <dgm:t>
        <a:bodyPr/>
        <a:lstStyle/>
        <a:p>
          <a:endParaRPr lang="en-US"/>
        </a:p>
      </dgm:t>
    </dgm:pt>
    <dgm:pt modelId="{1070D81C-3A1C-094C-A85C-46EA805E117F}" type="pres">
      <dgm:prSet presAssocID="{6F717017-F0EB-0942-8B3A-3DFC0CF31DD1}" presName="accent_4" presStyleCnt="0"/>
      <dgm:spPr/>
    </dgm:pt>
    <dgm:pt modelId="{7452716A-356E-094F-9D11-F69DEE722EF3}" type="pres">
      <dgm:prSet presAssocID="{6F717017-F0EB-0942-8B3A-3DFC0CF31DD1}" presName="accentRepeatNode" presStyleLbl="solidFgAcc1" presStyleIdx="3" presStyleCnt="6"/>
      <dgm:spPr/>
    </dgm:pt>
    <dgm:pt modelId="{9885AAD4-FA98-2C4C-9261-CE750F217DFB}" type="pres">
      <dgm:prSet presAssocID="{93B0E3EA-EB2A-CD4D-8800-F093C7D8D4FA}" presName="text_5" presStyleLbl="node1" presStyleIdx="4" presStyleCnt="6">
        <dgm:presLayoutVars>
          <dgm:bulletEnabled val="1"/>
        </dgm:presLayoutVars>
      </dgm:prSet>
      <dgm:spPr/>
      <dgm:t>
        <a:bodyPr/>
        <a:lstStyle/>
        <a:p>
          <a:endParaRPr lang="en-US"/>
        </a:p>
      </dgm:t>
    </dgm:pt>
    <dgm:pt modelId="{2778AA55-31A8-3E43-8488-993171323A9D}" type="pres">
      <dgm:prSet presAssocID="{93B0E3EA-EB2A-CD4D-8800-F093C7D8D4FA}" presName="accent_5" presStyleCnt="0"/>
      <dgm:spPr/>
    </dgm:pt>
    <dgm:pt modelId="{1063CDC9-B40D-5C42-8196-0A15B9AA25CD}" type="pres">
      <dgm:prSet presAssocID="{93B0E3EA-EB2A-CD4D-8800-F093C7D8D4FA}" presName="accentRepeatNode" presStyleLbl="solidFgAcc1" presStyleIdx="4" presStyleCnt="6"/>
      <dgm:spPr/>
    </dgm:pt>
    <dgm:pt modelId="{D87E3F26-70EF-E641-A2FF-3B887F9B8B60}" type="pres">
      <dgm:prSet presAssocID="{4E88E592-E1FD-8844-A1BF-8180E954F441}" presName="text_6" presStyleLbl="node1" presStyleIdx="5" presStyleCnt="6">
        <dgm:presLayoutVars>
          <dgm:bulletEnabled val="1"/>
        </dgm:presLayoutVars>
      </dgm:prSet>
      <dgm:spPr/>
      <dgm:t>
        <a:bodyPr/>
        <a:lstStyle/>
        <a:p>
          <a:endParaRPr lang="en-US"/>
        </a:p>
      </dgm:t>
    </dgm:pt>
    <dgm:pt modelId="{60FAEC5F-7F6E-C24E-91B2-2DA2A5A20CC5}" type="pres">
      <dgm:prSet presAssocID="{4E88E592-E1FD-8844-A1BF-8180E954F441}" presName="accent_6" presStyleCnt="0"/>
      <dgm:spPr/>
    </dgm:pt>
    <dgm:pt modelId="{A140B0DB-4885-9C42-BDAF-C0AD1CB4D40E}" type="pres">
      <dgm:prSet presAssocID="{4E88E592-E1FD-8844-A1BF-8180E954F441}" presName="accentRepeatNode" presStyleLbl="solidFgAcc1" presStyleIdx="5" presStyleCnt="6"/>
      <dgm:spPr>
        <a:solidFill>
          <a:schemeClr val="bg1"/>
        </a:solidFill>
      </dgm:spPr>
      <dgm:t>
        <a:bodyPr/>
        <a:lstStyle/>
        <a:p>
          <a:endParaRPr lang="en-US"/>
        </a:p>
      </dgm:t>
    </dgm:pt>
  </dgm:ptLst>
  <dgm:cxnLst>
    <dgm:cxn modelId="{696ED52E-A3CD-5648-8650-693A90FC69BC}" srcId="{9388A3BD-B17F-2146-872A-FC42DEAE1793}" destId="{6F717017-F0EB-0942-8B3A-3DFC0CF31DD1}" srcOrd="3" destOrd="0" parTransId="{D81CFBEC-E475-2743-9BE9-053C87652C48}" sibTransId="{B2C5E4DF-9887-9C49-B3C0-599183304D9F}"/>
    <dgm:cxn modelId="{ECEBE226-F0D5-44C9-8AC4-CA60362EDCF1}" type="presOf" srcId="{12A6ED6A-BB5D-7140-B8B2-9970A4920CCF}" destId="{68241B54-D941-274B-AFB5-2522056C3546}" srcOrd="0" destOrd="0" presId="urn:microsoft.com/office/officeart/2008/layout/VerticalCurvedList"/>
    <dgm:cxn modelId="{D4044EFD-F762-494C-8E2B-81A3EB67EADD}" srcId="{9388A3BD-B17F-2146-872A-FC42DEAE1793}" destId="{84363C99-5A09-0C4F-8981-E7E196A955F3}" srcOrd="2" destOrd="0" parTransId="{F650AC6B-C16F-0047-85CB-3A5EE15D1509}" sibTransId="{8743D4E8-E285-CA40-9503-F15A1AF36C88}"/>
    <dgm:cxn modelId="{145ADF46-9D94-0542-AFF6-9CB725F290B7}" srcId="{9388A3BD-B17F-2146-872A-FC42DEAE1793}" destId="{4E88E592-E1FD-8844-A1BF-8180E954F441}" srcOrd="5" destOrd="0" parTransId="{BB5AA31D-37FB-664D-A6F9-3ABB9020DE3F}" sibTransId="{C2F6AE56-981F-5940-82D0-C27313B2F047}"/>
    <dgm:cxn modelId="{DA7E2C0E-0A33-420E-8A72-D90972BBE610}" type="presOf" srcId="{6F717017-F0EB-0942-8B3A-3DFC0CF31DD1}" destId="{CD9B664E-C07E-2449-A3D4-B6F2441115BF}" srcOrd="0" destOrd="0" presId="urn:microsoft.com/office/officeart/2008/layout/VerticalCurvedList"/>
    <dgm:cxn modelId="{88C88131-A7E5-9543-9BCF-535ADCC4340C}" srcId="{9388A3BD-B17F-2146-872A-FC42DEAE1793}" destId="{E1411CFB-8346-A448-8691-B184452B5053}" srcOrd="1" destOrd="0" parTransId="{7C84527C-FD41-6744-B3D2-FED43CD0B2B4}" sibTransId="{046E387C-5BBF-E84D-80AD-7B37CE092E5E}"/>
    <dgm:cxn modelId="{0F98E1F8-39D1-4A41-B531-799DA2893FCA}" type="presOf" srcId="{93B0E3EA-EB2A-CD4D-8800-F093C7D8D4FA}" destId="{9885AAD4-FA98-2C4C-9261-CE750F217DFB}" srcOrd="0" destOrd="0" presId="urn:microsoft.com/office/officeart/2008/layout/VerticalCurvedList"/>
    <dgm:cxn modelId="{ABCB2B9B-4C66-48A7-A2CC-2C7622D2564C}" type="presOf" srcId="{4E88E592-E1FD-8844-A1BF-8180E954F441}" destId="{D87E3F26-70EF-E641-A2FF-3B887F9B8B60}" srcOrd="0" destOrd="0" presId="urn:microsoft.com/office/officeart/2008/layout/VerticalCurvedList"/>
    <dgm:cxn modelId="{B9A2C322-77FA-4ADF-91FF-C243E6B73050}" type="presOf" srcId="{E1411CFB-8346-A448-8691-B184452B5053}" destId="{5C8C4924-B70F-584B-A558-6DFBF7783117}" srcOrd="0" destOrd="0" presId="urn:microsoft.com/office/officeart/2008/layout/VerticalCurvedList"/>
    <dgm:cxn modelId="{2FAC36E4-0A4A-4B08-B362-D54D4176B016}" type="presOf" srcId="{84363C99-5A09-0C4F-8981-E7E196A955F3}" destId="{284457FC-AD50-C645-A42C-162C7FA81438}" srcOrd="0" destOrd="0" presId="urn:microsoft.com/office/officeart/2008/layout/VerticalCurvedList"/>
    <dgm:cxn modelId="{D67B0B91-A2A1-4544-9C8A-434E862F8223}" type="presOf" srcId="{D6348C27-72EE-9342-B0A7-855A7187B53D}" destId="{64F72B36-3014-7E43-B43C-AB2333FD8633}" srcOrd="0" destOrd="0" presId="urn:microsoft.com/office/officeart/2008/layout/VerticalCurvedList"/>
    <dgm:cxn modelId="{B234EC59-DC9B-5E49-B82F-97760DC4309D}" srcId="{9388A3BD-B17F-2146-872A-FC42DEAE1793}" destId="{93B0E3EA-EB2A-CD4D-8800-F093C7D8D4FA}" srcOrd="4" destOrd="0" parTransId="{A79593B5-0814-2D46-B50D-BF04B1D5A7AA}" sibTransId="{2DAA64BA-8D3E-8B4D-9C4C-707420EB89C9}"/>
    <dgm:cxn modelId="{28ACDEB1-3DD8-43AF-AAFD-ABB708931503}" type="presOf" srcId="{9388A3BD-B17F-2146-872A-FC42DEAE1793}" destId="{51369AC8-5288-6F48-9FCC-2954F0788881}" srcOrd="0" destOrd="0" presId="urn:microsoft.com/office/officeart/2008/layout/VerticalCurvedList"/>
    <dgm:cxn modelId="{B1587916-F583-B449-8B34-09B9881C82DA}" srcId="{9388A3BD-B17F-2146-872A-FC42DEAE1793}" destId="{D6348C27-72EE-9342-B0A7-855A7187B53D}" srcOrd="0" destOrd="0" parTransId="{F98F1328-720D-B744-BEC7-9FCF5C612757}" sibTransId="{12A6ED6A-BB5D-7140-B8B2-9970A4920CCF}"/>
    <dgm:cxn modelId="{A4EE44D2-9E36-42D6-A3B4-30B728ACE87A}" type="presParOf" srcId="{51369AC8-5288-6F48-9FCC-2954F0788881}" destId="{A7ECB4C1-2DB4-4046-99DA-5137D15F1BBA}" srcOrd="0" destOrd="0" presId="urn:microsoft.com/office/officeart/2008/layout/VerticalCurvedList"/>
    <dgm:cxn modelId="{C4E481D3-FE7E-454C-B21E-F114FB97DB56}" type="presParOf" srcId="{A7ECB4C1-2DB4-4046-99DA-5137D15F1BBA}" destId="{89B47217-AC47-1043-96D5-456C74CA5421}" srcOrd="0" destOrd="0" presId="urn:microsoft.com/office/officeart/2008/layout/VerticalCurvedList"/>
    <dgm:cxn modelId="{A8640D19-8799-4EA2-85D9-BDE3E26F2435}" type="presParOf" srcId="{89B47217-AC47-1043-96D5-456C74CA5421}" destId="{5C257413-CC94-1B45-91CA-AF2DA75F7B80}" srcOrd="0" destOrd="0" presId="urn:microsoft.com/office/officeart/2008/layout/VerticalCurvedList"/>
    <dgm:cxn modelId="{DA05F3F1-C5CE-4F61-89DF-C21C0DD552EF}" type="presParOf" srcId="{89B47217-AC47-1043-96D5-456C74CA5421}" destId="{68241B54-D941-274B-AFB5-2522056C3546}" srcOrd="1" destOrd="0" presId="urn:microsoft.com/office/officeart/2008/layout/VerticalCurvedList"/>
    <dgm:cxn modelId="{AA63C1F6-A1C2-4BE3-9FA5-D7A4EF87374C}" type="presParOf" srcId="{89B47217-AC47-1043-96D5-456C74CA5421}" destId="{CCBE61A8-E649-934F-8310-60A086DBC161}" srcOrd="2" destOrd="0" presId="urn:microsoft.com/office/officeart/2008/layout/VerticalCurvedList"/>
    <dgm:cxn modelId="{700D142E-8826-465B-B7DE-3D1D3F119E61}" type="presParOf" srcId="{89B47217-AC47-1043-96D5-456C74CA5421}" destId="{3FFC9FA2-081F-7849-88A8-A637166D887D}" srcOrd="3" destOrd="0" presId="urn:microsoft.com/office/officeart/2008/layout/VerticalCurvedList"/>
    <dgm:cxn modelId="{5C22C8C6-F7C6-4CC2-85A6-0C8389CC0ADF}" type="presParOf" srcId="{A7ECB4C1-2DB4-4046-99DA-5137D15F1BBA}" destId="{64F72B36-3014-7E43-B43C-AB2333FD8633}" srcOrd="1" destOrd="0" presId="urn:microsoft.com/office/officeart/2008/layout/VerticalCurvedList"/>
    <dgm:cxn modelId="{0B042C4B-17F6-4DB4-963B-0E51297D31C6}" type="presParOf" srcId="{A7ECB4C1-2DB4-4046-99DA-5137D15F1BBA}" destId="{C706095C-0A54-2C4E-85B9-27D8D1418F26}" srcOrd="2" destOrd="0" presId="urn:microsoft.com/office/officeart/2008/layout/VerticalCurvedList"/>
    <dgm:cxn modelId="{72526D76-593B-42D9-8284-FF87C44FC915}" type="presParOf" srcId="{C706095C-0A54-2C4E-85B9-27D8D1418F26}" destId="{471A6F5D-6E82-5A45-A05E-74FF9AC5AA6F}" srcOrd="0" destOrd="0" presId="urn:microsoft.com/office/officeart/2008/layout/VerticalCurvedList"/>
    <dgm:cxn modelId="{0FF5C2C2-AE2E-4A17-83DF-04D2A36C607E}" type="presParOf" srcId="{A7ECB4C1-2DB4-4046-99DA-5137D15F1BBA}" destId="{5C8C4924-B70F-584B-A558-6DFBF7783117}" srcOrd="3" destOrd="0" presId="urn:microsoft.com/office/officeart/2008/layout/VerticalCurvedList"/>
    <dgm:cxn modelId="{1170A75C-6B20-4001-90B8-6321EA2ED2E8}" type="presParOf" srcId="{A7ECB4C1-2DB4-4046-99DA-5137D15F1BBA}" destId="{1F05EE8C-9E5C-8441-9211-AB33BFB5735F}" srcOrd="4" destOrd="0" presId="urn:microsoft.com/office/officeart/2008/layout/VerticalCurvedList"/>
    <dgm:cxn modelId="{C756B31D-A426-4730-BD76-EA58B553B41E}" type="presParOf" srcId="{1F05EE8C-9E5C-8441-9211-AB33BFB5735F}" destId="{C9F365C3-5E28-3E4D-B0AC-73E041BC8AD6}" srcOrd="0" destOrd="0" presId="urn:microsoft.com/office/officeart/2008/layout/VerticalCurvedList"/>
    <dgm:cxn modelId="{3D5FDF7D-CD1F-4D9E-B385-325EBC9BBA74}" type="presParOf" srcId="{A7ECB4C1-2DB4-4046-99DA-5137D15F1BBA}" destId="{284457FC-AD50-C645-A42C-162C7FA81438}" srcOrd="5" destOrd="0" presId="urn:microsoft.com/office/officeart/2008/layout/VerticalCurvedList"/>
    <dgm:cxn modelId="{13AA53DB-F29A-4360-8B8F-D4874F2B5341}" type="presParOf" srcId="{A7ECB4C1-2DB4-4046-99DA-5137D15F1BBA}" destId="{A59BE9B0-EE4A-DA46-89D3-F18D51C20B1F}" srcOrd="6" destOrd="0" presId="urn:microsoft.com/office/officeart/2008/layout/VerticalCurvedList"/>
    <dgm:cxn modelId="{E9C09AEE-F2B1-436B-91EF-793B2206B557}" type="presParOf" srcId="{A59BE9B0-EE4A-DA46-89D3-F18D51C20B1F}" destId="{A1A53361-3AEE-5B41-8E71-8DC695F6FE21}" srcOrd="0" destOrd="0" presId="urn:microsoft.com/office/officeart/2008/layout/VerticalCurvedList"/>
    <dgm:cxn modelId="{F8708F0B-9E82-4EDE-9D59-D9CE45EA2EB9}" type="presParOf" srcId="{A7ECB4C1-2DB4-4046-99DA-5137D15F1BBA}" destId="{CD9B664E-C07E-2449-A3D4-B6F2441115BF}" srcOrd="7" destOrd="0" presId="urn:microsoft.com/office/officeart/2008/layout/VerticalCurvedList"/>
    <dgm:cxn modelId="{635826DE-37CA-4E22-B4F7-3DAB3AD8A047}" type="presParOf" srcId="{A7ECB4C1-2DB4-4046-99DA-5137D15F1BBA}" destId="{1070D81C-3A1C-094C-A85C-46EA805E117F}" srcOrd="8" destOrd="0" presId="urn:microsoft.com/office/officeart/2008/layout/VerticalCurvedList"/>
    <dgm:cxn modelId="{556D8C85-0D9A-4005-A56F-9FDFB9EFB003}" type="presParOf" srcId="{1070D81C-3A1C-094C-A85C-46EA805E117F}" destId="{7452716A-356E-094F-9D11-F69DEE722EF3}" srcOrd="0" destOrd="0" presId="urn:microsoft.com/office/officeart/2008/layout/VerticalCurvedList"/>
    <dgm:cxn modelId="{21B66B9F-CBAE-4B18-A38C-DABC0A659143}" type="presParOf" srcId="{A7ECB4C1-2DB4-4046-99DA-5137D15F1BBA}" destId="{9885AAD4-FA98-2C4C-9261-CE750F217DFB}" srcOrd="9" destOrd="0" presId="urn:microsoft.com/office/officeart/2008/layout/VerticalCurvedList"/>
    <dgm:cxn modelId="{3F40F17B-7B7E-433D-81BA-E46B431E8DB5}" type="presParOf" srcId="{A7ECB4C1-2DB4-4046-99DA-5137D15F1BBA}" destId="{2778AA55-31A8-3E43-8488-993171323A9D}" srcOrd="10" destOrd="0" presId="urn:microsoft.com/office/officeart/2008/layout/VerticalCurvedList"/>
    <dgm:cxn modelId="{38B9EA13-15D4-4F82-9581-9179710BACAE}" type="presParOf" srcId="{2778AA55-31A8-3E43-8488-993171323A9D}" destId="{1063CDC9-B40D-5C42-8196-0A15B9AA25CD}" srcOrd="0" destOrd="0" presId="urn:microsoft.com/office/officeart/2008/layout/VerticalCurvedList"/>
    <dgm:cxn modelId="{FF1BE893-A78B-4482-BB9E-12168375C48D}" type="presParOf" srcId="{A7ECB4C1-2DB4-4046-99DA-5137D15F1BBA}" destId="{D87E3F26-70EF-E641-A2FF-3B887F9B8B60}" srcOrd="11" destOrd="0" presId="urn:microsoft.com/office/officeart/2008/layout/VerticalCurvedList"/>
    <dgm:cxn modelId="{CB0B3798-7603-4D47-8ECF-9CB8D80990D0}" type="presParOf" srcId="{A7ECB4C1-2DB4-4046-99DA-5137D15F1BBA}" destId="{60FAEC5F-7F6E-C24E-91B2-2DA2A5A20CC5}" srcOrd="12" destOrd="0" presId="urn:microsoft.com/office/officeart/2008/layout/VerticalCurvedList"/>
    <dgm:cxn modelId="{225FDF6D-52D2-4C04-B897-16F0CD778F79}" type="presParOf" srcId="{60FAEC5F-7F6E-C24E-91B2-2DA2A5A20CC5}" destId="{A140B0DB-4885-9C42-BDAF-C0AD1CB4D40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65378" y="188217"/>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a:t>
          </a:r>
          <a:r>
            <a:rPr lang="en-US" sz="2600" kern="1200" dirty="0" smtClean="0"/>
            <a:t>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41B54-D941-274B-AFB5-2522056C3546}">
      <dsp:nvSpPr>
        <dsp:cNvPr id="0" name=""/>
        <dsp:cNvSpPr/>
      </dsp:nvSpPr>
      <dsp:spPr>
        <a:xfrm>
          <a:off x="-5634260" y="-862504"/>
          <a:ext cx="6708171" cy="6708171"/>
        </a:xfrm>
        <a:prstGeom prst="blockArc">
          <a:avLst>
            <a:gd name="adj1" fmla="val 18900000"/>
            <a:gd name="adj2" fmla="val 2700000"/>
            <a:gd name="adj3" fmla="val 32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72B36-3014-7E43-B43C-AB2333FD8633}">
      <dsp:nvSpPr>
        <dsp:cNvPr id="0" name=""/>
        <dsp:cNvSpPr/>
      </dsp:nvSpPr>
      <dsp:spPr>
        <a:xfrm>
          <a:off x="400208" y="262413"/>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Overview 	                                              5   minutes </a:t>
          </a:r>
          <a:endParaRPr lang="en-US" sz="2600" kern="1200" dirty="0"/>
        </a:p>
      </dsp:txBody>
      <dsp:txXfrm>
        <a:off x="400208" y="262413"/>
        <a:ext cx="7759687" cy="524627"/>
      </dsp:txXfrm>
    </dsp:sp>
    <dsp:sp modelId="{471A6F5D-6E82-5A45-A05E-74FF9AC5AA6F}">
      <dsp:nvSpPr>
        <dsp:cNvPr id="0" name=""/>
        <dsp:cNvSpPr/>
      </dsp:nvSpPr>
      <dsp:spPr>
        <a:xfrm>
          <a:off x="72316" y="196834"/>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C4924-B70F-584B-A558-6DFBF7783117}">
      <dsp:nvSpPr>
        <dsp:cNvPr id="0" name=""/>
        <dsp:cNvSpPr/>
      </dsp:nvSpPr>
      <dsp:spPr>
        <a:xfrm>
          <a:off x="831750" y="1049254"/>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User Roles, Permissions, &amp; Security        2   minutes</a:t>
          </a:r>
          <a:endParaRPr lang="en-US" sz="2600" kern="1200" dirty="0"/>
        </a:p>
      </dsp:txBody>
      <dsp:txXfrm>
        <a:off x="831750" y="1049254"/>
        <a:ext cx="7328145" cy="524627"/>
      </dsp:txXfrm>
    </dsp:sp>
    <dsp:sp modelId="{C9F365C3-5E28-3E4D-B0AC-73E041BC8AD6}">
      <dsp:nvSpPr>
        <dsp:cNvPr id="0" name=""/>
        <dsp:cNvSpPr/>
      </dsp:nvSpPr>
      <dsp:spPr>
        <a:xfrm>
          <a:off x="503858" y="983676"/>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457FC-AD50-C645-A42C-162C7FA81438}">
      <dsp:nvSpPr>
        <dsp:cNvPr id="0" name=""/>
        <dsp:cNvSpPr/>
      </dsp:nvSpPr>
      <dsp:spPr>
        <a:xfrm>
          <a:off x="1029083" y="1836096"/>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Setting Up an Assessment 	      4   minutes</a:t>
          </a:r>
          <a:endParaRPr lang="en-US" sz="2600" kern="1200" dirty="0"/>
        </a:p>
      </dsp:txBody>
      <dsp:txXfrm>
        <a:off x="1029083" y="1836096"/>
        <a:ext cx="7130812" cy="524627"/>
      </dsp:txXfrm>
    </dsp:sp>
    <dsp:sp modelId="{A1A53361-3AEE-5B41-8E71-8DC695F6FE21}">
      <dsp:nvSpPr>
        <dsp:cNvPr id="0" name=""/>
        <dsp:cNvSpPr/>
      </dsp:nvSpPr>
      <dsp:spPr>
        <a:xfrm>
          <a:off x="701191" y="1770517"/>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9B664E-C07E-2449-A3D4-B6F2441115BF}">
      <dsp:nvSpPr>
        <dsp:cNvPr id="0" name=""/>
        <dsp:cNvSpPr/>
      </dsp:nvSpPr>
      <dsp:spPr>
        <a:xfrm>
          <a:off x="1029083" y="2622439"/>
          <a:ext cx="7130812"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Dashboard Features                                6   minutes</a:t>
          </a:r>
          <a:endParaRPr lang="en-US" sz="2600" kern="1200" dirty="0"/>
        </a:p>
      </dsp:txBody>
      <dsp:txXfrm>
        <a:off x="1029083" y="2622439"/>
        <a:ext cx="7130812" cy="524627"/>
      </dsp:txXfrm>
    </dsp:sp>
    <dsp:sp modelId="{7452716A-356E-094F-9D11-F69DEE722EF3}">
      <dsp:nvSpPr>
        <dsp:cNvPr id="0" name=""/>
        <dsp:cNvSpPr/>
      </dsp:nvSpPr>
      <dsp:spPr>
        <a:xfrm>
          <a:off x="701191" y="2556860"/>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5AAD4-FA98-2C4C-9261-CE750F217DFB}">
      <dsp:nvSpPr>
        <dsp:cNvPr id="0" name=""/>
        <dsp:cNvSpPr/>
      </dsp:nvSpPr>
      <dsp:spPr>
        <a:xfrm>
          <a:off x="831750" y="3409280"/>
          <a:ext cx="7328145"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Reporting and Data                                    1   </a:t>
          </a:r>
          <a:r>
            <a:rPr lang="en-US" sz="2600" kern="1200" dirty="0" smtClean="0"/>
            <a:t>minute</a:t>
          </a:r>
          <a:endParaRPr lang="en-US" sz="2600" kern="1200" dirty="0"/>
        </a:p>
      </dsp:txBody>
      <dsp:txXfrm>
        <a:off x="831750" y="3409280"/>
        <a:ext cx="7328145" cy="524627"/>
      </dsp:txXfrm>
    </dsp:sp>
    <dsp:sp modelId="{1063CDC9-B40D-5C42-8196-0A15B9AA25CD}">
      <dsp:nvSpPr>
        <dsp:cNvPr id="0" name=""/>
        <dsp:cNvSpPr/>
      </dsp:nvSpPr>
      <dsp:spPr>
        <a:xfrm>
          <a:off x="503858" y="3343702"/>
          <a:ext cx="655784" cy="65578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7E3F26-70EF-E641-A2FF-3B887F9B8B60}">
      <dsp:nvSpPr>
        <dsp:cNvPr id="0" name=""/>
        <dsp:cNvSpPr/>
      </dsp:nvSpPr>
      <dsp:spPr>
        <a:xfrm>
          <a:off x="400208" y="4196122"/>
          <a:ext cx="7759687" cy="524627"/>
        </a:xfrm>
        <a:prstGeom prst="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423"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Troubleshooting &amp; Additional Support         1   </a:t>
          </a:r>
          <a:r>
            <a:rPr lang="en-US" sz="2600" kern="1200" dirty="0" smtClean="0"/>
            <a:t>minute</a:t>
          </a:r>
          <a:endParaRPr lang="en-US" sz="2600" kern="1200" dirty="0"/>
        </a:p>
      </dsp:txBody>
      <dsp:txXfrm>
        <a:off x="400208" y="4196122"/>
        <a:ext cx="7759687" cy="524627"/>
      </dsp:txXfrm>
    </dsp:sp>
    <dsp:sp modelId="{A140B0DB-4885-9C42-BDAF-C0AD1CB4D40E}">
      <dsp:nvSpPr>
        <dsp:cNvPr id="0" name=""/>
        <dsp:cNvSpPr/>
      </dsp:nvSpPr>
      <dsp:spPr>
        <a:xfrm>
          <a:off x="72316" y="4130543"/>
          <a:ext cx="655784" cy="655784"/>
        </a:xfrm>
        <a:prstGeom prst="ellipse">
          <a:avLst/>
        </a:prstGeom>
        <a:solidFill>
          <a:schemeClr val="bg1"/>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FBDAAC-36FD-D644-B939-0FCB4C744097}" type="datetimeFigureOut">
              <a:rPr lang="en-US" smtClean="0"/>
              <a:t>3/13/2015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F358C4-4D0A-7449-87D0-463DFD351B99}" type="slidenum">
              <a:rPr lang="en-US" smtClean="0"/>
              <a:t>‹#›</a:t>
            </a:fld>
            <a:endParaRPr lang="en-US"/>
          </a:p>
        </p:txBody>
      </p:sp>
    </p:spTree>
    <p:extLst>
      <p:ext uri="{BB962C8B-B14F-4D97-AF65-F5344CB8AC3E}">
        <p14:creationId xmlns:p14="http://schemas.microsoft.com/office/powerpoint/2010/main" val="3931831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119C6E-3008-884E-B27F-982F2ABEBA6D}" type="datetimeFigureOut">
              <a:rPr lang="en-US" smtClean="0"/>
              <a:t>3/13/2015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1E268-0900-524F-AEF7-03E6D8015FB3}" type="slidenum">
              <a:rPr lang="en-US" smtClean="0"/>
              <a:t>‹#›</a:t>
            </a:fld>
            <a:endParaRPr lang="en-US" dirty="0"/>
          </a:p>
        </p:txBody>
      </p:sp>
    </p:spTree>
    <p:extLst>
      <p:ext uri="{BB962C8B-B14F-4D97-AF65-F5344CB8AC3E}">
        <p14:creationId xmlns:p14="http://schemas.microsoft.com/office/powerpoint/2010/main" val="33274817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a:t>
            </a:fld>
            <a:endParaRPr lang="en-US" dirty="0"/>
          </a:p>
        </p:txBody>
      </p:sp>
    </p:spTree>
    <p:extLst>
      <p:ext uri="{BB962C8B-B14F-4D97-AF65-F5344CB8AC3E}">
        <p14:creationId xmlns:p14="http://schemas.microsoft.com/office/powerpoint/2010/main" val="286249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12</a:t>
            </a:fld>
            <a:endParaRPr lang="en-US" dirty="0"/>
          </a:p>
        </p:txBody>
      </p:sp>
    </p:spTree>
    <p:extLst>
      <p:ext uri="{BB962C8B-B14F-4D97-AF65-F5344CB8AC3E}">
        <p14:creationId xmlns:p14="http://schemas.microsoft.com/office/powerpoint/2010/main" val="385019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08273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46643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15</a:t>
            </a:fld>
            <a:endParaRPr lang="en-US" dirty="0"/>
          </a:p>
        </p:txBody>
      </p:sp>
    </p:spTree>
    <p:extLst>
      <p:ext uri="{BB962C8B-B14F-4D97-AF65-F5344CB8AC3E}">
        <p14:creationId xmlns:p14="http://schemas.microsoft.com/office/powerpoint/2010/main" val="2962820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375159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893101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1E268-0900-524F-AEF7-03E6D8015FB3}" type="slidenum">
              <a:rPr lang="en-US" smtClean="0"/>
              <a:t>19</a:t>
            </a:fld>
            <a:endParaRPr lang="en-US" dirty="0"/>
          </a:p>
        </p:txBody>
      </p:sp>
    </p:spTree>
    <p:extLst>
      <p:ext uri="{BB962C8B-B14F-4D97-AF65-F5344CB8AC3E}">
        <p14:creationId xmlns:p14="http://schemas.microsoft.com/office/powerpoint/2010/main" val="1187644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20</a:t>
            </a:fld>
            <a:endParaRPr lang="en-US" dirty="0"/>
          </a:p>
        </p:txBody>
      </p:sp>
    </p:spTree>
    <p:extLst>
      <p:ext uri="{BB962C8B-B14F-4D97-AF65-F5344CB8AC3E}">
        <p14:creationId xmlns:p14="http://schemas.microsoft.com/office/powerpoint/2010/main" val="3111103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21</a:t>
            </a:fld>
            <a:endParaRPr lang="en-US" dirty="0"/>
          </a:p>
        </p:txBody>
      </p:sp>
    </p:spTree>
    <p:extLst>
      <p:ext uri="{BB962C8B-B14F-4D97-AF65-F5344CB8AC3E}">
        <p14:creationId xmlns:p14="http://schemas.microsoft.com/office/powerpoint/2010/main" val="1341275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031431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386126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23</a:t>
            </a:fld>
            <a:endParaRPr lang="en-US" dirty="0"/>
          </a:p>
        </p:txBody>
      </p:sp>
    </p:spTree>
    <p:extLst>
      <p:ext uri="{BB962C8B-B14F-4D97-AF65-F5344CB8AC3E}">
        <p14:creationId xmlns:p14="http://schemas.microsoft.com/office/powerpoint/2010/main" val="1082685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67036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25</a:t>
            </a:fld>
            <a:endParaRPr lang="en-US" dirty="0"/>
          </a:p>
        </p:txBody>
      </p:sp>
    </p:spTree>
    <p:extLst>
      <p:ext uri="{BB962C8B-B14F-4D97-AF65-F5344CB8AC3E}">
        <p14:creationId xmlns:p14="http://schemas.microsoft.com/office/powerpoint/2010/main" val="1522206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965474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27</a:t>
            </a:fld>
            <a:endParaRPr lang="en-US" dirty="0"/>
          </a:p>
        </p:txBody>
      </p:sp>
    </p:spTree>
    <p:extLst>
      <p:ext uri="{BB962C8B-B14F-4D97-AF65-F5344CB8AC3E}">
        <p14:creationId xmlns:p14="http://schemas.microsoft.com/office/powerpoint/2010/main" val="1052784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28</a:t>
            </a:fld>
            <a:endParaRPr lang="en-US" dirty="0"/>
          </a:p>
        </p:txBody>
      </p:sp>
    </p:spTree>
    <p:extLst>
      <p:ext uri="{BB962C8B-B14F-4D97-AF65-F5344CB8AC3E}">
        <p14:creationId xmlns:p14="http://schemas.microsoft.com/office/powerpoint/2010/main" val="3490333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338173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79492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44297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34</a:t>
            </a:fld>
            <a:endParaRPr lang="en-US" dirty="0"/>
          </a:p>
        </p:txBody>
      </p:sp>
    </p:spTree>
    <p:extLst>
      <p:ext uri="{BB962C8B-B14F-4D97-AF65-F5344CB8AC3E}">
        <p14:creationId xmlns:p14="http://schemas.microsoft.com/office/powerpoint/2010/main" val="37949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5</a:t>
            </a:fld>
            <a:endParaRPr lang="en-US" dirty="0"/>
          </a:p>
        </p:txBody>
      </p:sp>
    </p:spTree>
    <p:extLst>
      <p:ext uri="{BB962C8B-B14F-4D97-AF65-F5344CB8AC3E}">
        <p14:creationId xmlns:p14="http://schemas.microsoft.com/office/powerpoint/2010/main" val="673359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35</a:t>
            </a:fld>
            <a:endParaRPr lang="en-US" dirty="0"/>
          </a:p>
        </p:txBody>
      </p:sp>
    </p:spTree>
    <p:extLst>
      <p:ext uri="{BB962C8B-B14F-4D97-AF65-F5344CB8AC3E}">
        <p14:creationId xmlns:p14="http://schemas.microsoft.com/office/powerpoint/2010/main" val="2202258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t>36</a:t>
            </a:fld>
            <a:endParaRPr lang="en-US" dirty="0"/>
          </a:p>
        </p:txBody>
      </p:sp>
    </p:spTree>
    <p:extLst>
      <p:ext uri="{BB962C8B-B14F-4D97-AF65-F5344CB8AC3E}">
        <p14:creationId xmlns:p14="http://schemas.microsoft.com/office/powerpoint/2010/main" val="232280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936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38880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672954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27360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1554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81E268-0900-524F-AEF7-03E6D8015F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854544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8.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9.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0.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1.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2.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3.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4.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5.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6.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3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6.xml"/><Relationship Id="rId4"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6.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7.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t>Need Title Slide</a:t>
            </a:r>
            <a:endParaRPr lang="en-US" dirty="0"/>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pPr/>
              <a:t>‹#›</a:t>
            </a:fld>
            <a:endParaRPr lang="en-US" dirty="0"/>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5506437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10299232"/>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50398439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327116187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35736671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2160632657"/>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314268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982633122"/>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364394410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26486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02901234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2542474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60063416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608077328"/>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33186825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4274276862"/>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3756347276"/>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4154714281"/>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887520525"/>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059288"/>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45165476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53125462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97754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115877235"/>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40840662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50516852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4136468100"/>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843441194"/>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32638184"/>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659816136"/>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3565243078"/>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030702257"/>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704117"/>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9209764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98227099"/>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02221961"/>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136503"/>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18816971"/>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868658157"/>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4151790"/>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703421454"/>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2414119797"/>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696048246"/>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124853047"/>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12770794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597317776"/>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2574223"/>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187200226"/>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72758632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00038"/>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440199922"/>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20788307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203196303"/>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508482924"/>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826544721"/>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647295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1264348"/>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3474611958"/>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598616654"/>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62084407"/>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31254102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650077825"/>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2946011"/>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2903087904"/>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72709093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767673701"/>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1445138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2255735"/>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2233162137"/>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73923024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352207213"/>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2836668535"/>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5340452"/>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068141608"/>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3246518598"/>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0021116"/>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776364979"/>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0750859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391150396"/>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398796643"/>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846832934"/>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2930804271"/>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3495188019"/>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834891781"/>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2517284054"/>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0557847"/>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4135880687"/>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137195379"/>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07620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997124781"/>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2743392358"/>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269294805"/>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410027870"/>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280046114"/>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457652373"/>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3031218482"/>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775387138"/>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1334531347"/>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0706133"/>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40094556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495740"/>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542650920"/>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2050934"/>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204728499"/>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869021329"/>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755259949"/>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100680089"/>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664043462"/>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1317020429"/>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108132438"/>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22302605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t>‹#›</a:t>
            </a:fld>
            <a:endParaRPr lang="en-US" dirty="0"/>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661630100"/>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3115168"/>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070820579"/>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3370302895"/>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0333920"/>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265573522"/>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554101332"/>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378223573"/>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01675097"/>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0315892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356637329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41810525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0087761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9488662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41186140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11263621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11418350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33968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00011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32751416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488973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63868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30703862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36406679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17803776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6880472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234638005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8797552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58859406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759940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0251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224610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139496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6106344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45037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43321710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0758583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375186777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117123584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381680888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0F9694C-51AB-489A-86E1-0A1967E64232}" type="datetimeFigureOut">
              <a:rPr lang="en-US" smtClean="0"/>
              <a:t>3/13/2015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78E7A7-8AA6-4140-A8D7-1E6A164BBB5C}" type="slidenum">
              <a:rPr lang="en-US" smtClean="0"/>
              <a:t>‹#›</a:t>
            </a:fld>
            <a:endParaRPr lang="en-US"/>
          </a:p>
        </p:txBody>
      </p:sp>
    </p:spTree>
    <p:extLst>
      <p:ext uri="{BB962C8B-B14F-4D97-AF65-F5344CB8AC3E}">
        <p14:creationId xmlns:p14="http://schemas.microsoft.com/office/powerpoint/2010/main" val="319434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278476853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95720810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3892316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54413748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1844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45796037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92903055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1816847"/>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0514140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714431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2818599773"/>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796412344"/>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47652228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129623411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4901811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22" name="Picture 21"/>
          <p:cNvPicPr>
            <a:picLocks noChangeAspect="1"/>
          </p:cNvPicPr>
          <p:nvPr userDrawn="1"/>
        </p:nvPicPr>
        <p:blipFill>
          <a:blip r:embed="rId2"/>
          <a:stretch>
            <a:fillRect/>
          </a:stretch>
        </p:blipFill>
        <p:spPr>
          <a:xfrm>
            <a:off x="2092164" y="437417"/>
            <a:ext cx="4736843" cy="1628476"/>
          </a:xfrm>
          <a:prstGeom prst="rect">
            <a:avLst/>
          </a:prstGeom>
        </p:spPr>
      </p:pic>
      <p:pic>
        <p:nvPicPr>
          <p:cNvPr id="24" name="Picture 23"/>
          <p:cNvPicPr>
            <a:picLocks noChangeAspect="1"/>
          </p:cNvPicPr>
          <p:nvPr userDrawn="1"/>
        </p:nvPicPr>
        <p:blipFill>
          <a:blip r:embed="rId3"/>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4"/>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100491845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2615529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2"/>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3"/>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4"/>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284499348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773769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1107973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86478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142465603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540370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4143454937"/>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90692575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65132557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806610234"/>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6" name="Text Placeholder 15"/>
          <p:cNvSpPr>
            <a:spLocks noGrp="1"/>
          </p:cNvSpPr>
          <p:nvPr>
            <p:ph type="body" sz="quarter" idx="13" hasCustomPrompt="1"/>
          </p:nvPr>
        </p:nvSpPr>
        <p:spPr>
          <a:xfrm>
            <a:off x="1841368"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2334667" y="5236325"/>
            <a:ext cx="3990269" cy="1371812"/>
          </a:xfrm>
          <a:prstGeom prst="rect">
            <a:avLst/>
          </a:prstGeom>
        </p:spPr>
      </p:pic>
    </p:spTree>
    <p:extLst>
      <p:ext uri="{BB962C8B-B14F-4D97-AF65-F5344CB8AC3E}">
        <p14:creationId xmlns:p14="http://schemas.microsoft.com/office/powerpoint/2010/main" val="220852599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309916109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247890015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25524000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pPr/>
              <a:t>‹#›</a:t>
            </a:fld>
            <a:endParaRPr lang="en-US" dirty="0"/>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86321062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169579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08000515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216470509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900870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128848239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13349538"/>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225884778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04861716"/>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Rectangle 12"/>
          <p:cNvSpPr/>
          <p:nvPr/>
        </p:nvSpPr>
        <p:spPr>
          <a:xfrm>
            <a:off x="887408" y="2462644"/>
            <a:ext cx="81280" cy="2773680"/>
          </a:xfrm>
          <a:prstGeom prst="rect">
            <a:avLst/>
          </a:prstGeom>
          <a:solidFill>
            <a:schemeClr val="tx2">
              <a:lumMod val="75000"/>
            </a:schemeClr>
          </a:solidFill>
          <a:ln>
            <a:solidFill>
              <a:srgbClr val="0F4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2773680"/>
          </a:xfrm>
        </p:spPr>
        <p:txBody>
          <a:bodyPr/>
          <a:lstStyle>
            <a:lvl1pPr marL="0" indent="0">
              <a:buNone/>
              <a:defRPr lang="en-US" sz="4800" b="1" kern="1200" dirty="0" smtClean="0">
                <a:solidFill>
                  <a:schemeClr val="tx2">
                    <a:lumMod val="75000"/>
                  </a:schemeClr>
                </a:solidFill>
                <a:latin typeface="+mn-lt"/>
                <a:ea typeface="+mn-ea"/>
                <a:cs typeface="+mn-cs"/>
              </a:defRPr>
            </a:lvl1pPr>
          </a:lstStyle>
          <a:p>
            <a:pPr lvl="0"/>
            <a:r>
              <a:rPr lang="en-US" dirty="0" smtClean="0"/>
              <a:t>Closing Slide Text</a:t>
            </a:r>
            <a:endParaRPr lang="en-US" dirty="0"/>
          </a:p>
        </p:txBody>
      </p:sp>
      <p:pic>
        <p:nvPicPr>
          <p:cNvPr id="9" name="Picture 8"/>
          <p:cNvPicPr>
            <a:picLocks noChangeAspect="1"/>
          </p:cNvPicPr>
          <p:nvPr userDrawn="1"/>
        </p:nvPicPr>
        <p:blipFill>
          <a:blip r:embed="rId2"/>
          <a:stretch>
            <a:fillRect/>
          </a:stretch>
        </p:blipFill>
        <p:spPr>
          <a:xfrm>
            <a:off x="1107440" y="5236325"/>
            <a:ext cx="3990269" cy="1371812"/>
          </a:xfrm>
          <a:prstGeom prst="rect">
            <a:avLst/>
          </a:prstGeom>
        </p:spPr>
      </p:pic>
      <p:pic>
        <p:nvPicPr>
          <p:cNvPr id="10" name="Picture 9" descr="Department of Veterans Affairs official seal" title="Department of Veterans Affairs official seal"/>
          <p:cNvPicPr/>
          <p:nvPr userDrawn="1"/>
        </p:nvPicPr>
        <p:blipFill>
          <a:blip r:embed="rId3"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spTree>
    <p:extLst>
      <p:ext uri="{BB962C8B-B14F-4D97-AF65-F5344CB8AC3E}">
        <p14:creationId xmlns:p14="http://schemas.microsoft.com/office/powerpoint/2010/main" val="320371375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01601"/>
            <a:ext cx="8356600" cy="721359"/>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048000" y="6491685"/>
            <a:ext cx="5181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Title 1"/>
          <p:cNvSpPr txBox="1">
            <a:spLocks/>
          </p:cNvSpPr>
          <p:nvPr/>
        </p:nvSpPr>
        <p:spPr>
          <a:xfrm>
            <a:off x="330200" y="101601"/>
            <a:ext cx="8356600" cy="721359"/>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600" b="1" kern="1200">
                <a:solidFill>
                  <a:schemeClr val="bg1"/>
                </a:solidFill>
                <a:latin typeface="+mj-lt"/>
                <a:ea typeface="+mj-ea"/>
                <a:cs typeface="+mj-cs"/>
              </a:defRPr>
            </a:lvl1pPr>
          </a:lstStyle>
          <a:p>
            <a:r>
              <a:rPr lang="en-US" dirty="0" smtClean="0">
                <a:solidFill>
                  <a:prstClr val="white"/>
                </a:solidFill>
              </a:rPr>
              <a:t>Need Title Slide</a:t>
            </a:r>
            <a:endParaRPr lang="en-US" dirty="0">
              <a:solidFill>
                <a:prstClr val="white"/>
              </a:solidFill>
            </a:endParaRPr>
          </a:p>
        </p:txBody>
      </p:sp>
      <p:sp>
        <p:nvSpPr>
          <p:cNvPr id="8"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DB9D129-BA02-4E4F-ADF6-4D8D149B2DFF}"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0" y="0"/>
            <a:ext cx="9144000" cy="69596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 Placeholder 15"/>
          <p:cNvSpPr>
            <a:spLocks noGrp="1"/>
          </p:cNvSpPr>
          <p:nvPr>
            <p:ph type="body" sz="quarter" idx="13" hasCustomPrompt="1"/>
          </p:nvPr>
        </p:nvSpPr>
        <p:spPr>
          <a:xfrm>
            <a:off x="1107440" y="2462644"/>
            <a:ext cx="5046663" cy="1956956"/>
          </a:xfrm>
        </p:spPr>
        <p:txBody>
          <a:bodyPr/>
          <a:lstStyle>
            <a:lvl1pPr marL="0" indent="0">
              <a:buNone/>
              <a:defRPr lang="en-US" sz="4800" b="1" kern="1200" dirty="0" smtClean="0">
                <a:solidFill>
                  <a:srgbClr val="0F4C66"/>
                </a:solidFill>
                <a:latin typeface="+mn-lt"/>
                <a:ea typeface="+mn-ea"/>
                <a:cs typeface="+mn-cs"/>
              </a:defRPr>
            </a:lvl1pPr>
          </a:lstStyle>
          <a:p>
            <a:pPr lvl="0"/>
            <a:r>
              <a:rPr lang="en-US" dirty="0" smtClean="0"/>
              <a:t>Title</a:t>
            </a:r>
            <a:endParaRPr lang="en-US" dirty="0"/>
          </a:p>
        </p:txBody>
      </p:sp>
      <p:sp>
        <p:nvSpPr>
          <p:cNvPr id="18" name="Text Placeholder 17"/>
          <p:cNvSpPr>
            <a:spLocks noGrp="1"/>
          </p:cNvSpPr>
          <p:nvPr>
            <p:ph type="body" sz="quarter" idx="14" hasCustomPrompt="1"/>
          </p:nvPr>
        </p:nvSpPr>
        <p:spPr>
          <a:xfrm>
            <a:off x="1108075" y="5417390"/>
            <a:ext cx="4708525" cy="338554"/>
          </a:xfrm>
          <a:noFill/>
        </p:spPr>
        <p:txBody>
          <a:bodyPr wrap="square" rtlCol="0">
            <a:spAutoFit/>
          </a:bodyPr>
          <a:lstStyle>
            <a:lvl1pPr marL="0" indent="0">
              <a:buNone/>
              <a:defRPr lang="en-US" sz="2000" b="1" dirty="0">
                <a:solidFill>
                  <a:schemeClr val="tx1">
                    <a:lumMod val="65000"/>
                    <a:lumOff val="35000"/>
                  </a:schemeClr>
                </a:solidFill>
              </a:defRPr>
            </a:lvl1pPr>
          </a:lstStyle>
          <a:p>
            <a:pPr marL="0" lvl="0" defTabSz="914400">
              <a:lnSpc>
                <a:spcPct val="80000"/>
              </a:lnSpc>
            </a:pPr>
            <a:r>
              <a:rPr lang="en-US" dirty="0" smtClean="0"/>
              <a:t>Date</a:t>
            </a:r>
            <a:endParaRPr lang="en-US" dirty="0"/>
          </a:p>
        </p:txBody>
      </p:sp>
      <p:sp>
        <p:nvSpPr>
          <p:cNvPr id="21" name="Text Placeholder 17"/>
          <p:cNvSpPr>
            <a:spLocks noGrp="1"/>
          </p:cNvSpPr>
          <p:nvPr>
            <p:ph type="body" sz="quarter" idx="15" hasCustomPrompt="1"/>
          </p:nvPr>
        </p:nvSpPr>
        <p:spPr>
          <a:xfrm>
            <a:off x="1107744" y="4462046"/>
            <a:ext cx="4708525" cy="764505"/>
          </a:xfrm>
          <a:noFill/>
        </p:spPr>
        <p:txBody>
          <a:bodyPr wrap="square" rtlCol="0">
            <a:spAutoFit/>
          </a:bodyPr>
          <a:lstStyle>
            <a:lvl1pPr marL="0" indent="0">
              <a:buNone/>
              <a:defRPr lang="en-US" sz="2400" dirty="0">
                <a:solidFill>
                  <a:schemeClr val="tx1">
                    <a:lumMod val="65000"/>
                    <a:lumOff val="35000"/>
                  </a:schemeClr>
                </a:solidFill>
              </a:defRPr>
            </a:lvl1pPr>
          </a:lstStyle>
          <a:p>
            <a:pPr marL="0" lvl="0" defTabSz="914400">
              <a:lnSpc>
                <a:spcPct val="80000"/>
              </a:lnSpc>
            </a:pPr>
            <a:r>
              <a:rPr lang="en-US" dirty="0" smtClean="0"/>
              <a:t>Presenter Name</a:t>
            </a:r>
          </a:p>
          <a:p>
            <a:pPr marL="0" lvl="0" defTabSz="914400">
              <a:lnSpc>
                <a:spcPct val="80000"/>
              </a:lnSpc>
            </a:pPr>
            <a:endParaRPr lang="en-US" dirty="0"/>
          </a:p>
        </p:txBody>
      </p:sp>
      <p:pic>
        <p:nvPicPr>
          <p:cNvPr id="17" name="Picture 1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5992189" y="-667170"/>
            <a:ext cx="3858741" cy="3856388"/>
          </a:xfrm>
          <a:prstGeom prst="rect">
            <a:avLst/>
          </a:prstGeom>
          <a:noFill/>
          <a:ln>
            <a:noFill/>
          </a:ln>
        </p:spPr>
      </p:pic>
      <p:pic>
        <p:nvPicPr>
          <p:cNvPr id="22" name="Picture 21"/>
          <p:cNvPicPr>
            <a:picLocks noChangeAspect="1"/>
          </p:cNvPicPr>
          <p:nvPr userDrawn="1"/>
        </p:nvPicPr>
        <p:blipFill>
          <a:blip r:embed="rId3"/>
          <a:stretch>
            <a:fillRect/>
          </a:stretch>
        </p:blipFill>
        <p:spPr>
          <a:xfrm>
            <a:off x="576181" y="593833"/>
            <a:ext cx="4736843" cy="1628476"/>
          </a:xfrm>
          <a:prstGeom prst="rect">
            <a:avLst/>
          </a:prstGeom>
        </p:spPr>
      </p:pic>
      <p:pic>
        <p:nvPicPr>
          <p:cNvPr id="24" name="Picture 23"/>
          <p:cNvPicPr>
            <a:picLocks noChangeAspect="1"/>
          </p:cNvPicPr>
          <p:nvPr userDrawn="1"/>
        </p:nvPicPr>
        <p:blipFill>
          <a:blip r:embed="rId4"/>
          <a:stretch>
            <a:fillRect/>
          </a:stretch>
        </p:blipFill>
        <p:spPr>
          <a:xfrm>
            <a:off x="2593103" y="5813252"/>
            <a:ext cx="1428451" cy="760633"/>
          </a:xfrm>
          <a:prstGeom prst="rect">
            <a:avLst/>
          </a:prstGeom>
        </p:spPr>
      </p:pic>
      <p:pic>
        <p:nvPicPr>
          <p:cNvPr id="25" name="Picture 24"/>
          <p:cNvPicPr>
            <a:picLocks noChangeAspect="1"/>
          </p:cNvPicPr>
          <p:nvPr userDrawn="1"/>
        </p:nvPicPr>
        <p:blipFill>
          <a:blip r:embed="rId5"/>
          <a:stretch>
            <a:fillRect/>
          </a:stretch>
        </p:blipFill>
        <p:spPr>
          <a:xfrm>
            <a:off x="4798672" y="5783564"/>
            <a:ext cx="2035856" cy="853312"/>
          </a:xfrm>
          <a:prstGeom prst="rect">
            <a:avLst/>
          </a:prstGeom>
        </p:spPr>
      </p:pic>
    </p:spTree>
    <p:extLst>
      <p:ext uri="{BB962C8B-B14F-4D97-AF65-F5344CB8AC3E}">
        <p14:creationId xmlns:p14="http://schemas.microsoft.com/office/powerpoint/2010/main" val="24455066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t>‹#›</a:t>
            </a:fld>
            <a:endParaRPr lang="en-US" dirty="0"/>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520784512"/>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3" name="Text Placeholder 12"/>
          <p:cNvSpPr>
            <a:spLocks noGrp="1"/>
          </p:cNvSpPr>
          <p:nvPr>
            <p:ph type="body" sz="quarter" idx="13" hasCustomPrompt="1"/>
          </p:nvPr>
        </p:nvSpPr>
        <p:spPr>
          <a:xfrm>
            <a:off x="20865" y="416608"/>
            <a:ext cx="5218048" cy="523875"/>
          </a:xfrm>
        </p:spPr>
        <p:txBody>
          <a:bodyPr>
            <a:normAutofit/>
          </a:bodyPr>
          <a:lstStyle>
            <a:lvl1pPr marL="0" indent="0">
              <a:buNone/>
              <a:defRPr sz="2400" b="1" baseline="0">
                <a:solidFill>
                  <a:schemeClr val="tx2">
                    <a:lumMod val="75000"/>
                  </a:schemeClr>
                </a:solidFill>
              </a:defRPr>
            </a:lvl1pPr>
          </a:lstStyle>
          <a:p>
            <a:pPr lvl="0"/>
            <a:r>
              <a:rPr lang="en-US" dirty="0" smtClean="0"/>
              <a:t>Click to enter section name</a:t>
            </a:r>
            <a:endParaRPr lang="en-US" dirty="0"/>
          </a:p>
        </p:txBody>
      </p:sp>
    </p:spTree>
    <p:extLst>
      <p:ext uri="{BB962C8B-B14F-4D97-AF65-F5344CB8AC3E}">
        <p14:creationId xmlns:p14="http://schemas.microsoft.com/office/powerpoint/2010/main" val="94818954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descr="Department of Veterans Affairs official seal" title="Department of Veterans Affairs official seal"/>
          <p:cNvPicPr/>
          <p:nvPr userDrawn="1"/>
        </p:nvPicPr>
        <p:blipFill>
          <a:blip r:embed="rId2" cstate="email">
            <a:alphaModFix amt="11000"/>
            <a:extLst>
              <a:ext uri="{28A0092B-C50C-407E-A947-70E740481C1C}">
                <a14:useLocalDpi xmlns:a14="http://schemas.microsoft.com/office/drawing/2010/main" val="0"/>
              </a:ext>
            </a:extLst>
          </a:blip>
          <a:srcRect/>
          <a:stretch>
            <a:fillRect/>
          </a:stretch>
        </p:blipFill>
        <p:spPr bwMode="auto">
          <a:xfrm>
            <a:off x="2571541" y="1316924"/>
            <a:ext cx="3858741" cy="3856388"/>
          </a:xfrm>
          <a:prstGeom prst="rect">
            <a:avLst/>
          </a:prstGeom>
          <a:noFill/>
          <a:ln>
            <a:noFill/>
          </a:ln>
        </p:spPr>
      </p:pic>
      <p:sp>
        <p:nvSpPr>
          <p:cNvPr id="4" name="Text Placeholder 3"/>
          <p:cNvSpPr>
            <a:spLocks noGrp="1"/>
          </p:cNvSpPr>
          <p:nvPr>
            <p:ph type="body" sz="quarter" idx="13"/>
          </p:nvPr>
        </p:nvSpPr>
        <p:spPr>
          <a:xfrm>
            <a:off x="677863" y="2718516"/>
            <a:ext cx="7788275" cy="838200"/>
          </a:xfrm>
        </p:spPr>
        <p:txBody>
          <a:bodyPr>
            <a:noAutofit/>
          </a:bodyPr>
          <a:lstStyle>
            <a:lvl1pPr marL="0" indent="0" algn="ctr">
              <a:buNone/>
              <a:defRPr lang="en-US" sz="4800" b="1" kern="1200" dirty="0">
                <a:solidFill>
                  <a:schemeClr val="tx2">
                    <a:lumMod val="75000"/>
                  </a:schemeClr>
                </a:solidFill>
                <a:latin typeface="+mn-lt"/>
                <a:ea typeface="+mn-ea"/>
                <a:cs typeface="+mn-cs"/>
              </a:defRPr>
            </a:lvl1pPr>
          </a:lstStyle>
          <a:p>
            <a:pPr lvl="0"/>
            <a:r>
              <a:rPr lang="en-US" dirty="0" smtClean="0"/>
              <a:t>Click to edit Master text styles</a:t>
            </a:r>
          </a:p>
        </p:txBody>
      </p:sp>
      <p:pic>
        <p:nvPicPr>
          <p:cNvPr id="3" name="Picture 2"/>
          <p:cNvPicPr>
            <a:picLocks noChangeAspect="1"/>
          </p:cNvPicPr>
          <p:nvPr userDrawn="1"/>
        </p:nvPicPr>
        <p:blipFill>
          <a:blip r:embed="rId3"/>
          <a:stretch>
            <a:fillRect/>
          </a:stretch>
        </p:blipFill>
        <p:spPr>
          <a:xfrm>
            <a:off x="751577" y="5734630"/>
            <a:ext cx="2481124" cy="852984"/>
          </a:xfrm>
          <a:prstGeom prst="rect">
            <a:avLst/>
          </a:prstGeom>
        </p:spPr>
      </p:pic>
      <p:pic>
        <p:nvPicPr>
          <p:cNvPr id="6" name="Picture 5"/>
          <p:cNvPicPr>
            <a:picLocks noChangeAspect="1"/>
          </p:cNvPicPr>
          <p:nvPr userDrawn="1"/>
        </p:nvPicPr>
        <p:blipFill>
          <a:blip r:embed="rId4"/>
          <a:stretch>
            <a:fillRect/>
          </a:stretch>
        </p:blipFill>
        <p:spPr>
          <a:xfrm>
            <a:off x="4012395" y="5898904"/>
            <a:ext cx="1092278" cy="581625"/>
          </a:xfrm>
          <a:prstGeom prst="rect">
            <a:avLst/>
          </a:prstGeom>
        </p:spPr>
      </p:pic>
      <p:pic>
        <p:nvPicPr>
          <p:cNvPr id="9" name="Picture 8"/>
          <p:cNvPicPr>
            <a:picLocks noChangeAspect="1"/>
          </p:cNvPicPr>
          <p:nvPr userDrawn="1"/>
        </p:nvPicPr>
        <p:blipFill>
          <a:blip r:embed="rId5"/>
          <a:stretch>
            <a:fillRect/>
          </a:stretch>
        </p:blipFill>
        <p:spPr>
          <a:xfrm>
            <a:off x="6668422" y="5808184"/>
            <a:ext cx="1670199" cy="700050"/>
          </a:xfrm>
          <a:prstGeom prst="rect">
            <a:avLst/>
          </a:prstGeom>
        </p:spPr>
      </p:pic>
    </p:spTree>
    <p:extLst>
      <p:ext uri="{BB962C8B-B14F-4D97-AF65-F5344CB8AC3E}">
        <p14:creationId xmlns:p14="http://schemas.microsoft.com/office/powerpoint/2010/main" val="82315121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6"/>
          <p:cNvSpPr>
            <a:spLocks noGrp="1"/>
          </p:cNvSpPr>
          <p:nvPr>
            <p:ph sz="quarter" idx="14"/>
          </p:nvPr>
        </p:nvSpPr>
        <p:spPr>
          <a:xfrm>
            <a:off x="4778905" y="1143000"/>
            <a:ext cx="3951287" cy="4667250"/>
          </a:xfrm>
        </p:spPr>
        <p:txBody>
          <a:bodyPr/>
          <a:lstStyle>
            <a:lvl1pPr>
              <a:defRPr b="0">
                <a:solidFill>
                  <a:srgbClr val="0F4C66"/>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0084728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6"/>
          <p:cNvSpPr>
            <a:spLocks noGrp="1"/>
          </p:cNvSpPr>
          <p:nvPr>
            <p:ph sz="quarter" idx="13"/>
          </p:nvPr>
        </p:nvSpPr>
        <p:spPr>
          <a:xfrm>
            <a:off x="413809"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4"/>
          </p:nvPr>
        </p:nvSpPr>
        <p:spPr>
          <a:xfrm>
            <a:off x="4778905" y="2016170"/>
            <a:ext cx="3951287" cy="394335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41433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
        <p:nvSpPr>
          <p:cNvPr id="10" name="Text Placeholder 8"/>
          <p:cNvSpPr>
            <a:spLocks noGrp="1"/>
          </p:cNvSpPr>
          <p:nvPr>
            <p:ph type="body" sz="quarter" idx="16"/>
          </p:nvPr>
        </p:nvSpPr>
        <p:spPr>
          <a:xfrm>
            <a:off x="4776788" y="1139870"/>
            <a:ext cx="3951287" cy="742950"/>
          </a:xfrm>
        </p:spPr>
        <p:txBody>
          <a:bodyPr>
            <a:noAutofit/>
          </a:bodyPr>
          <a:lstStyle>
            <a:lvl1pPr marL="0" indent="0">
              <a:buNone/>
              <a:defRPr sz="3200" b="1"/>
            </a:lvl1pPr>
            <a:lvl2pPr>
              <a:defRPr sz="2000"/>
            </a:lvl2pPr>
            <a:lvl3pPr>
              <a:defRPr sz="2000"/>
            </a:lvl3pPr>
            <a:lvl4pPr>
              <a:defRPr sz="2000"/>
            </a:lvl4pPr>
            <a:lvl5pPr marL="1828800" indent="0">
              <a:buNone/>
              <a:defRPr sz="2000"/>
            </a:lvl5pPr>
          </a:lstStyle>
          <a:p>
            <a:pPr lvl="0"/>
            <a:r>
              <a:rPr lang="en-US" smtClean="0"/>
              <a:t>Click to edit Master text styles</a:t>
            </a:r>
          </a:p>
        </p:txBody>
      </p:sp>
    </p:spTree>
    <p:extLst>
      <p:ext uri="{BB962C8B-B14F-4D97-AF65-F5344CB8AC3E}">
        <p14:creationId xmlns:p14="http://schemas.microsoft.com/office/powerpoint/2010/main" val="338139278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4"/>
          <p:cNvSpPr>
            <a:spLocks noGrp="1"/>
          </p:cNvSpPr>
          <p:nvPr>
            <p:ph idx="1"/>
          </p:nvPr>
        </p:nvSpPr>
        <p:spPr>
          <a:xfrm>
            <a:off x="3575050" y="1145272"/>
            <a:ext cx="5111750" cy="4830763"/>
          </a:xfrm>
        </p:spPr>
        <p:txBody>
          <a:bodyPr/>
          <a:lstStyle>
            <a:lvl1pPr marL="0" indent="0">
              <a:buNone/>
              <a:defRPr b="0"/>
            </a:lvl1pPr>
          </a:lstStyle>
          <a:p>
            <a:pPr lvl="0"/>
            <a:r>
              <a:rPr lang="en-US" smtClean="0"/>
              <a:t>Click to edit Master text styles</a:t>
            </a:r>
          </a:p>
        </p:txBody>
      </p:sp>
      <p:sp>
        <p:nvSpPr>
          <p:cNvPr id="7" name="Text Placeholder 5"/>
          <p:cNvSpPr>
            <a:spLocks noGrp="1"/>
          </p:cNvSpPr>
          <p:nvPr>
            <p:ph type="body" sz="half" idx="2"/>
          </p:nvPr>
        </p:nvSpPr>
        <p:spPr>
          <a:xfrm>
            <a:off x="457200" y="2104349"/>
            <a:ext cx="3008313" cy="3871686"/>
          </a:xfrm>
        </p:spPr>
        <p:txBody>
          <a:bodyPr>
            <a:normAutofit/>
          </a:bodyPr>
          <a:lstStyle>
            <a:lvl1pPr>
              <a:defRPr sz="2800" b="0">
                <a:solidFill>
                  <a:schemeClr val="tx1">
                    <a:lumMod val="65000"/>
                    <a:lumOff val="35000"/>
                  </a:schemeClr>
                </a:solidFill>
              </a:defRPr>
            </a:lvl1pPr>
          </a:lstStyle>
          <a:p>
            <a:pPr lvl="0"/>
            <a:r>
              <a:rPr lang="en-US" smtClean="0"/>
              <a:t>Click to edit Master text styles</a:t>
            </a:r>
          </a:p>
        </p:txBody>
      </p:sp>
      <p:sp>
        <p:nvSpPr>
          <p:cNvPr id="8" name="Text Placeholder 5"/>
          <p:cNvSpPr>
            <a:spLocks noGrp="1"/>
          </p:cNvSpPr>
          <p:nvPr>
            <p:ph type="body" sz="half" idx="13"/>
          </p:nvPr>
        </p:nvSpPr>
        <p:spPr>
          <a:xfrm>
            <a:off x="457200" y="1145272"/>
            <a:ext cx="3008313" cy="868363"/>
          </a:xfrm>
        </p:spPr>
        <p:txBody>
          <a:bodyPr/>
          <a:lstStyle>
            <a:lvl1pPr marL="0" indent="0">
              <a:buNone/>
              <a:defRPr b="1"/>
            </a:lvl1pPr>
          </a:lstStyle>
          <a:p>
            <a:pPr lvl="0"/>
            <a:r>
              <a:rPr lang="en-US" smtClean="0"/>
              <a:t>Click to edit Master text styles</a:t>
            </a:r>
          </a:p>
        </p:txBody>
      </p:sp>
    </p:spTree>
    <p:extLst>
      <p:ext uri="{BB962C8B-B14F-4D97-AF65-F5344CB8AC3E}">
        <p14:creationId xmlns:p14="http://schemas.microsoft.com/office/powerpoint/2010/main" val="370390206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xt with Key Takeaway">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11"/>
          <p:cNvSpPr>
            <a:spLocks noGrp="1"/>
          </p:cNvSpPr>
          <p:nvPr>
            <p:ph sz="quarter" idx="13"/>
          </p:nvPr>
        </p:nvSpPr>
        <p:spPr bwMode="invGray">
          <a:xfrm>
            <a:off x="457200" y="5556319"/>
            <a:ext cx="8229600" cy="584775"/>
          </a:xfrm>
          <a:prstGeom prst="rect">
            <a:avLst/>
          </a:prstGeom>
          <a:ln>
            <a:noFill/>
          </a:ln>
        </p:spPr>
        <p:style>
          <a:lnRef idx="2">
            <a:schemeClr val="accent1">
              <a:shade val="50000"/>
            </a:schemeClr>
          </a:lnRef>
          <a:fillRef idx="1">
            <a:schemeClr val="accent1"/>
          </a:fillRef>
          <a:effectRef idx="0">
            <a:schemeClr val="accent1"/>
          </a:effectRef>
          <a:fontRef idx="none"/>
        </p:style>
        <p:txBody>
          <a:bodyPr anchor="ctr">
            <a:spAutoFit/>
          </a:bodyPr>
          <a:lstStyle>
            <a:lvl1pPr algn="ctr">
              <a:buNone/>
              <a:defRPr b="1">
                <a:solidFill>
                  <a:schemeClr val="bg1"/>
                </a:solidFill>
              </a:defRPr>
            </a:lvl1pPr>
          </a:lstStyle>
          <a:p>
            <a:pPr lvl="0"/>
            <a:r>
              <a:rPr lang="en-US" smtClean="0"/>
              <a:t>Click to edit Master text styles</a:t>
            </a:r>
          </a:p>
        </p:txBody>
      </p:sp>
      <p:sp>
        <p:nvSpPr>
          <p:cNvPr id="8" name="Content Placeholder 2"/>
          <p:cNvSpPr>
            <a:spLocks noGrp="1"/>
          </p:cNvSpPr>
          <p:nvPr>
            <p:ph idx="1"/>
          </p:nvPr>
        </p:nvSpPr>
        <p:spPr>
          <a:xfrm>
            <a:off x="457200" y="1143001"/>
            <a:ext cx="8229600" cy="42672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7592022"/>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Header and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8" name="Content Placeholder 2"/>
          <p:cNvSpPr>
            <a:spLocks noGrp="1"/>
          </p:cNvSpPr>
          <p:nvPr>
            <p:ph idx="1"/>
          </p:nvPr>
        </p:nvSpPr>
        <p:spPr>
          <a:xfrm>
            <a:off x="457200" y="1809464"/>
            <a:ext cx="8229600" cy="4267200"/>
          </a:xfrm>
        </p:spPr>
        <p:txBody>
          <a:bodyPr>
            <a:normAutofit/>
          </a:bodyPr>
          <a:lstStyle>
            <a:lvl1pPr>
              <a:defRPr sz="2800" b="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1"/>
          <p:cNvSpPr>
            <a:spLocks noGrp="1"/>
          </p:cNvSpPr>
          <p:nvPr>
            <p:ph sz="quarter" idx="13"/>
          </p:nvPr>
        </p:nvSpPr>
        <p:spPr bwMode="invGray">
          <a:xfrm>
            <a:off x="457200" y="1150960"/>
            <a:ext cx="8229600" cy="584775"/>
          </a:xfrm>
          <a:prstGeom prst="rect">
            <a:avLst/>
          </a:prstGeom>
          <a:noFill/>
          <a:ln>
            <a:noFill/>
          </a:ln>
        </p:spPr>
        <p:txBody>
          <a:bodyPr anchor="ctr">
            <a:spAutoFit/>
          </a:bodyPr>
          <a:lstStyle>
            <a:lvl1pPr algn="l">
              <a:buNone/>
              <a:defRPr b="1">
                <a:solidFill>
                  <a:srgbClr val="0F4C66"/>
                </a:solidFill>
              </a:defRPr>
            </a:lvl1pPr>
          </a:lstStyle>
          <a:p>
            <a:pPr lvl="0"/>
            <a:r>
              <a:rPr lang="en-US" smtClean="0"/>
              <a:t>Click to edit Master text styles</a:t>
            </a:r>
          </a:p>
        </p:txBody>
      </p:sp>
    </p:spTree>
    <p:extLst>
      <p:ext uri="{BB962C8B-B14F-4D97-AF65-F5344CB8AC3E}">
        <p14:creationId xmlns:p14="http://schemas.microsoft.com/office/powerpoint/2010/main" val="399365846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Picture Placeholder 2"/>
          <p:cNvSpPr>
            <a:spLocks noGrp="1"/>
          </p:cNvSpPr>
          <p:nvPr>
            <p:ph type="pic" idx="1"/>
          </p:nvPr>
        </p:nvSpPr>
        <p:spPr>
          <a:xfrm>
            <a:off x="1792288" y="1143000"/>
            <a:ext cx="5486400" cy="4038600"/>
          </a:xfrm>
        </p:spPr>
      </p:sp>
      <p:sp>
        <p:nvSpPr>
          <p:cNvPr id="7" name="Text Placeholder 3"/>
          <p:cNvSpPr>
            <a:spLocks noGrp="1"/>
          </p:cNvSpPr>
          <p:nvPr>
            <p:ph type="body" sz="half" idx="2"/>
          </p:nvPr>
        </p:nvSpPr>
        <p:spPr>
          <a:xfrm>
            <a:off x="1792288" y="5291355"/>
            <a:ext cx="5486400" cy="701149"/>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266494997"/>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4" name="Picture Placeholder 13"/>
          <p:cNvSpPr>
            <a:spLocks noGrp="1"/>
          </p:cNvSpPr>
          <p:nvPr>
            <p:ph type="pic" sz="quarter" idx="17"/>
          </p:nvPr>
        </p:nvSpPr>
        <p:spPr>
          <a:xfrm>
            <a:off x="254000" y="1137312"/>
            <a:ext cx="1219200" cy="998560"/>
          </a:xfrm>
        </p:spPr>
        <p:txBody>
          <a:bodyPr>
            <a:normAutofit/>
          </a:bodyPr>
          <a:lstStyle>
            <a:lvl1pPr marL="0" indent="0">
              <a:buNone/>
              <a:defRPr sz="2400"/>
            </a:lvl1pPr>
          </a:lstStyle>
          <a:p>
            <a:endParaRPr lang="en-US" dirty="0"/>
          </a:p>
        </p:txBody>
      </p:sp>
      <p:sp>
        <p:nvSpPr>
          <p:cNvPr id="16" name="Picture Placeholder 13"/>
          <p:cNvSpPr>
            <a:spLocks noGrp="1"/>
          </p:cNvSpPr>
          <p:nvPr>
            <p:ph type="pic" sz="quarter" idx="19"/>
          </p:nvPr>
        </p:nvSpPr>
        <p:spPr>
          <a:xfrm>
            <a:off x="254000" y="2206765"/>
            <a:ext cx="1219200" cy="998560"/>
          </a:xfrm>
        </p:spPr>
        <p:txBody>
          <a:bodyPr>
            <a:normAutofit/>
          </a:bodyPr>
          <a:lstStyle>
            <a:lvl1pPr marL="0" indent="0">
              <a:buNone/>
              <a:defRPr sz="2400"/>
            </a:lvl1pPr>
          </a:lstStyle>
          <a:p>
            <a:endParaRPr lang="en-US" dirty="0"/>
          </a:p>
        </p:txBody>
      </p:sp>
      <p:sp>
        <p:nvSpPr>
          <p:cNvPr id="17" name="Picture Placeholder 13"/>
          <p:cNvSpPr>
            <a:spLocks noGrp="1"/>
          </p:cNvSpPr>
          <p:nvPr>
            <p:ph type="pic" sz="quarter" idx="20"/>
          </p:nvPr>
        </p:nvSpPr>
        <p:spPr>
          <a:xfrm>
            <a:off x="254000" y="3276218"/>
            <a:ext cx="1219200" cy="998560"/>
          </a:xfrm>
        </p:spPr>
        <p:txBody>
          <a:bodyPr>
            <a:normAutofit/>
          </a:bodyPr>
          <a:lstStyle>
            <a:lvl1pPr marL="0" indent="0">
              <a:buNone/>
              <a:defRPr sz="2400"/>
            </a:lvl1pPr>
          </a:lstStyle>
          <a:p>
            <a:endParaRPr lang="en-US" dirty="0"/>
          </a:p>
        </p:txBody>
      </p:sp>
      <p:sp>
        <p:nvSpPr>
          <p:cNvPr id="18" name="Picture Placeholder 13"/>
          <p:cNvSpPr>
            <a:spLocks noGrp="1"/>
          </p:cNvSpPr>
          <p:nvPr>
            <p:ph type="pic" sz="quarter" idx="21"/>
          </p:nvPr>
        </p:nvSpPr>
        <p:spPr>
          <a:xfrm>
            <a:off x="254000" y="4345672"/>
            <a:ext cx="1219200" cy="998560"/>
          </a:xfrm>
        </p:spPr>
        <p:txBody>
          <a:bodyPr>
            <a:normAutofit/>
          </a:bodyPr>
          <a:lstStyle>
            <a:lvl1pPr marL="0" indent="0">
              <a:buNone/>
              <a:defRPr sz="2400"/>
            </a:lvl1pPr>
          </a:lstStyle>
          <a:p>
            <a:endParaRPr lang="en-US" dirty="0"/>
          </a:p>
        </p:txBody>
      </p:sp>
      <p:cxnSp>
        <p:nvCxnSpPr>
          <p:cNvPr id="20" name="Straight Connector 19"/>
          <p:cNvCxnSpPr/>
          <p:nvPr userDrawn="1"/>
        </p:nvCxnSpPr>
        <p:spPr>
          <a:xfrm>
            <a:off x="1750795" y="1152587"/>
            <a:ext cx="0" cy="990600"/>
          </a:xfrm>
          <a:prstGeom prst="line">
            <a:avLst/>
          </a:prstGeom>
          <a:ln w="66675">
            <a:solidFill>
              <a:schemeClr val="accent2"/>
            </a:solidFill>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userDrawn="1"/>
        </p:nvCxnSpPr>
        <p:spPr>
          <a:xfrm>
            <a:off x="1750795" y="221938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2" name="Straight Connector 21"/>
          <p:cNvCxnSpPr/>
          <p:nvPr userDrawn="1"/>
        </p:nvCxnSpPr>
        <p:spPr>
          <a:xfrm>
            <a:off x="1750795" y="3278872"/>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userDrawn="1"/>
        </p:nvCxnSpPr>
        <p:spPr>
          <a:xfrm>
            <a:off x="1745674" y="4357547"/>
            <a:ext cx="0" cy="990600"/>
          </a:xfrm>
          <a:prstGeom prst="line">
            <a:avLst/>
          </a:prstGeom>
          <a:ln w="66675">
            <a:solidFill>
              <a:srgbClr val="87A44F"/>
            </a:solidFill>
          </a:ln>
        </p:spPr>
        <p:style>
          <a:lnRef idx="3">
            <a:schemeClr val="accent3"/>
          </a:lnRef>
          <a:fillRef idx="0">
            <a:schemeClr val="accent3"/>
          </a:fillRef>
          <a:effectRef idx="2">
            <a:schemeClr val="accent3"/>
          </a:effectRef>
          <a:fontRef idx="minor">
            <a:schemeClr val="tx1"/>
          </a:fontRef>
        </p:style>
      </p:cxnSp>
      <p:sp>
        <p:nvSpPr>
          <p:cNvPr id="29" name="Text Placeholder 28"/>
          <p:cNvSpPr>
            <a:spLocks noGrp="1"/>
          </p:cNvSpPr>
          <p:nvPr>
            <p:ph type="body" sz="quarter" idx="22" hasCustomPrompt="1"/>
          </p:nvPr>
        </p:nvSpPr>
        <p:spPr>
          <a:xfrm>
            <a:off x="1782763" y="1150951"/>
            <a:ext cx="7169150" cy="495300"/>
          </a:xfrm>
          <a:ln>
            <a:noFill/>
          </a:ln>
        </p:spPr>
        <p:txBody>
          <a:bodyPr>
            <a:noAutofit/>
          </a:bodyPr>
          <a:lstStyle>
            <a:lvl1pPr marL="0" indent="0">
              <a:buNone/>
              <a:defRPr sz="1200" b="0">
                <a:solidFill>
                  <a:schemeClr val="tx1">
                    <a:lumMod val="65000"/>
                    <a:lumOff val="35000"/>
                  </a:schemeClr>
                </a:solidFill>
                <a:latin typeface="+mn-lt"/>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0" name="Text Placeholder 28"/>
          <p:cNvSpPr>
            <a:spLocks noGrp="1"/>
          </p:cNvSpPr>
          <p:nvPr>
            <p:ph type="body" sz="quarter" idx="23" hasCustomPrompt="1"/>
          </p:nvPr>
        </p:nvSpPr>
        <p:spPr>
          <a:xfrm>
            <a:off x="1778625" y="2219387"/>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1" name="Text Placeholder 28"/>
          <p:cNvSpPr>
            <a:spLocks noGrp="1"/>
          </p:cNvSpPr>
          <p:nvPr>
            <p:ph type="body" sz="quarter" idx="24" hasCustomPrompt="1"/>
          </p:nvPr>
        </p:nvSpPr>
        <p:spPr>
          <a:xfrm>
            <a:off x="1784320" y="3278872"/>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
        <p:nvSpPr>
          <p:cNvPr id="32" name="Text Placeholder 28"/>
          <p:cNvSpPr>
            <a:spLocks noGrp="1"/>
          </p:cNvSpPr>
          <p:nvPr>
            <p:ph type="body" sz="quarter" idx="25" hasCustomPrompt="1"/>
          </p:nvPr>
        </p:nvSpPr>
        <p:spPr>
          <a:xfrm>
            <a:off x="1778625" y="4365598"/>
            <a:ext cx="7169150" cy="495300"/>
          </a:xfrm>
        </p:spPr>
        <p:txBody>
          <a:bodyPr>
            <a:noAutofit/>
          </a:bodyPr>
          <a:lstStyle>
            <a:lvl1pPr marL="0" indent="0" algn="l" defTabSz="457200" rtl="0" eaLnBrk="1" latinLnBrk="0" hangingPunct="1">
              <a:spcBef>
                <a:spcPct val="20000"/>
              </a:spcBef>
              <a:buFont typeface="Wingdings" pitchFamily="2" charset="2"/>
              <a:buNone/>
              <a:defRPr lang="en-US" sz="1200" b="0" kern="1200" dirty="0" smtClean="0">
                <a:solidFill>
                  <a:schemeClr val="tx1">
                    <a:lumMod val="65000"/>
                    <a:lumOff val="35000"/>
                  </a:schemeClr>
                </a:solidFill>
                <a:latin typeface="+mn-lt"/>
                <a:ea typeface="+mn-ea"/>
                <a:cs typeface="+mn-cs"/>
              </a:defRPr>
            </a:lvl1pPr>
          </a:lstStyle>
          <a:p>
            <a:r>
              <a:rPr lang="en-US" sz="1200" b="1" dirty="0" smtClean="0">
                <a:solidFill>
                  <a:schemeClr val="tx1">
                    <a:lumMod val="65000"/>
                    <a:lumOff val="35000"/>
                  </a:schemeClr>
                </a:solidFill>
              </a:rPr>
              <a:t>Name, Title, </a:t>
            </a:r>
            <a:r>
              <a:rPr lang="en-US" sz="1200" dirty="0" smtClean="0">
                <a:solidFill>
                  <a:schemeClr val="tx1">
                    <a:lumMod val="65000"/>
                    <a:lumOff val="35000"/>
                  </a:schemeClr>
                </a:solidFill>
              </a:rPr>
              <a:t>Description</a:t>
            </a:r>
          </a:p>
        </p:txBody>
      </p:sp>
    </p:spTree>
    <p:extLst>
      <p:ext uri="{BB962C8B-B14F-4D97-AF65-F5344CB8AC3E}">
        <p14:creationId xmlns:p14="http://schemas.microsoft.com/office/powerpoint/2010/main" val="2575441416"/>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resenter/Bio Slide Option 2">
    <p:spTree>
      <p:nvGrpSpPr>
        <p:cNvPr id="1" name=""/>
        <p:cNvGrpSpPr/>
        <p:nvPr/>
      </p:nvGrpSpPr>
      <p:grpSpPr>
        <a:xfrm>
          <a:off x="0" y="0"/>
          <a:ext cx="0" cy="0"/>
          <a:chOff x="0" y="0"/>
          <a:chExt cx="0" cy="0"/>
        </a:xfrm>
      </p:grpSpPr>
      <p:sp>
        <p:nvSpPr>
          <p:cNvPr id="2" name="Title 1"/>
          <p:cNvSpPr>
            <a:spLocks noGrp="1"/>
          </p:cNvSpPr>
          <p:nvPr>
            <p:ph type="title"/>
          </p:nvPr>
        </p:nvSpPr>
        <p:spPr>
          <a:xfrm>
            <a:off x="9102" y="29291"/>
            <a:ext cx="8808720" cy="35274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2438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8" name="Content Placeholder 2"/>
          <p:cNvSpPr>
            <a:spLocks noGrp="1"/>
          </p:cNvSpPr>
          <p:nvPr>
            <p:ph idx="13" hasCustomPrompt="1"/>
          </p:nvPr>
        </p:nvSpPr>
        <p:spPr>
          <a:xfrm>
            <a:off x="2438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9" name="Text Placeholder 146"/>
          <p:cNvSpPr>
            <a:spLocks noGrp="1"/>
          </p:cNvSpPr>
          <p:nvPr>
            <p:ph type="body" sz="quarter" idx="15"/>
          </p:nvPr>
        </p:nvSpPr>
        <p:spPr>
          <a:xfrm>
            <a:off x="895793" y="1128181"/>
            <a:ext cx="7391400" cy="584775"/>
          </a:xfrm>
          <a:prstGeom prst="rect">
            <a:avLst/>
          </a:prstGeom>
          <a:solidFill>
            <a:srgbClr val="0F4C66"/>
          </a:solidFill>
          <a:ln>
            <a:noFill/>
          </a:ln>
        </p:spPr>
        <p:style>
          <a:lnRef idx="2">
            <a:schemeClr val="accent1">
              <a:shade val="50000"/>
            </a:schemeClr>
          </a:lnRef>
          <a:fillRef idx="1">
            <a:schemeClr val="accent1"/>
          </a:fillRef>
          <a:effectRef idx="0">
            <a:schemeClr val="accent1"/>
          </a:effectRef>
          <a:fontRef idx="none"/>
        </p:style>
        <p:txBody>
          <a:bodyPr vert="horz" lIns="91440" tIns="45720" rIns="91440" bIns="45720" rtlCol="0" anchor="ctr">
            <a:spAutoFit/>
          </a:bodyPr>
          <a:lstStyle>
            <a:lvl1pPr>
              <a:defRPr lang="en-US" b="1" dirty="0" smtClean="0">
                <a:solidFill>
                  <a:schemeClr val="bg1"/>
                </a:solidFill>
              </a:defRPr>
            </a:lvl1pPr>
          </a:lstStyle>
          <a:p>
            <a:pPr lvl="0" algn="ctr">
              <a:buNone/>
            </a:pPr>
            <a:r>
              <a:rPr lang="en-US" dirty="0" smtClean="0"/>
              <a:t>Click to edit Master text styles</a:t>
            </a:r>
          </a:p>
        </p:txBody>
      </p:sp>
      <p:sp>
        <p:nvSpPr>
          <p:cNvPr id="10" name="Picture Placeholder 148"/>
          <p:cNvSpPr>
            <a:spLocks noGrp="1"/>
          </p:cNvSpPr>
          <p:nvPr>
            <p:ph type="pic" sz="quarter" idx="16"/>
          </p:nvPr>
        </p:nvSpPr>
        <p:spPr>
          <a:xfrm>
            <a:off x="2438400" y="2729552"/>
            <a:ext cx="1981200" cy="2743200"/>
          </a:xfrm>
          <a:prstGeom prst="rect">
            <a:avLst/>
          </a:prstGeom>
        </p:spPr>
        <p:txBody>
          <a:bodyPr/>
          <a:lstStyle>
            <a:lvl1pPr marL="0" indent="0">
              <a:buNone/>
              <a:defRPr/>
            </a:lvl1pPr>
          </a:lstStyle>
          <a:p>
            <a:endParaRPr lang="en-US" dirty="0"/>
          </a:p>
        </p:txBody>
      </p:sp>
      <p:sp>
        <p:nvSpPr>
          <p:cNvPr id="11" name="Content Placeholder 2"/>
          <p:cNvSpPr>
            <a:spLocks noGrp="1"/>
          </p:cNvSpPr>
          <p:nvPr>
            <p:ph idx="17" hasCustomPrompt="1"/>
          </p:nvPr>
        </p:nvSpPr>
        <p:spPr>
          <a:xfrm>
            <a:off x="69342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2" name="Content Placeholder 2"/>
          <p:cNvSpPr>
            <a:spLocks noGrp="1"/>
          </p:cNvSpPr>
          <p:nvPr>
            <p:ph idx="18" hasCustomPrompt="1"/>
          </p:nvPr>
        </p:nvSpPr>
        <p:spPr>
          <a:xfrm>
            <a:off x="69342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3" name="Picture Placeholder 148"/>
          <p:cNvSpPr>
            <a:spLocks noGrp="1"/>
          </p:cNvSpPr>
          <p:nvPr>
            <p:ph type="pic" sz="quarter" idx="19"/>
          </p:nvPr>
        </p:nvSpPr>
        <p:spPr>
          <a:xfrm>
            <a:off x="6934200" y="2729552"/>
            <a:ext cx="1981200" cy="2743200"/>
          </a:xfrm>
          <a:prstGeom prst="rect">
            <a:avLst/>
          </a:prstGeom>
        </p:spPr>
        <p:txBody>
          <a:bodyPr/>
          <a:lstStyle>
            <a:lvl1pPr marL="0" indent="0">
              <a:buNone/>
              <a:defRPr/>
            </a:lvl1pPr>
          </a:lstStyle>
          <a:p>
            <a:endParaRPr lang="en-US" dirty="0"/>
          </a:p>
        </p:txBody>
      </p:sp>
      <p:sp>
        <p:nvSpPr>
          <p:cNvPr id="14" name="Content Placeholder 2"/>
          <p:cNvSpPr>
            <a:spLocks noGrp="1"/>
          </p:cNvSpPr>
          <p:nvPr>
            <p:ph idx="20" hasCustomPrompt="1"/>
          </p:nvPr>
        </p:nvSpPr>
        <p:spPr>
          <a:xfrm>
            <a:off x="47244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5" name="Content Placeholder 2"/>
          <p:cNvSpPr>
            <a:spLocks noGrp="1"/>
          </p:cNvSpPr>
          <p:nvPr>
            <p:ph idx="21" hasCustomPrompt="1"/>
          </p:nvPr>
        </p:nvSpPr>
        <p:spPr>
          <a:xfrm>
            <a:off x="47244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6" name="Picture Placeholder 148"/>
          <p:cNvSpPr>
            <a:spLocks noGrp="1"/>
          </p:cNvSpPr>
          <p:nvPr>
            <p:ph type="pic" sz="quarter" idx="22"/>
          </p:nvPr>
        </p:nvSpPr>
        <p:spPr>
          <a:xfrm>
            <a:off x="4724400" y="2729552"/>
            <a:ext cx="1981200" cy="2743200"/>
          </a:xfrm>
          <a:prstGeom prst="rect">
            <a:avLst/>
          </a:prstGeom>
        </p:spPr>
        <p:txBody>
          <a:bodyPr/>
          <a:lstStyle>
            <a:lvl1pPr marL="0" indent="0">
              <a:buNone/>
              <a:defRPr/>
            </a:lvl1pPr>
          </a:lstStyle>
          <a:p>
            <a:endParaRPr lang="en-US" dirty="0"/>
          </a:p>
        </p:txBody>
      </p:sp>
      <p:sp>
        <p:nvSpPr>
          <p:cNvPr id="17" name="Content Placeholder 2"/>
          <p:cNvSpPr>
            <a:spLocks noGrp="1"/>
          </p:cNvSpPr>
          <p:nvPr>
            <p:ph idx="23" hasCustomPrompt="1"/>
          </p:nvPr>
        </p:nvSpPr>
        <p:spPr>
          <a:xfrm>
            <a:off x="228600" y="2057400"/>
            <a:ext cx="1981200" cy="533400"/>
          </a:xfrm>
          <a:prstGeom prst="rect">
            <a:avLst/>
          </a:prstGeom>
        </p:spPr>
        <p:txBody>
          <a:bodyPr lIns="91440" anchor="ctr" anchorCtr="0">
            <a:noAutofit/>
          </a:bodyPr>
          <a:lstStyle>
            <a:lvl1pPr marL="0" algn="ctr">
              <a:spcBef>
                <a:spcPts val="0"/>
              </a:spcBef>
              <a:buClr>
                <a:schemeClr val="accent2"/>
              </a:buClr>
              <a:buNone/>
              <a:defRPr sz="2400" b="1"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Name</a:t>
            </a:r>
          </a:p>
        </p:txBody>
      </p:sp>
      <p:sp>
        <p:nvSpPr>
          <p:cNvPr id="18" name="Content Placeholder 2"/>
          <p:cNvSpPr>
            <a:spLocks noGrp="1"/>
          </p:cNvSpPr>
          <p:nvPr>
            <p:ph idx="24" hasCustomPrompt="1"/>
          </p:nvPr>
        </p:nvSpPr>
        <p:spPr>
          <a:xfrm>
            <a:off x="228600" y="5472752"/>
            <a:ext cx="1981200" cy="533400"/>
          </a:xfrm>
          <a:prstGeom prst="rect">
            <a:avLst/>
          </a:prstGeom>
        </p:spPr>
        <p:txBody>
          <a:bodyPr lIns="91440" anchor="ctr" anchorCtr="0">
            <a:normAutofit/>
          </a:bodyPr>
          <a:lstStyle>
            <a:lvl1pPr marL="0" algn="ctr">
              <a:spcBef>
                <a:spcPts val="0"/>
              </a:spcBef>
              <a:buClr>
                <a:schemeClr val="accent2"/>
              </a:buClr>
              <a:buNone/>
              <a:defRPr sz="1200" b="0" baseline="0">
                <a:solidFill>
                  <a:srgbClr val="0F4C66"/>
                </a:solidFill>
              </a:defRPr>
            </a:lvl1pPr>
            <a:lvl2pPr>
              <a:buClr>
                <a:schemeClr val="accent4"/>
              </a:buClr>
              <a:buNone/>
              <a:defRPr sz="2400">
                <a:solidFill>
                  <a:schemeClr val="bg2">
                    <a:lumMod val="50000"/>
                  </a:schemeClr>
                </a:solidFill>
              </a:defRPr>
            </a:lvl2pPr>
            <a:lvl3pPr>
              <a:buClr>
                <a:schemeClr val="accent4"/>
              </a:buClr>
              <a:defRPr sz="2000">
                <a:solidFill>
                  <a:schemeClr val="bg2">
                    <a:lumMod val="50000"/>
                  </a:schemeClr>
                </a:solidFill>
              </a:defRPr>
            </a:lvl3pPr>
            <a:lvl4pPr>
              <a:buClr>
                <a:schemeClr val="accent4"/>
              </a:buClr>
              <a:defRPr sz="1800">
                <a:solidFill>
                  <a:schemeClr val="bg2">
                    <a:lumMod val="50000"/>
                  </a:schemeClr>
                </a:solidFill>
              </a:defRPr>
            </a:lvl4pPr>
            <a:lvl5pPr>
              <a:buClr>
                <a:schemeClr val="accent4"/>
              </a:buClr>
              <a:defRPr sz="1800">
                <a:solidFill>
                  <a:schemeClr val="bg2">
                    <a:lumMod val="50000"/>
                  </a:schemeClr>
                </a:solidFill>
              </a:defRPr>
            </a:lvl5pPr>
          </a:lstStyle>
          <a:p>
            <a:pPr lvl="0"/>
            <a:r>
              <a:rPr lang="en-US" dirty="0" smtClean="0"/>
              <a:t>Insert email</a:t>
            </a:r>
          </a:p>
        </p:txBody>
      </p:sp>
      <p:sp>
        <p:nvSpPr>
          <p:cNvPr id="19" name="Picture Placeholder 148"/>
          <p:cNvSpPr>
            <a:spLocks noGrp="1"/>
          </p:cNvSpPr>
          <p:nvPr>
            <p:ph type="pic" sz="quarter" idx="25"/>
          </p:nvPr>
        </p:nvSpPr>
        <p:spPr>
          <a:xfrm>
            <a:off x="228600" y="2729552"/>
            <a:ext cx="1981200" cy="274320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070056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5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13.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64.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theme" Target="../theme/theme2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theme" Target="../theme/theme27.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heme" Target="../theme/theme28.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heme" Target="../theme/theme29.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theme" Target="../theme/theme3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theme" Target="../theme/theme31.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32.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theme" Target="../theme/theme33.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theme" Target="../theme/theme34.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slideLayout" Target="../slideLayouts/slideLayout172.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5" Type="http://schemas.openxmlformats.org/officeDocument/2006/relationships/slideLayout" Target="../slideLayouts/slideLayout165.xml"/><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180.xml"/><Relationship Id="rId13" Type="http://schemas.openxmlformats.org/officeDocument/2006/relationships/theme" Target="../theme/theme35.xml"/><Relationship Id="rId3" Type="http://schemas.openxmlformats.org/officeDocument/2006/relationships/slideLayout" Target="../slideLayouts/slideLayout175.xml"/><Relationship Id="rId7" Type="http://schemas.openxmlformats.org/officeDocument/2006/relationships/slideLayout" Target="../slideLayouts/slideLayout179.xml"/><Relationship Id="rId12" Type="http://schemas.openxmlformats.org/officeDocument/2006/relationships/slideLayout" Target="../slideLayouts/slideLayout184.xml"/><Relationship Id="rId2" Type="http://schemas.openxmlformats.org/officeDocument/2006/relationships/slideLayout" Target="../slideLayouts/slideLayout174.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5" Type="http://schemas.openxmlformats.org/officeDocument/2006/relationships/slideLayout" Target="../slideLayouts/slideLayout177.xml"/><Relationship Id="rId10" Type="http://schemas.openxmlformats.org/officeDocument/2006/relationships/slideLayout" Target="../slideLayouts/slideLayout182.xml"/><Relationship Id="rId4" Type="http://schemas.openxmlformats.org/officeDocument/2006/relationships/slideLayout" Target="../slideLayouts/slideLayout176.xml"/><Relationship Id="rId9" Type="http://schemas.openxmlformats.org/officeDocument/2006/relationships/slideLayout" Target="../slideLayouts/slideLayout181.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theme" Target="../theme/theme36.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204.xml"/><Relationship Id="rId13" Type="http://schemas.openxmlformats.org/officeDocument/2006/relationships/theme" Target="../theme/theme37.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slideLayout" Target="../slideLayouts/slideLayout208.xml"/><Relationship Id="rId2" Type="http://schemas.openxmlformats.org/officeDocument/2006/relationships/slideLayout" Target="../slideLayouts/slideLayout198.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0" Type="http://schemas.openxmlformats.org/officeDocument/2006/relationships/slideLayout" Target="../slideLayouts/slideLayout206.xml"/><Relationship Id="rId4" Type="http://schemas.openxmlformats.org/officeDocument/2006/relationships/slideLayout" Target="../slideLayouts/slideLayout200.xml"/><Relationship Id="rId9" Type="http://schemas.openxmlformats.org/officeDocument/2006/relationships/slideLayout" Target="../slideLayouts/slideLayout2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latin typeface="Calibri"/>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pPr/>
              <a:t>‹#›</a:t>
            </a:fld>
            <a:endParaRPr lang="en-US" dirty="0"/>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2" r:id="rId8"/>
    <p:sldLayoutId id="2147483667" r:id="rId9"/>
    <p:sldLayoutId id="2147483669" r:id="rId10"/>
    <p:sldLayoutId id="2147483670" r:id="rId11"/>
    <p:sldLayoutId id="214748367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27"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6823856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2803130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54"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05363506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9277112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36570129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98741936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8094345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29758000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52370504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68901225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25299913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96465142"/>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537667563"/>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540194584"/>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783685688"/>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79450367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64" r:id="rId13"/>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sldLayoutIdLst>
    <p:sldLayoutId id="2147483713" r:id="rId1"/>
  </p:sldLayoutIdLst>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489758"/>
            <a:ext cx="9148572" cy="368620"/>
          </a:xfrm>
          <a:prstGeom prst="rect">
            <a:avLst/>
          </a:prstGeom>
          <a:solidFill>
            <a:schemeClr val="bg1">
              <a:lumMod val="50000"/>
            </a:schemeClr>
          </a:solidFill>
          <a:ln>
            <a:noFill/>
          </a:ln>
          <a:effectLst>
            <a:outerShdw blurRad="482600" dist="12700" dir="5400000" rotWithShape="0">
              <a:srgbClr val="000000">
                <a:alpha val="7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4572" y="-1"/>
            <a:ext cx="9153144" cy="425255"/>
          </a:xfrm>
          <a:prstGeom prst="rect">
            <a:avLst/>
          </a:prstGeom>
          <a:solidFill>
            <a:schemeClr val="tx2">
              <a:lumMod val="50000"/>
            </a:schemeClr>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F4C66"/>
              </a:solidFill>
            </a:endParaRPr>
          </a:p>
        </p:txBody>
      </p:sp>
      <p:sp>
        <p:nvSpPr>
          <p:cNvPr id="6" name="Slide Number Placeholder 5"/>
          <p:cNvSpPr>
            <a:spLocks noGrp="1"/>
          </p:cNvSpPr>
          <p:nvPr>
            <p:ph type="sldNum" sz="quarter" idx="4"/>
          </p:nvPr>
        </p:nvSpPr>
        <p:spPr>
          <a:xfrm>
            <a:off x="8555892" y="6294431"/>
            <a:ext cx="457200" cy="365125"/>
          </a:xfrm>
          <a:prstGeom prst="rect">
            <a:avLst/>
          </a:prstGeom>
        </p:spPr>
        <p:txBody>
          <a:bodyPr vert="horz" lIns="91440" tIns="45720" rIns="91440" bIns="45720" rtlCol="0" anchor="ctr"/>
          <a:lstStyle>
            <a:lvl1pPr algn="r">
              <a:defRPr sz="800">
                <a:solidFill>
                  <a:schemeClr val="tx1">
                    <a:lumMod val="65000"/>
                    <a:lumOff val="35000"/>
                  </a:schemeClr>
                </a:solidFill>
              </a:defRPr>
            </a:lvl1pPr>
          </a:lstStyle>
          <a:p>
            <a:fld id="{E27D618F-42EB-4554-935E-FA97850B6727}"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614291026"/>
      </p:ext>
    </p:extLst>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defTabSz="457200" rtl="0" eaLnBrk="1" latinLnBrk="0" hangingPunct="1">
        <a:lnSpc>
          <a:spcPct val="80000"/>
        </a:lnSpc>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8.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5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6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7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86.xml"/></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98.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hyperlink" Target="mailto:Elizabeth.floto@va.gov" TargetMode="External"/><Relationship Id="rId2" Type="http://schemas.openxmlformats.org/officeDocument/2006/relationships/notesSlide" Target="../notesSlides/notesSlide25.xml"/><Relationship Id="rId1" Type="http://schemas.openxmlformats.org/officeDocument/2006/relationships/slideLayout" Target="../slideLayouts/slideLayout38.xml"/><Relationship Id="rId4" Type="http://schemas.openxmlformats.org/officeDocument/2006/relationships/hyperlink" Target="mailto:Matthew.Morgan@va.gov"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vaww.escreening.va.gov/sd/" TargetMode="External"/><Relationship Id="rId2" Type="http://schemas.openxmlformats.org/officeDocument/2006/relationships/notesSlide" Target="../notesSlides/notesSlide26.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5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3" Type="http://schemas.openxmlformats.org/officeDocument/2006/relationships/hyperlink" Target="http://vaww.escreening.va.gov/sd/" TargetMode="External"/><Relationship Id="rId2" Type="http://schemas.openxmlformats.org/officeDocument/2006/relationships/notesSlide" Target="../notesSlides/notesSlide5.xml"/><Relationship Id="rId1" Type="http://schemas.openxmlformats.org/officeDocument/2006/relationships/slideLayout" Target="../slideLayouts/slideLayout9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2.xml"/><Relationship Id="rId5" Type="http://schemas.microsoft.com/office/2007/relationships/hdphoto" Target="../media/hdphoto1.wdp"/><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651375" y="2354355"/>
            <a:ext cx="6182437" cy="2664428"/>
          </a:xfrm>
        </p:spPr>
        <p:txBody>
          <a:bodyPr>
            <a:normAutofit/>
          </a:bodyPr>
          <a:lstStyle/>
          <a:p>
            <a:pPr algn="ctr">
              <a:spcBef>
                <a:spcPts val="0"/>
              </a:spcBef>
            </a:pPr>
            <a:r>
              <a:rPr lang="en-US" sz="4000" dirty="0" smtClean="0"/>
              <a:t>Mental Health eScreening</a:t>
            </a:r>
          </a:p>
          <a:p>
            <a:pPr algn="r">
              <a:spcBef>
                <a:spcPts val="0"/>
              </a:spcBef>
            </a:pPr>
            <a:endParaRPr lang="en-US" sz="2800" dirty="0" smtClean="0"/>
          </a:p>
          <a:p>
            <a:pPr algn="ctr">
              <a:lnSpc>
                <a:spcPts val="3600"/>
              </a:lnSpc>
              <a:spcBef>
                <a:spcPts val="0"/>
              </a:spcBef>
            </a:pPr>
            <a:r>
              <a:rPr lang="en-US" sz="4000" dirty="0" smtClean="0"/>
              <a:t>Mental Health Access Clinic AMSA Training</a:t>
            </a:r>
          </a:p>
          <a:p>
            <a:pPr algn="ctr">
              <a:spcBef>
                <a:spcPts val="600"/>
              </a:spcBef>
            </a:pPr>
            <a:r>
              <a:rPr lang="en-US" sz="2000" dirty="0" smtClean="0">
                <a:solidFill>
                  <a:srgbClr val="FF0000"/>
                </a:solidFill>
                <a:cs typeface="Calibri Light"/>
              </a:rPr>
              <a:t>February 25, 2015</a:t>
            </a:r>
            <a:endParaRPr lang="en-US" sz="2000" dirty="0">
              <a:solidFill>
                <a:srgbClr val="FF0000"/>
              </a:solidFill>
              <a:cs typeface="Calibri Light"/>
            </a:endParaRPr>
          </a:p>
          <a:p>
            <a:pPr algn="r"/>
            <a:endParaRPr lang="en-US" sz="4000" dirty="0"/>
          </a:p>
        </p:txBody>
      </p:sp>
    </p:spTree>
    <p:extLst>
      <p:ext uri="{BB962C8B-B14F-4D97-AF65-F5344CB8AC3E}">
        <p14:creationId xmlns:p14="http://schemas.microsoft.com/office/powerpoint/2010/main" val="415633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Changing your password </a:t>
            </a:r>
            <a:endParaRPr lang="en-US" dirty="0"/>
          </a:p>
        </p:txBody>
      </p:sp>
      <p:sp>
        <p:nvSpPr>
          <p:cNvPr id="3" name="Content Placeholder 2"/>
          <p:cNvSpPr>
            <a:spLocks noGrp="1"/>
          </p:cNvSpPr>
          <p:nvPr>
            <p:ph idx="1"/>
          </p:nvPr>
        </p:nvSpPr>
        <p:spPr>
          <a:xfrm>
            <a:off x="457200" y="841661"/>
            <a:ext cx="8229600" cy="5298247"/>
          </a:xfrm>
        </p:spPr>
        <p:txBody>
          <a:bodyPr>
            <a:noAutofit/>
          </a:bodyPr>
          <a:lstStyle/>
          <a:p>
            <a:pPr>
              <a:spcBef>
                <a:spcPts val="1200"/>
              </a:spcBef>
              <a:buFont typeface="+mj-lt"/>
              <a:buAutoNum type="arabicPeriod"/>
            </a:pPr>
            <a:r>
              <a:rPr lang="en-US" sz="1800" dirty="0"/>
              <a:t>From your Home page, click </a:t>
            </a:r>
            <a:r>
              <a:rPr lang="en-US" sz="1800" b="1" dirty="0"/>
              <a:t>My Account</a:t>
            </a:r>
            <a:r>
              <a:rPr lang="en-US" sz="1800" dirty="0"/>
              <a:t>.</a:t>
            </a:r>
            <a:br>
              <a:rPr lang="en-US" sz="1800" dirty="0"/>
            </a:br>
            <a:r>
              <a:rPr lang="en-US" sz="1800" dirty="0"/>
              <a:t>The My Account tab </a:t>
            </a:r>
            <a:r>
              <a:rPr lang="en-US" sz="1800" dirty="0" smtClean="0"/>
              <a:t>opens:</a:t>
            </a:r>
            <a:r>
              <a:rPr lang="en-US" sz="1800" dirty="0"/>
              <a:t/>
            </a:r>
            <a:br>
              <a:rPr lang="en-US" sz="1800" dirty="0"/>
            </a:br>
            <a:endParaRPr lang="en-US" sz="1800" dirty="0"/>
          </a:p>
          <a:p>
            <a:pPr lvl="1"/>
            <a:endParaRPr lang="en-US" sz="1800" dirty="0"/>
          </a:p>
          <a:p>
            <a:pPr lvl="1"/>
            <a:endParaRPr lang="en-US" sz="1800" dirty="0"/>
          </a:p>
          <a:p>
            <a:pPr lvl="1"/>
            <a:endParaRPr lang="en-US" sz="1800" dirty="0"/>
          </a:p>
          <a:p>
            <a:pPr marL="0" indent="0">
              <a:buNone/>
            </a:pPr>
            <a:endParaRPr lang="en-US" sz="1800" dirty="0"/>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a:solidFill>
                <a:srgbClr val="FF0000"/>
              </a:solidFill>
            </a:endParaRPr>
          </a:p>
          <a:p>
            <a:pPr marL="400050" lvl="1" indent="0">
              <a:buNone/>
            </a:pPr>
            <a:endParaRPr lang="en-US" sz="1400" dirty="0">
              <a:solidFill>
                <a:srgbClr val="0F3B53"/>
              </a:solidFill>
            </a:endParaRPr>
          </a:p>
          <a:p>
            <a:pPr>
              <a:buFont typeface="+mj-lt"/>
              <a:buAutoNum type="arabicPeriod" startAt="2"/>
            </a:pPr>
            <a:r>
              <a:rPr lang="en-US" sz="1800" dirty="0">
                <a:solidFill>
                  <a:srgbClr val="0F3B53"/>
                </a:solidFill>
              </a:rPr>
              <a:t>Type your current password.</a:t>
            </a:r>
          </a:p>
          <a:p>
            <a:pPr>
              <a:buFont typeface="+mj-lt"/>
              <a:buAutoNum type="arabicPeriod" startAt="2"/>
            </a:pPr>
            <a:r>
              <a:rPr lang="en-US" sz="1800" dirty="0">
                <a:solidFill>
                  <a:srgbClr val="0F3B53"/>
                </a:solidFill>
              </a:rPr>
              <a:t>Type and re-type your new password, then click </a:t>
            </a:r>
            <a:r>
              <a:rPr lang="en-US" sz="1800" b="1" dirty="0">
                <a:solidFill>
                  <a:srgbClr val="0F3B53"/>
                </a:solidFill>
              </a:rPr>
              <a:t>Change</a:t>
            </a:r>
            <a:r>
              <a:rPr lang="en-US" sz="1800" dirty="0">
                <a:solidFill>
                  <a:srgbClr val="0F3B53"/>
                </a:solidFill>
              </a:rPr>
              <a:t> </a:t>
            </a:r>
            <a:r>
              <a:rPr lang="en-US" sz="1800" b="1" dirty="0">
                <a:solidFill>
                  <a:srgbClr val="0F3B53"/>
                </a:solidFill>
              </a:rPr>
              <a:t>Password</a:t>
            </a:r>
            <a:r>
              <a:rPr lang="en-US" sz="1800" dirty="0">
                <a:solidFill>
                  <a:srgbClr val="0F3B53"/>
                </a:solidFill>
              </a:rPr>
              <a:t>.</a:t>
            </a:r>
            <a:br>
              <a:rPr lang="en-US" sz="1800" dirty="0">
                <a:solidFill>
                  <a:srgbClr val="0F3B53"/>
                </a:solidFill>
              </a:rPr>
            </a:br>
            <a:r>
              <a:rPr lang="en-US" sz="1800" dirty="0">
                <a:solidFill>
                  <a:srgbClr val="0F3B53"/>
                </a:solidFill>
              </a:rPr>
              <a:t>The system updates your password.</a:t>
            </a:r>
          </a:p>
          <a:p>
            <a:pPr marL="0" indent="0">
              <a:spcBef>
                <a:spcPts val="1200"/>
              </a:spcBef>
              <a:buNone/>
            </a:pPr>
            <a:endParaRPr lang="en-US" sz="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10</a:t>
            </a:fld>
            <a:endParaRPr lang="en-US" dirty="0">
              <a:solidFill>
                <a:prstClr val="black">
                  <a:lumMod val="65000"/>
                  <a:lumOff val="35000"/>
                </a:prstClr>
              </a:solidFill>
            </a:endParaRPr>
          </a:p>
        </p:txBody>
      </p:sp>
      <p:pic>
        <p:nvPicPr>
          <p:cNvPr id="15" name="Picture 14" descr="Screen Shot 2014-05-30 at 7.22.18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73782" y="1481851"/>
            <a:ext cx="5474569" cy="3030565"/>
          </a:xfrm>
          <a:prstGeom prst="rect">
            <a:avLst/>
          </a:prstGeom>
          <a:ln>
            <a:solidFill>
              <a:schemeClr val="bg1">
                <a:lumMod val="85000"/>
              </a:schemeClr>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1029031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Verifying your CPRS Account</a:t>
            </a:r>
            <a:endParaRPr lang="en-US" dirty="0"/>
          </a:p>
        </p:txBody>
      </p:sp>
      <p:sp>
        <p:nvSpPr>
          <p:cNvPr id="3" name="Content Placeholder 2"/>
          <p:cNvSpPr>
            <a:spLocks noGrp="1"/>
          </p:cNvSpPr>
          <p:nvPr>
            <p:ph idx="1"/>
          </p:nvPr>
        </p:nvSpPr>
        <p:spPr>
          <a:xfrm>
            <a:off x="457200" y="1108364"/>
            <a:ext cx="8229600" cy="5057868"/>
          </a:xfrm>
        </p:spPr>
        <p:txBody>
          <a:bodyPr>
            <a:noAutofit/>
          </a:bodyPr>
          <a:lstStyle/>
          <a:p>
            <a:pPr marL="0" indent="0">
              <a:spcBef>
                <a:spcPts val="1200"/>
              </a:spcBef>
              <a:buNone/>
            </a:pPr>
            <a:r>
              <a:rPr lang="en-US" sz="1800" dirty="0" smtClean="0"/>
              <a:t>The My Accounts page is also where you verify your CPRS </a:t>
            </a:r>
            <a:r>
              <a:rPr lang="en-US" sz="1800" dirty="0"/>
              <a:t>a</a:t>
            </a:r>
            <a:r>
              <a:rPr lang="en-US" sz="1800" dirty="0" smtClean="0"/>
              <a:t>ccount (one-time only).</a:t>
            </a:r>
            <a:br>
              <a:rPr lang="en-US" sz="1800" dirty="0" smtClean="0"/>
            </a:br>
            <a:endParaRPr lang="en-US" sz="1800" dirty="0" smtClean="0"/>
          </a:p>
          <a:p>
            <a:pPr lvl="1"/>
            <a:endParaRPr lang="en-US" sz="1800" dirty="0" smtClean="0"/>
          </a:p>
          <a:p>
            <a:pPr lvl="1"/>
            <a:endParaRPr lang="en-US" sz="1800" dirty="0"/>
          </a:p>
          <a:p>
            <a:pPr lvl="1"/>
            <a:endParaRPr lang="en-US" sz="1800" dirty="0" smtClean="0"/>
          </a:p>
          <a:p>
            <a:pPr marL="0" indent="0">
              <a:buNone/>
            </a:pPr>
            <a:endParaRPr lang="en-US" sz="1800" dirty="0"/>
          </a:p>
          <a:p>
            <a:pPr marL="0" indent="0">
              <a:buNone/>
            </a:pPr>
            <a:endParaRPr lang="en-US" sz="1800" dirty="0" smtClean="0">
              <a:solidFill>
                <a:srgbClr val="FF0000"/>
              </a:solidFill>
            </a:endParaRPr>
          </a:p>
          <a:p>
            <a:pPr marL="0" indent="0">
              <a:buNone/>
            </a:pPr>
            <a:endParaRPr lang="en-US" sz="1800" dirty="0">
              <a:solidFill>
                <a:srgbClr val="FF0000"/>
              </a:solidFill>
            </a:endParaRPr>
          </a:p>
          <a:p>
            <a:pPr marL="0" indent="0">
              <a:buNone/>
            </a:pPr>
            <a:endParaRPr lang="en-US" sz="1800" dirty="0" smtClean="0">
              <a:solidFill>
                <a:srgbClr val="FF0000"/>
              </a:solidFill>
            </a:endParaRPr>
          </a:p>
          <a:p>
            <a:pPr marL="0" indent="0">
              <a:buNone/>
            </a:pPr>
            <a:endParaRPr lang="en-US" sz="1800" dirty="0" smtClean="0">
              <a:solidFill>
                <a:srgbClr val="FF0000"/>
              </a:solidFill>
            </a:endParaRPr>
          </a:p>
          <a:p>
            <a:pPr lvl="1">
              <a:buFont typeface="+mj-lt"/>
              <a:buAutoNum type="arabicPeriod"/>
            </a:pPr>
            <a:r>
              <a:rPr lang="en-US" sz="1800" dirty="0" smtClean="0">
                <a:solidFill>
                  <a:schemeClr val="tx2"/>
                </a:solidFill>
              </a:rPr>
              <a:t>Click </a:t>
            </a:r>
            <a:r>
              <a:rPr lang="en-US" sz="1800" b="1" dirty="0" err="1" smtClean="0">
                <a:solidFill>
                  <a:schemeClr val="tx2"/>
                </a:solidFill>
              </a:rPr>
              <a:t>Click</a:t>
            </a:r>
            <a:r>
              <a:rPr lang="en-US" sz="1800" b="1" dirty="0" smtClean="0">
                <a:solidFill>
                  <a:schemeClr val="tx2"/>
                </a:solidFill>
              </a:rPr>
              <a:t> here to verify</a:t>
            </a:r>
            <a:r>
              <a:rPr lang="en-US" sz="1800" dirty="0" smtClean="0">
                <a:solidFill>
                  <a:schemeClr val="tx2"/>
                </a:solidFill>
              </a:rPr>
              <a:t> </a:t>
            </a:r>
            <a:r>
              <a:rPr lang="en-US" sz="1800" b="1" dirty="0" smtClean="0">
                <a:solidFill>
                  <a:schemeClr val="tx2"/>
                </a:solidFill>
              </a:rPr>
              <a:t>your account</a:t>
            </a:r>
            <a:r>
              <a:rPr lang="en-US" sz="1800" dirty="0" smtClean="0">
                <a:solidFill>
                  <a:schemeClr val="tx2"/>
                </a:solidFill>
              </a:rPr>
              <a:t>.</a:t>
            </a:r>
          </a:p>
          <a:p>
            <a:pPr lvl="1">
              <a:buFont typeface="+mj-lt"/>
              <a:buAutoNum type="arabicPeriod"/>
            </a:pPr>
            <a:r>
              <a:rPr lang="en-US" sz="1800" dirty="0" smtClean="0">
                <a:solidFill>
                  <a:schemeClr val="tx2"/>
                </a:solidFill>
              </a:rPr>
              <a:t>Type your Access and Verify Codes.</a:t>
            </a:r>
          </a:p>
          <a:p>
            <a:pPr lvl="1">
              <a:buFont typeface="+mj-lt"/>
              <a:buAutoNum type="arabicPeriod"/>
            </a:pPr>
            <a:r>
              <a:rPr lang="en-US" sz="1800" dirty="0" smtClean="0">
                <a:solidFill>
                  <a:schemeClr val="tx2"/>
                </a:solidFill>
              </a:rPr>
              <a:t>Click </a:t>
            </a:r>
            <a:r>
              <a:rPr lang="en-US" sz="1800" b="1" dirty="0" smtClean="0">
                <a:solidFill>
                  <a:schemeClr val="tx2"/>
                </a:solidFill>
              </a:rPr>
              <a:t>Verify Now</a:t>
            </a:r>
            <a:r>
              <a:rPr lang="en-US" sz="1800" dirty="0" smtClean="0">
                <a:solidFill>
                  <a:schemeClr val="tx2"/>
                </a:solidFill>
              </a:rPr>
              <a:t>.</a:t>
            </a:r>
          </a:p>
          <a:p>
            <a:pPr lvl="1">
              <a:buFont typeface="+mj-lt"/>
              <a:buAutoNum type="arabicPeriod"/>
            </a:pPr>
            <a:r>
              <a:rPr lang="en-US" sz="1800" dirty="0" smtClean="0">
                <a:solidFill>
                  <a:schemeClr val="tx2"/>
                </a:solidFill>
              </a:rPr>
              <a:t>Log out, then log back in.</a:t>
            </a:r>
            <a:br>
              <a:rPr lang="en-US" sz="1800" dirty="0" smtClean="0">
                <a:solidFill>
                  <a:schemeClr val="tx2"/>
                </a:solidFill>
              </a:rPr>
            </a:br>
            <a:r>
              <a:rPr lang="en-US" sz="1800" dirty="0" smtClean="0">
                <a:solidFill>
                  <a:schemeClr val="tx2"/>
                </a:solidFill>
              </a:rPr>
              <a:t>Your account is verified.</a:t>
            </a:r>
            <a:endParaRPr lang="en-US" sz="1800" dirty="0">
              <a:solidFill>
                <a:schemeClr val="tx2"/>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11</a:t>
            </a:fld>
            <a:endParaRPr lang="en-US" dirty="0">
              <a:solidFill>
                <a:prstClr val="black">
                  <a:lumMod val="65000"/>
                  <a:lumOff val="35000"/>
                </a:prstClr>
              </a:solidFill>
            </a:endParaRPr>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11372" y="1786740"/>
            <a:ext cx="3361480" cy="2345665"/>
          </a:xfrm>
          <a:prstGeom prst="rect">
            <a:avLst/>
          </a:prstGeom>
          <a:noFill/>
          <a:ln w="9525">
            <a:solidFill>
              <a:schemeClr val="tx1"/>
            </a:solidFill>
            <a:miter lim="800000"/>
            <a:headEnd/>
            <a:tailEnd/>
          </a:ln>
          <a:effectLst>
            <a:outerShdw blurRad="50800" dist="38100" dir="2700000" sx="103000" sy="103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10" name="Picture 1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87444" y="1786834"/>
            <a:ext cx="3365564" cy="234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65279" y="3315322"/>
            <a:ext cx="2752330" cy="443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81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par>
                                <p:cTn id="22" presetID="1" presetClass="exit" presetSubtype="0" fill="hold" nodeType="withEffect">
                                  <p:stCondLst>
                                    <p:cond delay="0"/>
                                  </p:stCondLst>
                                  <p:childTnLst>
                                    <p:set>
                                      <p:cBhvr>
                                        <p:cTn id="23" dur="1" fill="hold">
                                          <p:stCondLst>
                                            <p:cond delay="0"/>
                                          </p:stCondLst>
                                        </p:cTn>
                                        <p:tgtEl>
                                          <p:spTgt spid="411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fade">
                                      <p:cBhvr>
                                        <p:cTn id="26" dur="500"/>
                                        <p:tgtEl>
                                          <p:spTgt spid="3">
                                            <p:txEl>
                                              <p:pRg st="12" end="12"/>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12</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44071619"/>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899814" y="2017132"/>
            <a:ext cx="785813" cy="963613"/>
            <a:chOff x="274316" y="2600483"/>
            <a:chExt cx="785813" cy="963613"/>
          </a:xfrm>
        </p:grpSpPr>
        <p:pic>
          <p:nvPicPr>
            <p:cNvPr id="5123"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37817" y="2714077"/>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274316" y="2600483"/>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802170" y="1630017"/>
            <a:ext cx="7518862" cy="4506088"/>
          </a:xfrm>
          <a:prstGeom prst="rect">
            <a:avLst/>
          </a:prstGeom>
          <a:gradFill>
            <a:gsLst>
              <a:gs pos="0">
                <a:schemeClr val="tx2">
                  <a:lumMod val="5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2400" b="1" dirty="0">
              <a:solidFill>
                <a:srgbClr val="87A44F">
                  <a:lumMod val="20000"/>
                  <a:lumOff val="80000"/>
                </a:srgbClr>
              </a:solidFill>
            </a:endParaRPr>
          </a:p>
        </p:txBody>
      </p:sp>
      <p:sp>
        <p:nvSpPr>
          <p:cNvPr id="33" name="Rounded Rectangle 32"/>
          <p:cNvSpPr/>
          <p:nvPr/>
        </p:nvSpPr>
        <p:spPr>
          <a:xfrm>
            <a:off x="938025" y="1705713"/>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Consultation &amp; Program Evaluation (done by CESAMH)</a:t>
            </a:r>
            <a:endParaRPr lang="en-US" sz="1000" dirty="0">
              <a:solidFill>
                <a:prstClr val="white"/>
              </a:solidFill>
            </a:endParaRPr>
          </a:p>
        </p:txBody>
      </p:sp>
      <p:sp>
        <p:nvSpPr>
          <p:cNvPr id="31" name="Rectangle 30"/>
          <p:cNvSpPr/>
          <p:nvPr/>
        </p:nvSpPr>
        <p:spPr>
          <a:xfrm>
            <a:off x="928500"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32" name="Rectangle 31"/>
          <p:cNvSpPr/>
          <p:nvPr/>
        </p:nvSpPr>
        <p:spPr>
          <a:xfrm>
            <a:off x="1004701" y="2306118"/>
            <a:ext cx="1205100"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Reporting and Metrics</a:t>
            </a:r>
          </a:p>
          <a:p>
            <a:pPr marL="0" lvl="1"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0" lvl="1" defTabSz="533400">
              <a:lnSpc>
                <a:spcPct val="90000"/>
              </a:lnSpc>
              <a:spcBef>
                <a:spcPct val="0"/>
              </a:spcBef>
              <a:spcAft>
                <a:spcPct val="15000"/>
              </a:spcAft>
            </a:pPr>
            <a:r>
              <a:rPr lang="en-US" sz="1200" dirty="0" smtClean="0">
                <a:solidFill>
                  <a:prstClr val="black">
                    <a:hueOff val="0"/>
                    <a:satOff val="0"/>
                    <a:lumOff val="0"/>
                    <a:alphaOff val="0"/>
                  </a:prstClr>
                </a:solidFill>
              </a:rPr>
              <a:t>Extracts </a:t>
            </a:r>
            <a:r>
              <a:rPr lang="en-US" sz="1200" dirty="0">
                <a:solidFill>
                  <a:prstClr val="black">
                    <a:hueOff val="0"/>
                    <a:satOff val="0"/>
                    <a:lumOff val="0"/>
                    <a:alphaOff val="0"/>
                  </a:prstClr>
                </a:solidFill>
              </a:rPr>
              <a:t>clinical Battery data from the eScreening database for all sites, to: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identify trends and compare them for program and progress evaluation, and</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provide feedback for improvement.</a:t>
            </a:r>
          </a:p>
        </p:txBody>
      </p:sp>
      <p:sp>
        <p:nvSpPr>
          <p:cNvPr id="25" name="Rounded Rectangle 24"/>
          <p:cNvSpPr/>
          <p:nvPr/>
        </p:nvSpPr>
        <p:spPr>
          <a:xfrm>
            <a:off x="3904168"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Clinician</a:t>
            </a:r>
            <a:endParaRPr lang="en-US" sz="1000" dirty="0">
              <a:solidFill>
                <a:prstClr val="white"/>
              </a:solidFill>
            </a:endParaRPr>
          </a:p>
        </p:txBody>
      </p:sp>
      <p:sp>
        <p:nvSpPr>
          <p:cNvPr id="23" name="Rectangle 22"/>
          <p:cNvSpPr/>
          <p:nvPr/>
        </p:nvSpPr>
        <p:spPr>
          <a:xfrm>
            <a:off x="3904166" y="2287069"/>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ectangle 23"/>
          <p:cNvSpPr/>
          <p:nvPr/>
        </p:nvSpPr>
        <p:spPr>
          <a:xfrm>
            <a:off x="3970843" y="2306118"/>
            <a:ext cx="1236692" cy="3696225"/>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Patient Care</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Receives clinical data from CPRS.</a:t>
            </a: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Utilizes the health data collected through the eScreening application.</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Monitors the Battery dashboard with alerts</a:t>
            </a:r>
            <a:endParaRPr lang="en-US" sz="1200" dirty="0" smtClean="0">
              <a:solidFill>
                <a:prstClr val="black">
                  <a:hueOff val="0"/>
                  <a:satOff val="0"/>
                  <a:lumOff val="0"/>
                  <a:alphaOff val="0"/>
                </a:prstClr>
              </a:solidFill>
            </a:endParaRPr>
          </a:p>
        </p:txBody>
      </p:sp>
      <p:sp>
        <p:nvSpPr>
          <p:cNvPr id="21" name="Rounded Rectangle 20"/>
          <p:cNvSpPr/>
          <p:nvPr/>
        </p:nvSpPr>
        <p:spPr>
          <a:xfrm>
            <a:off x="5337046" y="1711616"/>
            <a:ext cx="1314865" cy="522451"/>
          </a:xfrm>
          <a:prstGeom prst="roundRect">
            <a:avLst/>
          </a:prstGeom>
          <a:scene3d>
            <a:camera prst="orthographicFront"/>
            <a:lightRig rig="threePt" dir="t">
              <a:rot lat="0" lon="0" rev="7500000"/>
            </a:lightRig>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Assistant</a:t>
            </a:r>
            <a:endParaRPr lang="en-US" sz="1000" dirty="0">
              <a:solidFill>
                <a:prstClr val="white"/>
              </a:solidFill>
            </a:endParaRPr>
          </a:p>
        </p:txBody>
      </p:sp>
      <p:sp>
        <p:nvSpPr>
          <p:cNvPr id="19" name="Rectangle 18"/>
          <p:cNvSpPr/>
          <p:nvPr/>
        </p:nvSpPr>
        <p:spPr>
          <a:xfrm>
            <a:off x="5337046" y="2306118"/>
            <a:ext cx="1314865" cy="3705750"/>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5394196" y="2296593"/>
            <a:ext cx="1225679" cy="3705750"/>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srgbClr val="000000"/>
                </a:solidFill>
              </a:rPr>
              <a:t>Medical Support </a:t>
            </a:r>
          </a:p>
          <a:p>
            <a:pPr marL="0" lvl="1" algn="ctr" defTabSz="533400">
              <a:lnSpc>
                <a:spcPct val="90000"/>
              </a:lnSpc>
              <a:spcBef>
                <a:spcPct val="0"/>
              </a:spcBef>
              <a:spcAft>
                <a:spcPct val="15000"/>
              </a:spcAft>
            </a:pP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 Batteries for Veterans to complete in the waiting room.</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Can access the dashboard to finalize assessment.</a:t>
            </a:r>
          </a:p>
          <a:p>
            <a:pPr marL="0" lvl="1" defTabSz="533400">
              <a:lnSpc>
                <a:spcPct val="90000"/>
              </a:lnSpc>
              <a:spcBef>
                <a:spcPct val="0"/>
              </a:spcBef>
              <a:spcAft>
                <a:spcPct val="15000"/>
              </a:spcAft>
            </a:pPr>
            <a:endParaRPr lang="en-US" sz="1200" dirty="0">
              <a:solidFill>
                <a:prstClr val="black">
                  <a:hueOff val="0"/>
                  <a:satOff val="0"/>
                  <a:lumOff val="0"/>
                  <a:alphaOff val="0"/>
                </a:prstClr>
              </a:solidFill>
            </a:endParaRPr>
          </a:p>
        </p:txBody>
      </p:sp>
      <p:sp>
        <p:nvSpPr>
          <p:cNvPr id="17" name="Rounded Rectangle 16"/>
          <p:cNvSpPr/>
          <p:nvPr/>
        </p:nvSpPr>
        <p:spPr>
          <a:xfrm>
            <a:off x="6833467" y="1711616"/>
            <a:ext cx="1314865" cy="52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000" dirty="0" smtClean="0">
                <a:solidFill>
                  <a:prstClr val="white"/>
                </a:solidFill>
              </a:rPr>
              <a:t>Veteran</a:t>
            </a:r>
            <a:endParaRPr lang="en-US" sz="1000" dirty="0">
              <a:solidFill>
                <a:prstClr val="white"/>
              </a:solidFill>
            </a:endParaRPr>
          </a:p>
        </p:txBody>
      </p:sp>
      <p:grpSp>
        <p:nvGrpSpPr>
          <p:cNvPr id="14" name="Group 13"/>
          <p:cNvGrpSpPr/>
          <p:nvPr/>
        </p:nvGrpSpPr>
        <p:grpSpPr>
          <a:xfrm>
            <a:off x="6833466" y="2285590"/>
            <a:ext cx="1314865" cy="3705750"/>
            <a:chOff x="5999216" y="755428"/>
            <a:chExt cx="1314865" cy="3705750"/>
          </a:xfrm>
          <a:scene3d>
            <a:camera prst="orthographicFront"/>
            <a:lightRig rig="threePt" dir="t">
              <a:rot lat="0" lon="0" rev="7500000"/>
            </a:lightRig>
          </a:scene3d>
        </p:grpSpPr>
        <p:sp>
          <p:nvSpPr>
            <p:cNvPr id="15" name="Rectangle 14"/>
            <p:cNvSpPr/>
            <p:nvPr/>
          </p:nvSpPr>
          <p:spPr>
            <a:xfrm>
              <a:off x="5999216" y="755428"/>
              <a:ext cx="1314865" cy="3705750"/>
            </a:xfrm>
            <a:prstGeom prst="rect">
              <a:avLst/>
            </a:prstGeom>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6061850" y="755428"/>
              <a:ext cx="1233181" cy="370575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The Patient</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Completes the </a:t>
              </a:r>
              <a:r>
                <a:rPr lang="en-US" sz="1200" dirty="0" smtClean="0">
                  <a:solidFill>
                    <a:prstClr val="black"/>
                  </a:solidFill>
                </a:rPr>
                <a:t>Screening Battery.</a:t>
              </a:r>
              <a:endParaRPr lang="en-US" sz="1200" dirty="0">
                <a:solidFill>
                  <a:prstClr val="black"/>
                </a:solidFill>
              </a:endParaRPr>
            </a:p>
          </p:txBody>
        </p:sp>
      </p:grpSp>
      <p:sp>
        <p:nvSpPr>
          <p:cNvPr id="36" name="Rounded Rectangle 35"/>
          <p:cNvSpPr/>
          <p:nvPr/>
        </p:nvSpPr>
        <p:spPr>
          <a:xfrm>
            <a:off x="2411917" y="1711616"/>
            <a:ext cx="1314865" cy="522451"/>
          </a:xfrm>
          <a:prstGeom prst="roundRect">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000" dirty="0" smtClean="0">
                <a:solidFill>
                  <a:prstClr val="white"/>
                </a:solidFill>
              </a:rPr>
              <a:t>Healthcare System Technical Administrator</a:t>
            </a:r>
            <a:endParaRPr lang="en-US" sz="1000" dirty="0">
              <a:solidFill>
                <a:prstClr val="white"/>
              </a:solidFill>
            </a:endParaRPr>
          </a:p>
        </p:txBody>
      </p:sp>
      <p:sp>
        <p:nvSpPr>
          <p:cNvPr id="39" name="Rectangle 38"/>
          <p:cNvSpPr/>
          <p:nvPr/>
        </p:nvSpPr>
        <p:spPr>
          <a:xfrm>
            <a:off x="2407278" y="2285590"/>
            <a:ext cx="1314865" cy="3738148"/>
          </a:xfrm>
          <a:prstGeom prst="rect">
            <a:avLst/>
          </a:prstGeom>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0" name="Rectangle 39"/>
          <p:cNvSpPr/>
          <p:nvPr/>
        </p:nvSpPr>
        <p:spPr>
          <a:xfrm>
            <a:off x="2447960" y="2285590"/>
            <a:ext cx="1238216" cy="3738148"/>
          </a:xfrm>
          <a:prstGeom prst="rect">
            <a:avLst/>
          </a:prstGeom>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0" lvl="1" algn="ctr" defTabSz="533400">
              <a:lnSpc>
                <a:spcPct val="90000"/>
              </a:lnSpc>
              <a:spcBef>
                <a:spcPct val="0"/>
              </a:spcBef>
              <a:spcAft>
                <a:spcPct val="15000"/>
              </a:spcAft>
            </a:pPr>
            <a:r>
              <a:rPr lang="en-US" sz="1200" u="sng" dirty="0" smtClean="0">
                <a:solidFill>
                  <a:prstClr val="black">
                    <a:hueOff val="0"/>
                    <a:satOff val="0"/>
                    <a:lumOff val="0"/>
                    <a:alphaOff val="0"/>
                  </a:prstClr>
                </a:solidFill>
              </a:rPr>
              <a:t>Technical Support </a:t>
            </a:r>
          </a:p>
          <a:p>
            <a:pPr marL="0" lvl="1" algn="ctr" defTabSz="533400">
              <a:lnSpc>
                <a:spcPct val="90000"/>
              </a:lnSpc>
              <a:spcBef>
                <a:spcPct val="0"/>
              </a:spcBef>
              <a:spcAft>
                <a:spcPct val="15000"/>
              </a:spcAft>
            </a:pP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Edits and assigns users;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system level settings. </a:t>
            </a:r>
            <a:endParaRPr lang="en-US" sz="1200" dirty="0" smtClean="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smtClean="0">
                <a:solidFill>
                  <a:prstClr val="black">
                    <a:hueOff val="0"/>
                    <a:satOff val="0"/>
                    <a:lumOff val="0"/>
                    <a:alphaOff val="0"/>
                  </a:prstClr>
                </a:solidFill>
              </a:rPr>
              <a:t>Creates</a:t>
            </a:r>
            <a:r>
              <a:rPr lang="en-US" sz="1200" dirty="0">
                <a:solidFill>
                  <a:prstClr val="black">
                    <a:hueOff val="0"/>
                    <a:satOff val="0"/>
                    <a:lumOff val="0"/>
                    <a:alphaOff val="0"/>
                  </a:prstClr>
                </a:solidFill>
              </a:rPr>
              <a:t>, edits, deletes, &amp; uploads Batteries. </a:t>
            </a: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Manages Battery errors</a:t>
            </a:r>
            <a:r>
              <a:rPr lang="en-US" sz="1200" dirty="0" smtClean="0">
                <a:solidFill>
                  <a:prstClr val="black">
                    <a:hueOff val="0"/>
                    <a:satOff val="0"/>
                    <a:lumOff val="0"/>
                    <a:alphaOff val="0"/>
                  </a:prstClr>
                </a:solidFill>
              </a:rPr>
              <a:t>.</a:t>
            </a:r>
            <a:endParaRPr lang="en-US" sz="1200" dirty="0">
              <a:solidFill>
                <a:prstClr val="black">
                  <a:hueOff val="0"/>
                  <a:satOff val="0"/>
                  <a:lumOff val="0"/>
                  <a:alphaOff val="0"/>
                </a:prstClr>
              </a:solidFill>
            </a:endParaRPr>
          </a:p>
          <a:p>
            <a:pPr marL="171450" lvl="1" indent="-171450" defTabSz="533400">
              <a:lnSpc>
                <a:spcPct val="90000"/>
              </a:lnSpc>
              <a:spcBef>
                <a:spcPct val="0"/>
              </a:spcBef>
              <a:spcAft>
                <a:spcPct val="15000"/>
              </a:spcAft>
              <a:buFont typeface="Arial" panose="020B0604020202020204" pitchFamily="34" charset="0"/>
              <a:buChar char="•"/>
            </a:pPr>
            <a:r>
              <a:rPr lang="en-US" sz="1200" dirty="0">
                <a:solidFill>
                  <a:prstClr val="black">
                    <a:hueOff val="0"/>
                    <a:satOff val="0"/>
                    <a:lumOff val="0"/>
                    <a:alphaOff val="0"/>
                  </a:prstClr>
                </a:solidFill>
              </a:rPr>
              <a:t>Completes forms and follow-ups.</a:t>
            </a:r>
          </a:p>
          <a:p>
            <a:pPr marL="171450" lvl="1" indent="-171450" defTabSz="533400">
              <a:lnSpc>
                <a:spcPct val="90000"/>
              </a:lnSpc>
              <a:spcBef>
                <a:spcPct val="0"/>
              </a:spcBef>
              <a:spcAft>
                <a:spcPct val="15000"/>
              </a:spcAft>
              <a:buFont typeface="Arial" panose="020B0604020202020204" pitchFamily="34" charset="0"/>
              <a:buChar char="•"/>
            </a:pPr>
            <a:endParaRPr lang="en-US" sz="1200" dirty="0">
              <a:solidFill>
                <a:prstClr val="black">
                  <a:hueOff val="0"/>
                  <a:satOff val="0"/>
                  <a:lumOff val="0"/>
                  <a:alphaOff val="0"/>
                </a:prstClr>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13</a:t>
            </a:fld>
            <a:endParaRPr lang="en-US" dirty="0">
              <a:solidFill>
                <a:prstClr val="black">
                  <a:lumMod val="65000"/>
                  <a:lumOff val="35000"/>
                </a:prstClr>
              </a:solidFill>
            </a:endParaRPr>
          </a:p>
        </p:txBody>
      </p:sp>
      <p:sp>
        <p:nvSpPr>
          <p:cNvPr id="41" name="Content Placeholder 2"/>
          <p:cNvSpPr txBox="1">
            <a:spLocks/>
          </p:cNvSpPr>
          <p:nvPr/>
        </p:nvSpPr>
        <p:spPr>
          <a:xfrm>
            <a:off x="674300" y="1001873"/>
            <a:ext cx="7836038" cy="53961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Wingdings" pitchFamily="2" charset="2"/>
              <a:buNone/>
            </a:pPr>
            <a:r>
              <a:rPr lang="en-US" sz="4800" b="1" dirty="0" smtClean="0"/>
              <a:t>MHE System Roles</a:t>
            </a:r>
          </a:p>
        </p:txBody>
      </p:sp>
      <p:sp>
        <p:nvSpPr>
          <p:cNvPr id="2" name="Title 1"/>
          <p:cNvSpPr>
            <a:spLocks noGrp="1"/>
          </p:cNvSpPr>
          <p:nvPr>
            <p:ph type="title"/>
          </p:nvPr>
        </p:nvSpPr>
        <p:spPr/>
        <p:txBody>
          <a:bodyPr>
            <a:normAutofit fontScale="90000"/>
          </a:bodyPr>
          <a:lstStyle/>
          <a:p>
            <a:r>
              <a:rPr lang="en-US" dirty="0"/>
              <a:t>2</a:t>
            </a:r>
            <a:r>
              <a:rPr lang="en-US" dirty="0" smtClean="0"/>
              <a:t> </a:t>
            </a:r>
            <a:r>
              <a:rPr lang="en-US" dirty="0"/>
              <a:t>| </a:t>
            </a:r>
            <a:r>
              <a:rPr lang="en-US" dirty="0" smtClean="0"/>
              <a:t>User roles and permissions</a:t>
            </a:r>
            <a:endParaRPr lang="en-US" dirty="0"/>
          </a:p>
        </p:txBody>
      </p:sp>
    </p:spTree>
    <p:extLst>
      <p:ext uri="{BB962C8B-B14F-4D97-AF65-F5344CB8AC3E}">
        <p14:creationId xmlns:p14="http://schemas.microsoft.com/office/powerpoint/2010/main" val="3161490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a:t>| </a:t>
            </a:r>
            <a:r>
              <a:rPr lang="en-US" dirty="0" smtClean="0"/>
              <a:t>User Management - Security</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solidFill>
                  <a:schemeClr val="tx1"/>
                </a:solidFill>
              </a:rPr>
              <a:t>Tablets will not function outside of the hospital grounds.</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Tablets have built-in tracking capability.</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The system records the name and address of the last Veteran who used a missing tablet.</a:t>
            </a:r>
          </a:p>
          <a:p>
            <a:pPr marL="0" indent="0">
              <a:buNone/>
            </a:pPr>
            <a:endParaRPr lang="en-US" sz="2800" dirty="0">
              <a:solidFill>
                <a:schemeClr val="tx1"/>
              </a:solidFill>
            </a:endParaRPr>
          </a:p>
          <a:p>
            <a:pPr>
              <a:buFont typeface="Arial" panose="020B0604020202020204" pitchFamily="34" charset="0"/>
              <a:buChar char="•"/>
            </a:pPr>
            <a:r>
              <a:rPr lang="en-US" sz="2800" dirty="0">
                <a:solidFill>
                  <a:schemeClr val="tx1"/>
                </a:solidFill>
              </a:rPr>
              <a:t>Staff will </a:t>
            </a:r>
            <a:r>
              <a:rPr lang="en-US" sz="2800" u="sng" dirty="0">
                <a:solidFill>
                  <a:schemeClr val="tx1"/>
                </a:solidFill>
              </a:rPr>
              <a:t>not be held responsible</a:t>
            </a:r>
            <a:r>
              <a:rPr lang="en-US" sz="2800" dirty="0">
                <a:solidFill>
                  <a:schemeClr val="tx1"/>
                </a:solidFill>
              </a:rPr>
              <a:t> for tablets which are stolen or broken by a Veteran.</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14</a:t>
            </a:fld>
            <a:endParaRPr lang="en-US" dirty="0">
              <a:solidFill>
                <a:prstClr val="black">
                  <a:lumMod val="65000"/>
                  <a:lumOff val="35000"/>
                </a:prstClr>
              </a:solidFill>
            </a:endParaRPr>
          </a:p>
        </p:txBody>
      </p:sp>
    </p:spTree>
    <p:extLst>
      <p:ext uri="{BB962C8B-B14F-4D97-AF65-F5344CB8AC3E}">
        <p14:creationId xmlns:p14="http://schemas.microsoft.com/office/powerpoint/2010/main" val="1411106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35254828"/>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88958" y="2805698"/>
            <a:ext cx="785813" cy="963612"/>
            <a:chOff x="4167981" y="3221832"/>
            <a:chExt cx="785813" cy="963612"/>
          </a:xfrm>
        </p:grpSpPr>
        <p:pic>
          <p:nvPicPr>
            <p:cNvPr id="6146"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332163"/>
              <a:ext cx="658813"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67981" y="3221832"/>
              <a:ext cx="785813"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smtClean="0"/>
              <a:t>Setting up Assessments</a:t>
            </a:r>
            <a:endParaRPr lang="en-US" dirty="0"/>
          </a:p>
        </p:txBody>
      </p:sp>
      <p:sp>
        <p:nvSpPr>
          <p:cNvPr id="3" name="Content Placeholder 2"/>
          <p:cNvSpPr>
            <a:spLocks noGrp="1"/>
          </p:cNvSpPr>
          <p:nvPr>
            <p:ph idx="1"/>
          </p:nvPr>
        </p:nvSpPr>
        <p:spPr>
          <a:xfrm>
            <a:off x="457200" y="1143000"/>
            <a:ext cx="8229600" cy="5422989"/>
          </a:xfrm>
        </p:spPr>
        <p:txBody>
          <a:bodyPr>
            <a:normAutofit/>
          </a:bodyPr>
          <a:lstStyle/>
          <a:p>
            <a:pPr marL="0" indent="0">
              <a:buNone/>
            </a:pPr>
            <a:r>
              <a:rPr lang="en-US" sz="1800" b="1" dirty="0"/>
              <a:t>Assessments may be created in a batch for the next day’s appointments, or they may be created singly for a walk-in Veteran.</a:t>
            </a:r>
          </a:p>
          <a:p>
            <a:pPr marL="0" indent="0">
              <a:buNone/>
            </a:pPr>
            <a:endParaRPr lang="en-US" sz="1800" b="1" dirty="0" smtClean="0"/>
          </a:p>
          <a:p>
            <a:pPr marL="0" indent="0">
              <a:buNone/>
            </a:pPr>
            <a:r>
              <a:rPr lang="en-US" sz="1800" b="1" dirty="0" smtClean="0"/>
              <a:t>Before </a:t>
            </a:r>
            <a:r>
              <a:rPr lang="en-US" sz="1800" b="1" dirty="0"/>
              <a:t>a Veteran can begin </a:t>
            </a:r>
            <a:r>
              <a:rPr lang="en-US" sz="1800" b="1" dirty="0" err="1"/>
              <a:t>eScreening</a:t>
            </a:r>
            <a:r>
              <a:rPr lang="en-US" sz="1800" b="1" dirty="0" smtClean="0"/>
              <a:t>, one of these users must </a:t>
            </a:r>
            <a:r>
              <a:rPr lang="en-US" sz="1800" b="1" dirty="0"/>
              <a:t>set up </a:t>
            </a:r>
            <a:r>
              <a:rPr lang="en-US" sz="1800" b="1" dirty="0" smtClean="0"/>
              <a:t>an assessment for the Veteran:</a:t>
            </a:r>
          </a:p>
          <a:p>
            <a:pPr lvl="1">
              <a:buFont typeface="Arial" panose="020B0604020202020204" pitchFamily="34" charset="0"/>
              <a:buChar char="•"/>
            </a:pPr>
            <a:r>
              <a:rPr lang="en-US" sz="1800" dirty="0" smtClean="0">
                <a:solidFill>
                  <a:schemeClr val="tx1"/>
                </a:solidFill>
              </a:rPr>
              <a:t>Clinician (LVNs, RNs, NPs, MDs, etc.)</a:t>
            </a:r>
            <a:endParaRPr lang="en-US" sz="1800" dirty="0">
              <a:solidFill>
                <a:schemeClr val="tx1"/>
              </a:solidFill>
            </a:endParaRPr>
          </a:p>
          <a:p>
            <a:pPr lvl="1">
              <a:buFont typeface="Arial" panose="020B0604020202020204" pitchFamily="34" charset="0"/>
              <a:buChar char="•"/>
            </a:pPr>
            <a:r>
              <a:rPr lang="en-US" sz="1800" dirty="0" smtClean="0">
                <a:solidFill>
                  <a:schemeClr val="tx1"/>
                </a:solidFill>
              </a:rPr>
              <a:t>Assistant (MSA, etc.)</a:t>
            </a:r>
          </a:p>
          <a:p>
            <a:pPr marL="0" indent="0">
              <a:buNone/>
            </a:pPr>
            <a:endParaRPr lang="en-US" sz="1800" b="1" dirty="0" smtClean="0"/>
          </a:p>
          <a:p>
            <a:pPr marL="0" indent="0">
              <a:buNone/>
            </a:pPr>
            <a:r>
              <a:rPr lang="en-US" sz="1800" b="1" dirty="0" smtClean="0"/>
              <a:t>Setting up an assessment consists of these procedures done in sequence: </a:t>
            </a:r>
            <a:endParaRPr lang="en-US" sz="1800" b="1" dirty="0"/>
          </a:p>
          <a:p>
            <a:pPr marL="800100" lvl="1" indent="-342900">
              <a:buFont typeface="+mj-lt"/>
              <a:buAutoNum type="alphaUcPeriod"/>
            </a:pPr>
            <a:r>
              <a:rPr lang="en-US" sz="1800" dirty="0">
                <a:solidFill>
                  <a:schemeClr val="tx1"/>
                </a:solidFill>
              </a:rPr>
              <a:t>Locate Veteran record.</a:t>
            </a:r>
          </a:p>
          <a:p>
            <a:pPr marL="800100" lvl="1" indent="-342900">
              <a:buFont typeface="+mj-lt"/>
              <a:buAutoNum type="alphaUcPeriod"/>
            </a:pPr>
            <a:r>
              <a:rPr lang="en-US" sz="1800" dirty="0">
                <a:solidFill>
                  <a:schemeClr val="tx1"/>
                </a:solidFill>
              </a:rPr>
              <a:t>Assign a new battery to the Veteran.</a:t>
            </a:r>
          </a:p>
          <a:p>
            <a:pPr marL="0" indent="0">
              <a:buNone/>
            </a:pPr>
            <a:endParaRPr lang="en-US" sz="1800" dirty="0" smtClean="0"/>
          </a:p>
          <a:p>
            <a:pPr marL="0" indent="0">
              <a:spcBef>
                <a:spcPts val="1200"/>
              </a:spcBef>
              <a:buNone/>
            </a:pPr>
            <a:r>
              <a:rPr lang="en-US" sz="1800" b="1" dirty="0" smtClean="0"/>
              <a:t>After A and B are complete, the system is ready to accept input on a tablet </a:t>
            </a:r>
            <a:r>
              <a:rPr lang="en-US" sz="1800" b="1" dirty="0" smtClean="0"/>
              <a:t/>
            </a:r>
            <a:br>
              <a:rPr lang="en-US" sz="1800" b="1" dirty="0" smtClean="0"/>
            </a:br>
            <a:r>
              <a:rPr lang="en-US" sz="1800" b="1" dirty="0" smtClean="0"/>
              <a:t>from </a:t>
            </a:r>
            <a:r>
              <a:rPr lang="en-US" sz="1800" b="1" dirty="0" smtClean="0"/>
              <a:t>the Veteran.</a:t>
            </a:r>
            <a:endParaRPr lang="en-US" sz="1800" b="1" dirty="0"/>
          </a:p>
          <a:p>
            <a:pPr>
              <a:buFont typeface="+mj-lt"/>
              <a:buAutoNum type="arabicPeriod"/>
            </a:pPr>
            <a:endParaRPr lang="en-US" sz="1800"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16</a:t>
            </a:fld>
            <a:endParaRPr lang="en-US" dirty="0">
              <a:solidFill>
                <a:prstClr val="black">
                  <a:lumMod val="65000"/>
                  <a:lumOff val="35000"/>
                </a:prstClr>
              </a:solidFill>
            </a:endParaRPr>
          </a:p>
        </p:txBody>
      </p:sp>
    </p:spTree>
    <p:extLst>
      <p:ext uri="{BB962C8B-B14F-4D97-AF65-F5344CB8AC3E}">
        <p14:creationId xmlns:p14="http://schemas.microsoft.com/office/powerpoint/2010/main" val="132835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3 | </a:t>
            </a:r>
            <a:r>
              <a:rPr lang="en-US" dirty="0" smtClean="0"/>
              <a:t>Setting Up an Assessment</a:t>
            </a:r>
            <a:endParaRPr lang="en-US" dirty="0"/>
          </a:p>
        </p:txBody>
      </p:sp>
      <p:sp>
        <p:nvSpPr>
          <p:cNvPr id="3" name="Content Placeholder 2"/>
          <p:cNvSpPr>
            <a:spLocks noGrp="1"/>
          </p:cNvSpPr>
          <p:nvPr>
            <p:ph idx="1"/>
          </p:nvPr>
        </p:nvSpPr>
        <p:spPr>
          <a:xfrm>
            <a:off x="457200" y="998769"/>
            <a:ext cx="8229600" cy="4983163"/>
          </a:xfrm>
        </p:spPr>
        <p:txBody>
          <a:bodyPr/>
          <a:lstStyle/>
          <a:p>
            <a:pPr lvl="0">
              <a:buFont typeface="+mj-lt"/>
              <a:buAutoNum type="arabicPeriod"/>
            </a:pPr>
            <a:r>
              <a:rPr lang="en-US" sz="1600" dirty="0"/>
              <a:t>From the Home screen, </a:t>
            </a:r>
            <a:r>
              <a:rPr lang="en-US" sz="1600" dirty="0" smtClean="0"/>
              <a:t>click </a:t>
            </a:r>
            <a:r>
              <a:rPr lang="en-US" sz="1600" b="1" dirty="0" smtClean="0"/>
              <a:t>Create</a:t>
            </a:r>
            <a:r>
              <a:rPr lang="en-US" sz="1600" dirty="0" smtClean="0"/>
              <a:t> </a:t>
            </a:r>
            <a:r>
              <a:rPr lang="en-US" sz="1600" b="1" dirty="0" smtClean="0"/>
              <a:t>Battery</a:t>
            </a:r>
            <a:r>
              <a:rPr lang="en-US" sz="1600" dirty="0" smtClean="0"/>
              <a:t>.</a:t>
            </a:r>
            <a:endParaRPr lang="en-US" sz="1600" dirty="0" smtClean="0"/>
          </a:p>
          <a:p>
            <a:pPr lvl="0">
              <a:buFont typeface="+mj-lt"/>
              <a:buAutoNum type="arabicPeriod"/>
            </a:pPr>
            <a:r>
              <a:rPr lang="en-US" sz="1600" dirty="0" smtClean="0"/>
              <a:t>Type </a:t>
            </a:r>
            <a:r>
              <a:rPr lang="en-US" sz="1600" dirty="0" smtClean="0"/>
              <a:t>the </a:t>
            </a:r>
            <a:r>
              <a:rPr lang="en-US" sz="1600" b="1" dirty="0" smtClean="0"/>
              <a:t>Last </a:t>
            </a:r>
            <a:r>
              <a:rPr lang="en-US" sz="1600" b="1" dirty="0" smtClean="0"/>
              <a:t>Name </a:t>
            </a:r>
            <a:r>
              <a:rPr lang="en-US" sz="1600" dirty="0" smtClean="0"/>
              <a:t>and</a:t>
            </a:r>
            <a:r>
              <a:rPr lang="en-US" sz="1600" b="1" dirty="0" smtClean="0"/>
              <a:t> SSN-4</a:t>
            </a:r>
            <a:r>
              <a:rPr lang="en-US" sz="1600" dirty="0" smtClean="0"/>
              <a:t>, </a:t>
            </a:r>
            <a:r>
              <a:rPr lang="en-US" sz="1600" dirty="0" smtClean="0"/>
              <a:t>then click </a:t>
            </a:r>
            <a:r>
              <a:rPr lang="en-US" sz="1600" b="1" dirty="0" smtClean="0"/>
              <a:t>Search</a:t>
            </a:r>
            <a:r>
              <a:rPr lang="en-US" sz="1600" dirty="0" smtClean="0"/>
              <a:t>.</a:t>
            </a:r>
            <a:br>
              <a:rPr lang="en-US" sz="1600" dirty="0" smtClean="0"/>
            </a:br>
            <a:r>
              <a:rPr lang="en-US" sz="1600" dirty="0" smtClean="0"/>
              <a:t>The system returns your search results.</a:t>
            </a:r>
            <a:endParaRPr lang="en-US" sz="1600" dirty="0" smtClean="0"/>
          </a:p>
          <a:p>
            <a:pPr lvl="0">
              <a:buFont typeface="+mj-lt"/>
              <a:buAutoNum type="arabicPeriod"/>
            </a:pPr>
            <a:r>
              <a:rPr lang="en-US" sz="1600" dirty="0"/>
              <a:t>C</a:t>
            </a:r>
            <a:r>
              <a:rPr lang="en-US" sz="1600" dirty="0" smtClean="0"/>
              <a:t>lick </a:t>
            </a:r>
            <a:r>
              <a:rPr lang="en-US" sz="1600" b="1" dirty="0" smtClean="0"/>
              <a:t>Select</a:t>
            </a:r>
            <a:r>
              <a:rPr lang="en-US" sz="1600" dirty="0" smtClean="0"/>
              <a:t> </a:t>
            </a:r>
            <a:r>
              <a:rPr lang="en-US" sz="1600" dirty="0" smtClean="0"/>
              <a:t>on </a:t>
            </a:r>
            <a:r>
              <a:rPr lang="en-US" sz="1600" dirty="0" smtClean="0"/>
              <a:t>name of the Veteran you want to work with.</a:t>
            </a:r>
            <a:endParaRPr lang="en-US" sz="1600" dirty="0" smtClean="0"/>
          </a:p>
          <a:p>
            <a:pPr lvl="0">
              <a:buFont typeface="+mj-lt"/>
              <a:buAutoNum type="arabicPeriod"/>
            </a:pPr>
            <a:endParaRPr lang="en-US" sz="1600" b="1" dirty="0" smtClean="0"/>
          </a:p>
          <a:p>
            <a:pPr lvl="0">
              <a:buFont typeface="+mj-lt"/>
              <a:buAutoNum type="arabicPeriod"/>
            </a:pPr>
            <a:endParaRPr lang="en-US" sz="1600" dirty="0"/>
          </a:p>
        </p:txBody>
      </p:sp>
      <p:sp>
        <p:nvSpPr>
          <p:cNvPr id="4" name="Text Placeholder 3"/>
          <p:cNvSpPr>
            <a:spLocks noGrp="1"/>
          </p:cNvSpPr>
          <p:nvPr>
            <p:ph type="body" sz="quarter" idx="13"/>
          </p:nvPr>
        </p:nvSpPr>
        <p:spPr/>
        <p:txBody>
          <a:bodyPr/>
          <a:lstStyle/>
          <a:p>
            <a:r>
              <a:rPr lang="en-US" dirty="0" smtClean="0"/>
              <a:t>Searching for a Veteran</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9062" y="2152650"/>
            <a:ext cx="6958768"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35971" y="2529337"/>
            <a:ext cx="6954981" cy="141604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28713" y="3558821"/>
            <a:ext cx="1834580" cy="175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35359" y="3586652"/>
            <a:ext cx="1422591" cy="119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82849" y="3954962"/>
            <a:ext cx="6954981" cy="155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949324" y="4019651"/>
            <a:ext cx="6888506" cy="179958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7640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xit" presetSubtype="0" fill="hold" nodeType="withEffect">
                                  <p:stCondLst>
                                    <p:cond delay="0"/>
                                  </p:stCondLst>
                                  <p:childTnLst>
                                    <p:set>
                                      <p:cBhvr>
                                        <p:cTn id="9" dur="1" fill="hold">
                                          <p:stCondLst>
                                            <p:cond delay="0"/>
                                          </p:stCondLst>
                                        </p:cTn>
                                        <p:tgtEl>
                                          <p:spTgt spid="1026"/>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0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033"/>
                                        </p:tgtEl>
                                        <p:attrNameLst>
                                          <p:attrName>style.visibility</p:attrName>
                                        </p:attrNameLst>
                                      </p:cBhvr>
                                      <p:to>
                                        <p:strVal val="visible"/>
                                      </p:to>
                                    </p:set>
                                    <p:animEffect transition="in" filter="fade">
                                      <p:cBhvr>
                                        <p:cTn id="24" dur="500"/>
                                        <p:tgtEl>
                                          <p:spTgt spid="1033"/>
                                        </p:tgtEl>
                                      </p:cBhvr>
                                    </p:animEffect>
                                  </p:childTnLst>
                                </p:cTn>
                              </p:par>
                              <p:par>
                                <p:cTn id="25" presetID="1" presetClass="entr" presetSubtype="0" fill="hold" nodeType="withEffect">
                                  <p:stCondLst>
                                    <p:cond delay="0"/>
                                  </p:stCondLst>
                                  <p:childTnLst>
                                    <p:set>
                                      <p:cBhvr>
                                        <p:cTn id="26" dur="1" fill="hold">
                                          <p:stCondLst>
                                            <p:cond delay="0"/>
                                          </p:stCondLst>
                                        </p:cTn>
                                        <p:tgtEl>
                                          <p:spTgt spid="103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3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 presetClass="entr" presetSubtype="0" fill="hold" nodeType="withEffect">
                                  <p:stCondLst>
                                    <p:cond delay="0"/>
                                  </p:stCondLst>
                                  <p:childTnLst>
                                    <p:set>
                                      <p:cBhvr>
                                        <p:cTn id="37"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3 | </a:t>
            </a:r>
            <a:r>
              <a:rPr lang="en-US" dirty="0" smtClean="0"/>
              <a:t>Setting Up an Assessment</a:t>
            </a:r>
            <a:endParaRPr lang="en-US" dirty="0"/>
          </a:p>
        </p:txBody>
      </p:sp>
      <p:sp>
        <p:nvSpPr>
          <p:cNvPr id="3" name="Content Placeholder 2"/>
          <p:cNvSpPr>
            <a:spLocks noGrp="1"/>
          </p:cNvSpPr>
          <p:nvPr>
            <p:ph idx="1"/>
          </p:nvPr>
        </p:nvSpPr>
        <p:spPr>
          <a:xfrm>
            <a:off x="278777" y="1400175"/>
            <a:ext cx="8229600" cy="4523471"/>
          </a:xfrm>
        </p:spPr>
        <p:txBody>
          <a:bodyPr/>
          <a:lstStyle/>
          <a:p>
            <a:pPr lvl="0">
              <a:buFont typeface="+mj-lt"/>
              <a:buAutoNum type="arabicPeriod"/>
            </a:pPr>
            <a:r>
              <a:rPr lang="en-US" sz="1600" dirty="0" smtClean="0"/>
              <a:t>Click </a:t>
            </a:r>
            <a:r>
              <a:rPr lang="en-US" sz="1600" b="1" dirty="0" smtClean="0"/>
              <a:t>Create </a:t>
            </a:r>
            <a:r>
              <a:rPr lang="en-US" sz="1600" b="1" dirty="0" smtClean="0"/>
              <a:t>New </a:t>
            </a:r>
            <a:r>
              <a:rPr lang="en-US" sz="1600" b="1" dirty="0" smtClean="0"/>
              <a:t>Battery</a:t>
            </a:r>
            <a:r>
              <a:rPr lang="en-US" sz="1600" dirty="0" smtClean="0"/>
              <a:t>.</a:t>
            </a:r>
            <a:br>
              <a:rPr lang="en-US" sz="1600" dirty="0" smtClean="0"/>
            </a:br>
            <a:r>
              <a:rPr lang="en-US" sz="1600" dirty="0" smtClean="0"/>
              <a:t>The Create Battery page opens.</a:t>
            </a:r>
            <a:endParaRPr lang="en-US" sz="1600" dirty="0" smtClean="0"/>
          </a:p>
          <a:p>
            <a:pPr lvl="0">
              <a:buFont typeface="+mj-lt"/>
              <a:buAutoNum type="arabicPeriod"/>
            </a:pPr>
            <a:r>
              <a:rPr lang="en-US" sz="1600" dirty="0" smtClean="0"/>
              <a:t>Select the </a:t>
            </a:r>
            <a:r>
              <a:rPr lang="en-US" sz="1600" dirty="0" smtClean="0"/>
              <a:t>list items shown below for Program, VistA Clinic, Note Title, and Clinician.</a:t>
            </a:r>
            <a:endParaRPr lang="en-US" sz="1600" dirty="0" smtClean="0"/>
          </a:p>
          <a:p>
            <a:pPr lvl="0">
              <a:buFont typeface="+mj-lt"/>
              <a:buAutoNum type="arabicPeriod"/>
            </a:pPr>
            <a:endParaRPr lang="en-US" sz="1600" dirty="0" smtClean="0"/>
          </a:p>
          <a:p>
            <a:pPr lvl="0">
              <a:buFont typeface="+mj-lt"/>
              <a:buAutoNum type="arabicPeriod"/>
            </a:pPr>
            <a:endParaRPr lang="en-US" sz="1600" dirty="0"/>
          </a:p>
        </p:txBody>
      </p:sp>
      <p:sp>
        <p:nvSpPr>
          <p:cNvPr id="4" name="Text Placeholder 3"/>
          <p:cNvSpPr>
            <a:spLocks noGrp="1"/>
          </p:cNvSpPr>
          <p:nvPr>
            <p:ph type="body" sz="quarter" idx="13"/>
          </p:nvPr>
        </p:nvSpPr>
        <p:spPr/>
        <p:txBody>
          <a:bodyPr/>
          <a:lstStyle/>
          <a:p>
            <a:r>
              <a:rPr lang="en-US" dirty="0" smtClean="0"/>
              <a:t>Creating the Assessment</a:t>
            </a:r>
            <a:endParaRPr lang="en-US" dirty="0"/>
          </a:p>
        </p:txBody>
      </p:sp>
      <p:grpSp>
        <p:nvGrpSpPr>
          <p:cNvPr id="6" name="Group 5"/>
          <p:cNvGrpSpPr/>
          <p:nvPr/>
        </p:nvGrpSpPr>
        <p:grpSpPr>
          <a:xfrm>
            <a:off x="559435" y="2323636"/>
            <a:ext cx="7948942" cy="3391363"/>
            <a:chOff x="713091" y="1877726"/>
            <a:chExt cx="7668284" cy="2885986"/>
          </a:xfrm>
        </p:grpSpPr>
        <p:pic>
          <p:nvPicPr>
            <p:cNvPr id="3078"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4378" y="1877726"/>
              <a:ext cx="7656997" cy="288598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3091" y="3589668"/>
              <a:ext cx="7656997" cy="785333"/>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grpSp>
      <p:pic>
        <p:nvPicPr>
          <p:cNvPr id="3079" name="Picture 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01580" y="4616838"/>
            <a:ext cx="1809031" cy="649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629889" y="4449418"/>
            <a:ext cx="1839031" cy="69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623469" y="4480531"/>
            <a:ext cx="1740429" cy="89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70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white"/>
                </a:solidFill>
              </a:rPr>
              <a:t>3 | </a:t>
            </a:r>
            <a:r>
              <a:rPr lang="en-US" dirty="0" smtClean="0"/>
              <a:t>Setting Up an Assessment</a:t>
            </a:r>
            <a:endParaRPr lang="en-US" dirty="0"/>
          </a:p>
        </p:txBody>
      </p:sp>
      <p:sp>
        <p:nvSpPr>
          <p:cNvPr id="3" name="Content Placeholder 2"/>
          <p:cNvSpPr>
            <a:spLocks noGrp="1"/>
          </p:cNvSpPr>
          <p:nvPr>
            <p:ph idx="1"/>
          </p:nvPr>
        </p:nvSpPr>
        <p:spPr>
          <a:xfrm>
            <a:off x="278777" y="940483"/>
            <a:ext cx="8229600" cy="4983163"/>
          </a:xfrm>
        </p:spPr>
        <p:txBody>
          <a:bodyPr/>
          <a:lstStyle/>
          <a:p>
            <a:pPr lvl="0">
              <a:buFont typeface="+mj-lt"/>
              <a:buAutoNum type="arabicPeriod"/>
            </a:pPr>
            <a:endParaRPr lang="en-US" sz="1600" dirty="0" smtClean="0"/>
          </a:p>
          <a:p>
            <a:pPr lvl="0">
              <a:buFont typeface="+mj-lt"/>
              <a:buAutoNum type="arabicPeriod"/>
            </a:pPr>
            <a:r>
              <a:rPr lang="en-US" sz="1600" dirty="0" smtClean="0"/>
              <a:t>Scroll </a:t>
            </a:r>
            <a:r>
              <a:rPr lang="en-US" sz="1600" dirty="0" smtClean="0"/>
              <a:t>down and </a:t>
            </a:r>
            <a:r>
              <a:rPr lang="en-US" sz="1600" dirty="0" smtClean="0"/>
              <a:t>select </a:t>
            </a:r>
            <a:r>
              <a:rPr lang="en-US" sz="1600" b="1" dirty="0" smtClean="0"/>
              <a:t>Mental </a:t>
            </a:r>
            <a:r>
              <a:rPr lang="en-US" sz="1600" b="1" dirty="0" smtClean="0"/>
              <a:t>Health</a:t>
            </a:r>
            <a:r>
              <a:rPr lang="en-US" sz="1600" dirty="0" smtClean="0"/>
              <a:t>, then scroll down and click </a:t>
            </a:r>
            <a:r>
              <a:rPr lang="en-US" sz="1600" b="1" dirty="0" smtClean="0"/>
              <a:t>Save</a:t>
            </a:r>
            <a:r>
              <a:rPr lang="en-US" sz="1600" dirty="0" smtClean="0"/>
              <a:t>.</a:t>
            </a:r>
            <a:endParaRPr lang="en-US" sz="1600" dirty="0" smtClean="0"/>
          </a:p>
          <a:p>
            <a:pPr lvl="0">
              <a:buFont typeface="+mj-lt"/>
              <a:buAutoNum type="arabicPeriod"/>
            </a:pPr>
            <a:endParaRPr lang="en-US" sz="1600" dirty="0" smtClean="0"/>
          </a:p>
          <a:p>
            <a:pPr lvl="0">
              <a:buFont typeface="+mj-lt"/>
              <a:buAutoNum type="arabicPeriod"/>
            </a:pPr>
            <a:endParaRPr lang="en-US" sz="1600" dirty="0"/>
          </a:p>
        </p:txBody>
      </p:sp>
      <p:sp>
        <p:nvSpPr>
          <p:cNvPr id="4" name="Text Placeholder 3"/>
          <p:cNvSpPr>
            <a:spLocks noGrp="1"/>
          </p:cNvSpPr>
          <p:nvPr>
            <p:ph type="body" sz="quarter" idx="13"/>
          </p:nvPr>
        </p:nvSpPr>
        <p:spPr/>
        <p:txBody>
          <a:bodyPr/>
          <a:lstStyle/>
          <a:p>
            <a:r>
              <a:rPr lang="en-US" dirty="0" smtClean="0"/>
              <a:t>Creating the Assessment</a:t>
            </a:r>
            <a:endParaRPr lang="en-US" dirty="0"/>
          </a:p>
        </p:txBody>
      </p:sp>
      <p:pic>
        <p:nvPicPr>
          <p:cNvPr id="3086" name="Picture 1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15391" y="1694983"/>
            <a:ext cx="4592990" cy="298740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87" name="Picture 1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33837" y="4307180"/>
            <a:ext cx="3854054" cy="2370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28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8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 </a:t>
            </a:r>
            <a:r>
              <a:rPr lang="en-US" dirty="0"/>
              <a:t>to the eScreening tablet system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lgn="ctr">
              <a:buNone/>
            </a:pPr>
            <a:endParaRPr lang="en-US" sz="2400" dirty="0" smtClean="0"/>
          </a:p>
          <a:p>
            <a:pPr marL="0" indent="0" algn="ctr">
              <a:spcBef>
                <a:spcPts val="0"/>
              </a:spcBef>
              <a:buNone/>
            </a:pPr>
            <a:r>
              <a:rPr lang="en-US" sz="2400" b="1" dirty="0" smtClean="0"/>
              <a:t>Mental </a:t>
            </a:r>
            <a:r>
              <a:rPr lang="en-US" sz="2400" b="1" dirty="0"/>
              <a:t>Health eScreening Research Pilot</a:t>
            </a:r>
          </a:p>
          <a:p>
            <a:pPr marL="0" indent="0">
              <a:buNone/>
            </a:pPr>
            <a:r>
              <a:rPr lang="en-US" sz="2400" dirty="0"/>
              <a:t>For the last two years, members of the Center for Excellence in Stress and Mental Health (CESAMH) have been using eScreening for OEF/OIF/OND Veterans enrolling in VA Health Care in San Diego. CESAMH has also been tracking OOO Veterans for depression, suicide risk, PTSD, and more.</a:t>
            </a:r>
          </a:p>
          <a:p>
            <a:pPr marL="0" indent="0">
              <a:buNone/>
            </a:pPr>
            <a:endParaRPr lang="en-US" sz="2400" dirty="0"/>
          </a:p>
          <a:p>
            <a:pPr marL="0" indent="0">
              <a:buNone/>
            </a:pPr>
            <a:r>
              <a:rPr lang="en-US" sz="2400" dirty="0"/>
              <a:t>We </a:t>
            </a:r>
            <a:r>
              <a:rPr lang="en-US" sz="2400" dirty="0" smtClean="0"/>
              <a:t>(CESAMH) found </a:t>
            </a:r>
            <a:r>
              <a:rPr lang="en-US" sz="2400" dirty="0"/>
              <a:t>that about half of the newly enrolled had risk factors for suicide, indicating the need for </a:t>
            </a:r>
            <a:r>
              <a:rPr lang="en-US" sz="2400" dirty="0" smtClean="0"/>
              <a:t>immediate clinical </a:t>
            </a:r>
            <a:r>
              <a:rPr lang="en-US" sz="2400" dirty="0"/>
              <a:t>follow-up. Many of them had symptoms of depression or anxiety, and the majority of these younger Veterans were in physical pain. </a:t>
            </a:r>
            <a:endParaRPr lang="en-US" sz="1800" dirty="0"/>
          </a:p>
          <a:p>
            <a:pPr marL="0" indent="0">
              <a:buNone/>
            </a:pPr>
            <a:endParaRPr lang="en-US" sz="2400" dirty="0" smtClean="0"/>
          </a:p>
          <a:p>
            <a:pPr marL="0" indent="0" algn="ctr">
              <a:buNone/>
            </a:pPr>
            <a:endParaRPr lang="en-US" sz="2100" dirty="0" smtClean="0"/>
          </a:p>
          <a:p>
            <a:pPr marL="0" indent="0">
              <a:buNone/>
            </a:pPr>
            <a:endParaRPr lang="en-US" sz="2400" dirty="0" smtClean="0"/>
          </a:p>
          <a:p>
            <a:pPr marL="0" indent="0">
              <a:buNone/>
            </a:pPr>
            <a:endParaRPr lang="en-US" sz="2400"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a:t>
            </a:fld>
            <a:endParaRPr lang="en-US" dirty="0">
              <a:solidFill>
                <a:prstClr val="black">
                  <a:lumMod val="65000"/>
                  <a:lumOff val="35000"/>
                </a:prstClr>
              </a:solidFill>
            </a:endParaRPr>
          </a:p>
        </p:txBody>
      </p:sp>
    </p:spTree>
    <p:extLst>
      <p:ext uri="{BB962C8B-B14F-4D97-AF65-F5344CB8AC3E}">
        <p14:creationId xmlns:p14="http://schemas.microsoft.com/office/powerpoint/2010/main" val="4069442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Setting Up </a:t>
            </a:r>
            <a:r>
              <a:rPr lang="en-US" dirty="0" smtClean="0"/>
              <a:t>an Assessment</a:t>
            </a:r>
            <a:endParaRPr lang="en-US" dirty="0"/>
          </a:p>
        </p:txBody>
      </p:sp>
      <p:sp>
        <p:nvSpPr>
          <p:cNvPr id="3" name="Content Placeholder 2"/>
          <p:cNvSpPr>
            <a:spLocks noGrp="1"/>
          </p:cNvSpPr>
          <p:nvPr>
            <p:ph idx="1"/>
          </p:nvPr>
        </p:nvSpPr>
        <p:spPr>
          <a:xfrm>
            <a:off x="457200" y="1143000"/>
            <a:ext cx="8229600" cy="5516556"/>
          </a:xfrm>
        </p:spPr>
        <p:txBody>
          <a:bodyPr>
            <a:normAutofit/>
          </a:bodyPr>
          <a:lstStyle/>
          <a:p>
            <a:pPr marL="0" lvl="0" indent="0">
              <a:buNone/>
            </a:pPr>
            <a:r>
              <a:rPr lang="en-US" sz="1800" dirty="0"/>
              <a:t>The Veteran sees this screen on the tablet.</a:t>
            </a:r>
          </a:p>
          <a:p>
            <a:pPr marL="0" lvl="0" indent="0">
              <a:buNone/>
            </a:pPr>
            <a:endParaRPr lang="en-US" sz="1800" dirty="0"/>
          </a:p>
          <a:p>
            <a:pPr lvl="0">
              <a:buFont typeface="+mj-lt"/>
              <a:buAutoNum type="arabicPeriod" startAt="4"/>
            </a:pPr>
            <a:endParaRPr lang="en-US" sz="1800" dirty="0" smtClean="0"/>
          </a:p>
          <a:p>
            <a:pPr lvl="0">
              <a:buFont typeface="+mj-lt"/>
              <a:buAutoNum type="arabicPeriod" startAt="4"/>
            </a:pPr>
            <a:endParaRPr lang="en-US" sz="1800" dirty="0"/>
          </a:p>
          <a:p>
            <a:pPr marL="0" lvl="0" indent="0">
              <a:buNone/>
            </a:pPr>
            <a:endParaRPr lang="en-US" sz="1800" b="1"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20</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endParaRPr lang="en-US" dirty="0"/>
          </a:p>
        </p:txBody>
      </p:sp>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57964" y="2062606"/>
            <a:ext cx="6342986" cy="32032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2285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21</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84137505"/>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grpSp>
        <p:nvGrpSpPr>
          <p:cNvPr id="3" name="Group 2"/>
          <p:cNvGrpSpPr/>
          <p:nvPr/>
        </p:nvGrpSpPr>
        <p:grpSpPr>
          <a:xfrm>
            <a:off x="1071806" y="3599052"/>
            <a:ext cx="785813" cy="963613"/>
            <a:chOff x="4156364" y="2987289"/>
            <a:chExt cx="785813" cy="963613"/>
          </a:xfrm>
        </p:grpSpPr>
        <p:pic>
          <p:nvPicPr>
            <p:cNvPr id="7171"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41800" y="3098800"/>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156364" y="2987289"/>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22</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962526"/>
            <a:ext cx="8229600" cy="5787190"/>
          </a:xfrm>
        </p:spPr>
        <p:txBody>
          <a:bodyPr>
            <a:normAutofit/>
          </a:bodyPr>
          <a:lstStyle/>
          <a:p>
            <a:pPr marL="0" indent="0">
              <a:buNone/>
            </a:pPr>
            <a:r>
              <a:rPr lang="en-US" sz="1400" dirty="0" smtClean="0"/>
              <a:t>From the Home screen, click </a:t>
            </a:r>
            <a:r>
              <a:rPr lang="en-US" sz="1400" b="1" dirty="0" smtClean="0"/>
              <a:t>Dashboard</a:t>
            </a:r>
            <a:r>
              <a:rPr lang="en-US" sz="1400" dirty="0" smtClean="0"/>
              <a:t>.</a:t>
            </a:r>
          </a:p>
          <a:p>
            <a:pPr marL="0" indent="0">
              <a:buNone/>
            </a:pPr>
            <a:r>
              <a:rPr lang="en-US" sz="1400" dirty="0"/>
              <a:t>The Dashboard opens in List view</a:t>
            </a:r>
            <a:r>
              <a:rPr lang="en-US" sz="1400" dirty="0" smtClean="0"/>
              <a:t>. This view shows Veterans with </a:t>
            </a:r>
            <a:r>
              <a:rPr lang="en-US" sz="1400" dirty="0"/>
              <a:t>a battery scheduled, in progress, or </a:t>
            </a:r>
            <a:r>
              <a:rPr lang="en-US" sz="1400" dirty="0" smtClean="0"/>
              <a:t>completed, and any </a:t>
            </a:r>
            <a:r>
              <a:rPr lang="en-US" sz="1400" dirty="0"/>
              <a:t>alerts associated with the screenings. </a:t>
            </a:r>
          </a:p>
          <a:p>
            <a:pPr marL="0" indent="0">
              <a:buNone/>
            </a:pPr>
            <a:endParaRPr lang="en-US" sz="1400" dirty="0"/>
          </a:p>
          <a:p>
            <a:pPr>
              <a:buFont typeface="+mj-lt"/>
              <a:buAutoNum type="arabicPeriod"/>
            </a:pPr>
            <a:endParaRPr lang="en-US" sz="1800" dirty="0"/>
          </a:p>
          <a:p>
            <a:pPr marL="0" indent="0">
              <a:buNone/>
            </a:pPr>
            <a:endParaRPr lang="en-US" sz="1800" dirty="0"/>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9715" y="2006425"/>
            <a:ext cx="6747493" cy="4090239"/>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8686800" y="2952750"/>
            <a:ext cx="184731" cy="369332"/>
          </a:xfrm>
          <a:prstGeom prst="rect">
            <a:avLst/>
          </a:prstGeom>
          <a:noFill/>
        </p:spPr>
        <p:txBody>
          <a:bodyPr wrap="none" rtlCol="0">
            <a:spAutoFit/>
          </a:bodyPr>
          <a:lstStyle/>
          <a:p>
            <a:endParaRPr lang="en-US" dirty="0">
              <a:solidFill>
                <a:prstClr val="black"/>
              </a:solidFill>
            </a:endParaRPr>
          </a:p>
        </p:txBody>
      </p:sp>
    </p:spTree>
    <p:extLst>
      <p:ext uri="{BB962C8B-B14F-4D97-AF65-F5344CB8AC3E}">
        <p14:creationId xmlns:p14="http://schemas.microsoft.com/office/powerpoint/2010/main" val="185519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fade">
                                      <p:cBhvr>
                                        <p:cTn id="1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23</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dirty="0" smtClean="0"/>
              <a:t>Clicking on a </a:t>
            </a:r>
            <a:r>
              <a:rPr lang="en-US" sz="1800" dirty="0" smtClean="0"/>
              <a:t>Veteran’s name </a:t>
            </a:r>
            <a:r>
              <a:rPr lang="en-US" sz="1800" dirty="0" smtClean="0"/>
              <a:t>brings you to the Assessment Summary </a:t>
            </a:r>
            <a:r>
              <a:rPr lang="en-US" sz="1800" dirty="0" smtClean="0"/>
              <a:t>page:</a:t>
            </a:r>
            <a:endParaRPr lang="en-US" sz="1800" dirty="0"/>
          </a:p>
        </p:txBody>
      </p:sp>
      <p:pic>
        <p:nvPicPr>
          <p:cNvPr id="1024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4893" y="1757364"/>
            <a:ext cx="7590641" cy="4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774496"/>
            <a:ext cx="180975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419225" y="4051879"/>
            <a:ext cx="685800" cy="34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94892" y="1580384"/>
            <a:ext cx="7590641" cy="498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234237" y="3019343"/>
            <a:ext cx="890587" cy="33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59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0244"/>
                                        </p:tgtEl>
                                      </p:cBhvr>
                                      <p:by x="250000" y="250000"/>
                                    </p:animScale>
                                  </p:childTnLst>
                                </p:cTn>
                              </p:par>
                            </p:childTnLst>
                          </p:cTn>
                        </p:par>
                        <p:par>
                          <p:cTn id="7" fill="hold">
                            <p:stCondLst>
                              <p:cond delay="500"/>
                            </p:stCondLst>
                            <p:childTnLst>
                              <p:par>
                                <p:cTn id="8" presetID="1" presetClass="exit" presetSubtype="0" fill="hold" nodeType="afterEffect">
                                  <p:stCondLst>
                                    <p:cond delay="0"/>
                                  </p:stCondLst>
                                  <p:childTnLst>
                                    <p:set>
                                      <p:cBhvr>
                                        <p:cTn id="9" dur="1" fill="hold">
                                          <p:stCondLst>
                                            <p:cond delay="0"/>
                                          </p:stCondLst>
                                        </p:cTn>
                                        <p:tgtEl>
                                          <p:spTgt spid="10244"/>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02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46"/>
                                        </p:tgtEl>
                                        <p:attrNameLst>
                                          <p:attrName>style.visibility</p:attrName>
                                        </p:attrNameLst>
                                      </p:cBhvr>
                                      <p:to>
                                        <p:strVal val="visible"/>
                                      </p:to>
                                    </p:set>
                                    <p:animEffect transition="in" filter="fade">
                                      <p:cBhvr>
                                        <p:cTn id="16" dur="500"/>
                                        <p:tgtEl>
                                          <p:spTgt spid="10246"/>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a:t>| </a:t>
            </a:r>
            <a:r>
              <a:rPr lang="en-US" dirty="0" smtClean="0"/>
              <a:t>Dashboard Features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24</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The Assessment Summary has many functions:</a:t>
            </a:r>
          </a:p>
          <a:p>
            <a:pPr>
              <a:buFont typeface="+mj-lt"/>
              <a:buAutoNum type="arabicPeriod"/>
            </a:pPr>
            <a:r>
              <a:rPr lang="en-US" sz="1400" dirty="0" smtClean="0"/>
              <a:t>Review CPRS Note</a:t>
            </a:r>
          </a:p>
          <a:p>
            <a:pPr>
              <a:buFont typeface="+mj-lt"/>
              <a:buAutoNum type="arabicPeriod"/>
            </a:pPr>
            <a:r>
              <a:rPr lang="en-US" sz="1400" dirty="0" smtClean="0"/>
              <a:t>View &amp; Print the Veteran Summary</a:t>
            </a:r>
          </a:p>
          <a:p>
            <a:pPr>
              <a:buFont typeface="+mj-lt"/>
              <a:buAutoNum type="arabicPeriod"/>
            </a:pPr>
            <a:r>
              <a:rPr lang="en-US" sz="1400" dirty="0" smtClean="0"/>
              <a:t>Save to </a:t>
            </a:r>
            <a:r>
              <a:rPr lang="en-US" sz="1400" dirty="0" err="1" smtClean="0"/>
              <a:t>VistA</a:t>
            </a:r>
            <a:endParaRPr lang="en-US" sz="1400" dirty="0" smtClean="0"/>
          </a:p>
          <a:p>
            <a:pPr marL="0" indent="0">
              <a:buNone/>
            </a:pPr>
            <a:endParaRPr lang="en-US" sz="1800" dirty="0"/>
          </a:p>
        </p:txBody>
      </p:sp>
      <p:pic>
        <p:nvPicPr>
          <p:cNvPr id="11279" name="Picture 1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91528" y="2404160"/>
            <a:ext cx="5892946" cy="3890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448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2" end="2"/>
                                            </p:txEl>
                                          </p:spTgt>
                                        </p:tgtEl>
                                        <p:attrNameLst>
                                          <p:attrName>style.visibility</p:attrName>
                                        </p:attrNameLst>
                                      </p:cBhvr>
                                      <p:to>
                                        <p:strVal val="visible"/>
                                      </p:to>
                                    </p:set>
                                    <p:animEffect transition="in" filter="fade">
                                      <p:cBhvr>
                                        <p:cTn id="10" dur="500"/>
                                        <p:tgtEl>
                                          <p:spTgt spid="1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animEffect transition="in" filter="fade">
                                      <p:cBhvr>
                                        <p:cTn id="13" dur="500"/>
                                        <p:tgtEl>
                                          <p:spTgt spid="17">
                                            <p:txEl>
                                              <p:pRg st="3" end="3"/>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1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25</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90346043"/>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2290"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62365" y="448682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88474" y="4378772"/>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Reporting and Data</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26</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Introduction to Reporting and Data</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a:t>MHE incorporates </a:t>
            </a:r>
            <a:r>
              <a:rPr lang="en-US" sz="1800" b="1" dirty="0" smtClean="0"/>
              <a:t>functions </a:t>
            </a:r>
            <a:r>
              <a:rPr lang="en-US" sz="1800" b="1" dirty="0"/>
              <a:t>that allow you to view Veteran and assessment data, and generate various reports. </a:t>
            </a:r>
          </a:p>
          <a:p>
            <a:pPr marL="0" indent="0">
              <a:buNone/>
            </a:pPr>
            <a:r>
              <a:rPr lang="en-US" sz="1800" dirty="0" smtClean="0"/>
              <a:t>You can:</a:t>
            </a:r>
            <a:endParaRPr lang="en-US" sz="1800" dirty="0"/>
          </a:p>
          <a:p>
            <a:pPr>
              <a:buFont typeface="Arial" charset="0"/>
              <a:buChar char="•"/>
            </a:pPr>
            <a:r>
              <a:rPr lang="en-US" sz="1800" dirty="0" smtClean="0"/>
              <a:t>Search the system for Veterans and Assessments.</a:t>
            </a:r>
          </a:p>
          <a:p>
            <a:pPr>
              <a:buFont typeface="Arial" charset="0"/>
              <a:buChar char="•"/>
            </a:pPr>
            <a:r>
              <a:rPr lang="en-US" sz="1800" dirty="0" smtClean="0"/>
              <a:t>Print or review a Veteran’s individual questions and answers.</a:t>
            </a:r>
          </a:p>
          <a:p>
            <a:pPr>
              <a:buFont typeface="Arial" charset="0"/>
              <a:buChar char="•"/>
            </a:pPr>
            <a:r>
              <a:rPr lang="en-US" sz="1800" dirty="0" smtClean="0"/>
              <a:t>Export data for program evaluation.</a:t>
            </a:r>
            <a:endParaRPr lang="en-US" sz="1800" dirty="0"/>
          </a:p>
          <a:p>
            <a:pPr marL="0" indent="0">
              <a:buNone/>
            </a:pPr>
            <a:endParaRPr lang="en-US" sz="1800" dirty="0"/>
          </a:p>
        </p:txBody>
      </p:sp>
      <p:pic>
        <p:nvPicPr>
          <p:cNvPr id="1741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3876" y="3318023"/>
            <a:ext cx="8162924" cy="2002397"/>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2342235" y="4291074"/>
            <a:ext cx="3288544" cy="451883"/>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Tree>
    <p:extLst>
      <p:ext uri="{BB962C8B-B14F-4D97-AF65-F5344CB8AC3E}">
        <p14:creationId xmlns:p14="http://schemas.microsoft.com/office/powerpoint/2010/main" val="287280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27</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73995848"/>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657699" y="1304126"/>
            <a:ext cx="385548" cy="646331"/>
          </a:xfrm>
          <a:prstGeom prst="rect">
            <a:avLst/>
          </a:prstGeom>
          <a:noFill/>
        </p:spPr>
        <p:txBody>
          <a:bodyPr wrap="square" rtlCol="0">
            <a:spAutoFit/>
          </a:bodyPr>
          <a:lstStyle/>
          <a:p>
            <a:pPr algn="ctr"/>
            <a:r>
              <a:rPr lang="en-US" sz="3600" dirty="0" smtClean="0">
                <a:solidFill>
                  <a:prstClr val="black"/>
                </a:solidFill>
              </a:rPr>
              <a:t>1</a:t>
            </a:r>
            <a:endParaRPr lang="en-US" sz="3600" dirty="0">
              <a:solidFill>
                <a:prstClr val="black"/>
              </a:solidFill>
            </a:endParaRPr>
          </a:p>
        </p:txBody>
      </p:sp>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solidFill>
                  <a:prstClr val="black"/>
                </a:solidFill>
              </a:rPr>
              <a:t>2</a:t>
            </a:r>
            <a:endParaRPr lang="en-US" sz="3600" dirty="0">
              <a:solidFill>
                <a:prstClr val="black"/>
              </a:solidFill>
            </a:endParaRPr>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solidFill>
                  <a:prstClr val="black"/>
                </a:solidFill>
              </a:rPr>
              <a:t>3</a:t>
            </a:r>
            <a:endParaRPr lang="en-US" sz="3600" dirty="0">
              <a:solidFill>
                <a:prstClr val="black"/>
              </a:solidFill>
            </a:endParaRPr>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solidFill>
                  <a:prstClr val="black"/>
                </a:solidFill>
              </a:rPr>
              <a:t>5</a:t>
            </a:r>
            <a:endParaRPr lang="en-US" sz="3600" dirty="0">
              <a:solidFill>
                <a:prstClr val="black"/>
              </a:solidFill>
            </a:endParaRPr>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solidFill>
                  <a:prstClr val="black"/>
                </a:solidFill>
              </a:rPr>
              <a:t>4</a:t>
            </a:r>
            <a:endParaRPr lang="en-US" sz="3600" dirty="0">
              <a:solidFill>
                <a:prstClr val="black"/>
              </a:solidFill>
            </a:endParaRPr>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solidFill>
                  <a:prstClr val="black"/>
                </a:solidFill>
              </a:rPr>
              <a:t>6</a:t>
            </a:r>
            <a:endParaRPr lang="en-US" sz="3600" dirty="0">
              <a:solidFill>
                <a:prstClr val="black"/>
              </a:solidFill>
            </a:endParaRPr>
          </a:p>
        </p:txBody>
      </p:sp>
      <p:pic>
        <p:nvPicPr>
          <p:cNvPr id="1331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31457" y="5280794"/>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57200" y="5162550"/>
            <a:ext cx="785813"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1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6| </a:t>
            </a:r>
            <a:r>
              <a:rPr lang="en-US" dirty="0"/>
              <a:t>Troubleshooting &amp; </a:t>
            </a:r>
            <a:r>
              <a:rPr lang="en-US" dirty="0" smtClean="0"/>
              <a:t>Support</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28</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a:xfrm>
            <a:off x="20864" y="416608"/>
            <a:ext cx="8665935" cy="523875"/>
          </a:xfrm>
        </p:spPr>
        <p:txBody>
          <a:bodyPr/>
          <a:lstStyle/>
          <a:p>
            <a:r>
              <a:rPr lang="en-US" dirty="0" smtClean="0"/>
              <a:t>Additional Training</a:t>
            </a:r>
            <a:endParaRPr lang="en-US" dirty="0"/>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800" b="1" dirty="0" smtClean="0"/>
              <a:t>Supplemental and future trainings options:</a:t>
            </a:r>
            <a:endParaRPr lang="en-US" sz="1800" dirty="0">
              <a:solidFill>
                <a:srgbClr val="FF0000"/>
              </a:solidFill>
            </a:endParaRPr>
          </a:p>
          <a:p>
            <a:pPr>
              <a:buFont typeface="Arial" panose="020B0604020202020204" pitchFamily="34" charset="0"/>
              <a:buChar char="•"/>
            </a:pPr>
            <a:r>
              <a:rPr lang="en-US" sz="1800" dirty="0" smtClean="0"/>
              <a:t>Future refresher training, as needed</a:t>
            </a:r>
          </a:p>
          <a:p>
            <a:pPr>
              <a:buFont typeface="Arial" panose="020B0604020202020204" pitchFamily="34" charset="0"/>
              <a:buChar char="•"/>
            </a:pPr>
            <a:r>
              <a:rPr lang="en-US" sz="1800" dirty="0" smtClean="0"/>
              <a:t>Review the User Training Manual </a:t>
            </a:r>
          </a:p>
          <a:p>
            <a:pPr>
              <a:buFont typeface="Arial" panose="020B0604020202020204" pitchFamily="34" charset="0"/>
              <a:buChar char="•"/>
            </a:pPr>
            <a:r>
              <a:rPr lang="en-US" sz="1800" dirty="0" smtClean="0"/>
              <a:t>Contact your training </a:t>
            </a:r>
            <a:r>
              <a:rPr lang="en-US" sz="1800" dirty="0" smtClean="0"/>
              <a:t>resources:</a:t>
            </a:r>
            <a:endParaRPr lang="en-US" sz="1800" dirty="0" smtClean="0"/>
          </a:p>
          <a:p>
            <a:pPr marL="400050" lvl="1" indent="0">
              <a:buNone/>
            </a:pPr>
            <a:endParaRPr lang="en-US" sz="1600" b="1" dirty="0">
              <a:solidFill>
                <a:schemeClr val="accent6">
                  <a:lumMod val="50000"/>
                </a:schemeClr>
              </a:solidFill>
            </a:endParaRPr>
          </a:p>
          <a:p>
            <a:pPr marL="1257300" lvl="3" indent="0">
              <a:buNone/>
            </a:pPr>
            <a:r>
              <a:rPr lang="en-US" sz="1600" b="1" dirty="0" smtClean="0">
                <a:solidFill>
                  <a:schemeClr val="accent6">
                    <a:lumMod val="50000"/>
                  </a:schemeClr>
                </a:solidFill>
              </a:rPr>
              <a:t>Liz </a:t>
            </a:r>
            <a:r>
              <a:rPr lang="en-US" sz="1600" b="1" dirty="0" err="1" smtClean="0">
                <a:solidFill>
                  <a:schemeClr val="accent6">
                    <a:lumMod val="50000"/>
                  </a:schemeClr>
                </a:solidFill>
              </a:rPr>
              <a:t>Floto</a:t>
            </a:r>
            <a:endParaRPr lang="en-US" sz="1600" b="1" dirty="0" smtClean="0">
              <a:solidFill>
                <a:schemeClr val="accent6">
                  <a:lumMod val="50000"/>
                </a:schemeClr>
              </a:solidFill>
            </a:endParaRPr>
          </a:p>
          <a:p>
            <a:pPr marL="1257300" lvl="3" indent="0">
              <a:buNone/>
            </a:pPr>
            <a:r>
              <a:rPr lang="en-US" sz="1600" b="1" dirty="0" smtClean="0">
                <a:solidFill>
                  <a:schemeClr val="accent6">
                    <a:lumMod val="50000"/>
                  </a:schemeClr>
                </a:solidFill>
              </a:rPr>
              <a:t>858-552-8585 Ext. 5550</a:t>
            </a:r>
          </a:p>
          <a:p>
            <a:pPr marL="1257300" lvl="3" indent="0">
              <a:buNone/>
            </a:pPr>
            <a:r>
              <a:rPr lang="en-US" sz="1600" b="1" dirty="0" smtClean="0">
                <a:solidFill>
                  <a:schemeClr val="accent6">
                    <a:lumMod val="50000"/>
                  </a:schemeClr>
                </a:solidFill>
                <a:hlinkClick r:id="rId3"/>
              </a:rPr>
              <a:t>Elizabeth.floto@va.gov</a:t>
            </a:r>
            <a:endParaRPr lang="en-US" sz="1600" b="1" dirty="0" smtClean="0">
              <a:solidFill>
                <a:schemeClr val="accent6">
                  <a:lumMod val="50000"/>
                </a:schemeClr>
              </a:solidFill>
            </a:endParaRPr>
          </a:p>
          <a:p>
            <a:pPr marL="1257300" lvl="3" indent="0">
              <a:buNone/>
            </a:pPr>
            <a:endParaRPr lang="en-US" sz="1600" b="1" dirty="0">
              <a:solidFill>
                <a:schemeClr val="accent6">
                  <a:lumMod val="50000"/>
                </a:schemeClr>
              </a:solidFill>
            </a:endParaRPr>
          </a:p>
          <a:p>
            <a:pPr marL="1257300" lvl="3" indent="0">
              <a:buNone/>
            </a:pPr>
            <a:r>
              <a:rPr lang="en-US" sz="1600" b="1" dirty="0" smtClean="0">
                <a:solidFill>
                  <a:schemeClr val="accent6">
                    <a:lumMod val="50000"/>
                  </a:schemeClr>
                </a:solidFill>
              </a:rPr>
              <a:t>Matthew Morgan</a:t>
            </a:r>
            <a:br>
              <a:rPr lang="en-US" sz="1600" b="1" dirty="0" smtClean="0">
                <a:solidFill>
                  <a:schemeClr val="accent6">
                    <a:lumMod val="50000"/>
                  </a:schemeClr>
                </a:solidFill>
              </a:rPr>
            </a:br>
            <a:r>
              <a:rPr lang="en-US" sz="1600" b="1" dirty="0" smtClean="0">
                <a:solidFill>
                  <a:schemeClr val="accent6">
                    <a:lumMod val="50000"/>
                  </a:schemeClr>
                </a:solidFill>
              </a:rPr>
              <a:t>858-552-8585 ext. 5557</a:t>
            </a:r>
          </a:p>
          <a:p>
            <a:pPr marL="1257300" lvl="3" indent="0">
              <a:buNone/>
            </a:pPr>
            <a:r>
              <a:rPr lang="en-US" sz="1600" b="1" dirty="0" smtClean="0">
                <a:solidFill>
                  <a:schemeClr val="accent6">
                    <a:lumMod val="50000"/>
                  </a:schemeClr>
                </a:solidFill>
                <a:hlinkClick r:id="rId4"/>
              </a:rPr>
              <a:t>Matthew.Morgan@va.gov</a:t>
            </a:r>
            <a:endParaRPr lang="en-US" sz="1600" b="1" dirty="0" smtClean="0">
              <a:solidFill>
                <a:schemeClr val="accent6">
                  <a:lumMod val="50000"/>
                </a:schemeClr>
              </a:solidFill>
            </a:endParaRPr>
          </a:p>
          <a:p>
            <a:pPr marL="400050" lvl="1" indent="0">
              <a:buNone/>
            </a:pPr>
            <a:endParaRPr lang="en-US" sz="1600" b="1" dirty="0" smtClean="0">
              <a:solidFill>
                <a:schemeClr val="accent6">
                  <a:lumMod val="50000"/>
                </a:schemeClr>
              </a:solidFill>
            </a:endParaRPr>
          </a:p>
          <a:p>
            <a:pPr marL="400050" lvl="1" indent="0">
              <a:buNone/>
            </a:pPr>
            <a:endParaRPr lang="en-US" sz="1800" dirty="0">
              <a:solidFill>
                <a:schemeClr val="accent6">
                  <a:lumMod val="50000"/>
                </a:schemeClr>
              </a:solidFill>
            </a:endParaRPr>
          </a:p>
          <a:p>
            <a:pPr marL="0" indent="0">
              <a:buNone/>
            </a:pPr>
            <a:endParaRPr lang="en-US" sz="1800" b="1" dirty="0" smtClean="0">
              <a:solidFill>
                <a:srgbClr val="FF0000"/>
              </a:solidFill>
            </a:endParaRP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089214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90106" y="372513"/>
            <a:ext cx="8181975" cy="4883899"/>
          </a:xfrm>
        </p:spPr>
        <p:txBody>
          <a:bodyPr>
            <a:normAutofit/>
          </a:bodyPr>
          <a:lstStyle/>
          <a:p>
            <a:r>
              <a:rPr lang="en-US" dirty="0" smtClean="0"/>
              <a:t>Practice Assessment </a:t>
            </a:r>
            <a:r>
              <a:rPr lang="en-US" dirty="0"/>
              <a:t>c</a:t>
            </a:r>
            <a:r>
              <a:rPr lang="en-US" dirty="0" smtClean="0"/>
              <a:t>reation </a:t>
            </a:r>
            <a:br>
              <a:rPr lang="en-US" dirty="0" smtClean="0"/>
            </a:br>
            <a:r>
              <a:rPr lang="en-US" dirty="0" smtClean="0"/>
              <a:t>in the system here:</a:t>
            </a:r>
          </a:p>
          <a:p>
            <a:r>
              <a:rPr lang="en-US" sz="2800" dirty="0" smtClean="0">
                <a:hlinkClick r:id="rId3"/>
              </a:rPr>
              <a:t>https://vaww.escreening.va.gov/sd/</a:t>
            </a:r>
            <a:endParaRPr lang="en-US" sz="2800" dirty="0" smtClean="0"/>
          </a:p>
          <a:p>
            <a:pPr algn="ctr"/>
            <a:endParaRPr lang="en-US" sz="2800" b="0" dirty="0" smtClean="0"/>
          </a:p>
          <a:p>
            <a:r>
              <a:rPr lang="en-US" sz="2800" b="0" dirty="0" smtClean="0"/>
              <a:t>Click </a:t>
            </a:r>
            <a:r>
              <a:rPr lang="en-US" sz="2800" dirty="0" smtClean="0"/>
              <a:t>STAFF ACCESS</a:t>
            </a:r>
            <a:r>
              <a:rPr lang="en-US" sz="2800" b="0" dirty="0" smtClean="0"/>
              <a:t>.</a:t>
            </a:r>
          </a:p>
          <a:p>
            <a:pPr marL="914400" lvl="2" indent="0">
              <a:buNone/>
            </a:pPr>
            <a:r>
              <a:rPr lang="en-US" sz="2800" b="0" dirty="0" smtClean="0">
                <a:solidFill>
                  <a:srgbClr val="0F3B53"/>
                </a:solidFill>
              </a:rPr>
              <a:t>Username</a:t>
            </a:r>
            <a:r>
              <a:rPr lang="en-US" sz="2800" dirty="0" smtClean="0">
                <a:solidFill>
                  <a:srgbClr val="0F3B53"/>
                </a:solidFill>
              </a:rPr>
              <a:t>:     VHASDC******</a:t>
            </a:r>
          </a:p>
          <a:p>
            <a:pPr marL="914400" lvl="2" indent="0">
              <a:buNone/>
            </a:pPr>
            <a:r>
              <a:rPr lang="en-US" sz="2800" b="0" dirty="0" smtClean="0">
                <a:solidFill>
                  <a:srgbClr val="0F3B53"/>
                </a:solidFill>
              </a:rPr>
              <a:t>Password</a:t>
            </a:r>
            <a:r>
              <a:rPr lang="en-US" sz="2800" dirty="0" smtClean="0">
                <a:solidFill>
                  <a:srgbClr val="0F3B53"/>
                </a:solidFill>
              </a:rPr>
              <a:t>:       Password#1</a:t>
            </a:r>
            <a:endParaRPr lang="en-US" sz="2800" dirty="0">
              <a:solidFill>
                <a:srgbClr val="0F3B53"/>
              </a:solidFill>
            </a:endParaRPr>
          </a:p>
        </p:txBody>
      </p:sp>
    </p:spTree>
    <p:extLst>
      <p:ext uri="{BB962C8B-B14F-4D97-AF65-F5344CB8AC3E}">
        <p14:creationId xmlns:p14="http://schemas.microsoft.com/office/powerpoint/2010/main" val="226112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eScreening tablet system</a:t>
            </a:r>
          </a:p>
        </p:txBody>
      </p:sp>
      <p:sp>
        <p:nvSpPr>
          <p:cNvPr id="3" name="Content Placeholder 2"/>
          <p:cNvSpPr>
            <a:spLocks noGrp="1"/>
          </p:cNvSpPr>
          <p:nvPr>
            <p:ph idx="1"/>
          </p:nvPr>
        </p:nvSpPr>
        <p:spPr>
          <a:xfrm>
            <a:off x="457200" y="1005840"/>
            <a:ext cx="8229600" cy="5653716"/>
          </a:xfrm>
        </p:spPr>
        <p:txBody>
          <a:bodyPr>
            <a:normAutofit fontScale="85000" lnSpcReduction="20000"/>
          </a:bodyPr>
          <a:lstStyle/>
          <a:p>
            <a:pPr marL="0" indent="0" algn="ctr">
              <a:buNone/>
            </a:pPr>
            <a:endParaRPr lang="en-US" b="1" dirty="0"/>
          </a:p>
          <a:p>
            <a:pPr marL="0" indent="0">
              <a:buNone/>
            </a:pPr>
            <a:r>
              <a:rPr lang="en-US" dirty="0" smtClean="0"/>
              <a:t>We </a:t>
            </a:r>
            <a:r>
              <a:rPr lang="en-US" dirty="0"/>
              <a:t>have compared screening </a:t>
            </a:r>
            <a:r>
              <a:rPr lang="en-US" dirty="0" smtClean="0"/>
              <a:t>times </a:t>
            </a:r>
            <a:r>
              <a:rPr lang="en-US" dirty="0"/>
              <a:t>between Veterans using paper packet forms versus Veterans using CESAMH tablets to self-assess during enrollment. We found that almost all of the tablet-using Veterans had their screenings documented an average of 19 days sooner than the Veterans who used paper packet forms. </a:t>
            </a:r>
          </a:p>
          <a:p>
            <a:pPr marL="0" indent="0">
              <a:buNone/>
            </a:pPr>
            <a:endParaRPr lang="en-US" dirty="0"/>
          </a:p>
          <a:p>
            <a:pPr marL="0" indent="0">
              <a:buNone/>
            </a:pPr>
            <a:r>
              <a:rPr lang="en-US" dirty="0"/>
              <a:t>This is a fantastic leap forward in patient care. </a:t>
            </a:r>
          </a:p>
          <a:p>
            <a:pPr marL="0" indent="0">
              <a:buNone/>
            </a:pPr>
            <a:endParaRPr lang="en-US" dirty="0"/>
          </a:p>
          <a:p>
            <a:pPr marL="0" indent="0">
              <a:buNone/>
            </a:pPr>
            <a:r>
              <a:rPr lang="en-US" dirty="0"/>
              <a:t>We have the cutting edge technology, but without you, we can’t make the process successful. We are asking you to work with us as we roll out a new, upgraded, tablet system with a faster and more user-friendly interface. </a:t>
            </a:r>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a:t>
            </a:fld>
            <a:endParaRPr lang="en-US" dirty="0">
              <a:solidFill>
                <a:prstClr val="black">
                  <a:lumMod val="65000"/>
                  <a:lumOff val="35000"/>
                </a:prstClr>
              </a:solidFill>
            </a:endParaRPr>
          </a:p>
        </p:txBody>
      </p:sp>
    </p:spTree>
    <p:extLst>
      <p:ext uri="{BB962C8B-B14F-4D97-AF65-F5344CB8AC3E}">
        <p14:creationId xmlns:p14="http://schemas.microsoft.com/office/powerpoint/2010/main" val="320000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2" name="Rounded Rectangle 2071"/>
          <p:cNvSpPr/>
          <p:nvPr/>
        </p:nvSpPr>
        <p:spPr>
          <a:xfrm>
            <a:off x="3763736" y="1711416"/>
            <a:ext cx="1090660" cy="748342"/>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If no, eScreening ends</a:t>
            </a:r>
            <a:endParaRPr lang="en-US" sz="1200" b="1" dirty="0">
              <a:solidFill>
                <a:schemeClr val="bg1"/>
              </a:solidFill>
            </a:endParaRPr>
          </a:p>
        </p:txBody>
      </p:sp>
      <p:grpSp>
        <p:nvGrpSpPr>
          <p:cNvPr id="20" name="Group 19"/>
          <p:cNvGrpSpPr/>
          <p:nvPr/>
        </p:nvGrpSpPr>
        <p:grpSpPr>
          <a:xfrm>
            <a:off x="4495800" y="330092"/>
            <a:ext cx="2076452" cy="369332"/>
            <a:chOff x="4767941" y="152400"/>
            <a:chExt cx="2057402" cy="369332"/>
          </a:xfrm>
          <a:solidFill>
            <a:schemeClr val="accent3">
              <a:lumMod val="50000"/>
            </a:schemeClr>
          </a:solidFill>
        </p:grpSpPr>
        <p:sp>
          <p:nvSpPr>
            <p:cNvPr id="8" name="Rectangle 7"/>
            <p:cNvSpPr/>
            <p:nvPr/>
          </p:nvSpPr>
          <p:spPr>
            <a:xfrm>
              <a:off x="4767944" y="152400"/>
              <a:ext cx="2057399" cy="369332"/>
            </a:xfrm>
            <a:prstGeom prst="rect">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67941" y="198566"/>
              <a:ext cx="2057400" cy="276999"/>
            </a:xfrm>
            <a:prstGeom prst="rect">
              <a:avLst/>
            </a:prstGeom>
            <a:grpFill/>
            <a:ln>
              <a:solidFill>
                <a:schemeClr val="accent3">
                  <a:lumMod val="50000"/>
                </a:schemeClr>
              </a:solidFill>
            </a:ln>
          </p:spPr>
          <p:txBody>
            <a:bodyPr wrap="square" rtlCol="0">
              <a:spAutoFit/>
            </a:bodyPr>
            <a:lstStyle/>
            <a:p>
              <a:r>
                <a:rPr lang="en-US" sz="1200" b="1" dirty="0" smtClean="0">
                  <a:solidFill>
                    <a:schemeClr val="bg1"/>
                  </a:solidFill>
                </a:rPr>
                <a:t>Veteran Task</a:t>
              </a:r>
              <a:endParaRPr lang="en-US" sz="1200" b="1" dirty="0">
                <a:solidFill>
                  <a:schemeClr val="bg1"/>
                </a:solidFill>
              </a:endParaRPr>
            </a:p>
          </p:txBody>
        </p:sp>
      </p:grpSp>
      <p:grpSp>
        <p:nvGrpSpPr>
          <p:cNvPr id="16" name="Group 15"/>
          <p:cNvGrpSpPr/>
          <p:nvPr/>
        </p:nvGrpSpPr>
        <p:grpSpPr>
          <a:xfrm>
            <a:off x="4495800" y="1078468"/>
            <a:ext cx="2057402" cy="369332"/>
            <a:chOff x="4767941" y="1260396"/>
            <a:chExt cx="2057402" cy="369332"/>
          </a:xfrm>
        </p:grpSpPr>
        <p:sp>
          <p:nvSpPr>
            <p:cNvPr id="17" name="Rectangle 16"/>
            <p:cNvSpPr/>
            <p:nvPr/>
          </p:nvSpPr>
          <p:spPr>
            <a:xfrm>
              <a:off x="4767944" y="1260396"/>
              <a:ext cx="2057399" cy="369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67941" y="1306562"/>
              <a:ext cx="2057400" cy="276999"/>
            </a:xfrm>
            <a:prstGeom prst="rect">
              <a:avLst/>
            </a:prstGeom>
            <a:solidFill>
              <a:srgbClr val="0070C0"/>
            </a:solidFill>
            <a:ln>
              <a:solidFill>
                <a:srgbClr val="0070C0"/>
              </a:solidFill>
            </a:ln>
          </p:spPr>
          <p:txBody>
            <a:bodyPr wrap="square" rtlCol="0">
              <a:spAutoFit/>
            </a:bodyPr>
            <a:lstStyle/>
            <a:p>
              <a:r>
                <a:rPr lang="en-US" sz="1200" b="1" dirty="0" smtClean="0">
                  <a:solidFill>
                    <a:schemeClr val="bg1"/>
                  </a:solidFill>
                </a:rPr>
                <a:t>New Clinic Manager Task</a:t>
              </a:r>
              <a:endParaRPr lang="en-US" sz="1200" b="1" dirty="0">
                <a:solidFill>
                  <a:schemeClr val="bg1"/>
                </a:solidFill>
              </a:endParaRPr>
            </a:p>
          </p:txBody>
        </p:sp>
      </p:grpSp>
      <p:grpSp>
        <p:nvGrpSpPr>
          <p:cNvPr id="10" name="Group 9"/>
          <p:cNvGrpSpPr/>
          <p:nvPr/>
        </p:nvGrpSpPr>
        <p:grpSpPr>
          <a:xfrm>
            <a:off x="4495800" y="699422"/>
            <a:ext cx="2057400" cy="369332"/>
            <a:chOff x="4767941" y="891064"/>
            <a:chExt cx="2057402" cy="369332"/>
          </a:xfrm>
        </p:grpSpPr>
        <p:sp>
          <p:nvSpPr>
            <p:cNvPr id="12" name="Rectangle 11"/>
            <p:cNvSpPr/>
            <p:nvPr/>
          </p:nvSpPr>
          <p:spPr>
            <a:xfrm>
              <a:off x="4767944" y="891064"/>
              <a:ext cx="2057399" cy="36933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67941" y="937230"/>
              <a:ext cx="2057400" cy="276999"/>
            </a:xfrm>
            <a:prstGeom prst="rect">
              <a:avLst/>
            </a:prstGeom>
            <a:solidFill>
              <a:srgbClr val="00B0F0"/>
            </a:solidFill>
            <a:ln>
              <a:solidFill>
                <a:srgbClr val="00B0F0"/>
              </a:solidFill>
            </a:ln>
          </p:spPr>
          <p:txBody>
            <a:bodyPr wrap="square" rtlCol="0">
              <a:spAutoFit/>
            </a:bodyPr>
            <a:lstStyle/>
            <a:p>
              <a:r>
                <a:rPr lang="en-US" sz="1200" b="1" dirty="0" smtClean="0">
                  <a:solidFill>
                    <a:schemeClr val="bg1"/>
                  </a:solidFill>
                </a:rPr>
                <a:t>Existing Clinic Manager Task</a:t>
              </a:r>
            </a:p>
          </p:txBody>
        </p:sp>
      </p:grpSp>
      <p:grpSp>
        <p:nvGrpSpPr>
          <p:cNvPr id="21" name="Group 20"/>
          <p:cNvGrpSpPr/>
          <p:nvPr/>
        </p:nvGrpSpPr>
        <p:grpSpPr>
          <a:xfrm>
            <a:off x="6569529" y="330092"/>
            <a:ext cx="2057402" cy="369332"/>
            <a:chOff x="6825341" y="148602"/>
            <a:chExt cx="2057402" cy="369332"/>
          </a:xfrm>
        </p:grpSpPr>
        <p:sp>
          <p:nvSpPr>
            <p:cNvPr id="13" name="Rectangle 12"/>
            <p:cNvSpPr/>
            <p:nvPr/>
          </p:nvSpPr>
          <p:spPr>
            <a:xfrm>
              <a:off x="6825344" y="148602"/>
              <a:ext cx="2057399" cy="36933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5341" y="194768"/>
              <a:ext cx="2057400" cy="276999"/>
            </a:xfrm>
            <a:prstGeom prst="rect">
              <a:avLst/>
            </a:prstGeom>
            <a:solidFill>
              <a:srgbClr val="002060"/>
            </a:solidFill>
            <a:ln>
              <a:solidFill>
                <a:srgbClr val="002060"/>
              </a:solidFill>
            </a:ln>
          </p:spPr>
          <p:txBody>
            <a:bodyPr wrap="square" rtlCol="0">
              <a:spAutoFit/>
            </a:bodyPr>
            <a:lstStyle/>
            <a:p>
              <a:r>
                <a:rPr lang="en-US" sz="1200" b="1" dirty="0" smtClean="0">
                  <a:solidFill>
                    <a:schemeClr val="bg1"/>
                  </a:solidFill>
                </a:rPr>
                <a:t>Existing AMSA Task</a:t>
              </a:r>
              <a:endParaRPr lang="en-US" sz="1200" b="1" dirty="0">
                <a:solidFill>
                  <a:schemeClr val="bg1"/>
                </a:solidFill>
              </a:endParaRPr>
            </a:p>
          </p:txBody>
        </p:sp>
      </p:grpSp>
      <p:grpSp>
        <p:nvGrpSpPr>
          <p:cNvPr id="24" name="Group 23"/>
          <p:cNvGrpSpPr/>
          <p:nvPr/>
        </p:nvGrpSpPr>
        <p:grpSpPr>
          <a:xfrm>
            <a:off x="6572251" y="699421"/>
            <a:ext cx="2057400" cy="369332"/>
            <a:chOff x="6844392" y="521729"/>
            <a:chExt cx="2057400" cy="369332"/>
          </a:xfrm>
        </p:grpSpPr>
        <p:sp>
          <p:nvSpPr>
            <p:cNvPr id="14" name="Rectangle 13"/>
            <p:cNvSpPr/>
            <p:nvPr/>
          </p:nvSpPr>
          <p:spPr>
            <a:xfrm>
              <a:off x="6844392" y="521729"/>
              <a:ext cx="2057399" cy="3693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844392" y="567896"/>
              <a:ext cx="2057400" cy="276999"/>
            </a:xfrm>
            <a:prstGeom prst="rect">
              <a:avLst/>
            </a:prstGeom>
            <a:solidFill>
              <a:srgbClr val="7030A0"/>
            </a:solidFill>
            <a:ln>
              <a:solidFill>
                <a:srgbClr val="7030A0"/>
              </a:solidFill>
            </a:ln>
          </p:spPr>
          <p:txBody>
            <a:bodyPr wrap="square" rtlCol="0">
              <a:spAutoFit/>
            </a:bodyPr>
            <a:lstStyle/>
            <a:p>
              <a:r>
                <a:rPr lang="en-US" sz="1200" b="1" dirty="0" smtClean="0">
                  <a:solidFill>
                    <a:schemeClr val="bg1"/>
                  </a:solidFill>
                </a:rPr>
                <a:t>New AMSA Task</a:t>
              </a:r>
              <a:endParaRPr lang="en-US" sz="1200" b="1" dirty="0">
                <a:solidFill>
                  <a:schemeClr val="bg1"/>
                </a:solidFill>
              </a:endParaRPr>
            </a:p>
          </p:txBody>
        </p:sp>
      </p:grpSp>
      <p:grpSp>
        <p:nvGrpSpPr>
          <p:cNvPr id="26" name="Group 25"/>
          <p:cNvGrpSpPr/>
          <p:nvPr/>
        </p:nvGrpSpPr>
        <p:grpSpPr>
          <a:xfrm>
            <a:off x="6569529" y="1078468"/>
            <a:ext cx="2060122" cy="369332"/>
            <a:chOff x="6841670" y="900776"/>
            <a:chExt cx="2060122" cy="369332"/>
          </a:xfrm>
        </p:grpSpPr>
        <p:sp>
          <p:nvSpPr>
            <p:cNvPr id="15" name="Rectangle 14"/>
            <p:cNvSpPr/>
            <p:nvPr/>
          </p:nvSpPr>
          <p:spPr>
            <a:xfrm>
              <a:off x="6844393" y="900776"/>
              <a:ext cx="2057399" cy="3693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41670" y="946941"/>
              <a:ext cx="2057400" cy="276999"/>
            </a:xfrm>
            <a:prstGeom prst="rect">
              <a:avLst/>
            </a:prstGeom>
            <a:solidFill>
              <a:srgbClr val="C00000"/>
            </a:solidFill>
            <a:ln>
              <a:solidFill>
                <a:srgbClr val="C00000"/>
              </a:solidFill>
            </a:ln>
          </p:spPr>
          <p:txBody>
            <a:bodyPr wrap="square" rtlCol="0">
              <a:spAutoFit/>
            </a:bodyPr>
            <a:lstStyle/>
            <a:p>
              <a:r>
                <a:rPr lang="en-US" sz="1200" b="1" dirty="0" smtClean="0">
                  <a:solidFill>
                    <a:schemeClr val="bg1"/>
                  </a:solidFill>
                </a:rPr>
                <a:t>Provider Task</a:t>
              </a:r>
              <a:endParaRPr lang="en-US" sz="1200" b="1" dirty="0">
                <a:solidFill>
                  <a:schemeClr val="bg1"/>
                </a:solidFill>
              </a:endParaRPr>
            </a:p>
          </p:txBody>
        </p:sp>
      </p:grpSp>
      <p:grpSp>
        <p:nvGrpSpPr>
          <p:cNvPr id="2164" name="Group 2163"/>
          <p:cNvGrpSpPr/>
          <p:nvPr/>
        </p:nvGrpSpPr>
        <p:grpSpPr>
          <a:xfrm>
            <a:off x="342900" y="228600"/>
            <a:ext cx="3314700" cy="1005063"/>
            <a:chOff x="171450" y="228600"/>
            <a:chExt cx="3314700" cy="1295400"/>
          </a:xfrm>
        </p:grpSpPr>
        <p:sp>
          <p:nvSpPr>
            <p:cNvPr id="27" name="Rectangle 26"/>
            <p:cNvSpPr/>
            <p:nvPr/>
          </p:nvSpPr>
          <p:spPr>
            <a:xfrm>
              <a:off x="214638" y="228600"/>
              <a:ext cx="3271512" cy="1295400"/>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1450" y="352310"/>
              <a:ext cx="3314700" cy="729430"/>
            </a:xfrm>
            <a:prstGeom prst="rect">
              <a:avLst/>
            </a:prstGeom>
            <a:noFill/>
          </p:spPr>
          <p:txBody>
            <a:bodyPr wrap="square" rtlCol="0">
              <a:spAutoFit/>
            </a:bodyPr>
            <a:lstStyle/>
            <a:p>
              <a:pPr algn="ctr">
                <a:lnSpc>
                  <a:spcPct val="115000"/>
                </a:lnSpc>
                <a:spcAft>
                  <a:spcPts val="1000"/>
                </a:spcAft>
              </a:pPr>
              <a:r>
                <a:rPr lang="en-US" b="1" dirty="0" smtClean="0">
                  <a:ea typeface="Calibri"/>
                  <a:cs typeface="Times New Roman"/>
                </a:rPr>
                <a:t>Process </a:t>
              </a:r>
              <a:r>
                <a:rPr lang="en-US" b="1" dirty="0">
                  <a:ea typeface="Calibri"/>
                  <a:cs typeface="Times New Roman"/>
                </a:rPr>
                <a:t>flow for </a:t>
              </a:r>
              <a:r>
                <a:rPr lang="en-US" b="1" dirty="0" smtClean="0">
                  <a:ea typeface="Calibri"/>
                  <a:cs typeface="Times New Roman"/>
                </a:rPr>
                <a:t>the </a:t>
              </a:r>
              <a:br>
                <a:rPr lang="en-US" b="1" dirty="0" smtClean="0">
                  <a:ea typeface="Calibri"/>
                  <a:cs typeface="Times New Roman"/>
                </a:rPr>
              </a:br>
              <a:r>
                <a:rPr lang="en-US" b="1" dirty="0" smtClean="0">
                  <a:ea typeface="Calibri"/>
                  <a:cs typeface="Times New Roman"/>
                </a:rPr>
                <a:t>Mental </a:t>
              </a:r>
              <a:r>
                <a:rPr lang="en-US" b="1" dirty="0" smtClean="0">
                  <a:ea typeface="Calibri"/>
                  <a:cs typeface="Times New Roman"/>
                </a:rPr>
                <a:t>Health Access Clinic</a:t>
              </a:r>
            </a:p>
          </p:txBody>
        </p:sp>
      </p:grpSp>
      <p:grpSp>
        <p:nvGrpSpPr>
          <p:cNvPr id="2053" name="Group 2052"/>
          <p:cNvGrpSpPr/>
          <p:nvPr/>
        </p:nvGrpSpPr>
        <p:grpSpPr>
          <a:xfrm>
            <a:off x="349524" y="1819273"/>
            <a:ext cx="1143000" cy="1262843"/>
            <a:chOff x="381000" y="1752600"/>
            <a:chExt cx="1143000" cy="1447800"/>
          </a:xfrm>
          <a:solidFill>
            <a:srgbClr val="002060"/>
          </a:solidFill>
        </p:grpSpPr>
        <p:sp>
          <p:nvSpPr>
            <p:cNvPr id="30" name="Oval 29"/>
            <p:cNvSpPr/>
            <p:nvPr/>
          </p:nvSpPr>
          <p:spPr>
            <a:xfrm>
              <a:off x="381000" y="1752600"/>
              <a:ext cx="1143000" cy="1447800"/>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2106001"/>
              <a:ext cx="838200" cy="740993"/>
            </a:xfrm>
            <a:prstGeom prst="rect">
              <a:avLst/>
            </a:prstGeom>
            <a:grpFill/>
            <a:ln>
              <a:solidFill>
                <a:srgbClr val="002060"/>
              </a:solidFill>
            </a:ln>
          </p:spPr>
          <p:txBody>
            <a:bodyPr wrap="square" rtlCol="0" anchor="ctr">
              <a:spAutoFit/>
            </a:bodyPr>
            <a:lstStyle/>
            <a:p>
              <a:pPr algn="ctr"/>
              <a:r>
                <a:rPr lang="en-US" sz="1200" b="1" dirty="0" smtClean="0">
                  <a:solidFill>
                    <a:schemeClr val="bg1"/>
                  </a:solidFill>
                </a:rPr>
                <a:t>AMSA checks in Veteran</a:t>
              </a:r>
              <a:endParaRPr lang="en-US" sz="1200" b="1" dirty="0">
                <a:solidFill>
                  <a:schemeClr val="bg1"/>
                </a:solidFill>
              </a:endParaRPr>
            </a:p>
          </p:txBody>
        </p:sp>
      </p:grpSp>
      <p:cxnSp>
        <p:nvCxnSpPr>
          <p:cNvPr id="43" name="Straight Arrow Connector 42"/>
          <p:cNvCxnSpPr>
            <a:stCxn id="30" idx="6"/>
            <a:endCxn id="2061" idx="1"/>
          </p:cNvCxnSpPr>
          <p:nvPr/>
        </p:nvCxnSpPr>
        <p:spPr>
          <a:xfrm>
            <a:off x="1492524" y="2450695"/>
            <a:ext cx="538845" cy="1"/>
          </a:xfrm>
          <a:prstGeom prst="straightConnector1">
            <a:avLst/>
          </a:prstGeom>
          <a:ln w="38100">
            <a:solidFill>
              <a:schemeClr val="tx1"/>
            </a:solidFill>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2061" name="Rounded Rectangle 2060"/>
          <p:cNvSpPr/>
          <p:nvPr/>
        </p:nvSpPr>
        <p:spPr>
          <a:xfrm>
            <a:off x="2031369" y="1819274"/>
            <a:ext cx="1047750" cy="126284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asks Veteran to take eScreen</a:t>
            </a:r>
            <a:endParaRPr lang="en-US" sz="1200" b="1" dirty="0"/>
          </a:p>
        </p:txBody>
      </p:sp>
      <p:cxnSp>
        <p:nvCxnSpPr>
          <p:cNvPr id="2068" name="Elbow Connector 2067"/>
          <p:cNvCxnSpPr>
            <a:stCxn id="2061" idx="3"/>
            <a:endCxn id="2072" idx="1"/>
          </p:cNvCxnSpPr>
          <p:nvPr/>
        </p:nvCxnSpPr>
        <p:spPr>
          <a:xfrm flipV="1">
            <a:off x="3079119" y="2085587"/>
            <a:ext cx="684617" cy="36510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7337426" y="1841386"/>
            <a:ext cx="1141943" cy="125378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takes eScreen</a:t>
            </a:r>
            <a:endParaRPr lang="en-US" sz="1200" b="1" dirty="0"/>
          </a:p>
        </p:txBody>
      </p:sp>
      <p:sp>
        <p:nvSpPr>
          <p:cNvPr id="86" name="Rounded Rectangle 85"/>
          <p:cNvSpPr/>
          <p:nvPr/>
        </p:nvSpPr>
        <p:spPr>
          <a:xfrm>
            <a:off x="372299" y="3547512"/>
            <a:ext cx="1120225" cy="10633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returns Veteran’s ID and receives tablet</a:t>
            </a:r>
            <a:endParaRPr lang="en-US" sz="1200" b="1" dirty="0"/>
          </a:p>
        </p:txBody>
      </p:sp>
      <p:sp>
        <p:nvSpPr>
          <p:cNvPr id="2084" name="Rounded Rectangle 2083"/>
          <p:cNvSpPr/>
          <p:nvPr/>
        </p:nvSpPr>
        <p:spPr>
          <a:xfrm>
            <a:off x="3761892" y="3455622"/>
            <a:ext cx="1092504" cy="54452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Nurse reviews responses</a:t>
            </a:r>
            <a:endParaRPr lang="en-US" sz="1200" b="1" dirty="0"/>
          </a:p>
        </p:txBody>
      </p:sp>
      <p:sp>
        <p:nvSpPr>
          <p:cNvPr id="2085" name="Rounded Rectangle 2084"/>
          <p:cNvSpPr/>
          <p:nvPr/>
        </p:nvSpPr>
        <p:spPr>
          <a:xfrm>
            <a:off x="3763736" y="4137038"/>
            <a:ext cx="1090660" cy="557383"/>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Returns to waiting room</a:t>
            </a:r>
            <a:endParaRPr lang="en-US" sz="1200" b="1" dirty="0"/>
          </a:p>
        </p:txBody>
      </p:sp>
      <p:cxnSp>
        <p:nvCxnSpPr>
          <p:cNvPr id="2091" name="Elbow Connector 2090"/>
          <p:cNvCxnSpPr>
            <a:stCxn id="54" idx="3"/>
            <a:endCxn id="2085" idx="1"/>
          </p:cNvCxnSpPr>
          <p:nvPr/>
        </p:nvCxnSpPr>
        <p:spPr>
          <a:xfrm>
            <a:off x="3079118" y="4074043"/>
            <a:ext cx="684618" cy="341687"/>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92" name="Rounded Rectangle 2091"/>
          <p:cNvSpPr/>
          <p:nvPr/>
        </p:nvSpPr>
        <p:spPr>
          <a:xfrm>
            <a:off x="5434187" y="3524935"/>
            <a:ext cx="1066800" cy="105306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pushes data to CPRS</a:t>
            </a:r>
            <a:endParaRPr lang="en-US" sz="1200" b="1" dirty="0"/>
          </a:p>
        </p:txBody>
      </p:sp>
      <p:sp>
        <p:nvSpPr>
          <p:cNvPr id="2100" name="Rounded Rectangle 2099"/>
          <p:cNvSpPr/>
          <p:nvPr/>
        </p:nvSpPr>
        <p:spPr>
          <a:xfrm>
            <a:off x="7337427" y="3480998"/>
            <a:ext cx="1141943" cy="113262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gives Veteran the Veteran Summary printout</a:t>
            </a:r>
            <a:endParaRPr lang="en-US" sz="1200" b="1" dirty="0"/>
          </a:p>
        </p:txBody>
      </p:sp>
      <p:sp>
        <p:nvSpPr>
          <p:cNvPr id="2135" name="Rounded Rectangle 2134"/>
          <p:cNvSpPr/>
          <p:nvPr/>
        </p:nvSpPr>
        <p:spPr>
          <a:xfrm>
            <a:off x="349524" y="5105400"/>
            <a:ext cx="1129750" cy="10668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orders labs if needed and signs note in CPRS</a:t>
            </a:r>
            <a:endParaRPr lang="en-US" sz="1200" b="1" dirty="0"/>
          </a:p>
        </p:txBody>
      </p:sp>
      <p:sp>
        <p:nvSpPr>
          <p:cNvPr id="2141" name="Rounded Rectangle 2140"/>
          <p:cNvSpPr/>
          <p:nvPr/>
        </p:nvSpPr>
        <p:spPr>
          <a:xfrm>
            <a:off x="2031369" y="5053189"/>
            <a:ext cx="1047749" cy="117122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calls Veteran from waiting room</a:t>
            </a:r>
            <a:endParaRPr lang="en-US" sz="1200" b="1" dirty="0"/>
          </a:p>
        </p:txBody>
      </p:sp>
      <p:cxnSp>
        <p:nvCxnSpPr>
          <p:cNvPr id="2143" name="Straight Arrow Connector 2142"/>
          <p:cNvCxnSpPr>
            <a:stCxn id="2135" idx="3"/>
            <a:endCxn id="2141" idx="1"/>
          </p:cNvCxnSpPr>
          <p:nvPr/>
        </p:nvCxnSpPr>
        <p:spPr>
          <a:xfrm>
            <a:off x="1479274" y="5638800"/>
            <a:ext cx="55209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4" name="Rounded Rectangle 2143"/>
          <p:cNvSpPr/>
          <p:nvPr/>
        </p:nvSpPr>
        <p:spPr>
          <a:xfrm>
            <a:off x="3744807" y="5053189"/>
            <a:ext cx="1126672" cy="117122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completes health care appointment</a:t>
            </a:r>
            <a:endParaRPr lang="en-US" sz="1200" b="1" dirty="0"/>
          </a:p>
        </p:txBody>
      </p:sp>
      <p:sp>
        <p:nvSpPr>
          <p:cNvPr id="2146" name="Rounded Rectangle 2145"/>
          <p:cNvSpPr/>
          <p:nvPr/>
        </p:nvSpPr>
        <p:spPr>
          <a:xfrm>
            <a:off x="5434187" y="5053189"/>
            <a:ext cx="1066800" cy="1171221"/>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MSA checks out Veteran and offers/ schedules follow up visit</a:t>
            </a:r>
            <a:endParaRPr lang="en-US" sz="1200" b="1" dirty="0"/>
          </a:p>
        </p:txBody>
      </p:sp>
      <p:sp>
        <p:nvSpPr>
          <p:cNvPr id="2147" name="Oval 2146"/>
          <p:cNvSpPr/>
          <p:nvPr/>
        </p:nvSpPr>
        <p:spPr>
          <a:xfrm>
            <a:off x="6908273" y="5105400"/>
            <a:ext cx="2000252" cy="106680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eScreening ends and Veteran leaves </a:t>
            </a:r>
            <a:endParaRPr lang="en-US" sz="1200" b="1" dirty="0"/>
          </a:p>
        </p:txBody>
      </p:sp>
      <p:cxnSp>
        <p:nvCxnSpPr>
          <p:cNvPr id="2159" name="Straight Arrow Connector 2158"/>
          <p:cNvCxnSpPr>
            <a:stCxn id="2141" idx="3"/>
            <a:endCxn id="2144" idx="1"/>
          </p:cNvCxnSpPr>
          <p:nvPr/>
        </p:nvCxnSpPr>
        <p:spPr>
          <a:xfrm>
            <a:off x="3079118" y="5638800"/>
            <a:ext cx="6656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1" name="Straight Arrow Connector 2160"/>
          <p:cNvCxnSpPr>
            <a:stCxn id="2144" idx="3"/>
            <a:endCxn id="2146" idx="1"/>
          </p:cNvCxnSpPr>
          <p:nvPr/>
        </p:nvCxnSpPr>
        <p:spPr>
          <a:xfrm>
            <a:off x="4871479" y="5638800"/>
            <a:ext cx="5627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3" name="Straight Arrow Connector 2162"/>
          <p:cNvCxnSpPr>
            <a:stCxn id="2146" idx="3"/>
            <a:endCxn id="2147" idx="2"/>
          </p:cNvCxnSpPr>
          <p:nvPr/>
        </p:nvCxnSpPr>
        <p:spPr>
          <a:xfrm>
            <a:off x="6500987" y="5638800"/>
            <a:ext cx="4072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5" name="Elbow Connector 2074"/>
          <p:cNvCxnSpPr>
            <a:stCxn id="59" idx="3"/>
            <a:endCxn id="2076" idx="1"/>
          </p:cNvCxnSpPr>
          <p:nvPr/>
        </p:nvCxnSpPr>
        <p:spPr>
          <a:xfrm flipV="1">
            <a:off x="4854395" y="2455226"/>
            <a:ext cx="579792" cy="39720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67" name="Elbow Connector 2066"/>
          <p:cNvCxnSpPr>
            <a:stCxn id="2061" idx="3"/>
            <a:endCxn id="59" idx="1"/>
          </p:cNvCxnSpPr>
          <p:nvPr/>
        </p:nvCxnSpPr>
        <p:spPr>
          <a:xfrm>
            <a:off x="3079119" y="2450696"/>
            <a:ext cx="682773" cy="40173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76" name="Rounded Rectangle 2075"/>
          <p:cNvSpPr/>
          <p:nvPr/>
        </p:nvSpPr>
        <p:spPr>
          <a:xfrm>
            <a:off x="5434187" y="1828335"/>
            <a:ext cx="1066800" cy="1253781"/>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exchanges tablet for Veteran’s ID</a:t>
            </a:r>
            <a:endParaRPr lang="en-US" sz="1200" b="1" dirty="0"/>
          </a:p>
        </p:txBody>
      </p:sp>
      <p:cxnSp>
        <p:nvCxnSpPr>
          <p:cNvPr id="42" name="Straight Arrow Connector 41"/>
          <p:cNvCxnSpPr>
            <a:stCxn id="2076" idx="3"/>
            <a:endCxn id="72" idx="1"/>
          </p:cNvCxnSpPr>
          <p:nvPr/>
        </p:nvCxnSpPr>
        <p:spPr>
          <a:xfrm>
            <a:off x="6500987" y="2455226"/>
            <a:ext cx="836439" cy="1305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72" idx="2"/>
            <a:endCxn id="86" idx="0"/>
          </p:cNvCxnSpPr>
          <p:nvPr/>
        </p:nvCxnSpPr>
        <p:spPr>
          <a:xfrm rot="5400000">
            <a:off x="4194232" y="-166654"/>
            <a:ext cx="452346" cy="697598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2031369" y="3547512"/>
            <a:ext cx="1047749" cy="1053062"/>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disinfects tablet and returns it to the cabinet</a:t>
            </a:r>
            <a:endParaRPr lang="en-US" sz="1200" b="1" dirty="0"/>
          </a:p>
        </p:txBody>
      </p:sp>
      <p:cxnSp>
        <p:nvCxnSpPr>
          <p:cNvPr id="62" name="Straight Arrow Connector 61"/>
          <p:cNvCxnSpPr>
            <a:stCxn id="86" idx="3"/>
            <a:endCxn id="54" idx="1"/>
          </p:cNvCxnSpPr>
          <p:nvPr/>
        </p:nvCxnSpPr>
        <p:spPr>
          <a:xfrm flipV="1">
            <a:off x="1492524" y="4074043"/>
            <a:ext cx="538845" cy="5122"/>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54" idx="3"/>
            <a:endCxn id="2084" idx="1"/>
          </p:cNvCxnSpPr>
          <p:nvPr/>
        </p:nvCxnSpPr>
        <p:spPr>
          <a:xfrm flipV="1">
            <a:off x="3079118" y="3727885"/>
            <a:ext cx="682774" cy="346158"/>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88" name="Elbow Connector 2087"/>
          <p:cNvCxnSpPr>
            <a:stCxn id="2084" idx="3"/>
            <a:endCxn id="2092" idx="1"/>
          </p:cNvCxnSpPr>
          <p:nvPr/>
        </p:nvCxnSpPr>
        <p:spPr>
          <a:xfrm>
            <a:off x="4854396" y="3727885"/>
            <a:ext cx="579791" cy="323581"/>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2" name="Straight Arrow Connector 2121"/>
          <p:cNvCxnSpPr>
            <a:stCxn id="2092" idx="3"/>
            <a:endCxn id="2100" idx="1"/>
          </p:cNvCxnSpPr>
          <p:nvPr/>
        </p:nvCxnSpPr>
        <p:spPr>
          <a:xfrm flipV="1">
            <a:off x="6500987" y="4047308"/>
            <a:ext cx="836440" cy="4158"/>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8" name="Elbow Connector 2127"/>
          <p:cNvCxnSpPr>
            <a:stCxn id="2100" idx="2"/>
            <a:endCxn id="2135" idx="0"/>
          </p:cNvCxnSpPr>
          <p:nvPr/>
        </p:nvCxnSpPr>
        <p:spPr>
          <a:xfrm rot="5400000">
            <a:off x="4165508" y="1362509"/>
            <a:ext cx="491782" cy="6994000"/>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3761892" y="2537025"/>
            <a:ext cx="1092503" cy="63081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If yes, AMSA sets up assessment</a:t>
            </a:r>
            <a:endParaRPr lang="en-US" sz="1200" b="1"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1396" y="2324297"/>
            <a:ext cx="1695339" cy="105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7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59"/>
                                        </p:tgtEl>
                                      </p:cBhvr>
                                      <p:by x="150000" y="150000"/>
                                    </p:animScale>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59"/>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CPRS with </a:t>
            </a:r>
            <a:r>
              <a:rPr lang="en-US" dirty="0" err="1" smtClean="0"/>
              <a:t>eScreening</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31</a:t>
            </a:fld>
            <a:endParaRPr lang="en-US" dirty="0">
              <a:solidFill>
                <a:prstClr val="black">
                  <a:lumMod val="65000"/>
                  <a:lumOff val="35000"/>
                </a:prstClr>
              </a:solidFill>
            </a:endParaRPr>
          </a:p>
        </p:txBody>
      </p:sp>
      <p:sp>
        <p:nvSpPr>
          <p:cNvPr id="17" name="Content Placeholder 2"/>
          <p:cNvSpPr>
            <a:spLocks noGrp="1"/>
          </p:cNvSpPr>
          <p:nvPr>
            <p:ph idx="1"/>
          </p:nvPr>
        </p:nvSpPr>
        <p:spPr>
          <a:xfrm>
            <a:off x="478465" y="1162050"/>
            <a:ext cx="8229600" cy="5249344"/>
          </a:xfrm>
        </p:spPr>
        <p:txBody>
          <a:bodyPr>
            <a:normAutofit/>
          </a:bodyPr>
          <a:lstStyle/>
          <a:p>
            <a:pPr>
              <a:buAutoNum type="arabicPeriod"/>
            </a:pPr>
            <a:r>
              <a:rPr lang="en-US" sz="1800" dirty="0" smtClean="0"/>
              <a:t>Click </a:t>
            </a:r>
            <a:r>
              <a:rPr lang="en-US" sz="1800" b="1" dirty="0" smtClean="0"/>
              <a:t>Dashboard </a:t>
            </a:r>
            <a:r>
              <a:rPr lang="en-US" sz="1800" b="1" dirty="0" smtClean="0">
                <a:sym typeface="Wingdings" panose="05000000000000000000" pitchFamily="2" charset="2"/>
              </a:rPr>
              <a:t> Select </a:t>
            </a:r>
            <a:r>
              <a:rPr lang="en-US" sz="1800" b="1" dirty="0" smtClean="0">
                <a:sym typeface="Wingdings" panose="05000000000000000000" pitchFamily="2" charset="2"/>
              </a:rPr>
              <a:t>Veteran</a:t>
            </a:r>
            <a:r>
              <a:rPr lang="en-US" sz="1800" dirty="0" smtClean="0">
                <a:sym typeface="Wingdings" panose="05000000000000000000" pitchFamily="2" charset="2"/>
              </a:rPr>
              <a:t>.</a:t>
            </a:r>
            <a:endParaRPr lang="en-US" sz="1800" dirty="0" smtClean="0">
              <a:sym typeface="Wingdings" panose="05000000000000000000" pitchFamily="2" charset="2"/>
            </a:endParaRPr>
          </a:p>
          <a:p>
            <a:pPr>
              <a:buAutoNum type="arabicPeriod"/>
            </a:pPr>
            <a:r>
              <a:rPr lang="en-US" sz="1800" dirty="0" smtClean="0">
                <a:sym typeface="Wingdings" panose="05000000000000000000" pitchFamily="2" charset="2"/>
              </a:rPr>
              <a:t>Click </a:t>
            </a:r>
            <a:r>
              <a:rPr lang="en-US" sz="1800" b="1" dirty="0" smtClean="0">
                <a:sym typeface="Wingdings" panose="05000000000000000000" pitchFamily="2" charset="2"/>
              </a:rPr>
              <a:t>Save </a:t>
            </a:r>
            <a:r>
              <a:rPr lang="en-US" sz="1800" b="1" dirty="0" smtClean="0">
                <a:sym typeface="Wingdings" panose="05000000000000000000" pitchFamily="2" charset="2"/>
              </a:rPr>
              <a:t>to </a:t>
            </a:r>
            <a:r>
              <a:rPr lang="en-US" sz="1800" b="1" dirty="0" smtClean="0">
                <a:sym typeface="Wingdings" panose="05000000000000000000" pitchFamily="2" charset="2"/>
              </a:rPr>
              <a:t>Vista</a:t>
            </a:r>
            <a:r>
              <a:rPr lang="en-US" sz="1800" dirty="0" smtClean="0">
                <a:sym typeface="Wingdings" panose="05000000000000000000" pitchFamily="2" charset="2"/>
              </a:rPr>
              <a:t>,</a:t>
            </a:r>
            <a:r>
              <a:rPr lang="en-US" sz="1800" b="1" dirty="0" smtClean="0">
                <a:sym typeface="Wingdings" panose="05000000000000000000" pitchFamily="2" charset="2"/>
              </a:rPr>
              <a:t> then c</a:t>
            </a:r>
            <a:r>
              <a:rPr lang="en-US" sz="1800" dirty="0" smtClean="0">
                <a:sym typeface="Wingdings" panose="05000000000000000000" pitchFamily="2" charset="2"/>
              </a:rPr>
              <a:t>lick </a:t>
            </a:r>
            <a:r>
              <a:rPr lang="en-US" sz="1800" b="1" dirty="0" smtClean="0">
                <a:sym typeface="Wingdings" panose="05000000000000000000" pitchFamily="2" charset="2"/>
              </a:rPr>
              <a:t>Save</a:t>
            </a:r>
            <a:r>
              <a:rPr lang="en-US" sz="1800" dirty="0" smtClean="0">
                <a:sym typeface="Wingdings" panose="05000000000000000000" pitchFamily="2" charset="2"/>
              </a:rPr>
              <a:t>.</a:t>
            </a:r>
            <a:br>
              <a:rPr lang="en-US" sz="1800" dirty="0" smtClean="0">
                <a:sym typeface="Wingdings" panose="05000000000000000000" pitchFamily="2" charset="2"/>
              </a:rPr>
            </a:br>
            <a:r>
              <a:rPr lang="en-US" sz="1800" dirty="0" smtClean="0">
                <a:sym typeface="Wingdings" panose="05000000000000000000" pitchFamily="2" charset="2"/>
              </a:rPr>
              <a:t>A confirmation message tells you the data was saved successfully.</a:t>
            </a:r>
            <a:endParaRPr lang="en-US" sz="1800" dirty="0" smtClean="0">
              <a:sym typeface="Wingdings" panose="05000000000000000000" pitchFamily="2" charset="2"/>
            </a:endParaRPr>
          </a:p>
          <a:p>
            <a:pPr marL="0" indent="0">
              <a:buNone/>
            </a:pPr>
            <a:endParaRPr lang="en-US" sz="1800" b="1" dirty="0"/>
          </a:p>
        </p:txBody>
      </p:sp>
      <p:pic>
        <p:nvPicPr>
          <p:cNvPr id="11273"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20803" y="6110689"/>
            <a:ext cx="619125" cy="21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4" name="Picture 1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20802" y="6110689"/>
            <a:ext cx="619125" cy="201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6" name="Picture 1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230365" y="2850088"/>
            <a:ext cx="3250882" cy="1411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83" name="Picture 19"/>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24271" y="2226758"/>
            <a:ext cx="6659119" cy="4250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Placeholder 4"/>
          <p:cNvSpPr>
            <a:spLocks noGrp="1"/>
          </p:cNvSpPr>
          <p:nvPr>
            <p:ph type="body" sz="quarter" idx="13"/>
          </p:nvPr>
        </p:nvSpPr>
        <p:spPr>
          <a:xfrm>
            <a:off x="20864" y="416608"/>
            <a:ext cx="8665935" cy="523875"/>
          </a:xfrm>
        </p:spPr>
        <p:txBody>
          <a:bodyPr/>
          <a:lstStyle/>
          <a:p>
            <a:r>
              <a:rPr lang="en-US" dirty="0" smtClean="0"/>
              <a:t>Saving </a:t>
            </a:r>
            <a:r>
              <a:rPr lang="en-US" dirty="0" smtClean="0"/>
              <a:t>eScreening Data to VistA</a:t>
            </a:r>
            <a:endParaRPr lang="en-US" dirty="0"/>
          </a:p>
        </p:txBody>
      </p:sp>
      <p:pic>
        <p:nvPicPr>
          <p:cNvPr id="5125" name="Picture 5"/>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16900" y="3691508"/>
            <a:ext cx="3079336" cy="524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50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74"/>
                                        </p:tgtEl>
                                        <p:attrNameLst>
                                          <p:attrName>style.visibility</p:attrName>
                                        </p:attrNameLst>
                                      </p:cBhvr>
                                      <p:to>
                                        <p:strVal val="visible"/>
                                      </p:to>
                                    </p:set>
                                  </p:childTnLst>
                                </p:cTn>
                              </p:par>
                              <p:par>
                                <p:cTn id="17" presetID="6" presetClass="emph" presetSubtype="0" fill="hold" nodeType="withEffect">
                                  <p:stCondLst>
                                    <p:cond delay="0"/>
                                  </p:stCondLst>
                                  <p:childTnLst>
                                    <p:animScale>
                                      <p:cBhvr>
                                        <p:cTn id="18" dur="500" fill="hold"/>
                                        <p:tgtEl>
                                          <p:spTgt spid="11274"/>
                                        </p:tgtEl>
                                      </p:cBhvr>
                                      <p:by x="225000" y="22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28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2" name="Rounded Rectangle 2071"/>
          <p:cNvSpPr/>
          <p:nvPr/>
        </p:nvSpPr>
        <p:spPr>
          <a:xfrm>
            <a:off x="3763736" y="1711416"/>
            <a:ext cx="1090660" cy="748342"/>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If no, eScreening ends</a:t>
            </a:r>
            <a:endParaRPr lang="en-US" sz="1200" b="1" dirty="0">
              <a:solidFill>
                <a:schemeClr val="bg1"/>
              </a:solidFill>
            </a:endParaRPr>
          </a:p>
        </p:txBody>
      </p:sp>
      <p:grpSp>
        <p:nvGrpSpPr>
          <p:cNvPr id="20" name="Group 19"/>
          <p:cNvGrpSpPr/>
          <p:nvPr/>
        </p:nvGrpSpPr>
        <p:grpSpPr>
          <a:xfrm>
            <a:off x="4495800" y="330092"/>
            <a:ext cx="2076452" cy="369332"/>
            <a:chOff x="4767941" y="152400"/>
            <a:chExt cx="2057402" cy="369332"/>
          </a:xfrm>
          <a:solidFill>
            <a:schemeClr val="accent3">
              <a:lumMod val="50000"/>
            </a:schemeClr>
          </a:solidFill>
        </p:grpSpPr>
        <p:sp>
          <p:nvSpPr>
            <p:cNvPr id="8" name="Rectangle 7"/>
            <p:cNvSpPr/>
            <p:nvPr/>
          </p:nvSpPr>
          <p:spPr>
            <a:xfrm>
              <a:off x="4767944" y="152400"/>
              <a:ext cx="2057399" cy="369332"/>
            </a:xfrm>
            <a:prstGeom prst="rect">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767941" y="198566"/>
              <a:ext cx="2057400" cy="276999"/>
            </a:xfrm>
            <a:prstGeom prst="rect">
              <a:avLst/>
            </a:prstGeom>
            <a:grpFill/>
            <a:ln>
              <a:solidFill>
                <a:schemeClr val="accent3">
                  <a:lumMod val="50000"/>
                </a:schemeClr>
              </a:solidFill>
            </a:ln>
          </p:spPr>
          <p:txBody>
            <a:bodyPr wrap="square" rtlCol="0">
              <a:spAutoFit/>
            </a:bodyPr>
            <a:lstStyle/>
            <a:p>
              <a:r>
                <a:rPr lang="en-US" sz="1200" b="1" dirty="0" smtClean="0">
                  <a:solidFill>
                    <a:schemeClr val="bg1"/>
                  </a:solidFill>
                </a:rPr>
                <a:t>Veteran Task</a:t>
              </a:r>
              <a:endParaRPr lang="en-US" sz="1200" b="1" dirty="0">
                <a:solidFill>
                  <a:schemeClr val="bg1"/>
                </a:solidFill>
              </a:endParaRPr>
            </a:p>
          </p:txBody>
        </p:sp>
      </p:grpSp>
      <p:grpSp>
        <p:nvGrpSpPr>
          <p:cNvPr id="16" name="Group 15"/>
          <p:cNvGrpSpPr/>
          <p:nvPr/>
        </p:nvGrpSpPr>
        <p:grpSpPr>
          <a:xfrm>
            <a:off x="4495800" y="1078468"/>
            <a:ext cx="2057402" cy="369332"/>
            <a:chOff x="4767941" y="1260396"/>
            <a:chExt cx="2057402" cy="369332"/>
          </a:xfrm>
        </p:grpSpPr>
        <p:sp>
          <p:nvSpPr>
            <p:cNvPr id="17" name="Rectangle 16"/>
            <p:cNvSpPr/>
            <p:nvPr/>
          </p:nvSpPr>
          <p:spPr>
            <a:xfrm>
              <a:off x="4767944" y="1260396"/>
              <a:ext cx="2057399" cy="369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67941" y="1306562"/>
              <a:ext cx="2057400" cy="276999"/>
            </a:xfrm>
            <a:prstGeom prst="rect">
              <a:avLst/>
            </a:prstGeom>
            <a:solidFill>
              <a:srgbClr val="0070C0"/>
            </a:solidFill>
            <a:ln>
              <a:solidFill>
                <a:srgbClr val="0070C0"/>
              </a:solidFill>
            </a:ln>
          </p:spPr>
          <p:txBody>
            <a:bodyPr wrap="square" rtlCol="0">
              <a:spAutoFit/>
            </a:bodyPr>
            <a:lstStyle/>
            <a:p>
              <a:r>
                <a:rPr lang="en-US" sz="1200" b="1" dirty="0" smtClean="0">
                  <a:solidFill>
                    <a:schemeClr val="bg1"/>
                  </a:solidFill>
                </a:rPr>
                <a:t>New Clinic Manager Task</a:t>
              </a:r>
              <a:endParaRPr lang="en-US" sz="1200" b="1" dirty="0">
                <a:solidFill>
                  <a:schemeClr val="bg1"/>
                </a:solidFill>
              </a:endParaRPr>
            </a:p>
          </p:txBody>
        </p:sp>
      </p:grpSp>
      <p:grpSp>
        <p:nvGrpSpPr>
          <p:cNvPr id="10" name="Group 9"/>
          <p:cNvGrpSpPr/>
          <p:nvPr/>
        </p:nvGrpSpPr>
        <p:grpSpPr>
          <a:xfrm>
            <a:off x="4495800" y="699422"/>
            <a:ext cx="2057400" cy="369332"/>
            <a:chOff x="4767941" y="891064"/>
            <a:chExt cx="2057402" cy="369332"/>
          </a:xfrm>
        </p:grpSpPr>
        <p:sp>
          <p:nvSpPr>
            <p:cNvPr id="12" name="Rectangle 11"/>
            <p:cNvSpPr/>
            <p:nvPr/>
          </p:nvSpPr>
          <p:spPr>
            <a:xfrm>
              <a:off x="4767944" y="891064"/>
              <a:ext cx="2057399" cy="36933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67941" y="937230"/>
              <a:ext cx="2057400" cy="276999"/>
            </a:xfrm>
            <a:prstGeom prst="rect">
              <a:avLst/>
            </a:prstGeom>
            <a:solidFill>
              <a:srgbClr val="00B0F0"/>
            </a:solidFill>
            <a:ln>
              <a:solidFill>
                <a:srgbClr val="00B0F0"/>
              </a:solidFill>
            </a:ln>
          </p:spPr>
          <p:txBody>
            <a:bodyPr wrap="square" rtlCol="0">
              <a:spAutoFit/>
            </a:bodyPr>
            <a:lstStyle/>
            <a:p>
              <a:r>
                <a:rPr lang="en-US" sz="1200" b="1" dirty="0" smtClean="0">
                  <a:solidFill>
                    <a:schemeClr val="bg1"/>
                  </a:solidFill>
                </a:rPr>
                <a:t>Existing Clinic Manager Task</a:t>
              </a:r>
            </a:p>
          </p:txBody>
        </p:sp>
      </p:grpSp>
      <p:grpSp>
        <p:nvGrpSpPr>
          <p:cNvPr id="21" name="Group 20"/>
          <p:cNvGrpSpPr/>
          <p:nvPr/>
        </p:nvGrpSpPr>
        <p:grpSpPr>
          <a:xfrm>
            <a:off x="6569529" y="330092"/>
            <a:ext cx="2057402" cy="369332"/>
            <a:chOff x="6825341" y="148602"/>
            <a:chExt cx="2057402" cy="369332"/>
          </a:xfrm>
        </p:grpSpPr>
        <p:sp>
          <p:nvSpPr>
            <p:cNvPr id="13" name="Rectangle 12"/>
            <p:cNvSpPr/>
            <p:nvPr/>
          </p:nvSpPr>
          <p:spPr>
            <a:xfrm>
              <a:off x="6825344" y="148602"/>
              <a:ext cx="2057399" cy="36933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5341" y="194768"/>
              <a:ext cx="2057400" cy="276999"/>
            </a:xfrm>
            <a:prstGeom prst="rect">
              <a:avLst/>
            </a:prstGeom>
            <a:solidFill>
              <a:srgbClr val="002060"/>
            </a:solidFill>
            <a:ln>
              <a:solidFill>
                <a:srgbClr val="002060"/>
              </a:solidFill>
            </a:ln>
          </p:spPr>
          <p:txBody>
            <a:bodyPr wrap="square" rtlCol="0">
              <a:spAutoFit/>
            </a:bodyPr>
            <a:lstStyle/>
            <a:p>
              <a:r>
                <a:rPr lang="en-US" sz="1200" b="1" dirty="0" smtClean="0">
                  <a:solidFill>
                    <a:schemeClr val="bg1"/>
                  </a:solidFill>
                </a:rPr>
                <a:t>Existing AMSA Task</a:t>
              </a:r>
              <a:endParaRPr lang="en-US" sz="1200" b="1" dirty="0">
                <a:solidFill>
                  <a:schemeClr val="bg1"/>
                </a:solidFill>
              </a:endParaRPr>
            </a:p>
          </p:txBody>
        </p:sp>
      </p:grpSp>
      <p:grpSp>
        <p:nvGrpSpPr>
          <p:cNvPr id="24" name="Group 23"/>
          <p:cNvGrpSpPr/>
          <p:nvPr/>
        </p:nvGrpSpPr>
        <p:grpSpPr>
          <a:xfrm>
            <a:off x="6572251" y="699421"/>
            <a:ext cx="2057400" cy="369332"/>
            <a:chOff x="6844392" y="521729"/>
            <a:chExt cx="2057400" cy="369332"/>
          </a:xfrm>
        </p:grpSpPr>
        <p:sp>
          <p:nvSpPr>
            <p:cNvPr id="14" name="Rectangle 13"/>
            <p:cNvSpPr/>
            <p:nvPr/>
          </p:nvSpPr>
          <p:spPr>
            <a:xfrm>
              <a:off x="6844392" y="521729"/>
              <a:ext cx="2057399" cy="36933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844392" y="567896"/>
              <a:ext cx="2057400" cy="276999"/>
            </a:xfrm>
            <a:prstGeom prst="rect">
              <a:avLst/>
            </a:prstGeom>
            <a:solidFill>
              <a:srgbClr val="7030A0"/>
            </a:solidFill>
            <a:ln>
              <a:solidFill>
                <a:srgbClr val="7030A0"/>
              </a:solidFill>
            </a:ln>
          </p:spPr>
          <p:txBody>
            <a:bodyPr wrap="square" rtlCol="0">
              <a:spAutoFit/>
            </a:bodyPr>
            <a:lstStyle/>
            <a:p>
              <a:r>
                <a:rPr lang="en-US" sz="1200" b="1" dirty="0" smtClean="0">
                  <a:solidFill>
                    <a:schemeClr val="bg1"/>
                  </a:solidFill>
                </a:rPr>
                <a:t>New AMSA Task</a:t>
              </a:r>
              <a:endParaRPr lang="en-US" sz="1200" b="1" dirty="0">
                <a:solidFill>
                  <a:schemeClr val="bg1"/>
                </a:solidFill>
              </a:endParaRPr>
            </a:p>
          </p:txBody>
        </p:sp>
      </p:grpSp>
      <p:grpSp>
        <p:nvGrpSpPr>
          <p:cNvPr id="26" name="Group 25"/>
          <p:cNvGrpSpPr/>
          <p:nvPr/>
        </p:nvGrpSpPr>
        <p:grpSpPr>
          <a:xfrm>
            <a:off x="6569529" y="1078468"/>
            <a:ext cx="2060122" cy="369332"/>
            <a:chOff x="6841670" y="900776"/>
            <a:chExt cx="2060122" cy="369332"/>
          </a:xfrm>
        </p:grpSpPr>
        <p:sp>
          <p:nvSpPr>
            <p:cNvPr id="15" name="Rectangle 14"/>
            <p:cNvSpPr/>
            <p:nvPr/>
          </p:nvSpPr>
          <p:spPr>
            <a:xfrm>
              <a:off x="6844393" y="900776"/>
              <a:ext cx="2057399" cy="3693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41670" y="946941"/>
              <a:ext cx="2057400" cy="276999"/>
            </a:xfrm>
            <a:prstGeom prst="rect">
              <a:avLst/>
            </a:prstGeom>
            <a:solidFill>
              <a:srgbClr val="C00000"/>
            </a:solidFill>
            <a:ln>
              <a:solidFill>
                <a:srgbClr val="C00000"/>
              </a:solidFill>
            </a:ln>
          </p:spPr>
          <p:txBody>
            <a:bodyPr wrap="square" rtlCol="0">
              <a:spAutoFit/>
            </a:bodyPr>
            <a:lstStyle/>
            <a:p>
              <a:r>
                <a:rPr lang="en-US" sz="1200" b="1" dirty="0" smtClean="0">
                  <a:solidFill>
                    <a:schemeClr val="bg1"/>
                  </a:solidFill>
                </a:rPr>
                <a:t>Provider Task</a:t>
              </a:r>
              <a:endParaRPr lang="en-US" sz="1200" b="1" dirty="0">
                <a:solidFill>
                  <a:schemeClr val="bg1"/>
                </a:solidFill>
              </a:endParaRPr>
            </a:p>
          </p:txBody>
        </p:sp>
      </p:grpSp>
      <p:grpSp>
        <p:nvGrpSpPr>
          <p:cNvPr id="2164" name="Group 2163"/>
          <p:cNvGrpSpPr/>
          <p:nvPr/>
        </p:nvGrpSpPr>
        <p:grpSpPr>
          <a:xfrm>
            <a:off x="342900" y="228600"/>
            <a:ext cx="3314700" cy="1005063"/>
            <a:chOff x="171450" y="228600"/>
            <a:chExt cx="3314700" cy="1005063"/>
          </a:xfrm>
        </p:grpSpPr>
        <p:sp>
          <p:nvSpPr>
            <p:cNvPr id="27" name="Rectangle 26"/>
            <p:cNvSpPr/>
            <p:nvPr/>
          </p:nvSpPr>
          <p:spPr>
            <a:xfrm>
              <a:off x="214638" y="228600"/>
              <a:ext cx="3271512" cy="1005063"/>
            </a:xfrm>
            <a:prstGeom prst="rect">
              <a:avLst/>
            </a:prstGeom>
            <a:solidFill>
              <a:schemeClr val="bg1"/>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1450" y="352310"/>
              <a:ext cx="3314700" cy="729430"/>
            </a:xfrm>
            <a:prstGeom prst="rect">
              <a:avLst/>
            </a:prstGeom>
            <a:noFill/>
          </p:spPr>
          <p:txBody>
            <a:bodyPr wrap="square" rtlCol="0">
              <a:spAutoFit/>
            </a:bodyPr>
            <a:lstStyle/>
            <a:p>
              <a:pPr algn="ctr">
                <a:lnSpc>
                  <a:spcPct val="115000"/>
                </a:lnSpc>
                <a:spcAft>
                  <a:spcPts val="1000"/>
                </a:spcAft>
              </a:pPr>
              <a:r>
                <a:rPr lang="en-US" b="1" dirty="0" smtClean="0">
                  <a:ea typeface="Calibri"/>
                  <a:cs typeface="Times New Roman"/>
                </a:rPr>
                <a:t>Process </a:t>
              </a:r>
              <a:r>
                <a:rPr lang="en-US" b="1" dirty="0">
                  <a:ea typeface="Calibri"/>
                  <a:cs typeface="Times New Roman"/>
                </a:rPr>
                <a:t>flow for </a:t>
              </a:r>
              <a:r>
                <a:rPr lang="en-US" b="1" dirty="0" smtClean="0">
                  <a:ea typeface="Calibri"/>
                  <a:cs typeface="Times New Roman"/>
                </a:rPr>
                <a:t>the </a:t>
              </a:r>
              <a:br>
                <a:rPr lang="en-US" b="1" dirty="0" smtClean="0">
                  <a:ea typeface="Calibri"/>
                  <a:cs typeface="Times New Roman"/>
                </a:rPr>
              </a:br>
              <a:r>
                <a:rPr lang="en-US" b="1" dirty="0" smtClean="0">
                  <a:ea typeface="Calibri"/>
                  <a:cs typeface="Times New Roman"/>
                </a:rPr>
                <a:t>Mental </a:t>
              </a:r>
              <a:r>
                <a:rPr lang="en-US" b="1" dirty="0" smtClean="0">
                  <a:ea typeface="Calibri"/>
                  <a:cs typeface="Times New Roman"/>
                </a:rPr>
                <a:t>Health Access Clinic</a:t>
              </a:r>
            </a:p>
          </p:txBody>
        </p:sp>
      </p:grpSp>
      <p:grpSp>
        <p:nvGrpSpPr>
          <p:cNvPr id="2053" name="Group 2052"/>
          <p:cNvGrpSpPr/>
          <p:nvPr/>
        </p:nvGrpSpPr>
        <p:grpSpPr>
          <a:xfrm>
            <a:off x="349524" y="1819273"/>
            <a:ext cx="1143000" cy="1262843"/>
            <a:chOff x="381000" y="1752600"/>
            <a:chExt cx="1143000" cy="1447800"/>
          </a:xfrm>
          <a:solidFill>
            <a:srgbClr val="002060"/>
          </a:solidFill>
        </p:grpSpPr>
        <p:sp>
          <p:nvSpPr>
            <p:cNvPr id="30" name="Oval 29"/>
            <p:cNvSpPr/>
            <p:nvPr/>
          </p:nvSpPr>
          <p:spPr>
            <a:xfrm>
              <a:off x="381000" y="1752600"/>
              <a:ext cx="1143000" cy="1447800"/>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33400" y="2106001"/>
              <a:ext cx="838200" cy="740993"/>
            </a:xfrm>
            <a:prstGeom prst="rect">
              <a:avLst/>
            </a:prstGeom>
            <a:grpFill/>
            <a:ln>
              <a:solidFill>
                <a:srgbClr val="002060"/>
              </a:solidFill>
            </a:ln>
          </p:spPr>
          <p:txBody>
            <a:bodyPr wrap="square" rtlCol="0" anchor="ctr">
              <a:spAutoFit/>
            </a:bodyPr>
            <a:lstStyle/>
            <a:p>
              <a:pPr algn="ctr"/>
              <a:r>
                <a:rPr lang="en-US" sz="1200" b="1" dirty="0" smtClean="0">
                  <a:solidFill>
                    <a:schemeClr val="bg1"/>
                  </a:solidFill>
                </a:rPr>
                <a:t>AMSA checks in Veteran</a:t>
              </a:r>
              <a:endParaRPr lang="en-US" sz="1200" b="1" dirty="0">
                <a:solidFill>
                  <a:schemeClr val="bg1"/>
                </a:solidFill>
              </a:endParaRPr>
            </a:p>
          </p:txBody>
        </p:sp>
      </p:grpSp>
      <p:cxnSp>
        <p:nvCxnSpPr>
          <p:cNvPr id="43" name="Straight Arrow Connector 42"/>
          <p:cNvCxnSpPr>
            <a:stCxn id="30" idx="6"/>
            <a:endCxn id="2061" idx="1"/>
          </p:cNvCxnSpPr>
          <p:nvPr/>
        </p:nvCxnSpPr>
        <p:spPr>
          <a:xfrm>
            <a:off x="1492524" y="2450695"/>
            <a:ext cx="538845" cy="1"/>
          </a:xfrm>
          <a:prstGeom prst="straightConnector1">
            <a:avLst/>
          </a:prstGeom>
          <a:ln w="38100">
            <a:solidFill>
              <a:schemeClr val="tx1"/>
            </a:solidFill>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2061" name="Rounded Rectangle 2060"/>
          <p:cNvSpPr/>
          <p:nvPr/>
        </p:nvSpPr>
        <p:spPr>
          <a:xfrm>
            <a:off x="2031369" y="1819274"/>
            <a:ext cx="1047750" cy="126284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asks Veteran to take eScreen</a:t>
            </a:r>
            <a:endParaRPr lang="en-US" sz="1200" b="1" dirty="0"/>
          </a:p>
        </p:txBody>
      </p:sp>
      <p:cxnSp>
        <p:nvCxnSpPr>
          <p:cNvPr id="2068" name="Elbow Connector 2067"/>
          <p:cNvCxnSpPr>
            <a:stCxn id="2061" idx="3"/>
            <a:endCxn id="2072" idx="1"/>
          </p:cNvCxnSpPr>
          <p:nvPr/>
        </p:nvCxnSpPr>
        <p:spPr>
          <a:xfrm flipV="1">
            <a:off x="3079119" y="2085587"/>
            <a:ext cx="684617" cy="36510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761892" y="2537025"/>
            <a:ext cx="1092503" cy="63081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If yes, AMSA sets up assessment</a:t>
            </a:r>
            <a:endParaRPr lang="en-US" sz="1200" b="1" dirty="0"/>
          </a:p>
        </p:txBody>
      </p:sp>
      <p:sp>
        <p:nvSpPr>
          <p:cNvPr id="72" name="Rounded Rectangle 71"/>
          <p:cNvSpPr/>
          <p:nvPr/>
        </p:nvSpPr>
        <p:spPr>
          <a:xfrm>
            <a:off x="7337426" y="1841386"/>
            <a:ext cx="1141943" cy="1253780"/>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takes eScreen</a:t>
            </a:r>
            <a:endParaRPr lang="en-US" sz="1200" b="1" dirty="0"/>
          </a:p>
        </p:txBody>
      </p:sp>
      <p:sp>
        <p:nvSpPr>
          <p:cNvPr id="86" name="Rounded Rectangle 85"/>
          <p:cNvSpPr/>
          <p:nvPr/>
        </p:nvSpPr>
        <p:spPr>
          <a:xfrm>
            <a:off x="372299" y="3547512"/>
            <a:ext cx="1120225" cy="1063306"/>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returns Veteran’s ID and receives tablet</a:t>
            </a:r>
            <a:endParaRPr lang="en-US" sz="1200" b="1" dirty="0"/>
          </a:p>
        </p:txBody>
      </p:sp>
      <p:sp>
        <p:nvSpPr>
          <p:cNvPr id="2084" name="Rounded Rectangle 2083"/>
          <p:cNvSpPr/>
          <p:nvPr/>
        </p:nvSpPr>
        <p:spPr>
          <a:xfrm>
            <a:off x="3761892" y="3455622"/>
            <a:ext cx="1092504" cy="54452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Nurse reviews responses</a:t>
            </a:r>
            <a:endParaRPr lang="en-US" sz="1200" b="1" dirty="0"/>
          </a:p>
        </p:txBody>
      </p:sp>
      <p:sp>
        <p:nvSpPr>
          <p:cNvPr id="2085" name="Rounded Rectangle 2084"/>
          <p:cNvSpPr/>
          <p:nvPr/>
        </p:nvSpPr>
        <p:spPr>
          <a:xfrm>
            <a:off x="3763736" y="4137038"/>
            <a:ext cx="1090660" cy="557383"/>
          </a:xfrm>
          <a:prstGeom prst="round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Veteran Returns to waiting room</a:t>
            </a:r>
            <a:endParaRPr lang="en-US" sz="1200" b="1" dirty="0"/>
          </a:p>
        </p:txBody>
      </p:sp>
      <p:cxnSp>
        <p:nvCxnSpPr>
          <p:cNvPr id="2091" name="Elbow Connector 2090"/>
          <p:cNvCxnSpPr>
            <a:stCxn id="54" idx="3"/>
            <a:endCxn id="2085" idx="1"/>
          </p:cNvCxnSpPr>
          <p:nvPr/>
        </p:nvCxnSpPr>
        <p:spPr>
          <a:xfrm>
            <a:off x="3079118" y="4074043"/>
            <a:ext cx="684618" cy="341687"/>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35" name="Rounded Rectangle 2134"/>
          <p:cNvSpPr/>
          <p:nvPr/>
        </p:nvSpPr>
        <p:spPr>
          <a:xfrm>
            <a:off x="349524" y="5105400"/>
            <a:ext cx="1129750" cy="10668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CM orders labs if needed and signs note in CPRS</a:t>
            </a:r>
            <a:endParaRPr lang="en-US" sz="1200" b="1" dirty="0"/>
          </a:p>
        </p:txBody>
      </p:sp>
      <p:sp>
        <p:nvSpPr>
          <p:cNvPr id="2141" name="Rounded Rectangle 2140"/>
          <p:cNvSpPr/>
          <p:nvPr/>
        </p:nvSpPr>
        <p:spPr>
          <a:xfrm>
            <a:off x="2031369" y="5053189"/>
            <a:ext cx="1047749" cy="117122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calls Veteran from waiting room</a:t>
            </a:r>
            <a:endParaRPr lang="en-US" sz="1200" b="1" dirty="0"/>
          </a:p>
        </p:txBody>
      </p:sp>
      <p:cxnSp>
        <p:nvCxnSpPr>
          <p:cNvPr id="2143" name="Straight Arrow Connector 2142"/>
          <p:cNvCxnSpPr>
            <a:stCxn id="2135" idx="3"/>
            <a:endCxn id="2141" idx="1"/>
          </p:cNvCxnSpPr>
          <p:nvPr/>
        </p:nvCxnSpPr>
        <p:spPr>
          <a:xfrm>
            <a:off x="1479274" y="5638800"/>
            <a:ext cx="55209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4" name="Rounded Rectangle 2143"/>
          <p:cNvSpPr/>
          <p:nvPr/>
        </p:nvSpPr>
        <p:spPr>
          <a:xfrm>
            <a:off x="3744807" y="5053189"/>
            <a:ext cx="1126672" cy="117122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Provider completes health care appointment</a:t>
            </a:r>
            <a:endParaRPr lang="en-US" sz="1200" b="1" dirty="0"/>
          </a:p>
        </p:txBody>
      </p:sp>
      <p:sp>
        <p:nvSpPr>
          <p:cNvPr id="2146" name="Rounded Rectangle 2145"/>
          <p:cNvSpPr/>
          <p:nvPr/>
        </p:nvSpPr>
        <p:spPr>
          <a:xfrm>
            <a:off x="5434187" y="5053189"/>
            <a:ext cx="1066800" cy="1171221"/>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MSA checks out Veteran and offers/ schedules follow up visit</a:t>
            </a:r>
            <a:endParaRPr lang="en-US" sz="1200" b="1" dirty="0"/>
          </a:p>
        </p:txBody>
      </p:sp>
      <p:sp>
        <p:nvSpPr>
          <p:cNvPr id="2147" name="Oval 2146"/>
          <p:cNvSpPr/>
          <p:nvPr/>
        </p:nvSpPr>
        <p:spPr>
          <a:xfrm>
            <a:off x="6908273" y="5105400"/>
            <a:ext cx="2000252" cy="1066800"/>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eScreening ends and Veteran leaves </a:t>
            </a:r>
            <a:endParaRPr lang="en-US" sz="1200" b="1" dirty="0"/>
          </a:p>
        </p:txBody>
      </p:sp>
      <p:cxnSp>
        <p:nvCxnSpPr>
          <p:cNvPr id="2159" name="Straight Arrow Connector 2158"/>
          <p:cNvCxnSpPr>
            <a:stCxn id="2141" idx="3"/>
            <a:endCxn id="2144" idx="1"/>
          </p:cNvCxnSpPr>
          <p:nvPr/>
        </p:nvCxnSpPr>
        <p:spPr>
          <a:xfrm>
            <a:off x="3079118" y="5638800"/>
            <a:ext cx="66568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1" name="Straight Arrow Connector 2160"/>
          <p:cNvCxnSpPr>
            <a:stCxn id="2144" idx="3"/>
            <a:endCxn id="2146" idx="1"/>
          </p:cNvCxnSpPr>
          <p:nvPr/>
        </p:nvCxnSpPr>
        <p:spPr>
          <a:xfrm>
            <a:off x="4871479" y="5638800"/>
            <a:ext cx="5627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3" name="Straight Arrow Connector 2162"/>
          <p:cNvCxnSpPr>
            <a:stCxn id="2146" idx="3"/>
            <a:endCxn id="2147" idx="2"/>
          </p:cNvCxnSpPr>
          <p:nvPr/>
        </p:nvCxnSpPr>
        <p:spPr>
          <a:xfrm>
            <a:off x="6500987" y="5638800"/>
            <a:ext cx="40728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5" name="Elbow Connector 2074"/>
          <p:cNvCxnSpPr>
            <a:stCxn id="59" idx="3"/>
            <a:endCxn id="2076" idx="1"/>
          </p:cNvCxnSpPr>
          <p:nvPr/>
        </p:nvCxnSpPr>
        <p:spPr>
          <a:xfrm flipV="1">
            <a:off x="4854395" y="2455226"/>
            <a:ext cx="579792" cy="39720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67" name="Elbow Connector 2066"/>
          <p:cNvCxnSpPr>
            <a:stCxn id="2061" idx="3"/>
            <a:endCxn id="59" idx="1"/>
          </p:cNvCxnSpPr>
          <p:nvPr/>
        </p:nvCxnSpPr>
        <p:spPr>
          <a:xfrm>
            <a:off x="3079119" y="2450696"/>
            <a:ext cx="682773" cy="40173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76" name="Rounded Rectangle 2075"/>
          <p:cNvSpPr/>
          <p:nvPr/>
        </p:nvSpPr>
        <p:spPr>
          <a:xfrm>
            <a:off x="5434187" y="1828335"/>
            <a:ext cx="1066800" cy="1253781"/>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exchanges tablet for Veteran’s ID</a:t>
            </a:r>
            <a:endParaRPr lang="en-US" sz="1200" b="1" dirty="0"/>
          </a:p>
        </p:txBody>
      </p:sp>
      <p:cxnSp>
        <p:nvCxnSpPr>
          <p:cNvPr id="42" name="Straight Arrow Connector 41"/>
          <p:cNvCxnSpPr>
            <a:stCxn id="2076" idx="3"/>
            <a:endCxn id="72" idx="1"/>
          </p:cNvCxnSpPr>
          <p:nvPr/>
        </p:nvCxnSpPr>
        <p:spPr>
          <a:xfrm>
            <a:off x="6500987" y="2455226"/>
            <a:ext cx="836439" cy="1305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72" idx="2"/>
            <a:endCxn id="86" idx="0"/>
          </p:cNvCxnSpPr>
          <p:nvPr/>
        </p:nvCxnSpPr>
        <p:spPr>
          <a:xfrm rot="5400000">
            <a:off x="4194232" y="-166654"/>
            <a:ext cx="452346" cy="6975986"/>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2031369" y="3547512"/>
            <a:ext cx="1047749" cy="1053062"/>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AMSA disinfects tablet and returns it to the cabinet</a:t>
            </a:r>
            <a:endParaRPr lang="en-US" sz="1200" b="1" dirty="0"/>
          </a:p>
        </p:txBody>
      </p:sp>
      <p:cxnSp>
        <p:nvCxnSpPr>
          <p:cNvPr id="62" name="Straight Arrow Connector 61"/>
          <p:cNvCxnSpPr>
            <a:stCxn id="86" idx="3"/>
            <a:endCxn id="54" idx="1"/>
          </p:cNvCxnSpPr>
          <p:nvPr/>
        </p:nvCxnSpPr>
        <p:spPr>
          <a:xfrm flipV="1">
            <a:off x="1492524" y="4074043"/>
            <a:ext cx="538845" cy="5122"/>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54" idx="3"/>
            <a:endCxn id="2084" idx="1"/>
          </p:cNvCxnSpPr>
          <p:nvPr/>
        </p:nvCxnSpPr>
        <p:spPr>
          <a:xfrm flipV="1">
            <a:off x="3079118" y="3727885"/>
            <a:ext cx="682774" cy="346158"/>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88" name="Elbow Connector 2087"/>
          <p:cNvCxnSpPr>
            <a:stCxn id="2084" idx="3"/>
            <a:endCxn id="2092" idx="1"/>
          </p:cNvCxnSpPr>
          <p:nvPr/>
        </p:nvCxnSpPr>
        <p:spPr>
          <a:xfrm>
            <a:off x="4854396" y="3727885"/>
            <a:ext cx="579791" cy="323581"/>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2" name="Straight Arrow Connector 2121"/>
          <p:cNvCxnSpPr>
            <a:stCxn id="2092" idx="3"/>
            <a:endCxn id="2100" idx="1"/>
          </p:cNvCxnSpPr>
          <p:nvPr/>
        </p:nvCxnSpPr>
        <p:spPr>
          <a:xfrm flipV="1">
            <a:off x="6500987" y="4047308"/>
            <a:ext cx="836440" cy="4158"/>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8" name="Elbow Connector 2127"/>
          <p:cNvCxnSpPr>
            <a:stCxn id="2100" idx="2"/>
            <a:endCxn id="2135" idx="0"/>
          </p:cNvCxnSpPr>
          <p:nvPr/>
        </p:nvCxnSpPr>
        <p:spPr>
          <a:xfrm rot="5400000">
            <a:off x="4165508" y="1362509"/>
            <a:ext cx="491782" cy="6994000"/>
          </a:xfrm>
          <a:prstGeom prst="bentConnector3">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92" name="Rounded Rectangle 2091"/>
          <p:cNvSpPr/>
          <p:nvPr/>
        </p:nvSpPr>
        <p:spPr>
          <a:xfrm>
            <a:off x="5434187" y="3524935"/>
            <a:ext cx="1066800" cy="105306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pushes data to CPRS</a:t>
            </a:r>
            <a:endParaRPr lang="en-US" sz="1200" b="1" dirty="0"/>
          </a:p>
        </p:txBody>
      </p:sp>
      <p:sp>
        <p:nvSpPr>
          <p:cNvPr id="2100" name="Rounded Rectangle 2099"/>
          <p:cNvSpPr/>
          <p:nvPr/>
        </p:nvSpPr>
        <p:spPr>
          <a:xfrm>
            <a:off x="7337427" y="3480998"/>
            <a:ext cx="1141943" cy="113262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AMSA/ Nurse gives Veteran the Veteran Summary printout</a:t>
            </a:r>
            <a:endParaRPr lang="en-US" sz="1200" b="1"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32073" y="3116063"/>
            <a:ext cx="1752651" cy="186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61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2100"/>
                                        </p:tgtEl>
                                      </p:cBhvr>
                                      <p:by x="150000" y="150000"/>
                                    </p:animScale>
                                  </p:childTnLst>
                                </p:cTn>
                              </p:par>
                            </p:childTnLst>
                          </p:cTn>
                        </p:par>
                        <p:par>
                          <p:cTn id="7" fill="hold">
                            <p:stCondLst>
                              <p:cond delay="500"/>
                            </p:stCondLst>
                            <p:childTnLst>
                              <p:par>
                                <p:cTn id="8" presetID="1" presetClass="exit" presetSubtype="0" fill="hold" grpId="1" nodeType="afterEffect">
                                  <p:stCondLst>
                                    <p:cond delay="0"/>
                                  </p:stCondLst>
                                  <p:childTnLst>
                                    <p:set>
                                      <p:cBhvr>
                                        <p:cTn id="9" dur="1" fill="hold">
                                          <p:stCondLst>
                                            <p:cond delay="0"/>
                                          </p:stCondLst>
                                        </p:cTn>
                                        <p:tgtEl>
                                          <p:spTgt spid="2100"/>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 grpId="0" animBg="1"/>
      <p:bldP spid="2100"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99704" y="1734182"/>
            <a:ext cx="6454765" cy="4240623"/>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View &amp; Print the Veteran Summary</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33</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	</a:t>
            </a:r>
            <a:r>
              <a:rPr lang="en-US" sz="1400" dirty="0" smtClean="0"/>
              <a:t>1. On the Assessment Summary page, click View Veteran Summary.</a:t>
            </a:r>
            <a:br>
              <a:rPr lang="en-US" sz="1400" dirty="0" smtClean="0"/>
            </a:br>
            <a:r>
              <a:rPr lang="en-US" sz="1400" dirty="0" smtClean="0"/>
              <a:t>                 The eScreening summary opens.</a:t>
            </a:r>
            <a:br>
              <a:rPr lang="en-US" sz="1400" dirty="0" smtClean="0"/>
            </a:br>
            <a:r>
              <a:rPr lang="en-US" sz="1400" dirty="0" smtClean="0"/>
              <a:t>		</a:t>
            </a:r>
            <a:endParaRPr lang="en-US" sz="1400" dirty="0" smtClean="0"/>
          </a:p>
          <a:p>
            <a:pPr marL="0" indent="0">
              <a:buNone/>
            </a:pPr>
            <a:endParaRPr lang="en-US" sz="1800" dirty="0"/>
          </a:p>
        </p:txBody>
      </p:sp>
      <p:pic>
        <p:nvPicPr>
          <p:cNvPr id="11270" name="Picture 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48402" y="2954081"/>
            <a:ext cx="1219199" cy="389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flipV="1">
            <a:off x="7334250" y="3657600"/>
            <a:ext cx="971550" cy="30480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606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1270"/>
                                        </p:tgtEl>
                                      </p:cBhvr>
                                      <p:by x="250000" y="250000"/>
                                    </p:animScale>
                                  </p:childTnLst>
                                </p:cTn>
                              </p:par>
                            </p:childTnLst>
                          </p:cTn>
                        </p:par>
                        <p:par>
                          <p:cTn id="7" fill="hold">
                            <p:stCondLst>
                              <p:cond delay="500"/>
                            </p:stCondLst>
                            <p:childTnLst>
                              <p:par>
                                <p:cTn id="8" presetID="1" presetClass="exit" presetSubtype="0" fill="hold" nodeType="afterEffect">
                                  <p:stCondLst>
                                    <p:cond delay="0"/>
                                  </p:stCondLst>
                                  <p:childTnLst>
                                    <p:set>
                                      <p:cBhvr>
                                        <p:cTn id="9" dur="1" fill="hold">
                                          <p:stCondLst>
                                            <p:cond delay="0"/>
                                          </p:stCondLst>
                                        </p:cTn>
                                        <p:tgtEl>
                                          <p:spTgt spid="112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&amp; Print the Veteran Summary</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34</a:t>
            </a:fld>
            <a:endParaRPr lang="en-US" dirty="0">
              <a:solidFill>
                <a:prstClr val="black">
                  <a:lumMod val="65000"/>
                  <a:lumOff val="35000"/>
                </a:prstClr>
              </a:solidFill>
            </a:endParaRPr>
          </a:p>
        </p:txBody>
      </p:sp>
      <p:sp>
        <p:nvSpPr>
          <p:cNvPr id="17" name="Content Placeholder 2"/>
          <p:cNvSpPr>
            <a:spLocks noGrp="1"/>
          </p:cNvSpPr>
          <p:nvPr>
            <p:ph idx="1"/>
          </p:nvPr>
        </p:nvSpPr>
        <p:spPr>
          <a:xfrm>
            <a:off x="457200" y="1143000"/>
            <a:ext cx="8229600" cy="5422989"/>
          </a:xfrm>
        </p:spPr>
        <p:txBody>
          <a:bodyPr>
            <a:normAutofit/>
          </a:bodyPr>
          <a:lstStyle/>
          <a:p>
            <a:pPr marL="0" indent="0">
              <a:buNone/>
            </a:pPr>
            <a:r>
              <a:rPr lang="en-US" sz="1400" dirty="0" smtClean="0"/>
              <a:t>	</a:t>
            </a:r>
          </a:p>
          <a:p>
            <a:pPr marL="0" indent="0">
              <a:buNone/>
            </a:pPr>
            <a:endParaRPr lang="en-US" sz="1800" dirty="0"/>
          </a:p>
        </p:txBody>
      </p:sp>
      <p:pic>
        <p:nvPicPr>
          <p:cNvPr id="11272"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26592" y="2008682"/>
            <a:ext cx="5130478" cy="417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12031" y="1190617"/>
            <a:ext cx="7457607" cy="646331"/>
          </a:xfrm>
          <a:prstGeom prst="rect">
            <a:avLst/>
          </a:prstGeom>
        </p:spPr>
        <p:txBody>
          <a:bodyPr wrap="square">
            <a:spAutoFit/>
          </a:bodyPr>
          <a:lstStyle/>
          <a:p>
            <a:r>
              <a:rPr lang="en-US" dirty="0" smtClean="0"/>
              <a:t>2. Click Print.</a:t>
            </a:r>
            <a:br>
              <a:rPr lang="en-US" dirty="0" smtClean="0"/>
            </a:br>
            <a:r>
              <a:rPr lang="en-US" dirty="0" smtClean="0"/>
              <a:t>     The summary prints.</a:t>
            </a:r>
            <a:endParaRPr lang="en-US" dirty="0"/>
          </a:p>
        </p:txBody>
      </p:sp>
      <p:cxnSp>
        <p:nvCxnSpPr>
          <p:cNvPr id="13" name="Straight Arrow Connector 12"/>
          <p:cNvCxnSpPr/>
          <p:nvPr/>
        </p:nvCxnSpPr>
        <p:spPr>
          <a:xfrm flipH="1">
            <a:off x="6634441" y="1933733"/>
            <a:ext cx="971550" cy="480538"/>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9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fade">
                                      <p:cBhvr>
                                        <p:cTn id="7" dur="500"/>
                                        <p:tgtEl>
                                          <p:spTgt spid="11272"/>
                                        </p:tgtEl>
                                      </p:cBhvr>
                                    </p:animEffect>
                                  </p:childTnLst>
                                </p:cTn>
                              </p:par>
                              <p:par>
                                <p:cTn id="8" presetID="1" presetClass="exit" presetSubtype="0" fill="hold" nodeType="withEffect">
                                  <p:stCondLst>
                                    <p:cond delay="0"/>
                                  </p:stCondLst>
                                  <p:childTnLst>
                                    <p:set>
                                      <p:cBhvr>
                                        <p:cTn id="9" dur="1" fill="hold">
                                          <p:stCondLst>
                                            <p:cond delay="0"/>
                                          </p:stCondLst>
                                        </p:cTn>
                                        <p:tgtEl>
                                          <p:spTgt spid="11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330290"/>
            <a:ext cx="6642625" cy="277368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535701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107440" y="2209972"/>
            <a:ext cx="6642625" cy="2773680"/>
          </a:xfrm>
        </p:spPr>
        <p:txBody>
          <a:bodyPr/>
          <a:lstStyle/>
          <a:p>
            <a:pPr algn="ctr"/>
            <a:r>
              <a:rPr lang="en-US" dirty="0" smtClean="0"/>
              <a:t>Thank </a:t>
            </a:r>
            <a:r>
              <a:rPr lang="en-US" dirty="0" smtClean="0"/>
              <a:t>you </a:t>
            </a:r>
            <a:r>
              <a:rPr lang="en-US" dirty="0" smtClean="0"/>
              <a:t/>
            </a:r>
            <a:br>
              <a:rPr lang="en-US" dirty="0" smtClean="0"/>
            </a:br>
            <a:r>
              <a:rPr lang="en-US" dirty="0" smtClean="0"/>
              <a:t>for </a:t>
            </a:r>
            <a:r>
              <a:rPr lang="en-US" dirty="0" smtClean="0"/>
              <a:t>attending the training!</a:t>
            </a:r>
            <a:endParaRPr lang="en-US" dirty="0"/>
          </a:p>
        </p:txBody>
      </p:sp>
    </p:spTree>
    <p:extLst>
      <p:ext uri="{BB962C8B-B14F-4D97-AF65-F5344CB8AC3E}">
        <p14:creationId xmlns:p14="http://schemas.microsoft.com/office/powerpoint/2010/main" val="159478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eScreening tablet system</a:t>
            </a:r>
          </a:p>
        </p:txBody>
      </p:sp>
      <p:sp>
        <p:nvSpPr>
          <p:cNvPr id="3" name="Content Placeholder 2"/>
          <p:cNvSpPr>
            <a:spLocks noGrp="1"/>
          </p:cNvSpPr>
          <p:nvPr>
            <p:ph idx="1"/>
          </p:nvPr>
        </p:nvSpPr>
        <p:spPr>
          <a:xfrm>
            <a:off x="457200" y="1143000"/>
            <a:ext cx="8229600" cy="5330952"/>
          </a:xfrm>
        </p:spPr>
        <p:txBody>
          <a:bodyPr>
            <a:normAutofit fontScale="92500"/>
          </a:bodyPr>
          <a:lstStyle/>
          <a:p>
            <a:pPr marL="0" indent="0" algn="ctr">
              <a:buNone/>
            </a:pPr>
            <a:r>
              <a:rPr lang="en-US" sz="2200" dirty="0"/>
              <a:t>The New System</a:t>
            </a:r>
          </a:p>
          <a:p>
            <a:pPr marL="0" indent="0">
              <a:buNone/>
            </a:pPr>
            <a:r>
              <a:rPr lang="en-US" sz="2200" dirty="0"/>
              <a:t>*It’s an upgraded tablet system with a faster and more user-friendly interface. </a:t>
            </a:r>
          </a:p>
          <a:p>
            <a:pPr marL="0" indent="0">
              <a:buNone/>
            </a:pPr>
            <a:r>
              <a:rPr lang="en-US" sz="2200" dirty="0"/>
              <a:t>*We believe we can achieve the same positive results in other clinics while at the same time minimizing the workload that is already required of staff.</a:t>
            </a:r>
          </a:p>
          <a:p>
            <a:pPr marL="0" indent="0">
              <a:buNone/>
            </a:pPr>
            <a:endParaRPr lang="en-US" sz="2200" dirty="0"/>
          </a:p>
          <a:p>
            <a:pPr marL="0" indent="0" algn="ctr">
              <a:buNone/>
            </a:pPr>
            <a:r>
              <a:rPr lang="en-US" sz="2200" dirty="0"/>
              <a:t>Findings from the Research Pilot</a:t>
            </a:r>
          </a:p>
          <a:p>
            <a:pPr marL="0" indent="0">
              <a:buNone/>
            </a:pPr>
            <a:r>
              <a:rPr lang="en-US" sz="2200" dirty="0"/>
              <a:t>eScreening:</a:t>
            </a:r>
          </a:p>
          <a:p>
            <a:pPr lvl="1"/>
            <a:r>
              <a:rPr lang="en-US" sz="2200" dirty="0">
                <a:solidFill>
                  <a:srgbClr val="0F4C66"/>
                </a:solidFill>
              </a:rPr>
              <a:t>was preferred by both Clinicians and Veterans</a:t>
            </a:r>
          </a:p>
          <a:p>
            <a:pPr lvl="1"/>
            <a:r>
              <a:rPr lang="en-US" sz="2200" dirty="0">
                <a:solidFill>
                  <a:srgbClr val="0F4C66"/>
                </a:solidFill>
              </a:rPr>
              <a:t>increased access to mental and physical health screening </a:t>
            </a:r>
          </a:p>
          <a:p>
            <a:pPr lvl="1"/>
            <a:r>
              <a:rPr lang="en-US" sz="2200" dirty="0">
                <a:solidFill>
                  <a:srgbClr val="0F4C66"/>
                </a:solidFill>
              </a:rPr>
              <a:t>allowed for timely triage to appropriate services without increasing staff (approximately 40% of Vets need immediate follow-up with the Suicide Risk Assessment)</a:t>
            </a:r>
          </a:p>
          <a:p>
            <a:pPr lvl="1"/>
            <a:r>
              <a:rPr lang="en-US" sz="2200" dirty="0">
                <a:solidFill>
                  <a:srgbClr val="0F4C66"/>
                </a:solidFill>
              </a:rPr>
              <a:t>created significant improvement in many areas of clinical care </a:t>
            </a:r>
          </a:p>
          <a:p>
            <a:pPr lvl="1"/>
            <a:r>
              <a:rPr lang="en-US" sz="2200" dirty="0">
                <a:solidFill>
                  <a:srgbClr val="0F4C66"/>
                </a:solidFill>
              </a:rPr>
              <a:t>Has far-reaching implications for how technology can streamline </a:t>
            </a:r>
            <a:br>
              <a:rPr lang="en-US" sz="2200" dirty="0">
                <a:solidFill>
                  <a:srgbClr val="0F4C66"/>
                </a:solidFill>
              </a:rPr>
            </a:br>
            <a:r>
              <a:rPr lang="en-US" sz="2200" dirty="0">
                <a:solidFill>
                  <a:srgbClr val="0F4C66"/>
                </a:solidFill>
              </a:rPr>
              <a:t>screening for mental and physical health needs in healthcare systems. </a:t>
            </a:r>
          </a:p>
          <a:p>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4</a:t>
            </a:fld>
            <a:endParaRPr lang="en-US" dirty="0">
              <a:solidFill>
                <a:prstClr val="black">
                  <a:lumMod val="65000"/>
                  <a:lumOff val="35000"/>
                </a:prstClr>
              </a:solidFill>
            </a:endParaRPr>
          </a:p>
        </p:txBody>
      </p:sp>
      <p:sp>
        <p:nvSpPr>
          <p:cNvPr id="5" name="Text Placeholder 4"/>
          <p:cNvSpPr>
            <a:spLocks noGrp="1"/>
          </p:cNvSpPr>
          <p:nvPr>
            <p:ph type="body" sz="quarter" idx="13"/>
          </p:nvPr>
        </p:nvSpPr>
        <p:spPr/>
        <p:txBody>
          <a:bodyPr/>
          <a:lstStyle/>
          <a:p>
            <a:r>
              <a:rPr lang="en-US" dirty="0"/>
              <a:t>Benefits of using eScreening</a:t>
            </a:r>
          </a:p>
          <a:p>
            <a:endParaRPr lang="en-US" dirty="0"/>
          </a:p>
        </p:txBody>
      </p:sp>
    </p:spTree>
    <p:extLst>
      <p:ext uri="{BB962C8B-B14F-4D97-AF65-F5344CB8AC3E}">
        <p14:creationId xmlns:p14="http://schemas.microsoft.com/office/powerpoint/2010/main" val="116977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Modules</a:t>
            </a:r>
            <a:endParaRPr lang="en-US" dirty="0"/>
          </a:p>
        </p:txBody>
      </p:sp>
      <p:sp>
        <p:nvSpPr>
          <p:cNvPr id="4" name="Slide Number Placeholder 3"/>
          <p:cNvSpPr>
            <a:spLocks noGrp="1"/>
          </p:cNvSpPr>
          <p:nvPr>
            <p:ph type="sldNum" sz="quarter" idx="12"/>
          </p:nvPr>
        </p:nvSpPr>
        <p:spPr/>
        <p:txBody>
          <a:bodyPr/>
          <a:lstStyle/>
          <a:p>
            <a:fld id="{E27D618F-42EB-4554-935E-FA97850B6727}" type="slidenum">
              <a:rPr lang="en-US" smtClean="0"/>
              <a:t>5</a:t>
            </a:fld>
            <a:endParaRPr lang="en-US" dirty="0"/>
          </a:p>
        </p:txBody>
      </p:sp>
      <p:sp>
        <p:nvSpPr>
          <p:cNvPr id="5" name="Text Placeholder 4"/>
          <p:cNvSpPr>
            <a:spLocks noGrp="1"/>
          </p:cNvSpPr>
          <p:nvPr>
            <p:ph type="body" sz="quarter" idx="13"/>
          </p:nvPr>
        </p:nvSpPr>
        <p:spPr/>
        <p:txBody>
          <a:bodyPr/>
          <a:lstStyle/>
          <a:p>
            <a:r>
              <a:rPr lang="en-US" dirty="0" smtClean="0"/>
              <a:t>Today’s Training Covers: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56553441"/>
              </p:ext>
            </p:extLst>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088607" y="2107773"/>
            <a:ext cx="385548" cy="646331"/>
          </a:xfrm>
          <a:prstGeom prst="rect">
            <a:avLst/>
          </a:prstGeom>
          <a:noFill/>
        </p:spPr>
        <p:txBody>
          <a:bodyPr wrap="square" rtlCol="0">
            <a:spAutoFit/>
          </a:bodyPr>
          <a:lstStyle/>
          <a:p>
            <a:pPr algn="ctr"/>
            <a:r>
              <a:rPr lang="en-US" sz="3600" dirty="0" smtClean="0"/>
              <a:t>2</a:t>
            </a:r>
            <a:endParaRPr lang="en-US" sz="3600" dirty="0"/>
          </a:p>
        </p:txBody>
      </p:sp>
      <p:sp>
        <p:nvSpPr>
          <p:cNvPr id="12" name="TextBox 11"/>
          <p:cNvSpPr txBox="1"/>
          <p:nvPr/>
        </p:nvSpPr>
        <p:spPr>
          <a:xfrm>
            <a:off x="1292721" y="2895164"/>
            <a:ext cx="385548" cy="646331"/>
          </a:xfrm>
          <a:prstGeom prst="rect">
            <a:avLst/>
          </a:prstGeom>
          <a:noFill/>
        </p:spPr>
        <p:txBody>
          <a:bodyPr wrap="square" rtlCol="0">
            <a:spAutoFit/>
          </a:bodyPr>
          <a:lstStyle/>
          <a:p>
            <a:pPr algn="ctr"/>
            <a:r>
              <a:rPr lang="en-US" sz="3600" dirty="0" smtClean="0"/>
              <a:t>3</a:t>
            </a:r>
            <a:endParaRPr lang="en-US" sz="3600" dirty="0"/>
          </a:p>
        </p:txBody>
      </p:sp>
      <p:sp>
        <p:nvSpPr>
          <p:cNvPr id="13" name="TextBox 12"/>
          <p:cNvSpPr txBox="1"/>
          <p:nvPr/>
        </p:nvSpPr>
        <p:spPr>
          <a:xfrm>
            <a:off x="1088607" y="4476433"/>
            <a:ext cx="385548" cy="646331"/>
          </a:xfrm>
          <a:prstGeom prst="rect">
            <a:avLst/>
          </a:prstGeom>
          <a:noFill/>
        </p:spPr>
        <p:txBody>
          <a:bodyPr wrap="square" rtlCol="0">
            <a:spAutoFit/>
          </a:bodyPr>
          <a:lstStyle/>
          <a:p>
            <a:pPr algn="ctr"/>
            <a:r>
              <a:rPr lang="en-US" sz="3600" dirty="0" smtClean="0"/>
              <a:t>5</a:t>
            </a:r>
            <a:endParaRPr lang="en-US" sz="3600" dirty="0"/>
          </a:p>
        </p:txBody>
      </p:sp>
      <p:sp>
        <p:nvSpPr>
          <p:cNvPr id="14" name="TextBox 13"/>
          <p:cNvSpPr txBox="1"/>
          <p:nvPr/>
        </p:nvSpPr>
        <p:spPr>
          <a:xfrm>
            <a:off x="1270041" y="3690877"/>
            <a:ext cx="385548" cy="646331"/>
          </a:xfrm>
          <a:prstGeom prst="rect">
            <a:avLst/>
          </a:prstGeom>
          <a:noFill/>
        </p:spPr>
        <p:txBody>
          <a:bodyPr wrap="square" rtlCol="0">
            <a:spAutoFit/>
          </a:bodyPr>
          <a:lstStyle/>
          <a:p>
            <a:pPr algn="ctr"/>
            <a:r>
              <a:rPr lang="en-US" sz="3600" dirty="0" smtClean="0"/>
              <a:t>4</a:t>
            </a:r>
            <a:endParaRPr lang="en-US" sz="3600" dirty="0"/>
          </a:p>
        </p:txBody>
      </p:sp>
      <p:sp>
        <p:nvSpPr>
          <p:cNvPr id="15" name="TextBox 14"/>
          <p:cNvSpPr txBox="1"/>
          <p:nvPr/>
        </p:nvSpPr>
        <p:spPr>
          <a:xfrm>
            <a:off x="657699" y="5260806"/>
            <a:ext cx="385548" cy="646331"/>
          </a:xfrm>
          <a:prstGeom prst="rect">
            <a:avLst/>
          </a:prstGeom>
          <a:noFill/>
        </p:spPr>
        <p:txBody>
          <a:bodyPr wrap="square" rtlCol="0">
            <a:spAutoFit/>
          </a:bodyPr>
          <a:lstStyle/>
          <a:p>
            <a:pPr algn="ctr"/>
            <a:r>
              <a:rPr lang="en-US" sz="3600" dirty="0" smtClean="0"/>
              <a:t>6</a:t>
            </a:r>
            <a:endParaRPr lang="en-US" sz="3600" dirty="0"/>
          </a:p>
        </p:txBody>
      </p:sp>
      <p:grpSp>
        <p:nvGrpSpPr>
          <p:cNvPr id="6" name="Group 5"/>
          <p:cNvGrpSpPr/>
          <p:nvPr/>
        </p:nvGrpSpPr>
        <p:grpSpPr>
          <a:xfrm>
            <a:off x="521065" y="1328077"/>
            <a:ext cx="658813" cy="658813"/>
            <a:chOff x="1250950" y="3205625"/>
            <a:chExt cx="658813" cy="658813"/>
          </a:xfrm>
        </p:grpSpPr>
        <p:pic>
          <p:nvPicPr>
            <p:cNvPr id="3074"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250950" y="3205625"/>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87583" y="3205625"/>
              <a:ext cx="385548" cy="646331"/>
            </a:xfrm>
            <a:prstGeom prst="rect">
              <a:avLst/>
            </a:prstGeom>
            <a:noFill/>
          </p:spPr>
          <p:txBody>
            <a:bodyPr wrap="square" rtlCol="0">
              <a:spAutoFit/>
            </a:bodyPr>
            <a:lstStyle/>
            <a:p>
              <a:pPr algn="ctr"/>
              <a:r>
                <a:rPr lang="en-US" sz="3600" dirty="0" smtClean="0"/>
                <a:t>1</a:t>
              </a:r>
              <a:endParaRPr lang="en-US" sz="3600" dirty="0"/>
            </a:p>
          </p:txBody>
        </p:sp>
      </p:grpSp>
      <p:pic>
        <p:nvPicPr>
          <p:cNvPr id="3075" name="Picture 3"/>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28991" y="1207758"/>
            <a:ext cx="831525" cy="102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84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 Overview </a:t>
            </a:r>
            <a:endParaRPr lang="en-US" dirty="0"/>
          </a:p>
        </p:txBody>
      </p:sp>
      <p:sp>
        <p:nvSpPr>
          <p:cNvPr id="3" name="Content Placeholder 2"/>
          <p:cNvSpPr>
            <a:spLocks noGrp="1"/>
          </p:cNvSpPr>
          <p:nvPr>
            <p:ph idx="1"/>
          </p:nvPr>
        </p:nvSpPr>
        <p:spPr>
          <a:xfrm>
            <a:off x="457200" y="940484"/>
            <a:ext cx="8229600" cy="2362274"/>
          </a:xfrm>
        </p:spPr>
        <p:txBody>
          <a:bodyPr>
            <a:normAutofit fontScale="92500" lnSpcReduction="20000"/>
          </a:bodyPr>
          <a:lstStyle/>
          <a:p>
            <a:pPr marL="0" indent="0">
              <a:buNone/>
            </a:pPr>
            <a:r>
              <a:rPr lang="en-US" sz="3600" b="1" dirty="0"/>
              <a:t>What is </a:t>
            </a:r>
            <a:r>
              <a:rPr lang="en-US" sz="3600" b="1" dirty="0" smtClean="0"/>
              <a:t>Mental Health eScreening (MHE)?</a:t>
            </a:r>
            <a:endParaRPr lang="en-US" sz="3600" b="1" dirty="0"/>
          </a:p>
          <a:p>
            <a:pPr>
              <a:buFont typeface="Arial" panose="020B0604020202020204" pitchFamily="34" charset="0"/>
              <a:buChar char="•"/>
            </a:pPr>
            <a:r>
              <a:rPr lang="en-US" sz="2000" dirty="0"/>
              <a:t>It’s an electronic assessment system that automates the manual, paper-based process used for initial screening of Veterans in VA healthcare settings. </a:t>
            </a:r>
          </a:p>
          <a:p>
            <a:pPr>
              <a:buFont typeface="Arial" panose="020B0604020202020204" pitchFamily="34" charset="0"/>
              <a:buChar char="•"/>
            </a:pPr>
            <a:r>
              <a:rPr lang="en-US" sz="2000" dirty="0"/>
              <a:t>MHE enables Veterans to complete self-assessments on a tablet or PC while in a clinic.</a:t>
            </a:r>
          </a:p>
          <a:p>
            <a:pPr>
              <a:buFont typeface="Arial" panose="020B0604020202020204" pitchFamily="34" charset="0"/>
              <a:buChar char="•"/>
            </a:pPr>
            <a:r>
              <a:rPr lang="en-US" sz="2000" dirty="0"/>
              <a:t>MHE accelerates patient enrollment by allowing clinicians to oversee the patient-directed screening with real-time scoring, chart note generation, and if pre-determined parameters are exceeded, immediate crisis alerts. </a:t>
            </a: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sp>
        <p:nvSpPr>
          <p:cNvPr id="15" name="Content Placeholder 2"/>
          <p:cNvSpPr txBox="1">
            <a:spLocks/>
          </p:cNvSpPr>
          <p:nvPr/>
        </p:nvSpPr>
        <p:spPr>
          <a:xfrm>
            <a:off x="479879" y="3302758"/>
            <a:ext cx="8076013" cy="297972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Wingdings" pitchFamily="2" charset="2"/>
              <a:buChar char="§"/>
              <a:defRPr sz="3200" b="0" kern="1200">
                <a:solidFill>
                  <a:srgbClr val="0F4C66"/>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600"/>
              </a:spcAft>
              <a:buFont typeface="Wingdings" pitchFamily="2" charset="2"/>
              <a:buNone/>
            </a:pPr>
            <a:r>
              <a:rPr lang="en-US" sz="7600" b="1" dirty="0" smtClean="0"/>
              <a:t>Goals</a:t>
            </a:r>
          </a:p>
          <a:p>
            <a:pPr marL="971550" lvl="1" indent="-571500">
              <a:buFont typeface="Arial" panose="020B0604020202020204" pitchFamily="34" charset="0"/>
              <a:buChar char="•"/>
            </a:pPr>
            <a:r>
              <a:rPr lang="en-US" sz="4200" dirty="0">
                <a:solidFill>
                  <a:srgbClr val="0F4C66"/>
                </a:solidFill>
              </a:rPr>
              <a:t>Facilitate comprehensive mental health screening for newly enrolling Veterans nationwide.</a:t>
            </a:r>
          </a:p>
          <a:p>
            <a:pPr marL="971550" lvl="1" indent="-571500">
              <a:buFont typeface="Arial" panose="020B0604020202020204" pitchFamily="34" charset="0"/>
              <a:buChar char="•"/>
            </a:pPr>
            <a:r>
              <a:rPr lang="en-US" sz="4200" dirty="0">
                <a:solidFill>
                  <a:srgbClr val="0F4C66"/>
                </a:solidFill>
              </a:rPr>
              <a:t>Increase the number of Veterans receiving mental health services. </a:t>
            </a:r>
          </a:p>
          <a:p>
            <a:pPr marL="971550" lvl="1" indent="-571500">
              <a:buFont typeface="Arial" panose="020B0604020202020204" pitchFamily="34" charset="0"/>
              <a:buChar char="•"/>
            </a:pPr>
            <a:r>
              <a:rPr lang="en-US" sz="4200" dirty="0">
                <a:solidFill>
                  <a:srgbClr val="0F4C66"/>
                </a:solidFill>
              </a:rPr>
              <a:t>Improve patient engagement and satisfaction, without an increase in staff and resources.</a:t>
            </a:r>
          </a:p>
          <a:p>
            <a:pPr marL="971550" lvl="1" indent="-571500">
              <a:buFont typeface="Arial" panose="020B0604020202020204" pitchFamily="34" charset="0"/>
              <a:buChar char="•"/>
            </a:pPr>
            <a:r>
              <a:rPr lang="en-US" sz="4200" dirty="0">
                <a:solidFill>
                  <a:srgbClr val="0F4C66"/>
                </a:solidFill>
              </a:rPr>
              <a:t>Gather health data and share with clinicians to improve care delivery to Veterans.</a:t>
            </a:r>
          </a:p>
        </p:txBody>
      </p:sp>
    </p:spTree>
    <p:extLst>
      <p:ext uri="{BB962C8B-B14F-4D97-AF65-F5344CB8AC3E}">
        <p14:creationId xmlns:p14="http://schemas.microsoft.com/office/powerpoint/2010/main" val="2493466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Accessing the application</a:t>
            </a:r>
            <a:endParaRPr lang="en-US" dirty="0"/>
          </a:p>
        </p:txBody>
      </p:sp>
      <p:sp>
        <p:nvSpPr>
          <p:cNvPr id="3" name="Content Placeholder 2"/>
          <p:cNvSpPr>
            <a:spLocks noGrp="1"/>
          </p:cNvSpPr>
          <p:nvPr>
            <p:ph idx="1"/>
          </p:nvPr>
        </p:nvSpPr>
        <p:spPr>
          <a:xfrm>
            <a:off x="457200" y="1061112"/>
            <a:ext cx="8229600" cy="4983163"/>
          </a:xfrm>
        </p:spPr>
        <p:txBody>
          <a:bodyPr>
            <a:normAutofit/>
          </a:bodyPr>
          <a:lstStyle/>
          <a:p>
            <a:pPr marL="0" indent="0" algn="ctr">
              <a:buNone/>
            </a:pPr>
            <a:endParaRPr lang="en-US" sz="1800" b="1" dirty="0" smtClean="0"/>
          </a:p>
          <a:p>
            <a:pPr marL="0" indent="0">
              <a:buNone/>
            </a:pPr>
            <a:r>
              <a:rPr lang="en-US" sz="1800" b="1" dirty="0" smtClean="0"/>
              <a:t>Access the MHE application with a tablet or a PC, </a:t>
            </a:r>
            <a:r>
              <a:rPr lang="en-US" sz="1800" b="1" dirty="0"/>
              <a:t>by typing the web address into your browser’s URL </a:t>
            </a:r>
            <a:r>
              <a:rPr lang="en-US" sz="1800" b="1" dirty="0" smtClean="0"/>
              <a:t>field:     </a:t>
            </a:r>
            <a:r>
              <a:rPr lang="en-US" sz="1800" u="sng" dirty="0" smtClean="0">
                <a:hlinkClick r:id="rId3"/>
              </a:rPr>
              <a:t>http</a:t>
            </a:r>
            <a:r>
              <a:rPr lang="en-US" sz="1800" u="sng" dirty="0">
                <a:hlinkClick r:id="rId3"/>
              </a:rPr>
              <a:t>://vaww.escreening.va.gov/sd/</a:t>
            </a:r>
            <a:endParaRPr lang="en-US" sz="1800" b="1" dirty="0">
              <a:solidFill>
                <a:srgbClr val="FF0000"/>
              </a:solidFill>
            </a:endParaRPr>
          </a:p>
          <a:p>
            <a:pPr marL="0" indent="0">
              <a:buNone/>
            </a:pPr>
            <a:r>
              <a:rPr lang="en-US" sz="1800" b="1" dirty="0" smtClean="0"/>
              <a:t>The address will be added to the Shared Drive.</a:t>
            </a:r>
            <a:br>
              <a:rPr lang="en-US" sz="1800" b="1" dirty="0" smtClean="0"/>
            </a:br>
            <a:endParaRPr lang="en-US" sz="800" b="1" dirty="0" smtClean="0"/>
          </a:p>
          <a:p>
            <a:pPr marL="0" indent="0">
              <a:buNone/>
            </a:pPr>
            <a:r>
              <a:rPr lang="en-US" sz="1800" b="1" dirty="0" smtClean="0"/>
              <a:t>The Welcome screen opens:</a:t>
            </a:r>
            <a:endParaRPr lang="en-US" sz="1800" u="sng" dirty="0" smtClean="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pic>
        <p:nvPicPr>
          <p:cNvPr id="15" name="Picture 14" descr="Screen Shot 2014-05-30 at 7.18.49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44876" y="2843118"/>
            <a:ext cx="6003209" cy="2964032"/>
          </a:xfrm>
          <a:prstGeom prst="rect">
            <a:avLst/>
          </a:prstGeom>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3600204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in </a:t>
            </a:r>
            <a:endParaRPr lang="en-US" dirty="0"/>
          </a:p>
        </p:txBody>
      </p:sp>
      <p:sp>
        <p:nvSpPr>
          <p:cNvPr id="3" name="Content Placeholder 2"/>
          <p:cNvSpPr>
            <a:spLocks noGrp="1"/>
          </p:cNvSpPr>
          <p:nvPr>
            <p:ph idx="1"/>
          </p:nvPr>
        </p:nvSpPr>
        <p:spPr>
          <a:xfrm>
            <a:off x="457200" y="1097974"/>
            <a:ext cx="8229600" cy="5561582"/>
          </a:xfrm>
        </p:spPr>
        <p:txBody>
          <a:bodyPr>
            <a:normAutofit/>
          </a:bodyPr>
          <a:lstStyle/>
          <a:p>
            <a:pPr>
              <a:buFont typeface="+mj-lt"/>
              <a:buAutoNum type="arabicPeriod"/>
            </a:pPr>
            <a:r>
              <a:rPr lang="en-US" sz="1800" dirty="0"/>
              <a:t>Click </a:t>
            </a:r>
            <a:r>
              <a:rPr lang="en-US" sz="1800" b="1" dirty="0"/>
              <a:t>Staff Login &gt;</a:t>
            </a:r>
            <a:r>
              <a:rPr lang="en-US" sz="1800" dirty="0"/>
              <a:t>.</a:t>
            </a:r>
            <a:r>
              <a:rPr lang="en-US" sz="1800" b="1" dirty="0"/>
              <a:t/>
            </a:r>
            <a:br>
              <a:rPr lang="en-US" sz="1800" b="1" dirty="0"/>
            </a:br>
            <a:r>
              <a:rPr lang="en-US" sz="1800" dirty="0"/>
              <a:t>The</a:t>
            </a:r>
            <a:r>
              <a:rPr lang="en-US" sz="1800" b="1" dirty="0"/>
              <a:t> </a:t>
            </a:r>
            <a:r>
              <a:rPr lang="en-US" sz="1800" dirty="0"/>
              <a:t>Staff Access | Please Login opens:</a:t>
            </a:r>
          </a:p>
          <a:p>
            <a:pPr lvl="1"/>
            <a:endParaRPr lang="en-US" sz="1400" dirty="0"/>
          </a:p>
          <a:p>
            <a:pPr lvl="1"/>
            <a:endParaRPr lang="en-US" sz="1400" dirty="0"/>
          </a:p>
          <a:p>
            <a:pPr lvl="1"/>
            <a:endParaRPr lang="en-US" sz="1400" dirty="0"/>
          </a:p>
          <a:p>
            <a:pPr lvl="1"/>
            <a:endParaRPr lang="en-US" sz="1400" dirty="0"/>
          </a:p>
          <a:p>
            <a:pPr marL="0" indent="0">
              <a:buNone/>
            </a:pPr>
            <a:endParaRPr lang="en-US" sz="1800" dirty="0"/>
          </a:p>
          <a:p>
            <a:pPr>
              <a:spcBef>
                <a:spcPts val="600"/>
              </a:spcBef>
              <a:buFont typeface="+mj-lt"/>
              <a:buAutoNum type="arabicPeriod" startAt="2"/>
            </a:pPr>
            <a:r>
              <a:rPr lang="en-US" sz="1800" dirty="0"/>
              <a:t>Type your user name and password, then click </a:t>
            </a:r>
            <a:r>
              <a:rPr lang="en-US" sz="1800" b="1" dirty="0"/>
              <a:t>Login</a:t>
            </a:r>
            <a:r>
              <a:rPr lang="en-US" sz="1800" dirty="0"/>
              <a:t>.</a:t>
            </a:r>
          </a:p>
          <a:p>
            <a:pPr marL="400050" lvl="1" indent="0">
              <a:buNone/>
            </a:pPr>
            <a:r>
              <a:rPr lang="en-US" sz="1800" dirty="0">
                <a:solidFill>
                  <a:srgbClr val="0F4C66"/>
                </a:solidFill>
              </a:rPr>
              <a:t>Your Home page opens:</a:t>
            </a:r>
            <a:endParaRPr lang="en-US" sz="1800" b="1" dirty="0">
              <a:solidFill>
                <a:srgbClr val="0F4C66"/>
              </a:solidFill>
            </a:endParaRPr>
          </a:p>
          <a:p>
            <a:pPr lvl="1"/>
            <a:endParaRPr lang="en-US" sz="1400" dirty="0" smtClean="0"/>
          </a:p>
          <a:p>
            <a:pPr lvl="1"/>
            <a:endParaRPr lang="en-US" sz="1400" dirty="0"/>
          </a:p>
          <a:p>
            <a:pPr lvl="1"/>
            <a:endParaRPr lang="en-US" sz="14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8</a:t>
            </a:fld>
            <a:endParaRPr lang="en-US" dirty="0">
              <a:solidFill>
                <a:prstClr val="black">
                  <a:lumMod val="65000"/>
                  <a:lumOff val="35000"/>
                </a:prstClr>
              </a:solidFill>
            </a:endParaRPr>
          </a:p>
        </p:txBody>
      </p:sp>
      <p:pic>
        <p:nvPicPr>
          <p:cNvPr id="2059" name="Picture 1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62313" y="3890147"/>
            <a:ext cx="4222727" cy="2404284"/>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p:nvPr/>
        </p:nvPicPr>
        <p:blipFill>
          <a:blip r:embed="rId4" cstate="email">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03375" y="1785351"/>
            <a:ext cx="2506345" cy="1224915"/>
          </a:xfrm>
          <a:prstGeom prst="rect">
            <a:avLst/>
          </a:prstGeom>
          <a:noFill/>
          <a:ln>
            <a:solidFill>
              <a:srgbClr val="000000"/>
            </a:solidFill>
          </a:ln>
          <a:effectLst>
            <a:outerShdw blurRad="50800" dist="165100" dir="2700000" algn="tl" rotWithShape="0">
              <a:srgbClr val="000000">
                <a:alpha val="43000"/>
              </a:srgbClr>
            </a:outerShdw>
          </a:effectLst>
        </p:spPr>
      </p:pic>
    </p:spTree>
    <p:extLst>
      <p:ext uri="{BB962C8B-B14F-4D97-AF65-F5344CB8AC3E}">
        <p14:creationId xmlns:p14="http://schemas.microsoft.com/office/powerpoint/2010/main" val="267052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fade">
                                      <p:cBhvr>
                                        <p:cTn id="7"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en-US" dirty="0" smtClean="0"/>
              <a:t>Logging out </a:t>
            </a:r>
            <a:endParaRPr lang="en-US" dirty="0"/>
          </a:p>
        </p:txBody>
      </p:sp>
      <p:sp>
        <p:nvSpPr>
          <p:cNvPr id="3" name="Content Placeholder 2"/>
          <p:cNvSpPr>
            <a:spLocks noGrp="1"/>
          </p:cNvSpPr>
          <p:nvPr>
            <p:ph idx="1"/>
          </p:nvPr>
        </p:nvSpPr>
        <p:spPr>
          <a:xfrm>
            <a:off x="457200" y="1152525"/>
            <a:ext cx="8229600" cy="4983163"/>
          </a:xfrm>
        </p:spPr>
        <p:txBody>
          <a:bodyPr>
            <a:normAutofit lnSpcReduction="10000"/>
          </a:bodyPr>
          <a:lstStyle/>
          <a:p>
            <a:pPr marL="0" indent="0">
              <a:spcBef>
                <a:spcPts val="600"/>
              </a:spcBef>
              <a:buNone/>
            </a:pPr>
            <a:endParaRPr lang="en-US" sz="800" dirty="0" smtClean="0"/>
          </a:p>
          <a:p>
            <a:pPr marL="0" indent="0">
              <a:spcBef>
                <a:spcPts val="0"/>
              </a:spcBef>
              <a:buNone/>
            </a:pPr>
            <a:r>
              <a:rPr lang="en-US" sz="1800" dirty="0"/>
              <a:t>Click </a:t>
            </a:r>
            <a:r>
              <a:rPr lang="en-US" sz="1800" b="1" dirty="0"/>
              <a:t>Logout</a:t>
            </a:r>
            <a:r>
              <a:rPr lang="en-US" sz="1800" dirty="0"/>
              <a:t>.    </a:t>
            </a:r>
            <a:br>
              <a:rPr lang="en-US" sz="1800" dirty="0"/>
            </a:br>
            <a:r>
              <a:rPr lang="en-US" sz="1800" dirty="0"/>
              <a:t>The system logs you out.</a:t>
            </a:r>
          </a:p>
          <a:p>
            <a:pPr lvl="1"/>
            <a:endParaRPr lang="en-US" sz="1400" dirty="0"/>
          </a:p>
          <a:p>
            <a:pPr marL="457200" lvl="1" indent="0">
              <a:buNone/>
            </a:pPr>
            <a:endParaRPr lang="en-US" sz="1400" dirty="0"/>
          </a:p>
          <a:p>
            <a:pPr marL="457200" lvl="1" indent="0">
              <a:buNone/>
            </a:pPr>
            <a:endParaRPr lang="en-US" sz="1400" dirty="0"/>
          </a:p>
          <a:p>
            <a:pPr marL="0" indent="0">
              <a:buNone/>
            </a:pPr>
            <a:endParaRPr lang="en-US" sz="1800"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spcBef>
                <a:spcPts val="1200"/>
              </a:spcBef>
              <a:buNone/>
            </a:pPr>
            <a:endParaRPr lang="en-US" sz="1800" b="1" dirty="0"/>
          </a:p>
          <a:p>
            <a:pPr marL="0" indent="0" algn="ctr">
              <a:spcBef>
                <a:spcPts val="1200"/>
              </a:spcBef>
              <a:buNone/>
            </a:pPr>
            <a:r>
              <a:rPr lang="en-US" sz="1800" b="1" dirty="0"/>
              <a:t>Automatic logout</a:t>
            </a:r>
            <a:endParaRPr lang="en-US" sz="1800" dirty="0"/>
          </a:p>
          <a:p>
            <a:pPr marL="0" indent="0">
              <a:spcBef>
                <a:spcPts val="0"/>
              </a:spcBef>
              <a:buNone/>
            </a:pPr>
            <a:r>
              <a:rPr lang="en-US" sz="1800" dirty="0"/>
              <a:t>If you are inactive for 20 minutes, the system will warn that you have 20 seconds before an automatic logout. You must interact with the program if you want to keep your session open. If the system logs you out but you want to keep working, </a:t>
            </a:r>
            <a:br>
              <a:rPr lang="en-US" sz="1800" dirty="0"/>
            </a:br>
            <a:r>
              <a:rPr lang="en-US" sz="1800" dirty="0"/>
              <a:t>simply log in again.</a:t>
            </a:r>
            <a:endParaRPr lang="en-US" sz="1800" dirty="0">
              <a:solidFill>
                <a:srgbClr val="FF0000"/>
              </a:solidFill>
            </a:endParaRPr>
          </a:p>
          <a:p>
            <a:pPr marL="0" indent="0" algn="ctr">
              <a:buNone/>
            </a:pPr>
            <a:endParaRPr lang="en-US" sz="1800" dirty="0" smtClean="0">
              <a:solidFill>
                <a:srgbClr val="FF0000"/>
              </a:solidFill>
            </a:endParaRPr>
          </a:p>
          <a:p>
            <a:pPr marL="0" indent="0" algn="ctr">
              <a:buNone/>
            </a:pPr>
            <a:endParaRPr lang="en-US" sz="1800" dirty="0">
              <a:solidFill>
                <a:srgbClr val="FF0000"/>
              </a:solidFill>
            </a:endParaRPr>
          </a:p>
          <a:p>
            <a:pPr marL="0" indent="0" algn="ctr">
              <a:buNone/>
            </a:pPr>
            <a:endParaRPr lang="en-US" sz="1800" dirty="0">
              <a:solidFill>
                <a:srgbClr val="FF0000"/>
              </a:solidFill>
            </a:endParaRPr>
          </a:p>
        </p:txBody>
      </p:sp>
      <p:sp>
        <p:nvSpPr>
          <p:cNvPr id="4" name="Slide Number Placeholder 3"/>
          <p:cNvSpPr>
            <a:spLocks noGrp="1"/>
          </p:cNvSpPr>
          <p:nvPr>
            <p:ph type="sldNum" sz="quarter" idx="12"/>
          </p:nvPr>
        </p:nvSpPr>
        <p:spPr/>
        <p:txBody>
          <a:bodyPr/>
          <a:lstStyle/>
          <a:p>
            <a:fld id="{E27D618F-42EB-4554-935E-FA97850B6727}" type="slidenum">
              <a:rPr lang="en-US" smtClean="0">
                <a:solidFill>
                  <a:prstClr val="black">
                    <a:lumMod val="65000"/>
                    <a:lumOff val="35000"/>
                  </a:prstClr>
                </a:solidFill>
              </a:rPr>
              <a:pPr/>
              <a:t>9</a:t>
            </a:fld>
            <a:endParaRPr lang="en-US" dirty="0">
              <a:solidFill>
                <a:prstClr val="black">
                  <a:lumMod val="65000"/>
                  <a:lumOff val="35000"/>
                </a:prstClr>
              </a:solidFill>
            </a:endParaRPr>
          </a:p>
        </p:txBody>
      </p:sp>
      <p:grpSp>
        <p:nvGrpSpPr>
          <p:cNvPr id="8" name="Group 7"/>
          <p:cNvGrpSpPr/>
          <p:nvPr/>
        </p:nvGrpSpPr>
        <p:grpSpPr>
          <a:xfrm>
            <a:off x="1430405" y="1391976"/>
            <a:ext cx="4773778" cy="3007721"/>
            <a:chOff x="1430405" y="1391976"/>
            <a:chExt cx="4773778" cy="3007721"/>
          </a:xfrm>
        </p:grpSpPr>
        <p:pic>
          <p:nvPicPr>
            <p:cNvPr id="9" name="Picture 8"/>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30405" y="1926295"/>
              <a:ext cx="4669608" cy="2473402"/>
            </a:xfrm>
            <a:prstGeom prst="rect">
              <a:avLst/>
            </a:prstGeom>
            <a:noFill/>
            <a:ln>
              <a:solidFill>
                <a:srgbClr val="000000"/>
              </a:solidFill>
            </a:ln>
            <a:effectLst>
              <a:outerShdw blurRad="50800" dist="165100" dir="2700000" algn="tl" rotWithShape="0">
                <a:prstClr val="black">
                  <a:alpha val="40000"/>
                </a:prstClr>
              </a:outerShdw>
            </a:effectLst>
          </p:spPr>
        </p:pic>
        <p:sp>
          <p:nvSpPr>
            <p:cNvPr id="10" name="Rectangle 9"/>
            <p:cNvSpPr/>
            <p:nvPr/>
          </p:nvSpPr>
          <p:spPr>
            <a:xfrm>
              <a:off x="5680961" y="1939944"/>
              <a:ext cx="517113" cy="168275"/>
            </a:xfrm>
            <a:prstGeom prst="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sp>
          <p:nvSpPr>
            <p:cNvPr id="11" name="Left Arrow 10"/>
            <p:cNvSpPr/>
            <p:nvPr/>
          </p:nvSpPr>
          <p:spPr>
            <a:xfrm rot="18451515">
              <a:off x="5834783" y="1568131"/>
              <a:ext cx="545555" cy="193245"/>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prstClr val="white"/>
                </a:solidFill>
              </a:endParaRPr>
            </a:p>
          </p:txBody>
        </p:sp>
      </p:grpSp>
    </p:spTree>
    <p:extLst>
      <p:ext uri="{BB962C8B-B14F-4D97-AF65-F5344CB8AC3E}">
        <p14:creationId xmlns:p14="http://schemas.microsoft.com/office/powerpoint/2010/main" val="1734758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9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0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1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1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1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1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1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17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18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0.xml><?xml version="1.0" encoding="utf-8"?>
<a:theme xmlns:a="http://schemas.openxmlformats.org/drawingml/2006/main" name="19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1.xml><?xml version="1.0" encoding="utf-8"?>
<a:theme xmlns:a="http://schemas.openxmlformats.org/drawingml/2006/main" name="20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2.xml><?xml version="1.0" encoding="utf-8"?>
<a:theme xmlns:a="http://schemas.openxmlformats.org/drawingml/2006/main" name="2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3.xml><?xml version="1.0" encoding="utf-8"?>
<a:theme xmlns:a="http://schemas.openxmlformats.org/drawingml/2006/main" name="2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4.xml><?xml version="1.0" encoding="utf-8"?>
<a:theme xmlns:a="http://schemas.openxmlformats.org/drawingml/2006/main" name="2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5.xml><?xml version="1.0" encoding="utf-8"?>
<a:theme xmlns:a="http://schemas.openxmlformats.org/drawingml/2006/main" name="2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6.xml><?xml version="1.0" encoding="utf-8"?>
<a:theme xmlns:a="http://schemas.openxmlformats.org/drawingml/2006/main" name="2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7.xml><?xml version="1.0" encoding="utf-8"?>
<a:theme xmlns:a="http://schemas.openxmlformats.org/drawingml/2006/main" name="2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8.xml><?xml version="1.0" encoding="utf-8"?>
<a:theme xmlns:a="http://schemas.openxmlformats.org/drawingml/2006/main" name="27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9.xml><?xml version="1.0" encoding="utf-8"?>
<a:theme xmlns:a="http://schemas.openxmlformats.org/drawingml/2006/main" name="28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0.xml><?xml version="1.0" encoding="utf-8"?>
<a:theme xmlns:a="http://schemas.openxmlformats.org/drawingml/2006/main" name="29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1.xml><?xml version="1.0" encoding="utf-8"?>
<a:theme xmlns:a="http://schemas.openxmlformats.org/drawingml/2006/main" name="30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2.xml><?xml version="1.0" encoding="utf-8"?>
<a:theme xmlns:a="http://schemas.openxmlformats.org/drawingml/2006/main" name="31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3.xml><?xml version="1.0" encoding="utf-8"?>
<a:theme xmlns:a="http://schemas.openxmlformats.org/drawingml/2006/main" name="32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4.xml><?xml version="1.0" encoding="utf-8"?>
<a:theme xmlns:a="http://schemas.openxmlformats.org/drawingml/2006/main" name="3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5.xml><?xml version="1.0" encoding="utf-8"?>
<a:theme xmlns:a="http://schemas.openxmlformats.org/drawingml/2006/main" name="3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6.xml><?xml version="1.0" encoding="utf-8"?>
<a:theme xmlns:a="http://schemas.openxmlformats.org/drawingml/2006/main" name="3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7.xml><?xml version="1.0" encoding="utf-8"?>
<a:theme xmlns:a="http://schemas.openxmlformats.org/drawingml/2006/main" name="3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8_Default Theme">
  <a:themeElements>
    <a:clrScheme name="Clinovations Template">
      <a:dk1>
        <a:sysClr val="windowText" lastClr="000000"/>
      </a:dk1>
      <a:lt1>
        <a:sysClr val="window" lastClr="FFFFFF"/>
      </a:lt1>
      <a:dk2>
        <a:srgbClr val="1F497D"/>
      </a:dk2>
      <a:lt2>
        <a:srgbClr val="E1E1E0"/>
      </a:lt2>
      <a:accent1>
        <a:srgbClr val="0F4C66"/>
      </a:accent1>
      <a:accent2>
        <a:srgbClr val="87A44F"/>
      </a:accent2>
      <a:accent3>
        <a:srgbClr val="448901"/>
      </a:accent3>
      <a:accent4>
        <a:srgbClr val="595959"/>
      </a:accent4>
      <a:accent5>
        <a:srgbClr val="2C6A84"/>
      </a:accent5>
      <a:accent6>
        <a:srgbClr val="08466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25255</TotalTime>
  <Words>1759</Words>
  <Application>Microsoft Office PowerPoint</Application>
  <PresentationFormat>On-screen Show (4:3)</PresentationFormat>
  <Paragraphs>418</Paragraphs>
  <Slides>36</Slides>
  <Notes>31</Notes>
  <HiddenSlides>0</HiddenSlides>
  <MMClips>0</MMClips>
  <ScaleCrop>false</ScaleCrop>
  <HeadingPairs>
    <vt:vector size="6" baseType="variant">
      <vt:variant>
        <vt:lpstr>Fonts Used</vt:lpstr>
      </vt:variant>
      <vt:variant>
        <vt:i4>5</vt:i4>
      </vt:variant>
      <vt:variant>
        <vt:lpstr>Theme</vt:lpstr>
      </vt:variant>
      <vt:variant>
        <vt:i4>37</vt:i4>
      </vt:variant>
      <vt:variant>
        <vt:lpstr>Slide Titles</vt:lpstr>
      </vt:variant>
      <vt:variant>
        <vt:i4>36</vt:i4>
      </vt:variant>
    </vt:vector>
  </HeadingPairs>
  <TitlesOfParts>
    <vt:vector size="78" baseType="lpstr">
      <vt:lpstr>Arial</vt:lpstr>
      <vt:lpstr>Calibri</vt:lpstr>
      <vt:lpstr>Calibri Light</vt:lpstr>
      <vt:lpstr>Times New Roman</vt:lpstr>
      <vt:lpstr>Wingdings</vt:lpstr>
      <vt:lpstr>Default Theme</vt:lpstr>
      <vt:lpstr>1_Default Theme</vt:lpstr>
      <vt:lpstr>2_Default Theme</vt:lpstr>
      <vt:lpstr>3_Default Theme</vt:lpstr>
      <vt:lpstr>4_Default Theme</vt:lpstr>
      <vt:lpstr>5_Default Theme</vt:lpstr>
      <vt:lpstr>6_Default Theme</vt:lpstr>
      <vt:lpstr>7_Default Theme</vt:lpstr>
      <vt:lpstr>8_Default Theme</vt:lpstr>
      <vt:lpstr>9_Default Theme</vt:lpstr>
      <vt:lpstr>10_Default Theme</vt:lpstr>
      <vt:lpstr>11_Default Theme</vt:lpstr>
      <vt:lpstr>12_Default Theme</vt:lpstr>
      <vt:lpstr>13_Default Theme</vt:lpstr>
      <vt:lpstr>14_Default Theme</vt:lpstr>
      <vt:lpstr>15_Default Theme</vt:lpstr>
      <vt:lpstr>16_Default Theme</vt:lpstr>
      <vt:lpstr>17_Default Theme</vt:lpstr>
      <vt:lpstr>18_Default Theme</vt:lpstr>
      <vt:lpstr>19_Default Theme</vt:lpstr>
      <vt:lpstr>20_Default Theme</vt:lpstr>
      <vt:lpstr>21_Default Theme</vt:lpstr>
      <vt:lpstr>22_Default Theme</vt:lpstr>
      <vt:lpstr>23_Default Theme</vt:lpstr>
      <vt:lpstr>24_Default Theme</vt:lpstr>
      <vt:lpstr>25_Default Theme</vt:lpstr>
      <vt:lpstr>26_Default Theme</vt:lpstr>
      <vt:lpstr>27_Default Theme</vt:lpstr>
      <vt:lpstr>28_Default Theme</vt:lpstr>
      <vt:lpstr>29_Default Theme</vt:lpstr>
      <vt:lpstr>30_Default Theme</vt:lpstr>
      <vt:lpstr>31_Default Theme</vt:lpstr>
      <vt:lpstr>32_Default Theme</vt:lpstr>
      <vt:lpstr>33_Default Theme</vt:lpstr>
      <vt:lpstr>34_Default Theme</vt:lpstr>
      <vt:lpstr>35_Default Theme</vt:lpstr>
      <vt:lpstr>36_Default Theme</vt:lpstr>
      <vt:lpstr>PowerPoint Presentation</vt:lpstr>
      <vt:lpstr>Introduction to the eScreening tablet system  </vt:lpstr>
      <vt:lpstr>Introduction to the eScreening tablet system</vt:lpstr>
      <vt:lpstr>Introduction to the eScreening tablet system</vt:lpstr>
      <vt:lpstr>Training Modules</vt:lpstr>
      <vt:lpstr>1 | Overview </vt:lpstr>
      <vt:lpstr>1 | Accessing the application</vt:lpstr>
      <vt:lpstr>1 | Logging in </vt:lpstr>
      <vt:lpstr>1 | Logging out </vt:lpstr>
      <vt:lpstr>1 | Changing your password </vt:lpstr>
      <vt:lpstr>1 | Verifying your CPRS Account</vt:lpstr>
      <vt:lpstr>Training Modules</vt:lpstr>
      <vt:lpstr>2 | User roles and permissions</vt:lpstr>
      <vt:lpstr>2 | User Management - Security</vt:lpstr>
      <vt:lpstr>Training Modules</vt:lpstr>
      <vt:lpstr>3 | Setting up Assessments</vt:lpstr>
      <vt:lpstr>3 | Setting Up an Assessment</vt:lpstr>
      <vt:lpstr>3 | Setting Up an Assessment</vt:lpstr>
      <vt:lpstr>3 | Setting Up an Assessment</vt:lpstr>
      <vt:lpstr>3 | Setting Up an Assessment</vt:lpstr>
      <vt:lpstr>Training Modules</vt:lpstr>
      <vt:lpstr>4 | Dashboard Features</vt:lpstr>
      <vt:lpstr>4 | Dashboard Features</vt:lpstr>
      <vt:lpstr>4 | Dashboard Features</vt:lpstr>
      <vt:lpstr>Training Modules</vt:lpstr>
      <vt:lpstr>5| Reporting and Data</vt:lpstr>
      <vt:lpstr>Training Modules</vt:lpstr>
      <vt:lpstr>6| Troubleshooting &amp; Support</vt:lpstr>
      <vt:lpstr>PowerPoint Presentation</vt:lpstr>
      <vt:lpstr>PowerPoint Presentation</vt:lpstr>
      <vt:lpstr>Using CPRS with eScreening</vt:lpstr>
      <vt:lpstr>PowerPoint Presentation</vt:lpstr>
      <vt:lpstr>View &amp; Print the Veteran Summary</vt:lpstr>
      <vt:lpstr>View &amp; Print the Veteran Summary</vt:lpstr>
      <vt:lpstr>PowerPoint Presentation</vt:lpstr>
      <vt:lpstr>PowerPoint Presentation</vt:lpstr>
    </vt:vector>
  </TitlesOfParts>
  <Company>Clinovations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Matthew.Morgan@va.gov</dc:creator>
  <cp:lastModifiedBy>L. Buckwalter</cp:lastModifiedBy>
  <cp:revision>462</cp:revision>
  <cp:lastPrinted>2014-04-17T18:51:57Z</cp:lastPrinted>
  <dcterms:created xsi:type="dcterms:W3CDTF">2014-01-18T16:43:25Z</dcterms:created>
  <dcterms:modified xsi:type="dcterms:W3CDTF">2015-03-13T17:16:33Z</dcterms:modified>
</cp:coreProperties>
</file>