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Lst>
  <p:notesMasterIdLst>
    <p:notesMasterId r:id="rId63"/>
  </p:notesMasterIdLst>
  <p:handoutMasterIdLst>
    <p:handoutMasterId r:id="rId64"/>
  </p:handoutMasterIdLst>
  <p:sldIdLst>
    <p:sldId id="410" r:id="rId5"/>
    <p:sldId id="411" r:id="rId6"/>
    <p:sldId id="412" r:id="rId7"/>
    <p:sldId id="482" r:id="rId8"/>
    <p:sldId id="371" r:id="rId9"/>
    <p:sldId id="414" r:id="rId10"/>
    <p:sldId id="415" r:id="rId11"/>
    <p:sldId id="416" r:id="rId12"/>
    <p:sldId id="417" r:id="rId13"/>
    <p:sldId id="418" r:id="rId14"/>
    <p:sldId id="483" r:id="rId15"/>
    <p:sldId id="435" r:id="rId16"/>
    <p:sldId id="419" r:id="rId17"/>
    <p:sldId id="420" r:id="rId18"/>
    <p:sldId id="436" r:id="rId19"/>
    <p:sldId id="421" r:id="rId20"/>
    <p:sldId id="422" r:id="rId21"/>
    <p:sldId id="449" r:id="rId22"/>
    <p:sldId id="450" r:id="rId23"/>
    <p:sldId id="423" r:id="rId24"/>
    <p:sldId id="424" r:id="rId25"/>
    <p:sldId id="425" r:id="rId26"/>
    <p:sldId id="451" r:id="rId27"/>
    <p:sldId id="437" r:id="rId28"/>
    <p:sldId id="427" r:id="rId29"/>
    <p:sldId id="428" r:id="rId30"/>
    <p:sldId id="441" r:id="rId31"/>
    <p:sldId id="440" r:id="rId32"/>
    <p:sldId id="442" r:id="rId33"/>
    <p:sldId id="446" r:id="rId34"/>
    <p:sldId id="447" r:id="rId35"/>
    <p:sldId id="471" r:id="rId36"/>
    <p:sldId id="472" r:id="rId37"/>
    <p:sldId id="445" r:id="rId38"/>
    <p:sldId id="444" r:id="rId39"/>
    <p:sldId id="448" r:id="rId40"/>
    <p:sldId id="429" r:id="rId41"/>
    <p:sldId id="438" r:id="rId42"/>
    <p:sldId id="387" r:id="rId43"/>
    <p:sldId id="439" r:id="rId44"/>
    <p:sldId id="431" r:id="rId45"/>
    <p:sldId id="432" r:id="rId46"/>
    <p:sldId id="463" r:id="rId47"/>
    <p:sldId id="458" r:id="rId48"/>
    <p:sldId id="466" r:id="rId49"/>
    <p:sldId id="459" r:id="rId50"/>
    <p:sldId id="467" r:id="rId51"/>
    <p:sldId id="462" r:id="rId52"/>
    <p:sldId id="468" r:id="rId53"/>
    <p:sldId id="461" r:id="rId54"/>
    <p:sldId id="465" r:id="rId55"/>
    <p:sldId id="478" r:id="rId56"/>
    <p:sldId id="479" r:id="rId57"/>
    <p:sldId id="480" r:id="rId58"/>
    <p:sldId id="481" r:id="rId59"/>
    <p:sldId id="469" r:id="rId60"/>
    <p:sldId id="433" r:id="rId61"/>
    <p:sldId id="434"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en Chan" initials="KC" lastIdx="1" clrIdx="0"/>
  <p:cmAuthor id="1" name="vhasdcpittmj" initials="v" lastIdx="15" clrIdx="1"/>
  <p:cmAuthor id="2" name="Roslyn Johnson"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C66"/>
    <a:srgbClr val="E7C049"/>
    <a:srgbClr val="0F3B53"/>
    <a:srgbClr val="E1E1E0"/>
    <a:srgbClr val="5959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40" autoAdjust="0"/>
    <p:restoredTop sz="91463" autoAdjust="0"/>
  </p:normalViewPr>
  <p:slideViewPr>
    <p:cSldViewPr snapToGrid="0" snapToObjects="1">
      <p:cViewPr varScale="1">
        <p:scale>
          <a:sx n="79" d="100"/>
          <a:sy n="79" d="100"/>
        </p:scale>
        <p:origin x="108" y="8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 Battery of Screens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a:solidFill>
          <a:srgbClr val="FFFF00"/>
        </a:solidFill>
      </dgm:spPr>
      <dgm:t>
        <a:bodyPr/>
        <a:lstStyle/>
        <a:p>
          <a:endParaRPr lang="en-US"/>
        </a:p>
      </dgm:t>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4263E0ED-DD73-5743-9798-AEE29BE3B539}" type="presOf" srcId="{93B0E3EA-EB2A-CD4D-8800-F093C7D8D4FA}" destId="{9885AAD4-FA98-2C4C-9261-CE750F217DFB}" srcOrd="0" destOrd="0" presId="urn:microsoft.com/office/officeart/2008/layout/VerticalCurvedList"/>
    <dgm:cxn modelId="{BDCEF9C6-73F9-014C-A663-ACBE8CDEED84}" type="presOf" srcId="{9388A3BD-B17F-2146-872A-FC42DEAE1793}" destId="{51369AC8-5288-6F48-9FCC-2954F0788881}"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18AB6F85-95AD-B346-BCCD-012A4ACDDFDD}" type="presOf" srcId="{E1411CFB-8346-A448-8691-B184452B5053}" destId="{5C8C4924-B70F-584B-A558-6DFBF7783117}"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CE6DFBEE-B936-D747-B250-1390D98A49CA}" type="presOf" srcId="{12A6ED6A-BB5D-7140-B8B2-9970A4920CCF}" destId="{68241B54-D941-274B-AFB5-2522056C3546}" srcOrd="0" destOrd="0" presId="urn:microsoft.com/office/officeart/2008/layout/VerticalCurvedList"/>
    <dgm:cxn modelId="{4C7B6BBC-B96C-EF4C-A9C9-8237CD4450AB}" type="presOf" srcId="{84363C99-5A09-0C4F-8981-E7E196A955F3}" destId="{284457FC-AD50-C645-A42C-162C7FA81438}" srcOrd="0" destOrd="0" presId="urn:microsoft.com/office/officeart/2008/layout/VerticalCurvedList"/>
    <dgm:cxn modelId="{B5102E83-7049-AB4A-8612-9DE94830E42A}" type="presOf" srcId="{4E88E592-E1FD-8844-A1BF-8180E954F441}" destId="{D87E3F26-70EF-E641-A2FF-3B887F9B8B60}" srcOrd="0" destOrd="0" presId="urn:microsoft.com/office/officeart/2008/layout/VerticalCurvedList"/>
    <dgm:cxn modelId="{89DA720D-C9E2-3D4B-8AE0-56F982646C06}" type="presOf" srcId="{D6348C27-72EE-9342-B0A7-855A7187B53D}" destId="{64F72B36-3014-7E43-B43C-AB2333FD8633}"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9C6BB510-6695-C94C-83B5-E1DF162CEB08}" type="presOf" srcId="{6F717017-F0EB-0942-8B3A-3DFC0CF31DD1}" destId="{CD9B664E-C07E-2449-A3D4-B6F2441115BF}"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F357B67B-56E2-9D4B-818D-043A6E5EDB11}" type="presParOf" srcId="{51369AC8-5288-6F48-9FCC-2954F0788881}" destId="{A7ECB4C1-2DB4-4046-99DA-5137D15F1BBA}" srcOrd="0" destOrd="0" presId="urn:microsoft.com/office/officeart/2008/layout/VerticalCurvedList"/>
    <dgm:cxn modelId="{586B975E-DCF9-1949-831B-DABED827A01D}" type="presParOf" srcId="{A7ECB4C1-2DB4-4046-99DA-5137D15F1BBA}" destId="{89B47217-AC47-1043-96D5-456C74CA5421}" srcOrd="0" destOrd="0" presId="urn:microsoft.com/office/officeart/2008/layout/VerticalCurvedList"/>
    <dgm:cxn modelId="{39E836CF-A5C3-8142-9DAC-39B85089E7A6}" type="presParOf" srcId="{89B47217-AC47-1043-96D5-456C74CA5421}" destId="{5C257413-CC94-1B45-91CA-AF2DA75F7B80}" srcOrd="0" destOrd="0" presId="urn:microsoft.com/office/officeart/2008/layout/VerticalCurvedList"/>
    <dgm:cxn modelId="{5097AA89-5DF2-8E4A-8A82-B4D941364FB2}" type="presParOf" srcId="{89B47217-AC47-1043-96D5-456C74CA5421}" destId="{68241B54-D941-274B-AFB5-2522056C3546}" srcOrd="1" destOrd="0" presId="urn:microsoft.com/office/officeart/2008/layout/VerticalCurvedList"/>
    <dgm:cxn modelId="{1D538782-0411-AE41-B544-1B870460136C}" type="presParOf" srcId="{89B47217-AC47-1043-96D5-456C74CA5421}" destId="{CCBE61A8-E649-934F-8310-60A086DBC161}" srcOrd="2" destOrd="0" presId="urn:microsoft.com/office/officeart/2008/layout/VerticalCurvedList"/>
    <dgm:cxn modelId="{69EC01EB-3785-A84F-A70B-E979FF51149A}" type="presParOf" srcId="{89B47217-AC47-1043-96D5-456C74CA5421}" destId="{3FFC9FA2-081F-7849-88A8-A637166D887D}" srcOrd="3" destOrd="0" presId="urn:microsoft.com/office/officeart/2008/layout/VerticalCurvedList"/>
    <dgm:cxn modelId="{CAC22126-6A53-574E-BFF0-4046A686D16F}" type="presParOf" srcId="{A7ECB4C1-2DB4-4046-99DA-5137D15F1BBA}" destId="{64F72B36-3014-7E43-B43C-AB2333FD8633}" srcOrd="1" destOrd="0" presId="urn:microsoft.com/office/officeart/2008/layout/VerticalCurvedList"/>
    <dgm:cxn modelId="{37FF7279-F394-1C4A-8066-3E0955206209}" type="presParOf" srcId="{A7ECB4C1-2DB4-4046-99DA-5137D15F1BBA}" destId="{C706095C-0A54-2C4E-85B9-27D8D1418F26}" srcOrd="2" destOrd="0" presId="urn:microsoft.com/office/officeart/2008/layout/VerticalCurvedList"/>
    <dgm:cxn modelId="{CC8B4223-A7BD-3544-8E81-31E1917E464C}" type="presParOf" srcId="{C706095C-0A54-2C4E-85B9-27D8D1418F26}" destId="{471A6F5D-6E82-5A45-A05E-74FF9AC5AA6F}" srcOrd="0" destOrd="0" presId="urn:microsoft.com/office/officeart/2008/layout/VerticalCurvedList"/>
    <dgm:cxn modelId="{CC49E664-FE1B-414D-9DD7-74497A5BB5C0}" type="presParOf" srcId="{A7ECB4C1-2DB4-4046-99DA-5137D15F1BBA}" destId="{5C8C4924-B70F-584B-A558-6DFBF7783117}" srcOrd="3" destOrd="0" presId="urn:microsoft.com/office/officeart/2008/layout/VerticalCurvedList"/>
    <dgm:cxn modelId="{CADD6A12-9803-C648-AD63-08C96C9E9661}" type="presParOf" srcId="{A7ECB4C1-2DB4-4046-99DA-5137D15F1BBA}" destId="{1F05EE8C-9E5C-8441-9211-AB33BFB5735F}" srcOrd="4" destOrd="0" presId="urn:microsoft.com/office/officeart/2008/layout/VerticalCurvedList"/>
    <dgm:cxn modelId="{5ECC4B0C-B98F-FB4F-90E9-5B001F7BEE3A}" type="presParOf" srcId="{1F05EE8C-9E5C-8441-9211-AB33BFB5735F}" destId="{C9F365C3-5E28-3E4D-B0AC-73E041BC8AD6}" srcOrd="0" destOrd="0" presId="urn:microsoft.com/office/officeart/2008/layout/VerticalCurvedList"/>
    <dgm:cxn modelId="{4A73F39A-C397-C44E-98C6-001BF0CCFA75}" type="presParOf" srcId="{A7ECB4C1-2DB4-4046-99DA-5137D15F1BBA}" destId="{284457FC-AD50-C645-A42C-162C7FA81438}" srcOrd="5" destOrd="0" presId="urn:microsoft.com/office/officeart/2008/layout/VerticalCurvedList"/>
    <dgm:cxn modelId="{96ED40C1-F45E-E449-A246-01CE14191E8B}" type="presParOf" srcId="{A7ECB4C1-2DB4-4046-99DA-5137D15F1BBA}" destId="{A59BE9B0-EE4A-DA46-89D3-F18D51C20B1F}" srcOrd="6" destOrd="0" presId="urn:microsoft.com/office/officeart/2008/layout/VerticalCurvedList"/>
    <dgm:cxn modelId="{0ADEE505-F685-9F4D-86AF-887DBD5FE35C}" type="presParOf" srcId="{A59BE9B0-EE4A-DA46-89D3-F18D51C20B1F}" destId="{A1A53361-3AEE-5B41-8E71-8DC695F6FE21}" srcOrd="0" destOrd="0" presId="urn:microsoft.com/office/officeart/2008/layout/VerticalCurvedList"/>
    <dgm:cxn modelId="{C4843CDC-970E-F844-B1DB-5101721E47DD}" type="presParOf" srcId="{A7ECB4C1-2DB4-4046-99DA-5137D15F1BBA}" destId="{CD9B664E-C07E-2449-A3D4-B6F2441115BF}" srcOrd="7" destOrd="0" presId="urn:microsoft.com/office/officeart/2008/layout/VerticalCurvedList"/>
    <dgm:cxn modelId="{31E1D459-4F36-1B48-875C-5442D55FF3CF}" type="presParOf" srcId="{A7ECB4C1-2DB4-4046-99DA-5137D15F1BBA}" destId="{1070D81C-3A1C-094C-A85C-46EA805E117F}" srcOrd="8" destOrd="0" presId="urn:microsoft.com/office/officeart/2008/layout/VerticalCurvedList"/>
    <dgm:cxn modelId="{CE5CBD99-D950-0546-85AD-F697628D6433}" type="presParOf" srcId="{1070D81C-3A1C-094C-A85C-46EA805E117F}" destId="{7452716A-356E-094F-9D11-F69DEE722EF3}" srcOrd="0" destOrd="0" presId="urn:microsoft.com/office/officeart/2008/layout/VerticalCurvedList"/>
    <dgm:cxn modelId="{5E99A1CA-BF74-3242-AC8B-36B931E79C00}" type="presParOf" srcId="{A7ECB4C1-2DB4-4046-99DA-5137D15F1BBA}" destId="{9885AAD4-FA98-2C4C-9261-CE750F217DFB}" srcOrd="9" destOrd="0" presId="urn:microsoft.com/office/officeart/2008/layout/VerticalCurvedList"/>
    <dgm:cxn modelId="{96161F36-8FD3-6E4A-B138-AC993BEA0271}" type="presParOf" srcId="{A7ECB4C1-2DB4-4046-99DA-5137D15F1BBA}" destId="{2778AA55-31A8-3E43-8488-993171323A9D}" srcOrd="10" destOrd="0" presId="urn:microsoft.com/office/officeart/2008/layout/VerticalCurvedList"/>
    <dgm:cxn modelId="{AE127359-76B3-C14C-A8C1-08F934E96249}" type="presParOf" srcId="{2778AA55-31A8-3E43-8488-993171323A9D}" destId="{1063CDC9-B40D-5C42-8196-0A15B9AA25CD}" srcOrd="0" destOrd="0" presId="urn:microsoft.com/office/officeart/2008/layout/VerticalCurvedList"/>
    <dgm:cxn modelId="{5C4A0462-D3AB-BC45-91AE-2BB6BA096059}" type="presParOf" srcId="{A7ECB4C1-2DB4-4046-99DA-5137D15F1BBA}" destId="{D87E3F26-70EF-E641-A2FF-3B887F9B8B60}" srcOrd="11" destOrd="0" presId="urn:microsoft.com/office/officeart/2008/layout/VerticalCurvedList"/>
    <dgm:cxn modelId="{33D19D9B-B8FB-DE49-9397-DBC027EC1CA8}" type="presParOf" srcId="{A7ECB4C1-2DB4-4046-99DA-5137D15F1BBA}" destId="{60FAEC5F-7F6E-C24E-91B2-2DA2A5A20CC5}" srcOrd="12" destOrd="0" presId="urn:microsoft.com/office/officeart/2008/layout/VerticalCurvedList"/>
    <dgm:cxn modelId="{87D13552-7D95-B34B-91FA-056453403ED6}"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 Battery of Screens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a:solidFill>
          <a:srgbClr val="FFFF00"/>
        </a:solidFill>
      </dgm:spPr>
      <dgm:t>
        <a:bodyPr/>
        <a:lstStyle/>
        <a:p>
          <a:endParaRPr lang="en-US"/>
        </a:p>
      </dgm:t>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F3239D61-0AA3-4F73-904C-9B5BE649C52A}" type="presOf" srcId="{84363C99-5A09-0C4F-8981-E7E196A955F3}" destId="{284457FC-AD50-C645-A42C-162C7FA81438}"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88C88131-A7E5-9543-9BCF-535ADCC4340C}" srcId="{9388A3BD-B17F-2146-872A-FC42DEAE1793}" destId="{E1411CFB-8346-A448-8691-B184452B5053}" srcOrd="1" destOrd="0" parTransId="{7C84527C-FD41-6744-B3D2-FED43CD0B2B4}" sibTransId="{046E387C-5BBF-E84D-80AD-7B37CE092E5E}"/>
    <dgm:cxn modelId="{A87FA269-42E0-4EFB-9FC0-453B4029C914}" type="presOf" srcId="{93B0E3EA-EB2A-CD4D-8800-F093C7D8D4FA}" destId="{9885AAD4-FA98-2C4C-9261-CE750F217DFB}" srcOrd="0" destOrd="0" presId="urn:microsoft.com/office/officeart/2008/layout/VerticalCurvedList"/>
    <dgm:cxn modelId="{4FA6D44C-004F-4117-9D8D-67F1E864B920}" type="presOf" srcId="{9388A3BD-B17F-2146-872A-FC42DEAE1793}" destId="{51369AC8-5288-6F48-9FCC-2954F0788881}" srcOrd="0" destOrd="0" presId="urn:microsoft.com/office/officeart/2008/layout/VerticalCurvedList"/>
    <dgm:cxn modelId="{64AD42E2-F85A-460F-89CE-9D8388FF7501}" type="presOf" srcId="{D6348C27-72EE-9342-B0A7-855A7187B53D}" destId="{64F72B36-3014-7E43-B43C-AB2333FD8633}" srcOrd="0" destOrd="0" presId="urn:microsoft.com/office/officeart/2008/layout/VerticalCurvedList"/>
    <dgm:cxn modelId="{F407A90C-5D2F-4269-BDCE-E4664F1E9322}" type="presOf" srcId="{12A6ED6A-BB5D-7140-B8B2-9970A4920CCF}" destId="{68241B54-D941-274B-AFB5-2522056C3546}"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DE65EDF9-A07A-4B74-9400-2C906CDF7A25}" type="presOf" srcId="{E1411CFB-8346-A448-8691-B184452B5053}" destId="{5C8C4924-B70F-584B-A558-6DFBF7783117}"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E5A5CFCF-80D6-4A1D-B75F-D0A3B405B5E9}" type="presOf" srcId="{4E88E592-E1FD-8844-A1BF-8180E954F441}" destId="{D87E3F26-70EF-E641-A2FF-3B887F9B8B60}" srcOrd="0" destOrd="0" presId="urn:microsoft.com/office/officeart/2008/layout/VerticalCurvedList"/>
    <dgm:cxn modelId="{9858CD44-E79D-4563-8208-C2376DD17F97}" type="presOf" srcId="{6F717017-F0EB-0942-8B3A-3DFC0CF31DD1}" destId="{CD9B664E-C07E-2449-A3D4-B6F2441115BF}" srcOrd="0" destOrd="0" presId="urn:microsoft.com/office/officeart/2008/layout/VerticalCurvedList"/>
    <dgm:cxn modelId="{701C0A03-D678-4AD0-9555-C324E5916045}" type="presParOf" srcId="{51369AC8-5288-6F48-9FCC-2954F0788881}" destId="{A7ECB4C1-2DB4-4046-99DA-5137D15F1BBA}" srcOrd="0" destOrd="0" presId="urn:microsoft.com/office/officeart/2008/layout/VerticalCurvedList"/>
    <dgm:cxn modelId="{8EFA5A05-B3F7-4665-B7D1-701DD2F6DBA1}" type="presParOf" srcId="{A7ECB4C1-2DB4-4046-99DA-5137D15F1BBA}" destId="{89B47217-AC47-1043-96D5-456C74CA5421}" srcOrd="0" destOrd="0" presId="urn:microsoft.com/office/officeart/2008/layout/VerticalCurvedList"/>
    <dgm:cxn modelId="{5D04351B-ECD9-4F7B-AF3E-1945C9E6668F}" type="presParOf" srcId="{89B47217-AC47-1043-96D5-456C74CA5421}" destId="{5C257413-CC94-1B45-91CA-AF2DA75F7B80}" srcOrd="0" destOrd="0" presId="urn:microsoft.com/office/officeart/2008/layout/VerticalCurvedList"/>
    <dgm:cxn modelId="{62F3112C-6936-4EDA-BB1D-36B7D89048D7}" type="presParOf" srcId="{89B47217-AC47-1043-96D5-456C74CA5421}" destId="{68241B54-D941-274B-AFB5-2522056C3546}" srcOrd="1" destOrd="0" presId="urn:microsoft.com/office/officeart/2008/layout/VerticalCurvedList"/>
    <dgm:cxn modelId="{92D741A0-BA2A-4EA5-8B39-D8539CDA7414}" type="presParOf" srcId="{89B47217-AC47-1043-96D5-456C74CA5421}" destId="{CCBE61A8-E649-934F-8310-60A086DBC161}" srcOrd="2" destOrd="0" presId="urn:microsoft.com/office/officeart/2008/layout/VerticalCurvedList"/>
    <dgm:cxn modelId="{E1F9E3A5-2738-4EB0-ABE2-6734238A5E6A}" type="presParOf" srcId="{89B47217-AC47-1043-96D5-456C74CA5421}" destId="{3FFC9FA2-081F-7849-88A8-A637166D887D}" srcOrd="3" destOrd="0" presId="urn:microsoft.com/office/officeart/2008/layout/VerticalCurvedList"/>
    <dgm:cxn modelId="{2D7DAA9C-029A-462E-8718-B4C3E0F36ABE}" type="presParOf" srcId="{A7ECB4C1-2DB4-4046-99DA-5137D15F1BBA}" destId="{64F72B36-3014-7E43-B43C-AB2333FD8633}" srcOrd="1" destOrd="0" presId="urn:microsoft.com/office/officeart/2008/layout/VerticalCurvedList"/>
    <dgm:cxn modelId="{93283FF0-B309-4014-8A86-8A90A907E7F5}" type="presParOf" srcId="{A7ECB4C1-2DB4-4046-99DA-5137D15F1BBA}" destId="{C706095C-0A54-2C4E-85B9-27D8D1418F26}" srcOrd="2" destOrd="0" presId="urn:microsoft.com/office/officeart/2008/layout/VerticalCurvedList"/>
    <dgm:cxn modelId="{F41524FC-37F9-4ADA-AF62-3E89F7616F65}" type="presParOf" srcId="{C706095C-0A54-2C4E-85B9-27D8D1418F26}" destId="{471A6F5D-6E82-5A45-A05E-74FF9AC5AA6F}" srcOrd="0" destOrd="0" presId="urn:microsoft.com/office/officeart/2008/layout/VerticalCurvedList"/>
    <dgm:cxn modelId="{D09265D2-756B-44BB-A404-2B586D70F659}" type="presParOf" srcId="{A7ECB4C1-2DB4-4046-99DA-5137D15F1BBA}" destId="{5C8C4924-B70F-584B-A558-6DFBF7783117}" srcOrd="3" destOrd="0" presId="urn:microsoft.com/office/officeart/2008/layout/VerticalCurvedList"/>
    <dgm:cxn modelId="{B624EBC5-E2BF-489D-B240-6EAF6C9649ED}" type="presParOf" srcId="{A7ECB4C1-2DB4-4046-99DA-5137D15F1BBA}" destId="{1F05EE8C-9E5C-8441-9211-AB33BFB5735F}" srcOrd="4" destOrd="0" presId="urn:microsoft.com/office/officeart/2008/layout/VerticalCurvedList"/>
    <dgm:cxn modelId="{81E15CC7-068E-40C9-B35F-E3C98FE24FB8}" type="presParOf" srcId="{1F05EE8C-9E5C-8441-9211-AB33BFB5735F}" destId="{C9F365C3-5E28-3E4D-B0AC-73E041BC8AD6}" srcOrd="0" destOrd="0" presId="urn:microsoft.com/office/officeart/2008/layout/VerticalCurvedList"/>
    <dgm:cxn modelId="{DEEB5702-1EF4-4D60-912C-BC626BC79DC6}" type="presParOf" srcId="{A7ECB4C1-2DB4-4046-99DA-5137D15F1BBA}" destId="{284457FC-AD50-C645-A42C-162C7FA81438}" srcOrd="5" destOrd="0" presId="urn:microsoft.com/office/officeart/2008/layout/VerticalCurvedList"/>
    <dgm:cxn modelId="{E7BF34C3-239D-49AD-BFDE-96B36EF78E1C}" type="presParOf" srcId="{A7ECB4C1-2DB4-4046-99DA-5137D15F1BBA}" destId="{A59BE9B0-EE4A-DA46-89D3-F18D51C20B1F}" srcOrd="6" destOrd="0" presId="urn:microsoft.com/office/officeart/2008/layout/VerticalCurvedList"/>
    <dgm:cxn modelId="{A859B5A0-32BD-4D50-B867-11C979B81B91}" type="presParOf" srcId="{A59BE9B0-EE4A-DA46-89D3-F18D51C20B1F}" destId="{A1A53361-3AEE-5B41-8E71-8DC695F6FE21}" srcOrd="0" destOrd="0" presId="urn:microsoft.com/office/officeart/2008/layout/VerticalCurvedList"/>
    <dgm:cxn modelId="{A49FD405-39BD-47AD-A5C4-4B0A4C34BDD3}" type="presParOf" srcId="{A7ECB4C1-2DB4-4046-99DA-5137D15F1BBA}" destId="{CD9B664E-C07E-2449-A3D4-B6F2441115BF}" srcOrd="7" destOrd="0" presId="urn:microsoft.com/office/officeart/2008/layout/VerticalCurvedList"/>
    <dgm:cxn modelId="{A8B4E939-C31F-46D6-A6A1-38424B032452}" type="presParOf" srcId="{A7ECB4C1-2DB4-4046-99DA-5137D15F1BBA}" destId="{1070D81C-3A1C-094C-A85C-46EA805E117F}" srcOrd="8" destOrd="0" presId="urn:microsoft.com/office/officeart/2008/layout/VerticalCurvedList"/>
    <dgm:cxn modelId="{F70DFC24-9029-470C-96FA-52F07D20B7A3}" type="presParOf" srcId="{1070D81C-3A1C-094C-A85C-46EA805E117F}" destId="{7452716A-356E-094F-9D11-F69DEE722EF3}" srcOrd="0" destOrd="0" presId="urn:microsoft.com/office/officeart/2008/layout/VerticalCurvedList"/>
    <dgm:cxn modelId="{F808DFD7-392D-47A2-A1E7-9202F91363AB}" type="presParOf" srcId="{A7ECB4C1-2DB4-4046-99DA-5137D15F1BBA}" destId="{9885AAD4-FA98-2C4C-9261-CE750F217DFB}" srcOrd="9" destOrd="0" presId="urn:microsoft.com/office/officeart/2008/layout/VerticalCurvedList"/>
    <dgm:cxn modelId="{B4805926-594D-4072-97E1-0CCBD4579FB9}" type="presParOf" srcId="{A7ECB4C1-2DB4-4046-99DA-5137D15F1BBA}" destId="{2778AA55-31A8-3E43-8488-993171323A9D}" srcOrd="10" destOrd="0" presId="urn:microsoft.com/office/officeart/2008/layout/VerticalCurvedList"/>
    <dgm:cxn modelId="{ABCBF35D-F751-4852-83A3-2DF0AD9A1DE1}" type="presParOf" srcId="{2778AA55-31A8-3E43-8488-993171323A9D}" destId="{1063CDC9-B40D-5C42-8196-0A15B9AA25CD}" srcOrd="0" destOrd="0" presId="urn:microsoft.com/office/officeart/2008/layout/VerticalCurvedList"/>
    <dgm:cxn modelId="{110B541C-3078-4244-B191-30D37D1F112E}" type="presParOf" srcId="{A7ECB4C1-2DB4-4046-99DA-5137D15F1BBA}" destId="{D87E3F26-70EF-E641-A2FF-3B887F9B8B60}" srcOrd="11" destOrd="0" presId="urn:microsoft.com/office/officeart/2008/layout/VerticalCurvedList"/>
    <dgm:cxn modelId="{79144FD1-3A6B-4CDA-A70B-86874C039668}" type="presParOf" srcId="{A7ECB4C1-2DB4-4046-99DA-5137D15F1BBA}" destId="{60FAEC5F-7F6E-C24E-91B2-2DA2A5A20CC5}" srcOrd="12" destOrd="0" presId="urn:microsoft.com/office/officeart/2008/layout/VerticalCurvedList"/>
    <dgm:cxn modelId="{DBD47C68-16EE-41A3-A2C7-166DE9B4B145}"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a:solidFill>
          <a:srgbClr val="FFFF00"/>
        </a:solidFill>
      </dgm:spPr>
      <dgm:t>
        <a:bodyPr/>
        <a:lstStyle/>
        <a:p>
          <a:endParaRPr lang="en-US"/>
        </a:p>
      </dgm:t>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23DFE851-32CE-45E1-B66C-82917FBFB697}" type="presOf" srcId="{E1411CFB-8346-A448-8691-B184452B5053}" destId="{5C8C4924-B70F-584B-A558-6DFBF7783117}" srcOrd="0" destOrd="0" presId="urn:microsoft.com/office/officeart/2008/layout/VerticalCurvedList"/>
    <dgm:cxn modelId="{2E2062C1-FDE5-4B5D-B4C5-537FF7BCA0FB}" type="presOf" srcId="{93B0E3EA-EB2A-CD4D-8800-F093C7D8D4FA}" destId="{9885AAD4-FA98-2C4C-9261-CE750F217DFB}" srcOrd="0" destOrd="0" presId="urn:microsoft.com/office/officeart/2008/layout/VerticalCurvedList"/>
    <dgm:cxn modelId="{906AA428-D93B-4120-9359-2CAAF361E29D}" type="presOf" srcId="{6F717017-F0EB-0942-8B3A-3DFC0CF31DD1}" destId="{CD9B664E-C07E-2449-A3D4-B6F2441115BF}" srcOrd="0" destOrd="0" presId="urn:microsoft.com/office/officeart/2008/layout/VerticalCurvedList"/>
    <dgm:cxn modelId="{A4BDB5F7-B383-4296-8C6E-00050E406945}" type="presOf" srcId="{4E88E592-E1FD-8844-A1BF-8180E954F441}" destId="{D87E3F26-70EF-E641-A2FF-3B887F9B8B60}" srcOrd="0" destOrd="0" presId="urn:microsoft.com/office/officeart/2008/layout/VerticalCurvedList"/>
    <dgm:cxn modelId="{09C0056A-A94C-4504-BD51-E5FCABF75BE6}" type="presOf" srcId="{84363C99-5A09-0C4F-8981-E7E196A955F3}" destId="{284457FC-AD50-C645-A42C-162C7FA81438}"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71572E49-219F-4A54-996D-C5B6AC0B1FA8}" type="presOf" srcId="{12A6ED6A-BB5D-7140-B8B2-9970A4920CCF}" destId="{68241B54-D941-274B-AFB5-2522056C3546}"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145ADF46-9D94-0542-AFF6-9CB725F290B7}" srcId="{9388A3BD-B17F-2146-872A-FC42DEAE1793}" destId="{4E88E592-E1FD-8844-A1BF-8180E954F441}" srcOrd="5" destOrd="0" parTransId="{BB5AA31D-37FB-664D-A6F9-3ABB9020DE3F}" sibTransId="{C2F6AE56-981F-5940-82D0-C27313B2F047}"/>
    <dgm:cxn modelId="{3DCF6AAA-AE3A-44C3-8292-DD9AD150D8A7}" type="presOf" srcId="{9388A3BD-B17F-2146-872A-FC42DEAE1793}" destId="{51369AC8-5288-6F48-9FCC-2954F0788881}" srcOrd="0" destOrd="0" presId="urn:microsoft.com/office/officeart/2008/layout/VerticalCurvedList"/>
    <dgm:cxn modelId="{D96523C3-02EC-42BC-B20B-2A3BE4DF6320}" type="presOf" srcId="{D6348C27-72EE-9342-B0A7-855A7187B53D}" destId="{64F72B36-3014-7E43-B43C-AB2333FD8633}" srcOrd="0" destOrd="0" presId="urn:microsoft.com/office/officeart/2008/layout/VerticalCurvedList"/>
    <dgm:cxn modelId="{72218399-78DC-4574-93DD-8F9D19B24594}" type="presParOf" srcId="{51369AC8-5288-6F48-9FCC-2954F0788881}" destId="{A7ECB4C1-2DB4-4046-99DA-5137D15F1BBA}" srcOrd="0" destOrd="0" presId="urn:microsoft.com/office/officeart/2008/layout/VerticalCurvedList"/>
    <dgm:cxn modelId="{148C1438-6F13-4167-AE3E-783A01919D8F}" type="presParOf" srcId="{A7ECB4C1-2DB4-4046-99DA-5137D15F1BBA}" destId="{89B47217-AC47-1043-96D5-456C74CA5421}" srcOrd="0" destOrd="0" presId="urn:microsoft.com/office/officeart/2008/layout/VerticalCurvedList"/>
    <dgm:cxn modelId="{6A617B5F-4A01-42CD-A2AC-3307775D08C3}" type="presParOf" srcId="{89B47217-AC47-1043-96D5-456C74CA5421}" destId="{5C257413-CC94-1B45-91CA-AF2DA75F7B80}" srcOrd="0" destOrd="0" presId="urn:microsoft.com/office/officeart/2008/layout/VerticalCurvedList"/>
    <dgm:cxn modelId="{904EC800-C388-4336-A03B-DA2CC0A580E6}" type="presParOf" srcId="{89B47217-AC47-1043-96D5-456C74CA5421}" destId="{68241B54-D941-274B-AFB5-2522056C3546}" srcOrd="1" destOrd="0" presId="urn:microsoft.com/office/officeart/2008/layout/VerticalCurvedList"/>
    <dgm:cxn modelId="{D3C145A7-3C32-44CD-9035-2E200280F277}" type="presParOf" srcId="{89B47217-AC47-1043-96D5-456C74CA5421}" destId="{CCBE61A8-E649-934F-8310-60A086DBC161}" srcOrd="2" destOrd="0" presId="urn:microsoft.com/office/officeart/2008/layout/VerticalCurvedList"/>
    <dgm:cxn modelId="{D525CCAA-07AF-4817-A3D5-A5595F8EEC96}" type="presParOf" srcId="{89B47217-AC47-1043-96D5-456C74CA5421}" destId="{3FFC9FA2-081F-7849-88A8-A637166D887D}" srcOrd="3" destOrd="0" presId="urn:microsoft.com/office/officeart/2008/layout/VerticalCurvedList"/>
    <dgm:cxn modelId="{252F65A1-6342-4662-9F3F-9F89811DC76D}" type="presParOf" srcId="{A7ECB4C1-2DB4-4046-99DA-5137D15F1BBA}" destId="{64F72B36-3014-7E43-B43C-AB2333FD8633}" srcOrd="1" destOrd="0" presId="urn:microsoft.com/office/officeart/2008/layout/VerticalCurvedList"/>
    <dgm:cxn modelId="{5AC910EE-9C2A-4ECD-9789-C473E682A2D7}" type="presParOf" srcId="{A7ECB4C1-2DB4-4046-99DA-5137D15F1BBA}" destId="{C706095C-0A54-2C4E-85B9-27D8D1418F26}" srcOrd="2" destOrd="0" presId="urn:microsoft.com/office/officeart/2008/layout/VerticalCurvedList"/>
    <dgm:cxn modelId="{6C1B3ED5-489D-4CEA-84BC-BC2584C5708C}" type="presParOf" srcId="{C706095C-0A54-2C4E-85B9-27D8D1418F26}" destId="{471A6F5D-6E82-5A45-A05E-74FF9AC5AA6F}" srcOrd="0" destOrd="0" presId="urn:microsoft.com/office/officeart/2008/layout/VerticalCurvedList"/>
    <dgm:cxn modelId="{23EA9F20-412A-4BF2-A657-0F9E78097CCA}" type="presParOf" srcId="{A7ECB4C1-2DB4-4046-99DA-5137D15F1BBA}" destId="{5C8C4924-B70F-584B-A558-6DFBF7783117}" srcOrd="3" destOrd="0" presId="urn:microsoft.com/office/officeart/2008/layout/VerticalCurvedList"/>
    <dgm:cxn modelId="{F9467AA4-B977-449C-969F-73F9BC77183B}" type="presParOf" srcId="{A7ECB4C1-2DB4-4046-99DA-5137D15F1BBA}" destId="{1F05EE8C-9E5C-8441-9211-AB33BFB5735F}" srcOrd="4" destOrd="0" presId="urn:microsoft.com/office/officeart/2008/layout/VerticalCurvedList"/>
    <dgm:cxn modelId="{F7CB0533-4DE2-47E1-9866-1B055E7C01D3}" type="presParOf" srcId="{1F05EE8C-9E5C-8441-9211-AB33BFB5735F}" destId="{C9F365C3-5E28-3E4D-B0AC-73E041BC8AD6}" srcOrd="0" destOrd="0" presId="urn:microsoft.com/office/officeart/2008/layout/VerticalCurvedList"/>
    <dgm:cxn modelId="{A4915BD6-A72E-4692-8F5D-2EE8D43D286A}" type="presParOf" srcId="{A7ECB4C1-2DB4-4046-99DA-5137D15F1BBA}" destId="{284457FC-AD50-C645-A42C-162C7FA81438}" srcOrd="5" destOrd="0" presId="urn:microsoft.com/office/officeart/2008/layout/VerticalCurvedList"/>
    <dgm:cxn modelId="{ED395025-158C-4251-A8C4-C53C64B740BA}" type="presParOf" srcId="{A7ECB4C1-2DB4-4046-99DA-5137D15F1BBA}" destId="{A59BE9B0-EE4A-DA46-89D3-F18D51C20B1F}" srcOrd="6" destOrd="0" presId="urn:microsoft.com/office/officeart/2008/layout/VerticalCurvedList"/>
    <dgm:cxn modelId="{E73093D7-53C7-4A99-B926-E89B02E5A863}" type="presParOf" srcId="{A59BE9B0-EE4A-DA46-89D3-F18D51C20B1F}" destId="{A1A53361-3AEE-5B41-8E71-8DC695F6FE21}" srcOrd="0" destOrd="0" presId="urn:microsoft.com/office/officeart/2008/layout/VerticalCurvedList"/>
    <dgm:cxn modelId="{BDF9AE34-8CA6-4403-8C08-05537ECF562B}" type="presParOf" srcId="{A7ECB4C1-2DB4-4046-99DA-5137D15F1BBA}" destId="{CD9B664E-C07E-2449-A3D4-B6F2441115BF}" srcOrd="7" destOrd="0" presId="urn:microsoft.com/office/officeart/2008/layout/VerticalCurvedList"/>
    <dgm:cxn modelId="{1D093AAD-EABD-4D86-915B-DFD7CAEA2100}" type="presParOf" srcId="{A7ECB4C1-2DB4-4046-99DA-5137D15F1BBA}" destId="{1070D81C-3A1C-094C-A85C-46EA805E117F}" srcOrd="8" destOrd="0" presId="urn:microsoft.com/office/officeart/2008/layout/VerticalCurvedList"/>
    <dgm:cxn modelId="{EBE7D41F-C99F-41F0-B8C4-EE76F16745F8}" type="presParOf" srcId="{1070D81C-3A1C-094C-A85C-46EA805E117F}" destId="{7452716A-356E-094F-9D11-F69DEE722EF3}" srcOrd="0" destOrd="0" presId="urn:microsoft.com/office/officeart/2008/layout/VerticalCurvedList"/>
    <dgm:cxn modelId="{567E8D9B-9009-4892-9AB6-8A7FDD880D31}" type="presParOf" srcId="{A7ECB4C1-2DB4-4046-99DA-5137D15F1BBA}" destId="{9885AAD4-FA98-2C4C-9261-CE750F217DFB}" srcOrd="9" destOrd="0" presId="urn:microsoft.com/office/officeart/2008/layout/VerticalCurvedList"/>
    <dgm:cxn modelId="{96AC2C6D-06A7-4C6C-AB9C-CDE17ADD2129}" type="presParOf" srcId="{A7ECB4C1-2DB4-4046-99DA-5137D15F1BBA}" destId="{2778AA55-31A8-3E43-8488-993171323A9D}" srcOrd="10" destOrd="0" presId="urn:microsoft.com/office/officeart/2008/layout/VerticalCurvedList"/>
    <dgm:cxn modelId="{E58B5983-48D2-4574-A598-6AEF44E1AA5A}" type="presParOf" srcId="{2778AA55-31A8-3E43-8488-993171323A9D}" destId="{1063CDC9-B40D-5C42-8196-0A15B9AA25CD}" srcOrd="0" destOrd="0" presId="urn:microsoft.com/office/officeart/2008/layout/VerticalCurvedList"/>
    <dgm:cxn modelId="{2D5AF033-7DAA-4F11-B0BD-1231CD2EA0FB}" type="presParOf" srcId="{A7ECB4C1-2DB4-4046-99DA-5137D15F1BBA}" destId="{D87E3F26-70EF-E641-A2FF-3B887F9B8B60}" srcOrd="11" destOrd="0" presId="urn:microsoft.com/office/officeart/2008/layout/VerticalCurvedList"/>
    <dgm:cxn modelId="{05B5D4B0-A213-4790-83E5-898CC49238DB}" type="presParOf" srcId="{A7ECB4C1-2DB4-4046-99DA-5137D15F1BBA}" destId="{60FAEC5F-7F6E-C24E-91B2-2DA2A5A20CC5}" srcOrd="12" destOrd="0" presId="urn:microsoft.com/office/officeart/2008/layout/VerticalCurvedList"/>
    <dgm:cxn modelId="{51FD797C-6509-4FC8-899F-0F013200846D}"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 Battery of Screens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a:solidFill>
          <a:srgbClr val="FFFF00"/>
        </a:solidFill>
      </dgm:spPr>
      <dgm:t>
        <a:bodyPr/>
        <a:lstStyle/>
        <a:p>
          <a:endParaRPr lang="en-US"/>
        </a:p>
      </dgm:t>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1F396536-496B-4902-AA05-72462AB5751A}" type="presOf" srcId="{84363C99-5A09-0C4F-8981-E7E196A955F3}" destId="{284457FC-AD50-C645-A42C-162C7FA81438}"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C1F8C93B-32D7-4457-BE3A-36A16D594E19}" type="presOf" srcId="{9388A3BD-B17F-2146-872A-FC42DEAE1793}" destId="{51369AC8-5288-6F48-9FCC-2954F0788881}" srcOrd="0" destOrd="0" presId="urn:microsoft.com/office/officeart/2008/layout/VerticalCurvedList"/>
    <dgm:cxn modelId="{D4044EFD-F762-494C-8E2B-81A3EB67EADD}" srcId="{9388A3BD-B17F-2146-872A-FC42DEAE1793}" destId="{84363C99-5A09-0C4F-8981-E7E196A955F3}" srcOrd="2" destOrd="0" parTransId="{F650AC6B-C16F-0047-85CB-3A5EE15D1509}" sibTransId="{8743D4E8-E285-CA40-9503-F15A1AF36C88}"/>
    <dgm:cxn modelId="{73A978C4-2E61-4629-981D-81E7D5ECC55F}" type="presOf" srcId="{E1411CFB-8346-A448-8691-B184452B5053}" destId="{5C8C4924-B70F-584B-A558-6DFBF7783117}" srcOrd="0" destOrd="0" presId="urn:microsoft.com/office/officeart/2008/layout/VerticalCurvedList"/>
    <dgm:cxn modelId="{5353EA7F-AE49-4062-9F54-2DCC6421A7D0}" type="presOf" srcId="{4E88E592-E1FD-8844-A1BF-8180E954F441}" destId="{D87E3F26-70EF-E641-A2FF-3B887F9B8B60}"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243D4C85-7775-4F4D-A19A-F992AD308FD2}" type="presOf" srcId="{6F717017-F0EB-0942-8B3A-3DFC0CF31DD1}" destId="{CD9B664E-C07E-2449-A3D4-B6F2441115BF}" srcOrd="0" destOrd="0" presId="urn:microsoft.com/office/officeart/2008/layout/VerticalCurvedList"/>
    <dgm:cxn modelId="{38CBD70A-81BF-4E08-910B-7089C1D81E7A}" type="presOf" srcId="{93B0E3EA-EB2A-CD4D-8800-F093C7D8D4FA}" destId="{9885AAD4-FA98-2C4C-9261-CE750F217DFB}"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E74FAFC8-4E42-4681-84CF-A0220E4F957F}" type="presOf" srcId="{12A6ED6A-BB5D-7140-B8B2-9970A4920CCF}" destId="{68241B54-D941-274B-AFB5-2522056C3546}"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05E37891-19DC-43D0-9636-99415522499F}" type="presOf" srcId="{D6348C27-72EE-9342-B0A7-855A7187B53D}" destId="{64F72B36-3014-7E43-B43C-AB2333FD8633}" srcOrd="0" destOrd="0" presId="urn:microsoft.com/office/officeart/2008/layout/VerticalCurvedList"/>
    <dgm:cxn modelId="{059FF27A-0150-4F3D-9183-6347FD18BFA5}" type="presParOf" srcId="{51369AC8-5288-6F48-9FCC-2954F0788881}" destId="{A7ECB4C1-2DB4-4046-99DA-5137D15F1BBA}" srcOrd="0" destOrd="0" presId="urn:microsoft.com/office/officeart/2008/layout/VerticalCurvedList"/>
    <dgm:cxn modelId="{3D513356-DA2B-4F4D-B8DE-ACE0B5DFA236}" type="presParOf" srcId="{A7ECB4C1-2DB4-4046-99DA-5137D15F1BBA}" destId="{89B47217-AC47-1043-96D5-456C74CA5421}" srcOrd="0" destOrd="0" presId="urn:microsoft.com/office/officeart/2008/layout/VerticalCurvedList"/>
    <dgm:cxn modelId="{9D2DE9CE-151F-4956-8098-18B3854825F7}" type="presParOf" srcId="{89B47217-AC47-1043-96D5-456C74CA5421}" destId="{5C257413-CC94-1B45-91CA-AF2DA75F7B80}" srcOrd="0" destOrd="0" presId="urn:microsoft.com/office/officeart/2008/layout/VerticalCurvedList"/>
    <dgm:cxn modelId="{389EDFA1-BF44-42C8-9C30-2AC396DFA34A}" type="presParOf" srcId="{89B47217-AC47-1043-96D5-456C74CA5421}" destId="{68241B54-D941-274B-AFB5-2522056C3546}" srcOrd="1" destOrd="0" presId="urn:microsoft.com/office/officeart/2008/layout/VerticalCurvedList"/>
    <dgm:cxn modelId="{96F58241-04AE-4FF9-94D8-8B379788AF57}" type="presParOf" srcId="{89B47217-AC47-1043-96D5-456C74CA5421}" destId="{CCBE61A8-E649-934F-8310-60A086DBC161}" srcOrd="2" destOrd="0" presId="urn:microsoft.com/office/officeart/2008/layout/VerticalCurvedList"/>
    <dgm:cxn modelId="{8AC0D8F7-84B0-4153-8E3C-884250FBB914}" type="presParOf" srcId="{89B47217-AC47-1043-96D5-456C74CA5421}" destId="{3FFC9FA2-081F-7849-88A8-A637166D887D}" srcOrd="3" destOrd="0" presId="urn:microsoft.com/office/officeart/2008/layout/VerticalCurvedList"/>
    <dgm:cxn modelId="{FF0379B5-9873-4B00-9CC3-4B0E471198B8}" type="presParOf" srcId="{A7ECB4C1-2DB4-4046-99DA-5137D15F1BBA}" destId="{64F72B36-3014-7E43-B43C-AB2333FD8633}" srcOrd="1" destOrd="0" presId="urn:microsoft.com/office/officeart/2008/layout/VerticalCurvedList"/>
    <dgm:cxn modelId="{CAAC0968-8AA0-428B-8D3A-CDDD959C4F82}" type="presParOf" srcId="{A7ECB4C1-2DB4-4046-99DA-5137D15F1BBA}" destId="{C706095C-0A54-2C4E-85B9-27D8D1418F26}" srcOrd="2" destOrd="0" presId="urn:microsoft.com/office/officeart/2008/layout/VerticalCurvedList"/>
    <dgm:cxn modelId="{A57916F6-D2DE-45FB-9957-59182A2A1117}" type="presParOf" srcId="{C706095C-0A54-2C4E-85B9-27D8D1418F26}" destId="{471A6F5D-6E82-5A45-A05E-74FF9AC5AA6F}" srcOrd="0" destOrd="0" presId="urn:microsoft.com/office/officeart/2008/layout/VerticalCurvedList"/>
    <dgm:cxn modelId="{8043D508-84C8-4979-AB91-92B040B96B5D}" type="presParOf" srcId="{A7ECB4C1-2DB4-4046-99DA-5137D15F1BBA}" destId="{5C8C4924-B70F-584B-A558-6DFBF7783117}" srcOrd="3" destOrd="0" presId="urn:microsoft.com/office/officeart/2008/layout/VerticalCurvedList"/>
    <dgm:cxn modelId="{3FC21602-2290-48CD-B23B-EEA07081DC92}" type="presParOf" srcId="{A7ECB4C1-2DB4-4046-99DA-5137D15F1BBA}" destId="{1F05EE8C-9E5C-8441-9211-AB33BFB5735F}" srcOrd="4" destOrd="0" presId="urn:microsoft.com/office/officeart/2008/layout/VerticalCurvedList"/>
    <dgm:cxn modelId="{78DA9731-7CE2-438E-8039-64210B5DA544}" type="presParOf" srcId="{1F05EE8C-9E5C-8441-9211-AB33BFB5735F}" destId="{C9F365C3-5E28-3E4D-B0AC-73E041BC8AD6}" srcOrd="0" destOrd="0" presId="urn:microsoft.com/office/officeart/2008/layout/VerticalCurvedList"/>
    <dgm:cxn modelId="{B32E75F1-DBF0-46B5-AFC5-F2157DAC3FE5}" type="presParOf" srcId="{A7ECB4C1-2DB4-4046-99DA-5137D15F1BBA}" destId="{284457FC-AD50-C645-A42C-162C7FA81438}" srcOrd="5" destOrd="0" presId="urn:microsoft.com/office/officeart/2008/layout/VerticalCurvedList"/>
    <dgm:cxn modelId="{869337F6-B3D8-46C1-B09F-E332E7AE23A3}" type="presParOf" srcId="{A7ECB4C1-2DB4-4046-99DA-5137D15F1BBA}" destId="{A59BE9B0-EE4A-DA46-89D3-F18D51C20B1F}" srcOrd="6" destOrd="0" presId="urn:microsoft.com/office/officeart/2008/layout/VerticalCurvedList"/>
    <dgm:cxn modelId="{EEE5171C-5346-474E-AFDB-A82F630561F9}" type="presParOf" srcId="{A59BE9B0-EE4A-DA46-89D3-F18D51C20B1F}" destId="{A1A53361-3AEE-5B41-8E71-8DC695F6FE21}" srcOrd="0" destOrd="0" presId="urn:microsoft.com/office/officeart/2008/layout/VerticalCurvedList"/>
    <dgm:cxn modelId="{3C402A9B-90C1-4E0F-85A9-C4BCC3B2BE16}" type="presParOf" srcId="{A7ECB4C1-2DB4-4046-99DA-5137D15F1BBA}" destId="{CD9B664E-C07E-2449-A3D4-B6F2441115BF}" srcOrd="7" destOrd="0" presId="urn:microsoft.com/office/officeart/2008/layout/VerticalCurvedList"/>
    <dgm:cxn modelId="{47B58867-E382-4F9C-8605-81F03F1B7917}" type="presParOf" srcId="{A7ECB4C1-2DB4-4046-99DA-5137D15F1BBA}" destId="{1070D81C-3A1C-094C-A85C-46EA805E117F}" srcOrd="8" destOrd="0" presId="urn:microsoft.com/office/officeart/2008/layout/VerticalCurvedList"/>
    <dgm:cxn modelId="{5E2DA40A-6699-448B-9985-5B0ECB6DCEEF}" type="presParOf" srcId="{1070D81C-3A1C-094C-A85C-46EA805E117F}" destId="{7452716A-356E-094F-9D11-F69DEE722EF3}" srcOrd="0" destOrd="0" presId="urn:microsoft.com/office/officeart/2008/layout/VerticalCurvedList"/>
    <dgm:cxn modelId="{804A9C7B-EBAB-4726-9AA7-A89C27C24232}" type="presParOf" srcId="{A7ECB4C1-2DB4-4046-99DA-5137D15F1BBA}" destId="{9885AAD4-FA98-2C4C-9261-CE750F217DFB}" srcOrd="9" destOrd="0" presId="urn:microsoft.com/office/officeart/2008/layout/VerticalCurvedList"/>
    <dgm:cxn modelId="{712A9548-CE1B-4FA5-9E81-D893733FC210}" type="presParOf" srcId="{A7ECB4C1-2DB4-4046-99DA-5137D15F1BBA}" destId="{2778AA55-31A8-3E43-8488-993171323A9D}" srcOrd="10" destOrd="0" presId="urn:microsoft.com/office/officeart/2008/layout/VerticalCurvedList"/>
    <dgm:cxn modelId="{4CA2327A-9D0B-46E4-ADF4-1F7D99C2F8CA}" type="presParOf" srcId="{2778AA55-31A8-3E43-8488-993171323A9D}" destId="{1063CDC9-B40D-5C42-8196-0A15B9AA25CD}" srcOrd="0" destOrd="0" presId="urn:microsoft.com/office/officeart/2008/layout/VerticalCurvedList"/>
    <dgm:cxn modelId="{27B4FF91-0A93-42ED-BE16-135A14D523F3}" type="presParOf" srcId="{A7ECB4C1-2DB4-4046-99DA-5137D15F1BBA}" destId="{D87E3F26-70EF-E641-A2FF-3B887F9B8B60}" srcOrd="11" destOrd="0" presId="urn:microsoft.com/office/officeart/2008/layout/VerticalCurvedList"/>
    <dgm:cxn modelId="{E5DAA991-031A-43F7-B242-85CE4D5E56EE}" type="presParOf" srcId="{A7ECB4C1-2DB4-4046-99DA-5137D15F1BBA}" destId="{60FAEC5F-7F6E-C24E-91B2-2DA2A5A20CC5}" srcOrd="12" destOrd="0" presId="urn:microsoft.com/office/officeart/2008/layout/VerticalCurvedList"/>
    <dgm:cxn modelId="{F5C6A681-AAEF-4BF8-8975-D3BB5BA02D8D}"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 Battery of Screens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a:solidFill>
          <a:srgbClr val="FFFF00"/>
        </a:solidFill>
      </dgm:spPr>
      <dgm:t>
        <a:bodyPr/>
        <a:lstStyle/>
        <a:p>
          <a:endParaRPr lang="en-US"/>
        </a:p>
      </dgm:t>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2C107815-4298-4F84-8314-E421866DF331}" type="presOf" srcId="{93B0E3EA-EB2A-CD4D-8800-F093C7D8D4FA}" destId="{9885AAD4-FA98-2C4C-9261-CE750F217DFB}" srcOrd="0" destOrd="0" presId="urn:microsoft.com/office/officeart/2008/layout/VerticalCurvedList"/>
    <dgm:cxn modelId="{5F906183-F533-4C3B-B9F3-DD15FC9D8DF1}" type="presOf" srcId="{84363C99-5A09-0C4F-8981-E7E196A955F3}" destId="{284457FC-AD50-C645-A42C-162C7FA81438}" srcOrd="0" destOrd="0" presId="urn:microsoft.com/office/officeart/2008/layout/VerticalCurvedList"/>
    <dgm:cxn modelId="{3F7912F1-654D-496E-9F21-0120802842FA}" type="presOf" srcId="{6F717017-F0EB-0942-8B3A-3DFC0CF31DD1}" destId="{CD9B664E-C07E-2449-A3D4-B6F2441115BF}" srcOrd="0" destOrd="0" presId="urn:microsoft.com/office/officeart/2008/layout/VerticalCurvedList"/>
    <dgm:cxn modelId="{0C4EFDDA-71BB-4D31-AECE-94ABD9F42956}" type="presOf" srcId="{D6348C27-72EE-9342-B0A7-855A7187B53D}" destId="{64F72B36-3014-7E43-B43C-AB2333FD8633}"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67B72592-BC4E-4784-AE40-C7CA66A40BAF}" type="presOf" srcId="{12A6ED6A-BB5D-7140-B8B2-9970A4920CCF}" destId="{68241B54-D941-274B-AFB5-2522056C3546}" srcOrd="0" destOrd="0" presId="urn:microsoft.com/office/officeart/2008/layout/VerticalCurvedList"/>
    <dgm:cxn modelId="{AD68FFFE-CD01-450D-AA08-F161A56C9510}" type="presOf" srcId="{E1411CFB-8346-A448-8691-B184452B5053}" destId="{5C8C4924-B70F-584B-A558-6DFBF7783117}" srcOrd="0" destOrd="0" presId="urn:microsoft.com/office/officeart/2008/layout/VerticalCurvedList"/>
    <dgm:cxn modelId="{77AB2A4F-8DDE-4362-BF3C-BE3BF3426B6C}" type="presOf" srcId="{4E88E592-E1FD-8844-A1BF-8180E954F441}" destId="{D87E3F26-70EF-E641-A2FF-3B887F9B8B60}"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45DE5C39-E4F7-4E2F-A9AA-F1C63D1C6E54}" type="presOf" srcId="{9388A3BD-B17F-2146-872A-FC42DEAE1793}" destId="{51369AC8-5288-6F48-9FCC-2954F0788881}" srcOrd="0" destOrd="0" presId="urn:microsoft.com/office/officeart/2008/layout/VerticalCurvedList"/>
    <dgm:cxn modelId="{696ED52E-A3CD-5648-8650-693A90FC69BC}" srcId="{9388A3BD-B17F-2146-872A-FC42DEAE1793}" destId="{6F717017-F0EB-0942-8B3A-3DFC0CF31DD1}" srcOrd="3" destOrd="0" parTransId="{D81CFBEC-E475-2743-9BE9-053C87652C48}" sibTransId="{B2C5E4DF-9887-9C49-B3C0-599183304D9F}"/>
    <dgm:cxn modelId="{145ADF46-9D94-0542-AFF6-9CB725F290B7}" srcId="{9388A3BD-B17F-2146-872A-FC42DEAE1793}" destId="{4E88E592-E1FD-8844-A1BF-8180E954F441}" srcOrd="5" destOrd="0" parTransId="{BB5AA31D-37FB-664D-A6F9-3ABB9020DE3F}" sibTransId="{C2F6AE56-981F-5940-82D0-C27313B2F047}"/>
    <dgm:cxn modelId="{3CF53C17-C62F-460B-A643-72D5F240542D}" type="presParOf" srcId="{51369AC8-5288-6F48-9FCC-2954F0788881}" destId="{A7ECB4C1-2DB4-4046-99DA-5137D15F1BBA}" srcOrd="0" destOrd="0" presId="urn:microsoft.com/office/officeart/2008/layout/VerticalCurvedList"/>
    <dgm:cxn modelId="{3B0D571A-DB14-4B12-AB08-2D952E4DEC48}" type="presParOf" srcId="{A7ECB4C1-2DB4-4046-99DA-5137D15F1BBA}" destId="{89B47217-AC47-1043-96D5-456C74CA5421}" srcOrd="0" destOrd="0" presId="urn:microsoft.com/office/officeart/2008/layout/VerticalCurvedList"/>
    <dgm:cxn modelId="{6CDC4991-78AB-409E-BB43-31780FE35963}" type="presParOf" srcId="{89B47217-AC47-1043-96D5-456C74CA5421}" destId="{5C257413-CC94-1B45-91CA-AF2DA75F7B80}" srcOrd="0" destOrd="0" presId="urn:microsoft.com/office/officeart/2008/layout/VerticalCurvedList"/>
    <dgm:cxn modelId="{8355BBA2-8C02-4DB8-A209-ADDC00CF76B7}" type="presParOf" srcId="{89B47217-AC47-1043-96D5-456C74CA5421}" destId="{68241B54-D941-274B-AFB5-2522056C3546}" srcOrd="1" destOrd="0" presId="urn:microsoft.com/office/officeart/2008/layout/VerticalCurvedList"/>
    <dgm:cxn modelId="{08BFE105-966F-4EFB-BCEA-82D862601FBB}" type="presParOf" srcId="{89B47217-AC47-1043-96D5-456C74CA5421}" destId="{CCBE61A8-E649-934F-8310-60A086DBC161}" srcOrd="2" destOrd="0" presId="urn:microsoft.com/office/officeart/2008/layout/VerticalCurvedList"/>
    <dgm:cxn modelId="{8790642F-E1C2-4390-B064-085A49EDA867}" type="presParOf" srcId="{89B47217-AC47-1043-96D5-456C74CA5421}" destId="{3FFC9FA2-081F-7849-88A8-A637166D887D}" srcOrd="3" destOrd="0" presId="urn:microsoft.com/office/officeart/2008/layout/VerticalCurvedList"/>
    <dgm:cxn modelId="{7E2D6DBC-5475-4619-A763-03435492B4AB}" type="presParOf" srcId="{A7ECB4C1-2DB4-4046-99DA-5137D15F1BBA}" destId="{64F72B36-3014-7E43-B43C-AB2333FD8633}" srcOrd="1" destOrd="0" presId="urn:microsoft.com/office/officeart/2008/layout/VerticalCurvedList"/>
    <dgm:cxn modelId="{CCFEA938-DF20-4552-B290-643C9103A5A2}" type="presParOf" srcId="{A7ECB4C1-2DB4-4046-99DA-5137D15F1BBA}" destId="{C706095C-0A54-2C4E-85B9-27D8D1418F26}" srcOrd="2" destOrd="0" presId="urn:microsoft.com/office/officeart/2008/layout/VerticalCurvedList"/>
    <dgm:cxn modelId="{F0987DD0-8491-402B-B828-FBEC9A8D8934}" type="presParOf" srcId="{C706095C-0A54-2C4E-85B9-27D8D1418F26}" destId="{471A6F5D-6E82-5A45-A05E-74FF9AC5AA6F}" srcOrd="0" destOrd="0" presId="urn:microsoft.com/office/officeart/2008/layout/VerticalCurvedList"/>
    <dgm:cxn modelId="{42640D44-C780-42E7-BD93-9BC0056DA4BF}" type="presParOf" srcId="{A7ECB4C1-2DB4-4046-99DA-5137D15F1BBA}" destId="{5C8C4924-B70F-584B-A558-6DFBF7783117}" srcOrd="3" destOrd="0" presId="urn:microsoft.com/office/officeart/2008/layout/VerticalCurvedList"/>
    <dgm:cxn modelId="{FBD5475A-7F61-4CF0-A4A0-56E28DCF3508}" type="presParOf" srcId="{A7ECB4C1-2DB4-4046-99DA-5137D15F1BBA}" destId="{1F05EE8C-9E5C-8441-9211-AB33BFB5735F}" srcOrd="4" destOrd="0" presId="urn:microsoft.com/office/officeart/2008/layout/VerticalCurvedList"/>
    <dgm:cxn modelId="{9D58F6D1-A74F-4355-A559-3C77B5BADCD0}" type="presParOf" srcId="{1F05EE8C-9E5C-8441-9211-AB33BFB5735F}" destId="{C9F365C3-5E28-3E4D-B0AC-73E041BC8AD6}" srcOrd="0" destOrd="0" presId="urn:microsoft.com/office/officeart/2008/layout/VerticalCurvedList"/>
    <dgm:cxn modelId="{F631B775-A602-4BBB-87BA-D0E8F21062C9}" type="presParOf" srcId="{A7ECB4C1-2DB4-4046-99DA-5137D15F1BBA}" destId="{284457FC-AD50-C645-A42C-162C7FA81438}" srcOrd="5" destOrd="0" presId="urn:microsoft.com/office/officeart/2008/layout/VerticalCurvedList"/>
    <dgm:cxn modelId="{7E073DC5-CF69-45C3-9684-3943F13B52D7}" type="presParOf" srcId="{A7ECB4C1-2DB4-4046-99DA-5137D15F1BBA}" destId="{A59BE9B0-EE4A-DA46-89D3-F18D51C20B1F}" srcOrd="6" destOrd="0" presId="urn:microsoft.com/office/officeart/2008/layout/VerticalCurvedList"/>
    <dgm:cxn modelId="{57F0FDD7-8C28-4C25-A90B-EF6C636F1D69}" type="presParOf" srcId="{A59BE9B0-EE4A-DA46-89D3-F18D51C20B1F}" destId="{A1A53361-3AEE-5B41-8E71-8DC695F6FE21}" srcOrd="0" destOrd="0" presId="urn:microsoft.com/office/officeart/2008/layout/VerticalCurvedList"/>
    <dgm:cxn modelId="{0057600A-0744-4D55-B1B3-E1A8EAF26B54}" type="presParOf" srcId="{A7ECB4C1-2DB4-4046-99DA-5137D15F1BBA}" destId="{CD9B664E-C07E-2449-A3D4-B6F2441115BF}" srcOrd="7" destOrd="0" presId="urn:microsoft.com/office/officeart/2008/layout/VerticalCurvedList"/>
    <dgm:cxn modelId="{4777A50B-188C-4771-9196-53D49E4F1BA5}" type="presParOf" srcId="{A7ECB4C1-2DB4-4046-99DA-5137D15F1BBA}" destId="{1070D81C-3A1C-094C-A85C-46EA805E117F}" srcOrd="8" destOrd="0" presId="urn:microsoft.com/office/officeart/2008/layout/VerticalCurvedList"/>
    <dgm:cxn modelId="{A695B2AB-3A18-41A6-8D45-349E5F9E86FB}" type="presParOf" srcId="{1070D81C-3A1C-094C-A85C-46EA805E117F}" destId="{7452716A-356E-094F-9D11-F69DEE722EF3}" srcOrd="0" destOrd="0" presId="urn:microsoft.com/office/officeart/2008/layout/VerticalCurvedList"/>
    <dgm:cxn modelId="{6D031003-1492-4F9D-B21F-73A6F1661660}" type="presParOf" srcId="{A7ECB4C1-2DB4-4046-99DA-5137D15F1BBA}" destId="{9885AAD4-FA98-2C4C-9261-CE750F217DFB}" srcOrd="9" destOrd="0" presId="urn:microsoft.com/office/officeart/2008/layout/VerticalCurvedList"/>
    <dgm:cxn modelId="{B0B34192-882B-4700-8847-8AB73CE608E6}" type="presParOf" srcId="{A7ECB4C1-2DB4-4046-99DA-5137D15F1BBA}" destId="{2778AA55-31A8-3E43-8488-993171323A9D}" srcOrd="10" destOrd="0" presId="urn:microsoft.com/office/officeart/2008/layout/VerticalCurvedList"/>
    <dgm:cxn modelId="{734F637C-4043-4C0E-BA38-F4188594754D}" type="presParOf" srcId="{2778AA55-31A8-3E43-8488-993171323A9D}" destId="{1063CDC9-B40D-5C42-8196-0A15B9AA25CD}" srcOrd="0" destOrd="0" presId="urn:microsoft.com/office/officeart/2008/layout/VerticalCurvedList"/>
    <dgm:cxn modelId="{0F63EDB2-0A96-4EEF-BCDD-8036B7A75A27}" type="presParOf" srcId="{A7ECB4C1-2DB4-4046-99DA-5137D15F1BBA}" destId="{D87E3F26-70EF-E641-A2FF-3B887F9B8B60}" srcOrd="11" destOrd="0" presId="urn:microsoft.com/office/officeart/2008/layout/VerticalCurvedList"/>
    <dgm:cxn modelId="{4EC1AD20-9346-4C32-A8DA-23672A5A9BB6}" type="presParOf" srcId="{A7ECB4C1-2DB4-4046-99DA-5137D15F1BBA}" destId="{60FAEC5F-7F6E-C24E-91B2-2DA2A5A20CC5}" srcOrd="12" destOrd="0" presId="urn:microsoft.com/office/officeart/2008/layout/VerticalCurvedList"/>
    <dgm:cxn modelId="{062EB88B-AFDA-4815-A4CC-F53614C6339F}"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 Battery of Screens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a:solidFill>
          <a:srgbClr val="FFFF00"/>
        </a:solidFill>
      </dgm:spPr>
      <dgm:t>
        <a:bodyPr/>
        <a:lstStyle/>
        <a:p>
          <a:endParaRPr lang="en-US"/>
        </a:p>
      </dgm:t>
    </dgm:pt>
  </dgm:ptLst>
  <dgm:cxnLst>
    <dgm:cxn modelId="{696ED52E-A3CD-5648-8650-693A90FC69BC}" srcId="{9388A3BD-B17F-2146-872A-FC42DEAE1793}" destId="{6F717017-F0EB-0942-8B3A-3DFC0CF31DD1}" srcOrd="3" destOrd="0" parTransId="{D81CFBEC-E475-2743-9BE9-053C87652C48}" sibTransId="{B2C5E4DF-9887-9C49-B3C0-599183304D9F}"/>
    <dgm:cxn modelId="{ECEBE226-F0D5-44C9-8AC4-CA60362EDCF1}" type="presOf" srcId="{12A6ED6A-BB5D-7140-B8B2-9970A4920CCF}" destId="{68241B54-D941-274B-AFB5-2522056C3546}" srcOrd="0" destOrd="0" presId="urn:microsoft.com/office/officeart/2008/layout/VerticalCurvedList"/>
    <dgm:cxn modelId="{D4044EFD-F762-494C-8E2B-81A3EB67EADD}" srcId="{9388A3BD-B17F-2146-872A-FC42DEAE1793}" destId="{84363C99-5A09-0C4F-8981-E7E196A955F3}" srcOrd="2" destOrd="0" parTransId="{F650AC6B-C16F-0047-85CB-3A5EE15D1509}" sibTransId="{8743D4E8-E285-CA40-9503-F15A1AF36C88}"/>
    <dgm:cxn modelId="{145ADF46-9D94-0542-AFF6-9CB725F290B7}" srcId="{9388A3BD-B17F-2146-872A-FC42DEAE1793}" destId="{4E88E592-E1FD-8844-A1BF-8180E954F441}" srcOrd="5" destOrd="0" parTransId="{BB5AA31D-37FB-664D-A6F9-3ABB9020DE3F}" sibTransId="{C2F6AE56-981F-5940-82D0-C27313B2F047}"/>
    <dgm:cxn modelId="{DA7E2C0E-0A33-420E-8A72-D90972BBE610}" type="presOf" srcId="{6F717017-F0EB-0942-8B3A-3DFC0CF31DD1}" destId="{CD9B664E-C07E-2449-A3D4-B6F2441115BF}"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0F98E1F8-39D1-4A41-B531-799DA2893FCA}" type="presOf" srcId="{93B0E3EA-EB2A-CD4D-8800-F093C7D8D4FA}" destId="{9885AAD4-FA98-2C4C-9261-CE750F217DFB}" srcOrd="0" destOrd="0" presId="urn:microsoft.com/office/officeart/2008/layout/VerticalCurvedList"/>
    <dgm:cxn modelId="{ABCB2B9B-4C66-48A7-A2CC-2C7622D2564C}" type="presOf" srcId="{4E88E592-E1FD-8844-A1BF-8180E954F441}" destId="{D87E3F26-70EF-E641-A2FF-3B887F9B8B60}" srcOrd="0" destOrd="0" presId="urn:microsoft.com/office/officeart/2008/layout/VerticalCurvedList"/>
    <dgm:cxn modelId="{B9A2C322-77FA-4ADF-91FF-C243E6B73050}" type="presOf" srcId="{E1411CFB-8346-A448-8691-B184452B5053}" destId="{5C8C4924-B70F-584B-A558-6DFBF7783117}" srcOrd="0" destOrd="0" presId="urn:microsoft.com/office/officeart/2008/layout/VerticalCurvedList"/>
    <dgm:cxn modelId="{2FAC36E4-0A4A-4B08-B362-D54D4176B016}" type="presOf" srcId="{84363C99-5A09-0C4F-8981-E7E196A955F3}" destId="{284457FC-AD50-C645-A42C-162C7FA81438}" srcOrd="0" destOrd="0" presId="urn:microsoft.com/office/officeart/2008/layout/VerticalCurvedList"/>
    <dgm:cxn modelId="{D67B0B91-A2A1-4544-9C8A-434E862F8223}" type="presOf" srcId="{D6348C27-72EE-9342-B0A7-855A7187B53D}" destId="{64F72B36-3014-7E43-B43C-AB2333FD8633}"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28ACDEB1-3DD8-43AF-AAFD-ABB708931503}" type="presOf" srcId="{9388A3BD-B17F-2146-872A-FC42DEAE1793}" destId="{51369AC8-5288-6F48-9FCC-2954F0788881}"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A4EE44D2-9E36-42D6-A3B4-30B728ACE87A}" type="presParOf" srcId="{51369AC8-5288-6F48-9FCC-2954F0788881}" destId="{A7ECB4C1-2DB4-4046-99DA-5137D15F1BBA}" srcOrd="0" destOrd="0" presId="urn:microsoft.com/office/officeart/2008/layout/VerticalCurvedList"/>
    <dgm:cxn modelId="{C4E481D3-FE7E-454C-B21E-F114FB97DB56}" type="presParOf" srcId="{A7ECB4C1-2DB4-4046-99DA-5137D15F1BBA}" destId="{89B47217-AC47-1043-96D5-456C74CA5421}" srcOrd="0" destOrd="0" presId="urn:microsoft.com/office/officeart/2008/layout/VerticalCurvedList"/>
    <dgm:cxn modelId="{A8640D19-8799-4EA2-85D9-BDE3E26F2435}" type="presParOf" srcId="{89B47217-AC47-1043-96D5-456C74CA5421}" destId="{5C257413-CC94-1B45-91CA-AF2DA75F7B80}" srcOrd="0" destOrd="0" presId="urn:microsoft.com/office/officeart/2008/layout/VerticalCurvedList"/>
    <dgm:cxn modelId="{DA05F3F1-C5CE-4F61-89DF-C21C0DD552EF}" type="presParOf" srcId="{89B47217-AC47-1043-96D5-456C74CA5421}" destId="{68241B54-D941-274B-AFB5-2522056C3546}" srcOrd="1" destOrd="0" presId="urn:microsoft.com/office/officeart/2008/layout/VerticalCurvedList"/>
    <dgm:cxn modelId="{AA63C1F6-A1C2-4BE3-9FA5-D7A4EF87374C}" type="presParOf" srcId="{89B47217-AC47-1043-96D5-456C74CA5421}" destId="{CCBE61A8-E649-934F-8310-60A086DBC161}" srcOrd="2" destOrd="0" presId="urn:microsoft.com/office/officeart/2008/layout/VerticalCurvedList"/>
    <dgm:cxn modelId="{700D142E-8826-465B-B7DE-3D1D3F119E61}" type="presParOf" srcId="{89B47217-AC47-1043-96D5-456C74CA5421}" destId="{3FFC9FA2-081F-7849-88A8-A637166D887D}" srcOrd="3" destOrd="0" presId="urn:microsoft.com/office/officeart/2008/layout/VerticalCurvedList"/>
    <dgm:cxn modelId="{5C22C8C6-F7C6-4CC2-85A6-0C8389CC0ADF}" type="presParOf" srcId="{A7ECB4C1-2DB4-4046-99DA-5137D15F1BBA}" destId="{64F72B36-3014-7E43-B43C-AB2333FD8633}" srcOrd="1" destOrd="0" presId="urn:microsoft.com/office/officeart/2008/layout/VerticalCurvedList"/>
    <dgm:cxn modelId="{0B042C4B-17F6-4DB4-963B-0E51297D31C6}" type="presParOf" srcId="{A7ECB4C1-2DB4-4046-99DA-5137D15F1BBA}" destId="{C706095C-0A54-2C4E-85B9-27D8D1418F26}" srcOrd="2" destOrd="0" presId="urn:microsoft.com/office/officeart/2008/layout/VerticalCurvedList"/>
    <dgm:cxn modelId="{72526D76-593B-42D9-8284-FF87C44FC915}" type="presParOf" srcId="{C706095C-0A54-2C4E-85B9-27D8D1418F26}" destId="{471A6F5D-6E82-5A45-A05E-74FF9AC5AA6F}" srcOrd="0" destOrd="0" presId="urn:microsoft.com/office/officeart/2008/layout/VerticalCurvedList"/>
    <dgm:cxn modelId="{0FF5C2C2-AE2E-4A17-83DF-04D2A36C607E}" type="presParOf" srcId="{A7ECB4C1-2DB4-4046-99DA-5137D15F1BBA}" destId="{5C8C4924-B70F-584B-A558-6DFBF7783117}" srcOrd="3" destOrd="0" presId="urn:microsoft.com/office/officeart/2008/layout/VerticalCurvedList"/>
    <dgm:cxn modelId="{1170A75C-6B20-4001-90B8-6321EA2ED2E8}" type="presParOf" srcId="{A7ECB4C1-2DB4-4046-99DA-5137D15F1BBA}" destId="{1F05EE8C-9E5C-8441-9211-AB33BFB5735F}" srcOrd="4" destOrd="0" presId="urn:microsoft.com/office/officeart/2008/layout/VerticalCurvedList"/>
    <dgm:cxn modelId="{C756B31D-A426-4730-BD76-EA58B553B41E}" type="presParOf" srcId="{1F05EE8C-9E5C-8441-9211-AB33BFB5735F}" destId="{C9F365C3-5E28-3E4D-B0AC-73E041BC8AD6}" srcOrd="0" destOrd="0" presId="urn:microsoft.com/office/officeart/2008/layout/VerticalCurvedList"/>
    <dgm:cxn modelId="{3D5FDF7D-CD1F-4D9E-B385-325EBC9BBA74}" type="presParOf" srcId="{A7ECB4C1-2DB4-4046-99DA-5137D15F1BBA}" destId="{284457FC-AD50-C645-A42C-162C7FA81438}" srcOrd="5" destOrd="0" presId="urn:microsoft.com/office/officeart/2008/layout/VerticalCurvedList"/>
    <dgm:cxn modelId="{13AA53DB-F29A-4360-8B8F-D4874F2B5341}" type="presParOf" srcId="{A7ECB4C1-2DB4-4046-99DA-5137D15F1BBA}" destId="{A59BE9B0-EE4A-DA46-89D3-F18D51C20B1F}" srcOrd="6" destOrd="0" presId="urn:microsoft.com/office/officeart/2008/layout/VerticalCurvedList"/>
    <dgm:cxn modelId="{E9C09AEE-F2B1-436B-91EF-793B2206B557}" type="presParOf" srcId="{A59BE9B0-EE4A-DA46-89D3-F18D51C20B1F}" destId="{A1A53361-3AEE-5B41-8E71-8DC695F6FE21}" srcOrd="0" destOrd="0" presId="urn:microsoft.com/office/officeart/2008/layout/VerticalCurvedList"/>
    <dgm:cxn modelId="{F8708F0B-9E82-4EDE-9D59-D9CE45EA2EB9}" type="presParOf" srcId="{A7ECB4C1-2DB4-4046-99DA-5137D15F1BBA}" destId="{CD9B664E-C07E-2449-A3D4-B6F2441115BF}" srcOrd="7" destOrd="0" presId="urn:microsoft.com/office/officeart/2008/layout/VerticalCurvedList"/>
    <dgm:cxn modelId="{635826DE-37CA-4E22-B4F7-3DAB3AD8A047}" type="presParOf" srcId="{A7ECB4C1-2DB4-4046-99DA-5137D15F1BBA}" destId="{1070D81C-3A1C-094C-A85C-46EA805E117F}" srcOrd="8" destOrd="0" presId="urn:microsoft.com/office/officeart/2008/layout/VerticalCurvedList"/>
    <dgm:cxn modelId="{556D8C85-0D9A-4005-A56F-9FDFB9EFB003}" type="presParOf" srcId="{1070D81C-3A1C-094C-A85C-46EA805E117F}" destId="{7452716A-356E-094F-9D11-F69DEE722EF3}" srcOrd="0" destOrd="0" presId="urn:microsoft.com/office/officeart/2008/layout/VerticalCurvedList"/>
    <dgm:cxn modelId="{21B66B9F-CBAE-4B18-A38C-DABC0A659143}" type="presParOf" srcId="{A7ECB4C1-2DB4-4046-99DA-5137D15F1BBA}" destId="{9885AAD4-FA98-2C4C-9261-CE750F217DFB}" srcOrd="9" destOrd="0" presId="urn:microsoft.com/office/officeart/2008/layout/VerticalCurvedList"/>
    <dgm:cxn modelId="{3F40F17B-7B7E-433D-81BA-E46B431E8DB5}" type="presParOf" srcId="{A7ECB4C1-2DB4-4046-99DA-5137D15F1BBA}" destId="{2778AA55-31A8-3E43-8488-993171323A9D}" srcOrd="10" destOrd="0" presId="urn:microsoft.com/office/officeart/2008/layout/VerticalCurvedList"/>
    <dgm:cxn modelId="{38B9EA13-15D4-4F82-9581-9179710BACAE}" type="presParOf" srcId="{2778AA55-31A8-3E43-8488-993171323A9D}" destId="{1063CDC9-B40D-5C42-8196-0A15B9AA25CD}" srcOrd="0" destOrd="0" presId="urn:microsoft.com/office/officeart/2008/layout/VerticalCurvedList"/>
    <dgm:cxn modelId="{FF1BE893-A78B-4482-BB9E-12168375C48D}" type="presParOf" srcId="{A7ECB4C1-2DB4-4046-99DA-5137D15F1BBA}" destId="{D87E3F26-70EF-E641-A2FF-3B887F9B8B60}" srcOrd="11" destOrd="0" presId="urn:microsoft.com/office/officeart/2008/layout/VerticalCurvedList"/>
    <dgm:cxn modelId="{CB0B3798-7603-4D47-8ECF-9CB8D80990D0}" type="presParOf" srcId="{A7ECB4C1-2DB4-4046-99DA-5137D15F1BBA}" destId="{60FAEC5F-7F6E-C24E-91B2-2DA2A5A20CC5}" srcOrd="12" destOrd="0" presId="urn:microsoft.com/office/officeart/2008/layout/VerticalCurvedList"/>
    <dgm:cxn modelId="{225FDF6D-52D2-4C04-B897-16F0CD778F79}"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FBDAAC-36FD-D644-B939-0FCB4C744097}" type="datetimeFigureOut">
              <a:rPr lang="en-US" smtClean="0"/>
              <a:t>3/11/2015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F358C4-4D0A-7449-87D0-463DFD351B99}" type="slidenum">
              <a:rPr lang="en-US" smtClean="0"/>
              <a:t>‹#›</a:t>
            </a:fld>
            <a:endParaRPr lang="en-US"/>
          </a:p>
        </p:txBody>
      </p:sp>
    </p:spTree>
    <p:extLst>
      <p:ext uri="{BB962C8B-B14F-4D97-AF65-F5344CB8AC3E}">
        <p14:creationId xmlns:p14="http://schemas.microsoft.com/office/powerpoint/2010/main" val="3931831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119C6E-3008-884E-B27F-982F2ABEBA6D}" type="datetimeFigureOut">
              <a:rPr lang="en-US" smtClean="0"/>
              <a:t>3/11/2015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1E268-0900-524F-AEF7-03E6D8015FB3}" type="slidenum">
              <a:rPr lang="en-US" smtClean="0"/>
              <a:t>‹#›</a:t>
            </a:fld>
            <a:endParaRPr lang="en-US" dirty="0"/>
          </a:p>
        </p:txBody>
      </p:sp>
    </p:spTree>
    <p:extLst>
      <p:ext uri="{BB962C8B-B14F-4D97-AF65-F5344CB8AC3E}">
        <p14:creationId xmlns:p14="http://schemas.microsoft.com/office/powerpoint/2010/main" val="33274817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t>‹#›</a:t>
            </a:fld>
            <a:endParaRPr lang="en-US" dirty="0"/>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t>Need Title Slide</a:t>
            </a:r>
            <a:endParaRPr lang="en-US" dirty="0"/>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pPr/>
              <a:t>‹#›</a:t>
            </a:fld>
            <a:endParaRPr lang="en-US" dirty="0"/>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25506437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102992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6006341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31158772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9982270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5973177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2712643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22557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33911503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99712478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24957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t>‹#›</a:t>
            </a:fld>
            <a:endParaRPr lang="en-US" dirty="0"/>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66163010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356637329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418105254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0087761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94886629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41186140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112636214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114183504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33968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000112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2751416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1488973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763868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30703862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136406679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17803776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368804725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234638005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87975525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58859406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7599408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1102518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246109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1394963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61063443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245037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43321710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207585834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75186777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17123584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38168088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27847685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17144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48647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3863210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5207845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latin typeface="Calibri"/>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pPr/>
              <a:t>‹#›</a:t>
            </a:fld>
            <a:endParaRPr lang="en-US" dirty="0"/>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72" r:id="rId8"/>
    <p:sldLayoutId id="2147483667" r:id="rId9"/>
    <p:sldLayoutId id="2147483669" r:id="rId10"/>
    <p:sldLayoutId id="2147483670" r:id="rId11"/>
    <p:sldLayoutId id="2147483671"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28031307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80943456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79450367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1.xml.rels><?xml version="1.0" encoding="UTF-8" standalone="yes"?>
<Relationships xmlns="http://schemas.openxmlformats.org/package/2006/relationships"><Relationship Id="rId2" Type="http://schemas.openxmlformats.org/officeDocument/2006/relationships/hyperlink" Target="mailto:Elizabeth.floto@va.gov" TargetMode="Externa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10.178.10.107:8080/escreeningdashboard-sd/" TargetMode="External"/><Relationship Id="rId1" Type="http://schemas.openxmlformats.org/officeDocument/2006/relationships/slideLayout" Target="../slideLayouts/slideLayout48.xml"/><Relationship Id="rId5" Type="http://schemas.microsoft.com/office/2007/relationships/hdphoto" Target="../media/hdphoto1.wdp"/><Relationship Id="rId4" Type="http://schemas.openxmlformats.org/officeDocument/2006/relationships/image" Target="../media/image6.jpe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vaww.escreening.va.gov/s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061885" y="2354355"/>
            <a:ext cx="7064476" cy="2664428"/>
          </a:xfrm>
        </p:spPr>
        <p:txBody>
          <a:bodyPr>
            <a:normAutofit fontScale="92500"/>
          </a:bodyPr>
          <a:lstStyle/>
          <a:p>
            <a:pPr algn="ctr">
              <a:spcBef>
                <a:spcPts val="0"/>
              </a:spcBef>
            </a:pPr>
            <a:r>
              <a:rPr lang="en-US" sz="4000" dirty="0" smtClean="0"/>
              <a:t>Mental Health eScreening</a:t>
            </a:r>
          </a:p>
          <a:p>
            <a:pPr algn="r">
              <a:spcBef>
                <a:spcPts val="0"/>
              </a:spcBef>
            </a:pPr>
            <a:endParaRPr lang="en-US" sz="2800" dirty="0" smtClean="0"/>
          </a:p>
          <a:p>
            <a:pPr algn="ctr">
              <a:lnSpc>
                <a:spcPts val="3600"/>
              </a:lnSpc>
              <a:spcBef>
                <a:spcPts val="0"/>
              </a:spcBef>
            </a:pPr>
            <a:r>
              <a:rPr lang="en-US" sz="4000" dirty="0" smtClean="0"/>
              <a:t>OEF/OIF/OND Care Management</a:t>
            </a:r>
            <a:br>
              <a:rPr lang="en-US" sz="4000" dirty="0" smtClean="0"/>
            </a:br>
            <a:r>
              <a:rPr lang="en-US" sz="4000" dirty="0" smtClean="0"/>
              <a:t>Team Clinician Training</a:t>
            </a:r>
          </a:p>
          <a:p>
            <a:pPr algn="ctr">
              <a:spcBef>
                <a:spcPts val="600"/>
              </a:spcBef>
            </a:pPr>
            <a:r>
              <a:rPr lang="en-US" sz="2000" dirty="0" smtClean="0">
                <a:solidFill>
                  <a:srgbClr val="FF0000"/>
                </a:solidFill>
                <a:cs typeface="Calibri Light"/>
              </a:rPr>
              <a:t>December 12, </a:t>
            </a:r>
            <a:r>
              <a:rPr lang="en-US" sz="2000" dirty="0">
                <a:solidFill>
                  <a:srgbClr val="FF0000"/>
                </a:solidFill>
                <a:cs typeface="Calibri Light"/>
              </a:rPr>
              <a:t>2014</a:t>
            </a:r>
          </a:p>
          <a:p>
            <a:pPr algn="r"/>
            <a:endParaRPr lang="en-US" sz="4000" dirty="0"/>
          </a:p>
        </p:txBody>
      </p:sp>
    </p:spTree>
    <p:extLst>
      <p:ext uri="{BB962C8B-B14F-4D97-AF65-F5344CB8AC3E}">
        <p14:creationId xmlns:p14="http://schemas.microsoft.com/office/powerpoint/2010/main" val="4156335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Changing your password </a:t>
            </a:r>
            <a:endParaRPr lang="en-US" dirty="0"/>
          </a:p>
        </p:txBody>
      </p:sp>
      <p:sp>
        <p:nvSpPr>
          <p:cNvPr id="3" name="Content Placeholder 2"/>
          <p:cNvSpPr>
            <a:spLocks noGrp="1"/>
          </p:cNvSpPr>
          <p:nvPr>
            <p:ph idx="1"/>
          </p:nvPr>
        </p:nvSpPr>
        <p:spPr>
          <a:xfrm>
            <a:off x="457200" y="1143000"/>
            <a:ext cx="8229600" cy="5298247"/>
          </a:xfrm>
        </p:spPr>
        <p:txBody>
          <a:bodyPr>
            <a:noAutofit/>
          </a:bodyPr>
          <a:lstStyle/>
          <a:p>
            <a:pPr>
              <a:spcBef>
                <a:spcPts val="1200"/>
              </a:spcBef>
              <a:buFont typeface="+mj-lt"/>
              <a:buAutoNum type="arabicPeriod"/>
            </a:pPr>
            <a:r>
              <a:rPr lang="en-US" sz="1800" dirty="0" smtClean="0"/>
              <a:t>From your Home page, click </a:t>
            </a:r>
            <a:r>
              <a:rPr lang="en-US" sz="1800" b="1" dirty="0" smtClean="0"/>
              <a:t>My Account</a:t>
            </a:r>
            <a:r>
              <a:rPr lang="en-US" sz="1800" dirty="0" smtClean="0"/>
              <a:t>.</a:t>
            </a:r>
            <a:br>
              <a:rPr lang="en-US" sz="1800" dirty="0" smtClean="0"/>
            </a:br>
            <a:r>
              <a:rPr lang="en-US" sz="1800" dirty="0" smtClean="0"/>
              <a:t>The My Account tab opens.</a:t>
            </a:r>
            <a:br>
              <a:rPr lang="en-US" sz="1800" dirty="0" smtClean="0"/>
            </a:br>
            <a:endParaRPr lang="en-US" sz="1800" dirty="0" smtClean="0"/>
          </a:p>
          <a:p>
            <a:pPr lvl="1"/>
            <a:endParaRPr lang="en-US" sz="1800" dirty="0" smtClean="0"/>
          </a:p>
          <a:p>
            <a:pPr lvl="1"/>
            <a:endParaRPr lang="en-US" sz="1800" dirty="0"/>
          </a:p>
          <a:p>
            <a:pPr lvl="1"/>
            <a:endParaRPr lang="en-US" sz="1800" dirty="0" smtClean="0"/>
          </a:p>
          <a:p>
            <a:pPr marL="0" indent="0">
              <a:buNone/>
            </a:pPr>
            <a:endParaRPr lang="en-US" sz="1800" dirty="0"/>
          </a:p>
          <a:p>
            <a:pPr marL="0" indent="0">
              <a:buNone/>
            </a:pPr>
            <a:endParaRPr lang="en-US" sz="1800" dirty="0" smtClean="0">
              <a:solidFill>
                <a:srgbClr val="FF0000"/>
              </a:solidFill>
            </a:endParaRPr>
          </a:p>
          <a:p>
            <a:pPr marL="0" indent="0">
              <a:buNone/>
            </a:pPr>
            <a:endParaRPr lang="en-US" sz="1800" dirty="0">
              <a:solidFill>
                <a:srgbClr val="FF0000"/>
              </a:solidFill>
            </a:endParaRPr>
          </a:p>
          <a:p>
            <a:pPr marL="0" indent="0">
              <a:buNone/>
            </a:pPr>
            <a:endParaRPr lang="en-US" sz="1800" dirty="0" smtClean="0">
              <a:solidFill>
                <a:srgbClr val="FF0000"/>
              </a:solidFill>
            </a:endParaRPr>
          </a:p>
          <a:p>
            <a:pPr marL="0" indent="0">
              <a:buNone/>
            </a:pPr>
            <a:endParaRPr lang="en-US" sz="1800" dirty="0" smtClean="0">
              <a:solidFill>
                <a:srgbClr val="FF0000"/>
              </a:solidFill>
            </a:endParaRPr>
          </a:p>
          <a:p>
            <a:pPr marL="400050" lvl="1" indent="0">
              <a:buNone/>
            </a:pPr>
            <a:endParaRPr lang="en-US" sz="1400" dirty="0" smtClean="0">
              <a:solidFill>
                <a:srgbClr val="0F3B53"/>
              </a:solidFill>
            </a:endParaRPr>
          </a:p>
          <a:p>
            <a:pPr>
              <a:buFont typeface="+mj-lt"/>
              <a:buAutoNum type="arabicPeriod" startAt="2"/>
            </a:pPr>
            <a:r>
              <a:rPr lang="en-US" sz="1800" dirty="0" smtClean="0">
                <a:solidFill>
                  <a:srgbClr val="0F3B53"/>
                </a:solidFill>
              </a:rPr>
              <a:t>Type your current password.</a:t>
            </a:r>
          </a:p>
          <a:p>
            <a:pPr>
              <a:buFont typeface="+mj-lt"/>
              <a:buAutoNum type="arabicPeriod" startAt="2"/>
            </a:pPr>
            <a:r>
              <a:rPr lang="en-US" sz="1800" dirty="0" smtClean="0">
                <a:solidFill>
                  <a:srgbClr val="0F3B53"/>
                </a:solidFill>
              </a:rPr>
              <a:t>Type and re-type your new password</a:t>
            </a:r>
            <a:r>
              <a:rPr lang="en-US" sz="1800" dirty="0">
                <a:solidFill>
                  <a:srgbClr val="0F3B53"/>
                </a:solidFill>
              </a:rPr>
              <a:t>, then click </a:t>
            </a:r>
            <a:r>
              <a:rPr lang="en-US" sz="1800" b="1" dirty="0">
                <a:solidFill>
                  <a:srgbClr val="0F3B53"/>
                </a:solidFill>
              </a:rPr>
              <a:t>Change</a:t>
            </a:r>
            <a:r>
              <a:rPr lang="en-US" sz="1800" dirty="0">
                <a:solidFill>
                  <a:srgbClr val="0F3B53"/>
                </a:solidFill>
              </a:rPr>
              <a:t> </a:t>
            </a:r>
            <a:r>
              <a:rPr lang="en-US" sz="1800" b="1" dirty="0">
                <a:solidFill>
                  <a:srgbClr val="0F3B53"/>
                </a:solidFill>
              </a:rPr>
              <a:t>Password</a:t>
            </a:r>
            <a:r>
              <a:rPr lang="en-US" sz="1800" dirty="0" smtClean="0">
                <a:solidFill>
                  <a:srgbClr val="0F3B53"/>
                </a:solidFill>
              </a:rPr>
              <a:t>.</a:t>
            </a:r>
            <a:br>
              <a:rPr lang="en-US" sz="1800" dirty="0" smtClean="0">
                <a:solidFill>
                  <a:srgbClr val="0F3B53"/>
                </a:solidFill>
              </a:rPr>
            </a:br>
            <a:r>
              <a:rPr lang="en-US" sz="1800" dirty="0" smtClean="0">
                <a:solidFill>
                  <a:srgbClr val="0F3B53"/>
                </a:solidFill>
              </a:rPr>
              <a:t>The system updates your password.</a:t>
            </a:r>
          </a:p>
          <a:p>
            <a:pPr marL="0" indent="0">
              <a:buNone/>
            </a:pP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10</a:t>
            </a:fld>
            <a:endParaRPr lang="en-US" dirty="0">
              <a:solidFill>
                <a:prstClr val="black">
                  <a:lumMod val="65000"/>
                  <a:lumOff val="35000"/>
                </a:prstClr>
              </a:solidFill>
            </a:endParaRPr>
          </a:p>
        </p:txBody>
      </p:sp>
      <p:pic>
        <p:nvPicPr>
          <p:cNvPr id="7" name="Picture 6" descr="Screen Shot 2014-05-30 at 7.22.18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87682" y="1782107"/>
            <a:ext cx="5474569" cy="3030565"/>
          </a:xfrm>
          <a:prstGeom prst="rect">
            <a:avLst/>
          </a:prstGeom>
          <a:ln>
            <a:solidFill>
              <a:schemeClr val="bg1">
                <a:lumMod val="85000"/>
              </a:schemeClr>
            </a:solidFill>
          </a:ln>
          <a:effectLst>
            <a:outerShdw blurRad="50800" dist="165100" dir="2700000" algn="tl" rotWithShape="0">
              <a:srgbClr val="000000">
                <a:alpha val="43000"/>
              </a:srgbClr>
            </a:outerShdw>
          </a:effectLst>
        </p:spPr>
      </p:pic>
      <p:grpSp>
        <p:nvGrpSpPr>
          <p:cNvPr id="9" name="Group 8"/>
          <p:cNvGrpSpPr/>
          <p:nvPr/>
        </p:nvGrpSpPr>
        <p:grpSpPr>
          <a:xfrm>
            <a:off x="3989566" y="3421692"/>
            <a:ext cx="941706" cy="393700"/>
            <a:chOff x="28576" y="-192246"/>
            <a:chExt cx="942266" cy="393995"/>
          </a:xfrm>
        </p:grpSpPr>
        <p:sp>
          <p:nvSpPr>
            <p:cNvPr id="10" name="Rectangle 9"/>
            <p:cNvSpPr/>
            <p:nvPr/>
          </p:nvSpPr>
          <p:spPr>
            <a:xfrm>
              <a:off x="28576" y="-2449"/>
              <a:ext cx="479334" cy="204198"/>
            </a:xfrm>
            <a:prstGeom prst="rect">
              <a:avLst/>
            </a:prstGeom>
            <a:noFill/>
            <a:ln w="190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sp>
          <p:nvSpPr>
            <p:cNvPr id="11" name="Left Arrow 10"/>
            <p:cNvSpPr/>
            <p:nvPr/>
          </p:nvSpPr>
          <p:spPr>
            <a:xfrm rot="19700745">
              <a:off x="424963" y="-192246"/>
              <a:ext cx="545879" cy="19339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grpSp>
    </p:spTree>
    <p:extLst>
      <p:ext uri="{BB962C8B-B14F-4D97-AF65-F5344CB8AC3E}">
        <p14:creationId xmlns:p14="http://schemas.microsoft.com/office/powerpoint/2010/main" val="3743553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Verifying your CPRS Account</a:t>
            </a:r>
          </a:p>
        </p:txBody>
      </p:sp>
      <p:sp>
        <p:nvSpPr>
          <p:cNvPr id="3" name="Content Placeholder 2"/>
          <p:cNvSpPr>
            <a:spLocks noGrp="1"/>
          </p:cNvSpPr>
          <p:nvPr>
            <p:ph idx="1"/>
          </p:nvPr>
        </p:nvSpPr>
        <p:spPr>
          <a:xfrm>
            <a:off x="457200" y="1130968"/>
            <a:ext cx="8229600" cy="5163463"/>
          </a:xfrm>
        </p:spPr>
        <p:txBody>
          <a:bodyPr>
            <a:normAutofit/>
          </a:bodyPr>
          <a:lstStyle/>
          <a:p>
            <a:pPr marL="0" indent="0">
              <a:spcBef>
                <a:spcPts val="1200"/>
              </a:spcBef>
              <a:buNone/>
            </a:pPr>
            <a:endParaRPr lang="en-US" sz="800" dirty="0"/>
          </a:p>
          <a:p>
            <a:pPr marL="0" indent="0">
              <a:spcBef>
                <a:spcPts val="0"/>
              </a:spcBef>
              <a:buNone/>
            </a:pPr>
            <a:r>
              <a:rPr lang="en-US" sz="1800" dirty="0"/>
              <a:t>The My Accounts page is also where you verify your CPRS Account (one-time only).</a:t>
            </a:r>
          </a:p>
          <a:p>
            <a:pPr marL="0" indent="0">
              <a:buNone/>
            </a:pPr>
            <a:endParaRPr lang="en-US" sz="1800" dirty="0" smtClean="0"/>
          </a:p>
          <a:p>
            <a:pPr marL="0" indent="0">
              <a:buNone/>
            </a:pPr>
            <a:endParaRPr lang="en-US" sz="1800" dirty="0"/>
          </a:p>
          <a:p>
            <a:pPr marL="0" indent="0">
              <a:buNone/>
            </a:pPr>
            <a:r>
              <a:rPr lang="en-US" dirty="0"/>
              <a:t/>
            </a:r>
            <a:br>
              <a:rPr lang="en-US" dirty="0"/>
            </a:br>
            <a:endParaRPr lang="en-US" dirty="0"/>
          </a:p>
          <a:p>
            <a:pPr marL="0" indent="0">
              <a:buNone/>
            </a:pPr>
            <a:endParaRPr lang="en-US" dirty="0" smtClean="0"/>
          </a:p>
          <a:p>
            <a:pPr marL="800100" lvl="1" indent="-342900">
              <a:buFont typeface="+mj-lt"/>
              <a:buAutoNum type="arabicPeriod"/>
            </a:pPr>
            <a:endParaRPr lang="en-US" sz="1600" dirty="0" smtClean="0">
              <a:solidFill>
                <a:schemeClr val="tx2"/>
              </a:solidFill>
            </a:endParaRPr>
          </a:p>
          <a:p>
            <a:pPr marL="800100" lvl="1" indent="-342900">
              <a:buFont typeface="+mj-lt"/>
              <a:buAutoNum type="arabicPeriod"/>
            </a:pPr>
            <a:r>
              <a:rPr lang="en-US" sz="1600" dirty="0" smtClean="0">
                <a:solidFill>
                  <a:schemeClr val="tx2"/>
                </a:solidFill>
              </a:rPr>
              <a:t>Click </a:t>
            </a:r>
            <a:r>
              <a:rPr lang="en-US" sz="1600" b="1" dirty="0" err="1" smtClean="0">
                <a:solidFill>
                  <a:schemeClr val="tx2"/>
                </a:solidFill>
              </a:rPr>
              <a:t>Click</a:t>
            </a:r>
            <a:r>
              <a:rPr lang="en-US" sz="1600" b="1" dirty="0" smtClean="0">
                <a:solidFill>
                  <a:schemeClr val="tx2"/>
                </a:solidFill>
              </a:rPr>
              <a:t> here to verify your account</a:t>
            </a:r>
            <a:r>
              <a:rPr lang="en-US" sz="1600" dirty="0" smtClean="0">
                <a:solidFill>
                  <a:schemeClr val="tx2"/>
                </a:solidFill>
              </a:rPr>
              <a:t>.</a:t>
            </a:r>
          </a:p>
          <a:p>
            <a:pPr marL="800100" lvl="1" indent="-342900">
              <a:buFont typeface="+mj-lt"/>
              <a:buAutoNum type="arabicPeriod"/>
            </a:pPr>
            <a:r>
              <a:rPr lang="en-US" sz="1600" dirty="0" smtClean="0">
                <a:solidFill>
                  <a:schemeClr val="tx2"/>
                </a:solidFill>
              </a:rPr>
              <a:t>Type your </a:t>
            </a:r>
            <a:r>
              <a:rPr lang="en-US" sz="1600" dirty="0">
                <a:solidFill>
                  <a:schemeClr val="tx2"/>
                </a:solidFill>
              </a:rPr>
              <a:t>Access and Verify Codes.</a:t>
            </a:r>
          </a:p>
          <a:p>
            <a:pPr marL="800100" lvl="1" indent="-342900">
              <a:buFont typeface="+mj-lt"/>
              <a:buAutoNum type="arabicPeriod"/>
            </a:pPr>
            <a:r>
              <a:rPr lang="en-US" sz="1600" dirty="0">
                <a:solidFill>
                  <a:schemeClr val="tx2"/>
                </a:solidFill>
              </a:rPr>
              <a:t>Click </a:t>
            </a:r>
            <a:r>
              <a:rPr lang="en-US" sz="1600" b="1" dirty="0">
                <a:solidFill>
                  <a:schemeClr val="tx2"/>
                </a:solidFill>
              </a:rPr>
              <a:t>Verify Now</a:t>
            </a:r>
            <a:r>
              <a:rPr lang="en-US" sz="1600" dirty="0">
                <a:solidFill>
                  <a:schemeClr val="tx2"/>
                </a:solidFill>
              </a:rPr>
              <a:t>.</a:t>
            </a:r>
          </a:p>
          <a:p>
            <a:pPr marL="800100" lvl="1" indent="-342900">
              <a:buFont typeface="+mj-lt"/>
              <a:buAutoNum type="arabicPeriod"/>
            </a:pPr>
            <a:r>
              <a:rPr lang="en-US" sz="1600" dirty="0">
                <a:solidFill>
                  <a:schemeClr val="tx2"/>
                </a:solidFill>
              </a:rPr>
              <a:t>Log out, then log back in.</a:t>
            </a:r>
            <a:br>
              <a:rPr lang="en-US" sz="1600" dirty="0">
                <a:solidFill>
                  <a:schemeClr val="tx2"/>
                </a:solidFill>
              </a:rPr>
            </a:br>
            <a:r>
              <a:rPr lang="en-US" sz="1600" dirty="0">
                <a:solidFill>
                  <a:schemeClr val="tx2"/>
                </a:solidFill>
              </a:rPr>
              <a:t>Your account is verified.</a:t>
            </a:r>
          </a:p>
          <a:p>
            <a:pPr marL="0" indent="0">
              <a:buNone/>
            </a:pPr>
            <a:endParaRPr lang="en-US" sz="1800" dirty="0"/>
          </a:p>
        </p:txBody>
      </p:sp>
      <p:sp>
        <p:nvSpPr>
          <p:cNvPr id="4" name="Slide Number Placeholder 3"/>
          <p:cNvSpPr>
            <a:spLocks noGrp="1"/>
          </p:cNvSpPr>
          <p:nvPr>
            <p:ph type="sldNum" sz="quarter" idx="12"/>
          </p:nvPr>
        </p:nvSpPr>
        <p:spPr/>
        <p:txBody>
          <a:bodyPr/>
          <a:lstStyle/>
          <a:p>
            <a:fld id="{E27D618F-42EB-4554-935E-FA97850B6727}" type="slidenum">
              <a:rPr lang="en-US" smtClean="0"/>
              <a:t>11</a:t>
            </a:fld>
            <a:endParaRPr lang="en-US" dirty="0"/>
          </a:p>
        </p:txBody>
      </p:sp>
      <p:pic>
        <p:nvPicPr>
          <p:cNvPr id="6" name="Picture 1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87444" y="1761690"/>
            <a:ext cx="3365564" cy="2345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63051" y="1773721"/>
            <a:ext cx="3361480" cy="2345665"/>
          </a:xfrm>
          <a:prstGeom prst="rect">
            <a:avLst/>
          </a:prstGeom>
          <a:noFill/>
          <a:ln w="9525">
            <a:solidFill>
              <a:schemeClr val="tx1"/>
            </a:solidFill>
            <a:miter lim="800000"/>
            <a:headEnd/>
            <a:tailEnd/>
          </a:ln>
          <a:effectLst>
            <a:outerShdw blurRad="50800" dist="38100" dir="2700000" sx="103000" sy="103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1136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12</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86966083"/>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spTree>
    <p:extLst>
      <p:ext uri="{BB962C8B-B14F-4D97-AF65-F5344CB8AC3E}">
        <p14:creationId xmlns:p14="http://schemas.microsoft.com/office/powerpoint/2010/main" val="399613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802170" y="1630017"/>
            <a:ext cx="7518862" cy="4506088"/>
          </a:xfrm>
          <a:prstGeom prst="rect">
            <a:avLst/>
          </a:prstGeom>
          <a:gradFill>
            <a:gsLst>
              <a:gs pos="0">
                <a:schemeClr val="tx2">
                  <a:lumMod val="5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2400" b="1" dirty="0">
              <a:solidFill>
                <a:srgbClr val="87A44F">
                  <a:lumMod val="20000"/>
                  <a:lumOff val="80000"/>
                </a:srgbClr>
              </a:solidFill>
            </a:endParaRPr>
          </a:p>
        </p:txBody>
      </p:sp>
      <p:sp>
        <p:nvSpPr>
          <p:cNvPr id="33" name="Rounded Rectangle 32"/>
          <p:cNvSpPr/>
          <p:nvPr/>
        </p:nvSpPr>
        <p:spPr>
          <a:xfrm>
            <a:off x="938025" y="1705713"/>
            <a:ext cx="1314865" cy="52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Consultation and Program Evaluation Administrator</a:t>
            </a:r>
            <a:endParaRPr lang="en-US" sz="1000" dirty="0">
              <a:solidFill>
                <a:prstClr val="white"/>
              </a:solidFill>
            </a:endParaRPr>
          </a:p>
        </p:txBody>
      </p:sp>
      <p:grpSp>
        <p:nvGrpSpPr>
          <p:cNvPr id="6" name="Group 5"/>
          <p:cNvGrpSpPr/>
          <p:nvPr/>
        </p:nvGrpSpPr>
        <p:grpSpPr>
          <a:xfrm>
            <a:off x="938025" y="2306118"/>
            <a:ext cx="1314865" cy="3705750"/>
            <a:chOff x="0" y="722558"/>
            <a:chExt cx="1314865" cy="3705750"/>
          </a:xfrm>
          <a:scene3d>
            <a:camera prst="orthographicFront"/>
            <a:lightRig rig="threePt" dir="t">
              <a:rot lat="0" lon="0" rev="7500000"/>
            </a:lightRig>
          </a:scene3d>
        </p:grpSpPr>
        <p:sp>
          <p:nvSpPr>
            <p:cNvPr id="31" name="Rectangle 30"/>
            <p:cNvSpPr/>
            <p:nvPr/>
          </p:nvSpPr>
          <p:spPr>
            <a:xfrm>
              <a:off x="0" y="722558"/>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32" name="Rectangle 31"/>
            <p:cNvSpPr/>
            <p:nvPr/>
          </p:nvSpPr>
          <p:spPr>
            <a:xfrm>
              <a:off x="0" y="722558"/>
              <a:ext cx="1314865"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Reporting and Metrics</a:t>
              </a:r>
            </a:p>
            <a:p>
              <a:pPr marL="0" lvl="1" defTabSz="533400">
                <a:lnSpc>
                  <a:spcPct val="90000"/>
                </a:lnSpc>
                <a:spcBef>
                  <a:spcPct val="0"/>
                </a:spcBef>
                <a:spcAft>
                  <a:spcPct val="15000"/>
                </a:spcAft>
              </a:pPr>
              <a:endParaRPr lang="en-US" sz="1200" dirty="0" smtClean="0">
                <a:solidFill>
                  <a:prstClr val="black">
                    <a:hueOff val="0"/>
                    <a:satOff val="0"/>
                    <a:lumOff val="0"/>
                    <a:alphaOff val="0"/>
                  </a:prstClr>
                </a:solidFill>
              </a:endParaRPr>
            </a:p>
            <a:p>
              <a:pPr marL="0" lvl="1" defTabSz="533400">
                <a:lnSpc>
                  <a:spcPct val="90000"/>
                </a:lnSpc>
                <a:spcBef>
                  <a:spcPct val="0"/>
                </a:spcBef>
                <a:spcAft>
                  <a:spcPct val="15000"/>
                </a:spcAft>
              </a:pPr>
              <a:r>
                <a:rPr lang="en-US" sz="1200" dirty="0" smtClean="0">
                  <a:solidFill>
                    <a:prstClr val="black">
                      <a:hueOff val="0"/>
                      <a:satOff val="0"/>
                      <a:lumOff val="0"/>
                      <a:alphaOff val="0"/>
                    </a:prstClr>
                  </a:solidFill>
                </a:rPr>
                <a:t>Extracts </a:t>
              </a:r>
              <a:r>
                <a:rPr lang="en-US" sz="1200" dirty="0">
                  <a:solidFill>
                    <a:prstClr val="black">
                      <a:hueOff val="0"/>
                      <a:satOff val="0"/>
                      <a:lumOff val="0"/>
                      <a:alphaOff val="0"/>
                    </a:prstClr>
                  </a:solidFill>
                </a:rPr>
                <a:t>clinical Battery data from the eScreening database for all sites, to: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identify trends and compare them for program and progress evaluation, and</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provide feedback for improvement.</a:t>
              </a:r>
            </a:p>
          </p:txBody>
        </p:sp>
      </p:grpSp>
      <p:sp>
        <p:nvSpPr>
          <p:cNvPr id="25" name="Rounded Rectangle 24"/>
          <p:cNvSpPr/>
          <p:nvPr/>
        </p:nvSpPr>
        <p:spPr>
          <a:xfrm>
            <a:off x="3904168" y="1711616"/>
            <a:ext cx="1314865" cy="522451"/>
          </a:xfrm>
          <a:prstGeom prst="roundRect">
            <a:avLst/>
          </a:prstGeom>
          <a:scene3d>
            <a:camera prst="orthographicFront"/>
            <a:lightRig rig="threePt" dir="t">
              <a:rot lat="0" lon="0" rev="7500000"/>
            </a:lightRig>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Clinician</a:t>
            </a:r>
            <a:endParaRPr lang="en-US" sz="1000" dirty="0">
              <a:solidFill>
                <a:prstClr val="white"/>
              </a:solidFill>
            </a:endParaRPr>
          </a:p>
        </p:txBody>
      </p:sp>
      <p:grpSp>
        <p:nvGrpSpPr>
          <p:cNvPr id="10" name="Group 9"/>
          <p:cNvGrpSpPr/>
          <p:nvPr/>
        </p:nvGrpSpPr>
        <p:grpSpPr>
          <a:xfrm>
            <a:off x="3904167" y="2234067"/>
            <a:ext cx="1314865" cy="3777802"/>
            <a:chOff x="2862615" y="726004"/>
            <a:chExt cx="1545452" cy="3705751"/>
          </a:xfrm>
          <a:scene3d>
            <a:camera prst="orthographicFront"/>
            <a:lightRig rig="threePt" dir="t">
              <a:rot lat="0" lon="0" rev="7500000"/>
            </a:lightRig>
          </a:scene3d>
        </p:grpSpPr>
        <p:sp>
          <p:nvSpPr>
            <p:cNvPr id="23" name="Rectangle 22"/>
            <p:cNvSpPr/>
            <p:nvPr/>
          </p:nvSpPr>
          <p:spPr>
            <a:xfrm>
              <a:off x="2862615" y="796682"/>
              <a:ext cx="1545452" cy="3635073"/>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24" name="Rectangle 23"/>
            <p:cNvSpPr/>
            <p:nvPr/>
          </p:nvSpPr>
          <p:spPr>
            <a:xfrm>
              <a:off x="3001323" y="726004"/>
              <a:ext cx="1314865"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srgbClr val="000000"/>
                  </a:solidFill>
                </a:rPr>
                <a:t>Patient Care</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Receives clinical data from CPRS.</a:t>
              </a: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Utilizes the health data collected through the eScreening application.</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Monitors the Battery dashboard with alerts</a:t>
              </a:r>
              <a:endParaRPr lang="en-US" sz="1200" dirty="0" smtClean="0">
                <a:solidFill>
                  <a:prstClr val="black">
                    <a:hueOff val="0"/>
                    <a:satOff val="0"/>
                    <a:lumOff val="0"/>
                    <a:alphaOff val="0"/>
                  </a:prstClr>
                </a:solidFill>
              </a:endParaRPr>
            </a:p>
          </p:txBody>
        </p:sp>
      </p:grpSp>
      <p:sp>
        <p:nvSpPr>
          <p:cNvPr id="21" name="Rounded Rectangle 20"/>
          <p:cNvSpPr/>
          <p:nvPr/>
        </p:nvSpPr>
        <p:spPr>
          <a:xfrm>
            <a:off x="5337046" y="1711616"/>
            <a:ext cx="1314865" cy="522451"/>
          </a:xfrm>
          <a:prstGeom prst="roundRect">
            <a:avLst/>
          </a:prstGeom>
          <a:scene3d>
            <a:camera prst="orthographicFront"/>
            <a:lightRig rig="threePt" dir="t">
              <a:rot lat="0" lon="0" rev="7500000"/>
            </a:lightRig>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Assistant</a:t>
            </a:r>
            <a:endParaRPr lang="en-US" sz="1000" dirty="0">
              <a:solidFill>
                <a:prstClr val="white"/>
              </a:solidFill>
            </a:endParaRPr>
          </a:p>
        </p:txBody>
      </p:sp>
      <p:grpSp>
        <p:nvGrpSpPr>
          <p:cNvPr id="12" name="Group 11"/>
          <p:cNvGrpSpPr/>
          <p:nvPr/>
        </p:nvGrpSpPr>
        <p:grpSpPr>
          <a:xfrm>
            <a:off x="5337046" y="2306118"/>
            <a:ext cx="1314865" cy="3705750"/>
            <a:chOff x="4500269" y="726004"/>
            <a:chExt cx="1314865" cy="3705750"/>
          </a:xfrm>
          <a:scene3d>
            <a:camera prst="orthographicFront"/>
            <a:lightRig rig="threePt" dir="t">
              <a:rot lat="0" lon="0" rev="7500000"/>
            </a:lightRig>
          </a:scene3d>
        </p:grpSpPr>
        <p:sp>
          <p:nvSpPr>
            <p:cNvPr id="19" name="Rectangle 18"/>
            <p:cNvSpPr/>
            <p:nvPr/>
          </p:nvSpPr>
          <p:spPr>
            <a:xfrm>
              <a:off x="4500269" y="726004"/>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20" name="Rectangle 19"/>
            <p:cNvSpPr/>
            <p:nvPr/>
          </p:nvSpPr>
          <p:spPr>
            <a:xfrm>
              <a:off x="4500269" y="726004"/>
              <a:ext cx="1314865"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srgbClr val="000000"/>
                  </a:solidFill>
                </a:rPr>
                <a:t>Medical Support </a:t>
              </a:r>
            </a:p>
            <a:p>
              <a:pPr marL="0" lvl="1" algn="ctr" defTabSz="533400">
                <a:lnSpc>
                  <a:spcPct val="90000"/>
                </a:lnSpc>
                <a:spcBef>
                  <a:spcPct val="0"/>
                </a:spcBef>
                <a:spcAft>
                  <a:spcPct val="15000"/>
                </a:spcAft>
              </a:pPr>
              <a:endParaRPr lang="en-US" sz="1200" dirty="0" smtClean="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Creates Batteries for Veterans to complete in the waiting room.</a:t>
              </a:r>
            </a:p>
            <a:p>
              <a:pPr marL="0" lvl="1"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Can access the dashboard to finalize assessment.</a:t>
              </a:r>
            </a:p>
            <a:p>
              <a:pPr marL="0" lvl="1" defTabSz="533400">
                <a:lnSpc>
                  <a:spcPct val="90000"/>
                </a:lnSpc>
                <a:spcBef>
                  <a:spcPct val="0"/>
                </a:spcBef>
                <a:spcAft>
                  <a:spcPct val="15000"/>
                </a:spcAft>
              </a:pPr>
              <a:endParaRPr lang="en-US" sz="1200" dirty="0">
                <a:solidFill>
                  <a:prstClr val="black">
                    <a:hueOff val="0"/>
                    <a:satOff val="0"/>
                    <a:lumOff val="0"/>
                    <a:alphaOff val="0"/>
                  </a:prstClr>
                </a:solidFill>
              </a:endParaRPr>
            </a:p>
          </p:txBody>
        </p:sp>
      </p:grpSp>
      <p:sp>
        <p:nvSpPr>
          <p:cNvPr id="17" name="Rounded Rectangle 16"/>
          <p:cNvSpPr/>
          <p:nvPr/>
        </p:nvSpPr>
        <p:spPr>
          <a:xfrm>
            <a:off x="6833467" y="1711616"/>
            <a:ext cx="1314865" cy="52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Veteran</a:t>
            </a:r>
            <a:endParaRPr lang="en-US" sz="1000" dirty="0">
              <a:solidFill>
                <a:prstClr val="white"/>
              </a:solidFill>
            </a:endParaRPr>
          </a:p>
        </p:txBody>
      </p:sp>
      <p:grpSp>
        <p:nvGrpSpPr>
          <p:cNvPr id="14" name="Group 13"/>
          <p:cNvGrpSpPr/>
          <p:nvPr/>
        </p:nvGrpSpPr>
        <p:grpSpPr>
          <a:xfrm>
            <a:off x="6833466" y="2285590"/>
            <a:ext cx="1314865" cy="3705750"/>
            <a:chOff x="5999216" y="755428"/>
            <a:chExt cx="1314865" cy="3705750"/>
          </a:xfrm>
          <a:scene3d>
            <a:camera prst="orthographicFront"/>
            <a:lightRig rig="threePt" dir="t">
              <a:rot lat="0" lon="0" rev="7500000"/>
            </a:lightRig>
          </a:scene3d>
        </p:grpSpPr>
        <p:sp>
          <p:nvSpPr>
            <p:cNvPr id="15" name="Rectangle 14"/>
            <p:cNvSpPr/>
            <p:nvPr/>
          </p:nvSpPr>
          <p:spPr>
            <a:xfrm>
              <a:off x="5999216" y="755428"/>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5999216" y="755428"/>
              <a:ext cx="1314865"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The Patient</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Completes the </a:t>
              </a:r>
              <a:r>
                <a:rPr lang="en-US" sz="1200" dirty="0" smtClean="0">
                  <a:solidFill>
                    <a:prstClr val="black"/>
                  </a:solidFill>
                </a:rPr>
                <a:t>Screening Battery.</a:t>
              </a:r>
              <a:endParaRPr lang="en-US" sz="1200" dirty="0">
                <a:solidFill>
                  <a:prstClr val="black"/>
                </a:solidFill>
              </a:endParaRPr>
            </a:p>
          </p:txBody>
        </p:sp>
      </p:grpSp>
      <p:sp>
        <p:nvSpPr>
          <p:cNvPr id="36" name="Rounded Rectangle 35"/>
          <p:cNvSpPr/>
          <p:nvPr/>
        </p:nvSpPr>
        <p:spPr>
          <a:xfrm>
            <a:off x="2411917" y="1711616"/>
            <a:ext cx="1314865" cy="522451"/>
          </a:xfrm>
          <a:prstGeom prst="roundRect">
            <a:avLst/>
          </a:prstGeom>
          <a:solidFill>
            <a:srgbClr val="0F4C66"/>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000" dirty="0" smtClean="0">
                <a:solidFill>
                  <a:prstClr val="white"/>
                </a:solidFill>
              </a:rPr>
              <a:t>Healthcare System Technical Administrator</a:t>
            </a:r>
            <a:endParaRPr lang="en-US" sz="1000" dirty="0">
              <a:solidFill>
                <a:prstClr val="white"/>
              </a:solidFill>
            </a:endParaRPr>
          </a:p>
        </p:txBody>
      </p:sp>
      <p:grpSp>
        <p:nvGrpSpPr>
          <p:cNvPr id="38" name="Group 37"/>
          <p:cNvGrpSpPr/>
          <p:nvPr/>
        </p:nvGrpSpPr>
        <p:grpSpPr>
          <a:xfrm>
            <a:off x="2409859" y="2285590"/>
            <a:ext cx="1388484" cy="3738148"/>
            <a:chOff x="276284" y="779168"/>
            <a:chExt cx="1388484" cy="3705750"/>
          </a:xfrm>
          <a:scene3d>
            <a:camera prst="orthographicFront"/>
            <a:lightRig rig="threePt" dir="t">
              <a:rot lat="0" lon="0" rev="7500000"/>
            </a:lightRig>
          </a:scene3d>
        </p:grpSpPr>
        <p:sp>
          <p:nvSpPr>
            <p:cNvPr id="39" name="Rectangle 38"/>
            <p:cNvSpPr/>
            <p:nvPr/>
          </p:nvSpPr>
          <p:spPr>
            <a:xfrm>
              <a:off x="349903" y="779168"/>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40" name="Rectangle 39"/>
            <p:cNvSpPr/>
            <p:nvPr/>
          </p:nvSpPr>
          <p:spPr>
            <a:xfrm>
              <a:off x="276284" y="779168"/>
              <a:ext cx="1314865"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Technical Support </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Edits and assigns users;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manages system level settings. </a:t>
              </a:r>
              <a:endParaRPr lang="en-US" sz="1200" dirty="0" smtClean="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Creates</a:t>
              </a:r>
              <a:r>
                <a:rPr lang="en-US" sz="1200" dirty="0">
                  <a:solidFill>
                    <a:prstClr val="black">
                      <a:hueOff val="0"/>
                      <a:satOff val="0"/>
                      <a:lumOff val="0"/>
                      <a:alphaOff val="0"/>
                    </a:prstClr>
                  </a:solidFill>
                </a:rPr>
                <a:t>, edits, deletes, &amp; uploads Batteries.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Manages Battery errors</a:t>
              </a:r>
              <a:r>
                <a:rPr lang="en-US" sz="1200" dirty="0" smtClean="0">
                  <a:solidFill>
                    <a:prstClr val="black">
                      <a:hueOff val="0"/>
                      <a:satOff val="0"/>
                      <a:lumOff val="0"/>
                      <a:alphaOff val="0"/>
                    </a:prstClr>
                  </a:solidFill>
                </a:rPr>
                <a:t>.</a:t>
              </a: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Completes forms and follow-ups.</a:t>
              </a:r>
            </a:p>
            <a:p>
              <a:pPr marL="171450" lvl="1" indent="-171450" defTabSz="533400">
                <a:lnSpc>
                  <a:spcPct val="90000"/>
                </a:lnSpc>
                <a:spcBef>
                  <a:spcPct val="0"/>
                </a:spcBef>
                <a:spcAft>
                  <a:spcPct val="15000"/>
                </a:spcAft>
                <a:buFont typeface="Arial" panose="020B0604020202020204" pitchFamily="34" charset="0"/>
                <a:buChar char="•"/>
              </a:pPr>
              <a:endParaRPr lang="en-US" sz="1200" dirty="0">
                <a:solidFill>
                  <a:prstClr val="black">
                    <a:hueOff val="0"/>
                    <a:satOff val="0"/>
                    <a:lumOff val="0"/>
                    <a:alphaOff val="0"/>
                  </a:prstClr>
                </a:solidFill>
              </a:endParaRPr>
            </a:p>
          </p:txBody>
        </p:sp>
      </p:gr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13</a:t>
            </a:fld>
            <a:endParaRPr lang="en-US" dirty="0">
              <a:solidFill>
                <a:prstClr val="black">
                  <a:lumMod val="65000"/>
                  <a:lumOff val="35000"/>
                </a:prstClr>
              </a:solidFill>
            </a:endParaRPr>
          </a:p>
        </p:txBody>
      </p:sp>
      <p:sp>
        <p:nvSpPr>
          <p:cNvPr id="41" name="Content Placeholder 2"/>
          <p:cNvSpPr txBox="1">
            <a:spLocks/>
          </p:cNvSpPr>
          <p:nvPr/>
        </p:nvSpPr>
        <p:spPr>
          <a:xfrm>
            <a:off x="674300" y="1001873"/>
            <a:ext cx="7836038" cy="53961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Wingdings" pitchFamily="2" charset="2"/>
              <a:buNone/>
            </a:pPr>
            <a:r>
              <a:rPr lang="en-US" sz="4800" b="1" dirty="0" smtClean="0"/>
              <a:t>MHE System Roles</a:t>
            </a:r>
          </a:p>
        </p:txBody>
      </p:sp>
      <p:sp>
        <p:nvSpPr>
          <p:cNvPr id="2" name="Title 1"/>
          <p:cNvSpPr>
            <a:spLocks noGrp="1"/>
          </p:cNvSpPr>
          <p:nvPr>
            <p:ph type="title"/>
          </p:nvPr>
        </p:nvSpPr>
        <p:spPr/>
        <p:txBody>
          <a:bodyPr>
            <a:normAutofit fontScale="90000"/>
          </a:bodyPr>
          <a:lstStyle/>
          <a:p>
            <a:r>
              <a:rPr lang="en-US" dirty="0"/>
              <a:t>2</a:t>
            </a:r>
            <a:r>
              <a:rPr lang="en-US" dirty="0" smtClean="0"/>
              <a:t> </a:t>
            </a:r>
            <a:r>
              <a:rPr lang="en-US" dirty="0"/>
              <a:t>| </a:t>
            </a:r>
            <a:r>
              <a:rPr lang="en-US" dirty="0" smtClean="0"/>
              <a:t>User roles and permissions</a:t>
            </a:r>
            <a:endParaRPr lang="en-US" dirty="0"/>
          </a:p>
        </p:txBody>
      </p:sp>
    </p:spTree>
    <p:extLst>
      <p:ext uri="{BB962C8B-B14F-4D97-AF65-F5344CB8AC3E}">
        <p14:creationId xmlns:p14="http://schemas.microsoft.com/office/powerpoint/2010/main" val="3700056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a:t>| </a:t>
            </a:r>
            <a:r>
              <a:rPr lang="en-US" dirty="0" smtClean="0"/>
              <a:t>User Management - Security</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solidFill>
                  <a:schemeClr val="tx1"/>
                </a:solidFill>
              </a:rPr>
              <a:t>Tablets will not function outside of the hospital grounds.</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Tablets have built-in tracking capability.</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The system records the name and address of the last Veteran who used a missing tablet.</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Staff will </a:t>
            </a:r>
            <a:r>
              <a:rPr lang="en-US" sz="2800" u="sng" dirty="0">
                <a:solidFill>
                  <a:schemeClr val="tx1"/>
                </a:solidFill>
              </a:rPr>
              <a:t>not be held responsible </a:t>
            </a:r>
            <a:r>
              <a:rPr lang="en-US" sz="2800" dirty="0">
                <a:solidFill>
                  <a:schemeClr val="tx1"/>
                </a:solidFill>
              </a:rPr>
              <a:t>for tablets which are stolen or broken by a Veteran.</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14</a:t>
            </a:fld>
            <a:endParaRPr lang="en-US" dirty="0">
              <a:solidFill>
                <a:prstClr val="black">
                  <a:lumMod val="65000"/>
                  <a:lumOff val="35000"/>
                </a:prstClr>
              </a:solidFill>
            </a:endParaRPr>
          </a:p>
        </p:txBody>
      </p:sp>
    </p:spTree>
    <p:extLst>
      <p:ext uri="{BB962C8B-B14F-4D97-AF65-F5344CB8AC3E}">
        <p14:creationId xmlns:p14="http://schemas.microsoft.com/office/powerpoint/2010/main" val="2354010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15</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11851363"/>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spTree>
    <p:extLst>
      <p:ext uri="{BB962C8B-B14F-4D97-AF65-F5344CB8AC3E}">
        <p14:creationId xmlns:p14="http://schemas.microsoft.com/office/powerpoint/2010/main" val="3996132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a:t>
            </a:r>
            <a:r>
              <a:rPr lang="en-US" dirty="0" smtClean="0"/>
              <a:t>Setting up Assessments</a:t>
            </a:r>
            <a:endParaRPr lang="en-US" dirty="0"/>
          </a:p>
        </p:txBody>
      </p:sp>
      <p:sp>
        <p:nvSpPr>
          <p:cNvPr id="3" name="Content Placeholder 2"/>
          <p:cNvSpPr>
            <a:spLocks noGrp="1"/>
          </p:cNvSpPr>
          <p:nvPr>
            <p:ph idx="1"/>
          </p:nvPr>
        </p:nvSpPr>
        <p:spPr>
          <a:xfrm>
            <a:off x="457200" y="1143000"/>
            <a:ext cx="8229600" cy="5422989"/>
          </a:xfrm>
        </p:spPr>
        <p:txBody>
          <a:bodyPr>
            <a:normAutofit/>
          </a:bodyPr>
          <a:lstStyle/>
          <a:p>
            <a:pPr marL="0" indent="0">
              <a:buNone/>
            </a:pPr>
            <a:r>
              <a:rPr lang="en-US" sz="1800" b="1" dirty="0"/>
              <a:t>Assessments may be created in a batch for the next day’s appointments, or they may be created singly for a walk-in Veteran.</a:t>
            </a:r>
          </a:p>
          <a:p>
            <a:pPr marL="0" indent="0">
              <a:buNone/>
            </a:pPr>
            <a:endParaRPr lang="en-US" sz="1800" b="1" dirty="0" smtClean="0"/>
          </a:p>
          <a:p>
            <a:pPr marL="0" indent="0">
              <a:buNone/>
            </a:pPr>
            <a:r>
              <a:rPr lang="en-US" sz="1800" b="1" dirty="0" smtClean="0"/>
              <a:t>Before </a:t>
            </a:r>
            <a:r>
              <a:rPr lang="en-US" sz="1800" b="1" dirty="0"/>
              <a:t>a Veteran can begin eScreening, </a:t>
            </a:r>
            <a:r>
              <a:rPr lang="en-US" sz="1800" b="1" dirty="0" smtClean="0"/>
              <a:t>one of these users must </a:t>
            </a:r>
            <a:r>
              <a:rPr lang="en-US" sz="1800" b="1" dirty="0"/>
              <a:t>set up an assessment for the Veteran:</a:t>
            </a:r>
            <a:endParaRPr lang="en-US" sz="1800" b="1" dirty="0" smtClean="0"/>
          </a:p>
          <a:p>
            <a:pPr lvl="1">
              <a:buFont typeface="Arial" panose="020B0604020202020204" pitchFamily="34" charset="0"/>
              <a:buChar char="•"/>
            </a:pPr>
            <a:r>
              <a:rPr lang="en-US" sz="1800" dirty="0">
                <a:solidFill>
                  <a:schemeClr val="tx1"/>
                </a:solidFill>
              </a:rPr>
              <a:t>Healthcare System </a:t>
            </a:r>
            <a:r>
              <a:rPr lang="en-US" sz="1800" dirty="0" smtClean="0">
                <a:solidFill>
                  <a:schemeClr val="tx1"/>
                </a:solidFill>
              </a:rPr>
              <a:t>Technical Administrator,</a:t>
            </a:r>
            <a:endParaRPr lang="en-US" sz="1800" dirty="0">
              <a:solidFill>
                <a:schemeClr val="tx1"/>
              </a:solidFill>
            </a:endParaRPr>
          </a:p>
          <a:p>
            <a:pPr lvl="1">
              <a:buFont typeface="Arial" panose="020B0604020202020204" pitchFamily="34" charset="0"/>
              <a:buChar char="•"/>
            </a:pPr>
            <a:r>
              <a:rPr lang="en-US" sz="1800" dirty="0">
                <a:solidFill>
                  <a:schemeClr val="tx1"/>
                </a:solidFill>
              </a:rPr>
              <a:t>Clinician (LVNs, RNs, NPs, MDs, etc</a:t>
            </a:r>
            <a:r>
              <a:rPr lang="en-US" sz="1800" dirty="0" smtClean="0">
                <a:solidFill>
                  <a:schemeClr val="tx1"/>
                </a:solidFill>
              </a:rPr>
              <a:t>.), or</a:t>
            </a:r>
            <a:endParaRPr lang="en-US" sz="1800" dirty="0">
              <a:solidFill>
                <a:schemeClr val="tx1"/>
              </a:solidFill>
            </a:endParaRPr>
          </a:p>
          <a:p>
            <a:pPr lvl="1">
              <a:buFont typeface="Arial" panose="020B0604020202020204" pitchFamily="34" charset="0"/>
              <a:buChar char="•"/>
            </a:pPr>
            <a:r>
              <a:rPr lang="en-US" sz="1800" dirty="0">
                <a:solidFill>
                  <a:schemeClr val="tx1"/>
                </a:solidFill>
              </a:rPr>
              <a:t>Assistant (MSA, etc</a:t>
            </a:r>
            <a:r>
              <a:rPr lang="en-US" sz="1800" dirty="0" smtClean="0">
                <a:solidFill>
                  <a:schemeClr val="tx1"/>
                </a:solidFill>
              </a:rPr>
              <a:t>.)</a:t>
            </a:r>
            <a:endParaRPr lang="en-US" sz="1800" dirty="0">
              <a:solidFill>
                <a:schemeClr val="tx1"/>
              </a:solidFill>
            </a:endParaRPr>
          </a:p>
          <a:p>
            <a:pPr marL="0" indent="0">
              <a:buNone/>
            </a:pPr>
            <a:endParaRPr lang="en-US" sz="1800" dirty="0" smtClean="0"/>
          </a:p>
          <a:p>
            <a:pPr marL="0" indent="0">
              <a:buNone/>
            </a:pPr>
            <a:r>
              <a:rPr lang="en-US" sz="1800" b="1" dirty="0" smtClean="0"/>
              <a:t>Setting up </a:t>
            </a:r>
            <a:r>
              <a:rPr lang="en-US" sz="1800" b="1" dirty="0"/>
              <a:t>an assessment consists </a:t>
            </a:r>
            <a:r>
              <a:rPr lang="en-US" sz="1800" b="1" dirty="0" smtClean="0"/>
              <a:t>of these procedures done in sequence: </a:t>
            </a:r>
            <a:endParaRPr lang="en-US" sz="1800" b="1" dirty="0"/>
          </a:p>
          <a:p>
            <a:pPr marL="800100" lvl="1" indent="-342900">
              <a:buFont typeface="+mj-lt"/>
              <a:buAutoNum type="alphaUcPeriod"/>
            </a:pPr>
            <a:r>
              <a:rPr lang="en-US" sz="1800" dirty="0">
                <a:solidFill>
                  <a:schemeClr val="tx1"/>
                </a:solidFill>
              </a:rPr>
              <a:t>Create a Veteran </a:t>
            </a:r>
            <a:r>
              <a:rPr lang="en-US" sz="1800" dirty="0" smtClean="0">
                <a:solidFill>
                  <a:schemeClr val="tx1"/>
                </a:solidFill>
              </a:rPr>
              <a:t>record (or locate one) in the database (DB).</a:t>
            </a:r>
            <a:endParaRPr lang="en-US" sz="1800" dirty="0">
              <a:solidFill>
                <a:schemeClr val="tx1"/>
              </a:solidFill>
            </a:endParaRPr>
          </a:p>
          <a:p>
            <a:pPr marL="800100" lvl="1" indent="-342900">
              <a:buFont typeface="+mj-lt"/>
              <a:buAutoNum type="alphaUcPeriod"/>
            </a:pPr>
            <a:r>
              <a:rPr lang="en-US" sz="1800" dirty="0">
                <a:solidFill>
                  <a:schemeClr val="tx1"/>
                </a:solidFill>
              </a:rPr>
              <a:t>Assign a new battery to the Veteran.</a:t>
            </a:r>
          </a:p>
          <a:p>
            <a:pPr marL="0" indent="0">
              <a:buNone/>
            </a:pPr>
            <a:endParaRPr lang="en-US" sz="1800" dirty="0" smtClean="0"/>
          </a:p>
          <a:p>
            <a:pPr marL="0" indent="0">
              <a:spcBef>
                <a:spcPts val="1200"/>
              </a:spcBef>
              <a:buNone/>
            </a:pPr>
            <a:r>
              <a:rPr lang="en-US" sz="1800" b="1" dirty="0"/>
              <a:t>After A and B are complete, the system is ready to accept input on a tablet from the Veteran.</a:t>
            </a:r>
          </a:p>
          <a:p>
            <a:pPr>
              <a:buFont typeface="+mj-lt"/>
              <a:buAutoNum type="arabicPeriod"/>
            </a:pPr>
            <a:endParaRPr lang="en-US" sz="1800"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16</a:t>
            </a:fld>
            <a:endParaRPr lang="en-US" dirty="0">
              <a:solidFill>
                <a:prstClr val="black">
                  <a:lumMod val="65000"/>
                  <a:lumOff val="35000"/>
                </a:prstClr>
              </a:solidFill>
            </a:endParaRPr>
          </a:p>
        </p:txBody>
      </p:sp>
    </p:spTree>
    <p:extLst>
      <p:ext uri="{BB962C8B-B14F-4D97-AF65-F5344CB8AC3E}">
        <p14:creationId xmlns:p14="http://schemas.microsoft.com/office/powerpoint/2010/main" val="1561893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a:t>
            </a:r>
            <a:r>
              <a:rPr lang="en-US" dirty="0" smtClean="0"/>
              <a:t>up a Battery of screens</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lvl="0">
              <a:buFont typeface="+mj-lt"/>
              <a:buAutoNum type="arabicPeriod"/>
            </a:pPr>
            <a:r>
              <a:rPr lang="en-US" sz="1900" dirty="0" smtClean="0"/>
              <a:t>From the Home screen, click the </a:t>
            </a:r>
            <a:r>
              <a:rPr lang="en-US" sz="1900" b="1" dirty="0" smtClean="0"/>
              <a:t>Create Battery </a:t>
            </a:r>
            <a:r>
              <a:rPr lang="en-US" sz="1900" dirty="0" smtClean="0"/>
              <a:t>tab. </a:t>
            </a:r>
            <a:r>
              <a:rPr lang="en-US" sz="1900" dirty="0"/>
              <a:t/>
            </a:r>
            <a:br>
              <a:rPr lang="en-US" sz="1900" dirty="0"/>
            </a:br>
            <a:r>
              <a:rPr lang="en-US" sz="1900" dirty="0" smtClean="0"/>
              <a:t>The Select Veteran screen opens.</a:t>
            </a:r>
          </a:p>
          <a:p>
            <a:pPr lvl="0">
              <a:buFont typeface="+mj-lt"/>
              <a:buAutoNum type="arabicPeriod"/>
            </a:pPr>
            <a:r>
              <a:rPr lang="en-US" sz="1900" dirty="0" smtClean="0"/>
              <a:t>At this point we need to search </a:t>
            </a:r>
            <a:r>
              <a:rPr lang="en-US" sz="1900" dirty="0" err="1" smtClean="0"/>
              <a:t>VistA</a:t>
            </a:r>
            <a:r>
              <a:rPr lang="en-US" sz="1900" dirty="0" smtClean="0"/>
              <a:t> and CPRS to see if the Veteran has a record.</a:t>
            </a:r>
            <a:endParaRPr lang="en-US" sz="1900" dirty="0"/>
          </a:p>
          <a:p>
            <a:pPr lvl="0">
              <a:buFont typeface="+mj-lt"/>
              <a:buAutoNum type="arabicPeriod"/>
            </a:pPr>
            <a:endParaRPr lang="en-US" sz="1800" dirty="0" smtClean="0"/>
          </a:p>
          <a:p>
            <a:pPr marL="0" lvl="0" indent="0">
              <a:buNone/>
            </a:pPr>
            <a:endParaRPr lang="en-US" sz="1800" dirty="0" smtClean="0"/>
          </a:p>
          <a:p>
            <a:pPr lvl="0">
              <a:buFont typeface="+mj-lt"/>
              <a:buAutoNum type="arabicPeriod"/>
            </a:pPr>
            <a:endParaRPr lang="en-US" sz="1800" dirty="0" smtClean="0"/>
          </a:p>
          <a:p>
            <a:pPr lvl="0">
              <a:buFont typeface="+mj-lt"/>
              <a:buAutoNum type="arabicPeriod"/>
            </a:pPr>
            <a:endParaRPr lang="en-US" sz="1800" dirty="0"/>
          </a:p>
          <a:p>
            <a:pPr marL="400050" lvl="1" indent="0">
              <a:spcBef>
                <a:spcPts val="1200"/>
              </a:spcBef>
              <a:buNone/>
            </a:pPr>
            <a:r>
              <a:rPr lang="en-US" sz="1800" dirty="0" smtClean="0"/>
              <a:t>3. The search Results will tell us if a record is found.</a:t>
            </a:r>
            <a:endParaRPr lang="en-US" sz="1900" dirty="0"/>
          </a:p>
          <a:p>
            <a:pPr lvl="0">
              <a:buFont typeface="+mj-lt"/>
              <a:buAutoNum type="arabicPeriod"/>
            </a:pPr>
            <a:endParaRPr lang="en-US" sz="1800" dirty="0" smtClean="0"/>
          </a:p>
          <a:p>
            <a:pPr marL="0" lvl="0" indent="0">
              <a:buNone/>
            </a:pPr>
            <a:endParaRPr lang="en-US" sz="1800" b="1" dirty="0" smtClean="0"/>
          </a:p>
          <a:p>
            <a:pPr lvl="1">
              <a:buFont typeface="Wingdings" charset="2"/>
              <a:buChar char="§"/>
            </a:pPr>
            <a:endParaRPr lang="en-US" sz="1400" b="1" dirty="0" smtClean="0"/>
          </a:p>
          <a:p>
            <a:pPr marL="0" lvl="0" indent="0">
              <a:buNone/>
            </a:pPr>
            <a:endParaRPr lang="en-US" sz="1600" b="1" dirty="0" smtClean="0"/>
          </a:p>
          <a:p>
            <a:pPr marL="0" lvl="0" indent="0">
              <a:buNone/>
            </a:pPr>
            <a:endParaRPr lang="en-US" sz="1600" b="1" dirty="0"/>
          </a:p>
          <a:p>
            <a:pPr marL="0" lvl="0" indent="0">
              <a:buNone/>
            </a:pPr>
            <a:endParaRPr lang="en-US" sz="1600" b="1" dirty="0" smtClean="0"/>
          </a:p>
          <a:p>
            <a:pPr marL="457200" lvl="0" indent="-457200">
              <a:buFont typeface="+mj-lt"/>
              <a:buAutoNum type="arabicPeriod" startAt="3"/>
            </a:pPr>
            <a:endParaRPr lang="en-US" sz="1800"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17</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A. Creating a Veteran Record in the DB</a:t>
            </a:r>
            <a:endParaRPr lang="en-US" dirty="0"/>
          </a:p>
        </p:txBody>
      </p:sp>
      <p:pic>
        <p:nvPicPr>
          <p:cNvPr id="22" name="Picture 2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10176" y="2171657"/>
            <a:ext cx="4800600" cy="925830"/>
          </a:xfrm>
          <a:prstGeom prst="rect">
            <a:avLst/>
          </a:prstGeom>
          <a:noFill/>
          <a:ln>
            <a:solidFill>
              <a:srgbClr val="000000"/>
            </a:solidFill>
          </a:ln>
          <a:effectLst>
            <a:outerShdw blurRad="50800" dist="165100" dir="2700000" algn="tl" rotWithShape="0">
              <a:srgbClr val="000000">
                <a:alpha val="43000"/>
              </a:srgbClr>
            </a:outerShdw>
          </a:effectLst>
        </p:spPr>
      </p:pic>
      <p:sp>
        <p:nvSpPr>
          <p:cNvPr id="28" name="Left Arrow 27"/>
          <p:cNvSpPr/>
          <p:nvPr/>
        </p:nvSpPr>
        <p:spPr>
          <a:xfrm rot="19206106">
            <a:off x="5966896" y="2469726"/>
            <a:ext cx="545465" cy="1930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pic>
        <p:nvPicPr>
          <p:cNvPr id="921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68554" y="4326965"/>
            <a:ext cx="6283843" cy="1967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1157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a:t>
            </a:r>
            <a:r>
              <a:rPr lang="en-US" dirty="0" smtClean="0"/>
              <a:t>up a Battery of screens</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a:buFont typeface="+mj-lt"/>
              <a:buAutoNum type="arabicPeriod"/>
            </a:pPr>
            <a:r>
              <a:rPr lang="en-US" sz="1800" dirty="0" smtClean="0"/>
              <a:t>If a record is NOT found, c</a:t>
            </a:r>
            <a:r>
              <a:rPr lang="en-US" sz="1900" dirty="0" smtClean="0"/>
              <a:t>lick </a:t>
            </a:r>
            <a:r>
              <a:rPr lang="en-US" sz="1900" b="1" dirty="0" smtClean="0"/>
              <a:t>+Create Veteran Record in DB</a:t>
            </a:r>
            <a:r>
              <a:rPr lang="en-US" sz="1900" dirty="0" smtClean="0"/>
              <a:t>.</a:t>
            </a:r>
            <a:br>
              <a:rPr lang="en-US" sz="1900" dirty="0" smtClean="0"/>
            </a:br>
            <a:endParaRPr lang="en-US" sz="1900" dirty="0" smtClean="0"/>
          </a:p>
          <a:p>
            <a:pPr lvl="0">
              <a:buFont typeface="+mj-lt"/>
              <a:buAutoNum type="arabicPeriod"/>
            </a:pPr>
            <a:endParaRPr lang="en-US" sz="1800" dirty="0" smtClean="0"/>
          </a:p>
          <a:p>
            <a:pPr lvl="0">
              <a:buFont typeface="+mj-lt"/>
              <a:buAutoNum type="arabicPeriod"/>
            </a:pPr>
            <a:endParaRPr lang="en-US" sz="1800" dirty="0"/>
          </a:p>
          <a:p>
            <a:pPr lvl="0">
              <a:buFont typeface="+mj-lt"/>
              <a:buAutoNum type="arabicPeriod"/>
            </a:pPr>
            <a:endParaRPr lang="en-US" sz="1800" dirty="0" smtClean="0"/>
          </a:p>
          <a:p>
            <a:pPr marL="400050" lvl="1" indent="0">
              <a:spcBef>
                <a:spcPts val="1800"/>
              </a:spcBef>
              <a:buNone/>
            </a:pPr>
            <a:r>
              <a:rPr lang="en-US" sz="1900" dirty="0"/>
              <a:t>The Create Veteran screen opens:</a:t>
            </a:r>
          </a:p>
          <a:p>
            <a:pPr marL="0" lvl="0" indent="0">
              <a:buNone/>
            </a:pPr>
            <a:endParaRPr lang="en-US" sz="1800" b="1" dirty="0" smtClean="0"/>
          </a:p>
          <a:p>
            <a:pPr lvl="1">
              <a:buFont typeface="Wingdings" charset="2"/>
              <a:buChar char="§"/>
            </a:pPr>
            <a:endParaRPr lang="en-US" sz="1400" b="1" dirty="0" smtClean="0"/>
          </a:p>
          <a:p>
            <a:pPr marL="0" lvl="0" indent="0">
              <a:buNone/>
            </a:pPr>
            <a:endParaRPr lang="en-US" sz="1600" b="1" dirty="0" smtClean="0"/>
          </a:p>
          <a:p>
            <a:pPr marL="0" lvl="0" indent="0">
              <a:buNone/>
            </a:pPr>
            <a:endParaRPr lang="en-US" sz="1600" b="1" dirty="0"/>
          </a:p>
          <a:p>
            <a:pPr marL="0" lvl="0" indent="0">
              <a:buNone/>
            </a:pPr>
            <a:endParaRPr lang="en-US" sz="1600" b="1" dirty="0" smtClean="0"/>
          </a:p>
          <a:p>
            <a:pPr marL="457200" lvl="0" indent="-457200">
              <a:buFont typeface="+mj-lt"/>
              <a:buAutoNum type="arabicPeriod" startAt="3"/>
            </a:pPr>
            <a:r>
              <a:rPr lang="en-US" sz="1900" dirty="0" smtClean="0"/>
              <a:t>Type the information, then click </a:t>
            </a:r>
            <a:r>
              <a:rPr lang="en-US" sz="1900" b="1" dirty="0" smtClean="0"/>
              <a:t>Save</a:t>
            </a:r>
            <a:r>
              <a:rPr lang="en-US" sz="1900" dirty="0" smtClean="0"/>
              <a:t>. Fields marked with an asterisk (*) </a:t>
            </a:r>
            <a:br>
              <a:rPr lang="en-US" sz="1900" dirty="0" smtClean="0"/>
            </a:br>
            <a:r>
              <a:rPr lang="en-US" sz="1900" dirty="0" smtClean="0"/>
              <a:t>are required.</a:t>
            </a:r>
            <a:br>
              <a:rPr lang="en-US" sz="1900" dirty="0" smtClean="0"/>
            </a:br>
            <a:r>
              <a:rPr lang="en-US" sz="1900" dirty="0" smtClean="0"/>
              <a:t>The Veteran Detail screen opens, showing a status that the Veteran exists in DB.</a:t>
            </a:r>
            <a:endParaRPr lang="en-US" sz="1900" dirty="0"/>
          </a:p>
          <a:p>
            <a:pPr marL="114300" indent="0">
              <a:buNone/>
            </a:pPr>
            <a:r>
              <a:rPr lang="en-US" sz="1800" dirty="0" smtClean="0"/>
              <a:t>      </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18</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A. Creating a Veteran Record in the DB</a:t>
            </a:r>
            <a:endParaRPr lang="en-US" dirty="0"/>
          </a:p>
        </p:txBody>
      </p:sp>
      <p:pic>
        <p:nvPicPr>
          <p:cNvPr id="22" name="Picture 2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74716" y="1810697"/>
            <a:ext cx="4800600" cy="925830"/>
          </a:xfrm>
          <a:prstGeom prst="rect">
            <a:avLst/>
          </a:prstGeom>
          <a:noFill/>
          <a:ln>
            <a:solidFill>
              <a:srgbClr val="000000"/>
            </a:solidFill>
          </a:ln>
          <a:effectLst>
            <a:outerShdw blurRad="50800" dist="165100" dir="2700000" algn="tl" rotWithShape="0">
              <a:srgbClr val="000000">
                <a:alpha val="43000"/>
              </a:srgbClr>
            </a:outerShdw>
          </a:effectLst>
        </p:spPr>
      </p:pic>
      <p:sp>
        <p:nvSpPr>
          <p:cNvPr id="28" name="Left Arrow 27"/>
          <p:cNvSpPr/>
          <p:nvPr/>
        </p:nvSpPr>
        <p:spPr>
          <a:xfrm rot="19206106">
            <a:off x="5424601" y="1610792"/>
            <a:ext cx="545465" cy="1930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pic>
        <p:nvPicPr>
          <p:cNvPr id="16" name="Content Placeholder 5"/>
          <p:cNvPicPr>
            <a:picLocks/>
          </p:cNvPicPr>
          <p:nvPr/>
        </p:nvPicPr>
        <p:blipFill>
          <a:blip r:embed="rId3" cstate="email">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000370" y="3314470"/>
            <a:ext cx="4448175" cy="1362075"/>
          </a:xfrm>
          <a:prstGeom prst="rect">
            <a:avLst/>
          </a:prstGeom>
          <a:noFill/>
          <a:ln>
            <a:solidFill>
              <a:schemeClr val="tx1"/>
            </a:solidFill>
          </a:ln>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3672709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2367" y="1590658"/>
            <a:ext cx="7351929" cy="22407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3</a:t>
            </a:r>
            <a:r>
              <a:rPr lang="en-US" dirty="0" smtClean="0"/>
              <a:t> </a:t>
            </a:r>
            <a:r>
              <a:rPr lang="en-US" dirty="0"/>
              <a:t>| Setting </a:t>
            </a:r>
            <a:r>
              <a:rPr lang="en-US" dirty="0" smtClean="0"/>
              <a:t>up a Battery of screens</a:t>
            </a:r>
            <a:endParaRPr lang="en-US" dirty="0"/>
          </a:p>
        </p:txBody>
      </p:sp>
      <p:sp>
        <p:nvSpPr>
          <p:cNvPr id="3" name="Content Placeholder 2"/>
          <p:cNvSpPr>
            <a:spLocks noGrp="1"/>
          </p:cNvSpPr>
          <p:nvPr>
            <p:ph idx="1"/>
          </p:nvPr>
        </p:nvSpPr>
        <p:spPr>
          <a:xfrm>
            <a:off x="457200" y="1143000"/>
            <a:ext cx="8229600" cy="4439653"/>
          </a:xfrm>
        </p:spPr>
        <p:txBody>
          <a:bodyPr>
            <a:normAutofit/>
          </a:bodyPr>
          <a:lstStyle/>
          <a:p>
            <a:pPr marL="0" lvl="0" indent="0">
              <a:buNone/>
            </a:pPr>
            <a:r>
              <a:rPr lang="en-US" sz="1800" dirty="0" smtClean="0"/>
              <a:t>If a record IS found, we can verify that it is the Veteran we are eScreening.</a:t>
            </a:r>
          </a:p>
          <a:p>
            <a:pPr lvl="0">
              <a:buFont typeface="+mj-lt"/>
              <a:buAutoNum type="arabicPeriod"/>
            </a:pPr>
            <a:endParaRPr lang="en-US" sz="1800" dirty="0" smtClean="0"/>
          </a:p>
          <a:p>
            <a:pPr lvl="0">
              <a:buFont typeface="+mj-lt"/>
              <a:buAutoNum type="arabicPeriod"/>
            </a:pPr>
            <a:endParaRPr lang="en-US" sz="1800" dirty="0" smtClean="0"/>
          </a:p>
          <a:p>
            <a:pPr lvl="0">
              <a:buFont typeface="+mj-lt"/>
              <a:buAutoNum type="arabicPeriod"/>
            </a:pPr>
            <a:endParaRPr lang="en-US" sz="1800" dirty="0"/>
          </a:p>
          <a:p>
            <a:pPr lvl="0">
              <a:buFont typeface="+mj-lt"/>
              <a:buAutoNum type="arabicPeriod"/>
            </a:pPr>
            <a:endParaRPr lang="en-US" sz="1800" dirty="0" smtClean="0"/>
          </a:p>
          <a:p>
            <a:pPr marL="400050" lvl="1" indent="0">
              <a:spcBef>
                <a:spcPts val="1800"/>
              </a:spcBef>
              <a:buNone/>
            </a:pPr>
            <a:endParaRPr lang="en-US" sz="1900" dirty="0" smtClean="0">
              <a:solidFill>
                <a:srgbClr val="0F4C66"/>
              </a:solidFill>
            </a:endParaRPr>
          </a:p>
          <a:p>
            <a:pPr marL="400050" lvl="1" indent="0">
              <a:spcBef>
                <a:spcPts val="1800"/>
              </a:spcBef>
              <a:buNone/>
            </a:pPr>
            <a:endParaRPr lang="en-US" sz="1900" dirty="0" smtClean="0">
              <a:solidFill>
                <a:srgbClr val="0F4C66"/>
              </a:solidFill>
            </a:endParaRPr>
          </a:p>
          <a:p>
            <a:pPr marL="400050" lvl="1" indent="0">
              <a:spcBef>
                <a:spcPts val="1800"/>
              </a:spcBef>
              <a:buNone/>
            </a:pPr>
            <a:r>
              <a:rPr lang="en-US" sz="1900" dirty="0" smtClean="0">
                <a:solidFill>
                  <a:srgbClr val="0F4C66"/>
                </a:solidFill>
              </a:rPr>
              <a:t>Click </a:t>
            </a:r>
            <a:r>
              <a:rPr lang="en-US" sz="1900" b="1" dirty="0" smtClean="0">
                <a:solidFill>
                  <a:srgbClr val="0F4C66"/>
                </a:solidFill>
              </a:rPr>
              <a:t>Select</a:t>
            </a:r>
            <a:r>
              <a:rPr lang="en-US" sz="1900" dirty="0" smtClean="0">
                <a:solidFill>
                  <a:srgbClr val="0F4C66"/>
                </a:solidFill>
              </a:rPr>
              <a:t> by the Veteran’s name.</a:t>
            </a:r>
            <a:br>
              <a:rPr lang="en-US" sz="1900" dirty="0" smtClean="0">
                <a:solidFill>
                  <a:srgbClr val="0F4C66"/>
                </a:solidFill>
              </a:rPr>
            </a:br>
            <a:r>
              <a:rPr lang="en-US" sz="1900" dirty="0" smtClean="0">
                <a:solidFill>
                  <a:srgbClr val="0F4C66"/>
                </a:solidFill>
              </a:rPr>
              <a:t>The Create Veteran page opens.</a:t>
            </a:r>
          </a:p>
          <a:p>
            <a:pPr marL="114300" indent="0">
              <a:buNone/>
            </a:pPr>
            <a:r>
              <a:rPr lang="en-US" sz="1800" dirty="0" smtClean="0"/>
              <a:t>      </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19</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A. Creating a Veteran Record in the DB</a:t>
            </a:r>
            <a:endParaRPr lang="en-US" dirty="0"/>
          </a:p>
        </p:txBody>
      </p:sp>
      <p:sp>
        <p:nvSpPr>
          <p:cNvPr id="28" name="Left Arrow 27"/>
          <p:cNvSpPr/>
          <p:nvPr/>
        </p:nvSpPr>
        <p:spPr>
          <a:xfrm rot="19206106">
            <a:off x="8142919" y="2863506"/>
            <a:ext cx="545465" cy="1930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spTree>
    <p:extLst>
      <p:ext uri="{BB962C8B-B14F-4D97-AF65-F5344CB8AC3E}">
        <p14:creationId xmlns:p14="http://schemas.microsoft.com/office/powerpoint/2010/main" val="655371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 </a:t>
            </a:r>
            <a:r>
              <a:rPr lang="en-US" dirty="0"/>
              <a:t>to the eScreening tablet system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lgn="ctr">
              <a:spcBef>
                <a:spcPts val="0"/>
              </a:spcBef>
              <a:buNone/>
            </a:pPr>
            <a:endParaRPr lang="en-US" sz="2400" b="1" dirty="0" smtClean="0"/>
          </a:p>
          <a:p>
            <a:pPr marL="0" indent="0" algn="ctr">
              <a:spcBef>
                <a:spcPts val="0"/>
              </a:spcBef>
              <a:buNone/>
            </a:pPr>
            <a:r>
              <a:rPr lang="en-US" sz="2400" b="1" dirty="0" smtClean="0"/>
              <a:t>Mental </a:t>
            </a:r>
            <a:r>
              <a:rPr lang="en-US" sz="2400" b="1" dirty="0"/>
              <a:t>Health eScreening Research Pilot</a:t>
            </a:r>
          </a:p>
          <a:p>
            <a:pPr marL="0" indent="0">
              <a:buNone/>
            </a:pPr>
            <a:r>
              <a:rPr lang="en-US" sz="2400" dirty="0"/>
              <a:t>For the last two years, members of the Center for Excellence in Stress and Mental Health (CESAMH) have been using eScreening for OEF/OIF/OND Veterans enrolling in VA Health Care in San Diego. CESAMH has also been tracking OOO Veterans for depression, suicide risk, PTSD, and more.</a:t>
            </a:r>
          </a:p>
          <a:p>
            <a:pPr marL="0" indent="0">
              <a:buNone/>
            </a:pPr>
            <a:endParaRPr lang="en-US" sz="2400" dirty="0"/>
          </a:p>
          <a:p>
            <a:pPr marL="0" indent="0">
              <a:buNone/>
            </a:pPr>
            <a:r>
              <a:rPr lang="en-US" sz="2400" dirty="0" smtClean="0"/>
              <a:t>We </a:t>
            </a:r>
            <a:r>
              <a:rPr lang="en-US" sz="2400" dirty="0"/>
              <a:t>(CESAMH)</a:t>
            </a:r>
            <a:r>
              <a:rPr lang="en-US" sz="2400" dirty="0" smtClean="0"/>
              <a:t> </a:t>
            </a:r>
            <a:r>
              <a:rPr lang="en-US" sz="2400" dirty="0"/>
              <a:t>found that about half of the newly enrolled had risk factors for suicide, indicating the need for </a:t>
            </a:r>
            <a:r>
              <a:rPr lang="en-US" sz="2400" dirty="0" smtClean="0"/>
              <a:t>immediate clinical </a:t>
            </a:r>
            <a:r>
              <a:rPr lang="en-US" sz="2400" dirty="0"/>
              <a:t>follow-up. Many of them had symptoms of depression or anxiety, and the majority of these younger Veterans were in physical pain. </a:t>
            </a:r>
            <a:endParaRPr lang="en-US" sz="1800" dirty="0"/>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a:t>
            </a:fld>
            <a:endParaRPr lang="en-US" dirty="0">
              <a:solidFill>
                <a:prstClr val="black">
                  <a:lumMod val="65000"/>
                  <a:lumOff val="35000"/>
                </a:prstClr>
              </a:solidFill>
            </a:endParaRPr>
          </a:p>
        </p:txBody>
      </p:sp>
    </p:spTree>
    <p:extLst>
      <p:ext uri="{BB962C8B-B14F-4D97-AF65-F5344CB8AC3E}">
        <p14:creationId xmlns:p14="http://schemas.microsoft.com/office/powerpoint/2010/main" val="108002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Up a Battery of Screens</a:t>
            </a:r>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r>
              <a:rPr lang="en-US" sz="1800" dirty="0" smtClean="0"/>
              <a:t>Now you can assign a Battery for the Veteran to complete in the waiting room.</a:t>
            </a:r>
          </a:p>
          <a:p>
            <a:pPr marL="0" lvl="0" indent="0">
              <a:buNone/>
            </a:pPr>
            <a:endParaRPr lang="en-US" sz="1800" dirty="0" smtClean="0"/>
          </a:p>
          <a:p>
            <a:pPr lvl="0">
              <a:buFont typeface="+mj-lt"/>
              <a:buAutoNum type="arabicPeriod"/>
            </a:pPr>
            <a:r>
              <a:rPr lang="en-US" sz="1800" dirty="0" smtClean="0"/>
              <a:t>From the Veteran Detail screen, click </a:t>
            </a:r>
            <a:r>
              <a:rPr lang="en-US" sz="1800" b="1" dirty="0" smtClean="0"/>
              <a:t>Create New Battery</a:t>
            </a:r>
            <a:r>
              <a:rPr lang="en-US" sz="1800" dirty="0" smtClean="0"/>
              <a:t>.</a:t>
            </a:r>
          </a:p>
          <a:p>
            <a:pPr marL="0" lvl="0" indent="0">
              <a:buNone/>
            </a:pPr>
            <a:endParaRPr lang="en-US" sz="1800" b="1" dirty="0"/>
          </a:p>
          <a:p>
            <a:pPr marL="0" lvl="0" indent="0">
              <a:buNone/>
            </a:pPr>
            <a:endParaRPr lang="en-US" sz="1800" b="1" dirty="0" smtClean="0"/>
          </a:p>
          <a:p>
            <a:pPr marL="0" lvl="0" indent="0">
              <a:buNone/>
            </a:pPr>
            <a:endParaRPr lang="en-US" sz="1800" b="1" dirty="0" smtClean="0"/>
          </a:p>
          <a:p>
            <a:pPr marL="0" lvl="0" indent="0">
              <a:buNone/>
            </a:pPr>
            <a:endParaRPr lang="en-US" sz="1800" b="1" dirty="0"/>
          </a:p>
          <a:p>
            <a:pPr marL="0" lvl="0" indent="0">
              <a:buNone/>
            </a:pPr>
            <a:endParaRPr lang="en-US" sz="1800" b="1" dirty="0" smtClean="0"/>
          </a:p>
          <a:p>
            <a:pPr marL="0" lvl="0" indent="0">
              <a:buNone/>
            </a:pPr>
            <a:endParaRPr lang="en-US" sz="1800" b="1" dirty="0"/>
          </a:p>
          <a:p>
            <a:pPr marL="0" lvl="0" indent="0">
              <a:buNone/>
            </a:pPr>
            <a:endParaRPr lang="en-US" sz="1800" b="1" dirty="0" smtClean="0"/>
          </a:p>
          <a:p>
            <a:pPr marL="0" lvl="0" indent="0">
              <a:buNone/>
            </a:pPr>
            <a:endParaRPr lang="en-US" sz="1800" b="1" dirty="0"/>
          </a:p>
          <a:p>
            <a:pPr marL="0" lvl="0" indent="0">
              <a:buNone/>
            </a:pPr>
            <a:endParaRPr lang="en-US" sz="1800" b="1" dirty="0" smtClean="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20</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B. Assigning a New Battery to a Veteran</a:t>
            </a:r>
            <a:endParaRPr lang="en-US" dirty="0"/>
          </a:p>
        </p:txBody>
      </p:sp>
      <p:pic>
        <p:nvPicPr>
          <p:cNvPr id="28" name="Picture 27"/>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71700" y="2638063"/>
            <a:ext cx="4800600" cy="2715895"/>
          </a:xfrm>
          <a:prstGeom prst="rect">
            <a:avLst/>
          </a:prstGeom>
          <a:noFill/>
          <a:ln>
            <a:solidFill>
              <a:srgbClr val="000000"/>
            </a:solidFill>
          </a:ln>
        </p:spPr>
      </p:pic>
      <p:sp>
        <p:nvSpPr>
          <p:cNvPr id="31" name="Text Box 72"/>
          <p:cNvSpPr txBox="1"/>
          <p:nvPr/>
        </p:nvSpPr>
        <p:spPr>
          <a:xfrm>
            <a:off x="6290011" y="4420051"/>
            <a:ext cx="623570" cy="149860"/>
          </a:xfrm>
          <a:prstGeom prst="rect">
            <a:avLst/>
          </a:prstGeom>
          <a:noFill/>
          <a:ln w="28575" cmpd="sng">
            <a:solidFill>
              <a:srgbClr val="FF0000"/>
            </a:solidFill>
          </a:ln>
          <a:effectLst/>
          <a:extLst>
            <a:ext uri="{C572A759-6A51-4108-AA02-DFA0A04FC94B}">
              <ma14:wrappingTextBoxFlag xmlns:ma14="http://schemas.microsoft.com/office/mac/drawingml/2011/main" xmlns=""/>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200"/>
              </a:spcBef>
            </a:pPr>
            <a:r>
              <a:rPr lang="en-US" sz="1200" b="1">
                <a:solidFill>
                  <a:srgbClr val="FF0000"/>
                </a:solidFill>
                <a:latin typeface="Times New Roman"/>
                <a:ea typeface="Times New Roman"/>
              </a:rPr>
              <a:t> </a:t>
            </a:r>
            <a:endParaRPr lang="en-US" sz="1100">
              <a:solidFill>
                <a:prstClr val="black"/>
              </a:solidFill>
              <a:latin typeface="Times New Roman"/>
              <a:ea typeface="Times New Roman"/>
            </a:endParaRPr>
          </a:p>
        </p:txBody>
      </p:sp>
      <p:sp>
        <p:nvSpPr>
          <p:cNvPr id="32" name="Left Arrow 31"/>
          <p:cNvSpPr/>
          <p:nvPr/>
        </p:nvSpPr>
        <p:spPr>
          <a:xfrm rot="20468200">
            <a:off x="6816667" y="4293878"/>
            <a:ext cx="545465" cy="1930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spTree>
    <p:extLst>
      <p:ext uri="{BB962C8B-B14F-4D97-AF65-F5344CB8AC3E}">
        <p14:creationId xmlns:p14="http://schemas.microsoft.com/office/powerpoint/2010/main" val="2918084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 Setting Up a Battery of Screens</a:t>
            </a:r>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r>
              <a:rPr lang="en-US" sz="1800" dirty="0" smtClean="0"/>
              <a:t>The Create Battery page opens.</a:t>
            </a:r>
          </a:p>
          <a:p>
            <a:pPr marL="0" lvl="0" indent="0">
              <a:buNone/>
            </a:pPr>
            <a:endParaRPr lang="en-US" sz="1800" dirty="0" smtClean="0"/>
          </a:p>
          <a:p>
            <a:pPr marL="0" lvl="0" indent="0">
              <a:buNone/>
            </a:pPr>
            <a:endParaRPr lang="en-US" sz="1800" dirty="0"/>
          </a:p>
          <a:p>
            <a:pPr marL="0" lvl="0" indent="0">
              <a:buNone/>
            </a:pPr>
            <a:endParaRPr lang="en-US" sz="1800" dirty="0" smtClean="0"/>
          </a:p>
          <a:p>
            <a:pPr marL="0" lvl="0" indent="0">
              <a:buNone/>
            </a:pPr>
            <a:endParaRPr lang="en-US" sz="1800" dirty="0"/>
          </a:p>
          <a:p>
            <a:pPr marL="0" lvl="0" indent="0">
              <a:buNone/>
            </a:pPr>
            <a:endParaRPr lang="en-US" sz="1800" dirty="0" smtClean="0"/>
          </a:p>
          <a:p>
            <a:pPr marL="0" lvl="0" indent="0">
              <a:buNone/>
            </a:pPr>
            <a:endParaRPr lang="en-US" sz="1800" dirty="0"/>
          </a:p>
          <a:p>
            <a:pPr marL="0" lvl="0" indent="0">
              <a:buNone/>
            </a:pPr>
            <a:endParaRPr lang="en-US" sz="1800" dirty="0" smtClean="0"/>
          </a:p>
          <a:p>
            <a:pPr marL="0" lvl="0" indent="0">
              <a:buNone/>
            </a:pPr>
            <a:endParaRPr lang="en-US" sz="1800" dirty="0"/>
          </a:p>
          <a:p>
            <a:pPr marL="0" lvl="0" indent="0">
              <a:buNone/>
            </a:pPr>
            <a:endParaRPr lang="en-US" sz="1800" dirty="0" smtClean="0"/>
          </a:p>
          <a:p>
            <a:pPr lvl="0">
              <a:spcBef>
                <a:spcPts val="1800"/>
              </a:spcBef>
              <a:buFont typeface="+mj-lt"/>
              <a:buAutoNum type="arabicPeriod" startAt="2"/>
            </a:pPr>
            <a:r>
              <a:rPr lang="en-US" sz="1800" dirty="0" smtClean="0"/>
              <a:t>Click the lists and select your </a:t>
            </a:r>
            <a:r>
              <a:rPr lang="en-US" sz="1800" b="1" dirty="0" smtClean="0"/>
              <a:t>Program</a:t>
            </a:r>
            <a:r>
              <a:rPr lang="en-US" sz="1800" dirty="0" smtClean="0"/>
              <a:t>, </a:t>
            </a:r>
            <a:r>
              <a:rPr lang="en-US" sz="1800" b="1" dirty="0" smtClean="0"/>
              <a:t>Clinic</a:t>
            </a:r>
            <a:r>
              <a:rPr lang="en-US" sz="1800" dirty="0" smtClean="0"/>
              <a:t>, </a:t>
            </a:r>
            <a:r>
              <a:rPr lang="en-US" sz="1800" b="1" dirty="0" smtClean="0"/>
              <a:t>Note Title, </a:t>
            </a:r>
            <a:r>
              <a:rPr lang="en-US" sz="1800" dirty="0" smtClean="0"/>
              <a:t>and</a:t>
            </a:r>
            <a:r>
              <a:rPr lang="en-US" sz="1800" b="1" dirty="0" smtClean="0"/>
              <a:t> Clinician </a:t>
            </a:r>
            <a:r>
              <a:rPr lang="en-US" sz="1800" dirty="0" smtClean="0"/>
              <a:t>(who will receive the note). </a:t>
            </a:r>
          </a:p>
          <a:p>
            <a:pPr lvl="0">
              <a:buFont typeface="+mj-lt"/>
              <a:buAutoNum type="arabicPeriod" startAt="2"/>
            </a:pPr>
            <a:endParaRPr lang="en-US" sz="1800" dirty="0"/>
          </a:p>
          <a:p>
            <a:pPr marL="0" lvl="0" indent="0">
              <a:buNone/>
            </a:pPr>
            <a:endParaRPr lang="en-US" sz="1800" dirty="0" smtClean="0"/>
          </a:p>
          <a:p>
            <a:pPr lvl="0">
              <a:buFont typeface="+mj-lt"/>
              <a:buAutoNum type="arabicPeriod" startAt="3"/>
            </a:pPr>
            <a:endParaRPr lang="en-US" sz="1800" dirty="0"/>
          </a:p>
          <a:p>
            <a:pPr lvl="0">
              <a:buFont typeface="+mj-lt"/>
              <a:buAutoNum type="arabicPeriod" startAt="3"/>
            </a:pPr>
            <a:endParaRPr lang="en-US" sz="1800" dirty="0" smtClean="0"/>
          </a:p>
          <a:p>
            <a:pPr lvl="0">
              <a:buFont typeface="+mj-lt"/>
              <a:buAutoNum type="arabicPeriod" startAt="3"/>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21</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B. Assigning a New Battery to a Veteran</a:t>
            </a:r>
            <a:endParaRPr lang="en-US" dirty="0"/>
          </a:p>
        </p:txBody>
      </p:sp>
      <p:pic>
        <p:nvPicPr>
          <p:cNvPr id="2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7497" y="1475456"/>
            <a:ext cx="7300179" cy="286794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1" name="Rectangle 20"/>
          <p:cNvSpPr/>
          <p:nvPr/>
        </p:nvSpPr>
        <p:spPr>
          <a:xfrm>
            <a:off x="673763" y="3520239"/>
            <a:ext cx="7158796" cy="55245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705316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Up a Battery of Screens</a:t>
            </a:r>
          </a:p>
        </p:txBody>
      </p:sp>
      <p:sp>
        <p:nvSpPr>
          <p:cNvPr id="3" name="Content Placeholder 2"/>
          <p:cNvSpPr>
            <a:spLocks noGrp="1"/>
          </p:cNvSpPr>
          <p:nvPr>
            <p:ph idx="1"/>
          </p:nvPr>
        </p:nvSpPr>
        <p:spPr>
          <a:xfrm>
            <a:off x="457200" y="1143000"/>
            <a:ext cx="8229600" cy="5516556"/>
          </a:xfrm>
        </p:spPr>
        <p:txBody>
          <a:bodyPr>
            <a:normAutofit/>
          </a:bodyPr>
          <a:lstStyle/>
          <a:p>
            <a:pPr lvl="0">
              <a:buFont typeface="+mj-lt"/>
              <a:buAutoNum type="arabicPeriod" startAt="3"/>
            </a:pPr>
            <a:r>
              <a:rPr lang="en-US" sz="1800" dirty="0"/>
              <a:t>Click the </a:t>
            </a:r>
            <a:r>
              <a:rPr lang="en-US" sz="1800" b="1" dirty="0" smtClean="0"/>
              <a:t>OEF/OIF/OND Intake Screen (OOO) </a:t>
            </a:r>
            <a:r>
              <a:rPr lang="en-US" sz="1800" dirty="0" smtClean="0"/>
              <a:t>option </a:t>
            </a:r>
            <a:r>
              <a:rPr lang="en-US" sz="1800" dirty="0"/>
              <a:t>button, </a:t>
            </a:r>
            <a:r>
              <a:rPr lang="en-US" sz="1800" dirty="0" smtClean="0"/>
              <a:t>then scroll and view the pre-created batteries and modules available for the Veteran, then make any changes that you want.</a:t>
            </a:r>
          </a:p>
          <a:p>
            <a:pPr marL="0" lvl="0" indent="0">
              <a:buNone/>
            </a:pPr>
            <a:endParaRPr lang="en-US" sz="1800" dirty="0" smtClean="0"/>
          </a:p>
          <a:p>
            <a:pPr lvl="0">
              <a:buFont typeface="+mj-lt"/>
              <a:buAutoNum type="arabicPeriod" startAt="4"/>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lvl="0">
              <a:buFont typeface="+mj-lt"/>
              <a:buAutoNum type="arabicPeriod" startAt="6"/>
            </a:pPr>
            <a:r>
              <a:rPr lang="en-US" sz="1800" dirty="0" smtClean="0"/>
              <a:t>Click </a:t>
            </a:r>
            <a:r>
              <a:rPr lang="en-US" sz="1800" b="1" dirty="0" smtClean="0"/>
              <a:t>Save</a:t>
            </a:r>
            <a:r>
              <a:rPr lang="en-US" sz="1800" dirty="0" smtClean="0"/>
              <a:t>.</a:t>
            </a:r>
            <a:br>
              <a:rPr lang="en-US" sz="1800" dirty="0" smtClean="0"/>
            </a:br>
            <a:r>
              <a:rPr lang="en-US" sz="1800" dirty="0" smtClean="0"/>
              <a:t>The system tells you that Battery creation was successful. </a:t>
            </a:r>
          </a:p>
          <a:p>
            <a:pPr marL="0" lvl="0" indent="0">
              <a:buNone/>
            </a:pPr>
            <a:endParaRPr lang="en-US" sz="1800" dirty="0" smtClean="0"/>
          </a:p>
          <a:p>
            <a:pPr lvl="0">
              <a:buFont typeface="+mj-lt"/>
              <a:buAutoNum type="arabicPeriod" startAt="4"/>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22</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B. Assigning a New Battery to a Veteran</a:t>
            </a:r>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96577" y="2183808"/>
            <a:ext cx="695119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6" name="Right Arrow 15"/>
          <p:cNvSpPr/>
          <p:nvPr/>
        </p:nvSpPr>
        <p:spPr>
          <a:xfrm rot="2166953">
            <a:off x="555056" y="4280398"/>
            <a:ext cx="741341" cy="242316"/>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1335871" y="4456735"/>
            <a:ext cx="552196"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123340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Up </a:t>
            </a:r>
            <a:r>
              <a:rPr lang="en-US" dirty="0" smtClean="0"/>
              <a:t>a Battery of Screens</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r>
              <a:rPr lang="en-US" sz="1800" dirty="0" smtClean="0"/>
              <a:t>The system is ready for the Veteran to log in and complete the Battery.</a:t>
            </a:r>
          </a:p>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23</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B. Assigning a New Battery to a Veteran</a:t>
            </a:r>
            <a:endParaRPr lang="en-US" dirty="0"/>
          </a:p>
        </p:txBody>
      </p:sp>
      <p:pic>
        <p:nvPicPr>
          <p:cNvPr id="1126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91006" y="1773839"/>
            <a:ext cx="6087315" cy="307417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2285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24</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03409305"/>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spTree>
    <p:extLst>
      <p:ext uri="{BB962C8B-B14F-4D97-AF65-F5344CB8AC3E}">
        <p14:creationId xmlns:p14="http://schemas.microsoft.com/office/powerpoint/2010/main" val="3996132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4-05-30 at 8.41.45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74461" y="1853731"/>
            <a:ext cx="7656532" cy="4170421"/>
          </a:xfrm>
          <a:prstGeom prst="rect">
            <a:avLst/>
          </a:prstGeom>
          <a:ln w="25400">
            <a:solidFill>
              <a:schemeClr val="tx1"/>
            </a:solidFill>
          </a:ln>
          <a:effectLst>
            <a:outerShdw blurRad="50800" dist="165100" dir="2700000" algn="tl" rotWithShape="0">
              <a:srgbClr val="000000">
                <a:alpha val="43000"/>
              </a:srgbClr>
            </a:outerShdw>
          </a:effectLst>
        </p:spPr>
      </p:pic>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25</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dirty="0" smtClean="0"/>
              <a:t>From the Home screen, click </a:t>
            </a:r>
            <a:r>
              <a:rPr lang="en-US" sz="1800" b="1" dirty="0" smtClean="0"/>
              <a:t>Dashboard</a:t>
            </a:r>
            <a:r>
              <a:rPr lang="en-US" sz="1800" dirty="0" smtClean="0"/>
              <a:t>.</a:t>
            </a:r>
          </a:p>
          <a:p>
            <a:pPr marL="0" indent="0">
              <a:buNone/>
            </a:pPr>
            <a:r>
              <a:rPr lang="en-US" sz="1800" dirty="0" smtClean="0"/>
              <a:t>The Dashboard opens in List view.</a:t>
            </a:r>
          </a:p>
          <a:p>
            <a:pPr>
              <a:buFont typeface="+mj-lt"/>
              <a:buAutoNum type="arabicPeriod"/>
            </a:pPr>
            <a:endParaRPr lang="en-US" sz="1800" dirty="0"/>
          </a:p>
          <a:p>
            <a:pPr marL="0" indent="0">
              <a:buNone/>
            </a:pPr>
            <a:endParaRPr lang="en-US" sz="1800" dirty="0"/>
          </a:p>
        </p:txBody>
      </p:sp>
    </p:spTree>
    <p:extLst>
      <p:ext uri="{BB962C8B-B14F-4D97-AF65-F5344CB8AC3E}">
        <p14:creationId xmlns:p14="http://schemas.microsoft.com/office/powerpoint/2010/main" val="3543467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26</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lnSpcReduction="10000"/>
          </a:bodyPr>
          <a:lstStyle/>
          <a:p>
            <a:pPr marL="0" indent="0">
              <a:buNone/>
            </a:pPr>
            <a:r>
              <a:rPr lang="en-US" sz="1400" dirty="0" smtClean="0"/>
              <a:t>The dashboard LIST View shows:</a:t>
            </a:r>
          </a:p>
          <a:p>
            <a:pPr>
              <a:buFont typeface="Arial" panose="020B0604020202020204" pitchFamily="34" charset="0"/>
              <a:buChar char="•"/>
            </a:pPr>
            <a:r>
              <a:rPr lang="en-US" sz="1400" dirty="0" smtClean="0"/>
              <a:t>	Which </a:t>
            </a:r>
            <a:r>
              <a:rPr lang="en-US" sz="1400" dirty="0"/>
              <a:t>Veteran has a battery scheduled, in </a:t>
            </a:r>
            <a:r>
              <a:rPr lang="en-US" sz="1400" dirty="0" smtClean="0"/>
              <a:t>progress, </a:t>
            </a:r>
            <a:r>
              <a:rPr lang="en-US" sz="1400" dirty="0"/>
              <a:t>or </a:t>
            </a:r>
            <a:r>
              <a:rPr lang="en-US" sz="1400" dirty="0" smtClean="0"/>
              <a:t>completed.</a:t>
            </a:r>
          </a:p>
          <a:p>
            <a:pPr>
              <a:buFont typeface="Arial" panose="020B0604020202020204" pitchFamily="34" charset="0"/>
              <a:buChar char="•"/>
            </a:pPr>
            <a:r>
              <a:rPr lang="en-US" sz="1400" dirty="0"/>
              <a:t>	</a:t>
            </a:r>
            <a:r>
              <a:rPr lang="en-US" sz="1400" dirty="0" smtClean="0"/>
              <a:t>Any alerts associated with the screenings. </a:t>
            </a:r>
          </a:p>
          <a:p>
            <a:pPr>
              <a:buFont typeface="Arial" panose="020B0604020202020204" pitchFamily="34" charset="0"/>
              <a:buChar char="•"/>
            </a:pPr>
            <a:endParaRPr lang="en-US" sz="1400" dirty="0"/>
          </a:p>
          <a:p>
            <a:pPr>
              <a:buFont typeface="Arial" panose="020B0604020202020204" pitchFamily="34" charset="0"/>
              <a:buChar char="•"/>
            </a:pPr>
            <a:endParaRPr lang="en-US" sz="1400" dirty="0" smtClean="0"/>
          </a:p>
          <a:p>
            <a:pPr>
              <a:buFont typeface="Arial" panose="020B0604020202020204" pitchFamily="34" charset="0"/>
              <a:buChar char="•"/>
            </a:pPr>
            <a:endParaRPr lang="en-US" sz="1400" dirty="0"/>
          </a:p>
          <a:p>
            <a:pPr>
              <a:buFont typeface="Arial" panose="020B0604020202020204" pitchFamily="34" charset="0"/>
              <a:buChar char="•"/>
            </a:pPr>
            <a:endParaRPr lang="en-US" sz="1400" dirty="0" smtClean="0"/>
          </a:p>
          <a:p>
            <a:pPr>
              <a:buFont typeface="Arial" panose="020B0604020202020204" pitchFamily="34" charset="0"/>
              <a:buChar char="•"/>
            </a:pPr>
            <a:endParaRPr lang="en-US" sz="1400" dirty="0"/>
          </a:p>
          <a:p>
            <a:pPr>
              <a:buFont typeface="Arial" panose="020B0604020202020204" pitchFamily="34" charset="0"/>
              <a:buChar char="•"/>
            </a:pPr>
            <a:endParaRPr lang="en-US" sz="1400" dirty="0" smtClean="0"/>
          </a:p>
          <a:p>
            <a:pPr>
              <a:buFont typeface="Arial" panose="020B0604020202020204" pitchFamily="34" charset="0"/>
              <a:buChar char="•"/>
            </a:pPr>
            <a:endParaRPr lang="en-US" sz="1400" dirty="0"/>
          </a:p>
          <a:p>
            <a:pPr>
              <a:buFont typeface="Arial" panose="020B0604020202020204" pitchFamily="34" charset="0"/>
              <a:buChar char="•"/>
            </a:pPr>
            <a:endParaRPr lang="en-US" sz="1400" dirty="0" smtClean="0"/>
          </a:p>
          <a:p>
            <a:pPr>
              <a:buFont typeface="Arial" panose="020B0604020202020204" pitchFamily="34" charset="0"/>
              <a:buChar char="•"/>
            </a:pPr>
            <a:endParaRPr lang="en-US" sz="1400" dirty="0"/>
          </a:p>
          <a:p>
            <a:pPr>
              <a:buFont typeface="Arial" panose="020B0604020202020204" pitchFamily="34" charset="0"/>
              <a:buChar char="•"/>
            </a:pPr>
            <a:endParaRPr lang="en-US" sz="1400" dirty="0" smtClean="0"/>
          </a:p>
          <a:p>
            <a:pPr>
              <a:buFont typeface="Arial" panose="020B0604020202020204" pitchFamily="34" charset="0"/>
              <a:buChar char="•"/>
            </a:pPr>
            <a:endParaRPr lang="en-US" sz="1400" dirty="0"/>
          </a:p>
          <a:p>
            <a:pPr>
              <a:buFont typeface="Arial" panose="020B0604020202020204" pitchFamily="34" charset="0"/>
              <a:buChar char="•"/>
            </a:pPr>
            <a:endParaRPr lang="en-US" sz="1400" dirty="0" smtClean="0"/>
          </a:p>
          <a:p>
            <a:pPr>
              <a:buFont typeface="Arial" panose="020B0604020202020204" pitchFamily="34" charset="0"/>
              <a:buChar char="•"/>
            </a:pPr>
            <a:endParaRPr lang="en-US" sz="1400" dirty="0"/>
          </a:p>
          <a:p>
            <a:pPr>
              <a:buFont typeface="Arial" panose="020B0604020202020204" pitchFamily="34" charset="0"/>
              <a:buChar char="•"/>
            </a:pPr>
            <a:endParaRPr lang="en-US" sz="1400" dirty="0" smtClean="0"/>
          </a:p>
          <a:p>
            <a:pPr>
              <a:buFont typeface="Arial" panose="020B0604020202020204" pitchFamily="34" charset="0"/>
              <a:buChar char="•"/>
            </a:pPr>
            <a:endParaRPr lang="en-US" sz="1400" dirty="0"/>
          </a:p>
          <a:p>
            <a:pPr>
              <a:buFont typeface="Arial" panose="020B0604020202020204" pitchFamily="34" charset="0"/>
              <a:buChar char="•"/>
            </a:pPr>
            <a:endParaRPr lang="en-US" sz="1400" dirty="0" smtClean="0"/>
          </a:p>
          <a:p>
            <a:pPr>
              <a:buFont typeface="Arial" panose="020B0604020202020204" pitchFamily="34" charset="0"/>
              <a:buChar char="•"/>
            </a:pPr>
            <a:endParaRPr lang="en-US" sz="1400" dirty="0"/>
          </a:p>
          <a:p>
            <a:pPr>
              <a:buFont typeface="Arial" panose="020B0604020202020204" pitchFamily="34" charset="0"/>
              <a:buChar char="•"/>
            </a:pPr>
            <a:endParaRPr lang="en-US" sz="1400" dirty="0" smtClean="0"/>
          </a:p>
          <a:p>
            <a:pPr marL="0" indent="0">
              <a:buNone/>
            </a:pPr>
            <a:r>
              <a:rPr lang="en-US" sz="1400" dirty="0" smtClean="0"/>
              <a:t>Clicking </a:t>
            </a:r>
            <a:r>
              <a:rPr lang="en-US" sz="1400" dirty="0"/>
              <a:t>a Veteran’s name brings you to the Assessment Summary </a:t>
            </a:r>
            <a:r>
              <a:rPr lang="en-US" sz="1400" dirty="0" smtClean="0"/>
              <a:t>page (next slide).</a:t>
            </a:r>
            <a:endParaRPr lang="en-US" sz="1400" dirty="0"/>
          </a:p>
          <a:p>
            <a:pPr>
              <a:buFont typeface="Arial" panose="020B0604020202020204" pitchFamily="34" charset="0"/>
              <a:buChar char="•"/>
            </a:pPr>
            <a:endParaRPr lang="en-US" sz="1400" dirty="0"/>
          </a:p>
          <a:p>
            <a:pPr marL="0" indent="0">
              <a:buNone/>
            </a:pPr>
            <a:endParaRPr lang="en-US" sz="1800" dirty="0"/>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9183" y="1942100"/>
            <a:ext cx="6616806" cy="4013819"/>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6675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27</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dirty="0" smtClean="0"/>
              <a:t>Click </a:t>
            </a:r>
            <a:r>
              <a:rPr lang="en-US" sz="1800" b="1" dirty="0" smtClean="0"/>
              <a:t>Review Assessment </a:t>
            </a:r>
            <a:r>
              <a:rPr lang="en-US" sz="1800" dirty="0" smtClean="0"/>
              <a:t>to review the CPRS note.</a:t>
            </a:r>
          </a:p>
          <a:p>
            <a:pPr marL="0" indent="0">
              <a:buNone/>
            </a:pPr>
            <a:endParaRPr lang="en-US" sz="1800" dirty="0"/>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1116" y="1506528"/>
            <a:ext cx="7772400" cy="4873645"/>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8" name="Right Arrow 7"/>
          <p:cNvSpPr/>
          <p:nvPr/>
        </p:nvSpPr>
        <p:spPr>
          <a:xfrm rot="1673954">
            <a:off x="187277" y="5893319"/>
            <a:ext cx="624908" cy="270636"/>
          </a:xfrm>
          <a:prstGeom prst="rightArrow">
            <a:avLst>
              <a:gd name="adj1" fmla="val 5556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630537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28</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dirty="0" smtClean="0"/>
              <a:t>The assessment preview opens:</a:t>
            </a:r>
            <a:endParaRPr lang="en-US" sz="1800" dirty="0"/>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12242" y="1597286"/>
            <a:ext cx="6038600" cy="4569600"/>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72333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29</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098692" cy="5321595"/>
          </a:xfrm>
        </p:spPr>
        <p:txBody>
          <a:bodyPr>
            <a:normAutofit/>
          </a:bodyPr>
          <a:lstStyle/>
          <a:p>
            <a:pPr marL="0" indent="0">
              <a:buNone/>
            </a:pPr>
            <a:r>
              <a:rPr lang="en-US" sz="1800" dirty="0" smtClean="0"/>
              <a:t>You can view and print the Veteran Summary.</a:t>
            </a:r>
            <a:endParaRPr lang="en-US" sz="1800"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1116" y="1576881"/>
            <a:ext cx="6921795" cy="4717550"/>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6189919" y="3570588"/>
            <a:ext cx="1337932" cy="1524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ight Arrow 9"/>
          <p:cNvSpPr/>
          <p:nvPr/>
        </p:nvSpPr>
        <p:spPr>
          <a:xfrm rot="2270838">
            <a:off x="5559667" y="3289107"/>
            <a:ext cx="624908" cy="270636"/>
          </a:xfrm>
          <a:prstGeom prst="rightArrow">
            <a:avLst>
              <a:gd name="adj1" fmla="val 5556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287013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lgn="ctr">
              <a:buNone/>
            </a:pPr>
            <a:r>
              <a:rPr lang="en-US" sz="2700" b="1" dirty="0" smtClean="0"/>
              <a:t>Benefits of using eScreening</a:t>
            </a:r>
          </a:p>
          <a:p>
            <a:pPr marL="0" indent="0">
              <a:buNone/>
            </a:pPr>
            <a:r>
              <a:rPr lang="en-US" sz="2700" dirty="0" smtClean="0"/>
              <a:t>We have compared screening times between Veterans using paper packet forms versus Veterans using CESAMH tablets to self-assess during enrollment. We found that almost all of the tablet-using Veterans had their screenings documented an average of 19 days sooner than the Veterans who used paper packet forms. </a:t>
            </a:r>
          </a:p>
          <a:p>
            <a:pPr marL="0" indent="0">
              <a:buNone/>
            </a:pPr>
            <a:endParaRPr lang="en-US" sz="2700" dirty="0" smtClean="0"/>
          </a:p>
          <a:p>
            <a:pPr marL="0" indent="0">
              <a:buNone/>
            </a:pPr>
            <a:r>
              <a:rPr lang="en-US" sz="2700" dirty="0" smtClean="0"/>
              <a:t>This is a fantastic leap forward in patient care. </a:t>
            </a:r>
          </a:p>
          <a:p>
            <a:pPr marL="0" indent="0">
              <a:buNone/>
            </a:pPr>
            <a:endParaRPr lang="en-US" sz="2700" dirty="0"/>
          </a:p>
          <a:p>
            <a:pPr marL="0" indent="0">
              <a:buNone/>
            </a:pPr>
            <a:r>
              <a:rPr lang="en-US" sz="2700" dirty="0" smtClean="0"/>
              <a:t>We have the cutting edge technology, but without you, we can’t make the process </a:t>
            </a:r>
            <a:r>
              <a:rPr lang="en-US" sz="2700" dirty="0"/>
              <a:t>successful. We are asking you to work with us as we roll out a new, upgraded, tablet system with a faster and more user-friendly interface. </a:t>
            </a:r>
            <a:endParaRPr lang="en-US" sz="2700"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a:t>
            </a:fld>
            <a:endParaRPr lang="en-US" dirty="0">
              <a:solidFill>
                <a:prstClr val="black">
                  <a:lumMod val="65000"/>
                  <a:lumOff val="35000"/>
                </a:prstClr>
              </a:solidFill>
            </a:endParaRPr>
          </a:p>
        </p:txBody>
      </p:sp>
    </p:spTree>
    <p:extLst>
      <p:ext uri="{BB962C8B-B14F-4D97-AF65-F5344CB8AC3E}">
        <p14:creationId xmlns:p14="http://schemas.microsoft.com/office/powerpoint/2010/main" val="2357466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30</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098692" cy="5321595"/>
          </a:xfrm>
        </p:spPr>
        <p:txBody>
          <a:bodyPr>
            <a:normAutofit/>
          </a:bodyPr>
          <a:lstStyle/>
          <a:p>
            <a:pPr marL="0" indent="0">
              <a:buNone/>
            </a:pPr>
            <a:endParaRPr lang="en-US" sz="1800"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7200" y="1222723"/>
            <a:ext cx="8157224" cy="4991986"/>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936698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31</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098692" cy="5321595"/>
          </a:xfrm>
        </p:spPr>
        <p:txBody>
          <a:bodyPr>
            <a:normAutofit/>
          </a:bodyPr>
          <a:lstStyle/>
          <a:p>
            <a:pPr marL="0" indent="0" algn="ctr">
              <a:buNone/>
            </a:pPr>
            <a:r>
              <a:rPr lang="en-US" sz="1800" dirty="0" smtClean="0"/>
              <a:t>eScreening Summary, continued</a:t>
            </a:r>
            <a:endParaRPr lang="en-US" sz="1800" dirty="0"/>
          </a:p>
        </p:txBody>
      </p:sp>
      <p:pic>
        <p:nvPicPr>
          <p:cNvPr id="512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48187" y="1771682"/>
            <a:ext cx="7507705" cy="4327788"/>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017849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3278" y="1717598"/>
            <a:ext cx="6698758" cy="4277863"/>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4| Dashboard Features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Map the Veteran’s assessment to their newly created VistA record – but only if the Veteran was NOT in CPRS/VistA before taking the assessment.</a:t>
            </a:r>
            <a:endParaRPr lang="en-US" sz="1800" dirty="0"/>
          </a:p>
        </p:txBody>
      </p:sp>
      <p:sp>
        <p:nvSpPr>
          <p:cNvPr id="4" name="Slide Number Placeholder 3"/>
          <p:cNvSpPr>
            <a:spLocks noGrp="1"/>
          </p:cNvSpPr>
          <p:nvPr>
            <p:ph type="sldNum" sz="quarter" idx="12"/>
          </p:nvPr>
        </p:nvSpPr>
        <p:spPr/>
        <p:txBody>
          <a:bodyPr/>
          <a:lstStyle/>
          <a:p>
            <a:fld id="{E27D618F-42EB-4554-935E-FA97850B6727}" type="slidenum">
              <a:rPr lang="en-US" smtClean="0"/>
              <a:t>32</a:t>
            </a:fld>
            <a:endParaRPr lang="en-US" dirty="0"/>
          </a:p>
        </p:txBody>
      </p:sp>
      <p:sp>
        <p:nvSpPr>
          <p:cNvPr id="7" name="Rectangle 6"/>
          <p:cNvSpPr/>
          <p:nvPr/>
        </p:nvSpPr>
        <p:spPr>
          <a:xfrm>
            <a:off x="6607632" y="2516519"/>
            <a:ext cx="1104404" cy="49531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ight Arrow 8"/>
          <p:cNvSpPr/>
          <p:nvPr/>
        </p:nvSpPr>
        <p:spPr>
          <a:xfrm rot="2423713">
            <a:off x="5969522" y="2518478"/>
            <a:ext cx="624908" cy="270636"/>
          </a:xfrm>
          <a:prstGeom prst="rightArrow">
            <a:avLst>
              <a:gd name="adj1" fmla="val 5556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87867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89099" y="1741080"/>
            <a:ext cx="7495953" cy="3797130"/>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4| Dashboard Features</a:t>
            </a:r>
            <a:endParaRPr lang="en-US" dirty="0"/>
          </a:p>
        </p:txBody>
      </p:sp>
      <p:sp>
        <p:nvSpPr>
          <p:cNvPr id="3" name="Content Placeholder 2"/>
          <p:cNvSpPr>
            <a:spLocks noGrp="1"/>
          </p:cNvSpPr>
          <p:nvPr>
            <p:ph idx="1"/>
          </p:nvPr>
        </p:nvSpPr>
        <p:spPr>
          <a:xfrm>
            <a:off x="457200" y="1143000"/>
            <a:ext cx="8229600" cy="5305926"/>
          </a:xfrm>
        </p:spPr>
        <p:txBody>
          <a:bodyPr>
            <a:normAutofit/>
          </a:bodyPr>
          <a:lstStyle/>
          <a:p>
            <a:pPr marL="0" indent="0">
              <a:buNone/>
            </a:pPr>
            <a:r>
              <a:rPr lang="en-US" sz="1800" dirty="0" smtClean="0">
                <a:solidFill>
                  <a:schemeClr val="tx2"/>
                </a:solidFill>
              </a:rPr>
              <a:t>Map the Veteran </a:t>
            </a:r>
            <a:r>
              <a:rPr lang="en-US" sz="1800" dirty="0" smtClean="0">
                <a:solidFill>
                  <a:schemeClr val="tx1"/>
                </a:solidFill>
              </a:rPr>
              <a:t>ONLY if he was NOT </a:t>
            </a:r>
            <a:r>
              <a:rPr lang="en-US" sz="1800" dirty="0" smtClean="0">
                <a:solidFill>
                  <a:schemeClr val="tx2"/>
                </a:solidFill>
              </a:rPr>
              <a:t>in Vista/CPRS prior to taking the assessment</a:t>
            </a:r>
            <a:endParaRPr lang="en-US" sz="1800" dirty="0">
              <a:solidFill>
                <a:schemeClr val="tx2"/>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t>33</a:t>
            </a:fld>
            <a:endParaRPr lang="en-US" dirty="0"/>
          </a:p>
        </p:txBody>
      </p:sp>
      <p:sp>
        <p:nvSpPr>
          <p:cNvPr id="7" name="Rectangle 6"/>
          <p:cNvSpPr/>
          <p:nvPr/>
        </p:nvSpPr>
        <p:spPr>
          <a:xfrm>
            <a:off x="7421527" y="4653666"/>
            <a:ext cx="347273" cy="34364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ight Arrow 8"/>
          <p:cNvSpPr/>
          <p:nvPr/>
        </p:nvSpPr>
        <p:spPr>
          <a:xfrm rot="2423713">
            <a:off x="6783417" y="4212803"/>
            <a:ext cx="624908" cy="270636"/>
          </a:xfrm>
          <a:prstGeom prst="rightArrow">
            <a:avLst>
              <a:gd name="adj1" fmla="val 5556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753912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34</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098692" cy="5516556"/>
          </a:xfrm>
        </p:spPr>
        <p:txBody>
          <a:bodyPr>
            <a:normAutofit/>
          </a:bodyPr>
          <a:lstStyle/>
          <a:p>
            <a:pPr marL="0" indent="0">
              <a:buNone/>
            </a:pPr>
            <a:r>
              <a:rPr lang="en-US" sz="1800" dirty="0" smtClean="0"/>
              <a:t>If the assessment’s current status is Incomplete, you must update it to </a:t>
            </a:r>
            <a:r>
              <a:rPr lang="en-US" sz="1800" b="1" dirty="0" smtClean="0"/>
              <a:t>Complete</a:t>
            </a:r>
            <a:r>
              <a:rPr lang="en-US" sz="1800" dirty="0" smtClean="0"/>
              <a:t> before you click Save. After you click Save, the information is transmitted to CPRS.</a:t>
            </a:r>
            <a:endParaRPr lang="en-US" sz="1800"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1116" y="1867166"/>
            <a:ext cx="6921795" cy="4717550"/>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4391527" y="1869784"/>
            <a:ext cx="1147472"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ight Arrow 9"/>
          <p:cNvSpPr/>
          <p:nvPr/>
        </p:nvSpPr>
        <p:spPr>
          <a:xfrm rot="18733530">
            <a:off x="6693548" y="2308965"/>
            <a:ext cx="624908" cy="270636"/>
          </a:xfrm>
          <a:prstGeom prst="rightArrow">
            <a:avLst>
              <a:gd name="adj1" fmla="val 5556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116369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35</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098692" cy="5321595"/>
          </a:xfrm>
        </p:spPr>
        <p:txBody>
          <a:bodyPr>
            <a:normAutofit/>
          </a:bodyPr>
          <a:lstStyle/>
          <a:p>
            <a:pPr marL="0" indent="0">
              <a:buNone/>
            </a:pPr>
            <a:r>
              <a:rPr lang="en-US" sz="1800" dirty="0" smtClean="0"/>
              <a:t>You can also update the VistA Clinic, Note Title, and Clinician after the Veteran has finished the assessment.</a:t>
            </a:r>
            <a:endParaRPr lang="en-US" sz="1800" dirty="0"/>
          </a:p>
        </p:txBody>
      </p:sp>
      <p:sp>
        <p:nvSpPr>
          <p:cNvPr id="7" name="Rectangle 6"/>
          <p:cNvSpPr/>
          <p:nvPr/>
        </p:nvSpPr>
        <p:spPr>
          <a:xfrm>
            <a:off x="4901607" y="1869784"/>
            <a:ext cx="733647"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ight Arrow 9"/>
          <p:cNvSpPr/>
          <p:nvPr/>
        </p:nvSpPr>
        <p:spPr>
          <a:xfrm rot="19862204">
            <a:off x="6153467" y="2226244"/>
            <a:ext cx="624908" cy="270636"/>
          </a:xfrm>
          <a:prstGeom prst="rightArrow">
            <a:avLst>
              <a:gd name="adj1" fmla="val 5556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rPr>
              <a:t>1</a:t>
            </a:r>
            <a:endParaRPr lang="en-US" dirty="0">
              <a:solidFill>
                <a:prstClr val="white"/>
              </a:solidFill>
            </a:endParaRPr>
          </a:p>
        </p:txBody>
      </p:sp>
      <p:pic>
        <p:nvPicPr>
          <p:cNvPr id="614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26446" y="1869784"/>
            <a:ext cx="6641917" cy="4371030"/>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567068" y="5219039"/>
            <a:ext cx="6940637" cy="51190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7380857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Dashboard Features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This is also where a staff member must save the assessment to Vista/CPRS.</a:t>
            </a:r>
            <a:endParaRPr lang="en-US" sz="1800" dirty="0"/>
          </a:p>
        </p:txBody>
      </p:sp>
      <p:sp>
        <p:nvSpPr>
          <p:cNvPr id="4" name="Slide Number Placeholder 3"/>
          <p:cNvSpPr>
            <a:spLocks noGrp="1"/>
          </p:cNvSpPr>
          <p:nvPr>
            <p:ph type="sldNum" sz="quarter" idx="12"/>
          </p:nvPr>
        </p:nvSpPr>
        <p:spPr/>
        <p:txBody>
          <a:bodyPr/>
          <a:lstStyle/>
          <a:p>
            <a:fld id="{E27D618F-42EB-4554-935E-FA97850B6727}" type="slidenum">
              <a:rPr lang="en-US" smtClean="0"/>
              <a:t>36</a:t>
            </a:fld>
            <a:endParaRPr lang="en-US" dirty="0"/>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7442" y="1585867"/>
            <a:ext cx="7304567" cy="4807118"/>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1860698" y="5878503"/>
            <a:ext cx="701749" cy="49531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ight Arrow 8"/>
          <p:cNvSpPr/>
          <p:nvPr/>
        </p:nvSpPr>
        <p:spPr>
          <a:xfrm rot="1527038">
            <a:off x="1209343" y="5675262"/>
            <a:ext cx="624908" cy="270636"/>
          </a:xfrm>
          <a:prstGeom prst="rightArrow">
            <a:avLst>
              <a:gd name="adj1" fmla="val 5556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789319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37</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400" dirty="0" smtClean="0"/>
              <a:t>The dashboard CHARTS View also shows:</a:t>
            </a:r>
          </a:p>
          <a:p>
            <a:pPr>
              <a:buFont typeface="Arial" panose="020B0604020202020204" pitchFamily="34" charset="0"/>
              <a:buChar char="•"/>
            </a:pPr>
            <a:r>
              <a:rPr lang="en-US" sz="1400" dirty="0" smtClean="0"/>
              <a:t>	Which </a:t>
            </a:r>
            <a:r>
              <a:rPr lang="en-US" sz="1400" dirty="0"/>
              <a:t>Veteran has a battery scheduled, in </a:t>
            </a:r>
            <a:r>
              <a:rPr lang="en-US" sz="1400" dirty="0" smtClean="0"/>
              <a:t>progress, </a:t>
            </a:r>
            <a:r>
              <a:rPr lang="en-US" sz="1400" dirty="0"/>
              <a:t>or </a:t>
            </a:r>
            <a:r>
              <a:rPr lang="en-US" sz="1400" dirty="0" smtClean="0"/>
              <a:t>completed.</a:t>
            </a:r>
          </a:p>
          <a:p>
            <a:pPr>
              <a:buFont typeface="Arial" panose="020B0604020202020204" pitchFamily="34" charset="0"/>
              <a:buChar char="•"/>
            </a:pPr>
            <a:r>
              <a:rPr lang="en-US" sz="1400" dirty="0"/>
              <a:t>	</a:t>
            </a:r>
            <a:r>
              <a:rPr lang="en-US" sz="1400" dirty="0" smtClean="0"/>
              <a:t>Any alerts associated with the screenings. </a:t>
            </a:r>
            <a:endParaRPr lang="en-US" sz="1400" dirty="0"/>
          </a:p>
          <a:p>
            <a:pPr marL="0" indent="0">
              <a:buNone/>
            </a:pPr>
            <a:endParaRPr lang="en-US" sz="1800" dirty="0"/>
          </a:p>
        </p:txBody>
      </p:sp>
      <p:pic>
        <p:nvPicPr>
          <p:cNvPr id="3"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9277" y="2075134"/>
            <a:ext cx="7765446" cy="4219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19085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38</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05267263"/>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spTree>
    <p:extLst>
      <p:ext uri="{BB962C8B-B14F-4D97-AF65-F5344CB8AC3E}">
        <p14:creationId xmlns:p14="http://schemas.microsoft.com/office/powerpoint/2010/main" val="3996132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Reporting and Data</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39</a:t>
            </a:fld>
            <a:endParaRPr lang="en-US" dirty="0"/>
          </a:p>
        </p:txBody>
      </p:sp>
      <p:sp>
        <p:nvSpPr>
          <p:cNvPr id="5" name="Text Placeholder 4"/>
          <p:cNvSpPr>
            <a:spLocks noGrp="1"/>
          </p:cNvSpPr>
          <p:nvPr>
            <p:ph type="body" sz="quarter" idx="13"/>
          </p:nvPr>
        </p:nvSpPr>
        <p:spPr>
          <a:xfrm>
            <a:off x="20864" y="416608"/>
            <a:ext cx="8665935" cy="523875"/>
          </a:xfrm>
        </p:spPr>
        <p:txBody>
          <a:bodyPr/>
          <a:lstStyle/>
          <a:p>
            <a:r>
              <a:rPr lang="en-US" dirty="0" smtClean="0"/>
              <a:t>Introduction to Reporting and Data</a:t>
            </a:r>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b="1" dirty="0" smtClean="0"/>
              <a:t>MHE incorporates a number of functions that allow you to view Veteran and assessment data, and generate various reports. </a:t>
            </a:r>
          </a:p>
          <a:p>
            <a:pPr marL="0" indent="0">
              <a:buNone/>
            </a:pPr>
            <a:r>
              <a:rPr lang="en-US" sz="1800" dirty="0"/>
              <a:t>You can:</a:t>
            </a:r>
          </a:p>
          <a:p>
            <a:pPr>
              <a:buFont typeface="Arial" charset="0"/>
              <a:buChar char="•"/>
            </a:pPr>
            <a:r>
              <a:rPr lang="en-US" sz="1800" dirty="0"/>
              <a:t>Search the system for Veterans and Assessments.</a:t>
            </a:r>
          </a:p>
          <a:p>
            <a:pPr>
              <a:buFont typeface="Arial" charset="0"/>
              <a:buChar char="•"/>
            </a:pPr>
            <a:r>
              <a:rPr lang="en-US" sz="1800" dirty="0"/>
              <a:t>Print or review a Veteran’s individual questions and answers.</a:t>
            </a:r>
          </a:p>
          <a:p>
            <a:pPr>
              <a:buFont typeface="Arial" charset="0"/>
              <a:buChar char="•"/>
            </a:pPr>
            <a:r>
              <a:rPr lang="en-US" sz="1800" dirty="0"/>
              <a:t>Export data for program evaluation.</a:t>
            </a:r>
          </a:p>
          <a:p>
            <a:pPr marL="0" indent="0">
              <a:buNone/>
            </a:pPr>
            <a:endParaRPr lang="en-US" sz="1800" dirty="0"/>
          </a:p>
        </p:txBody>
      </p:sp>
      <p:pic>
        <p:nvPicPr>
          <p:cNvPr id="17411"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23875" y="3318023"/>
            <a:ext cx="7956699" cy="1951809"/>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2342235" y="4291074"/>
            <a:ext cx="3204323" cy="451883"/>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155061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ctr">
              <a:buNone/>
            </a:pPr>
            <a:r>
              <a:rPr lang="en-US" sz="2200" dirty="0"/>
              <a:t>The New System</a:t>
            </a:r>
          </a:p>
          <a:p>
            <a:pPr marL="0" indent="0">
              <a:buNone/>
            </a:pPr>
            <a:r>
              <a:rPr lang="en-US" sz="2200" dirty="0"/>
              <a:t>*It’s an upgraded tablet system with a faster and more user-friendly interface. </a:t>
            </a:r>
          </a:p>
          <a:p>
            <a:pPr marL="0" indent="0">
              <a:buNone/>
            </a:pPr>
            <a:r>
              <a:rPr lang="en-US" sz="2200" dirty="0"/>
              <a:t>*We believe we can achieve the same positive results in other clinics while at the same time minimizing the workload that is already required of staff.</a:t>
            </a:r>
          </a:p>
          <a:p>
            <a:pPr marL="0" indent="0">
              <a:buNone/>
            </a:pPr>
            <a:endParaRPr lang="en-US" sz="2200" dirty="0"/>
          </a:p>
          <a:p>
            <a:pPr marL="0" indent="0" algn="ctr">
              <a:buNone/>
            </a:pPr>
            <a:r>
              <a:rPr lang="en-US" sz="2200" dirty="0"/>
              <a:t>Findings from the Research Pilot</a:t>
            </a:r>
          </a:p>
          <a:p>
            <a:pPr marL="0" indent="0">
              <a:buNone/>
            </a:pPr>
            <a:r>
              <a:rPr lang="en-US" sz="2200" dirty="0" smtClean="0"/>
              <a:t>eScreening</a:t>
            </a:r>
            <a:r>
              <a:rPr lang="en-US" sz="2200" dirty="0"/>
              <a:t>:</a:t>
            </a:r>
          </a:p>
          <a:p>
            <a:pPr lvl="1"/>
            <a:r>
              <a:rPr lang="en-US" sz="2200" dirty="0">
                <a:solidFill>
                  <a:srgbClr val="0F4C66"/>
                </a:solidFill>
              </a:rPr>
              <a:t>was preferred by both Clinicians and Veterans</a:t>
            </a:r>
          </a:p>
          <a:p>
            <a:pPr lvl="1"/>
            <a:r>
              <a:rPr lang="en-US" sz="2200" dirty="0">
                <a:solidFill>
                  <a:srgbClr val="0F4C66"/>
                </a:solidFill>
              </a:rPr>
              <a:t>increased access to mental and physical health screening </a:t>
            </a:r>
          </a:p>
          <a:p>
            <a:pPr lvl="1"/>
            <a:r>
              <a:rPr lang="en-US" sz="2200" dirty="0">
                <a:solidFill>
                  <a:srgbClr val="0F4C66"/>
                </a:solidFill>
              </a:rPr>
              <a:t>allowed for timely triage to appropriate services without increasing staff </a:t>
            </a:r>
            <a:r>
              <a:rPr lang="en-US" sz="2200" dirty="0" smtClean="0">
                <a:solidFill>
                  <a:srgbClr val="0F4C66"/>
                </a:solidFill>
              </a:rPr>
              <a:t>(approximately </a:t>
            </a:r>
            <a:r>
              <a:rPr lang="en-US" sz="2200" dirty="0">
                <a:solidFill>
                  <a:srgbClr val="0F4C66"/>
                </a:solidFill>
              </a:rPr>
              <a:t>40% of Vets need immediate follow-up with the Suicide Risk Assessment)</a:t>
            </a:r>
          </a:p>
          <a:p>
            <a:pPr lvl="1"/>
            <a:r>
              <a:rPr lang="en-US" sz="2200" dirty="0">
                <a:solidFill>
                  <a:srgbClr val="0F4C66"/>
                </a:solidFill>
              </a:rPr>
              <a:t>created significant improvement in many areas of clinical care </a:t>
            </a:r>
          </a:p>
          <a:p>
            <a:pPr lvl="1"/>
            <a:r>
              <a:rPr lang="en-US" sz="2200" dirty="0">
                <a:solidFill>
                  <a:srgbClr val="0F4C66"/>
                </a:solidFill>
              </a:rPr>
              <a:t>Has far-reaching implications for how technology can streamline </a:t>
            </a:r>
            <a:br>
              <a:rPr lang="en-US" sz="2200" dirty="0">
                <a:solidFill>
                  <a:srgbClr val="0F4C66"/>
                </a:solidFill>
              </a:rPr>
            </a:br>
            <a:r>
              <a:rPr lang="en-US" sz="2200" dirty="0">
                <a:solidFill>
                  <a:srgbClr val="0F4C66"/>
                </a:solidFill>
              </a:rPr>
              <a:t>screening for mental and physical health needs in healthcare systems. </a:t>
            </a:r>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a:t>
            </a:fld>
            <a:endParaRPr lang="en-US" dirty="0">
              <a:solidFill>
                <a:prstClr val="black">
                  <a:lumMod val="65000"/>
                  <a:lumOff val="35000"/>
                </a:prstClr>
              </a:solidFill>
            </a:endParaRPr>
          </a:p>
        </p:txBody>
      </p:sp>
    </p:spTree>
    <p:extLst>
      <p:ext uri="{BB962C8B-B14F-4D97-AF65-F5344CB8AC3E}">
        <p14:creationId xmlns:p14="http://schemas.microsoft.com/office/powerpoint/2010/main" val="1634718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40</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03605405"/>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spTree>
    <p:extLst>
      <p:ext uri="{BB962C8B-B14F-4D97-AF65-F5344CB8AC3E}">
        <p14:creationId xmlns:p14="http://schemas.microsoft.com/office/powerpoint/2010/main" val="39961321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6| </a:t>
            </a:r>
            <a:r>
              <a:rPr lang="en-US" dirty="0"/>
              <a:t>Troubleshooting &amp; </a:t>
            </a:r>
            <a:r>
              <a:rPr lang="en-US" dirty="0" smtClean="0"/>
              <a:t>Support</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41</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Additional Training</a:t>
            </a:r>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b="1" dirty="0" smtClean="0"/>
              <a:t>Supplemental and future trainings options:</a:t>
            </a:r>
            <a:endParaRPr lang="en-US" sz="1800" dirty="0">
              <a:solidFill>
                <a:srgbClr val="FF0000"/>
              </a:solidFill>
            </a:endParaRPr>
          </a:p>
          <a:p>
            <a:pPr>
              <a:buFont typeface="Arial" panose="020B0604020202020204" pitchFamily="34" charset="0"/>
              <a:buChar char="•"/>
            </a:pPr>
            <a:r>
              <a:rPr lang="en-US" sz="1800" dirty="0" smtClean="0"/>
              <a:t>Future refresher training, as needed</a:t>
            </a:r>
          </a:p>
          <a:p>
            <a:pPr>
              <a:buFont typeface="Arial" panose="020B0604020202020204" pitchFamily="34" charset="0"/>
              <a:buChar char="•"/>
            </a:pPr>
            <a:r>
              <a:rPr lang="en-US" sz="1800" dirty="0" smtClean="0"/>
              <a:t>Review the User Training Manual </a:t>
            </a:r>
          </a:p>
          <a:p>
            <a:pPr>
              <a:buFont typeface="Arial" panose="020B0604020202020204" pitchFamily="34" charset="0"/>
              <a:buChar char="•"/>
            </a:pPr>
            <a:r>
              <a:rPr lang="en-US" sz="1800" dirty="0" smtClean="0"/>
              <a:t>Contact your training resources:</a:t>
            </a:r>
          </a:p>
          <a:p>
            <a:pPr marL="400050" lvl="1" indent="0">
              <a:buNone/>
            </a:pPr>
            <a:endParaRPr lang="en-US" sz="1600" b="1" dirty="0">
              <a:solidFill>
                <a:schemeClr val="accent6">
                  <a:lumMod val="50000"/>
                </a:schemeClr>
              </a:solidFill>
            </a:endParaRPr>
          </a:p>
          <a:p>
            <a:pPr marL="400050" lvl="1" indent="0">
              <a:buNone/>
            </a:pPr>
            <a:r>
              <a:rPr lang="en-US" sz="1600" b="1" dirty="0" smtClean="0">
                <a:solidFill>
                  <a:schemeClr val="accent6">
                    <a:lumMod val="50000"/>
                  </a:schemeClr>
                </a:solidFill>
              </a:rPr>
              <a:t>Liz </a:t>
            </a:r>
            <a:r>
              <a:rPr lang="en-US" sz="1600" b="1" dirty="0" err="1" smtClean="0">
                <a:solidFill>
                  <a:schemeClr val="accent6">
                    <a:lumMod val="50000"/>
                  </a:schemeClr>
                </a:solidFill>
              </a:rPr>
              <a:t>Floto</a:t>
            </a:r>
            <a:endParaRPr lang="en-US" sz="1600" b="1" dirty="0" smtClean="0">
              <a:solidFill>
                <a:schemeClr val="accent6">
                  <a:lumMod val="50000"/>
                </a:schemeClr>
              </a:solidFill>
            </a:endParaRPr>
          </a:p>
          <a:p>
            <a:pPr marL="400050" lvl="1" indent="0">
              <a:buNone/>
            </a:pPr>
            <a:r>
              <a:rPr lang="en-US" sz="1600" b="1" dirty="0" smtClean="0">
                <a:solidFill>
                  <a:schemeClr val="accent6">
                    <a:lumMod val="50000"/>
                  </a:schemeClr>
                </a:solidFill>
              </a:rPr>
              <a:t>858-552-8585 Ext. 5550</a:t>
            </a:r>
          </a:p>
          <a:p>
            <a:pPr marL="400050" lvl="1" indent="0">
              <a:buNone/>
            </a:pPr>
            <a:r>
              <a:rPr lang="en-US" sz="1600" b="1" dirty="0" smtClean="0">
                <a:solidFill>
                  <a:schemeClr val="accent6">
                    <a:lumMod val="50000"/>
                  </a:schemeClr>
                </a:solidFill>
                <a:hlinkClick r:id="rId2"/>
              </a:rPr>
              <a:t>Elizabeth.floto@va.gov</a:t>
            </a:r>
            <a:endParaRPr lang="en-US" sz="1600" b="1" dirty="0" smtClean="0">
              <a:solidFill>
                <a:schemeClr val="accent6">
                  <a:lumMod val="50000"/>
                </a:schemeClr>
              </a:solidFill>
            </a:endParaRPr>
          </a:p>
          <a:p>
            <a:pPr marL="400050" lvl="1" indent="0">
              <a:buNone/>
            </a:pPr>
            <a:endParaRPr lang="en-US" sz="1600" b="1" dirty="0">
              <a:solidFill>
                <a:schemeClr val="accent6">
                  <a:lumMod val="50000"/>
                </a:schemeClr>
              </a:solidFill>
            </a:endParaRPr>
          </a:p>
          <a:p>
            <a:pPr marL="400050" lvl="1" indent="0">
              <a:buNone/>
            </a:pPr>
            <a:r>
              <a:rPr lang="en-US" sz="1600" b="1" dirty="0" smtClean="0">
                <a:solidFill>
                  <a:schemeClr val="accent6">
                    <a:lumMod val="50000"/>
                  </a:schemeClr>
                </a:solidFill>
              </a:rPr>
              <a:t>Matthew Morgan</a:t>
            </a:r>
            <a:br>
              <a:rPr lang="en-US" sz="1600" b="1" dirty="0" smtClean="0">
                <a:solidFill>
                  <a:schemeClr val="accent6">
                    <a:lumMod val="50000"/>
                  </a:schemeClr>
                </a:solidFill>
              </a:rPr>
            </a:br>
            <a:r>
              <a:rPr lang="en-US" sz="1600" b="1" dirty="0" smtClean="0">
                <a:solidFill>
                  <a:schemeClr val="accent6">
                    <a:lumMod val="50000"/>
                  </a:schemeClr>
                </a:solidFill>
              </a:rPr>
              <a:t>858-552-8585 ext.5557</a:t>
            </a:r>
          </a:p>
          <a:p>
            <a:pPr marL="400050" lvl="1" indent="0">
              <a:buNone/>
            </a:pPr>
            <a:r>
              <a:rPr lang="en-US" sz="1600" b="1" dirty="0" smtClean="0">
                <a:solidFill>
                  <a:schemeClr val="accent6">
                    <a:lumMod val="50000"/>
                  </a:schemeClr>
                </a:solidFill>
              </a:rPr>
              <a:t>Matthew.Morgan@va.gov</a:t>
            </a:r>
          </a:p>
          <a:p>
            <a:pPr marL="400050" lvl="1" indent="0">
              <a:buNone/>
            </a:pPr>
            <a:endParaRPr lang="en-US" sz="1800" dirty="0">
              <a:solidFill>
                <a:schemeClr val="accent6">
                  <a:lumMod val="50000"/>
                </a:schemeClr>
              </a:solidFill>
            </a:endParaRPr>
          </a:p>
          <a:p>
            <a:pPr marL="0" indent="0">
              <a:buNone/>
            </a:pPr>
            <a:endParaRPr lang="en-US" sz="1800" b="1" dirty="0" smtClean="0">
              <a:solidFill>
                <a:srgbClr val="FF0000"/>
              </a:solidFill>
            </a:endParaRPr>
          </a:p>
          <a:p>
            <a:pPr marL="0" indent="0">
              <a:buNone/>
            </a:pPr>
            <a:endParaRPr lang="en-US" sz="1800" b="1" dirty="0"/>
          </a:p>
          <a:p>
            <a:pPr marL="0" indent="0">
              <a:buNone/>
            </a:pPr>
            <a:endParaRPr lang="en-US" sz="1800" b="1" dirty="0" smtClean="0"/>
          </a:p>
          <a:p>
            <a:pPr marL="0" indent="0">
              <a:buNone/>
            </a:pPr>
            <a:endParaRPr lang="en-US" sz="1800" b="1" dirty="0"/>
          </a:p>
          <a:p>
            <a:pPr marL="0" indent="0">
              <a:buNone/>
            </a:pPr>
            <a:endParaRPr lang="en-US" sz="1800" b="1" dirty="0" smtClean="0"/>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30892142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962025" y="352425"/>
            <a:ext cx="8181975" cy="5121943"/>
          </a:xfrm>
        </p:spPr>
        <p:txBody>
          <a:bodyPr>
            <a:normAutofit/>
          </a:bodyPr>
          <a:lstStyle/>
          <a:p>
            <a:r>
              <a:rPr lang="en-US" dirty="0" smtClean="0"/>
              <a:t>How to create assessments</a:t>
            </a:r>
          </a:p>
          <a:p>
            <a:r>
              <a:rPr lang="en-US" sz="2800" dirty="0" smtClean="0"/>
              <a:t>Go to:</a:t>
            </a:r>
            <a:r>
              <a:rPr lang="en-US" dirty="0" smtClean="0"/>
              <a:t/>
            </a:r>
            <a:br>
              <a:rPr lang="en-US" dirty="0" smtClean="0"/>
            </a:br>
            <a:r>
              <a:rPr lang="en-US" sz="2800" dirty="0" smtClean="0">
                <a:hlinkClick r:id="rId2"/>
              </a:rPr>
              <a:t>http</a:t>
            </a:r>
            <a:r>
              <a:rPr lang="en-US" sz="2800" dirty="0">
                <a:hlinkClick r:id="rId2"/>
              </a:rPr>
              <a:t>://</a:t>
            </a:r>
            <a:r>
              <a:rPr lang="en-US" sz="2800" dirty="0" smtClean="0">
                <a:hlinkClick r:id="rId2"/>
              </a:rPr>
              <a:t>10.178.10.107:8080/escreeningdashboard-sd/</a:t>
            </a:r>
            <a:endParaRPr lang="en-US" sz="2800" dirty="0" smtClean="0"/>
          </a:p>
          <a:p>
            <a:endParaRPr lang="en-US" sz="2800" b="0" dirty="0" smtClean="0"/>
          </a:p>
          <a:p>
            <a:r>
              <a:rPr lang="en-US" sz="2800" b="0" dirty="0" smtClean="0"/>
              <a:t>Click </a:t>
            </a:r>
            <a:r>
              <a:rPr lang="en-US" sz="2800" dirty="0" smtClean="0"/>
              <a:t>Staff Login &gt;</a:t>
            </a:r>
            <a:endParaRPr lang="en-US" sz="2800" b="0" dirty="0" smtClean="0"/>
          </a:p>
          <a:p>
            <a:endParaRPr lang="en-US" sz="2800" b="0" dirty="0" smtClean="0"/>
          </a:p>
          <a:p>
            <a:endParaRPr lang="en-US" sz="2800" b="0" dirty="0" smtClean="0"/>
          </a:p>
          <a:p>
            <a:r>
              <a:rPr lang="en-US" sz="2800" b="0" dirty="0" smtClean="0"/>
              <a:t>Username</a:t>
            </a:r>
            <a:r>
              <a:rPr lang="en-US" sz="2800" dirty="0" smtClean="0"/>
              <a:t>: 1pharmacist</a:t>
            </a:r>
          </a:p>
          <a:p>
            <a:r>
              <a:rPr lang="en-US" sz="2800" b="0" dirty="0" smtClean="0"/>
              <a:t>Password</a:t>
            </a:r>
            <a:r>
              <a:rPr lang="en-US" sz="2800" dirty="0" smtClean="0"/>
              <a:t>:   password</a:t>
            </a:r>
            <a:endParaRPr lang="en-US" sz="2800" dirty="0"/>
          </a:p>
        </p:txBody>
      </p:sp>
      <p:pic>
        <p:nvPicPr>
          <p:cNvPr id="3" name="Picture 2" descr="Screen Shot 2014-05-30 at 7.18.49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46066" y="2217475"/>
            <a:ext cx="3636198" cy="1795341"/>
          </a:xfrm>
          <a:prstGeom prst="rect">
            <a:avLst/>
          </a:prstGeom>
          <a:effectLst>
            <a:outerShdw blurRad="50800" dist="165100" dir="2700000" algn="tl" rotWithShape="0">
              <a:srgbClr val="000000">
                <a:alpha val="43000"/>
              </a:srgbClr>
            </a:outerShdw>
          </a:effectLst>
        </p:spPr>
      </p:pic>
      <p:pic>
        <p:nvPicPr>
          <p:cNvPr id="4" name="Picture 3"/>
          <p:cNvPicPr/>
          <p:nvPr/>
        </p:nvPicPr>
        <p:blipFill>
          <a:blip r:embed="rId4" cstate="email">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846066" y="4249453"/>
            <a:ext cx="2108187" cy="1056473"/>
          </a:xfrm>
          <a:prstGeom prst="rect">
            <a:avLst/>
          </a:prstGeom>
          <a:noFill/>
          <a:ln>
            <a:solidFill>
              <a:srgbClr val="000000"/>
            </a:solidFill>
          </a:ln>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17534409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OEF/OIF/OND Care Management Work Flow</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43</a:t>
            </a:fld>
            <a:endParaRPr lang="en-US" dirty="0">
              <a:solidFill>
                <a:prstClr val="black">
                  <a:lumMod val="65000"/>
                  <a:lumOff val="35000"/>
                </a:prstClr>
              </a:solidFill>
            </a:endParaRPr>
          </a:p>
        </p:txBody>
      </p:sp>
      <p:pic>
        <p:nvPicPr>
          <p:cNvPr id="1433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9730" y="2179675"/>
            <a:ext cx="7379309" cy="3589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6"/>
          <p:cNvSpPr>
            <a:spLocks noGrp="1"/>
          </p:cNvSpPr>
          <p:nvPr>
            <p:ph idx="1"/>
          </p:nvPr>
        </p:nvSpPr>
        <p:spPr/>
        <p:txBody>
          <a:bodyPr/>
          <a:lstStyle/>
          <a:p>
            <a:pPr marL="0" indent="0">
              <a:buNone/>
            </a:pPr>
            <a:r>
              <a:rPr lang="en-US" dirty="0" smtClean="0"/>
              <a:t>1 </a:t>
            </a:r>
            <a:r>
              <a:rPr lang="en-US" dirty="0" smtClean="0"/>
              <a:t>Click </a:t>
            </a:r>
            <a:r>
              <a:rPr lang="en-US" b="1" dirty="0" smtClean="0"/>
              <a:t>Create Battery</a:t>
            </a:r>
            <a:r>
              <a:rPr lang="en-US" dirty="0" smtClean="0"/>
              <a:t>.</a:t>
            </a:r>
            <a:endParaRPr lang="en-US" dirty="0"/>
          </a:p>
        </p:txBody>
      </p:sp>
      <p:cxnSp>
        <p:nvCxnSpPr>
          <p:cNvPr id="9" name="Straight Arrow Connector 8"/>
          <p:cNvCxnSpPr/>
          <p:nvPr/>
        </p:nvCxnSpPr>
        <p:spPr>
          <a:xfrm flipH="1" flipV="1">
            <a:off x="4270162" y="3117809"/>
            <a:ext cx="874862" cy="856664"/>
          </a:xfrm>
          <a:prstGeom prst="straightConnector1">
            <a:avLst/>
          </a:prstGeom>
          <a:ln w="730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8875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OEF/OIF/OND Care Management Work Flow</a:t>
            </a:r>
          </a:p>
        </p:txBody>
      </p:sp>
      <p:sp>
        <p:nvSpPr>
          <p:cNvPr id="3" name="Content Placeholder 2"/>
          <p:cNvSpPr>
            <a:spLocks noGrp="1"/>
          </p:cNvSpPr>
          <p:nvPr>
            <p:ph idx="1"/>
          </p:nvPr>
        </p:nvSpPr>
        <p:spPr>
          <a:xfrm>
            <a:off x="457200" y="935167"/>
            <a:ext cx="8229600" cy="4983163"/>
          </a:xfrm>
        </p:spPr>
        <p:txBody>
          <a:bodyPr/>
          <a:lstStyle/>
          <a:p>
            <a:pPr marL="0" indent="0" algn="ctr">
              <a:buNone/>
            </a:pP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44</a:t>
            </a:fld>
            <a:endParaRPr lang="en-US" dirty="0"/>
          </a:p>
        </p:txBody>
      </p:sp>
      <p:pic>
        <p:nvPicPr>
          <p:cNvPr id="1229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59907" y="940483"/>
            <a:ext cx="7486651" cy="5757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339949" y="2200939"/>
            <a:ext cx="1093828" cy="139286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085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987" y="2165122"/>
            <a:ext cx="7600950" cy="38385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45</a:t>
            </a:fld>
            <a:endParaRPr lang="en-US" dirty="0">
              <a:solidFill>
                <a:prstClr val="black">
                  <a:lumMod val="65000"/>
                  <a:lumOff val="35000"/>
                </a:prstClr>
              </a:solidFill>
            </a:endParaRPr>
          </a:p>
        </p:txBody>
      </p:sp>
      <p:sp>
        <p:nvSpPr>
          <p:cNvPr id="7" name="Content Placeholder 6"/>
          <p:cNvSpPr>
            <a:spLocks noGrp="1"/>
          </p:cNvSpPr>
          <p:nvPr>
            <p:ph idx="1"/>
          </p:nvPr>
        </p:nvSpPr>
        <p:spPr/>
        <p:txBody>
          <a:bodyPr/>
          <a:lstStyle/>
          <a:p>
            <a:pPr marL="0" indent="0">
              <a:buNone/>
            </a:pPr>
            <a:r>
              <a:rPr lang="en-US" dirty="0"/>
              <a:t>2</a:t>
            </a:r>
            <a:r>
              <a:rPr lang="en-US" dirty="0" smtClean="0"/>
              <a:t> Veteran takes </a:t>
            </a:r>
            <a:r>
              <a:rPr lang="en-US" dirty="0" smtClean="0"/>
              <a:t>Assessment.</a:t>
            </a:r>
            <a:endParaRPr lang="en-US" dirty="0"/>
          </a:p>
        </p:txBody>
      </p:sp>
    </p:spTree>
    <p:extLst>
      <p:ext uri="{BB962C8B-B14F-4D97-AF65-F5344CB8AC3E}">
        <p14:creationId xmlns:p14="http://schemas.microsoft.com/office/powerpoint/2010/main" val="2913895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OEF/OIF/OND Care Management Work Flow</a:t>
            </a:r>
          </a:p>
        </p:txBody>
      </p:sp>
      <p:sp>
        <p:nvSpPr>
          <p:cNvPr id="3" name="Content Placeholder 2"/>
          <p:cNvSpPr>
            <a:spLocks noGrp="1"/>
          </p:cNvSpPr>
          <p:nvPr>
            <p:ph idx="1"/>
          </p:nvPr>
        </p:nvSpPr>
        <p:spPr/>
        <p:txBody>
          <a:bodyPr/>
          <a:lstStyle/>
          <a:p>
            <a:pPr marL="0" indent="0" algn="ctr">
              <a:buNone/>
            </a:pP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46</a:t>
            </a:fld>
            <a:endParaRPr lang="en-US" dirty="0"/>
          </a:p>
        </p:txBody>
      </p:sp>
      <p:sp>
        <p:nvSpPr>
          <p:cNvPr id="5" name="Text Placeholder 4"/>
          <p:cNvSpPr>
            <a:spLocks noGrp="1"/>
          </p:cNvSpPr>
          <p:nvPr>
            <p:ph type="body" sz="quarter" idx="13"/>
          </p:nvPr>
        </p:nvSpPr>
        <p:spPr/>
        <p:txBody>
          <a:bodyPr/>
          <a:lstStyle/>
          <a:p>
            <a:endParaRPr lang="en-US"/>
          </a:p>
        </p:txBody>
      </p:sp>
      <p:pic>
        <p:nvPicPr>
          <p:cNvPr id="1229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01560" y="940483"/>
            <a:ext cx="7554332" cy="5809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860404" y="2286000"/>
            <a:ext cx="2465429" cy="132907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465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1117" y="1867166"/>
            <a:ext cx="6258324" cy="4265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OEF/OIF/OND Care Management Work Flow</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47</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endParaRPr lang="en-US"/>
          </a:p>
        </p:txBody>
      </p:sp>
      <p:sp>
        <p:nvSpPr>
          <p:cNvPr id="7" name="Content Placeholder 6"/>
          <p:cNvSpPr>
            <a:spLocks noGrp="1"/>
          </p:cNvSpPr>
          <p:nvPr>
            <p:ph idx="1"/>
          </p:nvPr>
        </p:nvSpPr>
        <p:spPr/>
        <p:txBody>
          <a:bodyPr/>
          <a:lstStyle/>
          <a:p>
            <a:pPr marL="0" indent="0">
              <a:buNone/>
            </a:pPr>
            <a:r>
              <a:rPr lang="en-US" dirty="0" smtClean="0"/>
              <a:t>3 Print Veteran </a:t>
            </a:r>
            <a:r>
              <a:rPr lang="en-US" dirty="0" smtClean="0"/>
              <a:t>Summary.</a:t>
            </a:r>
            <a:endParaRPr lang="en-US" dirty="0"/>
          </a:p>
        </p:txBody>
      </p:sp>
      <p:cxnSp>
        <p:nvCxnSpPr>
          <p:cNvPr id="9" name="Straight Arrow Connector 8"/>
          <p:cNvCxnSpPr/>
          <p:nvPr/>
        </p:nvCxnSpPr>
        <p:spPr>
          <a:xfrm flipH="1">
            <a:off x="6236151" y="2852928"/>
            <a:ext cx="1079049" cy="857835"/>
          </a:xfrm>
          <a:prstGeom prst="straightConnector1">
            <a:avLst/>
          </a:prstGeom>
          <a:ln w="730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0072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OEF/OIF/OND Care Management Work Flow</a:t>
            </a:r>
          </a:p>
        </p:txBody>
      </p:sp>
      <p:sp>
        <p:nvSpPr>
          <p:cNvPr id="3" name="Content Placeholder 2"/>
          <p:cNvSpPr>
            <a:spLocks noGrp="1"/>
          </p:cNvSpPr>
          <p:nvPr>
            <p:ph idx="1"/>
          </p:nvPr>
        </p:nvSpPr>
        <p:spPr/>
        <p:txBody>
          <a:bodyPr/>
          <a:lstStyle/>
          <a:p>
            <a:pPr marL="0" indent="0" algn="ctr">
              <a:buNone/>
            </a:pP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48</a:t>
            </a:fld>
            <a:endParaRPr lang="en-US" dirty="0"/>
          </a:p>
        </p:txBody>
      </p:sp>
      <p:pic>
        <p:nvPicPr>
          <p:cNvPr id="1229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6784" y="1052623"/>
            <a:ext cx="7408515" cy="5697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316278" y="3657559"/>
            <a:ext cx="1424764" cy="136100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8202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OEF/OIF/OND Care Management Work Flow</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49</a:t>
            </a:fld>
            <a:endParaRPr lang="en-US" dirty="0">
              <a:solidFill>
                <a:prstClr val="black">
                  <a:lumMod val="65000"/>
                  <a:lumOff val="35000"/>
                </a:prstClr>
              </a:solidFill>
            </a:endParaRPr>
          </a:p>
        </p:txBody>
      </p:sp>
      <p:sp>
        <p:nvSpPr>
          <p:cNvPr id="7" name="Content Placeholder 6"/>
          <p:cNvSpPr>
            <a:spLocks noGrp="1"/>
          </p:cNvSpPr>
          <p:nvPr>
            <p:ph idx="1"/>
          </p:nvPr>
        </p:nvSpPr>
        <p:spPr/>
        <p:txBody>
          <a:bodyPr/>
          <a:lstStyle/>
          <a:p>
            <a:pPr marL="0" indent="0">
              <a:buNone/>
            </a:pPr>
            <a:r>
              <a:rPr lang="en-US" dirty="0"/>
              <a:t>4</a:t>
            </a:r>
            <a:r>
              <a:rPr lang="en-US" dirty="0" smtClean="0"/>
              <a:t> Monitor Assessments from Dashboard</a:t>
            </a:r>
            <a:endParaRPr lang="en-US" dirty="0"/>
          </a:p>
        </p:txBody>
      </p:sp>
      <p:pic>
        <p:nvPicPr>
          <p:cNvPr id="11"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20067" y="2275366"/>
            <a:ext cx="6869291" cy="4180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H="1">
            <a:off x="7075467" y="3304032"/>
            <a:ext cx="1442488" cy="927725"/>
          </a:xfrm>
          <a:prstGeom prst="straightConnector1">
            <a:avLst/>
          </a:prstGeom>
          <a:ln w="730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707136" y="4104166"/>
            <a:ext cx="1223638" cy="540986"/>
          </a:xfrm>
          <a:prstGeom prst="straightConnector1">
            <a:avLst/>
          </a:prstGeom>
          <a:ln w="730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182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5</a:t>
            </a:fld>
            <a:endParaRPr lang="en-US" dirty="0"/>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954243372"/>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t>1</a:t>
            </a:r>
            <a:endParaRPr lang="en-US" sz="3600" dirty="0"/>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t>2</a:t>
            </a:r>
            <a:endParaRPr lang="en-US" sz="3600" dirty="0"/>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t>3</a:t>
            </a:r>
            <a:endParaRPr lang="en-US" sz="3600" dirty="0"/>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t>5</a:t>
            </a:r>
            <a:endParaRPr lang="en-US" sz="3600" dirty="0"/>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t>4</a:t>
            </a:r>
            <a:endParaRPr lang="en-US" sz="3600" dirty="0"/>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t>6</a:t>
            </a:r>
            <a:endParaRPr lang="en-US" sz="3600" dirty="0"/>
          </a:p>
        </p:txBody>
      </p:sp>
    </p:spTree>
    <p:extLst>
      <p:ext uri="{BB962C8B-B14F-4D97-AF65-F5344CB8AC3E}">
        <p14:creationId xmlns:p14="http://schemas.microsoft.com/office/powerpoint/2010/main" val="25278467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OEF/OIF/OND Care Management Work Flow</a:t>
            </a:r>
            <a:endParaRPr lang="en-US" dirty="0"/>
          </a:p>
        </p:txBody>
      </p:sp>
      <p:sp>
        <p:nvSpPr>
          <p:cNvPr id="3" name="Content Placeholder 2"/>
          <p:cNvSpPr>
            <a:spLocks noGrp="1"/>
          </p:cNvSpPr>
          <p:nvPr>
            <p:ph idx="1"/>
          </p:nvPr>
        </p:nvSpPr>
        <p:spPr/>
        <p:txBody>
          <a:bodyPr/>
          <a:lstStyle/>
          <a:p>
            <a:pPr marL="0" indent="0" algn="ctr">
              <a:buNone/>
            </a:pP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50</a:t>
            </a:fld>
            <a:endParaRPr lang="en-US" dirty="0"/>
          </a:p>
        </p:txBody>
      </p:sp>
      <p:pic>
        <p:nvPicPr>
          <p:cNvPr id="1229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19726" y="940790"/>
            <a:ext cx="7436166" cy="5718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381693" y="4848448"/>
            <a:ext cx="2690037" cy="127771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3959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64" y="73687"/>
            <a:ext cx="8808720" cy="352740"/>
          </a:xfrm>
        </p:spPr>
        <p:txBody>
          <a:bodyPr/>
          <a:lstStyle/>
          <a:p>
            <a:r>
              <a:rPr lang="en-US" dirty="0"/>
              <a:t>OEF/OIF/OND Care Management Work Flow</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51</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endParaRPr lang="en-US"/>
          </a:p>
        </p:txBody>
      </p:sp>
      <p:sp>
        <p:nvSpPr>
          <p:cNvPr id="7" name="Content Placeholder 6"/>
          <p:cNvSpPr>
            <a:spLocks noGrp="1"/>
          </p:cNvSpPr>
          <p:nvPr>
            <p:ph idx="1"/>
          </p:nvPr>
        </p:nvSpPr>
        <p:spPr/>
        <p:txBody>
          <a:bodyPr/>
          <a:lstStyle/>
          <a:p>
            <a:pPr marL="0" indent="0">
              <a:buNone/>
            </a:pPr>
            <a:r>
              <a:rPr lang="en-US" dirty="0" smtClean="0"/>
              <a:t>5 Send Assessment to </a:t>
            </a:r>
            <a:r>
              <a:rPr lang="en-US" dirty="0" err="1" smtClean="0"/>
              <a:t>VistA</a:t>
            </a:r>
            <a:r>
              <a:rPr lang="en-US" dirty="0" smtClean="0"/>
              <a:t>/CPRS</a:t>
            </a:r>
            <a:endParaRPr lang="en-US" dirty="0"/>
          </a:p>
        </p:txBody>
      </p:sp>
      <p:cxnSp>
        <p:nvCxnSpPr>
          <p:cNvPr id="12" name="Straight Arrow Connector 11"/>
          <p:cNvCxnSpPr/>
          <p:nvPr/>
        </p:nvCxnSpPr>
        <p:spPr>
          <a:xfrm>
            <a:off x="6528391" y="1679944"/>
            <a:ext cx="98430" cy="2551813"/>
          </a:xfrm>
          <a:prstGeom prst="straightConnector1">
            <a:avLst/>
          </a:prstGeom>
          <a:ln w="7302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930774" y="1807535"/>
            <a:ext cx="0" cy="2424222"/>
          </a:xfrm>
          <a:prstGeom prst="straightConnector1">
            <a:avLst/>
          </a:prstGeom>
          <a:ln w="73025">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2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7441" y="1585867"/>
            <a:ext cx="7304567" cy="4807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1860697" y="5878503"/>
            <a:ext cx="701749" cy="49531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ight Arrow 21"/>
          <p:cNvSpPr/>
          <p:nvPr/>
        </p:nvSpPr>
        <p:spPr>
          <a:xfrm rot="1527038">
            <a:off x="1209342" y="5675262"/>
            <a:ext cx="624908" cy="270636"/>
          </a:xfrm>
          <a:prstGeom prst="rightArrow">
            <a:avLst>
              <a:gd name="adj1" fmla="val 5556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442972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CPRS with </a:t>
            </a:r>
            <a:r>
              <a:rPr lang="en-US" dirty="0" err="1" smtClean="0"/>
              <a:t>eScreening</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52</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a:t>B</a:t>
            </a:r>
            <a:r>
              <a:rPr lang="en-US" dirty="0" smtClean="0"/>
              <a:t>. Alerting</a:t>
            </a:r>
            <a:endParaRPr lang="en-US"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12752" y="1690999"/>
            <a:ext cx="6018290" cy="4828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312751" y="1035691"/>
            <a:ext cx="7374048" cy="369332"/>
          </a:xfrm>
          <a:prstGeom prst="rect">
            <a:avLst/>
          </a:prstGeom>
          <a:noFill/>
        </p:spPr>
        <p:txBody>
          <a:bodyPr wrap="square" rtlCol="0">
            <a:spAutoFit/>
          </a:bodyPr>
          <a:lstStyle/>
          <a:p>
            <a:r>
              <a:rPr lang="en-US" dirty="0" smtClean="0"/>
              <a:t>After the information is sent to CPRS/</a:t>
            </a:r>
            <a:r>
              <a:rPr lang="en-US" dirty="0" err="1" smtClean="0"/>
              <a:t>VistA</a:t>
            </a:r>
            <a:r>
              <a:rPr lang="en-US" dirty="0" smtClean="0"/>
              <a:t>, a notification is generated</a:t>
            </a:r>
            <a:endParaRPr lang="en-US" dirty="0"/>
          </a:p>
        </p:txBody>
      </p:sp>
      <p:cxnSp>
        <p:nvCxnSpPr>
          <p:cNvPr id="8" name="Straight Arrow Connector 7"/>
          <p:cNvCxnSpPr/>
          <p:nvPr/>
        </p:nvCxnSpPr>
        <p:spPr>
          <a:xfrm>
            <a:off x="832919" y="3105339"/>
            <a:ext cx="642796" cy="7242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32498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1187" y="1689213"/>
            <a:ext cx="6714231" cy="4675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Using CPRS </a:t>
            </a:r>
            <a:r>
              <a:rPr lang="en-US" dirty="0" smtClean="0"/>
              <a:t>with </a:t>
            </a:r>
            <a:r>
              <a:rPr lang="en-US" dirty="0" err="1"/>
              <a:t>eScreening</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53</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C. CPRS Note</a:t>
            </a:r>
            <a:endParaRPr lang="en-US" dirty="0"/>
          </a:p>
        </p:txBody>
      </p:sp>
      <p:sp>
        <p:nvSpPr>
          <p:cNvPr id="6" name="TextBox 5"/>
          <p:cNvSpPr txBox="1"/>
          <p:nvPr/>
        </p:nvSpPr>
        <p:spPr>
          <a:xfrm>
            <a:off x="1181844" y="1042884"/>
            <a:ext cx="7374048" cy="646331"/>
          </a:xfrm>
          <a:prstGeom prst="rect">
            <a:avLst/>
          </a:prstGeom>
          <a:noFill/>
        </p:spPr>
        <p:txBody>
          <a:bodyPr wrap="square" rtlCol="0">
            <a:spAutoFit/>
          </a:bodyPr>
          <a:lstStyle/>
          <a:p>
            <a:r>
              <a:rPr lang="en-US" dirty="0" smtClean="0"/>
              <a:t>eScreening </a:t>
            </a:r>
            <a:r>
              <a:rPr lang="en-US" dirty="0" smtClean="0"/>
              <a:t>begins your note </a:t>
            </a:r>
            <a:r>
              <a:rPr lang="en-US" dirty="0" smtClean="0"/>
              <a:t>and </a:t>
            </a:r>
            <a:r>
              <a:rPr lang="en-US" dirty="0" smtClean="0"/>
              <a:t>auto-populates </a:t>
            </a:r>
            <a:r>
              <a:rPr lang="en-US" dirty="0" smtClean="0"/>
              <a:t>the information the Veteran entered on the </a:t>
            </a:r>
            <a:r>
              <a:rPr lang="en-US" dirty="0" smtClean="0"/>
              <a:t>Tablet—including </a:t>
            </a:r>
            <a:r>
              <a:rPr lang="en-US" dirty="0" smtClean="0"/>
              <a:t>Clinical </a:t>
            </a:r>
            <a:r>
              <a:rPr lang="en-US" dirty="0" smtClean="0"/>
              <a:t>Reminders.</a:t>
            </a:r>
            <a:endParaRPr lang="en-US" dirty="0"/>
          </a:p>
        </p:txBody>
      </p:sp>
      <p:sp>
        <p:nvSpPr>
          <p:cNvPr id="9" name="Right Arrow 8"/>
          <p:cNvSpPr/>
          <p:nvPr/>
        </p:nvSpPr>
        <p:spPr>
          <a:xfrm rot="19773001">
            <a:off x="3335374" y="3015333"/>
            <a:ext cx="624908" cy="270636"/>
          </a:xfrm>
          <a:prstGeom prst="rightArrow">
            <a:avLst>
              <a:gd name="adj1" fmla="val 5556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3252100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CPRS </a:t>
            </a:r>
            <a:r>
              <a:rPr lang="en-US" dirty="0" smtClean="0"/>
              <a:t>with </a:t>
            </a:r>
            <a:r>
              <a:rPr lang="en-US" dirty="0" err="1"/>
              <a:t>eScreening</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54</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 </a:t>
            </a:r>
            <a:r>
              <a:rPr lang="en-US" dirty="0"/>
              <a:t>D</a:t>
            </a:r>
            <a:r>
              <a:rPr lang="en-US" dirty="0" smtClean="0"/>
              <a:t>. Editing the Note</a:t>
            </a:r>
            <a:endParaRPr lang="en-US" dirty="0"/>
          </a:p>
        </p:txBody>
      </p:sp>
      <p:sp>
        <p:nvSpPr>
          <p:cNvPr id="6" name="TextBox 5"/>
          <p:cNvSpPr txBox="1"/>
          <p:nvPr/>
        </p:nvSpPr>
        <p:spPr>
          <a:xfrm>
            <a:off x="1181844" y="1035691"/>
            <a:ext cx="7374048" cy="369332"/>
          </a:xfrm>
          <a:prstGeom prst="rect">
            <a:avLst/>
          </a:prstGeom>
          <a:noFill/>
        </p:spPr>
        <p:txBody>
          <a:bodyPr wrap="square" rtlCol="0">
            <a:spAutoFit/>
          </a:bodyPr>
          <a:lstStyle/>
          <a:p>
            <a:r>
              <a:rPr lang="en-US" dirty="0" smtClean="0"/>
              <a:t>Click </a:t>
            </a:r>
            <a:r>
              <a:rPr lang="en-US" b="1" dirty="0" smtClean="0"/>
              <a:t>Edit Note </a:t>
            </a:r>
            <a:r>
              <a:rPr lang="en-US" dirty="0" smtClean="0"/>
              <a:t>to add additional </a:t>
            </a:r>
            <a:r>
              <a:rPr lang="en-US" dirty="0" smtClean="0"/>
              <a:t>information to the </a:t>
            </a:r>
            <a:r>
              <a:rPr lang="en-US" dirty="0" smtClean="0"/>
              <a:t>note.</a:t>
            </a:r>
            <a:endParaRPr lang="en-US"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56372" y="1888927"/>
            <a:ext cx="5499934" cy="41171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Right Arrow 8"/>
          <p:cNvSpPr/>
          <p:nvPr/>
        </p:nvSpPr>
        <p:spPr>
          <a:xfrm rot="19786341">
            <a:off x="1885532" y="2873979"/>
            <a:ext cx="624908" cy="270636"/>
          </a:xfrm>
          <a:prstGeom prst="rightArrow">
            <a:avLst>
              <a:gd name="adj1" fmla="val 5556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6489584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CPRS </a:t>
            </a:r>
            <a:r>
              <a:rPr lang="en-US" dirty="0" smtClean="0"/>
              <a:t>with </a:t>
            </a:r>
            <a:r>
              <a:rPr lang="en-US" dirty="0" err="1"/>
              <a:t>eScreening</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55</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a:t>E</a:t>
            </a:r>
            <a:r>
              <a:rPr lang="en-US" dirty="0" smtClean="0"/>
              <a:t>. Footer</a:t>
            </a:r>
            <a:endParaRPr lang="en-US" dirty="0"/>
          </a:p>
        </p:txBody>
      </p:sp>
      <p:pic>
        <p:nvPicPr>
          <p:cNvPr id="5124"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99168" y="1977950"/>
            <a:ext cx="4150728" cy="4486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495942" y="1143000"/>
            <a:ext cx="5957180" cy="923330"/>
          </a:xfrm>
          <a:prstGeom prst="rect">
            <a:avLst/>
          </a:prstGeom>
          <a:noFill/>
        </p:spPr>
        <p:txBody>
          <a:bodyPr wrap="square" rtlCol="0">
            <a:spAutoFit/>
          </a:bodyPr>
          <a:lstStyle/>
          <a:p>
            <a:r>
              <a:rPr lang="en-US" dirty="0" smtClean="0"/>
              <a:t>Any positive screens will be summarized in the bottom of the note for the Provider to attend to during the visit. </a:t>
            </a:r>
            <a:r>
              <a:rPr lang="en-US" dirty="0" smtClean="0"/>
              <a:t>You </a:t>
            </a:r>
            <a:r>
              <a:rPr lang="en-US" dirty="0" smtClean="0"/>
              <a:t>can add the Provider as a Cosigner as necessary.</a:t>
            </a:r>
            <a:endParaRPr lang="en-US" dirty="0"/>
          </a:p>
        </p:txBody>
      </p:sp>
      <p:sp>
        <p:nvSpPr>
          <p:cNvPr id="9" name="Right Arrow 8"/>
          <p:cNvSpPr/>
          <p:nvPr/>
        </p:nvSpPr>
        <p:spPr>
          <a:xfrm rot="20881939">
            <a:off x="1812153" y="3888535"/>
            <a:ext cx="624908" cy="270636"/>
          </a:xfrm>
          <a:prstGeom prst="rightArrow">
            <a:avLst>
              <a:gd name="adj1" fmla="val 5556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6629428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OEF/OIF/OND Care Management Work Flow</a:t>
            </a:r>
          </a:p>
        </p:txBody>
      </p:sp>
      <p:sp>
        <p:nvSpPr>
          <p:cNvPr id="3" name="Content Placeholder 2"/>
          <p:cNvSpPr>
            <a:spLocks noGrp="1"/>
          </p:cNvSpPr>
          <p:nvPr>
            <p:ph idx="1"/>
          </p:nvPr>
        </p:nvSpPr>
        <p:spPr/>
        <p:txBody>
          <a:bodyPr/>
          <a:lstStyle/>
          <a:p>
            <a:pPr marL="0" indent="0" algn="ctr">
              <a:buNone/>
            </a:pP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56</a:t>
            </a:fld>
            <a:endParaRPr lang="en-US" dirty="0"/>
          </a:p>
        </p:txBody>
      </p:sp>
      <p:pic>
        <p:nvPicPr>
          <p:cNvPr id="1229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4423" y="972880"/>
            <a:ext cx="7290997" cy="56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062424" y="4837813"/>
            <a:ext cx="976869" cy="1288349"/>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452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107440" y="2330290"/>
            <a:ext cx="6642625" cy="2773680"/>
          </a:xfrm>
        </p:spPr>
        <p:txBody>
          <a:bodyPr/>
          <a:lstStyle/>
          <a:p>
            <a:pPr algn="ctr"/>
            <a:r>
              <a:rPr lang="en-US" dirty="0" smtClean="0"/>
              <a:t>Questions?</a:t>
            </a:r>
            <a:endParaRPr lang="en-US" dirty="0"/>
          </a:p>
        </p:txBody>
      </p:sp>
    </p:spTree>
    <p:extLst>
      <p:ext uri="{BB962C8B-B14F-4D97-AF65-F5344CB8AC3E}">
        <p14:creationId xmlns:p14="http://schemas.microsoft.com/office/powerpoint/2010/main" val="5357013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107440" y="2209972"/>
            <a:ext cx="6642625" cy="2773680"/>
          </a:xfrm>
        </p:spPr>
        <p:txBody>
          <a:bodyPr/>
          <a:lstStyle/>
          <a:p>
            <a:pPr algn="ctr"/>
            <a:r>
              <a:rPr lang="en-US" dirty="0" smtClean="0"/>
              <a:t>Thank </a:t>
            </a:r>
            <a:r>
              <a:rPr lang="en-US" dirty="0" smtClean="0"/>
              <a:t>you </a:t>
            </a:r>
            <a:r>
              <a:rPr lang="en-US" dirty="0" smtClean="0"/>
              <a:t/>
            </a:r>
            <a:br>
              <a:rPr lang="en-US" dirty="0" smtClean="0"/>
            </a:br>
            <a:r>
              <a:rPr lang="en-US" dirty="0" smtClean="0"/>
              <a:t>for </a:t>
            </a:r>
            <a:r>
              <a:rPr lang="en-US" dirty="0" smtClean="0"/>
              <a:t>attending the training!</a:t>
            </a:r>
            <a:endParaRPr lang="en-US" dirty="0"/>
          </a:p>
        </p:txBody>
      </p:sp>
    </p:spTree>
    <p:extLst>
      <p:ext uri="{BB962C8B-B14F-4D97-AF65-F5344CB8AC3E}">
        <p14:creationId xmlns:p14="http://schemas.microsoft.com/office/powerpoint/2010/main" val="1594785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 Overview </a:t>
            </a:r>
            <a:endParaRPr lang="en-US" dirty="0"/>
          </a:p>
        </p:txBody>
      </p:sp>
      <p:sp>
        <p:nvSpPr>
          <p:cNvPr id="3" name="Content Placeholder 2"/>
          <p:cNvSpPr>
            <a:spLocks noGrp="1"/>
          </p:cNvSpPr>
          <p:nvPr>
            <p:ph idx="1"/>
          </p:nvPr>
        </p:nvSpPr>
        <p:spPr>
          <a:xfrm>
            <a:off x="457200" y="940484"/>
            <a:ext cx="8229600" cy="2362274"/>
          </a:xfrm>
        </p:spPr>
        <p:txBody>
          <a:bodyPr>
            <a:normAutofit fontScale="92500" lnSpcReduction="20000"/>
          </a:bodyPr>
          <a:lstStyle/>
          <a:p>
            <a:pPr marL="0" indent="0">
              <a:buNone/>
            </a:pPr>
            <a:r>
              <a:rPr lang="en-US" sz="3600" b="1" dirty="0"/>
              <a:t>What is </a:t>
            </a:r>
            <a:r>
              <a:rPr lang="en-US" sz="3600" b="1" dirty="0" smtClean="0"/>
              <a:t>Mental Health eScreening (MHE)?</a:t>
            </a:r>
            <a:endParaRPr lang="en-US" sz="3600" b="1" dirty="0"/>
          </a:p>
          <a:p>
            <a:pPr>
              <a:buFont typeface="Arial" panose="020B0604020202020204" pitchFamily="34" charset="0"/>
              <a:buChar char="•"/>
            </a:pPr>
            <a:r>
              <a:rPr lang="en-US" sz="2000" dirty="0" smtClean="0"/>
              <a:t>It’s an electronic assessment system that automates </a:t>
            </a:r>
            <a:r>
              <a:rPr lang="en-US" sz="2000" dirty="0"/>
              <a:t>the manual, </a:t>
            </a:r>
            <a:r>
              <a:rPr lang="en-US" sz="2000" dirty="0" smtClean="0"/>
              <a:t>paper-based </a:t>
            </a:r>
            <a:r>
              <a:rPr lang="en-US" sz="2000" dirty="0"/>
              <a:t>process used for </a:t>
            </a:r>
            <a:r>
              <a:rPr lang="en-US" sz="2000" dirty="0" smtClean="0"/>
              <a:t>initial screening of Veterans </a:t>
            </a:r>
            <a:r>
              <a:rPr lang="en-US" sz="2000" dirty="0"/>
              <a:t>in VA healthcare </a:t>
            </a:r>
            <a:r>
              <a:rPr lang="en-US" sz="2000" dirty="0" smtClean="0"/>
              <a:t>settings. </a:t>
            </a:r>
          </a:p>
          <a:p>
            <a:pPr>
              <a:buFont typeface="Arial" panose="020B0604020202020204" pitchFamily="34" charset="0"/>
              <a:buChar char="•"/>
            </a:pPr>
            <a:r>
              <a:rPr lang="en-US" sz="2000" dirty="0"/>
              <a:t>MHE enables Veterans to complete self-assessments on a tablet or PC while in a clinic</a:t>
            </a:r>
            <a:r>
              <a:rPr lang="en-US" sz="2000" dirty="0" smtClean="0"/>
              <a:t>.</a:t>
            </a:r>
          </a:p>
          <a:p>
            <a:pPr>
              <a:buFont typeface="Arial" panose="020B0604020202020204" pitchFamily="34" charset="0"/>
              <a:buChar char="•"/>
            </a:pPr>
            <a:r>
              <a:rPr lang="en-US" sz="2000" dirty="0" smtClean="0"/>
              <a:t>MHE accelerates patient </a:t>
            </a:r>
            <a:r>
              <a:rPr lang="en-US" sz="2000" dirty="0"/>
              <a:t>enrollment </a:t>
            </a:r>
            <a:r>
              <a:rPr lang="en-US" sz="2000" dirty="0" smtClean="0"/>
              <a:t>by </a:t>
            </a:r>
            <a:r>
              <a:rPr lang="en-US" sz="2000" dirty="0"/>
              <a:t>allowing clinicians to </a:t>
            </a:r>
            <a:r>
              <a:rPr lang="en-US" sz="2000" dirty="0" smtClean="0"/>
              <a:t>oversee the patient-directed </a:t>
            </a:r>
            <a:r>
              <a:rPr lang="en-US" sz="2000" dirty="0"/>
              <a:t>screening with real-time </a:t>
            </a:r>
            <a:r>
              <a:rPr lang="en-US" sz="2000" dirty="0" smtClean="0"/>
              <a:t>scoring, chart </a:t>
            </a:r>
            <a:r>
              <a:rPr lang="en-US" sz="2000" dirty="0"/>
              <a:t>note </a:t>
            </a:r>
            <a:r>
              <a:rPr lang="en-US" sz="2000" dirty="0" smtClean="0"/>
              <a:t>generation, and if pre-determined parameters are exceeded, immediate crisis alerts. </a:t>
            </a:r>
            <a:endParaRPr lang="en-US" sz="2000"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6</a:t>
            </a:fld>
            <a:endParaRPr lang="en-US" dirty="0">
              <a:solidFill>
                <a:prstClr val="black">
                  <a:lumMod val="65000"/>
                  <a:lumOff val="35000"/>
                </a:prstClr>
              </a:solidFill>
            </a:endParaRPr>
          </a:p>
        </p:txBody>
      </p:sp>
      <p:sp>
        <p:nvSpPr>
          <p:cNvPr id="15" name="Content Placeholder 2"/>
          <p:cNvSpPr txBox="1">
            <a:spLocks/>
          </p:cNvSpPr>
          <p:nvPr/>
        </p:nvSpPr>
        <p:spPr>
          <a:xfrm>
            <a:off x="479879" y="3302758"/>
            <a:ext cx="8076013" cy="2979728"/>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600"/>
              </a:spcAft>
              <a:buFont typeface="Wingdings" pitchFamily="2" charset="2"/>
              <a:buNone/>
            </a:pPr>
            <a:r>
              <a:rPr lang="en-US" sz="7600" b="1" dirty="0" smtClean="0"/>
              <a:t>Goals</a:t>
            </a:r>
          </a:p>
          <a:p>
            <a:pPr marL="971550" lvl="1" indent="-571500">
              <a:buFont typeface="Arial" panose="020B0604020202020204" pitchFamily="34" charset="0"/>
              <a:buChar char="•"/>
            </a:pPr>
            <a:r>
              <a:rPr lang="en-US" sz="4200" dirty="0" smtClean="0">
                <a:solidFill>
                  <a:srgbClr val="0F4C66"/>
                </a:solidFill>
              </a:rPr>
              <a:t>Facilitate </a:t>
            </a:r>
            <a:r>
              <a:rPr lang="en-US" sz="4200" dirty="0">
                <a:solidFill>
                  <a:srgbClr val="0F4C66"/>
                </a:solidFill>
              </a:rPr>
              <a:t>comprehensive mental health screening for newly enrolling Veterans </a:t>
            </a:r>
            <a:r>
              <a:rPr lang="en-US" sz="4200" dirty="0" smtClean="0">
                <a:solidFill>
                  <a:srgbClr val="0F4C66"/>
                </a:solidFill>
              </a:rPr>
              <a:t>nationwide.</a:t>
            </a:r>
          </a:p>
          <a:p>
            <a:pPr marL="971550" lvl="1" indent="-571500">
              <a:buFont typeface="Arial" panose="020B0604020202020204" pitchFamily="34" charset="0"/>
              <a:buChar char="•"/>
            </a:pPr>
            <a:r>
              <a:rPr lang="en-US" sz="4200" dirty="0" smtClean="0">
                <a:solidFill>
                  <a:srgbClr val="0F4C66"/>
                </a:solidFill>
              </a:rPr>
              <a:t>Increase </a:t>
            </a:r>
            <a:r>
              <a:rPr lang="en-US" sz="4200" dirty="0">
                <a:solidFill>
                  <a:srgbClr val="0F4C66"/>
                </a:solidFill>
              </a:rPr>
              <a:t>the number of Veterans </a:t>
            </a:r>
            <a:r>
              <a:rPr lang="en-US" sz="4200" dirty="0" smtClean="0">
                <a:solidFill>
                  <a:srgbClr val="0F4C66"/>
                </a:solidFill>
              </a:rPr>
              <a:t>receiving mental </a:t>
            </a:r>
            <a:r>
              <a:rPr lang="en-US" sz="4200" dirty="0">
                <a:solidFill>
                  <a:srgbClr val="0F4C66"/>
                </a:solidFill>
              </a:rPr>
              <a:t>health </a:t>
            </a:r>
            <a:r>
              <a:rPr lang="en-US" sz="4200" dirty="0" smtClean="0">
                <a:solidFill>
                  <a:srgbClr val="0F4C66"/>
                </a:solidFill>
              </a:rPr>
              <a:t>services. </a:t>
            </a:r>
          </a:p>
          <a:p>
            <a:pPr marL="971550" lvl="1" indent="-571500">
              <a:buFont typeface="Arial" panose="020B0604020202020204" pitchFamily="34" charset="0"/>
              <a:buChar char="•"/>
            </a:pPr>
            <a:r>
              <a:rPr lang="en-US" sz="4200" dirty="0" smtClean="0">
                <a:solidFill>
                  <a:srgbClr val="0F4C66"/>
                </a:solidFill>
              </a:rPr>
              <a:t>Improve </a:t>
            </a:r>
            <a:r>
              <a:rPr lang="en-US" sz="4200" dirty="0">
                <a:solidFill>
                  <a:srgbClr val="0F4C66"/>
                </a:solidFill>
              </a:rPr>
              <a:t>patient engagement and satisfaction, without an increase in staff and </a:t>
            </a:r>
            <a:r>
              <a:rPr lang="en-US" sz="4200" dirty="0" smtClean="0">
                <a:solidFill>
                  <a:srgbClr val="0F4C66"/>
                </a:solidFill>
              </a:rPr>
              <a:t>resources.</a:t>
            </a:r>
          </a:p>
          <a:p>
            <a:pPr marL="971550" lvl="1" indent="-571500">
              <a:buFont typeface="Arial" panose="020B0604020202020204" pitchFamily="34" charset="0"/>
              <a:buChar char="•"/>
            </a:pPr>
            <a:r>
              <a:rPr lang="en-US" sz="4200" dirty="0" smtClean="0">
                <a:solidFill>
                  <a:srgbClr val="0F4C66"/>
                </a:solidFill>
              </a:rPr>
              <a:t>Gather </a:t>
            </a:r>
            <a:r>
              <a:rPr lang="en-US" sz="4200" dirty="0">
                <a:solidFill>
                  <a:srgbClr val="0F4C66"/>
                </a:solidFill>
              </a:rPr>
              <a:t>health data and share with clinicians to improve care delivery to </a:t>
            </a:r>
            <a:r>
              <a:rPr lang="en-US" sz="4200" dirty="0" smtClean="0">
                <a:solidFill>
                  <a:srgbClr val="0F4C66"/>
                </a:solidFill>
              </a:rPr>
              <a:t>Veterans.</a:t>
            </a:r>
            <a:endParaRPr lang="en-US" sz="4200" dirty="0">
              <a:solidFill>
                <a:srgbClr val="0F4C66"/>
              </a:solidFill>
            </a:endParaRPr>
          </a:p>
        </p:txBody>
      </p:sp>
    </p:spTree>
    <p:extLst>
      <p:ext uri="{BB962C8B-B14F-4D97-AF65-F5344CB8AC3E}">
        <p14:creationId xmlns:p14="http://schemas.microsoft.com/office/powerpoint/2010/main" val="603550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Accessing the application</a:t>
            </a:r>
            <a:endParaRPr lang="en-US" dirty="0"/>
          </a:p>
        </p:txBody>
      </p:sp>
      <p:sp>
        <p:nvSpPr>
          <p:cNvPr id="3" name="Content Placeholder 2"/>
          <p:cNvSpPr>
            <a:spLocks noGrp="1"/>
          </p:cNvSpPr>
          <p:nvPr>
            <p:ph idx="1"/>
          </p:nvPr>
        </p:nvSpPr>
        <p:spPr>
          <a:xfrm>
            <a:off x="457200" y="1061112"/>
            <a:ext cx="8229600" cy="4983163"/>
          </a:xfrm>
        </p:spPr>
        <p:txBody>
          <a:bodyPr>
            <a:normAutofit/>
          </a:bodyPr>
          <a:lstStyle/>
          <a:p>
            <a:pPr marL="0" indent="0" algn="ctr">
              <a:buNone/>
            </a:pPr>
            <a:endParaRPr lang="en-US" sz="1800" b="1" dirty="0" smtClean="0"/>
          </a:p>
          <a:p>
            <a:pPr marL="0" indent="0">
              <a:buNone/>
            </a:pPr>
            <a:r>
              <a:rPr lang="en-US" sz="1800" b="1" dirty="0"/>
              <a:t>Access the MHE application with a tablet or a PC, by typing the web address into your browser’s URL field:     </a:t>
            </a:r>
            <a:r>
              <a:rPr lang="en-US" sz="1800" u="sng" dirty="0">
                <a:hlinkClick r:id="rId2"/>
              </a:rPr>
              <a:t>http://vaww.escreening.va.gov/sd/</a:t>
            </a:r>
            <a:endParaRPr lang="en-US" sz="1800" b="1" dirty="0">
              <a:solidFill>
                <a:srgbClr val="FF0000"/>
              </a:solidFill>
            </a:endParaRPr>
          </a:p>
          <a:p>
            <a:pPr marL="0" indent="0">
              <a:buNone/>
            </a:pPr>
            <a:r>
              <a:rPr lang="en-US" sz="1800" b="1" dirty="0"/>
              <a:t>The address will be added to the Shared Drive.</a:t>
            </a:r>
            <a:br>
              <a:rPr lang="en-US" sz="1800" b="1" dirty="0"/>
            </a:br>
            <a:endParaRPr lang="en-US" sz="800" b="1" dirty="0"/>
          </a:p>
          <a:p>
            <a:pPr marL="0" indent="0">
              <a:buNone/>
            </a:pPr>
            <a:r>
              <a:rPr lang="en-US" sz="1800" b="1" dirty="0"/>
              <a:t>The Welcome screen opens:</a:t>
            </a:r>
            <a:endParaRPr lang="en-US" sz="1800" b="1" dirty="0">
              <a:solidFill>
                <a:srgbClr val="FF0000"/>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7</a:t>
            </a:fld>
            <a:endParaRPr lang="en-US" dirty="0">
              <a:solidFill>
                <a:prstClr val="black">
                  <a:lumMod val="65000"/>
                  <a:lumOff val="35000"/>
                </a:prstClr>
              </a:solidFill>
            </a:endParaRPr>
          </a:p>
        </p:txBody>
      </p:sp>
      <p:pic>
        <p:nvPicPr>
          <p:cNvPr id="15" name="Picture 14" descr="Screen Shot 2014-05-30 at 7.18.49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44876" y="2842550"/>
            <a:ext cx="6003209" cy="2964032"/>
          </a:xfrm>
          <a:prstGeom prst="rect">
            <a:avLst/>
          </a:prstGeom>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209386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Logging in </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a:buFont typeface="+mj-lt"/>
              <a:buAutoNum type="arabicPeriod"/>
            </a:pPr>
            <a:r>
              <a:rPr lang="en-US" sz="1800" dirty="0" smtClean="0"/>
              <a:t>Click </a:t>
            </a:r>
            <a:r>
              <a:rPr lang="en-US" sz="1800" b="1" dirty="0" smtClean="0"/>
              <a:t>Staff Login &gt;</a:t>
            </a:r>
            <a:r>
              <a:rPr lang="en-US" sz="1800" dirty="0" smtClean="0"/>
              <a:t>.</a:t>
            </a:r>
            <a:r>
              <a:rPr lang="en-US" sz="1800" b="1" dirty="0"/>
              <a:t/>
            </a:r>
            <a:br>
              <a:rPr lang="en-US" sz="1800" b="1" dirty="0"/>
            </a:br>
            <a:r>
              <a:rPr lang="en-US" sz="1800" dirty="0" smtClean="0"/>
              <a:t>The</a:t>
            </a:r>
            <a:r>
              <a:rPr lang="en-US" sz="1800" b="1" dirty="0" smtClean="0"/>
              <a:t> </a:t>
            </a:r>
            <a:r>
              <a:rPr lang="en-US" sz="1800" dirty="0" smtClean="0"/>
              <a:t>Staff Access | Please Login opens:</a:t>
            </a:r>
          </a:p>
          <a:p>
            <a:pPr lvl="1"/>
            <a:endParaRPr lang="en-US" sz="1400" dirty="0" smtClean="0"/>
          </a:p>
          <a:p>
            <a:pPr lvl="1"/>
            <a:endParaRPr lang="en-US" sz="1400" dirty="0" smtClean="0"/>
          </a:p>
          <a:p>
            <a:pPr lvl="1"/>
            <a:endParaRPr lang="en-US" sz="1400" dirty="0"/>
          </a:p>
          <a:p>
            <a:pPr lvl="1"/>
            <a:endParaRPr lang="en-US" sz="1400" dirty="0" smtClean="0"/>
          </a:p>
          <a:p>
            <a:pPr marL="0" indent="0">
              <a:buNone/>
            </a:pPr>
            <a:endParaRPr lang="en-US" sz="1800" dirty="0"/>
          </a:p>
          <a:p>
            <a:pPr>
              <a:spcBef>
                <a:spcPts val="1200"/>
              </a:spcBef>
              <a:buFont typeface="+mj-lt"/>
              <a:buAutoNum type="arabicPeriod" startAt="2"/>
            </a:pPr>
            <a:r>
              <a:rPr lang="en-US" sz="1800" dirty="0" smtClean="0"/>
              <a:t>Type your user name and password, then click </a:t>
            </a:r>
            <a:r>
              <a:rPr lang="en-US" sz="1800" b="1" dirty="0" smtClean="0"/>
              <a:t>Login</a:t>
            </a:r>
            <a:r>
              <a:rPr lang="en-US" sz="1800" dirty="0" smtClean="0"/>
              <a:t>.</a:t>
            </a:r>
            <a:endParaRPr lang="en-US" sz="1800" dirty="0"/>
          </a:p>
          <a:p>
            <a:pPr marL="400050" lvl="1" indent="0">
              <a:buNone/>
            </a:pPr>
            <a:r>
              <a:rPr lang="en-US" sz="1800" dirty="0" smtClean="0">
                <a:solidFill>
                  <a:srgbClr val="0F4C66"/>
                </a:solidFill>
              </a:rPr>
              <a:t>Your Home page opens:</a:t>
            </a:r>
            <a:endParaRPr lang="en-US" sz="1800" b="1" dirty="0">
              <a:solidFill>
                <a:srgbClr val="0F4C66"/>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8</a:t>
            </a:fld>
            <a:endParaRPr lang="en-US" dirty="0">
              <a:solidFill>
                <a:prstClr val="black">
                  <a:lumMod val="65000"/>
                  <a:lumOff val="35000"/>
                </a:prstClr>
              </a:solidFill>
            </a:endParaRPr>
          </a:p>
        </p:txBody>
      </p:sp>
      <p:pic>
        <p:nvPicPr>
          <p:cNvPr id="7" name="Picture 6"/>
          <p:cNvPicPr/>
          <p:nvPr/>
        </p:nvPicPr>
        <p:blipFill>
          <a:blip r:embed="rId2" cstate="email">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103375" y="1846753"/>
            <a:ext cx="2506345" cy="1224915"/>
          </a:xfrm>
          <a:prstGeom prst="rect">
            <a:avLst/>
          </a:prstGeom>
          <a:noFill/>
          <a:ln>
            <a:solidFill>
              <a:srgbClr val="000000"/>
            </a:solidFill>
          </a:ln>
          <a:effectLst>
            <a:outerShdw blurRad="50800" dist="165100" dir="2700000" algn="tl" rotWithShape="0">
              <a:srgbClr val="000000">
                <a:alpha val="43000"/>
              </a:srgbClr>
            </a:outerShdw>
          </a:effectLst>
        </p:spPr>
      </p:pic>
      <p:pic>
        <p:nvPicPr>
          <p:cNvPr id="8" name="Picture 7"/>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70664" y="3902210"/>
            <a:ext cx="3890874" cy="2141500"/>
          </a:xfrm>
          <a:prstGeom prst="rect">
            <a:avLst/>
          </a:prstGeom>
          <a:noFill/>
          <a:ln>
            <a:solidFill>
              <a:srgbClr val="000000"/>
            </a:solidFill>
          </a:ln>
          <a:effectLst>
            <a:outerShdw blurRad="50800" dist="165100" dir="2700000" algn="tl" rotWithShape="0">
              <a:prstClr val="black">
                <a:alpha val="40000"/>
              </a:prstClr>
            </a:outerShdw>
          </a:effectLst>
        </p:spPr>
      </p:pic>
    </p:spTree>
    <p:extLst>
      <p:ext uri="{BB962C8B-B14F-4D97-AF65-F5344CB8AC3E}">
        <p14:creationId xmlns:p14="http://schemas.microsoft.com/office/powerpoint/2010/main" val="666550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Logging out </a:t>
            </a:r>
            <a:endParaRPr lang="en-US" dirty="0"/>
          </a:p>
        </p:txBody>
      </p:sp>
      <p:sp>
        <p:nvSpPr>
          <p:cNvPr id="3" name="Content Placeholder 2"/>
          <p:cNvSpPr>
            <a:spLocks noGrp="1"/>
          </p:cNvSpPr>
          <p:nvPr>
            <p:ph idx="1"/>
          </p:nvPr>
        </p:nvSpPr>
        <p:spPr/>
        <p:txBody>
          <a:bodyPr>
            <a:normAutofit lnSpcReduction="10000"/>
          </a:bodyPr>
          <a:lstStyle/>
          <a:p>
            <a:pPr marL="0" indent="0">
              <a:spcBef>
                <a:spcPts val="600"/>
              </a:spcBef>
              <a:buNone/>
            </a:pPr>
            <a:endParaRPr lang="en-US" sz="800" dirty="0" smtClean="0"/>
          </a:p>
          <a:p>
            <a:pPr marL="0" indent="0">
              <a:spcBef>
                <a:spcPts val="0"/>
              </a:spcBef>
              <a:buNone/>
            </a:pPr>
            <a:r>
              <a:rPr lang="en-US" sz="1800" dirty="0" smtClean="0"/>
              <a:t>Click </a:t>
            </a:r>
            <a:r>
              <a:rPr lang="en-US" sz="1800" b="1" dirty="0" smtClean="0"/>
              <a:t>Logout</a:t>
            </a:r>
            <a:r>
              <a:rPr lang="en-US" sz="1800" dirty="0" smtClean="0"/>
              <a:t>.    </a:t>
            </a:r>
            <a:br>
              <a:rPr lang="en-US" sz="1800" dirty="0" smtClean="0"/>
            </a:br>
            <a:r>
              <a:rPr lang="en-US" sz="1800" dirty="0" smtClean="0"/>
              <a:t>The </a:t>
            </a:r>
            <a:r>
              <a:rPr lang="en-US" sz="1800" dirty="0"/>
              <a:t>system logs you out.</a:t>
            </a:r>
          </a:p>
          <a:p>
            <a:pPr lvl="1"/>
            <a:endParaRPr lang="en-US" sz="1400" dirty="0" smtClean="0"/>
          </a:p>
          <a:p>
            <a:pPr marL="457200" lvl="1" indent="0">
              <a:buNone/>
            </a:pPr>
            <a:endParaRPr lang="en-US" sz="1400" dirty="0"/>
          </a:p>
          <a:p>
            <a:pPr marL="457200" lvl="1" indent="0">
              <a:buNone/>
            </a:pPr>
            <a:endParaRPr lang="en-US" sz="1400" dirty="0" smtClean="0"/>
          </a:p>
          <a:p>
            <a:pPr marL="0" indent="0">
              <a:buNone/>
            </a:pPr>
            <a:endParaRPr lang="en-US" sz="1800" dirty="0"/>
          </a:p>
          <a:p>
            <a:pPr marL="0" indent="0">
              <a:buNone/>
            </a:pPr>
            <a:endParaRPr lang="en-US" sz="1800" b="1" dirty="0" smtClean="0"/>
          </a:p>
          <a:p>
            <a:pPr marL="0" indent="0">
              <a:buNone/>
            </a:pPr>
            <a:endParaRPr lang="en-US" sz="1800" b="1" dirty="0" smtClean="0"/>
          </a:p>
          <a:p>
            <a:pPr marL="0" indent="0">
              <a:buNone/>
            </a:pPr>
            <a:endParaRPr lang="en-US" sz="1800" b="1" dirty="0" smtClean="0"/>
          </a:p>
          <a:p>
            <a:pPr marL="0" indent="0">
              <a:buNone/>
            </a:pPr>
            <a:endParaRPr lang="en-US" sz="1800" b="1" dirty="0" smtClean="0"/>
          </a:p>
          <a:p>
            <a:pPr marL="0" indent="0">
              <a:spcBef>
                <a:spcPts val="1200"/>
              </a:spcBef>
              <a:buNone/>
            </a:pPr>
            <a:endParaRPr lang="en-US" sz="1800" b="1" dirty="0" smtClean="0"/>
          </a:p>
          <a:p>
            <a:pPr marL="0" indent="0" algn="ctr">
              <a:spcBef>
                <a:spcPts val="1200"/>
              </a:spcBef>
              <a:buNone/>
            </a:pPr>
            <a:r>
              <a:rPr lang="en-US" sz="1800" b="1" dirty="0"/>
              <a:t>Automatic logout</a:t>
            </a:r>
            <a:endParaRPr lang="en-US" sz="1800" dirty="0"/>
          </a:p>
          <a:p>
            <a:pPr marL="0" indent="0">
              <a:spcBef>
                <a:spcPts val="0"/>
              </a:spcBef>
              <a:buNone/>
            </a:pPr>
            <a:r>
              <a:rPr lang="en-US" sz="1800" dirty="0"/>
              <a:t>If you are inactive for 20 minutes, the system will warn that you have 20 seconds before an automatic logout. You must interact with the program if you want to keep your session open. If the system logs you out but you want to keep working, </a:t>
            </a:r>
            <a:br>
              <a:rPr lang="en-US" sz="1800" dirty="0"/>
            </a:br>
            <a:r>
              <a:rPr lang="en-US" sz="1800" dirty="0"/>
              <a:t>simply log in again.</a:t>
            </a:r>
            <a:endParaRPr lang="en-US" sz="1800" dirty="0">
              <a:solidFill>
                <a:srgbClr val="FF0000"/>
              </a:solidFill>
            </a:endParaRPr>
          </a:p>
          <a:p>
            <a:pPr marL="0" indent="0" algn="ctr">
              <a:buNone/>
            </a:pPr>
            <a:endParaRPr lang="en-US" sz="1800" dirty="0" smtClean="0">
              <a:solidFill>
                <a:srgbClr val="FF0000"/>
              </a:solidFill>
            </a:endParaRPr>
          </a:p>
          <a:p>
            <a:pPr marL="0" indent="0" algn="ctr">
              <a:buNone/>
            </a:pPr>
            <a:endParaRPr lang="en-US" sz="1800" dirty="0">
              <a:solidFill>
                <a:srgbClr val="FF0000"/>
              </a:solidFill>
            </a:endParaRPr>
          </a:p>
          <a:p>
            <a:pPr marL="0" indent="0" algn="ctr">
              <a:buNone/>
            </a:pP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9</a:t>
            </a:fld>
            <a:endParaRPr lang="en-US" dirty="0">
              <a:solidFill>
                <a:prstClr val="black">
                  <a:lumMod val="65000"/>
                  <a:lumOff val="35000"/>
                </a:prstClr>
              </a:solidFill>
            </a:endParaRPr>
          </a:p>
        </p:txBody>
      </p:sp>
      <p:grpSp>
        <p:nvGrpSpPr>
          <p:cNvPr id="5" name="Group 4"/>
          <p:cNvGrpSpPr/>
          <p:nvPr/>
        </p:nvGrpSpPr>
        <p:grpSpPr>
          <a:xfrm>
            <a:off x="1430405" y="1391976"/>
            <a:ext cx="4773778" cy="3007721"/>
            <a:chOff x="1430405" y="1391976"/>
            <a:chExt cx="4773778" cy="3007721"/>
          </a:xfrm>
        </p:grpSpPr>
        <p:pic>
          <p:nvPicPr>
            <p:cNvPr id="11" name="Picture 10"/>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30405" y="1926295"/>
              <a:ext cx="4669608" cy="2473402"/>
            </a:xfrm>
            <a:prstGeom prst="rect">
              <a:avLst/>
            </a:prstGeom>
            <a:noFill/>
            <a:ln>
              <a:solidFill>
                <a:srgbClr val="000000"/>
              </a:solidFill>
            </a:ln>
            <a:effectLst>
              <a:outerShdw blurRad="50800" dist="165100" dir="2700000" algn="tl" rotWithShape="0">
                <a:prstClr val="black">
                  <a:alpha val="40000"/>
                </a:prstClr>
              </a:outerShdw>
            </a:effectLst>
          </p:spPr>
        </p:pic>
        <p:sp>
          <p:nvSpPr>
            <p:cNvPr id="9" name="Rectangle 8"/>
            <p:cNvSpPr/>
            <p:nvPr/>
          </p:nvSpPr>
          <p:spPr>
            <a:xfrm>
              <a:off x="5680961" y="1939944"/>
              <a:ext cx="517113" cy="168275"/>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sp>
          <p:nvSpPr>
            <p:cNvPr id="12" name="Left Arrow 11"/>
            <p:cNvSpPr/>
            <p:nvPr/>
          </p:nvSpPr>
          <p:spPr>
            <a:xfrm rot="18451515">
              <a:off x="5834783" y="1568131"/>
              <a:ext cx="545555" cy="193245"/>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grpSp>
    </p:spTree>
    <p:extLst>
      <p:ext uri="{BB962C8B-B14F-4D97-AF65-F5344CB8AC3E}">
        <p14:creationId xmlns:p14="http://schemas.microsoft.com/office/powerpoint/2010/main" val="3167272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26448</TotalTime>
  <Words>1964</Words>
  <Application>Microsoft Office PowerPoint</Application>
  <PresentationFormat>On-screen Show (4:3)</PresentationFormat>
  <Paragraphs>495</Paragraphs>
  <Slides>58</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58</vt:i4>
      </vt:variant>
    </vt:vector>
  </HeadingPairs>
  <TitlesOfParts>
    <vt:vector size="67" baseType="lpstr">
      <vt:lpstr>Arial</vt:lpstr>
      <vt:lpstr>Calibri</vt:lpstr>
      <vt:lpstr>Calibri Light</vt:lpstr>
      <vt:lpstr>Times New Roman</vt:lpstr>
      <vt:lpstr>Wingdings</vt:lpstr>
      <vt:lpstr>Default Theme</vt:lpstr>
      <vt:lpstr>1_Default Theme</vt:lpstr>
      <vt:lpstr>2_Default Theme</vt:lpstr>
      <vt:lpstr>3_Default Theme</vt:lpstr>
      <vt:lpstr>PowerPoint Presentation</vt:lpstr>
      <vt:lpstr>Introduction to the eScreening tablet system  </vt:lpstr>
      <vt:lpstr>PowerPoint Presentation</vt:lpstr>
      <vt:lpstr>PowerPoint Presentation</vt:lpstr>
      <vt:lpstr>Training Modules</vt:lpstr>
      <vt:lpstr>1 | Overview </vt:lpstr>
      <vt:lpstr>1 | Accessing the application</vt:lpstr>
      <vt:lpstr>1 | Logging in </vt:lpstr>
      <vt:lpstr>1 | Logging out </vt:lpstr>
      <vt:lpstr>1 | Changing your password </vt:lpstr>
      <vt:lpstr>1 | Verifying your CPRS Account</vt:lpstr>
      <vt:lpstr>Training Modules</vt:lpstr>
      <vt:lpstr>2 | User roles and permissions</vt:lpstr>
      <vt:lpstr>2 | User Management - Security</vt:lpstr>
      <vt:lpstr>Training Modules</vt:lpstr>
      <vt:lpstr>3 | Setting up Assessments</vt:lpstr>
      <vt:lpstr>3 | Setting up a Battery of screens</vt:lpstr>
      <vt:lpstr>3 | Setting up a Battery of screens</vt:lpstr>
      <vt:lpstr>3 | Setting up a Battery of screens</vt:lpstr>
      <vt:lpstr>3 | Setting Up a Battery of Screens</vt:lpstr>
      <vt:lpstr>3 | Setting Up a Battery of Screens</vt:lpstr>
      <vt:lpstr>3 | Setting Up a Battery of Screens</vt:lpstr>
      <vt:lpstr>3 | Setting Up a Battery of Screens</vt:lpstr>
      <vt:lpstr>Training Modules</vt:lpstr>
      <vt:lpstr>4 | Dashboard Features</vt:lpstr>
      <vt:lpstr>4 | Dashboard Features</vt:lpstr>
      <vt:lpstr>4 | Dashboard Features</vt:lpstr>
      <vt:lpstr>4 | Dashboard Features</vt:lpstr>
      <vt:lpstr>4 | Dashboard Features</vt:lpstr>
      <vt:lpstr>4 | Dashboard Features</vt:lpstr>
      <vt:lpstr>4 | Dashboard Features</vt:lpstr>
      <vt:lpstr>4| Dashboard Features</vt:lpstr>
      <vt:lpstr>4| Dashboard Features</vt:lpstr>
      <vt:lpstr>4 | Dashboard Features</vt:lpstr>
      <vt:lpstr>4 | Dashboard Features</vt:lpstr>
      <vt:lpstr>4| Dashboard Features</vt:lpstr>
      <vt:lpstr>4 | Dashboard Features</vt:lpstr>
      <vt:lpstr>Training Modules</vt:lpstr>
      <vt:lpstr>5| Reporting and Data</vt:lpstr>
      <vt:lpstr>Training Modules</vt:lpstr>
      <vt:lpstr>6| Troubleshooting &amp; Support</vt:lpstr>
      <vt:lpstr>PowerPoint Presentation</vt:lpstr>
      <vt:lpstr>OEF/OIF/OND Care Management Work Flow</vt:lpstr>
      <vt:lpstr>OEF/OIF/OND Care Management Work Flow</vt:lpstr>
      <vt:lpstr>PowerPoint Presentation</vt:lpstr>
      <vt:lpstr>OEF/OIF/OND Care Management Work Flow</vt:lpstr>
      <vt:lpstr>OEF/OIF/OND Care Management Work Flow</vt:lpstr>
      <vt:lpstr>OEF/OIF/OND Care Management Work Flow</vt:lpstr>
      <vt:lpstr>OEF/OIF/OND Care Management Work Flow</vt:lpstr>
      <vt:lpstr>OEF/OIF/OND Care Management Work Flow</vt:lpstr>
      <vt:lpstr>OEF/OIF/OND Care Management Work Flow</vt:lpstr>
      <vt:lpstr>Using CPRS with eScreening</vt:lpstr>
      <vt:lpstr>Using CPRS with eScreening</vt:lpstr>
      <vt:lpstr>Using CPRS with eScreening</vt:lpstr>
      <vt:lpstr>Using CPRS with eScreening</vt:lpstr>
      <vt:lpstr>OEF/OIF/OND Care Management Work Flow</vt:lpstr>
      <vt:lpstr>PowerPoint Presentation</vt:lpstr>
      <vt:lpstr>PowerPoint Presentation</vt:lpstr>
    </vt:vector>
  </TitlesOfParts>
  <Company>Clinovations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Marissa Rauner</dc:creator>
  <cp:lastModifiedBy>L. Buckwalter</cp:lastModifiedBy>
  <cp:revision>382</cp:revision>
  <cp:lastPrinted>2014-04-17T18:51:57Z</cp:lastPrinted>
  <dcterms:created xsi:type="dcterms:W3CDTF">2014-01-18T16:43:25Z</dcterms:created>
  <dcterms:modified xsi:type="dcterms:W3CDTF">2015-03-12T00:41:21Z</dcterms:modified>
</cp:coreProperties>
</file>