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256" r:id="rId2"/>
    <p:sldId id="330" r:id="rId3"/>
    <p:sldId id="287" r:id="rId4"/>
    <p:sldId id="328" r:id="rId5"/>
    <p:sldId id="329" r:id="rId6"/>
    <p:sldId id="337" r:id="rId7"/>
    <p:sldId id="326" r:id="rId8"/>
    <p:sldId id="364" r:id="rId9"/>
    <p:sldId id="406" r:id="rId10"/>
    <p:sldId id="402" r:id="rId11"/>
    <p:sldId id="404" r:id="rId12"/>
    <p:sldId id="403" r:id="rId13"/>
    <p:sldId id="405" r:id="rId14"/>
    <p:sldId id="391" r:id="rId15"/>
    <p:sldId id="280" r:id="rId16"/>
    <p:sldId id="382" r:id="rId17"/>
    <p:sldId id="430" r:id="rId18"/>
    <p:sldId id="410" r:id="rId19"/>
    <p:sldId id="411" r:id="rId20"/>
    <p:sldId id="383" r:id="rId21"/>
    <p:sldId id="376" r:id="rId22"/>
    <p:sldId id="374" r:id="rId23"/>
    <p:sldId id="375" r:id="rId24"/>
    <p:sldId id="377" r:id="rId25"/>
    <p:sldId id="395" r:id="rId26"/>
    <p:sldId id="413" r:id="rId27"/>
    <p:sldId id="416" r:id="rId28"/>
    <p:sldId id="412" r:id="rId29"/>
    <p:sldId id="415" r:id="rId30"/>
    <p:sldId id="392" r:id="rId31"/>
    <p:sldId id="355" r:id="rId32"/>
    <p:sldId id="394" r:id="rId33"/>
    <p:sldId id="367" r:id="rId34"/>
    <p:sldId id="368" r:id="rId35"/>
    <p:sldId id="369" r:id="rId36"/>
    <p:sldId id="370" r:id="rId37"/>
    <p:sldId id="372" r:id="rId38"/>
    <p:sldId id="371" r:id="rId39"/>
    <p:sldId id="373" r:id="rId40"/>
    <p:sldId id="393" r:id="rId41"/>
    <p:sldId id="366" r:id="rId42"/>
    <p:sldId id="358" r:id="rId43"/>
    <p:sldId id="417" r:id="rId44"/>
    <p:sldId id="418" r:id="rId45"/>
    <p:sldId id="419" r:id="rId46"/>
    <p:sldId id="420" r:id="rId47"/>
    <p:sldId id="384" r:id="rId48"/>
    <p:sldId id="378" r:id="rId49"/>
    <p:sldId id="432" r:id="rId50"/>
    <p:sldId id="436" r:id="rId51"/>
    <p:sldId id="400" r:id="rId52"/>
    <p:sldId id="435" r:id="rId53"/>
    <p:sldId id="440" r:id="rId54"/>
    <p:sldId id="439" r:id="rId55"/>
    <p:sldId id="437" r:id="rId56"/>
    <p:sldId id="396" r:id="rId57"/>
    <p:sldId id="444" r:id="rId58"/>
    <p:sldId id="433" r:id="rId59"/>
    <p:sldId id="397" r:id="rId60"/>
    <p:sldId id="441" r:id="rId61"/>
    <p:sldId id="398" r:id="rId62"/>
    <p:sldId id="399" r:id="rId63"/>
    <p:sldId id="445" r:id="rId64"/>
    <p:sldId id="421" r:id="rId65"/>
    <p:sldId id="422" r:id="rId66"/>
    <p:sldId id="387" r:id="rId67"/>
    <p:sldId id="380" r:id="rId68"/>
    <p:sldId id="423" r:id="rId69"/>
    <p:sldId id="424" r:id="rId70"/>
    <p:sldId id="388" r:id="rId71"/>
    <p:sldId id="381" r:id="rId72"/>
    <p:sldId id="429" r:id="rId73"/>
    <p:sldId id="426" r:id="rId74"/>
    <p:sldId id="428" r:id="rId75"/>
    <p:sldId id="386" r:id="rId76"/>
    <p:sldId id="363" r:id="rId77"/>
    <p:sldId id="401" r:id="rId78"/>
    <p:sldId id="302"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C5A3"/>
    <a:srgbClr val="FDF3ED"/>
    <a:srgbClr val="FADDCA"/>
    <a:srgbClr val="EAC5C4"/>
    <a:srgbClr val="E6B9B8"/>
    <a:srgbClr val="FFFFAF"/>
    <a:srgbClr val="FFFFCD"/>
    <a:srgbClr val="F6CAF7"/>
    <a:srgbClr val="FAE5FB"/>
    <a:srgbClr val="E795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6803" autoAdjust="0"/>
    <p:restoredTop sz="77349" autoAdjust="0"/>
  </p:normalViewPr>
  <p:slideViewPr>
    <p:cSldViewPr snapToGrid="0">
      <p:cViewPr varScale="1">
        <p:scale>
          <a:sx n="39" d="100"/>
          <a:sy n="39" d="100"/>
        </p:scale>
        <p:origin x="48" y="11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2734F-3962-4E9B-ADDA-4D1FD7F5CE21}" type="datetimeFigureOut">
              <a:rPr lang="en-US" smtClean="0"/>
              <a:t>9/28/2015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84CB4D-56BB-476B-821C-6F4CEDF74250}" type="slidenum">
              <a:rPr lang="en-US" smtClean="0"/>
              <a:t>‹#›</a:t>
            </a:fld>
            <a:endParaRPr lang="en-US" dirty="0"/>
          </a:p>
        </p:txBody>
      </p:sp>
    </p:spTree>
    <p:extLst>
      <p:ext uri="{BB962C8B-B14F-4D97-AF65-F5344CB8AC3E}">
        <p14:creationId xmlns:p14="http://schemas.microsoft.com/office/powerpoint/2010/main" val="107581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1</a:t>
            </a:fld>
            <a:endParaRPr lang="en-US" dirty="0"/>
          </a:p>
        </p:txBody>
      </p:sp>
    </p:spTree>
    <p:extLst>
      <p:ext uri="{BB962C8B-B14F-4D97-AF65-F5344CB8AC3E}">
        <p14:creationId xmlns:p14="http://schemas.microsoft.com/office/powerpoint/2010/main" val="30706415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10</a:t>
            </a:fld>
            <a:endParaRPr lang="en-US" dirty="0"/>
          </a:p>
        </p:txBody>
      </p:sp>
    </p:spTree>
    <p:extLst>
      <p:ext uri="{BB962C8B-B14F-4D97-AF65-F5344CB8AC3E}">
        <p14:creationId xmlns:p14="http://schemas.microsoft.com/office/powerpoint/2010/main" val="1522340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11</a:t>
            </a:fld>
            <a:endParaRPr lang="en-US" dirty="0"/>
          </a:p>
        </p:txBody>
      </p:sp>
    </p:spTree>
    <p:extLst>
      <p:ext uri="{BB962C8B-B14F-4D97-AF65-F5344CB8AC3E}">
        <p14:creationId xmlns:p14="http://schemas.microsoft.com/office/powerpoint/2010/main" val="485391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12</a:t>
            </a:fld>
            <a:endParaRPr lang="en-US" dirty="0"/>
          </a:p>
        </p:txBody>
      </p:sp>
    </p:spTree>
    <p:extLst>
      <p:ext uri="{BB962C8B-B14F-4D97-AF65-F5344CB8AC3E}">
        <p14:creationId xmlns:p14="http://schemas.microsoft.com/office/powerpoint/2010/main" val="1377948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13</a:t>
            </a:fld>
            <a:endParaRPr lang="en-US" dirty="0"/>
          </a:p>
        </p:txBody>
      </p:sp>
    </p:spTree>
    <p:extLst>
      <p:ext uri="{BB962C8B-B14F-4D97-AF65-F5344CB8AC3E}">
        <p14:creationId xmlns:p14="http://schemas.microsoft.com/office/powerpoint/2010/main" val="31650023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14</a:t>
            </a:fld>
            <a:endParaRPr lang="en-US" dirty="0"/>
          </a:p>
        </p:txBody>
      </p:sp>
    </p:spTree>
    <p:extLst>
      <p:ext uri="{BB962C8B-B14F-4D97-AF65-F5344CB8AC3E}">
        <p14:creationId xmlns:p14="http://schemas.microsoft.com/office/powerpoint/2010/main" val="32535009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review each of these tasks, beginning with a word about creating assessments in the event of a clinician shortage.</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15</a:t>
            </a:fld>
            <a:endParaRPr lang="en-US" dirty="0"/>
          </a:p>
        </p:txBody>
      </p:sp>
    </p:spTree>
    <p:extLst>
      <p:ext uri="{BB962C8B-B14F-4D97-AF65-F5344CB8AC3E}">
        <p14:creationId xmlns:p14="http://schemas.microsoft.com/office/powerpoint/2010/main" val="1723046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      </a:t>
            </a:r>
          </a:p>
        </p:txBody>
      </p:sp>
      <p:sp>
        <p:nvSpPr>
          <p:cNvPr id="4" name="Slide Number Placeholder 3"/>
          <p:cNvSpPr>
            <a:spLocks noGrp="1"/>
          </p:cNvSpPr>
          <p:nvPr>
            <p:ph type="sldNum" sz="quarter" idx="10"/>
          </p:nvPr>
        </p:nvSpPr>
        <p:spPr/>
        <p:txBody>
          <a:bodyPr/>
          <a:lstStyle/>
          <a:p>
            <a:fld id="{4484CB4D-56BB-476B-821C-6F4CEDF74250}" type="slidenum">
              <a:rPr lang="en-US" smtClean="0"/>
              <a:t>16</a:t>
            </a:fld>
            <a:endParaRPr lang="en-US" dirty="0"/>
          </a:p>
        </p:txBody>
      </p:sp>
    </p:spTree>
    <p:extLst>
      <p:ext uri="{BB962C8B-B14F-4D97-AF65-F5344CB8AC3E}">
        <p14:creationId xmlns:p14="http://schemas.microsoft.com/office/powerpoint/2010/main" val="22381617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      </a:t>
            </a:r>
          </a:p>
        </p:txBody>
      </p:sp>
      <p:sp>
        <p:nvSpPr>
          <p:cNvPr id="4" name="Slide Number Placeholder 3"/>
          <p:cNvSpPr>
            <a:spLocks noGrp="1"/>
          </p:cNvSpPr>
          <p:nvPr>
            <p:ph type="sldNum" sz="quarter" idx="10"/>
          </p:nvPr>
        </p:nvSpPr>
        <p:spPr/>
        <p:txBody>
          <a:bodyPr/>
          <a:lstStyle/>
          <a:p>
            <a:fld id="{4484CB4D-56BB-476B-821C-6F4CEDF74250}" type="slidenum">
              <a:rPr lang="en-US" smtClean="0"/>
              <a:t>17</a:t>
            </a:fld>
            <a:endParaRPr lang="en-US" dirty="0"/>
          </a:p>
        </p:txBody>
      </p:sp>
    </p:spTree>
    <p:extLst>
      <p:ext uri="{BB962C8B-B14F-4D97-AF65-F5344CB8AC3E}">
        <p14:creationId xmlns:p14="http://schemas.microsoft.com/office/powerpoint/2010/main" val="1583833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         </a:t>
            </a:r>
          </a:p>
        </p:txBody>
      </p:sp>
      <p:sp>
        <p:nvSpPr>
          <p:cNvPr id="4" name="Slide Number Placeholder 3"/>
          <p:cNvSpPr>
            <a:spLocks noGrp="1"/>
          </p:cNvSpPr>
          <p:nvPr>
            <p:ph type="sldNum" sz="quarter" idx="10"/>
          </p:nvPr>
        </p:nvSpPr>
        <p:spPr/>
        <p:txBody>
          <a:bodyPr/>
          <a:lstStyle/>
          <a:p>
            <a:fld id="{4484CB4D-56BB-476B-821C-6F4CEDF74250}" type="slidenum">
              <a:rPr lang="en-US" smtClean="0"/>
              <a:t>18</a:t>
            </a:fld>
            <a:endParaRPr lang="en-US" dirty="0"/>
          </a:p>
        </p:txBody>
      </p:sp>
    </p:spTree>
    <p:extLst>
      <p:ext uri="{BB962C8B-B14F-4D97-AF65-F5344CB8AC3E}">
        <p14:creationId xmlns:p14="http://schemas.microsoft.com/office/powerpoint/2010/main" val="25201930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         </a:t>
            </a:r>
          </a:p>
        </p:txBody>
      </p:sp>
      <p:sp>
        <p:nvSpPr>
          <p:cNvPr id="4" name="Slide Number Placeholder 3"/>
          <p:cNvSpPr>
            <a:spLocks noGrp="1"/>
          </p:cNvSpPr>
          <p:nvPr>
            <p:ph type="sldNum" sz="quarter" idx="10"/>
          </p:nvPr>
        </p:nvSpPr>
        <p:spPr/>
        <p:txBody>
          <a:bodyPr/>
          <a:lstStyle/>
          <a:p>
            <a:fld id="{4484CB4D-56BB-476B-821C-6F4CEDF74250}" type="slidenum">
              <a:rPr lang="en-US" smtClean="0"/>
              <a:t>19</a:t>
            </a:fld>
            <a:endParaRPr lang="en-US" dirty="0"/>
          </a:p>
        </p:txBody>
      </p:sp>
    </p:spTree>
    <p:extLst>
      <p:ext uri="{BB962C8B-B14F-4D97-AF65-F5344CB8AC3E}">
        <p14:creationId xmlns:p14="http://schemas.microsoft.com/office/powerpoint/2010/main" val="3343781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2</a:t>
            </a:fld>
            <a:endParaRPr lang="en-US" dirty="0"/>
          </a:p>
        </p:txBody>
      </p:sp>
    </p:spTree>
    <p:extLst>
      <p:ext uri="{BB962C8B-B14F-4D97-AF65-F5344CB8AC3E}">
        <p14:creationId xmlns:p14="http://schemas.microsoft.com/office/powerpoint/2010/main" val="38908840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20</a:t>
            </a:fld>
            <a:endParaRPr lang="en-US" dirty="0"/>
          </a:p>
        </p:txBody>
      </p:sp>
    </p:spTree>
    <p:extLst>
      <p:ext uri="{BB962C8B-B14F-4D97-AF65-F5344CB8AC3E}">
        <p14:creationId xmlns:p14="http://schemas.microsoft.com/office/powerpoint/2010/main" val="16332043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   </a:t>
            </a:r>
          </a:p>
        </p:txBody>
      </p:sp>
      <p:sp>
        <p:nvSpPr>
          <p:cNvPr id="4" name="Slide Number Placeholder 3"/>
          <p:cNvSpPr>
            <a:spLocks noGrp="1"/>
          </p:cNvSpPr>
          <p:nvPr>
            <p:ph type="sldNum" sz="quarter" idx="10"/>
          </p:nvPr>
        </p:nvSpPr>
        <p:spPr/>
        <p:txBody>
          <a:bodyPr/>
          <a:lstStyle/>
          <a:p>
            <a:fld id="{4484CB4D-56BB-476B-821C-6F4CEDF74250}" type="slidenum">
              <a:rPr lang="en-US" smtClean="0"/>
              <a:t>21</a:t>
            </a:fld>
            <a:endParaRPr lang="en-US" dirty="0"/>
          </a:p>
        </p:txBody>
      </p:sp>
    </p:spTree>
    <p:extLst>
      <p:ext uri="{BB962C8B-B14F-4D97-AF65-F5344CB8AC3E}">
        <p14:creationId xmlns:p14="http://schemas.microsoft.com/office/powerpoint/2010/main" val="31551192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None/>
            </a:pPr>
            <a:r>
              <a:rPr lang="en-US" dirty="0" smtClean="0"/>
              <a:t>1.</a:t>
            </a:r>
            <a:r>
              <a:rPr lang="en-US" baseline="0" dirty="0" smtClean="0"/>
              <a:t>  </a:t>
            </a:r>
            <a:r>
              <a:rPr lang="en-US" dirty="0" smtClean="0"/>
              <a:t>From the User Management page on the User tab, click </a:t>
            </a:r>
            <a:r>
              <a:rPr lang="en-US" b="1" dirty="0" smtClean="0"/>
              <a:t>Create New User</a:t>
            </a:r>
            <a:r>
              <a:rPr lang="en-US" dirty="0" smtClean="0"/>
              <a:t>.</a:t>
            </a:r>
          </a:p>
          <a:p>
            <a:pPr marL="914400" lvl="2" indent="0">
              <a:buNone/>
            </a:pPr>
            <a:r>
              <a:rPr lang="en-US" dirty="0" smtClean="0"/>
              <a:t>The Create User page opens.</a:t>
            </a:r>
          </a:p>
          <a:p>
            <a:pPr marL="457200" lvl="1" indent="0">
              <a:buNone/>
            </a:pPr>
            <a:endParaRPr lang="en-US" dirty="0" smtClean="0"/>
          </a:p>
          <a:p>
            <a:pPr marL="457200" lvl="1" indent="0">
              <a:buNone/>
            </a:pPr>
            <a:r>
              <a:rPr lang="en-US" dirty="0" smtClean="0"/>
              <a:t>2.  Type the user’s data in the appropriate fields. </a:t>
            </a:r>
          </a:p>
          <a:p>
            <a:pPr marL="914400" lvl="2" indent="0">
              <a:buNone/>
            </a:pPr>
            <a:r>
              <a:rPr lang="en-US" dirty="0" smtClean="0"/>
              <a:t>IMPORTANT! Be sure to select the check box for the program.</a:t>
            </a:r>
          </a:p>
          <a:p>
            <a:pPr marL="457200" lvl="1" indent="0">
              <a:buNone/>
            </a:pPr>
            <a:endParaRPr lang="en-US" dirty="0" smtClean="0"/>
          </a:p>
          <a:p>
            <a:pPr marL="457200" lvl="1" indent="0">
              <a:buNone/>
            </a:pPr>
            <a:r>
              <a:rPr lang="en-US" dirty="0" smtClean="0"/>
              <a:t>3.  Click </a:t>
            </a:r>
            <a:r>
              <a:rPr lang="en-US" b="1" dirty="0" smtClean="0"/>
              <a:t>Save</a:t>
            </a:r>
            <a:r>
              <a:rPr lang="en-US" dirty="0" smtClean="0"/>
              <a:t>.</a:t>
            </a:r>
          </a:p>
          <a:p>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22</a:t>
            </a:fld>
            <a:endParaRPr lang="en-US" dirty="0"/>
          </a:p>
        </p:txBody>
      </p:sp>
    </p:spTree>
    <p:extLst>
      <p:ext uri="{BB962C8B-B14F-4D97-AF65-F5344CB8AC3E}">
        <p14:creationId xmlns:p14="http://schemas.microsoft.com/office/powerpoint/2010/main" val="21587195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a:t>
            </a:r>
          </a:p>
          <a:p>
            <a:pPr marL="0" indent="0">
              <a:buFont typeface="Arial" panose="020B0604020202020204" pitchFamily="34" charset="0"/>
              <a:buNone/>
            </a:pPr>
            <a:r>
              <a:rPr lang="en-US" baseline="0" dirty="0" smtClean="0"/>
              <a:t>after creating your site’s system users:</a:t>
            </a:r>
          </a:p>
          <a:p>
            <a:pPr marL="171450" indent="-171450">
              <a:buFont typeface="Arial" panose="020B0604020202020204" pitchFamily="34" charset="0"/>
              <a:buChar char="•"/>
            </a:pPr>
            <a:r>
              <a:rPr lang="en-US" baseline="0" dirty="0" smtClean="0"/>
              <a:t>provide the users with their user IDs and passwords, and</a:t>
            </a:r>
          </a:p>
          <a:p>
            <a:pPr marL="171450" indent="-171450">
              <a:buFont typeface="Arial" panose="020B0604020202020204" pitchFamily="34" charset="0"/>
              <a:buChar char="•"/>
            </a:pPr>
            <a:r>
              <a:rPr lang="en-US" baseline="0" dirty="0" smtClean="0"/>
              <a:t>instruct them to change their passwords after logging in the first time.</a:t>
            </a:r>
          </a:p>
          <a:p>
            <a:pPr marL="171450" indent="-171450">
              <a:buFont typeface="Arial" panose="020B0604020202020204" pitchFamily="34"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23</a:t>
            </a:fld>
            <a:endParaRPr lang="en-US" dirty="0"/>
          </a:p>
        </p:txBody>
      </p:sp>
    </p:spTree>
    <p:extLst>
      <p:ext uri="{BB962C8B-B14F-4D97-AF65-F5344CB8AC3E}">
        <p14:creationId xmlns:p14="http://schemas.microsoft.com/office/powerpoint/2010/main" val="15177436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this example, the email address is being updated.</a:t>
            </a:r>
          </a:p>
          <a:p>
            <a:r>
              <a:rPr lang="en-US" baseline="0" dirty="0" smtClean="0"/>
              <a:t>After clicking Save, you are returned to the User Management page.</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24</a:t>
            </a:fld>
            <a:endParaRPr lang="en-US" dirty="0"/>
          </a:p>
        </p:txBody>
      </p:sp>
    </p:spTree>
    <p:extLst>
      <p:ext uri="{BB962C8B-B14F-4D97-AF65-F5344CB8AC3E}">
        <p14:creationId xmlns:p14="http://schemas.microsoft.com/office/powerpoint/2010/main" val="12406860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to remind the user to change the password you have provided.</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25</a:t>
            </a:fld>
            <a:endParaRPr lang="en-US" dirty="0"/>
          </a:p>
        </p:txBody>
      </p:sp>
    </p:spTree>
    <p:extLst>
      <p:ext uri="{BB962C8B-B14F-4D97-AF65-F5344CB8AC3E}">
        <p14:creationId xmlns:p14="http://schemas.microsoft.com/office/powerpoint/2010/main" val="27265870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26</a:t>
            </a:fld>
            <a:endParaRPr lang="en-US" dirty="0"/>
          </a:p>
        </p:txBody>
      </p:sp>
    </p:spTree>
    <p:extLst>
      <p:ext uri="{BB962C8B-B14F-4D97-AF65-F5344CB8AC3E}">
        <p14:creationId xmlns:p14="http://schemas.microsoft.com/office/powerpoint/2010/main" val="30676301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27</a:t>
            </a:fld>
            <a:endParaRPr lang="en-US" dirty="0"/>
          </a:p>
        </p:txBody>
      </p:sp>
    </p:spTree>
    <p:extLst>
      <p:ext uri="{BB962C8B-B14F-4D97-AF65-F5344CB8AC3E}">
        <p14:creationId xmlns:p14="http://schemas.microsoft.com/office/powerpoint/2010/main" val="35745702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28</a:t>
            </a:fld>
            <a:endParaRPr lang="en-US" dirty="0"/>
          </a:p>
        </p:txBody>
      </p:sp>
    </p:spTree>
    <p:extLst>
      <p:ext uri="{BB962C8B-B14F-4D97-AF65-F5344CB8AC3E}">
        <p14:creationId xmlns:p14="http://schemas.microsoft.com/office/powerpoint/2010/main" val="36233347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29</a:t>
            </a:fld>
            <a:endParaRPr lang="en-US" dirty="0"/>
          </a:p>
        </p:txBody>
      </p:sp>
    </p:spTree>
    <p:extLst>
      <p:ext uri="{BB962C8B-B14F-4D97-AF65-F5344CB8AC3E}">
        <p14:creationId xmlns:p14="http://schemas.microsoft.com/office/powerpoint/2010/main" val="1639113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3</a:t>
            </a:fld>
            <a:endParaRPr lang="en-US" dirty="0"/>
          </a:p>
        </p:txBody>
      </p:sp>
    </p:spTree>
    <p:extLst>
      <p:ext uri="{BB962C8B-B14F-4D97-AF65-F5344CB8AC3E}">
        <p14:creationId xmlns:p14="http://schemas.microsoft.com/office/powerpoint/2010/main" val="32768050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30</a:t>
            </a:fld>
            <a:endParaRPr lang="en-US" dirty="0"/>
          </a:p>
        </p:txBody>
      </p:sp>
    </p:spTree>
    <p:extLst>
      <p:ext uri="{BB962C8B-B14F-4D97-AF65-F5344CB8AC3E}">
        <p14:creationId xmlns:p14="http://schemas.microsoft.com/office/powerpoint/2010/main" val="6928306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 to the HSTA Administrator Training Manual for a list of template types, their locations, descriptions, and whether to</a:t>
            </a:r>
            <a:r>
              <a:rPr lang="en-US" baseline="0" dirty="0" smtClean="0"/>
              <a:t> edit them through the Battery Editor or the Module Editor</a:t>
            </a:r>
            <a:r>
              <a:rPr lang="en-US" dirty="0" smtClean="0"/>
              <a:t>.</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31</a:t>
            </a:fld>
            <a:endParaRPr lang="en-US" dirty="0"/>
          </a:p>
        </p:txBody>
      </p:sp>
    </p:spTree>
    <p:extLst>
      <p:ext uri="{BB962C8B-B14F-4D97-AF65-F5344CB8AC3E}">
        <p14:creationId xmlns:p14="http://schemas.microsoft.com/office/powerpoint/2010/main" val="22742335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32</a:t>
            </a:fld>
            <a:endParaRPr lang="en-US" dirty="0"/>
          </a:p>
        </p:txBody>
      </p:sp>
    </p:spTree>
    <p:extLst>
      <p:ext uri="{BB962C8B-B14F-4D97-AF65-F5344CB8AC3E}">
        <p14:creationId xmlns:p14="http://schemas.microsoft.com/office/powerpoint/2010/main" val="22067042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33</a:t>
            </a:fld>
            <a:endParaRPr lang="en-US" dirty="0"/>
          </a:p>
        </p:txBody>
      </p:sp>
    </p:spTree>
    <p:extLst>
      <p:ext uri="{BB962C8B-B14F-4D97-AF65-F5344CB8AC3E}">
        <p14:creationId xmlns:p14="http://schemas.microsoft.com/office/powerpoint/2010/main" val="38667964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34</a:t>
            </a:fld>
            <a:endParaRPr lang="en-US" dirty="0"/>
          </a:p>
        </p:txBody>
      </p:sp>
    </p:spTree>
    <p:extLst>
      <p:ext uri="{BB962C8B-B14F-4D97-AF65-F5344CB8AC3E}">
        <p14:creationId xmlns:p14="http://schemas.microsoft.com/office/powerpoint/2010/main" val="12365121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35</a:t>
            </a:fld>
            <a:endParaRPr lang="en-US" dirty="0"/>
          </a:p>
        </p:txBody>
      </p:sp>
    </p:spTree>
    <p:extLst>
      <p:ext uri="{BB962C8B-B14F-4D97-AF65-F5344CB8AC3E}">
        <p14:creationId xmlns:p14="http://schemas.microsoft.com/office/powerpoint/2010/main" val="36027561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Block types are:</a:t>
            </a:r>
          </a:p>
          <a:p>
            <a:pPr marL="171450" indent="-171450">
              <a:buFont typeface="Arial" panose="020B0604020202020204" pitchFamily="34" charset="0"/>
              <a:buChar char="•"/>
            </a:pPr>
            <a:r>
              <a:rPr lang="en-US" baseline="0" dirty="0" smtClean="0"/>
              <a:t>If</a:t>
            </a:r>
          </a:p>
          <a:p>
            <a:pPr marL="171450" indent="-171450">
              <a:buFont typeface="Arial" panose="020B0604020202020204" pitchFamily="34" charset="0"/>
              <a:buChar char="•"/>
            </a:pPr>
            <a:r>
              <a:rPr lang="en-US" baseline="0" dirty="0" smtClean="0"/>
              <a:t>Text</a:t>
            </a:r>
          </a:p>
          <a:p>
            <a:pPr marL="171450" indent="-171450">
              <a:buFont typeface="Arial" panose="020B0604020202020204" pitchFamily="34" charset="0"/>
              <a:buChar char="•"/>
            </a:pPr>
            <a:r>
              <a:rPr lang="en-US" baseline="0" dirty="0" smtClean="0"/>
              <a:t>Table</a:t>
            </a:r>
          </a:p>
        </p:txBody>
      </p:sp>
      <p:sp>
        <p:nvSpPr>
          <p:cNvPr id="4" name="Slide Number Placeholder 3"/>
          <p:cNvSpPr>
            <a:spLocks noGrp="1"/>
          </p:cNvSpPr>
          <p:nvPr>
            <p:ph type="sldNum" sz="quarter" idx="10"/>
          </p:nvPr>
        </p:nvSpPr>
        <p:spPr/>
        <p:txBody>
          <a:bodyPr/>
          <a:lstStyle/>
          <a:p>
            <a:fld id="{4484CB4D-56BB-476B-821C-6F4CEDF74250}" type="slidenum">
              <a:rPr lang="en-US" smtClean="0"/>
              <a:t>36</a:t>
            </a:fld>
            <a:endParaRPr lang="en-US" dirty="0"/>
          </a:p>
        </p:txBody>
      </p:sp>
    </p:spTree>
    <p:extLst>
      <p:ext uri="{BB962C8B-B14F-4D97-AF65-F5344CB8AC3E}">
        <p14:creationId xmlns:p14="http://schemas.microsoft.com/office/powerpoint/2010/main" val="22141445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a:t>
            </a:r>
          </a:p>
        </p:txBody>
      </p:sp>
      <p:sp>
        <p:nvSpPr>
          <p:cNvPr id="4" name="Slide Number Placeholder 3"/>
          <p:cNvSpPr>
            <a:spLocks noGrp="1"/>
          </p:cNvSpPr>
          <p:nvPr>
            <p:ph type="sldNum" sz="quarter" idx="10"/>
          </p:nvPr>
        </p:nvSpPr>
        <p:spPr/>
        <p:txBody>
          <a:bodyPr/>
          <a:lstStyle/>
          <a:p>
            <a:fld id="{4484CB4D-56BB-476B-821C-6F4CEDF74250}" type="slidenum">
              <a:rPr lang="en-US" smtClean="0"/>
              <a:t>37</a:t>
            </a:fld>
            <a:endParaRPr lang="en-US" dirty="0"/>
          </a:p>
        </p:txBody>
      </p:sp>
    </p:spTree>
    <p:extLst>
      <p:ext uri="{BB962C8B-B14F-4D97-AF65-F5344CB8AC3E}">
        <p14:creationId xmlns:p14="http://schemas.microsoft.com/office/powerpoint/2010/main" val="16109164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38</a:t>
            </a:fld>
            <a:endParaRPr lang="en-US" dirty="0"/>
          </a:p>
        </p:txBody>
      </p:sp>
    </p:spTree>
    <p:extLst>
      <p:ext uri="{BB962C8B-B14F-4D97-AF65-F5344CB8AC3E}">
        <p14:creationId xmlns:p14="http://schemas.microsoft.com/office/powerpoint/2010/main" val="1047842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39</a:t>
            </a:fld>
            <a:endParaRPr lang="en-US" dirty="0"/>
          </a:p>
        </p:txBody>
      </p:sp>
    </p:spTree>
    <p:extLst>
      <p:ext uri="{BB962C8B-B14F-4D97-AF65-F5344CB8AC3E}">
        <p14:creationId xmlns:p14="http://schemas.microsoft.com/office/powerpoint/2010/main" val="2389463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4</a:t>
            </a:fld>
            <a:endParaRPr lang="en-US" dirty="0"/>
          </a:p>
        </p:txBody>
      </p:sp>
    </p:spTree>
    <p:extLst>
      <p:ext uri="{BB962C8B-B14F-4D97-AF65-F5344CB8AC3E}">
        <p14:creationId xmlns:p14="http://schemas.microsoft.com/office/powerpoint/2010/main" val="42333832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Consult the Administrator Training Manual for details regarding template types you may customize for your site.</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40</a:t>
            </a:fld>
            <a:endParaRPr lang="en-US" dirty="0"/>
          </a:p>
        </p:txBody>
      </p:sp>
    </p:spTree>
    <p:extLst>
      <p:ext uri="{BB962C8B-B14F-4D97-AF65-F5344CB8AC3E}">
        <p14:creationId xmlns:p14="http://schemas.microsoft.com/office/powerpoint/2010/main" val="30938283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41</a:t>
            </a:fld>
            <a:endParaRPr lang="en-US" dirty="0"/>
          </a:p>
        </p:txBody>
      </p:sp>
    </p:spTree>
    <p:extLst>
      <p:ext uri="{BB962C8B-B14F-4D97-AF65-F5344CB8AC3E}">
        <p14:creationId xmlns:p14="http://schemas.microsoft.com/office/powerpoint/2010/main" val="30698369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Refer to the Administrator Training Manual for guidance</a:t>
            </a:r>
            <a:r>
              <a:rPr lang="en-US" baseline="0" dirty="0" smtClean="0"/>
              <a:t> in using the editors.</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42</a:t>
            </a:fld>
            <a:endParaRPr lang="en-US" dirty="0"/>
          </a:p>
        </p:txBody>
      </p:sp>
    </p:spTree>
    <p:extLst>
      <p:ext uri="{BB962C8B-B14F-4D97-AF65-F5344CB8AC3E}">
        <p14:creationId xmlns:p14="http://schemas.microsoft.com/office/powerpoint/2010/main" val="25358001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43</a:t>
            </a:fld>
            <a:endParaRPr lang="en-US" dirty="0"/>
          </a:p>
        </p:txBody>
      </p:sp>
    </p:spTree>
    <p:extLst>
      <p:ext uri="{BB962C8B-B14F-4D97-AF65-F5344CB8AC3E}">
        <p14:creationId xmlns:p14="http://schemas.microsoft.com/office/powerpoint/2010/main" val="42044324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44</a:t>
            </a:fld>
            <a:endParaRPr lang="en-US" dirty="0"/>
          </a:p>
        </p:txBody>
      </p:sp>
    </p:spTree>
    <p:extLst>
      <p:ext uri="{BB962C8B-B14F-4D97-AF65-F5344CB8AC3E}">
        <p14:creationId xmlns:p14="http://schemas.microsoft.com/office/powerpoint/2010/main" val="37229843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45</a:t>
            </a:fld>
            <a:endParaRPr lang="en-US" dirty="0"/>
          </a:p>
        </p:txBody>
      </p:sp>
    </p:spTree>
    <p:extLst>
      <p:ext uri="{BB962C8B-B14F-4D97-AF65-F5344CB8AC3E}">
        <p14:creationId xmlns:p14="http://schemas.microsoft.com/office/powerpoint/2010/main" val="41216826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46</a:t>
            </a:fld>
            <a:endParaRPr lang="en-US" dirty="0"/>
          </a:p>
        </p:txBody>
      </p:sp>
    </p:spTree>
    <p:extLst>
      <p:ext uri="{BB962C8B-B14F-4D97-AF65-F5344CB8AC3E}">
        <p14:creationId xmlns:p14="http://schemas.microsoft.com/office/powerpoint/2010/main" val="29247019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47</a:t>
            </a:fld>
            <a:endParaRPr lang="en-US" dirty="0"/>
          </a:p>
        </p:txBody>
      </p:sp>
    </p:spTree>
    <p:extLst>
      <p:ext uri="{BB962C8B-B14F-4D97-AF65-F5344CB8AC3E}">
        <p14:creationId xmlns:p14="http://schemas.microsoft.com/office/powerpoint/2010/main" val="118580264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      </a:t>
            </a:r>
          </a:p>
        </p:txBody>
      </p:sp>
      <p:sp>
        <p:nvSpPr>
          <p:cNvPr id="4" name="Slide Number Placeholder 3"/>
          <p:cNvSpPr>
            <a:spLocks noGrp="1"/>
          </p:cNvSpPr>
          <p:nvPr>
            <p:ph type="sldNum" sz="quarter" idx="10"/>
          </p:nvPr>
        </p:nvSpPr>
        <p:spPr/>
        <p:txBody>
          <a:bodyPr/>
          <a:lstStyle/>
          <a:p>
            <a:fld id="{4484CB4D-56BB-476B-821C-6F4CEDF74250}" type="slidenum">
              <a:rPr lang="en-US" smtClean="0"/>
              <a:t>48</a:t>
            </a:fld>
            <a:endParaRPr lang="en-US" dirty="0"/>
          </a:p>
        </p:txBody>
      </p:sp>
    </p:spTree>
    <p:extLst>
      <p:ext uri="{BB962C8B-B14F-4D97-AF65-F5344CB8AC3E}">
        <p14:creationId xmlns:p14="http://schemas.microsoft.com/office/powerpoint/2010/main" val="16938876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      </a:t>
            </a:r>
          </a:p>
        </p:txBody>
      </p:sp>
      <p:sp>
        <p:nvSpPr>
          <p:cNvPr id="4" name="Slide Number Placeholder 3"/>
          <p:cNvSpPr>
            <a:spLocks noGrp="1"/>
          </p:cNvSpPr>
          <p:nvPr>
            <p:ph type="sldNum" sz="quarter" idx="10"/>
          </p:nvPr>
        </p:nvSpPr>
        <p:spPr/>
        <p:txBody>
          <a:bodyPr/>
          <a:lstStyle/>
          <a:p>
            <a:fld id="{4484CB4D-56BB-476B-821C-6F4CEDF74250}" type="slidenum">
              <a:rPr lang="en-US" smtClean="0"/>
              <a:t>49</a:t>
            </a:fld>
            <a:endParaRPr lang="en-US" dirty="0"/>
          </a:p>
        </p:txBody>
      </p:sp>
    </p:spTree>
    <p:extLst>
      <p:ext uri="{BB962C8B-B14F-4D97-AF65-F5344CB8AC3E}">
        <p14:creationId xmlns:p14="http://schemas.microsoft.com/office/powerpoint/2010/main" val="2112753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5</a:t>
            </a:fld>
            <a:endParaRPr lang="en-US" dirty="0"/>
          </a:p>
        </p:txBody>
      </p:sp>
    </p:spTree>
    <p:extLst>
      <p:ext uri="{BB962C8B-B14F-4D97-AF65-F5344CB8AC3E}">
        <p14:creationId xmlns:p14="http://schemas.microsoft.com/office/powerpoint/2010/main" val="311554379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50</a:t>
            </a:fld>
            <a:endParaRPr lang="en-US" dirty="0"/>
          </a:p>
        </p:txBody>
      </p:sp>
    </p:spTree>
    <p:extLst>
      <p:ext uri="{BB962C8B-B14F-4D97-AF65-F5344CB8AC3E}">
        <p14:creationId xmlns:p14="http://schemas.microsoft.com/office/powerpoint/2010/main" val="162942523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51</a:t>
            </a:fld>
            <a:endParaRPr lang="en-US" dirty="0"/>
          </a:p>
        </p:txBody>
      </p:sp>
    </p:spTree>
    <p:extLst>
      <p:ext uri="{BB962C8B-B14F-4D97-AF65-F5344CB8AC3E}">
        <p14:creationId xmlns:p14="http://schemas.microsoft.com/office/powerpoint/2010/main" val="32180466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52</a:t>
            </a:fld>
            <a:endParaRPr lang="en-US" dirty="0"/>
          </a:p>
        </p:txBody>
      </p:sp>
    </p:spTree>
    <p:extLst>
      <p:ext uri="{BB962C8B-B14F-4D97-AF65-F5344CB8AC3E}">
        <p14:creationId xmlns:p14="http://schemas.microsoft.com/office/powerpoint/2010/main" val="2840965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53</a:t>
            </a:fld>
            <a:endParaRPr lang="en-US" dirty="0"/>
          </a:p>
        </p:txBody>
      </p:sp>
    </p:spTree>
    <p:extLst>
      <p:ext uri="{BB962C8B-B14F-4D97-AF65-F5344CB8AC3E}">
        <p14:creationId xmlns:p14="http://schemas.microsoft.com/office/powerpoint/2010/main" val="264531854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54</a:t>
            </a:fld>
            <a:endParaRPr lang="en-US" dirty="0"/>
          </a:p>
        </p:txBody>
      </p:sp>
    </p:spTree>
    <p:extLst>
      <p:ext uri="{BB962C8B-B14F-4D97-AF65-F5344CB8AC3E}">
        <p14:creationId xmlns:p14="http://schemas.microsoft.com/office/powerpoint/2010/main" val="177171119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55</a:t>
            </a:fld>
            <a:endParaRPr lang="en-US" dirty="0"/>
          </a:p>
        </p:txBody>
      </p:sp>
    </p:spTree>
    <p:extLst>
      <p:ext uri="{BB962C8B-B14F-4D97-AF65-F5344CB8AC3E}">
        <p14:creationId xmlns:p14="http://schemas.microsoft.com/office/powerpoint/2010/main" val="408237727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56</a:t>
            </a:fld>
            <a:endParaRPr lang="en-US" dirty="0"/>
          </a:p>
        </p:txBody>
      </p:sp>
    </p:spTree>
    <p:extLst>
      <p:ext uri="{BB962C8B-B14F-4D97-AF65-F5344CB8AC3E}">
        <p14:creationId xmlns:p14="http://schemas.microsoft.com/office/powerpoint/2010/main" val="375215821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57</a:t>
            </a:fld>
            <a:endParaRPr lang="en-US" dirty="0"/>
          </a:p>
        </p:txBody>
      </p:sp>
    </p:spTree>
    <p:extLst>
      <p:ext uri="{BB962C8B-B14F-4D97-AF65-F5344CB8AC3E}">
        <p14:creationId xmlns:p14="http://schemas.microsoft.com/office/powerpoint/2010/main" val="421328664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58</a:t>
            </a:fld>
            <a:endParaRPr lang="en-US" dirty="0"/>
          </a:p>
        </p:txBody>
      </p:sp>
    </p:spTree>
    <p:extLst>
      <p:ext uri="{BB962C8B-B14F-4D97-AF65-F5344CB8AC3E}">
        <p14:creationId xmlns:p14="http://schemas.microsoft.com/office/powerpoint/2010/main" val="296682889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59</a:t>
            </a:fld>
            <a:endParaRPr lang="en-US" dirty="0"/>
          </a:p>
        </p:txBody>
      </p:sp>
    </p:spTree>
    <p:extLst>
      <p:ext uri="{BB962C8B-B14F-4D97-AF65-F5344CB8AC3E}">
        <p14:creationId xmlns:p14="http://schemas.microsoft.com/office/powerpoint/2010/main" val="8976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notes will be here.</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6</a:t>
            </a:fld>
            <a:endParaRPr lang="en-US" dirty="0"/>
          </a:p>
        </p:txBody>
      </p:sp>
    </p:spTree>
    <p:extLst>
      <p:ext uri="{BB962C8B-B14F-4D97-AF65-F5344CB8AC3E}">
        <p14:creationId xmlns:p14="http://schemas.microsoft.com/office/powerpoint/2010/main" val="377619919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60</a:t>
            </a:fld>
            <a:endParaRPr lang="en-US" dirty="0"/>
          </a:p>
        </p:txBody>
      </p:sp>
    </p:spTree>
    <p:extLst>
      <p:ext uri="{BB962C8B-B14F-4D97-AF65-F5344CB8AC3E}">
        <p14:creationId xmlns:p14="http://schemas.microsoft.com/office/powerpoint/2010/main" val="347402356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61</a:t>
            </a:fld>
            <a:endParaRPr lang="en-US" dirty="0"/>
          </a:p>
        </p:txBody>
      </p:sp>
    </p:spTree>
    <p:extLst>
      <p:ext uri="{BB962C8B-B14F-4D97-AF65-F5344CB8AC3E}">
        <p14:creationId xmlns:p14="http://schemas.microsoft.com/office/powerpoint/2010/main" val="297775251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62</a:t>
            </a:fld>
            <a:endParaRPr lang="en-US" dirty="0"/>
          </a:p>
        </p:txBody>
      </p:sp>
    </p:spTree>
    <p:extLst>
      <p:ext uri="{BB962C8B-B14F-4D97-AF65-F5344CB8AC3E}">
        <p14:creationId xmlns:p14="http://schemas.microsoft.com/office/powerpoint/2010/main" val="398869803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63</a:t>
            </a:fld>
            <a:endParaRPr lang="en-US" dirty="0"/>
          </a:p>
        </p:txBody>
      </p:sp>
    </p:spTree>
    <p:extLst>
      <p:ext uri="{BB962C8B-B14F-4D97-AF65-F5344CB8AC3E}">
        <p14:creationId xmlns:p14="http://schemas.microsoft.com/office/powerpoint/2010/main" val="149801706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64</a:t>
            </a:fld>
            <a:endParaRPr lang="en-US" dirty="0"/>
          </a:p>
        </p:txBody>
      </p:sp>
    </p:spTree>
    <p:extLst>
      <p:ext uri="{BB962C8B-B14F-4D97-AF65-F5344CB8AC3E}">
        <p14:creationId xmlns:p14="http://schemas.microsoft.com/office/powerpoint/2010/main" val="34547896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65</a:t>
            </a:fld>
            <a:endParaRPr lang="en-US" dirty="0"/>
          </a:p>
        </p:txBody>
      </p:sp>
    </p:spTree>
    <p:extLst>
      <p:ext uri="{BB962C8B-B14F-4D97-AF65-F5344CB8AC3E}">
        <p14:creationId xmlns:p14="http://schemas.microsoft.com/office/powerpoint/2010/main" val="1689649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66</a:t>
            </a:fld>
            <a:endParaRPr lang="en-US" dirty="0"/>
          </a:p>
        </p:txBody>
      </p:sp>
    </p:spTree>
    <p:extLst>
      <p:ext uri="{BB962C8B-B14F-4D97-AF65-F5344CB8AC3E}">
        <p14:creationId xmlns:p14="http://schemas.microsoft.com/office/powerpoint/2010/main" val="4966924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      </a:t>
            </a:r>
          </a:p>
        </p:txBody>
      </p:sp>
      <p:sp>
        <p:nvSpPr>
          <p:cNvPr id="4" name="Slide Number Placeholder 3"/>
          <p:cNvSpPr>
            <a:spLocks noGrp="1"/>
          </p:cNvSpPr>
          <p:nvPr>
            <p:ph type="sldNum" sz="quarter" idx="10"/>
          </p:nvPr>
        </p:nvSpPr>
        <p:spPr/>
        <p:txBody>
          <a:bodyPr/>
          <a:lstStyle/>
          <a:p>
            <a:fld id="{4484CB4D-56BB-476B-821C-6F4CEDF74250}" type="slidenum">
              <a:rPr lang="en-US" smtClean="0"/>
              <a:t>67</a:t>
            </a:fld>
            <a:endParaRPr lang="en-US" dirty="0"/>
          </a:p>
        </p:txBody>
      </p:sp>
    </p:spTree>
    <p:extLst>
      <p:ext uri="{BB962C8B-B14F-4D97-AF65-F5344CB8AC3E}">
        <p14:creationId xmlns:p14="http://schemas.microsoft.com/office/powerpoint/2010/main" val="54195764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      </a:t>
            </a:r>
          </a:p>
        </p:txBody>
      </p:sp>
      <p:sp>
        <p:nvSpPr>
          <p:cNvPr id="4" name="Slide Number Placeholder 3"/>
          <p:cNvSpPr>
            <a:spLocks noGrp="1"/>
          </p:cNvSpPr>
          <p:nvPr>
            <p:ph type="sldNum" sz="quarter" idx="10"/>
          </p:nvPr>
        </p:nvSpPr>
        <p:spPr/>
        <p:txBody>
          <a:bodyPr/>
          <a:lstStyle/>
          <a:p>
            <a:fld id="{4484CB4D-56BB-476B-821C-6F4CEDF74250}" type="slidenum">
              <a:rPr lang="en-US" smtClean="0"/>
              <a:t>68</a:t>
            </a:fld>
            <a:endParaRPr lang="en-US" dirty="0"/>
          </a:p>
        </p:txBody>
      </p:sp>
    </p:spTree>
    <p:extLst>
      <p:ext uri="{BB962C8B-B14F-4D97-AF65-F5344CB8AC3E}">
        <p14:creationId xmlns:p14="http://schemas.microsoft.com/office/powerpoint/2010/main" val="5292917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You can also c</a:t>
            </a:r>
            <a:r>
              <a:rPr lang="en-US" sz="1200" dirty="0" smtClean="0">
                <a:latin typeface="Times New Roman" panose="02020603050405020304" pitchFamily="18" charset="0"/>
                <a:cs typeface="Times New Roman" panose="02020603050405020304" pitchFamily="18" charset="0"/>
              </a:rPr>
              <a:t>onsult the HSTA Administrator Training Manual for strategies. </a:t>
            </a:r>
            <a:endParaRPr lang="en-US" baseline="0" dirty="0" smtClean="0"/>
          </a:p>
        </p:txBody>
      </p:sp>
      <p:sp>
        <p:nvSpPr>
          <p:cNvPr id="4" name="Slide Number Placeholder 3"/>
          <p:cNvSpPr>
            <a:spLocks noGrp="1"/>
          </p:cNvSpPr>
          <p:nvPr>
            <p:ph type="sldNum" sz="quarter" idx="10"/>
          </p:nvPr>
        </p:nvSpPr>
        <p:spPr/>
        <p:txBody>
          <a:bodyPr/>
          <a:lstStyle/>
          <a:p>
            <a:fld id="{4484CB4D-56BB-476B-821C-6F4CEDF74250}" type="slidenum">
              <a:rPr lang="en-US" smtClean="0"/>
              <a:t>69</a:t>
            </a:fld>
            <a:endParaRPr lang="en-US" dirty="0"/>
          </a:p>
        </p:txBody>
      </p:sp>
    </p:spTree>
    <p:extLst>
      <p:ext uri="{BB962C8B-B14F-4D97-AF65-F5344CB8AC3E}">
        <p14:creationId xmlns:p14="http://schemas.microsoft.com/office/powerpoint/2010/main" val="1068228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self-review follows each topic.</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7</a:t>
            </a:fld>
            <a:endParaRPr lang="en-US" dirty="0"/>
          </a:p>
        </p:txBody>
      </p:sp>
    </p:spTree>
    <p:extLst>
      <p:ext uri="{BB962C8B-B14F-4D97-AF65-F5344CB8AC3E}">
        <p14:creationId xmlns:p14="http://schemas.microsoft.com/office/powerpoint/2010/main" val="182089769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70</a:t>
            </a:fld>
            <a:endParaRPr lang="en-US" dirty="0"/>
          </a:p>
        </p:txBody>
      </p:sp>
    </p:spTree>
    <p:extLst>
      <p:ext uri="{BB962C8B-B14F-4D97-AF65-F5344CB8AC3E}">
        <p14:creationId xmlns:p14="http://schemas.microsoft.com/office/powerpoint/2010/main" val="197651823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   </a:t>
            </a:r>
          </a:p>
        </p:txBody>
      </p:sp>
      <p:sp>
        <p:nvSpPr>
          <p:cNvPr id="4" name="Slide Number Placeholder 3"/>
          <p:cNvSpPr>
            <a:spLocks noGrp="1"/>
          </p:cNvSpPr>
          <p:nvPr>
            <p:ph type="sldNum" sz="quarter" idx="10"/>
          </p:nvPr>
        </p:nvSpPr>
        <p:spPr/>
        <p:txBody>
          <a:bodyPr/>
          <a:lstStyle/>
          <a:p>
            <a:fld id="{4484CB4D-56BB-476B-821C-6F4CEDF74250}" type="slidenum">
              <a:rPr lang="en-US" smtClean="0"/>
              <a:t>71</a:t>
            </a:fld>
            <a:endParaRPr lang="en-US" dirty="0"/>
          </a:p>
        </p:txBody>
      </p:sp>
    </p:spTree>
    <p:extLst>
      <p:ext uri="{BB962C8B-B14F-4D97-AF65-F5344CB8AC3E}">
        <p14:creationId xmlns:p14="http://schemas.microsoft.com/office/powerpoint/2010/main" val="232325402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   </a:t>
            </a:r>
          </a:p>
        </p:txBody>
      </p:sp>
      <p:sp>
        <p:nvSpPr>
          <p:cNvPr id="4" name="Slide Number Placeholder 3"/>
          <p:cNvSpPr>
            <a:spLocks noGrp="1"/>
          </p:cNvSpPr>
          <p:nvPr>
            <p:ph type="sldNum" sz="quarter" idx="10"/>
          </p:nvPr>
        </p:nvSpPr>
        <p:spPr/>
        <p:txBody>
          <a:bodyPr/>
          <a:lstStyle/>
          <a:p>
            <a:fld id="{4484CB4D-56BB-476B-821C-6F4CEDF74250}" type="slidenum">
              <a:rPr lang="en-US" smtClean="0"/>
              <a:t>72</a:t>
            </a:fld>
            <a:endParaRPr lang="en-US" dirty="0"/>
          </a:p>
        </p:txBody>
      </p:sp>
    </p:spTree>
    <p:extLst>
      <p:ext uri="{BB962C8B-B14F-4D97-AF65-F5344CB8AC3E}">
        <p14:creationId xmlns:p14="http://schemas.microsoft.com/office/powerpoint/2010/main" val="250422303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      </a:t>
            </a:r>
          </a:p>
        </p:txBody>
      </p:sp>
      <p:sp>
        <p:nvSpPr>
          <p:cNvPr id="4" name="Slide Number Placeholder 3"/>
          <p:cNvSpPr>
            <a:spLocks noGrp="1"/>
          </p:cNvSpPr>
          <p:nvPr>
            <p:ph type="sldNum" sz="quarter" idx="10"/>
          </p:nvPr>
        </p:nvSpPr>
        <p:spPr/>
        <p:txBody>
          <a:bodyPr/>
          <a:lstStyle/>
          <a:p>
            <a:fld id="{4484CB4D-56BB-476B-821C-6F4CEDF74250}" type="slidenum">
              <a:rPr lang="en-US" smtClean="0"/>
              <a:t>73</a:t>
            </a:fld>
            <a:endParaRPr lang="en-US" dirty="0"/>
          </a:p>
        </p:txBody>
      </p:sp>
    </p:spTree>
    <p:extLst>
      <p:ext uri="{BB962C8B-B14F-4D97-AF65-F5344CB8AC3E}">
        <p14:creationId xmlns:p14="http://schemas.microsoft.com/office/powerpoint/2010/main" val="301442648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      </a:t>
            </a:r>
          </a:p>
        </p:txBody>
      </p:sp>
      <p:sp>
        <p:nvSpPr>
          <p:cNvPr id="4" name="Slide Number Placeholder 3"/>
          <p:cNvSpPr>
            <a:spLocks noGrp="1"/>
          </p:cNvSpPr>
          <p:nvPr>
            <p:ph type="sldNum" sz="quarter" idx="10"/>
          </p:nvPr>
        </p:nvSpPr>
        <p:spPr/>
        <p:txBody>
          <a:bodyPr/>
          <a:lstStyle/>
          <a:p>
            <a:fld id="{4484CB4D-56BB-476B-821C-6F4CEDF74250}" type="slidenum">
              <a:rPr lang="en-US" smtClean="0"/>
              <a:t>74</a:t>
            </a:fld>
            <a:endParaRPr lang="en-US" dirty="0"/>
          </a:p>
        </p:txBody>
      </p:sp>
    </p:spTree>
    <p:extLst>
      <p:ext uri="{BB962C8B-B14F-4D97-AF65-F5344CB8AC3E}">
        <p14:creationId xmlns:p14="http://schemas.microsoft.com/office/powerpoint/2010/main" val="91357343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75</a:t>
            </a:fld>
            <a:endParaRPr lang="en-US" dirty="0"/>
          </a:p>
        </p:txBody>
      </p:sp>
    </p:spTree>
    <p:extLst>
      <p:ext uri="{BB962C8B-B14F-4D97-AF65-F5344CB8AC3E}">
        <p14:creationId xmlns:p14="http://schemas.microsoft.com/office/powerpoint/2010/main" val="49384555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76</a:t>
            </a:fld>
            <a:endParaRPr lang="en-US" dirty="0"/>
          </a:p>
        </p:txBody>
      </p:sp>
    </p:spTree>
    <p:extLst>
      <p:ext uri="{BB962C8B-B14F-4D97-AF65-F5344CB8AC3E}">
        <p14:creationId xmlns:p14="http://schemas.microsoft.com/office/powerpoint/2010/main" val="11015423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77</a:t>
            </a:fld>
            <a:endParaRPr lang="en-US" dirty="0"/>
          </a:p>
        </p:txBody>
      </p:sp>
    </p:spTree>
    <p:extLst>
      <p:ext uri="{BB962C8B-B14F-4D97-AF65-F5344CB8AC3E}">
        <p14:creationId xmlns:p14="http://schemas.microsoft.com/office/powerpoint/2010/main" val="79904034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78</a:t>
            </a:fld>
            <a:endParaRPr lang="en-US" dirty="0"/>
          </a:p>
        </p:txBody>
      </p:sp>
    </p:spTree>
    <p:extLst>
      <p:ext uri="{BB962C8B-B14F-4D97-AF65-F5344CB8AC3E}">
        <p14:creationId xmlns:p14="http://schemas.microsoft.com/office/powerpoint/2010/main" val="2664239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8</a:t>
            </a:fld>
            <a:endParaRPr lang="en-US" dirty="0"/>
          </a:p>
        </p:txBody>
      </p:sp>
    </p:spTree>
    <p:extLst>
      <p:ext uri="{BB962C8B-B14F-4D97-AF65-F5344CB8AC3E}">
        <p14:creationId xmlns:p14="http://schemas.microsoft.com/office/powerpoint/2010/main" val="1775496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9</a:t>
            </a:fld>
            <a:endParaRPr lang="en-US" dirty="0"/>
          </a:p>
        </p:txBody>
      </p:sp>
    </p:spTree>
    <p:extLst>
      <p:ext uri="{BB962C8B-B14F-4D97-AF65-F5344CB8AC3E}">
        <p14:creationId xmlns:p14="http://schemas.microsoft.com/office/powerpoint/2010/main" val="1231698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D77B1D-D81C-42C3-AE12-0F65AD3D3E87}" type="datetimeFigureOut">
              <a:rPr lang="en-US" smtClean="0"/>
              <a:t>9/28/2015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9DB6DC-845D-4B32-8A82-B910E18E9D93}" type="slidenum">
              <a:rPr lang="en-US" smtClean="0"/>
              <a:t>‹#›</a:t>
            </a:fld>
            <a:endParaRPr lang="en-US" dirty="0"/>
          </a:p>
        </p:txBody>
      </p:sp>
    </p:spTree>
    <p:extLst>
      <p:ext uri="{BB962C8B-B14F-4D97-AF65-F5344CB8AC3E}">
        <p14:creationId xmlns:p14="http://schemas.microsoft.com/office/powerpoint/2010/main" val="2561972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D77B1D-D81C-42C3-AE12-0F65AD3D3E87}" type="datetimeFigureOut">
              <a:rPr lang="en-US" smtClean="0"/>
              <a:t>9/28/2015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9DB6DC-845D-4B32-8A82-B910E18E9D93}" type="slidenum">
              <a:rPr lang="en-US" smtClean="0"/>
              <a:t>‹#›</a:t>
            </a:fld>
            <a:endParaRPr lang="en-US" dirty="0"/>
          </a:p>
        </p:txBody>
      </p:sp>
    </p:spTree>
    <p:extLst>
      <p:ext uri="{BB962C8B-B14F-4D97-AF65-F5344CB8AC3E}">
        <p14:creationId xmlns:p14="http://schemas.microsoft.com/office/powerpoint/2010/main" val="4084944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D77B1D-D81C-42C3-AE12-0F65AD3D3E87}" type="datetimeFigureOut">
              <a:rPr lang="en-US" smtClean="0"/>
              <a:t>9/28/2015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9DB6DC-845D-4B32-8A82-B910E18E9D93}" type="slidenum">
              <a:rPr lang="en-US" smtClean="0"/>
              <a:t>‹#›</a:t>
            </a:fld>
            <a:endParaRPr lang="en-US" dirty="0"/>
          </a:p>
        </p:txBody>
      </p:sp>
    </p:spTree>
    <p:extLst>
      <p:ext uri="{BB962C8B-B14F-4D97-AF65-F5344CB8AC3E}">
        <p14:creationId xmlns:p14="http://schemas.microsoft.com/office/powerpoint/2010/main" val="3046811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D77B1D-D81C-42C3-AE12-0F65AD3D3E87}" type="datetimeFigureOut">
              <a:rPr lang="en-US" smtClean="0"/>
              <a:t>9/28/2015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9DB6DC-845D-4B32-8A82-B910E18E9D93}" type="slidenum">
              <a:rPr lang="en-US" smtClean="0"/>
              <a:t>‹#›</a:t>
            </a:fld>
            <a:endParaRPr lang="en-US" dirty="0"/>
          </a:p>
        </p:txBody>
      </p:sp>
    </p:spTree>
    <p:extLst>
      <p:ext uri="{BB962C8B-B14F-4D97-AF65-F5344CB8AC3E}">
        <p14:creationId xmlns:p14="http://schemas.microsoft.com/office/powerpoint/2010/main" val="335452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D77B1D-D81C-42C3-AE12-0F65AD3D3E87}" type="datetimeFigureOut">
              <a:rPr lang="en-US" smtClean="0"/>
              <a:t>9/28/2015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9DB6DC-845D-4B32-8A82-B910E18E9D93}" type="slidenum">
              <a:rPr lang="en-US" smtClean="0"/>
              <a:t>‹#›</a:t>
            </a:fld>
            <a:endParaRPr lang="en-US" dirty="0"/>
          </a:p>
        </p:txBody>
      </p:sp>
    </p:spTree>
    <p:extLst>
      <p:ext uri="{BB962C8B-B14F-4D97-AF65-F5344CB8AC3E}">
        <p14:creationId xmlns:p14="http://schemas.microsoft.com/office/powerpoint/2010/main" val="61287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D77B1D-D81C-42C3-AE12-0F65AD3D3E87}" type="datetimeFigureOut">
              <a:rPr lang="en-US" smtClean="0"/>
              <a:t>9/28/2015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9DB6DC-845D-4B32-8A82-B910E18E9D93}" type="slidenum">
              <a:rPr lang="en-US" smtClean="0"/>
              <a:t>‹#›</a:t>
            </a:fld>
            <a:endParaRPr lang="en-US" dirty="0"/>
          </a:p>
        </p:txBody>
      </p:sp>
    </p:spTree>
    <p:extLst>
      <p:ext uri="{BB962C8B-B14F-4D97-AF65-F5344CB8AC3E}">
        <p14:creationId xmlns:p14="http://schemas.microsoft.com/office/powerpoint/2010/main" val="1285588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D77B1D-D81C-42C3-AE12-0F65AD3D3E87}" type="datetimeFigureOut">
              <a:rPr lang="en-US" smtClean="0"/>
              <a:t>9/28/2015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F9DB6DC-845D-4B32-8A82-B910E18E9D93}" type="slidenum">
              <a:rPr lang="en-US" smtClean="0"/>
              <a:t>‹#›</a:t>
            </a:fld>
            <a:endParaRPr lang="en-US" dirty="0"/>
          </a:p>
        </p:txBody>
      </p:sp>
    </p:spTree>
    <p:extLst>
      <p:ext uri="{BB962C8B-B14F-4D97-AF65-F5344CB8AC3E}">
        <p14:creationId xmlns:p14="http://schemas.microsoft.com/office/powerpoint/2010/main" val="3300118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D77B1D-D81C-42C3-AE12-0F65AD3D3E87}" type="datetimeFigureOut">
              <a:rPr lang="en-US" smtClean="0"/>
              <a:t>9/28/2015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F9DB6DC-845D-4B32-8A82-B910E18E9D93}" type="slidenum">
              <a:rPr lang="en-US" smtClean="0"/>
              <a:t>‹#›</a:t>
            </a:fld>
            <a:endParaRPr lang="en-US" dirty="0"/>
          </a:p>
        </p:txBody>
      </p:sp>
    </p:spTree>
    <p:extLst>
      <p:ext uri="{BB962C8B-B14F-4D97-AF65-F5344CB8AC3E}">
        <p14:creationId xmlns:p14="http://schemas.microsoft.com/office/powerpoint/2010/main" val="2090284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D77B1D-D81C-42C3-AE12-0F65AD3D3E87}" type="datetimeFigureOut">
              <a:rPr lang="en-US" smtClean="0"/>
              <a:t>9/28/2015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F9DB6DC-845D-4B32-8A82-B910E18E9D93}" type="slidenum">
              <a:rPr lang="en-US" smtClean="0"/>
              <a:t>‹#›</a:t>
            </a:fld>
            <a:endParaRPr lang="en-US" dirty="0"/>
          </a:p>
        </p:txBody>
      </p:sp>
    </p:spTree>
    <p:extLst>
      <p:ext uri="{BB962C8B-B14F-4D97-AF65-F5344CB8AC3E}">
        <p14:creationId xmlns:p14="http://schemas.microsoft.com/office/powerpoint/2010/main" val="355003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D77B1D-D81C-42C3-AE12-0F65AD3D3E87}" type="datetimeFigureOut">
              <a:rPr lang="en-US" smtClean="0"/>
              <a:t>9/28/2015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9DB6DC-845D-4B32-8A82-B910E18E9D93}" type="slidenum">
              <a:rPr lang="en-US" smtClean="0"/>
              <a:t>‹#›</a:t>
            </a:fld>
            <a:endParaRPr lang="en-US" dirty="0"/>
          </a:p>
        </p:txBody>
      </p:sp>
    </p:spTree>
    <p:extLst>
      <p:ext uri="{BB962C8B-B14F-4D97-AF65-F5344CB8AC3E}">
        <p14:creationId xmlns:p14="http://schemas.microsoft.com/office/powerpoint/2010/main" val="2518201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D77B1D-D81C-42C3-AE12-0F65AD3D3E87}" type="datetimeFigureOut">
              <a:rPr lang="en-US" smtClean="0"/>
              <a:t>9/28/2015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9DB6DC-845D-4B32-8A82-B910E18E9D93}" type="slidenum">
              <a:rPr lang="en-US" smtClean="0"/>
              <a:t>‹#›</a:t>
            </a:fld>
            <a:endParaRPr lang="en-US" dirty="0"/>
          </a:p>
        </p:txBody>
      </p:sp>
    </p:spTree>
    <p:extLst>
      <p:ext uri="{BB962C8B-B14F-4D97-AF65-F5344CB8AC3E}">
        <p14:creationId xmlns:p14="http://schemas.microsoft.com/office/powerpoint/2010/main" val="1554163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D77B1D-D81C-42C3-AE12-0F65AD3D3E87}" type="datetimeFigureOut">
              <a:rPr lang="en-US" smtClean="0"/>
              <a:t>9/28/2015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9DB6DC-845D-4B32-8A82-B910E18E9D93}" type="slidenum">
              <a:rPr lang="en-US" smtClean="0"/>
              <a:t>‹#›</a:t>
            </a:fld>
            <a:endParaRPr lang="en-US" dirty="0"/>
          </a:p>
        </p:txBody>
      </p:sp>
    </p:spTree>
    <p:extLst>
      <p:ext uri="{BB962C8B-B14F-4D97-AF65-F5344CB8AC3E}">
        <p14:creationId xmlns:p14="http://schemas.microsoft.com/office/powerpoint/2010/main" val="4107749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mailto:Elizabeth.floto@va.gov" TargetMode="External"/><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hyperlink" Target="mailto:Matthew.Morgan@va.gov" TargetMode="Externa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2400" dirty="0" smtClean="0"/>
              <a:t/>
            </a:r>
            <a:br>
              <a:rPr lang="en-US" sz="2400" dirty="0" smtClean="0"/>
            </a:br>
            <a:r>
              <a:rPr lang="en-US" sz="2400" dirty="0" smtClean="0"/>
              <a:t/>
            </a:r>
            <a:br>
              <a:rPr lang="en-US" sz="2400" dirty="0" smtClean="0"/>
            </a:br>
            <a:r>
              <a:rPr lang="en-US" sz="2400" dirty="0"/>
              <a:t/>
            </a:r>
            <a:br>
              <a:rPr lang="en-US" sz="2400" dirty="0"/>
            </a:br>
            <a:r>
              <a:rPr lang="en-US" sz="2400" dirty="0" smtClean="0"/>
              <a:t/>
            </a:r>
            <a:br>
              <a:rPr lang="en-US" sz="2400" dirty="0" smtClean="0"/>
            </a:br>
            <a:endParaRPr lang="en-US" sz="2400" dirty="0"/>
          </a:p>
        </p:txBody>
      </p:sp>
      <p:sp>
        <p:nvSpPr>
          <p:cNvPr id="3" name="Subtitle 2"/>
          <p:cNvSpPr>
            <a:spLocks noGrp="1"/>
          </p:cNvSpPr>
          <p:nvPr>
            <p:ph type="subTitle" idx="1"/>
          </p:nvPr>
        </p:nvSpPr>
        <p:spPr>
          <a:xfrm>
            <a:off x="396240" y="3154998"/>
            <a:ext cx="11369040" cy="3169602"/>
          </a:xfrm>
          <a:ln>
            <a:noFill/>
          </a:ln>
        </p:spPr>
        <p:txBody>
          <a:bodyPr>
            <a:normAutofit fontScale="85000" lnSpcReduction="20000"/>
          </a:bodyPr>
          <a:lstStyle/>
          <a:p>
            <a:pPr>
              <a:lnSpc>
                <a:spcPct val="120000"/>
              </a:lnSpc>
            </a:pPr>
            <a:r>
              <a:rPr lang="en-US" sz="5600" dirty="0" smtClean="0">
                <a:ln w="9525">
                  <a:noFill/>
                </a:ln>
                <a:solidFill>
                  <a:srgbClr val="92D050"/>
                </a:solidFill>
                <a:latin typeface="Arial Black" panose="020B0A04020102020204" pitchFamily="34" charset="0"/>
                <a:ea typeface="Verdana" panose="020B0604030504040204" pitchFamily="34" charset="0"/>
                <a:cs typeface="Verdana" panose="020B0604030504040204" pitchFamily="34" charset="0"/>
              </a:rPr>
              <a:t>Mental Health eScreening</a:t>
            </a:r>
            <a:r>
              <a:rPr lang="en-US" sz="5600" dirty="0" smtClean="0">
                <a:ln w="9525">
                  <a:solidFill>
                    <a:srgbClr val="0F4C8F"/>
                  </a:solidFill>
                </a:ln>
                <a:solidFill>
                  <a:srgbClr val="92D050"/>
                </a:solidFill>
                <a:latin typeface="Arial Black" panose="020B0A04020102020204" pitchFamily="34" charset="0"/>
                <a:ea typeface="Verdana" panose="020B0604030504040204" pitchFamily="34" charset="0"/>
                <a:cs typeface="Verdana" panose="020B0604030504040204" pitchFamily="34" charset="0"/>
              </a:rPr>
              <a:t/>
            </a:r>
            <a:br>
              <a:rPr lang="en-US" sz="5600" dirty="0" smtClean="0">
                <a:ln w="9525">
                  <a:solidFill>
                    <a:srgbClr val="0F4C8F"/>
                  </a:solidFill>
                </a:ln>
                <a:solidFill>
                  <a:srgbClr val="92D050"/>
                </a:solidFill>
                <a:latin typeface="Arial Black" panose="020B0A04020102020204" pitchFamily="34" charset="0"/>
                <a:ea typeface="Verdana" panose="020B0604030504040204" pitchFamily="34" charset="0"/>
                <a:cs typeface="Verdana" panose="020B0604030504040204" pitchFamily="34" charset="0"/>
              </a:rPr>
            </a:br>
            <a:r>
              <a:rPr lang="en-US" sz="5600" dirty="0" smtClean="0">
                <a:ln w="9525">
                  <a:solidFill>
                    <a:srgbClr val="0F4C8F"/>
                  </a:solidFill>
                </a:ln>
                <a:solidFill>
                  <a:srgbClr val="92D050"/>
                </a:solidFill>
                <a:latin typeface="Arial Black" panose="020B0A04020102020204" pitchFamily="34" charset="0"/>
                <a:ea typeface="Verdana" panose="020B0604030504040204" pitchFamily="34" charset="0"/>
                <a:cs typeface="Verdana" panose="020B0604030504040204" pitchFamily="34" charset="0"/>
              </a:rPr>
              <a:t>Healthcare System </a:t>
            </a:r>
            <a:br>
              <a:rPr lang="en-US" sz="5600" dirty="0" smtClean="0">
                <a:ln w="9525">
                  <a:solidFill>
                    <a:srgbClr val="0F4C8F"/>
                  </a:solidFill>
                </a:ln>
                <a:solidFill>
                  <a:srgbClr val="92D050"/>
                </a:solidFill>
                <a:latin typeface="Arial Black" panose="020B0A04020102020204" pitchFamily="34" charset="0"/>
                <a:ea typeface="Verdana" panose="020B0604030504040204" pitchFamily="34" charset="0"/>
                <a:cs typeface="Verdana" panose="020B0604030504040204" pitchFamily="34" charset="0"/>
              </a:rPr>
            </a:br>
            <a:r>
              <a:rPr lang="en-US" sz="5600" dirty="0" smtClean="0">
                <a:ln w="9525">
                  <a:solidFill>
                    <a:srgbClr val="0F4C8F"/>
                  </a:solidFill>
                </a:ln>
                <a:solidFill>
                  <a:srgbClr val="92D050"/>
                </a:solidFill>
                <a:latin typeface="Arial Black" panose="020B0A04020102020204" pitchFamily="34" charset="0"/>
                <a:ea typeface="Verdana" panose="020B0604030504040204" pitchFamily="34" charset="0"/>
                <a:cs typeface="Verdana" panose="020B0604030504040204" pitchFamily="34" charset="0"/>
              </a:rPr>
              <a:t>Technical Administrator </a:t>
            </a:r>
            <a:br>
              <a:rPr lang="en-US" sz="5600" dirty="0" smtClean="0">
                <a:ln w="9525">
                  <a:solidFill>
                    <a:srgbClr val="0F4C8F"/>
                  </a:solidFill>
                </a:ln>
                <a:solidFill>
                  <a:srgbClr val="92D050"/>
                </a:solidFill>
                <a:latin typeface="Arial Black" panose="020B0A04020102020204" pitchFamily="34" charset="0"/>
                <a:ea typeface="Verdana" panose="020B0604030504040204" pitchFamily="34" charset="0"/>
                <a:cs typeface="Verdana" panose="020B0604030504040204" pitchFamily="34" charset="0"/>
              </a:rPr>
            </a:br>
            <a:r>
              <a:rPr lang="en-US" sz="5600" dirty="0" smtClean="0">
                <a:ln w="9525">
                  <a:noFill/>
                </a:ln>
                <a:solidFill>
                  <a:srgbClr val="92D050"/>
                </a:solidFill>
                <a:latin typeface="Arial Black" panose="020B0A04020102020204" pitchFamily="34" charset="0"/>
                <a:ea typeface="Verdana" panose="020B0604030504040204" pitchFamily="34" charset="0"/>
                <a:cs typeface="Verdana" panose="020B0604030504040204" pitchFamily="34" charset="0"/>
              </a:rPr>
              <a:t>Training</a:t>
            </a:r>
          </a:p>
          <a:p>
            <a:endParaRPr lang="en-US" sz="4000" dirty="0">
              <a:ln w="3175">
                <a:solidFill>
                  <a:schemeClr val="tx1"/>
                </a:solidFill>
              </a:ln>
              <a:solidFill>
                <a:srgbClr val="92D050"/>
              </a:solidFill>
            </a:endParaRPr>
          </a:p>
        </p:txBody>
      </p:sp>
      <p:pic>
        <p:nvPicPr>
          <p:cNvPr id="5" name="Picture 4"/>
          <p:cNvPicPr>
            <a:picLocks noChangeAspect="1"/>
          </p:cNvPicPr>
          <p:nvPr/>
        </p:nvPicPr>
        <p:blipFill>
          <a:blip r:embed="rId3"/>
          <a:stretch>
            <a:fillRect/>
          </a:stretch>
        </p:blipFill>
        <p:spPr>
          <a:xfrm>
            <a:off x="2640622" y="695327"/>
            <a:ext cx="6910755" cy="2032634"/>
          </a:xfrm>
          <a:prstGeom prst="rect">
            <a:avLst/>
          </a:prstGeom>
          <a:ln w="12700">
            <a:solidFill>
              <a:srgbClr val="92D050"/>
            </a:solidFill>
          </a:ln>
        </p:spPr>
      </p:pic>
    </p:spTree>
    <p:extLst>
      <p:ext uri="{BB962C8B-B14F-4D97-AF65-F5344CB8AC3E}">
        <p14:creationId xmlns:p14="http://schemas.microsoft.com/office/powerpoint/2010/main" val="594214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017" y="365125"/>
            <a:ext cx="10925783" cy="1270491"/>
          </a:xfrm>
        </p:spPr>
        <p:txBody>
          <a:bodyPr>
            <a:noAutofit/>
          </a:bodyPr>
          <a:lstStyle/>
          <a:p>
            <a:pPr algn="r"/>
            <a:r>
              <a:rPr lang="en-US" dirty="0" smtClean="0">
                <a:solidFill>
                  <a:srgbClr val="CAE8AA"/>
                </a:solidFill>
                <a:latin typeface="Arial Black" panose="020B0A04020102020204" pitchFamily="34" charset="0"/>
              </a:rPr>
              <a:t>MHE system overview  </a:t>
            </a:r>
            <a:r>
              <a:rPr lang="en-US" dirty="0" smtClean="0">
                <a:ln>
                  <a:solidFill>
                    <a:srgbClr val="0F4C8F"/>
                  </a:solidFill>
                </a:ln>
                <a:solidFill>
                  <a:srgbClr val="92D050"/>
                </a:solidFill>
                <a:latin typeface="Arial Black" panose="020B0A04020102020204" pitchFamily="34" charset="0"/>
              </a:rPr>
              <a:t>Self-Review question</a:t>
            </a:r>
            <a:endParaRPr lang="en-US" dirty="0">
              <a:ln>
                <a:solidFill>
                  <a:srgbClr val="0F4C8F"/>
                </a:solid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768096" y="1954306"/>
            <a:ext cx="10899648" cy="4574509"/>
          </a:xfrm>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MHE has a forms editor for HSTAs, a dashboard for clinicians, and a …</a:t>
            </a:r>
          </a:p>
          <a:p>
            <a:pPr marL="0" indent="0">
              <a:buNone/>
            </a:pPr>
            <a:endParaRPr lang="en-US" sz="2400" dirty="0" smtClean="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dirty="0" smtClean="0">
                <a:latin typeface="Times New Roman" panose="02020603050405020304" pitchFamily="18" charset="0"/>
                <a:cs typeface="Times New Roman" panose="02020603050405020304" pitchFamily="18" charset="0"/>
              </a:rPr>
              <a:t>Veteran portal accessible from any personal computer.</a:t>
            </a:r>
          </a:p>
          <a:p>
            <a:pPr marL="914400" lvl="1" indent="-457200">
              <a:buFont typeface="+mj-lt"/>
              <a:buAutoNum type="arabicPeriod"/>
            </a:pPr>
            <a:endParaRPr lang="en-US" dirty="0" smtClean="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dirty="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ownloadable application for Veterans’ </a:t>
            </a:r>
            <a:r>
              <a:rPr lang="en-US" dirty="0">
                <a:latin typeface="Times New Roman" panose="02020603050405020304" pitchFamily="18" charset="0"/>
                <a:cs typeface="Times New Roman" panose="02020603050405020304" pitchFamily="18" charset="0"/>
              </a:rPr>
              <a:t>Samsung and Apple </a:t>
            </a:r>
            <a:r>
              <a:rPr lang="en-US" dirty="0" smtClean="0">
                <a:latin typeface="Times New Roman" panose="02020603050405020304" pitchFamily="18" charset="0"/>
                <a:cs typeface="Times New Roman" panose="02020603050405020304" pitchFamily="18" charset="0"/>
              </a:rPr>
              <a:t>tablets.</a:t>
            </a:r>
          </a:p>
          <a:p>
            <a:pPr marL="914400" lvl="1" indent="-457200">
              <a:buFont typeface="+mj-lt"/>
              <a:buAutoNum type="arabicPeriod"/>
            </a:pPr>
            <a:endParaRPr lang="en-US" dirty="0" smtClean="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dirty="0" smtClean="0">
                <a:latin typeface="Times New Roman" panose="02020603050405020304" pitchFamily="18" charset="0"/>
                <a:cs typeface="Times New Roman" panose="02020603050405020304" pitchFamily="18" charset="0"/>
              </a:rPr>
              <a:t>Veteran </a:t>
            </a:r>
            <a:r>
              <a:rPr lang="en-US" dirty="0">
                <a:latin typeface="Times New Roman" panose="02020603050405020304" pitchFamily="18" charset="0"/>
                <a:cs typeface="Times New Roman" panose="02020603050405020304" pitchFamily="18" charset="0"/>
              </a:rPr>
              <a:t>portal that works </a:t>
            </a:r>
            <a:r>
              <a:rPr lang="en-US" dirty="0" smtClean="0">
                <a:latin typeface="Times New Roman" panose="02020603050405020304" pitchFamily="18" charset="0"/>
                <a:cs typeface="Times New Roman" panose="02020603050405020304" pitchFamily="18" charset="0"/>
              </a:rPr>
              <a:t>on </a:t>
            </a:r>
            <a:r>
              <a:rPr lang="en-US" dirty="0">
                <a:latin typeface="Times New Roman" panose="02020603050405020304" pitchFamily="18" charset="0"/>
                <a:cs typeface="Times New Roman" panose="02020603050405020304" pitchFamily="18" charset="0"/>
              </a:rPr>
              <a:t>Samsung and Apple </a:t>
            </a:r>
            <a:r>
              <a:rPr lang="en-US" dirty="0" smtClean="0">
                <a:latin typeface="Times New Roman" panose="02020603050405020304" pitchFamily="18" charset="0"/>
                <a:cs typeface="Times New Roman" panose="02020603050405020304" pitchFamily="18" charset="0"/>
              </a:rPr>
              <a:t>tablets on VA property only.</a:t>
            </a:r>
          </a:p>
          <a:p>
            <a:pPr marL="914400" lvl="1" indent="-457200">
              <a:buFont typeface="+mj-lt"/>
              <a:buAutoNum type="arabicPeriod"/>
            </a:pPr>
            <a:endParaRPr lang="en-US" dirty="0" smtClean="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dirty="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ecure VA firewall (MHE has no Veteran portal).</a:t>
            </a:r>
            <a:endParaRPr lang="en-US" dirty="0">
              <a:latin typeface="Times New Roman" panose="02020603050405020304" pitchFamily="18" charset="0"/>
              <a:cs typeface="Times New Roman" panose="02020603050405020304" pitchFamily="18" charset="0"/>
            </a:endParaRPr>
          </a:p>
          <a:p>
            <a:pPr marL="0" lvl="0" indent="0">
              <a:buNone/>
            </a:pPr>
            <a:endParaRPr lang="en-US" sz="2400"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9425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017" y="365125"/>
            <a:ext cx="10925783" cy="1270491"/>
          </a:xfrm>
        </p:spPr>
        <p:txBody>
          <a:bodyPr>
            <a:noAutofit/>
          </a:bodyPr>
          <a:lstStyle/>
          <a:p>
            <a:pPr algn="r"/>
            <a:r>
              <a:rPr lang="en-US" dirty="0" smtClean="0">
                <a:solidFill>
                  <a:srgbClr val="CAE8AA"/>
                </a:solidFill>
                <a:latin typeface="Arial Black" panose="020B0A04020102020204" pitchFamily="34" charset="0"/>
              </a:rPr>
              <a:t>MHE system overview  </a:t>
            </a:r>
            <a:r>
              <a:rPr lang="en-US" dirty="0" smtClean="0">
                <a:ln>
                  <a:solidFill>
                    <a:srgbClr val="0F4C8F"/>
                  </a:solidFill>
                </a:ln>
                <a:solidFill>
                  <a:srgbClr val="92D050"/>
                </a:solidFill>
                <a:latin typeface="Arial Black" panose="020B0A04020102020204" pitchFamily="34" charset="0"/>
              </a:rPr>
              <a:t>Self-Review answer</a:t>
            </a:r>
            <a:endParaRPr lang="en-US" dirty="0">
              <a:ln>
                <a:solidFill>
                  <a:srgbClr val="0F4C8F"/>
                </a:solid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768096" y="1918447"/>
            <a:ext cx="10899648" cy="4610368"/>
          </a:xfrm>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MHE has a forms editor for HSTAs, a dashboard for clinicians, and a …</a:t>
            </a:r>
          </a:p>
          <a:p>
            <a:pPr marL="0" indent="0">
              <a:buNone/>
            </a:pPr>
            <a:endParaRPr lang="en-US" sz="2400" dirty="0" smtClean="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dirty="0" smtClean="0">
                <a:solidFill>
                  <a:schemeClr val="bg1">
                    <a:lumMod val="75000"/>
                  </a:schemeClr>
                </a:solidFill>
                <a:latin typeface="Times New Roman" panose="02020603050405020304" pitchFamily="18" charset="0"/>
                <a:cs typeface="Times New Roman" panose="02020603050405020304" pitchFamily="18" charset="0"/>
              </a:rPr>
              <a:t>Veteran portal accessible from any personal computer.</a:t>
            </a:r>
          </a:p>
          <a:p>
            <a:pPr marL="914400" lvl="1" indent="-457200">
              <a:buFont typeface="+mj-lt"/>
              <a:buAutoNum type="arabicPeriod"/>
            </a:pPr>
            <a:endParaRPr lang="en-US" dirty="0" smtClean="0">
              <a:solidFill>
                <a:schemeClr val="bg1">
                  <a:lumMod val="75000"/>
                </a:schemeClr>
              </a:solidFill>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dirty="0">
                <a:solidFill>
                  <a:schemeClr val="bg1">
                    <a:lumMod val="75000"/>
                  </a:schemeClr>
                </a:solidFill>
                <a:latin typeface="Times New Roman" panose="02020603050405020304" pitchFamily="18" charset="0"/>
                <a:cs typeface="Times New Roman" panose="02020603050405020304" pitchFamily="18" charset="0"/>
              </a:rPr>
              <a:t>d</a:t>
            </a:r>
            <a:r>
              <a:rPr lang="en-US" dirty="0" smtClean="0">
                <a:solidFill>
                  <a:schemeClr val="bg1">
                    <a:lumMod val="75000"/>
                  </a:schemeClr>
                </a:solidFill>
                <a:latin typeface="Times New Roman" panose="02020603050405020304" pitchFamily="18" charset="0"/>
                <a:cs typeface="Times New Roman" panose="02020603050405020304" pitchFamily="18" charset="0"/>
              </a:rPr>
              <a:t>ownloadable application for Veterans’ </a:t>
            </a:r>
            <a:r>
              <a:rPr lang="en-US" dirty="0">
                <a:solidFill>
                  <a:schemeClr val="bg1">
                    <a:lumMod val="75000"/>
                  </a:schemeClr>
                </a:solidFill>
                <a:latin typeface="Times New Roman" panose="02020603050405020304" pitchFamily="18" charset="0"/>
                <a:cs typeface="Times New Roman" panose="02020603050405020304" pitchFamily="18" charset="0"/>
              </a:rPr>
              <a:t>Samsung and Apple </a:t>
            </a:r>
            <a:r>
              <a:rPr lang="en-US" dirty="0" smtClean="0">
                <a:solidFill>
                  <a:schemeClr val="bg1">
                    <a:lumMod val="75000"/>
                  </a:schemeClr>
                </a:solidFill>
                <a:latin typeface="Times New Roman" panose="02020603050405020304" pitchFamily="18" charset="0"/>
                <a:cs typeface="Times New Roman" panose="02020603050405020304" pitchFamily="18" charset="0"/>
              </a:rPr>
              <a:t>tablets.</a:t>
            </a:r>
          </a:p>
          <a:p>
            <a:pPr marL="914400" lvl="1" indent="-457200">
              <a:buFont typeface="+mj-lt"/>
              <a:buAutoNum type="arabicPeriod"/>
            </a:pPr>
            <a:endParaRPr lang="en-US" dirty="0" smtClean="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b="1" dirty="0" smtClean="0">
                <a:latin typeface="Times New Roman" panose="02020603050405020304" pitchFamily="18" charset="0"/>
                <a:cs typeface="Times New Roman" panose="02020603050405020304" pitchFamily="18" charset="0"/>
              </a:rPr>
              <a:t>Veteran </a:t>
            </a:r>
            <a:r>
              <a:rPr lang="en-US" b="1" dirty="0">
                <a:latin typeface="Times New Roman" panose="02020603050405020304" pitchFamily="18" charset="0"/>
                <a:cs typeface="Times New Roman" panose="02020603050405020304" pitchFamily="18" charset="0"/>
              </a:rPr>
              <a:t>portal that works </a:t>
            </a:r>
            <a:r>
              <a:rPr lang="en-US" b="1" dirty="0" smtClean="0">
                <a:latin typeface="Times New Roman" panose="02020603050405020304" pitchFamily="18" charset="0"/>
                <a:cs typeface="Times New Roman" panose="02020603050405020304" pitchFamily="18" charset="0"/>
              </a:rPr>
              <a:t>on </a:t>
            </a:r>
            <a:r>
              <a:rPr lang="en-US" b="1" dirty="0">
                <a:latin typeface="Times New Roman" panose="02020603050405020304" pitchFamily="18" charset="0"/>
                <a:cs typeface="Times New Roman" panose="02020603050405020304" pitchFamily="18" charset="0"/>
              </a:rPr>
              <a:t>Samsung and Apple </a:t>
            </a:r>
            <a:r>
              <a:rPr lang="en-US" b="1" dirty="0" smtClean="0">
                <a:latin typeface="Times New Roman" panose="02020603050405020304" pitchFamily="18" charset="0"/>
                <a:cs typeface="Times New Roman" panose="02020603050405020304" pitchFamily="18" charset="0"/>
              </a:rPr>
              <a:t>tablets on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VA property only.</a:t>
            </a:r>
          </a:p>
          <a:p>
            <a:pPr marL="914400" lvl="1" indent="-457200">
              <a:buFont typeface="+mj-lt"/>
              <a:buAutoNum type="arabicPeriod"/>
            </a:pPr>
            <a:endParaRPr lang="en-US" dirty="0" smtClean="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dirty="0">
                <a:solidFill>
                  <a:schemeClr val="bg1">
                    <a:lumMod val="75000"/>
                  </a:schemeClr>
                </a:solidFill>
                <a:latin typeface="Times New Roman" panose="02020603050405020304" pitchFamily="18" charset="0"/>
                <a:cs typeface="Times New Roman" panose="02020603050405020304" pitchFamily="18" charset="0"/>
              </a:rPr>
              <a:t>s</a:t>
            </a:r>
            <a:r>
              <a:rPr lang="en-US" dirty="0" smtClean="0">
                <a:solidFill>
                  <a:schemeClr val="bg1">
                    <a:lumMod val="75000"/>
                  </a:schemeClr>
                </a:solidFill>
                <a:latin typeface="Times New Roman" panose="02020603050405020304" pitchFamily="18" charset="0"/>
                <a:cs typeface="Times New Roman" panose="02020603050405020304" pitchFamily="18" charset="0"/>
              </a:rPr>
              <a:t>ecure VA firewall (MHE has no Veteran portal).</a:t>
            </a:r>
            <a:endParaRPr lang="en-US" dirty="0">
              <a:solidFill>
                <a:schemeClr val="bg1">
                  <a:lumMod val="75000"/>
                </a:schemeClr>
              </a:solidFill>
              <a:latin typeface="Times New Roman" panose="02020603050405020304" pitchFamily="18" charset="0"/>
              <a:cs typeface="Times New Roman" panose="02020603050405020304" pitchFamily="18" charset="0"/>
            </a:endParaRPr>
          </a:p>
          <a:p>
            <a:pPr marL="0" lvl="0" indent="0">
              <a:buNone/>
            </a:pPr>
            <a:endParaRPr lang="en-US" sz="2400"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0469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017" y="365125"/>
            <a:ext cx="10925783" cy="1270491"/>
          </a:xfrm>
        </p:spPr>
        <p:txBody>
          <a:bodyPr>
            <a:noAutofit/>
          </a:bodyPr>
          <a:lstStyle/>
          <a:p>
            <a:pPr algn="r"/>
            <a:r>
              <a:rPr lang="en-US" dirty="0" smtClean="0">
                <a:solidFill>
                  <a:srgbClr val="CAE8AA"/>
                </a:solidFill>
                <a:latin typeface="Arial Black" panose="020B0A04020102020204" pitchFamily="34" charset="0"/>
              </a:rPr>
              <a:t>MHE system overview  </a:t>
            </a:r>
            <a:r>
              <a:rPr lang="en-US" dirty="0" smtClean="0">
                <a:ln>
                  <a:solidFill>
                    <a:srgbClr val="0F4C8F"/>
                  </a:solidFill>
                </a:ln>
                <a:solidFill>
                  <a:srgbClr val="92D050"/>
                </a:solidFill>
                <a:latin typeface="Arial Black" panose="020B0A04020102020204" pitchFamily="34" charset="0"/>
              </a:rPr>
              <a:t>Self-Review question</a:t>
            </a:r>
            <a:endParaRPr lang="en-US" dirty="0">
              <a:ln>
                <a:solidFill>
                  <a:srgbClr val="0F4C8F"/>
                </a:solid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768096" y="2043953"/>
            <a:ext cx="10899648" cy="4484862"/>
          </a:xfrm>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MHE’s clinician dashboard allows clinicians to …</a:t>
            </a:r>
          </a:p>
          <a:p>
            <a:pPr marL="0" indent="0">
              <a:buNone/>
            </a:pPr>
            <a:endParaRPr lang="en-US" sz="2400" dirty="0" smtClean="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dirty="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onitor assessment progress and view alerts.</a:t>
            </a:r>
          </a:p>
          <a:p>
            <a:pPr marL="914400" lvl="1" indent="-457200">
              <a:buFont typeface="+mj-lt"/>
              <a:buAutoNum type="arabicPeriod"/>
            </a:pPr>
            <a:endParaRPr lang="en-US" dirty="0" smtClean="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dirty="0">
                <a:latin typeface="Times New Roman" panose="02020603050405020304" pitchFamily="18" charset="0"/>
                <a:cs typeface="Times New Roman" panose="02020603050405020304" pitchFamily="18" charset="0"/>
              </a:rPr>
              <a:t>r</a:t>
            </a:r>
            <a:r>
              <a:rPr lang="en-US" dirty="0" smtClean="0">
                <a:latin typeface="Times New Roman" panose="02020603050405020304" pitchFamily="18" charset="0"/>
                <a:cs typeface="Times New Roman" panose="02020603050405020304" pitchFamily="18" charset="0"/>
              </a:rPr>
              <a:t>eview completed assessments.</a:t>
            </a:r>
          </a:p>
          <a:p>
            <a:pPr marL="914400" lvl="1" indent="-457200">
              <a:buFont typeface="+mj-lt"/>
              <a:buAutoNum type="arabicPeriod"/>
            </a:pPr>
            <a:endParaRPr lang="en-US" dirty="0" smtClean="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dirty="0">
                <a:latin typeface="Times New Roman" panose="02020603050405020304" pitchFamily="18" charset="0"/>
                <a:cs typeface="Times New Roman" panose="02020603050405020304" pitchFamily="18" charset="0"/>
              </a:rPr>
              <a:t>p</a:t>
            </a:r>
            <a:r>
              <a:rPr lang="en-US" dirty="0" smtClean="0">
                <a:latin typeface="Times New Roman" panose="02020603050405020304" pitchFamily="18" charset="0"/>
                <a:cs typeface="Times New Roman" panose="02020603050405020304" pitchFamily="18" charset="0"/>
              </a:rPr>
              <a:t>ublish generated reports to VistA and CPRS.</a:t>
            </a:r>
          </a:p>
          <a:p>
            <a:pPr marL="914400" lvl="1" indent="-457200">
              <a:buFont typeface="+mj-lt"/>
              <a:buAutoNum type="arabicPeriod"/>
            </a:pPr>
            <a:endParaRPr lang="en-US" dirty="0" smtClean="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dirty="0" smtClean="0">
                <a:latin typeface="Times New Roman" panose="02020603050405020304" pitchFamily="18" charset="0"/>
                <a:cs typeface="Times New Roman" panose="02020603050405020304" pitchFamily="18" charset="0"/>
              </a:rPr>
              <a:t>All above statements are true.</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8585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017" y="365125"/>
            <a:ext cx="10925783" cy="1270491"/>
          </a:xfrm>
        </p:spPr>
        <p:txBody>
          <a:bodyPr>
            <a:noAutofit/>
          </a:bodyPr>
          <a:lstStyle/>
          <a:p>
            <a:pPr algn="r"/>
            <a:r>
              <a:rPr lang="en-US" dirty="0" smtClean="0">
                <a:solidFill>
                  <a:srgbClr val="CAE8AA"/>
                </a:solidFill>
                <a:latin typeface="Arial Black" panose="020B0A04020102020204" pitchFamily="34" charset="0"/>
              </a:rPr>
              <a:t>MHE system overview  </a:t>
            </a:r>
            <a:r>
              <a:rPr lang="en-US" dirty="0" smtClean="0">
                <a:ln>
                  <a:solidFill>
                    <a:srgbClr val="0F4C8F"/>
                  </a:solidFill>
                </a:ln>
                <a:solidFill>
                  <a:srgbClr val="92D050"/>
                </a:solidFill>
                <a:latin typeface="Arial Black" panose="020B0A04020102020204" pitchFamily="34" charset="0"/>
              </a:rPr>
              <a:t>Self-Review answer</a:t>
            </a:r>
            <a:endParaRPr lang="en-US" dirty="0">
              <a:ln>
                <a:solidFill>
                  <a:srgbClr val="0F4C8F"/>
                </a:solid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768096" y="1936376"/>
            <a:ext cx="10899648" cy="4592439"/>
          </a:xfrm>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MHE’s clinician dashboard allows clinicians to …</a:t>
            </a:r>
          </a:p>
          <a:p>
            <a:pPr marL="0" indent="0">
              <a:buNone/>
            </a:pPr>
            <a:endParaRPr lang="en-US" sz="2400" dirty="0" smtClean="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dirty="0">
                <a:solidFill>
                  <a:schemeClr val="bg1">
                    <a:lumMod val="75000"/>
                  </a:schemeClr>
                </a:solidFill>
                <a:latin typeface="Times New Roman" panose="02020603050405020304" pitchFamily="18" charset="0"/>
                <a:cs typeface="Times New Roman" panose="02020603050405020304" pitchFamily="18" charset="0"/>
              </a:rPr>
              <a:t>m</a:t>
            </a:r>
            <a:r>
              <a:rPr lang="en-US" dirty="0" smtClean="0">
                <a:solidFill>
                  <a:schemeClr val="bg1">
                    <a:lumMod val="75000"/>
                  </a:schemeClr>
                </a:solidFill>
                <a:latin typeface="Times New Roman" panose="02020603050405020304" pitchFamily="18" charset="0"/>
                <a:cs typeface="Times New Roman" panose="02020603050405020304" pitchFamily="18" charset="0"/>
              </a:rPr>
              <a:t>onitor assessment progress and view alerts.</a:t>
            </a:r>
          </a:p>
          <a:p>
            <a:pPr marL="914400" lvl="1" indent="-457200">
              <a:buFont typeface="+mj-lt"/>
              <a:buAutoNum type="arabicPeriod"/>
            </a:pPr>
            <a:endParaRPr lang="en-US" dirty="0" smtClean="0">
              <a:solidFill>
                <a:schemeClr val="bg1">
                  <a:lumMod val="75000"/>
                </a:schemeClr>
              </a:solidFill>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dirty="0">
                <a:solidFill>
                  <a:schemeClr val="bg1">
                    <a:lumMod val="75000"/>
                  </a:schemeClr>
                </a:solidFill>
                <a:latin typeface="Times New Roman" panose="02020603050405020304" pitchFamily="18" charset="0"/>
                <a:cs typeface="Times New Roman" panose="02020603050405020304" pitchFamily="18" charset="0"/>
              </a:rPr>
              <a:t>r</a:t>
            </a:r>
            <a:r>
              <a:rPr lang="en-US" dirty="0" smtClean="0">
                <a:solidFill>
                  <a:schemeClr val="bg1">
                    <a:lumMod val="75000"/>
                  </a:schemeClr>
                </a:solidFill>
                <a:latin typeface="Times New Roman" panose="02020603050405020304" pitchFamily="18" charset="0"/>
                <a:cs typeface="Times New Roman" panose="02020603050405020304" pitchFamily="18" charset="0"/>
              </a:rPr>
              <a:t>eview completed assessments.</a:t>
            </a:r>
          </a:p>
          <a:p>
            <a:pPr marL="914400" lvl="1" indent="-457200">
              <a:buFont typeface="+mj-lt"/>
              <a:buAutoNum type="arabicPeriod"/>
            </a:pPr>
            <a:endParaRPr lang="en-US" dirty="0" smtClean="0">
              <a:solidFill>
                <a:schemeClr val="bg1">
                  <a:lumMod val="75000"/>
                </a:schemeClr>
              </a:solidFill>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dirty="0">
                <a:solidFill>
                  <a:schemeClr val="bg1">
                    <a:lumMod val="75000"/>
                  </a:schemeClr>
                </a:solidFill>
                <a:latin typeface="Times New Roman" panose="02020603050405020304" pitchFamily="18" charset="0"/>
                <a:cs typeface="Times New Roman" panose="02020603050405020304" pitchFamily="18" charset="0"/>
              </a:rPr>
              <a:t>p</a:t>
            </a:r>
            <a:r>
              <a:rPr lang="en-US" dirty="0" smtClean="0">
                <a:solidFill>
                  <a:schemeClr val="bg1">
                    <a:lumMod val="75000"/>
                  </a:schemeClr>
                </a:solidFill>
                <a:latin typeface="Times New Roman" panose="02020603050405020304" pitchFamily="18" charset="0"/>
                <a:cs typeface="Times New Roman" panose="02020603050405020304" pitchFamily="18" charset="0"/>
              </a:rPr>
              <a:t>ublish generated reports to VistA and CPRS.</a:t>
            </a:r>
          </a:p>
          <a:p>
            <a:pPr marL="914400" lvl="1" indent="-457200">
              <a:buFont typeface="+mj-lt"/>
              <a:buAutoNum type="arabicPeriod"/>
            </a:pPr>
            <a:endParaRPr lang="en-US" dirty="0" smtClean="0">
              <a:solidFill>
                <a:schemeClr val="bg1">
                  <a:lumMod val="75000"/>
                </a:schemeClr>
              </a:solidFill>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b="1" dirty="0" smtClean="0">
                <a:latin typeface="Times New Roman" panose="02020603050405020304" pitchFamily="18" charset="0"/>
                <a:cs typeface="Times New Roman" panose="02020603050405020304" pitchFamily="18" charset="0"/>
              </a:rPr>
              <a:t>All above statements are true.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3375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028" y="365125"/>
            <a:ext cx="10817772" cy="1325563"/>
          </a:xfrm>
        </p:spPr>
        <p:txBody>
          <a:bodyPr>
            <a:noAutofit/>
          </a:bodyPr>
          <a:lstStyle/>
          <a:p>
            <a:r>
              <a:rPr lang="en-US" dirty="0" smtClean="0">
                <a:solidFill>
                  <a:srgbClr val="92D050"/>
                </a:solidFill>
                <a:latin typeface="Arial Black" panose="020B0A04020102020204" pitchFamily="34" charset="0"/>
              </a:rPr>
              <a:t>MHE HSTA training </a:t>
            </a:r>
            <a:endParaRPr lang="en-US" dirty="0">
              <a:solidFill>
                <a:srgbClr val="92D050"/>
              </a:solidFill>
              <a:latin typeface="Arial Black" panose="020B0A04020102020204" pitchFamily="34" charset="0"/>
            </a:endParaRPr>
          </a:p>
        </p:txBody>
      </p:sp>
      <p:sp>
        <p:nvSpPr>
          <p:cNvPr id="3" name="Content Placeholder 2"/>
          <p:cNvSpPr>
            <a:spLocks noGrp="1"/>
          </p:cNvSpPr>
          <p:nvPr>
            <p:ph idx="1"/>
          </p:nvPr>
        </p:nvSpPr>
        <p:spPr>
          <a:xfrm>
            <a:off x="1212574" y="1519708"/>
            <a:ext cx="10141225" cy="4842182"/>
          </a:xfrm>
        </p:spPr>
        <p:txBody>
          <a:bodyPr>
            <a:normAutofit/>
          </a:bodyPr>
          <a:lstStyle/>
          <a:p>
            <a:pPr marL="0" indent="0">
              <a:buNone/>
            </a:pPr>
            <a:endParaRPr lang="en-US" sz="800" b="1" dirty="0" smtClean="0">
              <a:latin typeface="Arial Black" panose="020B0A04020102020204" pitchFamily="34" charset="0"/>
            </a:endParaRPr>
          </a:p>
          <a:p>
            <a:pPr lvl="3">
              <a:spcBef>
                <a:spcPts val="0"/>
              </a:spcBef>
            </a:pPr>
            <a:r>
              <a:rPr lang="en-US" sz="3600" dirty="0">
                <a:solidFill>
                  <a:srgbClr val="0F4C8F"/>
                </a:solidFill>
              </a:rPr>
              <a:t>System overview</a:t>
            </a:r>
          </a:p>
          <a:p>
            <a:pPr lvl="3">
              <a:spcBef>
                <a:spcPts val="0"/>
              </a:spcBef>
            </a:pPr>
            <a:r>
              <a:rPr lang="en-US" sz="3600" dirty="0">
                <a:solidFill>
                  <a:srgbClr val="92D050"/>
                </a:solidFill>
              </a:rPr>
              <a:t>HSTA tasks and permissions</a:t>
            </a:r>
          </a:p>
          <a:p>
            <a:pPr lvl="3">
              <a:spcBef>
                <a:spcPts val="0"/>
              </a:spcBef>
            </a:pPr>
            <a:r>
              <a:rPr lang="en-US" sz="3600" dirty="0">
                <a:solidFill>
                  <a:srgbClr val="0F4C8F"/>
                </a:solidFill>
              </a:rPr>
              <a:t>Managing your users</a:t>
            </a:r>
          </a:p>
          <a:p>
            <a:pPr lvl="3">
              <a:spcBef>
                <a:spcPts val="0"/>
              </a:spcBef>
            </a:pPr>
            <a:r>
              <a:rPr lang="en-US" sz="3600" dirty="0">
                <a:solidFill>
                  <a:srgbClr val="0F4C8F"/>
                </a:solidFill>
              </a:rPr>
              <a:t>Customizing MHE for your site</a:t>
            </a:r>
          </a:p>
          <a:p>
            <a:pPr lvl="3"/>
            <a:r>
              <a:rPr lang="en-US" sz="3600" dirty="0">
                <a:solidFill>
                  <a:srgbClr val="0F4C8F"/>
                </a:solidFill>
              </a:rPr>
              <a:t>Editing forms and templates</a:t>
            </a:r>
          </a:p>
          <a:p>
            <a:pPr lvl="3"/>
            <a:r>
              <a:rPr lang="en-US" sz="3600" dirty="0">
                <a:solidFill>
                  <a:srgbClr val="0F4C8F"/>
                </a:solidFill>
              </a:rPr>
              <a:t>Correcting assessments in an error state</a:t>
            </a:r>
          </a:p>
          <a:p>
            <a:pPr lvl="3"/>
            <a:r>
              <a:rPr lang="en-US" sz="3600" dirty="0">
                <a:solidFill>
                  <a:srgbClr val="0F4C8F"/>
                </a:solidFill>
              </a:rPr>
              <a:t>Troubleshooting</a:t>
            </a:r>
          </a:p>
          <a:p>
            <a:pPr lvl="3"/>
            <a:r>
              <a:rPr lang="en-US" sz="3600" dirty="0">
                <a:solidFill>
                  <a:srgbClr val="0F4C8F"/>
                </a:solidFill>
              </a:rPr>
              <a:t>Getting help</a:t>
            </a:r>
          </a:p>
          <a:p>
            <a:endParaRPr lang="en-US" dirty="0" smtClean="0"/>
          </a:p>
          <a:p>
            <a:endParaRPr lang="en-US" dirty="0"/>
          </a:p>
        </p:txBody>
      </p:sp>
    </p:spTree>
    <p:extLst>
      <p:ext uri="{BB962C8B-B14F-4D97-AF65-F5344CB8AC3E}">
        <p14:creationId xmlns:p14="http://schemas.microsoft.com/office/powerpoint/2010/main" val="2468084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5057"/>
            <a:ext cx="10515600" cy="1104181"/>
          </a:xfrm>
          <a:ln>
            <a:noFill/>
          </a:ln>
        </p:spPr>
        <p:txBody>
          <a:bodyPr>
            <a:normAutofit/>
          </a:bodyPr>
          <a:lstStyle/>
          <a:p>
            <a:pPr>
              <a:spcBef>
                <a:spcPts val="600"/>
              </a:spcBef>
              <a:spcAft>
                <a:spcPts val="300"/>
              </a:spcAft>
            </a:pPr>
            <a:r>
              <a:rPr lang="en-US" dirty="0" smtClean="0">
                <a:ln w="3175">
                  <a:noFill/>
                </a:ln>
                <a:solidFill>
                  <a:srgbClr val="92D050"/>
                </a:solidFill>
                <a:latin typeface="Arial Black" panose="020B0A04020102020204" pitchFamily="34" charset="0"/>
              </a:rPr>
              <a:t>HSTA tasks &amp; permissions</a:t>
            </a:r>
            <a:endParaRPr lang="en-US" sz="3200" dirty="0">
              <a:ln w="3175">
                <a:no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944881" y="1449237"/>
            <a:ext cx="10408919" cy="5246031"/>
          </a:xfrm>
        </p:spPr>
        <p:txBody>
          <a:bodyPr>
            <a:noAutofit/>
          </a:bodyPr>
          <a:lstStyle/>
          <a:p>
            <a:pPr marL="0" lvl="0" indent="0">
              <a:lnSpc>
                <a:spcPct val="100000"/>
              </a:lnSpc>
              <a:spcBef>
                <a:spcPts val="0"/>
              </a:spcBef>
              <a:spcAft>
                <a:spcPts val="600"/>
              </a:spcAft>
              <a:buNone/>
            </a:pPr>
            <a:r>
              <a:rPr lang="en-US" sz="2400" dirty="0" smtClean="0">
                <a:latin typeface="Times New Roman" panose="02020603050405020304" pitchFamily="18" charset="0"/>
                <a:cs typeface="Times New Roman" panose="02020603050405020304" pitchFamily="18" charset="0"/>
              </a:rPr>
              <a:t>With junior system administrator powers </a:t>
            </a:r>
            <a:r>
              <a:rPr lang="en-US" sz="2400" dirty="0">
                <a:latin typeface="Times New Roman" panose="02020603050405020304" pitchFamily="18" charset="0"/>
                <a:cs typeface="Times New Roman" panose="02020603050405020304" pitchFamily="18" charset="0"/>
              </a:rPr>
              <a:t>plus all the permissions that clinicians </a:t>
            </a:r>
            <a:r>
              <a:rPr lang="en-US" sz="2400" dirty="0" smtClean="0">
                <a:latin typeface="Times New Roman" panose="02020603050405020304" pitchFamily="18" charset="0"/>
                <a:cs typeface="Times New Roman" panose="02020603050405020304" pitchFamily="18" charset="0"/>
              </a:rPr>
              <a:t>have, the HSTA role is critical to the smooth functioning of MHE. Tasks:</a:t>
            </a:r>
          </a:p>
          <a:p>
            <a:pPr lvl="1">
              <a:lnSpc>
                <a:spcPct val="110000"/>
              </a:lnSpc>
              <a:spcBef>
                <a:spcPts val="300"/>
              </a:spcBef>
              <a:spcAft>
                <a:spcPts val="300"/>
              </a:spcAft>
            </a:pPr>
            <a:r>
              <a:rPr lang="en-US" dirty="0" smtClean="0">
                <a:latin typeface="Times New Roman" panose="02020603050405020304" pitchFamily="18" charset="0"/>
                <a:cs typeface="Times New Roman" panose="02020603050405020304" pitchFamily="18" charset="0"/>
              </a:rPr>
              <a:t>Customize </a:t>
            </a:r>
            <a:r>
              <a:rPr lang="en-US" dirty="0">
                <a:latin typeface="Times New Roman" panose="02020603050405020304" pitchFamily="18" charset="0"/>
                <a:cs typeface="Times New Roman" panose="02020603050405020304" pitchFamily="18" charset="0"/>
              </a:rPr>
              <a:t>the interface to reflect your site</a:t>
            </a:r>
          </a:p>
          <a:p>
            <a:pPr lvl="1">
              <a:lnSpc>
                <a:spcPct val="110000"/>
              </a:lnSpc>
              <a:spcBef>
                <a:spcPts val="300"/>
              </a:spcBef>
              <a:spcAft>
                <a:spcPts val="300"/>
              </a:spcAft>
            </a:pPr>
            <a:r>
              <a:rPr lang="en-US" dirty="0" smtClean="0">
                <a:latin typeface="Times New Roman" panose="02020603050405020304" pitchFamily="18" charset="0"/>
                <a:cs typeface="Times New Roman" panose="02020603050405020304" pitchFamily="18" charset="0"/>
              </a:rPr>
              <a:t>Create initial clinician and assistant users &amp; edit for user changes as needed by staff (Managing your users)</a:t>
            </a:r>
          </a:p>
          <a:p>
            <a:pPr lvl="1">
              <a:lnSpc>
                <a:spcPct val="110000"/>
              </a:lnSpc>
              <a:spcBef>
                <a:spcPts val="300"/>
              </a:spcBef>
              <a:spcAft>
                <a:spcPts val="300"/>
              </a:spcAft>
            </a:pPr>
            <a:r>
              <a:rPr lang="en-US" dirty="0" smtClean="0">
                <a:latin typeface="Times New Roman" panose="02020603050405020304" pitchFamily="18" charset="0"/>
                <a:cs typeface="Times New Roman" panose="02020603050405020304" pitchFamily="18" charset="0"/>
              </a:rPr>
              <a:t>Create &amp; edit templates to comply with updates to VA clinical mandates</a:t>
            </a:r>
          </a:p>
          <a:p>
            <a:pPr lvl="1">
              <a:lnSpc>
                <a:spcPct val="110000"/>
              </a:lnSpc>
              <a:spcBef>
                <a:spcPts val="300"/>
              </a:spcBef>
              <a:spcAft>
                <a:spcPts val="300"/>
              </a:spcAft>
            </a:pPr>
            <a:r>
              <a:rPr lang="en-US" dirty="0" smtClean="0">
                <a:latin typeface="Times New Roman" panose="02020603050405020304" pitchFamily="18" charset="0"/>
                <a:cs typeface="Times New Roman" panose="02020603050405020304" pitchFamily="18" charset="0"/>
              </a:rPr>
              <a:t>Correct assessments </a:t>
            </a:r>
            <a:r>
              <a:rPr lang="en-US" dirty="0">
                <a:latin typeface="Times New Roman" panose="02020603050405020304" pitchFamily="18" charset="0"/>
                <a:cs typeface="Times New Roman" panose="02020603050405020304" pitchFamily="18" charset="0"/>
              </a:rPr>
              <a:t>that are in an error </a:t>
            </a:r>
            <a:r>
              <a:rPr lang="en-US" dirty="0" smtClean="0">
                <a:latin typeface="Times New Roman" panose="02020603050405020304" pitchFamily="18" charset="0"/>
                <a:cs typeface="Times New Roman" panose="02020603050405020304" pitchFamily="18" charset="0"/>
              </a:rPr>
              <a:t>state so that clinicians may proceed</a:t>
            </a:r>
          </a:p>
          <a:p>
            <a:pPr lvl="1">
              <a:lnSpc>
                <a:spcPct val="110000"/>
              </a:lnSpc>
              <a:spcBef>
                <a:spcPts val="300"/>
              </a:spcBef>
              <a:spcAft>
                <a:spcPts val="300"/>
              </a:spcAft>
            </a:pPr>
            <a:r>
              <a:rPr lang="en-US" dirty="0" smtClean="0">
                <a:latin typeface="Times New Roman" panose="02020603050405020304" pitchFamily="18" charset="0"/>
                <a:cs typeface="Times New Roman" panose="02020603050405020304" pitchFamily="18" charset="0"/>
              </a:rPr>
              <a:t> Helpdesk-style assistance for clinicians and assistants with MHE-related issues, and minor system troubleshooting</a:t>
            </a:r>
          </a:p>
          <a:p>
            <a:pPr lvl="1">
              <a:lnSpc>
                <a:spcPct val="110000"/>
              </a:lnSpc>
              <a:spcBef>
                <a:spcPts val="300"/>
              </a:spcBef>
              <a:spcAft>
                <a:spcPts val="300"/>
              </a:spcAft>
            </a:pPr>
            <a:r>
              <a:rPr lang="en-US" dirty="0" smtClean="0">
                <a:latin typeface="Times New Roman" panose="02020603050405020304" pitchFamily="18" charset="0"/>
                <a:cs typeface="Times New Roman" panose="02020603050405020304" pitchFamily="18" charset="0"/>
              </a:rPr>
              <a:t>Create</a:t>
            </a:r>
            <a:r>
              <a:rPr lang="en-US" dirty="0">
                <a:latin typeface="Times New Roman" panose="02020603050405020304" pitchFamily="18" charset="0"/>
                <a:cs typeface="Times New Roman" panose="02020603050405020304" pitchFamily="18" charset="0"/>
              </a:rPr>
              <a:t>, edit, </a:t>
            </a:r>
            <a:r>
              <a:rPr lang="en-US" dirty="0" smtClean="0">
                <a:latin typeface="Times New Roman" panose="02020603050405020304" pitchFamily="18" charset="0"/>
                <a:cs typeface="Times New Roman" panose="02020603050405020304" pitchFamily="18" charset="0"/>
              </a:rPr>
              <a:t>and </a:t>
            </a:r>
            <a:r>
              <a:rPr lang="en-US" dirty="0">
                <a:latin typeface="Times New Roman" panose="02020603050405020304" pitchFamily="18" charset="0"/>
                <a:cs typeface="Times New Roman" panose="02020603050405020304" pitchFamily="18" charset="0"/>
              </a:rPr>
              <a:t>upload </a:t>
            </a:r>
            <a:r>
              <a:rPr lang="en-US" dirty="0" smtClean="0">
                <a:latin typeface="Times New Roman" panose="02020603050405020304" pitchFamily="18" charset="0"/>
                <a:cs typeface="Times New Roman" panose="02020603050405020304" pitchFamily="18" charset="0"/>
              </a:rPr>
              <a:t>assessments in the event of a clinician shortage (see MHE User Training Guide for Clinicians and Assistants)</a:t>
            </a:r>
            <a:endParaRPr lang="en-US" dirty="0" smtClean="0"/>
          </a:p>
        </p:txBody>
      </p:sp>
    </p:spTree>
    <p:extLst>
      <p:ext uri="{BB962C8B-B14F-4D97-AF65-F5344CB8AC3E}">
        <p14:creationId xmlns:p14="http://schemas.microsoft.com/office/powerpoint/2010/main" val="3131490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638" y="345057"/>
            <a:ext cx="11513713" cy="1774688"/>
          </a:xfrm>
          <a:ln>
            <a:noFill/>
          </a:ln>
        </p:spPr>
        <p:txBody>
          <a:bodyPr>
            <a:normAutofit fontScale="90000"/>
          </a:bodyPr>
          <a:lstStyle/>
          <a:p>
            <a:pPr>
              <a:spcBef>
                <a:spcPts val="600"/>
              </a:spcBef>
              <a:spcAft>
                <a:spcPts val="300"/>
              </a:spcAft>
            </a:pPr>
            <a:r>
              <a:rPr lang="en-US" sz="4900" dirty="0">
                <a:ln w="3175">
                  <a:noFill/>
                </a:ln>
                <a:solidFill>
                  <a:srgbClr val="92D050"/>
                </a:solidFill>
                <a:latin typeface="Arial Black" panose="020B0A04020102020204" pitchFamily="34" charset="0"/>
              </a:rPr>
              <a:t>HSTA </a:t>
            </a:r>
            <a:r>
              <a:rPr lang="en-US" sz="4900" dirty="0" smtClean="0">
                <a:ln w="3175">
                  <a:noFill/>
                </a:ln>
                <a:solidFill>
                  <a:srgbClr val="92D050"/>
                </a:solidFill>
                <a:latin typeface="Arial Black" panose="020B0A04020102020204" pitchFamily="34" charset="0"/>
              </a:rPr>
              <a:t>tasks</a:t>
            </a:r>
            <a:r>
              <a:rPr lang="en-US" dirty="0" smtClean="0">
                <a:ln w="3175">
                  <a:noFill/>
                </a:ln>
                <a:solidFill>
                  <a:srgbClr val="92D050"/>
                </a:solidFill>
                <a:latin typeface="Arial Black" panose="020B0A04020102020204" pitchFamily="34" charset="0"/>
              </a:rPr>
              <a:t/>
            </a:r>
            <a:br>
              <a:rPr lang="en-US" dirty="0" smtClean="0">
                <a:ln w="3175">
                  <a:noFill/>
                </a:ln>
                <a:solidFill>
                  <a:srgbClr val="92D050"/>
                </a:solidFill>
                <a:latin typeface="Arial Black" panose="020B0A04020102020204" pitchFamily="34" charset="0"/>
              </a:rPr>
            </a:br>
            <a:r>
              <a:rPr lang="en-US" sz="4000" dirty="0" smtClean="0">
                <a:ln w="3175">
                  <a:solidFill>
                    <a:srgbClr val="0F4C8F"/>
                  </a:solidFill>
                </a:ln>
                <a:solidFill>
                  <a:srgbClr val="92D050"/>
                </a:solidFill>
                <a:latin typeface="Arial Black" panose="020B0A04020102020204" pitchFamily="34" charset="0"/>
              </a:rPr>
              <a:t>Creating assessments from the Clinician role</a:t>
            </a:r>
            <a:endParaRPr lang="en-US" sz="4000" dirty="0">
              <a:ln w="3175">
                <a:solidFill>
                  <a:srgbClr val="0F4C8F"/>
                </a:solid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115911" y="2265218"/>
            <a:ext cx="11237890" cy="4187096"/>
          </a:xfrm>
        </p:spPr>
        <p:txBody>
          <a:bodyPr>
            <a:normAutofit/>
          </a:bodyPr>
          <a:lstStyle/>
          <a:p>
            <a:pPr marL="457200" lvl="1" indent="0">
              <a:lnSpc>
                <a:spcPct val="100000"/>
              </a:lnSpc>
              <a:spcBef>
                <a:spcPts val="0"/>
              </a:spcBef>
              <a:spcAft>
                <a:spcPts val="600"/>
              </a:spcAft>
              <a:buNone/>
            </a:pPr>
            <a:r>
              <a:rPr lang="en-US" dirty="0" smtClean="0">
                <a:latin typeface="Times New Roman" panose="02020603050405020304" pitchFamily="18" charset="0"/>
                <a:cs typeface="Times New Roman" panose="02020603050405020304" pitchFamily="18" charset="0"/>
              </a:rPr>
              <a:t>Although both HSTAs and Clinicians “create assessments”, the task is different.</a:t>
            </a:r>
          </a:p>
          <a:p>
            <a:pPr lvl="1">
              <a:lnSpc>
                <a:spcPct val="110000"/>
              </a:lnSpc>
            </a:pPr>
            <a:r>
              <a:rPr lang="en-US" dirty="0" smtClean="0">
                <a:latin typeface="Times New Roman" panose="02020603050405020304" pitchFamily="18" charset="0"/>
                <a:cs typeface="Times New Roman" panose="02020603050405020304" pitchFamily="18" charset="0"/>
              </a:rPr>
              <a:t>HSTAs can use the New Battery button on the Editors’ page to build a basic assessment (also called a “battery”) from its module components. </a:t>
            </a:r>
          </a:p>
          <a:p>
            <a:pPr lvl="1">
              <a:lnSpc>
                <a:spcPct val="110000"/>
              </a:lnSpc>
              <a:spcBef>
                <a:spcPts val="1200"/>
              </a:spcBef>
            </a:pPr>
            <a:r>
              <a:rPr lang="en-US" dirty="0" smtClean="0">
                <a:latin typeface="Times New Roman" panose="02020603050405020304" pitchFamily="18" charset="0"/>
                <a:cs typeface="Times New Roman" panose="02020603050405020304" pitchFamily="18" charset="0"/>
              </a:rPr>
              <a:t>Clinicians do not have access to editors. Clinicians use their Create Battery tab to </a:t>
            </a:r>
            <a:r>
              <a:rPr lang="en-US" i="1" dirty="0" smtClean="0">
                <a:latin typeface="Times New Roman" panose="02020603050405020304" pitchFamily="18" charset="0"/>
                <a:cs typeface="Times New Roman" panose="02020603050405020304" pitchFamily="18" charset="0"/>
              </a:rPr>
              <a:t>associate</a:t>
            </a:r>
            <a:r>
              <a:rPr lang="en-US" dirty="0" smtClean="0">
                <a:latin typeface="Times New Roman" panose="02020603050405020304" pitchFamily="18" charset="0"/>
                <a:cs typeface="Times New Roman" panose="02020603050405020304" pitchFamily="18" charset="0"/>
              </a:rPr>
              <a:t> particular assessments (which are either pre-built and provided with the software, or built by the HSTA using editors), in the system with </a:t>
            </a:r>
            <a:r>
              <a:rPr lang="en-US" i="1" dirty="0" smtClean="0">
                <a:latin typeface="Times New Roman" panose="02020603050405020304" pitchFamily="18" charset="0"/>
                <a:cs typeface="Times New Roman" panose="02020603050405020304" pitchFamily="18" charset="0"/>
              </a:rPr>
              <a:t>specific Veterans</a:t>
            </a:r>
            <a:r>
              <a:rPr lang="en-US" dirty="0" smtClean="0">
                <a:latin typeface="Times New Roman" panose="02020603050405020304" pitchFamily="18" charset="0"/>
                <a:cs typeface="Times New Roman" panose="02020603050405020304" pitchFamily="18" charset="0"/>
              </a:rPr>
              <a:t>. Clinicians have some leeway within their procedure to add, or subtract modules from their pre-packaged assessments.</a:t>
            </a:r>
          </a:p>
          <a:p>
            <a:pPr marL="457200" lvl="1" indent="0">
              <a:lnSpc>
                <a:spcPct val="110000"/>
              </a:lnSpc>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408798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638" y="345056"/>
            <a:ext cx="11513713" cy="1712343"/>
          </a:xfrm>
          <a:ln>
            <a:noFill/>
          </a:ln>
        </p:spPr>
        <p:txBody>
          <a:bodyPr>
            <a:normAutofit fontScale="90000"/>
          </a:bodyPr>
          <a:lstStyle/>
          <a:p>
            <a:pPr>
              <a:spcBef>
                <a:spcPts val="600"/>
              </a:spcBef>
              <a:spcAft>
                <a:spcPts val="300"/>
              </a:spcAft>
            </a:pPr>
            <a:r>
              <a:rPr lang="en-US" sz="4900" dirty="0">
                <a:ln w="3175">
                  <a:noFill/>
                </a:ln>
                <a:solidFill>
                  <a:srgbClr val="92D050"/>
                </a:solidFill>
                <a:latin typeface="Arial Black" panose="020B0A04020102020204" pitchFamily="34" charset="0"/>
              </a:rPr>
              <a:t>HSTA </a:t>
            </a:r>
            <a:r>
              <a:rPr lang="en-US" sz="4900" dirty="0" smtClean="0">
                <a:ln w="3175">
                  <a:noFill/>
                </a:ln>
                <a:solidFill>
                  <a:srgbClr val="92D050"/>
                </a:solidFill>
                <a:latin typeface="Arial Black" panose="020B0A04020102020204" pitchFamily="34" charset="0"/>
              </a:rPr>
              <a:t>tasks</a:t>
            </a:r>
            <a:r>
              <a:rPr lang="en-US" dirty="0" smtClean="0">
                <a:ln w="3175">
                  <a:noFill/>
                </a:ln>
                <a:solidFill>
                  <a:srgbClr val="92D050"/>
                </a:solidFill>
                <a:latin typeface="Arial Black" panose="020B0A04020102020204" pitchFamily="34" charset="0"/>
              </a:rPr>
              <a:t/>
            </a:r>
            <a:br>
              <a:rPr lang="en-US" dirty="0" smtClean="0">
                <a:ln w="3175">
                  <a:noFill/>
                </a:ln>
                <a:solidFill>
                  <a:srgbClr val="92D050"/>
                </a:solidFill>
                <a:latin typeface="Arial Black" panose="020B0A04020102020204" pitchFamily="34" charset="0"/>
              </a:rPr>
            </a:br>
            <a:r>
              <a:rPr lang="en-US" sz="4000" dirty="0" smtClean="0">
                <a:ln w="3175">
                  <a:solidFill>
                    <a:srgbClr val="0F4C8F"/>
                  </a:solidFill>
                </a:ln>
                <a:solidFill>
                  <a:srgbClr val="92D050"/>
                </a:solidFill>
                <a:latin typeface="Arial Black" panose="020B0A04020102020204" pitchFamily="34" charset="0"/>
              </a:rPr>
              <a:t>Creating assessments from the Clinician role</a:t>
            </a:r>
            <a:endParaRPr lang="en-US" sz="4000" dirty="0">
              <a:ln w="3175">
                <a:solidFill>
                  <a:srgbClr val="0F4C8F"/>
                </a:solid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115911" y="2057400"/>
            <a:ext cx="11237890" cy="4394914"/>
          </a:xfrm>
        </p:spPr>
        <p:txBody>
          <a:bodyPr>
            <a:normAutofit/>
          </a:bodyPr>
          <a:lstStyle/>
          <a:p>
            <a:pPr marL="457200" lvl="1" indent="0">
              <a:lnSpc>
                <a:spcPct val="110000"/>
              </a:lnSpc>
              <a:buNone/>
            </a:pPr>
            <a:r>
              <a:rPr lang="en-US" dirty="0" smtClean="0">
                <a:latin typeface="Times New Roman" panose="02020603050405020304" pitchFamily="18" charset="0"/>
                <a:cs typeface="Times New Roman" panose="02020603050405020304" pitchFamily="18" charset="0"/>
              </a:rPr>
              <a:t>The system is configured so that an assessment must be linked to a given Veteran before that Veteran can log in. After a clinician or assistant has associated one or more assessments with a Veteran, MHE will allow that Veteran to log in from a tablet and navigate through the assessment(s).</a:t>
            </a:r>
          </a:p>
          <a:p>
            <a:pPr marL="457200" lvl="1" indent="0">
              <a:lnSpc>
                <a:spcPct val="110000"/>
              </a:lnSpc>
              <a:buNone/>
            </a:pPr>
            <a:r>
              <a:rPr lang="en-US" dirty="0" smtClean="0">
                <a:latin typeface="Times New Roman" panose="02020603050405020304" pitchFamily="18" charset="0"/>
                <a:cs typeface="Times New Roman" panose="02020603050405020304" pitchFamily="18" charset="0"/>
              </a:rPr>
              <a:t>As an HSTA, you may be asked “create assessments” from the clinician role. Using your Create Battery tab, you can “create” (associate) an assessment for a Veteran’s unscheduled visit, or you can “create” (associate) assessments by the batch for the next day’s appointments. </a:t>
            </a:r>
          </a:p>
          <a:p>
            <a:pPr marL="457200" lvl="1" indent="0">
              <a:lnSpc>
                <a:spcPct val="110000"/>
              </a:lnSpc>
              <a:buNone/>
            </a:pPr>
            <a:r>
              <a:rPr lang="en-US" dirty="0" smtClean="0">
                <a:latin typeface="Times New Roman" panose="02020603050405020304" pitchFamily="18" charset="0"/>
                <a:cs typeface="Times New Roman" panose="02020603050405020304" pitchFamily="18" charset="0"/>
              </a:rPr>
              <a:t>Consult the User Training Guide for Clinicians and Assistants for both procedures.</a:t>
            </a: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767559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0965" y="872835"/>
            <a:ext cx="10582836" cy="1600201"/>
          </a:xfrm>
          <a:ln>
            <a:noFill/>
          </a:ln>
        </p:spPr>
        <p:txBody>
          <a:bodyPr>
            <a:normAutofit/>
          </a:bodyPr>
          <a:lstStyle/>
          <a:p>
            <a:pPr algn="r">
              <a:spcBef>
                <a:spcPts val="600"/>
              </a:spcBef>
              <a:spcAft>
                <a:spcPts val="300"/>
              </a:spcAft>
            </a:pPr>
            <a:r>
              <a:rPr lang="en-US" dirty="0">
                <a:ln w="3175">
                  <a:noFill/>
                </a:ln>
                <a:solidFill>
                  <a:srgbClr val="CAE8AA"/>
                </a:solidFill>
                <a:latin typeface="Arial Black" panose="020B0A04020102020204" pitchFamily="34" charset="0"/>
              </a:rPr>
              <a:t>HSTA </a:t>
            </a:r>
            <a:r>
              <a:rPr lang="en-US" dirty="0" smtClean="0">
                <a:ln w="3175">
                  <a:noFill/>
                </a:ln>
                <a:solidFill>
                  <a:srgbClr val="CAE8AA"/>
                </a:solidFill>
                <a:latin typeface="Arial Black" panose="020B0A04020102020204" pitchFamily="34" charset="0"/>
              </a:rPr>
              <a:t>tasks                 </a:t>
            </a:r>
            <a:r>
              <a:rPr lang="en-US" dirty="0" smtClean="0">
                <a:ln>
                  <a:solidFill>
                    <a:srgbClr val="0F4C8F"/>
                  </a:solidFill>
                </a:ln>
                <a:solidFill>
                  <a:srgbClr val="92D050"/>
                </a:solidFill>
                <a:latin typeface="Arial Black" panose="020B0A04020102020204" pitchFamily="34" charset="0"/>
              </a:rPr>
              <a:t>Self-Review question</a:t>
            </a:r>
            <a:endParaRPr lang="en-US" sz="4000" dirty="0">
              <a:ln w="3175">
                <a:solidFill>
                  <a:srgbClr val="0F4C8F"/>
                </a:solid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770965" y="2473036"/>
            <a:ext cx="10582836" cy="3979278"/>
          </a:xfrm>
        </p:spPr>
        <p:txBody>
          <a:bodyPr>
            <a:normAutofit/>
          </a:bodyPr>
          <a:lstStyle/>
          <a:p>
            <a:pPr marL="457200" lvl="1" indent="0">
              <a:lnSpc>
                <a:spcPct val="110000"/>
              </a:lnSpc>
              <a:spcAft>
                <a:spcPts val="500"/>
              </a:spcAft>
              <a:buNone/>
            </a:pPr>
            <a:r>
              <a:rPr lang="en-US" dirty="0" smtClean="0">
                <a:latin typeface="Times New Roman" panose="02020603050405020304" pitchFamily="18" charset="0"/>
                <a:cs typeface="Times New Roman" panose="02020603050405020304" pitchFamily="18" charset="0"/>
              </a:rPr>
              <a:t>Regarding HSTA tasks and permissions:</a:t>
            </a:r>
          </a:p>
          <a:p>
            <a:pPr marL="1371600" lvl="2" indent="-457200">
              <a:lnSpc>
                <a:spcPct val="110000"/>
              </a:lnSpc>
              <a:buFont typeface="+mj-lt"/>
              <a:buAutoNum type="arabicPeriod"/>
            </a:pPr>
            <a:r>
              <a:rPr lang="en-US" sz="2400" dirty="0" smtClean="0">
                <a:latin typeface="Times New Roman" panose="02020603050405020304" pitchFamily="18" charset="0"/>
                <a:cs typeface="Times New Roman" panose="02020603050405020304" pitchFamily="18" charset="0"/>
              </a:rPr>
              <a:t>HSTAs have all the permissions that clinicians do, plus some system privileges.</a:t>
            </a:r>
          </a:p>
          <a:p>
            <a:pPr marL="1371600" lvl="2" indent="-457200">
              <a:lnSpc>
                <a:spcPct val="110000"/>
              </a:lnSpc>
              <a:buFont typeface="+mj-lt"/>
              <a:buAutoNum type="arabicPeriod"/>
            </a:pPr>
            <a:r>
              <a:rPr lang="en-US" sz="2400" dirty="0" smtClean="0">
                <a:latin typeface="Times New Roman" panose="02020603050405020304" pitchFamily="18" charset="0"/>
                <a:cs typeface="Times New Roman" panose="02020603050405020304" pitchFamily="18" charset="0"/>
              </a:rPr>
              <a:t>HSTAs are expected to teach clinicians how to perform Internet searches on health topics related to Veterans’ needs.</a:t>
            </a:r>
          </a:p>
          <a:p>
            <a:pPr marL="1371600" lvl="2" indent="-457200">
              <a:lnSpc>
                <a:spcPct val="110000"/>
              </a:lnSpc>
              <a:buFont typeface="+mj-lt"/>
              <a:buAutoNum type="arabicPeriod"/>
            </a:pPr>
            <a:r>
              <a:rPr lang="en-US" sz="2400" dirty="0" smtClean="0">
                <a:latin typeface="Times New Roman" panose="02020603050405020304" pitchFamily="18" charset="0"/>
                <a:cs typeface="Times New Roman" panose="02020603050405020304" pitchFamily="18" charset="0"/>
              </a:rPr>
              <a:t>HSTAs can only create assessments from the Editors tab.</a:t>
            </a:r>
          </a:p>
          <a:p>
            <a:pPr marL="1371600" lvl="2" indent="-457200">
              <a:lnSpc>
                <a:spcPct val="110000"/>
              </a:lnSpc>
              <a:buFont typeface="+mj-lt"/>
              <a:buAutoNum type="arabicPeriod"/>
            </a:pPr>
            <a:r>
              <a:rPr lang="en-US" sz="2400" dirty="0" smtClean="0">
                <a:latin typeface="Times New Roman" panose="02020603050405020304" pitchFamily="18" charset="0"/>
                <a:cs typeface="Times New Roman" panose="02020603050405020304" pitchFamily="18" charset="0"/>
              </a:rPr>
              <a:t>1 and 2 are true.</a:t>
            </a:r>
          </a:p>
          <a:p>
            <a:pPr marL="457200" lvl="1" indent="0">
              <a:lnSpc>
                <a:spcPct val="110000"/>
              </a:lnSpc>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570669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017" y="727364"/>
            <a:ext cx="10688784" cy="1517071"/>
          </a:xfrm>
          <a:ln>
            <a:noFill/>
          </a:ln>
        </p:spPr>
        <p:txBody>
          <a:bodyPr>
            <a:normAutofit/>
          </a:bodyPr>
          <a:lstStyle/>
          <a:p>
            <a:pPr algn="r">
              <a:spcBef>
                <a:spcPts val="600"/>
              </a:spcBef>
              <a:spcAft>
                <a:spcPts val="300"/>
              </a:spcAft>
            </a:pPr>
            <a:r>
              <a:rPr lang="en-US" dirty="0" smtClean="0">
                <a:ln w="3175">
                  <a:noFill/>
                </a:ln>
                <a:solidFill>
                  <a:srgbClr val="CAE8AA"/>
                </a:solidFill>
                <a:latin typeface="Arial Black" panose="020B0A04020102020204" pitchFamily="34" charset="0"/>
              </a:rPr>
              <a:t>HSTA tasks                  </a:t>
            </a:r>
            <a:r>
              <a:rPr lang="en-US" dirty="0" smtClean="0">
                <a:ln>
                  <a:solidFill>
                    <a:srgbClr val="0F4C8F"/>
                  </a:solidFill>
                </a:ln>
                <a:solidFill>
                  <a:srgbClr val="92D050"/>
                </a:solidFill>
                <a:latin typeface="Arial Black" panose="020B0A04020102020204" pitchFamily="34" charset="0"/>
              </a:rPr>
              <a:t>Self-Review answer</a:t>
            </a:r>
            <a:endParaRPr lang="en-US" sz="4000" dirty="0">
              <a:ln w="3175">
                <a:solidFill>
                  <a:srgbClr val="0F4C8F"/>
                </a:solid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665017" y="2431472"/>
            <a:ext cx="10688783" cy="4020841"/>
          </a:xfrm>
        </p:spPr>
        <p:txBody>
          <a:bodyPr>
            <a:normAutofit/>
          </a:bodyPr>
          <a:lstStyle/>
          <a:p>
            <a:pPr marL="457200" lvl="1" indent="0">
              <a:lnSpc>
                <a:spcPct val="110000"/>
              </a:lnSpc>
              <a:spcAft>
                <a:spcPts val="600"/>
              </a:spcAft>
              <a:buNone/>
            </a:pPr>
            <a:r>
              <a:rPr lang="en-US" dirty="0" smtClean="0">
                <a:latin typeface="Times New Roman" panose="02020603050405020304" pitchFamily="18" charset="0"/>
                <a:cs typeface="Times New Roman" panose="02020603050405020304" pitchFamily="18" charset="0"/>
              </a:rPr>
              <a:t>Regarding HSTA tasks and permissions:</a:t>
            </a:r>
          </a:p>
          <a:p>
            <a:pPr marL="1371600" lvl="2" indent="-457200">
              <a:lnSpc>
                <a:spcPct val="110000"/>
              </a:lnSpc>
              <a:buFont typeface="+mj-lt"/>
              <a:buAutoNum type="arabicPeriod"/>
            </a:pPr>
            <a:r>
              <a:rPr lang="en-US" sz="2400" b="1" dirty="0" smtClean="0">
                <a:latin typeface="Times New Roman" panose="02020603050405020304" pitchFamily="18" charset="0"/>
                <a:cs typeface="Times New Roman" panose="02020603050405020304" pitchFamily="18" charset="0"/>
              </a:rPr>
              <a:t>HSTAs have all the permissions that clinicians do, plus some system privileges.</a:t>
            </a:r>
          </a:p>
          <a:p>
            <a:pPr marL="1371600" lvl="2" indent="-457200">
              <a:lnSpc>
                <a:spcPct val="110000"/>
              </a:lnSpc>
              <a:buFont typeface="+mj-lt"/>
              <a:buAutoNum type="arabicPeriod"/>
            </a:pPr>
            <a:r>
              <a:rPr lang="en-US" sz="2400" dirty="0" smtClean="0">
                <a:solidFill>
                  <a:schemeClr val="bg1">
                    <a:lumMod val="75000"/>
                  </a:schemeClr>
                </a:solidFill>
                <a:latin typeface="Times New Roman" panose="02020603050405020304" pitchFamily="18" charset="0"/>
                <a:cs typeface="Times New Roman" panose="02020603050405020304" pitchFamily="18" charset="0"/>
              </a:rPr>
              <a:t>HSTAs are expected to teach clinicians how to perform Internet searches on health topics related to Veterans’ needs.</a:t>
            </a:r>
          </a:p>
          <a:p>
            <a:pPr marL="1371600" lvl="2" indent="-457200">
              <a:lnSpc>
                <a:spcPct val="110000"/>
              </a:lnSpc>
              <a:buFont typeface="+mj-lt"/>
              <a:buAutoNum type="arabicPeriod"/>
            </a:pPr>
            <a:r>
              <a:rPr lang="en-US" sz="2400" dirty="0" smtClean="0">
                <a:solidFill>
                  <a:schemeClr val="bg1">
                    <a:lumMod val="75000"/>
                  </a:schemeClr>
                </a:solidFill>
                <a:latin typeface="Times New Roman" panose="02020603050405020304" pitchFamily="18" charset="0"/>
                <a:cs typeface="Times New Roman" panose="02020603050405020304" pitchFamily="18" charset="0"/>
              </a:rPr>
              <a:t>HSTAs can only create assessments from the Editors tab.</a:t>
            </a:r>
          </a:p>
          <a:p>
            <a:pPr marL="1371600" lvl="2" indent="-457200">
              <a:lnSpc>
                <a:spcPct val="110000"/>
              </a:lnSpc>
              <a:buFont typeface="+mj-lt"/>
              <a:buAutoNum type="arabicPeriod"/>
            </a:pPr>
            <a:r>
              <a:rPr lang="en-US" sz="2400" dirty="0" smtClean="0">
                <a:solidFill>
                  <a:schemeClr val="bg1">
                    <a:lumMod val="75000"/>
                  </a:schemeClr>
                </a:solidFill>
                <a:latin typeface="Times New Roman" panose="02020603050405020304" pitchFamily="18" charset="0"/>
                <a:cs typeface="Times New Roman" panose="02020603050405020304" pitchFamily="18" charset="0"/>
              </a:rPr>
              <a:t>1 and 2 are true.</a:t>
            </a:r>
          </a:p>
          <a:p>
            <a:pPr marL="457200" lvl="1" indent="0">
              <a:lnSpc>
                <a:spcPct val="110000"/>
              </a:lnSpc>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916743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5113"/>
          </a:xfrm>
        </p:spPr>
        <p:txBody>
          <a:bodyPr>
            <a:noAutofit/>
          </a:bodyPr>
          <a:lstStyle/>
          <a:p>
            <a:r>
              <a:rPr lang="en-US" sz="6000" dirty="0" smtClean="0">
                <a:ln>
                  <a:solidFill>
                    <a:srgbClr val="0F4C8F"/>
                  </a:solidFill>
                </a:ln>
                <a:solidFill>
                  <a:srgbClr val="92D050"/>
                </a:solidFill>
                <a:latin typeface="Arial Black" panose="020B0A04020102020204" pitchFamily="34" charset="0"/>
              </a:rPr>
              <a:t>Welcome to MHE!</a:t>
            </a:r>
            <a:endParaRPr lang="en-US" sz="6000" dirty="0">
              <a:ln>
                <a:solidFill>
                  <a:srgbClr val="0F4C8F"/>
                </a:solid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838200" y="1420238"/>
            <a:ext cx="10515600" cy="5213644"/>
          </a:xfrm>
        </p:spPr>
        <p:txBody>
          <a:bodyPr>
            <a:noAutofit/>
          </a:bodyPr>
          <a:lstStyle/>
          <a:p>
            <a:pPr marL="0" indent="0">
              <a:lnSpc>
                <a:spcPct val="110000"/>
              </a:lnSpc>
              <a:buNone/>
            </a:pPr>
            <a:r>
              <a:rPr lang="en-US" sz="2400" dirty="0" smtClean="0">
                <a:latin typeface="Times New Roman" panose="02020603050405020304" pitchFamily="18" charset="0"/>
                <a:cs typeface="Times New Roman" panose="02020603050405020304" pitchFamily="18" charset="0"/>
              </a:rPr>
              <a:t>Mental Health eScreening (MHE) tablets </a:t>
            </a:r>
            <a:r>
              <a:rPr lang="en-US" sz="2400" dirty="0">
                <a:latin typeface="Times New Roman" panose="02020603050405020304" pitchFamily="18" charset="0"/>
                <a:cs typeface="Times New Roman" panose="02020603050405020304" pitchFamily="18" charset="0"/>
              </a:rPr>
              <a:t>present mental health assessments to newly registering </a:t>
            </a:r>
            <a:r>
              <a:rPr lang="en-US" sz="2400" dirty="0" smtClean="0">
                <a:latin typeface="Times New Roman" panose="02020603050405020304" pitchFamily="18" charset="0"/>
                <a:cs typeface="Times New Roman" panose="02020603050405020304" pitchFamily="18" charset="0"/>
              </a:rPr>
              <a:t>OEF/OIF/OND Veterans </a:t>
            </a:r>
            <a:r>
              <a:rPr lang="en-US" sz="2400" dirty="0">
                <a:latin typeface="Times New Roman" panose="02020603050405020304" pitchFamily="18" charset="0"/>
                <a:cs typeface="Times New Roman" panose="02020603050405020304" pitchFamily="18" charset="0"/>
              </a:rPr>
              <a:t>who are willing to begin their initial data entry while still in the VA waiting room. The tablets </a:t>
            </a:r>
            <a:r>
              <a:rPr lang="en-US" sz="2400" dirty="0" smtClean="0">
                <a:latin typeface="Times New Roman" panose="02020603050405020304" pitchFamily="18" charset="0"/>
                <a:cs typeface="Times New Roman" panose="02020603050405020304" pitchFamily="18" charset="0"/>
              </a:rPr>
              <a:t>capture </a:t>
            </a:r>
            <a:r>
              <a:rPr lang="en-US" sz="2400" dirty="0">
                <a:latin typeface="Times New Roman" panose="02020603050405020304" pitchFamily="18" charset="0"/>
                <a:cs typeface="Times New Roman" panose="02020603050405020304" pitchFamily="18" charset="0"/>
              </a:rPr>
              <a:t>Veterans’ data securely and confidentially</a:t>
            </a:r>
            <a:r>
              <a:rPr lang="en-US" sz="2400" dirty="0" smtClean="0">
                <a:latin typeface="Times New Roman" panose="02020603050405020304" pitchFamily="18" charset="0"/>
                <a:cs typeface="Times New Roman" panose="02020603050405020304" pitchFamily="18" charset="0"/>
              </a:rPr>
              <a:t>.</a:t>
            </a:r>
          </a:p>
          <a:p>
            <a:pPr marL="0" indent="0">
              <a:lnSpc>
                <a:spcPct val="110000"/>
              </a:lnSpc>
              <a:buNone/>
            </a:pPr>
            <a:r>
              <a:rPr lang="en-US" sz="2400" dirty="0" smtClean="0">
                <a:latin typeface="Times New Roman" panose="02020603050405020304" pitchFamily="18" charset="0"/>
                <a:cs typeface="Times New Roman" panose="02020603050405020304" pitchFamily="18" charset="0"/>
              </a:rPr>
              <a:t>Meanwhile, MHE </a:t>
            </a:r>
            <a:r>
              <a:rPr lang="en-US" sz="2400" dirty="0">
                <a:latin typeface="Times New Roman" panose="02020603050405020304" pitchFamily="18" charset="0"/>
                <a:cs typeface="Times New Roman" panose="02020603050405020304" pitchFamily="18" charset="0"/>
              </a:rPr>
              <a:t>provides a dashboard for clinicians to view the ongoing assessments, </a:t>
            </a:r>
            <a:r>
              <a:rPr lang="en-US" sz="2400" dirty="0" smtClean="0">
                <a:latin typeface="Times New Roman" panose="02020603050405020304" pitchFamily="18" charset="0"/>
                <a:cs typeface="Times New Roman" panose="02020603050405020304" pitchFamily="18" charset="0"/>
              </a:rPr>
              <a:t>which </a:t>
            </a:r>
            <a:r>
              <a:rPr lang="en-US" sz="2400" dirty="0">
                <a:latin typeface="Times New Roman" panose="02020603050405020304" pitchFamily="18" charset="0"/>
                <a:cs typeface="Times New Roman" panose="02020603050405020304" pitchFamily="18" charset="0"/>
              </a:rPr>
              <a:t>tracks Veterans’ progress overall, and highlights those Veterans who need assistance to complete their assessments. </a:t>
            </a:r>
            <a:endParaRPr lang="en-US" sz="2400" dirty="0" smtClean="0">
              <a:latin typeface="Times New Roman" panose="02020603050405020304" pitchFamily="18" charset="0"/>
              <a:cs typeface="Times New Roman" panose="02020603050405020304" pitchFamily="18" charset="0"/>
            </a:endParaRPr>
          </a:p>
          <a:p>
            <a:pPr marL="0" indent="0">
              <a:lnSpc>
                <a:spcPct val="110000"/>
              </a:lnSpc>
              <a:buNone/>
            </a:pPr>
            <a:r>
              <a:rPr lang="en-US" sz="2400" dirty="0" smtClean="0">
                <a:latin typeface="Times New Roman" panose="02020603050405020304" pitchFamily="18" charset="0"/>
                <a:cs typeface="Times New Roman" panose="02020603050405020304" pitchFamily="18" charset="0"/>
              </a:rPr>
              <a:t>The MHE dashboard </a:t>
            </a:r>
            <a:r>
              <a:rPr lang="en-US" sz="2400" dirty="0">
                <a:latin typeface="Times New Roman" panose="02020603050405020304" pitchFamily="18" charset="0"/>
                <a:cs typeface="Times New Roman" panose="02020603050405020304" pitchFamily="18" charset="0"/>
              </a:rPr>
              <a:t>shows </a:t>
            </a:r>
            <a:r>
              <a:rPr lang="en-US" sz="2400" dirty="0" smtClean="0">
                <a:latin typeface="Times New Roman" panose="02020603050405020304" pitchFamily="18" charset="0"/>
                <a:cs typeface="Times New Roman" panose="02020603050405020304" pitchFamily="18" charset="0"/>
              </a:rPr>
              <a:t>a real-time </a:t>
            </a:r>
            <a:r>
              <a:rPr lang="en-US" sz="2400" dirty="0">
                <a:latin typeface="Times New Roman" panose="02020603050405020304" pitchFamily="18" charset="0"/>
                <a:cs typeface="Times New Roman" panose="02020603050405020304" pitchFamily="18" charset="0"/>
              </a:rPr>
              <a:t>alert for any responses that exceed warning </a:t>
            </a:r>
            <a:r>
              <a:rPr lang="en-US" sz="2400" dirty="0" smtClean="0">
                <a:latin typeface="Times New Roman" panose="02020603050405020304" pitchFamily="18" charset="0"/>
                <a:cs typeface="Times New Roman" panose="02020603050405020304" pitchFamily="18" charset="0"/>
              </a:rPr>
              <a:t>parameters, such </a:t>
            </a:r>
            <a:r>
              <a:rPr lang="en-US" sz="2400" dirty="0">
                <a:latin typeface="Times New Roman" panose="02020603050405020304" pitchFamily="18" charset="0"/>
                <a:cs typeface="Times New Roman" panose="02020603050405020304" pitchFamily="18" charset="0"/>
              </a:rPr>
              <a:t>as suicide </a:t>
            </a:r>
            <a:r>
              <a:rPr lang="en-US" sz="2400" dirty="0" smtClean="0">
                <a:latin typeface="Times New Roman" panose="02020603050405020304" pitchFamily="18" charset="0"/>
                <a:cs typeface="Times New Roman" panose="02020603050405020304" pitchFamily="18" charset="0"/>
              </a:rPr>
              <a:t>indicators. This allows clinicians to single out and fast-track Veterans who may be undergoing </a:t>
            </a:r>
            <a:r>
              <a:rPr lang="en-US" sz="2400" dirty="0">
                <a:latin typeface="Times New Roman" panose="02020603050405020304" pitchFamily="18" charset="0"/>
                <a:cs typeface="Times New Roman" panose="02020603050405020304" pitchFamily="18" charset="0"/>
              </a:rPr>
              <a:t>a crisis but not displaying </a:t>
            </a:r>
            <a:r>
              <a:rPr lang="en-US" sz="2400" dirty="0" smtClean="0">
                <a:latin typeface="Times New Roman" panose="02020603050405020304" pitchFamily="18" charset="0"/>
                <a:cs typeface="Times New Roman" panose="02020603050405020304" pitchFamily="18" charset="0"/>
              </a:rPr>
              <a:t>the outward </a:t>
            </a:r>
            <a:r>
              <a:rPr lang="en-US" sz="2400" dirty="0">
                <a:latin typeface="Times New Roman" panose="02020603050405020304" pitchFamily="18" charset="0"/>
                <a:cs typeface="Times New Roman" panose="02020603050405020304" pitchFamily="18" charset="0"/>
              </a:rPr>
              <a:t>signs </a:t>
            </a:r>
            <a:r>
              <a:rPr lang="en-US" sz="2400" dirty="0" smtClean="0">
                <a:latin typeface="Times New Roman" panose="02020603050405020304" pitchFamily="18" charset="0"/>
                <a:cs typeface="Times New Roman" panose="02020603050405020304" pitchFamily="18" charset="0"/>
              </a:rPr>
              <a:t>of it.</a:t>
            </a:r>
            <a:endParaRPr lang="en-US" sz="2400" dirty="0"/>
          </a:p>
        </p:txBody>
      </p:sp>
    </p:spTree>
    <p:extLst>
      <p:ext uri="{BB962C8B-B14F-4D97-AF65-F5344CB8AC3E}">
        <p14:creationId xmlns:p14="http://schemas.microsoft.com/office/powerpoint/2010/main" val="838260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028" y="365125"/>
            <a:ext cx="10817772" cy="961399"/>
          </a:xfrm>
        </p:spPr>
        <p:txBody>
          <a:bodyPr>
            <a:noAutofit/>
          </a:bodyPr>
          <a:lstStyle/>
          <a:p>
            <a:r>
              <a:rPr lang="en-US" dirty="0" smtClean="0">
                <a:solidFill>
                  <a:srgbClr val="92D050"/>
                </a:solidFill>
                <a:latin typeface="Arial Black" panose="020B0A04020102020204" pitchFamily="34" charset="0"/>
              </a:rPr>
              <a:t>MHE HSTA training </a:t>
            </a:r>
            <a:endParaRPr lang="en-US" dirty="0">
              <a:solidFill>
                <a:srgbClr val="92D050"/>
              </a:solidFill>
              <a:latin typeface="Arial Black" panose="020B0A04020102020204" pitchFamily="34" charset="0"/>
            </a:endParaRPr>
          </a:p>
        </p:txBody>
      </p:sp>
      <p:sp>
        <p:nvSpPr>
          <p:cNvPr id="3" name="Content Placeholder 2"/>
          <p:cNvSpPr>
            <a:spLocks noGrp="1"/>
          </p:cNvSpPr>
          <p:nvPr>
            <p:ph idx="1"/>
          </p:nvPr>
        </p:nvSpPr>
        <p:spPr>
          <a:xfrm>
            <a:off x="1212574" y="1326524"/>
            <a:ext cx="10141225" cy="5035365"/>
          </a:xfrm>
        </p:spPr>
        <p:txBody>
          <a:bodyPr>
            <a:normAutofit/>
          </a:bodyPr>
          <a:lstStyle/>
          <a:p>
            <a:pPr marL="0" indent="0">
              <a:buNone/>
            </a:pPr>
            <a:endParaRPr lang="en-US" sz="800" b="1" dirty="0" smtClean="0">
              <a:latin typeface="Arial Black" panose="020B0A04020102020204" pitchFamily="34" charset="0"/>
            </a:endParaRPr>
          </a:p>
          <a:p>
            <a:pPr lvl="3">
              <a:spcBef>
                <a:spcPts val="0"/>
              </a:spcBef>
            </a:pPr>
            <a:r>
              <a:rPr lang="en-US" sz="3600" dirty="0">
                <a:solidFill>
                  <a:srgbClr val="0F4C8F"/>
                </a:solidFill>
              </a:rPr>
              <a:t>System overview</a:t>
            </a:r>
          </a:p>
          <a:p>
            <a:pPr lvl="3">
              <a:spcBef>
                <a:spcPts val="0"/>
              </a:spcBef>
            </a:pPr>
            <a:r>
              <a:rPr lang="en-US" sz="3600" dirty="0">
                <a:solidFill>
                  <a:srgbClr val="0F4C8F"/>
                </a:solidFill>
              </a:rPr>
              <a:t>HSTA tasks and permissions</a:t>
            </a:r>
          </a:p>
          <a:p>
            <a:pPr lvl="3">
              <a:spcBef>
                <a:spcPts val="0"/>
              </a:spcBef>
            </a:pPr>
            <a:r>
              <a:rPr lang="en-US" sz="3600" dirty="0">
                <a:solidFill>
                  <a:srgbClr val="92D050"/>
                </a:solidFill>
              </a:rPr>
              <a:t>Managing your users</a:t>
            </a:r>
          </a:p>
          <a:p>
            <a:pPr lvl="3">
              <a:spcBef>
                <a:spcPts val="0"/>
              </a:spcBef>
            </a:pPr>
            <a:r>
              <a:rPr lang="en-US" sz="3600" dirty="0">
                <a:solidFill>
                  <a:srgbClr val="0F4C8F"/>
                </a:solidFill>
              </a:rPr>
              <a:t>Customizing MHE for your site</a:t>
            </a:r>
          </a:p>
          <a:p>
            <a:pPr lvl="3"/>
            <a:r>
              <a:rPr lang="en-US" sz="3600" dirty="0">
                <a:solidFill>
                  <a:srgbClr val="0F4C8F"/>
                </a:solidFill>
              </a:rPr>
              <a:t>Editing forms and templates</a:t>
            </a:r>
          </a:p>
          <a:p>
            <a:pPr lvl="3"/>
            <a:r>
              <a:rPr lang="en-US" sz="3600" dirty="0">
                <a:solidFill>
                  <a:srgbClr val="0F4C8F"/>
                </a:solidFill>
              </a:rPr>
              <a:t>Correcting assessments in an error state</a:t>
            </a:r>
          </a:p>
          <a:p>
            <a:pPr lvl="3"/>
            <a:r>
              <a:rPr lang="en-US" sz="3600" dirty="0">
                <a:solidFill>
                  <a:srgbClr val="0F4C8F"/>
                </a:solidFill>
              </a:rPr>
              <a:t>Troubleshooting</a:t>
            </a:r>
          </a:p>
          <a:p>
            <a:pPr lvl="3"/>
            <a:r>
              <a:rPr lang="en-US" sz="3600" dirty="0">
                <a:solidFill>
                  <a:srgbClr val="0F4C8F"/>
                </a:solidFill>
              </a:rPr>
              <a:t>Getting help</a:t>
            </a:r>
          </a:p>
          <a:p>
            <a:endParaRPr lang="en-US" dirty="0" smtClean="0"/>
          </a:p>
          <a:p>
            <a:endParaRPr lang="en-US" dirty="0"/>
          </a:p>
        </p:txBody>
      </p:sp>
    </p:spTree>
    <p:extLst>
      <p:ext uri="{BB962C8B-B14F-4D97-AF65-F5344CB8AC3E}">
        <p14:creationId xmlns:p14="http://schemas.microsoft.com/office/powerpoint/2010/main" val="524517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6518"/>
            <a:ext cx="10515600" cy="1643226"/>
          </a:xfrm>
          <a:ln>
            <a:noFill/>
          </a:ln>
        </p:spPr>
        <p:txBody>
          <a:bodyPr>
            <a:normAutofit/>
          </a:bodyPr>
          <a:lstStyle/>
          <a:p>
            <a:pPr>
              <a:spcBef>
                <a:spcPts val="600"/>
              </a:spcBef>
              <a:spcAft>
                <a:spcPts val="300"/>
              </a:spcAft>
            </a:pPr>
            <a:r>
              <a:rPr lang="en-US" dirty="0" smtClean="0">
                <a:ln w="3175">
                  <a:noFill/>
                </a:ln>
                <a:solidFill>
                  <a:srgbClr val="92D050"/>
                </a:solidFill>
                <a:latin typeface="Arial Black" panose="020B0A04020102020204" pitchFamily="34" charset="0"/>
              </a:rPr>
              <a:t>Managing your users</a:t>
            </a:r>
            <a:r>
              <a:rPr lang="en-US" sz="3600" dirty="0" smtClean="0">
                <a:ln w="3175">
                  <a:noFill/>
                </a:ln>
                <a:solidFill>
                  <a:srgbClr val="92D050"/>
                </a:solidFill>
                <a:latin typeface="Arial Black" panose="020B0A04020102020204" pitchFamily="34" charset="0"/>
              </a:rPr>
              <a:t/>
            </a:r>
            <a:br>
              <a:rPr lang="en-US" sz="3600" dirty="0" smtClean="0">
                <a:ln w="3175">
                  <a:noFill/>
                </a:ln>
                <a:solidFill>
                  <a:srgbClr val="92D050"/>
                </a:solidFill>
                <a:latin typeface="Arial Black" panose="020B0A04020102020204" pitchFamily="34" charset="0"/>
              </a:rPr>
            </a:br>
            <a:r>
              <a:rPr lang="en-US" sz="3600" dirty="0">
                <a:ln>
                  <a:solidFill>
                    <a:srgbClr val="0F4C8F"/>
                  </a:solidFill>
                </a:ln>
                <a:solidFill>
                  <a:srgbClr val="92D050"/>
                </a:solidFill>
                <a:latin typeface="Arial Black" panose="020B0A04020102020204" pitchFamily="34" charset="0"/>
                <a:cs typeface="Times New Roman" panose="02020603050405020304" pitchFamily="18" charset="0"/>
              </a:rPr>
              <a:t>Create initial clinician &amp; assistant users</a:t>
            </a:r>
            <a:endParaRPr lang="en-US" sz="3600" dirty="0">
              <a:ln w="3175">
                <a:no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965915" y="2119744"/>
            <a:ext cx="10387885" cy="4388631"/>
          </a:xfrm>
        </p:spPr>
        <p:txBody>
          <a:bodyPr>
            <a:normAutofit/>
          </a:bodyPr>
          <a:lstStyle/>
          <a:p>
            <a:pPr marL="0" indent="0">
              <a:spcBef>
                <a:spcPts val="0"/>
              </a:spcBef>
              <a:spcAft>
                <a:spcPts val="1200"/>
              </a:spcAft>
              <a:buNone/>
            </a:pPr>
            <a:r>
              <a:rPr lang="en-US" sz="2400" dirty="0" smtClean="0">
                <a:latin typeface="Times New Roman" panose="02020603050405020304" pitchFamily="18" charset="0"/>
                <a:cs typeface="Times New Roman" panose="02020603050405020304" pitchFamily="18" charset="0"/>
              </a:rPr>
              <a:t>After you receive access to MHE, create your site’s staff users.</a:t>
            </a:r>
          </a:p>
          <a:p>
            <a:pPr marL="0" indent="0">
              <a:buNone/>
            </a:pPr>
            <a:r>
              <a:rPr lang="en-US" sz="2400" dirty="0" smtClean="0">
                <a:latin typeface="Times New Roman" panose="02020603050405020304" pitchFamily="18" charset="0"/>
                <a:cs typeface="Times New Roman" panose="02020603050405020304" pitchFamily="18" charset="0"/>
              </a:rPr>
              <a:t>Before </a:t>
            </a:r>
            <a:r>
              <a:rPr lang="en-US" sz="2400" dirty="0">
                <a:latin typeface="Times New Roman" panose="02020603050405020304" pitchFamily="18" charset="0"/>
                <a:cs typeface="Times New Roman" panose="02020603050405020304" pitchFamily="18" charset="0"/>
              </a:rPr>
              <a:t>starting this task, you must:</a:t>
            </a:r>
          </a:p>
          <a:p>
            <a:pPr marL="628650" lvl="1" indent="-171450"/>
            <a:r>
              <a:rPr lang="en-US" dirty="0">
                <a:latin typeface="Times New Roman" panose="02020603050405020304" pitchFamily="18" charset="0"/>
                <a:cs typeface="Times New Roman" panose="02020603050405020304" pitchFamily="18" charset="0"/>
              </a:rPr>
              <a:t>have a list of users and their system roles, first and last names, phone numbers, and </a:t>
            </a:r>
            <a:r>
              <a:rPr lang="en-US" dirty="0" smtClean="0">
                <a:latin typeface="Times New Roman" panose="02020603050405020304" pitchFamily="18" charset="0"/>
                <a:cs typeface="Times New Roman" panose="02020603050405020304" pitchFamily="18" charset="0"/>
              </a:rPr>
              <a:t>email </a:t>
            </a:r>
            <a:r>
              <a:rPr lang="en-US" dirty="0">
                <a:latin typeface="Times New Roman" panose="02020603050405020304" pitchFamily="18" charset="0"/>
                <a:cs typeface="Times New Roman" panose="02020603050405020304" pitchFamily="18" charset="0"/>
              </a:rPr>
              <a:t>addresses, and </a:t>
            </a:r>
          </a:p>
          <a:p>
            <a:pPr marL="628650" lvl="1" indent="-171450">
              <a:spcAft>
                <a:spcPts val="1200"/>
              </a:spcAft>
            </a:pPr>
            <a:r>
              <a:rPr lang="en-US" dirty="0">
                <a:latin typeface="Times New Roman" panose="02020603050405020304" pitchFamily="18" charset="0"/>
                <a:cs typeface="Times New Roman" panose="02020603050405020304" pitchFamily="18" charset="0"/>
              </a:rPr>
              <a:t>be prepared to create a user ID and a password for each one.</a:t>
            </a:r>
          </a:p>
          <a:p>
            <a:pPr marL="0" indent="0">
              <a:buNone/>
            </a:pPr>
            <a:r>
              <a:rPr lang="en-US" sz="2400" dirty="0" smtClean="0">
                <a:latin typeface="Times New Roman" panose="02020603050405020304" pitchFamily="18" charset="0"/>
                <a:cs typeface="Times New Roman" panose="02020603050405020304" pitchFamily="18" charset="0"/>
              </a:rPr>
              <a:t>After </a:t>
            </a:r>
            <a:r>
              <a:rPr lang="en-US" sz="2400" dirty="0">
                <a:latin typeface="Times New Roman" panose="02020603050405020304" pitchFamily="18" charset="0"/>
                <a:cs typeface="Times New Roman" panose="02020603050405020304" pitchFamily="18" charset="0"/>
              </a:rPr>
              <a:t>creating the system users:</a:t>
            </a:r>
          </a:p>
          <a:p>
            <a:pPr marL="628650" lvl="1" indent="-171450"/>
            <a:r>
              <a:rPr lang="en-US" dirty="0">
                <a:latin typeface="Times New Roman" panose="02020603050405020304" pitchFamily="18" charset="0"/>
                <a:cs typeface="Times New Roman" panose="02020603050405020304" pitchFamily="18" charset="0"/>
              </a:rPr>
              <a:t>provide the users with their user IDs and passwords, and</a:t>
            </a:r>
          </a:p>
          <a:p>
            <a:pPr marL="628650" lvl="1" indent="-171450"/>
            <a:r>
              <a:rPr lang="en-US" dirty="0">
                <a:latin typeface="Times New Roman" panose="02020603050405020304" pitchFamily="18" charset="0"/>
                <a:cs typeface="Times New Roman" panose="02020603050405020304" pitchFamily="18" charset="0"/>
              </a:rPr>
              <a:t>instruct them to change their passwords after logging in.</a:t>
            </a:r>
          </a:p>
          <a:p>
            <a:pPr marL="457200" lvl="1"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776512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457"/>
            <a:ext cx="10515600" cy="1683034"/>
          </a:xfrm>
          <a:ln>
            <a:noFill/>
          </a:ln>
        </p:spPr>
        <p:txBody>
          <a:bodyPr>
            <a:normAutofit/>
          </a:bodyPr>
          <a:lstStyle/>
          <a:p>
            <a:pPr lvl="1" algn="l" rtl="0">
              <a:lnSpc>
                <a:spcPct val="90000"/>
              </a:lnSpc>
              <a:spcBef>
                <a:spcPts val="600"/>
              </a:spcBef>
              <a:spcAft>
                <a:spcPts val="300"/>
              </a:spcAft>
            </a:pPr>
            <a:r>
              <a:rPr lang="en-US" sz="4400" dirty="0" smtClean="0">
                <a:ln w="3175">
                  <a:noFill/>
                </a:ln>
                <a:solidFill>
                  <a:srgbClr val="92D050"/>
                </a:solidFill>
                <a:latin typeface="Arial Black" panose="020B0A04020102020204" pitchFamily="34" charset="0"/>
              </a:rPr>
              <a:t>Managing your users</a:t>
            </a:r>
            <a:r>
              <a:rPr lang="en-US" sz="3200" dirty="0" smtClean="0">
                <a:ln w="3175">
                  <a:noFill/>
                </a:ln>
                <a:solidFill>
                  <a:srgbClr val="92D050"/>
                </a:solidFill>
                <a:latin typeface="Arial Black" panose="020B0A04020102020204" pitchFamily="34" charset="0"/>
              </a:rPr>
              <a:t/>
            </a:r>
            <a:br>
              <a:rPr lang="en-US" sz="3200" dirty="0" smtClean="0">
                <a:ln w="3175">
                  <a:noFill/>
                </a:ln>
                <a:solidFill>
                  <a:srgbClr val="92D050"/>
                </a:solidFill>
                <a:latin typeface="Arial Black" panose="020B0A04020102020204" pitchFamily="34" charset="0"/>
              </a:rPr>
            </a:br>
            <a:r>
              <a:rPr lang="en-US" sz="3600" dirty="0" smtClean="0">
                <a:ln>
                  <a:solidFill>
                    <a:srgbClr val="0F4C8F"/>
                  </a:solidFill>
                </a:ln>
                <a:solidFill>
                  <a:srgbClr val="92D050"/>
                </a:solidFill>
                <a:latin typeface="Arial Black" panose="020B0A04020102020204" pitchFamily="34" charset="0"/>
                <a:cs typeface="Times New Roman" panose="02020603050405020304" pitchFamily="18" charset="0"/>
              </a:rPr>
              <a:t>Create initial clinician &amp; assistant users</a:t>
            </a:r>
            <a:r>
              <a:rPr lang="en-US" sz="3600" dirty="0" smtClean="0">
                <a:solidFill>
                  <a:srgbClr val="92D050"/>
                </a:solidFill>
                <a:latin typeface="Arial Black" panose="020B0A04020102020204" pitchFamily="34" charset="0"/>
                <a:cs typeface="Times New Roman" panose="02020603050405020304" pitchFamily="18" charset="0"/>
              </a:rPr>
              <a:t> </a:t>
            </a:r>
            <a:endParaRPr lang="en-US" sz="3600" dirty="0">
              <a:ln w="3175">
                <a:no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128017" y="1249251"/>
            <a:ext cx="11225784" cy="4816269"/>
          </a:xfrm>
        </p:spPr>
        <p:txBody>
          <a:bodyPr>
            <a:normAutofit/>
          </a:bodyPr>
          <a:lstStyle/>
          <a:p>
            <a:pPr marL="0" lvl="0" indent="0">
              <a:buNone/>
            </a:pPr>
            <a:endParaRPr lang="en-US" sz="900" dirty="0" smtClean="0">
              <a:latin typeface="Times New Roman" panose="02020603050405020304" pitchFamily="18" charset="0"/>
              <a:cs typeface="Times New Roman" panose="02020603050405020304" pitchFamily="18" charset="0"/>
            </a:endParaRPr>
          </a:p>
          <a:p>
            <a:pPr marL="457200" lvl="1" indent="0">
              <a:buNone/>
            </a:pPr>
            <a:endParaRPr lang="en-US" dirty="0"/>
          </a:p>
          <a:p>
            <a:pPr marL="457200" lvl="1" indent="0">
              <a:buNone/>
            </a:pPr>
            <a:endParaRPr lang="en-US" dirty="0"/>
          </a:p>
          <a:p>
            <a:pPr marL="0" indent="0">
              <a:buNone/>
            </a:pPr>
            <a:endParaRPr lang="en-US" dirty="0" smtClean="0"/>
          </a:p>
          <a:p>
            <a:pPr marL="0" indent="0">
              <a:buNone/>
            </a:pP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8570" y="1829504"/>
            <a:ext cx="7614860" cy="4613564"/>
          </a:xfrm>
          <a:prstGeom prst="rect">
            <a:avLst/>
          </a:prstGeom>
          <a:ln>
            <a:solidFill>
              <a:schemeClr val="bg1">
                <a:lumMod val="85000"/>
              </a:schemeClr>
            </a:solidFill>
          </a:ln>
        </p:spPr>
      </p:pic>
    </p:spTree>
    <p:extLst>
      <p:ext uri="{BB962C8B-B14F-4D97-AF65-F5344CB8AC3E}">
        <p14:creationId xmlns:p14="http://schemas.microsoft.com/office/powerpoint/2010/main" val="3321983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729"/>
            <a:ext cx="10515600" cy="1397943"/>
          </a:xfrm>
          <a:ln>
            <a:noFill/>
          </a:ln>
        </p:spPr>
        <p:txBody>
          <a:bodyPr>
            <a:normAutofit/>
          </a:bodyPr>
          <a:lstStyle/>
          <a:p>
            <a:pPr lvl="1" algn="l" rtl="0">
              <a:lnSpc>
                <a:spcPct val="90000"/>
              </a:lnSpc>
              <a:spcBef>
                <a:spcPts val="600"/>
              </a:spcBef>
              <a:spcAft>
                <a:spcPts val="300"/>
              </a:spcAft>
            </a:pPr>
            <a:r>
              <a:rPr lang="en-US" sz="4400" dirty="0" smtClean="0">
                <a:ln w="3175">
                  <a:noFill/>
                </a:ln>
                <a:solidFill>
                  <a:srgbClr val="92D050"/>
                </a:solidFill>
                <a:latin typeface="Arial Black" panose="020B0A04020102020204" pitchFamily="34" charset="0"/>
              </a:rPr>
              <a:t>Managing your users</a:t>
            </a:r>
            <a:r>
              <a:rPr lang="en-US" sz="3200" dirty="0" smtClean="0">
                <a:ln w="3175">
                  <a:noFill/>
                </a:ln>
                <a:solidFill>
                  <a:srgbClr val="92D050"/>
                </a:solidFill>
                <a:latin typeface="Arial Black" panose="020B0A04020102020204" pitchFamily="34" charset="0"/>
              </a:rPr>
              <a:t/>
            </a:r>
            <a:br>
              <a:rPr lang="en-US" sz="3200" dirty="0" smtClean="0">
                <a:ln w="3175">
                  <a:noFill/>
                </a:ln>
                <a:solidFill>
                  <a:srgbClr val="92D050"/>
                </a:solidFill>
                <a:latin typeface="Arial Black" panose="020B0A04020102020204" pitchFamily="34" charset="0"/>
              </a:rPr>
            </a:br>
            <a:r>
              <a:rPr lang="en-US" sz="3600" dirty="0" smtClean="0">
                <a:ln>
                  <a:solidFill>
                    <a:srgbClr val="0F4C8F"/>
                  </a:solidFill>
                </a:ln>
                <a:solidFill>
                  <a:srgbClr val="92D050"/>
                </a:solidFill>
                <a:latin typeface="Arial Black" panose="020B0A04020102020204" pitchFamily="34" charset="0"/>
                <a:cs typeface="Times New Roman" panose="02020603050405020304" pitchFamily="18" charset="0"/>
              </a:rPr>
              <a:t>Create initial clinician &amp; assistant users </a:t>
            </a:r>
            <a:endParaRPr lang="en-US" sz="3600" dirty="0">
              <a:ln w="3175">
                <a:no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103030" y="1962955"/>
            <a:ext cx="11250770" cy="4419600"/>
          </a:xfrm>
        </p:spPr>
        <p:txBody>
          <a:bodyPr>
            <a:normAutofit/>
          </a:bodyPr>
          <a:lstStyle/>
          <a:p>
            <a:pPr marL="457200" lvl="1" indent="0">
              <a:buNone/>
            </a:pPr>
            <a:endParaRPr lang="en-US" dirty="0" smtClean="0"/>
          </a:p>
          <a:p>
            <a:pPr marL="457200" lvl="1" indent="0">
              <a:buNone/>
            </a:pPr>
            <a:r>
              <a:rPr lang="en-US" dirty="0" smtClean="0"/>
              <a:t>You </a:t>
            </a:r>
            <a:r>
              <a:rPr lang="en-US" dirty="0"/>
              <a:t>are </a:t>
            </a:r>
            <a:r>
              <a:rPr lang="en-US" dirty="0" smtClean="0"/>
              <a:t/>
            </a:r>
            <a:br>
              <a:rPr lang="en-US" dirty="0" smtClean="0"/>
            </a:br>
            <a:r>
              <a:rPr lang="en-US" dirty="0" smtClean="0"/>
              <a:t>returned </a:t>
            </a:r>
            <a:r>
              <a:rPr lang="en-US" dirty="0"/>
              <a:t>to the User </a:t>
            </a:r>
            <a:r>
              <a:rPr lang="en-US" dirty="0" smtClean="0"/>
              <a:t/>
            </a:r>
            <a:br>
              <a:rPr lang="en-US" dirty="0" smtClean="0"/>
            </a:br>
            <a:r>
              <a:rPr lang="en-US" dirty="0" smtClean="0"/>
              <a:t>Management </a:t>
            </a:r>
            <a:r>
              <a:rPr lang="en-US" dirty="0"/>
              <a:t>page, </a:t>
            </a:r>
            <a:r>
              <a:rPr lang="en-US" dirty="0" smtClean="0"/>
              <a:t/>
            </a:r>
            <a:br>
              <a:rPr lang="en-US" dirty="0" smtClean="0"/>
            </a:br>
            <a:r>
              <a:rPr lang="en-US" dirty="0" smtClean="0"/>
              <a:t>and </a:t>
            </a:r>
            <a:r>
              <a:rPr lang="en-US" dirty="0"/>
              <a:t>the new user is </a:t>
            </a:r>
            <a:r>
              <a:rPr lang="en-US" dirty="0" smtClean="0"/>
              <a:t/>
            </a:r>
            <a:br>
              <a:rPr lang="en-US" dirty="0" smtClean="0"/>
            </a:br>
            <a:r>
              <a:rPr lang="en-US" dirty="0" smtClean="0"/>
              <a:t>listed </a:t>
            </a:r>
            <a:r>
              <a:rPr lang="en-US" dirty="0"/>
              <a:t>there.</a:t>
            </a:r>
          </a:p>
          <a:p>
            <a:pPr marL="457200" lvl="1" indent="0">
              <a:buNone/>
            </a:pPr>
            <a:endParaRPr lang="en-US" dirty="0"/>
          </a:p>
          <a:p>
            <a:pPr marL="457200" lvl="1" indent="0">
              <a:buNone/>
            </a:pPr>
            <a:endParaRPr lang="en-US" dirty="0"/>
          </a:p>
          <a:p>
            <a:pPr marL="0" indent="0">
              <a:buNone/>
            </a:pPr>
            <a:endParaRPr lang="en-US" dirty="0" smtClean="0"/>
          </a:p>
          <a:p>
            <a:pPr marL="0" indent="0">
              <a:buNone/>
            </a:pPr>
            <a:endParaRPr lang="en-US" dirty="0"/>
          </a:p>
        </p:txBody>
      </p:sp>
      <p:grpSp>
        <p:nvGrpSpPr>
          <p:cNvPr id="4" name="Group 3"/>
          <p:cNvGrpSpPr/>
          <p:nvPr/>
        </p:nvGrpSpPr>
        <p:grpSpPr>
          <a:xfrm>
            <a:off x="2614411" y="2119756"/>
            <a:ext cx="8739389" cy="4262799"/>
            <a:chOff x="2614411" y="2119756"/>
            <a:chExt cx="8739389" cy="4262799"/>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7174" y="2119756"/>
              <a:ext cx="7916626" cy="4262799"/>
            </a:xfrm>
            <a:prstGeom prst="rect">
              <a:avLst/>
            </a:prstGeom>
            <a:ln>
              <a:solidFill>
                <a:schemeClr val="bg1">
                  <a:lumMod val="85000"/>
                </a:schemeClr>
              </a:solidFill>
            </a:ln>
          </p:spPr>
        </p:pic>
        <p:cxnSp>
          <p:nvCxnSpPr>
            <p:cNvPr id="8" name="Straight Arrow Connector 7"/>
            <p:cNvCxnSpPr/>
            <p:nvPr/>
          </p:nvCxnSpPr>
          <p:spPr>
            <a:xfrm flipV="1">
              <a:off x="2614411" y="4492388"/>
              <a:ext cx="759865" cy="1287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495772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2124"/>
            <a:ext cx="10515600" cy="850006"/>
          </a:xfrm>
          <a:ln>
            <a:noFill/>
          </a:ln>
        </p:spPr>
        <p:txBody>
          <a:bodyPr>
            <a:normAutofit fontScale="90000"/>
          </a:bodyPr>
          <a:lstStyle/>
          <a:p>
            <a:pPr lvl="1" algn="l" rtl="0">
              <a:lnSpc>
                <a:spcPct val="90000"/>
              </a:lnSpc>
              <a:spcBef>
                <a:spcPts val="600"/>
              </a:spcBef>
              <a:spcAft>
                <a:spcPts val="300"/>
              </a:spcAft>
            </a:pPr>
            <a:r>
              <a:rPr lang="en-US" sz="4900" dirty="0" smtClean="0">
                <a:ln w="3175">
                  <a:noFill/>
                </a:ln>
                <a:solidFill>
                  <a:srgbClr val="92D050"/>
                </a:solidFill>
                <a:latin typeface="Arial Black" panose="020B0A04020102020204" pitchFamily="34" charset="0"/>
              </a:rPr>
              <a:t>Managing your users</a:t>
            </a:r>
            <a:r>
              <a:rPr lang="en-US" sz="3200" dirty="0" smtClean="0">
                <a:ln w="3175">
                  <a:noFill/>
                </a:ln>
                <a:solidFill>
                  <a:srgbClr val="92D050"/>
                </a:solidFill>
                <a:latin typeface="Arial Black" panose="020B0A04020102020204" pitchFamily="34" charset="0"/>
              </a:rPr>
              <a:t/>
            </a:r>
            <a:br>
              <a:rPr lang="en-US" sz="3200" dirty="0" smtClean="0">
                <a:ln w="3175">
                  <a:noFill/>
                </a:ln>
                <a:solidFill>
                  <a:srgbClr val="92D050"/>
                </a:solidFill>
                <a:latin typeface="Arial Black" panose="020B0A04020102020204" pitchFamily="34" charset="0"/>
              </a:rPr>
            </a:br>
            <a:r>
              <a:rPr lang="en-US" sz="3200" dirty="0" smtClean="0">
                <a:ln w="3175">
                  <a:solidFill>
                    <a:srgbClr val="0F4C8F"/>
                  </a:solidFill>
                </a:ln>
                <a:solidFill>
                  <a:srgbClr val="92D050"/>
                </a:solidFill>
                <a:latin typeface="Arial Black" panose="020B0A04020102020204" pitchFamily="34" charset="0"/>
              </a:rPr>
              <a:t>E</a:t>
            </a:r>
            <a:r>
              <a:rPr lang="en-US" sz="3200" dirty="0" smtClean="0">
                <a:ln>
                  <a:solidFill>
                    <a:srgbClr val="0F4C8F"/>
                  </a:solidFill>
                </a:ln>
                <a:solidFill>
                  <a:srgbClr val="92D050"/>
                </a:solidFill>
                <a:latin typeface="Arial Black" panose="020B0A04020102020204" pitchFamily="34" charset="0"/>
                <a:cs typeface="Times New Roman" panose="02020603050405020304" pitchFamily="18" charset="0"/>
              </a:rPr>
              <a:t>dit for user changes </a:t>
            </a:r>
            <a:endParaRPr lang="en-US" sz="3200" dirty="0">
              <a:ln w="3175">
                <a:no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103031" y="1352282"/>
            <a:ext cx="11250770" cy="4713238"/>
          </a:xfrm>
        </p:spPr>
        <p:txBody>
          <a:bodyPr>
            <a:normAutofit/>
          </a:bodyPr>
          <a:lstStyle/>
          <a:p>
            <a:pPr marL="457200" lvl="1" indent="0">
              <a:buNone/>
            </a:pPr>
            <a:endParaRPr lang="en-US" dirty="0" smtClean="0"/>
          </a:p>
          <a:p>
            <a:pPr marL="457200" lvl="1" indent="0">
              <a:buNone/>
            </a:pPr>
            <a:endParaRPr lang="en-US" dirty="0"/>
          </a:p>
          <a:p>
            <a:pPr marL="457200" lvl="1" indent="0">
              <a:buNone/>
            </a:pPr>
            <a:r>
              <a:rPr lang="en-US" dirty="0" smtClean="0"/>
              <a:t>Update user data by clicking the user’s</a:t>
            </a:r>
            <a:br>
              <a:rPr lang="en-US" dirty="0" smtClean="0"/>
            </a:br>
            <a:r>
              <a:rPr lang="en-US" dirty="0" smtClean="0"/>
              <a:t>ID to open the Edit User page, </a:t>
            </a:r>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buNone/>
            </a:pPr>
            <a:r>
              <a:rPr lang="en-US" dirty="0" smtClean="0"/>
              <a:t>then </a:t>
            </a:r>
            <a:br>
              <a:rPr lang="en-US" dirty="0" smtClean="0"/>
            </a:br>
            <a:r>
              <a:rPr lang="en-US" dirty="0" smtClean="0"/>
              <a:t>make changes to the data,</a:t>
            </a:r>
            <a:br>
              <a:rPr lang="en-US" dirty="0" smtClean="0"/>
            </a:br>
            <a:r>
              <a:rPr lang="en-US" dirty="0" smtClean="0"/>
              <a:t>then click </a:t>
            </a:r>
            <a:r>
              <a:rPr lang="en-US" b="1" dirty="0" smtClean="0"/>
              <a:t>Save</a:t>
            </a:r>
            <a:r>
              <a:rPr lang="en-US" dirty="0" smtClean="0"/>
              <a:t>.</a:t>
            </a:r>
            <a:endParaRPr lang="en-US" dirty="0"/>
          </a:p>
          <a:p>
            <a:pPr marL="457200" lvl="1" indent="0">
              <a:buNone/>
            </a:pPr>
            <a:endParaRPr lang="en-US" dirty="0"/>
          </a:p>
          <a:p>
            <a:pPr marL="457200" lvl="1" indent="0">
              <a:buNone/>
            </a:pPr>
            <a:endParaRPr lang="en-US" dirty="0"/>
          </a:p>
          <a:p>
            <a:pPr marL="0" indent="0">
              <a:buNone/>
            </a:pPr>
            <a:endParaRPr lang="en-US" dirty="0" smtClean="0"/>
          </a:p>
          <a:p>
            <a:pPr marL="0" indent="0">
              <a:buNone/>
            </a:pP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9959" y="1142687"/>
            <a:ext cx="4448730" cy="2395470"/>
          </a:xfrm>
          <a:prstGeom prst="rect">
            <a:avLst/>
          </a:prstGeom>
          <a:ln>
            <a:solidFill>
              <a:schemeClr val="bg1">
                <a:lumMod val="85000"/>
              </a:schemeClr>
            </a:solidFill>
          </a:ln>
        </p:spPr>
      </p:pic>
      <p:sp>
        <p:nvSpPr>
          <p:cNvPr id="4" name="Rectangle 3"/>
          <p:cNvSpPr/>
          <p:nvPr/>
        </p:nvSpPr>
        <p:spPr>
          <a:xfrm>
            <a:off x="5518444" y="2395468"/>
            <a:ext cx="341442" cy="14166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3710" y="3709056"/>
            <a:ext cx="4135766" cy="2837744"/>
          </a:xfrm>
          <a:prstGeom prst="rect">
            <a:avLst/>
          </a:prstGeom>
          <a:ln>
            <a:solidFill>
              <a:schemeClr val="bg1">
                <a:lumMod val="85000"/>
              </a:schemeClr>
            </a:solidFill>
          </a:ln>
        </p:spPr>
      </p:pic>
    </p:spTree>
    <p:extLst>
      <p:ext uri="{BB962C8B-B14F-4D97-AF65-F5344CB8AC3E}">
        <p14:creationId xmlns:p14="http://schemas.microsoft.com/office/powerpoint/2010/main" val="3406100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2124"/>
            <a:ext cx="10515600" cy="850006"/>
          </a:xfrm>
          <a:ln>
            <a:noFill/>
          </a:ln>
        </p:spPr>
        <p:txBody>
          <a:bodyPr>
            <a:normAutofit fontScale="90000"/>
          </a:bodyPr>
          <a:lstStyle/>
          <a:p>
            <a:pPr lvl="1" algn="l" rtl="0">
              <a:lnSpc>
                <a:spcPct val="90000"/>
              </a:lnSpc>
              <a:spcBef>
                <a:spcPts val="600"/>
              </a:spcBef>
              <a:spcAft>
                <a:spcPts val="300"/>
              </a:spcAft>
            </a:pPr>
            <a:r>
              <a:rPr lang="en-US" sz="4900" dirty="0" smtClean="0">
                <a:ln w="3175">
                  <a:noFill/>
                </a:ln>
                <a:solidFill>
                  <a:srgbClr val="92D050"/>
                </a:solidFill>
                <a:latin typeface="Arial Black" panose="020B0A04020102020204" pitchFamily="34" charset="0"/>
              </a:rPr>
              <a:t>Managing your users</a:t>
            </a:r>
            <a:r>
              <a:rPr lang="en-US" sz="3200" dirty="0" smtClean="0">
                <a:ln w="3175">
                  <a:noFill/>
                </a:ln>
                <a:solidFill>
                  <a:srgbClr val="92D050"/>
                </a:solidFill>
                <a:latin typeface="Arial Black" panose="020B0A04020102020204" pitchFamily="34" charset="0"/>
              </a:rPr>
              <a:t/>
            </a:r>
            <a:br>
              <a:rPr lang="en-US" sz="3200" dirty="0" smtClean="0">
                <a:ln w="3175">
                  <a:noFill/>
                </a:ln>
                <a:solidFill>
                  <a:srgbClr val="92D050"/>
                </a:solidFill>
                <a:latin typeface="Arial Black" panose="020B0A04020102020204" pitchFamily="34" charset="0"/>
              </a:rPr>
            </a:br>
            <a:r>
              <a:rPr lang="en-US" sz="3200" dirty="0" smtClean="0">
                <a:ln>
                  <a:solidFill>
                    <a:srgbClr val="0F4C8F"/>
                  </a:solidFill>
                </a:ln>
                <a:solidFill>
                  <a:srgbClr val="92D050"/>
                </a:solidFill>
                <a:latin typeface="Arial Black" panose="020B0A04020102020204" pitchFamily="34" charset="0"/>
                <a:cs typeface="Times New Roman" panose="02020603050405020304" pitchFamily="18" charset="0"/>
              </a:rPr>
              <a:t>User passwords </a:t>
            </a:r>
            <a:endParaRPr lang="en-US" sz="3200" dirty="0">
              <a:ln w="3175">
                <a:no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103031" y="1352282"/>
            <a:ext cx="11250770" cy="4713238"/>
          </a:xfrm>
        </p:spPr>
        <p:txBody>
          <a:bodyPr>
            <a:normAutofit/>
          </a:bodyPr>
          <a:lstStyle/>
          <a:p>
            <a:pPr marL="457200" lvl="1" indent="0">
              <a:buNone/>
            </a:pPr>
            <a:r>
              <a:rPr lang="en-US" dirty="0" smtClean="0"/>
              <a:t>When users forget their passwords, you cannot</a:t>
            </a:r>
            <a:br>
              <a:rPr lang="en-US" dirty="0" smtClean="0"/>
            </a:br>
            <a:r>
              <a:rPr lang="en-US" dirty="0" smtClean="0"/>
              <a:t>retrieve their old passwords, however, you can </a:t>
            </a:r>
            <a:br>
              <a:rPr lang="en-US" dirty="0" smtClean="0"/>
            </a:br>
            <a:r>
              <a:rPr lang="en-US" dirty="0" smtClean="0"/>
              <a:t>reset their accounts to new passwords. </a:t>
            </a:r>
          </a:p>
          <a:p>
            <a:pPr marL="457200" lvl="1" indent="0">
              <a:buNone/>
            </a:pPr>
            <a:r>
              <a:rPr lang="en-US" dirty="0" smtClean="0"/>
              <a:t>             1. Click the user’s name on your User </a:t>
            </a:r>
            <a:br>
              <a:rPr lang="en-US" dirty="0" smtClean="0"/>
            </a:br>
            <a:r>
              <a:rPr lang="en-US" dirty="0" smtClean="0"/>
              <a:t>                  Management page.</a:t>
            </a:r>
          </a:p>
          <a:p>
            <a:pPr marL="457200" lvl="1" indent="0">
              <a:buNone/>
            </a:pPr>
            <a:endParaRPr lang="en-US" dirty="0" smtClean="0"/>
          </a:p>
          <a:p>
            <a:pPr marL="457200" lvl="1" indent="0">
              <a:buNone/>
            </a:pPr>
            <a:r>
              <a:rPr lang="en-US" dirty="0" smtClean="0"/>
              <a:t>The Edit User page opens for that user.</a:t>
            </a:r>
          </a:p>
          <a:p>
            <a:pPr marL="457200" lvl="1" indent="0">
              <a:buNone/>
            </a:pPr>
            <a:endParaRPr lang="en-US" dirty="0"/>
          </a:p>
          <a:p>
            <a:pPr marL="457200" lvl="1" indent="0">
              <a:buNone/>
            </a:pPr>
            <a:r>
              <a:rPr lang="en-US" dirty="0" smtClean="0"/>
              <a:t>2. Click </a:t>
            </a:r>
            <a:r>
              <a:rPr lang="en-US" b="1" dirty="0" smtClean="0"/>
              <a:t>Click here to Change Password</a:t>
            </a:r>
            <a:r>
              <a:rPr lang="en-US" dirty="0" smtClean="0"/>
              <a:t>.</a:t>
            </a:r>
          </a:p>
          <a:p>
            <a:pPr marL="457200" lvl="1" indent="0">
              <a:buNone/>
            </a:pPr>
            <a:r>
              <a:rPr lang="en-US" dirty="0"/>
              <a:t> </a:t>
            </a:r>
            <a:r>
              <a:rPr lang="en-US" dirty="0" smtClean="0"/>
              <a:t>    A pop-up window allows you to </a:t>
            </a:r>
            <a:br>
              <a:rPr lang="en-US" dirty="0" smtClean="0"/>
            </a:br>
            <a:r>
              <a:rPr lang="en-US" dirty="0" smtClean="0"/>
              <a:t>     type and save a new password.</a:t>
            </a:r>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endParaRPr lang="en-US" dirty="0"/>
          </a:p>
          <a:p>
            <a:pPr marL="0" indent="0">
              <a:buNone/>
            </a:pPr>
            <a:endParaRPr lang="en-US" dirty="0" smtClean="0"/>
          </a:p>
          <a:p>
            <a:pPr marL="0" indent="0">
              <a:buNone/>
            </a:pPr>
            <a:endParaRPr lang="en-US" dirty="0"/>
          </a:p>
        </p:txBody>
      </p:sp>
      <p:grpSp>
        <p:nvGrpSpPr>
          <p:cNvPr id="7" name="Group 6"/>
          <p:cNvGrpSpPr/>
          <p:nvPr/>
        </p:nvGrpSpPr>
        <p:grpSpPr>
          <a:xfrm>
            <a:off x="6638912" y="1142687"/>
            <a:ext cx="4500245" cy="2395470"/>
            <a:chOff x="5518444" y="1142687"/>
            <a:chExt cx="4500245" cy="239547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9959" y="1142687"/>
              <a:ext cx="4448730" cy="2395470"/>
            </a:xfrm>
            <a:prstGeom prst="rect">
              <a:avLst/>
            </a:prstGeom>
            <a:ln>
              <a:solidFill>
                <a:schemeClr val="bg1">
                  <a:lumMod val="85000"/>
                </a:schemeClr>
              </a:solidFill>
            </a:ln>
          </p:spPr>
        </p:pic>
        <p:sp>
          <p:nvSpPr>
            <p:cNvPr id="4" name="Rectangle 3"/>
            <p:cNvSpPr/>
            <p:nvPr/>
          </p:nvSpPr>
          <p:spPr>
            <a:xfrm>
              <a:off x="5518444" y="2395468"/>
              <a:ext cx="341442" cy="14166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9539" y="3757261"/>
            <a:ext cx="4091131" cy="2808770"/>
          </a:xfrm>
          <a:prstGeom prst="rect">
            <a:avLst/>
          </a:prstGeom>
          <a:ln>
            <a:solidFill>
              <a:schemeClr val="bg1">
                <a:lumMod val="85000"/>
              </a:schemeClr>
            </a:solidFill>
          </a:ln>
        </p:spPr>
      </p:pic>
      <p:cxnSp>
        <p:nvCxnSpPr>
          <p:cNvPr id="10" name="Straight Arrow Connector 9"/>
          <p:cNvCxnSpPr/>
          <p:nvPr/>
        </p:nvCxnSpPr>
        <p:spPr>
          <a:xfrm flipV="1">
            <a:off x="8152327" y="4146998"/>
            <a:ext cx="695460" cy="1287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80539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99247"/>
            <a:ext cx="10515600" cy="1165412"/>
          </a:xfrm>
          <a:ln>
            <a:noFill/>
          </a:ln>
        </p:spPr>
        <p:txBody>
          <a:bodyPr>
            <a:normAutofit fontScale="90000"/>
          </a:bodyPr>
          <a:lstStyle/>
          <a:p>
            <a:pPr lvl="1" algn="r" rtl="0">
              <a:lnSpc>
                <a:spcPct val="90000"/>
              </a:lnSpc>
              <a:spcBef>
                <a:spcPts val="600"/>
              </a:spcBef>
              <a:spcAft>
                <a:spcPts val="300"/>
              </a:spcAft>
            </a:pPr>
            <a:r>
              <a:rPr lang="en-US" sz="4900" dirty="0" smtClean="0">
                <a:ln w="3175">
                  <a:noFill/>
                </a:ln>
                <a:solidFill>
                  <a:srgbClr val="CAE8AA"/>
                </a:solidFill>
                <a:latin typeface="Arial Black" panose="020B0A04020102020204" pitchFamily="34" charset="0"/>
              </a:rPr>
              <a:t>Managing your users  </a:t>
            </a:r>
            <a:r>
              <a:rPr lang="en-US" sz="4900" dirty="0" smtClean="0">
                <a:ln>
                  <a:solidFill>
                    <a:srgbClr val="0F4C8F"/>
                  </a:solidFill>
                </a:ln>
                <a:solidFill>
                  <a:srgbClr val="92D050"/>
                </a:solidFill>
                <a:latin typeface="Arial Black" panose="020B0A04020102020204" pitchFamily="34" charset="0"/>
              </a:rPr>
              <a:t>Self-Review question</a:t>
            </a:r>
            <a:r>
              <a:rPr lang="en-US" sz="3200" dirty="0" smtClean="0">
                <a:ln w="3175">
                  <a:noFill/>
                </a:ln>
                <a:solidFill>
                  <a:srgbClr val="92D050"/>
                </a:solidFill>
                <a:latin typeface="Arial Black" panose="020B0A04020102020204" pitchFamily="34" charset="0"/>
              </a:rPr>
              <a:t/>
            </a:r>
            <a:br>
              <a:rPr lang="en-US" sz="3200" dirty="0" smtClean="0">
                <a:ln w="3175">
                  <a:noFill/>
                </a:ln>
                <a:solidFill>
                  <a:srgbClr val="92D050"/>
                </a:solidFill>
                <a:latin typeface="Arial Black" panose="020B0A04020102020204" pitchFamily="34" charset="0"/>
              </a:rPr>
            </a:br>
            <a:endParaRPr lang="en-US" sz="3200" dirty="0">
              <a:ln w="3175">
                <a:no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838199" y="1352282"/>
            <a:ext cx="10515601" cy="5227812"/>
          </a:xfrm>
        </p:spPr>
        <p:txBody>
          <a:bodyPr>
            <a:normAutofit/>
          </a:bodyPr>
          <a:lstStyle/>
          <a:p>
            <a:pPr marL="457200" lvl="1" indent="0">
              <a:buNone/>
            </a:pPr>
            <a:endParaRPr lang="en-US" dirty="0"/>
          </a:p>
          <a:p>
            <a:pPr marL="457200" lvl="1" indent="0">
              <a:buNone/>
            </a:pPr>
            <a:endParaRPr lang="en-US" dirty="0" smtClean="0"/>
          </a:p>
          <a:p>
            <a:pPr marL="457200" lvl="1" indent="0">
              <a:spcAft>
                <a:spcPts val="1200"/>
              </a:spcAft>
              <a:buNone/>
            </a:pPr>
            <a:r>
              <a:rPr lang="en-US" dirty="0" smtClean="0">
                <a:latin typeface="Times New Roman" panose="02020603050405020304" pitchFamily="18" charset="0"/>
                <a:cs typeface="Times New Roman" panose="02020603050405020304" pitchFamily="18" charset="0"/>
              </a:rPr>
              <a:t>Regarding lost staff passwords, HSTAs …</a:t>
            </a:r>
          </a:p>
          <a:p>
            <a:pPr marL="1371600" lvl="2" indent="-457200">
              <a:buFont typeface="+mj-lt"/>
              <a:buAutoNum type="arabicPeriod"/>
            </a:pPr>
            <a:r>
              <a:rPr lang="en-US" sz="2400" dirty="0" smtClean="0">
                <a:latin typeface="Times New Roman" panose="02020603050405020304" pitchFamily="18" charset="0"/>
                <a:cs typeface="Times New Roman" panose="02020603050405020304" pitchFamily="18" charset="0"/>
              </a:rPr>
              <a:t>should refer staff to VA IT for a new account and password.</a:t>
            </a:r>
          </a:p>
          <a:p>
            <a:pPr marL="1371600" lvl="2" indent="-457200">
              <a:buFont typeface="+mj-lt"/>
              <a:buAutoNum type="arabicPeriod"/>
            </a:pPr>
            <a:endParaRPr lang="en-US" sz="2400" dirty="0" smtClean="0">
              <a:latin typeface="Times New Roman" panose="02020603050405020304" pitchFamily="18" charset="0"/>
              <a:cs typeface="Times New Roman" panose="02020603050405020304" pitchFamily="18" charset="0"/>
            </a:endParaRPr>
          </a:p>
          <a:p>
            <a:pPr marL="1371600" lvl="2" indent="-457200">
              <a:buFont typeface="+mj-lt"/>
              <a:buAutoNum type="arabicPeriod"/>
            </a:pPr>
            <a:r>
              <a:rPr lang="en-US" sz="2400" dirty="0" smtClean="0">
                <a:latin typeface="Times New Roman" panose="02020603050405020304" pitchFamily="18" charset="0"/>
                <a:cs typeface="Times New Roman" panose="02020603050405020304" pitchFamily="18" charset="0"/>
              </a:rPr>
              <a:t>cannot recover lost passwords, but can provide a new password.</a:t>
            </a:r>
          </a:p>
          <a:p>
            <a:pPr marL="1371600" lvl="2" indent="-457200">
              <a:buFont typeface="+mj-lt"/>
              <a:buAutoNum type="arabicPeriod"/>
            </a:pPr>
            <a:endParaRPr lang="en-US" sz="2400" dirty="0" smtClean="0">
              <a:latin typeface="Times New Roman" panose="02020603050405020304" pitchFamily="18" charset="0"/>
              <a:cs typeface="Times New Roman" panose="02020603050405020304" pitchFamily="18" charset="0"/>
            </a:endParaRPr>
          </a:p>
          <a:p>
            <a:pPr marL="1371600" lvl="2" indent="-457200">
              <a:buFont typeface="+mj-lt"/>
              <a:buAutoNum type="arabicPeriod"/>
            </a:pPr>
            <a:r>
              <a:rPr lang="en-US" sz="2400" dirty="0">
                <a:latin typeface="Times New Roman" panose="02020603050405020304" pitchFamily="18" charset="0"/>
                <a:cs typeface="Times New Roman" panose="02020603050405020304" pitchFamily="18" charset="0"/>
              </a:rPr>
              <a:t>c</a:t>
            </a:r>
            <a:r>
              <a:rPr lang="en-US" sz="2400" dirty="0" smtClean="0">
                <a:latin typeface="Times New Roman" panose="02020603050405020304" pitchFamily="18" charset="0"/>
                <a:cs typeface="Times New Roman" panose="02020603050405020304" pitchFamily="18" charset="0"/>
              </a:rPr>
              <a:t>an recover lost passwords and request staff to change them.</a:t>
            </a:r>
          </a:p>
          <a:p>
            <a:pPr marL="1371600" lvl="2" indent="-457200">
              <a:buFont typeface="+mj-lt"/>
              <a:buAutoNum type="arabicPeriod"/>
            </a:pPr>
            <a:endParaRPr lang="en-US" sz="2400" dirty="0" smtClean="0">
              <a:latin typeface="Times New Roman" panose="02020603050405020304" pitchFamily="18" charset="0"/>
              <a:cs typeface="Times New Roman" panose="02020603050405020304" pitchFamily="18" charset="0"/>
            </a:endParaRPr>
          </a:p>
          <a:p>
            <a:pPr marL="1371600" lvl="2" indent="-457200">
              <a:buFont typeface="+mj-lt"/>
              <a:buAutoNum type="arabicPeriod"/>
            </a:pPr>
            <a:r>
              <a:rPr lang="en-US" sz="2400" dirty="0">
                <a:latin typeface="Times New Roman" panose="02020603050405020304" pitchFamily="18" charset="0"/>
                <a:cs typeface="Times New Roman" panose="02020603050405020304" pitchFamily="18" charset="0"/>
              </a:rPr>
              <a:t>d</a:t>
            </a:r>
            <a:r>
              <a:rPr lang="en-US" sz="2400" dirty="0" smtClean="0">
                <a:latin typeface="Times New Roman" panose="02020603050405020304" pitchFamily="18" charset="0"/>
                <a:cs typeface="Times New Roman" panose="02020603050405020304" pitchFamily="18" charset="0"/>
              </a:rPr>
              <a:t>o not manage passwords.</a:t>
            </a:r>
          </a:p>
          <a:p>
            <a:pPr marL="457200" lvl="1" indent="0">
              <a:buNone/>
            </a:pPr>
            <a:endParaRPr lang="en-US" dirty="0" smtClean="0"/>
          </a:p>
          <a:p>
            <a:pPr marL="457200" lvl="1" indent="0">
              <a:buNone/>
            </a:pPr>
            <a:endParaRPr lang="en-US" dirty="0"/>
          </a:p>
          <a:p>
            <a:pPr marL="457200" lvl="1"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41165340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99247"/>
            <a:ext cx="10515600" cy="1165412"/>
          </a:xfrm>
          <a:ln>
            <a:noFill/>
          </a:ln>
        </p:spPr>
        <p:txBody>
          <a:bodyPr>
            <a:normAutofit fontScale="90000"/>
          </a:bodyPr>
          <a:lstStyle/>
          <a:p>
            <a:pPr lvl="1" algn="r" rtl="0">
              <a:lnSpc>
                <a:spcPct val="90000"/>
              </a:lnSpc>
              <a:spcBef>
                <a:spcPts val="600"/>
              </a:spcBef>
              <a:spcAft>
                <a:spcPts val="300"/>
              </a:spcAft>
            </a:pPr>
            <a:r>
              <a:rPr lang="en-US" sz="4900" dirty="0" smtClean="0">
                <a:ln w="3175">
                  <a:noFill/>
                </a:ln>
                <a:solidFill>
                  <a:srgbClr val="CAE8AA"/>
                </a:solidFill>
                <a:latin typeface="Arial Black" panose="020B0A04020102020204" pitchFamily="34" charset="0"/>
              </a:rPr>
              <a:t>Managing your users  </a:t>
            </a:r>
            <a:r>
              <a:rPr lang="en-US" sz="4900" dirty="0" smtClean="0">
                <a:ln>
                  <a:solidFill>
                    <a:srgbClr val="0F4C8F"/>
                  </a:solidFill>
                </a:ln>
                <a:solidFill>
                  <a:srgbClr val="92D050"/>
                </a:solidFill>
                <a:latin typeface="Arial Black" panose="020B0A04020102020204" pitchFamily="34" charset="0"/>
              </a:rPr>
              <a:t>Self-Review answer</a:t>
            </a:r>
            <a:r>
              <a:rPr lang="en-US" sz="3200" dirty="0" smtClean="0">
                <a:ln w="3175">
                  <a:noFill/>
                </a:ln>
                <a:solidFill>
                  <a:srgbClr val="92D050"/>
                </a:solidFill>
                <a:latin typeface="Arial Black" panose="020B0A04020102020204" pitchFamily="34" charset="0"/>
              </a:rPr>
              <a:t/>
            </a:r>
            <a:br>
              <a:rPr lang="en-US" sz="3200" dirty="0" smtClean="0">
                <a:ln w="3175">
                  <a:noFill/>
                </a:ln>
                <a:solidFill>
                  <a:srgbClr val="92D050"/>
                </a:solidFill>
                <a:latin typeface="Arial Black" panose="020B0A04020102020204" pitchFamily="34" charset="0"/>
              </a:rPr>
            </a:br>
            <a:endParaRPr lang="en-US" sz="3200" dirty="0">
              <a:ln w="3175">
                <a:no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838199" y="1352282"/>
            <a:ext cx="10515601" cy="5245742"/>
          </a:xfrm>
        </p:spPr>
        <p:txBody>
          <a:bodyPr>
            <a:normAutofit/>
          </a:bodyPr>
          <a:lstStyle/>
          <a:p>
            <a:pPr marL="457200" lvl="1" indent="0">
              <a:buNone/>
            </a:pPr>
            <a:endParaRPr lang="en-US" dirty="0"/>
          </a:p>
          <a:p>
            <a:pPr marL="457200" lvl="1" indent="0">
              <a:buNone/>
            </a:pPr>
            <a:endParaRPr lang="en-US" dirty="0" smtClean="0"/>
          </a:p>
          <a:p>
            <a:pPr marL="457200" lvl="1" indent="0">
              <a:spcAft>
                <a:spcPts val="1200"/>
              </a:spcAft>
              <a:buNone/>
            </a:pPr>
            <a:r>
              <a:rPr lang="en-US" dirty="0" smtClean="0">
                <a:latin typeface="Times New Roman" panose="02020603050405020304" pitchFamily="18" charset="0"/>
                <a:cs typeface="Times New Roman" panose="02020603050405020304" pitchFamily="18" charset="0"/>
              </a:rPr>
              <a:t>Regarding lost staff passwords, HSTAs …</a:t>
            </a:r>
          </a:p>
          <a:p>
            <a:pPr marL="1371600" lvl="2" indent="-457200">
              <a:buFont typeface="+mj-lt"/>
              <a:buAutoNum type="arabicPeriod"/>
            </a:pPr>
            <a:r>
              <a:rPr lang="en-US" sz="2400" dirty="0">
                <a:solidFill>
                  <a:schemeClr val="bg1">
                    <a:lumMod val="75000"/>
                  </a:schemeClr>
                </a:solidFill>
                <a:latin typeface="Times New Roman" panose="02020603050405020304" pitchFamily="18" charset="0"/>
                <a:cs typeface="Times New Roman" panose="02020603050405020304" pitchFamily="18" charset="0"/>
              </a:rPr>
              <a:t>s</a:t>
            </a:r>
            <a:r>
              <a:rPr lang="en-US" sz="2400" dirty="0" smtClean="0">
                <a:solidFill>
                  <a:schemeClr val="bg1">
                    <a:lumMod val="75000"/>
                  </a:schemeClr>
                </a:solidFill>
                <a:latin typeface="Times New Roman" panose="02020603050405020304" pitchFamily="18" charset="0"/>
                <a:cs typeface="Times New Roman" panose="02020603050405020304" pitchFamily="18" charset="0"/>
              </a:rPr>
              <a:t>hould refer staff to VA IT for a new account and password.</a:t>
            </a:r>
          </a:p>
          <a:p>
            <a:pPr marL="1371600" lvl="2" indent="-457200">
              <a:buFont typeface="+mj-lt"/>
              <a:buAutoNum type="arabicPeriod"/>
            </a:pPr>
            <a:endParaRPr lang="en-US" sz="2400" dirty="0" smtClean="0">
              <a:solidFill>
                <a:schemeClr val="bg1">
                  <a:lumMod val="75000"/>
                </a:schemeClr>
              </a:solidFill>
              <a:latin typeface="Times New Roman" panose="02020603050405020304" pitchFamily="18" charset="0"/>
              <a:cs typeface="Times New Roman" panose="02020603050405020304" pitchFamily="18" charset="0"/>
            </a:endParaRPr>
          </a:p>
          <a:p>
            <a:pPr marL="1371600" lvl="2" indent="-457200">
              <a:buFont typeface="+mj-lt"/>
              <a:buAutoNum type="arabicPeriod"/>
            </a:pPr>
            <a:r>
              <a:rPr lang="en-US" sz="2400" b="1" dirty="0" smtClean="0">
                <a:latin typeface="Times New Roman" panose="02020603050405020304" pitchFamily="18" charset="0"/>
                <a:cs typeface="Times New Roman" panose="02020603050405020304" pitchFamily="18" charset="0"/>
              </a:rPr>
              <a:t>cannot recover lost passwords, but can provide a new password.</a:t>
            </a:r>
          </a:p>
          <a:p>
            <a:pPr marL="1371600" lvl="2" indent="-457200">
              <a:buFont typeface="+mj-lt"/>
              <a:buAutoNum type="arabicPeriod"/>
            </a:pPr>
            <a:endParaRPr lang="en-US" sz="2400" b="1" dirty="0" smtClean="0">
              <a:latin typeface="Times New Roman" panose="02020603050405020304" pitchFamily="18" charset="0"/>
              <a:cs typeface="Times New Roman" panose="02020603050405020304" pitchFamily="18" charset="0"/>
            </a:endParaRPr>
          </a:p>
          <a:p>
            <a:pPr marL="1371600" lvl="2" indent="-457200">
              <a:buFont typeface="+mj-lt"/>
              <a:buAutoNum type="arabicPeriod"/>
            </a:pPr>
            <a:r>
              <a:rPr lang="en-US" sz="2400" dirty="0">
                <a:solidFill>
                  <a:schemeClr val="bg1">
                    <a:lumMod val="75000"/>
                  </a:schemeClr>
                </a:solidFill>
                <a:latin typeface="Times New Roman" panose="02020603050405020304" pitchFamily="18" charset="0"/>
                <a:cs typeface="Times New Roman" panose="02020603050405020304" pitchFamily="18" charset="0"/>
              </a:rPr>
              <a:t>c</a:t>
            </a:r>
            <a:r>
              <a:rPr lang="en-US" sz="2400" dirty="0" smtClean="0">
                <a:solidFill>
                  <a:schemeClr val="bg1">
                    <a:lumMod val="75000"/>
                  </a:schemeClr>
                </a:solidFill>
                <a:latin typeface="Times New Roman" panose="02020603050405020304" pitchFamily="18" charset="0"/>
                <a:cs typeface="Times New Roman" panose="02020603050405020304" pitchFamily="18" charset="0"/>
              </a:rPr>
              <a:t>an recover lost passwords and request staff to change them.</a:t>
            </a:r>
          </a:p>
          <a:p>
            <a:pPr marL="1371600" lvl="2" indent="-457200">
              <a:buFont typeface="+mj-lt"/>
              <a:buAutoNum type="arabicPeriod"/>
            </a:pPr>
            <a:endParaRPr lang="en-US" sz="2400" dirty="0" smtClean="0">
              <a:solidFill>
                <a:schemeClr val="bg1">
                  <a:lumMod val="75000"/>
                </a:schemeClr>
              </a:solidFill>
              <a:latin typeface="Times New Roman" panose="02020603050405020304" pitchFamily="18" charset="0"/>
              <a:cs typeface="Times New Roman" panose="02020603050405020304" pitchFamily="18" charset="0"/>
            </a:endParaRPr>
          </a:p>
          <a:p>
            <a:pPr marL="1371600" lvl="2" indent="-457200">
              <a:buFont typeface="+mj-lt"/>
              <a:buAutoNum type="arabicPeriod"/>
            </a:pPr>
            <a:r>
              <a:rPr lang="en-US" sz="2400" dirty="0">
                <a:solidFill>
                  <a:schemeClr val="bg1">
                    <a:lumMod val="75000"/>
                  </a:schemeClr>
                </a:solidFill>
                <a:latin typeface="Times New Roman" panose="02020603050405020304" pitchFamily="18" charset="0"/>
                <a:cs typeface="Times New Roman" panose="02020603050405020304" pitchFamily="18" charset="0"/>
              </a:rPr>
              <a:t>d</a:t>
            </a:r>
            <a:r>
              <a:rPr lang="en-US" sz="2400" dirty="0" smtClean="0">
                <a:solidFill>
                  <a:schemeClr val="bg1">
                    <a:lumMod val="75000"/>
                  </a:schemeClr>
                </a:solidFill>
                <a:latin typeface="Times New Roman" panose="02020603050405020304" pitchFamily="18" charset="0"/>
                <a:cs typeface="Times New Roman" panose="02020603050405020304" pitchFamily="18" charset="0"/>
              </a:rPr>
              <a:t>o not manage passwords.</a:t>
            </a:r>
          </a:p>
          <a:p>
            <a:pPr marL="457200" lvl="1" indent="0">
              <a:buNone/>
            </a:pPr>
            <a:endParaRPr lang="en-US" dirty="0" smtClean="0"/>
          </a:p>
          <a:p>
            <a:pPr marL="457200" lvl="1" indent="0">
              <a:buNone/>
            </a:pPr>
            <a:endParaRPr lang="en-US" dirty="0"/>
          </a:p>
          <a:p>
            <a:pPr marL="457200" lvl="1"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0899392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17176"/>
            <a:ext cx="10515600" cy="968189"/>
          </a:xfrm>
          <a:ln>
            <a:noFill/>
          </a:ln>
        </p:spPr>
        <p:txBody>
          <a:bodyPr>
            <a:normAutofit fontScale="90000"/>
          </a:bodyPr>
          <a:lstStyle/>
          <a:p>
            <a:pPr lvl="1" algn="r" rtl="0">
              <a:lnSpc>
                <a:spcPct val="90000"/>
              </a:lnSpc>
              <a:spcBef>
                <a:spcPts val="600"/>
              </a:spcBef>
              <a:spcAft>
                <a:spcPts val="300"/>
              </a:spcAft>
            </a:pPr>
            <a:r>
              <a:rPr lang="en-US" sz="4900" dirty="0" smtClean="0">
                <a:ln w="3175">
                  <a:noFill/>
                </a:ln>
                <a:solidFill>
                  <a:srgbClr val="CAE8AA"/>
                </a:solidFill>
                <a:latin typeface="Arial Black" panose="020B0A04020102020204" pitchFamily="34" charset="0"/>
              </a:rPr>
              <a:t>Managing your users  </a:t>
            </a:r>
            <a:r>
              <a:rPr lang="en-US" sz="4900" dirty="0" smtClean="0">
                <a:ln>
                  <a:solidFill>
                    <a:srgbClr val="0F4C8F"/>
                  </a:solidFill>
                </a:ln>
                <a:solidFill>
                  <a:srgbClr val="92D050"/>
                </a:solidFill>
                <a:latin typeface="Arial Black" panose="020B0A04020102020204" pitchFamily="34" charset="0"/>
              </a:rPr>
              <a:t>Self-Review question</a:t>
            </a:r>
            <a:r>
              <a:rPr lang="en-US" sz="3200" dirty="0" smtClean="0">
                <a:ln w="3175">
                  <a:noFill/>
                </a:ln>
                <a:solidFill>
                  <a:srgbClr val="92D050"/>
                </a:solidFill>
                <a:latin typeface="Arial Black" panose="020B0A04020102020204" pitchFamily="34" charset="0"/>
              </a:rPr>
              <a:t/>
            </a:r>
            <a:br>
              <a:rPr lang="en-US" sz="3200" dirty="0" smtClean="0">
                <a:ln w="3175">
                  <a:noFill/>
                </a:ln>
                <a:solidFill>
                  <a:srgbClr val="92D050"/>
                </a:solidFill>
                <a:latin typeface="Arial Black" panose="020B0A04020102020204" pitchFamily="34" charset="0"/>
              </a:rPr>
            </a:br>
            <a:endParaRPr lang="en-US" sz="3200" dirty="0">
              <a:ln w="3175">
                <a:no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838199" y="1352281"/>
            <a:ext cx="10515601" cy="5209883"/>
          </a:xfrm>
        </p:spPr>
        <p:txBody>
          <a:bodyPr>
            <a:normAutofit/>
          </a:bodyPr>
          <a:lstStyle/>
          <a:p>
            <a:pPr marL="457200" lvl="1" indent="0">
              <a:buNone/>
            </a:pPr>
            <a:endParaRPr lang="en-US" dirty="0"/>
          </a:p>
          <a:p>
            <a:pPr marL="457200" lvl="1" indent="0">
              <a:buNone/>
            </a:pPr>
            <a:r>
              <a:rPr lang="en-US" dirty="0" smtClean="0">
                <a:latin typeface="Times New Roman" panose="02020603050405020304" pitchFamily="18" charset="0"/>
                <a:cs typeface="Times New Roman" panose="02020603050405020304" pitchFamily="18" charset="0"/>
              </a:rPr>
              <a:t>Managing your users consists of …</a:t>
            </a:r>
          </a:p>
          <a:p>
            <a:pPr marL="457200" lvl="1" indent="0">
              <a:buNone/>
            </a:pPr>
            <a:endParaRPr lang="en-US" dirty="0">
              <a:latin typeface="Times New Roman" panose="02020603050405020304" pitchFamily="18" charset="0"/>
              <a:cs typeface="Times New Roman" panose="02020603050405020304" pitchFamily="18" charset="0"/>
            </a:endParaRPr>
          </a:p>
          <a:p>
            <a:pPr marL="1371600" lvl="2" indent="-457200">
              <a:buFont typeface="+mj-lt"/>
              <a:buAutoNum type="arabicPeriod"/>
            </a:pPr>
            <a:r>
              <a:rPr lang="en-US" sz="2400" dirty="0">
                <a:latin typeface="Times New Roman" panose="02020603050405020304" pitchFamily="18" charset="0"/>
                <a:cs typeface="Times New Roman" panose="02020603050405020304" pitchFamily="18" charset="0"/>
              </a:rPr>
              <a:t>c</a:t>
            </a:r>
            <a:r>
              <a:rPr lang="en-US" sz="2400" dirty="0" smtClean="0">
                <a:latin typeface="Times New Roman" panose="02020603050405020304" pitchFamily="18" charset="0"/>
                <a:cs typeface="Times New Roman" panose="02020603050405020304" pitchFamily="18" charset="0"/>
              </a:rPr>
              <a:t>reating staff log-in IDs and passwords initially.</a:t>
            </a:r>
          </a:p>
          <a:p>
            <a:pPr marL="1371600" lvl="2" indent="-457200">
              <a:buFont typeface="+mj-lt"/>
              <a:buAutoNum type="arabicPeriod"/>
            </a:pPr>
            <a:endParaRPr lang="en-US" sz="2400" dirty="0" smtClean="0">
              <a:latin typeface="Times New Roman" panose="02020603050405020304" pitchFamily="18" charset="0"/>
              <a:cs typeface="Times New Roman" panose="02020603050405020304" pitchFamily="18" charset="0"/>
            </a:endParaRPr>
          </a:p>
          <a:p>
            <a:pPr marL="1371600" lvl="2" indent="-457200">
              <a:buFont typeface="+mj-lt"/>
              <a:buAutoNum type="arabicPeriod"/>
            </a:pPr>
            <a:r>
              <a:rPr lang="en-US" sz="2400" dirty="0">
                <a:latin typeface="Times New Roman" panose="02020603050405020304" pitchFamily="18" charset="0"/>
                <a:cs typeface="Times New Roman" panose="02020603050405020304" pitchFamily="18" charset="0"/>
              </a:rPr>
              <a:t>e</a:t>
            </a:r>
            <a:r>
              <a:rPr lang="en-US" sz="2400" dirty="0" smtClean="0">
                <a:latin typeface="Times New Roman" panose="02020603050405020304" pitchFamily="18" charset="0"/>
                <a:cs typeface="Times New Roman" panose="02020603050405020304" pitchFamily="18" charset="0"/>
              </a:rPr>
              <a:t>diting a user’s name or phone number if it changes.</a:t>
            </a:r>
          </a:p>
          <a:p>
            <a:pPr marL="1371600" lvl="2" indent="-457200">
              <a:buFont typeface="+mj-lt"/>
              <a:buAutoNum type="arabicPeriod"/>
            </a:pPr>
            <a:endParaRPr lang="en-US" sz="2400" dirty="0" smtClean="0">
              <a:latin typeface="Times New Roman" panose="02020603050405020304" pitchFamily="18" charset="0"/>
              <a:cs typeface="Times New Roman" panose="02020603050405020304" pitchFamily="18" charset="0"/>
            </a:endParaRPr>
          </a:p>
          <a:p>
            <a:pPr marL="1371600" lvl="2" indent="-457200">
              <a:buFont typeface="+mj-lt"/>
              <a:buAutoNum type="arabicPeriod"/>
            </a:pPr>
            <a:r>
              <a:rPr lang="en-US" sz="2400" dirty="0">
                <a:latin typeface="Times New Roman" panose="02020603050405020304" pitchFamily="18" charset="0"/>
                <a:cs typeface="Times New Roman" panose="02020603050405020304" pitchFamily="18" charset="0"/>
              </a:rPr>
              <a:t>c</a:t>
            </a:r>
            <a:r>
              <a:rPr lang="en-US" sz="2400" dirty="0" smtClean="0">
                <a:latin typeface="Times New Roman" panose="02020603050405020304" pitchFamily="18" charset="0"/>
                <a:cs typeface="Times New Roman" panose="02020603050405020304" pitchFamily="18" charset="0"/>
              </a:rPr>
              <a:t>reating new passwords for users who have forgotten theirs.</a:t>
            </a:r>
          </a:p>
          <a:p>
            <a:pPr marL="1371600" lvl="2" indent="-457200">
              <a:buFont typeface="+mj-lt"/>
              <a:buAutoNum type="arabicPeriod"/>
            </a:pPr>
            <a:endParaRPr lang="en-US" sz="2400" dirty="0" smtClean="0">
              <a:latin typeface="Times New Roman" panose="02020603050405020304" pitchFamily="18" charset="0"/>
              <a:cs typeface="Times New Roman" panose="02020603050405020304" pitchFamily="18" charset="0"/>
            </a:endParaRPr>
          </a:p>
          <a:p>
            <a:pPr marL="1371600" lvl="2" indent="-457200">
              <a:buFont typeface="+mj-lt"/>
              <a:buAutoNum type="arabicPeriod"/>
            </a:pPr>
            <a:r>
              <a:rPr lang="en-US" sz="2400" dirty="0" smtClean="0">
                <a:latin typeface="Times New Roman" panose="02020603050405020304" pitchFamily="18" charset="0"/>
                <a:cs typeface="Times New Roman" panose="02020603050405020304" pitchFamily="18" charset="0"/>
              </a:rPr>
              <a:t>All of the above.</a:t>
            </a:r>
          </a:p>
          <a:p>
            <a:pPr marL="457200" lvl="1" indent="0">
              <a:buNone/>
            </a:pPr>
            <a:endParaRPr lang="en-US" dirty="0"/>
          </a:p>
          <a:p>
            <a:pPr marL="457200" lvl="1"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4413669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17176"/>
            <a:ext cx="10515600" cy="968189"/>
          </a:xfrm>
          <a:ln>
            <a:noFill/>
          </a:ln>
        </p:spPr>
        <p:txBody>
          <a:bodyPr>
            <a:normAutofit fontScale="90000"/>
          </a:bodyPr>
          <a:lstStyle/>
          <a:p>
            <a:pPr lvl="1" algn="r" rtl="0">
              <a:lnSpc>
                <a:spcPct val="90000"/>
              </a:lnSpc>
              <a:spcBef>
                <a:spcPts val="600"/>
              </a:spcBef>
              <a:spcAft>
                <a:spcPts val="300"/>
              </a:spcAft>
            </a:pPr>
            <a:r>
              <a:rPr lang="en-US" sz="4900" dirty="0" smtClean="0">
                <a:ln w="3175">
                  <a:noFill/>
                </a:ln>
                <a:solidFill>
                  <a:srgbClr val="CAE8AA"/>
                </a:solidFill>
                <a:latin typeface="Arial Black" panose="020B0A04020102020204" pitchFamily="34" charset="0"/>
              </a:rPr>
              <a:t>Managing your users  </a:t>
            </a:r>
            <a:r>
              <a:rPr lang="en-US" sz="4900" dirty="0" smtClean="0">
                <a:ln>
                  <a:solidFill>
                    <a:srgbClr val="0F4C8F"/>
                  </a:solidFill>
                </a:ln>
                <a:solidFill>
                  <a:srgbClr val="92D050"/>
                </a:solidFill>
                <a:latin typeface="Arial Black" panose="020B0A04020102020204" pitchFamily="34" charset="0"/>
              </a:rPr>
              <a:t>Self-Review answer</a:t>
            </a:r>
            <a:r>
              <a:rPr lang="en-US" sz="3200" dirty="0" smtClean="0">
                <a:ln w="3175">
                  <a:noFill/>
                </a:ln>
                <a:solidFill>
                  <a:srgbClr val="92D050"/>
                </a:solidFill>
                <a:latin typeface="Arial Black" panose="020B0A04020102020204" pitchFamily="34" charset="0"/>
              </a:rPr>
              <a:t/>
            </a:r>
            <a:br>
              <a:rPr lang="en-US" sz="3200" dirty="0" smtClean="0">
                <a:ln w="3175">
                  <a:noFill/>
                </a:ln>
                <a:solidFill>
                  <a:srgbClr val="92D050"/>
                </a:solidFill>
                <a:latin typeface="Arial Black" panose="020B0A04020102020204" pitchFamily="34" charset="0"/>
              </a:rPr>
            </a:br>
            <a:endParaRPr lang="en-US" sz="3200" dirty="0">
              <a:ln w="3175">
                <a:no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838199" y="1352281"/>
            <a:ext cx="10515601" cy="5209883"/>
          </a:xfrm>
        </p:spPr>
        <p:txBody>
          <a:bodyPr>
            <a:normAutofit/>
          </a:bodyPr>
          <a:lstStyle/>
          <a:p>
            <a:pPr marL="457200" lvl="1" indent="0">
              <a:buNone/>
            </a:pPr>
            <a:endParaRPr lang="en-US" dirty="0"/>
          </a:p>
          <a:p>
            <a:pPr marL="457200" lvl="1" indent="0">
              <a:buNone/>
            </a:pPr>
            <a:r>
              <a:rPr lang="en-US" dirty="0" smtClean="0">
                <a:latin typeface="Times New Roman" panose="02020603050405020304" pitchFamily="18" charset="0"/>
                <a:cs typeface="Times New Roman" panose="02020603050405020304" pitchFamily="18" charset="0"/>
              </a:rPr>
              <a:t>Managing your users consists of …</a:t>
            </a:r>
          </a:p>
          <a:p>
            <a:pPr marL="457200" lvl="1" indent="0">
              <a:buNone/>
            </a:pPr>
            <a:endParaRPr lang="en-US" dirty="0">
              <a:latin typeface="Times New Roman" panose="02020603050405020304" pitchFamily="18" charset="0"/>
              <a:cs typeface="Times New Roman" panose="02020603050405020304" pitchFamily="18" charset="0"/>
            </a:endParaRPr>
          </a:p>
          <a:p>
            <a:pPr marL="1371600" lvl="2" indent="-457200">
              <a:buFont typeface="+mj-lt"/>
              <a:buAutoNum type="arabicPeriod"/>
            </a:pPr>
            <a:r>
              <a:rPr lang="en-US" sz="2400" dirty="0">
                <a:solidFill>
                  <a:schemeClr val="bg1">
                    <a:lumMod val="75000"/>
                  </a:schemeClr>
                </a:solidFill>
                <a:latin typeface="Times New Roman" panose="02020603050405020304" pitchFamily="18" charset="0"/>
                <a:cs typeface="Times New Roman" panose="02020603050405020304" pitchFamily="18" charset="0"/>
              </a:rPr>
              <a:t>c</a:t>
            </a:r>
            <a:r>
              <a:rPr lang="en-US" sz="2400" dirty="0" smtClean="0">
                <a:solidFill>
                  <a:schemeClr val="bg1">
                    <a:lumMod val="75000"/>
                  </a:schemeClr>
                </a:solidFill>
                <a:latin typeface="Times New Roman" panose="02020603050405020304" pitchFamily="18" charset="0"/>
                <a:cs typeface="Times New Roman" panose="02020603050405020304" pitchFamily="18" charset="0"/>
              </a:rPr>
              <a:t>reating staff log-in IDs and passwords initially.</a:t>
            </a:r>
          </a:p>
          <a:p>
            <a:pPr marL="1371600" lvl="2" indent="-457200">
              <a:buFont typeface="+mj-lt"/>
              <a:buAutoNum type="arabicPeriod"/>
            </a:pPr>
            <a:endParaRPr lang="en-US" sz="2400" dirty="0" smtClean="0">
              <a:solidFill>
                <a:schemeClr val="bg1">
                  <a:lumMod val="75000"/>
                </a:schemeClr>
              </a:solidFill>
              <a:latin typeface="Times New Roman" panose="02020603050405020304" pitchFamily="18" charset="0"/>
              <a:cs typeface="Times New Roman" panose="02020603050405020304" pitchFamily="18" charset="0"/>
            </a:endParaRPr>
          </a:p>
          <a:p>
            <a:pPr marL="1371600" lvl="2" indent="-457200">
              <a:buFont typeface="+mj-lt"/>
              <a:buAutoNum type="arabicPeriod"/>
            </a:pPr>
            <a:r>
              <a:rPr lang="en-US" sz="2400" dirty="0">
                <a:solidFill>
                  <a:schemeClr val="bg1">
                    <a:lumMod val="75000"/>
                  </a:schemeClr>
                </a:solidFill>
                <a:latin typeface="Times New Roman" panose="02020603050405020304" pitchFamily="18" charset="0"/>
                <a:cs typeface="Times New Roman" panose="02020603050405020304" pitchFamily="18" charset="0"/>
              </a:rPr>
              <a:t>e</a:t>
            </a:r>
            <a:r>
              <a:rPr lang="en-US" sz="2400" dirty="0" smtClean="0">
                <a:solidFill>
                  <a:schemeClr val="bg1">
                    <a:lumMod val="75000"/>
                  </a:schemeClr>
                </a:solidFill>
                <a:latin typeface="Times New Roman" panose="02020603050405020304" pitchFamily="18" charset="0"/>
                <a:cs typeface="Times New Roman" panose="02020603050405020304" pitchFamily="18" charset="0"/>
              </a:rPr>
              <a:t>diting a user’s name or phone number if it changes.</a:t>
            </a:r>
          </a:p>
          <a:p>
            <a:pPr marL="1371600" lvl="2" indent="-457200">
              <a:buFont typeface="+mj-lt"/>
              <a:buAutoNum type="arabicPeriod"/>
            </a:pPr>
            <a:endParaRPr lang="en-US" sz="2400" dirty="0" smtClean="0">
              <a:solidFill>
                <a:schemeClr val="bg1">
                  <a:lumMod val="75000"/>
                </a:schemeClr>
              </a:solidFill>
              <a:latin typeface="Times New Roman" panose="02020603050405020304" pitchFamily="18" charset="0"/>
              <a:cs typeface="Times New Roman" panose="02020603050405020304" pitchFamily="18" charset="0"/>
            </a:endParaRPr>
          </a:p>
          <a:p>
            <a:pPr marL="1371600" lvl="2" indent="-457200">
              <a:buFont typeface="+mj-lt"/>
              <a:buAutoNum type="arabicPeriod"/>
            </a:pPr>
            <a:r>
              <a:rPr lang="en-US" sz="2400" dirty="0">
                <a:solidFill>
                  <a:schemeClr val="bg1">
                    <a:lumMod val="75000"/>
                  </a:schemeClr>
                </a:solidFill>
                <a:latin typeface="Times New Roman" panose="02020603050405020304" pitchFamily="18" charset="0"/>
                <a:cs typeface="Times New Roman" panose="02020603050405020304" pitchFamily="18" charset="0"/>
              </a:rPr>
              <a:t>c</a:t>
            </a:r>
            <a:r>
              <a:rPr lang="en-US" sz="2400" dirty="0" smtClean="0">
                <a:solidFill>
                  <a:schemeClr val="bg1">
                    <a:lumMod val="75000"/>
                  </a:schemeClr>
                </a:solidFill>
                <a:latin typeface="Times New Roman" panose="02020603050405020304" pitchFamily="18" charset="0"/>
                <a:cs typeface="Times New Roman" panose="02020603050405020304" pitchFamily="18" charset="0"/>
              </a:rPr>
              <a:t>reating new passwords for users who have forgotten theirs.</a:t>
            </a:r>
          </a:p>
          <a:p>
            <a:pPr marL="1371600" lvl="2" indent="-457200">
              <a:buFont typeface="+mj-lt"/>
              <a:buAutoNum type="arabicPeriod"/>
            </a:pPr>
            <a:endParaRPr lang="en-US" sz="2400" dirty="0" smtClean="0">
              <a:latin typeface="Times New Roman" panose="02020603050405020304" pitchFamily="18" charset="0"/>
              <a:cs typeface="Times New Roman" panose="02020603050405020304" pitchFamily="18" charset="0"/>
            </a:endParaRPr>
          </a:p>
          <a:p>
            <a:pPr marL="1371600" lvl="2" indent="-457200">
              <a:buFont typeface="+mj-lt"/>
              <a:buAutoNum type="arabicPeriod"/>
            </a:pPr>
            <a:r>
              <a:rPr lang="en-US" sz="2400" b="1" dirty="0" smtClean="0">
                <a:latin typeface="Times New Roman" panose="02020603050405020304" pitchFamily="18" charset="0"/>
                <a:cs typeface="Times New Roman" panose="02020603050405020304" pitchFamily="18" charset="0"/>
              </a:rPr>
              <a:t>All of the above.</a:t>
            </a:r>
          </a:p>
          <a:p>
            <a:pPr marL="457200" lvl="1" indent="0">
              <a:buNone/>
            </a:pPr>
            <a:endParaRPr lang="en-US" dirty="0"/>
          </a:p>
          <a:p>
            <a:pPr marL="457200" lvl="1"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799731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11426"/>
          </a:xfrm>
        </p:spPr>
        <p:txBody>
          <a:bodyPr>
            <a:noAutofit/>
          </a:bodyPr>
          <a:lstStyle/>
          <a:p>
            <a:r>
              <a:rPr lang="en-US" dirty="0" smtClean="0">
                <a:solidFill>
                  <a:srgbClr val="92D050"/>
                </a:solidFill>
                <a:latin typeface="Arial Black" panose="020B0A04020102020204" pitchFamily="34" charset="0"/>
              </a:rPr>
              <a:t>MHE Research Pilot</a:t>
            </a:r>
            <a:endParaRPr lang="en-US" u="sng" dirty="0">
              <a:ln>
                <a:solidFill>
                  <a:srgbClr val="0F4C8F"/>
                </a:solid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838200" y="2017986"/>
            <a:ext cx="10515599" cy="4158978"/>
          </a:xfrm>
        </p:spPr>
        <p:txBody>
          <a:bodyPr>
            <a:normAutofit/>
          </a:bodyPr>
          <a:lstStyle/>
          <a:p>
            <a:pPr marL="0" indent="0">
              <a:lnSpc>
                <a:spcPct val="100000"/>
              </a:lnSpc>
              <a:spcBef>
                <a:spcPts val="0"/>
              </a:spcBef>
              <a:buNone/>
            </a:pPr>
            <a:r>
              <a:rPr lang="en-US" sz="2400" dirty="0" smtClean="0">
                <a:latin typeface="Times New Roman" panose="02020603050405020304" pitchFamily="18" charset="0"/>
                <a:cs typeface="Times New Roman" panose="02020603050405020304" pitchFamily="18" charset="0"/>
              </a:rPr>
              <a:t>For </a:t>
            </a:r>
            <a:r>
              <a:rPr lang="en-US" sz="2400" dirty="0">
                <a:latin typeface="Times New Roman" panose="02020603050405020304" pitchFamily="18" charset="0"/>
                <a:cs typeface="Times New Roman" panose="02020603050405020304" pitchFamily="18" charset="0"/>
              </a:rPr>
              <a:t>the last 2</a:t>
            </a:r>
            <a:r>
              <a:rPr lang="en-US" sz="2400" dirty="0" smtClean="0">
                <a:latin typeface="Times New Roman" panose="02020603050405020304" pitchFamily="18" charset="0"/>
                <a:cs typeface="Times New Roman" panose="02020603050405020304" pitchFamily="18" charset="0"/>
              </a:rPr>
              <a:t> years</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the Center </a:t>
            </a:r>
            <a:r>
              <a:rPr lang="en-US" sz="2400" dirty="0">
                <a:latin typeface="Times New Roman" panose="02020603050405020304" pitchFamily="18" charset="0"/>
                <a:cs typeface="Times New Roman" panose="02020603050405020304" pitchFamily="18" charset="0"/>
              </a:rPr>
              <a:t>for Excellence in Stress and Mental Health (CESAMH) </a:t>
            </a:r>
            <a:r>
              <a:rPr lang="en-US" sz="2400" dirty="0" smtClean="0">
                <a:latin typeface="Times New Roman" panose="02020603050405020304" pitchFamily="18" charset="0"/>
                <a:cs typeface="Times New Roman" panose="02020603050405020304" pitchFamily="18" charset="0"/>
              </a:rPr>
              <a:t>has </a:t>
            </a:r>
            <a:r>
              <a:rPr lang="en-US" sz="2400" dirty="0">
                <a:latin typeface="Times New Roman" panose="02020603050405020304" pitchFamily="18" charset="0"/>
                <a:cs typeface="Times New Roman" panose="02020603050405020304" pitchFamily="18" charset="0"/>
              </a:rPr>
              <a:t>been using eScreening for OEF/OIF/OND </a:t>
            </a:r>
            <a:r>
              <a:rPr lang="en-US" sz="2400" dirty="0" smtClean="0">
                <a:latin typeface="Times New Roman" panose="02020603050405020304" pitchFamily="18" charset="0"/>
                <a:cs typeface="Times New Roman" panose="02020603050405020304" pitchFamily="18" charset="0"/>
              </a:rPr>
              <a:t>Veterans </a:t>
            </a:r>
            <a:r>
              <a:rPr lang="en-US" sz="2400" dirty="0">
                <a:latin typeface="Times New Roman" panose="02020603050405020304" pitchFamily="18" charset="0"/>
                <a:cs typeface="Times New Roman" panose="02020603050405020304" pitchFamily="18" charset="0"/>
              </a:rPr>
              <a:t>enrolling in VA Health Care in San Diego. </a:t>
            </a:r>
            <a:endParaRPr lang="en-US" sz="2400" dirty="0" smtClean="0">
              <a:latin typeface="Times New Roman" panose="02020603050405020304" pitchFamily="18" charset="0"/>
              <a:cs typeface="Times New Roman" panose="02020603050405020304" pitchFamily="18" charset="0"/>
            </a:endParaRPr>
          </a:p>
          <a:p>
            <a:pPr marL="0" indent="0">
              <a:lnSpc>
                <a:spcPct val="100000"/>
              </a:lnSpc>
              <a:spcBef>
                <a:spcPts val="1800"/>
              </a:spcBef>
              <a:buNone/>
            </a:pPr>
            <a:r>
              <a:rPr lang="en-US" sz="2400" dirty="0">
                <a:latin typeface="Times New Roman" panose="02020603050405020304" pitchFamily="18" charset="0"/>
                <a:cs typeface="Times New Roman" panose="02020603050405020304" pitchFamily="18" charset="0"/>
              </a:rPr>
              <a:t>About half of the newly enrolled had risk factors for suicide, indicating the need for immediate clinical follow-up. Many Veterans had symptoms of depression </a:t>
            </a:r>
            <a:r>
              <a:rPr lang="en-US" sz="2400" dirty="0" smtClean="0">
                <a:latin typeface="Times New Roman" panose="02020603050405020304" pitchFamily="18" charset="0"/>
                <a:cs typeface="Times New Roman" panose="02020603050405020304" pitchFamily="18" charset="0"/>
              </a:rPr>
              <a:t>and </a:t>
            </a:r>
            <a:r>
              <a:rPr lang="en-US" sz="2400" dirty="0">
                <a:latin typeface="Times New Roman" panose="02020603050405020304" pitchFamily="18" charset="0"/>
                <a:cs typeface="Times New Roman" panose="02020603050405020304" pitchFamily="18" charset="0"/>
              </a:rPr>
              <a:t>anxiety, and the majority were in physical pain. </a:t>
            </a:r>
          </a:p>
          <a:p>
            <a:pPr marL="0" indent="0">
              <a:buNone/>
            </a:pPr>
            <a:endParaRPr lang="en-US" sz="4800" dirty="0" smtClean="0">
              <a:latin typeface="Times New Roman" panose="02020603050405020304" pitchFamily="18" charset="0"/>
              <a:cs typeface="Times New Roman" panose="02020603050405020304" pitchFamily="18" charset="0"/>
            </a:endParaRPr>
          </a:p>
          <a:p>
            <a:pPr marL="0" indent="0">
              <a:buNone/>
            </a:pPr>
            <a:endParaRPr lang="en-US" sz="4500" dirty="0"/>
          </a:p>
        </p:txBody>
      </p:sp>
    </p:spTree>
    <p:extLst>
      <p:ext uri="{BB962C8B-B14F-4D97-AF65-F5344CB8AC3E}">
        <p14:creationId xmlns:p14="http://schemas.microsoft.com/office/powerpoint/2010/main" val="805330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028" y="365125"/>
            <a:ext cx="10817772" cy="1325563"/>
          </a:xfrm>
        </p:spPr>
        <p:txBody>
          <a:bodyPr>
            <a:noAutofit/>
          </a:bodyPr>
          <a:lstStyle/>
          <a:p>
            <a:r>
              <a:rPr lang="en-US" dirty="0" smtClean="0">
                <a:solidFill>
                  <a:srgbClr val="92D050"/>
                </a:solidFill>
                <a:latin typeface="Arial Black" panose="020B0A04020102020204" pitchFamily="34" charset="0"/>
              </a:rPr>
              <a:t>MHE HSTA training </a:t>
            </a:r>
            <a:endParaRPr lang="en-US" dirty="0">
              <a:solidFill>
                <a:srgbClr val="92D050"/>
              </a:solidFill>
              <a:latin typeface="Arial Black" panose="020B0A04020102020204" pitchFamily="34" charset="0"/>
            </a:endParaRPr>
          </a:p>
        </p:txBody>
      </p:sp>
      <p:sp>
        <p:nvSpPr>
          <p:cNvPr id="3" name="Content Placeholder 2"/>
          <p:cNvSpPr>
            <a:spLocks noGrp="1"/>
          </p:cNvSpPr>
          <p:nvPr>
            <p:ph idx="1"/>
          </p:nvPr>
        </p:nvSpPr>
        <p:spPr>
          <a:xfrm>
            <a:off x="1212574" y="1690688"/>
            <a:ext cx="10141225" cy="4671201"/>
          </a:xfrm>
        </p:spPr>
        <p:txBody>
          <a:bodyPr>
            <a:normAutofit/>
          </a:bodyPr>
          <a:lstStyle/>
          <a:p>
            <a:pPr marL="0" indent="0">
              <a:buNone/>
            </a:pPr>
            <a:endParaRPr lang="en-US" sz="800" b="1" dirty="0" smtClean="0">
              <a:latin typeface="Arial Black" panose="020B0A04020102020204" pitchFamily="34" charset="0"/>
            </a:endParaRPr>
          </a:p>
          <a:p>
            <a:pPr lvl="3">
              <a:spcBef>
                <a:spcPts val="0"/>
              </a:spcBef>
            </a:pPr>
            <a:r>
              <a:rPr lang="en-US" sz="3600" dirty="0">
                <a:solidFill>
                  <a:srgbClr val="0F4C8F"/>
                </a:solidFill>
              </a:rPr>
              <a:t>System overview</a:t>
            </a:r>
          </a:p>
          <a:p>
            <a:pPr lvl="3">
              <a:spcBef>
                <a:spcPts val="0"/>
              </a:spcBef>
            </a:pPr>
            <a:r>
              <a:rPr lang="en-US" sz="3600" dirty="0">
                <a:solidFill>
                  <a:srgbClr val="0F4C8F"/>
                </a:solidFill>
              </a:rPr>
              <a:t>HSTA tasks and permissions</a:t>
            </a:r>
          </a:p>
          <a:p>
            <a:pPr lvl="3">
              <a:spcBef>
                <a:spcPts val="0"/>
              </a:spcBef>
            </a:pPr>
            <a:r>
              <a:rPr lang="en-US" sz="3600" dirty="0">
                <a:solidFill>
                  <a:srgbClr val="0F4C8F"/>
                </a:solidFill>
              </a:rPr>
              <a:t>Managing your users</a:t>
            </a:r>
          </a:p>
          <a:p>
            <a:pPr lvl="3">
              <a:spcBef>
                <a:spcPts val="0"/>
              </a:spcBef>
            </a:pPr>
            <a:r>
              <a:rPr lang="en-US" sz="3600" dirty="0">
                <a:solidFill>
                  <a:srgbClr val="92D050"/>
                </a:solidFill>
              </a:rPr>
              <a:t>Customizing MHE for your site</a:t>
            </a:r>
          </a:p>
          <a:p>
            <a:pPr lvl="3"/>
            <a:r>
              <a:rPr lang="en-US" sz="3600" dirty="0">
                <a:solidFill>
                  <a:srgbClr val="0F4C8F"/>
                </a:solidFill>
              </a:rPr>
              <a:t>Editing forms and templates</a:t>
            </a:r>
          </a:p>
          <a:p>
            <a:pPr lvl="3"/>
            <a:r>
              <a:rPr lang="en-US" sz="3600" dirty="0">
                <a:solidFill>
                  <a:srgbClr val="0F4C8F"/>
                </a:solidFill>
              </a:rPr>
              <a:t>Correcting assessments in an error state</a:t>
            </a:r>
          </a:p>
          <a:p>
            <a:pPr lvl="3"/>
            <a:r>
              <a:rPr lang="en-US" sz="3600" dirty="0">
                <a:solidFill>
                  <a:srgbClr val="0F4C8F"/>
                </a:solidFill>
              </a:rPr>
              <a:t>Troubleshooting</a:t>
            </a:r>
          </a:p>
          <a:p>
            <a:pPr lvl="3"/>
            <a:r>
              <a:rPr lang="en-US" sz="3600" dirty="0">
                <a:solidFill>
                  <a:srgbClr val="0F4C8F"/>
                </a:solidFill>
              </a:rPr>
              <a:t>Getting help</a:t>
            </a:r>
          </a:p>
          <a:p>
            <a:endParaRPr lang="en-US" dirty="0" smtClean="0"/>
          </a:p>
          <a:p>
            <a:endParaRPr lang="en-US" dirty="0"/>
          </a:p>
        </p:txBody>
      </p:sp>
    </p:spTree>
    <p:extLst>
      <p:ext uri="{BB962C8B-B14F-4D97-AF65-F5344CB8AC3E}">
        <p14:creationId xmlns:p14="http://schemas.microsoft.com/office/powerpoint/2010/main" val="29063111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550" y="425003"/>
            <a:ext cx="10774250" cy="1024235"/>
          </a:xfrm>
          <a:ln>
            <a:noFill/>
          </a:ln>
        </p:spPr>
        <p:txBody>
          <a:bodyPr>
            <a:normAutofit fontScale="90000"/>
          </a:bodyPr>
          <a:lstStyle/>
          <a:p>
            <a:pPr lvl="1" algn="l" rtl="0">
              <a:lnSpc>
                <a:spcPct val="90000"/>
              </a:lnSpc>
              <a:spcBef>
                <a:spcPts val="600"/>
              </a:spcBef>
              <a:spcAft>
                <a:spcPts val="300"/>
              </a:spcAft>
            </a:pPr>
            <a:r>
              <a:rPr lang="en-US" sz="3200" dirty="0" smtClean="0">
                <a:ln w="3175">
                  <a:noFill/>
                </a:ln>
                <a:solidFill>
                  <a:srgbClr val="92D050"/>
                </a:solidFill>
                <a:latin typeface="Arial Black" panose="020B0A04020102020204" pitchFamily="34" charset="0"/>
              </a:rPr>
              <a:t/>
            </a:r>
            <a:br>
              <a:rPr lang="en-US" sz="3200" dirty="0" smtClean="0">
                <a:ln w="3175">
                  <a:noFill/>
                </a:ln>
                <a:solidFill>
                  <a:srgbClr val="92D050"/>
                </a:solidFill>
                <a:latin typeface="Arial Black" panose="020B0A04020102020204" pitchFamily="34" charset="0"/>
              </a:rPr>
            </a:br>
            <a:r>
              <a:rPr lang="en-US" sz="4900" dirty="0" smtClean="0">
                <a:solidFill>
                  <a:srgbClr val="92D050"/>
                </a:solidFill>
                <a:latin typeface="Arial Black" panose="020B0A04020102020204" pitchFamily="34" charset="0"/>
                <a:cs typeface="Times New Roman" panose="02020603050405020304" pitchFamily="18" charset="0"/>
              </a:rPr>
              <a:t>Customizing MHE for your site 	</a:t>
            </a:r>
            <a:r>
              <a:rPr lang="en-US" sz="3200" dirty="0" smtClean="0">
                <a:solidFill>
                  <a:srgbClr val="92D050"/>
                </a:solidFill>
                <a:latin typeface="Arial Black" panose="020B0A04020102020204" pitchFamily="34" charset="0"/>
                <a:cs typeface="Times New Roman" panose="02020603050405020304" pitchFamily="18" charset="0"/>
              </a:rPr>
              <a:t/>
            </a:r>
            <a:br>
              <a:rPr lang="en-US" sz="3200" dirty="0" smtClean="0">
                <a:solidFill>
                  <a:srgbClr val="92D050"/>
                </a:solidFill>
                <a:latin typeface="Arial Black" panose="020B0A04020102020204" pitchFamily="34" charset="0"/>
                <a:cs typeface="Times New Roman" panose="02020603050405020304" pitchFamily="18" charset="0"/>
              </a:rPr>
            </a:br>
            <a:r>
              <a:rPr lang="en-US" sz="3200" dirty="0" smtClean="0">
                <a:ln>
                  <a:solidFill>
                    <a:srgbClr val="0F4C8F"/>
                  </a:solidFill>
                </a:ln>
                <a:solidFill>
                  <a:srgbClr val="92D050"/>
                </a:solidFill>
                <a:latin typeface="Arial Black" panose="020B0A04020102020204" pitchFamily="34" charset="0"/>
                <a:cs typeface="Times New Roman" panose="02020603050405020304" pitchFamily="18" charset="0"/>
              </a:rPr>
              <a:t>Customizing initial templates</a:t>
            </a:r>
            <a:r>
              <a:rPr lang="en-US" sz="2000" dirty="0" smtClean="0">
                <a:solidFill>
                  <a:srgbClr val="BCE292"/>
                </a:solidFill>
                <a:latin typeface="Times New Roman" panose="02020603050405020304" pitchFamily="18" charset="0"/>
                <a:cs typeface="Times New Roman" panose="02020603050405020304" pitchFamily="18" charset="0"/>
              </a:rPr>
              <a:t/>
            </a:r>
            <a:br>
              <a:rPr lang="en-US" sz="2000" dirty="0" smtClean="0">
                <a:solidFill>
                  <a:srgbClr val="BCE292"/>
                </a:solidFill>
                <a:latin typeface="Times New Roman" panose="02020603050405020304" pitchFamily="18" charset="0"/>
                <a:cs typeface="Times New Roman" panose="02020603050405020304" pitchFamily="18" charset="0"/>
              </a:rPr>
            </a:br>
            <a:endParaRPr lang="en-US" sz="3200" dirty="0">
              <a:ln w="3175">
                <a:noFill/>
              </a:ln>
              <a:solidFill>
                <a:srgbClr val="BCE292"/>
              </a:solidFill>
              <a:latin typeface="Arial Black" panose="020B0A04020102020204" pitchFamily="34" charset="0"/>
            </a:endParaRPr>
          </a:p>
        </p:txBody>
      </p:sp>
      <p:sp>
        <p:nvSpPr>
          <p:cNvPr id="3" name="Content Placeholder 2"/>
          <p:cNvSpPr>
            <a:spLocks noGrp="1"/>
          </p:cNvSpPr>
          <p:nvPr>
            <p:ph idx="1"/>
          </p:nvPr>
        </p:nvSpPr>
        <p:spPr>
          <a:xfrm>
            <a:off x="0" y="1449238"/>
            <a:ext cx="11353801" cy="4933274"/>
          </a:xfrm>
        </p:spPr>
        <p:txBody>
          <a:bodyPr>
            <a:normAutofit fontScale="62500" lnSpcReduction="20000"/>
          </a:bodyPr>
          <a:lstStyle/>
          <a:p>
            <a:pPr marL="457200" lvl="1" indent="0">
              <a:buNone/>
            </a:pPr>
            <a:endParaRPr lang="en-US" dirty="0" smtClean="0"/>
          </a:p>
          <a:p>
            <a:pPr marL="457200" lvl="1" indent="0">
              <a:buNone/>
            </a:pPr>
            <a:endParaRPr lang="en-US" dirty="0" smtClean="0"/>
          </a:p>
          <a:p>
            <a:pPr marL="457200" lvl="1" indent="0">
              <a:lnSpc>
                <a:spcPct val="100000"/>
              </a:lnSpc>
              <a:buNone/>
            </a:pPr>
            <a:r>
              <a:rPr lang="en-US" sz="3200" dirty="0" smtClean="0">
                <a:latin typeface="Times New Roman" panose="02020603050405020304" pitchFamily="18" charset="0"/>
                <a:cs typeface="Times New Roman" panose="02020603050405020304" pitchFamily="18" charset="0"/>
              </a:rPr>
              <a:t>MHE contains stock templates, parts of</a:t>
            </a:r>
            <a:br>
              <a:rPr lang="en-US" sz="3200"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which can be customized for your site. </a:t>
            </a:r>
            <a:br>
              <a:rPr lang="en-US" sz="3200"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Here is a typical customization explained </a:t>
            </a:r>
            <a:br>
              <a:rPr lang="en-US" sz="3200"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in a 9-step procedure.</a:t>
            </a:r>
          </a:p>
          <a:p>
            <a:pPr marL="457200" lvl="1" indent="0">
              <a:lnSpc>
                <a:spcPct val="100000"/>
              </a:lnSpc>
              <a:buNone/>
            </a:pPr>
            <a:endParaRPr lang="en-US" sz="3200" dirty="0">
              <a:latin typeface="Times New Roman" panose="02020603050405020304" pitchFamily="18" charset="0"/>
              <a:cs typeface="Times New Roman" panose="02020603050405020304" pitchFamily="18" charset="0"/>
            </a:endParaRPr>
          </a:p>
          <a:p>
            <a:pPr marL="457200" lvl="1" indent="0">
              <a:lnSpc>
                <a:spcPct val="100000"/>
              </a:lnSpc>
              <a:buNone/>
            </a:pPr>
            <a:r>
              <a:rPr lang="en-US" sz="3200" dirty="0" smtClean="0">
                <a:latin typeface="Times New Roman" panose="02020603050405020304" pitchFamily="18" charset="0"/>
                <a:cs typeface="Times New Roman" panose="02020603050405020304" pitchFamily="18" charset="0"/>
              </a:rPr>
              <a:t>The Assessment Welcome page</a:t>
            </a:r>
            <a:br>
              <a:rPr lang="en-US" sz="3200"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is shown to Veterans at the start of</a:t>
            </a:r>
            <a:br>
              <a:rPr lang="en-US" sz="3200"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an assessment. You can personalize this </a:t>
            </a:r>
            <a:br>
              <a:rPr lang="en-US" sz="3200"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template to reflect a welcome from your </a:t>
            </a:r>
            <a:br>
              <a:rPr lang="en-US" sz="3200"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location.</a:t>
            </a:r>
          </a:p>
          <a:p>
            <a:pPr marL="457200" lvl="1" indent="0">
              <a:lnSpc>
                <a:spcPct val="100000"/>
              </a:lnSpc>
              <a:buNone/>
            </a:pPr>
            <a:r>
              <a:rPr lang="en-US" sz="3200" dirty="0" smtClean="0">
                <a:latin typeface="Times New Roman" panose="02020603050405020304" pitchFamily="18" charset="0"/>
                <a:cs typeface="Times New Roman" panose="02020603050405020304" pitchFamily="18" charset="0"/>
              </a:rPr>
              <a:t>                                          </a:t>
            </a:r>
          </a:p>
          <a:p>
            <a:pPr marL="457200" lvl="1" indent="0">
              <a:lnSpc>
                <a:spcPct val="100000"/>
              </a:lnSpc>
              <a:buNone/>
            </a:pPr>
            <a:r>
              <a:rPr lang="en-US" sz="3200" dirty="0">
                <a:latin typeface="Times New Roman" panose="02020603050405020304" pitchFamily="18" charset="0"/>
                <a:cs typeface="Times New Roman" panose="02020603050405020304" pitchFamily="18" charset="0"/>
              </a:rPr>
              <a:t>There are other templates you can personalize</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using this procedure, such as the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Assessment Conclusion Text, which appears </a:t>
            </a:r>
            <a:r>
              <a:rPr lang="en-US" sz="3200" dirty="0" smtClean="0">
                <a:latin typeface="Times New Roman" panose="02020603050405020304" pitchFamily="18" charset="0"/>
                <a:cs typeface="Times New Roman" panose="02020603050405020304" pitchFamily="18" charset="0"/>
              </a:rPr>
              <a:t/>
            </a:r>
            <a:br>
              <a:rPr lang="en-US" sz="3200"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when a </a:t>
            </a:r>
            <a:r>
              <a:rPr lang="en-US" sz="3200" dirty="0">
                <a:latin typeface="Times New Roman" panose="02020603050405020304" pitchFamily="18" charset="0"/>
                <a:cs typeface="Times New Roman" panose="02020603050405020304" pitchFamily="18" charset="0"/>
              </a:rPr>
              <a:t>Veteran has completed a battery. </a:t>
            </a:r>
            <a:r>
              <a:rPr lang="en-US" sz="3200" dirty="0" smtClean="0">
                <a:latin typeface="Times New Roman" panose="02020603050405020304" pitchFamily="18" charset="0"/>
                <a:cs typeface="Times New Roman" panose="02020603050405020304" pitchFamily="18" charset="0"/>
              </a:rPr>
              <a:t>This </a:t>
            </a:r>
            <a:br>
              <a:rPr lang="en-US" sz="3200"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template is shown after the procedure.</a:t>
            </a:r>
            <a:r>
              <a:rPr lang="en-US" dirty="0" smtClean="0"/>
              <a:t/>
            </a:r>
            <a:br>
              <a:rPr lang="en-US" dirty="0" smtClean="0"/>
            </a:br>
            <a:endParaRPr lang="en-US" dirty="0" smtClean="0"/>
          </a:p>
          <a:p>
            <a:pPr marL="0" indent="0">
              <a:buNone/>
            </a:pPr>
            <a:endParaRPr lang="en-US" dirty="0" smtClean="0"/>
          </a:p>
          <a:p>
            <a:pPr marL="0" indent="0">
              <a:buNone/>
            </a:pPr>
            <a:endParaRPr lang="en-US" dirty="0"/>
          </a:p>
        </p:txBody>
      </p:sp>
      <p:cxnSp>
        <p:nvCxnSpPr>
          <p:cNvPr id="5" name="Straight Arrow Connector 4"/>
          <p:cNvCxnSpPr/>
          <p:nvPr/>
        </p:nvCxnSpPr>
        <p:spPr>
          <a:xfrm flipH="1">
            <a:off x="9266607" y="1551496"/>
            <a:ext cx="512064" cy="67665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9" name="Content Placeholder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9886" y="1551496"/>
            <a:ext cx="5715851" cy="4727725"/>
          </a:xfrm>
          <a:prstGeom prst="rect">
            <a:avLst/>
          </a:prstGeom>
          <a:ln>
            <a:solidFill>
              <a:schemeClr val="bg1">
                <a:lumMod val="85000"/>
              </a:schemeClr>
            </a:solidFill>
          </a:ln>
        </p:spPr>
      </p:pic>
      <p:sp>
        <p:nvSpPr>
          <p:cNvPr id="12" name="Rectangle 11"/>
          <p:cNvSpPr/>
          <p:nvPr/>
        </p:nvSpPr>
        <p:spPr>
          <a:xfrm>
            <a:off x="6503831" y="2910625"/>
            <a:ext cx="4430332" cy="1275009"/>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Arrow Connector 13"/>
          <p:cNvCxnSpPr/>
          <p:nvPr/>
        </p:nvCxnSpPr>
        <p:spPr>
          <a:xfrm>
            <a:off x="3889421" y="3412902"/>
            <a:ext cx="90152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82176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550" y="425003"/>
            <a:ext cx="10774250" cy="1024235"/>
          </a:xfrm>
          <a:ln>
            <a:noFill/>
          </a:ln>
        </p:spPr>
        <p:txBody>
          <a:bodyPr>
            <a:normAutofit fontScale="90000"/>
          </a:bodyPr>
          <a:lstStyle/>
          <a:p>
            <a:pPr lvl="1" algn="l" rtl="0">
              <a:lnSpc>
                <a:spcPct val="90000"/>
              </a:lnSpc>
              <a:spcBef>
                <a:spcPts val="600"/>
              </a:spcBef>
              <a:spcAft>
                <a:spcPts val="300"/>
              </a:spcAft>
            </a:pPr>
            <a:r>
              <a:rPr lang="en-US" sz="3200" dirty="0" smtClean="0">
                <a:ln w="3175">
                  <a:noFill/>
                </a:ln>
                <a:solidFill>
                  <a:srgbClr val="92D050"/>
                </a:solidFill>
                <a:latin typeface="Arial Black" panose="020B0A04020102020204" pitchFamily="34" charset="0"/>
              </a:rPr>
              <a:t/>
            </a:r>
            <a:br>
              <a:rPr lang="en-US" sz="3200" dirty="0" smtClean="0">
                <a:ln w="3175">
                  <a:noFill/>
                </a:ln>
                <a:solidFill>
                  <a:srgbClr val="92D050"/>
                </a:solidFill>
                <a:latin typeface="Arial Black" panose="020B0A04020102020204" pitchFamily="34" charset="0"/>
              </a:rPr>
            </a:br>
            <a:r>
              <a:rPr lang="en-US" sz="4900" dirty="0" smtClean="0">
                <a:solidFill>
                  <a:srgbClr val="92D050"/>
                </a:solidFill>
                <a:latin typeface="Arial Black" panose="020B0A04020102020204" pitchFamily="34" charset="0"/>
                <a:cs typeface="Times New Roman" panose="02020603050405020304" pitchFamily="18" charset="0"/>
              </a:rPr>
              <a:t>Customizing MHE for your site </a:t>
            </a:r>
            <a:r>
              <a:rPr lang="en-US" sz="3200" dirty="0" smtClean="0">
                <a:solidFill>
                  <a:srgbClr val="92D050"/>
                </a:solidFill>
                <a:latin typeface="Arial Black" panose="020B0A04020102020204" pitchFamily="34" charset="0"/>
                <a:cs typeface="Times New Roman" panose="02020603050405020304" pitchFamily="18" charset="0"/>
              </a:rPr>
              <a:t>	</a:t>
            </a:r>
            <a:br>
              <a:rPr lang="en-US" sz="3200" dirty="0" smtClean="0">
                <a:solidFill>
                  <a:srgbClr val="92D050"/>
                </a:solidFill>
                <a:latin typeface="Arial Black" panose="020B0A04020102020204" pitchFamily="34" charset="0"/>
                <a:cs typeface="Times New Roman" panose="02020603050405020304" pitchFamily="18" charset="0"/>
              </a:rPr>
            </a:br>
            <a:r>
              <a:rPr lang="en-US" sz="3200" dirty="0" smtClean="0">
                <a:ln>
                  <a:solidFill>
                    <a:srgbClr val="0F4C8F"/>
                  </a:solidFill>
                </a:ln>
                <a:solidFill>
                  <a:srgbClr val="92D050"/>
                </a:solidFill>
                <a:latin typeface="Arial Black" panose="020B0A04020102020204" pitchFamily="34" charset="0"/>
                <a:cs typeface="Times New Roman" panose="02020603050405020304" pitchFamily="18" charset="0"/>
              </a:rPr>
              <a:t>Customizing initial templates</a:t>
            </a:r>
            <a:r>
              <a:rPr lang="en-US" sz="2000" dirty="0" smtClean="0">
                <a:solidFill>
                  <a:srgbClr val="BCE292"/>
                </a:solidFill>
                <a:latin typeface="Times New Roman" panose="02020603050405020304" pitchFamily="18" charset="0"/>
                <a:cs typeface="Times New Roman" panose="02020603050405020304" pitchFamily="18" charset="0"/>
              </a:rPr>
              <a:t/>
            </a:r>
            <a:br>
              <a:rPr lang="en-US" sz="2000" dirty="0" smtClean="0">
                <a:solidFill>
                  <a:srgbClr val="BCE292"/>
                </a:solidFill>
                <a:latin typeface="Times New Roman" panose="02020603050405020304" pitchFamily="18" charset="0"/>
                <a:cs typeface="Times New Roman" panose="02020603050405020304" pitchFamily="18" charset="0"/>
              </a:rPr>
            </a:br>
            <a:endParaRPr lang="en-US" sz="3200" dirty="0">
              <a:ln w="3175">
                <a:noFill/>
              </a:ln>
              <a:solidFill>
                <a:srgbClr val="BCE292"/>
              </a:solidFill>
              <a:latin typeface="Arial Black" panose="020B0A04020102020204" pitchFamily="34" charset="0"/>
            </a:endParaRPr>
          </a:p>
        </p:txBody>
      </p:sp>
      <p:sp>
        <p:nvSpPr>
          <p:cNvPr id="3" name="Content Placeholder 2"/>
          <p:cNvSpPr>
            <a:spLocks noGrp="1"/>
          </p:cNvSpPr>
          <p:nvPr>
            <p:ph idx="1"/>
          </p:nvPr>
        </p:nvSpPr>
        <p:spPr>
          <a:xfrm>
            <a:off x="146305" y="1645920"/>
            <a:ext cx="11207496" cy="4736592"/>
          </a:xfrm>
        </p:spPr>
        <p:txBody>
          <a:bodyPr>
            <a:normAutofit/>
          </a:bodyPr>
          <a:lstStyle/>
          <a:p>
            <a:pPr marL="457200" lvl="1" indent="0">
              <a:buNone/>
            </a:pPr>
            <a:r>
              <a:rPr lang="en-US" dirty="0" smtClean="0"/>
              <a:t>                                          </a:t>
            </a:r>
          </a:p>
          <a:p>
            <a:pPr marL="457200" lvl="1" indent="0">
              <a:buNone/>
            </a:pPr>
            <a:r>
              <a:rPr lang="en-US" dirty="0" smtClean="0">
                <a:latin typeface="Times New Roman" panose="02020603050405020304" pitchFamily="18" charset="0"/>
                <a:cs typeface="Times New Roman" panose="02020603050405020304" pitchFamily="18" charset="0"/>
              </a:rPr>
              <a:t>                 </a:t>
            </a:r>
            <a:r>
              <a:rPr lang="en-US" dirty="0" smtClean="0">
                <a:cs typeface="Times New Roman" panose="02020603050405020304" pitchFamily="18" charset="0"/>
              </a:rPr>
              <a:t>1. From your Home page, </a:t>
            </a:r>
            <a:br>
              <a:rPr lang="en-US" dirty="0" smtClean="0">
                <a:cs typeface="Times New Roman" panose="02020603050405020304" pitchFamily="18" charset="0"/>
              </a:rPr>
            </a:br>
            <a:r>
              <a:rPr lang="en-US" dirty="0" smtClean="0">
                <a:cs typeface="Times New Roman" panose="02020603050405020304" pitchFamily="18" charset="0"/>
              </a:rPr>
              <a:t>                         click the Editors tab.</a:t>
            </a:r>
            <a:br>
              <a:rPr lang="en-US" dirty="0" smtClean="0">
                <a:cs typeface="Times New Roman" panose="02020603050405020304" pitchFamily="18" charset="0"/>
              </a:rPr>
            </a:br>
            <a:endParaRPr lang="en-US" dirty="0" smtClean="0">
              <a:cs typeface="Times New Roman" panose="02020603050405020304" pitchFamily="18" charset="0"/>
            </a:endParaRPr>
          </a:p>
          <a:p>
            <a:pPr marL="457200" lvl="1" indent="0">
              <a:buNone/>
            </a:pPr>
            <a:endParaRPr lang="en-US" dirty="0" smtClean="0">
              <a:cs typeface="Times New Roman" panose="02020603050405020304" pitchFamily="18" charset="0"/>
            </a:endParaRPr>
          </a:p>
          <a:p>
            <a:pPr marL="457200" lvl="1" indent="0">
              <a:buNone/>
            </a:pPr>
            <a:endParaRPr lang="en-US" dirty="0">
              <a:cs typeface="Times New Roman" panose="02020603050405020304" pitchFamily="18" charset="0"/>
            </a:endParaRPr>
          </a:p>
          <a:p>
            <a:pPr marL="457200" lvl="1" indent="0">
              <a:buNone/>
            </a:pPr>
            <a:r>
              <a:rPr lang="en-US" dirty="0" smtClean="0">
                <a:cs typeface="Times New Roman" panose="02020603050405020304" pitchFamily="18" charset="0"/>
              </a:rPr>
              <a:t>The Editors page opens. </a:t>
            </a:r>
            <a:endParaRPr lang="en-US" dirty="0">
              <a:cs typeface="Times New Roman" panose="02020603050405020304" pitchFamily="18" charset="0"/>
            </a:endParaRPr>
          </a:p>
          <a:p>
            <a:pPr marL="0" indent="0">
              <a:buNone/>
            </a:pPr>
            <a:endParaRPr lang="en-US" dirty="0" smtClean="0"/>
          </a:p>
          <a:p>
            <a:pPr marL="0" indent="0">
              <a:buNone/>
            </a:pPr>
            <a:endParaRPr lang="en-US" dirty="0"/>
          </a:p>
        </p:txBody>
      </p:sp>
      <p:pic>
        <p:nvPicPr>
          <p:cNvPr id="4" name="Picture 3" descr="healthcare system tech admin full home page shows tabs for Home, Dashboard, Create Battery, Assessment Search, Veteran Search, Export Data, Editors, Programs, Reports, Users, My Account, and System Configuration. Logout link is at top right."/>
          <p:cNvPicPr/>
          <p:nvPr/>
        </p:nvPicPr>
        <p:blipFill>
          <a:blip r:embed="rId3">
            <a:extLst>
              <a:ext uri="{28A0092B-C50C-407E-A947-70E740481C1C}">
                <a14:useLocalDpi xmlns:a14="http://schemas.microsoft.com/office/drawing/2010/main" val="0"/>
              </a:ext>
            </a:extLst>
          </a:blip>
          <a:srcRect/>
          <a:stretch>
            <a:fillRect/>
          </a:stretch>
        </p:blipFill>
        <p:spPr bwMode="auto">
          <a:xfrm>
            <a:off x="5389443" y="1645920"/>
            <a:ext cx="4689348" cy="2591229"/>
          </a:xfrm>
          <a:prstGeom prst="rect">
            <a:avLst/>
          </a:prstGeom>
          <a:noFill/>
          <a:ln w="6350" cmpd="sng">
            <a:solidFill>
              <a:schemeClr val="bg1">
                <a:lumMod val="85000"/>
                <a:lumOff val="0"/>
              </a:schemeClr>
            </a:solidFill>
            <a:miter lim="800000"/>
            <a:headEnd/>
            <a:tailEnd/>
          </a:ln>
          <a:effectLst/>
        </p:spPr>
      </p:pic>
      <p:pic>
        <p:nvPicPr>
          <p:cNvPr id="6" name="Picture 5" descr="Editors tab has 4 sections. The Battery section has buttons for New Battery and Edit Battery. The Module section has buttons for New Module and Edit Module. The Section section has a button for Edit Section. The Rule section has a button for new Rule and one for Edit Rule."/>
          <p:cNvPicPr/>
          <p:nvPr/>
        </p:nvPicPr>
        <p:blipFill>
          <a:blip r:embed="rId4">
            <a:extLst>
              <a:ext uri="{28A0092B-C50C-407E-A947-70E740481C1C}">
                <a14:useLocalDpi xmlns:a14="http://schemas.microsoft.com/office/drawing/2010/main" val="0"/>
              </a:ext>
            </a:extLst>
          </a:blip>
          <a:srcRect/>
          <a:stretch>
            <a:fillRect/>
          </a:stretch>
        </p:blipFill>
        <p:spPr bwMode="auto">
          <a:xfrm>
            <a:off x="710184" y="4475452"/>
            <a:ext cx="8459574" cy="2002622"/>
          </a:xfrm>
          <a:prstGeom prst="rect">
            <a:avLst/>
          </a:prstGeom>
          <a:noFill/>
          <a:ln w="6350" cmpd="sng">
            <a:solidFill>
              <a:schemeClr val="bg1">
                <a:lumMod val="85000"/>
                <a:lumOff val="0"/>
              </a:schemeClr>
            </a:solidFill>
            <a:miter lim="800000"/>
            <a:headEnd/>
            <a:tailEnd/>
          </a:ln>
          <a:effectLst/>
        </p:spPr>
      </p:pic>
      <p:sp>
        <p:nvSpPr>
          <p:cNvPr id="10" name="Oval 9"/>
          <p:cNvSpPr/>
          <p:nvPr/>
        </p:nvSpPr>
        <p:spPr>
          <a:xfrm>
            <a:off x="7817474" y="2150772"/>
            <a:ext cx="321972" cy="23182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60084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246" y="436418"/>
            <a:ext cx="10954554" cy="955814"/>
          </a:xfrm>
          <a:ln>
            <a:noFill/>
          </a:ln>
        </p:spPr>
        <p:txBody>
          <a:bodyPr>
            <a:normAutofit fontScale="90000"/>
          </a:bodyPr>
          <a:lstStyle/>
          <a:p>
            <a:pPr lvl="1" algn="l" rtl="0">
              <a:lnSpc>
                <a:spcPct val="90000"/>
              </a:lnSpc>
              <a:spcBef>
                <a:spcPts val="600"/>
              </a:spcBef>
              <a:spcAft>
                <a:spcPts val="300"/>
              </a:spcAft>
            </a:pPr>
            <a:r>
              <a:rPr lang="en-US" sz="4900" dirty="0" smtClean="0">
                <a:solidFill>
                  <a:srgbClr val="92D050"/>
                </a:solidFill>
                <a:latin typeface="Arial Black" panose="020B0A04020102020204" pitchFamily="34" charset="0"/>
                <a:cs typeface="Times New Roman" panose="02020603050405020304" pitchFamily="18" charset="0"/>
              </a:rPr>
              <a:t>Customizing MHE for your site </a:t>
            </a:r>
            <a:r>
              <a:rPr lang="en-US" sz="3200" dirty="0" smtClean="0">
                <a:solidFill>
                  <a:srgbClr val="92D050"/>
                </a:solidFill>
                <a:latin typeface="Arial Black" panose="020B0A04020102020204" pitchFamily="34" charset="0"/>
                <a:cs typeface="Times New Roman" panose="02020603050405020304" pitchFamily="18" charset="0"/>
              </a:rPr>
              <a:t>	</a:t>
            </a:r>
            <a:br>
              <a:rPr lang="en-US" sz="3200" dirty="0" smtClean="0">
                <a:solidFill>
                  <a:srgbClr val="92D050"/>
                </a:solidFill>
                <a:latin typeface="Arial Black" panose="020B0A04020102020204" pitchFamily="34" charset="0"/>
                <a:cs typeface="Times New Roman" panose="02020603050405020304" pitchFamily="18" charset="0"/>
              </a:rPr>
            </a:br>
            <a:r>
              <a:rPr lang="en-US" sz="3200" dirty="0" smtClean="0">
                <a:ln>
                  <a:solidFill>
                    <a:srgbClr val="0F4C8F"/>
                  </a:solidFill>
                </a:ln>
                <a:solidFill>
                  <a:srgbClr val="92D050"/>
                </a:solidFill>
                <a:latin typeface="Arial Black" panose="020B0A04020102020204" pitchFamily="34" charset="0"/>
                <a:cs typeface="Times New Roman" panose="02020603050405020304" pitchFamily="18" charset="0"/>
              </a:rPr>
              <a:t>Customizing initial templates</a:t>
            </a:r>
            <a:endParaRPr lang="en-US" sz="3200" dirty="0">
              <a:ln w="3175">
                <a:noFill/>
              </a:ln>
              <a:solidFill>
                <a:srgbClr val="BCE292"/>
              </a:solidFill>
              <a:latin typeface="Arial Black" panose="020B0A04020102020204" pitchFamily="34" charset="0"/>
            </a:endParaRPr>
          </a:p>
        </p:txBody>
      </p:sp>
      <p:sp>
        <p:nvSpPr>
          <p:cNvPr id="3" name="Content Placeholder 2"/>
          <p:cNvSpPr>
            <a:spLocks noGrp="1"/>
          </p:cNvSpPr>
          <p:nvPr>
            <p:ph idx="1"/>
          </p:nvPr>
        </p:nvSpPr>
        <p:spPr>
          <a:xfrm>
            <a:off x="0" y="1645920"/>
            <a:ext cx="11353801" cy="4736592"/>
          </a:xfrm>
        </p:spPr>
        <p:txBody>
          <a:bodyPr>
            <a:normAutofit/>
          </a:bodyPr>
          <a:lstStyle/>
          <a:p>
            <a:pPr marL="457200" lvl="1" indent="0">
              <a:buNone/>
            </a:pPr>
            <a:r>
              <a:rPr lang="en-US" dirty="0" smtClean="0"/>
              <a:t>                          2. Click </a:t>
            </a:r>
            <a:r>
              <a:rPr lang="en-US" b="1" dirty="0" smtClean="0"/>
              <a:t>Edit Battery</a:t>
            </a:r>
            <a:r>
              <a:rPr lang="en-US" dirty="0" smtClean="0"/>
              <a:t>.</a:t>
            </a:r>
            <a:endParaRPr lang="en-US" dirty="0"/>
          </a:p>
          <a:p>
            <a:pPr marL="457200" lvl="1" indent="0">
              <a:buNone/>
            </a:pPr>
            <a:r>
              <a:rPr lang="en-US" dirty="0" smtClean="0"/>
              <a:t>     </a:t>
            </a:r>
          </a:p>
          <a:p>
            <a:pPr marL="457200" lvl="1" indent="0">
              <a:buNone/>
            </a:pPr>
            <a:endParaRPr lang="en-US" dirty="0"/>
          </a:p>
          <a:p>
            <a:pPr marL="457200" lvl="1" indent="0">
              <a:buNone/>
            </a:pPr>
            <a:r>
              <a:rPr lang="en-US" dirty="0" smtClean="0"/>
              <a:t>The Select Battery page opens.</a:t>
            </a:r>
          </a:p>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buNone/>
            </a:pPr>
            <a:r>
              <a:rPr lang="en-US" dirty="0" smtClean="0"/>
              <a:t>3. Click the </a:t>
            </a:r>
            <a:r>
              <a:rPr lang="en-US" b="1" dirty="0" smtClean="0"/>
              <a:t>Edit</a:t>
            </a:r>
            <a:br>
              <a:rPr lang="en-US" b="1" dirty="0" smtClean="0"/>
            </a:br>
            <a:r>
              <a:rPr lang="en-US" b="1" dirty="0" smtClean="0"/>
              <a:t>     </a:t>
            </a:r>
            <a:r>
              <a:rPr lang="en-US" dirty="0" smtClean="0"/>
              <a:t>button in your </a:t>
            </a:r>
            <a:br>
              <a:rPr lang="en-US" dirty="0" smtClean="0"/>
            </a:br>
            <a:r>
              <a:rPr lang="en-US" dirty="0" smtClean="0"/>
              <a:t>     program’s row.                         </a:t>
            </a:r>
          </a:p>
          <a:p>
            <a:pPr marL="0" indent="0">
              <a:buNone/>
            </a:pPr>
            <a:endParaRPr lang="en-US" dirty="0"/>
          </a:p>
        </p:txBody>
      </p:sp>
      <p:cxnSp>
        <p:nvCxnSpPr>
          <p:cNvPr id="5" name="Straight Arrow Connector 4"/>
          <p:cNvCxnSpPr/>
          <p:nvPr/>
        </p:nvCxnSpPr>
        <p:spPr>
          <a:xfrm flipH="1">
            <a:off x="9253728" y="1577254"/>
            <a:ext cx="512064" cy="67665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5476" y="3255236"/>
            <a:ext cx="6146056" cy="3387859"/>
          </a:xfrm>
          <a:prstGeom prst="rect">
            <a:avLst/>
          </a:prstGeom>
          <a:ln>
            <a:solidFill>
              <a:schemeClr val="bg1">
                <a:lumMod val="85000"/>
              </a:schemeClr>
            </a:solidFill>
          </a:ln>
        </p:spPr>
      </p:pic>
      <p:sp>
        <p:nvSpPr>
          <p:cNvPr id="12" name="Rectangle 11"/>
          <p:cNvSpPr/>
          <p:nvPr/>
        </p:nvSpPr>
        <p:spPr>
          <a:xfrm>
            <a:off x="8751452" y="4632402"/>
            <a:ext cx="786384" cy="138074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Editors tab has 4 sections. The Battery section has buttons for New Battery and Edit Battery. The Module section has buttons for New Module and Edit Module. The Section section has a button for Edit Section. The Rule section has a button for new Rule and one for Edit Rule."/>
          <p:cNvPicPr/>
          <p:nvPr/>
        </p:nvPicPr>
        <p:blipFill>
          <a:blip r:embed="rId4">
            <a:extLst>
              <a:ext uri="{28A0092B-C50C-407E-A947-70E740481C1C}">
                <a14:useLocalDpi xmlns:a14="http://schemas.microsoft.com/office/drawing/2010/main" val="0"/>
              </a:ext>
            </a:extLst>
          </a:blip>
          <a:srcRect/>
          <a:stretch>
            <a:fillRect/>
          </a:stretch>
        </p:blipFill>
        <p:spPr bwMode="auto">
          <a:xfrm>
            <a:off x="4945487" y="1455726"/>
            <a:ext cx="6408312" cy="1443126"/>
          </a:xfrm>
          <a:prstGeom prst="rect">
            <a:avLst/>
          </a:prstGeom>
          <a:noFill/>
          <a:ln w="6350" cmpd="sng">
            <a:solidFill>
              <a:schemeClr val="bg1">
                <a:lumMod val="85000"/>
                <a:lumOff val="0"/>
              </a:schemeClr>
            </a:solidFill>
            <a:miter lim="800000"/>
            <a:headEnd/>
            <a:tailEnd/>
          </a:ln>
          <a:effectLst/>
        </p:spPr>
      </p:pic>
      <p:cxnSp>
        <p:nvCxnSpPr>
          <p:cNvPr id="6" name="Straight Arrow Connector 5"/>
          <p:cNvCxnSpPr/>
          <p:nvPr/>
        </p:nvCxnSpPr>
        <p:spPr>
          <a:xfrm>
            <a:off x="4108361" y="2073499"/>
            <a:ext cx="1275008" cy="5367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96537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307" y="412124"/>
            <a:ext cx="10748493" cy="914854"/>
          </a:xfrm>
          <a:ln>
            <a:noFill/>
          </a:ln>
        </p:spPr>
        <p:txBody>
          <a:bodyPr>
            <a:normAutofit fontScale="90000"/>
          </a:bodyPr>
          <a:lstStyle/>
          <a:p>
            <a:pPr lvl="1" algn="l" rtl="0">
              <a:lnSpc>
                <a:spcPct val="90000"/>
              </a:lnSpc>
              <a:spcBef>
                <a:spcPts val="600"/>
              </a:spcBef>
              <a:spcAft>
                <a:spcPts val="300"/>
              </a:spcAft>
            </a:pPr>
            <a:r>
              <a:rPr lang="en-US" sz="4900" dirty="0" smtClean="0">
                <a:solidFill>
                  <a:srgbClr val="92D050"/>
                </a:solidFill>
                <a:latin typeface="Arial Black" panose="020B0A04020102020204" pitchFamily="34" charset="0"/>
                <a:cs typeface="Times New Roman" panose="02020603050405020304" pitchFamily="18" charset="0"/>
              </a:rPr>
              <a:t>Customizing MHE for your site </a:t>
            </a:r>
            <a:r>
              <a:rPr lang="en-US" sz="3200" dirty="0" smtClean="0">
                <a:solidFill>
                  <a:srgbClr val="92D050"/>
                </a:solidFill>
                <a:latin typeface="Arial Black" panose="020B0A04020102020204" pitchFamily="34" charset="0"/>
                <a:cs typeface="Times New Roman" panose="02020603050405020304" pitchFamily="18" charset="0"/>
              </a:rPr>
              <a:t>	</a:t>
            </a:r>
            <a:br>
              <a:rPr lang="en-US" sz="3200" dirty="0" smtClean="0">
                <a:solidFill>
                  <a:srgbClr val="92D050"/>
                </a:solidFill>
                <a:latin typeface="Arial Black" panose="020B0A04020102020204" pitchFamily="34" charset="0"/>
                <a:cs typeface="Times New Roman" panose="02020603050405020304" pitchFamily="18" charset="0"/>
              </a:rPr>
            </a:br>
            <a:r>
              <a:rPr lang="en-US" sz="3200" dirty="0" smtClean="0">
                <a:ln>
                  <a:solidFill>
                    <a:srgbClr val="0F4C8F"/>
                  </a:solidFill>
                </a:ln>
                <a:solidFill>
                  <a:srgbClr val="92D050"/>
                </a:solidFill>
                <a:latin typeface="Arial Black" panose="020B0A04020102020204" pitchFamily="34" charset="0"/>
                <a:cs typeface="Times New Roman" panose="02020603050405020304" pitchFamily="18" charset="0"/>
              </a:rPr>
              <a:t>Customizing initial templates</a:t>
            </a:r>
            <a:endParaRPr lang="en-US" sz="3200" dirty="0">
              <a:ln w="3175">
                <a:noFill/>
              </a:ln>
              <a:solidFill>
                <a:srgbClr val="BCE292"/>
              </a:solidFill>
              <a:latin typeface="Arial Black" panose="020B0A04020102020204" pitchFamily="34" charset="0"/>
            </a:endParaRPr>
          </a:p>
        </p:txBody>
      </p:sp>
      <p:sp>
        <p:nvSpPr>
          <p:cNvPr id="3" name="Content Placeholder 2"/>
          <p:cNvSpPr>
            <a:spLocks noGrp="1"/>
          </p:cNvSpPr>
          <p:nvPr>
            <p:ph idx="1"/>
          </p:nvPr>
        </p:nvSpPr>
        <p:spPr>
          <a:xfrm>
            <a:off x="146305" y="1645920"/>
            <a:ext cx="11207496" cy="4736592"/>
          </a:xfrm>
        </p:spPr>
        <p:txBody>
          <a:bodyPr>
            <a:normAutofit/>
          </a:bodyPr>
          <a:lstStyle/>
          <a:p>
            <a:pPr marL="457200" lvl="1" indent="0">
              <a:buNone/>
            </a:pPr>
            <a:endParaRPr lang="en-US" dirty="0" smtClean="0"/>
          </a:p>
          <a:p>
            <a:pPr marL="457200" lvl="1" indent="0">
              <a:buNone/>
            </a:pPr>
            <a:r>
              <a:rPr lang="en-US" dirty="0" smtClean="0"/>
              <a:t>The Edit Battery page opens.</a:t>
            </a:r>
          </a:p>
          <a:p>
            <a:pPr marL="457200" lvl="1" indent="0">
              <a:buNone/>
            </a:pPr>
            <a:endParaRPr lang="en-US" dirty="0" smtClean="0"/>
          </a:p>
          <a:p>
            <a:pPr marL="457200" lvl="1" indent="0">
              <a:buNone/>
            </a:pPr>
            <a:endParaRPr lang="en-US" dirty="0" smtClean="0"/>
          </a:p>
          <a:p>
            <a:pPr marL="457200" lvl="1" indent="0">
              <a:buNone/>
            </a:pPr>
            <a:r>
              <a:rPr lang="en-US" dirty="0" smtClean="0"/>
              <a:t>4. Click </a:t>
            </a:r>
            <a:r>
              <a:rPr lang="en-US" b="1" dirty="0" smtClean="0"/>
              <a:t>Manage Templates</a:t>
            </a:r>
            <a:r>
              <a:rPr lang="en-US" dirty="0" smtClean="0"/>
              <a:t>.                         </a:t>
            </a:r>
          </a:p>
          <a:p>
            <a:pPr marL="0" indent="0">
              <a:buNone/>
            </a:pPr>
            <a:endParaRPr lang="en-US" dirty="0"/>
          </a:p>
        </p:txBody>
      </p:sp>
      <p:cxnSp>
        <p:nvCxnSpPr>
          <p:cNvPr id="5" name="Straight Arrow Connector 4"/>
          <p:cNvCxnSpPr/>
          <p:nvPr/>
        </p:nvCxnSpPr>
        <p:spPr>
          <a:xfrm flipH="1">
            <a:off x="9253728" y="1577254"/>
            <a:ext cx="512064" cy="67665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8848" y="1645920"/>
            <a:ext cx="6101050" cy="5055534"/>
          </a:xfrm>
          <a:prstGeom prst="rect">
            <a:avLst/>
          </a:prstGeom>
          <a:ln>
            <a:solidFill>
              <a:schemeClr val="bg1">
                <a:lumMod val="85000"/>
              </a:schemeClr>
            </a:solidFill>
          </a:ln>
        </p:spPr>
      </p:pic>
      <p:cxnSp>
        <p:nvCxnSpPr>
          <p:cNvPr id="10" name="Straight Arrow Connector 9"/>
          <p:cNvCxnSpPr/>
          <p:nvPr/>
        </p:nvCxnSpPr>
        <p:spPr>
          <a:xfrm flipV="1">
            <a:off x="8652681" y="2422665"/>
            <a:ext cx="1123423" cy="23864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69233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670" y="500312"/>
            <a:ext cx="10787130" cy="817287"/>
          </a:xfrm>
          <a:ln>
            <a:noFill/>
          </a:ln>
        </p:spPr>
        <p:txBody>
          <a:bodyPr>
            <a:normAutofit fontScale="90000"/>
          </a:bodyPr>
          <a:lstStyle/>
          <a:p>
            <a:pPr lvl="1" algn="l" rtl="0">
              <a:lnSpc>
                <a:spcPct val="90000"/>
              </a:lnSpc>
              <a:spcBef>
                <a:spcPts val="600"/>
              </a:spcBef>
              <a:spcAft>
                <a:spcPts val="300"/>
              </a:spcAft>
            </a:pPr>
            <a:r>
              <a:rPr lang="en-US" sz="3200" dirty="0" smtClean="0">
                <a:ln w="3175">
                  <a:noFill/>
                </a:ln>
                <a:solidFill>
                  <a:srgbClr val="92D050"/>
                </a:solidFill>
                <a:latin typeface="Arial Black" panose="020B0A04020102020204" pitchFamily="34" charset="0"/>
              </a:rPr>
              <a:t/>
            </a:r>
            <a:br>
              <a:rPr lang="en-US" sz="3200" dirty="0" smtClean="0">
                <a:ln w="3175">
                  <a:noFill/>
                </a:ln>
                <a:solidFill>
                  <a:srgbClr val="92D050"/>
                </a:solidFill>
                <a:latin typeface="Arial Black" panose="020B0A04020102020204" pitchFamily="34" charset="0"/>
              </a:rPr>
            </a:br>
            <a:r>
              <a:rPr lang="en-US" sz="4900" dirty="0" smtClean="0">
                <a:solidFill>
                  <a:srgbClr val="92D050"/>
                </a:solidFill>
                <a:latin typeface="Arial Black" panose="020B0A04020102020204" pitchFamily="34" charset="0"/>
                <a:cs typeface="Times New Roman" panose="02020603050405020304" pitchFamily="18" charset="0"/>
              </a:rPr>
              <a:t>Customizing MHE for your site </a:t>
            </a:r>
            <a:r>
              <a:rPr lang="en-US" sz="3200" dirty="0" smtClean="0">
                <a:solidFill>
                  <a:srgbClr val="92D050"/>
                </a:solidFill>
                <a:latin typeface="Arial Black" panose="020B0A04020102020204" pitchFamily="34" charset="0"/>
                <a:cs typeface="Times New Roman" panose="02020603050405020304" pitchFamily="18" charset="0"/>
              </a:rPr>
              <a:t>	</a:t>
            </a:r>
            <a:br>
              <a:rPr lang="en-US" sz="3200" dirty="0" smtClean="0">
                <a:solidFill>
                  <a:srgbClr val="92D050"/>
                </a:solidFill>
                <a:latin typeface="Arial Black" panose="020B0A04020102020204" pitchFamily="34" charset="0"/>
                <a:cs typeface="Times New Roman" panose="02020603050405020304" pitchFamily="18" charset="0"/>
              </a:rPr>
            </a:br>
            <a:r>
              <a:rPr lang="en-US" sz="3200" dirty="0" smtClean="0">
                <a:ln>
                  <a:solidFill>
                    <a:srgbClr val="0F4C8F"/>
                  </a:solidFill>
                </a:ln>
                <a:solidFill>
                  <a:srgbClr val="92D050"/>
                </a:solidFill>
                <a:latin typeface="Arial Black" panose="020B0A04020102020204" pitchFamily="34" charset="0"/>
                <a:cs typeface="Times New Roman" panose="02020603050405020304" pitchFamily="18" charset="0"/>
              </a:rPr>
              <a:t>Customizing initial templates</a:t>
            </a:r>
            <a:r>
              <a:rPr lang="en-US" sz="2000" dirty="0" smtClean="0">
                <a:solidFill>
                  <a:srgbClr val="BCE292"/>
                </a:solidFill>
                <a:latin typeface="Times New Roman" panose="02020603050405020304" pitchFamily="18" charset="0"/>
                <a:cs typeface="Times New Roman" panose="02020603050405020304" pitchFamily="18" charset="0"/>
              </a:rPr>
              <a:t/>
            </a:r>
            <a:br>
              <a:rPr lang="en-US" sz="2000" dirty="0" smtClean="0">
                <a:solidFill>
                  <a:srgbClr val="BCE292"/>
                </a:solidFill>
                <a:latin typeface="Times New Roman" panose="02020603050405020304" pitchFamily="18" charset="0"/>
                <a:cs typeface="Times New Roman" panose="02020603050405020304" pitchFamily="18" charset="0"/>
              </a:rPr>
            </a:br>
            <a:endParaRPr lang="en-US" sz="3200" dirty="0">
              <a:ln w="3175">
                <a:noFill/>
              </a:ln>
              <a:solidFill>
                <a:srgbClr val="BCE292"/>
              </a:solidFill>
              <a:latin typeface="Arial Black" panose="020B0A04020102020204" pitchFamily="34" charset="0"/>
            </a:endParaRPr>
          </a:p>
        </p:txBody>
      </p:sp>
      <p:sp>
        <p:nvSpPr>
          <p:cNvPr id="3" name="Content Placeholder 2"/>
          <p:cNvSpPr>
            <a:spLocks noGrp="1"/>
          </p:cNvSpPr>
          <p:nvPr>
            <p:ph idx="1"/>
          </p:nvPr>
        </p:nvSpPr>
        <p:spPr>
          <a:xfrm>
            <a:off x="146305" y="1645920"/>
            <a:ext cx="11207496" cy="4736592"/>
          </a:xfrm>
        </p:spPr>
        <p:txBody>
          <a:bodyPr>
            <a:normAutofit/>
          </a:bodyPr>
          <a:lstStyle/>
          <a:p>
            <a:pPr marL="457200" lvl="1" indent="0">
              <a:buNone/>
            </a:pPr>
            <a:r>
              <a:rPr lang="en-US" dirty="0" smtClean="0"/>
              <a:t>     A Manage Templates page opens.</a:t>
            </a:r>
          </a:p>
          <a:p>
            <a:pPr marL="457200" lvl="1" indent="0">
              <a:buNone/>
            </a:pPr>
            <a:r>
              <a:rPr lang="en-US" dirty="0" smtClean="0"/>
              <a:t>5. Click </a:t>
            </a:r>
            <a:r>
              <a:rPr lang="en-US" b="1" dirty="0" smtClean="0"/>
              <a:t>Create </a:t>
            </a:r>
            <a:r>
              <a:rPr lang="en-US" dirty="0" smtClean="0"/>
              <a:t>in the Assessment Welcome row.                         </a:t>
            </a:r>
          </a:p>
          <a:p>
            <a:pPr marL="0" indent="0">
              <a:buNone/>
            </a:pPr>
            <a:endParaRPr lang="en-US" dirty="0"/>
          </a:p>
        </p:txBody>
      </p:sp>
      <p:cxnSp>
        <p:nvCxnSpPr>
          <p:cNvPr id="5" name="Straight Arrow Connector 4"/>
          <p:cNvCxnSpPr/>
          <p:nvPr/>
        </p:nvCxnSpPr>
        <p:spPr>
          <a:xfrm flipH="1">
            <a:off x="9253728" y="1577254"/>
            <a:ext cx="512064" cy="67665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1209" y="2468880"/>
            <a:ext cx="6875714" cy="3913632"/>
          </a:xfrm>
          <a:prstGeom prst="rect">
            <a:avLst/>
          </a:prstGeom>
          <a:ln>
            <a:solidFill>
              <a:schemeClr val="bg1">
                <a:lumMod val="85000"/>
              </a:schemeClr>
            </a:solidFill>
          </a:ln>
        </p:spPr>
      </p:pic>
      <p:cxnSp>
        <p:nvCxnSpPr>
          <p:cNvPr id="10" name="Straight Arrow Connector 9"/>
          <p:cNvCxnSpPr/>
          <p:nvPr/>
        </p:nvCxnSpPr>
        <p:spPr>
          <a:xfrm flipH="1">
            <a:off x="9088467" y="3978034"/>
            <a:ext cx="932832" cy="4086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116667" y="4301066"/>
            <a:ext cx="7100485" cy="3725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06909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09" y="540913"/>
            <a:ext cx="11021291" cy="721839"/>
          </a:xfrm>
          <a:ln>
            <a:noFill/>
          </a:ln>
        </p:spPr>
        <p:txBody>
          <a:bodyPr>
            <a:normAutofit fontScale="90000"/>
          </a:bodyPr>
          <a:lstStyle/>
          <a:p>
            <a:pPr lvl="1" algn="l" rtl="0">
              <a:lnSpc>
                <a:spcPct val="90000"/>
              </a:lnSpc>
              <a:spcBef>
                <a:spcPts val="600"/>
              </a:spcBef>
              <a:spcAft>
                <a:spcPts val="300"/>
              </a:spcAft>
            </a:pPr>
            <a:r>
              <a:rPr lang="en-US" sz="4900" dirty="0" smtClean="0">
                <a:solidFill>
                  <a:srgbClr val="92D050"/>
                </a:solidFill>
                <a:latin typeface="Arial Black" panose="020B0A04020102020204" pitchFamily="34" charset="0"/>
                <a:cs typeface="Times New Roman" panose="02020603050405020304" pitchFamily="18" charset="0"/>
              </a:rPr>
              <a:t>Customizing MHE for your site </a:t>
            </a:r>
            <a:r>
              <a:rPr lang="en-US" sz="3200" dirty="0" smtClean="0">
                <a:solidFill>
                  <a:srgbClr val="92D050"/>
                </a:solidFill>
                <a:latin typeface="Arial Black" panose="020B0A04020102020204" pitchFamily="34" charset="0"/>
                <a:cs typeface="Times New Roman" panose="02020603050405020304" pitchFamily="18" charset="0"/>
              </a:rPr>
              <a:t>	</a:t>
            </a:r>
            <a:br>
              <a:rPr lang="en-US" sz="3200" dirty="0" smtClean="0">
                <a:solidFill>
                  <a:srgbClr val="92D050"/>
                </a:solidFill>
                <a:latin typeface="Arial Black" panose="020B0A04020102020204" pitchFamily="34" charset="0"/>
                <a:cs typeface="Times New Roman" panose="02020603050405020304" pitchFamily="18" charset="0"/>
              </a:rPr>
            </a:br>
            <a:r>
              <a:rPr lang="en-US" sz="3200" dirty="0" smtClean="0">
                <a:ln>
                  <a:solidFill>
                    <a:srgbClr val="0F4C8F"/>
                  </a:solidFill>
                </a:ln>
                <a:solidFill>
                  <a:srgbClr val="92D050"/>
                </a:solidFill>
                <a:latin typeface="Arial Black" panose="020B0A04020102020204" pitchFamily="34" charset="0"/>
                <a:cs typeface="Times New Roman" panose="02020603050405020304" pitchFamily="18" charset="0"/>
              </a:rPr>
              <a:t>Customizing initial templates</a:t>
            </a:r>
            <a:endParaRPr lang="en-US" sz="3200" dirty="0">
              <a:ln w="3175">
                <a:noFill/>
              </a:ln>
              <a:solidFill>
                <a:srgbClr val="BCE292"/>
              </a:solidFill>
              <a:latin typeface="Arial Black" panose="020B0A04020102020204" pitchFamily="34" charset="0"/>
            </a:endParaRPr>
          </a:p>
        </p:txBody>
      </p:sp>
      <p:sp>
        <p:nvSpPr>
          <p:cNvPr id="3" name="Content Placeholder 2"/>
          <p:cNvSpPr>
            <a:spLocks noGrp="1"/>
          </p:cNvSpPr>
          <p:nvPr>
            <p:ph idx="1"/>
          </p:nvPr>
        </p:nvSpPr>
        <p:spPr>
          <a:xfrm>
            <a:off x="146305" y="1645920"/>
            <a:ext cx="11207496" cy="5051094"/>
          </a:xfrm>
        </p:spPr>
        <p:txBody>
          <a:bodyPr>
            <a:normAutofit lnSpcReduction="10000"/>
          </a:bodyPr>
          <a:lstStyle/>
          <a:p>
            <a:pPr marL="0" indent="0">
              <a:buNone/>
            </a:pPr>
            <a:r>
              <a:rPr lang="en-US" sz="2400" dirty="0" smtClean="0"/>
              <a:t>  The Assessment Welcome </a:t>
            </a:r>
            <a:br>
              <a:rPr lang="en-US" sz="2400" dirty="0" smtClean="0"/>
            </a:br>
            <a:r>
              <a:rPr lang="en-US" sz="2400" dirty="0" smtClean="0"/>
              <a:t>                     template opens.</a:t>
            </a:r>
          </a:p>
          <a:p>
            <a:pPr marL="0" indent="0">
              <a:buNone/>
            </a:pPr>
            <a:r>
              <a:rPr lang="en-US" sz="2400" dirty="0" smtClean="0"/>
              <a:t> 6. Click </a:t>
            </a:r>
            <a:r>
              <a:rPr lang="en-US" sz="2400" b="1" dirty="0"/>
              <a:t>Add New Block</a:t>
            </a:r>
            <a:r>
              <a:rPr lang="en-US" sz="2400" dirty="0"/>
              <a:t>.</a:t>
            </a:r>
            <a:br>
              <a:rPr lang="en-US" sz="2400" dirty="0"/>
            </a:br>
            <a:r>
              <a:rPr lang="en-US" sz="2400" dirty="0"/>
              <a:t>    </a:t>
            </a:r>
            <a:endParaRPr lang="en-US" sz="2400" dirty="0" smtClean="0"/>
          </a:p>
          <a:p>
            <a:pPr marL="0" indent="0">
              <a:buNone/>
            </a:pPr>
            <a:endParaRPr lang="en-US" sz="2400" dirty="0" smtClean="0"/>
          </a:p>
          <a:p>
            <a:pPr marL="0" indent="0">
              <a:buNone/>
            </a:pPr>
            <a:endParaRPr lang="en-US" sz="2400" dirty="0" smtClean="0"/>
          </a:p>
          <a:p>
            <a:pPr marL="0" indent="0">
              <a:buNone/>
            </a:pPr>
            <a:r>
              <a:rPr lang="en-US" sz="2400" dirty="0" smtClean="0"/>
              <a:t>The </a:t>
            </a:r>
            <a:r>
              <a:rPr lang="en-US" sz="2400" dirty="0"/>
              <a:t>Manage Assessment </a:t>
            </a:r>
            <a:br>
              <a:rPr lang="en-US" sz="2400" dirty="0"/>
            </a:br>
            <a:r>
              <a:rPr lang="en-US" sz="2400" dirty="0" smtClean="0"/>
              <a:t>    Welcome </a:t>
            </a:r>
            <a:r>
              <a:rPr lang="en-US" sz="2400" dirty="0"/>
              <a:t>Block pop-up                                                                               </a:t>
            </a:r>
            <a:br>
              <a:rPr lang="en-US" sz="2400" dirty="0"/>
            </a:br>
            <a:r>
              <a:rPr lang="en-US" sz="2400" dirty="0" smtClean="0"/>
              <a:t>                   window </a:t>
            </a:r>
            <a:r>
              <a:rPr lang="en-US" sz="2400" dirty="0"/>
              <a:t>opens</a:t>
            </a:r>
            <a:r>
              <a:rPr lang="en-US" sz="2400" dirty="0" smtClean="0"/>
              <a:t>.</a:t>
            </a:r>
          </a:p>
          <a:p>
            <a:pPr marL="0" indent="0">
              <a:buNone/>
            </a:pPr>
            <a:endParaRPr lang="en-US" sz="2400" dirty="0"/>
          </a:p>
          <a:p>
            <a:pPr marL="0" indent="0">
              <a:buNone/>
            </a:pPr>
            <a:r>
              <a:rPr lang="en-US" sz="2400" dirty="0" smtClean="0"/>
              <a:t>7. Type a name for the Block</a:t>
            </a:r>
            <a:br>
              <a:rPr lang="en-US" sz="2400" dirty="0" smtClean="0"/>
            </a:br>
            <a:r>
              <a:rPr lang="en-US" sz="2400" dirty="0" smtClean="0"/>
              <a:t>name, then select </a:t>
            </a:r>
            <a:r>
              <a:rPr lang="en-US" sz="2400" b="1" dirty="0" smtClean="0"/>
              <a:t>Text</a:t>
            </a:r>
            <a:r>
              <a:rPr lang="en-US" sz="2400" dirty="0" smtClean="0"/>
              <a:t> from</a:t>
            </a:r>
            <a:br>
              <a:rPr lang="en-US" sz="2400" dirty="0" smtClean="0"/>
            </a:br>
            <a:r>
              <a:rPr lang="en-US" sz="2400" dirty="0" smtClean="0"/>
              <a:t>the Block Type drop-down </a:t>
            </a:r>
            <a:br>
              <a:rPr lang="en-US" sz="2400" dirty="0" smtClean="0"/>
            </a:br>
            <a:r>
              <a:rPr lang="en-US" sz="2400" dirty="0" smtClean="0"/>
              <a:t>list.</a:t>
            </a:r>
            <a:r>
              <a:rPr lang="en-US" dirty="0" smtClean="0"/>
              <a:t>                                                                            </a:t>
            </a:r>
            <a:endParaRPr lang="en-US" sz="2400" dirty="0"/>
          </a:p>
        </p:txBody>
      </p:sp>
      <p:cxnSp>
        <p:nvCxnSpPr>
          <p:cNvPr id="5" name="Straight Arrow Connector 4"/>
          <p:cNvCxnSpPr/>
          <p:nvPr/>
        </p:nvCxnSpPr>
        <p:spPr>
          <a:xfrm flipH="1">
            <a:off x="9253728" y="1577254"/>
            <a:ext cx="512064" cy="67665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5560" y="1645920"/>
            <a:ext cx="6156576" cy="2312048"/>
          </a:xfrm>
          <a:prstGeom prst="rect">
            <a:avLst/>
          </a:prstGeom>
          <a:ln w="9525">
            <a:solidFill>
              <a:schemeClr val="bg1">
                <a:lumMod val="85000"/>
              </a:schemeClr>
            </a:solid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5560" y="4175020"/>
            <a:ext cx="6134775" cy="2207492"/>
          </a:xfrm>
          <a:prstGeom prst="rect">
            <a:avLst/>
          </a:prstGeom>
          <a:ln>
            <a:solidFill>
              <a:schemeClr val="bg1">
                <a:lumMod val="85000"/>
              </a:schemeClr>
            </a:solidFill>
          </a:ln>
        </p:spPr>
      </p:pic>
      <p:cxnSp>
        <p:nvCxnSpPr>
          <p:cNvPr id="9" name="Straight Arrow Connector 8"/>
          <p:cNvCxnSpPr/>
          <p:nvPr/>
        </p:nvCxnSpPr>
        <p:spPr>
          <a:xfrm>
            <a:off x="5827594" y="3084394"/>
            <a:ext cx="691465" cy="12526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666730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236" y="437882"/>
            <a:ext cx="10709563" cy="927279"/>
          </a:xfrm>
          <a:ln>
            <a:noFill/>
          </a:ln>
        </p:spPr>
        <p:txBody>
          <a:bodyPr>
            <a:normAutofit fontScale="90000"/>
          </a:bodyPr>
          <a:lstStyle/>
          <a:p>
            <a:pPr lvl="1" algn="l" rtl="0">
              <a:lnSpc>
                <a:spcPct val="90000"/>
              </a:lnSpc>
              <a:spcBef>
                <a:spcPts val="600"/>
              </a:spcBef>
              <a:spcAft>
                <a:spcPts val="300"/>
              </a:spcAft>
            </a:pPr>
            <a:r>
              <a:rPr lang="en-US" sz="4900" dirty="0" smtClean="0">
                <a:solidFill>
                  <a:srgbClr val="92D050"/>
                </a:solidFill>
                <a:latin typeface="Arial Black" panose="020B0A04020102020204" pitchFamily="34" charset="0"/>
                <a:cs typeface="Times New Roman" panose="02020603050405020304" pitchFamily="18" charset="0"/>
              </a:rPr>
              <a:t>Customizing MHE for your site 	</a:t>
            </a:r>
            <a:r>
              <a:rPr lang="en-US" sz="3200" dirty="0" smtClean="0">
                <a:solidFill>
                  <a:srgbClr val="92D050"/>
                </a:solidFill>
                <a:latin typeface="Arial Black" panose="020B0A04020102020204" pitchFamily="34" charset="0"/>
                <a:cs typeface="Times New Roman" panose="02020603050405020304" pitchFamily="18" charset="0"/>
              </a:rPr>
              <a:t/>
            </a:r>
            <a:br>
              <a:rPr lang="en-US" sz="3200" dirty="0" smtClean="0">
                <a:solidFill>
                  <a:srgbClr val="92D050"/>
                </a:solidFill>
                <a:latin typeface="Arial Black" panose="020B0A04020102020204" pitchFamily="34" charset="0"/>
                <a:cs typeface="Times New Roman" panose="02020603050405020304" pitchFamily="18" charset="0"/>
              </a:rPr>
            </a:br>
            <a:r>
              <a:rPr lang="en-US" sz="3200" dirty="0" smtClean="0">
                <a:ln>
                  <a:solidFill>
                    <a:srgbClr val="0F4C8F"/>
                  </a:solidFill>
                </a:ln>
                <a:solidFill>
                  <a:srgbClr val="92D050"/>
                </a:solidFill>
                <a:latin typeface="Arial Black" panose="020B0A04020102020204" pitchFamily="34" charset="0"/>
                <a:cs typeface="Times New Roman" panose="02020603050405020304" pitchFamily="18" charset="0"/>
              </a:rPr>
              <a:t>Customizing initial templates</a:t>
            </a:r>
            <a:endParaRPr lang="en-US" sz="3200" dirty="0">
              <a:ln w="3175">
                <a:noFill/>
              </a:ln>
              <a:solidFill>
                <a:srgbClr val="BCE292"/>
              </a:solidFill>
              <a:latin typeface="Arial Black" panose="020B0A04020102020204" pitchFamily="34" charset="0"/>
            </a:endParaRPr>
          </a:p>
        </p:txBody>
      </p:sp>
      <p:sp>
        <p:nvSpPr>
          <p:cNvPr id="3" name="Content Placeholder 2"/>
          <p:cNvSpPr>
            <a:spLocks noGrp="1"/>
          </p:cNvSpPr>
          <p:nvPr>
            <p:ph idx="1"/>
          </p:nvPr>
        </p:nvSpPr>
        <p:spPr>
          <a:xfrm>
            <a:off x="432261" y="1645920"/>
            <a:ext cx="10921539" cy="4736592"/>
          </a:xfrm>
        </p:spPr>
        <p:txBody>
          <a:bodyPr>
            <a:normAutofit fontScale="85000" lnSpcReduction="20000"/>
          </a:bodyPr>
          <a:lstStyle/>
          <a:p>
            <a:pPr marL="0" indent="0">
              <a:buNone/>
            </a:pPr>
            <a:endParaRPr lang="en-US" sz="2400" dirty="0" smtClean="0"/>
          </a:p>
          <a:p>
            <a:pPr marL="0" indent="0">
              <a:buNone/>
            </a:pPr>
            <a:endParaRPr lang="en-US" sz="2400" dirty="0"/>
          </a:p>
          <a:p>
            <a:pPr marL="0" indent="0">
              <a:buNone/>
            </a:pPr>
            <a:r>
              <a:rPr lang="en-US" sz="3100" dirty="0" smtClean="0"/>
              <a:t>   </a:t>
            </a:r>
          </a:p>
          <a:p>
            <a:pPr marL="0" indent="0">
              <a:buNone/>
            </a:pPr>
            <a:endParaRPr lang="en-US" sz="3100" dirty="0"/>
          </a:p>
          <a:p>
            <a:pPr marL="0" indent="0">
              <a:buNone/>
            </a:pPr>
            <a:endParaRPr lang="en-US" sz="3100" dirty="0" smtClean="0"/>
          </a:p>
          <a:p>
            <a:pPr marL="0" indent="0">
              <a:buNone/>
            </a:pPr>
            <a:r>
              <a:rPr lang="en-US" dirty="0" smtClean="0"/>
              <a:t>      An input screen opens.</a:t>
            </a:r>
          </a:p>
          <a:p>
            <a:pPr marL="0" indent="0">
              <a:buNone/>
            </a:pPr>
            <a:endParaRPr lang="en-US" dirty="0" smtClean="0"/>
          </a:p>
          <a:p>
            <a:pPr marL="0" indent="0">
              <a:buNone/>
            </a:pPr>
            <a:endParaRPr lang="en-US" dirty="0"/>
          </a:p>
          <a:p>
            <a:pPr marL="0" indent="0">
              <a:buNone/>
            </a:pPr>
            <a:r>
              <a:rPr lang="en-US" dirty="0" smtClean="0"/>
              <a:t>8. Type the new Welcome</a:t>
            </a:r>
            <a:br>
              <a:rPr lang="en-US" dirty="0" smtClean="0"/>
            </a:br>
            <a:r>
              <a:rPr lang="en-US" dirty="0" smtClean="0"/>
              <a:t>     text, then click </a:t>
            </a:r>
            <a:r>
              <a:rPr lang="en-US" b="1" dirty="0" smtClean="0"/>
              <a:t>Insert</a:t>
            </a:r>
            <a:r>
              <a:rPr lang="en-US" dirty="0" smtClean="0"/>
              <a:t>.</a:t>
            </a:r>
            <a:endParaRPr lang="en-US" dirty="0"/>
          </a:p>
          <a:p>
            <a:pPr marL="0" indent="0">
              <a:buNone/>
            </a:pPr>
            <a:r>
              <a:rPr lang="en-US" sz="2400" dirty="0" smtClean="0"/>
              <a:t> </a:t>
            </a:r>
            <a:r>
              <a:rPr lang="en-US" sz="2400" dirty="0"/>
              <a:t/>
            </a:r>
            <a:br>
              <a:rPr lang="en-US" sz="2400" dirty="0"/>
            </a:br>
            <a:r>
              <a:rPr lang="en-US" sz="2400" dirty="0"/>
              <a:t>    </a:t>
            </a:r>
            <a:endParaRPr lang="en-US" sz="2400" dirty="0" smtClean="0"/>
          </a:p>
          <a:p>
            <a:pPr marL="0" indent="0">
              <a:buNone/>
            </a:pPr>
            <a:r>
              <a:rPr lang="en-US" dirty="0" smtClean="0"/>
              <a:t>                                                                               </a:t>
            </a:r>
            <a:endParaRPr lang="en-US" sz="2400" dirty="0"/>
          </a:p>
        </p:txBody>
      </p:sp>
      <p:cxnSp>
        <p:nvCxnSpPr>
          <p:cNvPr id="5" name="Straight Arrow Connector 4"/>
          <p:cNvCxnSpPr/>
          <p:nvPr/>
        </p:nvCxnSpPr>
        <p:spPr>
          <a:xfrm flipH="1">
            <a:off x="9253728" y="1577254"/>
            <a:ext cx="512064" cy="67665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3605" y="1793556"/>
            <a:ext cx="6932455" cy="4657622"/>
          </a:xfrm>
          <a:prstGeom prst="rect">
            <a:avLst/>
          </a:prstGeom>
          <a:ln>
            <a:solidFill>
              <a:schemeClr val="bg1">
                <a:lumMod val="85000"/>
              </a:schemeClr>
            </a:solidFill>
          </a:ln>
        </p:spPr>
      </p:pic>
      <p:cxnSp>
        <p:nvCxnSpPr>
          <p:cNvPr id="13" name="Straight Arrow Connector 12"/>
          <p:cNvCxnSpPr/>
          <p:nvPr/>
        </p:nvCxnSpPr>
        <p:spPr>
          <a:xfrm>
            <a:off x="9253728" y="5950039"/>
            <a:ext cx="720143" cy="33602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789162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765" y="394179"/>
            <a:ext cx="10855036" cy="1101652"/>
          </a:xfrm>
          <a:ln>
            <a:noFill/>
          </a:ln>
        </p:spPr>
        <p:txBody>
          <a:bodyPr>
            <a:normAutofit fontScale="90000"/>
          </a:bodyPr>
          <a:lstStyle/>
          <a:p>
            <a:pPr lvl="1" algn="l" rtl="0">
              <a:lnSpc>
                <a:spcPct val="90000"/>
              </a:lnSpc>
              <a:spcBef>
                <a:spcPts val="600"/>
              </a:spcBef>
              <a:spcAft>
                <a:spcPts val="300"/>
              </a:spcAft>
            </a:pPr>
            <a:r>
              <a:rPr lang="en-US" sz="4900" dirty="0" smtClean="0">
                <a:solidFill>
                  <a:srgbClr val="92D050"/>
                </a:solidFill>
                <a:latin typeface="Arial Black" panose="020B0A04020102020204" pitchFamily="34" charset="0"/>
                <a:cs typeface="Times New Roman" panose="02020603050405020304" pitchFamily="18" charset="0"/>
              </a:rPr>
              <a:t>Customizing MHE for your site </a:t>
            </a:r>
            <a:r>
              <a:rPr lang="en-US" sz="3200" dirty="0" smtClean="0">
                <a:solidFill>
                  <a:srgbClr val="92D050"/>
                </a:solidFill>
                <a:latin typeface="Arial Black" panose="020B0A04020102020204" pitchFamily="34" charset="0"/>
                <a:cs typeface="Times New Roman" panose="02020603050405020304" pitchFamily="18" charset="0"/>
              </a:rPr>
              <a:t>	</a:t>
            </a:r>
            <a:br>
              <a:rPr lang="en-US" sz="3200" dirty="0" smtClean="0">
                <a:solidFill>
                  <a:srgbClr val="92D050"/>
                </a:solidFill>
                <a:latin typeface="Arial Black" panose="020B0A04020102020204" pitchFamily="34" charset="0"/>
                <a:cs typeface="Times New Roman" panose="02020603050405020304" pitchFamily="18" charset="0"/>
              </a:rPr>
            </a:br>
            <a:r>
              <a:rPr lang="en-US" sz="3200" dirty="0" smtClean="0">
                <a:ln>
                  <a:solidFill>
                    <a:srgbClr val="0F4C8F"/>
                  </a:solidFill>
                </a:ln>
                <a:solidFill>
                  <a:srgbClr val="92D050"/>
                </a:solidFill>
                <a:latin typeface="Arial Black" panose="020B0A04020102020204" pitchFamily="34" charset="0"/>
                <a:cs typeface="Times New Roman" panose="02020603050405020304" pitchFamily="18" charset="0"/>
              </a:rPr>
              <a:t>Customizing initial templates</a:t>
            </a:r>
            <a:endParaRPr lang="en-US" sz="3200" dirty="0">
              <a:ln w="3175">
                <a:noFill/>
              </a:ln>
              <a:solidFill>
                <a:srgbClr val="BCE292"/>
              </a:solidFill>
              <a:latin typeface="Arial Black" panose="020B0A04020102020204" pitchFamily="34" charset="0"/>
            </a:endParaRPr>
          </a:p>
        </p:txBody>
      </p:sp>
      <p:sp>
        <p:nvSpPr>
          <p:cNvPr id="3" name="Content Placeholder 2"/>
          <p:cNvSpPr>
            <a:spLocks noGrp="1"/>
          </p:cNvSpPr>
          <p:nvPr>
            <p:ph idx="1"/>
          </p:nvPr>
        </p:nvSpPr>
        <p:spPr>
          <a:xfrm>
            <a:off x="146305" y="1645920"/>
            <a:ext cx="11207496" cy="4736592"/>
          </a:xfrm>
        </p:spPr>
        <p:txBody>
          <a:bodyPr>
            <a:normAutofit/>
          </a:bodyPr>
          <a:lstStyle/>
          <a:p>
            <a:pPr marL="0" indent="0">
              <a:buNone/>
            </a:pPr>
            <a:endParaRPr lang="en-US" sz="2400" dirty="0" smtClean="0"/>
          </a:p>
          <a:p>
            <a:pPr marL="0" indent="0">
              <a:buNone/>
            </a:pPr>
            <a:r>
              <a:rPr lang="en-US" sz="2400" dirty="0" smtClean="0"/>
              <a:t>9. Click </a:t>
            </a:r>
            <a:r>
              <a:rPr lang="en-US" sz="2400" b="1" dirty="0" smtClean="0"/>
              <a:t>Save</a:t>
            </a:r>
            <a:r>
              <a:rPr lang="en-US" sz="2400" dirty="0" smtClean="0"/>
              <a:t>.</a:t>
            </a:r>
          </a:p>
          <a:p>
            <a:pPr marL="0" indent="0">
              <a:buNone/>
            </a:pPr>
            <a:endParaRPr lang="en-US" sz="2400" dirty="0" smtClean="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r>
              <a:rPr lang="en-US" sz="2400" dirty="0" smtClean="0"/>
              <a:t>You are returned to the Manage Templates page. </a:t>
            </a:r>
            <a:br>
              <a:rPr lang="en-US" sz="2400" dirty="0" smtClean="0"/>
            </a:br>
            <a:r>
              <a:rPr lang="en-US" sz="2400" dirty="0" smtClean="0"/>
              <a:t>A banner tells you the changes are saved, and</a:t>
            </a:r>
            <a:br>
              <a:rPr lang="en-US" sz="2400" dirty="0" smtClean="0"/>
            </a:br>
            <a:r>
              <a:rPr lang="en-US" sz="2400" dirty="0" smtClean="0"/>
              <a:t>an Edit button appears in the Assessment</a:t>
            </a:r>
            <a:br>
              <a:rPr lang="en-US" sz="2400" dirty="0" smtClean="0"/>
            </a:br>
            <a:r>
              <a:rPr lang="en-US" sz="2400" dirty="0" smtClean="0"/>
              <a:t>Welcome row for your convenience with any</a:t>
            </a:r>
            <a:br>
              <a:rPr lang="en-US" sz="2400" dirty="0" smtClean="0"/>
            </a:br>
            <a:r>
              <a:rPr lang="en-US" sz="2400" dirty="0" smtClean="0"/>
              <a:t>future amendments.</a:t>
            </a:r>
            <a:endParaRPr lang="en-US" sz="2400" dirty="0"/>
          </a:p>
        </p:txBody>
      </p:sp>
      <p:cxnSp>
        <p:nvCxnSpPr>
          <p:cNvPr id="5" name="Straight Arrow Connector 4"/>
          <p:cNvCxnSpPr/>
          <p:nvPr/>
        </p:nvCxnSpPr>
        <p:spPr>
          <a:xfrm flipH="1">
            <a:off x="9253728" y="1577254"/>
            <a:ext cx="512064" cy="67665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3174" y="1534118"/>
            <a:ext cx="5041669" cy="1889942"/>
          </a:xfrm>
          <a:prstGeom prst="rect">
            <a:avLst/>
          </a:prstGeom>
          <a:ln>
            <a:solidFill>
              <a:schemeClr val="bg1">
                <a:lumMod val="85000"/>
              </a:schemeClr>
            </a:solidFill>
          </a:ln>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8755" y="3620742"/>
            <a:ext cx="4592564" cy="2911859"/>
          </a:xfrm>
          <a:prstGeom prst="rect">
            <a:avLst/>
          </a:prstGeom>
          <a:ln>
            <a:solidFill>
              <a:schemeClr val="bg1">
                <a:lumMod val="85000"/>
              </a:schemeClr>
            </a:solidFill>
          </a:ln>
        </p:spPr>
      </p:pic>
      <p:cxnSp>
        <p:nvCxnSpPr>
          <p:cNvPr id="11" name="Straight Arrow Connector 10"/>
          <p:cNvCxnSpPr/>
          <p:nvPr/>
        </p:nvCxnSpPr>
        <p:spPr>
          <a:xfrm>
            <a:off x="5503017" y="2882570"/>
            <a:ext cx="814647" cy="40926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flipH="1">
            <a:off x="10962992" y="4422385"/>
            <a:ext cx="824454" cy="277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H="1">
            <a:off x="10502220" y="4584615"/>
            <a:ext cx="1181100" cy="57112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295038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236" y="250257"/>
            <a:ext cx="10709564" cy="1198981"/>
          </a:xfrm>
          <a:ln>
            <a:noFill/>
          </a:ln>
        </p:spPr>
        <p:txBody>
          <a:bodyPr>
            <a:normAutofit fontScale="90000"/>
          </a:bodyPr>
          <a:lstStyle/>
          <a:p>
            <a:pPr lvl="1" algn="l" rtl="0">
              <a:lnSpc>
                <a:spcPct val="90000"/>
              </a:lnSpc>
              <a:spcBef>
                <a:spcPts val="600"/>
              </a:spcBef>
              <a:spcAft>
                <a:spcPts val="300"/>
              </a:spcAft>
            </a:pPr>
            <a:r>
              <a:rPr lang="en-US" sz="4900" dirty="0" smtClean="0">
                <a:solidFill>
                  <a:srgbClr val="92D050"/>
                </a:solidFill>
                <a:latin typeface="Arial Black" panose="020B0A04020102020204" pitchFamily="34" charset="0"/>
                <a:cs typeface="Times New Roman" panose="02020603050405020304" pitchFamily="18" charset="0"/>
              </a:rPr>
              <a:t>Customizing MHE for your site </a:t>
            </a:r>
            <a:r>
              <a:rPr lang="en-US" sz="3200" dirty="0" smtClean="0">
                <a:ln>
                  <a:solidFill>
                    <a:srgbClr val="0F4C8F"/>
                  </a:solidFill>
                </a:ln>
                <a:solidFill>
                  <a:srgbClr val="92D050"/>
                </a:solidFill>
                <a:latin typeface="Arial Black" panose="020B0A04020102020204" pitchFamily="34" charset="0"/>
                <a:cs typeface="Times New Roman" panose="02020603050405020304" pitchFamily="18" charset="0"/>
              </a:rPr>
              <a:t>Customizing initial templates</a:t>
            </a:r>
            <a:endParaRPr lang="en-US" sz="3200" dirty="0">
              <a:ln w="3175">
                <a:noFill/>
              </a:ln>
              <a:solidFill>
                <a:srgbClr val="BCE292"/>
              </a:solidFill>
              <a:latin typeface="Arial Black" panose="020B0A04020102020204" pitchFamily="34" charset="0"/>
            </a:endParaRPr>
          </a:p>
        </p:txBody>
      </p:sp>
      <p:cxnSp>
        <p:nvCxnSpPr>
          <p:cNvPr id="5" name="Straight Arrow Connector 4"/>
          <p:cNvCxnSpPr/>
          <p:nvPr/>
        </p:nvCxnSpPr>
        <p:spPr>
          <a:xfrm flipH="1">
            <a:off x="9253728" y="1577254"/>
            <a:ext cx="512064" cy="67665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idx="1"/>
          </p:nvPr>
        </p:nvSpPr>
        <p:spPr>
          <a:xfrm>
            <a:off x="476518" y="1825625"/>
            <a:ext cx="10877282" cy="4351338"/>
          </a:xfrm>
        </p:spPr>
        <p:txBody>
          <a:bodyPr/>
          <a:lstStyle/>
          <a:p>
            <a:pPr marL="0" indent="0">
              <a:buNone/>
            </a:pPr>
            <a:endParaRPr lang="en-US" sz="2400" dirty="0" smtClean="0"/>
          </a:p>
          <a:p>
            <a:pPr marL="0" indent="0">
              <a:buNone/>
            </a:pPr>
            <a:endParaRPr lang="en-US" sz="2400" dirty="0"/>
          </a:p>
          <a:p>
            <a:pPr marL="0" indent="0">
              <a:buNone/>
            </a:pPr>
            <a:r>
              <a:rPr lang="en-US" sz="2400" dirty="0" smtClean="0"/>
              <a:t>Your new Welcome message </a:t>
            </a:r>
            <a:br>
              <a:rPr lang="en-US" sz="2400" dirty="0" smtClean="0"/>
            </a:br>
            <a:r>
              <a:rPr lang="en-US" sz="2400" dirty="0" smtClean="0"/>
              <a:t>appears when the Veteran logs in.</a:t>
            </a:r>
          </a:p>
          <a:p>
            <a:pPr marL="0" indent="0">
              <a:buNone/>
            </a:pPr>
            <a:endParaRPr lang="en-US" dirty="0"/>
          </a:p>
        </p:txBody>
      </p:sp>
      <p:grpSp>
        <p:nvGrpSpPr>
          <p:cNvPr id="3" name="Group 2"/>
          <p:cNvGrpSpPr/>
          <p:nvPr/>
        </p:nvGrpSpPr>
        <p:grpSpPr>
          <a:xfrm>
            <a:off x="5061395" y="1603786"/>
            <a:ext cx="5715851" cy="4727725"/>
            <a:chOff x="3848387" y="2269156"/>
            <a:chExt cx="4887310" cy="3907807"/>
          </a:xfrm>
        </p:grpSpPr>
        <p:pic>
          <p:nvPicPr>
            <p:cNvPr id="15" name="Content Placeholder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8387" y="2269156"/>
              <a:ext cx="4887310" cy="3907807"/>
            </a:xfrm>
            <a:prstGeom prst="rect">
              <a:avLst/>
            </a:prstGeom>
            <a:ln>
              <a:solidFill>
                <a:schemeClr val="bg1">
                  <a:lumMod val="85000"/>
                </a:schemeClr>
              </a:solidFill>
            </a:ln>
          </p:spPr>
        </p:pic>
        <p:sp>
          <p:nvSpPr>
            <p:cNvPr id="9" name="TextBox 8"/>
            <p:cNvSpPr txBox="1"/>
            <p:nvPr/>
          </p:nvSpPr>
          <p:spPr>
            <a:xfrm>
              <a:off x="4671060" y="3391593"/>
              <a:ext cx="3241963" cy="305280"/>
            </a:xfrm>
            <a:prstGeom prst="rect">
              <a:avLst/>
            </a:prstGeom>
            <a:solidFill>
              <a:schemeClr val="bg1"/>
            </a:solidFill>
          </p:spPr>
          <p:txBody>
            <a:bodyPr wrap="square" rtlCol="0">
              <a:spAutoFit/>
            </a:bodyPr>
            <a:lstStyle/>
            <a:p>
              <a:r>
                <a:rPr lang="en-US" dirty="0" smtClean="0"/>
                <a:t>                   </a:t>
              </a:r>
              <a:r>
                <a:rPr lang="en-US" sz="1400" dirty="0" smtClean="0"/>
                <a:t>Welcome to VA ABCDE!</a:t>
              </a:r>
              <a:endParaRPr lang="en-US" sz="1400" dirty="0"/>
            </a:p>
          </p:txBody>
        </p:sp>
        <p:sp>
          <p:nvSpPr>
            <p:cNvPr id="16" name="Rectangle 15"/>
            <p:cNvSpPr/>
            <p:nvPr/>
          </p:nvSpPr>
          <p:spPr>
            <a:xfrm>
              <a:off x="5241701" y="3421634"/>
              <a:ext cx="2009104" cy="270750"/>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96269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7585"/>
            <a:ext cx="10515600" cy="1291337"/>
          </a:xfrm>
        </p:spPr>
        <p:txBody>
          <a:bodyPr>
            <a:noAutofit/>
          </a:bodyPr>
          <a:lstStyle/>
          <a:p>
            <a:r>
              <a:rPr lang="en-US" dirty="0" smtClean="0">
                <a:solidFill>
                  <a:srgbClr val="92D050"/>
                </a:solidFill>
                <a:latin typeface="Arial Black" panose="020B0A04020102020204" pitchFamily="34" charset="0"/>
              </a:rPr>
              <a:t>Findings </a:t>
            </a:r>
            <a:r>
              <a:rPr lang="en-US" dirty="0">
                <a:solidFill>
                  <a:srgbClr val="92D050"/>
                </a:solidFill>
                <a:latin typeface="Arial Black" panose="020B0A04020102020204" pitchFamily="34" charset="0"/>
              </a:rPr>
              <a:t>from the </a:t>
            </a:r>
            <a:r>
              <a:rPr lang="en-US" dirty="0" smtClean="0">
                <a:solidFill>
                  <a:srgbClr val="92D050"/>
                </a:solidFill>
                <a:latin typeface="Arial Black" panose="020B0A04020102020204" pitchFamily="34" charset="0"/>
              </a:rPr>
              <a:t>research pilot</a:t>
            </a:r>
            <a:endParaRPr lang="en-US" u="sng" dirty="0">
              <a:ln>
                <a:solidFill>
                  <a:srgbClr val="0F4C8F"/>
                </a:solid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838200" y="1808922"/>
            <a:ext cx="10515599" cy="4368042"/>
          </a:xfrm>
        </p:spPr>
        <p:txBody>
          <a:bodyPr>
            <a:normAutofit/>
          </a:bodyPr>
          <a:lstStyle/>
          <a:p>
            <a:pPr marL="0" indent="0">
              <a:buNone/>
            </a:pP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MHE tablet-using </a:t>
            </a:r>
            <a:r>
              <a:rPr lang="en-US" sz="2400" dirty="0">
                <a:latin typeface="Times New Roman" panose="02020603050405020304" pitchFamily="18" charset="0"/>
                <a:cs typeface="Times New Roman" panose="02020603050405020304" pitchFamily="18" charset="0"/>
              </a:rPr>
              <a:t>Veterans had their screenings documented an average </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of 19 </a:t>
            </a:r>
            <a:r>
              <a:rPr lang="en-US" sz="2400" dirty="0">
                <a:latin typeface="Times New Roman" panose="02020603050405020304" pitchFamily="18" charset="0"/>
                <a:cs typeface="Times New Roman" panose="02020603050405020304" pitchFamily="18" charset="0"/>
              </a:rPr>
              <a:t>days sooner than the Veterans who used </a:t>
            </a:r>
            <a:r>
              <a:rPr lang="en-US" sz="2400" dirty="0" smtClean="0">
                <a:latin typeface="Times New Roman" panose="02020603050405020304" pitchFamily="18" charset="0"/>
                <a:cs typeface="Times New Roman" panose="02020603050405020304" pitchFamily="18" charset="0"/>
              </a:rPr>
              <a:t>paper forms</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Almost </a:t>
            </a:r>
            <a:r>
              <a:rPr lang="en-US" sz="2400" dirty="0">
                <a:latin typeface="Times New Roman" panose="02020603050405020304" pitchFamily="18" charset="0"/>
                <a:cs typeface="Times New Roman" panose="02020603050405020304" pitchFamily="18" charset="0"/>
              </a:rPr>
              <a:t>all of the tablet-using Veterans who wanted help were able to speak with a clinician within 3 days, versus 2-3 months with the old system of paper forms. </a:t>
            </a: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MHE was preferred by both Clinicians and Veterans.</a:t>
            </a:r>
          </a:p>
          <a:p>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4500" dirty="0"/>
          </a:p>
        </p:txBody>
      </p:sp>
    </p:spTree>
    <p:extLst>
      <p:ext uri="{BB962C8B-B14F-4D97-AF65-F5344CB8AC3E}">
        <p14:creationId xmlns:p14="http://schemas.microsoft.com/office/powerpoint/2010/main" val="28046759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327" y="207819"/>
            <a:ext cx="10813473" cy="1241420"/>
          </a:xfrm>
          <a:ln>
            <a:noFill/>
          </a:ln>
        </p:spPr>
        <p:txBody>
          <a:bodyPr>
            <a:normAutofit/>
          </a:bodyPr>
          <a:lstStyle/>
          <a:p>
            <a:pPr lvl="1" algn="l" rtl="0">
              <a:lnSpc>
                <a:spcPct val="90000"/>
              </a:lnSpc>
              <a:spcBef>
                <a:spcPts val="600"/>
              </a:spcBef>
              <a:spcAft>
                <a:spcPts val="300"/>
              </a:spcAft>
            </a:pPr>
            <a:r>
              <a:rPr lang="en-US" sz="4400" dirty="0" smtClean="0">
                <a:solidFill>
                  <a:srgbClr val="92D050"/>
                </a:solidFill>
                <a:latin typeface="Arial Black" panose="020B0A04020102020204" pitchFamily="34" charset="0"/>
                <a:cs typeface="Times New Roman" panose="02020603050405020304" pitchFamily="18" charset="0"/>
              </a:rPr>
              <a:t>Customizing MHE for your site </a:t>
            </a:r>
            <a:r>
              <a:rPr lang="en-US" sz="3200" dirty="0" smtClean="0">
                <a:ln>
                  <a:solidFill>
                    <a:srgbClr val="0F4C8F"/>
                  </a:solidFill>
                </a:ln>
                <a:solidFill>
                  <a:srgbClr val="92D050"/>
                </a:solidFill>
                <a:latin typeface="Arial Black" panose="020B0A04020102020204" pitchFamily="34" charset="0"/>
                <a:cs typeface="Times New Roman" panose="02020603050405020304" pitchFamily="18" charset="0"/>
              </a:rPr>
              <a:t>Customizing initial templates</a:t>
            </a:r>
            <a:endParaRPr lang="en-US" sz="3200" dirty="0">
              <a:ln w="3175">
                <a:noFill/>
              </a:ln>
              <a:solidFill>
                <a:srgbClr val="BCE292"/>
              </a:solidFill>
              <a:latin typeface="Arial Black" panose="020B0A04020102020204" pitchFamily="34" charset="0"/>
            </a:endParaRPr>
          </a:p>
        </p:txBody>
      </p:sp>
      <p:cxnSp>
        <p:nvCxnSpPr>
          <p:cNvPr id="5" name="Straight Arrow Connector 4"/>
          <p:cNvCxnSpPr/>
          <p:nvPr/>
        </p:nvCxnSpPr>
        <p:spPr>
          <a:xfrm flipH="1">
            <a:off x="9253728" y="1577254"/>
            <a:ext cx="512064" cy="67665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idx="1"/>
          </p:nvPr>
        </p:nvSpPr>
        <p:spPr>
          <a:xfrm>
            <a:off x="244699" y="1449238"/>
            <a:ext cx="11109101" cy="4727725"/>
          </a:xfrm>
        </p:spPr>
        <p:txBody>
          <a:bodyPr>
            <a:normAutofit/>
          </a:bodyPr>
          <a:lstStyle/>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Another template that you can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customize using the above procedure</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is the Veteran’s completion screen,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which appears when a Veteran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completes an assessment. </a:t>
            </a:r>
            <a:endParaRPr lang="en-US" sz="2400" dirty="0">
              <a:latin typeface="Times New Roman" panose="02020603050405020304" pitchFamily="18" charset="0"/>
              <a:cs typeface="Times New Roman" panose="02020603050405020304" pitchFamily="18" charset="0"/>
            </a:endParaRPr>
          </a:p>
        </p:txBody>
      </p:sp>
      <p:grpSp>
        <p:nvGrpSpPr>
          <p:cNvPr id="6" name="Group 5"/>
          <p:cNvGrpSpPr/>
          <p:nvPr/>
        </p:nvGrpSpPr>
        <p:grpSpPr>
          <a:xfrm>
            <a:off x="5074277" y="1449239"/>
            <a:ext cx="6127123" cy="4951562"/>
            <a:chOff x="5074277" y="1449238"/>
            <a:chExt cx="6279524" cy="5282339"/>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4277" y="1449238"/>
              <a:ext cx="6279524" cy="5282339"/>
            </a:xfrm>
            <a:prstGeom prst="rect">
              <a:avLst/>
            </a:prstGeom>
            <a:ln>
              <a:solidFill>
                <a:schemeClr val="bg1">
                  <a:lumMod val="85000"/>
                </a:schemeClr>
              </a:solidFill>
            </a:ln>
          </p:spPr>
        </p:pic>
        <p:sp>
          <p:nvSpPr>
            <p:cNvPr id="3" name="Rectangle 2"/>
            <p:cNvSpPr/>
            <p:nvPr/>
          </p:nvSpPr>
          <p:spPr>
            <a:xfrm>
              <a:off x="5383369" y="3451538"/>
              <a:ext cx="5731099" cy="1906073"/>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grpSp>
      <p:cxnSp>
        <p:nvCxnSpPr>
          <p:cNvPr id="9" name="Straight Arrow Connector 8"/>
          <p:cNvCxnSpPr/>
          <p:nvPr/>
        </p:nvCxnSpPr>
        <p:spPr>
          <a:xfrm>
            <a:off x="3683354" y="4150754"/>
            <a:ext cx="1352282" cy="1"/>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35101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882" y="515156"/>
            <a:ext cx="10408918" cy="978794"/>
          </a:xfrm>
          <a:ln>
            <a:noFill/>
          </a:ln>
        </p:spPr>
        <p:txBody>
          <a:bodyPr>
            <a:normAutofit/>
          </a:bodyPr>
          <a:lstStyle/>
          <a:p>
            <a:pPr lvl="1" algn="l" rtl="0">
              <a:lnSpc>
                <a:spcPct val="90000"/>
              </a:lnSpc>
              <a:spcBef>
                <a:spcPts val="600"/>
              </a:spcBef>
              <a:spcAft>
                <a:spcPts val="300"/>
              </a:spcAft>
            </a:pPr>
            <a:r>
              <a:rPr lang="en-US" sz="4400" dirty="0" smtClean="0">
                <a:solidFill>
                  <a:srgbClr val="92D050"/>
                </a:solidFill>
                <a:latin typeface="Arial Black" panose="020B0A04020102020204" pitchFamily="34" charset="0"/>
                <a:cs typeface="Times New Roman" panose="02020603050405020304" pitchFamily="18" charset="0"/>
              </a:rPr>
              <a:t>Customizing MHE for your site </a:t>
            </a:r>
            <a:r>
              <a:rPr lang="en-US" sz="3200" dirty="0" smtClean="0">
                <a:solidFill>
                  <a:srgbClr val="92D050"/>
                </a:solidFill>
                <a:latin typeface="Arial Black" panose="020B0A04020102020204" pitchFamily="34" charset="0"/>
                <a:cs typeface="Times New Roman" panose="02020603050405020304" pitchFamily="18" charset="0"/>
              </a:rPr>
              <a:t>	</a:t>
            </a:r>
            <a:endParaRPr lang="en-US" sz="3200" dirty="0">
              <a:ln w="3175">
                <a:no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1104900" y="1648497"/>
            <a:ext cx="10248900" cy="4159876"/>
          </a:xfrm>
        </p:spPr>
        <p:txBody>
          <a:bodyPr>
            <a:normAutofit lnSpcReduction="10000"/>
          </a:bodyPr>
          <a:lstStyle/>
          <a:p>
            <a:pPr marL="0" indent="0">
              <a:lnSpc>
                <a:spcPct val="120000"/>
              </a:lnSpc>
              <a:spcBef>
                <a:spcPts val="600"/>
              </a:spcBef>
              <a:spcAft>
                <a:spcPts val="600"/>
              </a:spcAft>
              <a:buNone/>
            </a:pPr>
            <a:r>
              <a:rPr lang="en-US" sz="2400" dirty="0" smtClean="0">
                <a:latin typeface="Times New Roman" panose="02020603050405020304" pitchFamily="18" charset="0"/>
                <a:cs typeface="Times New Roman" panose="02020603050405020304" pitchFamily="18" charset="0"/>
              </a:rPr>
              <a:t>When </a:t>
            </a:r>
            <a:r>
              <a:rPr lang="en-US" sz="2400" dirty="0">
                <a:latin typeface="Times New Roman" panose="02020603050405020304" pitchFamily="18" charset="0"/>
                <a:cs typeface="Times New Roman" panose="02020603050405020304" pitchFamily="18" charset="0"/>
              </a:rPr>
              <a:t>your clinic converts to using MHE, you will be provided with the latest software release. It will contain </a:t>
            </a:r>
            <a:r>
              <a:rPr lang="en-US" sz="2400" dirty="0" smtClean="0">
                <a:latin typeface="Times New Roman" panose="02020603050405020304" pitchFamily="18" charset="0"/>
                <a:cs typeface="Times New Roman" panose="02020603050405020304" pitchFamily="18" charset="0"/>
              </a:rPr>
              <a:t>pre-grouped batteries, modules, rules, formulas, and sections. </a:t>
            </a:r>
          </a:p>
          <a:p>
            <a:pPr marL="0" indent="0">
              <a:lnSpc>
                <a:spcPct val="120000"/>
              </a:lnSpc>
              <a:spcBef>
                <a:spcPts val="600"/>
              </a:spcBef>
              <a:spcAft>
                <a:spcPts val="600"/>
              </a:spcAft>
              <a:buNone/>
            </a:pPr>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may not be necessary to make changes to </a:t>
            </a:r>
            <a:r>
              <a:rPr lang="en-US" sz="2400" dirty="0" smtClean="0">
                <a:latin typeface="Times New Roman" panose="02020603050405020304" pitchFamily="18" charset="0"/>
                <a:cs typeface="Times New Roman" panose="02020603050405020304" pitchFamily="18" charset="0"/>
              </a:rPr>
              <a:t>any of these components initially</a:t>
            </a:r>
            <a:r>
              <a:rPr lang="en-US" sz="2400" dirty="0">
                <a:latin typeface="Times New Roman" panose="02020603050405020304" pitchFamily="18" charset="0"/>
                <a:cs typeface="Times New Roman" panose="02020603050405020304" pitchFamily="18" charset="0"/>
              </a:rPr>
              <a:t>. MHE contains forms editors </a:t>
            </a:r>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case changes are </a:t>
            </a:r>
            <a:r>
              <a:rPr lang="en-US" sz="2400" dirty="0" smtClean="0">
                <a:latin typeface="Times New Roman" panose="02020603050405020304" pitchFamily="18" charset="0"/>
                <a:cs typeface="Times New Roman" panose="02020603050405020304" pitchFamily="18" charset="0"/>
              </a:rPr>
              <a:t>necessary to meet VA compliance. For example, the VA mental health community may decide that a new question should be added to a questionnaire. </a:t>
            </a:r>
          </a:p>
          <a:p>
            <a:pPr marL="0" indent="0">
              <a:lnSpc>
                <a:spcPct val="120000"/>
              </a:lnSpc>
              <a:spcBef>
                <a:spcPts val="600"/>
              </a:spcBef>
              <a:spcAft>
                <a:spcPts val="600"/>
              </a:spcAft>
              <a:buNone/>
            </a:pPr>
            <a:r>
              <a:rPr lang="en-US" sz="2400" dirty="0" smtClean="0">
                <a:latin typeface="Times New Roman" panose="02020603050405020304" pitchFamily="18" charset="0"/>
                <a:cs typeface="Times New Roman" panose="02020603050405020304" pitchFamily="18" charset="0"/>
              </a:rPr>
              <a:t>If editing changes are necessary, consult the HSTA Administrative Training Manual for explanations and procedures.</a:t>
            </a:r>
            <a:endParaRPr lang="en-US" sz="2400" dirty="0">
              <a:latin typeface="Times New Roman" panose="02020603050405020304" pitchFamily="18" charset="0"/>
              <a:cs typeface="Times New Roman" panose="02020603050405020304" pitchFamily="18" charset="0"/>
            </a:endParaRPr>
          </a:p>
          <a:p>
            <a:pPr marL="457200" lvl="1"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2064426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1"/>
            <a:ext cx="10515600" cy="719219"/>
          </a:xfrm>
          <a:ln>
            <a:noFill/>
          </a:ln>
        </p:spPr>
        <p:txBody>
          <a:bodyPr>
            <a:normAutofit fontScale="90000"/>
          </a:bodyPr>
          <a:lstStyle/>
          <a:p>
            <a:pPr lvl="1" algn="l" rtl="0">
              <a:lnSpc>
                <a:spcPct val="90000"/>
              </a:lnSpc>
              <a:spcBef>
                <a:spcPts val="600"/>
              </a:spcBef>
              <a:spcAft>
                <a:spcPts val="300"/>
              </a:spcAft>
            </a:pPr>
            <a:r>
              <a:rPr lang="en-US" sz="3200" dirty="0" smtClean="0">
                <a:ln w="3175">
                  <a:noFill/>
                </a:ln>
                <a:solidFill>
                  <a:srgbClr val="92D050"/>
                </a:solidFill>
                <a:latin typeface="Arial Black" panose="020B0A04020102020204" pitchFamily="34" charset="0"/>
              </a:rPr>
              <a:t/>
            </a:r>
            <a:br>
              <a:rPr lang="en-US" sz="3200" dirty="0" smtClean="0">
                <a:ln w="3175">
                  <a:noFill/>
                </a:ln>
                <a:solidFill>
                  <a:srgbClr val="92D050"/>
                </a:solidFill>
                <a:latin typeface="Arial Black" panose="020B0A04020102020204" pitchFamily="34" charset="0"/>
              </a:rPr>
            </a:br>
            <a:r>
              <a:rPr lang="en-US" sz="4900" dirty="0" smtClean="0">
                <a:solidFill>
                  <a:srgbClr val="92D050"/>
                </a:solidFill>
                <a:latin typeface="Arial Black" panose="020B0A04020102020204" pitchFamily="34" charset="0"/>
                <a:cs typeface="Times New Roman" panose="02020603050405020304" pitchFamily="18" charset="0"/>
              </a:rPr>
              <a:t>Customizing MHE for your site </a:t>
            </a:r>
            <a:r>
              <a:rPr lang="en-US" sz="3200" dirty="0" smtClean="0">
                <a:solidFill>
                  <a:srgbClr val="92D050"/>
                </a:solidFill>
                <a:latin typeface="Arial Black" panose="020B0A04020102020204" pitchFamily="34" charset="0"/>
                <a:cs typeface="Times New Roman" panose="02020603050405020304" pitchFamily="18" charset="0"/>
              </a:rPr>
              <a:t>	</a:t>
            </a:r>
            <a:br>
              <a:rPr lang="en-US" sz="3200" dirty="0" smtClean="0">
                <a:solidFill>
                  <a:srgbClr val="92D050"/>
                </a:solidFill>
                <a:latin typeface="Arial Black" panose="020B0A04020102020204" pitchFamily="34" charset="0"/>
                <a:cs typeface="Times New Roman" panose="02020603050405020304" pitchFamily="18" charset="0"/>
              </a:rPr>
            </a:br>
            <a:r>
              <a:rPr lang="en-US" sz="3200" dirty="0" smtClean="0">
                <a:solidFill>
                  <a:srgbClr val="92D050"/>
                </a:solidFill>
                <a:latin typeface="Arial Black" panose="020B0A04020102020204" pitchFamily="34" charset="0"/>
                <a:cs typeface="Times New Roman" panose="02020603050405020304" pitchFamily="18" charset="0"/>
              </a:rPr>
              <a:t>	</a:t>
            </a:r>
            <a:endParaRPr lang="en-US" sz="3200" dirty="0">
              <a:ln w="3175">
                <a:no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944881" y="1645920"/>
            <a:ext cx="10408919" cy="4419600"/>
          </a:xfrm>
        </p:spPr>
        <p:txBody>
          <a:bodyPr>
            <a:normAutofit/>
          </a:bodyPr>
          <a:lstStyle/>
          <a:p>
            <a:pPr marL="0" lvl="0" indent="0">
              <a:buNone/>
            </a:pPr>
            <a:endParaRPr lang="en-US" sz="900" dirty="0" smtClean="0">
              <a:latin typeface="Times New Roman" panose="02020603050405020304" pitchFamily="18" charset="0"/>
              <a:cs typeface="Times New Roman" panose="02020603050405020304" pitchFamily="18" charset="0"/>
            </a:endParaRPr>
          </a:p>
          <a:p>
            <a:pPr marL="0" indent="0">
              <a:buNone/>
            </a:pPr>
            <a:r>
              <a:rPr lang="en-US" dirty="0" smtClean="0"/>
              <a:t>   The forms editors are found</a:t>
            </a:r>
            <a:br>
              <a:rPr lang="en-US" dirty="0" smtClean="0"/>
            </a:br>
            <a:r>
              <a:rPr lang="en-US" dirty="0" smtClean="0"/>
              <a:t>                     in the Editors’ tab. </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pic>
        <p:nvPicPr>
          <p:cNvPr id="4" name="Picture 3" descr="healthcare system tech admin full home page shows tabs for Home, Dashboard, Create Battery, Assessment Search, Veteran Search, Export Data, Editors, Programs, Reports, Users, My Account, and System Configuration. Logout link is at top right."/>
          <p:cNvPicPr/>
          <p:nvPr/>
        </p:nvPicPr>
        <p:blipFill>
          <a:blip r:embed="rId3">
            <a:extLst>
              <a:ext uri="{28A0092B-C50C-407E-A947-70E740481C1C}">
                <a14:useLocalDpi xmlns:a14="http://schemas.microsoft.com/office/drawing/2010/main" val="0"/>
              </a:ext>
            </a:extLst>
          </a:blip>
          <a:srcRect/>
          <a:stretch>
            <a:fillRect/>
          </a:stretch>
        </p:blipFill>
        <p:spPr bwMode="auto">
          <a:xfrm>
            <a:off x="5592318" y="1426464"/>
            <a:ext cx="4689348" cy="2724911"/>
          </a:xfrm>
          <a:prstGeom prst="rect">
            <a:avLst/>
          </a:prstGeom>
          <a:noFill/>
          <a:ln w="6350" cmpd="sng">
            <a:solidFill>
              <a:schemeClr val="bg1">
                <a:lumMod val="85000"/>
                <a:lumOff val="0"/>
              </a:schemeClr>
            </a:solidFill>
            <a:miter lim="800000"/>
            <a:headEnd/>
            <a:tailEnd/>
          </a:ln>
          <a:effectLst/>
        </p:spPr>
      </p:pic>
      <p:cxnSp>
        <p:nvCxnSpPr>
          <p:cNvPr id="6" name="Straight Arrow Connector 5"/>
          <p:cNvCxnSpPr/>
          <p:nvPr/>
        </p:nvCxnSpPr>
        <p:spPr>
          <a:xfrm flipH="1">
            <a:off x="8220843" y="1350329"/>
            <a:ext cx="512064" cy="67665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345936" y="2615184"/>
            <a:ext cx="475488" cy="347472"/>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Editors tab has 4 sections. The Battery section has buttons for New Battery and Edit Battery. The Module section has buttons for New Module and Edit Module. The Section section has a button for Edit Section. The Rule section has a button for new Rule and one for Edit Rule."/>
          <p:cNvPicPr/>
          <p:nvPr/>
        </p:nvPicPr>
        <p:blipFill>
          <a:blip r:embed="rId4">
            <a:extLst>
              <a:ext uri="{28A0092B-C50C-407E-A947-70E740481C1C}">
                <a14:useLocalDpi xmlns:a14="http://schemas.microsoft.com/office/drawing/2010/main" val="0"/>
              </a:ext>
            </a:extLst>
          </a:blip>
          <a:srcRect/>
          <a:stretch>
            <a:fillRect/>
          </a:stretch>
        </p:blipFill>
        <p:spPr bwMode="auto">
          <a:xfrm>
            <a:off x="1902188" y="4370831"/>
            <a:ext cx="7714488" cy="1868597"/>
          </a:xfrm>
          <a:prstGeom prst="rect">
            <a:avLst/>
          </a:prstGeom>
          <a:noFill/>
          <a:ln w="6350" cmpd="sng">
            <a:solidFill>
              <a:schemeClr val="bg1">
                <a:lumMod val="85000"/>
                <a:lumOff val="0"/>
              </a:schemeClr>
            </a:solidFill>
            <a:miter lim="800000"/>
            <a:headEnd/>
            <a:tailEnd/>
          </a:ln>
          <a:effectLst/>
        </p:spPr>
      </p:pic>
    </p:spTree>
    <p:extLst>
      <p:ext uri="{BB962C8B-B14F-4D97-AF65-F5344CB8AC3E}">
        <p14:creationId xmlns:p14="http://schemas.microsoft.com/office/powerpoint/2010/main" val="20492848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1"/>
            <a:ext cx="10515600" cy="1246908"/>
          </a:xfrm>
          <a:ln>
            <a:noFill/>
          </a:ln>
        </p:spPr>
        <p:txBody>
          <a:bodyPr>
            <a:normAutofit fontScale="90000"/>
          </a:bodyPr>
          <a:lstStyle/>
          <a:p>
            <a:pPr lvl="1" algn="l" rtl="0">
              <a:lnSpc>
                <a:spcPct val="90000"/>
              </a:lnSpc>
              <a:spcBef>
                <a:spcPts val="600"/>
              </a:spcBef>
              <a:spcAft>
                <a:spcPts val="300"/>
              </a:spcAft>
            </a:pPr>
            <a:r>
              <a:rPr lang="en-US" sz="3600" dirty="0" smtClean="0">
                <a:ln w="3175">
                  <a:noFill/>
                </a:ln>
                <a:solidFill>
                  <a:srgbClr val="92D050"/>
                </a:solidFill>
                <a:latin typeface="Arial Black" panose="020B0A04020102020204" pitchFamily="34" charset="0"/>
              </a:rPr>
              <a:t/>
            </a:r>
            <a:br>
              <a:rPr lang="en-US" sz="3600" dirty="0" smtClean="0">
                <a:ln w="3175">
                  <a:noFill/>
                </a:ln>
                <a:solidFill>
                  <a:srgbClr val="92D050"/>
                </a:solidFill>
                <a:latin typeface="Arial Black" panose="020B0A04020102020204" pitchFamily="34" charset="0"/>
              </a:rPr>
            </a:br>
            <a:r>
              <a:rPr lang="en-US" sz="4900" dirty="0" smtClean="0">
                <a:solidFill>
                  <a:srgbClr val="CAE8AA"/>
                </a:solidFill>
                <a:latin typeface="Arial Black" panose="020B0A04020102020204" pitchFamily="34" charset="0"/>
                <a:cs typeface="Times New Roman" panose="02020603050405020304" pitchFamily="18" charset="0"/>
              </a:rPr>
              <a:t>Customizing MHE for your site </a:t>
            </a:r>
            <a:br>
              <a:rPr lang="en-US" sz="4900" dirty="0" smtClean="0">
                <a:solidFill>
                  <a:srgbClr val="CAE8AA"/>
                </a:solidFill>
                <a:latin typeface="Arial Black" panose="020B0A04020102020204" pitchFamily="34" charset="0"/>
                <a:cs typeface="Times New Roman" panose="02020603050405020304" pitchFamily="18" charset="0"/>
              </a:rPr>
            </a:br>
            <a:r>
              <a:rPr lang="en-US" sz="4900" dirty="0" smtClean="0">
                <a:solidFill>
                  <a:srgbClr val="CAE8AA"/>
                </a:solidFill>
                <a:latin typeface="Arial Black" panose="020B0A04020102020204" pitchFamily="34" charset="0"/>
                <a:cs typeface="Times New Roman" panose="02020603050405020304" pitchFamily="18" charset="0"/>
              </a:rPr>
              <a:t>                     </a:t>
            </a:r>
            <a:r>
              <a:rPr lang="en-US" sz="4900" dirty="0" smtClean="0">
                <a:ln>
                  <a:solidFill>
                    <a:srgbClr val="0F4C8F"/>
                  </a:solidFill>
                </a:ln>
                <a:solidFill>
                  <a:srgbClr val="92D050"/>
                </a:solidFill>
                <a:latin typeface="Arial Black" panose="020B0A04020102020204" pitchFamily="34" charset="0"/>
                <a:cs typeface="Times New Roman" panose="02020603050405020304" pitchFamily="18" charset="0"/>
              </a:rPr>
              <a:t>Self-Review question</a:t>
            </a:r>
            <a:r>
              <a:rPr lang="en-US" sz="3200" dirty="0" smtClean="0">
                <a:solidFill>
                  <a:srgbClr val="92D050"/>
                </a:solidFill>
                <a:latin typeface="Arial Black" panose="020B0A04020102020204" pitchFamily="34" charset="0"/>
                <a:cs typeface="Times New Roman" panose="02020603050405020304" pitchFamily="18" charset="0"/>
              </a:rPr>
              <a:t/>
            </a:r>
            <a:br>
              <a:rPr lang="en-US" sz="3200" dirty="0" smtClean="0">
                <a:solidFill>
                  <a:srgbClr val="92D050"/>
                </a:solidFill>
                <a:latin typeface="Arial Black" panose="020B0A04020102020204" pitchFamily="34" charset="0"/>
                <a:cs typeface="Times New Roman" panose="02020603050405020304" pitchFamily="18" charset="0"/>
              </a:rPr>
            </a:br>
            <a:r>
              <a:rPr lang="en-US" sz="3200" dirty="0" smtClean="0">
                <a:solidFill>
                  <a:srgbClr val="92D050"/>
                </a:solidFill>
                <a:latin typeface="Arial Black" panose="020B0A04020102020204" pitchFamily="34" charset="0"/>
                <a:cs typeface="Times New Roman" panose="02020603050405020304" pitchFamily="18" charset="0"/>
              </a:rPr>
              <a:t>	</a:t>
            </a:r>
            <a:endParaRPr lang="en-US" sz="3200" dirty="0">
              <a:ln w="3175">
                <a:no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944881" y="1864659"/>
            <a:ext cx="10408919" cy="4536141"/>
          </a:xfrm>
        </p:spPr>
        <p:txBody>
          <a:bodyPr>
            <a:normAutofit/>
          </a:bodyPr>
          <a:lstStyle/>
          <a:p>
            <a:pPr marL="0" indent="0">
              <a:spcAft>
                <a:spcPts val="600"/>
              </a:spcAft>
              <a:buNone/>
            </a:pPr>
            <a:r>
              <a:rPr lang="en-US" sz="2400" dirty="0" smtClean="0">
                <a:latin typeface="Times New Roman" panose="02020603050405020304" pitchFamily="18" charset="0"/>
                <a:cs typeface="Times New Roman" panose="02020603050405020304" pitchFamily="18" charset="0"/>
              </a:rPr>
              <a:t>When a site converts to MHE, the HSTA helps pave the way by …</a:t>
            </a:r>
          </a:p>
          <a:p>
            <a:pPr marL="914400" lvl="1" indent="-457200">
              <a:buFont typeface="+mj-lt"/>
              <a:buAutoNum type="arabicPeriod"/>
            </a:pPr>
            <a:r>
              <a:rPr lang="en-US" dirty="0">
                <a:latin typeface="Times New Roman" panose="02020603050405020304" pitchFamily="18" charset="0"/>
                <a:cs typeface="Times New Roman" panose="02020603050405020304" pitchFamily="18" charset="0"/>
              </a:rPr>
              <a:t>u</a:t>
            </a:r>
            <a:r>
              <a:rPr lang="en-US" dirty="0" smtClean="0">
                <a:latin typeface="Times New Roman" panose="02020603050405020304" pitchFamily="18" charset="0"/>
                <a:cs typeface="Times New Roman" panose="02020603050405020304" pitchFamily="18" charset="0"/>
              </a:rPr>
              <a:t>sing the Battery tab if changes to batteries or modules are needed.</a:t>
            </a:r>
          </a:p>
          <a:p>
            <a:pPr marL="914400" lvl="1" indent="-457200">
              <a:buFont typeface="+mj-lt"/>
              <a:buAutoNum type="arabicPeriod"/>
            </a:pPr>
            <a:endParaRPr lang="en-US" dirty="0" smtClean="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ustomizing the Staff Welcome page that Veterans will see when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they log in.</a:t>
            </a:r>
          </a:p>
          <a:p>
            <a:pPr marL="914400" lvl="1" indent="-457200">
              <a:buFont typeface="+mj-lt"/>
              <a:buAutoNum type="arabicPeriod"/>
            </a:pPr>
            <a:endParaRPr lang="en-US" dirty="0" smtClean="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ustomizing </a:t>
            </a:r>
            <a:r>
              <a:rPr lang="en-US" dirty="0">
                <a:latin typeface="Times New Roman" panose="02020603050405020304" pitchFamily="18" charset="0"/>
                <a:cs typeface="Times New Roman" panose="02020603050405020304" pitchFamily="18" charset="0"/>
              </a:rPr>
              <a:t>the Assessment Welcome page that Veterans will see when </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they </a:t>
            </a:r>
            <a:r>
              <a:rPr lang="en-US" dirty="0">
                <a:latin typeface="Times New Roman" panose="02020603050405020304" pitchFamily="18" charset="0"/>
                <a:cs typeface="Times New Roman" panose="02020603050405020304" pitchFamily="18" charset="0"/>
              </a:rPr>
              <a:t>log in</a:t>
            </a:r>
            <a:r>
              <a:rPr lang="en-US" dirty="0" smtClean="0">
                <a:latin typeface="Times New Roman" panose="02020603050405020304" pitchFamily="18" charset="0"/>
                <a:cs typeface="Times New Roman" panose="02020603050405020304" pitchFamily="18" charset="0"/>
              </a:rPr>
              <a:t>.</a:t>
            </a:r>
          </a:p>
          <a:p>
            <a:pPr marL="914400" lvl="1" indent="-457200">
              <a:buFont typeface="+mj-lt"/>
              <a:buAutoNum type="arabicPeriod"/>
            </a:pPr>
            <a:endParaRPr lang="en-US"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dirty="0" smtClean="0">
                <a:latin typeface="Times New Roman" panose="02020603050405020304" pitchFamily="18" charset="0"/>
                <a:cs typeface="Times New Roman" panose="02020603050405020304" pitchFamily="18" charset="0"/>
              </a:rPr>
              <a:t>All of the above.</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25287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1"/>
            <a:ext cx="10515600" cy="1246908"/>
          </a:xfrm>
          <a:ln>
            <a:noFill/>
          </a:ln>
        </p:spPr>
        <p:txBody>
          <a:bodyPr>
            <a:normAutofit fontScale="90000"/>
          </a:bodyPr>
          <a:lstStyle/>
          <a:p>
            <a:pPr lvl="1" algn="l" rtl="0">
              <a:lnSpc>
                <a:spcPct val="90000"/>
              </a:lnSpc>
              <a:spcBef>
                <a:spcPts val="600"/>
              </a:spcBef>
              <a:spcAft>
                <a:spcPts val="300"/>
              </a:spcAft>
            </a:pPr>
            <a:r>
              <a:rPr lang="en-US" sz="3600" dirty="0" smtClean="0">
                <a:ln w="3175">
                  <a:noFill/>
                </a:ln>
                <a:solidFill>
                  <a:srgbClr val="92D050"/>
                </a:solidFill>
                <a:latin typeface="Arial Black" panose="020B0A04020102020204" pitchFamily="34" charset="0"/>
              </a:rPr>
              <a:t/>
            </a:r>
            <a:br>
              <a:rPr lang="en-US" sz="3600" dirty="0" smtClean="0">
                <a:ln w="3175">
                  <a:noFill/>
                </a:ln>
                <a:solidFill>
                  <a:srgbClr val="92D050"/>
                </a:solidFill>
                <a:latin typeface="Arial Black" panose="020B0A04020102020204" pitchFamily="34" charset="0"/>
              </a:rPr>
            </a:br>
            <a:r>
              <a:rPr lang="en-US" sz="4900" dirty="0" smtClean="0">
                <a:solidFill>
                  <a:srgbClr val="CAE8AA"/>
                </a:solidFill>
                <a:latin typeface="Arial Black" panose="020B0A04020102020204" pitchFamily="34" charset="0"/>
                <a:cs typeface="Times New Roman" panose="02020603050405020304" pitchFamily="18" charset="0"/>
              </a:rPr>
              <a:t>Customizing MHE for your site</a:t>
            </a:r>
            <a:br>
              <a:rPr lang="en-US" sz="4900" dirty="0" smtClean="0">
                <a:solidFill>
                  <a:srgbClr val="CAE8AA"/>
                </a:solidFill>
                <a:latin typeface="Arial Black" panose="020B0A04020102020204" pitchFamily="34" charset="0"/>
                <a:cs typeface="Times New Roman" panose="02020603050405020304" pitchFamily="18" charset="0"/>
              </a:rPr>
            </a:br>
            <a:r>
              <a:rPr lang="en-US" sz="4900" dirty="0">
                <a:solidFill>
                  <a:srgbClr val="CAE8AA"/>
                </a:solidFill>
                <a:latin typeface="Arial Black" panose="020B0A04020102020204" pitchFamily="34" charset="0"/>
                <a:cs typeface="Times New Roman" panose="02020603050405020304" pitchFamily="18" charset="0"/>
              </a:rPr>
              <a:t> </a:t>
            </a:r>
            <a:r>
              <a:rPr lang="en-US" sz="4900" dirty="0" smtClean="0">
                <a:solidFill>
                  <a:srgbClr val="CAE8AA"/>
                </a:solidFill>
                <a:latin typeface="Arial Black" panose="020B0A04020102020204" pitchFamily="34" charset="0"/>
                <a:cs typeface="Times New Roman" panose="02020603050405020304" pitchFamily="18" charset="0"/>
              </a:rPr>
              <a:t>                      </a:t>
            </a:r>
            <a:r>
              <a:rPr lang="en-US" sz="4900" dirty="0" smtClean="0">
                <a:ln>
                  <a:solidFill>
                    <a:srgbClr val="0F4C8F"/>
                  </a:solidFill>
                </a:ln>
                <a:solidFill>
                  <a:srgbClr val="92D050"/>
                </a:solidFill>
                <a:latin typeface="Arial Black" panose="020B0A04020102020204" pitchFamily="34" charset="0"/>
                <a:cs typeface="Times New Roman" panose="02020603050405020304" pitchFamily="18" charset="0"/>
              </a:rPr>
              <a:t>Self-Review answer</a:t>
            </a:r>
            <a:r>
              <a:rPr lang="en-US" sz="3200" dirty="0" smtClean="0">
                <a:solidFill>
                  <a:srgbClr val="92D050"/>
                </a:solidFill>
                <a:latin typeface="Arial Black" panose="020B0A04020102020204" pitchFamily="34" charset="0"/>
                <a:cs typeface="Times New Roman" panose="02020603050405020304" pitchFamily="18" charset="0"/>
              </a:rPr>
              <a:t/>
            </a:r>
            <a:br>
              <a:rPr lang="en-US" sz="3200" dirty="0" smtClean="0">
                <a:solidFill>
                  <a:srgbClr val="92D050"/>
                </a:solidFill>
                <a:latin typeface="Arial Black" panose="020B0A04020102020204" pitchFamily="34" charset="0"/>
                <a:cs typeface="Times New Roman" panose="02020603050405020304" pitchFamily="18" charset="0"/>
              </a:rPr>
            </a:br>
            <a:r>
              <a:rPr lang="en-US" sz="3200" dirty="0" smtClean="0">
                <a:solidFill>
                  <a:srgbClr val="92D050"/>
                </a:solidFill>
                <a:latin typeface="Arial Black" panose="020B0A04020102020204" pitchFamily="34" charset="0"/>
                <a:cs typeface="Times New Roman" panose="02020603050405020304" pitchFamily="18" charset="0"/>
              </a:rPr>
              <a:t>	</a:t>
            </a:r>
            <a:endParaRPr lang="en-US" sz="3200" dirty="0">
              <a:ln w="3175">
                <a:no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944881" y="1864659"/>
            <a:ext cx="10408919" cy="4536141"/>
          </a:xfrm>
        </p:spPr>
        <p:txBody>
          <a:bodyPr>
            <a:normAutofit/>
          </a:bodyPr>
          <a:lstStyle/>
          <a:p>
            <a:pPr marL="0" indent="0">
              <a:spcAft>
                <a:spcPts val="600"/>
              </a:spcAft>
              <a:buNone/>
            </a:pPr>
            <a:r>
              <a:rPr lang="en-US" sz="2400" dirty="0" smtClean="0">
                <a:latin typeface="Times New Roman" panose="02020603050405020304" pitchFamily="18" charset="0"/>
                <a:cs typeface="Times New Roman" panose="02020603050405020304" pitchFamily="18" charset="0"/>
              </a:rPr>
              <a:t>When a site converts to MHE, the HSTA helps pave the way by …</a:t>
            </a:r>
          </a:p>
          <a:p>
            <a:pPr marL="914400" lvl="1" indent="-457200">
              <a:buFont typeface="+mj-lt"/>
              <a:buAutoNum type="arabicPeriod"/>
            </a:pPr>
            <a:r>
              <a:rPr lang="en-US" dirty="0">
                <a:solidFill>
                  <a:schemeClr val="bg1">
                    <a:lumMod val="75000"/>
                  </a:schemeClr>
                </a:solidFill>
                <a:latin typeface="Times New Roman" panose="02020603050405020304" pitchFamily="18" charset="0"/>
                <a:cs typeface="Times New Roman" panose="02020603050405020304" pitchFamily="18" charset="0"/>
              </a:rPr>
              <a:t>u</a:t>
            </a:r>
            <a:r>
              <a:rPr lang="en-US" dirty="0" smtClean="0">
                <a:solidFill>
                  <a:schemeClr val="bg1">
                    <a:lumMod val="75000"/>
                  </a:schemeClr>
                </a:solidFill>
                <a:latin typeface="Times New Roman" panose="02020603050405020304" pitchFamily="18" charset="0"/>
                <a:cs typeface="Times New Roman" panose="02020603050405020304" pitchFamily="18" charset="0"/>
              </a:rPr>
              <a:t>sing the Battery tab if changes to batteries or modules are needed.</a:t>
            </a:r>
          </a:p>
          <a:p>
            <a:pPr marL="914400" lvl="1" indent="-457200">
              <a:buFont typeface="+mj-lt"/>
              <a:buAutoNum type="arabicPeriod"/>
            </a:pPr>
            <a:endParaRPr lang="en-US" dirty="0" smtClean="0">
              <a:solidFill>
                <a:schemeClr val="bg1">
                  <a:lumMod val="75000"/>
                </a:schemeClr>
              </a:solidFill>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dirty="0">
                <a:solidFill>
                  <a:schemeClr val="bg1">
                    <a:lumMod val="75000"/>
                  </a:schemeClr>
                </a:solidFill>
                <a:latin typeface="Times New Roman" panose="02020603050405020304" pitchFamily="18" charset="0"/>
                <a:cs typeface="Times New Roman" panose="02020603050405020304" pitchFamily="18" charset="0"/>
              </a:rPr>
              <a:t>c</a:t>
            </a:r>
            <a:r>
              <a:rPr lang="en-US" dirty="0" smtClean="0">
                <a:solidFill>
                  <a:schemeClr val="bg1">
                    <a:lumMod val="75000"/>
                  </a:schemeClr>
                </a:solidFill>
                <a:latin typeface="Times New Roman" panose="02020603050405020304" pitchFamily="18" charset="0"/>
                <a:cs typeface="Times New Roman" panose="02020603050405020304" pitchFamily="18" charset="0"/>
              </a:rPr>
              <a:t>ustomizing the Staff Welcome page that Veterans will see when </a:t>
            </a:r>
            <a:br>
              <a:rPr lang="en-US" dirty="0" smtClean="0">
                <a:solidFill>
                  <a:schemeClr val="bg1">
                    <a:lumMod val="75000"/>
                  </a:schemeClr>
                </a:solidFill>
                <a:latin typeface="Times New Roman" panose="02020603050405020304" pitchFamily="18" charset="0"/>
                <a:cs typeface="Times New Roman" panose="02020603050405020304" pitchFamily="18" charset="0"/>
              </a:rPr>
            </a:br>
            <a:r>
              <a:rPr lang="en-US" dirty="0" smtClean="0">
                <a:solidFill>
                  <a:schemeClr val="bg1">
                    <a:lumMod val="75000"/>
                  </a:schemeClr>
                </a:solidFill>
                <a:latin typeface="Times New Roman" panose="02020603050405020304" pitchFamily="18" charset="0"/>
                <a:cs typeface="Times New Roman" panose="02020603050405020304" pitchFamily="18" charset="0"/>
              </a:rPr>
              <a:t>they log in.</a:t>
            </a:r>
          </a:p>
          <a:p>
            <a:pPr marL="914400" lvl="1" indent="-457200">
              <a:buFont typeface="+mj-lt"/>
              <a:buAutoNum type="arabicPeriod"/>
            </a:pPr>
            <a:endParaRPr lang="en-US" dirty="0" smtClean="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b="1" dirty="0">
                <a:latin typeface="Times New Roman" panose="02020603050405020304" pitchFamily="18" charset="0"/>
                <a:cs typeface="Times New Roman" panose="02020603050405020304" pitchFamily="18" charset="0"/>
              </a:rPr>
              <a:t>c</a:t>
            </a:r>
            <a:r>
              <a:rPr lang="en-US" b="1" dirty="0" smtClean="0">
                <a:latin typeface="Times New Roman" panose="02020603050405020304" pitchFamily="18" charset="0"/>
                <a:cs typeface="Times New Roman" panose="02020603050405020304" pitchFamily="18" charset="0"/>
              </a:rPr>
              <a:t>ustomizing </a:t>
            </a:r>
            <a:r>
              <a:rPr lang="en-US" b="1" dirty="0">
                <a:latin typeface="Times New Roman" panose="02020603050405020304" pitchFamily="18" charset="0"/>
                <a:cs typeface="Times New Roman" panose="02020603050405020304" pitchFamily="18" charset="0"/>
              </a:rPr>
              <a:t>the Assessment Welcome page that Veterans will see when they log in</a:t>
            </a:r>
            <a:r>
              <a:rPr lang="en-US" b="1" dirty="0" smtClean="0">
                <a:latin typeface="Times New Roman" panose="02020603050405020304" pitchFamily="18" charset="0"/>
                <a:cs typeface="Times New Roman" panose="02020603050405020304" pitchFamily="18" charset="0"/>
              </a:rPr>
              <a:t>.</a:t>
            </a:r>
          </a:p>
          <a:p>
            <a:pPr marL="914400" lvl="1" indent="-457200">
              <a:buFont typeface="+mj-lt"/>
              <a:buAutoNum type="arabicPeriod"/>
            </a:pPr>
            <a:endParaRPr lang="en-US"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dirty="0" smtClean="0">
                <a:solidFill>
                  <a:schemeClr val="bg1">
                    <a:lumMod val="75000"/>
                  </a:schemeClr>
                </a:solidFill>
                <a:latin typeface="Times New Roman" panose="02020603050405020304" pitchFamily="18" charset="0"/>
                <a:cs typeface="Times New Roman" panose="02020603050405020304" pitchFamily="18" charset="0"/>
              </a:rPr>
              <a:t>All of the above.</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2360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1"/>
            <a:ext cx="10515600" cy="1407458"/>
          </a:xfrm>
          <a:ln>
            <a:noFill/>
          </a:ln>
        </p:spPr>
        <p:txBody>
          <a:bodyPr>
            <a:normAutofit fontScale="90000"/>
          </a:bodyPr>
          <a:lstStyle/>
          <a:p>
            <a:pPr lvl="1" algn="l" rtl="0">
              <a:lnSpc>
                <a:spcPct val="90000"/>
              </a:lnSpc>
              <a:spcBef>
                <a:spcPts val="600"/>
              </a:spcBef>
              <a:spcAft>
                <a:spcPts val="300"/>
              </a:spcAft>
            </a:pPr>
            <a:r>
              <a:rPr lang="en-US" sz="3600" dirty="0" smtClean="0">
                <a:ln w="3175">
                  <a:noFill/>
                </a:ln>
                <a:solidFill>
                  <a:srgbClr val="92D050"/>
                </a:solidFill>
                <a:latin typeface="Arial Black" panose="020B0A04020102020204" pitchFamily="34" charset="0"/>
              </a:rPr>
              <a:t/>
            </a:r>
            <a:br>
              <a:rPr lang="en-US" sz="3600" dirty="0" smtClean="0">
                <a:ln w="3175">
                  <a:noFill/>
                </a:ln>
                <a:solidFill>
                  <a:srgbClr val="92D050"/>
                </a:solidFill>
                <a:latin typeface="Arial Black" panose="020B0A04020102020204" pitchFamily="34" charset="0"/>
              </a:rPr>
            </a:br>
            <a:r>
              <a:rPr lang="en-US" sz="4900" dirty="0" smtClean="0">
                <a:solidFill>
                  <a:srgbClr val="CAE8AA"/>
                </a:solidFill>
                <a:latin typeface="Arial Black" panose="020B0A04020102020204" pitchFamily="34" charset="0"/>
                <a:cs typeface="Times New Roman" panose="02020603050405020304" pitchFamily="18" charset="0"/>
              </a:rPr>
              <a:t>Customizing MHE for your site </a:t>
            </a:r>
            <a:br>
              <a:rPr lang="en-US" sz="4900" dirty="0" smtClean="0">
                <a:solidFill>
                  <a:srgbClr val="CAE8AA"/>
                </a:solidFill>
                <a:latin typeface="Arial Black" panose="020B0A04020102020204" pitchFamily="34" charset="0"/>
                <a:cs typeface="Times New Roman" panose="02020603050405020304" pitchFamily="18" charset="0"/>
              </a:rPr>
            </a:br>
            <a:r>
              <a:rPr lang="en-US" sz="4900" dirty="0">
                <a:solidFill>
                  <a:srgbClr val="CAE8AA"/>
                </a:solidFill>
                <a:latin typeface="Arial Black" panose="020B0A04020102020204" pitchFamily="34" charset="0"/>
                <a:cs typeface="Times New Roman" panose="02020603050405020304" pitchFamily="18" charset="0"/>
              </a:rPr>
              <a:t> </a:t>
            </a:r>
            <a:r>
              <a:rPr lang="en-US" sz="4900" dirty="0" smtClean="0">
                <a:solidFill>
                  <a:srgbClr val="CAE8AA"/>
                </a:solidFill>
                <a:latin typeface="Arial Black" panose="020B0A04020102020204" pitchFamily="34" charset="0"/>
                <a:cs typeface="Times New Roman" panose="02020603050405020304" pitchFamily="18" charset="0"/>
              </a:rPr>
              <a:t>                  </a:t>
            </a:r>
            <a:r>
              <a:rPr lang="en-US" sz="4900" dirty="0" smtClean="0">
                <a:ln>
                  <a:solidFill>
                    <a:srgbClr val="0F4C8F"/>
                  </a:solidFill>
                </a:ln>
                <a:solidFill>
                  <a:srgbClr val="92D050"/>
                </a:solidFill>
                <a:latin typeface="Arial Black" panose="020B0A04020102020204" pitchFamily="34" charset="0"/>
                <a:cs typeface="Times New Roman" panose="02020603050405020304" pitchFamily="18" charset="0"/>
              </a:rPr>
              <a:t>Self-Review questions</a:t>
            </a:r>
            <a:r>
              <a:rPr lang="en-US" sz="3200" dirty="0" smtClean="0">
                <a:solidFill>
                  <a:srgbClr val="92D050"/>
                </a:solidFill>
                <a:latin typeface="Arial Black" panose="020B0A04020102020204" pitchFamily="34" charset="0"/>
                <a:cs typeface="Times New Roman" panose="02020603050405020304" pitchFamily="18" charset="0"/>
              </a:rPr>
              <a:t/>
            </a:r>
            <a:br>
              <a:rPr lang="en-US" sz="3200" dirty="0" smtClean="0">
                <a:solidFill>
                  <a:srgbClr val="92D050"/>
                </a:solidFill>
                <a:latin typeface="Arial Black" panose="020B0A04020102020204" pitchFamily="34" charset="0"/>
                <a:cs typeface="Times New Roman" panose="02020603050405020304" pitchFamily="18" charset="0"/>
              </a:rPr>
            </a:br>
            <a:r>
              <a:rPr lang="en-US" sz="3200" dirty="0" smtClean="0">
                <a:solidFill>
                  <a:srgbClr val="92D050"/>
                </a:solidFill>
                <a:latin typeface="Arial Black" panose="020B0A04020102020204" pitchFamily="34" charset="0"/>
                <a:cs typeface="Times New Roman" panose="02020603050405020304" pitchFamily="18" charset="0"/>
              </a:rPr>
              <a:t>	</a:t>
            </a:r>
            <a:endParaRPr lang="en-US" sz="3200" dirty="0">
              <a:ln w="3175">
                <a:no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944881" y="1864659"/>
            <a:ext cx="10408919" cy="4536141"/>
          </a:xfrm>
        </p:spPr>
        <p:txBody>
          <a:bodyPr>
            <a:normAutofit/>
          </a:bodyPr>
          <a:lstStyle/>
          <a:p>
            <a:pPr marL="0" indent="0">
              <a:spcAft>
                <a:spcPts val="600"/>
              </a:spcAft>
              <a:buNone/>
            </a:pPr>
            <a:endParaRPr lang="en-US" sz="2400" dirty="0" smtClean="0">
              <a:latin typeface="Times New Roman" panose="02020603050405020304" pitchFamily="18" charset="0"/>
              <a:cs typeface="Times New Roman" panose="02020603050405020304" pitchFamily="18" charset="0"/>
            </a:endParaRPr>
          </a:p>
          <a:p>
            <a:pPr marL="0" indent="0">
              <a:spcAft>
                <a:spcPts val="600"/>
              </a:spcAft>
              <a:buNone/>
            </a:pPr>
            <a:r>
              <a:rPr lang="en-US" sz="2400" dirty="0" smtClean="0">
                <a:latin typeface="Times New Roman" panose="02020603050405020304" pitchFamily="18" charset="0"/>
                <a:cs typeface="Times New Roman" panose="02020603050405020304" pitchFamily="18" charset="0"/>
              </a:rPr>
              <a:t>Forms editors for editing batteries, modules, sections, and rules, are found in the Editors’ tab on the HSTA Home Page. </a:t>
            </a:r>
            <a:br>
              <a:rPr lang="en-US" sz="2400" dirty="0" smtClean="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 True or False?</a:t>
            </a:r>
          </a:p>
          <a:p>
            <a:pPr marL="0" indent="0">
              <a:spcAft>
                <a:spcPts val="600"/>
              </a:spcAft>
              <a:buNone/>
            </a:pPr>
            <a:endParaRPr lang="en-US" sz="2400" dirty="0" smtClean="0">
              <a:latin typeface="Times New Roman" panose="02020603050405020304" pitchFamily="18" charset="0"/>
              <a:cs typeface="Times New Roman" panose="02020603050405020304" pitchFamily="18" charset="0"/>
            </a:endParaRPr>
          </a:p>
          <a:p>
            <a:pPr marL="0" indent="0">
              <a:spcAft>
                <a:spcPts val="600"/>
              </a:spcAft>
              <a:buNone/>
            </a:pPr>
            <a:r>
              <a:rPr lang="en-US" sz="2400" dirty="0" smtClean="0">
                <a:latin typeface="Times New Roman" panose="02020603050405020304" pitchFamily="18" charset="0"/>
                <a:cs typeface="Times New Roman" panose="02020603050405020304" pitchFamily="18" charset="0"/>
              </a:rPr>
              <a:t>MHE comes loaded with the most recent software so that HSTAs don’t usually have to make immediate edits for meeting VA compliance, although they may customize templates to reflect their site’s location and intent.</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 True </a:t>
            </a:r>
            <a:r>
              <a:rPr lang="en-US" sz="2400" b="1" dirty="0">
                <a:latin typeface="Times New Roman" panose="02020603050405020304" pitchFamily="18" charset="0"/>
                <a:cs typeface="Times New Roman" panose="02020603050405020304" pitchFamily="18" charset="0"/>
              </a:rPr>
              <a:t>or False?</a:t>
            </a:r>
          </a:p>
          <a:p>
            <a:pPr marL="0" indent="0">
              <a:spcAft>
                <a:spcPts val="600"/>
              </a:spcAft>
              <a:buNone/>
            </a:pP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24653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1"/>
            <a:ext cx="10515600" cy="1407458"/>
          </a:xfrm>
          <a:ln>
            <a:noFill/>
          </a:ln>
        </p:spPr>
        <p:txBody>
          <a:bodyPr>
            <a:normAutofit fontScale="90000"/>
          </a:bodyPr>
          <a:lstStyle/>
          <a:p>
            <a:pPr lvl="1" algn="l" rtl="0">
              <a:lnSpc>
                <a:spcPct val="90000"/>
              </a:lnSpc>
              <a:spcBef>
                <a:spcPts val="600"/>
              </a:spcBef>
              <a:spcAft>
                <a:spcPts val="300"/>
              </a:spcAft>
            </a:pPr>
            <a:r>
              <a:rPr lang="en-US" sz="4900" dirty="0" smtClean="0">
                <a:ln w="3175">
                  <a:noFill/>
                </a:ln>
                <a:solidFill>
                  <a:srgbClr val="92D050"/>
                </a:solidFill>
                <a:latin typeface="Arial Black" panose="020B0A04020102020204" pitchFamily="34" charset="0"/>
              </a:rPr>
              <a:t/>
            </a:r>
            <a:br>
              <a:rPr lang="en-US" sz="4900" dirty="0" smtClean="0">
                <a:ln w="3175">
                  <a:noFill/>
                </a:ln>
                <a:solidFill>
                  <a:srgbClr val="92D050"/>
                </a:solidFill>
                <a:latin typeface="Arial Black" panose="020B0A04020102020204" pitchFamily="34" charset="0"/>
              </a:rPr>
            </a:br>
            <a:r>
              <a:rPr lang="en-US" sz="4900" dirty="0" smtClean="0">
                <a:solidFill>
                  <a:srgbClr val="CAE8AA"/>
                </a:solidFill>
                <a:latin typeface="Arial Black" panose="020B0A04020102020204" pitchFamily="34" charset="0"/>
                <a:cs typeface="Times New Roman" panose="02020603050405020304" pitchFamily="18" charset="0"/>
              </a:rPr>
              <a:t>Customizing MHE for your site </a:t>
            </a:r>
            <a:br>
              <a:rPr lang="en-US" sz="4900" dirty="0" smtClean="0">
                <a:solidFill>
                  <a:srgbClr val="CAE8AA"/>
                </a:solidFill>
                <a:latin typeface="Arial Black" panose="020B0A04020102020204" pitchFamily="34" charset="0"/>
                <a:cs typeface="Times New Roman" panose="02020603050405020304" pitchFamily="18" charset="0"/>
              </a:rPr>
            </a:br>
            <a:r>
              <a:rPr lang="en-US" sz="4900" dirty="0">
                <a:solidFill>
                  <a:srgbClr val="CAE8AA"/>
                </a:solidFill>
                <a:latin typeface="Arial Black" panose="020B0A04020102020204" pitchFamily="34" charset="0"/>
                <a:cs typeface="Times New Roman" panose="02020603050405020304" pitchFamily="18" charset="0"/>
              </a:rPr>
              <a:t> </a:t>
            </a:r>
            <a:r>
              <a:rPr lang="en-US" sz="4900" dirty="0" smtClean="0">
                <a:solidFill>
                  <a:srgbClr val="CAE8AA"/>
                </a:solidFill>
                <a:latin typeface="Arial Black" panose="020B0A04020102020204" pitchFamily="34" charset="0"/>
                <a:cs typeface="Times New Roman" panose="02020603050405020304" pitchFamily="18" charset="0"/>
              </a:rPr>
              <a:t>                    </a:t>
            </a:r>
            <a:r>
              <a:rPr lang="en-US" sz="4900" dirty="0" smtClean="0">
                <a:ln>
                  <a:solidFill>
                    <a:srgbClr val="0F4C8F"/>
                  </a:solidFill>
                </a:ln>
                <a:solidFill>
                  <a:srgbClr val="92D050"/>
                </a:solidFill>
                <a:latin typeface="Arial Black" panose="020B0A04020102020204" pitchFamily="34" charset="0"/>
                <a:cs typeface="Times New Roman" panose="02020603050405020304" pitchFamily="18" charset="0"/>
              </a:rPr>
              <a:t>Self-Review answers</a:t>
            </a:r>
            <a:r>
              <a:rPr lang="en-US" sz="3200" dirty="0" smtClean="0">
                <a:solidFill>
                  <a:srgbClr val="92D050"/>
                </a:solidFill>
                <a:latin typeface="Arial Black" panose="020B0A04020102020204" pitchFamily="34" charset="0"/>
                <a:cs typeface="Times New Roman" panose="02020603050405020304" pitchFamily="18" charset="0"/>
              </a:rPr>
              <a:t/>
            </a:r>
            <a:br>
              <a:rPr lang="en-US" sz="3200" dirty="0" smtClean="0">
                <a:solidFill>
                  <a:srgbClr val="92D050"/>
                </a:solidFill>
                <a:latin typeface="Arial Black" panose="020B0A04020102020204" pitchFamily="34" charset="0"/>
                <a:cs typeface="Times New Roman" panose="02020603050405020304" pitchFamily="18" charset="0"/>
              </a:rPr>
            </a:br>
            <a:r>
              <a:rPr lang="en-US" sz="3200" dirty="0" smtClean="0">
                <a:solidFill>
                  <a:srgbClr val="92D050"/>
                </a:solidFill>
                <a:latin typeface="Arial Black" panose="020B0A04020102020204" pitchFamily="34" charset="0"/>
                <a:cs typeface="Times New Roman" panose="02020603050405020304" pitchFamily="18" charset="0"/>
              </a:rPr>
              <a:t>	</a:t>
            </a:r>
            <a:endParaRPr lang="en-US" sz="3200" dirty="0">
              <a:ln w="3175">
                <a:no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944881" y="1864659"/>
            <a:ext cx="10408919" cy="4536141"/>
          </a:xfrm>
        </p:spPr>
        <p:txBody>
          <a:bodyPr>
            <a:normAutofit/>
          </a:bodyPr>
          <a:lstStyle/>
          <a:p>
            <a:pPr marL="0" indent="0">
              <a:spcAft>
                <a:spcPts val="600"/>
              </a:spcAft>
              <a:buNone/>
            </a:pPr>
            <a:endParaRPr lang="en-US" sz="2400" dirty="0" smtClean="0">
              <a:latin typeface="Times New Roman" panose="02020603050405020304" pitchFamily="18" charset="0"/>
              <a:cs typeface="Times New Roman" panose="02020603050405020304" pitchFamily="18" charset="0"/>
            </a:endParaRPr>
          </a:p>
          <a:p>
            <a:pPr marL="0" indent="0">
              <a:spcAft>
                <a:spcPts val="600"/>
              </a:spcAft>
              <a:buNone/>
            </a:pPr>
            <a:r>
              <a:rPr lang="en-US" sz="2400" dirty="0" smtClean="0">
                <a:latin typeface="Times New Roman" panose="02020603050405020304" pitchFamily="18" charset="0"/>
                <a:cs typeface="Times New Roman" panose="02020603050405020304" pitchFamily="18" charset="0"/>
              </a:rPr>
              <a:t>Forms editors for editing batteries, modules, sections, and rules, are found in the Editors’ tab on the HSTA Home Page. </a:t>
            </a:r>
            <a:br>
              <a:rPr lang="en-US" sz="2400" dirty="0" smtClean="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 True</a:t>
            </a:r>
            <a:endParaRPr lang="en-US" sz="2400" strike="sngStrike" dirty="0" smtClean="0">
              <a:solidFill>
                <a:schemeClr val="bg1">
                  <a:lumMod val="75000"/>
                </a:schemeClr>
              </a:solidFill>
              <a:latin typeface="Times New Roman" panose="02020603050405020304" pitchFamily="18" charset="0"/>
              <a:cs typeface="Times New Roman" panose="02020603050405020304" pitchFamily="18" charset="0"/>
            </a:endParaRPr>
          </a:p>
          <a:p>
            <a:pPr marL="0" indent="0">
              <a:spcAft>
                <a:spcPts val="600"/>
              </a:spcAft>
              <a:buNone/>
            </a:pPr>
            <a:endParaRPr lang="en-US" sz="2400" dirty="0" smtClean="0">
              <a:latin typeface="Times New Roman" panose="02020603050405020304" pitchFamily="18" charset="0"/>
              <a:cs typeface="Times New Roman" panose="02020603050405020304" pitchFamily="18" charset="0"/>
            </a:endParaRPr>
          </a:p>
          <a:p>
            <a:pPr marL="0" indent="0">
              <a:spcAft>
                <a:spcPts val="600"/>
              </a:spcAft>
              <a:buNone/>
            </a:pPr>
            <a:r>
              <a:rPr lang="en-US" sz="2400" dirty="0" smtClean="0">
                <a:latin typeface="Times New Roman" panose="02020603050405020304" pitchFamily="18" charset="0"/>
                <a:cs typeface="Times New Roman" panose="02020603050405020304" pitchFamily="18" charset="0"/>
              </a:rPr>
              <a:t>MHE comes loaded with the most recent software so that HSTAs don’t usually have to make immediate edits for meeting VA compliance, although they may customize templates to reflect their site’s location and intent.</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 True</a:t>
            </a:r>
            <a:endParaRPr lang="en-US" sz="2400" strike="sngStrike" dirty="0">
              <a:solidFill>
                <a:schemeClr val="bg1">
                  <a:lumMod val="75000"/>
                </a:schemeClr>
              </a:solidFill>
              <a:latin typeface="Times New Roman" panose="02020603050405020304" pitchFamily="18" charset="0"/>
              <a:cs typeface="Times New Roman" panose="02020603050405020304" pitchFamily="18" charset="0"/>
            </a:endParaRPr>
          </a:p>
          <a:p>
            <a:pPr marL="0" indent="0">
              <a:spcAft>
                <a:spcPts val="600"/>
              </a:spcAft>
              <a:buNone/>
            </a:pP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55869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028" y="365125"/>
            <a:ext cx="10817772" cy="961399"/>
          </a:xfrm>
        </p:spPr>
        <p:txBody>
          <a:bodyPr>
            <a:noAutofit/>
          </a:bodyPr>
          <a:lstStyle/>
          <a:p>
            <a:r>
              <a:rPr lang="en-US" dirty="0" smtClean="0">
                <a:solidFill>
                  <a:srgbClr val="92D050"/>
                </a:solidFill>
                <a:latin typeface="Arial Black" panose="020B0A04020102020204" pitchFamily="34" charset="0"/>
              </a:rPr>
              <a:t>MHE HSTA training </a:t>
            </a:r>
            <a:endParaRPr lang="en-US" dirty="0">
              <a:solidFill>
                <a:srgbClr val="92D050"/>
              </a:solidFill>
              <a:latin typeface="Arial Black" panose="020B0A04020102020204" pitchFamily="34" charset="0"/>
            </a:endParaRPr>
          </a:p>
        </p:txBody>
      </p:sp>
      <p:sp>
        <p:nvSpPr>
          <p:cNvPr id="3" name="Content Placeholder 2"/>
          <p:cNvSpPr>
            <a:spLocks noGrp="1"/>
          </p:cNvSpPr>
          <p:nvPr>
            <p:ph idx="1"/>
          </p:nvPr>
        </p:nvSpPr>
        <p:spPr>
          <a:xfrm>
            <a:off x="1212574" y="1326524"/>
            <a:ext cx="10141225" cy="5035365"/>
          </a:xfrm>
        </p:spPr>
        <p:txBody>
          <a:bodyPr>
            <a:normAutofit/>
          </a:bodyPr>
          <a:lstStyle/>
          <a:p>
            <a:pPr marL="0" indent="0">
              <a:buNone/>
            </a:pPr>
            <a:endParaRPr lang="en-US" sz="800" b="1" dirty="0" smtClean="0">
              <a:latin typeface="Arial Black" panose="020B0A04020102020204" pitchFamily="34" charset="0"/>
            </a:endParaRPr>
          </a:p>
          <a:p>
            <a:pPr lvl="3">
              <a:spcBef>
                <a:spcPts val="0"/>
              </a:spcBef>
            </a:pPr>
            <a:r>
              <a:rPr lang="en-US" sz="3600" dirty="0">
                <a:solidFill>
                  <a:srgbClr val="0F4C8F"/>
                </a:solidFill>
              </a:rPr>
              <a:t>System overview</a:t>
            </a:r>
          </a:p>
          <a:p>
            <a:pPr lvl="3">
              <a:spcBef>
                <a:spcPts val="0"/>
              </a:spcBef>
            </a:pPr>
            <a:r>
              <a:rPr lang="en-US" sz="3600" dirty="0">
                <a:solidFill>
                  <a:srgbClr val="0F4C8F"/>
                </a:solidFill>
              </a:rPr>
              <a:t>HSTA tasks and permissions</a:t>
            </a:r>
          </a:p>
          <a:p>
            <a:pPr lvl="3">
              <a:spcBef>
                <a:spcPts val="0"/>
              </a:spcBef>
            </a:pPr>
            <a:r>
              <a:rPr lang="en-US" sz="3600" dirty="0">
                <a:solidFill>
                  <a:srgbClr val="0F4C8F"/>
                </a:solidFill>
              </a:rPr>
              <a:t>Managing your users</a:t>
            </a:r>
          </a:p>
          <a:p>
            <a:pPr lvl="3">
              <a:spcBef>
                <a:spcPts val="0"/>
              </a:spcBef>
            </a:pPr>
            <a:r>
              <a:rPr lang="en-US" sz="3600" dirty="0">
                <a:solidFill>
                  <a:srgbClr val="0F4C8F"/>
                </a:solidFill>
              </a:rPr>
              <a:t>Customizing MHE for your site</a:t>
            </a:r>
          </a:p>
          <a:p>
            <a:pPr lvl="3"/>
            <a:r>
              <a:rPr lang="en-US" sz="3600" dirty="0">
                <a:solidFill>
                  <a:srgbClr val="92D050"/>
                </a:solidFill>
              </a:rPr>
              <a:t>Editing forms and templates</a:t>
            </a:r>
          </a:p>
          <a:p>
            <a:pPr lvl="3"/>
            <a:r>
              <a:rPr lang="en-US" sz="3600" dirty="0">
                <a:solidFill>
                  <a:srgbClr val="0F4C8F"/>
                </a:solidFill>
              </a:rPr>
              <a:t>Correcting assessments in an error state</a:t>
            </a:r>
          </a:p>
          <a:p>
            <a:pPr lvl="3"/>
            <a:r>
              <a:rPr lang="en-US" sz="3600" dirty="0">
                <a:solidFill>
                  <a:srgbClr val="0F4C8F"/>
                </a:solidFill>
              </a:rPr>
              <a:t>Troubleshooting</a:t>
            </a:r>
          </a:p>
          <a:p>
            <a:pPr lvl="3"/>
            <a:r>
              <a:rPr lang="en-US" sz="3600" dirty="0">
                <a:solidFill>
                  <a:srgbClr val="0F4C8F"/>
                </a:solidFill>
              </a:rPr>
              <a:t>Getting help</a:t>
            </a:r>
          </a:p>
          <a:p>
            <a:endParaRPr lang="en-US" dirty="0" smtClean="0"/>
          </a:p>
          <a:p>
            <a:endParaRPr lang="en-US" dirty="0"/>
          </a:p>
        </p:txBody>
      </p:sp>
    </p:spTree>
    <p:extLst>
      <p:ext uri="{BB962C8B-B14F-4D97-AF65-F5344CB8AC3E}">
        <p14:creationId xmlns:p14="http://schemas.microsoft.com/office/powerpoint/2010/main" val="18117302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5635"/>
            <a:ext cx="10515600" cy="1350819"/>
          </a:xfrm>
          <a:ln>
            <a:noFill/>
          </a:ln>
        </p:spPr>
        <p:txBody>
          <a:bodyPr>
            <a:normAutofit/>
          </a:bodyPr>
          <a:lstStyle/>
          <a:p>
            <a:pPr>
              <a:spcBef>
                <a:spcPts val="600"/>
              </a:spcBef>
              <a:spcAft>
                <a:spcPts val="300"/>
              </a:spcAft>
            </a:pPr>
            <a:r>
              <a:rPr lang="en-US" dirty="0">
                <a:ln w="3175">
                  <a:noFill/>
                </a:ln>
                <a:solidFill>
                  <a:srgbClr val="92D050"/>
                </a:solidFill>
                <a:latin typeface="Arial Black" panose="020B0A04020102020204" pitchFamily="34" charset="0"/>
              </a:rPr>
              <a:t>Editing forms and templates </a:t>
            </a:r>
            <a:r>
              <a:rPr lang="en-US" sz="3200" dirty="0">
                <a:ln w="3175">
                  <a:noFill/>
                </a:ln>
                <a:solidFill>
                  <a:srgbClr val="92D050"/>
                </a:solidFill>
                <a:latin typeface="Arial Black" panose="020B0A04020102020204" pitchFamily="34" charset="0"/>
              </a:rPr>
              <a:t/>
            </a:r>
            <a:br>
              <a:rPr lang="en-US" sz="3200" dirty="0">
                <a:ln w="3175">
                  <a:noFill/>
                </a:ln>
                <a:solidFill>
                  <a:srgbClr val="92D050"/>
                </a:solidFill>
                <a:latin typeface="Arial Black" panose="020B0A04020102020204" pitchFamily="34" charset="0"/>
              </a:rPr>
            </a:br>
            <a:r>
              <a:rPr lang="en-US" sz="3200" dirty="0">
                <a:ln>
                  <a:solidFill>
                    <a:srgbClr val="0F4C8F"/>
                  </a:solidFill>
                </a:ln>
                <a:solidFill>
                  <a:srgbClr val="92D050"/>
                </a:solidFill>
                <a:latin typeface="Arial Black" panose="020B0A04020102020204" pitchFamily="34" charset="0"/>
                <a:cs typeface="Times New Roman" panose="02020603050405020304" pitchFamily="18" charset="0"/>
              </a:rPr>
              <a:t>to comply with changing VA clinical mandates</a:t>
            </a:r>
            <a:endParaRPr lang="en-US" sz="3200" dirty="0">
              <a:ln w="3175">
                <a:no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838199" y="2015836"/>
            <a:ext cx="10515601" cy="4384964"/>
          </a:xfrm>
        </p:spPr>
        <p:txBody>
          <a:bodyPr>
            <a:normAutofit/>
          </a:bodyPr>
          <a:lstStyle/>
          <a:p>
            <a:pPr marL="0" indent="0">
              <a:spcBef>
                <a:spcPts val="600"/>
              </a:spcBef>
              <a:spcAft>
                <a:spcPts val="600"/>
              </a:spcAft>
              <a:buNone/>
            </a:pPr>
            <a:r>
              <a:rPr lang="en-US" dirty="0">
                <a:latin typeface="Times New Roman" panose="02020603050405020304" pitchFamily="18" charset="0"/>
                <a:cs typeface="Times New Roman" panose="02020603050405020304" pitchFamily="18" charset="0"/>
              </a:rPr>
              <a:t>Because clinics vary in the paper </a:t>
            </a:r>
            <a:r>
              <a:rPr lang="en-US" dirty="0" smtClean="0">
                <a:latin typeface="Times New Roman" panose="02020603050405020304" pitchFamily="18" charset="0"/>
                <a:cs typeface="Times New Roman" panose="02020603050405020304" pitchFamily="18" charset="0"/>
              </a:rPr>
              <a:t>forms </a:t>
            </a:r>
            <a:r>
              <a:rPr lang="en-US" dirty="0">
                <a:latin typeface="Times New Roman" panose="02020603050405020304" pitchFamily="18" charset="0"/>
                <a:cs typeface="Times New Roman" panose="02020603050405020304" pitchFamily="18" charset="0"/>
              </a:rPr>
              <a:t>that they use, MHE was designed to allow customization of the software right down to the questions used in the assessments, the note titles, and much more.  </a:t>
            </a:r>
          </a:p>
          <a:p>
            <a:pPr marL="0" indent="0">
              <a:buNone/>
            </a:pPr>
            <a:r>
              <a:rPr lang="en-US" dirty="0">
                <a:latin typeface="Times New Roman" panose="02020603050405020304" pitchFamily="18" charset="0"/>
                <a:cs typeface="Times New Roman" panose="02020603050405020304" pitchFamily="18" charset="0"/>
              </a:rPr>
              <a:t>The forms </a:t>
            </a:r>
            <a:r>
              <a:rPr lang="en-US" dirty="0" smtClean="0">
                <a:latin typeface="Times New Roman" panose="02020603050405020304" pitchFamily="18" charset="0"/>
                <a:cs typeface="Times New Roman" panose="02020603050405020304" pitchFamily="18" charset="0"/>
              </a:rPr>
              <a:t>editors, located on the Editors tab, </a:t>
            </a:r>
            <a:r>
              <a:rPr lang="en-US" dirty="0">
                <a:latin typeface="Times New Roman" panose="02020603050405020304" pitchFamily="18" charset="0"/>
                <a:cs typeface="Times New Roman" panose="02020603050405020304" pitchFamily="18" charset="0"/>
              </a:rPr>
              <a:t>consist of several editors used to customize MHE to a given clinical workflow. The editors at your disposal are: battery editor, module editor, section editor, rules editor, formula editor, and template editor. Each of these provide the flexibility to tailor MHE to your </a:t>
            </a:r>
            <a:r>
              <a:rPr lang="en-US" dirty="0" smtClean="0">
                <a:latin typeface="Times New Roman" panose="02020603050405020304" pitchFamily="18" charset="0"/>
                <a:cs typeface="Times New Roman" panose="02020603050405020304" pitchFamily="18" charset="0"/>
              </a:rPr>
              <a:t>clinic's needs, and the needs of the VA mental health community. </a:t>
            </a:r>
          </a:p>
          <a:p>
            <a:pPr marL="0" indent="0">
              <a:buNone/>
            </a:pPr>
            <a:endParaRPr lang="en-US" dirty="0"/>
          </a:p>
        </p:txBody>
      </p:sp>
    </p:spTree>
    <p:extLst>
      <p:ext uri="{BB962C8B-B14F-4D97-AF65-F5344CB8AC3E}">
        <p14:creationId xmlns:p14="http://schemas.microsoft.com/office/powerpoint/2010/main" val="9019146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5635"/>
            <a:ext cx="10515600" cy="1620983"/>
          </a:xfrm>
          <a:ln>
            <a:noFill/>
          </a:ln>
        </p:spPr>
        <p:txBody>
          <a:bodyPr>
            <a:normAutofit/>
          </a:bodyPr>
          <a:lstStyle/>
          <a:p>
            <a:pPr>
              <a:spcBef>
                <a:spcPts val="600"/>
              </a:spcBef>
              <a:spcAft>
                <a:spcPts val="300"/>
              </a:spcAft>
            </a:pPr>
            <a:r>
              <a:rPr lang="en-US" dirty="0">
                <a:ln w="3175">
                  <a:noFill/>
                </a:ln>
                <a:solidFill>
                  <a:srgbClr val="92D050"/>
                </a:solidFill>
                <a:latin typeface="Arial Black" panose="020B0A04020102020204" pitchFamily="34" charset="0"/>
              </a:rPr>
              <a:t>Editing forms and templates </a:t>
            </a:r>
            <a:r>
              <a:rPr lang="en-US" sz="3200" dirty="0">
                <a:ln w="3175">
                  <a:noFill/>
                </a:ln>
                <a:solidFill>
                  <a:srgbClr val="92D050"/>
                </a:solidFill>
                <a:latin typeface="Arial Black" panose="020B0A04020102020204" pitchFamily="34" charset="0"/>
              </a:rPr>
              <a:t/>
            </a:r>
            <a:br>
              <a:rPr lang="en-US" sz="3200" dirty="0">
                <a:ln w="3175">
                  <a:noFill/>
                </a:ln>
                <a:solidFill>
                  <a:srgbClr val="92D050"/>
                </a:solidFill>
                <a:latin typeface="Arial Black" panose="020B0A04020102020204" pitchFamily="34" charset="0"/>
              </a:rPr>
            </a:br>
            <a:r>
              <a:rPr lang="en-US" sz="3200" dirty="0">
                <a:ln>
                  <a:solidFill>
                    <a:srgbClr val="0F4C8F"/>
                  </a:solidFill>
                </a:ln>
                <a:solidFill>
                  <a:srgbClr val="92D050"/>
                </a:solidFill>
                <a:latin typeface="Arial Black" panose="020B0A04020102020204" pitchFamily="34" charset="0"/>
                <a:cs typeface="Times New Roman" panose="02020603050405020304" pitchFamily="18" charset="0"/>
              </a:rPr>
              <a:t>to comply with changing VA clinical mandates</a:t>
            </a:r>
            <a:endParaRPr lang="en-US" sz="3200" dirty="0">
              <a:ln w="3175">
                <a:no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838199" y="2036618"/>
            <a:ext cx="10515601" cy="4364182"/>
          </a:xfrm>
        </p:spPr>
        <p:txBody>
          <a:bodyPr>
            <a:normAutofit/>
          </a:bodyPr>
          <a:lstStyle/>
          <a:p>
            <a:pPr marL="0" indent="0">
              <a:spcBef>
                <a:spcPts val="600"/>
              </a:spcBef>
              <a:spcAft>
                <a:spcPts val="600"/>
              </a:spcAft>
              <a:buNone/>
            </a:pPr>
            <a:r>
              <a:rPr lang="en-US" dirty="0">
                <a:latin typeface="Times New Roman" panose="02020603050405020304" pitchFamily="18" charset="0"/>
                <a:cs typeface="Times New Roman" panose="02020603050405020304" pitchFamily="18" charset="0"/>
              </a:rPr>
              <a:t>For example, HSTAs </a:t>
            </a:r>
            <a:r>
              <a:rPr lang="en-US" dirty="0" smtClean="0">
                <a:latin typeface="Times New Roman" panose="02020603050405020304" pitchFamily="18" charset="0"/>
                <a:cs typeface="Times New Roman" panose="02020603050405020304" pitchFamily="18" charset="0"/>
              </a:rPr>
              <a:t>can: </a:t>
            </a:r>
          </a:p>
          <a:p>
            <a:pPr lvl="1"/>
            <a:r>
              <a:rPr lang="en-US" sz="2800" dirty="0" smtClean="0">
                <a:latin typeface="Times New Roman" panose="02020603050405020304" pitchFamily="18" charset="0"/>
                <a:cs typeface="Times New Roman" panose="02020603050405020304" pitchFamily="18" charset="0"/>
              </a:rPr>
              <a:t>access </a:t>
            </a:r>
            <a:r>
              <a:rPr lang="en-US" sz="2800" dirty="0">
                <a:latin typeface="Times New Roman" panose="02020603050405020304" pitchFamily="18" charset="0"/>
                <a:cs typeface="Times New Roman" panose="02020603050405020304" pitchFamily="18" charset="0"/>
              </a:rPr>
              <a:t>the list of defined modules (sets of questions), </a:t>
            </a:r>
            <a:endParaRPr lang="en-US" sz="2800" dirty="0" smtClean="0">
              <a:latin typeface="Times New Roman" panose="02020603050405020304" pitchFamily="18" charset="0"/>
              <a:cs typeface="Times New Roman" panose="02020603050405020304" pitchFamily="18" charset="0"/>
            </a:endParaRPr>
          </a:p>
          <a:p>
            <a:pPr lvl="1"/>
            <a:r>
              <a:rPr lang="en-US" sz="2800" dirty="0" smtClean="0">
                <a:latin typeface="Times New Roman" panose="02020603050405020304" pitchFamily="18" charset="0"/>
                <a:cs typeface="Times New Roman" panose="02020603050405020304" pitchFamily="18" charset="0"/>
              </a:rPr>
              <a:t>select </a:t>
            </a:r>
            <a:r>
              <a:rPr lang="en-US" sz="2800" dirty="0">
                <a:latin typeface="Times New Roman" panose="02020603050405020304" pitchFamily="18" charset="0"/>
                <a:cs typeface="Times New Roman" panose="02020603050405020304" pitchFamily="18" charset="0"/>
              </a:rPr>
              <a:t>a module for editing, and </a:t>
            </a:r>
            <a:endParaRPr lang="en-US" sz="2800" dirty="0" smtClean="0">
              <a:latin typeface="Times New Roman" panose="02020603050405020304" pitchFamily="18" charset="0"/>
              <a:cs typeface="Times New Roman" panose="02020603050405020304" pitchFamily="18" charset="0"/>
            </a:endParaRPr>
          </a:p>
          <a:p>
            <a:pPr lvl="1">
              <a:spcAft>
                <a:spcPts val="900"/>
              </a:spcAft>
            </a:pPr>
            <a:r>
              <a:rPr lang="en-US" sz="2800" dirty="0" smtClean="0">
                <a:latin typeface="Times New Roman" panose="02020603050405020304" pitchFamily="18" charset="0"/>
                <a:cs typeface="Times New Roman" panose="02020603050405020304" pitchFamily="18" charset="0"/>
              </a:rPr>
              <a:t>add </a:t>
            </a:r>
            <a:r>
              <a:rPr lang="en-US" sz="2800" dirty="0">
                <a:latin typeface="Times New Roman" panose="02020603050405020304" pitchFamily="18" charset="0"/>
                <a:cs typeface="Times New Roman" panose="02020603050405020304" pitchFamily="18" charset="0"/>
              </a:rPr>
              <a:t>new questions as directed. </a:t>
            </a:r>
            <a:endParaRPr lang="en-US" sz="2800"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HSTAs </a:t>
            </a:r>
            <a:r>
              <a:rPr lang="en-US" dirty="0">
                <a:latin typeface="Times New Roman" panose="02020603050405020304" pitchFamily="18" charset="0"/>
                <a:cs typeface="Times New Roman" panose="02020603050405020304" pitchFamily="18" charset="0"/>
              </a:rPr>
              <a:t>can also update any components or business rules to reflect the addition of questions. A business rule can be created or updated if the response to the added question affects which question or questions the Veteran sees next. </a:t>
            </a:r>
          </a:p>
          <a:p>
            <a:pPr marL="0" indent="0">
              <a:buNone/>
            </a:pPr>
            <a:endParaRPr lang="en-US" dirty="0"/>
          </a:p>
        </p:txBody>
      </p:sp>
    </p:spTree>
    <p:extLst>
      <p:ext uri="{BB962C8B-B14F-4D97-AF65-F5344CB8AC3E}">
        <p14:creationId xmlns:p14="http://schemas.microsoft.com/office/powerpoint/2010/main" val="2277966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9826"/>
          </a:xfrm>
        </p:spPr>
        <p:txBody>
          <a:bodyPr>
            <a:noAutofit/>
          </a:bodyPr>
          <a:lstStyle/>
          <a:p>
            <a:r>
              <a:rPr lang="en-US" dirty="0" smtClean="0">
                <a:solidFill>
                  <a:srgbClr val="92D050"/>
                </a:solidFill>
                <a:latin typeface="Arial Black" panose="020B0A04020102020204" pitchFamily="34" charset="0"/>
              </a:rPr>
              <a:t>Conclusions</a:t>
            </a:r>
            <a:endParaRPr lang="en-US" dirty="0">
              <a:solidFill>
                <a:srgbClr val="92D050"/>
              </a:solidFill>
              <a:latin typeface="Arial Black" panose="020B0A04020102020204" pitchFamily="34" charset="0"/>
            </a:endParaRPr>
          </a:p>
        </p:txBody>
      </p:sp>
      <p:sp>
        <p:nvSpPr>
          <p:cNvPr id="3" name="Content Placeholder 2"/>
          <p:cNvSpPr>
            <a:spLocks noGrp="1"/>
          </p:cNvSpPr>
          <p:nvPr>
            <p:ph idx="1"/>
          </p:nvPr>
        </p:nvSpPr>
        <p:spPr>
          <a:xfrm>
            <a:off x="838200" y="1391478"/>
            <a:ext cx="10515600" cy="5321048"/>
          </a:xfrm>
        </p:spPr>
        <p:txBody>
          <a:bodyPr>
            <a:noAutofit/>
          </a:bodyPr>
          <a:lstStyle/>
          <a:p>
            <a:pPr marL="0" lvl="0" indent="0">
              <a:lnSpc>
                <a:spcPct val="120000"/>
              </a:lnSpc>
              <a:spcBef>
                <a:spcPts val="0"/>
              </a:spcBef>
              <a:spcAft>
                <a:spcPts val="300"/>
              </a:spcAft>
              <a:buNone/>
            </a:pPr>
            <a:r>
              <a:rPr lang="en-US" sz="2400" b="1" dirty="0" smtClean="0">
                <a:latin typeface="Times New Roman" panose="02020603050405020304" pitchFamily="18" charset="0"/>
                <a:cs typeface="Times New Roman" panose="02020603050405020304" pitchFamily="18" charset="0"/>
              </a:rPr>
              <a:t>Clinical Care </a:t>
            </a:r>
            <a:r>
              <a:rPr lang="en-US" sz="2400" b="1" dirty="0">
                <a:latin typeface="Times New Roman" panose="02020603050405020304" pitchFamily="18" charset="0"/>
                <a:cs typeface="Times New Roman" panose="02020603050405020304" pitchFamily="18" charset="0"/>
              </a:rPr>
              <a:t>I</a:t>
            </a:r>
            <a:r>
              <a:rPr lang="en-US" sz="2400" b="1" dirty="0" smtClean="0">
                <a:latin typeface="Times New Roman" panose="02020603050405020304" pitchFamily="18" charset="0"/>
                <a:cs typeface="Times New Roman" panose="02020603050405020304" pitchFamily="18" charset="0"/>
              </a:rPr>
              <a:t>mprovements</a:t>
            </a:r>
            <a:endParaRPr lang="en-US" sz="2400" b="1" dirty="0">
              <a:latin typeface="Times New Roman" panose="02020603050405020304" pitchFamily="18" charset="0"/>
              <a:cs typeface="Times New Roman" panose="02020603050405020304" pitchFamily="18" charset="0"/>
            </a:endParaRPr>
          </a:p>
          <a:p>
            <a:pPr lvl="1">
              <a:lnSpc>
                <a:spcPct val="100000"/>
              </a:lnSpc>
              <a:spcBef>
                <a:spcPts val="0"/>
              </a:spcBef>
            </a:pPr>
            <a:r>
              <a:rPr lang="en-US" dirty="0">
                <a:latin typeface="Times New Roman" panose="02020603050405020304" pitchFamily="18" charset="0"/>
                <a:cs typeface="Times New Roman" panose="02020603050405020304" pitchFamily="18" charset="0"/>
              </a:rPr>
              <a:t>timely triage to appropriate services (approximately 40% of Veterans </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need immediate </a:t>
            </a:r>
            <a:r>
              <a:rPr lang="en-US" dirty="0">
                <a:latin typeface="Times New Roman" panose="02020603050405020304" pitchFamily="18" charset="0"/>
                <a:cs typeface="Times New Roman" panose="02020603050405020304" pitchFamily="18" charset="0"/>
              </a:rPr>
              <a:t>follow-up with the Suicide Risk Assessment</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1">
              <a:lnSpc>
                <a:spcPct val="100000"/>
              </a:lnSpc>
              <a:spcBef>
                <a:spcPts val="0"/>
              </a:spcBef>
            </a:pPr>
            <a:r>
              <a:rPr lang="en-US" dirty="0">
                <a:latin typeface="Times New Roman" panose="02020603050405020304" pitchFamily="18" charset="0"/>
                <a:cs typeface="Times New Roman" panose="02020603050405020304" pitchFamily="18" charset="0"/>
              </a:rPr>
              <a:t>the ability to monitor treatment outcomes over </a:t>
            </a:r>
            <a:r>
              <a:rPr lang="en-US" dirty="0" smtClean="0">
                <a:latin typeface="Times New Roman" panose="02020603050405020304" pitchFamily="18" charset="0"/>
                <a:cs typeface="Times New Roman" panose="02020603050405020304" pitchFamily="18" charset="0"/>
              </a:rPr>
              <a:t>time</a:t>
            </a:r>
            <a:endParaRPr lang="en-US" dirty="0">
              <a:latin typeface="Times New Roman" panose="02020603050405020304" pitchFamily="18" charset="0"/>
              <a:cs typeface="Times New Roman" panose="02020603050405020304" pitchFamily="18" charset="0"/>
            </a:endParaRPr>
          </a:p>
          <a:p>
            <a:pPr lvl="1">
              <a:lnSpc>
                <a:spcPct val="100000"/>
              </a:lnSpc>
              <a:spcBef>
                <a:spcPts val="0"/>
              </a:spcBef>
            </a:pPr>
            <a:r>
              <a:rPr lang="en-US" dirty="0">
                <a:latin typeface="Times New Roman" panose="02020603050405020304" pitchFamily="18" charset="0"/>
                <a:cs typeface="Times New Roman" panose="02020603050405020304" pitchFamily="18" charset="0"/>
              </a:rPr>
              <a:t>increased </a:t>
            </a:r>
            <a:r>
              <a:rPr lang="x-none" dirty="0">
                <a:latin typeface="Times New Roman" panose="02020603050405020304" pitchFamily="18" charset="0"/>
                <a:cs typeface="Times New Roman" panose="02020603050405020304" pitchFamily="18" charset="0"/>
              </a:rPr>
              <a:t>encouragement of </a:t>
            </a:r>
            <a:r>
              <a:rPr lang="en-US" dirty="0">
                <a:latin typeface="Times New Roman" panose="02020603050405020304" pitchFamily="18" charset="0"/>
                <a:cs typeface="Times New Roman" panose="02020603050405020304" pitchFamily="18" charset="0"/>
              </a:rPr>
              <a:t>V</a:t>
            </a:r>
            <a:r>
              <a:rPr lang="x-none" dirty="0">
                <a:latin typeface="Times New Roman" panose="02020603050405020304" pitchFamily="18" charset="0"/>
                <a:cs typeface="Times New Roman" panose="02020603050405020304" pitchFamily="18" charset="0"/>
              </a:rPr>
              <a:t>eterans with immediate personalized </a:t>
            </a:r>
            <a:r>
              <a:rPr lang="x-none" dirty="0" smtClean="0">
                <a:latin typeface="Times New Roman" panose="02020603050405020304" pitchFamily="18" charset="0"/>
                <a:cs typeface="Times New Roman" panose="02020603050405020304" pitchFamily="18" charset="0"/>
              </a:rPr>
              <a:t>feedback</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1">
              <a:lnSpc>
                <a:spcPct val="100000"/>
              </a:lnSpc>
              <a:spcBef>
                <a:spcPts val="0"/>
              </a:spcBef>
            </a:pPr>
            <a:r>
              <a:rPr lang="x-none" dirty="0">
                <a:latin typeface="Times New Roman" panose="02020603050405020304" pitchFamily="18" charset="0"/>
                <a:cs typeface="Times New Roman" panose="02020603050405020304" pitchFamily="18" charset="0"/>
              </a:rPr>
              <a:t>greater </a:t>
            </a:r>
            <a:r>
              <a:rPr lang="en-US" dirty="0">
                <a:latin typeface="Times New Roman" panose="02020603050405020304" pitchFamily="18" charset="0"/>
                <a:cs typeface="Times New Roman" panose="02020603050405020304" pitchFamily="18" charset="0"/>
              </a:rPr>
              <a:t>overall Veterans’ </a:t>
            </a:r>
            <a:r>
              <a:rPr lang="x-none" dirty="0">
                <a:latin typeface="Times New Roman" panose="02020603050405020304" pitchFamily="18" charset="0"/>
                <a:cs typeface="Times New Roman" panose="02020603050405020304" pitchFamily="18" charset="0"/>
              </a:rPr>
              <a:t>satisfaction </a:t>
            </a:r>
            <a:r>
              <a:rPr lang="en-US" dirty="0">
                <a:latin typeface="Times New Roman" panose="02020603050405020304" pitchFamily="18" charset="0"/>
                <a:cs typeface="Times New Roman" panose="02020603050405020304" pitchFamily="18" charset="0"/>
              </a:rPr>
              <a:t>due to an increase in </a:t>
            </a:r>
            <a:r>
              <a:rPr lang="en-US" dirty="0" smtClean="0">
                <a:latin typeface="Times New Roman" panose="02020603050405020304" pitchFamily="18" charset="0"/>
                <a:cs typeface="Times New Roman" panose="02020603050405020304" pitchFamily="18" charset="0"/>
              </a:rPr>
              <a:t>trust</a:t>
            </a:r>
          </a:p>
          <a:p>
            <a:pPr marL="0" indent="0">
              <a:lnSpc>
                <a:spcPct val="100000"/>
              </a:lnSpc>
              <a:spcBef>
                <a:spcPts val="2400"/>
              </a:spcBef>
              <a:spcAft>
                <a:spcPts val="300"/>
              </a:spcAft>
              <a:buNone/>
            </a:pPr>
            <a:r>
              <a:rPr lang="en-US" sz="2400" b="1" dirty="0" smtClean="0">
                <a:latin typeface="Times New Roman" panose="02020603050405020304" pitchFamily="18" charset="0"/>
                <a:cs typeface="Times New Roman" panose="02020603050405020304" pitchFamily="18" charset="0"/>
              </a:rPr>
              <a:t>Administrative </a:t>
            </a:r>
            <a:r>
              <a:rPr lang="en-US" sz="2400" b="1" dirty="0">
                <a:latin typeface="Times New Roman" panose="02020603050405020304" pitchFamily="18" charset="0"/>
                <a:cs typeface="Times New Roman" panose="02020603050405020304" pitchFamily="18" charset="0"/>
              </a:rPr>
              <a:t>B</a:t>
            </a:r>
            <a:r>
              <a:rPr lang="en-US" sz="2400" b="1" dirty="0" smtClean="0">
                <a:latin typeface="Times New Roman" panose="02020603050405020304" pitchFamily="18" charset="0"/>
                <a:cs typeface="Times New Roman" panose="02020603050405020304" pitchFamily="18" charset="0"/>
              </a:rPr>
              <a:t>enefits</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lvl="1">
              <a:lnSpc>
                <a:spcPct val="100000"/>
              </a:lnSpc>
              <a:spcBef>
                <a:spcPts val="0"/>
              </a:spcBef>
            </a:pPr>
            <a:r>
              <a:rPr lang="x-none" dirty="0">
                <a:latin typeface="Times New Roman" panose="02020603050405020304" pitchFamily="18" charset="0"/>
                <a:cs typeface="Times New Roman" panose="02020603050405020304" pitchFamily="18" charset="0"/>
              </a:rPr>
              <a:t>increased screening </a:t>
            </a:r>
            <a:r>
              <a:rPr lang="x-none" dirty="0" smtClean="0">
                <a:latin typeface="Times New Roman" panose="02020603050405020304" pitchFamily="18" charset="0"/>
                <a:cs typeface="Times New Roman" panose="02020603050405020304" pitchFamily="18" charset="0"/>
              </a:rPr>
              <a:t>capacity</a:t>
            </a:r>
            <a:r>
              <a:rPr lang="en-US" dirty="0" smtClean="0">
                <a:latin typeface="Times New Roman" panose="02020603050405020304" pitchFamily="18" charset="0"/>
                <a:cs typeface="Times New Roman" panose="02020603050405020304" pitchFamily="18" charset="0"/>
              </a:rPr>
              <a:t> (</a:t>
            </a:r>
            <a:r>
              <a:rPr lang="x-none" dirty="0" smtClean="0">
                <a:latin typeface="Times New Roman" panose="02020603050405020304" pitchFamily="18" charset="0"/>
                <a:cs typeface="Times New Roman" panose="02020603050405020304" pitchFamily="18" charset="0"/>
              </a:rPr>
              <a:t>improved VA-mandated screening</a:t>
            </a:r>
            <a:r>
              <a:rPr lang="en-US" dirty="0" smtClean="0">
                <a:latin typeface="Times New Roman" panose="02020603050405020304" pitchFamily="18" charset="0"/>
                <a:cs typeface="Times New Roman" panose="02020603050405020304" pitchFamily="18" charset="0"/>
              </a:rPr>
              <a:t> rates)</a:t>
            </a:r>
            <a:r>
              <a:rPr lang="x-none"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1">
              <a:lnSpc>
                <a:spcPct val="100000"/>
              </a:lnSpc>
              <a:spcBef>
                <a:spcPts val="0"/>
              </a:spcBef>
            </a:pPr>
            <a:r>
              <a:rPr lang="en-US" dirty="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mproved capability </a:t>
            </a:r>
            <a:r>
              <a:rPr lang="en-US" dirty="0">
                <a:latin typeface="Times New Roman" panose="02020603050405020304" pitchFamily="18" charset="0"/>
                <a:cs typeface="Times New Roman" panose="02020603050405020304" pitchFamily="18" charset="0"/>
              </a:rPr>
              <a:t>to monitor </a:t>
            </a:r>
            <a:r>
              <a:rPr lang="en-US" dirty="0" smtClean="0">
                <a:latin typeface="Times New Roman" panose="02020603050405020304" pitchFamily="18" charset="0"/>
                <a:cs typeface="Times New Roman" panose="02020603050405020304" pitchFamily="18" charset="0"/>
              </a:rPr>
              <a:t>ongoing treatment </a:t>
            </a:r>
            <a:r>
              <a:rPr lang="en-US" dirty="0">
                <a:latin typeface="Times New Roman" panose="02020603050405020304" pitchFamily="18" charset="0"/>
                <a:cs typeface="Times New Roman" panose="02020603050405020304" pitchFamily="18" charset="0"/>
              </a:rPr>
              <a:t>outcomes </a:t>
            </a:r>
            <a:r>
              <a:rPr lang="en-US" dirty="0" smtClean="0">
                <a:latin typeface="Times New Roman" panose="02020603050405020304" pitchFamily="18" charset="0"/>
                <a:cs typeface="Times New Roman" panose="02020603050405020304" pitchFamily="18" charset="0"/>
              </a:rPr>
              <a:t>(efficiency)</a:t>
            </a:r>
            <a:endParaRPr lang="en-US" dirty="0">
              <a:latin typeface="Times New Roman" panose="02020603050405020304" pitchFamily="18" charset="0"/>
              <a:cs typeface="Times New Roman" panose="02020603050405020304" pitchFamily="18" charset="0"/>
            </a:endParaRPr>
          </a:p>
          <a:p>
            <a:pPr lvl="1">
              <a:lnSpc>
                <a:spcPct val="100000"/>
              </a:lnSpc>
              <a:spcBef>
                <a:spcPts val="0"/>
              </a:spcBef>
            </a:pPr>
            <a:r>
              <a:rPr lang="en-US" dirty="0" smtClean="0">
                <a:latin typeface="Times New Roman" panose="02020603050405020304" pitchFamily="18" charset="0"/>
                <a:cs typeface="Times New Roman" panose="02020603050405020304" pitchFamily="18" charset="0"/>
              </a:rPr>
              <a:t>R</a:t>
            </a:r>
            <a:r>
              <a:rPr lang="x-none" dirty="0" smtClean="0">
                <a:latin typeface="Times New Roman" panose="02020603050405020304" pitchFamily="18" charset="0"/>
                <a:cs typeface="Times New Roman" panose="02020603050405020304" pitchFamily="18" charset="0"/>
              </a:rPr>
              <a:t>educ</a:t>
            </a:r>
            <a:r>
              <a:rPr lang="en-US" dirty="0" smtClean="0">
                <a:latin typeface="Times New Roman" panose="02020603050405020304" pitchFamily="18" charset="0"/>
                <a:cs typeface="Times New Roman" panose="02020603050405020304" pitchFamily="18" charset="0"/>
              </a:rPr>
              <a:t>ed time needed </a:t>
            </a:r>
            <a:r>
              <a:rPr lang="x-none" dirty="0" smtClean="0">
                <a:latin typeface="Times New Roman" panose="02020603050405020304" pitchFamily="18" charset="0"/>
                <a:cs typeface="Times New Roman" panose="02020603050405020304" pitchFamily="18" charset="0"/>
              </a:rPr>
              <a:t>for </a:t>
            </a:r>
            <a:r>
              <a:rPr lang="x-none" dirty="0">
                <a:latin typeface="Times New Roman" panose="02020603050405020304" pitchFamily="18" charset="0"/>
                <a:cs typeface="Times New Roman" panose="02020603050405020304" pitchFamily="18" charset="0"/>
              </a:rPr>
              <a:t>clinical care and documentation (cost savings),</a:t>
            </a:r>
            <a:r>
              <a:rPr lang="en-US" dirty="0">
                <a:latin typeface="Times New Roman" panose="02020603050405020304" pitchFamily="18" charset="0"/>
                <a:cs typeface="Times New Roman" panose="02020603050405020304" pitchFamily="18" charset="0"/>
              </a:rPr>
              <a:t> and</a:t>
            </a:r>
          </a:p>
          <a:p>
            <a:pPr lvl="1">
              <a:lnSpc>
                <a:spcPct val="100000"/>
              </a:lnSpc>
              <a:spcBef>
                <a:spcPts val="0"/>
              </a:spcBef>
            </a:pPr>
            <a:r>
              <a:rPr lang="en-US" dirty="0">
                <a:latin typeface="Times New Roman" panose="02020603050405020304" pitchFamily="18" charset="0"/>
                <a:cs typeface="Times New Roman" panose="02020603050405020304" pitchFamily="18" charset="0"/>
              </a:rPr>
              <a:t>increased quality of care </a:t>
            </a:r>
            <a:r>
              <a:rPr lang="en-US" dirty="0" smtClean="0">
                <a:latin typeface="Times New Roman" panose="02020603050405020304" pitchFamily="18" charset="0"/>
                <a:cs typeface="Times New Roman" panose="02020603050405020304" pitchFamily="18" charset="0"/>
              </a:rPr>
              <a:t>without </a:t>
            </a:r>
            <a:r>
              <a:rPr lang="en-US" dirty="0">
                <a:latin typeface="Times New Roman" panose="02020603050405020304" pitchFamily="18" charset="0"/>
                <a:cs typeface="Times New Roman" panose="02020603050405020304" pitchFamily="18" charset="0"/>
              </a:rPr>
              <a:t>increasing staff (cost savings</a:t>
            </a:r>
            <a:r>
              <a:rPr lang="en-US" dirty="0" smtClean="0">
                <a:latin typeface="Times New Roman" panose="02020603050405020304" pitchFamily="18" charset="0"/>
                <a:cs typeface="Times New Roman" panose="02020603050405020304" pitchFamily="18" charset="0"/>
              </a:rPr>
              <a:t>).</a:t>
            </a:r>
            <a:endParaRPr lang="en-US" dirty="0"/>
          </a:p>
        </p:txBody>
      </p:sp>
    </p:spTree>
    <p:extLst>
      <p:ext uri="{BB962C8B-B14F-4D97-AF65-F5344CB8AC3E}">
        <p14:creationId xmlns:p14="http://schemas.microsoft.com/office/powerpoint/2010/main" val="7637599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0760"/>
            <a:ext cx="10515600" cy="940157"/>
          </a:xfrm>
          <a:ln>
            <a:noFill/>
          </a:ln>
        </p:spPr>
        <p:txBody>
          <a:bodyPr>
            <a:noAutofit/>
          </a:bodyPr>
          <a:lstStyle/>
          <a:p>
            <a:pPr lvl="1" algn="l" rtl="0">
              <a:lnSpc>
                <a:spcPct val="90000"/>
              </a:lnSpc>
              <a:spcBef>
                <a:spcPts val="600"/>
              </a:spcBef>
              <a:spcAft>
                <a:spcPts val="300"/>
              </a:spcAft>
            </a:pPr>
            <a:r>
              <a:rPr lang="en-US" sz="4400" dirty="0" smtClean="0">
                <a:ln w="3175">
                  <a:noFill/>
                </a:ln>
                <a:solidFill>
                  <a:srgbClr val="92D050"/>
                </a:solidFill>
                <a:latin typeface="Arial Black" panose="020B0A04020102020204" pitchFamily="34" charset="0"/>
              </a:rPr>
              <a:t>Editing forms and templates </a:t>
            </a:r>
            <a:br>
              <a:rPr lang="en-US" sz="4400" dirty="0" smtClean="0">
                <a:ln w="3175">
                  <a:noFill/>
                </a:ln>
                <a:solidFill>
                  <a:srgbClr val="92D050"/>
                </a:solidFill>
                <a:latin typeface="Arial Black" panose="020B0A04020102020204" pitchFamily="34" charset="0"/>
              </a:rPr>
            </a:br>
            <a:r>
              <a:rPr lang="en-US" sz="4400" dirty="0" smtClean="0">
                <a:ln>
                  <a:solidFill>
                    <a:srgbClr val="0F4C8F"/>
                  </a:solidFill>
                </a:ln>
                <a:solidFill>
                  <a:srgbClr val="92D050"/>
                </a:solidFill>
                <a:latin typeface="Arial Black" panose="020B0A04020102020204" pitchFamily="34" charset="0"/>
                <a:cs typeface="Times New Roman" panose="02020603050405020304" pitchFamily="18" charset="0"/>
              </a:rPr>
              <a:t>Components</a:t>
            </a:r>
            <a:endParaRPr lang="en-US" sz="4400" dirty="0">
              <a:ln w="3175">
                <a:no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206063" y="1724891"/>
            <a:ext cx="11147738" cy="4966854"/>
          </a:xfrm>
        </p:spPr>
        <p:txBody>
          <a:bodyPr>
            <a:normAutofit/>
          </a:bodyPr>
          <a:lstStyle/>
          <a:p>
            <a:pPr marL="457200" lvl="1" indent="0">
              <a:lnSpc>
                <a:spcPct val="100000"/>
              </a:lnSpc>
              <a:spcBef>
                <a:spcPts val="600"/>
              </a:spcBef>
              <a:spcAft>
                <a:spcPts val="600"/>
              </a:spcAft>
              <a:buNone/>
            </a:pPr>
            <a:r>
              <a:rPr lang="en-US" dirty="0" smtClean="0">
                <a:latin typeface="Times New Roman" panose="02020603050405020304" pitchFamily="18" charset="0"/>
                <a:cs typeface="Times New Roman" panose="02020603050405020304" pitchFamily="18" charset="0"/>
              </a:rPr>
              <a:t>Here is an overview of components that can be edited from the Editors tab. </a:t>
            </a:r>
          </a:p>
          <a:p>
            <a:pPr marL="457200" lvl="1" indent="0">
              <a:spcBef>
                <a:spcPts val="1800"/>
              </a:spcBef>
              <a:buNone/>
            </a:pPr>
            <a:r>
              <a:rPr lang="en-US" sz="3000" dirty="0" smtClean="0">
                <a:ln w="3175">
                  <a:solidFill>
                    <a:schemeClr val="accent5">
                      <a:lumMod val="75000"/>
                    </a:schemeClr>
                  </a:solidFill>
                </a:ln>
                <a:solidFill>
                  <a:srgbClr val="92D050"/>
                </a:solidFill>
                <a:latin typeface="Times New Roman" panose="02020603050405020304" pitchFamily="18" charset="0"/>
                <a:cs typeface="Times New Roman" panose="02020603050405020304" pitchFamily="18" charset="0"/>
              </a:rPr>
              <a:t>Questions and Answers</a:t>
            </a:r>
          </a:p>
          <a:p>
            <a:pPr marL="457200" lvl="1" indent="0">
              <a:buNone/>
            </a:pPr>
            <a:r>
              <a:rPr lang="en-US" dirty="0" smtClean="0">
                <a:latin typeface="Times New Roman" panose="02020603050405020304" pitchFamily="18" charset="0"/>
                <a:cs typeface="Times New Roman" panose="02020603050405020304" pitchFamily="18" charset="0"/>
              </a:rPr>
              <a:t>The smallest units in eScreening are questions and answers.</a:t>
            </a:r>
          </a:p>
          <a:p>
            <a:pPr marL="457200" lvl="1" indent="0">
              <a:buNone/>
            </a:pPr>
            <a:endParaRPr lang="en-US" dirty="0" smtClean="0">
              <a:latin typeface="Times New Roman" panose="02020603050405020304" pitchFamily="18" charset="0"/>
              <a:cs typeface="Times New Roman" panose="02020603050405020304" pitchFamily="18" charset="0"/>
            </a:endParaRPr>
          </a:p>
          <a:p>
            <a:pPr marL="457200" lvl="1" indent="0">
              <a:buNone/>
            </a:pPr>
            <a:endParaRPr lang="en-US" dirty="0" smtClean="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marL="457200" lvl="1" indent="0">
              <a:buNone/>
            </a:pPr>
            <a:endParaRPr lang="en-US" dirty="0" smtClean="0">
              <a:latin typeface="Times New Roman" panose="02020603050405020304" pitchFamily="18" charset="0"/>
              <a:cs typeface="Times New Roman" panose="02020603050405020304" pitchFamily="18" charset="0"/>
            </a:endParaRPr>
          </a:p>
          <a:p>
            <a:pPr marL="457200" lvl="1" indent="0">
              <a:buNone/>
            </a:pPr>
            <a:endParaRPr lang="en-US" dirty="0"/>
          </a:p>
          <a:p>
            <a:pPr marL="0" indent="0">
              <a:buNone/>
            </a:pPr>
            <a:endParaRPr lang="en-US" dirty="0" smtClean="0"/>
          </a:p>
          <a:p>
            <a:pPr marL="0" indent="0">
              <a:buNone/>
            </a:pPr>
            <a:endParaRPr lang="en-US" dirty="0"/>
          </a:p>
        </p:txBody>
      </p:sp>
      <p:grpSp>
        <p:nvGrpSpPr>
          <p:cNvPr id="27" name="Group 26"/>
          <p:cNvGrpSpPr/>
          <p:nvPr/>
        </p:nvGrpSpPr>
        <p:grpSpPr>
          <a:xfrm>
            <a:off x="486762" y="3588763"/>
            <a:ext cx="3349740" cy="1843678"/>
            <a:chOff x="2590799" y="2255898"/>
            <a:chExt cx="3349740" cy="1843678"/>
          </a:xfrm>
        </p:grpSpPr>
        <p:sp>
          <p:nvSpPr>
            <p:cNvPr id="28" name="Oval 27"/>
            <p:cNvSpPr/>
            <p:nvPr/>
          </p:nvSpPr>
          <p:spPr>
            <a:xfrm>
              <a:off x="2590799" y="2255898"/>
              <a:ext cx="3349740" cy="1843678"/>
            </a:xfrm>
            <a:prstGeom prst="ellipse">
              <a:avLst/>
            </a:prstGeom>
            <a:solidFill>
              <a:srgbClr val="FDE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2000" dirty="0" smtClean="0">
                  <a:solidFill>
                    <a:schemeClr val="tx1"/>
                  </a:solidFill>
                </a:rPr>
                <a:t>Question 1</a:t>
              </a:r>
              <a:endParaRPr lang="en-US" sz="2000" dirty="0">
                <a:solidFill>
                  <a:schemeClr val="tx1"/>
                </a:solidFill>
              </a:endParaRPr>
            </a:p>
          </p:txBody>
        </p:sp>
        <p:sp>
          <p:nvSpPr>
            <p:cNvPr id="29" name="Rectangle 28"/>
            <p:cNvSpPr/>
            <p:nvPr/>
          </p:nvSpPr>
          <p:spPr>
            <a:xfrm>
              <a:off x="3501184" y="2865498"/>
              <a:ext cx="1494993" cy="838200"/>
            </a:xfrm>
            <a:prstGeom prst="rect">
              <a:avLst/>
            </a:prstGeom>
            <a:solidFill>
              <a:schemeClr val="accent2">
                <a:lumMod val="40000"/>
                <a:lumOff val="6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400" dirty="0" smtClean="0">
                  <a:solidFill>
                    <a:schemeClr val="tx1"/>
                  </a:solidFill>
                </a:rPr>
                <a:t>Answer A</a:t>
              </a:r>
              <a:r>
                <a:rPr lang="en-US" sz="1400" dirty="0">
                  <a:solidFill>
                    <a:schemeClr val="tx1"/>
                  </a:solidFill>
                </a:rPr>
                <a:t/>
              </a:r>
              <a:br>
                <a:rPr lang="en-US" sz="1400" dirty="0">
                  <a:solidFill>
                    <a:schemeClr val="tx1"/>
                  </a:solidFill>
                </a:rPr>
              </a:br>
              <a:r>
                <a:rPr lang="en-US" sz="1400" dirty="0" smtClean="0">
                  <a:solidFill>
                    <a:schemeClr val="tx1"/>
                  </a:solidFill>
                </a:rPr>
                <a:t>Answer B</a:t>
              </a:r>
              <a:endParaRPr lang="en-US" sz="1400" dirty="0">
                <a:solidFill>
                  <a:schemeClr val="tx1"/>
                </a:solidFill>
              </a:endParaRPr>
            </a:p>
            <a:p>
              <a:pPr algn="ctr"/>
              <a:r>
                <a:rPr lang="en-US" sz="1400" dirty="0" smtClean="0">
                  <a:solidFill>
                    <a:schemeClr val="tx1"/>
                  </a:solidFill>
                </a:rPr>
                <a:t>Answer C</a:t>
              </a:r>
              <a:endParaRPr lang="en-US" sz="1400" dirty="0">
                <a:solidFill>
                  <a:schemeClr val="tx1"/>
                </a:solidFill>
              </a:endParaRPr>
            </a:p>
            <a:p>
              <a:pPr algn="ctr"/>
              <a:endParaRPr lang="en-US" sz="2000" dirty="0">
                <a:solidFill>
                  <a:schemeClr val="tx1"/>
                </a:solidFill>
              </a:endParaRPr>
            </a:p>
          </p:txBody>
        </p:sp>
      </p:grpSp>
      <p:grpSp>
        <p:nvGrpSpPr>
          <p:cNvPr id="35" name="Group 34"/>
          <p:cNvGrpSpPr/>
          <p:nvPr/>
        </p:nvGrpSpPr>
        <p:grpSpPr>
          <a:xfrm>
            <a:off x="4366566" y="3713131"/>
            <a:ext cx="3657600" cy="2438400"/>
            <a:chOff x="4314105" y="3333794"/>
            <a:chExt cx="3657600" cy="2438400"/>
          </a:xfrm>
        </p:grpSpPr>
        <p:sp>
          <p:nvSpPr>
            <p:cNvPr id="30" name="Oval 29"/>
            <p:cNvSpPr/>
            <p:nvPr/>
          </p:nvSpPr>
          <p:spPr>
            <a:xfrm>
              <a:off x="4314105" y="3333794"/>
              <a:ext cx="3657600" cy="2438400"/>
            </a:xfrm>
            <a:prstGeom prst="ellipse">
              <a:avLst/>
            </a:prstGeom>
            <a:solidFill>
              <a:srgbClr val="FFEA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2000" dirty="0">
                  <a:solidFill>
                    <a:schemeClr val="tx1"/>
                  </a:solidFill>
                </a:rPr>
                <a:t>Question </a:t>
              </a:r>
              <a:r>
                <a:rPr lang="en-US" sz="2000" dirty="0" smtClean="0">
                  <a:solidFill>
                    <a:schemeClr val="tx1"/>
                  </a:solidFill>
                </a:rPr>
                <a:t>2</a:t>
              </a:r>
              <a:endParaRPr lang="en-US" sz="2000" dirty="0">
                <a:solidFill>
                  <a:schemeClr val="tx1"/>
                </a:solidFill>
              </a:endParaRPr>
            </a:p>
          </p:txBody>
        </p:sp>
        <p:sp>
          <p:nvSpPr>
            <p:cNvPr id="31" name="Rectangle 30"/>
            <p:cNvSpPr/>
            <p:nvPr/>
          </p:nvSpPr>
          <p:spPr>
            <a:xfrm>
              <a:off x="5113242" y="4074260"/>
              <a:ext cx="2059326" cy="1343166"/>
            </a:xfrm>
            <a:prstGeom prst="rect">
              <a:avLst/>
            </a:prstGeom>
            <a:solidFill>
              <a:srgbClr val="FFD65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400" dirty="0">
                  <a:solidFill>
                    <a:schemeClr val="tx1"/>
                  </a:solidFill>
                </a:rPr>
                <a:t>Answer </a:t>
              </a:r>
              <a:r>
                <a:rPr lang="en-US" sz="1400" dirty="0" smtClean="0">
                  <a:solidFill>
                    <a:schemeClr val="tx1"/>
                  </a:solidFill>
                </a:rPr>
                <a:t>A</a:t>
              </a:r>
              <a:r>
                <a:rPr lang="en-US" sz="1400" dirty="0">
                  <a:solidFill>
                    <a:schemeClr val="tx1"/>
                  </a:solidFill>
                </a:rPr>
                <a:t/>
              </a:r>
              <a:br>
                <a:rPr lang="en-US" sz="1400" dirty="0">
                  <a:solidFill>
                    <a:schemeClr val="tx1"/>
                  </a:solidFill>
                </a:rPr>
              </a:br>
              <a:r>
                <a:rPr lang="en-US" sz="1400" dirty="0">
                  <a:solidFill>
                    <a:schemeClr val="tx1"/>
                  </a:solidFill>
                </a:rPr>
                <a:t>Answer Q</a:t>
              </a:r>
            </a:p>
            <a:p>
              <a:pPr algn="ctr"/>
              <a:r>
                <a:rPr lang="en-US" sz="1400" dirty="0">
                  <a:solidFill>
                    <a:schemeClr val="tx1"/>
                  </a:solidFill>
                </a:rPr>
                <a:t>Answer </a:t>
              </a:r>
              <a:r>
                <a:rPr lang="en-US" sz="1400" dirty="0" smtClean="0">
                  <a:solidFill>
                    <a:schemeClr val="tx1"/>
                  </a:solidFill>
                </a:rPr>
                <a:t>X</a:t>
              </a:r>
            </a:p>
            <a:p>
              <a:pPr algn="ctr"/>
              <a:r>
                <a:rPr lang="en-US" sz="1400" dirty="0" smtClean="0">
                  <a:solidFill>
                    <a:schemeClr val="tx1"/>
                  </a:solidFill>
                </a:rPr>
                <a:t>Answer Y</a:t>
              </a:r>
              <a:endParaRPr lang="en-US" sz="1400" dirty="0">
                <a:solidFill>
                  <a:schemeClr val="tx1"/>
                </a:solidFill>
              </a:endParaRPr>
            </a:p>
            <a:p>
              <a:pPr algn="ctr"/>
              <a:r>
                <a:rPr lang="en-US" sz="1400" dirty="0">
                  <a:solidFill>
                    <a:schemeClr val="tx1"/>
                  </a:solidFill>
                </a:rPr>
                <a:t>Answer </a:t>
              </a:r>
              <a:r>
                <a:rPr lang="en-US" sz="1400" dirty="0" smtClean="0">
                  <a:solidFill>
                    <a:schemeClr val="tx1"/>
                  </a:solidFill>
                </a:rPr>
                <a:t>Z</a:t>
              </a:r>
              <a:endParaRPr lang="en-US" sz="1400" dirty="0">
                <a:solidFill>
                  <a:schemeClr val="tx1"/>
                </a:solidFill>
              </a:endParaRPr>
            </a:p>
            <a:p>
              <a:pPr algn="ctr"/>
              <a:endParaRPr lang="en-US" sz="1400" dirty="0">
                <a:solidFill>
                  <a:schemeClr val="tx1"/>
                </a:solidFill>
              </a:endParaRPr>
            </a:p>
          </p:txBody>
        </p:sp>
      </p:grpSp>
      <p:grpSp>
        <p:nvGrpSpPr>
          <p:cNvPr id="32" name="Group 31"/>
          <p:cNvGrpSpPr/>
          <p:nvPr/>
        </p:nvGrpSpPr>
        <p:grpSpPr>
          <a:xfrm>
            <a:off x="8341209" y="2971942"/>
            <a:ext cx="3119610" cy="1686103"/>
            <a:chOff x="4494270" y="3352800"/>
            <a:chExt cx="3349740" cy="1843678"/>
          </a:xfrm>
        </p:grpSpPr>
        <p:sp>
          <p:nvSpPr>
            <p:cNvPr id="33" name="Oval 32"/>
            <p:cNvSpPr/>
            <p:nvPr/>
          </p:nvSpPr>
          <p:spPr>
            <a:xfrm>
              <a:off x="4494270" y="3352800"/>
              <a:ext cx="3349740" cy="1843678"/>
            </a:xfrm>
            <a:prstGeom prst="ellipse">
              <a:avLst/>
            </a:prstGeom>
            <a:solidFill>
              <a:srgbClr val="F2D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2000" dirty="0" smtClean="0">
                  <a:solidFill>
                    <a:schemeClr val="tx1"/>
                  </a:solidFill>
                </a:rPr>
                <a:t>Question 3</a:t>
              </a:r>
              <a:endParaRPr lang="en-US" sz="2000" dirty="0">
                <a:solidFill>
                  <a:schemeClr val="tx1"/>
                </a:solidFill>
              </a:endParaRPr>
            </a:p>
          </p:txBody>
        </p:sp>
        <p:sp>
          <p:nvSpPr>
            <p:cNvPr id="34" name="Rectangle 33"/>
            <p:cNvSpPr/>
            <p:nvPr/>
          </p:nvSpPr>
          <p:spPr>
            <a:xfrm>
              <a:off x="5519940" y="3992502"/>
              <a:ext cx="1298399" cy="1026724"/>
            </a:xfrm>
            <a:prstGeom prst="rect">
              <a:avLst/>
            </a:prstGeom>
            <a:solidFill>
              <a:srgbClr val="E6B9B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400" dirty="0" smtClean="0">
                  <a:solidFill>
                    <a:schemeClr val="tx1"/>
                  </a:solidFill>
                </a:rPr>
                <a:t>Answer Q</a:t>
              </a:r>
              <a:r>
                <a:rPr lang="en-US" sz="1400" dirty="0">
                  <a:solidFill>
                    <a:schemeClr val="tx1"/>
                  </a:solidFill>
                </a:rPr>
                <a:t/>
              </a:r>
              <a:br>
                <a:rPr lang="en-US" sz="1400" dirty="0">
                  <a:solidFill>
                    <a:schemeClr val="tx1"/>
                  </a:solidFill>
                </a:rPr>
              </a:br>
              <a:r>
                <a:rPr lang="en-US" sz="1400" dirty="0">
                  <a:solidFill>
                    <a:schemeClr val="tx1"/>
                  </a:solidFill>
                </a:rPr>
                <a:t>Answer </a:t>
              </a:r>
              <a:r>
                <a:rPr lang="en-US" sz="1400" dirty="0" smtClean="0">
                  <a:solidFill>
                    <a:schemeClr val="tx1"/>
                  </a:solidFill>
                </a:rPr>
                <a:t>R</a:t>
              </a:r>
              <a:endParaRPr lang="en-US" sz="1400" dirty="0">
                <a:solidFill>
                  <a:schemeClr val="tx1"/>
                </a:solidFill>
              </a:endParaRPr>
            </a:p>
            <a:p>
              <a:pPr algn="ctr"/>
              <a:r>
                <a:rPr lang="en-US" sz="1400" dirty="0">
                  <a:solidFill>
                    <a:schemeClr val="tx1"/>
                  </a:solidFill>
                </a:rPr>
                <a:t>Answer </a:t>
              </a:r>
              <a:r>
                <a:rPr lang="en-US" sz="1400" dirty="0" smtClean="0">
                  <a:solidFill>
                    <a:schemeClr val="tx1"/>
                  </a:solidFill>
                </a:rPr>
                <a:t>S</a:t>
              </a:r>
              <a:endParaRPr lang="en-US" sz="1400" dirty="0">
                <a:solidFill>
                  <a:schemeClr val="tx1"/>
                </a:solidFill>
              </a:endParaRPr>
            </a:p>
            <a:p>
              <a:pPr algn="ctr"/>
              <a:r>
                <a:rPr lang="en-US" sz="1400" dirty="0">
                  <a:solidFill>
                    <a:schemeClr val="tx1"/>
                  </a:solidFill>
                </a:rPr>
                <a:t>Answer </a:t>
              </a:r>
              <a:r>
                <a:rPr lang="en-US" sz="1400" dirty="0" smtClean="0">
                  <a:solidFill>
                    <a:schemeClr val="tx1"/>
                  </a:solidFill>
                </a:rPr>
                <a:t>T</a:t>
              </a:r>
              <a:endParaRPr lang="en-US" sz="1400" dirty="0">
                <a:solidFill>
                  <a:schemeClr val="tx1"/>
                </a:solidFill>
              </a:endParaRPr>
            </a:p>
            <a:p>
              <a:pPr algn="ctr"/>
              <a:endParaRPr lang="en-US" sz="1400" dirty="0" smtClean="0">
                <a:solidFill>
                  <a:schemeClr val="tx1"/>
                </a:solidFill>
              </a:endParaRPr>
            </a:p>
          </p:txBody>
        </p:sp>
      </p:grpSp>
    </p:spTree>
    <p:extLst>
      <p:ext uri="{BB962C8B-B14F-4D97-AF65-F5344CB8AC3E}">
        <p14:creationId xmlns:p14="http://schemas.microsoft.com/office/powerpoint/2010/main" val="18249891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0760"/>
            <a:ext cx="10515600" cy="1461166"/>
          </a:xfrm>
          <a:ln>
            <a:noFill/>
          </a:ln>
        </p:spPr>
        <p:txBody>
          <a:bodyPr>
            <a:normAutofit fontScale="90000"/>
          </a:bodyPr>
          <a:lstStyle/>
          <a:p>
            <a:pPr lvl="1" algn="l" rtl="0">
              <a:lnSpc>
                <a:spcPct val="90000"/>
              </a:lnSpc>
              <a:spcBef>
                <a:spcPts val="600"/>
              </a:spcBef>
              <a:spcAft>
                <a:spcPts val="300"/>
              </a:spcAft>
            </a:pPr>
            <a:r>
              <a:rPr lang="en-US" sz="3200" dirty="0" smtClean="0">
                <a:ln w="3175">
                  <a:noFill/>
                </a:ln>
                <a:solidFill>
                  <a:srgbClr val="92D050"/>
                </a:solidFill>
                <a:latin typeface="Arial Black" panose="020B0A04020102020204" pitchFamily="34" charset="0"/>
              </a:rPr>
              <a:t/>
            </a:r>
            <a:br>
              <a:rPr lang="en-US" sz="3200" dirty="0" smtClean="0">
                <a:ln w="3175">
                  <a:noFill/>
                </a:ln>
                <a:solidFill>
                  <a:srgbClr val="92D050"/>
                </a:solidFill>
                <a:latin typeface="Arial Black" panose="020B0A04020102020204" pitchFamily="34" charset="0"/>
              </a:rPr>
            </a:br>
            <a:r>
              <a:rPr lang="en-US" sz="4900" dirty="0" smtClean="0">
                <a:ln w="3175">
                  <a:noFill/>
                </a:ln>
                <a:solidFill>
                  <a:srgbClr val="92D050"/>
                </a:solidFill>
                <a:latin typeface="Arial Black" panose="020B0A04020102020204" pitchFamily="34" charset="0"/>
              </a:rPr>
              <a:t>Editing forms and templates </a:t>
            </a:r>
            <a:br>
              <a:rPr lang="en-US" sz="4900" dirty="0" smtClean="0">
                <a:ln w="3175">
                  <a:noFill/>
                </a:ln>
                <a:solidFill>
                  <a:srgbClr val="92D050"/>
                </a:solidFill>
                <a:latin typeface="Arial Black" panose="020B0A04020102020204" pitchFamily="34" charset="0"/>
              </a:rPr>
            </a:br>
            <a:r>
              <a:rPr lang="en-US" sz="4900" dirty="0" smtClean="0">
                <a:ln>
                  <a:solidFill>
                    <a:srgbClr val="0F4C8F"/>
                  </a:solidFill>
                </a:ln>
                <a:solidFill>
                  <a:srgbClr val="92D050"/>
                </a:solidFill>
                <a:latin typeface="Arial Black" panose="020B0A04020102020204" pitchFamily="34" charset="0"/>
                <a:cs typeface="Times New Roman" panose="02020603050405020304" pitchFamily="18" charset="0"/>
              </a:rPr>
              <a:t>Components</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endParaRPr lang="en-US" sz="3200" dirty="0">
              <a:ln w="3175">
                <a:no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838199" y="2305050"/>
            <a:ext cx="10515601" cy="4171951"/>
          </a:xfrm>
        </p:spPr>
        <p:txBody>
          <a:bodyPr>
            <a:normAutofit/>
          </a:bodyPr>
          <a:lstStyle/>
          <a:p>
            <a:pPr marL="0" indent="0">
              <a:buNone/>
            </a:pPr>
            <a:r>
              <a:rPr lang="en-US" dirty="0">
                <a:ln>
                  <a:solidFill>
                    <a:srgbClr val="0F4C8F"/>
                  </a:solidFill>
                </a:ln>
                <a:solidFill>
                  <a:srgbClr val="92D050"/>
                </a:solidFill>
                <a:latin typeface="Times New Roman" panose="02020603050405020304" pitchFamily="18" charset="0"/>
                <a:cs typeface="Times New Roman" panose="02020603050405020304" pitchFamily="18" charset="0"/>
              </a:rPr>
              <a:t>Templates</a:t>
            </a:r>
          </a:p>
          <a:p>
            <a:pPr marL="0" indent="0">
              <a:spcBef>
                <a:spcPts val="1800"/>
              </a:spcBef>
              <a:spcAft>
                <a:spcPts val="600"/>
              </a:spcAft>
              <a:buNone/>
            </a:pPr>
            <a:r>
              <a:rPr lang="en-US" sz="2400" dirty="0">
                <a:latin typeface="Times New Roman" panose="02020603050405020304" pitchFamily="18" charset="0"/>
                <a:cs typeface="Times New Roman" panose="02020603050405020304" pitchFamily="18" charset="0"/>
              </a:rPr>
              <a:t>Templates are used </a:t>
            </a:r>
            <a:r>
              <a:rPr lang="en-US" sz="2400" dirty="0" smtClean="0">
                <a:latin typeface="Times New Roman" panose="02020603050405020304" pitchFamily="18" charset="0"/>
                <a:cs typeface="Times New Roman" panose="02020603050405020304" pitchFamily="18" charset="0"/>
              </a:rPr>
              <a:t>throughout </a:t>
            </a:r>
            <a:r>
              <a:rPr lang="en-US" sz="2400" dirty="0">
                <a:latin typeface="Times New Roman" panose="02020603050405020304" pitchFamily="18" charset="0"/>
                <a:cs typeface="Times New Roman" panose="02020603050405020304" pitchFamily="18" charset="0"/>
              </a:rPr>
              <a:t>the system. Templates provide a way of </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customizing</a:t>
            </a:r>
            <a:r>
              <a:rPr lang="en-US" sz="2400" dirty="0">
                <a:latin typeface="Times New Roman" panose="02020603050405020304" pitchFamily="18" charset="0"/>
                <a:cs typeface="Times New Roman" panose="02020603050405020304" pitchFamily="18" charset="0"/>
              </a:rPr>
              <a:t>: </a:t>
            </a:r>
          </a:p>
          <a:p>
            <a:pPr lvl="1">
              <a:spcAft>
                <a:spcPts val="600"/>
              </a:spcAft>
            </a:pPr>
            <a:r>
              <a:rPr lang="en-US" dirty="0">
                <a:latin typeface="Times New Roman" panose="02020603050405020304" pitchFamily="18" charset="0"/>
                <a:cs typeface="Times New Roman" panose="02020603050405020304" pitchFamily="18" charset="0"/>
              </a:rPr>
              <a:t>text that is presented to the Veteran before and after an assessment.</a:t>
            </a:r>
          </a:p>
          <a:p>
            <a:pPr lvl="1">
              <a:spcAft>
                <a:spcPts val="600"/>
              </a:spcAft>
            </a:pPr>
            <a:r>
              <a:rPr lang="en-US" dirty="0">
                <a:latin typeface="Times New Roman" panose="02020603050405020304" pitchFamily="18" charset="0"/>
                <a:cs typeface="Times New Roman" panose="02020603050405020304" pitchFamily="18" charset="0"/>
              </a:rPr>
              <a:t>reports that are given to the Veteran after an assessment.</a:t>
            </a:r>
          </a:p>
          <a:p>
            <a:pPr lvl="1">
              <a:spcAft>
                <a:spcPts val="600"/>
              </a:spcAft>
            </a:pPr>
            <a:r>
              <a:rPr lang="en-US" dirty="0">
                <a:latin typeface="Times New Roman" panose="02020603050405020304" pitchFamily="18" charset="0"/>
                <a:cs typeface="Times New Roman" panose="02020603050405020304" pitchFamily="18" charset="0"/>
              </a:rPr>
              <a:t>a progress note submitted to VistA.</a:t>
            </a:r>
          </a:p>
          <a:p>
            <a:pPr lvl="1">
              <a:spcAft>
                <a:spcPts val="600"/>
              </a:spcAft>
            </a:pPr>
            <a:r>
              <a:rPr lang="en-US" dirty="0">
                <a:latin typeface="Times New Roman" panose="02020603050405020304" pitchFamily="18" charset="0"/>
                <a:cs typeface="Times New Roman" panose="02020603050405020304" pitchFamily="18" charset="0"/>
              </a:rPr>
              <a:t>a clinician's assessment summary.</a:t>
            </a:r>
          </a:p>
          <a:p>
            <a:pPr marL="0" indent="0">
              <a:buNone/>
            </a:pPr>
            <a:endParaRPr lang="en-US" dirty="0">
              <a:latin typeface="Times New Roman" panose="02020603050405020304" pitchFamily="18" charset="0"/>
              <a:cs typeface="Times New Roman" panose="02020603050405020304" pitchFamily="18" charset="0"/>
            </a:endParaRPr>
          </a:p>
          <a:p>
            <a:pPr marL="457200" lvl="1" indent="0">
              <a:buNone/>
            </a:pPr>
            <a:endParaRPr lang="en-US" dirty="0" smtClean="0">
              <a:latin typeface="Times New Roman" panose="02020603050405020304" pitchFamily="18" charset="0"/>
              <a:cs typeface="Times New Roman" panose="02020603050405020304" pitchFamily="18" charset="0"/>
            </a:endParaRPr>
          </a:p>
          <a:p>
            <a:pPr marL="457200" lvl="1" indent="0">
              <a:buNone/>
            </a:pPr>
            <a:endParaRPr lang="en-US" dirty="0" smtClean="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marL="457200" lvl="1" indent="0">
              <a:buNone/>
            </a:pPr>
            <a:endParaRPr lang="en-US" dirty="0" smtClean="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781173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0760"/>
            <a:ext cx="10515600" cy="1461166"/>
          </a:xfrm>
          <a:ln>
            <a:noFill/>
          </a:ln>
        </p:spPr>
        <p:txBody>
          <a:bodyPr>
            <a:normAutofit fontScale="90000"/>
          </a:bodyPr>
          <a:lstStyle/>
          <a:p>
            <a:pPr lvl="1" algn="l" rtl="0">
              <a:lnSpc>
                <a:spcPct val="90000"/>
              </a:lnSpc>
              <a:spcBef>
                <a:spcPts val="600"/>
              </a:spcBef>
              <a:spcAft>
                <a:spcPts val="300"/>
              </a:spcAft>
            </a:pPr>
            <a:r>
              <a:rPr lang="en-US" sz="3200" dirty="0" smtClean="0">
                <a:ln w="3175">
                  <a:noFill/>
                </a:ln>
                <a:solidFill>
                  <a:srgbClr val="92D050"/>
                </a:solidFill>
                <a:latin typeface="Arial Black" panose="020B0A04020102020204" pitchFamily="34" charset="0"/>
              </a:rPr>
              <a:t/>
            </a:r>
            <a:br>
              <a:rPr lang="en-US" sz="3200" dirty="0" smtClean="0">
                <a:ln w="3175">
                  <a:noFill/>
                </a:ln>
                <a:solidFill>
                  <a:srgbClr val="92D050"/>
                </a:solidFill>
                <a:latin typeface="Arial Black" panose="020B0A04020102020204" pitchFamily="34" charset="0"/>
              </a:rPr>
            </a:br>
            <a:r>
              <a:rPr lang="en-US" sz="4900" dirty="0" smtClean="0">
                <a:ln w="3175">
                  <a:noFill/>
                </a:ln>
                <a:solidFill>
                  <a:srgbClr val="92D050"/>
                </a:solidFill>
                <a:latin typeface="Arial Black" panose="020B0A04020102020204" pitchFamily="34" charset="0"/>
              </a:rPr>
              <a:t>Editing forms and templates </a:t>
            </a:r>
            <a:br>
              <a:rPr lang="en-US" sz="4900" dirty="0" smtClean="0">
                <a:ln w="3175">
                  <a:noFill/>
                </a:ln>
                <a:solidFill>
                  <a:srgbClr val="92D050"/>
                </a:solidFill>
                <a:latin typeface="Arial Black" panose="020B0A04020102020204" pitchFamily="34" charset="0"/>
              </a:rPr>
            </a:br>
            <a:r>
              <a:rPr lang="en-US" sz="4900" dirty="0" smtClean="0">
                <a:ln>
                  <a:solidFill>
                    <a:srgbClr val="0F4C8F"/>
                  </a:solidFill>
                </a:ln>
                <a:solidFill>
                  <a:srgbClr val="92D050"/>
                </a:solidFill>
                <a:latin typeface="Arial Black" panose="020B0A04020102020204" pitchFamily="34" charset="0"/>
                <a:cs typeface="Times New Roman" panose="02020603050405020304" pitchFamily="18" charset="0"/>
              </a:rPr>
              <a:t>Components</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endParaRPr lang="en-US" sz="3200" dirty="0">
              <a:ln w="3175">
                <a:no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838199" y="2266950"/>
            <a:ext cx="10515601" cy="4210051"/>
          </a:xfrm>
        </p:spPr>
        <p:txBody>
          <a:bodyPr>
            <a:normAutofit/>
          </a:bodyPr>
          <a:lstStyle/>
          <a:p>
            <a:pPr marL="0" indent="0">
              <a:buNone/>
            </a:pPr>
            <a:r>
              <a:rPr lang="en-US" dirty="0" smtClean="0">
                <a:ln>
                  <a:solidFill>
                    <a:srgbClr val="0F4C8F"/>
                  </a:solidFill>
                </a:ln>
                <a:solidFill>
                  <a:srgbClr val="92D050"/>
                </a:solidFill>
                <a:latin typeface="Times New Roman" panose="02020603050405020304" pitchFamily="18" charset="0"/>
                <a:cs typeface="Times New Roman" panose="02020603050405020304" pitchFamily="18" charset="0"/>
              </a:rPr>
              <a:t>Templates, continued</a:t>
            </a:r>
            <a:endParaRPr lang="en-US" dirty="0">
              <a:ln>
                <a:solidFill>
                  <a:srgbClr val="0F4C8F"/>
                </a:solidFill>
              </a:ln>
              <a:solidFill>
                <a:srgbClr val="92D050"/>
              </a:solidFill>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Templates are made up of blocks. When a template is rendered, these blocks are used to produce the final text output of the template (for example, a progress note).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Blocks </a:t>
            </a:r>
            <a:r>
              <a:rPr lang="en-US" sz="2400" dirty="0">
                <a:latin typeface="Times New Roman" panose="02020603050405020304" pitchFamily="18" charset="0"/>
                <a:cs typeface="Times New Roman" panose="02020603050405020304" pitchFamily="18" charset="0"/>
              </a:rPr>
              <a:t>can be of type: condition, text, or table.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blocks contained in a template are organized as a hierarchy. This means that a block can have zero or more child blocks associated with it.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The template editor allows the HSTA to create and delete templates. There is an entry point for the template editor from both the Battery editor and the Module </a:t>
            </a:r>
            <a:r>
              <a:rPr lang="en-US" sz="2400" dirty="0" smtClean="0">
                <a:latin typeface="Times New Roman" panose="02020603050405020304" pitchFamily="18" charset="0"/>
                <a:cs typeface="Times New Roman" panose="02020603050405020304" pitchFamily="18" charset="0"/>
              </a:rPr>
              <a:t>editor, because some templates are associated with batteries, and others with modules. </a:t>
            </a:r>
            <a:endParaRPr lang="en-US" sz="24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457200" lvl="1" indent="0">
              <a:buNone/>
            </a:pPr>
            <a:endParaRPr lang="en-US" dirty="0" smtClean="0">
              <a:latin typeface="Times New Roman" panose="02020603050405020304" pitchFamily="18" charset="0"/>
              <a:cs typeface="Times New Roman" panose="02020603050405020304" pitchFamily="18" charset="0"/>
            </a:endParaRPr>
          </a:p>
          <a:p>
            <a:pPr marL="457200" lvl="1" indent="0">
              <a:buNone/>
            </a:pPr>
            <a:endParaRPr lang="en-US" dirty="0" smtClean="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marL="457200" lvl="1" indent="0">
              <a:buNone/>
            </a:pPr>
            <a:endParaRPr lang="en-US" dirty="0" smtClean="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5033646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0760"/>
            <a:ext cx="10515600" cy="940157"/>
          </a:xfrm>
          <a:ln>
            <a:noFill/>
          </a:ln>
        </p:spPr>
        <p:txBody>
          <a:bodyPr>
            <a:noAutofit/>
          </a:bodyPr>
          <a:lstStyle/>
          <a:p>
            <a:pPr lvl="1" algn="l" rtl="0">
              <a:lnSpc>
                <a:spcPct val="90000"/>
              </a:lnSpc>
              <a:spcBef>
                <a:spcPts val="600"/>
              </a:spcBef>
              <a:spcAft>
                <a:spcPts val="300"/>
              </a:spcAft>
            </a:pPr>
            <a:r>
              <a:rPr lang="en-US" sz="4400" dirty="0" smtClean="0">
                <a:ln w="3175">
                  <a:noFill/>
                </a:ln>
                <a:solidFill>
                  <a:srgbClr val="92D050"/>
                </a:solidFill>
                <a:latin typeface="Arial Black" panose="020B0A04020102020204" pitchFamily="34" charset="0"/>
              </a:rPr>
              <a:t>Editing forms and templates </a:t>
            </a:r>
            <a:br>
              <a:rPr lang="en-US" sz="4400" dirty="0" smtClean="0">
                <a:ln w="3175">
                  <a:noFill/>
                </a:ln>
                <a:solidFill>
                  <a:srgbClr val="92D050"/>
                </a:solidFill>
                <a:latin typeface="Arial Black" panose="020B0A04020102020204" pitchFamily="34" charset="0"/>
              </a:rPr>
            </a:br>
            <a:r>
              <a:rPr lang="en-US" sz="4400" dirty="0" smtClean="0">
                <a:ln>
                  <a:solidFill>
                    <a:srgbClr val="0F4C8F"/>
                  </a:solidFill>
                </a:ln>
                <a:solidFill>
                  <a:srgbClr val="92D050"/>
                </a:solidFill>
                <a:latin typeface="Arial Black" panose="020B0A04020102020204" pitchFamily="34" charset="0"/>
                <a:cs typeface="Times New Roman" panose="02020603050405020304" pitchFamily="18" charset="0"/>
              </a:rPr>
              <a:t>Components</a:t>
            </a:r>
            <a:endParaRPr lang="en-US" sz="4400" dirty="0">
              <a:ln w="3175">
                <a:no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477077" y="1967947"/>
            <a:ext cx="10876723" cy="4723797"/>
          </a:xfrm>
        </p:spPr>
        <p:txBody>
          <a:bodyPr>
            <a:normAutofit/>
          </a:bodyPr>
          <a:lstStyle/>
          <a:p>
            <a:pPr marL="457200" lvl="1" indent="0">
              <a:lnSpc>
                <a:spcPct val="100000"/>
              </a:lnSpc>
              <a:spcBef>
                <a:spcPts val="1800"/>
              </a:spcBef>
              <a:spcAft>
                <a:spcPts val="500"/>
              </a:spcAft>
              <a:buNone/>
            </a:pPr>
            <a:r>
              <a:rPr lang="en-US" sz="3000" dirty="0" smtClean="0">
                <a:ln>
                  <a:solidFill>
                    <a:srgbClr val="0F4C8F"/>
                  </a:solidFill>
                </a:ln>
                <a:solidFill>
                  <a:srgbClr val="92D050"/>
                </a:solidFill>
                <a:latin typeface="Times New Roman" panose="02020603050405020304" pitchFamily="18" charset="0"/>
                <a:cs typeface="Times New Roman" panose="02020603050405020304" pitchFamily="18" charset="0"/>
              </a:rPr>
              <a:t>Modules</a:t>
            </a:r>
          </a:p>
          <a:p>
            <a:pPr lvl="1">
              <a:lnSpc>
                <a:spcPct val="100000"/>
              </a:lnSpc>
              <a:spcBef>
                <a:spcPts val="600"/>
              </a:spcBef>
              <a:spcAft>
                <a:spcPts val="600"/>
              </a:spcAft>
            </a:pP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module is a customized container of </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questions</a:t>
            </a:r>
            <a:r>
              <a:rPr lang="en-US" dirty="0">
                <a:latin typeface="Times New Roman" panose="02020603050405020304" pitchFamily="18" charset="0"/>
                <a:cs typeface="Times New Roman" panose="02020603050405020304" pitchFamily="18" charset="0"/>
              </a:rPr>
              <a:t>. Modules correspond to </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questionnaires. </a:t>
            </a:r>
          </a:p>
          <a:p>
            <a:pPr lvl="1">
              <a:lnSpc>
                <a:spcPct val="100000"/>
              </a:lnSpc>
              <a:spcBef>
                <a:spcPts val="600"/>
              </a:spcBef>
              <a:spcAft>
                <a:spcPts val="600"/>
              </a:spcAft>
            </a:pPr>
            <a:r>
              <a:rPr lang="en-US" dirty="0" smtClean="0">
                <a:latin typeface="Times New Roman" panose="02020603050405020304" pitchFamily="18" charset="0"/>
                <a:cs typeface="Times New Roman" panose="02020603050405020304" pitchFamily="18" charset="0"/>
              </a:rPr>
              <a:t>Most </a:t>
            </a:r>
            <a:r>
              <a:rPr lang="en-US" dirty="0">
                <a:latin typeface="Times New Roman" panose="02020603050405020304" pitchFamily="18" charset="0"/>
                <a:cs typeface="Times New Roman" panose="02020603050405020304" pitchFamily="18" charset="0"/>
              </a:rPr>
              <a:t>modules are self-evident, such as the </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Basic </a:t>
            </a:r>
            <a:r>
              <a:rPr lang="en-US" dirty="0">
                <a:latin typeface="Times New Roman" panose="02020603050405020304" pitchFamily="18" charset="0"/>
                <a:cs typeface="Times New Roman" panose="02020603050405020304" pitchFamily="18" charset="0"/>
              </a:rPr>
              <a:t>Demographics Module. Some modules </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are </a:t>
            </a:r>
            <a:r>
              <a:rPr lang="en-US" dirty="0">
                <a:latin typeface="Times New Roman" panose="02020603050405020304" pitchFamily="18" charset="0"/>
                <a:cs typeface="Times New Roman" panose="02020603050405020304" pitchFamily="18" charset="0"/>
              </a:rPr>
              <a:t>in the form of clinical reminders, such as </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Homelessness Clinical Reminder Module</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457200" lvl="1" indent="0">
              <a:buNone/>
            </a:pPr>
            <a:endParaRPr lang="en-US" dirty="0" smtClean="0">
              <a:latin typeface="Times New Roman" panose="02020603050405020304" pitchFamily="18" charset="0"/>
              <a:cs typeface="Times New Roman" panose="02020603050405020304" pitchFamily="18" charset="0"/>
            </a:endParaRPr>
          </a:p>
          <a:p>
            <a:pPr marL="457200" lvl="1" indent="0">
              <a:buNone/>
            </a:pPr>
            <a:endParaRPr lang="en-US" dirty="0" smtClean="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marL="457200" lvl="1" indent="0">
              <a:buNone/>
            </a:pPr>
            <a:endParaRPr lang="en-US" dirty="0" smtClean="0">
              <a:latin typeface="Times New Roman" panose="02020603050405020304" pitchFamily="18" charset="0"/>
              <a:cs typeface="Times New Roman" panose="02020603050405020304" pitchFamily="18" charset="0"/>
            </a:endParaRPr>
          </a:p>
          <a:p>
            <a:pPr marL="457200" lvl="1" indent="0">
              <a:buNone/>
            </a:pPr>
            <a:endParaRPr lang="en-US" dirty="0"/>
          </a:p>
          <a:p>
            <a:pPr marL="0" indent="0">
              <a:buNone/>
            </a:pPr>
            <a:endParaRPr lang="en-US" dirty="0" smtClean="0"/>
          </a:p>
          <a:p>
            <a:pPr marL="0" indent="0">
              <a:buNone/>
            </a:pPr>
            <a:endParaRPr lang="en-US" dirty="0"/>
          </a:p>
        </p:txBody>
      </p:sp>
      <p:grpSp>
        <p:nvGrpSpPr>
          <p:cNvPr id="4" name="Group 3"/>
          <p:cNvGrpSpPr/>
          <p:nvPr/>
        </p:nvGrpSpPr>
        <p:grpSpPr>
          <a:xfrm>
            <a:off x="7207821" y="1784856"/>
            <a:ext cx="2930092" cy="3890125"/>
            <a:chOff x="7207821" y="2185906"/>
            <a:chExt cx="2930092" cy="3890125"/>
          </a:xfrm>
        </p:grpSpPr>
        <p:sp>
          <p:nvSpPr>
            <p:cNvPr id="18" name="Rectangle 17"/>
            <p:cNvSpPr/>
            <p:nvPr/>
          </p:nvSpPr>
          <p:spPr>
            <a:xfrm>
              <a:off x="7207821" y="2185906"/>
              <a:ext cx="2930092" cy="3890125"/>
            </a:xfrm>
            <a:prstGeom prst="rect">
              <a:avLst/>
            </a:prstGeom>
            <a:solidFill>
              <a:srgbClr val="FDF3ED"/>
            </a:solidFill>
            <a:ln w="3175">
              <a:solidFill>
                <a:schemeClr val="accent2">
                  <a:lumMod val="40000"/>
                  <a:lumOff val="6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3600" dirty="0" smtClean="0">
                  <a:solidFill>
                    <a:schemeClr val="accent2">
                      <a:lumMod val="75000"/>
                    </a:schemeClr>
                  </a:solidFill>
                </a:rPr>
                <a:t>Module</a:t>
              </a:r>
              <a:endParaRPr lang="en-US" sz="3600" dirty="0">
                <a:solidFill>
                  <a:schemeClr val="accent2">
                    <a:lumMod val="75000"/>
                  </a:schemeClr>
                </a:solidFill>
              </a:endParaRPr>
            </a:p>
          </p:txBody>
        </p:sp>
        <p:grpSp>
          <p:nvGrpSpPr>
            <p:cNvPr id="19" name="Group 18"/>
            <p:cNvGrpSpPr/>
            <p:nvPr/>
          </p:nvGrpSpPr>
          <p:grpSpPr>
            <a:xfrm>
              <a:off x="7494102" y="3061254"/>
              <a:ext cx="2345635" cy="1048153"/>
              <a:chOff x="2690750" y="2202361"/>
              <a:chExt cx="3349740" cy="2117935"/>
            </a:xfrm>
          </p:grpSpPr>
          <p:sp>
            <p:nvSpPr>
              <p:cNvPr id="24" name="Oval 23"/>
              <p:cNvSpPr/>
              <p:nvPr/>
            </p:nvSpPr>
            <p:spPr>
              <a:xfrm>
                <a:off x="2690750" y="2202361"/>
                <a:ext cx="3349740" cy="2117935"/>
              </a:xfrm>
              <a:prstGeom prst="ellipse">
                <a:avLst/>
              </a:prstGeom>
              <a:solidFill>
                <a:schemeClr val="accent2">
                  <a:lumMod val="20000"/>
                  <a:lumOff val="80000"/>
                </a:schemeClr>
              </a:solidFill>
              <a:ln w="31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2000" dirty="0">
                    <a:solidFill>
                      <a:schemeClr val="accent2">
                        <a:lumMod val="50000"/>
                      </a:schemeClr>
                    </a:solidFill>
                  </a:rPr>
                  <a:t>Question 1</a:t>
                </a:r>
              </a:p>
            </p:txBody>
          </p:sp>
          <p:sp>
            <p:nvSpPr>
              <p:cNvPr id="25" name="Rectangle 24"/>
              <p:cNvSpPr/>
              <p:nvPr/>
            </p:nvSpPr>
            <p:spPr>
              <a:xfrm>
                <a:off x="3468969" y="3181769"/>
                <a:ext cx="1761232" cy="744234"/>
              </a:xfrm>
              <a:prstGeom prst="rect">
                <a:avLst/>
              </a:prstGeom>
              <a:solidFill>
                <a:schemeClr val="accent2">
                  <a:lumMod val="40000"/>
                  <a:lumOff val="6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2000" dirty="0">
                    <a:solidFill>
                      <a:schemeClr val="accent2">
                        <a:lumMod val="50000"/>
                      </a:schemeClr>
                    </a:solidFill>
                  </a:rPr>
                  <a:t>Answers</a:t>
                </a:r>
              </a:p>
            </p:txBody>
          </p:sp>
        </p:grpSp>
        <p:grpSp>
          <p:nvGrpSpPr>
            <p:cNvPr id="20" name="Group 19"/>
            <p:cNvGrpSpPr/>
            <p:nvPr/>
          </p:nvGrpSpPr>
          <p:grpSpPr>
            <a:xfrm>
              <a:off x="7517456" y="4370735"/>
              <a:ext cx="2381915" cy="1036154"/>
              <a:chOff x="2690750" y="2202361"/>
              <a:chExt cx="3349740" cy="2139663"/>
            </a:xfrm>
          </p:grpSpPr>
          <p:sp>
            <p:nvSpPr>
              <p:cNvPr id="22" name="Oval 21"/>
              <p:cNvSpPr/>
              <p:nvPr/>
            </p:nvSpPr>
            <p:spPr>
              <a:xfrm>
                <a:off x="2690750" y="2202361"/>
                <a:ext cx="3349740" cy="2139663"/>
              </a:xfrm>
              <a:prstGeom prst="ellipse">
                <a:avLst/>
              </a:prstGeom>
              <a:solidFill>
                <a:schemeClr val="accent4">
                  <a:lumMod val="20000"/>
                  <a:lumOff val="80000"/>
                </a:schemeClr>
              </a:solidFill>
              <a:ln w="3175">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2000" dirty="0">
                    <a:solidFill>
                      <a:schemeClr val="accent2">
                        <a:lumMod val="50000"/>
                      </a:schemeClr>
                    </a:solidFill>
                  </a:rPr>
                  <a:t>Question </a:t>
                </a:r>
                <a:r>
                  <a:rPr lang="en-US" sz="2000" dirty="0" smtClean="0">
                    <a:solidFill>
                      <a:schemeClr val="accent2">
                        <a:lumMod val="50000"/>
                      </a:schemeClr>
                    </a:solidFill>
                  </a:rPr>
                  <a:t>2</a:t>
                </a:r>
                <a:endParaRPr lang="en-US" sz="2000" dirty="0">
                  <a:solidFill>
                    <a:schemeClr val="accent2">
                      <a:lumMod val="50000"/>
                    </a:schemeClr>
                  </a:solidFill>
                </a:endParaRPr>
              </a:p>
            </p:txBody>
          </p:sp>
          <p:sp>
            <p:nvSpPr>
              <p:cNvPr id="23" name="Rectangle 22"/>
              <p:cNvSpPr/>
              <p:nvPr/>
            </p:nvSpPr>
            <p:spPr>
              <a:xfrm>
                <a:off x="3468969" y="3183536"/>
                <a:ext cx="1885993" cy="695213"/>
              </a:xfrm>
              <a:prstGeom prst="rect">
                <a:avLst/>
              </a:prstGeom>
              <a:solidFill>
                <a:schemeClr val="accent4">
                  <a:lumMod val="40000"/>
                  <a:lumOff val="6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2000" dirty="0">
                    <a:solidFill>
                      <a:schemeClr val="accent2">
                        <a:lumMod val="50000"/>
                      </a:schemeClr>
                    </a:solidFill>
                  </a:rPr>
                  <a:t>Answers</a:t>
                </a:r>
              </a:p>
            </p:txBody>
          </p:sp>
        </p:grpSp>
      </p:grpSp>
    </p:spTree>
    <p:extLst>
      <p:ext uri="{BB962C8B-B14F-4D97-AF65-F5344CB8AC3E}">
        <p14:creationId xmlns:p14="http://schemas.microsoft.com/office/powerpoint/2010/main" val="4848777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0760"/>
            <a:ext cx="10515600" cy="940157"/>
          </a:xfrm>
          <a:ln>
            <a:noFill/>
          </a:ln>
        </p:spPr>
        <p:txBody>
          <a:bodyPr>
            <a:noAutofit/>
          </a:bodyPr>
          <a:lstStyle/>
          <a:p>
            <a:pPr lvl="1" algn="l" rtl="0">
              <a:lnSpc>
                <a:spcPct val="90000"/>
              </a:lnSpc>
              <a:spcBef>
                <a:spcPts val="600"/>
              </a:spcBef>
              <a:spcAft>
                <a:spcPts val="300"/>
              </a:spcAft>
            </a:pPr>
            <a:r>
              <a:rPr lang="en-US" sz="4400" dirty="0" smtClean="0">
                <a:ln w="3175">
                  <a:noFill/>
                </a:ln>
                <a:solidFill>
                  <a:srgbClr val="92D050"/>
                </a:solidFill>
                <a:latin typeface="Arial Black" panose="020B0A04020102020204" pitchFamily="34" charset="0"/>
              </a:rPr>
              <a:t>Editing forms and templates </a:t>
            </a:r>
            <a:br>
              <a:rPr lang="en-US" sz="4400" dirty="0" smtClean="0">
                <a:ln w="3175">
                  <a:noFill/>
                </a:ln>
                <a:solidFill>
                  <a:srgbClr val="92D050"/>
                </a:solidFill>
                <a:latin typeface="Arial Black" panose="020B0A04020102020204" pitchFamily="34" charset="0"/>
              </a:rPr>
            </a:br>
            <a:r>
              <a:rPr lang="en-US" sz="4400" dirty="0" smtClean="0">
                <a:ln>
                  <a:solidFill>
                    <a:srgbClr val="0F4C8F"/>
                  </a:solidFill>
                </a:ln>
                <a:solidFill>
                  <a:srgbClr val="92D050"/>
                </a:solidFill>
                <a:latin typeface="Arial Black" panose="020B0A04020102020204" pitchFamily="34" charset="0"/>
                <a:cs typeface="Times New Roman" panose="02020603050405020304" pitchFamily="18" charset="0"/>
              </a:rPr>
              <a:t>Components</a:t>
            </a:r>
            <a:endParaRPr lang="en-US" sz="4400" dirty="0">
              <a:ln w="3175">
                <a:no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437323" y="1724891"/>
            <a:ext cx="10916478" cy="4966854"/>
          </a:xfrm>
          <a:ln>
            <a:noFill/>
          </a:ln>
        </p:spPr>
        <p:txBody>
          <a:bodyPr>
            <a:normAutofit/>
          </a:bodyPr>
          <a:lstStyle/>
          <a:p>
            <a:pPr marL="457200" lvl="1" indent="0">
              <a:lnSpc>
                <a:spcPct val="100000"/>
              </a:lnSpc>
              <a:spcBef>
                <a:spcPts val="1800"/>
              </a:spcBef>
              <a:spcAft>
                <a:spcPts val="500"/>
              </a:spcAft>
              <a:buNone/>
            </a:pPr>
            <a:r>
              <a:rPr lang="en-US" sz="3000" dirty="0" smtClean="0">
                <a:ln>
                  <a:solidFill>
                    <a:srgbClr val="0F4C8F"/>
                  </a:solidFill>
                </a:ln>
                <a:solidFill>
                  <a:srgbClr val="92D050"/>
                </a:solidFill>
                <a:latin typeface="Times New Roman" panose="02020603050405020304" pitchFamily="18" charset="0"/>
                <a:cs typeface="Times New Roman" panose="02020603050405020304" pitchFamily="18" charset="0"/>
              </a:rPr>
              <a:t>Modules and their templates</a:t>
            </a:r>
          </a:p>
          <a:p>
            <a:pPr marL="457200" lvl="1" indent="0">
              <a:lnSpc>
                <a:spcPct val="100000"/>
              </a:lnSpc>
              <a:spcBef>
                <a:spcPts val="600"/>
              </a:spcBef>
              <a:spcAft>
                <a:spcPts val="600"/>
              </a:spcAft>
              <a:buNone/>
            </a:pPr>
            <a:r>
              <a:rPr lang="en-US" dirty="0" smtClean="0">
                <a:latin typeface="Times New Roman" panose="02020603050405020304" pitchFamily="18" charset="0"/>
                <a:cs typeface="Times New Roman" panose="02020603050405020304" pitchFamily="18" charset="0"/>
              </a:rPr>
              <a:t>In addition to questions, each module contains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4 templates that apply to that module,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wherever it occurs in the system.</a:t>
            </a:r>
          </a:p>
          <a:p>
            <a:pPr marL="457200" lvl="1" indent="0">
              <a:lnSpc>
                <a:spcPct val="100000"/>
              </a:lnSpc>
              <a:spcBef>
                <a:spcPts val="0"/>
              </a:spcBef>
              <a:buNone/>
            </a:pPr>
            <a:r>
              <a:rPr lang="en-US" dirty="0" smtClean="0">
                <a:latin typeface="Times New Roman" panose="02020603050405020304" pitchFamily="18" charset="0"/>
                <a:cs typeface="Times New Roman" panose="02020603050405020304" pitchFamily="18" charset="0"/>
              </a:rPr>
              <a:t>The templates are:</a:t>
            </a:r>
          </a:p>
          <a:p>
            <a:pPr marL="1428750" lvl="2" indent="-514350">
              <a:lnSpc>
                <a:spcPct val="100000"/>
              </a:lnSpc>
              <a:spcBef>
                <a:spcPts val="0"/>
              </a:spcBef>
              <a:buFont typeface="+mj-lt"/>
              <a:buAutoNum type="romanLcPeriod"/>
            </a:pP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CPRS Note Entry</a:t>
            </a:r>
          </a:p>
          <a:p>
            <a:pPr marL="1428750" lvl="2" indent="-514350">
              <a:lnSpc>
                <a:spcPct val="100000"/>
              </a:lnSpc>
              <a:spcBef>
                <a:spcPts val="0"/>
              </a:spcBef>
              <a:buFont typeface="+mj-lt"/>
              <a:buAutoNum type="romanLcPeriod"/>
            </a:pP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Veteran Summary Printout</a:t>
            </a:r>
          </a:p>
          <a:p>
            <a:pPr marL="1428750" lvl="2" indent="-514350">
              <a:lnSpc>
                <a:spcPct val="100000"/>
              </a:lnSpc>
              <a:spcBef>
                <a:spcPts val="0"/>
              </a:spcBef>
              <a:buFont typeface="+mj-lt"/>
              <a:buAutoNum type="romanLcPeriod"/>
            </a:pP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Veteran Progress History</a:t>
            </a:r>
          </a:p>
          <a:p>
            <a:pPr marL="1428750" lvl="2" indent="-514350">
              <a:lnSpc>
                <a:spcPct val="100000"/>
              </a:lnSpc>
              <a:spcBef>
                <a:spcPts val="0"/>
              </a:spcBef>
              <a:buFont typeface="+mj-lt"/>
              <a:buAutoNum type="romanLcPeriod"/>
            </a:pP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VistA Q &amp; A</a:t>
            </a:r>
          </a:p>
          <a:p>
            <a:pPr marL="457200" lvl="1" indent="0">
              <a:spcBef>
                <a:spcPts val="1200"/>
              </a:spcBef>
              <a:buNone/>
            </a:pPr>
            <a:r>
              <a:rPr lang="en-US" dirty="0" smtClean="0">
                <a:latin typeface="Times New Roman" panose="02020603050405020304" pitchFamily="18" charset="0"/>
                <a:cs typeface="Times New Roman" panose="02020603050405020304" pitchFamily="18" charset="0"/>
              </a:rPr>
              <a:t>For example, any time the PC-PTSD module</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is used, </a:t>
            </a:r>
            <a:r>
              <a:rPr lang="en-US" dirty="0">
                <a:latin typeface="Times New Roman" panose="02020603050405020304" pitchFamily="18" charset="0"/>
                <a:cs typeface="Times New Roman" panose="02020603050405020304" pitchFamily="18" charset="0"/>
              </a:rPr>
              <a:t>the PC-PTSD </a:t>
            </a:r>
            <a:r>
              <a:rPr lang="en-US" dirty="0" smtClean="0">
                <a:latin typeface="Times New Roman" panose="02020603050405020304" pitchFamily="18" charset="0"/>
                <a:cs typeface="Times New Roman" panose="02020603050405020304" pitchFamily="18" charset="0"/>
              </a:rPr>
              <a:t>CPRS Note Entry template will be available with it.</a:t>
            </a:r>
          </a:p>
          <a:p>
            <a:pPr marL="457200" lvl="1" indent="0">
              <a:buNone/>
            </a:pPr>
            <a:endParaRPr lang="en-US" dirty="0">
              <a:latin typeface="Times New Roman" panose="02020603050405020304" pitchFamily="18" charset="0"/>
              <a:cs typeface="Times New Roman" panose="02020603050405020304" pitchFamily="18" charset="0"/>
            </a:endParaRPr>
          </a:p>
          <a:p>
            <a:pPr marL="457200" lvl="1" indent="0">
              <a:buNone/>
            </a:pPr>
            <a:endParaRPr lang="en-US" dirty="0" smtClean="0">
              <a:latin typeface="Times New Roman" panose="02020603050405020304" pitchFamily="18" charset="0"/>
              <a:cs typeface="Times New Roman" panose="02020603050405020304" pitchFamily="18" charset="0"/>
            </a:endParaRPr>
          </a:p>
          <a:p>
            <a:pPr marL="457200" lvl="1" indent="0">
              <a:buNone/>
            </a:pPr>
            <a:endParaRPr lang="en-US" dirty="0" smtClean="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marL="457200" lvl="1" indent="0">
              <a:buNone/>
            </a:pPr>
            <a:endParaRPr lang="en-US" dirty="0" smtClean="0">
              <a:latin typeface="Times New Roman" panose="02020603050405020304" pitchFamily="18" charset="0"/>
              <a:cs typeface="Times New Roman" panose="02020603050405020304" pitchFamily="18" charset="0"/>
            </a:endParaRPr>
          </a:p>
          <a:p>
            <a:pPr marL="457200" lvl="1" indent="0">
              <a:buNone/>
            </a:pPr>
            <a:endParaRPr lang="en-US" dirty="0"/>
          </a:p>
          <a:p>
            <a:pPr marL="0" indent="0">
              <a:buNone/>
            </a:pPr>
            <a:endParaRPr lang="en-US" dirty="0" smtClean="0"/>
          </a:p>
          <a:p>
            <a:pPr marL="0" indent="0">
              <a:buNone/>
            </a:pPr>
            <a:endParaRPr lang="en-US" dirty="0"/>
          </a:p>
        </p:txBody>
      </p:sp>
      <p:grpSp>
        <p:nvGrpSpPr>
          <p:cNvPr id="4" name="Group 3"/>
          <p:cNvGrpSpPr/>
          <p:nvPr/>
        </p:nvGrpSpPr>
        <p:grpSpPr>
          <a:xfrm>
            <a:off x="7074366" y="1700826"/>
            <a:ext cx="2930092" cy="3890125"/>
            <a:chOff x="7207821" y="2424442"/>
            <a:chExt cx="2930092" cy="3890125"/>
          </a:xfrm>
        </p:grpSpPr>
        <p:sp>
          <p:nvSpPr>
            <p:cNvPr id="18" name="Rectangle 17"/>
            <p:cNvSpPr/>
            <p:nvPr/>
          </p:nvSpPr>
          <p:spPr>
            <a:xfrm>
              <a:off x="7207821" y="2424442"/>
              <a:ext cx="2930092" cy="3890125"/>
            </a:xfrm>
            <a:prstGeom prst="rect">
              <a:avLst/>
            </a:prstGeom>
            <a:solidFill>
              <a:schemeClr val="accent2">
                <a:lumMod val="20000"/>
                <a:lumOff val="80000"/>
              </a:schemeClr>
            </a:solidFill>
            <a:ln w="3175">
              <a:solidFill>
                <a:schemeClr val="accent2">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3600" dirty="0">
                  <a:solidFill>
                    <a:schemeClr val="accent2">
                      <a:lumMod val="75000"/>
                    </a:schemeClr>
                  </a:solidFill>
                </a:rPr>
                <a:t>Module A</a:t>
              </a:r>
            </a:p>
          </p:txBody>
        </p:sp>
        <p:grpSp>
          <p:nvGrpSpPr>
            <p:cNvPr id="19" name="Group 18"/>
            <p:cNvGrpSpPr/>
            <p:nvPr/>
          </p:nvGrpSpPr>
          <p:grpSpPr>
            <a:xfrm>
              <a:off x="7494102" y="3200400"/>
              <a:ext cx="2345635" cy="1048153"/>
              <a:chOff x="2690750" y="2202361"/>
              <a:chExt cx="3349740" cy="2117935"/>
            </a:xfrm>
          </p:grpSpPr>
          <p:sp>
            <p:nvSpPr>
              <p:cNvPr id="24" name="Oval 23"/>
              <p:cNvSpPr/>
              <p:nvPr/>
            </p:nvSpPr>
            <p:spPr>
              <a:xfrm>
                <a:off x="2690750" y="2202361"/>
                <a:ext cx="3349740" cy="2117935"/>
              </a:xfrm>
              <a:prstGeom prst="ellipse">
                <a:avLst/>
              </a:prstGeom>
              <a:solidFill>
                <a:srgbClr val="F2DCDB"/>
              </a:solidFill>
              <a:ln w="3175">
                <a:solidFill>
                  <a:srgbClr val="EED0CE"/>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2000" dirty="0">
                    <a:solidFill>
                      <a:schemeClr val="accent2">
                        <a:lumMod val="50000"/>
                      </a:schemeClr>
                    </a:solidFill>
                  </a:rPr>
                  <a:t>Question 1</a:t>
                </a:r>
              </a:p>
            </p:txBody>
          </p:sp>
          <p:sp>
            <p:nvSpPr>
              <p:cNvPr id="25" name="Rectangle 24"/>
              <p:cNvSpPr/>
              <p:nvPr/>
            </p:nvSpPr>
            <p:spPr>
              <a:xfrm>
                <a:off x="3468969" y="3181769"/>
                <a:ext cx="1885994" cy="864270"/>
              </a:xfrm>
              <a:prstGeom prst="rect">
                <a:avLst/>
              </a:prstGeom>
              <a:solidFill>
                <a:srgbClr val="E6B9B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2000" dirty="0">
                    <a:solidFill>
                      <a:schemeClr val="accent2">
                        <a:lumMod val="50000"/>
                      </a:schemeClr>
                    </a:solidFill>
                  </a:rPr>
                  <a:t>Answers</a:t>
                </a:r>
              </a:p>
            </p:txBody>
          </p:sp>
        </p:grpSp>
        <p:grpSp>
          <p:nvGrpSpPr>
            <p:cNvPr id="20" name="Group 19"/>
            <p:cNvGrpSpPr/>
            <p:nvPr/>
          </p:nvGrpSpPr>
          <p:grpSpPr>
            <a:xfrm>
              <a:off x="7517456" y="4389110"/>
              <a:ext cx="2381915" cy="892820"/>
              <a:chOff x="2690750" y="1952965"/>
              <a:chExt cx="3349740" cy="1843678"/>
            </a:xfrm>
          </p:grpSpPr>
          <p:sp>
            <p:nvSpPr>
              <p:cNvPr id="22" name="Oval 21"/>
              <p:cNvSpPr/>
              <p:nvPr/>
            </p:nvSpPr>
            <p:spPr>
              <a:xfrm>
                <a:off x="2690750" y="1952965"/>
                <a:ext cx="3349740" cy="1843678"/>
              </a:xfrm>
              <a:prstGeom prst="ellipse">
                <a:avLst/>
              </a:prstGeom>
              <a:solidFill>
                <a:schemeClr val="accent4">
                  <a:lumMod val="20000"/>
                  <a:lumOff val="80000"/>
                </a:schemeClr>
              </a:solidFill>
              <a:ln w="9525">
                <a:solidFill>
                  <a:srgbClr val="FFE59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2000" dirty="0">
                    <a:solidFill>
                      <a:schemeClr val="accent2">
                        <a:lumMod val="50000"/>
                      </a:schemeClr>
                    </a:solidFill>
                  </a:rPr>
                  <a:t>Question </a:t>
                </a:r>
                <a:r>
                  <a:rPr lang="en-US" sz="2000" dirty="0" smtClean="0">
                    <a:solidFill>
                      <a:schemeClr val="accent2">
                        <a:lumMod val="50000"/>
                      </a:schemeClr>
                    </a:solidFill>
                  </a:rPr>
                  <a:t>2</a:t>
                </a:r>
                <a:endParaRPr lang="en-US" sz="2000" dirty="0">
                  <a:solidFill>
                    <a:schemeClr val="accent2">
                      <a:lumMod val="50000"/>
                    </a:schemeClr>
                  </a:solidFill>
                </a:endParaRPr>
              </a:p>
            </p:txBody>
          </p:sp>
          <p:sp>
            <p:nvSpPr>
              <p:cNvPr id="23" name="Rectangle 22"/>
              <p:cNvSpPr/>
              <p:nvPr/>
            </p:nvSpPr>
            <p:spPr>
              <a:xfrm>
                <a:off x="3468969" y="2887673"/>
                <a:ext cx="1885993" cy="695213"/>
              </a:xfrm>
              <a:prstGeom prst="rect">
                <a:avLst/>
              </a:prstGeom>
              <a:solidFill>
                <a:schemeClr val="accent4">
                  <a:lumMod val="40000"/>
                  <a:lumOff val="6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2000" dirty="0">
                    <a:solidFill>
                      <a:schemeClr val="accent2">
                        <a:lumMod val="50000"/>
                      </a:schemeClr>
                    </a:solidFill>
                  </a:rPr>
                  <a:t>Answers</a:t>
                </a:r>
              </a:p>
            </p:txBody>
          </p:sp>
        </p:grpSp>
      </p:grpSp>
      <p:grpSp>
        <p:nvGrpSpPr>
          <p:cNvPr id="8" name="Group 7"/>
          <p:cNvGrpSpPr/>
          <p:nvPr/>
        </p:nvGrpSpPr>
        <p:grpSpPr>
          <a:xfrm>
            <a:off x="7384000" y="4669743"/>
            <a:ext cx="2322282" cy="786418"/>
            <a:chOff x="7384000" y="4669743"/>
            <a:chExt cx="2322282" cy="786418"/>
          </a:xfrm>
        </p:grpSpPr>
        <p:grpSp>
          <p:nvGrpSpPr>
            <p:cNvPr id="6" name="Group 5"/>
            <p:cNvGrpSpPr/>
            <p:nvPr/>
          </p:nvGrpSpPr>
          <p:grpSpPr>
            <a:xfrm>
              <a:off x="7384001" y="4700974"/>
              <a:ext cx="2322281" cy="755187"/>
              <a:chOff x="7384001" y="4377124"/>
              <a:chExt cx="2322281" cy="755187"/>
            </a:xfrm>
          </p:grpSpPr>
          <p:grpSp>
            <p:nvGrpSpPr>
              <p:cNvPr id="27" name="Group 26"/>
              <p:cNvGrpSpPr/>
              <p:nvPr/>
            </p:nvGrpSpPr>
            <p:grpSpPr>
              <a:xfrm>
                <a:off x="7384001" y="4377124"/>
                <a:ext cx="2322281" cy="755187"/>
                <a:chOff x="6796443" y="3459613"/>
                <a:chExt cx="2322281" cy="755187"/>
              </a:xfrm>
            </p:grpSpPr>
            <p:sp>
              <p:nvSpPr>
                <p:cNvPr id="29" name="TextBox 28"/>
                <p:cNvSpPr txBox="1"/>
                <p:nvPr/>
              </p:nvSpPr>
              <p:spPr>
                <a:xfrm>
                  <a:off x="7030462" y="3461421"/>
                  <a:ext cx="1835466" cy="369332"/>
                </a:xfrm>
                <a:prstGeom prst="rect">
                  <a:avLst/>
                </a:prstGeom>
                <a:noFill/>
              </p:spPr>
              <p:txBody>
                <a:bodyPr wrap="square" rtlCol="0">
                  <a:spAutoFit/>
                </a:bodyPr>
                <a:lstStyle/>
                <a:p>
                  <a:pPr algn="ctr"/>
                  <a:r>
                    <a:rPr lang="en-US" dirty="0" smtClean="0">
                      <a:solidFill>
                        <a:srgbClr val="E26714"/>
                      </a:solidFill>
                    </a:rPr>
                    <a:t>Templates</a:t>
                  </a:r>
                  <a:endParaRPr lang="en-US" dirty="0">
                    <a:solidFill>
                      <a:srgbClr val="E26714"/>
                    </a:solidFill>
                  </a:endParaRPr>
                </a:p>
              </p:txBody>
            </p:sp>
            <p:sp>
              <p:nvSpPr>
                <p:cNvPr id="28" name="Rectangle 27"/>
                <p:cNvSpPr/>
                <p:nvPr/>
              </p:nvSpPr>
              <p:spPr>
                <a:xfrm>
                  <a:off x="6796443" y="3459613"/>
                  <a:ext cx="2322281" cy="755187"/>
                </a:xfrm>
                <a:prstGeom prst="rect">
                  <a:avLst/>
                </a:prstGeom>
                <a:solidFill>
                  <a:srgbClr val="F7C5A3"/>
                </a:solidFill>
                <a:ln w="31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8421958" y="3789051"/>
                  <a:ext cx="391783" cy="328975"/>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accent2">
                          <a:lumMod val="75000"/>
                        </a:schemeClr>
                      </a:solidFill>
                      <a:latin typeface="Times New Roman" panose="02020603050405020304" pitchFamily="18" charset="0"/>
                      <a:cs typeface="Times New Roman" panose="02020603050405020304" pitchFamily="18" charset="0"/>
                    </a:rPr>
                    <a:t>iv</a:t>
                  </a:r>
                  <a:endParaRPr lang="en-US" sz="1600" dirty="0">
                    <a:solidFill>
                      <a:schemeClr val="accent2">
                        <a:lumMod val="75000"/>
                      </a:schemeClr>
                    </a:solidFill>
                    <a:latin typeface="Times New Roman" panose="02020603050405020304" pitchFamily="18" charset="0"/>
                    <a:cs typeface="Times New Roman" panose="02020603050405020304" pitchFamily="18" charset="0"/>
                  </a:endParaRPr>
                </a:p>
              </p:txBody>
            </p:sp>
          </p:grpSp>
          <p:sp>
            <p:nvSpPr>
              <p:cNvPr id="21" name="Rectangle 20"/>
              <p:cNvSpPr/>
              <p:nvPr/>
            </p:nvSpPr>
            <p:spPr>
              <a:xfrm>
                <a:off x="7616073" y="4706561"/>
                <a:ext cx="391783" cy="328975"/>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accent2">
                        <a:lumMod val="75000"/>
                      </a:schemeClr>
                    </a:solidFill>
                    <a:latin typeface="Times New Roman" panose="02020603050405020304" pitchFamily="18" charset="0"/>
                    <a:cs typeface="Times New Roman" panose="02020603050405020304" pitchFamily="18" charset="0"/>
                  </a:rPr>
                  <a:t>i</a:t>
                </a:r>
                <a:endParaRPr lang="en-US" sz="16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26" name="Rectangle 25"/>
              <p:cNvSpPr/>
              <p:nvPr/>
            </p:nvSpPr>
            <p:spPr>
              <a:xfrm>
                <a:off x="8073237" y="4706562"/>
                <a:ext cx="391783" cy="328975"/>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accent2">
                        <a:lumMod val="75000"/>
                      </a:schemeClr>
                    </a:solidFill>
                    <a:latin typeface="Times New Roman" panose="02020603050405020304" pitchFamily="18" charset="0"/>
                    <a:cs typeface="Times New Roman" panose="02020603050405020304" pitchFamily="18" charset="0"/>
                  </a:rPr>
                  <a:t>ii</a:t>
                </a:r>
                <a:endParaRPr lang="en-US" sz="16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8533463" y="4706562"/>
                <a:ext cx="391783" cy="328975"/>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accent2">
                        <a:lumMod val="75000"/>
                      </a:schemeClr>
                    </a:solidFill>
                    <a:latin typeface="Times New Roman" panose="02020603050405020304" pitchFamily="18" charset="0"/>
                    <a:cs typeface="Times New Roman" panose="02020603050405020304" pitchFamily="18" charset="0"/>
                  </a:rPr>
                  <a:t>iii</a:t>
                </a:r>
                <a:endParaRPr lang="en-US" sz="1600" dirty="0">
                  <a:solidFill>
                    <a:schemeClr val="accent2">
                      <a:lumMod val="75000"/>
                    </a:schemeClr>
                  </a:solidFill>
                  <a:latin typeface="Times New Roman" panose="02020603050405020304" pitchFamily="18" charset="0"/>
                  <a:cs typeface="Times New Roman" panose="02020603050405020304" pitchFamily="18" charset="0"/>
                </a:endParaRPr>
              </a:p>
            </p:txBody>
          </p:sp>
        </p:grpSp>
        <p:sp>
          <p:nvSpPr>
            <p:cNvPr id="7" name="TextBox 6"/>
            <p:cNvSpPr txBox="1"/>
            <p:nvPr/>
          </p:nvSpPr>
          <p:spPr>
            <a:xfrm>
              <a:off x="7384000" y="4669743"/>
              <a:ext cx="2322281" cy="369332"/>
            </a:xfrm>
            <a:prstGeom prst="rect">
              <a:avLst/>
            </a:prstGeom>
            <a:noFill/>
          </p:spPr>
          <p:txBody>
            <a:bodyPr wrap="square" rtlCol="0">
              <a:spAutoFit/>
            </a:bodyPr>
            <a:lstStyle/>
            <a:p>
              <a:r>
                <a:rPr lang="en-US" dirty="0" smtClean="0">
                  <a:solidFill>
                    <a:schemeClr val="accent2">
                      <a:lumMod val="50000"/>
                    </a:schemeClr>
                  </a:solidFill>
                </a:rPr>
                <a:t>Module A Templates</a:t>
              </a:r>
              <a:endParaRPr lang="en-US" dirty="0">
                <a:solidFill>
                  <a:schemeClr val="accent2">
                    <a:lumMod val="50000"/>
                  </a:schemeClr>
                </a:solidFill>
              </a:endParaRPr>
            </a:p>
          </p:txBody>
        </p:sp>
      </p:grpSp>
    </p:spTree>
    <p:extLst>
      <p:ext uri="{BB962C8B-B14F-4D97-AF65-F5344CB8AC3E}">
        <p14:creationId xmlns:p14="http://schemas.microsoft.com/office/powerpoint/2010/main" val="30894827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0760"/>
            <a:ext cx="10515600" cy="1179257"/>
          </a:xfrm>
          <a:ln>
            <a:noFill/>
          </a:ln>
        </p:spPr>
        <p:txBody>
          <a:bodyPr>
            <a:noAutofit/>
          </a:bodyPr>
          <a:lstStyle/>
          <a:p>
            <a:pPr lvl="1" algn="l" rtl="0">
              <a:lnSpc>
                <a:spcPct val="90000"/>
              </a:lnSpc>
              <a:spcBef>
                <a:spcPts val="600"/>
              </a:spcBef>
              <a:spcAft>
                <a:spcPts val="300"/>
              </a:spcAft>
            </a:pPr>
            <a:r>
              <a:rPr lang="en-US" sz="4400" dirty="0" smtClean="0">
                <a:ln w="3175">
                  <a:noFill/>
                </a:ln>
                <a:solidFill>
                  <a:srgbClr val="92D050"/>
                </a:solidFill>
                <a:latin typeface="Arial Black" panose="020B0A04020102020204" pitchFamily="34" charset="0"/>
              </a:rPr>
              <a:t>Editing forms and templates </a:t>
            </a:r>
            <a:br>
              <a:rPr lang="en-US" sz="4400" dirty="0" smtClean="0">
                <a:ln w="3175">
                  <a:noFill/>
                </a:ln>
                <a:solidFill>
                  <a:srgbClr val="92D050"/>
                </a:solidFill>
                <a:latin typeface="Arial Black" panose="020B0A04020102020204" pitchFamily="34" charset="0"/>
              </a:rPr>
            </a:br>
            <a:r>
              <a:rPr lang="en-US" sz="4400" dirty="0" smtClean="0">
                <a:ln>
                  <a:solidFill>
                    <a:srgbClr val="0F4C8F"/>
                  </a:solidFill>
                </a:ln>
                <a:solidFill>
                  <a:srgbClr val="92D050"/>
                </a:solidFill>
                <a:latin typeface="Arial Black" panose="020B0A04020102020204" pitchFamily="34" charset="0"/>
                <a:cs typeface="Times New Roman" panose="02020603050405020304" pitchFamily="18" charset="0"/>
              </a:rPr>
              <a:t>Components</a:t>
            </a:r>
            <a:endParaRPr lang="en-US" sz="4400" dirty="0">
              <a:ln w="3175">
                <a:no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457199" y="2246243"/>
            <a:ext cx="10896601" cy="4174435"/>
          </a:xfrm>
        </p:spPr>
        <p:txBody>
          <a:bodyPr>
            <a:normAutofit/>
          </a:bodyPr>
          <a:lstStyle/>
          <a:p>
            <a:pPr marL="457200" lvl="1" indent="0">
              <a:lnSpc>
                <a:spcPct val="100000"/>
              </a:lnSpc>
              <a:spcBef>
                <a:spcPts val="600"/>
              </a:spcBef>
              <a:spcAft>
                <a:spcPts val="1200"/>
              </a:spcAft>
              <a:buNone/>
            </a:pPr>
            <a:r>
              <a:rPr lang="en-US" sz="3000" dirty="0" smtClean="0">
                <a:ln>
                  <a:solidFill>
                    <a:srgbClr val="0F4C8F"/>
                  </a:solidFill>
                </a:ln>
                <a:solidFill>
                  <a:srgbClr val="92D050"/>
                </a:solidFill>
                <a:latin typeface="Times New Roman" panose="02020603050405020304" pitchFamily="18" charset="0"/>
                <a:cs typeface="Times New Roman" panose="02020603050405020304" pitchFamily="18" charset="0"/>
              </a:rPr>
              <a:t>Modules, continued</a:t>
            </a:r>
          </a:p>
          <a:p>
            <a:pPr lvl="1">
              <a:lnSpc>
                <a:spcPct val="100000"/>
              </a:lnSpc>
              <a:spcBef>
                <a:spcPts val="600"/>
              </a:spcBef>
              <a:spcAft>
                <a:spcPts val="600"/>
              </a:spcAft>
            </a:pPr>
            <a:r>
              <a:rPr lang="en-US" sz="2600" dirty="0" smtClean="0">
                <a:latin typeface="Times New Roman" panose="02020603050405020304" pitchFamily="18" charset="0"/>
                <a:cs typeface="Times New Roman" panose="02020603050405020304" pitchFamily="18" charset="0"/>
              </a:rPr>
              <a:t>From the Editors’ tab, click the </a:t>
            </a:r>
            <a:r>
              <a:rPr lang="en-US" sz="2600" b="1" dirty="0" smtClean="0">
                <a:latin typeface="Times New Roman" panose="02020603050405020304" pitchFamily="18" charset="0"/>
                <a:cs typeface="Times New Roman" panose="02020603050405020304" pitchFamily="18" charset="0"/>
              </a:rPr>
              <a:t>Edit Module </a:t>
            </a:r>
            <a:r>
              <a:rPr lang="en-US" sz="2600" dirty="0" smtClean="0">
                <a:latin typeface="Times New Roman" panose="02020603050405020304" pitchFamily="18" charset="0"/>
                <a:cs typeface="Times New Roman" panose="02020603050405020304" pitchFamily="18" charset="0"/>
              </a:rPr>
              <a:t>button to reach the module editor page, where you can create new modules or view </a:t>
            </a:r>
            <a:r>
              <a:rPr lang="en-US" sz="2600" dirty="0">
                <a:latin typeface="Times New Roman" panose="02020603050405020304" pitchFamily="18" charset="0"/>
                <a:cs typeface="Times New Roman" panose="02020603050405020304" pitchFamily="18" charset="0"/>
              </a:rPr>
              <a:t>a list of existing </a:t>
            </a:r>
            <a:r>
              <a:rPr lang="en-US" sz="2600" dirty="0" smtClean="0">
                <a:latin typeface="Times New Roman" panose="02020603050405020304" pitchFamily="18" charset="0"/>
                <a:cs typeface="Times New Roman" panose="02020603050405020304" pitchFamily="18" charset="0"/>
              </a:rPr>
              <a:t>modules. You can also create, update, re-order, </a:t>
            </a:r>
            <a:r>
              <a:rPr lang="en-US" sz="2600" dirty="0">
                <a:latin typeface="Times New Roman" panose="02020603050405020304" pitchFamily="18" charset="0"/>
                <a:cs typeface="Times New Roman" panose="02020603050405020304" pitchFamily="18" charset="0"/>
              </a:rPr>
              <a:t>or </a:t>
            </a:r>
            <a:r>
              <a:rPr lang="en-US" sz="2600" dirty="0" smtClean="0">
                <a:latin typeface="Times New Roman" panose="02020603050405020304" pitchFamily="18" charset="0"/>
                <a:cs typeface="Times New Roman" panose="02020603050405020304" pitchFamily="18" charset="0"/>
              </a:rPr>
              <a:t>delete questions. </a:t>
            </a:r>
          </a:p>
          <a:p>
            <a:pPr lvl="1">
              <a:lnSpc>
                <a:spcPct val="100000"/>
              </a:lnSpc>
              <a:spcBef>
                <a:spcPts val="600"/>
              </a:spcBef>
              <a:spcAft>
                <a:spcPts val="600"/>
              </a:spcAft>
            </a:pPr>
            <a:r>
              <a:rPr lang="en-US" sz="2600" dirty="0" smtClean="0">
                <a:latin typeface="Times New Roman" panose="02020603050405020304" pitchFamily="18" charset="0"/>
                <a:cs typeface="Times New Roman" panose="02020603050405020304" pitchFamily="18" charset="0"/>
              </a:rPr>
              <a:t>The </a:t>
            </a:r>
            <a:r>
              <a:rPr lang="en-US" sz="2600" dirty="0">
                <a:latin typeface="Times New Roman" panose="02020603050405020304" pitchFamily="18" charset="0"/>
                <a:cs typeface="Times New Roman" panose="02020603050405020304" pitchFamily="18" charset="0"/>
              </a:rPr>
              <a:t>module editor </a:t>
            </a:r>
            <a:r>
              <a:rPr lang="en-US" sz="2600" dirty="0" smtClean="0">
                <a:latin typeface="Times New Roman" panose="02020603050405020304" pitchFamily="18" charset="0"/>
                <a:cs typeface="Times New Roman" panose="02020603050405020304" pitchFamily="18" charset="0"/>
              </a:rPr>
              <a:t>page also contains navigation buttons for the </a:t>
            </a:r>
            <a:r>
              <a:rPr lang="en-US" sz="2600" dirty="0">
                <a:latin typeface="Times New Roman" panose="02020603050405020304" pitchFamily="18" charset="0"/>
                <a:cs typeface="Times New Roman" panose="02020603050405020304" pitchFamily="18" charset="0"/>
              </a:rPr>
              <a:t>formula </a:t>
            </a:r>
            <a:r>
              <a:rPr lang="en-US" sz="2600" dirty="0" smtClean="0">
                <a:latin typeface="Times New Roman" panose="02020603050405020304" pitchFamily="18" charset="0"/>
                <a:cs typeface="Times New Roman" panose="02020603050405020304" pitchFamily="18" charset="0"/>
              </a:rPr>
              <a:t>and </a:t>
            </a:r>
            <a:r>
              <a:rPr lang="en-US" sz="2600" dirty="0">
                <a:latin typeface="Times New Roman" panose="02020603050405020304" pitchFamily="18" charset="0"/>
                <a:cs typeface="Times New Roman" panose="02020603050405020304" pitchFamily="18" charset="0"/>
              </a:rPr>
              <a:t>template </a:t>
            </a:r>
            <a:r>
              <a:rPr lang="en-US" sz="2600" dirty="0" smtClean="0">
                <a:latin typeface="Times New Roman" panose="02020603050405020304" pitchFamily="18" charset="0"/>
                <a:cs typeface="Times New Roman" panose="02020603050405020304" pitchFamily="18" charset="0"/>
              </a:rPr>
              <a:t>editors.</a:t>
            </a:r>
          </a:p>
          <a:p>
            <a:pPr marL="457200" lvl="1" indent="0">
              <a:buNone/>
            </a:pPr>
            <a:endParaRPr lang="en-US" dirty="0" smtClean="0">
              <a:ln>
                <a:solidFill>
                  <a:srgbClr val="0F4C8F"/>
                </a:solidFill>
              </a:ln>
              <a:solidFill>
                <a:srgbClr val="92D050"/>
              </a:solidFill>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marL="457200" lvl="1" indent="0">
              <a:buNone/>
            </a:pPr>
            <a:endParaRPr lang="en-US" dirty="0" smtClean="0">
              <a:latin typeface="Times New Roman" panose="02020603050405020304" pitchFamily="18" charset="0"/>
              <a:cs typeface="Times New Roman" panose="02020603050405020304" pitchFamily="18" charset="0"/>
            </a:endParaRPr>
          </a:p>
          <a:p>
            <a:pPr marL="457200" lvl="1" indent="0">
              <a:buNone/>
            </a:pPr>
            <a:endParaRPr lang="en-US" dirty="0" smtClean="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marL="457200" lvl="1" indent="0">
              <a:buNone/>
            </a:pPr>
            <a:endParaRPr lang="en-US" dirty="0" smtClean="0">
              <a:latin typeface="Times New Roman" panose="02020603050405020304" pitchFamily="18" charset="0"/>
              <a:cs typeface="Times New Roman" panose="02020603050405020304" pitchFamily="18" charset="0"/>
            </a:endParaRPr>
          </a:p>
          <a:p>
            <a:pPr marL="457200" lvl="1"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8558673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739" y="450760"/>
            <a:ext cx="10658061" cy="1253349"/>
          </a:xfrm>
          <a:ln>
            <a:noFill/>
          </a:ln>
        </p:spPr>
        <p:txBody>
          <a:bodyPr>
            <a:normAutofit fontScale="90000"/>
          </a:bodyPr>
          <a:lstStyle/>
          <a:p>
            <a:pPr lvl="1" algn="l" rtl="0">
              <a:lnSpc>
                <a:spcPct val="90000"/>
              </a:lnSpc>
              <a:spcBef>
                <a:spcPts val="600"/>
              </a:spcBef>
              <a:spcAft>
                <a:spcPts val="300"/>
              </a:spcAft>
            </a:pPr>
            <a:r>
              <a:rPr lang="en-US" sz="3200" dirty="0" smtClean="0">
                <a:ln w="3175">
                  <a:noFill/>
                </a:ln>
                <a:solidFill>
                  <a:srgbClr val="92D050"/>
                </a:solidFill>
                <a:latin typeface="Arial Black" panose="020B0A04020102020204" pitchFamily="34" charset="0"/>
              </a:rPr>
              <a:t/>
            </a:r>
            <a:br>
              <a:rPr lang="en-US" sz="3200" dirty="0" smtClean="0">
                <a:ln w="3175">
                  <a:noFill/>
                </a:ln>
                <a:solidFill>
                  <a:srgbClr val="92D050"/>
                </a:solidFill>
                <a:latin typeface="Arial Black" panose="020B0A04020102020204" pitchFamily="34" charset="0"/>
              </a:rPr>
            </a:br>
            <a:r>
              <a:rPr lang="en-US" sz="4900" dirty="0" smtClean="0">
                <a:ln w="3175">
                  <a:noFill/>
                </a:ln>
                <a:solidFill>
                  <a:srgbClr val="92D050"/>
                </a:solidFill>
                <a:latin typeface="Arial Black" panose="020B0A04020102020204" pitchFamily="34" charset="0"/>
              </a:rPr>
              <a:t>Editing forms and templates </a:t>
            </a:r>
            <a:r>
              <a:rPr lang="en-US" sz="3200" dirty="0" smtClean="0">
                <a:ln w="3175">
                  <a:noFill/>
                </a:ln>
                <a:solidFill>
                  <a:srgbClr val="92D050"/>
                </a:solidFill>
                <a:latin typeface="Arial Black" panose="020B0A04020102020204" pitchFamily="34" charset="0"/>
              </a:rPr>
              <a:t/>
            </a:r>
            <a:br>
              <a:rPr lang="en-US" sz="3200" dirty="0" smtClean="0">
                <a:ln w="3175">
                  <a:noFill/>
                </a:ln>
                <a:solidFill>
                  <a:srgbClr val="92D050"/>
                </a:solidFill>
                <a:latin typeface="Arial Black" panose="020B0A04020102020204" pitchFamily="34" charset="0"/>
              </a:rPr>
            </a:br>
            <a:r>
              <a:rPr lang="en-US" sz="4900" dirty="0" smtClean="0">
                <a:ln>
                  <a:solidFill>
                    <a:srgbClr val="0F4C8F"/>
                  </a:solidFill>
                </a:ln>
                <a:solidFill>
                  <a:srgbClr val="92D050"/>
                </a:solidFill>
                <a:latin typeface="Arial Black" panose="020B0A04020102020204" pitchFamily="34" charset="0"/>
                <a:cs typeface="Times New Roman" panose="02020603050405020304" pitchFamily="18" charset="0"/>
              </a:rPr>
              <a:t>Components</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endParaRPr lang="en-US" sz="3200" dirty="0">
              <a:ln w="3175">
                <a:no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695739" y="2121550"/>
            <a:ext cx="10658061" cy="4438275"/>
          </a:xfrm>
        </p:spPr>
        <p:txBody>
          <a:bodyPr>
            <a:normAutofit/>
          </a:bodyPr>
          <a:lstStyle/>
          <a:p>
            <a:pPr marL="0" indent="0">
              <a:lnSpc>
                <a:spcPct val="100000"/>
              </a:lnSpc>
              <a:spcBef>
                <a:spcPts val="600"/>
              </a:spcBef>
              <a:spcAft>
                <a:spcPts val="600"/>
              </a:spcAft>
              <a:buNone/>
            </a:pPr>
            <a:r>
              <a:rPr lang="en-US" sz="3000" dirty="0" smtClean="0">
                <a:ln>
                  <a:solidFill>
                    <a:srgbClr val="0F4C8F"/>
                  </a:solidFill>
                </a:ln>
                <a:solidFill>
                  <a:srgbClr val="92D050"/>
                </a:solidFill>
                <a:latin typeface="Times New Roman" panose="02020603050405020304" pitchFamily="18" charset="0"/>
                <a:cs typeface="Times New Roman" panose="02020603050405020304" pitchFamily="18" charset="0"/>
              </a:rPr>
              <a:t>Batteries, AKA Assessments </a:t>
            </a:r>
          </a:p>
          <a:p>
            <a:pPr marL="0" indent="0">
              <a:lnSpc>
                <a:spcPct val="100000"/>
              </a:lnSpc>
              <a:spcBef>
                <a:spcPts val="600"/>
              </a:spcBef>
              <a:spcAft>
                <a:spcPts val="1200"/>
              </a:spcAft>
              <a:buNone/>
            </a:pPr>
            <a:r>
              <a:rPr lang="en-US" sz="2400" dirty="0" smtClean="0">
                <a:latin typeface="Times New Roman" panose="02020603050405020304" pitchFamily="18" charset="0"/>
                <a:cs typeface="Times New Roman" panose="02020603050405020304" pitchFamily="18" charset="0"/>
              </a:rPr>
              <a:t>A battery </a:t>
            </a:r>
            <a:r>
              <a:rPr lang="en-US" sz="2400" dirty="0">
                <a:latin typeface="Times New Roman" panose="02020603050405020304" pitchFamily="18" charset="0"/>
                <a:cs typeface="Times New Roman" panose="02020603050405020304" pitchFamily="18" charset="0"/>
              </a:rPr>
              <a:t>is a collection of specific modules</a:t>
            </a:r>
            <a:r>
              <a:rPr lang="en-US" sz="2400" dirty="0" smtClean="0">
                <a:latin typeface="Times New Roman" panose="02020603050405020304" pitchFamily="18" charset="0"/>
                <a:cs typeface="Times New Roman" panose="02020603050405020304" pitchFamily="18" charset="0"/>
              </a:rPr>
              <a:t>.</a:t>
            </a:r>
          </a:p>
          <a:p>
            <a:pPr marL="0" indent="0">
              <a:lnSpc>
                <a:spcPct val="100000"/>
              </a:lnSpc>
              <a:spcBef>
                <a:spcPts val="1200"/>
              </a:spcBef>
              <a:spcAft>
                <a:spcPts val="600"/>
              </a:spcAft>
              <a:buNone/>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battery editor allows the HSTA </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to </a:t>
            </a:r>
            <a:r>
              <a:rPr lang="en-US" sz="2400" dirty="0">
                <a:latin typeface="Times New Roman" panose="02020603050405020304" pitchFamily="18" charset="0"/>
                <a:cs typeface="Times New Roman" panose="02020603050405020304" pitchFamily="18" charset="0"/>
              </a:rPr>
              <a:t>create new batteries or edit existing ones. </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Each </a:t>
            </a:r>
            <a:r>
              <a:rPr lang="en-US" sz="2400" dirty="0">
                <a:latin typeface="Times New Roman" panose="02020603050405020304" pitchFamily="18" charset="0"/>
                <a:cs typeface="Times New Roman" panose="02020603050405020304" pitchFamily="18" charset="0"/>
              </a:rPr>
              <a:t>battery can have </a:t>
            </a:r>
            <a:r>
              <a:rPr lang="en-US" sz="2400" dirty="0" smtClean="0">
                <a:latin typeface="Times New Roman" panose="02020603050405020304" pitchFamily="18" charset="0"/>
                <a:cs typeface="Times New Roman" panose="02020603050405020304" pitchFamily="18" charset="0"/>
              </a:rPr>
              <a:t>modules added or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removed. </a:t>
            </a:r>
          </a:p>
          <a:p>
            <a:pPr marL="0" indent="0">
              <a:lnSpc>
                <a:spcPct val="100000"/>
              </a:lnSpc>
              <a:spcBef>
                <a:spcPts val="1200"/>
              </a:spcBef>
              <a:spcAft>
                <a:spcPts val="600"/>
              </a:spcAft>
              <a:buNone/>
            </a:pPr>
            <a:r>
              <a:rPr lang="en-US" sz="2400" dirty="0" smtClean="0">
                <a:latin typeface="Times New Roman" panose="02020603050405020304" pitchFamily="18" charset="0"/>
                <a:cs typeface="Times New Roman" panose="02020603050405020304" pitchFamily="18" charset="0"/>
              </a:rPr>
              <a:t>Batteries are sometimes called Assessments</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from the clinical side, but are usually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presented to Veterans as “Batteries”.</a:t>
            </a:r>
            <a:endParaRPr lang="en-US" dirty="0">
              <a:latin typeface="Times New Roman" panose="02020603050405020304" pitchFamily="18" charset="0"/>
              <a:cs typeface="Times New Roman" panose="02020603050405020304" pitchFamily="18" charset="0"/>
            </a:endParaRPr>
          </a:p>
          <a:p>
            <a:pPr marL="457200" lvl="1" indent="0">
              <a:buNone/>
            </a:pPr>
            <a:endParaRPr lang="en-US" dirty="0" smtClean="0">
              <a:latin typeface="Times New Roman" panose="02020603050405020304" pitchFamily="18" charset="0"/>
              <a:cs typeface="Times New Roman" panose="02020603050405020304" pitchFamily="18" charset="0"/>
            </a:endParaRPr>
          </a:p>
          <a:p>
            <a:pPr marL="457200" lvl="1" indent="0">
              <a:buNone/>
            </a:pPr>
            <a:endParaRPr lang="en-US" dirty="0" smtClean="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marL="457200" lvl="1" indent="0">
              <a:buNone/>
            </a:pPr>
            <a:endParaRPr lang="en-US" dirty="0" smtClean="0">
              <a:latin typeface="Times New Roman" panose="02020603050405020304" pitchFamily="18" charset="0"/>
              <a:cs typeface="Times New Roman" panose="02020603050405020304" pitchFamily="18" charset="0"/>
            </a:endParaRPr>
          </a:p>
          <a:p>
            <a:pPr marL="457200" lvl="1" indent="0">
              <a:buNone/>
            </a:pPr>
            <a:endParaRPr lang="en-US" dirty="0"/>
          </a:p>
          <a:p>
            <a:pPr marL="0" indent="0">
              <a:buNone/>
            </a:pPr>
            <a:endParaRPr lang="en-US" dirty="0" smtClean="0"/>
          </a:p>
          <a:p>
            <a:pPr marL="0" indent="0">
              <a:buNone/>
            </a:pPr>
            <a:endParaRPr lang="en-US" dirty="0"/>
          </a:p>
        </p:txBody>
      </p:sp>
      <p:sp>
        <p:nvSpPr>
          <p:cNvPr id="4" name="Rectangle 3"/>
          <p:cNvSpPr/>
          <p:nvPr/>
        </p:nvSpPr>
        <p:spPr>
          <a:xfrm>
            <a:off x="6500191" y="1351723"/>
            <a:ext cx="5406887" cy="5208104"/>
          </a:xfrm>
          <a:prstGeom prst="rect">
            <a:avLst/>
          </a:prstGeom>
          <a:solidFill>
            <a:schemeClr val="accent3">
              <a:lumMod val="40000"/>
              <a:lumOff val="60000"/>
            </a:schemeClr>
          </a:solidFill>
          <a:ln w="762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451287" y="1769165"/>
            <a:ext cx="2105440" cy="4572001"/>
          </a:xfrm>
          <a:prstGeom prst="rect">
            <a:avLst/>
          </a:prstGeom>
          <a:solidFill>
            <a:schemeClr val="accent4">
              <a:lumMod val="20000"/>
              <a:lumOff val="80000"/>
            </a:schemeClr>
          </a:solidFill>
          <a:ln>
            <a:solidFill>
              <a:schemeClr val="accent4">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3600" dirty="0">
                <a:solidFill>
                  <a:schemeClr val="accent2">
                    <a:lumMod val="75000"/>
                  </a:schemeClr>
                </a:solidFill>
              </a:rPr>
              <a:t>Module </a:t>
            </a:r>
            <a:r>
              <a:rPr lang="en-US" sz="3600" dirty="0" smtClean="0">
                <a:solidFill>
                  <a:schemeClr val="accent2">
                    <a:lumMod val="75000"/>
                  </a:schemeClr>
                </a:solidFill>
              </a:rPr>
              <a:t>C</a:t>
            </a:r>
            <a:endParaRPr lang="en-US" sz="3600" dirty="0">
              <a:solidFill>
                <a:schemeClr val="accent2">
                  <a:lumMod val="75000"/>
                </a:schemeClr>
              </a:solidFill>
            </a:endParaRPr>
          </a:p>
        </p:txBody>
      </p:sp>
      <p:grpSp>
        <p:nvGrpSpPr>
          <p:cNvPr id="14" name="Group 13"/>
          <p:cNvGrpSpPr/>
          <p:nvPr/>
        </p:nvGrpSpPr>
        <p:grpSpPr>
          <a:xfrm>
            <a:off x="9589215" y="2290081"/>
            <a:ext cx="1858376" cy="956161"/>
            <a:chOff x="2514544" y="1313618"/>
            <a:chExt cx="3574056" cy="1843679"/>
          </a:xfrm>
        </p:grpSpPr>
        <p:sp>
          <p:nvSpPr>
            <p:cNvPr id="15" name="Oval 14"/>
            <p:cNvSpPr/>
            <p:nvPr/>
          </p:nvSpPr>
          <p:spPr>
            <a:xfrm>
              <a:off x="2514544" y="1313618"/>
              <a:ext cx="3574056" cy="1843679"/>
            </a:xfrm>
            <a:prstGeom prst="ellipse">
              <a:avLst/>
            </a:prstGeom>
            <a:solidFill>
              <a:schemeClr val="accent2">
                <a:lumMod val="20000"/>
                <a:lumOff val="80000"/>
              </a:schemeClr>
            </a:solidFill>
            <a:ln w="31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2000" dirty="0" smtClean="0">
                  <a:solidFill>
                    <a:schemeClr val="accent2">
                      <a:lumMod val="75000"/>
                    </a:schemeClr>
                  </a:solidFill>
                </a:rPr>
                <a:t>Question 1 1</a:t>
              </a:r>
              <a:r>
                <a:rPr lang="en-US" sz="2000" dirty="0" smtClean="0">
                  <a:solidFill>
                    <a:schemeClr val="tx1"/>
                  </a:solidFill>
                </a:rPr>
                <a:t> 1 </a:t>
              </a:r>
              <a:endParaRPr lang="en-US" sz="2000" dirty="0">
                <a:solidFill>
                  <a:schemeClr val="tx1"/>
                </a:solidFill>
              </a:endParaRPr>
            </a:p>
          </p:txBody>
        </p:sp>
        <p:sp>
          <p:nvSpPr>
            <p:cNvPr id="16" name="Rectangle 15"/>
            <p:cNvSpPr/>
            <p:nvPr/>
          </p:nvSpPr>
          <p:spPr>
            <a:xfrm>
              <a:off x="3261574" y="2230540"/>
              <a:ext cx="2144684" cy="678691"/>
            </a:xfrm>
            <a:prstGeom prst="rect">
              <a:avLst/>
            </a:prstGeom>
            <a:solidFill>
              <a:schemeClr val="accent2">
                <a:lumMod val="40000"/>
                <a:lumOff val="6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600" dirty="0">
                  <a:solidFill>
                    <a:schemeClr val="accent2">
                      <a:lumMod val="75000"/>
                    </a:schemeClr>
                  </a:solidFill>
                </a:rPr>
                <a:t>Answers</a:t>
              </a:r>
            </a:p>
          </p:txBody>
        </p:sp>
      </p:grpSp>
      <p:grpSp>
        <p:nvGrpSpPr>
          <p:cNvPr id="18" name="Group 17"/>
          <p:cNvGrpSpPr/>
          <p:nvPr/>
        </p:nvGrpSpPr>
        <p:grpSpPr>
          <a:xfrm>
            <a:off x="9591804" y="4504525"/>
            <a:ext cx="1878999" cy="815952"/>
            <a:chOff x="2589245" y="2693076"/>
            <a:chExt cx="3501729" cy="1843678"/>
          </a:xfrm>
        </p:grpSpPr>
        <p:sp>
          <p:nvSpPr>
            <p:cNvPr id="19" name="Oval 18"/>
            <p:cNvSpPr/>
            <p:nvPr/>
          </p:nvSpPr>
          <p:spPr>
            <a:xfrm>
              <a:off x="2589245" y="2693076"/>
              <a:ext cx="3501729" cy="1843678"/>
            </a:xfrm>
            <a:prstGeom prst="ellipse">
              <a:avLst/>
            </a:prstGeom>
            <a:solidFill>
              <a:srgbClr val="FEFDCF"/>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2000" dirty="0" smtClean="0">
                  <a:solidFill>
                    <a:schemeClr val="accent2">
                      <a:lumMod val="75000"/>
                    </a:schemeClr>
                  </a:solidFill>
                </a:rPr>
                <a:t>Question 3</a:t>
              </a:r>
              <a:r>
                <a:rPr lang="en-US" sz="2000" dirty="0" smtClean="0">
                  <a:solidFill>
                    <a:schemeClr val="tx1"/>
                  </a:solidFill>
                </a:rPr>
                <a:t> 3</a:t>
              </a:r>
              <a:endParaRPr lang="en-US" sz="2000" dirty="0">
                <a:solidFill>
                  <a:schemeClr val="tx1"/>
                </a:solidFill>
              </a:endParaRPr>
            </a:p>
          </p:txBody>
        </p:sp>
        <p:sp>
          <p:nvSpPr>
            <p:cNvPr id="20" name="Rectangle 19"/>
            <p:cNvSpPr/>
            <p:nvPr/>
          </p:nvSpPr>
          <p:spPr>
            <a:xfrm>
              <a:off x="3468969" y="3671456"/>
              <a:ext cx="1885994" cy="695212"/>
            </a:xfrm>
            <a:prstGeom prst="rect">
              <a:avLst/>
            </a:prstGeom>
            <a:solidFill>
              <a:srgbClr val="FCF8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600" dirty="0">
                  <a:solidFill>
                    <a:schemeClr val="accent2">
                      <a:lumMod val="75000"/>
                    </a:schemeClr>
                  </a:solidFill>
                </a:rPr>
                <a:t>Answers</a:t>
              </a:r>
            </a:p>
          </p:txBody>
        </p:sp>
      </p:grpSp>
      <p:grpSp>
        <p:nvGrpSpPr>
          <p:cNvPr id="23" name="Group 22"/>
          <p:cNvGrpSpPr/>
          <p:nvPr/>
        </p:nvGrpSpPr>
        <p:grpSpPr>
          <a:xfrm>
            <a:off x="9517722" y="3352711"/>
            <a:ext cx="1978673" cy="1048657"/>
            <a:chOff x="2690748" y="1740205"/>
            <a:chExt cx="3419734" cy="1843678"/>
          </a:xfrm>
          <a:solidFill>
            <a:schemeClr val="accent4">
              <a:lumMod val="40000"/>
              <a:lumOff val="60000"/>
            </a:schemeClr>
          </a:solidFill>
        </p:grpSpPr>
        <p:sp>
          <p:nvSpPr>
            <p:cNvPr id="24" name="Oval 23"/>
            <p:cNvSpPr/>
            <p:nvPr/>
          </p:nvSpPr>
          <p:spPr>
            <a:xfrm>
              <a:off x="2690748" y="1740205"/>
              <a:ext cx="3419734" cy="1843678"/>
            </a:xfrm>
            <a:prstGeom prst="ellipse">
              <a:avLst/>
            </a:prstGeom>
            <a:grpFill/>
            <a:ln w="31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2000" dirty="0">
                  <a:solidFill>
                    <a:schemeClr val="accent2">
                      <a:lumMod val="75000"/>
                    </a:schemeClr>
                  </a:solidFill>
                </a:rPr>
                <a:t>Question </a:t>
              </a:r>
              <a:r>
                <a:rPr lang="en-US" sz="2000" dirty="0" smtClean="0">
                  <a:solidFill>
                    <a:schemeClr val="accent2">
                      <a:lumMod val="75000"/>
                    </a:schemeClr>
                  </a:solidFill>
                </a:rPr>
                <a:t>2</a:t>
              </a:r>
              <a:endParaRPr lang="en-US" sz="2000" dirty="0">
                <a:solidFill>
                  <a:schemeClr val="accent2">
                    <a:lumMod val="75000"/>
                  </a:schemeClr>
                </a:solidFill>
              </a:endParaRPr>
            </a:p>
          </p:txBody>
        </p:sp>
        <p:sp>
          <p:nvSpPr>
            <p:cNvPr id="25" name="Rectangle 24"/>
            <p:cNvSpPr/>
            <p:nvPr/>
          </p:nvSpPr>
          <p:spPr>
            <a:xfrm>
              <a:off x="3468969" y="2640938"/>
              <a:ext cx="1885994" cy="695211"/>
            </a:xfrm>
            <a:prstGeom prst="rect">
              <a:avLst/>
            </a:prstGeom>
            <a:solidFill>
              <a:schemeClr val="accent4">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600" dirty="0">
                  <a:solidFill>
                    <a:schemeClr val="accent2">
                      <a:lumMod val="75000"/>
                    </a:schemeClr>
                  </a:solidFill>
                </a:rPr>
                <a:t>Answers</a:t>
              </a:r>
            </a:p>
          </p:txBody>
        </p:sp>
      </p:grpSp>
      <p:sp>
        <p:nvSpPr>
          <p:cNvPr id="26" name="TextBox 25"/>
          <p:cNvSpPr txBox="1"/>
          <p:nvPr/>
        </p:nvSpPr>
        <p:spPr>
          <a:xfrm>
            <a:off x="7142922" y="1371602"/>
            <a:ext cx="2304218" cy="584775"/>
          </a:xfrm>
          <a:prstGeom prst="rect">
            <a:avLst/>
          </a:prstGeom>
          <a:noFill/>
        </p:spPr>
        <p:txBody>
          <a:bodyPr wrap="square" rtlCol="0">
            <a:spAutoFit/>
          </a:bodyPr>
          <a:lstStyle/>
          <a:p>
            <a:r>
              <a:rPr lang="en-US" sz="3200" dirty="0" smtClean="0">
                <a:solidFill>
                  <a:schemeClr val="bg1"/>
                </a:solidFill>
              </a:rPr>
              <a:t>B a t </a:t>
            </a:r>
            <a:r>
              <a:rPr lang="en-US" sz="3200" dirty="0" err="1" smtClean="0">
                <a:solidFill>
                  <a:schemeClr val="bg1"/>
                </a:solidFill>
              </a:rPr>
              <a:t>t</a:t>
            </a:r>
            <a:r>
              <a:rPr lang="en-US" sz="3200" dirty="0" smtClean="0">
                <a:solidFill>
                  <a:schemeClr val="bg1"/>
                </a:solidFill>
              </a:rPr>
              <a:t> e r y</a:t>
            </a:r>
            <a:r>
              <a:rPr lang="en-US" dirty="0" smtClean="0">
                <a:solidFill>
                  <a:schemeClr val="bg1"/>
                </a:solidFill>
              </a:rPr>
              <a:t> </a:t>
            </a:r>
            <a:endParaRPr lang="en-US" dirty="0">
              <a:solidFill>
                <a:schemeClr val="bg1"/>
              </a:solidFill>
            </a:endParaRPr>
          </a:p>
        </p:txBody>
      </p:sp>
      <p:grpSp>
        <p:nvGrpSpPr>
          <p:cNvPr id="27" name="Group 26"/>
          <p:cNvGrpSpPr/>
          <p:nvPr/>
        </p:nvGrpSpPr>
        <p:grpSpPr>
          <a:xfrm>
            <a:off x="6663536" y="1956377"/>
            <a:ext cx="2645155" cy="4075482"/>
            <a:chOff x="7207821" y="2424442"/>
            <a:chExt cx="2930092" cy="3890125"/>
          </a:xfrm>
        </p:grpSpPr>
        <p:sp>
          <p:nvSpPr>
            <p:cNvPr id="28" name="Rectangle 27"/>
            <p:cNvSpPr/>
            <p:nvPr/>
          </p:nvSpPr>
          <p:spPr>
            <a:xfrm>
              <a:off x="7207821" y="2424442"/>
              <a:ext cx="2930092" cy="3890125"/>
            </a:xfrm>
            <a:prstGeom prst="rect">
              <a:avLst/>
            </a:prstGeom>
            <a:solidFill>
              <a:schemeClr val="accent2">
                <a:lumMod val="20000"/>
                <a:lumOff val="80000"/>
              </a:schemeClr>
            </a:solidFill>
            <a:ln w="3175">
              <a:solidFill>
                <a:schemeClr val="accent2">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3600" dirty="0">
                  <a:solidFill>
                    <a:schemeClr val="accent2">
                      <a:lumMod val="75000"/>
                    </a:schemeClr>
                  </a:solidFill>
                </a:rPr>
                <a:t>Module A</a:t>
              </a:r>
            </a:p>
          </p:txBody>
        </p:sp>
        <p:grpSp>
          <p:nvGrpSpPr>
            <p:cNvPr id="29" name="Group 28"/>
            <p:cNvGrpSpPr/>
            <p:nvPr/>
          </p:nvGrpSpPr>
          <p:grpSpPr>
            <a:xfrm>
              <a:off x="7494102" y="3124504"/>
              <a:ext cx="2345635" cy="1048153"/>
              <a:chOff x="2690750" y="2049005"/>
              <a:chExt cx="3349740" cy="2117935"/>
            </a:xfrm>
          </p:grpSpPr>
          <p:sp>
            <p:nvSpPr>
              <p:cNvPr id="35" name="Oval 34"/>
              <p:cNvSpPr/>
              <p:nvPr/>
            </p:nvSpPr>
            <p:spPr>
              <a:xfrm>
                <a:off x="2690750" y="2049005"/>
                <a:ext cx="3349740" cy="2117935"/>
              </a:xfrm>
              <a:prstGeom prst="ellipse">
                <a:avLst/>
              </a:prstGeom>
              <a:solidFill>
                <a:srgbClr val="F2DCDB"/>
              </a:solidFill>
              <a:ln w="3175">
                <a:solidFill>
                  <a:srgbClr val="EED0CE"/>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2000" dirty="0">
                    <a:solidFill>
                      <a:schemeClr val="accent2">
                        <a:lumMod val="75000"/>
                      </a:schemeClr>
                    </a:solidFill>
                  </a:rPr>
                  <a:t>Question 1</a:t>
                </a:r>
              </a:p>
            </p:txBody>
          </p:sp>
          <p:sp>
            <p:nvSpPr>
              <p:cNvPr id="36" name="Rectangle 35"/>
              <p:cNvSpPr/>
              <p:nvPr/>
            </p:nvSpPr>
            <p:spPr>
              <a:xfrm>
                <a:off x="3468969" y="3028411"/>
                <a:ext cx="1885994" cy="864270"/>
              </a:xfrm>
              <a:prstGeom prst="rect">
                <a:avLst/>
              </a:prstGeom>
              <a:solidFill>
                <a:srgbClr val="E6B9B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800" dirty="0">
                    <a:solidFill>
                      <a:schemeClr val="accent2">
                        <a:lumMod val="75000"/>
                      </a:schemeClr>
                    </a:solidFill>
                  </a:rPr>
                  <a:t>Answers</a:t>
                </a:r>
              </a:p>
            </p:txBody>
          </p:sp>
        </p:grpSp>
        <p:grpSp>
          <p:nvGrpSpPr>
            <p:cNvPr id="30" name="Group 29"/>
            <p:cNvGrpSpPr/>
            <p:nvPr/>
          </p:nvGrpSpPr>
          <p:grpSpPr>
            <a:xfrm>
              <a:off x="7517456" y="4433985"/>
              <a:ext cx="2381915" cy="892820"/>
              <a:chOff x="2690750" y="2045637"/>
              <a:chExt cx="3349740" cy="1843678"/>
            </a:xfrm>
          </p:grpSpPr>
          <p:sp>
            <p:nvSpPr>
              <p:cNvPr id="33" name="Oval 32"/>
              <p:cNvSpPr/>
              <p:nvPr/>
            </p:nvSpPr>
            <p:spPr>
              <a:xfrm>
                <a:off x="2690750" y="2045637"/>
                <a:ext cx="3349740" cy="1843678"/>
              </a:xfrm>
              <a:prstGeom prst="ellipse">
                <a:avLst/>
              </a:prstGeom>
              <a:solidFill>
                <a:schemeClr val="accent4">
                  <a:lumMod val="20000"/>
                  <a:lumOff val="80000"/>
                </a:schemeClr>
              </a:solidFill>
              <a:ln w="9525">
                <a:solidFill>
                  <a:srgbClr val="FFE59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2000" dirty="0">
                    <a:solidFill>
                      <a:schemeClr val="accent2">
                        <a:lumMod val="75000"/>
                      </a:schemeClr>
                    </a:solidFill>
                  </a:rPr>
                  <a:t>Question </a:t>
                </a:r>
                <a:r>
                  <a:rPr lang="en-US" sz="2000" dirty="0" smtClean="0">
                    <a:solidFill>
                      <a:schemeClr val="accent2">
                        <a:lumMod val="75000"/>
                      </a:schemeClr>
                    </a:solidFill>
                  </a:rPr>
                  <a:t>2</a:t>
                </a:r>
                <a:endParaRPr lang="en-US" sz="2000" dirty="0">
                  <a:solidFill>
                    <a:schemeClr val="accent2">
                      <a:lumMod val="75000"/>
                    </a:schemeClr>
                  </a:solidFill>
                </a:endParaRPr>
              </a:p>
            </p:txBody>
          </p:sp>
          <p:sp>
            <p:nvSpPr>
              <p:cNvPr id="34" name="Rectangle 33"/>
              <p:cNvSpPr/>
              <p:nvPr/>
            </p:nvSpPr>
            <p:spPr>
              <a:xfrm>
                <a:off x="3468969" y="2944715"/>
                <a:ext cx="1885994" cy="695212"/>
              </a:xfrm>
              <a:prstGeom prst="rect">
                <a:avLst/>
              </a:prstGeom>
              <a:solidFill>
                <a:schemeClr val="accent4">
                  <a:lumMod val="40000"/>
                  <a:lumOff val="6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800" dirty="0">
                    <a:solidFill>
                      <a:schemeClr val="accent2">
                        <a:lumMod val="75000"/>
                      </a:schemeClr>
                    </a:solidFill>
                  </a:rPr>
                  <a:t>Answers</a:t>
                </a:r>
              </a:p>
            </p:txBody>
          </p:sp>
        </p:grpSp>
      </p:grpSp>
      <p:grpSp>
        <p:nvGrpSpPr>
          <p:cNvPr id="71" name="Group 70"/>
          <p:cNvGrpSpPr/>
          <p:nvPr/>
        </p:nvGrpSpPr>
        <p:grpSpPr>
          <a:xfrm>
            <a:off x="7053399" y="5110889"/>
            <a:ext cx="1952469" cy="783422"/>
            <a:chOff x="7086057" y="4787039"/>
            <a:chExt cx="1952469" cy="783422"/>
          </a:xfrm>
        </p:grpSpPr>
        <p:grpSp>
          <p:nvGrpSpPr>
            <p:cNvPr id="73" name="Group 72"/>
            <p:cNvGrpSpPr/>
            <p:nvPr/>
          </p:nvGrpSpPr>
          <p:grpSpPr>
            <a:xfrm>
              <a:off x="7086057" y="4787039"/>
              <a:ext cx="1952469" cy="783422"/>
              <a:chOff x="6498499" y="3869528"/>
              <a:chExt cx="1952469" cy="783422"/>
            </a:xfrm>
          </p:grpSpPr>
          <p:sp>
            <p:nvSpPr>
              <p:cNvPr id="78" name="Rectangle 77"/>
              <p:cNvSpPr/>
              <p:nvPr/>
            </p:nvSpPr>
            <p:spPr>
              <a:xfrm>
                <a:off x="6498499" y="3897763"/>
                <a:ext cx="1904213" cy="755187"/>
              </a:xfrm>
              <a:prstGeom prst="rect">
                <a:avLst/>
              </a:prstGeom>
              <a:solidFill>
                <a:srgbClr val="F7C5A3"/>
              </a:solidFill>
              <a:ln w="31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6615502" y="3869528"/>
                <a:ext cx="1835466" cy="369332"/>
              </a:xfrm>
              <a:prstGeom prst="rect">
                <a:avLst/>
              </a:prstGeom>
              <a:noFill/>
            </p:spPr>
            <p:txBody>
              <a:bodyPr wrap="square" rtlCol="0">
                <a:spAutoFit/>
              </a:bodyPr>
              <a:lstStyle/>
              <a:p>
                <a:pPr algn="ctr"/>
                <a:r>
                  <a:rPr lang="en-US" dirty="0" smtClean="0">
                    <a:solidFill>
                      <a:srgbClr val="E26714"/>
                    </a:solidFill>
                  </a:rPr>
                  <a:t>A’s Templates</a:t>
                </a:r>
                <a:endParaRPr lang="en-US" dirty="0">
                  <a:solidFill>
                    <a:srgbClr val="E26714"/>
                  </a:solidFill>
                </a:endParaRPr>
              </a:p>
            </p:txBody>
          </p:sp>
          <p:sp>
            <p:nvSpPr>
              <p:cNvPr id="79" name="Rectangle 78"/>
              <p:cNvSpPr/>
              <p:nvPr/>
            </p:nvSpPr>
            <p:spPr>
              <a:xfrm>
                <a:off x="7926658" y="4208151"/>
                <a:ext cx="391783" cy="328975"/>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accent2">
                        <a:lumMod val="75000"/>
                      </a:schemeClr>
                    </a:solidFill>
                    <a:latin typeface="Times New Roman" panose="02020603050405020304" pitchFamily="18" charset="0"/>
                    <a:cs typeface="Times New Roman" panose="02020603050405020304" pitchFamily="18" charset="0"/>
                  </a:rPr>
                  <a:t>iv</a:t>
                </a:r>
                <a:endParaRPr lang="en-US" sz="1600" dirty="0">
                  <a:solidFill>
                    <a:schemeClr val="accent2">
                      <a:lumMod val="75000"/>
                    </a:schemeClr>
                  </a:solidFill>
                  <a:latin typeface="Times New Roman" panose="02020603050405020304" pitchFamily="18" charset="0"/>
                  <a:cs typeface="Times New Roman" panose="02020603050405020304" pitchFamily="18" charset="0"/>
                </a:endParaRPr>
              </a:p>
            </p:txBody>
          </p:sp>
        </p:grpSp>
        <p:sp>
          <p:nvSpPr>
            <p:cNvPr id="74" name="Rectangle 73"/>
            <p:cNvSpPr/>
            <p:nvPr/>
          </p:nvSpPr>
          <p:spPr>
            <a:xfrm>
              <a:off x="7120773" y="5125661"/>
              <a:ext cx="391783" cy="328975"/>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accent2">
                      <a:lumMod val="75000"/>
                    </a:schemeClr>
                  </a:solidFill>
                  <a:latin typeface="Times New Roman" panose="02020603050405020304" pitchFamily="18" charset="0"/>
                  <a:cs typeface="Times New Roman" panose="02020603050405020304" pitchFamily="18" charset="0"/>
                </a:rPr>
                <a:t>i</a:t>
              </a:r>
              <a:endParaRPr lang="en-US" sz="16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75" name="Rectangle 74"/>
            <p:cNvSpPr/>
            <p:nvPr/>
          </p:nvSpPr>
          <p:spPr>
            <a:xfrm>
              <a:off x="7577937" y="5125662"/>
              <a:ext cx="391783" cy="328975"/>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accent2">
                      <a:lumMod val="75000"/>
                    </a:schemeClr>
                  </a:solidFill>
                  <a:latin typeface="Times New Roman" panose="02020603050405020304" pitchFamily="18" charset="0"/>
                  <a:cs typeface="Times New Roman" panose="02020603050405020304" pitchFamily="18" charset="0"/>
                </a:rPr>
                <a:t>ii</a:t>
              </a:r>
              <a:endParaRPr lang="en-US" sz="16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76" name="Rectangle 75"/>
            <p:cNvSpPr/>
            <p:nvPr/>
          </p:nvSpPr>
          <p:spPr>
            <a:xfrm>
              <a:off x="8038163" y="5125662"/>
              <a:ext cx="391783" cy="328975"/>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accent2">
                      <a:lumMod val="75000"/>
                    </a:schemeClr>
                  </a:solidFill>
                  <a:latin typeface="Times New Roman" panose="02020603050405020304" pitchFamily="18" charset="0"/>
                  <a:cs typeface="Times New Roman" panose="02020603050405020304" pitchFamily="18" charset="0"/>
                </a:rPr>
                <a:t>iii</a:t>
              </a:r>
              <a:endParaRPr lang="en-US" sz="1600" dirty="0">
                <a:solidFill>
                  <a:schemeClr val="accent2">
                    <a:lumMod val="75000"/>
                  </a:schemeClr>
                </a:solidFill>
                <a:latin typeface="Times New Roman" panose="02020603050405020304" pitchFamily="18" charset="0"/>
                <a:cs typeface="Times New Roman" panose="02020603050405020304" pitchFamily="18" charset="0"/>
              </a:endParaRPr>
            </a:p>
          </p:txBody>
        </p:sp>
      </p:grpSp>
      <p:grpSp>
        <p:nvGrpSpPr>
          <p:cNvPr id="80" name="Group 79"/>
          <p:cNvGrpSpPr/>
          <p:nvPr/>
        </p:nvGrpSpPr>
        <p:grpSpPr>
          <a:xfrm>
            <a:off x="9543378" y="5415134"/>
            <a:ext cx="1904213" cy="788008"/>
            <a:chOff x="9390978" y="4938884"/>
            <a:chExt cx="1904213" cy="788008"/>
          </a:xfrm>
        </p:grpSpPr>
        <p:grpSp>
          <p:nvGrpSpPr>
            <p:cNvPr id="81" name="Group 80"/>
            <p:cNvGrpSpPr/>
            <p:nvPr/>
          </p:nvGrpSpPr>
          <p:grpSpPr>
            <a:xfrm>
              <a:off x="9390978" y="4938884"/>
              <a:ext cx="1904213" cy="788008"/>
              <a:chOff x="8803420" y="4021373"/>
              <a:chExt cx="1904213" cy="788008"/>
            </a:xfrm>
          </p:grpSpPr>
          <p:sp>
            <p:nvSpPr>
              <p:cNvPr id="85" name="Rectangle 84"/>
              <p:cNvSpPr/>
              <p:nvPr/>
            </p:nvSpPr>
            <p:spPr>
              <a:xfrm>
                <a:off x="8803420" y="4054194"/>
                <a:ext cx="1904213" cy="755187"/>
              </a:xfrm>
              <a:prstGeom prst="rect">
                <a:avLst/>
              </a:prstGeom>
              <a:solidFill>
                <a:schemeClr val="accent4">
                  <a:lumMod val="60000"/>
                  <a:lumOff val="40000"/>
                </a:schemeClr>
              </a:solidFill>
              <a:ln w="31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p:cNvSpPr txBox="1"/>
              <p:nvPr/>
            </p:nvSpPr>
            <p:spPr>
              <a:xfrm>
                <a:off x="8805618" y="4021373"/>
                <a:ext cx="1835466" cy="369332"/>
              </a:xfrm>
              <a:prstGeom prst="rect">
                <a:avLst/>
              </a:prstGeom>
              <a:noFill/>
            </p:spPr>
            <p:txBody>
              <a:bodyPr wrap="square" rtlCol="0">
                <a:spAutoFit/>
              </a:bodyPr>
              <a:lstStyle/>
              <a:p>
                <a:pPr algn="ctr"/>
                <a:r>
                  <a:rPr lang="en-US" dirty="0" smtClean="0">
                    <a:solidFill>
                      <a:schemeClr val="accent2">
                        <a:lumMod val="75000"/>
                      </a:schemeClr>
                    </a:solidFill>
                  </a:rPr>
                  <a:t>C’s Templates</a:t>
                </a:r>
                <a:endParaRPr lang="en-US" dirty="0">
                  <a:solidFill>
                    <a:schemeClr val="accent2">
                      <a:lumMod val="75000"/>
                    </a:schemeClr>
                  </a:solidFill>
                </a:endParaRPr>
              </a:p>
            </p:txBody>
          </p:sp>
          <p:sp>
            <p:nvSpPr>
              <p:cNvPr id="87" name="Rectangle 86"/>
              <p:cNvSpPr/>
              <p:nvPr/>
            </p:nvSpPr>
            <p:spPr>
              <a:xfrm>
                <a:off x="10274555" y="4403775"/>
                <a:ext cx="391783" cy="328975"/>
              </a:xfrm>
              <a:prstGeom prst="rect">
                <a:avLst/>
              </a:prstGeom>
              <a:solidFill>
                <a:schemeClr val="accent4">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accent2">
                        <a:lumMod val="75000"/>
                      </a:schemeClr>
                    </a:solidFill>
                    <a:latin typeface="Times New Roman" panose="02020603050405020304" pitchFamily="18" charset="0"/>
                    <a:cs typeface="Times New Roman" panose="02020603050405020304" pitchFamily="18" charset="0"/>
                  </a:rPr>
                  <a:t>iv</a:t>
                </a:r>
                <a:endParaRPr lang="en-US" sz="1600" dirty="0">
                  <a:solidFill>
                    <a:schemeClr val="accent2">
                      <a:lumMod val="75000"/>
                    </a:schemeClr>
                  </a:solidFill>
                  <a:latin typeface="Times New Roman" panose="02020603050405020304" pitchFamily="18" charset="0"/>
                  <a:cs typeface="Times New Roman" panose="02020603050405020304" pitchFamily="18" charset="0"/>
                </a:endParaRPr>
              </a:p>
            </p:txBody>
          </p:sp>
        </p:grpSp>
        <p:sp>
          <p:nvSpPr>
            <p:cNvPr id="82" name="Rectangle 81"/>
            <p:cNvSpPr/>
            <p:nvPr/>
          </p:nvSpPr>
          <p:spPr>
            <a:xfrm>
              <a:off x="9462524" y="5315454"/>
              <a:ext cx="391783" cy="328975"/>
            </a:xfrm>
            <a:prstGeom prst="rect">
              <a:avLst/>
            </a:prstGeom>
            <a:solidFill>
              <a:schemeClr val="accent4">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accent2">
                      <a:lumMod val="75000"/>
                    </a:schemeClr>
                  </a:solidFill>
                  <a:latin typeface="Times New Roman" panose="02020603050405020304" pitchFamily="18" charset="0"/>
                  <a:cs typeface="Times New Roman" panose="02020603050405020304" pitchFamily="18" charset="0"/>
                </a:rPr>
                <a:t>i</a:t>
              </a:r>
              <a:endParaRPr lang="en-US" sz="16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83" name="Rectangle 82"/>
            <p:cNvSpPr/>
            <p:nvPr/>
          </p:nvSpPr>
          <p:spPr>
            <a:xfrm>
              <a:off x="9930491" y="5315454"/>
              <a:ext cx="391783" cy="328975"/>
            </a:xfrm>
            <a:prstGeom prst="rect">
              <a:avLst/>
            </a:prstGeom>
            <a:solidFill>
              <a:schemeClr val="accent4">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accent2">
                      <a:lumMod val="75000"/>
                    </a:schemeClr>
                  </a:solidFill>
                  <a:latin typeface="Times New Roman" panose="02020603050405020304" pitchFamily="18" charset="0"/>
                  <a:cs typeface="Times New Roman" panose="02020603050405020304" pitchFamily="18" charset="0"/>
                </a:rPr>
                <a:t>ii</a:t>
              </a:r>
              <a:endParaRPr lang="en-US" sz="16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84" name="Rectangle 83"/>
            <p:cNvSpPr/>
            <p:nvPr/>
          </p:nvSpPr>
          <p:spPr>
            <a:xfrm>
              <a:off x="10401989" y="5315454"/>
              <a:ext cx="391783" cy="328975"/>
            </a:xfrm>
            <a:prstGeom prst="rect">
              <a:avLst/>
            </a:prstGeom>
            <a:solidFill>
              <a:schemeClr val="accent4">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accent2">
                      <a:lumMod val="75000"/>
                    </a:schemeClr>
                  </a:solidFill>
                  <a:latin typeface="Times New Roman" panose="02020603050405020304" pitchFamily="18" charset="0"/>
                  <a:cs typeface="Times New Roman" panose="02020603050405020304" pitchFamily="18" charset="0"/>
                </a:rPr>
                <a:t>iii</a:t>
              </a:r>
              <a:endParaRPr lang="en-US" sz="1600" dirty="0">
                <a:solidFill>
                  <a:schemeClr val="accent2">
                    <a:lumMod val="75000"/>
                  </a:schemeClr>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5751723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739" y="450760"/>
            <a:ext cx="10658061" cy="1253349"/>
          </a:xfrm>
          <a:ln>
            <a:noFill/>
          </a:ln>
        </p:spPr>
        <p:txBody>
          <a:bodyPr>
            <a:normAutofit fontScale="90000"/>
          </a:bodyPr>
          <a:lstStyle/>
          <a:p>
            <a:pPr lvl="1" algn="l" rtl="0">
              <a:lnSpc>
                <a:spcPct val="90000"/>
              </a:lnSpc>
              <a:spcBef>
                <a:spcPts val="600"/>
              </a:spcBef>
              <a:spcAft>
                <a:spcPts val="300"/>
              </a:spcAft>
            </a:pPr>
            <a:r>
              <a:rPr lang="en-US" sz="3200" dirty="0" smtClean="0">
                <a:ln w="3175">
                  <a:noFill/>
                </a:ln>
                <a:solidFill>
                  <a:srgbClr val="92D050"/>
                </a:solidFill>
                <a:latin typeface="Arial Black" panose="020B0A04020102020204" pitchFamily="34" charset="0"/>
              </a:rPr>
              <a:t/>
            </a:r>
            <a:br>
              <a:rPr lang="en-US" sz="3200" dirty="0" smtClean="0">
                <a:ln w="3175">
                  <a:noFill/>
                </a:ln>
                <a:solidFill>
                  <a:srgbClr val="92D050"/>
                </a:solidFill>
                <a:latin typeface="Arial Black" panose="020B0A04020102020204" pitchFamily="34" charset="0"/>
              </a:rPr>
            </a:br>
            <a:r>
              <a:rPr lang="en-US" sz="4900" dirty="0" smtClean="0">
                <a:ln w="3175">
                  <a:noFill/>
                </a:ln>
                <a:solidFill>
                  <a:srgbClr val="92D050"/>
                </a:solidFill>
                <a:latin typeface="Arial Black" panose="020B0A04020102020204" pitchFamily="34" charset="0"/>
              </a:rPr>
              <a:t>Editing forms and templates </a:t>
            </a:r>
            <a:r>
              <a:rPr lang="en-US" sz="3200" dirty="0" smtClean="0">
                <a:ln w="3175">
                  <a:noFill/>
                </a:ln>
                <a:solidFill>
                  <a:srgbClr val="92D050"/>
                </a:solidFill>
                <a:latin typeface="Arial Black" panose="020B0A04020102020204" pitchFamily="34" charset="0"/>
              </a:rPr>
              <a:t/>
            </a:r>
            <a:br>
              <a:rPr lang="en-US" sz="3200" dirty="0" smtClean="0">
                <a:ln w="3175">
                  <a:noFill/>
                </a:ln>
                <a:solidFill>
                  <a:srgbClr val="92D050"/>
                </a:solidFill>
                <a:latin typeface="Arial Black" panose="020B0A04020102020204" pitchFamily="34" charset="0"/>
              </a:rPr>
            </a:br>
            <a:r>
              <a:rPr lang="en-US" sz="4900" dirty="0" smtClean="0">
                <a:ln>
                  <a:solidFill>
                    <a:srgbClr val="0F4C8F"/>
                  </a:solidFill>
                </a:ln>
                <a:solidFill>
                  <a:srgbClr val="92D050"/>
                </a:solidFill>
                <a:latin typeface="Arial Black" panose="020B0A04020102020204" pitchFamily="34" charset="0"/>
                <a:cs typeface="Times New Roman" panose="02020603050405020304" pitchFamily="18" charset="0"/>
              </a:rPr>
              <a:t>Components</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endParaRPr lang="en-US" sz="3200" dirty="0">
              <a:ln w="3175">
                <a:no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695739" y="1704109"/>
            <a:ext cx="10658061" cy="5000445"/>
          </a:xfrm>
          <a:ln>
            <a:noFill/>
          </a:ln>
        </p:spPr>
        <p:txBody>
          <a:bodyPr lIns="91440">
            <a:noAutofit/>
          </a:bodyPr>
          <a:lstStyle/>
          <a:p>
            <a:pPr marL="0" indent="0">
              <a:lnSpc>
                <a:spcPct val="100000"/>
              </a:lnSpc>
              <a:spcBef>
                <a:spcPts val="600"/>
              </a:spcBef>
              <a:spcAft>
                <a:spcPts val="600"/>
              </a:spcAft>
              <a:buNone/>
            </a:pPr>
            <a:r>
              <a:rPr lang="en-US" dirty="0" smtClean="0">
                <a:ln>
                  <a:solidFill>
                    <a:srgbClr val="0F4C8F"/>
                  </a:solidFill>
                </a:ln>
                <a:solidFill>
                  <a:srgbClr val="92D050"/>
                </a:solidFill>
                <a:latin typeface="Times New Roman" panose="02020603050405020304" pitchFamily="18" charset="0"/>
                <a:cs typeface="Times New Roman" panose="02020603050405020304" pitchFamily="18" charset="0"/>
              </a:rPr>
              <a:t>Batteries and their templates </a:t>
            </a:r>
          </a:p>
          <a:p>
            <a:pPr marL="0" indent="0">
              <a:lnSpc>
                <a:spcPct val="100000"/>
              </a:lnSpc>
              <a:spcBef>
                <a:spcPts val="600"/>
              </a:spcBef>
              <a:spcAft>
                <a:spcPts val="600"/>
              </a:spcAft>
              <a:buNone/>
            </a:pPr>
            <a:r>
              <a:rPr lang="en-US" sz="2400" dirty="0" smtClean="0">
                <a:latin typeface="Times New Roman" panose="02020603050405020304" pitchFamily="18" charset="0"/>
                <a:cs typeface="Times New Roman" panose="02020603050405020304" pitchFamily="18" charset="0"/>
              </a:rPr>
              <a:t>Every battery has 7 templates that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apply only to it. The templates are:</a:t>
            </a:r>
          </a:p>
          <a:p>
            <a:pPr marL="1428750" lvl="2" indent="-514350">
              <a:lnSpc>
                <a:spcPct val="100000"/>
              </a:lnSpc>
              <a:spcBef>
                <a:spcPts val="0"/>
              </a:spcBef>
              <a:buFont typeface="+mj-lt"/>
              <a:buAutoNum type="romanUcPeriod"/>
            </a:pPr>
            <a:r>
              <a:rPr lang="en-US" sz="2200" dirty="0" smtClean="0">
                <a:solidFill>
                  <a:schemeClr val="tx1">
                    <a:lumMod val="50000"/>
                    <a:lumOff val="50000"/>
                  </a:schemeClr>
                </a:solidFill>
                <a:latin typeface="Times New Roman" panose="02020603050405020304" pitchFamily="18" charset="0"/>
                <a:cs typeface="Times New Roman" panose="02020603050405020304" pitchFamily="18" charset="0"/>
              </a:rPr>
              <a:t>Assessment Welcome</a:t>
            </a:r>
          </a:p>
          <a:p>
            <a:pPr marL="1428750" lvl="2" indent="-514350">
              <a:lnSpc>
                <a:spcPct val="100000"/>
              </a:lnSpc>
              <a:spcBef>
                <a:spcPts val="0"/>
              </a:spcBef>
              <a:buFont typeface="+mj-lt"/>
              <a:buAutoNum type="romanUcPeriod"/>
            </a:pPr>
            <a:r>
              <a:rPr lang="en-US" sz="2200" dirty="0" smtClean="0">
                <a:solidFill>
                  <a:schemeClr val="tx1">
                    <a:lumMod val="50000"/>
                    <a:lumOff val="50000"/>
                  </a:schemeClr>
                </a:solidFill>
                <a:latin typeface="Times New Roman" panose="02020603050405020304" pitchFamily="18" charset="0"/>
                <a:cs typeface="Times New Roman" panose="02020603050405020304" pitchFamily="18" charset="0"/>
              </a:rPr>
              <a:t>Assessment Conclusion</a:t>
            </a:r>
          </a:p>
          <a:p>
            <a:pPr marL="1428750" lvl="2" indent="-514350">
              <a:lnSpc>
                <a:spcPct val="100000"/>
              </a:lnSpc>
              <a:spcBef>
                <a:spcPts val="0"/>
              </a:spcBef>
              <a:buFont typeface="+mj-lt"/>
              <a:buAutoNum type="romanUcPeriod"/>
            </a:pPr>
            <a:r>
              <a:rPr lang="en-US" sz="2200" dirty="0" smtClean="0">
                <a:solidFill>
                  <a:schemeClr val="tx1">
                    <a:lumMod val="50000"/>
                    <a:lumOff val="50000"/>
                  </a:schemeClr>
                </a:solidFill>
                <a:latin typeface="Times New Roman" panose="02020603050405020304" pitchFamily="18" charset="0"/>
                <a:cs typeface="Times New Roman" panose="02020603050405020304" pitchFamily="18" charset="0"/>
              </a:rPr>
              <a:t>CPRS Note Header</a:t>
            </a:r>
          </a:p>
          <a:p>
            <a:pPr marL="1428750" lvl="2" indent="-514350">
              <a:lnSpc>
                <a:spcPct val="100000"/>
              </a:lnSpc>
              <a:spcBef>
                <a:spcPts val="0"/>
              </a:spcBef>
              <a:buFont typeface="+mj-lt"/>
              <a:buAutoNum type="romanUcPeriod"/>
            </a:pPr>
            <a:r>
              <a:rPr lang="en-US" sz="2200" dirty="0" smtClean="0">
                <a:solidFill>
                  <a:schemeClr val="tx1">
                    <a:lumMod val="50000"/>
                    <a:lumOff val="50000"/>
                  </a:schemeClr>
                </a:solidFill>
                <a:latin typeface="Times New Roman" panose="02020603050405020304" pitchFamily="18" charset="0"/>
                <a:cs typeface="Times New Roman" panose="02020603050405020304" pitchFamily="18" charset="0"/>
              </a:rPr>
              <a:t>CPRS Note Footer</a:t>
            </a:r>
          </a:p>
          <a:p>
            <a:pPr marL="1428750" lvl="2" indent="-514350">
              <a:lnSpc>
                <a:spcPct val="100000"/>
              </a:lnSpc>
              <a:spcBef>
                <a:spcPts val="0"/>
              </a:spcBef>
              <a:buFont typeface="+mj-lt"/>
              <a:buAutoNum type="romanUcPeriod"/>
            </a:pPr>
            <a:r>
              <a:rPr lang="en-US" sz="2200" dirty="0" smtClean="0">
                <a:solidFill>
                  <a:schemeClr val="tx1">
                    <a:lumMod val="50000"/>
                    <a:lumOff val="50000"/>
                  </a:schemeClr>
                </a:solidFill>
                <a:latin typeface="Times New Roman" panose="02020603050405020304" pitchFamily="18" charset="0"/>
                <a:cs typeface="Times New Roman" panose="02020603050405020304" pitchFamily="18" charset="0"/>
              </a:rPr>
              <a:t>Veteran Summary Header</a:t>
            </a:r>
          </a:p>
          <a:p>
            <a:pPr marL="1428750" lvl="2" indent="-514350">
              <a:lnSpc>
                <a:spcPct val="100000"/>
              </a:lnSpc>
              <a:spcBef>
                <a:spcPts val="0"/>
              </a:spcBef>
              <a:buFont typeface="+mj-lt"/>
              <a:buAutoNum type="romanUcPeriod"/>
            </a:pPr>
            <a:r>
              <a:rPr lang="en-US" sz="2200" dirty="0" smtClean="0">
                <a:solidFill>
                  <a:schemeClr val="tx1">
                    <a:lumMod val="50000"/>
                    <a:lumOff val="50000"/>
                  </a:schemeClr>
                </a:solidFill>
                <a:latin typeface="Times New Roman" panose="02020603050405020304" pitchFamily="18" charset="0"/>
                <a:cs typeface="Times New Roman" panose="02020603050405020304" pitchFamily="18" charset="0"/>
              </a:rPr>
              <a:t>Veteran Summary Footer</a:t>
            </a:r>
          </a:p>
          <a:p>
            <a:pPr marL="1428750" lvl="2" indent="-514350">
              <a:lnSpc>
                <a:spcPct val="100000"/>
              </a:lnSpc>
              <a:spcBef>
                <a:spcPts val="0"/>
              </a:spcBef>
              <a:spcAft>
                <a:spcPts val="600"/>
              </a:spcAft>
              <a:buFont typeface="+mj-lt"/>
              <a:buAutoNum type="romanUcPeriod"/>
            </a:pPr>
            <a:r>
              <a:rPr lang="en-US" sz="2200" dirty="0" smtClean="0">
                <a:solidFill>
                  <a:schemeClr val="tx1">
                    <a:lumMod val="50000"/>
                    <a:lumOff val="50000"/>
                  </a:schemeClr>
                </a:solidFill>
                <a:latin typeface="Times New Roman" panose="02020603050405020304" pitchFamily="18" charset="0"/>
                <a:cs typeface="Times New Roman" panose="02020603050405020304" pitchFamily="18" charset="0"/>
              </a:rPr>
              <a:t>Table of Scores</a:t>
            </a:r>
          </a:p>
          <a:p>
            <a:pPr marL="0" lvl="1" indent="0">
              <a:spcBef>
                <a:spcPts val="600"/>
              </a:spcBef>
              <a:buNone/>
            </a:pPr>
            <a:r>
              <a:rPr lang="en-US" dirty="0" smtClean="0">
                <a:latin typeface="Times New Roman" panose="02020603050405020304" pitchFamily="18" charset="0"/>
                <a:cs typeface="Times New Roman" panose="02020603050405020304" pitchFamily="18" charset="0"/>
              </a:rPr>
              <a:t>This example shows a PTSD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battery and its components.</a:t>
            </a:r>
          </a:p>
          <a:p>
            <a:pPr marL="457200" lvl="1" indent="0">
              <a:buNone/>
            </a:pPr>
            <a:endParaRPr lang="en-US" dirty="0" smtClean="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marL="457200" lvl="1" indent="0">
              <a:buNone/>
            </a:pPr>
            <a:endParaRPr lang="en-US" dirty="0" smtClean="0">
              <a:latin typeface="Times New Roman" panose="02020603050405020304" pitchFamily="18" charset="0"/>
              <a:cs typeface="Times New Roman" panose="02020603050405020304" pitchFamily="18" charset="0"/>
            </a:endParaRPr>
          </a:p>
          <a:p>
            <a:pPr marL="457200" lvl="1" indent="0">
              <a:buNone/>
            </a:pPr>
            <a:endParaRPr lang="en-US" dirty="0"/>
          </a:p>
          <a:p>
            <a:pPr marL="0" indent="0">
              <a:buNone/>
            </a:pPr>
            <a:endParaRPr lang="en-US" dirty="0" smtClean="0"/>
          </a:p>
          <a:p>
            <a:pPr marL="0" indent="0">
              <a:buNone/>
            </a:pPr>
            <a:endParaRPr lang="en-US" dirty="0"/>
          </a:p>
        </p:txBody>
      </p:sp>
      <p:sp>
        <p:nvSpPr>
          <p:cNvPr id="4" name="Rectangle 3"/>
          <p:cNvSpPr/>
          <p:nvPr/>
        </p:nvSpPr>
        <p:spPr>
          <a:xfrm>
            <a:off x="6419509" y="1345024"/>
            <a:ext cx="5406887" cy="5208104"/>
          </a:xfrm>
          <a:prstGeom prst="rect">
            <a:avLst/>
          </a:prstGeom>
          <a:solidFill>
            <a:schemeClr val="accent3">
              <a:lumMod val="40000"/>
              <a:lumOff val="60000"/>
            </a:schemeClr>
          </a:solidFill>
          <a:ln w="762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516872" y="1842705"/>
            <a:ext cx="2105440" cy="3426187"/>
          </a:xfrm>
          <a:prstGeom prst="rect">
            <a:avLst/>
          </a:prstGeom>
          <a:solidFill>
            <a:schemeClr val="accent4">
              <a:lumMod val="20000"/>
              <a:lumOff val="80000"/>
            </a:schemeClr>
          </a:solidFill>
          <a:ln>
            <a:solidFill>
              <a:schemeClr val="accent2">
                <a:lumMod val="40000"/>
                <a:lumOff val="6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3600" dirty="0" smtClean="0">
                <a:solidFill>
                  <a:schemeClr val="accent4">
                    <a:lumMod val="75000"/>
                  </a:schemeClr>
                </a:solidFill>
              </a:rPr>
              <a:t>Module K</a:t>
            </a:r>
            <a:endParaRPr lang="en-US" sz="3600" dirty="0">
              <a:solidFill>
                <a:schemeClr val="accent4">
                  <a:lumMod val="75000"/>
                </a:schemeClr>
              </a:solidFill>
            </a:endParaRPr>
          </a:p>
        </p:txBody>
      </p:sp>
      <p:sp>
        <p:nvSpPr>
          <p:cNvPr id="15" name="Oval 14"/>
          <p:cNvSpPr/>
          <p:nvPr/>
        </p:nvSpPr>
        <p:spPr>
          <a:xfrm>
            <a:off x="9684956" y="2503293"/>
            <a:ext cx="768019" cy="659150"/>
          </a:xfrm>
          <a:prstGeom prst="ellipse">
            <a:avLst/>
          </a:prstGeom>
          <a:solidFill>
            <a:schemeClr val="accent2">
              <a:lumMod val="20000"/>
              <a:lumOff val="80000"/>
            </a:schemeClr>
          </a:solidFill>
          <a:ln w="31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400" dirty="0" smtClean="0">
                <a:solidFill>
                  <a:schemeClr val="accent4">
                    <a:lumMod val="75000"/>
                  </a:schemeClr>
                </a:solidFill>
              </a:rPr>
              <a:t>Q&amp;A 1 </a:t>
            </a:r>
            <a:endParaRPr lang="en-US" sz="1400" dirty="0">
              <a:solidFill>
                <a:schemeClr val="accent4">
                  <a:lumMod val="75000"/>
                </a:schemeClr>
              </a:solidFill>
            </a:endParaRPr>
          </a:p>
        </p:txBody>
      </p:sp>
      <p:sp>
        <p:nvSpPr>
          <p:cNvPr id="19" name="Oval 18"/>
          <p:cNvSpPr/>
          <p:nvPr/>
        </p:nvSpPr>
        <p:spPr>
          <a:xfrm>
            <a:off x="10158321" y="3396314"/>
            <a:ext cx="949232" cy="661050"/>
          </a:xfrm>
          <a:prstGeom prst="ellipse">
            <a:avLst/>
          </a:prstGeom>
          <a:solidFill>
            <a:srgbClr val="FEFDCF"/>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400" dirty="0" smtClean="0">
                <a:solidFill>
                  <a:schemeClr val="accent4">
                    <a:lumMod val="75000"/>
                  </a:schemeClr>
                </a:solidFill>
              </a:rPr>
              <a:t>Q&amp;A </a:t>
            </a:r>
            <a:br>
              <a:rPr lang="en-US" sz="1400" dirty="0" smtClean="0">
                <a:solidFill>
                  <a:schemeClr val="accent4">
                    <a:lumMod val="75000"/>
                  </a:schemeClr>
                </a:solidFill>
              </a:rPr>
            </a:br>
            <a:r>
              <a:rPr lang="en-US" sz="1400" dirty="0" smtClean="0">
                <a:solidFill>
                  <a:schemeClr val="accent4">
                    <a:lumMod val="75000"/>
                  </a:schemeClr>
                </a:solidFill>
              </a:rPr>
              <a:t>3</a:t>
            </a:r>
            <a:endParaRPr lang="en-US" sz="1400" dirty="0">
              <a:solidFill>
                <a:schemeClr val="accent4">
                  <a:lumMod val="75000"/>
                </a:schemeClr>
              </a:solidFill>
            </a:endParaRPr>
          </a:p>
        </p:txBody>
      </p:sp>
      <p:sp>
        <p:nvSpPr>
          <p:cNvPr id="26" name="TextBox 25"/>
          <p:cNvSpPr txBox="1"/>
          <p:nvPr/>
        </p:nvSpPr>
        <p:spPr>
          <a:xfrm>
            <a:off x="6485420" y="1356144"/>
            <a:ext cx="3118118" cy="584775"/>
          </a:xfrm>
          <a:prstGeom prst="rect">
            <a:avLst/>
          </a:prstGeom>
          <a:noFill/>
          <a:ln>
            <a:noFill/>
          </a:ln>
        </p:spPr>
        <p:txBody>
          <a:bodyPr wrap="square" rtlCol="0">
            <a:spAutoFit/>
          </a:bodyPr>
          <a:lstStyle/>
          <a:p>
            <a:r>
              <a:rPr lang="en-US" sz="3200" b="1" dirty="0" smtClean="0">
                <a:solidFill>
                  <a:schemeClr val="bg1"/>
                </a:solidFill>
              </a:rPr>
              <a:t>PTSD  B a t </a:t>
            </a:r>
            <a:r>
              <a:rPr lang="en-US" sz="3200" b="1" dirty="0" err="1" smtClean="0">
                <a:solidFill>
                  <a:schemeClr val="bg1"/>
                </a:solidFill>
              </a:rPr>
              <a:t>t</a:t>
            </a:r>
            <a:r>
              <a:rPr lang="en-US" sz="3200" b="1" dirty="0" smtClean="0">
                <a:solidFill>
                  <a:schemeClr val="bg1"/>
                </a:solidFill>
              </a:rPr>
              <a:t> e r y</a:t>
            </a:r>
            <a:r>
              <a:rPr lang="en-US" b="1" dirty="0" smtClean="0">
                <a:solidFill>
                  <a:schemeClr val="bg1"/>
                </a:solidFill>
              </a:rPr>
              <a:t> </a:t>
            </a:r>
            <a:endParaRPr lang="en-US" b="1" dirty="0">
              <a:solidFill>
                <a:schemeClr val="bg1"/>
              </a:solidFill>
            </a:endParaRPr>
          </a:p>
        </p:txBody>
      </p:sp>
      <p:sp>
        <p:nvSpPr>
          <p:cNvPr id="28" name="Rectangle 27"/>
          <p:cNvSpPr/>
          <p:nvPr/>
        </p:nvSpPr>
        <p:spPr>
          <a:xfrm>
            <a:off x="6670425" y="1991808"/>
            <a:ext cx="2645155" cy="2561427"/>
          </a:xfrm>
          <a:prstGeom prst="rect">
            <a:avLst/>
          </a:prstGeom>
          <a:solidFill>
            <a:schemeClr val="accent2">
              <a:lumMod val="20000"/>
              <a:lumOff val="80000"/>
            </a:schemeClr>
          </a:solidFill>
          <a:ln w="3175">
            <a:solidFill>
              <a:schemeClr val="accent2">
                <a:lumMod val="40000"/>
                <a:lumOff val="6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3600" dirty="0">
                <a:solidFill>
                  <a:srgbClr val="F19B61"/>
                </a:solidFill>
              </a:rPr>
              <a:t>Module </a:t>
            </a:r>
            <a:r>
              <a:rPr lang="en-US" sz="3600" dirty="0" smtClean="0">
                <a:solidFill>
                  <a:srgbClr val="F19B61"/>
                </a:solidFill>
              </a:rPr>
              <a:t>S</a:t>
            </a:r>
            <a:endParaRPr lang="en-US" sz="3600" dirty="0">
              <a:solidFill>
                <a:srgbClr val="F19B61"/>
              </a:solidFill>
            </a:endParaRPr>
          </a:p>
        </p:txBody>
      </p:sp>
      <p:sp>
        <p:nvSpPr>
          <p:cNvPr id="35" name="Oval 34"/>
          <p:cNvSpPr/>
          <p:nvPr/>
        </p:nvSpPr>
        <p:spPr>
          <a:xfrm>
            <a:off x="6871717" y="2725228"/>
            <a:ext cx="692389" cy="544765"/>
          </a:xfrm>
          <a:prstGeom prst="ellipse">
            <a:avLst/>
          </a:prstGeom>
          <a:solidFill>
            <a:srgbClr val="F2DCDB"/>
          </a:solidFill>
          <a:ln w="31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200" dirty="0" smtClean="0">
                <a:solidFill>
                  <a:schemeClr val="accent2">
                    <a:lumMod val="75000"/>
                  </a:schemeClr>
                </a:solidFill>
              </a:rPr>
              <a:t>Q&amp;A </a:t>
            </a:r>
            <a:r>
              <a:rPr lang="en-US" sz="1200" dirty="0">
                <a:solidFill>
                  <a:schemeClr val="accent2">
                    <a:lumMod val="75000"/>
                  </a:schemeClr>
                </a:solidFill>
              </a:rPr>
              <a:t>1</a:t>
            </a:r>
          </a:p>
        </p:txBody>
      </p:sp>
      <p:sp>
        <p:nvSpPr>
          <p:cNvPr id="33" name="Oval 32"/>
          <p:cNvSpPr/>
          <p:nvPr/>
        </p:nvSpPr>
        <p:spPr>
          <a:xfrm>
            <a:off x="7822548" y="2544272"/>
            <a:ext cx="825421" cy="673823"/>
          </a:xfrm>
          <a:prstGeom prst="ellipse">
            <a:avLst/>
          </a:prstGeom>
          <a:solidFill>
            <a:schemeClr val="accent4">
              <a:lumMod val="20000"/>
              <a:lumOff val="80000"/>
            </a:schemeClr>
          </a:solidFill>
          <a:ln w="31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200" dirty="0" smtClean="0">
                <a:solidFill>
                  <a:schemeClr val="accent2">
                    <a:lumMod val="75000"/>
                  </a:schemeClr>
                </a:solidFill>
              </a:rPr>
              <a:t>Q&amp;A 2</a:t>
            </a:r>
            <a:endParaRPr lang="en-US" sz="1200" dirty="0">
              <a:solidFill>
                <a:schemeClr val="accent2">
                  <a:lumMod val="75000"/>
                </a:schemeClr>
              </a:solidFill>
            </a:endParaRPr>
          </a:p>
        </p:txBody>
      </p:sp>
      <p:grpSp>
        <p:nvGrpSpPr>
          <p:cNvPr id="25" name="Group 24"/>
          <p:cNvGrpSpPr/>
          <p:nvPr/>
        </p:nvGrpSpPr>
        <p:grpSpPr>
          <a:xfrm>
            <a:off x="7535595" y="5606676"/>
            <a:ext cx="694648" cy="513111"/>
            <a:chOff x="6841209" y="5638051"/>
            <a:chExt cx="694648" cy="513111"/>
          </a:xfrm>
        </p:grpSpPr>
        <p:sp>
          <p:nvSpPr>
            <p:cNvPr id="108" name="Rectangle 107"/>
            <p:cNvSpPr/>
            <p:nvPr/>
          </p:nvSpPr>
          <p:spPr>
            <a:xfrm>
              <a:off x="6841209" y="5638051"/>
              <a:ext cx="694648" cy="513111"/>
            </a:xfrm>
            <a:prstGeom prst="rect">
              <a:avLst/>
            </a:pr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011840" y="5667618"/>
              <a:ext cx="351378" cy="369332"/>
            </a:xfrm>
            <a:prstGeom prst="rect">
              <a:avLst/>
            </a:prstGeom>
          </p:spPr>
          <p:txBody>
            <a:bodyPr wrap="none">
              <a:spAutoFit/>
            </a:bodyPr>
            <a:lstStyle/>
            <a:p>
              <a:pPr algn="ctr"/>
              <a:r>
                <a:rPr lang="en-US" dirty="0">
                  <a:solidFill>
                    <a:schemeClr val="bg1">
                      <a:lumMod val="50000"/>
                    </a:schemeClr>
                  </a:solidFill>
                  <a:latin typeface="Times New Roman" panose="02020603050405020304" pitchFamily="18" charset="0"/>
                  <a:cs typeface="Times New Roman" panose="02020603050405020304" pitchFamily="18" charset="0"/>
                </a:rPr>
                <a:t>V</a:t>
              </a:r>
            </a:p>
          </p:txBody>
        </p:sp>
      </p:grpSp>
      <p:sp>
        <p:nvSpPr>
          <p:cNvPr id="112" name="Oval 111"/>
          <p:cNvSpPr/>
          <p:nvPr/>
        </p:nvSpPr>
        <p:spPr>
          <a:xfrm>
            <a:off x="10552199" y="2632216"/>
            <a:ext cx="825421" cy="673823"/>
          </a:xfrm>
          <a:prstGeom prst="ellipse">
            <a:avLst/>
          </a:prstGeom>
          <a:solidFill>
            <a:schemeClr val="accent4">
              <a:lumMod val="40000"/>
              <a:lumOff val="60000"/>
            </a:schemeClr>
          </a:solidFill>
          <a:ln w="31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200" dirty="0" smtClean="0">
                <a:solidFill>
                  <a:schemeClr val="accent2">
                    <a:lumMod val="75000"/>
                  </a:schemeClr>
                </a:solidFill>
              </a:rPr>
              <a:t>Q&amp;A 2</a:t>
            </a:r>
            <a:endParaRPr lang="en-US" sz="1200" dirty="0">
              <a:solidFill>
                <a:schemeClr val="accent2">
                  <a:lumMod val="75000"/>
                </a:schemeClr>
              </a:solidFill>
            </a:endParaRPr>
          </a:p>
        </p:txBody>
      </p:sp>
      <p:grpSp>
        <p:nvGrpSpPr>
          <p:cNvPr id="68" name="Group 67"/>
          <p:cNvGrpSpPr/>
          <p:nvPr/>
        </p:nvGrpSpPr>
        <p:grpSpPr>
          <a:xfrm>
            <a:off x="8449424" y="5593933"/>
            <a:ext cx="694648" cy="513111"/>
            <a:chOff x="6841209" y="5638051"/>
            <a:chExt cx="694648" cy="513111"/>
          </a:xfrm>
        </p:grpSpPr>
        <p:sp>
          <p:nvSpPr>
            <p:cNvPr id="69" name="Rectangle 68"/>
            <p:cNvSpPr/>
            <p:nvPr/>
          </p:nvSpPr>
          <p:spPr>
            <a:xfrm>
              <a:off x="6841209" y="5638051"/>
              <a:ext cx="694648" cy="513111"/>
            </a:xfrm>
            <a:prstGeom prst="rect">
              <a:avLst/>
            </a:pr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6973369" y="5667618"/>
              <a:ext cx="428323" cy="369332"/>
            </a:xfrm>
            <a:prstGeom prst="rect">
              <a:avLst/>
            </a:prstGeom>
          </p:spPr>
          <p:txBody>
            <a:bodyPr wrap="none">
              <a:spAutoFit/>
            </a:bodyPr>
            <a:lstStyle/>
            <a:p>
              <a:pPr algn="ctr"/>
              <a:r>
                <a:rPr lang="en-US" dirty="0" smtClean="0">
                  <a:solidFill>
                    <a:schemeClr val="bg1">
                      <a:lumMod val="50000"/>
                    </a:schemeClr>
                  </a:solidFill>
                  <a:latin typeface="Times New Roman" panose="02020603050405020304" pitchFamily="18" charset="0"/>
                  <a:cs typeface="Times New Roman" panose="02020603050405020304" pitchFamily="18" charset="0"/>
                </a:rPr>
                <a:t>VI</a:t>
              </a:r>
              <a:endParaRPr lang="en-US" dirty="0">
                <a:solidFill>
                  <a:schemeClr val="bg1">
                    <a:lumMod val="50000"/>
                  </a:schemeClr>
                </a:solidFill>
                <a:latin typeface="Times New Roman" panose="02020603050405020304" pitchFamily="18" charset="0"/>
                <a:cs typeface="Times New Roman" panose="02020603050405020304" pitchFamily="18" charset="0"/>
              </a:endParaRPr>
            </a:p>
          </p:txBody>
        </p:sp>
      </p:grpSp>
      <p:grpSp>
        <p:nvGrpSpPr>
          <p:cNvPr id="71" name="Group 70"/>
          <p:cNvGrpSpPr/>
          <p:nvPr/>
        </p:nvGrpSpPr>
        <p:grpSpPr>
          <a:xfrm>
            <a:off x="6672747" y="5606676"/>
            <a:ext cx="694648" cy="513111"/>
            <a:chOff x="6841209" y="5638051"/>
            <a:chExt cx="694648" cy="513111"/>
          </a:xfrm>
        </p:grpSpPr>
        <p:sp>
          <p:nvSpPr>
            <p:cNvPr id="72" name="Rectangle 71"/>
            <p:cNvSpPr/>
            <p:nvPr/>
          </p:nvSpPr>
          <p:spPr>
            <a:xfrm>
              <a:off x="6841209" y="5638051"/>
              <a:ext cx="694648" cy="513111"/>
            </a:xfrm>
            <a:prstGeom prst="rect">
              <a:avLst/>
            </a:pr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6973369" y="5667618"/>
              <a:ext cx="428322" cy="369332"/>
            </a:xfrm>
            <a:prstGeom prst="rect">
              <a:avLst/>
            </a:prstGeom>
          </p:spPr>
          <p:txBody>
            <a:bodyPr wrap="none">
              <a:spAutoFit/>
            </a:bodyPr>
            <a:lstStyle/>
            <a:p>
              <a:pPr algn="ctr"/>
              <a:r>
                <a:rPr lang="en-US" dirty="0" smtClean="0">
                  <a:solidFill>
                    <a:schemeClr val="bg1">
                      <a:lumMod val="50000"/>
                    </a:schemeClr>
                  </a:solidFill>
                  <a:latin typeface="Times New Roman" panose="02020603050405020304" pitchFamily="18" charset="0"/>
                  <a:cs typeface="Times New Roman" panose="02020603050405020304" pitchFamily="18" charset="0"/>
                </a:rPr>
                <a:t>IV</a:t>
              </a:r>
              <a:endParaRPr lang="en-US" dirty="0">
                <a:solidFill>
                  <a:schemeClr val="bg1">
                    <a:lumMod val="50000"/>
                  </a:schemeClr>
                </a:solidFill>
                <a:latin typeface="Times New Roman" panose="02020603050405020304" pitchFamily="18" charset="0"/>
                <a:cs typeface="Times New Roman" panose="02020603050405020304" pitchFamily="18" charset="0"/>
              </a:endParaRPr>
            </a:p>
          </p:txBody>
        </p:sp>
      </p:grpSp>
      <p:grpSp>
        <p:nvGrpSpPr>
          <p:cNvPr id="74" name="Group 73"/>
          <p:cNvGrpSpPr/>
          <p:nvPr/>
        </p:nvGrpSpPr>
        <p:grpSpPr>
          <a:xfrm>
            <a:off x="9463673" y="5593933"/>
            <a:ext cx="694648" cy="513111"/>
            <a:chOff x="6191081" y="5249027"/>
            <a:chExt cx="694648" cy="513111"/>
          </a:xfrm>
        </p:grpSpPr>
        <p:sp>
          <p:nvSpPr>
            <p:cNvPr id="75" name="Rectangle 74"/>
            <p:cNvSpPr/>
            <p:nvPr/>
          </p:nvSpPr>
          <p:spPr>
            <a:xfrm>
              <a:off x="6191081" y="5249027"/>
              <a:ext cx="694648" cy="513111"/>
            </a:xfrm>
            <a:prstGeom prst="rect">
              <a:avLst/>
            </a:pr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6278777" y="5285113"/>
              <a:ext cx="505268" cy="369332"/>
            </a:xfrm>
            <a:prstGeom prst="rect">
              <a:avLst/>
            </a:prstGeom>
          </p:spPr>
          <p:txBody>
            <a:bodyPr wrap="none">
              <a:spAutoFit/>
            </a:bodyPr>
            <a:lstStyle/>
            <a:p>
              <a:pPr algn="ctr"/>
              <a:r>
                <a:rPr lang="en-US" dirty="0" smtClean="0">
                  <a:solidFill>
                    <a:schemeClr val="bg1">
                      <a:lumMod val="50000"/>
                    </a:schemeClr>
                  </a:solidFill>
                  <a:latin typeface="Times New Roman" panose="02020603050405020304" pitchFamily="18" charset="0"/>
                  <a:cs typeface="Times New Roman" panose="02020603050405020304" pitchFamily="18" charset="0"/>
                </a:rPr>
                <a:t>VII</a:t>
              </a:r>
              <a:endParaRPr lang="en-US" dirty="0">
                <a:solidFill>
                  <a:schemeClr val="bg1">
                    <a:lumMod val="50000"/>
                  </a:schemeClr>
                </a:solidFill>
                <a:latin typeface="Times New Roman" panose="02020603050405020304" pitchFamily="18" charset="0"/>
                <a:cs typeface="Times New Roman" panose="02020603050405020304" pitchFamily="18" charset="0"/>
              </a:endParaRPr>
            </a:p>
          </p:txBody>
        </p:sp>
      </p:grpSp>
      <p:grpSp>
        <p:nvGrpSpPr>
          <p:cNvPr id="77" name="Group 76"/>
          <p:cNvGrpSpPr/>
          <p:nvPr/>
        </p:nvGrpSpPr>
        <p:grpSpPr>
          <a:xfrm>
            <a:off x="7535595" y="4836104"/>
            <a:ext cx="694648" cy="513111"/>
            <a:chOff x="6841209" y="5638051"/>
            <a:chExt cx="694648" cy="513111"/>
          </a:xfrm>
        </p:grpSpPr>
        <p:sp>
          <p:nvSpPr>
            <p:cNvPr id="78" name="Rectangle 77"/>
            <p:cNvSpPr/>
            <p:nvPr/>
          </p:nvSpPr>
          <p:spPr>
            <a:xfrm>
              <a:off x="6841209" y="5638051"/>
              <a:ext cx="694648" cy="513111"/>
            </a:xfrm>
            <a:prstGeom prst="rect">
              <a:avLst/>
            </a:pr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79" name="Rectangle 78"/>
            <p:cNvSpPr/>
            <p:nvPr/>
          </p:nvSpPr>
          <p:spPr>
            <a:xfrm>
              <a:off x="7018251" y="5667618"/>
              <a:ext cx="338555" cy="369332"/>
            </a:xfrm>
            <a:prstGeom prst="rect">
              <a:avLst/>
            </a:prstGeom>
          </p:spPr>
          <p:txBody>
            <a:bodyPr wrap="none">
              <a:spAutoFit/>
            </a:bodyPr>
            <a:lstStyle/>
            <a:p>
              <a:pPr algn="ctr"/>
              <a:r>
                <a:rPr lang="en-US" dirty="0" smtClean="0">
                  <a:solidFill>
                    <a:schemeClr val="bg1">
                      <a:lumMod val="50000"/>
                    </a:schemeClr>
                  </a:solidFill>
                  <a:latin typeface="Times New Roman" panose="02020603050405020304" pitchFamily="18" charset="0"/>
                  <a:cs typeface="Times New Roman" panose="02020603050405020304" pitchFamily="18" charset="0"/>
                </a:rPr>
                <a:t>II</a:t>
              </a:r>
              <a:endParaRPr lang="en-US" dirty="0">
                <a:solidFill>
                  <a:schemeClr val="bg1">
                    <a:lumMod val="50000"/>
                  </a:schemeClr>
                </a:solidFill>
                <a:latin typeface="Times New Roman" panose="02020603050405020304" pitchFamily="18" charset="0"/>
                <a:cs typeface="Times New Roman" panose="02020603050405020304" pitchFamily="18" charset="0"/>
              </a:endParaRPr>
            </a:p>
          </p:txBody>
        </p:sp>
      </p:grpSp>
      <p:grpSp>
        <p:nvGrpSpPr>
          <p:cNvPr id="80" name="Group 79"/>
          <p:cNvGrpSpPr/>
          <p:nvPr/>
        </p:nvGrpSpPr>
        <p:grpSpPr>
          <a:xfrm>
            <a:off x="8445414" y="4831921"/>
            <a:ext cx="694648" cy="513111"/>
            <a:chOff x="6841209" y="5638051"/>
            <a:chExt cx="694648" cy="513111"/>
          </a:xfrm>
        </p:grpSpPr>
        <p:sp>
          <p:nvSpPr>
            <p:cNvPr id="81" name="Rectangle 80"/>
            <p:cNvSpPr/>
            <p:nvPr/>
          </p:nvSpPr>
          <p:spPr>
            <a:xfrm>
              <a:off x="6841209" y="5638051"/>
              <a:ext cx="694648" cy="513111"/>
            </a:xfrm>
            <a:prstGeom prst="rect">
              <a:avLst/>
            </a:pr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6979781" y="5667618"/>
              <a:ext cx="415499" cy="369332"/>
            </a:xfrm>
            <a:prstGeom prst="rect">
              <a:avLst/>
            </a:prstGeom>
          </p:spPr>
          <p:txBody>
            <a:bodyPr wrap="none">
              <a:spAutoFit/>
            </a:bodyPr>
            <a:lstStyle/>
            <a:p>
              <a:pPr algn="ctr"/>
              <a:r>
                <a:rPr lang="en-US" dirty="0" smtClean="0">
                  <a:solidFill>
                    <a:schemeClr val="bg1">
                      <a:lumMod val="50000"/>
                    </a:schemeClr>
                  </a:solidFill>
                  <a:latin typeface="Times New Roman" panose="02020603050405020304" pitchFamily="18" charset="0"/>
                  <a:cs typeface="Times New Roman" panose="02020603050405020304" pitchFamily="18" charset="0"/>
                </a:rPr>
                <a:t>III</a:t>
              </a:r>
              <a:endParaRPr lang="en-US" dirty="0">
                <a:solidFill>
                  <a:schemeClr val="bg1">
                    <a:lumMod val="50000"/>
                  </a:schemeClr>
                </a:solidFill>
                <a:latin typeface="Times New Roman" panose="02020603050405020304" pitchFamily="18" charset="0"/>
                <a:cs typeface="Times New Roman" panose="02020603050405020304" pitchFamily="18" charset="0"/>
              </a:endParaRPr>
            </a:p>
          </p:txBody>
        </p:sp>
      </p:grpSp>
      <p:grpSp>
        <p:nvGrpSpPr>
          <p:cNvPr id="83" name="Group 82"/>
          <p:cNvGrpSpPr/>
          <p:nvPr/>
        </p:nvGrpSpPr>
        <p:grpSpPr>
          <a:xfrm>
            <a:off x="6672747" y="4839956"/>
            <a:ext cx="694648" cy="513111"/>
            <a:chOff x="6841209" y="5638051"/>
            <a:chExt cx="694648" cy="513111"/>
          </a:xfrm>
        </p:grpSpPr>
        <p:sp>
          <p:nvSpPr>
            <p:cNvPr id="84" name="Rectangle 83"/>
            <p:cNvSpPr/>
            <p:nvPr/>
          </p:nvSpPr>
          <p:spPr>
            <a:xfrm>
              <a:off x="6841209" y="5638051"/>
              <a:ext cx="694648" cy="513111"/>
            </a:xfrm>
            <a:prstGeom prst="rect">
              <a:avLst/>
            </a:pr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7056724" y="5667618"/>
              <a:ext cx="261611" cy="369332"/>
            </a:xfrm>
            <a:prstGeom prst="rect">
              <a:avLst/>
            </a:prstGeom>
          </p:spPr>
          <p:txBody>
            <a:bodyPr wrap="none">
              <a:spAutoFit/>
            </a:bodyPr>
            <a:lstStyle/>
            <a:p>
              <a:pPr algn="ctr"/>
              <a:r>
                <a:rPr lang="en-US" dirty="0">
                  <a:solidFill>
                    <a:schemeClr val="bg1">
                      <a:lumMod val="50000"/>
                    </a:schemeClr>
                  </a:solidFill>
                  <a:latin typeface="Times New Roman" panose="02020603050405020304" pitchFamily="18" charset="0"/>
                  <a:cs typeface="Times New Roman" panose="02020603050405020304" pitchFamily="18" charset="0"/>
                </a:rPr>
                <a:t>I</a:t>
              </a:r>
            </a:p>
          </p:txBody>
        </p:sp>
      </p:grpSp>
      <p:grpSp>
        <p:nvGrpSpPr>
          <p:cNvPr id="86" name="Group 85"/>
          <p:cNvGrpSpPr/>
          <p:nvPr/>
        </p:nvGrpSpPr>
        <p:grpSpPr>
          <a:xfrm>
            <a:off x="9603538" y="4260098"/>
            <a:ext cx="1904213" cy="788008"/>
            <a:chOff x="9390978" y="4938884"/>
            <a:chExt cx="1904213" cy="788008"/>
          </a:xfrm>
        </p:grpSpPr>
        <p:grpSp>
          <p:nvGrpSpPr>
            <p:cNvPr id="87" name="Group 86"/>
            <p:cNvGrpSpPr/>
            <p:nvPr/>
          </p:nvGrpSpPr>
          <p:grpSpPr>
            <a:xfrm>
              <a:off x="9390978" y="4938884"/>
              <a:ext cx="1904213" cy="788008"/>
              <a:chOff x="8803420" y="4021373"/>
              <a:chExt cx="1904213" cy="788008"/>
            </a:xfrm>
          </p:grpSpPr>
          <p:sp>
            <p:nvSpPr>
              <p:cNvPr id="91" name="Rectangle 90"/>
              <p:cNvSpPr/>
              <p:nvPr/>
            </p:nvSpPr>
            <p:spPr>
              <a:xfrm>
                <a:off x="8803420" y="4054194"/>
                <a:ext cx="1904213" cy="755187"/>
              </a:xfrm>
              <a:prstGeom prst="rect">
                <a:avLst/>
              </a:prstGeom>
              <a:solidFill>
                <a:schemeClr val="accent4">
                  <a:lumMod val="60000"/>
                  <a:lumOff val="40000"/>
                </a:schemeClr>
              </a:solidFill>
              <a:ln w="31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8805617" y="4021373"/>
                <a:ext cx="1902015" cy="338554"/>
              </a:xfrm>
              <a:prstGeom prst="rect">
                <a:avLst/>
              </a:prstGeom>
              <a:noFill/>
            </p:spPr>
            <p:txBody>
              <a:bodyPr wrap="square" rtlCol="0">
                <a:spAutoFit/>
              </a:bodyPr>
              <a:lstStyle/>
              <a:p>
                <a:pPr algn="ctr"/>
                <a:r>
                  <a:rPr lang="en-US" sz="1600" dirty="0" smtClean="0">
                    <a:solidFill>
                      <a:schemeClr val="accent4">
                        <a:lumMod val="75000"/>
                      </a:schemeClr>
                    </a:solidFill>
                  </a:rPr>
                  <a:t>Module K Templates</a:t>
                </a:r>
                <a:endParaRPr lang="en-US" sz="1600" dirty="0">
                  <a:solidFill>
                    <a:schemeClr val="accent4">
                      <a:lumMod val="75000"/>
                    </a:schemeClr>
                  </a:solidFill>
                </a:endParaRPr>
              </a:p>
            </p:txBody>
          </p:sp>
          <p:sp>
            <p:nvSpPr>
              <p:cNvPr id="93" name="Rectangle 92"/>
              <p:cNvSpPr/>
              <p:nvPr/>
            </p:nvSpPr>
            <p:spPr>
              <a:xfrm>
                <a:off x="10274555" y="4403775"/>
                <a:ext cx="391783" cy="328975"/>
              </a:xfrm>
              <a:prstGeom prst="rect">
                <a:avLst/>
              </a:prstGeom>
              <a:solidFill>
                <a:schemeClr val="accent4">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accent4">
                        <a:lumMod val="50000"/>
                      </a:schemeClr>
                    </a:solidFill>
                    <a:latin typeface="Times New Roman" panose="02020603050405020304" pitchFamily="18" charset="0"/>
                    <a:cs typeface="Times New Roman" panose="02020603050405020304" pitchFamily="18" charset="0"/>
                  </a:rPr>
                  <a:t>iv</a:t>
                </a:r>
                <a:endParaRPr lang="en-US" sz="1600" dirty="0">
                  <a:solidFill>
                    <a:schemeClr val="accent4">
                      <a:lumMod val="50000"/>
                    </a:schemeClr>
                  </a:solidFill>
                  <a:latin typeface="Times New Roman" panose="02020603050405020304" pitchFamily="18" charset="0"/>
                  <a:cs typeface="Times New Roman" panose="02020603050405020304" pitchFamily="18" charset="0"/>
                </a:endParaRPr>
              </a:p>
            </p:txBody>
          </p:sp>
        </p:grpSp>
        <p:sp>
          <p:nvSpPr>
            <p:cNvPr id="88" name="Rectangle 87"/>
            <p:cNvSpPr/>
            <p:nvPr/>
          </p:nvSpPr>
          <p:spPr>
            <a:xfrm>
              <a:off x="9462524" y="5315454"/>
              <a:ext cx="391783" cy="328975"/>
            </a:xfrm>
            <a:prstGeom prst="rect">
              <a:avLst/>
            </a:prstGeom>
            <a:solidFill>
              <a:schemeClr val="accent4">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accent4">
                      <a:lumMod val="50000"/>
                    </a:schemeClr>
                  </a:solidFill>
                  <a:latin typeface="Times New Roman" panose="02020603050405020304" pitchFamily="18" charset="0"/>
                  <a:cs typeface="Times New Roman" panose="02020603050405020304" pitchFamily="18" charset="0"/>
                </a:rPr>
                <a:t>i</a:t>
              </a:r>
              <a:endParaRPr lang="en-US" sz="1600" dirty="0">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89" name="Rectangle 88"/>
            <p:cNvSpPr/>
            <p:nvPr/>
          </p:nvSpPr>
          <p:spPr>
            <a:xfrm>
              <a:off x="9930491" y="5315454"/>
              <a:ext cx="391783" cy="328975"/>
            </a:xfrm>
            <a:prstGeom prst="rect">
              <a:avLst/>
            </a:prstGeom>
            <a:solidFill>
              <a:schemeClr val="accent4">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accent4">
                      <a:lumMod val="50000"/>
                    </a:schemeClr>
                  </a:solidFill>
                  <a:latin typeface="Times New Roman" panose="02020603050405020304" pitchFamily="18" charset="0"/>
                  <a:cs typeface="Times New Roman" panose="02020603050405020304" pitchFamily="18" charset="0"/>
                </a:rPr>
                <a:t>ii</a:t>
              </a:r>
              <a:endParaRPr lang="en-US" sz="1600" dirty="0">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90" name="Rectangle 89"/>
            <p:cNvSpPr/>
            <p:nvPr/>
          </p:nvSpPr>
          <p:spPr>
            <a:xfrm>
              <a:off x="10401989" y="5315454"/>
              <a:ext cx="391783" cy="328975"/>
            </a:xfrm>
            <a:prstGeom prst="rect">
              <a:avLst/>
            </a:prstGeom>
            <a:solidFill>
              <a:schemeClr val="accent4">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accent4">
                      <a:lumMod val="50000"/>
                    </a:schemeClr>
                  </a:solidFill>
                  <a:latin typeface="Times New Roman" panose="02020603050405020304" pitchFamily="18" charset="0"/>
                  <a:cs typeface="Times New Roman" panose="02020603050405020304" pitchFamily="18" charset="0"/>
                </a:rPr>
                <a:t>iii</a:t>
              </a:r>
              <a:endParaRPr lang="en-US" sz="1600" dirty="0">
                <a:solidFill>
                  <a:schemeClr val="accent4">
                    <a:lumMod val="50000"/>
                  </a:schemeClr>
                </a:solidFill>
                <a:latin typeface="Times New Roman" panose="02020603050405020304" pitchFamily="18" charset="0"/>
                <a:cs typeface="Times New Roman" panose="02020603050405020304" pitchFamily="18" charset="0"/>
              </a:endParaRPr>
            </a:p>
          </p:txBody>
        </p:sp>
      </p:grpSp>
      <p:grpSp>
        <p:nvGrpSpPr>
          <p:cNvPr id="94" name="Group 93"/>
          <p:cNvGrpSpPr/>
          <p:nvPr/>
        </p:nvGrpSpPr>
        <p:grpSpPr>
          <a:xfrm>
            <a:off x="7074025" y="3558806"/>
            <a:ext cx="1952469" cy="783422"/>
            <a:chOff x="7086057" y="4787039"/>
            <a:chExt cx="1952469" cy="783422"/>
          </a:xfrm>
        </p:grpSpPr>
        <p:grpSp>
          <p:nvGrpSpPr>
            <p:cNvPr id="95" name="Group 94"/>
            <p:cNvGrpSpPr/>
            <p:nvPr/>
          </p:nvGrpSpPr>
          <p:grpSpPr>
            <a:xfrm>
              <a:off x="7086057" y="4787039"/>
              <a:ext cx="1952469" cy="783422"/>
              <a:chOff x="6498499" y="3869528"/>
              <a:chExt cx="1952469" cy="783422"/>
            </a:xfrm>
          </p:grpSpPr>
          <p:sp>
            <p:nvSpPr>
              <p:cNvPr id="99" name="Rectangle 98"/>
              <p:cNvSpPr/>
              <p:nvPr/>
            </p:nvSpPr>
            <p:spPr>
              <a:xfrm>
                <a:off x="6498499" y="3897763"/>
                <a:ext cx="1904213" cy="755187"/>
              </a:xfrm>
              <a:prstGeom prst="rect">
                <a:avLst/>
              </a:prstGeom>
              <a:solidFill>
                <a:srgbClr val="F7C5A3"/>
              </a:solidFill>
              <a:ln w="31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a:off x="6533215" y="3869528"/>
                <a:ext cx="1917753" cy="338554"/>
              </a:xfrm>
              <a:prstGeom prst="rect">
                <a:avLst/>
              </a:prstGeom>
              <a:noFill/>
            </p:spPr>
            <p:txBody>
              <a:bodyPr wrap="square" rtlCol="0">
                <a:spAutoFit/>
              </a:bodyPr>
              <a:lstStyle/>
              <a:p>
                <a:pPr algn="ctr"/>
                <a:r>
                  <a:rPr lang="en-US" sz="1600" dirty="0" smtClean="0">
                    <a:solidFill>
                      <a:srgbClr val="E26714"/>
                    </a:solidFill>
                  </a:rPr>
                  <a:t>Module S Templates</a:t>
                </a:r>
                <a:endParaRPr lang="en-US" sz="1600" dirty="0">
                  <a:solidFill>
                    <a:srgbClr val="E26714"/>
                  </a:solidFill>
                </a:endParaRPr>
              </a:p>
            </p:txBody>
          </p:sp>
          <p:sp>
            <p:nvSpPr>
              <p:cNvPr id="101" name="Rectangle 100"/>
              <p:cNvSpPr/>
              <p:nvPr/>
            </p:nvSpPr>
            <p:spPr>
              <a:xfrm>
                <a:off x="7926658" y="4208151"/>
                <a:ext cx="391783" cy="328975"/>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accent2">
                        <a:lumMod val="75000"/>
                      </a:schemeClr>
                    </a:solidFill>
                    <a:latin typeface="Times New Roman" panose="02020603050405020304" pitchFamily="18" charset="0"/>
                    <a:cs typeface="Times New Roman" panose="02020603050405020304" pitchFamily="18" charset="0"/>
                  </a:rPr>
                  <a:t>iv</a:t>
                </a:r>
                <a:endParaRPr lang="en-US" sz="1600" dirty="0">
                  <a:solidFill>
                    <a:schemeClr val="accent2">
                      <a:lumMod val="75000"/>
                    </a:schemeClr>
                  </a:solidFill>
                  <a:latin typeface="Times New Roman" panose="02020603050405020304" pitchFamily="18" charset="0"/>
                  <a:cs typeface="Times New Roman" panose="02020603050405020304" pitchFamily="18" charset="0"/>
                </a:endParaRPr>
              </a:p>
            </p:txBody>
          </p:sp>
        </p:grpSp>
        <p:sp>
          <p:nvSpPr>
            <p:cNvPr id="96" name="Rectangle 95"/>
            <p:cNvSpPr/>
            <p:nvPr/>
          </p:nvSpPr>
          <p:spPr>
            <a:xfrm>
              <a:off x="7120773" y="5125661"/>
              <a:ext cx="391783" cy="328975"/>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accent2">
                      <a:lumMod val="75000"/>
                    </a:schemeClr>
                  </a:solidFill>
                  <a:latin typeface="Times New Roman" panose="02020603050405020304" pitchFamily="18" charset="0"/>
                  <a:cs typeface="Times New Roman" panose="02020603050405020304" pitchFamily="18" charset="0"/>
                </a:rPr>
                <a:t>i</a:t>
              </a:r>
              <a:endParaRPr lang="en-US" sz="16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97" name="Rectangle 96"/>
            <p:cNvSpPr/>
            <p:nvPr/>
          </p:nvSpPr>
          <p:spPr>
            <a:xfrm>
              <a:off x="7577937" y="5125662"/>
              <a:ext cx="391783" cy="328975"/>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accent2">
                      <a:lumMod val="75000"/>
                    </a:schemeClr>
                  </a:solidFill>
                  <a:latin typeface="Times New Roman" panose="02020603050405020304" pitchFamily="18" charset="0"/>
                  <a:cs typeface="Times New Roman" panose="02020603050405020304" pitchFamily="18" charset="0"/>
                </a:rPr>
                <a:t>ii</a:t>
              </a:r>
              <a:endParaRPr lang="en-US" sz="16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98" name="Rectangle 97"/>
            <p:cNvSpPr/>
            <p:nvPr/>
          </p:nvSpPr>
          <p:spPr>
            <a:xfrm>
              <a:off x="8038163" y="5125662"/>
              <a:ext cx="391783" cy="328975"/>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accent2">
                      <a:lumMod val="75000"/>
                    </a:schemeClr>
                  </a:solidFill>
                  <a:latin typeface="Times New Roman" panose="02020603050405020304" pitchFamily="18" charset="0"/>
                  <a:cs typeface="Times New Roman" panose="02020603050405020304" pitchFamily="18" charset="0"/>
                </a:rPr>
                <a:t>iii</a:t>
              </a:r>
              <a:endParaRPr lang="en-US" sz="1600" dirty="0">
                <a:solidFill>
                  <a:schemeClr val="accent2">
                    <a:lumMod val="75000"/>
                  </a:schemeClr>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142130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0760"/>
            <a:ext cx="10515600" cy="940157"/>
          </a:xfrm>
          <a:ln>
            <a:noFill/>
          </a:ln>
        </p:spPr>
        <p:txBody>
          <a:bodyPr>
            <a:noAutofit/>
          </a:bodyPr>
          <a:lstStyle/>
          <a:p>
            <a:pPr lvl="1" algn="l" rtl="0">
              <a:lnSpc>
                <a:spcPct val="90000"/>
              </a:lnSpc>
              <a:spcBef>
                <a:spcPts val="600"/>
              </a:spcBef>
              <a:spcAft>
                <a:spcPts val="300"/>
              </a:spcAft>
            </a:pPr>
            <a:r>
              <a:rPr lang="en-US" sz="4400" dirty="0" smtClean="0">
                <a:ln w="3175">
                  <a:noFill/>
                </a:ln>
                <a:solidFill>
                  <a:srgbClr val="92D050"/>
                </a:solidFill>
                <a:latin typeface="Arial Black" panose="020B0A04020102020204" pitchFamily="34" charset="0"/>
              </a:rPr>
              <a:t>Editing forms and templates </a:t>
            </a:r>
            <a:br>
              <a:rPr lang="en-US" sz="4400" dirty="0" smtClean="0">
                <a:ln w="3175">
                  <a:noFill/>
                </a:ln>
                <a:solidFill>
                  <a:srgbClr val="92D050"/>
                </a:solidFill>
                <a:latin typeface="Arial Black" panose="020B0A04020102020204" pitchFamily="34" charset="0"/>
              </a:rPr>
            </a:br>
            <a:r>
              <a:rPr lang="en-US" sz="4400" dirty="0" smtClean="0">
                <a:ln>
                  <a:solidFill>
                    <a:srgbClr val="0F4C8F"/>
                  </a:solidFill>
                </a:ln>
                <a:solidFill>
                  <a:srgbClr val="92D050"/>
                </a:solidFill>
                <a:latin typeface="Arial Black" panose="020B0A04020102020204" pitchFamily="34" charset="0"/>
                <a:cs typeface="Times New Roman" panose="02020603050405020304" pitchFamily="18" charset="0"/>
              </a:rPr>
              <a:t>Components</a:t>
            </a:r>
            <a:endParaRPr lang="en-US" sz="4400" dirty="0">
              <a:ln w="3175">
                <a:no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477983" y="1869742"/>
            <a:ext cx="10723417" cy="4556815"/>
          </a:xfrm>
        </p:spPr>
        <p:txBody>
          <a:bodyPr>
            <a:normAutofit/>
          </a:bodyPr>
          <a:lstStyle/>
          <a:p>
            <a:pPr marL="457200" lvl="1" indent="0">
              <a:lnSpc>
                <a:spcPct val="100000"/>
              </a:lnSpc>
              <a:spcBef>
                <a:spcPts val="600"/>
              </a:spcBef>
              <a:spcAft>
                <a:spcPts val="600"/>
              </a:spcAft>
              <a:buNone/>
            </a:pPr>
            <a:r>
              <a:rPr lang="en-US" sz="2800" dirty="0" smtClean="0">
                <a:ln>
                  <a:solidFill>
                    <a:srgbClr val="0F4C8F"/>
                  </a:solidFill>
                </a:ln>
                <a:solidFill>
                  <a:srgbClr val="92D050"/>
                </a:solidFill>
                <a:latin typeface="Times New Roman" panose="02020603050405020304" pitchFamily="18" charset="0"/>
                <a:cs typeface="Times New Roman" panose="02020603050405020304" pitchFamily="18" charset="0"/>
              </a:rPr>
              <a:t>Batteries, continued</a:t>
            </a:r>
          </a:p>
          <a:p>
            <a:pPr marL="457200" lvl="1" indent="0">
              <a:lnSpc>
                <a:spcPct val="100000"/>
              </a:lnSpc>
              <a:spcBef>
                <a:spcPts val="600"/>
              </a:spcBef>
              <a:spcAft>
                <a:spcPts val="600"/>
              </a:spcAft>
              <a:buNone/>
            </a:pPr>
            <a:r>
              <a:rPr lang="en-US" dirty="0" smtClean="0">
                <a:latin typeface="Times New Roman" panose="02020603050405020304" pitchFamily="18" charset="0"/>
                <a:cs typeface="Times New Roman" panose="02020603050405020304" pitchFamily="18" charset="0"/>
              </a:rPr>
              <a:t>When </a:t>
            </a:r>
            <a:r>
              <a:rPr lang="en-US" dirty="0">
                <a:latin typeface="Times New Roman" panose="02020603050405020304" pitchFamily="18" charset="0"/>
                <a:cs typeface="Times New Roman" panose="02020603050405020304" pitchFamily="18" charset="0"/>
              </a:rPr>
              <a:t>assigning a new assessment to a Veteran, staff must choose one battery which will pre-select a collection of modules. Staff can select extra modules if needed (or deselect modules which are unnecessary), and then save the assessment. This final collection of modules is the assessment </a:t>
            </a:r>
            <a:r>
              <a:rPr lang="en-US" dirty="0" smtClean="0">
                <a:latin typeface="Times New Roman" panose="02020603050405020304" pitchFamily="18" charset="0"/>
                <a:cs typeface="Times New Roman" panose="02020603050405020304" pitchFamily="18" charset="0"/>
              </a:rPr>
              <a:t>(battery) that </a:t>
            </a:r>
            <a:r>
              <a:rPr lang="en-US" dirty="0">
                <a:latin typeface="Times New Roman" panose="02020603050405020304" pitchFamily="18" charset="0"/>
                <a:cs typeface="Times New Roman" panose="02020603050405020304" pitchFamily="18" charset="0"/>
              </a:rPr>
              <a:t>will be given to the Veteran. </a:t>
            </a:r>
            <a:endParaRPr lang="en-US" dirty="0" smtClean="0">
              <a:latin typeface="Times New Roman" panose="02020603050405020304" pitchFamily="18" charset="0"/>
              <a:cs typeface="Times New Roman" panose="02020603050405020304" pitchFamily="18" charset="0"/>
            </a:endParaRPr>
          </a:p>
          <a:p>
            <a:pPr marL="457200" lvl="1" indent="0">
              <a:lnSpc>
                <a:spcPct val="100000"/>
              </a:lnSpc>
              <a:spcBef>
                <a:spcPts val="600"/>
              </a:spcBef>
              <a:spcAft>
                <a:spcPts val="600"/>
              </a:spcAft>
              <a:buNone/>
            </a:pPr>
            <a:r>
              <a:rPr lang="en-US" dirty="0">
                <a:latin typeface="Times New Roman" panose="02020603050405020304" pitchFamily="18" charset="0"/>
                <a:cs typeface="Times New Roman" panose="02020603050405020304" pitchFamily="18" charset="0"/>
              </a:rPr>
              <a:t>Besides creating and editing batteries from scratch in the Editors tab, HSTAs can associate batteries with individual Veterans by using the Create Battery tab (“creating assessments from the Clinician role”), so that those Veterans may log in and undergo eScreening.</a:t>
            </a:r>
          </a:p>
          <a:p>
            <a:pPr marL="457200" lvl="1" indent="0">
              <a:lnSpc>
                <a:spcPct val="100000"/>
              </a:lnSpc>
              <a:spcBef>
                <a:spcPts val="600"/>
              </a:spcBef>
              <a:spcAft>
                <a:spcPts val="600"/>
              </a:spcAft>
              <a:buNone/>
            </a:pPr>
            <a:endParaRPr lang="en-US" dirty="0">
              <a:latin typeface="Times New Roman" panose="02020603050405020304" pitchFamily="18" charset="0"/>
              <a:cs typeface="Times New Roman" panose="02020603050405020304" pitchFamily="18" charset="0"/>
            </a:endParaRPr>
          </a:p>
          <a:p>
            <a:pPr marL="457200" lvl="1" indent="0">
              <a:buNone/>
            </a:pPr>
            <a:endParaRPr lang="en-US" dirty="0" smtClean="0">
              <a:ln>
                <a:solidFill>
                  <a:srgbClr val="0F4C8F"/>
                </a:solidFill>
              </a:ln>
              <a:solidFill>
                <a:srgbClr val="92D050"/>
              </a:solidFill>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marL="457200" lvl="1" indent="0">
              <a:buNone/>
            </a:pPr>
            <a:endParaRPr lang="en-US" dirty="0" smtClean="0">
              <a:latin typeface="Times New Roman" panose="02020603050405020304" pitchFamily="18" charset="0"/>
              <a:cs typeface="Times New Roman" panose="02020603050405020304" pitchFamily="18" charset="0"/>
            </a:endParaRPr>
          </a:p>
          <a:p>
            <a:pPr marL="457200" lvl="1" indent="0">
              <a:buNone/>
            </a:pPr>
            <a:endParaRPr lang="en-US" dirty="0" smtClean="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marL="457200" lvl="1" indent="0">
              <a:buNone/>
            </a:pPr>
            <a:endParaRPr lang="en-US" dirty="0" smtClean="0">
              <a:latin typeface="Times New Roman" panose="02020603050405020304" pitchFamily="18" charset="0"/>
              <a:cs typeface="Times New Roman" panose="02020603050405020304" pitchFamily="18" charset="0"/>
            </a:endParaRPr>
          </a:p>
          <a:p>
            <a:pPr marL="457200" lvl="1"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9587606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36418"/>
            <a:ext cx="10515600" cy="1496291"/>
          </a:xfrm>
          <a:ln>
            <a:noFill/>
          </a:ln>
        </p:spPr>
        <p:txBody>
          <a:bodyPr>
            <a:normAutofit fontScale="90000"/>
          </a:bodyPr>
          <a:lstStyle/>
          <a:p>
            <a:pPr lvl="1" algn="l" rtl="0">
              <a:lnSpc>
                <a:spcPct val="90000"/>
              </a:lnSpc>
              <a:spcBef>
                <a:spcPts val="600"/>
              </a:spcBef>
              <a:spcAft>
                <a:spcPts val="300"/>
              </a:spcAft>
            </a:pPr>
            <a:r>
              <a:rPr lang="en-US" sz="3200" dirty="0" smtClean="0">
                <a:ln w="3175">
                  <a:noFill/>
                </a:ln>
                <a:solidFill>
                  <a:srgbClr val="92D050"/>
                </a:solidFill>
                <a:latin typeface="Arial Black" panose="020B0A04020102020204" pitchFamily="34" charset="0"/>
              </a:rPr>
              <a:t/>
            </a:r>
            <a:br>
              <a:rPr lang="en-US" sz="3200" dirty="0" smtClean="0">
                <a:ln w="3175">
                  <a:noFill/>
                </a:ln>
                <a:solidFill>
                  <a:srgbClr val="92D050"/>
                </a:solidFill>
                <a:latin typeface="Arial Black" panose="020B0A04020102020204" pitchFamily="34" charset="0"/>
              </a:rPr>
            </a:br>
            <a:r>
              <a:rPr lang="en-US" sz="4900" dirty="0" smtClean="0">
                <a:ln w="3175">
                  <a:noFill/>
                </a:ln>
                <a:solidFill>
                  <a:srgbClr val="92D050"/>
                </a:solidFill>
                <a:latin typeface="Arial Black" panose="020B0A04020102020204" pitchFamily="34" charset="0"/>
              </a:rPr>
              <a:t>Editing forms and templates </a:t>
            </a:r>
            <a:br>
              <a:rPr lang="en-US" sz="4900" dirty="0" smtClean="0">
                <a:ln w="3175">
                  <a:noFill/>
                </a:ln>
                <a:solidFill>
                  <a:srgbClr val="92D050"/>
                </a:solidFill>
                <a:latin typeface="Arial Black" panose="020B0A04020102020204" pitchFamily="34" charset="0"/>
              </a:rPr>
            </a:br>
            <a:r>
              <a:rPr lang="en-US" sz="4900" dirty="0" smtClean="0">
                <a:ln>
                  <a:solidFill>
                    <a:srgbClr val="0F4C8F"/>
                  </a:solidFill>
                </a:ln>
                <a:solidFill>
                  <a:srgbClr val="92D050"/>
                </a:solidFill>
                <a:latin typeface="Arial Black" panose="020B0A04020102020204" pitchFamily="34" charset="0"/>
                <a:cs typeface="Times New Roman" panose="02020603050405020304" pitchFamily="18" charset="0"/>
              </a:rPr>
              <a:t>Components</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endParaRPr lang="en-US" sz="3200" dirty="0">
              <a:ln w="3175">
                <a:no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838199" y="1932709"/>
            <a:ext cx="10515601" cy="4281055"/>
          </a:xfrm>
        </p:spPr>
        <p:txBody>
          <a:bodyPr>
            <a:normAutofit fontScale="92500" lnSpcReduction="20000"/>
          </a:bodyPr>
          <a:lstStyle/>
          <a:p>
            <a:pPr marL="0" indent="0">
              <a:buNone/>
            </a:pPr>
            <a:r>
              <a:rPr lang="en-US" dirty="0" smtClean="0">
                <a:ln>
                  <a:solidFill>
                    <a:srgbClr val="0F4C8F"/>
                  </a:solidFill>
                </a:ln>
                <a:solidFill>
                  <a:srgbClr val="92D050"/>
                </a:solidFill>
                <a:latin typeface="Times New Roman" panose="02020603050405020304" pitchFamily="18" charset="0"/>
                <a:cs typeface="Times New Roman" panose="02020603050405020304" pitchFamily="18" charset="0"/>
              </a:rPr>
              <a:t>Sections</a:t>
            </a:r>
          </a:p>
          <a:p>
            <a:pPr>
              <a:lnSpc>
                <a:spcPct val="100000"/>
              </a:lnSpc>
              <a:spcBef>
                <a:spcPts val="600"/>
              </a:spcBef>
              <a:spcAft>
                <a:spcPts val="900"/>
              </a:spcAft>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purpose of a section is to group and order </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modules, usually similar ones. New </a:t>
            </a:r>
            <a:r>
              <a:rPr lang="en-US" sz="2400" dirty="0">
                <a:latin typeface="Times New Roman" panose="02020603050405020304" pitchFamily="18" charset="0"/>
                <a:cs typeface="Times New Roman" panose="02020603050405020304" pitchFamily="18" charset="0"/>
              </a:rPr>
              <a:t>sections can be </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created; empty ones </a:t>
            </a:r>
            <a:r>
              <a:rPr lang="en-US" sz="2400" dirty="0">
                <a:latin typeface="Times New Roman" panose="02020603050405020304" pitchFamily="18" charset="0"/>
                <a:cs typeface="Times New Roman" panose="02020603050405020304" pitchFamily="18" charset="0"/>
              </a:rPr>
              <a:t>can be deleted. </a:t>
            </a:r>
            <a:r>
              <a:rPr lang="en-US" sz="2400" dirty="0" smtClean="0">
                <a:latin typeface="Times New Roman" panose="02020603050405020304" pitchFamily="18" charset="0"/>
                <a:cs typeface="Times New Roman" panose="02020603050405020304" pitchFamily="18" charset="0"/>
              </a:rPr>
              <a:t>Modules can </a:t>
            </a:r>
            <a:r>
              <a:rPr lang="en-US" sz="2400" dirty="0">
                <a:latin typeface="Times New Roman" panose="02020603050405020304" pitchFamily="18" charset="0"/>
                <a:cs typeface="Times New Roman" panose="02020603050405020304" pitchFamily="18" charset="0"/>
              </a:rPr>
              <a:t>be </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reordered across sections by dragging and dropping. </a:t>
            </a:r>
            <a:endParaRPr lang="en-US" sz="2400" dirty="0">
              <a:latin typeface="Times New Roman" panose="02020603050405020304" pitchFamily="18" charset="0"/>
              <a:cs typeface="Times New Roman" panose="02020603050405020304" pitchFamily="18" charset="0"/>
            </a:endParaRPr>
          </a:p>
          <a:p>
            <a:pPr>
              <a:lnSpc>
                <a:spcPct val="100000"/>
              </a:lnSpc>
              <a:spcBef>
                <a:spcPts val="600"/>
              </a:spcBef>
              <a:spcAft>
                <a:spcPts val="900"/>
              </a:spcAft>
            </a:pPr>
            <a:r>
              <a:rPr lang="en-US" sz="2400" dirty="0" smtClean="0">
                <a:latin typeface="Times New Roman" panose="02020603050405020304" pitchFamily="18" charset="0"/>
                <a:cs typeface="Times New Roman" panose="02020603050405020304" pitchFamily="18" charset="0"/>
              </a:rPr>
              <a:t> Modules cannot be left outside of a section.</a:t>
            </a:r>
          </a:p>
          <a:p>
            <a:pPr>
              <a:lnSpc>
                <a:spcPct val="100000"/>
              </a:lnSpc>
              <a:spcBef>
                <a:spcPts val="600"/>
              </a:spcBef>
              <a:spcAft>
                <a:spcPts val="900"/>
              </a:spcAft>
            </a:pPr>
            <a:r>
              <a:rPr lang="en-US" sz="2400" dirty="0" smtClean="0">
                <a:latin typeface="Times New Roman" panose="02020603050405020304" pitchFamily="18" charset="0"/>
                <a:cs typeface="Times New Roman" panose="02020603050405020304" pitchFamily="18" charset="0"/>
              </a:rPr>
              <a:t>Sections act globally—they dictate order for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the whole system.</a:t>
            </a:r>
          </a:p>
          <a:p>
            <a:pPr>
              <a:lnSpc>
                <a:spcPct val="100000"/>
              </a:lnSpc>
              <a:spcBef>
                <a:spcPts val="600"/>
              </a:spcBef>
              <a:spcAft>
                <a:spcPts val="900"/>
              </a:spcAft>
            </a:pPr>
            <a:r>
              <a:rPr lang="en-US" sz="2400" dirty="0" smtClean="0">
                <a:latin typeface="Times New Roman" panose="02020603050405020304" pitchFamily="18" charset="0"/>
                <a:cs typeface="Times New Roman" panose="02020603050405020304" pitchFamily="18" charset="0"/>
              </a:rPr>
              <a:t>Section titles are displayed to the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Veteran, not module titles.</a:t>
            </a:r>
          </a:p>
          <a:p>
            <a:pPr marL="0" indent="0">
              <a:lnSpc>
                <a:spcPct val="100000"/>
              </a:lnSpc>
              <a:spcBef>
                <a:spcPts val="600"/>
              </a:spcBef>
              <a:spcAft>
                <a:spcPts val="900"/>
              </a:spcAft>
              <a:buNone/>
            </a:pPr>
            <a:r>
              <a:rPr lang="en-US" sz="2400" dirty="0" smtClean="0">
                <a:latin typeface="Times New Roman" panose="02020603050405020304" pitchFamily="18" charset="0"/>
                <a:cs typeface="Times New Roman" panose="02020603050405020304" pitchFamily="18" charset="0"/>
              </a:rPr>
              <a:t>                                                  </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Section titles</a:t>
            </a:r>
          </a:p>
          <a:p>
            <a:pPr>
              <a:lnSpc>
                <a:spcPct val="100000"/>
              </a:lnSpc>
              <a:spcBef>
                <a:spcPts val="600"/>
              </a:spcBef>
              <a:spcAft>
                <a:spcPts val="900"/>
              </a:spcAft>
            </a:pPr>
            <a:endParaRPr lang="en-US" sz="24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457200" lvl="1" indent="0">
              <a:buNone/>
            </a:pPr>
            <a:endParaRPr lang="en-US" dirty="0" smtClean="0">
              <a:latin typeface="Times New Roman" panose="02020603050405020304" pitchFamily="18" charset="0"/>
              <a:cs typeface="Times New Roman" panose="02020603050405020304" pitchFamily="18" charset="0"/>
            </a:endParaRPr>
          </a:p>
          <a:p>
            <a:pPr marL="457200" lvl="1" indent="0">
              <a:buNone/>
            </a:pPr>
            <a:endParaRPr lang="en-US" dirty="0" smtClean="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marL="457200" lvl="1" indent="0">
              <a:buNone/>
            </a:pPr>
            <a:endParaRPr lang="en-US" dirty="0" smtClean="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p>
          <a:p>
            <a:pPr marL="0" indent="0">
              <a:buNone/>
            </a:pPr>
            <a:endParaRPr lang="en-US" dirty="0"/>
          </a:p>
        </p:txBody>
      </p:sp>
      <p:sp>
        <p:nvSpPr>
          <p:cNvPr id="4" name="Rounded Rectangle 3"/>
          <p:cNvSpPr/>
          <p:nvPr/>
        </p:nvSpPr>
        <p:spPr>
          <a:xfrm>
            <a:off x="7216518" y="1240975"/>
            <a:ext cx="3918857" cy="5192486"/>
          </a:xfrm>
          <a:prstGeom prst="roundRect">
            <a:avLst/>
          </a:prstGeom>
          <a:solidFill>
            <a:schemeClr val="tx2">
              <a:lumMod val="20000"/>
              <a:lumOff val="80000"/>
            </a:schemeClr>
          </a:solidFill>
          <a:ln w="571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077985" y="2092379"/>
            <a:ext cx="1773974" cy="458866"/>
          </a:xfrm>
          <a:prstGeom prst="rect">
            <a:avLst/>
          </a:prstGeom>
          <a:solidFill>
            <a:schemeClr val="accent2">
              <a:lumMod val="20000"/>
              <a:lumOff val="80000"/>
            </a:schemeClr>
          </a:solidFill>
          <a:ln w="3175">
            <a:solidFill>
              <a:schemeClr val="accent2">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2000" dirty="0" smtClean="0">
                <a:solidFill>
                  <a:schemeClr val="accent2">
                    <a:lumMod val="50000"/>
                  </a:schemeClr>
                </a:solidFill>
              </a:rPr>
              <a:t>Module A</a:t>
            </a:r>
            <a:endParaRPr lang="en-US" sz="2000" dirty="0">
              <a:solidFill>
                <a:schemeClr val="accent2">
                  <a:lumMod val="50000"/>
                </a:schemeClr>
              </a:solidFill>
            </a:endParaRPr>
          </a:p>
        </p:txBody>
      </p:sp>
      <p:sp>
        <p:nvSpPr>
          <p:cNvPr id="31" name="Rectangle 30"/>
          <p:cNvSpPr/>
          <p:nvPr/>
        </p:nvSpPr>
        <p:spPr>
          <a:xfrm>
            <a:off x="8077985" y="2698201"/>
            <a:ext cx="2105440" cy="573926"/>
          </a:xfrm>
          <a:prstGeom prst="rect">
            <a:avLst/>
          </a:prstGeom>
          <a:solidFill>
            <a:schemeClr val="accent4">
              <a:lumMod val="20000"/>
              <a:lumOff val="80000"/>
            </a:schemeClr>
          </a:solidFill>
          <a:ln>
            <a:solidFill>
              <a:schemeClr val="accent4">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2000" dirty="0">
                <a:solidFill>
                  <a:schemeClr val="accent4">
                    <a:lumMod val="75000"/>
                  </a:schemeClr>
                </a:solidFill>
              </a:rPr>
              <a:t>Module </a:t>
            </a:r>
            <a:r>
              <a:rPr lang="en-US" sz="2000" dirty="0" smtClean="0">
                <a:solidFill>
                  <a:schemeClr val="accent4">
                    <a:lumMod val="75000"/>
                  </a:schemeClr>
                </a:solidFill>
              </a:rPr>
              <a:t>C</a:t>
            </a:r>
            <a:endParaRPr lang="en-US" sz="2000" dirty="0">
              <a:solidFill>
                <a:schemeClr val="accent4">
                  <a:lumMod val="75000"/>
                </a:schemeClr>
              </a:solidFill>
            </a:endParaRPr>
          </a:p>
        </p:txBody>
      </p:sp>
      <p:sp>
        <p:nvSpPr>
          <p:cNvPr id="47" name="TextBox 46"/>
          <p:cNvSpPr txBox="1"/>
          <p:nvPr/>
        </p:nvSpPr>
        <p:spPr>
          <a:xfrm>
            <a:off x="7690757" y="1698181"/>
            <a:ext cx="3151414" cy="400110"/>
          </a:xfrm>
          <a:prstGeom prst="rect">
            <a:avLst/>
          </a:prstGeom>
          <a:noFill/>
        </p:spPr>
        <p:txBody>
          <a:bodyPr wrap="square" rtlCol="0">
            <a:spAutoFit/>
          </a:bodyPr>
          <a:lstStyle/>
          <a:p>
            <a:r>
              <a:rPr lang="en-US" sz="2000" b="1" dirty="0" smtClean="0">
                <a:solidFill>
                  <a:schemeClr val="tx2">
                    <a:lumMod val="75000"/>
                  </a:schemeClr>
                </a:solidFill>
              </a:rPr>
              <a:t>Demographics</a:t>
            </a:r>
            <a:endParaRPr lang="en-US" sz="2000" b="1" dirty="0">
              <a:solidFill>
                <a:schemeClr val="tx2">
                  <a:lumMod val="75000"/>
                </a:schemeClr>
              </a:solidFill>
            </a:endParaRPr>
          </a:p>
        </p:txBody>
      </p:sp>
      <p:grpSp>
        <p:nvGrpSpPr>
          <p:cNvPr id="50" name="Group 49"/>
          <p:cNvGrpSpPr/>
          <p:nvPr/>
        </p:nvGrpSpPr>
        <p:grpSpPr>
          <a:xfrm>
            <a:off x="8098978" y="3429004"/>
            <a:ext cx="2155371" cy="816429"/>
            <a:chOff x="7821386" y="3265714"/>
            <a:chExt cx="2155371" cy="816429"/>
          </a:xfrm>
        </p:grpSpPr>
        <p:sp>
          <p:nvSpPr>
            <p:cNvPr id="48" name="Rectangle 47"/>
            <p:cNvSpPr/>
            <p:nvPr/>
          </p:nvSpPr>
          <p:spPr>
            <a:xfrm>
              <a:off x="7821386" y="3265714"/>
              <a:ext cx="2155371" cy="816429"/>
            </a:xfrm>
            <a:prstGeom prst="rect">
              <a:avLst/>
            </a:prstGeom>
            <a:solidFill>
              <a:srgbClr val="F8BABA"/>
            </a:solidFill>
            <a:ln w="3175">
              <a:solidFill>
                <a:srgbClr val="F286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7829543" y="3477984"/>
              <a:ext cx="2022416" cy="400110"/>
            </a:xfrm>
            <a:prstGeom prst="rect">
              <a:avLst/>
            </a:prstGeom>
            <a:noFill/>
          </p:spPr>
          <p:txBody>
            <a:bodyPr wrap="square" rtlCol="0">
              <a:spAutoFit/>
            </a:bodyPr>
            <a:lstStyle/>
            <a:p>
              <a:r>
                <a:rPr lang="en-US" sz="2000" dirty="0" smtClean="0">
                  <a:solidFill>
                    <a:srgbClr val="F27E7E"/>
                  </a:solidFill>
                </a:rPr>
                <a:t>Module K</a:t>
              </a:r>
              <a:endParaRPr lang="en-US" sz="2000" dirty="0">
                <a:solidFill>
                  <a:srgbClr val="F27E7E"/>
                </a:solidFill>
              </a:endParaRPr>
            </a:p>
          </p:txBody>
        </p:sp>
      </p:grpSp>
      <p:sp>
        <p:nvSpPr>
          <p:cNvPr id="51" name="TextBox 50"/>
          <p:cNvSpPr txBox="1"/>
          <p:nvPr/>
        </p:nvSpPr>
        <p:spPr>
          <a:xfrm>
            <a:off x="7690757" y="4425047"/>
            <a:ext cx="3282043" cy="400110"/>
          </a:xfrm>
          <a:prstGeom prst="rect">
            <a:avLst/>
          </a:prstGeom>
          <a:noFill/>
        </p:spPr>
        <p:txBody>
          <a:bodyPr wrap="square" rtlCol="0">
            <a:spAutoFit/>
          </a:bodyPr>
          <a:lstStyle/>
          <a:p>
            <a:r>
              <a:rPr lang="en-US" sz="2000" b="1" dirty="0" smtClean="0">
                <a:solidFill>
                  <a:schemeClr val="tx2">
                    <a:lumMod val="75000"/>
                  </a:schemeClr>
                </a:solidFill>
              </a:rPr>
              <a:t>Psychological Health</a:t>
            </a:r>
            <a:endParaRPr lang="en-US" sz="2000" b="1" dirty="0">
              <a:solidFill>
                <a:schemeClr val="tx2">
                  <a:lumMod val="75000"/>
                </a:schemeClr>
              </a:solidFill>
            </a:endParaRPr>
          </a:p>
        </p:txBody>
      </p:sp>
      <p:cxnSp>
        <p:nvCxnSpPr>
          <p:cNvPr id="53" name="Straight Arrow Connector 52"/>
          <p:cNvCxnSpPr/>
          <p:nvPr/>
        </p:nvCxnSpPr>
        <p:spPr>
          <a:xfrm flipV="1">
            <a:off x="5976257" y="4664151"/>
            <a:ext cx="1694815" cy="1024583"/>
          </a:xfrm>
          <a:prstGeom prst="straightConnector1">
            <a:avLst/>
          </a:prstGeom>
          <a:ln w="3810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8098978" y="4800600"/>
            <a:ext cx="2498265" cy="375557"/>
          </a:xfrm>
          <a:prstGeom prst="rect">
            <a:avLst/>
          </a:prstGeom>
          <a:solidFill>
            <a:srgbClr val="F1C1E4"/>
          </a:solidFill>
          <a:ln w="3175">
            <a:solidFill>
              <a:srgbClr val="E795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8107135" y="4800599"/>
            <a:ext cx="2375808" cy="369332"/>
          </a:xfrm>
          <a:prstGeom prst="rect">
            <a:avLst/>
          </a:prstGeom>
          <a:noFill/>
        </p:spPr>
        <p:txBody>
          <a:bodyPr wrap="square" rtlCol="0">
            <a:spAutoFit/>
          </a:bodyPr>
          <a:lstStyle/>
          <a:p>
            <a:r>
              <a:rPr lang="en-US" dirty="0" smtClean="0">
                <a:solidFill>
                  <a:srgbClr val="D854B5"/>
                </a:solidFill>
              </a:rPr>
              <a:t>Module D</a:t>
            </a:r>
            <a:endParaRPr lang="en-US" dirty="0">
              <a:solidFill>
                <a:srgbClr val="D854B5"/>
              </a:solidFill>
            </a:endParaRPr>
          </a:p>
        </p:txBody>
      </p:sp>
      <p:grpSp>
        <p:nvGrpSpPr>
          <p:cNvPr id="56" name="Group 55"/>
          <p:cNvGrpSpPr/>
          <p:nvPr/>
        </p:nvGrpSpPr>
        <p:grpSpPr>
          <a:xfrm>
            <a:off x="8107134" y="5280520"/>
            <a:ext cx="2155372" cy="816429"/>
            <a:chOff x="7821385" y="3265714"/>
            <a:chExt cx="2155372" cy="816429"/>
          </a:xfrm>
        </p:grpSpPr>
        <p:sp>
          <p:nvSpPr>
            <p:cNvPr id="57" name="Rectangle 56"/>
            <p:cNvSpPr/>
            <p:nvPr/>
          </p:nvSpPr>
          <p:spPr>
            <a:xfrm>
              <a:off x="7821386" y="3265714"/>
              <a:ext cx="2155371" cy="816429"/>
            </a:xfrm>
            <a:prstGeom prst="rect">
              <a:avLst/>
            </a:prstGeom>
            <a:solidFill>
              <a:srgbClr val="F8BABA"/>
            </a:solidFill>
            <a:ln w="3175">
              <a:solidFill>
                <a:srgbClr val="F286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821385" y="3477984"/>
              <a:ext cx="2030574" cy="400110"/>
            </a:xfrm>
            <a:prstGeom prst="rect">
              <a:avLst/>
            </a:prstGeom>
            <a:noFill/>
          </p:spPr>
          <p:txBody>
            <a:bodyPr wrap="square" rtlCol="0">
              <a:spAutoFit/>
            </a:bodyPr>
            <a:lstStyle/>
            <a:p>
              <a:r>
                <a:rPr lang="en-US" sz="2000" dirty="0" smtClean="0">
                  <a:solidFill>
                    <a:srgbClr val="F27E7E"/>
                  </a:solidFill>
                </a:rPr>
                <a:t>Module K</a:t>
              </a:r>
              <a:endParaRPr lang="en-US" sz="2000" dirty="0">
                <a:solidFill>
                  <a:srgbClr val="F27E7E"/>
                </a:solidFill>
              </a:endParaRPr>
            </a:p>
          </p:txBody>
        </p:sp>
      </p:grpSp>
      <p:sp>
        <p:nvSpPr>
          <p:cNvPr id="59" name="TextBox 58"/>
          <p:cNvSpPr txBox="1"/>
          <p:nvPr/>
        </p:nvSpPr>
        <p:spPr>
          <a:xfrm>
            <a:off x="7462154" y="1306286"/>
            <a:ext cx="3445329" cy="369332"/>
          </a:xfrm>
          <a:prstGeom prst="rect">
            <a:avLst/>
          </a:prstGeom>
          <a:noFill/>
        </p:spPr>
        <p:txBody>
          <a:bodyPr wrap="square" rtlCol="0">
            <a:spAutoFit/>
          </a:bodyPr>
          <a:lstStyle/>
          <a:p>
            <a:pPr algn="ctr"/>
            <a:r>
              <a:rPr lang="en-US" dirty="0" smtClean="0">
                <a:solidFill>
                  <a:srgbClr val="69809F"/>
                </a:solidFill>
                <a:latin typeface="Arial Black" panose="020B0A04020102020204" pitchFamily="34" charset="0"/>
              </a:rPr>
              <a:t>S E C T I O N   E D I T O R</a:t>
            </a:r>
            <a:endParaRPr lang="en-US" dirty="0">
              <a:solidFill>
                <a:srgbClr val="69809F"/>
              </a:solidFill>
              <a:latin typeface="Arial Black" panose="020B0A04020102020204" pitchFamily="34" charset="0"/>
            </a:endParaRPr>
          </a:p>
        </p:txBody>
      </p:sp>
      <p:cxnSp>
        <p:nvCxnSpPr>
          <p:cNvPr id="61" name="Straight Arrow Connector 60"/>
          <p:cNvCxnSpPr/>
          <p:nvPr/>
        </p:nvCxnSpPr>
        <p:spPr>
          <a:xfrm flipV="1">
            <a:off x="5976257" y="2054433"/>
            <a:ext cx="1856166" cy="3634301"/>
          </a:xfrm>
          <a:prstGeom prst="straightConnector1">
            <a:avLst/>
          </a:prstGeom>
          <a:ln w="3810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3265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017" y="365125"/>
            <a:ext cx="10925783" cy="1325563"/>
          </a:xfrm>
        </p:spPr>
        <p:txBody>
          <a:bodyPr>
            <a:noAutofit/>
          </a:bodyPr>
          <a:lstStyle/>
          <a:p>
            <a:r>
              <a:rPr lang="en-US" dirty="0" smtClean="0">
                <a:solidFill>
                  <a:srgbClr val="92D050"/>
                </a:solidFill>
                <a:latin typeface="Arial Black" panose="020B0A04020102020204" pitchFamily="34" charset="0"/>
              </a:rPr>
              <a:t>MHE training notes</a:t>
            </a:r>
            <a:endParaRPr lang="en-US" dirty="0">
              <a:solidFill>
                <a:srgbClr val="92D050"/>
              </a:solidFill>
              <a:latin typeface="Arial Black" panose="020B0A04020102020204" pitchFamily="34" charset="0"/>
            </a:endParaRPr>
          </a:p>
        </p:txBody>
      </p:sp>
      <p:sp>
        <p:nvSpPr>
          <p:cNvPr id="3" name="Content Placeholder 2"/>
          <p:cNvSpPr>
            <a:spLocks noGrp="1"/>
          </p:cNvSpPr>
          <p:nvPr>
            <p:ph idx="1"/>
          </p:nvPr>
        </p:nvSpPr>
        <p:spPr>
          <a:xfrm>
            <a:off x="1212574" y="1690688"/>
            <a:ext cx="10141225" cy="4671201"/>
          </a:xfrm>
        </p:spPr>
        <p:txBody>
          <a:bodyPr>
            <a:normAutofit/>
          </a:bodyPr>
          <a:lstStyle/>
          <a:p>
            <a:pPr marL="0" indent="0">
              <a:buNone/>
            </a:pPr>
            <a:r>
              <a:rPr lang="en-US" sz="3200" b="1" dirty="0" smtClean="0">
                <a:solidFill>
                  <a:srgbClr val="0F4C8F"/>
                </a:solidFill>
                <a:latin typeface="Arial Black" panose="020B0A04020102020204" pitchFamily="34" charset="0"/>
              </a:rPr>
              <a:t>Notes that relate to the topic will appear under some slides.</a:t>
            </a:r>
            <a:endParaRPr lang="en-US" sz="3200" dirty="0" smtClean="0"/>
          </a:p>
          <a:p>
            <a:endParaRPr lang="en-US" dirty="0"/>
          </a:p>
        </p:txBody>
      </p:sp>
    </p:spTree>
    <p:extLst>
      <p:ext uri="{BB962C8B-B14F-4D97-AF65-F5344CB8AC3E}">
        <p14:creationId xmlns:p14="http://schemas.microsoft.com/office/powerpoint/2010/main" val="6234999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36418"/>
            <a:ext cx="10515600" cy="1496291"/>
          </a:xfrm>
          <a:ln>
            <a:noFill/>
          </a:ln>
        </p:spPr>
        <p:txBody>
          <a:bodyPr>
            <a:normAutofit fontScale="90000"/>
          </a:bodyPr>
          <a:lstStyle/>
          <a:p>
            <a:pPr lvl="1" algn="l" rtl="0">
              <a:lnSpc>
                <a:spcPct val="90000"/>
              </a:lnSpc>
              <a:spcBef>
                <a:spcPts val="600"/>
              </a:spcBef>
              <a:spcAft>
                <a:spcPts val="300"/>
              </a:spcAft>
            </a:pPr>
            <a:r>
              <a:rPr lang="en-US" sz="3200" dirty="0" smtClean="0">
                <a:ln w="3175">
                  <a:noFill/>
                </a:ln>
                <a:solidFill>
                  <a:srgbClr val="92D050"/>
                </a:solidFill>
                <a:latin typeface="Arial Black" panose="020B0A04020102020204" pitchFamily="34" charset="0"/>
              </a:rPr>
              <a:t/>
            </a:r>
            <a:br>
              <a:rPr lang="en-US" sz="3200" dirty="0" smtClean="0">
                <a:ln w="3175">
                  <a:noFill/>
                </a:ln>
                <a:solidFill>
                  <a:srgbClr val="92D050"/>
                </a:solidFill>
                <a:latin typeface="Arial Black" panose="020B0A04020102020204" pitchFamily="34" charset="0"/>
              </a:rPr>
            </a:br>
            <a:r>
              <a:rPr lang="en-US" sz="4900" dirty="0" smtClean="0">
                <a:ln w="3175">
                  <a:noFill/>
                </a:ln>
                <a:solidFill>
                  <a:srgbClr val="92D050"/>
                </a:solidFill>
                <a:latin typeface="Arial Black" panose="020B0A04020102020204" pitchFamily="34" charset="0"/>
              </a:rPr>
              <a:t>Editing forms and templates </a:t>
            </a:r>
            <a:br>
              <a:rPr lang="en-US" sz="4900" dirty="0" smtClean="0">
                <a:ln w="3175">
                  <a:noFill/>
                </a:ln>
                <a:solidFill>
                  <a:srgbClr val="92D050"/>
                </a:solidFill>
                <a:latin typeface="Arial Black" panose="020B0A04020102020204" pitchFamily="34" charset="0"/>
              </a:rPr>
            </a:br>
            <a:r>
              <a:rPr lang="en-US" sz="4900" dirty="0" smtClean="0">
                <a:ln>
                  <a:solidFill>
                    <a:srgbClr val="0F4C8F"/>
                  </a:solidFill>
                </a:ln>
                <a:solidFill>
                  <a:srgbClr val="92D050"/>
                </a:solidFill>
                <a:latin typeface="Arial Black" panose="020B0A04020102020204" pitchFamily="34" charset="0"/>
                <a:cs typeface="Times New Roman" panose="02020603050405020304" pitchFamily="18" charset="0"/>
              </a:rPr>
              <a:t>Components</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endParaRPr lang="en-US" sz="3200" dirty="0">
              <a:ln w="3175">
                <a:no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838199" y="2202873"/>
            <a:ext cx="10515601" cy="4416291"/>
          </a:xfrm>
        </p:spPr>
        <p:txBody>
          <a:bodyPr>
            <a:normAutofit lnSpcReduction="10000"/>
          </a:bodyPr>
          <a:lstStyle/>
          <a:p>
            <a:pPr marL="0" indent="0">
              <a:buNone/>
            </a:pPr>
            <a:r>
              <a:rPr lang="en-US" dirty="0" smtClean="0">
                <a:ln>
                  <a:solidFill>
                    <a:srgbClr val="0F4C8F"/>
                  </a:solidFill>
                </a:ln>
                <a:solidFill>
                  <a:srgbClr val="92D050"/>
                </a:solidFill>
                <a:latin typeface="Times New Roman" panose="02020603050405020304" pitchFamily="18" charset="0"/>
                <a:cs typeface="Times New Roman" panose="02020603050405020304" pitchFamily="18" charset="0"/>
              </a:rPr>
              <a:t>Sections, continued</a:t>
            </a:r>
          </a:p>
          <a:p>
            <a:pPr>
              <a:lnSpc>
                <a:spcPct val="100000"/>
              </a:lnSpc>
              <a:spcBef>
                <a:spcPts val="600"/>
              </a:spcBef>
              <a:spcAft>
                <a:spcPts val="900"/>
              </a:spcAft>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order in which sections are placed is the order in which the sections of modules will be administered to the Veteran. </a:t>
            </a:r>
            <a:r>
              <a:rPr lang="en-US" sz="2400" dirty="0" smtClean="0">
                <a:latin typeface="Times New Roman" panose="02020603050405020304" pitchFamily="18" charset="0"/>
                <a:cs typeface="Times New Roman" panose="02020603050405020304" pitchFamily="18" charset="0"/>
              </a:rPr>
              <a:t>For </a:t>
            </a:r>
            <a:r>
              <a:rPr lang="en-US" sz="2400" dirty="0">
                <a:latin typeface="Times New Roman" panose="02020603050405020304" pitchFamily="18" charset="0"/>
                <a:cs typeface="Times New Roman" panose="02020603050405020304" pitchFamily="18" charset="0"/>
              </a:rPr>
              <a:t>example, if </a:t>
            </a:r>
            <a:r>
              <a:rPr lang="en-US" sz="2400" dirty="0" smtClean="0">
                <a:latin typeface="Times New Roman" panose="02020603050405020304" pitchFamily="18" charset="0"/>
                <a:cs typeface="Times New Roman" panose="02020603050405020304" pitchFamily="18" charset="0"/>
              </a:rPr>
              <a:t>Demographics </a:t>
            </a:r>
            <a:r>
              <a:rPr lang="en-US" sz="2400" dirty="0">
                <a:latin typeface="Times New Roman" panose="02020603050405020304" pitchFamily="18" charset="0"/>
                <a:cs typeface="Times New Roman" panose="02020603050405020304" pitchFamily="18" charset="0"/>
              </a:rPr>
              <a:t>comes before </a:t>
            </a:r>
            <a:r>
              <a:rPr lang="en-US" sz="2400" dirty="0" smtClean="0">
                <a:latin typeface="Times New Roman" panose="02020603050405020304" pitchFamily="18" charset="0"/>
                <a:cs typeface="Times New Roman" panose="02020603050405020304" pitchFamily="18" charset="0"/>
              </a:rPr>
              <a:t>Psychological Health (see previous slide), </a:t>
            </a:r>
            <a:r>
              <a:rPr lang="en-US" sz="2400" dirty="0">
                <a:latin typeface="Times New Roman" panose="02020603050405020304" pitchFamily="18" charset="0"/>
                <a:cs typeface="Times New Roman" panose="02020603050405020304" pitchFamily="18" charset="0"/>
              </a:rPr>
              <a:t>then any modules that are </a:t>
            </a:r>
            <a:r>
              <a:rPr lang="en-US" sz="2400" dirty="0" smtClean="0">
                <a:latin typeface="Times New Roman" panose="02020603050405020304" pitchFamily="18" charset="0"/>
                <a:cs typeface="Times New Roman" panose="02020603050405020304" pitchFamily="18" charset="0"/>
              </a:rPr>
              <a:t>listed in Demographics </a:t>
            </a:r>
            <a:r>
              <a:rPr lang="en-US" sz="2400" dirty="0">
                <a:latin typeface="Times New Roman" panose="02020603050405020304" pitchFamily="18" charset="0"/>
                <a:cs typeface="Times New Roman" panose="02020603050405020304" pitchFamily="18" charset="0"/>
              </a:rPr>
              <a:t>will be shown to the Veteran first, followed by the </a:t>
            </a:r>
            <a:r>
              <a:rPr lang="en-US" sz="2400" dirty="0" smtClean="0">
                <a:latin typeface="Times New Roman" panose="02020603050405020304" pitchFamily="18" charset="0"/>
                <a:cs typeface="Times New Roman" panose="02020603050405020304" pitchFamily="18" charset="0"/>
              </a:rPr>
              <a:t>modules contained in the Psychological Health section. </a:t>
            </a:r>
          </a:p>
          <a:p>
            <a:pPr>
              <a:lnSpc>
                <a:spcPct val="100000"/>
              </a:lnSpc>
              <a:spcBef>
                <a:spcPts val="600"/>
              </a:spcBef>
              <a:spcAft>
                <a:spcPts val="900"/>
              </a:spcAft>
            </a:pPr>
            <a:r>
              <a:rPr lang="en-US" sz="2400" dirty="0">
                <a:latin typeface="Times New Roman" panose="02020603050405020304" pitchFamily="18" charset="0"/>
                <a:cs typeface="Times New Roman" panose="02020603050405020304" pitchFamily="18" charset="0"/>
              </a:rPr>
              <a:t>The order of modules within a section is also significant. If module </a:t>
            </a:r>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comes before module </a:t>
            </a:r>
            <a:r>
              <a:rPr lang="en-US" sz="2400" dirty="0" smtClean="0">
                <a:latin typeface="Times New Roman" panose="02020603050405020304" pitchFamily="18" charset="0"/>
                <a:cs typeface="Times New Roman" panose="02020603050405020304" pitchFamily="18" charset="0"/>
              </a:rPr>
              <a:t>C </a:t>
            </a:r>
            <a:r>
              <a:rPr lang="en-US" sz="2400" dirty="0">
                <a:latin typeface="Times New Roman" panose="02020603050405020304" pitchFamily="18" charset="0"/>
                <a:cs typeface="Times New Roman" panose="02020603050405020304" pitchFamily="18" charset="0"/>
              </a:rPr>
              <a:t>in a section, the </a:t>
            </a:r>
            <a:r>
              <a:rPr lang="en-US" sz="2400" dirty="0" smtClean="0">
                <a:latin typeface="Times New Roman" panose="02020603050405020304" pitchFamily="18" charset="0"/>
                <a:cs typeface="Times New Roman" panose="02020603050405020304" pitchFamily="18" charset="0"/>
              </a:rPr>
              <a:t>Veteran </a:t>
            </a:r>
            <a:r>
              <a:rPr lang="en-US" sz="2400" dirty="0">
                <a:latin typeface="Times New Roman" panose="02020603050405020304" pitchFamily="18" charset="0"/>
                <a:cs typeface="Times New Roman" panose="02020603050405020304" pitchFamily="18" charset="0"/>
              </a:rPr>
              <a:t>will be shown module </a:t>
            </a:r>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first, followed by module </a:t>
            </a:r>
            <a:r>
              <a:rPr lang="en-US" sz="2400" dirty="0" smtClean="0">
                <a:latin typeface="Times New Roman" panose="02020603050405020304" pitchFamily="18" charset="0"/>
                <a:cs typeface="Times New Roman" panose="02020603050405020304" pitchFamily="18" charset="0"/>
              </a:rPr>
              <a:t>C. In the previous slide example, a Veteran would receive the Demographics section (Modules A, C, and K), followed by Psychological Health (Module D only, as K was already given in the Demographics section).</a:t>
            </a:r>
            <a:endParaRPr lang="en-US" sz="2400" dirty="0">
              <a:latin typeface="Times New Roman" panose="02020603050405020304" pitchFamily="18" charset="0"/>
              <a:cs typeface="Times New Roman" panose="02020603050405020304" pitchFamily="18" charset="0"/>
            </a:endParaRPr>
          </a:p>
          <a:p>
            <a:pPr>
              <a:lnSpc>
                <a:spcPct val="100000"/>
              </a:lnSpc>
              <a:spcBef>
                <a:spcPts val="600"/>
              </a:spcBef>
              <a:spcAft>
                <a:spcPts val="900"/>
              </a:spcAft>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457200" lvl="1" indent="0">
              <a:buNone/>
            </a:pPr>
            <a:endParaRPr lang="en-US" dirty="0" smtClean="0">
              <a:latin typeface="Times New Roman" panose="02020603050405020304" pitchFamily="18" charset="0"/>
              <a:cs typeface="Times New Roman" panose="02020603050405020304" pitchFamily="18" charset="0"/>
            </a:endParaRPr>
          </a:p>
          <a:p>
            <a:pPr marL="457200" lvl="1" indent="0">
              <a:buNone/>
            </a:pPr>
            <a:endParaRPr lang="en-US" dirty="0" smtClean="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marL="457200" lvl="1" indent="0">
              <a:buNone/>
            </a:pPr>
            <a:endParaRPr lang="en-US" dirty="0" smtClean="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5264599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0760"/>
            <a:ext cx="10515600" cy="1429557"/>
          </a:xfrm>
          <a:ln>
            <a:noFill/>
          </a:ln>
        </p:spPr>
        <p:txBody>
          <a:bodyPr>
            <a:normAutofit fontScale="90000"/>
          </a:bodyPr>
          <a:lstStyle/>
          <a:p>
            <a:pPr lvl="1" algn="l" rtl="0">
              <a:lnSpc>
                <a:spcPct val="90000"/>
              </a:lnSpc>
              <a:spcBef>
                <a:spcPts val="600"/>
              </a:spcBef>
              <a:spcAft>
                <a:spcPts val="300"/>
              </a:spcAft>
            </a:pPr>
            <a:r>
              <a:rPr lang="en-US" sz="3200" dirty="0" smtClean="0">
                <a:ln w="3175">
                  <a:noFill/>
                </a:ln>
                <a:solidFill>
                  <a:srgbClr val="92D050"/>
                </a:solidFill>
                <a:latin typeface="Arial Black" panose="020B0A04020102020204" pitchFamily="34" charset="0"/>
              </a:rPr>
              <a:t/>
            </a:r>
            <a:br>
              <a:rPr lang="en-US" sz="3200" dirty="0" smtClean="0">
                <a:ln w="3175">
                  <a:noFill/>
                </a:ln>
                <a:solidFill>
                  <a:srgbClr val="92D050"/>
                </a:solidFill>
                <a:latin typeface="Arial Black" panose="020B0A04020102020204" pitchFamily="34" charset="0"/>
              </a:rPr>
            </a:br>
            <a:r>
              <a:rPr lang="en-US" sz="4900" dirty="0" smtClean="0">
                <a:ln w="3175">
                  <a:noFill/>
                </a:ln>
                <a:solidFill>
                  <a:srgbClr val="92D050"/>
                </a:solidFill>
                <a:latin typeface="Arial Black" panose="020B0A04020102020204" pitchFamily="34" charset="0"/>
              </a:rPr>
              <a:t>Editing forms and templates </a:t>
            </a:r>
            <a:br>
              <a:rPr lang="en-US" sz="4900" dirty="0" smtClean="0">
                <a:ln w="3175">
                  <a:noFill/>
                </a:ln>
                <a:solidFill>
                  <a:srgbClr val="92D050"/>
                </a:solidFill>
                <a:latin typeface="Arial Black" panose="020B0A04020102020204" pitchFamily="34" charset="0"/>
              </a:rPr>
            </a:br>
            <a:r>
              <a:rPr lang="en-US" sz="4900" dirty="0" smtClean="0">
                <a:ln>
                  <a:solidFill>
                    <a:srgbClr val="0F4C8F"/>
                  </a:solidFill>
                </a:ln>
                <a:solidFill>
                  <a:srgbClr val="92D050"/>
                </a:solidFill>
                <a:latin typeface="Arial Black" panose="020B0A04020102020204" pitchFamily="34" charset="0"/>
                <a:cs typeface="Times New Roman" panose="02020603050405020304" pitchFamily="18" charset="0"/>
              </a:rPr>
              <a:t>Components</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endParaRPr lang="en-US" sz="3200" dirty="0">
              <a:ln w="3175">
                <a:no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838200" y="1880317"/>
            <a:ext cx="10515600" cy="4686738"/>
          </a:xfrm>
        </p:spPr>
        <p:txBody>
          <a:bodyPr>
            <a:normAutofit/>
          </a:bodyPr>
          <a:lstStyle/>
          <a:p>
            <a:pPr marL="0" indent="0">
              <a:buNone/>
            </a:pPr>
            <a:r>
              <a:rPr lang="en-US" dirty="0" smtClean="0">
                <a:ln>
                  <a:solidFill>
                    <a:srgbClr val="0F4C8F"/>
                  </a:solidFill>
                </a:ln>
                <a:solidFill>
                  <a:srgbClr val="92D050"/>
                </a:solidFill>
                <a:latin typeface="Times New Roman" panose="02020603050405020304" pitchFamily="18" charset="0"/>
                <a:cs typeface="Times New Roman" panose="02020603050405020304" pitchFamily="18" charset="0"/>
              </a:rPr>
              <a:t>Rules</a:t>
            </a:r>
          </a:p>
          <a:p>
            <a:pPr marL="0" indent="0">
              <a:buNone/>
            </a:pPr>
            <a:r>
              <a:rPr lang="en-US" sz="2400" dirty="0" smtClean="0">
                <a:latin typeface="Times New Roman" panose="02020603050405020304" pitchFamily="18" charset="0"/>
                <a:cs typeface="Times New Roman" panose="02020603050405020304" pitchFamily="18" charset="0"/>
              </a:rPr>
              <a:t>Rules </a:t>
            </a:r>
            <a:r>
              <a:rPr lang="en-US" sz="2400" dirty="0">
                <a:latin typeface="Times New Roman" panose="02020603050405020304" pitchFamily="18" charset="0"/>
                <a:cs typeface="Times New Roman" panose="02020603050405020304" pitchFamily="18" charset="0"/>
              </a:rPr>
              <a:t>allow certain events to be carried out when the rule's expression is found to be true. A rule consists of a logical (Boolean) expression which uses system variables to evaluate the system's state.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Each </a:t>
            </a:r>
            <a:r>
              <a:rPr lang="en-US" sz="2400" dirty="0">
                <a:latin typeface="Times New Roman" panose="02020603050405020304" pitchFamily="18" charset="0"/>
                <a:cs typeface="Times New Roman" panose="02020603050405020304" pitchFamily="18" charset="0"/>
              </a:rPr>
              <a:t>rule can be associated with a set of events. Events can: </a:t>
            </a:r>
          </a:p>
          <a:p>
            <a:pPr lvl="1"/>
            <a:r>
              <a:rPr lang="en-US" dirty="0">
                <a:latin typeface="Times New Roman" panose="02020603050405020304" pitchFamily="18" charset="0"/>
                <a:cs typeface="Times New Roman" panose="02020603050405020304" pitchFamily="18" charset="0"/>
              </a:rPr>
              <a:t>set a dashboard alert for an assessment, </a:t>
            </a:r>
          </a:p>
          <a:p>
            <a:pPr lvl="1"/>
            <a:r>
              <a:rPr lang="en-US" dirty="0">
                <a:latin typeface="Times New Roman" panose="02020603050405020304" pitchFamily="18" charset="0"/>
                <a:cs typeface="Times New Roman" panose="02020603050405020304" pitchFamily="18" charset="0"/>
              </a:rPr>
              <a:t>show follow-up questions to a veteran, </a:t>
            </a:r>
          </a:p>
          <a:p>
            <a:pPr lvl="1"/>
            <a:r>
              <a:rPr lang="en-US" dirty="0">
                <a:latin typeface="Times New Roman" panose="02020603050405020304" pitchFamily="18" charset="0"/>
                <a:cs typeface="Times New Roman" panose="02020603050405020304" pitchFamily="18" charset="0"/>
              </a:rPr>
              <a:t>add health factors to an assessment, or </a:t>
            </a:r>
          </a:p>
          <a:p>
            <a:pPr lvl="1"/>
            <a:r>
              <a:rPr lang="en-US" dirty="0">
                <a:latin typeface="Times New Roman" panose="02020603050405020304" pitchFamily="18" charset="0"/>
                <a:cs typeface="Times New Roman" panose="02020603050405020304" pitchFamily="18" charset="0"/>
              </a:rPr>
              <a:t>add consults to an assessment. </a:t>
            </a:r>
          </a:p>
          <a:p>
            <a:pPr marL="0" indent="0">
              <a:buNone/>
            </a:pPr>
            <a:r>
              <a:rPr lang="en-US" sz="2400" dirty="0">
                <a:latin typeface="Times New Roman" panose="02020603050405020304" pitchFamily="18" charset="0"/>
                <a:cs typeface="Times New Roman" panose="02020603050405020304" pitchFamily="18" charset="0"/>
              </a:rPr>
              <a:t>The rule editor provides a way of setting a rule's expression and associating a set </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of </a:t>
            </a:r>
            <a:r>
              <a:rPr lang="en-US" sz="2400" dirty="0">
                <a:latin typeface="Times New Roman" panose="02020603050405020304" pitchFamily="18" charset="0"/>
                <a:cs typeface="Times New Roman" panose="02020603050405020304" pitchFamily="18" charset="0"/>
              </a:rPr>
              <a:t>events. </a:t>
            </a:r>
          </a:p>
          <a:p>
            <a:pPr marL="457200" lvl="1" indent="0">
              <a:buNone/>
            </a:pPr>
            <a:endParaRPr lang="en-US" dirty="0" smtClean="0">
              <a:latin typeface="Times New Roman" panose="02020603050405020304" pitchFamily="18" charset="0"/>
              <a:cs typeface="Times New Roman" panose="02020603050405020304" pitchFamily="18" charset="0"/>
            </a:endParaRPr>
          </a:p>
          <a:p>
            <a:pPr marL="457200" lvl="1" indent="0">
              <a:buNone/>
            </a:pPr>
            <a:endParaRPr lang="en-US" dirty="0" smtClean="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marL="457200" lvl="1" indent="0">
              <a:buNone/>
            </a:pPr>
            <a:endParaRPr lang="en-US" dirty="0" smtClean="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5868413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0760"/>
            <a:ext cx="10515600" cy="1668985"/>
          </a:xfrm>
          <a:ln>
            <a:noFill/>
          </a:ln>
        </p:spPr>
        <p:txBody>
          <a:bodyPr>
            <a:normAutofit fontScale="90000"/>
          </a:bodyPr>
          <a:lstStyle/>
          <a:p>
            <a:pPr lvl="1" algn="l" rtl="0">
              <a:lnSpc>
                <a:spcPct val="90000"/>
              </a:lnSpc>
              <a:spcBef>
                <a:spcPts val="600"/>
              </a:spcBef>
              <a:spcAft>
                <a:spcPts val="300"/>
              </a:spcAft>
            </a:pPr>
            <a:r>
              <a:rPr lang="en-US" sz="3200" dirty="0" smtClean="0">
                <a:ln w="3175">
                  <a:noFill/>
                </a:ln>
                <a:solidFill>
                  <a:srgbClr val="92D050"/>
                </a:solidFill>
                <a:latin typeface="Arial Black" panose="020B0A04020102020204" pitchFamily="34" charset="0"/>
              </a:rPr>
              <a:t/>
            </a:r>
            <a:br>
              <a:rPr lang="en-US" sz="3200" dirty="0" smtClean="0">
                <a:ln w="3175">
                  <a:noFill/>
                </a:ln>
                <a:solidFill>
                  <a:srgbClr val="92D050"/>
                </a:solidFill>
                <a:latin typeface="Arial Black" panose="020B0A04020102020204" pitchFamily="34" charset="0"/>
              </a:rPr>
            </a:br>
            <a:r>
              <a:rPr lang="en-US" sz="4900" dirty="0" smtClean="0">
                <a:ln w="3175">
                  <a:noFill/>
                </a:ln>
                <a:solidFill>
                  <a:srgbClr val="92D050"/>
                </a:solidFill>
                <a:latin typeface="Arial Black" panose="020B0A04020102020204" pitchFamily="34" charset="0"/>
              </a:rPr>
              <a:t>Editing forms and templates </a:t>
            </a:r>
            <a:br>
              <a:rPr lang="en-US" sz="4900" dirty="0" smtClean="0">
                <a:ln w="3175">
                  <a:noFill/>
                </a:ln>
                <a:solidFill>
                  <a:srgbClr val="92D050"/>
                </a:solidFill>
                <a:latin typeface="Arial Black" panose="020B0A04020102020204" pitchFamily="34" charset="0"/>
              </a:rPr>
            </a:br>
            <a:r>
              <a:rPr lang="en-US" sz="4900" dirty="0" smtClean="0">
                <a:ln>
                  <a:solidFill>
                    <a:srgbClr val="0F4C8F"/>
                  </a:solidFill>
                </a:ln>
                <a:solidFill>
                  <a:srgbClr val="92D050"/>
                </a:solidFill>
                <a:latin typeface="Arial Black" panose="020B0A04020102020204" pitchFamily="34" charset="0"/>
                <a:cs typeface="Times New Roman" panose="02020603050405020304" pitchFamily="18" charset="0"/>
              </a:rPr>
              <a:t>Components</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endParaRPr lang="en-US" sz="3200" dirty="0">
              <a:ln w="3175">
                <a:no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838200" y="2514600"/>
            <a:ext cx="10515601" cy="3429000"/>
          </a:xfrm>
        </p:spPr>
        <p:txBody>
          <a:bodyPr>
            <a:normAutofit/>
          </a:bodyPr>
          <a:lstStyle/>
          <a:p>
            <a:pPr marL="0" indent="0">
              <a:buNone/>
            </a:pPr>
            <a:r>
              <a:rPr lang="en-US" dirty="0" smtClean="0">
                <a:ln>
                  <a:solidFill>
                    <a:srgbClr val="0F4C8F"/>
                  </a:solidFill>
                </a:ln>
                <a:solidFill>
                  <a:srgbClr val="92D050"/>
                </a:solidFill>
                <a:latin typeface="Times New Roman" panose="02020603050405020304" pitchFamily="18" charset="0"/>
                <a:cs typeface="Times New Roman" panose="02020603050405020304" pitchFamily="18" charset="0"/>
              </a:rPr>
              <a:t>Formulas</a:t>
            </a:r>
          </a:p>
          <a:p>
            <a:pPr>
              <a:lnSpc>
                <a:spcPct val="100000"/>
              </a:lnSpc>
              <a:spcBef>
                <a:spcPts val="600"/>
              </a:spcBef>
              <a:spcAft>
                <a:spcPts val="600"/>
              </a:spcAft>
            </a:pPr>
            <a:r>
              <a:rPr lang="en-US" sz="2400" dirty="0" smtClean="0">
                <a:latin typeface="Times New Roman" panose="02020603050405020304" pitchFamily="18" charset="0"/>
                <a:cs typeface="Times New Roman" panose="02020603050405020304" pitchFamily="18" charset="0"/>
              </a:rPr>
              <a:t>Formulas </a:t>
            </a:r>
            <a:r>
              <a:rPr lang="en-US" sz="2400" dirty="0">
                <a:latin typeface="Times New Roman" panose="02020603050405020304" pitchFamily="18" charset="0"/>
                <a:cs typeface="Times New Roman" panose="02020603050405020304" pitchFamily="18" charset="0"/>
              </a:rPr>
              <a:t>are a type of system variable which consist of a mathematical expression which contains other system variables. </a:t>
            </a:r>
            <a:endParaRPr lang="en-US" sz="2400" dirty="0" smtClean="0">
              <a:latin typeface="Times New Roman" panose="02020603050405020304" pitchFamily="18" charset="0"/>
              <a:cs typeface="Times New Roman" panose="02020603050405020304" pitchFamily="18" charset="0"/>
            </a:endParaRPr>
          </a:p>
          <a:p>
            <a:pPr>
              <a:lnSpc>
                <a:spcPct val="100000"/>
              </a:lnSpc>
              <a:spcBef>
                <a:spcPts val="600"/>
              </a:spcBef>
              <a:spcAft>
                <a:spcPts val="600"/>
              </a:spcAft>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formula editor allows the HSTA to create and edit formulas. </a:t>
            </a:r>
            <a:endParaRPr lang="en-US" sz="2400" dirty="0" smtClean="0">
              <a:latin typeface="Times New Roman" panose="02020603050405020304" pitchFamily="18" charset="0"/>
              <a:cs typeface="Times New Roman" panose="02020603050405020304" pitchFamily="18" charset="0"/>
            </a:endParaRPr>
          </a:p>
          <a:p>
            <a:pPr>
              <a:lnSpc>
                <a:spcPct val="100000"/>
              </a:lnSpc>
              <a:spcBef>
                <a:spcPts val="600"/>
              </a:spcBef>
              <a:spcAft>
                <a:spcPts val="600"/>
              </a:spcAft>
            </a:pPr>
            <a:r>
              <a:rPr lang="en-US" sz="2400" dirty="0" smtClean="0">
                <a:latin typeface="Times New Roman" panose="02020603050405020304" pitchFamily="18" charset="0"/>
                <a:cs typeface="Times New Roman" panose="02020603050405020304" pitchFamily="18" charset="0"/>
              </a:rPr>
              <a:t>After a formula </a:t>
            </a:r>
            <a:r>
              <a:rPr lang="en-US" sz="2400" dirty="0">
                <a:latin typeface="Times New Roman" panose="02020603050405020304" pitchFamily="18" charset="0"/>
                <a:cs typeface="Times New Roman" panose="02020603050405020304" pitchFamily="18" charset="0"/>
              </a:rPr>
              <a:t>has been created, it can be used in several other places in the system, such as in a rule, in a template, in reports, or in data export</a:t>
            </a:r>
            <a:r>
              <a:rPr lang="en-US" sz="2400"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457200" lvl="1" indent="0">
              <a:buNone/>
            </a:pPr>
            <a:endParaRPr lang="en-US" dirty="0" smtClean="0">
              <a:latin typeface="Times New Roman" panose="02020603050405020304" pitchFamily="18" charset="0"/>
              <a:cs typeface="Times New Roman" panose="02020603050405020304" pitchFamily="18" charset="0"/>
            </a:endParaRPr>
          </a:p>
          <a:p>
            <a:pPr marL="457200" lvl="1" indent="0">
              <a:buNone/>
            </a:pPr>
            <a:endParaRPr lang="en-US" dirty="0" smtClean="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marL="457200" lvl="1" indent="0">
              <a:buNone/>
            </a:pPr>
            <a:endParaRPr lang="en-US" dirty="0" smtClean="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6731681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271" y="191069"/>
            <a:ext cx="11141529" cy="86517"/>
          </a:xfrm>
          <a:ln>
            <a:noFill/>
          </a:ln>
        </p:spPr>
        <p:txBody>
          <a:bodyPr>
            <a:normAutofit fontScale="90000"/>
          </a:bodyPr>
          <a:lstStyle/>
          <a:p>
            <a:pPr lvl="1" algn="l" rtl="0">
              <a:lnSpc>
                <a:spcPct val="90000"/>
              </a:lnSpc>
              <a:spcBef>
                <a:spcPts val="600"/>
              </a:spcBef>
              <a:spcAft>
                <a:spcPts val="300"/>
              </a:spcAft>
            </a:pPr>
            <a:r>
              <a:rPr lang="en-US" sz="3200" dirty="0" smtClean="0">
                <a:ln w="3175">
                  <a:noFill/>
                </a:ln>
                <a:solidFill>
                  <a:srgbClr val="92D050"/>
                </a:solidFill>
                <a:latin typeface="Arial Black" panose="020B0A04020102020204" pitchFamily="34" charset="0"/>
              </a:rPr>
              <a:t/>
            </a:r>
            <a:br>
              <a:rPr lang="en-US" sz="3200" dirty="0" smtClean="0">
                <a:ln w="3175">
                  <a:noFill/>
                </a:ln>
                <a:solidFill>
                  <a:srgbClr val="92D050"/>
                </a:solidFill>
                <a:latin typeface="Arial Black" panose="020B0A04020102020204" pitchFamily="34" charset="0"/>
              </a:rPr>
            </a:br>
            <a:r>
              <a:rPr lang="en-US" sz="4900" dirty="0" smtClean="0">
                <a:ln w="3175">
                  <a:noFill/>
                </a:ln>
                <a:solidFill>
                  <a:srgbClr val="92D050"/>
                </a:solidFill>
                <a:latin typeface="Arial Black" panose="020B0A04020102020204" pitchFamily="34" charset="0"/>
              </a:rPr>
              <a:t/>
            </a:r>
            <a:br>
              <a:rPr lang="en-US" sz="4900" dirty="0" smtClean="0">
                <a:ln w="3175">
                  <a:noFill/>
                </a:ln>
                <a:solidFill>
                  <a:srgbClr val="92D050"/>
                </a:solidFill>
                <a:latin typeface="Arial Black" panose="020B0A04020102020204" pitchFamily="34" charset="0"/>
              </a:rPr>
            </a:br>
            <a:r>
              <a:rPr lang="en-US" sz="4900" dirty="0" smtClean="0">
                <a:ln w="3175">
                  <a:noFill/>
                </a:ln>
                <a:solidFill>
                  <a:srgbClr val="92D050"/>
                </a:solidFill>
                <a:latin typeface="Arial Black" panose="020B0A04020102020204" pitchFamily="34" charset="0"/>
              </a:rPr>
              <a:t/>
            </a:r>
            <a:br>
              <a:rPr lang="en-US" sz="4900" dirty="0" smtClean="0">
                <a:ln w="3175">
                  <a:noFill/>
                </a:ln>
                <a:solidFill>
                  <a:srgbClr val="92D050"/>
                </a:solidFill>
                <a:latin typeface="Arial Black" panose="020B0A04020102020204" pitchFamily="34" charset="0"/>
              </a:rPr>
            </a:br>
            <a:r>
              <a:rPr lang="en-US" sz="4900" dirty="0">
                <a:ln w="3175">
                  <a:noFill/>
                </a:ln>
                <a:solidFill>
                  <a:srgbClr val="92D050"/>
                </a:solidFill>
                <a:latin typeface="Arial Black" panose="020B0A04020102020204" pitchFamily="34" charset="0"/>
              </a:rPr>
              <a:t/>
            </a:r>
            <a:br>
              <a:rPr lang="en-US" sz="4900" dirty="0">
                <a:ln w="3175">
                  <a:noFill/>
                </a:ln>
                <a:solidFill>
                  <a:srgbClr val="92D050"/>
                </a:solidFill>
                <a:latin typeface="Arial Black" panose="020B0A04020102020204" pitchFamily="34" charset="0"/>
              </a:rPr>
            </a:br>
            <a:r>
              <a:rPr lang="en-US" sz="4900" dirty="0" smtClean="0">
                <a:ln w="3175">
                  <a:noFill/>
                </a:ln>
                <a:solidFill>
                  <a:srgbClr val="92D050"/>
                </a:solidFill>
                <a:latin typeface="Arial Black" panose="020B0A04020102020204" pitchFamily="34" charset="0"/>
              </a:rPr>
              <a:t/>
            </a:r>
            <a:br>
              <a:rPr lang="en-US" sz="4900" dirty="0" smtClean="0">
                <a:ln w="3175">
                  <a:noFill/>
                </a:ln>
                <a:solidFill>
                  <a:srgbClr val="92D050"/>
                </a:solidFill>
                <a:latin typeface="Arial Black" panose="020B0A04020102020204" pitchFamily="34" charset="0"/>
              </a:rPr>
            </a:br>
            <a:r>
              <a:rPr lang="en-US" sz="4900" dirty="0">
                <a:ln w="3175">
                  <a:noFill/>
                </a:ln>
                <a:solidFill>
                  <a:srgbClr val="92D050"/>
                </a:solidFill>
                <a:latin typeface="Arial Black" panose="020B0A04020102020204" pitchFamily="34" charset="0"/>
              </a:rPr>
              <a:t/>
            </a:r>
            <a:br>
              <a:rPr lang="en-US" sz="4900" dirty="0">
                <a:ln w="3175">
                  <a:noFill/>
                </a:ln>
                <a:solidFill>
                  <a:srgbClr val="92D050"/>
                </a:solidFill>
                <a:latin typeface="Arial Black" panose="020B0A04020102020204" pitchFamily="34" charset="0"/>
              </a:rPr>
            </a:br>
            <a:r>
              <a:rPr lang="en-US" sz="4900" dirty="0" smtClean="0">
                <a:ln w="3175">
                  <a:noFill/>
                </a:ln>
                <a:solidFill>
                  <a:srgbClr val="92D050"/>
                </a:solidFill>
                <a:latin typeface="Arial Black" panose="020B0A04020102020204" pitchFamily="34" charset="0"/>
              </a:rPr>
              <a:t/>
            </a:r>
            <a:br>
              <a:rPr lang="en-US" sz="4900" dirty="0" smtClean="0">
                <a:ln w="3175">
                  <a:noFill/>
                </a:ln>
                <a:solidFill>
                  <a:srgbClr val="92D050"/>
                </a:solidFill>
                <a:latin typeface="Arial Black" panose="020B0A04020102020204" pitchFamily="34" charset="0"/>
              </a:rPr>
            </a:br>
            <a:r>
              <a:rPr lang="en-US" sz="4900" dirty="0">
                <a:ln w="3175">
                  <a:noFill/>
                </a:ln>
                <a:solidFill>
                  <a:srgbClr val="92D050"/>
                </a:solidFill>
                <a:latin typeface="Arial Black" panose="020B0A04020102020204" pitchFamily="34" charset="0"/>
              </a:rPr>
              <a:t/>
            </a:r>
            <a:br>
              <a:rPr lang="en-US" sz="4900" dirty="0">
                <a:ln w="3175">
                  <a:noFill/>
                </a:ln>
                <a:solidFill>
                  <a:srgbClr val="92D050"/>
                </a:solidFill>
                <a:latin typeface="Arial Black" panose="020B0A04020102020204" pitchFamily="34" charset="0"/>
              </a:rPr>
            </a:br>
            <a:r>
              <a:rPr lang="en-US" sz="4900" dirty="0" smtClean="0">
                <a:ln w="3175">
                  <a:noFill/>
                </a:ln>
                <a:solidFill>
                  <a:srgbClr val="92D050"/>
                </a:solidFill>
                <a:latin typeface="Arial Black" panose="020B0A04020102020204" pitchFamily="34" charset="0"/>
              </a:rPr>
              <a:t/>
            </a:r>
            <a:br>
              <a:rPr lang="en-US" sz="4900" dirty="0" smtClean="0">
                <a:ln w="3175">
                  <a:noFill/>
                </a:ln>
                <a:solidFill>
                  <a:srgbClr val="92D050"/>
                </a:solidFill>
                <a:latin typeface="Arial Black" panose="020B0A04020102020204" pitchFamily="34" charset="0"/>
              </a:rPr>
            </a:br>
            <a:r>
              <a:rPr lang="en-US" sz="4900" dirty="0">
                <a:ln w="3175">
                  <a:noFill/>
                </a:ln>
                <a:solidFill>
                  <a:srgbClr val="92D050"/>
                </a:solidFill>
                <a:latin typeface="Arial Black" panose="020B0A04020102020204" pitchFamily="34" charset="0"/>
              </a:rPr>
              <a:t/>
            </a:r>
            <a:br>
              <a:rPr lang="en-US" sz="4900" dirty="0">
                <a:ln w="3175">
                  <a:noFill/>
                </a:ln>
                <a:solidFill>
                  <a:srgbClr val="92D050"/>
                </a:solidFill>
                <a:latin typeface="Arial Black" panose="020B0A04020102020204" pitchFamily="34" charset="0"/>
              </a:rPr>
            </a:br>
            <a:r>
              <a:rPr lang="en-US" sz="4900" dirty="0" smtClean="0">
                <a:ln w="3175">
                  <a:noFill/>
                </a:ln>
                <a:solidFill>
                  <a:srgbClr val="92D050"/>
                </a:solidFill>
                <a:latin typeface="Arial Black" panose="020B0A04020102020204" pitchFamily="34" charset="0"/>
              </a:rPr>
              <a:t/>
            </a:r>
            <a:br>
              <a:rPr lang="en-US" sz="4900" dirty="0" smtClean="0">
                <a:ln w="3175">
                  <a:noFill/>
                </a:ln>
                <a:solidFill>
                  <a:srgbClr val="92D050"/>
                </a:solidFill>
                <a:latin typeface="Arial Black" panose="020B0A04020102020204" pitchFamily="34" charset="0"/>
              </a:rPr>
            </a:br>
            <a:r>
              <a:rPr lang="en-US" sz="2700" dirty="0" smtClean="0">
                <a:ln>
                  <a:solidFill>
                    <a:srgbClr val="0F4C8F"/>
                  </a:solidFill>
                </a:ln>
                <a:solidFill>
                  <a:srgbClr val="92D050"/>
                </a:solidFill>
                <a:latin typeface="Arial Black" panose="020B0A04020102020204" pitchFamily="34" charset="0"/>
                <a:cs typeface="Times New Roman" panose="02020603050405020304" pitchFamily="18" charset="0"/>
              </a:rPr>
              <a:t>Components</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endParaRPr lang="en-US" sz="3200" dirty="0">
              <a:ln w="3175">
                <a:no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838200" y="1910687"/>
            <a:ext cx="10515601" cy="4694829"/>
          </a:xfrm>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pPr marL="457200" lvl="1" indent="0">
              <a:buNone/>
            </a:pPr>
            <a:endParaRPr lang="en-US" dirty="0" smtClean="0">
              <a:latin typeface="Times New Roman" panose="02020603050405020304" pitchFamily="18" charset="0"/>
              <a:cs typeface="Times New Roman" panose="02020603050405020304" pitchFamily="18" charset="0"/>
            </a:endParaRPr>
          </a:p>
          <a:p>
            <a:pPr marL="457200" lvl="1" indent="0">
              <a:buNone/>
            </a:pPr>
            <a:endParaRPr lang="en-US" dirty="0" smtClean="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marL="457200" lvl="1" indent="0">
              <a:buNone/>
            </a:pPr>
            <a:endParaRPr lang="en-US" dirty="0" smtClean="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p>
          <a:p>
            <a:pPr marL="0" indent="0">
              <a:buNone/>
            </a:pP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3586" y="133722"/>
            <a:ext cx="9140138" cy="6577793"/>
          </a:xfrm>
          <a:prstGeom prst="rect">
            <a:avLst/>
          </a:prstGeom>
          <a:ln>
            <a:solidFill>
              <a:schemeClr val="bg1">
                <a:lumMod val="75000"/>
              </a:schemeClr>
            </a:solidFill>
          </a:ln>
        </p:spPr>
      </p:pic>
    </p:spTree>
    <p:extLst>
      <p:ext uri="{BB962C8B-B14F-4D97-AF65-F5344CB8AC3E}">
        <p14:creationId xmlns:p14="http://schemas.microsoft.com/office/powerpoint/2010/main" val="18899489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7159"/>
            <a:ext cx="10515600" cy="793758"/>
          </a:xfrm>
          <a:ln>
            <a:noFill/>
          </a:ln>
        </p:spPr>
        <p:txBody>
          <a:bodyPr>
            <a:normAutofit fontScale="90000"/>
          </a:bodyPr>
          <a:lstStyle/>
          <a:p>
            <a:pPr lvl="1" algn="r" rtl="0">
              <a:lnSpc>
                <a:spcPct val="90000"/>
              </a:lnSpc>
              <a:spcBef>
                <a:spcPts val="600"/>
              </a:spcBef>
              <a:spcAft>
                <a:spcPts val="300"/>
              </a:spcAft>
            </a:pPr>
            <a:r>
              <a:rPr lang="en-US" sz="3200" dirty="0" smtClean="0">
                <a:ln w="3175">
                  <a:noFill/>
                </a:ln>
                <a:solidFill>
                  <a:srgbClr val="92D050"/>
                </a:solidFill>
                <a:latin typeface="Arial Black" panose="020B0A04020102020204" pitchFamily="34" charset="0"/>
              </a:rPr>
              <a:t/>
            </a:r>
            <a:br>
              <a:rPr lang="en-US" sz="3200" dirty="0" smtClean="0">
                <a:ln w="3175">
                  <a:noFill/>
                </a:ln>
                <a:solidFill>
                  <a:srgbClr val="92D050"/>
                </a:solidFill>
                <a:latin typeface="Arial Black" panose="020B0A04020102020204" pitchFamily="34" charset="0"/>
              </a:rPr>
            </a:br>
            <a:r>
              <a:rPr lang="en-US" sz="4000" dirty="0" smtClean="0">
                <a:ln w="3175">
                  <a:noFill/>
                </a:ln>
                <a:solidFill>
                  <a:srgbClr val="CAE8AA"/>
                </a:solidFill>
                <a:latin typeface="Arial Black" panose="020B0A04020102020204" pitchFamily="34" charset="0"/>
              </a:rPr>
              <a:t>Editing forms and templates  </a:t>
            </a:r>
            <a:r>
              <a:rPr lang="en-US" sz="4000" dirty="0" smtClean="0">
                <a:ln w="3175">
                  <a:solidFill>
                    <a:srgbClr val="0F4C8F"/>
                  </a:solidFill>
                </a:ln>
                <a:solidFill>
                  <a:srgbClr val="92D050"/>
                </a:solidFill>
                <a:latin typeface="Arial Black" panose="020B0A04020102020204" pitchFamily="34" charset="0"/>
              </a:rPr>
              <a:t>Self-Review question</a:t>
            </a:r>
            <a:r>
              <a:rPr lang="en-US" sz="3200" dirty="0" smtClean="0">
                <a:ln w="3175">
                  <a:noFill/>
                </a:ln>
                <a:solidFill>
                  <a:srgbClr val="92D050"/>
                </a:solidFill>
                <a:latin typeface="Arial Black" panose="020B0A04020102020204" pitchFamily="34" charset="0"/>
              </a:rPr>
              <a:t/>
            </a:r>
            <a:br>
              <a:rPr lang="en-US" sz="3200" dirty="0" smtClean="0">
                <a:ln w="3175">
                  <a:noFill/>
                </a:ln>
                <a:solidFill>
                  <a:srgbClr val="92D050"/>
                </a:solidFill>
                <a:latin typeface="Arial Black" panose="020B0A04020102020204" pitchFamily="34"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endParaRPr lang="en-US" sz="3200" dirty="0">
              <a:ln w="3175">
                <a:no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838199" y="1703294"/>
            <a:ext cx="10515601" cy="4876800"/>
          </a:xfrm>
        </p:spPr>
        <p:txBody>
          <a:bodyPr>
            <a:normAutofit/>
          </a:bodyPr>
          <a:lstStyle/>
          <a:p>
            <a:pPr marL="457200" lvl="1" indent="0">
              <a:spcBef>
                <a:spcPts val="0"/>
              </a:spcBef>
              <a:spcAft>
                <a:spcPts val="900"/>
              </a:spcAft>
              <a:buNone/>
            </a:pPr>
            <a:r>
              <a:rPr lang="en-US" dirty="0" smtClean="0">
                <a:latin typeface="Times New Roman" panose="02020603050405020304" pitchFamily="18" charset="0"/>
                <a:cs typeface="Times New Roman" panose="02020603050405020304" pitchFamily="18" charset="0"/>
              </a:rPr>
              <a:t>Regarding forms and templates, which, if any, statements are correct?</a:t>
            </a:r>
          </a:p>
          <a:p>
            <a:pPr marL="914400" lvl="1" indent="-457200">
              <a:spcBef>
                <a:spcPts val="600"/>
              </a:spcBef>
              <a:spcAft>
                <a:spcPts val="600"/>
              </a:spcAft>
              <a:buFont typeface="+mj-lt"/>
              <a:buAutoNum type="arabicPeriod"/>
            </a:pPr>
            <a:r>
              <a:rPr lang="en-US" dirty="0">
                <a:latin typeface="Times New Roman" panose="02020603050405020304" pitchFamily="18" charset="0"/>
                <a:cs typeface="Times New Roman" panose="02020603050405020304" pitchFamily="18" charset="0"/>
              </a:rPr>
              <a:t>The forms editors, located on the Editors tab, consist of several editors used to customize MHE to a given clinical workflow</a:t>
            </a:r>
            <a:r>
              <a:rPr lang="en-US" dirty="0" smtClean="0">
                <a:latin typeface="Times New Roman" panose="02020603050405020304" pitchFamily="18" charset="0"/>
                <a:cs typeface="Times New Roman" panose="02020603050405020304" pitchFamily="18" charset="0"/>
              </a:rPr>
              <a:t>.</a:t>
            </a:r>
          </a:p>
          <a:p>
            <a:pPr marL="914400" lvl="1" indent="-457200">
              <a:spcBef>
                <a:spcPts val="600"/>
              </a:spcBef>
              <a:spcAft>
                <a:spcPts val="600"/>
              </a:spcAft>
              <a:buFont typeface="+mj-lt"/>
              <a:buAutoNum type="arabicPeriod"/>
            </a:pPr>
            <a:r>
              <a:rPr lang="en-US" dirty="0">
                <a:latin typeface="Times New Roman" panose="02020603050405020304" pitchFamily="18" charset="0"/>
                <a:cs typeface="Times New Roman" panose="02020603050405020304" pitchFamily="18" charset="0"/>
              </a:rPr>
              <a:t>HSTAs can create assessments from scratch in the Editors tab, or associate assessments with individual Veterans (“creating assessments from the Clinician role”) so that those Veterans may undergo eScreening</a:t>
            </a:r>
            <a:r>
              <a:rPr lang="en-US" dirty="0" smtClean="0">
                <a:latin typeface="Times New Roman" panose="02020603050405020304" pitchFamily="18" charset="0"/>
                <a:cs typeface="Times New Roman" panose="02020603050405020304" pitchFamily="18" charset="0"/>
              </a:rPr>
              <a:t>.</a:t>
            </a:r>
          </a:p>
          <a:p>
            <a:pPr marL="914400" lvl="1" indent="-457200">
              <a:spcBef>
                <a:spcPts val="600"/>
              </a:spcBef>
              <a:spcAft>
                <a:spcPts val="600"/>
              </a:spcAft>
              <a:buFont typeface="+mj-lt"/>
              <a:buAutoNum type="arabicPeriod"/>
            </a:pPr>
            <a:r>
              <a:rPr lang="en-US" dirty="0">
                <a:latin typeface="Times New Roman" panose="02020603050405020304" pitchFamily="18" charset="0"/>
                <a:cs typeface="Times New Roman" panose="02020603050405020304" pitchFamily="18" charset="0"/>
              </a:rPr>
              <a:t>Sections contain groups of similar modules. The purpose of a section is to group and order modules. </a:t>
            </a:r>
          </a:p>
          <a:p>
            <a:pPr marL="914400" lvl="1" indent="-457200">
              <a:spcBef>
                <a:spcPts val="600"/>
              </a:spcBef>
              <a:spcAft>
                <a:spcPts val="600"/>
              </a:spcAft>
              <a:buFont typeface="+mj-lt"/>
              <a:buAutoNum type="arabicPeriod"/>
            </a:pPr>
            <a:r>
              <a:rPr lang="en-US" dirty="0" smtClean="0">
                <a:latin typeface="Times New Roman" panose="02020603050405020304" pitchFamily="18" charset="0"/>
                <a:cs typeface="Times New Roman" panose="02020603050405020304" pitchFamily="18" charset="0"/>
              </a:rPr>
              <a:t>Rules </a:t>
            </a:r>
            <a:r>
              <a:rPr lang="en-US" dirty="0">
                <a:latin typeface="Times New Roman" panose="02020603050405020304" pitchFamily="18" charset="0"/>
                <a:cs typeface="Times New Roman" panose="02020603050405020304" pitchFamily="18" charset="0"/>
              </a:rPr>
              <a:t>allow certain events to be carried out when the rule's expression is found to be true</a:t>
            </a:r>
            <a:r>
              <a:rPr lang="en-US" dirty="0" smtClean="0">
                <a:latin typeface="Times New Roman" panose="02020603050405020304" pitchFamily="18" charset="0"/>
                <a:cs typeface="Times New Roman" panose="02020603050405020304" pitchFamily="18" charset="0"/>
              </a:rPr>
              <a:t>.</a:t>
            </a:r>
          </a:p>
          <a:p>
            <a:pPr marL="914400" lvl="1" indent="-457200">
              <a:spcBef>
                <a:spcPts val="600"/>
              </a:spcBef>
              <a:spcAft>
                <a:spcPts val="600"/>
              </a:spcAft>
              <a:buFont typeface="+mj-lt"/>
              <a:buAutoNum type="arabicPeriod"/>
            </a:pPr>
            <a:r>
              <a:rPr lang="en-US" dirty="0" smtClean="0">
                <a:latin typeface="Times New Roman" panose="02020603050405020304" pitchFamily="18" charset="0"/>
                <a:cs typeface="Times New Roman" panose="02020603050405020304" pitchFamily="18" charset="0"/>
              </a:rPr>
              <a:t>All the above statements are correct.</a:t>
            </a:r>
          </a:p>
          <a:p>
            <a:pPr marL="457200" lvl="1" indent="0">
              <a:buNone/>
            </a:pPr>
            <a:endParaRPr lang="en-US" dirty="0">
              <a:latin typeface="Times New Roman" panose="02020603050405020304" pitchFamily="18" charset="0"/>
              <a:cs typeface="Times New Roman" panose="02020603050405020304" pitchFamily="18" charset="0"/>
            </a:endParaRPr>
          </a:p>
          <a:p>
            <a:pPr marL="457200" lvl="1" indent="0">
              <a:buNone/>
            </a:pPr>
            <a:endParaRPr lang="en-US" dirty="0" smtClean="0">
              <a:latin typeface="Times New Roman" panose="02020603050405020304" pitchFamily="18" charset="0"/>
              <a:cs typeface="Times New Roman" panose="02020603050405020304" pitchFamily="18" charset="0"/>
            </a:endParaRPr>
          </a:p>
          <a:p>
            <a:pPr marL="457200" lvl="1" indent="0">
              <a:buNone/>
            </a:pPr>
            <a:endParaRPr lang="en-US" dirty="0" smtClean="0">
              <a:latin typeface="Times New Roman" panose="02020603050405020304" pitchFamily="18" charset="0"/>
              <a:cs typeface="Times New Roman" panose="02020603050405020304" pitchFamily="18" charset="0"/>
            </a:endParaRPr>
          </a:p>
          <a:p>
            <a:pPr marL="457200" lvl="1" indent="0">
              <a:buNone/>
            </a:pPr>
            <a:endParaRPr lang="en-US" dirty="0" smtClean="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marL="457200" lvl="1" indent="0">
              <a:buNone/>
            </a:pPr>
            <a:endParaRPr lang="en-US" dirty="0" smtClean="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9781231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71804"/>
            <a:ext cx="10515600" cy="719114"/>
          </a:xfrm>
          <a:ln>
            <a:noFill/>
          </a:ln>
        </p:spPr>
        <p:txBody>
          <a:bodyPr>
            <a:normAutofit fontScale="90000"/>
          </a:bodyPr>
          <a:lstStyle/>
          <a:p>
            <a:pPr lvl="1" algn="r" rtl="0">
              <a:lnSpc>
                <a:spcPct val="90000"/>
              </a:lnSpc>
              <a:spcBef>
                <a:spcPts val="600"/>
              </a:spcBef>
              <a:spcAft>
                <a:spcPts val="300"/>
              </a:spcAft>
            </a:pPr>
            <a:r>
              <a:rPr lang="en-US" sz="3200" dirty="0" smtClean="0">
                <a:ln w="3175">
                  <a:noFill/>
                </a:ln>
                <a:solidFill>
                  <a:srgbClr val="92D050"/>
                </a:solidFill>
                <a:latin typeface="Arial Black" panose="020B0A04020102020204" pitchFamily="34" charset="0"/>
              </a:rPr>
              <a:t/>
            </a:r>
            <a:br>
              <a:rPr lang="en-US" sz="3200" dirty="0" smtClean="0">
                <a:ln w="3175">
                  <a:noFill/>
                </a:ln>
                <a:solidFill>
                  <a:srgbClr val="92D050"/>
                </a:solidFill>
                <a:latin typeface="Arial Black" panose="020B0A04020102020204" pitchFamily="34" charset="0"/>
              </a:rPr>
            </a:br>
            <a:r>
              <a:rPr lang="en-US" sz="4000" dirty="0" smtClean="0">
                <a:ln w="3175">
                  <a:noFill/>
                </a:ln>
                <a:solidFill>
                  <a:srgbClr val="CAE8AA"/>
                </a:solidFill>
                <a:latin typeface="Arial Black" panose="020B0A04020102020204" pitchFamily="34" charset="0"/>
              </a:rPr>
              <a:t>Editing forms and templates  </a:t>
            </a:r>
            <a:r>
              <a:rPr lang="en-US" sz="4000" dirty="0" smtClean="0">
                <a:ln w="3175">
                  <a:solidFill>
                    <a:srgbClr val="0F4C8F"/>
                  </a:solidFill>
                </a:ln>
                <a:solidFill>
                  <a:srgbClr val="92D050"/>
                </a:solidFill>
                <a:latin typeface="Arial Black" panose="020B0A04020102020204" pitchFamily="34" charset="0"/>
              </a:rPr>
              <a:t>Self-Review answer</a:t>
            </a:r>
            <a:r>
              <a:rPr lang="en-US" sz="3200" dirty="0" smtClean="0">
                <a:ln w="3175">
                  <a:noFill/>
                </a:ln>
                <a:solidFill>
                  <a:srgbClr val="92D050"/>
                </a:solidFill>
                <a:latin typeface="Arial Black" panose="020B0A04020102020204" pitchFamily="34" charset="0"/>
              </a:rPr>
              <a:t/>
            </a:r>
            <a:br>
              <a:rPr lang="en-US" sz="3200" dirty="0" smtClean="0">
                <a:ln w="3175">
                  <a:noFill/>
                </a:ln>
                <a:solidFill>
                  <a:srgbClr val="92D050"/>
                </a:solidFill>
                <a:latin typeface="Arial Black" panose="020B0A04020102020204" pitchFamily="34"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endParaRPr lang="en-US" sz="3200" dirty="0">
              <a:ln w="3175">
                <a:no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838199" y="1703294"/>
            <a:ext cx="10515601" cy="4894730"/>
          </a:xfrm>
        </p:spPr>
        <p:txBody>
          <a:bodyPr>
            <a:normAutofit/>
          </a:bodyPr>
          <a:lstStyle/>
          <a:p>
            <a:pPr marL="457200" lvl="1" indent="0">
              <a:spcBef>
                <a:spcPts val="0"/>
              </a:spcBef>
              <a:spcAft>
                <a:spcPts val="900"/>
              </a:spcAft>
              <a:buNone/>
            </a:pPr>
            <a:r>
              <a:rPr lang="en-US" dirty="0" smtClean="0">
                <a:latin typeface="Times New Roman" panose="02020603050405020304" pitchFamily="18" charset="0"/>
                <a:cs typeface="Times New Roman" panose="02020603050405020304" pitchFamily="18" charset="0"/>
              </a:rPr>
              <a:t>Regarding editing forms and templates, which, if any, statements are correct?</a:t>
            </a:r>
          </a:p>
          <a:p>
            <a:pPr marL="914400" lvl="1" indent="-457200">
              <a:spcBef>
                <a:spcPts val="600"/>
              </a:spcBef>
              <a:spcAft>
                <a:spcPts val="600"/>
              </a:spcAft>
              <a:buFont typeface="+mj-lt"/>
              <a:buAutoNum type="arabicPeriod"/>
            </a:pPr>
            <a:r>
              <a:rPr lang="en-US" dirty="0">
                <a:solidFill>
                  <a:schemeClr val="bg1">
                    <a:lumMod val="75000"/>
                  </a:schemeClr>
                </a:solidFill>
                <a:latin typeface="Times New Roman" panose="02020603050405020304" pitchFamily="18" charset="0"/>
                <a:cs typeface="Times New Roman" panose="02020603050405020304" pitchFamily="18" charset="0"/>
              </a:rPr>
              <a:t>The forms editors, located on the Editors tab, consist of several editors used to customize MHE to a given clinical workflow</a:t>
            </a:r>
            <a:r>
              <a:rPr lang="en-US" dirty="0" smtClean="0">
                <a:solidFill>
                  <a:schemeClr val="bg1">
                    <a:lumMod val="75000"/>
                  </a:schemeClr>
                </a:solidFill>
                <a:latin typeface="Times New Roman" panose="02020603050405020304" pitchFamily="18" charset="0"/>
                <a:cs typeface="Times New Roman" panose="02020603050405020304" pitchFamily="18" charset="0"/>
              </a:rPr>
              <a:t>.</a:t>
            </a:r>
          </a:p>
          <a:p>
            <a:pPr marL="914400" lvl="1" indent="-457200">
              <a:spcBef>
                <a:spcPts val="600"/>
              </a:spcBef>
              <a:spcAft>
                <a:spcPts val="600"/>
              </a:spcAft>
              <a:buFont typeface="+mj-lt"/>
              <a:buAutoNum type="arabicPeriod"/>
            </a:pPr>
            <a:r>
              <a:rPr lang="en-US" dirty="0">
                <a:solidFill>
                  <a:schemeClr val="bg1">
                    <a:lumMod val="75000"/>
                  </a:schemeClr>
                </a:solidFill>
                <a:latin typeface="Times New Roman" panose="02020603050405020304" pitchFamily="18" charset="0"/>
                <a:cs typeface="Times New Roman" panose="02020603050405020304" pitchFamily="18" charset="0"/>
              </a:rPr>
              <a:t>HSTAs can create assessments from scratch in the Editors tab, or associate assessments with individual Veterans (“creating assessments from the Clinician role”) so that those Veterans may undergo eScreening</a:t>
            </a:r>
            <a:r>
              <a:rPr lang="en-US" dirty="0" smtClean="0">
                <a:solidFill>
                  <a:schemeClr val="bg1">
                    <a:lumMod val="75000"/>
                  </a:schemeClr>
                </a:solidFill>
                <a:latin typeface="Times New Roman" panose="02020603050405020304" pitchFamily="18" charset="0"/>
                <a:cs typeface="Times New Roman" panose="02020603050405020304" pitchFamily="18" charset="0"/>
              </a:rPr>
              <a:t>.</a:t>
            </a:r>
          </a:p>
          <a:p>
            <a:pPr marL="914400" lvl="1" indent="-457200">
              <a:spcBef>
                <a:spcPts val="600"/>
              </a:spcBef>
              <a:spcAft>
                <a:spcPts val="600"/>
              </a:spcAft>
              <a:buFont typeface="+mj-lt"/>
              <a:buAutoNum type="arabicPeriod"/>
            </a:pPr>
            <a:r>
              <a:rPr lang="en-US" dirty="0">
                <a:solidFill>
                  <a:schemeClr val="bg1">
                    <a:lumMod val="75000"/>
                  </a:schemeClr>
                </a:solidFill>
                <a:latin typeface="Times New Roman" panose="02020603050405020304" pitchFamily="18" charset="0"/>
                <a:cs typeface="Times New Roman" panose="02020603050405020304" pitchFamily="18" charset="0"/>
              </a:rPr>
              <a:t>Sections contain groups of similar modules. The purpose of a section is to group and order modules. </a:t>
            </a:r>
          </a:p>
          <a:p>
            <a:pPr marL="914400" lvl="1" indent="-457200">
              <a:spcBef>
                <a:spcPts val="600"/>
              </a:spcBef>
              <a:spcAft>
                <a:spcPts val="600"/>
              </a:spcAft>
              <a:buFont typeface="+mj-lt"/>
              <a:buAutoNum type="arabicPeriod"/>
            </a:pPr>
            <a:r>
              <a:rPr lang="en-US" dirty="0" smtClean="0">
                <a:solidFill>
                  <a:schemeClr val="bg1">
                    <a:lumMod val="75000"/>
                  </a:schemeClr>
                </a:solidFill>
                <a:latin typeface="Times New Roman" panose="02020603050405020304" pitchFamily="18" charset="0"/>
                <a:cs typeface="Times New Roman" panose="02020603050405020304" pitchFamily="18" charset="0"/>
              </a:rPr>
              <a:t>Rules </a:t>
            </a:r>
            <a:r>
              <a:rPr lang="en-US" dirty="0">
                <a:solidFill>
                  <a:schemeClr val="bg1">
                    <a:lumMod val="75000"/>
                  </a:schemeClr>
                </a:solidFill>
                <a:latin typeface="Times New Roman" panose="02020603050405020304" pitchFamily="18" charset="0"/>
                <a:cs typeface="Times New Roman" panose="02020603050405020304" pitchFamily="18" charset="0"/>
              </a:rPr>
              <a:t>allow certain events to be carried out when the rule's expression is found to be true</a:t>
            </a:r>
            <a:r>
              <a:rPr lang="en-US" dirty="0" smtClean="0">
                <a:solidFill>
                  <a:schemeClr val="bg1">
                    <a:lumMod val="75000"/>
                  </a:schemeClr>
                </a:solidFill>
                <a:latin typeface="Times New Roman" panose="02020603050405020304" pitchFamily="18" charset="0"/>
                <a:cs typeface="Times New Roman" panose="02020603050405020304" pitchFamily="18" charset="0"/>
              </a:rPr>
              <a:t>.</a:t>
            </a:r>
          </a:p>
          <a:p>
            <a:pPr marL="914400" lvl="1" indent="-457200">
              <a:spcBef>
                <a:spcPts val="600"/>
              </a:spcBef>
              <a:spcAft>
                <a:spcPts val="600"/>
              </a:spcAft>
              <a:buFont typeface="+mj-lt"/>
              <a:buAutoNum type="arabicPeriod"/>
            </a:pPr>
            <a:r>
              <a:rPr lang="en-US" b="1" dirty="0" smtClean="0">
                <a:latin typeface="Times New Roman" panose="02020603050405020304" pitchFamily="18" charset="0"/>
                <a:cs typeface="Times New Roman" panose="02020603050405020304" pitchFamily="18" charset="0"/>
              </a:rPr>
              <a:t>All the above statements are correct.</a:t>
            </a:r>
          </a:p>
          <a:p>
            <a:pPr marL="457200" lvl="1" indent="0">
              <a:buNone/>
            </a:pPr>
            <a:endParaRPr lang="en-US" dirty="0">
              <a:latin typeface="Times New Roman" panose="02020603050405020304" pitchFamily="18" charset="0"/>
              <a:cs typeface="Times New Roman" panose="02020603050405020304" pitchFamily="18" charset="0"/>
            </a:endParaRPr>
          </a:p>
          <a:p>
            <a:pPr marL="457200" lvl="1" indent="0">
              <a:buNone/>
            </a:pPr>
            <a:endParaRPr lang="en-US" dirty="0" smtClean="0">
              <a:latin typeface="Times New Roman" panose="02020603050405020304" pitchFamily="18" charset="0"/>
              <a:cs typeface="Times New Roman" panose="02020603050405020304" pitchFamily="18" charset="0"/>
            </a:endParaRPr>
          </a:p>
          <a:p>
            <a:pPr marL="457200" lvl="1" indent="0">
              <a:buNone/>
            </a:pPr>
            <a:endParaRPr lang="en-US" dirty="0" smtClean="0">
              <a:latin typeface="Times New Roman" panose="02020603050405020304" pitchFamily="18" charset="0"/>
              <a:cs typeface="Times New Roman" panose="02020603050405020304" pitchFamily="18" charset="0"/>
            </a:endParaRPr>
          </a:p>
          <a:p>
            <a:pPr marL="457200" lvl="1" indent="0">
              <a:buNone/>
            </a:pPr>
            <a:endParaRPr lang="en-US" dirty="0" smtClean="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marL="457200" lvl="1" indent="0">
              <a:buNone/>
            </a:pPr>
            <a:endParaRPr lang="en-US" dirty="0" smtClean="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4325046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028" y="365125"/>
            <a:ext cx="10817772" cy="961399"/>
          </a:xfrm>
        </p:spPr>
        <p:txBody>
          <a:bodyPr>
            <a:noAutofit/>
          </a:bodyPr>
          <a:lstStyle/>
          <a:p>
            <a:r>
              <a:rPr lang="en-US" dirty="0" smtClean="0">
                <a:solidFill>
                  <a:srgbClr val="92D050"/>
                </a:solidFill>
                <a:latin typeface="Arial Black" panose="020B0A04020102020204" pitchFamily="34" charset="0"/>
              </a:rPr>
              <a:t>MHE HSTA training </a:t>
            </a:r>
            <a:endParaRPr lang="en-US" dirty="0">
              <a:solidFill>
                <a:srgbClr val="92D050"/>
              </a:solidFill>
              <a:latin typeface="Arial Black" panose="020B0A04020102020204" pitchFamily="34" charset="0"/>
            </a:endParaRPr>
          </a:p>
        </p:txBody>
      </p:sp>
      <p:sp>
        <p:nvSpPr>
          <p:cNvPr id="3" name="Content Placeholder 2"/>
          <p:cNvSpPr>
            <a:spLocks noGrp="1"/>
          </p:cNvSpPr>
          <p:nvPr>
            <p:ph idx="1"/>
          </p:nvPr>
        </p:nvSpPr>
        <p:spPr>
          <a:xfrm>
            <a:off x="1212574" y="1326524"/>
            <a:ext cx="10141225" cy="5035365"/>
          </a:xfrm>
        </p:spPr>
        <p:txBody>
          <a:bodyPr>
            <a:normAutofit/>
          </a:bodyPr>
          <a:lstStyle/>
          <a:p>
            <a:pPr marL="0" indent="0">
              <a:buNone/>
            </a:pPr>
            <a:endParaRPr lang="en-US" sz="800" b="1" dirty="0" smtClean="0">
              <a:latin typeface="Arial Black" panose="020B0A04020102020204" pitchFamily="34" charset="0"/>
            </a:endParaRPr>
          </a:p>
          <a:p>
            <a:pPr lvl="3">
              <a:spcBef>
                <a:spcPts val="0"/>
              </a:spcBef>
            </a:pPr>
            <a:r>
              <a:rPr lang="en-US" sz="3600" dirty="0">
                <a:solidFill>
                  <a:srgbClr val="0F4C8F"/>
                </a:solidFill>
              </a:rPr>
              <a:t>System overview</a:t>
            </a:r>
          </a:p>
          <a:p>
            <a:pPr lvl="3">
              <a:spcBef>
                <a:spcPts val="0"/>
              </a:spcBef>
            </a:pPr>
            <a:r>
              <a:rPr lang="en-US" sz="3600" dirty="0">
                <a:solidFill>
                  <a:srgbClr val="0F4C8F"/>
                </a:solidFill>
              </a:rPr>
              <a:t>HSTA tasks and permissions</a:t>
            </a:r>
          </a:p>
          <a:p>
            <a:pPr lvl="3">
              <a:spcBef>
                <a:spcPts val="0"/>
              </a:spcBef>
            </a:pPr>
            <a:r>
              <a:rPr lang="en-US" sz="3600" dirty="0">
                <a:solidFill>
                  <a:srgbClr val="0F4C8F"/>
                </a:solidFill>
              </a:rPr>
              <a:t>Managing your users</a:t>
            </a:r>
          </a:p>
          <a:p>
            <a:pPr lvl="3">
              <a:spcBef>
                <a:spcPts val="0"/>
              </a:spcBef>
            </a:pPr>
            <a:r>
              <a:rPr lang="en-US" sz="3600" dirty="0">
                <a:solidFill>
                  <a:srgbClr val="0F4C8F"/>
                </a:solidFill>
              </a:rPr>
              <a:t>Customizing MHE for your site</a:t>
            </a:r>
          </a:p>
          <a:p>
            <a:pPr lvl="3"/>
            <a:r>
              <a:rPr lang="en-US" sz="3600" dirty="0">
                <a:solidFill>
                  <a:srgbClr val="0F4C8F"/>
                </a:solidFill>
              </a:rPr>
              <a:t>Editing forms and templates</a:t>
            </a:r>
          </a:p>
          <a:p>
            <a:pPr lvl="3"/>
            <a:r>
              <a:rPr lang="en-US" sz="3600" dirty="0">
                <a:solidFill>
                  <a:srgbClr val="92D050"/>
                </a:solidFill>
              </a:rPr>
              <a:t>Correcting assessments in an error state</a:t>
            </a:r>
          </a:p>
          <a:p>
            <a:pPr lvl="3"/>
            <a:r>
              <a:rPr lang="en-US" sz="3600" dirty="0">
                <a:solidFill>
                  <a:srgbClr val="0F4C8F"/>
                </a:solidFill>
              </a:rPr>
              <a:t>Troubleshooting</a:t>
            </a:r>
          </a:p>
          <a:p>
            <a:pPr lvl="3"/>
            <a:r>
              <a:rPr lang="en-US" sz="3600" dirty="0">
                <a:solidFill>
                  <a:srgbClr val="0F4C8F"/>
                </a:solidFill>
              </a:rPr>
              <a:t>Getting help</a:t>
            </a:r>
          </a:p>
          <a:p>
            <a:endParaRPr lang="en-US" dirty="0" smtClean="0"/>
          </a:p>
          <a:p>
            <a:endParaRPr lang="en-US" dirty="0"/>
          </a:p>
        </p:txBody>
      </p:sp>
    </p:spTree>
    <p:extLst>
      <p:ext uri="{BB962C8B-B14F-4D97-AF65-F5344CB8AC3E}">
        <p14:creationId xmlns:p14="http://schemas.microsoft.com/office/powerpoint/2010/main" val="37510959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5155"/>
            <a:ext cx="10515600" cy="1004552"/>
          </a:xfrm>
          <a:ln>
            <a:noFill/>
          </a:ln>
        </p:spPr>
        <p:txBody>
          <a:bodyPr>
            <a:normAutofit fontScale="90000"/>
          </a:bodyPr>
          <a:lstStyle/>
          <a:p>
            <a:pPr>
              <a:spcBef>
                <a:spcPts val="600"/>
              </a:spcBef>
              <a:spcAft>
                <a:spcPts val="300"/>
              </a:spcAft>
            </a:pPr>
            <a:r>
              <a:rPr lang="en-US" dirty="0" smtClean="0">
                <a:ln w="3175">
                  <a:noFill/>
                </a:ln>
                <a:solidFill>
                  <a:srgbClr val="92D050"/>
                </a:solidFill>
                <a:latin typeface="Arial Black" panose="020B0A04020102020204" pitchFamily="34" charset="0"/>
              </a:rPr>
              <a:t>Correcting assessments in an </a:t>
            </a:r>
            <a:br>
              <a:rPr lang="en-US" dirty="0" smtClean="0">
                <a:ln w="3175">
                  <a:noFill/>
                </a:ln>
                <a:solidFill>
                  <a:srgbClr val="92D050"/>
                </a:solidFill>
                <a:latin typeface="Arial Black" panose="020B0A04020102020204" pitchFamily="34" charset="0"/>
              </a:rPr>
            </a:br>
            <a:r>
              <a:rPr lang="en-US" dirty="0" smtClean="0">
                <a:ln w="3175">
                  <a:noFill/>
                </a:ln>
                <a:solidFill>
                  <a:srgbClr val="92D050"/>
                </a:solidFill>
                <a:latin typeface="Arial Black" panose="020B0A04020102020204" pitchFamily="34" charset="0"/>
              </a:rPr>
              <a:t>error state</a:t>
            </a:r>
            <a:endParaRPr lang="en-US" sz="3200" dirty="0">
              <a:ln w="3175">
                <a:no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838199" y="1893194"/>
            <a:ext cx="10515601" cy="4159875"/>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When an assessment is successfully saved to VistA, the assessment's state is set to Finalized. However, up to five potential errors of transmission can occur during the process. These errors can occur in any combination from one error to all 5. </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detailed error message is generated and the assessment’s state is set to “Error”.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Typically</a:t>
            </a:r>
            <a:r>
              <a:rPr lang="en-US" sz="2400" dirty="0">
                <a:latin typeface="Times New Roman" panose="02020603050405020304" pitchFamily="18" charset="0"/>
                <a:cs typeface="Times New Roman" panose="02020603050405020304" pitchFamily="18" charset="0"/>
              </a:rPr>
              <a:t>, saving an assessment to VistA is a clinician or assistant task, and if the process fails, the HSTA has the system permissions to correct the problem.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Correcting </a:t>
            </a:r>
            <a:r>
              <a:rPr lang="en-US" sz="2400" dirty="0">
                <a:latin typeface="Times New Roman" panose="02020603050405020304" pitchFamily="18" charset="0"/>
                <a:cs typeface="Times New Roman" panose="02020603050405020304" pitchFamily="18" charset="0"/>
              </a:rPr>
              <a:t>an error assessment consists of locating where the errors are and using the </a:t>
            </a:r>
            <a:r>
              <a:rPr lang="en-US" sz="2400" dirty="0" smtClean="0">
                <a:latin typeface="Times New Roman" panose="02020603050405020304" pitchFamily="18" charset="0"/>
                <a:cs typeface="Times New Roman" panose="02020603050405020304" pitchFamily="18" charset="0"/>
              </a:rPr>
              <a:t>MHE forms editors </a:t>
            </a:r>
            <a:r>
              <a:rPr lang="en-US" sz="2400" dirty="0">
                <a:latin typeface="Times New Roman" panose="02020603050405020304" pitchFamily="18" charset="0"/>
                <a:cs typeface="Times New Roman" panose="02020603050405020304" pitchFamily="18" charset="0"/>
              </a:rPr>
              <a:t>to fix them by trial and error. </a:t>
            </a:r>
            <a:r>
              <a:rPr lang="en-US" sz="2400" dirty="0" smtClean="0">
                <a:latin typeface="Times New Roman" panose="02020603050405020304" pitchFamily="18" charset="0"/>
                <a:cs typeface="Times New Roman" panose="02020603050405020304" pitchFamily="18" charset="0"/>
              </a:rPr>
              <a:t>Consult the HSTA Administrator Training Manual for strategies to clear the error so that clinicians may proceed.</a:t>
            </a:r>
          </a:p>
          <a:p>
            <a:pPr marL="0" indent="0">
              <a:buNone/>
            </a:pPr>
            <a:endParaRPr lang="en-US" dirty="0"/>
          </a:p>
        </p:txBody>
      </p:sp>
    </p:spTree>
    <p:extLst>
      <p:ext uri="{BB962C8B-B14F-4D97-AF65-F5344CB8AC3E}">
        <p14:creationId xmlns:p14="http://schemas.microsoft.com/office/powerpoint/2010/main" val="2027756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5155"/>
            <a:ext cx="10515600" cy="1004552"/>
          </a:xfrm>
          <a:ln>
            <a:noFill/>
          </a:ln>
        </p:spPr>
        <p:txBody>
          <a:bodyPr>
            <a:normAutofit fontScale="90000"/>
          </a:bodyPr>
          <a:lstStyle/>
          <a:p>
            <a:pPr>
              <a:spcBef>
                <a:spcPts val="600"/>
              </a:spcBef>
              <a:spcAft>
                <a:spcPts val="300"/>
              </a:spcAft>
            </a:pPr>
            <a:r>
              <a:rPr lang="en-US" dirty="0" smtClean="0">
                <a:ln w="3175">
                  <a:noFill/>
                </a:ln>
                <a:solidFill>
                  <a:srgbClr val="BCE292"/>
                </a:solidFill>
                <a:latin typeface="Arial Black" panose="020B0A04020102020204" pitchFamily="34" charset="0"/>
              </a:rPr>
              <a:t>Correcting assessments in an </a:t>
            </a:r>
            <a:br>
              <a:rPr lang="en-US" dirty="0" smtClean="0">
                <a:ln w="3175">
                  <a:noFill/>
                </a:ln>
                <a:solidFill>
                  <a:srgbClr val="BCE292"/>
                </a:solidFill>
                <a:latin typeface="Arial Black" panose="020B0A04020102020204" pitchFamily="34" charset="0"/>
              </a:rPr>
            </a:br>
            <a:r>
              <a:rPr lang="en-US" dirty="0" smtClean="0">
                <a:ln w="3175">
                  <a:noFill/>
                </a:ln>
                <a:solidFill>
                  <a:srgbClr val="BCE292"/>
                </a:solidFill>
                <a:latin typeface="Arial Black" panose="020B0A04020102020204" pitchFamily="34" charset="0"/>
              </a:rPr>
              <a:t>error state        </a:t>
            </a:r>
            <a:r>
              <a:rPr lang="en-US" dirty="0" smtClean="0">
                <a:ln w="3175">
                  <a:solidFill>
                    <a:srgbClr val="0F4C8F"/>
                  </a:solidFill>
                </a:ln>
                <a:solidFill>
                  <a:srgbClr val="92D050"/>
                </a:solidFill>
                <a:latin typeface="Arial Black" panose="020B0A04020102020204" pitchFamily="34" charset="0"/>
              </a:rPr>
              <a:t>Self-Review question</a:t>
            </a:r>
            <a:endParaRPr lang="en-US" sz="3200" dirty="0">
              <a:ln w="3175">
                <a:solidFill>
                  <a:srgbClr val="0F4C8F"/>
                </a:solid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838199" y="2348752"/>
            <a:ext cx="10515601" cy="4105835"/>
          </a:xfrm>
        </p:spPr>
        <p:txBody>
          <a:bodyPr>
            <a:normAutofit/>
          </a:bodyPr>
          <a:lstStyle/>
          <a:p>
            <a:pPr marL="0" indent="0">
              <a:spcAft>
                <a:spcPts val="900"/>
              </a:spcAft>
              <a:buNone/>
            </a:pPr>
            <a:r>
              <a:rPr lang="en-US" sz="2400" dirty="0" smtClean="0">
                <a:latin typeface="Times New Roman" panose="02020603050405020304" pitchFamily="18" charset="0"/>
                <a:cs typeface="Times New Roman" panose="02020603050405020304" pitchFamily="18" charset="0"/>
              </a:rPr>
              <a:t>Correcting </a:t>
            </a:r>
            <a:r>
              <a:rPr lang="en-US" sz="2400" dirty="0">
                <a:latin typeface="Times New Roman" panose="02020603050405020304" pitchFamily="18" charset="0"/>
                <a:cs typeface="Times New Roman" panose="02020603050405020304" pitchFamily="18" charset="0"/>
              </a:rPr>
              <a:t>an error assessment consists </a:t>
            </a:r>
            <a:r>
              <a:rPr lang="en-US" sz="2400" dirty="0" smtClean="0">
                <a:latin typeface="Times New Roman" panose="02020603050405020304" pitchFamily="18" charset="0"/>
                <a:cs typeface="Times New Roman" panose="02020603050405020304" pitchFamily="18" charset="0"/>
              </a:rPr>
              <a:t>of …</a:t>
            </a:r>
          </a:p>
          <a:p>
            <a:pPr marL="457200" indent="-457200">
              <a:spcBef>
                <a:spcPts val="600"/>
              </a:spcBef>
              <a:spcAft>
                <a:spcPts val="600"/>
              </a:spcAft>
              <a:buFont typeface="+mj-lt"/>
              <a:buAutoNum type="arabicPeriod"/>
            </a:pPr>
            <a:r>
              <a:rPr lang="en-US" sz="2400" dirty="0">
                <a:latin typeface="Times New Roman" panose="02020603050405020304" pitchFamily="18" charset="0"/>
                <a:cs typeface="Times New Roman" panose="02020603050405020304" pitchFamily="18" charset="0"/>
              </a:rPr>
              <a:t>l</a:t>
            </a:r>
            <a:r>
              <a:rPr lang="en-US" sz="2400" dirty="0" smtClean="0">
                <a:latin typeface="Times New Roman" panose="02020603050405020304" pitchFamily="18" charset="0"/>
                <a:cs typeface="Times New Roman" panose="02020603050405020304" pitchFamily="18" charset="0"/>
              </a:rPr>
              <a:t>ocating </a:t>
            </a:r>
            <a:r>
              <a:rPr lang="en-US" sz="2400" dirty="0">
                <a:latin typeface="Times New Roman" panose="02020603050405020304" pitchFamily="18" charset="0"/>
                <a:cs typeface="Times New Roman" panose="02020603050405020304" pitchFamily="18" charset="0"/>
              </a:rPr>
              <a:t>where the errors are and using the </a:t>
            </a:r>
            <a:r>
              <a:rPr lang="en-US" sz="2400" dirty="0" smtClean="0">
                <a:latin typeface="Times New Roman" panose="02020603050405020304" pitchFamily="18" charset="0"/>
                <a:cs typeface="Times New Roman" panose="02020603050405020304" pitchFamily="18" charset="0"/>
              </a:rPr>
              <a:t>assessment battery to </a:t>
            </a:r>
            <a:r>
              <a:rPr lang="en-US" sz="2400" dirty="0">
                <a:latin typeface="Times New Roman" panose="02020603050405020304" pitchFamily="18" charset="0"/>
                <a:cs typeface="Times New Roman" panose="02020603050405020304" pitchFamily="18" charset="0"/>
              </a:rPr>
              <a:t>fix them by trial and error. </a:t>
            </a:r>
            <a:endParaRPr lang="en-US" sz="2400" dirty="0" smtClean="0">
              <a:latin typeface="Times New Roman" panose="02020603050405020304" pitchFamily="18" charset="0"/>
              <a:cs typeface="Times New Roman" panose="02020603050405020304" pitchFamily="18" charset="0"/>
            </a:endParaRPr>
          </a:p>
          <a:p>
            <a:pPr marL="457200" indent="-457200">
              <a:spcBef>
                <a:spcPts val="600"/>
              </a:spcBef>
              <a:spcAft>
                <a:spcPts val="600"/>
              </a:spcAft>
              <a:buFont typeface="+mj-lt"/>
              <a:buAutoNum type="arabicPeriod"/>
            </a:pPr>
            <a:r>
              <a:rPr lang="en-US" sz="2400" dirty="0">
                <a:latin typeface="Times New Roman" panose="02020603050405020304" pitchFamily="18" charset="0"/>
                <a:cs typeface="Times New Roman" panose="02020603050405020304" pitchFamily="18" charset="0"/>
              </a:rPr>
              <a:t>c</a:t>
            </a:r>
            <a:r>
              <a:rPr lang="en-US" sz="2400" dirty="0" smtClean="0">
                <a:latin typeface="Times New Roman" panose="02020603050405020304" pitchFamily="18" charset="0"/>
                <a:cs typeface="Times New Roman" panose="02020603050405020304" pitchFamily="18" charset="0"/>
              </a:rPr>
              <a:t>onsulting the clinicians for strategies to clear the error.</a:t>
            </a:r>
          </a:p>
          <a:p>
            <a:pPr marL="457200" indent="-457200">
              <a:spcBef>
                <a:spcPts val="600"/>
              </a:spcBef>
              <a:spcAft>
                <a:spcPts val="600"/>
              </a:spcAft>
              <a:buFont typeface="+mj-lt"/>
              <a:buAutoNum type="arabicPeriod"/>
            </a:pPr>
            <a:r>
              <a:rPr lang="en-US" sz="2400" dirty="0">
                <a:latin typeface="Times New Roman" panose="02020603050405020304" pitchFamily="18" charset="0"/>
                <a:cs typeface="Times New Roman" panose="02020603050405020304" pitchFamily="18" charset="0"/>
              </a:rPr>
              <a:t>l</a:t>
            </a:r>
            <a:r>
              <a:rPr lang="en-US" sz="2400" dirty="0" smtClean="0">
                <a:latin typeface="Times New Roman" panose="02020603050405020304" pitchFamily="18" charset="0"/>
                <a:cs typeface="Times New Roman" panose="02020603050405020304" pitchFamily="18" charset="0"/>
              </a:rPr>
              <a:t>ocating </a:t>
            </a:r>
            <a:r>
              <a:rPr lang="en-US" sz="2400" dirty="0">
                <a:latin typeface="Times New Roman" panose="02020603050405020304" pitchFamily="18" charset="0"/>
                <a:cs typeface="Times New Roman" panose="02020603050405020304" pitchFamily="18" charset="0"/>
              </a:rPr>
              <a:t>where the errors are and using the MHE forms editors to fix them by trial and error. </a:t>
            </a:r>
            <a:endParaRPr lang="en-US" sz="2400" dirty="0" smtClean="0">
              <a:latin typeface="Times New Roman" panose="02020603050405020304" pitchFamily="18" charset="0"/>
              <a:cs typeface="Times New Roman" panose="02020603050405020304" pitchFamily="18" charset="0"/>
            </a:endParaRPr>
          </a:p>
          <a:p>
            <a:pPr marL="457200" indent="-457200">
              <a:spcBef>
                <a:spcPts val="600"/>
              </a:spcBef>
              <a:spcAft>
                <a:spcPts val="600"/>
              </a:spcAft>
              <a:buFont typeface="+mj-lt"/>
              <a:buAutoNum type="arabicPeriod"/>
            </a:pPr>
            <a:r>
              <a:rPr lang="en-US" sz="2400" dirty="0">
                <a:latin typeface="Times New Roman" panose="02020603050405020304" pitchFamily="18" charset="0"/>
                <a:cs typeface="Times New Roman" panose="02020603050405020304" pitchFamily="18" charset="0"/>
              </a:rPr>
              <a:t>s</a:t>
            </a:r>
            <a:r>
              <a:rPr lang="en-US" sz="2400" dirty="0" smtClean="0">
                <a:latin typeface="Times New Roman" panose="02020603050405020304" pitchFamily="18" charset="0"/>
                <a:cs typeface="Times New Roman" panose="02020603050405020304" pitchFamily="18" charset="0"/>
              </a:rPr>
              <a:t>ubmitting a requisition for VA IT to reprogram the section.</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2396909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5155"/>
            <a:ext cx="10515600" cy="1004552"/>
          </a:xfrm>
          <a:ln>
            <a:noFill/>
          </a:ln>
        </p:spPr>
        <p:txBody>
          <a:bodyPr>
            <a:normAutofit fontScale="90000"/>
          </a:bodyPr>
          <a:lstStyle/>
          <a:p>
            <a:pPr>
              <a:spcBef>
                <a:spcPts val="600"/>
              </a:spcBef>
              <a:spcAft>
                <a:spcPts val="300"/>
              </a:spcAft>
            </a:pPr>
            <a:r>
              <a:rPr lang="en-US" dirty="0" smtClean="0">
                <a:ln w="3175">
                  <a:noFill/>
                </a:ln>
                <a:solidFill>
                  <a:srgbClr val="BCE292"/>
                </a:solidFill>
                <a:latin typeface="Arial Black" panose="020B0A04020102020204" pitchFamily="34" charset="0"/>
              </a:rPr>
              <a:t>Correcting assessments in an </a:t>
            </a:r>
            <a:br>
              <a:rPr lang="en-US" dirty="0" smtClean="0">
                <a:ln w="3175">
                  <a:noFill/>
                </a:ln>
                <a:solidFill>
                  <a:srgbClr val="BCE292"/>
                </a:solidFill>
                <a:latin typeface="Arial Black" panose="020B0A04020102020204" pitchFamily="34" charset="0"/>
              </a:rPr>
            </a:br>
            <a:r>
              <a:rPr lang="en-US" dirty="0" smtClean="0">
                <a:ln w="3175">
                  <a:noFill/>
                </a:ln>
                <a:solidFill>
                  <a:srgbClr val="BCE292"/>
                </a:solidFill>
                <a:latin typeface="Arial Black" panose="020B0A04020102020204" pitchFamily="34" charset="0"/>
              </a:rPr>
              <a:t>error state           </a:t>
            </a:r>
            <a:r>
              <a:rPr lang="en-US" dirty="0" smtClean="0">
                <a:ln w="3175">
                  <a:solidFill>
                    <a:srgbClr val="0F4C8F"/>
                  </a:solidFill>
                </a:ln>
                <a:solidFill>
                  <a:srgbClr val="92D050"/>
                </a:solidFill>
                <a:latin typeface="Arial Black" panose="020B0A04020102020204" pitchFamily="34" charset="0"/>
              </a:rPr>
              <a:t>Self-Review answer</a:t>
            </a:r>
            <a:endParaRPr lang="en-US" sz="3200" dirty="0">
              <a:ln w="3175">
                <a:solidFill>
                  <a:srgbClr val="0F4C8F"/>
                </a:solid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838199" y="2348752"/>
            <a:ext cx="10515601" cy="4105835"/>
          </a:xfrm>
        </p:spPr>
        <p:txBody>
          <a:bodyPr>
            <a:normAutofit/>
          </a:bodyPr>
          <a:lstStyle/>
          <a:p>
            <a:pPr marL="0" indent="0">
              <a:spcAft>
                <a:spcPts val="900"/>
              </a:spcAft>
              <a:buNone/>
            </a:pPr>
            <a:r>
              <a:rPr lang="en-US" sz="2400" dirty="0" smtClean="0">
                <a:latin typeface="Times New Roman" panose="02020603050405020304" pitchFamily="18" charset="0"/>
                <a:cs typeface="Times New Roman" panose="02020603050405020304" pitchFamily="18" charset="0"/>
              </a:rPr>
              <a:t>Correcting </a:t>
            </a:r>
            <a:r>
              <a:rPr lang="en-US" sz="2400" dirty="0">
                <a:latin typeface="Times New Roman" panose="02020603050405020304" pitchFamily="18" charset="0"/>
                <a:cs typeface="Times New Roman" panose="02020603050405020304" pitchFamily="18" charset="0"/>
              </a:rPr>
              <a:t>an error assessment consists </a:t>
            </a:r>
            <a:r>
              <a:rPr lang="en-US" sz="2400" dirty="0" smtClean="0">
                <a:latin typeface="Times New Roman" panose="02020603050405020304" pitchFamily="18" charset="0"/>
                <a:cs typeface="Times New Roman" panose="02020603050405020304" pitchFamily="18" charset="0"/>
              </a:rPr>
              <a:t>of …</a:t>
            </a:r>
          </a:p>
          <a:p>
            <a:pPr marL="457200" indent="-457200">
              <a:spcBef>
                <a:spcPts val="600"/>
              </a:spcBef>
              <a:spcAft>
                <a:spcPts val="600"/>
              </a:spcAft>
              <a:buFont typeface="+mj-lt"/>
              <a:buAutoNum type="arabicPeriod"/>
            </a:pPr>
            <a:r>
              <a:rPr lang="en-US" sz="2400" dirty="0">
                <a:solidFill>
                  <a:schemeClr val="bg1">
                    <a:lumMod val="75000"/>
                  </a:schemeClr>
                </a:solidFill>
                <a:latin typeface="Times New Roman" panose="02020603050405020304" pitchFamily="18" charset="0"/>
                <a:cs typeface="Times New Roman" panose="02020603050405020304" pitchFamily="18" charset="0"/>
              </a:rPr>
              <a:t>l</a:t>
            </a:r>
            <a:r>
              <a:rPr lang="en-US" sz="2400" dirty="0" smtClean="0">
                <a:solidFill>
                  <a:schemeClr val="bg1">
                    <a:lumMod val="75000"/>
                  </a:schemeClr>
                </a:solidFill>
                <a:latin typeface="Times New Roman" panose="02020603050405020304" pitchFamily="18" charset="0"/>
                <a:cs typeface="Times New Roman" panose="02020603050405020304" pitchFamily="18" charset="0"/>
              </a:rPr>
              <a:t>ocating </a:t>
            </a:r>
            <a:r>
              <a:rPr lang="en-US" sz="2400" dirty="0">
                <a:solidFill>
                  <a:schemeClr val="bg1">
                    <a:lumMod val="75000"/>
                  </a:schemeClr>
                </a:solidFill>
                <a:latin typeface="Times New Roman" panose="02020603050405020304" pitchFamily="18" charset="0"/>
                <a:cs typeface="Times New Roman" panose="02020603050405020304" pitchFamily="18" charset="0"/>
              </a:rPr>
              <a:t>where the errors are and using the </a:t>
            </a:r>
            <a:r>
              <a:rPr lang="en-US" sz="2400" dirty="0" smtClean="0">
                <a:solidFill>
                  <a:schemeClr val="bg1">
                    <a:lumMod val="75000"/>
                  </a:schemeClr>
                </a:solidFill>
                <a:latin typeface="Times New Roman" panose="02020603050405020304" pitchFamily="18" charset="0"/>
                <a:cs typeface="Times New Roman" panose="02020603050405020304" pitchFamily="18" charset="0"/>
              </a:rPr>
              <a:t>assessment battery to </a:t>
            </a:r>
            <a:r>
              <a:rPr lang="en-US" sz="2400" dirty="0">
                <a:solidFill>
                  <a:schemeClr val="bg1">
                    <a:lumMod val="75000"/>
                  </a:schemeClr>
                </a:solidFill>
                <a:latin typeface="Times New Roman" panose="02020603050405020304" pitchFamily="18" charset="0"/>
                <a:cs typeface="Times New Roman" panose="02020603050405020304" pitchFamily="18" charset="0"/>
              </a:rPr>
              <a:t>fix them by trial and error. </a:t>
            </a:r>
            <a:endParaRPr lang="en-US" sz="2400" dirty="0" smtClean="0">
              <a:solidFill>
                <a:schemeClr val="bg1">
                  <a:lumMod val="75000"/>
                </a:schemeClr>
              </a:solidFill>
              <a:latin typeface="Times New Roman" panose="02020603050405020304" pitchFamily="18" charset="0"/>
              <a:cs typeface="Times New Roman" panose="02020603050405020304" pitchFamily="18" charset="0"/>
            </a:endParaRPr>
          </a:p>
          <a:p>
            <a:pPr marL="457200" indent="-457200">
              <a:spcBef>
                <a:spcPts val="600"/>
              </a:spcBef>
              <a:spcAft>
                <a:spcPts val="600"/>
              </a:spcAft>
              <a:buFont typeface="+mj-lt"/>
              <a:buAutoNum type="arabicPeriod"/>
            </a:pPr>
            <a:r>
              <a:rPr lang="en-US" sz="2400" dirty="0">
                <a:solidFill>
                  <a:schemeClr val="bg1">
                    <a:lumMod val="75000"/>
                  </a:schemeClr>
                </a:solidFill>
                <a:latin typeface="Times New Roman" panose="02020603050405020304" pitchFamily="18" charset="0"/>
                <a:cs typeface="Times New Roman" panose="02020603050405020304" pitchFamily="18" charset="0"/>
              </a:rPr>
              <a:t>c</a:t>
            </a:r>
            <a:r>
              <a:rPr lang="en-US" sz="2400" dirty="0" smtClean="0">
                <a:solidFill>
                  <a:schemeClr val="bg1">
                    <a:lumMod val="75000"/>
                  </a:schemeClr>
                </a:solidFill>
                <a:latin typeface="Times New Roman" panose="02020603050405020304" pitchFamily="18" charset="0"/>
                <a:cs typeface="Times New Roman" panose="02020603050405020304" pitchFamily="18" charset="0"/>
              </a:rPr>
              <a:t>onsulting the clinicians for strategies to clear the error.</a:t>
            </a:r>
          </a:p>
          <a:p>
            <a:pPr marL="457200" indent="-457200">
              <a:spcBef>
                <a:spcPts val="600"/>
              </a:spcBef>
              <a:spcAft>
                <a:spcPts val="600"/>
              </a:spcAft>
              <a:buFont typeface="+mj-lt"/>
              <a:buAutoNum type="arabicPeriod"/>
            </a:pPr>
            <a:r>
              <a:rPr lang="en-US" sz="2400" b="1" dirty="0">
                <a:latin typeface="Times New Roman" panose="02020603050405020304" pitchFamily="18" charset="0"/>
                <a:cs typeface="Times New Roman" panose="02020603050405020304" pitchFamily="18" charset="0"/>
              </a:rPr>
              <a:t>l</a:t>
            </a:r>
            <a:r>
              <a:rPr lang="en-US" sz="2400" b="1" dirty="0" smtClean="0">
                <a:latin typeface="Times New Roman" panose="02020603050405020304" pitchFamily="18" charset="0"/>
                <a:cs typeface="Times New Roman" panose="02020603050405020304" pitchFamily="18" charset="0"/>
              </a:rPr>
              <a:t>ocating </a:t>
            </a:r>
            <a:r>
              <a:rPr lang="en-US" sz="2400" b="1" dirty="0">
                <a:latin typeface="Times New Roman" panose="02020603050405020304" pitchFamily="18" charset="0"/>
                <a:cs typeface="Times New Roman" panose="02020603050405020304" pitchFamily="18" charset="0"/>
              </a:rPr>
              <a:t>where the errors are and using the MHE forms editors to fix them by trial and error. </a:t>
            </a:r>
            <a:endParaRPr lang="en-US" sz="2400" b="1" dirty="0" smtClean="0">
              <a:latin typeface="Times New Roman" panose="02020603050405020304" pitchFamily="18" charset="0"/>
              <a:cs typeface="Times New Roman" panose="02020603050405020304" pitchFamily="18" charset="0"/>
            </a:endParaRPr>
          </a:p>
          <a:p>
            <a:pPr marL="457200" indent="-457200">
              <a:spcBef>
                <a:spcPts val="600"/>
              </a:spcBef>
              <a:spcAft>
                <a:spcPts val="600"/>
              </a:spcAft>
              <a:buFont typeface="+mj-lt"/>
              <a:buAutoNum type="arabicPeriod"/>
            </a:pPr>
            <a:r>
              <a:rPr lang="en-US" sz="2400" dirty="0">
                <a:solidFill>
                  <a:schemeClr val="bg1">
                    <a:lumMod val="75000"/>
                  </a:schemeClr>
                </a:solidFill>
                <a:latin typeface="Times New Roman" panose="02020603050405020304" pitchFamily="18" charset="0"/>
                <a:cs typeface="Times New Roman" panose="02020603050405020304" pitchFamily="18" charset="0"/>
              </a:rPr>
              <a:t>s</a:t>
            </a:r>
            <a:r>
              <a:rPr lang="en-US" sz="2400" dirty="0" smtClean="0">
                <a:solidFill>
                  <a:schemeClr val="bg1">
                    <a:lumMod val="75000"/>
                  </a:schemeClr>
                </a:solidFill>
                <a:latin typeface="Times New Roman" panose="02020603050405020304" pitchFamily="18" charset="0"/>
                <a:cs typeface="Times New Roman" panose="02020603050405020304" pitchFamily="18" charset="0"/>
              </a:rPr>
              <a:t>ubmitting a requisition for VA IT to reprogram the section.</a:t>
            </a:r>
            <a:endParaRPr lang="en-US" sz="2400" dirty="0">
              <a:solidFill>
                <a:schemeClr val="bg1">
                  <a:lumMod val="75000"/>
                </a:schemeClr>
              </a:solidFill>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619463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574" y="365126"/>
            <a:ext cx="10141226" cy="1499534"/>
          </a:xfrm>
        </p:spPr>
        <p:txBody>
          <a:bodyPr>
            <a:noAutofit/>
          </a:bodyPr>
          <a:lstStyle/>
          <a:p>
            <a:r>
              <a:rPr lang="en-US" dirty="0" smtClean="0">
                <a:solidFill>
                  <a:srgbClr val="92D050"/>
                </a:solidFill>
                <a:latin typeface="Arial Black" panose="020B0A04020102020204" pitchFamily="34" charset="0"/>
              </a:rPr>
              <a:t>MHE </a:t>
            </a:r>
            <a:br>
              <a:rPr lang="en-US" dirty="0" smtClean="0">
                <a:solidFill>
                  <a:srgbClr val="92D050"/>
                </a:solidFill>
                <a:latin typeface="Arial Black" panose="020B0A04020102020204" pitchFamily="34" charset="0"/>
              </a:rPr>
            </a:br>
            <a:r>
              <a:rPr lang="en-US" dirty="0" smtClean="0">
                <a:ln>
                  <a:solidFill>
                    <a:srgbClr val="0F4C8F"/>
                  </a:solidFill>
                </a:ln>
                <a:solidFill>
                  <a:srgbClr val="92D050"/>
                </a:solidFill>
                <a:latin typeface="Arial Black" panose="020B0A04020102020204" pitchFamily="34" charset="0"/>
              </a:rPr>
              <a:t>Healthcare System Technical Administrator (HSTA) </a:t>
            </a:r>
            <a:r>
              <a:rPr lang="en-US" dirty="0" smtClean="0">
                <a:solidFill>
                  <a:srgbClr val="92D050"/>
                </a:solidFill>
                <a:latin typeface="Arial Black" panose="020B0A04020102020204" pitchFamily="34" charset="0"/>
              </a:rPr>
              <a:t>training </a:t>
            </a:r>
            <a:endParaRPr lang="en-US" dirty="0">
              <a:solidFill>
                <a:srgbClr val="92D050"/>
              </a:solidFill>
              <a:latin typeface="Arial Black" panose="020B0A04020102020204" pitchFamily="34" charset="0"/>
            </a:endParaRPr>
          </a:p>
        </p:txBody>
      </p:sp>
      <p:sp>
        <p:nvSpPr>
          <p:cNvPr id="3" name="Content Placeholder 2"/>
          <p:cNvSpPr>
            <a:spLocks noGrp="1"/>
          </p:cNvSpPr>
          <p:nvPr>
            <p:ph idx="1"/>
          </p:nvPr>
        </p:nvSpPr>
        <p:spPr>
          <a:xfrm>
            <a:off x="1212574" y="2043954"/>
            <a:ext cx="10141225" cy="4607858"/>
          </a:xfrm>
        </p:spPr>
        <p:txBody>
          <a:bodyPr>
            <a:normAutofit lnSpcReduction="10000"/>
          </a:bodyPr>
          <a:lstStyle/>
          <a:p>
            <a:pPr marL="0" indent="0">
              <a:buNone/>
            </a:pPr>
            <a:endParaRPr lang="en-US" sz="800" b="1" dirty="0" smtClean="0">
              <a:latin typeface="Arial Black" panose="020B0A04020102020204" pitchFamily="34" charset="0"/>
            </a:endParaRPr>
          </a:p>
          <a:p>
            <a:pPr lvl="3">
              <a:lnSpc>
                <a:spcPct val="100000"/>
              </a:lnSpc>
              <a:spcBef>
                <a:spcPts val="0"/>
              </a:spcBef>
            </a:pPr>
            <a:r>
              <a:rPr lang="en-US" sz="3600" dirty="0">
                <a:solidFill>
                  <a:srgbClr val="92D050"/>
                </a:solidFill>
              </a:rPr>
              <a:t>System overview</a:t>
            </a:r>
          </a:p>
          <a:p>
            <a:pPr lvl="3">
              <a:lnSpc>
                <a:spcPct val="100000"/>
              </a:lnSpc>
              <a:spcBef>
                <a:spcPts val="0"/>
              </a:spcBef>
            </a:pPr>
            <a:r>
              <a:rPr lang="en-US" sz="3600" dirty="0" smtClean="0">
                <a:solidFill>
                  <a:srgbClr val="0F4C8F"/>
                </a:solidFill>
              </a:rPr>
              <a:t>HSTA tasks and permissions</a:t>
            </a:r>
          </a:p>
          <a:p>
            <a:pPr lvl="3">
              <a:lnSpc>
                <a:spcPct val="100000"/>
              </a:lnSpc>
              <a:spcBef>
                <a:spcPts val="0"/>
              </a:spcBef>
            </a:pPr>
            <a:r>
              <a:rPr lang="en-US" sz="3600" dirty="0">
                <a:solidFill>
                  <a:srgbClr val="0F4C8F"/>
                </a:solidFill>
              </a:rPr>
              <a:t>Managing your </a:t>
            </a:r>
            <a:r>
              <a:rPr lang="en-US" sz="3600" dirty="0" smtClean="0">
                <a:solidFill>
                  <a:srgbClr val="0F4C8F"/>
                </a:solidFill>
              </a:rPr>
              <a:t>users</a:t>
            </a:r>
          </a:p>
          <a:p>
            <a:pPr lvl="3">
              <a:lnSpc>
                <a:spcPct val="100000"/>
              </a:lnSpc>
              <a:spcBef>
                <a:spcPts val="0"/>
              </a:spcBef>
            </a:pPr>
            <a:r>
              <a:rPr lang="en-US" sz="3600" dirty="0" smtClean="0">
                <a:solidFill>
                  <a:srgbClr val="0F4C8F"/>
                </a:solidFill>
              </a:rPr>
              <a:t>Customizing MHE for your site</a:t>
            </a:r>
          </a:p>
          <a:p>
            <a:pPr lvl="3">
              <a:lnSpc>
                <a:spcPct val="100000"/>
              </a:lnSpc>
            </a:pPr>
            <a:r>
              <a:rPr lang="en-US" sz="3600" dirty="0" smtClean="0">
                <a:solidFill>
                  <a:srgbClr val="0F4C8F"/>
                </a:solidFill>
              </a:rPr>
              <a:t>Editing forms and templates</a:t>
            </a:r>
          </a:p>
          <a:p>
            <a:pPr lvl="3">
              <a:lnSpc>
                <a:spcPct val="100000"/>
              </a:lnSpc>
            </a:pPr>
            <a:r>
              <a:rPr lang="en-US" sz="3600" dirty="0" smtClean="0">
                <a:solidFill>
                  <a:srgbClr val="0F4C8F"/>
                </a:solidFill>
              </a:rPr>
              <a:t>Correcting assessments in an error state</a:t>
            </a:r>
          </a:p>
          <a:p>
            <a:pPr lvl="3">
              <a:lnSpc>
                <a:spcPct val="100000"/>
              </a:lnSpc>
            </a:pPr>
            <a:r>
              <a:rPr lang="en-US" sz="3600" dirty="0" smtClean="0">
                <a:solidFill>
                  <a:srgbClr val="0F4C8F"/>
                </a:solidFill>
              </a:rPr>
              <a:t>Troubleshooting</a:t>
            </a:r>
          </a:p>
          <a:p>
            <a:pPr lvl="3">
              <a:lnSpc>
                <a:spcPct val="100000"/>
              </a:lnSpc>
            </a:pPr>
            <a:r>
              <a:rPr lang="en-US" sz="3600" dirty="0" smtClean="0">
                <a:solidFill>
                  <a:srgbClr val="0F4C8F"/>
                </a:solidFill>
              </a:rPr>
              <a:t>Getting help</a:t>
            </a:r>
          </a:p>
          <a:p>
            <a:endParaRPr lang="en-US" dirty="0" smtClean="0"/>
          </a:p>
          <a:p>
            <a:endParaRPr lang="en-US" dirty="0"/>
          </a:p>
        </p:txBody>
      </p:sp>
    </p:spTree>
    <p:extLst>
      <p:ext uri="{BB962C8B-B14F-4D97-AF65-F5344CB8AC3E}">
        <p14:creationId xmlns:p14="http://schemas.microsoft.com/office/powerpoint/2010/main" val="18280810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028" y="365125"/>
            <a:ext cx="10817772" cy="961399"/>
          </a:xfrm>
        </p:spPr>
        <p:txBody>
          <a:bodyPr>
            <a:noAutofit/>
          </a:bodyPr>
          <a:lstStyle/>
          <a:p>
            <a:r>
              <a:rPr lang="en-US" dirty="0" smtClean="0">
                <a:solidFill>
                  <a:srgbClr val="92D050"/>
                </a:solidFill>
                <a:latin typeface="Arial Black" panose="020B0A04020102020204" pitchFamily="34" charset="0"/>
              </a:rPr>
              <a:t>MHE HSTA training </a:t>
            </a:r>
            <a:endParaRPr lang="en-US" dirty="0">
              <a:solidFill>
                <a:srgbClr val="92D050"/>
              </a:solidFill>
              <a:latin typeface="Arial Black" panose="020B0A04020102020204" pitchFamily="34" charset="0"/>
            </a:endParaRPr>
          </a:p>
        </p:txBody>
      </p:sp>
      <p:sp>
        <p:nvSpPr>
          <p:cNvPr id="3" name="Content Placeholder 2"/>
          <p:cNvSpPr>
            <a:spLocks noGrp="1"/>
          </p:cNvSpPr>
          <p:nvPr>
            <p:ph idx="1"/>
          </p:nvPr>
        </p:nvSpPr>
        <p:spPr>
          <a:xfrm>
            <a:off x="1212574" y="1326524"/>
            <a:ext cx="10141225" cy="5035365"/>
          </a:xfrm>
        </p:spPr>
        <p:txBody>
          <a:bodyPr>
            <a:normAutofit/>
          </a:bodyPr>
          <a:lstStyle/>
          <a:p>
            <a:pPr marL="0" indent="0">
              <a:buNone/>
            </a:pPr>
            <a:endParaRPr lang="en-US" sz="800" b="1" dirty="0" smtClean="0">
              <a:latin typeface="Arial Black" panose="020B0A04020102020204" pitchFamily="34" charset="0"/>
            </a:endParaRPr>
          </a:p>
          <a:p>
            <a:pPr lvl="3">
              <a:spcBef>
                <a:spcPts val="0"/>
              </a:spcBef>
            </a:pPr>
            <a:r>
              <a:rPr lang="en-US" sz="3600" dirty="0">
                <a:solidFill>
                  <a:srgbClr val="0F4C8F"/>
                </a:solidFill>
              </a:rPr>
              <a:t>System overview</a:t>
            </a:r>
          </a:p>
          <a:p>
            <a:pPr lvl="3">
              <a:spcBef>
                <a:spcPts val="0"/>
              </a:spcBef>
            </a:pPr>
            <a:r>
              <a:rPr lang="en-US" sz="3600" dirty="0">
                <a:solidFill>
                  <a:srgbClr val="0F4C8F"/>
                </a:solidFill>
              </a:rPr>
              <a:t>HSTA tasks and permissions</a:t>
            </a:r>
          </a:p>
          <a:p>
            <a:pPr lvl="3">
              <a:spcBef>
                <a:spcPts val="0"/>
              </a:spcBef>
            </a:pPr>
            <a:r>
              <a:rPr lang="en-US" sz="3600" dirty="0">
                <a:solidFill>
                  <a:srgbClr val="0F4C8F"/>
                </a:solidFill>
              </a:rPr>
              <a:t>Managing your users</a:t>
            </a:r>
          </a:p>
          <a:p>
            <a:pPr lvl="3">
              <a:spcBef>
                <a:spcPts val="0"/>
              </a:spcBef>
            </a:pPr>
            <a:r>
              <a:rPr lang="en-US" sz="3600" dirty="0">
                <a:solidFill>
                  <a:srgbClr val="0F4C8F"/>
                </a:solidFill>
              </a:rPr>
              <a:t>Customizing MHE for your site</a:t>
            </a:r>
          </a:p>
          <a:p>
            <a:pPr lvl="3"/>
            <a:r>
              <a:rPr lang="en-US" sz="3600" dirty="0">
                <a:solidFill>
                  <a:srgbClr val="0F4C8F"/>
                </a:solidFill>
              </a:rPr>
              <a:t>Editing forms and templates</a:t>
            </a:r>
          </a:p>
          <a:p>
            <a:pPr lvl="3"/>
            <a:r>
              <a:rPr lang="en-US" sz="3600" dirty="0">
                <a:solidFill>
                  <a:srgbClr val="0F4C8F"/>
                </a:solidFill>
              </a:rPr>
              <a:t>Correcting assessments in an error state</a:t>
            </a:r>
          </a:p>
          <a:p>
            <a:pPr lvl="3"/>
            <a:r>
              <a:rPr lang="en-US" sz="3600" dirty="0">
                <a:solidFill>
                  <a:srgbClr val="92D050"/>
                </a:solidFill>
              </a:rPr>
              <a:t>Troubleshooting</a:t>
            </a:r>
          </a:p>
          <a:p>
            <a:pPr lvl="3"/>
            <a:r>
              <a:rPr lang="en-US" sz="3600" dirty="0">
                <a:solidFill>
                  <a:srgbClr val="0F4C8F"/>
                </a:solidFill>
              </a:rPr>
              <a:t>Getting help</a:t>
            </a:r>
          </a:p>
          <a:p>
            <a:endParaRPr lang="en-US" dirty="0" smtClean="0"/>
          </a:p>
          <a:p>
            <a:endParaRPr lang="en-US" dirty="0"/>
          </a:p>
        </p:txBody>
      </p:sp>
    </p:spTree>
    <p:extLst>
      <p:ext uri="{BB962C8B-B14F-4D97-AF65-F5344CB8AC3E}">
        <p14:creationId xmlns:p14="http://schemas.microsoft.com/office/powerpoint/2010/main" val="40513709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98764"/>
            <a:ext cx="10515600" cy="997526"/>
          </a:xfrm>
          <a:ln>
            <a:noFill/>
          </a:ln>
        </p:spPr>
        <p:txBody>
          <a:bodyPr>
            <a:normAutofit/>
          </a:bodyPr>
          <a:lstStyle/>
          <a:p>
            <a:pPr>
              <a:spcBef>
                <a:spcPts val="600"/>
              </a:spcBef>
              <a:spcAft>
                <a:spcPts val="300"/>
              </a:spcAft>
            </a:pPr>
            <a:r>
              <a:rPr lang="en-US" dirty="0" smtClean="0">
                <a:ln w="3175">
                  <a:noFill/>
                </a:ln>
                <a:solidFill>
                  <a:srgbClr val="92D050"/>
                </a:solidFill>
                <a:latin typeface="Arial Black" panose="020B0A04020102020204" pitchFamily="34" charset="0"/>
              </a:rPr>
              <a:t>Troubleshooting</a:t>
            </a:r>
            <a:endParaRPr lang="en-US" sz="3200" dirty="0">
              <a:ln w="3175">
                <a:no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115911" y="1683326"/>
            <a:ext cx="11237890" cy="4946073"/>
          </a:xfrm>
        </p:spPr>
        <p:txBody>
          <a:bodyPr>
            <a:normAutofit/>
          </a:bodyPr>
          <a:lstStyle/>
          <a:p>
            <a:pPr marL="0" lvl="0" indent="0">
              <a:buNone/>
            </a:pPr>
            <a:endParaRPr lang="en-US" sz="900" dirty="0" smtClean="0">
              <a:latin typeface="Times New Roman" panose="02020603050405020304" pitchFamily="18" charset="0"/>
              <a:cs typeface="Times New Roman" panose="02020603050405020304" pitchFamily="18" charset="0"/>
            </a:endParaRPr>
          </a:p>
          <a:p>
            <a:pPr marL="457200" lvl="1" indent="0">
              <a:lnSpc>
                <a:spcPct val="100000"/>
              </a:lnSpc>
              <a:spcBef>
                <a:spcPts val="0"/>
              </a:spcBef>
              <a:spcAft>
                <a:spcPts val="600"/>
              </a:spcAft>
              <a:buNone/>
            </a:pPr>
            <a:r>
              <a:rPr lang="en-US" dirty="0" smtClean="0">
                <a:latin typeface="Times New Roman" panose="02020603050405020304" pitchFamily="18" charset="0"/>
                <a:cs typeface="Times New Roman" panose="02020603050405020304" pitchFamily="18" charset="0"/>
              </a:rPr>
              <a:t>As a junior technical administrator, the HSTA performs triage troubleshooting as needed to resolve minor issues. The </a:t>
            </a:r>
            <a:r>
              <a:rPr lang="en-US" dirty="0">
                <a:latin typeface="Times New Roman" panose="02020603050405020304" pitchFamily="18" charset="0"/>
                <a:cs typeface="Times New Roman" panose="02020603050405020304" pitchFamily="18" charset="0"/>
              </a:rPr>
              <a:t>program administrator </a:t>
            </a:r>
            <a:r>
              <a:rPr lang="en-US" dirty="0" smtClean="0">
                <a:latin typeface="Times New Roman" panose="02020603050405020304" pitchFamily="18" charset="0"/>
                <a:cs typeface="Times New Roman" panose="02020603050405020304" pitchFamily="18" charset="0"/>
              </a:rPr>
              <a:t>assigns trouble </a:t>
            </a:r>
            <a:r>
              <a:rPr lang="en-US" dirty="0">
                <a:latin typeface="Times New Roman" panose="02020603050405020304" pitchFamily="18" charset="0"/>
                <a:cs typeface="Times New Roman" panose="02020603050405020304" pitchFamily="18" charset="0"/>
              </a:rPr>
              <a:t>tickets to the </a:t>
            </a:r>
            <a:r>
              <a:rPr lang="en-US" dirty="0" smtClean="0">
                <a:latin typeface="Times New Roman" panose="02020603050405020304" pitchFamily="18" charset="0"/>
                <a:cs typeface="Times New Roman" panose="02020603050405020304" pitchFamily="18" charset="0"/>
              </a:rPr>
              <a:t>HSTA to analyze</a:t>
            </a:r>
            <a:r>
              <a:rPr lang="en-US" dirty="0">
                <a:latin typeface="Times New Roman" panose="02020603050405020304" pitchFamily="18" charset="0"/>
                <a:cs typeface="Times New Roman" panose="02020603050405020304" pitchFamily="18" charset="0"/>
              </a:rPr>
              <a:t>, troubleshoot, and </a:t>
            </a:r>
            <a:r>
              <a:rPr lang="en-US" dirty="0" smtClean="0">
                <a:latin typeface="Times New Roman" panose="02020603050405020304" pitchFamily="18" charset="0"/>
                <a:cs typeface="Times New Roman" panose="02020603050405020304" pitchFamily="18" charset="0"/>
              </a:rPr>
              <a:t>document. </a:t>
            </a:r>
            <a:r>
              <a:rPr lang="en-US" dirty="0">
                <a:latin typeface="Times New Roman" panose="02020603050405020304" pitchFamily="18" charset="0"/>
                <a:cs typeface="Times New Roman" panose="02020603050405020304" pitchFamily="18" charset="0"/>
              </a:rPr>
              <a:t>If the HSTA can resolve the issue at the configuration or database level, or through coordination with the National Service Desk (in the event of a CPRS or VistA issue), the HSTA </a:t>
            </a:r>
            <a:r>
              <a:rPr lang="en-US" dirty="0" smtClean="0">
                <a:latin typeface="Times New Roman" panose="02020603050405020304" pitchFamily="18" charset="0"/>
                <a:cs typeface="Times New Roman" panose="02020603050405020304" pitchFamily="18" charset="0"/>
              </a:rPr>
              <a:t>should </a:t>
            </a:r>
            <a:r>
              <a:rPr lang="en-US" dirty="0">
                <a:latin typeface="Times New Roman" panose="02020603050405020304" pitchFamily="18" charset="0"/>
                <a:cs typeface="Times New Roman" panose="02020603050405020304" pitchFamily="18" charset="0"/>
              </a:rPr>
              <a:t>document the resolution within the ticket and mark it resolved</a:t>
            </a:r>
            <a:r>
              <a:rPr lang="en-US" dirty="0" smtClean="0">
                <a:latin typeface="Times New Roman" panose="02020603050405020304" pitchFamily="18" charset="0"/>
                <a:cs typeface="Times New Roman" panose="02020603050405020304" pitchFamily="18" charset="0"/>
              </a:rPr>
              <a:t>.</a:t>
            </a:r>
          </a:p>
          <a:p>
            <a:pPr marL="457200" lvl="1" indent="0">
              <a:lnSpc>
                <a:spcPct val="100000"/>
              </a:lnSpc>
              <a:spcBef>
                <a:spcPts val="0"/>
              </a:spcBef>
              <a:spcAft>
                <a:spcPts val="600"/>
              </a:spcAft>
              <a:buNone/>
            </a:pPr>
            <a:endParaRPr lang="en-US" dirty="0" smtClean="0">
              <a:latin typeface="Times New Roman" panose="02020603050405020304" pitchFamily="18" charset="0"/>
              <a:cs typeface="Times New Roman" panose="02020603050405020304" pitchFamily="18" charset="0"/>
            </a:endParaRPr>
          </a:p>
          <a:p>
            <a:pPr marL="457200" lvl="1" indent="0">
              <a:lnSpc>
                <a:spcPct val="100000"/>
              </a:lnSpc>
              <a:spcBef>
                <a:spcPts val="0"/>
              </a:spcBef>
              <a:spcAft>
                <a:spcPts val="600"/>
              </a:spcAft>
              <a:buNone/>
            </a:pPr>
            <a:r>
              <a:rPr lang="en-US" dirty="0" smtClean="0">
                <a:latin typeface="Times New Roman" panose="02020603050405020304" pitchFamily="18" charset="0"/>
                <a:cs typeface="Times New Roman" panose="02020603050405020304" pitchFamily="18" charset="0"/>
              </a:rPr>
              <a:t>The HSTA Technical Administrator Manual contains a table of common problem categories with descriptions and actions for reference.</a:t>
            </a:r>
          </a:p>
          <a:p>
            <a:pPr marL="457200" lvl="1"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99250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4236"/>
            <a:ext cx="10515600" cy="1163782"/>
          </a:xfrm>
          <a:ln>
            <a:noFill/>
          </a:ln>
        </p:spPr>
        <p:txBody>
          <a:bodyPr>
            <a:normAutofit/>
          </a:bodyPr>
          <a:lstStyle/>
          <a:p>
            <a:pPr>
              <a:spcBef>
                <a:spcPts val="600"/>
              </a:spcBef>
              <a:spcAft>
                <a:spcPts val="300"/>
              </a:spcAft>
            </a:pPr>
            <a:r>
              <a:rPr lang="en-US" dirty="0" smtClean="0">
                <a:ln w="3175">
                  <a:noFill/>
                </a:ln>
                <a:solidFill>
                  <a:srgbClr val="92D050"/>
                </a:solidFill>
                <a:latin typeface="Arial Black" panose="020B0A04020102020204" pitchFamily="34" charset="0"/>
              </a:rPr>
              <a:t>Troubleshooting</a:t>
            </a:r>
            <a:endParaRPr lang="en-US" sz="3200" dirty="0">
              <a:ln w="3175">
                <a:no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581891" y="2161308"/>
            <a:ext cx="10771910" cy="3616037"/>
          </a:xfrm>
        </p:spPr>
        <p:txBody>
          <a:bodyPr>
            <a:normAutofit/>
          </a:bodyPr>
          <a:lstStyle/>
          <a:p>
            <a:pPr marL="0" lvl="0" indent="0">
              <a:buNone/>
            </a:pPr>
            <a:endParaRPr lang="en-US" sz="900" dirty="0" smtClean="0">
              <a:latin typeface="Times New Roman" panose="02020603050405020304" pitchFamily="18" charset="0"/>
              <a:cs typeface="Times New Roman" panose="02020603050405020304" pitchFamily="18" charset="0"/>
            </a:endParaRPr>
          </a:p>
          <a:p>
            <a:pPr marL="457200" lvl="1" indent="0">
              <a:lnSpc>
                <a:spcPct val="100000"/>
              </a:lnSpc>
              <a:spcBef>
                <a:spcPts val="0"/>
              </a:spcBef>
              <a:buNone/>
            </a:pPr>
            <a:r>
              <a:rPr lang="en-US" dirty="0" smtClean="0">
                <a:latin typeface="Times New Roman" panose="02020603050405020304" pitchFamily="18" charset="0"/>
                <a:cs typeface="Times New Roman" panose="02020603050405020304" pitchFamily="18" charset="0"/>
              </a:rPr>
              <a:t>If </a:t>
            </a:r>
            <a:r>
              <a:rPr lang="en-US" dirty="0">
                <a:latin typeface="Times New Roman" panose="02020603050405020304" pitchFamily="18" charset="0"/>
                <a:cs typeface="Times New Roman" panose="02020603050405020304" pitchFamily="18" charset="0"/>
              </a:rPr>
              <a:t>the HSTA is unable to resolve an issue without modification of the application source code, the HSTA </a:t>
            </a:r>
            <a:r>
              <a:rPr lang="en-US" dirty="0" smtClean="0">
                <a:latin typeface="Times New Roman" panose="02020603050405020304" pitchFamily="18" charset="0"/>
                <a:cs typeface="Times New Roman" panose="02020603050405020304" pitchFamily="18" charset="0"/>
              </a:rPr>
              <a:t>should </a:t>
            </a:r>
            <a:r>
              <a:rPr lang="en-US" dirty="0">
                <a:latin typeface="Times New Roman" panose="02020603050405020304" pitchFamily="18" charset="0"/>
                <a:cs typeface="Times New Roman" panose="02020603050405020304" pitchFamily="18" charset="0"/>
              </a:rPr>
              <a:t>change the ticket state to </a:t>
            </a:r>
            <a:r>
              <a:rPr lang="en-US" dirty="0" smtClean="0">
                <a:latin typeface="Times New Roman" panose="02020603050405020304" pitchFamily="18" charset="0"/>
                <a:cs typeface="Times New Roman" panose="02020603050405020304" pitchFamily="18" charset="0"/>
              </a:rPr>
              <a:t>“Needing </a:t>
            </a:r>
            <a:r>
              <a:rPr lang="en-US" dirty="0">
                <a:latin typeface="Times New Roman" panose="02020603050405020304" pitchFamily="18" charset="0"/>
                <a:cs typeface="Times New Roman" panose="02020603050405020304" pitchFamily="18" charset="0"/>
              </a:rPr>
              <a:t>Change Control Board </a:t>
            </a:r>
            <a:r>
              <a:rPr lang="en-US" dirty="0" smtClean="0">
                <a:latin typeface="Times New Roman" panose="02020603050405020304" pitchFamily="18" charset="0"/>
                <a:cs typeface="Times New Roman" panose="02020603050405020304" pitchFamily="18" charset="0"/>
              </a:rPr>
              <a:t>review”. </a:t>
            </a:r>
          </a:p>
          <a:p>
            <a:pPr marL="457200" lvl="1" indent="0">
              <a:lnSpc>
                <a:spcPct val="100000"/>
              </a:lnSpc>
              <a:spcBef>
                <a:spcPts val="0"/>
              </a:spcBef>
              <a:buNone/>
            </a:pPr>
            <a:endParaRPr lang="en-US" dirty="0" smtClean="0">
              <a:latin typeface="Times New Roman" panose="02020603050405020304" pitchFamily="18" charset="0"/>
              <a:cs typeface="Times New Roman" panose="02020603050405020304" pitchFamily="18" charset="0"/>
            </a:endParaRPr>
          </a:p>
          <a:p>
            <a:pPr marL="457200" lvl="1" indent="0">
              <a:lnSpc>
                <a:spcPct val="100000"/>
              </a:lnSpc>
              <a:spcBef>
                <a:spcPts val="200"/>
              </a:spcBef>
              <a:spcAft>
                <a:spcPts val="200"/>
              </a:spcAft>
              <a:buNone/>
            </a:pPr>
            <a:r>
              <a:rPr lang="en-US" dirty="0" smtClean="0">
                <a:latin typeface="Times New Roman" panose="02020603050405020304" pitchFamily="18" charset="0"/>
                <a:cs typeface="Times New Roman" panose="02020603050405020304" pitchFamily="18" charset="0"/>
              </a:rPr>
              <a:t>The Change Control Board, </a:t>
            </a:r>
            <a:r>
              <a:rPr lang="en-US" dirty="0">
                <a:latin typeface="Times New Roman" panose="02020603050405020304" pitchFamily="18" charset="0"/>
                <a:cs typeface="Times New Roman" panose="02020603050405020304" pitchFamily="18" charset="0"/>
              </a:rPr>
              <a:t>which will consist of the VA PM, Program Administrators, </a:t>
            </a:r>
            <a:r>
              <a:rPr lang="en-US" dirty="0" smtClean="0">
                <a:latin typeface="Times New Roman" panose="02020603050405020304" pitchFamily="18" charset="0"/>
                <a:cs typeface="Times New Roman" panose="02020603050405020304" pitchFamily="18" charset="0"/>
              </a:rPr>
              <a:t>HSTAs, </a:t>
            </a:r>
            <a:r>
              <a:rPr lang="en-US" dirty="0">
                <a:latin typeface="Times New Roman" panose="02020603050405020304" pitchFamily="18" charset="0"/>
                <a:cs typeface="Times New Roman" panose="02020603050405020304" pitchFamily="18" charset="0"/>
              </a:rPr>
              <a:t>and designated VA IT support staff, will prioritize and assign all application change requests to designated application developers.</a:t>
            </a:r>
          </a:p>
          <a:p>
            <a:pPr marL="457200" lvl="1"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433540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024" y="537881"/>
            <a:ext cx="10255623" cy="1394827"/>
          </a:xfrm>
          <a:ln>
            <a:noFill/>
          </a:ln>
        </p:spPr>
        <p:txBody>
          <a:bodyPr>
            <a:noAutofit/>
          </a:bodyPr>
          <a:lstStyle/>
          <a:p>
            <a:pPr algn="r">
              <a:spcBef>
                <a:spcPts val="600"/>
              </a:spcBef>
              <a:spcAft>
                <a:spcPts val="300"/>
              </a:spcAft>
            </a:pPr>
            <a:r>
              <a:rPr lang="en-US" dirty="0" smtClean="0">
                <a:ln w="3175">
                  <a:noFill/>
                </a:ln>
                <a:solidFill>
                  <a:srgbClr val="CAE8AA"/>
                </a:solidFill>
                <a:latin typeface="Arial Black" panose="020B0A04020102020204" pitchFamily="34" charset="0"/>
              </a:rPr>
              <a:t>Troubleshooting</a:t>
            </a:r>
            <a:r>
              <a:rPr lang="en-US" dirty="0" smtClean="0">
                <a:ln w="3175">
                  <a:noFill/>
                </a:ln>
                <a:solidFill>
                  <a:srgbClr val="92D050"/>
                </a:solidFill>
                <a:latin typeface="Arial Black" panose="020B0A04020102020204" pitchFamily="34" charset="0"/>
              </a:rPr>
              <a:t>        </a:t>
            </a:r>
            <a:r>
              <a:rPr lang="en-US" dirty="0" smtClean="0">
                <a:ln w="3175">
                  <a:solidFill>
                    <a:srgbClr val="0F4C8F"/>
                  </a:solidFill>
                </a:ln>
                <a:solidFill>
                  <a:srgbClr val="92D050"/>
                </a:solidFill>
                <a:latin typeface="Arial Black" panose="020B0A04020102020204" pitchFamily="34" charset="0"/>
              </a:rPr>
              <a:t>Self-Review</a:t>
            </a:r>
            <a:br>
              <a:rPr lang="en-US" dirty="0" smtClean="0">
                <a:ln w="3175">
                  <a:solidFill>
                    <a:srgbClr val="0F4C8F"/>
                  </a:solidFill>
                </a:ln>
                <a:solidFill>
                  <a:srgbClr val="92D050"/>
                </a:solidFill>
                <a:latin typeface="Arial Black" panose="020B0A04020102020204" pitchFamily="34" charset="0"/>
              </a:rPr>
            </a:br>
            <a:r>
              <a:rPr lang="en-US" dirty="0" smtClean="0">
                <a:ln w="3175">
                  <a:solidFill>
                    <a:srgbClr val="0F4C8F"/>
                  </a:solidFill>
                </a:ln>
                <a:solidFill>
                  <a:srgbClr val="92D050"/>
                </a:solidFill>
                <a:latin typeface="Arial Black" panose="020B0A04020102020204" pitchFamily="34" charset="0"/>
              </a:rPr>
              <a:t>question</a:t>
            </a:r>
            <a:endParaRPr lang="en-US" dirty="0">
              <a:ln w="3175">
                <a:solidFill>
                  <a:srgbClr val="0F4C8F"/>
                </a:solid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115911" y="2241176"/>
            <a:ext cx="11237890" cy="3824343"/>
          </a:xfrm>
        </p:spPr>
        <p:txBody>
          <a:bodyPr>
            <a:normAutofit/>
          </a:bodyPr>
          <a:lstStyle/>
          <a:p>
            <a:pPr marL="0" lvl="0" indent="0">
              <a:buNone/>
            </a:pPr>
            <a:endParaRPr lang="en-US" sz="900" dirty="0" smtClean="0">
              <a:latin typeface="Times New Roman" panose="02020603050405020304" pitchFamily="18" charset="0"/>
              <a:cs typeface="Times New Roman" panose="02020603050405020304" pitchFamily="18" charset="0"/>
            </a:endParaRPr>
          </a:p>
          <a:p>
            <a:pPr marL="457200" lvl="1" indent="0">
              <a:lnSpc>
                <a:spcPct val="100000"/>
              </a:lnSpc>
              <a:spcBef>
                <a:spcPts val="0"/>
              </a:spcBef>
              <a:spcAft>
                <a:spcPts val="600"/>
              </a:spcAft>
              <a:buNone/>
            </a:pPr>
            <a:r>
              <a:rPr lang="en-US" dirty="0" smtClean="0">
                <a:latin typeface="Times New Roman" panose="02020603050405020304" pitchFamily="18" charset="0"/>
                <a:cs typeface="Times New Roman" panose="02020603050405020304" pitchFamily="18" charset="0"/>
              </a:rPr>
              <a:t>The HSTA performs system triage troubleshooting by …</a:t>
            </a:r>
          </a:p>
          <a:p>
            <a:pPr marL="1371600" lvl="2" indent="-457200">
              <a:lnSpc>
                <a:spcPct val="100000"/>
              </a:lnSpc>
              <a:spcBef>
                <a:spcPts val="0"/>
              </a:spcBef>
              <a:spcAft>
                <a:spcPts val="600"/>
              </a:spcAft>
              <a:buFont typeface="+mj-lt"/>
              <a:buAutoNum type="arabicPeriod"/>
            </a:pPr>
            <a:r>
              <a:rPr lang="en-US" sz="2400" dirty="0">
                <a:latin typeface="Times New Roman" panose="02020603050405020304" pitchFamily="18" charset="0"/>
                <a:cs typeface="Times New Roman" panose="02020603050405020304" pitchFamily="18" charset="0"/>
              </a:rPr>
              <a:t>a</a:t>
            </a:r>
            <a:r>
              <a:rPr lang="en-US" sz="2400" dirty="0" smtClean="0">
                <a:latin typeface="Times New Roman" panose="02020603050405020304" pitchFamily="18" charset="0"/>
                <a:cs typeface="Times New Roman" panose="02020603050405020304" pitchFamily="18" charset="0"/>
              </a:rPr>
              <a:t>nalyzing and documenting tickets.</a:t>
            </a:r>
          </a:p>
          <a:p>
            <a:pPr marL="1371600" lvl="2" indent="-457200">
              <a:lnSpc>
                <a:spcPct val="100000"/>
              </a:lnSpc>
              <a:spcBef>
                <a:spcPts val="0"/>
              </a:spcBef>
              <a:spcAft>
                <a:spcPts val="600"/>
              </a:spcAft>
              <a:buFont typeface="+mj-lt"/>
              <a:buAutoNum type="arabicPeriod"/>
            </a:pPr>
            <a:r>
              <a:rPr lang="en-US" sz="2400" dirty="0">
                <a:latin typeface="Times New Roman" panose="02020603050405020304" pitchFamily="18" charset="0"/>
                <a:cs typeface="Times New Roman" panose="02020603050405020304" pitchFamily="18" charset="0"/>
              </a:rPr>
              <a:t>c</a:t>
            </a:r>
            <a:r>
              <a:rPr lang="en-US" sz="2400" dirty="0" smtClean="0">
                <a:latin typeface="Times New Roman" panose="02020603050405020304" pitchFamily="18" charset="0"/>
                <a:cs typeface="Times New Roman" panose="02020603050405020304" pitchFamily="18" charset="0"/>
              </a:rPr>
              <a:t>onsulting the HSTA Tech Admin Manual’s Troubleshooting section.</a:t>
            </a:r>
          </a:p>
          <a:p>
            <a:pPr marL="1371600" lvl="2" indent="-457200">
              <a:lnSpc>
                <a:spcPct val="100000"/>
              </a:lnSpc>
              <a:spcBef>
                <a:spcPts val="0"/>
              </a:spcBef>
              <a:spcAft>
                <a:spcPts val="600"/>
              </a:spcAft>
              <a:buFont typeface="+mj-lt"/>
              <a:buAutoNum type="arabicPeriod"/>
            </a:pPr>
            <a:r>
              <a:rPr lang="en-US" sz="2400" dirty="0">
                <a:latin typeface="Times New Roman" panose="02020603050405020304" pitchFamily="18" charset="0"/>
                <a:cs typeface="Times New Roman" panose="02020603050405020304" pitchFamily="18" charset="0"/>
              </a:rPr>
              <a:t>c</a:t>
            </a:r>
            <a:r>
              <a:rPr lang="en-US" sz="2400" dirty="0" smtClean="0">
                <a:latin typeface="Times New Roman" panose="02020603050405020304" pitchFamily="18" charset="0"/>
                <a:cs typeface="Times New Roman" panose="02020603050405020304" pitchFamily="18" charset="0"/>
              </a:rPr>
              <a:t>oordinating with </a:t>
            </a:r>
            <a:r>
              <a:rPr lang="en-US" sz="2400" dirty="0">
                <a:latin typeface="Times New Roman" panose="02020603050405020304" pitchFamily="18" charset="0"/>
                <a:cs typeface="Times New Roman" panose="02020603050405020304" pitchFamily="18" charset="0"/>
              </a:rPr>
              <a:t>the National Service </a:t>
            </a:r>
            <a:r>
              <a:rPr lang="en-US" sz="2400" dirty="0" smtClean="0">
                <a:latin typeface="Times New Roman" panose="02020603050405020304" pitchFamily="18" charset="0"/>
                <a:cs typeface="Times New Roman" panose="02020603050405020304" pitchFamily="18" charset="0"/>
              </a:rPr>
              <a:t>Desk.</a:t>
            </a:r>
          </a:p>
          <a:p>
            <a:pPr marL="1371600" lvl="2" indent="-457200">
              <a:lnSpc>
                <a:spcPct val="100000"/>
              </a:lnSpc>
              <a:spcBef>
                <a:spcPts val="0"/>
              </a:spcBef>
              <a:spcAft>
                <a:spcPts val="600"/>
              </a:spcAft>
              <a:buFont typeface="+mj-lt"/>
              <a:buAutoNum type="arabicPeriod"/>
            </a:pPr>
            <a:r>
              <a:rPr lang="en-US" sz="2400" dirty="0">
                <a:latin typeface="Times New Roman" panose="02020603050405020304" pitchFamily="18" charset="0"/>
                <a:cs typeface="Times New Roman" panose="02020603050405020304" pitchFamily="18" charset="0"/>
              </a:rPr>
              <a:t>c</a:t>
            </a:r>
            <a:r>
              <a:rPr lang="en-US" sz="2400" dirty="0" smtClean="0">
                <a:latin typeface="Times New Roman" panose="02020603050405020304" pitchFamily="18" charset="0"/>
                <a:cs typeface="Times New Roman" panose="02020603050405020304" pitchFamily="18" charset="0"/>
              </a:rPr>
              <a:t>hanging a ticket state to “Needing Change Control Board review”.</a:t>
            </a:r>
          </a:p>
          <a:p>
            <a:pPr marL="1371600" lvl="2" indent="-457200">
              <a:lnSpc>
                <a:spcPct val="100000"/>
              </a:lnSpc>
              <a:spcBef>
                <a:spcPts val="0"/>
              </a:spcBef>
              <a:spcAft>
                <a:spcPts val="600"/>
              </a:spcAft>
              <a:buFont typeface="+mj-lt"/>
              <a:buAutoNum type="arabicPeriod"/>
            </a:pPr>
            <a:r>
              <a:rPr lang="en-US" sz="2400" dirty="0" smtClean="0">
                <a:latin typeface="Times New Roman" panose="02020603050405020304" pitchFamily="18" charset="0"/>
                <a:cs typeface="Times New Roman" panose="02020603050405020304" pitchFamily="18" charset="0"/>
              </a:rPr>
              <a:t>All of the above.</a:t>
            </a:r>
            <a:endParaRPr lang="en-US" sz="2400"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47768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024" y="537882"/>
            <a:ext cx="10255623" cy="1332482"/>
          </a:xfrm>
          <a:ln>
            <a:noFill/>
          </a:ln>
        </p:spPr>
        <p:txBody>
          <a:bodyPr>
            <a:noAutofit/>
          </a:bodyPr>
          <a:lstStyle/>
          <a:p>
            <a:pPr algn="r">
              <a:spcBef>
                <a:spcPts val="600"/>
              </a:spcBef>
              <a:spcAft>
                <a:spcPts val="300"/>
              </a:spcAft>
            </a:pPr>
            <a:r>
              <a:rPr lang="en-US" dirty="0" smtClean="0">
                <a:ln w="3175">
                  <a:noFill/>
                </a:ln>
                <a:solidFill>
                  <a:srgbClr val="CAE8AA"/>
                </a:solidFill>
                <a:latin typeface="Arial Black" panose="020B0A04020102020204" pitchFamily="34" charset="0"/>
              </a:rPr>
              <a:t>Troubleshooting</a:t>
            </a:r>
            <a:r>
              <a:rPr lang="en-US" dirty="0" smtClean="0">
                <a:ln w="3175">
                  <a:noFill/>
                </a:ln>
                <a:solidFill>
                  <a:srgbClr val="92D050"/>
                </a:solidFill>
                <a:latin typeface="Arial Black" panose="020B0A04020102020204" pitchFamily="34" charset="0"/>
              </a:rPr>
              <a:t>        </a:t>
            </a:r>
            <a:r>
              <a:rPr lang="en-US" dirty="0" smtClean="0">
                <a:ln w="3175">
                  <a:solidFill>
                    <a:srgbClr val="0F4C8F"/>
                  </a:solidFill>
                </a:ln>
                <a:solidFill>
                  <a:srgbClr val="92D050"/>
                </a:solidFill>
                <a:latin typeface="Arial Black" panose="020B0A04020102020204" pitchFamily="34" charset="0"/>
              </a:rPr>
              <a:t>Self-Review</a:t>
            </a:r>
            <a:br>
              <a:rPr lang="en-US" dirty="0" smtClean="0">
                <a:ln w="3175">
                  <a:solidFill>
                    <a:srgbClr val="0F4C8F"/>
                  </a:solidFill>
                </a:ln>
                <a:solidFill>
                  <a:srgbClr val="92D050"/>
                </a:solidFill>
                <a:latin typeface="Arial Black" panose="020B0A04020102020204" pitchFamily="34" charset="0"/>
              </a:rPr>
            </a:br>
            <a:r>
              <a:rPr lang="en-US" dirty="0" smtClean="0">
                <a:ln w="3175">
                  <a:solidFill>
                    <a:srgbClr val="0F4C8F"/>
                  </a:solidFill>
                </a:ln>
                <a:solidFill>
                  <a:srgbClr val="92D050"/>
                </a:solidFill>
                <a:latin typeface="Arial Black" panose="020B0A04020102020204" pitchFamily="34" charset="0"/>
              </a:rPr>
              <a:t>answer</a:t>
            </a:r>
            <a:endParaRPr lang="en-US" dirty="0">
              <a:ln w="3175">
                <a:solidFill>
                  <a:srgbClr val="0F4C8F"/>
                </a:solid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115911" y="2241176"/>
            <a:ext cx="11237890" cy="3824343"/>
          </a:xfrm>
        </p:spPr>
        <p:txBody>
          <a:bodyPr>
            <a:normAutofit/>
          </a:bodyPr>
          <a:lstStyle/>
          <a:p>
            <a:pPr marL="0" lvl="0" indent="0">
              <a:buNone/>
            </a:pPr>
            <a:endParaRPr lang="en-US" sz="900" dirty="0" smtClean="0">
              <a:latin typeface="Times New Roman" panose="02020603050405020304" pitchFamily="18" charset="0"/>
              <a:cs typeface="Times New Roman" panose="02020603050405020304" pitchFamily="18" charset="0"/>
            </a:endParaRPr>
          </a:p>
          <a:p>
            <a:pPr marL="457200" lvl="1" indent="0">
              <a:lnSpc>
                <a:spcPct val="100000"/>
              </a:lnSpc>
              <a:spcBef>
                <a:spcPts val="0"/>
              </a:spcBef>
              <a:spcAft>
                <a:spcPts val="600"/>
              </a:spcAft>
              <a:buNone/>
            </a:pPr>
            <a:r>
              <a:rPr lang="en-US" dirty="0" smtClean="0">
                <a:latin typeface="Times New Roman" panose="02020603050405020304" pitchFamily="18" charset="0"/>
                <a:cs typeface="Times New Roman" panose="02020603050405020304" pitchFamily="18" charset="0"/>
              </a:rPr>
              <a:t>The HSTA performs system triage troubleshooting by …</a:t>
            </a:r>
          </a:p>
          <a:p>
            <a:pPr marL="1371600" lvl="2" indent="-457200">
              <a:lnSpc>
                <a:spcPct val="100000"/>
              </a:lnSpc>
              <a:spcBef>
                <a:spcPts val="0"/>
              </a:spcBef>
              <a:spcAft>
                <a:spcPts val="600"/>
              </a:spcAft>
              <a:buFont typeface="+mj-lt"/>
              <a:buAutoNum type="arabicPeriod"/>
            </a:pPr>
            <a:r>
              <a:rPr lang="en-US" sz="2400" dirty="0">
                <a:solidFill>
                  <a:schemeClr val="bg1">
                    <a:lumMod val="75000"/>
                  </a:schemeClr>
                </a:solidFill>
                <a:latin typeface="Times New Roman" panose="02020603050405020304" pitchFamily="18" charset="0"/>
                <a:cs typeface="Times New Roman" panose="02020603050405020304" pitchFamily="18" charset="0"/>
              </a:rPr>
              <a:t>a</a:t>
            </a:r>
            <a:r>
              <a:rPr lang="en-US" sz="2400" dirty="0" smtClean="0">
                <a:solidFill>
                  <a:schemeClr val="bg1">
                    <a:lumMod val="75000"/>
                  </a:schemeClr>
                </a:solidFill>
                <a:latin typeface="Times New Roman" panose="02020603050405020304" pitchFamily="18" charset="0"/>
                <a:cs typeface="Times New Roman" panose="02020603050405020304" pitchFamily="18" charset="0"/>
              </a:rPr>
              <a:t>nalyzing and documenting tickets.</a:t>
            </a:r>
          </a:p>
          <a:p>
            <a:pPr marL="1371600" lvl="2" indent="-457200">
              <a:lnSpc>
                <a:spcPct val="100000"/>
              </a:lnSpc>
              <a:spcBef>
                <a:spcPts val="0"/>
              </a:spcBef>
              <a:spcAft>
                <a:spcPts val="600"/>
              </a:spcAft>
              <a:buFont typeface="+mj-lt"/>
              <a:buAutoNum type="arabicPeriod"/>
            </a:pPr>
            <a:r>
              <a:rPr lang="en-US" sz="2400" dirty="0">
                <a:solidFill>
                  <a:schemeClr val="bg1">
                    <a:lumMod val="75000"/>
                  </a:schemeClr>
                </a:solidFill>
                <a:latin typeface="Times New Roman" panose="02020603050405020304" pitchFamily="18" charset="0"/>
                <a:cs typeface="Times New Roman" panose="02020603050405020304" pitchFamily="18" charset="0"/>
              </a:rPr>
              <a:t>c</a:t>
            </a:r>
            <a:r>
              <a:rPr lang="en-US" sz="2400" dirty="0" smtClean="0">
                <a:solidFill>
                  <a:schemeClr val="bg1">
                    <a:lumMod val="75000"/>
                  </a:schemeClr>
                </a:solidFill>
                <a:latin typeface="Times New Roman" panose="02020603050405020304" pitchFamily="18" charset="0"/>
                <a:cs typeface="Times New Roman" panose="02020603050405020304" pitchFamily="18" charset="0"/>
              </a:rPr>
              <a:t>onsulting the HSTA Tech Admin Manual’s Troubleshooting section.</a:t>
            </a:r>
          </a:p>
          <a:p>
            <a:pPr marL="1371600" lvl="2" indent="-457200">
              <a:lnSpc>
                <a:spcPct val="100000"/>
              </a:lnSpc>
              <a:spcBef>
                <a:spcPts val="0"/>
              </a:spcBef>
              <a:spcAft>
                <a:spcPts val="600"/>
              </a:spcAft>
              <a:buFont typeface="+mj-lt"/>
              <a:buAutoNum type="arabicPeriod"/>
            </a:pPr>
            <a:r>
              <a:rPr lang="en-US" sz="2400" dirty="0">
                <a:solidFill>
                  <a:schemeClr val="bg1">
                    <a:lumMod val="75000"/>
                  </a:schemeClr>
                </a:solidFill>
                <a:latin typeface="Times New Roman" panose="02020603050405020304" pitchFamily="18" charset="0"/>
                <a:cs typeface="Times New Roman" panose="02020603050405020304" pitchFamily="18" charset="0"/>
              </a:rPr>
              <a:t>c</a:t>
            </a:r>
            <a:r>
              <a:rPr lang="en-US" sz="2400" dirty="0" smtClean="0">
                <a:solidFill>
                  <a:schemeClr val="bg1">
                    <a:lumMod val="75000"/>
                  </a:schemeClr>
                </a:solidFill>
                <a:latin typeface="Times New Roman" panose="02020603050405020304" pitchFamily="18" charset="0"/>
                <a:cs typeface="Times New Roman" panose="02020603050405020304" pitchFamily="18" charset="0"/>
              </a:rPr>
              <a:t>oordinating with </a:t>
            </a:r>
            <a:r>
              <a:rPr lang="en-US" sz="2400" dirty="0">
                <a:solidFill>
                  <a:schemeClr val="bg1">
                    <a:lumMod val="75000"/>
                  </a:schemeClr>
                </a:solidFill>
                <a:latin typeface="Times New Roman" panose="02020603050405020304" pitchFamily="18" charset="0"/>
                <a:cs typeface="Times New Roman" panose="02020603050405020304" pitchFamily="18" charset="0"/>
              </a:rPr>
              <a:t>the National Service </a:t>
            </a:r>
            <a:r>
              <a:rPr lang="en-US" sz="2400" dirty="0" smtClean="0">
                <a:solidFill>
                  <a:schemeClr val="bg1">
                    <a:lumMod val="75000"/>
                  </a:schemeClr>
                </a:solidFill>
                <a:latin typeface="Times New Roman" panose="02020603050405020304" pitchFamily="18" charset="0"/>
                <a:cs typeface="Times New Roman" panose="02020603050405020304" pitchFamily="18" charset="0"/>
              </a:rPr>
              <a:t>Desk.</a:t>
            </a:r>
          </a:p>
          <a:p>
            <a:pPr marL="1371600" lvl="2" indent="-457200">
              <a:lnSpc>
                <a:spcPct val="100000"/>
              </a:lnSpc>
              <a:spcBef>
                <a:spcPts val="0"/>
              </a:spcBef>
              <a:spcAft>
                <a:spcPts val="600"/>
              </a:spcAft>
              <a:buFont typeface="+mj-lt"/>
              <a:buAutoNum type="arabicPeriod"/>
            </a:pPr>
            <a:r>
              <a:rPr lang="en-US" sz="2400" dirty="0">
                <a:solidFill>
                  <a:schemeClr val="bg1">
                    <a:lumMod val="75000"/>
                  </a:schemeClr>
                </a:solidFill>
                <a:latin typeface="Times New Roman" panose="02020603050405020304" pitchFamily="18" charset="0"/>
                <a:cs typeface="Times New Roman" panose="02020603050405020304" pitchFamily="18" charset="0"/>
              </a:rPr>
              <a:t>c</a:t>
            </a:r>
            <a:r>
              <a:rPr lang="en-US" sz="2400" dirty="0" smtClean="0">
                <a:solidFill>
                  <a:schemeClr val="bg1">
                    <a:lumMod val="75000"/>
                  </a:schemeClr>
                </a:solidFill>
                <a:latin typeface="Times New Roman" panose="02020603050405020304" pitchFamily="18" charset="0"/>
                <a:cs typeface="Times New Roman" panose="02020603050405020304" pitchFamily="18" charset="0"/>
              </a:rPr>
              <a:t>hanging a ticket state to “needing Change Control Board review”.</a:t>
            </a:r>
          </a:p>
          <a:p>
            <a:pPr marL="1371600" lvl="2" indent="-457200">
              <a:lnSpc>
                <a:spcPct val="100000"/>
              </a:lnSpc>
              <a:spcBef>
                <a:spcPts val="0"/>
              </a:spcBef>
              <a:spcAft>
                <a:spcPts val="600"/>
              </a:spcAft>
              <a:buFont typeface="+mj-lt"/>
              <a:buAutoNum type="arabicPeriod"/>
            </a:pPr>
            <a:r>
              <a:rPr lang="en-US" sz="2400" b="1" dirty="0" smtClean="0">
                <a:latin typeface="Times New Roman" panose="02020603050405020304" pitchFamily="18" charset="0"/>
                <a:cs typeface="Times New Roman" panose="02020603050405020304" pitchFamily="18" charset="0"/>
              </a:rPr>
              <a:t>All of the above.</a:t>
            </a:r>
            <a:endParaRPr lang="en-US" sz="2400" b="1"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188985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028" y="365125"/>
            <a:ext cx="10817772" cy="961399"/>
          </a:xfrm>
        </p:spPr>
        <p:txBody>
          <a:bodyPr>
            <a:noAutofit/>
          </a:bodyPr>
          <a:lstStyle/>
          <a:p>
            <a:r>
              <a:rPr lang="en-US" dirty="0" smtClean="0">
                <a:solidFill>
                  <a:srgbClr val="92D050"/>
                </a:solidFill>
                <a:latin typeface="Arial Black" panose="020B0A04020102020204" pitchFamily="34" charset="0"/>
              </a:rPr>
              <a:t>MHE HSTA training </a:t>
            </a:r>
            <a:endParaRPr lang="en-US" dirty="0">
              <a:solidFill>
                <a:srgbClr val="92D050"/>
              </a:solidFill>
              <a:latin typeface="Arial Black" panose="020B0A04020102020204" pitchFamily="34" charset="0"/>
            </a:endParaRPr>
          </a:p>
        </p:txBody>
      </p:sp>
      <p:sp>
        <p:nvSpPr>
          <p:cNvPr id="3" name="Content Placeholder 2"/>
          <p:cNvSpPr>
            <a:spLocks noGrp="1"/>
          </p:cNvSpPr>
          <p:nvPr>
            <p:ph idx="1"/>
          </p:nvPr>
        </p:nvSpPr>
        <p:spPr>
          <a:xfrm>
            <a:off x="1212574" y="1326524"/>
            <a:ext cx="10141225" cy="5035365"/>
          </a:xfrm>
        </p:spPr>
        <p:txBody>
          <a:bodyPr>
            <a:normAutofit/>
          </a:bodyPr>
          <a:lstStyle/>
          <a:p>
            <a:pPr marL="0" indent="0">
              <a:buNone/>
            </a:pPr>
            <a:endParaRPr lang="en-US" sz="800" b="1" dirty="0" smtClean="0">
              <a:latin typeface="Arial Black" panose="020B0A04020102020204" pitchFamily="34" charset="0"/>
            </a:endParaRPr>
          </a:p>
          <a:p>
            <a:pPr lvl="3">
              <a:spcBef>
                <a:spcPts val="0"/>
              </a:spcBef>
            </a:pPr>
            <a:r>
              <a:rPr lang="en-US" sz="3600" dirty="0">
                <a:solidFill>
                  <a:srgbClr val="0F4C8F"/>
                </a:solidFill>
              </a:rPr>
              <a:t>System overview</a:t>
            </a:r>
          </a:p>
          <a:p>
            <a:pPr lvl="3">
              <a:spcBef>
                <a:spcPts val="0"/>
              </a:spcBef>
            </a:pPr>
            <a:r>
              <a:rPr lang="en-US" sz="3600" dirty="0">
                <a:solidFill>
                  <a:srgbClr val="0F4C8F"/>
                </a:solidFill>
              </a:rPr>
              <a:t>HSTA tasks and permissions</a:t>
            </a:r>
          </a:p>
          <a:p>
            <a:pPr lvl="3">
              <a:spcBef>
                <a:spcPts val="0"/>
              </a:spcBef>
            </a:pPr>
            <a:r>
              <a:rPr lang="en-US" sz="3600" dirty="0">
                <a:solidFill>
                  <a:srgbClr val="0F4C8F"/>
                </a:solidFill>
              </a:rPr>
              <a:t>Managing your users</a:t>
            </a:r>
          </a:p>
          <a:p>
            <a:pPr lvl="3">
              <a:spcBef>
                <a:spcPts val="0"/>
              </a:spcBef>
            </a:pPr>
            <a:r>
              <a:rPr lang="en-US" sz="3600" dirty="0">
                <a:solidFill>
                  <a:srgbClr val="0F4C8F"/>
                </a:solidFill>
              </a:rPr>
              <a:t>Customizing MHE for your site</a:t>
            </a:r>
          </a:p>
          <a:p>
            <a:pPr lvl="3"/>
            <a:r>
              <a:rPr lang="en-US" sz="3600" dirty="0">
                <a:solidFill>
                  <a:srgbClr val="0F4C8F"/>
                </a:solidFill>
              </a:rPr>
              <a:t>Editing forms and templates</a:t>
            </a:r>
          </a:p>
          <a:p>
            <a:pPr lvl="3"/>
            <a:r>
              <a:rPr lang="en-US" sz="3600" dirty="0">
                <a:solidFill>
                  <a:srgbClr val="0F4C8F"/>
                </a:solidFill>
              </a:rPr>
              <a:t>Correcting assessments in an error state</a:t>
            </a:r>
          </a:p>
          <a:p>
            <a:pPr lvl="3"/>
            <a:r>
              <a:rPr lang="en-US" sz="3600" dirty="0">
                <a:solidFill>
                  <a:srgbClr val="0F4C8F"/>
                </a:solidFill>
              </a:rPr>
              <a:t>Troubleshooting</a:t>
            </a:r>
          </a:p>
          <a:p>
            <a:pPr lvl="3"/>
            <a:r>
              <a:rPr lang="en-US" sz="3600" dirty="0">
                <a:solidFill>
                  <a:srgbClr val="92D050"/>
                </a:solidFill>
              </a:rPr>
              <a:t>Getting help</a:t>
            </a:r>
          </a:p>
          <a:p>
            <a:endParaRPr lang="en-US" dirty="0" smtClean="0"/>
          </a:p>
          <a:p>
            <a:endParaRPr lang="en-US" dirty="0"/>
          </a:p>
        </p:txBody>
      </p:sp>
    </p:spTree>
    <p:extLst>
      <p:ext uri="{BB962C8B-B14F-4D97-AF65-F5344CB8AC3E}">
        <p14:creationId xmlns:p14="http://schemas.microsoft.com/office/powerpoint/2010/main" val="114646438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870" y="566669"/>
            <a:ext cx="10944970" cy="851313"/>
          </a:xfrm>
          <a:ln>
            <a:noFill/>
          </a:ln>
        </p:spPr>
        <p:txBody>
          <a:bodyPr>
            <a:normAutofit fontScale="90000"/>
          </a:bodyPr>
          <a:lstStyle/>
          <a:p>
            <a:pPr lvl="1" algn="l" rtl="0">
              <a:lnSpc>
                <a:spcPct val="90000"/>
              </a:lnSpc>
              <a:spcBef>
                <a:spcPts val="600"/>
              </a:spcBef>
              <a:spcAft>
                <a:spcPts val="300"/>
              </a:spcAft>
            </a:pPr>
            <a:r>
              <a:rPr lang="en-US" sz="3200" dirty="0" smtClean="0">
                <a:ln w="3175">
                  <a:noFill/>
                </a:ln>
                <a:solidFill>
                  <a:srgbClr val="92D050"/>
                </a:solidFill>
                <a:latin typeface="Arial Black" panose="020B0A04020102020204" pitchFamily="34" charset="0"/>
              </a:rPr>
              <a:t/>
            </a:r>
            <a:br>
              <a:rPr lang="en-US" sz="3200" dirty="0" smtClean="0">
                <a:ln w="3175">
                  <a:noFill/>
                </a:ln>
                <a:solidFill>
                  <a:srgbClr val="92D050"/>
                </a:solidFill>
                <a:latin typeface="Arial Black" panose="020B0A04020102020204" pitchFamily="34" charset="0"/>
              </a:rPr>
            </a:br>
            <a:r>
              <a:rPr lang="en-US" sz="4900" dirty="0" smtClean="0">
                <a:solidFill>
                  <a:srgbClr val="92D050"/>
                </a:solidFill>
                <a:latin typeface="Arial Black" panose="020B0A04020102020204" pitchFamily="34" charset="0"/>
                <a:cs typeface="Times New Roman" panose="02020603050405020304" pitchFamily="18" charset="0"/>
              </a:rPr>
              <a:t>Getting help</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endParaRPr lang="en-US" sz="3200" dirty="0">
              <a:ln w="3175">
                <a:no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618187" y="1565624"/>
            <a:ext cx="10735614" cy="4069724"/>
          </a:xfrm>
        </p:spPr>
        <p:txBody>
          <a:bodyPr>
            <a:normAutofit fontScale="85000" lnSpcReduction="20000"/>
          </a:bodyPr>
          <a:lstStyle/>
          <a:p>
            <a:pPr marL="0" lvl="0" indent="0">
              <a:buNone/>
            </a:pPr>
            <a:endParaRPr lang="en-US" sz="900"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3200" dirty="0"/>
              <a:t>Refer to the </a:t>
            </a:r>
            <a:r>
              <a:rPr lang="en-US" sz="3200" dirty="0" smtClean="0"/>
              <a:t>HSTA Administrative </a:t>
            </a:r>
            <a:r>
              <a:rPr lang="en-US" sz="3200" dirty="0"/>
              <a:t>Training </a:t>
            </a:r>
            <a:r>
              <a:rPr lang="en-US" sz="3200" dirty="0" smtClean="0"/>
              <a:t>Manual.</a:t>
            </a:r>
            <a:endParaRPr lang="en-US" sz="3200" dirty="0"/>
          </a:p>
          <a:p>
            <a:pPr marL="514350" indent="-514350">
              <a:buFont typeface="+mj-lt"/>
              <a:buAutoNum type="arabicPeriod"/>
            </a:pPr>
            <a:r>
              <a:rPr lang="en-US" sz="3200" dirty="0"/>
              <a:t>For general troubleshooting, </a:t>
            </a:r>
            <a:r>
              <a:rPr lang="en-US" sz="3200" dirty="0" smtClean="0"/>
              <a:t>refer to the ATM’s Troubleshooting section, contact </a:t>
            </a:r>
            <a:r>
              <a:rPr lang="en-US" sz="3200" dirty="0"/>
              <a:t>your site’s </a:t>
            </a:r>
            <a:r>
              <a:rPr lang="en-US" sz="3200" dirty="0" smtClean="0"/>
              <a:t>Technical </a:t>
            </a:r>
            <a:r>
              <a:rPr lang="en-US" sz="3200" dirty="0"/>
              <a:t>Administrator, or contact:</a:t>
            </a:r>
          </a:p>
          <a:p>
            <a:pPr marL="1371600" lvl="3" indent="0">
              <a:spcBef>
                <a:spcPts val="1200"/>
              </a:spcBef>
              <a:buNone/>
            </a:pPr>
            <a:r>
              <a:rPr lang="en-US" sz="3200" dirty="0"/>
              <a:t>Liz Floto</a:t>
            </a:r>
          </a:p>
          <a:p>
            <a:pPr marL="1371600" lvl="3" indent="0">
              <a:buNone/>
            </a:pPr>
            <a:r>
              <a:rPr lang="en-US" sz="3200" dirty="0"/>
              <a:t>858-552-8585 Ext. 5550</a:t>
            </a:r>
          </a:p>
          <a:p>
            <a:pPr marL="1371600" lvl="3" indent="0">
              <a:buNone/>
            </a:pPr>
            <a:r>
              <a:rPr lang="en-US" sz="3200" u="sng" dirty="0">
                <a:hlinkClick r:id="rId3"/>
              </a:rPr>
              <a:t>Elizabeth.floto@va.gov</a:t>
            </a:r>
            <a:endParaRPr lang="en-US" sz="3200" dirty="0"/>
          </a:p>
          <a:p>
            <a:pPr marL="1371600" lvl="3" indent="0">
              <a:buNone/>
            </a:pPr>
            <a:r>
              <a:rPr lang="en-US" sz="3200" dirty="0"/>
              <a:t> </a:t>
            </a:r>
          </a:p>
          <a:p>
            <a:pPr marL="1371600" lvl="3" indent="0">
              <a:buNone/>
            </a:pPr>
            <a:r>
              <a:rPr lang="en-US" sz="3200" dirty="0"/>
              <a:t>Matthew Morgan</a:t>
            </a:r>
            <a:br>
              <a:rPr lang="en-US" sz="3200" dirty="0"/>
            </a:br>
            <a:r>
              <a:rPr lang="en-US" sz="3200" dirty="0"/>
              <a:t>858-552-8585 ext.5557</a:t>
            </a:r>
          </a:p>
          <a:p>
            <a:pPr marL="1371600" lvl="3" indent="0">
              <a:buNone/>
            </a:pPr>
            <a:r>
              <a:rPr lang="en-US" sz="3200" u="sng" dirty="0">
                <a:hlinkClick r:id="rId4"/>
              </a:rPr>
              <a:t>Matthew.Morgan@va.gov</a:t>
            </a:r>
            <a:endParaRPr lang="en-US" sz="3200" dirty="0"/>
          </a:p>
          <a:p>
            <a:pPr marL="457200" lvl="1"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8283698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762" y="365125"/>
            <a:ext cx="9687152" cy="1325563"/>
          </a:xfrm>
        </p:spPr>
        <p:txBody>
          <a:bodyPr/>
          <a:lstStyle/>
          <a:p>
            <a:r>
              <a:rPr lang="en-US" dirty="0" smtClean="0">
                <a:ln>
                  <a:solidFill>
                    <a:srgbClr val="0F4C8F"/>
                  </a:solidFill>
                </a:ln>
                <a:solidFill>
                  <a:srgbClr val="92D050"/>
                </a:solidFill>
                <a:latin typeface="Arial Black" panose="020B0A04020102020204" pitchFamily="34" charset="0"/>
              </a:rPr>
              <a:t>Questions?    </a:t>
            </a:r>
            <a:endParaRPr lang="en-US" dirty="0">
              <a:ln>
                <a:solidFill>
                  <a:srgbClr val="0F4C8F"/>
                </a:solid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1477712" y="1276350"/>
            <a:ext cx="9304588" cy="4819650"/>
          </a:xfrm>
        </p:spPr>
        <p:txBody>
          <a:bodyPr>
            <a:normAutofit fontScale="85000" lnSpcReduction="20000"/>
          </a:bodyPr>
          <a:lstStyle/>
          <a:p>
            <a:pPr marL="0" indent="0" algn="ctr">
              <a:buNone/>
            </a:pPr>
            <a:r>
              <a:rPr lang="en-US" dirty="0" smtClean="0">
                <a:solidFill>
                  <a:srgbClr val="BCE292"/>
                </a:solidFill>
                <a:latin typeface="Algerian" panose="04020705040A02060702" pitchFamily="82" charset="0"/>
              </a:rPr>
              <a:t/>
            </a:r>
            <a:br>
              <a:rPr lang="en-US" dirty="0" smtClean="0">
                <a:solidFill>
                  <a:srgbClr val="BCE292"/>
                </a:solidFill>
                <a:latin typeface="Algerian" panose="04020705040A02060702" pitchFamily="82" charset="0"/>
              </a:rPr>
            </a:br>
            <a:r>
              <a:rPr lang="en-US" dirty="0" smtClean="0">
                <a:solidFill>
                  <a:srgbClr val="BCE292"/>
                </a:solidFill>
                <a:latin typeface="Arial Black" panose="020B0A04020102020204" pitchFamily="34" charset="0"/>
              </a:rPr>
              <a:t>?         </a:t>
            </a:r>
          </a:p>
          <a:p>
            <a:pPr marL="0" indent="0" algn="ctr">
              <a:buNone/>
            </a:pPr>
            <a:r>
              <a:rPr lang="en-US" dirty="0" smtClean="0">
                <a:solidFill>
                  <a:srgbClr val="BCE292"/>
                </a:solidFill>
                <a:latin typeface="Arial Black" panose="020B0A04020102020204" pitchFamily="34" charset="0"/>
              </a:rPr>
              <a:t>                 ?   </a:t>
            </a:r>
            <a:r>
              <a:rPr lang="en-US" dirty="0" smtClean="0">
                <a:solidFill>
                  <a:srgbClr val="EDF7E1"/>
                </a:solidFill>
                <a:latin typeface="Arial Black" panose="020B0A04020102020204" pitchFamily="34" charset="0"/>
              </a:rPr>
              <a:t>???????? ??????????????????</a:t>
            </a:r>
          </a:p>
          <a:p>
            <a:pPr marL="0" indent="0" algn="ctr">
              <a:buNone/>
            </a:pPr>
            <a:r>
              <a:rPr lang="en-US" dirty="0" smtClean="0">
                <a:solidFill>
                  <a:srgbClr val="EDF7E1"/>
                </a:solidFill>
                <a:latin typeface="Arial Black" panose="020B0A04020102020204" pitchFamily="34" charset="0"/>
              </a:rPr>
              <a:t>? ? ? ? ? ? ? ? ? ? ? ? ? ?? ? ? ? ?</a:t>
            </a:r>
            <a:r>
              <a:rPr lang="en-US" dirty="0" smtClean="0">
                <a:solidFill>
                  <a:srgbClr val="EDF7E1"/>
                </a:solidFill>
              </a:rPr>
              <a:t/>
            </a:r>
            <a:br>
              <a:rPr lang="en-US" dirty="0" smtClean="0">
                <a:solidFill>
                  <a:srgbClr val="EDF7E1"/>
                </a:solidFill>
              </a:rPr>
            </a:br>
            <a:r>
              <a:rPr lang="en-US" dirty="0" smtClean="0">
                <a:solidFill>
                  <a:srgbClr val="EDF7E1"/>
                </a:solidFill>
                <a:latin typeface="Angsana New" panose="02020603050405020304" pitchFamily="18" charset="-34"/>
                <a:cs typeface="Angsana New" panose="02020603050405020304" pitchFamily="18" charset="-34"/>
              </a:rPr>
              <a:t>???????????????????????????????????????????????????????????????????????????????????</a:t>
            </a:r>
            <a:r>
              <a:rPr lang="en-US" dirty="0" smtClean="0">
                <a:solidFill>
                  <a:srgbClr val="EDF7E1"/>
                </a:solidFill>
              </a:rPr>
              <a:t/>
            </a:r>
            <a:br>
              <a:rPr lang="en-US" dirty="0" smtClean="0">
                <a:solidFill>
                  <a:srgbClr val="EDF7E1"/>
                </a:solidFill>
              </a:rPr>
            </a:br>
            <a:r>
              <a:rPr lang="en-US" dirty="0" smtClean="0">
                <a:solidFill>
                  <a:srgbClr val="EDF7E1"/>
                </a:solidFill>
                <a:latin typeface="Baveuse" panose="02000700000000000000" pitchFamily="2" charset="0"/>
              </a:rPr>
              <a:t>???? ???? ???? ???? ???????? ???? ???? ???? </a:t>
            </a:r>
          </a:p>
          <a:p>
            <a:pPr marL="0" indent="0" algn="ctr">
              <a:buNone/>
            </a:pPr>
            <a:r>
              <a:rPr lang="en-US" dirty="0" smtClean="0">
                <a:solidFill>
                  <a:srgbClr val="EDF7E1"/>
                </a:solidFill>
                <a:latin typeface="Algerian" panose="04020705040A02060702" pitchFamily="82" charset="0"/>
              </a:rPr>
              <a:t>?   ?   ?   ?   ?   ?   ?   ?   ?   ?   ?   ?   ?   ?   ?   ?   ?   ?   ?   ?   ?</a:t>
            </a:r>
            <a:r>
              <a:rPr lang="en-US" dirty="0" smtClean="0">
                <a:solidFill>
                  <a:srgbClr val="EDF7E1"/>
                </a:solidFill>
              </a:rPr>
              <a:t/>
            </a:r>
            <a:br>
              <a:rPr lang="en-US" dirty="0" smtClean="0">
                <a:solidFill>
                  <a:srgbClr val="EDF7E1"/>
                </a:solidFill>
              </a:rPr>
            </a:br>
            <a:r>
              <a:rPr lang="en-US" dirty="0" smtClean="0">
                <a:solidFill>
                  <a:srgbClr val="EDF7E1"/>
                </a:solidFill>
                <a:latin typeface="Felix Titling" panose="04060505060202020A04" pitchFamily="82" charset="0"/>
              </a:rPr>
              <a:t>????????????????????????????</a:t>
            </a:r>
            <a:r>
              <a:rPr lang="en-US" dirty="0">
                <a:solidFill>
                  <a:srgbClr val="92D050"/>
                </a:solidFill>
                <a:latin typeface="Baveuse" panose="02000700000000000000" pitchFamily="2" charset="0"/>
              </a:rPr>
              <a:t> </a:t>
            </a:r>
            <a:r>
              <a:rPr lang="en-US" sz="3800" dirty="0" smtClean="0">
                <a:solidFill>
                  <a:srgbClr val="92D050"/>
                </a:solidFill>
                <a:latin typeface="Baveuse" panose="02000700000000000000" pitchFamily="2" charset="0"/>
              </a:rPr>
              <a:t>?</a:t>
            </a:r>
            <a:r>
              <a:rPr lang="en-US" dirty="0" smtClean="0">
                <a:solidFill>
                  <a:srgbClr val="EDF7E1"/>
                </a:solidFill>
                <a:latin typeface="Felix Titling" panose="04060505060202020A04" pitchFamily="82" charset="0"/>
              </a:rPr>
              <a:t>?????????????????????????????????????</a:t>
            </a:r>
            <a:r>
              <a:rPr lang="en-US" dirty="0" smtClean="0">
                <a:solidFill>
                  <a:srgbClr val="EDF7E1"/>
                </a:solidFill>
              </a:rPr>
              <a:t/>
            </a:r>
            <a:br>
              <a:rPr lang="en-US" dirty="0" smtClean="0">
                <a:solidFill>
                  <a:srgbClr val="EDF7E1"/>
                </a:solidFill>
              </a:rPr>
            </a:br>
            <a:r>
              <a:rPr lang="en-US" dirty="0" smtClean="0">
                <a:solidFill>
                  <a:srgbClr val="EDF7E1"/>
                </a:solidFill>
                <a:latin typeface="Miriam Fixed" panose="020B0509050101010101" pitchFamily="49" charset="-79"/>
                <a:cs typeface="Miriam Fixed" panose="020B0509050101010101" pitchFamily="49" charset="-79"/>
              </a:rPr>
              <a:t>?     ?     ?     ?     ?     ?     ?     ?     ?     ?     ?     ?     ?     ?</a:t>
            </a:r>
            <a:r>
              <a:rPr lang="en-US" dirty="0" smtClean="0">
                <a:solidFill>
                  <a:srgbClr val="EDF7E1"/>
                </a:solidFill>
              </a:rPr>
              <a:t/>
            </a:r>
            <a:br>
              <a:rPr lang="en-US" dirty="0" smtClean="0">
                <a:solidFill>
                  <a:srgbClr val="EDF7E1"/>
                </a:solidFill>
              </a:rPr>
            </a:br>
            <a:r>
              <a:rPr lang="en-US" dirty="0" smtClean="0">
                <a:solidFill>
                  <a:srgbClr val="EDF7E1"/>
                </a:solidFill>
                <a:latin typeface="Palatino Linotype" panose="02040502050505030304" pitchFamily="18" charset="0"/>
              </a:rPr>
              <a:t>? ? ? ? ? ? ? ? ? ? ? ? ?? ? ? ? ? ? ? ? ? ? ? ? ? ? ? ? ? ? ? ?</a:t>
            </a:r>
            <a:r>
              <a:rPr lang="en-US" dirty="0" smtClean="0">
                <a:solidFill>
                  <a:srgbClr val="EDF7E1"/>
                </a:solidFill>
              </a:rPr>
              <a:t/>
            </a:r>
            <a:br>
              <a:rPr lang="en-US" dirty="0" smtClean="0">
                <a:solidFill>
                  <a:srgbClr val="EDF7E1"/>
                </a:solidFill>
              </a:rPr>
            </a:br>
            <a:r>
              <a:rPr lang="en-US" dirty="0" smtClean="0">
                <a:solidFill>
                  <a:srgbClr val="EDF7E1"/>
                </a:solidFill>
                <a:latin typeface="Wide Latin" panose="020A0A07050505020404" pitchFamily="18" charset="0"/>
              </a:rPr>
              <a:t>???     ??? ??? ??? ??????     ???     ???</a:t>
            </a:r>
            <a:r>
              <a:rPr lang="en-US" dirty="0" smtClean="0">
                <a:solidFill>
                  <a:srgbClr val="EDF7E1"/>
                </a:solidFill>
              </a:rPr>
              <a:t/>
            </a:r>
            <a:br>
              <a:rPr lang="en-US" dirty="0" smtClean="0">
                <a:solidFill>
                  <a:srgbClr val="EDF7E1"/>
                </a:solidFill>
              </a:rPr>
            </a:br>
            <a:r>
              <a:rPr lang="en-US" dirty="0" smtClean="0">
                <a:solidFill>
                  <a:srgbClr val="EDF7E1"/>
                </a:solidFill>
                <a:latin typeface="Matura MT Script Capitals" panose="03020802060602070202" pitchFamily="66" charset="0"/>
              </a:rPr>
              <a:t>???????????????????????????????????????????????????????</a:t>
            </a:r>
            <a:r>
              <a:rPr lang="en-US" dirty="0">
                <a:solidFill>
                  <a:srgbClr val="EDF7E1"/>
                </a:solidFill>
              </a:rPr>
              <a:t/>
            </a:r>
            <a:br>
              <a:rPr lang="en-US" dirty="0">
                <a:solidFill>
                  <a:srgbClr val="EDF7E1"/>
                </a:solidFill>
              </a:rPr>
            </a:br>
            <a:r>
              <a:rPr lang="en-US" dirty="0" smtClean="0">
                <a:solidFill>
                  <a:srgbClr val="EDF7E1"/>
                </a:solidFill>
              </a:rPr>
              <a:t>????       </a:t>
            </a:r>
            <a:r>
              <a:rPr lang="en-US" dirty="0" smtClean="0">
                <a:solidFill>
                  <a:srgbClr val="EDF7E1"/>
                </a:solidFill>
                <a:latin typeface="Baveuse" panose="02000700000000000000" pitchFamily="2" charset="0"/>
              </a:rPr>
              <a:t>????       </a:t>
            </a:r>
            <a:r>
              <a:rPr lang="en-US" sz="3200" dirty="0" smtClean="0">
                <a:solidFill>
                  <a:srgbClr val="EDF7E1"/>
                </a:solidFill>
              </a:rPr>
              <a:t>?????????       </a:t>
            </a:r>
            <a:r>
              <a:rPr lang="en-US" sz="3200" dirty="0" smtClean="0">
                <a:solidFill>
                  <a:srgbClr val="EDF7E1"/>
                </a:solidFill>
                <a:latin typeface="Baveuse" panose="02000700000000000000" pitchFamily="2" charset="0"/>
              </a:rPr>
              <a:t>???      </a:t>
            </a:r>
            <a:r>
              <a:rPr lang="en-US" sz="3200" dirty="0" smtClean="0">
                <a:solidFill>
                  <a:srgbClr val="EDF7E1"/>
                </a:solidFill>
              </a:rPr>
              <a:t>?????????</a:t>
            </a:r>
          </a:p>
          <a:p>
            <a:pPr marL="0" indent="0" algn="ctr">
              <a:buNone/>
            </a:pPr>
            <a:r>
              <a:rPr lang="en-US" sz="3200" dirty="0" smtClean="0">
                <a:solidFill>
                  <a:srgbClr val="EDF7E1"/>
                </a:solidFill>
              </a:rPr>
              <a:t>??????????????????????????????????</a:t>
            </a:r>
            <a:endParaRPr lang="en-US" sz="3200" dirty="0">
              <a:solidFill>
                <a:srgbClr val="EDF7E1"/>
              </a:solidFill>
            </a:endParaRPr>
          </a:p>
          <a:p>
            <a:pPr marL="0" indent="0" algn="ctr">
              <a:buNone/>
            </a:pPr>
            <a:endParaRPr lang="en-US" sz="4700" dirty="0">
              <a:solidFill>
                <a:srgbClr val="92D050"/>
              </a:solidFill>
            </a:endParaRPr>
          </a:p>
        </p:txBody>
      </p:sp>
    </p:spTree>
    <p:extLst>
      <p:ext uri="{BB962C8B-B14F-4D97-AF65-F5344CB8AC3E}">
        <p14:creationId xmlns:p14="http://schemas.microsoft.com/office/powerpoint/2010/main" val="9298231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92D050"/>
                </a:solidFill>
                <a:latin typeface="Arial Black" panose="020B0A04020102020204" pitchFamily="34" charset="0"/>
              </a:rPr>
              <a:t>Congratulations!</a:t>
            </a:r>
            <a:endParaRPr lang="en-US" dirty="0"/>
          </a:p>
        </p:txBody>
      </p:sp>
      <p:sp>
        <p:nvSpPr>
          <p:cNvPr id="3" name="Content Placeholder 2"/>
          <p:cNvSpPr>
            <a:spLocks noGrp="1"/>
          </p:cNvSpPr>
          <p:nvPr>
            <p:ph idx="1"/>
          </p:nvPr>
        </p:nvSpPr>
        <p:spPr>
          <a:xfrm>
            <a:off x="838200" y="2812211"/>
            <a:ext cx="10515600" cy="3226280"/>
          </a:xfrm>
        </p:spPr>
        <p:txBody>
          <a:bodyPr>
            <a:normAutofit fontScale="92500" lnSpcReduction="20000"/>
          </a:bodyPr>
          <a:lstStyle/>
          <a:p>
            <a:pPr marL="0" indent="0">
              <a:lnSpc>
                <a:spcPct val="100000"/>
              </a:lnSpc>
              <a:buNone/>
            </a:pPr>
            <a:endParaRPr lang="en-US" sz="3600" dirty="0" smtClean="0"/>
          </a:p>
          <a:p>
            <a:pPr marL="0" indent="0" algn="ctr">
              <a:lnSpc>
                <a:spcPct val="100000"/>
              </a:lnSpc>
              <a:spcAft>
                <a:spcPts val="600"/>
              </a:spcAft>
              <a:buNone/>
            </a:pPr>
            <a:r>
              <a:rPr lang="en-US" sz="3600" dirty="0" smtClean="0"/>
              <a:t>You have completed</a:t>
            </a:r>
            <a:endParaRPr lang="en-US" dirty="0" smtClean="0">
              <a:ln w="9525">
                <a:noFill/>
              </a:ln>
              <a:solidFill>
                <a:srgbClr val="92D050"/>
              </a:solidFill>
              <a:latin typeface="Arial Black" panose="020B0A04020102020204" pitchFamily="34" charset="0"/>
              <a:ea typeface="Verdana" panose="020B0604030504040204" pitchFamily="34" charset="0"/>
              <a:cs typeface="Verdana" panose="020B0604030504040204" pitchFamily="34" charset="0"/>
            </a:endParaRPr>
          </a:p>
          <a:p>
            <a:pPr marL="0" indent="0" algn="ctr">
              <a:lnSpc>
                <a:spcPct val="100000"/>
              </a:lnSpc>
              <a:buNone/>
            </a:pPr>
            <a:r>
              <a:rPr lang="en-US" sz="4400" dirty="0" smtClean="0">
                <a:ln w="9525">
                  <a:noFill/>
                </a:ln>
                <a:solidFill>
                  <a:srgbClr val="92D050"/>
                </a:solidFill>
                <a:latin typeface="Arial Black" panose="020B0A04020102020204" pitchFamily="34" charset="0"/>
                <a:ea typeface="Verdana" panose="020B0604030504040204" pitchFamily="34" charset="0"/>
                <a:cs typeface="Verdana" panose="020B0604030504040204" pitchFamily="34" charset="0"/>
              </a:rPr>
              <a:t>Mental </a:t>
            </a:r>
            <a:r>
              <a:rPr lang="en-US" sz="4400" dirty="0">
                <a:ln w="9525">
                  <a:noFill/>
                </a:ln>
                <a:solidFill>
                  <a:srgbClr val="92D050"/>
                </a:solidFill>
                <a:latin typeface="Arial Black" panose="020B0A04020102020204" pitchFamily="34" charset="0"/>
                <a:ea typeface="Verdana" panose="020B0604030504040204" pitchFamily="34" charset="0"/>
                <a:cs typeface="Verdana" panose="020B0604030504040204" pitchFamily="34" charset="0"/>
              </a:rPr>
              <a:t>Health eScreening</a:t>
            </a:r>
            <a:r>
              <a:rPr lang="en-US" sz="4400" dirty="0">
                <a:ln w="9525">
                  <a:solidFill>
                    <a:srgbClr val="0F4C8F"/>
                  </a:solidFill>
                </a:ln>
                <a:solidFill>
                  <a:srgbClr val="92D050"/>
                </a:solidFill>
                <a:latin typeface="Arial Black" panose="020B0A04020102020204" pitchFamily="34" charset="0"/>
                <a:ea typeface="Verdana" panose="020B0604030504040204" pitchFamily="34" charset="0"/>
                <a:cs typeface="Verdana" panose="020B0604030504040204" pitchFamily="34" charset="0"/>
              </a:rPr>
              <a:t/>
            </a:r>
            <a:br>
              <a:rPr lang="en-US" sz="4400" dirty="0">
                <a:ln w="9525">
                  <a:solidFill>
                    <a:srgbClr val="0F4C8F"/>
                  </a:solidFill>
                </a:ln>
                <a:solidFill>
                  <a:srgbClr val="92D050"/>
                </a:solidFill>
                <a:latin typeface="Arial Black" panose="020B0A04020102020204" pitchFamily="34" charset="0"/>
                <a:ea typeface="Verdana" panose="020B0604030504040204" pitchFamily="34" charset="0"/>
                <a:cs typeface="Verdana" panose="020B0604030504040204" pitchFamily="34" charset="0"/>
              </a:rPr>
            </a:br>
            <a:r>
              <a:rPr lang="en-US" sz="4400" dirty="0" smtClean="0">
                <a:ln w="9525">
                  <a:solidFill>
                    <a:srgbClr val="0F4C8F"/>
                  </a:solidFill>
                </a:ln>
                <a:solidFill>
                  <a:srgbClr val="92D050"/>
                </a:solidFill>
                <a:latin typeface="Arial Black" panose="020B0A04020102020204" pitchFamily="34" charset="0"/>
                <a:ea typeface="Verdana" panose="020B0604030504040204" pitchFamily="34" charset="0"/>
                <a:cs typeface="Verdana" panose="020B0604030504040204" pitchFamily="34" charset="0"/>
              </a:rPr>
              <a:t>Healthcare System </a:t>
            </a:r>
            <a:br>
              <a:rPr lang="en-US" sz="4400" dirty="0" smtClean="0">
                <a:ln w="9525">
                  <a:solidFill>
                    <a:srgbClr val="0F4C8F"/>
                  </a:solidFill>
                </a:ln>
                <a:solidFill>
                  <a:srgbClr val="92D050"/>
                </a:solidFill>
                <a:latin typeface="Arial Black" panose="020B0A04020102020204" pitchFamily="34" charset="0"/>
                <a:ea typeface="Verdana" panose="020B0604030504040204" pitchFamily="34" charset="0"/>
                <a:cs typeface="Verdana" panose="020B0604030504040204" pitchFamily="34" charset="0"/>
              </a:rPr>
            </a:br>
            <a:r>
              <a:rPr lang="en-US" sz="4400" dirty="0" smtClean="0">
                <a:ln w="9525">
                  <a:solidFill>
                    <a:srgbClr val="0F4C8F"/>
                  </a:solidFill>
                </a:ln>
                <a:solidFill>
                  <a:srgbClr val="92D050"/>
                </a:solidFill>
                <a:latin typeface="Arial Black" panose="020B0A04020102020204" pitchFamily="34" charset="0"/>
                <a:ea typeface="Verdana" panose="020B0604030504040204" pitchFamily="34" charset="0"/>
                <a:cs typeface="Verdana" panose="020B0604030504040204" pitchFamily="34" charset="0"/>
              </a:rPr>
              <a:t>Technical Administrator </a:t>
            </a:r>
            <a:br>
              <a:rPr lang="en-US" sz="4400" dirty="0" smtClean="0">
                <a:ln w="9525">
                  <a:solidFill>
                    <a:srgbClr val="0F4C8F"/>
                  </a:solidFill>
                </a:ln>
                <a:solidFill>
                  <a:srgbClr val="92D050"/>
                </a:solidFill>
                <a:latin typeface="Arial Black" panose="020B0A04020102020204" pitchFamily="34" charset="0"/>
                <a:ea typeface="Verdana" panose="020B0604030504040204" pitchFamily="34" charset="0"/>
                <a:cs typeface="Verdana" panose="020B0604030504040204" pitchFamily="34" charset="0"/>
              </a:rPr>
            </a:br>
            <a:r>
              <a:rPr lang="en-US" sz="4400" dirty="0" smtClean="0">
                <a:ln w="9525">
                  <a:noFill/>
                </a:ln>
                <a:solidFill>
                  <a:srgbClr val="92D050"/>
                </a:solidFill>
                <a:latin typeface="Arial Black" panose="020B0A04020102020204" pitchFamily="34" charset="0"/>
                <a:ea typeface="Verdana" panose="020B0604030504040204" pitchFamily="34" charset="0"/>
                <a:cs typeface="Verdana" panose="020B0604030504040204" pitchFamily="34" charset="0"/>
              </a:rPr>
              <a:t>Training</a:t>
            </a:r>
          </a:p>
          <a:p>
            <a:pPr marL="0" indent="0" algn="ctr">
              <a:lnSpc>
                <a:spcPct val="100000"/>
              </a:lnSpc>
              <a:buNone/>
            </a:pPr>
            <a:endParaRPr lang="en-US" sz="4400" dirty="0">
              <a:ln w="9525">
                <a:solidFill>
                  <a:srgbClr val="0F4C8F"/>
                </a:solidFill>
              </a:ln>
              <a:solidFill>
                <a:srgbClr val="92D050"/>
              </a:solidFill>
              <a:latin typeface="Arial Black" panose="020B0A04020102020204" pitchFamily="34" charset="0"/>
              <a:ea typeface="Verdana" panose="020B0604030504040204" pitchFamily="34" charset="0"/>
              <a:cs typeface="Verdana" panose="020B0604030504040204" pitchFamily="34" charset="0"/>
            </a:endParaRPr>
          </a:p>
          <a:p>
            <a:pPr>
              <a:lnSpc>
                <a:spcPct val="100000"/>
              </a:lnSpc>
            </a:pPr>
            <a:endParaRPr lang="en-US" dirty="0"/>
          </a:p>
        </p:txBody>
      </p:sp>
      <p:sp>
        <p:nvSpPr>
          <p:cNvPr id="4" name="5-Point Star 3"/>
          <p:cNvSpPr/>
          <p:nvPr/>
        </p:nvSpPr>
        <p:spPr>
          <a:xfrm>
            <a:off x="5181600" y="1554480"/>
            <a:ext cx="1828800" cy="1585446"/>
          </a:xfrm>
          <a:prstGeom prst="star5">
            <a:avLst/>
          </a:prstGeom>
          <a:solidFill>
            <a:schemeClr val="accent4">
              <a:lumMod val="60000"/>
              <a:lumOff val="40000"/>
            </a:schemeClr>
          </a:solidFill>
          <a:ln>
            <a:solidFill>
              <a:srgbClr val="BCE2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60827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017" y="466165"/>
            <a:ext cx="10925783" cy="914400"/>
          </a:xfrm>
        </p:spPr>
        <p:txBody>
          <a:bodyPr>
            <a:noAutofit/>
          </a:bodyPr>
          <a:lstStyle/>
          <a:p>
            <a:r>
              <a:rPr lang="en-US" dirty="0" smtClean="0">
                <a:solidFill>
                  <a:srgbClr val="92D050"/>
                </a:solidFill>
                <a:latin typeface="Arial Black" panose="020B0A04020102020204" pitchFamily="34" charset="0"/>
              </a:rPr>
              <a:t>MHE system overview</a:t>
            </a:r>
            <a:endParaRPr lang="en-US" dirty="0">
              <a:solidFill>
                <a:srgbClr val="92D050"/>
              </a:solidFill>
              <a:latin typeface="Arial Black" panose="020B0A04020102020204" pitchFamily="34" charset="0"/>
            </a:endParaRPr>
          </a:p>
        </p:txBody>
      </p:sp>
      <p:sp>
        <p:nvSpPr>
          <p:cNvPr id="3" name="Content Placeholder 2"/>
          <p:cNvSpPr>
            <a:spLocks noGrp="1"/>
          </p:cNvSpPr>
          <p:nvPr>
            <p:ph idx="1"/>
          </p:nvPr>
        </p:nvSpPr>
        <p:spPr>
          <a:xfrm>
            <a:off x="768096" y="1649506"/>
            <a:ext cx="10899648" cy="4879309"/>
          </a:xfrm>
        </p:spPr>
        <p:txBody>
          <a:bodyPr>
            <a:normAutofit/>
          </a:bodyPr>
          <a:lstStyle/>
          <a:p>
            <a:pPr marL="0" indent="0">
              <a:spcBef>
                <a:spcPts val="500"/>
              </a:spcBef>
              <a:spcAft>
                <a:spcPts val="500"/>
              </a:spcAft>
              <a:buNone/>
            </a:pPr>
            <a:r>
              <a:rPr lang="en-US" sz="2400" dirty="0">
                <a:latin typeface="Times New Roman" panose="02020603050405020304" pitchFamily="18" charset="0"/>
                <a:cs typeface="Times New Roman" panose="02020603050405020304" pitchFamily="18" charset="0"/>
              </a:rPr>
              <a:t>The eScreening system consists of three principal components, all based on open-source web technology: </a:t>
            </a:r>
            <a:endParaRPr lang="en-US" sz="2400"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 A </a:t>
            </a:r>
            <a:r>
              <a:rPr lang="en-US" dirty="0">
                <a:latin typeface="Times New Roman" panose="02020603050405020304" pitchFamily="18" charset="0"/>
                <a:cs typeface="Times New Roman" panose="02020603050405020304" pitchFamily="18" charset="0"/>
              </a:rPr>
              <a:t>forms editor for designing assessments and note templates, </a:t>
            </a:r>
            <a:endParaRPr lang="en-US"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Veteran assessment portal that </a:t>
            </a:r>
            <a:r>
              <a:rPr lang="en-US" dirty="0" smtClean="0">
                <a:latin typeface="Times New Roman" panose="02020603050405020304" pitchFamily="18" charset="0"/>
                <a:cs typeface="Times New Roman" panose="02020603050405020304" pitchFamily="18" charset="0"/>
              </a:rPr>
              <a:t>Veterans will access on VA clinics’ Samsung </a:t>
            </a:r>
            <a:r>
              <a:rPr lang="en-US" dirty="0">
                <a:latin typeface="Times New Roman" panose="02020603050405020304" pitchFamily="18" charset="0"/>
                <a:cs typeface="Times New Roman" panose="02020603050405020304" pitchFamily="18" charset="0"/>
              </a:rPr>
              <a:t>and Apple tablets, and </a:t>
            </a:r>
            <a:endParaRPr lang="en-US" dirty="0" smtClean="0">
              <a:latin typeface="Times New Roman" panose="02020603050405020304" pitchFamily="18" charset="0"/>
              <a:cs typeface="Times New Roman" panose="02020603050405020304" pitchFamily="18" charset="0"/>
            </a:endParaRPr>
          </a:p>
          <a:p>
            <a:pPr lvl="1"/>
            <a:endParaRPr lang="en-US"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web-based administrative dashboard (staff portal) that allows clinicians to monitor assessment progress, view assessment alerts, review completed assessments, and publish generated reports to </a:t>
            </a:r>
            <a:r>
              <a:rPr lang="en-US" dirty="0" smtClean="0">
                <a:latin typeface="Times New Roman" panose="02020603050405020304" pitchFamily="18" charset="0"/>
                <a:cs typeface="Times New Roman" panose="02020603050405020304" pitchFamily="18" charset="0"/>
              </a:rPr>
              <a:t>VistA and CPRS</a:t>
            </a:r>
            <a:r>
              <a:rPr lang="en-US" dirty="0">
                <a:latin typeface="Times New Roman" panose="02020603050405020304" pitchFamily="18" charset="0"/>
                <a:cs typeface="Times New Roman" panose="02020603050405020304" pitchFamily="18" charset="0"/>
              </a:rPr>
              <a:t>. The dashboard also handles exporting of assessment data for data </a:t>
            </a:r>
            <a:r>
              <a:rPr lang="en-US" dirty="0" smtClean="0">
                <a:latin typeface="Times New Roman" panose="02020603050405020304" pitchFamily="18" charset="0"/>
                <a:cs typeface="Times New Roman" panose="02020603050405020304" pitchFamily="18" charset="0"/>
              </a:rPr>
              <a:t>analysis.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0762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017" y="365125"/>
            <a:ext cx="10925783" cy="915035"/>
          </a:xfrm>
        </p:spPr>
        <p:txBody>
          <a:bodyPr>
            <a:noAutofit/>
          </a:bodyPr>
          <a:lstStyle/>
          <a:p>
            <a:r>
              <a:rPr lang="en-US" dirty="0" smtClean="0">
                <a:solidFill>
                  <a:srgbClr val="92D050"/>
                </a:solidFill>
                <a:latin typeface="Arial Black" panose="020B0A04020102020204" pitchFamily="34" charset="0"/>
              </a:rPr>
              <a:t>MHE system overview</a:t>
            </a:r>
            <a:endParaRPr lang="en-US" dirty="0">
              <a:solidFill>
                <a:srgbClr val="92D050"/>
              </a:solidFill>
              <a:latin typeface="Arial Black" panose="020B0A04020102020204" pitchFamily="34" charset="0"/>
            </a:endParaRPr>
          </a:p>
        </p:txBody>
      </p:sp>
      <p:sp>
        <p:nvSpPr>
          <p:cNvPr id="3" name="Content Placeholder 2"/>
          <p:cNvSpPr>
            <a:spLocks noGrp="1"/>
          </p:cNvSpPr>
          <p:nvPr>
            <p:ph idx="1"/>
          </p:nvPr>
        </p:nvSpPr>
        <p:spPr>
          <a:xfrm>
            <a:off x="768096" y="1506072"/>
            <a:ext cx="10899648" cy="5022744"/>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Both the dashboard and the forms editor are under the same staff portal, but HSTAs are the only ones who have access to the forms editor. The staff portal runs inside of the VA on a tablet or laptop computer web browser.</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The Veteran </a:t>
            </a:r>
            <a:r>
              <a:rPr lang="en-US" sz="2400" dirty="0" smtClean="0">
                <a:latin typeface="Times New Roman" panose="02020603050405020304" pitchFamily="18" charset="0"/>
                <a:cs typeface="Times New Roman" panose="02020603050405020304" pitchFamily="18" charset="0"/>
              </a:rPr>
              <a:t>portal requires </a:t>
            </a:r>
            <a:r>
              <a:rPr lang="en-US" sz="2400" dirty="0">
                <a:latin typeface="Times New Roman" panose="02020603050405020304" pitchFamily="18" charset="0"/>
                <a:cs typeface="Times New Roman" panose="02020603050405020304" pitchFamily="18" charset="0"/>
              </a:rPr>
              <a:t>wireless access for tablets. All communications between the </a:t>
            </a:r>
            <a:r>
              <a:rPr lang="en-US" sz="2400" dirty="0" smtClean="0">
                <a:latin typeface="Times New Roman" panose="02020603050405020304" pitchFamily="18" charset="0"/>
                <a:cs typeface="Times New Roman" panose="02020603050405020304" pitchFamily="18" charset="0"/>
              </a:rPr>
              <a:t>tablets and </a:t>
            </a:r>
            <a:r>
              <a:rPr lang="en-US" sz="2400" dirty="0">
                <a:latin typeface="Times New Roman" panose="02020603050405020304" pitchFamily="18" charset="0"/>
                <a:cs typeface="Times New Roman" panose="02020603050405020304" pitchFamily="18" charset="0"/>
              </a:rPr>
              <a:t>the eScreening server are securely encrypted, and no Veteran data is stored on the </a:t>
            </a:r>
            <a:r>
              <a:rPr lang="en-US" sz="2400" dirty="0" smtClean="0">
                <a:latin typeface="Times New Roman" panose="02020603050405020304" pitchFamily="18" charset="0"/>
                <a:cs typeface="Times New Roman" panose="02020603050405020304" pitchFamily="18" charset="0"/>
              </a:rPr>
              <a:t>tablets </a:t>
            </a:r>
            <a:r>
              <a:rPr lang="en-US" sz="2400" dirty="0">
                <a:latin typeface="Times New Roman" panose="02020603050405020304" pitchFamily="18" charset="0"/>
                <a:cs typeface="Times New Roman" panose="02020603050405020304" pitchFamily="18" charset="0"/>
              </a:rPr>
              <a:t>running the </a:t>
            </a:r>
            <a:r>
              <a:rPr lang="en-US" sz="2400" dirty="0" smtClean="0">
                <a:latin typeface="Times New Roman" panose="02020603050405020304" pitchFamily="18" charset="0"/>
                <a:cs typeface="Times New Roman" panose="02020603050405020304" pitchFamily="18" charset="0"/>
              </a:rPr>
              <a:t>assessments. Tablets are VA property and do not function outside of hospital grounds.</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The eScreening server will </a:t>
            </a:r>
            <a:r>
              <a:rPr lang="en-US" sz="2400" dirty="0" smtClean="0">
                <a:latin typeface="Times New Roman" panose="02020603050405020304" pitchFamily="18" charset="0"/>
                <a:cs typeface="Times New Roman" panose="02020603050405020304" pitchFamily="18" charset="0"/>
              </a:rPr>
              <a:t>operate </a:t>
            </a:r>
            <a:r>
              <a:rPr lang="en-US" sz="2400" dirty="0">
                <a:latin typeface="Times New Roman" panose="02020603050405020304" pitchFamily="18" charset="0"/>
                <a:cs typeface="Times New Roman" panose="02020603050405020304" pitchFamily="18" charset="0"/>
              </a:rPr>
              <a:t>from the San Diego data center and will be protected by VA security and firewalls. All listed components are behind the VA firewall. Outreach can only take place through a secure VA VPN connection</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6591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25664</TotalTime>
  <Words>4257</Words>
  <Application>Microsoft Office PowerPoint</Application>
  <PresentationFormat>Widescreen</PresentationFormat>
  <Paragraphs>918</Paragraphs>
  <Slides>78</Slides>
  <Notes>78</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78</vt:i4>
      </vt:variant>
    </vt:vector>
  </HeadingPairs>
  <TitlesOfParts>
    <vt:vector size="93" baseType="lpstr">
      <vt:lpstr>Algerian</vt:lpstr>
      <vt:lpstr>Angsana New</vt:lpstr>
      <vt:lpstr>Arial</vt:lpstr>
      <vt:lpstr>Arial Black</vt:lpstr>
      <vt:lpstr>Baveuse</vt:lpstr>
      <vt:lpstr>Calibri</vt:lpstr>
      <vt:lpstr>Calibri Light</vt:lpstr>
      <vt:lpstr>Felix Titling</vt:lpstr>
      <vt:lpstr>Matura MT Script Capitals</vt:lpstr>
      <vt:lpstr>Miriam Fixed</vt:lpstr>
      <vt:lpstr>Palatino Linotype</vt:lpstr>
      <vt:lpstr>Times New Roman</vt:lpstr>
      <vt:lpstr>Verdana</vt:lpstr>
      <vt:lpstr>Wide Latin</vt:lpstr>
      <vt:lpstr>Office Theme</vt:lpstr>
      <vt:lpstr>    </vt:lpstr>
      <vt:lpstr>Welcome to MHE!</vt:lpstr>
      <vt:lpstr>MHE Research Pilot</vt:lpstr>
      <vt:lpstr>Findings from the research pilot</vt:lpstr>
      <vt:lpstr>Conclusions</vt:lpstr>
      <vt:lpstr>MHE training notes</vt:lpstr>
      <vt:lpstr>MHE  Healthcare System Technical Administrator (HSTA) training </vt:lpstr>
      <vt:lpstr>MHE system overview</vt:lpstr>
      <vt:lpstr>MHE system overview</vt:lpstr>
      <vt:lpstr>MHE system overview  Self-Review question</vt:lpstr>
      <vt:lpstr>MHE system overview  Self-Review answer</vt:lpstr>
      <vt:lpstr>MHE system overview  Self-Review question</vt:lpstr>
      <vt:lpstr>MHE system overview  Self-Review answer</vt:lpstr>
      <vt:lpstr>MHE HSTA training </vt:lpstr>
      <vt:lpstr>HSTA tasks &amp; permissions</vt:lpstr>
      <vt:lpstr>HSTA tasks Creating assessments from the Clinician role</vt:lpstr>
      <vt:lpstr>HSTA tasks Creating assessments from the Clinician role</vt:lpstr>
      <vt:lpstr>HSTA tasks                 Self-Review question</vt:lpstr>
      <vt:lpstr>HSTA tasks                  Self-Review answer</vt:lpstr>
      <vt:lpstr>MHE HSTA training </vt:lpstr>
      <vt:lpstr>Managing your users Create initial clinician &amp; assistant users</vt:lpstr>
      <vt:lpstr>Managing your users Create initial clinician &amp; assistant users </vt:lpstr>
      <vt:lpstr>Managing your users Create initial clinician &amp; assistant users </vt:lpstr>
      <vt:lpstr>Managing your users Edit for user changes </vt:lpstr>
      <vt:lpstr>Managing your users User passwords </vt:lpstr>
      <vt:lpstr>Managing your users  Self-Review question </vt:lpstr>
      <vt:lpstr>Managing your users  Self-Review answer </vt:lpstr>
      <vt:lpstr>Managing your users  Self-Review question </vt:lpstr>
      <vt:lpstr>Managing your users  Self-Review answer </vt:lpstr>
      <vt:lpstr>MHE HSTA training </vt:lpstr>
      <vt:lpstr> Customizing MHE for your site   Customizing initial templates </vt:lpstr>
      <vt:lpstr> Customizing MHE for your site   Customizing initial templates </vt:lpstr>
      <vt:lpstr>Customizing MHE for your site   Customizing initial templates</vt:lpstr>
      <vt:lpstr>Customizing MHE for your site   Customizing initial templates</vt:lpstr>
      <vt:lpstr> Customizing MHE for your site   Customizing initial templates </vt:lpstr>
      <vt:lpstr>Customizing MHE for your site   Customizing initial templates</vt:lpstr>
      <vt:lpstr>Customizing MHE for your site   Customizing initial templates</vt:lpstr>
      <vt:lpstr>Customizing MHE for your site   Customizing initial templates</vt:lpstr>
      <vt:lpstr>Customizing MHE for your site Customizing initial templates</vt:lpstr>
      <vt:lpstr>Customizing MHE for your site Customizing initial templates</vt:lpstr>
      <vt:lpstr>Customizing MHE for your site  </vt:lpstr>
      <vt:lpstr> Customizing MHE for your site    </vt:lpstr>
      <vt:lpstr> Customizing MHE for your site                       Self-Review question  </vt:lpstr>
      <vt:lpstr> Customizing MHE for your site                        Self-Review answer  </vt:lpstr>
      <vt:lpstr> Customizing MHE for your site                     Self-Review questions  </vt:lpstr>
      <vt:lpstr> Customizing MHE for your site                       Self-Review answers  </vt:lpstr>
      <vt:lpstr>MHE HSTA training </vt:lpstr>
      <vt:lpstr>Editing forms and templates  to comply with changing VA clinical mandates</vt:lpstr>
      <vt:lpstr>Editing forms and templates  to comply with changing VA clinical mandates</vt:lpstr>
      <vt:lpstr>Editing forms and templates  Components</vt:lpstr>
      <vt:lpstr> Editing forms and templates  Components </vt:lpstr>
      <vt:lpstr> Editing forms and templates  Components </vt:lpstr>
      <vt:lpstr>Editing forms and templates  Components</vt:lpstr>
      <vt:lpstr>Editing forms and templates  Components</vt:lpstr>
      <vt:lpstr>Editing forms and templates  Components</vt:lpstr>
      <vt:lpstr> Editing forms and templates  Components </vt:lpstr>
      <vt:lpstr> Editing forms and templates  Components </vt:lpstr>
      <vt:lpstr>Editing forms and templates  Components</vt:lpstr>
      <vt:lpstr> Editing forms and templates  Components </vt:lpstr>
      <vt:lpstr> Editing forms and templates  Components </vt:lpstr>
      <vt:lpstr> Editing forms and templates  Components </vt:lpstr>
      <vt:lpstr> Editing forms and templates  Components </vt:lpstr>
      <vt:lpstr>           Components </vt:lpstr>
      <vt:lpstr> Editing forms and templates  Self-Review question  </vt:lpstr>
      <vt:lpstr> Editing forms and templates  Self-Review answer  </vt:lpstr>
      <vt:lpstr>MHE HSTA training </vt:lpstr>
      <vt:lpstr>Correcting assessments in an  error state</vt:lpstr>
      <vt:lpstr>Correcting assessments in an  error state        Self-Review question</vt:lpstr>
      <vt:lpstr>Correcting assessments in an  error state           Self-Review answer</vt:lpstr>
      <vt:lpstr>MHE HSTA training </vt:lpstr>
      <vt:lpstr>Troubleshooting</vt:lpstr>
      <vt:lpstr>Troubleshooting</vt:lpstr>
      <vt:lpstr>Troubleshooting        Self-Review question</vt:lpstr>
      <vt:lpstr>Troubleshooting        Self-Review answer</vt:lpstr>
      <vt:lpstr>MHE HSTA training </vt:lpstr>
      <vt:lpstr> Getting help </vt:lpstr>
      <vt:lpstr>Questions?    </vt:lpstr>
      <vt:lpstr>Congratulations!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L. Deighan</dc:creator>
  <cp:lastModifiedBy>L. Deighan</cp:lastModifiedBy>
  <cp:revision>721</cp:revision>
  <dcterms:created xsi:type="dcterms:W3CDTF">2015-07-09T22:38:02Z</dcterms:created>
  <dcterms:modified xsi:type="dcterms:W3CDTF">2015-09-28T17:37:24Z</dcterms:modified>
</cp:coreProperties>
</file>