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51.xml" ContentType="application/vnd.openxmlformats-officedocument.presentationml.slideLayout+xml"/>
  <Override PartName="/ppt/theme/theme1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3.xml" ContentType="application/vnd.openxmlformats-officedocument.theme+xml"/>
  <Override PartName="/ppt/slideLayouts/slideLayout6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slideLayouts/slideLayout65.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14" r:id="rId6"/>
    <p:sldMasterId id="2147483716" r:id="rId7"/>
    <p:sldMasterId id="2147483718" r:id="rId8"/>
    <p:sldMasterId id="2147483720" r:id="rId9"/>
    <p:sldMasterId id="2147483722" r:id="rId10"/>
    <p:sldMasterId id="2147483724" r:id="rId11"/>
    <p:sldMasterId id="2147483726" r:id="rId12"/>
    <p:sldMasterId id="2147483728" r:id="rId13"/>
    <p:sldMasterId id="2147483741" r:id="rId14"/>
    <p:sldMasterId id="2147483743" r:id="rId15"/>
    <p:sldMasterId id="2147483745" r:id="rId16"/>
    <p:sldMasterId id="2147483747" r:id="rId17"/>
    <p:sldMasterId id="2147483749" r:id="rId18"/>
    <p:sldMasterId id="2147483751" r:id="rId19"/>
    <p:sldMasterId id="2147483753" r:id="rId20"/>
    <p:sldMasterId id="2147483755" r:id="rId21"/>
    <p:sldMasterId id="2147483757" r:id="rId22"/>
    <p:sldMasterId id="2147483759" r:id="rId23"/>
    <p:sldMasterId id="2147483761" r:id="rId24"/>
    <p:sldMasterId id="2147483763" r:id="rId25"/>
  </p:sldMasterIdLst>
  <p:notesMasterIdLst>
    <p:notesMasterId r:id="rId68"/>
  </p:notesMasterIdLst>
  <p:handoutMasterIdLst>
    <p:handoutMasterId r:id="rId69"/>
  </p:handoutMasterIdLst>
  <p:sldIdLst>
    <p:sldId id="410" r:id="rId26"/>
    <p:sldId id="411" r:id="rId27"/>
    <p:sldId id="516" r:id="rId28"/>
    <p:sldId id="412" r:id="rId29"/>
    <p:sldId id="371" r:id="rId30"/>
    <p:sldId id="414" r:id="rId31"/>
    <p:sldId id="415" r:id="rId32"/>
    <p:sldId id="416" r:id="rId33"/>
    <p:sldId id="417" r:id="rId34"/>
    <p:sldId id="418" r:id="rId35"/>
    <p:sldId id="483" r:id="rId36"/>
    <p:sldId id="435" r:id="rId37"/>
    <p:sldId id="419" r:id="rId38"/>
    <p:sldId id="420" r:id="rId39"/>
    <p:sldId id="473" r:id="rId40"/>
    <p:sldId id="492" r:id="rId41"/>
    <p:sldId id="504" r:id="rId42"/>
    <p:sldId id="507" r:id="rId43"/>
    <p:sldId id="480" r:id="rId44"/>
    <p:sldId id="437" r:id="rId45"/>
    <p:sldId id="427" r:id="rId46"/>
    <p:sldId id="443" r:id="rId47"/>
    <p:sldId id="505" r:id="rId48"/>
    <p:sldId id="441" r:id="rId49"/>
    <p:sldId id="438" r:id="rId50"/>
    <p:sldId id="387" r:id="rId51"/>
    <p:sldId id="439" r:id="rId52"/>
    <p:sldId id="431" r:id="rId53"/>
    <p:sldId id="432" r:id="rId54"/>
    <p:sldId id="508" r:id="rId55"/>
    <p:sldId id="509" r:id="rId56"/>
    <p:sldId id="510" r:id="rId57"/>
    <p:sldId id="489" r:id="rId58"/>
    <p:sldId id="514" r:id="rId59"/>
    <p:sldId id="484" r:id="rId60"/>
    <p:sldId id="485" r:id="rId61"/>
    <p:sldId id="486" r:id="rId62"/>
    <p:sldId id="487" r:id="rId63"/>
    <p:sldId id="515" r:id="rId64"/>
    <p:sldId id="513" r:id="rId65"/>
    <p:sldId id="433" r:id="rId66"/>
    <p:sldId id="43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 id="3" name="Liz Floto" initials="LF" lastIdx="22" clrIdx="3"/>
  <p:cmAuthor id="4" name="Morgan, Matthew R." initials="MMR" lastIdx="12"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66"/>
    <a:srgbClr val="0F3B53"/>
    <a:srgbClr val="E7C049"/>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2" autoAdjust="0"/>
    <p:restoredTop sz="91367" autoAdjust="0"/>
  </p:normalViewPr>
  <p:slideViewPr>
    <p:cSldViewPr snapToGrid="0" snapToObjects="1">
      <p:cViewPr varScale="1">
        <p:scale>
          <a:sx n="103" d="100"/>
          <a:sy n="103" d="100"/>
        </p:scale>
        <p:origin x="1038" y="132"/>
      </p:cViewPr>
      <p:guideLst>
        <p:guide orient="horz" pos="2160"/>
        <p:guide pos="2880"/>
      </p:guideLst>
    </p:cSldViewPr>
  </p:slideViewPr>
  <p:outlineViewPr>
    <p:cViewPr>
      <p:scale>
        <a:sx n="33" d="100"/>
        <a:sy n="33" d="100"/>
      </p:scale>
      <p:origin x="0" y="16956"/>
    </p:cViewPr>
  </p:outlin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21" Type="http://schemas.openxmlformats.org/officeDocument/2006/relationships/slideMaster" Target="slideMasters/slideMaster21.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slide" Target="slides/slide3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slide" Target="slides/slide28.xml"/><Relationship Id="rId58" Type="http://schemas.openxmlformats.org/officeDocument/2006/relationships/slide" Target="slides/slide33.xml"/><Relationship Id="rId66" Type="http://schemas.openxmlformats.org/officeDocument/2006/relationships/slide" Target="slides/slide4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36.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slide" Target="slides/slide31.xml"/><Relationship Id="rId64" Type="http://schemas.openxmlformats.org/officeDocument/2006/relationships/slide" Target="slides/slide39.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2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 Id="rId67" Type="http://schemas.openxmlformats.org/officeDocument/2006/relationships/slide" Target="slides/slide42.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slide" Target="slides/slide37.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10" Type="http://schemas.openxmlformats.org/officeDocument/2006/relationships/slideMaster" Target="slideMasters/slideMaster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slide" Target="slides/slide4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4.xml"/><Relationship Id="rId34" Type="http://schemas.openxmlformats.org/officeDocument/2006/relationships/slide" Target="slides/slide9.xml"/><Relationship Id="rId50" Type="http://schemas.openxmlformats.org/officeDocument/2006/relationships/slide" Target="slides/slide25.xml"/><Relationship Id="rId55" Type="http://schemas.openxmlformats.org/officeDocument/2006/relationships/slide" Target="slides/slide30.xml"/><Relationship Id="rId7" Type="http://schemas.openxmlformats.org/officeDocument/2006/relationships/slideMaster" Target="slideMasters/slideMaster7.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custLinFactNeighborX="-1058" custLinFactNeighborY="-1314"/>
      <dgm:spPr>
        <a:solidFill>
          <a:schemeClr val="bg1"/>
        </a:solidFill>
      </dgm:spPr>
      <dgm:t>
        <a:bodyPr/>
        <a:lstStyle/>
        <a:p>
          <a:endParaRPr lang="en-US"/>
        </a:p>
      </dgm:t>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4263E0ED-DD73-5743-9798-AEE29BE3B539}" type="presOf" srcId="{93B0E3EA-EB2A-CD4D-8800-F093C7D8D4FA}" destId="{9885AAD4-FA98-2C4C-9261-CE750F217DFB}" srcOrd="0" destOrd="0" presId="urn:microsoft.com/office/officeart/2008/layout/VerticalCurvedList"/>
    <dgm:cxn modelId="{BDCEF9C6-73F9-014C-A663-ACBE8CDEED84}"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18AB6F85-95AD-B346-BCCD-012A4ACDDFDD}" type="presOf" srcId="{E1411CFB-8346-A448-8691-B184452B5053}" destId="{5C8C4924-B70F-584B-A558-6DFBF7783117}"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CE6DFBEE-B936-D747-B250-1390D98A49CA}" type="presOf" srcId="{12A6ED6A-BB5D-7140-B8B2-9970A4920CCF}" destId="{68241B54-D941-274B-AFB5-2522056C3546}" srcOrd="0" destOrd="0" presId="urn:microsoft.com/office/officeart/2008/layout/VerticalCurvedList"/>
    <dgm:cxn modelId="{4C7B6BBC-B96C-EF4C-A9C9-8237CD4450AB}" type="presOf" srcId="{84363C99-5A09-0C4F-8981-E7E196A955F3}" destId="{284457FC-AD50-C645-A42C-162C7FA81438}" srcOrd="0" destOrd="0" presId="urn:microsoft.com/office/officeart/2008/layout/VerticalCurvedList"/>
    <dgm:cxn modelId="{B5102E83-7049-AB4A-8612-9DE94830E42A}" type="presOf" srcId="{4E88E592-E1FD-8844-A1BF-8180E954F441}" destId="{D87E3F26-70EF-E641-A2FF-3B887F9B8B60}" srcOrd="0" destOrd="0" presId="urn:microsoft.com/office/officeart/2008/layout/VerticalCurvedList"/>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9C6BB510-6695-C94C-83B5-E1DF162CEB08}" type="presOf" srcId="{6F717017-F0EB-0942-8B3A-3DFC0CF31DD1}" destId="{CD9B664E-C07E-2449-A3D4-B6F2441115BF}"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 modelId="{5C4A0462-D3AB-BC45-91AE-2BB6BA096059}" type="presParOf" srcId="{A7ECB4C1-2DB4-4046-99DA-5137D15F1BBA}" destId="{D87E3F26-70EF-E641-A2FF-3B887F9B8B60}" srcOrd="11" destOrd="0" presId="urn:microsoft.com/office/officeart/2008/layout/VerticalCurvedList"/>
    <dgm:cxn modelId="{33D19D9B-B8FB-DE49-9397-DBC027EC1CA8}" type="presParOf" srcId="{A7ECB4C1-2DB4-4046-99DA-5137D15F1BBA}" destId="{60FAEC5F-7F6E-C24E-91B2-2DA2A5A20CC5}" srcOrd="12" destOrd="0" presId="urn:microsoft.com/office/officeart/2008/layout/VerticalCurvedList"/>
    <dgm:cxn modelId="{87D13552-7D95-B34B-91FA-056453403ED6}"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a:solidFill>
          <a:schemeClr val="bg1"/>
        </a:solidFill>
      </dgm:spPr>
      <dgm:t>
        <a:bodyPr/>
        <a:lstStyle/>
        <a:p>
          <a:endParaRPr lang="en-US"/>
        </a:p>
      </dgm:t>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F3239D61-0AA3-4F73-904C-9B5BE649C52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88C88131-A7E5-9543-9BCF-535ADCC4340C}" srcId="{9388A3BD-B17F-2146-872A-FC42DEAE1793}" destId="{E1411CFB-8346-A448-8691-B184452B5053}" srcOrd="1" destOrd="0" parTransId="{7C84527C-FD41-6744-B3D2-FED43CD0B2B4}" sibTransId="{046E387C-5BBF-E84D-80AD-7B37CE092E5E}"/>
    <dgm:cxn modelId="{A87FA269-42E0-4EFB-9FC0-453B4029C914}" type="presOf" srcId="{93B0E3EA-EB2A-CD4D-8800-F093C7D8D4FA}" destId="{9885AAD4-FA98-2C4C-9261-CE750F217DFB}" srcOrd="0" destOrd="0" presId="urn:microsoft.com/office/officeart/2008/layout/VerticalCurvedList"/>
    <dgm:cxn modelId="{4FA6D44C-004F-4117-9D8D-67F1E864B920}" type="presOf" srcId="{9388A3BD-B17F-2146-872A-FC42DEAE1793}" destId="{51369AC8-5288-6F48-9FCC-2954F0788881}" srcOrd="0" destOrd="0" presId="urn:microsoft.com/office/officeart/2008/layout/VerticalCurvedList"/>
    <dgm:cxn modelId="{64AD42E2-F85A-460F-89CE-9D8388FF7501}" type="presOf" srcId="{D6348C27-72EE-9342-B0A7-855A7187B53D}" destId="{64F72B36-3014-7E43-B43C-AB2333FD8633}" srcOrd="0" destOrd="0" presId="urn:microsoft.com/office/officeart/2008/layout/VerticalCurvedList"/>
    <dgm:cxn modelId="{F407A90C-5D2F-4269-BDCE-E4664F1E9322}"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DE65EDF9-A07A-4B74-9400-2C906CDF7A25}"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E5A5CFCF-80D6-4A1D-B75F-D0A3B405B5E9}" type="presOf" srcId="{4E88E592-E1FD-8844-A1BF-8180E954F441}" destId="{D87E3F26-70EF-E641-A2FF-3B887F9B8B60}" srcOrd="0" destOrd="0" presId="urn:microsoft.com/office/officeart/2008/layout/VerticalCurvedList"/>
    <dgm:cxn modelId="{9858CD44-E79D-4563-8208-C2376DD17F97}" type="presOf" srcId="{6F717017-F0EB-0942-8B3A-3DFC0CF31DD1}" destId="{CD9B664E-C07E-2449-A3D4-B6F2441115BF}" srcOrd="0" destOrd="0" presId="urn:microsoft.com/office/officeart/2008/layout/VerticalCurvedList"/>
    <dgm:cxn modelId="{701C0A03-D678-4AD0-9555-C324E5916045}" type="presParOf" srcId="{51369AC8-5288-6F48-9FCC-2954F0788881}" destId="{A7ECB4C1-2DB4-4046-99DA-5137D15F1BBA}" srcOrd="0" destOrd="0" presId="urn:microsoft.com/office/officeart/2008/layout/VerticalCurvedList"/>
    <dgm:cxn modelId="{8EFA5A05-B3F7-4665-B7D1-701DD2F6DBA1}" type="presParOf" srcId="{A7ECB4C1-2DB4-4046-99DA-5137D15F1BBA}" destId="{89B47217-AC47-1043-96D5-456C74CA5421}" srcOrd="0" destOrd="0" presId="urn:microsoft.com/office/officeart/2008/layout/VerticalCurvedList"/>
    <dgm:cxn modelId="{5D04351B-ECD9-4F7B-AF3E-1945C9E6668F}" type="presParOf" srcId="{89B47217-AC47-1043-96D5-456C74CA5421}" destId="{5C257413-CC94-1B45-91CA-AF2DA75F7B80}" srcOrd="0" destOrd="0" presId="urn:microsoft.com/office/officeart/2008/layout/VerticalCurvedList"/>
    <dgm:cxn modelId="{62F3112C-6936-4EDA-BB1D-36B7D89048D7}" type="presParOf" srcId="{89B47217-AC47-1043-96D5-456C74CA5421}" destId="{68241B54-D941-274B-AFB5-2522056C3546}" srcOrd="1" destOrd="0" presId="urn:microsoft.com/office/officeart/2008/layout/VerticalCurvedList"/>
    <dgm:cxn modelId="{92D741A0-BA2A-4EA5-8B39-D8539CDA7414}" type="presParOf" srcId="{89B47217-AC47-1043-96D5-456C74CA5421}" destId="{CCBE61A8-E649-934F-8310-60A086DBC161}" srcOrd="2" destOrd="0" presId="urn:microsoft.com/office/officeart/2008/layout/VerticalCurvedList"/>
    <dgm:cxn modelId="{E1F9E3A5-2738-4EB0-ABE2-6734238A5E6A}" type="presParOf" srcId="{89B47217-AC47-1043-96D5-456C74CA5421}" destId="{3FFC9FA2-081F-7849-88A8-A637166D887D}" srcOrd="3" destOrd="0" presId="urn:microsoft.com/office/officeart/2008/layout/VerticalCurvedList"/>
    <dgm:cxn modelId="{2D7DAA9C-029A-462E-8718-B4C3E0F36ABE}" type="presParOf" srcId="{A7ECB4C1-2DB4-4046-99DA-5137D15F1BBA}" destId="{64F72B36-3014-7E43-B43C-AB2333FD8633}" srcOrd="1" destOrd="0" presId="urn:microsoft.com/office/officeart/2008/layout/VerticalCurvedList"/>
    <dgm:cxn modelId="{93283FF0-B309-4014-8A86-8A90A907E7F5}" type="presParOf" srcId="{A7ECB4C1-2DB4-4046-99DA-5137D15F1BBA}" destId="{C706095C-0A54-2C4E-85B9-27D8D1418F26}" srcOrd="2" destOrd="0" presId="urn:microsoft.com/office/officeart/2008/layout/VerticalCurvedList"/>
    <dgm:cxn modelId="{F41524FC-37F9-4ADA-AF62-3E89F7616F65}" type="presParOf" srcId="{C706095C-0A54-2C4E-85B9-27D8D1418F26}" destId="{471A6F5D-6E82-5A45-A05E-74FF9AC5AA6F}" srcOrd="0" destOrd="0" presId="urn:microsoft.com/office/officeart/2008/layout/VerticalCurvedList"/>
    <dgm:cxn modelId="{D09265D2-756B-44BB-A404-2B586D70F659}" type="presParOf" srcId="{A7ECB4C1-2DB4-4046-99DA-5137D15F1BBA}" destId="{5C8C4924-B70F-584B-A558-6DFBF7783117}" srcOrd="3" destOrd="0" presId="urn:microsoft.com/office/officeart/2008/layout/VerticalCurvedList"/>
    <dgm:cxn modelId="{B624EBC5-E2BF-489D-B240-6EAF6C9649ED}" type="presParOf" srcId="{A7ECB4C1-2DB4-4046-99DA-5137D15F1BBA}" destId="{1F05EE8C-9E5C-8441-9211-AB33BFB5735F}" srcOrd="4" destOrd="0" presId="urn:microsoft.com/office/officeart/2008/layout/VerticalCurvedList"/>
    <dgm:cxn modelId="{81E15CC7-068E-40C9-B35F-E3C98FE24FB8}" type="presParOf" srcId="{1F05EE8C-9E5C-8441-9211-AB33BFB5735F}" destId="{C9F365C3-5E28-3E4D-B0AC-73E041BC8AD6}" srcOrd="0" destOrd="0" presId="urn:microsoft.com/office/officeart/2008/layout/VerticalCurvedList"/>
    <dgm:cxn modelId="{DEEB5702-1EF4-4D60-912C-BC626BC79DC6}" type="presParOf" srcId="{A7ECB4C1-2DB4-4046-99DA-5137D15F1BBA}" destId="{284457FC-AD50-C645-A42C-162C7FA81438}" srcOrd="5" destOrd="0" presId="urn:microsoft.com/office/officeart/2008/layout/VerticalCurvedList"/>
    <dgm:cxn modelId="{E7BF34C3-239D-49AD-BFDE-96B36EF78E1C}" type="presParOf" srcId="{A7ECB4C1-2DB4-4046-99DA-5137D15F1BBA}" destId="{A59BE9B0-EE4A-DA46-89D3-F18D51C20B1F}" srcOrd="6" destOrd="0" presId="urn:microsoft.com/office/officeart/2008/layout/VerticalCurvedList"/>
    <dgm:cxn modelId="{A859B5A0-32BD-4D50-B867-11C979B81B91}" type="presParOf" srcId="{A59BE9B0-EE4A-DA46-89D3-F18D51C20B1F}" destId="{A1A53361-3AEE-5B41-8E71-8DC695F6FE21}" srcOrd="0" destOrd="0" presId="urn:microsoft.com/office/officeart/2008/layout/VerticalCurvedList"/>
    <dgm:cxn modelId="{A49FD405-39BD-47AD-A5C4-4B0A4C34BDD3}" type="presParOf" srcId="{A7ECB4C1-2DB4-4046-99DA-5137D15F1BBA}" destId="{CD9B664E-C07E-2449-A3D4-B6F2441115BF}" srcOrd="7" destOrd="0" presId="urn:microsoft.com/office/officeart/2008/layout/VerticalCurvedList"/>
    <dgm:cxn modelId="{A8B4E939-C31F-46D6-A6A1-38424B032452}" type="presParOf" srcId="{A7ECB4C1-2DB4-4046-99DA-5137D15F1BBA}" destId="{1070D81C-3A1C-094C-A85C-46EA805E117F}" srcOrd="8" destOrd="0" presId="urn:microsoft.com/office/officeart/2008/layout/VerticalCurvedList"/>
    <dgm:cxn modelId="{F70DFC24-9029-470C-96FA-52F07D20B7A3}" type="presParOf" srcId="{1070D81C-3A1C-094C-A85C-46EA805E117F}" destId="{7452716A-356E-094F-9D11-F69DEE722EF3}" srcOrd="0" destOrd="0" presId="urn:microsoft.com/office/officeart/2008/layout/VerticalCurvedList"/>
    <dgm:cxn modelId="{F808DFD7-392D-47A2-A1E7-9202F91363AB}" type="presParOf" srcId="{A7ECB4C1-2DB4-4046-99DA-5137D15F1BBA}" destId="{9885AAD4-FA98-2C4C-9261-CE750F217DFB}" srcOrd="9" destOrd="0" presId="urn:microsoft.com/office/officeart/2008/layout/VerticalCurvedList"/>
    <dgm:cxn modelId="{B4805926-594D-4072-97E1-0CCBD4579FB9}" type="presParOf" srcId="{A7ECB4C1-2DB4-4046-99DA-5137D15F1BBA}" destId="{2778AA55-31A8-3E43-8488-993171323A9D}" srcOrd="10" destOrd="0" presId="urn:microsoft.com/office/officeart/2008/layout/VerticalCurvedList"/>
    <dgm:cxn modelId="{ABCBF35D-F751-4852-83A3-2DF0AD9A1DE1}" type="presParOf" srcId="{2778AA55-31A8-3E43-8488-993171323A9D}" destId="{1063CDC9-B40D-5C42-8196-0A15B9AA25CD}" srcOrd="0" destOrd="0" presId="urn:microsoft.com/office/officeart/2008/layout/VerticalCurvedList"/>
    <dgm:cxn modelId="{110B541C-3078-4244-B191-30D37D1F112E}" type="presParOf" srcId="{A7ECB4C1-2DB4-4046-99DA-5137D15F1BBA}" destId="{D87E3F26-70EF-E641-A2FF-3B887F9B8B60}" srcOrd="11" destOrd="0" presId="urn:microsoft.com/office/officeart/2008/layout/VerticalCurvedList"/>
    <dgm:cxn modelId="{79144FD1-3A6B-4CDA-A70B-86874C039668}" type="presParOf" srcId="{A7ECB4C1-2DB4-4046-99DA-5137D15F1BBA}" destId="{60FAEC5F-7F6E-C24E-91B2-2DA2A5A20CC5}" srcOrd="12" destOrd="0" presId="urn:microsoft.com/office/officeart/2008/layout/VerticalCurvedList"/>
    <dgm:cxn modelId="{DBD47C68-16EE-41A3-A2C7-166DE9B4B145}"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a:solidFill>
          <a:schemeClr val="bg1"/>
        </a:solidFill>
      </dgm:spPr>
      <dgm:t>
        <a:bodyPr/>
        <a:lstStyle/>
        <a:p>
          <a:endParaRPr lang="en-US"/>
        </a:p>
      </dgm:t>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D9F441D-672C-44BD-8E4A-A261A9B93822}" type="presOf" srcId="{E1411CFB-8346-A448-8691-B184452B5053}" destId="{5C8C4924-B70F-584B-A558-6DFBF7783117}"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C3F35882-5E3B-4159-87CA-219F5FC01328}" type="presOf" srcId="{12A6ED6A-BB5D-7140-B8B2-9970A4920CCF}" destId="{68241B54-D941-274B-AFB5-2522056C3546}" srcOrd="0" destOrd="0" presId="urn:microsoft.com/office/officeart/2008/layout/VerticalCurvedList"/>
    <dgm:cxn modelId="{EF0B3B41-EE2C-42B8-977D-A97130EDD3B8}" type="presOf" srcId="{84363C99-5A09-0C4F-8981-E7E196A955F3}" destId="{284457FC-AD50-C645-A42C-162C7FA81438}" srcOrd="0" destOrd="0" presId="urn:microsoft.com/office/officeart/2008/layout/VerticalCurvedList"/>
    <dgm:cxn modelId="{714ECEF6-88A7-4CE4-8434-0F668B65BD21}" type="presOf" srcId="{93B0E3EA-EB2A-CD4D-8800-F093C7D8D4FA}" destId="{9885AAD4-FA98-2C4C-9261-CE750F217DFB}"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BC9DCCE8-5DB2-434C-B676-38DA58F13DA3}" type="presOf" srcId="{4E88E592-E1FD-8844-A1BF-8180E954F441}" destId="{D87E3F26-70EF-E641-A2FF-3B887F9B8B60}" srcOrd="0" destOrd="0" presId="urn:microsoft.com/office/officeart/2008/layout/VerticalCurvedList"/>
    <dgm:cxn modelId="{93A012D3-DBA6-43DD-A357-51DB2E3FBCB7}" type="presOf" srcId="{6F717017-F0EB-0942-8B3A-3DFC0CF31DD1}" destId="{CD9B664E-C07E-2449-A3D4-B6F2441115BF}" srcOrd="0" destOrd="0" presId="urn:microsoft.com/office/officeart/2008/layout/VerticalCurvedList"/>
    <dgm:cxn modelId="{32A8EA8C-1FF2-4947-8E03-43AE47B90D03}" type="presOf" srcId="{D6348C27-72EE-9342-B0A7-855A7187B53D}" destId="{64F72B36-3014-7E43-B43C-AB2333FD8633}" srcOrd="0" destOrd="0" presId="urn:microsoft.com/office/officeart/2008/layout/VerticalCurvedList"/>
    <dgm:cxn modelId="{261CCB1B-DDE1-45AB-8543-D116F20858AC}"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21CA7877-8222-4B4D-B95E-D3ED416EC13E}" type="presParOf" srcId="{51369AC8-5288-6F48-9FCC-2954F0788881}" destId="{A7ECB4C1-2DB4-4046-99DA-5137D15F1BBA}" srcOrd="0" destOrd="0" presId="urn:microsoft.com/office/officeart/2008/layout/VerticalCurvedList"/>
    <dgm:cxn modelId="{E9F6BFFB-83EA-4732-84E6-DB3618156FDE}" type="presParOf" srcId="{A7ECB4C1-2DB4-4046-99DA-5137D15F1BBA}" destId="{89B47217-AC47-1043-96D5-456C74CA5421}" srcOrd="0" destOrd="0" presId="urn:microsoft.com/office/officeart/2008/layout/VerticalCurvedList"/>
    <dgm:cxn modelId="{416FF413-C996-4CFA-A33E-AA72F10AF4C1}" type="presParOf" srcId="{89B47217-AC47-1043-96D5-456C74CA5421}" destId="{5C257413-CC94-1B45-91CA-AF2DA75F7B80}" srcOrd="0" destOrd="0" presId="urn:microsoft.com/office/officeart/2008/layout/VerticalCurvedList"/>
    <dgm:cxn modelId="{989278D7-107D-440F-A0FE-2778BA019CBD}" type="presParOf" srcId="{89B47217-AC47-1043-96D5-456C74CA5421}" destId="{68241B54-D941-274B-AFB5-2522056C3546}" srcOrd="1" destOrd="0" presId="urn:microsoft.com/office/officeart/2008/layout/VerticalCurvedList"/>
    <dgm:cxn modelId="{1F50EB38-D3CE-41F9-861B-91CEE3878B05}" type="presParOf" srcId="{89B47217-AC47-1043-96D5-456C74CA5421}" destId="{CCBE61A8-E649-934F-8310-60A086DBC161}" srcOrd="2" destOrd="0" presId="urn:microsoft.com/office/officeart/2008/layout/VerticalCurvedList"/>
    <dgm:cxn modelId="{FA66BCD9-9937-4119-9780-234754F6593F}" type="presParOf" srcId="{89B47217-AC47-1043-96D5-456C74CA5421}" destId="{3FFC9FA2-081F-7849-88A8-A637166D887D}" srcOrd="3" destOrd="0" presId="urn:microsoft.com/office/officeart/2008/layout/VerticalCurvedList"/>
    <dgm:cxn modelId="{D34C07EF-3344-402E-96C7-1D63CD668495}" type="presParOf" srcId="{A7ECB4C1-2DB4-4046-99DA-5137D15F1BBA}" destId="{64F72B36-3014-7E43-B43C-AB2333FD8633}" srcOrd="1" destOrd="0" presId="urn:microsoft.com/office/officeart/2008/layout/VerticalCurvedList"/>
    <dgm:cxn modelId="{9BF81B91-8317-489C-B1F0-EA3A3FAD3026}" type="presParOf" srcId="{A7ECB4C1-2DB4-4046-99DA-5137D15F1BBA}" destId="{C706095C-0A54-2C4E-85B9-27D8D1418F26}" srcOrd="2" destOrd="0" presId="urn:microsoft.com/office/officeart/2008/layout/VerticalCurvedList"/>
    <dgm:cxn modelId="{EF3677C4-B433-4AB5-8B1F-238E739FB8D5}" type="presParOf" srcId="{C706095C-0A54-2C4E-85B9-27D8D1418F26}" destId="{471A6F5D-6E82-5A45-A05E-74FF9AC5AA6F}" srcOrd="0" destOrd="0" presId="urn:microsoft.com/office/officeart/2008/layout/VerticalCurvedList"/>
    <dgm:cxn modelId="{FE520749-596F-43B2-9CB8-4E6DA9B3CD30}" type="presParOf" srcId="{A7ECB4C1-2DB4-4046-99DA-5137D15F1BBA}" destId="{5C8C4924-B70F-584B-A558-6DFBF7783117}" srcOrd="3" destOrd="0" presId="urn:microsoft.com/office/officeart/2008/layout/VerticalCurvedList"/>
    <dgm:cxn modelId="{59424BD9-ACC0-4D99-8B75-26C146FD9FC7}" type="presParOf" srcId="{A7ECB4C1-2DB4-4046-99DA-5137D15F1BBA}" destId="{1F05EE8C-9E5C-8441-9211-AB33BFB5735F}" srcOrd="4" destOrd="0" presId="urn:microsoft.com/office/officeart/2008/layout/VerticalCurvedList"/>
    <dgm:cxn modelId="{295D7121-6F0D-486A-A171-4ABA918BAAEA}" type="presParOf" srcId="{1F05EE8C-9E5C-8441-9211-AB33BFB5735F}" destId="{C9F365C3-5E28-3E4D-B0AC-73E041BC8AD6}" srcOrd="0" destOrd="0" presId="urn:microsoft.com/office/officeart/2008/layout/VerticalCurvedList"/>
    <dgm:cxn modelId="{7C3E7ABC-9A6E-412C-90D5-88B51250624C}" type="presParOf" srcId="{A7ECB4C1-2DB4-4046-99DA-5137D15F1BBA}" destId="{284457FC-AD50-C645-A42C-162C7FA81438}" srcOrd="5" destOrd="0" presId="urn:microsoft.com/office/officeart/2008/layout/VerticalCurvedList"/>
    <dgm:cxn modelId="{040EAA32-F61B-4DA2-A863-838866DDE474}" type="presParOf" srcId="{A7ECB4C1-2DB4-4046-99DA-5137D15F1BBA}" destId="{A59BE9B0-EE4A-DA46-89D3-F18D51C20B1F}" srcOrd="6" destOrd="0" presId="urn:microsoft.com/office/officeart/2008/layout/VerticalCurvedList"/>
    <dgm:cxn modelId="{04CB9C32-7AD6-48EA-93AC-B55F432FC06F}" type="presParOf" srcId="{A59BE9B0-EE4A-DA46-89D3-F18D51C20B1F}" destId="{A1A53361-3AEE-5B41-8E71-8DC695F6FE21}" srcOrd="0" destOrd="0" presId="urn:microsoft.com/office/officeart/2008/layout/VerticalCurvedList"/>
    <dgm:cxn modelId="{5C623049-D074-4029-9D51-8E0B3589462B}" type="presParOf" srcId="{A7ECB4C1-2DB4-4046-99DA-5137D15F1BBA}" destId="{CD9B664E-C07E-2449-A3D4-B6F2441115BF}" srcOrd="7" destOrd="0" presId="urn:microsoft.com/office/officeart/2008/layout/VerticalCurvedList"/>
    <dgm:cxn modelId="{B7D1444E-D530-4D80-8B24-6B937E707018}" type="presParOf" srcId="{A7ECB4C1-2DB4-4046-99DA-5137D15F1BBA}" destId="{1070D81C-3A1C-094C-A85C-46EA805E117F}" srcOrd="8" destOrd="0" presId="urn:microsoft.com/office/officeart/2008/layout/VerticalCurvedList"/>
    <dgm:cxn modelId="{48B9A7F4-79E3-4C67-A831-7BBC91EF17B5}" type="presParOf" srcId="{1070D81C-3A1C-094C-A85C-46EA805E117F}" destId="{7452716A-356E-094F-9D11-F69DEE722EF3}" srcOrd="0" destOrd="0" presId="urn:microsoft.com/office/officeart/2008/layout/VerticalCurvedList"/>
    <dgm:cxn modelId="{504FED67-6F39-4CCE-AF27-9F04A4FCD446}" type="presParOf" srcId="{A7ECB4C1-2DB4-4046-99DA-5137D15F1BBA}" destId="{9885AAD4-FA98-2C4C-9261-CE750F217DFB}" srcOrd="9" destOrd="0" presId="urn:microsoft.com/office/officeart/2008/layout/VerticalCurvedList"/>
    <dgm:cxn modelId="{716033F1-672A-47D6-9153-1643B8D15AAD}" type="presParOf" srcId="{A7ECB4C1-2DB4-4046-99DA-5137D15F1BBA}" destId="{2778AA55-31A8-3E43-8488-993171323A9D}" srcOrd="10" destOrd="0" presId="urn:microsoft.com/office/officeart/2008/layout/VerticalCurvedList"/>
    <dgm:cxn modelId="{C473BDD4-8AB6-489C-AD34-0F3F206AD8F0}" type="presParOf" srcId="{2778AA55-31A8-3E43-8488-993171323A9D}" destId="{1063CDC9-B40D-5C42-8196-0A15B9AA25CD}" srcOrd="0" destOrd="0" presId="urn:microsoft.com/office/officeart/2008/layout/VerticalCurvedList"/>
    <dgm:cxn modelId="{7A5F6E02-56F0-4D7E-930F-26021BA2D661}" type="presParOf" srcId="{A7ECB4C1-2DB4-4046-99DA-5137D15F1BBA}" destId="{D87E3F26-70EF-E641-A2FF-3B887F9B8B60}" srcOrd="11" destOrd="0" presId="urn:microsoft.com/office/officeart/2008/layout/VerticalCurvedList"/>
    <dgm:cxn modelId="{5AB1E402-6C4F-4CA6-900D-17CF9B064866}" type="presParOf" srcId="{A7ECB4C1-2DB4-4046-99DA-5137D15F1BBA}" destId="{60FAEC5F-7F6E-C24E-91B2-2DA2A5A20CC5}" srcOrd="12" destOrd="0" presId="urn:microsoft.com/office/officeart/2008/layout/VerticalCurvedList"/>
    <dgm:cxn modelId="{F8F5190D-313C-483E-84F6-0A31CD1049C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a:solidFill>
          <a:schemeClr val="bg1"/>
        </a:solidFill>
      </dgm:spPr>
      <dgm:t>
        <a:bodyPr/>
        <a:lstStyle/>
        <a:p>
          <a:endParaRPr lang="en-US"/>
        </a:p>
      </dgm:t>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1F396536-496B-4902-AA05-72462AB5751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C1F8C93B-32D7-4457-BE3A-36A16D594E19}"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73A978C4-2E61-4629-981D-81E7D5ECC55F}" type="presOf" srcId="{E1411CFB-8346-A448-8691-B184452B5053}" destId="{5C8C4924-B70F-584B-A558-6DFBF7783117}" srcOrd="0" destOrd="0" presId="urn:microsoft.com/office/officeart/2008/layout/VerticalCurvedList"/>
    <dgm:cxn modelId="{5353EA7F-AE49-4062-9F54-2DCC6421A7D0}" type="presOf" srcId="{4E88E592-E1FD-8844-A1BF-8180E954F441}" destId="{D87E3F26-70EF-E641-A2FF-3B887F9B8B60}"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243D4C85-7775-4F4D-A19A-F992AD308FD2}" type="presOf" srcId="{6F717017-F0EB-0942-8B3A-3DFC0CF31DD1}" destId="{CD9B664E-C07E-2449-A3D4-B6F2441115BF}" srcOrd="0" destOrd="0" presId="urn:microsoft.com/office/officeart/2008/layout/VerticalCurvedList"/>
    <dgm:cxn modelId="{38CBD70A-81BF-4E08-910B-7089C1D81E7A}" type="presOf" srcId="{93B0E3EA-EB2A-CD4D-8800-F093C7D8D4FA}" destId="{9885AAD4-FA98-2C4C-9261-CE750F217DFB}"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E74FAFC8-4E42-4681-84CF-A0220E4F957F}" type="presOf" srcId="{12A6ED6A-BB5D-7140-B8B2-9970A4920CCF}" destId="{68241B54-D941-274B-AFB5-2522056C3546}"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05E37891-19DC-43D0-9636-99415522499F}" type="presOf" srcId="{D6348C27-72EE-9342-B0A7-855A7187B53D}" destId="{64F72B36-3014-7E43-B43C-AB2333FD8633}" srcOrd="0" destOrd="0" presId="urn:microsoft.com/office/officeart/2008/layout/VerticalCurvedList"/>
    <dgm:cxn modelId="{059FF27A-0150-4F3D-9183-6347FD18BFA5}" type="presParOf" srcId="{51369AC8-5288-6F48-9FCC-2954F0788881}" destId="{A7ECB4C1-2DB4-4046-99DA-5137D15F1BBA}" srcOrd="0" destOrd="0" presId="urn:microsoft.com/office/officeart/2008/layout/VerticalCurvedList"/>
    <dgm:cxn modelId="{3D513356-DA2B-4F4D-B8DE-ACE0B5DFA236}" type="presParOf" srcId="{A7ECB4C1-2DB4-4046-99DA-5137D15F1BBA}" destId="{89B47217-AC47-1043-96D5-456C74CA5421}" srcOrd="0" destOrd="0" presId="urn:microsoft.com/office/officeart/2008/layout/VerticalCurvedList"/>
    <dgm:cxn modelId="{9D2DE9CE-151F-4956-8098-18B3854825F7}" type="presParOf" srcId="{89B47217-AC47-1043-96D5-456C74CA5421}" destId="{5C257413-CC94-1B45-91CA-AF2DA75F7B80}" srcOrd="0" destOrd="0" presId="urn:microsoft.com/office/officeart/2008/layout/VerticalCurvedList"/>
    <dgm:cxn modelId="{389EDFA1-BF44-42C8-9C30-2AC396DFA34A}" type="presParOf" srcId="{89B47217-AC47-1043-96D5-456C74CA5421}" destId="{68241B54-D941-274B-AFB5-2522056C3546}" srcOrd="1" destOrd="0" presId="urn:microsoft.com/office/officeart/2008/layout/VerticalCurvedList"/>
    <dgm:cxn modelId="{96F58241-04AE-4FF9-94D8-8B379788AF57}" type="presParOf" srcId="{89B47217-AC47-1043-96D5-456C74CA5421}" destId="{CCBE61A8-E649-934F-8310-60A086DBC161}" srcOrd="2" destOrd="0" presId="urn:microsoft.com/office/officeart/2008/layout/VerticalCurvedList"/>
    <dgm:cxn modelId="{8AC0D8F7-84B0-4153-8E3C-884250FBB914}" type="presParOf" srcId="{89B47217-AC47-1043-96D5-456C74CA5421}" destId="{3FFC9FA2-081F-7849-88A8-A637166D887D}" srcOrd="3" destOrd="0" presId="urn:microsoft.com/office/officeart/2008/layout/VerticalCurvedList"/>
    <dgm:cxn modelId="{FF0379B5-9873-4B00-9CC3-4B0E471198B8}" type="presParOf" srcId="{A7ECB4C1-2DB4-4046-99DA-5137D15F1BBA}" destId="{64F72B36-3014-7E43-B43C-AB2333FD8633}" srcOrd="1" destOrd="0" presId="urn:microsoft.com/office/officeart/2008/layout/VerticalCurvedList"/>
    <dgm:cxn modelId="{CAAC0968-8AA0-428B-8D3A-CDDD959C4F82}" type="presParOf" srcId="{A7ECB4C1-2DB4-4046-99DA-5137D15F1BBA}" destId="{C706095C-0A54-2C4E-85B9-27D8D1418F26}" srcOrd="2" destOrd="0" presId="urn:microsoft.com/office/officeart/2008/layout/VerticalCurvedList"/>
    <dgm:cxn modelId="{A57916F6-D2DE-45FB-9957-59182A2A1117}" type="presParOf" srcId="{C706095C-0A54-2C4E-85B9-27D8D1418F26}" destId="{471A6F5D-6E82-5A45-A05E-74FF9AC5AA6F}" srcOrd="0" destOrd="0" presId="urn:microsoft.com/office/officeart/2008/layout/VerticalCurvedList"/>
    <dgm:cxn modelId="{8043D508-84C8-4979-AB91-92B040B96B5D}" type="presParOf" srcId="{A7ECB4C1-2DB4-4046-99DA-5137D15F1BBA}" destId="{5C8C4924-B70F-584B-A558-6DFBF7783117}" srcOrd="3" destOrd="0" presId="urn:microsoft.com/office/officeart/2008/layout/VerticalCurvedList"/>
    <dgm:cxn modelId="{3FC21602-2290-48CD-B23B-EEA07081DC92}" type="presParOf" srcId="{A7ECB4C1-2DB4-4046-99DA-5137D15F1BBA}" destId="{1F05EE8C-9E5C-8441-9211-AB33BFB5735F}" srcOrd="4" destOrd="0" presId="urn:microsoft.com/office/officeart/2008/layout/VerticalCurvedList"/>
    <dgm:cxn modelId="{78DA9731-7CE2-438E-8039-64210B5DA544}" type="presParOf" srcId="{1F05EE8C-9E5C-8441-9211-AB33BFB5735F}" destId="{C9F365C3-5E28-3E4D-B0AC-73E041BC8AD6}" srcOrd="0" destOrd="0" presId="urn:microsoft.com/office/officeart/2008/layout/VerticalCurvedList"/>
    <dgm:cxn modelId="{B32E75F1-DBF0-46B5-AFC5-F2157DAC3FE5}" type="presParOf" srcId="{A7ECB4C1-2DB4-4046-99DA-5137D15F1BBA}" destId="{284457FC-AD50-C645-A42C-162C7FA81438}" srcOrd="5" destOrd="0" presId="urn:microsoft.com/office/officeart/2008/layout/VerticalCurvedList"/>
    <dgm:cxn modelId="{869337F6-B3D8-46C1-B09F-E332E7AE23A3}" type="presParOf" srcId="{A7ECB4C1-2DB4-4046-99DA-5137D15F1BBA}" destId="{A59BE9B0-EE4A-DA46-89D3-F18D51C20B1F}" srcOrd="6" destOrd="0" presId="urn:microsoft.com/office/officeart/2008/layout/VerticalCurvedList"/>
    <dgm:cxn modelId="{EEE5171C-5346-474E-AFDB-A82F630561F9}" type="presParOf" srcId="{A59BE9B0-EE4A-DA46-89D3-F18D51C20B1F}" destId="{A1A53361-3AEE-5B41-8E71-8DC695F6FE21}" srcOrd="0" destOrd="0" presId="urn:microsoft.com/office/officeart/2008/layout/VerticalCurvedList"/>
    <dgm:cxn modelId="{3C402A9B-90C1-4E0F-85A9-C4BCC3B2BE16}" type="presParOf" srcId="{A7ECB4C1-2DB4-4046-99DA-5137D15F1BBA}" destId="{CD9B664E-C07E-2449-A3D4-B6F2441115BF}" srcOrd="7" destOrd="0" presId="urn:microsoft.com/office/officeart/2008/layout/VerticalCurvedList"/>
    <dgm:cxn modelId="{47B58867-E382-4F9C-8605-81F03F1B7917}" type="presParOf" srcId="{A7ECB4C1-2DB4-4046-99DA-5137D15F1BBA}" destId="{1070D81C-3A1C-094C-A85C-46EA805E117F}" srcOrd="8" destOrd="0" presId="urn:microsoft.com/office/officeart/2008/layout/VerticalCurvedList"/>
    <dgm:cxn modelId="{5E2DA40A-6699-448B-9985-5B0ECB6DCEEF}" type="presParOf" srcId="{1070D81C-3A1C-094C-A85C-46EA805E117F}" destId="{7452716A-356E-094F-9D11-F69DEE722EF3}" srcOrd="0" destOrd="0" presId="urn:microsoft.com/office/officeart/2008/layout/VerticalCurvedList"/>
    <dgm:cxn modelId="{804A9C7B-EBAB-4726-9AA7-A89C27C24232}" type="presParOf" srcId="{A7ECB4C1-2DB4-4046-99DA-5137D15F1BBA}" destId="{9885AAD4-FA98-2C4C-9261-CE750F217DFB}" srcOrd="9" destOrd="0" presId="urn:microsoft.com/office/officeart/2008/layout/VerticalCurvedList"/>
    <dgm:cxn modelId="{712A9548-CE1B-4FA5-9E81-D893733FC210}" type="presParOf" srcId="{A7ECB4C1-2DB4-4046-99DA-5137D15F1BBA}" destId="{2778AA55-31A8-3E43-8488-993171323A9D}" srcOrd="10" destOrd="0" presId="urn:microsoft.com/office/officeart/2008/layout/VerticalCurvedList"/>
    <dgm:cxn modelId="{4CA2327A-9D0B-46E4-ADF4-1F7D99C2F8CA}" type="presParOf" srcId="{2778AA55-31A8-3E43-8488-993171323A9D}" destId="{1063CDC9-B40D-5C42-8196-0A15B9AA25CD}" srcOrd="0" destOrd="0" presId="urn:microsoft.com/office/officeart/2008/layout/VerticalCurvedList"/>
    <dgm:cxn modelId="{27B4FF91-0A93-42ED-BE16-135A14D523F3}" type="presParOf" srcId="{A7ECB4C1-2DB4-4046-99DA-5137D15F1BBA}" destId="{D87E3F26-70EF-E641-A2FF-3B887F9B8B60}" srcOrd="11" destOrd="0" presId="urn:microsoft.com/office/officeart/2008/layout/VerticalCurvedList"/>
    <dgm:cxn modelId="{E5DAA991-031A-43F7-B242-85CE4D5E56EE}" type="presParOf" srcId="{A7ECB4C1-2DB4-4046-99DA-5137D15F1BBA}" destId="{60FAEC5F-7F6E-C24E-91B2-2DA2A5A20CC5}" srcOrd="12" destOrd="0" presId="urn:microsoft.com/office/officeart/2008/layout/VerticalCurvedList"/>
    <dgm:cxn modelId="{F5C6A681-AAEF-4BF8-8975-D3BB5BA02D8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a:solidFill>
          <a:schemeClr val="bg1"/>
        </a:solidFill>
      </dgm:spPr>
      <dgm:t>
        <a:bodyPr/>
        <a:lstStyle/>
        <a:p>
          <a:endParaRPr lang="en-US"/>
        </a:p>
      </dgm:t>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2C107815-4298-4F84-8314-E421866DF331}" type="presOf" srcId="{93B0E3EA-EB2A-CD4D-8800-F093C7D8D4FA}" destId="{9885AAD4-FA98-2C4C-9261-CE750F217DFB}" srcOrd="0" destOrd="0" presId="urn:microsoft.com/office/officeart/2008/layout/VerticalCurvedList"/>
    <dgm:cxn modelId="{5F906183-F533-4C3B-B9F3-DD15FC9D8DF1}" type="presOf" srcId="{84363C99-5A09-0C4F-8981-E7E196A955F3}" destId="{284457FC-AD50-C645-A42C-162C7FA81438}" srcOrd="0" destOrd="0" presId="urn:microsoft.com/office/officeart/2008/layout/VerticalCurvedList"/>
    <dgm:cxn modelId="{3F7912F1-654D-496E-9F21-0120802842FA}" type="presOf" srcId="{6F717017-F0EB-0942-8B3A-3DFC0CF31DD1}" destId="{CD9B664E-C07E-2449-A3D4-B6F2441115BF}" srcOrd="0" destOrd="0" presId="urn:microsoft.com/office/officeart/2008/layout/VerticalCurvedList"/>
    <dgm:cxn modelId="{0C4EFDDA-71BB-4D31-AECE-94ABD9F42956}" type="presOf" srcId="{D6348C27-72EE-9342-B0A7-855A7187B53D}" destId="{64F72B36-3014-7E43-B43C-AB2333FD8633}"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67B72592-BC4E-4784-AE40-C7CA66A40BAF}" type="presOf" srcId="{12A6ED6A-BB5D-7140-B8B2-9970A4920CCF}" destId="{68241B54-D941-274B-AFB5-2522056C3546}" srcOrd="0" destOrd="0" presId="urn:microsoft.com/office/officeart/2008/layout/VerticalCurvedList"/>
    <dgm:cxn modelId="{AD68FFFE-CD01-450D-AA08-F161A56C9510}" type="presOf" srcId="{E1411CFB-8346-A448-8691-B184452B5053}" destId="{5C8C4924-B70F-584B-A558-6DFBF7783117}" srcOrd="0" destOrd="0" presId="urn:microsoft.com/office/officeart/2008/layout/VerticalCurvedList"/>
    <dgm:cxn modelId="{77AB2A4F-8DDE-4362-BF3C-BE3BF3426B6C}" type="presOf" srcId="{4E88E592-E1FD-8844-A1BF-8180E954F441}" destId="{D87E3F26-70EF-E641-A2FF-3B887F9B8B60}"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45DE5C39-E4F7-4E2F-A9AA-F1C63D1C6E54}" type="presOf" srcId="{9388A3BD-B17F-2146-872A-FC42DEAE1793}" destId="{51369AC8-5288-6F48-9FCC-2954F0788881}"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3CF53C17-C62F-460B-A643-72D5F240542D}" type="presParOf" srcId="{51369AC8-5288-6F48-9FCC-2954F0788881}" destId="{A7ECB4C1-2DB4-4046-99DA-5137D15F1BBA}" srcOrd="0" destOrd="0" presId="urn:microsoft.com/office/officeart/2008/layout/VerticalCurvedList"/>
    <dgm:cxn modelId="{3B0D571A-DB14-4B12-AB08-2D952E4DEC48}" type="presParOf" srcId="{A7ECB4C1-2DB4-4046-99DA-5137D15F1BBA}" destId="{89B47217-AC47-1043-96D5-456C74CA5421}" srcOrd="0" destOrd="0" presId="urn:microsoft.com/office/officeart/2008/layout/VerticalCurvedList"/>
    <dgm:cxn modelId="{6CDC4991-78AB-409E-BB43-31780FE35963}" type="presParOf" srcId="{89B47217-AC47-1043-96D5-456C74CA5421}" destId="{5C257413-CC94-1B45-91CA-AF2DA75F7B80}" srcOrd="0" destOrd="0" presId="urn:microsoft.com/office/officeart/2008/layout/VerticalCurvedList"/>
    <dgm:cxn modelId="{8355BBA2-8C02-4DB8-A209-ADDC00CF76B7}" type="presParOf" srcId="{89B47217-AC47-1043-96D5-456C74CA5421}" destId="{68241B54-D941-274B-AFB5-2522056C3546}" srcOrd="1" destOrd="0" presId="urn:microsoft.com/office/officeart/2008/layout/VerticalCurvedList"/>
    <dgm:cxn modelId="{08BFE105-966F-4EFB-BCEA-82D862601FBB}" type="presParOf" srcId="{89B47217-AC47-1043-96D5-456C74CA5421}" destId="{CCBE61A8-E649-934F-8310-60A086DBC161}" srcOrd="2" destOrd="0" presId="urn:microsoft.com/office/officeart/2008/layout/VerticalCurvedList"/>
    <dgm:cxn modelId="{8790642F-E1C2-4390-B064-085A49EDA867}" type="presParOf" srcId="{89B47217-AC47-1043-96D5-456C74CA5421}" destId="{3FFC9FA2-081F-7849-88A8-A637166D887D}" srcOrd="3" destOrd="0" presId="urn:microsoft.com/office/officeart/2008/layout/VerticalCurvedList"/>
    <dgm:cxn modelId="{7E2D6DBC-5475-4619-A763-03435492B4AB}" type="presParOf" srcId="{A7ECB4C1-2DB4-4046-99DA-5137D15F1BBA}" destId="{64F72B36-3014-7E43-B43C-AB2333FD8633}" srcOrd="1" destOrd="0" presId="urn:microsoft.com/office/officeart/2008/layout/VerticalCurvedList"/>
    <dgm:cxn modelId="{CCFEA938-DF20-4552-B290-643C9103A5A2}" type="presParOf" srcId="{A7ECB4C1-2DB4-4046-99DA-5137D15F1BBA}" destId="{C706095C-0A54-2C4E-85B9-27D8D1418F26}" srcOrd="2" destOrd="0" presId="urn:microsoft.com/office/officeart/2008/layout/VerticalCurvedList"/>
    <dgm:cxn modelId="{F0987DD0-8491-402B-B828-FBEC9A8D8934}" type="presParOf" srcId="{C706095C-0A54-2C4E-85B9-27D8D1418F26}" destId="{471A6F5D-6E82-5A45-A05E-74FF9AC5AA6F}" srcOrd="0" destOrd="0" presId="urn:microsoft.com/office/officeart/2008/layout/VerticalCurvedList"/>
    <dgm:cxn modelId="{42640D44-C780-42E7-BD93-9BC0056DA4BF}" type="presParOf" srcId="{A7ECB4C1-2DB4-4046-99DA-5137D15F1BBA}" destId="{5C8C4924-B70F-584B-A558-6DFBF7783117}" srcOrd="3" destOrd="0" presId="urn:microsoft.com/office/officeart/2008/layout/VerticalCurvedList"/>
    <dgm:cxn modelId="{FBD5475A-7F61-4CF0-A4A0-56E28DCF3508}" type="presParOf" srcId="{A7ECB4C1-2DB4-4046-99DA-5137D15F1BBA}" destId="{1F05EE8C-9E5C-8441-9211-AB33BFB5735F}" srcOrd="4" destOrd="0" presId="urn:microsoft.com/office/officeart/2008/layout/VerticalCurvedList"/>
    <dgm:cxn modelId="{9D58F6D1-A74F-4355-A559-3C77B5BADCD0}" type="presParOf" srcId="{1F05EE8C-9E5C-8441-9211-AB33BFB5735F}" destId="{C9F365C3-5E28-3E4D-B0AC-73E041BC8AD6}" srcOrd="0" destOrd="0" presId="urn:microsoft.com/office/officeart/2008/layout/VerticalCurvedList"/>
    <dgm:cxn modelId="{F631B775-A602-4BBB-87BA-D0E8F21062C9}" type="presParOf" srcId="{A7ECB4C1-2DB4-4046-99DA-5137D15F1BBA}" destId="{284457FC-AD50-C645-A42C-162C7FA81438}" srcOrd="5" destOrd="0" presId="urn:microsoft.com/office/officeart/2008/layout/VerticalCurvedList"/>
    <dgm:cxn modelId="{7E073DC5-CF69-45C3-9684-3943F13B52D7}" type="presParOf" srcId="{A7ECB4C1-2DB4-4046-99DA-5137D15F1BBA}" destId="{A59BE9B0-EE4A-DA46-89D3-F18D51C20B1F}" srcOrd="6" destOrd="0" presId="urn:microsoft.com/office/officeart/2008/layout/VerticalCurvedList"/>
    <dgm:cxn modelId="{57F0FDD7-8C28-4C25-A90B-EF6C636F1D69}" type="presParOf" srcId="{A59BE9B0-EE4A-DA46-89D3-F18D51C20B1F}" destId="{A1A53361-3AEE-5B41-8E71-8DC695F6FE21}" srcOrd="0" destOrd="0" presId="urn:microsoft.com/office/officeart/2008/layout/VerticalCurvedList"/>
    <dgm:cxn modelId="{0057600A-0744-4D55-B1B3-E1A8EAF26B54}" type="presParOf" srcId="{A7ECB4C1-2DB4-4046-99DA-5137D15F1BBA}" destId="{CD9B664E-C07E-2449-A3D4-B6F2441115BF}" srcOrd="7" destOrd="0" presId="urn:microsoft.com/office/officeart/2008/layout/VerticalCurvedList"/>
    <dgm:cxn modelId="{4777A50B-188C-4771-9196-53D49E4F1BA5}" type="presParOf" srcId="{A7ECB4C1-2DB4-4046-99DA-5137D15F1BBA}" destId="{1070D81C-3A1C-094C-A85C-46EA805E117F}" srcOrd="8" destOrd="0" presId="urn:microsoft.com/office/officeart/2008/layout/VerticalCurvedList"/>
    <dgm:cxn modelId="{A695B2AB-3A18-41A6-8D45-349E5F9E86FB}" type="presParOf" srcId="{1070D81C-3A1C-094C-A85C-46EA805E117F}" destId="{7452716A-356E-094F-9D11-F69DEE722EF3}" srcOrd="0" destOrd="0" presId="urn:microsoft.com/office/officeart/2008/layout/VerticalCurvedList"/>
    <dgm:cxn modelId="{6D031003-1492-4F9D-B21F-73A6F1661660}" type="presParOf" srcId="{A7ECB4C1-2DB4-4046-99DA-5137D15F1BBA}" destId="{9885AAD4-FA98-2C4C-9261-CE750F217DFB}" srcOrd="9" destOrd="0" presId="urn:microsoft.com/office/officeart/2008/layout/VerticalCurvedList"/>
    <dgm:cxn modelId="{B0B34192-882B-4700-8847-8AB73CE608E6}" type="presParOf" srcId="{A7ECB4C1-2DB4-4046-99DA-5137D15F1BBA}" destId="{2778AA55-31A8-3E43-8488-993171323A9D}" srcOrd="10" destOrd="0" presId="urn:microsoft.com/office/officeart/2008/layout/VerticalCurvedList"/>
    <dgm:cxn modelId="{734F637C-4043-4C0E-BA38-F4188594754D}" type="presParOf" srcId="{2778AA55-31A8-3E43-8488-993171323A9D}" destId="{1063CDC9-B40D-5C42-8196-0A15B9AA25CD}" srcOrd="0" destOrd="0" presId="urn:microsoft.com/office/officeart/2008/layout/VerticalCurvedList"/>
    <dgm:cxn modelId="{0F63EDB2-0A96-4EEF-BCDD-8036B7A75A27}" type="presParOf" srcId="{A7ECB4C1-2DB4-4046-99DA-5137D15F1BBA}" destId="{D87E3F26-70EF-E641-A2FF-3B887F9B8B60}" srcOrd="11" destOrd="0" presId="urn:microsoft.com/office/officeart/2008/layout/VerticalCurvedList"/>
    <dgm:cxn modelId="{4EC1AD20-9346-4C32-A8DA-23672A5A9BB6}" type="presParOf" srcId="{A7ECB4C1-2DB4-4046-99DA-5137D15F1BBA}" destId="{60FAEC5F-7F6E-C24E-91B2-2DA2A5A20CC5}" srcOrd="12" destOrd="0" presId="urn:microsoft.com/office/officeart/2008/layout/VerticalCurvedList"/>
    <dgm:cxn modelId="{062EB88B-AFDA-4815-A4CC-F53614C6339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a:solidFill>
          <a:schemeClr val="bg1"/>
        </a:solidFill>
      </dgm:spPr>
      <dgm:t>
        <a:bodyPr/>
        <a:lstStyle/>
        <a:p>
          <a:endParaRPr lang="en-US"/>
        </a:p>
      </dgm:t>
    </dgm:pt>
  </dgm:ptLst>
  <dgm:cxnLst>
    <dgm:cxn modelId="{696ED52E-A3CD-5648-8650-693A90FC69BC}" srcId="{9388A3BD-B17F-2146-872A-FC42DEAE1793}" destId="{6F717017-F0EB-0942-8B3A-3DFC0CF31DD1}" srcOrd="3" destOrd="0" parTransId="{D81CFBEC-E475-2743-9BE9-053C87652C48}" sibTransId="{B2C5E4DF-9887-9C49-B3C0-599183304D9F}"/>
    <dgm:cxn modelId="{ECEBE226-F0D5-44C9-8AC4-CA60362EDCF1}" type="presOf" srcId="{12A6ED6A-BB5D-7140-B8B2-9970A4920CCF}" destId="{68241B54-D941-274B-AFB5-2522056C3546}"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145ADF46-9D94-0542-AFF6-9CB725F290B7}" srcId="{9388A3BD-B17F-2146-872A-FC42DEAE1793}" destId="{4E88E592-E1FD-8844-A1BF-8180E954F441}" srcOrd="5" destOrd="0" parTransId="{BB5AA31D-37FB-664D-A6F9-3ABB9020DE3F}" sibTransId="{C2F6AE56-981F-5940-82D0-C27313B2F047}"/>
    <dgm:cxn modelId="{DA7E2C0E-0A33-420E-8A72-D90972BBE610}" type="presOf" srcId="{6F717017-F0EB-0942-8B3A-3DFC0CF31DD1}" destId="{CD9B664E-C07E-2449-A3D4-B6F2441115BF}"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0F98E1F8-39D1-4A41-B531-799DA2893FCA}" type="presOf" srcId="{93B0E3EA-EB2A-CD4D-8800-F093C7D8D4FA}" destId="{9885AAD4-FA98-2C4C-9261-CE750F217DFB}" srcOrd="0" destOrd="0" presId="urn:microsoft.com/office/officeart/2008/layout/VerticalCurvedList"/>
    <dgm:cxn modelId="{ABCB2B9B-4C66-48A7-A2CC-2C7622D2564C}" type="presOf" srcId="{4E88E592-E1FD-8844-A1BF-8180E954F441}" destId="{D87E3F26-70EF-E641-A2FF-3B887F9B8B60}" srcOrd="0" destOrd="0" presId="urn:microsoft.com/office/officeart/2008/layout/VerticalCurvedList"/>
    <dgm:cxn modelId="{B9A2C322-77FA-4ADF-91FF-C243E6B73050}" type="presOf" srcId="{E1411CFB-8346-A448-8691-B184452B5053}" destId="{5C8C4924-B70F-584B-A558-6DFBF7783117}" srcOrd="0" destOrd="0" presId="urn:microsoft.com/office/officeart/2008/layout/VerticalCurvedList"/>
    <dgm:cxn modelId="{2FAC36E4-0A4A-4B08-B362-D54D4176B016}" type="presOf" srcId="{84363C99-5A09-0C4F-8981-E7E196A955F3}" destId="{284457FC-AD50-C645-A42C-162C7FA81438}" srcOrd="0" destOrd="0" presId="urn:microsoft.com/office/officeart/2008/layout/VerticalCurvedList"/>
    <dgm:cxn modelId="{D67B0B91-A2A1-4544-9C8A-434E862F8223}"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28ACDEB1-3DD8-43AF-AAFD-ABB708931503}"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A4EE44D2-9E36-42D6-A3B4-30B728ACE87A}" type="presParOf" srcId="{51369AC8-5288-6F48-9FCC-2954F0788881}" destId="{A7ECB4C1-2DB4-4046-99DA-5137D15F1BBA}" srcOrd="0" destOrd="0" presId="urn:microsoft.com/office/officeart/2008/layout/VerticalCurvedList"/>
    <dgm:cxn modelId="{C4E481D3-FE7E-454C-B21E-F114FB97DB56}" type="presParOf" srcId="{A7ECB4C1-2DB4-4046-99DA-5137D15F1BBA}" destId="{89B47217-AC47-1043-96D5-456C74CA5421}" srcOrd="0" destOrd="0" presId="urn:microsoft.com/office/officeart/2008/layout/VerticalCurvedList"/>
    <dgm:cxn modelId="{A8640D19-8799-4EA2-85D9-BDE3E26F2435}" type="presParOf" srcId="{89B47217-AC47-1043-96D5-456C74CA5421}" destId="{5C257413-CC94-1B45-91CA-AF2DA75F7B80}" srcOrd="0" destOrd="0" presId="urn:microsoft.com/office/officeart/2008/layout/VerticalCurvedList"/>
    <dgm:cxn modelId="{DA05F3F1-C5CE-4F61-89DF-C21C0DD552EF}" type="presParOf" srcId="{89B47217-AC47-1043-96D5-456C74CA5421}" destId="{68241B54-D941-274B-AFB5-2522056C3546}" srcOrd="1" destOrd="0" presId="urn:microsoft.com/office/officeart/2008/layout/VerticalCurvedList"/>
    <dgm:cxn modelId="{AA63C1F6-A1C2-4BE3-9FA5-D7A4EF87374C}" type="presParOf" srcId="{89B47217-AC47-1043-96D5-456C74CA5421}" destId="{CCBE61A8-E649-934F-8310-60A086DBC161}" srcOrd="2" destOrd="0" presId="urn:microsoft.com/office/officeart/2008/layout/VerticalCurvedList"/>
    <dgm:cxn modelId="{700D142E-8826-465B-B7DE-3D1D3F119E61}" type="presParOf" srcId="{89B47217-AC47-1043-96D5-456C74CA5421}" destId="{3FFC9FA2-081F-7849-88A8-A637166D887D}" srcOrd="3" destOrd="0" presId="urn:microsoft.com/office/officeart/2008/layout/VerticalCurvedList"/>
    <dgm:cxn modelId="{5C22C8C6-F7C6-4CC2-85A6-0C8389CC0ADF}" type="presParOf" srcId="{A7ECB4C1-2DB4-4046-99DA-5137D15F1BBA}" destId="{64F72B36-3014-7E43-B43C-AB2333FD8633}" srcOrd="1" destOrd="0" presId="urn:microsoft.com/office/officeart/2008/layout/VerticalCurvedList"/>
    <dgm:cxn modelId="{0B042C4B-17F6-4DB4-963B-0E51297D31C6}" type="presParOf" srcId="{A7ECB4C1-2DB4-4046-99DA-5137D15F1BBA}" destId="{C706095C-0A54-2C4E-85B9-27D8D1418F26}" srcOrd="2" destOrd="0" presId="urn:microsoft.com/office/officeart/2008/layout/VerticalCurvedList"/>
    <dgm:cxn modelId="{72526D76-593B-42D9-8284-FF87C44FC915}" type="presParOf" srcId="{C706095C-0A54-2C4E-85B9-27D8D1418F26}" destId="{471A6F5D-6E82-5A45-A05E-74FF9AC5AA6F}" srcOrd="0" destOrd="0" presId="urn:microsoft.com/office/officeart/2008/layout/VerticalCurvedList"/>
    <dgm:cxn modelId="{0FF5C2C2-AE2E-4A17-83DF-04D2A36C607E}" type="presParOf" srcId="{A7ECB4C1-2DB4-4046-99DA-5137D15F1BBA}" destId="{5C8C4924-B70F-584B-A558-6DFBF7783117}" srcOrd="3" destOrd="0" presId="urn:microsoft.com/office/officeart/2008/layout/VerticalCurvedList"/>
    <dgm:cxn modelId="{1170A75C-6B20-4001-90B8-6321EA2ED2E8}" type="presParOf" srcId="{A7ECB4C1-2DB4-4046-99DA-5137D15F1BBA}" destId="{1F05EE8C-9E5C-8441-9211-AB33BFB5735F}" srcOrd="4" destOrd="0" presId="urn:microsoft.com/office/officeart/2008/layout/VerticalCurvedList"/>
    <dgm:cxn modelId="{C756B31D-A426-4730-BD76-EA58B553B41E}" type="presParOf" srcId="{1F05EE8C-9E5C-8441-9211-AB33BFB5735F}" destId="{C9F365C3-5E28-3E4D-B0AC-73E041BC8AD6}" srcOrd="0" destOrd="0" presId="urn:microsoft.com/office/officeart/2008/layout/VerticalCurvedList"/>
    <dgm:cxn modelId="{3D5FDF7D-CD1F-4D9E-B385-325EBC9BBA74}" type="presParOf" srcId="{A7ECB4C1-2DB4-4046-99DA-5137D15F1BBA}" destId="{284457FC-AD50-C645-A42C-162C7FA81438}" srcOrd="5" destOrd="0" presId="urn:microsoft.com/office/officeart/2008/layout/VerticalCurvedList"/>
    <dgm:cxn modelId="{13AA53DB-F29A-4360-8B8F-D4874F2B5341}" type="presParOf" srcId="{A7ECB4C1-2DB4-4046-99DA-5137D15F1BBA}" destId="{A59BE9B0-EE4A-DA46-89D3-F18D51C20B1F}" srcOrd="6" destOrd="0" presId="urn:microsoft.com/office/officeart/2008/layout/VerticalCurvedList"/>
    <dgm:cxn modelId="{E9C09AEE-F2B1-436B-91EF-793B2206B557}" type="presParOf" srcId="{A59BE9B0-EE4A-DA46-89D3-F18D51C20B1F}" destId="{A1A53361-3AEE-5B41-8E71-8DC695F6FE21}" srcOrd="0" destOrd="0" presId="urn:microsoft.com/office/officeart/2008/layout/VerticalCurvedList"/>
    <dgm:cxn modelId="{F8708F0B-9E82-4EDE-9D59-D9CE45EA2EB9}" type="presParOf" srcId="{A7ECB4C1-2DB4-4046-99DA-5137D15F1BBA}" destId="{CD9B664E-C07E-2449-A3D4-B6F2441115BF}" srcOrd="7" destOrd="0" presId="urn:microsoft.com/office/officeart/2008/layout/VerticalCurvedList"/>
    <dgm:cxn modelId="{635826DE-37CA-4E22-B4F7-3DAB3AD8A047}" type="presParOf" srcId="{A7ECB4C1-2DB4-4046-99DA-5137D15F1BBA}" destId="{1070D81C-3A1C-094C-A85C-46EA805E117F}" srcOrd="8" destOrd="0" presId="urn:microsoft.com/office/officeart/2008/layout/VerticalCurvedList"/>
    <dgm:cxn modelId="{556D8C85-0D9A-4005-A56F-9FDFB9EFB003}" type="presParOf" srcId="{1070D81C-3A1C-094C-A85C-46EA805E117F}" destId="{7452716A-356E-094F-9D11-F69DEE722EF3}" srcOrd="0" destOrd="0" presId="urn:microsoft.com/office/officeart/2008/layout/VerticalCurvedList"/>
    <dgm:cxn modelId="{21B66B9F-CBAE-4B18-A38C-DABC0A659143}" type="presParOf" srcId="{A7ECB4C1-2DB4-4046-99DA-5137D15F1BBA}" destId="{9885AAD4-FA98-2C4C-9261-CE750F217DFB}" srcOrd="9" destOrd="0" presId="urn:microsoft.com/office/officeart/2008/layout/VerticalCurvedList"/>
    <dgm:cxn modelId="{3F40F17B-7B7E-433D-81BA-E46B431E8DB5}" type="presParOf" srcId="{A7ECB4C1-2DB4-4046-99DA-5137D15F1BBA}" destId="{2778AA55-31A8-3E43-8488-993171323A9D}" srcOrd="10" destOrd="0" presId="urn:microsoft.com/office/officeart/2008/layout/VerticalCurvedList"/>
    <dgm:cxn modelId="{38B9EA13-15D4-4F82-9581-9179710BACAE}" type="presParOf" srcId="{2778AA55-31A8-3E43-8488-993171323A9D}" destId="{1063CDC9-B40D-5C42-8196-0A15B9AA25CD}" srcOrd="0" destOrd="0" presId="urn:microsoft.com/office/officeart/2008/layout/VerticalCurvedList"/>
    <dgm:cxn modelId="{FF1BE893-A78B-4482-BB9E-12168375C48D}" type="presParOf" srcId="{A7ECB4C1-2DB4-4046-99DA-5137D15F1BBA}" destId="{D87E3F26-70EF-E641-A2FF-3B887F9B8B60}" srcOrd="11" destOrd="0" presId="urn:microsoft.com/office/officeart/2008/layout/VerticalCurvedList"/>
    <dgm:cxn modelId="{CB0B3798-7603-4D47-8ECF-9CB8D80990D0}" type="presParOf" srcId="{A7ECB4C1-2DB4-4046-99DA-5137D15F1BBA}" destId="{60FAEC5F-7F6E-C24E-91B2-2DA2A5A20CC5}" srcOrd="12" destOrd="0" presId="urn:microsoft.com/office/officeart/2008/layout/VerticalCurvedList"/>
    <dgm:cxn modelId="{225FDF6D-52D2-4C04-B897-16F0CD778F79}"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65378" y="1882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a:t>
            </a:fld>
            <a:endParaRPr lang="en-US" dirty="0"/>
          </a:p>
        </p:txBody>
      </p:sp>
    </p:spTree>
    <p:extLst>
      <p:ext uri="{BB962C8B-B14F-4D97-AF65-F5344CB8AC3E}">
        <p14:creationId xmlns:p14="http://schemas.microsoft.com/office/powerpoint/2010/main" val="286249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67760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12</a:t>
            </a:fld>
            <a:endParaRPr lang="en-US" dirty="0"/>
          </a:p>
        </p:txBody>
      </p:sp>
    </p:spTree>
    <p:extLst>
      <p:ext uri="{BB962C8B-B14F-4D97-AF65-F5344CB8AC3E}">
        <p14:creationId xmlns:p14="http://schemas.microsoft.com/office/powerpoint/2010/main" val="3850196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13</a:t>
            </a:fld>
            <a:endParaRPr lang="en-US" dirty="0"/>
          </a:p>
        </p:txBody>
      </p:sp>
    </p:spTree>
    <p:extLst>
      <p:ext uri="{BB962C8B-B14F-4D97-AF65-F5344CB8AC3E}">
        <p14:creationId xmlns:p14="http://schemas.microsoft.com/office/powerpoint/2010/main" val="2714826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14</a:t>
            </a:fld>
            <a:endParaRPr lang="en-US" dirty="0"/>
          </a:p>
        </p:txBody>
      </p:sp>
    </p:spTree>
    <p:extLst>
      <p:ext uri="{BB962C8B-B14F-4D97-AF65-F5344CB8AC3E}">
        <p14:creationId xmlns:p14="http://schemas.microsoft.com/office/powerpoint/2010/main" val="292486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15</a:t>
            </a:fld>
            <a:endParaRPr lang="en-US" dirty="0"/>
          </a:p>
        </p:txBody>
      </p:sp>
    </p:spTree>
    <p:extLst>
      <p:ext uri="{BB962C8B-B14F-4D97-AF65-F5344CB8AC3E}">
        <p14:creationId xmlns:p14="http://schemas.microsoft.com/office/powerpoint/2010/main" val="296282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t>18</a:t>
            </a:fld>
            <a:endParaRPr lang="en-US" dirty="0"/>
          </a:p>
        </p:txBody>
      </p:sp>
    </p:spTree>
    <p:extLst>
      <p:ext uri="{BB962C8B-B14F-4D97-AF65-F5344CB8AC3E}">
        <p14:creationId xmlns:p14="http://schemas.microsoft.com/office/powerpoint/2010/main" val="1187644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19</a:t>
            </a:fld>
            <a:endParaRPr lang="en-US" dirty="0"/>
          </a:p>
        </p:txBody>
      </p:sp>
    </p:spTree>
    <p:extLst>
      <p:ext uri="{BB962C8B-B14F-4D97-AF65-F5344CB8AC3E}">
        <p14:creationId xmlns:p14="http://schemas.microsoft.com/office/powerpoint/2010/main" val="3111103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20</a:t>
            </a:fld>
            <a:endParaRPr lang="en-US" dirty="0"/>
          </a:p>
        </p:txBody>
      </p:sp>
    </p:spTree>
    <p:extLst>
      <p:ext uri="{BB962C8B-B14F-4D97-AF65-F5344CB8AC3E}">
        <p14:creationId xmlns:p14="http://schemas.microsoft.com/office/powerpoint/2010/main" val="134127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21</a:t>
            </a:fld>
            <a:endParaRPr lang="en-US" dirty="0"/>
          </a:p>
        </p:txBody>
      </p:sp>
    </p:spTree>
    <p:extLst>
      <p:ext uri="{BB962C8B-B14F-4D97-AF65-F5344CB8AC3E}">
        <p14:creationId xmlns:p14="http://schemas.microsoft.com/office/powerpoint/2010/main" val="1447725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22</a:t>
            </a:fld>
            <a:endParaRPr lang="en-US" dirty="0"/>
          </a:p>
        </p:txBody>
      </p:sp>
    </p:spTree>
    <p:extLst>
      <p:ext uri="{BB962C8B-B14F-4D97-AF65-F5344CB8AC3E}">
        <p14:creationId xmlns:p14="http://schemas.microsoft.com/office/powerpoint/2010/main" val="108268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a:t>
            </a:fld>
            <a:endParaRPr lang="en-US" dirty="0"/>
          </a:p>
        </p:txBody>
      </p:sp>
    </p:spTree>
    <p:extLst>
      <p:ext uri="{BB962C8B-B14F-4D97-AF65-F5344CB8AC3E}">
        <p14:creationId xmlns:p14="http://schemas.microsoft.com/office/powerpoint/2010/main" val="1448065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24</a:t>
            </a:fld>
            <a:endParaRPr lang="en-US" dirty="0"/>
          </a:p>
        </p:txBody>
      </p:sp>
    </p:spTree>
    <p:extLst>
      <p:ext uri="{BB962C8B-B14F-4D97-AF65-F5344CB8AC3E}">
        <p14:creationId xmlns:p14="http://schemas.microsoft.com/office/powerpoint/2010/main" val="37949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25</a:t>
            </a:fld>
            <a:endParaRPr lang="en-US" dirty="0"/>
          </a:p>
        </p:txBody>
      </p:sp>
    </p:spTree>
    <p:extLst>
      <p:ext uri="{BB962C8B-B14F-4D97-AF65-F5344CB8AC3E}">
        <p14:creationId xmlns:p14="http://schemas.microsoft.com/office/powerpoint/2010/main" val="1522206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26</a:t>
            </a:fld>
            <a:endParaRPr lang="en-US" dirty="0"/>
          </a:p>
        </p:txBody>
      </p:sp>
    </p:spTree>
    <p:extLst>
      <p:ext uri="{BB962C8B-B14F-4D97-AF65-F5344CB8AC3E}">
        <p14:creationId xmlns:p14="http://schemas.microsoft.com/office/powerpoint/2010/main" val="2352597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27</a:t>
            </a:fld>
            <a:endParaRPr lang="en-US" dirty="0"/>
          </a:p>
        </p:txBody>
      </p:sp>
    </p:spTree>
    <p:extLst>
      <p:ext uri="{BB962C8B-B14F-4D97-AF65-F5344CB8AC3E}">
        <p14:creationId xmlns:p14="http://schemas.microsoft.com/office/powerpoint/2010/main" val="1052784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28</a:t>
            </a:fld>
            <a:endParaRPr lang="en-US" dirty="0"/>
          </a:p>
        </p:txBody>
      </p:sp>
    </p:spTree>
    <p:extLst>
      <p:ext uri="{BB962C8B-B14F-4D97-AF65-F5344CB8AC3E}">
        <p14:creationId xmlns:p14="http://schemas.microsoft.com/office/powerpoint/2010/main" val="3490333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29</a:t>
            </a:fld>
            <a:endParaRPr lang="en-US" dirty="0"/>
          </a:p>
        </p:txBody>
      </p:sp>
    </p:spTree>
    <p:extLst>
      <p:ext uri="{BB962C8B-B14F-4D97-AF65-F5344CB8AC3E}">
        <p14:creationId xmlns:p14="http://schemas.microsoft.com/office/powerpoint/2010/main" val="982629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t>32</a:t>
            </a:fld>
            <a:endParaRPr lang="en-US" dirty="0"/>
          </a:p>
        </p:txBody>
      </p:sp>
    </p:spTree>
    <p:extLst>
      <p:ext uri="{BB962C8B-B14F-4D97-AF65-F5344CB8AC3E}">
        <p14:creationId xmlns:p14="http://schemas.microsoft.com/office/powerpoint/2010/main" val="1187644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79492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40</a:t>
            </a:fld>
            <a:endParaRPr lang="en-US" dirty="0"/>
          </a:p>
        </p:txBody>
      </p:sp>
    </p:spTree>
    <p:extLst>
      <p:ext uri="{BB962C8B-B14F-4D97-AF65-F5344CB8AC3E}">
        <p14:creationId xmlns:p14="http://schemas.microsoft.com/office/powerpoint/2010/main" val="379492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41</a:t>
            </a:fld>
            <a:endParaRPr lang="en-US" dirty="0"/>
          </a:p>
        </p:txBody>
      </p:sp>
    </p:spTree>
    <p:extLst>
      <p:ext uri="{BB962C8B-B14F-4D97-AF65-F5344CB8AC3E}">
        <p14:creationId xmlns:p14="http://schemas.microsoft.com/office/powerpoint/2010/main" val="220225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a:t>
            </a:fld>
            <a:endParaRPr lang="en-US" dirty="0"/>
          </a:p>
        </p:txBody>
      </p:sp>
    </p:spTree>
    <p:extLst>
      <p:ext uri="{BB962C8B-B14F-4D97-AF65-F5344CB8AC3E}">
        <p14:creationId xmlns:p14="http://schemas.microsoft.com/office/powerpoint/2010/main" val="3364048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42</a:t>
            </a:fld>
            <a:endParaRPr lang="en-US" dirty="0"/>
          </a:p>
        </p:txBody>
      </p:sp>
    </p:spTree>
    <p:extLst>
      <p:ext uri="{BB962C8B-B14F-4D97-AF65-F5344CB8AC3E}">
        <p14:creationId xmlns:p14="http://schemas.microsoft.com/office/powerpoint/2010/main" val="232280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5</a:t>
            </a:fld>
            <a:endParaRPr lang="en-US" dirty="0"/>
          </a:p>
        </p:txBody>
      </p:sp>
    </p:spTree>
    <p:extLst>
      <p:ext uri="{BB962C8B-B14F-4D97-AF65-F5344CB8AC3E}">
        <p14:creationId xmlns:p14="http://schemas.microsoft.com/office/powerpoint/2010/main" val="67335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6</a:t>
            </a:fld>
            <a:endParaRPr lang="en-US" dirty="0"/>
          </a:p>
        </p:txBody>
      </p:sp>
    </p:spTree>
    <p:extLst>
      <p:ext uri="{BB962C8B-B14F-4D97-AF65-F5344CB8AC3E}">
        <p14:creationId xmlns:p14="http://schemas.microsoft.com/office/powerpoint/2010/main" val="382267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7</a:t>
            </a:fld>
            <a:endParaRPr lang="en-US" dirty="0"/>
          </a:p>
        </p:txBody>
      </p:sp>
    </p:spTree>
    <p:extLst>
      <p:ext uri="{BB962C8B-B14F-4D97-AF65-F5344CB8AC3E}">
        <p14:creationId xmlns:p14="http://schemas.microsoft.com/office/powerpoint/2010/main" val="356134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8</a:t>
            </a:fld>
            <a:endParaRPr lang="en-US" dirty="0"/>
          </a:p>
        </p:txBody>
      </p:sp>
    </p:spTree>
    <p:extLst>
      <p:ext uri="{BB962C8B-B14F-4D97-AF65-F5344CB8AC3E}">
        <p14:creationId xmlns:p14="http://schemas.microsoft.com/office/powerpoint/2010/main" val="1082281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9</a:t>
            </a:fld>
            <a:endParaRPr lang="en-US" dirty="0"/>
          </a:p>
        </p:txBody>
      </p:sp>
    </p:spTree>
    <p:extLst>
      <p:ext uri="{BB962C8B-B14F-4D97-AF65-F5344CB8AC3E}">
        <p14:creationId xmlns:p14="http://schemas.microsoft.com/office/powerpoint/2010/main" val="225267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10</a:t>
            </a:fld>
            <a:endParaRPr lang="en-US" dirty="0"/>
          </a:p>
        </p:txBody>
      </p:sp>
    </p:spTree>
    <p:extLst>
      <p:ext uri="{BB962C8B-B14F-4D97-AF65-F5344CB8AC3E}">
        <p14:creationId xmlns:p14="http://schemas.microsoft.com/office/powerpoint/2010/main" val="677603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982270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597317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12643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22557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91150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971247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495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66163010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566373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81052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008776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94886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4118614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63621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1418350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3396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0001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4889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63868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3070386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3640667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803776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6880472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34638005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8797552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5885940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759940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4610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3949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6106344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4503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4332171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075858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18677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71235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81680888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9694C-51AB-489A-86E1-0A1967E64232}" type="datetimeFigureOut">
              <a:rPr lang="en-US" smtClean="0"/>
              <a:t>3/11/2015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78E7A7-8AA6-4140-A8D7-1E6A164BBB5C}" type="slidenum">
              <a:rPr lang="en-US" smtClean="0"/>
              <a:t>‹#›</a:t>
            </a:fld>
            <a:endParaRPr lang="en-US"/>
          </a:p>
        </p:txBody>
      </p:sp>
    </p:spTree>
    <p:extLst>
      <p:ext uri="{BB962C8B-B14F-4D97-AF65-F5344CB8AC3E}">
        <p14:creationId xmlns:p14="http://schemas.microsoft.com/office/powerpoint/2010/main" val="319434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5720810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892316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54413748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184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45796037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92903055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81684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0514140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81859977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79641234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4765222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129623411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5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13.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6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65.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823856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42"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803130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54"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09434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45036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64" r:id="rId13"/>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5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24.xml"/><Relationship Id="rId1" Type="http://schemas.openxmlformats.org/officeDocument/2006/relationships/slideLayout" Target="../slideLayouts/slideLayout38.xml"/><Relationship Id="rId4" Type="http://schemas.openxmlformats.org/officeDocument/2006/relationships/hyperlink" Target="mailto:Matthew.Morgan@va.go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6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4.png"/><Relationship Id="rId7"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5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aww.escreening.va.gov/s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651375" y="2354355"/>
            <a:ext cx="6182437" cy="2664428"/>
          </a:xfrm>
        </p:spPr>
        <p:txBody>
          <a:bodyPr>
            <a:normAutofit/>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Mental Health Access Clinic Clinician Training</a:t>
            </a:r>
          </a:p>
          <a:p>
            <a:pPr algn="ctr">
              <a:spcBef>
                <a:spcPts val="600"/>
              </a:spcBef>
            </a:pPr>
            <a:r>
              <a:rPr lang="en-US" sz="2000" dirty="0" smtClean="0">
                <a:solidFill>
                  <a:srgbClr val="FF0000"/>
                </a:solidFill>
                <a:cs typeface="Calibri Light"/>
              </a:rPr>
              <a:t>February 25, 2015</a:t>
            </a:r>
            <a:endParaRPr lang="en-US" sz="2000" dirty="0">
              <a:solidFill>
                <a:srgbClr val="FF0000"/>
              </a:solidFill>
              <a:cs typeface="Calibri Light"/>
            </a:endParaRPr>
          </a:p>
          <a:p>
            <a:pPr algn="r"/>
            <a:endParaRPr lang="en-US" sz="4000" dirty="0"/>
          </a:p>
        </p:txBody>
      </p:sp>
    </p:spTree>
    <p:extLst>
      <p:ext uri="{BB962C8B-B14F-4D97-AF65-F5344CB8AC3E}">
        <p14:creationId xmlns:p14="http://schemas.microsoft.com/office/powerpoint/2010/main" val="415633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841661"/>
            <a:ext cx="8229600" cy="5298247"/>
          </a:xfrm>
        </p:spPr>
        <p:txBody>
          <a:bodyPr>
            <a:noAutofit/>
          </a:bodyPr>
          <a:lstStyle/>
          <a:p>
            <a:pPr marL="0" indent="0">
              <a:spcBef>
                <a:spcPts val="1200"/>
              </a:spcBef>
              <a:buNone/>
            </a:pPr>
            <a:endParaRPr lang="en-US" sz="800" dirty="0" smtClean="0"/>
          </a:p>
          <a:p>
            <a:pPr>
              <a:spcBef>
                <a:spcPts val="1200"/>
              </a:spcBef>
              <a:buFont typeface="+mj-lt"/>
              <a:buAutoNum type="arabicPeriod"/>
            </a:pPr>
            <a:r>
              <a:rPr lang="en-US" sz="1800" dirty="0"/>
              <a:t>From your Home page, click </a:t>
            </a:r>
            <a:r>
              <a:rPr lang="en-US" sz="1800" b="1" dirty="0"/>
              <a:t>My Account</a:t>
            </a:r>
            <a:r>
              <a:rPr lang="en-US" sz="1800" dirty="0"/>
              <a:t>.</a:t>
            </a:r>
            <a:br>
              <a:rPr lang="en-US" sz="1800" dirty="0"/>
            </a:br>
            <a:r>
              <a:rPr lang="en-US" sz="1800" dirty="0"/>
              <a:t>The My Account tab opens:</a:t>
            </a:r>
            <a:br>
              <a:rPr lang="en-US" sz="1800" dirty="0"/>
            </a:br>
            <a:endParaRPr lang="en-US" sz="1800" dirty="0"/>
          </a:p>
          <a:p>
            <a:pPr lvl="1"/>
            <a:endParaRPr lang="en-US" sz="1800" dirty="0"/>
          </a:p>
          <a:p>
            <a:pPr lvl="1"/>
            <a:endParaRPr lang="en-US" sz="1800" dirty="0"/>
          </a:p>
          <a:p>
            <a:pPr lvl="1"/>
            <a:endParaRPr lang="en-US" sz="1800" dirty="0"/>
          </a:p>
          <a:p>
            <a:pPr marL="0" indent="0">
              <a:buNone/>
            </a:pPr>
            <a:endParaRPr lang="en-US" sz="1800" dirty="0"/>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400050" lvl="1" indent="0">
              <a:buNone/>
            </a:pPr>
            <a:endParaRPr lang="en-US" sz="1400" dirty="0">
              <a:solidFill>
                <a:srgbClr val="0F3B53"/>
              </a:solidFill>
            </a:endParaRPr>
          </a:p>
          <a:p>
            <a:pPr>
              <a:buFont typeface="+mj-lt"/>
              <a:buAutoNum type="arabicPeriod" startAt="2"/>
            </a:pPr>
            <a:r>
              <a:rPr lang="en-US" sz="1800" dirty="0">
                <a:solidFill>
                  <a:srgbClr val="0F3B53"/>
                </a:solidFill>
              </a:rPr>
              <a:t>Type your current password.</a:t>
            </a:r>
          </a:p>
          <a:p>
            <a:pPr>
              <a:buFont typeface="+mj-lt"/>
              <a:buAutoNum type="arabicPeriod" startAt="2"/>
            </a:pPr>
            <a:r>
              <a:rPr lang="en-US" sz="1800" dirty="0">
                <a:solidFill>
                  <a:srgbClr val="0F3B53"/>
                </a:solidFill>
              </a:rPr>
              <a:t>Type and re-type your new password,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a:solidFill>
                  <a:srgbClr val="0F3B53"/>
                </a:solidFill>
              </a:rPr>
              <a:t>.</a:t>
            </a:r>
            <a:br>
              <a:rPr lang="en-US" sz="1800" dirty="0">
                <a:solidFill>
                  <a:srgbClr val="0F3B53"/>
                </a:solidFill>
              </a:rPr>
            </a:br>
            <a:r>
              <a:rPr lang="en-US" sz="1800" dirty="0">
                <a:solidFill>
                  <a:srgbClr val="0F3B53"/>
                </a:solidFill>
              </a:rPr>
              <a:t>The system updates your password.</a:t>
            </a:r>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marL="400050" lvl="1" indent="0">
              <a:buNone/>
            </a:pPr>
            <a:endParaRPr lang="en-US" sz="1400" dirty="0" smtClean="0">
              <a:solidFill>
                <a:srgbClr val="0F3B53"/>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15" name="Picture 14" descr="Screen Shot 2014-05-30 at 7.22.1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73782" y="1737041"/>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374355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Verifying your CPRS Account</a:t>
            </a:r>
            <a:endParaRPr lang="en-US" dirty="0"/>
          </a:p>
        </p:txBody>
      </p:sp>
      <p:sp>
        <p:nvSpPr>
          <p:cNvPr id="3" name="Content Placeholder 2"/>
          <p:cNvSpPr>
            <a:spLocks noGrp="1"/>
          </p:cNvSpPr>
          <p:nvPr>
            <p:ph idx="1"/>
          </p:nvPr>
        </p:nvSpPr>
        <p:spPr>
          <a:xfrm>
            <a:off x="457200" y="867985"/>
            <a:ext cx="8229600" cy="5298247"/>
          </a:xfrm>
        </p:spPr>
        <p:txBody>
          <a:bodyPr>
            <a:noAutofit/>
          </a:bodyPr>
          <a:lstStyle/>
          <a:p>
            <a:pPr marL="0" indent="0">
              <a:spcBef>
                <a:spcPts val="1200"/>
              </a:spcBef>
              <a:buNone/>
            </a:pPr>
            <a:endParaRPr lang="en-US" sz="800" dirty="0" smtClean="0"/>
          </a:p>
          <a:p>
            <a:pPr marL="0" indent="0">
              <a:spcBef>
                <a:spcPts val="1200"/>
              </a:spcBef>
              <a:buNone/>
            </a:pPr>
            <a:r>
              <a:rPr lang="en-US" sz="1800" dirty="0" smtClean="0"/>
              <a:t>The My Accounts page is also where you verify your CPRS account (one-time only).</a:t>
            </a:r>
            <a:br>
              <a:rPr lang="en-US" sz="1800" dirty="0" smtClean="0"/>
            </a:br>
            <a:endParaRPr lang="en-US" sz="1800" dirty="0" smtClean="0"/>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lvl="1">
              <a:buFont typeface="+mj-lt"/>
              <a:buAutoNum type="arabicPeriod"/>
            </a:pPr>
            <a:r>
              <a:rPr lang="en-US" sz="1600" dirty="0" smtClean="0">
                <a:solidFill>
                  <a:schemeClr val="tx2"/>
                </a:solidFill>
              </a:rPr>
              <a:t>Click </a:t>
            </a:r>
            <a:r>
              <a:rPr lang="en-US" sz="1600" b="1" dirty="0" err="1">
                <a:solidFill>
                  <a:schemeClr val="tx2"/>
                </a:solidFill>
              </a:rPr>
              <a:t>Click</a:t>
            </a:r>
            <a:r>
              <a:rPr lang="en-US" sz="1600" b="1" dirty="0">
                <a:solidFill>
                  <a:schemeClr val="tx2"/>
                </a:solidFill>
              </a:rPr>
              <a:t> here to verify</a:t>
            </a:r>
            <a:r>
              <a:rPr lang="en-US" sz="1600" dirty="0">
                <a:solidFill>
                  <a:schemeClr val="tx2"/>
                </a:solidFill>
              </a:rPr>
              <a:t> </a:t>
            </a:r>
            <a:r>
              <a:rPr lang="en-US" sz="1600" b="1" dirty="0">
                <a:solidFill>
                  <a:schemeClr val="tx2"/>
                </a:solidFill>
              </a:rPr>
              <a:t>your account</a:t>
            </a:r>
            <a:r>
              <a:rPr lang="en-US" sz="1600" dirty="0">
                <a:solidFill>
                  <a:schemeClr val="tx2"/>
                </a:solidFill>
              </a:rPr>
              <a:t>.</a:t>
            </a:r>
          </a:p>
          <a:p>
            <a:pPr lvl="1">
              <a:buFont typeface="+mj-lt"/>
              <a:buAutoNum type="arabicPeriod"/>
            </a:pPr>
            <a:r>
              <a:rPr lang="en-US" sz="1600" dirty="0">
                <a:solidFill>
                  <a:schemeClr val="tx2"/>
                </a:solidFill>
              </a:rPr>
              <a:t>Type </a:t>
            </a:r>
            <a:r>
              <a:rPr lang="en-US" sz="1600" dirty="0" smtClean="0">
                <a:solidFill>
                  <a:schemeClr val="tx2"/>
                </a:solidFill>
              </a:rPr>
              <a:t>your </a:t>
            </a:r>
            <a:r>
              <a:rPr lang="en-US" sz="1600" dirty="0">
                <a:solidFill>
                  <a:schemeClr val="tx2"/>
                </a:solidFill>
              </a:rPr>
              <a:t>Access and Verify Codes.</a:t>
            </a:r>
          </a:p>
          <a:p>
            <a:pPr lvl="1">
              <a:buFont typeface="+mj-lt"/>
              <a:buAutoNum type="arabicPeriod"/>
            </a:pPr>
            <a:r>
              <a:rPr lang="en-US" sz="1600" dirty="0">
                <a:solidFill>
                  <a:schemeClr val="tx2"/>
                </a:solidFill>
              </a:rPr>
              <a:t>Click </a:t>
            </a:r>
            <a:r>
              <a:rPr lang="en-US" sz="1600" b="1" dirty="0">
                <a:solidFill>
                  <a:schemeClr val="tx2"/>
                </a:solidFill>
              </a:rPr>
              <a:t>Verify Now</a:t>
            </a:r>
            <a:r>
              <a:rPr lang="en-US" sz="1600" dirty="0">
                <a:solidFill>
                  <a:schemeClr val="tx2"/>
                </a:solidFill>
              </a:rPr>
              <a:t>.</a:t>
            </a:r>
          </a:p>
          <a:p>
            <a:pPr lvl="1">
              <a:buFont typeface="+mj-lt"/>
              <a:buAutoNum type="arabicPeriod"/>
            </a:pPr>
            <a:r>
              <a:rPr lang="en-US" sz="1600" dirty="0">
                <a:solidFill>
                  <a:schemeClr val="tx2"/>
                </a:solidFill>
              </a:rPr>
              <a:t>Log out, then log back in.</a:t>
            </a:r>
            <a:br>
              <a:rPr lang="en-US" sz="1600" dirty="0">
                <a:solidFill>
                  <a:schemeClr val="tx2"/>
                </a:solidFill>
              </a:rPr>
            </a:br>
            <a:r>
              <a:rPr lang="en-US" sz="1600" dirty="0">
                <a:solidFill>
                  <a:schemeClr val="tx2"/>
                </a:solidFill>
              </a:rPr>
              <a:t>Your account is verified.</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pic>
        <p:nvPicPr>
          <p:cNvPr id="19" name="Picture 1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87444" y="1653402"/>
            <a:ext cx="3365564" cy="234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63051" y="1677465"/>
            <a:ext cx="3361480" cy="2345665"/>
          </a:xfrm>
          <a:prstGeom prst="rect">
            <a:avLst/>
          </a:prstGeom>
          <a:noFill/>
          <a:ln w="9525">
            <a:solidFill>
              <a:schemeClr val="tx1"/>
            </a:solidFill>
            <a:miter lim="800000"/>
            <a:headEnd/>
            <a:tailEnd/>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0304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01709427"/>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899814" y="2017132"/>
            <a:ext cx="785813" cy="963613"/>
            <a:chOff x="274316" y="2600483"/>
            <a:chExt cx="785813" cy="963613"/>
          </a:xfrm>
        </p:grpSpPr>
        <p:pic>
          <p:nvPicPr>
            <p:cNvPr id="5123"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37817" y="2714077"/>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74316" y="2600483"/>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2170" y="1630017"/>
            <a:ext cx="7518862" cy="4506088"/>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rgbClr val="87A44F">
                  <a:lumMod val="20000"/>
                  <a:lumOff val="80000"/>
                </a:srgbClr>
              </a:solidFill>
            </a:endParaRPr>
          </a:p>
        </p:txBody>
      </p:sp>
      <p:sp>
        <p:nvSpPr>
          <p:cNvPr id="33" name="Rounded Rectangle 32"/>
          <p:cNvSpPr/>
          <p:nvPr/>
        </p:nvSpPr>
        <p:spPr>
          <a:xfrm>
            <a:off x="938025" y="1705713"/>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Program </a:t>
            </a:r>
            <a:r>
              <a:rPr lang="en-US" sz="1000" dirty="0" smtClean="0">
                <a:solidFill>
                  <a:prstClr val="white"/>
                </a:solidFill>
              </a:rPr>
              <a:t>Evaluation </a:t>
            </a:r>
            <a:r>
              <a:rPr lang="en-US" sz="1000" dirty="0" smtClean="0">
                <a:solidFill>
                  <a:prstClr val="white"/>
                </a:solidFill>
              </a:rPr>
              <a:t>Administration</a:t>
            </a:r>
            <a:br>
              <a:rPr lang="en-US" sz="1000" dirty="0" smtClean="0">
                <a:solidFill>
                  <a:prstClr val="white"/>
                </a:solidFill>
              </a:rPr>
            </a:br>
            <a:r>
              <a:rPr lang="en-US" sz="1000" dirty="0" smtClean="0">
                <a:solidFill>
                  <a:prstClr val="white"/>
                </a:solidFill>
              </a:rPr>
              <a:t>(CESAMH)</a:t>
            </a:r>
            <a:endParaRPr lang="en-US" sz="1000" dirty="0">
              <a:solidFill>
                <a:prstClr val="white"/>
              </a:solidFill>
            </a:endParaRPr>
          </a:p>
        </p:txBody>
      </p:sp>
      <p:sp>
        <p:nvSpPr>
          <p:cNvPr id="31" name="Rectangle 30"/>
          <p:cNvSpPr/>
          <p:nvPr/>
        </p:nvSpPr>
        <p:spPr>
          <a:xfrm>
            <a:off x="928500"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1004701" y="2306118"/>
            <a:ext cx="1205100"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Reporting and Metrics</a:t>
            </a:r>
          </a:p>
          <a:p>
            <a:pPr marL="0" lvl="1"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533400">
              <a:lnSpc>
                <a:spcPct val="90000"/>
              </a:lnSpc>
              <a:spcBef>
                <a:spcPct val="0"/>
              </a:spcBef>
              <a:spcAft>
                <a:spcPct val="15000"/>
              </a:spcAft>
            </a:pPr>
            <a:r>
              <a:rPr lang="en-US" sz="1200" dirty="0" smtClean="0">
                <a:solidFill>
                  <a:prstClr val="black">
                    <a:hueOff val="0"/>
                    <a:satOff val="0"/>
                    <a:lumOff val="0"/>
                    <a:alphaOff val="0"/>
                  </a:prstClr>
                </a:solidFill>
              </a:rPr>
              <a:t>Extracts </a:t>
            </a:r>
            <a:r>
              <a:rPr lang="en-US" sz="1200" dirty="0">
                <a:solidFill>
                  <a:prstClr val="black">
                    <a:hueOff val="0"/>
                    <a:satOff val="0"/>
                    <a:lumOff val="0"/>
                    <a:alphaOff val="0"/>
                  </a:prstClr>
                </a:solidFill>
              </a:rPr>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provide feedback for improvement.</a:t>
            </a:r>
          </a:p>
        </p:txBody>
      </p:sp>
      <p:sp>
        <p:nvSpPr>
          <p:cNvPr id="25" name="Rounded Rectangle 24"/>
          <p:cNvSpPr/>
          <p:nvPr/>
        </p:nvSpPr>
        <p:spPr>
          <a:xfrm>
            <a:off x="3904168"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Clinician</a:t>
            </a:r>
            <a:endParaRPr lang="en-US" sz="1000" dirty="0">
              <a:solidFill>
                <a:prstClr val="white"/>
              </a:solidFill>
            </a:endParaRPr>
          </a:p>
        </p:txBody>
      </p:sp>
      <p:sp>
        <p:nvSpPr>
          <p:cNvPr id="23" name="Rectangle 22"/>
          <p:cNvSpPr/>
          <p:nvPr/>
        </p:nvSpPr>
        <p:spPr>
          <a:xfrm>
            <a:off x="3904166" y="2287069"/>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970843" y="2306118"/>
            <a:ext cx="1236692" cy="3696225"/>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Patient Care</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Receives clinical data from CPRS.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Utilizes the health data collected through the eScreening application.</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Monitors the Battery dashboard with alerts</a:t>
            </a:r>
            <a:endParaRPr lang="en-US" sz="1200" dirty="0" smtClean="0">
              <a:solidFill>
                <a:prstClr val="black">
                  <a:hueOff val="0"/>
                  <a:satOff val="0"/>
                  <a:lumOff val="0"/>
                  <a:alphaOff val="0"/>
                </a:prstClr>
              </a:solidFill>
            </a:endParaRPr>
          </a:p>
        </p:txBody>
      </p:sp>
      <p:sp>
        <p:nvSpPr>
          <p:cNvPr id="21" name="Rounded Rectangle 20"/>
          <p:cNvSpPr/>
          <p:nvPr/>
        </p:nvSpPr>
        <p:spPr>
          <a:xfrm>
            <a:off x="5337046"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Assistant</a:t>
            </a:r>
            <a:endParaRPr lang="en-US" sz="1000" dirty="0">
              <a:solidFill>
                <a:prstClr val="white"/>
              </a:solidFill>
            </a:endParaRPr>
          </a:p>
        </p:txBody>
      </p:sp>
      <p:sp>
        <p:nvSpPr>
          <p:cNvPr id="19" name="Rectangle 18"/>
          <p:cNvSpPr/>
          <p:nvPr/>
        </p:nvSpPr>
        <p:spPr>
          <a:xfrm>
            <a:off x="5337046"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5394196" y="2296593"/>
            <a:ext cx="1225679"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Medical Support </a:t>
            </a:r>
          </a:p>
          <a:p>
            <a:pPr marL="0" lvl="1" algn="ctr"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 Batteries for Veterans to complete in the waiting room.</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Can access the dashboard to finalize assessment.</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p:txBody>
      </p:sp>
      <p:sp>
        <p:nvSpPr>
          <p:cNvPr id="17" name="Rounded Rectangle 16"/>
          <p:cNvSpPr/>
          <p:nvPr/>
        </p:nvSpPr>
        <p:spPr>
          <a:xfrm>
            <a:off x="6833467" y="1711616"/>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Veteran</a:t>
            </a:r>
            <a:endParaRPr lang="en-US" sz="1000" dirty="0">
              <a:solidFill>
                <a:prstClr val="white"/>
              </a:solidFill>
            </a:endParaRPr>
          </a:p>
        </p:txBody>
      </p:sp>
      <p:grpSp>
        <p:nvGrpSpPr>
          <p:cNvPr id="14" name="Group 13"/>
          <p:cNvGrpSpPr/>
          <p:nvPr/>
        </p:nvGrpSpPr>
        <p:grpSpPr>
          <a:xfrm>
            <a:off x="6833466" y="2285590"/>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6061850" y="755428"/>
              <a:ext cx="1233181"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The Patient</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Completes the </a:t>
              </a:r>
              <a:r>
                <a:rPr lang="en-US" sz="1200" dirty="0" smtClean="0">
                  <a:solidFill>
                    <a:prstClr val="black"/>
                  </a:solidFill>
                </a:rPr>
                <a:t>Screening Battery.</a:t>
              </a:r>
              <a:endParaRPr lang="en-US" sz="1200" dirty="0">
                <a:solidFill>
                  <a:prstClr val="black"/>
                </a:solidFill>
              </a:endParaRPr>
            </a:p>
          </p:txBody>
        </p:sp>
      </p:grpSp>
      <p:sp>
        <p:nvSpPr>
          <p:cNvPr id="36" name="Rounded Rectangle 35"/>
          <p:cNvSpPr/>
          <p:nvPr/>
        </p:nvSpPr>
        <p:spPr>
          <a:xfrm>
            <a:off x="2411917" y="1711616"/>
            <a:ext cx="1314865" cy="522451"/>
          </a:xfrm>
          <a:prstGeom prst="roundRect">
            <a:avLst/>
          </a:prstGeom>
          <a:solidFill>
            <a:srgbClr val="0F4C66"/>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solidFill>
                  <a:prstClr val="white"/>
                </a:solidFill>
              </a:rPr>
              <a:t>Healthcare System Technical Administrator</a:t>
            </a:r>
            <a:endParaRPr lang="en-US" sz="1000" dirty="0">
              <a:solidFill>
                <a:prstClr val="white"/>
              </a:solidFill>
            </a:endParaRPr>
          </a:p>
        </p:txBody>
      </p:sp>
      <p:sp>
        <p:nvSpPr>
          <p:cNvPr id="39" name="Rectangle 38"/>
          <p:cNvSpPr/>
          <p:nvPr/>
        </p:nvSpPr>
        <p:spPr>
          <a:xfrm>
            <a:off x="2407278" y="2285590"/>
            <a:ext cx="1314865" cy="3738148"/>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447960" y="2285590"/>
            <a:ext cx="1238216" cy="3738148"/>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Technical Support </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system level settings. </a:t>
            </a: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a:t>
            </a:r>
            <a:r>
              <a:rPr lang="en-US" sz="1200" dirty="0">
                <a:solidFill>
                  <a:prstClr val="black">
                    <a:hueOff val="0"/>
                    <a:satOff val="0"/>
                    <a:lumOff val="0"/>
                    <a:alphaOff val="0"/>
                  </a:prstClr>
                </a:solidFill>
              </a:rPr>
              <a:t>,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Battery errors</a:t>
            </a:r>
            <a:r>
              <a:rPr lang="en-US" sz="1200" dirty="0" smtClean="0">
                <a:solidFill>
                  <a:prstClr val="black">
                    <a:hueOff val="0"/>
                    <a:satOff val="0"/>
                    <a:lumOff val="0"/>
                    <a:alphaOff val="0"/>
                  </a:prstClr>
                </a:solidFill>
              </a:rPr>
              <a:t>.</a:t>
            </a: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Completes forms and follow-ups.</a:t>
            </a:r>
          </a:p>
          <a:p>
            <a:pPr marL="171450" lvl="1" indent="-171450" defTabSz="533400">
              <a:lnSpc>
                <a:spcPct val="90000"/>
              </a:lnSpc>
              <a:spcBef>
                <a:spcPct val="0"/>
              </a:spcBef>
              <a:spcAft>
                <a:spcPct val="15000"/>
              </a:spcAft>
              <a:buFont typeface="Arial" panose="020B0604020202020204" pitchFamily="34" charset="0"/>
              <a:buChar char="•"/>
            </a:pPr>
            <a:endParaRPr lang="en-US" sz="1200" dirty="0">
              <a:solidFill>
                <a:prstClr val="black">
                  <a:hueOff val="0"/>
                  <a:satOff val="0"/>
                  <a:lumOff val="0"/>
                  <a:alphaOff val="0"/>
                </a:prstClr>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370005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solidFill>
                  <a:schemeClr val="tx1"/>
                </a:solidFill>
              </a:rPr>
              <a:t>Tablets will not function outside of the hospital grounds.</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Tablets have built-in tracking capability.</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The system records the name and address of the last Veteran who used a missing tablet.</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Staff will </a:t>
            </a:r>
            <a:r>
              <a:rPr lang="en-US" sz="2800" u="sng" dirty="0" smtClean="0">
                <a:solidFill>
                  <a:schemeClr val="tx1"/>
                </a:solidFill>
              </a:rPr>
              <a:t>not be held responsible </a:t>
            </a:r>
            <a:r>
              <a:rPr lang="en-US" sz="2800" dirty="0" smtClean="0">
                <a:solidFill>
                  <a:schemeClr val="tx1"/>
                </a:solidFill>
              </a:rPr>
              <a:t>for tablets which 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235401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9117963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88958" y="2805698"/>
            <a:ext cx="785813" cy="963612"/>
            <a:chOff x="4167981" y="3221832"/>
            <a:chExt cx="785813" cy="963612"/>
          </a:xfrm>
        </p:grpSpPr>
        <p:pic>
          <p:nvPicPr>
            <p:cNvPr id="614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332163"/>
              <a:ext cx="658813"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67981" y="3221832"/>
              <a:ext cx="785813"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Assessments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r>
              <a:rPr lang="en-US" sz="1800" b="1" dirty="0"/>
              <a:t>Assessments may be created in a batch for the next day’s appointments, or they may be created singly for a walk-in Veteran.</a:t>
            </a:r>
          </a:p>
          <a:p>
            <a:pPr marL="0" indent="0">
              <a:buNone/>
            </a:pPr>
            <a:endParaRPr lang="en-US" sz="1800" b="1" dirty="0" smtClean="0"/>
          </a:p>
          <a:p>
            <a:pPr marL="0" indent="0">
              <a:buNone/>
            </a:pPr>
            <a:r>
              <a:rPr lang="en-US" sz="1800" b="1" dirty="0" smtClean="0"/>
              <a:t>Before </a:t>
            </a:r>
            <a:r>
              <a:rPr lang="en-US" sz="1800" b="1" dirty="0"/>
              <a:t>a Veteran can begin eScreening, </a:t>
            </a:r>
            <a:r>
              <a:rPr lang="en-US" sz="1800" b="1" dirty="0" smtClean="0"/>
              <a:t>one of these users must </a:t>
            </a:r>
            <a:r>
              <a:rPr lang="en-US" sz="1800" b="1" dirty="0"/>
              <a:t>set up an assessment for the Veteran:</a:t>
            </a:r>
            <a:endParaRPr lang="en-US" sz="1800" b="1" dirty="0" smtClean="0"/>
          </a:p>
          <a:p>
            <a:pPr lvl="1">
              <a:buFont typeface="Arial" panose="020B0604020202020204" pitchFamily="34" charset="0"/>
              <a:buChar char="•"/>
            </a:pPr>
            <a:r>
              <a:rPr lang="en-US" sz="1800" dirty="0">
                <a:solidFill>
                  <a:schemeClr val="tx1"/>
                </a:solidFill>
              </a:rPr>
              <a:t>Healthcare System </a:t>
            </a:r>
            <a:r>
              <a:rPr lang="en-US" sz="1800" dirty="0" smtClean="0">
                <a:solidFill>
                  <a:schemeClr val="tx1"/>
                </a:solidFill>
              </a:rPr>
              <a:t>Technical Administrator,</a:t>
            </a:r>
            <a:endParaRPr lang="en-US" sz="1800" dirty="0">
              <a:solidFill>
                <a:schemeClr val="tx1"/>
              </a:solidFill>
            </a:endParaRPr>
          </a:p>
          <a:p>
            <a:pPr lvl="1">
              <a:buFont typeface="Arial" panose="020B0604020202020204" pitchFamily="34" charset="0"/>
              <a:buChar char="•"/>
            </a:pPr>
            <a:r>
              <a:rPr lang="en-US" sz="1800" dirty="0">
                <a:solidFill>
                  <a:schemeClr val="tx1"/>
                </a:solidFill>
              </a:rPr>
              <a:t>Clinician (LVNs, RNs, NPs, MDs, etc</a:t>
            </a:r>
            <a:r>
              <a:rPr lang="en-US" sz="1800" dirty="0" smtClean="0">
                <a:solidFill>
                  <a:schemeClr val="tx1"/>
                </a:solidFill>
              </a:rPr>
              <a:t>.), or</a:t>
            </a:r>
            <a:endParaRPr lang="en-US" sz="1800" dirty="0">
              <a:solidFill>
                <a:schemeClr val="tx1"/>
              </a:solidFill>
            </a:endParaRPr>
          </a:p>
          <a:p>
            <a:pPr lvl="1">
              <a:buFont typeface="Arial" panose="020B0604020202020204" pitchFamily="34" charset="0"/>
              <a:buChar char="•"/>
            </a:pPr>
            <a:r>
              <a:rPr lang="en-US" sz="1800" dirty="0">
                <a:solidFill>
                  <a:schemeClr val="tx1"/>
                </a:solidFill>
              </a:rPr>
              <a:t>Assistant (MSA, etc</a:t>
            </a:r>
            <a:r>
              <a:rPr lang="en-US" sz="1800" dirty="0" smtClean="0">
                <a:solidFill>
                  <a:schemeClr val="tx1"/>
                </a:solidFill>
              </a:rPr>
              <a:t>.).</a:t>
            </a:r>
            <a:endParaRPr lang="en-US" sz="1800" dirty="0">
              <a:solidFill>
                <a:schemeClr val="tx1"/>
              </a:solidFill>
            </a:endParaRPr>
          </a:p>
          <a:p>
            <a:pPr marL="0" indent="0">
              <a:buNone/>
            </a:pPr>
            <a:endParaRPr lang="en-US" sz="1800" dirty="0" smtClean="0"/>
          </a:p>
          <a:p>
            <a:pPr marL="0" indent="0">
              <a:buNone/>
            </a:pPr>
            <a:r>
              <a:rPr lang="en-US" sz="1800" b="1" dirty="0" smtClean="0"/>
              <a:t>Setting up </a:t>
            </a:r>
            <a:r>
              <a:rPr lang="en-US" sz="1800" b="1" dirty="0"/>
              <a:t>an assessment consists </a:t>
            </a:r>
            <a:r>
              <a:rPr lang="en-US" sz="1800" b="1" dirty="0" smtClean="0"/>
              <a:t>of these procedures done in sequence: </a:t>
            </a:r>
            <a:endParaRPr lang="en-US" sz="1800" b="1" dirty="0"/>
          </a:p>
          <a:p>
            <a:pPr marL="800100" lvl="1" indent="-342900">
              <a:buFont typeface="+mj-lt"/>
              <a:buAutoNum type="alphaUcPeriod"/>
            </a:pPr>
            <a:r>
              <a:rPr lang="en-US" sz="1800" dirty="0">
                <a:solidFill>
                  <a:schemeClr val="tx1"/>
                </a:solidFill>
              </a:rPr>
              <a:t>Create a Veteran record (or locate one) in the database (DB).</a:t>
            </a:r>
          </a:p>
          <a:p>
            <a:pPr marL="800100" lvl="1" indent="-342900">
              <a:buFont typeface="+mj-lt"/>
              <a:buAutoNum type="alphaUcPeriod"/>
            </a:pPr>
            <a:r>
              <a:rPr lang="en-US" sz="1800" dirty="0">
                <a:solidFill>
                  <a:schemeClr val="tx1"/>
                </a:solidFill>
              </a:rPr>
              <a:t>Assign a new battery to the Veteran.</a:t>
            </a:r>
          </a:p>
          <a:p>
            <a:pPr marL="0" indent="0">
              <a:buNone/>
            </a:pPr>
            <a:endParaRPr lang="en-US" sz="1800" dirty="0" smtClean="0"/>
          </a:p>
          <a:p>
            <a:pPr marL="0" indent="0">
              <a:spcBef>
                <a:spcPts val="1200"/>
              </a:spcBef>
              <a:buNone/>
            </a:pPr>
            <a:r>
              <a:rPr lang="en-US" sz="1800" b="1" dirty="0"/>
              <a:t>After A and B are complete, the system is ready to accept input on a tablet from the Veteran.</a:t>
            </a:r>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156189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457200" y="998769"/>
            <a:ext cx="8229600" cy="4983163"/>
          </a:xfrm>
        </p:spPr>
        <p:txBody>
          <a:bodyPr/>
          <a:lstStyle/>
          <a:p>
            <a:pPr lvl="0">
              <a:buFont typeface="+mj-lt"/>
              <a:buAutoNum type="arabicPeriod"/>
            </a:pPr>
            <a:r>
              <a:rPr lang="en-US" sz="1600" dirty="0"/>
              <a:t>From the Home </a:t>
            </a:r>
            <a:r>
              <a:rPr lang="en-US" sz="1600" dirty="0" smtClean="0"/>
              <a:t>page, click </a:t>
            </a:r>
            <a:r>
              <a:rPr lang="en-US" sz="1600" b="1" dirty="0" smtClean="0"/>
              <a:t>Create Battery</a:t>
            </a:r>
            <a:r>
              <a:rPr lang="en-US" sz="1600" dirty="0" smtClean="0"/>
              <a:t>.</a:t>
            </a:r>
          </a:p>
          <a:p>
            <a:pPr lvl="0">
              <a:buFont typeface="+mj-lt"/>
              <a:buAutoNum type="arabicPeriod"/>
            </a:pPr>
            <a:r>
              <a:rPr lang="en-US" sz="1600" dirty="0" smtClean="0"/>
              <a:t>Type </a:t>
            </a:r>
            <a:r>
              <a:rPr lang="en-US" sz="1600" b="1" dirty="0" smtClean="0"/>
              <a:t>Last Name </a:t>
            </a:r>
            <a:r>
              <a:rPr lang="en-US" sz="1600" dirty="0" smtClean="0"/>
              <a:t>and</a:t>
            </a:r>
            <a:r>
              <a:rPr lang="en-US" sz="1600" b="1" dirty="0" smtClean="0"/>
              <a:t> SSN-4</a:t>
            </a:r>
            <a:r>
              <a:rPr lang="en-US" sz="1600" dirty="0" smtClean="0"/>
              <a:t>, then click </a:t>
            </a:r>
            <a:r>
              <a:rPr lang="en-US" sz="1600" b="1" dirty="0" smtClean="0"/>
              <a:t>Search</a:t>
            </a:r>
            <a:r>
              <a:rPr lang="en-US" sz="1600" dirty="0" smtClean="0"/>
              <a:t>.</a:t>
            </a:r>
          </a:p>
          <a:p>
            <a:pPr lvl="0">
              <a:buFont typeface="+mj-lt"/>
              <a:buAutoNum type="arabicPeriod"/>
            </a:pPr>
            <a:r>
              <a:rPr lang="en-US" sz="1600" dirty="0"/>
              <a:t>C</a:t>
            </a:r>
            <a:r>
              <a:rPr lang="en-US" sz="1600" dirty="0" smtClean="0"/>
              <a:t>lick </a:t>
            </a:r>
            <a:r>
              <a:rPr lang="en-US" sz="1600" b="1" dirty="0" smtClean="0"/>
              <a:t>Select </a:t>
            </a:r>
            <a:r>
              <a:rPr lang="en-US" sz="1600" dirty="0" smtClean="0"/>
              <a:t>by the name of the Veteran you want to create the assessment for.</a:t>
            </a:r>
          </a:p>
          <a:p>
            <a:pPr lvl="0">
              <a:buFont typeface="+mj-lt"/>
              <a:buAutoNum type="arabicPeriod"/>
            </a:pPr>
            <a:endParaRPr lang="en-US" sz="1600" b="1"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Searching for a Veteran</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9062" y="2152650"/>
            <a:ext cx="6958768"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9062" y="2489200"/>
            <a:ext cx="6954981" cy="141604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28713" y="3558821"/>
            <a:ext cx="1834580" cy="17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35359" y="3586652"/>
            <a:ext cx="1422591" cy="119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14193" y="4198161"/>
            <a:ext cx="6888506" cy="179958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640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xit" presetSubtype="0" fill="hold" nodeType="withEffect">
                                  <p:stCondLst>
                                    <p:cond delay="0"/>
                                  </p:stCondLst>
                                  <p:childTnLst>
                                    <p:set>
                                      <p:cBhvr>
                                        <p:cTn id="9" dur="1" fill="hold">
                                          <p:stCondLst>
                                            <p:cond delay="0"/>
                                          </p:stCondLst>
                                        </p:cTn>
                                        <p:tgtEl>
                                          <p:spTgt spid="1026"/>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500"/>
                                        <p:tgtEl>
                                          <p:spTgt spid="10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 presetClass="entr" presetSubtype="0" fill="hold" nodeType="withEffect">
                                  <p:stCondLst>
                                    <p:cond delay="0"/>
                                  </p:stCondLst>
                                  <p:childTnLst>
                                    <p:set>
                                      <p:cBhvr>
                                        <p:cTn id="31"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278777" y="940483"/>
            <a:ext cx="8229600" cy="4983163"/>
          </a:xfrm>
        </p:spPr>
        <p:txBody>
          <a:bodyPr/>
          <a:lstStyle/>
          <a:p>
            <a:pPr lvl="0">
              <a:buFont typeface="+mj-lt"/>
              <a:buAutoNum type="arabicPeriod"/>
            </a:pPr>
            <a:r>
              <a:rPr lang="en-US" sz="1600" dirty="0" smtClean="0"/>
              <a:t>Click </a:t>
            </a:r>
            <a:r>
              <a:rPr lang="en-US" sz="1600" b="1" dirty="0" smtClean="0"/>
              <a:t>Create New Battery</a:t>
            </a:r>
            <a:r>
              <a:rPr lang="en-US" sz="1600" dirty="0" smtClean="0"/>
              <a:t>.</a:t>
            </a:r>
          </a:p>
          <a:p>
            <a:pPr lvl="0">
              <a:buFont typeface="+mj-lt"/>
              <a:buAutoNum type="arabicPeriod"/>
            </a:pPr>
            <a:r>
              <a:rPr lang="en-US" sz="1600" dirty="0" smtClean="0"/>
              <a:t>Select the following </a:t>
            </a:r>
            <a:r>
              <a:rPr lang="en-US" sz="1600" dirty="0" smtClean="0"/>
              <a:t>drop-downs.</a:t>
            </a:r>
            <a:endParaRPr lang="en-US" sz="1600" dirty="0" smtClean="0"/>
          </a:p>
          <a:p>
            <a:pPr lvl="0">
              <a:buFont typeface="+mj-lt"/>
              <a:buAutoNum type="arabicPeriod"/>
            </a:pPr>
            <a:r>
              <a:rPr lang="en-US" sz="1600" dirty="0" smtClean="0"/>
              <a:t>Scroll </a:t>
            </a:r>
            <a:r>
              <a:rPr lang="en-US" sz="1600" dirty="0" smtClean="0"/>
              <a:t>down and select </a:t>
            </a:r>
            <a:r>
              <a:rPr lang="en-US" sz="1600" b="1" dirty="0" smtClean="0"/>
              <a:t>Mental </a:t>
            </a:r>
            <a:r>
              <a:rPr lang="en-US" sz="1600" b="1" dirty="0" smtClean="0"/>
              <a:t>Health</a:t>
            </a:r>
            <a:r>
              <a:rPr lang="en-US" sz="1600" dirty="0" smtClean="0"/>
              <a:t>, then </a:t>
            </a:r>
            <a:r>
              <a:rPr lang="en-US" sz="1600" dirty="0" smtClean="0"/>
              <a:t>scroll </a:t>
            </a:r>
            <a:r>
              <a:rPr lang="en-US" sz="1600" dirty="0" smtClean="0"/>
              <a:t>down and </a:t>
            </a:r>
            <a:r>
              <a:rPr lang="en-US" sz="1600" dirty="0" smtClean="0"/>
              <a:t>click </a:t>
            </a:r>
            <a:r>
              <a:rPr lang="en-US" sz="1600" b="1" dirty="0" smtClean="0"/>
              <a:t>Save</a:t>
            </a:r>
            <a:r>
              <a:rPr lang="en-US" sz="1600" dirty="0" smtClean="0"/>
              <a:t>.</a:t>
            </a:r>
            <a:endParaRPr lang="en-US" sz="1600" dirty="0" smtClean="0"/>
          </a:p>
          <a:p>
            <a:pPr lvl="0">
              <a:buFont typeface="+mj-lt"/>
              <a:buAutoNum type="arabicPeriod"/>
            </a:pPr>
            <a:endParaRPr lang="en-US" sz="1600"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Creating the Assessment</a:t>
            </a:r>
            <a:endParaRPr lang="en-US" dirty="0"/>
          </a:p>
        </p:txBody>
      </p:sp>
      <p:grpSp>
        <p:nvGrpSpPr>
          <p:cNvPr id="6" name="Group 5"/>
          <p:cNvGrpSpPr/>
          <p:nvPr/>
        </p:nvGrpSpPr>
        <p:grpSpPr>
          <a:xfrm>
            <a:off x="617841" y="1869631"/>
            <a:ext cx="6573534" cy="2264073"/>
            <a:chOff x="713091" y="1877726"/>
            <a:chExt cx="7668284" cy="2885986"/>
          </a:xfrm>
        </p:grpSpPr>
        <p:pic>
          <p:nvPicPr>
            <p:cNvPr id="3078"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4378" y="1877726"/>
              <a:ext cx="7656997" cy="2885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3091" y="3589668"/>
              <a:ext cx="7656997" cy="785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79"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7868" y="4063814"/>
            <a:ext cx="1809031" cy="649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646542" y="4099067"/>
            <a:ext cx="1839031" cy="69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615216" y="4136147"/>
            <a:ext cx="1740429" cy="89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8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t>
            </a:r>
            <a:r>
              <a:rPr lang="en-US" dirty="0" smtClean="0"/>
              <a:t>an Assessment</a:t>
            </a:r>
            <a:endParaRPr lang="en-US" dirty="0"/>
          </a:p>
        </p:txBody>
      </p:sp>
      <p:sp>
        <p:nvSpPr>
          <p:cNvPr id="3" name="Content Placeholder 2"/>
          <p:cNvSpPr>
            <a:spLocks noGrp="1"/>
          </p:cNvSpPr>
          <p:nvPr>
            <p:ph idx="1"/>
          </p:nvPr>
        </p:nvSpPr>
        <p:spPr>
          <a:xfrm>
            <a:off x="457200" y="1436914"/>
            <a:ext cx="8229600" cy="5222642"/>
          </a:xfrm>
        </p:spPr>
        <p:txBody>
          <a:bodyPr>
            <a:normAutofit/>
          </a:bodyPr>
          <a:lstStyle/>
          <a:p>
            <a:pPr marL="0" lvl="0" indent="0">
              <a:buNone/>
            </a:pPr>
            <a:r>
              <a:rPr lang="en-US" sz="1800" dirty="0"/>
              <a:t>The system is ready for the Veteran to log in and complete the Battery.</a:t>
            </a:r>
          </a:p>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19</a:t>
            </a:fld>
            <a:endParaRPr lang="en-US" dirty="0">
              <a:solidFill>
                <a:prstClr val="black">
                  <a:lumMod val="65000"/>
                  <a:lumOff val="35000"/>
                </a:prstClr>
              </a:solidFill>
            </a:endParaRPr>
          </a:p>
        </p:txBody>
      </p:sp>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14228" y="1885325"/>
            <a:ext cx="6206866" cy="313454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a:t>
            </a:r>
            <a:r>
              <a:rPr lang="en-US" dirty="0"/>
              <a:t>to the eScreening tablet system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ctr">
              <a:spcBef>
                <a:spcPts val="0"/>
              </a:spcBef>
              <a:buNone/>
            </a:pPr>
            <a:endParaRPr lang="en-US" sz="2400" b="1" dirty="0" smtClean="0"/>
          </a:p>
          <a:p>
            <a:pPr marL="0" indent="0" algn="ctr">
              <a:spcBef>
                <a:spcPts val="0"/>
              </a:spcBef>
              <a:buNone/>
            </a:pPr>
            <a:r>
              <a:rPr lang="en-US" sz="2400" b="1" dirty="0" smtClean="0"/>
              <a:t>Mental </a:t>
            </a:r>
            <a:r>
              <a:rPr lang="en-US" sz="2400" b="1" dirty="0"/>
              <a:t>Health eScreening Research Pilot</a:t>
            </a:r>
          </a:p>
          <a:p>
            <a:pPr marL="0" indent="0">
              <a:buNone/>
            </a:pPr>
            <a:r>
              <a:rPr lang="en-US" sz="2400" dirty="0"/>
              <a:t>For the last two years, members of the Center for Excellence in Stress and Mental Health (CESAMH) have been using eScreening for OEF/OIF/OND Veterans enrolling in VA Health Care in San Diego. CESAMH has also been tracking OOO Veterans for depression, suicide risk, PTSD, and more.</a:t>
            </a:r>
          </a:p>
          <a:p>
            <a:pPr marL="0" indent="0">
              <a:buNone/>
            </a:pPr>
            <a:endParaRPr lang="en-US" sz="2400" dirty="0"/>
          </a:p>
          <a:p>
            <a:pPr marL="0" indent="0">
              <a:buNone/>
            </a:pPr>
            <a:r>
              <a:rPr lang="en-US" sz="2400" dirty="0"/>
              <a:t>We (CESAMH) </a:t>
            </a:r>
            <a:r>
              <a:rPr lang="en-US" sz="2400" dirty="0" smtClean="0"/>
              <a:t>found </a:t>
            </a:r>
            <a:r>
              <a:rPr lang="en-US" sz="2400" dirty="0"/>
              <a:t>that about half of the newly enrolled had risk factors for suicide, indicating the need for </a:t>
            </a:r>
            <a:r>
              <a:rPr lang="en-US" sz="2400" dirty="0" smtClean="0"/>
              <a:t>immediate clinical </a:t>
            </a:r>
            <a:r>
              <a:rPr lang="en-US" sz="2400" dirty="0"/>
              <a:t>follow-up. Many of them had symptoms of depression or anxiety, and the majority of these younger Veterans were in physical pain. </a:t>
            </a:r>
            <a:endParaRPr lang="en-US" sz="1800" dirty="0"/>
          </a:p>
          <a:p>
            <a:pPr marL="0" indent="0" algn="ctr">
              <a:buNone/>
            </a:pPr>
            <a:endParaRPr lang="en-US" sz="2100" dirty="0" smtClean="0"/>
          </a:p>
          <a:p>
            <a:pPr marL="0" indent="0">
              <a:buNone/>
            </a:pPr>
            <a:endParaRPr lang="en-US" sz="2400" dirty="0" smtClean="0"/>
          </a:p>
          <a:p>
            <a:pPr marL="0" indent="0">
              <a:buNone/>
            </a:pPr>
            <a:endParaRPr lang="en-US" sz="24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1080024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2778082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71806" y="3599052"/>
            <a:ext cx="785813" cy="963613"/>
            <a:chOff x="4156364" y="2987289"/>
            <a:chExt cx="785813" cy="963613"/>
          </a:xfrm>
        </p:grpSpPr>
        <p:pic>
          <p:nvPicPr>
            <p:cNvPr id="7171"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098800"/>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56364" y="2987289"/>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a:t>From the Home screen, click </a:t>
            </a:r>
            <a:r>
              <a:rPr lang="en-US" sz="1400" b="1" dirty="0"/>
              <a:t>Dashboard</a:t>
            </a:r>
            <a:r>
              <a:rPr lang="en-US" sz="1400" dirty="0"/>
              <a:t>.</a:t>
            </a:r>
          </a:p>
          <a:p>
            <a:pPr marL="0" indent="0">
              <a:buNone/>
            </a:pPr>
            <a:r>
              <a:rPr lang="en-US" sz="1400" dirty="0"/>
              <a:t>The Dashboard opens in List view. This view </a:t>
            </a:r>
            <a:r>
              <a:rPr lang="en-US" sz="1400" dirty="0" smtClean="0"/>
              <a:t>shows the Veterans who have </a:t>
            </a:r>
            <a:r>
              <a:rPr lang="en-US" sz="1400" dirty="0"/>
              <a:t>a battery scheduled, in progress, or completed, and any alerts associated with the screenings. </a:t>
            </a:r>
          </a:p>
          <a:p>
            <a:pPr>
              <a:buFont typeface="+mj-lt"/>
              <a:buAutoNum type="arabicPeriod"/>
            </a:pPr>
            <a:endParaRPr lang="en-US" sz="1400" dirty="0"/>
          </a:p>
          <a:p>
            <a:pPr marL="0" indent="0">
              <a:buNone/>
            </a:pPr>
            <a:endParaRPr lang="en-US" sz="1800" dirty="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9183" y="2059825"/>
            <a:ext cx="6828558" cy="414227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686800" y="295275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346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Clicking a Veteran’s name brings you to the Assessment Summary page. You can click Review Assessment to review the CPRS note.</a:t>
            </a:r>
            <a:endParaRPr lang="en-US" sz="1800" dirty="0"/>
          </a:p>
        </p:txBody>
      </p:sp>
      <p:pic>
        <p:nvPicPr>
          <p:cNvPr id="1024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29641" y="1851942"/>
            <a:ext cx="7177191" cy="471404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ight Arrow 9"/>
          <p:cNvSpPr/>
          <p:nvPr/>
        </p:nvSpPr>
        <p:spPr>
          <a:xfrm rot="1673954">
            <a:off x="511914" y="5740919"/>
            <a:ext cx="624908" cy="270636"/>
          </a:xfrm>
          <a:prstGeom prst="rightArrow">
            <a:avLst>
              <a:gd name="adj1" fmla="val 5556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02959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fade">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prstClr val="white"/>
                </a:solidFill>
              </a:rPr>
              <a:t>4 </a:t>
            </a:r>
            <a:r>
              <a:rPr lang="en-US" dirty="0">
                <a:solidFill>
                  <a:prstClr val="white"/>
                </a:solidFill>
              </a:rPr>
              <a:t>| </a:t>
            </a:r>
            <a:r>
              <a:rPr lang="en-US" dirty="0" smtClean="0"/>
              <a:t>Dashboard Features</a:t>
            </a:r>
            <a:endParaRPr lang="en-US" dirty="0"/>
          </a:p>
        </p:txBody>
      </p:sp>
      <p:sp>
        <p:nvSpPr>
          <p:cNvPr id="3" name="Content Placeholder 2"/>
          <p:cNvSpPr>
            <a:spLocks noGrp="1"/>
          </p:cNvSpPr>
          <p:nvPr>
            <p:ph idx="1"/>
          </p:nvPr>
        </p:nvSpPr>
        <p:spPr>
          <a:xfrm>
            <a:off x="457200" y="899569"/>
            <a:ext cx="8229600" cy="4983163"/>
          </a:xfrm>
        </p:spPr>
        <p:txBody>
          <a:bodyPr/>
          <a:lstStyle/>
          <a:p>
            <a:pPr lvl="0">
              <a:buFont typeface="+mj-lt"/>
              <a:buAutoNum type="arabicPeriod"/>
            </a:pPr>
            <a:endParaRPr lang="en-US" sz="1600" b="1" dirty="0" smtClean="0"/>
          </a:p>
          <a:p>
            <a:pPr lvl="0">
              <a:buFont typeface="+mj-lt"/>
              <a:buAutoNum type="arabicPeriod"/>
            </a:pPr>
            <a:r>
              <a:rPr lang="en-US" sz="1600" dirty="0" smtClean="0"/>
              <a:t>After the Veteran is finished with the assessment, </a:t>
            </a:r>
            <a:r>
              <a:rPr lang="en-US" sz="1600" dirty="0"/>
              <a:t>c</a:t>
            </a:r>
            <a:r>
              <a:rPr lang="en-US" sz="1600" dirty="0" smtClean="0"/>
              <a:t>lick </a:t>
            </a:r>
            <a:r>
              <a:rPr lang="en-US" sz="1600" b="1" dirty="0" smtClean="0"/>
              <a:t>Map to Vista Record</a:t>
            </a:r>
            <a:r>
              <a:rPr lang="en-US" sz="1600" dirty="0" smtClean="0"/>
              <a:t>.</a:t>
            </a:r>
          </a:p>
          <a:p>
            <a:pPr lvl="0">
              <a:buFont typeface="+mj-lt"/>
              <a:buAutoNum type="arabicPeriod"/>
            </a:pPr>
            <a:r>
              <a:rPr lang="en-US" sz="1600" dirty="0" smtClean="0"/>
              <a:t>Click </a:t>
            </a:r>
            <a:r>
              <a:rPr lang="en-US" sz="1600" b="1" dirty="0" smtClean="0"/>
              <a:t>Search</a:t>
            </a:r>
            <a:r>
              <a:rPr lang="en-US" sz="1600" dirty="0" smtClean="0"/>
              <a:t>, then click </a:t>
            </a:r>
            <a:r>
              <a:rPr lang="en-US" sz="1600" b="1" dirty="0" smtClean="0"/>
              <a:t>Map</a:t>
            </a:r>
            <a:r>
              <a:rPr lang="en-US" sz="1600" dirty="0" smtClean="0"/>
              <a:t>.</a:t>
            </a:r>
          </a:p>
        </p:txBody>
      </p:sp>
      <p:sp>
        <p:nvSpPr>
          <p:cNvPr id="4" name="Text Placeholder 3"/>
          <p:cNvSpPr>
            <a:spLocks noGrp="1"/>
          </p:cNvSpPr>
          <p:nvPr>
            <p:ph type="body" sz="quarter" idx="13"/>
          </p:nvPr>
        </p:nvSpPr>
        <p:spPr/>
        <p:txBody>
          <a:bodyPr/>
          <a:lstStyle/>
          <a:p>
            <a:r>
              <a:rPr lang="en-US" dirty="0" smtClean="0"/>
              <a:t>Mapping a Veteran to a VistA Record</a:t>
            </a:r>
            <a:endParaRPr lang="en-US" dirty="0"/>
          </a:p>
        </p:txBody>
      </p:sp>
      <p:pic>
        <p:nvPicPr>
          <p:cNvPr id="205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5529" y="2053182"/>
            <a:ext cx="7732941" cy="267593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8"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5528" y="4991014"/>
            <a:ext cx="7732941" cy="109734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82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2054" y="2284102"/>
            <a:ext cx="6367897" cy="418355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600700"/>
          </a:xfrm>
        </p:spPr>
        <p:txBody>
          <a:bodyPr>
            <a:normAutofit/>
          </a:bodyPr>
          <a:lstStyle/>
          <a:p>
            <a:pPr marL="0" indent="0">
              <a:buNone/>
            </a:pPr>
            <a:r>
              <a:rPr lang="en-US" sz="1400" dirty="0" smtClean="0"/>
              <a:t>The Assessment Summary has many functions:</a:t>
            </a:r>
          </a:p>
          <a:p>
            <a:pPr lvl="1">
              <a:buFont typeface="Arial" panose="020B0604020202020204" pitchFamily="34" charset="0"/>
              <a:buChar char="•"/>
            </a:pPr>
            <a:r>
              <a:rPr lang="en-US" sz="1400" dirty="0" smtClean="0"/>
              <a:t>Review the CPRS Note </a:t>
            </a:r>
          </a:p>
          <a:p>
            <a:pPr lvl="1">
              <a:buFont typeface="Arial" panose="020B0604020202020204" pitchFamily="34" charset="0"/>
              <a:buChar char="•"/>
            </a:pPr>
            <a:r>
              <a:rPr lang="en-US" sz="1400" dirty="0" smtClean="0"/>
              <a:t>View the Veteran Summary</a:t>
            </a:r>
          </a:p>
          <a:p>
            <a:pPr lvl="1">
              <a:buFont typeface="Arial" panose="020B0604020202020204" pitchFamily="34" charset="0"/>
              <a:buChar char="•"/>
            </a:pPr>
            <a:r>
              <a:rPr lang="en-US" sz="1400" dirty="0" smtClean="0"/>
              <a:t>Save to </a:t>
            </a:r>
            <a:r>
              <a:rPr lang="en-US" sz="1400" dirty="0" err="1" smtClean="0"/>
              <a:t>VistA</a:t>
            </a:r>
            <a:endParaRPr lang="en-US" sz="1400" dirty="0" smtClean="0"/>
          </a:p>
          <a:p>
            <a:pPr marL="0" indent="0">
              <a:buNone/>
            </a:pPr>
            <a:endParaRPr lang="en-US" sz="1800" dirty="0"/>
          </a:p>
        </p:txBody>
      </p:sp>
      <p:pic>
        <p:nvPicPr>
          <p:cNvPr id="11270"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00752" y="3744656"/>
            <a:ext cx="1219199" cy="38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Placeholder 3"/>
          <p:cNvSpPr>
            <a:spLocks noGrp="1"/>
          </p:cNvSpPr>
          <p:nvPr>
            <p:ph type="body" sz="quarter" idx="13"/>
          </p:nvPr>
        </p:nvSpPr>
        <p:spPr>
          <a:xfrm>
            <a:off x="20865" y="416608"/>
            <a:ext cx="5218048" cy="523875"/>
          </a:xfrm>
        </p:spPr>
        <p:txBody>
          <a:bodyPr/>
          <a:lstStyle/>
          <a:p>
            <a:r>
              <a:rPr lang="en-US" dirty="0" smtClean="0"/>
              <a:t>Assessment Summary</a:t>
            </a:r>
            <a:endParaRPr lang="en-US" dirty="0"/>
          </a:p>
        </p:txBody>
      </p:sp>
    </p:spTree>
    <p:extLst>
      <p:ext uri="{BB962C8B-B14F-4D97-AF65-F5344CB8AC3E}">
        <p14:creationId xmlns:p14="http://schemas.microsoft.com/office/powerpoint/2010/main" val="26305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500" fill="hold"/>
                                        <p:tgtEl>
                                          <p:spTgt spid="11270"/>
                                        </p:tgtEl>
                                      </p:cBhvr>
                                      <p:by x="250000" y="250000"/>
                                    </p:animScale>
                                  </p:childTnLst>
                                </p:cTn>
                              </p:par>
                            </p:childTnLst>
                          </p:cTn>
                        </p:par>
                        <p:par>
                          <p:cTn id="15" fill="hold">
                            <p:stCondLst>
                              <p:cond delay="500"/>
                            </p:stCondLst>
                            <p:childTnLst>
                              <p:par>
                                <p:cTn id="16" presetID="1" presetClass="exit" presetSubtype="0" fill="hold" nodeType="afterEffect">
                                  <p:stCondLst>
                                    <p:cond delay="0"/>
                                  </p:stCondLst>
                                  <p:childTnLst>
                                    <p:set>
                                      <p:cBhvr>
                                        <p:cTn id="17" dur="1" fill="hold">
                                          <p:stCondLst>
                                            <p:cond delay="0"/>
                                          </p:stCondLst>
                                        </p:cTn>
                                        <p:tgtEl>
                                          <p:spTgt spid="11270"/>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7">
                                            <p:txEl>
                                              <p:pRg st="3" end="3"/>
                                            </p:txEl>
                                          </p:spTgt>
                                        </p:tgtEl>
                                        <p:attrNameLst>
                                          <p:attrName>style.visibility</p:attrName>
                                        </p:attrNameLst>
                                      </p:cBhvr>
                                      <p:to>
                                        <p:strVal val="visible"/>
                                      </p:to>
                                    </p:set>
                                    <p:animEffect transition="in" filter="fade">
                                      <p:cBhvr>
                                        <p:cTn id="20"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7605747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2290"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62365" y="448682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88474" y="4378772"/>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Reporting and Data</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26</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Introduction to Reporting and Data</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a:t>MHE incorporates a number of functions that allow you to view Veteran and assessment data, and generate various reports. </a:t>
            </a:r>
          </a:p>
          <a:p>
            <a:pPr marL="0" indent="0">
              <a:buNone/>
            </a:pPr>
            <a:endParaRPr lang="en-US" sz="1800" dirty="0" smtClean="0"/>
          </a:p>
          <a:p>
            <a:pPr marL="0" indent="0">
              <a:buNone/>
            </a:pPr>
            <a:r>
              <a:rPr lang="en-US" sz="1800" dirty="0" smtClean="0"/>
              <a:t>You </a:t>
            </a:r>
            <a:r>
              <a:rPr lang="en-US" sz="1800" dirty="0"/>
              <a:t>can:</a:t>
            </a:r>
          </a:p>
          <a:p>
            <a:pPr>
              <a:buFont typeface="Arial" charset="0"/>
              <a:buChar char="•"/>
            </a:pPr>
            <a:r>
              <a:rPr lang="en-US" sz="1800" dirty="0"/>
              <a:t>Search the system for Veterans and Assessments.</a:t>
            </a:r>
          </a:p>
          <a:p>
            <a:pPr>
              <a:buFont typeface="Arial" charset="0"/>
              <a:buChar char="•"/>
            </a:pPr>
            <a:r>
              <a:rPr lang="en-US" sz="1800" dirty="0"/>
              <a:t>Print or review a Veteran’s individual questions and answers.</a:t>
            </a:r>
          </a:p>
          <a:p>
            <a:pPr>
              <a:buFont typeface="Arial" charset="0"/>
              <a:buChar char="•"/>
            </a:pPr>
            <a:r>
              <a:rPr lang="en-US" sz="1800" dirty="0"/>
              <a:t>Export data for program evaluation.</a:t>
            </a:r>
          </a:p>
          <a:p>
            <a:pPr marL="0" indent="0">
              <a:buNone/>
            </a:pPr>
            <a:endParaRPr lang="en-US" sz="1800" dirty="0"/>
          </a:p>
        </p:txBody>
      </p:sp>
      <p:pic>
        <p:nvPicPr>
          <p:cNvPr id="1741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9905" y="3448652"/>
            <a:ext cx="7384189" cy="1897794"/>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Rectangle 8"/>
          <p:cNvSpPr/>
          <p:nvPr/>
        </p:nvSpPr>
        <p:spPr>
          <a:xfrm>
            <a:off x="2551611" y="4291074"/>
            <a:ext cx="2994947" cy="451883"/>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155061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23416068"/>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331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31457" y="528079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57200" y="5162550"/>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trainings options:</a:t>
            </a:r>
            <a:endParaRPr lang="en-US" sz="1800" dirty="0">
              <a:solidFill>
                <a:srgbClr val="FF0000"/>
              </a:solidFill>
            </a:endParaRP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resources:</a:t>
            </a:r>
          </a:p>
          <a:p>
            <a:pPr marL="400050" lvl="1"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Liz </a:t>
            </a:r>
            <a:r>
              <a:rPr lang="en-US" sz="1600" b="1" dirty="0" err="1" smtClean="0">
                <a:solidFill>
                  <a:schemeClr val="accent6">
                    <a:lumMod val="50000"/>
                  </a:schemeClr>
                </a:solidFill>
              </a:rPr>
              <a:t>Floto</a:t>
            </a:r>
            <a:endParaRPr lang="en-US" sz="1600" b="1" dirty="0" smtClean="0">
              <a:solidFill>
                <a:schemeClr val="accent6">
                  <a:lumMod val="50000"/>
                </a:schemeClr>
              </a:solidFill>
            </a:endParaRPr>
          </a:p>
          <a:p>
            <a:pPr marL="1257300" lvl="3" indent="0">
              <a:buNone/>
            </a:pPr>
            <a:r>
              <a:rPr lang="en-US" sz="1600" b="1" dirty="0" smtClean="0">
                <a:solidFill>
                  <a:schemeClr val="accent6">
                    <a:lumMod val="50000"/>
                  </a:schemeClr>
                </a:solidFill>
              </a:rPr>
              <a:t>858-552-8585 Ext. 5550</a:t>
            </a:r>
          </a:p>
          <a:p>
            <a:pPr marL="1257300" lvl="3" indent="0">
              <a:buNone/>
            </a:pPr>
            <a:r>
              <a:rPr lang="en-US" sz="1600" b="1" dirty="0" smtClean="0">
                <a:solidFill>
                  <a:schemeClr val="accent6">
                    <a:lumMod val="50000"/>
                  </a:schemeClr>
                </a:solidFill>
                <a:hlinkClick r:id="rId3"/>
              </a:rPr>
              <a:t>Elizabeth.floto@va.gov</a:t>
            </a:r>
            <a:endParaRPr lang="en-US" sz="1600" b="1" dirty="0" smtClean="0">
              <a:solidFill>
                <a:schemeClr val="accent6">
                  <a:lumMod val="50000"/>
                </a:schemeClr>
              </a:solidFill>
            </a:endParaRPr>
          </a:p>
          <a:p>
            <a:pPr marL="1257300" lvl="3"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Matthew Morgan</a:t>
            </a:r>
            <a:br>
              <a:rPr lang="en-US" sz="1600" b="1" dirty="0" smtClean="0">
                <a:solidFill>
                  <a:schemeClr val="accent6">
                    <a:lumMod val="50000"/>
                  </a:schemeClr>
                </a:solidFill>
              </a:rPr>
            </a:br>
            <a:r>
              <a:rPr lang="en-US" sz="1600" b="1" dirty="0" smtClean="0">
                <a:solidFill>
                  <a:schemeClr val="accent6">
                    <a:lumMod val="50000"/>
                  </a:schemeClr>
                </a:solidFill>
              </a:rPr>
              <a:t>858-552-8585 ext.5557</a:t>
            </a:r>
          </a:p>
          <a:p>
            <a:pPr marL="1257300" lvl="3" indent="0">
              <a:buNone/>
            </a:pPr>
            <a:r>
              <a:rPr lang="en-US" sz="1600" b="1" dirty="0" smtClean="0">
                <a:solidFill>
                  <a:schemeClr val="accent6">
                    <a:lumMod val="50000"/>
                  </a:schemeClr>
                </a:solidFill>
                <a:hlinkClick r:id="rId4"/>
              </a:rPr>
              <a:t>Matthew.Morgan@va.gov</a:t>
            </a:r>
            <a:endParaRPr lang="en-US" sz="1600" b="1" dirty="0" smtClean="0">
              <a:solidFill>
                <a:schemeClr val="accent6">
                  <a:lumMod val="50000"/>
                </a:schemeClr>
              </a:solidFill>
            </a:endParaRPr>
          </a:p>
          <a:p>
            <a:pPr marL="400050" lvl="1" indent="0">
              <a:buNone/>
            </a:pPr>
            <a:endParaRPr lang="en-US" sz="1600" b="1" dirty="0" smtClean="0">
              <a:solidFill>
                <a:schemeClr val="accent6">
                  <a:lumMod val="50000"/>
                </a:schemeClr>
              </a:solidFill>
            </a:endParaRP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089214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90106" y="905913"/>
            <a:ext cx="8181975" cy="4883899"/>
          </a:xfrm>
        </p:spPr>
        <p:txBody>
          <a:bodyPr>
            <a:normAutofit/>
          </a:bodyPr>
          <a:lstStyle/>
          <a:p>
            <a:pPr algn="ctr"/>
            <a:r>
              <a:rPr lang="en-US" dirty="0" smtClean="0"/>
              <a:t> </a:t>
            </a:r>
            <a:br>
              <a:rPr lang="en-US" dirty="0" smtClean="0"/>
            </a:br>
            <a:endParaRPr lang="en-US" sz="2800" dirty="0"/>
          </a:p>
        </p:txBody>
      </p:sp>
      <p:pic>
        <p:nvPicPr>
          <p:cNvPr id="3" name="Picture 2"/>
          <p:cNvPicPr>
            <a:picLocks noChangeAspect="1"/>
          </p:cNvPicPr>
          <p:nvPr/>
        </p:nvPicPr>
        <p:blipFill>
          <a:blip r:embed="rId3"/>
          <a:stretch>
            <a:fillRect/>
          </a:stretch>
        </p:blipFill>
        <p:spPr>
          <a:xfrm>
            <a:off x="885758" y="1280160"/>
            <a:ext cx="7013301" cy="5259977"/>
          </a:xfrm>
          <a:prstGeom prst="rect">
            <a:avLst/>
          </a:prstGeom>
        </p:spPr>
      </p:pic>
    </p:spTree>
    <p:extLst>
      <p:ext uri="{BB962C8B-B14F-4D97-AF65-F5344CB8AC3E}">
        <p14:creationId xmlns:p14="http://schemas.microsoft.com/office/powerpoint/2010/main" val="1753440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dirty="0"/>
              <a:t>Benefits of using eScreening</a:t>
            </a:r>
          </a:p>
          <a:p>
            <a:pPr marL="0" indent="0">
              <a:buNone/>
            </a:pPr>
            <a:r>
              <a:rPr lang="en-US" dirty="0"/>
              <a:t>We have compared screening </a:t>
            </a:r>
            <a:r>
              <a:rPr lang="en-US" dirty="0" smtClean="0"/>
              <a:t>times </a:t>
            </a:r>
            <a:r>
              <a:rPr lang="en-US" dirty="0"/>
              <a:t>between Veterans using paper packet forms versus Veterans using CESAMH tablets to self-assess during enrollment. We found that almost all of the tablet-using Veterans had their screenings documented an average of 19 days sooner than the Veterans who used paper packet forms. </a:t>
            </a:r>
          </a:p>
          <a:p>
            <a:pPr marL="0" indent="0">
              <a:buNone/>
            </a:pPr>
            <a:endParaRPr lang="en-US" dirty="0"/>
          </a:p>
          <a:p>
            <a:pPr marL="0" indent="0">
              <a:buNone/>
            </a:pPr>
            <a:r>
              <a:rPr lang="en-US" dirty="0"/>
              <a:t>This is a fantastic leap forward in patient care. </a:t>
            </a:r>
          </a:p>
          <a:p>
            <a:pPr marL="0" indent="0">
              <a:buNone/>
            </a:pPr>
            <a:endParaRPr lang="en-US" dirty="0"/>
          </a:p>
          <a:p>
            <a:pPr marL="0" indent="0">
              <a:buNone/>
            </a:pPr>
            <a:r>
              <a:rPr lang="en-US" dirty="0"/>
              <a:t>We have the cutting edge technology, but without you, we can’t make the process successful. We are asking you to work with us as we roll out a new, upgraded, tablet system with a faster and more user-friendly interface.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normAutofit/>
          </a:bodyPr>
          <a:lstStyle/>
          <a:p>
            <a:endParaRPr lang="en-US" dirty="0"/>
          </a:p>
        </p:txBody>
      </p:sp>
    </p:spTree>
    <p:extLst>
      <p:ext uri="{BB962C8B-B14F-4D97-AF65-F5344CB8AC3E}">
        <p14:creationId xmlns:p14="http://schemas.microsoft.com/office/powerpoint/2010/main" val="71210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2" name="Rounded Rectangle 2071"/>
          <p:cNvSpPr/>
          <p:nvPr/>
        </p:nvSpPr>
        <p:spPr>
          <a:xfrm>
            <a:off x="3763736" y="1711416"/>
            <a:ext cx="1090660" cy="748342"/>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If no, eScreening ends</a:t>
            </a:r>
            <a:endParaRPr lang="en-US" sz="1200" b="1" dirty="0">
              <a:solidFill>
                <a:schemeClr val="bg1"/>
              </a:solidFill>
            </a:endParaRPr>
          </a:p>
        </p:txBody>
      </p:sp>
      <p:grpSp>
        <p:nvGrpSpPr>
          <p:cNvPr id="20" name="Group 19"/>
          <p:cNvGrpSpPr/>
          <p:nvPr/>
        </p:nvGrpSpPr>
        <p:grpSpPr>
          <a:xfrm>
            <a:off x="4495800" y="330092"/>
            <a:ext cx="2076452" cy="369332"/>
            <a:chOff x="4767941" y="152400"/>
            <a:chExt cx="2057402" cy="369332"/>
          </a:xfrm>
          <a:solidFill>
            <a:schemeClr val="accent3">
              <a:lumMod val="50000"/>
            </a:schemeClr>
          </a:solidFill>
        </p:grpSpPr>
        <p:sp>
          <p:nvSpPr>
            <p:cNvPr id="8" name="Rectangle 7"/>
            <p:cNvSpPr/>
            <p:nvPr/>
          </p:nvSpPr>
          <p:spPr>
            <a:xfrm>
              <a:off x="4767944" y="152400"/>
              <a:ext cx="2057399" cy="369332"/>
            </a:xfrm>
            <a:prstGeom prst="rect">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67941" y="198566"/>
              <a:ext cx="2057400" cy="276999"/>
            </a:xfrm>
            <a:prstGeom prst="rect">
              <a:avLst/>
            </a:prstGeom>
            <a:grpFill/>
            <a:ln>
              <a:solidFill>
                <a:schemeClr val="accent3">
                  <a:lumMod val="50000"/>
                </a:schemeClr>
              </a:solidFill>
            </a:ln>
          </p:spPr>
          <p:txBody>
            <a:bodyPr wrap="square" rtlCol="0">
              <a:spAutoFit/>
            </a:bodyPr>
            <a:lstStyle/>
            <a:p>
              <a:r>
                <a:rPr lang="en-US" sz="1200" b="1" dirty="0" smtClean="0">
                  <a:solidFill>
                    <a:schemeClr val="bg1"/>
                  </a:solidFill>
                </a:rPr>
                <a:t>Veteran Task</a:t>
              </a:r>
              <a:endParaRPr lang="en-US" sz="1200" b="1" dirty="0">
                <a:solidFill>
                  <a:schemeClr val="bg1"/>
                </a:solidFill>
              </a:endParaRPr>
            </a:p>
          </p:txBody>
        </p:sp>
      </p:grpSp>
      <p:grpSp>
        <p:nvGrpSpPr>
          <p:cNvPr id="16" name="Group 15"/>
          <p:cNvGrpSpPr/>
          <p:nvPr/>
        </p:nvGrpSpPr>
        <p:grpSpPr>
          <a:xfrm>
            <a:off x="4495800" y="1078468"/>
            <a:ext cx="2057402" cy="369332"/>
            <a:chOff x="4767941" y="1260396"/>
            <a:chExt cx="2057402" cy="369332"/>
          </a:xfrm>
        </p:grpSpPr>
        <p:sp>
          <p:nvSpPr>
            <p:cNvPr id="17" name="Rectangle 16"/>
            <p:cNvSpPr/>
            <p:nvPr/>
          </p:nvSpPr>
          <p:spPr>
            <a:xfrm>
              <a:off x="4767944" y="1260396"/>
              <a:ext cx="2057399" cy="369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67941" y="1306562"/>
              <a:ext cx="2057400" cy="276999"/>
            </a:xfrm>
            <a:prstGeom prst="rect">
              <a:avLst/>
            </a:prstGeom>
            <a:solidFill>
              <a:srgbClr val="0070C0"/>
            </a:solidFill>
            <a:ln>
              <a:solidFill>
                <a:srgbClr val="0070C0"/>
              </a:solidFill>
            </a:ln>
          </p:spPr>
          <p:txBody>
            <a:bodyPr wrap="square" rtlCol="0">
              <a:spAutoFit/>
            </a:bodyPr>
            <a:lstStyle/>
            <a:p>
              <a:r>
                <a:rPr lang="en-US" sz="1200" b="1" dirty="0" smtClean="0">
                  <a:solidFill>
                    <a:schemeClr val="bg1"/>
                  </a:solidFill>
                </a:rPr>
                <a:t>New Clinic Manager Task</a:t>
              </a:r>
              <a:endParaRPr lang="en-US" sz="1200" b="1" dirty="0">
                <a:solidFill>
                  <a:schemeClr val="bg1"/>
                </a:solidFill>
              </a:endParaRPr>
            </a:p>
          </p:txBody>
        </p:sp>
      </p:grpSp>
      <p:grpSp>
        <p:nvGrpSpPr>
          <p:cNvPr id="10" name="Group 9"/>
          <p:cNvGrpSpPr/>
          <p:nvPr/>
        </p:nvGrpSpPr>
        <p:grpSpPr>
          <a:xfrm>
            <a:off x="4495800" y="699422"/>
            <a:ext cx="2057400" cy="369332"/>
            <a:chOff x="4767941" y="891064"/>
            <a:chExt cx="2057402" cy="369332"/>
          </a:xfrm>
        </p:grpSpPr>
        <p:sp>
          <p:nvSpPr>
            <p:cNvPr id="12" name="Rectangle 11"/>
            <p:cNvSpPr/>
            <p:nvPr/>
          </p:nvSpPr>
          <p:spPr>
            <a:xfrm>
              <a:off x="4767944" y="891064"/>
              <a:ext cx="2057399" cy="36933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67941" y="937230"/>
              <a:ext cx="2057400" cy="276999"/>
            </a:xfrm>
            <a:prstGeom prst="rect">
              <a:avLst/>
            </a:prstGeom>
            <a:solidFill>
              <a:srgbClr val="00B0F0"/>
            </a:solidFill>
            <a:ln>
              <a:solidFill>
                <a:srgbClr val="00B0F0"/>
              </a:solidFill>
            </a:ln>
          </p:spPr>
          <p:txBody>
            <a:bodyPr wrap="square" rtlCol="0">
              <a:spAutoFit/>
            </a:bodyPr>
            <a:lstStyle/>
            <a:p>
              <a:r>
                <a:rPr lang="en-US" sz="1200" b="1" dirty="0" smtClean="0">
                  <a:solidFill>
                    <a:schemeClr val="bg1"/>
                  </a:solidFill>
                </a:rPr>
                <a:t>Existing Clinic Manager Task</a:t>
              </a:r>
            </a:p>
          </p:txBody>
        </p:sp>
      </p:grpSp>
      <p:grpSp>
        <p:nvGrpSpPr>
          <p:cNvPr id="21" name="Group 20"/>
          <p:cNvGrpSpPr/>
          <p:nvPr/>
        </p:nvGrpSpPr>
        <p:grpSpPr>
          <a:xfrm>
            <a:off x="6569529" y="330092"/>
            <a:ext cx="2057402" cy="369332"/>
            <a:chOff x="6825341" y="148602"/>
            <a:chExt cx="2057402" cy="369332"/>
          </a:xfrm>
        </p:grpSpPr>
        <p:sp>
          <p:nvSpPr>
            <p:cNvPr id="13" name="Rectangle 12"/>
            <p:cNvSpPr/>
            <p:nvPr/>
          </p:nvSpPr>
          <p:spPr>
            <a:xfrm>
              <a:off x="6825344" y="148602"/>
              <a:ext cx="2057399" cy="3693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5341" y="194768"/>
              <a:ext cx="2057400" cy="276999"/>
            </a:xfrm>
            <a:prstGeom prst="rect">
              <a:avLst/>
            </a:prstGeom>
            <a:solidFill>
              <a:srgbClr val="002060"/>
            </a:solidFill>
            <a:ln>
              <a:solidFill>
                <a:srgbClr val="002060"/>
              </a:solidFill>
            </a:ln>
          </p:spPr>
          <p:txBody>
            <a:bodyPr wrap="square" rtlCol="0">
              <a:spAutoFit/>
            </a:bodyPr>
            <a:lstStyle/>
            <a:p>
              <a:r>
                <a:rPr lang="en-US" sz="1200" b="1" dirty="0" smtClean="0">
                  <a:solidFill>
                    <a:schemeClr val="bg1"/>
                  </a:solidFill>
                </a:rPr>
                <a:t>Existing AMSA Task</a:t>
              </a:r>
              <a:endParaRPr lang="en-US" sz="1200" b="1" dirty="0">
                <a:solidFill>
                  <a:schemeClr val="bg1"/>
                </a:solidFill>
              </a:endParaRPr>
            </a:p>
          </p:txBody>
        </p:sp>
      </p:grpSp>
      <p:grpSp>
        <p:nvGrpSpPr>
          <p:cNvPr id="24" name="Group 23"/>
          <p:cNvGrpSpPr/>
          <p:nvPr/>
        </p:nvGrpSpPr>
        <p:grpSpPr>
          <a:xfrm>
            <a:off x="6572251" y="699421"/>
            <a:ext cx="2057400" cy="369332"/>
            <a:chOff x="6844392" y="521729"/>
            <a:chExt cx="2057400" cy="369332"/>
          </a:xfrm>
        </p:grpSpPr>
        <p:sp>
          <p:nvSpPr>
            <p:cNvPr id="14" name="Rectangle 13"/>
            <p:cNvSpPr/>
            <p:nvPr/>
          </p:nvSpPr>
          <p:spPr>
            <a:xfrm>
              <a:off x="6844392" y="521729"/>
              <a:ext cx="2057399" cy="3693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844392" y="567896"/>
              <a:ext cx="2057400" cy="276999"/>
            </a:xfrm>
            <a:prstGeom prst="rect">
              <a:avLst/>
            </a:prstGeom>
            <a:solidFill>
              <a:srgbClr val="7030A0"/>
            </a:solidFill>
            <a:ln>
              <a:solidFill>
                <a:srgbClr val="7030A0"/>
              </a:solidFill>
            </a:ln>
          </p:spPr>
          <p:txBody>
            <a:bodyPr wrap="square" rtlCol="0">
              <a:spAutoFit/>
            </a:bodyPr>
            <a:lstStyle/>
            <a:p>
              <a:r>
                <a:rPr lang="en-US" sz="1200" b="1" dirty="0" smtClean="0">
                  <a:solidFill>
                    <a:schemeClr val="bg1"/>
                  </a:solidFill>
                </a:rPr>
                <a:t>New AMSA Task</a:t>
              </a:r>
              <a:endParaRPr lang="en-US" sz="1200" b="1" dirty="0">
                <a:solidFill>
                  <a:schemeClr val="bg1"/>
                </a:solidFill>
              </a:endParaRPr>
            </a:p>
          </p:txBody>
        </p:sp>
      </p:grpSp>
      <p:grpSp>
        <p:nvGrpSpPr>
          <p:cNvPr id="26" name="Group 25"/>
          <p:cNvGrpSpPr/>
          <p:nvPr/>
        </p:nvGrpSpPr>
        <p:grpSpPr>
          <a:xfrm>
            <a:off x="6569529" y="1078468"/>
            <a:ext cx="2060122" cy="369332"/>
            <a:chOff x="6841670" y="900776"/>
            <a:chExt cx="2060122" cy="369332"/>
          </a:xfrm>
        </p:grpSpPr>
        <p:sp>
          <p:nvSpPr>
            <p:cNvPr id="15" name="Rectangle 14"/>
            <p:cNvSpPr/>
            <p:nvPr/>
          </p:nvSpPr>
          <p:spPr>
            <a:xfrm>
              <a:off x="6844393" y="900776"/>
              <a:ext cx="2057399" cy="3693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41670" y="946941"/>
              <a:ext cx="2057400" cy="276999"/>
            </a:xfrm>
            <a:prstGeom prst="rect">
              <a:avLst/>
            </a:prstGeom>
            <a:solidFill>
              <a:srgbClr val="C00000"/>
            </a:solidFill>
            <a:ln>
              <a:solidFill>
                <a:srgbClr val="C00000"/>
              </a:solidFill>
            </a:ln>
          </p:spPr>
          <p:txBody>
            <a:bodyPr wrap="square" rtlCol="0">
              <a:spAutoFit/>
            </a:bodyPr>
            <a:lstStyle/>
            <a:p>
              <a:r>
                <a:rPr lang="en-US" sz="1200" b="1" dirty="0" smtClean="0">
                  <a:solidFill>
                    <a:schemeClr val="bg1"/>
                  </a:solidFill>
                </a:rPr>
                <a:t>Provider Task</a:t>
              </a:r>
              <a:endParaRPr lang="en-US" sz="1200" b="1" dirty="0">
                <a:solidFill>
                  <a:schemeClr val="bg1"/>
                </a:solidFill>
              </a:endParaRPr>
            </a:p>
          </p:txBody>
        </p:sp>
      </p:grpSp>
      <p:grpSp>
        <p:nvGrpSpPr>
          <p:cNvPr id="2164" name="Group 2163"/>
          <p:cNvGrpSpPr/>
          <p:nvPr/>
        </p:nvGrpSpPr>
        <p:grpSpPr>
          <a:xfrm>
            <a:off x="342900" y="228600"/>
            <a:ext cx="3314700" cy="896033"/>
            <a:chOff x="171450" y="228600"/>
            <a:chExt cx="3314700" cy="1295400"/>
          </a:xfrm>
        </p:grpSpPr>
        <p:sp>
          <p:nvSpPr>
            <p:cNvPr id="27" name="Rectangle 26"/>
            <p:cNvSpPr/>
            <p:nvPr/>
          </p:nvSpPr>
          <p:spPr>
            <a:xfrm>
              <a:off x="214638" y="228600"/>
              <a:ext cx="3271512" cy="1295400"/>
            </a:xfrm>
            <a:prstGeom prst="rect">
              <a:avLst/>
            </a:prstGeom>
            <a:solidFill>
              <a:schemeClr val="bg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1450" y="352310"/>
              <a:ext cx="3314700" cy="646331"/>
            </a:xfrm>
            <a:prstGeom prst="rect">
              <a:avLst/>
            </a:prstGeom>
            <a:noFill/>
          </p:spPr>
          <p:txBody>
            <a:bodyPr wrap="square" rtlCol="0">
              <a:spAutoFit/>
            </a:bodyPr>
            <a:lstStyle/>
            <a:p>
              <a:pPr algn="ctr"/>
              <a:r>
                <a:rPr lang="en-US" b="1" dirty="0" smtClean="0">
                  <a:ea typeface="Calibri"/>
                  <a:cs typeface="Times New Roman"/>
                </a:rPr>
                <a:t>Process </a:t>
              </a:r>
              <a:r>
                <a:rPr lang="en-US" b="1" dirty="0">
                  <a:ea typeface="Calibri"/>
                  <a:cs typeface="Times New Roman"/>
                </a:rPr>
                <a:t>flow </a:t>
              </a:r>
              <a:r>
                <a:rPr lang="en-US" b="1" dirty="0" smtClean="0">
                  <a:ea typeface="Calibri"/>
                  <a:cs typeface="Times New Roman"/>
                </a:rPr>
                <a:t>at the </a:t>
              </a:r>
              <a:br>
                <a:rPr lang="en-US" b="1" dirty="0" smtClean="0">
                  <a:ea typeface="Calibri"/>
                  <a:cs typeface="Times New Roman"/>
                </a:rPr>
              </a:br>
              <a:r>
                <a:rPr lang="en-US" b="1" dirty="0" smtClean="0">
                  <a:ea typeface="Calibri"/>
                  <a:cs typeface="Times New Roman"/>
                </a:rPr>
                <a:t>Mental Health Access Clinic</a:t>
              </a:r>
            </a:p>
          </p:txBody>
        </p:sp>
      </p:grpSp>
      <p:grpSp>
        <p:nvGrpSpPr>
          <p:cNvPr id="2053" name="Group 2052"/>
          <p:cNvGrpSpPr/>
          <p:nvPr/>
        </p:nvGrpSpPr>
        <p:grpSpPr>
          <a:xfrm>
            <a:off x="349524" y="1819273"/>
            <a:ext cx="1143000" cy="1262843"/>
            <a:chOff x="381000" y="1752600"/>
            <a:chExt cx="1143000" cy="1447800"/>
          </a:xfrm>
          <a:solidFill>
            <a:srgbClr val="002060"/>
          </a:solidFill>
        </p:grpSpPr>
        <p:sp>
          <p:nvSpPr>
            <p:cNvPr id="30" name="Oval 29"/>
            <p:cNvSpPr/>
            <p:nvPr/>
          </p:nvSpPr>
          <p:spPr>
            <a:xfrm>
              <a:off x="381000" y="1752600"/>
              <a:ext cx="1143000" cy="14478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2106001"/>
              <a:ext cx="838200" cy="740993"/>
            </a:xfrm>
            <a:prstGeom prst="rect">
              <a:avLst/>
            </a:prstGeom>
            <a:grpFill/>
            <a:ln>
              <a:solidFill>
                <a:srgbClr val="002060"/>
              </a:solidFill>
            </a:ln>
          </p:spPr>
          <p:txBody>
            <a:bodyPr wrap="square" rtlCol="0" anchor="ctr">
              <a:spAutoFit/>
            </a:bodyPr>
            <a:lstStyle/>
            <a:p>
              <a:pPr algn="ctr"/>
              <a:r>
                <a:rPr lang="en-US" sz="1200" b="1" dirty="0" smtClean="0">
                  <a:solidFill>
                    <a:schemeClr val="bg1"/>
                  </a:solidFill>
                </a:rPr>
                <a:t>AMSA checks in Veteran</a:t>
              </a:r>
              <a:endParaRPr lang="en-US" sz="1200" b="1" dirty="0">
                <a:solidFill>
                  <a:schemeClr val="bg1"/>
                </a:solidFill>
              </a:endParaRPr>
            </a:p>
          </p:txBody>
        </p:sp>
      </p:grpSp>
      <p:cxnSp>
        <p:nvCxnSpPr>
          <p:cNvPr id="43" name="Straight Arrow Connector 42"/>
          <p:cNvCxnSpPr>
            <a:stCxn id="30" idx="6"/>
            <a:endCxn id="2061" idx="1"/>
          </p:cNvCxnSpPr>
          <p:nvPr/>
        </p:nvCxnSpPr>
        <p:spPr>
          <a:xfrm>
            <a:off x="1492524" y="2450695"/>
            <a:ext cx="538845" cy="1"/>
          </a:xfrm>
          <a:prstGeom prst="straightConnector1">
            <a:avLst/>
          </a:prstGeom>
          <a:ln w="381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061" name="Rounded Rectangle 2060"/>
          <p:cNvSpPr/>
          <p:nvPr/>
        </p:nvSpPr>
        <p:spPr>
          <a:xfrm>
            <a:off x="2031369" y="1819274"/>
            <a:ext cx="1047750" cy="126284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asks Veteran to take eScreen</a:t>
            </a:r>
            <a:endParaRPr lang="en-US" sz="1200" b="1" dirty="0"/>
          </a:p>
        </p:txBody>
      </p:sp>
      <p:cxnSp>
        <p:nvCxnSpPr>
          <p:cNvPr id="2068" name="Elbow Connector 2067"/>
          <p:cNvCxnSpPr>
            <a:stCxn id="2061" idx="3"/>
            <a:endCxn id="2072" idx="1"/>
          </p:cNvCxnSpPr>
          <p:nvPr/>
        </p:nvCxnSpPr>
        <p:spPr>
          <a:xfrm flipV="1">
            <a:off x="3079119" y="2085587"/>
            <a:ext cx="684617" cy="36510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7337426" y="1841386"/>
            <a:ext cx="1141943" cy="125378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takes eScreen</a:t>
            </a:r>
            <a:endParaRPr lang="en-US" sz="1200" b="1" dirty="0"/>
          </a:p>
        </p:txBody>
      </p:sp>
      <p:sp>
        <p:nvSpPr>
          <p:cNvPr id="86" name="Rounded Rectangle 85"/>
          <p:cNvSpPr/>
          <p:nvPr/>
        </p:nvSpPr>
        <p:spPr>
          <a:xfrm>
            <a:off x="372299" y="3547512"/>
            <a:ext cx="1120225" cy="10633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returns Veteran’s ID and receives tablet</a:t>
            </a:r>
            <a:endParaRPr lang="en-US" sz="1200" b="1" dirty="0"/>
          </a:p>
        </p:txBody>
      </p:sp>
      <p:sp>
        <p:nvSpPr>
          <p:cNvPr id="2084" name="Rounded Rectangle 2083"/>
          <p:cNvSpPr/>
          <p:nvPr/>
        </p:nvSpPr>
        <p:spPr>
          <a:xfrm>
            <a:off x="3761892" y="3455622"/>
            <a:ext cx="1092504" cy="5445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Nurse reviews responses</a:t>
            </a:r>
            <a:endParaRPr lang="en-US" sz="1200" b="1" dirty="0"/>
          </a:p>
        </p:txBody>
      </p:sp>
      <p:sp>
        <p:nvSpPr>
          <p:cNvPr id="2085" name="Rounded Rectangle 2084"/>
          <p:cNvSpPr/>
          <p:nvPr/>
        </p:nvSpPr>
        <p:spPr>
          <a:xfrm>
            <a:off x="3763736" y="4137038"/>
            <a:ext cx="1090660" cy="557383"/>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Returns to waiting room</a:t>
            </a:r>
            <a:endParaRPr lang="en-US" sz="1200" b="1" dirty="0"/>
          </a:p>
        </p:txBody>
      </p:sp>
      <p:cxnSp>
        <p:nvCxnSpPr>
          <p:cNvPr id="2091" name="Elbow Connector 2090"/>
          <p:cNvCxnSpPr>
            <a:stCxn id="54" idx="3"/>
            <a:endCxn id="2085" idx="1"/>
          </p:cNvCxnSpPr>
          <p:nvPr/>
        </p:nvCxnSpPr>
        <p:spPr>
          <a:xfrm>
            <a:off x="3079118" y="4074043"/>
            <a:ext cx="684618" cy="34168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2" name="Rounded Rectangle 2091"/>
          <p:cNvSpPr/>
          <p:nvPr/>
        </p:nvSpPr>
        <p:spPr>
          <a:xfrm>
            <a:off x="5434187" y="3524935"/>
            <a:ext cx="1066800" cy="105306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pushes data to CPRS</a:t>
            </a:r>
            <a:endParaRPr lang="en-US" sz="1200" b="1" dirty="0"/>
          </a:p>
        </p:txBody>
      </p:sp>
      <p:sp>
        <p:nvSpPr>
          <p:cNvPr id="2100" name="Rounded Rectangle 2099"/>
          <p:cNvSpPr/>
          <p:nvPr/>
        </p:nvSpPr>
        <p:spPr>
          <a:xfrm>
            <a:off x="7337427" y="3480998"/>
            <a:ext cx="1141943" cy="113262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gives Veteran the Veteran Summary printout</a:t>
            </a:r>
            <a:endParaRPr lang="en-US" sz="1200" b="1" dirty="0"/>
          </a:p>
        </p:txBody>
      </p:sp>
      <p:sp>
        <p:nvSpPr>
          <p:cNvPr id="2135" name="Rounded Rectangle 2134"/>
          <p:cNvSpPr/>
          <p:nvPr/>
        </p:nvSpPr>
        <p:spPr>
          <a:xfrm>
            <a:off x="349524" y="5105400"/>
            <a:ext cx="1129750" cy="10668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orders labs if needed and signs note in CPRS</a:t>
            </a:r>
            <a:endParaRPr lang="en-US" sz="1200" b="1" dirty="0"/>
          </a:p>
        </p:txBody>
      </p:sp>
      <p:sp>
        <p:nvSpPr>
          <p:cNvPr id="2141" name="Rounded Rectangle 2140"/>
          <p:cNvSpPr/>
          <p:nvPr/>
        </p:nvSpPr>
        <p:spPr>
          <a:xfrm>
            <a:off x="2031369" y="5053189"/>
            <a:ext cx="1047749" cy="117122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calls Veteran from waiting room</a:t>
            </a:r>
            <a:endParaRPr lang="en-US" sz="1200" b="1" dirty="0"/>
          </a:p>
        </p:txBody>
      </p:sp>
      <p:cxnSp>
        <p:nvCxnSpPr>
          <p:cNvPr id="2143" name="Straight Arrow Connector 2142"/>
          <p:cNvCxnSpPr>
            <a:stCxn id="2135" idx="3"/>
            <a:endCxn id="2141" idx="1"/>
          </p:cNvCxnSpPr>
          <p:nvPr/>
        </p:nvCxnSpPr>
        <p:spPr>
          <a:xfrm>
            <a:off x="1479274" y="5638800"/>
            <a:ext cx="55209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4" name="Rounded Rectangle 2143"/>
          <p:cNvSpPr/>
          <p:nvPr/>
        </p:nvSpPr>
        <p:spPr>
          <a:xfrm>
            <a:off x="3744807" y="5053189"/>
            <a:ext cx="1126672" cy="117122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completes health care appointment</a:t>
            </a:r>
            <a:endParaRPr lang="en-US" sz="1200" b="1" dirty="0"/>
          </a:p>
        </p:txBody>
      </p:sp>
      <p:sp>
        <p:nvSpPr>
          <p:cNvPr id="2146" name="Rounded Rectangle 2145"/>
          <p:cNvSpPr/>
          <p:nvPr/>
        </p:nvSpPr>
        <p:spPr>
          <a:xfrm>
            <a:off x="5434187" y="5053189"/>
            <a:ext cx="1066800" cy="1171221"/>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MSA checks out Veteran and offers/ schedules follow up visit</a:t>
            </a:r>
            <a:endParaRPr lang="en-US" sz="1200" b="1" dirty="0"/>
          </a:p>
        </p:txBody>
      </p:sp>
      <p:sp>
        <p:nvSpPr>
          <p:cNvPr id="2147" name="Oval 2146"/>
          <p:cNvSpPr/>
          <p:nvPr/>
        </p:nvSpPr>
        <p:spPr>
          <a:xfrm>
            <a:off x="6908273" y="5105400"/>
            <a:ext cx="2000252" cy="106680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eScreening ends and Veteran leaves </a:t>
            </a:r>
            <a:endParaRPr lang="en-US" sz="1200" b="1" dirty="0"/>
          </a:p>
        </p:txBody>
      </p:sp>
      <p:cxnSp>
        <p:nvCxnSpPr>
          <p:cNvPr id="2159" name="Straight Arrow Connector 2158"/>
          <p:cNvCxnSpPr>
            <a:stCxn id="2141" idx="3"/>
            <a:endCxn id="2144" idx="1"/>
          </p:cNvCxnSpPr>
          <p:nvPr/>
        </p:nvCxnSpPr>
        <p:spPr>
          <a:xfrm>
            <a:off x="3079118" y="5638800"/>
            <a:ext cx="6656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1" name="Straight Arrow Connector 2160"/>
          <p:cNvCxnSpPr>
            <a:stCxn id="2144" idx="3"/>
            <a:endCxn id="2146" idx="1"/>
          </p:cNvCxnSpPr>
          <p:nvPr/>
        </p:nvCxnSpPr>
        <p:spPr>
          <a:xfrm>
            <a:off x="4871479" y="5638800"/>
            <a:ext cx="5627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3" name="Straight Arrow Connector 2162"/>
          <p:cNvCxnSpPr>
            <a:stCxn id="2146" idx="3"/>
            <a:endCxn id="2147" idx="2"/>
          </p:cNvCxnSpPr>
          <p:nvPr/>
        </p:nvCxnSpPr>
        <p:spPr>
          <a:xfrm>
            <a:off x="6500987" y="5638800"/>
            <a:ext cx="4072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5" name="Elbow Connector 2074"/>
          <p:cNvCxnSpPr>
            <a:stCxn id="59" idx="3"/>
            <a:endCxn id="2076" idx="1"/>
          </p:cNvCxnSpPr>
          <p:nvPr/>
        </p:nvCxnSpPr>
        <p:spPr>
          <a:xfrm flipV="1">
            <a:off x="4854395" y="2455226"/>
            <a:ext cx="579792" cy="39720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7" name="Elbow Connector 2066"/>
          <p:cNvCxnSpPr>
            <a:stCxn id="2061" idx="3"/>
            <a:endCxn id="59" idx="1"/>
          </p:cNvCxnSpPr>
          <p:nvPr/>
        </p:nvCxnSpPr>
        <p:spPr>
          <a:xfrm>
            <a:off x="3079119" y="2450696"/>
            <a:ext cx="682773" cy="40173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76" name="Rounded Rectangle 2075"/>
          <p:cNvSpPr/>
          <p:nvPr/>
        </p:nvSpPr>
        <p:spPr>
          <a:xfrm>
            <a:off x="5434187" y="1828335"/>
            <a:ext cx="1066800" cy="1253781"/>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exchanges tablet for Veteran’s ID</a:t>
            </a:r>
            <a:endParaRPr lang="en-US" sz="1200" b="1" dirty="0"/>
          </a:p>
        </p:txBody>
      </p:sp>
      <p:cxnSp>
        <p:nvCxnSpPr>
          <p:cNvPr id="42" name="Straight Arrow Connector 41"/>
          <p:cNvCxnSpPr>
            <a:stCxn id="2076" idx="3"/>
            <a:endCxn id="72" idx="1"/>
          </p:cNvCxnSpPr>
          <p:nvPr/>
        </p:nvCxnSpPr>
        <p:spPr>
          <a:xfrm>
            <a:off x="6500987" y="2455226"/>
            <a:ext cx="836439" cy="130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2" idx="2"/>
            <a:endCxn id="86" idx="0"/>
          </p:cNvCxnSpPr>
          <p:nvPr/>
        </p:nvCxnSpPr>
        <p:spPr>
          <a:xfrm rot="5400000">
            <a:off x="4194232" y="-166654"/>
            <a:ext cx="452346" cy="697598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31369" y="3547512"/>
            <a:ext cx="1047749" cy="1053062"/>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disinfects tablet and returns it to the cabinet</a:t>
            </a:r>
            <a:endParaRPr lang="en-US" sz="1200" b="1" dirty="0"/>
          </a:p>
        </p:txBody>
      </p:sp>
      <p:cxnSp>
        <p:nvCxnSpPr>
          <p:cNvPr id="62" name="Straight Arrow Connector 61"/>
          <p:cNvCxnSpPr>
            <a:stCxn id="86" idx="3"/>
            <a:endCxn id="54" idx="1"/>
          </p:cNvCxnSpPr>
          <p:nvPr/>
        </p:nvCxnSpPr>
        <p:spPr>
          <a:xfrm flipV="1">
            <a:off x="1492524" y="4074043"/>
            <a:ext cx="538845" cy="5122"/>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54" idx="3"/>
            <a:endCxn id="2084" idx="1"/>
          </p:cNvCxnSpPr>
          <p:nvPr/>
        </p:nvCxnSpPr>
        <p:spPr>
          <a:xfrm flipV="1">
            <a:off x="3079118" y="3727885"/>
            <a:ext cx="682774" cy="346158"/>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8" name="Elbow Connector 2087"/>
          <p:cNvCxnSpPr>
            <a:stCxn id="2084" idx="3"/>
            <a:endCxn id="2092" idx="1"/>
          </p:cNvCxnSpPr>
          <p:nvPr/>
        </p:nvCxnSpPr>
        <p:spPr>
          <a:xfrm>
            <a:off x="4854396" y="3727885"/>
            <a:ext cx="579791" cy="323581"/>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2" name="Straight Arrow Connector 2121"/>
          <p:cNvCxnSpPr>
            <a:stCxn id="2092" idx="3"/>
            <a:endCxn id="2100" idx="1"/>
          </p:cNvCxnSpPr>
          <p:nvPr/>
        </p:nvCxnSpPr>
        <p:spPr>
          <a:xfrm flipV="1">
            <a:off x="6500987" y="4047308"/>
            <a:ext cx="836440" cy="415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8" name="Elbow Connector 2127"/>
          <p:cNvCxnSpPr>
            <a:stCxn id="2100" idx="2"/>
            <a:endCxn id="2135" idx="0"/>
          </p:cNvCxnSpPr>
          <p:nvPr/>
        </p:nvCxnSpPr>
        <p:spPr>
          <a:xfrm rot="5400000">
            <a:off x="4165508" y="1362509"/>
            <a:ext cx="491782" cy="6994000"/>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3761892" y="2537025"/>
            <a:ext cx="1092503" cy="63081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yes, AMSA sets up assessment</a:t>
            </a:r>
            <a:endParaRPr lang="en-US" sz="1200" b="1" dirty="0"/>
          </a:p>
        </p:txBody>
      </p:sp>
    </p:spTree>
    <p:extLst>
      <p:ext uri="{BB962C8B-B14F-4D97-AF65-F5344CB8AC3E}">
        <p14:creationId xmlns:p14="http://schemas.microsoft.com/office/powerpoint/2010/main" val="32117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59"/>
                                        </p:tgtEl>
                                      </p:cBhvr>
                                      <p:by x="150000" y="150000"/>
                                    </p:animScale>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457200" y="998769"/>
            <a:ext cx="8229600" cy="4983163"/>
          </a:xfrm>
        </p:spPr>
        <p:txBody>
          <a:bodyPr/>
          <a:lstStyle/>
          <a:p>
            <a:pPr lvl="0">
              <a:buFont typeface="+mj-lt"/>
              <a:buAutoNum type="arabicPeriod"/>
            </a:pPr>
            <a:r>
              <a:rPr lang="en-US" sz="1600" dirty="0"/>
              <a:t>From </a:t>
            </a:r>
            <a:r>
              <a:rPr lang="en-US" sz="1600" dirty="0" smtClean="0"/>
              <a:t>your Home page, click </a:t>
            </a:r>
            <a:r>
              <a:rPr lang="en-US" sz="1600" b="1" dirty="0" smtClean="0"/>
              <a:t>Create Battery</a:t>
            </a:r>
            <a:r>
              <a:rPr lang="en-US" sz="1600" dirty="0" smtClean="0"/>
              <a:t>.</a:t>
            </a:r>
            <a:br>
              <a:rPr lang="en-US" sz="1600" dirty="0" smtClean="0"/>
            </a:br>
            <a:r>
              <a:rPr lang="en-US" sz="1600" dirty="0" smtClean="0"/>
              <a:t>The Create Battery page opens.</a:t>
            </a:r>
          </a:p>
          <a:p>
            <a:pPr lvl="0">
              <a:buFont typeface="+mj-lt"/>
              <a:buAutoNum type="arabicPeriod"/>
            </a:pPr>
            <a:endParaRPr lang="en-US" sz="1600" dirty="0"/>
          </a:p>
          <a:p>
            <a:pPr lvl="0">
              <a:buFont typeface="+mj-lt"/>
              <a:buAutoNum type="arabicPeriod"/>
            </a:pPr>
            <a:endParaRPr lang="en-US" sz="1600" dirty="0" smtClean="0"/>
          </a:p>
          <a:p>
            <a:pPr lvl="0">
              <a:buFont typeface="+mj-lt"/>
              <a:buAutoNum type="arabicPeriod"/>
            </a:pPr>
            <a:endParaRPr lang="en-US" sz="1600" dirty="0"/>
          </a:p>
          <a:p>
            <a:pPr lvl="0">
              <a:buFont typeface="+mj-lt"/>
              <a:buAutoNum type="arabicPeriod"/>
            </a:pPr>
            <a:endParaRPr lang="en-US" sz="1600" dirty="0" smtClean="0"/>
          </a:p>
          <a:p>
            <a:pPr lvl="0">
              <a:buFont typeface="+mj-lt"/>
              <a:buAutoNum type="arabicPeriod"/>
            </a:pPr>
            <a:endParaRPr lang="en-US" sz="1600" dirty="0" smtClean="0"/>
          </a:p>
          <a:p>
            <a:pPr lvl="0">
              <a:buFont typeface="+mj-lt"/>
              <a:buAutoNum type="arabicPeriod"/>
            </a:pPr>
            <a:r>
              <a:rPr lang="en-US" sz="1600" dirty="0" smtClean="0"/>
              <a:t>Type </a:t>
            </a:r>
            <a:r>
              <a:rPr lang="en-US" sz="1600" b="1" dirty="0" smtClean="0"/>
              <a:t>Last Name </a:t>
            </a:r>
            <a:r>
              <a:rPr lang="en-US" sz="1600" dirty="0" smtClean="0"/>
              <a:t>and</a:t>
            </a:r>
            <a:r>
              <a:rPr lang="en-US" sz="1600" b="1" dirty="0" smtClean="0"/>
              <a:t> SSN-4</a:t>
            </a:r>
            <a:r>
              <a:rPr lang="en-US" sz="1600" dirty="0" smtClean="0"/>
              <a:t>, then click </a:t>
            </a:r>
            <a:r>
              <a:rPr lang="en-US" sz="1600" b="1" dirty="0" smtClean="0"/>
              <a:t>Search</a:t>
            </a:r>
            <a:r>
              <a:rPr lang="en-US" sz="1600" dirty="0" smtClean="0"/>
              <a:t>.</a:t>
            </a:r>
          </a:p>
          <a:p>
            <a:pPr lvl="0">
              <a:buFont typeface="+mj-lt"/>
              <a:buAutoNum type="arabicPeriod"/>
            </a:pPr>
            <a:r>
              <a:rPr lang="en-US" sz="1600" dirty="0"/>
              <a:t>C</a:t>
            </a:r>
            <a:r>
              <a:rPr lang="en-US" sz="1600" dirty="0" smtClean="0"/>
              <a:t>lick </a:t>
            </a:r>
            <a:r>
              <a:rPr lang="en-US" sz="1600" b="1" dirty="0" smtClean="0"/>
              <a:t>Select</a:t>
            </a:r>
            <a:r>
              <a:rPr lang="en-US" sz="1600" dirty="0" smtClean="0"/>
              <a:t> </a:t>
            </a:r>
            <a:r>
              <a:rPr lang="en-US" sz="1600" dirty="0" smtClean="0"/>
              <a:t>by</a:t>
            </a:r>
            <a:r>
              <a:rPr lang="en-US" sz="1600" dirty="0" smtClean="0"/>
              <a:t> </a:t>
            </a:r>
            <a:r>
              <a:rPr lang="en-US" sz="1600" dirty="0" smtClean="0"/>
              <a:t>the name of the Veteran you want to work with.</a:t>
            </a:r>
          </a:p>
          <a:p>
            <a:pPr lvl="0">
              <a:buFont typeface="+mj-lt"/>
              <a:buAutoNum type="arabicPeriod"/>
            </a:pPr>
            <a:endParaRPr lang="en-US" sz="1600" b="1"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Searching for a Veteran</a:t>
            </a:r>
            <a:endParaRPr lang="en-US" dirty="0"/>
          </a:p>
        </p:txBody>
      </p:sp>
      <p:pic>
        <p:nvPicPr>
          <p:cNvPr id="1029"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198" y="1636819"/>
            <a:ext cx="5657289" cy="115183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40" name="Picture 1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40198" y="3758765"/>
            <a:ext cx="5502656" cy="143753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747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0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Assessment</a:t>
            </a:r>
            <a:endParaRPr lang="en-US" dirty="0"/>
          </a:p>
        </p:txBody>
      </p:sp>
      <p:sp>
        <p:nvSpPr>
          <p:cNvPr id="3" name="Content Placeholder 2"/>
          <p:cNvSpPr>
            <a:spLocks noGrp="1"/>
          </p:cNvSpPr>
          <p:nvPr>
            <p:ph idx="1"/>
          </p:nvPr>
        </p:nvSpPr>
        <p:spPr>
          <a:xfrm>
            <a:off x="278777" y="940483"/>
            <a:ext cx="8229600" cy="4983163"/>
          </a:xfrm>
        </p:spPr>
        <p:txBody>
          <a:bodyPr/>
          <a:lstStyle/>
          <a:p>
            <a:pPr lvl="0">
              <a:buFont typeface="+mj-lt"/>
              <a:buAutoNum type="arabicPeriod"/>
            </a:pPr>
            <a:r>
              <a:rPr lang="en-US" sz="1600" dirty="0" smtClean="0"/>
              <a:t>Click </a:t>
            </a:r>
            <a:r>
              <a:rPr lang="en-US" sz="1600" b="1" dirty="0" smtClean="0"/>
              <a:t>Create New Battery</a:t>
            </a:r>
            <a:r>
              <a:rPr lang="en-US" sz="1600" dirty="0" smtClean="0"/>
              <a:t>.</a:t>
            </a:r>
          </a:p>
          <a:p>
            <a:pPr lvl="0">
              <a:buFont typeface="+mj-lt"/>
              <a:buAutoNum type="arabicPeriod"/>
            </a:pPr>
            <a:r>
              <a:rPr lang="en-US" sz="1600" dirty="0" smtClean="0"/>
              <a:t>Select </a:t>
            </a:r>
            <a:r>
              <a:rPr lang="en-US" sz="1600" smtClean="0"/>
              <a:t>the drop-downs </a:t>
            </a:r>
            <a:r>
              <a:rPr lang="en-US" sz="1600" dirty="0" smtClean="0"/>
              <a:t>illustrated below.</a:t>
            </a:r>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indent="0">
              <a:buNone/>
            </a:pPr>
            <a:r>
              <a:rPr lang="en-US" sz="1600" dirty="0"/>
              <a:t>Scroll down and click </a:t>
            </a:r>
            <a:r>
              <a:rPr lang="en-US" sz="1600" b="1" dirty="0"/>
              <a:t>Mental Health</a:t>
            </a:r>
            <a:r>
              <a:rPr lang="en-US" sz="1600" dirty="0"/>
              <a:t>, then scroll down and click </a:t>
            </a:r>
            <a:r>
              <a:rPr lang="en-US" sz="1600" b="1" dirty="0"/>
              <a:t>Save</a:t>
            </a:r>
            <a:r>
              <a:rPr lang="en-US" sz="1600" dirty="0"/>
              <a:t>.</a:t>
            </a:r>
          </a:p>
          <a:p>
            <a:pPr marL="0" lvl="0" indent="0">
              <a:buNone/>
            </a:pPr>
            <a:endParaRPr lang="en-US" sz="1600"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Creating the Assessment</a:t>
            </a:r>
            <a:endParaRPr lang="en-US" dirty="0"/>
          </a:p>
        </p:txBody>
      </p:sp>
      <p:grpSp>
        <p:nvGrpSpPr>
          <p:cNvPr id="6" name="Group 5"/>
          <p:cNvGrpSpPr/>
          <p:nvPr/>
        </p:nvGrpSpPr>
        <p:grpSpPr>
          <a:xfrm>
            <a:off x="1049583" y="1583811"/>
            <a:ext cx="5649236" cy="2235237"/>
            <a:chOff x="713091" y="1877726"/>
            <a:chExt cx="7668284" cy="2885986"/>
          </a:xfrm>
        </p:grpSpPr>
        <p:pic>
          <p:nvPicPr>
            <p:cNvPr id="3078"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4378" y="1877726"/>
              <a:ext cx="7656997" cy="2885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3091" y="3589668"/>
              <a:ext cx="7656997" cy="785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79"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35803" y="3082540"/>
            <a:ext cx="1389695" cy="498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498669" y="3017371"/>
            <a:ext cx="1320524" cy="498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958575" y="3003681"/>
            <a:ext cx="1280338" cy="6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0"/>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232928" y="4264420"/>
            <a:ext cx="3451293" cy="218310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131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0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8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08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58833" y="2314733"/>
            <a:ext cx="6454765" cy="424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17" name="Content Placeholder 2"/>
          <p:cNvSpPr>
            <a:spLocks noGrp="1"/>
          </p:cNvSpPr>
          <p:nvPr>
            <p:ph idx="1"/>
          </p:nvPr>
        </p:nvSpPr>
        <p:spPr>
          <a:xfrm>
            <a:off x="478465" y="988405"/>
            <a:ext cx="8229600" cy="5422989"/>
          </a:xfrm>
        </p:spPr>
        <p:txBody>
          <a:bodyPr>
            <a:normAutofit/>
          </a:bodyPr>
          <a:lstStyle/>
          <a:p>
            <a:pPr>
              <a:buAutoNum type="arabicPeriod"/>
            </a:pPr>
            <a:r>
              <a:rPr lang="en-US" sz="1800" dirty="0" smtClean="0"/>
              <a:t>Click </a:t>
            </a:r>
            <a:r>
              <a:rPr lang="en-US" sz="1800" b="1" dirty="0" smtClean="0"/>
              <a:t>Dashboard </a:t>
            </a:r>
            <a:r>
              <a:rPr lang="en-US" sz="1800" b="1" dirty="0" smtClean="0"/>
              <a:t>…</a:t>
            </a:r>
            <a:r>
              <a:rPr lang="en-US" sz="1800" b="1" dirty="0" smtClean="0">
                <a:sym typeface="Wingdings" panose="05000000000000000000" pitchFamily="2" charset="2"/>
              </a:rPr>
              <a:t> </a:t>
            </a:r>
            <a:r>
              <a:rPr lang="en-US" sz="1800" b="1" dirty="0" smtClean="0">
                <a:sym typeface="Wingdings" panose="05000000000000000000" pitchFamily="2" charset="2"/>
              </a:rPr>
              <a:t>Select Veteran</a:t>
            </a:r>
          </a:p>
          <a:p>
            <a:pPr>
              <a:buAutoNum type="arabicPeriod"/>
            </a:pPr>
            <a:r>
              <a:rPr lang="en-US" sz="1800" dirty="0" smtClean="0">
                <a:sym typeface="Wingdings" panose="05000000000000000000" pitchFamily="2" charset="2"/>
              </a:rPr>
              <a:t>Click </a:t>
            </a:r>
            <a:r>
              <a:rPr lang="en-US" sz="1800" b="1" dirty="0" smtClean="0">
                <a:sym typeface="Wingdings" panose="05000000000000000000" pitchFamily="2" charset="2"/>
              </a:rPr>
              <a:t>Save </a:t>
            </a:r>
            <a:r>
              <a:rPr lang="en-US" sz="1800" b="1" dirty="0" smtClean="0">
                <a:sym typeface="Wingdings" panose="05000000000000000000" pitchFamily="2" charset="2"/>
              </a:rPr>
              <a:t>to </a:t>
            </a:r>
            <a:r>
              <a:rPr lang="en-US" sz="1800" b="1" dirty="0" smtClean="0">
                <a:sym typeface="Wingdings" panose="05000000000000000000" pitchFamily="2" charset="2"/>
              </a:rPr>
              <a:t>Vista</a:t>
            </a:r>
            <a:r>
              <a:rPr lang="en-US" sz="1800" dirty="0" smtClean="0">
                <a:sym typeface="Wingdings" panose="05000000000000000000" pitchFamily="2" charset="2"/>
              </a:rPr>
              <a:t>.</a:t>
            </a:r>
            <a:endParaRPr lang="en-US" sz="1800" dirty="0" smtClean="0">
              <a:sym typeface="Wingdings" panose="05000000000000000000" pitchFamily="2" charset="2"/>
            </a:endParaRPr>
          </a:p>
          <a:p>
            <a:pPr>
              <a:buAutoNum type="arabicPeriod"/>
            </a:pPr>
            <a:r>
              <a:rPr lang="en-US" sz="1800" dirty="0" smtClean="0">
                <a:sym typeface="Wingdings" panose="05000000000000000000" pitchFamily="2" charset="2"/>
              </a:rPr>
              <a:t>Click </a:t>
            </a:r>
            <a:r>
              <a:rPr lang="en-US" sz="1800" b="1" dirty="0" smtClean="0">
                <a:sym typeface="Wingdings" panose="05000000000000000000" pitchFamily="2" charset="2"/>
              </a:rPr>
              <a:t>Save</a:t>
            </a:r>
            <a:r>
              <a:rPr lang="en-US" sz="1800" dirty="0" smtClean="0">
                <a:sym typeface="Wingdings" panose="05000000000000000000" pitchFamily="2" charset="2"/>
              </a:rPr>
              <a:t>.</a:t>
            </a:r>
            <a:br>
              <a:rPr lang="en-US" sz="1800" dirty="0" smtClean="0">
                <a:sym typeface="Wingdings" panose="05000000000000000000" pitchFamily="2" charset="2"/>
              </a:rPr>
            </a:br>
            <a:r>
              <a:rPr lang="en-US" sz="1800" dirty="0" smtClean="0">
                <a:sym typeface="Wingdings" panose="05000000000000000000" pitchFamily="2" charset="2"/>
              </a:rPr>
              <a:t>Veteran </a:t>
            </a:r>
            <a:r>
              <a:rPr lang="en-US" sz="1800" dirty="0" smtClean="0">
                <a:sym typeface="Wingdings" panose="05000000000000000000" pitchFamily="2" charset="2"/>
              </a:rPr>
              <a:t>data </a:t>
            </a:r>
            <a:r>
              <a:rPr lang="en-US" sz="1800" dirty="0" smtClean="0">
                <a:sym typeface="Wingdings" panose="05000000000000000000" pitchFamily="2" charset="2"/>
              </a:rPr>
              <a:t>is saved </a:t>
            </a:r>
            <a:r>
              <a:rPr lang="en-US" sz="1800" dirty="0" smtClean="0">
                <a:sym typeface="Wingdings" panose="05000000000000000000" pitchFamily="2" charset="2"/>
              </a:rPr>
              <a:t>to </a:t>
            </a:r>
            <a:r>
              <a:rPr lang="en-US" sz="1800" dirty="0" smtClean="0">
                <a:sym typeface="Wingdings" panose="05000000000000000000" pitchFamily="2" charset="2"/>
              </a:rPr>
              <a:t>VistA.</a:t>
            </a:r>
            <a:endParaRPr lang="en-US" sz="1800" dirty="0" smtClean="0"/>
          </a:p>
          <a:p>
            <a:pPr>
              <a:buAutoNum type="arabicPeriod"/>
            </a:pPr>
            <a:endParaRPr lang="en-US" sz="1800" b="1" dirty="0"/>
          </a:p>
        </p:txBody>
      </p:sp>
      <p:pic>
        <p:nvPicPr>
          <p:cNvPr id="11273" name="Picture 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20803" y="6110689"/>
            <a:ext cx="619125" cy="21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4" name="Picture 10"/>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20802" y="6110689"/>
            <a:ext cx="619125" cy="201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608" y="5985200"/>
            <a:ext cx="1433513" cy="467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6" name="Picture 1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230365" y="2850088"/>
            <a:ext cx="3250882" cy="14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9" name="Picture 15"/>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58831" y="2314733"/>
            <a:ext cx="6454765" cy="4261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83" name="Picture 19"/>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958831" y="2325658"/>
            <a:ext cx="6659119" cy="425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4"/>
          <p:cNvSpPr>
            <a:spLocks noGrp="1"/>
          </p:cNvSpPr>
          <p:nvPr>
            <p:ph type="body" sz="quarter" idx="13"/>
          </p:nvPr>
        </p:nvSpPr>
        <p:spPr>
          <a:xfrm>
            <a:off x="20864" y="416608"/>
            <a:ext cx="8665935" cy="523875"/>
          </a:xfrm>
        </p:spPr>
        <p:txBody>
          <a:bodyPr/>
          <a:lstStyle/>
          <a:p>
            <a:r>
              <a:rPr lang="en-US" dirty="0" smtClean="0"/>
              <a:t>A. Saving </a:t>
            </a:r>
            <a:r>
              <a:rPr lang="en-US" dirty="0" err="1" smtClean="0"/>
              <a:t>eScreening</a:t>
            </a:r>
            <a:r>
              <a:rPr lang="en-US" dirty="0" smtClean="0"/>
              <a:t> Data to </a:t>
            </a:r>
            <a:r>
              <a:rPr lang="en-US" dirty="0" err="1" smtClean="0"/>
              <a:t>VistA</a:t>
            </a:r>
            <a:endParaRPr lang="en-US" dirty="0"/>
          </a:p>
        </p:txBody>
      </p:sp>
    </p:spTree>
    <p:extLst>
      <p:ext uri="{BB962C8B-B14F-4D97-AF65-F5344CB8AC3E}">
        <p14:creationId xmlns:p14="http://schemas.microsoft.com/office/powerpoint/2010/main" val="33755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childTnLst>
                                </p:cTn>
                              </p:par>
                              <p:par>
                                <p:cTn id="17" presetID="6" presetClass="emph" presetSubtype="0" fill="hold" nodeType="withEffect">
                                  <p:stCondLst>
                                    <p:cond delay="0"/>
                                  </p:stCondLst>
                                  <p:childTnLst>
                                    <p:animScale>
                                      <p:cBhvr>
                                        <p:cTn id="18" dur="500" fill="hold"/>
                                        <p:tgtEl>
                                          <p:spTgt spid="11274"/>
                                        </p:tgtEl>
                                      </p:cBhvr>
                                      <p:by x="225000" y="225000"/>
                                    </p:animScale>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12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28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127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fade">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28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12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2" name="Rounded Rectangle 2071"/>
          <p:cNvSpPr/>
          <p:nvPr/>
        </p:nvSpPr>
        <p:spPr>
          <a:xfrm>
            <a:off x="3763736" y="1711416"/>
            <a:ext cx="1090660" cy="748342"/>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If no, eScreening ends</a:t>
            </a:r>
            <a:endParaRPr lang="en-US" sz="1200" b="1" dirty="0">
              <a:solidFill>
                <a:schemeClr val="bg1"/>
              </a:solidFill>
            </a:endParaRPr>
          </a:p>
        </p:txBody>
      </p:sp>
      <p:grpSp>
        <p:nvGrpSpPr>
          <p:cNvPr id="20" name="Group 19"/>
          <p:cNvGrpSpPr/>
          <p:nvPr/>
        </p:nvGrpSpPr>
        <p:grpSpPr>
          <a:xfrm>
            <a:off x="4495800" y="330092"/>
            <a:ext cx="2076452" cy="369332"/>
            <a:chOff x="4767941" y="152400"/>
            <a:chExt cx="2057402" cy="369332"/>
          </a:xfrm>
          <a:solidFill>
            <a:schemeClr val="accent3">
              <a:lumMod val="50000"/>
            </a:schemeClr>
          </a:solidFill>
        </p:grpSpPr>
        <p:sp>
          <p:nvSpPr>
            <p:cNvPr id="8" name="Rectangle 7"/>
            <p:cNvSpPr/>
            <p:nvPr/>
          </p:nvSpPr>
          <p:spPr>
            <a:xfrm>
              <a:off x="4767944" y="152400"/>
              <a:ext cx="2057399" cy="369332"/>
            </a:xfrm>
            <a:prstGeom prst="rect">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67941" y="198566"/>
              <a:ext cx="2057400" cy="276999"/>
            </a:xfrm>
            <a:prstGeom prst="rect">
              <a:avLst/>
            </a:prstGeom>
            <a:grpFill/>
            <a:ln>
              <a:solidFill>
                <a:schemeClr val="accent3">
                  <a:lumMod val="50000"/>
                </a:schemeClr>
              </a:solidFill>
            </a:ln>
          </p:spPr>
          <p:txBody>
            <a:bodyPr wrap="square" rtlCol="0">
              <a:spAutoFit/>
            </a:bodyPr>
            <a:lstStyle/>
            <a:p>
              <a:r>
                <a:rPr lang="en-US" sz="1200" b="1" dirty="0" smtClean="0">
                  <a:solidFill>
                    <a:schemeClr val="bg1"/>
                  </a:solidFill>
                </a:rPr>
                <a:t>Veteran Task</a:t>
              </a:r>
              <a:endParaRPr lang="en-US" sz="1200" b="1" dirty="0">
                <a:solidFill>
                  <a:schemeClr val="bg1"/>
                </a:solidFill>
              </a:endParaRPr>
            </a:p>
          </p:txBody>
        </p:sp>
      </p:grpSp>
      <p:grpSp>
        <p:nvGrpSpPr>
          <p:cNvPr id="16" name="Group 15"/>
          <p:cNvGrpSpPr/>
          <p:nvPr/>
        </p:nvGrpSpPr>
        <p:grpSpPr>
          <a:xfrm>
            <a:off x="4495800" y="1078468"/>
            <a:ext cx="2057402" cy="369332"/>
            <a:chOff x="4767941" y="1260396"/>
            <a:chExt cx="2057402" cy="369332"/>
          </a:xfrm>
        </p:grpSpPr>
        <p:sp>
          <p:nvSpPr>
            <p:cNvPr id="17" name="Rectangle 16"/>
            <p:cNvSpPr/>
            <p:nvPr/>
          </p:nvSpPr>
          <p:spPr>
            <a:xfrm>
              <a:off x="4767944" y="1260396"/>
              <a:ext cx="2057399" cy="369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67941" y="1306562"/>
              <a:ext cx="2057400" cy="276999"/>
            </a:xfrm>
            <a:prstGeom prst="rect">
              <a:avLst/>
            </a:prstGeom>
            <a:solidFill>
              <a:srgbClr val="0070C0"/>
            </a:solidFill>
            <a:ln>
              <a:solidFill>
                <a:srgbClr val="0070C0"/>
              </a:solidFill>
            </a:ln>
          </p:spPr>
          <p:txBody>
            <a:bodyPr wrap="square" rtlCol="0">
              <a:spAutoFit/>
            </a:bodyPr>
            <a:lstStyle/>
            <a:p>
              <a:r>
                <a:rPr lang="en-US" sz="1200" b="1" dirty="0" smtClean="0">
                  <a:solidFill>
                    <a:schemeClr val="bg1"/>
                  </a:solidFill>
                </a:rPr>
                <a:t>New Clinic Manager Task</a:t>
              </a:r>
              <a:endParaRPr lang="en-US" sz="1200" b="1" dirty="0">
                <a:solidFill>
                  <a:schemeClr val="bg1"/>
                </a:solidFill>
              </a:endParaRPr>
            </a:p>
          </p:txBody>
        </p:sp>
      </p:grpSp>
      <p:grpSp>
        <p:nvGrpSpPr>
          <p:cNvPr id="10" name="Group 9"/>
          <p:cNvGrpSpPr/>
          <p:nvPr/>
        </p:nvGrpSpPr>
        <p:grpSpPr>
          <a:xfrm>
            <a:off x="4495800" y="699422"/>
            <a:ext cx="2057400" cy="369332"/>
            <a:chOff x="4767941" y="891064"/>
            <a:chExt cx="2057402" cy="369332"/>
          </a:xfrm>
        </p:grpSpPr>
        <p:sp>
          <p:nvSpPr>
            <p:cNvPr id="12" name="Rectangle 11"/>
            <p:cNvSpPr/>
            <p:nvPr/>
          </p:nvSpPr>
          <p:spPr>
            <a:xfrm>
              <a:off x="4767944" y="891064"/>
              <a:ext cx="2057399" cy="36933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67941" y="937230"/>
              <a:ext cx="2057400" cy="276999"/>
            </a:xfrm>
            <a:prstGeom prst="rect">
              <a:avLst/>
            </a:prstGeom>
            <a:solidFill>
              <a:srgbClr val="00B0F0"/>
            </a:solidFill>
            <a:ln>
              <a:solidFill>
                <a:srgbClr val="00B0F0"/>
              </a:solidFill>
            </a:ln>
          </p:spPr>
          <p:txBody>
            <a:bodyPr wrap="square" rtlCol="0">
              <a:spAutoFit/>
            </a:bodyPr>
            <a:lstStyle/>
            <a:p>
              <a:r>
                <a:rPr lang="en-US" sz="1200" b="1" dirty="0" smtClean="0">
                  <a:solidFill>
                    <a:schemeClr val="bg1"/>
                  </a:solidFill>
                </a:rPr>
                <a:t>Existing Clinic Manager Task</a:t>
              </a:r>
            </a:p>
          </p:txBody>
        </p:sp>
      </p:grpSp>
      <p:grpSp>
        <p:nvGrpSpPr>
          <p:cNvPr id="21" name="Group 20"/>
          <p:cNvGrpSpPr/>
          <p:nvPr/>
        </p:nvGrpSpPr>
        <p:grpSpPr>
          <a:xfrm>
            <a:off x="6569529" y="330092"/>
            <a:ext cx="2057402" cy="369332"/>
            <a:chOff x="6825341" y="148602"/>
            <a:chExt cx="2057402" cy="369332"/>
          </a:xfrm>
        </p:grpSpPr>
        <p:sp>
          <p:nvSpPr>
            <p:cNvPr id="13" name="Rectangle 12"/>
            <p:cNvSpPr/>
            <p:nvPr/>
          </p:nvSpPr>
          <p:spPr>
            <a:xfrm>
              <a:off x="6825344" y="148602"/>
              <a:ext cx="2057399" cy="3693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5341" y="194768"/>
              <a:ext cx="2057400" cy="276999"/>
            </a:xfrm>
            <a:prstGeom prst="rect">
              <a:avLst/>
            </a:prstGeom>
            <a:solidFill>
              <a:srgbClr val="002060"/>
            </a:solidFill>
            <a:ln>
              <a:solidFill>
                <a:srgbClr val="002060"/>
              </a:solidFill>
            </a:ln>
          </p:spPr>
          <p:txBody>
            <a:bodyPr wrap="square" rtlCol="0">
              <a:spAutoFit/>
            </a:bodyPr>
            <a:lstStyle/>
            <a:p>
              <a:r>
                <a:rPr lang="en-US" sz="1200" b="1" dirty="0" smtClean="0">
                  <a:solidFill>
                    <a:schemeClr val="bg1"/>
                  </a:solidFill>
                </a:rPr>
                <a:t>Existing AMSA Task</a:t>
              </a:r>
              <a:endParaRPr lang="en-US" sz="1200" b="1" dirty="0">
                <a:solidFill>
                  <a:schemeClr val="bg1"/>
                </a:solidFill>
              </a:endParaRPr>
            </a:p>
          </p:txBody>
        </p:sp>
      </p:grpSp>
      <p:grpSp>
        <p:nvGrpSpPr>
          <p:cNvPr id="24" name="Group 23"/>
          <p:cNvGrpSpPr/>
          <p:nvPr/>
        </p:nvGrpSpPr>
        <p:grpSpPr>
          <a:xfrm>
            <a:off x="6572251" y="699421"/>
            <a:ext cx="2057400" cy="369332"/>
            <a:chOff x="6844392" y="521729"/>
            <a:chExt cx="2057400" cy="369332"/>
          </a:xfrm>
        </p:grpSpPr>
        <p:sp>
          <p:nvSpPr>
            <p:cNvPr id="14" name="Rectangle 13"/>
            <p:cNvSpPr/>
            <p:nvPr/>
          </p:nvSpPr>
          <p:spPr>
            <a:xfrm>
              <a:off x="6844392" y="521729"/>
              <a:ext cx="2057399" cy="3693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844392" y="567896"/>
              <a:ext cx="2057400" cy="276999"/>
            </a:xfrm>
            <a:prstGeom prst="rect">
              <a:avLst/>
            </a:prstGeom>
            <a:solidFill>
              <a:srgbClr val="7030A0"/>
            </a:solidFill>
            <a:ln>
              <a:solidFill>
                <a:srgbClr val="7030A0"/>
              </a:solidFill>
            </a:ln>
          </p:spPr>
          <p:txBody>
            <a:bodyPr wrap="square" rtlCol="0">
              <a:spAutoFit/>
            </a:bodyPr>
            <a:lstStyle/>
            <a:p>
              <a:r>
                <a:rPr lang="en-US" sz="1200" b="1" dirty="0" smtClean="0">
                  <a:solidFill>
                    <a:schemeClr val="bg1"/>
                  </a:solidFill>
                </a:rPr>
                <a:t>New AMSA Task</a:t>
              </a:r>
              <a:endParaRPr lang="en-US" sz="1200" b="1" dirty="0">
                <a:solidFill>
                  <a:schemeClr val="bg1"/>
                </a:solidFill>
              </a:endParaRPr>
            </a:p>
          </p:txBody>
        </p:sp>
      </p:grpSp>
      <p:grpSp>
        <p:nvGrpSpPr>
          <p:cNvPr id="26" name="Group 25"/>
          <p:cNvGrpSpPr/>
          <p:nvPr/>
        </p:nvGrpSpPr>
        <p:grpSpPr>
          <a:xfrm>
            <a:off x="6569529" y="1078468"/>
            <a:ext cx="2060122" cy="369332"/>
            <a:chOff x="6841670" y="900776"/>
            <a:chExt cx="2060122" cy="369332"/>
          </a:xfrm>
        </p:grpSpPr>
        <p:sp>
          <p:nvSpPr>
            <p:cNvPr id="15" name="Rectangle 14"/>
            <p:cNvSpPr/>
            <p:nvPr/>
          </p:nvSpPr>
          <p:spPr>
            <a:xfrm>
              <a:off x="6844393" y="900776"/>
              <a:ext cx="2057399" cy="3693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41670" y="946941"/>
              <a:ext cx="2057400" cy="276999"/>
            </a:xfrm>
            <a:prstGeom prst="rect">
              <a:avLst/>
            </a:prstGeom>
            <a:solidFill>
              <a:srgbClr val="C00000"/>
            </a:solidFill>
            <a:ln>
              <a:solidFill>
                <a:srgbClr val="C00000"/>
              </a:solidFill>
            </a:ln>
          </p:spPr>
          <p:txBody>
            <a:bodyPr wrap="square" rtlCol="0">
              <a:spAutoFit/>
            </a:bodyPr>
            <a:lstStyle/>
            <a:p>
              <a:r>
                <a:rPr lang="en-US" sz="1200" b="1" dirty="0" smtClean="0">
                  <a:solidFill>
                    <a:schemeClr val="bg1"/>
                  </a:solidFill>
                </a:rPr>
                <a:t>Provider Task</a:t>
              </a:r>
              <a:endParaRPr lang="en-US" sz="1200" b="1" dirty="0">
                <a:solidFill>
                  <a:schemeClr val="bg1"/>
                </a:solidFill>
              </a:endParaRPr>
            </a:p>
          </p:txBody>
        </p:sp>
      </p:grpSp>
      <p:grpSp>
        <p:nvGrpSpPr>
          <p:cNvPr id="2164" name="Group 2163"/>
          <p:cNvGrpSpPr/>
          <p:nvPr/>
        </p:nvGrpSpPr>
        <p:grpSpPr>
          <a:xfrm>
            <a:off x="258925" y="228600"/>
            <a:ext cx="3314700" cy="1056220"/>
            <a:chOff x="87475" y="228600"/>
            <a:chExt cx="3314700" cy="1056220"/>
          </a:xfrm>
        </p:grpSpPr>
        <p:sp>
          <p:nvSpPr>
            <p:cNvPr id="27" name="Rectangle 26"/>
            <p:cNvSpPr/>
            <p:nvPr/>
          </p:nvSpPr>
          <p:spPr>
            <a:xfrm>
              <a:off x="122075" y="228600"/>
              <a:ext cx="3271512" cy="1056220"/>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7475" y="380873"/>
              <a:ext cx="3314700" cy="729430"/>
            </a:xfrm>
            <a:prstGeom prst="rect">
              <a:avLst/>
            </a:prstGeom>
            <a:noFill/>
          </p:spPr>
          <p:txBody>
            <a:bodyPr wrap="square" rtlCol="0">
              <a:spAutoFit/>
            </a:bodyPr>
            <a:lstStyle/>
            <a:p>
              <a:pPr algn="ctr">
                <a:lnSpc>
                  <a:spcPct val="115000"/>
                </a:lnSpc>
                <a:spcAft>
                  <a:spcPts val="1000"/>
                </a:spcAft>
              </a:pPr>
              <a:r>
                <a:rPr lang="en-US" dirty="0" smtClean="0">
                  <a:ea typeface="Calibri"/>
                  <a:cs typeface="Times New Roman"/>
                </a:rPr>
                <a:t>Process </a:t>
              </a:r>
              <a:r>
                <a:rPr lang="en-US" dirty="0">
                  <a:ea typeface="Calibri"/>
                  <a:cs typeface="Times New Roman"/>
                </a:rPr>
                <a:t>flow for </a:t>
              </a:r>
              <a:r>
                <a:rPr lang="en-US" dirty="0" smtClean="0">
                  <a:ea typeface="Calibri"/>
                  <a:cs typeface="Times New Roman"/>
                </a:rPr>
                <a:t>the </a:t>
              </a:r>
              <a:br>
                <a:rPr lang="en-US" dirty="0" smtClean="0">
                  <a:ea typeface="Calibri"/>
                  <a:cs typeface="Times New Roman"/>
                </a:rPr>
              </a:br>
              <a:r>
                <a:rPr lang="en-US" dirty="0" smtClean="0">
                  <a:ea typeface="Calibri"/>
                  <a:cs typeface="Times New Roman"/>
                </a:rPr>
                <a:t>Mental </a:t>
              </a:r>
              <a:r>
                <a:rPr lang="en-US" dirty="0" smtClean="0">
                  <a:ea typeface="Calibri"/>
                  <a:cs typeface="Times New Roman"/>
                </a:rPr>
                <a:t>Health Access Clinic</a:t>
              </a:r>
            </a:p>
          </p:txBody>
        </p:sp>
      </p:grpSp>
      <p:grpSp>
        <p:nvGrpSpPr>
          <p:cNvPr id="2053" name="Group 2052"/>
          <p:cNvGrpSpPr/>
          <p:nvPr/>
        </p:nvGrpSpPr>
        <p:grpSpPr>
          <a:xfrm>
            <a:off x="349524" y="1819273"/>
            <a:ext cx="1143000" cy="1262843"/>
            <a:chOff x="381000" y="1752600"/>
            <a:chExt cx="1143000" cy="1447800"/>
          </a:xfrm>
          <a:solidFill>
            <a:srgbClr val="002060"/>
          </a:solidFill>
        </p:grpSpPr>
        <p:sp>
          <p:nvSpPr>
            <p:cNvPr id="30" name="Oval 29"/>
            <p:cNvSpPr/>
            <p:nvPr/>
          </p:nvSpPr>
          <p:spPr>
            <a:xfrm>
              <a:off x="381000" y="1752600"/>
              <a:ext cx="1143000" cy="14478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2106001"/>
              <a:ext cx="838200" cy="740993"/>
            </a:xfrm>
            <a:prstGeom prst="rect">
              <a:avLst/>
            </a:prstGeom>
            <a:grpFill/>
            <a:ln>
              <a:solidFill>
                <a:srgbClr val="002060"/>
              </a:solidFill>
            </a:ln>
          </p:spPr>
          <p:txBody>
            <a:bodyPr wrap="square" rtlCol="0" anchor="ctr">
              <a:spAutoFit/>
            </a:bodyPr>
            <a:lstStyle/>
            <a:p>
              <a:pPr algn="ctr"/>
              <a:r>
                <a:rPr lang="en-US" sz="1200" b="1" dirty="0" smtClean="0">
                  <a:solidFill>
                    <a:schemeClr val="bg1"/>
                  </a:solidFill>
                </a:rPr>
                <a:t>AMSA checks in Veteran</a:t>
              </a:r>
              <a:endParaRPr lang="en-US" sz="1200" b="1" dirty="0">
                <a:solidFill>
                  <a:schemeClr val="bg1"/>
                </a:solidFill>
              </a:endParaRPr>
            </a:p>
          </p:txBody>
        </p:sp>
      </p:grpSp>
      <p:cxnSp>
        <p:nvCxnSpPr>
          <p:cNvPr id="43" name="Straight Arrow Connector 42"/>
          <p:cNvCxnSpPr>
            <a:stCxn id="30" idx="6"/>
            <a:endCxn id="2061" idx="1"/>
          </p:cNvCxnSpPr>
          <p:nvPr/>
        </p:nvCxnSpPr>
        <p:spPr>
          <a:xfrm>
            <a:off x="1492524" y="2450695"/>
            <a:ext cx="538845" cy="1"/>
          </a:xfrm>
          <a:prstGeom prst="straightConnector1">
            <a:avLst/>
          </a:prstGeom>
          <a:ln w="381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061" name="Rounded Rectangle 2060"/>
          <p:cNvSpPr/>
          <p:nvPr/>
        </p:nvSpPr>
        <p:spPr>
          <a:xfrm>
            <a:off x="2031369" y="1819274"/>
            <a:ext cx="1047750" cy="126284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asks Veteran to take eScreen</a:t>
            </a:r>
            <a:endParaRPr lang="en-US" sz="1200" b="1" dirty="0"/>
          </a:p>
        </p:txBody>
      </p:sp>
      <p:cxnSp>
        <p:nvCxnSpPr>
          <p:cNvPr id="2068" name="Elbow Connector 2067"/>
          <p:cNvCxnSpPr>
            <a:stCxn id="2061" idx="3"/>
            <a:endCxn id="2072" idx="1"/>
          </p:cNvCxnSpPr>
          <p:nvPr/>
        </p:nvCxnSpPr>
        <p:spPr>
          <a:xfrm flipV="1">
            <a:off x="3079119" y="2085587"/>
            <a:ext cx="684617" cy="36510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761892" y="2537025"/>
            <a:ext cx="1092503" cy="63081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yes, AMSA sets up assessment</a:t>
            </a:r>
            <a:endParaRPr lang="en-US" sz="1200" b="1" dirty="0"/>
          </a:p>
        </p:txBody>
      </p:sp>
      <p:sp>
        <p:nvSpPr>
          <p:cNvPr id="72" name="Rounded Rectangle 71"/>
          <p:cNvSpPr/>
          <p:nvPr/>
        </p:nvSpPr>
        <p:spPr>
          <a:xfrm>
            <a:off x="7337426" y="1841386"/>
            <a:ext cx="1141943" cy="125378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takes eScreen</a:t>
            </a:r>
            <a:endParaRPr lang="en-US" sz="1200" b="1" dirty="0"/>
          </a:p>
        </p:txBody>
      </p:sp>
      <p:sp>
        <p:nvSpPr>
          <p:cNvPr id="86" name="Rounded Rectangle 85"/>
          <p:cNvSpPr/>
          <p:nvPr/>
        </p:nvSpPr>
        <p:spPr>
          <a:xfrm>
            <a:off x="372299" y="3547512"/>
            <a:ext cx="1120225" cy="10633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returns Veteran’s ID and receives tablet</a:t>
            </a:r>
            <a:endParaRPr lang="en-US" sz="1200" b="1" dirty="0"/>
          </a:p>
        </p:txBody>
      </p:sp>
      <p:sp>
        <p:nvSpPr>
          <p:cNvPr id="2084" name="Rounded Rectangle 2083"/>
          <p:cNvSpPr/>
          <p:nvPr/>
        </p:nvSpPr>
        <p:spPr>
          <a:xfrm>
            <a:off x="3761892" y="3455622"/>
            <a:ext cx="1092504" cy="5445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Nurse reviews responses</a:t>
            </a:r>
            <a:endParaRPr lang="en-US" sz="1200" b="1" dirty="0"/>
          </a:p>
        </p:txBody>
      </p:sp>
      <p:sp>
        <p:nvSpPr>
          <p:cNvPr id="2085" name="Rounded Rectangle 2084"/>
          <p:cNvSpPr/>
          <p:nvPr/>
        </p:nvSpPr>
        <p:spPr>
          <a:xfrm>
            <a:off x="3763736" y="4137038"/>
            <a:ext cx="1090660" cy="557383"/>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Returns to waiting room</a:t>
            </a:r>
            <a:endParaRPr lang="en-US" sz="1200" b="1" dirty="0"/>
          </a:p>
        </p:txBody>
      </p:sp>
      <p:cxnSp>
        <p:nvCxnSpPr>
          <p:cNvPr id="2091" name="Elbow Connector 2090"/>
          <p:cNvCxnSpPr>
            <a:stCxn id="54" idx="3"/>
            <a:endCxn id="2085" idx="1"/>
          </p:cNvCxnSpPr>
          <p:nvPr/>
        </p:nvCxnSpPr>
        <p:spPr>
          <a:xfrm>
            <a:off x="3079118" y="4074043"/>
            <a:ext cx="684618" cy="34168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0" name="Rounded Rectangle 2099"/>
          <p:cNvSpPr/>
          <p:nvPr/>
        </p:nvSpPr>
        <p:spPr>
          <a:xfrm>
            <a:off x="7337427" y="3480998"/>
            <a:ext cx="1141943" cy="113262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gives Veteran the Veteran Summary printout</a:t>
            </a:r>
            <a:endParaRPr lang="en-US" sz="1200" b="1" dirty="0"/>
          </a:p>
        </p:txBody>
      </p:sp>
      <p:sp>
        <p:nvSpPr>
          <p:cNvPr id="2135" name="Rounded Rectangle 2134"/>
          <p:cNvSpPr/>
          <p:nvPr/>
        </p:nvSpPr>
        <p:spPr>
          <a:xfrm>
            <a:off x="349524" y="5105400"/>
            <a:ext cx="1129750" cy="10668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orders labs if needed and signs note in CPRS</a:t>
            </a:r>
            <a:endParaRPr lang="en-US" sz="1200" b="1" dirty="0"/>
          </a:p>
        </p:txBody>
      </p:sp>
      <p:sp>
        <p:nvSpPr>
          <p:cNvPr id="2141" name="Rounded Rectangle 2140"/>
          <p:cNvSpPr/>
          <p:nvPr/>
        </p:nvSpPr>
        <p:spPr>
          <a:xfrm>
            <a:off x="2031369" y="5053189"/>
            <a:ext cx="1047749" cy="117122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calls Veteran from waiting room</a:t>
            </a:r>
            <a:endParaRPr lang="en-US" sz="1200" b="1" dirty="0"/>
          </a:p>
        </p:txBody>
      </p:sp>
      <p:cxnSp>
        <p:nvCxnSpPr>
          <p:cNvPr id="2143" name="Straight Arrow Connector 2142"/>
          <p:cNvCxnSpPr>
            <a:stCxn id="2135" idx="3"/>
            <a:endCxn id="2141" idx="1"/>
          </p:cNvCxnSpPr>
          <p:nvPr/>
        </p:nvCxnSpPr>
        <p:spPr>
          <a:xfrm>
            <a:off x="1479274" y="5638800"/>
            <a:ext cx="55209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4" name="Rounded Rectangle 2143"/>
          <p:cNvSpPr/>
          <p:nvPr/>
        </p:nvSpPr>
        <p:spPr>
          <a:xfrm>
            <a:off x="3744807" y="5053189"/>
            <a:ext cx="1126672" cy="117122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completes health care appointment</a:t>
            </a:r>
            <a:endParaRPr lang="en-US" sz="1200" b="1" dirty="0"/>
          </a:p>
        </p:txBody>
      </p:sp>
      <p:sp>
        <p:nvSpPr>
          <p:cNvPr id="2146" name="Rounded Rectangle 2145"/>
          <p:cNvSpPr/>
          <p:nvPr/>
        </p:nvSpPr>
        <p:spPr>
          <a:xfrm>
            <a:off x="5434187" y="5053189"/>
            <a:ext cx="1066800" cy="1171221"/>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MSA checks out Veteran and offers/ schedules follow up visit</a:t>
            </a:r>
            <a:endParaRPr lang="en-US" sz="1200" b="1" dirty="0"/>
          </a:p>
        </p:txBody>
      </p:sp>
      <p:sp>
        <p:nvSpPr>
          <p:cNvPr id="2147" name="Oval 2146"/>
          <p:cNvSpPr/>
          <p:nvPr/>
        </p:nvSpPr>
        <p:spPr>
          <a:xfrm>
            <a:off x="6908273" y="5105400"/>
            <a:ext cx="2000252" cy="106680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eScreening ends and Veteran leaves </a:t>
            </a:r>
            <a:endParaRPr lang="en-US" sz="1200" b="1" dirty="0"/>
          </a:p>
        </p:txBody>
      </p:sp>
      <p:cxnSp>
        <p:nvCxnSpPr>
          <p:cNvPr id="2159" name="Straight Arrow Connector 2158"/>
          <p:cNvCxnSpPr>
            <a:stCxn id="2141" idx="3"/>
            <a:endCxn id="2144" idx="1"/>
          </p:cNvCxnSpPr>
          <p:nvPr/>
        </p:nvCxnSpPr>
        <p:spPr>
          <a:xfrm>
            <a:off x="3079118" y="5638800"/>
            <a:ext cx="6656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1" name="Straight Arrow Connector 2160"/>
          <p:cNvCxnSpPr>
            <a:stCxn id="2144" idx="3"/>
            <a:endCxn id="2146" idx="1"/>
          </p:cNvCxnSpPr>
          <p:nvPr/>
        </p:nvCxnSpPr>
        <p:spPr>
          <a:xfrm>
            <a:off x="4871479" y="5638800"/>
            <a:ext cx="5627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3" name="Straight Arrow Connector 2162"/>
          <p:cNvCxnSpPr>
            <a:stCxn id="2146" idx="3"/>
            <a:endCxn id="2147" idx="2"/>
          </p:cNvCxnSpPr>
          <p:nvPr/>
        </p:nvCxnSpPr>
        <p:spPr>
          <a:xfrm>
            <a:off x="6500987" y="5638800"/>
            <a:ext cx="4072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5" name="Elbow Connector 2074"/>
          <p:cNvCxnSpPr>
            <a:stCxn id="59" idx="3"/>
            <a:endCxn id="2076" idx="1"/>
          </p:cNvCxnSpPr>
          <p:nvPr/>
        </p:nvCxnSpPr>
        <p:spPr>
          <a:xfrm flipV="1">
            <a:off x="4854395" y="2455226"/>
            <a:ext cx="579792" cy="39720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7" name="Elbow Connector 2066"/>
          <p:cNvCxnSpPr>
            <a:stCxn id="2061" idx="3"/>
            <a:endCxn id="59" idx="1"/>
          </p:cNvCxnSpPr>
          <p:nvPr/>
        </p:nvCxnSpPr>
        <p:spPr>
          <a:xfrm>
            <a:off x="3079119" y="2450696"/>
            <a:ext cx="682773" cy="40173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76" name="Rounded Rectangle 2075"/>
          <p:cNvSpPr/>
          <p:nvPr/>
        </p:nvSpPr>
        <p:spPr>
          <a:xfrm>
            <a:off x="5434187" y="1828335"/>
            <a:ext cx="1066800" cy="1253781"/>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exchanges tablet for Veteran’s ID</a:t>
            </a:r>
            <a:endParaRPr lang="en-US" sz="1200" b="1" dirty="0"/>
          </a:p>
        </p:txBody>
      </p:sp>
      <p:cxnSp>
        <p:nvCxnSpPr>
          <p:cNvPr id="42" name="Straight Arrow Connector 41"/>
          <p:cNvCxnSpPr>
            <a:stCxn id="2076" idx="3"/>
            <a:endCxn id="72" idx="1"/>
          </p:cNvCxnSpPr>
          <p:nvPr/>
        </p:nvCxnSpPr>
        <p:spPr>
          <a:xfrm>
            <a:off x="6500987" y="2455226"/>
            <a:ext cx="836439" cy="130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2" idx="2"/>
            <a:endCxn id="86" idx="0"/>
          </p:cNvCxnSpPr>
          <p:nvPr/>
        </p:nvCxnSpPr>
        <p:spPr>
          <a:xfrm rot="5400000">
            <a:off x="4194232" y="-166654"/>
            <a:ext cx="452346" cy="697598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31369" y="3547512"/>
            <a:ext cx="1047749" cy="1053062"/>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disinfects tablet and returns it to the cabinet</a:t>
            </a:r>
            <a:endParaRPr lang="en-US" sz="1200" b="1" dirty="0"/>
          </a:p>
        </p:txBody>
      </p:sp>
      <p:cxnSp>
        <p:nvCxnSpPr>
          <p:cNvPr id="62" name="Straight Arrow Connector 61"/>
          <p:cNvCxnSpPr>
            <a:stCxn id="86" idx="3"/>
            <a:endCxn id="54" idx="1"/>
          </p:cNvCxnSpPr>
          <p:nvPr/>
        </p:nvCxnSpPr>
        <p:spPr>
          <a:xfrm flipV="1">
            <a:off x="1492524" y="4074043"/>
            <a:ext cx="538845" cy="5122"/>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54" idx="3"/>
            <a:endCxn id="2084" idx="1"/>
          </p:cNvCxnSpPr>
          <p:nvPr/>
        </p:nvCxnSpPr>
        <p:spPr>
          <a:xfrm flipV="1">
            <a:off x="3079118" y="3727885"/>
            <a:ext cx="682774" cy="346158"/>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8" name="Elbow Connector 2087"/>
          <p:cNvCxnSpPr>
            <a:stCxn id="2084" idx="3"/>
            <a:endCxn id="2092" idx="1"/>
          </p:cNvCxnSpPr>
          <p:nvPr/>
        </p:nvCxnSpPr>
        <p:spPr>
          <a:xfrm>
            <a:off x="4854396" y="3727885"/>
            <a:ext cx="579791" cy="323581"/>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2" name="Straight Arrow Connector 2121"/>
          <p:cNvCxnSpPr>
            <a:stCxn id="2092" idx="3"/>
            <a:endCxn id="2100" idx="1"/>
          </p:cNvCxnSpPr>
          <p:nvPr/>
        </p:nvCxnSpPr>
        <p:spPr>
          <a:xfrm flipV="1">
            <a:off x="6500987" y="4047308"/>
            <a:ext cx="836440" cy="415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8" name="Elbow Connector 2127"/>
          <p:cNvCxnSpPr>
            <a:stCxn id="2100" idx="2"/>
            <a:endCxn id="2135" idx="0"/>
          </p:cNvCxnSpPr>
          <p:nvPr/>
        </p:nvCxnSpPr>
        <p:spPr>
          <a:xfrm rot="5400000">
            <a:off x="4165508" y="1362509"/>
            <a:ext cx="491782" cy="6994000"/>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92" name="Rounded Rectangle 2091"/>
          <p:cNvSpPr/>
          <p:nvPr/>
        </p:nvSpPr>
        <p:spPr>
          <a:xfrm>
            <a:off x="5434187" y="3524935"/>
            <a:ext cx="1066800" cy="105306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pushes data to CPRS</a:t>
            </a:r>
            <a:endParaRPr lang="en-US" sz="1200" b="1"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46957" y="3251022"/>
            <a:ext cx="1641259" cy="1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37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2092"/>
                                        </p:tgtEl>
                                      </p:cBhvr>
                                      <p:by x="150000" y="150000"/>
                                    </p:animScale>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092"/>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2" grpId="0" animBg="1"/>
      <p:bldP spid="209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a:t>B</a:t>
            </a:r>
            <a:r>
              <a:rPr lang="en-US" dirty="0" smtClean="0"/>
              <a:t>. Alerting</a:t>
            </a:r>
            <a:endParaRPr lang="en-US"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2752" y="1690999"/>
            <a:ext cx="6018290" cy="4828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312751" y="1035691"/>
            <a:ext cx="7374048" cy="369332"/>
          </a:xfrm>
          <a:prstGeom prst="rect">
            <a:avLst/>
          </a:prstGeom>
          <a:noFill/>
        </p:spPr>
        <p:txBody>
          <a:bodyPr wrap="square" rtlCol="0">
            <a:spAutoFit/>
          </a:bodyPr>
          <a:lstStyle/>
          <a:p>
            <a:r>
              <a:rPr lang="en-US" dirty="0" smtClean="0"/>
              <a:t>After the information is sent to CPRS/VistA, a notification is </a:t>
            </a:r>
            <a:r>
              <a:rPr lang="en-US" dirty="0" smtClean="0"/>
              <a:t>generated.</a:t>
            </a:r>
            <a:endParaRPr lang="en-US" dirty="0"/>
          </a:p>
        </p:txBody>
      </p:sp>
      <p:cxnSp>
        <p:nvCxnSpPr>
          <p:cNvPr id="8" name="Straight Arrow Connector 7"/>
          <p:cNvCxnSpPr/>
          <p:nvPr/>
        </p:nvCxnSpPr>
        <p:spPr>
          <a:xfrm>
            <a:off x="832919" y="3105339"/>
            <a:ext cx="642796" cy="7242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1187" y="1689213"/>
            <a:ext cx="6714231" cy="4675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36</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C. CPRS Note</a:t>
            </a:r>
            <a:endParaRPr lang="en-US" dirty="0"/>
          </a:p>
        </p:txBody>
      </p:sp>
      <p:sp>
        <p:nvSpPr>
          <p:cNvPr id="6" name="TextBox 5"/>
          <p:cNvSpPr txBox="1"/>
          <p:nvPr/>
        </p:nvSpPr>
        <p:spPr>
          <a:xfrm>
            <a:off x="1181844" y="1042884"/>
            <a:ext cx="7374048" cy="646331"/>
          </a:xfrm>
          <a:prstGeom prst="rect">
            <a:avLst/>
          </a:prstGeom>
          <a:noFill/>
        </p:spPr>
        <p:txBody>
          <a:bodyPr wrap="square" rtlCol="0">
            <a:spAutoFit/>
          </a:bodyPr>
          <a:lstStyle/>
          <a:p>
            <a:r>
              <a:rPr lang="en-US" dirty="0" smtClean="0"/>
              <a:t>MHE </a:t>
            </a:r>
            <a:r>
              <a:rPr lang="en-US" dirty="0" smtClean="0"/>
              <a:t>will </a:t>
            </a:r>
            <a:r>
              <a:rPr lang="en-US" dirty="0" smtClean="0"/>
              <a:t>begin your Note</a:t>
            </a:r>
            <a:r>
              <a:rPr lang="en-US" dirty="0" smtClean="0"/>
              <a:t>, and auto-populate the information the Veteran entered on the Tablet—Including Clinical </a:t>
            </a:r>
            <a:r>
              <a:rPr lang="en-US" dirty="0" smtClean="0"/>
              <a:t>Reminders.</a:t>
            </a:r>
            <a:endParaRPr lang="en-US" dirty="0"/>
          </a:p>
        </p:txBody>
      </p:sp>
      <p:cxnSp>
        <p:nvCxnSpPr>
          <p:cNvPr id="8" name="Straight Arrow Connector 7"/>
          <p:cNvCxnSpPr/>
          <p:nvPr/>
        </p:nvCxnSpPr>
        <p:spPr>
          <a:xfrm flipV="1">
            <a:off x="2864498" y="3058634"/>
            <a:ext cx="874583" cy="4903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501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 </a:t>
            </a:r>
            <a:r>
              <a:rPr lang="en-US" dirty="0"/>
              <a:t>D</a:t>
            </a:r>
            <a:r>
              <a:rPr lang="en-US" dirty="0" smtClean="0"/>
              <a:t>. Editing the Note</a:t>
            </a:r>
            <a:endParaRPr lang="en-US" dirty="0"/>
          </a:p>
        </p:txBody>
      </p:sp>
      <p:sp>
        <p:nvSpPr>
          <p:cNvPr id="6" name="TextBox 5"/>
          <p:cNvSpPr txBox="1"/>
          <p:nvPr/>
        </p:nvSpPr>
        <p:spPr>
          <a:xfrm>
            <a:off x="1181844" y="1035691"/>
            <a:ext cx="7374048" cy="369332"/>
          </a:xfrm>
          <a:prstGeom prst="rect">
            <a:avLst/>
          </a:prstGeom>
          <a:noFill/>
        </p:spPr>
        <p:txBody>
          <a:bodyPr wrap="square" rtlCol="0">
            <a:spAutoFit/>
          </a:bodyPr>
          <a:lstStyle/>
          <a:p>
            <a:r>
              <a:rPr lang="en-US" dirty="0" smtClean="0"/>
              <a:t>Click </a:t>
            </a:r>
            <a:r>
              <a:rPr lang="en-US" b="1" dirty="0" smtClean="0"/>
              <a:t>Edit Note </a:t>
            </a:r>
            <a:r>
              <a:rPr lang="en-US" dirty="0" smtClean="0"/>
              <a:t>to add additional </a:t>
            </a:r>
            <a:r>
              <a:rPr lang="en-US" dirty="0" smtClean="0"/>
              <a:t>information to the </a:t>
            </a:r>
            <a:r>
              <a:rPr lang="en-US" dirty="0" smtClean="0"/>
              <a:t>note.</a:t>
            </a:r>
            <a:endParaRPr 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6372" y="1888927"/>
            <a:ext cx="5499934" cy="41171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Straight Arrow Connector 7"/>
          <p:cNvCxnSpPr/>
          <p:nvPr/>
        </p:nvCxnSpPr>
        <p:spPr>
          <a:xfrm flipV="1">
            <a:off x="1660849" y="2797521"/>
            <a:ext cx="837907" cy="3935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317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CPRS </a:t>
            </a:r>
            <a:r>
              <a:rPr lang="en-US" dirty="0" smtClean="0"/>
              <a:t>with </a:t>
            </a:r>
            <a:r>
              <a:rPr lang="en-US" dirty="0" err="1"/>
              <a:t>eScreening</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a:t>E</a:t>
            </a:r>
            <a:r>
              <a:rPr lang="en-US" dirty="0" smtClean="0"/>
              <a:t>. Footer</a:t>
            </a:r>
            <a:endParaRPr lang="en-US" dirty="0"/>
          </a:p>
        </p:txBody>
      </p:sp>
      <p:cxnSp>
        <p:nvCxnSpPr>
          <p:cNvPr id="8" name="Straight Arrow Connector 7"/>
          <p:cNvCxnSpPr/>
          <p:nvPr/>
        </p:nvCxnSpPr>
        <p:spPr>
          <a:xfrm>
            <a:off x="1249377" y="3711921"/>
            <a:ext cx="9325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124"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99168" y="1977950"/>
            <a:ext cx="4150728" cy="448614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Box 10"/>
          <p:cNvSpPr txBox="1"/>
          <p:nvPr/>
        </p:nvSpPr>
        <p:spPr>
          <a:xfrm>
            <a:off x="1495942" y="1143000"/>
            <a:ext cx="5957180" cy="923330"/>
          </a:xfrm>
          <a:prstGeom prst="rect">
            <a:avLst/>
          </a:prstGeom>
          <a:noFill/>
        </p:spPr>
        <p:txBody>
          <a:bodyPr wrap="square" rtlCol="0">
            <a:spAutoFit/>
          </a:bodyPr>
          <a:lstStyle/>
          <a:p>
            <a:r>
              <a:rPr lang="en-US" dirty="0" smtClean="0"/>
              <a:t>Any positive screens will be summarized in the bottom of the note for the Provider to attend to during the visit.  You can add the Provider as a Cosigner as necessary.</a:t>
            </a:r>
            <a:endParaRPr lang="en-US" dirty="0"/>
          </a:p>
        </p:txBody>
      </p:sp>
    </p:spTree>
    <p:extLst>
      <p:ext uri="{BB962C8B-B14F-4D97-AF65-F5344CB8AC3E}">
        <p14:creationId xmlns:p14="http://schemas.microsoft.com/office/powerpoint/2010/main" val="1021672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2" name="Rounded Rectangle 2071"/>
          <p:cNvSpPr/>
          <p:nvPr/>
        </p:nvSpPr>
        <p:spPr>
          <a:xfrm>
            <a:off x="3763736" y="1711416"/>
            <a:ext cx="1090660" cy="748342"/>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If no, eScreening ends</a:t>
            </a:r>
            <a:endParaRPr lang="en-US" sz="1200" b="1" dirty="0">
              <a:solidFill>
                <a:schemeClr val="bg1"/>
              </a:solidFill>
            </a:endParaRPr>
          </a:p>
        </p:txBody>
      </p:sp>
      <p:grpSp>
        <p:nvGrpSpPr>
          <p:cNvPr id="20" name="Group 19"/>
          <p:cNvGrpSpPr/>
          <p:nvPr/>
        </p:nvGrpSpPr>
        <p:grpSpPr>
          <a:xfrm>
            <a:off x="4495800" y="330092"/>
            <a:ext cx="2076452" cy="369332"/>
            <a:chOff x="4767941" y="152400"/>
            <a:chExt cx="2057402" cy="369332"/>
          </a:xfrm>
          <a:solidFill>
            <a:schemeClr val="accent3">
              <a:lumMod val="50000"/>
            </a:schemeClr>
          </a:solidFill>
        </p:grpSpPr>
        <p:sp>
          <p:nvSpPr>
            <p:cNvPr id="8" name="Rectangle 7"/>
            <p:cNvSpPr/>
            <p:nvPr/>
          </p:nvSpPr>
          <p:spPr>
            <a:xfrm>
              <a:off x="4767944" y="152400"/>
              <a:ext cx="2057399" cy="369332"/>
            </a:xfrm>
            <a:prstGeom prst="rect">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67941" y="198566"/>
              <a:ext cx="2057400" cy="276999"/>
            </a:xfrm>
            <a:prstGeom prst="rect">
              <a:avLst/>
            </a:prstGeom>
            <a:grpFill/>
            <a:ln>
              <a:solidFill>
                <a:schemeClr val="accent3">
                  <a:lumMod val="50000"/>
                </a:schemeClr>
              </a:solidFill>
            </a:ln>
          </p:spPr>
          <p:txBody>
            <a:bodyPr wrap="square" rtlCol="0">
              <a:spAutoFit/>
            </a:bodyPr>
            <a:lstStyle/>
            <a:p>
              <a:r>
                <a:rPr lang="en-US" sz="1200" b="1" dirty="0" smtClean="0">
                  <a:solidFill>
                    <a:schemeClr val="bg1"/>
                  </a:solidFill>
                </a:rPr>
                <a:t>Veteran Task</a:t>
              </a:r>
              <a:endParaRPr lang="en-US" sz="1200" b="1" dirty="0">
                <a:solidFill>
                  <a:schemeClr val="bg1"/>
                </a:solidFill>
              </a:endParaRPr>
            </a:p>
          </p:txBody>
        </p:sp>
      </p:grpSp>
      <p:grpSp>
        <p:nvGrpSpPr>
          <p:cNvPr id="16" name="Group 15"/>
          <p:cNvGrpSpPr/>
          <p:nvPr/>
        </p:nvGrpSpPr>
        <p:grpSpPr>
          <a:xfrm>
            <a:off x="4495800" y="1078468"/>
            <a:ext cx="2057402" cy="369332"/>
            <a:chOff x="4767941" y="1260396"/>
            <a:chExt cx="2057402" cy="369332"/>
          </a:xfrm>
        </p:grpSpPr>
        <p:sp>
          <p:nvSpPr>
            <p:cNvPr id="17" name="Rectangle 16"/>
            <p:cNvSpPr/>
            <p:nvPr/>
          </p:nvSpPr>
          <p:spPr>
            <a:xfrm>
              <a:off x="4767944" y="1260396"/>
              <a:ext cx="2057399" cy="369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67941" y="1306562"/>
              <a:ext cx="2057400" cy="276999"/>
            </a:xfrm>
            <a:prstGeom prst="rect">
              <a:avLst/>
            </a:prstGeom>
            <a:solidFill>
              <a:srgbClr val="0070C0"/>
            </a:solidFill>
            <a:ln>
              <a:solidFill>
                <a:srgbClr val="0070C0"/>
              </a:solidFill>
            </a:ln>
          </p:spPr>
          <p:txBody>
            <a:bodyPr wrap="square" rtlCol="0">
              <a:spAutoFit/>
            </a:bodyPr>
            <a:lstStyle/>
            <a:p>
              <a:r>
                <a:rPr lang="en-US" sz="1200" b="1" dirty="0" smtClean="0">
                  <a:solidFill>
                    <a:schemeClr val="bg1"/>
                  </a:solidFill>
                </a:rPr>
                <a:t>New Clinic Manager Task</a:t>
              </a:r>
              <a:endParaRPr lang="en-US" sz="1200" b="1" dirty="0">
                <a:solidFill>
                  <a:schemeClr val="bg1"/>
                </a:solidFill>
              </a:endParaRPr>
            </a:p>
          </p:txBody>
        </p:sp>
      </p:grpSp>
      <p:grpSp>
        <p:nvGrpSpPr>
          <p:cNvPr id="10" name="Group 9"/>
          <p:cNvGrpSpPr/>
          <p:nvPr/>
        </p:nvGrpSpPr>
        <p:grpSpPr>
          <a:xfrm>
            <a:off x="4495800" y="699422"/>
            <a:ext cx="2057400" cy="369332"/>
            <a:chOff x="4767941" y="891064"/>
            <a:chExt cx="2057402" cy="369332"/>
          </a:xfrm>
        </p:grpSpPr>
        <p:sp>
          <p:nvSpPr>
            <p:cNvPr id="12" name="Rectangle 11"/>
            <p:cNvSpPr/>
            <p:nvPr/>
          </p:nvSpPr>
          <p:spPr>
            <a:xfrm>
              <a:off x="4767944" y="891064"/>
              <a:ext cx="2057399" cy="36933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67941" y="937230"/>
              <a:ext cx="2057400" cy="276999"/>
            </a:xfrm>
            <a:prstGeom prst="rect">
              <a:avLst/>
            </a:prstGeom>
            <a:solidFill>
              <a:srgbClr val="00B0F0"/>
            </a:solidFill>
            <a:ln>
              <a:solidFill>
                <a:srgbClr val="00B0F0"/>
              </a:solidFill>
            </a:ln>
          </p:spPr>
          <p:txBody>
            <a:bodyPr wrap="square" rtlCol="0">
              <a:spAutoFit/>
            </a:bodyPr>
            <a:lstStyle/>
            <a:p>
              <a:r>
                <a:rPr lang="en-US" sz="1200" b="1" dirty="0" smtClean="0">
                  <a:solidFill>
                    <a:schemeClr val="bg1"/>
                  </a:solidFill>
                </a:rPr>
                <a:t>Existing Clinic Manager Task</a:t>
              </a:r>
            </a:p>
          </p:txBody>
        </p:sp>
      </p:grpSp>
      <p:grpSp>
        <p:nvGrpSpPr>
          <p:cNvPr id="21" name="Group 20"/>
          <p:cNvGrpSpPr/>
          <p:nvPr/>
        </p:nvGrpSpPr>
        <p:grpSpPr>
          <a:xfrm>
            <a:off x="6569529" y="330092"/>
            <a:ext cx="2057402" cy="369332"/>
            <a:chOff x="6825341" y="148602"/>
            <a:chExt cx="2057402" cy="369332"/>
          </a:xfrm>
        </p:grpSpPr>
        <p:sp>
          <p:nvSpPr>
            <p:cNvPr id="13" name="Rectangle 12"/>
            <p:cNvSpPr/>
            <p:nvPr/>
          </p:nvSpPr>
          <p:spPr>
            <a:xfrm>
              <a:off x="6825344" y="148602"/>
              <a:ext cx="2057399" cy="3693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5341" y="194768"/>
              <a:ext cx="2057400" cy="276999"/>
            </a:xfrm>
            <a:prstGeom prst="rect">
              <a:avLst/>
            </a:prstGeom>
            <a:solidFill>
              <a:srgbClr val="002060"/>
            </a:solidFill>
            <a:ln>
              <a:solidFill>
                <a:srgbClr val="002060"/>
              </a:solidFill>
            </a:ln>
          </p:spPr>
          <p:txBody>
            <a:bodyPr wrap="square" rtlCol="0">
              <a:spAutoFit/>
            </a:bodyPr>
            <a:lstStyle/>
            <a:p>
              <a:r>
                <a:rPr lang="en-US" sz="1200" b="1" dirty="0" smtClean="0">
                  <a:solidFill>
                    <a:schemeClr val="bg1"/>
                  </a:solidFill>
                </a:rPr>
                <a:t>Existing AMSA Task</a:t>
              </a:r>
              <a:endParaRPr lang="en-US" sz="1200" b="1" dirty="0">
                <a:solidFill>
                  <a:schemeClr val="bg1"/>
                </a:solidFill>
              </a:endParaRPr>
            </a:p>
          </p:txBody>
        </p:sp>
      </p:grpSp>
      <p:grpSp>
        <p:nvGrpSpPr>
          <p:cNvPr id="24" name="Group 23"/>
          <p:cNvGrpSpPr/>
          <p:nvPr/>
        </p:nvGrpSpPr>
        <p:grpSpPr>
          <a:xfrm>
            <a:off x="6572251" y="699421"/>
            <a:ext cx="2057400" cy="369332"/>
            <a:chOff x="6844392" y="521729"/>
            <a:chExt cx="2057400" cy="369332"/>
          </a:xfrm>
        </p:grpSpPr>
        <p:sp>
          <p:nvSpPr>
            <p:cNvPr id="14" name="Rectangle 13"/>
            <p:cNvSpPr/>
            <p:nvPr/>
          </p:nvSpPr>
          <p:spPr>
            <a:xfrm>
              <a:off x="6844392" y="521729"/>
              <a:ext cx="2057399" cy="3693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844392" y="567896"/>
              <a:ext cx="2057400" cy="276999"/>
            </a:xfrm>
            <a:prstGeom prst="rect">
              <a:avLst/>
            </a:prstGeom>
            <a:solidFill>
              <a:srgbClr val="7030A0"/>
            </a:solidFill>
            <a:ln>
              <a:solidFill>
                <a:srgbClr val="7030A0"/>
              </a:solidFill>
            </a:ln>
          </p:spPr>
          <p:txBody>
            <a:bodyPr wrap="square" rtlCol="0">
              <a:spAutoFit/>
            </a:bodyPr>
            <a:lstStyle/>
            <a:p>
              <a:r>
                <a:rPr lang="en-US" sz="1200" b="1" dirty="0" smtClean="0">
                  <a:solidFill>
                    <a:schemeClr val="bg1"/>
                  </a:solidFill>
                </a:rPr>
                <a:t>New AMSA Task</a:t>
              </a:r>
              <a:endParaRPr lang="en-US" sz="1200" b="1" dirty="0">
                <a:solidFill>
                  <a:schemeClr val="bg1"/>
                </a:solidFill>
              </a:endParaRPr>
            </a:p>
          </p:txBody>
        </p:sp>
      </p:grpSp>
      <p:grpSp>
        <p:nvGrpSpPr>
          <p:cNvPr id="26" name="Group 25"/>
          <p:cNvGrpSpPr/>
          <p:nvPr/>
        </p:nvGrpSpPr>
        <p:grpSpPr>
          <a:xfrm>
            <a:off x="6569529" y="1078468"/>
            <a:ext cx="2060122" cy="369332"/>
            <a:chOff x="6841670" y="900776"/>
            <a:chExt cx="2060122" cy="369332"/>
          </a:xfrm>
        </p:grpSpPr>
        <p:sp>
          <p:nvSpPr>
            <p:cNvPr id="15" name="Rectangle 14"/>
            <p:cNvSpPr/>
            <p:nvPr/>
          </p:nvSpPr>
          <p:spPr>
            <a:xfrm>
              <a:off x="6844393" y="900776"/>
              <a:ext cx="2057399" cy="3693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41670" y="946941"/>
              <a:ext cx="2057400" cy="276999"/>
            </a:xfrm>
            <a:prstGeom prst="rect">
              <a:avLst/>
            </a:prstGeom>
            <a:solidFill>
              <a:srgbClr val="C00000"/>
            </a:solidFill>
            <a:ln>
              <a:solidFill>
                <a:srgbClr val="C00000"/>
              </a:solidFill>
            </a:ln>
          </p:spPr>
          <p:txBody>
            <a:bodyPr wrap="square" rtlCol="0">
              <a:spAutoFit/>
            </a:bodyPr>
            <a:lstStyle/>
            <a:p>
              <a:r>
                <a:rPr lang="en-US" sz="1200" b="1" dirty="0" smtClean="0">
                  <a:solidFill>
                    <a:schemeClr val="bg1"/>
                  </a:solidFill>
                </a:rPr>
                <a:t>Provider Task</a:t>
              </a:r>
              <a:endParaRPr lang="en-US" sz="1200" b="1" dirty="0">
                <a:solidFill>
                  <a:schemeClr val="bg1"/>
                </a:solidFill>
              </a:endParaRPr>
            </a:p>
          </p:txBody>
        </p:sp>
      </p:grpSp>
      <p:grpSp>
        <p:nvGrpSpPr>
          <p:cNvPr id="2164" name="Group 2163"/>
          <p:cNvGrpSpPr/>
          <p:nvPr/>
        </p:nvGrpSpPr>
        <p:grpSpPr>
          <a:xfrm>
            <a:off x="342900" y="228600"/>
            <a:ext cx="3314700" cy="1056220"/>
            <a:chOff x="171450" y="228600"/>
            <a:chExt cx="3314700" cy="1056220"/>
          </a:xfrm>
        </p:grpSpPr>
        <p:sp>
          <p:nvSpPr>
            <p:cNvPr id="27" name="Rectangle 26"/>
            <p:cNvSpPr/>
            <p:nvPr/>
          </p:nvSpPr>
          <p:spPr>
            <a:xfrm>
              <a:off x="214638" y="228600"/>
              <a:ext cx="3271512" cy="1056220"/>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1450" y="352310"/>
              <a:ext cx="3314700" cy="729430"/>
            </a:xfrm>
            <a:prstGeom prst="rect">
              <a:avLst/>
            </a:prstGeom>
            <a:noFill/>
          </p:spPr>
          <p:txBody>
            <a:bodyPr wrap="square" rtlCol="0">
              <a:spAutoFit/>
            </a:bodyPr>
            <a:lstStyle/>
            <a:p>
              <a:pPr algn="ctr">
                <a:lnSpc>
                  <a:spcPct val="115000"/>
                </a:lnSpc>
                <a:spcAft>
                  <a:spcPts val="1000"/>
                </a:spcAft>
              </a:pPr>
              <a:r>
                <a:rPr lang="en-US" b="1" dirty="0" smtClean="0">
                  <a:ea typeface="Calibri"/>
                  <a:cs typeface="Times New Roman"/>
                </a:rPr>
                <a:t>Process </a:t>
              </a:r>
              <a:r>
                <a:rPr lang="en-US" b="1" dirty="0">
                  <a:ea typeface="Calibri"/>
                  <a:cs typeface="Times New Roman"/>
                </a:rPr>
                <a:t>flow for </a:t>
              </a:r>
              <a:r>
                <a:rPr lang="en-US" b="1" dirty="0" smtClean="0">
                  <a:ea typeface="Calibri"/>
                  <a:cs typeface="Times New Roman"/>
                </a:rPr>
                <a:t>the </a:t>
              </a:r>
              <a:br>
                <a:rPr lang="en-US" b="1" dirty="0" smtClean="0">
                  <a:ea typeface="Calibri"/>
                  <a:cs typeface="Times New Roman"/>
                </a:rPr>
              </a:br>
              <a:r>
                <a:rPr lang="en-US" b="1" dirty="0" smtClean="0">
                  <a:ea typeface="Calibri"/>
                  <a:cs typeface="Times New Roman"/>
                </a:rPr>
                <a:t>Mental </a:t>
              </a:r>
              <a:r>
                <a:rPr lang="en-US" b="1" dirty="0" smtClean="0">
                  <a:ea typeface="Calibri"/>
                  <a:cs typeface="Times New Roman"/>
                </a:rPr>
                <a:t>Health Access Clinic</a:t>
              </a:r>
            </a:p>
          </p:txBody>
        </p:sp>
      </p:grpSp>
      <p:grpSp>
        <p:nvGrpSpPr>
          <p:cNvPr id="2053" name="Group 2052"/>
          <p:cNvGrpSpPr/>
          <p:nvPr/>
        </p:nvGrpSpPr>
        <p:grpSpPr>
          <a:xfrm>
            <a:off x="349524" y="1819273"/>
            <a:ext cx="1143000" cy="1262843"/>
            <a:chOff x="381000" y="1752600"/>
            <a:chExt cx="1143000" cy="1447800"/>
          </a:xfrm>
          <a:solidFill>
            <a:srgbClr val="002060"/>
          </a:solidFill>
        </p:grpSpPr>
        <p:sp>
          <p:nvSpPr>
            <p:cNvPr id="30" name="Oval 29"/>
            <p:cNvSpPr/>
            <p:nvPr/>
          </p:nvSpPr>
          <p:spPr>
            <a:xfrm>
              <a:off x="381000" y="1752600"/>
              <a:ext cx="1143000" cy="14478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2106001"/>
              <a:ext cx="838200" cy="740993"/>
            </a:xfrm>
            <a:prstGeom prst="rect">
              <a:avLst/>
            </a:prstGeom>
            <a:grpFill/>
            <a:ln>
              <a:solidFill>
                <a:srgbClr val="002060"/>
              </a:solidFill>
            </a:ln>
          </p:spPr>
          <p:txBody>
            <a:bodyPr wrap="square" rtlCol="0" anchor="ctr">
              <a:spAutoFit/>
            </a:bodyPr>
            <a:lstStyle/>
            <a:p>
              <a:pPr algn="ctr"/>
              <a:r>
                <a:rPr lang="en-US" sz="1200" b="1" dirty="0" smtClean="0">
                  <a:solidFill>
                    <a:schemeClr val="bg1"/>
                  </a:solidFill>
                </a:rPr>
                <a:t>AMSA checks in Veteran</a:t>
              </a:r>
              <a:endParaRPr lang="en-US" sz="1200" b="1" dirty="0">
                <a:solidFill>
                  <a:schemeClr val="bg1"/>
                </a:solidFill>
              </a:endParaRPr>
            </a:p>
          </p:txBody>
        </p:sp>
      </p:grpSp>
      <p:cxnSp>
        <p:nvCxnSpPr>
          <p:cNvPr id="43" name="Straight Arrow Connector 42"/>
          <p:cNvCxnSpPr>
            <a:stCxn id="30" idx="6"/>
            <a:endCxn id="2061" idx="1"/>
          </p:cNvCxnSpPr>
          <p:nvPr/>
        </p:nvCxnSpPr>
        <p:spPr>
          <a:xfrm>
            <a:off x="1492524" y="2450695"/>
            <a:ext cx="538845" cy="1"/>
          </a:xfrm>
          <a:prstGeom prst="straightConnector1">
            <a:avLst/>
          </a:prstGeom>
          <a:ln w="381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061" name="Rounded Rectangle 2060"/>
          <p:cNvSpPr/>
          <p:nvPr/>
        </p:nvSpPr>
        <p:spPr>
          <a:xfrm>
            <a:off x="2031369" y="1819274"/>
            <a:ext cx="1047750" cy="126284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asks Veteran to take eScreen</a:t>
            </a:r>
            <a:endParaRPr lang="en-US" sz="1200" b="1" dirty="0"/>
          </a:p>
        </p:txBody>
      </p:sp>
      <p:cxnSp>
        <p:nvCxnSpPr>
          <p:cNvPr id="2068" name="Elbow Connector 2067"/>
          <p:cNvCxnSpPr>
            <a:stCxn id="2061" idx="3"/>
            <a:endCxn id="2072" idx="1"/>
          </p:cNvCxnSpPr>
          <p:nvPr/>
        </p:nvCxnSpPr>
        <p:spPr>
          <a:xfrm flipV="1">
            <a:off x="3079119" y="2085587"/>
            <a:ext cx="684617" cy="36510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761892" y="2537025"/>
            <a:ext cx="1092503" cy="63081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yes, AMSA sets up assessment</a:t>
            </a:r>
            <a:endParaRPr lang="en-US" sz="1200" b="1" dirty="0"/>
          </a:p>
        </p:txBody>
      </p:sp>
      <p:sp>
        <p:nvSpPr>
          <p:cNvPr id="72" name="Rounded Rectangle 71"/>
          <p:cNvSpPr/>
          <p:nvPr/>
        </p:nvSpPr>
        <p:spPr>
          <a:xfrm>
            <a:off x="7337426" y="1841386"/>
            <a:ext cx="1141943" cy="125378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takes eScreen</a:t>
            </a:r>
            <a:endParaRPr lang="en-US" sz="1200" b="1" dirty="0"/>
          </a:p>
        </p:txBody>
      </p:sp>
      <p:sp>
        <p:nvSpPr>
          <p:cNvPr id="86" name="Rounded Rectangle 85"/>
          <p:cNvSpPr/>
          <p:nvPr/>
        </p:nvSpPr>
        <p:spPr>
          <a:xfrm>
            <a:off x="372299" y="3547512"/>
            <a:ext cx="1120225" cy="10633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returns Veteran’s ID and receives tablet</a:t>
            </a:r>
            <a:endParaRPr lang="en-US" sz="1200" b="1" dirty="0"/>
          </a:p>
        </p:txBody>
      </p:sp>
      <p:sp>
        <p:nvSpPr>
          <p:cNvPr id="2084" name="Rounded Rectangle 2083"/>
          <p:cNvSpPr/>
          <p:nvPr/>
        </p:nvSpPr>
        <p:spPr>
          <a:xfrm>
            <a:off x="3761892" y="3455622"/>
            <a:ext cx="1092504" cy="5445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Nurse reviews responses</a:t>
            </a:r>
            <a:endParaRPr lang="en-US" sz="1200" b="1" dirty="0"/>
          </a:p>
        </p:txBody>
      </p:sp>
      <p:sp>
        <p:nvSpPr>
          <p:cNvPr id="2085" name="Rounded Rectangle 2084"/>
          <p:cNvSpPr/>
          <p:nvPr/>
        </p:nvSpPr>
        <p:spPr>
          <a:xfrm>
            <a:off x="3763736" y="4137038"/>
            <a:ext cx="1090660" cy="557383"/>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Returns to waiting room</a:t>
            </a:r>
            <a:endParaRPr lang="en-US" sz="1200" b="1" dirty="0"/>
          </a:p>
        </p:txBody>
      </p:sp>
      <p:cxnSp>
        <p:nvCxnSpPr>
          <p:cNvPr id="2091" name="Elbow Connector 2090"/>
          <p:cNvCxnSpPr>
            <a:stCxn id="54" idx="3"/>
            <a:endCxn id="2085" idx="1"/>
          </p:cNvCxnSpPr>
          <p:nvPr/>
        </p:nvCxnSpPr>
        <p:spPr>
          <a:xfrm>
            <a:off x="3079118" y="4074043"/>
            <a:ext cx="684618" cy="34168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35" name="Rounded Rectangle 2134"/>
          <p:cNvSpPr/>
          <p:nvPr/>
        </p:nvSpPr>
        <p:spPr>
          <a:xfrm>
            <a:off x="349524" y="5105400"/>
            <a:ext cx="1129750" cy="10668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orders labs if needed and signs note in CPRS</a:t>
            </a:r>
            <a:endParaRPr lang="en-US" sz="1200" b="1" dirty="0"/>
          </a:p>
        </p:txBody>
      </p:sp>
      <p:sp>
        <p:nvSpPr>
          <p:cNvPr id="2141" name="Rounded Rectangle 2140"/>
          <p:cNvSpPr/>
          <p:nvPr/>
        </p:nvSpPr>
        <p:spPr>
          <a:xfrm>
            <a:off x="2031369" y="5053189"/>
            <a:ext cx="1047749" cy="117122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calls Veteran from waiting room</a:t>
            </a:r>
            <a:endParaRPr lang="en-US" sz="1200" b="1" dirty="0"/>
          </a:p>
        </p:txBody>
      </p:sp>
      <p:cxnSp>
        <p:nvCxnSpPr>
          <p:cNvPr id="2143" name="Straight Arrow Connector 2142"/>
          <p:cNvCxnSpPr>
            <a:stCxn id="2135" idx="3"/>
            <a:endCxn id="2141" idx="1"/>
          </p:cNvCxnSpPr>
          <p:nvPr/>
        </p:nvCxnSpPr>
        <p:spPr>
          <a:xfrm>
            <a:off x="1479274" y="5638800"/>
            <a:ext cx="55209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4" name="Rounded Rectangle 2143"/>
          <p:cNvSpPr/>
          <p:nvPr/>
        </p:nvSpPr>
        <p:spPr>
          <a:xfrm>
            <a:off x="3744807" y="5053189"/>
            <a:ext cx="1126672" cy="117122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completes health care appointment</a:t>
            </a:r>
            <a:endParaRPr lang="en-US" sz="1200" b="1" dirty="0"/>
          </a:p>
        </p:txBody>
      </p:sp>
      <p:sp>
        <p:nvSpPr>
          <p:cNvPr id="2146" name="Rounded Rectangle 2145"/>
          <p:cNvSpPr/>
          <p:nvPr/>
        </p:nvSpPr>
        <p:spPr>
          <a:xfrm>
            <a:off x="5434187" y="5053189"/>
            <a:ext cx="1066800" cy="1171221"/>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MSA checks out Veteran and offers/ schedules follow up visit</a:t>
            </a:r>
            <a:endParaRPr lang="en-US" sz="1200" b="1" dirty="0"/>
          </a:p>
        </p:txBody>
      </p:sp>
      <p:sp>
        <p:nvSpPr>
          <p:cNvPr id="2147" name="Oval 2146"/>
          <p:cNvSpPr/>
          <p:nvPr/>
        </p:nvSpPr>
        <p:spPr>
          <a:xfrm>
            <a:off x="6908273" y="5105400"/>
            <a:ext cx="2000252" cy="106680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eScreening ends and Veteran leaves </a:t>
            </a:r>
            <a:endParaRPr lang="en-US" sz="1200" b="1" dirty="0"/>
          </a:p>
        </p:txBody>
      </p:sp>
      <p:cxnSp>
        <p:nvCxnSpPr>
          <p:cNvPr id="2159" name="Straight Arrow Connector 2158"/>
          <p:cNvCxnSpPr>
            <a:stCxn id="2141" idx="3"/>
            <a:endCxn id="2144" idx="1"/>
          </p:cNvCxnSpPr>
          <p:nvPr/>
        </p:nvCxnSpPr>
        <p:spPr>
          <a:xfrm>
            <a:off x="3079118" y="5638800"/>
            <a:ext cx="6656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1" name="Straight Arrow Connector 2160"/>
          <p:cNvCxnSpPr>
            <a:stCxn id="2144" idx="3"/>
            <a:endCxn id="2146" idx="1"/>
          </p:cNvCxnSpPr>
          <p:nvPr/>
        </p:nvCxnSpPr>
        <p:spPr>
          <a:xfrm>
            <a:off x="4871479" y="5638800"/>
            <a:ext cx="5627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3" name="Straight Arrow Connector 2162"/>
          <p:cNvCxnSpPr>
            <a:stCxn id="2146" idx="3"/>
            <a:endCxn id="2147" idx="2"/>
          </p:cNvCxnSpPr>
          <p:nvPr/>
        </p:nvCxnSpPr>
        <p:spPr>
          <a:xfrm>
            <a:off x="6500987" y="5638800"/>
            <a:ext cx="4072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5" name="Elbow Connector 2074"/>
          <p:cNvCxnSpPr>
            <a:stCxn id="59" idx="3"/>
            <a:endCxn id="2076" idx="1"/>
          </p:cNvCxnSpPr>
          <p:nvPr/>
        </p:nvCxnSpPr>
        <p:spPr>
          <a:xfrm flipV="1">
            <a:off x="4854395" y="2455226"/>
            <a:ext cx="579792" cy="39720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7" name="Elbow Connector 2066"/>
          <p:cNvCxnSpPr>
            <a:stCxn id="2061" idx="3"/>
            <a:endCxn id="59" idx="1"/>
          </p:cNvCxnSpPr>
          <p:nvPr/>
        </p:nvCxnSpPr>
        <p:spPr>
          <a:xfrm>
            <a:off x="3079119" y="2450696"/>
            <a:ext cx="682773" cy="40173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76" name="Rounded Rectangle 2075"/>
          <p:cNvSpPr/>
          <p:nvPr/>
        </p:nvSpPr>
        <p:spPr>
          <a:xfrm>
            <a:off x="5434187" y="1828335"/>
            <a:ext cx="1066800" cy="1253781"/>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exchanges tablet for Veteran’s ID</a:t>
            </a:r>
            <a:endParaRPr lang="en-US" sz="1200" b="1" dirty="0"/>
          </a:p>
        </p:txBody>
      </p:sp>
      <p:cxnSp>
        <p:nvCxnSpPr>
          <p:cNvPr id="42" name="Straight Arrow Connector 41"/>
          <p:cNvCxnSpPr>
            <a:stCxn id="2076" idx="3"/>
            <a:endCxn id="72" idx="1"/>
          </p:cNvCxnSpPr>
          <p:nvPr/>
        </p:nvCxnSpPr>
        <p:spPr>
          <a:xfrm>
            <a:off x="6500987" y="2455226"/>
            <a:ext cx="836439" cy="130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2" idx="2"/>
            <a:endCxn id="86" idx="0"/>
          </p:cNvCxnSpPr>
          <p:nvPr/>
        </p:nvCxnSpPr>
        <p:spPr>
          <a:xfrm rot="5400000">
            <a:off x="4194232" y="-166654"/>
            <a:ext cx="452346" cy="697598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31369" y="3547512"/>
            <a:ext cx="1047749" cy="1053062"/>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disinfects tablet and returns it to the cabinet</a:t>
            </a:r>
            <a:endParaRPr lang="en-US" sz="1200" b="1" dirty="0"/>
          </a:p>
        </p:txBody>
      </p:sp>
      <p:cxnSp>
        <p:nvCxnSpPr>
          <p:cNvPr id="62" name="Straight Arrow Connector 61"/>
          <p:cNvCxnSpPr>
            <a:stCxn id="86" idx="3"/>
            <a:endCxn id="54" idx="1"/>
          </p:cNvCxnSpPr>
          <p:nvPr/>
        </p:nvCxnSpPr>
        <p:spPr>
          <a:xfrm flipV="1">
            <a:off x="1492524" y="4074043"/>
            <a:ext cx="538845" cy="5122"/>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54" idx="3"/>
            <a:endCxn id="2084" idx="1"/>
          </p:cNvCxnSpPr>
          <p:nvPr/>
        </p:nvCxnSpPr>
        <p:spPr>
          <a:xfrm flipV="1">
            <a:off x="3079118" y="3727885"/>
            <a:ext cx="682774" cy="346158"/>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8" name="Elbow Connector 2087"/>
          <p:cNvCxnSpPr>
            <a:stCxn id="2084" idx="3"/>
            <a:endCxn id="2092" idx="1"/>
          </p:cNvCxnSpPr>
          <p:nvPr/>
        </p:nvCxnSpPr>
        <p:spPr>
          <a:xfrm>
            <a:off x="4854396" y="3727885"/>
            <a:ext cx="579791" cy="323581"/>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2" name="Straight Arrow Connector 2121"/>
          <p:cNvCxnSpPr>
            <a:stCxn id="2092" idx="3"/>
            <a:endCxn id="2100" idx="1"/>
          </p:cNvCxnSpPr>
          <p:nvPr/>
        </p:nvCxnSpPr>
        <p:spPr>
          <a:xfrm flipV="1">
            <a:off x="6500987" y="4047308"/>
            <a:ext cx="836440" cy="415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8" name="Elbow Connector 2127"/>
          <p:cNvCxnSpPr>
            <a:stCxn id="2100" idx="2"/>
            <a:endCxn id="2135" idx="0"/>
          </p:cNvCxnSpPr>
          <p:nvPr/>
        </p:nvCxnSpPr>
        <p:spPr>
          <a:xfrm rot="5400000">
            <a:off x="4165508" y="1362509"/>
            <a:ext cx="491782" cy="6994000"/>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92" name="Rounded Rectangle 2091"/>
          <p:cNvSpPr/>
          <p:nvPr/>
        </p:nvSpPr>
        <p:spPr>
          <a:xfrm>
            <a:off x="5434187" y="3524935"/>
            <a:ext cx="1066800" cy="105306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pushes data to CPRS</a:t>
            </a:r>
            <a:endParaRPr lang="en-US" sz="1200" b="1" dirty="0"/>
          </a:p>
        </p:txBody>
      </p:sp>
      <p:sp>
        <p:nvSpPr>
          <p:cNvPr id="2100" name="Rounded Rectangle 2099"/>
          <p:cNvSpPr/>
          <p:nvPr/>
        </p:nvSpPr>
        <p:spPr>
          <a:xfrm>
            <a:off x="7337427" y="3480998"/>
            <a:ext cx="1141943" cy="113262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gives Veteran the Veteran Summary printout</a:t>
            </a:r>
            <a:endParaRPr lang="en-US" sz="1200" b="1"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32073" y="3116063"/>
            <a:ext cx="1752651" cy="186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61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2100"/>
                                        </p:tgtEl>
                                      </p:cBhvr>
                                      <p:by x="150000" y="150000"/>
                                    </p:animScale>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100"/>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 grpId="0" animBg="1"/>
      <p:bldP spid="210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200" dirty="0"/>
              <a:t>The New System</a:t>
            </a:r>
          </a:p>
          <a:p>
            <a:pPr marL="0" indent="0">
              <a:buNone/>
            </a:pPr>
            <a:r>
              <a:rPr lang="en-US" sz="2200" dirty="0"/>
              <a:t>*It’s an upgraded tablet system with a faster and more user-friendly interface. </a:t>
            </a:r>
          </a:p>
          <a:p>
            <a:pPr marL="0" indent="0">
              <a:buNone/>
            </a:pPr>
            <a:r>
              <a:rPr lang="en-US" sz="2200" dirty="0"/>
              <a:t>*We believe we can achieve the same positive results in other clinics while at the same time minimizing the workload that is already required of staff.</a:t>
            </a:r>
          </a:p>
          <a:p>
            <a:pPr marL="0" indent="0">
              <a:buNone/>
            </a:pPr>
            <a:endParaRPr lang="en-US" sz="2200" dirty="0"/>
          </a:p>
          <a:p>
            <a:pPr marL="0" indent="0" algn="ctr">
              <a:buNone/>
            </a:pPr>
            <a:r>
              <a:rPr lang="en-US" sz="2200" dirty="0" smtClean="0"/>
              <a:t>Findings from the Research Pilot</a:t>
            </a:r>
            <a:endParaRPr lang="en-US" sz="2200" dirty="0"/>
          </a:p>
          <a:p>
            <a:pPr marL="0" indent="0">
              <a:buNone/>
            </a:pPr>
            <a:r>
              <a:rPr lang="en-US" sz="2200" dirty="0"/>
              <a:t>eScreening:</a:t>
            </a:r>
          </a:p>
          <a:p>
            <a:pPr lvl="1"/>
            <a:r>
              <a:rPr lang="en-US" sz="2200" dirty="0">
                <a:solidFill>
                  <a:srgbClr val="0F4C66"/>
                </a:solidFill>
              </a:rPr>
              <a:t>was preferred by both Clinicians and Veterans</a:t>
            </a:r>
          </a:p>
          <a:p>
            <a:pPr lvl="1"/>
            <a:r>
              <a:rPr lang="en-US" sz="2200" dirty="0">
                <a:solidFill>
                  <a:srgbClr val="0F4C66"/>
                </a:solidFill>
              </a:rPr>
              <a:t>increased access to mental and physical health screening </a:t>
            </a:r>
          </a:p>
          <a:p>
            <a:pPr lvl="1"/>
            <a:r>
              <a:rPr lang="en-US" sz="2200" dirty="0">
                <a:solidFill>
                  <a:srgbClr val="0F4C66"/>
                </a:solidFill>
              </a:rPr>
              <a:t>allowed for timely triage to appropriate services without increasing staff </a:t>
            </a:r>
            <a:r>
              <a:rPr lang="en-US" sz="2200" dirty="0" smtClean="0">
                <a:solidFill>
                  <a:srgbClr val="0F4C66"/>
                </a:solidFill>
              </a:rPr>
              <a:t>(approximately </a:t>
            </a:r>
            <a:r>
              <a:rPr lang="en-US" sz="2200" dirty="0">
                <a:solidFill>
                  <a:srgbClr val="0F4C66"/>
                </a:solidFill>
              </a:rPr>
              <a:t>40% of Vets need immediate follow-up with the Suicide Risk Assessment)</a:t>
            </a:r>
          </a:p>
          <a:p>
            <a:pPr lvl="1"/>
            <a:r>
              <a:rPr lang="en-US" sz="2200" dirty="0">
                <a:solidFill>
                  <a:srgbClr val="0F4C66"/>
                </a:solidFill>
              </a:rPr>
              <a:t>created significant improvement in many areas of clinical care </a:t>
            </a:r>
          </a:p>
          <a:p>
            <a:pPr lvl="1"/>
            <a:r>
              <a:rPr lang="en-US" sz="2200" dirty="0">
                <a:solidFill>
                  <a:srgbClr val="0F4C66"/>
                </a:solidFill>
              </a:rPr>
              <a:t>Has far-reaching implications for how technology can streamline </a:t>
            </a:r>
            <a:br>
              <a:rPr lang="en-US" sz="2200" dirty="0">
                <a:solidFill>
                  <a:srgbClr val="0F4C66"/>
                </a:solidFill>
              </a:rPr>
            </a:br>
            <a:r>
              <a:rPr lang="en-US" sz="2200" dirty="0">
                <a:solidFill>
                  <a:srgbClr val="0F4C66"/>
                </a:solidFill>
              </a:rPr>
              <a:t>screening for mental and physical health needs in healthcare systems. </a:t>
            </a:r>
          </a:p>
          <a:p>
            <a:pPr marL="0" indent="0">
              <a:buNone/>
            </a:pPr>
            <a:endParaRPr lang="en-US" sz="2400" dirty="0"/>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Tree>
    <p:extLst>
      <p:ext uri="{BB962C8B-B14F-4D97-AF65-F5344CB8AC3E}">
        <p14:creationId xmlns:p14="http://schemas.microsoft.com/office/powerpoint/2010/main" val="2357466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11885" y="1143000"/>
            <a:ext cx="3596723" cy="2362959"/>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&amp; Print the Veteran Summary</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40</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	</a:t>
            </a:r>
          </a:p>
          <a:p>
            <a:pPr marL="0" indent="0">
              <a:buNone/>
            </a:pPr>
            <a:endParaRPr lang="en-US" sz="1800" dirty="0"/>
          </a:p>
        </p:txBody>
      </p:sp>
      <p:pic>
        <p:nvPicPr>
          <p:cNvPr id="11272"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14028" y="3720418"/>
            <a:ext cx="3394580" cy="276391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4" name="Straight Arrow Connector 13"/>
          <p:cNvCxnSpPr/>
          <p:nvPr/>
        </p:nvCxnSpPr>
        <p:spPr>
          <a:xfrm flipH="1">
            <a:off x="5830153" y="1726265"/>
            <a:ext cx="719937" cy="3715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711786" y="3720418"/>
            <a:ext cx="719937" cy="3715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9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fade">
                                      <p:cBhvr>
                                        <p:cTn id="7" dur="500"/>
                                        <p:tgtEl>
                                          <p:spTgt spid="11272"/>
                                        </p:tgtEl>
                                      </p:cBhvr>
                                    </p:animEffect>
                                  </p:childTnLst>
                                </p:cTn>
                              </p:par>
                              <p:par>
                                <p:cTn id="8" presetID="1" presetClass="exit" presetSubtype="0" fill="hold" nodeType="withEffect">
                                  <p:stCondLst>
                                    <p:cond delay="0"/>
                                  </p:stCondLst>
                                  <p:childTnLst>
                                    <p:set>
                                      <p:cBhvr>
                                        <p:cTn id="9" dur="1" fill="hold">
                                          <p:stCondLst>
                                            <p:cond delay="0"/>
                                          </p:stCondLst>
                                        </p:cTn>
                                        <p:tgtEl>
                                          <p:spTgt spid="11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35701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a:t>
            </a:r>
            <a:r>
              <a:rPr lang="en-US" dirty="0" smtClean="0"/>
              <a:t>you </a:t>
            </a:r>
            <a:r>
              <a:rPr lang="en-US" dirty="0" smtClean="0"/>
              <a:t/>
            </a:r>
            <a:br>
              <a:rPr lang="en-US" dirty="0" smtClean="0"/>
            </a:br>
            <a:r>
              <a:rPr lang="en-US" dirty="0" smtClean="0"/>
              <a:t>for </a:t>
            </a:r>
            <a:r>
              <a:rPr lang="en-US" dirty="0" smtClean="0"/>
              <a:t>attending the training!</a:t>
            </a:r>
            <a:endParaRPr lang="en-US" dirty="0"/>
          </a:p>
        </p:txBody>
      </p:sp>
    </p:spTree>
    <p:extLst>
      <p:ext uri="{BB962C8B-B14F-4D97-AF65-F5344CB8AC3E}">
        <p14:creationId xmlns:p14="http://schemas.microsoft.com/office/powerpoint/2010/main" val="1594785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30545207"/>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t>6</a:t>
            </a:r>
            <a:endParaRPr lang="en-US" sz="3600" dirty="0"/>
          </a:p>
        </p:txBody>
      </p:sp>
      <p:grpSp>
        <p:nvGrpSpPr>
          <p:cNvPr id="6" name="Group 5"/>
          <p:cNvGrpSpPr/>
          <p:nvPr/>
        </p:nvGrpSpPr>
        <p:grpSpPr>
          <a:xfrm>
            <a:off x="521065" y="1328077"/>
            <a:ext cx="658813" cy="658813"/>
            <a:chOff x="1250950" y="3205625"/>
            <a:chExt cx="658813" cy="658813"/>
          </a:xfrm>
        </p:grpSpPr>
        <p:pic>
          <p:nvPicPr>
            <p:cNvPr id="307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50950" y="3205625"/>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87583" y="3205625"/>
              <a:ext cx="385548" cy="646331"/>
            </a:xfrm>
            <a:prstGeom prst="rect">
              <a:avLst/>
            </a:prstGeom>
            <a:noFill/>
          </p:spPr>
          <p:txBody>
            <a:bodyPr wrap="square" rtlCol="0">
              <a:spAutoFit/>
            </a:bodyPr>
            <a:lstStyle/>
            <a:p>
              <a:pPr algn="ctr"/>
              <a:r>
                <a:rPr lang="en-US" sz="3600" dirty="0" smtClean="0"/>
                <a:t>1</a:t>
              </a:r>
              <a:endParaRPr lang="en-US" sz="3600" dirty="0"/>
            </a:p>
          </p:txBody>
        </p:sp>
      </p:grpSp>
      <p:pic>
        <p:nvPicPr>
          <p:cNvPr id="307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28991" y="1207758"/>
            <a:ext cx="831525" cy="102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84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solidFill>
                  <a:srgbClr val="0F3B53"/>
                </a:solidFill>
              </a:rPr>
              <a:t>What is </a:t>
            </a:r>
            <a:r>
              <a:rPr lang="en-US" sz="3600" b="1" dirty="0" smtClean="0">
                <a:solidFill>
                  <a:srgbClr val="0F3B53"/>
                </a:solidFill>
              </a:rPr>
              <a:t>Mental Health eScreening (MHE)?</a:t>
            </a:r>
            <a:endParaRPr lang="en-US" sz="3600" b="1" dirty="0">
              <a:solidFill>
                <a:srgbClr val="0F3B53"/>
              </a:solidFill>
            </a:endParaRPr>
          </a:p>
          <a:p>
            <a:pPr>
              <a:buFont typeface="Arial" panose="020B0604020202020204" pitchFamily="34" charset="0"/>
              <a:buChar char="•"/>
            </a:pPr>
            <a:r>
              <a:rPr lang="en-US" sz="2000" dirty="0"/>
              <a:t>It’s an electronic assessment system that automates the manual, paper-based process used for initial screening of Veterans in VA healthcare settings. </a:t>
            </a:r>
          </a:p>
          <a:p>
            <a:pPr>
              <a:buFont typeface="Arial" panose="020B0604020202020204" pitchFamily="34" charset="0"/>
              <a:buChar char="•"/>
            </a:pPr>
            <a:r>
              <a:rPr lang="en-US" sz="2000" dirty="0"/>
              <a:t>MHE enables Veterans to complete self-assessments on a tablet or PC while in a clinic.</a:t>
            </a:r>
          </a:p>
          <a:p>
            <a:pPr>
              <a:buFont typeface="Arial" panose="020B0604020202020204" pitchFamily="34" charset="0"/>
              <a:buChar char="•"/>
            </a:pPr>
            <a:r>
              <a:rPr lang="en-US" sz="2000" dirty="0"/>
              <a:t>MHE accelerates patient enrollment by allowing clinicians to oversee the patient-directed screening with real-time scoring, chart note generation, and if pre-determined parameters are exceeded, immediate crisis alerts.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a:solidFill>
                  <a:srgbClr val="0F4C66"/>
                </a:solidFill>
              </a:rPr>
              <a:t>Facilitate comprehensive mental health screening for newly enrolling Veterans nationwide.</a:t>
            </a:r>
          </a:p>
          <a:p>
            <a:pPr marL="971550" lvl="1" indent="-571500">
              <a:buFont typeface="Arial" panose="020B0604020202020204" pitchFamily="34" charset="0"/>
              <a:buChar char="•"/>
            </a:pPr>
            <a:r>
              <a:rPr lang="en-US" sz="4200" dirty="0">
                <a:solidFill>
                  <a:srgbClr val="0F4C66"/>
                </a:solidFill>
              </a:rPr>
              <a:t>Increase the number of Veterans receiving mental health services. </a:t>
            </a:r>
          </a:p>
          <a:p>
            <a:pPr marL="971550" lvl="1" indent="-571500">
              <a:buFont typeface="Arial" panose="020B0604020202020204" pitchFamily="34" charset="0"/>
              <a:buChar char="•"/>
            </a:pPr>
            <a:r>
              <a:rPr lang="en-US" sz="4200" dirty="0">
                <a:solidFill>
                  <a:srgbClr val="0F4C66"/>
                </a:solidFill>
              </a:rPr>
              <a:t>Improve patient engagement and satisfaction, without an increase in staff and resources.</a:t>
            </a:r>
          </a:p>
          <a:p>
            <a:pPr marL="971550" lvl="1" indent="-571500">
              <a:buFont typeface="Arial" panose="020B0604020202020204" pitchFamily="34" charset="0"/>
              <a:buChar char="•"/>
            </a:pPr>
            <a:r>
              <a:rPr lang="en-US" sz="4200" dirty="0">
                <a:solidFill>
                  <a:srgbClr val="0F4C66"/>
                </a:solidFill>
              </a:rPr>
              <a:t>Gather health data and share with clinicians to improve care delivery to Veterans.</a:t>
            </a:r>
          </a:p>
        </p:txBody>
      </p:sp>
    </p:spTree>
    <p:extLst>
      <p:ext uri="{BB962C8B-B14F-4D97-AF65-F5344CB8AC3E}">
        <p14:creationId xmlns:p14="http://schemas.microsoft.com/office/powerpoint/2010/main" val="60355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lgn="ctr">
              <a:buNone/>
            </a:pPr>
            <a:endParaRPr lang="en-US" sz="1800" b="1" dirty="0" smtClean="0"/>
          </a:p>
          <a:p>
            <a:pPr marL="0" indent="0">
              <a:buNone/>
            </a:pPr>
            <a:r>
              <a:rPr lang="en-US" sz="1800" b="1" dirty="0"/>
              <a:t>Access the MHE application with a tablet or a PC, by typing the web address into your browser’s URL field:     </a:t>
            </a:r>
            <a:r>
              <a:rPr lang="en-US" sz="1800" u="sng" dirty="0">
                <a:hlinkClick r:id="rId3"/>
              </a:rPr>
              <a:t>http://vaww.escreening.va.gov/sd/</a:t>
            </a:r>
            <a:endParaRPr lang="en-US" sz="1800" b="1" dirty="0">
              <a:solidFill>
                <a:srgbClr val="FF0000"/>
              </a:solidFill>
            </a:endParaRPr>
          </a:p>
          <a:p>
            <a:pPr marL="0" indent="0">
              <a:buNone/>
            </a:pPr>
            <a:r>
              <a:rPr lang="en-US" sz="1800" b="1" dirty="0"/>
              <a:t>The address will be added to the Shared Drive.</a:t>
            </a:r>
            <a:br>
              <a:rPr lang="en-US" sz="1800" b="1" dirty="0"/>
            </a:br>
            <a:endParaRPr lang="en-US" sz="800" b="1" dirty="0"/>
          </a:p>
          <a:p>
            <a:pPr marL="0" indent="0">
              <a:buNone/>
            </a:pPr>
            <a:r>
              <a:rPr lang="en-US" sz="1800" b="1" dirty="0"/>
              <a:t>The Welcome screen opens:</a:t>
            </a:r>
            <a:endParaRPr lang="en-US" sz="1800" u="sng"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44876" y="2876556"/>
            <a:ext cx="6003209" cy="2964032"/>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0938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a:xfrm>
            <a:off x="457200" y="1097974"/>
            <a:ext cx="8229600" cy="5418440"/>
          </a:xfrm>
        </p:spPr>
        <p:txBody>
          <a:bodyPr>
            <a:normAutofit/>
          </a:bodyPr>
          <a:lstStyle/>
          <a:p>
            <a:pPr>
              <a:buFont typeface="+mj-lt"/>
              <a:buAutoNum type="arabicPeriod"/>
            </a:pPr>
            <a:r>
              <a:rPr lang="en-US" sz="1400" dirty="0" smtClean="0"/>
              <a:t>Click </a:t>
            </a:r>
            <a:r>
              <a:rPr lang="en-US" sz="1400" b="1" dirty="0" smtClean="0"/>
              <a:t>Staff Login &gt;</a:t>
            </a:r>
            <a:endParaRPr lang="en-US" sz="1400" dirty="0"/>
          </a:p>
          <a:p>
            <a:pPr marL="0" indent="0">
              <a:buNone/>
            </a:pPr>
            <a:r>
              <a:rPr lang="en-US" sz="1400" b="1" dirty="0"/>
              <a:t>	</a:t>
            </a:r>
            <a:r>
              <a:rPr lang="en-US" sz="1400" dirty="0" smtClean="0"/>
              <a:t>The</a:t>
            </a:r>
            <a:r>
              <a:rPr lang="en-US" sz="1400" b="1" dirty="0" smtClean="0"/>
              <a:t> </a:t>
            </a:r>
            <a:r>
              <a:rPr lang="en-US" sz="1400" dirty="0" smtClean="0"/>
              <a:t>Staff Access | Please Login opens:</a:t>
            </a:r>
          </a:p>
          <a:p>
            <a:pPr>
              <a:buFont typeface="+mj-lt"/>
              <a:buAutoNum type="arabicPeriod"/>
            </a:pPr>
            <a:endParaRPr lang="en-US" sz="1400" dirty="0" smtClean="0"/>
          </a:p>
          <a:p>
            <a:pPr>
              <a:buFont typeface="+mj-lt"/>
              <a:buAutoNum type="arabicPeriod"/>
            </a:pPr>
            <a:endParaRPr lang="en-US" sz="1400" dirty="0"/>
          </a:p>
          <a:p>
            <a:pPr>
              <a:buFont typeface="+mj-lt"/>
              <a:buAutoNum type="arabicPeriod"/>
            </a:pPr>
            <a:endParaRPr lang="en-US" sz="1400" dirty="0" smtClean="0"/>
          </a:p>
          <a:p>
            <a:pPr>
              <a:buFont typeface="+mj-lt"/>
              <a:buAutoNum type="arabicPeriod"/>
            </a:pPr>
            <a:endParaRPr lang="en-US" sz="1400" dirty="0"/>
          </a:p>
          <a:p>
            <a:pPr>
              <a:buFont typeface="+mj-lt"/>
              <a:buAutoNum type="arabicPeriod"/>
            </a:pPr>
            <a:endParaRPr lang="en-US" sz="1400" dirty="0" smtClean="0"/>
          </a:p>
          <a:p>
            <a:pPr>
              <a:buFont typeface="+mj-lt"/>
              <a:buAutoNum type="arabicPeriod"/>
            </a:pPr>
            <a:endParaRPr lang="en-US" sz="1400" dirty="0"/>
          </a:p>
          <a:p>
            <a:pPr>
              <a:buFont typeface="+mj-lt"/>
              <a:buAutoNum type="arabicPeriod"/>
            </a:pPr>
            <a:endParaRPr lang="en-US" sz="1400" dirty="0" smtClean="0"/>
          </a:p>
          <a:p>
            <a:pPr marL="0" indent="0">
              <a:spcBef>
                <a:spcPts val="0"/>
              </a:spcBef>
              <a:buNone/>
            </a:pPr>
            <a:r>
              <a:rPr lang="en-US" sz="1400" dirty="0" smtClean="0"/>
              <a:t>2.	Type your user name and password, then click </a:t>
            </a:r>
            <a:r>
              <a:rPr lang="en-US" sz="1400" b="1" dirty="0" smtClean="0"/>
              <a:t>Login</a:t>
            </a:r>
            <a:r>
              <a:rPr lang="en-US" sz="1400" dirty="0" smtClean="0"/>
              <a:t>.</a:t>
            </a:r>
            <a:br>
              <a:rPr lang="en-US" sz="1400" dirty="0" smtClean="0"/>
            </a:br>
            <a:r>
              <a:rPr lang="en-US" sz="1400" dirty="0" smtClean="0"/>
              <a:t>	Your Home page opens:</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457200" lvl="1" indent="0">
              <a:buNone/>
            </a:pPr>
            <a:endParaRPr lang="en-US" sz="1400" dirty="0" smtClean="0"/>
          </a:p>
          <a:p>
            <a:pPr lvl="1"/>
            <a:endParaRPr lang="en-US" sz="1400" dirty="0"/>
          </a:p>
          <a:p>
            <a:pPr lvl="1"/>
            <a:endParaRPr lang="en-US" sz="14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pic>
        <p:nvPicPr>
          <p:cNvPr id="18" name="Picture 17"/>
          <p:cNvPicPr/>
          <p:nvPr/>
        </p:nvPicPr>
        <p:blipFill>
          <a:blip r:embed="rId3" cstate="email">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680785"/>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pic>
        <p:nvPicPr>
          <p:cNvPr id="19" name="Picture 1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362313" y="3890147"/>
            <a:ext cx="4222727" cy="2404284"/>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55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a:xfrm>
            <a:off x="457200" y="1152525"/>
            <a:ext cx="8229600" cy="4983163"/>
          </a:xfrm>
        </p:spPr>
        <p:txBody>
          <a:bodyPr>
            <a:normAutofit fontScale="92500" lnSpcReduction="10000"/>
          </a:bodyPr>
          <a:lstStyle/>
          <a:p>
            <a:pPr marL="0" indent="0">
              <a:spcBef>
                <a:spcPts val="600"/>
              </a:spcBef>
              <a:buNone/>
            </a:pPr>
            <a:endParaRPr lang="en-US" sz="800" dirty="0" smtClean="0"/>
          </a:p>
          <a:p>
            <a:pPr marL="0" indent="0">
              <a:spcBef>
                <a:spcPts val="0"/>
              </a:spcBef>
              <a:buNone/>
            </a:pPr>
            <a:r>
              <a:rPr lang="en-US" sz="1800" dirty="0"/>
              <a:t>Click </a:t>
            </a:r>
            <a:r>
              <a:rPr lang="en-US" sz="1800" b="1" dirty="0"/>
              <a:t>Logout</a:t>
            </a:r>
            <a:r>
              <a:rPr lang="en-US" sz="1800" dirty="0"/>
              <a:t>.    </a:t>
            </a:r>
            <a:br>
              <a:rPr lang="en-US" sz="1800" dirty="0"/>
            </a:br>
            <a:r>
              <a:rPr lang="en-US" sz="1800" dirty="0"/>
              <a:t>The system logs you out.</a:t>
            </a:r>
          </a:p>
          <a:p>
            <a:pPr lvl="1"/>
            <a:endParaRPr lang="en-US" sz="1400" dirty="0"/>
          </a:p>
          <a:p>
            <a:pPr marL="457200" lvl="1" indent="0">
              <a:buNone/>
            </a:pPr>
            <a:endParaRPr lang="en-US" sz="1400" dirty="0"/>
          </a:p>
          <a:p>
            <a:pPr marL="457200" lvl="1" indent="0">
              <a:buNone/>
            </a:pPr>
            <a:endParaRPr lang="en-US" sz="1400" dirty="0"/>
          </a:p>
          <a:p>
            <a:pPr marL="0" indent="0">
              <a:buNone/>
            </a:pP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spcBef>
                <a:spcPts val="1200"/>
              </a:spcBef>
              <a:buNone/>
            </a:pPr>
            <a:endParaRPr lang="en-US" sz="1800" b="1" dirty="0"/>
          </a:p>
          <a:p>
            <a:pPr marL="0" indent="0">
              <a:spcBef>
                <a:spcPts val="1200"/>
              </a:spcBef>
              <a:buNone/>
            </a:pPr>
            <a:endParaRPr lang="en-US" sz="1800" b="1" dirty="0" smtClean="0"/>
          </a:p>
          <a:p>
            <a:pPr marL="0" indent="0" algn="ctr">
              <a:spcBef>
                <a:spcPts val="1200"/>
              </a:spcBef>
              <a:buNone/>
            </a:pPr>
            <a:r>
              <a:rPr lang="en-US" sz="2600" b="1" dirty="0" smtClean="0"/>
              <a:t>Automatic </a:t>
            </a:r>
            <a:r>
              <a:rPr lang="en-US" sz="2600" b="1" dirty="0"/>
              <a:t>logout</a:t>
            </a:r>
            <a:endParaRPr lang="en-US" sz="2600" dirty="0"/>
          </a:p>
          <a:p>
            <a:pPr marL="0" indent="0">
              <a:spcBef>
                <a:spcPts val="0"/>
              </a:spcBef>
              <a:buNone/>
            </a:pPr>
            <a:r>
              <a:rPr lang="en-US" sz="1900" dirty="0"/>
              <a:t>If you are inactive for 20 minutes, the system will warn that you have 20 seconds before an automatic logout. You must interact with the program if you want to keep your session open. If the system logs you out but you want to keep working, </a:t>
            </a:r>
            <a:br>
              <a:rPr lang="en-US" sz="1900" dirty="0"/>
            </a:br>
            <a:r>
              <a:rPr lang="en-US" sz="1900" dirty="0"/>
              <a:t>simply log in again.</a:t>
            </a:r>
            <a:endParaRPr lang="en-US" sz="1900" dirty="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grpSp>
        <p:nvGrpSpPr>
          <p:cNvPr id="8" name="Group 7"/>
          <p:cNvGrpSpPr/>
          <p:nvPr/>
        </p:nvGrpSpPr>
        <p:grpSpPr>
          <a:xfrm>
            <a:off x="1430405" y="1391976"/>
            <a:ext cx="4773778" cy="3007721"/>
            <a:chOff x="1430405" y="1391976"/>
            <a:chExt cx="4773778" cy="3007721"/>
          </a:xfrm>
        </p:grpSpPr>
        <p:pic>
          <p:nvPicPr>
            <p:cNvPr id="9" name="Picture 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0405" y="1926295"/>
              <a:ext cx="4669608" cy="2473402"/>
            </a:xfrm>
            <a:prstGeom prst="rect">
              <a:avLst/>
            </a:prstGeom>
            <a:noFill/>
            <a:ln>
              <a:solidFill>
                <a:srgbClr val="000000"/>
              </a:solidFill>
            </a:ln>
            <a:effectLst>
              <a:outerShdw blurRad="50800" dist="165100" dir="2700000" algn="tl" rotWithShape="0">
                <a:prstClr val="black">
                  <a:alpha val="40000"/>
                </a:prstClr>
              </a:outerShdw>
            </a:effectLst>
          </p:spPr>
        </p:pic>
        <p:sp>
          <p:nvSpPr>
            <p:cNvPr id="10" name="Rectangle 9"/>
            <p:cNvSpPr/>
            <p:nvPr/>
          </p:nvSpPr>
          <p:spPr>
            <a:xfrm>
              <a:off x="5680961" y="1939944"/>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1" name="Left Arrow 10"/>
            <p:cNvSpPr/>
            <p:nvPr/>
          </p:nvSpPr>
          <p:spPr>
            <a:xfrm rot="18451515">
              <a:off x="5834783" y="1568131"/>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3167272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1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1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1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1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1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1.xml><?xml version="1.0" encoding="utf-8"?>
<a:theme xmlns:a="http://schemas.openxmlformats.org/drawingml/2006/main" name="2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2.xml><?xml version="1.0" encoding="utf-8"?>
<a:theme xmlns:a="http://schemas.openxmlformats.org/drawingml/2006/main" name="2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3.xml><?xml version="1.0" encoding="utf-8"?>
<a:theme xmlns:a="http://schemas.openxmlformats.org/drawingml/2006/main" name="2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4.xml><?xml version="1.0" encoding="utf-8"?>
<a:theme xmlns:a="http://schemas.openxmlformats.org/drawingml/2006/main" name="2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5.xml><?xml version="1.0" encoding="utf-8"?>
<a:theme xmlns:a="http://schemas.openxmlformats.org/drawingml/2006/main" name="2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26425</TotalTime>
  <Words>2108</Words>
  <Application>Microsoft Office PowerPoint</Application>
  <PresentationFormat>On-screen Show (4:3)</PresentationFormat>
  <Paragraphs>497</Paragraphs>
  <Slides>42</Slides>
  <Notes>30</Notes>
  <HiddenSlides>0</HiddenSlides>
  <MMClips>0</MMClips>
  <ScaleCrop>false</ScaleCrop>
  <HeadingPairs>
    <vt:vector size="6" baseType="variant">
      <vt:variant>
        <vt:lpstr>Fonts Used</vt:lpstr>
      </vt:variant>
      <vt:variant>
        <vt:i4>5</vt:i4>
      </vt:variant>
      <vt:variant>
        <vt:lpstr>Theme</vt:lpstr>
      </vt:variant>
      <vt:variant>
        <vt:i4>25</vt:i4>
      </vt:variant>
      <vt:variant>
        <vt:lpstr>Slide Titles</vt:lpstr>
      </vt:variant>
      <vt:variant>
        <vt:i4>42</vt:i4>
      </vt:variant>
    </vt:vector>
  </HeadingPairs>
  <TitlesOfParts>
    <vt:vector size="72" baseType="lpstr">
      <vt:lpstr>Arial</vt:lpstr>
      <vt:lpstr>Calibri</vt:lpstr>
      <vt:lpstr>Calibri Light</vt:lpstr>
      <vt:lpstr>Times New Roman</vt:lpstr>
      <vt:lpstr>Wingdings</vt:lpstr>
      <vt:lpstr>Default Theme</vt:lpstr>
      <vt:lpstr>1_Default Theme</vt:lpstr>
      <vt:lpstr>2_Default Theme</vt:lpstr>
      <vt:lpstr>3_Default Theme</vt:lpstr>
      <vt:lpstr>4_Default Theme</vt:lpstr>
      <vt:lpstr>5_Default Theme</vt:lpstr>
      <vt:lpstr>6_Default Theme</vt:lpstr>
      <vt:lpstr>7_Default Theme</vt:lpstr>
      <vt:lpstr>8_Default Theme</vt:lpstr>
      <vt:lpstr>9_Default Theme</vt:lpstr>
      <vt:lpstr>10_Default Theme</vt:lpstr>
      <vt:lpstr>11_Default Theme</vt:lpstr>
      <vt:lpstr>12_Default Theme</vt:lpstr>
      <vt:lpstr>13_Default Theme</vt:lpstr>
      <vt:lpstr>14_Default Theme</vt:lpstr>
      <vt:lpstr>15_Default Theme</vt:lpstr>
      <vt:lpstr>16_Default Theme</vt:lpstr>
      <vt:lpstr>17_Default Theme</vt:lpstr>
      <vt:lpstr>18_Default Theme</vt:lpstr>
      <vt:lpstr>19_Default Theme</vt:lpstr>
      <vt:lpstr>20_Default Theme</vt:lpstr>
      <vt:lpstr>21_Default Theme</vt:lpstr>
      <vt:lpstr>22_Default Theme</vt:lpstr>
      <vt:lpstr>23_Default Theme</vt:lpstr>
      <vt:lpstr>24_Default Theme</vt:lpstr>
      <vt:lpstr>PowerPoint Presentation</vt:lpstr>
      <vt:lpstr>Introduction to the eScreening tablet system  </vt:lpstr>
      <vt:lpstr>PowerPoint Presentation</vt:lpstr>
      <vt:lpstr>PowerPoint Presentation</vt:lpstr>
      <vt:lpstr>Training Modules</vt:lpstr>
      <vt:lpstr>1 | Overview </vt:lpstr>
      <vt:lpstr>1 | Accessing the application</vt:lpstr>
      <vt:lpstr>1 | Logging in </vt:lpstr>
      <vt:lpstr>1 | Logging out </vt:lpstr>
      <vt:lpstr>1 | Changing your password </vt:lpstr>
      <vt:lpstr>1 | Verifying your CPRS Account</vt:lpstr>
      <vt:lpstr>Training Modules</vt:lpstr>
      <vt:lpstr>2 | User roles and permissions</vt:lpstr>
      <vt:lpstr>2 | User Management - Security</vt:lpstr>
      <vt:lpstr>Training Modules</vt:lpstr>
      <vt:lpstr>3 | Setting Up Assessments</vt:lpstr>
      <vt:lpstr>3 | Setting Up an Assessment</vt:lpstr>
      <vt:lpstr>3 | Setting Up an Assessment</vt:lpstr>
      <vt:lpstr>3 | Setting Up an Assessment</vt:lpstr>
      <vt:lpstr>Training Modules</vt:lpstr>
      <vt:lpstr>4 | Dashboard Features</vt:lpstr>
      <vt:lpstr>4 | Dashboard Features</vt:lpstr>
      <vt:lpstr>4 | Dashboard Features</vt:lpstr>
      <vt:lpstr>4 | Dashboard Features</vt:lpstr>
      <vt:lpstr>Training Modules</vt:lpstr>
      <vt:lpstr>5| Reporting and Data</vt:lpstr>
      <vt:lpstr>Training Modules</vt:lpstr>
      <vt:lpstr>6| Troubleshooting &amp; Support</vt:lpstr>
      <vt:lpstr>PowerPoint Presentation</vt:lpstr>
      <vt:lpstr>PowerPoint Presentation</vt:lpstr>
      <vt:lpstr>3 | Setting Up an Assessment</vt:lpstr>
      <vt:lpstr>Setting Up an Assessment</vt:lpstr>
      <vt:lpstr>Using CPRS with eScreening</vt:lpstr>
      <vt:lpstr>PowerPoint Presentation</vt:lpstr>
      <vt:lpstr>Using CPRS with eScreening</vt:lpstr>
      <vt:lpstr>Using CPRS with eScreening</vt:lpstr>
      <vt:lpstr>Using CPRS with eScreening</vt:lpstr>
      <vt:lpstr>Using CPRS with eScreening</vt:lpstr>
      <vt:lpstr>PowerPoint Presentation</vt:lpstr>
      <vt:lpstr>View &amp; Print the Veteran Summary</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Matthew.Morgan@va.gov</dc:creator>
  <cp:lastModifiedBy>L. Buckwalter</cp:lastModifiedBy>
  <cp:revision>506</cp:revision>
  <cp:lastPrinted>2014-04-17T18:51:57Z</cp:lastPrinted>
  <dcterms:created xsi:type="dcterms:W3CDTF">2014-01-18T16:43:25Z</dcterms:created>
  <dcterms:modified xsi:type="dcterms:W3CDTF">2015-03-12T03:41:31Z</dcterms:modified>
</cp:coreProperties>
</file>