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31"/>
  </p:notesMasterIdLst>
  <p:handoutMasterIdLst>
    <p:handoutMasterId r:id="rId32"/>
  </p:handoutMasterIdLst>
  <p:sldIdLst>
    <p:sldId id="328" r:id="rId3"/>
    <p:sldId id="405" r:id="rId4"/>
    <p:sldId id="406" r:id="rId5"/>
    <p:sldId id="407" r:id="rId6"/>
    <p:sldId id="371" r:id="rId7"/>
    <p:sldId id="408" r:id="rId8"/>
    <p:sldId id="409" r:id="rId9"/>
    <p:sldId id="360" r:id="rId10"/>
    <p:sldId id="361" r:id="rId11"/>
    <p:sldId id="410" r:id="rId12"/>
    <p:sldId id="373" r:id="rId13"/>
    <p:sldId id="352" r:id="rId14"/>
    <p:sldId id="358" r:id="rId15"/>
    <p:sldId id="374" r:id="rId16"/>
    <p:sldId id="369" r:id="rId17"/>
    <p:sldId id="376" r:id="rId18"/>
    <p:sldId id="377" r:id="rId19"/>
    <p:sldId id="378" r:id="rId20"/>
    <p:sldId id="379" r:id="rId21"/>
    <p:sldId id="380" r:id="rId22"/>
    <p:sldId id="383" r:id="rId23"/>
    <p:sldId id="384" r:id="rId24"/>
    <p:sldId id="402" r:id="rId25"/>
    <p:sldId id="392" r:id="rId26"/>
    <p:sldId id="393" r:id="rId27"/>
    <p:sldId id="411" r:id="rId28"/>
    <p:sldId id="404" r:id="rId29"/>
    <p:sldId id="40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Chan" initials="KC" lastIdx="1" clrIdx="0"/>
  <p:cmAuthor id="1" name="vhasdcpittmj" initials="v" lastIdx="15" clrIdx="1"/>
  <p:cmAuthor id="2" name="Roslyn Johnso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66"/>
    <a:srgbClr val="E7C049"/>
    <a:srgbClr val="0F3B53"/>
    <a:srgbClr val="E1E1E0"/>
    <a:srgbClr val="595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85" autoAdjust="0"/>
    <p:restoredTop sz="91463" autoAdjust="0"/>
  </p:normalViewPr>
  <p:slideViewPr>
    <p:cSldViewPr snapToGrid="0" snapToObjects="1">
      <p:cViewPr varScale="1">
        <p:scale>
          <a:sx n="80" d="100"/>
          <a:sy n="80" d="100"/>
        </p:scale>
        <p:origin x="108" y="8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 Battery of Screens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&amp; Permissions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3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Troubleshooting &amp; Support                           1 minute</a:t>
          </a:r>
          <a:endParaRPr lang="en-US" dirty="0"/>
        </a:p>
      </dgm:t>
    </dgm:pt>
    <dgm:pt modelId="{2DAA64BA-8D3E-8B4D-9C4C-707420EB89C9}" type="sibTrans" cxnId="{B234EC59-DC9B-5E49-B82F-97760DC4309D}">
      <dgm:prSet/>
      <dgm:spPr/>
      <dgm:t>
        <a:bodyPr/>
        <a:lstStyle/>
        <a:p>
          <a:endParaRPr lang="en-US"/>
        </a:p>
      </dgm:t>
    </dgm:pt>
    <dgm:pt modelId="{A79593B5-0814-2D46-B50D-BF04B1D5A7AA}" type="parTrans" cxnId="{B234EC59-DC9B-5E49-B82F-97760DC4309D}">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5"/>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5"/>
      <dgm:spPr/>
    </dgm:pt>
    <dgm:pt modelId="{3FFC9FA2-081F-7849-88A8-A637166D887D}" type="pres">
      <dgm:prSet presAssocID="{9388A3BD-B17F-2146-872A-FC42DEAE1793}" presName="dstNode" presStyleLbl="node1" presStyleIdx="0" presStyleCnt="5"/>
      <dgm:spPr/>
    </dgm:pt>
    <dgm:pt modelId="{64F72B36-3014-7E43-B43C-AB2333FD8633}" type="pres">
      <dgm:prSet presAssocID="{D6348C27-72EE-9342-B0A7-855A7187B53D}" presName="text_1" presStyleLbl="node1" presStyleIdx="0" presStyleCnt="5">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5"/>
      <dgm:spPr/>
    </dgm:pt>
    <dgm:pt modelId="{5C8C4924-B70F-584B-A558-6DFBF7783117}" type="pres">
      <dgm:prSet presAssocID="{E1411CFB-8346-A448-8691-B184452B5053}" presName="text_2" presStyleLbl="node1" presStyleIdx="1" presStyleCnt="5">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5"/>
      <dgm:spPr/>
    </dgm:pt>
    <dgm:pt modelId="{284457FC-AD50-C645-A42C-162C7FA81438}" type="pres">
      <dgm:prSet presAssocID="{84363C99-5A09-0C4F-8981-E7E196A955F3}" presName="text_3" presStyleLbl="node1" presStyleIdx="2" presStyleCnt="5">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5"/>
      <dgm:spPr/>
    </dgm:pt>
    <dgm:pt modelId="{CD9B664E-C07E-2449-A3D4-B6F2441115BF}" type="pres">
      <dgm:prSet presAssocID="{6F717017-F0EB-0942-8B3A-3DFC0CF31DD1}" presName="text_4" presStyleLbl="node1" presStyleIdx="3" presStyleCnt="5">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5"/>
      <dgm:spPr/>
    </dgm:pt>
    <dgm:pt modelId="{9885AAD4-FA98-2C4C-9261-CE750F217DFB}" type="pres">
      <dgm:prSet presAssocID="{93B0E3EA-EB2A-CD4D-8800-F093C7D8D4FA}" presName="text_5" presStyleLbl="node1" presStyleIdx="4" presStyleCnt="5">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5"/>
      <dgm:spPr/>
    </dgm:pt>
  </dgm:ptLst>
  <dgm:cxnLst>
    <dgm:cxn modelId="{4C7B6BBC-B96C-EF4C-A9C9-8237CD4450AB}" type="presOf" srcId="{84363C99-5A09-0C4F-8981-E7E196A955F3}" destId="{284457FC-AD50-C645-A42C-162C7FA81438}"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9C6BB510-6695-C94C-83B5-E1DF162CEB08}" type="presOf" srcId="{6F717017-F0EB-0942-8B3A-3DFC0CF31DD1}" destId="{CD9B664E-C07E-2449-A3D4-B6F2441115BF}"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BDCEF9C6-73F9-014C-A663-ACBE8CDEED84}" type="presOf" srcId="{9388A3BD-B17F-2146-872A-FC42DEAE1793}" destId="{51369AC8-5288-6F48-9FCC-2954F0788881}"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89DA720D-C9E2-3D4B-8AE0-56F982646C06}"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18AB6F85-95AD-B346-BCCD-012A4ACDDFDD}" type="presOf" srcId="{E1411CFB-8346-A448-8691-B184452B5053}" destId="{5C8C4924-B70F-584B-A558-6DFBF7783117}" srcOrd="0" destOrd="0" presId="urn:microsoft.com/office/officeart/2008/layout/VerticalCurvedList"/>
    <dgm:cxn modelId="{4263E0ED-DD73-5743-9798-AEE29BE3B539}" type="presOf" srcId="{93B0E3EA-EB2A-CD4D-8800-F093C7D8D4FA}" destId="{9885AAD4-FA98-2C4C-9261-CE750F217DFB}" srcOrd="0" destOrd="0" presId="urn:microsoft.com/office/officeart/2008/layout/VerticalCurvedList"/>
    <dgm:cxn modelId="{CE6DFBEE-B936-D747-B250-1390D98A49CA}" type="presOf" srcId="{12A6ED6A-BB5D-7140-B8B2-9970A4920CCF}" destId="{68241B54-D941-274B-AFB5-2522056C3546}" srcOrd="0" destOrd="0" presId="urn:microsoft.com/office/officeart/2008/layout/VerticalCurvedList"/>
    <dgm:cxn modelId="{F357B67B-56E2-9D4B-818D-043A6E5EDB11}" type="presParOf" srcId="{51369AC8-5288-6F48-9FCC-2954F0788881}" destId="{A7ECB4C1-2DB4-4046-99DA-5137D15F1BBA}" srcOrd="0" destOrd="0" presId="urn:microsoft.com/office/officeart/2008/layout/VerticalCurvedList"/>
    <dgm:cxn modelId="{586B975E-DCF9-1949-831B-DABED827A01D}" type="presParOf" srcId="{A7ECB4C1-2DB4-4046-99DA-5137D15F1BBA}" destId="{89B47217-AC47-1043-96D5-456C74CA5421}" srcOrd="0" destOrd="0" presId="urn:microsoft.com/office/officeart/2008/layout/VerticalCurvedList"/>
    <dgm:cxn modelId="{39E836CF-A5C3-8142-9DAC-39B85089E7A6}" type="presParOf" srcId="{89B47217-AC47-1043-96D5-456C74CA5421}" destId="{5C257413-CC94-1B45-91CA-AF2DA75F7B80}" srcOrd="0" destOrd="0" presId="urn:microsoft.com/office/officeart/2008/layout/VerticalCurvedList"/>
    <dgm:cxn modelId="{5097AA89-5DF2-8E4A-8A82-B4D941364FB2}" type="presParOf" srcId="{89B47217-AC47-1043-96D5-456C74CA5421}" destId="{68241B54-D941-274B-AFB5-2522056C3546}" srcOrd="1" destOrd="0" presId="urn:microsoft.com/office/officeart/2008/layout/VerticalCurvedList"/>
    <dgm:cxn modelId="{1D538782-0411-AE41-B544-1B870460136C}" type="presParOf" srcId="{89B47217-AC47-1043-96D5-456C74CA5421}" destId="{CCBE61A8-E649-934F-8310-60A086DBC161}" srcOrd="2" destOrd="0" presId="urn:microsoft.com/office/officeart/2008/layout/VerticalCurvedList"/>
    <dgm:cxn modelId="{69EC01EB-3785-A84F-A70B-E979FF51149A}" type="presParOf" srcId="{89B47217-AC47-1043-96D5-456C74CA5421}" destId="{3FFC9FA2-081F-7849-88A8-A637166D887D}" srcOrd="3" destOrd="0" presId="urn:microsoft.com/office/officeart/2008/layout/VerticalCurvedList"/>
    <dgm:cxn modelId="{CAC22126-6A53-574E-BFF0-4046A686D16F}" type="presParOf" srcId="{A7ECB4C1-2DB4-4046-99DA-5137D15F1BBA}" destId="{64F72B36-3014-7E43-B43C-AB2333FD8633}" srcOrd="1" destOrd="0" presId="urn:microsoft.com/office/officeart/2008/layout/VerticalCurvedList"/>
    <dgm:cxn modelId="{37FF7279-F394-1C4A-8066-3E0955206209}" type="presParOf" srcId="{A7ECB4C1-2DB4-4046-99DA-5137D15F1BBA}" destId="{C706095C-0A54-2C4E-85B9-27D8D1418F26}" srcOrd="2" destOrd="0" presId="urn:microsoft.com/office/officeart/2008/layout/VerticalCurvedList"/>
    <dgm:cxn modelId="{CC8B4223-A7BD-3544-8E81-31E1917E464C}" type="presParOf" srcId="{C706095C-0A54-2C4E-85B9-27D8D1418F26}" destId="{471A6F5D-6E82-5A45-A05E-74FF9AC5AA6F}" srcOrd="0" destOrd="0" presId="urn:microsoft.com/office/officeart/2008/layout/VerticalCurvedList"/>
    <dgm:cxn modelId="{CC49E664-FE1B-414D-9DD7-74497A5BB5C0}" type="presParOf" srcId="{A7ECB4C1-2DB4-4046-99DA-5137D15F1BBA}" destId="{5C8C4924-B70F-584B-A558-6DFBF7783117}" srcOrd="3" destOrd="0" presId="urn:microsoft.com/office/officeart/2008/layout/VerticalCurvedList"/>
    <dgm:cxn modelId="{CADD6A12-9803-C648-AD63-08C96C9E9661}" type="presParOf" srcId="{A7ECB4C1-2DB4-4046-99DA-5137D15F1BBA}" destId="{1F05EE8C-9E5C-8441-9211-AB33BFB5735F}" srcOrd="4" destOrd="0" presId="urn:microsoft.com/office/officeart/2008/layout/VerticalCurvedList"/>
    <dgm:cxn modelId="{5ECC4B0C-B98F-FB4F-90E9-5B001F7BEE3A}" type="presParOf" srcId="{1F05EE8C-9E5C-8441-9211-AB33BFB5735F}" destId="{C9F365C3-5E28-3E4D-B0AC-73E041BC8AD6}" srcOrd="0" destOrd="0" presId="urn:microsoft.com/office/officeart/2008/layout/VerticalCurvedList"/>
    <dgm:cxn modelId="{4A73F39A-C397-C44E-98C6-001BF0CCFA75}" type="presParOf" srcId="{A7ECB4C1-2DB4-4046-99DA-5137D15F1BBA}" destId="{284457FC-AD50-C645-A42C-162C7FA81438}" srcOrd="5" destOrd="0" presId="urn:microsoft.com/office/officeart/2008/layout/VerticalCurvedList"/>
    <dgm:cxn modelId="{96ED40C1-F45E-E449-A246-01CE14191E8B}" type="presParOf" srcId="{A7ECB4C1-2DB4-4046-99DA-5137D15F1BBA}" destId="{A59BE9B0-EE4A-DA46-89D3-F18D51C20B1F}" srcOrd="6" destOrd="0" presId="urn:microsoft.com/office/officeart/2008/layout/VerticalCurvedList"/>
    <dgm:cxn modelId="{0ADEE505-F685-9F4D-86AF-887DBD5FE35C}" type="presParOf" srcId="{A59BE9B0-EE4A-DA46-89D3-F18D51C20B1F}" destId="{A1A53361-3AEE-5B41-8E71-8DC695F6FE21}" srcOrd="0" destOrd="0" presId="urn:microsoft.com/office/officeart/2008/layout/VerticalCurvedList"/>
    <dgm:cxn modelId="{C4843CDC-970E-F844-B1DB-5101721E47DD}" type="presParOf" srcId="{A7ECB4C1-2DB4-4046-99DA-5137D15F1BBA}" destId="{CD9B664E-C07E-2449-A3D4-B6F2441115BF}" srcOrd="7" destOrd="0" presId="urn:microsoft.com/office/officeart/2008/layout/VerticalCurvedList"/>
    <dgm:cxn modelId="{31E1D459-4F36-1B48-875C-5442D55FF3CF}" type="presParOf" srcId="{A7ECB4C1-2DB4-4046-99DA-5137D15F1BBA}" destId="{1070D81C-3A1C-094C-A85C-46EA805E117F}" srcOrd="8" destOrd="0" presId="urn:microsoft.com/office/officeart/2008/layout/VerticalCurvedList"/>
    <dgm:cxn modelId="{CE5CBD99-D950-0546-85AD-F697628D6433}" type="presParOf" srcId="{1070D81C-3A1C-094C-A85C-46EA805E117F}" destId="{7452716A-356E-094F-9D11-F69DEE722EF3}" srcOrd="0" destOrd="0" presId="urn:microsoft.com/office/officeart/2008/layout/VerticalCurvedList"/>
    <dgm:cxn modelId="{5E99A1CA-BF74-3242-AC8B-36B931E79C00}" type="presParOf" srcId="{A7ECB4C1-2DB4-4046-99DA-5137D15F1BBA}" destId="{9885AAD4-FA98-2C4C-9261-CE750F217DFB}" srcOrd="9" destOrd="0" presId="urn:microsoft.com/office/officeart/2008/layout/VerticalCurvedList"/>
    <dgm:cxn modelId="{96161F36-8FD3-6E4A-B138-AC993BEA0271}" type="presParOf" srcId="{A7ECB4C1-2DB4-4046-99DA-5137D15F1BBA}" destId="{2778AA55-31A8-3E43-8488-993171323A9D}" srcOrd="10" destOrd="0" presId="urn:microsoft.com/office/officeart/2008/layout/VerticalCurvedList"/>
    <dgm:cxn modelId="{AE127359-76B3-C14C-A8C1-08F934E96249}" type="presParOf" srcId="{2778AA55-31A8-3E43-8488-993171323A9D}" destId="{1063CDC9-B40D-5C42-8196-0A15B9AA25C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69474" y="311348"/>
          <a:ext cx="7690421" cy="623094"/>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45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69474" y="311348"/>
        <a:ext cx="7690421" cy="623094"/>
      </dsp:txXfrm>
    </dsp:sp>
    <dsp:sp modelId="{471A6F5D-6E82-5A45-A05E-74FF9AC5AA6F}">
      <dsp:nvSpPr>
        <dsp:cNvPr id="0" name=""/>
        <dsp:cNvSpPr/>
      </dsp:nvSpPr>
      <dsp:spPr>
        <a:xfrm>
          <a:off x="80040" y="233461"/>
          <a:ext cx="778868" cy="7788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915965" y="1245691"/>
          <a:ext cx="7243930" cy="623094"/>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45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&amp; Permissions 	                       2 minutes</a:t>
          </a:r>
          <a:endParaRPr lang="en-US" sz="2600" kern="1200" dirty="0"/>
        </a:p>
      </dsp:txBody>
      <dsp:txXfrm>
        <a:off x="915965" y="1245691"/>
        <a:ext cx="7243930" cy="623094"/>
      </dsp:txXfrm>
    </dsp:sp>
    <dsp:sp modelId="{C9F365C3-5E28-3E4D-B0AC-73E041BC8AD6}">
      <dsp:nvSpPr>
        <dsp:cNvPr id="0" name=""/>
        <dsp:cNvSpPr/>
      </dsp:nvSpPr>
      <dsp:spPr>
        <a:xfrm>
          <a:off x="526531" y="1167804"/>
          <a:ext cx="778868" cy="7788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53002" y="2180034"/>
          <a:ext cx="7106893" cy="623094"/>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45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 Battery of Screens  	      4 minutes</a:t>
          </a:r>
          <a:endParaRPr lang="en-US" sz="2600" kern="1200" dirty="0"/>
        </a:p>
      </dsp:txBody>
      <dsp:txXfrm>
        <a:off x="1053002" y="2180034"/>
        <a:ext cx="7106893" cy="623094"/>
      </dsp:txXfrm>
    </dsp:sp>
    <dsp:sp modelId="{A1A53361-3AEE-5B41-8E71-8DC695F6FE21}">
      <dsp:nvSpPr>
        <dsp:cNvPr id="0" name=""/>
        <dsp:cNvSpPr/>
      </dsp:nvSpPr>
      <dsp:spPr>
        <a:xfrm>
          <a:off x="663568" y="2102147"/>
          <a:ext cx="778868" cy="7788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915965" y="3114377"/>
          <a:ext cx="7243930" cy="623094"/>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45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3 minutes</a:t>
          </a:r>
          <a:endParaRPr lang="en-US" sz="2600" kern="1200" dirty="0"/>
        </a:p>
      </dsp:txBody>
      <dsp:txXfrm>
        <a:off x="915965" y="3114377"/>
        <a:ext cx="7243930" cy="623094"/>
      </dsp:txXfrm>
    </dsp:sp>
    <dsp:sp modelId="{7452716A-356E-094F-9D11-F69DEE722EF3}">
      <dsp:nvSpPr>
        <dsp:cNvPr id="0" name=""/>
        <dsp:cNvSpPr/>
      </dsp:nvSpPr>
      <dsp:spPr>
        <a:xfrm>
          <a:off x="526531" y="3036490"/>
          <a:ext cx="778868" cy="7788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469474" y="4048720"/>
          <a:ext cx="7690421" cy="623094"/>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4581"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Support                           1 minute</a:t>
          </a:r>
          <a:endParaRPr lang="en-US" sz="2600" kern="1200" dirty="0"/>
        </a:p>
      </dsp:txBody>
      <dsp:txXfrm>
        <a:off x="469474" y="4048720"/>
        <a:ext cx="7690421" cy="623094"/>
      </dsp:txXfrm>
    </dsp:sp>
    <dsp:sp modelId="{1063CDC9-B40D-5C42-8196-0A15B9AA25CD}">
      <dsp:nvSpPr>
        <dsp:cNvPr id="0" name=""/>
        <dsp:cNvSpPr/>
      </dsp:nvSpPr>
      <dsp:spPr>
        <a:xfrm>
          <a:off x="80040" y="3970833"/>
          <a:ext cx="778868" cy="77886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BDAAC-36FD-D644-B939-0FCB4C744097}" type="datetimeFigureOut">
              <a:rPr lang="en-US" smtClean="0"/>
              <a:t>3/13/2015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F358C4-4D0A-7449-87D0-463DFD351B99}" type="slidenum">
              <a:rPr lang="en-US" smtClean="0"/>
              <a:t>‹#›</a:t>
            </a:fld>
            <a:endParaRPr lang="en-US"/>
          </a:p>
        </p:txBody>
      </p:sp>
    </p:spTree>
    <p:extLst>
      <p:ext uri="{BB962C8B-B14F-4D97-AF65-F5344CB8AC3E}">
        <p14:creationId xmlns:p14="http://schemas.microsoft.com/office/powerpoint/2010/main" val="393183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119C6E-3008-884E-B27F-982F2ABEBA6D}" type="datetimeFigureOut">
              <a:rPr lang="en-US" smtClean="0"/>
              <a:t>3/13/2015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1E268-0900-524F-AEF7-03E6D8015FB3}" type="slidenum">
              <a:rPr lang="en-US" smtClean="0"/>
              <a:t>‹#›</a:t>
            </a:fld>
            <a:endParaRPr lang="en-US" dirty="0"/>
          </a:p>
        </p:txBody>
      </p:sp>
    </p:spTree>
    <p:extLst>
      <p:ext uri="{BB962C8B-B14F-4D97-AF65-F5344CB8AC3E}">
        <p14:creationId xmlns:p14="http://schemas.microsoft.com/office/powerpoint/2010/main" val="3327481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52679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97700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3695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94534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t>Need Title Slide</a:t>
            </a:r>
            <a:endParaRPr lang="en-US" dirty="0"/>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pPr/>
              <a:t>‹#›</a:t>
            </a:fld>
            <a:endParaRPr lang="en-US" dirty="0"/>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550643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102992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6006341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1158772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33028816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939201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69251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7564917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2394611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9540021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99715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9704442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64049576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4606194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4947357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763354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5141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0251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7847685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7144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64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863210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207845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latin typeface="Calibri"/>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pPr/>
              <a:t>‹#›</a:t>
            </a:fld>
            <a:endParaRPr lang="en-US" dirty="0"/>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2" r:id="rId8"/>
    <p:sldLayoutId id="2147483667" r:id="rId9"/>
    <p:sldLayoutId id="2147483669" r:id="rId10"/>
    <p:sldLayoutId id="2147483670" r:id="rId11"/>
    <p:sldLayoutId id="214748367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3291731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mailto:Matthew.Morgan@va.gov" TargetMode="External"/><Relationship Id="rId2" Type="http://schemas.openxmlformats.org/officeDocument/2006/relationships/hyperlink" Target="mailto:Elizabeth.floto@va.gov"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vaww.escreening.va.gov/sd/"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aww.escreening.va.gov/s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651375" y="2354355"/>
            <a:ext cx="6182437" cy="2664428"/>
          </a:xfrm>
        </p:spPr>
        <p:txBody>
          <a:bodyPr>
            <a:normAutofit fontScale="92500" lnSpcReduction="10000"/>
          </a:bodyPr>
          <a:lstStyle/>
          <a:p>
            <a:pPr algn="ctr">
              <a:spcBef>
                <a:spcPts val="0"/>
              </a:spcBef>
            </a:pPr>
            <a:r>
              <a:rPr lang="en-US" sz="4000" dirty="0" smtClean="0"/>
              <a:t>Mental Health eScreening</a:t>
            </a:r>
          </a:p>
          <a:p>
            <a:pPr algn="r">
              <a:spcBef>
                <a:spcPts val="0"/>
              </a:spcBef>
            </a:pPr>
            <a:endParaRPr lang="en-US" sz="2800" dirty="0" smtClean="0"/>
          </a:p>
          <a:p>
            <a:pPr algn="ctr">
              <a:lnSpc>
                <a:spcPts val="3600"/>
              </a:lnSpc>
              <a:spcBef>
                <a:spcPts val="0"/>
              </a:spcBef>
            </a:pPr>
            <a:r>
              <a:rPr lang="en-US" sz="4000" dirty="0" smtClean="0"/>
              <a:t>OEF/OIF/OND </a:t>
            </a:r>
            <a:br>
              <a:rPr lang="en-US" sz="4000" dirty="0" smtClean="0"/>
            </a:br>
            <a:r>
              <a:rPr lang="en-US" sz="4000" dirty="0" smtClean="0"/>
              <a:t>Tablet Enrollment </a:t>
            </a:r>
            <a:r>
              <a:rPr lang="en-US" sz="4000" dirty="0" smtClean="0"/>
              <a:t>Training</a:t>
            </a:r>
            <a:br>
              <a:rPr lang="en-US" sz="4000" dirty="0" smtClean="0"/>
            </a:br>
            <a:r>
              <a:rPr lang="en-US" sz="3500" dirty="0" smtClean="0"/>
              <a:t>for MSAs</a:t>
            </a:r>
            <a:endParaRPr lang="en-US" sz="3500" dirty="0" smtClean="0"/>
          </a:p>
          <a:p>
            <a:pPr algn="ctr">
              <a:spcBef>
                <a:spcPts val="600"/>
              </a:spcBef>
            </a:pPr>
            <a:r>
              <a:rPr lang="en-US" sz="2000" dirty="0">
                <a:cs typeface="Calibri Light"/>
              </a:rPr>
              <a:t>November </a:t>
            </a:r>
            <a:r>
              <a:rPr lang="en-US" sz="2000" dirty="0" smtClean="0">
                <a:cs typeface="Calibri Light"/>
              </a:rPr>
              <a:t>18, </a:t>
            </a:r>
            <a:r>
              <a:rPr lang="en-US" sz="2000" dirty="0">
                <a:cs typeface="Calibri Light"/>
              </a:rPr>
              <a:t>2014</a:t>
            </a:r>
          </a:p>
          <a:p>
            <a:pPr algn="r"/>
            <a:endParaRPr lang="en-US" sz="4000" dirty="0"/>
          </a:p>
        </p:txBody>
      </p:sp>
    </p:spTree>
    <p:extLst>
      <p:ext uri="{BB962C8B-B14F-4D97-AF65-F5344CB8AC3E}">
        <p14:creationId xmlns:p14="http://schemas.microsoft.com/office/powerpoint/2010/main" val="3784016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Changing your password </a:t>
            </a:r>
            <a:endParaRPr lang="en-US" dirty="0"/>
          </a:p>
        </p:txBody>
      </p:sp>
      <p:sp>
        <p:nvSpPr>
          <p:cNvPr id="3" name="Content Placeholder 2"/>
          <p:cNvSpPr>
            <a:spLocks noGrp="1"/>
          </p:cNvSpPr>
          <p:nvPr>
            <p:ph idx="1"/>
          </p:nvPr>
        </p:nvSpPr>
        <p:spPr>
          <a:xfrm>
            <a:off x="457200" y="841661"/>
            <a:ext cx="8229600" cy="5298247"/>
          </a:xfrm>
        </p:spPr>
        <p:txBody>
          <a:bodyPr>
            <a:noAutofit/>
          </a:bodyPr>
          <a:lstStyle/>
          <a:p>
            <a:pPr>
              <a:spcBef>
                <a:spcPts val="1200"/>
              </a:spcBef>
              <a:buFont typeface="+mj-lt"/>
              <a:buAutoNum type="arabicPeriod"/>
            </a:pPr>
            <a:r>
              <a:rPr lang="en-US" sz="1800" dirty="0"/>
              <a:t>From your Home page, click </a:t>
            </a:r>
            <a:r>
              <a:rPr lang="en-US" sz="1800" b="1" dirty="0"/>
              <a:t>My Account</a:t>
            </a:r>
            <a:r>
              <a:rPr lang="en-US" sz="1800" dirty="0"/>
              <a:t>.</a:t>
            </a:r>
            <a:br>
              <a:rPr lang="en-US" sz="1800" dirty="0"/>
            </a:br>
            <a:r>
              <a:rPr lang="en-US" sz="1800" dirty="0"/>
              <a:t>The My Account tab </a:t>
            </a:r>
            <a:r>
              <a:rPr lang="en-US" sz="1800" dirty="0" smtClean="0"/>
              <a:t>opens:</a:t>
            </a:r>
            <a:r>
              <a:rPr lang="en-US" sz="1800" dirty="0"/>
              <a:t/>
            </a:r>
            <a:br>
              <a:rPr lang="en-US" sz="1800" dirty="0"/>
            </a:br>
            <a:endParaRPr lang="en-US" sz="1800" dirty="0"/>
          </a:p>
          <a:p>
            <a:pPr lvl="1"/>
            <a:endParaRPr lang="en-US" sz="1800" dirty="0"/>
          </a:p>
          <a:p>
            <a:pPr lvl="1"/>
            <a:endParaRPr lang="en-US" sz="1800" dirty="0"/>
          </a:p>
          <a:p>
            <a:pPr lvl="1"/>
            <a:endParaRPr lang="en-US" sz="1800" dirty="0"/>
          </a:p>
          <a:p>
            <a:pPr marL="0" indent="0">
              <a:buNone/>
            </a:pPr>
            <a:endParaRPr lang="en-US" sz="1800" dirty="0"/>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a:solidFill>
                <a:srgbClr val="FF0000"/>
              </a:solidFill>
            </a:endParaRPr>
          </a:p>
          <a:p>
            <a:pPr marL="400050" lvl="1" indent="0">
              <a:buNone/>
            </a:pPr>
            <a:endParaRPr lang="en-US" sz="1400" dirty="0">
              <a:solidFill>
                <a:srgbClr val="0F3B53"/>
              </a:solidFill>
            </a:endParaRPr>
          </a:p>
          <a:p>
            <a:pPr>
              <a:buFont typeface="+mj-lt"/>
              <a:buAutoNum type="arabicPeriod" startAt="2"/>
            </a:pPr>
            <a:r>
              <a:rPr lang="en-US" sz="1800" dirty="0">
                <a:solidFill>
                  <a:srgbClr val="0F3B53"/>
                </a:solidFill>
              </a:rPr>
              <a:t>Type your current password.</a:t>
            </a:r>
          </a:p>
          <a:p>
            <a:pPr>
              <a:buFont typeface="+mj-lt"/>
              <a:buAutoNum type="arabicPeriod" startAt="2"/>
            </a:pPr>
            <a:r>
              <a:rPr lang="en-US" sz="1800" dirty="0">
                <a:solidFill>
                  <a:srgbClr val="0F3B53"/>
                </a:solidFill>
              </a:rPr>
              <a:t>Type and re-type your new password, then click </a:t>
            </a:r>
            <a:r>
              <a:rPr lang="en-US" sz="1800" b="1" dirty="0">
                <a:solidFill>
                  <a:srgbClr val="0F3B53"/>
                </a:solidFill>
              </a:rPr>
              <a:t>Change</a:t>
            </a:r>
            <a:r>
              <a:rPr lang="en-US" sz="1800" dirty="0">
                <a:solidFill>
                  <a:srgbClr val="0F3B53"/>
                </a:solidFill>
              </a:rPr>
              <a:t> </a:t>
            </a:r>
            <a:r>
              <a:rPr lang="en-US" sz="1800" b="1" dirty="0">
                <a:solidFill>
                  <a:srgbClr val="0F3B53"/>
                </a:solidFill>
              </a:rPr>
              <a:t>Password</a:t>
            </a:r>
            <a:r>
              <a:rPr lang="en-US" sz="1800" dirty="0">
                <a:solidFill>
                  <a:srgbClr val="0F3B53"/>
                </a:solidFill>
              </a:rPr>
              <a:t>.</a:t>
            </a:r>
            <a:br>
              <a:rPr lang="en-US" sz="1800" dirty="0">
                <a:solidFill>
                  <a:srgbClr val="0F3B53"/>
                </a:solidFill>
              </a:rPr>
            </a:br>
            <a:r>
              <a:rPr lang="en-US" sz="1800" dirty="0">
                <a:solidFill>
                  <a:srgbClr val="0F3B53"/>
                </a:solidFill>
              </a:rPr>
              <a:t>The system updates your password.</a:t>
            </a:r>
          </a:p>
          <a:p>
            <a:pPr marL="0" indent="0">
              <a:spcBef>
                <a:spcPts val="1200"/>
              </a:spcBef>
              <a:buNone/>
            </a:pPr>
            <a:endParaRPr lang="en-US" sz="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pic>
        <p:nvPicPr>
          <p:cNvPr id="15" name="Picture 14" descr="Screen Shot 2014-05-30 at 7.22.18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73782" y="1481851"/>
            <a:ext cx="5474569" cy="3030565"/>
          </a:xfrm>
          <a:prstGeom prst="rect">
            <a:avLst/>
          </a:prstGeom>
          <a:ln>
            <a:solidFill>
              <a:schemeClr val="bg1">
                <a:lumMod val="85000"/>
              </a:schemeClr>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611732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txBox="1">
            <a:spLocks/>
          </p:cNvSpPr>
          <p:nvPr/>
        </p:nvSpPr>
        <p:spPr>
          <a:xfrm>
            <a:off x="8686800" y="6294438"/>
            <a:ext cx="45720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7D618F-42EB-4554-935E-FA97850B6727}" type="slidenum">
              <a:rPr lang="en-US" smtClean="0"/>
              <a:pPr/>
              <a:t>11</a:t>
            </a:fld>
            <a:endParaRPr lang="en-US" dirty="0"/>
          </a:p>
        </p:txBody>
      </p:sp>
      <p:sp>
        <p:nvSpPr>
          <p:cNvPr id="38" name="Block Arc 37"/>
          <p:cNvSpPr/>
          <p:nvPr/>
        </p:nvSpPr>
        <p:spPr>
          <a:xfrm>
            <a:off x="-5134264" y="-368142"/>
            <a:ext cx="6708171" cy="6708171"/>
          </a:xfrm>
          <a:prstGeom prst="blockArc">
            <a:avLst>
              <a:gd name="adj1" fmla="val 18900000"/>
              <a:gd name="adj2" fmla="val 2700000"/>
              <a:gd name="adj3" fmla="val 322"/>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9" name="Group 38"/>
          <p:cNvGrpSpPr/>
          <p:nvPr/>
        </p:nvGrpSpPr>
        <p:grpSpPr>
          <a:xfrm>
            <a:off x="900204" y="756775"/>
            <a:ext cx="7759687" cy="524627"/>
            <a:chOff x="400208" y="262413"/>
            <a:chExt cx="7759687" cy="524627"/>
          </a:xfrm>
          <a:solidFill>
            <a:schemeClr val="bg1">
              <a:lumMod val="65000"/>
            </a:schemeClr>
          </a:solidFill>
        </p:grpSpPr>
        <p:sp>
          <p:nvSpPr>
            <p:cNvPr id="40" name="Rectangle 39"/>
            <p:cNvSpPr/>
            <p:nvPr/>
          </p:nvSpPr>
          <p:spPr>
            <a:xfrm>
              <a:off x="400208" y="262413"/>
              <a:ext cx="7759687"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ectangle 40"/>
            <p:cNvSpPr/>
            <p:nvPr/>
          </p:nvSpPr>
          <p:spPr>
            <a:xfrm>
              <a:off x="400208" y="262413"/>
              <a:ext cx="7759687"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Overview                                                       5 minutes </a:t>
              </a:r>
              <a:endParaRPr lang="en-US" sz="2700" kern="1200" dirty="0"/>
            </a:p>
          </p:txBody>
        </p:sp>
      </p:grpSp>
      <p:sp>
        <p:nvSpPr>
          <p:cNvPr id="42" name="Oval 41"/>
          <p:cNvSpPr/>
          <p:nvPr/>
        </p:nvSpPr>
        <p:spPr>
          <a:xfrm>
            <a:off x="572312" y="691196"/>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1331746" y="1543616"/>
            <a:ext cx="7328145" cy="524627"/>
            <a:chOff x="831750" y="1049254"/>
            <a:chExt cx="7328145" cy="524627"/>
          </a:xfrm>
          <a:solidFill>
            <a:schemeClr val="tx2">
              <a:lumMod val="50000"/>
            </a:schemeClr>
          </a:solidFill>
        </p:grpSpPr>
        <p:sp>
          <p:nvSpPr>
            <p:cNvPr id="44" name="Rectangle 43"/>
            <p:cNvSpPr/>
            <p:nvPr/>
          </p:nvSpPr>
          <p:spPr>
            <a:xfrm>
              <a:off x="831750" y="1049254"/>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ectangle 44"/>
            <p:cNvSpPr/>
            <p:nvPr/>
          </p:nvSpPr>
          <p:spPr>
            <a:xfrm>
              <a:off x="831750" y="1049254"/>
              <a:ext cx="7328145"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smtClean="0"/>
                <a:t>User Roles &amp; Permissions	                     2</a:t>
              </a:r>
              <a:r>
                <a:rPr lang="en-US" sz="2700" kern="1200" dirty="0" smtClean="0"/>
                <a:t> minutes</a:t>
              </a:r>
              <a:endParaRPr lang="en-US" sz="2700" kern="1200" dirty="0"/>
            </a:p>
          </p:txBody>
        </p:sp>
      </p:grpSp>
      <p:sp>
        <p:nvSpPr>
          <p:cNvPr id="46" name="Oval 45"/>
          <p:cNvSpPr/>
          <p:nvPr/>
        </p:nvSpPr>
        <p:spPr>
          <a:xfrm>
            <a:off x="1003854" y="1478038"/>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7" name="Group 46"/>
          <p:cNvGrpSpPr/>
          <p:nvPr/>
        </p:nvGrpSpPr>
        <p:grpSpPr>
          <a:xfrm>
            <a:off x="1529079" y="2330458"/>
            <a:ext cx="7130812" cy="524627"/>
            <a:chOff x="1029083" y="1836096"/>
            <a:chExt cx="7130812" cy="524627"/>
          </a:xfrm>
          <a:solidFill>
            <a:schemeClr val="bg1">
              <a:lumMod val="65000"/>
            </a:schemeClr>
          </a:solidFill>
        </p:grpSpPr>
        <p:sp>
          <p:nvSpPr>
            <p:cNvPr id="48" name="Rectangle 47"/>
            <p:cNvSpPr/>
            <p:nvPr/>
          </p:nvSpPr>
          <p:spPr>
            <a:xfrm>
              <a:off x="1029083" y="1836096"/>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p:cNvSpPr/>
            <p:nvPr/>
          </p:nvSpPr>
          <p:spPr>
            <a:xfrm>
              <a:off x="1029083" y="1836096"/>
              <a:ext cx="7130812"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defTabSz="1200150">
                <a:lnSpc>
                  <a:spcPct val="90000"/>
                </a:lnSpc>
                <a:spcBef>
                  <a:spcPct val="0"/>
                </a:spcBef>
                <a:spcAft>
                  <a:spcPct val="35000"/>
                </a:spcAft>
              </a:pPr>
              <a:r>
                <a:rPr lang="en-US" sz="2800" dirty="0"/>
                <a:t>Setting Up a Battery of Screens  </a:t>
              </a:r>
              <a:r>
                <a:rPr lang="en-US" sz="2800" dirty="0" smtClean="0"/>
                <a:t>     </a:t>
              </a:r>
              <a:r>
                <a:rPr lang="en-US" sz="2700" dirty="0" smtClean="0"/>
                <a:t>4</a:t>
              </a:r>
              <a:r>
                <a:rPr lang="en-US" sz="2700" kern="1200" dirty="0" smtClean="0"/>
                <a:t> minutes</a:t>
              </a:r>
              <a:endParaRPr lang="en-US" sz="2700" kern="1200" dirty="0"/>
            </a:p>
          </p:txBody>
        </p:sp>
      </p:grpSp>
      <p:sp>
        <p:nvSpPr>
          <p:cNvPr id="50" name="Oval 49"/>
          <p:cNvSpPr/>
          <p:nvPr/>
        </p:nvSpPr>
        <p:spPr>
          <a:xfrm>
            <a:off x="1201187" y="2264879"/>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1" name="Group 50"/>
          <p:cNvGrpSpPr/>
          <p:nvPr/>
        </p:nvGrpSpPr>
        <p:grpSpPr>
          <a:xfrm>
            <a:off x="1529079" y="3116801"/>
            <a:ext cx="7130812" cy="524627"/>
            <a:chOff x="1029083" y="2622439"/>
            <a:chExt cx="7130812" cy="524627"/>
          </a:xfrm>
          <a:solidFill>
            <a:schemeClr val="bg1">
              <a:lumMod val="65000"/>
            </a:schemeClr>
          </a:solidFill>
        </p:grpSpPr>
        <p:sp>
          <p:nvSpPr>
            <p:cNvPr id="52" name="Rectangle 51"/>
            <p:cNvSpPr/>
            <p:nvPr/>
          </p:nvSpPr>
          <p:spPr>
            <a:xfrm>
              <a:off x="1029083" y="2622439"/>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p:cNvSpPr/>
            <p:nvPr/>
          </p:nvSpPr>
          <p:spPr>
            <a:xfrm>
              <a:off x="1029083" y="2622439"/>
              <a:ext cx="7130812"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Dashboard Features                             </a:t>
              </a:r>
              <a:r>
                <a:rPr lang="en-US" sz="2700" dirty="0" smtClean="0"/>
                <a:t>3</a:t>
              </a:r>
              <a:r>
                <a:rPr lang="en-US" sz="2700" kern="1200" dirty="0" smtClean="0"/>
                <a:t> minutes</a:t>
              </a:r>
              <a:endParaRPr lang="en-US" sz="2700" kern="1200" dirty="0"/>
            </a:p>
          </p:txBody>
        </p:sp>
      </p:grpSp>
      <p:sp>
        <p:nvSpPr>
          <p:cNvPr id="54" name="Oval 53"/>
          <p:cNvSpPr/>
          <p:nvPr/>
        </p:nvSpPr>
        <p:spPr>
          <a:xfrm>
            <a:off x="1201187" y="3051222"/>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5" name="Group 54"/>
          <p:cNvGrpSpPr/>
          <p:nvPr/>
        </p:nvGrpSpPr>
        <p:grpSpPr>
          <a:xfrm>
            <a:off x="1331746" y="3903642"/>
            <a:ext cx="7328145" cy="524627"/>
            <a:chOff x="831750" y="3409280"/>
            <a:chExt cx="7328145" cy="524627"/>
          </a:xfrm>
          <a:solidFill>
            <a:schemeClr val="bg1">
              <a:lumMod val="65000"/>
            </a:schemeClr>
          </a:solidFill>
        </p:grpSpPr>
        <p:sp>
          <p:nvSpPr>
            <p:cNvPr id="56" name="Rectangle 55"/>
            <p:cNvSpPr/>
            <p:nvPr/>
          </p:nvSpPr>
          <p:spPr>
            <a:xfrm>
              <a:off x="831750" y="3409280"/>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p:cNvSpPr/>
            <p:nvPr/>
          </p:nvSpPr>
          <p:spPr>
            <a:xfrm>
              <a:off x="831750" y="3409280"/>
              <a:ext cx="7328145"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a:solidFill>
                    <a:prstClr val="white"/>
                  </a:solidFill>
                </a:rPr>
                <a:t>Troubleshooting &amp; Additional Support </a:t>
              </a:r>
              <a:r>
                <a:rPr lang="en-US" sz="2700" dirty="0" smtClean="0">
                  <a:solidFill>
                    <a:prstClr val="white"/>
                  </a:solidFill>
                </a:rPr>
                <a:t> </a:t>
              </a:r>
              <a:r>
                <a:rPr lang="en-US" sz="2700" dirty="0" smtClean="0"/>
                <a:t>1</a:t>
              </a:r>
              <a:r>
                <a:rPr lang="en-US" sz="2700" kern="1200" dirty="0" smtClean="0"/>
                <a:t> minute</a:t>
              </a:r>
              <a:endParaRPr lang="en-US" sz="2700" kern="1200" dirty="0"/>
            </a:p>
          </p:txBody>
        </p:sp>
      </p:grpSp>
      <p:sp>
        <p:nvSpPr>
          <p:cNvPr id="58" name="Oval 57"/>
          <p:cNvSpPr/>
          <p:nvPr/>
        </p:nvSpPr>
        <p:spPr>
          <a:xfrm>
            <a:off x="1003854" y="3838064"/>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3" name="TextBox 62"/>
          <p:cNvSpPr txBox="1"/>
          <p:nvPr/>
        </p:nvSpPr>
        <p:spPr>
          <a:xfrm>
            <a:off x="691719" y="645836"/>
            <a:ext cx="385548" cy="646331"/>
          </a:xfrm>
          <a:prstGeom prst="rect">
            <a:avLst/>
          </a:prstGeom>
          <a:noFill/>
        </p:spPr>
        <p:txBody>
          <a:bodyPr wrap="square" rtlCol="0">
            <a:spAutoFit/>
          </a:bodyPr>
          <a:lstStyle/>
          <a:p>
            <a:pPr algn="ctr"/>
            <a:r>
              <a:rPr lang="en-US" sz="3600" dirty="0" smtClean="0"/>
              <a:t>1</a:t>
            </a:r>
            <a:endParaRPr lang="en-US" sz="3600" dirty="0"/>
          </a:p>
        </p:txBody>
      </p:sp>
      <p:sp>
        <p:nvSpPr>
          <p:cNvPr id="64" name="TextBox 63"/>
          <p:cNvSpPr txBox="1"/>
          <p:nvPr/>
        </p:nvSpPr>
        <p:spPr>
          <a:xfrm>
            <a:off x="1122627" y="144948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65" name="TextBox 64"/>
          <p:cNvSpPr txBox="1"/>
          <p:nvPr/>
        </p:nvSpPr>
        <p:spPr>
          <a:xfrm>
            <a:off x="1326741" y="223687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66" name="TextBox 65"/>
          <p:cNvSpPr txBox="1"/>
          <p:nvPr/>
        </p:nvSpPr>
        <p:spPr>
          <a:xfrm>
            <a:off x="1122627" y="381814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67" name="TextBox 66"/>
          <p:cNvSpPr txBox="1"/>
          <p:nvPr/>
        </p:nvSpPr>
        <p:spPr>
          <a:xfrm>
            <a:off x="1304061" y="3032587"/>
            <a:ext cx="385548" cy="646331"/>
          </a:xfrm>
          <a:prstGeom prst="rect">
            <a:avLst/>
          </a:prstGeom>
          <a:noFill/>
        </p:spPr>
        <p:txBody>
          <a:bodyPr wrap="square" rtlCol="0">
            <a:spAutoFit/>
          </a:bodyPr>
          <a:lstStyle/>
          <a:p>
            <a:pPr algn="ctr"/>
            <a:r>
              <a:rPr lang="en-US" sz="3600" dirty="0" smtClean="0"/>
              <a:t>4</a:t>
            </a:r>
            <a:endParaRPr lang="en-US" sz="3600" dirty="0"/>
          </a:p>
        </p:txBody>
      </p:sp>
    </p:spTree>
    <p:extLst>
      <p:ext uri="{BB962C8B-B14F-4D97-AF65-F5344CB8AC3E}">
        <p14:creationId xmlns:p14="http://schemas.microsoft.com/office/powerpoint/2010/main" val="870875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33398" y="1564171"/>
            <a:ext cx="8879693" cy="4571934"/>
          </a:xfrm>
          <a:prstGeom prst="rect">
            <a:avLst/>
          </a:prstGeom>
          <a:gradFill>
            <a:gsLst>
              <a:gs pos="0">
                <a:schemeClr val="tx2">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2400" b="1" dirty="0">
              <a:solidFill>
                <a:schemeClr val="accent2">
                  <a:lumMod val="20000"/>
                  <a:lumOff val="80000"/>
                </a:schemeClr>
              </a:solidFill>
            </a:endParaRPr>
          </a:p>
        </p:txBody>
      </p:sp>
      <p:sp>
        <p:nvSpPr>
          <p:cNvPr id="33" name="Rounded Rectangle 32"/>
          <p:cNvSpPr/>
          <p:nvPr/>
        </p:nvSpPr>
        <p:spPr>
          <a:xfrm>
            <a:off x="180249" y="1705715"/>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t>Consultation and Program Evaluation </a:t>
            </a:r>
            <a:r>
              <a:rPr lang="en-US" sz="1000" dirty="0" smtClean="0"/>
              <a:t>(done by CESAMH)</a:t>
            </a:r>
            <a:endParaRPr lang="en-US" sz="1000" dirty="0"/>
          </a:p>
        </p:txBody>
      </p:sp>
      <p:grpSp>
        <p:nvGrpSpPr>
          <p:cNvPr id="6" name="Group 5"/>
          <p:cNvGrpSpPr/>
          <p:nvPr/>
        </p:nvGrpSpPr>
        <p:grpSpPr>
          <a:xfrm>
            <a:off x="176819" y="2282144"/>
            <a:ext cx="1314865" cy="3705750"/>
            <a:chOff x="0" y="722558"/>
            <a:chExt cx="1314865" cy="3705750"/>
          </a:xfrm>
          <a:scene3d>
            <a:camera prst="orthographicFront"/>
            <a:lightRig rig="threePt" dir="t">
              <a:rot lat="0" lon="0" rev="7500000"/>
            </a:lightRig>
          </a:scene3d>
        </p:grpSpPr>
        <p:sp>
          <p:nvSpPr>
            <p:cNvPr id="31" name="Rectangle 30"/>
            <p:cNvSpPr/>
            <p:nvPr/>
          </p:nvSpPr>
          <p:spPr>
            <a:xfrm>
              <a:off x="0" y="72255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0" y="722558"/>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t>Reporting and Metrics</a:t>
              </a:r>
            </a:p>
            <a:p>
              <a:pPr marL="0" lvl="1" defTabSz="533400">
                <a:lnSpc>
                  <a:spcPct val="90000"/>
                </a:lnSpc>
                <a:spcBef>
                  <a:spcPct val="0"/>
                </a:spcBef>
                <a:spcAft>
                  <a:spcPct val="15000"/>
                </a:spcAft>
              </a:pPr>
              <a:endParaRPr lang="en-US" sz="1200" dirty="0" smtClean="0"/>
            </a:p>
            <a:p>
              <a:pPr marL="0" lvl="1" defTabSz="533400">
                <a:lnSpc>
                  <a:spcPct val="90000"/>
                </a:lnSpc>
                <a:spcBef>
                  <a:spcPct val="0"/>
                </a:spcBef>
                <a:spcAft>
                  <a:spcPct val="15000"/>
                </a:spcAft>
              </a:pPr>
              <a:r>
                <a:rPr lang="en-US" sz="1200" dirty="0" smtClean="0"/>
                <a:t>Extracts </a:t>
              </a:r>
              <a:r>
                <a:rPr lang="en-US" sz="1200" dirty="0"/>
                <a:t>clinical Battery data from the eScreening database for all sites, to: </a:t>
              </a:r>
            </a:p>
            <a:p>
              <a:pPr marL="171450" lvl="1" indent="-171450" defTabSz="533400">
                <a:lnSpc>
                  <a:spcPct val="90000"/>
                </a:lnSpc>
                <a:spcBef>
                  <a:spcPct val="0"/>
                </a:spcBef>
                <a:spcAft>
                  <a:spcPct val="15000"/>
                </a:spcAft>
                <a:buFont typeface="Arial" panose="020B0604020202020204" pitchFamily="34" charset="0"/>
                <a:buChar char="•"/>
              </a:pPr>
              <a:r>
                <a:rPr lang="en-US" sz="1200" dirty="0"/>
                <a:t>identify trends and compare them for program and progress evaluation, and</a:t>
              </a:r>
            </a:p>
            <a:p>
              <a:pPr marL="171450" lvl="1" indent="-171450" defTabSz="533400">
                <a:lnSpc>
                  <a:spcPct val="90000"/>
                </a:lnSpc>
                <a:spcBef>
                  <a:spcPct val="0"/>
                </a:spcBef>
                <a:spcAft>
                  <a:spcPct val="15000"/>
                </a:spcAft>
                <a:buFont typeface="Arial" panose="020B0604020202020204" pitchFamily="34" charset="0"/>
                <a:buChar char="•"/>
              </a:pPr>
              <a:r>
                <a:rPr lang="en-US" sz="1200" dirty="0"/>
                <a:t>provide feedback for improvement.</a:t>
              </a:r>
            </a:p>
          </p:txBody>
        </p:sp>
      </p:grpSp>
      <p:sp>
        <p:nvSpPr>
          <p:cNvPr id="29" name="Rounded Rectangle 28"/>
          <p:cNvSpPr/>
          <p:nvPr/>
        </p:nvSpPr>
        <p:spPr>
          <a:xfrm>
            <a:off x="1679195" y="1705715"/>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t>Healthcare System  Administrator</a:t>
            </a:r>
            <a:endParaRPr lang="en-US" sz="1000" dirty="0"/>
          </a:p>
        </p:txBody>
      </p:sp>
      <p:grpSp>
        <p:nvGrpSpPr>
          <p:cNvPr id="8" name="Group 7"/>
          <p:cNvGrpSpPr/>
          <p:nvPr/>
        </p:nvGrpSpPr>
        <p:grpSpPr>
          <a:xfrm>
            <a:off x="1679195" y="2285590"/>
            <a:ext cx="1314865" cy="3705750"/>
            <a:chOff x="1502376" y="726004"/>
            <a:chExt cx="1314865" cy="3705750"/>
          </a:xfrm>
          <a:scene3d>
            <a:camera prst="orthographicFront"/>
            <a:lightRig rig="threePt" dir="t">
              <a:rot lat="0" lon="0" rev="7500000"/>
            </a:lightRig>
          </a:scene3d>
        </p:grpSpPr>
        <p:sp>
          <p:nvSpPr>
            <p:cNvPr id="27" name="Rectangle 26"/>
            <p:cNvSpPr/>
            <p:nvPr/>
          </p:nvSpPr>
          <p:spPr>
            <a:xfrm>
              <a:off x="1502376" y="726004"/>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8" name="Rectangle 27"/>
            <p:cNvSpPr/>
            <p:nvPr/>
          </p:nvSpPr>
          <p:spPr>
            <a:xfrm>
              <a:off x="1502376" y="726004"/>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kern="1200" dirty="0" smtClean="0"/>
                <a:t>Clinical Editing</a:t>
              </a:r>
              <a:endParaRPr lang="en-US" sz="1200" u="sng" dirty="0"/>
            </a:p>
            <a:p>
              <a:pPr marL="0" lvl="1" algn="ctr" defTabSz="533400">
                <a:lnSpc>
                  <a:spcPct val="90000"/>
                </a:lnSpc>
                <a:spcBef>
                  <a:spcPct val="0"/>
                </a:spcBef>
                <a:spcAft>
                  <a:spcPct val="15000"/>
                </a:spcAft>
              </a:pPr>
              <a:endParaRPr lang="en-US" sz="1200" dirty="0"/>
            </a:p>
            <a:p>
              <a:pPr marL="171450" lvl="1" indent="-171450" defTabSz="533400">
                <a:lnSpc>
                  <a:spcPct val="90000"/>
                </a:lnSpc>
                <a:spcBef>
                  <a:spcPct val="0"/>
                </a:spcBef>
                <a:spcAft>
                  <a:spcPct val="15000"/>
                </a:spcAft>
                <a:buFont typeface="Arial" panose="020B0604020202020204" pitchFamily="34" charset="0"/>
                <a:buChar char="•"/>
              </a:pPr>
              <a:r>
                <a:rPr lang="en-US" sz="1200" kern="1200" dirty="0" smtClean="0"/>
                <a:t>Creates, edits, deletes, &amp; uploads Batteries. </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t>Manages </a:t>
              </a:r>
              <a:r>
                <a:rPr lang="en-US" sz="1200" kern="1200" dirty="0" smtClean="0"/>
                <a:t>Battery errors.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t>Monitors</a:t>
              </a:r>
              <a:r>
                <a:rPr lang="en-US" sz="1200" kern="1200" dirty="0" smtClean="0"/>
                <a:t> the Battery dashboard with alerts.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t>E</a:t>
              </a:r>
              <a:r>
                <a:rPr lang="en-US" sz="1200" kern="1200" dirty="0" smtClean="0"/>
                <a:t>dits clinics and clinical reminders.</a:t>
              </a:r>
            </a:p>
            <a:p>
              <a:pPr marL="171450" lvl="1" indent="-171450" defTabSz="533400">
                <a:lnSpc>
                  <a:spcPct val="90000"/>
                </a:lnSpc>
                <a:spcBef>
                  <a:spcPct val="0"/>
                </a:spcBef>
                <a:spcAft>
                  <a:spcPct val="15000"/>
                </a:spcAft>
                <a:buFont typeface="Arial" panose="020B0604020202020204" pitchFamily="34" charset="0"/>
                <a:buChar char="•"/>
              </a:pPr>
              <a:r>
                <a:rPr lang="en-US" sz="1200" kern="1200" dirty="0" smtClean="0"/>
                <a:t>Completes forms and follow-ups.</a:t>
              </a:r>
              <a:endParaRPr lang="en-US" sz="1200" kern="1200" dirty="0"/>
            </a:p>
          </p:txBody>
        </p:sp>
      </p:grpSp>
      <p:sp>
        <p:nvSpPr>
          <p:cNvPr id="25" name="Rounded Rectangle 24"/>
          <p:cNvSpPr/>
          <p:nvPr/>
        </p:nvSpPr>
        <p:spPr>
          <a:xfrm>
            <a:off x="3178142" y="1705715"/>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t>Clinician</a:t>
            </a:r>
            <a:endParaRPr lang="en-US" sz="1000" dirty="0"/>
          </a:p>
        </p:txBody>
      </p:sp>
      <p:grpSp>
        <p:nvGrpSpPr>
          <p:cNvPr id="10" name="Group 9"/>
          <p:cNvGrpSpPr/>
          <p:nvPr/>
        </p:nvGrpSpPr>
        <p:grpSpPr>
          <a:xfrm>
            <a:off x="3178142" y="2285590"/>
            <a:ext cx="1314865" cy="3705750"/>
            <a:chOff x="3001323" y="726004"/>
            <a:chExt cx="1314865" cy="3705750"/>
          </a:xfrm>
          <a:scene3d>
            <a:camera prst="orthographicFront"/>
            <a:lightRig rig="threePt" dir="t">
              <a:rot lat="0" lon="0" rev="7500000"/>
            </a:lightRig>
          </a:scene3d>
        </p:grpSpPr>
        <p:sp>
          <p:nvSpPr>
            <p:cNvPr id="23" name="Rectangle 22"/>
            <p:cNvSpPr/>
            <p:nvPr/>
          </p:nvSpPr>
          <p:spPr>
            <a:xfrm>
              <a:off x="3001323" y="726004"/>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ectangle 23"/>
            <p:cNvSpPr/>
            <p:nvPr/>
          </p:nvSpPr>
          <p:spPr>
            <a:xfrm>
              <a:off x="3001323" y="726004"/>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rtl="0">
                <a:lnSpc>
                  <a:spcPct val="90000"/>
                </a:lnSpc>
                <a:spcBef>
                  <a:spcPct val="0"/>
                </a:spcBef>
                <a:spcAft>
                  <a:spcPct val="15000"/>
                </a:spcAft>
              </a:pPr>
              <a:r>
                <a:rPr lang="en-US" sz="1200" u="sng" dirty="0" smtClean="0">
                  <a:solidFill>
                    <a:srgbClr val="000000"/>
                  </a:solidFill>
                </a:rPr>
                <a:t>Patient Care</a:t>
              </a:r>
              <a:endParaRPr lang="en-US" sz="1200" u="sng" kern="1200" dirty="0" smtClean="0">
                <a:solidFill>
                  <a:srgbClr val="000000"/>
                </a:solidFill>
              </a:endParaRPr>
            </a:p>
            <a:p>
              <a:pPr marL="0" lvl="1" algn="ctr" defTabSz="533400" rtl="0">
                <a:lnSpc>
                  <a:spcPct val="90000"/>
                </a:lnSpc>
                <a:spcBef>
                  <a:spcPct val="0"/>
                </a:spcBef>
                <a:spcAft>
                  <a:spcPct val="15000"/>
                </a:spcAft>
              </a:pPr>
              <a:endParaRPr lang="en-US" sz="1200" dirty="0"/>
            </a:p>
            <a:p>
              <a:pPr marL="171450" lvl="1" indent="-171450" defTabSz="533400" rtl="0">
                <a:lnSpc>
                  <a:spcPct val="90000"/>
                </a:lnSpc>
                <a:spcBef>
                  <a:spcPct val="0"/>
                </a:spcBef>
                <a:spcAft>
                  <a:spcPct val="15000"/>
                </a:spcAft>
                <a:buFont typeface="Arial" panose="020B0604020202020204" pitchFamily="34" charset="0"/>
                <a:buChar char="•"/>
              </a:pPr>
              <a:r>
                <a:rPr lang="en-US" sz="1200" kern="1200" dirty="0" smtClean="0"/>
                <a:t>Receives clinical data from CPRS.</a:t>
              </a:r>
            </a:p>
            <a:p>
              <a:pPr marL="171450" lvl="1" indent="-171450" defTabSz="533400" rtl="0">
                <a:lnSpc>
                  <a:spcPct val="90000"/>
                </a:lnSpc>
                <a:spcBef>
                  <a:spcPct val="0"/>
                </a:spcBef>
                <a:spcAft>
                  <a:spcPct val="15000"/>
                </a:spcAft>
                <a:buFont typeface="Arial" panose="020B0604020202020204" pitchFamily="34" charset="0"/>
                <a:buChar char="•"/>
              </a:pPr>
              <a:r>
                <a:rPr lang="en-US" sz="1200" dirty="0" smtClean="0"/>
                <a:t>U</a:t>
              </a:r>
              <a:r>
                <a:rPr lang="en-US" sz="1200" kern="1200" dirty="0" smtClean="0"/>
                <a:t>tilizes the health data collected through the eScreening application.</a:t>
              </a:r>
              <a:endParaRPr lang="en-US" sz="1200" b="0" kern="1200" dirty="0" smtClean="0"/>
            </a:p>
          </p:txBody>
        </p:sp>
      </p:grpSp>
      <p:sp>
        <p:nvSpPr>
          <p:cNvPr id="21" name="Rounded Rectangle 20"/>
          <p:cNvSpPr/>
          <p:nvPr/>
        </p:nvSpPr>
        <p:spPr>
          <a:xfrm>
            <a:off x="4677088" y="1705715"/>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t>Medical Support Assistant</a:t>
            </a:r>
            <a:endParaRPr lang="en-US" sz="1000" dirty="0"/>
          </a:p>
        </p:txBody>
      </p:sp>
      <p:grpSp>
        <p:nvGrpSpPr>
          <p:cNvPr id="12" name="Group 11"/>
          <p:cNvGrpSpPr/>
          <p:nvPr/>
        </p:nvGrpSpPr>
        <p:grpSpPr>
          <a:xfrm>
            <a:off x="4677088" y="2285590"/>
            <a:ext cx="1314865" cy="3705750"/>
            <a:chOff x="4500269" y="726004"/>
            <a:chExt cx="1314865" cy="3705750"/>
          </a:xfrm>
          <a:scene3d>
            <a:camera prst="orthographicFront"/>
            <a:lightRig rig="threePt" dir="t">
              <a:rot lat="0" lon="0" rev="7500000"/>
            </a:lightRig>
          </a:scene3d>
        </p:grpSpPr>
        <p:sp>
          <p:nvSpPr>
            <p:cNvPr id="19" name="Rectangle 18"/>
            <p:cNvSpPr/>
            <p:nvPr/>
          </p:nvSpPr>
          <p:spPr>
            <a:xfrm>
              <a:off x="4500269" y="726004"/>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4500269" y="726004"/>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kern="1200" dirty="0" smtClean="0">
                  <a:solidFill>
                    <a:srgbClr val="000000"/>
                  </a:solidFill>
                </a:rPr>
                <a:t>Medica</a:t>
              </a:r>
              <a:r>
                <a:rPr lang="en-US" sz="1200" u="sng" dirty="0" smtClean="0">
                  <a:solidFill>
                    <a:srgbClr val="000000"/>
                  </a:solidFill>
                </a:rPr>
                <a:t>l Support </a:t>
              </a:r>
              <a:endParaRPr lang="en-US" sz="1200" u="sng" kern="1200" dirty="0" smtClean="0">
                <a:solidFill>
                  <a:srgbClr val="000000"/>
                </a:solidFill>
              </a:endParaRPr>
            </a:p>
            <a:p>
              <a:pPr marL="0" lvl="1" algn="ctr" defTabSz="533400">
                <a:lnSpc>
                  <a:spcPct val="90000"/>
                </a:lnSpc>
                <a:spcBef>
                  <a:spcPct val="0"/>
                </a:spcBef>
                <a:spcAft>
                  <a:spcPct val="15000"/>
                </a:spcAft>
              </a:pPr>
              <a:endParaRPr lang="en-US" sz="1200" dirty="0" smtClean="0"/>
            </a:p>
            <a:p>
              <a:pPr marL="0" lvl="1" defTabSz="533400">
                <a:lnSpc>
                  <a:spcPct val="90000"/>
                </a:lnSpc>
                <a:spcBef>
                  <a:spcPct val="0"/>
                </a:spcBef>
                <a:spcAft>
                  <a:spcPct val="15000"/>
                </a:spcAft>
              </a:pPr>
              <a:r>
                <a:rPr lang="en-US" sz="1200" dirty="0" smtClean="0"/>
                <a:t>Creates Batteries for Veterans to complete in the waiting room.</a:t>
              </a:r>
              <a:endParaRPr lang="en-US" sz="1200" dirty="0"/>
            </a:p>
          </p:txBody>
        </p:sp>
      </p:grpSp>
      <p:sp>
        <p:nvSpPr>
          <p:cNvPr id="17" name="Rounded Rectangle 16"/>
          <p:cNvSpPr/>
          <p:nvPr/>
        </p:nvSpPr>
        <p:spPr>
          <a:xfrm>
            <a:off x="6176035" y="1705715"/>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t>Veteran</a:t>
            </a:r>
            <a:endParaRPr lang="en-US" sz="1000" dirty="0"/>
          </a:p>
        </p:txBody>
      </p:sp>
      <p:grpSp>
        <p:nvGrpSpPr>
          <p:cNvPr id="14" name="Group 13"/>
          <p:cNvGrpSpPr/>
          <p:nvPr/>
        </p:nvGrpSpPr>
        <p:grpSpPr>
          <a:xfrm>
            <a:off x="6176035" y="2282446"/>
            <a:ext cx="1314865" cy="3705750"/>
            <a:chOff x="5999216" y="755428"/>
            <a:chExt cx="1314865" cy="3705750"/>
          </a:xfrm>
          <a:scene3d>
            <a:camera prst="orthographicFront"/>
            <a:lightRig rig="threePt" dir="t">
              <a:rot lat="0" lon="0" rev="7500000"/>
            </a:lightRig>
          </a:scene3d>
        </p:grpSpPr>
        <p:sp>
          <p:nvSpPr>
            <p:cNvPr id="15" name="Rectangle 14"/>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5999216" y="755428"/>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rtl="0">
                <a:lnSpc>
                  <a:spcPct val="90000"/>
                </a:lnSpc>
                <a:spcBef>
                  <a:spcPct val="0"/>
                </a:spcBef>
                <a:spcAft>
                  <a:spcPct val="15000"/>
                </a:spcAft>
              </a:pPr>
              <a:r>
                <a:rPr lang="en-US" sz="1200" u="sng" kern="1200" dirty="0" smtClean="0"/>
                <a:t>The Patient</a:t>
              </a:r>
            </a:p>
            <a:p>
              <a:pPr marL="0" lvl="1" algn="ctr" defTabSz="533400" rtl="0">
                <a:lnSpc>
                  <a:spcPct val="90000"/>
                </a:lnSpc>
                <a:spcBef>
                  <a:spcPct val="0"/>
                </a:spcBef>
                <a:spcAft>
                  <a:spcPct val="15000"/>
                </a:spcAft>
              </a:pPr>
              <a:endParaRPr lang="en-US" sz="1200" dirty="0"/>
            </a:p>
            <a:p>
              <a:pPr marL="0" lvl="1" defTabSz="533400" rtl="0">
                <a:lnSpc>
                  <a:spcPct val="90000"/>
                </a:lnSpc>
                <a:spcBef>
                  <a:spcPct val="0"/>
                </a:spcBef>
                <a:spcAft>
                  <a:spcPct val="15000"/>
                </a:spcAft>
              </a:pPr>
              <a:r>
                <a:rPr lang="en-US" sz="1200" kern="1200" dirty="0" smtClean="0"/>
                <a:t>Completes the </a:t>
              </a:r>
              <a:r>
                <a:rPr lang="en-US" sz="1200" kern="1200" dirty="0" smtClean="0">
                  <a:solidFill>
                    <a:schemeClr val="tx1"/>
                  </a:solidFill>
                </a:rPr>
                <a:t>Screening Battery.</a:t>
              </a:r>
              <a:endParaRPr lang="en-US" sz="1200" kern="1200" dirty="0">
                <a:solidFill>
                  <a:schemeClr val="tx1"/>
                </a:solidFill>
              </a:endParaRPr>
            </a:p>
          </p:txBody>
        </p:sp>
      </p:grpSp>
      <p:sp>
        <p:nvSpPr>
          <p:cNvPr id="36" name="Rounded Rectangle 35"/>
          <p:cNvSpPr/>
          <p:nvPr/>
        </p:nvSpPr>
        <p:spPr>
          <a:xfrm>
            <a:off x="7663600" y="1705647"/>
            <a:ext cx="1314865" cy="522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dirty="0" smtClean="0"/>
              <a:t>Healthcare System Technical Administrator</a:t>
            </a:r>
            <a:endParaRPr lang="en-US" sz="1000" dirty="0"/>
          </a:p>
        </p:txBody>
      </p:sp>
      <p:grpSp>
        <p:nvGrpSpPr>
          <p:cNvPr id="38" name="Group 37"/>
          <p:cNvGrpSpPr/>
          <p:nvPr/>
        </p:nvGrpSpPr>
        <p:grpSpPr>
          <a:xfrm>
            <a:off x="7652260" y="2282378"/>
            <a:ext cx="1314865" cy="3705750"/>
            <a:chOff x="5999216" y="755428"/>
            <a:chExt cx="1314865" cy="3705750"/>
          </a:xfrm>
          <a:scene3d>
            <a:camera prst="orthographicFront"/>
            <a:lightRig rig="threePt" dir="t">
              <a:rot lat="0" lon="0" rev="7500000"/>
            </a:lightRig>
          </a:scene3d>
        </p:grpSpPr>
        <p:sp>
          <p:nvSpPr>
            <p:cNvPr id="39" name="Rectangle 38"/>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5999216" y="755428"/>
              <a:ext cx="1314865"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rtl="0">
                <a:lnSpc>
                  <a:spcPct val="90000"/>
                </a:lnSpc>
                <a:spcBef>
                  <a:spcPct val="0"/>
                </a:spcBef>
                <a:spcAft>
                  <a:spcPct val="15000"/>
                </a:spcAft>
              </a:pPr>
              <a:r>
                <a:rPr lang="en-US" sz="1200" u="sng" kern="1200" dirty="0" smtClean="0"/>
                <a:t>Technical Support </a:t>
              </a:r>
            </a:p>
            <a:p>
              <a:pPr marL="0" lvl="1" algn="ctr" defTabSz="533400" rtl="0">
                <a:lnSpc>
                  <a:spcPct val="90000"/>
                </a:lnSpc>
                <a:spcBef>
                  <a:spcPct val="0"/>
                </a:spcBef>
                <a:spcAft>
                  <a:spcPct val="15000"/>
                </a:spcAft>
              </a:pPr>
              <a:endParaRPr lang="en-US" sz="1200" dirty="0"/>
            </a:p>
            <a:p>
              <a:pPr marL="171450" lvl="1" indent="-171450" defTabSz="533400">
                <a:lnSpc>
                  <a:spcPct val="90000"/>
                </a:lnSpc>
                <a:spcBef>
                  <a:spcPct val="0"/>
                </a:spcBef>
                <a:spcAft>
                  <a:spcPct val="15000"/>
                </a:spcAft>
                <a:buFont typeface="Arial" panose="020B0604020202020204" pitchFamily="34" charset="0"/>
                <a:buChar char="•"/>
              </a:pPr>
              <a:r>
                <a:rPr lang="en-US" sz="1200" dirty="0"/>
                <a:t>Edits and assigns users; </a:t>
              </a:r>
            </a:p>
            <a:p>
              <a:pPr marL="171450" lvl="1" indent="-171450" defTabSz="533400">
                <a:lnSpc>
                  <a:spcPct val="90000"/>
                </a:lnSpc>
                <a:spcBef>
                  <a:spcPct val="0"/>
                </a:spcBef>
                <a:spcAft>
                  <a:spcPct val="15000"/>
                </a:spcAft>
                <a:buFont typeface="Arial" panose="020B0604020202020204" pitchFamily="34" charset="0"/>
                <a:buChar char="•"/>
              </a:pPr>
              <a:r>
                <a:rPr lang="en-US" sz="1200" dirty="0"/>
                <a:t>manages system level settings.</a:t>
              </a:r>
            </a:p>
          </p:txBody>
        </p:sp>
      </p:grpSp>
      <p:sp>
        <p:nvSpPr>
          <p:cNvPr id="4" name="Slide Number Placeholder 3"/>
          <p:cNvSpPr>
            <a:spLocks noGrp="1"/>
          </p:cNvSpPr>
          <p:nvPr>
            <p:ph type="sldNum" sz="quarter" idx="12"/>
          </p:nvPr>
        </p:nvSpPr>
        <p:spPr/>
        <p:txBody>
          <a:bodyPr/>
          <a:lstStyle/>
          <a:p>
            <a:fld id="{E27D618F-42EB-4554-935E-FA97850B6727}" type="slidenum">
              <a:rPr lang="en-US" smtClean="0"/>
              <a:t>12</a:t>
            </a:fld>
            <a:endParaRPr lang="en-US" dirty="0"/>
          </a:p>
        </p:txBody>
      </p:sp>
      <p:sp>
        <p:nvSpPr>
          <p:cNvPr id="41" name="Content Placeholder 2"/>
          <p:cNvSpPr txBox="1">
            <a:spLocks/>
          </p:cNvSpPr>
          <p:nvPr/>
        </p:nvSpPr>
        <p:spPr>
          <a:xfrm>
            <a:off x="674300" y="1001873"/>
            <a:ext cx="7836038" cy="5396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4800" b="1" dirty="0" smtClean="0"/>
              <a:t>MHE System Roles</a:t>
            </a:r>
          </a:p>
        </p:txBody>
      </p:sp>
      <p:sp>
        <p:nvSpPr>
          <p:cNvPr id="2" name="Title 1"/>
          <p:cNvSpPr>
            <a:spLocks noGrp="1"/>
          </p:cNvSpPr>
          <p:nvPr>
            <p:ph type="title"/>
          </p:nvPr>
        </p:nvSpPr>
        <p:spPr/>
        <p:txBody>
          <a:bodyPr>
            <a:normAutofit fontScale="90000"/>
          </a:bodyPr>
          <a:lstStyle/>
          <a:p>
            <a:r>
              <a:rPr lang="en-US" dirty="0"/>
              <a:t>2</a:t>
            </a:r>
            <a:r>
              <a:rPr lang="en-US" dirty="0" smtClean="0"/>
              <a:t> </a:t>
            </a:r>
            <a:r>
              <a:rPr lang="en-US" dirty="0"/>
              <a:t>| </a:t>
            </a:r>
            <a:r>
              <a:rPr lang="en-US" dirty="0" smtClean="0"/>
              <a:t>User roles and permissions</a:t>
            </a:r>
            <a:endParaRPr lang="en-US" dirty="0"/>
          </a:p>
        </p:txBody>
      </p:sp>
    </p:spTree>
    <p:extLst>
      <p:ext uri="{BB962C8B-B14F-4D97-AF65-F5344CB8AC3E}">
        <p14:creationId xmlns:p14="http://schemas.microsoft.com/office/powerpoint/2010/main" val="2301638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 </a:t>
            </a:r>
            <a:r>
              <a:rPr lang="en-US" dirty="0" smtClean="0"/>
              <a:t>User Management - Security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solidFill>
                  <a:schemeClr val="tx1"/>
                </a:solidFill>
              </a:rPr>
              <a:t>Tablets will not function outside of the hospital grounds.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Tablets have built-in tracking capability.</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The system records the name and address of the last Veteran who used a missing tablet.</a:t>
            </a:r>
          </a:p>
          <a:p>
            <a:pPr marL="0" indent="0">
              <a:buNone/>
            </a:pPr>
            <a:endParaRPr lang="en-US" sz="2800" dirty="0" smtClean="0">
              <a:solidFill>
                <a:schemeClr val="tx1"/>
              </a:solidFill>
            </a:endParaRPr>
          </a:p>
          <a:p>
            <a:pPr>
              <a:buFont typeface="Arial" panose="020B0604020202020204" pitchFamily="34" charset="0"/>
              <a:buChar char="•"/>
            </a:pPr>
            <a:r>
              <a:rPr lang="en-US" sz="2800" dirty="0" smtClean="0">
                <a:solidFill>
                  <a:schemeClr val="tx1"/>
                </a:solidFill>
              </a:rPr>
              <a:t>MSAs are </a:t>
            </a:r>
            <a:r>
              <a:rPr lang="en-US" sz="2800" u="sng" dirty="0" smtClean="0">
                <a:solidFill>
                  <a:schemeClr val="tx1"/>
                </a:solidFill>
              </a:rPr>
              <a:t>not held responsible </a:t>
            </a:r>
            <a:r>
              <a:rPr lang="en-US" sz="2800" dirty="0" smtClean="0">
                <a:solidFill>
                  <a:schemeClr val="tx1"/>
                </a:solidFill>
              </a:rPr>
              <a:t>for tablets which are stolen or broken by a Veteran.</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t>13</a:t>
            </a:fld>
            <a:endParaRPr lang="en-US" dirty="0"/>
          </a:p>
        </p:txBody>
      </p:sp>
    </p:spTree>
    <p:extLst>
      <p:ext uri="{BB962C8B-B14F-4D97-AF65-F5344CB8AC3E}">
        <p14:creationId xmlns:p14="http://schemas.microsoft.com/office/powerpoint/2010/main" val="4051227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txBox="1">
            <a:spLocks/>
          </p:cNvSpPr>
          <p:nvPr/>
        </p:nvSpPr>
        <p:spPr>
          <a:xfrm>
            <a:off x="8686800" y="6294438"/>
            <a:ext cx="45720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7D618F-42EB-4554-935E-FA97850B6727}" type="slidenum">
              <a:rPr lang="en-US" smtClean="0"/>
              <a:pPr/>
              <a:t>14</a:t>
            </a:fld>
            <a:endParaRPr lang="en-US" dirty="0"/>
          </a:p>
        </p:txBody>
      </p:sp>
      <p:sp>
        <p:nvSpPr>
          <p:cNvPr id="38" name="Block Arc 37"/>
          <p:cNvSpPr/>
          <p:nvPr/>
        </p:nvSpPr>
        <p:spPr>
          <a:xfrm>
            <a:off x="-5134264" y="-368142"/>
            <a:ext cx="6708171" cy="6708171"/>
          </a:xfrm>
          <a:prstGeom prst="blockArc">
            <a:avLst>
              <a:gd name="adj1" fmla="val 18900000"/>
              <a:gd name="adj2" fmla="val 2700000"/>
              <a:gd name="adj3" fmla="val 322"/>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9" name="Group 38"/>
          <p:cNvGrpSpPr/>
          <p:nvPr/>
        </p:nvGrpSpPr>
        <p:grpSpPr>
          <a:xfrm>
            <a:off x="900204" y="756775"/>
            <a:ext cx="7759687" cy="524627"/>
            <a:chOff x="400208" y="262413"/>
            <a:chExt cx="7759687" cy="524627"/>
          </a:xfrm>
          <a:solidFill>
            <a:schemeClr val="bg1">
              <a:lumMod val="65000"/>
            </a:schemeClr>
          </a:solidFill>
        </p:grpSpPr>
        <p:sp>
          <p:nvSpPr>
            <p:cNvPr id="40" name="Rectangle 39"/>
            <p:cNvSpPr/>
            <p:nvPr/>
          </p:nvSpPr>
          <p:spPr>
            <a:xfrm>
              <a:off x="400208" y="262413"/>
              <a:ext cx="7759687"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ectangle 40"/>
            <p:cNvSpPr/>
            <p:nvPr/>
          </p:nvSpPr>
          <p:spPr>
            <a:xfrm>
              <a:off x="400208" y="262413"/>
              <a:ext cx="7759687"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Overview                                                       5 minutes </a:t>
              </a:r>
              <a:endParaRPr lang="en-US" sz="2700" kern="1200" dirty="0"/>
            </a:p>
          </p:txBody>
        </p:sp>
      </p:grpSp>
      <p:sp>
        <p:nvSpPr>
          <p:cNvPr id="42" name="Oval 41"/>
          <p:cNvSpPr/>
          <p:nvPr/>
        </p:nvSpPr>
        <p:spPr>
          <a:xfrm>
            <a:off x="572312" y="691196"/>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1331746" y="1543616"/>
            <a:ext cx="7328145" cy="524627"/>
            <a:chOff x="831750" y="1049254"/>
            <a:chExt cx="7328145" cy="524627"/>
          </a:xfrm>
          <a:solidFill>
            <a:schemeClr val="bg1">
              <a:lumMod val="65000"/>
            </a:schemeClr>
          </a:solidFill>
        </p:grpSpPr>
        <p:sp>
          <p:nvSpPr>
            <p:cNvPr id="44" name="Rectangle 43"/>
            <p:cNvSpPr/>
            <p:nvPr/>
          </p:nvSpPr>
          <p:spPr>
            <a:xfrm>
              <a:off x="831750" y="1049254"/>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ectangle 44"/>
            <p:cNvSpPr/>
            <p:nvPr/>
          </p:nvSpPr>
          <p:spPr>
            <a:xfrm>
              <a:off x="831750" y="1049254"/>
              <a:ext cx="7328145" cy="524627"/>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smtClean="0"/>
                <a:t>User Roles &amp; Permissions</a:t>
              </a:r>
              <a:r>
                <a:rPr lang="en-US" sz="2700" dirty="0"/>
                <a:t>	 </a:t>
              </a:r>
              <a:r>
                <a:rPr lang="en-US" sz="2700" dirty="0" smtClean="0"/>
                <a:t>                   2</a:t>
              </a:r>
              <a:r>
                <a:rPr lang="en-US" sz="2700" kern="1200" dirty="0" smtClean="0"/>
                <a:t> minutes</a:t>
              </a:r>
              <a:endParaRPr lang="en-US" sz="2700" kern="1200" dirty="0"/>
            </a:p>
          </p:txBody>
        </p:sp>
      </p:grpSp>
      <p:sp>
        <p:nvSpPr>
          <p:cNvPr id="46" name="Oval 45"/>
          <p:cNvSpPr/>
          <p:nvPr/>
        </p:nvSpPr>
        <p:spPr>
          <a:xfrm>
            <a:off x="1003854" y="1478038"/>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7" name="Group 46"/>
          <p:cNvGrpSpPr/>
          <p:nvPr/>
        </p:nvGrpSpPr>
        <p:grpSpPr>
          <a:xfrm>
            <a:off x="1529079" y="2330458"/>
            <a:ext cx="7130812" cy="524627"/>
            <a:chOff x="1029083" y="1836096"/>
            <a:chExt cx="7130812" cy="524627"/>
          </a:xfrm>
          <a:solidFill>
            <a:schemeClr val="tx2">
              <a:lumMod val="50000"/>
            </a:schemeClr>
          </a:solidFill>
        </p:grpSpPr>
        <p:sp>
          <p:nvSpPr>
            <p:cNvPr id="48" name="Rectangle 47"/>
            <p:cNvSpPr/>
            <p:nvPr/>
          </p:nvSpPr>
          <p:spPr>
            <a:xfrm>
              <a:off x="1029083" y="1836096"/>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p:cNvSpPr/>
            <p:nvPr/>
          </p:nvSpPr>
          <p:spPr>
            <a:xfrm>
              <a:off x="1029083" y="1836096"/>
              <a:ext cx="7130812"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defTabSz="1200150">
                <a:lnSpc>
                  <a:spcPct val="90000"/>
                </a:lnSpc>
                <a:spcBef>
                  <a:spcPct val="0"/>
                </a:spcBef>
                <a:spcAft>
                  <a:spcPct val="35000"/>
                </a:spcAft>
              </a:pPr>
              <a:r>
                <a:rPr lang="en-US" sz="2800" dirty="0" smtClean="0"/>
                <a:t>Setting Up a </a:t>
              </a:r>
              <a:r>
                <a:rPr lang="en-US" sz="2800" dirty="0"/>
                <a:t>Battery of </a:t>
              </a:r>
              <a:r>
                <a:rPr lang="en-US" sz="2800" dirty="0" smtClean="0"/>
                <a:t>Screens</a:t>
              </a:r>
              <a:r>
                <a:rPr lang="en-US" sz="2700" dirty="0" smtClean="0"/>
                <a:t>        </a:t>
              </a:r>
              <a:r>
                <a:rPr lang="en-US" sz="2700" dirty="0"/>
                <a:t>4</a:t>
              </a:r>
              <a:r>
                <a:rPr lang="en-US" sz="2700" kern="1200" dirty="0" smtClean="0"/>
                <a:t> minutes</a:t>
              </a:r>
              <a:endParaRPr lang="en-US" sz="2700" kern="1200" dirty="0"/>
            </a:p>
          </p:txBody>
        </p:sp>
      </p:grpSp>
      <p:sp>
        <p:nvSpPr>
          <p:cNvPr id="50" name="Oval 49"/>
          <p:cNvSpPr/>
          <p:nvPr/>
        </p:nvSpPr>
        <p:spPr>
          <a:xfrm>
            <a:off x="1201187" y="2264879"/>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1" name="Group 50"/>
          <p:cNvGrpSpPr/>
          <p:nvPr/>
        </p:nvGrpSpPr>
        <p:grpSpPr>
          <a:xfrm>
            <a:off x="1529079" y="3116801"/>
            <a:ext cx="7130812" cy="524627"/>
            <a:chOff x="1029083" y="2622439"/>
            <a:chExt cx="7130812" cy="524627"/>
          </a:xfrm>
          <a:solidFill>
            <a:schemeClr val="bg1">
              <a:lumMod val="65000"/>
            </a:schemeClr>
          </a:solidFill>
        </p:grpSpPr>
        <p:sp>
          <p:nvSpPr>
            <p:cNvPr id="52" name="Rectangle 51"/>
            <p:cNvSpPr/>
            <p:nvPr/>
          </p:nvSpPr>
          <p:spPr>
            <a:xfrm>
              <a:off x="1029083" y="2622439"/>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p:cNvSpPr/>
            <p:nvPr/>
          </p:nvSpPr>
          <p:spPr>
            <a:xfrm>
              <a:off x="1029083" y="2622439"/>
              <a:ext cx="7130812"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Dashboard Features                             </a:t>
              </a:r>
              <a:r>
                <a:rPr lang="en-US" sz="2700" dirty="0"/>
                <a:t>3</a:t>
              </a:r>
              <a:r>
                <a:rPr lang="en-US" sz="2700" kern="1200" dirty="0" smtClean="0"/>
                <a:t> minutes</a:t>
              </a:r>
              <a:endParaRPr lang="en-US" sz="2700" kern="1200" dirty="0"/>
            </a:p>
          </p:txBody>
        </p:sp>
      </p:grpSp>
      <p:sp>
        <p:nvSpPr>
          <p:cNvPr id="54" name="Oval 53"/>
          <p:cNvSpPr/>
          <p:nvPr/>
        </p:nvSpPr>
        <p:spPr>
          <a:xfrm>
            <a:off x="1201187" y="3051222"/>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5" name="Group 54"/>
          <p:cNvGrpSpPr/>
          <p:nvPr/>
        </p:nvGrpSpPr>
        <p:grpSpPr>
          <a:xfrm>
            <a:off x="1331746" y="3903642"/>
            <a:ext cx="7328145" cy="524627"/>
            <a:chOff x="831750" y="3409280"/>
            <a:chExt cx="7328145" cy="524627"/>
          </a:xfrm>
          <a:solidFill>
            <a:schemeClr val="bg1">
              <a:lumMod val="65000"/>
            </a:schemeClr>
          </a:solidFill>
        </p:grpSpPr>
        <p:sp>
          <p:nvSpPr>
            <p:cNvPr id="56" name="Rectangle 55"/>
            <p:cNvSpPr/>
            <p:nvPr/>
          </p:nvSpPr>
          <p:spPr>
            <a:xfrm>
              <a:off x="831750" y="3409280"/>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p:cNvSpPr/>
            <p:nvPr/>
          </p:nvSpPr>
          <p:spPr>
            <a:xfrm>
              <a:off x="831750" y="3409280"/>
              <a:ext cx="7328145"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a:solidFill>
                    <a:prstClr val="white"/>
                  </a:solidFill>
                </a:rPr>
                <a:t>Troubleshooting &amp; </a:t>
              </a:r>
              <a:r>
                <a:rPr lang="en-US" sz="2700" dirty="0" smtClean="0">
                  <a:solidFill>
                    <a:prstClr val="white"/>
                  </a:solidFill>
                </a:rPr>
                <a:t>Support                   </a:t>
              </a:r>
              <a:r>
                <a:rPr lang="en-US" sz="2700" dirty="0" smtClean="0"/>
                <a:t>1 </a:t>
              </a:r>
              <a:r>
                <a:rPr lang="en-US" sz="2700" kern="1200" dirty="0" smtClean="0"/>
                <a:t>minute</a:t>
              </a:r>
              <a:endParaRPr lang="en-US" sz="2700" kern="1200" dirty="0"/>
            </a:p>
          </p:txBody>
        </p:sp>
      </p:grpSp>
      <p:sp>
        <p:nvSpPr>
          <p:cNvPr id="58" name="Oval 57"/>
          <p:cNvSpPr/>
          <p:nvPr/>
        </p:nvSpPr>
        <p:spPr>
          <a:xfrm>
            <a:off x="1003854" y="3838064"/>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3" name="TextBox 62"/>
          <p:cNvSpPr txBox="1"/>
          <p:nvPr/>
        </p:nvSpPr>
        <p:spPr>
          <a:xfrm>
            <a:off x="691719" y="645836"/>
            <a:ext cx="385548" cy="646331"/>
          </a:xfrm>
          <a:prstGeom prst="rect">
            <a:avLst/>
          </a:prstGeom>
          <a:noFill/>
        </p:spPr>
        <p:txBody>
          <a:bodyPr wrap="square" rtlCol="0">
            <a:spAutoFit/>
          </a:bodyPr>
          <a:lstStyle/>
          <a:p>
            <a:pPr algn="ctr"/>
            <a:r>
              <a:rPr lang="en-US" sz="3600" dirty="0" smtClean="0"/>
              <a:t>1</a:t>
            </a:r>
            <a:endParaRPr lang="en-US" sz="3600" dirty="0"/>
          </a:p>
        </p:txBody>
      </p:sp>
      <p:sp>
        <p:nvSpPr>
          <p:cNvPr id="64" name="TextBox 63"/>
          <p:cNvSpPr txBox="1"/>
          <p:nvPr/>
        </p:nvSpPr>
        <p:spPr>
          <a:xfrm>
            <a:off x="1122627" y="144948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65" name="TextBox 64"/>
          <p:cNvSpPr txBox="1"/>
          <p:nvPr/>
        </p:nvSpPr>
        <p:spPr>
          <a:xfrm>
            <a:off x="1326741" y="223687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66" name="TextBox 65"/>
          <p:cNvSpPr txBox="1"/>
          <p:nvPr/>
        </p:nvSpPr>
        <p:spPr>
          <a:xfrm>
            <a:off x="1122627" y="381814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67" name="TextBox 66"/>
          <p:cNvSpPr txBox="1"/>
          <p:nvPr/>
        </p:nvSpPr>
        <p:spPr>
          <a:xfrm>
            <a:off x="1304061" y="3032587"/>
            <a:ext cx="385548" cy="646331"/>
          </a:xfrm>
          <a:prstGeom prst="rect">
            <a:avLst/>
          </a:prstGeom>
          <a:noFill/>
        </p:spPr>
        <p:txBody>
          <a:bodyPr wrap="square" rtlCol="0">
            <a:spAutoFit/>
          </a:bodyPr>
          <a:lstStyle/>
          <a:p>
            <a:pPr algn="ctr"/>
            <a:r>
              <a:rPr lang="en-US" sz="3600" dirty="0" smtClean="0"/>
              <a:t>4</a:t>
            </a:r>
            <a:endParaRPr lang="en-US" sz="3600" dirty="0"/>
          </a:p>
        </p:txBody>
      </p:sp>
    </p:spTree>
    <p:extLst>
      <p:ext uri="{BB962C8B-B14F-4D97-AF65-F5344CB8AC3E}">
        <p14:creationId xmlns:p14="http://schemas.microsoft.com/office/powerpoint/2010/main" val="418523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smtClean="0"/>
              <a:t>Setting up a Battery of screens</a:t>
            </a:r>
            <a:endParaRPr lang="en-US" dirty="0"/>
          </a:p>
        </p:txBody>
      </p:sp>
      <p:sp>
        <p:nvSpPr>
          <p:cNvPr id="3" name="Content Placeholder 2"/>
          <p:cNvSpPr>
            <a:spLocks noGrp="1"/>
          </p:cNvSpPr>
          <p:nvPr>
            <p:ph idx="1"/>
          </p:nvPr>
        </p:nvSpPr>
        <p:spPr>
          <a:xfrm>
            <a:off x="457200" y="1143000"/>
            <a:ext cx="8229600" cy="5422989"/>
          </a:xfrm>
        </p:spPr>
        <p:txBody>
          <a:bodyPr>
            <a:normAutofit/>
          </a:bodyPr>
          <a:lstStyle/>
          <a:p>
            <a:pPr marL="0" indent="0">
              <a:buNone/>
            </a:pPr>
            <a:endParaRPr lang="en-US" sz="1800" b="1" dirty="0" smtClean="0"/>
          </a:p>
          <a:p>
            <a:pPr marL="0" indent="0">
              <a:buNone/>
            </a:pPr>
            <a:r>
              <a:rPr lang="en-US" sz="1800" b="1" dirty="0" smtClean="0"/>
              <a:t>Before </a:t>
            </a:r>
            <a:r>
              <a:rPr lang="en-US" sz="1800" b="1" dirty="0"/>
              <a:t>a Veteran can begin eScreening, </a:t>
            </a:r>
            <a:r>
              <a:rPr lang="en-US" sz="1800" b="1" dirty="0" smtClean="0"/>
              <a:t>one of these users must </a:t>
            </a:r>
            <a:r>
              <a:rPr lang="en-US" sz="1800" b="1" dirty="0"/>
              <a:t>set up a </a:t>
            </a:r>
            <a:r>
              <a:rPr lang="en-US" sz="1800" b="1" dirty="0" smtClean="0"/>
              <a:t>Battery </a:t>
            </a:r>
            <a:r>
              <a:rPr lang="en-US" sz="1800" b="1" dirty="0"/>
              <a:t>of </a:t>
            </a:r>
            <a:r>
              <a:rPr lang="en-US" sz="1800" b="1" dirty="0" smtClean="0"/>
              <a:t>screens:</a:t>
            </a:r>
          </a:p>
          <a:p>
            <a:pPr lvl="1">
              <a:buFont typeface="Arial" panose="020B0604020202020204" pitchFamily="34" charset="0"/>
              <a:buChar char="•"/>
            </a:pPr>
            <a:r>
              <a:rPr lang="en-US" sz="1800" dirty="0">
                <a:solidFill>
                  <a:schemeClr val="tx1"/>
                </a:solidFill>
              </a:rPr>
              <a:t>Healthcare System Clinical </a:t>
            </a:r>
            <a:r>
              <a:rPr lang="en-US" sz="1800" dirty="0" smtClean="0">
                <a:solidFill>
                  <a:schemeClr val="tx1"/>
                </a:solidFill>
              </a:rPr>
              <a:t>Administrator,</a:t>
            </a:r>
            <a:endParaRPr lang="en-US" sz="1800" dirty="0">
              <a:solidFill>
                <a:schemeClr val="tx1"/>
              </a:solidFill>
            </a:endParaRPr>
          </a:p>
          <a:p>
            <a:pPr lvl="1">
              <a:buFont typeface="Arial" panose="020B0604020202020204" pitchFamily="34" charset="0"/>
              <a:buChar char="•"/>
            </a:pPr>
            <a:r>
              <a:rPr lang="en-US" sz="1800" dirty="0" smtClean="0">
                <a:solidFill>
                  <a:schemeClr val="tx1"/>
                </a:solidFill>
              </a:rPr>
              <a:t>Clinician, or</a:t>
            </a:r>
            <a:endParaRPr lang="en-US" sz="1800" dirty="0">
              <a:solidFill>
                <a:schemeClr val="tx1"/>
              </a:solidFill>
            </a:endParaRPr>
          </a:p>
          <a:p>
            <a:pPr lvl="1">
              <a:buFont typeface="Arial" panose="020B0604020202020204" pitchFamily="34" charset="0"/>
              <a:buChar char="•"/>
            </a:pPr>
            <a:r>
              <a:rPr lang="en-US" sz="1800" dirty="0" smtClean="0">
                <a:solidFill>
                  <a:schemeClr val="tx1"/>
                </a:solidFill>
              </a:rPr>
              <a:t>Medical Support Assistant.</a:t>
            </a:r>
            <a:endParaRPr lang="en-US" sz="1800" dirty="0">
              <a:solidFill>
                <a:schemeClr val="tx1"/>
              </a:solidFill>
            </a:endParaRPr>
          </a:p>
          <a:p>
            <a:pPr marL="0" indent="0">
              <a:buNone/>
            </a:pPr>
            <a:endParaRPr lang="en-US" sz="1800" dirty="0" smtClean="0"/>
          </a:p>
          <a:p>
            <a:pPr marL="0" indent="0">
              <a:buNone/>
            </a:pPr>
            <a:endParaRPr lang="en-US" sz="1800" dirty="0"/>
          </a:p>
          <a:p>
            <a:pPr marL="0" indent="0">
              <a:buNone/>
            </a:pPr>
            <a:r>
              <a:rPr lang="en-US" sz="1800" b="1" dirty="0" smtClean="0"/>
              <a:t>Setting up a Battery of screens consists of these procedures done in sequence: </a:t>
            </a:r>
            <a:endParaRPr lang="en-US" sz="1800" b="1" dirty="0"/>
          </a:p>
          <a:p>
            <a:pPr marL="800100" lvl="1" indent="-342900">
              <a:buFont typeface="+mj-lt"/>
              <a:buAutoNum type="alphaUcPeriod"/>
            </a:pPr>
            <a:r>
              <a:rPr lang="en-US" sz="1800" dirty="0">
                <a:solidFill>
                  <a:schemeClr val="tx1"/>
                </a:solidFill>
              </a:rPr>
              <a:t>Create a Veteran </a:t>
            </a:r>
            <a:r>
              <a:rPr lang="en-US" sz="1800" dirty="0" smtClean="0">
                <a:solidFill>
                  <a:schemeClr val="tx1"/>
                </a:solidFill>
              </a:rPr>
              <a:t>record (or locate one) in the database (DB).</a:t>
            </a:r>
            <a:endParaRPr lang="en-US" sz="1800" dirty="0">
              <a:solidFill>
                <a:schemeClr val="tx1"/>
              </a:solidFill>
            </a:endParaRPr>
          </a:p>
          <a:p>
            <a:pPr marL="800100" lvl="1" indent="-342900">
              <a:buFont typeface="+mj-lt"/>
              <a:buAutoNum type="alphaUcPeriod"/>
            </a:pPr>
            <a:r>
              <a:rPr lang="en-US" sz="1800" dirty="0">
                <a:solidFill>
                  <a:schemeClr val="tx1"/>
                </a:solidFill>
              </a:rPr>
              <a:t>Assign a new battery to the Veteran.</a:t>
            </a:r>
          </a:p>
          <a:p>
            <a:pPr marL="0" indent="0">
              <a:buNone/>
            </a:pPr>
            <a:endParaRPr lang="en-US" sz="1800" dirty="0" smtClean="0"/>
          </a:p>
          <a:p>
            <a:pPr marL="0" indent="0">
              <a:spcBef>
                <a:spcPts val="1200"/>
              </a:spcBef>
              <a:buNone/>
            </a:pPr>
            <a:r>
              <a:rPr lang="en-US" sz="1800" b="1" dirty="0"/>
              <a:t>After A and B are complete, the system is ready to accept input </a:t>
            </a:r>
            <a:r>
              <a:rPr lang="en-US" sz="1800" b="1" dirty="0" smtClean="0"/>
              <a:t/>
            </a:r>
            <a:br>
              <a:rPr lang="en-US" sz="1800" b="1" dirty="0" smtClean="0"/>
            </a:br>
            <a:r>
              <a:rPr lang="en-US" sz="1800" b="1" dirty="0" smtClean="0"/>
              <a:t>on </a:t>
            </a:r>
            <a:r>
              <a:rPr lang="en-US" sz="1800" b="1" dirty="0"/>
              <a:t>a tablet from the Veteran.</a:t>
            </a:r>
          </a:p>
          <a:p>
            <a:pPr>
              <a:buFont typeface="+mj-lt"/>
              <a:buAutoNum type="arabicPeriod"/>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t>15</a:t>
            </a:fld>
            <a:endParaRPr lang="en-US" dirty="0"/>
          </a:p>
        </p:txBody>
      </p:sp>
    </p:spTree>
    <p:extLst>
      <p:ext uri="{BB962C8B-B14F-4D97-AF65-F5344CB8AC3E}">
        <p14:creationId xmlns:p14="http://schemas.microsoft.com/office/powerpoint/2010/main" val="3336182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a:t>
            </a:r>
            <a:r>
              <a:rPr lang="en-US" dirty="0" smtClean="0"/>
              <a:t>up a Battery of screens</a:t>
            </a:r>
            <a:endParaRPr lang="en-US" dirty="0"/>
          </a:p>
        </p:txBody>
      </p:sp>
      <p:sp>
        <p:nvSpPr>
          <p:cNvPr id="3" name="Content Placeholder 2"/>
          <p:cNvSpPr>
            <a:spLocks noGrp="1"/>
          </p:cNvSpPr>
          <p:nvPr>
            <p:ph idx="1"/>
          </p:nvPr>
        </p:nvSpPr>
        <p:spPr>
          <a:xfrm>
            <a:off x="457200" y="1143000"/>
            <a:ext cx="8229600" cy="5516556"/>
          </a:xfrm>
        </p:spPr>
        <p:txBody>
          <a:bodyPr>
            <a:normAutofit fontScale="92500" lnSpcReduction="20000"/>
          </a:bodyPr>
          <a:lstStyle/>
          <a:p>
            <a:pPr lvl="0">
              <a:buFont typeface="+mj-lt"/>
              <a:buAutoNum type="arabicPeriod"/>
            </a:pPr>
            <a:r>
              <a:rPr lang="en-US" sz="1900" dirty="0" smtClean="0"/>
              <a:t>From the Home screen, click the </a:t>
            </a:r>
            <a:r>
              <a:rPr lang="en-US" sz="1900" b="1" dirty="0" smtClean="0"/>
              <a:t>Create Battery </a:t>
            </a:r>
            <a:r>
              <a:rPr lang="en-US" sz="1900" dirty="0" smtClean="0"/>
              <a:t>tab. </a:t>
            </a:r>
            <a:r>
              <a:rPr lang="en-US" sz="1900" dirty="0"/>
              <a:t/>
            </a:r>
            <a:br>
              <a:rPr lang="en-US" sz="1900" dirty="0"/>
            </a:br>
            <a:r>
              <a:rPr lang="en-US" sz="1900" dirty="0" smtClean="0"/>
              <a:t>The Select Veteran screen opens.</a:t>
            </a:r>
            <a:endParaRPr lang="en-US" sz="1900" dirty="0"/>
          </a:p>
          <a:p>
            <a:pPr lvl="0">
              <a:buFont typeface="+mj-lt"/>
              <a:buAutoNum type="arabicPeriod"/>
            </a:pPr>
            <a:endParaRPr lang="en-US" sz="1800" dirty="0" smtClean="0"/>
          </a:p>
          <a:p>
            <a:pPr lvl="0">
              <a:buFont typeface="+mj-lt"/>
              <a:buAutoNum type="arabicPeriod"/>
            </a:pPr>
            <a:r>
              <a:rPr lang="en-US" sz="1900" dirty="0" smtClean="0"/>
              <a:t>Click </a:t>
            </a:r>
            <a:r>
              <a:rPr lang="en-US" sz="1900" b="1" dirty="0" smtClean="0"/>
              <a:t>+Create Veteran Record in DB</a:t>
            </a:r>
            <a:r>
              <a:rPr lang="en-US" sz="1900" dirty="0" smtClean="0"/>
              <a:t>.</a:t>
            </a:r>
          </a:p>
          <a:p>
            <a:pPr lvl="0">
              <a:buFont typeface="+mj-lt"/>
              <a:buAutoNum type="arabicPeriod"/>
            </a:pPr>
            <a:endParaRPr lang="en-US" sz="1800" dirty="0" smtClean="0"/>
          </a:p>
          <a:p>
            <a:pPr lvl="0">
              <a:buFont typeface="+mj-lt"/>
              <a:buAutoNum type="arabicPeriod"/>
            </a:pPr>
            <a:endParaRPr lang="en-US" sz="1800" dirty="0" smtClean="0"/>
          </a:p>
          <a:p>
            <a:pPr lvl="0">
              <a:buFont typeface="+mj-lt"/>
              <a:buAutoNum type="arabicPeriod"/>
            </a:pPr>
            <a:endParaRPr lang="en-US" sz="1800" dirty="0"/>
          </a:p>
          <a:p>
            <a:pPr lvl="0">
              <a:buFont typeface="+mj-lt"/>
              <a:buAutoNum type="arabicPeriod"/>
            </a:pPr>
            <a:endParaRPr lang="en-US" sz="1800" dirty="0" smtClean="0"/>
          </a:p>
          <a:p>
            <a:pPr marL="400050" lvl="1" indent="0">
              <a:spcBef>
                <a:spcPts val="1800"/>
              </a:spcBef>
              <a:buNone/>
            </a:pPr>
            <a:r>
              <a:rPr lang="en-US" sz="1900" dirty="0" smtClean="0">
                <a:solidFill>
                  <a:srgbClr val="0F4C66"/>
                </a:solidFill>
              </a:rPr>
              <a:t>The Create Veteran screen opens.</a:t>
            </a:r>
          </a:p>
          <a:p>
            <a:pPr marL="400050" lvl="1" indent="0">
              <a:spcBef>
                <a:spcPts val="1200"/>
              </a:spcBef>
              <a:buNone/>
            </a:pPr>
            <a:endParaRPr lang="en-US" sz="1900" dirty="0"/>
          </a:p>
          <a:p>
            <a:pPr lvl="0">
              <a:buFont typeface="+mj-lt"/>
              <a:buAutoNum type="arabicPeriod"/>
            </a:pPr>
            <a:endParaRPr lang="en-US" sz="1800" dirty="0" smtClean="0"/>
          </a:p>
          <a:p>
            <a:pPr marL="0" lvl="0" indent="0">
              <a:buNone/>
            </a:pPr>
            <a:endParaRPr lang="en-US" sz="1800" b="1" dirty="0" smtClean="0"/>
          </a:p>
          <a:p>
            <a:pPr lvl="1">
              <a:buFont typeface="Wingdings" charset="2"/>
              <a:buChar char="§"/>
            </a:pPr>
            <a:endParaRPr lang="en-US" sz="1400" b="1" dirty="0" smtClean="0"/>
          </a:p>
          <a:p>
            <a:pPr marL="0" lvl="0" indent="0">
              <a:buNone/>
            </a:pPr>
            <a:endParaRPr lang="en-US" sz="1600" b="1" dirty="0" smtClean="0"/>
          </a:p>
          <a:p>
            <a:pPr marL="0" lvl="0" indent="0">
              <a:buNone/>
            </a:pPr>
            <a:endParaRPr lang="en-US" sz="1600" b="1" dirty="0"/>
          </a:p>
          <a:p>
            <a:pPr marL="0" lvl="0" indent="0">
              <a:buNone/>
            </a:pPr>
            <a:endParaRPr lang="en-US" sz="1600" b="1" dirty="0" smtClean="0"/>
          </a:p>
          <a:p>
            <a:pPr marL="457200" lvl="0" indent="-457200">
              <a:buFont typeface="+mj-lt"/>
              <a:buAutoNum type="arabicPeriod" startAt="3"/>
            </a:pPr>
            <a:r>
              <a:rPr lang="en-US" sz="1900" dirty="0" smtClean="0"/>
              <a:t>Type the information, then click </a:t>
            </a:r>
            <a:r>
              <a:rPr lang="en-US" sz="1900" b="1" dirty="0" smtClean="0"/>
              <a:t>Save</a:t>
            </a:r>
            <a:r>
              <a:rPr lang="en-US" sz="1900" dirty="0" smtClean="0"/>
              <a:t>. Fields marked with an asterisk (*) </a:t>
            </a:r>
            <a:br>
              <a:rPr lang="en-US" sz="1900" dirty="0" smtClean="0"/>
            </a:br>
            <a:r>
              <a:rPr lang="en-US" sz="1900" dirty="0" smtClean="0"/>
              <a:t>are required.</a:t>
            </a:r>
            <a:br>
              <a:rPr lang="en-US" sz="1900" dirty="0" smtClean="0"/>
            </a:br>
            <a:r>
              <a:rPr lang="en-US" sz="1900" dirty="0" smtClean="0"/>
              <a:t>The Veteran Detail screen opens, showing a status that the Veteran exists in DB.</a:t>
            </a:r>
            <a:endParaRPr lang="en-US" sz="1900" dirty="0"/>
          </a:p>
          <a:p>
            <a:pPr marL="114300" indent="0">
              <a:buNone/>
            </a:pPr>
            <a:r>
              <a:rPr lang="en-US" sz="1800" dirty="0" smtClean="0"/>
              <a:t>      </a:t>
            </a:r>
          </a:p>
        </p:txBody>
      </p:sp>
      <p:sp>
        <p:nvSpPr>
          <p:cNvPr id="4" name="Slide Number Placeholder 3"/>
          <p:cNvSpPr>
            <a:spLocks noGrp="1"/>
          </p:cNvSpPr>
          <p:nvPr>
            <p:ph type="sldNum" sz="quarter" idx="12"/>
          </p:nvPr>
        </p:nvSpPr>
        <p:spPr/>
        <p:txBody>
          <a:bodyPr/>
          <a:lstStyle/>
          <a:p>
            <a:fld id="{E27D618F-42EB-4554-935E-FA97850B6727}" type="slidenum">
              <a:rPr lang="en-US" smtClean="0"/>
              <a:t>16</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A. Creating a Veteran Record in the DB</a:t>
            </a:r>
            <a:endParaRPr lang="en-US" dirty="0"/>
          </a:p>
        </p:txBody>
      </p:sp>
      <p:pic>
        <p:nvPicPr>
          <p:cNvPr id="22" name="Picture 2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74716" y="2171657"/>
            <a:ext cx="4800600" cy="925830"/>
          </a:xfrm>
          <a:prstGeom prst="rect">
            <a:avLst/>
          </a:prstGeom>
          <a:noFill/>
          <a:ln>
            <a:solidFill>
              <a:srgbClr val="000000"/>
            </a:solidFill>
          </a:ln>
          <a:effectLst>
            <a:outerShdw blurRad="50800" dist="165100" dir="2700000" algn="tl" rotWithShape="0">
              <a:srgbClr val="000000">
                <a:alpha val="43000"/>
              </a:srgbClr>
            </a:outerShdw>
          </a:effectLst>
        </p:spPr>
      </p:pic>
      <p:sp>
        <p:nvSpPr>
          <p:cNvPr id="28" name="Left Arrow 27"/>
          <p:cNvSpPr/>
          <p:nvPr/>
        </p:nvSpPr>
        <p:spPr>
          <a:xfrm rot="19206106">
            <a:off x="5424601" y="1971752"/>
            <a:ext cx="545465" cy="1930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6" name="Content Placeholder 5"/>
          <p:cNvPicPr>
            <a:picLocks/>
          </p:cNvPicPr>
          <p:nvPr/>
        </p:nvPicPr>
        <p:blipFill>
          <a:blip r:embed="rId3" cstate="email">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000370" y="3663396"/>
            <a:ext cx="4448175" cy="1362075"/>
          </a:xfrm>
          <a:prstGeom prst="rect">
            <a:avLst/>
          </a:prstGeom>
          <a:noFill/>
          <a:ln>
            <a:solidFill>
              <a:schemeClr val="tx1"/>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317827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Now that a record exists for the Veteran, you can assign a Battery for the Veteran to complete in the waiting room.</a:t>
            </a:r>
          </a:p>
          <a:p>
            <a:pPr marL="0" lvl="0" indent="0">
              <a:buNone/>
            </a:pPr>
            <a:endParaRPr lang="en-US" sz="1800" dirty="0" smtClean="0"/>
          </a:p>
          <a:p>
            <a:pPr lvl="0">
              <a:buFont typeface="+mj-lt"/>
              <a:buAutoNum type="arabicPeriod"/>
            </a:pPr>
            <a:r>
              <a:rPr lang="en-US" sz="1800" dirty="0" smtClean="0"/>
              <a:t>From the Veteran Detail screen, click </a:t>
            </a:r>
            <a:r>
              <a:rPr lang="en-US" sz="1800" b="1" dirty="0" smtClean="0"/>
              <a:t>Create New Battery</a:t>
            </a:r>
            <a:r>
              <a:rPr lang="en-US" sz="1800" dirty="0" smtClean="0"/>
              <a:t>.</a:t>
            </a:r>
          </a:p>
          <a:p>
            <a:pPr marL="0" lvl="0" indent="0">
              <a:buNone/>
            </a:pPr>
            <a:endParaRPr lang="en-US" sz="1800" b="1" dirty="0"/>
          </a:p>
          <a:p>
            <a:pPr marL="0" lvl="0" indent="0">
              <a:buNone/>
            </a:pPr>
            <a:endParaRPr lang="en-US" sz="1800" b="1" dirty="0" smtClean="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a:p>
            <a:pPr marL="0" lvl="0" indent="0">
              <a:buNone/>
            </a:pPr>
            <a:endParaRPr lang="en-US" sz="1800" b="1" dirty="0" smtClean="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t>17</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28" name="Picture 27"/>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71700" y="2638063"/>
            <a:ext cx="4800600" cy="2715895"/>
          </a:xfrm>
          <a:prstGeom prst="rect">
            <a:avLst/>
          </a:prstGeom>
          <a:noFill/>
          <a:ln>
            <a:solidFill>
              <a:srgbClr val="000000"/>
            </a:solidFill>
          </a:ln>
        </p:spPr>
      </p:pic>
      <p:sp>
        <p:nvSpPr>
          <p:cNvPr id="31" name="Text Box 72"/>
          <p:cNvSpPr txBox="1"/>
          <p:nvPr/>
        </p:nvSpPr>
        <p:spPr>
          <a:xfrm>
            <a:off x="6290011" y="4420051"/>
            <a:ext cx="623570" cy="149860"/>
          </a:xfrm>
          <a:prstGeom prst="rect">
            <a:avLst/>
          </a:prstGeom>
          <a:noFill/>
          <a:ln w="28575" cmpd="sng">
            <a:solidFill>
              <a:srgbClr val="FF0000"/>
            </a:solid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200"/>
              </a:spcBef>
              <a:spcAft>
                <a:spcPts val="0"/>
              </a:spcAft>
            </a:pPr>
            <a:r>
              <a:rPr lang="en-US" sz="1200" b="1">
                <a:solidFill>
                  <a:srgbClr val="FF0000"/>
                </a:solidFill>
                <a:effectLst/>
                <a:latin typeface="Times New Roman"/>
                <a:ea typeface="Times New Roman"/>
              </a:rPr>
              <a:t> </a:t>
            </a:r>
            <a:endParaRPr lang="en-US" sz="1100">
              <a:effectLst/>
              <a:latin typeface="Times New Roman"/>
              <a:ea typeface="Times New Roman"/>
            </a:endParaRPr>
          </a:p>
        </p:txBody>
      </p:sp>
      <p:sp>
        <p:nvSpPr>
          <p:cNvPr id="32" name="Left Arrow 31"/>
          <p:cNvSpPr/>
          <p:nvPr/>
        </p:nvSpPr>
        <p:spPr>
          <a:xfrm rot="20468200">
            <a:off x="6816667" y="4293878"/>
            <a:ext cx="545465" cy="1930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144433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smtClean="0"/>
              <a:t>The Create Battery screen opens.</a:t>
            </a:r>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marL="0" lvl="0" indent="0">
              <a:buNone/>
            </a:pPr>
            <a:endParaRPr lang="en-US" sz="1800" dirty="0"/>
          </a:p>
          <a:p>
            <a:pPr marL="0" lvl="0" indent="0">
              <a:buNone/>
            </a:pPr>
            <a:endParaRPr lang="en-US" sz="1800" dirty="0" smtClean="0"/>
          </a:p>
          <a:p>
            <a:pPr lvl="0">
              <a:spcBef>
                <a:spcPts val="1800"/>
              </a:spcBef>
              <a:buFont typeface="+mj-lt"/>
              <a:buAutoNum type="arabicPeriod" startAt="2"/>
            </a:pPr>
            <a:r>
              <a:rPr lang="en-US" sz="1800" dirty="0" smtClean="0"/>
              <a:t>Click the lists and select your </a:t>
            </a:r>
            <a:r>
              <a:rPr lang="en-US" sz="1800" b="1" dirty="0" smtClean="0"/>
              <a:t>Program</a:t>
            </a:r>
            <a:r>
              <a:rPr lang="en-US" sz="1800" dirty="0" smtClean="0"/>
              <a:t>, </a:t>
            </a:r>
            <a:r>
              <a:rPr lang="en-US" sz="1800" b="1" dirty="0" smtClean="0"/>
              <a:t>Clinic</a:t>
            </a:r>
            <a:r>
              <a:rPr lang="en-US" sz="1800" dirty="0" smtClean="0"/>
              <a:t>, </a:t>
            </a:r>
            <a:r>
              <a:rPr lang="en-US" sz="1800" b="1" dirty="0" smtClean="0"/>
              <a:t>Note Title, </a:t>
            </a:r>
            <a:r>
              <a:rPr lang="en-US" sz="1800" dirty="0" smtClean="0"/>
              <a:t>and</a:t>
            </a:r>
            <a:r>
              <a:rPr lang="en-US" sz="1800" b="1" dirty="0" smtClean="0"/>
              <a:t> Clinician</a:t>
            </a:r>
            <a:r>
              <a:rPr lang="en-US" sz="1800" dirty="0" smtClean="0"/>
              <a:t>. </a:t>
            </a:r>
          </a:p>
          <a:p>
            <a:pPr lvl="0">
              <a:buFont typeface="+mj-lt"/>
              <a:buAutoNum type="arabicPeriod" startAt="2"/>
            </a:pPr>
            <a:endParaRPr lang="en-US" sz="1800" dirty="0"/>
          </a:p>
          <a:p>
            <a:pPr marL="0" lvl="0" indent="0">
              <a:buNone/>
            </a:pPr>
            <a:endParaRPr lang="en-US" sz="1800" dirty="0" smtClean="0"/>
          </a:p>
          <a:p>
            <a:pPr lvl="0">
              <a:buFont typeface="+mj-lt"/>
              <a:buAutoNum type="arabicPeriod" startAt="3"/>
            </a:pPr>
            <a:endParaRPr lang="en-US" sz="1800" dirty="0"/>
          </a:p>
          <a:p>
            <a:pPr lvl="0">
              <a:buFont typeface="+mj-lt"/>
              <a:buAutoNum type="arabicPeriod" startAt="3"/>
            </a:pPr>
            <a:endParaRPr lang="en-US" sz="1800" dirty="0" smtClean="0"/>
          </a:p>
          <a:p>
            <a:pPr lvl="0">
              <a:buFont typeface="+mj-lt"/>
              <a:buAutoNum type="arabicPeriod" startAt="3"/>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t>18</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2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497" y="1475456"/>
            <a:ext cx="7300179" cy="286794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1" name="Rectangle 20"/>
          <p:cNvSpPr/>
          <p:nvPr/>
        </p:nvSpPr>
        <p:spPr>
          <a:xfrm>
            <a:off x="673763" y="3520239"/>
            <a:ext cx="7158796" cy="55245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644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 Battery of Screens</a:t>
            </a:r>
          </a:p>
        </p:txBody>
      </p:sp>
      <p:sp>
        <p:nvSpPr>
          <p:cNvPr id="3" name="Content Placeholder 2"/>
          <p:cNvSpPr>
            <a:spLocks noGrp="1"/>
          </p:cNvSpPr>
          <p:nvPr>
            <p:ph idx="1"/>
          </p:nvPr>
        </p:nvSpPr>
        <p:spPr>
          <a:xfrm>
            <a:off x="457200" y="1143000"/>
            <a:ext cx="8229600" cy="5516556"/>
          </a:xfrm>
        </p:spPr>
        <p:txBody>
          <a:bodyPr>
            <a:normAutofit/>
          </a:bodyPr>
          <a:lstStyle/>
          <a:p>
            <a:pPr lvl="0">
              <a:buFont typeface="+mj-lt"/>
              <a:buAutoNum type="arabicPeriod" startAt="3"/>
            </a:pPr>
            <a:r>
              <a:rPr lang="en-US" sz="1800" dirty="0"/>
              <a:t>Click the </a:t>
            </a:r>
            <a:r>
              <a:rPr lang="en-US" sz="1800" b="1" dirty="0"/>
              <a:t>OOO</a:t>
            </a:r>
            <a:r>
              <a:rPr lang="en-US" sz="1800" dirty="0"/>
              <a:t> option button, </a:t>
            </a:r>
            <a:r>
              <a:rPr lang="en-US" sz="1800" dirty="0" smtClean="0"/>
              <a:t>then scroll and view the pre-created batteries and modules available for the Veteran, then make any changes that you want.</a:t>
            </a:r>
          </a:p>
          <a:p>
            <a:pPr marL="0" lvl="0" indent="0">
              <a:buNone/>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lvl="0">
              <a:buFont typeface="+mj-lt"/>
              <a:buAutoNum type="arabicPeriod" startAt="6"/>
            </a:pPr>
            <a:r>
              <a:rPr lang="en-US" sz="1800" dirty="0" smtClean="0"/>
              <a:t>Click </a:t>
            </a:r>
            <a:r>
              <a:rPr lang="en-US" sz="1800" b="1" dirty="0" smtClean="0"/>
              <a:t>Save</a:t>
            </a:r>
            <a:r>
              <a:rPr lang="en-US" sz="1800" dirty="0" smtClean="0"/>
              <a:t>.</a:t>
            </a:r>
            <a:br>
              <a:rPr lang="en-US" sz="1800" dirty="0" smtClean="0"/>
            </a:br>
            <a:r>
              <a:rPr lang="en-US" sz="1800" dirty="0" smtClean="0"/>
              <a:t>The system tells you that Battery creation was successful. </a:t>
            </a:r>
          </a:p>
          <a:p>
            <a:pPr marL="0" lvl="0" indent="0">
              <a:buNone/>
            </a:pPr>
            <a:endParaRPr lang="en-US" sz="1800" dirty="0" smtClean="0"/>
          </a:p>
          <a:p>
            <a:pPr lvl="0">
              <a:buFont typeface="+mj-lt"/>
              <a:buAutoNum type="arabicPeriod" startAt="4"/>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t>19</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B. Assigning a New Battery to a Veteran</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79824" y="1854199"/>
            <a:ext cx="695119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Right Arrow 15"/>
          <p:cNvSpPr/>
          <p:nvPr/>
        </p:nvSpPr>
        <p:spPr>
          <a:xfrm rot="2166953">
            <a:off x="555056" y="3859278"/>
            <a:ext cx="741341" cy="24231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335871" y="4128051"/>
            <a:ext cx="552196"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877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MSA introduction to the eScreening tablet system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t>For the last 2 years, members of CESAMH (Center for Excellence in Stress and Mental Health) have been monitoring appointment wait times for OOO veterans enrolling in Member Services, and the subsequent wait time to be seen in the Mental Health Access Clinic. We’ve also been tracking OOO Vets for depression, suicide risk, PTSD, and more. </a:t>
            </a:r>
            <a:endParaRPr lang="en-US" sz="2400" dirty="0" smtClean="0"/>
          </a:p>
          <a:p>
            <a:pPr marL="0" indent="0">
              <a:buNone/>
            </a:pPr>
            <a:endParaRPr lang="en-US" sz="2400" dirty="0"/>
          </a:p>
          <a:p>
            <a:pPr marL="0" indent="0">
              <a:buNone/>
            </a:pPr>
            <a:r>
              <a:rPr lang="en-US" sz="2400" dirty="0"/>
              <a:t>We found that about 50% of the newly enrolled had risk factors for suicide. </a:t>
            </a:r>
            <a:r>
              <a:rPr lang="en-US" sz="2400" dirty="0" smtClean="0"/>
              <a:t>That’s half! A </a:t>
            </a:r>
            <a:r>
              <a:rPr lang="en-US" sz="2400" dirty="0"/>
              <a:t>very large number of them had symptoms of depression or anxiety and the majority of these younger veterans were in physical pain. </a:t>
            </a:r>
            <a:r>
              <a:rPr lang="en-US" sz="2400" dirty="0" smtClean="0"/>
              <a:t>It’s critical that we improve appointment wait times, and with your help, we can. </a:t>
            </a:r>
            <a:endParaRPr lang="en-US" sz="2400" dirty="0"/>
          </a:p>
          <a:p>
            <a:pPr marL="0" indent="0">
              <a:buNone/>
            </a:pPr>
            <a:endParaRPr lang="en-US" sz="1800" dirty="0"/>
          </a:p>
          <a:p>
            <a:pPr marL="0" indent="0">
              <a:buNone/>
            </a:pPr>
            <a:endParaRPr lang="en-US" sz="1800"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a:t>
            </a:fld>
            <a:endParaRPr lang="en-US" dirty="0"/>
          </a:p>
        </p:txBody>
      </p:sp>
    </p:spTree>
    <p:extLst>
      <p:ext uri="{BB962C8B-B14F-4D97-AF65-F5344CB8AC3E}">
        <p14:creationId xmlns:p14="http://schemas.microsoft.com/office/powerpoint/2010/main" val="429100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txBox="1">
            <a:spLocks/>
          </p:cNvSpPr>
          <p:nvPr/>
        </p:nvSpPr>
        <p:spPr>
          <a:xfrm>
            <a:off x="8686800" y="6294438"/>
            <a:ext cx="45720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7D618F-42EB-4554-935E-FA97850B6727}" type="slidenum">
              <a:rPr lang="en-US" smtClean="0"/>
              <a:pPr/>
              <a:t>20</a:t>
            </a:fld>
            <a:endParaRPr lang="en-US" dirty="0"/>
          </a:p>
        </p:txBody>
      </p:sp>
      <p:sp>
        <p:nvSpPr>
          <p:cNvPr id="38" name="Block Arc 37"/>
          <p:cNvSpPr/>
          <p:nvPr/>
        </p:nvSpPr>
        <p:spPr>
          <a:xfrm>
            <a:off x="-5134264" y="-368142"/>
            <a:ext cx="6708171" cy="6708171"/>
          </a:xfrm>
          <a:prstGeom prst="blockArc">
            <a:avLst>
              <a:gd name="adj1" fmla="val 18900000"/>
              <a:gd name="adj2" fmla="val 2700000"/>
              <a:gd name="adj3" fmla="val 322"/>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9" name="Group 38"/>
          <p:cNvGrpSpPr/>
          <p:nvPr/>
        </p:nvGrpSpPr>
        <p:grpSpPr>
          <a:xfrm>
            <a:off x="900204" y="756775"/>
            <a:ext cx="7759687" cy="524627"/>
            <a:chOff x="400208" y="262413"/>
            <a:chExt cx="7759687" cy="524627"/>
          </a:xfrm>
          <a:solidFill>
            <a:schemeClr val="bg1">
              <a:lumMod val="65000"/>
            </a:schemeClr>
          </a:solidFill>
        </p:grpSpPr>
        <p:sp>
          <p:nvSpPr>
            <p:cNvPr id="40" name="Rectangle 39"/>
            <p:cNvSpPr/>
            <p:nvPr/>
          </p:nvSpPr>
          <p:spPr>
            <a:xfrm>
              <a:off x="400208" y="262413"/>
              <a:ext cx="7759687"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ectangle 40"/>
            <p:cNvSpPr/>
            <p:nvPr/>
          </p:nvSpPr>
          <p:spPr>
            <a:xfrm>
              <a:off x="400208" y="262413"/>
              <a:ext cx="7759687"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Overview                                                       5 minutes </a:t>
              </a:r>
              <a:endParaRPr lang="en-US" sz="2700" kern="1200" dirty="0"/>
            </a:p>
          </p:txBody>
        </p:sp>
      </p:grpSp>
      <p:sp>
        <p:nvSpPr>
          <p:cNvPr id="42" name="Oval 41"/>
          <p:cNvSpPr/>
          <p:nvPr/>
        </p:nvSpPr>
        <p:spPr>
          <a:xfrm>
            <a:off x="572312" y="691196"/>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1331746" y="1543616"/>
            <a:ext cx="7328145" cy="524627"/>
            <a:chOff x="831750" y="1049254"/>
            <a:chExt cx="7328145" cy="524627"/>
          </a:xfrm>
          <a:solidFill>
            <a:schemeClr val="bg1">
              <a:lumMod val="65000"/>
            </a:schemeClr>
          </a:solidFill>
        </p:grpSpPr>
        <p:sp>
          <p:nvSpPr>
            <p:cNvPr id="44" name="Rectangle 43"/>
            <p:cNvSpPr/>
            <p:nvPr/>
          </p:nvSpPr>
          <p:spPr>
            <a:xfrm>
              <a:off x="831750" y="1049254"/>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ectangle 44"/>
            <p:cNvSpPr/>
            <p:nvPr/>
          </p:nvSpPr>
          <p:spPr>
            <a:xfrm>
              <a:off x="831750" y="1049254"/>
              <a:ext cx="7328145" cy="524627"/>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smtClean="0"/>
                <a:t>User Roles &amp; Permissions 	                    2</a:t>
              </a:r>
              <a:r>
                <a:rPr lang="en-US" sz="2700" kern="1200" dirty="0" smtClean="0"/>
                <a:t> minutes</a:t>
              </a:r>
              <a:endParaRPr lang="en-US" sz="2700" kern="1200" dirty="0"/>
            </a:p>
          </p:txBody>
        </p:sp>
      </p:grpSp>
      <p:sp>
        <p:nvSpPr>
          <p:cNvPr id="46" name="Oval 45"/>
          <p:cNvSpPr/>
          <p:nvPr/>
        </p:nvSpPr>
        <p:spPr>
          <a:xfrm>
            <a:off x="1003854" y="1478038"/>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7" name="Group 46"/>
          <p:cNvGrpSpPr/>
          <p:nvPr/>
        </p:nvGrpSpPr>
        <p:grpSpPr>
          <a:xfrm>
            <a:off x="1529079" y="2330458"/>
            <a:ext cx="7130812" cy="524627"/>
            <a:chOff x="1029083" y="1836096"/>
            <a:chExt cx="7130812" cy="524627"/>
          </a:xfrm>
          <a:solidFill>
            <a:schemeClr val="tx2">
              <a:lumMod val="50000"/>
            </a:schemeClr>
          </a:solidFill>
        </p:grpSpPr>
        <p:sp>
          <p:nvSpPr>
            <p:cNvPr id="48" name="Rectangle 47"/>
            <p:cNvSpPr/>
            <p:nvPr/>
          </p:nvSpPr>
          <p:spPr>
            <a:xfrm>
              <a:off x="1029083" y="1836096"/>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p:cNvSpPr/>
            <p:nvPr/>
          </p:nvSpPr>
          <p:spPr>
            <a:xfrm>
              <a:off x="1029083" y="1836096"/>
              <a:ext cx="7130812" cy="524627"/>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smtClean="0"/>
                <a:t>Setting Up a Battery of Screens	</a:t>
              </a:r>
              <a:r>
                <a:rPr lang="en-US" sz="2700" dirty="0"/>
                <a:t> </a:t>
              </a:r>
              <a:r>
                <a:rPr lang="en-US" sz="2700" dirty="0" smtClean="0"/>
                <a:t>  4</a:t>
              </a:r>
              <a:r>
                <a:rPr lang="en-US" sz="2700" kern="1200" dirty="0" smtClean="0"/>
                <a:t> minutes</a:t>
              </a:r>
              <a:endParaRPr lang="en-US" sz="2700" kern="1200" dirty="0"/>
            </a:p>
          </p:txBody>
        </p:sp>
      </p:grpSp>
      <p:sp>
        <p:nvSpPr>
          <p:cNvPr id="50" name="Oval 49"/>
          <p:cNvSpPr/>
          <p:nvPr/>
        </p:nvSpPr>
        <p:spPr>
          <a:xfrm>
            <a:off x="1201187" y="2264879"/>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1" name="Group 50"/>
          <p:cNvGrpSpPr/>
          <p:nvPr/>
        </p:nvGrpSpPr>
        <p:grpSpPr>
          <a:xfrm>
            <a:off x="1529079" y="3116801"/>
            <a:ext cx="7130812" cy="524627"/>
            <a:chOff x="1029083" y="2622439"/>
            <a:chExt cx="7130812" cy="524627"/>
          </a:xfrm>
          <a:solidFill>
            <a:schemeClr val="bg1">
              <a:lumMod val="65000"/>
            </a:schemeClr>
          </a:solidFill>
        </p:grpSpPr>
        <p:sp>
          <p:nvSpPr>
            <p:cNvPr id="52" name="Rectangle 51"/>
            <p:cNvSpPr/>
            <p:nvPr/>
          </p:nvSpPr>
          <p:spPr>
            <a:xfrm>
              <a:off x="1029083" y="2622439"/>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p:cNvSpPr/>
            <p:nvPr/>
          </p:nvSpPr>
          <p:spPr>
            <a:xfrm>
              <a:off x="1029083" y="2622439"/>
              <a:ext cx="7130812" cy="524627"/>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Dashboard Features                             </a:t>
              </a:r>
              <a:r>
                <a:rPr lang="en-US" sz="2700" dirty="0" smtClean="0"/>
                <a:t>3</a:t>
              </a:r>
              <a:r>
                <a:rPr lang="en-US" sz="2700" kern="1200" dirty="0" smtClean="0"/>
                <a:t> minutes</a:t>
              </a:r>
              <a:endParaRPr lang="en-US" sz="2700" kern="1200" dirty="0"/>
            </a:p>
          </p:txBody>
        </p:sp>
      </p:grpSp>
      <p:sp>
        <p:nvSpPr>
          <p:cNvPr id="54" name="Oval 53"/>
          <p:cNvSpPr/>
          <p:nvPr/>
        </p:nvSpPr>
        <p:spPr>
          <a:xfrm>
            <a:off x="1201187" y="3051222"/>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5" name="Group 54"/>
          <p:cNvGrpSpPr/>
          <p:nvPr/>
        </p:nvGrpSpPr>
        <p:grpSpPr>
          <a:xfrm>
            <a:off x="1331746" y="3903642"/>
            <a:ext cx="7328145" cy="524627"/>
            <a:chOff x="831750" y="3409280"/>
            <a:chExt cx="7328145" cy="524627"/>
          </a:xfrm>
          <a:solidFill>
            <a:schemeClr val="bg1">
              <a:lumMod val="65000"/>
            </a:schemeClr>
          </a:solidFill>
        </p:grpSpPr>
        <p:sp>
          <p:nvSpPr>
            <p:cNvPr id="56" name="Rectangle 55"/>
            <p:cNvSpPr/>
            <p:nvPr/>
          </p:nvSpPr>
          <p:spPr>
            <a:xfrm>
              <a:off x="831750" y="3409280"/>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p:cNvSpPr/>
            <p:nvPr/>
          </p:nvSpPr>
          <p:spPr>
            <a:xfrm>
              <a:off x="831750" y="3409280"/>
              <a:ext cx="7328145"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a:solidFill>
                    <a:prstClr val="white"/>
                  </a:solidFill>
                </a:rPr>
                <a:t>Troubleshooting &amp; </a:t>
              </a:r>
              <a:r>
                <a:rPr lang="en-US" sz="2700" dirty="0" smtClean="0">
                  <a:solidFill>
                    <a:prstClr val="white"/>
                  </a:solidFill>
                </a:rPr>
                <a:t>Support                   </a:t>
              </a:r>
              <a:r>
                <a:rPr lang="en-US" sz="2700" dirty="0" smtClean="0"/>
                <a:t>1</a:t>
              </a:r>
              <a:r>
                <a:rPr lang="en-US" sz="2700" kern="1200" dirty="0" smtClean="0"/>
                <a:t> minute</a:t>
              </a:r>
              <a:endParaRPr lang="en-US" sz="2700" kern="1200" dirty="0"/>
            </a:p>
          </p:txBody>
        </p:sp>
      </p:grpSp>
      <p:sp>
        <p:nvSpPr>
          <p:cNvPr id="58" name="Oval 57"/>
          <p:cNvSpPr/>
          <p:nvPr/>
        </p:nvSpPr>
        <p:spPr>
          <a:xfrm>
            <a:off x="1003854" y="3838064"/>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3" name="TextBox 62"/>
          <p:cNvSpPr txBox="1"/>
          <p:nvPr/>
        </p:nvSpPr>
        <p:spPr>
          <a:xfrm>
            <a:off x="691719" y="645836"/>
            <a:ext cx="385548" cy="646331"/>
          </a:xfrm>
          <a:prstGeom prst="rect">
            <a:avLst/>
          </a:prstGeom>
          <a:noFill/>
        </p:spPr>
        <p:txBody>
          <a:bodyPr wrap="square" rtlCol="0">
            <a:spAutoFit/>
          </a:bodyPr>
          <a:lstStyle/>
          <a:p>
            <a:pPr algn="ctr"/>
            <a:r>
              <a:rPr lang="en-US" sz="3600" dirty="0" smtClean="0"/>
              <a:t>1</a:t>
            </a:r>
            <a:endParaRPr lang="en-US" sz="3600" dirty="0"/>
          </a:p>
        </p:txBody>
      </p:sp>
      <p:sp>
        <p:nvSpPr>
          <p:cNvPr id="64" name="TextBox 63"/>
          <p:cNvSpPr txBox="1"/>
          <p:nvPr/>
        </p:nvSpPr>
        <p:spPr>
          <a:xfrm>
            <a:off x="1122627" y="144948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65" name="TextBox 64"/>
          <p:cNvSpPr txBox="1"/>
          <p:nvPr/>
        </p:nvSpPr>
        <p:spPr>
          <a:xfrm>
            <a:off x="1326741" y="223687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66" name="TextBox 65"/>
          <p:cNvSpPr txBox="1"/>
          <p:nvPr/>
        </p:nvSpPr>
        <p:spPr>
          <a:xfrm>
            <a:off x="1122627" y="381814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67" name="TextBox 66"/>
          <p:cNvSpPr txBox="1"/>
          <p:nvPr/>
        </p:nvSpPr>
        <p:spPr>
          <a:xfrm>
            <a:off x="1304061" y="3032587"/>
            <a:ext cx="385548" cy="646331"/>
          </a:xfrm>
          <a:prstGeom prst="rect">
            <a:avLst/>
          </a:prstGeom>
          <a:noFill/>
        </p:spPr>
        <p:txBody>
          <a:bodyPr wrap="square" rtlCol="0">
            <a:spAutoFit/>
          </a:bodyPr>
          <a:lstStyle/>
          <a:p>
            <a:pPr algn="ctr"/>
            <a:r>
              <a:rPr lang="en-US" sz="3600" dirty="0" smtClean="0"/>
              <a:t>4</a:t>
            </a:r>
            <a:endParaRPr lang="en-US" sz="3600" dirty="0"/>
          </a:p>
        </p:txBody>
      </p:sp>
    </p:spTree>
    <p:extLst>
      <p:ext uri="{BB962C8B-B14F-4D97-AF65-F5344CB8AC3E}">
        <p14:creationId xmlns:p14="http://schemas.microsoft.com/office/powerpoint/2010/main" val="2135283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05-30 at 8.41.45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74461" y="1853731"/>
            <a:ext cx="7656532" cy="4170421"/>
          </a:xfrm>
          <a:prstGeom prst="rect">
            <a:avLst/>
          </a:prstGeom>
          <a:ln w="25400">
            <a:solidFill>
              <a:schemeClr val="tx1"/>
            </a:solidFill>
          </a:ln>
          <a:effectLst>
            <a:outerShdw blurRad="50800" dist="165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21</a:t>
            </a:fld>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From the Home screen, click </a:t>
            </a:r>
            <a:r>
              <a:rPr lang="en-US" sz="1800" b="1" dirty="0" smtClean="0"/>
              <a:t>Dashboard</a:t>
            </a:r>
            <a:r>
              <a:rPr lang="en-US" sz="1800" dirty="0" smtClean="0"/>
              <a:t>.</a:t>
            </a:r>
          </a:p>
          <a:p>
            <a:pPr marL="0" indent="0">
              <a:buNone/>
            </a:pPr>
            <a:r>
              <a:rPr lang="en-US" sz="1800" dirty="0" smtClean="0"/>
              <a:t>The Dashboard opens in List view.</a:t>
            </a:r>
          </a:p>
          <a:p>
            <a:pPr>
              <a:buFont typeface="+mj-lt"/>
              <a:buAutoNum type="arabicPeriod"/>
            </a:pPr>
            <a:endParaRPr lang="en-US" sz="1800" dirty="0"/>
          </a:p>
          <a:p>
            <a:pPr marL="0" indent="0">
              <a:buNone/>
            </a:pPr>
            <a:endParaRPr lang="en-US" sz="1800" dirty="0"/>
          </a:p>
        </p:txBody>
      </p:sp>
    </p:spTree>
    <p:extLst>
      <p:ext uri="{BB962C8B-B14F-4D97-AF65-F5344CB8AC3E}">
        <p14:creationId xmlns:p14="http://schemas.microsoft.com/office/powerpoint/2010/main" val="781901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22</a:t>
            </a:fld>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The dashboard LIST View shows:</a:t>
            </a:r>
          </a:p>
          <a:p>
            <a:pPr>
              <a:buFont typeface="Arial" panose="020B0604020202020204" pitchFamily="34" charset="0"/>
              <a:buChar char="•"/>
            </a:pPr>
            <a:r>
              <a:rPr lang="en-US" sz="1400" dirty="0" smtClean="0"/>
              <a:t>	</a:t>
            </a:r>
            <a:r>
              <a:rPr lang="en-US" sz="1400" dirty="0" smtClean="0"/>
              <a:t>Which </a:t>
            </a:r>
            <a:r>
              <a:rPr lang="en-US" sz="1400" dirty="0"/>
              <a:t>Veteran has a battery scheduled, in </a:t>
            </a:r>
            <a:r>
              <a:rPr lang="en-US" sz="1400" dirty="0" smtClean="0"/>
              <a:t>progress, </a:t>
            </a:r>
            <a:r>
              <a:rPr lang="en-US" sz="1400" dirty="0"/>
              <a:t>or </a:t>
            </a:r>
            <a:r>
              <a:rPr lang="en-US" sz="1400" dirty="0" smtClean="0"/>
              <a:t>completed.</a:t>
            </a:r>
          </a:p>
          <a:p>
            <a:pPr>
              <a:buFont typeface="Arial" panose="020B0604020202020204" pitchFamily="34" charset="0"/>
              <a:buChar char="•"/>
            </a:pPr>
            <a:r>
              <a:rPr lang="en-US" sz="1400" dirty="0"/>
              <a:t>	</a:t>
            </a:r>
            <a:r>
              <a:rPr lang="en-US" sz="1400" dirty="0" smtClean="0"/>
              <a:t>Any </a:t>
            </a:r>
            <a:r>
              <a:rPr lang="en-US" sz="1400" dirty="0" smtClean="0"/>
              <a:t>alerts associated with the screenings. </a:t>
            </a:r>
            <a:endParaRPr lang="en-US" sz="1400" dirty="0"/>
          </a:p>
          <a:p>
            <a:pPr marL="0" indent="0">
              <a:buNone/>
            </a:pPr>
            <a:endParaRPr lang="en-US" sz="1800" dirty="0"/>
          </a:p>
        </p:txBody>
      </p:sp>
      <p:pic>
        <p:nvPicPr>
          <p:cNvPr id="3" name="Picture 2" descr="Screen Shot 2014-05-30 at 8.40.43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20067" y="2085994"/>
            <a:ext cx="7210947" cy="4389273"/>
          </a:xfrm>
          <a:prstGeom prst="rect">
            <a:avLst/>
          </a:prstGeom>
          <a:ln w="12700">
            <a:solidFill>
              <a:schemeClr val="tx1"/>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24723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23</a:t>
            </a:fld>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The dashboard CHARTS View also shows:</a:t>
            </a:r>
          </a:p>
          <a:p>
            <a:pPr>
              <a:buFont typeface="Arial" panose="020B0604020202020204" pitchFamily="34" charset="0"/>
              <a:buChar char="•"/>
            </a:pPr>
            <a:r>
              <a:rPr lang="en-US" sz="1400" dirty="0" smtClean="0"/>
              <a:t>	</a:t>
            </a:r>
            <a:r>
              <a:rPr lang="en-US" sz="1400" dirty="0" smtClean="0"/>
              <a:t>Which </a:t>
            </a:r>
            <a:r>
              <a:rPr lang="en-US" sz="1400" dirty="0"/>
              <a:t>Veteran has a battery scheduled, in </a:t>
            </a:r>
            <a:r>
              <a:rPr lang="en-US" sz="1400" dirty="0" smtClean="0"/>
              <a:t>progress, </a:t>
            </a:r>
            <a:r>
              <a:rPr lang="en-US" sz="1400" dirty="0"/>
              <a:t>or </a:t>
            </a:r>
            <a:r>
              <a:rPr lang="en-US" sz="1400" dirty="0" smtClean="0"/>
              <a:t>completed.</a:t>
            </a:r>
          </a:p>
          <a:p>
            <a:pPr>
              <a:buFont typeface="Arial" panose="020B0604020202020204" pitchFamily="34" charset="0"/>
              <a:buChar char="•"/>
            </a:pPr>
            <a:r>
              <a:rPr lang="en-US" sz="1400" dirty="0"/>
              <a:t>	</a:t>
            </a:r>
            <a:r>
              <a:rPr lang="en-US" sz="1400" dirty="0" smtClean="0"/>
              <a:t>Any </a:t>
            </a:r>
            <a:r>
              <a:rPr lang="en-US" sz="1400" dirty="0" smtClean="0"/>
              <a:t>alerts associated with the screenings. </a:t>
            </a:r>
            <a:endParaRPr lang="en-US" sz="1400" dirty="0"/>
          </a:p>
          <a:p>
            <a:pPr marL="0" indent="0">
              <a:buNone/>
            </a:pPr>
            <a:endParaRPr lang="en-US" sz="1800"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599" y="1955175"/>
            <a:ext cx="7154333" cy="433925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15017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txBox="1">
            <a:spLocks/>
          </p:cNvSpPr>
          <p:nvPr/>
        </p:nvSpPr>
        <p:spPr>
          <a:xfrm>
            <a:off x="8686800" y="6294438"/>
            <a:ext cx="45720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7D618F-42EB-4554-935E-FA97850B6727}" type="slidenum">
              <a:rPr lang="en-US" smtClean="0"/>
              <a:pPr/>
              <a:t>24</a:t>
            </a:fld>
            <a:endParaRPr lang="en-US" dirty="0"/>
          </a:p>
        </p:txBody>
      </p:sp>
      <p:sp>
        <p:nvSpPr>
          <p:cNvPr id="38" name="Block Arc 37"/>
          <p:cNvSpPr/>
          <p:nvPr/>
        </p:nvSpPr>
        <p:spPr>
          <a:xfrm>
            <a:off x="-5134264" y="-368142"/>
            <a:ext cx="6708171" cy="6708171"/>
          </a:xfrm>
          <a:prstGeom prst="blockArc">
            <a:avLst>
              <a:gd name="adj1" fmla="val 18900000"/>
              <a:gd name="adj2" fmla="val 2700000"/>
              <a:gd name="adj3" fmla="val 322"/>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9" name="Group 38"/>
          <p:cNvGrpSpPr/>
          <p:nvPr/>
        </p:nvGrpSpPr>
        <p:grpSpPr>
          <a:xfrm>
            <a:off x="900204" y="756775"/>
            <a:ext cx="7759687" cy="524627"/>
            <a:chOff x="400208" y="262413"/>
            <a:chExt cx="7759687" cy="524627"/>
          </a:xfrm>
          <a:solidFill>
            <a:schemeClr val="bg1">
              <a:lumMod val="65000"/>
            </a:schemeClr>
          </a:solidFill>
        </p:grpSpPr>
        <p:sp>
          <p:nvSpPr>
            <p:cNvPr id="40" name="Rectangle 39"/>
            <p:cNvSpPr/>
            <p:nvPr/>
          </p:nvSpPr>
          <p:spPr>
            <a:xfrm>
              <a:off x="400208" y="262413"/>
              <a:ext cx="7759687"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ectangle 40"/>
            <p:cNvSpPr/>
            <p:nvPr/>
          </p:nvSpPr>
          <p:spPr>
            <a:xfrm>
              <a:off x="400208" y="262413"/>
              <a:ext cx="7759687" cy="52462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Application Overview and Basics               5 minutes </a:t>
              </a:r>
              <a:endParaRPr lang="en-US" sz="2700" kern="1200" dirty="0"/>
            </a:p>
          </p:txBody>
        </p:sp>
      </p:grpSp>
      <p:sp>
        <p:nvSpPr>
          <p:cNvPr id="42" name="Oval 41"/>
          <p:cNvSpPr/>
          <p:nvPr/>
        </p:nvSpPr>
        <p:spPr>
          <a:xfrm>
            <a:off x="572312" y="691196"/>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1331746" y="1543616"/>
            <a:ext cx="7328145" cy="524627"/>
            <a:chOff x="831750" y="1049254"/>
            <a:chExt cx="7328145" cy="524627"/>
          </a:xfrm>
          <a:solidFill>
            <a:schemeClr val="bg1">
              <a:lumMod val="65000"/>
            </a:schemeClr>
          </a:solidFill>
        </p:grpSpPr>
        <p:sp>
          <p:nvSpPr>
            <p:cNvPr id="44" name="Rectangle 43"/>
            <p:cNvSpPr/>
            <p:nvPr/>
          </p:nvSpPr>
          <p:spPr>
            <a:xfrm>
              <a:off x="831750" y="1049254"/>
              <a:ext cx="7328145"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Rectangle 44"/>
            <p:cNvSpPr/>
            <p:nvPr/>
          </p:nvSpPr>
          <p:spPr>
            <a:xfrm>
              <a:off x="831750" y="1049254"/>
              <a:ext cx="7328145" cy="524627"/>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a:t>Assigning a Battery of Screens  </a:t>
              </a:r>
              <a:r>
                <a:rPr lang="en-US" sz="2700" dirty="0" smtClean="0"/>
                <a:t>            2 </a:t>
              </a:r>
              <a:r>
                <a:rPr lang="en-US" sz="2700" kern="1200" dirty="0" smtClean="0"/>
                <a:t>minutes</a:t>
              </a:r>
              <a:endParaRPr lang="en-US" sz="2700" kern="1200" dirty="0"/>
            </a:p>
          </p:txBody>
        </p:sp>
      </p:grpSp>
      <p:sp>
        <p:nvSpPr>
          <p:cNvPr id="46" name="Oval 45"/>
          <p:cNvSpPr/>
          <p:nvPr/>
        </p:nvSpPr>
        <p:spPr>
          <a:xfrm>
            <a:off x="1003854" y="1478038"/>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47" name="Group 46"/>
          <p:cNvGrpSpPr/>
          <p:nvPr/>
        </p:nvGrpSpPr>
        <p:grpSpPr>
          <a:xfrm>
            <a:off x="1529079" y="2330458"/>
            <a:ext cx="7130812" cy="524627"/>
            <a:chOff x="1029083" y="1836096"/>
            <a:chExt cx="7130812" cy="524627"/>
          </a:xfrm>
          <a:solidFill>
            <a:schemeClr val="tx2">
              <a:lumMod val="50000"/>
            </a:schemeClr>
          </a:solidFill>
        </p:grpSpPr>
        <p:sp>
          <p:nvSpPr>
            <p:cNvPr id="48" name="Rectangle 47"/>
            <p:cNvSpPr/>
            <p:nvPr/>
          </p:nvSpPr>
          <p:spPr>
            <a:xfrm>
              <a:off x="1029083" y="1836096"/>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p:cNvSpPr/>
            <p:nvPr/>
          </p:nvSpPr>
          <p:spPr>
            <a:xfrm>
              <a:off x="1029083" y="1836096"/>
              <a:ext cx="7130812" cy="524627"/>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defTabSz="1200150">
                <a:lnSpc>
                  <a:spcPct val="90000"/>
                </a:lnSpc>
                <a:spcBef>
                  <a:spcPct val="0"/>
                </a:spcBef>
                <a:spcAft>
                  <a:spcPct val="35000"/>
                </a:spcAft>
              </a:pPr>
              <a:r>
                <a:rPr lang="en-US" sz="2700" dirty="0"/>
                <a:t>Taking the Battery </a:t>
              </a:r>
              <a:r>
                <a:rPr lang="en-US" sz="2700" dirty="0" smtClean="0"/>
                <a:t>		   </a:t>
              </a:r>
              <a:r>
                <a:rPr lang="en-US" sz="2700" kern="1200" dirty="0" smtClean="0"/>
                <a:t>4 minutes</a:t>
              </a:r>
              <a:endParaRPr lang="en-US" sz="2700" kern="1200" dirty="0"/>
            </a:p>
          </p:txBody>
        </p:sp>
      </p:grpSp>
      <p:sp>
        <p:nvSpPr>
          <p:cNvPr id="50" name="Oval 49"/>
          <p:cNvSpPr/>
          <p:nvPr/>
        </p:nvSpPr>
        <p:spPr>
          <a:xfrm>
            <a:off x="1201187" y="2264879"/>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1" name="Group 50"/>
          <p:cNvGrpSpPr/>
          <p:nvPr/>
        </p:nvGrpSpPr>
        <p:grpSpPr>
          <a:xfrm>
            <a:off x="1529079" y="3116801"/>
            <a:ext cx="7130812" cy="524627"/>
            <a:chOff x="1029083" y="2622439"/>
            <a:chExt cx="7130812" cy="524627"/>
          </a:xfrm>
          <a:solidFill>
            <a:schemeClr val="bg1">
              <a:lumMod val="65000"/>
            </a:schemeClr>
          </a:solidFill>
        </p:grpSpPr>
        <p:sp>
          <p:nvSpPr>
            <p:cNvPr id="52" name="Rectangle 51"/>
            <p:cNvSpPr/>
            <p:nvPr/>
          </p:nvSpPr>
          <p:spPr>
            <a:xfrm>
              <a:off x="1029083" y="2622439"/>
              <a:ext cx="7130812"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p:cNvSpPr/>
            <p:nvPr/>
          </p:nvSpPr>
          <p:spPr>
            <a:xfrm>
              <a:off x="1029083" y="2622439"/>
              <a:ext cx="7130812" cy="524627"/>
            </a:xfrm>
            <a:prstGeom prst="rect">
              <a:avLst/>
            </a:prstGeom>
            <a:solidFill>
              <a:schemeClr val="bg1">
                <a:lumMod val="6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Dashboard Features                             3 minutes</a:t>
              </a:r>
              <a:endParaRPr lang="en-US" sz="2700" kern="1200" dirty="0"/>
            </a:p>
          </p:txBody>
        </p:sp>
      </p:grpSp>
      <p:sp>
        <p:nvSpPr>
          <p:cNvPr id="54" name="Oval 53"/>
          <p:cNvSpPr/>
          <p:nvPr/>
        </p:nvSpPr>
        <p:spPr>
          <a:xfrm>
            <a:off x="1201187" y="3051222"/>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59" name="Group 58"/>
          <p:cNvGrpSpPr/>
          <p:nvPr/>
        </p:nvGrpSpPr>
        <p:grpSpPr>
          <a:xfrm>
            <a:off x="900204" y="4690484"/>
            <a:ext cx="7759687" cy="524627"/>
            <a:chOff x="400208" y="4196122"/>
            <a:chExt cx="7759687" cy="524627"/>
          </a:xfrm>
          <a:solidFill>
            <a:schemeClr val="bg1">
              <a:lumMod val="65000"/>
            </a:schemeClr>
          </a:solidFill>
        </p:grpSpPr>
        <p:sp>
          <p:nvSpPr>
            <p:cNvPr id="60" name="Rectangle 59"/>
            <p:cNvSpPr/>
            <p:nvPr/>
          </p:nvSpPr>
          <p:spPr>
            <a:xfrm>
              <a:off x="400208" y="4196122"/>
              <a:ext cx="7759687" cy="524627"/>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1" name="Rectangle 60"/>
            <p:cNvSpPr/>
            <p:nvPr/>
          </p:nvSpPr>
          <p:spPr>
            <a:xfrm>
              <a:off x="400208" y="4196122"/>
              <a:ext cx="7759687" cy="524627"/>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16423" tIns="68580" rIns="68580" bIns="68580" numCol="1" spcCol="1270" anchor="ctr" anchorCtr="0">
              <a:noAutofit/>
            </a:bodyPr>
            <a:lstStyle/>
            <a:p>
              <a:pPr lvl="0" algn="l" defTabSz="1200150">
                <a:lnSpc>
                  <a:spcPct val="90000"/>
                </a:lnSpc>
                <a:spcBef>
                  <a:spcPct val="0"/>
                </a:spcBef>
                <a:spcAft>
                  <a:spcPct val="35000"/>
                </a:spcAft>
              </a:pPr>
              <a:r>
                <a:rPr lang="en-US" sz="2700" dirty="0" smtClean="0"/>
                <a:t>Troubleshooting</a:t>
              </a:r>
              <a:r>
                <a:rPr lang="en-US" sz="2700" kern="1200" dirty="0" smtClean="0"/>
                <a:t> &amp; Support                         </a:t>
              </a:r>
              <a:r>
                <a:rPr lang="en-US" sz="2700" dirty="0" smtClean="0"/>
                <a:t>1</a:t>
              </a:r>
              <a:r>
                <a:rPr lang="en-US" sz="2700" kern="1200" dirty="0" smtClean="0"/>
                <a:t> minute</a:t>
              </a:r>
              <a:endParaRPr lang="en-US" sz="2700" kern="1200" dirty="0"/>
            </a:p>
          </p:txBody>
        </p:sp>
      </p:grpSp>
      <p:sp>
        <p:nvSpPr>
          <p:cNvPr id="62" name="Oval 61"/>
          <p:cNvSpPr/>
          <p:nvPr/>
        </p:nvSpPr>
        <p:spPr>
          <a:xfrm>
            <a:off x="572312" y="4624905"/>
            <a:ext cx="655784" cy="6557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3" name="TextBox 62"/>
          <p:cNvSpPr txBox="1"/>
          <p:nvPr/>
        </p:nvSpPr>
        <p:spPr>
          <a:xfrm>
            <a:off x="691719" y="645836"/>
            <a:ext cx="385548" cy="646331"/>
          </a:xfrm>
          <a:prstGeom prst="rect">
            <a:avLst/>
          </a:prstGeom>
          <a:noFill/>
        </p:spPr>
        <p:txBody>
          <a:bodyPr wrap="square" rtlCol="0">
            <a:spAutoFit/>
          </a:bodyPr>
          <a:lstStyle/>
          <a:p>
            <a:pPr algn="ctr"/>
            <a:r>
              <a:rPr lang="en-US" sz="3600" dirty="0" smtClean="0"/>
              <a:t>1</a:t>
            </a:r>
            <a:endParaRPr lang="en-US" sz="3600" dirty="0"/>
          </a:p>
        </p:txBody>
      </p:sp>
      <p:sp>
        <p:nvSpPr>
          <p:cNvPr id="64" name="TextBox 63"/>
          <p:cNvSpPr txBox="1"/>
          <p:nvPr/>
        </p:nvSpPr>
        <p:spPr>
          <a:xfrm>
            <a:off x="1122627" y="144948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65" name="TextBox 64"/>
          <p:cNvSpPr txBox="1"/>
          <p:nvPr/>
        </p:nvSpPr>
        <p:spPr>
          <a:xfrm>
            <a:off x="1326741" y="223687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67" name="TextBox 66"/>
          <p:cNvSpPr txBox="1"/>
          <p:nvPr/>
        </p:nvSpPr>
        <p:spPr>
          <a:xfrm>
            <a:off x="1304061" y="3032587"/>
            <a:ext cx="385548" cy="646331"/>
          </a:xfrm>
          <a:prstGeom prst="rect">
            <a:avLst/>
          </a:prstGeom>
          <a:noFill/>
        </p:spPr>
        <p:txBody>
          <a:bodyPr wrap="square" rtlCol="0">
            <a:spAutoFit/>
          </a:bodyPr>
          <a:lstStyle/>
          <a:p>
            <a:pPr algn="ctr"/>
            <a:r>
              <a:rPr lang="en-US" sz="3600" dirty="0" smtClean="0"/>
              <a:t>4</a:t>
            </a:r>
            <a:endParaRPr lang="en-US" sz="3600" dirty="0"/>
          </a:p>
        </p:txBody>
      </p:sp>
      <p:sp>
        <p:nvSpPr>
          <p:cNvPr id="68" name="TextBox 67"/>
          <p:cNvSpPr txBox="1"/>
          <p:nvPr/>
        </p:nvSpPr>
        <p:spPr>
          <a:xfrm>
            <a:off x="691719" y="4602516"/>
            <a:ext cx="385548" cy="646331"/>
          </a:xfrm>
          <a:prstGeom prst="rect">
            <a:avLst/>
          </a:prstGeom>
          <a:noFill/>
        </p:spPr>
        <p:txBody>
          <a:bodyPr wrap="square" rtlCol="0">
            <a:spAutoFit/>
          </a:bodyPr>
          <a:lstStyle/>
          <a:p>
            <a:pPr algn="ctr"/>
            <a:r>
              <a:rPr lang="en-US" sz="3600" dirty="0"/>
              <a:t>5</a:t>
            </a:r>
          </a:p>
        </p:txBody>
      </p:sp>
    </p:spTree>
    <p:extLst>
      <p:ext uri="{BB962C8B-B14F-4D97-AF65-F5344CB8AC3E}">
        <p14:creationId xmlns:p14="http://schemas.microsoft.com/office/powerpoint/2010/main" val="1930888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6| </a:t>
            </a:r>
            <a:r>
              <a:rPr lang="en-US" dirty="0"/>
              <a:t>Troubleshooting &amp; </a:t>
            </a:r>
            <a:r>
              <a:rPr lang="en-US" dirty="0" smtClean="0"/>
              <a:t>Support</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25</a:t>
            </a:fld>
            <a:endParaRPr lang="en-US" dirty="0"/>
          </a:p>
        </p:txBody>
      </p:sp>
      <p:sp>
        <p:nvSpPr>
          <p:cNvPr id="5" name="Text Placeholder 4"/>
          <p:cNvSpPr>
            <a:spLocks noGrp="1"/>
          </p:cNvSpPr>
          <p:nvPr>
            <p:ph type="body" sz="quarter" idx="13"/>
          </p:nvPr>
        </p:nvSpPr>
        <p:spPr>
          <a:xfrm>
            <a:off x="20864" y="416608"/>
            <a:ext cx="8665935" cy="523875"/>
          </a:xfrm>
        </p:spPr>
        <p:txBody>
          <a:bodyPr/>
          <a:lstStyle/>
          <a:p>
            <a:r>
              <a:rPr lang="en-US" dirty="0" smtClean="0"/>
              <a:t>Additional Training</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Supplemental and future trainings options:</a:t>
            </a:r>
            <a:endParaRPr lang="en-US" sz="1800" dirty="0">
              <a:solidFill>
                <a:srgbClr val="FF0000"/>
              </a:solidFill>
            </a:endParaRPr>
          </a:p>
          <a:p>
            <a:pPr>
              <a:buFont typeface="Arial" panose="020B0604020202020204" pitchFamily="34" charset="0"/>
              <a:buChar char="•"/>
            </a:pPr>
            <a:r>
              <a:rPr lang="en-US" sz="1800" dirty="0" smtClean="0"/>
              <a:t>Review the audio recording of the User Training Manual</a:t>
            </a:r>
          </a:p>
          <a:p>
            <a:pPr>
              <a:buFont typeface="Arial" panose="020B0604020202020204" pitchFamily="34" charset="0"/>
              <a:buChar char="•"/>
            </a:pPr>
            <a:r>
              <a:rPr lang="en-US" sz="1800" dirty="0" smtClean="0"/>
              <a:t>Future refresher training, as needed</a:t>
            </a:r>
          </a:p>
          <a:p>
            <a:pPr>
              <a:buFont typeface="Arial" panose="020B0604020202020204" pitchFamily="34" charset="0"/>
              <a:buChar char="•"/>
            </a:pPr>
            <a:r>
              <a:rPr lang="en-US" sz="1800" dirty="0" smtClean="0"/>
              <a:t>Review the User Training Manual </a:t>
            </a:r>
          </a:p>
          <a:p>
            <a:pPr>
              <a:buFont typeface="Arial" panose="020B0604020202020204" pitchFamily="34" charset="0"/>
              <a:buChar char="•"/>
            </a:pPr>
            <a:r>
              <a:rPr lang="en-US" sz="1800" dirty="0" smtClean="0"/>
              <a:t>Contact your training points of contact:</a:t>
            </a:r>
          </a:p>
          <a:p>
            <a:pPr marL="400050" lvl="1" indent="0">
              <a:buNone/>
            </a:pPr>
            <a:endParaRPr lang="en-US" sz="1600" b="1" dirty="0">
              <a:solidFill>
                <a:schemeClr val="accent6">
                  <a:lumMod val="50000"/>
                </a:schemeClr>
              </a:solidFill>
            </a:endParaRPr>
          </a:p>
          <a:p>
            <a:pPr marL="1257300" lvl="3" indent="0">
              <a:buNone/>
            </a:pPr>
            <a:r>
              <a:rPr lang="en-US" sz="1600" b="1" dirty="0">
                <a:solidFill>
                  <a:schemeClr val="accent6">
                    <a:lumMod val="50000"/>
                  </a:schemeClr>
                </a:solidFill>
              </a:rPr>
              <a:t>Liz Floto</a:t>
            </a:r>
          </a:p>
          <a:p>
            <a:pPr marL="1257300" lvl="3" indent="0">
              <a:buNone/>
            </a:pPr>
            <a:r>
              <a:rPr lang="en-US" sz="1600" b="1" dirty="0">
                <a:solidFill>
                  <a:schemeClr val="accent6">
                    <a:lumMod val="50000"/>
                  </a:schemeClr>
                </a:solidFill>
              </a:rPr>
              <a:t>858-552-8585 Ext. 5550</a:t>
            </a:r>
          </a:p>
          <a:p>
            <a:pPr marL="1257300" lvl="3" indent="0">
              <a:buNone/>
            </a:pPr>
            <a:r>
              <a:rPr lang="en-US" sz="1600" b="1" dirty="0">
                <a:solidFill>
                  <a:schemeClr val="accent6">
                    <a:lumMod val="50000"/>
                  </a:schemeClr>
                </a:solidFill>
                <a:hlinkClick r:id="rId2"/>
              </a:rPr>
              <a:t>Elizabeth.floto@va.gov</a:t>
            </a:r>
            <a:endParaRPr lang="en-US" sz="1600" b="1" dirty="0">
              <a:solidFill>
                <a:schemeClr val="accent6">
                  <a:lumMod val="50000"/>
                </a:schemeClr>
              </a:solidFill>
            </a:endParaRPr>
          </a:p>
          <a:p>
            <a:pPr marL="1257300" lvl="3" indent="0">
              <a:buNone/>
            </a:pPr>
            <a:endParaRPr lang="en-US" sz="1600" b="1" dirty="0">
              <a:solidFill>
                <a:schemeClr val="accent6">
                  <a:lumMod val="50000"/>
                </a:schemeClr>
              </a:solidFill>
            </a:endParaRPr>
          </a:p>
          <a:p>
            <a:pPr marL="1257300" lvl="3" indent="0">
              <a:buNone/>
            </a:pPr>
            <a:r>
              <a:rPr lang="en-US" sz="1600" b="1" dirty="0">
                <a:solidFill>
                  <a:schemeClr val="accent6">
                    <a:lumMod val="50000"/>
                  </a:schemeClr>
                </a:solidFill>
              </a:rPr>
              <a:t>Matthew Morgan</a:t>
            </a:r>
            <a:br>
              <a:rPr lang="en-US" sz="1600" b="1" dirty="0">
                <a:solidFill>
                  <a:schemeClr val="accent6">
                    <a:lumMod val="50000"/>
                  </a:schemeClr>
                </a:solidFill>
              </a:rPr>
            </a:br>
            <a:r>
              <a:rPr lang="en-US" sz="1600" b="1" dirty="0">
                <a:solidFill>
                  <a:schemeClr val="accent6">
                    <a:lumMod val="50000"/>
                  </a:schemeClr>
                </a:solidFill>
              </a:rPr>
              <a:t>858-552-8585 ext.5557</a:t>
            </a:r>
          </a:p>
          <a:p>
            <a:pPr marL="1257300" lvl="3" indent="0">
              <a:buNone/>
            </a:pPr>
            <a:r>
              <a:rPr lang="en-US" sz="1600" b="1" dirty="0">
                <a:solidFill>
                  <a:schemeClr val="accent6">
                    <a:lumMod val="50000"/>
                  </a:schemeClr>
                </a:solidFill>
                <a:hlinkClick r:id="rId3"/>
              </a:rPr>
              <a:t>Matthew.Morgan@va.gov</a:t>
            </a:r>
            <a:endParaRPr lang="en-US" sz="1600" b="1" dirty="0">
              <a:solidFill>
                <a:schemeClr val="accent6">
                  <a:lumMod val="50000"/>
                </a:schemeClr>
              </a:solidFill>
            </a:endParaRPr>
          </a:p>
          <a:p>
            <a:pPr marL="400050" lvl="1" indent="0">
              <a:buNone/>
            </a:pPr>
            <a:endParaRPr lang="en-US" sz="1800" dirty="0">
              <a:solidFill>
                <a:schemeClr val="accent6">
                  <a:lumMod val="50000"/>
                </a:schemeClr>
              </a:solidFill>
            </a:endParaRPr>
          </a:p>
          <a:p>
            <a:pPr marL="0" indent="0">
              <a:buNone/>
            </a:pPr>
            <a:endParaRPr lang="en-US" sz="1800" b="1" dirty="0" smtClean="0">
              <a:solidFill>
                <a:srgbClr val="FF0000"/>
              </a:solidFill>
            </a:endParaRP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703388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90106" y="372513"/>
            <a:ext cx="8181975" cy="4883899"/>
          </a:xfrm>
        </p:spPr>
        <p:txBody>
          <a:bodyPr>
            <a:normAutofit/>
          </a:bodyPr>
          <a:lstStyle/>
          <a:p>
            <a:r>
              <a:rPr lang="en-US" dirty="0" smtClean="0"/>
              <a:t>Practice Assessment </a:t>
            </a:r>
            <a:r>
              <a:rPr lang="en-US" dirty="0"/>
              <a:t>c</a:t>
            </a:r>
            <a:r>
              <a:rPr lang="en-US" dirty="0" smtClean="0"/>
              <a:t>reation </a:t>
            </a:r>
            <a:br>
              <a:rPr lang="en-US" dirty="0" smtClean="0"/>
            </a:br>
            <a:r>
              <a:rPr lang="en-US" dirty="0" smtClean="0"/>
              <a:t>in the system here:</a:t>
            </a:r>
          </a:p>
          <a:p>
            <a:r>
              <a:rPr lang="en-US" sz="2800" dirty="0" smtClean="0">
                <a:hlinkClick r:id="rId3"/>
              </a:rPr>
              <a:t>https://vaww.escreening.va.gov/sd/</a:t>
            </a:r>
            <a:endParaRPr lang="en-US" sz="2800" dirty="0" smtClean="0"/>
          </a:p>
          <a:p>
            <a:pPr algn="ctr"/>
            <a:endParaRPr lang="en-US" sz="2800" b="0" dirty="0" smtClean="0"/>
          </a:p>
          <a:p>
            <a:r>
              <a:rPr lang="en-US" sz="2800" b="0" dirty="0" smtClean="0"/>
              <a:t>Click </a:t>
            </a:r>
            <a:r>
              <a:rPr lang="en-US" sz="2800" dirty="0" smtClean="0"/>
              <a:t>STAFF ACCESS</a:t>
            </a:r>
            <a:r>
              <a:rPr lang="en-US" sz="2800" b="0" dirty="0" smtClean="0"/>
              <a:t>.</a:t>
            </a:r>
          </a:p>
          <a:p>
            <a:pPr marL="914400" lvl="2" indent="0">
              <a:buNone/>
            </a:pPr>
            <a:r>
              <a:rPr lang="en-US" sz="2800" b="0" dirty="0" smtClean="0">
                <a:solidFill>
                  <a:srgbClr val="0F3B53"/>
                </a:solidFill>
              </a:rPr>
              <a:t>Username</a:t>
            </a:r>
            <a:r>
              <a:rPr lang="en-US" sz="2800" dirty="0" smtClean="0">
                <a:solidFill>
                  <a:srgbClr val="0F3B53"/>
                </a:solidFill>
              </a:rPr>
              <a:t>:     VHASDC******</a:t>
            </a:r>
          </a:p>
          <a:p>
            <a:pPr marL="914400" lvl="2" indent="0">
              <a:buNone/>
            </a:pPr>
            <a:r>
              <a:rPr lang="en-US" sz="2800" b="0" dirty="0" smtClean="0">
                <a:solidFill>
                  <a:srgbClr val="0F3B53"/>
                </a:solidFill>
              </a:rPr>
              <a:t>Password</a:t>
            </a:r>
            <a:r>
              <a:rPr lang="en-US" sz="2800" dirty="0" smtClean="0">
                <a:solidFill>
                  <a:srgbClr val="0F3B53"/>
                </a:solidFill>
              </a:rPr>
              <a:t>:       Password#1</a:t>
            </a:r>
            <a:endParaRPr lang="en-US" sz="2800" dirty="0">
              <a:solidFill>
                <a:srgbClr val="0F3B53"/>
              </a:solidFill>
            </a:endParaRPr>
          </a:p>
        </p:txBody>
      </p:sp>
    </p:spTree>
    <p:extLst>
      <p:ext uri="{BB962C8B-B14F-4D97-AF65-F5344CB8AC3E}">
        <p14:creationId xmlns:p14="http://schemas.microsoft.com/office/powerpoint/2010/main" val="3226793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330290"/>
            <a:ext cx="6642625" cy="277368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88362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209972"/>
            <a:ext cx="6642625" cy="2773680"/>
          </a:xfrm>
        </p:spPr>
        <p:txBody>
          <a:bodyPr/>
          <a:lstStyle/>
          <a:p>
            <a:pPr algn="ctr"/>
            <a:r>
              <a:rPr lang="en-US" dirty="0" smtClean="0"/>
              <a:t>Thank </a:t>
            </a:r>
            <a:r>
              <a:rPr lang="en-US" dirty="0" smtClean="0"/>
              <a:t>you </a:t>
            </a:r>
            <a:r>
              <a:rPr lang="en-US" dirty="0" smtClean="0"/>
              <a:t/>
            </a:r>
            <a:br>
              <a:rPr lang="en-US" dirty="0" smtClean="0"/>
            </a:br>
            <a:r>
              <a:rPr lang="en-US" dirty="0" smtClean="0"/>
              <a:t>for </a:t>
            </a:r>
            <a:r>
              <a:rPr lang="en-US" dirty="0" smtClean="0"/>
              <a:t>attending the training!</a:t>
            </a:r>
            <a:endParaRPr lang="en-US" dirty="0"/>
          </a:p>
        </p:txBody>
      </p:sp>
    </p:spTree>
    <p:extLst>
      <p:ext uri="{BB962C8B-B14F-4D97-AF65-F5344CB8AC3E}">
        <p14:creationId xmlns:p14="http://schemas.microsoft.com/office/powerpoint/2010/main" val="107475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 have compared wait times for Veterans using paper packet forms, versus times for Veterans using CESAMH tablets to self-assess during enrollment--and found that almost all of the tablet-using Vets who wanted help were able to speak with a clinician within 3 days, versus 2-3 months with the old paper packet forms. </a:t>
            </a:r>
            <a:endParaRPr lang="en-US" sz="2400" dirty="0" smtClean="0"/>
          </a:p>
          <a:p>
            <a:pPr marL="0" indent="0">
              <a:buNone/>
            </a:pPr>
            <a:endParaRPr lang="en-US" sz="2400" dirty="0"/>
          </a:p>
          <a:p>
            <a:pPr marL="0" indent="0">
              <a:buNone/>
            </a:pPr>
            <a:r>
              <a:rPr lang="en-US" sz="2400" dirty="0"/>
              <a:t>This is a fantastic leap forward in patient care. We are asking you to work with us as we roll out a new, upgraded, tablet system with a faster and more user-friendly interface. </a:t>
            </a:r>
            <a:r>
              <a:rPr lang="en-US" sz="2400" dirty="0" smtClean="0"/>
              <a:t>We now have </a:t>
            </a:r>
            <a:r>
              <a:rPr lang="en-US" sz="2400" dirty="0"/>
              <a:t>the cutting edge technology, but without you we can’t make the process work.</a:t>
            </a:r>
          </a:p>
          <a:p>
            <a:pPr marL="0" indent="0">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3</a:t>
            </a:fld>
            <a:endParaRPr lang="en-US" dirty="0"/>
          </a:p>
        </p:txBody>
      </p:sp>
    </p:spTree>
    <p:extLst>
      <p:ext uri="{BB962C8B-B14F-4D97-AF65-F5344CB8AC3E}">
        <p14:creationId xmlns:p14="http://schemas.microsoft.com/office/powerpoint/2010/main" val="97934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Yes, we are asking you to take on a greater responsibility. </a:t>
            </a:r>
            <a:r>
              <a:rPr lang="en-US" sz="2400" dirty="0" smtClean="0"/>
              <a:t>But</a:t>
            </a:r>
            <a:r>
              <a:rPr lang="en-US" sz="2400" dirty="0"/>
              <a:t>, today I’m going to show you how that entire responsibility is only going to take about ten extra seconds…  We’re not asking for minutes, just ten seconds. </a:t>
            </a:r>
            <a:endParaRPr lang="en-US" sz="2400" dirty="0" smtClean="0"/>
          </a:p>
          <a:p>
            <a:pPr marL="0" indent="0">
              <a:buNone/>
            </a:pPr>
            <a:endParaRPr lang="en-US" sz="2400" dirty="0" smtClean="0"/>
          </a:p>
          <a:p>
            <a:pPr marL="0" indent="0">
              <a:buNone/>
            </a:pPr>
            <a:r>
              <a:rPr lang="en-US" sz="2400" dirty="0" smtClean="0"/>
              <a:t>And </a:t>
            </a:r>
            <a:r>
              <a:rPr lang="en-US" sz="2400" dirty="0"/>
              <a:t>this one easy step is going to change the way that new veterans look at you. </a:t>
            </a:r>
            <a:r>
              <a:rPr lang="en-US" sz="2400" dirty="0" smtClean="0"/>
              <a:t>It </a:t>
            </a:r>
            <a:r>
              <a:rPr lang="en-US" sz="2400" dirty="0"/>
              <a:t>will change the way they look at their healthcare. </a:t>
            </a:r>
            <a:r>
              <a:rPr lang="en-US" sz="2400" dirty="0" smtClean="0"/>
              <a:t>It </a:t>
            </a:r>
            <a:r>
              <a:rPr lang="en-US" sz="2400" dirty="0"/>
              <a:t>will change the way they look at the entire VA System. </a:t>
            </a:r>
            <a:r>
              <a:rPr lang="en-US" sz="2400" dirty="0" smtClean="0"/>
              <a:t>And, it will save lives. </a:t>
            </a:r>
          </a:p>
          <a:p>
            <a:pPr marL="0" indent="0">
              <a:buNone/>
            </a:pPr>
            <a:endParaRPr lang="en-US" sz="2400" dirty="0"/>
          </a:p>
          <a:p>
            <a:pPr marL="0" indent="0">
              <a:buNone/>
            </a:pPr>
            <a:r>
              <a:rPr lang="en-US" sz="2400" dirty="0" smtClean="0"/>
              <a:t>Let </a:t>
            </a:r>
            <a:r>
              <a:rPr lang="en-US" sz="2400" dirty="0"/>
              <a:t>me show you how it works.</a:t>
            </a:r>
          </a:p>
          <a:p>
            <a:pPr marL="0" indent="0">
              <a:buNone/>
            </a:pP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4</a:t>
            </a:fld>
            <a:endParaRPr lang="en-US" dirty="0"/>
          </a:p>
        </p:txBody>
      </p:sp>
    </p:spTree>
    <p:extLst>
      <p:ext uri="{BB962C8B-B14F-4D97-AF65-F5344CB8AC3E}">
        <p14:creationId xmlns:p14="http://schemas.microsoft.com/office/powerpoint/2010/main" val="292989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t>
            </a:r>
            <a:r>
              <a:rPr lang="en-US" dirty="0" smtClean="0"/>
              <a:t>training </a:t>
            </a:r>
            <a:r>
              <a:rPr lang="en-US" dirty="0"/>
              <a:t>c</a:t>
            </a:r>
            <a:r>
              <a:rPr lang="en-US" dirty="0" smtClean="0"/>
              <a:t>overs</a:t>
            </a:r>
            <a:r>
              <a:rPr lang="en-US" dirty="0"/>
              <a:t>:</a:t>
            </a:r>
          </a:p>
        </p:txBody>
      </p:sp>
      <p:sp>
        <p:nvSpPr>
          <p:cNvPr id="4" name="Slide Number Placeholder 3"/>
          <p:cNvSpPr>
            <a:spLocks noGrp="1"/>
          </p:cNvSpPr>
          <p:nvPr>
            <p:ph type="sldNum" sz="quarter" idx="12"/>
          </p:nvPr>
        </p:nvSpPr>
        <p:spPr/>
        <p:txBody>
          <a:bodyPr/>
          <a:lstStyle/>
          <a:p>
            <a:fld id="{E27D618F-42EB-4554-935E-FA97850B6727}" type="slidenum">
              <a:rPr lang="en-US" smtClean="0"/>
              <a:t>5</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94811750"/>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766873" y="1405726"/>
            <a:ext cx="385548" cy="646331"/>
          </a:xfrm>
          <a:prstGeom prst="rect">
            <a:avLst/>
          </a:prstGeom>
          <a:noFill/>
        </p:spPr>
        <p:txBody>
          <a:bodyPr wrap="square" rtlCol="0">
            <a:spAutoFit/>
          </a:bodyPr>
          <a:lstStyle/>
          <a:p>
            <a:pPr algn="ctr"/>
            <a:r>
              <a:rPr lang="en-US" sz="3600" dirty="0" smtClean="0"/>
              <a:t>1</a:t>
            </a:r>
            <a:endParaRPr lang="en-US" sz="3600" dirty="0"/>
          </a:p>
        </p:txBody>
      </p:sp>
      <p:sp>
        <p:nvSpPr>
          <p:cNvPr id="11" name="TextBox 10"/>
          <p:cNvSpPr txBox="1"/>
          <p:nvPr/>
        </p:nvSpPr>
        <p:spPr>
          <a:xfrm>
            <a:off x="1270041" y="2413578"/>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12" name="TextBox 11"/>
          <p:cNvSpPr txBox="1"/>
          <p:nvPr/>
        </p:nvSpPr>
        <p:spPr>
          <a:xfrm>
            <a:off x="1292721" y="3310031"/>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13" name="TextBox 12"/>
          <p:cNvSpPr txBox="1"/>
          <p:nvPr/>
        </p:nvSpPr>
        <p:spPr>
          <a:xfrm>
            <a:off x="766873" y="5196100"/>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14" name="TextBox 13"/>
          <p:cNvSpPr txBox="1"/>
          <p:nvPr/>
        </p:nvSpPr>
        <p:spPr>
          <a:xfrm>
            <a:off x="1152421" y="4258143"/>
            <a:ext cx="385548" cy="646331"/>
          </a:xfrm>
          <a:prstGeom prst="rect">
            <a:avLst/>
          </a:prstGeom>
          <a:noFill/>
        </p:spPr>
        <p:txBody>
          <a:bodyPr wrap="square" rtlCol="0">
            <a:spAutoFit/>
          </a:bodyPr>
          <a:lstStyle/>
          <a:p>
            <a:pPr algn="ctr"/>
            <a:r>
              <a:rPr lang="en-US" sz="3600" dirty="0" smtClean="0"/>
              <a:t>4</a:t>
            </a:r>
            <a:endParaRPr lang="en-US" sz="3600" dirty="0"/>
          </a:p>
        </p:txBody>
      </p:sp>
    </p:spTree>
    <p:extLst>
      <p:ext uri="{BB962C8B-B14F-4D97-AF65-F5344CB8AC3E}">
        <p14:creationId xmlns:p14="http://schemas.microsoft.com/office/powerpoint/2010/main" val="252784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 Overview </a:t>
            </a:r>
            <a:endParaRPr lang="en-US" dirty="0"/>
          </a:p>
        </p:txBody>
      </p:sp>
      <p:sp>
        <p:nvSpPr>
          <p:cNvPr id="3" name="Content Placeholder 2"/>
          <p:cNvSpPr>
            <a:spLocks noGrp="1"/>
          </p:cNvSpPr>
          <p:nvPr>
            <p:ph idx="1"/>
          </p:nvPr>
        </p:nvSpPr>
        <p:spPr>
          <a:xfrm>
            <a:off x="457200" y="940484"/>
            <a:ext cx="8229600" cy="2362274"/>
          </a:xfrm>
        </p:spPr>
        <p:txBody>
          <a:bodyPr>
            <a:normAutofit fontScale="92500" lnSpcReduction="20000"/>
          </a:bodyPr>
          <a:lstStyle/>
          <a:p>
            <a:pPr marL="0" indent="0">
              <a:buNone/>
            </a:pPr>
            <a:r>
              <a:rPr lang="en-US" sz="3600" b="1" dirty="0"/>
              <a:t>What is </a:t>
            </a:r>
            <a:r>
              <a:rPr lang="en-US" sz="3600" b="1" dirty="0" smtClean="0"/>
              <a:t>Mental Health eScreening (MHE)?</a:t>
            </a:r>
            <a:endParaRPr lang="en-US" sz="3600" b="1" dirty="0"/>
          </a:p>
          <a:p>
            <a:pPr>
              <a:buFont typeface="Arial" panose="020B0604020202020204" pitchFamily="34" charset="0"/>
              <a:buChar char="•"/>
            </a:pPr>
            <a:r>
              <a:rPr lang="en-US" sz="2000" dirty="0"/>
              <a:t>It’s an electronic assessment system that automates the manual, paper-based process used for initial screening of Veterans in VA healthcare settings. </a:t>
            </a:r>
          </a:p>
          <a:p>
            <a:pPr>
              <a:buFont typeface="Arial" panose="020B0604020202020204" pitchFamily="34" charset="0"/>
              <a:buChar char="•"/>
            </a:pPr>
            <a:r>
              <a:rPr lang="en-US" sz="2000" dirty="0"/>
              <a:t>MHE enables Veterans to complete self-assessments on a tablet or PC while in a clinic.</a:t>
            </a:r>
          </a:p>
          <a:p>
            <a:pPr>
              <a:buFont typeface="Arial" panose="020B0604020202020204" pitchFamily="34" charset="0"/>
              <a:buChar char="•"/>
            </a:pPr>
            <a:r>
              <a:rPr lang="en-US" sz="2000" dirty="0"/>
              <a:t>MHE accelerates patient enrollment by allowing clinicians to oversee the patient-directed screening with real-time scoring, chart note generation, and if pre-determined parameters are exceeded, immediate crisis alerts. </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15" name="Content Placeholder 2"/>
          <p:cNvSpPr txBox="1">
            <a:spLocks/>
          </p:cNvSpPr>
          <p:nvPr/>
        </p:nvSpPr>
        <p:spPr>
          <a:xfrm>
            <a:off x="479879" y="3302758"/>
            <a:ext cx="8076013" cy="297972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600"/>
              </a:spcAft>
              <a:buFont typeface="Wingdings" pitchFamily="2" charset="2"/>
              <a:buNone/>
            </a:pPr>
            <a:r>
              <a:rPr lang="en-US" sz="7600" b="1" dirty="0" smtClean="0"/>
              <a:t>Goals</a:t>
            </a:r>
          </a:p>
          <a:p>
            <a:pPr marL="971550" lvl="1" indent="-571500">
              <a:buFont typeface="Arial" panose="020B0604020202020204" pitchFamily="34" charset="0"/>
              <a:buChar char="•"/>
            </a:pPr>
            <a:r>
              <a:rPr lang="en-US" sz="4200" dirty="0">
                <a:solidFill>
                  <a:srgbClr val="0F4C66"/>
                </a:solidFill>
              </a:rPr>
              <a:t>Facilitate comprehensive mental health screening for newly enrolling Veterans nationwide.</a:t>
            </a:r>
          </a:p>
          <a:p>
            <a:pPr marL="971550" lvl="1" indent="-571500">
              <a:buFont typeface="Arial" panose="020B0604020202020204" pitchFamily="34" charset="0"/>
              <a:buChar char="•"/>
            </a:pPr>
            <a:r>
              <a:rPr lang="en-US" sz="4200" dirty="0">
                <a:solidFill>
                  <a:srgbClr val="0F4C66"/>
                </a:solidFill>
              </a:rPr>
              <a:t>Increase the number of Veterans receiving mental health services. </a:t>
            </a:r>
          </a:p>
          <a:p>
            <a:pPr marL="971550" lvl="1" indent="-571500">
              <a:buFont typeface="Arial" panose="020B0604020202020204" pitchFamily="34" charset="0"/>
              <a:buChar char="•"/>
            </a:pPr>
            <a:r>
              <a:rPr lang="en-US" sz="4200" dirty="0">
                <a:solidFill>
                  <a:srgbClr val="0F4C66"/>
                </a:solidFill>
              </a:rPr>
              <a:t>Improve patient engagement and satisfaction, without an increase in staff and resources.</a:t>
            </a:r>
          </a:p>
          <a:p>
            <a:pPr marL="971550" lvl="1" indent="-571500">
              <a:buFont typeface="Arial" panose="020B0604020202020204" pitchFamily="34" charset="0"/>
              <a:buChar char="•"/>
            </a:pPr>
            <a:r>
              <a:rPr lang="en-US" sz="4200" dirty="0">
                <a:solidFill>
                  <a:srgbClr val="0F4C66"/>
                </a:solidFill>
              </a:rPr>
              <a:t>Gather health data and share with clinicians to improve care delivery to Veterans.</a:t>
            </a:r>
          </a:p>
        </p:txBody>
      </p:sp>
    </p:spTree>
    <p:extLst>
      <p:ext uri="{BB962C8B-B14F-4D97-AF65-F5344CB8AC3E}">
        <p14:creationId xmlns:p14="http://schemas.microsoft.com/office/powerpoint/2010/main" val="707460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Accessing the application</a:t>
            </a:r>
            <a:endParaRPr lang="en-US" dirty="0"/>
          </a:p>
        </p:txBody>
      </p:sp>
      <p:sp>
        <p:nvSpPr>
          <p:cNvPr id="3" name="Content Placeholder 2"/>
          <p:cNvSpPr>
            <a:spLocks noGrp="1"/>
          </p:cNvSpPr>
          <p:nvPr>
            <p:ph idx="1"/>
          </p:nvPr>
        </p:nvSpPr>
        <p:spPr>
          <a:xfrm>
            <a:off x="457200" y="1061112"/>
            <a:ext cx="8229600" cy="4983163"/>
          </a:xfrm>
        </p:spPr>
        <p:txBody>
          <a:bodyPr>
            <a:normAutofit/>
          </a:bodyPr>
          <a:lstStyle/>
          <a:p>
            <a:pPr marL="0" indent="0" algn="ctr">
              <a:buNone/>
            </a:pPr>
            <a:endParaRPr lang="en-US" sz="1800" b="1" dirty="0" smtClean="0"/>
          </a:p>
          <a:p>
            <a:pPr marL="0" indent="0">
              <a:buNone/>
            </a:pPr>
            <a:r>
              <a:rPr lang="en-US" sz="1800" b="1" dirty="0" smtClean="0"/>
              <a:t>Access the MHE application with a tablet or a PC, </a:t>
            </a:r>
            <a:r>
              <a:rPr lang="en-US" sz="1800" b="1" dirty="0"/>
              <a:t>by typing the web address into your browser’s URL </a:t>
            </a:r>
            <a:r>
              <a:rPr lang="en-US" sz="1800" b="1" dirty="0" smtClean="0"/>
              <a:t>field:     </a:t>
            </a:r>
            <a:r>
              <a:rPr lang="en-US" sz="1800" u="sng" dirty="0" smtClean="0">
                <a:hlinkClick r:id="rId3"/>
              </a:rPr>
              <a:t>http</a:t>
            </a:r>
            <a:r>
              <a:rPr lang="en-US" sz="1800" u="sng" dirty="0">
                <a:hlinkClick r:id="rId3"/>
              </a:rPr>
              <a:t>://vaww.escreening.va.gov/sd/</a:t>
            </a:r>
            <a:endParaRPr lang="en-US" sz="1800" b="1" dirty="0">
              <a:solidFill>
                <a:srgbClr val="FF0000"/>
              </a:solidFill>
            </a:endParaRPr>
          </a:p>
          <a:p>
            <a:pPr marL="0" indent="0">
              <a:buNone/>
            </a:pPr>
            <a:r>
              <a:rPr lang="en-US" sz="1800" b="1" dirty="0" smtClean="0"/>
              <a:t>The address will be added to the Shared Drive.</a:t>
            </a:r>
            <a:br>
              <a:rPr lang="en-US" sz="1800" b="1" dirty="0" smtClean="0"/>
            </a:br>
            <a:endParaRPr lang="en-US" sz="800" b="1" dirty="0" smtClean="0"/>
          </a:p>
          <a:p>
            <a:pPr marL="0" indent="0">
              <a:buNone/>
            </a:pPr>
            <a:r>
              <a:rPr lang="en-US" sz="1800" b="1" dirty="0" smtClean="0"/>
              <a:t>The Welcome screen opens:</a:t>
            </a:r>
            <a:endParaRPr lang="en-US" sz="1800" u="sng"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pic>
        <p:nvPicPr>
          <p:cNvPr id="15" name="Picture 14" descr="Screen Shot 2014-05-30 at 7.18.49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44876" y="2843118"/>
            <a:ext cx="6003209" cy="2964032"/>
          </a:xfrm>
          <a:prstGeom prst="rect">
            <a:avLst/>
          </a:prstGeom>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655434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in </a:t>
            </a:r>
            <a:endParaRPr lang="en-US" dirty="0"/>
          </a:p>
        </p:txBody>
      </p:sp>
      <p:sp>
        <p:nvSpPr>
          <p:cNvPr id="3" name="Content Placeholder 2"/>
          <p:cNvSpPr>
            <a:spLocks noGrp="1"/>
          </p:cNvSpPr>
          <p:nvPr>
            <p:ph idx="1"/>
          </p:nvPr>
        </p:nvSpPr>
        <p:spPr/>
        <p:txBody>
          <a:bodyPr>
            <a:normAutofit/>
          </a:bodyPr>
          <a:lstStyle/>
          <a:p>
            <a:pPr>
              <a:buFont typeface="+mj-lt"/>
              <a:buAutoNum type="arabicPeriod"/>
            </a:pPr>
            <a:r>
              <a:rPr lang="en-US" sz="1800" dirty="0" smtClean="0"/>
              <a:t>Click </a:t>
            </a:r>
            <a:r>
              <a:rPr lang="en-US" sz="1800" b="1" dirty="0" smtClean="0"/>
              <a:t>Staff Login &gt;</a:t>
            </a:r>
            <a:r>
              <a:rPr lang="en-US" sz="1800" dirty="0" smtClean="0"/>
              <a:t>.</a:t>
            </a:r>
            <a:r>
              <a:rPr lang="en-US" sz="1800" b="1" dirty="0"/>
              <a:t/>
            </a:r>
            <a:br>
              <a:rPr lang="en-US" sz="1800" b="1" dirty="0"/>
            </a:br>
            <a:r>
              <a:rPr lang="en-US" sz="1800" dirty="0" smtClean="0"/>
              <a:t>The</a:t>
            </a:r>
            <a:r>
              <a:rPr lang="en-US" sz="1800" b="1" dirty="0" smtClean="0"/>
              <a:t> </a:t>
            </a:r>
            <a:r>
              <a:rPr lang="en-US" sz="1800" dirty="0" smtClean="0"/>
              <a:t>Staff Access | Please Login screen opens:</a:t>
            </a:r>
          </a:p>
          <a:p>
            <a:pPr lvl="1"/>
            <a:endParaRPr lang="en-US" sz="1400" dirty="0" smtClean="0"/>
          </a:p>
          <a:p>
            <a:pPr lvl="1"/>
            <a:endParaRPr lang="en-US" sz="1400" dirty="0" smtClean="0"/>
          </a:p>
          <a:p>
            <a:pPr lvl="1"/>
            <a:endParaRPr lang="en-US" sz="1400" dirty="0"/>
          </a:p>
          <a:p>
            <a:pPr lvl="1"/>
            <a:endParaRPr lang="en-US" sz="1400" dirty="0" smtClean="0"/>
          </a:p>
          <a:p>
            <a:pPr marL="0" indent="0">
              <a:buNone/>
            </a:pPr>
            <a:endParaRPr lang="en-US" sz="1800" dirty="0"/>
          </a:p>
          <a:p>
            <a:pPr>
              <a:spcBef>
                <a:spcPts val="600"/>
              </a:spcBef>
              <a:buFont typeface="+mj-lt"/>
              <a:buAutoNum type="arabicPeriod" startAt="2"/>
            </a:pPr>
            <a:r>
              <a:rPr lang="en-US" sz="1800" dirty="0" smtClean="0"/>
              <a:t>Type your user name and password, then click </a:t>
            </a:r>
            <a:r>
              <a:rPr lang="en-US" sz="1800" b="1" dirty="0" smtClean="0"/>
              <a:t>Login</a:t>
            </a:r>
            <a:r>
              <a:rPr lang="en-US" sz="1800" dirty="0" smtClean="0"/>
              <a:t>.</a:t>
            </a:r>
            <a:endParaRPr lang="en-US" sz="1800" dirty="0"/>
          </a:p>
          <a:p>
            <a:pPr marL="400050" lvl="1" indent="0">
              <a:buNone/>
            </a:pPr>
            <a:r>
              <a:rPr lang="en-US" sz="1800" dirty="0" smtClean="0"/>
              <a:t>The Home screen opens:</a:t>
            </a: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t>8</a:t>
            </a:fld>
            <a:endParaRPr lang="en-US" dirty="0"/>
          </a:p>
        </p:txBody>
      </p:sp>
      <p:pic>
        <p:nvPicPr>
          <p:cNvPr id="7" name="Picture 6"/>
          <p:cNvPicPr/>
          <p:nvPr/>
        </p:nvPicPr>
        <p:blipFill>
          <a:blip r:embed="rId2" cstate="email">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03375" y="1846753"/>
            <a:ext cx="2506345" cy="1224915"/>
          </a:xfrm>
          <a:prstGeom prst="rect">
            <a:avLst/>
          </a:prstGeom>
          <a:noFill/>
          <a:ln>
            <a:solidFill>
              <a:srgbClr val="000000"/>
            </a:solidFill>
          </a:ln>
          <a:effectLst>
            <a:outerShdw blurRad="50800" dist="165100" dir="2700000" algn="tl" rotWithShape="0">
              <a:srgbClr val="000000">
                <a:alpha val="43000"/>
              </a:srgbClr>
            </a:outerShdw>
          </a:effectLst>
        </p:spPr>
      </p:pic>
      <p:pic>
        <p:nvPicPr>
          <p:cNvPr id="8" name="Picture 7"/>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470664" y="4050127"/>
            <a:ext cx="3890874" cy="2141500"/>
          </a:xfrm>
          <a:prstGeom prst="rect">
            <a:avLst/>
          </a:prstGeom>
          <a:noFill/>
          <a:ln>
            <a:solidFill>
              <a:srgbClr val="000000"/>
            </a:solidFill>
          </a:ln>
          <a:effectLst>
            <a:outerShdw blurRad="50800" dist="165100" dir="2700000" algn="tl" rotWithShape="0">
              <a:prstClr val="black">
                <a:alpha val="40000"/>
              </a:prstClr>
            </a:outerShdw>
          </a:effectLst>
        </p:spPr>
      </p:pic>
    </p:spTree>
    <p:extLst>
      <p:ext uri="{BB962C8B-B14F-4D97-AF65-F5344CB8AC3E}">
        <p14:creationId xmlns:p14="http://schemas.microsoft.com/office/powerpoint/2010/main" val="3297711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out </a:t>
            </a:r>
            <a:endParaRPr lang="en-US" dirty="0"/>
          </a:p>
        </p:txBody>
      </p:sp>
      <p:sp>
        <p:nvSpPr>
          <p:cNvPr id="3" name="Content Placeholder 2"/>
          <p:cNvSpPr>
            <a:spLocks noGrp="1"/>
          </p:cNvSpPr>
          <p:nvPr>
            <p:ph idx="1"/>
          </p:nvPr>
        </p:nvSpPr>
        <p:spPr/>
        <p:txBody>
          <a:bodyPr>
            <a:normAutofit/>
          </a:bodyPr>
          <a:lstStyle/>
          <a:p>
            <a:pPr marL="0" indent="0">
              <a:spcBef>
                <a:spcPts val="600"/>
              </a:spcBef>
              <a:buNone/>
            </a:pPr>
            <a:endParaRPr lang="en-US" sz="800" dirty="0" smtClean="0"/>
          </a:p>
          <a:p>
            <a:pPr marL="0" indent="0">
              <a:spcBef>
                <a:spcPts val="600"/>
              </a:spcBef>
              <a:buNone/>
            </a:pPr>
            <a:r>
              <a:rPr lang="en-US" sz="1800" dirty="0" smtClean="0"/>
              <a:t>Click </a:t>
            </a:r>
            <a:r>
              <a:rPr lang="en-US" sz="1800" b="1" dirty="0" smtClean="0"/>
              <a:t>Logout</a:t>
            </a:r>
            <a:r>
              <a:rPr lang="en-US" sz="1800" dirty="0" smtClean="0"/>
              <a:t>.   </a:t>
            </a:r>
            <a:endParaRPr lang="en-US" sz="1800" dirty="0" smtClean="0"/>
          </a:p>
          <a:p>
            <a:pPr marL="0" indent="0">
              <a:buNone/>
            </a:pPr>
            <a:r>
              <a:rPr lang="en-US" sz="1800" dirty="0" smtClean="0"/>
              <a:t>The </a:t>
            </a:r>
            <a:r>
              <a:rPr lang="en-US" sz="1800" dirty="0"/>
              <a:t>system logs you out.</a:t>
            </a:r>
          </a:p>
          <a:p>
            <a:pPr lvl="1"/>
            <a:endParaRPr lang="en-US" sz="1400" dirty="0" smtClean="0"/>
          </a:p>
          <a:p>
            <a:pPr marL="457200" lvl="1" indent="0">
              <a:buNone/>
            </a:pPr>
            <a:endParaRPr lang="en-US" sz="1400" dirty="0"/>
          </a:p>
          <a:p>
            <a:pPr marL="457200" lvl="1" indent="0">
              <a:buNone/>
            </a:pPr>
            <a:endParaRPr lang="en-US" sz="1400" dirty="0" smtClean="0"/>
          </a:p>
          <a:p>
            <a:pPr marL="0" indent="0">
              <a:buNone/>
            </a:pPr>
            <a:endParaRPr lang="en-US" sz="1800" dirty="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buNone/>
            </a:pPr>
            <a:endParaRPr lang="en-US" sz="1800" b="1" dirty="0" smtClean="0"/>
          </a:p>
          <a:p>
            <a:pPr marL="0" indent="0">
              <a:spcBef>
                <a:spcPts val="1200"/>
              </a:spcBef>
              <a:buNone/>
            </a:pPr>
            <a:r>
              <a:rPr lang="en-US" sz="1800" b="1" dirty="0" smtClean="0"/>
              <a:t>Automatic logout</a:t>
            </a:r>
            <a:endParaRPr lang="en-US" sz="1800" dirty="0"/>
          </a:p>
          <a:p>
            <a:pPr marL="0" indent="0">
              <a:buNone/>
            </a:pPr>
            <a:r>
              <a:rPr lang="en-US" sz="1800" dirty="0"/>
              <a:t>If you </a:t>
            </a:r>
            <a:r>
              <a:rPr lang="en-US" sz="1800" dirty="0" smtClean="0"/>
              <a:t>are inactive </a:t>
            </a:r>
            <a:r>
              <a:rPr lang="en-US" sz="1800" dirty="0"/>
              <a:t>for 20 minutes, the system will warn </a:t>
            </a:r>
            <a:r>
              <a:rPr lang="en-US" sz="1800" dirty="0" smtClean="0"/>
              <a:t>that </a:t>
            </a:r>
            <a:r>
              <a:rPr lang="en-US" sz="1800" dirty="0"/>
              <a:t>you have 20 </a:t>
            </a:r>
            <a:r>
              <a:rPr lang="en-US" sz="1800" dirty="0" smtClean="0"/>
              <a:t>seconds </a:t>
            </a:r>
            <a:r>
              <a:rPr lang="en-US" sz="1800" dirty="0"/>
              <a:t>before </a:t>
            </a:r>
            <a:r>
              <a:rPr lang="en-US" sz="1800" dirty="0" smtClean="0"/>
              <a:t>an automatic logout. </a:t>
            </a:r>
            <a:r>
              <a:rPr lang="en-US" sz="1800" dirty="0"/>
              <a:t>You must interact with the program if you want to keep your session open. If </a:t>
            </a:r>
            <a:r>
              <a:rPr lang="en-US" sz="1800" dirty="0" smtClean="0"/>
              <a:t>the system logs you out </a:t>
            </a:r>
            <a:r>
              <a:rPr lang="en-US" sz="1800" dirty="0"/>
              <a:t>but </a:t>
            </a:r>
            <a:r>
              <a:rPr lang="en-US" sz="1800" dirty="0" smtClean="0"/>
              <a:t>you want </a:t>
            </a:r>
            <a:r>
              <a:rPr lang="en-US" sz="1800" dirty="0"/>
              <a:t>to keep working, simply log in again.</a:t>
            </a:r>
            <a:endParaRPr lang="en-US" sz="1800" dirty="0">
              <a:solidFill>
                <a:srgbClr val="FF0000"/>
              </a:solidFill>
            </a:endParaRPr>
          </a:p>
          <a:p>
            <a:pPr marL="0" indent="0" algn="ctr">
              <a:buNone/>
            </a:pPr>
            <a:endParaRPr lang="en-US" sz="1800" dirty="0" smtClean="0">
              <a:solidFill>
                <a:srgbClr val="FF0000"/>
              </a:solidFill>
            </a:endParaRPr>
          </a:p>
          <a:p>
            <a:pPr marL="0" indent="0" algn="ctr">
              <a:buNone/>
            </a:pPr>
            <a:endParaRPr lang="en-US" sz="1800" dirty="0">
              <a:solidFill>
                <a:srgbClr val="FF0000"/>
              </a:solidFill>
            </a:endParaRPr>
          </a:p>
          <a:p>
            <a:pPr marL="0" indent="0" algn="ctr">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t>9</a:t>
            </a:fld>
            <a:endParaRPr lang="en-US" dirty="0"/>
          </a:p>
        </p:txBody>
      </p:sp>
      <p:pic>
        <p:nvPicPr>
          <p:cNvPr id="11" name="Picture 10"/>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70664" y="2281480"/>
            <a:ext cx="3460904" cy="1881438"/>
          </a:xfrm>
          <a:prstGeom prst="rect">
            <a:avLst/>
          </a:prstGeom>
          <a:noFill/>
          <a:ln>
            <a:solidFill>
              <a:srgbClr val="000000"/>
            </a:solidFill>
          </a:ln>
          <a:effectLst>
            <a:outerShdw blurRad="50800" dist="165100" dir="2700000" algn="tl" rotWithShape="0">
              <a:prstClr val="black">
                <a:alpha val="40000"/>
              </a:prstClr>
            </a:outerShdw>
          </a:effectLst>
        </p:spPr>
      </p:pic>
      <p:sp>
        <p:nvSpPr>
          <p:cNvPr id="9" name="Rectangle 8"/>
          <p:cNvSpPr/>
          <p:nvPr/>
        </p:nvSpPr>
        <p:spPr>
          <a:xfrm>
            <a:off x="5582900" y="2257613"/>
            <a:ext cx="517113" cy="168275"/>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Left Arrow 11"/>
          <p:cNvSpPr/>
          <p:nvPr/>
        </p:nvSpPr>
        <p:spPr>
          <a:xfrm rot="18451515">
            <a:off x="5742130" y="1856473"/>
            <a:ext cx="545555" cy="193245"/>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70224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25654</TotalTime>
  <Words>1345</Words>
  <Application>Microsoft Office PowerPoint</Application>
  <PresentationFormat>On-screen Show (4:3)</PresentationFormat>
  <Paragraphs>312</Paragraphs>
  <Slides>28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Calibri Light</vt:lpstr>
      <vt:lpstr>Times New Roman</vt:lpstr>
      <vt:lpstr>Wingdings</vt:lpstr>
      <vt:lpstr>Default Theme</vt:lpstr>
      <vt:lpstr>3_Default Theme</vt:lpstr>
      <vt:lpstr>PowerPoint Presentation</vt:lpstr>
      <vt:lpstr>MSA introduction to the eScreening tablet system  </vt:lpstr>
      <vt:lpstr>PowerPoint Presentation</vt:lpstr>
      <vt:lpstr>PowerPoint Presentation</vt:lpstr>
      <vt:lpstr>Today’s training covers:</vt:lpstr>
      <vt:lpstr>1 | Overview </vt:lpstr>
      <vt:lpstr>1 | Accessing the application</vt:lpstr>
      <vt:lpstr>1 | Logging in </vt:lpstr>
      <vt:lpstr>1 | Logging out </vt:lpstr>
      <vt:lpstr>1 | Changing your password </vt:lpstr>
      <vt:lpstr>PowerPoint Presentation</vt:lpstr>
      <vt:lpstr>2 | User roles and permissions</vt:lpstr>
      <vt:lpstr>2 | User Management - Security</vt:lpstr>
      <vt:lpstr>PowerPoint Presentation</vt:lpstr>
      <vt:lpstr>3 | Setting up a Battery of screens</vt:lpstr>
      <vt:lpstr>3 | Setting up a Battery of screens</vt:lpstr>
      <vt:lpstr>3 | Setting Up a Battery of Screens</vt:lpstr>
      <vt:lpstr>3 | Setting Up a Battery of Screens</vt:lpstr>
      <vt:lpstr>3 | Setting Up a Battery of Screens</vt:lpstr>
      <vt:lpstr>PowerPoint Presentation</vt:lpstr>
      <vt:lpstr>4 | Dashboard Features</vt:lpstr>
      <vt:lpstr>4 | Dashboard Features</vt:lpstr>
      <vt:lpstr>4 | Dashboard Features</vt:lpstr>
      <vt:lpstr>PowerPoint Presentation</vt:lpstr>
      <vt:lpstr>6| Troubleshooting &amp; Support</vt:lpstr>
      <vt:lpstr>PowerPoint Presentation</vt:lpstr>
      <vt:lpstr>PowerPoint Presentation</vt:lpstr>
      <vt:lpstr>PowerPoint Presentation</vt:lpstr>
    </vt:vector>
  </TitlesOfParts>
  <Company>Clinovations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Marissa Rauner</dc:creator>
  <cp:lastModifiedBy>L. Buckwalter</cp:lastModifiedBy>
  <cp:revision>386</cp:revision>
  <cp:lastPrinted>2014-04-17T18:51:57Z</cp:lastPrinted>
  <dcterms:created xsi:type="dcterms:W3CDTF">2014-01-18T16:43:25Z</dcterms:created>
  <dcterms:modified xsi:type="dcterms:W3CDTF">2015-03-13T17:32:55Z</dcterms:modified>
</cp:coreProperties>
</file>