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theme/theme8.xml" ContentType="application/vnd.openxmlformats-officedocument.theme+xml"/>
  <Override PartName="/ppt/slideLayouts/slideLayout53.xml" ContentType="application/vnd.openxmlformats-officedocument.presentationml.slideLayout+xml"/>
  <Override PartName="/ppt/theme/theme9.xml" ContentType="application/vnd.openxmlformats-officedocument.theme+xml"/>
  <Override PartName="/ppt/slideLayouts/slideLayout54.xml" ContentType="application/vnd.openxmlformats-officedocument.presentationml.slideLayout+xml"/>
  <Override PartName="/ppt/theme/theme10.xml" ContentType="application/vnd.openxmlformats-officedocument.theme+xml"/>
  <Override PartName="/ppt/slideLayouts/slideLayout55.xml" ContentType="application/vnd.openxmlformats-officedocument.presentationml.slideLayout+xml"/>
  <Override PartName="/ppt/theme/theme11.xml" ContentType="application/vnd.openxmlformats-officedocument.theme+xml"/>
  <Override PartName="/ppt/slideLayouts/slideLayout56.xml" ContentType="application/vnd.openxmlformats-officedocument.presentationml.slideLayout+xml"/>
  <Override PartName="/ppt/theme/theme1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 id="2147483712" r:id="rId5"/>
    <p:sldMasterId id="2147483714" r:id="rId6"/>
    <p:sldMasterId id="2147483716" r:id="rId7"/>
    <p:sldMasterId id="2147483718" r:id="rId8"/>
    <p:sldMasterId id="2147483720" r:id="rId9"/>
    <p:sldMasterId id="2147483722" r:id="rId10"/>
    <p:sldMasterId id="2147483724" r:id="rId11"/>
    <p:sldMasterId id="2147483726" r:id="rId12"/>
    <p:sldMasterId id="2147483728" r:id="rId13"/>
  </p:sldMasterIdLst>
  <p:notesMasterIdLst>
    <p:notesMasterId r:id="rId52"/>
  </p:notesMasterIdLst>
  <p:handoutMasterIdLst>
    <p:handoutMasterId r:id="rId53"/>
  </p:handoutMasterIdLst>
  <p:sldIdLst>
    <p:sldId id="410" r:id="rId14"/>
    <p:sldId id="411" r:id="rId15"/>
    <p:sldId id="492" r:id="rId16"/>
    <p:sldId id="493" r:id="rId17"/>
    <p:sldId id="371" r:id="rId18"/>
    <p:sldId id="414" r:id="rId19"/>
    <p:sldId id="415" r:id="rId20"/>
    <p:sldId id="416" r:id="rId21"/>
    <p:sldId id="417" r:id="rId22"/>
    <p:sldId id="418" r:id="rId23"/>
    <p:sldId id="483" r:id="rId24"/>
    <p:sldId id="435" r:id="rId25"/>
    <p:sldId id="419" r:id="rId26"/>
    <p:sldId id="420" r:id="rId27"/>
    <p:sldId id="473" r:id="rId28"/>
    <p:sldId id="474" r:id="rId29"/>
    <p:sldId id="475" r:id="rId30"/>
    <p:sldId id="476" r:id="rId31"/>
    <p:sldId id="477" r:id="rId32"/>
    <p:sldId id="491" r:id="rId33"/>
    <p:sldId id="478" r:id="rId34"/>
    <p:sldId id="479" r:id="rId35"/>
    <p:sldId id="480" r:id="rId36"/>
    <p:sldId id="437" r:id="rId37"/>
    <p:sldId id="427" r:id="rId38"/>
    <p:sldId id="443" r:id="rId39"/>
    <p:sldId id="495" r:id="rId40"/>
    <p:sldId id="438" r:id="rId41"/>
    <p:sldId id="387" r:id="rId42"/>
    <p:sldId id="439" r:id="rId43"/>
    <p:sldId id="431" r:id="rId44"/>
    <p:sldId id="470" r:id="rId45"/>
    <p:sldId id="471" r:id="rId46"/>
    <p:sldId id="472" r:id="rId47"/>
    <p:sldId id="490" r:id="rId48"/>
    <p:sldId id="432" r:id="rId49"/>
    <p:sldId id="433" r:id="rId50"/>
    <p:sldId id="43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Chan" initials="KC" lastIdx="1" clrIdx="0"/>
  <p:cmAuthor id="1" name="vhasdcpittmj" initials="v" lastIdx="15" clrIdx="1"/>
  <p:cmAuthor id="2" name="Roslyn Johnson" initials="" lastIdx="0" clrIdx="2"/>
  <p:cmAuthor id="3" name="Liz Floto" initials="LF" lastIdx="22" clrIdx="3"/>
  <p:cmAuthor id="4" name="Morgan, Matthew R." initials="MMR" lastIdx="11"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B53"/>
    <a:srgbClr val="0F4C66"/>
    <a:srgbClr val="E7C049"/>
    <a:srgbClr val="E1E1E0"/>
    <a:srgbClr val="595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77" autoAdjust="0"/>
    <p:restoredTop sz="91417" autoAdjust="0"/>
  </p:normalViewPr>
  <p:slideViewPr>
    <p:cSldViewPr snapToGrid="0" snapToObjects="1">
      <p:cViewPr varScale="1">
        <p:scale>
          <a:sx n="65" d="100"/>
          <a:sy n="65" d="100"/>
        </p:scale>
        <p:origin x="84" y="9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custLinFactNeighborX="-1058" custLinFactNeighborY="-1314"/>
      <dgm:spPr>
        <a:solidFill>
          <a:schemeClr val="bg1"/>
        </a:solidFill>
      </dgm:spPr>
      <dgm:t>
        <a:bodyPr/>
        <a:lstStyle/>
        <a:p>
          <a:endParaRPr lang="en-US"/>
        </a:p>
      </dgm:t>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4263E0ED-DD73-5743-9798-AEE29BE3B539}" type="presOf" srcId="{93B0E3EA-EB2A-CD4D-8800-F093C7D8D4FA}" destId="{9885AAD4-FA98-2C4C-9261-CE750F217DFB}" srcOrd="0" destOrd="0" presId="urn:microsoft.com/office/officeart/2008/layout/VerticalCurvedList"/>
    <dgm:cxn modelId="{BDCEF9C6-73F9-014C-A663-ACBE8CDEED84}"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18AB6F85-95AD-B346-BCCD-012A4ACDDFDD}" type="presOf" srcId="{E1411CFB-8346-A448-8691-B184452B5053}" destId="{5C8C4924-B70F-584B-A558-6DFBF7783117}"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CE6DFBEE-B936-D747-B250-1390D98A49CA}" type="presOf" srcId="{12A6ED6A-BB5D-7140-B8B2-9970A4920CCF}" destId="{68241B54-D941-274B-AFB5-2522056C3546}" srcOrd="0" destOrd="0" presId="urn:microsoft.com/office/officeart/2008/layout/VerticalCurvedList"/>
    <dgm:cxn modelId="{4C7B6BBC-B96C-EF4C-A9C9-8237CD4450AB}" type="presOf" srcId="{84363C99-5A09-0C4F-8981-E7E196A955F3}" destId="{284457FC-AD50-C645-A42C-162C7FA81438}" srcOrd="0" destOrd="0" presId="urn:microsoft.com/office/officeart/2008/layout/VerticalCurvedList"/>
    <dgm:cxn modelId="{B5102E83-7049-AB4A-8612-9DE94830E42A}" type="presOf" srcId="{4E88E592-E1FD-8844-A1BF-8180E954F441}" destId="{D87E3F26-70EF-E641-A2FF-3B887F9B8B60}" srcOrd="0" destOrd="0" presId="urn:microsoft.com/office/officeart/2008/layout/VerticalCurvedList"/>
    <dgm:cxn modelId="{89DA720D-C9E2-3D4B-8AE0-56F982646C06}"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9C6BB510-6695-C94C-83B5-E1DF162CEB08}" type="presOf" srcId="{6F717017-F0EB-0942-8B3A-3DFC0CF31DD1}" destId="{CD9B664E-C07E-2449-A3D4-B6F2441115BF}"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F357B67B-56E2-9D4B-818D-043A6E5EDB11}" type="presParOf" srcId="{51369AC8-5288-6F48-9FCC-2954F0788881}" destId="{A7ECB4C1-2DB4-4046-99DA-5137D15F1BBA}" srcOrd="0" destOrd="0" presId="urn:microsoft.com/office/officeart/2008/layout/VerticalCurvedList"/>
    <dgm:cxn modelId="{586B975E-DCF9-1949-831B-DABED827A01D}" type="presParOf" srcId="{A7ECB4C1-2DB4-4046-99DA-5137D15F1BBA}" destId="{89B47217-AC47-1043-96D5-456C74CA5421}" srcOrd="0" destOrd="0" presId="urn:microsoft.com/office/officeart/2008/layout/VerticalCurvedList"/>
    <dgm:cxn modelId="{39E836CF-A5C3-8142-9DAC-39B85089E7A6}" type="presParOf" srcId="{89B47217-AC47-1043-96D5-456C74CA5421}" destId="{5C257413-CC94-1B45-91CA-AF2DA75F7B80}" srcOrd="0" destOrd="0" presId="urn:microsoft.com/office/officeart/2008/layout/VerticalCurvedList"/>
    <dgm:cxn modelId="{5097AA89-5DF2-8E4A-8A82-B4D941364FB2}" type="presParOf" srcId="{89B47217-AC47-1043-96D5-456C74CA5421}" destId="{68241B54-D941-274B-AFB5-2522056C3546}" srcOrd="1" destOrd="0" presId="urn:microsoft.com/office/officeart/2008/layout/VerticalCurvedList"/>
    <dgm:cxn modelId="{1D538782-0411-AE41-B544-1B870460136C}" type="presParOf" srcId="{89B47217-AC47-1043-96D5-456C74CA5421}" destId="{CCBE61A8-E649-934F-8310-60A086DBC161}" srcOrd="2" destOrd="0" presId="urn:microsoft.com/office/officeart/2008/layout/VerticalCurvedList"/>
    <dgm:cxn modelId="{69EC01EB-3785-A84F-A70B-E979FF51149A}" type="presParOf" srcId="{89B47217-AC47-1043-96D5-456C74CA5421}" destId="{3FFC9FA2-081F-7849-88A8-A637166D887D}" srcOrd="3" destOrd="0" presId="urn:microsoft.com/office/officeart/2008/layout/VerticalCurvedList"/>
    <dgm:cxn modelId="{CAC22126-6A53-574E-BFF0-4046A686D16F}" type="presParOf" srcId="{A7ECB4C1-2DB4-4046-99DA-5137D15F1BBA}" destId="{64F72B36-3014-7E43-B43C-AB2333FD8633}" srcOrd="1" destOrd="0" presId="urn:microsoft.com/office/officeart/2008/layout/VerticalCurvedList"/>
    <dgm:cxn modelId="{37FF7279-F394-1C4A-8066-3E0955206209}" type="presParOf" srcId="{A7ECB4C1-2DB4-4046-99DA-5137D15F1BBA}" destId="{C706095C-0A54-2C4E-85B9-27D8D1418F26}" srcOrd="2" destOrd="0" presId="urn:microsoft.com/office/officeart/2008/layout/VerticalCurvedList"/>
    <dgm:cxn modelId="{CC8B4223-A7BD-3544-8E81-31E1917E464C}" type="presParOf" srcId="{C706095C-0A54-2C4E-85B9-27D8D1418F26}" destId="{471A6F5D-6E82-5A45-A05E-74FF9AC5AA6F}" srcOrd="0" destOrd="0" presId="urn:microsoft.com/office/officeart/2008/layout/VerticalCurvedList"/>
    <dgm:cxn modelId="{CC49E664-FE1B-414D-9DD7-74497A5BB5C0}" type="presParOf" srcId="{A7ECB4C1-2DB4-4046-99DA-5137D15F1BBA}" destId="{5C8C4924-B70F-584B-A558-6DFBF7783117}" srcOrd="3" destOrd="0" presId="urn:microsoft.com/office/officeart/2008/layout/VerticalCurvedList"/>
    <dgm:cxn modelId="{CADD6A12-9803-C648-AD63-08C96C9E9661}" type="presParOf" srcId="{A7ECB4C1-2DB4-4046-99DA-5137D15F1BBA}" destId="{1F05EE8C-9E5C-8441-9211-AB33BFB5735F}" srcOrd="4" destOrd="0" presId="urn:microsoft.com/office/officeart/2008/layout/VerticalCurvedList"/>
    <dgm:cxn modelId="{5ECC4B0C-B98F-FB4F-90E9-5B001F7BEE3A}" type="presParOf" srcId="{1F05EE8C-9E5C-8441-9211-AB33BFB5735F}" destId="{C9F365C3-5E28-3E4D-B0AC-73E041BC8AD6}" srcOrd="0" destOrd="0" presId="urn:microsoft.com/office/officeart/2008/layout/VerticalCurvedList"/>
    <dgm:cxn modelId="{4A73F39A-C397-C44E-98C6-001BF0CCFA75}" type="presParOf" srcId="{A7ECB4C1-2DB4-4046-99DA-5137D15F1BBA}" destId="{284457FC-AD50-C645-A42C-162C7FA81438}" srcOrd="5" destOrd="0" presId="urn:microsoft.com/office/officeart/2008/layout/VerticalCurvedList"/>
    <dgm:cxn modelId="{96ED40C1-F45E-E449-A246-01CE14191E8B}" type="presParOf" srcId="{A7ECB4C1-2DB4-4046-99DA-5137D15F1BBA}" destId="{A59BE9B0-EE4A-DA46-89D3-F18D51C20B1F}" srcOrd="6" destOrd="0" presId="urn:microsoft.com/office/officeart/2008/layout/VerticalCurvedList"/>
    <dgm:cxn modelId="{0ADEE505-F685-9F4D-86AF-887DBD5FE35C}" type="presParOf" srcId="{A59BE9B0-EE4A-DA46-89D3-F18D51C20B1F}" destId="{A1A53361-3AEE-5B41-8E71-8DC695F6FE21}" srcOrd="0" destOrd="0" presId="urn:microsoft.com/office/officeart/2008/layout/VerticalCurvedList"/>
    <dgm:cxn modelId="{C4843CDC-970E-F844-B1DB-5101721E47DD}" type="presParOf" srcId="{A7ECB4C1-2DB4-4046-99DA-5137D15F1BBA}" destId="{CD9B664E-C07E-2449-A3D4-B6F2441115BF}" srcOrd="7" destOrd="0" presId="urn:microsoft.com/office/officeart/2008/layout/VerticalCurvedList"/>
    <dgm:cxn modelId="{31E1D459-4F36-1B48-875C-5442D55FF3CF}" type="presParOf" srcId="{A7ECB4C1-2DB4-4046-99DA-5137D15F1BBA}" destId="{1070D81C-3A1C-094C-A85C-46EA805E117F}" srcOrd="8" destOrd="0" presId="urn:microsoft.com/office/officeart/2008/layout/VerticalCurvedList"/>
    <dgm:cxn modelId="{CE5CBD99-D950-0546-85AD-F697628D6433}" type="presParOf" srcId="{1070D81C-3A1C-094C-A85C-46EA805E117F}" destId="{7452716A-356E-094F-9D11-F69DEE722EF3}" srcOrd="0" destOrd="0" presId="urn:microsoft.com/office/officeart/2008/layout/VerticalCurvedList"/>
    <dgm:cxn modelId="{5E99A1CA-BF74-3242-AC8B-36B931E79C00}" type="presParOf" srcId="{A7ECB4C1-2DB4-4046-99DA-5137D15F1BBA}" destId="{9885AAD4-FA98-2C4C-9261-CE750F217DFB}" srcOrd="9" destOrd="0" presId="urn:microsoft.com/office/officeart/2008/layout/VerticalCurvedList"/>
    <dgm:cxn modelId="{96161F36-8FD3-6E4A-B138-AC993BEA0271}" type="presParOf" srcId="{A7ECB4C1-2DB4-4046-99DA-5137D15F1BBA}" destId="{2778AA55-31A8-3E43-8488-993171323A9D}" srcOrd="10" destOrd="0" presId="urn:microsoft.com/office/officeart/2008/layout/VerticalCurvedList"/>
    <dgm:cxn modelId="{AE127359-76B3-C14C-A8C1-08F934E96249}" type="presParOf" srcId="{2778AA55-31A8-3E43-8488-993171323A9D}" destId="{1063CDC9-B40D-5C42-8196-0A15B9AA25CD}" srcOrd="0" destOrd="0" presId="urn:microsoft.com/office/officeart/2008/layout/VerticalCurvedList"/>
    <dgm:cxn modelId="{5C4A0462-D3AB-BC45-91AE-2BB6BA096059}" type="presParOf" srcId="{A7ECB4C1-2DB4-4046-99DA-5137D15F1BBA}" destId="{D87E3F26-70EF-E641-A2FF-3B887F9B8B60}" srcOrd="11" destOrd="0" presId="urn:microsoft.com/office/officeart/2008/layout/VerticalCurvedList"/>
    <dgm:cxn modelId="{33D19D9B-B8FB-DE49-9397-DBC027EC1CA8}" type="presParOf" srcId="{A7ECB4C1-2DB4-4046-99DA-5137D15F1BBA}" destId="{60FAEC5F-7F6E-C24E-91B2-2DA2A5A20CC5}" srcOrd="12" destOrd="0" presId="urn:microsoft.com/office/officeart/2008/layout/VerticalCurvedList"/>
    <dgm:cxn modelId="{87D13552-7D95-B34B-91FA-056453403ED6}"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a:solidFill>
          <a:schemeClr val="bg1"/>
        </a:solidFill>
      </dgm:spPr>
      <dgm:t>
        <a:bodyPr/>
        <a:lstStyle/>
        <a:p>
          <a:endParaRPr lang="en-US"/>
        </a:p>
      </dgm:t>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F3239D61-0AA3-4F73-904C-9B5BE649C52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88C88131-A7E5-9543-9BCF-535ADCC4340C}" srcId="{9388A3BD-B17F-2146-872A-FC42DEAE1793}" destId="{E1411CFB-8346-A448-8691-B184452B5053}" srcOrd="1" destOrd="0" parTransId="{7C84527C-FD41-6744-B3D2-FED43CD0B2B4}" sibTransId="{046E387C-5BBF-E84D-80AD-7B37CE092E5E}"/>
    <dgm:cxn modelId="{A87FA269-42E0-4EFB-9FC0-453B4029C914}" type="presOf" srcId="{93B0E3EA-EB2A-CD4D-8800-F093C7D8D4FA}" destId="{9885AAD4-FA98-2C4C-9261-CE750F217DFB}" srcOrd="0" destOrd="0" presId="urn:microsoft.com/office/officeart/2008/layout/VerticalCurvedList"/>
    <dgm:cxn modelId="{4FA6D44C-004F-4117-9D8D-67F1E864B920}" type="presOf" srcId="{9388A3BD-B17F-2146-872A-FC42DEAE1793}" destId="{51369AC8-5288-6F48-9FCC-2954F0788881}" srcOrd="0" destOrd="0" presId="urn:microsoft.com/office/officeart/2008/layout/VerticalCurvedList"/>
    <dgm:cxn modelId="{64AD42E2-F85A-460F-89CE-9D8388FF7501}" type="presOf" srcId="{D6348C27-72EE-9342-B0A7-855A7187B53D}" destId="{64F72B36-3014-7E43-B43C-AB2333FD8633}" srcOrd="0" destOrd="0" presId="urn:microsoft.com/office/officeart/2008/layout/VerticalCurvedList"/>
    <dgm:cxn modelId="{F407A90C-5D2F-4269-BDCE-E4664F1E9322}" type="presOf" srcId="{12A6ED6A-BB5D-7140-B8B2-9970A4920CCF}" destId="{68241B54-D941-274B-AFB5-2522056C3546}"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DE65EDF9-A07A-4B74-9400-2C906CDF7A25}"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E5A5CFCF-80D6-4A1D-B75F-D0A3B405B5E9}" type="presOf" srcId="{4E88E592-E1FD-8844-A1BF-8180E954F441}" destId="{D87E3F26-70EF-E641-A2FF-3B887F9B8B60}" srcOrd="0" destOrd="0" presId="urn:microsoft.com/office/officeart/2008/layout/VerticalCurvedList"/>
    <dgm:cxn modelId="{9858CD44-E79D-4563-8208-C2376DD17F97}" type="presOf" srcId="{6F717017-F0EB-0942-8B3A-3DFC0CF31DD1}" destId="{CD9B664E-C07E-2449-A3D4-B6F2441115BF}" srcOrd="0" destOrd="0" presId="urn:microsoft.com/office/officeart/2008/layout/VerticalCurvedList"/>
    <dgm:cxn modelId="{701C0A03-D678-4AD0-9555-C324E5916045}" type="presParOf" srcId="{51369AC8-5288-6F48-9FCC-2954F0788881}" destId="{A7ECB4C1-2DB4-4046-99DA-5137D15F1BBA}" srcOrd="0" destOrd="0" presId="urn:microsoft.com/office/officeart/2008/layout/VerticalCurvedList"/>
    <dgm:cxn modelId="{8EFA5A05-B3F7-4665-B7D1-701DD2F6DBA1}" type="presParOf" srcId="{A7ECB4C1-2DB4-4046-99DA-5137D15F1BBA}" destId="{89B47217-AC47-1043-96D5-456C74CA5421}" srcOrd="0" destOrd="0" presId="urn:microsoft.com/office/officeart/2008/layout/VerticalCurvedList"/>
    <dgm:cxn modelId="{5D04351B-ECD9-4F7B-AF3E-1945C9E6668F}" type="presParOf" srcId="{89B47217-AC47-1043-96D5-456C74CA5421}" destId="{5C257413-CC94-1B45-91CA-AF2DA75F7B80}" srcOrd="0" destOrd="0" presId="urn:microsoft.com/office/officeart/2008/layout/VerticalCurvedList"/>
    <dgm:cxn modelId="{62F3112C-6936-4EDA-BB1D-36B7D89048D7}" type="presParOf" srcId="{89B47217-AC47-1043-96D5-456C74CA5421}" destId="{68241B54-D941-274B-AFB5-2522056C3546}" srcOrd="1" destOrd="0" presId="urn:microsoft.com/office/officeart/2008/layout/VerticalCurvedList"/>
    <dgm:cxn modelId="{92D741A0-BA2A-4EA5-8B39-D8539CDA7414}" type="presParOf" srcId="{89B47217-AC47-1043-96D5-456C74CA5421}" destId="{CCBE61A8-E649-934F-8310-60A086DBC161}" srcOrd="2" destOrd="0" presId="urn:microsoft.com/office/officeart/2008/layout/VerticalCurvedList"/>
    <dgm:cxn modelId="{E1F9E3A5-2738-4EB0-ABE2-6734238A5E6A}" type="presParOf" srcId="{89B47217-AC47-1043-96D5-456C74CA5421}" destId="{3FFC9FA2-081F-7849-88A8-A637166D887D}" srcOrd="3" destOrd="0" presId="urn:microsoft.com/office/officeart/2008/layout/VerticalCurvedList"/>
    <dgm:cxn modelId="{2D7DAA9C-029A-462E-8718-B4C3E0F36ABE}" type="presParOf" srcId="{A7ECB4C1-2DB4-4046-99DA-5137D15F1BBA}" destId="{64F72B36-3014-7E43-B43C-AB2333FD8633}" srcOrd="1" destOrd="0" presId="urn:microsoft.com/office/officeart/2008/layout/VerticalCurvedList"/>
    <dgm:cxn modelId="{93283FF0-B309-4014-8A86-8A90A907E7F5}" type="presParOf" srcId="{A7ECB4C1-2DB4-4046-99DA-5137D15F1BBA}" destId="{C706095C-0A54-2C4E-85B9-27D8D1418F26}" srcOrd="2" destOrd="0" presId="urn:microsoft.com/office/officeart/2008/layout/VerticalCurvedList"/>
    <dgm:cxn modelId="{F41524FC-37F9-4ADA-AF62-3E89F7616F65}" type="presParOf" srcId="{C706095C-0A54-2C4E-85B9-27D8D1418F26}" destId="{471A6F5D-6E82-5A45-A05E-74FF9AC5AA6F}" srcOrd="0" destOrd="0" presId="urn:microsoft.com/office/officeart/2008/layout/VerticalCurvedList"/>
    <dgm:cxn modelId="{D09265D2-756B-44BB-A404-2B586D70F659}" type="presParOf" srcId="{A7ECB4C1-2DB4-4046-99DA-5137D15F1BBA}" destId="{5C8C4924-B70F-584B-A558-6DFBF7783117}" srcOrd="3" destOrd="0" presId="urn:microsoft.com/office/officeart/2008/layout/VerticalCurvedList"/>
    <dgm:cxn modelId="{B624EBC5-E2BF-489D-B240-6EAF6C9649ED}" type="presParOf" srcId="{A7ECB4C1-2DB4-4046-99DA-5137D15F1BBA}" destId="{1F05EE8C-9E5C-8441-9211-AB33BFB5735F}" srcOrd="4" destOrd="0" presId="urn:microsoft.com/office/officeart/2008/layout/VerticalCurvedList"/>
    <dgm:cxn modelId="{81E15CC7-068E-40C9-B35F-E3C98FE24FB8}" type="presParOf" srcId="{1F05EE8C-9E5C-8441-9211-AB33BFB5735F}" destId="{C9F365C3-5E28-3E4D-B0AC-73E041BC8AD6}" srcOrd="0" destOrd="0" presId="urn:microsoft.com/office/officeart/2008/layout/VerticalCurvedList"/>
    <dgm:cxn modelId="{DEEB5702-1EF4-4D60-912C-BC626BC79DC6}" type="presParOf" srcId="{A7ECB4C1-2DB4-4046-99DA-5137D15F1BBA}" destId="{284457FC-AD50-C645-A42C-162C7FA81438}" srcOrd="5" destOrd="0" presId="urn:microsoft.com/office/officeart/2008/layout/VerticalCurvedList"/>
    <dgm:cxn modelId="{E7BF34C3-239D-49AD-BFDE-96B36EF78E1C}" type="presParOf" srcId="{A7ECB4C1-2DB4-4046-99DA-5137D15F1BBA}" destId="{A59BE9B0-EE4A-DA46-89D3-F18D51C20B1F}" srcOrd="6" destOrd="0" presId="urn:microsoft.com/office/officeart/2008/layout/VerticalCurvedList"/>
    <dgm:cxn modelId="{A859B5A0-32BD-4D50-B867-11C979B81B91}" type="presParOf" srcId="{A59BE9B0-EE4A-DA46-89D3-F18D51C20B1F}" destId="{A1A53361-3AEE-5B41-8E71-8DC695F6FE21}" srcOrd="0" destOrd="0" presId="urn:microsoft.com/office/officeart/2008/layout/VerticalCurvedList"/>
    <dgm:cxn modelId="{A49FD405-39BD-47AD-A5C4-4B0A4C34BDD3}" type="presParOf" srcId="{A7ECB4C1-2DB4-4046-99DA-5137D15F1BBA}" destId="{CD9B664E-C07E-2449-A3D4-B6F2441115BF}" srcOrd="7" destOrd="0" presId="urn:microsoft.com/office/officeart/2008/layout/VerticalCurvedList"/>
    <dgm:cxn modelId="{A8B4E939-C31F-46D6-A6A1-38424B032452}" type="presParOf" srcId="{A7ECB4C1-2DB4-4046-99DA-5137D15F1BBA}" destId="{1070D81C-3A1C-094C-A85C-46EA805E117F}" srcOrd="8" destOrd="0" presId="urn:microsoft.com/office/officeart/2008/layout/VerticalCurvedList"/>
    <dgm:cxn modelId="{F70DFC24-9029-470C-96FA-52F07D20B7A3}" type="presParOf" srcId="{1070D81C-3A1C-094C-A85C-46EA805E117F}" destId="{7452716A-356E-094F-9D11-F69DEE722EF3}" srcOrd="0" destOrd="0" presId="urn:microsoft.com/office/officeart/2008/layout/VerticalCurvedList"/>
    <dgm:cxn modelId="{F808DFD7-392D-47A2-A1E7-9202F91363AB}" type="presParOf" srcId="{A7ECB4C1-2DB4-4046-99DA-5137D15F1BBA}" destId="{9885AAD4-FA98-2C4C-9261-CE750F217DFB}" srcOrd="9" destOrd="0" presId="urn:microsoft.com/office/officeart/2008/layout/VerticalCurvedList"/>
    <dgm:cxn modelId="{B4805926-594D-4072-97E1-0CCBD4579FB9}" type="presParOf" srcId="{A7ECB4C1-2DB4-4046-99DA-5137D15F1BBA}" destId="{2778AA55-31A8-3E43-8488-993171323A9D}" srcOrd="10" destOrd="0" presId="urn:microsoft.com/office/officeart/2008/layout/VerticalCurvedList"/>
    <dgm:cxn modelId="{ABCBF35D-F751-4852-83A3-2DF0AD9A1DE1}" type="presParOf" srcId="{2778AA55-31A8-3E43-8488-993171323A9D}" destId="{1063CDC9-B40D-5C42-8196-0A15B9AA25CD}" srcOrd="0" destOrd="0" presId="urn:microsoft.com/office/officeart/2008/layout/VerticalCurvedList"/>
    <dgm:cxn modelId="{110B541C-3078-4244-B191-30D37D1F112E}" type="presParOf" srcId="{A7ECB4C1-2DB4-4046-99DA-5137D15F1BBA}" destId="{D87E3F26-70EF-E641-A2FF-3B887F9B8B60}" srcOrd="11" destOrd="0" presId="urn:microsoft.com/office/officeart/2008/layout/VerticalCurvedList"/>
    <dgm:cxn modelId="{79144FD1-3A6B-4CDA-A70B-86874C039668}" type="presParOf" srcId="{A7ECB4C1-2DB4-4046-99DA-5137D15F1BBA}" destId="{60FAEC5F-7F6E-C24E-91B2-2DA2A5A20CC5}" srcOrd="12" destOrd="0" presId="urn:microsoft.com/office/officeart/2008/layout/VerticalCurvedList"/>
    <dgm:cxn modelId="{DBD47C68-16EE-41A3-A2C7-166DE9B4B145}"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a:solidFill>
          <a:schemeClr val="bg1"/>
        </a:solidFill>
      </dgm:spPr>
      <dgm:t>
        <a:bodyPr/>
        <a:lstStyle/>
        <a:p>
          <a:endParaRPr lang="en-US"/>
        </a:p>
      </dgm:t>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D9F441D-672C-44BD-8E4A-A261A9B93822}" type="presOf" srcId="{E1411CFB-8346-A448-8691-B184452B5053}" destId="{5C8C4924-B70F-584B-A558-6DFBF7783117}"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C3F35882-5E3B-4159-87CA-219F5FC01328}" type="presOf" srcId="{12A6ED6A-BB5D-7140-B8B2-9970A4920CCF}" destId="{68241B54-D941-274B-AFB5-2522056C3546}" srcOrd="0" destOrd="0" presId="urn:microsoft.com/office/officeart/2008/layout/VerticalCurvedList"/>
    <dgm:cxn modelId="{EF0B3B41-EE2C-42B8-977D-A97130EDD3B8}" type="presOf" srcId="{84363C99-5A09-0C4F-8981-E7E196A955F3}" destId="{284457FC-AD50-C645-A42C-162C7FA81438}" srcOrd="0" destOrd="0" presId="urn:microsoft.com/office/officeart/2008/layout/VerticalCurvedList"/>
    <dgm:cxn modelId="{714ECEF6-88A7-4CE4-8434-0F668B65BD21}" type="presOf" srcId="{93B0E3EA-EB2A-CD4D-8800-F093C7D8D4FA}" destId="{9885AAD4-FA98-2C4C-9261-CE750F217DFB}"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BC9DCCE8-5DB2-434C-B676-38DA58F13DA3}" type="presOf" srcId="{4E88E592-E1FD-8844-A1BF-8180E954F441}" destId="{D87E3F26-70EF-E641-A2FF-3B887F9B8B60}" srcOrd="0" destOrd="0" presId="urn:microsoft.com/office/officeart/2008/layout/VerticalCurvedList"/>
    <dgm:cxn modelId="{93A012D3-DBA6-43DD-A357-51DB2E3FBCB7}" type="presOf" srcId="{6F717017-F0EB-0942-8B3A-3DFC0CF31DD1}" destId="{CD9B664E-C07E-2449-A3D4-B6F2441115BF}" srcOrd="0" destOrd="0" presId="urn:microsoft.com/office/officeart/2008/layout/VerticalCurvedList"/>
    <dgm:cxn modelId="{32A8EA8C-1FF2-4947-8E03-43AE47B90D03}" type="presOf" srcId="{D6348C27-72EE-9342-B0A7-855A7187B53D}" destId="{64F72B36-3014-7E43-B43C-AB2333FD8633}" srcOrd="0" destOrd="0" presId="urn:microsoft.com/office/officeart/2008/layout/VerticalCurvedList"/>
    <dgm:cxn modelId="{261CCB1B-DDE1-45AB-8543-D116F20858AC}" type="presOf" srcId="{9388A3BD-B17F-2146-872A-FC42DEAE1793}" destId="{51369AC8-5288-6F48-9FCC-2954F0788881}"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21CA7877-8222-4B4D-B95E-D3ED416EC13E}" type="presParOf" srcId="{51369AC8-5288-6F48-9FCC-2954F0788881}" destId="{A7ECB4C1-2DB4-4046-99DA-5137D15F1BBA}" srcOrd="0" destOrd="0" presId="urn:microsoft.com/office/officeart/2008/layout/VerticalCurvedList"/>
    <dgm:cxn modelId="{E9F6BFFB-83EA-4732-84E6-DB3618156FDE}" type="presParOf" srcId="{A7ECB4C1-2DB4-4046-99DA-5137D15F1BBA}" destId="{89B47217-AC47-1043-96D5-456C74CA5421}" srcOrd="0" destOrd="0" presId="urn:microsoft.com/office/officeart/2008/layout/VerticalCurvedList"/>
    <dgm:cxn modelId="{416FF413-C996-4CFA-A33E-AA72F10AF4C1}" type="presParOf" srcId="{89B47217-AC47-1043-96D5-456C74CA5421}" destId="{5C257413-CC94-1B45-91CA-AF2DA75F7B80}" srcOrd="0" destOrd="0" presId="urn:microsoft.com/office/officeart/2008/layout/VerticalCurvedList"/>
    <dgm:cxn modelId="{989278D7-107D-440F-A0FE-2778BA019CBD}" type="presParOf" srcId="{89B47217-AC47-1043-96D5-456C74CA5421}" destId="{68241B54-D941-274B-AFB5-2522056C3546}" srcOrd="1" destOrd="0" presId="urn:microsoft.com/office/officeart/2008/layout/VerticalCurvedList"/>
    <dgm:cxn modelId="{1F50EB38-D3CE-41F9-861B-91CEE3878B05}" type="presParOf" srcId="{89B47217-AC47-1043-96D5-456C74CA5421}" destId="{CCBE61A8-E649-934F-8310-60A086DBC161}" srcOrd="2" destOrd="0" presId="urn:microsoft.com/office/officeart/2008/layout/VerticalCurvedList"/>
    <dgm:cxn modelId="{FA66BCD9-9937-4119-9780-234754F6593F}" type="presParOf" srcId="{89B47217-AC47-1043-96D5-456C74CA5421}" destId="{3FFC9FA2-081F-7849-88A8-A637166D887D}" srcOrd="3" destOrd="0" presId="urn:microsoft.com/office/officeart/2008/layout/VerticalCurvedList"/>
    <dgm:cxn modelId="{D34C07EF-3344-402E-96C7-1D63CD668495}" type="presParOf" srcId="{A7ECB4C1-2DB4-4046-99DA-5137D15F1BBA}" destId="{64F72B36-3014-7E43-B43C-AB2333FD8633}" srcOrd="1" destOrd="0" presId="urn:microsoft.com/office/officeart/2008/layout/VerticalCurvedList"/>
    <dgm:cxn modelId="{9BF81B91-8317-489C-B1F0-EA3A3FAD3026}" type="presParOf" srcId="{A7ECB4C1-2DB4-4046-99DA-5137D15F1BBA}" destId="{C706095C-0A54-2C4E-85B9-27D8D1418F26}" srcOrd="2" destOrd="0" presId="urn:microsoft.com/office/officeart/2008/layout/VerticalCurvedList"/>
    <dgm:cxn modelId="{EF3677C4-B433-4AB5-8B1F-238E739FB8D5}" type="presParOf" srcId="{C706095C-0A54-2C4E-85B9-27D8D1418F26}" destId="{471A6F5D-6E82-5A45-A05E-74FF9AC5AA6F}" srcOrd="0" destOrd="0" presId="urn:microsoft.com/office/officeart/2008/layout/VerticalCurvedList"/>
    <dgm:cxn modelId="{FE520749-596F-43B2-9CB8-4E6DA9B3CD30}" type="presParOf" srcId="{A7ECB4C1-2DB4-4046-99DA-5137D15F1BBA}" destId="{5C8C4924-B70F-584B-A558-6DFBF7783117}" srcOrd="3" destOrd="0" presId="urn:microsoft.com/office/officeart/2008/layout/VerticalCurvedList"/>
    <dgm:cxn modelId="{59424BD9-ACC0-4D99-8B75-26C146FD9FC7}" type="presParOf" srcId="{A7ECB4C1-2DB4-4046-99DA-5137D15F1BBA}" destId="{1F05EE8C-9E5C-8441-9211-AB33BFB5735F}" srcOrd="4" destOrd="0" presId="urn:microsoft.com/office/officeart/2008/layout/VerticalCurvedList"/>
    <dgm:cxn modelId="{295D7121-6F0D-486A-A171-4ABA918BAAEA}" type="presParOf" srcId="{1F05EE8C-9E5C-8441-9211-AB33BFB5735F}" destId="{C9F365C3-5E28-3E4D-B0AC-73E041BC8AD6}" srcOrd="0" destOrd="0" presId="urn:microsoft.com/office/officeart/2008/layout/VerticalCurvedList"/>
    <dgm:cxn modelId="{7C3E7ABC-9A6E-412C-90D5-88B51250624C}" type="presParOf" srcId="{A7ECB4C1-2DB4-4046-99DA-5137D15F1BBA}" destId="{284457FC-AD50-C645-A42C-162C7FA81438}" srcOrd="5" destOrd="0" presId="urn:microsoft.com/office/officeart/2008/layout/VerticalCurvedList"/>
    <dgm:cxn modelId="{040EAA32-F61B-4DA2-A863-838866DDE474}" type="presParOf" srcId="{A7ECB4C1-2DB4-4046-99DA-5137D15F1BBA}" destId="{A59BE9B0-EE4A-DA46-89D3-F18D51C20B1F}" srcOrd="6" destOrd="0" presId="urn:microsoft.com/office/officeart/2008/layout/VerticalCurvedList"/>
    <dgm:cxn modelId="{04CB9C32-7AD6-48EA-93AC-B55F432FC06F}" type="presParOf" srcId="{A59BE9B0-EE4A-DA46-89D3-F18D51C20B1F}" destId="{A1A53361-3AEE-5B41-8E71-8DC695F6FE21}" srcOrd="0" destOrd="0" presId="urn:microsoft.com/office/officeart/2008/layout/VerticalCurvedList"/>
    <dgm:cxn modelId="{5C623049-D074-4029-9D51-8E0B3589462B}" type="presParOf" srcId="{A7ECB4C1-2DB4-4046-99DA-5137D15F1BBA}" destId="{CD9B664E-C07E-2449-A3D4-B6F2441115BF}" srcOrd="7" destOrd="0" presId="urn:microsoft.com/office/officeart/2008/layout/VerticalCurvedList"/>
    <dgm:cxn modelId="{B7D1444E-D530-4D80-8B24-6B937E707018}" type="presParOf" srcId="{A7ECB4C1-2DB4-4046-99DA-5137D15F1BBA}" destId="{1070D81C-3A1C-094C-A85C-46EA805E117F}" srcOrd="8" destOrd="0" presId="urn:microsoft.com/office/officeart/2008/layout/VerticalCurvedList"/>
    <dgm:cxn modelId="{48B9A7F4-79E3-4C67-A831-7BBC91EF17B5}" type="presParOf" srcId="{1070D81C-3A1C-094C-A85C-46EA805E117F}" destId="{7452716A-356E-094F-9D11-F69DEE722EF3}" srcOrd="0" destOrd="0" presId="urn:microsoft.com/office/officeart/2008/layout/VerticalCurvedList"/>
    <dgm:cxn modelId="{504FED67-6F39-4CCE-AF27-9F04A4FCD446}" type="presParOf" srcId="{A7ECB4C1-2DB4-4046-99DA-5137D15F1BBA}" destId="{9885AAD4-FA98-2C4C-9261-CE750F217DFB}" srcOrd="9" destOrd="0" presId="urn:microsoft.com/office/officeart/2008/layout/VerticalCurvedList"/>
    <dgm:cxn modelId="{716033F1-672A-47D6-9153-1643B8D15AAD}" type="presParOf" srcId="{A7ECB4C1-2DB4-4046-99DA-5137D15F1BBA}" destId="{2778AA55-31A8-3E43-8488-993171323A9D}" srcOrd="10" destOrd="0" presId="urn:microsoft.com/office/officeart/2008/layout/VerticalCurvedList"/>
    <dgm:cxn modelId="{C473BDD4-8AB6-489C-AD34-0F3F206AD8F0}" type="presParOf" srcId="{2778AA55-31A8-3E43-8488-993171323A9D}" destId="{1063CDC9-B40D-5C42-8196-0A15B9AA25CD}" srcOrd="0" destOrd="0" presId="urn:microsoft.com/office/officeart/2008/layout/VerticalCurvedList"/>
    <dgm:cxn modelId="{7A5F6E02-56F0-4D7E-930F-26021BA2D661}" type="presParOf" srcId="{A7ECB4C1-2DB4-4046-99DA-5137D15F1BBA}" destId="{D87E3F26-70EF-E641-A2FF-3B887F9B8B60}" srcOrd="11" destOrd="0" presId="urn:microsoft.com/office/officeart/2008/layout/VerticalCurvedList"/>
    <dgm:cxn modelId="{5AB1E402-6C4F-4CA6-900D-17CF9B064866}" type="presParOf" srcId="{A7ECB4C1-2DB4-4046-99DA-5137D15F1BBA}" destId="{60FAEC5F-7F6E-C24E-91B2-2DA2A5A20CC5}" srcOrd="12" destOrd="0" presId="urn:microsoft.com/office/officeart/2008/layout/VerticalCurvedList"/>
    <dgm:cxn modelId="{F8F5190D-313C-483E-84F6-0A31CD1049C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a:solidFill>
          <a:schemeClr val="bg1"/>
        </a:solidFill>
      </dgm:spPr>
      <dgm:t>
        <a:bodyPr/>
        <a:lstStyle/>
        <a:p>
          <a:endParaRPr lang="en-US"/>
        </a:p>
      </dgm:t>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1F396536-496B-4902-AA05-72462AB5751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C1F8C93B-32D7-4457-BE3A-36A16D594E19}" type="presOf" srcId="{9388A3BD-B17F-2146-872A-FC42DEAE1793}" destId="{51369AC8-5288-6F48-9FCC-2954F0788881}"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73A978C4-2E61-4629-981D-81E7D5ECC55F}" type="presOf" srcId="{E1411CFB-8346-A448-8691-B184452B5053}" destId="{5C8C4924-B70F-584B-A558-6DFBF7783117}" srcOrd="0" destOrd="0" presId="urn:microsoft.com/office/officeart/2008/layout/VerticalCurvedList"/>
    <dgm:cxn modelId="{5353EA7F-AE49-4062-9F54-2DCC6421A7D0}" type="presOf" srcId="{4E88E592-E1FD-8844-A1BF-8180E954F441}" destId="{D87E3F26-70EF-E641-A2FF-3B887F9B8B60}"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243D4C85-7775-4F4D-A19A-F992AD308FD2}" type="presOf" srcId="{6F717017-F0EB-0942-8B3A-3DFC0CF31DD1}" destId="{CD9B664E-C07E-2449-A3D4-B6F2441115BF}" srcOrd="0" destOrd="0" presId="urn:microsoft.com/office/officeart/2008/layout/VerticalCurvedList"/>
    <dgm:cxn modelId="{38CBD70A-81BF-4E08-910B-7089C1D81E7A}" type="presOf" srcId="{93B0E3EA-EB2A-CD4D-8800-F093C7D8D4FA}" destId="{9885AAD4-FA98-2C4C-9261-CE750F217DFB}"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E74FAFC8-4E42-4681-84CF-A0220E4F957F}" type="presOf" srcId="{12A6ED6A-BB5D-7140-B8B2-9970A4920CCF}" destId="{68241B54-D941-274B-AFB5-2522056C3546}"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05E37891-19DC-43D0-9636-99415522499F}" type="presOf" srcId="{D6348C27-72EE-9342-B0A7-855A7187B53D}" destId="{64F72B36-3014-7E43-B43C-AB2333FD8633}" srcOrd="0" destOrd="0" presId="urn:microsoft.com/office/officeart/2008/layout/VerticalCurvedList"/>
    <dgm:cxn modelId="{059FF27A-0150-4F3D-9183-6347FD18BFA5}" type="presParOf" srcId="{51369AC8-5288-6F48-9FCC-2954F0788881}" destId="{A7ECB4C1-2DB4-4046-99DA-5137D15F1BBA}" srcOrd="0" destOrd="0" presId="urn:microsoft.com/office/officeart/2008/layout/VerticalCurvedList"/>
    <dgm:cxn modelId="{3D513356-DA2B-4F4D-B8DE-ACE0B5DFA236}" type="presParOf" srcId="{A7ECB4C1-2DB4-4046-99DA-5137D15F1BBA}" destId="{89B47217-AC47-1043-96D5-456C74CA5421}" srcOrd="0" destOrd="0" presId="urn:microsoft.com/office/officeart/2008/layout/VerticalCurvedList"/>
    <dgm:cxn modelId="{9D2DE9CE-151F-4956-8098-18B3854825F7}" type="presParOf" srcId="{89B47217-AC47-1043-96D5-456C74CA5421}" destId="{5C257413-CC94-1B45-91CA-AF2DA75F7B80}" srcOrd="0" destOrd="0" presId="urn:microsoft.com/office/officeart/2008/layout/VerticalCurvedList"/>
    <dgm:cxn modelId="{389EDFA1-BF44-42C8-9C30-2AC396DFA34A}" type="presParOf" srcId="{89B47217-AC47-1043-96D5-456C74CA5421}" destId="{68241B54-D941-274B-AFB5-2522056C3546}" srcOrd="1" destOrd="0" presId="urn:microsoft.com/office/officeart/2008/layout/VerticalCurvedList"/>
    <dgm:cxn modelId="{96F58241-04AE-4FF9-94D8-8B379788AF57}" type="presParOf" srcId="{89B47217-AC47-1043-96D5-456C74CA5421}" destId="{CCBE61A8-E649-934F-8310-60A086DBC161}" srcOrd="2" destOrd="0" presId="urn:microsoft.com/office/officeart/2008/layout/VerticalCurvedList"/>
    <dgm:cxn modelId="{8AC0D8F7-84B0-4153-8E3C-884250FBB914}" type="presParOf" srcId="{89B47217-AC47-1043-96D5-456C74CA5421}" destId="{3FFC9FA2-081F-7849-88A8-A637166D887D}" srcOrd="3" destOrd="0" presId="urn:microsoft.com/office/officeart/2008/layout/VerticalCurvedList"/>
    <dgm:cxn modelId="{FF0379B5-9873-4B00-9CC3-4B0E471198B8}" type="presParOf" srcId="{A7ECB4C1-2DB4-4046-99DA-5137D15F1BBA}" destId="{64F72B36-3014-7E43-B43C-AB2333FD8633}" srcOrd="1" destOrd="0" presId="urn:microsoft.com/office/officeart/2008/layout/VerticalCurvedList"/>
    <dgm:cxn modelId="{CAAC0968-8AA0-428B-8D3A-CDDD959C4F82}" type="presParOf" srcId="{A7ECB4C1-2DB4-4046-99DA-5137D15F1BBA}" destId="{C706095C-0A54-2C4E-85B9-27D8D1418F26}" srcOrd="2" destOrd="0" presId="urn:microsoft.com/office/officeart/2008/layout/VerticalCurvedList"/>
    <dgm:cxn modelId="{A57916F6-D2DE-45FB-9957-59182A2A1117}" type="presParOf" srcId="{C706095C-0A54-2C4E-85B9-27D8D1418F26}" destId="{471A6F5D-6E82-5A45-A05E-74FF9AC5AA6F}" srcOrd="0" destOrd="0" presId="urn:microsoft.com/office/officeart/2008/layout/VerticalCurvedList"/>
    <dgm:cxn modelId="{8043D508-84C8-4979-AB91-92B040B96B5D}" type="presParOf" srcId="{A7ECB4C1-2DB4-4046-99DA-5137D15F1BBA}" destId="{5C8C4924-B70F-584B-A558-6DFBF7783117}" srcOrd="3" destOrd="0" presId="urn:microsoft.com/office/officeart/2008/layout/VerticalCurvedList"/>
    <dgm:cxn modelId="{3FC21602-2290-48CD-B23B-EEA07081DC92}" type="presParOf" srcId="{A7ECB4C1-2DB4-4046-99DA-5137D15F1BBA}" destId="{1F05EE8C-9E5C-8441-9211-AB33BFB5735F}" srcOrd="4" destOrd="0" presId="urn:microsoft.com/office/officeart/2008/layout/VerticalCurvedList"/>
    <dgm:cxn modelId="{78DA9731-7CE2-438E-8039-64210B5DA544}" type="presParOf" srcId="{1F05EE8C-9E5C-8441-9211-AB33BFB5735F}" destId="{C9F365C3-5E28-3E4D-B0AC-73E041BC8AD6}" srcOrd="0" destOrd="0" presId="urn:microsoft.com/office/officeart/2008/layout/VerticalCurvedList"/>
    <dgm:cxn modelId="{B32E75F1-DBF0-46B5-AFC5-F2157DAC3FE5}" type="presParOf" srcId="{A7ECB4C1-2DB4-4046-99DA-5137D15F1BBA}" destId="{284457FC-AD50-C645-A42C-162C7FA81438}" srcOrd="5" destOrd="0" presId="urn:microsoft.com/office/officeart/2008/layout/VerticalCurvedList"/>
    <dgm:cxn modelId="{869337F6-B3D8-46C1-B09F-E332E7AE23A3}" type="presParOf" srcId="{A7ECB4C1-2DB4-4046-99DA-5137D15F1BBA}" destId="{A59BE9B0-EE4A-DA46-89D3-F18D51C20B1F}" srcOrd="6" destOrd="0" presId="urn:microsoft.com/office/officeart/2008/layout/VerticalCurvedList"/>
    <dgm:cxn modelId="{EEE5171C-5346-474E-AFDB-A82F630561F9}" type="presParOf" srcId="{A59BE9B0-EE4A-DA46-89D3-F18D51C20B1F}" destId="{A1A53361-3AEE-5B41-8E71-8DC695F6FE21}" srcOrd="0" destOrd="0" presId="urn:microsoft.com/office/officeart/2008/layout/VerticalCurvedList"/>
    <dgm:cxn modelId="{3C402A9B-90C1-4E0F-85A9-C4BCC3B2BE16}" type="presParOf" srcId="{A7ECB4C1-2DB4-4046-99DA-5137D15F1BBA}" destId="{CD9B664E-C07E-2449-A3D4-B6F2441115BF}" srcOrd="7" destOrd="0" presId="urn:microsoft.com/office/officeart/2008/layout/VerticalCurvedList"/>
    <dgm:cxn modelId="{47B58867-E382-4F9C-8605-81F03F1B7917}" type="presParOf" srcId="{A7ECB4C1-2DB4-4046-99DA-5137D15F1BBA}" destId="{1070D81C-3A1C-094C-A85C-46EA805E117F}" srcOrd="8" destOrd="0" presId="urn:microsoft.com/office/officeart/2008/layout/VerticalCurvedList"/>
    <dgm:cxn modelId="{5E2DA40A-6699-448B-9985-5B0ECB6DCEEF}" type="presParOf" srcId="{1070D81C-3A1C-094C-A85C-46EA805E117F}" destId="{7452716A-356E-094F-9D11-F69DEE722EF3}" srcOrd="0" destOrd="0" presId="urn:microsoft.com/office/officeart/2008/layout/VerticalCurvedList"/>
    <dgm:cxn modelId="{804A9C7B-EBAB-4726-9AA7-A89C27C24232}" type="presParOf" srcId="{A7ECB4C1-2DB4-4046-99DA-5137D15F1BBA}" destId="{9885AAD4-FA98-2C4C-9261-CE750F217DFB}" srcOrd="9" destOrd="0" presId="urn:microsoft.com/office/officeart/2008/layout/VerticalCurvedList"/>
    <dgm:cxn modelId="{712A9548-CE1B-4FA5-9E81-D893733FC210}" type="presParOf" srcId="{A7ECB4C1-2DB4-4046-99DA-5137D15F1BBA}" destId="{2778AA55-31A8-3E43-8488-993171323A9D}" srcOrd="10" destOrd="0" presId="urn:microsoft.com/office/officeart/2008/layout/VerticalCurvedList"/>
    <dgm:cxn modelId="{4CA2327A-9D0B-46E4-ADF4-1F7D99C2F8CA}" type="presParOf" srcId="{2778AA55-31A8-3E43-8488-993171323A9D}" destId="{1063CDC9-B40D-5C42-8196-0A15B9AA25CD}" srcOrd="0" destOrd="0" presId="urn:microsoft.com/office/officeart/2008/layout/VerticalCurvedList"/>
    <dgm:cxn modelId="{27B4FF91-0A93-42ED-BE16-135A14D523F3}" type="presParOf" srcId="{A7ECB4C1-2DB4-4046-99DA-5137D15F1BBA}" destId="{D87E3F26-70EF-E641-A2FF-3B887F9B8B60}" srcOrd="11" destOrd="0" presId="urn:microsoft.com/office/officeart/2008/layout/VerticalCurvedList"/>
    <dgm:cxn modelId="{E5DAA991-031A-43F7-B242-85CE4D5E56EE}" type="presParOf" srcId="{A7ECB4C1-2DB4-4046-99DA-5137D15F1BBA}" destId="{60FAEC5F-7F6E-C24E-91B2-2DA2A5A20CC5}" srcOrd="12" destOrd="0" presId="urn:microsoft.com/office/officeart/2008/layout/VerticalCurvedList"/>
    <dgm:cxn modelId="{F5C6A681-AAEF-4BF8-8975-D3BB5BA02D8D}"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a:solidFill>
          <a:schemeClr val="bg1"/>
        </a:solidFill>
      </dgm:spPr>
      <dgm:t>
        <a:bodyPr/>
        <a:lstStyle/>
        <a:p>
          <a:endParaRPr lang="en-US"/>
        </a:p>
      </dgm:t>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2C107815-4298-4F84-8314-E421866DF331}" type="presOf" srcId="{93B0E3EA-EB2A-CD4D-8800-F093C7D8D4FA}" destId="{9885AAD4-FA98-2C4C-9261-CE750F217DFB}" srcOrd="0" destOrd="0" presId="urn:microsoft.com/office/officeart/2008/layout/VerticalCurvedList"/>
    <dgm:cxn modelId="{5F906183-F533-4C3B-B9F3-DD15FC9D8DF1}" type="presOf" srcId="{84363C99-5A09-0C4F-8981-E7E196A955F3}" destId="{284457FC-AD50-C645-A42C-162C7FA81438}" srcOrd="0" destOrd="0" presId="urn:microsoft.com/office/officeart/2008/layout/VerticalCurvedList"/>
    <dgm:cxn modelId="{3F7912F1-654D-496E-9F21-0120802842FA}" type="presOf" srcId="{6F717017-F0EB-0942-8B3A-3DFC0CF31DD1}" destId="{CD9B664E-C07E-2449-A3D4-B6F2441115BF}" srcOrd="0" destOrd="0" presId="urn:microsoft.com/office/officeart/2008/layout/VerticalCurvedList"/>
    <dgm:cxn modelId="{0C4EFDDA-71BB-4D31-AECE-94ABD9F42956}" type="presOf" srcId="{D6348C27-72EE-9342-B0A7-855A7187B53D}" destId="{64F72B36-3014-7E43-B43C-AB2333FD8633}"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67B72592-BC4E-4784-AE40-C7CA66A40BAF}" type="presOf" srcId="{12A6ED6A-BB5D-7140-B8B2-9970A4920CCF}" destId="{68241B54-D941-274B-AFB5-2522056C3546}" srcOrd="0" destOrd="0" presId="urn:microsoft.com/office/officeart/2008/layout/VerticalCurvedList"/>
    <dgm:cxn modelId="{AD68FFFE-CD01-450D-AA08-F161A56C9510}" type="presOf" srcId="{E1411CFB-8346-A448-8691-B184452B5053}" destId="{5C8C4924-B70F-584B-A558-6DFBF7783117}" srcOrd="0" destOrd="0" presId="urn:microsoft.com/office/officeart/2008/layout/VerticalCurvedList"/>
    <dgm:cxn modelId="{77AB2A4F-8DDE-4362-BF3C-BE3BF3426B6C}" type="presOf" srcId="{4E88E592-E1FD-8844-A1BF-8180E954F441}" destId="{D87E3F26-70EF-E641-A2FF-3B887F9B8B60}"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45DE5C39-E4F7-4E2F-A9AA-F1C63D1C6E54}" type="presOf" srcId="{9388A3BD-B17F-2146-872A-FC42DEAE1793}" destId="{51369AC8-5288-6F48-9FCC-2954F0788881}"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3CF53C17-C62F-460B-A643-72D5F240542D}" type="presParOf" srcId="{51369AC8-5288-6F48-9FCC-2954F0788881}" destId="{A7ECB4C1-2DB4-4046-99DA-5137D15F1BBA}" srcOrd="0" destOrd="0" presId="urn:microsoft.com/office/officeart/2008/layout/VerticalCurvedList"/>
    <dgm:cxn modelId="{3B0D571A-DB14-4B12-AB08-2D952E4DEC48}" type="presParOf" srcId="{A7ECB4C1-2DB4-4046-99DA-5137D15F1BBA}" destId="{89B47217-AC47-1043-96D5-456C74CA5421}" srcOrd="0" destOrd="0" presId="urn:microsoft.com/office/officeart/2008/layout/VerticalCurvedList"/>
    <dgm:cxn modelId="{6CDC4991-78AB-409E-BB43-31780FE35963}" type="presParOf" srcId="{89B47217-AC47-1043-96D5-456C74CA5421}" destId="{5C257413-CC94-1B45-91CA-AF2DA75F7B80}" srcOrd="0" destOrd="0" presId="urn:microsoft.com/office/officeart/2008/layout/VerticalCurvedList"/>
    <dgm:cxn modelId="{8355BBA2-8C02-4DB8-A209-ADDC00CF76B7}" type="presParOf" srcId="{89B47217-AC47-1043-96D5-456C74CA5421}" destId="{68241B54-D941-274B-AFB5-2522056C3546}" srcOrd="1" destOrd="0" presId="urn:microsoft.com/office/officeart/2008/layout/VerticalCurvedList"/>
    <dgm:cxn modelId="{08BFE105-966F-4EFB-BCEA-82D862601FBB}" type="presParOf" srcId="{89B47217-AC47-1043-96D5-456C74CA5421}" destId="{CCBE61A8-E649-934F-8310-60A086DBC161}" srcOrd="2" destOrd="0" presId="urn:microsoft.com/office/officeart/2008/layout/VerticalCurvedList"/>
    <dgm:cxn modelId="{8790642F-E1C2-4390-B064-085A49EDA867}" type="presParOf" srcId="{89B47217-AC47-1043-96D5-456C74CA5421}" destId="{3FFC9FA2-081F-7849-88A8-A637166D887D}" srcOrd="3" destOrd="0" presId="urn:microsoft.com/office/officeart/2008/layout/VerticalCurvedList"/>
    <dgm:cxn modelId="{7E2D6DBC-5475-4619-A763-03435492B4AB}" type="presParOf" srcId="{A7ECB4C1-2DB4-4046-99DA-5137D15F1BBA}" destId="{64F72B36-3014-7E43-B43C-AB2333FD8633}" srcOrd="1" destOrd="0" presId="urn:microsoft.com/office/officeart/2008/layout/VerticalCurvedList"/>
    <dgm:cxn modelId="{CCFEA938-DF20-4552-B290-643C9103A5A2}" type="presParOf" srcId="{A7ECB4C1-2DB4-4046-99DA-5137D15F1BBA}" destId="{C706095C-0A54-2C4E-85B9-27D8D1418F26}" srcOrd="2" destOrd="0" presId="urn:microsoft.com/office/officeart/2008/layout/VerticalCurvedList"/>
    <dgm:cxn modelId="{F0987DD0-8491-402B-B828-FBEC9A8D8934}" type="presParOf" srcId="{C706095C-0A54-2C4E-85B9-27D8D1418F26}" destId="{471A6F5D-6E82-5A45-A05E-74FF9AC5AA6F}" srcOrd="0" destOrd="0" presId="urn:microsoft.com/office/officeart/2008/layout/VerticalCurvedList"/>
    <dgm:cxn modelId="{42640D44-C780-42E7-BD93-9BC0056DA4BF}" type="presParOf" srcId="{A7ECB4C1-2DB4-4046-99DA-5137D15F1BBA}" destId="{5C8C4924-B70F-584B-A558-6DFBF7783117}" srcOrd="3" destOrd="0" presId="urn:microsoft.com/office/officeart/2008/layout/VerticalCurvedList"/>
    <dgm:cxn modelId="{FBD5475A-7F61-4CF0-A4A0-56E28DCF3508}" type="presParOf" srcId="{A7ECB4C1-2DB4-4046-99DA-5137D15F1BBA}" destId="{1F05EE8C-9E5C-8441-9211-AB33BFB5735F}" srcOrd="4" destOrd="0" presId="urn:microsoft.com/office/officeart/2008/layout/VerticalCurvedList"/>
    <dgm:cxn modelId="{9D58F6D1-A74F-4355-A559-3C77B5BADCD0}" type="presParOf" srcId="{1F05EE8C-9E5C-8441-9211-AB33BFB5735F}" destId="{C9F365C3-5E28-3E4D-B0AC-73E041BC8AD6}" srcOrd="0" destOrd="0" presId="urn:microsoft.com/office/officeart/2008/layout/VerticalCurvedList"/>
    <dgm:cxn modelId="{F631B775-A602-4BBB-87BA-D0E8F21062C9}" type="presParOf" srcId="{A7ECB4C1-2DB4-4046-99DA-5137D15F1BBA}" destId="{284457FC-AD50-C645-A42C-162C7FA81438}" srcOrd="5" destOrd="0" presId="urn:microsoft.com/office/officeart/2008/layout/VerticalCurvedList"/>
    <dgm:cxn modelId="{7E073DC5-CF69-45C3-9684-3943F13B52D7}" type="presParOf" srcId="{A7ECB4C1-2DB4-4046-99DA-5137D15F1BBA}" destId="{A59BE9B0-EE4A-DA46-89D3-F18D51C20B1F}" srcOrd="6" destOrd="0" presId="urn:microsoft.com/office/officeart/2008/layout/VerticalCurvedList"/>
    <dgm:cxn modelId="{57F0FDD7-8C28-4C25-A90B-EF6C636F1D69}" type="presParOf" srcId="{A59BE9B0-EE4A-DA46-89D3-F18D51C20B1F}" destId="{A1A53361-3AEE-5B41-8E71-8DC695F6FE21}" srcOrd="0" destOrd="0" presId="urn:microsoft.com/office/officeart/2008/layout/VerticalCurvedList"/>
    <dgm:cxn modelId="{0057600A-0744-4D55-B1B3-E1A8EAF26B54}" type="presParOf" srcId="{A7ECB4C1-2DB4-4046-99DA-5137D15F1BBA}" destId="{CD9B664E-C07E-2449-A3D4-B6F2441115BF}" srcOrd="7" destOrd="0" presId="urn:microsoft.com/office/officeart/2008/layout/VerticalCurvedList"/>
    <dgm:cxn modelId="{4777A50B-188C-4771-9196-53D49E4F1BA5}" type="presParOf" srcId="{A7ECB4C1-2DB4-4046-99DA-5137D15F1BBA}" destId="{1070D81C-3A1C-094C-A85C-46EA805E117F}" srcOrd="8" destOrd="0" presId="urn:microsoft.com/office/officeart/2008/layout/VerticalCurvedList"/>
    <dgm:cxn modelId="{A695B2AB-3A18-41A6-8D45-349E5F9E86FB}" type="presParOf" srcId="{1070D81C-3A1C-094C-A85C-46EA805E117F}" destId="{7452716A-356E-094F-9D11-F69DEE722EF3}" srcOrd="0" destOrd="0" presId="urn:microsoft.com/office/officeart/2008/layout/VerticalCurvedList"/>
    <dgm:cxn modelId="{6D031003-1492-4F9D-B21F-73A6F1661660}" type="presParOf" srcId="{A7ECB4C1-2DB4-4046-99DA-5137D15F1BBA}" destId="{9885AAD4-FA98-2C4C-9261-CE750F217DFB}" srcOrd="9" destOrd="0" presId="urn:microsoft.com/office/officeart/2008/layout/VerticalCurvedList"/>
    <dgm:cxn modelId="{B0B34192-882B-4700-8847-8AB73CE608E6}" type="presParOf" srcId="{A7ECB4C1-2DB4-4046-99DA-5137D15F1BBA}" destId="{2778AA55-31A8-3E43-8488-993171323A9D}" srcOrd="10" destOrd="0" presId="urn:microsoft.com/office/officeart/2008/layout/VerticalCurvedList"/>
    <dgm:cxn modelId="{734F637C-4043-4C0E-BA38-F4188594754D}" type="presParOf" srcId="{2778AA55-31A8-3E43-8488-993171323A9D}" destId="{1063CDC9-B40D-5C42-8196-0A15B9AA25CD}" srcOrd="0" destOrd="0" presId="urn:microsoft.com/office/officeart/2008/layout/VerticalCurvedList"/>
    <dgm:cxn modelId="{0F63EDB2-0A96-4EEF-BCDD-8036B7A75A27}" type="presParOf" srcId="{A7ECB4C1-2DB4-4046-99DA-5137D15F1BBA}" destId="{D87E3F26-70EF-E641-A2FF-3B887F9B8B60}" srcOrd="11" destOrd="0" presId="urn:microsoft.com/office/officeart/2008/layout/VerticalCurvedList"/>
    <dgm:cxn modelId="{4EC1AD20-9346-4C32-A8DA-23672A5A9BB6}" type="presParOf" srcId="{A7ECB4C1-2DB4-4046-99DA-5137D15F1BBA}" destId="{60FAEC5F-7F6E-C24E-91B2-2DA2A5A20CC5}" srcOrd="12" destOrd="0" presId="urn:microsoft.com/office/officeart/2008/layout/VerticalCurvedList"/>
    <dgm:cxn modelId="{062EB88B-AFDA-4815-A4CC-F53614C6339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a:solidFill>
          <a:schemeClr val="bg1"/>
        </a:solidFill>
      </dgm:spPr>
      <dgm:t>
        <a:bodyPr/>
        <a:lstStyle/>
        <a:p>
          <a:endParaRPr lang="en-US"/>
        </a:p>
      </dgm:t>
    </dgm:pt>
  </dgm:ptLst>
  <dgm:cxnLst>
    <dgm:cxn modelId="{696ED52E-A3CD-5648-8650-693A90FC69BC}" srcId="{9388A3BD-B17F-2146-872A-FC42DEAE1793}" destId="{6F717017-F0EB-0942-8B3A-3DFC0CF31DD1}" srcOrd="3" destOrd="0" parTransId="{D81CFBEC-E475-2743-9BE9-053C87652C48}" sibTransId="{B2C5E4DF-9887-9C49-B3C0-599183304D9F}"/>
    <dgm:cxn modelId="{ECEBE226-F0D5-44C9-8AC4-CA60362EDCF1}" type="presOf" srcId="{12A6ED6A-BB5D-7140-B8B2-9970A4920CCF}" destId="{68241B54-D941-274B-AFB5-2522056C3546}"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145ADF46-9D94-0542-AFF6-9CB725F290B7}" srcId="{9388A3BD-B17F-2146-872A-FC42DEAE1793}" destId="{4E88E592-E1FD-8844-A1BF-8180E954F441}" srcOrd="5" destOrd="0" parTransId="{BB5AA31D-37FB-664D-A6F9-3ABB9020DE3F}" sibTransId="{C2F6AE56-981F-5940-82D0-C27313B2F047}"/>
    <dgm:cxn modelId="{DA7E2C0E-0A33-420E-8A72-D90972BBE610}" type="presOf" srcId="{6F717017-F0EB-0942-8B3A-3DFC0CF31DD1}" destId="{CD9B664E-C07E-2449-A3D4-B6F2441115BF}"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0F98E1F8-39D1-4A41-B531-799DA2893FCA}" type="presOf" srcId="{93B0E3EA-EB2A-CD4D-8800-F093C7D8D4FA}" destId="{9885AAD4-FA98-2C4C-9261-CE750F217DFB}" srcOrd="0" destOrd="0" presId="urn:microsoft.com/office/officeart/2008/layout/VerticalCurvedList"/>
    <dgm:cxn modelId="{ABCB2B9B-4C66-48A7-A2CC-2C7622D2564C}" type="presOf" srcId="{4E88E592-E1FD-8844-A1BF-8180E954F441}" destId="{D87E3F26-70EF-E641-A2FF-3B887F9B8B60}" srcOrd="0" destOrd="0" presId="urn:microsoft.com/office/officeart/2008/layout/VerticalCurvedList"/>
    <dgm:cxn modelId="{B9A2C322-77FA-4ADF-91FF-C243E6B73050}" type="presOf" srcId="{E1411CFB-8346-A448-8691-B184452B5053}" destId="{5C8C4924-B70F-584B-A558-6DFBF7783117}" srcOrd="0" destOrd="0" presId="urn:microsoft.com/office/officeart/2008/layout/VerticalCurvedList"/>
    <dgm:cxn modelId="{2FAC36E4-0A4A-4B08-B362-D54D4176B016}" type="presOf" srcId="{84363C99-5A09-0C4F-8981-E7E196A955F3}" destId="{284457FC-AD50-C645-A42C-162C7FA81438}" srcOrd="0" destOrd="0" presId="urn:microsoft.com/office/officeart/2008/layout/VerticalCurvedList"/>
    <dgm:cxn modelId="{D67B0B91-A2A1-4544-9C8A-434E862F8223}"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28ACDEB1-3DD8-43AF-AAFD-ABB708931503}"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A4EE44D2-9E36-42D6-A3B4-30B728ACE87A}" type="presParOf" srcId="{51369AC8-5288-6F48-9FCC-2954F0788881}" destId="{A7ECB4C1-2DB4-4046-99DA-5137D15F1BBA}" srcOrd="0" destOrd="0" presId="urn:microsoft.com/office/officeart/2008/layout/VerticalCurvedList"/>
    <dgm:cxn modelId="{C4E481D3-FE7E-454C-B21E-F114FB97DB56}" type="presParOf" srcId="{A7ECB4C1-2DB4-4046-99DA-5137D15F1BBA}" destId="{89B47217-AC47-1043-96D5-456C74CA5421}" srcOrd="0" destOrd="0" presId="urn:microsoft.com/office/officeart/2008/layout/VerticalCurvedList"/>
    <dgm:cxn modelId="{A8640D19-8799-4EA2-85D9-BDE3E26F2435}" type="presParOf" srcId="{89B47217-AC47-1043-96D5-456C74CA5421}" destId="{5C257413-CC94-1B45-91CA-AF2DA75F7B80}" srcOrd="0" destOrd="0" presId="urn:microsoft.com/office/officeart/2008/layout/VerticalCurvedList"/>
    <dgm:cxn modelId="{DA05F3F1-C5CE-4F61-89DF-C21C0DD552EF}" type="presParOf" srcId="{89B47217-AC47-1043-96D5-456C74CA5421}" destId="{68241B54-D941-274B-AFB5-2522056C3546}" srcOrd="1" destOrd="0" presId="urn:microsoft.com/office/officeart/2008/layout/VerticalCurvedList"/>
    <dgm:cxn modelId="{AA63C1F6-A1C2-4BE3-9FA5-D7A4EF87374C}" type="presParOf" srcId="{89B47217-AC47-1043-96D5-456C74CA5421}" destId="{CCBE61A8-E649-934F-8310-60A086DBC161}" srcOrd="2" destOrd="0" presId="urn:microsoft.com/office/officeart/2008/layout/VerticalCurvedList"/>
    <dgm:cxn modelId="{700D142E-8826-465B-B7DE-3D1D3F119E61}" type="presParOf" srcId="{89B47217-AC47-1043-96D5-456C74CA5421}" destId="{3FFC9FA2-081F-7849-88A8-A637166D887D}" srcOrd="3" destOrd="0" presId="urn:microsoft.com/office/officeart/2008/layout/VerticalCurvedList"/>
    <dgm:cxn modelId="{5C22C8C6-F7C6-4CC2-85A6-0C8389CC0ADF}" type="presParOf" srcId="{A7ECB4C1-2DB4-4046-99DA-5137D15F1BBA}" destId="{64F72B36-3014-7E43-B43C-AB2333FD8633}" srcOrd="1" destOrd="0" presId="urn:microsoft.com/office/officeart/2008/layout/VerticalCurvedList"/>
    <dgm:cxn modelId="{0B042C4B-17F6-4DB4-963B-0E51297D31C6}" type="presParOf" srcId="{A7ECB4C1-2DB4-4046-99DA-5137D15F1BBA}" destId="{C706095C-0A54-2C4E-85B9-27D8D1418F26}" srcOrd="2" destOrd="0" presId="urn:microsoft.com/office/officeart/2008/layout/VerticalCurvedList"/>
    <dgm:cxn modelId="{72526D76-593B-42D9-8284-FF87C44FC915}" type="presParOf" srcId="{C706095C-0A54-2C4E-85B9-27D8D1418F26}" destId="{471A6F5D-6E82-5A45-A05E-74FF9AC5AA6F}" srcOrd="0" destOrd="0" presId="urn:microsoft.com/office/officeart/2008/layout/VerticalCurvedList"/>
    <dgm:cxn modelId="{0FF5C2C2-AE2E-4A17-83DF-04D2A36C607E}" type="presParOf" srcId="{A7ECB4C1-2DB4-4046-99DA-5137D15F1BBA}" destId="{5C8C4924-B70F-584B-A558-6DFBF7783117}" srcOrd="3" destOrd="0" presId="urn:microsoft.com/office/officeart/2008/layout/VerticalCurvedList"/>
    <dgm:cxn modelId="{1170A75C-6B20-4001-90B8-6321EA2ED2E8}" type="presParOf" srcId="{A7ECB4C1-2DB4-4046-99DA-5137D15F1BBA}" destId="{1F05EE8C-9E5C-8441-9211-AB33BFB5735F}" srcOrd="4" destOrd="0" presId="urn:microsoft.com/office/officeart/2008/layout/VerticalCurvedList"/>
    <dgm:cxn modelId="{C756B31D-A426-4730-BD76-EA58B553B41E}" type="presParOf" srcId="{1F05EE8C-9E5C-8441-9211-AB33BFB5735F}" destId="{C9F365C3-5E28-3E4D-B0AC-73E041BC8AD6}" srcOrd="0" destOrd="0" presId="urn:microsoft.com/office/officeart/2008/layout/VerticalCurvedList"/>
    <dgm:cxn modelId="{3D5FDF7D-CD1F-4D9E-B385-325EBC9BBA74}" type="presParOf" srcId="{A7ECB4C1-2DB4-4046-99DA-5137D15F1BBA}" destId="{284457FC-AD50-C645-A42C-162C7FA81438}" srcOrd="5" destOrd="0" presId="urn:microsoft.com/office/officeart/2008/layout/VerticalCurvedList"/>
    <dgm:cxn modelId="{13AA53DB-F29A-4360-8B8F-D4874F2B5341}" type="presParOf" srcId="{A7ECB4C1-2DB4-4046-99DA-5137D15F1BBA}" destId="{A59BE9B0-EE4A-DA46-89D3-F18D51C20B1F}" srcOrd="6" destOrd="0" presId="urn:microsoft.com/office/officeart/2008/layout/VerticalCurvedList"/>
    <dgm:cxn modelId="{E9C09AEE-F2B1-436B-91EF-793B2206B557}" type="presParOf" srcId="{A59BE9B0-EE4A-DA46-89D3-F18D51C20B1F}" destId="{A1A53361-3AEE-5B41-8E71-8DC695F6FE21}" srcOrd="0" destOrd="0" presId="urn:microsoft.com/office/officeart/2008/layout/VerticalCurvedList"/>
    <dgm:cxn modelId="{F8708F0B-9E82-4EDE-9D59-D9CE45EA2EB9}" type="presParOf" srcId="{A7ECB4C1-2DB4-4046-99DA-5137D15F1BBA}" destId="{CD9B664E-C07E-2449-A3D4-B6F2441115BF}" srcOrd="7" destOrd="0" presId="urn:microsoft.com/office/officeart/2008/layout/VerticalCurvedList"/>
    <dgm:cxn modelId="{635826DE-37CA-4E22-B4F7-3DAB3AD8A047}" type="presParOf" srcId="{A7ECB4C1-2DB4-4046-99DA-5137D15F1BBA}" destId="{1070D81C-3A1C-094C-A85C-46EA805E117F}" srcOrd="8" destOrd="0" presId="urn:microsoft.com/office/officeart/2008/layout/VerticalCurvedList"/>
    <dgm:cxn modelId="{556D8C85-0D9A-4005-A56F-9FDFB9EFB003}" type="presParOf" srcId="{1070D81C-3A1C-094C-A85C-46EA805E117F}" destId="{7452716A-356E-094F-9D11-F69DEE722EF3}" srcOrd="0" destOrd="0" presId="urn:microsoft.com/office/officeart/2008/layout/VerticalCurvedList"/>
    <dgm:cxn modelId="{21B66B9F-CBAE-4B18-A38C-DABC0A659143}" type="presParOf" srcId="{A7ECB4C1-2DB4-4046-99DA-5137D15F1BBA}" destId="{9885AAD4-FA98-2C4C-9261-CE750F217DFB}" srcOrd="9" destOrd="0" presId="urn:microsoft.com/office/officeart/2008/layout/VerticalCurvedList"/>
    <dgm:cxn modelId="{3F40F17B-7B7E-433D-81BA-E46B431E8DB5}" type="presParOf" srcId="{A7ECB4C1-2DB4-4046-99DA-5137D15F1BBA}" destId="{2778AA55-31A8-3E43-8488-993171323A9D}" srcOrd="10" destOrd="0" presId="urn:microsoft.com/office/officeart/2008/layout/VerticalCurvedList"/>
    <dgm:cxn modelId="{38B9EA13-15D4-4F82-9581-9179710BACAE}" type="presParOf" srcId="{2778AA55-31A8-3E43-8488-993171323A9D}" destId="{1063CDC9-B40D-5C42-8196-0A15B9AA25CD}" srcOrd="0" destOrd="0" presId="urn:microsoft.com/office/officeart/2008/layout/VerticalCurvedList"/>
    <dgm:cxn modelId="{FF1BE893-A78B-4482-BB9E-12168375C48D}" type="presParOf" srcId="{A7ECB4C1-2DB4-4046-99DA-5137D15F1BBA}" destId="{D87E3F26-70EF-E641-A2FF-3B887F9B8B60}" srcOrd="11" destOrd="0" presId="urn:microsoft.com/office/officeart/2008/layout/VerticalCurvedList"/>
    <dgm:cxn modelId="{CB0B3798-7603-4D47-8ECF-9CB8D80990D0}" type="presParOf" srcId="{A7ECB4C1-2DB4-4046-99DA-5137D15F1BBA}" destId="{60FAEC5F-7F6E-C24E-91B2-2DA2A5A20CC5}" srcOrd="12" destOrd="0" presId="urn:microsoft.com/office/officeart/2008/layout/VerticalCurvedList"/>
    <dgm:cxn modelId="{225FDF6D-52D2-4C04-B897-16F0CD778F79}"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65378" y="1882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BDAAC-36FD-D644-B939-0FCB4C744097}" type="datetimeFigureOut">
              <a:rPr lang="en-US" smtClean="0"/>
              <a:t>3/13/2015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F358C4-4D0A-7449-87D0-463DFD351B99}" type="slidenum">
              <a:rPr lang="en-US" smtClean="0"/>
              <a:t>‹#›</a:t>
            </a:fld>
            <a:endParaRPr lang="en-US"/>
          </a:p>
        </p:txBody>
      </p:sp>
    </p:spTree>
    <p:extLst>
      <p:ext uri="{BB962C8B-B14F-4D97-AF65-F5344CB8AC3E}">
        <p14:creationId xmlns:p14="http://schemas.microsoft.com/office/powerpoint/2010/main" val="393183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119C6E-3008-884E-B27F-982F2ABEBA6D}" type="datetimeFigureOut">
              <a:rPr lang="en-US" smtClean="0"/>
              <a:t>3/13/2015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1E268-0900-524F-AEF7-03E6D8015FB3}" type="slidenum">
              <a:rPr lang="en-US" smtClean="0"/>
              <a:t>‹#›</a:t>
            </a:fld>
            <a:endParaRPr lang="en-US" dirty="0"/>
          </a:p>
        </p:txBody>
      </p:sp>
    </p:spTree>
    <p:extLst>
      <p:ext uri="{BB962C8B-B14F-4D97-AF65-F5344CB8AC3E}">
        <p14:creationId xmlns:p14="http://schemas.microsoft.com/office/powerpoint/2010/main" val="3327481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a:t>
            </a:fld>
            <a:endParaRPr lang="en-US" dirty="0"/>
          </a:p>
        </p:txBody>
      </p:sp>
    </p:spTree>
    <p:extLst>
      <p:ext uri="{BB962C8B-B14F-4D97-AF65-F5344CB8AC3E}">
        <p14:creationId xmlns:p14="http://schemas.microsoft.com/office/powerpoint/2010/main" val="286249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12</a:t>
            </a:fld>
            <a:endParaRPr lang="en-US" dirty="0"/>
          </a:p>
        </p:txBody>
      </p:sp>
    </p:spTree>
    <p:extLst>
      <p:ext uri="{BB962C8B-B14F-4D97-AF65-F5344CB8AC3E}">
        <p14:creationId xmlns:p14="http://schemas.microsoft.com/office/powerpoint/2010/main" val="385019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13</a:t>
            </a:fld>
            <a:endParaRPr lang="en-US" dirty="0"/>
          </a:p>
        </p:txBody>
      </p:sp>
    </p:spTree>
    <p:extLst>
      <p:ext uri="{BB962C8B-B14F-4D97-AF65-F5344CB8AC3E}">
        <p14:creationId xmlns:p14="http://schemas.microsoft.com/office/powerpoint/2010/main" val="271482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14</a:t>
            </a:fld>
            <a:endParaRPr lang="en-US" dirty="0"/>
          </a:p>
        </p:txBody>
      </p:sp>
    </p:spTree>
    <p:extLst>
      <p:ext uri="{BB962C8B-B14F-4D97-AF65-F5344CB8AC3E}">
        <p14:creationId xmlns:p14="http://schemas.microsoft.com/office/powerpoint/2010/main" val="292486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15</a:t>
            </a:fld>
            <a:endParaRPr lang="en-US" dirty="0"/>
          </a:p>
        </p:txBody>
      </p:sp>
    </p:spTree>
    <p:extLst>
      <p:ext uri="{BB962C8B-B14F-4D97-AF65-F5344CB8AC3E}">
        <p14:creationId xmlns:p14="http://schemas.microsoft.com/office/powerpoint/2010/main" val="2962820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16</a:t>
            </a:fld>
            <a:endParaRPr lang="en-US" dirty="0"/>
          </a:p>
        </p:txBody>
      </p:sp>
    </p:spTree>
    <p:extLst>
      <p:ext uri="{BB962C8B-B14F-4D97-AF65-F5344CB8AC3E}">
        <p14:creationId xmlns:p14="http://schemas.microsoft.com/office/powerpoint/2010/main" val="3171160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17</a:t>
            </a:fld>
            <a:endParaRPr lang="en-US" dirty="0"/>
          </a:p>
        </p:txBody>
      </p:sp>
    </p:spTree>
    <p:extLst>
      <p:ext uri="{BB962C8B-B14F-4D97-AF65-F5344CB8AC3E}">
        <p14:creationId xmlns:p14="http://schemas.microsoft.com/office/powerpoint/2010/main" val="251755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18</a:t>
            </a:fld>
            <a:endParaRPr lang="en-US" dirty="0"/>
          </a:p>
        </p:txBody>
      </p:sp>
    </p:spTree>
    <p:extLst>
      <p:ext uri="{BB962C8B-B14F-4D97-AF65-F5344CB8AC3E}">
        <p14:creationId xmlns:p14="http://schemas.microsoft.com/office/powerpoint/2010/main" val="3194402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19</a:t>
            </a:fld>
            <a:endParaRPr lang="en-US" dirty="0"/>
          </a:p>
        </p:txBody>
      </p:sp>
    </p:spTree>
    <p:extLst>
      <p:ext uri="{BB962C8B-B14F-4D97-AF65-F5344CB8AC3E}">
        <p14:creationId xmlns:p14="http://schemas.microsoft.com/office/powerpoint/2010/main" val="919162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21</a:t>
            </a:fld>
            <a:endParaRPr lang="en-US" dirty="0"/>
          </a:p>
        </p:txBody>
      </p:sp>
    </p:spTree>
    <p:extLst>
      <p:ext uri="{BB962C8B-B14F-4D97-AF65-F5344CB8AC3E}">
        <p14:creationId xmlns:p14="http://schemas.microsoft.com/office/powerpoint/2010/main" val="4010099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22</a:t>
            </a:fld>
            <a:endParaRPr lang="en-US" dirty="0"/>
          </a:p>
        </p:txBody>
      </p:sp>
    </p:spTree>
    <p:extLst>
      <p:ext uri="{BB962C8B-B14F-4D97-AF65-F5344CB8AC3E}">
        <p14:creationId xmlns:p14="http://schemas.microsoft.com/office/powerpoint/2010/main" val="11427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a:t>
            </a:fld>
            <a:endParaRPr lang="en-US" dirty="0"/>
          </a:p>
        </p:txBody>
      </p:sp>
    </p:spTree>
    <p:extLst>
      <p:ext uri="{BB962C8B-B14F-4D97-AF65-F5344CB8AC3E}">
        <p14:creationId xmlns:p14="http://schemas.microsoft.com/office/powerpoint/2010/main" val="1448065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23</a:t>
            </a:fld>
            <a:endParaRPr lang="en-US" dirty="0"/>
          </a:p>
        </p:txBody>
      </p:sp>
    </p:spTree>
    <p:extLst>
      <p:ext uri="{BB962C8B-B14F-4D97-AF65-F5344CB8AC3E}">
        <p14:creationId xmlns:p14="http://schemas.microsoft.com/office/powerpoint/2010/main" val="311110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24</a:t>
            </a:fld>
            <a:endParaRPr lang="en-US" dirty="0"/>
          </a:p>
        </p:txBody>
      </p:sp>
    </p:spTree>
    <p:extLst>
      <p:ext uri="{BB962C8B-B14F-4D97-AF65-F5344CB8AC3E}">
        <p14:creationId xmlns:p14="http://schemas.microsoft.com/office/powerpoint/2010/main" val="1341275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25</a:t>
            </a:fld>
            <a:endParaRPr lang="en-US" dirty="0"/>
          </a:p>
        </p:txBody>
      </p:sp>
    </p:spTree>
    <p:extLst>
      <p:ext uri="{BB962C8B-B14F-4D97-AF65-F5344CB8AC3E}">
        <p14:creationId xmlns:p14="http://schemas.microsoft.com/office/powerpoint/2010/main" val="1447725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26</a:t>
            </a:fld>
            <a:endParaRPr lang="en-US" dirty="0"/>
          </a:p>
        </p:txBody>
      </p:sp>
    </p:spTree>
    <p:extLst>
      <p:ext uri="{BB962C8B-B14F-4D97-AF65-F5344CB8AC3E}">
        <p14:creationId xmlns:p14="http://schemas.microsoft.com/office/powerpoint/2010/main" val="1082685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8383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28</a:t>
            </a:fld>
            <a:endParaRPr lang="en-US" dirty="0"/>
          </a:p>
        </p:txBody>
      </p:sp>
    </p:spTree>
    <p:extLst>
      <p:ext uri="{BB962C8B-B14F-4D97-AF65-F5344CB8AC3E}">
        <p14:creationId xmlns:p14="http://schemas.microsoft.com/office/powerpoint/2010/main" val="1522206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29</a:t>
            </a:fld>
            <a:endParaRPr lang="en-US" dirty="0"/>
          </a:p>
        </p:txBody>
      </p:sp>
    </p:spTree>
    <p:extLst>
      <p:ext uri="{BB962C8B-B14F-4D97-AF65-F5344CB8AC3E}">
        <p14:creationId xmlns:p14="http://schemas.microsoft.com/office/powerpoint/2010/main" val="2352597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30</a:t>
            </a:fld>
            <a:endParaRPr lang="en-US" dirty="0"/>
          </a:p>
        </p:txBody>
      </p:sp>
    </p:spTree>
    <p:extLst>
      <p:ext uri="{BB962C8B-B14F-4D97-AF65-F5344CB8AC3E}">
        <p14:creationId xmlns:p14="http://schemas.microsoft.com/office/powerpoint/2010/main" val="1052784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31</a:t>
            </a:fld>
            <a:endParaRPr lang="en-US" dirty="0"/>
          </a:p>
        </p:txBody>
      </p:sp>
    </p:spTree>
    <p:extLst>
      <p:ext uri="{BB962C8B-B14F-4D97-AF65-F5344CB8AC3E}">
        <p14:creationId xmlns:p14="http://schemas.microsoft.com/office/powerpoint/2010/main" val="349033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32</a:t>
            </a:fld>
            <a:endParaRPr lang="en-US" dirty="0"/>
          </a:p>
        </p:txBody>
      </p:sp>
    </p:spTree>
    <p:extLst>
      <p:ext uri="{BB962C8B-B14F-4D97-AF65-F5344CB8AC3E}">
        <p14:creationId xmlns:p14="http://schemas.microsoft.com/office/powerpoint/2010/main" val="296223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5</a:t>
            </a:fld>
            <a:endParaRPr lang="en-US" dirty="0"/>
          </a:p>
        </p:txBody>
      </p:sp>
    </p:spTree>
    <p:extLst>
      <p:ext uri="{BB962C8B-B14F-4D97-AF65-F5344CB8AC3E}">
        <p14:creationId xmlns:p14="http://schemas.microsoft.com/office/powerpoint/2010/main" val="673359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33</a:t>
            </a:fld>
            <a:endParaRPr lang="en-US" dirty="0"/>
          </a:p>
        </p:txBody>
      </p:sp>
    </p:spTree>
    <p:extLst>
      <p:ext uri="{BB962C8B-B14F-4D97-AF65-F5344CB8AC3E}">
        <p14:creationId xmlns:p14="http://schemas.microsoft.com/office/powerpoint/2010/main" val="645762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34</a:t>
            </a:fld>
            <a:endParaRPr lang="en-US" dirty="0"/>
          </a:p>
        </p:txBody>
      </p:sp>
    </p:spTree>
    <p:extLst>
      <p:ext uri="{BB962C8B-B14F-4D97-AF65-F5344CB8AC3E}">
        <p14:creationId xmlns:p14="http://schemas.microsoft.com/office/powerpoint/2010/main" val="2847536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36</a:t>
            </a:fld>
            <a:endParaRPr lang="en-US" dirty="0"/>
          </a:p>
        </p:txBody>
      </p:sp>
    </p:spTree>
    <p:extLst>
      <p:ext uri="{BB962C8B-B14F-4D97-AF65-F5344CB8AC3E}">
        <p14:creationId xmlns:p14="http://schemas.microsoft.com/office/powerpoint/2010/main" val="982629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37</a:t>
            </a:fld>
            <a:endParaRPr lang="en-US" dirty="0"/>
          </a:p>
        </p:txBody>
      </p:sp>
    </p:spTree>
    <p:extLst>
      <p:ext uri="{BB962C8B-B14F-4D97-AF65-F5344CB8AC3E}">
        <p14:creationId xmlns:p14="http://schemas.microsoft.com/office/powerpoint/2010/main" val="2202258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38</a:t>
            </a:fld>
            <a:endParaRPr lang="en-US" dirty="0"/>
          </a:p>
        </p:txBody>
      </p:sp>
    </p:spTree>
    <p:extLst>
      <p:ext uri="{BB962C8B-B14F-4D97-AF65-F5344CB8AC3E}">
        <p14:creationId xmlns:p14="http://schemas.microsoft.com/office/powerpoint/2010/main" val="232280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6</a:t>
            </a:fld>
            <a:endParaRPr lang="en-US" dirty="0"/>
          </a:p>
        </p:txBody>
      </p:sp>
    </p:spTree>
    <p:extLst>
      <p:ext uri="{BB962C8B-B14F-4D97-AF65-F5344CB8AC3E}">
        <p14:creationId xmlns:p14="http://schemas.microsoft.com/office/powerpoint/2010/main" val="382267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7</a:t>
            </a:fld>
            <a:endParaRPr lang="en-US" dirty="0"/>
          </a:p>
        </p:txBody>
      </p:sp>
    </p:spTree>
    <p:extLst>
      <p:ext uri="{BB962C8B-B14F-4D97-AF65-F5344CB8AC3E}">
        <p14:creationId xmlns:p14="http://schemas.microsoft.com/office/powerpoint/2010/main" val="356134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t>8</a:t>
            </a:fld>
            <a:endParaRPr lang="en-US" dirty="0"/>
          </a:p>
        </p:txBody>
      </p:sp>
    </p:spTree>
    <p:extLst>
      <p:ext uri="{BB962C8B-B14F-4D97-AF65-F5344CB8AC3E}">
        <p14:creationId xmlns:p14="http://schemas.microsoft.com/office/powerpoint/2010/main" val="108228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9</a:t>
            </a:fld>
            <a:endParaRPr lang="en-US" dirty="0"/>
          </a:p>
        </p:txBody>
      </p:sp>
    </p:spTree>
    <p:extLst>
      <p:ext uri="{BB962C8B-B14F-4D97-AF65-F5344CB8AC3E}">
        <p14:creationId xmlns:p14="http://schemas.microsoft.com/office/powerpoint/2010/main" val="225267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10</a:t>
            </a:fld>
            <a:endParaRPr lang="en-US" dirty="0"/>
          </a:p>
        </p:txBody>
      </p:sp>
    </p:spTree>
    <p:extLst>
      <p:ext uri="{BB962C8B-B14F-4D97-AF65-F5344CB8AC3E}">
        <p14:creationId xmlns:p14="http://schemas.microsoft.com/office/powerpoint/2010/main" val="6776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677603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t>Need Title Slide</a:t>
            </a:r>
            <a:endParaRPr lang="en-US" dirty="0"/>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pPr/>
              <a:t>‹#›</a:t>
            </a:fld>
            <a:endParaRPr lang="en-US" dirty="0"/>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550643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102992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600634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1158772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982270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597317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12643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22557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391150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9971247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4957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6616301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56637329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81052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008776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9488662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41186140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263621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1418350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3396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00011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51416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48897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63868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3070386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36406679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7803776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6880472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234638005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8797552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5885940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759940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0251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24610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139496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6106344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4503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4332171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075858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7518677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17123584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81680888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78476853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5720810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8923166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5441374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71443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1844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45796037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92903055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81684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05141406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81859977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79641234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4765222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12962341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64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863210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20784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54.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55.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5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13.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5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52.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latin typeface="Calibri"/>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pPr/>
              <a:t>‹#›</a:t>
            </a:fld>
            <a:endParaRPr lang="en-US" dirty="0"/>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2" r:id="rId8"/>
    <p:sldLayoutId id="2147483667" r:id="rId9"/>
    <p:sldLayoutId id="2147483669" r:id="rId10"/>
    <p:sldLayoutId id="2147483670" r:id="rId11"/>
    <p:sldLayoutId id="214748367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3"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5"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7"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823856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803130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8094345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7945036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3"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5"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9"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1"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hyperlink" Target="mailto:Elizabeth.floto@va.gov" TargetMode="External"/><Relationship Id="rId2" Type="http://schemas.openxmlformats.org/officeDocument/2006/relationships/notesSlide" Target="../notesSlides/notesSlide28.xml"/><Relationship Id="rId1" Type="http://schemas.openxmlformats.org/officeDocument/2006/relationships/slideLayout" Target="../slideLayouts/slideLayout38.xml"/><Relationship Id="rId4" Type="http://schemas.openxmlformats.org/officeDocument/2006/relationships/hyperlink" Target="mailto:Matthew.Morgan@va.gov"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3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hyperlink" Target="https://vaww.escreening.va.gov/sd/" TargetMode="External"/><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aww.escreening.va.gov/s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651375" y="2354355"/>
            <a:ext cx="6182437" cy="2664428"/>
          </a:xfrm>
        </p:spPr>
        <p:txBody>
          <a:bodyPr>
            <a:normAutofit/>
          </a:bodyPr>
          <a:lstStyle/>
          <a:p>
            <a:pPr algn="ctr">
              <a:spcBef>
                <a:spcPts val="0"/>
              </a:spcBef>
            </a:pPr>
            <a:r>
              <a:rPr lang="en-US" sz="4000" dirty="0" smtClean="0"/>
              <a:t>Mental Health eScreening</a:t>
            </a:r>
          </a:p>
          <a:p>
            <a:pPr algn="r">
              <a:spcBef>
                <a:spcPts val="0"/>
              </a:spcBef>
            </a:pPr>
            <a:endParaRPr lang="en-US" sz="2800" dirty="0" smtClean="0"/>
          </a:p>
          <a:p>
            <a:pPr algn="ctr">
              <a:lnSpc>
                <a:spcPts val="3600"/>
              </a:lnSpc>
              <a:spcBef>
                <a:spcPts val="0"/>
              </a:spcBef>
            </a:pPr>
            <a:r>
              <a:rPr lang="en-US" sz="4000" dirty="0" smtClean="0"/>
              <a:t>Primary Care</a:t>
            </a:r>
            <a:br>
              <a:rPr lang="en-US" sz="4000" dirty="0" smtClean="0"/>
            </a:br>
            <a:r>
              <a:rPr lang="en-US" sz="4000" dirty="0" smtClean="0"/>
              <a:t>MSA </a:t>
            </a:r>
            <a:r>
              <a:rPr lang="en-US" sz="4000" dirty="0" smtClean="0"/>
              <a:t>Training</a:t>
            </a:r>
          </a:p>
          <a:p>
            <a:pPr algn="ctr">
              <a:spcBef>
                <a:spcPts val="600"/>
              </a:spcBef>
            </a:pPr>
            <a:r>
              <a:rPr lang="en-US" sz="2000" dirty="0" smtClean="0">
                <a:solidFill>
                  <a:srgbClr val="FF0000"/>
                </a:solidFill>
                <a:cs typeface="Calibri Light"/>
              </a:rPr>
              <a:t>February 25, 2015</a:t>
            </a:r>
            <a:endParaRPr lang="en-US" sz="2000" dirty="0">
              <a:solidFill>
                <a:srgbClr val="FF0000"/>
              </a:solidFill>
              <a:cs typeface="Calibri Light"/>
            </a:endParaRPr>
          </a:p>
          <a:p>
            <a:pPr algn="r"/>
            <a:endParaRPr lang="en-US" sz="4000" dirty="0"/>
          </a:p>
        </p:txBody>
      </p:sp>
    </p:spTree>
    <p:extLst>
      <p:ext uri="{BB962C8B-B14F-4D97-AF65-F5344CB8AC3E}">
        <p14:creationId xmlns:p14="http://schemas.microsoft.com/office/powerpoint/2010/main" val="415633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Changing your password </a:t>
            </a:r>
            <a:endParaRPr lang="en-US" dirty="0"/>
          </a:p>
        </p:txBody>
      </p:sp>
      <p:sp>
        <p:nvSpPr>
          <p:cNvPr id="3" name="Content Placeholder 2"/>
          <p:cNvSpPr>
            <a:spLocks noGrp="1"/>
          </p:cNvSpPr>
          <p:nvPr>
            <p:ph idx="1"/>
          </p:nvPr>
        </p:nvSpPr>
        <p:spPr>
          <a:xfrm>
            <a:off x="457200" y="841661"/>
            <a:ext cx="8229600" cy="5298247"/>
          </a:xfrm>
        </p:spPr>
        <p:txBody>
          <a:bodyPr>
            <a:noAutofit/>
          </a:bodyPr>
          <a:lstStyle/>
          <a:p>
            <a:pPr>
              <a:spcBef>
                <a:spcPts val="1200"/>
              </a:spcBef>
              <a:buFont typeface="+mj-lt"/>
              <a:buAutoNum type="arabicPeriod"/>
            </a:pPr>
            <a:r>
              <a:rPr lang="en-US" sz="1800" dirty="0"/>
              <a:t>From your Home page, click </a:t>
            </a:r>
            <a:r>
              <a:rPr lang="en-US" sz="1800" b="1" dirty="0"/>
              <a:t>My Account</a:t>
            </a:r>
            <a:r>
              <a:rPr lang="en-US" sz="1800" dirty="0"/>
              <a:t>.</a:t>
            </a:r>
            <a:br>
              <a:rPr lang="en-US" sz="1800" dirty="0"/>
            </a:br>
            <a:r>
              <a:rPr lang="en-US" sz="1800" dirty="0"/>
              <a:t>The My Account tab </a:t>
            </a:r>
            <a:r>
              <a:rPr lang="en-US" sz="1800" dirty="0" smtClean="0"/>
              <a:t>opens:</a:t>
            </a:r>
            <a:r>
              <a:rPr lang="en-US" sz="1800" dirty="0"/>
              <a:t/>
            </a:r>
            <a:br>
              <a:rPr lang="en-US" sz="1800" dirty="0"/>
            </a:br>
            <a:endParaRPr lang="en-US" sz="1800" dirty="0"/>
          </a:p>
          <a:p>
            <a:pPr lvl="1"/>
            <a:endParaRPr lang="en-US" sz="1800" dirty="0"/>
          </a:p>
          <a:p>
            <a:pPr lvl="1"/>
            <a:endParaRPr lang="en-US" sz="1800" dirty="0"/>
          </a:p>
          <a:p>
            <a:pPr lvl="1"/>
            <a:endParaRPr lang="en-US" sz="1800" dirty="0"/>
          </a:p>
          <a:p>
            <a:pPr marL="0" indent="0">
              <a:buNone/>
            </a:pPr>
            <a:endParaRPr lang="en-US" sz="1800" dirty="0"/>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a:solidFill>
                <a:srgbClr val="FF0000"/>
              </a:solidFill>
            </a:endParaRPr>
          </a:p>
          <a:p>
            <a:pPr marL="400050" lvl="1" indent="0">
              <a:buNone/>
            </a:pPr>
            <a:endParaRPr lang="en-US" sz="1400" dirty="0">
              <a:solidFill>
                <a:srgbClr val="0F3B53"/>
              </a:solidFill>
            </a:endParaRPr>
          </a:p>
          <a:p>
            <a:pPr>
              <a:buFont typeface="+mj-lt"/>
              <a:buAutoNum type="arabicPeriod" startAt="2"/>
            </a:pPr>
            <a:r>
              <a:rPr lang="en-US" sz="1800" dirty="0">
                <a:solidFill>
                  <a:srgbClr val="0F3B53"/>
                </a:solidFill>
              </a:rPr>
              <a:t>Type your current password.</a:t>
            </a:r>
          </a:p>
          <a:p>
            <a:pPr>
              <a:buFont typeface="+mj-lt"/>
              <a:buAutoNum type="arabicPeriod" startAt="2"/>
            </a:pPr>
            <a:r>
              <a:rPr lang="en-US" sz="1800" dirty="0">
                <a:solidFill>
                  <a:srgbClr val="0F3B53"/>
                </a:solidFill>
              </a:rPr>
              <a:t>Type and re-type your new password, then click </a:t>
            </a:r>
            <a:r>
              <a:rPr lang="en-US" sz="1800" b="1" dirty="0">
                <a:solidFill>
                  <a:srgbClr val="0F3B53"/>
                </a:solidFill>
              </a:rPr>
              <a:t>Change</a:t>
            </a:r>
            <a:r>
              <a:rPr lang="en-US" sz="1800" dirty="0">
                <a:solidFill>
                  <a:srgbClr val="0F3B53"/>
                </a:solidFill>
              </a:rPr>
              <a:t> </a:t>
            </a:r>
            <a:r>
              <a:rPr lang="en-US" sz="1800" b="1" dirty="0">
                <a:solidFill>
                  <a:srgbClr val="0F3B53"/>
                </a:solidFill>
              </a:rPr>
              <a:t>Password</a:t>
            </a:r>
            <a:r>
              <a:rPr lang="en-US" sz="1800" dirty="0">
                <a:solidFill>
                  <a:srgbClr val="0F3B53"/>
                </a:solidFill>
              </a:rPr>
              <a:t>.</a:t>
            </a:r>
            <a:br>
              <a:rPr lang="en-US" sz="1800" dirty="0">
                <a:solidFill>
                  <a:srgbClr val="0F3B53"/>
                </a:solidFill>
              </a:rPr>
            </a:br>
            <a:r>
              <a:rPr lang="en-US" sz="1800" dirty="0">
                <a:solidFill>
                  <a:srgbClr val="0F3B53"/>
                </a:solidFill>
              </a:rPr>
              <a:t>The system updates your password.</a:t>
            </a:r>
          </a:p>
          <a:p>
            <a:pPr marL="0" indent="0">
              <a:spcBef>
                <a:spcPts val="1200"/>
              </a:spcBef>
              <a:buNone/>
            </a:pPr>
            <a:endParaRPr lang="en-US" sz="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pic>
        <p:nvPicPr>
          <p:cNvPr id="15" name="Picture 14" descr="Screen Shot 2014-05-30 at 7.22.18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73782" y="1481851"/>
            <a:ext cx="5474569" cy="3030565"/>
          </a:xfrm>
          <a:prstGeom prst="rect">
            <a:avLst/>
          </a:prstGeom>
          <a:ln>
            <a:solidFill>
              <a:schemeClr val="bg1">
                <a:lumMod val="85000"/>
              </a:schemeClr>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374355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Verifying your CPRS Account</a:t>
            </a:r>
            <a:endParaRPr lang="en-US" dirty="0"/>
          </a:p>
        </p:txBody>
      </p:sp>
      <p:sp>
        <p:nvSpPr>
          <p:cNvPr id="3" name="Content Placeholder 2"/>
          <p:cNvSpPr>
            <a:spLocks noGrp="1"/>
          </p:cNvSpPr>
          <p:nvPr>
            <p:ph idx="1"/>
          </p:nvPr>
        </p:nvSpPr>
        <p:spPr>
          <a:xfrm>
            <a:off x="457200" y="1108364"/>
            <a:ext cx="8229600" cy="5057868"/>
          </a:xfrm>
        </p:spPr>
        <p:txBody>
          <a:bodyPr>
            <a:noAutofit/>
          </a:bodyPr>
          <a:lstStyle/>
          <a:p>
            <a:pPr marL="0" indent="0">
              <a:spcBef>
                <a:spcPts val="1200"/>
              </a:spcBef>
              <a:buNone/>
            </a:pPr>
            <a:r>
              <a:rPr lang="en-US" sz="1800" dirty="0" smtClean="0"/>
              <a:t>The My Accounts page is also where you verify your CPRS </a:t>
            </a:r>
            <a:r>
              <a:rPr lang="en-US" sz="1800" dirty="0"/>
              <a:t>a</a:t>
            </a:r>
            <a:r>
              <a:rPr lang="en-US" sz="1800" dirty="0" smtClean="0"/>
              <a:t>ccount (one-time only).</a:t>
            </a:r>
            <a:br>
              <a:rPr lang="en-US" sz="1800" dirty="0" smtClean="0"/>
            </a:br>
            <a:endParaRPr lang="en-US" sz="1800" dirty="0" smtClean="0"/>
          </a:p>
          <a:p>
            <a:pPr lvl="1"/>
            <a:endParaRPr lang="en-US" sz="1800" dirty="0" smtClean="0"/>
          </a:p>
          <a:p>
            <a:pPr lvl="1"/>
            <a:endParaRPr lang="en-US" sz="1800" dirty="0"/>
          </a:p>
          <a:p>
            <a:pPr lvl="1"/>
            <a:endParaRPr lang="en-US" sz="1800" dirty="0" smtClean="0"/>
          </a:p>
          <a:p>
            <a:pPr marL="0" indent="0">
              <a:buNone/>
            </a:pPr>
            <a:endParaRPr lang="en-US" sz="1800" dirty="0"/>
          </a:p>
          <a:p>
            <a:pPr marL="0" indent="0">
              <a:buNone/>
            </a:pPr>
            <a:endParaRPr lang="en-US" sz="1800" dirty="0" smtClean="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smtClean="0">
              <a:solidFill>
                <a:srgbClr val="FF0000"/>
              </a:solidFill>
            </a:endParaRPr>
          </a:p>
          <a:p>
            <a:pPr lvl="1">
              <a:buFont typeface="+mj-lt"/>
              <a:buAutoNum type="arabicPeriod"/>
            </a:pPr>
            <a:r>
              <a:rPr lang="en-US" sz="1800" dirty="0" smtClean="0">
                <a:solidFill>
                  <a:schemeClr val="tx2"/>
                </a:solidFill>
              </a:rPr>
              <a:t>Click </a:t>
            </a:r>
            <a:r>
              <a:rPr lang="en-US" sz="1800" b="1" dirty="0" err="1" smtClean="0">
                <a:solidFill>
                  <a:schemeClr val="tx2"/>
                </a:solidFill>
              </a:rPr>
              <a:t>Click</a:t>
            </a:r>
            <a:r>
              <a:rPr lang="en-US" sz="1800" b="1" dirty="0" smtClean="0">
                <a:solidFill>
                  <a:schemeClr val="tx2"/>
                </a:solidFill>
              </a:rPr>
              <a:t> here to verify</a:t>
            </a:r>
            <a:r>
              <a:rPr lang="en-US" sz="1800" dirty="0" smtClean="0">
                <a:solidFill>
                  <a:schemeClr val="tx2"/>
                </a:solidFill>
              </a:rPr>
              <a:t> </a:t>
            </a:r>
            <a:r>
              <a:rPr lang="en-US" sz="1800" b="1" dirty="0" smtClean="0">
                <a:solidFill>
                  <a:schemeClr val="tx2"/>
                </a:solidFill>
              </a:rPr>
              <a:t>your account</a:t>
            </a:r>
            <a:r>
              <a:rPr lang="en-US" sz="1800" dirty="0" smtClean="0">
                <a:solidFill>
                  <a:schemeClr val="tx2"/>
                </a:solidFill>
              </a:rPr>
              <a:t>.</a:t>
            </a:r>
          </a:p>
          <a:p>
            <a:pPr lvl="1">
              <a:buFont typeface="+mj-lt"/>
              <a:buAutoNum type="arabicPeriod"/>
            </a:pPr>
            <a:r>
              <a:rPr lang="en-US" sz="1800" dirty="0" smtClean="0">
                <a:solidFill>
                  <a:schemeClr val="tx2"/>
                </a:solidFill>
              </a:rPr>
              <a:t>Type your Access and Verify Codes.</a:t>
            </a:r>
          </a:p>
          <a:p>
            <a:pPr lvl="1">
              <a:buFont typeface="+mj-lt"/>
              <a:buAutoNum type="arabicPeriod"/>
            </a:pPr>
            <a:r>
              <a:rPr lang="en-US" sz="1800" dirty="0" smtClean="0">
                <a:solidFill>
                  <a:schemeClr val="tx2"/>
                </a:solidFill>
              </a:rPr>
              <a:t>Click </a:t>
            </a:r>
            <a:r>
              <a:rPr lang="en-US" sz="1800" b="1" dirty="0" smtClean="0">
                <a:solidFill>
                  <a:schemeClr val="tx2"/>
                </a:solidFill>
              </a:rPr>
              <a:t>Verify Now</a:t>
            </a:r>
            <a:r>
              <a:rPr lang="en-US" sz="1800" dirty="0" smtClean="0">
                <a:solidFill>
                  <a:schemeClr val="tx2"/>
                </a:solidFill>
              </a:rPr>
              <a:t>.</a:t>
            </a:r>
          </a:p>
          <a:p>
            <a:pPr lvl="1">
              <a:buFont typeface="+mj-lt"/>
              <a:buAutoNum type="arabicPeriod"/>
            </a:pPr>
            <a:r>
              <a:rPr lang="en-US" sz="1800" dirty="0" smtClean="0">
                <a:solidFill>
                  <a:schemeClr val="tx2"/>
                </a:solidFill>
              </a:rPr>
              <a:t>Log out, then log back in.</a:t>
            </a:r>
            <a:br>
              <a:rPr lang="en-US" sz="1800" dirty="0" smtClean="0">
                <a:solidFill>
                  <a:schemeClr val="tx2"/>
                </a:solidFill>
              </a:rPr>
            </a:br>
            <a:r>
              <a:rPr lang="en-US" sz="1800" dirty="0" smtClean="0">
                <a:solidFill>
                  <a:schemeClr val="tx2"/>
                </a:solidFill>
              </a:rPr>
              <a:t>Your account is verified.</a:t>
            </a:r>
            <a:endParaRPr lang="en-US" sz="1800" dirty="0">
              <a:solidFill>
                <a:schemeClr val="tx2"/>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11372" y="1786740"/>
            <a:ext cx="3361480" cy="2345665"/>
          </a:xfrm>
          <a:prstGeom prst="rect">
            <a:avLst/>
          </a:prstGeom>
          <a:noFill/>
          <a:ln w="9525">
            <a:solidFill>
              <a:schemeClr val="tx1"/>
            </a:solidFill>
            <a:miter lim="800000"/>
            <a:headEnd/>
            <a:tailEnd/>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10" name="Picture 1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7444" y="1786834"/>
            <a:ext cx="3365564" cy="234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65279" y="3315322"/>
            <a:ext cx="2752330" cy="443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04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 presetClass="exit" presetSubtype="0" fill="hold" nodeType="withEffect">
                                  <p:stCondLst>
                                    <p:cond delay="0"/>
                                  </p:stCondLst>
                                  <p:childTnLst>
                                    <p:set>
                                      <p:cBhvr>
                                        <p:cTn id="23" dur="1" fill="hold">
                                          <p:stCondLst>
                                            <p:cond delay="0"/>
                                          </p:stCondLst>
                                        </p:cTn>
                                        <p:tgtEl>
                                          <p:spTgt spid="41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27062622"/>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899814" y="2017132"/>
            <a:ext cx="785813" cy="963613"/>
            <a:chOff x="274316" y="2600483"/>
            <a:chExt cx="785813" cy="963613"/>
          </a:xfrm>
        </p:grpSpPr>
        <p:pic>
          <p:nvPicPr>
            <p:cNvPr id="5123"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37817" y="2714077"/>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74316" y="2600483"/>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802170" y="1630017"/>
            <a:ext cx="7518862" cy="4506088"/>
          </a:xfrm>
          <a:prstGeom prst="rect">
            <a:avLst/>
          </a:prstGeom>
          <a:gradFill>
            <a:gsLst>
              <a:gs pos="0">
                <a:schemeClr val="tx2">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2400" b="1" dirty="0">
              <a:solidFill>
                <a:srgbClr val="87A44F">
                  <a:lumMod val="20000"/>
                  <a:lumOff val="80000"/>
                </a:srgbClr>
              </a:solidFill>
            </a:endParaRPr>
          </a:p>
        </p:txBody>
      </p:sp>
      <p:sp>
        <p:nvSpPr>
          <p:cNvPr id="33" name="Rounded Rectangle 32"/>
          <p:cNvSpPr/>
          <p:nvPr/>
        </p:nvSpPr>
        <p:spPr>
          <a:xfrm>
            <a:off x="938025" y="1705713"/>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Consultation &amp; Program Evaluation (done by CESAMH)</a:t>
            </a:r>
            <a:endParaRPr lang="en-US" sz="1000" dirty="0">
              <a:solidFill>
                <a:prstClr val="white"/>
              </a:solidFill>
            </a:endParaRPr>
          </a:p>
        </p:txBody>
      </p:sp>
      <p:sp>
        <p:nvSpPr>
          <p:cNvPr id="31" name="Rectangle 30"/>
          <p:cNvSpPr/>
          <p:nvPr/>
        </p:nvSpPr>
        <p:spPr>
          <a:xfrm>
            <a:off x="928500"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1004701" y="2306118"/>
            <a:ext cx="1205100"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Reporting and Metrics</a:t>
            </a:r>
          </a:p>
          <a:p>
            <a:pPr marL="0" lvl="1"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533400">
              <a:lnSpc>
                <a:spcPct val="90000"/>
              </a:lnSpc>
              <a:spcBef>
                <a:spcPct val="0"/>
              </a:spcBef>
              <a:spcAft>
                <a:spcPct val="15000"/>
              </a:spcAft>
            </a:pPr>
            <a:r>
              <a:rPr lang="en-US" sz="1200" dirty="0" smtClean="0">
                <a:solidFill>
                  <a:prstClr val="black">
                    <a:hueOff val="0"/>
                    <a:satOff val="0"/>
                    <a:lumOff val="0"/>
                    <a:alphaOff val="0"/>
                  </a:prstClr>
                </a:solidFill>
              </a:rPr>
              <a:t>Extracts </a:t>
            </a:r>
            <a:r>
              <a:rPr lang="en-US" sz="1200" dirty="0">
                <a:solidFill>
                  <a:prstClr val="black">
                    <a:hueOff val="0"/>
                    <a:satOff val="0"/>
                    <a:lumOff val="0"/>
                    <a:alphaOff val="0"/>
                  </a:prstClr>
                </a:solidFill>
              </a:rPr>
              <a:t>clinical Battery data from the eScreening database for all sites, to: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identify trends and compare them for program and progress evaluation, and</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provide feedback for improvement.</a:t>
            </a:r>
          </a:p>
        </p:txBody>
      </p:sp>
      <p:sp>
        <p:nvSpPr>
          <p:cNvPr id="25" name="Rounded Rectangle 24"/>
          <p:cNvSpPr/>
          <p:nvPr/>
        </p:nvSpPr>
        <p:spPr>
          <a:xfrm>
            <a:off x="3904168"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Clinician</a:t>
            </a:r>
            <a:endParaRPr lang="en-US" sz="1000" dirty="0">
              <a:solidFill>
                <a:prstClr val="white"/>
              </a:solidFill>
            </a:endParaRPr>
          </a:p>
        </p:txBody>
      </p:sp>
      <p:sp>
        <p:nvSpPr>
          <p:cNvPr id="23" name="Rectangle 22"/>
          <p:cNvSpPr/>
          <p:nvPr/>
        </p:nvSpPr>
        <p:spPr>
          <a:xfrm>
            <a:off x="3904166" y="2287069"/>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ectangle 23"/>
          <p:cNvSpPr/>
          <p:nvPr/>
        </p:nvSpPr>
        <p:spPr>
          <a:xfrm>
            <a:off x="3970843" y="2306118"/>
            <a:ext cx="1236692" cy="3696225"/>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Patient Care</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Receives clinical data from CPRS.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Utilizes the health data collected through the eScreening application.</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Monitors the Battery dashboard with alerts</a:t>
            </a:r>
            <a:endParaRPr lang="en-US" sz="1200" dirty="0" smtClean="0">
              <a:solidFill>
                <a:prstClr val="black">
                  <a:hueOff val="0"/>
                  <a:satOff val="0"/>
                  <a:lumOff val="0"/>
                  <a:alphaOff val="0"/>
                </a:prstClr>
              </a:solidFill>
            </a:endParaRPr>
          </a:p>
        </p:txBody>
      </p:sp>
      <p:sp>
        <p:nvSpPr>
          <p:cNvPr id="21" name="Rounded Rectangle 20"/>
          <p:cNvSpPr/>
          <p:nvPr/>
        </p:nvSpPr>
        <p:spPr>
          <a:xfrm>
            <a:off x="5337046"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Assistant</a:t>
            </a:r>
            <a:endParaRPr lang="en-US" sz="1000" dirty="0">
              <a:solidFill>
                <a:prstClr val="white"/>
              </a:solidFill>
            </a:endParaRPr>
          </a:p>
        </p:txBody>
      </p:sp>
      <p:sp>
        <p:nvSpPr>
          <p:cNvPr id="19" name="Rectangle 18"/>
          <p:cNvSpPr/>
          <p:nvPr/>
        </p:nvSpPr>
        <p:spPr>
          <a:xfrm>
            <a:off x="5337046"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5394196" y="2296593"/>
            <a:ext cx="1225679"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Medical Support </a:t>
            </a:r>
          </a:p>
          <a:p>
            <a:pPr marL="0" lvl="1" algn="ctr"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 Batteries for Veterans to complete in the waiting room.</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Can access the dashboard to finalize assessment.</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p:txBody>
      </p:sp>
      <p:sp>
        <p:nvSpPr>
          <p:cNvPr id="17" name="Rounded Rectangle 16"/>
          <p:cNvSpPr/>
          <p:nvPr/>
        </p:nvSpPr>
        <p:spPr>
          <a:xfrm>
            <a:off x="6833467" y="1711616"/>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Veteran</a:t>
            </a:r>
            <a:endParaRPr lang="en-US" sz="1000" dirty="0">
              <a:solidFill>
                <a:prstClr val="white"/>
              </a:solidFill>
            </a:endParaRPr>
          </a:p>
        </p:txBody>
      </p:sp>
      <p:grpSp>
        <p:nvGrpSpPr>
          <p:cNvPr id="14" name="Group 13"/>
          <p:cNvGrpSpPr/>
          <p:nvPr/>
        </p:nvGrpSpPr>
        <p:grpSpPr>
          <a:xfrm>
            <a:off x="6833466" y="2285590"/>
            <a:ext cx="1314865" cy="3705750"/>
            <a:chOff x="5999216" y="755428"/>
            <a:chExt cx="1314865" cy="3705750"/>
          </a:xfrm>
          <a:scene3d>
            <a:camera prst="orthographicFront"/>
            <a:lightRig rig="threePt" dir="t">
              <a:rot lat="0" lon="0" rev="7500000"/>
            </a:lightRig>
          </a:scene3d>
        </p:grpSpPr>
        <p:sp>
          <p:nvSpPr>
            <p:cNvPr id="15" name="Rectangle 14"/>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6061850" y="755428"/>
              <a:ext cx="1233181"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The Patient</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Completes the </a:t>
              </a:r>
              <a:r>
                <a:rPr lang="en-US" sz="1200" dirty="0" smtClean="0">
                  <a:solidFill>
                    <a:prstClr val="black"/>
                  </a:solidFill>
                </a:rPr>
                <a:t>Screening Battery.</a:t>
              </a:r>
              <a:endParaRPr lang="en-US" sz="1200" dirty="0">
                <a:solidFill>
                  <a:prstClr val="black"/>
                </a:solidFill>
              </a:endParaRPr>
            </a:p>
          </p:txBody>
        </p:sp>
      </p:grpSp>
      <p:sp>
        <p:nvSpPr>
          <p:cNvPr id="36" name="Rounded Rectangle 35"/>
          <p:cNvSpPr/>
          <p:nvPr/>
        </p:nvSpPr>
        <p:spPr>
          <a:xfrm>
            <a:off x="2411917" y="1711616"/>
            <a:ext cx="1314865" cy="522451"/>
          </a:xfrm>
          <a:prstGeom prst="round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dirty="0" smtClean="0">
                <a:solidFill>
                  <a:prstClr val="white"/>
                </a:solidFill>
              </a:rPr>
              <a:t>Healthcare System Technical Administrator</a:t>
            </a:r>
            <a:endParaRPr lang="en-US" sz="1000" dirty="0">
              <a:solidFill>
                <a:prstClr val="white"/>
              </a:solidFill>
            </a:endParaRPr>
          </a:p>
        </p:txBody>
      </p:sp>
      <p:sp>
        <p:nvSpPr>
          <p:cNvPr id="39" name="Rectangle 38"/>
          <p:cNvSpPr/>
          <p:nvPr/>
        </p:nvSpPr>
        <p:spPr>
          <a:xfrm>
            <a:off x="2407278" y="2285590"/>
            <a:ext cx="1314865" cy="3738148"/>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2447960" y="2285590"/>
            <a:ext cx="1238216" cy="3738148"/>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Technical Support </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Edits and assigns users;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system level settings. </a:t>
            </a: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a:t>
            </a:r>
            <a:r>
              <a:rPr lang="en-US" sz="1200" dirty="0">
                <a:solidFill>
                  <a:prstClr val="black">
                    <a:hueOff val="0"/>
                    <a:satOff val="0"/>
                    <a:lumOff val="0"/>
                    <a:alphaOff val="0"/>
                  </a:prstClr>
                </a:solidFill>
              </a:rPr>
              <a:t>, edits, deletes, &amp; uploads Batteries.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Battery errors</a:t>
            </a:r>
            <a:r>
              <a:rPr lang="en-US" sz="1200" dirty="0" smtClean="0">
                <a:solidFill>
                  <a:prstClr val="black">
                    <a:hueOff val="0"/>
                    <a:satOff val="0"/>
                    <a:lumOff val="0"/>
                    <a:alphaOff val="0"/>
                  </a:prstClr>
                </a:solidFill>
              </a:rPr>
              <a:t>.</a:t>
            </a: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Completes forms and follow-ups.</a:t>
            </a:r>
          </a:p>
          <a:p>
            <a:pPr marL="171450" lvl="1" indent="-171450" defTabSz="533400">
              <a:lnSpc>
                <a:spcPct val="90000"/>
              </a:lnSpc>
              <a:spcBef>
                <a:spcPct val="0"/>
              </a:spcBef>
              <a:spcAft>
                <a:spcPct val="15000"/>
              </a:spcAft>
              <a:buFont typeface="Arial" panose="020B0604020202020204" pitchFamily="34" charset="0"/>
              <a:buChar char="•"/>
            </a:pPr>
            <a:endParaRPr lang="en-US" sz="1200" dirty="0">
              <a:solidFill>
                <a:prstClr val="black">
                  <a:hueOff val="0"/>
                  <a:satOff val="0"/>
                  <a:lumOff val="0"/>
                  <a:alphaOff val="0"/>
                </a:prstClr>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
        <p:nvSpPr>
          <p:cNvPr id="41" name="Content Placeholder 2"/>
          <p:cNvSpPr txBox="1">
            <a:spLocks/>
          </p:cNvSpPr>
          <p:nvPr/>
        </p:nvSpPr>
        <p:spPr>
          <a:xfrm>
            <a:off x="674300" y="1001873"/>
            <a:ext cx="7836038" cy="5396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4800" b="1" dirty="0" smtClean="0"/>
              <a:t>MHE System Roles</a:t>
            </a:r>
          </a:p>
        </p:txBody>
      </p:sp>
      <p:sp>
        <p:nvSpPr>
          <p:cNvPr id="2" name="Title 1"/>
          <p:cNvSpPr>
            <a:spLocks noGrp="1"/>
          </p:cNvSpPr>
          <p:nvPr>
            <p:ph type="title"/>
          </p:nvPr>
        </p:nvSpPr>
        <p:spPr/>
        <p:txBody>
          <a:bodyPr>
            <a:normAutofit fontScale="90000"/>
          </a:bodyPr>
          <a:lstStyle/>
          <a:p>
            <a:r>
              <a:rPr lang="en-US" dirty="0"/>
              <a:t>2</a:t>
            </a:r>
            <a:r>
              <a:rPr lang="en-US" dirty="0" smtClean="0"/>
              <a:t> </a:t>
            </a:r>
            <a:r>
              <a:rPr lang="en-US" dirty="0"/>
              <a:t>| </a:t>
            </a:r>
            <a:r>
              <a:rPr lang="en-US" dirty="0" smtClean="0"/>
              <a:t>User roles and permissions</a:t>
            </a:r>
            <a:endParaRPr lang="en-US" dirty="0"/>
          </a:p>
        </p:txBody>
      </p:sp>
    </p:spTree>
    <p:extLst>
      <p:ext uri="{BB962C8B-B14F-4D97-AF65-F5344CB8AC3E}">
        <p14:creationId xmlns:p14="http://schemas.microsoft.com/office/powerpoint/2010/main" val="3700056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 </a:t>
            </a:r>
            <a:r>
              <a:rPr lang="en-US" dirty="0" smtClean="0"/>
              <a:t>User Management - Security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solidFill>
                  <a:schemeClr val="tx1"/>
                </a:solidFill>
              </a:rPr>
              <a:t>Tablets will not function outside of the hospital grounds.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Tablets have built-in tracking capability.</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The system records the name and address of the last Veteran who used a missing tablet.</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Staff will </a:t>
            </a:r>
            <a:r>
              <a:rPr lang="en-US" sz="2800" u="sng" dirty="0">
                <a:solidFill>
                  <a:schemeClr val="tx1"/>
                </a:solidFill>
              </a:rPr>
              <a:t>not be held responsible</a:t>
            </a:r>
            <a:r>
              <a:rPr lang="en-US" sz="2800" dirty="0">
                <a:solidFill>
                  <a:schemeClr val="tx1"/>
                </a:solidFill>
              </a:rPr>
              <a:t> for tablets which are stolen or broken by a Veteran.</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Tree>
    <p:extLst>
      <p:ext uri="{BB962C8B-B14F-4D97-AF65-F5344CB8AC3E}">
        <p14:creationId xmlns:p14="http://schemas.microsoft.com/office/powerpoint/2010/main" val="235401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0645911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88958" y="2805698"/>
            <a:ext cx="785813" cy="963612"/>
            <a:chOff x="4167981" y="3221832"/>
            <a:chExt cx="785813" cy="963612"/>
          </a:xfrm>
        </p:grpSpPr>
        <p:pic>
          <p:nvPicPr>
            <p:cNvPr id="6146"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332163"/>
              <a:ext cx="658813"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67981" y="3221832"/>
              <a:ext cx="785813"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smtClean="0"/>
              <a:t>Setting up Assessments</a:t>
            </a:r>
            <a:endParaRPr lang="en-US" dirty="0"/>
          </a:p>
        </p:txBody>
      </p:sp>
      <p:sp>
        <p:nvSpPr>
          <p:cNvPr id="3" name="Content Placeholder 2"/>
          <p:cNvSpPr>
            <a:spLocks noGrp="1"/>
          </p:cNvSpPr>
          <p:nvPr>
            <p:ph idx="1"/>
          </p:nvPr>
        </p:nvSpPr>
        <p:spPr>
          <a:xfrm>
            <a:off x="457200" y="1143000"/>
            <a:ext cx="8229600" cy="5422989"/>
          </a:xfrm>
        </p:spPr>
        <p:txBody>
          <a:bodyPr>
            <a:normAutofit/>
          </a:bodyPr>
          <a:lstStyle/>
          <a:p>
            <a:pPr marL="0" indent="0">
              <a:buNone/>
            </a:pPr>
            <a:r>
              <a:rPr lang="en-US" sz="1800" b="1" dirty="0"/>
              <a:t>Assessments may be created in a batch for the next day’s appointments, or they may be created singly for a walk-in Veteran.</a:t>
            </a:r>
          </a:p>
          <a:p>
            <a:pPr marL="0" indent="0">
              <a:buNone/>
            </a:pPr>
            <a:endParaRPr lang="en-US" sz="1800" b="1" dirty="0" smtClean="0"/>
          </a:p>
          <a:p>
            <a:pPr marL="0" indent="0">
              <a:buNone/>
            </a:pPr>
            <a:r>
              <a:rPr lang="en-US" sz="1800" b="1" dirty="0" smtClean="0"/>
              <a:t>Before </a:t>
            </a:r>
            <a:r>
              <a:rPr lang="en-US" sz="1800" b="1" dirty="0"/>
              <a:t>a Veteran can begin </a:t>
            </a:r>
            <a:r>
              <a:rPr lang="en-US" sz="1800" b="1" dirty="0" err="1"/>
              <a:t>eScreening</a:t>
            </a:r>
            <a:r>
              <a:rPr lang="en-US" sz="1800" b="1" dirty="0" smtClean="0"/>
              <a:t>, one of these users must </a:t>
            </a:r>
            <a:r>
              <a:rPr lang="en-US" sz="1800" b="1" dirty="0"/>
              <a:t>set up </a:t>
            </a:r>
            <a:r>
              <a:rPr lang="en-US" sz="1800" b="1" dirty="0" smtClean="0"/>
              <a:t>an assessment for the Veteran:</a:t>
            </a:r>
          </a:p>
          <a:p>
            <a:pPr lvl="1">
              <a:buFont typeface="Arial" panose="020B0604020202020204" pitchFamily="34" charset="0"/>
              <a:buChar char="•"/>
            </a:pPr>
            <a:r>
              <a:rPr lang="en-US" sz="1800" dirty="0" smtClean="0">
                <a:solidFill>
                  <a:schemeClr val="tx1"/>
                </a:solidFill>
              </a:rPr>
              <a:t>Clinician (LVNs, RNs, NPs, MDs, etc.)</a:t>
            </a:r>
            <a:endParaRPr lang="en-US" sz="1800" dirty="0">
              <a:solidFill>
                <a:schemeClr val="tx1"/>
              </a:solidFill>
            </a:endParaRPr>
          </a:p>
          <a:p>
            <a:pPr lvl="1">
              <a:buFont typeface="Arial" panose="020B0604020202020204" pitchFamily="34" charset="0"/>
              <a:buChar char="•"/>
            </a:pPr>
            <a:r>
              <a:rPr lang="en-US" sz="1800" dirty="0" smtClean="0">
                <a:solidFill>
                  <a:schemeClr val="tx1"/>
                </a:solidFill>
              </a:rPr>
              <a:t>Assistant (MSA, etc.)</a:t>
            </a:r>
          </a:p>
          <a:p>
            <a:pPr marL="0" indent="0">
              <a:buNone/>
            </a:pPr>
            <a:endParaRPr lang="en-US" sz="1800" b="1" dirty="0" smtClean="0"/>
          </a:p>
          <a:p>
            <a:pPr marL="0" indent="0">
              <a:buNone/>
            </a:pPr>
            <a:r>
              <a:rPr lang="en-US" sz="1800" b="1" dirty="0" smtClean="0"/>
              <a:t>Setting up an assessment consists of these procedures done in sequence: </a:t>
            </a:r>
            <a:endParaRPr lang="en-US" sz="1800" b="1" dirty="0"/>
          </a:p>
          <a:p>
            <a:pPr marL="800100" lvl="1" indent="-342900">
              <a:buFont typeface="+mj-lt"/>
              <a:buAutoNum type="alphaUcPeriod"/>
            </a:pPr>
            <a:r>
              <a:rPr lang="en-US" sz="1800" dirty="0" smtClean="0">
                <a:solidFill>
                  <a:schemeClr val="tx1"/>
                </a:solidFill>
              </a:rPr>
              <a:t>Searching by VistA clinic for pre-existing appointments and or Veterans.</a:t>
            </a:r>
            <a:endParaRPr lang="en-US" sz="1800" dirty="0">
              <a:solidFill>
                <a:schemeClr val="tx1"/>
              </a:solidFill>
            </a:endParaRPr>
          </a:p>
          <a:p>
            <a:pPr marL="457200" lvl="1" indent="0">
              <a:buNone/>
            </a:pPr>
            <a:r>
              <a:rPr lang="en-US" sz="1800" dirty="0" smtClean="0">
                <a:solidFill>
                  <a:schemeClr val="tx1"/>
                </a:solidFill>
              </a:rPr>
              <a:t>B.  Creating Assessments and assigning Due </a:t>
            </a:r>
            <a:r>
              <a:rPr lang="en-US" sz="1800" dirty="0">
                <a:solidFill>
                  <a:schemeClr val="tx1"/>
                </a:solidFill>
              </a:rPr>
              <a:t>C</a:t>
            </a:r>
            <a:r>
              <a:rPr lang="en-US" sz="1800" dirty="0" smtClean="0">
                <a:solidFill>
                  <a:schemeClr val="tx1"/>
                </a:solidFill>
              </a:rPr>
              <a:t>linical </a:t>
            </a:r>
            <a:r>
              <a:rPr lang="en-US" sz="1800" dirty="0">
                <a:solidFill>
                  <a:schemeClr val="tx1"/>
                </a:solidFill>
              </a:rPr>
              <a:t>R</a:t>
            </a:r>
            <a:r>
              <a:rPr lang="en-US" sz="1800" dirty="0" smtClean="0">
                <a:solidFill>
                  <a:schemeClr val="tx1"/>
                </a:solidFill>
              </a:rPr>
              <a:t>eminders for </a:t>
            </a:r>
            <a:r>
              <a:rPr lang="en-US" sz="1800" dirty="0">
                <a:solidFill>
                  <a:schemeClr val="tx1"/>
                </a:solidFill>
              </a:rPr>
              <a:t>the </a:t>
            </a:r>
            <a:r>
              <a:rPr lang="en-US" sz="1800" dirty="0" smtClean="0">
                <a:solidFill>
                  <a:schemeClr val="tx1"/>
                </a:solidFill>
              </a:rPr>
              <a:t>selected Veterans.</a:t>
            </a:r>
            <a:endParaRPr lang="en-US" sz="1800" dirty="0">
              <a:solidFill>
                <a:schemeClr val="tx1"/>
              </a:solidFill>
            </a:endParaRPr>
          </a:p>
          <a:p>
            <a:pPr marL="0" indent="0">
              <a:buNone/>
            </a:pPr>
            <a:endParaRPr lang="en-US" sz="1800" dirty="0" smtClean="0"/>
          </a:p>
          <a:p>
            <a:pPr marL="0" indent="0">
              <a:spcBef>
                <a:spcPts val="1200"/>
              </a:spcBef>
              <a:buNone/>
            </a:pPr>
            <a:r>
              <a:rPr lang="en-US" sz="1800" b="1" dirty="0" smtClean="0"/>
              <a:t>After A and B are complete, the system is ready to accept input on a tablet from the Veteran.</a:t>
            </a:r>
            <a:endParaRPr lang="en-US" sz="1800" b="1" dirty="0"/>
          </a:p>
          <a:p>
            <a:pPr>
              <a:buFont typeface="+mj-lt"/>
              <a:buAutoNum type="arabicPeriod"/>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Tree>
    <p:extLst>
      <p:ext uri="{BB962C8B-B14F-4D97-AF65-F5344CB8AC3E}">
        <p14:creationId xmlns:p14="http://schemas.microsoft.com/office/powerpoint/2010/main" val="1561893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1640" y="2455696"/>
            <a:ext cx="7367150" cy="3295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Assessments</a:t>
            </a:r>
            <a:endParaRPr lang="en-US" dirty="0"/>
          </a:p>
        </p:txBody>
      </p:sp>
      <p:sp>
        <p:nvSpPr>
          <p:cNvPr id="3" name="Content Placeholder 2"/>
          <p:cNvSpPr>
            <a:spLocks noGrp="1"/>
          </p:cNvSpPr>
          <p:nvPr>
            <p:ph idx="1"/>
          </p:nvPr>
        </p:nvSpPr>
        <p:spPr>
          <a:xfrm>
            <a:off x="457200" y="1143000"/>
            <a:ext cx="8229600" cy="5516556"/>
          </a:xfrm>
          <a:ln>
            <a:solidFill>
              <a:schemeClr val="bg1">
                <a:lumMod val="95000"/>
              </a:schemeClr>
            </a:solidFill>
          </a:ln>
        </p:spPr>
        <p:txBody>
          <a:bodyPr>
            <a:normAutofit/>
          </a:bodyPr>
          <a:lstStyle/>
          <a:p>
            <a:pPr lvl="0">
              <a:buFont typeface="+mj-lt"/>
              <a:buAutoNum type="arabicPeriod"/>
            </a:pPr>
            <a:r>
              <a:rPr lang="en-US" sz="1600" dirty="0" smtClean="0"/>
              <a:t>From the Home screen, click the </a:t>
            </a:r>
            <a:r>
              <a:rPr lang="en-US" sz="1600" b="1" dirty="0" smtClean="0"/>
              <a:t>Create Battery </a:t>
            </a:r>
            <a:r>
              <a:rPr lang="en-US" sz="1600" dirty="0" smtClean="0"/>
              <a:t>tab.</a:t>
            </a:r>
          </a:p>
          <a:p>
            <a:pPr lvl="0">
              <a:buFont typeface="+mj-lt"/>
              <a:buAutoNum type="arabicPeriod"/>
            </a:pPr>
            <a:r>
              <a:rPr lang="en-US" sz="1600" dirty="0" smtClean="0"/>
              <a:t>Click </a:t>
            </a:r>
            <a:r>
              <a:rPr lang="en-US" sz="1600" b="1" dirty="0" smtClean="0"/>
              <a:t>Create Assessment(s) for Appointments</a:t>
            </a:r>
            <a:r>
              <a:rPr lang="en-US" sz="1600" dirty="0" smtClean="0"/>
              <a:t>.</a:t>
            </a:r>
          </a:p>
          <a:p>
            <a:pPr lvl="0">
              <a:buFont typeface="+mj-lt"/>
              <a:buAutoNum type="arabicPeriod" startAt="2"/>
            </a:pPr>
            <a:r>
              <a:rPr lang="en-US" sz="1600" dirty="0" smtClean="0"/>
              <a:t>Select the Search criteria for the Clinic and Date Range.</a:t>
            </a:r>
          </a:p>
          <a:p>
            <a:pPr lvl="0">
              <a:buFont typeface="+mj-lt"/>
              <a:buAutoNum type="arabicPeriod" startAt="2"/>
            </a:pPr>
            <a:r>
              <a:rPr lang="en-US" sz="1600" dirty="0" smtClean="0"/>
              <a:t>Click </a:t>
            </a:r>
            <a:r>
              <a:rPr lang="en-US" sz="1600" b="1" dirty="0" smtClean="0"/>
              <a:t>Search</a:t>
            </a:r>
            <a:r>
              <a:rPr lang="en-US" sz="1600" dirty="0" smtClean="0"/>
              <a:t>.</a:t>
            </a:r>
          </a:p>
          <a:p>
            <a:pPr marL="0" lvl="0" indent="0">
              <a:buNone/>
            </a:pPr>
            <a:endParaRPr lang="en-US" sz="1800" dirty="0" smtClean="0"/>
          </a:p>
          <a:p>
            <a:pPr lvl="0">
              <a:buFont typeface="+mj-lt"/>
              <a:buAutoNum type="arabicPeriod"/>
            </a:pPr>
            <a:endParaRPr lang="en-US" sz="1800" dirty="0" smtClean="0"/>
          </a:p>
          <a:p>
            <a:pPr lvl="0">
              <a:buFont typeface="+mj-lt"/>
              <a:buAutoNum type="arabicPeriod"/>
            </a:pPr>
            <a:endParaRPr lang="en-US" sz="1800" dirty="0"/>
          </a:p>
          <a:p>
            <a:pPr marL="400050" lvl="1" indent="0">
              <a:spcBef>
                <a:spcPts val="1200"/>
              </a:spcBef>
              <a:buNone/>
            </a:pPr>
            <a:endParaRPr lang="en-US" sz="1900" dirty="0"/>
          </a:p>
          <a:p>
            <a:pPr lvl="0">
              <a:buFont typeface="+mj-lt"/>
              <a:buAutoNum type="arabicPeriod"/>
            </a:pPr>
            <a:endParaRPr lang="en-US" sz="1800" dirty="0" smtClean="0"/>
          </a:p>
          <a:p>
            <a:pPr marL="0" lvl="0" indent="0">
              <a:buNone/>
            </a:pPr>
            <a:endParaRPr lang="en-US" sz="1800" b="1" dirty="0" smtClean="0"/>
          </a:p>
          <a:p>
            <a:pPr lvl="1">
              <a:buFont typeface="Wingdings" charset="2"/>
              <a:buChar char="§"/>
            </a:pPr>
            <a:endParaRPr lang="en-US" sz="1400" b="1" dirty="0" smtClean="0"/>
          </a:p>
          <a:p>
            <a:pPr marL="0" lvl="0" indent="0">
              <a:buNone/>
            </a:pPr>
            <a:endParaRPr lang="en-US" sz="1600" b="1" dirty="0" smtClean="0"/>
          </a:p>
          <a:p>
            <a:pPr marL="0" lvl="0" indent="0">
              <a:buNone/>
            </a:pPr>
            <a:endParaRPr lang="en-US" sz="1600" b="1" dirty="0"/>
          </a:p>
          <a:p>
            <a:pPr marL="0" lvl="0" indent="0">
              <a:buNone/>
            </a:pPr>
            <a:endParaRPr lang="en-US" sz="1600" b="1" dirty="0" smtClean="0"/>
          </a:p>
          <a:p>
            <a:pPr marL="457200" lvl="0" indent="-457200">
              <a:buFont typeface="+mj-lt"/>
              <a:buAutoNum type="arabicPeriod" startAt="3"/>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Searching for Appointments</a:t>
            </a:r>
            <a:endParaRPr lang="en-US" dirty="0"/>
          </a:p>
        </p:txBody>
      </p:sp>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810063" y="3758950"/>
            <a:ext cx="1919287" cy="230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78219" y="4619063"/>
            <a:ext cx="1950829" cy="486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00" y="5143821"/>
            <a:ext cx="1950829"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794" y="5015233"/>
            <a:ext cx="20002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71552" y="4645286"/>
            <a:ext cx="2035492" cy="84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121842" y="4645286"/>
            <a:ext cx="762000" cy="217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2658" y="2645087"/>
            <a:ext cx="19907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115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500" fill="hold"/>
                                        <p:tgtEl>
                                          <p:spTgt spid="1028"/>
                                        </p:tgtEl>
                                      </p:cBhvr>
                                      <p:by x="250000" y="250000"/>
                                    </p:animScale>
                                  </p:childTnLst>
                                </p:cTn>
                              </p:par>
                            </p:childTnLst>
                          </p:cTn>
                        </p:par>
                        <p:par>
                          <p:cTn id="17" fill="hold">
                            <p:stCondLst>
                              <p:cond delay="500"/>
                            </p:stCondLst>
                            <p:childTnLst>
                              <p:par>
                                <p:cTn id="18" presetID="1" presetClass="exit" presetSubtype="0" fill="hold" nodeType="afterEffect">
                                  <p:stCondLst>
                                    <p:cond delay="0"/>
                                  </p:stCondLst>
                                  <p:childTnLst>
                                    <p:set>
                                      <p:cBhvr>
                                        <p:cTn id="19" dur="1" fill="hold">
                                          <p:stCondLst>
                                            <p:cond delay="0"/>
                                          </p:stCondLst>
                                        </p:cTn>
                                        <p:tgtEl>
                                          <p:spTgt spid="1028"/>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500" fill="hold"/>
                                        <p:tgtEl>
                                          <p:spTgt spid="1030"/>
                                        </p:tgtEl>
                                      </p:cBhvr>
                                      <p:by x="150000" y="150000"/>
                                    </p:animScale>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500" fill="hold"/>
                                        <p:tgtEl>
                                          <p:spTgt spid="1034"/>
                                        </p:tgtEl>
                                      </p:cBhvr>
                                      <p:by x="200000" y="200000"/>
                                    </p:animScale>
                                  </p:childTnLst>
                                </p:cTn>
                              </p:par>
                            </p:childTnLst>
                          </p:cTn>
                        </p:par>
                        <p:par>
                          <p:cTn id="41" fill="hold">
                            <p:stCondLst>
                              <p:cond delay="500"/>
                            </p:stCondLst>
                            <p:childTnLst>
                              <p:par>
                                <p:cTn id="42" presetID="1" presetClass="exit" presetSubtype="0" fill="hold" nodeType="afterEffect">
                                  <p:stCondLst>
                                    <p:cond delay="0"/>
                                  </p:stCondLst>
                                  <p:childTnLst>
                                    <p:set>
                                      <p:cBhvr>
                                        <p:cTn id="43" dur="1" fill="hold">
                                          <p:stCondLst>
                                            <p:cond delay="0"/>
                                          </p:stCondLst>
                                        </p:cTn>
                                        <p:tgtEl>
                                          <p:spTgt spid="10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single or batch Assessments</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lvl="0">
              <a:buFont typeface="+mj-lt"/>
              <a:buAutoNum type="arabicPeriod"/>
            </a:pPr>
            <a:r>
              <a:rPr lang="en-US" sz="1800" dirty="0" smtClean="0"/>
              <a:t>Select the check boxes by the Veterans that you want to include.</a:t>
            </a:r>
          </a:p>
          <a:p>
            <a:pPr lvl="0">
              <a:buFont typeface="+mj-lt"/>
              <a:buAutoNum type="arabicPeriod"/>
            </a:pPr>
            <a:r>
              <a:rPr lang="en-US" sz="1800" dirty="0" smtClean="0"/>
              <a:t>Click </a:t>
            </a:r>
            <a:r>
              <a:rPr lang="en-US" sz="1800" b="1" dirty="0" smtClean="0"/>
              <a:t>Select</a:t>
            </a:r>
            <a:r>
              <a:rPr lang="en-US" sz="1800" dirty="0" smtClean="0"/>
              <a:t> </a:t>
            </a:r>
            <a:r>
              <a:rPr lang="en-US" sz="1800" b="1" dirty="0" smtClean="0"/>
              <a:t>Veterans</a:t>
            </a:r>
            <a:r>
              <a:rPr lang="en-US" sz="1800" dirty="0" smtClean="0"/>
              <a:t>.</a:t>
            </a:r>
          </a:p>
          <a:p>
            <a:pPr lvl="0">
              <a:buFont typeface="+mj-lt"/>
              <a:buAutoNum type="arabicPeriod"/>
            </a:pPr>
            <a:endParaRPr lang="en-US" sz="1800" dirty="0" smtClean="0"/>
          </a:p>
          <a:p>
            <a:pPr lvl="0">
              <a:buFont typeface="+mj-lt"/>
              <a:buAutoNum type="arabicPeriod"/>
            </a:pPr>
            <a:endParaRPr lang="en-US" sz="1800" dirty="0"/>
          </a:p>
          <a:p>
            <a:pPr lvl="0">
              <a:buFont typeface="+mj-lt"/>
              <a:buAutoNum type="arabicPeriod"/>
            </a:pPr>
            <a:endParaRPr lang="en-US" sz="1800" dirty="0" smtClean="0"/>
          </a:p>
          <a:p>
            <a:pPr marL="400050" lvl="1" indent="0">
              <a:spcBef>
                <a:spcPts val="1800"/>
              </a:spcBef>
              <a:buNone/>
            </a:pPr>
            <a:endParaRPr lang="en-US" sz="1900" dirty="0" smtClean="0">
              <a:solidFill>
                <a:srgbClr val="0F4C66"/>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Selecting Veterans</a:t>
            </a:r>
            <a:endParaRPr lang="en-US"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5325" y="1882964"/>
            <a:ext cx="6586538" cy="3998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5325" y="1882964"/>
            <a:ext cx="6588959" cy="3998723"/>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75400" y="2481714"/>
            <a:ext cx="711200" cy="20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957889" y="5580834"/>
            <a:ext cx="1223961" cy="19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70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500" fill="hold"/>
                                        <p:tgtEl>
                                          <p:spTgt spid="1033"/>
                                        </p:tgtEl>
                                      </p:cBhvr>
                                      <p:by x="200000" y="200000"/>
                                    </p:animScale>
                                  </p:childTnLst>
                                </p:cTn>
                              </p:par>
                            </p:childTnLst>
                          </p:cTn>
                        </p:par>
                        <p:par>
                          <p:cTn id="22" fill="hold">
                            <p:stCondLst>
                              <p:cond delay="500"/>
                            </p:stCondLst>
                            <p:childTnLst>
                              <p:par>
                                <p:cTn id="23" presetID="1" presetClass="exit" presetSubtype="0" fill="hold" nodeType="afterEffect">
                                  <p:stCondLst>
                                    <p:cond delay="0"/>
                                  </p:stCondLst>
                                  <p:childTnLst>
                                    <p:set>
                                      <p:cBhvr>
                                        <p:cTn id="24" dur="1" fill="hold">
                                          <p:stCondLst>
                                            <p:cond delay="0"/>
                                          </p:stCondLst>
                                        </p:cTn>
                                        <p:tgtEl>
                                          <p:spTgt spid="1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Assessments</a:t>
            </a:r>
            <a:endParaRPr lang="en-US" dirty="0"/>
          </a:p>
        </p:txBody>
      </p:sp>
      <p:sp>
        <p:nvSpPr>
          <p:cNvPr id="3" name="Content Placeholder 2"/>
          <p:cNvSpPr>
            <a:spLocks noGrp="1"/>
          </p:cNvSpPr>
          <p:nvPr>
            <p:ph idx="1"/>
          </p:nvPr>
        </p:nvSpPr>
        <p:spPr>
          <a:xfrm>
            <a:off x="579533" y="1143000"/>
            <a:ext cx="8229600" cy="4683642"/>
          </a:xfrm>
        </p:spPr>
        <p:txBody>
          <a:bodyPr>
            <a:normAutofit/>
          </a:bodyPr>
          <a:lstStyle/>
          <a:p>
            <a:pPr>
              <a:buFont typeface="+mj-lt"/>
              <a:buAutoNum type="arabicPeriod"/>
            </a:pPr>
            <a:r>
              <a:rPr lang="en-US" sz="1800" dirty="0" smtClean="0"/>
              <a:t>Select the program, clinic, note title, and clinician from the drop-down lists.</a:t>
            </a:r>
          </a:p>
          <a:p>
            <a:pPr>
              <a:buFont typeface="+mj-lt"/>
              <a:buAutoNum type="arabicPeriod"/>
            </a:pPr>
            <a:r>
              <a:rPr lang="en-US" sz="1800" dirty="0" smtClean="0"/>
              <a:t>Select </a:t>
            </a:r>
            <a:r>
              <a:rPr lang="en-US" sz="1800" b="1" dirty="0" smtClean="0"/>
              <a:t>Due Clinical Reminders </a:t>
            </a:r>
            <a:r>
              <a:rPr lang="en-US" sz="1800" dirty="0" smtClean="0"/>
              <a:t>(see list on the next slide).</a:t>
            </a:r>
          </a:p>
          <a:p>
            <a:pPr lvl="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19</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a:ln>
            <a:solidFill>
              <a:schemeClr val="bg1">
                <a:lumMod val="95000"/>
              </a:schemeClr>
            </a:solidFill>
          </a:ln>
        </p:spPr>
        <p:txBody>
          <a:bodyPr/>
          <a:lstStyle/>
          <a:p>
            <a:r>
              <a:rPr lang="en-US" dirty="0"/>
              <a:t>B</a:t>
            </a:r>
            <a:r>
              <a:rPr lang="en-US" dirty="0" smtClean="0"/>
              <a:t>. Selecting settings and Clinical Reminders</a:t>
            </a:r>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2297" y="1883084"/>
            <a:ext cx="6723068" cy="4776472"/>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89755" y="4776181"/>
            <a:ext cx="623795" cy="113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89687" y="4625340"/>
            <a:ext cx="1540428" cy="89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48371" y="5943998"/>
            <a:ext cx="1053809" cy="213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006917" y="5735675"/>
            <a:ext cx="355283" cy="23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935493" y="5745676"/>
            <a:ext cx="142847" cy="96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3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500" fill="hold"/>
                                        <p:tgtEl>
                                          <p:spTgt spid="2050"/>
                                        </p:tgtEl>
                                      </p:cBhvr>
                                      <p:by x="135000" y="135000"/>
                                    </p:animScale>
                                  </p:childTnLst>
                                </p:cTn>
                              </p:par>
                            </p:childTnLst>
                          </p:cTn>
                        </p:par>
                        <p:par>
                          <p:cTn id="16" fill="hold">
                            <p:stCondLst>
                              <p:cond delay="500"/>
                            </p:stCondLst>
                            <p:childTnLst>
                              <p:par>
                                <p:cTn id="17" presetID="1" presetClass="exit"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nodeType="clickEffect">
                                  <p:stCondLst>
                                    <p:cond delay="0"/>
                                  </p:stCondLst>
                                  <p:childTnLst>
                                    <p:animScale>
                                      <p:cBhvr>
                                        <p:cTn id="25" dur="500" fill="hold"/>
                                        <p:tgtEl>
                                          <p:spTgt spid="2052"/>
                                        </p:tgtEl>
                                      </p:cBhvr>
                                      <p:by x="200000" y="200000"/>
                                    </p:animScale>
                                  </p:childTnLst>
                                </p:cTn>
                              </p:par>
                            </p:childTnLst>
                          </p:cTn>
                        </p:par>
                        <p:par>
                          <p:cTn id="26" fill="hold">
                            <p:stCondLst>
                              <p:cond delay="500"/>
                            </p:stCondLst>
                            <p:childTnLst>
                              <p:par>
                                <p:cTn id="27" presetID="1" presetClass="exit" presetSubtype="0" fill="hold" nodeType="afterEffect">
                                  <p:stCondLst>
                                    <p:cond delay="0"/>
                                  </p:stCondLst>
                                  <p:childTnLst>
                                    <p:set>
                                      <p:cBhvr>
                                        <p:cTn id="28" dur="1" fill="hold">
                                          <p:stCondLst>
                                            <p:cond delay="0"/>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a:t>
            </a:r>
            <a:r>
              <a:rPr lang="en-US" dirty="0"/>
              <a:t>to the eScreening tablet system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lgn="ctr">
              <a:buNone/>
            </a:pPr>
            <a:endParaRPr lang="en-US" sz="2400" dirty="0" smtClean="0"/>
          </a:p>
          <a:p>
            <a:pPr marL="0" indent="0" algn="ctr">
              <a:spcBef>
                <a:spcPts val="0"/>
              </a:spcBef>
              <a:buNone/>
            </a:pPr>
            <a:r>
              <a:rPr lang="en-US" sz="2400" b="1" dirty="0" smtClean="0"/>
              <a:t>Mental </a:t>
            </a:r>
            <a:r>
              <a:rPr lang="en-US" sz="2400" b="1" dirty="0"/>
              <a:t>Health eScreening Research Pilot</a:t>
            </a:r>
          </a:p>
          <a:p>
            <a:pPr marL="0" indent="0">
              <a:buNone/>
            </a:pPr>
            <a:r>
              <a:rPr lang="en-US" sz="2400" dirty="0"/>
              <a:t>For the last two years, members of the Center for Excellence in Stress and Mental Health (CESAMH) have been using eScreening for OEF/OIF/OND Veterans enrolling in VA Health Care in San Diego. CESAMH has also been tracking OOO Veterans for depression, suicide risk, PTSD, and more.</a:t>
            </a:r>
          </a:p>
          <a:p>
            <a:pPr marL="0" indent="0">
              <a:buNone/>
            </a:pPr>
            <a:endParaRPr lang="en-US" sz="2400" dirty="0"/>
          </a:p>
          <a:p>
            <a:pPr marL="0" indent="0">
              <a:buNone/>
            </a:pPr>
            <a:r>
              <a:rPr lang="en-US" sz="2400" dirty="0"/>
              <a:t>We </a:t>
            </a:r>
            <a:r>
              <a:rPr lang="en-US" sz="2400" dirty="0" smtClean="0"/>
              <a:t>(CESAMH) found </a:t>
            </a:r>
            <a:r>
              <a:rPr lang="en-US" sz="2400" dirty="0"/>
              <a:t>that about half of the newly enrolled had risk factors for suicide, indicating the need for </a:t>
            </a:r>
            <a:r>
              <a:rPr lang="en-US" sz="2400" dirty="0" smtClean="0"/>
              <a:t>immediate clinical </a:t>
            </a:r>
            <a:r>
              <a:rPr lang="en-US" sz="2400" dirty="0"/>
              <a:t>follow-up. Many of them had symptoms of depression or anxiety, and the majority of these younger Veterans were in physical pain. </a:t>
            </a:r>
            <a:endParaRPr lang="en-US" sz="1800" dirty="0"/>
          </a:p>
          <a:p>
            <a:pPr marL="0" indent="0">
              <a:buNone/>
            </a:pPr>
            <a:endParaRPr lang="en-US" sz="2400" dirty="0" smtClean="0"/>
          </a:p>
          <a:p>
            <a:pPr marL="0" indent="0" algn="ctr">
              <a:buNone/>
            </a:pPr>
            <a:endParaRPr lang="en-US" sz="2100" dirty="0" smtClean="0"/>
          </a:p>
          <a:p>
            <a:pPr marL="0" indent="0">
              <a:buNone/>
            </a:pPr>
            <a:endParaRPr lang="en-US" sz="2400" dirty="0" smtClean="0"/>
          </a:p>
          <a:p>
            <a:pPr marL="0" indent="0">
              <a:buNone/>
            </a:pPr>
            <a:endParaRPr lang="en-US" sz="2400"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a:t>
            </a:fld>
            <a:endParaRPr lang="en-US" dirty="0">
              <a:solidFill>
                <a:prstClr val="black">
                  <a:lumMod val="65000"/>
                  <a:lumOff val="35000"/>
                </a:prstClr>
              </a:solidFill>
            </a:endParaRPr>
          </a:p>
        </p:txBody>
      </p:sp>
    </p:spTree>
    <p:extLst>
      <p:ext uri="{BB962C8B-B14F-4D97-AF65-F5344CB8AC3E}">
        <p14:creationId xmlns:p14="http://schemas.microsoft.com/office/powerpoint/2010/main" val="1080024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3|Setting </a:t>
            </a:r>
            <a:r>
              <a:rPr lang="en-US" dirty="0"/>
              <a:t>Up the Assessment</a:t>
            </a:r>
          </a:p>
        </p:txBody>
      </p:sp>
      <p:sp>
        <p:nvSpPr>
          <p:cNvPr id="4" name="Text Placeholder 3"/>
          <p:cNvSpPr>
            <a:spLocks noGrp="1"/>
          </p:cNvSpPr>
          <p:nvPr>
            <p:ph type="body" sz="quarter" idx="13"/>
          </p:nvPr>
        </p:nvSpPr>
        <p:spPr/>
        <p:txBody>
          <a:bodyPr>
            <a:normAutofit/>
          </a:bodyPr>
          <a:lstStyle/>
          <a:p>
            <a:r>
              <a:rPr lang="en-US" dirty="0" smtClean="0"/>
              <a:t>Clinical Reminders</a:t>
            </a:r>
            <a:endParaRPr lang="en-US" dirty="0"/>
          </a:p>
        </p:txBody>
      </p:sp>
      <p:sp>
        <p:nvSpPr>
          <p:cNvPr id="5" name="Content Placeholder 4"/>
          <p:cNvSpPr>
            <a:spLocks noGrp="1"/>
          </p:cNvSpPr>
          <p:nvPr>
            <p:ph idx="1"/>
          </p:nvPr>
        </p:nvSpPr>
        <p:spPr>
          <a:xfrm>
            <a:off x="790574" y="1712015"/>
            <a:ext cx="6867525" cy="3896451"/>
          </a:xfrm>
          <a:prstGeom prst="rect">
            <a:avLst/>
          </a:prstGeom>
        </p:spPr>
        <p:txBody>
          <a:bodyPr wrap="square">
            <a:spAutoFit/>
          </a:bodyPr>
          <a:lstStyle/>
          <a:p>
            <a:pPr marL="0" indent="0">
              <a:buNone/>
            </a:pPr>
            <a:r>
              <a:rPr lang="en-US" sz="2000" dirty="0" smtClean="0"/>
              <a:t>Clinical Reminders available in eScreening:</a:t>
            </a:r>
            <a:endParaRPr lang="en-US" sz="2000" dirty="0"/>
          </a:p>
          <a:p>
            <a:pPr lvl="1"/>
            <a:r>
              <a:rPr lang="en-US" sz="1600" dirty="0"/>
              <a:t>Homelessness Screening</a:t>
            </a:r>
          </a:p>
          <a:p>
            <a:pPr lvl="1"/>
            <a:r>
              <a:rPr lang="en-US" sz="1600" dirty="0"/>
              <a:t>Advanced Directive Screen</a:t>
            </a:r>
          </a:p>
          <a:p>
            <a:pPr lvl="1"/>
            <a:r>
              <a:rPr lang="en-US" sz="1600" dirty="0"/>
              <a:t>Screen for Infectious Disease and Infectious Fragments, 4A-4D (</a:t>
            </a:r>
            <a:r>
              <a:rPr lang="en-US" sz="1600" dirty="0" err="1"/>
              <a:t>Iraq&amp;Afghan</a:t>
            </a:r>
            <a:r>
              <a:rPr lang="en-US" sz="1600" dirty="0"/>
              <a:t> Post-Deployment Screen)</a:t>
            </a:r>
          </a:p>
          <a:p>
            <a:pPr lvl="1"/>
            <a:r>
              <a:rPr lang="en-US" sz="1600" dirty="0"/>
              <a:t>Tobacco Cessation Screen</a:t>
            </a:r>
          </a:p>
          <a:p>
            <a:pPr lvl="1"/>
            <a:r>
              <a:rPr lang="en-US" sz="1600" dirty="0"/>
              <a:t>Alcohol Use Screen (AUDIT-C)</a:t>
            </a:r>
          </a:p>
          <a:p>
            <a:pPr lvl="1"/>
            <a:r>
              <a:rPr lang="en-US" sz="1600" dirty="0"/>
              <a:t>TBI Screening</a:t>
            </a:r>
          </a:p>
          <a:p>
            <a:pPr lvl="1"/>
            <a:r>
              <a:rPr lang="en-US" sz="1600" dirty="0"/>
              <a:t>Depression Screening</a:t>
            </a:r>
          </a:p>
          <a:p>
            <a:pPr lvl="1"/>
            <a:r>
              <a:rPr lang="en-US" sz="1600" dirty="0"/>
              <a:t>MST Screening</a:t>
            </a:r>
          </a:p>
          <a:p>
            <a:pPr lvl="1"/>
            <a:r>
              <a:rPr lang="en-US" sz="1600" dirty="0"/>
              <a:t>Screen for PTSD (PC-PTSD)</a:t>
            </a:r>
          </a:p>
          <a:p>
            <a:pPr lvl="1"/>
            <a:r>
              <a:rPr lang="en-US" sz="1600" dirty="0"/>
              <a:t>BMI&gt;30 or &gt;24.99 in High Risk</a:t>
            </a:r>
          </a:p>
          <a:p>
            <a:pPr lvl="1"/>
            <a:r>
              <a:rPr lang="en-US" sz="1600" dirty="0"/>
              <a:t>Pain Scale: 0-10 (Vital, not clinical reminder)</a:t>
            </a:r>
          </a:p>
        </p:txBody>
      </p:sp>
    </p:spTree>
    <p:extLst>
      <p:ext uri="{BB962C8B-B14F-4D97-AF65-F5344CB8AC3E}">
        <p14:creationId xmlns:p14="http://schemas.microsoft.com/office/powerpoint/2010/main" val="1966259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t>
            </a:r>
            <a:r>
              <a:rPr lang="en-US" dirty="0" smtClean="0"/>
              <a:t>the Assessment</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3. Scroll to the bottom of the page, then click </a:t>
            </a:r>
            <a:r>
              <a:rPr lang="en-US" sz="1800" b="1" dirty="0" smtClean="0"/>
              <a:t>Create Assessments</a:t>
            </a:r>
            <a:r>
              <a:rPr lang="en-US" sz="1800" dirty="0" smtClean="0"/>
              <a:t>.</a:t>
            </a:r>
          </a:p>
          <a:p>
            <a:pPr marL="0" lvl="0" indent="0">
              <a:buNone/>
            </a:pPr>
            <a:endParaRPr lang="en-US" sz="1800" dirty="0"/>
          </a:p>
          <a:p>
            <a:pPr marL="0" lvl="0" indent="0">
              <a:buNone/>
            </a:pPr>
            <a:endParaRPr lang="en-US" sz="1800" dirty="0" smtClean="0"/>
          </a:p>
          <a:p>
            <a:pPr marL="0" lvl="0" indent="0">
              <a:buNone/>
            </a:pPr>
            <a:endParaRPr lang="en-US" sz="1800" dirty="0" smtClean="0"/>
          </a:p>
          <a:p>
            <a:pPr marL="0" lvl="0" indent="0">
              <a:buNone/>
            </a:pPr>
            <a:endParaRPr lang="en-US" sz="1800" b="1" dirty="0" smtClean="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Creating the Assessment</a:t>
            </a:r>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 y="1588161"/>
            <a:ext cx="8233774" cy="4706270"/>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808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 Setting Up </a:t>
            </a:r>
            <a:r>
              <a:rPr lang="en-US" dirty="0" smtClean="0"/>
              <a:t>Assessments</a:t>
            </a:r>
            <a:endParaRPr lang="en-US" dirty="0"/>
          </a:p>
        </p:txBody>
      </p:sp>
      <p:sp>
        <p:nvSpPr>
          <p:cNvPr id="3" name="Content Placeholder 2"/>
          <p:cNvSpPr>
            <a:spLocks noGrp="1"/>
          </p:cNvSpPr>
          <p:nvPr>
            <p:ph idx="1"/>
          </p:nvPr>
        </p:nvSpPr>
        <p:spPr>
          <a:xfrm>
            <a:off x="326292" y="1114009"/>
            <a:ext cx="8229600" cy="5364910"/>
          </a:xfrm>
        </p:spPr>
        <p:txBody>
          <a:bodyPr>
            <a:normAutofit/>
          </a:bodyPr>
          <a:lstStyle/>
          <a:p>
            <a:pPr marL="0" lvl="0" indent="0">
              <a:buNone/>
            </a:pPr>
            <a:r>
              <a:rPr lang="en-US" sz="1800" dirty="0" smtClean="0"/>
              <a:t>A banner confirms the Battery was created.</a:t>
            </a:r>
          </a:p>
          <a:p>
            <a:pPr marL="0" lvl="0" indent="0">
              <a:buNone/>
            </a:pPr>
            <a:r>
              <a:rPr lang="en-US" sz="1800" dirty="0" smtClean="0"/>
              <a:t>The system is ready to accept input from the Veterans you created Batteries for. </a:t>
            </a:r>
          </a:p>
          <a:p>
            <a:pPr marL="0" lvl="0" indent="0">
              <a:buNone/>
            </a:pPr>
            <a:endParaRPr lang="en-US" sz="1800" dirty="0"/>
          </a:p>
          <a:p>
            <a:pPr marL="0" lvl="0" indent="0">
              <a:buNone/>
            </a:pPr>
            <a:endParaRPr lang="en-US" sz="1800" dirty="0" smtClean="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lvl="0">
              <a:buFont typeface="+mj-lt"/>
              <a:buAutoNum type="arabicPeriod" startAt="2"/>
            </a:pPr>
            <a:endParaRPr lang="en-US" sz="1800" dirty="0"/>
          </a:p>
          <a:p>
            <a:pPr marL="0" lvl="0" indent="0">
              <a:buNone/>
            </a:pPr>
            <a:endParaRPr lang="en-US" sz="1800" dirty="0" smtClean="0"/>
          </a:p>
          <a:p>
            <a:pPr marL="0" lvl="0" indent="0">
              <a:buNone/>
            </a:pPr>
            <a:r>
              <a:rPr lang="en-US" sz="1800" dirty="0"/>
              <a:t>The next slide displays the Veteran log in screen.</a:t>
            </a:r>
          </a:p>
          <a:p>
            <a:pPr lvl="0">
              <a:buFont typeface="+mj-lt"/>
              <a:buAutoNum type="arabicPeriod" startAt="3"/>
            </a:pPr>
            <a:endParaRPr lang="en-US" sz="1800" dirty="0" smtClean="0"/>
          </a:p>
          <a:p>
            <a:pPr lvl="0">
              <a:buFont typeface="+mj-lt"/>
              <a:buAutoNum type="arabicPeriod" startAt="3"/>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Confirmation</a:t>
            </a:r>
            <a:endParaRPr lang="en-US" dirty="0"/>
          </a:p>
        </p:txBody>
      </p:sp>
      <p:sp>
        <p:nvSpPr>
          <p:cNvPr id="21" name="Rectangle 20"/>
          <p:cNvSpPr/>
          <p:nvPr/>
        </p:nvSpPr>
        <p:spPr>
          <a:xfrm>
            <a:off x="673763" y="3520239"/>
            <a:ext cx="7158796" cy="55245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7303" y="1943650"/>
            <a:ext cx="8300519" cy="34040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05316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 Battery of Screens</a:t>
            </a:r>
          </a:p>
        </p:txBody>
      </p:sp>
      <p:sp>
        <p:nvSpPr>
          <p:cNvPr id="3" name="Content Placeholder 2"/>
          <p:cNvSpPr>
            <a:spLocks noGrp="1"/>
          </p:cNvSpPr>
          <p:nvPr>
            <p:ph idx="1"/>
          </p:nvPr>
        </p:nvSpPr>
        <p:spPr>
          <a:xfrm>
            <a:off x="457200" y="1443788"/>
            <a:ext cx="8229600" cy="5215767"/>
          </a:xfrm>
        </p:spPr>
        <p:txBody>
          <a:bodyPr>
            <a:normAutofit/>
          </a:bodyPr>
          <a:lstStyle/>
          <a:p>
            <a:pPr marL="0" lvl="0" indent="0">
              <a:buNone/>
            </a:pPr>
            <a:r>
              <a:rPr lang="en-US" sz="1800" dirty="0" smtClean="0"/>
              <a:t>The Veteran sees this screen on the tablet.</a:t>
            </a:r>
          </a:p>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Veteran Log-in screen</a:t>
            </a:r>
            <a:endParaRPr lang="en-US" dirty="0"/>
          </a:p>
        </p:txBody>
      </p:sp>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8360" y="2062607"/>
            <a:ext cx="5810589" cy="293442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6952705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71806" y="3599052"/>
            <a:ext cx="785813" cy="963613"/>
            <a:chOff x="4156364" y="2987289"/>
            <a:chExt cx="785813" cy="963613"/>
          </a:xfrm>
        </p:grpSpPr>
        <p:pic>
          <p:nvPicPr>
            <p:cNvPr id="7171"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098800"/>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56364" y="2987289"/>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25</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962526"/>
            <a:ext cx="8229600" cy="5787190"/>
          </a:xfrm>
        </p:spPr>
        <p:txBody>
          <a:bodyPr>
            <a:normAutofit/>
          </a:bodyPr>
          <a:lstStyle/>
          <a:p>
            <a:pPr marL="0" indent="0">
              <a:buNone/>
            </a:pPr>
            <a:r>
              <a:rPr lang="en-US" sz="1400" dirty="0" smtClean="0"/>
              <a:t>From the Home screen, click </a:t>
            </a:r>
            <a:r>
              <a:rPr lang="en-US" sz="1400" b="1" dirty="0" smtClean="0"/>
              <a:t>Dashboard</a:t>
            </a:r>
            <a:r>
              <a:rPr lang="en-US" sz="1400" dirty="0" smtClean="0"/>
              <a:t>.</a:t>
            </a:r>
          </a:p>
          <a:p>
            <a:pPr marL="0" indent="0">
              <a:buNone/>
            </a:pPr>
            <a:r>
              <a:rPr lang="en-US" sz="1400" dirty="0"/>
              <a:t>The Dashboard opens in List view</a:t>
            </a:r>
            <a:r>
              <a:rPr lang="en-US" sz="1400" dirty="0" smtClean="0"/>
              <a:t>. This view shows Veterans with </a:t>
            </a:r>
            <a:r>
              <a:rPr lang="en-US" sz="1400" dirty="0"/>
              <a:t>a battery scheduled, in progress, or </a:t>
            </a:r>
            <a:r>
              <a:rPr lang="en-US" sz="1400" dirty="0" smtClean="0"/>
              <a:t>completed, and any </a:t>
            </a:r>
            <a:r>
              <a:rPr lang="en-US" sz="1400" dirty="0"/>
              <a:t>alerts associated with the screenings. </a:t>
            </a:r>
          </a:p>
          <a:p>
            <a:pPr marL="0" indent="0">
              <a:buNone/>
            </a:pPr>
            <a:endParaRPr lang="en-US" sz="1400" dirty="0"/>
          </a:p>
          <a:p>
            <a:pPr>
              <a:buFont typeface="+mj-lt"/>
              <a:buAutoNum type="arabicPeriod"/>
            </a:pPr>
            <a:endParaRPr lang="en-US" sz="1800" dirty="0"/>
          </a:p>
          <a:p>
            <a:pPr marL="0" indent="0">
              <a:buNone/>
            </a:pPr>
            <a:endParaRPr lang="en-US" sz="1800" dirty="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9715" y="2006425"/>
            <a:ext cx="6747493" cy="409023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686800" y="295275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346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fade">
                                      <p:cBhvr>
                                        <p:cTn id="1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26</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Clicking a Veteran’s name brings you to the Assessment Summary page:</a:t>
            </a:r>
            <a:endParaRPr lang="en-US" sz="1800" dirty="0"/>
          </a:p>
        </p:txBody>
      </p:sp>
      <p:pic>
        <p:nvPicPr>
          <p:cNvPr id="1024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8455" y="1604447"/>
            <a:ext cx="7270013" cy="477501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2959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The Assessment Summary has many functions:</a:t>
            </a:r>
          </a:p>
          <a:p>
            <a:pPr>
              <a:buFont typeface="+mj-lt"/>
              <a:buAutoNum type="arabicPeriod"/>
            </a:pPr>
            <a:r>
              <a:rPr lang="en-US" sz="1400" dirty="0" smtClean="0"/>
              <a:t>Review CPRS Note</a:t>
            </a:r>
          </a:p>
          <a:p>
            <a:pPr>
              <a:buFont typeface="+mj-lt"/>
              <a:buAutoNum type="arabicPeriod"/>
            </a:pPr>
            <a:r>
              <a:rPr lang="en-US" sz="1400" dirty="0" smtClean="0"/>
              <a:t>View &amp; Print the Veteran Summary</a:t>
            </a:r>
          </a:p>
          <a:p>
            <a:pPr>
              <a:buFont typeface="+mj-lt"/>
              <a:buAutoNum type="arabicPeriod"/>
            </a:pPr>
            <a:r>
              <a:rPr lang="en-US" sz="1400" dirty="0" smtClean="0"/>
              <a:t>Save to </a:t>
            </a:r>
            <a:r>
              <a:rPr lang="en-US" sz="1400" dirty="0" err="1" smtClean="0"/>
              <a:t>VistA</a:t>
            </a:r>
            <a:endParaRPr lang="en-US" sz="1400" dirty="0" smtClean="0"/>
          </a:p>
          <a:p>
            <a:pPr marL="0" indent="0">
              <a:buNone/>
            </a:pPr>
            <a:endParaRPr lang="en-US" sz="1800" dirty="0"/>
          </a:p>
        </p:txBody>
      </p:sp>
      <p:pic>
        <p:nvPicPr>
          <p:cNvPr id="11279"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91528" y="2404160"/>
            <a:ext cx="5892946" cy="3890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95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fade">
                                      <p:cBhvr>
                                        <p:cTn id="10" dur="500"/>
                                        <p:tgtEl>
                                          <p:spTgt spid="1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animEffect transition="in" filter="fade">
                                      <p:cBhvr>
                                        <p:cTn id="13" dur="500"/>
                                        <p:tgtEl>
                                          <p:spTgt spid="17">
                                            <p:txEl>
                                              <p:pRg st="3" end="3"/>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1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5876268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2290"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62365" y="448682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88474" y="4378772"/>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Reporting and Data</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29</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Introduction to Reporting and Data</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a:t>MHE incorporates </a:t>
            </a:r>
            <a:r>
              <a:rPr lang="en-US" sz="1800" b="1" dirty="0" smtClean="0"/>
              <a:t>functions </a:t>
            </a:r>
            <a:r>
              <a:rPr lang="en-US" sz="1800" b="1" dirty="0"/>
              <a:t>that allow you to view Veteran and assessment data, and generate various reports. </a:t>
            </a:r>
          </a:p>
          <a:p>
            <a:pPr marL="0" indent="0">
              <a:buNone/>
            </a:pPr>
            <a:r>
              <a:rPr lang="en-US" sz="1800" dirty="0" smtClean="0"/>
              <a:t>You can:</a:t>
            </a:r>
            <a:endParaRPr lang="en-US" sz="1800" dirty="0"/>
          </a:p>
          <a:p>
            <a:pPr>
              <a:buFont typeface="Arial" charset="0"/>
              <a:buChar char="•"/>
            </a:pPr>
            <a:r>
              <a:rPr lang="en-US" sz="1800" dirty="0" smtClean="0"/>
              <a:t>Search the system for Veterans and Assessments.</a:t>
            </a:r>
          </a:p>
          <a:p>
            <a:pPr>
              <a:buFont typeface="Arial" charset="0"/>
              <a:buChar char="•"/>
            </a:pPr>
            <a:r>
              <a:rPr lang="en-US" sz="1800" dirty="0" smtClean="0"/>
              <a:t>Print or review a Veteran’s individual questions and answers.</a:t>
            </a:r>
          </a:p>
          <a:p>
            <a:pPr>
              <a:buFont typeface="Arial" charset="0"/>
              <a:buChar char="•"/>
            </a:pPr>
            <a:r>
              <a:rPr lang="en-US" sz="1800" dirty="0" smtClean="0"/>
              <a:t>Export data for program evaluation.</a:t>
            </a:r>
            <a:endParaRPr lang="en-US" sz="1800" dirty="0"/>
          </a:p>
          <a:p>
            <a:pPr marL="0" indent="0">
              <a:buNone/>
            </a:pPr>
            <a:endParaRPr lang="en-US" sz="1800" dirty="0"/>
          </a:p>
        </p:txBody>
      </p:sp>
      <p:pic>
        <p:nvPicPr>
          <p:cNvPr id="1741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3876" y="3318023"/>
            <a:ext cx="8162924" cy="200239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2342235" y="4291074"/>
            <a:ext cx="3288544" cy="451883"/>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5506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eScreening tablet system</a:t>
            </a:r>
          </a:p>
        </p:txBody>
      </p:sp>
      <p:sp>
        <p:nvSpPr>
          <p:cNvPr id="3" name="Content Placeholder 2"/>
          <p:cNvSpPr>
            <a:spLocks noGrp="1"/>
          </p:cNvSpPr>
          <p:nvPr>
            <p:ph idx="1"/>
          </p:nvPr>
        </p:nvSpPr>
        <p:spPr>
          <a:xfrm>
            <a:off x="457200" y="1005840"/>
            <a:ext cx="8229600" cy="5653716"/>
          </a:xfrm>
        </p:spPr>
        <p:txBody>
          <a:bodyPr>
            <a:normAutofit fontScale="85000" lnSpcReduction="20000"/>
          </a:bodyPr>
          <a:lstStyle/>
          <a:p>
            <a:pPr marL="0" indent="0" algn="ctr">
              <a:buNone/>
            </a:pPr>
            <a:endParaRPr lang="en-US" b="1" dirty="0"/>
          </a:p>
          <a:p>
            <a:pPr marL="0" indent="0">
              <a:buNone/>
            </a:pPr>
            <a:r>
              <a:rPr lang="en-US" dirty="0" smtClean="0"/>
              <a:t>We </a:t>
            </a:r>
            <a:r>
              <a:rPr lang="en-US" dirty="0"/>
              <a:t>have compared screening </a:t>
            </a:r>
            <a:r>
              <a:rPr lang="en-US" dirty="0" smtClean="0"/>
              <a:t>times </a:t>
            </a:r>
            <a:r>
              <a:rPr lang="en-US" dirty="0"/>
              <a:t>between Veterans using paper packet forms versus Veterans using CESAMH tablets to self-assess during enrollment. We found that almost all of the tablet-using Veterans had their screenings documented an average of 19 days sooner than the Veterans who used paper packet forms. </a:t>
            </a:r>
          </a:p>
          <a:p>
            <a:pPr marL="0" indent="0">
              <a:buNone/>
            </a:pPr>
            <a:endParaRPr lang="en-US" dirty="0"/>
          </a:p>
          <a:p>
            <a:pPr marL="0" indent="0">
              <a:buNone/>
            </a:pPr>
            <a:r>
              <a:rPr lang="en-US" dirty="0"/>
              <a:t>This is a fantastic leap forward in patient care. </a:t>
            </a:r>
          </a:p>
          <a:p>
            <a:pPr marL="0" indent="0">
              <a:buNone/>
            </a:pPr>
            <a:endParaRPr lang="en-US" dirty="0"/>
          </a:p>
          <a:p>
            <a:pPr marL="0" indent="0">
              <a:buNone/>
            </a:pPr>
            <a:r>
              <a:rPr lang="en-US" dirty="0"/>
              <a:t>We have the cutting edge technology, but without you, we can’t make the process successful. We are asking you to work with us as we roll out a new, upgraded, tablet system with a faster and more user-friendly interface.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a:t>
            </a:fld>
            <a:endParaRPr lang="en-US" dirty="0">
              <a:solidFill>
                <a:prstClr val="black">
                  <a:lumMod val="65000"/>
                  <a:lumOff val="35000"/>
                </a:prstClr>
              </a:solidFill>
            </a:endParaRPr>
          </a:p>
        </p:txBody>
      </p:sp>
    </p:spTree>
    <p:extLst>
      <p:ext uri="{BB962C8B-B14F-4D97-AF65-F5344CB8AC3E}">
        <p14:creationId xmlns:p14="http://schemas.microsoft.com/office/powerpoint/2010/main" val="789553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74196747"/>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331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31457" y="528079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57200" y="5162550"/>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6| </a:t>
            </a:r>
            <a:r>
              <a:rPr lang="en-US" dirty="0"/>
              <a:t>Troubleshooting &amp; </a:t>
            </a:r>
            <a:r>
              <a:rPr lang="en-US" dirty="0" smtClean="0"/>
              <a:t>Support</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Additional Training</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Supplemental and future training options:</a:t>
            </a:r>
            <a:endParaRPr lang="en-US" sz="1800" dirty="0">
              <a:solidFill>
                <a:srgbClr val="FF0000"/>
              </a:solidFill>
            </a:endParaRPr>
          </a:p>
          <a:p>
            <a:pPr>
              <a:buFont typeface="Arial" panose="020B0604020202020204" pitchFamily="34" charset="0"/>
              <a:buChar char="•"/>
            </a:pPr>
            <a:r>
              <a:rPr lang="en-US" sz="1800" dirty="0" smtClean="0"/>
              <a:t>Future refresher training, as needed</a:t>
            </a:r>
          </a:p>
          <a:p>
            <a:pPr>
              <a:buFont typeface="Arial" panose="020B0604020202020204" pitchFamily="34" charset="0"/>
              <a:buChar char="•"/>
            </a:pPr>
            <a:r>
              <a:rPr lang="en-US" sz="1800" dirty="0" smtClean="0"/>
              <a:t>Review the User Training Manual </a:t>
            </a:r>
          </a:p>
          <a:p>
            <a:pPr>
              <a:buFont typeface="Arial" panose="020B0604020202020204" pitchFamily="34" charset="0"/>
              <a:buChar char="•"/>
            </a:pPr>
            <a:r>
              <a:rPr lang="en-US" sz="1800" dirty="0" smtClean="0"/>
              <a:t>Contact your training resources:</a:t>
            </a:r>
          </a:p>
          <a:p>
            <a:pPr marL="400050" lvl="1" indent="0">
              <a:buNone/>
            </a:pPr>
            <a:endParaRPr lang="en-US" sz="1600" b="1" dirty="0">
              <a:solidFill>
                <a:schemeClr val="accent6">
                  <a:lumMod val="50000"/>
                </a:schemeClr>
              </a:solidFill>
            </a:endParaRPr>
          </a:p>
          <a:p>
            <a:pPr marL="1257300" lvl="3" indent="0">
              <a:buNone/>
            </a:pPr>
            <a:r>
              <a:rPr lang="en-US" sz="1600" b="1" dirty="0" smtClean="0">
                <a:solidFill>
                  <a:schemeClr val="accent6">
                    <a:lumMod val="50000"/>
                  </a:schemeClr>
                </a:solidFill>
              </a:rPr>
              <a:t>Liz </a:t>
            </a:r>
            <a:r>
              <a:rPr lang="en-US" sz="1600" b="1" dirty="0" err="1" smtClean="0">
                <a:solidFill>
                  <a:schemeClr val="accent6">
                    <a:lumMod val="50000"/>
                  </a:schemeClr>
                </a:solidFill>
              </a:rPr>
              <a:t>Floto</a:t>
            </a:r>
            <a:endParaRPr lang="en-US" sz="1600" b="1" dirty="0" smtClean="0">
              <a:solidFill>
                <a:schemeClr val="accent6">
                  <a:lumMod val="50000"/>
                </a:schemeClr>
              </a:solidFill>
            </a:endParaRPr>
          </a:p>
          <a:p>
            <a:pPr marL="1257300" lvl="3" indent="0">
              <a:buNone/>
            </a:pPr>
            <a:r>
              <a:rPr lang="en-US" sz="1600" b="1" dirty="0" smtClean="0">
                <a:solidFill>
                  <a:schemeClr val="accent6">
                    <a:lumMod val="50000"/>
                  </a:schemeClr>
                </a:solidFill>
              </a:rPr>
              <a:t>858-552-8585 Ext. 5550</a:t>
            </a:r>
          </a:p>
          <a:p>
            <a:pPr marL="1257300" lvl="3" indent="0">
              <a:buNone/>
            </a:pPr>
            <a:r>
              <a:rPr lang="en-US" sz="1600" b="1" dirty="0" smtClean="0">
                <a:solidFill>
                  <a:schemeClr val="accent6">
                    <a:lumMod val="50000"/>
                  </a:schemeClr>
                </a:solidFill>
                <a:hlinkClick r:id="rId3"/>
              </a:rPr>
              <a:t>Elizabeth.floto@va.gov</a:t>
            </a:r>
            <a:endParaRPr lang="en-US" sz="1600" b="1" dirty="0" smtClean="0">
              <a:solidFill>
                <a:schemeClr val="accent6">
                  <a:lumMod val="50000"/>
                </a:schemeClr>
              </a:solidFill>
            </a:endParaRPr>
          </a:p>
          <a:p>
            <a:pPr marL="1257300" lvl="3" indent="0">
              <a:buNone/>
            </a:pPr>
            <a:endParaRPr lang="en-US" sz="1600" b="1" dirty="0">
              <a:solidFill>
                <a:schemeClr val="accent6">
                  <a:lumMod val="50000"/>
                </a:schemeClr>
              </a:solidFill>
            </a:endParaRPr>
          </a:p>
          <a:p>
            <a:pPr marL="1257300" lvl="3" indent="0">
              <a:buNone/>
            </a:pPr>
            <a:r>
              <a:rPr lang="en-US" sz="1600" b="1" dirty="0" smtClean="0">
                <a:solidFill>
                  <a:schemeClr val="accent6">
                    <a:lumMod val="50000"/>
                  </a:schemeClr>
                </a:solidFill>
              </a:rPr>
              <a:t>Matthew Morgan</a:t>
            </a:r>
            <a:br>
              <a:rPr lang="en-US" sz="1600" b="1" dirty="0" smtClean="0">
                <a:solidFill>
                  <a:schemeClr val="accent6">
                    <a:lumMod val="50000"/>
                  </a:schemeClr>
                </a:solidFill>
              </a:rPr>
            </a:br>
            <a:r>
              <a:rPr lang="en-US" sz="1600" b="1" dirty="0" smtClean="0">
                <a:solidFill>
                  <a:schemeClr val="accent6">
                    <a:lumMod val="50000"/>
                  </a:schemeClr>
                </a:solidFill>
              </a:rPr>
              <a:t>858-552-8585 ext.5557</a:t>
            </a:r>
          </a:p>
          <a:p>
            <a:pPr marL="1257300" lvl="3" indent="0">
              <a:buNone/>
            </a:pPr>
            <a:r>
              <a:rPr lang="en-US" sz="1600" b="1" dirty="0" smtClean="0">
                <a:solidFill>
                  <a:schemeClr val="accent6">
                    <a:lumMod val="50000"/>
                  </a:schemeClr>
                </a:solidFill>
                <a:hlinkClick r:id="rId4"/>
              </a:rPr>
              <a:t>Matthew.Morgan@va.gov</a:t>
            </a:r>
            <a:endParaRPr lang="en-US" sz="1600" b="1" dirty="0" smtClean="0">
              <a:solidFill>
                <a:schemeClr val="accent6">
                  <a:lumMod val="50000"/>
                </a:schemeClr>
              </a:solidFill>
            </a:endParaRPr>
          </a:p>
          <a:p>
            <a:pPr marL="400050" lvl="1" indent="0">
              <a:buNone/>
            </a:pPr>
            <a:endParaRPr lang="en-US" sz="1600" b="1" dirty="0" smtClean="0">
              <a:solidFill>
                <a:schemeClr val="accent6">
                  <a:lumMod val="50000"/>
                </a:schemeClr>
              </a:solidFill>
            </a:endParaRPr>
          </a:p>
          <a:p>
            <a:pPr marL="400050" lvl="1" indent="0">
              <a:buNone/>
            </a:pPr>
            <a:endParaRPr lang="en-US" sz="1800" dirty="0">
              <a:solidFill>
                <a:schemeClr val="accent6">
                  <a:lumMod val="50000"/>
                </a:schemeClr>
              </a:solidFill>
            </a:endParaRPr>
          </a:p>
          <a:p>
            <a:pPr marL="0" indent="0">
              <a:buNone/>
            </a:pPr>
            <a:endParaRPr lang="en-US" sz="1800" b="1" dirty="0" smtClean="0">
              <a:solidFill>
                <a:srgbClr val="FF0000"/>
              </a:solidFill>
            </a:endParaRP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089214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eScreening</a:t>
            </a:r>
            <a:r>
              <a:rPr lang="en-US" dirty="0" smtClean="0"/>
              <a:t> Policies and Procedures for Primary Care</a:t>
            </a:r>
            <a:endParaRPr lang="en-US" dirty="0"/>
          </a:p>
        </p:txBody>
      </p:sp>
      <p:sp>
        <p:nvSpPr>
          <p:cNvPr id="3" name="Content Placeholder 2"/>
          <p:cNvSpPr>
            <a:spLocks noGrp="1"/>
          </p:cNvSpPr>
          <p:nvPr>
            <p:ph idx="1"/>
          </p:nvPr>
        </p:nvSpPr>
        <p:spPr>
          <a:xfrm>
            <a:off x="457200" y="1007917"/>
            <a:ext cx="8229600" cy="4983163"/>
          </a:xfrm>
        </p:spPr>
        <p:txBody>
          <a:bodyPr>
            <a:normAutofit/>
          </a:bodyPr>
          <a:lstStyle/>
          <a:p>
            <a:pPr marL="0" indent="0">
              <a:buNone/>
            </a:pPr>
            <a:r>
              <a:rPr lang="en-US" sz="2800" u="sng" dirty="0" smtClean="0"/>
              <a:t>Include</a:t>
            </a:r>
            <a:r>
              <a:rPr lang="en-US" sz="2800" dirty="0" smtClean="0"/>
              <a:t>:</a:t>
            </a:r>
            <a:endParaRPr lang="en-US" sz="2800" dirty="0"/>
          </a:p>
          <a:p>
            <a:pPr marL="0" indent="0">
              <a:buNone/>
            </a:pPr>
            <a:r>
              <a:rPr lang="en-US" sz="2800" dirty="0" smtClean="0"/>
              <a:t>All </a:t>
            </a:r>
            <a:r>
              <a:rPr lang="en-US" sz="2800" dirty="0"/>
              <a:t>capable </a:t>
            </a:r>
            <a:r>
              <a:rPr lang="en-US" sz="2800" dirty="0" smtClean="0"/>
              <a:t>Veterans </a:t>
            </a:r>
            <a:r>
              <a:rPr lang="en-US" sz="2800" dirty="0"/>
              <a:t>who </a:t>
            </a:r>
            <a:r>
              <a:rPr lang="en-US" sz="2800" dirty="0" smtClean="0"/>
              <a:t>present to Primary </a:t>
            </a:r>
            <a:r>
              <a:rPr lang="en-US" sz="2800" dirty="0"/>
              <a:t>Care to see a Primary Care provider who is taking part in the pilot. </a:t>
            </a:r>
            <a:endParaRPr lang="en-US" sz="2800" dirty="0" smtClean="0"/>
          </a:p>
          <a:p>
            <a:pPr marL="0" indent="0">
              <a:buNone/>
            </a:pPr>
            <a:endParaRPr lang="en-US" sz="2800" dirty="0" smtClean="0"/>
          </a:p>
          <a:p>
            <a:pPr marL="0" indent="0">
              <a:buNone/>
            </a:pPr>
            <a:r>
              <a:rPr lang="en-US" sz="2800" u="sng" dirty="0" smtClean="0"/>
              <a:t>Exclude</a:t>
            </a:r>
            <a:r>
              <a:rPr lang="en-US" sz="2800" dirty="0" smtClean="0"/>
              <a:t>:</a:t>
            </a:r>
          </a:p>
          <a:p>
            <a:pPr marL="0" indent="0">
              <a:buNone/>
            </a:pPr>
            <a:r>
              <a:rPr lang="en-US" sz="2800" dirty="0" smtClean="0"/>
              <a:t>Veterans </a:t>
            </a:r>
            <a:r>
              <a:rPr lang="en-US" sz="2800" dirty="0"/>
              <a:t>whose CPRS record carries a SAIL flag. Veterans who have been SAIL flagged present a danger due to aggressive behavior and could use the tablet as an instrument to </a:t>
            </a:r>
            <a:r>
              <a:rPr lang="en-US" sz="2800" dirty="0" smtClean="0"/>
              <a:t>harm </a:t>
            </a:r>
            <a:r>
              <a:rPr lang="en-US" sz="2800" dirty="0"/>
              <a:t>others.</a:t>
            </a:r>
          </a:p>
          <a:p>
            <a:pPr marL="0" indent="0">
              <a:buNone/>
            </a:pPr>
            <a:endParaRPr lang="en-US" sz="5200" dirty="0"/>
          </a:p>
          <a:p>
            <a:pPr marL="0" indent="0">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a:t> </a:t>
            </a:r>
            <a:r>
              <a:rPr lang="en-US" dirty="0" smtClean="0"/>
              <a:t>Inclusion and Exclusion Criteria</a:t>
            </a:r>
            <a:endParaRPr lang="en-US" dirty="0"/>
          </a:p>
          <a:p>
            <a:endParaRPr lang="en-US" dirty="0"/>
          </a:p>
        </p:txBody>
      </p:sp>
    </p:spTree>
    <p:extLst>
      <p:ext uri="{BB962C8B-B14F-4D97-AF65-F5344CB8AC3E}">
        <p14:creationId xmlns:p14="http://schemas.microsoft.com/office/powerpoint/2010/main" val="2854637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eScreening</a:t>
            </a:r>
            <a:r>
              <a:rPr lang="en-US" dirty="0"/>
              <a:t> Policies and Procedures for Primary Care</a:t>
            </a:r>
          </a:p>
        </p:txBody>
      </p:sp>
      <p:sp>
        <p:nvSpPr>
          <p:cNvPr id="3" name="Content Placeholder 2"/>
          <p:cNvSpPr>
            <a:spLocks noGrp="1"/>
          </p:cNvSpPr>
          <p:nvPr>
            <p:ph idx="1"/>
          </p:nvPr>
        </p:nvSpPr>
        <p:spPr/>
        <p:txBody>
          <a:bodyPr>
            <a:normAutofit lnSpcReduction="10000"/>
          </a:bodyPr>
          <a:lstStyle/>
          <a:p>
            <a:pPr marL="0" lvl="0" indent="0">
              <a:buNone/>
            </a:pPr>
            <a:endParaRPr lang="en-US" sz="1300" dirty="0"/>
          </a:p>
          <a:p>
            <a:pPr marL="0" lvl="0" indent="0">
              <a:buNone/>
            </a:pPr>
            <a:r>
              <a:rPr lang="en-US" sz="2000" dirty="0"/>
              <a:t>1.	eScreening should precede all Primary Care </a:t>
            </a:r>
            <a:r>
              <a:rPr lang="en-US" sz="2000" dirty="0" smtClean="0"/>
              <a:t>appointments </a:t>
            </a:r>
            <a:r>
              <a:rPr lang="en-US" sz="2000" dirty="0"/>
              <a:t>which fall on </a:t>
            </a:r>
            <a:r>
              <a:rPr lang="en-US" sz="2000" dirty="0" smtClean="0"/>
              <a:t>	Tuesday </a:t>
            </a:r>
            <a:r>
              <a:rPr lang="en-US" sz="2000" dirty="0"/>
              <a:t>through Friday, after 9am.</a:t>
            </a:r>
          </a:p>
          <a:p>
            <a:pPr marL="0" lvl="0" indent="0">
              <a:buNone/>
            </a:pPr>
            <a:endParaRPr lang="en-US" sz="2000" dirty="0"/>
          </a:p>
          <a:p>
            <a:pPr marL="0" lvl="0" indent="0">
              <a:buNone/>
            </a:pPr>
            <a:r>
              <a:rPr lang="en-US" sz="2000" dirty="0"/>
              <a:t>2.	An </a:t>
            </a:r>
            <a:r>
              <a:rPr lang="en-US" sz="2000" dirty="0" smtClean="0"/>
              <a:t>RN (or MSA) </a:t>
            </a:r>
            <a:r>
              <a:rPr lang="en-US" sz="2000" dirty="0"/>
              <a:t>belonging to each pilot p</a:t>
            </a:r>
            <a:r>
              <a:rPr lang="en-US" sz="2000" dirty="0" smtClean="0"/>
              <a:t>rovider’s </a:t>
            </a:r>
            <a:r>
              <a:rPr lang="en-US" sz="2000" dirty="0"/>
              <a:t>PACT should attempt </a:t>
            </a:r>
            <a:r>
              <a:rPr lang="en-US" sz="2000" dirty="0" smtClean="0"/>
              <a:t>	to create assessments </a:t>
            </a:r>
            <a:r>
              <a:rPr lang="en-US" sz="2000" dirty="0"/>
              <a:t>for all appointments </a:t>
            </a:r>
            <a:r>
              <a:rPr lang="en-US" sz="2000" dirty="0" smtClean="0"/>
              <a:t>scheduled </a:t>
            </a:r>
            <a:r>
              <a:rPr lang="en-US" sz="2000" dirty="0"/>
              <a:t>on the following </a:t>
            </a:r>
            <a:r>
              <a:rPr lang="en-US" sz="2000" dirty="0" smtClean="0"/>
              <a:t>	day</a:t>
            </a:r>
            <a:r>
              <a:rPr lang="en-US" sz="2000" dirty="0"/>
              <a:t>. </a:t>
            </a:r>
            <a:r>
              <a:rPr lang="en-US" sz="2000" dirty="0" smtClean="0"/>
              <a:t>Creation </a:t>
            </a:r>
            <a:r>
              <a:rPr lang="en-US" sz="2000" dirty="0"/>
              <a:t>should </a:t>
            </a:r>
            <a:r>
              <a:rPr lang="en-US" sz="2000" dirty="0" smtClean="0"/>
              <a:t>occur daily </a:t>
            </a:r>
            <a:r>
              <a:rPr lang="en-US" sz="2000" dirty="0"/>
              <a:t>at </a:t>
            </a:r>
            <a:r>
              <a:rPr lang="en-US" sz="2000" dirty="0" smtClean="0"/>
              <a:t>4:30</a:t>
            </a:r>
            <a:r>
              <a:rPr lang="en-US" sz="1400" dirty="0" smtClean="0"/>
              <a:t>PM</a:t>
            </a:r>
            <a:r>
              <a:rPr lang="en-US" sz="2000" dirty="0" smtClean="0"/>
              <a:t> or just before COB.</a:t>
            </a:r>
            <a:endParaRPr lang="en-US" sz="2000" dirty="0"/>
          </a:p>
          <a:p>
            <a:pPr marL="0" lvl="0" indent="0">
              <a:buNone/>
            </a:pPr>
            <a:endParaRPr lang="en-US" sz="2000" dirty="0"/>
          </a:p>
          <a:p>
            <a:pPr marL="0" lvl="0" indent="0">
              <a:buNone/>
            </a:pPr>
            <a:r>
              <a:rPr lang="en-US" sz="2000" dirty="0"/>
              <a:t>3.	Veterans must arrive at least 10 minutes prior to the scheduled </a:t>
            </a:r>
            <a:r>
              <a:rPr lang="en-US" sz="2000" dirty="0" smtClean="0"/>
              <a:t>	appointment </a:t>
            </a:r>
            <a:r>
              <a:rPr lang="en-US" sz="2000" dirty="0"/>
              <a:t>time in order to receive </a:t>
            </a:r>
            <a:r>
              <a:rPr lang="en-US" sz="2000" dirty="0" smtClean="0"/>
              <a:t>a tablet for eScreening</a:t>
            </a:r>
            <a:r>
              <a:rPr lang="en-US" sz="2000" dirty="0"/>
              <a:t>.</a:t>
            </a:r>
          </a:p>
          <a:p>
            <a:pPr marL="0" lvl="0" indent="0">
              <a:buNone/>
            </a:pPr>
            <a:endParaRPr lang="en-US" sz="2000" dirty="0"/>
          </a:p>
          <a:p>
            <a:pPr marL="0" lvl="0" indent="0">
              <a:buNone/>
            </a:pPr>
            <a:r>
              <a:rPr lang="en-US" sz="2000" dirty="0"/>
              <a:t>4.	Veterans with CPRS records containing a SAIL </a:t>
            </a:r>
            <a:r>
              <a:rPr lang="en-US" sz="2000" dirty="0" smtClean="0"/>
              <a:t>flag must never be given an 	eScreening </a:t>
            </a:r>
            <a:r>
              <a:rPr lang="en-US" sz="2000" dirty="0"/>
              <a:t>Tablet.</a:t>
            </a:r>
          </a:p>
          <a:p>
            <a:pPr marL="0" lvl="0" indent="0">
              <a:buNone/>
            </a:pPr>
            <a:endParaRPr lang="en-US" sz="2000" dirty="0"/>
          </a:p>
          <a:p>
            <a:pPr marL="0" lvl="0" indent="0">
              <a:buNone/>
            </a:pPr>
            <a:r>
              <a:rPr lang="en-US" sz="2000" dirty="0"/>
              <a:t>5.	Some veterans may be physically unable to use the eScreening tablet</a:t>
            </a:r>
            <a:r>
              <a:rPr lang="en-US" sz="2000" dirty="0" smtClean="0"/>
              <a:t>. 	Use your best judgment.</a:t>
            </a:r>
            <a:endParaRPr lang="en-US" sz="2000" dirty="0"/>
          </a:p>
          <a:p>
            <a:pPr marL="0" lvl="0" indent="0">
              <a:buNone/>
            </a:pPr>
            <a:endParaRPr lang="en-US" sz="13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pPr lvl="0"/>
            <a:r>
              <a:rPr lang="en-US" dirty="0"/>
              <a:t>Guidelines and </a:t>
            </a:r>
            <a:r>
              <a:rPr lang="en-US" dirty="0" smtClean="0"/>
              <a:t>Restrictions</a:t>
            </a:r>
            <a:endParaRPr lang="en-US" dirty="0"/>
          </a:p>
          <a:p>
            <a:endParaRPr lang="en-US" dirty="0"/>
          </a:p>
        </p:txBody>
      </p:sp>
    </p:spTree>
    <p:extLst>
      <p:ext uri="{BB962C8B-B14F-4D97-AF65-F5344CB8AC3E}">
        <p14:creationId xmlns:p14="http://schemas.microsoft.com/office/powerpoint/2010/main" val="34410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eScreening</a:t>
            </a:r>
            <a:r>
              <a:rPr lang="en-US" dirty="0"/>
              <a:t> Policies and Procedures for Primary Care</a:t>
            </a:r>
          </a:p>
        </p:txBody>
      </p:sp>
      <p:sp>
        <p:nvSpPr>
          <p:cNvPr id="3" name="Content Placeholder 2"/>
          <p:cNvSpPr>
            <a:spLocks noGrp="1"/>
          </p:cNvSpPr>
          <p:nvPr>
            <p:ph idx="1"/>
          </p:nvPr>
        </p:nvSpPr>
        <p:spPr/>
        <p:txBody>
          <a:bodyPr/>
          <a:lstStyle/>
          <a:p>
            <a:pPr marL="0" lvl="0" indent="0">
              <a:buNone/>
            </a:pPr>
            <a:endParaRPr lang="en-US" sz="1300" dirty="0"/>
          </a:p>
          <a:p>
            <a:pPr marL="0" lvl="0" indent="0">
              <a:buNone/>
            </a:pPr>
            <a:r>
              <a:rPr lang="en-US" sz="2400" dirty="0"/>
              <a:t>Inevitably, there will be </a:t>
            </a:r>
            <a:r>
              <a:rPr lang="en-US" sz="2400" dirty="0" smtClean="0"/>
              <a:t>cases where a Veteran </a:t>
            </a:r>
            <a:r>
              <a:rPr lang="en-US" sz="2400" dirty="0"/>
              <a:t>is unable to, or refuses to, take part in eScreening. </a:t>
            </a:r>
            <a:r>
              <a:rPr lang="en-US" sz="2400" dirty="0" smtClean="0"/>
              <a:t>These </a:t>
            </a:r>
            <a:r>
              <a:rPr lang="en-US" sz="2400" dirty="0"/>
              <a:t>situations may </a:t>
            </a:r>
            <a:r>
              <a:rPr lang="en-US" sz="2400" dirty="0" smtClean="0"/>
              <a:t>include Veterans </a:t>
            </a:r>
            <a:r>
              <a:rPr lang="en-US" sz="2400" dirty="0"/>
              <a:t>with impairments such </a:t>
            </a:r>
            <a:r>
              <a:rPr lang="en-US" sz="2400" dirty="0" smtClean="0"/>
              <a:t>as </a:t>
            </a:r>
            <a:r>
              <a:rPr lang="en-US" sz="2400" dirty="0"/>
              <a:t>diminished vision, amputation, traumatic brain injury, drug or alcohol detoxification (delirium tremens), </a:t>
            </a:r>
            <a:r>
              <a:rPr lang="en-US" sz="2400" dirty="0" smtClean="0"/>
              <a:t>and other problems.</a:t>
            </a:r>
          </a:p>
          <a:p>
            <a:pPr marL="0" lvl="0" indent="0">
              <a:buNone/>
            </a:pPr>
            <a:endParaRPr lang="en-US" sz="2400" dirty="0" smtClean="0"/>
          </a:p>
          <a:p>
            <a:pPr marL="0" lvl="0" indent="0">
              <a:buNone/>
            </a:pPr>
            <a:r>
              <a:rPr lang="en-US" sz="2400" dirty="0" smtClean="0"/>
              <a:t>If </a:t>
            </a:r>
            <a:r>
              <a:rPr lang="en-US" sz="2400" dirty="0"/>
              <a:t>a </a:t>
            </a:r>
            <a:r>
              <a:rPr lang="en-US" sz="2400" dirty="0" smtClean="0"/>
              <a:t>Veteran </a:t>
            </a:r>
            <a:r>
              <a:rPr lang="en-US" sz="2400" dirty="0"/>
              <a:t>refuses to accept an eScreening </a:t>
            </a:r>
            <a:r>
              <a:rPr lang="en-US" sz="2400" dirty="0" smtClean="0"/>
              <a:t>tablet </a:t>
            </a:r>
            <a:r>
              <a:rPr lang="en-US" sz="2400" dirty="0"/>
              <a:t>or is otherwise unable to do so, </a:t>
            </a:r>
            <a:r>
              <a:rPr lang="en-US" sz="2400" dirty="0" smtClean="0"/>
              <a:t>nurses </a:t>
            </a:r>
            <a:r>
              <a:rPr lang="en-US" sz="2400" dirty="0"/>
              <a:t>and healthcare providers </a:t>
            </a:r>
            <a:r>
              <a:rPr lang="en-US" sz="2400" dirty="0" smtClean="0"/>
              <a:t>should conduct </a:t>
            </a:r>
            <a:r>
              <a:rPr lang="en-US" sz="2400" dirty="0"/>
              <a:t>clinical reminder collection by standard protocol.</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pPr lvl="0"/>
            <a:r>
              <a:rPr lang="en-US" dirty="0"/>
              <a:t>Exemptions </a:t>
            </a:r>
            <a:r>
              <a:rPr lang="en-US" dirty="0" smtClean="0"/>
              <a:t>from </a:t>
            </a:r>
            <a:r>
              <a:rPr lang="en-US" dirty="0"/>
              <a:t>eScreening:</a:t>
            </a:r>
          </a:p>
          <a:p>
            <a:endParaRPr lang="en-US" dirty="0"/>
          </a:p>
        </p:txBody>
      </p:sp>
    </p:spTree>
    <p:extLst>
      <p:ext uri="{BB962C8B-B14F-4D97-AF65-F5344CB8AC3E}">
        <p14:creationId xmlns:p14="http://schemas.microsoft.com/office/powerpoint/2010/main" val="2741918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 </a:t>
            </a:r>
            <a:endParaRPr lang="en-US" dirty="0"/>
          </a:p>
        </p:txBody>
      </p:sp>
      <p:pic>
        <p:nvPicPr>
          <p:cNvPr id="614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36599" y="1025851"/>
            <a:ext cx="7336451" cy="547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29175" y="4210049"/>
            <a:ext cx="6699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00725" y="4210049"/>
            <a:ext cx="6699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778625" y="4084636"/>
            <a:ext cx="679863" cy="109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356" y="3896518"/>
            <a:ext cx="914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055042" y="1025851"/>
            <a:ext cx="1535565" cy="121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224190" y="5363368"/>
            <a:ext cx="1848860" cy="105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2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148"/>
                                        </p:tgtEl>
                                      </p:cBhvr>
                                      <p:by x="140000" y="140000"/>
                                    </p:animScale>
                                  </p:childTnLst>
                                </p:cTn>
                              </p:par>
                              <p:par>
                                <p:cTn id="7" presetID="1" presetClass="exit" presetSubtype="0" fill="hold" nodeType="withEffect">
                                  <p:stCondLst>
                                    <p:cond delay="0"/>
                                  </p:stCondLst>
                                  <p:childTnLst>
                                    <p:set>
                                      <p:cBhvr>
                                        <p:cTn id="8" dur="1" fill="hold">
                                          <p:stCondLst>
                                            <p:cond delay="0"/>
                                          </p:stCondLst>
                                        </p:cTn>
                                        <p:tgtEl>
                                          <p:spTgt spid="614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500" fill="hold"/>
                                        <p:tgtEl>
                                          <p:spTgt spid="6149"/>
                                        </p:tgtEl>
                                      </p:cBhvr>
                                      <p:by x="140000" y="140000"/>
                                    </p:animScale>
                                  </p:childTnLst>
                                </p:cTn>
                              </p:par>
                            </p:childTnLst>
                          </p:cTn>
                        </p:par>
                        <p:par>
                          <p:cTn id="13" fill="hold">
                            <p:stCondLst>
                              <p:cond delay="500"/>
                            </p:stCondLst>
                            <p:childTnLst>
                              <p:par>
                                <p:cTn id="14" presetID="1" presetClass="exit" presetSubtype="0" fill="hold" nodeType="afterEffect">
                                  <p:stCondLst>
                                    <p:cond delay="0"/>
                                  </p:stCondLst>
                                  <p:childTnLst>
                                    <p:set>
                                      <p:cBhvr>
                                        <p:cTn id="15" dur="1" fill="hold">
                                          <p:stCondLst>
                                            <p:cond delay="0"/>
                                          </p:stCondLst>
                                        </p:cTn>
                                        <p:tgtEl>
                                          <p:spTgt spid="614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nodeType="clickEffect">
                                  <p:stCondLst>
                                    <p:cond delay="0"/>
                                  </p:stCondLst>
                                  <p:childTnLst>
                                    <p:animScale>
                                      <p:cBhvr>
                                        <p:cTn id="19" dur="500" fill="hold"/>
                                        <p:tgtEl>
                                          <p:spTgt spid="6151"/>
                                        </p:tgtEl>
                                      </p:cBhvr>
                                      <p:by x="130000" y="130000"/>
                                    </p:animScale>
                                  </p:childTnLst>
                                </p:cTn>
                              </p:par>
                            </p:childTnLst>
                          </p:cTn>
                        </p:par>
                        <p:par>
                          <p:cTn id="20" fill="hold">
                            <p:stCondLst>
                              <p:cond delay="500"/>
                            </p:stCondLst>
                            <p:childTnLst>
                              <p:par>
                                <p:cTn id="21" presetID="1" presetClass="exit" presetSubtype="0" fill="hold" nodeType="afterEffect">
                                  <p:stCondLst>
                                    <p:cond delay="0"/>
                                  </p:stCondLst>
                                  <p:childTnLst>
                                    <p:set>
                                      <p:cBhvr>
                                        <p:cTn id="22" dur="1" fill="hold">
                                          <p:stCondLst>
                                            <p:cond delay="0"/>
                                          </p:stCondLst>
                                        </p:cTn>
                                        <p:tgtEl>
                                          <p:spTgt spid="615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90106" y="372513"/>
            <a:ext cx="8181975" cy="4883899"/>
          </a:xfrm>
        </p:spPr>
        <p:txBody>
          <a:bodyPr>
            <a:normAutofit/>
          </a:bodyPr>
          <a:lstStyle/>
          <a:p>
            <a:r>
              <a:rPr lang="en-US" dirty="0" smtClean="0"/>
              <a:t>Practice Assessment </a:t>
            </a:r>
            <a:r>
              <a:rPr lang="en-US" dirty="0"/>
              <a:t>c</a:t>
            </a:r>
            <a:r>
              <a:rPr lang="en-US" dirty="0" smtClean="0"/>
              <a:t>reation </a:t>
            </a:r>
            <a:br>
              <a:rPr lang="en-US" dirty="0" smtClean="0"/>
            </a:br>
            <a:r>
              <a:rPr lang="en-US" dirty="0" smtClean="0"/>
              <a:t>in the system here:</a:t>
            </a:r>
          </a:p>
          <a:p>
            <a:r>
              <a:rPr lang="en-US" sz="2800" dirty="0" smtClean="0">
                <a:hlinkClick r:id="rId3"/>
              </a:rPr>
              <a:t>https://vaww.escreening.va.gov/sd/</a:t>
            </a:r>
            <a:endParaRPr lang="en-US" sz="2800" dirty="0" smtClean="0"/>
          </a:p>
          <a:p>
            <a:pPr algn="ctr"/>
            <a:endParaRPr lang="en-US" sz="2800" b="0" dirty="0" smtClean="0"/>
          </a:p>
          <a:p>
            <a:r>
              <a:rPr lang="en-US" sz="2800" b="0" dirty="0" smtClean="0"/>
              <a:t>Click </a:t>
            </a:r>
            <a:r>
              <a:rPr lang="en-US" sz="2800" dirty="0" smtClean="0"/>
              <a:t>STAFF ACCESS</a:t>
            </a:r>
            <a:r>
              <a:rPr lang="en-US" sz="2800" b="0" dirty="0" smtClean="0"/>
              <a:t>.</a:t>
            </a:r>
          </a:p>
          <a:p>
            <a:pPr marL="914400" lvl="2" indent="0">
              <a:buNone/>
            </a:pPr>
            <a:r>
              <a:rPr lang="en-US" sz="2800" b="0" dirty="0" smtClean="0">
                <a:solidFill>
                  <a:srgbClr val="0F3B53"/>
                </a:solidFill>
              </a:rPr>
              <a:t>Username</a:t>
            </a:r>
            <a:r>
              <a:rPr lang="en-US" sz="2800" dirty="0" smtClean="0">
                <a:solidFill>
                  <a:srgbClr val="0F3B53"/>
                </a:solidFill>
              </a:rPr>
              <a:t>:     VHASDC******</a:t>
            </a:r>
          </a:p>
          <a:p>
            <a:pPr marL="914400" lvl="2" indent="0">
              <a:buNone/>
            </a:pPr>
            <a:r>
              <a:rPr lang="en-US" sz="2800" b="0" dirty="0" smtClean="0">
                <a:solidFill>
                  <a:srgbClr val="0F3B53"/>
                </a:solidFill>
              </a:rPr>
              <a:t>Password</a:t>
            </a:r>
            <a:r>
              <a:rPr lang="en-US" sz="2800" dirty="0" smtClean="0">
                <a:solidFill>
                  <a:srgbClr val="0F3B53"/>
                </a:solidFill>
              </a:rPr>
              <a:t>:       Password#1</a:t>
            </a:r>
            <a:endParaRPr lang="en-US" sz="2800" dirty="0">
              <a:solidFill>
                <a:srgbClr val="0F3B53"/>
              </a:solidFill>
            </a:endParaRPr>
          </a:p>
        </p:txBody>
      </p:sp>
    </p:spTree>
    <p:extLst>
      <p:ext uri="{BB962C8B-B14F-4D97-AF65-F5344CB8AC3E}">
        <p14:creationId xmlns:p14="http://schemas.microsoft.com/office/powerpoint/2010/main" val="1753440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330290"/>
            <a:ext cx="6642625" cy="277368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535701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209972"/>
            <a:ext cx="6642625" cy="2773680"/>
          </a:xfrm>
        </p:spPr>
        <p:txBody>
          <a:bodyPr/>
          <a:lstStyle/>
          <a:p>
            <a:pPr algn="ctr"/>
            <a:r>
              <a:rPr lang="en-US" dirty="0" smtClean="0"/>
              <a:t>Thank you </a:t>
            </a:r>
            <a:br>
              <a:rPr lang="en-US" dirty="0" smtClean="0"/>
            </a:br>
            <a:r>
              <a:rPr lang="en-US" dirty="0" smtClean="0"/>
              <a:t>for attending the training!</a:t>
            </a:r>
            <a:endParaRPr lang="en-US" dirty="0"/>
          </a:p>
        </p:txBody>
      </p:sp>
    </p:spTree>
    <p:extLst>
      <p:ext uri="{BB962C8B-B14F-4D97-AF65-F5344CB8AC3E}">
        <p14:creationId xmlns:p14="http://schemas.microsoft.com/office/powerpoint/2010/main" val="159478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eScreening tablet system</a:t>
            </a:r>
          </a:p>
        </p:txBody>
      </p:sp>
      <p:sp>
        <p:nvSpPr>
          <p:cNvPr id="3" name="Content Placeholder 2"/>
          <p:cNvSpPr>
            <a:spLocks noGrp="1"/>
          </p:cNvSpPr>
          <p:nvPr>
            <p:ph idx="1"/>
          </p:nvPr>
        </p:nvSpPr>
        <p:spPr>
          <a:xfrm>
            <a:off x="457200" y="1143000"/>
            <a:ext cx="8229600" cy="5330952"/>
          </a:xfrm>
        </p:spPr>
        <p:txBody>
          <a:bodyPr>
            <a:normAutofit fontScale="92500"/>
          </a:bodyPr>
          <a:lstStyle/>
          <a:p>
            <a:pPr marL="0" indent="0" algn="ctr">
              <a:buNone/>
            </a:pPr>
            <a:r>
              <a:rPr lang="en-US" sz="2200" dirty="0"/>
              <a:t>The New System</a:t>
            </a:r>
          </a:p>
          <a:p>
            <a:pPr marL="0" indent="0">
              <a:buNone/>
            </a:pPr>
            <a:r>
              <a:rPr lang="en-US" sz="2200" dirty="0"/>
              <a:t>*It’s an upgraded tablet system with a faster and more user-friendly interface. </a:t>
            </a:r>
          </a:p>
          <a:p>
            <a:pPr marL="0" indent="0">
              <a:buNone/>
            </a:pPr>
            <a:r>
              <a:rPr lang="en-US" sz="2200" dirty="0"/>
              <a:t>*We believe we can achieve the same positive results in other clinics while at the same time minimizing the workload that is already required of staff.</a:t>
            </a:r>
          </a:p>
          <a:p>
            <a:pPr marL="0" indent="0">
              <a:buNone/>
            </a:pPr>
            <a:endParaRPr lang="en-US" sz="2200" dirty="0"/>
          </a:p>
          <a:p>
            <a:pPr marL="0" indent="0" algn="ctr">
              <a:buNone/>
            </a:pPr>
            <a:r>
              <a:rPr lang="en-US" sz="2200" dirty="0"/>
              <a:t>Findings from the Research Pilot</a:t>
            </a:r>
          </a:p>
          <a:p>
            <a:pPr marL="0" indent="0">
              <a:buNone/>
            </a:pPr>
            <a:r>
              <a:rPr lang="en-US" sz="2200" dirty="0"/>
              <a:t>eScreening:</a:t>
            </a:r>
          </a:p>
          <a:p>
            <a:pPr lvl="1"/>
            <a:r>
              <a:rPr lang="en-US" sz="2200" dirty="0">
                <a:solidFill>
                  <a:srgbClr val="0F4C66"/>
                </a:solidFill>
              </a:rPr>
              <a:t>was preferred by both Clinicians and Veterans</a:t>
            </a:r>
          </a:p>
          <a:p>
            <a:pPr lvl="1"/>
            <a:r>
              <a:rPr lang="en-US" sz="2200" dirty="0">
                <a:solidFill>
                  <a:srgbClr val="0F4C66"/>
                </a:solidFill>
              </a:rPr>
              <a:t>increased access to mental and physical health screening </a:t>
            </a:r>
          </a:p>
          <a:p>
            <a:pPr lvl="1"/>
            <a:r>
              <a:rPr lang="en-US" sz="2200" dirty="0">
                <a:solidFill>
                  <a:srgbClr val="0F4C66"/>
                </a:solidFill>
              </a:rPr>
              <a:t>allowed for timely triage to appropriate services without increasing staff (approximately 40% of Vets need immediate follow-up with the Suicide Risk Assessment)</a:t>
            </a:r>
          </a:p>
          <a:p>
            <a:pPr lvl="1"/>
            <a:r>
              <a:rPr lang="en-US" sz="2200" dirty="0">
                <a:solidFill>
                  <a:srgbClr val="0F4C66"/>
                </a:solidFill>
              </a:rPr>
              <a:t>created significant improvement in many areas of clinical care </a:t>
            </a:r>
          </a:p>
          <a:p>
            <a:pPr lvl="1"/>
            <a:r>
              <a:rPr lang="en-US" sz="2200" dirty="0">
                <a:solidFill>
                  <a:srgbClr val="0F4C66"/>
                </a:solidFill>
              </a:rPr>
              <a:t>Has far-reaching implications for how technology can streamline </a:t>
            </a:r>
            <a:br>
              <a:rPr lang="en-US" sz="2200" dirty="0">
                <a:solidFill>
                  <a:srgbClr val="0F4C66"/>
                </a:solidFill>
              </a:rPr>
            </a:br>
            <a:r>
              <a:rPr lang="en-US" sz="2200" dirty="0">
                <a:solidFill>
                  <a:srgbClr val="0F4C66"/>
                </a:solidFill>
              </a:rPr>
              <a:t>screening for mental and physical health needs in healthcare systems.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a:t>Benefits of using eScreening</a:t>
            </a:r>
          </a:p>
          <a:p>
            <a:endParaRPr lang="en-US" dirty="0"/>
          </a:p>
        </p:txBody>
      </p:sp>
    </p:spTree>
    <p:extLst>
      <p:ext uri="{BB962C8B-B14F-4D97-AF65-F5344CB8AC3E}">
        <p14:creationId xmlns:p14="http://schemas.microsoft.com/office/powerpoint/2010/main" val="145201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a:t>
            </a:fld>
            <a:endParaRPr lang="en-US" dirty="0"/>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21153272"/>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t>4</a:t>
            </a:r>
            <a:endParaRPr lang="en-US" sz="3600" dirty="0"/>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t>6</a:t>
            </a:r>
            <a:endParaRPr lang="en-US" sz="3600" dirty="0"/>
          </a:p>
        </p:txBody>
      </p:sp>
      <p:grpSp>
        <p:nvGrpSpPr>
          <p:cNvPr id="6" name="Group 5"/>
          <p:cNvGrpSpPr/>
          <p:nvPr/>
        </p:nvGrpSpPr>
        <p:grpSpPr>
          <a:xfrm>
            <a:off x="521065" y="1328077"/>
            <a:ext cx="658813" cy="658813"/>
            <a:chOff x="1250950" y="3205625"/>
            <a:chExt cx="658813" cy="658813"/>
          </a:xfrm>
        </p:grpSpPr>
        <p:pic>
          <p:nvPicPr>
            <p:cNvPr id="307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50950" y="3205625"/>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87583" y="3205625"/>
              <a:ext cx="385548" cy="646331"/>
            </a:xfrm>
            <a:prstGeom prst="rect">
              <a:avLst/>
            </a:prstGeom>
            <a:noFill/>
          </p:spPr>
          <p:txBody>
            <a:bodyPr wrap="square" rtlCol="0">
              <a:spAutoFit/>
            </a:bodyPr>
            <a:lstStyle/>
            <a:p>
              <a:pPr algn="ctr"/>
              <a:r>
                <a:rPr lang="en-US" sz="3600" dirty="0" smtClean="0"/>
                <a:t>1</a:t>
              </a:r>
              <a:endParaRPr lang="en-US" sz="3600" dirty="0"/>
            </a:p>
          </p:txBody>
        </p:sp>
      </p:grpSp>
      <p:pic>
        <p:nvPicPr>
          <p:cNvPr id="307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28991" y="1207758"/>
            <a:ext cx="831525" cy="102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84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 Overview </a:t>
            </a:r>
            <a:endParaRPr lang="en-US" dirty="0"/>
          </a:p>
        </p:txBody>
      </p:sp>
      <p:sp>
        <p:nvSpPr>
          <p:cNvPr id="3" name="Content Placeholder 2"/>
          <p:cNvSpPr>
            <a:spLocks noGrp="1"/>
          </p:cNvSpPr>
          <p:nvPr>
            <p:ph idx="1"/>
          </p:nvPr>
        </p:nvSpPr>
        <p:spPr>
          <a:xfrm>
            <a:off x="457200" y="940484"/>
            <a:ext cx="8229600" cy="2362274"/>
          </a:xfrm>
        </p:spPr>
        <p:txBody>
          <a:bodyPr>
            <a:normAutofit fontScale="92500" lnSpcReduction="20000"/>
          </a:bodyPr>
          <a:lstStyle/>
          <a:p>
            <a:pPr marL="0" indent="0">
              <a:buNone/>
            </a:pPr>
            <a:r>
              <a:rPr lang="en-US" sz="3600" b="1" dirty="0"/>
              <a:t>What is </a:t>
            </a:r>
            <a:r>
              <a:rPr lang="en-US" sz="3600" b="1" dirty="0" smtClean="0"/>
              <a:t>Mental Health eScreening (MHE)?</a:t>
            </a:r>
            <a:endParaRPr lang="en-US" sz="3600" b="1" dirty="0"/>
          </a:p>
          <a:p>
            <a:pPr>
              <a:buFont typeface="Arial" panose="020B0604020202020204" pitchFamily="34" charset="0"/>
              <a:buChar char="•"/>
            </a:pPr>
            <a:r>
              <a:rPr lang="en-US" sz="2000" dirty="0"/>
              <a:t>It’s an electronic assessment system that automates the manual, paper-based process used for initial screening of Veterans in VA healthcare settings. </a:t>
            </a:r>
          </a:p>
          <a:p>
            <a:pPr>
              <a:buFont typeface="Arial" panose="020B0604020202020204" pitchFamily="34" charset="0"/>
              <a:buChar char="•"/>
            </a:pPr>
            <a:r>
              <a:rPr lang="en-US" sz="2000" dirty="0"/>
              <a:t>MHE enables Veterans to complete self-assessments on a tablet or PC while in a clinic.</a:t>
            </a:r>
          </a:p>
          <a:p>
            <a:pPr>
              <a:buFont typeface="Arial" panose="020B0604020202020204" pitchFamily="34" charset="0"/>
              <a:buChar char="•"/>
            </a:pPr>
            <a:r>
              <a:rPr lang="en-US" sz="2000" dirty="0"/>
              <a:t>MHE accelerates patient enrollment by allowing clinicians to oversee the patient-directed screening with real-time scoring, chart note generation, and if pre-determined parameters are exceeded, immediate crisis alerts. </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15" name="Content Placeholder 2"/>
          <p:cNvSpPr txBox="1">
            <a:spLocks/>
          </p:cNvSpPr>
          <p:nvPr/>
        </p:nvSpPr>
        <p:spPr>
          <a:xfrm>
            <a:off x="479879" y="3302758"/>
            <a:ext cx="8076013" cy="297972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600"/>
              </a:spcAft>
              <a:buFont typeface="Wingdings" pitchFamily="2" charset="2"/>
              <a:buNone/>
            </a:pPr>
            <a:r>
              <a:rPr lang="en-US" sz="7600" b="1" dirty="0" smtClean="0"/>
              <a:t>Goals</a:t>
            </a:r>
          </a:p>
          <a:p>
            <a:pPr marL="971550" lvl="1" indent="-571500">
              <a:buFont typeface="Arial" panose="020B0604020202020204" pitchFamily="34" charset="0"/>
              <a:buChar char="•"/>
            </a:pPr>
            <a:r>
              <a:rPr lang="en-US" sz="4200" dirty="0">
                <a:solidFill>
                  <a:srgbClr val="0F4C66"/>
                </a:solidFill>
              </a:rPr>
              <a:t>Facilitate comprehensive mental health screening for newly enrolling Veterans nationwide.</a:t>
            </a:r>
          </a:p>
          <a:p>
            <a:pPr marL="971550" lvl="1" indent="-571500">
              <a:buFont typeface="Arial" panose="020B0604020202020204" pitchFamily="34" charset="0"/>
              <a:buChar char="•"/>
            </a:pPr>
            <a:r>
              <a:rPr lang="en-US" sz="4200" dirty="0">
                <a:solidFill>
                  <a:srgbClr val="0F4C66"/>
                </a:solidFill>
              </a:rPr>
              <a:t>Increase the number of Veterans receiving mental health services. </a:t>
            </a:r>
          </a:p>
          <a:p>
            <a:pPr marL="971550" lvl="1" indent="-571500">
              <a:buFont typeface="Arial" panose="020B0604020202020204" pitchFamily="34" charset="0"/>
              <a:buChar char="•"/>
            </a:pPr>
            <a:r>
              <a:rPr lang="en-US" sz="4200" dirty="0">
                <a:solidFill>
                  <a:srgbClr val="0F4C66"/>
                </a:solidFill>
              </a:rPr>
              <a:t>Improve patient engagement and satisfaction, without an increase in staff and resources.</a:t>
            </a:r>
          </a:p>
          <a:p>
            <a:pPr marL="971550" lvl="1" indent="-571500">
              <a:buFont typeface="Arial" panose="020B0604020202020204" pitchFamily="34" charset="0"/>
              <a:buChar char="•"/>
            </a:pPr>
            <a:r>
              <a:rPr lang="en-US" sz="4200" dirty="0">
                <a:solidFill>
                  <a:srgbClr val="0F4C66"/>
                </a:solidFill>
              </a:rPr>
              <a:t>Gather health data and share with clinicians to improve care delivery to Veterans.</a:t>
            </a:r>
          </a:p>
        </p:txBody>
      </p:sp>
    </p:spTree>
    <p:extLst>
      <p:ext uri="{BB962C8B-B14F-4D97-AF65-F5344CB8AC3E}">
        <p14:creationId xmlns:p14="http://schemas.microsoft.com/office/powerpoint/2010/main" val="60355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Accessing the application</a:t>
            </a:r>
            <a:endParaRPr lang="en-US" dirty="0"/>
          </a:p>
        </p:txBody>
      </p:sp>
      <p:sp>
        <p:nvSpPr>
          <p:cNvPr id="3" name="Content Placeholder 2"/>
          <p:cNvSpPr>
            <a:spLocks noGrp="1"/>
          </p:cNvSpPr>
          <p:nvPr>
            <p:ph idx="1"/>
          </p:nvPr>
        </p:nvSpPr>
        <p:spPr>
          <a:xfrm>
            <a:off x="457200" y="1061112"/>
            <a:ext cx="8229600" cy="4983163"/>
          </a:xfrm>
        </p:spPr>
        <p:txBody>
          <a:bodyPr>
            <a:normAutofit/>
          </a:bodyPr>
          <a:lstStyle/>
          <a:p>
            <a:pPr marL="0" indent="0" algn="ctr">
              <a:buNone/>
            </a:pPr>
            <a:endParaRPr lang="en-US" sz="1800" b="1" dirty="0" smtClean="0"/>
          </a:p>
          <a:p>
            <a:pPr marL="0" indent="0">
              <a:buNone/>
            </a:pPr>
            <a:r>
              <a:rPr lang="en-US" sz="1800" b="1" dirty="0" smtClean="0"/>
              <a:t>Access the MHE application with a tablet or a PC, </a:t>
            </a:r>
            <a:r>
              <a:rPr lang="en-US" sz="1800" b="1" dirty="0"/>
              <a:t>by typing the web address into your browser’s URL </a:t>
            </a:r>
            <a:r>
              <a:rPr lang="en-US" sz="1800" b="1" dirty="0" smtClean="0"/>
              <a:t>field:     </a:t>
            </a:r>
            <a:r>
              <a:rPr lang="en-US" sz="1800" u="sng" dirty="0" smtClean="0">
                <a:hlinkClick r:id="rId3"/>
              </a:rPr>
              <a:t>http</a:t>
            </a:r>
            <a:r>
              <a:rPr lang="en-US" sz="1800" u="sng" dirty="0">
                <a:hlinkClick r:id="rId3"/>
              </a:rPr>
              <a:t>://vaww.escreening.va.gov/sd/</a:t>
            </a:r>
            <a:endParaRPr lang="en-US" sz="1800" b="1" dirty="0">
              <a:solidFill>
                <a:srgbClr val="FF0000"/>
              </a:solidFill>
            </a:endParaRPr>
          </a:p>
          <a:p>
            <a:pPr marL="0" indent="0">
              <a:buNone/>
            </a:pPr>
            <a:r>
              <a:rPr lang="en-US" sz="1800" b="1" dirty="0" smtClean="0"/>
              <a:t>The address will be added to the Shared Drive.</a:t>
            </a:r>
            <a:br>
              <a:rPr lang="en-US" sz="1800" b="1" dirty="0" smtClean="0"/>
            </a:br>
            <a:endParaRPr lang="en-US" sz="800" b="1" dirty="0" smtClean="0"/>
          </a:p>
          <a:p>
            <a:pPr marL="0" indent="0">
              <a:buNone/>
            </a:pPr>
            <a:r>
              <a:rPr lang="en-US" sz="1800" b="1" dirty="0" smtClean="0"/>
              <a:t>The Welcome screen opens:</a:t>
            </a:r>
            <a:endParaRPr lang="en-US" sz="1800" u="sng"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pic>
        <p:nvPicPr>
          <p:cNvPr id="15" name="Picture 14" descr="Screen Shot 2014-05-30 at 7.18.49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44876" y="2843118"/>
            <a:ext cx="6003209" cy="2964032"/>
          </a:xfrm>
          <a:prstGeom prst="rect">
            <a:avLst/>
          </a:prstGeom>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0938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in </a:t>
            </a:r>
            <a:endParaRPr lang="en-US" dirty="0"/>
          </a:p>
        </p:txBody>
      </p:sp>
      <p:sp>
        <p:nvSpPr>
          <p:cNvPr id="3" name="Content Placeholder 2"/>
          <p:cNvSpPr>
            <a:spLocks noGrp="1"/>
          </p:cNvSpPr>
          <p:nvPr>
            <p:ph idx="1"/>
          </p:nvPr>
        </p:nvSpPr>
        <p:spPr>
          <a:xfrm>
            <a:off x="457200" y="1097974"/>
            <a:ext cx="8229600" cy="5561582"/>
          </a:xfrm>
        </p:spPr>
        <p:txBody>
          <a:bodyPr>
            <a:normAutofit/>
          </a:bodyPr>
          <a:lstStyle/>
          <a:p>
            <a:pPr>
              <a:buFont typeface="+mj-lt"/>
              <a:buAutoNum type="arabicPeriod"/>
            </a:pPr>
            <a:r>
              <a:rPr lang="en-US" sz="1800" dirty="0"/>
              <a:t>Click </a:t>
            </a:r>
            <a:r>
              <a:rPr lang="en-US" sz="1800" b="1" dirty="0"/>
              <a:t>Staff Login &gt;</a:t>
            </a:r>
            <a:r>
              <a:rPr lang="en-US" sz="1800" dirty="0"/>
              <a:t>.</a:t>
            </a:r>
            <a:r>
              <a:rPr lang="en-US" sz="1800" b="1" dirty="0"/>
              <a:t/>
            </a:r>
            <a:br>
              <a:rPr lang="en-US" sz="1800" b="1" dirty="0"/>
            </a:br>
            <a:r>
              <a:rPr lang="en-US" sz="1800" dirty="0"/>
              <a:t>The</a:t>
            </a:r>
            <a:r>
              <a:rPr lang="en-US" sz="1800" b="1" dirty="0"/>
              <a:t> </a:t>
            </a:r>
            <a:r>
              <a:rPr lang="en-US" sz="1800" dirty="0"/>
              <a:t>Staff Access | Please Login opens:</a:t>
            </a:r>
          </a:p>
          <a:p>
            <a:pPr lvl="1"/>
            <a:endParaRPr lang="en-US" sz="1400" dirty="0"/>
          </a:p>
          <a:p>
            <a:pPr lvl="1"/>
            <a:endParaRPr lang="en-US" sz="1400" dirty="0"/>
          </a:p>
          <a:p>
            <a:pPr lvl="1"/>
            <a:endParaRPr lang="en-US" sz="1400" dirty="0"/>
          </a:p>
          <a:p>
            <a:pPr lvl="1"/>
            <a:endParaRPr lang="en-US" sz="1400" dirty="0"/>
          </a:p>
          <a:p>
            <a:pPr marL="0" indent="0">
              <a:buNone/>
            </a:pPr>
            <a:endParaRPr lang="en-US" sz="1800" dirty="0"/>
          </a:p>
          <a:p>
            <a:pPr>
              <a:spcBef>
                <a:spcPts val="600"/>
              </a:spcBef>
              <a:buFont typeface="+mj-lt"/>
              <a:buAutoNum type="arabicPeriod" startAt="2"/>
            </a:pPr>
            <a:r>
              <a:rPr lang="en-US" sz="1800" dirty="0"/>
              <a:t>Type your user name and password, then click </a:t>
            </a:r>
            <a:r>
              <a:rPr lang="en-US" sz="1800" b="1" dirty="0"/>
              <a:t>Login</a:t>
            </a:r>
            <a:r>
              <a:rPr lang="en-US" sz="1800" dirty="0"/>
              <a:t>.</a:t>
            </a:r>
          </a:p>
          <a:p>
            <a:pPr marL="400050" lvl="1" indent="0">
              <a:buNone/>
            </a:pPr>
            <a:r>
              <a:rPr lang="en-US" sz="1800" dirty="0">
                <a:solidFill>
                  <a:srgbClr val="0F4C66"/>
                </a:solidFill>
              </a:rPr>
              <a:t>Your Home page opens:</a:t>
            </a:r>
            <a:endParaRPr lang="en-US" sz="1800" b="1" dirty="0">
              <a:solidFill>
                <a:srgbClr val="0F4C66"/>
              </a:solidFill>
            </a:endParaRPr>
          </a:p>
          <a:p>
            <a:pPr lvl="1"/>
            <a:endParaRPr lang="en-US" sz="1400" dirty="0" smtClean="0"/>
          </a:p>
          <a:p>
            <a:pPr lvl="1"/>
            <a:endParaRPr lang="en-US" sz="1400" dirty="0"/>
          </a:p>
          <a:p>
            <a:pPr lvl="1"/>
            <a:endParaRPr lang="en-US" sz="14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pic>
        <p:nvPicPr>
          <p:cNvPr id="2059" name="Picture 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62313" y="3890147"/>
            <a:ext cx="4222727" cy="2404284"/>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p:nvPr/>
        </p:nvPicPr>
        <p:blipFill>
          <a:blip r:embed="rId4" cstate="email">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03375" y="1785351"/>
            <a:ext cx="2506345" cy="1224915"/>
          </a:xfrm>
          <a:prstGeom prst="rect">
            <a:avLst/>
          </a:prstGeom>
          <a:noFill/>
          <a:ln>
            <a:solidFill>
              <a:srgbClr val="000000"/>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66655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fade">
                                      <p:cBhvr>
                                        <p:cTn id="7"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out </a:t>
            </a:r>
            <a:endParaRPr lang="en-US" dirty="0"/>
          </a:p>
        </p:txBody>
      </p:sp>
      <p:sp>
        <p:nvSpPr>
          <p:cNvPr id="3" name="Content Placeholder 2"/>
          <p:cNvSpPr>
            <a:spLocks noGrp="1"/>
          </p:cNvSpPr>
          <p:nvPr>
            <p:ph idx="1"/>
          </p:nvPr>
        </p:nvSpPr>
        <p:spPr>
          <a:xfrm>
            <a:off x="457200" y="1152525"/>
            <a:ext cx="8229600" cy="4983163"/>
          </a:xfrm>
        </p:spPr>
        <p:txBody>
          <a:bodyPr>
            <a:normAutofit lnSpcReduction="10000"/>
          </a:bodyPr>
          <a:lstStyle/>
          <a:p>
            <a:pPr marL="0" indent="0">
              <a:spcBef>
                <a:spcPts val="600"/>
              </a:spcBef>
              <a:buNone/>
            </a:pPr>
            <a:endParaRPr lang="en-US" sz="800" dirty="0" smtClean="0"/>
          </a:p>
          <a:p>
            <a:pPr marL="0" indent="0">
              <a:spcBef>
                <a:spcPts val="0"/>
              </a:spcBef>
              <a:buNone/>
            </a:pPr>
            <a:r>
              <a:rPr lang="en-US" sz="1800" dirty="0"/>
              <a:t>Click </a:t>
            </a:r>
            <a:r>
              <a:rPr lang="en-US" sz="1800" b="1" dirty="0"/>
              <a:t>Logout</a:t>
            </a:r>
            <a:r>
              <a:rPr lang="en-US" sz="1800" dirty="0"/>
              <a:t>.    </a:t>
            </a:r>
            <a:br>
              <a:rPr lang="en-US" sz="1800" dirty="0"/>
            </a:br>
            <a:r>
              <a:rPr lang="en-US" sz="1800" dirty="0"/>
              <a:t>The system logs you out.</a:t>
            </a:r>
          </a:p>
          <a:p>
            <a:pPr lvl="1"/>
            <a:endParaRPr lang="en-US" sz="1400" dirty="0"/>
          </a:p>
          <a:p>
            <a:pPr marL="457200" lvl="1" indent="0">
              <a:buNone/>
            </a:pPr>
            <a:endParaRPr lang="en-US" sz="1400" dirty="0"/>
          </a:p>
          <a:p>
            <a:pPr marL="457200" lvl="1" indent="0">
              <a:buNone/>
            </a:pPr>
            <a:endParaRPr lang="en-US" sz="1400" dirty="0"/>
          </a:p>
          <a:p>
            <a:pPr marL="0" indent="0">
              <a:buNone/>
            </a:pP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spcBef>
                <a:spcPts val="1200"/>
              </a:spcBef>
              <a:buNone/>
            </a:pPr>
            <a:endParaRPr lang="en-US" sz="1800" b="1" dirty="0"/>
          </a:p>
          <a:p>
            <a:pPr marL="0" indent="0" algn="ctr">
              <a:spcBef>
                <a:spcPts val="1200"/>
              </a:spcBef>
              <a:buNone/>
            </a:pPr>
            <a:r>
              <a:rPr lang="en-US" sz="1800" b="1" dirty="0"/>
              <a:t>Automatic logout</a:t>
            </a:r>
            <a:endParaRPr lang="en-US" sz="1800" dirty="0"/>
          </a:p>
          <a:p>
            <a:pPr marL="0" indent="0">
              <a:spcBef>
                <a:spcPts val="0"/>
              </a:spcBef>
              <a:buNone/>
            </a:pPr>
            <a:r>
              <a:rPr lang="en-US" sz="1800" dirty="0"/>
              <a:t>If you are inactive for 20 minutes, the system will warn that you have 20 seconds before an automatic logout. You must interact with the program if you want to keep your session open. If the system logs you out but you want to keep working, </a:t>
            </a:r>
            <a:br>
              <a:rPr lang="en-US" sz="1800" dirty="0"/>
            </a:br>
            <a:r>
              <a:rPr lang="en-US" sz="1800" dirty="0"/>
              <a:t>simply log in again.</a:t>
            </a:r>
            <a:endParaRPr lang="en-US" sz="1800" dirty="0">
              <a:solidFill>
                <a:srgbClr val="FF0000"/>
              </a:solidFill>
            </a:endParaRPr>
          </a:p>
          <a:p>
            <a:pPr marL="0" indent="0" algn="ctr">
              <a:buNone/>
            </a:pPr>
            <a:endParaRPr lang="en-US" sz="1800" dirty="0" smtClean="0">
              <a:solidFill>
                <a:srgbClr val="FF0000"/>
              </a:solidFill>
            </a:endParaRPr>
          </a:p>
          <a:p>
            <a:pPr marL="0" indent="0" algn="ctr">
              <a:buNone/>
            </a:pPr>
            <a:endParaRPr lang="en-US" sz="1800" dirty="0">
              <a:solidFill>
                <a:srgbClr val="FF0000"/>
              </a:solidFill>
            </a:endParaRPr>
          </a:p>
          <a:p>
            <a:pPr marL="0" indent="0" algn="ctr">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grpSp>
        <p:nvGrpSpPr>
          <p:cNvPr id="8" name="Group 7"/>
          <p:cNvGrpSpPr/>
          <p:nvPr/>
        </p:nvGrpSpPr>
        <p:grpSpPr>
          <a:xfrm>
            <a:off x="1430405" y="1391976"/>
            <a:ext cx="4773778" cy="3007721"/>
            <a:chOff x="1430405" y="1391976"/>
            <a:chExt cx="4773778" cy="3007721"/>
          </a:xfrm>
        </p:grpSpPr>
        <p:pic>
          <p:nvPicPr>
            <p:cNvPr id="9" name="Picture 8"/>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30405" y="1926295"/>
              <a:ext cx="4669608" cy="2473402"/>
            </a:xfrm>
            <a:prstGeom prst="rect">
              <a:avLst/>
            </a:prstGeom>
            <a:noFill/>
            <a:ln>
              <a:solidFill>
                <a:srgbClr val="000000"/>
              </a:solidFill>
            </a:ln>
            <a:effectLst>
              <a:outerShdw blurRad="50800" dist="165100" dir="2700000" algn="tl" rotWithShape="0">
                <a:prstClr val="black">
                  <a:alpha val="40000"/>
                </a:prstClr>
              </a:outerShdw>
            </a:effectLst>
          </p:spPr>
        </p:pic>
        <p:sp>
          <p:nvSpPr>
            <p:cNvPr id="10" name="Rectangle 9"/>
            <p:cNvSpPr/>
            <p:nvPr/>
          </p:nvSpPr>
          <p:spPr>
            <a:xfrm>
              <a:off x="5680961" y="1939944"/>
              <a:ext cx="517113" cy="168275"/>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
          <p:nvSpPr>
            <p:cNvPr id="11" name="Left Arrow 10"/>
            <p:cNvSpPr/>
            <p:nvPr/>
          </p:nvSpPr>
          <p:spPr>
            <a:xfrm rot="18451515">
              <a:off x="5834783" y="1568131"/>
              <a:ext cx="545555" cy="193245"/>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grpSp>
    </p:spTree>
    <p:extLst>
      <p:ext uri="{BB962C8B-B14F-4D97-AF65-F5344CB8AC3E}">
        <p14:creationId xmlns:p14="http://schemas.microsoft.com/office/powerpoint/2010/main" val="3167272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27396</TotalTime>
  <Words>1840</Words>
  <Application>Microsoft Office PowerPoint</Application>
  <PresentationFormat>On-screen Show (4:3)</PresentationFormat>
  <Paragraphs>455</Paragraphs>
  <Slides>38</Slides>
  <Notes>34</Notes>
  <HiddenSlides>0</HiddenSlides>
  <MMClips>0</MMClips>
  <ScaleCrop>false</ScaleCrop>
  <HeadingPairs>
    <vt:vector size="6" baseType="variant">
      <vt:variant>
        <vt:lpstr>Fonts Used</vt:lpstr>
      </vt:variant>
      <vt:variant>
        <vt:i4>4</vt:i4>
      </vt:variant>
      <vt:variant>
        <vt:lpstr>Theme</vt:lpstr>
      </vt:variant>
      <vt:variant>
        <vt:i4>13</vt:i4>
      </vt:variant>
      <vt:variant>
        <vt:lpstr>Slide Titles</vt:lpstr>
      </vt:variant>
      <vt:variant>
        <vt:i4>38</vt:i4>
      </vt:variant>
    </vt:vector>
  </HeadingPairs>
  <TitlesOfParts>
    <vt:vector size="55" baseType="lpstr">
      <vt:lpstr>Arial</vt:lpstr>
      <vt:lpstr>Calibri</vt:lpstr>
      <vt:lpstr>Calibri Light</vt:lpstr>
      <vt:lpstr>Wingdings</vt:lpstr>
      <vt:lpstr>Default Theme</vt:lpstr>
      <vt:lpstr>1_Default Theme</vt:lpstr>
      <vt:lpstr>2_Default Theme</vt:lpstr>
      <vt:lpstr>3_Default Theme</vt:lpstr>
      <vt:lpstr>4_Default Theme</vt:lpstr>
      <vt:lpstr>5_Default Theme</vt:lpstr>
      <vt:lpstr>6_Default Theme</vt:lpstr>
      <vt:lpstr>7_Default Theme</vt:lpstr>
      <vt:lpstr>8_Default Theme</vt:lpstr>
      <vt:lpstr>9_Default Theme</vt:lpstr>
      <vt:lpstr>10_Default Theme</vt:lpstr>
      <vt:lpstr>11_Default Theme</vt:lpstr>
      <vt:lpstr>12_Default Theme</vt:lpstr>
      <vt:lpstr>PowerPoint Presentation</vt:lpstr>
      <vt:lpstr>Introduction to the eScreening tablet system  </vt:lpstr>
      <vt:lpstr>Introduction to the eScreening tablet system</vt:lpstr>
      <vt:lpstr>Introduction to the eScreening tablet system</vt:lpstr>
      <vt:lpstr>Training Modules</vt:lpstr>
      <vt:lpstr>1 | Overview </vt:lpstr>
      <vt:lpstr>1 | Accessing the application</vt:lpstr>
      <vt:lpstr>1 | Logging in </vt:lpstr>
      <vt:lpstr>1 | Logging out </vt:lpstr>
      <vt:lpstr>1 | Changing your password </vt:lpstr>
      <vt:lpstr>1 | Verifying your CPRS Account</vt:lpstr>
      <vt:lpstr>Training Modules</vt:lpstr>
      <vt:lpstr>2 | User roles and permissions</vt:lpstr>
      <vt:lpstr>2 | User Management - Security</vt:lpstr>
      <vt:lpstr>Training Modules</vt:lpstr>
      <vt:lpstr>3 | Setting up Assessments</vt:lpstr>
      <vt:lpstr>3 | Setting up Assessments</vt:lpstr>
      <vt:lpstr>3 | Setting up single or batch Assessments</vt:lpstr>
      <vt:lpstr>3 | Setting up Assessments</vt:lpstr>
      <vt:lpstr>3|Setting Up the Assessment</vt:lpstr>
      <vt:lpstr>3 | Setting Up the Assessment</vt:lpstr>
      <vt:lpstr>3 | Setting Up Assessments</vt:lpstr>
      <vt:lpstr>3 | Setting Up a Battery of Screens</vt:lpstr>
      <vt:lpstr>Training Modules</vt:lpstr>
      <vt:lpstr>4 | Dashboard Features</vt:lpstr>
      <vt:lpstr>4 | Dashboard Features</vt:lpstr>
      <vt:lpstr>4 | Dashboard Features</vt:lpstr>
      <vt:lpstr>Training Modules</vt:lpstr>
      <vt:lpstr>5| Reporting and Data</vt:lpstr>
      <vt:lpstr>Training Modules</vt:lpstr>
      <vt:lpstr>6| Troubleshooting &amp; Support</vt:lpstr>
      <vt:lpstr>eScreening Policies and Procedures for Primary Care</vt:lpstr>
      <vt:lpstr>eScreening Policies and Procedures for Primary Care</vt:lpstr>
      <vt:lpstr>eScreening Policies and Procedures for Primary Care</vt:lpstr>
      <vt:lpstr>Primary Care Management Work Flow</vt:lpstr>
      <vt:lpstr>PowerPoint Presentation</vt:lpstr>
      <vt:lpstr>PowerPoint Presentation</vt:lpstr>
      <vt:lpstr>PowerPoint Presentation</vt:lpstr>
    </vt:vector>
  </TitlesOfParts>
  <Company>Clinovations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Rauner</dc:creator>
  <cp:lastModifiedBy>L. Buckwalter</cp:lastModifiedBy>
  <cp:revision>494</cp:revision>
  <cp:lastPrinted>2014-04-17T18:51:57Z</cp:lastPrinted>
  <dcterms:created xsi:type="dcterms:W3CDTF">2014-01-18T16:43:25Z</dcterms:created>
  <dcterms:modified xsi:type="dcterms:W3CDTF">2015-03-13T17:30:35Z</dcterms:modified>
</cp:coreProperties>
</file>