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theme/theme8.xml" ContentType="application/vnd.openxmlformats-officedocument.theme+xml"/>
  <Override PartName="/ppt/slideLayouts/slideLayout53.xml" ContentType="application/vnd.openxmlformats-officedocument.presentationml.slideLayout+xml"/>
  <Override PartName="/ppt/theme/theme9.xml" ContentType="application/vnd.openxmlformats-officedocument.theme+xml"/>
  <Override PartName="/ppt/slideLayouts/slideLayout54.xml" ContentType="application/vnd.openxmlformats-officedocument.presentationml.slideLayout+xml"/>
  <Override PartName="/ppt/theme/theme10.xml" ContentType="application/vnd.openxmlformats-officedocument.theme+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theme/theme1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14" r:id="rId6"/>
    <p:sldMasterId id="2147483716" r:id="rId7"/>
    <p:sldMasterId id="2147483718" r:id="rId8"/>
    <p:sldMasterId id="2147483720" r:id="rId9"/>
    <p:sldMasterId id="2147483722" r:id="rId10"/>
    <p:sldMasterId id="2147483724" r:id="rId11"/>
    <p:sldMasterId id="2147483726" r:id="rId12"/>
    <p:sldMasterId id="2147483728" r:id="rId13"/>
  </p:sldMasterIdLst>
  <p:notesMasterIdLst>
    <p:notesMasterId r:id="rId58"/>
  </p:notesMasterIdLst>
  <p:handoutMasterIdLst>
    <p:handoutMasterId r:id="rId59"/>
  </p:handoutMasterIdLst>
  <p:sldIdLst>
    <p:sldId id="410" r:id="rId14"/>
    <p:sldId id="411" r:id="rId15"/>
    <p:sldId id="493" r:id="rId16"/>
    <p:sldId id="492" r:id="rId17"/>
    <p:sldId id="371" r:id="rId18"/>
    <p:sldId id="414" r:id="rId19"/>
    <p:sldId id="415" r:id="rId20"/>
    <p:sldId id="494" r:id="rId21"/>
    <p:sldId id="495" r:id="rId22"/>
    <p:sldId id="496" r:id="rId23"/>
    <p:sldId id="497" r:id="rId24"/>
    <p:sldId id="435" r:id="rId25"/>
    <p:sldId id="419" r:id="rId26"/>
    <p:sldId id="420" r:id="rId27"/>
    <p:sldId id="473" r:id="rId28"/>
    <p:sldId id="498" r:id="rId29"/>
    <p:sldId id="499" r:id="rId30"/>
    <p:sldId id="476" r:id="rId31"/>
    <p:sldId id="500" r:id="rId32"/>
    <p:sldId id="491" r:id="rId33"/>
    <p:sldId id="501" r:id="rId34"/>
    <p:sldId id="502" r:id="rId35"/>
    <p:sldId id="480" r:id="rId36"/>
    <p:sldId id="437" r:id="rId37"/>
    <p:sldId id="503" r:id="rId38"/>
    <p:sldId id="504" r:id="rId39"/>
    <p:sldId id="441" r:id="rId40"/>
    <p:sldId id="438" r:id="rId41"/>
    <p:sldId id="387" r:id="rId42"/>
    <p:sldId id="439" r:id="rId43"/>
    <p:sldId id="431" r:id="rId44"/>
    <p:sldId id="505" r:id="rId45"/>
    <p:sldId id="506" r:id="rId46"/>
    <p:sldId id="472" r:id="rId47"/>
    <p:sldId id="458" r:id="rId48"/>
    <p:sldId id="489" r:id="rId49"/>
    <p:sldId id="484" r:id="rId50"/>
    <p:sldId id="485" r:id="rId51"/>
    <p:sldId id="486" r:id="rId52"/>
    <p:sldId id="487" r:id="rId53"/>
    <p:sldId id="490" r:id="rId54"/>
    <p:sldId id="507" r:id="rId55"/>
    <p:sldId id="433" r:id="rId56"/>
    <p:sldId id="43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 id="3" name="Liz Floto" initials="LF" lastIdx="22" clrIdx="3"/>
  <p:cmAuthor id="4" name="Morgan, Matthew R." initials="MMR" lastIdx="11"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66"/>
    <a:srgbClr val="0F3B53"/>
    <a:srgbClr val="E7C049"/>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1417" autoAdjust="0"/>
  </p:normalViewPr>
  <p:slideViewPr>
    <p:cSldViewPr snapToGrid="0" snapToObjects="1">
      <p:cViewPr varScale="1">
        <p:scale>
          <a:sx n="66" d="100"/>
          <a:sy n="66" d="100"/>
        </p:scale>
        <p:origin x="60" y="8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handoutMaster" Target="handoutMasters/handoutMaster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custLinFactNeighborX="-1058" custLinFactNeighborY="-1314"/>
      <dgm:spPr>
        <a:solidFill>
          <a:schemeClr val="bg1"/>
        </a:solidFill>
      </dgm:spPr>
      <dgm:t>
        <a:bodyPr/>
        <a:lstStyle/>
        <a:p>
          <a:endParaRPr lang="en-US"/>
        </a:p>
      </dgm:t>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4C7B6BBC-B96C-EF4C-A9C9-8237CD4450AB}" type="presOf" srcId="{84363C99-5A09-0C4F-8981-E7E196A955F3}" destId="{284457FC-AD50-C645-A42C-162C7FA81438}"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9C6BB510-6695-C94C-83B5-E1DF162CEB08}" type="presOf" srcId="{6F717017-F0EB-0942-8B3A-3DFC0CF31DD1}" destId="{CD9B664E-C07E-2449-A3D4-B6F2441115BF}" srcOrd="0" destOrd="0" presId="urn:microsoft.com/office/officeart/2008/layout/VerticalCurvedList"/>
    <dgm:cxn modelId="{B5102E83-7049-AB4A-8612-9DE94830E42A}" type="presOf" srcId="{4E88E592-E1FD-8844-A1BF-8180E954F441}" destId="{D87E3F26-70EF-E641-A2FF-3B887F9B8B60}"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BDCEF9C6-73F9-014C-A663-ACBE8CDEED84}"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18AB6F85-95AD-B346-BCCD-012A4ACDDFDD}"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4263E0ED-DD73-5743-9798-AEE29BE3B539}" type="presOf" srcId="{93B0E3EA-EB2A-CD4D-8800-F093C7D8D4FA}" destId="{9885AAD4-FA98-2C4C-9261-CE750F217DFB}" srcOrd="0" destOrd="0" presId="urn:microsoft.com/office/officeart/2008/layout/VerticalCurvedList"/>
    <dgm:cxn modelId="{CE6DFBEE-B936-D747-B250-1390D98A49CA}" type="presOf" srcId="{12A6ED6A-BB5D-7140-B8B2-9970A4920CCF}" destId="{68241B54-D941-274B-AFB5-2522056C3546}" srcOrd="0" destOrd="0" presId="urn:microsoft.com/office/officeart/2008/layout/VerticalCurvedList"/>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 modelId="{5C4A0462-D3AB-BC45-91AE-2BB6BA096059}" type="presParOf" srcId="{A7ECB4C1-2DB4-4046-99DA-5137D15F1BBA}" destId="{D87E3F26-70EF-E641-A2FF-3B887F9B8B60}" srcOrd="11" destOrd="0" presId="urn:microsoft.com/office/officeart/2008/layout/VerticalCurvedList"/>
    <dgm:cxn modelId="{33D19D9B-B8FB-DE49-9397-DBC027EC1CA8}" type="presParOf" srcId="{A7ECB4C1-2DB4-4046-99DA-5137D15F1BBA}" destId="{60FAEC5F-7F6E-C24E-91B2-2DA2A5A20CC5}" srcOrd="12" destOrd="0" presId="urn:microsoft.com/office/officeart/2008/layout/VerticalCurvedList"/>
    <dgm:cxn modelId="{87D13552-7D95-B34B-91FA-056453403ED6}"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a:solidFill>
          <a:schemeClr val="bg1"/>
        </a:solidFill>
      </dgm:spPr>
      <dgm:t>
        <a:bodyPr/>
        <a:lstStyle/>
        <a:p>
          <a:endParaRPr lang="en-US"/>
        </a:p>
      </dgm:t>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F3239D61-0AA3-4F73-904C-9B5BE649C52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88C88131-A7E5-9543-9BCF-535ADCC4340C}" srcId="{9388A3BD-B17F-2146-872A-FC42DEAE1793}" destId="{E1411CFB-8346-A448-8691-B184452B5053}" srcOrd="1" destOrd="0" parTransId="{7C84527C-FD41-6744-B3D2-FED43CD0B2B4}" sibTransId="{046E387C-5BBF-E84D-80AD-7B37CE092E5E}"/>
    <dgm:cxn modelId="{A87FA269-42E0-4EFB-9FC0-453B4029C914}" type="presOf" srcId="{93B0E3EA-EB2A-CD4D-8800-F093C7D8D4FA}" destId="{9885AAD4-FA98-2C4C-9261-CE750F217DFB}" srcOrd="0" destOrd="0" presId="urn:microsoft.com/office/officeart/2008/layout/VerticalCurvedList"/>
    <dgm:cxn modelId="{4FA6D44C-004F-4117-9D8D-67F1E864B920}" type="presOf" srcId="{9388A3BD-B17F-2146-872A-FC42DEAE1793}" destId="{51369AC8-5288-6F48-9FCC-2954F0788881}" srcOrd="0" destOrd="0" presId="urn:microsoft.com/office/officeart/2008/layout/VerticalCurvedList"/>
    <dgm:cxn modelId="{64AD42E2-F85A-460F-89CE-9D8388FF7501}" type="presOf" srcId="{D6348C27-72EE-9342-B0A7-855A7187B53D}" destId="{64F72B36-3014-7E43-B43C-AB2333FD8633}" srcOrd="0" destOrd="0" presId="urn:microsoft.com/office/officeart/2008/layout/VerticalCurvedList"/>
    <dgm:cxn modelId="{F407A90C-5D2F-4269-BDCE-E4664F1E9322}"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DE65EDF9-A07A-4B74-9400-2C906CDF7A25}"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E5A5CFCF-80D6-4A1D-B75F-D0A3B405B5E9}" type="presOf" srcId="{4E88E592-E1FD-8844-A1BF-8180E954F441}" destId="{D87E3F26-70EF-E641-A2FF-3B887F9B8B60}" srcOrd="0" destOrd="0" presId="urn:microsoft.com/office/officeart/2008/layout/VerticalCurvedList"/>
    <dgm:cxn modelId="{9858CD44-E79D-4563-8208-C2376DD17F97}" type="presOf" srcId="{6F717017-F0EB-0942-8B3A-3DFC0CF31DD1}" destId="{CD9B664E-C07E-2449-A3D4-B6F2441115BF}" srcOrd="0" destOrd="0" presId="urn:microsoft.com/office/officeart/2008/layout/VerticalCurvedList"/>
    <dgm:cxn modelId="{701C0A03-D678-4AD0-9555-C324E5916045}" type="presParOf" srcId="{51369AC8-5288-6F48-9FCC-2954F0788881}" destId="{A7ECB4C1-2DB4-4046-99DA-5137D15F1BBA}" srcOrd="0" destOrd="0" presId="urn:microsoft.com/office/officeart/2008/layout/VerticalCurvedList"/>
    <dgm:cxn modelId="{8EFA5A05-B3F7-4665-B7D1-701DD2F6DBA1}" type="presParOf" srcId="{A7ECB4C1-2DB4-4046-99DA-5137D15F1BBA}" destId="{89B47217-AC47-1043-96D5-456C74CA5421}" srcOrd="0" destOrd="0" presId="urn:microsoft.com/office/officeart/2008/layout/VerticalCurvedList"/>
    <dgm:cxn modelId="{5D04351B-ECD9-4F7B-AF3E-1945C9E6668F}" type="presParOf" srcId="{89B47217-AC47-1043-96D5-456C74CA5421}" destId="{5C257413-CC94-1B45-91CA-AF2DA75F7B80}" srcOrd="0" destOrd="0" presId="urn:microsoft.com/office/officeart/2008/layout/VerticalCurvedList"/>
    <dgm:cxn modelId="{62F3112C-6936-4EDA-BB1D-36B7D89048D7}" type="presParOf" srcId="{89B47217-AC47-1043-96D5-456C74CA5421}" destId="{68241B54-D941-274B-AFB5-2522056C3546}" srcOrd="1" destOrd="0" presId="urn:microsoft.com/office/officeart/2008/layout/VerticalCurvedList"/>
    <dgm:cxn modelId="{92D741A0-BA2A-4EA5-8B39-D8539CDA7414}" type="presParOf" srcId="{89B47217-AC47-1043-96D5-456C74CA5421}" destId="{CCBE61A8-E649-934F-8310-60A086DBC161}" srcOrd="2" destOrd="0" presId="urn:microsoft.com/office/officeart/2008/layout/VerticalCurvedList"/>
    <dgm:cxn modelId="{E1F9E3A5-2738-4EB0-ABE2-6734238A5E6A}" type="presParOf" srcId="{89B47217-AC47-1043-96D5-456C74CA5421}" destId="{3FFC9FA2-081F-7849-88A8-A637166D887D}" srcOrd="3" destOrd="0" presId="urn:microsoft.com/office/officeart/2008/layout/VerticalCurvedList"/>
    <dgm:cxn modelId="{2D7DAA9C-029A-462E-8718-B4C3E0F36ABE}" type="presParOf" srcId="{A7ECB4C1-2DB4-4046-99DA-5137D15F1BBA}" destId="{64F72B36-3014-7E43-B43C-AB2333FD8633}" srcOrd="1" destOrd="0" presId="urn:microsoft.com/office/officeart/2008/layout/VerticalCurvedList"/>
    <dgm:cxn modelId="{93283FF0-B309-4014-8A86-8A90A907E7F5}" type="presParOf" srcId="{A7ECB4C1-2DB4-4046-99DA-5137D15F1BBA}" destId="{C706095C-0A54-2C4E-85B9-27D8D1418F26}" srcOrd="2" destOrd="0" presId="urn:microsoft.com/office/officeart/2008/layout/VerticalCurvedList"/>
    <dgm:cxn modelId="{F41524FC-37F9-4ADA-AF62-3E89F7616F65}" type="presParOf" srcId="{C706095C-0A54-2C4E-85B9-27D8D1418F26}" destId="{471A6F5D-6E82-5A45-A05E-74FF9AC5AA6F}" srcOrd="0" destOrd="0" presId="urn:microsoft.com/office/officeart/2008/layout/VerticalCurvedList"/>
    <dgm:cxn modelId="{D09265D2-756B-44BB-A404-2B586D70F659}" type="presParOf" srcId="{A7ECB4C1-2DB4-4046-99DA-5137D15F1BBA}" destId="{5C8C4924-B70F-584B-A558-6DFBF7783117}" srcOrd="3" destOrd="0" presId="urn:microsoft.com/office/officeart/2008/layout/VerticalCurvedList"/>
    <dgm:cxn modelId="{B624EBC5-E2BF-489D-B240-6EAF6C9649ED}" type="presParOf" srcId="{A7ECB4C1-2DB4-4046-99DA-5137D15F1BBA}" destId="{1F05EE8C-9E5C-8441-9211-AB33BFB5735F}" srcOrd="4" destOrd="0" presId="urn:microsoft.com/office/officeart/2008/layout/VerticalCurvedList"/>
    <dgm:cxn modelId="{81E15CC7-068E-40C9-B35F-E3C98FE24FB8}" type="presParOf" srcId="{1F05EE8C-9E5C-8441-9211-AB33BFB5735F}" destId="{C9F365C3-5E28-3E4D-B0AC-73E041BC8AD6}" srcOrd="0" destOrd="0" presId="urn:microsoft.com/office/officeart/2008/layout/VerticalCurvedList"/>
    <dgm:cxn modelId="{DEEB5702-1EF4-4D60-912C-BC626BC79DC6}" type="presParOf" srcId="{A7ECB4C1-2DB4-4046-99DA-5137D15F1BBA}" destId="{284457FC-AD50-C645-A42C-162C7FA81438}" srcOrd="5" destOrd="0" presId="urn:microsoft.com/office/officeart/2008/layout/VerticalCurvedList"/>
    <dgm:cxn modelId="{E7BF34C3-239D-49AD-BFDE-96B36EF78E1C}" type="presParOf" srcId="{A7ECB4C1-2DB4-4046-99DA-5137D15F1BBA}" destId="{A59BE9B0-EE4A-DA46-89D3-F18D51C20B1F}" srcOrd="6" destOrd="0" presId="urn:microsoft.com/office/officeart/2008/layout/VerticalCurvedList"/>
    <dgm:cxn modelId="{A859B5A0-32BD-4D50-B867-11C979B81B91}" type="presParOf" srcId="{A59BE9B0-EE4A-DA46-89D3-F18D51C20B1F}" destId="{A1A53361-3AEE-5B41-8E71-8DC695F6FE21}" srcOrd="0" destOrd="0" presId="urn:microsoft.com/office/officeart/2008/layout/VerticalCurvedList"/>
    <dgm:cxn modelId="{A49FD405-39BD-47AD-A5C4-4B0A4C34BDD3}" type="presParOf" srcId="{A7ECB4C1-2DB4-4046-99DA-5137D15F1BBA}" destId="{CD9B664E-C07E-2449-A3D4-B6F2441115BF}" srcOrd="7" destOrd="0" presId="urn:microsoft.com/office/officeart/2008/layout/VerticalCurvedList"/>
    <dgm:cxn modelId="{A8B4E939-C31F-46D6-A6A1-38424B032452}" type="presParOf" srcId="{A7ECB4C1-2DB4-4046-99DA-5137D15F1BBA}" destId="{1070D81C-3A1C-094C-A85C-46EA805E117F}" srcOrd="8" destOrd="0" presId="urn:microsoft.com/office/officeart/2008/layout/VerticalCurvedList"/>
    <dgm:cxn modelId="{F70DFC24-9029-470C-96FA-52F07D20B7A3}" type="presParOf" srcId="{1070D81C-3A1C-094C-A85C-46EA805E117F}" destId="{7452716A-356E-094F-9D11-F69DEE722EF3}" srcOrd="0" destOrd="0" presId="urn:microsoft.com/office/officeart/2008/layout/VerticalCurvedList"/>
    <dgm:cxn modelId="{F808DFD7-392D-47A2-A1E7-9202F91363AB}" type="presParOf" srcId="{A7ECB4C1-2DB4-4046-99DA-5137D15F1BBA}" destId="{9885AAD4-FA98-2C4C-9261-CE750F217DFB}" srcOrd="9" destOrd="0" presId="urn:microsoft.com/office/officeart/2008/layout/VerticalCurvedList"/>
    <dgm:cxn modelId="{B4805926-594D-4072-97E1-0CCBD4579FB9}" type="presParOf" srcId="{A7ECB4C1-2DB4-4046-99DA-5137D15F1BBA}" destId="{2778AA55-31A8-3E43-8488-993171323A9D}" srcOrd="10" destOrd="0" presId="urn:microsoft.com/office/officeart/2008/layout/VerticalCurvedList"/>
    <dgm:cxn modelId="{ABCBF35D-F751-4852-83A3-2DF0AD9A1DE1}" type="presParOf" srcId="{2778AA55-31A8-3E43-8488-993171323A9D}" destId="{1063CDC9-B40D-5C42-8196-0A15B9AA25CD}" srcOrd="0" destOrd="0" presId="urn:microsoft.com/office/officeart/2008/layout/VerticalCurvedList"/>
    <dgm:cxn modelId="{110B541C-3078-4244-B191-30D37D1F112E}" type="presParOf" srcId="{A7ECB4C1-2DB4-4046-99DA-5137D15F1BBA}" destId="{D87E3F26-70EF-E641-A2FF-3B887F9B8B60}" srcOrd="11" destOrd="0" presId="urn:microsoft.com/office/officeart/2008/layout/VerticalCurvedList"/>
    <dgm:cxn modelId="{79144FD1-3A6B-4CDA-A70B-86874C039668}" type="presParOf" srcId="{A7ECB4C1-2DB4-4046-99DA-5137D15F1BBA}" destId="{60FAEC5F-7F6E-C24E-91B2-2DA2A5A20CC5}" srcOrd="12" destOrd="0" presId="urn:microsoft.com/office/officeart/2008/layout/VerticalCurvedList"/>
    <dgm:cxn modelId="{DBD47C68-16EE-41A3-A2C7-166DE9B4B145}"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a:solidFill>
          <a:schemeClr val="bg1"/>
        </a:solidFill>
      </dgm:spPr>
      <dgm:t>
        <a:bodyPr/>
        <a:lstStyle/>
        <a:p>
          <a:endParaRPr lang="en-US"/>
        </a:p>
      </dgm:t>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D9F441D-672C-44BD-8E4A-A261A9B93822}" type="presOf" srcId="{E1411CFB-8346-A448-8691-B184452B5053}" destId="{5C8C4924-B70F-584B-A558-6DFBF7783117}"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C3F35882-5E3B-4159-87CA-219F5FC01328}" type="presOf" srcId="{12A6ED6A-BB5D-7140-B8B2-9970A4920CCF}" destId="{68241B54-D941-274B-AFB5-2522056C3546}" srcOrd="0" destOrd="0" presId="urn:microsoft.com/office/officeart/2008/layout/VerticalCurvedList"/>
    <dgm:cxn modelId="{EF0B3B41-EE2C-42B8-977D-A97130EDD3B8}" type="presOf" srcId="{84363C99-5A09-0C4F-8981-E7E196A955F3}" destId="{284457FC-AD50-C645-A42C-162C7FA81438}" srcOrd="0" destOrd="0" presId="urn:microsoft.com/office/officeart/2008/layout/VerticalCurvedList"/>
    <dgm:cxn modelId="{714ECEF6-88A7-4CE4-8434-0F668B65BD21}" type="presOf" srcId="{93B0E3EA-EB2A-CD4D-8800-F093C7D8D4FA}" destId="{9885AAD4-FA98-2C4C-9261-CE750F217DFB}"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BC9DCCE8-5DB2-434C-B676-38DA58F13DA3}" type="presOf" srcId="{4E88E592-E1FD-8844-A1BF-8180E954F441}" destId="{D87E3F26-70EF-E641-A2FF-3B887F9B8B60}" srcOrd="0" destOrd="0" presId="urn:microsoft.com/office/officeart/2008/layout/VerticalCurvedList"/>
    <dgm:cxn modelId="{93A012D3-DBA6-43DD-A357-51DB2E3FBCB7}" type="presOf" srcId="{6F717017-F0EB-0942-8B3A-3DFC0CF31DD1}" destId="{CD9B664E-C07E-2449-A3D4-B6F2441115BF}" srcOrd="0" destOrd="0" presId="urn:microsoft.com/office/officeart/2008/layout/VerticalCurvedList"/>
    <dgm:cxn modelId="{32A8EA8C-1FF2-4947-8E03-43AE47B90D03}" type="presOf" srcId="{D6348C27-72EE-9342-B0A7-855A7187B53D}" destId="{64F72B36-3014-7E43-B43C-AB2333FD8633}" srcOrd="0" destOrd="0" presId="urn:microsoft.com/office/officeart/2008/layout/VerticalCurvedList"/>
    <dgm:cxn modelId="{261CCB1B-DDE1-45AB-8543-D116F20858AC}"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21CA7877-8222-4B4D-B95E-D3ED416EC13E}" type="presParOf" srcId="{51369AC8-5288-6F48-9FCC-2954F0788881}" destId="{A7ECB4C1-2DB4-4046-99DA-5137D15F1BBA}" srcOrd="0" destOrd="0" presId="urn:microsoft.com/office/officeart/2008/layout/VerticalCurvedList"/>
    <dgm:cxn modelId="{E9F6BFFB-83EA-4732-84E6-DB3618156FDE}" type="presParOf" srcId="{A7ECB4C1-2DB4-4046-99DA-5137D15F1BBA}" destId="{89B47217-AC47-1043-96D5-456C74CA5421}" srcOrd="0" destOrd="0" presId="urn:microsoft.com/office/officeart/2008/layout/VerticalCurvedList"/>
    <dgm:cxn modelId="{416FF413-C996-4CFA-A33E-AA72F10AF4C1}" type="presParOf" srcId="{89B47217-AC47-1043-96D5-456C74CA5421}" destId="{5C257413-CC94-1B45-91CA-AF2DA75F7B80}" srcOrd="0" destOrd="0" presId="urn:microsoft.com/office/officeart/2008/layout/VerticalCurvedList"/>
    <dgm:cxn modelId="{989278D7-107D-440F-A0FE-2778BA019CBD}" type="presParOf" srcId="{89B47217-AC47-1043-96D5-456C74CA5421}" destId="{68241B54-D941-274B-AFB5-2522056C3546}" srcOrd="1" destOrd="0" presId="urn:microsoft.com/office/officeart/2008/layout/VerticalCurvedList"/>
    <dgm:cxn modelId="{1F50EB38-D3CE-41F9-861B-91CEE3878B05}" type="presParOf" srcId="{89B47217-AC47-1043-96D5-456C74CA5421}" destId="{CCBE61A8-E649-934F-8310-60A086DBC161}" srcOrd="2" destOrd="0" presId="urn:microsoft.com/office/officeart/2008/layout/VerticalCurvedList"/>
    <dgm:cxn modelId="{FA66BCD9-9937-4119-9780-234754F6593F}" type="presParOf" srcId="{89B47217-AC47-1043-96D5-456C74CA5421}" destId="{3FFC9FA2-081F-7849-88A8-A637166D887D}" srcOrd="3" destOrd="0" presId="urn:microsoft.com/office/officeart/2008/layout/VerticalCurvedList"/>
    <dgm:cxn modelId="{D34C07EF-3344-402E-96C7-1D63CD668495}" type="presParOf" srcId="{A7ECB4C1-2DB4-4046-99DA-5137D15F1BBA}" destId="{64F72B36-3014-7E43-B43C-AB2333FD8633}" srcOrd="1" destOrd="0" presId="urn:microsoft.com/office/officeart/2008/layout/VerticalCurvedList"/>
    <dgm:cxn modelId="{9BF81B91-8317-489C-B1F0-EA3A3FAD3026}" type="presParOf" srcId="{A7ECB4C1-2DB4-4046-99DA-5137D15F1BBA}" destId="{C706095C-0A54-2C4E-85B9-27D8D1418F26}" srcOrd="2" destOrd="0" presId="urn:microsoft.com/office/officeart/2008/layout/VerticalCurvedList"/>
    <dgm:cxn modelId="{EF3677C4-B433-4AB5-8B1F-238E739FB8D5}" type="presParOf" srcId="{C706095C-0A54-2C4E-85B9-27D8D1418F26}" destId="{471A6F5D-6E82-5A45-A05E-74FF9AC5AA6F}" srcOrd="0" destOrd="0" presId="urn:microsoft.com/office/officeart/2008/layout/VerticalCurvedList"/>
    <dgm:cxn modelId="{FE520749-596F-43B2-9CB8-4E6DA9B3CD30}" type="presParOf" srcId="{A7ECB4C1-2DB4-4046-99DA-5137D15F1BBA}" destId="{5C8C4924-B70F-584B-A558-6DFBF7783117}" srcOrd="3" destOrd="0" presId="urn:microsoft.com/office/officeart/2008/layout/VerticalCurvedList"/>
    <dgm:cxn modelId="{59424BD9-ACC0-4D99-8B75-26C146FD9FC7}" type="presParOf" srcId="{A7ECB4C1-2DB4-4046-99DA-5137D15F1BBA}" destId="{1F05EE8C-9E5C-8441-9211-AB33BFB5735F}" srcOrd="4" destOrd="0" presId="urn:microsoft.com/office/officeart/2008/layout/VerticalCurvedList"/>
    <dgm:cxn modelId="{295D7121-6F0D-486A-A171-4ABA918BAAEA}" type="presParOf" srcId="{1F05EE8C-9E5C-8441-9211-AB33BFB5735F}" destId="{C9F365C3-5E28-3E4D-B0AC-73E041BC8AD6}" srcOrd="0" destOrd="0" presId="urn:microsoft.com/office/officeart/2008/layout/VerticalCurvedList"/>
    <dgm:cxn modelId="{7C3E7ABC-9A6E-412C-90D5-88B51250624C}" type="presParOf" srcId="{A7ECB4C1-2DB4-4046-99DA-5137D15F1BBA}" destId="{284457FC-AD50-C645-A42C-162C7FA81438}" srcOrd="5" destOrd="0" presId="urn:microsoft.com/office/officeart/2008/layout/VerticalCurvedList"/>
    <dgm:cxn modelId="{040EAA32-F61B-4DA2-A863-838866DDE474}" type="presParOf" srcId="{A7ECB4C1-2DB4-4046-99DA-5137D15F1BBA}" destId="{A59BE9B0-EE4A-DA46-89D3-F18D51C20B1F}" srcOrd="6" destOrd="0" presId="urn:microsoft.com/office/officeart/2008/layout/VerticalCurvedList"/>
    <dgm:cxn modelId="{04CB9C32-7AD6-48EA-93AC-B55F432FC06F}" type="presParOf" srcId="{A59BE9B0-EE4A-DA46-89D3-F18D51C20B1F}" destId="{A1A53361-3AEE-5B41-8E71-8DC695F6FE21}" srcOrd="0" destOrd="0" presId="urn:microsoft.com/office/officeart/2008/layout/VerticalCurvedList"/>
    <dgm:cxn modelId="{5C623049-D074-4029-9D51-8E0B3589462B}" type="presParOf" srcId="{A7ECB4C1-2DB4-4046-99DA-5137D15F1BBA}" destId="{CD9B664E-C07E-2449-A3D4-B6F2441115BF}" srcOrd="7" destOrd="0" presId="urn:microsoft.com/office/officeart/2008/layout/VerticalCurvedList"/>
    <dgm:cxn modelId="{B7D1444E-D530-4D80-8B24-6B937E707018}" type="presParOf" srcId="{A7ECB4C1-2DB4-4046-99DA-5137D15F1BBA}" destId="{1070D81C-3A1C-094C-A85C-46EA805E117F}" srcOrd="8" destOrd="0" presId="urn:microsoft.com/office/officeart/2008/layout/VerticalCurvedList"/>
    <dgm:cxn modelId="{48B9A7F4-79E3-4C67-A831-7BBC91EF17B5}" type="presParOf" srcId="{1070D81C-3A1C-094C-A85C-46EA805E117F}" destId="{7452716A-356E-094F-9D11-F69DEE722EF3}" srcOrd="0" destOrd="0" presId="urn:microsoft.com/office/officeart/2008/layout/VerticalCurvedList"/>
    <dgm:cxn modelId="{504FED67-6F39-4CCE-AF27-9F04A4FCD446}" type="presParOf" srcId="{A7ECB4C1-2DB4-4046-99DA-5137D15F1BBA}" destId="{9885AAD4-FA98-2C4C-9261-CE750F217DFB}" srcOrd="9" destOrd="0" presId="urn:microsoft.com/office/officeart/2008/layout/VerticalCurvedList"/>
    <dgm:cxn modelId="{716033F1-672A-47D6-9153-1643B8D15AAD}" type="presParOf" srcId="{A7ECB4C1-2DB4-4046-99DA-5137D15F1BBA}" destId="{2778AA55-31A8-3E43-8488-993171323A9D}" srcOrd="10" destOrd="0" presId="urn:microsoft.com/office/officeart/2008/layout/VerticalCurvedList"/>
    <dgm:cxn modelId="{C473BDD4-8AB6-489C-AD34-0F3F206AD8F0}" type="presParOf" srcId="{2778AA55-31A8-3E43-8488-993171323A9D}" destId="{1063CDC9-B40D-5C42-8196-0A15B9AA25CD}" srcOrd="0" destOrd="0" presId="urn:microsoft.com/office/officeart/2008/layout/VerticalCurvedList"/>
    <dgm:cxn modelId="{7A5F6E02-56F0-4D7E-930F-26021BA2D661}" type="presParOf" srcId="{A7ECB4C1-2DB4-4046-99DA-5137D15F1BBA}" destId="{D87E3F26-70EF-E641-A2FF-3B887F9B8B60}" srcOrd="11" destOrd="0" presId="urn:microsoft.com/office/officeart/2008/layout/VerticalCurvedList"/>
    <dgm:cxn modelId="{5AB1E402-6C4F-4CA6-900D-17CF9B064866}" type="presParOf" srcId="{A7ECB4C1-2DB4-4046-99DA-5137D15F1BBA}" destId="{60FAEC5F-7F6E-C24E-91B2-2DA2A5A20CC5}" srcOrd="12" destOrd="0" presId="urn:microsoft.com/office/officeart/2008/layout/VerticalCurvedList"/>
    <dgm:cxn modelId="{F8F5190D-313C-483E-84F6-0A31CD1049C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a:solidFill>
          <a:schemeClr val="bg1"/>
        </a:solidFill>
      </dgm:spPr>
      <dgm:t>
        <a:bodyPr/>
        <a:lstStyle/>
        <a:p>
          <a:endParaRPr lang="en-US"/>
        </a:p>
      </dgm:t>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8C88131-A7E5-9543-9BCF-535ADCC4340C}" srcId="{9388A3BD-B17F-2146-872A-FC42DEAE1793}" destId="{E1411CFB-8346-A448-8691-B184452B5053}" srcOrd="1" destOrd="0" parTransId="{7C84527C-FD41-6744-B3D2-FED43CD0B2B4}" sibTransId="{046E387C-5BBF-E84D-80AD-7B37CE092E5E}"/>
    <dgm:cxn modelId="{C1F8C93B-32D7-4457-BE3A-36A16D594E19}" type="presOf" srcId="{9388A3BD-B17F-2146-872A-FC42DEAE1793}" destId="{51369AC8-5288-6F48-9FCC-2954F0788881}" srcOrd="0" destOrd="0" presId="urn:microsoft.com/office/officeart/2008/layout/VerticalCurvedList"/>
    <dgm:cxn modelId="{E74FAFC8-4E42-4681-84CF-A0220E4F957F}" type="presOf" srcId="{12A6ED6A-BB5D-7140-B8B2-9970A4920CCF}" destId="{68241B54-D941-274B-AFB5-2522056C3546}" srcOrd="0" destOrd="0" presId="urn:microsoft.com/office/officeart/2008/layout/VerticalCurvedList"/>
    <dgm:cxn modelId="{05E37891-19DC-43D0-9636-99415522499F}" type="presOf" srcId="{D6348C27-72EE-9342-B0A7-855A7187B53D}" destId="{64F72B36-3014-7E43-B43C-AB2333FD8633}"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1F396536-496B-4902-AA05-72462AB5751A}" type="presOf" srcId="{84363C99-5A09-0C4F-8981-E7E196A955F3}" destId="{284457FC-AD50-C645-A42C-162C7FA81438}"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243D4C85-7775-4F4D-A19A-F992AD308FD2}" type="presOf" srcId="{6F717017-F0EB-0942-8B3A-3DFC0CF31DD1}" destId="{CD9B664E-C07E-2449-A3D4-B6F2441115BF}" srcOrd="0" destOrd="0" presId="urn:microsoft.com/office/officeart/2008/layout/VerticalCurvedList"/>
    <dgm:cxn modelId="{38CBD70A-81BF-4E08-910B-7089C1D81E7A}" type="presOf" srcId="{93B0E3EA-EB2A-CD4D-8800-F093C7D8D4FA}" destId="{9885AAD4-FA98-2C4C-9261-CE750F217DFB}"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73A978C4-2E61-4629-981D-81E7D5ECC55F}" type="presOf" srcId="{E1411CFB-8346-A448-8691-B184452B5053}" destId="{5C8C4924-B70F-584B-A558-6DFBF7783117}" srcOrd="0" destOrd="0" presId="urn:microsoft.com/office/officeart/2008/layout/VerticalCurvedList"/>
    <dgm:cxn modelId="{5353EA7F-AE49-4062-9F54-2DCC6421A7D0}" type="presOf" srcId="{4E88E592-E1FD-8844-A1BF-8180E954F441}" destId="{D87E3F26-70EF-E641-A2FF-3B887F9B8B60}"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059FF27A-0150-4F3D-9183-6347FD18BFA5}" type="presParOf" srcId="{51369AC8-5288-6F48-9FCC-2954F0788881}" destId="{A7ECB4C1-2DB4-4046-99DA-5137D15F1BBA}" srcOrd="0" destOrd="0" presId="urn:microsoft.com/office/officeart/2008/layout/VerticalCurvedList"/>
    <dgm:cxn modelId="{3D513356-DA2B-4F4D-B8DE-ACE0B5DFA236}" type="presParOf" srcId="{A7ECB4C1-2DB4-4046-99DA-5137D15F1BBA}" destId="{89B47217-AC47-1043-96D5-456C74CA5421}" srcOrd="0" destOrd="0" presId="urn:microsoft.com/office/officeart/2008/layout/VerticalCurvedList"/>
    <dgm:cxn modelId="{9D2DE9CE-151F-4956-8098-18B3854825F7}" type="presParOf" srcId="{89B47217-AC47-1043-96D5-456C74CA5421}" destId="{5C257413-CC94-1B45-91CA-AF2DA75F7B80}" srcOrd="0" destOrd="0" presId="urn:microsoft.com/office/officeart/2008/layout/VerticalCurvedList"/>
    <dgm:cxn modelId="{389EDFA1-BF44-42C8-9C30-2AC396DFA34A}" type="presParOf" srcId="{89B47217-AC47-1043-96D5-456C74CA5421}" destId="{68241B54-D941-274B-AFB5-2522056C3546}" srcOrd="1" destOrd="0" presId="urn:microsoft.com/office/officeart/2008/layout/VerticalCurvedList"/>
    <dgm:cxn modelId="{96F58241-04AE-4FF9-94D8-8B379788AF57}" type="presParOf" srcId="{89B47217-AC47-1043-96D5-456C74CA5421}" destId="{CCBE61A8-E649-934F-8310-60A086DBC161}" srcOrd="2" destOrd="0" presId="urn:microsoft.com/office/officeart/2008/layout/VerticalCurvedList"/>
    <dgm:cxn modelId="{8AC0D8F7-84B0-4153-8E3C-884250FBB914}" type="presParOf" srcId="{89B47217-AC47-1043-96D5-456C74CA5421}" destId="{3FFC9FA2-081F-7849-88A8-A637166D887D}" srcOrd="3" destOrd="0" presId="urn:microsoft.com/office/officeart/2008/layout/VerticalCurvedList"/>
    <dgm:cxn modelId="{FF0379B5-9873-4B00-9CC3-4B0E471198B8}" type="presParOf" srcId="{A7ECB4C1-2DB4-4046-99DA-5137D15F1BBA}" destId="{64F72B36-3014-7E43-B43C-AB2333FD8633}" srcOrd="1" destOrd="0" presId="urn:microsoft.com/office/officeart/2008/layout/VerticalCurvedList"/>
    <dgm:cxn modelId="{CAAC0968-8AA0-428B-8D3A-CDDD959C4F82}" type="presParOf" srcId="{A7ECB4C1-2DB4-4046-99DA-5137D15F1BBA}" destId="{C706095C-0A54-2C4E-85B9-27D8D1418F26}" srcOrd="2" destOrd="0" presId="urn:microsoft.com/office/officeart/2008/layout/VerticalCurvedList"/>
    <dgm:cxn modelId="{A57916F6-D2DE-45FB-9957-59182A2A1117}" type="presParOf" srcId="{C706095C-0A54-2C4E-85B9-27D8D1418F26}" destId="{471A6F5D-6E82-5A45-A05E-74FF9AC5AA6F}" srcOrd="0" destOrd="0" presId="urn:microsoft.com/office/officeart/2008/layout/VerticalCurvedList"/>
    <dgm:cxn modelId="{8043D508-84C8-4979-AB91-92B040B96B5D}" type="presParOf" srcId="{A7ECB4C1-2DB4-4046-99DA-5137D15F1BBA}" destId="{5C8C4924-B70F-584B-A558-6DFBF7783117}" srcOrd="3" destOrd="0" presId="urn:microsoft.com/office/officeart/2008/layout/VerticalCurvedList"/>
    <dgm:cxn modelId="{3FC21602-2290-48CD-B23B-EEA07081DC92}" type="presParOf" srcId="{A7ECB4C1-2DB4-4046-99DA-5137D15F1BBA}" destId="{1F05EE8C-9E5C-8441-9211-AB33BFB5735F}" srcOrd="4" destOrd="0" presId="urn:microsoft.com/office/officeart/2008/layout/VerticalCurvedList"/>
    <dgm:cxn modelId="{78DA9731-7CE2-438E-8039-64210B5DA544}" type="presParOf" srcId="{1F05EE8C-9E5C-8441-9211-AB33BFB5735F}" destId="{C9F365C3-5E28-3E4D-B0AC-73E041BC8AD6}" srcOrd="0" destOrd="0" presId="urn:microsoft.com/office/officeart/2008/layout/VerticalCurvedList"/>
    <dgm:cxn modelId="{B32E75F1-DBF0-46B5-AFC5-F2157DAC3FE5}" type="presParOf" srcId="{A7ECB4C1-2DB4-4046-99DA-5137D15F1BBA}" destId="{284457FC-AD50-C645-A42C-162C7FA81438}" srcOrd="5" destOrd="0" presId="urn:microsoft.com/office/officeart/2008/layout/VerticalCurvedList"/>
    <dgm:cxn modelId="{869337F6-B3D8-46C1-B09F-E332E7AE23A3}" type="presParOf" srcId="{A7ECB4C1-2DB4-4046-99DA-5137D15F1BBA}" destId="{A59BE9B0-EE4A-DA46-89D3-F18D51C20B1F}" srcOrd="6" destOrd="0" presId="urn:microsoft.com/office/officeart/2008/layout/VerticalCurvedList"/>
    <dgm:cxn modelId="{EEE5171C-5346-474E-AFDB-A82F630561F9}" type="presParOf" srcId="{A59BE9B0-EE4A-DA46-89D3-F18D51C20B1F}" destId="{A1A53361-3AEE-5B41-8E71-8DC695F6FE21}" srcOrd="0" destOrd="0" presId="urn:microsoft.com/office/officeart/2008/layout/VerticalCurvedList"/>
    <dgm:cxn modelId="{3C402A9B-90C1-4E0F-85A9-C4BCC3B2BE16}" type="presParOf" srcId="{A7ECB4C1-2DB4-4046-99DA-5137D15F1BBA}" destId="{CD9B664E-C07E-2449-A3D4-B6F2441115BF}" srcOrd="7" destOrd="0" presId="urn:microsoft.com/office/officeart/2008/layout/VerticalCurvedList"/>
    <dgm:cxn modelId="{47B58867-E382-4F9C-8605-81F03F1B7917}" type="presParOf" srcId="{A7ECB4C1-2DB4-4046-99DA-5137D15F1BBA}" destId="{1070D81C-3A1C-094C-A85C-46EA805E117F}" srcOrd="8" destOrd="0" presId="urn:microsoft.com/office/officeart/2008/layout/VerticalCurvedList"/>
    <dgm:cxn modelId="{5E2DA40A-6699-448B-9985-5B0ECB6DCEEF}" type="presParOf" srcId="{1070D81C-3A1C-094C-A85C-46EA805E117F}" destId="{7452716A-356E-094F-9D11-F69DEE722EF3}" srcOrd="0" destOrd="0" presId="urn:microsoft.com/office/officeart/2008/layout/VerticalCurvedList"/>
    <dgm:cxn modelId="{804A9C7B-EBAB-4726-9AA7-A89C27C24232}" type="presParOf" srcId="{A7ECB4C1-2DB4-4046-99DA-5137D15F1BBA}" destId="{9885AAD4-FA98-2C4C-9261-CE750F217DFB}" srcOrd="9" destOrd="0" presId="urn:microsoft.com/office/officeart/2008/layout/VerticalCurvedList"/>
    <dgm:cxn modelId="{712A9548-CE1B-4FA5-9E81-D893733FC210}" type="presParOf" srcId="{A7ECB4C1-2DB4-4046-99DA-5137D15F1BBA}" destId="{2778AA55-31A8-3E43-8488-993171323A9D}" srcOrd="10" destOrd="0" presId="urn:microsoft.com/office/officeart/2008/layout/VerticalCurvedList"/>
    <dgm:cxn modelId="{4CA2327A-9D0B-46E4-ADF4-1F7D99C2F8CA}" type="presParOf" srcId="{2778AA55-31A8-3E43-8488-993171323A9D}" destId="{1063CDC9-B40D-5C42-8196-0A15B9AA25CD}" srcOrd="0" destOrd="0" presId="urn:microsoft.com/office/officeart/2008/layout/VerticalCurvedList"/>
    <dgm:cxn modelId="{27B4FF91-0A93-42ED-BE16-135A14D523F3}" type="presParOf" srcId="{A7ECB4C1-2DB4-4046-99DA-5137D15F1BBA}" destId="{D87E3F26-70EF-E641-A2FF-3B887F9B8B60}" srcOrd="11" destOrd="0" presId="urn:microsoft.com/office/officeart/2008/layout/VerticalCurvedList"/>
    <dgm:cxn modelId="{E5DAA991-031A-43F7-B242-85CE4D5E56EE}" type="presParOf" srcId="{A7ECB4C1-2DB4-4046-99DA-5137D15F1BBA}" destId="{60FAEC5F-7F6E-C24E-91B2-2DA2A5A20CC5}" srcOrd="12" destOrd="0" presId="urn:microsoft.com/office/officeart/2008/layout/VerticalCurvedList"/>
    <dgm:cxn modelId="{F5C6A681-AAEF-4BF8-8975-D3BB5BA02D8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a:solidFill>
          <a:schemeClr val="bg1"/>
        </a:solidFill>
      </dgm:spPr>
      <dgm:t>
        <a:bodyPr/>
        <a:lstStyle/>
        <a:p>
          <a:endParaRPr lang="en-US"/>
        </a:p>
      </dgm:t>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8C88131-A7E5-9543-9BCF-535ADCC4340C}" srcId="{9388A3BD-B17F-2146-872A-FC42DEAE1793}" destId="{E1411CFB-8346-A448-8691-B184452B5053}" srcOrd="1" destOrd="0" parTransId="{7C84527C-FD41-6744-B3D2-FED43CD0B2B4}" sibTransId="{046E387C-5BBF-E84D-80AD-7B37CE092E5E}"/>
    <dgm:cxn modelId="{2C107815-4298-4F84-8314-E421866DF331}" type="presOf" srcId="{93B0E3EA-EB2A-CD4D-8800-F093C7D8D4FA}" destId="{9885AAD4-FA98-2C4C-9261-CE750F217DFB}" srcOrd="0" destOrd="0" presId="urn:microsoft.com/office/officeart/2008/layout/VerticalCurvedList"/>
    <dgm:cxn modelId="{0C4EFDDA-71BB-4D31-AECE-94ABD9F42956}" type="presOf" srcId="{D6348C27-72EE-9342-B0A7-855A7187B53D}" destId="{64F72B36-3014-7E43-B43C-AB2333FD8633}" srcOrd="0" destOrd="0" presId="urn:microsoft.com/office/officeart/2008/layout/VerticalCurvedList"/>
    <dgm:cxn modelId="{5F906183-F533-4C3B-B9F3-DD15FC9D8DF1}" type="presOf" srcId="{84363C99-5A09-0C4F-8981-E7E196A955F3}" destId="{284457FC-AD50-C645-A42C-162C7FA81438}" srcOrd="0" destOrd="0" presId="urn:microsoft.com/office/officeart/2008/layout/VerticalCurvedList"/>
    <dgm:cxn modelId="{67B72592-BC4E-4784-AE40-C7CA66A40BAF}" type="presOf" srcId="{12A6ED6A-BB5D-7140-B8B2-9970A4920CCF}" destId="{68241B54-D941-274B-AFB5-2522056C3546}"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D4044EFD-F762-494C-8E2B-81A3EB67EADD}" srcId="{9388A3BD-B17F-2146-872A-FC42DEAE1793}" destId="{84363C99-5A09-0C4F-8981-E7E196A955F3}" srcOrd="2" destOrd="0" parTransId="{F650AC6B-C16F-0047-85CB-3A5EE15D1509}" sibTransId="{8743D4E8-E285-CA40-9503-F15A1AF36C88}"/>
    <dgm:cxn modelId="{45DE5C39-E4F7-4E2F-A9AA-F1C63D1C6E54}"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3F7912F1-654D-496E-9F21-0120802842FA}" type="presOf" srcId="{6F717017-F0EB-0942-8B3A-3DFC0CF31DD1}" destId="{CD9B664E-C07E-2449-A3D4-B6F2441115BF}" srcOrd="0" destOrd="0" presId="urn:microsoft.com/office/officeart/2008/layout/VerticalCurvedList"/>
    <dgm:cxn modelId="{AD68FFFE-CD01-450D-AA08-F161A56C9510}" type="presOf" srcId="{E1411CFB-8346-A448-8691-B184452B5053}" destId="{5C8C4924-B70F-584B-A558-6DFBF7783117}" srcOrd="0" destOrd="0" presId="urn:microsoft.com/office/officeart/2008/layout/VerticalCurvedList"/>
    <dgm:cxn modelId="{77AB2A4F-8DDE-4362-BF3C-BE3BF3426B6C}" type="presOf" srcId="{4E88E592-E1FD-8844-A1BF-8180E954F441}" destId="{D87E3F26-70EF-E641-A2FF-3B887F9B8B60}"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3CF53C17-C62F-460B-A643-72D5F240542D}" type="presParOf" srcId="{51369AC8-5288-6F48-9FCC-2954F0788881}" destId="{A7ECB4C1-2DB4-4046-99DA-5137D15F1BBA}" srcOrd="0" destOrd="0" presId="urn:microsoft.com/office/officeart/2008/layout/VerticalCurvedList"/>
    <dgm:cxn modelId="{3B0D571A-DB14-4B12-AB08-2D952E4DEC48}" type="presParOf" srcId="{A7ECB4C1-2DB4-4046-99DA-5137D15F1BBA}" destId="{89B47217-AC47-1043-96D5-456C74CA5421}" srcOrd="0" destOrd="0" presId="urn:microsoft.com/office/officeart/2008/layout/VerticalCurvedList"/>
    <dgm:cxn modelId="{6CDC4991-78AB-409E-BB43-31780FE35963}" type="presParOf" srcId="{89B47217-AC47-1043-96D5-456C74CA5421}" destId="{5C257413-CC94-1B45-91CA-AF2DA75F7B80}" srcOrd="0" destOrd="0" presId="urn:microsoft.com/office/officeart/2008/layout/VerticalCurvedList"/>
    <dgm:cxn modelId="{8355BBA2-8C02-4DB8-A209-ADDC00CF76B7}" type="presParOf" srcId="{89B47217-AC47-1043-96D5-456C74CA5421}" destId="{68241B54-D941-274B-AFB5-2522056C3546}" srcOrd="1" destOrd="0" presId="urn:microsoft.com/office/officeart/2008/layout/VerticalCurvedList"/>
    <dgm:cxn modelId="{08BFE105-966F-4EFB-BCEA-82D862601FBB}" type="presParOf" srcId="{89B47217-AC47-1043-96D5-456C74CA5421}" destId="{CCBE61A8-E649-934F-8310-60A086DBC161}" srcOrd="2" destOrd="0" presId="urn:microsoft.com/office/officeart/2008/layout/VerticalCurvedList"/>
    <dgm:cxn modelId="{8790642F-E1C2-4390-B064-085A49EDA867}" type="presParOf" srcId="{89B47217-AC47-1043-96D5-456C74CA5421}" destId="{3FFC9FA2-081F-7849-88A8-A637166D887D}" srcOrd="3" destOrd="0" presId="urn:microsoft.com/office/officeart/2008/layout/VerticalCurvedList"/>
    <dgm:cxn modelId="{7E2D6DBC-5475-4619-A763-03435492B4AB}" type="presParOf" srcId="{A7ECB4C1-2DB4-4046-99DA-5137D15F1BBA}" destId="{64F72B36-3014-7E43-B43C-AB2333FD8633}" srcOrd="1" destOrd="0" presId="urn:microsoft.com/office/officeart/2008/layout/VerticalCurvedList"/>
    <dgm:cxn modelId="{CCFEA938-DF20-4552-B290-643C9103A5A2}" type="presParOf" srcId="{A7ECB4C1-2DB4-4046-99DA-5137D15F1BBA}" destId="{C706095C-0A54-2C4E-85B9-27D8D1418F26}" srcOrd="2" destOrd="0" presId="urn:microsoft.com/office/officeart/2008/layout/VerticalCurvedList"/>
    <dgm:cxn modelId="{F0987DD0-8491-402B-B828-FBEC9A8D8934}" type="presParOf" srcId="{C706095C-0A54-2C4E-85B9-27D8D1418F26}" destId="{471A6F5D-6E82-5A45-A05E-74FF9AC5AA6F}" srcOrd="0" destOrd="0" presId="urn:microsoft.com/office/officeart/2008/layout/VerticalCurvedList"/>
    <dgm:cxn modelId="{42640D44-C780-42E7-BD93-9BC0056DA4BF}" type="presParOf" srcId="{A7ECB4C1-2DB4-4046-99DA-5137D15F1BBA}" destId="{5C8C4924-B70F-584B-A558-6DFBF7783117}" srcOrd="3" destOrd="0" presId="urn:microsoft.com/office/officeart/2008/layout/VerticalCurvedList"/>
    <dgm:cxn modelId="{FBD5475A-7F61-4CF0-A4A0-56E28DCF3508}" type="presParOf" srcId="{A7ECB4C1-2DB4-4046-99DA-5137D15F1BBA}" destId="{1F05EE8C-9E5C-8441-9211-AB33BFB5735F}" srcOrd="4" destOrd="0" presId="urn:microsoft.com/office/officeart/2008/layout/VerticalCurvedList"/>
    <dgm:cxn modelId="{9D58F6D1-A74F-4355-A559-3C77B5BADCD0}" type="presParOf" srcId="{1F05EE8C-9E5C-8441-9211-AB33BFB5735F}" destId="{C9F365C3-5E28-3E4D-B0AC-73E041BC8AD6}" srcOrd="0" destOrd="0" presId="urn:microsoft.com/office/officeart/2008/layout/VerticalCurvedList"/>
    <dgm:cxn modelId="{F631B775-A602-4BBB-87BA-D0E8F21062C9}" type="presParOf" srcId="{A7ECB4C1-2DB4-4046-99DA-5137D15F1BBA}" destId="{284457FC-AD50-C645-A42C-162C7FA81438}" srcOrd="5" destOrd="0" presId="urn:microsoft.com/office/officeart/2008/layout/VerticalCurvedList"/>
    <dgm:cxn modelId="{7E073DC5-CF69-45C3-9684-3943F13B52D7}" type="presParOf" srcId="{A7ECB4C1-2DB4-4046-99DA-5137D15F1BBA}" destId="{A59BE9B0-EE4A-DA46-89D3-F18D51C20B1F}" srcOrd="6" destOrd="0" presId="urn:microsoft.com/office/officeart/2008/layout/VerticalCurvedList"/>
    <dgm:cxn modelId="{57F0FDD7-8C28-4C25-A90B-EF6C636F1D69}" type="presParOf" srcId="{A59BE9B0-EE4A-DA46-89D3-F18D51C20B1F}" destId="{A1A53361-3AEE-5B41-8E71-8DC695F6FE21}" srcOrd="0" destOrd="0" presId="urn:microsoft.com/office/officeart/2008/layout/VerticalCurvedList"/>
    <dgm:cxn modelId="{0057600A-0744-4D55-B1B3-E1A8EAF26B54}" type="presParOf" srcId="{A7ECB4C1-2DB4-4046-99DA-5137D15F1BBA}" destId="{CD9B664E-C07E-2449-A3D4-B6F2441115BF}" srcOrd="7" destOrd="0" presId="urn:microsoft.com/office/officeart/2008/layout/VerticalCurvedList"/>
    <dgm:cxn modelId="{4777A50B-188C-4771-9196-53D49E4F1BA5}" type="presParOf" srcId="{A7ECB4C1-2DB4-4046-99DA-5137D15F1BBA}" destId="{1070D81C-3A1C-094C-A85C-46EA805E117F}" srcOrd="8" destOrd="0" presId="urn:microsoft.com/office/officeart/2008/layout/VerticalCurvedList"/>
    <dgm:cxn modelId="{A695B2AB-3A18-41A6-8D45-349E5F9E86FB}" type="presParOf" srcId="{1070D81C-3A1C-094C-A85C-46EA805E117F}" destId="{7452716A-356E-094F-9D11-F69DEE722EF3}" srcOrd="0" destOrd="0" presId="urn:microsoft.com/office/officeart/2008/layout/VerticalCurvedList"/>
    <dgm:cxn modelId="{6D031003-1492-4F9D-B21F-73A6F1661660}" type="presParOf" srcId="{A7ECB4C1-2DB4-4046-99DA-5137D15F1BBA}" destId="{9885AAD4-FA98-2C4C-9261-CE750F217DFB}" srcOrd="9" destOrd="0" presId="urn:microsoft.com/office/officeart/2008/layout/VerticalCurvedList"/>
    <dgm:cxn modelId="{B0B34192-882B-4700-8847-8AB73CE608E6}" type="presParOf" srcId="{A7ECB4C1-2DB4-4046-99DA-5137D15F1BBA}" destId="{2778AA55-31A8-3E43-8488-993171323A9D}" srcOrd="10" destOrd="0" presId="urn:microsoft.com/office/officeart/2008/layout/VerticalCurvedList"/>
    <dgm:cxn modelId="{734F637C-4043-4C0E-BA38-F4188594754D}" type="presParOf" srcId="{2778AA55-31A8-3E43-8488-993171323A9D}" destId="{1063CDC9-B40D-5C42-8196-0A15B9AA25CD}" srcOrd="0" destOrd="0" presId="urn:microsoft.com/office/officeart/2008/layout/VerticalCurvedList"/>
    <dgm:cxn modelId="{0F63EDB2-0A96-4EEF-BCDD-8036B7A75A27}" type="presParOf" srcId="{A7ECB4C1-2DB4-4046-99DA-5137D15F1BBA}" destId="{D87E3F26-70EF-E641-A2FF-3B887F9B8B60}" srcOrd="11" destOrd="0" presId="urn:microsoft.com/office/officeart/2008/layout/VerticalCurvedList"/>
    <dgm:cxn modelId="{4EC1AD20-9346-4C32-A8DA-23672A5A9BB6}" type="presParOf" srcId="{A7ECB4C1-2DB4-4046-99DA-5137D15F1BBA}" destId="{60FAEC5F-7F6E-C24E-91B2-2DA2A5A20CC5}" srcOrd="12" destOrd="0" presId="urn:microsoft.com/office/officeart/2008/layout/VerticalCurvedList"/>
    <dgm:cxn modelId="{062EB88B-AFDA-4815-A4CC-F53614C6339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a:solidFill>
          <a:schemeClr val="bg1"/>
        </a:solidFill>
      </dgm:spPr>
      <dgm:t>
        <a:bodyPr/>
        <a:lstStyle/>
        <a:p>
          <a:endParaRPr lang="en-US"/>
        </a:p>
      </dgm:t>
    </dgm:pt>
  </dgm:ptLst>
  <dgm:cxnLst>
    <dgm:cxn modelId="{696ED52E-A3CD-5648-8650-693A90FC69BC}" srcId="{9388A3BD-B17F-2146-872A-FC42DEAE1793}" destId="{6F717017-F0EB-0942-8B3A-3DFC0CF31DD1}" srcOrd="3" destOrd="0" parTransId="{D81CFBEC-E475-2743-9BE9-053C87652C48}" sibTransId="{B2C5E4DF-9887-9C49-B3C0-599183304D9F}"/>
    <dgm:cxn modelId="{ECEBE226-F0D5-44C9-8AC4-CA60362EDCF1}" type="presOf" srcId="{12A6ED6A-BB5D-7140-B8B2-9970A4920CCF}" destId="{68241B54-D941-274B-AFB5-2522056C3546}"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145ADF46-9D94-0542-AFF6-9CB725F290B7}" srcId="{9388A3BD-B17F-2146-872A-FC42DEAE1793}" destId="{4E88E592-E1FD-8844-A1BF-8180E954F441}" srcOrd="5" destOrd="0" parTransId="{BB5AA31D-37FB-664D-A6F9-3ABB9020DE3F}" sibTransId="{C2F6AE56-981F-5940-82D0-C27313B2F047}"/>
    <dgm:cxn modelId="{DA7E2C0E-0A33-420E-8A72-D90972BBE610}" type="presOf" srcId="{6F717017-F0EB-0942-8B3A-3DFC0CF31DD1}" destId="{CD9B664E-C07E-2449-A3D4-B6F2441115BF}"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0F98E1F8-39D1-4A41-B531-799DA2893FCA}" type="presOf" srcId="{93B0E3EA-EB2A-CD4D-8800-F093C7D8D4FA}" destId="{9885AAD4-FA98-2C4C-9261-CE750F217DFB}" srcOrd="0" destOrd="0" presId="urn:microsoft.com/office/officeart/2008/layout/VerticalCurvedList"/>
    <dgm:cxn modelId="{ABCB2B9B-4C66-48A7-A2CC-2C7622D2564C}" type="presOf" srcId="{4E88E592-E1FD-8844-A1BF-8180E954F441}" destId="{D87E3F26-70EF-E641-A2FF-3B887F9B8B60}" srcOrd="0" destOrd="0" presId="urn:microsoft.com/office/officeart/2008/layout/VerticalCurvedList"/>
    <dgm:cxn modelId="{B9A2C322-77FA-4ADF-91FF-C243E6B73050}" type="presOf" srcId="{E1411CFB-8346-A448-8691-B184452B5053}" destId="{5C8C4924-B70F-584B-A558-6DFBF7783117}" srcOrd="0" destOrd="0" presId="urn:microsoft.com/office/officeart/2008/layout/VerticalCurvedList"/>
    <dgm:cxn modelId="{2FAC36E4-0A4A-4B08-B362-D54D4176B016}" type="presOf" srcId="{84363C99-5A09-0C4F-8981-E7E196A955F3}" destId="{284457FC-AD50-C645-A42C-162C7FA81438}" srcOrd="0" destOrd="0" presId="urn:microsoft.com/office/officeart/2008/layout/VerticalCurvedList"/>
    <dgm:cxn modelId="{D67B0B91-A2A1-4544-9C8A-434E862F8223}"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28ACDEB1-3DD8-43AF-AAFD-ABB708931503}"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A4EE44D2-9E36-42D6-A3B4-30B728ACE87A}" type="presParOf" srcId="{51369AC8-5288-6F48-9FCC-2954F0788881}" destId="{A7ECB4C1-2DB4-4046-99DA-5137D15F1BBA}" srcOrd="0" destOrd="0" presId="urn:microsoft.com/office/officeart/2008/layout/VerticalCurvedList"/>
    <dgm:cxn modelId="{C4E481D3-FE7E-454C-B21E-F114FB97DB56}" type="presParOf" srcId="{A7ECB4C1-2DB4-4046-99DA-5137D15F1BBA}" destId="{89B47217-AC47-1043-96D5-456C74CA5421}" srcOrd="0" destOrd="0" presId="urn:microsoft.com/office/officeart/2008/layout/VerticalCurvedList"/>
    <dgm:cxn modelId="{A8640D19-8799-4EA2-85D9-BDE3E26F2435}" type="presParOf" srcId="{89B47217-AC47-1043-96D5-456C74CA5421}" destId="{5C257413-CC94-1B45-91CA-AF2DA75F7B80}" srcOrd="0" destOrd="0" presId="urn:microsoft.com/office/officeart/2008/layout/VerticalCurvedList"/>
    <dgm:cxn modelId="{DA05F3F1-C5CE-4F61-89DF-C21C0DD552EF}" type="presParOf" srcId="{89B47217-AC47-1043-96D5-456C74CA5421}" destId="{68241B54-D941-274B-AFB5-2522056C3546}" srcOrd="1" destOrd="0" presId="urn:microsoft.com/office/officeart/2008/layout/VerticalCurvedList"/>
    <dgm:cxn modelId="{AA63C1F6-A1C2-4BE3-9FA5-D7A4EF87374C}" type="presParOf" srcId="{89B47217-AC47-1043-96D5-456C74CA5421}" destId="{CCBE61A8-E649-934F-8310-60A086DBC161}" srcOrd="2" destOrd="0" presId="urn:microsoft.com/office/officeart/2008/layout/VerticalCurvedList"/>
    <dgm:cxn modelId="{700D142E-8826-465B-B7DE-3D1D3F119E61}" type="presParOf" srcId="{89B47217-AC47-1043-96D5-456C74CA5421}" destId="{3FFC9FA2-081F-7849-88A8-A637166D887D}" srcOrd="3" destOrd="0" presId="urn:microsoft.com/office/officeart/2008/layout/VerticalCurvedList"/>
    <dgm:cxn modelId="{5C22C8C6-F7C6-4CC2-85A6-0C8389CC0ADF}" type="presParOf" srcId="{A7ECB4C1-2DB4-4046-99DA-5137D15F1BBA}" destId="{64F72B36-3014-7E43-B43C-AB2333FD8633}" srcOrd="1" destOrd="0" presId="urn:microsoft.com/office/officeart/2008/layout/VerticalCurvedList"/>
    <dgm:cxn modelId="{0B042C4B-17F6-4DB4-963B-0E51297D31C6}" type="presParOf" srcId="{A7ECB4C1-2DB4-4046-99DA-5137D15F1BBA}" destId="{C706095C-0A54-2C4E-85B9-27D8D1418F26}" srcOrd="2" destOrd="0" presId="urn:microsoft.com/office/officeart/2008/layout/VerticalCurvedList"/>
    <dgm:cxn modelId="{72526D76-593B-42D9-8284-FF87C44FC915}" type="presParOf" srcId="{C706095C-0A54-2C4E-85B9-27D8D1418F26}" destId="{471A6F5D-6E82-5A45-A05E-74FF9AC5AA6F}" srcOrd="0" destOrd="0" presId="urn:microsoft.com/office/officeart/2008/layout/VerticalCurvedList"/>
    <dgm:cxn modelId="{0FF5C2C2-AE2E-4A17-83DF-04D2A36C607E}" type="presParOf" srcId="{A7ECB4C1-2DB4-4046-99DA-5137D15F1BBA}" destId="{5C8C4924-B70F-584B-A558-6DFBF7783117}" srcOrd="3" destOrd="0" presId="urn:microsoft.com/office/officeart/2008/layout/VerticalCurvedList"/>
    <dgm:cxn modelId="{1170A75C-6B20-4001-90B8-6321EA2ED2E8}" type="presParOf" srcId="{A7ECB4C1-2DB4-4046-99DA-5137D15F1BBA}" destId="{1F05EE8C-9E5C-8441-9211-AB33BFB5735F}" srcOrd="4" destOrd="0" presId="urn:microsoft.com/office/officeart/2008/layout/VerticalCurvedList"/>
    <dgm:cxn modelId="{C756B31D-A426-4730-BD76-EA58B553B41E}" type="presParOf" srcId="{1F05EE8C-9E5C-8441-9211-AB33BFB5735F}" destId="{C9F365C3-5E28-3E4D-B0AC-73E041BC8AD6}" srcOrd="0" destOrd="0" presId="urn:microsoft.com/office/officeart/2008/layout/VerticalCurvedList"/>
    <dgm:cxn modelId="{3D5FDF7D-CD1F-4D9E-B385-325EBC9BBA74}" type="presParOf" srcId="{A7ECB4C1-2DB4-4046-99DA-5137D15F1BBA}" destId="{284457FC-AD50-C645-A42C-162C7FA81438}" srcOrd="5" destOrd="0" presId="urn:microsoft.com/office/officeart/2008/layout/VerticalCurvedList"/>
    <dgm:cxn modelId="{13AA53DB-F29A-4360-8B8F-D4874F2B5341}" type="presParOf" srcId="{A7ECB4C1-2DB4-4046-99DA-5137D15F1BBA}" destId="{A59BE9B0-EE4A-DA46-89D3-F18D51C20B1F}" srcOrd="6" destOrd="0" presId="urn:microsoft.com/office/officeart/2008/layout/VerticalCurvedList"/>
    <dgm:cxn modelId="{E9C09AEE-F2B1-436B-91EF-793B2206B557}" type="presParOf" srcId="{A59BE9B0-EE4A-DA46-89D3-F18D51C20B1F}" destId="{A1A53361-3AEE-5B41-8E71-8DC695F6FE21}" srcOrd="0" destOrd="0" presId="urn:microsoft.com/office/officeart/2008/layout/VerticalCurvedList"/>
    <dgm:cxn modelId="{F8708F0B-9E82-4EDE-9D59-D9CE45EA2EB9}" type="presParOf" srcId="{A7ECB4C1-2DB4-4046-99DA-5137D15F1BBA}" destId="{CD9B664E-C07E-2449-A3D4-B6F2441115BF}" srcOrd="7" destOrd="0" presId="urn:microsoft.com/office/officeart/2008/layout/VerticalCurvedList"/>
    <dgm:cxn modelId="{635826DE-37CA-4E22-B4F7-3DAB3AD8A047}" type="presParOf" srcId="{A7ECB4C1-2DB4-4046-99DA-5137D15F1BBA}" destId="{1070D81C-3A1C-094C-A85C-46EA805E117F}" srcOrd="8" destOrd="0" presId="urn:microsoft.com/office/officeart/2008/layout/VerticalCurvedList"/>
    <dgm:cxn modelId="{556D8C85-0D9A-4005-A56F-9FDFB9EFB003}" type="presParOf" srcId="{1070D81C-3A1C-094C-A85C-46EA805E117F}" destId="{7452716A-356E-094F-9D11-F69DEE722EF3}" srcOrd="0" destOrd="0" presId="urn:microsoft.com/office/officeart/2008/layout/VerticalCurvedList"/>
    <dgm:cxn modelId="{21B66B9F-CBAE-4B18-A38C-DABC0A659143}" type="presParOf" srcId="{A7ECB4C1-2DB4-4046-99DA-5137D15F1BBA}" destId="{9885AAD4-FA98-2C4C-9261-CE750F217DFB}" srcOrd="9" destOrd="0" presId="urn:microsoft.com/office/officeart/2008/layout/VerticalCurvedList"/>
    <dgm:cxn modelId="{3F40F17B-7B7E-433D-81BA-E46B431E8DB5}" type="presParOf" srcId="{A7ECB4C1-2DB4-4046-99DA-5137D15F1BBA}" destId="{2778AA55-31A8-3E43-8488-993171323A9D}" srcOrd="10" destOrd="0" presId="urn:microsoft.com/office/officeart/2008/layout/VerticalCurvedList"/>
    <dgm:cxn modelId="{38B9EA13-15D4-4F82-9581-9179710BACAE}" type="presParOf" srcId="{2778AA55-31A8-3E43-8488-993171323A9D}" destId="{1063CDC9-B40D-5C42-8196-0A15B9AA25CD}" srcOrd="0" destOrd="0" presId="urn:microsoft.com/office/officeart/2008/layout/VerticalCurvedList"/>
    <dgm:cxn modelId="{FF1BE893-A78B-4482-BB9E-12168375C48D}" type="presParOf" srcId="{A7ECB4C1-2DB4-4046-99DA-5137D15F1BBA}" destId="{D87E3F26-70EF-E641-A2FF-3B887F9B8B60}" srcOrd="11" destOrd="0" presId="urn:microsoft.com/office/officeart/2008/layout/VerticalCurvedList"/>
    <dgm:cxn modelId="{CB0B3798-7603-4D47-8ECF-9CB8D80990D0}" type="presParOf" srcId="{A7ECB4C1-2DB4-4046-99DA-5137D15F1BBA}" destId="{60FAEC5F-7F6E-C24E-91B2-2DA2A5A20CC5}" srcOrd="12" destOrd="0" presId="urn:microsoft.com/office/officeart/2008/layout/VerticalCurvedList"/>
    <dgm:cxn modelId="{225FDF6D-52D2-4C04-B897-16F0CD778F79}"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65378" y="1882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a:t>
            </a:fld>
            <a:endParaRPr lang="en-US" dirty="0"/>
          </a:p>
        </p:txBody>
      </p:sp>
    </p:spTree>
    <p:extLst>
      <p:ext uri="{BB962C8B-B14F-4D97-AF65-F5344CB8AC3E}">
        <p14:creationId xmlns:p14="http://schemas.microsoft.com/office/powerpoint/2010/main" val="286249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12</a:t>
            </a:fld>
            <a:endParaRPr lang="en-US" dirty="0"/>
          </a:p>
        </p:txBody>
      </p:sp>
    </p:spTree>
    <p:extLst>
      <p:ext uri="{BB962C8B-B14F-4D97-AF65-F5344CB8AC3E}">
        <p14:creationId xmlns:p14="http://schemas.microsoft.com/office/powerpoint/2010/main" val="385019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13</a:t>
            </a:fld>
            <a:endParaRPr lang="en-US" dirty="0"/>
          </a:p>
        </p:txBody>
      </p:sp>
    </p:spTree>
    <p:extLst>
      <p:ext uri="{BB962C8B-B14F-4D97-AF65-F5344CB8AC3E}">
        <p14:creationId xmlns:p14="http://schemas.microsoft.com/office/powerpoint/2010/main" val="271482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14</a:t>
            </a:fld>
            <a:endParaRPr lang="en-US" dirty="0"/>
          </a:p>
        </p:txBody>
      </p:sp>
    </p:spTree>
    <p:extLst>
      <p:ext uri="{BB962C8B-B14F-4D97-AF65-F5344CB8AC3E}">
        <p14:creationId xmlns:p14="http://schemas.microsoft.com/office/powerpoint/2010/main" val="292486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15</a:t>
            </a:fld>
            <a:endParaRPr lang="en-US" dirty="0"/>
          </a:p>
        </p:txBody>
      </p:sp>
    </p:spTree>
    <p:extLst>
      <p:ext uri="{BB962C8B-B14F-4D97-AF65-F5344CB8AC3E}">
        <p14:creationId xmlns:p14="http://schemas.microsoft.com/office/powerpoint/2010/main" val="2962820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16</a:t>
            </a:fld>
            <a:endParaRPr lang="en-US" dirty="0"/>
          </a:p>
        </p:txBody>
      </p:sp>
    </p:spTree>
    <p:extLst>
      <p:ext uri="{BB962C8B-B14F-4D97-AF65-F5344CB8AC3E}">
        <p14:creationId xmlns:p14="http://schemas.microsoft.com/office/powerpoint/2010/main" val="535438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04251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18</a:t>
            </a:fld>
            <a:endParaRPr lang="en-US" dirty="0"/>
          </a:p>
        </p:txBody>
      </p:sp>
    </p:spTree>
    <p:extLst>
      <p:ext uri="{BB962C8B-B14F-4D97-AF65-F5344CB8AC3E}">
        <p14:creationId xmlns:p14="http://schemas.microsoft.com/office/powerpoint/2010/main" val="3194402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21538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677530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39708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a:t>
            </a:fld>
            <a:endParaRPr lang="en-US" dirty="0"/>
          </a:p>
        </p:txBody>
      </p:sp>
    </p:spTree>
    <p:extLst>
      <p:ext uri="{BB962C8B-B14F-4D97-AF65-F5344CB8AC3E}">
        <p14:creationId xmlns:p14="http://schemas.microsoft.com/office/powerpoint/2010/main" val="144806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23</a:t>
            </a:fld>
            <a:endParaRPr lang="en-US" dirty="0"/>
          </a:p>
        </p:txBody>
      </p:sp>
    </p:spTree>
    <p:extLst>
      <p:ext uri="{BB962C8B-B14F-4D97-AF65-F5344CB8AC3E}">
        <p14:creationId xmlns:p14="http://schemas.microsoft.com/office/powerpoint/2010/main" val="311110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24</a:t>
            </a:fld>
            <a:endParaRPr lang="en-US" dirty="0"/>
          </a:p>
        </p:txBody>
      </p:sp>
    </p:spTree>
    <p:extLst>
      <p:ext uri="{BB962C8B-B14F-4D97-AF65-F5344CB8AC3E}">
        <p14:creationId xmlns:p14="http://schemas.microsoft.com/office/powerpoint/2010/main" val="1341275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13630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58087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27</a:t>
            </a:fld>
            <a:endParaRPr lang="en-US" dirty="0"/>
          </a:p>
        </p:txBody>
      </p:sp>
    </p:spTree>
    <p:extLst>
      <p:ext uri="{BB962C8B-B14F-4D97-AF65-F5344CB8AC3E}">
        <p14:creationId xmlns:p14="http://schemas.microsoft.com/office/powerpoint/2010/main" val="379492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28</a:t>
            </a:fld>
            <a:endParaRPr lang="en-US" dirty="0"/>
          </a:p>
        </p:txBody>
      </p:sp>
    </p:spTree>
    <p:extLst>
      <p:ext uri="{BB962C8B-B14F-4D97-AF65-F5344CB8AC3E}">
        <p14:creationId xmlns:p14="http://schemas.microsoft.com/office/powerpoint/2010/main" val="1522206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29</a:t>
            </a:fld>
            <a:endParaRPr lang="en-US" dirty="0"/>
          </a:p>
        </p:txBody>
      </p:sp>
    </p:spTree>
    <p:extLst>
      <p:ext uri="{BB962C8B-B14F-4D97-AF65-F5344CB8AC3E}">
        <p14:creationId xmlns:p14="http://schemas.microsoft.com/office/powerpoint/2010/main" val="2352597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30</a:t>
            </a:fld>
            <a:endParaRPr lang="en-US" dirty="0"/>
          </a:p>
        </p:txBody>
      </p:sp>
    </p:spTree>
    <p:extLst>
      <p:ext uri="{BB962C8B-B14F-4D97-AF65-F5344CB8AC3E}">
        <p14:creationId xmlns:p14="http://schemas.microsoft.com/office/powerpoint/2010/main" val="1052784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31</a:t>
            </a:fld>
            <a:endParaRPr lang="en-US" dirty="0"/>
          </a:p>
        </p:txBody>
      </p:sp>
    </p:spTree>
    <p:extLst>
      <p:ext uri="{BB962C8B-B14F-4D97-AF65-F5344CB8AC3E}">
        <p14:creationId xmlns:p14="http://schemas.microsoft.com/office/powerpoint/2010/main" val="349033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287029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5</a:t>
            </a:fld>
            <a:endParaRPr lang="en-US" dirty="0"/>
          </a:p>
        </p:txBody>
      </p:sp>
    </p:spTree>
    <p:extLst>
      <p:ext uri="{BB962C8B-B14F-4D97-AF65-F5344CB8AC3E}">
        <p14:creationId xmlns:p14="http://schemas.microsoft.com/office/powerpoint/2010/main" val="673359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225593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34</a:t>
            </a:fld>
            <a:endParaRPr lang="en-US" dirty="0"/>
          </a:p>
        </p:txBody>
      </p:sp>
    </p:spTree>
    <p:extLst>
      <p:ext uri="{BB962C8B-B14F-4D97-AF65-F5344CB8AC3E}">
        <p14:creationId xmlns:p14="http://schemas.microsoft.com/office/powerpoint/2010/main" val="2847536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35</a:t>
            </a:fld>
            <a:endParaRPr lang="en-US" dirty="0"/>
          </a:p>
        </p:txBody>
      </p:sp>
    </p:spTree>
    <p:extLst>
      <p:ext uri="{BB962C8B-B14F-4D97-AF65-F5344CB8AC3E}">
        <p14:creationId xmlns:p14="http://schemas.microsoft.com/office/powerpoint/2010/main" val="4261431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79492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903768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43</a:t>
            </a:fld>
            <a:endParaRPr lang="en-US" dirty="0"/>
          </a:p>
        </p:txBody>
      </p:sp>
    </p:spTree>
    <p:extLst>
      <p:ext uri="{BB962C8B-B14F-4D97-AF65-F5344CB8AC3E}">
        <p14:creationId xmlns:p14="http://schemas.microsoft.com/office/powerpoint/2010/main" val="2202258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44</a:t>
            </a:fld>
            <a:endParaRPr lang="en-US" dirty="0"/>
          </a:p>
        </p:txBody>
      </p:sp>
    </p:spTree>
    <p:extLst>
      <p:ext uri="{BB962C8B-B14F-4D97-AF65-F5344CB8AC3E}">
        <p14:creationId xmlns:p14="http://schemas.microsoft.com/office/powerpoint/2010/main" val="232280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6</a:t>
            </a:fld>
            <a:endParaRPr lang="en-US" dirty="0"/>
          </a:p>
        </p:txBody>
      </p:sp>
    </p:spTree>
    <p:extLst>
      <p:ext uri="{BB962C8B-B14F-4D97-AF65-F5344CB8AC3E}">
        <p14:creationId xmlns:p14="http://schemas.microsoft.com/office/powerpoint/2010/main" val="382267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7</a:t>
            </a:fld>
            <a:endParaRPr lang="en-US" dirty="0"/>
          </a:p>
        </p:txBody>
      </p:sp>
    </p:spTree>
    <p:extLst>
      <p:ext uri="{BB962C8B-B14F-4D97-AF65-F5344CB8AC3E}">
        <p14:creationId xmlns:p14="http://schemas.microsoft.com/office/powerpoint/2010/main" val="356134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t>8</a:t>
            </a:fld>
            <a:endParaRPr lang="en-US" dirty="0"/>
          </a:p>
        </p:txBody>
      </p:sp>
    </p:spTree>
    <p:extLst>
      <p:ext uri="{BB962C8B-B14F-4D97-AF65-F5344CB8AC3E}">
        <p14:creationId xmlns:p14="http://schemas.microsoft.com/office/powerpoint/2010/main" val="419335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4719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1246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27605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982270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597317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12643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22557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91150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971247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495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6616301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566373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81052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008776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94886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4118614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63621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1418350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3396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0001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4889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63868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3070386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3640667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803776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6880472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34638005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8797552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5885940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759940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4610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3949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6106344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4503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4332171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075858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18677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71235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81680888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572081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8923166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5441374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1844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45796037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92903055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81684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051414069"/>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81859977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79641234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4765222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1296234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54.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55.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5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13.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5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52.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5"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823856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803130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09434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45036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5"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9"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28.xml"/><Relationship Id="rId1" Type="http://schemas.openxmlformats.org/officeDocument/2006/relationships/slideLayout" Target="../slideLayouts/slideLayout38.xml"/><Relationship Id="rId4" Type="http://schemas.openxmlformats.org/officeDocument/2006/relationships/hyperlink" Target="mailto:Matthew.Morgan@va.gov"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3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58.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3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hyperlink" Target="https://vaww.escreening.va.gov/sd/" TargetMode="External"/><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aww.escreening.va.gov/s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651375" y="2354355"/>
            <a:ext cx="6182437" cy="2664428"/>
          </a:xfrm>
        </p:spPr>
        <p:txBody>
          <a:bodyPr>
            <a:normAutofit/>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Primary Care</a:t>
            </a:r>
            <a:br>
              <a:rPr lang="en-US" sz="4000" dirty="0" smtClean="0"/>
            </a:br>
            <a:r>
              <a:rPr lang="en-US" sz="4000" dirty="0" smtClean="0"/>
              <a:t>Clinician Training</a:t>
            </a:r>
          </a:p>
          <a:p>
            <a:pPr algn="ctr">
              <a:spcBef>
                <a:spcPts val="600"/>
              </a:spcBef>
            </a:pPr>
            <a:r>
              <a:rPr lang="en-US" sz="2000" dirty="0" smtClean="0">
                <a:solidFill>
                  <a:srgbClr val="FF0000"/>
                </a:solidFill>
                <a:cs typeface="Calibri Light"/>
              </a:rPr>
              <a:t>January 28, 2015</a:t>
            </a:r>
            <a:endParaRPr lang="en-US" sz="2000" dirty="0">
              <a:solidFill>
                <a:srgbClr val="FF0000"/>
              </a:solidFill>
              <a:cs typeface="Calibri Light"/>
            </a:endParaRPr>
          </a:p>
          <a:p>
            <a:pPr algn="r"/>
            <a:endParaRPr lang="en-US" sz="4000" dirty="0"/>
          </a:p>
        </p:txBody>
      </p:sp>
    </p:spTree>
    <p:extLst>
      <p:ext uri="{BB962C8B-B14F-4D97-AF65-F5344CB8AC3E}">
        <p14:creationId xmlns:p14="http://schemas.microsoft.com/office/powerpoint/2010/main" val="415633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841661"/>
            <a:ext cx="8229600" cy="5452770"/>
          </a:xfrm>
        </p:spPr>
        <p:txBody>
          <a:bodyPr>
            <a:noAutofit/>
          </a:bodyPr>
          <a:lstStyle/>
          <a:p>
            <a:pPr>
              <a:spcBef>
                <a:spcPts val="1200"/>
              </a:spcBef>
              <a:buFont typeface="+mj-lt"/>
              <a:buAutoNum type="arabicPeriod"/>
            </a:pPr>
            <a:r>
              <a:rPr lang="en-US" sz="1800" dirty="0"/>
              <a:t>From your Home page, click </a:t>
            </a:r>
            <a:r>
              <a:rPr lang="en-US" sz="1800" b="1" dirty="0"/>
              <a:t>My Account</a:t>
            </a:r>
            <a:r>
              <a:rPr lang="en-US" sz="1800" dirty="0"/>
              <a:t>.</a:t>
            </a:r>
            <a:br>
              <a:rPr lang="en-US" sz="1800" dirty="0"/>
            </a:br>
            <a:r>
              <a:rPr lang="en-US" sz="1800" dirty="0"/>
              <a:t>The My Account tab </a:t>
            </a:r>
            <a:r>
              <a:rPr lang="en-US" sz="1800" dirty="0" smtClean="0"/>
              <a:t>opens:</a:t>
            </a:r>
            <a:r>
              <a:rPr lang="en-US" sz="1800" dirty="0"/>
              <a:t/>
            </a:r>
            <a:br>
              <a:rPr lang="en-US" sz="1800" dirty="0"/>
            </a:br>
            <a:endParaRPr lang="en-US" sz="1800" dirty="0"/>
          </a:p>
          <a:p>
            <a:pPr lvl="1"/>
            <a:endParaRPr lang="en-US" sz="1800" dirty="0"/>
          </a:p>
          <a:p>
            <a:pPr lvl="1"/>
            <a:endParaRPr lang="en-US" sz="1800" dirty="0"/>
          </a:p>
          <a:p>
            <a:pPr lvl="1"/>
            <a:endParaRPr lang="en-US" sz="1800" dirty="0"/>
          </a:p>
          <a:p>
            <a:pPr marL="0" indent="0">
              <a:buNone/>
            </a:pPr>
            <a:endParaRPr lang="en-US" sz="1800" dirty="0"/>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400050" lvl="1" indent="0">
              <a:buNone/>
            </a:pPr>
            <a:endParaRPr lang="en-US" sz="1400" dirty="0" smtClean="0">
              <a:solidFill>
                <a:srgbClr val="0F3B53"/>
              </a:solidFill>
            </a:endParaRPr>
          </a:p>
          <a:p>
            <a:pPr marL="400050" lvl="1" indent="0">
              <a:buNone/>
            </a:pPr>
            <a:endParaRPr lang="en-US" sz="1400" dirty="0">
              <a:solidFill>
                <a:srgbClr val="0F3B53"/>
              </a:solidFill>
            </a:endParaRPr>
          </a:p>
          <a:p>
            <a:pPr>
              <a:buFont typeface="+mj-lt"/>
              <a:buAutoNum type="arabicPeriod" startAt="2"/>
            </a:pPr>
            <a:r>
              <a:rPr lang="en-US" sz="1800" dirty="0">
                <a:solidFill>
                  <a:srgbClr val="0F3B53"/>
                </a:solidFill>
              </a:rPr>
              <a:t>Type your current password.</a:t>
            </a:r>
          </a:p>
          <a:p>
            <a:pPr>
              <a:buFont typeface="+mj-lt"/>
              <a:buAutoNum type="arabicPeriod" startAt="2"/>
            </a:pPr>
            <a:r>
              <a:rPr lang="en-US" sz="1800" dirty="0">
                <a:solidFill>
                  <a:srgbClr val="0F3B53"/>
                </a:solidFill>
              </a:rPr>
              <a:t>Type and re-type your new password,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a:solidFill>
                  <a:srgbClr val="0F3B53"/>
                </a:solidFill>
              </a:rPr>
              <a:t>.</a:t>
            </a:r>
            <a:br>
              <a:rPr lang="en-US" sz="1800" dirty="0">
                <a:solidFill>
                  <a:srgbClr val="0F3B53"/>
                </a:solidFill>
              </a:rPr>
            </a:br>
            <a:r>
              <a:rPr lang="en-US" sz="1800" dirty="0">
                <a:solidFill>
                  <a:srgbClr val="0F3B53"/>
                </a:solidFill>
              </a:rPr>
              <a:t>The system updates your password.</a:t>
            </a:r>
          </a:p>
          <a:p>
            <a:pPr marL="0" indent="0">
              <a:spcBef>
                <a:spcPts val="1200"/>
              </a:spcBef>
              <a:buNone/>
            </a:pPr>
            <a:endParaRPr lang="en-US" sz="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15" name="Picture 14" descr="Screen Shot 2014-05-30 at 7.22.1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73782" y="1481851"/>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4139806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Verifying your CPRS Account</a:t>
            </a:r>
            <a:endParaRPr lang="en-US" dirty="0"/>
          </a:p>
        </p:txBody>
      </p:sp>
      <p:sp>
        <p:nvSpPr>
          <p:cNvPr id="3" name="Content Placeholder 2"/>
          <p:cNvSpPr>
            <a:spLocks noGrp="1"/>
          </p:cNvSpPr>
          <p:nvPr>
            <p:ph idx="1"/>
          </p:nvPr>
        </p:nvSpPr>
        <p:spPr>
          <a:xfrm>
            <a:off x="457200" y="1122218"/>
            <a:ext cx="8229600" cy="5044014"/>
          </a:xfrm>
        </p:spPr>
        <p:txBody>
          <a:bodyPr>
            <a:noAutofit/>
          </a:bodyPr>
          <a:lstStyle/>
          <a:p>
            <a:pPr marL="0" indent="0">
              <a:spcBef>
                <a:spcPts val="1200"/>
              </a:spcBef>
              <a:buNone/>
            </a:pPr>
            <a:r>
              <a:rPr lang="en-US" sz="1800" dirty="0" smtClean="0"/>
              <a:t>The My Accounts page is also where you verify your CPRS </a:t>
            </a:r>
            <a:r>
              <a:rPr lang="en-US" sz="1800" dirty="0"/>
              <a:t>a</a:t>
            </a:r>
            <a:r>
              <a:rPr lang="en-US" sz="1800" dirty="0" smtClean="0"/>
              <a:t>ccount (one-time only).</a:t>
            </a:r>
            <a:br>
              <a:rPr lang="en-US" sz="1800" dirty="0" smtClean="0"/>
            </a:br>
            <a:endParaRPr lang="en-US" sz="1800" dirty="0" smtClean="0"/>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lvl="1">
              <a:buFont typeface="+mj-lt"/>
              <a:buAutoNum type="arabicPeriod"/>
            </a:pPr>
            <a:r>
              <a:rPr lang="en-US" sz="1800" dirty="0" smtClean="0">
                <a:solidFill>
                  <a:schemeClr val="tx2"/>
                </a:solidFill>
              </a:rPr>
              <a:t>Click </a:t>
            </a:r>
            <a:r>
              <a:rPr lang="en-US" sz="1800" b="1" dirty="0" err="1" smtClean="0">
                <a:solidFill>
                  <a:schemeClr val="tx2"/>
                </a:solidFill>
              </a:rPr>
              <a:t>Click</a:t>
            </a:r>
            <a:r>
              <a:rPr lang="en-US" sz="1800" b="1" dirty="0" smtClean="0">
                <a:solidFill>
                  <a:schemeClr val="tx2"/>
                </a:solidFill>
              </a:rPr>
              <a:t> here to verify</a:t>
            </a:r>
            <a:r>
              <a:rPr lang="en-US" sz="1800" dirty="0" smtClean="0">
                <a:solidFill>
                  <a:schemeClr val="tx2"/>
                </a:solidFill>
              </a:rPr>
              <a:t> </a:t>
            </a:r>
            <a:r>
              <a:rPr lang="en-US" sz="1800" b="1" dirty="0" smtClean="0">
                <a:solidFill>
                  <a:schemeClr val="tx2"/>
                </a:solidFill>
              </a:rPr>
              <a:t>your account</a:t>
            </a:r>
            <a:r>
              <a:rPr lang="en-US" sz="1800" dirty="0" smtClean="0">
                <a:solidFill>
                  <a:schemeClr val="tx2"/>
                </a:solidFill>
              </a:rPr>
              <a:t>.</a:t>
            </a:r>
          </a:p>
          <a:p>
            <a:pPr lvl="1">
              <a:buFont typeface="+mj-lt"/>
              <a:buAutoNum type="arabicPeriod"/>
            </a:pPr>
            <a:r>
              <a:rPr lang="en-US" sz="1800" dirty="0" smtClean="0">
                <a:solidFill>
                  <a:schemeClr val="tx2"/>
                </a:solidFill>
              </a:rPr>
              <a:t>Type your Access and Verify Codes.</a:t>
            </a:r>
          </a:p>
          <a:p>
            <a:pPr lvl="1">
              <a:buFont typeface="+mj-lt"/>
              <a:buAutoNum type="arabicPeriod"/>
            </a:pPr>
            <a:r>
              <a:rPr lang="en-US" sz="1800" dirty="0" smtClean="0">
                <a:solidFill>
                  <a:schemeClr val="tx2"/>
                </a:solidFill>
              </a:rPr>
              <a:t>Click </a:t>
            </a:r>
            <a:r>
              <a:rPr lang="en-US" sz="1800" b="1" dirty="0" smtClean="0">
                <a:solidFill>
                  <a:schemeClr val="tx2"/>
                </a:solidFill>
              </a:rPr>
              <a:t>Verify Now</a:t>
            </a:r>
            <a:r>
              <a:rPr lang="en-US" sz="1800" dirty="0" smtClean="0">
                <a:solidFill>
                  <a:schemeClr val="tx2"/>
                </a:solidFill>
              </a:rPr>
              <a:t>.</a:t>
            </a:r>
          </a:p>
          <a:p>
            <a:pPr lvl="1">
              <a:buFont typeface="+mj-lt"/>
              <a:buAutoNum type="arabicPeriod"/>
            </a:pPr>
            <a:r>
              <a:rPr lang="en-US" sz="1800" dirty="0" smtClean="0">
                <a:solidFill>
                  <a:schemeClr val="tx2"/>
                </a:solidFill>
              </a:rPr>
              <a:t>Log out, then log back in.</a:t>
            </a:r>
            <a:br>
              <a:rPr lang="en-US" sz="1800" dirty="0" smtClean="0">
                <a:solidFill>
                  <a:schemeClr val="tx2"/>
                </a:solidFill>
              </a:rPr>
            </a:br>
            <a:r>
              <a:rPr lang="en-US" sz="1800" dirty="0" smtClean="0">
                <a:solidFill>
                  <a:schemeClr val="tx2"/>
                </a:solidFill>
              </a:rPr>
              <a:t>Your account is verified.</a:t>
            </a:r>
            <a:endParaRPr lang="en-US" sz="1800" dirty="0">
              <a:solidFill>
                <a:schemeClr val="tx2"/>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3051" y="1699505"/>
            <a:ext cx="3361480" cy="2345665"/>
          </a:xfrm>
          <a:prstGeom prst="rect">
            <a:avLst/>
          </a:prstGeom>
          <a:noFill/>
          <a:ln w="9525">
            <a:solidFill>
              <a:schemeClr val="tx1"/>
            </a:solidFill>
            <a:miter lim="800000"/>
            <a:headEnd/>
            <a:tailEnd/>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10" name="Picture 1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8924" y="1699505"/>
            <a:ext cx="3365564" cy="234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39440" y="3360910"/>
            <a:ext cx="2752330" cy="443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4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 presetClass="exit" presetSubtype="0" fill="hold" nodeType="withEffect">
                                  <p:stCondLst>
                                    <p:cond delay="0"/>
                                  </p:stCondLst>
                                  <p:childTnLst>
                                    <p:set>
                                      <p:cBhvr>
                                        <p:cTn id="23" dur="1" fill="hold">
                                          <p:stCondLst>
                                            <p:cond delay="0"/>
                                          </p:stCondLst>
                                        </p:cTn>
                                        <p:tgtEl>
                                          <p:spTgt spid="41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11832347"/>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899814" y="2017132"/>
            <a:ext cx="785813" cy="963613"/>
            <a:chOff x="274316" y="2600483"/>
            <a:chExt cx="785813" cy="963613"/>
          </a:xfrm>
        </p:grpSpPr>
        <p:pic>
          <p:nvPicPr>
            <p:cNvPr id="5123"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37817" y="2714077"/>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74316" y="2600483"/>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2170" y="1630017"/>
            <a:ext cx="7518862" cy="4506088"/>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rgbClr val="87A44F">
                  <a:lumMod val="20000"/>
                  <a:lumOff val="80000"/>
                </a:srgbClr>
              </a:solidFill>
            </a:endParaRPr>
          </a:p>
        </p:txBody>
      </p:sp>
      <p:sp>
        <p:nvSpPr>
          <p:cNvPr id="33" name="Rounded Rectangle 32"/>
          <p:cNvSpPr/>
          <p:nvPr/>
        </p:nvSpPr>
        <p:spPr>
          <a:xfrm>
            <a:off x="938025" y="1705713"/>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Consultation and Program Evaluation </a:t>
            </a:r>
            <a:r>
              <a:rPr lang="en-US" sz="1000" dirty="0" smtClean="0">
                <a:solidFill>
                  <a:prstClr val="white"/>
                </a:solidFill>
              </a:rPr>
              <a:t>(done by CESAMH)</a:t>
            </a:r>
            <a:endParaRPr lang="en-US" sz="1000" dirty="0">
              <a:solidFill>
                <a:prstClr val="white"/>
              </a:solidFill>
            </a:endParaRPr>
          </a:p>
        </p:txBody>
      </p:sp>
      <p:sp>
        <p:nvSpPr>
          <p:cNvPr id="31" name="Rectangle 30"/>
          <p:cNvSpPr/>
          <p:nvPr/>
        </p:nvSpPr>
        <p:spPr>
          <a:xfrm>
            <a:off x="928500"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1004701" y="2306118"/>
            <a:ext cx="1205100"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Reporting and Metrics</a:t>
            </a:r>
          </a:p>
          <a:p>
            <a:pPr marL="0" lvl="1"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533400">
              <a:lnSpc>
                <a:spcPct val="90000"/>
              </a:lnSpc>
              <a:spcBef>
                <a:spcPct val="0"/>
              </a:spcBef>
              <a:spcAft>
                <a:spcPct val="15000"/>
              </a:spcAft>
            </a:pPr>
            <a:r>
              <a:rPr lang="en-US" sz="1200" dirty="0" smtClean="0">
                <a:solidFill>
                  <a:prstClr val="black">
                    <a:hueOff val="0"/>
                    <a:satOff val="0"/>
                    <a:lumOff val="0"/>
                    <a:alphaOff val="0"/>
                  </a:prstClr>
                </a:solidFill>
              </a:rPr>
              <a:t>Extracts </a:t>
            </a:r>
            <a:r>
              <a:rPr lang="en-US" sz="1200" dirty="0">
                <a:solidFill>
                  <a:prstClr val="black">
                    <a:hueOff val="0"/>
                    <a:satOff val="0"/>
                    <a:lumOff val="0"/>
                    <a:alphaOff val="0"/>
                  </a:prstClr>
                </a:solidFill>
              </a:rPr>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provide feedback for improvement.</a:t>
            </a:r>
          </a:p>
        </p:txBody>
      </p:sp>
      <p:sp>
        <p:nvSpPr>
          <p:cNvPr id="25" name="Rounded Rectangle 24"/>
          <p:cNvSpPr/>
          <p:nvPr/>
        </p:nvSpPr>
        <p:spPr>
          <a:xfrm>
            <a:off x="3904168"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Clinician</a:t>
            </a:r>
            <a:endParaRPr lang="en-US" sz="1000" dirty="0">
              <a:solidFill>
                <a:prstClr val="white"/>
              </a:solidFill>
            </a:endParaRPr>
          </a:p>
        </p:txBody>
      </p:sp>
      <p:sp>
        <p:nvSpPr>
          <p:cNvPr id="23" name="Rectangle 22"/>
          <p:cNvSpPr/>
          <p:nvPr/>
        </p:nvSpPr>
        <p:spPr>
          <a:xfrm>
            <a:off x="3904166" y="2287069"/>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970843" y="2306118"/>
            <a:ext cx="1236692" cy="3696225"/>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Patient Care</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Receives clinical data from CPRS.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Utilizes the health data collected through the eScreening application.</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Monitors the Battery dashboard with alerts</a:t>
            </a:r>
            <a:endParaRPr lang="en-US" sz="1200" dirty="0" smtClean="0">
              <a:solidFill>
                <a:prstClr val="black">
                  <a:hueOff val="0"/>
                  <a:satOff val="0"/>
                  <a:lumOff val="0"/>
                  <a:alphaOff val="0"/>
                </a:prstClr>
              </a:solidFill>
            </a:endParaRPr>
          </a:p>
        </p:txBody>
      </p:sp>
      <p:sp>
        <p:nvSpPr>
          <p:cNvPr id="21" name="Rounded Rectangle 20"/>
          <p:cNvSpPr/>
          <p:nvPr/>
        </p:nvSpPr>
        <p:spPr>
          <a:xfrm>
            <a:off x="5337046"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Assistant</a:t>
            </a:r>
            <a:endParaRPr lang="en-US" sz="1000" dirty="0">
              <a:solidFill>
                <a:prstClr val="white"/>
              </a:solidFill>
            </a:endParaRPr>
          </a:p>
        </p:txBody>
      </p:sp>
      <p:sp>
        <p:nvSpPr>
          <p:cNvPr id="19" name="Rectangle 18"/>
          <p:cNvSpPr/>
          <p:nvPr/>
        </p:nvSpPr>
        <p:spPr>
          <a:xfrm>
            <a:off x="5337046"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5394196" y="2296593"/>
            <a:ext cx="1225679"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Medical Support </a:t>
            </a:r>
          </a:p>
          <a:p>
            <a:pPr marL="0" lvl="1" algn="ctr"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 Batteries for Veterans to complete in the waiting room.</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Can access the dashboard to finalize assessment.</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p:txBody>
      </p:sp>
      <p:sp>
        <p:nvSpPr>
          <p:cNvPr id="17" name="Rounded Rectangle 16"/>
          <p:cNvSpPr/>
          <p:nvPr/>
        </p:nvSpPr>
        <p:spPr>
          <a:xfrm>
            <a:off x="6833467" y="1711616"/>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Veteran</a:t>
            </a:r>
            <a:endParaRPr lang="en-US" sz="1000" dirty="0">
              <a:solidFill>
                <a:prstClr val="white"/>
              </a:solidFill>
            </a:endParaRPr>
          </a:p>
        </p:txBody>
      </p:sp>
      <p:grpSp>
        <p:nvGrpSpPr>
          <p:cNvPr id="14" name="Group 13"/>
          <p:cNvGrpSpPr/>
          <p:nvPr/>
        </p:nvGrpSpPr>
        <p:grpSpPr>
          <a:xfrm>
            <a:off x="6833466" y="2285590"/>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6061850" y="755428"/>
              <a:ext cx="1233181"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The Patient</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Completes the </a:t>
              </a:r>
              <a:r>
                <a:rPr lang="en-US" sz="1200" dirty="0" smtClean="0">
                  <a:solidFill>
                    <a:prstClr val="black"/>
                  </a:solidFill>
                </a:rPr>
                <a:t>Screening Battery.</a:t>
              </a:r>
              <a:endParaRPr lang="en-US" sz="1200" dirty="0">
                <a:solidFill>
                  <a:prstClr val="black"/>
                </a:solidFill>
              </a:endParaRPr>
            </a:p>
          </p:txBody>
        </p:sp>
      </p:grpSp>
      <p:sp>
        <p:nvSpPr>
          <p:cNvPr id="36" name="Rounded Rectangle 35"/>
          <p:cNvSpPr/>
          <p:nvPr/>
        </p:nvSpPr>
        <p:spPr>
          <a:xfrm>
            <a:off x="2411917" y="1711616"/>
            <a:ext cx="1314865" cy="522451"/>
          </a:xfrm>
          <a:prstGeom prst="roundRect">
            <a:avLst/>
          </a:prstGeom>
          <a:solidFill>
            <a:srgbClr val="0F4C66"/>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solidFill>
                  <a:prstClr val="white"/>
                </a:solidFill>
              </a:rPr>
              <a:t>Healthcare System Technical Administrator</a:t>
            </a:r>
            <a:endParaRPr lang="en-US" sz="1000" dirty="0">
              <a:solidFill>
                <a:prstClr val="white"/>
              </a:solidFill>
            </a:endParaRPr>
          </a:p>
        </p:txBody>
      </p:sp>
      <p:sp>
        <p:nvSpPr>
          <p:cNvPr id="39" name="Rectangle 38"/>
          <p:cNvSpPr/>
          <p:nvPr/>
        </p:nvSpPr>
        <p:spPr>
          <a:xfrm>
            <a:off x="2407278" y="2285590"/>
            <a:ext cx="1314865" cy="3738148"/>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447960" y="2285590"/>
            <a:ext cx="1238216" cy="3738148"/>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Technical Support </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system level settings. </a:t>
            </a: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a:t>
            </a:r>
            <a:r>
              <a:rPr lang="en-US" sz="1200" dirty="0">
                <a:solidFill>
                  <a:prstClr val="black">
                    <a:hueOff val="0"/>
                    <a:satOff val="0"/>
                    <a:lumOff val="0"/>
                    <a:alphaOff val="0"/>
                  </a:prstClr>
                </a:solidFill>
              </a:rPr>
              <a:t>,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Battery errors</a:t>
            </a:r>
            <a:r>
              <a:rPr lang="en-US" sz="1200" dirty="0" smtClean="0">
                <a:solidFill>
                  <a:prstClr val="black">
                    <a:hueOff val="0"/>
                    <a:satOff val="0"/>
                    <a:lumOff val="0"/>
                    <a:alphaOff val="0"/>
                  </a:prstClr>
                </a:solidFill>
              </a:rPr>
              <a:t>.</a:t>
            </a: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Completes forms and follow-ups.</a:t>
            </a:r>
          </a:p>
          <a:p>
            <a:pPr marL="171450" lvl="1" indent="-171450" defTabSz="533400">
              <a:lnSpc>
                <a:spcPct val="90000"/>
              </a:lnSpc>
              <a:spcBef>
                <a:spcPct val="0"/>
              </a:spcBef>
              <a:spcAft>
                <a:spcPct val="15000"/>
              </a:spcAft>
              <a:buFont typeface="Arial" panose="020B0604020202020204" pitchFamily="34" charset="0"/>
              <a:buChar char="•"/>
            </a:pPr>
            <a:endParaRPr lang="en-US" sz="1200" dirty="0">
              <a:solidFill>
                <a:prstClr val="black">
                  <a:hueOff val="0"/>
                  <a:satOff val="0"/>
                  <a:lumOff val="0"/>
                  <a:alphaOff val="0"/>
                </a:prstClr>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370005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rPr>
              <a:t>Tablets will not function outside of the hospital grounds.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Tablets have built-in tracking capability.</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The system records the name and address of the last Veteran who used a missing tablet.</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Staff will </a:t>
            </a:r>
            <a:r>
              <a:rPr lang="en-US" sz="2800" u="sng" dirty="0" smtClean="0">
                <a:solidFill>
                  <a:schemeClr val="tx1"/>
                </a:solidFill>
              </a:rPr>
              <a:t>not </a:t>
            </a:r>
            <a:r>
              <a:rPr lang="en-US" sz="2800" u="sng" dirty="0" smtClean="0">
                <a:solidFill>
                  <a:schemeClr val="tx1"/>
                </a:solidFill>
              </a:rPr>
              <a:t>be held </a:t>
            </a:r>
            <a:r>
              <a:rPr lang="en-US" sz="2800" u="sng" dirty="0" smtClean="0">
                <a:solidFill>
                  <a:schemeClr val="tx1"/>
                </a:solidFill>
              </a:rPr>
              <a:t>responsible</a:t>
            </a:r>
            <a:r>
              <a:rPr lang="en-US" sz="2800" dirty="0" smtClean="0">
                <a:solidFill>
                  <a:schemeClr val="tx1"/>
                </a:solidFill>
              </a:rPr>
              <a:t> for tablets </a:t>
            </a:r>
            <a:r>
              <a:rPr lang="en-US" sz="2800" dirty="0" smtClean="0">
                <a:solidFill>
                  <a:schemeClr val="tx1"/>
                </a:solidFill>
              </a:rPr>
              <a:t/>
            </a:r>
            <a:br>
              <a:rPr lang="en-US" sz="2800" dirty="0" smtClean="0">
                <a:solidFill>
                  <a:schemeClr val="tx1"/>
                </a:solidFill>
              </a:rPr>
            </a:br>
            <a:r>
              <a:rPr lang="en-US" sz="2800" dirty="0" smtClean="0">
                <a:solidFill>
                  <a:schemeClr val="tx1"/>
                </a:solidFill>
              </a:rPr>
              <a:t>which </a:t>
            </a:r>
            <a:r>
              <a:rPr lang="en-US" sz="2800" dirty="0" smtClean="0">
                <a:solidFill>
                  <a:schemeClr val="tx1"/>
                </a:solidFill>
              </a:rPr>
              <a:t>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235401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59768034"/>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88958" y="2805698"/>
            <a:ext cx="785813" cy="963612"/>
            <a:chOff x="4167981" y="3221832"/>
            <a:chExt cx="785813" cy="963612"/>
          </a:xfrm>
        </p:grpSpPr>
        <p:pic>
          <p:nvPicPr>
            <p:cNvPr id="614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332163"/>
              <a:ext cx="658813"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67981" y="3221832"/>
              <a:ext cx="785813"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Assessments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r>
              <a:rPr lang="en-US" sz="1800" b="1" dirty="0"/>
              <a:t>Assessments may be created in a batch for the next day’s appointments, or they may be created singly for a walk-in Veteran.</a:t>
            </a:r>
          </a:p>
          <a:p>
            <a:pPr marL="0" indent="0">
              <a:buNone/>
            </a:pPr>
            <a:endParaRPr lang="en-US" sz="1800" b="1" dirty="0" smtClean="0"/>
          </a:p>
          <a:p>
            <a:pPr marL="0" indent="0">
              <a:buNone/>
            </a:pPr>
            <a:r>
              <a:rPr lang="en-US" sz="1800" b="1" dirty="0" smtClean="0"/>
              <a:t>Before </a:t>
            </a:r>
            <a:r>
              <a:rPr lang="en-US" sz="1800" b="1" dirty="0"/>
              <a:t>a Veteran can begin </a:t>
            </a:r>
            <a:r>
              <a:rPr lang="en-US" sz="1800" b="1" dirty="0" err="1"/>
              <a:t>eScreening</a:t>
            </a:r>
            <a:r>
              <a:rPr lang="en-US" sz="1800" b="1" dirty="0" smtClean="0"/>
              <a:t>, one of these users must </a:t>
            </a:r>
            <a:r>
              <a:rPr lang="en-US" sz="1800" b="1" dirty="0"/>
              <a:t>set up </a:t>
            </a:r>
            <a:r>
              <a:rPr lang="en-US" sz="1800" b="1" dirty="0" smtClean="0"/>
              <a:t>an assessment for the Veteran:</a:t>
            </a:r>
          </a:p>
          <a:p>
            <a:pPr lvl="1">
              <a:buFont typeface="Arial" panose="020B0604020202020204" pitchFamily="34" charset="0"/>
              <a:buChar char="•"/>
            </a:pPr>
            <a:r>
              <a:rPr lang="en-US" sz="1800" dirty="0" smtClean="0">
                <a:solidFill>
                  <a:schemeClr val="tx1"/>
                </a:solidFill>
              </a:rPr>
              <a:t>Clinician (LVNs, RNs, NPs, MDs, etc.)</a:t>
            </a:r>
            <a:endParaRPr lang="en-US" sz="1800" dirty="0">
              <a:solidFill>
                <a:schemeClr val="tx1"/>
              </a:solidFill>
            </a:endParaRPr>
          </a:p>
          <a:p>
            <a:pPr lvl="1">
              <a:buFont typeface="Arial" panose="020B0604020202020204" pitchFamily="34" charset="0"/>
              <a:buChar char="•"/>
            </a:pPr>
            <a:r>
              <a:rPr lang="en-US" sz="1800" dirty="0" smtClean="0">
                <a:solidFill>
                  <a:schemeClr val="tx1"/>
                </a:solidFill>
              </a:rPr>
              <a:t>Assistant (MSA, etc.)</a:t>
            </a:r>
          </a:p>
          <a:p>
            <a:pPr marL="0" indent="0">
              <a:buNone/>
            </a:pPr>
            <a:endParaRPr lang="en-US" sz="1800" b="1" dirty="0" smtClean="0"/>
          </a:p>
          <a:p>
            <a:pPr marL="0" indent="0">
              <a:buNone/>
            </a:pPr>
            <a:r>
              <a:rPr lang="en-US" sz="1800" b="1" dirty="0" smtClean="0"/>
              <a:t>Setting up an assessment consists of these procedures done in sequence: </a:t>
            </a:r>
            <a:endParaRPr lang="en-US" sz="1800" b="1" dirty="0"/>
          </a:p>
          <a:p>
            <a:pPr marL="800100" lvl="1" indent="-342900">
              <a:buFont typeface="+mj-lt"/>
              <a:buAutoNum type="alphaUcPeriod"/>
            </a:pPr>
            <a:r>
              <a:rPr lang="en-US" sz="1800" dirty="0" smtClean="0">
                <a:solidFill>
                  <a:schemeClr val="tx1"/>
                </a:solidFill>
              </a:rPr>
              <a:t>Searching by VistA clinic for pre-existing appointments and or Veterans.</a:t>
            </a:r>
            <a:endParaRPr lang="en-US" sz="1800" dirty="0">
              <a:solidFill>
                <a:schemeClr val="tx1"/>
              </a:solidFill>
            </a:endParaRPr>
          </a:p>
          <a:p>
            <a:pPr marL="457200" lvl="1" indent="0">
              <a:buNone/>
            </a:pPr>
            <a:r>
              <a:rPr lang="en-US" sz="1800" dirty="0" smtClean="0">
                <a:solidFill>
                  <a:schemeClr val="tx1"/>
                </a:solidFill>
              </a:rPr>
              <a:t>B.  Creating Assessments and assigning Due </a:t>
            </a:r>
            <a:r>
              <a:rPr lang="en-US" sz="1800" dirty="0">
                <a:solidFill>
                  <a:schemeClr val="tx1"/>
                </a:solidFill>
              </a:rPr>
              <a:t>C</a:t>
            </a:r>
            <a:r>
              <a:rPr lang="en-US" sz="1800" dirty="0" smtClean="0">
                <a:solidFill>
                  <a:schemeClr val="tx1"/>
                </a:solidFill>
              </a:rPr>
              <a:t>linical </a:t>
            </a:r>
            <a:r>
              <a:rPr lang="en-US" sz="1800" dirty="0">
                <a:solidFill>
                  <a:schemeClr val="tx1"/>
                </a:solidFill>
              </a:rPr>
              <a:t>R</a:t>
            </a:r>
            <a:r>
              <a:rPr lang="en-US" sz="1800" dirty="0" smtClean="0">
                <a:solidFill>
                  <a:schemeClr val="tx1"/>
                </a:solidFill>
              </a:rPr>
              <a:t>eminders for </a:t>
            </a:r>
            <a:r>
              <a:rPr lang="en-US" sz="1800" dirty="0">
                <a:solidFill>
                  <a:schemeClr val="tx1"/>
                </a:solidFill>
              </a:rPr>
              <a:t>the </a:t>
            </a:r>
            <a:r>
              <a:rPr lang="en-US" sz="1800" dirty="0" smtClean="0">
                <a:solidFill>
                  <a:schemeClr val="tx1"/>
                </a:solidFill>
              </a:rPr>
              <a:t>selected Veterans.</a:t>
            </a:r>
            <a:endParaRPr lang="en-US" sz="1800" dirty="0">
              <a:solidFill>
                <a:schemeClr val="tx1"/>
              </a:solidFill>
            </a:endParaRPr>
          </a:p>
          <a:p>
            <a:pPr marL="0" indent="0">
              <a:buNone/>
            </a:pPr>
            <a:endParaRPr lang="en-US" sz="1800" dirty="0" smtClean="0"/>
          </a:p>
          <a:p>
            <a:pPr marL="0" indent="0">
              <a:spcBef>
                <a:spcPts val="1200"/>
              </a:spcBef>
              <a:buNone/>
            </a:pPr>
            <a:r>
              <a:rPr lang="en-US" sz="1800" b="1" dirty="0" smtClean="0"/>
              <a:t>After A and B are complete, the system is ready to accept input on a tablet </a:t>
            </a:r>
            <a:r>
              <a:rPr lang="en-US" sz="1800" b="1" dirty="0" smtClean="0"/>
              <a:t/>
            </a:r>
            <a:br>
              <a:rPr lang="en-US" sz="1800" b="1" dirty="0" smtClean="0"/>
            </a:br>
            <a:r>
              <a:rPr lang="en-US" sz="1800" b="1" dirty="0" smtClean="0"/>
              <a:t>from </a:t>
            </a:r>
            <a:r>
              <a:rPr lang="en-US" sz="1800" b="1" dirty="0" smtClean="0"/>
              <a:t>the Veteran.</a:t>
            </a:r>
            <a:endParaRPr lang="en-US" sz="1800" b="1" dirty="0"/>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4099343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1640" y="2455696"/>
            <a:ext cx="7367150" cy="329534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Assessments</a:t>
            </a:r>
            <a:endParaRPr lang="en-US" dirty="0"/>
          </a:p>
        </p:txBody>
      </p:sp>
      <p:sp>
        <p:nvSpPr>
          <p:cNvPr id="3" name="Content Placeholder 2"/>
          <p:cNvSpPr>
            <a:spLocks noGrp="1"/>
          </p:cNvSpPr>
          <p:nvPr>
            <p:ph idx="1"/>
          </p:nvPr>
        </p:nvSpPr>
        <p:spPr>
          <a:xfrm>
            <a:off x="457200" y="1143000"/>
            <a:ext cx="8229600" cy="5516556"/>
          </a:xfrm>
          <a:ln>
            <a:solidFill>
              <a:schemeClr val="bg1">
                <a:lumMod val="95000"/>
              </a:schemeClr>
            </a:solidFill>
          </a:ln>
        </p:spPr>
        <p:txBody>
          <a:bodyPr>
            <a:normAutofit/>
          </a:bodyPr>
          <a:lstStyle/>
          <a:p>
            <a:pPr lvl="0">
              <a:buFont typeface="+mj-lt"/>
              <a:buAutoNum type="arabicPeriod"/>
            </a:pPr>
            <a:r>
              <a:rPr lang="en-US" sz="1600" dirty="0" smtClean="0"/>
              <a:t>From the Home screen, click the </a:t>
            </a:r>
            <a:r>
              <a:rPr lang="en-US" sz="1600" b="1" dirty="0" smtClean="0"/>
              <a:t>Create Battery </a:t>
            </a:r>
            <a:r>
              <a:rPr lang="en-US" sz="1600" dirty="0" smtClean="0"/>
              <a:t>tab.</a:t>
            </a:r>
          </a:p>
          <a:p>
            <a:pPr lvl="0">
              <a:buFont typeface="+mj-lt"/>
              <a:buAutoNum type="arabicPeriod"/>
            </a:pPr>
            <a:r>
              <a:rPr lang="en-US" sz="1600" dirty="0" smtClean="0"/>
              <a:t>Click </a:t>
            </a:r>
            <a:r>
              <a:rPr lang="en-US" sz="1600" b="1" dirty="0" smtClean="0"/>
              <a:t>Create Assessment(s) for Appointments</a:t>
            </a:r>
            <a:r>
              <a:rPr lang="en-US" sz="1600" dirty="0" smtClean="0"/>
              <a:t>.</a:t>
            </a:r>
          </a:p>
          <a:p>
            <a:pPr lvl="0">
              <a:buFont typeface="+mj-lt"/>
              <a:buAutoNum type="arabicPeriod" startAt="2"/>
            </a:pPr>
            <a:r>
              <a:rPr lang="en-US" sz="1600" dirty="0" smtClean="0"/>
              <a:t>Select the Search criteria for the Clinic and Date Range.</a:t>
            </a:r>
          </a:p>
          <a:p>
            <a:pPr lvl="0">
              <a:buFont typeface="+mj-lt"/>
              <a:buAutoNum type="arabicPeriod" startAt="2"/>
            </a:pPr>
            <a:r>
              <a:rPr lang="en-US" sz="1600" dirty="0" smtClean="0"/>
              <a:t>Click </a:t>
            </a:r>
            <a:r>
              <a:rPr lang="en-US" sz="1600" b="1" dirty="0" smtClean="0"/>
              <a:t>Search</a:t>
            </a:r>
            <a:r>
              <a:rPr lang="en-US" sz="1600" dirty="0" smtClean="0"/>
              <a:t>.</a:t>
            </a:r>
          </a:p>
          <a:p>
            <a:pPr marL="0" lvl="0" indent="0">
              <a:buNone/>
            </a:pPr>
            <a:endParaRPr lang="en-US" sz="1800" dirty="0" smtClean="0"/>
          </a:p>
          <a:p>
            <a:pPr lvl="0">
              <a:buFont typeface="+mj-lt"/>
              <a:buAutoNum type="arabicPeriod"/>
            </a:pPr>
            <a:endParaRPr lang="en-US" sz="1800" dirty="0" smtClean="0"/>
          </a:p>
          <a:p>
            <a:pPr lvl="0">
              <a:buFont typeface="+mj-lt"/>
              <a:buAutoNum type="arabicPeriod"/>
            </a:pPr>
            <a:endParaRPr lang="en-US" sz="1800" dirty="0"/>
          </a:p>
          <a:p>
            <a:pPr marL="400050" lvl="1" indent="0">
              <a:spcBef>
                <a:spcPts val="1200"/>
              </a:spcBef>
              <a:buNone/>
            </a:pPr>
            <a:endParaRPr lang="en-US" sz="1900" dirty="0"/>
          </a:p>
          <a:p>
            <a:pPr lvl="0">
              <a:buFont typeface="+mj-lt"/>
              <a:buAutoNum type="arabicPeriod"/>
            </a:pPr>
            <a:endParaRPr lang="en-US" sz="1800" dirty="0" smtClean="0"/>
          </a:p>
          <a:p>
            <a:pPr marL="0" lvl="0" indent="0">
              <a:buNone/>
            </a:pPr>
            <a:endParaRPr lang="en-US" sz="1800" b="1" dirty="0" smtClean="0"/>
          </a:p>
          <a:p>
            <a:pPr lvl="1">
              <a:buFont typeface="Wingdings" charset="2"/>
              <a:buChar char="§"/>
            </a:pPr>
            <a:endParaRPr lang="en-US" sz="1400" b="1" dirty="0" smtClean="0"/>
          </a:p>
          <a:p>
            <a:pPr marL="0" lvl="0" indent="0">
              <a:buNone/>
            </a:pPr>
            <a:endParaRPr lang="en-US" sz="1600" b="1" dirty="0" smtClean="0"/>
          </a:p>
          <a:p>
            <a:pPr marL="0" lvl="0" indent="0">
              <a:buNone/>
            </a:pPr>
            <a:endParaRPr lang="en-US" sz="1600" b="1" dirty="0"/>
          </a:p>
          <a:p>
            <a:pPr marL="0" lvl="0" indent="0">
              <a:buNone/>
            </a:pPr>
            <a:endParaRPr lang="en-US" sz="1600" b="1" dirty="0" smtClean="0"/>
          </a:p>
          <a:p>
            <a:pPr marL="457200" lvl="0" indent="-457200">
              <a:buFont typeface="+mj-lt"/>
              <a:buAutoNum type="arabicPeriod" startAt="3"/>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Searching for Appointments</a:t>
            </a:r>
            <a:endParaRPr lang="en-US" dirty="0"/>
          </a:p>
        </p:txBody>
      </p:sp>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810063" y="3758950"/>
            <a:ext cx="1919287" cy="230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78219" y="4619063"/>
            <a:ext cx="1950829" cy="486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00" y="5143821"/>
            <a:ext cx="1950829"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794" y="5015233"/>
            <a:ext cx="20002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71552" y="4645286"/>
            <a:ext cx="2035492" cy="84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121842" y="4645286"/>
            <a:ext cx="762000" cy="217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22658" y="2645087"/>
            <a:ext cx="199072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7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500" fill="hold"/>
                                        <p:tgtEl>
                                          <p:spTgt spid="1028"/>
                                        </p:tgtEl>
                                      </p:cBhvr>
                                      <p:by x="250000" y="250000"/>
                                    </p:animScale>
                                  </p:childTnLst>
                                </p:cTn>
                              </p:par>
                            </p:childTnLst>
                          </p:cTn>
                        </p:par>
                        <p:par>
                          <p:cTn id="17" fill="hold">
                            <p:stCondLst>
                              <p:cond delay="500"/>
                            </p:stCondLst>
                            <p:childTnLst>
                              <p:par>
                                <p:cTn id="18" presetID="1" presetClass="exit" presetSubtype="0" fill="hold" nodeType="afterEffect">
                                  <p:stCondLst>
                                    <p:cond delay="0"/>
                                  </p:stCondLst>
                                  <p:childTnLst>
                                    <p:set>
                                      <p:cBhvr>
                                        <p:cTn id="19" dur="1" fill="hold">
                                          <p:stCondLst>
                                            <p:cond delay="0"/>
                                          </p:stCondLst>
                                        </p:cTn>
                                        <p:tgtEl>
                                          <p:spTgt spid="1028"/>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500" fill="hold"/>
                                        <p:tgtEl>
                                          <p:spTgt spid="1030"/>
                                        </p:tgtEl>
                                      </p:cBhvr>
                                      <p:by x="150000" y="150000"/>
                                    </p:animScale>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500" fill="hold"/>
                                        <p:tgtEl>
                                          <p:spTgt spid="1034"/>
                                        </p:tgtEl>
                                      </p:cBhvr>
                                      <p:by x="200000" y="200000"/>
                                    </p:animScale>
                                  </p:childTnLst>
                                </p:cTn>
                              </p:par>
                            </p:childTnLst>
                          </p:cTn>
                        </p:par>
                        <p:par>
                          <p:cTn id="41" fill="hold">
                            <p:stCondLst>
                              <p:cond delay="500"/>
                            </p:stCondLst>
                            <p:childTnLst>
                              <p:par>
                                <p:cTn id="42" presetID="1" presetClass="exit" presetSubtype="0" fill="hold" nodeType="afterEffect">
                                  <p:stCondLst>
                                    <p:cond delay="0"/>
                                  </p:stCondLst>
                                  <p:childTnLst>
                                    <p:set>
                                      <p:cBhvr>
                                        <p:cTn id="43" dur="1" fill="hold">
                                          <p:stCondLst>
                                            <p:cond delay="0"/>
                                          </p:stCondLst>
                                        </p:cTn>
                                        <p:tgtEl>
                                          <p:spTgt spid="10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t>
            </a:r>
            <a:r>
              <a:rPr lang="en-US" dirty="0" smtClean="0"/>
              <a:t>single or batch Assessments</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lvl="0">
              <a:buFont typeface="+mj-lt"/>
              <a:buAutoNum type="arabicPeriod"/>
            </a:pPr>
            <a:r>
              <a:rPr lang="en-US" sz="1800" dirty="0"/>
              <a:t>Select the check boxes by the Veterans that you want to include.</a:t>
            </a:r>
          </a:p>
          <a:p>
            <a:pPr lvl="0">
              <a:buFont typeface="+mj-lt"/>
              <a:buAutoNum type="arabicPeriod"/>
            </a:pPr>
            <a:r>
              <a:rPr lang="en-US" sz="1800" dirty="0"/>
              <a:t>Click </a:t>
            </a:r>
            <a:r>
              <a:rPr lang="en-US" sz="1800" b="1" dirty="0"/>
              <a:t>Select</a:t>
            </a:r>
            <a:r>
              <a:rPr lang="en-US" sz="1800" dirty="0"/>
              <a:t> </a:t>
            </a:r>
            <a:r>
              <a:rPr lang="en-US" sz="1800" b="1" dirty="0"/>
              <a:t>Veterans</a:t>
            </a:r>
            <a:r>
              <a:rPr lang="en-US" sz="1800" dirty="0"/>
              <a:t>.</a:t>
            </a:r>
          </a:p>
          <a:p>
            <a:pPr lvl="0">
              <a:buFont typeface="+mj-lt"/>
              <a:buAutoNum type="arabicPeriod"/>
            </a:pPr>
            <a:endParaRPr lang="en-US" sz="1800" dirty="0" smtClean="0"/>
          </a:p>
          <a:p>
            <a:pPr lvl="0">
              <a:buFont typeface="+mj-lt"/>
              <a:buAutoNum type="arabicPeriod"/>
            </a:pPr>
            <a:endParaRPr lang="en-US" sz="1800" dirty="0"/>
          </a:p>
          <a:p>
            <a:pPr lvl="0">
              <a:buFont typeface="+mj-lt"/>
              <a:buAutoNum type="arabicPeriod"/>
            </a:pPr>
            <a:endParaRPr lang="en-US" sz="1800" dirty="0" smtClean="0"/>
          </a:p>
          <a:p>
            <a:pPr marL="400050" lvl="1" indent="0">
              <a:spcBef>
                <a:spcPts val="1800"/>
              </a:spcBef>
              <a:buNone/>
            </a:pPr>
            <a:endParaRPr lang="en-US" sz="1900" dirty="0" smtClean="0">
              <a:solidFill>
                <a:srgbClr val="0F4C66"/>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Selecting Veteran</a:t>
            </a:r>
            <a:endParaRPr lang="en-US"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5325" y="1882964"/>
            <a:ext cx="6586538" cy="3998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95325" y="1882964"/>
            <a:ext cx="6588959" cy="399872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375400" y="2481714"/>
            <a:ext cx="711200" cy="20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957889" y="5580834"/>
            <a:ext cx="1223961" cy="197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70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500" fill="hold"/>
                                        <p:tgtEl>
                                          <p:spTgt spid="1033"/>
                                        </p:tgtEl>
                                      </p:cBhvr>
                                      <p:by x="200000" y="200000"/>
                                    </p:animScale>
                                  </p:childTnLst>
                                </p:cTn>
                              </p:par>
                            </p:childTnLst>
                          </p:cTn>
                        </p:par>
                        <p:par>
                          <p:cTn id="12" fill="hold">
                            <p:stCondLst>
                              <p:cond delay="500"/>
                            </p:stCondLst>
                            <p:childTnLst>
                              <p:par>
                                <p:cTn id="13" presetID="1" presetClass="exit" presetSubtype="0" fill="hold" nodeType="afterEffect">
                                  <p:stCondLst>
                                    <p:cond delay="0"/>
                                  </p:stCondLst>
                                  <p:childTnLst>
                                    <p:set>
                                      <p:cBhvr>
                                        <p:cTn id="14" dur="1" fill="hold">
                                          <p:stCondLst>
                                            <p:cond delay="0"/>
                                          </p:stCondLst>
                                        </p:cTn>
                                        <p:tgtEl>
                                          <p:spTgt spid="1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Assessments</a:t>
            </a:r>
            <a:endParaRPr lang="en-US" dirty="0"/>
          </a:p>
        </p:txBody>
      </p:sp>
      <p:sp>
        <p:nvSpPr>
          <p:cNvPr id="3" name="Content Placeholder 2"/>
          <p:cNvSpPr>
            <a:spLocks noGrp="1"/>
          </p:cNvSpPr>
          <p:nvPr>
            <p:ph idx="1"/>
          </p:nvPr>
        </p:nvSpPr>
        <p:spPr>
          <a:xfrm>
            <a:off x="579533" y="1143000"/>
            <a:ext cx="8229600" cy="4683642"/>
          </a:xfrm>
        </p:spPr>
        <p:txBody>
          <a:bodyPr>
            <a:normAutofit/>
          </a:bodyPr>
          <a:lstStyle/>
          <a:p>
            <a:pPr>
              <a:buFont typeface="+mj-lt"/>
              <a:buAutoNum type="arabicPeriod"/>
            </a:pPr>
            <a:r>
              <a:rPr lang="en-US" sz="1800" dirty="0" smtClean="0"/>
              <a:t>Select the program, clinic, note title, and clinician from the drop-down lists.</a:t>
            </a:r>
          </a:p>
          <a:p>
            <a:pPr>
              <a:buFont typeface="+mj-lt"/>
              <a:buAutoNum type="arabicPeriod"/>
            </a:pPr>
            <a:r>
              <a:rPr lang="en-US" sz="1800" dirty="0" smtClean="0"/>
              <a:t>Select </a:t>
            </a:r>
            <a:r>
              <a:rPr lang="en-US" sz="1800" b="1" dirty="0" smtClean="0"/>
              <a:t>Due Clinical Reminders </a:t>
            </a:r>
            <a:r>
              <a:rPr lang="en-US" sz="1800" dirty="0" smtClean="0"/>
              <a:t>(see list on the next slide).</a:t>
            </a:r>
          </a:p>
          <a:p>
            <a:pPr lvl="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a:ln>
            <a:solidFill>
              <a:schemeClr val="bg1">
                <a:lumMod val="95000"/>
              </a:schemeClr>
            </a:solidFill>
          </a:ln>
        </p:spPr>
        <p:txBody>
          <a:bodyPr/>
          <a:lstStyle/>
          <a:p>
            <a:r>
              <a:rPr lang="en-US" dirty="0"/>
              <a:t>B</a:t>
            </a:r>
            <a:r>
              <a:rPr lang="en-US" dirty="0" smtClean="0"/>
              <a:t>. Selecting settings and Clinical Reminders</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2297" y="1883084"/>
            <a:ext cx="6723068" cy="4776472"/>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89755" y="4776181"/>
            <a:ext cx="623795" cy="113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89687" y="4625340"/>
            <a:ext cx="1540428" cy="899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48371" y="5943998"/>
            <a:ext cx="1053809" cy="21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06917" y="5735675"/>
            <a:ext cx="355283" cy="23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935493" y="5745676"/>
            <a:ext cx="142847" cy="96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67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500" fill="hold"/>
                                        <p:tgtEl>
                                          <p:spTgt spid="2050"/>
                                        </p:tgtEl>
                                      </p:cBhvr>
                                      <p:by x="135000" y="135000"/>
                                    </p:animScale>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500" fill="hold"/>
                                        <p:tgtEl>
                                          <p:spTgt spid="2052"/>
                                        </p:tgtEl>
                                      </p:cBhvr>
                                      <p:by x="200000" y="200000"/>
                                    </p:animScale>
                                  </p:childTnLst>
                                </p:cTn>
                              </p:par>
                            </p:childTnLst>
                          </p:cTn>
                        </p:par>
                        <p:par>
                          <p:cTn id="26" fill="hold">
                            <p:stCondLst>
                              <p:cond delay="500"/>
                            </p:stCondLst>
                            <p:childTnLst>
                              <p:par>
                                <p:cTn id="27" presetID="1" presetClass="exit" presetSubtype="0" fill="hold" nodeType="afterEffect">
                                  <p:stCondLst>
                                    <p:cond delay="0"/>
                                  </p:stCondLst>
                                  <p:childTnLst>
                                    <p:set>
                                      <p:cBhvr>
                                        <p:cTn id="28" dur="1" fill="hold">
                                          <p:stCondLst>
                                            <p:cond delay="0"/>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a:t>
            </a:r>
            <a:r>
              <a:rPr lang="en-US" dirty="0"/>
              <a:t>to the eScreening tablet system </a:t>
            </a:r>
            <a:br>
              <a:rPr lang="en-US" dirty="0"/>
            </a:br>
            <a:endParaRPr lang="en-US" dirty="0"/>
          </a:p>
        </p:txBody>
      </p:sp>
      <p:sp>
        <p:nvSpPr>
          <p:cNvPr id="3" name="Content Placeholder 2"/>
          <p:cNvSpPr>
            <a:spLocks noGrp="1"/>
          </p:cNvSpPr>
          <p:nvPr>
            <p:ph idx="1"/>
          </p:nvPr>
        </p:nvSpPr>
        <p:spPr/>
        <p:txBody>
          <a:bodyPr>
            <a:normAutofit/>
          </a:bodyPr>
          <a:lstStyle/>
          <a:p>
            <a:pPr marL="0" indent="0" algn="ctr">
              <a:spcBef>
                <a:spcPts val="0"/>
              </a:spcBef>
              <a:buNone/>
            </a:pPr>
            <a:r>
              <a:rPr lang="en-US" sz="2400" b="1" dirty="0"/>
              <a:t>Mental Health eScreening Research Pilot</a:t>
            </a:r>
          </a:p>
          <a:p>
            <a:pPr marL="0" indent="0">
              <a:buNone/>
            </a:pPr>
            <a:r>
              <a:rPr lang="en-US" sz="2400" dirty="0"/>
              <a:t>For the last two years, members of the Center for Excellence in Stress and Mental Health (CESAMH) have been using eScreening for OEF/OIF/OND Veterans enrolling in VA Health Care in San Diego. CESAMH has also been tracking OOO Veterans for depression, suicide risk, PTSD, and more.</a:t>
            </a:r>
          </a:p>
          <a:p>
            <a:pPr marL="0" indent="0">
              <a:buNone/>
            </a:pPr>
            <a:endParaRPr lang="en-US" sz="2400" dirty="0"/>
          </a:p>
          <a:p>
            <a:pPr marL="0" indent="0">
              <a:buNone/>
            </a:pPr>
            <a:r>
              <a:rPr lang="en-US" sz="2400" dirty="0"/>
              <a:t>We (CESAMH) found that about half of the newly enrolled had risk factors for suicide, indicating the need for immediate clinical follow-up. Many of them had symptoms of depression or anxiety, and the majority of these younger Veterans were in physical pain. </a:t>
            </a:r>
            <a:endParaRPr lang="en-US" sz="1800" dirty="0"/>
          </a:p>
          <a:p>
            <a:pPr marL="0" indent="0">
              <a:buNone/>
            </a:pPr>
            <a:endParaRPr lang="en-US" sz="2400" dirty="0" smtClean="0"/>
          </a:p>
          <a:p>
            <a:pPr marL="0" indent="0">
              <a:buNone/>
            </a:pPr>
            <a:endParaRPr lang="en-US" sz="24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108002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3|Setting </a:t>
            </a:r>
            <a:r>
              <a:rPr lang="en-US" dirty="0"/>
              <a:t>Up the Assessment</a:t>
            </a:r>
          </a:p>
        </p:txBody>
      </p:sp>
      <p:sp>
        <p:nvSpPr>
          <p:cNvPr id="4" name="Text Placeholder 3"/>
          <p:cNvSpPr>
            <a:spLocks noGrp="1"/>
          </p:cNvSpPr>
          <p:nvPr>
            <p:ph type="body" sz="quarter" idx="13"/>
          </p:nvPr>
        </p:nvSpPr>
        <p:spPr/>
        <p:txBody>
          <a:bodyPr>
            <a:normAutofit/>
          </a:bodyPr>
          <a:lstStyle/>
          <a:p>
            <a:r>
              <a:rPr lang="en-US" dirty="0" smtClean="0"/>
              <a:t>Clinical Reminders</a:t>
            </a:r>
            <a:endParaRPr lang="en-US" dirty="0"/>
          </a:p>
        </p:txBody>
      </p:sp>
      <p:sp>
        <p:nvSpPr>
          <p:cNvPr id="5" name="Content Placeholder 4"/>
          <p:cNvSpPr>
            <a:spLocks noGrp="1"/>
          </p:cNvSpPr>
          <p:nvPr>
            <p:ph idx="1"/>
          </p:nvPr>
        </p:nvSpPr>
        <p:spPr>
          <a:xfrm>
            <a:off x="1053811" y="1667741"/>
            <a:ext cx="6867525" cy="3600986"/>
          </a:xfrm>
          <a:prstGeom prst="rect">
            <a:avLst/>
          </a:prstGeom>
        </p:spPr>
        <p:txBody>
          <a:bodyPr wrap="square">
            <a:spAutoFit/>
          </a:bodyPr>
          <a:lstStyle/>
          <a:p>
            <a:pPr marL="0" indent="0">
              <a:buNone/>
            </a:pPr>
            <a:r>
              <a:rPr lang="en-US" sz="2000" dirty="0" smtClean="0"/>
              <a:t>Clinical Reminders available in eScreening</a:t>
            </a:r>
            <a:endParaRPr lang="en-US" sz="2000" dirty="0"/>
          </a:p>
          <a:p>
            <a:pPr lvl="1"/>
            <a:r>
              <a:rPr lang="en-US" sz="1600" dirty="0"/>
              <a:t>Homelessness Screening</a:t>
            </a:r>
          </a:p>
          <a:p>
            <a:pPr lvl="1"/>
            <a:r>
              <a:rPr lang="en-US" sz="1600" dirty="0"/>
              <a:t>Advanced Directive Screen</a:t>
            </a:r>
          </a:p>
          <a:p>
            <a:pPr lvl="1"/>
            <a:r>
              <a:rPr lang="en-US" sz="1600" dirty="0"/>
              <a:t>Screen for Infectious Disease and Infectious Fragments, 4A-4D </a:t>
            </a:r>
            <a:r>
              <a:rPr lang="en-US" sz="1600" dirty="0" smtClean="0"/>
              <a:t/>
            </a:r>
            <a:br>
              <a:rPr lang="en-US" sz="1600" dirty="0" smtClean="0"/>
            </a:br>
            <a:r>
              <a:rPr lang="en-US" sz="1600" dirty="0" smtClean="0"/>
              <a:t>(Iraq &amp; Afghan </a:t>
            </a:r>
            <a:r>
              <a:rPr lang="en-US" sz="1600" dirty="0"/>
              <a:t>Post-Deployment Screen)</a:t>
            </a:r>
          </a:p>
          <a:p>
            <a:pPr lvl="1"/>
            <a:r>
              <a:rPr lang="en-US" sz="1600" dirty="0"/>
              <a:t>Tobacco Cessation Screen</a:t>
            </a:r>
          </a:p>
          <a:p>
            <a:pPr lvl="1"/>
            <a:r>
              <a:rPr lang="en-US" sz="1600" dirty="0"/>
              <a:t>Alcohol Use Screen (AUDIT-C)</a:t>
            </a:r>
          </a:p>
          <a:p>
            <a:pPr lvl="1"/>
            <a:r>
              <a:rPr lang="en-US" sz="1600" dirty="0"/>
              <a:t>TBI Screening</a:t>
            </a:r>
          </a:p>
          <a:p>
            <a:pPr lvl="1"/>
            <a:r>
              <a:rPr lang="en-US" sz="1600" dirty="0"/>
              <a:t>Depression Screening</a:t>
            </a:r>
          </a:p>
          <a:p>
            <a:pPr lvl="1"/>
            <a:r>
              <a:rPr lang="en-US" sz="1600" dirty="0"/>
              <a:t>MST Screening</a:t>
            </a:r>
          </a:p>
          <a:p>
            <a:pPr lvl="1"/>
            <a:r>
              <a:rPr lang="en-US" sz="1600" dirty="0"/>
              <a:t>Screen for PTSD (PC-PTSD)</a:t>
            </a:r>
          </a:p>
          <a:p>
            <a:pPr lvl="1"/>
            <a:r>
              <a:rPr lang="en-US" sz="1600" dirty="0" smtClean="0"/>
              <a:t>Pain </a:t>
            </a:r>
            <a:r>
              <a:rPr lang="en-US" sz="1600" dirty="0"/>
              <a:t>Scale: 0-10 (Vital, not clinical reminder)</a:t>
            </a:r>
          </a:p>
        </p:txBody>
      </p:sp>
    </p:spTree>
    <p:extLst>
      <p:ext uri="{BB962C8B-B14F-4D97-AF65-F5344CB8AC3E}">
        <p14:creationId xmlns:p14="http://schemas.microsoft.com/office/powerpoint/2010/main" val="196625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t>
            </a:r>
            <a:r>
              <a:rPr lang="en-US" dirty="0" smtClean="0"/>
              <a:t>the Assessment</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3. Scroll to the bottom of the page, then click </a:t>
            </a:r>
            <a:r>
              <a:rPr lang="en-US" sz="1800" b="1" dirty="0" smtClean="0"/>
              <a:t>Create Assessments</a:t>
            </a:r>
            <a:r>
              <a:rPr lang="en-US" sz="1800" dirty="0" smtClean="0"/>
              <a:t>.</a:t>
            </a:r>
          </a:p>
          <a:p>
            <a:pPr marL="0" lvl="0" indent="0">
              <a:buNone/>
            </a:pPr>
            <a:endParaRPr lang="en-US" sz="1800" dirty="0"/>
          </a:p>
          <a:p>
            <a:pPr marL="0" lvl="0" indent="0">
              <a:buNone/>
            </a:pPr>
            <a:endParaRPr lang="en-US" sz="1800" dirty="0" smtClean="0"/>
          </a:p>
          <a:p>
            <a:pPr marL="0" lvl="0" indent="0">
              <a:buNone/>
            </a:pPr>
            <a:endParaRPr lang="en-US" sz="1800" dirty="0" smtClean="0"/>
          </a:p>
          <a:p>
            <a:pPr marL="0" lvl="0" indent="0">
              <a:buNone/>
            </a:pPr>
            <a:endParaRPr lang="en-US" sz="1800" b="1" dirty="0" smtClean="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Creating the Assessment</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 y="1588161"/>
            <a:ext cx="8233774" cy="4706270"/>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6666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 Setting Up </a:t>
            </a:r>
            <a:r>
              <a:rPr lang="en-US" dirty="0" smtClean="0"/>
              <a:t>Assessments</a:t>
            </a:r>
            <a:endParaRPr lang="en-US" dirty="0"/>
          </a:p>
        </p:txBody>
      </p:sp>
      <p:sp>
        <p:nvSpPr>
          <p:cNvPr id="3" name="Content Placeholder 2"/>
          <p:cNvSpPr>
            <a:spLocks noGrp="1"/>
          </p:cNvSpPr>
          <p:nvPr>
            <p:ph idx="1"/>
          </p:nvPr>
        </p:nvSpPr>
        <p:spPr>
          <a:xfrm>
            <a:off x="326292" y="1114009"/>
            <a:ext cx="8229600" cy="5364910"/>
          </a:xfrm>
        </p:spPr>
        <p:txBody>
          <a:bodyPr>
            <a:normAutofit/>
          </a:bodyPr>
          <a:lstStyle/>
          <a:p>
            <a:pPr marL="0" lvl="0" indent="0">
              <a:buNone/>
            </a:pPr>
            <a:r>
              <a:rPr lang="en-US" sz="1800" dirty="0" smtClean="0"/>
              <a:t>A banner confirms the Battery was created.</a:t>
            </a:r>
          </a:p>
          <a:p>
            <a:pPr marL="0" lvl="0" indent="0">
              <a:buNone/>
            </a:pPr>
            <a:r>
              <a:rPr lang="en-US" sz="1800" dirty="0" smtClean="0"/>
              <a:t>The system is ready to accept input from the Veterans you created Batteries for. </a:t>
            </a:r>
          </a:p>
          <a:p>
            <a:pPr marL="0" lvl="0" indent="0">
              <a:buNone/>
            </a:pPr>
            <a:endParaRPr lang="en-US" sz="1800" dirty="0"/>
          </a:p>
          <a:p>
            <a:pPr marL="0" lvl="0" indent="0">
              <a:buNone/>
            </a:pPr>
            <a:endParaRPr lang="en-US" sz="1800" dirty="0" smtClean="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lvl="0">
              <a:buFont typeface="+mj-lt"/>
              <a:buAutoNum type="arabicPeriod" startAt="2"/>
            </a:pPr>
            <a:endParaRPr lang="en-US" sz="1800" dirty="0"/>
          </a:p>
          <a:p>
            <a:pPr marL="0" lvl="0" indent="0">
              <a:buNone/>
            </a:pPr>
            <a:endParaRPr lang="en-US" sz="1800" dirty="0" smtClean="0"/>
          </a:p>
          <a:p>
            <a:pPr marL="0" lvl="0" indent="0">
              <a:buNone/>
            </a:pPr>
            <a:r>
              <a:rPr lang="en-US" sz="1800" dirty="0"/>
              <a:t>The next slide displays the Veteran log in screen.</a:t>
            </a:r>
          </a:p>
          <a:p>
            <a:pPr lvl="0">
              <a:buFont typeface="+mj-lt"/>
              <a:buAutoNum type="arabicPeriod" startAt="3"/>
            </a:pPr>
            <a:endParaRPr lang="en-US" sz="1800" dirty="0" smtClean="0"/>
          </a:p>
          <a:p>
            <a:pPr lvl="0">
              <a:buFont typeface="+mj-lt"/>
              <a:buAutoNum type="arabicPeriod" startAt="3"/>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Confirmation</a:t>
            </a:r>
            <a:endParaRPr lang="en-US" dirty="0"/>
          </a:p>
        </p:txBody>
      </p:sp>
      <p:sp>
        <p:nvSpPr>
          <p:cNvPr id="21" name="Rectangle 20"/>
          <p:cNvSpPr/>
          <p:nvPr/>
        </p:nvSpPr>
        <p:spPr>
          <a:xfrm>
            <a:off x="673763" y="3520239"/>
            <a:ext cx="7158796" cy="55245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7303" y="1943650"/>
            <a:ext cx="8300519" cy="34040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02777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a:t>The Veteran sees this screen on the tablet.</a:t>
            </a:r>
          </a:p>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5955" y="2062607"/>
            <a:ext cx="6587172" cy="332660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0020829"/>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71806" y="3599052"/>
            <a:ext cx="785813" cy="963613"/>
            <a:chOff x="4156364" y="2987289"/>
            <a:chExt cx="785813" cy="963613"/>
          </a:xfrm>
        </p:grpSpPr>
        <p:pic>
          <p:nvPicPr>
            <p:cNvPr id="7171"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098800"/>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56364" y="2987289"/>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962526"/>
            <a:ext cx="8229600" cy="5787190"/>
          </a:xfrm>
        </p:spPr>
        <p:txBody>
          <a:bodyPr>
            <a:normAutofit/>
          </a:bodyPr>
          <a:lstStyle/>
          <a:p>
            <a:pPr marL="0" indent="0">
              <a:buNone/>
            </a:pPr>
            <a:r>
              <a:rPr lang="en-US" sz="1400" dirty="0" smtClean="0"/>
              <a:t>From the Home screen, click </a:t>
            </a:r>
            <a:r>
              <a:rPr lang="en-US" sz="1400" b="1" dirty="0" smtClean="0"/>
              <a:t>Dashboard</a:t>
            </a:r>
            <a:r>
              <a:rPr lang="en-US" sz="1400" dirty="0" smtClean="0"/>
              <a:t>.</a:t>
            </a:r>
          </a:p>
          <a:p>
            <a:pPr marL="0" indent="0">
              <a:buNone/>
            </a:pPr>
            <a:r>
              <a:rPr lang="en-US" sz="1400" dirty="0"/>
              <a:t>The Dashboard opens in List view</a:t>
            </a:r>
            <a:r>
              <a:rPr lang="en-US" sz="1400" dirty="0" smtClean="0"/>
              <a:t>. This view shows Veterans with </a:t>
            </a:r>
            <a:r>
              <a:rPr lang="en-US" sz="1400" dirty="0"/>
              <a:t>a battery scheduled, in progress, or </a:t>
            </a:r>
            <a:r>
              <a:rPr lang="en-US" sz="1400" dirty="0" smtClean="0"/>
              <a:t>completed, and any </a:t>
            </a:r>
            <a:r>
              <a:rPr lang="en-US" sz="1400" dirty="0"/>
              <a:t>alerts associated with the screenings. </a:t>
            </a:r>
          </a:p>
          <a:p>
            <a:pPr marL="0" indent="0">
              <a:buNone/>
            </a:pPr>
            <a:endParaRPr lang="en-US" sz="1400" dirty="0"/>
          </a:p>
          <a:p>
            <a:pPr>
              <a:buFont typeface="+mj-lt"/>
              <a:buAutoNum type="arabicPeriod"/>
            </a:pPr>
            <a:endParaRPr lang="en-US" sz="1800" dirty="0"/>
          </a:p>
          <a:p>
            <a:pPr marL="0" indent="0">
              <a:buNone/>
            </a:pPr>
            <a:endParaRPr lang="en-US" sz="1800" dirty="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9715" y="2006425"/>
            <a:ext cx="6747493" cy="409023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686800" y="2952750"/>
            <a:ext cx="184731" cy="369332"/>
          </a:xfrm>
          <a:prstGeom prst="rect">
            <a:avLst/>
          </a:prstGeom>
          <a:noFill/>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226996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Clicking a Veteran’s name brings you to the Assessment Summary page:</a:t>
            </a:r>
            <a:endParaRPr lang="en-US" sz="1800" dirty="0"/>
          </a:p>
        </p:txBody>
      </p:sp>
      <p:pic>
        <p:nvPicPr>
          <p:cNvPr id="1024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8455" y="1604447"/>
            <a:ext cx="7270013" cy="477501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1530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Assessment Summary has many functions:</a:t>
            </a:r>
          </a:p>
          <a:p>
            <a:pPr>
              <a:buFont typeface="Arial" panose="020B0604020202020204" pitchFamily="34" charset="0"/>
              <a:buChar char="•"/>
            </a:pPr>
            <a:r>
              <a:rPr lang="en-US" sz="1400" dirty="0" smtClean="0"/>
              <a:t>Review CPRS Note</a:t>
            </a:r>
          </a:p>
          <a:p>
            <a:pPr>
              <a:buFont typeface="Arial" panose="020B0604020202020204" pitchFamily="34" charset="0"/>
              <a:buChar char="•"/>
            </a:pPr>
            <a:r>
              <a:rPr lang="en-US" sz="1400" dirty="0" smtClean="0"/>
              <a:t>View &amp; Print the Veteran Summary</a:t>
            </a:r>
          </a:p>
          <a:p>
            <a:pPr>
              <a:buFont typeface="Arial" panose="020B0604020202020204" pitchFamily="34" charset="0"/>
              <a:buChar char="•"/>
            </a:pPr>
            <a:r>
              <a:rPr lang="en-US" sz="1400" dirty="0" smtClean="0"/>
              <a:t>Save to </a:t>
            </a:r>
            <a:r>
              <a:rPr lang="en-US" sz="1400" dirty="0" err="1" smtClean="0"/>
              <a:t>VistA</a:t>
            </a:r>
            <a:endParaRPr lang="en-US" sz="1400" dirty="0" smtClean="0"/>
          </a:p>
          <a:p>
            <a:pPr marL="0" indent="0">
              <a:buNone/>
            </a:pPr>
            <a:endParaRPr lang="en-US" sz="1800" dirty="0"/>
          </a:p>
        </p:txBody>
      </p:sp>
      <p:pic>
        <p:nvPicPr>
          <p:cNvPr id="11279"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91528" y="2404160"/>
            <a:ext cx="5892946" cy="389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5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animEffect transition="in" filter="fade">
                                      <p:cBhvr>
                                        <p:cTn id="13" dur="500"/>
                                        <p:tgtEl>
                                          <p:spTgt spid="17">
                                            <p:txEl>
                                              <p:pRg st="3" end="3"/>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1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477375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2290"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62365" y="448682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88474" y="4378772"/>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Reporting and Data</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29</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Introduction to Reporting and Data</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MHE incorporates functions </a:t>
            </a:r>
            <a:r>
              <a:rPr lang="en-US" sz="1800" b="1" dirty="0" smtClean="0"/>
              <a:t>that allow you to view </a:t>
            </a:r>
            <a:r>
              <a:rPr lang="en-US" sz="1800" b="1" dirty="0" smtClean="0"/>
              <a:t>Veteran </a:t>
            </a:r>
            <a:r>
              <a:rPr lang="en-US" sz="1800" b="1" dirty="0" smtClean="0"/>
              <a:t>and assessment </a:t>
            </a:r>
            <a:r>
              <a:rPr lang="en-US" sz="1800" b="1" dirty="0" smtClean="0"/>
              <a:t>data, </a:t>
            </a:r>
            <a:r>
              <a:rPr lang="en-US" sz="1800" b="1" dirty="0" smtClean="0"/>
              <a:t>and generate various reports. </a:t>
            </a:r>
          </a:p>
          <a:p>
            <a:pPr marL="0" indent="0">
              <a:spcBef>
                <a:spcPts val="600"/>
              </a:spcBef>
              <a:buNone/>
            </a:pPr>
            <a:r>
              <a:rPr lang="en-US" sz="1800" dirty="0" smtClean="0"/>
              <a:t>You can:</a:t>
            </a:r>
            <a:endParaRPr lang="en-US" sz="1800" dirty="0"/>
          </a:p>
          <a:p>
            <a:pPr>
              <a:buFont typeface="Arial" charset="0"/>
              <a:buChar char="•"/>
            </a:pPr>
            <a:r>
              <a:rPr lang="en-US" sz="1800" dirty="0" smtClean="0"/>
              <a:t>search </a:t>
            </a:r>
            <a:r>
              <a:rPr lang="en-US" sz="1800" dirty="0" smtClean="0"/>
              <a:t>the System for past Veterans and </a:t>
            </a:r>
            <a:r>
              <a:rPr lang="en-US" sz="1800" dirty="0" smtClean="0"/>
              <a:t>Assessments.</a:t>
            </a:r>
            <a:endParaRPr lang="en-US" sz="1800" dirty="0" smtClean="0"/>
          </a:p>
          <a:p>
            <a:pPr>
              <a:buFont typeface="Arial" charset="0"/>
              <a:buChar char="•"/>
            </a:pPr>
            <a:r>
              <a:rPr lang="en-US" sz="1800" dirty="0" smtClean="0"/>
              <a:t>print or </a:t>
            </a:r>
            <a:r>
              <a:rPr lang="en-US" sz="1800" dirty="0" smtClean="0"/>
              <a:t>review </a:t>
            </a:r>
            <a:r>
              <a:rPr lang="en-US" sz="1800" dirty="0" smtClean="0"/>
              <a:t>a Veteran’s </a:t>
            </a:r>
            <a:r>
              <a:rPr lang="en-US" sz="1800" dirty="0" smtClean="0"/>
              <a:t>individual questions and </a:t>
            </a:r>
            <a:r>
              <a:rPr lang="en-US" sz="1800" dirty="0" smtClean="0"/>
              <a:t>answers.</a:t>
            </a:r>
            <a:endParaRPr lang="en-US" sz="1800" dirty="0" smtClean="0"/>
          </a:p>
          <a:p>
            <a:pPr>
              <a:buFont typeface="Arial" charset="0"/>
              <a:buChar char="•"/>
            </a:pPr>
            <a:r>
              <a:rPr lang="en-US" sz="1800" dirty="0" smtClean="0"/>
              <a:t>export </a:t>
            </a:r>
            <a:r>
              <a:rPr lang="en-US" sz="1800" dirty="0" smtClean="0"/>
              <a:t>data for program </a:t>
            </a:r>
            <a:r>
              <a:rPr lang="en-US" sz="1800" dirty="0" smtClean="0"/>
              <a:t>evaluation.</a:t>
            </a:r>
            <a:endParaRPr lang="en-US" sz="1800" dirty="0"/>
          </a:p>
          <a:p>
            <a:pPr marL="0" indent="0">
              <a:buNone/>
            </a:pPr>
            <a:endParaRPr lang="en-US" sz="1800"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318023"/>
            <a:ext cx="8620125" cy="21145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8"/>
          <p:cNvSpPr/>
          <p:nvPr/>
        </p:nvSpPr>
        <p:spPr>
          <a:xfrm>
            <a:off x="2563912" y="4332639"/>
            <a:ext cx="3288544" cy="451883"/>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55061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smtClean="0"/>
              <a:t>We </a:t>
            </a:r>
            <a:r>
              <a:rPr lang="en-US" sz="2600" dirty="0"/>
              <a:t>have compared screening </a:t>
            </a:r>
            <a:r>
              <a:rPr lang="en-US" sz="2600" dirty="0" smtClean="0"/>
              <a:t>times </a:t>
            </a:r>
            <a:r>
              <a:rPr lang="en-US" sz="2600" dirty="0"/>
              <a:t>between Veterans using paper packet forms versus Veterans using CESAMH tablets to self-assess during enrollment. We found that almost all of the tablet-using Veterans had their screenings documented an average of 19 days sooner than the Veterans who used paper packet forms. </a:t>
            </a:r>
          </a:p>
          <a:p>
            <a:pPr marL="0" indent="0">
              <a:buNone/>
            </a:pPr>
            <a:endParaRPr lang="en-US" sz="2600" dirty="0"/>
          </a:p>
          <a:p>
            <a:pPr marL="0" indent="0">
              <a:buNone/>
            </a:pPr>
            <a:r>
              <a:rPr lang="en-US" sz="2600" dirty="0"/>
              <a:t>This is a fantastic leap forward in patient care. </a:t>
            </a:r>
          </a:p>
          <a:p>
            <a:pPr marL="0" indent="0">
              <a:buNone/>
            </a:pPr>
            <a:endParaRPr lang="en-US" sz="2600" dirty="0"/>
          </a:p>
          <a:p>
            <a:pPr marL="0" indent="0">
              <a:buNone/>
            </a:pPr>
            <a:r>
              <a:rPr lang="en-US" sz="2600" dirty="0"/>
              <a:t>We have the cutting edge technology, but without you, we can’t make the process successful. We are asking you to work with us as we roll out a new, upgraded, tablet system with a faster and more user-friendly interface.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Tree>
    <p:extLst>
      <p:ext uri="{BB962C8B-B14F-4D97-AF65-F5344CB8AC3E}">
        <p14:creationId xmlns:p14="http://schemas.microsoft.com/office/powerpoint/2010/main" val="4116576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13657451"/>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331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31457" y="528079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57200" y="5162550"/>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trainings options:</a:t>
            </a:r>
            <a:endParaRPr lang="en-US" sz="1800" dirty="0">
              <a:solidFill>
                <a:srgbClr val="FF0000"/>
              </a:solidFill>
            </a:endParaRP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points of contact:</a:t>
            </a:r>
          </a:p>
          <a:p>
            <a:pPr marL="400050" lvl="1" indent="0">
              <a:buNone/>
            </a:pPr>
            <a:endParaRPr lang="en-US" sz="1600" b="1" dirty="0">
              <a:solidFill>
                <a:schemeClr val="accent6">
                  <a:lumMod val="50000"/>
                </a:schemeClr>
              </a:solidFill>
            </a:endParaRPr>
          </a:p>
          <a:p>
            <a:pPr marL="1257300" lvl="3" indent="0">
              <a:buNone/>
            </a:pPr>
            <a:r>
              <a:rPr lang="en-US" sz="1800" b="1" dirty="0" smtClean="0">
                <a:solidFill>
                  <a:schemeClr val="accent6">
                    <a:lumMod val="50000"/>
                  </a:schemeClr>
                </a:solidFill>
              </a:rPr>
              <a:t>Liz </a:t>
            </a:r>
            <a:r>
              <a:rPr lang="en-US" sz="1800" b="1" dirty="0" err="1" smtClean="0">
                <a:solidFill>
                  <a:schemeClr val="accent6">
                    <a:lumMod val="50000"/>
                  </a:schemeClr>
                </a:solidFill>
              </a:rPr>
              <a:t>Floto</a:t>
            </a:r>
            <a:endParaRPr lang="en-US" sz="1800" b="1" dirty="0" smtClean="0">
              <a:solidFill>
                <a:schemeClr val="accent6">
                  <a:lumMod val="50000"/>
                </a:schemeClr>
              </a:solidFill>
            </a:endParaRPr>
          </a:p>
          <a:p>
            <a:pPr marL="1257300" lvl="3" indent="0">
              <a:buNone/>
            </a:pPr>
            <a:r>
              <a:rPr lang="en-US" sz="1800" b="1" dirty="0" smtClean="0">
                <a:solidFill>
                  <a:schemeClr val="accent6">
                    <a:lumMod val="50000"/>
                  </a:schemeClr>
                </a:solidFill>
              </a:rPr>
              <a:t>858-552-8585 Ext. 5550</a:t>
            </a:r>
          </a:p>
          <a:p>
            <a:pPr marL="1257300" lvl="3" indent="0">
              <a:buNone/>
            </a:pPr>
            <a:r>
              <a:rPr lang="en-US" sz="1800" b="1" dirty="0" smtClean="0">
                <a:solidFill>
                  <a:schemeClr val="accent6">
                    <a:lumMod val="50000"/>
                  </a:schemeClr>
                </a:solidFill>
                <a:hlinkClick r:id="rId3"/>
              </a:rPr>
              <a:t>Elizabeth.floto@va.gov</a:t>
            </a:r>
            <a:endParaRPr lang="en-US" sz="1800" b="1" dirty="0" smtClean="0">
              <a:solidFill>
                <a:schemeClr val="accent6">
                  <a:lumMod val="50000"/>
                </a:schemeClr>
              </a:solidFill>
            </a:endParaRPr>
          </a:p>
          <a:p>
            <a:pPr marL="1257300" lvl="3" indent="0">
              <a:buNone/>
            </a:pPr>
            <a:endParaRPr lang="en-US" sz="1800" b="1" dirty="0">
              <a:solidFill>
                <a:schemeClr val="accent6">
                  <a:lumMod val="50000"/>
                </a:schemeClr>
              </a:solidFill>
            </a:endParaRPr>
          </a:p>
          <a:p>
            <a:pPr marL="1257300" lvl="3" indent="0">
              <a:buNone/>
            </a:pPr>
            <a:r>
              <a:rPr lang="en-US" sz="1800" b="1" dirty="0" smtClean="0">
                <a:solidFill>
                  <a:schemeClr val="accent6">
                    <a:lumMod val="50000"/>
                  </a:schemeClr>
                </a:solidFill>
              </a:rPr>
              <a:t>Matthew Morgan</a:t>
            </a:r>
            <a:br>
              <a:rPr lang="en-US" sz="1800" b="1" dirty="0" smtClean="0">
                <a:solidFill>
                  <a:schemeClr val="accent6">
                    <a:lumMod val="50000"/>
                  </a:schemeClr>
                </a:solidFill>
              </a:rPr>
            </a:br>
            <a:r>
              <a:rPr lang="en-US" sz="1800" b="1" dirty="0" smtClean="0">
                <a:solidFill>
                  <a:schemeClr val="accent6">
                    <a:lumMod val="50000"/>
                  </a:schemeClr>
                </a:solidFill>
              </a:rPr>
              <a:t>858-552-8585 ext.5557</a:t>
            </a:r>
          </a:p>
          <a:p>
            <a:pPr marL="1257300" lvl="3" indent="0">
              <a:buNone/>
            </a:pPr>
            <a:r>
              <a:rPr lang="en-US" sz="1800" b="1" dirty="0" smtClean="0">
                <a:solidFill>
                  <a:schemeClr val="accent6">
                    <a:lumMod val="50000"/>
                  </a:schemeClr>
                </a:solidFill>
                <a:hlinkClick r:id="rId4"/>
              </a:rPr>
              <a:t>Matthew.Morgan@va.gov</a:t>
            </a:r>
            <a:endParaRPr lang="en-US" sz="1800" b="1" dirty="0" smtClean="0">
              <a:solidFill>
                <a:schemeClr val="accent6">
                  <a:lumMod val="50000"/>
                </a:schemeClr>
              </a:solidFill>
            </a:endParaRPr>
          </a:p>
          <a:p>
            <a:pPr marL="400050" lvl="1" indent="0">
              <a:buNone/>
            </a:pPr>
            <a:endParaRPr lang="en-US" sz="1600" b="1" dirty="0" smtClean="0">
              <a:solidFill>
                <a:schemeClr val="accent6">
                  <a:lumMod val="50000"/>
                </a:schemeClr>
              </a:solidFill>
            </a:endParaRP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089214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eScreening</a:t>
            </a:r>
            <a:r>
              <a:rPr lang="en-US" dirty="0" smtClean="0"/>
              <a:t> Policies and Procedures for Primary Care</a:t>
            </a:r>
            <a:endParaRPr lang="en-US" dirty="0"/>
          </a:p>
        </p:txBody>
      </p:sp>
      <p:sp>
        <p:nvSpPr>
          <p:cNvPr id="3" name="Content Placeholder 2"/>
          <p:cNvSpPr>
            <a:spLocks noGrp="1"/>
          </p:cNvSpPr>
          <p:nvPr>
            <p:ph idx="1"/>
          </p:nvPr>
        </p:nvSpPr>
        <p:spPr>
          <a:xfrm>
            <a:off x="457200" y="1007917"/>
            <a:ext cx="8229600" cy="4983163"/>
          </a:xfrm>
        </p:spPr>
        <p:txBody>
          <a:bodyPr>
            <a:normAutofit/>
          </a:bodyPr>
          <a:lstStyle/>
          <a:p>
            <a:pPr marL="0" indent="0">
              <a:buNone/>
            </a:pPr>
            <a:r>
              <a:rPr lang="en-US" sz="2800" u="sng" dirty="0" smtClean="0"/>
              <a:t>Include</a:t>
            </a:r>
            <a:r>
              <a:rPr lang="en-US" sz="2800" dirty="0" smtClean="0"/>
              <a:t>:</a:t>
            </a:r>
            <a:endParaRPr lang="en-US" sz="2800" dirty="0"/>
          </a:p>
          <a:p>
            <a:pPr marL="0" indent="0">
              <a:buNone/>
            </a:pPr>
            <a:r>
              <a:rPr lang="en-US" sz="2800" dirty="0" smtClean="0"/>
              <a:t>All </a:t>
            </a:r>
            <a:r>
              <a:rPr lang="en-US" sz="2800" dirty="0"/>
              <a:t>capable </a:t>
            </a:r>
            <a:r>
              <a:rPr lang="en-US" sz="2800" dirty="0" smtClean="0"/>
              <a:t>Veterans </a:t>
            </a:r>
            <a:r>
              <a:rPr lang="en-US" sz="2800" dirty="0"/>
              <a:t>who </a:t>
            </a:r>
            <a:r>
              <a:rPr lang="en-US" sz="2800" dirty="0" smtClean="0"/>
              <a:t>present to Primary </a:t>
            </a:r>
            <a:r>
              <a:rPr lang="en-US" sz="2800" dirty="0"/>
              <a:t>Care to see a Primary Care provider who is taking part in the pilot. </a:t>
            </a:r>
            <a:endParaRPr lang="en-US" sz="2800" dirty="0" smtClean="0"/>
          </a:p>
          <a:p>
            <a:pPr marL="0" indent="0">
              <a:buNone/>
            </a:pPr>
            <a:endParaRPr lang="en-US" sz="2800" dirty="0" smtClean="0"/>
          </a:p>
          <a:p>
            <a:pPr marL="0" indent="0">
              <a:buNone/>
            </a:pPr>
            <a:r>
              <a:rPr lang="en-US" sz="2800" u="sng" dirty="0" smtClean="0"/>
              <a:t>Exclude</a:t>
            </a:r>
            <a:r>
              <a:rPr lang="en-US" sz="2800" dirty="0" smtClean="0"/>
              <a:t>:</a:t>
            </a:r>
          </a:p>
          <a:p>
            <a:pPr marL="0" indent="0">
              <a:buNone/>
            </a:pPr>
            <a:r>
              <a:rPr lang="en-US" sz="2800" dirty="0" smtClean="0"/>
              <a:t>Veterans </a:t>
            </a:r>
            <a:r>
              <a:rPr lang="en-US" sz="2800" dirty="0"/>
              <a:t>whose CPRS record carries a SAIL flag. Veterans who have been SAIL flagged present a danger due to aggressive behavior and could use the tablet as an instrument to </a:t>
            </a:r>
            <a:r>
              <a:rPr lang="en-US" sz="2800" dirty="0" smtClean="0"/>
              <a:t>harm </a:t>
            </a:r>
            <a:r>
              <a:rPr lang="en-US" sz="2800" dirty="0"/>
              <a:t>others.</a:t>
            </a:r>
          </a:p>
          <a:p>
            <a:pPr marL="0" indent="0">
              <a:buNone/>
            </a:pPr>
            <a:endParaRPr lang="en-US" sz="5200" dirty="0"/>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a:t> </a:t>
            </a:r>
            <a:r>
              <a:rPr lang="en-US" dirty="0" smtClean="0"/>
              <a:t>Inclusion and Exclusion </a:t>
            </a:r>
            <a:r>
              <a:rPr lang="en-US" dirty="0" smtClean="0"/>
              <a:t>Criteria</a:t>
            </a:r>
            <a:endParaRPr lang="en-US" dirty="0"/>
          </a:p>
          <a:p>
            <a:endParaRPr lang="en-US" dirty="0"/>
          </a:p>
        </p:txBody>
      </p:sp>
    </p:spTree>
    <p:extLst>
      <p:ext uri="{BB962C8B-B14F-4D97-AF65-F5344CB8AC3E}">
        <p14:creationId xmlns:p14="http://schemas.microsoft.com/office/powerpoint/2010/main" val="2194912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eScreening</a:t>
            </a:r>
            <a:r>
              <a:rPr lang="en-US" dirty="0"/>
              <a:t> Policies and Procedures for Primary Care</a:t>
            </a:r>
          </a:p>
        </p:txBody>
      </p:sp>
      <p:sp>
        <p:nvSpPr>
          <p:cNvPr id="3" name="Content Placeholder 2"/>
          <p:cNvSpPr>
            <a:spLocks noGrp="1"/>
          </p:cNvSpPr>
          <p:nvPr>
            <p:ph idx="1"/>
          </p:nvPr>
        </p:nvSpPr>
        <p:spPr/>
        <p:txBody>
          <a:bodyPr>
            <a:normAutofit lnSpcReduction="10000"/>
          </a:bodyPr>
          <a:lstStyle/>
          <a:p>
            <a:pPr marL="0" lvl="0" indent="0">
              <a:buNone/>
            </a:pPr>
            <a:endParaRPr lang="en-US" sz="1300" dirty="0"/>
          </a:p>
          <a:p>
            <a:pPr marL="0" lvl="0" indent="0">
              <a:buNone/>
            </a:pPr>
            <a:r>
              <a:rPr lang="en-US" sz="2000" dirty="0"/>
              <a:t>1.	eScreening should precede all Primary Care </a:t>
            </a:r>
            <a:r>
              <a:rPr lang="en-US" sz="2000" dirty="0" smtClean="0"/>
              <a:t>appointments </a:t>
            </a:r>
            <a:r>
              <a:rPr lang="en-US" sz="2000" dirty="0"/>
              <a:t>which fall on </a:t>
            </a:r>
            <a:r>
              <a:rPr lang="en-US" sz="2000" dirty="0" smtClean="0"/>
              <a:t>	Tuesday </a:t>
            </a:r>
            <a:r>
              <a:rPr lang="en-US" sz="2000" dirty="0"/>
              <a:t>through Friday, after 9am.</a:t>
            </a:r>
          </a:p>
          <a:p>
            <a:pPr marL="0" lvl="0" indent="0">
              <a:buNone/>
            </a:pPr>
            <a:endParaRPr lang="en-US" sz="2000" dirty="0"/>
          </a:p>
          <a:p>
            <a:pPr marL="0" lvl="0" indent="0">
              <a:buNone/>
            </a:pPr>
            <a:r>
              <a:rPr lang="en-US" sz="2000" dirty="0"/>
              <a:t>2.	An </a:t>
            </a:r>
            <a:r>
              <a:rPr lang="en-US" sz="2000" dirty="0" smtClean="0"/>
              <a:t>RN (or MSA) </a:t>
            </a:r>
            <a:r>
              <a:rPr lang="en-US" sz="2000" dirty="0"/>
              <a:t>belonging to each pilot p</a:t>
            </a:r>
            <a:r>
              <a:rPr lang="en-US" sz="2000" dirty="0" smtClean="0"/>
              <a:t>rovider’s </a:t>
            </a:r>
            <a:r>
              <a:rPr lang="en-US" sz="2000" dirty="0"/>
              <a:t>PACT should attempt </a:t>
            </a:r>
            <a:r>
              <a:rPr lang="en-US" sz="2000" dirty="0" smtClean="0"/>
              <a:t>	to create assessments </a:t>
            </a:r>
            <a:r>
              <a:rPr lang="en-US" sz="2000" dirty="0"/>
              <a:t>for all appointments </a:t>
            </a:r>
            <a:r>
              <a:rPr lang="en-US" sz="2000" dirty="0" smtClean="0"/>
              <a:t>scheduled </a:t>
            </a:r>
            <a:r>
              <a:rPr lang="en-US" sz="2000" dirty="0"/>
              <a:t>on the following </a:t>
            </a:r>
            <a:r>
              <a:rPr lang="en-US" sz="2000" dirty="0" smtClean="0"/>
              <a:t>	day</a:t>
            </a:r>
            <a:r>
              <a:rPr lang="en-US" sz="2000" dirty="0"/>
              <a:t>. </a:t>
            </a:r>
            <a:r>
              <a:rPr lang="en-US" sz="2000" dirty="0" smtClean="0"/>
              <a:t>Creation </a:t>
            </a:r>
            <a:r>
              <a:rPr lang="en-US" sz="2000" dirty="0"/>
              <a:t>should </a:t>
            </a:r>
            <a:r>
              <a:rPr lang="en-US" sz="2000" dirty="0" smtClean="0"/>
              <a:t>occur daily </a:t>
            </a:r>
            <a:r>
              <a:rPr lang="en-US" sz="2000" dirty="0"/>
              <a:t>at </a:t>
            </a:r>
            <a:r>
              <a:rPr lang="en-US" sz="2000" dirty="0" smtClean="0"/>
              <a:t>4:30</a:t>
            </a:r>
            <a:r>
              <a:rPr lang="en-US" sz="1400" dirty="0" smtClean="0"/>
              <a:t>PM</a:t>
            </a:r>
            <a:r>
              <a:rPr lang="en-US" sz="2000" dirty="0" smtClean="0"/>
              <a:t> or just before COB.</a:t>
            </a:r>
            <a:endParaRPr lang="en-US" sz="2000" dirty="0"/>
          </a:p>
          <a:p>
            <a:pPr marL="0" lvl="0" indent="0">
              <a:buNone/>
            </a:pPr>
            <a:endParaRPr lang="en-US" sz="2000" dirty="0"/>
          </a:p>
          <a:p>
            <a:pPr marL="0" lvl="0" indent="0">
              <a:buNone/>
            </a:pPr>
            <a:r>
              <a:rPr lang="en-US" sz="2000" dirty="0"/>
              <a:t>3.	Veterans must arrive at least 10 minutes prior to the scheduled </a:t>
            </a:r>
            <a:r>
              <a:rPr lang="en-US" sz="2000" dirty="0" smtClean="0"/>
              <a:t>	appointment </a:t>
            </a:r>
            <a:r>
              <a:rPr lang="en-US" sz="2000" dirty="0"/>
              <a:t>time in order to receive </a:t>
            </a:r>
            <a:r>
              <a:rPr lang="en-US" sz="2000" dirty="0" smtClean="0"/>
              <a:t>a tablet for eScreening</a:t>
            </a:r>
            <a:r>
              <a:rPr lang="en-US" sz="2000" dirty="0"/>
              <a:t>.</a:t>
            </a:r>
          </a:p>
          <a:p>
            <a:pPr marL="0" lvl="0" indent="0">
              <a:buNone/>
            </a:pPr>
            <a:endParaRPr lang="en-US" sz="2000" dirty="0"/>
          </a:p>
          <a:p>
            <a:pPr marL="0" lvl="0" indent="0">
              <a:buNone/>
            </a:pPr>
            <a:r>
              <a:rPr lang="en-US" sz="2000" dirty="0"/>
              <a:t>4.	Veterans with CPRS records containing a SAIL </a:t>
            </a:r>
            <a:r>
              <a:rPr lang="en-US" sz="2000" dirty="0" smtClean="0"/>
              <a:t>flag must never be given an 	eScreening </a:t>
            </a:r>
            <a:r>
              <a:rPr lang="en-US" sz="2000" dirty="0"/>
              <a:t>Tablet.</a:t>
            </a:r>
          </a:p>
          <a:p>
            <a:pPr marL="0" lvl="0" indent="0">
              <a:buNone/>
            </a:pPr>
            <a:endParaRPr lang="en-US" sz="2000" dirty="0"/>
          </a:p>
          <a:p>
            <a:pPr marL="0" lvl="0" indent="0">
              <a:buNone/>
            </a:pPr>
            <a:r>
              <a:rPr lang="en-US" sz="2000" dirty="0"/>
              <a:t>5.	Some veterans may be physically unable to use the eScreening tablet</a:t>
            </a:r>
            <a:r>
              <a:rPr lang="en-US" sz="2000" dirty="0" smtClean="0"/>
              <a:t>. 	Use your best judgment.</a:t>
            </a:r>
            <a:endParaRPr lang="en-US" sz="2000" dirty="0"/>
          </a:p>
          <a:p>
            <a:pPr marL="0" lvl="0" indent="0">
              <a:buNone/>
            </a:pPr>
            <a:endParaRPr lang="en-US" sz="13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pPr lvl="0"/>
            <a:r>
              <a:rPr lang="en-US" dirty="0"/>
              <a:t>Guidelines and </a:t>
            </a:r>
            <a:r>
              <a:rPr lang="en-US" dirty="0" smtClean="0"/>
              <a:t>Restrictions</a:t>
            </a:r>
            <a:endParaRPr lang="en-US" dirty="0"/>
          </a:p>
          <a:p>
            <a:endParaRPr lang="en-US" dirty="0"/>
          </a:p>
        </p:txBody>
      </p:sp>
    </p:spTree>
    <p:extLst>
      <p:ext uri="{BB962C8B-B14F-4D97-AF65-F5344CB8AC3E}">
        <p14:creationId xmlns:p14="http://schemas.microsoft.com/office/powerpoint/2010/main" val="2860351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eScreening</a:t>
            </a:r>
            <a:r>
              <a:rPr lang="en-US" dirty="0"/>
              <a:t> Policies and Procedures for Primary Care</a:t>
            </a:r>
          </a:p>
        </p:txBody>
      </p:sp>
      <p:sp>
        <p:nvSpPr>
          <p:cNvPr id="3" name="Content Placeholder 2"/>
          <p:cNvSpPr>
            <a:spLocks noGrp="1"/>
          </p:cNvSpPr>
          <p:nvPr>
            <p:ph idx="1"/>
          </p:nvPr>
        </p:nvSpPr>
        <p:spPr/>
        <p:txBody>
          <a:bodyPr/>
          <a:lstStyle/>
          <a:p>
            <a:pPr marL="0" lvl="0" indent="0">
              <a:buNone/>
            </a:pPr>
            <a:endParaRPr lang="en-US" sz="1300" dirty="0"/>
          </a:p>
          <a:p>
            <a:pPr marL="0" lvl="0" indent="0">
              <a:buNone/>
            </a:pPr>
            <a:r>
              <a:rPr lang="en-US" sz="2400" dirty="0"/>
              <a:t>Inevitably, there will be some cases in which a veteran is unable to, or refuses to, take part in </a:t>
            </a:r>
            <a:r>
              <a:rPr lang="en-US" sz="2400" dirty="0" err="1"/>
              <a:t>eScreening</a:t>
            </a:r>
            <a:r>
              <a:rPr lang="en-US" sz="2400" dirty="0"/>
              <a:t>.  These situations may </a:t>
            </a:r>
            <a:r>
              <a:rPr lang="en-US" sz="2400" dirty="0" smtClean="0"/>
              <a:t>include Veterans </a:t>
            </a:r>
            <a:r>
              <a:rPr lang="en-US" sz="2400" dirty="0"/>
              <a:t>with impairments such </a:t>
            </a:r>
            <a:r>
              <a:rPr lang="en-US" sz="2400" dirty="0" smtClean="0"/>
              <a:t>as </a:t>
            </a:r>
            <a:r>
              <a:rPr lang="en-US" sz="2400" dirty="0"/>
              <a:t>diminished vision, amputation, traumatic brain injury, drug or alcohol detoxification (delirium tremens), </a:t>
            </a:r>
            <a:r>
              <a:rPr lang="en-US" sz="2400" dirty="0" smtClean="0"/>
              <a:t>and other problems.</a:t>
            </a:r>
            <a:endParaRPr lang="en-US" sz="2400" dirty="0" smtClean="0"/>
          </a:p>
          <a:p>
            <a:pPr marL="0" lvl="0" indent="0">
              <a:buNone/>
            </a:pPr>
            <a:endParaRPr lang="en-US" sz="2400" dirty="0" smtClean="0"/>
          </a:p>
          <a:p>
            <a:pPr marL="0" lvl="0" indent="0">
              <a:buNone/>
            </a:pPr>
            <a:r>
              <a:rPr lang="en-US" sz="2400" dirty="0" smtClean="0"/>
              <a:t>If </a:t>
            </a:r>
            <a:r>
              <a:rPr lang="en-US" sz="2400" dirty="0"/>
              <a:t>a veteran refuses to accept an eScreening tablet, or is otherwise unable to do so, then nurses and healthcare providers </a:t>
            </a:r>
            <a:r>
              <a:rPr lang="en-US" sz="2400" dirty="0" smtClean="0"/>
              <a:t>should conduct </a:t>
            </a:r>
            <a:r>
              <a:rPr lang="en-US" sz="2400" dirty="0"/>
              <a:t>clinical reminder collection by standard protocol.</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pPr lvl="0"/>
            <a:r>
              <a:rPr lang="en-US" dirty="0"/>
              <a:t>Exemptions to </a:t>
            </a:r>
            <a:r>
              <a:rPr lang="en-US" dirty="0" err="1"/>
              <a:t>eScreening</a:t>
            </a:r>
            <a:r>
              <a:rPr lang="en-US" dirty="0"/>
              <a:t>:</a:t>
            </a:r>
          </a:p>
          <a:p>
            <a:endParaRPr lang="en-US" dirty="0"/>
          </a:p>
        </p:txBody>
      </p:sp>
    </p:spTree>
    <p:extLst>
      <p:ext uri="{BB962C8B-B14F-4D97-AF65-F5344CB8AC3E}">
        <p14:creationId xmlns:p14="http://schemas.microsoft.com/office/powerpoint/2010/main" val="2741918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t>
            </a:r>
            <a:r>
              <a:rPr lang="en-US" dirty="0"/>
              <a:t>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smtClean="0"/>
              <a:t> </a:t>
            </a:r>
            <a:endParaRPr lang="en-US" dirty="0"/>
          </a:p>
        </p:txBody>
      </p:sp>
      <p:pic>
        <p:nvPicPr>
          <p:cNvPr id="17410"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555625" y="1030287"/>
            <a:ext cx="7343775" cy="5486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39416" y="4195763"/>
            <a:ext cx="68782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00251" y="4214509"/>
            <a:ext cx="661987" cy="7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058" y="4041071"/>
            <a:ext cx="964227" cy="113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584" y="4038995"/>
            <a:ext cx="991319" cy="109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792537" y="4191000"/>
            <a:ext cx="67586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8027" y="4014037"/>
            <a:ext cx="94488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867967" y="1030287"/>
            <a:ext cx="1573983" cy="1248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490115" y="730674"/>
            <a:ext cx="2329683" cy="184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038850" y="5368706"/>
            <a:ext cx="1860550" cy="1066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08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039"/>
                                        </p:tgtEl>
                                      </p:cBhvr>
                                      <p:by x="150000" y="150000"/>
                                    </p:animScale>
                                  </p:childTnLst>
                                </p:cTn>
                              </p:par>
                            </p:childTnLst>
                          </p:cTn>
                        </p:par>
                        <p:par>
                          <p:cTn id="7" fill="hold">
                            <p:stCondLst>
                              <p:cond delay="1000"/>
                            </p:stCondLst>
                            <p:childTnLst>
                              <p:par>
                                <p:cTn id="8" presetID="1" presetClass="exit" presetSubtype="0" fill="hold" nodeType="afterEffect">
                                  <p:stCondLst>
                                    <p:cond delay="0"/>
                                  </p:stCondLst>
                                  <p:childTnLst>
                                    <p:set>
                                      <p:cBhvr>
                                        <p:cTn id="9" dur="1" fill="hold">
                                          <p:stCondLst>
                                            <p:cond delay="0"/>
                                          </p:stCondLst>
                                        </p:cTn>
                                        <p:tgtEl>
                                          <p:spTgt spid="1039"/>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040"/>
                                        </p:tgtEl>
                                        <p:attrNameLst>
                                          <p:attrName>style.visibility</p:attrName>
                                        </p:attrNameLst>
                                      </p:cBhvr>
                                      <p:to>
                                        <p:strVal val="hidden"/>
                                      </p:to>
                                    </p:set>
                                  </p:childTnLst>
                                </p:cTn>
                              </p:par>
                              <p:par>
                                <p:cTn id="16" presetID="6" presetClass="emph" presetSubtype="0" fill="hold" nodeType="withEffect">
                                  <p:stCondLst>
                                    <p:cond delay="0"/>
                                  </p:stCondLst>
                                  <p:childTnLst>
                                    <p:animScale>
                                      <p:cBhvr>
                                        <p:cTn id="17" dur="500" fill="hold"/>
                                        <p:tgtEl>
                                          <p:spTgt spid="1032"/>
                                        </p:tgtEl>
                                      </p:cBhvr>
                                      <p:by x="140000" y="140000"/>
                                    </p:animScale>
                                  </p:childTnLst>
                                </p:cTn>
                              </p:par>
                            </p:childTnLst>
                          </p:cTn>
                        </p:par>
                        <p:par>
                          <p:cTn id="18" fill="hold">
                            <p:stCondLst>
                              <p:cond delay="500"/>
                            </p:stCondLst>
                            <p:childTnLst>
                              <p:par>
                                <p:cTn id="19" presetID="1" presetClass="exit" presetSubtype="0" fill="hold" nodeType="afterEffect">
                                  <p:stCondLst>
                                    <p:cond delay="0"/>
                                  </p:stCondLst>
                                  <p:childTnLst>
                                    <p:set>
                                      <p:cBhvr>
                                        <p:cTn id="20" dur="1" fill="hold">
                                          <p:stCondLst>
                                            <p:cond delay="0"/>
                                          </p:stCondLst>
                                        </p:cTn>
                                        <p:tgtEl>
                                          <p:spTgt spid="1032"/>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0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500" fill="hold"/>
                                        <p:tgtEl>
                                          <p:spTgt spid="1033"/>
                                        </p:tgtEl>
                                      </p:cBhvr>
                                      <p:by x="150000" y="150000"/>
                                    </p:animScale>
                                  </p:childTnLst>
                                </p:cTn>
                              </p:par>
                            </p:childTnLst>
                          </p:cTn>
                        </p:par>
                        <p:par>
                          <p:cTn id="30" fill="hold">
                            <p:stCondLst>
                              <p:cond delay="500"/>
                            </p:stCondLst>
                            <p:childTnLst>
                              <p:par>
                                <p:cTn id="31" presetID="1" presetClass="exit" presetSubtype="0" fill="hold" nodeType="afterEffect">
                                  <p:stCondLst>
                                    <p:cond delay="0"/>
                                  </p:stCondLst>
                                  <p:childTnLst>
                                    <p:set>
                                      <p:cBhvr>
                                        <p:cTn id="32" dur="1" fill="hold">
                                          <p:stCondLst>
                                            <p:cond delay="0"/>
                                          </p:stCondLst>
                                        </p:cTn>
                                        <p:tgtEl>
                                          <p:spTgt spid="103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35"/>
                                        </p:tgtEl>
                                        <p:attrNameLst>
                                          <p:attrName>style.visibility</p:attrName>
                                        </p:attrNameLst>
                                      </p:cBhvr>
                                      <p:to>
                                        <p:strVal val="visible"/>
                                      </p:to>
                                    </p:set>
                                  </p:childTnLst>
                                </p:cTn>
                              </p:par>
                              <p:par>
                                <p:cTn id="35" presetID="1" presetClass="exit" presetSubtype="0" fill="hold" nodeType="withEffect">
                                  <p:stCondLst>
                                    <p:cond delay="1000"/>
                                  </p:stCondLst>
                                  <p:childTnLst>
                                    <p:set>
                                      <p:cBhvr>
                                        <p:cTn id="36" dur="1" fill="hold">
                                          <p:stCondLst>
                                            <p:cond delay="0"/>
                                          </p:stCondLst>
                                        </p:cTn>
                                        <p:tgtEl>
                                          <p:spTgt spid="103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500" fill="hold"/>
                                        <p:tgtEl>
                                          <p:spTgt spid="1037"/>
                                        </p:tgtEl>
                                      </p:cBhvr>
                                      <p:by x="140000" y="140000"/>
                                    </p:animScale>
                                  </p:childTnLst>
                                </p:cTn>
                              </p:par>
                            </p:childTnLst>
                          </p:cTn>
                        </p:par>
                        <p:par>
                          <p:cTn id="41" fill="hold">
                            <p:stCondLst>
                              <p:cond delay="500"/>
                            </p:stCondLst>
                            <p:childTnLst>
                              <p:par>
                                <p:cTn id="42" presetID="1" presetClass="exit" presetSubtype="0" fill="hold" nodeType="afterEffect">
                                  <p:stCondLst>
                                    <p:cond delay="0"/>
                                  </p:stCondLst>
                                  <p:childTnLst>
                                    <p:set>
                                      <p:cBhvr>
                                        <p:cTn id="43" dur="1" fill="hold">
                                          <p:stCondLst>
                                            <p:cond delay="0"/>
                                          </p:stCondLst>
                                        </p:cTn>
                                        <p:tgtEl>
                                          <p:spTgt spid="1037"/>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58833" y="2086760"/>
            <a:ext cx="6454765" cy="4240623"/>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36</a:t>
            </a:fld>
            <a:endParaRPr lang="en-US" dirty="0">
              <a:solidFill>
                <a:prstClr val="black">
                  <a:lumMod val="65000"/>
                  <a:lumOff val="35000"/>
                </a:prstClr>
              </a:solidFill>
            </a:endParaRPr>
          </a:p>
        </p:txBody>
      </p:sp>
      <p:sp>
        <p:nvSpPr>
          <p:cNvPr id="17" name="Content Placeholder 2"/>
          <p:cNvSpPr>
            <a:spLocks noGrp="1"/>
          </p:cNvSpPr>
          <p:nvPr>
            <p:ph idx="1"/>
          </p:nvPr>
        </p:nvSpPr>
        <p:spPr>
          <a:xfrm>
            <a:off x="478465" y="988405"/>
            <a:ext cx="8229600" cy="5422989"/>
          </a:xfrm>
        </p:spPr>
        <p:txBody>
          <a:bodyPr>
            <a:normAutofit/>
          </a:bodyPr>
          <a:lstStyle/>
          <a:p>
            <a:pPr>
              <a:buAutoNum type="arabicPeriod"/>
            </a:pPr>
            <a:r>
              <a:rPr lang="en-US" sz="1800" dirty="0" smtClean="0"/>
              <a:t>Click </a:t>
            </a:r>
            <a:r>
              <a:rPr lang="en-US" sz="1800" b="1" dirty="0" smtClean="0"/>
              <a:t>Dashboard </a:t>
            </a:r>
            <a:r>
              <a:rPr lang="en-US" sz="1800" b="1" dirty="0" smtClean="0">
                <a:sym typeface="Wingdings" panose="05000000000000000000" pitchFamily="2" charset="2"/>
              </a:rPr>
              <a:t> Select </a:t>
            </a:r>
            <a:r>
              <a:rPr lang="en-US" sz="1800" b="1" dirty="0" smtClean="0">
                <a:sym typeface="Wingdings" panose="05000000000000000000" pitchFamily="2" charset="2"/>
              </a:rPr>
              <a:t>Veteran</a:t>
            </a:r>
            <a:r>
              <a:rPr lang="en-US" sz="1800" dirty="0" smtClean="0">
                <a:sym typeface="Wingdings" panose="05000000000000000000" pitchFamily="2" charset="2"/>
              </a:rPr>
              <a:t>.</a:t>
            </a:r>
            <a:endParaRPr lang="en-US" sz="1800" dirty="0" smtClean="0">
              <a:sym typeface="Wingdings" panose="05000000000000000000" pitchFamily="2" charset="2"/>
            </a:endParaRPr>
          </a:p>
          <a:p>
            <a:pPr>
              <a:buAutoNum type="arabicPeriod"/>
            </a:pPr>
            <a:r>
              <a:rPr lang="en-US" sz="1800" dirty="0" smtClean="0">
                <a:sym typeface="Wingdings" panose="05000000000000000000" pitchFamily="2" charset="2"/>
              </a:rPr>
              <a:t>Click </a:t>
            </a:r>
            <a:r>
              <a:rPr lang="en-US" sz="1800" b="1" dirty="0" smtClean="0">
                <a:sym typeface="Wingdings" panose="05000000000000000000" pitchFamily="2" charset="2"/>
              </a:rPr>
              <a:t>Save </a:t>
            </a:r>
            <a:r>
              <a:rPr lang="en-US" sz="1800" b="1" dirty="0" smtClean="0">
                <a:sym typeface="Wingdings" panose="05000000000000000000" pitchFamily="2" charset="2"/>
              </a:rPr>
              <a:t>to </a:t>
            </a:r>
            <a:r>
              <a:rPr lang="en-US" sz="1800" b="1" dirty="0" smtClean="0">
                <a:sym typeface="Wingdings" panose="05000000000000000000" pitchFamily="2" charset="2"/>
              </a:rPr>
              <a:t>Vista</a:t>
            </a:r>
            <a:r>
              <a:rPr lang="en-US" sz="1800" dirty="0" smtClean="0">
                <a:sym typeface="Wingdings" panose="05000000000000000000" pitchFamily="2" charset="2"/>
              </a:rPr>
              <a:t>, then click </a:t>
            </a:r>
            <a:r>
              <a:rPr lang="en-US" sz="1800" b="1" dirty="0" smtClean="0">
                <a:sym typeface="Wingdings" panose="05000000000000000000" pitchFamily="2" charset="2"/>
              </a:rPr>
              <a:t>Save</a:t>
            </a:r>
            <a:r>
              <a:rPr lang="en-US" sz="1800" dirty="0" smtClean="0">
                <a:sym typeface="Wingdings" panose="05000000000000000000" pitchFamily="2" charset="2"/>
              </a:rPr>
              <a:t>.</a:t>
            </a:r>
            <a:br>
              <a:rPr lang="en-US" sz="1800" dirty="0" smtClean="0">
                <a:sym typeface="Wingdings" panose="05000000000000000000" pitchFamily="2" charset="2"/>
              </a:rPr>
            </a:br>
            <a:r>
              <a:rPr lang="en-US" sz="1800" dirty="0" smtClean="0">
                <a:sym typeface="Wingdings" panose="05000000000000000000" pitchFamily="2" charset="2"/>
              </a:rPr>
              <a:t>Veteran </a:t>
            </a:r>
            <a:r>
              <a:rPr lang="en-US" sz="1800" dirty="0" smtClean="0">
                <a:sym typeface="Wingdings" panose="05000000000000000000" pitchFamily="2" charset="2"/>
              </a:rPr>
              <a:t>data </a:t>
            </a:r>
            <a:r>
              <a:rPr lang="en-US" sz="1800" dirty="0" smtClean="0">
                <a:sym typeface="Wingdings" panose="05000000000000000000" pitchFamily="2" charset="2"/>
              </a:rPr>
              <a:t>is </a:t>
            </a:r>
            <a:r>
              <a:rPr lang="en-US" sz="1800" dirty="0" smtClean="0">
                <a:sym typeface="Wingdings" panose="05000000000000000000" pitchFamily="2" charset="2"/>
              </a:rPr>
              <a:t>saved to </a:t>
            </a:r>
            <a:r>
              <a:rPr lang="en-US" sz="1800" dirty="0" smtClean="0">
                <a:sym typeface="Wingdings" panose="05000000000000000000" pitchFamily="2" charset="2"/>
              </a:rPr>
              <a:t>VistA.</a:t>
            </a:r>
            <a:endParaRPr lang="en-US" sz="1800" dirty="0" smtClean="0"/>
          </a:p>
          <a:p>
            <a:pPr>
              <a:buAutoNum type="arabicPeriod"/>
            </a:pPr>
            <a:endParaRPr lang="en-US" sz="1800" b="1" dirty="0"/>
          </a:p>
        </p:txBody>
      </p:sp>
      <p:pic>
        <p:nvPicPr>
          <p:cNvPr id="112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608" y="5779110"/>
            <a:ext cx="1433513" cy="467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6" name="Picture 1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9789" y="3368745"/>
            <a:ext cx="3250882" cy="14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4"/>
          <p:cNvSpPr>
            <a:spLocks noGrp="1"/>
          </p:cNvSpPr>
          <p:nvPr>
            <p:ph type="body" sz="quarter" idx="13"/>
          </p:nvPr>
        </p:nvSpPr>
        <p:spPr>
          <a:xfrm>
            <a:off x="20864" y="416608"/>
            <a:ext cx="8665935" cy="523875"/>
          </a:xfrm>
        </p:spPr>
        <p:txBody>
          <a:bodyPr/>
          <a:lstStyle/>
          <a:p>
            <a:r>
              <a:rPr lang="en-US" dirty="0" smtClean="0"/>
              <a:t>Saving </a:t>
            </a:r>
            <a:r>
              <a:rPr lang="en-US" dirty="0" smtClean="0"/>
              <a:t>eScreening Data to VistA</a:t>
            </a:r>
            <a:endParaRPr lang="en-US" dirty="0"/>
          </a:p>
        </p:txBody>
      </p:sp>
    </p:spTree>
    <p:extLst>
      <p:ext uri="{BB962C8B-B14F-4D97-AF65-F5344CB8AC3E}">
        <p14:creationId xmlns:p14="http://schemas.microsoft.com/office/powerpoint/2010/main" val="33755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127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1275"/>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Alerting</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2752" y="1690999"/>
            <a:ext cx="6018290" cy="482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312751" y="1035691"/>
            <a:ext cx="7374048" cy="369332"/>
          </a:xfrm>
          <a:prstGeom prst="rect">
            <a:avLst/>
          </a:prstGeom>
          <a:noFill/>
        </p:spPr>
        <p:txBody>
          <a:bodyPr wrap="square" rtlCol="0">
            <a:spAutoFit/>
          </a:bodyPr>
          <a:lstStyle/>
          <a:p>
            <a:r>
              <a:rPr lang="en-US" dirty="0" smtClean="0"/>
              <a:t>After the information is </a:t>
            </a:r>
            <a:r>
              <a:rPr lang="en-US" dirty="0" smtClean="0"/>
              <a:t>saved </a:t>
            </a:r>
            <a:r>
              <a:rPr lang="en-US" dirty="0" smtClean="0"/>
              <a:t>to CPRS/VistA, a notification is </a:t>
            </a:r>
            <a:r>
              <a:rPr lang="en-US" dirty="0" smtClean="0"/>
              <a:t>generated.</a:t>
            </a:r>
            <a:endParaRPr lang="en-US" dirty="0"/>
          </a:p>
        </p:txBody>
      </p:sp>
      <p:cxnSp>
        <p:nvCxnSpPr>
          <p:cNvPr id="8" name="Straight Arrow Connector 7"/>
          <p:cNvCxnSpPr/>
          <p:nvPr/>
        </p:nvCxnSpPr>
        <p:spPr>
          <a:xfrm>
            <a:off x="674418" y="3529153"/>
            <a:ext cx="847804" cy="38880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1187" y="1689213"/>
            <a:ext cx="6714231" cy="4675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CPRS </a:t>
            </a:r>
            <a:r>
              <a:rPr lang="en-US" dirty="0" smtClean="0"/>
              <a:t>Note</a:t>
            </a:r>
            <a:endParaRPr lang="en-US" dirty="0"/>
          </a:p>
        </p:txBody>
      </p:sp>
      <p:sp>
        <p:nvSpPr>
          <p:cNvPr id="6" name="TextBox 5"/>
          <p:cNvSpPr txBox="1"/>
          <p:nvPr/>
        </p:nvSpPr>
        <p:spPr>
          <a:xfrm>
            <a:off x="1181844" y="1042884"/>
            <a:ext cx="7374048" cy="646331"/>
          </a:xfrm>
          <a:prstGeom prst="rect">
            <a:avLst/>
          </a:prstGeom>
          <a:noFill/>
        </p:spPr>
        <p:txBody>
          <a:bodyPr wrap="square" rtlCol="0">
            <a:spAutoFit/>
          </a:bodyPr>
          <a:lstStyle/>
          <a:p>
            <a:r>
              <a:rPr lang="en-US" dirty="0" smtClean="0"/>
              <a:t>eScreening will </a:t>
            </a:r>
            <a:r>
              <a:rPr lang="en-US" dirty="0" smtClean="0"/>
              <a:t>begin your note </a:t>
            </a:r>
            <a:r>
              <a:rPr lang="en-US" dirty="0" smtClean="0"/>
              <a:t>and auto-populate the information the Veteran entered on the </a:t>
            </a:r>
            <a:r>
              <a:rPr lang="en-US" dirty="0" smtClean="0"/>
              <a:t>Tablet—including </a:t>
            </a:r>
            <a:r>
              <a:rPr lang="en-US" dirty="0" smtClean="0"/>
              <a:t>Clinical </a:t>
            </a:r>
            <a:r>
              <a:rPr lang="en-US" dirty="0" smtClean="0"/>
              <a:t>Reminders.</a:t>
            </a:r>
            <a:endParaRPr lang="en-US" dirty="0"/>
          </a:p>
        </p:txBody>
      </p:sp>
      <p:cxnSp>
        <p:nvCxnSpPr>
          <p:cNvPr id="9" name="Straight Arrow Connector 8"/>
          <p:cNvCxnSpPr/>
          <p:nvPr/>
        </p:nvCxnSpPr>
        <p:spPr>
          <a:xfrm flipV="1">
            <a:off x="2655618" y="2867201"/>
            <a:ext cx="847804" cy="27662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3501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39</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 </a:t>
            </a:r>
            <a:r>
              <a:rPr lang="en-US" dirty="0" smtClean="0"/>
              <a:t>Editing </a:t>
            </a:r>
            <a:r>
              <a:rPr lang="en-US" dirty="0" smtClean="0"/>
              <a:t>the Note</a:t>
            </a:r>
            <a:endParaRPr lang="en-US" dirty="0"/>
          </a:p>
        </p:txBody>
      </p:sp>
      <p:sp>
        <p:nvSpPr>
          <p:cNvPr id="6" name="TextBox 5"/>
          <p:cNvSpPr txBox="1"/>
          <p:nvPr/>
        </p:nvSpPr>
        <p:spPr>
          <a:xfrm>
            <a:off x="1181844" y="1035691"/>
            <a:ext cx="7374048" cy="369332"/>
          </a:xfrm>
          <a:prstGeom prst="rect">
            <a:avLst/>
          </a:prstGeom>
          <a:noFill/>
        </p:spPr>
        <p:txBody>
          <a:bodyPr wrap="square" rtlCol="0">
            <a:spAutoFit/>
          </a:bodyPr>
          <a:lstStyle/>
          <a:p>
            <a:r>
              <a:rPr lang="en-US" dirty="0" smtClean="0"/>
              <a:t>Click </a:t>
            </a:r>
            <a:r>
              <a:rPr lang="en-US" b="1" dirty="0" smtClean="0"/>
              <a:t>Edit Note </a:t>
            </a:r>
            <a:r>
              <a:rPr lang="en-US" dirty="0" smtClean="0"/>
              <a:t>to add additional </a:t>
            </a:r>
            <a:r>
              <a:rPr lang="en-US" dirty="0" smtClean="0"/>
              <a:t>information to the </a:t>
            </a:r>
            <a:r>
              <a:rPr lang="en-US" dirty="0" smtClean="0"/>
              <a:t>note.</a:t>
            </a:r>
            <a:endParaRPr 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6372" y="1888927"/>
            <a:ext cx="5499934" cy="411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V="1">
            <a:off x="1853357" y="2784306"/>
            <a:ext cx="681149" cy="34566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317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a:t>Benefits of using eScreening</a:t>
            </a:r>
          </a:p>
          <a:p>
            <a:endParaRPr lang="en-US" dirty="0"/>
          </a:p>
        </p:txBody>
      </p:sp>
      <p:sp>
        <p:nvSpPr>
          <p:cNvPr id="7" name="Content Placeholder 6"/>
          <p:cNvSpPr>
            <a:spLocks noGrp="1"/>
          </p:cNvSpPr>
          <p:nvPr>
            <p:ph idx="1"/>
          </p:nvPr>
        </p:nvSpPr>
        <p:spPr/>
        <p:txBody>
          <a:bodyPr>
            <a:normAutofit fontScale="92500" lnSpcReduction="10000"/>
          </a:bodyPr>
          <a:lstStyle/>
          <a:p>
            <a:pPr marL="0" indent="0" algn="ctr">
              <a:buNone/>
            </a:pPr>
            <a:r>
              <a:rPr lang="en-US" sz="2200" dirty="0"/>
              <a:t>The New System</a:t>
            </a:r>
          </a:p>
          <a:p>
            <a:pPr marL="0" indent="0">
              <a:buNone/>
            </a:pPr>
            <a:r>
              <a:rPr lang="en-US" sz="2200" dirty="0"/>
              <a:t>*It’s an upgraded tablet system with a faster and more user-friendly interface. </a:t>
            </a:r>
          </a:p>
          <a:p>
            <a:pPr marL="0" indent="0">
              <a:buNone/>
            </a:pPr>
            <a:r>
              <a:rPr lang="en-US" sz="2200" dirty="0"/>
              <a:t>*We believe we can achieve the same positive results in other clinics while at the same time minimizing the workload that is already required of staff.</a:t>
            </a:r>
          </a:p>
          <a:p>
            <a:pPr marL="0" indent="0">
              <a:buNone/>
            </a:pPr>
            <a:endParaRPr lang="en-US" sz="2200" dirty="0"/>
          </a:p>
          <a:p>
            <a:pPr marL="0" indent="0" algn="ctr">
              <a:buNone/>
            </a:pPr>
            <a:r>
              <a:rPr lang="en-US" sz="2200" dirty="0"/>
              <a:t>Findings from the Research Pilot</a:t>
            </a:r>
          </a:p>
          <a:p>
            <a:pPr marL="0" indent="0">
              <a:buNone/>
            </a:pPr>
            <a:r>
              <a:rPr lang="en-US" sz="2200" dirty="0"/>
              <a:t>eScreening:</a:t>
            </a:r>
          </a:p>
          <a:p>
            <a:pPr lvl="1"/>
            <a:r>
              <a:rPr lang="en-US" sz="2200" dirty="0">
                <a:solidFill>
                  <a:srgbClr val="0F4C66"/>
                </a:solidFill>
              </a:rPr>
              <a:t>was preferred by both Clinicians and Veterans</a:t>
            </a:r>
          </a:p>
          <a:p>
            <a:pPr lvl="1"/>
            <a:r>
              <a:rPr lang="en-US" sz="2200" dirty="0">
                <a:solidFill>
                  <a:srgbClr val="0F4C66"/>
                </a:solidFill>
              </a:rPr>
              <a:t>increased access to mental and physical health screening </a:t>
            </a:r>
          </a:p>
          <a:p>
            <a:pPr lvl="1"/>
            <a:r>
              <a:rPr lang="en-US" sz="2200" dirty="0">
                <a:solidFill>
                  <a:srgbClr val="0F4C66"/>
                </a:solidFill>
              </a:rPr>
              <a:t>allowed for timely triage to appropriate services without increasing staff (approximately 40% of Vets need immediate follow-up with the Suicide Risk Assessment)</a:t>
            </a:r>
          </a:p>
          <a:p>
            <a:pPr lvl="1"/>
            <a:r>
              <a:rPr lang="en-US" sz="2200" dirty="0">
                <a:solidFill>
                  <a:srgbClr val="0F4C66"/>
                </a:solidFill>
              </a:rPr>
              <a:t>created significant improvement in many areas of clinical care </a:t>
            </a:r>
          </a:p>
          <a:p>
            <a:pPr lvl="1"/>
            <a:r>
              <a:rPr lang="en-US" sz="2200" dirty="0">
                <a:solidFill>
                  <a:srgbClr val="0F4C66"/>
                </a:solidFill>
              </a:rPr>
              <a:t>Has far-reaching implications for how technology can streamline </a:t>
            </a:r>
            <a:br>
              <a:rPr lang="en-US" sz="2200" dirty="0">
                <a:solidFill>
                  <a:srgbClr val="0F4C66"/>
                </a:solidFill>
              </a:rPr>
            </a:br>
            <a:r>
              <a:rPr lang="en-US" sz="2200" dirty="0">
                <a:solidFill>
                  <a:srgbClr val="0F4C66"/>
                </a:solidFill>
              </a:rPr>
              <a:t>screening for mental and physical health needs in healthcare systems. </a:t>
            </a:r>
          </a:p>
          <a:p>
            <a:endParaRPr lang="en-US" dirty="0"/>
          </a:p>
        </p:txBody>
      </p:sp>
    </p:spTree>
    <p:extLst>
      <p:ext uri="{BB962C8B-B14F-4D97-AF65-F5344CB8AC3E}">
        <p14:creationId xmlns:p14="http://schemas.microsoft.com/office/powerpoint/2010/main" val="2154491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Footer</a:t>
            </a:r>
            <a:endParaRPr lang="en-US" dirty="0"/>
          </a:p>
        </p:txBody>
      </p:sp>
      <p:pic>
        <p:nvPicPr>
          <p:cNvPr id="5124"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99168" y="1977950"/>
            <a:ext cx="4150728" cy="448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495942" y="1143000"/>
            <a:ext cx="5957180" cy="923330"/>
          </a:xfrm>
          <a:prstGeom prst="rect">
            <a:avLst/>
          </a:prstGeom>
          <a:noFill/>
        </p:spPr>
        <p:txBody>
          <a:bodyPr wrap="square" rtlCol="0">
            <a:spAutoFit/>
          </a:bodyPr>
          <a:lstStyle/>
          <a:p>
            <a:r>
              <a:rPr lang="en-US" dirty="0" smtClean="0"/>
              <a:t>Any positive screens will be summarized in the bottom of the note for the Provider to attend to during the visit. </a:t>
            </a:r>
            <a:r>
              <a:rPr lang="en-US" dirty="0" smtClean="0"/>
              <a:t>You </a:t>
            </a:r>
            <a:r>
              <a:rPr lang="en-US" dirty="0" smtClean="0"/>
              <a:t>can add the Provider as a Cosigner as necessary.</a:t>
            </a:r>
            <a:endParaRPr lang="en-US" dirty="0"/>
          </a:p>
        </p:txBody>
      </p:sp>
      <p:cxnSp>
        <p:nvCxnSpPr>
          <p:cNvPr id="9" name="Straight Arrow Connector 8"/>
          <p:cNvCxnSpPr/>
          <p:nvPr/>
        </p:nvCxnSpPr>
        <p:spPr>
          <a:xfrm>
            <a:off x="1443901" y="3335788"/>
            <a:ext cx="955267"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672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Care Management Work Flow</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 </a:t>
            </a:r>
            <a:endParaRPr lang="en-US" dirty="0"/>
          </a:p>
        </p:txBody>
      </p:sp>
      <p:pic>
        <p:nvPicPr>
          <p:cNvPr id="61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36599" y="1025851"/>
            <a:ext cx="7336451" cy="547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330" y="4063204"/>
            <a:ext cx="9636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29175" y="4210049"/>
            <a:ext cx="6699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00725" y="4210049"/>
            <a:ext cx="6699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84" y="4075111"/>
            <a:ext cx="939006" cy="93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78625" y="4084636"/>
            <a:ext cx="679863" cy="109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356" y="3896518"/>
            <a:ext cx="914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055042" y="1025851"/>
            <a:ext cx="1535565" cy="121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224190" y="5363368"/>
            <a:ext cx="1848860" cy="105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2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48"/>
                                        </p:tgtEl>
                                      </p:cBhvr>
                                      <p:by x="140000" y="140000"/>
                                    </p:animScale>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6147"/>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0"/>
                                          </p:stCondLst>
                                        </p:cTn>
                                        <p:tgtEl>
                                          <p:spTgt spid="614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500" fill="hold"/>
                                        <p:tgtEl>
                                          <p:spTgt spid="6149"/>
                                        </p:tgtEl>
                                      </p:cBhvr>
                                      <p:by x="140000" y="140000"/>
                                    </p:animScale>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61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6151"/>
                                        </p:tgtEl>
                                      </p:cBhvr>
                                      <p:by x="130000" y="130000"/>
                                    </p:animScale>
                                  </p:childTnLst>
                                </p:cTn>
                              </p:par>
                            </p:childTnLst>
                          </p:cTn>
                        </p:par>
                        <p:par>
                          <p:cTn id="25" fill="hold">
                            <p:stCondLst>
                              <p:cond delay="500"/>
                            </p:stCondLst>
                            <p:childTnLst>
                              <p:par>
                                <p:cTn id="26" presetID="1" presetClass="exit" presetSubtype="0" fill="hold" nodeType="afterEffect">
                                  <p:stCondLst>
                                    <p:cond delay="0"/>
                                  </p:stCondLst>
                                  <p:childTnLst>
                                    <p:set>
                                      <p:cBhvr>
                                        <p:cTn id="27" dur="1" fill="hold">
                                          <p:stCondLst>
                                            <p:cond delay="0"/>
                                          </p:stCondLst>
                                        </p:cTn>
                                        <p:tgtEl>
                                          <p:spTgt spid="6151"/>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90106" y="372513"/>
            <a:ext cx="8181975" cy="4883899"/>
          </a:xfrm>
        </p:spPr>
        <p:txBody>
          <a:bodyPr>
            <a:normAutofit/>
          </a:bodyPr>
          <a:lstStyle/>
          <a:p>
            <a:r>
              <a:rPr lang="en-US" dirty="0" smtClean="0"/>
              <a:t>Practice Assessment </a:t>
            </a:r>
            <a:r>
              <a:rPr lang="en-US" dirty="0"/>
              <a:t>c</a:t>
            </a:r>
            <a:r>
              <a:rPr lang="en-US" dirty="0" smtClean="0"/>
              <a:t>reation </a:t>
            </a:r>
            <a:br>
              <a:rPr lang="en-US" dirty="0" smtClean="0"/>
            </a:br>
            <a:r>
              <a:rPr lang="en-US" dirty="0" smtClean="0"/>
              <a:t>in the system here:</a:t>
            </a:r>
          </a:p>
          <a:p>
            <a:r>
              <a:rPr lang="en-US" sz="2800" dirty="0" smtClean="0">
                <a:hlinkClick r:id="rId3"/>
              </a:rPr>
              <a:t>https://vaww.escreening.va.gov/sd/</a:t>
            </a:r>
            <a:endParaRPr lang="en-US" sz="2800" dirty="0" smtClean="0"/>
          </a:p>
          <a:p>
            <a:pPr algn="ctr"/>
            <a:endParaRPr lang="en-US" sz="2800" b="0" dirty="0" smtClean="0"/>
          </a:p>
          <a:p>
            <a:r>
              <a:rPr lang="en-US" sz="2800" b="0" dirty="0" smtClean="0"/>
              <a:t>Click </a:t>
            </a:r>
            <a:r>
              <a:rPr lang="en-US" sz="2800" dirty="0" smtClean="0"/>
              <a:t>STAFF ACCESS</a:t>
            </a:r>
            <a:r>
              <a:rPr lang="en-US" sz="2800" b="0" dirty="0" smtClean="0"/>
              <a:t>.</a:t>
            </a:r>
          </a:p>
          <a:p>
            <a:pPr marL="914400" lvl="2" indent="0">
              <a:buNone/>
            </a:pPr>
            <a:r>
              <a:rPr lang="en-US" sz="2800" b="0" dirty="0" smtClean="0">
                <a:solidFill>
                  <a:srgbClr val="0F3B53"/>
                </a:solidFill>
              </a:rPr>
              <a:t>Username</a:t>
            </a:r>
            <a:r>
              <a:rPr lang="en-US" sz="2800" dirty="0" smtClean="0">
                <a:solidFill>
                  <a:srgbClr val="0F3B53"/>
                </a:solidFill>
              </a:rPr>
              <a:t>:     </a:t>
            </a:r>
            <a:r>
              <a:rPr lang="en-US" sz="2800" dirty="0" smtClean="0">
                <a:solidFill>
                  <a:srgbClr val="0F3B53"/>
                </a:solidFill>
              </a:rPr>
              <a:t>VHASDC</a:t>
            </a:r>
            <a:r>
              <a:rPr lang="en-US" sz="2800" dirty="0" smtClean="0">
                <a:solidFill>
                  <a:srgbClr val="0F3B53"/>
                </a:solidFill>
              </a:rPr>
              <a:t>******</a:t>
            </a:r>
          </a:p>
          <a:p>
            <a:pPr marL="914400" lvl="2" indent="0">
              <a:buNone/>
            </a:pPr>
            <a:r>
              <a:rPr lang="en-US" sz="2800" b="0" dirty="0" smtClean="0">
                <a:solidFill>
                  <a:srgbClr val="0F3B53"/>
                </a:solidFill>
              </a:rPr>
              <a:t>Password</a:t>
            </a:r>
            <a:r>
              <a:rPr lang="en-US" sz="2800" dirty="0" smtClean="0">
                <a:solidFill>
                  <a:srgbClr val="0F3B53"/>
                </a:solidFill>
              </a:rPr>
              <a:t>:       Password#1</a:t>
            </a:r>
            <a:endParaRPr lang="en-US" sz="2800" dirty="0">
              <a:solidFill>
                <a:srgbClr val="0F3B53"/>
              </a:solidFill>
            </a:endParaRPr>
          </a:p>
        </p:txBody>
      </p:sp>
    </p:spTree>
    <p:extLst>
      <p:ext uri="{BB962C8B-B14F-4D97-AF65-F5344CB8AC3E}">
        <p14:creationId xmlns:p14="http://schemas.microsoft.com/office/powerpoint/2010/main" val="2073210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35701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a:t>
            </a:r>
            <a:r>
              <a:rPr lang="en-US" dirty="0" smtClean="0"/>
              <a:t>you </a:t>
            </a:r>
            <a:r>
              <a:rPr lang="en-US" dirty="0" smtClean="0"/>
              <a:t/>
            </a:r>
            <a:br>
              <a:rPr lang="en-US" dirty="0" smtClean="0"/>
            </a:br>
            <a:r>
              <a:rPr lang="en-US" dirty="0" smtClean="0"/>
              <a:t>for </a:t>
            </a:r>
            <a:r>
              <a:rPr lang="en-US" dirty="0" smtClean="0"/>
              <a:t>attending the training!</a:t>
            </a:r>
            <a:endParaRPr lang="en-US" dirty="0"/>
          </a:p>
        </p:txBody>
      </p:sp>
    </p:spTree>
    <p:extLst>
      <p:ext uri="{BB962C8B-B14F-4D97-AF65-F5344CB8AC3E}">
        <p14:creationId xmlns:p14="http://schemas.microsoft.com/office/powerpoint/2010/main" val="159478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55479129"/>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t>6</a:t>
            </a:r>
            <a:endParaRPr lang="en-US" sz="3600" dirty="0"/>
          </a:p>
        </p:txBody>
      </p:sp>
      <p:grpSp>
        <p:nvGrpSpPr>
          <p:cNvPr id="6" name="Group 5"/>
          <p:cNvGrpSpPr/>
          <p:nvPr/>
        </p:nvGrpSpPr>
        <p:grpSpPr>
          <a:xfrm>
            <a:off x="521065" y="1328077"/>
            <a:ext cx="658813" cy="658813"/>
            <a:chOff x="1250950" y="3205625"/>
            <a:chExt cx="658813" cy="658813"/>
          </a:xfrm>
        </p:grpSpPr>
        <p:pic>
          <p:nvPicPr>
            <p:cNvPr id="307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50950" y="3205625"/>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87583" y="3205625"/>
              <a:ext cx="385548" cy="646331"/>
            </a:xfrm>
            <a:prstGeom prst="rect">
              <a:avLst/>
            </a:prstGeom>
            <a:noFill/>
          </p:spPr>
          <p:txBody>
            <a:bodyPr wrap="square" rtlCol="0">
              <a:spAutoFit/>
            </a:bodyPr>
            <a:lstStyle/>
            <a:p>
              <a:pPr algn="ctr"/>
              <a:r>
                <a:rPr lang="en-US" sz="3600" dirty="0" smtClean="0"/>
                <a:t>1</a:t>
              </a:r>
              <a:endParaRPr lang="en-US" sz="3600" dirty="0"/>
            </a:p>
          </p:txBody>
        </p:sp>
      </p:grpSp>
      <p:pic>
        <p:nvPicPr>
          <p:cNvPr id="307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28991" y="1207758"/>
            <a:ext cx="831525" cy="102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84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solidFill>
                  <a:srgbClr val="0F3B53"/>
                </a:solidFill>
              </a:rPr>
              <a:t>What is </a:t>
            </a:r>
            <a:r>
              <a:rPr lang="en-US" sz="3600" b="1" dirty="0" smtClean="0">
                <a:solidFill>
                  <a:srgbClr val="0F3B53"/>
                </a:solidFill>
              </a:rPr>
              <a:t>Mental Health eScreening (MHE)?</a:t>
            </a:r>
            <a:endParaRPr lang="en-US" sz="3600" b="1" dirty="0">
              <a:solidFill>
                <a:srgbClr val="0F3B53"/>
              </a:solidFill>
            </a:endParaRPr>
          </a:p>
          <a:p>
            <a:pPr>
              <a:buFont typeface="Arial" panose="020B0604020202020204" pitchFamily="34" charset="0"/>
              <a:buChar char="•"/>
            </a:pPr>
            <a:r>
              <a:rPr lang="en-US" sz="2000" dirty="0" smtClean="0">
                <a:solidFill>
                  <a:srgbClr val="0F3B53"/>
                </a:solidFill>
              </a:rPr>
              <a:t>It’s an electronic assessment system that will replace the </a:t>
            </a:r>
            <a:r>
              <a:rPr lang="en-US" sz="2000" dirty="0">
                <a:solidFill>
                  <a:srgbClr val="0F3B53"/>
                </a:solidFill>
              </a:rPr>
              <a:t>manual, </a:t>
            </a:r>
            <a:r>
              <a:rPr lang="en-US" sz="2000" dirty="0" smtClean="0">
                <a:solidFill>
                  <a:srgbClr val="0F3B53"/>
                </a:solidFill>
              </a:rPr>
              <a:t>paper-based process used for initial screening </a:t>
            </a:r>
            <a:r>
              <a:rPr lang="en-US" sz="2000" dirty="0" smtClean="0">
                <a:solidFill>
                  <a:srgbClr val="0F3B53"/>
                </a:solidFill>
              </a:rPr>
              <a:t>of Veterans </a:t>
            </a:r>
            <a:r>
              <a:rPr lang="en-US" sz="2000" dirty="0">
                <a:solidFill>
                  <a:srgbClr val="0F3B53"/>
                </a:solidFill>
              </a:rPr>
              <a:t>in VA healthcare </a:t>
            </a:r>
            <a:r>
              <a:rPr lang="en-US" sz="2000" dirty="0" smtClean="0">
                <a:solidFill>
                  <a:srgbClr val="0F3B53"/>
                </a:solidFill>
              </a:rPr>
              <a:t>settings. </a:t>
            </a:r>
          </a:p>
          <a:p>
            <a:pPr>
              <a:buFont typeface="Arial" panose="020B0604020202020204" pitchFamily="34" charset="0"/>
              <a:buChar char="•"/>
            </a:pPr>
            <a:r>
              <a:rPr lang="en-US" sz="2000" dirty="0"/>
              <a:t>MHE enables Veterans to answer self-assessments on a tablet or PC while in a clinic</a:t>
            </a:r>
            <a:r>
              <a:rPr lang="en-US" sz="2000" dirty="0" smtClean="0"/>
              <a:t>.</a:t>
            </a:r>
            <a:endParaRPr lang="en-US" sz="2000" dirty="0" smtClean="0">
              <a:solidFill>
                <a:srgbClr val="0F3B53"/>
              </a:solidFill>
            </a:endParaRPr>
          </a:p>
          <a:p>
            <a:pPr>
              <a:buFont typeface="Arial" panose="020B0604020202020204" pitchFamily="34" charset="0"/>
              <a:buChar char="•"/>
            </a:pPr>
            <a:r>
              <a:rPr lang="en-US" sz="2000" dirty="0"/>
              <a:t>MHE accelerates patient enrollment by allowing clinicians to oversee the patient-directed screening with real-time scoring, chart note generation, and if pre-determined parameters are exceeded, immediate crisis alerts. </a:t>
            </a:r>
            <a:endParaRPr lang="en-US" sz="20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a:solidFill>
                  <a:srgbClr val="0F4C66"/>
                </a:solidFill>
              </a:rPr>
              <a:t>Facilitate comprehensive mental health screening for newly enrolling Veterans nationwide.</a:t>
            </a:r>
          </a:p>
          <a:p>
            <a:pPr marL="971550" lvl="1" indent="-571500">
              <a:buFont typeface="Arial" panose="020B0604020202020204" pitchFamily="34" charset="0"/>
              <a:buChar char="•"/>
            </a:pPr>
            <a:r>
              <a:rPr lang="en-US" sz="4200" dirty="0">
                <a:solidFill>
                  <a:srgbClr val="0F4C66"/>
                </a:solidFill>
              </a:rPr>
              <a:t>Increase the number of Veterans receiving mental health services. </a:t>
            </a:r>
          </a:p>
          <a:p>
            <a:pPr marL="971550" lvl="1" indent="-571500">
              <a:buFont typeface="Arial" panose="020B0604020202020204" pitchFamily="34" charset="0"/>
              <a:buChar char="•"/>
            </a:pPr>
            <a:r>
              <a:rPr lang="en-US" sz="4200" dirty="0">
                <a:solidFill>
                  <a:srgbClr val="0F4C66"/>
                </a:solidFill>
              </a:rPr>
              <a:t>Improve patient engagement and satisfaction, without an increase in staff and resources.</a:t>
            </a:r>
          </a:p>
          <a:p>
            <a:pPr marL="971550" lvl="1" indent="-571500">
              <a:buFont typeface="Arial" panose="020B0604020202020204" pitchFamily="34" charset="0"/>
              <a:buChar char="•"/>
            </a:pPr>
            <a:r>
              <a:rPr lang="en-US" sz="4200" dirty="0">
                <a:solidFill>
                  <a:srgbClr val="0F4C66"/>
                </a:solidFill>
              </a:rPr>
              <a:t>Gather health data and share with clinicians to improve care delivery to Veterans.</a:t>
            </a:r>
            <a:endParaRPr lang="en-US" sz="4200" dirty="0">
              <a:solidFill>
                <a:srgbClr val="0F4C66"/>
              </a:solidFill>
            </a:endParaRPr>
          </a:p>
        </p:txBody>
      </p:sp>
    </p:spTree>
    <p:extLst>
      <p:ext uri="{BB962C8B-B14F-4D97-AF65-F5344CB8AC3E}">
        <p14:creationId xmlns:p14="http://schemas.microsoft.com/office/powerpoint/2010/main" val="60355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buNone/>
            </a:pPr>
            <a:r>
              <a:rPr lang="en-US" sz="1800" b="1" dirty="0"/>
              <a:t>Access the MHE application with a tablet or a PC, by typing the web address into your browser’s URL field:     </a:t>
            </a:r>
            <a:r>
              <a:rPr lang="en-US" sz="1800" u="sng" dirty="0">
                <a:hlinkClick r:id="rId3"/>
              </a:rPr>
              <a:t>http://vaww.escreening.va.gov/sd/</a:t>
            </a:r>
            <a:endParaRPr lang="en-US" sz="1800" b="1" dirty="0">
              <a:solidFill>
                <a:srgbClr val="FF0000"/>
              </a:solidFill>
            </a:endParaRPr>
          </a:p>
          <a:p>
            <a:pPr marL="0" indent="0">
              <a:buNone/>
            </a:pPr>
            <a:r>
              <a:rPr lang="en-US" sz="1800" b="1" dirty="0"/>
              <a:t>The address will be added to the Shared Drive.</a:t>
            </a:r>
            <a:br>
              <a:rPr lang="en-US" sz="1800" b="1" dirty="0"/>
            </a:br>
            <a:endParaRPr lang="en-US" sz="800" b="1" dirty="0"/>
          </a:p>
          <a:p>
            <a:pPr marL="0" indent="0">
              <a:buNone/>
            </a:pPr>
            <a:r>
              <a:rPr lang="en-US" sz="1800" b="1" dirty="0"/>
              <a:t>The Welcome screen opens:</a:t>
            </a:r>
            <a:endParaRPr lang="en-US" sz="1800" u="sng" dirty="0"/>
          </a:p>
          <a:p>
            <a:pPr marL="0" indent="0">
              <a:buNone/>
            </a:pPr>
            <a:endParaRPr lang="en-US" sz="1800" u="sng"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21726" y="2601310"/>
            <a:ext cx="6709684" cy="3312848"/>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0938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a:xfrm>
            <a:off x="457200" y="1097974"/>
            <a:ext cx="8229600" cy="5561582"/>
          </a:xfrm>
        </p:spPr>
        <p:txBody>
          <a:bodyPr>
            <a:normAutofit/>
          </a:bodyPr>
          <a:lstStyle/>
          <a:p>
            <a:pPr>
              <a:buFont typeface="+mj-lt"/>
              <a:buAutoNum type="arabicPeriod"/>
            </a:pPr>
            <a:r>
              <a:rPr lang="en-US" sz="1800" dirty="0"/>
              <a:t>Click </a:t>
            </a:r>
            <a:r>
              <a:rPr lang="en-US" sz="1800" b="1" dirty="0"/>
              <a:t>Staff Login &gt;</a:t>
            </a:r>
            <a:r>
              <a:rPr lang="en-US" sz="1800" dirty="0"/>
              <a:t>.</a:t>
            </a:r>
            <a:r>
              <a:rPr lang="en-US" sz="1800" b="1" dirty="0"/>
              <a:t/>
            </a:r>
            <a:br>
              <a:rPr lang="en-US" sz="1800" b="1" dirty="0"/>
            </a:br>
            <a:r>
              <a:rPr lang="en-US" sz="1800" dirty="0"/>
              <a:t>The</a:t>
            </a:r>
            <a:r>
              <a:rPr lang="en-US" sz="1800" b="1" dirty="0"/>
              <a:t> </a:t>
            </a:r>
            <a:r>
              <a:rPr lang="en-US" sz="1800" dirty="0"/>
              <a:t>Staff Access | Please Login opens:</a:t>
            </a:r>
          </a:p>
          <a:p>
            <a:pPr lvl="1"/>
            <a:endParaRPr lang="en-US" sz="1400" dirty="0"/>
          </a:p>
          <a:p>
            <a:pPr lvl="1"/>
            <a:endParaRPr lang="en-US" sz="1400" dirty="0"/>
          </a:p>
          <a:p>
            <a:pPr lvl="1"/>
            <a:endParaRPr lang="en-US" sz="1400" dirty="0"/>
          </a:p>
          <a:p>
            <a:pPr lvl="1"/>
            <a:endParaRPr lang="en-US" sz="1400" dirty="0"/>
          </a:p>
          <a:p>
            <a:pPr marL="0" indent="0">
              <a:buNone/>
            </a:pPr>
            <a:endParaRPr lang="en-US" sz="1800" dirty="0"/>
          </a:p>
          <a:p>
            <a:pPr>
              <a:spcBef>
                <a:spcPts val="600"/>
              </a:spcBef>
              <a:buFont typeface="+mj-lt"/>
              <a:buAutoNum type="arabicPeriod" startAt="2"/>
            </a:pPr>
            <a:r>
              <a:rPr lang="en-US" sz="1800" dirty="0"/>
              <a:t>Type your user name and password, then click </a:t>
            </a:r>
            <a:r>
              <a:rPr lang="en-US" sz="1800" b="1" dirty="0"/>
              <a:t>Login</a:t>
            </a:r>
            <a:r>
              <a:rPr lang="en-US" sz="1800" dirty="0"/>
              <a:t>.</a:t>
            </a:r>
          </a:p>
          <a:p>
            <a:pPr marL="400050" lvl="1" indent="0">
              <a:buNone/>
            </a:pPr>
            <a:r>
              <a:rPr lang="en-US" sz="1800" dirty="0">
                <a:solidFill>
                  <a:srgbClr val="0F4C66"/>
                </a:solidFill>
              </a:rPr>
              <a:t>Your Home page opens:</a:t>
            </a:r>
            <a:endParaRPr lang="en-US" sz="1800" b="1" dirty="0">
              <a:solidFill>
                <a:srgbClr val="0F4C66"/>
              </a:solidFill>
            </a:endParaRPr>
          </a:p>
          <a:p>
            <a:pPr lvl="1"/>
            <a:endParaRPr lang="en-US" sz="1400" dirty="0" smtClean="0"/>
          </a:p>
          <a:p>
            <a:pPr lvl="1"/>
            <a:endParaRPr lang="en-US" sz="1400" dirty="0"/>
          </a:p>
          <a:p>
            <a:pPr lvl="1"/>
            <a:endParaRPr lang="en-US" sz="14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pic>
        <p:nvPicPr>
          <p:cNvPr id="2059"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62313" y="3890147"/>
            <a:ext cx="4222727" cy="2404284"/>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p:nvPr/>
        </p:nvPicPr>
        <p:blipFill>
          <a:blip r:embed="rId4" cstate="email">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785351"/>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6988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fade">
                                      <p:cBhvr>
                                        <p:cTn id="7"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a:xfrm>
            <a:off x="457200" y="1152525"/>
            <a:ext cx="8229600" cy="4983163"/>
          </a:xfrm>
        </p:spPr>
        <p:txBody>
          <a:bodyPr>
            <a:normAutofit lnSpcReduction="10000"/>
          </a:bodyPr>
          <a:lstStyle/>
          <a:p>
            <a:pPr marL="0" indent="0">
              <a:spcBef>
                <a:spcPts val="600"/>
              </a:spcBef>
              <a:buNone/>
            </a:pPr>
            <a:endParaRPr lang="en-US" sz="800" dirty="0" smtClean="0"/>
          </a:p>
          <a:p>
            <a:pPr marL="0" indent="0">
              <a:spcBef>
                <a:spcPts val="0"/>
              </a:spcBef>
              <a:buNone/>
            </a:pPr>
            <a:r>
              <a:rPr lang="en-US" sz="1800" dirty="0"/>
              <a:t>Click </a:t>
            </a:r>
            <a:r>
              <a:rPr lang="en-US" sz="1800" b="1" dirty="0"/>
              <a:t>Logout</a:t>
            </a:r>
            <a:r>
              <a:rPr lang="en-US" sz="1800" dirty="0"/>
              <a:t>.    </a:t>
            </a:r>
            <a:br>
              <a:rPr lang="en-US" sz="1800" dirty="0"/>
            </a:br>
            <a:r>
              <a:rPr lang="en-US" sz="1800" dirty="0"/>
              <a:t>The system logs you out.</a:t>
            </a:r>
          </a:p>
          <a:p>
            <a:pPr lvl="1"/>
            <a:endParaRPr lang="en-US" sz="1400" dirty="0"/>
          </a:p>
          <a:p>
            <a:pPr marL="457200" lvl="1" indent="0">
              <a:buNone/>
            </a:pPr>
            <a:endParaRPr lang="en-US" sz="1400" dirty="0"/>
          </a:p>
          <a:p>
            <a:pPr marL="457200" lvl="1" indent="0">
              <a:buNone/>
            </a:pPr>
            <a:endParaRPr lang="en-US" sz="1400" dirty="0"/>
          </a:p>
          <a:p>
            <a:pPr marL="0" indent="0">
              <a:buNone/>
            </a:pP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spcBef>
                <a:spcPts val="1200"/>
              </a:spcBef>
              <a:buNone/>
            </a:pPr>
            <a:endParaRPr lang="en-US" sz="1800" b="1" dirty="0"/>
          </a:p>
          <a:p>
            <a:pPr marL="0" indent="0" algn="ctr">
              <a:spcBef>
                <a:spcPts val="1200"/>
              </a:spcBef>
              <a:buNone/>
            </a:pPr>
            <a:r>
              <a:rPr lang="en-US" sz="1800" b="1" dirty="0"/>
              <a:t>Automatic logout</a:t>
            </a:r>
            <a:endParaRPr lang="en-US" sz="1800" dirty="0"/>
          </a:p>
          <a:p>
            <a:pPr marL="0" indent="0">
              <a:spcBef>
                <a:spcPts val="0"/>
              </a:spcBef>
              <a:buNone/>
            </a:pPr>
            <a:r>
              <a:rPr lang="en-US" sz="1800" dirty="0"/>
              <a:t>If you are inactive for 20 minutes, the system will warn that you have 20 seconds before an automatic logout. You must interact with the program if you want to keep your session open. If the system logs you out but you want to keep working, </a:t>
            </a:r>
            <a:br>
              <a:rPr lang="en-US" sz="1800" dirty="0"/>
            </a:br>
            <a:r>
              <a:rPr lang="en-US" sz="1800" dirty="0"/>
              <a:t>simply log in again.</a:t>
            </a:r>
            <a:endParaRPr lang="en-US" sz="1800" dirty="0">
              <a:solidFill>
                <a:srgbClr val="FF0000"/>
              </a:solidFill>
            </a:endParaRPr>
          </a:p>
          <a:p>
            <a:pPr marL="0" indent="0" algn="ctr">
              <a:buNone/>
            </a:pPr>
            <a:endParaRPr lang="en-US" sz="1800" dirty="0" smtClean="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grpSp>
        <p:nvGrpSpPr>
          <p:cNvPr id="8" name="Group 7"/>
          <p:cNvGrpSpPr/>
          <p:nvPr/>
        </p:nvGrpSpPr>
        <p:grpSpPr>
          <a:xfrm>
            <a:off x="1430405" y="1391976"/>
            <a:ext cx="4773778" cy="3007721"/>
            <a:chOff x="1430405" y="1391976"/>
            <a:chExt cx="4773778" cy="3007721"/>
          </a:xfrm>
        </p:grpSpPr>
        <p:pic>
          <p:nvPicPr>
            <p:cNvPr id="9" name="Picture 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0405" y="1926295"/>
              <a:ext cx="4669608" cy="2473402"/>
            </a:xfrm>
            <a:prstGeom prst="rect">
              <a:avLst/>
            </a:prstGeom>
            <a:noFill/>
            <a:ln>
              <a:solidFill>
                <a:srgbClr val="000000"/>
              </a:solidFill>
            </a:ln>
            <a:effectLst>
              <a:outerShdw blurRad="50800" dist="165100" dir="2700000" algn="tl" rotWithShape="0">
                <a:prstClr val="black">
                  <a:alpha val="40000"/>
                </a:prstClr>
              </a:outerShdw>
            </a:effectLst>
          </p:spPr>
        </p:pic>
        <p:sp>
          <p:nvSpPr>
            <p:cNvPr id="10" name="Rectangle 9"/>
            <p:cNvSpPr/>
            <p:nvPr/>
          </p:nvSpPr>
          <p:spPr>
            <a:xfrm>
              <a:off x="5680961" y="1939944"/>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1" name="Left Arrow 10"/>
            <p:cNvSpPr/>
            <p:nvPr/>
          </p:nvSpPr>
          <p:spPr>
            <a:xfrm rot="18451515">
              <a:off x="5834783" y="1568131"/>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128404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24816</TotalTime>
  <Words>1933</Words>
  <Application>Microsoft Office PowerPoint</Application>
  <PresentationFormat>On-screen Show (4:3)</PresentationFormat>
  <Paragraphs>483</Paragraphs>
  <Slides>44</Slides>
  <Notes>36</Notes>
  <HiddenSlides>0</HiddenSlides>
  <MMClips>0</MMClips>
  <ScaleCrop>false</ScaleCrop>
  <HeadingPairs>
    <vt:vector size="6" baseType="variant">
      <vt:variant>
        <vt:lpstr>Fonts Used</vt:lpstr>
      </vt:variant>
      <vt:variant>
        <vt:i4>4</vt:i4>
      </vt:variant>
      <vt:variant>
        <vt:lpstr>Theme</vt:lpstr>
      </vt:variant>
      <vt:variant>
        <vt:i4>13</vt:i4>
      </vt:variant>
      <vt:variant>
        <vt:lpstr>Slide Titles</vt:lpstr>
      </vt:variant>
      <vt:variant>
        <vt:i4>44</vt:i4>
      </vt:variant>
    </vt:vector>
  </HeadingPairs>
  <TitlesOfParts>
    <vt:vector size="61" baseType="lpstr">
      <vt:lpstr>Arial</vt:lpstr>
      <vt:lpstr>Calibri</vt:lpstr>
      <vt:lpstr>Calibri Light</vt:lpstr>
      <vt:lpstr>Wingdings</vt:lpstr>
      <vt:lpstr>Default Theme</vt:lpstr>
      <vt:lpstr>1_Default Theme</vt:lpstr>
      <vt:lpstr>2_Default Theme</vt:lpstr>
      <vt:lpstr>3_Default Theme</vt:lpstr>
      <vt:lpstr>4_Default Theme</vt:lpstr>
      <vt:lpstr>5_Default Theme</vt:lpstr>
      <vt:lpstr>6_Default Theme</vt:lpstr>
      <vt:lpstr>7_Default Theme</vt:lpstr>
      <vt:lpstr>8_Default Theme</vt:lpstr>
      <vt:lpstr>9_Default Theme</vt:lpstr>
      <vt:lpstr>10_Default Theme</vt:lpstr>
      <vt:lpstr>11_Default Theme</vt:lpstr>
      <vt:lpstr>12_Default Theme</vt:lpstr>
      <vt:lpstr>PowerPoint Presentation</vt:lpstr>
      <vt:lpstr>Introduction to the eScreening tablet system  </vt:lpstr>
      <vt:lpstr>Introduction to the eScreening tablet system</vt:lpstr>
      <vt:lpstr>Introduction to the eScreening tablet system</vt:lpstr>
      <vt:lpstr>Training Modules</vt:lpstr>
      <vt:lpstr>1 | Overview </vt:lpstr>
      <vt:lpstr>1 | Accessing the application</vt:lpstr>
      <vt:lpstr>1 | Logging in </vt:lpstr>
      <vt:lpstr>1 | Logging out </vt:lpstr>
      <vt:lpstr>1 | Changing your password </vt:lpstr>
      <vt:lpstr>1 | Verifying your CPRS Account</vt:lpstr>
      <vt:lpstr>Training Modules</vt:lpstr>
      <vt:lpstr>2 | User roles and permissions</vt:lpstr>
      <vt:lpstr>2 | User Management - Security</vt:lpstr>
      <vt:lpstr>Training Modules</vt:lpstr>
      <vt:lpstr>3 | Setting up Assessments</vt:lpstr>
      <vt:lpstr>3 | Setting up Assessments</vt:lpstr>
      <vt:lpstr>3 | Setting up single or batch Assessments</vt:lpstr>
      <vt:lpstr>3 | Setting up Assessments</vt:lpstr>
      <vt:lpstr>3|Setting Up the Assessment</vt:lpstr>
      <vt:lpstr>3 | Setting Up the Assessment</vt:lpstr>
      <vt:lpstr>3 | Setting Up Assessments</vt:lpstr>
      <vt:lpstr>3 | Setting Up a Battery of Screens</vt:lpstr>
      <vt:lpstr>Training Modules</vt:lpstr>
      <vt:lpstr>4 | Dashboard Features</vt:lpstr>
      <vt:lpstr>4 | Dashboard Features</vt:lpstr>
      <vt:lpstr>4 | Dashboard Features</vt:lpstr>
      <vt:lpstr>Training Modules</vt:lpstr>
      <vt:lpstr>5| Reporting and Data</vt:lpstr>
      <vt:lpstr>Training Modules</vt:lpstr>
      <vt:lpstr>6| Troubleshooting &amp; Support</vt:lpstr>
      <vt:lpstr>eScreening Policies and Procedures for Primary Care</vt:lpstr>
      <vt:lpstr>eScreening Policies and Procedures for Primary Care</vt:lpstr>
      <vt:lpstr>eScreening Policies and Procedures for Primary Care</vt:lpstr>
      <vt:lpstr>Primary Care Management Work Flow</vt:lpstr>
      <vt:lpstr>Using CPRS with eScreening</vt:lpstr>
      <vt:lpstr>Using CPRS with eScreening</vt:lpstr>
      <vt:lpstr>Using CPRS with eScreening</vt:lpstr>
      <vt:lpstr>Using CPRS with eScreening</vt:lpstr>
      <vt:lpstr>Using CPRS with eScreening</vt:lpstr>
      <vt:lpstr>Primary Care Management Work Flow</vt:lpstr>
      <vt:lpstr>PowerPoint Presentation</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Rauner</dc:creator>
  <cp:lastModifiedBy>L. Buckwalter</cp:lastModifiedBy>
  <cp:revision>446</cp:revision>
  <cp:lastPrinted>2014-04-17T18:51:57Z</cp:lastPrinted>
  <dcterms:created xsi:type="dcterms:W3CDTF">2014-01-18T16:43:25Z</dcterms:created>
  <dcterms:modified xsi:type="dcterms:W3CDTF">2015-03-12T20:10:24Z</dcterms:modified>
</cp:coreProperties>
</file>