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63" r:id="rId3"/>
    <p:sldId id="364" r:id="rId4"/>
    <p:sldId id="365" r:id="rId5"/>
    <p:sldId id="366" r:id="rId6"/>
    <p:sldId id="367" r:id="rId7"/>
    <p:sldId id="326" r:id="rId8"/>
    <p:sldId id="258" r:id="rId9"/>
    <p:sldId id="284" r:id="rId10"/>
    <p:sldId id="266" r:id="rId11"/>
    <p:sldId id="304" r:id="rId12"/>
    <p:sldId id="308" r:id="rId13"/>
    <p:sldId id="298" r:id="rId14"/>
    <p:sldId id="309" r:id="rId15"/>
    <p:sldId id="297" r:id="rId16"/>
    <p:sldId id="369" r:id="rId17"/>
    <p:sldId id="370" r:id="rId18"/>
    <p:sldId id="371" r:id="rId19"/>
    <p:sldId id="372" r:id="rId20"/>
    <p:sldId id="356" r:id="rId21"/>
    <p:sldId id="280" r:id="rId22"/>
    <p:sldId id="357" r:id="rId23"/>
    <p:sldId id="262" r:id="rId24"/>
    <p:sldId id="332" r:id="rId25"/>
    <p:sldId id="333" r:id="rId26"/>
    <p:sldId id="334" r:id="rId27"/>
    <p:sldId id="342" r:id="rId28"/>
    <p:sldId id="343" r:id="rId29"/>
    <p:sldId id="341" r:id="rId30"/>
    <p:sldId id="373" r:id="rId31"/>
    <p:sldId id="374" r:id="rId32"/>
    <p:sldId id="358" r:id="rId33"/>
    <p:sldId id="310" r:id="rId34"/>
    <p:sldId id="259" r:id="rId35"/>
    <p:sldId id="272" r:id="rId36"/>
    <p:sldId id="273" r:id="rId37"/>
    <p:sldId id="311" r:id="rId38"/>
    <p:sldId id="314" r:id="rId39"/>
    <p:sldId id="315" r:id="rId40"/>
    <p:sldId id="338" r:id="rId41"/>
    <p:sldId id="339" r:id="rId42"/>
    <p:sldId id="319" r:id="rId43"/>
    <p:sldId id="278" r:id="rId44"/>
    <p:sldId id="320" r:id="rId45"/>
    <p:sldId id="321" r:id="rId46"/>
    <p:sldId id="322" r:id="rId47"/>
    <p:sldId id="323" r:id="rId48"/>
    <p:sldId id="375" r:id="rId49"/>
    <p:sldId id="376" r:id="rId50"/>
    <p:sldId id="377" r:id="rId51"/>
    <p:sldId id="378" r:id="rId52"/>
    <p:sldId id="359" r:id="rId53"/>
    <p:sldId id="260" r:id="rId54"/>
    <p:sldId id="344" r:id="rId55"/>
    <p:sldId id="346" r:id="rId56"/>
    <p:sldId id="288" r:id="rId57"/>
    <p:sldId id="291" r:id="rId58"/>
    <p:sldId id="289" r:id="rId59"/>
    <p:sldId id="345" r:id="rId60"/>
    <p:sldId id="290" r:id="rId61"/>
    <p:sldId id="347" r:id="rId62"/>
    <p:sldId id="292" r:id="rId63"/>
    <p:sldId id="379" r:id="rId64"/>
    <p:sldId id="380" r:id="rId65"/>
    <p:sldId id="360" r:id="rId66"/>
    <p:sldId id="261" r:id="rId67"/>
    <p:sldId id="351" r:id="rId68"/>
    <p:sldId id="349" r:id="rId69"/>
    <p:sldId id="350" r:id="rId70"/>
    <p:sldId id="348" r:id="rId71"/>
    <p:sldId id="352" r:id="rId72"/>
    <p:sldId id="353" r:id="rId73"/>
    <p:sldId id="354" r:id="rId74"/>
    <p:sldId id="381" r:id="rId75"/>
    <p:sldId id="382" r:id="rId76"/>
    <p:sldId id="361" r:id="rId77"/>
    <p:sldId id="331" r:id="rId78"/>
    <p:sldId id="300" r:id="rId79"/>
    <p:sldId id="301" r:id="rId80"/>
    <p:sldId id="362" r:id="rId81"/>
    <p:sldId id="263" r:id="rId82"/>
    <p:sldId id="303" r:id="rId83"/>
    <p:sldId id="30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C8F"/>
    <a:srgbClr val="BCE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93" autoAdjust="0"/>
    <p:restoredTop sz="43614" autoAdjust="0"/>
  </p:normalViewPr>
  <p:slideViewPr>
    <p:cSldViewPr snapToGrid="0">
      <p:cViewPr varScale="1">
        <p:scale>
          <a:sx n="37" d="100"/>
          <a:sy n="37" d="100"/>
        </p:scale>
        <p:origin x="30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2734F-3962-4E9B-ADDA-4D1FD7F5CE2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CB4D-56BB-476B-821C-6F4CEDF74250}" type="slidenum">
              <a:rPr lang="en-US" smtClean="0"/>
              <a:t>‹#›</a:t>
            </a:fld>
            <a:endParaRPr lang="en-US"/>
          </a:p>
        </p:txBody>
      </p:sp>
    </p:spTree>
    <p:extLst>
      <p:ext uri="{BB962C8B-B14F-4D97-AF65-F5344CB8AC3E}">
        <p14:creationId xmlns:p14="http://schemas.microsoft.com/office/powerpoint/2010/main" val="107581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a:t>
            </a:fld>
            <a:endParaRPr lang="en-US"/>
          </a:p>
        </p:txBody>
      </p:sp>
    </p:spTree>
    <p:extLst>
      <p:ext uri="{BB962C8B-B14F-4D97-AF65-F5344CB8AC3E}">
        <p14:creationId xmlns:p14="http://schemas.microsoft.com/office/powerpoint/2010/main" val="3070641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Click Staff Login &gt;.</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10</a:t>
            </a:fld>
            <a:endParaRPr lang="en-US"/>
          </a:p>
        </p:txBody>
      </p:sp>
    </p:spTree>
    <p:extLst>
      <p:ext uri="{BB962C8B-B14F-4D97-AF65-F5344CB8AC3E}">
        <p14:creationId xmlns:p14="http://schemas.microsoft.com/office/powerpoint/2010/main" val="81429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Clicking</a:t>
            </a:r>
            <a:r>
              <a:rPr lang="en-US" baseline="0" dirty="0" smtClean="0"/>
              <a:t> the Staff Login button brings you to this standard log-in page.</a:t>
            </a:r>
          </a:p>
          <a:p>
            <a:endParaRPr lang="en-US" baseline="0" dirty="0" smtClean="0"/>
          </a:p>
          <a:p>
            <a:r>
              <a:rPr lang="en-US" baseline="0" dirty="0" smtClean="0"/>
              <a:t>Type your username and password, then click </a:t>
            </a:r>
            <a:r>
              <a:rPr lang="en-US" b="1" baseline="0" dirty="0" smtClean="0"/>
              <a:t>Login</a:t>
            </a:r>
            <a:r>
              <a:rPr lang="en-US" baseline="0" dirty="0" smtClean="0"/>
              <a:t>.</a:t>
            </a:r>
          </a:p>
          <a:p>
            <a:r>
              <a:rPr lang="en-US" baseline="0" dirty="0" smtClean="0"/>
              <a:t>Your Home page opens.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11</a:t>
            </a:fld>
            <a:endParaRPr lang="en-US"/>
          </a:p>
        </p:txBody>
      </p:sp>
    </p:spTree>
    <p:extLst>
      <p:ext uri="{BB962C8B-B14F-4D97-AF65-F5344CB8AC3E}">
        <p14:creationId xmlns:p14="http://schemas.microsoft.com/office/powerpoint/2010/main" val="1337880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logout link is always in the top right corner.</a:t>
            </a:r>
          </a:p>
          <a:p>
            <a:endParaRPr lang="en-US" baseline="0" dirty="0" smtClean="0"/>
          </a:p>
          <a:p>
            <a:r>
              <a:rPr lang="en-US" baseline="0" dirty="0" smtClean="0"/>
              <a:t>If you don’t interact with MHE for 20 minutes, it will log you out as a security precaution. If the system logs you out but you want to keep working, just log in again.</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12</a:t>
            </a:fld>
            <a:endParaRPr lang="en-US"/>
          </a:p>
        </p:txBody>
      </p:sp>
    </p:spTree>
    <p:extLst>
      <p:ext uri="{BB962C8B-B14F-4D97-AF65-F5344CB8AC3E}">
        <p14:creationId xmlns:p14="http://schemas.microsoft.com/office/powerpoint/2010/main" val="420243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logging in the first time, verify your account with CPRS. You only need to do this once.</a:t>
            </a:r>
          </a:p>
          <a:p>
            <a:endParaRPr lang="en-US" baseline="0" dirty="0" smtClean="0"/>
          </a:p>
          <a:p>
            <a:pPr marL="228600" indent="-228600">
              <a:buFont typeface="+mj-lt"/>
              <a:buAutoNum type="arabicPeriod"/>
            </a:pPr>
            <a:r>
              <a:rPr lang="en-US" baseline="0" dirty="0" smtClean="0"/>
              <a:t>Click the </a:t>
            </a:r>
            <a:r>
              <a:rPr lang="en-US" b="1" baseline="0" dirty="0" smtClean="0"/>
              <a:t>My Account </a:t>
            </a:r>
            <a:r>
              <a:rPr lang="en-US" baseline="0" dirty="0" smtClean="0"/>
              <a:t>tab.</a:t>
            </a:r>
          </a:p>
          <a:p>
            <a:pPr marL="228600" indent="-228600">
              <a:buFont typeface="+mj-lt"/>
              <a:buAutoNum type="arabicPeriod"/>
            </a:pPr>
            <a:r>
              <a:rPr lang="en-US" baseline="0" dirty="0" smtClean="0"/>
              <a:t>Click </a:t>
            </a:r>
            <a:r>
              <a:rPr lang="en-US" b="1" baseline="0" dirty="0" smtClean="0"/>
              <a:t>(Click here to verify your account)</a:t>
            </a:r>
            <a:r>
              <a:rPr lang="en-US" b="0" baseline="0" dirty="0" smtClean="0"/>
              <a:t>.</a:t>
            </a:r>
            <a:br>
              <a:rPr lang="en-US" b="0" baseline="0" dirty="0" smtClean="0"/>
            </a:br>
            <a:r>
              <a:rPr lang="en-US" b="0" baseline="0" dirty="0" smtClean="0"/>
              <a:t>A window pops up.</a:t>
            </a:r>
            <a:endParaRPr lang="en-US" b="0" dirty="0"/>
          </a:p>
        </p:txBody>
      </p:sp>
      <p:sp>
        <p:nvSpPr>
          <p:cNvPr id="4" name="Slide Number Placeholder 3"/>
          <p:cNvSpPr>
            <a:spLocks noGrp="1"/>
          </p:cNvSpPr>
          <p:nvPr>
            <p:ph type="sldNum" sz="quarter" idx="10"/>
          </p:nvPr>
        </p:nvSpPr>
        <p:spPr/>
        <p:txBody>
          <a:bodyPr/>
          <a:lstStyle/>
          <a:p>
            <a:fld id="{4484CB4D-56BB-476B-821C-6F4CEDF74250}" type="slidenum">
              <a:rPr lang="en-US" smtClean="0"/>
              <a:t>13</a:t>
            </a:fld>
            <a:endParaRPr lang="en-US"/>
          </a:p>
        </p:txBody>
      </p:sp>
    </p:spTree>
    <p:extLst>
      <p:ext uri="{BB962C8B-B14F-4D97-AF65-F5344CB8AC3E}">
        <p14:creationId xmlns:p14="http://schemas.microsoft.com/office/powerpoint/2010/main" val="163679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smtClean="0"/>
              <a:t>3.</a:t>
            </a:r>
            <a:r>
              <a:rPr lang="en-US" sz="1200" baseline="0" dirty="0" smtClean="0"/>
              <a:t>   </a:t>
            </a:r>
            <a:r>
              <a:rPr lang="en-US" sz="1200" dirty="0" smtClean="0"/>
              <a:t>Type your Access and Verify codes, then click </a:t>
            </a:r>
            <a:r>
              <a:rPr lang="en-US" sz="1200" b="1" dirty="0" smtClean="0"/>
              <a:t>Verify Now</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The system confirms you are verified.</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14</a:t>
            </a:fld>
            <a:endParaRPr lang="en-US"/>
          </a:p>
        </p:txBody>
      </p:sp>
    </p:spTree>
    <p:extLst>
      <p:ext uri="{BB962C8B-B14F-4D97-AF65-F5344CB8AC3E}">
        <p14:creationId xmlns:p14="http://schemas.microsoft.com/office/powerpoint/2010/main" val="495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MHE’s password change is standard.</a:t>
            </a:r>
            <a:r>
              <a:rPr lang="en-US" baseline="0" dirty="0" smtClean="0"/>
              <a:t> As directed, type your current password, then the new one, and confirm. Then click </a:t>
            </a:r>
            <a:r>
              <a:rPr lang="en-US" b="1" baseline="0" dirty="0" smtClean="0"/>
              <a:t>Change Password</a:t>
            </a:r>
            <a:r>
              <a:rPr lang="en-US" baseline="0" dirty="0" smtClean="0"/>
              <a:t>. </a:t>
            </a:r>
            <a:br>
              <a:rPr lang="en-US" baseline="0" dirty="0" smtClean="0"/>
            </a:br>
            <a:r>
              <a:rPr lang="en-US" baseline="0" dirty="0" smtClean="0"/>
              <a:t>The system tells you your password has changed.</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15</a:t>
            </a:fld>
            <a:endParaRPr lang="en-US"/>
          </a:p>
        </p:txBody>
      </p:sp>
    </p:spTree>
    <p:extLst>
      <p:ext uri="{BB962C8B-B14F-4D97-AF65-F5344CB8AC3E}">
        <p14:creationId xmlns:p14="http://schemas.microsoft.com/office/powerpoint/2010/main" val="302710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21208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602640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11071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27634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0327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20</a:t>
            </a:fld>
            <a:endParaRPr lang="en-US"/>
          </a:p>
        </p:txBody>
      </p:sp>
    </p:spTree>
    <p:extLst>
      <p:ext uri="{BB962C8B-B14F-4D97-AF65-F5344CB8AC3E}">
        <p14:creationId xmlns:p14="http://schemas.microsoft.com/office/powerpoint/2010/main" val="1635664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21</a:t>
            </a:fld>
            <a:endParaRPr lang="en-US"/>
          </a:p>
        </p:txBody>
      </p:sp>
    </p:spTree>
    <p:extLst>
      <p:ext uri="{BB962C8B-B14F-4D97-AF65-F5344CB8AC3E}">
        <p14:creationId xmlns:p14="http://schemas.microsoft.com/office/powerpoint/2010/main" val="1723046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22</a:t>
            </a:fld>
            <a:endParaRPr lang="en-US"/>
          </a:p>
        </p:txBody>
      </p:sp>
    </p:spTree>
    <p:extLst>
      <p:ext uri="{BB962C8B-B14F-4D97-AF65-F5344CB8AC3E}">
        <p14:creationId xmlns:p14="http://schemas.microsoft.com/office/powerpoint/2010/main" val="511371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Veterans see the first screen that you did.</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23</a:t>
            </a:fld>
            <a:endParaRPr lang="en-US"/>
          </a:p>
        </p:txBody>
      </p:sp>
    </p:spTree>
    <p:extLst>
      <p:ext uri="{BB962C8B-B14F-4D97-AF65-F5344CB8AC3E}">
        <p14:creationId xmlns:p14="http://schemas.microsoft.com/office/powerpoint/2010/main" val="797538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Their login page is similar to yours.</a:t>
            </a:r>
            <a:r>
              <a:rPr lang="en-US" baseline="0" dirty="0" smtClean="0"/>
              <a:t> Instead of a username, they type their last name, and their password is their last 4 social security numbers.</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24</a:t>
            </a:fld>
            <a:endParaRPr lang="en-US"/>
          </a:p>
        </p:txBody>
      </p:sp>
    </p:spTree>
    <p:extLst>
      <p:ext uri="{BB962C8B-B14F-4D97-AF65-F5344CB8AC3E}">
        <p14:creationId xmlns:p14="http://schemas.microsoft.com/office/powerpoint/2010/main" val="25765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Your Healthcare System Technical Administrator will customize this page to reflect your site.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Veterans</a:t>
            </a:r>
            <a:r>
              <a:rPr lang="en-US" baseline="0" dirty="0" smtClean="0"/>
              <a:t> can touch the </a:t>
            </a:r>
            <a:r>
              <a:rPr lang="en-US" b="1" baseline="0" dirty="0" smtClean="0"/>
              <a:t>Start Assessment </a:t>
            </a:r>
            <a:r>
              <a:rPr lang="en-US" baseline="0" dirty="0" smtClean="0"/>
              <a:t>button to begin.</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25</a:t>
            </a:fld>
            <a:endParaRPr lang="en-US"/>
          </a:p>
        </p:txBody>
      </p:sp>
    </p:spTree>
    <p:extLst>
      <p:ext uri="{BB962C8B-B14F-4D97-AF65-F5344CB8AC3E}">
        <p14:creationId xmlns:p14="http://schemas.microsoft.com/office/powerpoint/2010/main" val="2644070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a:t>
            </a:r>
            <a:r>
              <a:rPr lang="en-US" baseline="0" dirty="0" smtClean="0"/>
              <a:t> page of a typical screening module</a:t>
            </a:r>
            <a:r>
              <a:rPr lang="en-US" dirty="0" smtClean="0"/>
              <a:t>.</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26</a:t>
            </a:fld>
            <a:endParaRPr lang="en-US"/>
          </a:p>
        </p:txBody>
      </p:sp>
    </p:spTree>
    <p:extLst>
      <p:ext uri="{BB962C8B-B14F-4D97-AF65-F5344CB8AC3E}">
        <p14:creationId xmlns:p14="http://schemas.microsoft.com/office/powerpoint/2010/main" val="2639949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finished, the Veteran is offered a </a:t>
            </a:r>
            <a:r>
              <a:rPr lang="en-US" b="1" dirty="0" smtClean="0">
                <a:sym typeface="Wingdings" panose="05000000000000000000" pitchFamily="2" charset="2"/>
              </a:rPr>
              <a:t> Back </a:t>
            </a:r>
            <a:r>
              <a:rPr lang="en-US" dirty="0" smtClean="0">
                <a:sym typeface="Wingdings" panose="05000000000000000000" pitchFamily="2" charset="2"/>
              </a:rPr>
              <a:t>button to review answers</a:t>
            </a:r>
            <a:r>
              <a:rPr lang="en-US" baseline="0" dirty="0" smtClean="0">
                <a:sym typeface="Wingdings" panose="05000000000000000000" pitchFamily="2" charset="2"/>
              </a:rPr>
              <a:t> and an </a:t>
            </a:r>
            <a:r>
              <a:rPr lang="en-US" b="1" baseline="0" dirty="0" smtClean="0">
                <a:sym typeface="Wingdings" panose="05000000000000000000" pitchFamily="2" charset="2"/>
              </a:rPr>
              <a:t>I am finished with the questionnaire</a:t>
            </a:r>
            <a:r>
              <a:rPr lang="en-US" baseline="0" dirty="0" smtClean="0">
                <a:sym typeface="Wingdings" panose="05000000000000000000" pitchFamily="2" charset="2"/>
              </a:rPr>
              <a:t> button.</a:t>
            </a:r>
            <a:br>
              <a:rPr lang="en-US" baseline="0" dirty="0" smtClean="0">
                <a:sym typeface="Wingdings" panose="05000000000000000000" pitchFamily="2" charset="2"/>
              </a:rPr>
            </a:b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27</a:t>
            </a:fld>
            <a:endParaRPr lang="en-US"/>
          </a:p>
        </p:txBody>
      </p:sp>
    </p:spTree>
    <p:extLst>
      <p:ext uri="{BB962C8B-B14F-4D97-AF65-F5344CB8AC3E}">
        <p14:creationId xmlns:p14="http://schemas.microsoft.com/office/powerpoint/2010/main" val="3663863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1" dirty="0" smtClean="0"/>
              <a:t> I am finished … </a:t>
            </a:r>
            <a:r>
              <a:rPr lang="en-US" dirty="0" smtClean="0"/>
              <a:t>button gives way</a:t>
            </a:r>
            <a:r>
              <a:rPr lang="en-US" baseline="0" dirty="0" smtClean="0"/>
              <a:t> to this Completion screen.</a:t>
            </a:r>
            <a:endParaRPr lang="en-US" dirty="0" smtClean="0"/>
          </a:p>
          <a:p>
            <a:r>
              <a:rPr lang="en-US" dirty="0" smtClean="0"/>
              <a:t>The Veteran can touch the </a:t>
            </a:r>
            <a:r>
              <a:rPr lang="en-US" b="1" dirty="0" smtClean="0"/>
              <a:t>Done</a:t>
            </a:r>
            <a:r>
              <a:rPr lang="en-US" dirty="0" smtClean="0"/>
              <a:t> button to exit the session.</a:t>
            </a:r>
          </a:p>
          <a:p>
            <a:endParaRPr lang="en-US" dirty="0" smtClean="0"/>
          </a:p>
          <a:p>
            <a:r>
              <a:rPr lang="en-US" dirty="0" smtClean="0"/>
              <a:t>Your Healthcare System Technical Administrator can also customize this page for your site.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28</a:t>
            </a:fld>
            <a:endParaRPr lang="en-US"/>
          </a:p>
        </p:txBody>
      </p:sp>
    </p:spTree>
    <p:extLst>
      <p:ext uri="{BB962C8B-B14F-4D97-AF65-F5344CB8AC3E}">
        <p14:creationId xmlns:p14="http://schemas.microsoft.com/office/powerpoint/2010/main" val="2411010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displays after a Veteran touches the </a:t>
            </a:r>
            <a:r>
              <a:rPr lang="en-US" b="1" dirty="0" smtClean="0"/>
              <a:t>Done</a:t>
            </a:r>
            <a:r>
              <a:rPr lang="en-US" dirty="0" smtClean="0"/>
              <a:t> button.</a:t>
            </a:r>
          </a:p>
          <a:p>
            <a:endParaRPr lang="en-US" dirty="0" smtClean="0"/>
          </a:p>
          <a:p>
            <a:r>
              <a:rPr lang="en-US" dirty="0" smtClean="0"/>
              <a:t>It depends</a:t>
            </a:r>
            <a:r>
              <a:rPr lang="en-US" baseline="0" dirty="0" smtClean="0"/>
              <a:t> on your site’s workflow, but this is usually where the Veteran hands the tablet back to VA personnel. MHE generates an eScreening Summary (“Veteran Summary”) to be printed and given to the Veteran. The summary is customized and offers support with problems the Veteran has reported.</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29</a:t>
            </a:fld>
            <a:endParaRPr lang="en-US"/>
          </a:p>
        </p:txBody>
      </p:sp>
    </p:spTree>
    <p:extLst>
      <p:ext uri="{BB962C8B-B14F-4D97-AF65-F5344CB8AC3E}">
        <p14:creationId xmlns:p14="http://schemas.microsoft.com/office/powerpoint/2010/main" val="379375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35713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513644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937263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32</a:t>
            </a:fld>
            <a:endParaRPr lang="en-US"/>
          </a:p>
        </p:txBody>
      </p:sp>
    </p:spTree>
    <p:extLst>
      <p:ext uri="{BB962C8B-B14F-4D97-AF65-F5344CB8AC3E}">
        <p14:creationId xmlns:p14="http://schemas.microsoft.com/office/powerpoint/2010/main" val="368714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look at each of these items.</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33</a:t>
            </a:fld>
            <a:endParaRPr lang="en-US"/>
          </a:p>
        </p:txBody>
      </p:sp>
    </p:spTree>
    <p:extLst>
      <p:ext uri="{BB962C8B-B14F-4D97-AF65-F5344CB8AC3E}">
        <p14:creationId xmlns:p14="http://schemas.microsoft.com/office/powerpoint/2010/main" val="2484785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34</a:t>
            </a:fld>
            <a:endParaRPr lang="en-US"/>
          </a:p>
        </p:txBody>
      </p:sp>
    </p:spTree>
    <p:extLst>
      <p:ext uri="{BB962C8B-B14F-4D97-AF65-F5344CB8AC3E}">
        <p14:creationId xmlns:p14="http://schemas.microsoft.com/office/powerpoint/2010/main" val="1726332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explore both of these tasks next.</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35</a:t>
            </a:fld>
            <a:endParaRPr lang="en-US"/>
          </a:p>
        </p:txBody>
      </p:sp>
    </p:spTree>
    <p:extLst>
      <p:ext uri="{BB962C8B-B14F-4D97-AF65-F5344CB8AC3E}">
        <p14:creationId xmlns:p14="http://schemas.microsoft.com/office/powerpoint/2010/main" val="3596086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A Veteran must have a record in the MHE database before you can create an assessment. If there isn’t any record, you must create one, but don’t worry, it’s quite simple.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We’ll start with a search, to see if someone has already created a record for the Veteran.</a:t>
            </a:r>
          </a:p>
          <a:p>
            <a:pPr marL="0" indent="0">
              <a:buNone/>
            </a:pPr>
            <a:endParaRPr lang="en-US" sz="1200" dirty="0" smtClean="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dirty="0" smtClean="0"/>
              <a:t>From the Home page, click </a:t>
            </a:r>
            <a:r>
              <a:rPr lang="en-US" b="1" dirty="0" smtClean="0"/>
              <a:t>Create Battery</a:t>
            </a:r>
            <a:r>
              <a:rPr lang="en-US" dirty="0" smtClean="0"/>
              <a:t>.</a:t>
            </a:r>
            <a:br>
              <a:rPr lang="en-US" dirty="0" smtClean="0"/>
            </a:br>
            <a:r>
              <a:rPr lang="en-US" dirty="0" smtClean="0"/>
              <a:t>The Create Battery page opens, as shown above.</a:t>
            </a:r>
          </a:p>
          <a:p>
            <a:pPr marL="514350" lvl="0" indent="-514350">
              <a:buFont typeface="+mj-lt"/>
              <a:buAutoNum type="arabicPeriod"/>
            </a:pPr>
            <a:r>
              <a:rPr lang="en-US" dirty="0" smtClean="0"/>
              <a:t>Type the Veteran’s last 4 social security numbers, then click </a:t>
            </a:r>
            <a:r>
              <a:rPr lang="en-US" b="1" dirty="0" smtClean="0"/>
              <a:t>Search</a:t>
            </a:r>
            <a:r>
              <a:rPr lang="en-US" dirty="0" smtClean="0"/>
              <a:t>.</a:t>
            </a:r>
            <a:br>
              <a:rPr lang="en-US" dirty="0" smtClean="0"/>
            </a:br>
            <a:r>
              <a:rPr lang="en-US" dirty="0" smtClean="0"/>
              <a:t/>
            </a:r>
            <a:br>
              <a:rPr lang="en-US" dirty="0" smtClean="0"/>
            </a:br>
            <a:endParaRPr lang="en-US" sz="120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36</a:t>
            </a:fld>
            <a:endParaRPr lang="en-US"/>
          </a:p>
        </p:txBody>
      </p:sp>
    </p:spTree>
    <p:extLst>
      <p:ext uri="{BB962C8B-B14F-4D97-AF65-F5344CB8AC3E}">
        <p14:creationId xmlns:p14="http://schemas.microsoft.com/office/powerpoint/2010/main" val="2281410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above, if the search returns no record</a:t>
            </a:r>
            <a:r>
              <a:rPr lang="en-US" baseline="0" dirty="0" smtClean="0"/>
              <a:t> found, you must create a Veteran record in the database.</a:t>
            </a:r>
          </a:p>
          <a:p>
            <a:r>
              <a:rPr lang="en-US" baseline="0" dirty="0" smtClean="0"/>
              <a:t>Click </a:t>
            </a:r>
            <a:r>
              <a:rPr lang="en-US" b="1" baseline="0" dirty="0" smtClean="0"/>
              <a:t>+Create Veteran Record in DB</a:t>
            </a:r>
            <a:r>
              <a:rPr lang="en-US" baseline="0" dirty="0" smtClean="0"/>
              <a:t>.</a:t>
            </a:r>
          </a:p>
          <a:p>
            <a:r>
              <a:rPr lang="en-US" baseline="0" dirty="0" smtClean="0"/>
              <a:t>The Create Veteran page opens.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search returns the Veteran’s record, click the </a:t>
            </a:r>
            <a:r>
              <a:rPr lang="en-US" b="1" dirty="0" smtClean="0"/>
              <a:t>Create New Battery </a:t>
            </a:r>
            <a:r>
              <a:rPr lang="en-US" dirty="0" smtClean="0"/>
              <a:t>button and skip the next 2 slides.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37</a:t>
            </a:fld>
            <a:endParaRPr lang="en-US"/>
          </a:p>
        </p:txBody>
      </p:sp>
    </p:spTree>
    <p:extLst>
      <p:ext uri="{BB962C8B-B14F-4D97-AF65-F5344CB8AC3E}">
        <p14:creationId xmlns:p14="http://schemas.microsoft.com/office/powerpoint/2010/main" val="816134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Fill in the fields with the Veteran’s information (only the 2 fields with asterisks</a:t>
            </a:r>
            <a:r>
              <a:rPr lang="en-US" sz="1200" kern="1200" baseline="0" dirty="0" smtClean="0">
                <a:solidFill>
                  <a:schemeClr val="tx1"/>
                </a:solidFill>
                <a:effectLst/>
                <a:latin typeface="+mn-lt"/>
                <a:ea typeface="+mn-ea"/>
                <a:cs typeface="+mn-cs"/>
              </a:rPr>
              <a:t> are mandatory)</a:t>
            </a:r>
            <a:r>
              <a:rPr lang="en-US" sz="1200" kern="1200" dirty="0" smtClean="0">
                <a:solidFill>
                  <a:schemeClr val="tx1"/>
                </a:solidFill>
                <a:effectLst/>
                <a:latin typeface="+mn-lt"/>
                <a:ea typeface="+mn-ea"/>
                <a:cs typeface="+mn-cs"/>
              </a:rPr>
              <a:t>, then click </a:t>
            </a:r>
            <a:r>
              <a:rPr lang="en-US" sz="1200" b="1" kern="1200" dirty="0" smtClean="0">
                <a:solidFill>
                  <a:schemeClr val="tx1"/>
                </a:solidFill>
                <a:effectLst/>
                <a:latin typeface="+mn-lt"/>
                <a:ea typeface="+mn-ea"/>
                <a:cs typeface="+mn-cs"/>
              </a:rPr>
              <a:t>Save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Veteran Detail page opens for the new record, showing a </a:t>
            </a:r>
            <a:r>
              <a:rPr lang="en-US" sz="1200" b="1" kern="1200" dirty="0" smtClean="0">
                <a:solidFill>
                  <a:schemeClr val="tx1"/>
                </a:solidFill>
                <a:effectLst/>
                <a:latin typeface="+mn-lt"/>
                <a:ea typeface="+mn-ea"/>
                <a:cs typeface="+mn-cs"/>
              </a:rPr>
              <a:t>Create New Battery </a:t>
            </a:r>
            <a:r>
              <a:rPr lang="en-US" sz="1200" kern="1200" dirty="0" smtClean="0">
                <a:solidFill>
                  <a:schemeClr val="tx1"/>
                </a:solidFill>
                <a:effectLst/>
                <a:latin typeface="+mn-lt"/>
                <a:ea typeface="+mn-ea"/>
                <a:cs typeface="+mn-cs"/>
              </a:rPr>
              <a:t>button.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38</a:t>
            </a:fld>
            <a:endParaRPr lang="en-US"/>
          </a:p>
        </p:txBody>
      </p:sp>
    </p:spTree>
    <p:extLst>
      <p:ext uri="{BB962C8B-B14F-4D97-AF65-F5344CB8AC3E}">
        <p14:creationId xmlns:p14="http://schemas.microsoft.com/office/powerpoint/2010/main" val="2752388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a:t>
            </a:r>
            <a:r>
              <a:rPr lang="en-US" b="1" dirty="0" smtClean="0"/>
              <a:t>Create New Battery</a:t>
            </a:r>
            <a:r>
              <a:rPr lang="en-US" dirty="0" smtClean="0"/>
              <a:t>.</a:t>
            </a:r>
          </a:p>
          <a:p>
            <a:r>
              <a:rPr lang="en-US" dirty="0" smtClean="0"/>
              <a:t>The Create Battery page opens, showing the name of the Veteran record you just created (or had located previously).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39</a:t>
            </a:fld>
            <a:endParaRPr lang="en-US"/>
          </a:p>
        </p:txBody>
      </p:sp>
    </p:spTree>
    <p:extLst>
      <p:ext uri="{BB962C8B-B14F-4D97-AF65-F5344CB8AC3E}">
        <p14:creationId xmlns:p14="http://schemas.microsoft.com/office/powerpoint/2010/main" val="71582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875499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Select from the drop-down lists. </a:t>
            </a:r>
          </a:p>
          <a:p>
            <a:pPr lvl="0"/>
            <a:r>
              <a:rPr lang="en-US" sz="1200" kern="1200" dirty="0" smtClean="0">
                <a:solidFill>
                  <a:schemeClr val="tx1"/>
                </a:solidFill>
                <a:effectLst/>
                <a:latin typeface="+mn-lt"/>
                <a:ea typeface="+mn-ea"/>
                <a:cs typeface="+mn-cs"/>
              </a:rPr>
              <a:t>The Create Battery form will unfold, showing option</a:t>
            </a:r>
            <a:r>
              <a:rPr lang="en-US" sz="1200" kern="1200" baseline="0" dirty="0" smtClean="0">
                <a:solidFill>
                  <a:schemeClr val="tx1"/>
                </a:solidFill>
                <a:effectLst/>
                <a:latin typeface="+mn-lt"/>
                <a:ea typeface="+mn-ea"/>
                <a:cs typeface="+mn-cs"/>
              </a:rPr>
              <a:t> buttons on the left side.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40</a:t>
            </a:fld>
            <a:endParaRPr lang="en-US"/>
          </a:p>
        </p:txBody>
      </p:sp>
    </p:spTree>
    <p:extLst>
      <p:ext uri="{BB962C8B-B14F-4D97-AF65-F5344CB8AC3E}">
        <p14:creationId xmlns:p14="http://schemas.microsoft.com/office/powerpoint/2010/main" val="2647325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Click the option button that you want; it highlights and selects the screening modules that apply to that battery. </a:t>
            </a:r>
          </a:p>
          <a:p>
            <a:pPr lvl="0"/>
            <a:r>
              <a:rPr lang="en-US" sz="1200" kern="1200" dirty="0" smtClean="0">
                <a:solidFill>
                  <a:schemeClr val="tx1"/>
                </a:solidFill>
                <a:effectLst/>
                <a:latin typeface="+mn-lt"/>
                <a:ea typeface="+mn-ea"/>
                <a:cs typeface="+mn-cs"/>
              </a:rPr>
              <a:t>Above right, the Primary</a:t>
            </a:r>
            <a:r>
              <a:rPr lang="en-US" sz="1200" kern="1200" baseline="0" dirty="0" smtClean="0">
                <a:solidFill>
                  <a:schemeClr val="tx1"/>
                </a:solidFill>
                <a:effectLst/>
                <a:latin typeface="+mn-lt"/>
                <a:ea typeface="+mn-ea"/>
                <a:cs typeface="+mn-cs"/>
              </a:rPr>
              <a:t> Care option button was selected, and Primary Care modules are highlighted and selected. Often, clicking one option button is all that you will do.</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want to design additional modules into your new battery, or remove any, check or clear those check boxes accordingly.</a:t>
            </a:r>
          </a:p>
          <a:p>
            <a:pPr marL="628650" lvl="1" indent="-171450">
              <a:buFont typeface="Arial" panose="020B0604020202020204" pitchFamily="34" charset="0"/>
              <a:buChar char="•"/>
            </a:pPr>
            <a:r>
              <a:rPr lang="en-US" sz="1200" kern="1200" dirty="0" smtClean="0">
                <a:solidFill>
                  <a:schemeClr val="bg1">
                    <a:lumMod val="85000"/>
                  </a:schemeClr>
                </a:solidFill>
                <a:effectLst/>
                <a:latin typeface="+mn-lt"/>
                <a:ea typeface="+mn-ea"/>
                <a:cs typeface="+mn-cs"/>
              </a:rPr>
              <a:t>The Clear all button clears option buttons, unchecks checkboxes, and removes highlighting. </a:t>
            </a:r>
          </a:p>
          <a:p>
            <a:pPr marL="628650" lvl="1" indent="-171450">
              <a:buFont typeface="Arial" panose="020B0604020202020204" pitchFamily="34" charset="0"/>
              <a:buChar char="•"/>
            </a:pPr>
            <a:r>
              <a:rPr lang="en-US" sz="1200" kern="1200" dirty="0" smtClean="0">
                <a:solidFill>
                  <a:schemeClr val="bg1">
                    <a:lumMod val="85000"/>
                  </a:schemeClr>
                </a:solidFill>
                <a:effectLst/>
                <a:latin typeface="+mn-lt"/>
                <a:ea typeface="+mn-ea"/>
                <a:cs typeface="+mn-cs"/>
              </a:rPr>
              <a:t>The Reset button reverts all changes you have made. </a:t>
            </a:r>
          </a:p>
          <a:p>
            <a:pPr marL="628650" lvl="1" indent="-171450">
              <a:buFont typeface="Arial" panose="020B0604020202020204" pitchFamily="34" charset="0"/>
              <a:buChar char="•"/>
            </a:pPr>
            <a:r>
              <a:rPr lang="en-US" sz="1200" kern="1200" dirty="0" smtClean="0">
                <a:solidFill>
                  <a:schemeClr val="bg1">
                    <a:lumMod val="85000"/>
                  </a:schemeClr>
                </a:solidFill>
                <a:effectLst/>
                <a:latin typeface="+mn-lt"/>
                <a:ea typeface="+mn-ea"/>
                <a:cs typeface="+mn-cs"/>
              </a:rPr>
              <a:t>The Clear all Checked Modules button unchecks checkboxes, and removes highlighting.</a:t>
            </a:r>
          </a:p>
        </p:txBody>
      </p:sp>
      <p:sp>
        <p:nvSpPr>
          <p:cNvPr id="4" name="Slide Number Placeholder 3"/>
          <p:cNvSpPr>
            <a:spLocks noGrp="1"/>
          </p:cNvSpPr>
          <p:nvPr>
            <p:ph type="sldNum" sz="quarter" idx="10"/>
          </p:nvPr>
        </p:nvSpPr>
        <p:spPr/>
        <p:txBody>
          <a:bodyPr/>
          <a:lstStyle/>
          <a:p>
            <a:fld id="{4484CB4D-56BB-476B-821C-6F4CEDF74250}" type="slidenum">
              <a:rPr lang="en-US" smtClean="0"/>
              <a:t>41</a:t>
            </a:fld>
            <a:endParaRPr lang="en-US"/>
          </a:p>
        </p:txBody>
      </p:sp>
    </p:spTree>
    <p:extLst>
      <p:ext uri="{BB962C8B-B14F-4D97-AF65-F5344CB8AC3E}">
        <p14:creationId xmlns:p14="http://schemas.microsoft.com/office/powerpoint/2010/main" val="33815743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Click </a:t>
            </a:r>
            <a:r>
              <a:rPr lang="en-US" sz="1200" b="1" kern="1200" dirty="0" smtClean="0">
                <a:solidFill>
                  <a:schemeClr val="tx1"/>
                </a:solidFill>
                <a:effectLst/>
                <a:latin typeface="+mn-lt"/>
                <a:ea typeface="+mn-ea"/>
                <a:cs typeface="+mn-cs"/>
              </a:rPr>
              <a:t>Save</a:t>
            </a:r>
            <a:r>
              <a:rPr lang="en-US" sz="1200" kern="1200" dirty="0" smtClean="0">
                <a:solidFill>
                  <a:schemeClr val="tx1"/>
                </a:solidFill>
                <a:effectLst/>
                <a:latin typeface="+mn-lt"/>
                <a:ea typeface="+mn-ea"/>
                <a:cs typeface="+mn-cs"/>
              </a:rPr>
              <a:t>. You’re done!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All batteries you create will appear in the Batteries list on the Veteran’s Veteran Detail page.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system is ready to accept input from the Veteran’s tablet as soon as the Veteran logs in.</a:t>
            </a:r>
          </a:p>
          <a:p>
            <a:pPr lvl="0"/>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42</a:t>
            </a:fld>
            <a:endParaRPr lang="en-US"/>
          </a:p>
        </p:txBody>
      </p:sp>
    </p:spTree>
    <p:extLst>
      <p:ext uri="{BB962C8B-B14F-4D97-AF65-F5344CB8AC3E}">
        <p14:creationId xmlns:p14="http://schemas.microsoft.com/office/powerpoint/2010/main" val="713359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tab on this</a:t>
            </a:r>
            <a:r>
              <a:rPr lang="en-US" sz="1200" kern="1200" baseline="0" dirty="0" smtClean="0">
                <a:solidFill>
                  <a:schemeClr val="tx1"/>
                </a:solidFill>
                <a:effectLst/>
                <a:latin typeface="+mn-lt"/>
                <a:ea typeface="+mn-ea"/>
                <a:cs typeface="+mn-cs"/>
              </a:rPr>
              <a:t> page is for creating assessments by the batch for the next day’s appointments.</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From the Home page, click </a:t>
            </a:r>
            <a:r>
              <a:rPr lang="en-US" sz="1200" b="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Battery</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Create Battery page opens to the Create Assessment for Unscheduled Visit tab.</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Click </a:t>
            </a:r>
            <a:r>
              <a:rPr lang="en-US" sz="1200" b="1" kern="1200" dirty="0" smtClean="0">
                <a:solidFill>
                  <a:schemeClr val="tx1"/>
                </a:solidFill>
                <a:effectLst/>
                <a:latin typeface="+mn-lt"/>
                <a:ea typeface="+mn-ea"/>
                <a:cs typeface="+mn-cs"/>
              </a:rPr>
              <a:t>Create Assessments for Appointments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That tab opens.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43</a:t>
            </a:fld>
            <a:endParaRPr lang="en-US"/>
          </a:p>
        </p:txBody>
      </p:sp>
    </p:spTree>
    <p:extLst>
      <p:ext uri="{BB962C8B-B14F-4D97-AF65-F5344CB8AC3E}">
        <p14:creationId xmlns:p14="http://schemas.microsoft.com/office/powerpoint/2010/main" val="1561721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drop-down lists to select your clinic, and </a:t>
            </a:r>
            <a:r>
              <a:rPr lang="en-US" b="0" dirty="0" smtClean="0"/>
              <a:t>From</a:t>
            </a:r>
            <a:r>
              <a:rPr lang="en-US" baseline="0" dirty="0" smtClean="0"/>
              <a:t> and </a:t>
            </a:r>
            <a:r>
              <a:rPr lang="en-US" b="0" baseline="0" dirty="0" smtClean="0"/>
              <a:t>To</a:t>
            </a:r>
            <a:r>
              <a:rPr lang="en-US" baseline="0" dirty="0" smtClean="0"/>
              <a:t> dates. Then click </a:t>
            </a:r>
            <a:r>
              <a:rPr lang="en-US" b="1" baseline="0" dirty="0" smtClean="0"/>
              <a:t>Search</a:t>
            </a:r>
            <a:r>
              <a:rPr lang="en-US" baseline="0" dirty="0" smtClean="0"/>
              <a:t>.</a:t>
            </a:r>
          </a:p>
          <a:p>
            <a:r>
              <a:rPr lang="en-US" baseline="0" dirty="0" smtClean="0"/>
              <a:t>Results will display a list of Veterans who have appointments at that clinic, within that range.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44</a:t>
            </a:fld>
            <a:endParaRPr lang="en-US"/>
          </a:p>
        </p:txBody>
      </p:sp>
    </p:spTree>
    <p:extLst>
      <p:ext uri="{BB962C8B-B14F-4D97-AF65-F5344CB8AC3E}">
        <p14:creationId xmlns:p14="http://schemas.microsoft.com/office/powerpoint/2010/main" val="4057540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to select the check boxes of the Veterans you want to include,</a:t>
            </a:r>
            <a:r>
              <a:rPr lang="en-US" baseline="0" dirty="0" smtClean="0"/>
              <a:t> then click the </a:t>
            </a:r>
            <a:r>
              <a:rPr lang="en-US" b="1" baseline="0" dirty="0" smtClean="0"/>
              <a:t>Select Veterans </a:t>
            </a:r>
            <a:r>
              <a:rPr lang="en-US" baseline="0" dirty="0" smtClean="0"/>
              <a:t>button.</a:t>
            </a:r>
          </a:p>
          <a:p>
            <a:r>
              <a:rPr lang="en-US" baseline="0" dirty="0" smtClean="0"/>
              <a:t>The Create Battery page opens showing the selected Veterans at the top.</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45</a:t>
            </a:fld>
            <a:endParaRPr lang="en-US"/>
          </a:p>
        </p:txBody>
      </p:sp>
    </p:spTree>
    <p:extLst>
      <p:ext uri="{BB962C8B-B14F-4D97-AF65-F5344CB8AC3E}">
        <p14:creationId xmlns:p14="http://schemas.microsoft.com/office/powerpoint/2010/main" val="184607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Select the screening modules you want, then click </a:t>
            </a:r>
            <a:r>
              <a:rPr lang="en-US" sz="1200" b="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Assessments </a:t>
            </a:r>
            <a:r>
              <a:rPr lang="en-US" sz="1200" b="0" kern="1200" dirty="0" smtClean="0">
                <a:solidFill>
                  <a:schemeClr val="tx1"/>
                </a:solidFill>
                <a:effectLst/>
                <a:latin typeface="+mn-lt"/>
                <a:ea typeface="+mn-ea"/>
                <a:cs typeface="+mn-cs"/>
              </a:rPr>
              <a:t>(bottom of page</a:t>
            </a:r>
            <a:r>
              <a:rPr lang="en-US" sz="1200" b="0" kern="1200" baseline="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46</a:t>
            </a:fld>
            <a:endParaRPr lang="en-US"/>
          </a:p>
        </p:txBody>
      </p:sp>
    </p:spTree>
    <p:extLst>
      <p:ext uri="{BB962C8B-B14F-4D97-AF65-F5344CB8AC3E}">
        <p14:creationId xmlns:p14="http://schemas.microsoft.com/office/powerpoint/2010/main" val="42912734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banner tells you that the assessments were created successfully.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also create multiple assessments for a Veteran within 48 hours. MHE supports one assessment in each clinic daily for a given Veteran. This allows a Veteran, for example, to have an appointment in a Mental Health clinic in the morning, and an afternoon appointment in Primary Care, and an assessment can be created for each appointment.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same modules are used in different assessments. If a module’s questions have been answered, and the module is used in a new assessment within 48 hours, the system will recognize it as a duplicate and copy the answers to the new assessment. The Veteran will not have to answer those questions again for any appointments within 2 days.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47</a:t>
            </a:fld>
            <a:endParaRPr lang="en-US"/>
          </a:p>
        </p:txBody>
      </p:sp>
    </p:spTree>
    <p:extLst>
      <p:ext uri="{BB962C8B-B14F-4D97-AF65-F5344CB8AC3E}">
        <p14:creationId xmlns:p14="http://schemas.microsoft.com/office/powerpoint/2010/main" val="2967769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412198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72611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98543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2897964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13624522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52</a:t>
            </a:fld>
            <a:endParaRPr lang="en-US"/>
          </a:p>
        </p:txBody>
      </p:sp>
    </p:spTree>
    <p:extLst>
      <p:ext uri="{BB962C8B-B14F-4D97-AF65-F5344CB8AC3E}">
        <p14:creationId xmlns:p14="http://schemas.microsoft.com/office/powerpoint/2010/main" val="2985026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look at each of these.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53</a:t>
            </a:fld>
            <a:endParaRPr lang="en-US"/>
          </a:p>
        </p:txBody>
      </p:sp>
    </p:spTree>
    <p:extLst>
      <p:ext uri="{BB962C8B-B14F-4D97-AF65-F5344CB8AC3E}">
        <p14:creationId xmlns:p14="http://schemas.microsoft.com/office/powerpoint/2010/main" val="30148108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r>
              <a:rPr lang="en-US" baseline="0" dirty="0" smtClean="0"/>
              <a:t> to select the </a:t>
            </a:r>
            <a:r>
              <a:rPr lang="en-US" b="1" baseline="0" dirty="0" smtClean="0"/>
              <a:t>Auto-refresh</a:t>
            </a:r>
            <a:r>
              <a:rPr lang="en-US" baseline="0" dirty="0" smtClean="0"/>
              <a:t> check box (circled) so that the page will refresh every minute.</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You can search by Program in either view.</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List view allows you to click and select individual Veteran records.</a:t>
            </a:r>
          </a:p>
          <a:p>
            <a:pPr marL="171450" indent="-171450">
              <a:buFont typeface="Arial" panose="020B0604020202020204" pitchFamily="34" charset="0"/>
              <a:buChar char="•"/>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You can sort the list by clicking the arrow icons on the column titles.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54</a:t>
            </a:fld>
            <a:endParaRPr lang="en-US"/>
          </a:p>
        </p:txBody>
      </p:sp>
    </p:spTree>
    <p:extLst>
      <p:ext uri="{BB962C8B-B14F-4D97-AF65-F5344CB8AC3E}">
        <p14:creationId xmlns:p14="http://schemas.microsoft.com/office/powerpoint/2010/main" val="5905144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alerts generated</a:t>
            </a:r>
            <a:r>
              <a:rPr lang="en-US" baseline="0" dirty="0" smtClean="0"/>
              <a:t> by Veterans answering outside of clinician-set parameters will appear in the alert column in red text.</a:t>
            </a:r>
          </a:p>
          <a:p>
            <a:endParaRPr lang="en-US" baseline="0" dirty="0" smtClean="0"/>
          </a:p>
          <a:p>
            <a:r>
              <a:rPr lang="en-US" b="1" baseline="0" dirty="0" smtClean="0"/>
              <a:t>Note</a:t>
            </a:r>
            <a:r>
              <a:rPr lang="en-US" baseline="0" dirty="0" smtClean="0"/>
              <a:t>: You cannot sort the list by the Alert column. In order to make sure that you don’t miss any alerts, set the number of entries shown on the page to a larger number than the total entries.</a:t>
            </a:r>
          </a:p>
          <a:p>
            <a:endParaRPr lang="en-US" baseline="0" dirty="0" smtClean="0"/>
          </a:p>
          <a:p>
            <a:r>
              <a:rPr lang="en-US" baseline="0" dirty="0" smtClean="0"/>
              <a:t>In the example above, the page is only showing 1-10 of 57 entries. This page could be set to show 100 entries, which would encompass all potential alerts.</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55</a:t>
            </a:fld>
            <a:endParaRPr lang="en-US"/>
          </a:p>
        </p:txBody>
      </p:sp>
    </p:spTree>
    <p:extLst>
      <p:ext uri="{BB962C8B-B14F-4D97-AF65-F5344CB8AC3E}">
        <p14:creationId xmlns:p14="http://schemas.microsoft.com/office/powerpoint/2010/main" val="3608375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nSpc>
                <a:spcPct val="100000"/>
              </a:lnSpc>
              <a:spcBef>
                <a:spcPts val="0"/>
              </a:spcBef>
              <a:spcAft>
                <a:spcPts val="0"/>
              </a:spcAft>
              <a:buFont typeface="+mj-lt"/>
              <a:buAutoNum type="arabicPeriod"/>
            </a:pPr>
            <a:r>
              <a:rPr lang="en-US" sz="1200" kern="1200" dirty="0" smtClean="0">
                <a:solidFill>
                  <a:schemeClr val="tx1"/>
                </a:solidFill>
                <a:effectLst/>
                <a:latin typeface="+mn-lt"/>
                <a:ea typeface="+mn-ea"/>
                <a:cs typeface="+mn-cs"/>
              </a:rPr>
              <a:t>Click a Veteran’s name in the list view of the Assessment Dashboard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Assessment Summary page opens for the Veteran you chose (above).</a:t>
            </a:r>
          </a:p>
          <a:p>
            <a:pPr marL="228600" lvl="0" indent="-228600">
              <a:lnSpc>
                <a:spcPct val="100000"/>
              </a:lnSpc>
              <a:spcBef>
                <a:spcPts val="0"/>
              </a:spcBef>
              <a:spcAft>
                <a:spcPts val="0"/>
              </a:spcAft>
              <a:buFont typeface="+mj-lt"/>
              <a:buAutoNum type="arabicPeriod"/>
            </a:pPr>
            <a:endParaRPr lang="en-US" sz="1200" kern="1200" dirty="0" smtClean="0">
              <a:solidFill>
                <a:schemeClr val="tx1"/>
              </a:solidFill>
              <a:effectLst/>
              <a:latin typeface="+mn-lt"/>
              <a:ea typeface="+mn-ea"/>
              <a:cs typeface="+mn-cs"/>
            </a:endParaRPr>
          </a:p>
          <a:p>
            <a:pPr marL="228600" lvl="0" indent="-228600">
              <a:lnSpc>
                <a:spcPct val="100000"/>
              </a:lnSpc>
              <a:spcBef>
                <a:spcPts val="0"/>
              </a:spcBef>
              <a:spcAft>
                <a:spcPts val="0"/>
              </a:spcAft>
              <a:buFont typeface="+mj-lt"/>
              <a:buAutoNum type="arabicPeriod"/>
            </a:pPr>
            <a:r>
              <a:rPr lang="en-US" sz="1200" kern="1200" dirty="0" smtClean="0">
                <a:solidFill>
                  <a:schemeClr val="tx1"/>
                </a:solidFill>
                <a:effectLst/>
                <a:latin typeface="+mn-lt"/>
                <a:ea typeface="+mn-ea"/>
                <a:cs typeface="+mn-cs"/>
              </a:rPr>
              <a:t>Click </a:t>
            </a:r>
            <a:r>
              <a:rPr lang="en-US" dirty="0" smtClean="0"/>
              <a:t>the list to change the status. </a:t>
            </a:r>
          </a:p>
          <a:p>
            <a:r>
              <a:rPr lang="en-US" baseline="0" dirty="0" smtClean="0"/>
              <a:t>      </a:t>
            </a:r>
            <a:r>
              <a:rPr lang="en-US" dirty="0" smtClean="0"/>
              <a:t>Choices are:</a:t>
            </a:r>
          </a:p>
          <a:p>
            <a:pPr marL="628650" lvl="1" indent="-171450">
              <a:buFont typeface="Arial" panose="020B0604020202020204" pitchFamily="34" charset="0"/>
              <a:buChar char="•"/>
            </a:pPr>
            <a:r>
              <a:rPr lang="en-US" dirty="0" smtClean="0"/>
              <a:t>Incomplete</a:t>
            </a:r>
          </a:p>
          <a:p>
            <a:pPr marL="628650" lvl="1" indent="-171450">
              <a:buFont typeface="Arial" panose="020B0604020202020204" pitchFamily="34" charset="0"/>
              <a:buChar char="•"/>
            </a:pPr>
            <a:r>
              <a:rPr lang="en-US" dirty="0" smtClean="0"/>
              <a:t>Complete</a:t>
            </a:r>
          </a:p>
          <a:p>
            <a:pPr marL="628650" lvl="1" indent="-171450">
              <a:buFont typeface="Arial" panose="020B0604020202020204" pitchFamily="34" charset="0"/>
              <a:buChar char="•"/>
            </a:pPr>
            <a:r>
              <a:rPr lang="en-US" dirty="0" smtClean="0"/>
              <a:t>Deleted</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56</a:t>
            </a:fld>
            <a:endParaRPr lang="en-US"/>
          </a:p>
        </p:txBody>
      </p:sp>
    </p:spTree>
    <p:extLst>
      <p:ext uri="{BB962C8B-B14F-4D97-AF65-F5344CB8AC3E}">
        <p14:creationId xmlns:p14="http://schemas.microsoft.com/office/powerpoint/2010/main" val="32769428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list arrows and select your options, then click </a:t>
            </a:r>
            <a:r>
              <a:rPr lang="en-US" b="1" dirty="0" smtClean="0"/>
              <a:t>Save</a:t>
            </a:r>
            <a:r>
              <a:rPr lang="en-US" dirty="0" smtClean="0"/>
              <a:t>.</a:t>
            </a:r>
            <a:br>
              <a:rPr lang="en-US" dirty="0" smtClean="0"/>
            </a:br>
            <a:r>
              <a:rPr lang="en-US" dirty="0" smtClean="0"/>
              <a:t>The system saves your selections.</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57</a:t>
            </a:fld>
            <a:endParaRPr lang="en-US"/>
          </a:p>
        </p:txBody>
      </p:sp>
    </p:spTree>
    <p:extLst>
      <p:ext uri="{BB962C8B-B14F-4D97-AF65-F5344CB8AC3E}">
        <p14:creationId xmlns:p14="http://schemas.microsoft.com/office/powerpoint/2010/main" val="650411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nSpc>
                <a:spcPct val="100000"/>
              </a:lnSpc>
              <a:spcBef>
                <a:spcPts val="0"/>
              </a:spcBef>
              <a:spcAft>
                <a:spcPts val="0"/>
              </a:spcAft>
              <a:buFont typeface="+mj-lt"/>
              <a:buAutoNum type="arabicPeriod"/>
            </a:pPr>
            <a:r>
              <a:rPr lang="en-US" sz="1200" kern="1200" dirty="0" smtClean="0">
                <a:solidFill>
                  <a:schemeClr val="tx1"/>
                </a:solidFill>
                <a:effectLst/>
                <a:latin typeface="+mn-lt"/>
                <a:ea typeface="+mn-ea"/>
                <a:cs typeface="+mn-cs"/>
              </a:rPr>
              <a:t>Click </a:t>
            </a:r>
            <a:r>
              <a:rPr lang="en-US" sz="1200" b="1" kern="1200" dirty="0" smtClean="0">
                <a:solidFill>
                  <a:schemeClr val="tx1"/>
                </a:solidFill>
                <a:effectLst/>
                <a:latin typeface="+mn-lt"/>
                <a:ea typeface="+mn-ea"/>
                <a:cs typeface="+mn-cs"/>
              </a:rPr>
              <a:t>View Veteran Summary </a:t>
            </a:r>
            <a:r>
              <a:rPr lang="en-US" sz="1200" b="0" kern="1200" dirty="0" smtClean="0">
                <a:solidFill>
                  <a:schemeClr val="tx1"/>
                </a:solidFill>
                <a:effectLst/>
                <a:latin typeface="+mn-lt"/>
                <a:ea typeface="+mn-ea"/>
                <a:cs typeface="+mn-cs"/>
              </a:rPr>
              <a:t>(arrow).</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eScreening Summary pop-up window opens. </a:t>
            </a:r>
          </a:p>
          <a:p>
            <a:pPr marL="0" lvl="0" indent="0">
              <a:lnSpc>
                <a:spcPct val="100000"/>
              </a:lnSpc>
              <a:spcBef>
                <a:spcPts val="0"/>
              </a:spcBef>
              <a:spcAft>
                <a:spcPts val="0"/>
              </a:spcAft>
              <a:buFont typeface="+mj-lt"/>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58</a:t>
            </a:fld>
            <a:endParaRPr lang="en-US"/>
          </a:p>
        </p:txBody>
      </p:sp>
    </p:spTree>
    <p:extLst>
      <p:ext uri="{BB962C8B-B14F-4D97-AF65-F5344CB8AC3E}">
        <p14:creationId xmlns:p14="http://schemas.microsoft.com/office/powerpoint/2010/main" val="3959103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dirty="0" smtClean="0"/>
              <a:t>If you want to print the summary, click </a:t>
            </a:r>
            <a:r>
              <a:rPr lang="en-US" b="1" dirty="0" smtClean="0"/>
              <a:t>Print</a:t>
            </a:r>
            <a:r>
              <a:rPr lang="en-US" dirty="0" smtClean="0"/>
              <a:t>.</a:t>
            </a:r>
          </a:p>
          <a:p>
            <a:pPr marL="228600" lvl="0" indent="-228600">
              <a:lnSpc>
                <a:spcPct val="100000"/>
              </a:lnSpc>
              <a:spcBef>
                <a:spcPts val="0"/>
              </a:spcBef>
              <a:spcAft>
                <a:spcPts val="0"/>
              </a:spcAft>
              <a:buFont typeface="+mj-lt"/>
              <a:buAutoNum type="arabicPeriod" startAt="2"/>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59</a:t>
            </a:fld>
            <a:endParaRPr lang="en-US"/>
          </a:p>
        </p:txBody>
      </p:sp>
    </p:spTree>
    <p:extLst>
      <p:ext uri="{BB962C8B-B14F-4D97-AF65-F5344CB8AC3E}">
        <p14:creationId xmlns:p14="http://schemas.microsoft.com/office/powerpoint/2010/main" val="358934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notes will be here.</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453985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1200" kern="1200" dirty="0" smtClean="0">
                <a:solidFill>
                  <a:schemeClr val="tx1"/>
                </a:solidFill>
                <a:effectLst/>
                <a:latin typeface="+mn-lt"/>
                <a:ea typeface="+mn-ea"/>
                <a:cs typeface="+mn-cs"/>
              </a:rPr>
              <a:t>Click </a:t>
            </a:r>
            <a:r>
              <a:rPr lang="en-US" sz="1200" b="1" kern="1200" dirty="0" smtClean="0">
                <a:solidFill>
                  <a:schemeClr val="tx1"/>
                </a:solidFill>
                <a:effectLst/>
                <a:latin typeface="+mn-lt"/>
                <a:ea typeface="+mn-ea"/>
                <a:cs typeface="+mn-cs"/>
              </a:rPr>
              <a:t>Review Assessment </a:t>
            </a:r>
            <a:r>
              <a:rPr lang="en-US" sz="1200" b="0" kern="1200" dirty="0" smtClean="0">
                <a:solidFill>
                  <a:schemeClr val="tx1"/>
                </a:solidFill>
                <a:effectLst/>
                <a:latin typeface="+mn-lt"/>
                <a:ea typeface="+mn-ea"/>
                <a:cs typeface="+mn-cs"/>
              </a:rPr>
              <a:t>or</a:t>
            </a:r>
            <a:r>
              <a:rPr lang="en-US" sz="1200" b="1" kern="1200" dirty="0" smtClean="0">
                <a:solidFill>
                  <a:schemeClr val="tx1"/>
                </a:solidFill>
                <a:effectLst/>
                <a:latin typeface="+mn-lt"/>
                <a:ea typeface="+mn-ea"/>
                <a:cs typeface="+mn-cs"/>
              </a:rPr>
              <a:t> Health</a:t>
            </a:r>
            <a:r>
              <a:rPr lang="en-US" sz="1200" b="1" kern="1200" baseline="0" dirty="0" smtClean="0">
                <a:solidFill>
                  <a:schemeClr val="tx1"/>
                </a:solidFill>
                <a:effectLst/>
                <a:latin typeface="+mn-lt"/>
                <a:ea typeface="+mn-ea"/>
                <a:cs typeface="+mn-cs"/>
              </a:rPr>
              <a:t> Factor Titles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Review Assessment Preview or the Health Factor Titles pop-up window opens. </a:t>
            </a:r>
          </a:p>
          <a:p>
            <a:pPr marL="228600" lvl="0" indent="-228600">
              <a:buFont typeface="+mj-lt"/>
              <a:buAutoNum type="arabicPeriod"/>
            </a:pPr>
            <a:endParaRPr lang="en-US" sz="1200" kern="1200" dirty="0" smtClean="0">
              <a:solidFill>
                <a:schemeClr val="tx1"/>
              </a:solidFill>
              <a:effectLst/>
              <a:latin typeface="+mn-lt"/>
              <a:ea typeface="+mn-ea"/>
              <a:cs typeface="+mn-cs"/>
            </a:endParaRPr>
          </a:p>
          <a:p>
            <a:pPr marL="0" lvl="0" indent="0">
              <a:buFont typeface="+mj-lt"/>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60</a:t>
            </a:fld>
            <a:endParaRPr lang="en-US"/>
          </a:p>
        </p:txBody>
      </p:sp>
    </p:spTree>
    <p:extLst>
      <p:ext uri="{BB962C8B-B14F-4D97-AF65-F5344CB8AC3E}">
        <p14:creationId xmlns:p14="http://schemas.microsoft.com/office/powerpoint/2010/main" val="26979170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1200" kern="1200" dirty="0" smtClean="0">
                <a:solidFill>
                  <a:schemeClr val="tx1"/>
                </a:solidFill>
                <a:effectLst/>
                <a:latin typeface="+mn-lt"/>
                <a:ea typeface="+mn-ea"/>
                <a:cs typeface="+mn-cs"/>
              </a:rPr>
              <a:t>Review Assessment Preview pop-up window, and Health Factor Titles pop-up window. </a:t>
            </a:r>
          </a:p>
          <a:p>
            <a:pPr marL="228600" lvl="0" indent="-228600">
              <a:buFont typeface="+mj-lt"/>
              <a:buAutoNum type="arabicPeriod"/>
            </a:pPr>
            <a:endParaRPr lang="en-US" sz="1200" kern="1200" dirty="0" smtClean="0">
              <a:solidFill>
                <a:schemeClr val="tx1"/>
              </a:solidFill>
              <a:effectLst/>
              <a:latin typeface="+mn-lt"/>
              <a:ea typeface="+mn-ea"/>
              <a:cs typeface="+mn-cs"/>
            </a:endParaRPr>
          </a:p>
          <a:p>
            <a:pPr marL="0" lvl="0" indent="0">
              <a:buFont typeface="+mj-lt"/>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61</a:t>
            </a:fld>
            <a:endParaRPr lang="en-US"/>
          </a:p>
        </p:txBody>
      </p:sp>
    </p:spTree>
    <p:extLst>
      <p:ext uri="{BB962C8B-B14F-4D97-AF65-F5344CB8AC3E}">
        <p14:creationId xmlns:p14="http://schemas.microsoft.com/office/powerpoint/2010/main" val="22730746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Saving to VistA is critical. This is where the data gathered by MHE is logged into the VA record system, CPRS and VistA.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the Assessment Summary page, click </a:t>
            </a:r>
            <a:r>
              <a:rPr lang="en-US" sz="1200" b="1" kern="1200" dirty="0" smtClean="0">
                <a:solidFill>
                  <a:schemeClr val="tx1"/>
                </a:solidFill>
                <a:effectLst/>
                <a:latin typeface="+mn-lt"/>
                <a:ea typeface="+mn-ea"/>
                <a:cs typeface="+mn-cs"/>
              </a:rPr>
              <a:t>Save to VistA</a:t>
            </a:r>
            <a:r>
              <a:rPr lang="en-US" sz="1200" kern="1200" dirty="0" smtClean="0">
                <a:solidFill>
                  <a:schemeClr val="tx1"/>
                </a:solidFill>
                <a:effectLst/>
                <a:latin typeface="+mn-lt"/>
                <a:ea typeface="+mn-ea"/>
                <a:cs typeface="+mn-cs"/>
              </a:rPr>
              <a:t>. After the system asks for confirmation, click </a:t>
            </a:r>
            <a:r>
              <a:rPr lang="en-US" sz="1200" b="1" kern="1200" dirty="0" smtClean="0">
                <a:solidFill>
                  <a:schemeClr val="tx1"/>
                </a:solidFill>
                <a:effectLst/>
                <a:latin typeface="+mn-lt"/>
                <a:ea typeface="+mn-ea"/>
                <a:cs typeface="+mn-cs"/>
              </a:rPr>
              <a:t>Save</a:t>
            </a:r>
            <a:r>
              <a:rPr lang="en-US" sz="1200" kern="1200" dirty="0" smtClean="0">
                <a:solidFill>
                  <a:schemeClr val="tx1"/>
                </a:solidFill>
                <a:effectLst/>
                <a:latin typeface="+mn-lt"/>
                <a:ea typeface="+mn-ea"/>
                <a:cs typeface="+mn-cs"/>
              </a:rPr>
              <a:t>. If the Save to VistA button is unavailable, as shown above, it may be because the record has already been saved. Alternately, the Save to VistA button may be unavailable because the record requires mapping first. If the Map to VistA link is available, you must click it. Mapping to VistA is necessary for assessments that were not mapped during creation. This is so that MHE can upload to the correct medical record.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mapping is performed, the Save to VistA button becomes available.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offered the link, always Map to VistA before saving to VistA. In the example above, the Map to VistA link is not shown, so it is not a concern.</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62</a:t>
            </a:fld>
            <a:endParaRPr lang="en-US"/>
          </a:p>
        </p:txBody>
      </p:sp>
    </p:spTree>
    <p:extLst>
      <p:ext uri="{BB962C8B-B14F-4D97-AF65-F5344CB8AC3E}">
        <p14:creationId xmlns:p14="http://schemas.microsoft.com/office/powerpoint/2010/main" val="17872741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63</a:t>
            </a:fld>
            <a:endParaRPr lang="en-US"/>
          </a:p>
        </p:txBody>
      </p:sp>
    </p:spTree>
    <p:extLst>
      <p:ext uri="{BB962C8B-B14F-4D97-AF65-F5344CB8AC3E}">
        <p14:creationId xmlns:p14="http://schemas.microsoft.com/office/powerpoint/2010/main" val="3714992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64</a:t>
            </a:fld>
            <a:endParaRPr lang="en-US"/>
          </a:p>
        </p:txBody>
      </p:sp>
    </p:spTree>
    <p:extLst>
      <p:ext uri="{BB962C8B-B14F-4D97-AF65-F5344CB8AC3E}">
        <p14:creationId xmlns:p14="http://schemas.microsoft.com/office/powerpoint/2010/main" val="17781364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65</a:t>
            </a:fld>
            <a:endParaRPr lang="en-US"/>
          </a:p>
        </p:txBody>
      </p:sp>
    </p:spTree>
    <p:extLst>
      <p:ext uri="{BB962C8B-B14F-4D97-AF65-F5344CB8AC3E}">
        <p14:creationId xmlns:p14="http://schemas.microsoft.com/office/powerpoint/2010/main" val="38395200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Clicking </a:t>
            </a:r>
            <a:r>
              <a:rPr lang="en-US" sz="1200" b="1" kern="1200" dirty="0" smtClean="0">
                <a:solidFill>
                  <a:schemeClr val="tx1"/>
                </a:solidFill>
                <a:effectLst/>
                <a:latin typeface="+mn-lt"/>
                <a:ea typeface="+mn-ea"/>
                <a:cs typeface="+mn-cs"/>
              </a:rPr>
              <a:t>Assessment Search</a:t>
            </a:r>
            <a:r>
              <a:rPr lang="en-US" sz="1200" kern="1200" dirty="0" smtClean="0">
                <a:solidFill>
                  <a:schemeClr val="tx1"/>
                </a:solidFill>
                <a:effectLst/>
                <a:latin typeface="+mn-lt"/>
                <a:ea typeface="+mn-ea"/>
                <a:cs typeface="+mn-cs"/>
              </a:rPr>
              <a:t> on the main menu opens the Assessment Report page.</a:t>
            </a:r>
          </a:p>
          <a:p>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This page has fields, clickable lists, From and To calendars, and check boxes for inputting your search terms.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66</a:t>
            </a:fld>
            <a:endParaRPr lang="en-US"/>
          </a:p>
        </p:txBody>
      </p:sp>
    </p:spTree>
    <p:extLst>
      <p:ext uri="{BB962C8B-B14F-4D97-AF65-F5344CB8AC3E}">
        <p14:creationId xmlns:p14="http://schemas.microsoft.com/office/powerpoint/2010/main" val="352326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sz="1200" kern="1200" dirty="0" smtClean="0">
                <a:solidFill>
                  <a:schemeClr val="tx1"/>
                </a:solidFill>
                <a:effectLst/>
                <a:latin typeface="+mn-lt"/>
                <a:ea typeface="+mn-ea"/>
                <a:cs typeface="+mn-cs"/>
              </a:rPr>
              <a:t>Assessment Report page:</a:t>
            </a:r>
          </a:p>
          <a:p>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 search by</a:t>
            </a:r>
            <a:r>
              <a:rPr lang="en-US" sz="1200" kern="1200" baseline="0" dirty="0" smtClean="0">
                <a:solidFill>
                  <a:schemeClr val="tx1"/>
                </a:solidFill>
                <a:effectLst/>
                <a:latin typeface="+mn-lt"/>
                <a:ea typeface="+mn-ea"/>
                <a:cs typeface="+mn-cs"/>
              </a:rPr>
              <a:t> Clinician displays one result in the example above.</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67</a:t>
            </a:fld>
            <a:endParaRPr lang="en-US"/>
          </a:p>
        </p:txBody>
      </p:sp>
    </p:spTree>
    <p:extLst>
      <p:ext uri="{BB962C8B-B14F-4D97-AF65-F5344CB8AC3E}">
        <p14:creationId xmlns:p14="http://schemas.microsoft.com/office/powerpoint/2010/main" val="2089904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Assessment Report page:</a:t>
            </a:r>
          </a:p>
          <a:p>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search by Veteran ID displays this test Veteran</a:t>
            </a:r>
            <a:r>
              <a:rPr lang="en-US" sz="1200" kern="1200" baseline="0" dirty="0" smtClean="0">
                <a:solidFill>
                  <a:schemeClr val="tx1"/>
                </a:solidFill>
                <a:effectLst/>
                <a:latin typeface="+mn-lt"/>
                <a:ea typeface="+mn-ea"/>
                <a:cs typeface="+mn-cs"/>
              </a:rPr>
              <a:t> with 3 assessments in the system. </a:t>
            </a:r>
            <a:r>
              <a:rPr lang="en-US" sz="1200" kern="1200" dirty="0" smtClean="0">
                <a:solidFill>
                  <a:schemeClr val="tx1"/>
                </a:solidFill>
                <a:effectLst/>
                <a:latin typeface="+mn-lt"/>
                <a:ea typeface="+mn-ea"/>
                <a:cs typeface="+mn-cs"/>
              </a:rPr>
              <a:t>Group results can be exported, viewed, and printed in CSV, Excel, and PDF formats.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971550" lvl="1" indent="-514350">
              <a:buFont typeface="+mj-lt"/>
              <a:buAutoNum type="arabicPeriod"/>
            </a:pPr>
            <a:r>
              <a:rPr lang="en-US" dirty="0" smtClean="0"/>
              <a:t>Enter your search parameters, then click </a:t>
            </a:r>
            <a:r>
              <a:rPr lang="en-US" b="1" dirty="0" smtClean="0"/>
              <a:t>Search</a:t>
            </a:r>
            <a:r>
              <a:rPr lang="en-US" dirty="0" smtClean="0"/>
              <a:t>.</a:t>
            </a:r>
            <a:br>
              <a:rPr lang="en-US" dirty="0" smtClean="0"/>
            </a:br>
            <a:r>
              <a:rPr lang="en-US" dirty="0" smtClean="0"/>
              <a:t>Search results display in the lower part of the page.</a:t>
            </a:r>
          </a:p>
          <a:p>
            <a:pPr marL="971550" lvl="1" indent="-514350">
              <a:buFont typeface="+mj-lt"/>
              <a:buAutoNum type="arabicPeriod"/>
            </a:pPr>
            <a:endParaRPr lang="en-US" dirty="0" smtClean="0"/>
          </a:p>
          <a:p>
            <a:pPr marL="971550" lvl="1" indent="-514350">
              <a:buFont typeface="+mj-lt"/>
              <a:buAutoNum type="arabicPeriod"/>
            </a:pPr>
            <a:r>
              <a:rPr lang="en-US" dirty="0" smtClean="0"/>
              <a:t>Click </a:t>
            </a:r>
            <a:r>
              <a:rPr lang="en-US" b="1" dirty="0" smtClean="0"/>
              <a:t>CSV</a:t>
            </a:r>
            <a:r>
              <a:rPr lang="en-US" dirty="0" smtClean="0"/>
              <a:t>, </a:t>
            </a:r>
            <a:r>
              <a:rPr lang="en-US" b="1" dirty="0" smtClean="0"/>
              <a:t>Excel</a:t>
            </a:r>
            <a:r>
              <a:rPr lang="en-US" dirty="0" smtClean="0"/>
              <a:t>, or </a:t>
            </a:r>
            <a:r>
              <a:rPr lang="en-US" b="1" dirty="0" smtClean="0"/>
              <a:t>PDF</a:t>
            </a:r>
            <a:r>
              <a:rPr lang="en-US" b="0" dirty="0" smtClean="0"/>
              <a:t>, as shown in the box above. </a:t>
            </a:r>
            <a:r>
              <a:rPr lang="en-US" dirty="0" smtClean="0"/>
              <a:t/>
            </a:r>
            <a:br>
              <a:rPr lang="en-US" dirty="0" smtClean="0"/>
            </a:br>
            <a:r>
              <a:rPr lang="en-US" dirty="0" smtClean="0"/>
              <a:t>You may be asked to choose a helper application to open the results. </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68</a:t>
            </a:fld>
            <a:endParaRPr lang="en-US"/>
          </a:p>
        </p:txBody>
      </p:sp>
    </p:spTree>
    <p:extLst>
      <p:ext uri="{BB962C8B-B14F-4D97-AF65-F5344CB8AC3E}">
        <p14:creationId xmlns:p14="http://schemas.microsoft.com/office/powerpoint/2010/main" val="12303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The </a:t>
            </a:r>
            <a:r>
              <a:rPr lang="en-US" sz="1200" b="0" kern="1200" dirty="0" smtClean="0">
                <a:solidFill>
                  <a:schemeClr val="tx1"/>
                </a:solidFill>
                <a:effectLst/>
                <a:latin typeface="+mn-lt"/>
                <a:ea typeface="+mn-ea"/>
                <a:cs typeface="+mn-cs"/>
              </a:rPr>
              <a:t>Assessment Report </a:t>
            </a:r>
            <a:r>
              <a:rPr lang="en-US" sz="1200" kern="1200" dirty="0" smtClean="0">
                <a:solidFill>
                  <a:schemeClr val="tx1"/>
                </a:solidFill>
                <a:effectLst/>
                <a:latin typeface="+mn-lt"/>
                <a:ea typeface="+mn-ea"/>
                <a:cs typeface="+mn-cs"/>
              </a:rPr>
              <a:t>page:</a:t>
            </a:r>
          </a:p>
          <a:p>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Individual results display icons in the Action column for viewing the assessment, the review notes, and the audit 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paper icon =</a:t>
            </a:r>
            <a:r>
              <a:rPr lang="en-US" sz="1200" kern="1200" baseline="0" dirty="0" smtClean="0">
                <a:solidFill>
                  <a:schemeClr val="tx1"/>
                </a:solidFill>
                <a:effectLst/>
                <a:latin typeface="+mn-lt"/>
                <a:ea typeface="+mn-ea"/>
                <a:cs typeface="+mn-cs"/>
              </a:rPr>
              <a:t> assessment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magnifying glass = review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PDF = audit 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We’ll show each of these options.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69</a:t>
            </a:fld>
            <a:endParaRPr lang="en-US"/>
          </a:p>
        </p:txBody>
      </p:sp>
    </p:spTree>
    <p:extLst>
      <p:ext uri="{BB962C8B-B14F-4D97-AF65-F5344CB8AC3E}">
        <p14:creationId xmlns:p14="http://schemas.microsoft.com/office/powerpoint/2010/main" val="105112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self-review follows most topics.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a:t>
            </a:fld>
            <a:endParaRPr lang="en-US"/>
          </a:p>
        </p:txBody>
      </p:sp>
    </p:spTree>
    <p:extLst>
      <p:ext uri="{BB962C8B-B14F-4D97-AF65-F5344CB8AC3E}">
        <p14:creationId xmlns:p14="http://schemas.microsoft.com/office/powerpoint/2010/main" val="18208976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smtClean="0"/>
              <a:t>The </a:t>
            </a:r>
            <a:r>
              <a:rPr lang="en-US" sz="1200" b="0" kern="1200" dirty="0" smtClean="0">
                <a:solidFill>
                  <a:schemeClr val="tx1"/>
                </a:solidFill>
                <a:effectLst/>
                <a:latin typeface="+mn-lt"/>
                <a:ea typeface="+mn-ea"/>
                <a:cs typeface="+mn-cs"/>
              </a:rPr>
              <a:t>Assessment Report </a:t>
            </a:r>
            <a:r>
              <a:rPr lang="en-US" sz="1200" kern="1200" dirty="0" smtClean="0">
                <a:solidFill>
                  <a:schemeClr val="tx1"/>
                </a:solidFill>
                <a:effectLst/>
                <a:latin typeface="+mn-lt"/>
                <a:ea typeface="+mn-ea"/>
                <a:cs typeface="+mn-cs"/>
              </a:rPr>
              <a:t>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paper icon =</a:t>
            </a:r>
            <a:r>
              <a:rPr lang="en-US" sz="1200" kern="1200" baseline="0" dirty="0" smtClean="0">
                <a:solidFill>
                  <a:schemeClr val="tx1"/>
                </a:solidFill>
                <a:effectLst/>
                <a:latin typeface="+mn-lt"/>
                <a:ea typeface="+mn-ea"/>
                <a:cs typeface="+mn-cs"/>
              </a:rPr>
              <a:t> assessment</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70</a:t>
            </a:fld>
            <a:endParaRPr lang="en-US"/>
          </a:p>
        </p:txBody>
      </p:sp>
    </p:spTree>
    <p:extLst>
      <p:ext uri="{BB962C8B-B14F-4D97-AF65-F5344CB8AC3E}">
        <p14:creationId xmlns:p14="http://schemas.microsoft.com/office/powerpoint/2010/main" val="2228708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smtClean="0"/>
              <a:t>The </a:t>
            </a:r>
            <a:r>
              <a:rPr lang="en-US" sz="1200" b="0" kern="1200" dirty="0" smtClean="0">
                <a:solidFill>
                  <a:schemeClr val="tx1"/>
                </a:solidFill>
                <a:effectLst/>
                <a:latin typeface="+mn-lt"/>
                <a:ea typeface="+mn-ea"/>
                <a:cs typeface="+mn-cs"/>
              </a:rPr>
              <a:t>Assessment Report </a:t>
            </a:r>
            <a:r>
              <a:rPr lang="en-US" sz="1200" kern="1200" dirty="0" smtClean="0">
                <a:solidFill>
                  <a:schemeClr val="tx1"/>
                </a:solidFill>
                <a:effectLst/>
                <a:latin typeface="+mn-lt"/>
                <a:ea typeface="+mn-ea"/>
                <a:cs typeface="+mn-cs"/>
              </a:rPr>
              <a:t>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magnifying glass icon = review notes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71</a:t>
            </a:fld>
            <a:endParaRPr lang="en-US"/>
          </a:p>
        </p:txBody>
      </p:sp>
    </p:spTree>
    <p:extLst>
      <p:ext uri="{BB962C8B-B14F-4D97-AF65-F5344CB8AC3E}">
        <p14:creationId xmlns:p14="http://schemas.microsoft.com/office/powerpoint/2010/main" val="2171601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smtClean="0"/>
              <a:t>The </a:t>
            </a:r>
            <a:r>
              <a:rPr lang="en-US" sz="1200" b="0" kern="1200" dirty="0" smtClean="0">
                <a:solidFill>
                  <a:schemeClr val="tx1"/>
                </a:solidFill>
                <a:effectLst/>
                <a:latin typeface="+mn-lt"/>
                <a:ea typeface="+mn-ea"/>
                <a:cs typeface="+mn-cs"/>
              </a:rPr>
              <a:t>Assessment Report </a:t>
            </a:r>
            <a:r>
              <a:rPr lang="en-US" sz="1200" kern="1200" dirty="0" smtClean="0">
                <a:solidFill>
                  <a:schemeClr val="tx1"/>
                </a:solidFill>
                <a:effectLst/>
                <a:latin typeface="+mn-lt"/>
                <a:ea typeface="+mn-ea"/>
                <a:cs typeface="+mn-cs"/>
              </a:rPr>
              <a:t>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PDF icon = audit report</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72</a:t>
            </a:fld>
            <a:endParaRPr lang="en-US"/>
          </a:p>
        </p:txBody>
      </p:sp>
    </p:spTree>
    <p:extLst>
      <p:ext uri="{BB962C8B-B14F-4D97-AF65-F5344CB8AC3E}">
        <p14:creationId xmlns:p14="http://schemas.microsoft.com/office/powerpoint/2010/main" val="37629621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Veteran Search page </a:t>
            </a:r>
            <a:r>
              <a:rPr lang="en-US" sz="1200" kern="1200" dirty="0" smtClean="0">
                <a:solidFill>
                  <a:schemeClr val="tx1"/>
                </a:solidFill>
                <a:effectLst/>
                <a:latin typeface="+mn-lt"/>
                <a:ea typeface="+mn-ea"/>
                <a:cs typeface="+mn-cs"/>
              </a:rPr>
              <a:t>has fields and check boxes for inputting your search terms. Group results can be exported, viewed, and printed in CSV, Excel, and PDF formats.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Individual results display a View Total Assessments button for viewing all assessments that have been created for the Veteran. Clicking the button takes you directly to the Assessment Report. </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73</a:t>
            </a:fld>
            <a:endParaRPr lang="en-US"/>
          </a:p>
        </p:txBody>
      </p:sp>
    </p:spTree>
    <p:extLst>
      <p:ext uri="{BB962C8B-B14F-4D97-AF65-F5344CB8AC3E}">
        <p14:creationId xmlns:p14="http://schemas.microsoft.com/office/powerpoint/2010/main" val="11470375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22110249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9278975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76</a:t>
            </a:fld>
            <a:endParaRPr lang="en-US"/>
          </a:p>
        </p:txBody>
      </p:sp>
    </p:spTree>
    <p:extLst>
      <p:ext uri="{BB962C8B-B14F-4D97-AF65-F5344CB8AC3E}">
        <p14:creationId xmlns:p14="http://schemas.microsoft.com/office/powerpoint/2010/main" val="23711697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77</a:t>
            </a:fld>
            <a:endParaRPr lang="en-US"/>
          </a:p>
        </p:txBody>
      </p:sp>
    </p:spTree>
    <p:extLst>
      <p:ext uri="{BB962C8B-B14F-4D97-AF65-F5344CB8AC3E}">
        <p14:creationId xmlns:p14="http://schemas.microsoft.com/office/powerpoint/2010/main" val="19681121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78</a:t>
            </a:fld>
            <a:endParaRPr lang="en-US"/>
          </a:p>
        </p:txBody>
      </p:sp>
    </p:spTree>
    <p:extLst>
      <p:ext uri="{BB962C8B-B14F-4D97-AF65-F5344CB8AC3E}">
        <p14:creationId xmlns:p14="http://schemas.microsoft.com/office/powerpoint/2010/main" val="25528215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79</a:t>
            </a:fld>
            <a:endParaRPr lang="en-US"/>
          </a:p>
        </p:txBody>
      </p:sp>
    </p:spTree>
    <p:extLst>
      <p:ext uri="{BB962C8B-B14F-4D97-AF65-F5344CB8AC3E}">
        <p14:creationId xmlns:p14="http://schemas.microsoft.com/office/powerpoint/2010/main" val="131950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8</a:t>
            </a:fld>
            <a:endParaRPr lang="en-US"/>
          </a:p>
        </p:txBody>
      </p:sp>
    </p:spTree>
    <p:extLst>
      <p:ext uri="{BB962C8B-B14F-4D97-AF65-F5344CB8AC3E}">
        <p14:creationId xmlns:p14="http://schemas.microsoft.com/office/powerpoint/2010/main" val="21275735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80</a:t>
            </a:fld>
            <a:endParaRPr lang="en-US"/>
          </a:p>
        </p:txBody>
      </p:sp>
    </p:spTree>
    <p:extLst>
      <p:ext uri="{BB962C8B-B14F-4D97-AF65-F5344CB8AC3E}">
        <p14:creationId xmlns:p14="http://schemas.microsoft.com/office/powerpoint/2010/main" val="16437655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81</a:t>
            </a:fld>
            <a:endParaRPr lang="en-US"/>
          </a:p>
        </p:txBody>
      </p:sp>
    </p:spTree>
    <p:extLst>
      <p:ext uri="{BB962C8B-B14F-4D97-AF65-F5344CB8AC3E}">
        <p14:creationId xmlns:p14="http://schemas.microsoft.com/office/powerpoint/2010/main" val="2000696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82</a:t>
            </a:fld>
            <a:endParaRPr lang="en-US"/>
          </a:p>
        </p:txBody>
      </p:sp>
    </p:spTree>
    <p:extLst>
      <p:ext uri="{BB962C8B-B14F-4D97-AF65-F5344CB8AC3E}">
        <p14:creationId xmlns:p14="http://schemas.microsoft.com/office/powerpoint/2010/main" val="38134339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83</a:t>
            </a:fld>
            <a:endParaRPr lang="en-US"/>
          </a:p>
        </p:txBody>
      </p:sp>
    </p:spTree>
    <p:extLst>
      <p:ext uri="{BB962C8B-B14F-4D97-AF65-F5344CB8AC3E}">
        <p14:creationId xmlns:p14="http://schemas.microsoft.com/office/powerpoint/2010/main" val="2664239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9</a:t>
            </a:fld>
            <a:endParaRPr lang="en-US"/>
          </a:p>
        </p:txBody>
      </p:sp>
    </p:spTree>
    <p:extLst>
      <p:ext uri="{BB962C8B-B14F-4D97-AF65-F5344CB8AC3E}">
        <p14:creationId xmlns:p14="http://schemas.microsoft.com/office/powerpoint/2010/main" val="180424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256197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40849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04681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3545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77B1D-D81C-42C3-AE12-0F65AD3D3E8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6128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77B1D-D81C-42C3-AE12-0F65AD3D3E87}"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128558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77B1D-D81C-42C3-AE12-0F65AD3D3E87}"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30011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77B1D-D81C-42C3-AE12-0F65AD3D3E87}"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209028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77B1D-D81C-42C3-AE12-0F65AD3D3E87}"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550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77B1D-D81C-42C3-AE12-0F65AD3D3E87}"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251820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77B1D-D81C-42C3-AE12-0F65AD3D3E87}"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155416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77B1D-D81C-42C3-AE12-0F65AD3D3E87}" type="datetimeFigureOut">
              <a:rPr lang="en-US" smtClean="0"/>
              <a:t>12/8/2015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DB6DC-845D-4B32-8A82-B910E18E9D93}" type="slidenum">
              <a:rPr lang="en-US" smtClean="0"/>
              <a:t>‹#›</a:t>
            </a:fld>
            <a:endParaRPr lang="en-US"/>
          </a:p>
        </p:txBody>
      </p:sp>
    </p:spTree>
    <p:extLst>
      <p:ext uri="{BB962C8B-B14F-4D97-AF65-F5344CB8AC3E}">
        <p14:creationId xmlns:p14="http://schemas.microsoft.com/office/powerpoint/2010/main" val="4107749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mailto:Elizabeth.floto@va.gov"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mailto:Matthew.Morgan@va.gov"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993913" y="3975293"/>
            <a:ext cx="10316817" cy="2027941"/>
          </a:xfrm>
          <a:ln>
            <a:noFill/>
          </a:ln>
        </p:spPr>
        <p:txBody>
          <a:bodyPr>
            <a:normAutofit fontScale="85000" lnSpcReduction="10000"/>
          </a:bodyPr>
          <a:lstStyle/>
          <a:p>
            <a:pPr>
              <a:lnSpc>
                <a:spcPct val="120000"/>
              </a:lnSpc>
            </a:pPr>
            <a:r>
              <a:rPr lang="en-US" sz="5600"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Mental Health eScreening</a:t>
            </a:r>
            <a: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
            </a:r>
            <a:b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56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Clinician &amp; Assistant Training</a:t>
            </a:r>
          </a:p>
          <a:p>
            <a:endParaRPr lang="en-US" sz="4000" dirty="0">
              <a:ln w="3175">
                <a:solidFill>
                  <a:schemeClr val="tx1"/>
                </a:solidFill>
              </a:ln>
              <a:solidFill>
                <a:srgbClr val="92D050"/>
              </a:solidFill>
            </a:endParaRPr>
          </a:p>
        </p:txBody>
      </p:sp>
      <p:pic>
        <p:nvPicPr>
          <p:cNvPr id="5" name="Picture 4"/>
          <p:cNvPicPr>
            <a:picLocks noChangeAspect="1"/>
          </p:cNvPicPr>
          <p:nvPr/>
        </p:nvPicPr>
        <p:blipFill>
          <a:blip r:embed="rId3"/>
          <a:stretch>
            <a:fillRect/>
          </a:stretch>
        </p:blipFill>
        <p:spPr>
          <a:xfrm>
            <a:off x="2640622" y="1317942"/>
            <a:ext cx="6910755" cy="1996441"/>
          </a:xfrm>
          <a:prstGeom prst="rect">
            <a:avLst/>
          </a:prstGeom>
          <a:ln>
            <a:solidFill>
              <a:srgbClr val="BCE292"/>
            </a:solidFill>
          </a:ln>
        </p:spPr>
      </p:pic>
    </p:spTree>
    <p:extLst>
      <p:ext uri="{BB962C8B-B14F-4D97-AF65-F5344CB8AC3E}">
        <p14:creationId xmlns:p14="http://schemas.microsoft.com/office/powerpoint/2010/main" val="59421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230" y="365125"/>
            <a:ext cx="10147570" cy="1109112"/>
          </a:xfrm>
        </p:spPr>
        <p:txBody>
          <a:bodyPr>
            <a:normAutofit/>
          </a:bodyPr>
          <a:lstStyle/>
          <a:p>
            <a:r>
              <a:rPr lang="en-US" sz="3600" dirty="0" smtClean="0">
                <a:solidFill>
                  <a:srgbClr val="92D050"/>
                </a:solidFill>
                <a:latin typeface="Arial Black" panose="020B0A04020102020204" pitchFamily="34" charset="0"/>
              </a:rPr>
              <a:t>Access</a:t>
            </a:r>
            <a:r>
              <a:rPr lang="en-US" sz="3200" dirty="0" smtClean="0">
                <a:solidFill>
                  <a:srgbClr val="92D050"/>
                </a:solidFill>
                <a:latin typeface="Arial Black" panose="020B0A04020102020204" pitchFamily="34" charset="0"/>
              </a:rPr>
              <a:t/>
            </a:r>
            <a:br>
              <a:rPr lang="en-US" sz="3200" dirty="0" smtClean="0">
                <a:solidFill>
                  <a:srgbClr val="92D050"/>
                </a:solidFill>
                <a:latin typeface="Arial Black" panose="020B0A04020102020204" pitchFamily="34" charset="0"/>
              </a:rPr>
            </a:br>
            <a:r>
              <a:rPr lang="en-US" sz="3200" dirty="0" smtClean="0">
                <a:ln w="3175">
                  <a:solidFill>
                    <a:srgbClr val="0F4C8F"/>
                  </a:solidFill>
                </a:ln>
                <a:solidFill>
                  <a:srgbClr val="92D050"/>
                </a:solidFill>
                <a:latin typeface="Arial Black" panose="020B0A04020102020204" pitchFamily="34" charset="0"/>
              </a:rPr>
              <a:t>Logging in and out</a:t>
            </a:r>
            <a:endParaRPr lang="en-US" sz="3200" dirty="0">
              <a:ln w="3175">
                <a:solidFill>
                  <a:srgbClr val="0F4C8F"/>
                </a:solidFill>
              </a:ln>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061" y="1764603"/>
            <a:ext cx="8799878" cy="4241752"/>
          </a:xfrm>
          <a:ln>
            <a:solidFill>
              <a:srgbClr val="0F4C8F"/>
            </a:solidFill>
          </a:ln>
        </p:spPr>
      </p:pic>
    </p:spTree>
    <p:extLst>
      <p:ext uri="{BB962C8B-B14F-4D97-AF65-F5344CB8AC3E}">
        <p14:creationId xmlns:p14="http://schemas.microsoft.com/office/powerpoint/2010/main" val="68416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132" y="204952"/>
            <a:ext cx="10322668" cy="1158336"/>
          </a:xfrm>
        </p:spPr>
        <p:txBody>
          <a:bodyPr>
            <a:normAutofit/>
          </a:bodyPr>
          <a:lstStyle/>
          <a:p>
            <a:r>
              <a:rPr lang="en-US" sz="3600" dirty="0">
                <a:solidFill>
                  <a:srgbClr val="92D050"/>
                </a:solidFill>
                <a:latin typeface="Arial Black" panose="020B0A04020102020204" pitchFamily="34" charset="0"/>
              </a:rPr>
              <a:t>Access</a:t>
            </a:r>
            <a:r>
              <a:rPr lang="en-US" dirty="0">
                <a:solidFill>
                  <a:srgbClr val="92D050"/>
                </a:solidFill>
                <a:latin typeface="Arial Black" panose="020B0A04020102020204" pitchFamily="34" charset="0"/>
              </a:rPr>
              <a: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sz="3200" dirty="0">
                <a:ln w="3175">
                  <a:solidFill>
                    <a:srgbClr val="0F4C8F"/>
                  </a:solidFill>
                </a:ln>
                <a:solidFill>
                  <a:srgbClr val="92D050"/>
                </a:solidFill>
                <a:latin typeface="Arial Black" panose="020B0A04020102020204" pitchFamily="34" charset="0"/>
              </a:rPr>
              <a:t>Logging in and out</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4339" y="1674916"/>
            <a:ext cx="8183321" cy="4524608"/>
          </a:xfrm>
          <a:ln>
            <a:solidFill>
              <a:schemeClr val="bg1">
                <a:lumMod val="85000"/>
              </a:schemeClr>
            </a:solidFill>
          </a:ln>
        </p:spPr>
      </p:pic>
    </p:spTree>
    <p:extLst>
      <p:ext uri="{BB962C8B-B14F-4D97-AF65-F5344CB8AC3E}">
        <p14:creationId xmlns:p14="http://schemas.microsoft.com/office/powerpoint/2010/main" val="246410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586" y="252248"/>
            <a:ext cx="10303213" cy="1111040"/>
          </a:xfrm>
        </p:spPr>
        <p:txBody>
          <a:bodyPr>
            <a:normAutofit fontScale="90000"/>
          </a:bodyPr>
          <a:lstStyle/>
          <a:p>
            <a:r>
              <a:rPr lang="en-US" sz="3600" dirty="0">
                <a:solidFill>
                  <a:srgbClr val="92D050"/>
                </a:solidFill>
                <a:latin typeface="Arial Black" panose="020B0A04020102020204" pitchFamily="34" charset="0"/>
              </a:rPr>
              <a:t>Access</a:t>
            </a:r>
            <a:r>
              <a:rPr lang="en-US" dirty="0">
                <a:solidFill>
                  <a:srgbClr val="92D050"/>
                </a:solidFill>
                <a:latin typeface="Arial Black" panose="020B0A04020102020204" pitchFamily="34" charset="0"/>
              </a:rPr>
              <a: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sz="3200" dirty="0">
                <a:ln w="3175">
                  <a:solidFill>
                    <a:srgbClr val="0F4C8F"/>
                  </a:solidFill>
                </a:ln>
                <a:solidFill>
                  <a:srgbClr val="92D050"/>
                </a:solidFill>
                <a:latin typeface="Arial Black" panose="020B0A04020102020204" pitchFamily="34" charset="0"/>
              </a:rPr>
              <a:t>Logging in and out</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0449" y="1645921"/>
            <a:ext cx="7931102" cy="4404095"/>
          </a:xfrm>
          <a:ln>
            <a:solidFill>
              <a:schemeClr val="bg1">
                <a:lumMod val="85000"/>
              </a:schemeClr>
            </a:solidFill>
          </a:ln>
        </p:spPr>
      </p:pic>
      <p:cxnSp>
        <p:nvCxnSpPr>
          <p:cNvPr id="7" name="Straight Arrow Connector 6"/>
          <p:cNvCxnSpPr/>
          <p:nvPr/>
        </p:nvCxnSpPr>
        <p:spPr>
          <a:xfrm flipV="1">
            <a:off x="8386054" y="1898176"/>
            <a:ext cx="1343838" cy="1821898"/>
          </a:xfrm>
          <a:prstGeom prst="straightConnector1">
            <a:avLst/>
          </a:prstGeom>
          <a:ln w="762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36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20" y="162233"/>
            <a:ext cx="10361579" cy="1165122"/>
          </a:xfrm>
        </p:spPr>
        <p:txBody>
          <a:bodyPr>
            <a:normAutofit/>
          </a:bodyPr>
          <a:lstStyle/>
          <a:p>
            <a:r>
              <a:rPr lang="en-US" sz="3600" dirty="0" smtClean="0">
                <a:solidFill>
                  <a:srgbClr val="92D050"/>
                </a:solidFill>
                <a:latin typeface="Arial Black" panose="020B0A04020102020204" pitchFamily="34" charset="0"/>
              </a:rPr>
              <a:t>Access</a:t>
            </a:r>
            <a:br>
              <a:rPr lang="en-US" sz="3600" dirty="0" smtClean="0">
                <a:solidFill>
                  <a:srgbClr val="92D050"/>
                </a:solidFill>
                <a:latin typeface="Arial Black" panose="020B0A04020102020204" pitchFamily="34" charset="0"/>
              </a:rPr>
            </a:br>
            <a:r>
              <a:rPr lang="en-US" sz="3600" dirty="0" smtClean="0">
                <a:ln w="3175">
                  <a:solidFill>
                    <a:srgbClr val="0F4C8F"/>
                  </a:solidFill>
                </a:ln>
                <a:solidFill>
                  <a:srgbClr val="92D050"/>
                </a:solidFill>
                <a:latin typeface="Arial Black" panose="020B0A04020102020204" pitchFamily="34" charset="0"/>
              </a:rPr>
              <a:t>Verifying your CPRS account</a:t>
            </a:r>
            <a:endParaRPr lang="en-US" sz="3600" dirty="0">
              <a:ln w="3175">
                <a:solidFill>
                  <a:srgbClr val="0F4C8F"/>
                </a:solidFill>
              </a:ln>
            </a:endParaRPr>
          </a:p>
        </p:txBody>
      </p:sp>
      <p:sp>
        <p:nvSpPr>
          <p:cNvPr id="3" name="Content Placeholder 2"/>
          <p:cNvSpPr>
            <a:spLocks noGrp="1"/>
          </p:cNvSpPr>
          <p:nvPr>
            <p:ph idx="1"/>
          </p:nvPr>
        </p:nvSpPr>
        <p:spPr>
          <a:xfrm>
            <a:off x="838200" y="1563329"/>
            <a:ext cx="10515600" cy="4613634"/>
          </a:xfrm>
        </p:spPr>
        <p:txBody>
          <a:bodyPr/>
          <a:lstStyle/>
          <a:p>
            <a:pPr marL="0" indent="0">
              <a:buNone/>
            </a:pPr>
            <a:endParaRPr lang="en-US" dirty="0" smtClean="0"/>
          </a:p>
          <a:p>
            <a:pPr marL="0" indent="0">
              <a:buNone/>
            </a:pPr>
            <a:endParaRPr lang="en-US" sz="3600" dirty="0" smtClean="0"/>
          </a:p>
          <a:p>
            <a:pPr marL="0" indent="0">
              <a:buNone/>
            </a:pPr>
            <a:endParaRPr lang="en-US" dirty="0" smtClean="0"/>
          </a:p>
          <a:p>
            <a:pPr marL="0" indent="0">
              <a:buNone/>
            </a:pPr>
            <a:r>
              <a:rPr lang="en-US" dirty="0" smtClean="0"/>
              <a:t/>
            </a:r>
            <a:br>
              <a:rPr lang="en-US" dirty="0" smtClean="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878" y="1563329"/>
            <a:ext cx="5810244" cy="4572267"/>
          </a:xfrm>
          <a:prstGeom prst="rect">
            <a:avLst/>
          </a:prstGeom>
          <a:ln>
            <a:solidFill>
              <a:schemeClr val="bg1">
                <a:lumMod val="85000"/>
              </a:schemeClr>
            </a:solidFill>
          </a:ln>
        </p:spPr>
      </p:pic>
      <p:cxnSp>
        <p:nvCxnSpPr>
          <p:cNvPr id="7" name="Straight Arrow Connector 6"/>
          <p:cNvCxnSpPr/>
          <p:nvPr/>
        </p:nvCxnSpPr>
        <p:spPr>
          <a:xfrm flipH="1" flipV="1">
            <a:off x="7054307" y="4390944"/>
            <a:ext cx="1007653" cy="6992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972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233"/>
            <a:ext cx="10515600" cy="1165122"/>
          </a:xfrm>
        </p:spPr>
        <p:txBody>
          <a:bodyPr>
            <a:normAutofit/>
          </a:bodyPr>
          <a:lstStyle/>
          <a:p>
            <a:r>
              <a:rPr lang="en-US" sz="3600" dirty="0" smtClean="0">
                <a:solidFill>
                  <a:srgbClr val="92D050"/>
                </a:solidFill>
                <a:latin typeface="Arial Black" panose="020B0A04020102020204" pitchFamily="34" charset="0"/>
              </a:rPr>
              <a:t>Access</a:t>
            </a:r>
            <a:br>
              <a:rPr lang="en-US" sz="3600" dirty="0" smtClean="0">
                <a:solidFill>
                  <a:srgbClr val="92D050"/>
                </a:solidFill>
                <a:latin typeface="Arial Black" panose="020B0A04020102020204" pitchFamily="34" charset="0"/>
              </a:rPr>
            </a:br>
            <a:r>
              <a:rPr lang="en-US" sz="3600" dirty="0" smtClean="0">
                <a:ln w="3175">
                  <a:solidFill>
                    <a:srgbClr val="0F4C8F"/>
                  </a:solidFill>
                </a:ln>
                <a:solidFill>
                  <a:srgbClr val="92D050"/>
                </a:solidFill>
                <a:latin typeface="Arial Black" panose="020B0A04020102020204" pitchFamily="34" charset="0"/>
              </a:rPr>
              <a:t>Verifying your CPRS account</a:t>
            </a:r>
            <a:endParaRPr lang="en-US" sz="3600" dirty="0">
              <a:ln w="3175">
                <a:solidFill>
                  <a:srgbClr val="0F4C8F"/>
                </a:solidFill>
              </a:ln>
            </a:endParaRPr>
          </a:p>
        </p:txBody>
      </p:sp>
      <p:sp>
        <p:nvSpPr>
          <p:cNvPr id="3" name="Content Placeholder 2"/>
          <p:cNvSpPr>
            <a:spLocks noGrp="1"/>
          </p:cNvSpPr>
          <p:nvPr>
            <p:ph idx="1"/>
          </p:nvPr>
        </p:nvSpPr>
        <p:spPr>
          <a:xfrm>
            <a:off x="838200" y="1563329"/>
            <a:ext cx="10515600" cy="4613634"/>
          </a:xfrm>
        </p:spPr>
        <p:txBody>
          <a:bodyPr>
            <a:normAutofit/>
          </a:bodyPr>
          <a:lstStyle/>
          <a:p>
            <a:pPr marL="0" indent="0">
              <a:buNone/>
            </a:pPr>
            <a:endParaRPr lang="en-US" dirty="0" smtClean="0"/>
          </a:p>
          <a:p>
            <a:pPr marL="0" indent="0">
              <a:buNone/>
            </a:pPr>
            <a:r>
              <a:rPr lang="en-US" sz="5100" dirty="0" smtClean="0"/>
              <a:t>  </a:t>
            </a:r>
          </a:p>
          <a:p>
            <a:pPr marL="0" indent="0">
              <a:buNone/>
            </a:pPr>
            <a:endParaRPr lang="en-US" sz="5100" dirty="0"/>
          </a:p>
          <a:p>
            <a:pPr marL="0" indent="0">
              <a:buNone/>
            </a:pPr>
            <a:endParaRPr lang="en-US" dirty="0" smtClean="0"/>
          </a:p>
          <a:p>
            <a:pPr marL="0" indent="0">
              <a:buNone/>
            </a:pPr>
            <a:r>
              <a:rPr lang="en-US" dirty="0" smtClean="0"/>
              <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072" y="1563329"/>
            <a:ext cx="7235855" cy="3838917"/>
          </a:xfrm>
          <a:prstGeom prst="rect">
            <a:avLst/>
          </a:prstGeom>
          <a:ln>
            <a:solidFill>
              <a:schemeClr val="bg1">
                <a:lumMod val="85000"/>
              </a:schemeClr>
            </a:solidFill>
          </a:ln>
        </p:spPr>
      </p:pic>
    </p:spTree>
    <p:extLst>
      <p:ext uri="{BB962C8B-B14F-4D97-AF65-F5344CB8AC3E}">
        <p14:creationId xmlns:p14="http://schemas.microsoft.com/office/powerpoint/2010/main" val="7751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462"/>
          </a:xfrm>
        </p:spPr>
        <p:txBody>
          <a:bodyPr>
            <a:normAutofit fontScale="90000"/>
          </a:bodyPr>
          <a:lstStyle/>
          <a:p>
            <a:r>
              <a:rPr lang="en-US" sz="4000" dirty="0" smtClean="0">
                <a:solidFill>
                  <a:srgbClr val="92D050"/>
                </a:solidFill>
                <a:latin typeface="Arial Black" panose="020B0A04020102020204" pitchFamily="34" charset="0"/>
              </a:rPr>
              <a:t>Access</a:t>
            </a:r>
            <a:br>
              <a:rPr lang="en-US" sz="4000" dirty="0" smtClean="0">
                <a:solidFill>
                  <a:srgbClr val="92D050"/>
                </a:solidFill>
                <a:latin typeface="Arial Black" panose="020B0A04020102020204" pitchFamily="34" charset="0"/>
              </a:rPr>
            </a:br>
            <a:r>
              <a:rPr lang="en-US" sz="4000" dirty="0" smtClean="0">
                <a:ln w="3175">
                  <a:solidFill>
                    <a:srgbClr val="0F4C8F"/>
                  </a:solidFill>
                </a:ln>
                <a:solidFill>
                  <a:srgbClr val="92D050"/>
                </a:solidFill>
                <a:latin typeface="Arial Black" panose="020B0A04020102020204" pitchFamily="34" charset="0"/>
              </a:rPr>
              <a:t>Changing your password</a:t>
            </a:r>
            <a:r>
              <a:rPr lang="en-US" sz="3600" dirty="0" smtClean="0">
                <a:ln w="3175">
                  <a:solidFill>
                    <a:srgbClr val="0F4C8F"/>
                  </a:solidFill>
                </a:ln>
                <a:solidFill>
                  <a:srgbClr val="92D050"/>
                </a:solidFill>
                <a:latin typeface="Arial Black" panose="020B0A04020102020204" pitchFamily="34" charset="0"/>
              </a:rPr>
              <a:t/>
            </a:r>
            <a:br>
              <a:rPr lang="en-US" sz="3600" dirty="0" smtClean="0">
                <a:ln w="3175">
                  <a:solidFill>
                    <a:srgbClr val="0F4C8F"/>
                  </a:solidFill>
                </a:ln>
                <a:solidFill>
                  <a:srgbClr val="92D050"/>
                </a:solidFill>
                <a:latin typeface="Arial Black" panose="020B0A04020102020204" pitchFamily="34" charset="0"/>
              </a:rPr>
            </a:br>
            <a:endParaRPr lang="en-US" sz="3600" dirty="0">
              <a:ln w="3175">
                <a:solidFill>
                  <a:srgbClr val="0F4C8F"/>
                </a:solidFill>
              </a:ln>
            </a:endParaRPr>
          </a:p>
        </p:txBody>
      </p:sp>
      <p:pic>
        <p:nvPicPr>
          <p:cNvPr id="6" name="Content Placeholder 5"/>
          <p:cNvPicPr>
            <a:picLocks noGrp="1" noChangeAspect="1"/>
          </p:cNvPicPr>
          <p:nvPr>
            <p:ph idx="1"/>
          </p:nvPr>
        </p:nvPicPr>
        <p:blipFill>
          <a:blip r:embed="rId3"/>
          <a:stretch>
            <a:fillRect/>
          </a:stretch>
        </p:blipFill>
        <p:spPr>
          <a:xfrm>
            <a:off x="4794394" y="1425216"/>
            <a:ext cx="6839626" cy="4848225"/>
          </a:xfrm>
          <a:prstGeom prst="rect">
            <a:avLst/>
          </a:prstGeom>
          <a:ln w="3175">
            <a:solidFill>
              <a:schemeClr val="bg1">
                <a:lumMod val="85000"/>
              </a:schemeClr>
            </a:solidFill>
          </a:ln>
        </p:spPr>
      </p:pic>
      <p:sp>
        <p:nvSpPr>
          <p:cNvPr id="3" name="Rectangle 2"/>
          <p:cNvSpPr/>
          <p:nvPr/>
        </p:nvSpPr>
        <p:spPr>
          <a:xfrm>
            <a:off x="4606413" y="2554159"/>
            <a:ext cx="2979174" cy="2669458"/>
          </a:xfrm>
          <a:prstGeom prst="rect">
            <a:avLst/>
          </a:prstGeom>
          <a:no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0" y="2005781"/>
            <a:ext cx="2937387" cy="1754326"/>
          </a:xfrm>
          <a:prstGeom prst="rect">
            <a:avLst/>
          </a:prstGeom>
          <a:noFill/>
        </p:spPr>
        <p:txBody>
          <a:bodyPr wrap="square" rtlCol="0">
            <a:spAutoFit/>
          </a:bodyPr>
          <a:lstStyle/>
          <a:p>
            <a:r>
              <a:rPr lang="en-US" sz="3600" dirty="0" smtClean="0">
                <a:ln w="3175">
                  <a:noFill/>
                </a:ln>
              </a:rPr>
              <a:t>Update your password per </a:t>
            </a:r>
            <a:r>
              <a:rPr lang="en-US" sz="3600" dirty="0">
                <a:ln w="3175">
                  <a:noFill/>
                </a:ln>
              </a:rPr>
              <a:t>VA </a:t>
            </a:r>
            <a:r>
              <a:rPr lang="en-US" sz="3600" dirty="0" smtClean="0">
                <a:ln w="3175">
                  <a:noFill/>
                </a:ln>
              </a:rPr>
              <a:t>guidelines.</a:t>
            </a:r>
            <a:endParaRPr lang="en-US" sz="3600" dirty="0">
              <a:ln w="3175">
                <a:noFill/>
              </a:ln>
            </a:endParaRPr>
          </a:p>
        </p:txBody>
      </p:sp>
    </p:spTree>
    <p:extLst>
      <p:ext uri="{BB962C8B-B14F-4D97-AF65-F5344CB8AC3E}">
        <p14:creationId xmlns:p14="http://schemas.microsoft.com/office/powerpoint/2010/main" val="54555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Access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54306"/>
            <a:ext cx="10899648" cy="457450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Regarding security, which statement below is false?</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Staff will not be held responsible for tablets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are stolen or broken by a Veteran</a:t>
            </a:r>
            <a:r>
              <a:rPr lang="en-US" sz="2400" dirty="0" smtClean="0">
                <a:latin typeface="Times New Roman" panose="02020603050405020304" pitchFamily="18" charset="0"/>
                <a:cs typeface="Times New Roman" panose="02020603050405020304" pitchFamily="18" charset="0"/>
              </a:rPr>
              <a:t>.</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Staff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duty will be charged if a Veteran breaks a tablet.</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Tablets </a:t>
            </a:r>
            <a:r>
              <a:rPr lang="en-US" sz="2400" dirty="0">
                <a:latin typeface="Times New Roman" panose="02020603050405020304" pitchFamily="18" charset="0"/>
                <a:cs typeface="Times New Roman" panose="02020603050405020304" pitchFamily="18" charset="0"/>
              </a:rPr>
              <a:t>have built-in tracking</a:t>
            </a:r>
            <a:r>
              <a:rPr lang="en-US" sz="2400" dirty="0" smtClean="0">
                <a:latin typeface="Times New Roman" panose="02020603050405020304" pitchFamily="18" charset="0"/>
                <a:cs typeface="Times New Roman" panose="02020603050405020304" pitchFamily="18" charset="0"/>
              </a:rPr>
              <a:t>.</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Tablets </a:t>
            </a:r>
            <a:r>
              <a:rPr lang="en-US" sz="2400" dirty="0">
                <a:latin typeface="Times New Roman" panose="02020603050405020304" pitchFamily="18" charset="0"/>
                <a:cs typeface="Times New Roman" panose="02020603050405020304" pitchFamily="18" charset="0"/>
              </a:rPr>
              <a:t>won’t function outside of the hospital grounds.  </a:t>
            </a: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60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Access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54306"/>
            <a:ext cx="10899648" cy="407684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Regarding security, which statement below is false?</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a:solidFill>
                  <a:schemeClr val="bg1">
                    <a:lumMod val="75000"/>
                  </a:schemeClr>
                </a:solidFill>
                <a:latin typeface="Times New Roman" panose="02020603050405020304" pitchFamily="18" charset="0"/>
                <a:cs typeface="Times New Roman" panose="02020603050405020304" pitchFamily="18" charset="0"/>
              </a:rPr>
              <a:t>Staff will not be held responsible for tablets </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which </a:t>
            </a:r>
            <a:r>
              <a:rPr lang="en-US" sz="2400" dirty="0">
                <a:solidFill>
                  <a:schemeClr val="bg1">
                    <a:lumMod val="75000"/>
                  </a:schemeClr>
                </a:solidFill>
                <a:latin typeface="Times New Roman" panose="02020603050405020304" pitchFamily="18" charset="0"/>
                <a:cs typeface="Times New Roman" panose="02020603050405020304" pitchFamily="18" charset="0"/>
              </a:rPr>
              <a:t>are stolen or broken by a Veteran</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b="1" dirty="0">
                <a:latin typeface="Times New Roman" panose="02020603050405020304" pitchFamily="18" charset="0"/>
                <a:cs typeface="Times New Roman" panose="02020603050405020304" pitchFamily="18" charset="0"/>
              </a:rPr>
              <a:t>Staff </a:t>
            </a:r>
            <a:r>
              <a:rPr lang="en-US" sz="2400" b="1" dirty="0" smtClean="0">
                <a:latin typeface="Times New Roman" panose="02020603050405020304" pitchFamily="18" charset="0"/>
                <a:cs typeface="Times New Roman" panose="02020603050405020304" pitchFamily="18" charset="0"/>
              </a:rPr>
              <a:t>on duty will be charged if a Veteran breaks a tablet.</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Tablets </a:t>
            </a:r>
            <a:r>
              <a:rPr lang="en-US" sz="2400" dirty="0">
                <a:solidFill>
                  <a:schemeClr val="bg1">
                    <a:lumMod val="75000"/>
                  </a:schemeClr>
                </a:solidFill>
                <a:latin typeface="Times New Roman" panose="02020603050405020304" pitchFamily="18" charset="0"/>
                <a:cs typeface="Times New Roman" panose="02020603050405020304" pitchFamily="18" charset="0"/>
              </a:rPr>
              <a:t>have built-in tracking</a:t>
            </a:r>
            <a:r>
              <a:rPr lang="en-US" sz="2400" dirty="0" smtClean="0">
                <a:solidFill>
                  <a:schemeClr val="bg1">
                    <a:lumMod val="75000"/>
                  </a:schemeClr>
                </a:solidFill>
                <a:latin typeface="Times New Roman" panose="02020603050405020304" pitchFamily="18" charset="0"/>
                <a:cs typeface="Times New Roman" panose="02020603050405020304" pitchFamily="18" charset="0"/>
              </a:rPr>
              <a:t>.</a:t>
            </a:r>
          </a:p>
          <a:p>
            <a:pPr marL="457200" indent="-457200">
              <a:lnSpc>
                <a:spcPct val="80000"/>
              </a:lnSpc>
              <a:spcBef>
                <a:spcPts val="600"/>
              </a:spcBef>
              <a:buFont typeface="+mj-lt"/>
              <a:buAutoNum type="arabicPeriod"/>
            </a:pPr>
            <a:endParaRPr lang="en-US" sz="2400" dirty="0">
              <a:solidFill>
                <a:schemeClr val="bg1">
                  <a:lumMod val="75000"/>
                </a:schemeClr>
              </a:solidFill>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Tablets </a:t>
            </a:r>
            <a:r>
              <a:rPr lang="en-US" sz="2400" dirty="0">
                <a:solidFill>
                  <a:schemeClr val="bg1">
                    <a:lumMod val="75000"/>
                  </a:schemeClr>
                </a:solidFill>
                <a:latin typeface="Times New Roman" panose="02020603050405020304" pitchFamily="18" charset="0"/>
                <a:cs typeface="Times New Roman" panose="02020603050405020304" pitchFamily="18" charset="0"/>
              </a:rPr>
              <a:t>won’t function outside of the hospital grounds.  </a:t>
            </a: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5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Access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54306"/>
            <a:ext cx="10899648" cy="457450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Regarding access, what should you do if MHE logs you out?</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Contact the Healthcare System Technical Administrator.</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Try to log in again the next day.</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Log in again whenever you are ready.</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Update your password.  </a:t>
            </a:r>
            <a:endParaRPr lang="en-US" sz="2400" dirty="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453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Access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1954306"/>
            <a:ext cx="10899648" cy="457450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Regarding access, what should you do if MHE logs you out?</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Contact the Healthcare System Technical Administrator.</a:t>
            </a:r>
          </a:p>
          <a:p>
            <a:pPr marL="457200" indent="-457200">
              <a:lnSpc>
                <a:spcPct val="80000"/>
              </a:lnSpc>
              <a:spcBef>
                <a:spcPts val="600"/>
              </a:spcBef>
              <a:buFont typeface="+mj-lt"/>
              <a:buAutoNum type="arabicPeriod"/>
            </a:pPr>
            <a:endParaRPr lang="en-US" sz="2400" dirty="0" smtClean="0">
              <a:solidFill>
                <a:schemeClr val="bg1">
                  <a:lumMod val="75000"/>
                </a:schemeClr>
              </a:solidFill>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Try to log in again the next day.</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b="1" dirty="0" smtClean="0">
                <a:latin typeface="Times New Roman" panose="02020603050405020304" pitchFamily="18" charset="0"/>
                <a:cs typeface="Times New Roman" panose="02020603050405020304" pitchFamily="18" charset="0"/>
              </a:rPr>
              <a:t>Log in again whenever you are ready.</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Update your password.  </a:t>
            </a:r>
            <a:endParaRPr lang="en-US" sz="2400" dirty="0">
              <a:solidFill>
                <a:schemeClr val="bg1">
                  <a:lumMod val="75000"/>
                </a:schemeClr>
              </a:solidFill>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06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5113"/>
          </a:xfrm>
        </p:spPr>
        <p:txBody>
          <a:bodyPr>
            <a:noAutofit/>
          </a:bodyPr>
          <a:lstStyle/>
          <a:p>
            <a:r>
              <a:rPr lang="en-US" sz="6000" dirty="0" smtClean="0">
                <a:ln>
                  <a:solidFill>
                    <a:srgbClr val="0F4C8F"/>
                  </a:solidFill>
                </a:ln>
                <a:solidFill>
                  <a:srgbClr val="92D050"/>
                </a:solidFill>
                <a:latin typeface="Arial Black" panose="020B0A04020102020204" pitchFamily="34" charset="0"/>
              </a:rPr>
              <a:t>Welcome to MHE!</a:t>
            </a:r>
            <a:endParaRPr lang="en-US" sz="6000"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420238"/>
            <a:ext cx="10515600" cy="5213644"/>
          </a:xfrm>
        </p:spPr>
        <p:txBody>
          <a:bodyPr>
            <a:noAutofit/>
          </a:bodyPr>
          <a:lstStyle/>
          <a:p>
            <a:pPr marL="0" indent="0">
              <a:lnSpc>
                <a:spcPct val="110000"/>
              </a:lnSpc>
              <a:buNone/>
            </a:pPr>
            <a:r>
              <a:rPr lang="en-US" sz="2400" dirty="0" smtClean="0">
                <a:latin typeface="Times New Roman" panose="02020603050405020304" pitchFamily="18" charset="0"/>
                <a:cs typeface="Times New Roman" panose="02020603050405020304" pitchFamily="18" charset="0"/>
              </a:rPr>
              <a:t>Mental Health eScreening (MHE) tablets </a:t>
            </a:r>
            <a:r>
              <a:rPr lang="en-US" sz="2400" dirty="0">
                <a:latin typeface="Times New Roman" panose="02020603050405020304" pitchFamily="18" charset="0"/>
                <a:cs typeface="Times New Roman" panose="02020603050405020304" pitchFamily="18" charset="0"/>
              </a:rPr>
              <a:t>present mental health assessments to newly registering </a:t>
            </a:r>
            <a:r>
              <a:rPr lang="en-US" sz="2400" dirty="0" smtClean="0">
                <a:latin typeface="Times New Roman" panose="02020603050405020304" pitchFamily="18" charset="0"/>
                <a:cs typeface="Times New Roman" panose="02020603050405020304" pitchFamily="18" charset="0"/>
              </a:rPr>
              <a:t>OEF/OIF/OND Veterans </a:t>
            </a:r>
            <a:r>
              <a:rPr lang="en-US" sz="2400" dirty="0">
                <a:latin typeface="Times New Roman" panose="02020603050405020304" pitchFamily="18" charset="0"/>
                <a:cs typeface="Times New Roman" panose="02020603050405020304" pitchFamily="18" charset="0"/>
              </a:rPr>
              <a:t>who are willing to begin their initial data entry while still in the VA waiting room. The tablets </a:t>
            </a:r>
            <a:r>
              <a:rPr lang="en-US" sz="2400" dirty="0" smtClean="0">
                <a:latin typeface="Times New Roman" panose="02020603050405020304" pitchFamily="18" charset="0"/>
                <a:cs typeface="Times New Roman" panose="02020603050405020304" pitchFamily="18" charset="0"/>
              </a:rPr>
              <a:t>capture </a:t>
            </a:r>
            <a:r>
              <a:rPr lang="en-US" sz="2400" dirty="0">
                <a:latin typeface="Times New Roman" panose="02020603050405020304" pitchFamily="18" charset="0"/>
                <a:cs typeface="Times New Roman" panose="02020603050405020304" pitchFamily="18" charset="0"/>
              </a:rPr>
              <a:t>Veterans’ data securely and confidentially</a:t>
            </a:r>
            <a:r>
              <a:rPr lang="en-US" sz="2400" dirty="0" smtClean="0">
                <a:latin typeface="Times New Roman" panose="02020603050405020304" pitchFamily="18" charset="0"/>
                <a:cs typeface="Times New Roman" panose="02020603050405020304" pitchFamily="18" charset="0"/>
              </a:rPr>
              <a:t>.</a:t>
            </a:r>
          </a:p>
          <a:p>
            <a:pPr marL="0" indent="0">
              <a:lnSpc>
                <a:spcPct val="110000"/>
              </a:lnSpc>
              <a:buNone/>
            </a:pPr>
            <a:r>
              <a:rPr lang="en-US" sz="2400" dirty="0" smtClean="0">
                <a:latin typeface="Times New Roman" panose="02020603050405020304" pitchFamily="18" charset="0"/>
                <a:cs typeface="Times New Roman" panose="02020603050405020304" pitchFamily="18" charset="0"/>
              </a:rPr>
              <a:t>Meanwhile, MHE </a:t>
            </a:r>
            <a:r>
              <a:rPr lang="en-US" sz="2400" dirty="0">
                <a:latin typeface="Times New Roman" panose="02020603050405020304" pitchFamily="18" charset="0"/>
                <a:cs typeface="Times New Roman" panose="02020603050405020304" pitchFamily="18" charset="0"/>
              </a:rPr>
              <a:t>provides a dashboard for clinicians to view the ongoing assessments,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tracks Veterans’ progress overall, and highlights those Veterans who need assistance to complete their assessments. </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smtClean="0">
                <a:latin typeface="Times New Roman" panose="02020603050405020304" pitchFamily="18" charset="0"/>
                <a:cs typeface="Times New Roman" panose="02020603050405020304" pitchFamily="18" charset="0"/>
              </a:rPr>
              <a:t>The MHE dashboard </a:t>
            </a:r>
            <a:r>
              <a:rPr lang="en-US" sz="2400" dirty="0">
                <a:latin typeface="Times New Roman" panose="02020603050405020304" pitchFamily="18" charset="0"/>
                <a:cs typeface="Times New Roman" panose="02020603050405020304" pitchFamily="18" charset="0"/>
              </a:rPr>
              <a:t>shows </a:t>
            </a:r>
            <a:r>
              <a:rPr lang="en-US" sz="2400" dirty="0" smtClean="0">
                <a:latin typeface="Times New Roman" panose="02020603050405020304" pitchFamily="18" charset="0"/>
                <a:cs typeface="Times New Roman" panose="02020603050405020304" pitchFamily="18" charset="0"/>
              </a:rPr>
              <a:t>a real-time </a:t>
            </a:r>
            <a:r>
              <a:rPr lang="en-US" sz="2400" dirty="0">
                <a:latin typeface="Times New Roman" panose="02020603050405020304" pitchFamily="18" charset="0"/>
                <a:cs typeface="Times New Roman" panose="02020603050405020304" pitchFamily="18" charset="0"/>
              </a:rPr>
              <a:t>alert for any responses that exceed warning </a:t>
            </a:r>
            <a:r>
              <a:rPr lang="en-US" sz="2400" dirty="0" smtClean="0">
                <a:latin typeface="Times New Roman" panose="02020603050405020304" pitchFamily="18" charset="0"/>
                <a:cs typeface="Times New Roman" panose="02020603050405020304" pitchFamily="18" charset="0"/>
              </a:rPr>
              <a:t>parameters, such </a:t>
            </a:r>
            <a:r>
              <a:rPr lang="en-US" sz="2400" dirty="0">
                <a:latin typeface="Times New Roman" panose="02020603050405020304" pitchFamily="18" charset="0"/>
                <a:cs typeface="Times New Roman" panose="02020603050405020304" pitchFamily="18" charset="0"/>
              </a:rPr>
              <a:t>as suicide </a:t>
            </a:r>
            <a:r>
              <a:rPr lang="en-US" sz="2400" dirty="0" smtClean="0">
                <a:latin typeface="Times New Roman" panose="02020603050405020304" pitchFamily="18" charset="0"/>
                <a:cs typeface="Times New Roman" panose="02020603050405020304" pitchFamily="18" charset="0"/>
              </a:rPr>
              <a:t>indicators. This allows clinicians to single out and fast-track Veterans who may be undergoing </a:t>
            </a:r>
            <a:r>
              <a:rPr lang="en-US" sz="2400" dirty="0">
                <a:latin typeface="Times New Roman" panose="02020603050405020304" pitchFamily="18" charset="0"/>
                <a:cs typeface="Times New Roman" panose="02020603050405020304" pitchFamily="18" charset="0"/>
              </a:rPr>
              <a:t>a crisis but not displaying </a:t>
            </a:r>
            <a:r>
              <a:rPr lang="en-US" sz="2400" dirty="0" smtClean="0">
                <a:latin typeface="Times New Roman" panose="02020603050405020304" pitchFamily="18" charset="0"/>
                <a:cs typeface="Times New Roman" panose="02020603050405020304" pitchFamily="18" charset="0"/>
              </a:rPr>
              <a:t>the outward </a:t>
            </a:r>
            <a:r>
              <a:rPr lang="en-US" sz="2400" dirty="0">
                <a:latin typeface="Times New Roman" panose="02020603050405020304" pitchFamily="18" charset="0"/>
                <a:cs typeface="Times New Roman" panose="02020603050405020304" pitchFamily="18" charset="0"/>
              </a:rPr>
              <a:t>signs </a:t>
            </a:r>
            <a:r>
              <a:rPr lang="en-US" sz="2400" dirty="0" smtClean="0">
                <a:latin typeface="Times New Roman" panose="02020603050405020304" pitchFamily="18" charset="0"/>
                <a:cs typeface="Times New Roman" panose="02020603050405020304" pitchFamily="18" charset="0"/>
              </a:rPr>
              <a:t>of it.</a:t>
            </a:r>
            <a:endParaRPr lang="en-US" sz="2400" dirty="0"/>
          </a:p>
        </p:txBody>
      </p:sp>
    </p:spTree>
    <p:extLst>
      <p:ext uri="{BB962C8B-B14F-4D97-AF65-F5344CB8AC3E}">
        <p14:creationId xmlns:p14="http://schemas.microsoft.com/office/powerpoint/2010/main" val="3002959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smtClean="0">
                <a:solidFill>
                  <a:srgbClr val="92D050"/>
                </a:solidFill>
                <a:latin typeface="Arial Black" panose="020B0A04020102020204" pitchFamily="34" charset="0"/>
              </a:rPr>
              <a:t>MHE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Clinician &amp; Assistant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92D050"/>
                </a:solidFill>
              </a:rPr>
              <a:t>Your tasks</a:t>
            </a:r>
          </a:p>
          <a:p>
            <a:pPr lvl="3"/>
            <a:r>
              <a:rPr lang="en-US" sz="3600" dirty="0" smtClean="0">
                <a:solidFill>
                  <a:srgbClr val="0F4C8F"/>
                </a:solidFill>
              </a:rPr>
              <a:t>What the Veteran sees</a:t>
            </a:r>
          </a:p>
          <a:p>
            <a:pPr lvl="3"/>
            <a:r>
              <a:rPr lang="en-US" sz="3600" dirty="0" smtClean="0">
                <a:solidFill>
                  <a:srgbClr val="0F4C8F"/>
                </a:solidFill>
              </a:rPr>
              <a:t>Creating assessments</a:t>
            </a:r>
          </a:p>
          <a:p>
            <a:pPr lvl="3"/>
            <a:r>
              <a:rPr lang="en-US" sz="3600" dirty="0" smtClean="0">
                <a:solidFill>
                  <a:srgbClr val="0F4C8F"/>
                </a:solidFill>
              </a:rPr>
              <a:t>The Assessment Dashboard</a:t>
            </a:r>
          </a:p>
          <a:p>
            <a:pPr lvl="3"/>
            <a:r>
              <a:rPr lang="en-US" sz="3600" dirty="0" smtClean="0">
                <a:solidFill>
                  <a:srgbClr val="0F4C8F"/>
                </a:solidFill>
              </a:rPr>
              <a:t>Searches</a:t>
            </a:r>
          </a:p>
          <a:p>
            <a:pPr lvl="3"/>
            <a:r>
              <a:rPr lang="en-US" sz="3600" dirty="0" smtClean="0">
                <a:solidFill>
                  <a:srgbClr val="0F4C8F"/>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290006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5057"/>
            <a:ext cx="10515600" cy="1104181"/>
          </a:xfrm>
          <a:ln>
            <a:noFill/>
          </a:ln>
        </p:spPr>
        <p:txBody>
          <a:bodyPr>
            <a:normAutofit/>
          </a:bodyPr>
          <a:lstStyle/>
          <a:p>
            <a:pPr>
              <a:spcBef>
                <a:spcPts val="600"/>
              </a:spcBef>
              <a:spcAft>
                <a:spcPts val="300"/>
              </a:spcAft>
            </a:pPr>
            <a:r>
              <a:rPr lang="en-US" dirty="0" smtClean="0">
                <a:ln w="3175">
                  <a:noFill/>
                </a:ln>
                <a:solidFill>
                  <a:srgbClr val="92D050"/>
                </a:solidFill>
                <a:latin typeface="Arial Black" panose="020B0A04020102020204" pitchFamily="34" charset="0"/>
              </a:rPr>
              <a:t>Your tasks</a:t>
            </a:r>
            <a:endParaRPr lang="en-US" sz="3200" dirty="0">
              <a:ln w="3175">
                <a:no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552754" y="1777042"/>
            <a:ext cx="9801045" cy="3295290"/>
          </a:xfrm>
        </p:spPr>
        <p:txBody>
          <a:bodyPr>
            <a:normAutofit lnSpcReduction="10000"/>
          </a:bodyPr>
          <a:lstStyle/>
          <a:p>
            <a:pPr lvl="1"/>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Create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assessments for Veterans to </a:t>
            </a:r>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complete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in the waiting </a:t>
            </a:r>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room</a:t>
            </a:r>
          </a:p>
          <a:p>
            <a:pPr marL="457200" lvl="1" indent="0">
              <a:buNone/>
            </a:pPr>
            <a:endParaRPr lang="en-US" sz="3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Upload Veteran data to VistA</a:t>
            </a:r>
          </a:p>
          <a:p>
            <a:pPr lvl="1"/>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ea typeface="Times New Roman" panose="02020603050405020304" pitchFamily="18" charset="0"/>
                <a:cs typeface="Times New Roman" panose="02020603050405020304" pitchFamily="18" charset="0"/>
              </a:rPr>
              <a:t>Monitor real-time alerts on the dashboard </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31490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smtClean="0">
                <a:solidFill>
                  <a:srgbClr val="92D050"/>
                </a:solidFill>
                <a:latin typeface="Arial Black" panose="020B0A04020102020204" pitchFamily="34" charset="0"/>
              </a:rPr>
              <a:t>MHE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Clinician &amp; Assistant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0F4C8F"/>
                </a:solidFill>
              </a:rPr>
              <a:t>Your tasks</a:t>
            </a:r>
          </a:p>
          <a:p>
            <a:pPr lvl="3"/>
            <a:r>
              <a:rPr lang="en-US" sz="3600" dirty="0" smtClean="0">
                <a:solidFill>
                  <a:srgbClr val="92D050"/>
                </a:solidFill>
              </a:rPr>
              <a:t>What the Veteran sees</a:t>
            </a:r>
          </a:p>
          <a:p>
            <a:pPr lvl="3"/>
            <a:r>
              <a:rPr lang="en-US" sz="3600" dirty="0" smtClean="0">
                <a:solidFill>
                  <a:srgbClr val="0F4C8F"/>
                </a:solidFill>
              </a:rPr>
              <a:t>Creating assessments</a:t>
            </a:r>
          </a:p>
          <a:p>
            <a:pPr lvl="3"/>
            <a:r>
              <a:rPr lang="en-US" sz="3600" dirty="0" smtClean="0">
                <a:solidFill>
                  <a:srgbClr val="0F4C8F"/>
                </a:solidFill>
              </a:rPr>
              <a:t>The Assessment Dashboard</a:t>
            </a:r>
          </a:p>
          <a:p>
            <a:pPr lvl="3"/>
            <a:r>
              <a:rPr lang="en-US" sz="3600" dirty="0" smtClean="0">
                <a:solidFill>
                  <a:srgbClr val="0F4C8F"/>
                </a:solidFill>
              </a:rPr>
              <a:t>Searches</a:t>
            </a:r>
          </a:p>
          <a:p>
            <a:pPr lvl="3"/>
            <a:r>
              <a:rPr lang="en-US" sz="3600" dirty="0" smtClean="0">
                <a:solidFill>
                  <a:srgbClr val="0F4C8F"/>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607851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782" y="1456540"/>
            <a:ext cx="7573812" cy="4720423"/>
          </a:xfrm>
          <a:prstGeom prst="rect">
            <a:avLst/>
          </a:prstGeom>
          <a:ln>
            <a:solidFill>
              <a:schemeClr val="bg1">
                <a:lumMod val="85000"/>
              </a:schemeClr>
            </a:solidFill>
          </a:ln>
        </p:spPr>
      </p:pic>
    </p:spTree>
    <p:extLst>
      <p:ext uri="{BB962C8B-B14F-4D97-AF65-F5344CB8AC3E}">
        <p14:creationId xmlns:p14="http://schemas.microsoft.com/office/powerpoint/2010/main" val="218066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917" y="1466576"/>
            <a:ext cx="8586165" cy="4710387"/>
          </a:xfrm>
          <a:prstGeom prst="rect">
            <a:avLst/>
          </a:prstGeom>
          <a:ln>
            <a:solidFill>
              <a:schemeClr val="bg1">
                <a:lumMod val="85000"/>
              </a:schemeClr>
            </a:solidFill>
          </a:ln>
        </p:spPr>
      </p:pic>
    </p:spTree>
    <p:extLst>
      <p:ext uri="{BB962C8B-B14F-4D97-AF65-F5344CB8AC3E}">
        <p14:creationId xmlns:p14="http://schemas.microsoft.com/office/powerpoint/2010/main" val="983153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638" y="1152940"/>
            <a:ext cx="6456724" cy="5162683"/>
          </a:xfrm>
          <a:prstGeom prst="rect">
            <a:avLst/>
          </a:prstGeom>
          <a:ln>
            <a:solidFill>
              <a:schemeClr val="bg1">
                <a:lumMod val="85000"/>
              </a:schemeClr>
            </a:solidFill>
          </a:ln>
        </p:spPr>
      </p:pic>
    </p:spTree>
    <p:extLst>
      <p:ext uri="{BB962C8B-B14F-4D97-AF65-F5344CB8AC3E}">
        <p14:creationId xmlns:p14="http://schemas.microsoft.com/office/powerpoint/2010/main" val="2916156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789" y="1152940"/>
            <a:ext cx="6158422" cy="5264872"/>
          </a:xfrm>
          <a:prstGeom prst="rect">
            <a:avLst/>
          </a:prstGeom>
          <a:ln>
            <a:solidFill>
              <a:schemeClr val="bg1">
                <a:lumMod val="85000"/>
              </a:schemeClr>
            </a:solidFill>
          </a:ln>
        </p:spPr>
      </p:pic>
    </p:spTree>
    <p:extLst>
      <p:ext uri="{BB962C8B-B14F-4D97-AF65-F5344CB8AC3E}">
        <p14:creationId xmlns:p14="http://schemas.microsoft.com/office/powerpoint/2010/main" val="698169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628" y="1152940"/>
            <a:ext cx="7460744" cy="5297129"/>
          </a:xfrm>
          <a:prstGeom prst="rect">
            <a:avLst/>
          </a:prstGeom>
          <a:ln>
            <a:solidFill>
              <a:schemeClr val="bg1">
                <a:lumMod val="85000"/>
              </a:schemeClr>
            </a:solidFill>
          </a:ln>
        </p:spPr>
      </p:pic>
    </p:spTree>
    <p:extLst>
      <p:ext uri="{BB962C8B-B14F-4D97-AF65-F5344CB8AC3E}">
        <p14:creationId xmlns:p14="http://schemas.microsoft.com/office/powerpoint/2010/main" val="259690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694" y="1152940"/>
            <a:ext cx="6546453" cy="5024023"/>
          </a:xfrm>
          <a:prstGeom prst="rect">
            <a:avLst/>
          </a:prstGeom>
          <a:ln>
            <a:solidFill>
              <a:schemeClr val="bg1">
                <a:lumMod val="85000"/>
              </a:schemeClr>
            </a:solidFill>
          </a:ln>
        </p:spPr>
      </p:pic>
    </p:spTree>
    <p:extLst>
      <p:ext uri="{BB962C8B-B14F-4D97-AF65-F5344CB8AC3E}">
        <p14:creationId xmlns:p14="http://schemas.microsoft.com/office/powerpoint/2010/main" val="307925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dirty="0" smtClean="0">
                <a:solidFill>
                  <a:srgbClr val="92D050"/>
                </a:solidFill>
                <a:latin typeface="Arial Black" panose="020B0A04020102020204" pitchFamily="34" charset="0"/>
              </a:rPr>
              <a:t>What the Veteran sees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441" y="1420598"/>
            <a:ext cx="7197118" cy="4488706"/>
          </a:xfrm>
          <a:prstGeom prst="rect">
            <a:avLst/>
          </a:prstGeom>
          <a:ln>
            <a:solidFill>
              <a:schemeClr val="bg1">
                <a:lumMod val="85000"/>
              </a:schemeClr>
            </a:solidFill>
          </a:ln>
        </p:spPr>
      </p:pic>
    </p:spTree>
    <p:extLst>
      <p:ext uri="{BB962C8B-B14F-4D97-AF65-F5344CB8AC3E}">
        <p14:creationId xmlns:p14="http://schemas.microsoft.com/office/powerpoint/2010/main" val="258359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1426"/>
          </a:xfrm>
        </p:spPr>
        <p:txBody>
          <a:bodyPr>
            <a:noAutofit/>
          </a:bodyPr>
          <a:lstStyle/>
          <a:p>
            <a:r>
              <a:rPr lang="en-US" dirty="0" smtClean="0">
                <a:solidFill>
                  <a:srgbClr val="92D050"/>
                </a:solidFill>
                <a:latin typeface="Arial Black" panose="020B0A04020102020204" pitchFamily="34" charset="0"/>
              </a:rPr>
              <a:t>MHE Research Pilot</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2017986"/>
            <a:ext cx="10515599" cy="4158978"/>
          </a:xfrm>
        </p:spPr>
        <p:txBody>
          <a:bodyPr>
            <a:normAutofit/>
          </a:bodyPr>
          <a:lstStyle/>
          <a:p>
            <a:pPr marL="0" indent="0">
              <a:lnSpc>
                <a:spcPct val="100000"/>
              </a:lnSpc>
              <a:spcBef>
                <a:spcPts val="0"/>
              </a:spcBef>
              <a:buNone/>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the last 2</a:t>
            </a:r>
            <a:r>
              <a:rPr lang="en-US" sz="2400" dirty="0" smtClean="0">
                <a:latin typeface="Times New Roman" panose="02020603050405020304" pitchFamily="18" charset="0"/>
                <a:cs typeface="Times New Roman" panose="02020603050405020304" pitchFamily="18" charset="0"/>
              </a:rPr>
              <a:t> years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Center </a:t>
            </a:r>
            <a:r>
              <a:rPr lang="en-US" sz="2400" dirty="0">
                <a:latin typeface="Times New Roman" panose="02020603050405020304" pitchFamily="18" charset="0"/>
                <a:cs typeface="Times New Roman" panose="02020603050405020304" pitchFamily="18" charset="0"/>
              </a:rPr>
              <a:t>for Excellence in Stress and Mental Health (CESAMH) </a:t>
            </a:r>
            <a:r>
              <a:rPr lang="en-US" sz="2400" dirty="0" smtClean="0">
                <a:latin typeface="Times New Roman" panose="02020603050405020304" pitchFamily="18" charset="0"/>
                <a:cs typeface="Times New Roman" panose="02020603050405020304" pitchFamily="18" charset="0"/>
              </a:rPr>
              <a:t>has </a:t>
            </a:r>
            <a:r>
              <a:rPr lang="en-US" sz="2400" dirty="0">
                <a:latin typeface="Times New Roman" panose="02020603050405020304" pitchFamily="18" charset="0"/>
                <a:cs typeface="Times New Roman" panose="02020603050405020304" pitchFamily="18" charset="0"/>
              </a:rPr>
              <a:t>been using eScreening for OEF/OIF/OND </a:t>
            </a:r>
            <a:r>
              <a:rPr lang="en-US" sz="2400" dirty="0" smtClean="0">
                <a:latin typeface="Times New Roman" panose="02020603050405020304" pitchFamily="18" charset="0"/>
                <a:cs typeface="Times New Roman" panose="02020603050405020304" pitchFamily="18" charset="0"/>
              </a:rPr>
              <a:t>Veterans </a:t>
            </a:r>
            <a:r>
              <a:rPr lang="en-US" sz="2400" dirty="0">
                <a:latin typeface="Times New Roman" panose="02020603050405020304" pitchFamily="18" charset="0"/>
                <a:cs typeface="Times New Roman" panose="02020603050405020304" pitchFamily="18" charset="0"/>
              </a:rPr>
              <a:t>enrolling in VA Health Care in San Diego. </a:t>
            </a:r>
            <a:endParaRPr lang="en-US" sz="2400" dirty="0" smtClean="0">
              <a:latin typeface="Times New Roman" panose="02020603050405020304" pitchFamily="18" charset="0"/>
              <a:cs typeface="Times New Roman" panose="02020603050405020304" pitchFamily="18" charset="0"/>
            </a:endParaRPr>
          </a:p>
          <a:p>
            <a:pPr marL="0" indent="0">
              <a:lnSpc>
                <a:spcPct val="100000"/>
              </a:lnSpc>
              <a:spcBef>
                <a:spcPts val="1800"/>
              </a:spcBef>
              <a:buNone/>
            </a:pPr>
            <a:r>
              <a:rPr lang="en-US" sz="2400" dirty="0">
                <a:latin typeface="Times New Roman" panose="02020603050405020304" pitchFamily="18" charset="0"/>
                <a:cs typeface="Times New Roman" panose="02020603050405020304" pitchFamily="18" charset="0"/>
              </a:rPr>
              <a:t>About half of the newly enrolled had risk factors for suicide, indicating the need for immediate clinical follow-up. Many Veterans had symptoms of depression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anxiety, and the majority were in physical pain. </a:t>
            </a:r>
          </a:p>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spTree>
    <p:extLst>
      <p:ext uri="{BB962C8B-B14F-4D97-AF65-F5344CB8AC3E}">
        <p14:creationId xmlns:p14="http://schemas.microsoft.com/office/powerpoint/2010/main" val="158309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What the Veteran </a:t>
            </a:r>
            <a:r>
              <a:rPr lang="en-US" dirty="0" err="1" smtClean="0">
                <a:solidFill>
                  <a:srgbClr val="CAE8AA"/>
                </a:solidFill>
                <a:latin typeface="Arial Black" panose="020B0A04020102020204" pitchFamily="34" charset="0"/>
              </a:rPr>
              <a:t>sees</a:t>
            </a:r>
            <a:r>
              <a:rPr lang="en-US" dirty="0" err="1" smtClean="0">
                <a:solidFill>
                  <a:schemeClr val="bg1"/>
                </a:solidFill>
                <a:latin typeface="Arial Black" panose="020B0A04020102020204" pitchFamily="34" charset="0"/>
              </a:rPr>
              <a:t>kklklj</a:t>
            </a:r>
            <a:r>
              <a:rPr lang="en-US" dirty="0" smtClean="0">
                <a:solidFill>
                  <a:srgbClr val="CAE8AA"/>
                </a:solidFill>
                <a:latin typeface="Arial Black" panose="020B0A04020102020204" pitchFamily="34" charset="0"/>
              </a:rPr>
              <a:t>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62264"/>
            <a:ext cx="10899648" cy="4466552"/>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Which statements are true about what the Veteran sees on the tablet?</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Veterans share a welcome screen with clinical staff.</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Veterans see a welcome screen which your site can customize.</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Veterans can skip some questions and then use a Back button to revisit them before exiting the program.</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Only 2 and 3 are true.  </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930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What the Veteran </a:t>
            </a:r>
            <a:r>
              <a:rPr lang="en-US" dirty="0" err="1" smtClean="0">
                <a:solidFill>
                  <a:srgbClr val="CAE8AA"/>
                </a:solidFill>
                <a:latin typeface="Arial Black" panose="020B0A04020102020204" pitchFamily="34" charset="0"/>
              </a:rPr>
              <a:t>sees</a:t>
            </a:r>
            <a:r>
              <a:rPr lang="en-US" dirty="0" err="1" smtClean="0">
                <a:solidFill>
                  <a:schemeClr val="bg1"/>
                </a:solidFill>
                <a:latin typeface="Arial Black" panose="020B0A04020102020204" pitchFamily="34" charset="0"/>
              </a:rPr>
              <a:t>kklklj</a:t>
            </a:r>
            <a:r>
              <a:rPr lang="en-US" dirty="0" smtClean="0">
                <a:solidFill>
                  <a:srgbClr val="CAE8AA"/>
                </a:solidFill>
                <a:latin typeface="Arial Black" panose="020B0A04020102020204" pitchFamily="34" charset="0"/>
              </a:rPr>
              <a:t>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23352"/>
            <a:ext cx="10899648" cy="450546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Which statements are true about what the Veteran sees on the tablet?</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b="1" dirty="0" smtClean="0">
                <a:latin typeface="Times New Roman" panose="02020603050405020304" pitchFamily="18" charset="0"/>
                <a:cs typeface="Times New Roman" panose="02020603050405020304" pitchFamily="18" charset="0"/>
              </a:rPr>
              <a:t>Veterans share a welcome screen with clinical staff.</a:t>
            </a:r>
          </a:p>
          <a:p>
            <a:pPr marL="457200" indent="-457200">
              <a:lnSpc>
                <a:spcPct val="80000"/>
              </a:lnSpc>
              <a:spcBef>
                <a:spcPts val="600"/>
              </a:spcBef>
              <a:buFont typeface="+mj-lt"/>
              <a:buAutoNum type="arabicPeriod"/>
            </a:pPr>
            <a:endParaRPr lang="en-US" sz="2400" b="1"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b="1" dirty="0" smtClean="0">
                <a:latin typeface="Times New Roman" panose="02020603050405020304" pitchFamily="18" charset="0"/>
                <a:cs typeface="Times New Roman" panose="02020603050405020304" pitchFamily="18" charset="0"/>
              </a:rPr>
              <a:t>Veterans see a welcome screen which your site can customize.</a:t>
            </a:r>
          </a:p>
          <a:p>
            <a:pPr marL="457200" indent="-457200">
              <a:lnSpc>
                <a:spcPct val="80000"/>
              </a:lnSpc>
              <a:spcBef>
                <a:spcPts val="600"/>
              </a:spcBef>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b="1" dirty="0" smtClean="0">
                <a:latin typeface="Times New Roman" panose="02020603050405020304" pitchFamily="18" charset="0"/>
                <a:cs typeface="Times New Roman" panose="02020603050405020304" pitchFamily="18" charset="0"/>
              </a:rPr>
              <a:t>Veterans can skip some questions and then use a Back button to revisit them before exiting the program.</a:t>
            </a:r>
          </a:p>
          <a:p>
            <a:pPr marL="457200" indent="-457200">
              <a:lnSpc>
                <a:spcPct val="80000"/>
              </a:lnSpc>
              <a:spcBef>
                <a:spcPts val="600"/>
              </a:spcBef>
              <a:buFont typeface="+mj-lt"/>
              <a:buAutoNum type="arabicPeriod"/>
            </a:pPr>
            <a:endParaRPr lang="en-US" sz="2400" dirty="0">
              <a:solidFill>
                <a:schemeClr val="bg1">
                  <a:lumMod val="75000"/>
                </a:schemeClr>
              </a:solidFill>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Only 2 and 3 are true.  </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822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a:solidFill>
                  <a:srgbClr val="92D050"/>
                </a:solidFill>
                <a:latin typeface="Arial Black" panose="020B0A04020102020204" pitchFamily="34" charset="0"/>
              </a:rPr>
              <a:t>MHE </a:t>
            </a:r>
            <a:br>
              <a:rPr lang="en-US" dirty="0">
                <a:solidFill>
                  <a:srgbClr val="92D050"/>
                </a:solidFill>
                <a:latin typeface="Arial Black" panose="020B0A04020102020204" pitchFamily="34" charset="0"/>
              </a:rPr>
            </a:br>
            <a:r>
              <a:rPr lang="en-US" dirty="0">
                <a:solidFill>
                  <a:srgbClr val="92D050"/>
                </a:solidFill>
                <a:latin typeface="Arial Black" panose="020B0A04020102020204" pitchFamily="34" charset="0"/>
              </a:rPr>
              <a:t>Clinician &amp; Assistant training </a:t>
            </a: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0F4C8F"/>
                </a:solidFill>
              </a:rPr>
              <a:t>Your tasks</a:t>
            </a:r>
          </a:p>
          <a:p>
            <a:pPr lvl="3"/>
            <a:r>
              <a:rPr lang="en-US" sz="3600" dirty="0" smtClean="0">
                <a:solidFill>
                  <a:srgbClr val="0F4C8F"/>
                </a:solidFill>
              </a:rPr>
              <a:t>What the Veteran sees</a:t>
            </a:r>
          </a:p>
          <a:p>
            <a:pPr lvl="3"/>
            <a:r>
              <a:rPr lang="en-US" sz="3600" dirty="0" smtClean="0">
                <a:solidFill>
                  <a:srgbClr val="92D050"/>
                </a:solidFill>
              </a:rPr>
              <a:t>Creating assessments</a:t>
            </a:r>
          </a:p>
          <a:p>
            <a:pPr lvl="3"/>
            <a:r>
              <a:rPr lang="en-US" sz="3600" dirty="0" smtClean="0">
                <a:solidFill>
                  <a:srgbClr val="0F4C8F"/>
                </a:solidFill>
              </a:rPr>
              <a:t>The Assessment Dashboard</a:t>
            </a:r>
          </a:p>
          <a:p>
            <a:pPr lvl="3"/>
            <a:r>
              <a:rPr lang="en-US" sz="3600" dirty="0" smtClean="0">
                <a:solidFill>
                  <a:srgbClr val="0F4C8F"/>
                </a:solidFill>
              </a:rPr>
              <a:t>Searches</a:t>
            </a:r>
          </a:p>
          <a:p>
            <a:pPr lvl="3"/>
            <a:r>
              <a:rPr lang="en-US" sz="3600" dirty="0" smtClean="0">
                <a:solidFill>
                  <a:srgbClr val="0F4C8F"/>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194690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426"/>
            <a:ext cx="10515600" cy="1386348"/>
          </a:xfrm>
        </p:spPr>
        <p:txBody>
          <a:bodyPr>
            <a:normAutofit/>
          </a:bodyPr>
          <a:lstStyle/>
          <a:p>
            <a:r>
              <a:rPr lang="en-US" dirty="0">
                <a:solidFill>
                  <a:srgbClr val="92D050"/>
                </a:solidFill>
                <a:latin typeface="Arial Black" panose="020B0A04020102020204" pitchFamily="34" charset="0"/>
              </a:rPr>
              <a:t>Creating an assessment</a:t>
            </a:r>
            <a:br>
              <a:rPr lang="en-US" dirty="0">
                <a:solidFill>
                  <a:srgbClr val="92D050"/>
                </a:solidFill>
                <a:latin typeface="Arial Black" panose="020B0A04020102020204" pitchFamily="34" charset="0"/>
              </a:rPr>
            </a:br>
            <a:endParaRPr lang="en-US" dirty="0"/>
          </a:p>
        </p:txBody>
      </p:sp>
      <p:sp>
        <p:nvSpPr>
          <p:cNvPr id="3" name="Content Placeholder 2"/>
          <p:cNvSpPr>
            <a:spLocks noGrp="1"/>
          </p:cNvSpPr>
          <p:nvPr>
            <p:ph idx="1"/>
          </p:nvPr>
        </p:nvSpPr>
        <p:spPr>
          <a:xfrm>
            <a:off x="1690776" y="1639019"/>
            <a:ext cx="9663023" cy="3001992"/>
          </a:xfrm>
        </p:spPr>
        <p:txBody>
          <a:bodyPr/>
          <a:lstStyle/>
          <a:p>
            <a:pPr lvl="2">
              <a:lnSpc>
                <a:spcPct val="150000"/>
              </a:lnSpc>
            </a:pPr>
            <a:r>
              <a:rPr lang="en-US" sz="3600" dirty="0" smtClean="0">
                <a:solidFill>
                  <a:srgbClr val="0F4C8F"/>
                </a:solidFill>
                <a:latin typeface="Times New Roman" panose="02020603050405020304" pitchFamily="18" charset="0"/>
                <a:cs typeface="Times New Roman" panose="02020603050405020304" pitchFamily="18" charset="0"/>
              </a:rPr>
              <a:t>Things to know</a:t>
            </a:r>
          </a:p>
          <a:p>
            <a:pPr lvl="2">
              <a:lnSpc>
                <a:spcPct val="150000"/>
              </a:lnSpc>
            </a:pPr>
            <a:r>
              <a:rPr lang="en-US" sz="3600" dirty="0" smtClean="0">
                <a:solidFill>
                  <a:srgbClr val="0F4C8F"/>
                </a:solidFill>
                <a:latin typeface="Times New Roman" panose="02020603050405020304" pitchFamily="18" charset="0"/>
                <a:cs typeface="Times New Roman" panose="02020603050405020304" pitchFamily="18" charset="0"/>
              </a:rPr>
              <a:t>Creating for a walk-in Veteran</a:t>
            </a:r>
          </a:p>
          <a:p>
            <a:pPr lvl="2">
              <a:lnSpc>
                <a:spcPct val="150000"/>
              </a:lnSpc>
            </a:pPr>
            <a:r>
              <a:rPr lang="en-US" sz="3600" dirty="0" smtClean="0">
                <a:solidFill>
                  <a:srgbClr val="0F4C8F"/>
                </a:solidFill>
                <a:latin typeface="Times New Roman" panose="02020603050405020304" pitchFamily="18" charset="0"/>
                <a:cs typeface="Times New Roman" panose="02020603050405020304" pitchFamily="18" charset="0"/>
              </a:rPr>
              <a:t>Creating by the batch, for appointments</a:t>
            </a:r>
          </a:p>
          <a:p>
            <a:endParaRPr lang="en-US" dirty="0"/>
          </a:p>
        </p:txBody>
      </p:sp>
    </p:spTree>
    <p:extLst>
      <p:ext uri="{BB962C8B-B14F-4D97-AF65-F5344CB8AC3E}">
        <p14:creationId xmlns:p14="http://schemas.microsoft.com/office/powerpoint/2010/main" val="2403336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07691"/>
          </a:xfrm>
        </p:spPr>
        <p:txBody>
          <a:bodyPr>
            <a:noAutofit/>
          </a:bodyPr>
          <a:lstStyle/>
          <a:p>
            <a:r>
              <a:rPr lang="en-US" sz="3600" dirty="0" smtClean="0">
                <a:solidFill>
                  <a:srgbClr val="92D050"/>
                </a:solidFill>
                <a:latin typeface="Arial Black" panose="020B0A04020102020204" pitchFamily="34" charset="0"/>
              </a:rPr>
              <a:t>Creating an assessment</a:t>
            </a:r>
            <a:br>
              <a:rPr lang="en-US" sz="3600" dirty="0" smtClean="0">
                <a:solidFill>
                  <a:srgbClr val="92D050"/>
                </a:solidFill>
                <a:latin typeface="Arial Black" panose="020B0A04020102020204" pitchFamily="34" charset="0"/>
              </a:rPr>
            </a:br>
            <a:r>
              <a:rPr lang="en-US" sz="3600" dirty="0" smtClean="0">
                <a:ln w="3175">
                  <a:solidFill>
                    <a:srgbClr val="0F4C8F"/>
                  </a:solidFill>
                </a:ln>
                <a:solidFill>
                  <a:srgbClr val="92D050"/>
                </a:solidFill>
                <a:latin typeface="Arial Black" panose="020B0A04020102020204" pitchFamily="34" charset="0"/>
              </a:rPr>
              <a:t>Things to know</a:t>
            </a:r>
            <a:endParaRPr lang="en-US" sz="36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535502" y="1966823"/>
            <a:ext cx="9818298" cy="3899140"/>
          </a:xfrm>
        </p:spPr>
        <p:txBody>
          <a:bodyPr>
            <a:normAutofit/>
          </a:bodyPr>
          <a:lstStyle/>
          <a:p>
            <a:r>
              <a:rPr lang="en-US" sz="3200" dirty="0" smtClean="0">
                <a:latin typeface="Times New Roman" panose="02020603050405020304" pitchFamily="18" charset="0"/>
                <a:cs typeface="Times New Roman" panose="02020603050405020304" pitchFamily="18" charset="0"/>
              </a:rPr>
              <a:t>Batteries and assessments are the same thing.</a:t>
            </a:r>
          </a:p>
          <a:p>
            <a:endParaRPr lang="en-US" sz="3200" dirty="0" smtClean="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 Veteran must have a record in the MHE database </a:t>
            </a:r>
            <a:r>
              <a:rPr lang="en-US" sz="3200" dirty="0" smtClean="0">
                <a:latin typeface="Times New Roman" panose="02020603050405020304" pitchFamily="18" charset="0"/>
                <a:cs typeface="Times New Roman" panose="02020603050405020304" pitchFamily="18" charset="0"/>
              </a:rPr>
              <a:t>before </a:t>
            </a:r>
            <a:r>
              <a:rPr lang="en-US" sz="3200" dirty="0">
                <a:latin typeface="Times New Roman" panose="02020603050405020304" pitchFamily="18" charset="0"/>
                <a:cs typeface="Times New Roman" panose="02020603050405020304" pitchFamily="18" charset="0"/>
              </a:rPr>
              <a:t>you can create </a:t>
            </a:r>
            <a:r>
              <a:rPr lang="en-US" sz="3200" dirty="0" smtClean="0">
                <a:latin typeface="Times New Roman" panose="02020603050405020304" pitchFamily="18" charset="0"/>
                <a:cs typeface="Times New Roman" panose="02020603050405020304" pitchFamily="18" charset="0"/>
              </a:rPr>
              <a:t>an assessment. </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You can create single assessments for walk-in Veterans, or a batch for appointments.</a:t>
            </a:r>
          </a:p>
          <a:p>
            <a:endParaRPr lang="en-US" dirty="0" smtClean="0"/>
          </a:p>
          <a:p>
            <a:endParaRPr lang="en-US" dirty="0"/>
          </a:p>
        </p:txBody>
      </p:sp>
    </p:spTree>
    <p:extLst>
      <p:ext uri="{BB962C8B-B14F-4D97-AF65-F5344CB8AC3E}">
        <p14:creationId xmlns:p14="http://schemas.microsoft.com/office/powerpoint/2010/main" val="4124471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343"/>
            <a:ext cx="10515600" cy="1362695"/>
          </a:xfrm>
        </p:spPr>
        <p:txBody>
          <a:bodyPr>
            <a:normAutofit/>
          </a:bodyPr>
          <a:lstStyle/>
          <a:p>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endParaRPr lang="en-US" sz="3600" dirty="0">
              <a:ln>
                <a:solidFill>
                  <a:srgbClr val="0F4C8F"/>
                </a:solidFill>
              </a:ln>
            </a:endParaRPr>
          </a:p>
        </p:txBody>
      </p:sp>
      <p:sp>
        <p:nvSpPr>
          <p:cNvPr id="3" name="Content Placeholder 2"/>
          <p:cNvSpPr>
            <a:spLocks noGrp="1"/>
          </p:cNvSpPr>
          <p:nvPr>
            <p:ph idx="1"/>
          </p:nvPr>
        </p:nvSpPr>
        <p:spPr>
          <a:xfrm>
            <a:off x="1431984" y="2053087"/>
            <a:ext cx="9921815" cy="2743200"/>
          </a:xfrm>
        </p:spPr>
        <p:txBody>
          <a:bodyPr>
            <a:noAutofit/>
          </a:bodyPr>
          <a:lstStyle/>
          <a:p>
            <a:pPr marL="0" indent="0">
              <a:buNone/>
            </a:pPr>
            <a:endParaRPr lang="en-US" sz="3600" dirty="0" smtClean="0">
              <a:latin typeface="Times New Roman" panose="02020603050405020304" pitchFamily="18" charset="0"/>
              <a:cs typeface="Times New Roman" panose="02020603050405020304" pitchFamily="18" charset="0"/>
            </a:endParaRPr>
          </a:p>
          <a:p>
            <a:pPr marL="1200150" lvl="1" indent="-742950">
              <a:spcAft>
                <a:spcPts val="600"/>
              </a:spcAft>
              <a:buFont typeface="+mj-lt"/>
              <a:buAutoNum type="arabicPeriod"/>
            </a:pPr>
            <a:r>
              <a:rPr lang="en-US" sz="4000" dirty="0" smtClean="0">
                <a:latin typeface="Times New Roman" panose="02020603050405020304" pitchFamily="18" charset="0"/>
                <a:cs typeface="Times New Roman" panose="02020603050405020304" pitchFamily="18" charset="0"/>
              </a:rPr>
              <a:t>Create or locate the Veteran’s record in the database.</a:t>
            </a:r>
          </a:p>
          <a:p>
            <a:pPr marL="1200150" lvl="1" indent="-742950">
              <a:buFont typeface="+mj-lt"/>
              <a:buAutoNum type="arabicPeriod"/>
            </a:pPr>
            <a:r>
              <a:rPr lang="en-US" sz="4000" dirty="0" smtClean="0">
                <a:latin typeface="Times New Roman" panose="02020603050405020304" pitchFamily="18" charset="0"/>
                <a:cs typeface="Times New Roman" panose="02020603050405020304" pitchFamily="18" charset="0"/>
              </a:rPr>
              <a:t>Create the Veteran’s new assessment.</a:t>
            </a:r>
          </a:p>
          <a:p>
            <a:pPr marL="914400" lvl="2" indent="0">
              <a:buNone/>
            </a:pPr>
            <a:r>
              <a:rPr lang="en-US" sz="4400" dirty="0" smtClean="0">
                <a:solidFill>
                  <a:srgbClr val="0F4C8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18842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235974"/>
            <a:ext cx="10515600" cy="1312607"/>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3845" y="1548581"/>
            <a:ext cx="10988265" cy="4454012"/>
          </a:xfrm>
          <a:ln>
            <a:solidFill>
              <a:schemeClr val="bg1">
                <a:lumMod val="85000"/>
              </a:schemeClr>
            </a:solidFill>
          </a:ln>
        </p:spPr>
      </p:pic>
    </p:spTree>
    <p:extLst>
      <p:ext uri="{BB962C8B-B14F-4D97-AF65-F5344CB8AC3E}">
        <p14:creationId xmlns:p14="http://schemas.microsoft.com/office/powerpoint/2010/main" val="1100463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235974"/>
            <a:ext cx="10515600" cy="1312607"/>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387" y="1356852"/>
            <a:ext cx="7827182" cy="5058696"/>
          </a:xfrm>
          <a:ln>
            <a:solidFill>
              <a:schemeClr val="bg1">
                <a:lumMod val="85000"/>
              </a:schemeClr>
            </a:solidFill>
          </a:ln>
        </p:spPr>
      </p:pic>
      <p:cxnSp>
        <p:nvCxnSpPr>
          <p:cNvPr id="9" name="Straight Arrow Connector 8"/>
          <p:cNvCxnSpPr/>
          <p:nvPr/>
        </p:nvCxnSpPr>
        <p:spPr>
          <a:xfrm>
            <a:off x="2632841" y="5533697"/>
            <a:ext cx="26785" cy="4885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6062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235974"/>
            <a:ext cx="10515600" cy="1312607"/>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0178" y="1337094"/>
            <a:ext cx="10769498" cy="4940710"/>
          </a:xfrm>
          <a:ln>
            <a:solidFill>
              <a:schemeClr val="bg1">
                <a:lumMod val="85000"/>
              </a:schemeClr>
            </a:solidFill>
          </a:ln>
        </p:spPr>
      </p:pic>
    </p:spTree>
    <p:extLst>
      <p:ext uri="{BB962C8B-B14F-4D97-AF65-F5344CB8AC3E}">
        <p14:creationId xmlns:p14="http://schemas.microsoft.com/office/powerpoint/2010/main" val="419848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235974"/>
            <a:ext cx="10515600" cy="1312607"/>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0941" y="1548581"/>
            <a:ext cx="6694073" cy="4629150"/>
          </a:xfrm>
          <a:ln>
            <a:solidFill>
              <a:schemeClr val="bg1">
                <a:lumMod val="85000"/>
              </a:schemeClr>
            </a:solidFill>
          </a:ln>
        </p:spPr>
      </p:pic>
      <p:cxnSp>
        <p:nvCxnSpPr>
          <p:cNvPr id="4" name="Straight Arrow Connector 3"/>
          <p:cNvCxnSpPr/>
          <p:nvPr/>
        </p:nvCxnSpPr>
        <p:spPr>
          <a:xfrm flipH="1">
            <a:off x="9091890" y="4511040"/>
            <a:ext cx="829350" cy="92882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599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85"/>
            <a:ext cx="10515600" cy="1291337"/>
          </a:xfrm>
        </p:spPr>
        <p:txBody>
          <a:bodyPr>
            <a:noAutofit/>
          </a:bodyPr>
          <a:lstStyle/>
          <a:p>
            <a:r>
              <a:rPr lang="en-US" dirty="0" smtClean="0">
                <a:solidFill>
                  <a:srgbClr val="92D050"/>
                </a:solidFill>
                <a:latin typeface="Arial Black" panose="020B0A04020102020204" pitchFamily="34" charset="0"/>
              </a:rPr>
              <a:t>Findings </a:t>
            </a:r>
            <a:r>
              <a:rPr lang="en-US" dirty="0">
                <a:solidFill>
                  <a:srgbClr val="92D050"/>
                </a:solidFill>
                <a:latin typeface="Arial Black" panose="020B0A04020102020204" pitchFamily="34" charset="0"/>
              </a:rPr>
              <a:t>from the </a:t>
            </a:r>
            <a:r>
              <a:rPr lang="en-US" dirty="0" smtClean="0">
                <a:solidFill>
                  <a:srgbClr val="92D050"/>
                </a:solidFill>
                <a:latin typeface="Arial Black" panose="020B0A04020102020204" pitchFamily="34" charset="0"/>
              </a:rPr>
              <a:t>research pilot</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808922"/>
            <a:ext cx="10515599" cy="4368042"/>
          </a:xfrm>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MHE tablet-using </a:t>
            </a:r>
            <a:r>
              <a:rPr lang="en-US" sz="2400" dirty="0">
                <a:latin typeface="Times New Roman" panose="02020603050405020304" pitchFamily="18" charset="0"/>
                <a:cs typeface="Times New Roman" panose="02020603050405020304" pitchFamily="18" charset="0"/>
              </a:rPr>
              <a:t>Veterans had their screenings documented an average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of 19 </a:t>
            </a:r>
            <a:r>
              <a:rPr lang="en-US" sz="2400" dirty="0">
                <a:latin typeface="Times New Roman" panose="02020603050405020304" pitchFamily="18" charset="0"/>
                <a:cs typeface="Times New Roman" panose="02020603050405020304" pitchFamily="18" charset="0"/>
              </a:rPr>
              <a:t>days sooner than the Veterans who used </a:t>
            </a:r>
            <a:r>
              <a:rPr lang="en-US" sz="2400" dirty="0" smtClean="0">
                <a:latin typeface="Times New Roman" panose="02020603050405020304" pitchFamily="18" charset="0"/>
                <a:cs typeface="Times New Roman" panose="02020603050405020304" pitchFamily="18" charset="0"/>
              </a:rPr>
              <a:t>paper forms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Almost </a:t>
            </a:r>
            <a:r>
              <a:rPr lang="en-US" sz="2400" dirty="0">
                <a:latin typeface="Times New Roman" panose="02020603050405020304" pitchFamily="18" charset="0"/>
                <a:cs typeface="Times New Roman" panose="02020603050405020304" pitchFamily="18" charset="0"/>
              </a:rPr>
              <a:t>all of the tablet-using Veterans who wanted help were able to speak with a clinician within 3 days, versus 2-3 months with the old system of paper forms.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MHE was preferred by both Clinicians and Veterans.</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spTree>
    <p:extLst>
      <p:ext uri="{BB962C8B-B14F-4D97-AF65-F5344CB8AC3E}">
        <p14:creationId xmlns:p14="http://schemas.microsoft.com/office/powerpoint/2010/main" val="2691360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425669"/>
            <a:ext cx="10515600" cy="1166648"/>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6195" y="1592317"/>
            <a:ext cx="9203566" cy="4808483"/>
          </a:xfrm>
          <a:ln>
            <a:solidFill>
              <a:schemeClr val="bg1">
                <a:lumMod val="85000"/>
              </a:schemeClr>
            </a:solidFill>
          </a:ln>
        </p:spPr>
      </p:pic>
      <p:sp>
        <p:nvSpPr>
          <p:cNvPr id="8" name="Rectangle 7"/>
          <p:cNvSpPr/>
          <p:nvPr/>
        </p:nvSpPr>
        <p:spPr>
          <a:xfrm>
            <a:off x="1213945" y="5549462"/>
            <a:ext cx="9459310" cy="961697"/>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9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235974"/>
            <a:ext cx="10515600" cy="1312607"/>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5" name="Content Placeholder 4" descr="page shows read-only Veteran information, and fields to select program, clinic, note title, and clinician. A battery section displays batteries and their modules, descriptions, and notes and option buttons and check boxes for selecting modules and programs. There are buttons for clear all, reset, and clear all checked modules, and save and cancel."/>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6399" y="1548581"/>
            <a:ext cx="4409767" cy="5102942"/>
          </a:xfrm>
          <a:prstGeom prst="rect">
            <a:avLst/>
          </a:prstGeom>
          <a:ln>
            <a:solidFill>
              <a:schemeClr val="bg1">
                <a:lumMod val="85000"/>
              </a:schemeClr>
            </a:solidFill>
          </a:ln>
        </p:spPr>
      </p:pic>
      <p:sp>
        <p:nvSpPr>
          <p:cNvPr id="3" name="Rectangle 2"/>
          <p:cNvSpPr/>
          <p:nvPr/>
        </p:nvSpPr>
        <p:spPr>
          <a:xfrm>
            <a:off x="583324" y="3294993"/>
            <a:ext cx="1466194" cy="1608083"/>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6413" y="1548581"/>
            <a:ext cx="6466442" cy="4933082"/>
          </a:xfrm>
          <a:prstGeom prst="rect">
            <a:avLst/>
          </a:prstGeom>
          <a:ln w="76200">
            <a:solidFill>
              <a:schemeClr val="tx1"/>
            </a:solidFill>
            <a:prstDash val="dash"/>
          </a:ln>
        </p:spPr>
      </p:pic>
    </p:spTree>
    <p:extLst>
      <p:ext uri="{BB962C8B-B14F-4D97-AF65-F5344CB8AC3E}">
        <p14:creationId xmlns:p14="http://schemas.microsoft.com/office/powerpoint/2010/main" val="844407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235974"/>
            <a:ext cx="10515600" cy="1312607"/>
          </a:xfrm>
        </p:spPr>
        <p:txBody>
          <a:bodyPr>
            <a:normAutofit fontScale="90000"/>
          </a:bodyPr>
          <a:lstStyle/>
          <a:p>
            <a:pPr lvl="1" algn="l" rtl="0">
              <a:lnSpc>
                <a:spcPct val="90000"/>
              </a:lnSpc>
              <a:spcBef>
                <a:spcPts val="600"/>
              </a:spcBef>
            </a:pPr>
            <a:r>
              <a:rPr lang="en-US" sz="3600" dirty="0" smtClean="0">
                <a:solidFill>
                  <a:srgbClr val="92D050"/>
                </a:solidFill>
                <a:latin typeface="Arial Black" panose="020B0A04020102020204" pitchFamily="34" charset="0"/>
              </a:rPr>
              <a:t>Creating an assessment  </a:t>
            </a:r>
            <a:br>
              <a:rPr lang="en-US" sz="3600" dirty="0" smtClean="0">
                <a:solidFill>
                  <a:srgbClr val="92D050"/>
                </a:solidFill>
                <a:latin typeface="Arial Black" panose="020B0A04020102020204" pitchFamily="34" charset="0"/>
              </a:rPr>
            </a:br>
            <a:r>
              <a:rPr lang="en-US" sz="3600" dirty="0" smtClean="0">
                <a:ln>
                  <a:solidFill>
                    <a:srgbClr val="0F4C8F"/>
                  </a:solidFill>
                </a:ln>
                <a:solidFill>
                  <a:srgbClr val="92D050"/>
                </a:solidFill>
                <a:latin typeface="Arial Black" panose="020B0A04020102020204" pitchFamily="34" charset="0"/>
              </a:rPr>
              <a:t>For a walk-in Veteran</a:t>
            </a:r>
            <a:br>
              <a:rPr lang="en-US" sz="3600" dirty="0" smtClean="0">
                <a:ln>
                  <a:solidFill>
                    <a:srgbClr val="0F4C8F"/>
                  </a:solidFill>
                </a:ln>
                <a:solidFill>
                  <a:srgbClr val="92D050"/>
                </a:solidFill>
                <a:latin typeface="Arial Black" panose="020B0A04020102020204" pitchFamily="34" charset="0"/>
              </a:rPr>
            </a:br>
            <a:endParaRPr lang="en-US" sz="3200" dirty="0"/>
          </a:p>
        </p:txBody>
      </p:sp>
      <p:pic>
        <p:nvPicPr>
          <p:cNvPr id="5" name="Content Placeholder 4" descr="page shows read-only Veteran information, and fields to select program, clinic, note title, and clinician. A battery section displays batteries and their modules, descriptions, and notes and option buttons and check boxes for selecting modules and programs. There are buttons for clear all, reset, and clear all checked modules, and save and cancel."/>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72348" y="1179871"/>
            <a:ext cx="4645742" cy="5486400"/>
          </a:xfrm>
          <a:prstGeom prst="rect">
            <a:avLst/>
          </a:prstGeom>
          <a:ln>
            <a:solidFill>
              <a:schemeClr val="bg1">
                <a:lumMod val="85000"/>
              </a:schemeClr>
            </a:solidFill>
          </a:ln>
        </p:spPr>
      </p:pic>
      <p:cxnSp>
        <p:nvCxnSpPr>
          <p:cNvPr id="6" name="Straight Arrow Connector 5"/>
          <p:cNvCxnSpPr/>
          <p:nvPr/>
        </p:nvCxnSpPr>
        <p:spPr>
          <a:xfrm flipH="1">
            <a:off x="7595420" y="5549462"/>
            <a:ext cx="1138677" cy="8365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7649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85" y="365125"/>
            <a:ext cx="11614826" cy="821649"/>
          </a:xfrm>
        </p:spPr>
        <p:txBody>
          <a:bodyPr>
            <a:normAutofit/>
          </a:bodyPr>
          <a:lstStyle/>
          <a:p>
            <a:r>
              <a:rPr lang="en-US" sz="4000" dirty="0">
                <a:solidFill>
                  <a:srgbClr val="92D050"/>
                </a:solidFill>
                <a:latin typeface="Arial Black" panose="020B0A04020102020204" pitchFamily="34" charset="0"/>
              </a:rPr>
              <a:t>Creating assessments for </a:t>
            </a:r>
            <a:r>
              <a:rPr lang="en-US" sz="4000" dirty="0" smtClean="0">
                <a:solidFill>
                  <a:srgbClr val="92D050"/>
                </a:solidFill>
                <a:latin typeface="Arial Black" panose="020B0A04020102020204" pitchFamily="34" charset="0"/>
              </a:rPr>
              <a:t>appointments</a:t>
            </a:r>
            <a:endParaRPr lang="en-US" sz="4000" dirty="0"/>
          </a:p>
        </p:txBody>
      </p:sp>
      <p:pic>
        <p:nvPicPr>
          <p:cNvPr id="4" name="Content Placeholder 3" descr="page has a tab for create assessment for unscheduled visit and a tab for create assessments for appointments. The second is selected. There is a last name field and an SSN-4 field and a search button."/>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01445" y="1742513"/>
            <a:ext cx="11223523" cy="3876622"/>
          </a:xfrm>
          <a:prstGeom prst="rect">
            <a:avLst/>
          </a:prstGeom>
          <a:ln>
            <a:solidFill>
              <a:schemeClr val="bg1">
                <a:lumMod val="85000"/>
              </a:schemeClr>
            </a:solidFill>
          </a:ln>
        </p:spPr>
      </p:pic>
      <p:sp>
        <p:nvSpPr>
          <p:cNvPr id="5" name="Rectangle 4"/>
          <p:cNvSpPr/>
          <p:nvPr/>
        </p:nvSpPr>
        <p:spPr>
          <a:xfrm>
            <a:off x="838200" y="1690688"/>
            <a:ext cx="10515600" cy="1077218"/>
          </a:xfrm>
          <a:prstGeom prst="rect">
            <a:avLst/>
          </a:prstGeom>
        </p:spPr>
        <p:txBody>
          <a:bodyPr wrap="square">
            <a:spAutoFit/>
          </a:bodyPr>
          <a:lstStyle/>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smtClean="0">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p:txBody>
      </p:sp>
      <p:cxnSp>
        <p:nvCxnSpPr>
          <p:cNvPr id="6" name="Straight Arrow Connector 5"/>
          <p:cNvCxnSpPr/>
          <p:nvPr/>
        </p:nvCxnSpPr>
        <p:spPr>
          <a:xfrm flipH="1">
            <a:off x="5538158" y="2605177"/>
            <a:ext cx="276046" cy="50033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5010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41" y="365125"/>
            <a:ext cx="11377020" cy="841105"/>
          </a:xfrm>
        </p:spPr>
        <p:txBody>
          <a:bodyPr>
            <a:normAutofit/>
          </a:bodyPr>
          <a:lstStyle/>
          <a:p>
            <a:pPr algn="ctr"/>
            <a:r>
              <a:rPr lang="en-US" sz="4000" dirty="0" smtClean="0">
                <a:solidFill>
                  <a:srgbClr val="92D050"/>
                </a:solidFill>
                <a:latin typeface="Arial Black" panose="020B0A04020102020204" pitchFamily="34" charset="0"/>
              </a:rPr>
              <a:t>Creating assessments for appointments</a:t>
            </a:r>
            <a:endParaRPr lang="en-US" sz="4000" dirty="0"/>
          </a:p>
        </p:txBody>
      </p:sp>
      <p:sp>
        <p:nvSpPr>
          <p:cNvPr id="5" name="Rectangle 4"/>
          <p:cNvSpPr/>
          <p:nvPr/>
        </p:nvSpPr>
        <p:spPr>
          <a:xfrm>
            <a:off x="838200" y="1690688"/>
            <a:ext cx="10515600" cy="1077218"/>
          </a:xfrm>
          <a:prstGeom prst="rect">
            <a:avLst/>
          </a:prstGeom>
        </p:spPr>
        <p:txBody>
          <a:bodyPr wrap="square">
            <a:spAutoFit/>
          </a:bodyPr>
          <a:lstStyle/>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smtClean="0">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p:txBody>
      </p:sp>
      <p:pic>
        <p:nvPicPr>
          <p:cNvPr id="6" name="Content Placeholder 5" descr="page has a tab for create assessment for unscheduled visit and a tab for create assessments for appointments. The second is selected. There is a last name field and an SSN-4 field and a search button."/>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84238" y="1690687"/>
            <a:ext cx="11223523" cy="3676443"/>
          </a:xfrm>
          <a:prstGeom prst="rect">
            <a:avLst/>
          </a:prstGeom>
          <a:ln>
            <a:solidFill>
              <a:schemeClr val="bg1">
                <a:lumMod val="85000"/>
              </a:schemeClr>
            </a:solidFill>
          </a:ln>
        </p:spPr>
      </p:pic>
    </p:spTree>
    <p:extLst>
      <p:ext uri="{BB962C8B-B14F-4D97-AF65-F5344CB8AC3E}">
        <p14:creationId xmlns:p14="http://schemas.microsoft.com/office/powerpoint/2010/main" val="2966496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85" y="365125"/>
            <a:ext cx="11413683" cy="724373"/>
          </a:xfrm>
        </p:spPr>
        <p:txBody>
          <a:bodyPr>
            <a:normAutofit/>
          </a:bodyPr>
          <a:lstStyle/>
          <a:p>
            <a:r>
              <a:rPr lang="en-US" sz="4000" dirty="0">
                <a:solidFill>
                  <a:srgbClr val="92D050"/>
                </a:solidFill>
                <a:latin typeface="Arial Black" panose="020B0A04020102020204" pitchFamily="34" charset="0"/>
              </a:rPr>
              <a:t>Creating assessments for appointments</a:t>
            </a:r>
            <a:endParaRPr lang="en-US" sz="4000" dirty="0"/>
          </a:p>
        </p:txBody>
      </p:sp>
      <p:sp>
        <p:nvSpPr>
          <p:cNvPr id="5" name="Rectangle 4"/>
          <p:cNvSpPr/>
          <p:nvPr/>
        </p:nvSpPr>
        <p:spPr>
          <a:xfrm>
            <a:off x="838200" y="1690688"/>
            <a:ext cx="10515600" cy="1077218"/>
          </a:xfrm>
          <a:prstGeom prst="rect">
            <a:avLst/>
          </a:prstGeom>
        </p:spPr>
        <p:txBody>
          <a:bodyPr wrap="square">
            <a:spAutoFit/>
          </a:bodyPr>
          <a:lstStyle/>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smtClean="0">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p:txBody>
      </p:sp>
      <p:pic>
        <p:nvPicPr>
          <p:cNvPr id="7" name="Content Placeholder 6" descr="page has a tab for create assessment for unscheduled visit and a tab for create assessments for appointments. The second is selected. There is a last name field and an SSN-4 field and a search button. Bottom half of page is search results. There is a check box for select all, and a column of check boxes to select individual rows. columns are last, first, andmiddle name, appointment date, and appointment time. Button for selecting the checked Veterans."/>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733367" y="1240445"/>
            <a:ext cx="6725265" cy="4870795"/>
          </a:xfrm>
          <a:prstGeom prst="rect">
            <a:avLst/>
          </a:prstGeom>
          <a:ln>
            <a:solidFill>
              <a:schemeClr val="bg1">
                <a:lumMod val="85000"/>
              </a:schemeClr>
            </a:solidFill>
          </a:ln>
        </p:spPr>
      </p:pic>
      <p:sp>
        <p:nvSpPr>
          <p:cNvPr id="3" name="Left Brace 2"/>
          <p:cNvSpPr/>
          <p:nvPr/>
        </p:nvSpPr>
        <p:spPr>
          <a:xfrm>
            <a:off x="2340633" y="4537495"/>
            <a:ext cx="241540" cy="897147"/>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flipH="1">
            <a:off x="9161254" y="5175562"/>
            <a:ext cx="690112" cy="5693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52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5" y="365125"/>
            <a:ext cx="11452594" cy="782739"/>
          </a:xfrm>
        </p:spPr>
        <p:txBody>
          <a:bodyPr>
            <a:normAutofit/>
          </a:bodyPr>
          <a:lstStyle/>
          <a:p>
            <a:r>
              <a:rPr lang="en-US" sz="4000" dirty="0">
                <a:solidFill>
                  <a:srgbClr val="92D050"/>
                </a:solidFill>
                <a:latin typeface="Arial Black" panose="020B0A04020102020204" pitchFamily="34" charset="0"/>
              </a:rPr>
              <a:t>Creating assessments for appointments</a:t>
            </a:r>
            <a:endParaRPr lang="en-US" sz="4000" dirty="0"/>
          </a:p>
        </p:txBody>
      </p:sp>
      <p:sp>
        <p:nvSpPr>
          <p:cNvPr id="5" name="Rectangle 4"/>
          <p:cNvSpPr/>
          <p:nvPr/>
        </p:nvSpPr>
        <p:spPr>
          <a:xfrm>
            <a:off x="838200" y="1690688"/>
            <a:ext cx="10515600" cy="1077218"/>
          </a:xfrm>
          <a:prstGeom prst="rect">
            <a:avLst/>
          </a:prstGeom>
        </p:spPr>
        <p:txBody>
          <a:bodyPr wrap="square">
            <a:spAutoFit/>
          </a:bodyPr>
          <a:lstStyle/>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smtClean="0">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p:txBody>
      </p:sp>
      <p:pic>
        <p:nvPicPr>
          <p:cNvPr id="6" name="Content Placeholder 5" descr="page shows read-only list of Veterans' information, and fields to select program, note title, and clinician. The clinic name is read-only. A battery section displays batteries and their modules, descriptions, and notes and option buttons and check boxes for selecting modules and programs. There are buttons for clear all, reset, and clear all checked modules. There is a section with a check box for use module for all selected Veterans and a check box for remain the same state. Page ends cut off mid way and will continue in the next image."/>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60663" y="1147864"/>
            <a:ext cx="4970206" cy="5117690"/>
          </a:xfrm>
          <a:prstGeom prst="rect">
            <a:avLst/>
          </a:prstGeom>
          <a:ln>
            <a:solidFill>
              <a:schemeClr val="bg1">
                <a:lumMod val="85000"/>
              </a:schemeClr>
            </a:solidFill>
          </a:ln>
        </p:spPr>
      </p:pic>
      <p:cxnSp>
        <p:nvCxnSpPr>
          <p:cNvPr id="4" name="Straight Connector 3"/>
          <p:cNvCxnSpPr/>
          <p:nvPr/>
        </p:nvCxnSpPr>
        <p:spPr>
          <a:xfrm>
            <a:off x="445698" y="6300060"/>
            <a:ext cx="5400136" cy="0"/>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pic>
        <p:nvPicPr>
          <p:cNvPr id="7" name="Picture 6" descr=" bottom of page shows buttons for Create Assessments, and cancel."/>
          <p:cNvPicPr/>
          <p:nvPr/>
        </p:nvPicPr>
        <p:blipFill>
          <a:blip r:embed="rId4">
            <a:extLst>
              <a:ext uri="{28A0092B-C50C-407E-A947-70E740481C1C}">
                <a14:useLocalDpi xmlns:a14="http://schemas.microsoft.com/office/drawing/2010/main" val="0"/>
              </a:ext>
            </a:extLst>
          </a:blip>
          <a:stretch>
            <a:fillRect/>
          </a:stretch>
        </p:blipFill>
        <p:spPr>
          <a:xfrm>
            <a:off x="6383594" y="3777067"/>
            <a:ext cx="4970206" cy="1479325"/>
          </a:xfrm>
          <a:prstGeom prst="rect">
            <a:avLst/>
          </a:prstGeom>
          <a:ln>
            <a:solidFill>
              <a:schemeClr val="bg1">
                <a:lumMod val="85000"/>
              </a:schemeClr>
            </a:solidFill>
          </a:ln>
        </p:spPr>
      </p:pic>
      <p:cxnSp>
        <p:nvCxnSpPr>
          <p:cNvPr id="9" name="Straight Connector 8"/>
          <p:cNvCxnSpPr/>
          <p:nvPr/>
        </p:nvCxnSpPr>
        <p:spPr>
          <a:xfrm>
            <a:off x="6159305" y="3738141"/>
            <a:ext cx="5469100" cy="0"/>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8937709" y="4482223"/>
            <a:ext cx="1034427" cy="60164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6408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97" y="365125"/>
            <a:ext cx="11374772" cy="724373"/>
          </a:xfrm>
        </p:spPr>
        <p:txBody>
          <a:bodyPr>
            <a:normAutofit/>
          </a:bodyPr>
          <a:lstStyle/>
          <a:p>
            <a:r>
              <a:rPr lang="en-US" sz="4000" dirty="0">
                <a:solidFill>
                  <a:srgbClr val="92D050"/>
                </a:solidFill>
                <a:latin typeface="Arial Black" panose="020B0A04020102020204" pitchFamily="34" charset="0"/>
              </a:rPr>
              <a:t>Creating assessments for appointments</a:t>
            </a:r>
            <a:endParaRPr lang="en-US" sz="4000" dirty="0"/>
          </a:p>
        </p:txBody>
      </p:sp>
      <p:sp>
        <p:nvSpPr>
          <p:cNvPr id="5" name="Rectangle 4"/>
          <p:cNvSpPr/>
          <p:nvPr/>
        </p:nvSpPr>
        <p:spPr>
          <a:xfrm>
            <a:off x="838200" y="1690688"/>
            <a:ext cx="10515600" cy="1077218"/>
          </a:xfrm>
          <a:prstGeom prst="rect">
            <a:avLst/>
          </a:prstGeom>
        </p:spPr>
        <p:txBody>
          <a:bodyPr wrap="square">
            <a:spAutoFit/>
          </a:bodyPr>
          <a:lstStyle/>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smtClean="0">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Font typeface="+mj-lt"/>
              <a:buAutoNum type="arabicPeriod"/>
            </a:pPr>
            <a:endParaRPr lang="en-US" dirty="0">
              <a:effectLst/>
              <a:latin typeface="Times New Roman" panose="02020603050405020304" pitchFamily="18" charset="0"/>
              <a:ea typeface="Times New Roman" panose="02020603050405020304" pitchFamily="18" charset="0"/>
            </a:endParaRPr>
          </a:p>
        </p:txBody>
      </p:sp>
      <p:pic>
        <p:nvPicPr>
          <p:cNvPr id="6" name="Content Placeholder 5" descr="Batch Complete page shows a banner that says battery creation successful for the below Veterans. Below is a read-only list of Veterans with columns for ssn-4, last and first and middle names, dob, appointment dates and times, clinical reminders, status, and an action column that contains view buttons."/>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274809" y="1089498"/>
            <a:ext cx="5525548" cy="5205165"/>
          </a:xfrm>
          <a:prstGeom prst="rect">
            <a:avLst/>
          </a:prstGeom>
          <a:ln>
            <a:solidFill>
              <a:schemeClr val="bg1">
                <a:lumMod val="85000"/>
              </a:schemeClr>
            </a:solidFill>
          </a:ln>
        </p:spPr>
      </p:pic>
      <p:cxnSp>
        <p:nvCxnSpPr>
          <p:cNvPr id="7" name="Straight Connector 6"/>
          <p:cNvCxnSpPr/>
          <p:nvPr/>
        </p:nvCxnSpPr>
        <p:spPr>
          <a:xfrm>
            <a:off x="3122767" y="6329169"/>
            <a:ext cx="5865960" cy="0"/>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3122767" y="1811547"/>
            <a:ext cx="5865960" cy="431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433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Creating assessments </a:t>
            </a:r>
            <a:r>
              <a:rPr lang="en-US" dirty="0" err="1" smtClean="0">
                <a:solidFill>
                  <a:schemeClr val="bg1"/>
                </a:solidFill>
                <a:latin typeface="Arial Black" panose="020B0A04020102020204" pitchFamily="34" charset="0"/>
              </a:rPr>
              <a:t>kklklj</a:t>
            </a:r>
            <a:r>
              <a:rPr lang="en-US" dirty="0" smtClean="0">
                <a:solidFill>
                  <a:srgbClr val="CAE8AA"/>
                </a:solidFill>
                <a:latin typeface="Arial Black" panose="020B0A04020102020204" pitchFamily="34" charset="0"/>
              </a:rPr>
              <a:t>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62264"/>
            <a:ext cx="10899648" cy="4466552"/>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What is the difference between batteries and assessments?</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Nothing; batteries and assessments are two names for the same thing.</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atteries refer to walk-ins; assessments are for appointments.</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Veterans are only given assessments.</a:t>
            </a:r>
          </a:p>
          <a:p>
            <a:pPr marL="457200" indent="-457200">
              <a:lnSpc>
                <a:spcPct val="80000"/>
              </a:lnSpc>
              <a:spcBef>
                <a:spcPts val="6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latin typeface="Times New Roman" panose="02020603050405020304" pitchFamily="18" charset="0"/>
                <a:cs typeface="Times New Roman" panose="02020603050405020304" pitchFamily="18" charset="0"/>
              </a:rPr>
              <a:t>Veterans are only given batteries.  </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077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Creating assessments </a:t>
            </a:r>
            <a:r>
              <a:rPr lang="en-US" dirty="0" err="1" smtClean="0">
                <a:solidFill>
                  <a:schemeClr val="bg1"/>
                </a:solidFill>
                <a:latin typeface="Arial Black" panose="020B0A04020102020204" pitchFamily="34" charset="0"/>
              </a:rPr>
              <a:t>kklklj</a:t>
            </a:r>
            <a:r>
              <a:rPr lang="en-US" dirty="0" smtClean="0">
                <a:solidFill>
                  <a:srgbClr val="CAE8AA"/>
                </a:solidFill>
                <a:latin typeface="Arial Black" panose="020B0A04020102020204" pitchFamily="34" charset="0"/>
              </a:rPr>
              <a:t>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62264"/>
            <a:ext cx="10899648" cy="392997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What is the difference between batteries and assessments?</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b="1" dirty="0" smtClean="0">
                <a:latin typeface="Times New Roman" panose="02020603050405020304" pitchFamily="18" charset="0"/>
                <a:cs typeface="Times New Roman" panose="02020603050405020304" pitchFamily="18" charset="0"/>
              </a:rPr>
              <a:t>Nothing; batteries and assessments are two names for the same thing.</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Batteries refer to walk-ins; assessments are for appointments.</a:t>
            </a:r>
          </a:p>
          <a:p>
            <a:pPr marL="457200" indent="-457200">
              <a:lnSpc>
                <a:spcPct val="80000"/>
              </a:lnSpc>
              <a:spcBef>
                <a:spcPts val="600"/>
              </a:spcBef>
              <a:buFont typeface="+mj-lt"/>
              <a:buAutoNum type="arabicPeriod"/>
            </a:pPr>
            <a:endParaRPr lang="en-US" sz="2400" dirty="0">
              <a:solidFill>
                <a:schemeClr val="bg1">
                  <a:lumMod val="75000"/>
                </a:schemeClr>
              </a:solidFill>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Veterans are only given assessments.</a:t>
            </a:r>
          </a:p>
          <a:p>
            <a:pPr marL="457200" indent="-457200">
              <a:lnSpc>
                <a:spcPct val="80000"/>
              </a:lnSpc>
              <a:spcBef>
                <a:spcPts val="600"/>
              </a:spcBef>
              <a:buFont typeface="+mj-lt"/>
              <a:buAutoNum type="arabicPeriod"/>
            </a:pPr>
            <a:endParaRPr lang="en-US" sz="2400" dirty="0">
              <a:solidFill>
                <a:schemeClr val="bg1">
                  <a:lumMod val="75000"/>
                </a:schemeClr>
              </a:solidFill>
              <a:latin typeface="Times New Roman" panose="02020603050405020304" pitchFamily="18" charset="0"/>
              <a:cs typeface="Times New Roman" panose="02020603050405020304" pitchFamily="18" charset="0"/>
            </a:endParaRPr>
          </a:p>
          <a:p>
            <a:pPr marL="457200" indent="-457200">
              <a:lnSpc>
                <a:spcPct val="80000"/>
              </a:lnSpc>
              <a:spcBef>
                <a:spcPts val="600"/>
              </a:spcBef>
              <a:buFont typeface="+mj-lt"/>
              <a:buAutoNum type="arabicPeriod"/>
            </a:pPr>
            <a:r>
              <a:rPr lang="en-US" sz="2400" dirty="0" smtClean="0">
                <a:solidFill>
                  <a:schemeClr val="bg1">
                    <a:lumMod val="75000"/>
                  </a:schemeClr>
                </a:solidFill>
                <a:latin typeface="Times New Roman" panose="02020603050405020304" pitchFamily="18" charset="0"/>
                <a:cs typeface="Times New Roman" panose="02020603050405020304" pitchFamily="18" charset="0"/>
              </a:rPr>
              <a:t>Veterans are only given batteries.  </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62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9826"/>
          </a:xfrm>
        </p:spPr>
        <p:txBody>
          <a:bodyPr>
            <a:noAutofit/>
          </a:bodyPr>
          <a:lstStyle/>
          <a:p>
            <a:r>
              <a:rPr lang="en-US" dirty="0" smtClean="0">
                <a:solidFill>
                  <a:srgbClr val="92D050"/>
                </a:solidFill>
                <a:latin typeface="Arial Black" panose="020B0A04020102020204" pitchFamily="34" charset="0"/>
              </a:rPr>
              <a:t>Conclusions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391478"/>
            <a:ext cx="10515600" cy="5321048"/>
          </a:xfrm>
        </p:spPr>
        <p:txBody>
          <a:bodyPr>
            <a:noAutofit/>
          </a:bodyPr>
          <a:lstStyle/>
          <a:p>
            <a:pPr marL="0" lvl="0" indent="0">
              <a:lnSpc>
                <a:spcPct val="120000"/>
              </a:lnSpc>
              <a:spcBef>
                <a:spcPts val="0"/>
              </a:spcBef>
              <a:spcAft>
                <a:spcPts val="300"/>
              </a:spcAft>
              <a:buNone/>
            </a:pPr>
            <a:r>
              <a:rPr lang="en-US" sz="2400" b="1" dirty="0" smtClean="0">
                <a:latin typeface="Times New Roman" panose="02020603050405020304" pitchFamily="18" charset="0"/>
                <a:cs typeface="Times New Roman" panose="02020603050405020304" pitchFamily="18" charset="0"/>
              </a:rPr>
              <a:t>Clinical Care </a:t>
            </a:r>
            <a:r>
              <a:rPr lang="en-US" sz="2400" b="1" dirty="0">
                <a:latin typeface="Times New Roman" panose="02020603050405020304" pitchFamily="18" charset="0"/>
                <a:cs typeface="Times New Roman" panose="02020603050405020304" pitchFamily="18" charset="0"/>
              </a:rPr>
              <a:t>I</a:t>
            </a:r>
            <a:r>
              <a:rPr lang="en-US" sz="2400" b="1" dirty="0" smtClean="0">
                <a:latin typeface="Times New Roman" panose="02020603050405020304" pitchFamily="18" charset="0"/>
                <a:cs typeface="Times New Roman" panose="02020603050405020304" pitchFamily="18" charset="0"/>
              </a:rPr>
              <a:t>mprovements</a:t>
            </a:r>
            <a:endParaRPr lang="en-US" sz="2400" b="1"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timely triage to appropriate services (approximately 40% of Veterans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need immediate </a:t>
            </a:r>
            <a:r>
              <a:rPr lang="en-US" dirty="0">
                <a:latin typeface="Times New Roman" panose="02020603050405020304" pitchFamily="18" charset="0"/>
                <a:cs typeface="Times New Roman" panose="02020603050405020304" pitchFamily="18" charset="0"/>
              </a:rPr>
              <a:t>follow-up with the Suicide Risk Assessment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the ability to monitor treatment outcomes over </a:t>
            </a:r>
            <a:r>
              <a:rPr lang="en-US" dirty="0" smtClean="0">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increased </a:t>
            </a:r>
            <a:r>
              <a:rPr lang="x-none" dirty="0">
                <a:latin typeface="Times New Roman" panose="02020603050405020304" pitchFamily="18" charset="0"/>
                <a:cs typeface="Times New Roman" panose="02020603050405020304" pitchFamily="18" charset="0"/>
              </a:rPr>
              <a:t>encouragement of </a:t>
            </a:r>
            <a:r>
              <a:rPr lang="en-US" dirty="0">
                <a:latin typeface="Times New Roman" panose="02020603050405020304" pitchFamily="18" charset="0"/>
                <a:cs typeface="Times New Roman" panose="02020603050405020304" pitchFamily="18" charset="0"/>
              </a:rPr>
              <a:t>V</a:t>
            </a:r>
            <a:r>
              <a:rPr lang="x-none" dirty="0">
                <a:latin typeface="Times New Roman" panose="02020603050405020304" pitchFamily="18" charset="0"/>
                <a:cs typeface="Times New Roman" panose="02020603050405020304" pitchFamily="18" charset="0"/>
              </a:rPr>
              <a:t>eterans with immediate personalized </a:t>
            </a:r>
            <a:r>
              <a:rPr lang="x-none" dirty="0" smtClean="0">
                <a:latin typeface="Times New Roman" panose="02020603050405020304" pitchFamily="18" charset="0"/>
                <a:cs typeface="Times New Roman" panose="02020603050405020304" pitchFamily="18" charset="0"/>
              </a:rPr>
              <a:t>feedback</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x-none" dirty="0">
                <a:latin typeface="Times New Roman" panose="02020603050405020304" pitchFamily="18" charset="0"/>
                <a:cs typeface="Times New Roman" panose="02020603050405020304" pitchFamily="18" charset="0"/>
              </a:rPr>
              <a:t>greater </a:t>
            </a:r>
            <a:r>
              <a:rPr lang="en-US" dirty="0">
                <a:latin typeface="Times New Roman" panose="02020603050405020304" pitchFamily="18" charset="0"/>
                <a:cs typeface="Times New Roman" panose="02020603050405020304" pitchFamily="18" charset="0"/>
              </a:rPr>
              <a:t>overall Veterans’ </a:t>
            </a:r>
            <a:r>
              <a:rPr lang="x-none" dirty="0">
                <a:latin typeface="Times New Roman" panose="02020603050405020304" pitchFamily="18" charset="0"/>
                <a:cs typeface="Times New Roman" panose="02020603050405020304" pitchFamily="18" charset="0"/>
              </a:rPr>
              <a:t>satisfaction </a:t>
            </a:r>
            <a:r>
              <a:rPr lang="en-US" dirty="0">
                <a:latin typeface="Times New Roman" panose="02020603050405020304" pitchFamily="18" charset="0"/>
                <a:cs typeface="Times New Roman" panose="02020603050405020304" pitchFamily="18" charset="0"/>
              </a:rPr>
              <a:t>due to an increase in </a:t>
            </a:r>
            <a:r>
              <a:rPr lang="en-US" dirty="0" smtClean="0">
                <a:latin typeface="Times New Roman" panose="02020603050405020304" pitchFamily="18" charset="0"/>
                <a:cs typeface="Times New Roman" panose="02020603050405020304" pitchFamily="18" charset="0"/>
              </a:rPr>
              <a:t>trust</a:t>
            </a:r>
          </a:p>
          <a:p>
            <a:pPr marL="0" indent="0">
              <a:lnSpc>
                <a:spcPct val="100000"/>
              </a:lnSpc>
              <a:spcBef>
                <a:spcPts val="2400"/>
              </a:spcBef>
              <a:spcAft>
                <a:spcPts val="300"/>
              </a:spcAft>
              <a:buNone/>
            </a:pPr>
            <a:r>
              <a:rPr lang="en-US" sz="2400" b="1" dirty="0" smtClean="0">
                <a:latin typeface="Times New Roman" panose="02020603050405020304" pitchFamily="18" charset="0"/>
                <a:cs typeface="Times New Roman" panose="02020603050405020304" pitchFamily="18" charset="0"/>
              </a:rPr>
              <a:t>Administrative </a:t>
            </a:r>
            <a:r>
              <a:rPr lang="en-US" sz="2400" b="1" dirty="0">
                <a:latin typeface="Times New Roman" panose="02020603050405020304" pitchFamily="18" charset="0"/>
                <a:cs typeface="Times New Roman" panose="02020603050405020304" pitchFamily="18" charset="0"/>
              </a:rPr>
              <a:t>B</a:t>
            </a:r>
            <a:r>
              <a:rPr lang="en-US" sz="2400" b="1" dirty="0" smtClean="0">
                <a:latin typeface="Times New Roman" panose="02020603050405020304" pitchFamily="18" charset="0"/>
                <a:cs typeface="Times New Roman" panose="02020603050405020304" pitchFamily="18" charset="0"/>
              </a:rPr>
              <a:t>enefits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1">
              <a:lnSpc>
                <a:spcPct val="100000"/>
              </a:lnSpc>
              <a:spcBef>
                <a:spcPts val="0"/>
              </a:spcBef>
            </a:pPr>
            <a:r>
              <a:rPr lang="x-none" dirty="0">
                <a:latin typeface="Times New Roman" panose="02020603050405020304" pitchFamily="18" charset="0"/>
                <a:cs typeface="Times New Roman" panose="02020603050405020304" pitchFamily="18" charset="0"/>
              </a:rPr>
              <a:t>increased screening </a:t>
            </a:r>
            <a:r>
              <a:rPr lang="x-none" dirty="0" smtClean="0">
                <a:latin typeface="Times New Roman" panose="02020603050405020304" pitchFamily="18" charset="0"/>
                <a:cs typeface="Times New Roman" panose="02020603050405020304" pitchFamily="18" charset="0"/>
              </a:rPr>
              <a:t>capacity</a:t>
            </a:r>
            <a:r>
              <a:rPr lang="en-US" dirty="0" smtClean="0">
                <a:latin typeface="Times New Roman" panose="02020603050405020304" pitchFamily="18" charset="0"/>
                <a:cs typeface="Times New Roman" panose="02020603050405020304" pitchFamily="18" charset="0"/>
              </a:rPr>
              <a:t> (</a:t>
            </a:r>
            <a:r>
              <a:rPr lang="x-none" dirty="0" smtClean="0">
                <a:latin typeface="Times New Roman" panose="02020603050405020304" pitchFamily="18" charset="0"/>
                <a:cs typeface="Times New Roman" panose="02020603050405020304" pitchFamily="18" charset="0"/>
              </a:rPr>
              <a:t>improved VA-mandated screening</a:t>
            </a:r>
            <a:r>
              <a:rPr lang="en-US" dirty="0" smtClean="0">
                <a:latin typeface="Times New Roman" panose="02020603050405020304" pitchFamily="18" charset="0"/>
                <a:cs typeface="Times New Roman" panose="02020603050405020304" pitchFamily="18" charset="0"/>
              </a:rPr>
              <a:t> rates)</a:t>
            </a:r>
            <a:r>
              <a:rPr lang="x-none"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mproved capability </a:t>
            </a:r>
            <a:r>
              <a:rPr lang="en-US" dirty="0">
                <a:latin typeface="Times New Roman" panose="02020603050405020304" pitchFamily="18" charset="0"/>
                <a:cs typeface="Times New Roman" panose="02020603050405020304" pitchFamily="18" charset="0"/>
              </a:rPr>
              <a:t>to monitor </a:t>
            </a:r>
            <a:r>
              <a:rPr lang="en-US" dirty="0" smtClean="0">
                <a:latin typeface="Times New Roman" panose="02020603050405020304" pitchFamily="18" charset="0"/>
                <a:cs typeface="Times New Roman" panose="02020603050405020304" pitchFamily="18" charset="0"/>
              </a:rPr>
              <a:t>ongoing treatment </a:t>
            </a:r>
            <a:r>
              <a:rPr lang="en-US" dirty="0">
                <a:latin typeface="Times New Roman" panose="02020603050405020304" pitchFamily="18" charset="0"/>
                <a:cs typeface="Times New Roman" panose="02020603050405020304" pitchFamily="18" charset="0"/>
              </a:rPr>
              <a:t>outcomes </a:t>
            </a:r>
            <a:r>
              <a:rPr lang="en-US" dirty="0" smtClean="0">
                <a:latin typeface="Times New Roman" panose="02020603050405020304" pitchFamily="18" charset="0"/>
                <a:cs typeface="Times New Roman" panose="02020603050405020304" pitchFamily="18" charset="0"/>
              </a:rPr>
              <a:t>(efficiency)</a:t>
            </a:r>
            <a:endParaRPr lang="en-US"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R</a:t>
            </a:r>
            <a:r>
              <a:rPr lang="x-none" dirty="0" smtClean="0">
                <a:latin typeface="Times New Roman" panose="02020603050405020304" pitchFamily="18" charset="0"/>
                <a:cs typeface="Times New Roman" panose="02020603050405020304" pitchFamily="18" charset="0"/>
              </a:rPr>
              <a:t>educ</a:t>
            </a:r>
            <a:r>
              <a:rPr lang="en-US" dirty="0" smtClean="0">
                <a:latin typeface="Times New Roman" panose="02020603050405020304" pitchFamily="18" charset="0"/>
                <a:cs typeface="Times New Roman" panose="02020603050405020304" pitchFamily="18" charset="0"/>
              </a:rPr>
              <a:t>ed time needed </a:t>
            </a:r>
            <a:r>
              <a:rPr lang="x-none" dirty="0" smtClean="0">
                <a:latin typeface="Times New Roman" panose="02020603050405020304" pitchFamily="18" charset="0"/>
                <a:cs typeface="Times New Roman" panose="02020603050405020304" pitchFamily="18" charset="0"/>
              </a:rPr>
              <a:t>for </a:t>
            </a:r>
            <a:r>
              <a:rPr lang="x-none" dirty="0">
                <a:latin typeface="Times New Roman" panose="02020603050405020304" pitchFamily="18" charset="0"/>
                <a:cs typeface="Times New Roman" panose="02020603050405020304" pitchFamily="18" charset="0"/>
              </a:rPr>
              <a:t>clinical care and documentation (cost savings),</a:t>
            </a:r>
            <a:r>
              <a:rPr lang="en-US" dirty="0">
                <a:latin typeface="Times New Roman" panose="02020603050405020304" pitchFamily="18" charset="0"/>
                <a:cs typeface="Times New Roman" panose="02020603050405020304" pitchFamily="18" charset="0"/>
              </a:rPr>
              <a:t> and</a:t>
            </a:r>
          </a:p>
          <a:p>
            <a:pPr lvl="1">
              <a:lnSpc>
                <a:spcPct val="100000"/>
              </a:lnSpc>
              <a:spcBef>
                <a:spcPts val="0"/>
              </a:spcBef>
            </a:pPr>
            <a:r>
              <a:rPr lang="en-US" dirty="0">
                <a:latin typeface="Times New Roman" panose="02020603050405020304" pitchFamily="18" charset="0"/>
                <a:cs typeface="Times New Roman" panose="02020603050405020304" pitchFamily="18" charset="0"/>
              </a:rPr>
              <a:t>increased quality of care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increasing staff (cost savings</a:t>
            </a:r>
            <a:r>
              <a:rPr lang="en-US"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974080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Creating assessments </a:t>
            </a:r>
            <a:r>
              <a:rPr lang="en-US" dirty="0" err="1" smtClean="0">
                <a:solidFill>
                  <a:schemeClr val="bg1"/>
                </a:solidFill>
                <a:latin typeface="Arial Black" panose="020B0A04020102020204" pitchFamily="34" charset="0"/>
              </a:rPr>
              <a:t>kklklj</a:t>
            </a:r>
            <a:r>
              <a:rPr lang="en-US" dirty="0" smtClean="0">
                <a:solidFill>
                  <a:srgbClr val="CAE8AA"/>
                </a:solidFill>
                <a:latin typeface="Arial Black" panose="020B0A04020102020204" pitchFamily="34" charset="0"/>
              </a:rPr>
              <a:t>                     </a:t>
            </a:r>
            <a:r>
              <a:rPr lang="en-US" dirty="0" smtClean="0">
                <a:ln>
                  <a:solidFill>
                    <a:srgbClr val="0F4C8F"/>
                  </a:solidFill>
                </a:ln>
                <a:solidFill>
                  <a:srgbClr val="92D050"/>
                </a:solidFill>
                <a:latin typeface="Arial Black" panose="020B0A04020102020204" pitchFamily="34" charset="0"/>
              </a:rPr>
              <a:t>Self-Review question</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62264"/>
            <a:ext cx="10899648" cy="4466552"/>
          </a:xfrm>
        </p:spPr>
        <p:txBody>
          <a:bodyPr>
            <a:normAutofit fontScale="92500" lnSpcReduction="20000"/>
          </a:bodyPr>
          <a:lstStyle/>
          <a:p>
            <a:pPr marL="0" indent="0">
              <a:buNone/>
            </a:pPr>
            <a:r>
              <a:rPr lang="en-US" sz="2600" dirty="0" smtClean="0">
                <a:latin typeface="Times New Roman" panose="02020603050405020304" pitchFamily="18" charset="0"/>
                <a:cs typeface="Times New Roman" panose="02020603050405020304" pitchFamily="18" charset="0"/>
              </a:rPr>
              <a:t>What statements are true about creating an assessment?</a:t>
            </a:r>
          </a:p>
          <a:p>
            <a:pPr marL="0" indent="0">
              <a:buNone/>
            </a:pPr>
            <a:endParaRPr lang="en-US" sz="2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Veteran must have a record in the MHE database before you can create an assessment. </a:t>
            </a:r>
            <a:endParaRPr lang="en-US" sz="2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dirty="0">
                <a:latin typeface="Times New Roman" panose="02020603050405020304" pitchFamily="18" charset="0"/>
                <a:cs typeface="Times New Roman" panose="02020603050405020304" pitchFamily="18" charset="0"/>
              </a:rPr>
              <a:t>You can create single assessments for walk-in Veterans, or a batch for appointments</a:t>
            </a:r>
            <a:r>
              <a:rPr lang="en-US" sz="26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dirty="0" smtClean="0">
                <a:latin typeface="Times New Roman" panose="02020603050405020304" pitchFamily="18" charset="0"/>
                <a:cs typeface="Times New Roman" panose="02020603050405020304" pitchFamily="18" charset="0"/>
              </a:rPr>
              <a:t>If you can’t find a Veteran’s record, you can create one. </a:t>
            </a:r>
          </a:p>
          <a:p>
            <a:pPr marL="457200" indent="-457200">
              <a:buFont typeface="+mj-lt"/>
              <a:buAutoNum type="arabicPeriod"/>
            </a:pPr>
            <a:endParaRPr lang="en-US" sz="2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dirty="0" smtClean="0">
                <a:latin typeface="Times New Roman" panose="02020603050405020304" pitchFamily="18" charset="0"/>
                <a:cs typeface="Times New Roman" panose="02020603050405020304" pitchFamily="18" charset="0"/>
              </a:rPr>
              <a:t>You can design additional modules into your assessment, or remove ones that you don’t want.</a:t>
            </a:r>
            <a:endParaRPr lang="en-US" sz="2400" dirty="0">
              <a:latin typeface="Times New Roman" panose="02020603050405020304" pitchFamily="18" charset="0"/>
              <a:cs typeface="Times New Roman" panose="02020603050405020304" pitchFamily="18" charset="0"/>
            </a:endParaRPr>
          </a:p>
          <a:p>
            <a:pPr marL="0" indent="0">
              <a:lnSpc>
                <a:spcPct val="80000"/>
              </a:lnSpc>
              <a:spcBef>
                <a:spcPts val="600"/>
              </a:spcBef>
              <a:buNone/>
            </a:pPr>
            <a:r>
              <a:rPr lang="en-US" sz="2400" dirty="0" smtClean="0">
                <a:latin typeface="Times New Roman" panose="02020603050405020304" pitchFamily="18" charset="0"/>
                <a:cs typeface="Times New Roman" panose="02020603050405020304" pitchFamily="18" charset="0"/>
              </a:rPr>
              <a:t>  </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359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65125"/>
            <a:ext cx="10585704" cy="1270491"/>
          </a:xfrm>
        </p:spPr>
        <p:txBody>
          <a:bodyPr>
            <a:noAutofit/>
          </a:bodyPr>
          <a:lstStyle/>
          <a:p>
            <a:pPr algn="r"/>
            <a:r>
              <a:rPr lang="en-US" dirty="0" smtClean="0">
                <a:solidFill>
                  <a:srgbClr val="CAE8AA"/>
                </a:solidFill>
                <a:latin typeface="Arial Black" panose="020B0A04020102020204" pitchFamily="34" charset="0"/>
              </a:rPr>
              <a:t>MHE Creating assessments </a:t>
            </a:r>
            <a:r>
              <a:rPr lang="en-US" dirty="0" err="1" smtClean="0">
                <a:solidFill>
                  <a:schemeClr val="bg1"/>
                </a:solidFill>
                <a:latin typeface="Arial Black" panose="020B0A04020102020204" pitchFamily="34" charset="0"/>
              </a:rPr>
              <a:t>kklklj</a:t>
            </a:r>
            <a:r>
              <a:rPr lang="en-US" dirty="0" smtClean="0">
                <a:solidFill>
                  <a:srgbClr val="CAE8AA"/>
                </a:solidFill>
                <a:latin typeface="Arial Black" panose="020B0A04020102020204" pitchFamily="34" charset="0"/>
              </a:rPr>
              <a:t>                     </a:t>
            </a:r>
            <a:r>
              <a:rPr lang="en-US" dirty="0" smtClean="0">
                <a:ln>
                  <a:solidFill>
                    <a:srgbClr val="0F4C8F"/>
                  </a:solidFill>
                </a:ln>
                <a:solidFill>
                  <a:srgbClr val="92D050"/>
                </a:solidFill>
                <a:latin typeface="Arial Black" panose="020B0A04020102020204" pitchFamily="34" charset="0"/>
              </a:rPr>
              <a:t>Self-Review answer</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768096" y="2062264"/>
            <a:ext cx="10899648" cy="4466552"/>
          </a:xfrm>
        </p:spPr>
        <p:txBody>
          <a:bodyPr>
            <a:normAutofit fontScale="92500" lnSpcReduction="20000"/>
          </a:bodyPr>
          <a:lstStyle/>
          <a:p>
            <a:pPr marL="0" indent="0">
              <a:buNone/>
            </a:pPr>
            <a:r>
              <a:rPr lang="en-US" sz="2600" dirty="0" smtClean="0">
                <a:latin typeface="Times New Roman" panose="02020603050405020304" pitchFamily="18" charset="0"/>
                <a:cs typeface="Times New Roman" panose="02020603050405020304" pitchFamily="18" charset="0"/>
              </a:rPr>
              <a:t>What statements are true about creating an assessment?   </a:t>
            </a:r>
            <a:endParaRPr lang="en-US" sz="2600" b="1" dirty="0" smtClean="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b="1" dirty="0" smtClean="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Veteran must have a record in the MHE database before you can create an assessment. </a:t>
            </a:r>
            <a:endParaRPr lang="en-US" sz="26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6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b="1" dirty="0">
                <a:latin typeface="Times New Roman" panose="02020603050405020304" pitchFamily="18" charset="0"/>
                <a:cs typeface="Times New Roman" panose="02020603050405020304" pitchFamily="18" charset="0"/>
              </a:rPr>
              <a:t>You can create single assessments for walk-in Veterans, or a batch for appointments</a:t>
            </a:r>
            <a:r>
              <a:rPr lang="en-US" sz="2600" b="1"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b="1" dirty="0" smtClean="0">
                <a:latin typeface="Times New Roman" panose="02020603050405020304" pitchFamily="18" charset="0"/>
                <a:cs typeface="Times New Roman" panose="02020603050405020304" pitchFamily="18" charset="0"/>
              </a:rPr>
              <a:t>If you can’t find a Veteran’s record, you can create one. </a:t>
            </a:r>
          </a:p>
          <a:p>
            <a:pPr marL="457200" indent="-457200">
              <a:buFont typeface="+mj-lt"/>
              <a:buAutoNum type="arabicPeriod"/>
            </a:pPr>
            <a:endParaRPr lang="en-US" sz="26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b="1" dirty="0" smtClean="0">
                <a:latin typeface="Times New Roman" panose="02020603050405020304" pitchFamily="18" charset="0"/>
                <a:cs typeface="Times New Roman" panose="02020603050405020304" pitchFamily="18" charset="0"/>
              </a:rPr>
              <a:t>You can design additional modules into your assessment, or remove ones that you don’t want.</a:t>
            </a:r>
            <a:endParaRPr lang="en-US" sz="2400" b="1" dirty="0">
              <a:latin typeface="Times New Roman" panose="02020603050405020304" pitchFamily="18" charset="0"/>
              <a:cs typeface="Times New Roman" panose="02020603050405020304" pitchFamily="18" charset="0"/>
            </a:endParaRPr>
          </a:p>
          <a:p>
            <a:pPr marL="0" indent="0">
              <a:lnSpc>
                <a:spcPct val="80000"/>
              </a:lnSpc>
              <a:spcBef>
                <a:spcPts val="600"/>
              </a:spcBef>
              <a:buNone/>
            </a:pPr>
            <a:r>
              <a:rPr lang="en-US" sz="2400" dirty="0" smtClean="0">
                <a:latin typeface="Times New Roman" panose="02020603050405020304" pitchFamily="18" charset="0"/>
                <a:cs typeface="Times New Roman" panose="02020603050405020304" pitchFamily="18" charset="0"/>
              </a:rPr>
              <a:t>  </a:t>
            </a:r>
          </a:p>
          <a:p>
            <a:pPr marL="457200" indent="-457200">
              <a:lnSpc>
                <a:spcPct val="80000"/>
              </a:lnSpc>
              <a:spcBef>
                <a:spcPts val="600"/>
              </a:spcBef>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106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a:solidFill>
                  <a:srgbClr val="92D050"/>
                </a:solidFill>
                <a:latin typeface="Arial Black" panose="020B0A04020102020204" pitchFamily="34" charset="0"/>
              </a:rPr>
              <a:t>MHE </a:t>
            </a:r>
            <a:br>
              <a:rPr lang="en-US" dirty="0">
                <a:solidFill>
                  <a:srgbClr val="92D050"/>
                </a:solidFill>
                <a:latin typeface="Arial Black" panose="020B0A04020102020204" pitchFamily="34" charset="0"/>
              </a:rPr>
            </a:br>
            <a:r>
              <a:rPr lang="en-US" dirty="0">
                <a:solidFill>
                  <a:srgbClr val="92D050"/>
                </a:solidFill>
                <a:latin typeface="Arial Black" panose="020B0A04020102020204" pitchFamily="34" charset="0"/>
              </a:rPr>
              <a:t>Clinician &amp; Assistant training </a:t>
            </a: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0F4C8F"/>
                </a:solidFill>
              </a:rPr>
              <a:t>Your tasks</a:t>
            </a:r>
          </a:p>
          <a:p>
            <a:pPr lvl="3"/>
            <a:r>
              <a:rPr lang="en-US" sz="3600" dirty="0" smtClean="0">
                <a:solidFill>
                  <a:srgbClr val="0F4C8F"/>
                </a:solidFill>
              </a:rPr>
              <a:t>What the Veteran sees</a:t>
            </a:r>
          </a:p>
          <a:p>
            <a:pPr lvl="3"/>
            <a:r>
              <a:rPr lang="en-US" sz="3600" dirty="0" smtClean="0">
                <a:solidFill>
                  <a:srgbClr val="0F4C8F"/>
                </a:solidFill>
              </a:rPr>
              <a:t>Creating assessments</a:t>
            </a:r>
          </a:p>
          <a:p>
            <a:pPr lvl="3"/>
            <a:r>
              <a:rPr lang="en-US" sz="3600" dirty="0" smtClean="0">
                <a:solidFill>
                  <a:srgbClr val="92D050"/>
                </a:solidFill>
              </a:rPr>
              <a:t>The Assessment Dashboard</a:t>
            </a:r>
          </a:p>
          <a:p>
            <a:pPr lvl="3"/>
            <a:r>
              <a:rPr lang="en-US" sz="3600" dirty="0" smtClean="0">
                <a:solidFill>
                  <a:srgbClr val="0F4C8F"/>
                </a:solidFill>
              </a:rPr>
              <a:t>Searches</a:t>
            </a:r>
          </a:p>
          <a:p>
            <a:pPr lvl="3"/>
            <a:r>
              <a:rPr lang="en-US" sz="3600" dirty="0" smtClean="0">
                <a:solidFill>
                  <a:srgbClr val="0F4C8F"/>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364470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4000" dirty="0" smtClean="0">
                <a:solidFill>
                  <a:srgbClr val="92D050"/>
                </a:solidFill>
                <a:latin typeface="Arial Black" panose="020B0A04020102020204" pitchFamily="34" charset="0"/>
              </a:rPr>
              <a:t>The Assessment Dashboard</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397479"/>
            <a:ext cx="10515600" cy="4554746"/>
          </a:xfrm>
        </p:spPr>
        <p:txBody>
          <a:bodyPr>
            <a:normAutofit fontScale="92500" lnSpcReduction="10000"/>
          </a:bodyPr>
          <a:lstStyle/>
          <a:p>
            <a:pPr marL="0" indent="0">
              <a:buNone/>
            </a:pPr>
            <a:r>
              <a:rPr lang="en-US" sz="4400" dirty="0" smtClean="0">
                <a:ln>
                  <a:solidFill>
                    <a:srgbClr val="0F4C8F"/>
                  </a:solidFill>
                </a:ln>
                <a:solidFill>
                  <a:srgbClr val="92D050"/>
                </a:solidFill>
                <a:latin typeface="Arial Black" panose="020B0A04020102020204" pitchFamily="34" charset="0"/>
              </a:rPr>
              <a:t>From the dashboard, you can:</a:t>
            </a:r>
          </a:p>
          <a:p>
            <a:pPr marL="0" indent="0">
              <a:buNone/>
            </a:pPr>
            <a:endParaRPr lang="en-US" sz="1100" dirty="0" smtClean="0">
              <a:ln>
                <a:solidFill>
                  <a:srgbClr val="0F4C8F"/>
                </a:solidFill>
              </a:ln>
              <a:solidFill>
                <a:srgbClr val="92D050"/>
              </a:solidFill>
              <a:latin typeface="Arial Black" panose="020B0A04020102020204" pitchFamily="34" charset="0"/>
            </a:endParaRPr>
          </a:p>
          <a:p>
            <a:pPr lvl="1">
              <a:lnSpc>
                <a:spcPct val="150000"/>
              </a:lnSpc>
            </a:pPr>
            <a:r>
              <a:rPr lang="en-US" sz="2800" dirty="0">
                <a:solidFill>
                  <a:srgbClr val="0F4C8F"/>
                </a:solidFill>
                <a:latin typeface="Times New Roman" panose="02020603050405020304" pitchFamily="18" charset="0"/>
                <a:cs typeface="Times New Roman" panose="02020603050405020304" pitchFamily="18" charset="0"/>
              </a:rPr>
              <a:t>monitor the status of all </a:t>
            </a:r>
            <a:r>
              <a:rPr lang="en-US" sz="2800" dirty="0" smtClean="0">
                <a:solidFill>
                  <a:srgbClr val="0F4C8F"/>
                </a:solidFill>
                <a:latin typeface="Times New Roman" panose="02020603050405020304" pitchFamily="18" charset="0"/>
                <a:cs typeface="Times New Roman" panose="02020603050405020304" pitchFamily="18" charset="0"/>
              </a:rPr>
              <a:t>assessments, including real-time alerts</a:t>
            </a:r>
          </a:p>
          <a:p>
            <a:pPr lvl="1">
              <a:lnSpc>
                <a:spcPct val="150000"/>
              </a:lnSpc>
            </a:pPr>
            <a:r>
              <a:rPr lang="en-US" sz="2800" dirty="0">
                <a:solidFill>
                  <a:srgbClr val="0F4C8F"/>
                </a:solidFill>
                <a:latin typeface="Times New Roman" panose="02020603050405020304" pitchFamily="18" charset="0"/>
                <a:cs typeface="Times New Roman" panose="02020603050405020304" pitchFamily="18" charset="0"/>
              </a:rPr>
              <a:t>update the status of individual </a:t>
            </a:r>
            <a:r>
              <a:rPr lang="en-US" sz="2800" dirty="0" smtClean="0">
                <a:solidFill>
                  <a:srgbClr val="0F4C8F"/>
                </a:solidFill>
                <a:latin typeface="Times New Roman" panose="02020603050405020304" pitchFamily="18" charset="0"/>
                <a:cs typeface="Times New Roman" panose="02020603050405020304" pitchFamily="18" charset="0"/>
              </a:rPr>
              <a:t>assessments</a:t>
            </a:r>
          </a:p>
          <a:p>
            <a:pPr lvl="1">
              <a:lnSpc>
                <a:spcPct val="150000"/>
              </a:lnSpc>
            </a:pPr>
            <a:r>
              <a:rPr lang="en-US" sz="2800" dirty="0">
                <a:solidFill>
                  <a:srgbClr val="0F4C8F"/>
                </a:solidFill>
                <a:latin typeface="Times New Roman" panose="02020603050405020304" pitchFamily="18" charset="0"/>
                <a:cs typeface="Times New Roman" panose="02020603050405020304" pitchFamily="18" charset="0"/>
              </a:rPr>
              <a:t>change an individual’s VistA clinic, Note title, and </a:t>
            </a:r>
            <a:r>
              <a:rPr lang="en-US" sz="2800" dirty="0" smtClean="0">
                <a:solidFill>
                  <a:srgbClr val="0F4C8F"/>
                </a:solidFill>
                <a:latin typeface="Times New Roman" panose="02020603050405020304" pitchFamily="18" charset="0"/>
                <a:cs typeface="Times New Roman" panose="02020603050405020304" pitchFamily="18" charset="0"/>
              </a:rPr>
              <a:t>clinician</a:t>
            </a:r>
            <a:endParaRPr lang="en-US" sz="2800" dirty="0">
              <a:solidFill>
                <a:srgbClr val="0F4C8F"/>
              </a:solidFill>
              <a:latin typeface="Times New Roman" panose="02020603050405020304" pitchFamily="18" charset="0"/>
              <a:cs typeface="Times New Roman" panose="02020603050405020304" pitchFamily="18" charset="0"/>
            </a:endParaRPr>
          </a:p>
          <a:p>
            <a:pPr lvl="1">
              <a:lnSpc>
                <a:spcPct val="150000"/>
              </a:lnSpc>
            </a:pPr>
            <a:r>
              <a:rPr lang="en-US" sz="2800" dirty="0">
                <a:solidFill>
                  <a:srgbClr val="0F4C8F"/>
                </a:solidFill>
                <a:latin typeface="Times New Roman" panose="02020603050405020304" pitchFamily="18" charset="0"/>
                <a:cs typeface="Times New Roman" panose="02020603050405020304" pitchFamily="18" charset="0"/>
              </a:rPr>
              <a:t>view and print the eScreening Veteran Summary</a:t>
            </a:r>
          </a:p>
          <a:p>
            <a:pPr lvl="1">
              <a:lnSpc>
                <a:spcPct val="150000"/>
              </a:lnSpc>
            </a:pPr>
            <a:r>
              <a:rPr lang="en-US" sz="2800" dirty="0">
                <a:solidFill>
                  <a:srgbClr val="0F4C8F"/>
                </a:solidFill>
                <a:latin typeface="Times New Roman" panose="02020603050405020304" pitchFamily="18" charset="0"/>
                <a:cs typeface="Times New Roman" panose="02020603050405020304" pitchFamily="18" charset="0"/>
              </a:rPr>
              <a:t>view </a:t>
            </a:r>
            <a:r>
              <a:rPr lang="en-US" sz="2800" dirty="0" smtClean="0">
                <a:solidFill>
                  <a:srgbClr val="0F4C8F"/>
                </a:solidFill>
                <a:latin typeface="Times New Roman" panose="02020603050405020304" pitchFamily="18" charset="0"/>
                <a:cs typeface="Times New Roman" panose="02020603050405020304" pitchFamily="18" charset="0"/>
              </a:rPr>
              <a:t>individual </a:t>
            </a:r>
            <a:r>
              <a:rPr lang="en-US" sz="2800" dirty="0">
                <a:solidFill>
                  <a:srgbClr val="0F4C8F"/>
                </a:solidFill>
                <a:latin typeface="Times New Roman" panose="02020603050405020304" pitchFamily="18" charset="0"/>
                <a:cs typeface="Times New Roman" panose="02020603050405020304" pitchFamily="18" charset="0"/>
              </a:rPr>
              <a:t>assessments and health factor titles</a:t>
            </a:r>
          </a:p>
          <a:p>
            <a:pPr lvl="1">
              <a:lnSpc>
                <a:spcPct val="150000"/>
              </a:lnSpc>
            </a:pPr>
            <a:r>
              <a:rPr lang="en-US" sz="2800" dirty="0" smtClean="0">
                <a:solidFill>
                  <a:srgbClr val="0F4C8F"/>
                </a:solidFill>
                <a:latin typeface="Times New Roman" panose="02020603050405020304" pitchFamily="18" charset="0"/>
                <a:cs typeface="Times New Roman" panose="02020603050405020304" pitchFamily="18" charset="0"/>
              </a:rPr>
              <a:t>save </a:t>
            </a:r>
            <a:r>
              <a:rPr lang="en-US" sz="2800" dirty="0">
                <a:solidFill>
                  <a:srgbClr val="0F4C8F"/>
                </a:solidFill>
                <a:latin typeface="Times New Roman" panose="02020603050405020304" pitchFamily="18" charset="0"/>
                <a:cs typeface="Times New Roman" panose="02020603050405020304" pitchFamily="18" charset="0"/>
              </a:rPr>
              <a:t>to VistA </a:t>
            </a:r>
          </a:p>
          <a:p>
            <a:pPr lvl="1"/>
            <a:endParaRPr lang="en-US" sz="2800" dirty="0" smtClean="0"/>
          </a:p>
          <a:p>
            <a:pPr lvl="1"/>
            <a:endParaRPr lang="en-US" sz="2800" dirty="0" smtClean="0"/>
          </a:p>
          <a:p>
            <a:pPr lvl="1"/>
            <a:endParaRPr lang="en-US" sz="2800" dirty="0"/>
          </a:p>
        </p:txBody>
      </p:sp>
    </p:spTree>
    <p:extLst>
      <p:ext uri="{BB962C8B-B14F-4D97-AF65-F5344CB8AC3E}">
        <p14:creationId xmlns:p14="http://schemas.microsoft.com/office/powerpoint/2010/main" val="877534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1" y="365126"/>
            <a:ext cx="11043249" cy="787814"/>
          </a:xfrm>
        </p:spPr>
        <p:txBody>
          <a:bodyPr>
            <a:noAutofit/>
          </a:bodyPr>
          <a:lstStyle/>
          <a:p>
            <a:r>
              <a:rPr lang="en-US" sz="4000" dirty="0" smtClean="0">
                <a:solidFill>
                  <a:srgbClr val="92D050"/>
                </a:solidFill>
                <a:latin typeface="Arial Black" panose="020B0A04020102020204" pitchFamily="34" charset="0"/>
              </a:rPr>
              <a:t>The Assessment Dashboard – </a:t>
            </a:r>
            <a:r>
              <a:rPr lang="en-US" sz="4000" dirty="0" smtClean="0">
                <a:ln>
                  <a:solidFill>
                    <a:srgbClr val="0F4C8F"/>
                  </a:solidFill>
                </a:ln>
                <a:solidFill>
                  <a:srgbClr val="92D050"/>
                </a:solidFill>
                <a:latin typeface="Arial Black" panose="020B0A04020102020204" pitchFamily="34" charset="0"/>
              </a:rPr>
              <a:t>you can: </a:t>
            </a:r>
            <a:endParaRPr lang="en-US" sz="4000"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72529" y="1152940"/>
            <a:ext cx="11181272" cy="5024023"/>
          </a:xfrm>
        </p:spPr>
        <p:txBody>
          <a:bodyPr/>
          <a:lstStyle/>
          <a:p>
            <a:pPr marL="457200" lvl="1" indent="0">
              <a:buNone/>
            </a:pPr>
            <a:r>
              <a:rPr lang="en-US" sz="2800" dirty="0" smtClean="0"/>
              <a:t>View the dashboard                                                 or Chart view:</a:t>
            </a:r>
            <a:br>
              <a:rPr lang="en-US" sz="2800" dirty="0" smtClean="0"/>
            </a:br>
            <a:r>
              <a:rPr lang="en-US" sz="2800" dirty="0" smtClean="0"/>
              <a:t>in List view:</a:t>
            </a:r>
          </a:p>
          <a:p>
            <a:pPr lvl="1"/>
            <a:endParaRPr lang="en-US" sz="2800" dirty="0" smtClean="0"/>
          </a:p>
          <a:p>
            <a:pPr lvl="1"/>
            <a:endParaRPr lang="en-US" sz="2800" dirty="0"/>
          </a:p>
        </p:txBody>
      </p:sp>
      <p:pic>
        <p:nvPicPr>
          <p:cNvPr id="6" name="Picture 5" descr="Assessment Dashboard list view has a program drop-down list and a search button and a check box for auto-refresh. There is a list of veterans with columns for assessment changed date, veteran, SSN-4, program, clinicians, duration, progress, status, and alert."/>
          <p:cNvPicPr/>
          <p:nvPr/>
        </p:nvPicPr>
        <p:blipFill>
          <a:blip r:embed="rId3">
            <a:extLst>
              <a:ext uri="{28A0092B-C50C-407E-A947-70E740481C1C}">
                <a14:useLocalDpi xmlns:a14="http://schemas.microsoft.com/office/drawing/2010/main" val="0"/>
              </a:ext>
            </a:extLst>
          </a:blip>
          <a:stretch>
            <a:fillRect/>
          </a:stretch>
        </p:blipFill>
        <p:spPr>
          <a:xfrm>
            <a:off x="619985" y="1947020"/>
            <a:ext cx="5573782" cy="4229943"/>
          </a:xfrm>
          <a:prstGeom prst="rect">
            <a:avLst/>
          </a:prstGeom>
          <a:ln>
            <a:solidFill>
              <a:schemeClr val="bg1">
                <a:lumMod val="85000"/>
              </a:schemeClr>
            </a:solidFill>
          </a:ln>
        </p:spPr>
      </p:pic>
      <p:pic>
        <p:nvPicPr>
          <p:cNvPr id="11" name="Picture 10" descr="Assessment Dashboard chart view has a program drop-down list and a search button and a check box for auto-refresh. Alerts are shown in a pie chart and Slow moving incomplete assessments are shown as a bar graph. Assessments nearing completion are shown as percents in a horizontal bar graph."/>
          <p:cNvPicPr/>
          <p:nvPr/>
        </p:nvPicPr>
        <p:blipFill>
          <a:blip r:embed="rId4">
            <a:extLst>
              <a:ext uri="{28A0092B-C50C-407E-A947-70E740481C1C}">
                <a14:useLocalDpi xmlns:a14="http://schemas.microsoft.com/office/drawing/2010/main" val="0"/>
              </a:ext>
            </a:extLst>
          </a:blip>
          <a:stretch>
            <a:fillRect/>
          </a:stretch>
        </p:blipFill>
        <p:spPr>
          <a:xfrm>
            <a:off x="6763109" y="1777040"/>
            <a:ext cx="4590691" cy="4399923"/>
          </a:xfrm>
          <a:prstGeom prst="rect">
            <a:avLst/>
          </a:prstGeom>
          <a:ln>
            <a:solidFill>
              <a:schemeClr val="bg1">
                <a:lumMod val="85000"/>
              </a:schemeClr>
            </a:solidFill>
          </a:ln>
        </p:spPr>
      </p:pic>
      <p:cxnSp>
        <p:nvCxnSpPr>
          <p:cNvPr id="12" name="Straight Arrow Connector 11"/>
          <p:cNvCxnSpPr/>
          <p:nvPr/>
        </p:nvCxnSpPr>
        <p:spPr>
          <a:xfrm flipH="1">
            <a:off x="11263538" y="1416746"/>
            <a:ext cx="681461" cy="7085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659631" y="1535502"/>
            <a:ext cx="775678" cy="8722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279366" y="2721290"/>
            <a:ext cx="897148" cy="38422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26" name="Oval 25"/>
          <p:cNvSpPr/>
          <p:nvPr/>
        </p:nvSpPr>
        <p:spPr>
          <a:xfrm>
            <a:off x="10577424" y="2355146"/>
            <a:ext cx="897148" cy="38422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9184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1" y="365126"/>
            <a:ext cx="11043249" cy="787814"/>
          </a:xfrm>
        </p:spPr>
        <p:txBody>
          <a:bodyPr>
            <a:noAutofit/>
          </a:bodyPr>
          <a:lstStyle/>
          <a:p>
            <a:r>
              <a:rPr lang="en-US" sz="4000" dirty="0" smtClean="0">
                <a:solidFill>
                  <a:srgbClr val="92D050"/>
                </a:solidFill>
                <a:latin typeface="Arial Black" panose="020B0A04020102020204" pitchFamily="34" charset="0"/>
              </a:rPr>
              <a:t>The Assessment Dashboard – </a:t>
            </a:r>
            <a:r>
              <a:rPr lang="en-US" sz="4000" dirty="0" smtClean="0">
                <a:ln>
                  <a:solidFill>
                    <a:srgbClr val="0F4C8F"/>
                  </a:solidFill>
                </a:ln>
                <a:solidFill>
                  <a:srgbClr val="92D050"/>
                </a:solidFill>
                <a:latin typeface="Arial Black" panose="020B0A04020102020204" pitchFamily="34" charset="0"/>
              </a:rPr>
              <a:t>you can: </a:t>
            </a:r>
            <a:endParaRPr lang="en-US" sz="4000"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72529" y="1152940"/>
            <a:ext cx="11181272" cy="5024023"/>
          </a:xfrm>
        </p:spPr>
        <p:txBody>
          <a:bodyPr/>
          <a:lstStyle/>
          <a:p>
            <a:pPr lvl="1"/>
            <a:endParaRPr lang="en-US" sz="2800" dirty="0" smtClean="0"/>
          </a:p>
          <a:p>
            <a:pPr lvl="1"/>
            <a:endParaRPr lang="en-US" sz="2800" dirty="0"/>
          </a:p>
          <a:p>
            <a:pPr lvl="1"/>
            <a:r>
              <a:rPr lang="en-US" sz="2800" dirty="0" smtClean="0"/>
              <a:t>monitor </a:t>
            </a:r>
            <a:r>
              <a:rPr lang="en-US" sz="2800" dirty="0"/>
              <a:t>the status </a:t>
            </a:r>
            <a:r>
              <a:rPr lang="en-US" sz="2800" dirty="0" smtClean="0"/>
              <a:t/>
            </a:r>
            <a:br>
              <a:rPr lang="en-US" sz="2800" dirty="0" smtClean="0"/>
            </a:br>
            <a:r>
              <a:rPr lang="en-US" sz="2800" dirty="0" smtClean="0"/>
              <a:t>of all assessments, </a:t>
            </a:r>
            <a:br>
              <a:rPr lang="en-US" sz="2800" dirty="0" smtClean="0"/>
            </a:br>
            <a:r>
              <a:rPr lang="en-US" sz="2800" dirty="0" smtClean="0"/>
              <a:t>including real-time </a:t>
            </a:r>
            <a:br>
              <a:rPr lang="en-US" sz="2800" dirty="0" smtClean="0"/>
            </a:br>
            <a:r>
              <a:rPr lang="en-US" sz="2800" dirty="0" smtClean="0"/>
              <a:t>alerts</a:t>
            </a:r>
          </a:p>
          <a:p>
            <a:pPr lvl="1"/>
            <a:endParaRPr lang="en-US" sz="2800" dirty="0" smtClean="0"/>
          </a:p>
          <a:p>
            <a:pPr lvl="1"/>
            <a:endParaRPr lang="en-US" sz="2800" dirty="0"/>
          </a:p>
        </p:txBody>
      </p:sp>
      <p:pic>
        <p:nvPicPr>
          <p:cNvPr id="6" name="Picture 5" descr="Assessment Dashboard list view has a program drop-down list and a search button and a check box for auto-refresh. There is a list of veterans with columns for assessment changed date, veteran, SSN-4, program, clinicians, duration, progress, status, and alert."/>
          <p:cNvPicPr/>
          <p:nvPr/>
        </p:nvPicPr>
        <p:blipFill>
          <a:blip r:embed="rId3">
            <a:extLst>
              <a:ext uri="{28A0092B-C50C-407E-A947-70E740481C1C}">
                <a14:useLocalDpi xmlns:a14="http://schemas.microsoft.com/office/drawing/2010/main" val="0"/>
              </a:ext>
            </a:extLst>
          </a:blip>
          <a:stretch>
            <a:fillRect/>
          </a:stretch>
        </p:blipFill>
        <p:spPr>
          <a:xfrm>
            <a:off x="4053297" y="1152940"/>
            <a:ext cx="6644891" cy="5200021"/>
          </a:xfrm>
          <a:prstGeom prst="rect">
            <a:avLst/>
          </a:prstGeom>
          <a:ln>
            <a:solidFill>
              <a:schemeClr val="bg1">
                <a:lumMod val="85000"/>
              </a:schemeClr>
            </a:solidFill>
          </a:ln>
        </p:spPr>
      </p:pic>
      <p:sp>
        <p:nvSpPr>
          <p:cNvPr id="4" name="Rectangle 3"/>
          <p:cNvSpPr/>
          <p:nvPr/>
        </p:nvSpPr>
        <p:spPr>
          <a:xfrm>
            <a:off x="9144000" y="2915728"/>
            <a:ext cx="1759789" cy="3122763"/>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907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4000" dirty="0" smtClean="0">
                <a:solidFill>
                  <a:srgbClr val="92D050"/>
                </a:solidFill>
                <a:latin typeface="Arial Black" panose="020B0A04020102020204" pitchFamily="34" charset="0"/>
              </a:rPr>
              <a:t>Assessment Dashboard - </a:t>
            </a:r>
            <a:r>
              <a:rPr lang="en-US" sz="4000" dirty="0">
                <a:ln>
                  <a:solidFill>
                    <a:srgbClr val="0F4C8F"/>
                  </a:solidFill>
                </a:ln>
                <a:solidFill>
                  <a:srgbClr val="92D050"/>
                </a:solidFill>
                <a:latin typeface="Arial Black" panose="020B0A04020102020204" pitchFamily="34" charset="0"/>
              </a:rPr>
              <a:t>you can: </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72529" y="1152940"/>
            <a:ext cx="11181272" cy="5024023"/>
          </a:xfrm>
        </p:spPr>
        <p:txBody>
          <a:bodyPr/>
          <a:lstStyle/>
          <a:p>
            <a:pPr lvl="1"/>
            <a:endParaRPr lang="en-US" sz="2800" dirty="0" smtClean="0"/>
          </a:p>
          <a:p>
            <a:pPr lvl="1"/>
            <a:endParaRPr lang="en-US" sz="2800" dirty="0"/>
          </a:p>
          <a:p>
            <a:pPr lvl="1"/>
            <a:endParaRPr lang="en-US" sz="2800" dirty="0" smtClean="0"/>
          </a:p>
          <a:p>
            <a:pPr lvl="1"/>
            <a:r>
              <a:rPr lang="en-US" sz="2800" dirty="0" smtClean="0"/>
              <a:t>update </a:t>
            </a:r>
            <a:br>
              <a:rPr lang="en-US" sz="2800" dirty="0" smtClean="0"/>
            </a:br>
            <a:r>
              <a:rPr lang="en-US" sz="2800" dirty="0" smtClean="0"/>
              <a:t>the status of </a:t>
            </a:r>
            <a:br>
              <a:rPr lang="en-US" sz="2800" dirty="0" smtClean="0"/>
            </a:br>
            <a:r>
              <a:rPr lang="en-US" sz="2800" dirty="0" smtClean="0"/>
              <a:t>individual assessments  </a:t>
            </a:r>
          </a:p>
          <a:p>
            <a:pPr lvl="1"/>
            <a:endParaRPr lang="en-US" sz="2800" dirty="0"/>
          </a:p>
          <a:p>
            <a:pPr lvl="1"/>
            <a:endParaRPr lang="en-US" sz="2800" dirty="0" smtClean="0"/>
          </a:p>
          <a:p>
            <a:pPr marL="457200" lvl="1" indent="0">
              <a:buNone/>
            </a:pPr>
            <a:endParaRPr lang="en-US" sz="2800" dirty="0" smtClean="0"/>
          </a:p>
          <a:p>
            <a:pPr lvl="1"/>
            <a:endParaRPr lang="en-US" sz="2800" dirty="0"/>
          </a:p>
          <a:p>
            <a:pPr lvl="1"/>
            <a:endParaRPr lang="en-US" sz="2800" dirty="0"/>
          </a:p>
        </p:txBody>
      </p:sp>
      <p:pic>
        <p:nvPicPr>
          <p:cNvPr id="5" name="Picture 4" descr="assessment summary shows a current status next to a drop-down list for updating status. Read-only section contains the program name, name of Veteran, dob, ssn-4, battery name, created by, date created, date completed, and a link to view Veteran summary. A completeness section displays graphic indicators of completeness and an alert section displays alerts. There are drop-down lists with fields for VistA clinic, Note title, and clinician. Bottom buttons are Review assessment, save to VistA, and Health Factor titles. There are buttons for save and cancel."/>
          <p:cNvPicPr/>
          <p:nvPr/>
        </p:nvPicPr>
        <p:blipFill>
          <a:blip r:embed="rId3">
            <a:extLst>
              <a:ext uri="{28A0092B-C50C-407E-A947-70E740481C1C}">
                <a14:useLocalDpi xmlns:a14="http://schemas.microsoft.com/office/drawing/2010/main" val="0"/>
              </a:ext>
            </a:extLst>
          </a:blip>
          <a:stretch>
            <a:fillRect/>
          </a:stretch>
        </p:blipFill>
        <p:spPr>
          <a:xfrm>
            <a:off x="4467212" y="1152940"/>
            <a:ext cx="6351749" cy="5472147"/>
          </a:xfrm>
          <a:prstGeom prst="rect">
            <a:avLst/>
          </a:prstGeom>
          <a:ln>
            <a:solidFill>
              <a:schemeClr val="bg1">
                <a:lumMod val="85000"/>
              </a:schemeClr>
            </a:solidFill>
          </a:ln>
        </p:spPr>
      </p:pic>
      <p:sp>
        <p:nvSpPr>
          <p:cNvPr id="6" name="Rectangle 5"/>
          <p:cNvSpPr/>
          <p:nvPr/>
        </p:nvSpPr>
        <p:spPr>
          <a:xfrm>
            <a:off x="7297947" y="1552754"/>
            <a:ext cx="3674853" cy="5175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535217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6" y="365126"/>
            <a:ext cx="10767204" cy="787814"/>
          </a:xfrm>
        </p:spPr>
        <p:txBody>
          <a:bodyPr>
            <a:normAutofit/>
          </a:bodyPr>
          <a:lstStyle/>
          <a:p>
            <a:r>
              <a:rPr lang="en-US" sz="4000" dirty="0" smtClean="0">
                <a:solidFill>
                  <a:srgbClr val="92D050"/>
                </a:solidFill>
                <a:latin typeface="Arial Black" panose="020B0A04020102020204" pitchFamily="34" charset="0"/>
              </a:rPr>
              <a:t>Assessment Dashboard - </a:t>
            </a:r>
            <a:r>
              <a:rPr lang="en-US" sz="4000" dirty="0">
                <a:ln>
                  <a:solidFill>
                    <a:srgbClr val="0F4C8F"/>
                  </a:solidFill>
                </a:ln>
                <a:solidFill>
                  <a:srgbClr val="92D050"/>
                </a:solidFill>
                <a:latin typeface="Arial Black" panose="020B0A04020102020204" pitchFamily="34" charset="0"/>
              </a:rPr>
              <a:t>you can: </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 y="1152940"/>
            <a:ext cx="11353800" cy="5024023"/>
          </a:xfrm>
        </p:spPr>
        <p:txBody>
          <a:bodyPr/>
          <a:lstStyle/>
          <a:p>
            <a:pPr marL="0" indent="0">
              <a:buNone/>
            </a:pPr>
            <a:endParaRPr lang="en-US" sz="4400" dirty="0" smtClean="0">
              <a:ln>
                <a:solidFill>
                  <a:srgbClr val="0F4C8F"/>
                </a:solidFill>
              </a:ln>
              <a:solidFill>
                <a:srgbClr val="92D050"/>
              </a:solidFill>
              <a:latin typeface="Arial Black" panose="020B0A04020102020204" pitchFamily="34" charset="0"/>
            </a:endParaRPr>
          </a:p>
          <a:p>
            <a:pPr marL="0" indent="0">
              <a:buNone/>
            </a:pPr>
            <a:endParaRPr lang="en-US" sz="4400" dirty="0">
              <a:ln>
                <a:solidFill>
                  <a:srgbClr val="0F4C8F"/>
                </a:solidFill>
              </a:ln>
              <a:solidFill>
                <a:srgbClr val="92D050"/>
              </a:solidFill>
              <a:latin typeface="Arial Black" panose="020B0A04020102020204" pitchFamily="34" charset="0"/>
            </a:endParaRPr>
          </a:p>
          <a:p>
            <a:pPr marL="0" indent="0">
              <a:buNone/>
            </a:pPr>
            <a:endParaRPr lang="en-US" sz="4400" dirty="0" smtClean="0">
              <a:ln>
                <a:solidFill>
                  <a:srgbClr val="0F4C8F"/>
                </a:solidFill>
              </a:ln>
              <a:solidFill>
                <a:srgbClr val="92D050"/>
              </a:solidFill>
              <a:latin typeface="Arial Black" panose="020B0A04020102020204" pitchFamily="34" charset="0"/>
            </a:endParaRPr>
          </a:p>
          <a:p>
            <a:pPr marL="0" indent="0">
              <a:buNone/>
            </a:pPr>
            <a:endParaRPr lang="en-US" sz="4400" dirty="0" smtClean="0">
              <a:ln>
                <a:solidFill>
                  <a:srgbClr val="0F4C8F"/>
                </a:solidFill>
              </a:ln>
              <a:solidFill>
                <a:srgbClr val="92D050"/>
              </a:solidFill>
              <a:latin typeface="Arial Black" panose="020B0A04020102020204" pitchFamily="34" charset="0"/>
            </a:endParaRPr>
          </a:p>
          <a:p>
            <a:pPr lvl="1"/>
            <a:r>
              <a:rPr lang="en-US" sz="2800" dirty="0" smtClean="0"/>
              <a:t>change a Veteran’s </a:t>
            </a:r>
            <a:br>
              <a:rPr lang="en-US" sz="2800" dirty="0" smtClean="0"/>
            </a:br>
            <a:r>
              <a:rPr lang="en-US" sz="2800" dirty="0" smtClean="0"/>
              <a:t>VistA clinic, </a:t>
            </a:r>
            <a:br>
              <a:rPr lang="en-US" sz="2800" dirty="0" smtClean="0"/>
            </a:br>
            <a:r>
              <a:rPr lang="en-US" sz="2800" dirty="0" smtClean="0"/>
              <a:t>Note title, and </a:t>
            </a:r>
            <a:br>
              <a:rPr lang="en-US" sz="2800" dirty="0" smtClean="0"/>
            </a:br>
            <a:r>
              <a:rPr lang="en-US" sz="2800" dirty="0" smtClean="0"/>
              <a:t>clinician</a:t>
            </a:r>
          </a:p>
          <a:p>
            <a:pPr lvl="1"/>
            <a:endParaRPr lang="en-US" sz="2800" dirty="0"/>
          </a:p>
          <a:p>
            <a:pPr lvl="1"/>
            <a:endParaRPr lang="en-US" sz="2800" dirty="0">
              <a:solidFill>
                <a:srgbClr val="FF0000"/>
              </a:solidFill>
            </a:endParaRPr>
          </a:p>
          <a:p>
            <a:pPr lvl="1"/>
            <a:endParaRPr lang="en-US" sz="2800" dirty="0"/>
          </a:p>
        </p:txBody>
      </p:sp>
      <p:pic>
        <p:nvPicPr>
          <p:cNvPr id="5" name="Picture 4" descr="assessment summary shows a current status next to a drop-down list for updating status. Read-only section contains the program name, name of Veteran, dob, ssn-4, battery name, created by, date created, date completed, and a link to view Veteran summary. A completeness section displays graphic indicators of completeness and an alert section displays alerts. There are drop-down lists with fields for VistA clinic, Note title, and clinician. Bottom buttons are Review assessment, save to VistA, and Health Factor titles. There are buttons for save and cancel."/>
          <p:cNvPicPr/>
          <p:nvPr/>
        </p:nvPicPr>
        <p:blipFill>
          <a:blip r:embed="rId3">
            <a:extLst>
              <a:ext uri="{28A0092B-C50C-407E-A947-70E740481C1C}">
                <a14:useLocalDpi xmlns:a14="http://schemas.microsoft.com/office/drawing/2010/main" val="0"/>
              </a:ext>
            </a:extLst>
          </a:blip>
          <a:stretch>
            <a:fillRect/>
          </a:stretch>
        </p:blipFill>
        <p:spPr>
          <a:xfrm>
            <a:off x="4380949" y="1152940"/>
            <a:ext cx="5815474" cy="5420388"/>
          </a:xfrm>
          <a:prstGeom prst="rect">
            <a:avLst/>
          </a:prstGeom>
          <a:ln>
            <a:solidFill>
              <a:schemeClr val="bg1">
                <a:lumMod val="85000"/>
              </a:schemeClr>
            </a:solidFill>
          </a:ln>
        </p:spPr>
      </p:pic>
      <p:sp>
        <p:nvSpPr>
          <p:cNvPr id="7" name="Rectangle 6"/>
          <p:cNvSpPr/>
          <p:nvPr/>
        </p:nvSpPr>
        <p:spPr>
          <a:xfrm>
            <a:off x="4226943" y="5555411"/>
            <a:ext cx="6124755" cy="587046"/>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959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08" y="365126"/>
            <a:ext cx="10698192" cy="787814"/>
          </a:xfrm>
        </p:spPr>
        <p:txBody>
          <a:bodyPr>
            <a:normAutofit/>
          </a:bodyPr>
          <a:lstStyle/>
          <a:p>
            <a:r>
              <a:rPr lang="en-US" sz="4000" dirty="0" smtClean="0">
                <a:solidFill>
                  <a:srgbClr val="92D050"/>
                </a:solidFill>
                <a:latin typeface="Arial Black" panose="020B0A04020102020204" pitchFamily="34" charset="0"/>
              </a:rPr>
              <a:t>Assessment Dashboard - </a:t>
            </a:r>
            <a:r>
              <a:rPr lang="en-US" sz="4000" dirty="0">
                <a:ln>
                  <a:solidFill>
                    <a:srgbClr val="0F4C8F"/>
                  </a:solidFill>
                </a:ln>
                <a:solidFill>
                  <a:srgbClr val="92D050"/>
                </a:solidFill>
                <a:latin typeface="Arial Black" panose="020B0A04020102020204" pitchFamily="34" charset="0"/>
              </a:rPr>
              <a:t>you can: </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327804" y="1152940"/>
            <a:ext cx="11025996" cy="5024023"/>
          </a:xfrm>
        </p:spPr>
        <p:txBody>
          <a:bodyPr/>
          <a:lstStyle/>
          <a:p>
            <a:pPr lvl="1"/>
            <a:endParaRPr lang="en-US" sz="2800" dirty="0" smtClean="0"/>
          </a:p>
          <a:p>
            <a:pPr lvl="1"/>
            <a:endParaRPr lang="en-US" sz="2800" dirty="0"/>
          </a:p>
          <a:p>
            <a:pPr lvl="1"/>
            <a:endParaRPr lang="en-US" sz="2800" dirty="0" smtClean="0"/>
          </a:p>
          <a:p>
            <a:pPr lvl="1"/>
            <a:r>
              <a:rPr lang="en-US" sz="2800" dirty="0" smtClean="0"/>
              <a:t>view </a:t>
            </a:r>
            <a:r>
              <a:rPr lang="en-US" sz="2800" dirty="0"/>
              <a:t>and print </a:t>
            </a:r>
            <a:r>
              <a:rPr lang="en-US" sz="2800" dirty="0" smtClean="0"/>
              <a:t/>
            </a:r>
            <a:br>
              <a:rPr lang="en-US" sz="2800" dirty="0" smtClean="0"/>
            </a:br>
            <a:r>
              <a:rPr lang="en-US" sz="2800" dirty="0" smtClean="0"/>
              <a:t>the eScreening </a:t>
            </a:r>
            <a:br>
              <a:rPr lang="en-US" sz="2800" dirty="0" smtClean="0"/>
            </a:br>
            <a:r>
              <a:rPr lang="en-US" sz="2800" dirty="0" smtClean="0"/>
              <a:t>Veteran Summary</a:t>
            </a:r>
          </a:p>
          <a:p>
            <a:pPr lvl="1"/>
            <a:endParaRPr lang="en-US" sz="2800" dirty="0"/>
          </a:p>
          <a:p>
            <a:pPr lvl="1"/>
            <a:endParaRPr lang="en-US" sz="2800" dirty="0"/>
          </a:p>
        </p:txBody>
      </p:sp>
      <p:pic>
        <p:nvPicPr>
          <p:cNvPr id="10" name="Picture 9" descr="assessment summary shows a current status next to a drop-down list for updating status. Read-only section contains the program name, name of Veteran, dob, ssn-4, battery name, created by, date created, date completed, and a link to view Veteran summary. A completeness section displays graphic indicators of completeness and an alert section displays alerts. There are drop-down lists with fields for VistA clinic, Note title, and clinician. Bottom buttons are Review assessment, save to VistA, and Health Factor titles. There are buttons for save and cancel."/>
          <p:cNvPicPr/>
          <p:nvPr/>
        </p:nvPicPr>
        <p:blipFill>
          <a:blip r:embed="rId3">
            <a:extLst>
              <a:ext uri="{28A0092B-C50C-407E-A947-70E740481C1C}">
                <a14:useLocalDpi xmlns:a14="http://schemas.microsoft.com/office/drawing/2010/main" val="0"/>
              </a:ext>
            </a:extLst>
          </a:blip>
          <a:stretch>
            <a:fillRect/>
          </a:stretch>
        </p:blipFill>
        <p:spPr>
          <a:xfrm>
            <a:off x="4467212" y="1152940"/>
            <a:ext cx="6351749" cy="5472147"/>
          </a:xfrm>
          <a:prstGeom prst="rect">
            <a:avLst/>
          </a:prstGeom>
          <a:ln>
            <a:solidFill>
              <a:schemeClr val="bg1">
                <a:lumMod val="85000"/>
              </a:schemeClr>
            </a:solidFill>
          </a:ln>
        </p:spPr>
      </p:pic>
      <p:cxnSp>
        <p:nvCxnSpPr>
          <p:cNvPr id="7" name="Straight Arrow Connector 6"/>
          <p:cNvCxnSpPr/>
          <p:nvPr/>
        </p:nvCxnSpPr>
        <p:spPr>
          <a:xfrm flipH="1" flipV="1">
            <a:off x="10268308" y="4070203"/>
            <a:ext cx="1085492" cy="74333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90788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08" y="365126"/>
            <a:ext cx="10698192" cy="787814"/>
          </a:xfrm>
        </p:spPr>
        <p:txBody>
          <a:bodyPr>
            <a:normAutofit/>
          </a:bodyPr>
          <a:lstStyle/>
          <a:p>
            <a:r>
              <a:rPr lang="en-US" sz="4000" dirty="0" smtClean="0">
                <a:solidFill>
                  <a:srgbClr val="92D050"/>
                </a:solidFill>
                <a:latin typeface="Arial Black" panose="020B0A04020102020204" pitchFamily="34" charset="0"/>
              </a:rPr>
              <a:t>Assessment Dashboard</a:t>
            </a:r>
            <a:r>
              <a:rPr lang="en-US" sz="4000" dirty="0" smtClean="0">
                <a:ln>
                  <a:solidFill>
                    <a:srgbClr val="0F4C8F"/>
                  </a:solidFill>
                </a:ln>
                <a:solidFill>
                  <a:srgbClr val="92D050"/>
                </a:solidFill>
                <a:latin typeface="Arial Black" panose="020B0A04020102020204" pitchFamily="34" charset="0"/>
              </a:rPr>
              <a:t> </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327804" y="1152940"/>
            <a:ext cx="11025996" cy="5024023"/>
          </a:xfrm>
        </p:spPr>
        <p:txBody>
          <a:bodyPr/>
          <a:lstStyle/>
          <a:p>
            <a:pPr lvl="1"/>
            <a:endParaRPr lang="en-US" sz="2800" dirty="0" smtClean="0"/>
          </a:p>
          <a:p>
            <a:pPr lvl="1"/>
            <a:endParaRPr lang="en-US" sz="2800" dirty="0"/>
          </a:p>
          <a:p>
            <a:pPr marL="457200" lvl="1" indent="0">
              <a:buNone/>
            </a:pPr>
            <a:endParaRPr lang="en-US" sz="2800" dirty="0"/>
          </a:p>
          <a:p>
            <a:pPr lvl="1"/>
            <a:endParaRPr lang="en-US" sz="2800" dirty="0"/>
          </a:p>
        </p:txBody>
      </p:sp>
      <p:pic>
        <p:nvPicPr>
          <p:cNvPr id="6" name="Picture 5" descr="Summary shows Veteran's appointments and clinician, where to go for questions or concerns or full report of results, and a graph on depression showing this Veteran's score as severe, with a paragraph on managing depression."/>
          <p:cNvPicPr/>
          <p:nvPr/>
        </p:nvPicPr>
        <p:blipFill>
          <a:blip r:embed="rId3">
            <a:extLst>
              <a:ext uri="{28A0092B-C50C-407E-A947-70E740481C1C}">
                <a14:useLocalDpi xmlns:a14="http://schemas.microsoft.com/office/drawing/2010/main" val="0"/>
              </a:ext>
            </a:extLst>
          </a:blip>
          <a:stretch>
            <a:fillRect/>
          </a:stretch>
        </p:blipFill>
        <p:spPr>
          <a:xfrm>
            <a:off x="4031784" y="1152940"/>
            <a:ext cx="5966232" cy="5544647"/>
          </a:xfrm>
          <a:prstGeom prst="rect">
            <a:avLst/>
          </a:prstGeom>
          <a:ln>
            <a:solidFill>
              <a:schemeClr val="bg1">
                <a:lumMod val="85000"/>
              </a:schemeClr>
            </a:solidFill>
          </a:ln>
        </p:spPr>
      </p:pic>
      <p:cxnSp>
        <p:nvCxnSpPr>
          <p:cNvPr id="7" name="Straight Arrow Connector 6"/>
          <p:cNvCxnSpPr/>
          <p:nvPr/>
        </p:nvCxnSpPr>
        <p:spPr>
          <a:xfrm flipH="1" flipV="1">
            <a:off x="10075653" y="1750974"/>
            <a:ext cx="931652" cy="4401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709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365125"/>
            <a:ext cx="10925783" cy="1325563"/>
          </a:xfrm>
        </p:spPr>
        <p:txBody>
          <a:bodyPr>
            <a:noAutofit/>
          </a:bodyPr>
          <a:lstStyle/>
          <a:p>
            <a:r>
              <a:rPr lang="en-US" dirty="0" smtClean="0">
                <a:solidFill>
                  <a:srgbClr val="92D050"/>
                </a:solidFill>
                <a:latin typeface="Arial Black" panose="020B0A04020102020204" pitchFamily="34" charset="0"/>
              </a:rPr>
              <a:t>MHE training notes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690688"/>
            <a:ext cx="10141225" cy="4671201"/>
          </a:xfrm>
        </p:spPr>
        <p:txBody>
          <a:bodyPr>
            <a:normAutofit/>
          </a:bodyPr>
          <a:lstStyle/>
          <a:p>
            <a:pPr marL="0" indent="0">
              <a:buNone/>
            </a:pPr>
            <a:r>
              <a:rPr lang="en-US" sz="3200" b="1" dirty="0" smtClean="0">
                <a:solidFill>
                  <a:srgbClr val="0F4C8F"/>
                </a:solidFill>
                <a:latin typeface="Arial Black" panose="020B0A04020102020204" pitchFamily="34" charset="0"/>
              </a:rPr>
              <a:t>Notes that relate to the topic will appear under some slides.</a:t>
            </a:r>
            <a:endParaRPr lang="en-US" sz="3200" dirty="0" smtClean="0"/>
          </a:p>
          <a:p>
            <a:endParaRPr lang="en-US" dirty="0"/>
          </a:p>
        </p:txBody>
      </p:sp>
    </p:spTree>
    <p:extLst>
      <p:ext uri="{BB962C8B-B14F-4D97-AF65-F5344CB8AC3E}">
        <p14:creationId xmlns:p14="http://schemas.microsoft.com/office/powerpoint/2010/main" val="1886042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4000" dirty="0" smtClean="0">
                <a:solidFill>
                  <a:srgbClr val="92D050"/>
                </a:solidFill>
                <a:latin typeface="Arial Black" panose="020B0A04020102020204" pitchFamily="34" charset="0"/>
              </a:rPr>
              <a:t>Assessment Dashboard - </a:t>
            </a:r>
            <a:r>
              <a:rPr lang="en-US" sz="4000" dirty="0">
                <a:ln>
                  <a:solidFill>
                    <a:srgbClr val="0F4C8F"/>
                  </a:solidFill>
                </a:ln>
                <a:solidFill>
                  <a:srgbClr val="92D050"/>
                </a:solidFill>
                <a:latin typeface="Arial Black" panose="020B0A04020102020204" pitchFamily="34" charset="0"/>
              </a:rPr>
              <a:t>you can: </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 y="1152940"/>
            <a:ext cx="11353800" cy="5024023"/>
          </a:xfrm>
        </p:spPr>
        <p:txBody>
          <a:bodyPr/>
          <a:lstStyle/>
          <a:p>
            <a:pPr marL="0" indent="0">
              <a:buNone/>
            </a:pPr>
            <a:endParaRPr lang="en-US" sz="4400" dirty="0" smtClean="0">
              <a:ln>
                <a:solidFill>
                  <a:srgbClr val="0F4C8F"/>
                </a:solidFill>
              </a:ln>
              <a:solidFill>
                <a:srgbClr val="92D050"/>
              </a:solidFill>
              <a:latin typeface="Arial Black" panose="020B0A04020102020204" pitchFamily="34" charset="0"/>
            </a:endParaRPr>
          </a:p>
          <a:p>
            <a:pPr marL="0" indent="0">
              <a:buNone/>
            </a:pPr>
            <a:endParaRPr lang="en-US" sz="4400" dirty="0">
              <a:ln>
                <a:solidFill>
                  <a:srgbClr val="0F4C8F"/>
                </a:solidFill>
              </a:ln>
              <a:solidFill>
                <a:srgbClr val="92D050"/>
              </a:solidFill>
              <a:latin typeface="Arial Black" panose="020B0A04020102020204" pitchFamily="34" charset="0"/>
            </a:endParaRPr>
          </a:p>
          <a:p>
            <a:pPr marL="0" indent="0">
              <a:buNone/>
            </a:pPr>
            <a:endParaRPr lang="en-US" sz="4400" dirty="0" smtClean="0">
              <a:ln>
                <a:solidFill>
                  <a:srgbClr val="0F4C8F"/>
                </a:solidFill>
              </a:ln>
              <a:solidFill>
                <a:srgbClr val="92D050"/>
              </a:solidFill>
              <a:latin typeface="Arial Black" panose="020B0A04020102020204" pitchFamily="34" charset="0"/>
            </a:endParaRPr>
          </a:p>
          <a:p>
            <a:pPr lvl="1"/>
            <a:r>
              <a:rPr lang="en-US" sz="2800" dirty="0" smtClean="0"/>
              <a:t>view  </a:t>
            </a:r>
            <a:br>
              <a:rPr lang="en-US" sz="2800" dirty="0" smtClean="0"/>
            </a:br>
            <a:r>
              <a:rPr lang="en-US" sz="2800" dirty="0" smtClean="0"/>
              <a:t>individual </a:t>
            </a:r>
            <a:r>
              <a:rPr lang="en-US" sz="2800" dirty="0"/>
              <a:t>assessments </a:t>
            </a:r>
            <a:r>
              <a:rPr lang="en-US" sz="2800" dirty="0" smtClean="0"/>
              <a:t/>
            </a:r>
            <a:br>
              <a:rPr lang="en-US" sz="2800" dirty="0" smtClean="0"/>
            </a:br>
            <a:r>
              <a:rPr lang="en-US" sz="2800" dirty="0" smtClean="0"/>
              <a:t>and </a:t>
            </a:r>
            <a:r>
              <a:rPr lang="en-US" sz="2800" dirty="0"/>
              <a:t>health factor </a:t>
            </a:r>
            <a:r>
              <a:rPr lang="en-US" sz="2800" dirty="0" smtClean="0"/>
              <a:t>titles</a:t>
            </a:r>
          </a:p>
          <a:p>
            <a:pPr lvl="1"/>
            <a:endParaRPr lang="en-US" sz="2800" dirty="0"/>
          </a:p>
          <a:p>
            <a:pPr lvl="1"/>
            <a:endParaRPr lang="en-US" sz="2800" dirty="0"/>
          </a:p>
        </p:txBody>
      </p:sp>
      <p:pic>
        <p:nvPicPr>
          <p:cNvPr id="6" name="Picture 5" descr="assessment summary shows a current status next to a drop-down list for updating status. Read-only section contains the program name, name of Veteran, dob, ssn-4, battery name, created by, date created, date completed, and a link to view Veteran summary. A completeness section displays graphic indicators of completeness and an alert section displays alerts. There are drop-down lists with fields for VistA clinic, Note title, and clinician. Bottom buttons are Review assessment, save to VistA, and Health Factor titles. There are buttons for save and cancel."/>
          <p:cNvPicPr/>
          <p:nvPr/>
        </p:nvPicPr>
        <p:blipFill>
          <a:blip r:embed="rId3">
            <a:extLst>
              <a:ext uri="{28A0092B-C50C-407E-A947-70E740481C1C}">
                <a14:useLocalDpi xmlns:a14="http://schemas.microsoft.com/office/drawing/2010/main" val="0"/>
              </a:ext>
            </a:extLst>
          </a:blip>
          <a:stretch>
            <a:fillRect/>
          </a:stretch>
        </p:blipFill>
        <p:spPr>
          <a:xfrm>
            <a:off x="4656995" y="1152940"/>
            <a:ext cx="6351749" cy="5472147"/>
          </a:xfrm>
          <a:prstGeom prst="rect">
            <a:avLst/>
          </a:prstGeom>
          <a:ln>
            <a:solidFill>
              <a:schemeClr val="bg1">
                <a:lumMod val="85000"/>
              </a:schemeClr>
            </a:solidFill>
          </a:ln>
        </p:spPr>
      </p:pic>
      <p:cxnSp>
        <p:nvCxnSpPr>
          <p:cNvPr id="7" name="Straight Arrow Connector 6"/>
          <p:cNvCxnSpPr/>
          <p:nvPr/>
        </p:nvCxnSpPr>
        <p:spPr>
          <a:xfrm>
            <a:off x="3830128" y="4669576"/>
            <a:ext cx="1052432" cy="16361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830128" y="4669576"/>
            <a:ext cx="3014472" cy="16361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07369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4000" dirty="0" smtClean="0">
                <a:solidFill>
                  <a:srgbClr val="92D050"/>
                </a:solidFill>
                <a:latin typeface="Arial Black" panose="020B0A04020102020204" pitchFamily="34" charset="0"/>
              </a:rPr>
              <a:t>Assessment Dashboard</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310551" y="1152940"/>
            <a:ext cx="11043249" cy="5024023"/>
          </a:xfrm>
        </p:spPr>
        <p:txBody>
          <a:bodyPr/>
          <a:lstStyle/>
          <a:p>
            <a:pPr marL="0" indent="0">
              <a:buNone/>
            </a:pPr>
            <a:endParaRPr lang="en-US" sz="1600" dirty="0" smtClean="0">
              <a:ln>
                <a:solidFill>
                  <a:srgbClr val="0F4C8F"/>
                </a:solidFill>
              </a:ln>
              <a:solidFill>
                <a:srgbClr val="92D050"/>
              </a:solidFill>
              <a:latin typeface="Times New Roman" panose="02020603050405020304" pitchFamily="18" charset="0"/>
              <a:cs typeface="Times New Roman" panose="02020603050405020304" pitchFamily="18" charset="0"/>
            </a:endParaRPr>
          </a:p>
          <a:p>
            <a:pPr marL="457200" lvl="1" indent="0">
              <a:buNone/>
            </a:pPr>
            <a:endParaRPr lang="en-US" sz="2800" dirty="0"/>
          </a:p>
          <a:p>
            <a:pPr lvl="1"/>
            <a:endParaRPr lang="en-US" sz="2800" dirty="0"/>
          </a:p>
        </p:txBody>
      </p:sp>
      <p:pic>
        <p:nvPicPr>
          <p:cNvPr id="5" name="Picture 4" descr="printout shows a summary of the assessment including clinic, that the results auto-generated a CPRS note, and a psychological health profile and scoring matrix. At bottom, list of interventions include explained confidentiality, conducted CSRA, educated Veteran on care services, and recommendation for outpatient depression consult."/>
          <p:cNvPicPr/>
          <p:nvPr/>
        </p:nvPicPr>
        <p:blipFill>
          <a:blip r:embed="rId3">
            <a:extLst>
              <a:ext uri="{28A0092B-C50C-407E-A947-70E740481C1C}">
                <a14:useLocalDpi xmlns:a14="http://schemas.microsoft.com/office/drawing/2010/main" val="0"/>
              </a:ext>
            </a:extLst>
          </a:blip>
          <a:stretch>
            <a:fillRect/>
          </a:stretch>
        </p:blipFill>
        <p:spPr>
          <a:xfrm>
            <a:off x="509813" y="1353263"/>
            <a:ext cx="5067621" cy="4636058"/>
          </a:xfrm>
          <a:prstGeom prst="rect">
            <a:avLst/>
          </a:prstGeom>
          <a:ln>
            <a:solidFill>
              <a:schemeClr val="bg1">
                <a:lumMod val="85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479" y="1764437"/>
            <a:ext cx="5776366" cy="3031849"/>
          </a:xfrm>
          <a:prstGeom prst="rect">
            <a:avLst/>
          </a:prstGeom>
          <a:ln>
            <a:solidFill>
              <a:schemeClr val="bg1">
                <a:lumMod val="85000"/>
              </a:schemeClr>
            </a:solidFill>
          </a:ln>
        </p:spPr>
      </p:pic>
    </p:spTree>
    <p:extLst>
      <p:ext uri="{BB962C8B-B14F-4D97-AF65-F5344CB8AC3E}">
        <p14:creationId xmlns:p14="http://schemas.microsoft.com/office/powerpoint/2010/main" val="3391871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15" y="365126"/>
            <a:ext cx="10956985" cy="787814"/>
          </a:xfrm>
        </p:spPr>
        <p:txBody>
          <a:bodyPr>
            <a:normAutofit/>
          </a:bodyPr>
          <a:lstStyle/>
          <a:p>
            <a:r>
              <a:rPr lang="en-US" sz="4000" dirty="0" smtClean="0">
                <a:solidFill>
                  <a:srgbClr val="92D050"/>
                </a:solidFill>
                <a:latin typeface="Arial Black" panose="020B0A04020102020204" pitchFamily="34" charset="0"/>
              </a:rPr>
              <a:t>Assessment Dashboard - </a:t>
            </a:r>
            <a:r>
              <a:rPr lang="en-US" sz="4000" dirty="0">
                <a:ln>
                  <a:solidFill>
                    <a:srgbClr val="0F4C8F"/>
                  </a:solidFill>
                </a:ln>
                <a:solidFill>
                  <a:srgbClr val="92D050"/>
                </a:solidFill>
                <a:latin typeface="Arial Black" panose="020B0A04020102020204" pitchFamily="34" charset="0"/>
              </a:rPr>
              <a:t>you can: </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396815" y="1152940"/>
            <a:ext cx="10956985" cy="5024023"/>
          </a:xfrm>
        </p:spPr>
        <p:txBody>
          <a:bodyPr/>
          <a:lstStyle/>
          <a:p>
            <a:pPr marL="0" indent="0">
              <a:buNone/>
            </a:pPr>
            <a:endParaRPr lang="en-US" sz="4400" dirty="0" smtClean="0">
              <a:ln>
                <a:solidFill>
                  <a:srgbClr val="0F4C8F"/>
                </a:solidFill>
              </a:ln>
              <a:solidFill>
                <a:srgbClr val="92D050"/>
              </a:solidFill>
              <a:latin typeface="Arial Black" panose="020B0A04020102020204" pitchFamily="34" charset="0"/>
            </a:endParaRPr>
          </a:p>
          <a:p>
            <a:pPr lvl="1"/>
            <a:endParaRPr lang="en-US" sz="2800" dirty="0" smtClean="0"/>
          </a:p>
          <a:p>
            <a:pPr lvl="1"/>
            <a:endParaRPr lang="en-US" sz="2800" dirty="0"/>
          </a:p>
          <a:p>
            <a:pPr lvl="1"/>
            <a:r>
              <a:rPr lang="en-US" sz="2800" dirty="0" smtClean="0"/>
              <a:t>save to VistA </a:t>
            </a:r>
          </a:p>
          <a:p>
            <a:pPr lvl="1"/>
            <a:endParaRPr lang="en-US" sz="2800" dirty="0"/>
          </a:p>
          <a:p>
            <a:pPr lvl="1"/>
            <a:endParaRPr lang="en-US" sz="2800" dirty="0" smtClean="0"/>
          </a:p>
        </p:txBody>
      </p:sp>
      <p:pic>
        <p:nvPicPr>
          <p:cNvPr id="6" name="Picture 5" descr="assessment summary shows a current status next to a drop-down list for updating status. Read-only section contains the program name, name of Veteran, dob, ssn-4, battery name, created by, date created, date completed, and a link to view Veteran summary. A completeness section displays graphic indicators of completeness and an alert section displays alerts. There are drop-down lists with fields for VistA clinic, Note title, and clinician. Bottom buttons are Review assessment, save to VistA, and Health Factor titles. There are buttons for save and cancel."/>
          <p:cNvPicPr/>
          <p:nvPr/>
        </p:nvPicPr>
        <p:blipFill>
          <a:blip r:embed="rId3">
            <a:extLst>
              <a:ext uri="{28A0092B-C50C-407E-A947-70E740481C1C}">
                <a14:useLocalDpi xmlns:a14="http://schemas.microsoft.com/office/drawing/2010/main" val="0"/>
              </a:ext>
            </a:extLst>
          </a:blip>
          <a:stretch>
            <a:fillRect/>
          </a:stretch>
        </p:blipFill>
        <p:spPr>
          <a:xfrm>
            <a:off x="3501054" y="1152940"/>
            <a:ext cx="6074267" cy="5403135"/>
          </a:xfrm>
          <a:prstGeom prst="rect">
            <a:avLst/>
          </a:prstGeom>
          <a:ln>
            <a:solidFill>
              <a:schemeClr val="bg1">
                <a:lumMod val="85000"/>
              </a:schemeClr>
            </a:solidFill>
          </a:ln>
        </p:spPr>
      </p:pic>
      <p:cxnSp>
        <p:nvCxnSpPr>
          <p:cNvPr id="8" name="Straight Arrow Connector 7"/>
          <p:cNvCxnSpPr/>
          <p:nvPr/>
        </p:nvCxnSpPr>
        <p:spPr>
          <a:xfrm>
            <a:off x="2967487" y="5003771"/>
            <a:ext cx="1811547" cy="11731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7685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15" y="365126"/>
            <a:ext cx="10956985" cy="1570000"/>
          </a:xfrm>
        </p:spPr>
        <p:txBody>
          <a:bodyPr>
            <a:normAutofit/>
          </a:bodyPr>
          <a:lstStyle/>
          <a:p>
            <a:pPr algn="r"/>
            <a:r>
              <a:rPr lang="en-US" sz="4000" dirty="0" smtClean="0">
                <a:solidFill>
                  <a:srgbClr val="CAE8AA"/>
                </a:solidFill>
                <a:latin typeface="Arial Black" panose="020B0A04020102020204" pitchFamily="34" charset="0"/>
              </a:rPr>
              <a:t>Assessment Dashboard     </a:t>
            </a:r>
            <a:r>
              <a:rPr lang="en-US" sz="4000" dirty="0">
                <a:ln>
                  <a:solidFill>
                    <a:srgbClr val="0F4C8F"/>
                  </a:solidFill>
                </a:ln>
                <a:solidFill>
                  <a:srgbClr val="92D050"/>
                </a:solidFill>
                <a:latin typeface="Arial Black" panose="020B0A04020102020204" pitchFamily="34" charset="0"/>
              </a:rPr>
              <a:t>Self-Review question</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403498" y="1786270"/>
            <a:ext cx="9950302" cy="4390693"/>
          </a:xfrm>
        </p:spPr>
        <p:txBody>
          <a:bodyPr>
            <a:normAutofit lnSpcReduction="10000"/>
          </a:bodyPr>
          <a:lstStyle/>
          <a:p>
            <a:pPr marL="971550" lvl="1" indent="-514350">
              <a:buFont typeface="+mj-lt"/>
              <a:buAutoNum type="arabicPeriod"/>
            </a:pPr>
            <a:endParaRPr lang="en-US" sz="2800" dirty="0"/>
          </a:p>
          <a:p>
            <a:pPr marL="0" indent="0">
              <a:buNone/>
            </a:pPr>
            <a:r>
              <a:rPr lang="en-US" sz="2400" dirty="0" smtClean="0">
                <a:latin typeface="Times New Roman" panose="02020603050405020304" pitchFamily="18" charset="0"/>
                <a:cs typeface="Times New Roman" panose="02020603050405020304" pitchFamily="18" charset="0"/>
              </a:rPr>
              <a:t>The assessment dashboard allows you to </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monitor assessment progress and view alerts.</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review completed assessments.</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publish generated reports to VistA and CPRS.</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All above statements are true.</a:t>
            </a:r>
          </a:p>
          <a:p>
            <a:pPr marL="457200" lvl="1" indent="0">
              <a:buNone/>
            </a:pPr>
            <a:r>
              <a:rPr lang="en-US" sz="2800" dirty="0" smtClean="0"/>
              <a:t> </a:t>
            </a:r>
          </a:p>
          <a:p>
            <a:pPr marL="971550" lvl="1" indent="-514350">
              <a:buFont typeface="+mj-lt"/>
              <a:buAutoNum type="arabicPeriod"/>
            </a:pPr>
            <a:endParaRPr lang="en-US" sz="2800" dirty="0"/>
          </a:p>
          <a:p>
            <a:pPr marL="971550" lvl="1" indent="-514350">
              <a:buFont typeface="+mj-lt"/>
              <a:buAutoNum type="arabicPeriod"/>
            </a:pPr>
            <a:endParaRPr lang="en-US" sz="2800" dirty="0" smtClean="0"/>
          </a:p>
        </p:txBody>
      </p:sp>
    </p:spTree>
    <p:extLst>
      <p:ext uri="{BB962C8B-B14F-4D97-AF65-F5344CB8AC3E}">
        <p14:creationId xmlns:p14="http://schemas.microsoft.com/office/powerpoint/2010/main" val="3896638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15" y="365126"/>
            <a:ext cx="10956985" cy="1570000"/>
          </a:xfrm>
        </p:spPr>
        <p:txBody>
          <a:bodyPr>
            <a:normAutofit/>
          </a:bodyPr>
          <a:lstStyle/>
          <a:p>
            <a:pPr algn="r"/>
            <a:r>
              <a:rPr lang="en-US" sz="4000" dirty="0" smtClean="0">
                <a:solidFill>
                  <a:srgbClr val="CAE8AA"/>
                </a:solidFill>
                <a:latin typeface="Arial Black" panose="020B0A04020102020204" pitchFamily="34" charset="0"/>
              </a:rPr>
              <a:t>Assessment Dashboard     </a:t>
            </a:r>
            <a:r>
              <a:rPr lang="en-US" sz="4000" dirty="0">
                <a:ln>
                  <a:solidFill>
                    <a:srgbClr val="0F4C8F"/>
                  </a:solidFill>
                </a:ln>
                <a:solidFill>
                  <a:srgbClr val="92D050"/>
                </a:solidFill>
                <a:latin typeface="Arial Black" panose="020B0A04020102020204" pitchFamily="34" charset="0"/>
              </a:rPr>
              <a:t>Self-Review </a:t>
            </a:r>
            <a:r>
              <a:rPr lang="en-US" sz="4000" dirty="0" smtClean="0">
                <a:ln>
                  <a:solidFill>
                    <a:srgbClr val="0F4C8F"/>
                  </a:solidFill>
                </a:ln>
                <a:solidFill>
                  <a:srgbClr val="92D050"/>
                </a:solidFill>
                <a:latin typeface="Arial Black" panose="020B0A04020102020204" pitchFamily="34" charset="0"/>
              </a:rPr>
              <a:t>answer</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403498" y="1786270"/>
            <a:ext cx="9950302" cy="4390693"/>
          </a:xfrm>
        </p:spPr>
        <p:txBody>
          <a:bodyPr>
            <a:normAutofit lnSpcReduction="10000"/>
          </a:bodyPr>
          <a:lstStyle/>
          <a:p>
            <a:pPr marL="971550" lvl="1" indent="-514350">
              <a:buFont typeface="+mj-lt"/>
              <a:buAutoNum type="arabicPeriod"/>
            </a:pPr>
            <a:endParaRPr lang="en-US" sz="2800" dirty="0"/>
          </a:p>
          <a:p>
            <a:pPr marL="0" indent="0">
              <a:buNone/>
            </a:pPr>
            <a:r>
              <a:rPr lang="en-US" sz="2400" dirty="0" smtClean="0">
                <a:latin typeface="Times New Roman" panose="02020603050405020304" pitchFamily="18" charset="0"/>
                <a:cs typeface="Times New Roman" panose="02020603050405020304" pitchFamily="18" charset="0"/>
              </a:rPr>
              <a:t>The assessment dashboard allows you to </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monitor assessment progress and view alerts.</a:t>
            </a:r>
          </a:p>
          <a:p>
            <a:pPr marL="914400" lvl="1" indent="-457200">
              <a:buFont typeface="+mj-lt"/>
              <a:buAutoNum type="arabicPeriod"/>
            </a:pPr>
            <a:endParaRPr lang="en-US" dirty="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review completed assessments.</a:t>
            </a:r>
          </a:p>
          <a:p>
            <a:pPr marL="914400" lvl="1" indent="-457200">
              <a:buFont typeface="+mj-lt"/>
              <a:buAutoNum type="arabicPeriod"/>
            </a:pPr>
            <a:endParaRPr lang="en-US" dirty="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solidFill>
                  <a:schemeClr val="bg1">
                    <a:lumMod val="75000"/>
                  </a:schemeClr>
                </a:solidFill>
                <a:latin typeface="Times New Roman" panose="02020603050405020304" pitchFamily="18" charset="0"/>
                <a:cs typeface="Times New Roman" panose="02020603050405020304" pitchFamily="18" charset="0"/>
              </a:rPr>
              <a:t>publish generated reports to VistA and CPRS.</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All above statements are true.</a:t>
            </a:r>
          </a:p>
          <a:p>
            <a:pPr marL="457200" lvl="1" indent="0">
              <a:buNone/>
            </a:pPr>
            <a:r>
              <a:rPr lang="en-US" sz="2800" dirty="0" smtClean="0"/>
              <a:t> </a:t>
            </a:r>
          </a:p>
          <a:p>
            <a:pPr marL="971550" lvl="1" indent="-514350">
              <a:buFont typeface="+mj-lt"/>
              <a:buAutoNum type="arabicPeriod"/>
            </a:pPr>
            <a:endParaRPr lang="en-US" sz="2800" dirty="0"/>
          </a:p>
          <a:p>
            <a:pPr marL="971550" lvl="1" indent="-514350">
              <a:buFont typeface="+mj-lt"/>
              <a:buAutoNum type="arabicPeriod"/>
            </a:pPr>
            <a:endParaRPr lang="en-US" sz="2800" dirty="0" smtClean="0"/>
          </a:p>
        </p:txBody>
      </p:sp>
    </p:spTree>
    <p:extLst>
      <p:ext uri="{BB962C8B-B14F-4D97-AF65-F5344CB8AC3E}">
        <p14:creationId xmlns:p14="http://schemas.microsoft.com/office/powerpoint/2010/main" val="1091950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a:solidFill>
                  <a:srgbClr val="92D050"/>
                </a:solidFill>
                <a:latin typeface="Arial Black" panose="020B0A04020102020204" pitchFamily="34" charset="0"/>
              </a:rPr>
              <a:t>MHE </a:t>
            </a:r>
            <a:br>
              <a:rPr lang="en-US" dirty="0">
                <a:solidFill>
                  <a:srgbClr val="92D050"/>
                </a:solidFill>
                <a:latin typeface="Arial Black" panose="020B0A04020102020204" pitchFamily="34" charset="0"/>
              </a:rPr>
            </a:br>
            <a:r>
              <a:rPr lang="en-US" dirty="0">
                <a:solidFill>
                  <a:srgbClr val="92D050"/>
                </a:solidFill>
                <a:latin typeface="Arial Black" panose="020B0A04020102020204" pitchFamily="34" charset="0"/>
              </a:rPr>
              <a:t>Clinician &amp; Assistant training </a:t>
            </a: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0F4C8F"/>
                </a:solidFill>
              </a:rPr>
              <a:t>Your tasks</a:t>
            </a:r>
          </a:p>
          <a:p>
            <a:pPr lvl="3"/>
            <a:r>
              <a:rPr lang="en-US" sz="3600" dirty="0" smtClean="0">
                <a:solidFill>
                  <a:srgbClr val="0F4C8F"/>
                </a:solidFill>
              </a:rPr>
              <a:t>What the Veteran sees</a:t>
            </a:r>
          </a:p>
          <a:p>
            <a:pPr lvl="3"/>
            <a:r>
              <a:rPr lang="en-US" sz="3600" dirty="0" smtClean="0">
                <a:solidFill>
                  <a:srgbClr val="0F4C8F"/>
                </a:solidFill>
              </a:rPr>
              <a:t>Creating assessments</a:t>
            </a:r>
          </a:p>
          <a:p>
            <a:pPr lvl="3"/>
            <a:r>
              <a:rPr lang="en-US" sz="3600" dirty="0" smtClean="0">
                <a:solidFill>
                  <a:srgbClr val="0F4C8F"/>
                </a:solidFill>
              </a:rPr>
              <a:t>The Assessment Dashboard</a:t>
            </a:r>
          </a:p>
          <a:p>
            <a:pPr lvl="3"/>
            <a:r>
              <a:rPr lang="en-US" sz="3600" dirty="0" smtClean="0">
                <a:solidFill>
                  <a:srgbClr val="92D050"/>
                </a:solidFill>
              </a:rPr>
              <a:t>Searches</a:t>
            </a:r>
          </a:p>
          <a:p>
            <a:pPr lvl="3"/>
            <a:r>
              <a:rPr lang="en-US" sz="3600" dirty="0" smtClean="0">
                <a:solidFill>
                  <a:srgbClr val="0F4C8F"/>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37228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838200" y="1411705"/>
            <a:ext cx="10515600" cy="4765258"/>
          </a:xfrm>
        </p:spPr>
        <p:txBody>
          <a:bodyPr/>
          <a:lstStyle/>
          <a:p>
            <a:pPr marL="0" indent="0">
              <a:buNone/>
            </a:pPr>
            <a:endParaRPr lang="en-US" dirty="0" smtClean="0"/>
          </a:p>
          <a:p>
            <a:endParaRPr lang="en-US" dirty="0"/>
          </a:p>
          <a:p>
            <a:endParaRPr lang="en-US" dirty="0"/>
          </a:p>
        </p:txBody>
      </p:sp>
      <p:pic>
        <p:nvPicPr>
          <p:cNvPr id="10" name="Picture 9" descr="Fields with drop-down lists for assessment ID, Veteran ID, program. From and To assessment date fields with calendars. Clinician and created by drop-down lists. Check boxes for show deleted clinician users and show deleted created by users. Export buttons for CSV, Excel, and PDF. Search button and table for search results with columns for program, clinician, created by, create date, assessment date, Veteran ID, Veteran, Status, and action. All columns except action can be clicked to reorder the results displayed."/>
          <p:cNvPicPr/>
          <p:nvPr/>
        </p:nvPicPr>
        <p:blipFill>
          <a:blip r:embed="rId3">
            <a:extLst>
              <a:ext uri="{28A0092B-C50C-407E-A947-70E740481C1C}">
                <a14:useLocalDpi xmlns:a14="http://schemas.microsoft.com/office/drawing/2010/main" val="0"/>
              </a:ext>
            </a:extLst>
          </a:blip>
          <a:stretch>
            <a:fillRect/>
          </a:stretch>
        </p:blipFill>
        <p:spPr>
          <a:xfrm>
            <a:off x="2415396" y="1113183"/>
            <a:ext cx="7195880" cy="4614757"/>
          </a:xfrm>
          <a:prstGeom prst="rect">
            <a:avLst/>
          </a:prstGeom>
          <a:ln>
            <a:solidFill>
              <a:schemeClr val="bg1">
                <a:lumMod val="85000"/>
              </a:schemeClr>
            </a:solidFill>
          </a:ln>
        </p:spPr>
      </p:pic>
      <p:sp>
        <p:nvSpPr>
          <p:cNvPr id="3" name="Rectangle 2"/>
          <p:cNvSpPr/>
          <p:nvPr/>
        </p:nvSpPr>
        <p:spPr>
          <a:xfrm>
            <a:off x="2225615" y="2122098"/>
            <a:ext cx="7556740" cy="2070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700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838200" y="1411705"/>
            <a:ext cx="10515600" cy="4765258"/>
          </a:xfrm>
        </p:spPr>
        <p:txBody>
          <a:bodyPr/>
          <a:lstStyle/>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521" y="1161733"/>
            <a:ext cx="7220958" cy="4534533"/>
          </a:xfrm>
          <a:prstGeom prst="rect">
            <a:avLst/>
          </a:prstGeom>
          <a:ln>
            <a:solidFill>
              <a:schemeClr val="bg1">
                <a:lumMod val="85000"/>
              </a:schemeClr>
            </a:solidFill>
          </a:ln>
        </p:spPr>
      </p:pic>
      <p:sp>
        <p:nvSpPr>
          <p:cNvPr id="3" name="Rectangle 2"/>
          <p:cNvSpPr/>
          <p:nvPr/>
        </p:nvSpPr>
        <p:spPr>
          <a:xfrm>
            <a:off x="2329133" y="4641012"/>
            <a:ext cx="7556740" cy="65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cxnSp>
        <p:nvCxnSpPr>
          <p:cNvPr id="6" name="Straight Arrow Connector 5"/>
          <p:cNvCxnSpPr/>
          <p:nvPr/>
        </p:nvCxnSpPr>
        <p:spPr>
          <a:xfrm>
            <a:off x="1880560" y="3260785"/>
            <a:ext cx="9144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667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838200" y="1411705"/>
            <a:ext cx="10515600" cy="4765258"/>
          </a:xfrm>
        </p:spPr>
        <p:txBody>
          <a:bodyPr/>
          <a:lstStyle/>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320" y="1176245"/>
            <a:ext cx="6803264" cy="4858206"/>
          </a:xfrm>
          <a:prstGeom prst="rect">
            <a:avLst/>
          </a:prstGeom>
          <a:ln>
            <a:solidFill>
              <a:schemeClr val="bg1">
                <a:lumMod val="85000"/>
              </a:schemeClr>
            </a:solidFill>
          </a:ln>
        </p:spPr>
      </p:pic>
      <p:sp>
        <p:nvSpPr>
          <p:cNvPr id="3" name="Rectangle 2"/>
          <p:cNvSpPr/>
          <p:nvPr/>
        </p:nvSpPr>
        <p:spPr>
          <a:xfrm>
            <a:off x="8108831" y="3920421"/>
            <a:ext cx="1742535" cy="407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8819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838200" y="1411705"/>
            <a:ext cx="10515600" cy="4765258"/>
          </a:xfrm>
        </p:spPr>
        <p:txBody>
          <a:bodyPr/>
          <a:lstStyle/>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19" y="1161733"/>
            <a:ext cx="7220958" cy="4534533"/>
          </a:xfrm>
          <a:prstGeom prst="rect">
            <a:avLst/>
          </a:prstGeom>
          <a:ln>
            <a:solidFill>
              <a:schemeClr val="bg1">
                <a:lumMod val="85000"/>
              </a:schemeClr>
            </a:solidFill>
          </a:ln>
        </p:spPr>
      </p:pic>
      <p:sp>
        <p:nvSpPr>
          <p:cNvPr id="3" name="Rectangle 2"/>
          <p:cNvSpPr/>
          <p:nvPr/>
        </p:nvSpPr>
        <p:spPr>
          <a:xfrm>
            <a:off x="7269480" y="4710022"/>
            <a:ext cx="743958" cy="6239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7341" y="2087591"/>
            <a:ext cx="1586282" cy="1676689"/>
          </a:xfrm>
          <a:prstGeom prst="rect">
            <a:avLst/>
          </a:prstGeom>
          <a:ln w="57150">
            <a:solidFill>
              <a:schemeClr val="tx1"/>
            </a:solidFill>
            <a:prstDash val="dash"/>
          </a:ln>
        </p:spPr>
      </p:pic>
    </p:spTree>
    <p:extLst>
      <p:ext uri="{BB962C8B-B14F-4D97-AF65-F5344CB8AC3E}">
        <p14:creationId xmlns:p14="http://schemas.microsoft.com/office/powerpoint/2010/main" val="69974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603115"/>
            <a:ext cx="10141226" cy="1320935"/>
          </a:xfrm>
        </p:spPr>
        <p:txBody>
          <a:bodyPr>
            <a:noAutofit/>
          </a:bodyPr>
          <a:lstStyle/>
          <a:p>
            <a:r>
              <a:rPr lang="en-US" dirty="0" smtClean="0">
                <a:solidFill>
                  <a:srgbClr val="92D050"/>
                </a:solidFill>
                <a:latin typeface="Arial Black" panose="020B0A04020102020204" pitchFamily="34" charset="0"/>
              </a:rPr>
              <a:t>MHE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Clinician &amp; Assistant training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924050"/>
            <a:ext cx="10141225" cy="4437840"/>
          </a:xfrm>
        </p:spPr>
        <p:txBody>
          <a:bodyPr>
            <a:normAutofit lnSpcReduction="10000"/>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92D050"/>
                </a:solidFill>
              </a:rPr>
              <a:t>Access</a:t>
            </a:r>
          </a:p>
          <a:p>
            <a:pPr lvl="3">
              <a:spcBef>
                <a:spcPts val="0"/>
              </a:spcBef>
            </a:pPr>
            <a:r>
              <a:rPr lang="en-US" sz="3600" dirty="0" smtClean="0">
                <a:solidFill>
                  <a:srgbClr val="0F4C8F"/>
                </a:solidFill>
              </a:rPr>
              <a:t>Your tasks</a:t>
            </a:r>
          </a:p>
          <a:p>
            <a:pPr lvl="3"/>
            <a:r>
              <a:rPr lang="en-US" sz="3600" dirty="0" smtClean="0">
                <a:solidFill>
                  <a:srgbClr val="0F4C8F"/>
                </a:solidFill>
              </a:rPr>
              <a:t>What the Veteran sees</a:t>
            </a:r>
          </a:p>
          <a:p>
            <a:pPr lvl="3"/>
            <a:r>
              <a:rPr lang="en-US" sz="3600" dirty="0" smtClean="0">
                <a:solidFill>
                  <a:srgbClr val="0F4C8F"/>
                </a:solidFill>
              </a:rPr>
              <a:t>Creating assessments</a:t>
            </a:r>
          </a:p>
          <a:p>
            <a:pPr lvl="3"/>
            <a:r>
              <a:rPr lang="en-US" sz="3600" dirty="0" smtClean="0">
                <a:solidFill>
                  <a:srgbClr val="0F4C8F"/>
                </a:solidFill>
              </a:rPr>
              <a:t>The Assessment Dashboard</a:t>
            </a:r>
          </a:p>
          <a:p>
            <a:pPr lvl="3"/>
            <a:r>
              <a:rPr lang="en-US" sz="3600" dirty="0" smtClean="0">
                <a:solidFill>
                  <a:srgbClr val="0F4C8F"/>
                </a:solidFill>
              </a:rPr>
              <a:t>Searches</a:t>
            </a:r>
          </a:p>
          <a:p>
            <a:pPr lvl="3"/>
            <a:r>
              <a:rPr lang="en-US" sz="3600" dirty="0" smtClean="0">
                <a:solidFill>
                  <a:srgbClr val="0F4C8F"/>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1828081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552893" y="1411705"/>
            <a:ext cx="10800907" cy="4765258"/>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Click the </a:t>
            </a:r>
            <a:r>
              <a:rPr lang="en-US" sz="2400" b="1" dirty="0" smtClean="0">
                <a:latin typeface="Times New Roman" panose="02020603050405020304" pitchFamily="18" charset="0"/>
                <a:cs typeface="Times New Roman" panose="02020603050405020304" pitchFamily="18" charset="0"/>
              </a:rPr>
              <a:t>paper</a:t>
            </a:r>
            <a:r>
              <a:rPr lang="en-US" sz="2400" dirty="0" smtClean="0">
                <a:latin typeface="Times New Roman" panose="02020603050405020304" pitchFamily="18" charset="0"/>
                <a:cs typeface="Times New Roman" panose="02020603050405020304" pitchFamily="18" charset="0"/>
              </a:rPr>
              <a:t> icon in the Action column and row for the Veteran’s results you want.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The Assessment Report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Preview opens.</a:t>
            </a:r>
          </a:p>
          <a:p>
            <a:endParaRPr lang="en-US" dirty="0"/>
          </a:p>
          <a:p>
            <a:endParaRPr lang="en-US" dirty="0"/>
          </a:p>
        </p:txBody>
      </p:sp>
      <p:pic>
        <p:nvPicPr>
          <p:cNvPr id="5" name="Picture 4" descr="Section of assessment search results table showing arrow pointing to the paper icon."/>
          <p:cNvPicPr/>
          <p:nvPr/>
        </p:nvPicPr>
        <p:blipFill>
          <a:blip r:embed="rId3">
            <a:extLst>
              <a:ext uri="{28A0092B-C50C-407E-A947-70E740481C1C}">
                <a14:useLocalDpi xmlns:a14="http://schemas.microsoft.com/office/drawing/2010/main" val="0"/>
              </a:ext>
            </a:extLst>
          </a:blip>
          <a:stretch>
            <a:fillRect/>
          </a:stretch>
        </p:blipFill>
        <p:spPr>
          <a:xfrm>
            <a:off x="966518" y="1990788"/>
            <a:ext cx="2308310" cy="1411631"/>
          </a:xfrm>
          <a:prstGeom prst="rect">
            <a:avLst/>
          </a:prstGeom>
          <a:ln>
            <a:solidFill>
              <a:schemeClr val="bg1">
                <a:lumMod val="85000"/>
              </a:schemeClr>
            </a:solidFill>
          </a:ln>
        </p:spPr>
      </p:pic>
      <p:pic>
        <p:nvPicPr>
          <p:cNvPr id="6" name="Picture 5" descr="Pop-up assessment report preview showing read-only Veteran information and assessment information status. Button for printing assessment and x in upper right to exit."/>
          <p:cNvPicPr/>
          <p:nvPr/>
        </p:nvPicPr>
        <p:blipFill>
          <a:blip r:embed="rId4">
            <a:extLst>
              <a:ext uri="{28A0092B-C50C-407E-A947-70E740481C1C}">
                <a14:useLocalDpi xmlns:a14="http://schemas.microsoft.com/office/drawing/2010/main" val="0"/>
              </a:ext>
            </a:extLst>
          </a:blip>
          <a:stretch>
            <a:fillRect/>
          </a:stretch>
        </p:blipFill>
        <p:spPr>
          <a:xfrm>
            <a:off x="4226943" y="2286728"/>
            <a:ext cx="6694099" cy="3890235"/>
          </a:xfrm>
          <a:prstGeom prst="rect">
            <a:avLst/>
          </a:prstGeom>
          <a:ln>
            <a:solidFill>
              <a:schemeClr val="bg1">
                <a:lumMod val="85000"/>
              </a:schemeClr>
            </a:solidFill>
          </a:ln>
        </p:spPr>
      </p:pic>
      <p:cxnSp>
        <p:nvCxnSpPr>
          <p:cNvPr id="8" name="Straight Arrow Connector 7"/>
          <p:cNvCxnSpPr/>
          <p:nvPr/>
        </p:nvCxnSpPr>
        <p:spPr>
          <a:xfrm flipH="1">
            <a:off x="2800785" y="2074078"/>
            <a:ext cx="771755" cy="41079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4953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552893" y="1411705"/>
            <a:ext cx="10800907" cy="4765258"/>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Click the </a:t>
            </a:r>
            <a:r>
              <a:rPr lang="en-US" sz="2400" b="1" dirty="0" smtClean="0">
                <a:latin typeface="Times New Roman" panose="02020603050405020304" pitchFamily="18" charset="0"/>
                <a:cs typeface="Times New Roman" panose="02020603050405020304" pitchFamily="18" charset="0"/>
              </a:rPr>
              <a:t>magnifying glass </a:t>
            </a:r>
            <a:r>
              <a:rPr lang="en-US" sz="2400" dirty="0" smtClean="0">
                <a:latin typeface="Times New Roman" panose="02020603050405020304" pitchFamily="18" charset="0"/>
                <a:cs typeface="Times New Roman" panose="02020603050405020304" pitchFamily="18" charset="0"/>
              </a:rPr>
              <a:t>icon in the Action column and row for the Veteran’s results you want.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Review Note opens.</a:t>
            </a:r>
          </a:p>
          <a:p>
            <a:endParaRPr lang="en-US" dirty="0"/>
          </a:p>
          <a:p>
            <a:endParaRPr lang="en-US" dirty="0"/>
          </a:p>
        </p:txBody>
      </p:sp>
      <p:pic>
        <p:nvPicPr>
          <p:cNvPr id="5" name="Picture 4" descr="Section of assessment search results table showing arrow pointing to the paper icon."/>
          <p:cNvPicPr/>
          <p:nvPr/>
        </p:nvPicPr>
        <p:blipFill>
          <a:blip r:embed="rId3">
            <a:extLst>
              <a:ext uri="{28A0092B-C50C-407E-A947-70E740481C1C}">
                <a14:useLocalDpi xmlns:a14="http://schemas.microsoft.com/office/drawing/2010/main" val="0"/>
              </a:ext>
            </a:extLst>
          </a:blip>
          <a:stretch>
            <a:fillRect/>
          </a:stretch>
        </p:blipFill>
        <p:spPr>
          <a:xfrm>
            <a:off x="966517" y="2203439"/>
            <a:ext cx="2435901" cy="1390364"/>
          </a:xfrm>
          <a:prstGeom prst="rect">
            <a:avLst/>
          </a:prstGeom>
          <a:ln>
            <a:solidFill>
              <a:schemeClr val="bg1">
                <a:lumMod val="85000"/>
              </a:schemeClr>
            </a:solidFill>
          </a:ln>
        </p:spPr>
      </p:pic>
      <p:cxnSp>
        <p:nvCxnSpPr>
          <p:cNvPr id="8" name="Straight Arrow Connector 7"/>
          <p:cNvCxnSpPr/>
          <p:nvPr/>
        </p:nvCxnSpPr>
        <p:spPr>
          <a:xfrm flipH="1">
            <a:off x="3048218" y="2430401"/>
            <a:ext cx="992154" cy="2903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9" name="Picture 8" descr="Pop-up review note includes service history and health functioning, interventions and more. Button for Print Review Note."/>
          <p:cNvPicPr/>
          <p:nvPr/>
        </p:nvPicPr>
        <p:blipFill>
          <a:blip r:embed="rId4">
            <a:extLst>
              <a:ext uri="{28A0092B-C50C-407E-A947-70E740481C1C}">
                <a14:useLocalDpi xmlns:a14="http://schemas.microsoft.com/office/drawing/2010/main" val="0"/>
              </a:ext>
            </a:extLst>
          </a:blip>
          <a:stretch>
            <a:fillRect/>
          </a:stretch>
        </p:blipFill>
        <p:spPr>
          <a:xfrm>
            <a:off x="4733571" y="2068896"/>
            <a:ext cx="4876255" cy="4108067"/>
          </a:xfrm>
          <a:prstGeom prst="rect">
            <a:avLst/>
          </a:prstGeom>
          <a:ln>
            <a:solidFill>
              <a:schemeClr val="bg1">
                <a:lumMod val="85000"/>
              </a:schemeClr>
            </a:solidFill>
          </a:ln>
        </p:spPr>
      </p:pic>
    </p:spTree>
    <p:extLst>
      <p:ext uri="{BB962C8B-B14F-4D97-AF65-F5344CB8AC3E}">
        <p14:creationId xmlns:p14="http://schemas.microsoft.com/office/powerpoint/2010/main" val="2801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Veterans and </a:t>
            </a:r>
            <a:r>
              <a:rPr lang="en-US" sz="3200" dirty="0" smtClean="0">
                <a:ln>
                  <a:solidFill>
                    <a:srgbClr val="0F4C8F"/>
                  </a:solidFill>
                </a:ln>
                <a:solidFill>
                  <a:srgbClr val="92D050"/>
                </a:solidFill>
                <a:latin typeface="Arial Black" panose="020B0A04020102020204" pitchFamily="34" charset="0"/>
              </a:rPr>
              <a:t>Assessments</a:t>
            </a:r>
            <a:endParaRPr lang="en-US" sz="3200" dirty="0">
              <a:ln>
                <a:solidFill>
                  <a:srgbClr val="0F4C8F"/>
                </a:solidFill>
              </a:ln>
              <a:solidFill>
                <a:srgbClr val="92D050"/>
              </a:solidFill>
              <a:latin typeface="Arial Black" panose="020B0A04020102020204" pitchFamily="34" charset="0"/>
            </a:endParaRPr>
          </a:p>
        </p:txBody>
      </p:sp>
      <p:sp>
        <p:nvSpPr>
          <p:cNvPr id="7" name="Content Placeholder 6"/>
          <p:cNvSpPr>
            <a:spLocks noGrp="1"/>
          </p:cNvSpPr>
          <p:nvPr>
            <p:ph idx="1"/>
          </p:nvPr>
        </p:nvSpPr>
        <p:spPr>
          <a:xfrm>
            <a:off x="637953" y="1411705"/>
            <a:ext cx="10715847" cy="4765258"/>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Click the </a:t>
            </a:r>
            <a:r>
              <a:rPr lang="en-US" sz="2400" b="1" dirty="0" smtClean="0">
                <a:latin typeface="Times New Roman" panose="02020603050405020304" pitchFamily="18" charset="0"/>
                <a:cs typeface="Times New Roman" panose="02020603050405020304" pitchFamily="18" charset="0"/>
              </a:rPr>
              <a:t>PDF </a:t>
            </a:r>
            <a:r>
              <a:rPr lang="en-US" sz="2400" dirty="0" smtClean="0">
                <a:latin typeface="Times New Roman" panose="02020603050405020304" pitchFamily="18" charset="0"/>
                <a:cs typeface="Times New Roman" panose="02020603050405020304" pitchFamily="18" charset="0"/>
              </a:rPr>
              <a:t>icon in the Action column and row for the Veteran’s results you want.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The Assessment Audit Report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opens.</a:t>
            </a:r>
          </a:p>
          <a:p>
            <a:endParaRPr lang="en-US" dirty="0"/>
          </a:p>
          <a:p>
            <a:endParaRPr lang="en-US" dirty="0"/>
          </a:p>
        </p:txBody>
      </p:sp>
      <p:pic>
        <p:nvPicPr>
          <p:cNvPr id="5" name="Picture 4" descr="Section of assessment search results table showing arrow pointing to the paper icon."/>
          <p:cNvPicPr/>
          <p:nvPr/>
        </p:nvPicPr>
        <p:blipFill>
          <a:blip r:embed="rId3">
            <a:extLst>
              <a:ext uri="{28A0092B-C50C-407E-A947-70E740481C1C}">
                <a14:useLocalDpi xmlns:a14="http://schemas.microsoft.com/office/drawing/2010/main" val="0"/>
              </a:ext>
            </a:extLst>
          </a:blip>
          <a:stretch>
            <a:fillRect/>
          </a:stretch>
        </p:blipFill>
        <p:spPr>
          <a:xfrm>
            <a:off x="966518" y="1841933"/>
            <a:ext cx="2420800" cy="1411629"/>
          </a:xfrm>
          <a:prstGeom prst="rect">
            <a:avLst/>
          </a:prstGeom>
          <a:ln>
            <a:solidFill>
              <a:schemeClr val="bg1">
                <a:lumMod val="85000"/>
              </a:schemeClr>
            </a:solidFill>
          </a:ln>
        </p:spPr>
      </p:pic>
      <p:cxnSp>
        <p:nvCxnSpPr>
          <p:cNvPr id="8" name="Straight Arrow Connector 7"/>
          <p:cNvCxnSpPr/>
          <p:nvPr/>
        </p:nvCxnSpPr>
        <p:spPr>
          <a:xfrm flipH="1">
            <a:off x="3191656" y="2062716"/>
            <a:ext cx="657330" cy="2665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0" name="Picture 9" descr="Pop-up table for Assessment Audit Report has columns for Event ID, Updated by, assessment status, assessment event, and date."/>
          <p:cNvPicPr/>
          <p:nvPr/>
        </p:nvPicPr>
        <p:blipFill>
          <a:blip r:embed="rId4">
            <a:extLst>
              <a:ext uri="{28A0092B-C50C-407E-A947-70E740481C1C}">
                <a14:useLocalDpi xmlns:a14="http://schemas.microsoft.com/office/drawing/2010/main" val="0"/>
              </a:ext>
            </a:extLst>
          </a:blip>
          <a:stretch>
            <a:fillRect/>
          </a:stretch>
        </p:blipFill>
        <p:spPr>
          <a:xfrm>
            <a:off x="4751729" y="2454579"/>
            <a:ext cx="5237660" cy="3722384"/>
          </a:xfrm>
          <a:prstGeom prst="rect">
            <a:avLst/>
          </a:prstGeom>
          <a:ln>
            <a:solidFill>
              <a:schemeClr val="bg1">
                <a:lumMod val="85000"/>
              </a:schemeClr>
            </a:solidFill>
          </a:ln>
        </p:spPr>
      </p:pic>
    </p:spTree>
    <p:extLst>
      <p:ext uri="{BB962C8B-B14F-4D97-AF65-F5344CB8AC3E}">
        <p14:creationId xmlns:p14="http://schemas.microsoft.com/office/powerpoint/2010/main" val="2710075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15600" cy="748057"/>
          </a:xfrm>
        </p:spPr>
        <p:txBody>
          <a:bodyPr>
            <a:normAutofit/>
          </a:bodyPr>
          <a:lstStyle/>
          <a:p>
            <a:r>
              <a:rPr lang="en-US" sz="3200" dirty="0" smtClean="0">
                <a:solidFill>
                  <a:srgbClr val="92D050"/>
                </a:solidFill>
                <a:latin typeface="Arial Black" panose="020B0A04020102020204" pitchFamily="34" charset="0"/>
              </a:rPr>
              <a:t>Searching for </a:t>
            </a:r>
            <a:r>
              <a:rPr lang="en-US" sz="3200" dirty="0" smtClean="0">
                <a:ln>
                  <a:solidFill>
                    <a:srgbClr val="0F4C8F"/>
                  </a:solidFill>
                </a:ln>
                <a:solidFill>
                  <a:srgbClr val="92D050"/>
                </a:solidFill>
                <a:latin typeface="Arial Black" panose="020B0A04020102020204" pitchFamily="34" charset="0"/>
              </a:rPr>
              <a:t>Veterans</a:t>
            </a:r>
            <a:r>
              <a:rPr lang="en-US" sz="3200" dirty="0" smtClean="0">
                <a:solidFill>
                  <a:srgbClr val="92D050"/>
                </a:solidFill>
                <a:latin typeface="Arial Black" panose="020B0A04020102020204" pitchFamily="34" charset="0"/>
              </a:rPr>
              <a:t> and Assessments</a:t>
            </a:r>
            <a:endParaRPr lang="en-US" sz="3200" dirty="0">
              <a:solidFill>
                <a:srgbClr val="92D050"/>
              </a:solidFill>
              <a:latin typeface="Arial Black" panose="020B0A04020102020204" pitchFamily="34" charset="0"/>
            </a:endParaRPr>
          </a:p>
        </p:txBody>
      </p:sp>
      <p:sp>
        <p:nvSpPr>
          <p:cNvPr id="7" name="Content Placeholder 6"/>
          <p:cNvSpPr>
            <a:spLocks noGrp="1"/>
          </p:cNvSpPr>
          <p:nvPr>
            <p:ph idx="1"/>
          </p:nvPr>
        </p:nvSpPr>
        <p:spPr>
          <a:xfrm>
            <a:off x="425302" y="1411705"/>
            <a:ext cx="10928498" cy="4765258"/>
          </a:xfrm>
        </p:spPr>
        <p:txBody>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Clicking </a:t>
            </a:r>
            <a:r>
              <a:rPr lang="en-US" sz="2400" b="1" dirty="0">
                <a:latin typeface="Times New Roman" panose="02020603050405020304" pitchFamily="18" charset="0"/>
                <a:cs typeface="Times New Roman" panose="02020603050405020304" pitchFamily="18" charset="0"/>
              </a:rPr>
              <a:t>Veteran Search</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 main menu </a:t>
            </a:r>
            <a:r>
              <a:rPr lang="en-US" sz="2400" dirty="0" smtClean="0">
                <a:latin typeface="Times New Roman" panose="02020603050405020304" pitchFamily="18" charset="0"/>
                <a:cs typeface="Times New Roman" panose="02020603050405020304" pitchFamily="18" charset="0"/>
              </a:rPr>
              <a:t>opens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Veteran Search page</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129" y="1242204"/>
            <a:ext cx="7037726" cy="4934759"/>
          </a:xfrm>
          <a:prstGeom prst="rect">
            <a:avLst/>
          </a:prstGeom>
          <a:ln>
            <a:solidFill>
              <a:schemeClr val="bg1">
                <a:lumMod val="85000"/>
              </a:schemeClr>
            </a:solidFill>
          </a:ln>
        </p:spPr>
      </p:pic>
    </p:spTree>
    <p:extLst>
      <p:ext uri="{BB962C8B-B14F-4D97-AF65-F5344CB8AC3E}">
        <p14:creationId xmlns:p14="http://schemas.microsoft.com/office/powerpoint/2010/main" val="25823993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757" y="365126"/>
            <a:ext cx="10595043" cy="1570000"/>
          </a:xfrm>
        </p:spPr>
        <p:txBody>
          <a:bodyPr>
            <a:normAutofit/>
          </a:bodyPr>
          <a:lstStyle/>
          <a:p>
            <a:pPr algn="r"/>
            <a:r>
              <a:rPr lang="en-US" sz="4000" dirty="0" smtClean="0">
                <a:solidFill>
                  <a:srgbClr val="CAE8AA"/>
                </a:solidFill>
                <a:latin typeface="Arial Black" panose="020B0A04020102020204" pitchFamily="34" charset="0"/>
              </a:rPr>
              <a:t>Searches          </a:t>
            </a:r>
            <a:r>
              <a:rPr lang="en-US" sz="4000" dirty="0">
                <a:ln>
                  <a:solidFill>
                    <a:srgbClr val="0F4C8F"/>
                  </a:solidFill>
                </a:ln>
                <a:solidFill>
                  <a:srgbClr val="92D050"/>
                </a:solidFill>
                <a:latin typeface="Arial Black" panose="020B0A04020102020204" pitchFamily="34" charset="0"/>
              </a:rPr>
              <a:t>Self-Review question</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403498" y="1786270"/>
            <a:ext cx="9950302" cy="4576430"/>
          </a:xfrm>
        </p:spPr>
        <p:txBody>
          <a:bodyPr>
            <a:normAutofit fontScale="92500" lnSpcReduction="10000"/>
          </a:bodyPr>
          <a:lstStyle/>
          <a:p>
            <a:pPr marL="971550" lvl="1" indent="-514350">
              <a:buFont typeface="+mj-lt"/>
              <a:buAutoNum type="arabicPeriod"/>
            </a:pPr>
            <a:endParaRPr lang="en-US" sz="2800" dirty="0"/>
          </a:p>
          <a:p>
            <a:pPr marL="0" indent="0">
              <a:buNone/>
            </a:pPr>
            <a:r>
              <a:rPr lang="en-US" sz="2600" dirty="0" smtClean="0">
                <a:latin typeface="Times New Roman" panose="02020603050405020304" pitchFamily="18" charset="0"/>
                <a:cs typeface="Times New Roman" panose="02020603050405020304" pitchFamily="18" charset="0"/>
              </a:rPr>
              <a:t>The Assessment Search and Veteran Search tabs allow you to </a:t>
            </a:r>
            <a:r>
              <a:rPr lang="en-US" sz="2600" dirty="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latin typeface="Times New Roman" panose="02020603050405020304" pitchFamily="18" charset="0"/>
                <a:cs typeface="Times New Roman" panose="02020603050405020304" pitchFamily="18" charset="0"/>
              </a:rPr>
              <a:t>View a list of Veterans with assessments created by a particular clinician.</a:t>
            </a: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latin typeface="Times New Roman" panose="02020603050405020304" pitchFamily="18" charset="0"/>
                <a:cs typeface="Times New Roman" panose="02020603050405020304" pitchFamily="18" charset="0"/>
              </a:rPr>
              <a:t>View the number of assessments created for a particular Veteran.</a:t>
            </a: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latin typeface="Times New Roman" panose="02020603050405020304" pitchFamily="18" charset="0"/>
                <a:cs typeface="Times New Roman" panose="02020603050405020304" pitchFamily="18" charset="0"/>
              </a:rPr>
              <a:t>See Review Notes from </a:t>
            </a:r>
            <a:r>
              <a:rPr lang="en-US" sz="2600" dirty="0">
                <a:latin typeface="Times New Roman" panose="02020603050405020304" pitchFamily="18" charset="0"/>
                <a:cs typeface="Times New Roman" panose="02020603050405020304" pitchFamily="18" charset="0"/>
              </a:rPr>
              <a:t>CPRS.</a:t>
            </a:r>
          </a:p>
          <a:p>
            <a:pPr marL="914400" lvl="1" indent="-457200">
              <a:buFont typeface="+mj-lt"/>
              <a:buAutoNum type="arabicPeriod"/>
            </a:pP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latin typeface="Times New Roman" panose="02020603050405020304" pitchFamily="18" charset="0"/>
                <a:cs typeface="Times New Roman" panose="02020603050405020304" pitchFamily="18" charset="0"/>
              </a:rPr>
              <a:t>Perform any of the above listed actions.</a:t>
            </a:r>
            <a:endParaRPr lang="en-US" sz="2600" dirty="0">
              <a:latin typeface="Times New Roman" panose="02020603050405020304" pitchFamily="18" charset="0"/>
              <a:cs typeface="Times New Roman" panose="02020603050405020304" pitchFamily="18" charset="0"/>
            </a:endParaRPr>
          </a:p>
          <a:p>
            <a:pPr marL="457200" lvl="1" indent="0">
              <a:buNone/>
            </a:pPr>
            <a:r>
              <a:rPr lang="en-US" sz="2800" dirty="0" smtClean="0"/>
              <a:t> </a:t>
            </a:r>
          </a:p>
          <a:p>
            <a:pPr marL="971550" lvl="1" indent="-514350">
              <a:buFont typeface="+mj-lt"/>
              <a:buAutoNum type="arabicPeriod"/>
            </a:pPr>
            <a:endParaRPr lang="en-US" sz="2800" dirty="0"/>
          </a:p>
          <a:p>
            <a:pPr marL="971550" lvl="1" indent="-514350">
              <a:buFont typeface="+mj-lt"/>
              <a:buAutoNum type="arabicPeriod"/>
            </a:pPr>
            <a:endParaRPr lang="en-US" sz="2800" dirty="0" smtClean="0"/>
          </a:p>
        </p:txBody>
      </p:sp>
    </p:spTree>
    <p:extLst>
      <p:ext uri="{BB962C8B-B14F-4D97-AF65-F5344CB8AC3E}">
        <p14:creationId xmlns:p14="http://schemas.microsoft.com/office/powerpoint/2010/main" val="26549095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757" y="365126"/>
            <a:ext cx="10595043" cy="1570000"/>
          </a:xfrm>
        </p:spPr>
        <p:txBody>
          <a:bodyPr>
            <a:normAutofit/>
          </a:bodyPr>
          <a:lstStyle/>
          <a:p>
            <a:pPr algn="r"/>
            <a:r>
              <a:rPr lang="en-US" sz="4000" dirty="0" smtClean="0">
                <a:solidFill>
                  <a:srgbClr val="CAE8AA"/>
                </a:solidFill>
                <a:latin typeface="Arial Black" panose="020B0A04020102020204" pitchFamily="34" charset="0"/>
              </a:rPr>
              <a:t>Searches             </a:t>
            </a:r>
            <a:r>
              <a:rPr lang="en-US" sz="4000" dirty="0">
                <a:ln>
                  <a:solidFill>
                    <a:srgbClr val="0F4C8F"/>
                  </a:solidFill>
                </a:ln>
                <a:solidFill>
                  <a:srgbClr val="92D050"/>
                </a:solidFill>
                <a:latin typeface="Arial Black" panose="020B0A04020102020204" pitchFamily="34" charset="0"/>
              </a:rPr>
              <a:t>Self-Review </a:t>
            </a:r>
            <a:r>
              <a:rPr lang="en-US" sz="4000" dirty="0" smtClean="0">
                <a:ln>
                  <a:solidFill>
                    <a:srgbClr val="0F4C8F"/>
                  </a:solidFill>
                </a:ln>
                <a:solidFill>
                  <a:srgbClr val="92D050"/>
                </a:solidFill>
                <a:latin typeface="Arial Black" panose="020B0A04020102020204" pitchFamily="34" charset="0"/>
              </a:rPr>
              <a:t>answer</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403498" y="1786270"/>
            <a:ext cx="9950302" cy="4576430"/>
          </a:xfrm>
        </p:spPr>
        <p:txBody>
          <a:bodyPr>
            <a:normAutofit fontScale="92500" lnSpcReduction="10000"/>
          </a:bodyPr>
          <a:lstStyle/>
          <a:p>
            <a:pPr marL="971550" lvl="1" indent="-514350">
              <a:buFont typeface="+mj-lt"/>
              <a:buAutoNum type="arabicPeriod"/>
            </a:pPr>
            <a:endParaRPr lang="en-US" sz="2800" dirty="0"/>
          </a:p>
          <a:p>
            <a:pPr marL="0" indent="0">
              <a:buNone/>
            </a:pPr>
            <a:r>
              <a:rPr lang="en-US" sz="2600" dirty="0" smtClean="0">
                <a:latin typeface="Times New Roman" panose="02020603050405020304" pitchFamily="18" charset="0"/>
                <a:cs typeface="Times New Roman" panose="02020603050405020304" pitchFamily="18" charset="0"/>
              </a:rPr>
              <a:t>The Assessment Search and Veteran Search tabs allow you to </a:t>
            </a:r>
            <a:r>
              <a:rPr lang="en-US" sz="2600" dirty="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solidFill>
                  <a:schemeClr val="bg1">
                    <a:lumMod val="75000"/>
                  </a:schemeClr>
                </a:solidFill>
                <a:latin typeface="Times New Roman" panose="02020603050405020304" pitchFamily="18" charset="0"/>
                <a:cs typeface="Times New Roman" panose="02020603050405020304" pitchFamily="18" charset="0"/>
              </a:rPr>
              <a:t>View a list of Veterans with assessments created by a particular clinician.</a:t>
            </a:r>
            <a:endParaRPr lang="en-US" sz="2600" dirty="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600" dirty="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solidFill>
                  <a:schemeClr val="bg1">
                    <a:lumMod val="75000"/>
                  </a:schemeClr>
                </a:solidFill>
                <a:latin typeface="Times New Roman" panose="02020603050405020304" pitchFamily="18" charset="0"/>
                <a:cs typeface="Times New Roman" panose="02020603050405020304" pitchFamily="18" charset="0"/>
              </a:rPr>
              <a:t>View the number of assessments created for a particular Veteran.</a:t>
            </a:r>
            <a:endParaRPr lang="en-US" sz="2600" dirty="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600" dirty="0">
              <a:solidFill>
                <a:schemeClr val="bg1">
                  <a:lumMod val="75000"/>
                </a:schemeClr>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dirty="0" smtClean="0">
                <a:solidFill>
                  <a:schemeClr val="bg1">
                    <a:lumMod val="75000"/>
                  </a:schemeClr>
                </a:solidFill>
                <a:latin typeface="Times New Roman" panose="02020603050405020304" pitchFamily="18" charset="0"/>
                <a:cs typeface="Times New Roman" panose="02020603050405020304" pitchFamily="18" charset="0"/>
              </a:rPr>
              <a:t>See Review Notes from </a:t>
            </a:r>
            <a:r>
              <a:rPr lang="en-US" sz="2600" dirty="0">
                <a:solidFill>
                  <a:schemeClr val="bg1">
                    <a:lumMod val="75000"/>
                  </a:schemeClr>
                </a:solidFill>
                <a:latin typeface="Times New Roman" panose="02020603050405020304" pitchFamily="18" charset="0"/>
                <a:cs typeface="Times New Roman" panose="02020603050405020304" pitchFamily="18" charset="0"/>
              </a:rPr>
              <a:t>CPRS.</a:t>
            </a:r>
          </a:p>
          <a:p>
            <a:pPr marL="914400" lvl="1" indent="-457200">
              <a:buFont typeface="+mj-lt"/>
              <a:buAutoNum type="arabicPeriod"/>
            </a:pPr>
            <a:endParaRPr lang="en-US"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600" b="1" dirty="0" smtClean="0">
                <a:latin typeface="Times New Roman" panose="02020603050405020304" pitchFamily="18" charset="0"/>
                <a:cs typeface="Times New Roman" panose="02020603050405020304" pitchFamily="18" charset="0"/>
              </a:rPr>
              <a:t>Perform any of the above listed actions.</a:t>
            </a:r>
            <a:endParaRPr lang="en-US" sz="2600" b="1" dirty="0">
              <a:latin typeface="Times New Roman" panose="02020603050405020304" pitchFamily="18" charset="0"/>
              <a:cs typeface="Times New Roman" panose="02020603050405020304" pitchFamily="18" charset="0"/>
            </a:endParaRPr>
          </a:p>
          <a:p>
            <a:pPr marL="457200" lvl="1" indent="0">
              <a:buNone/>
            </a:pPr>
            <a:r>
              <a:rPr lang="en-US" sz="2800" dirty="0" smtClean="0"/>
              <a:t> </a:t>
            </a:r>
          </a:p>
          <a:p>
            <a:pPr marL="971550" lvl="1" indent="-514350">
              <a:buFont typeface="+mj-lt"/>
              <a:buAutoNum type="arabicPeriod"/>
            </a:pPr>
            <a:endParaRPr lang="en-US" sz="2800" dirty="0"/>
          </a:p>
          <a:p>
            <a:pPr marL="971550" lvl="1" indent="-514350">
              <a:buFont typeface="+mj-lt"/>
              <a:buAutoNum type="arabicPeriod"/>
            </a:pPr>
            <a:endParaRPr lang="en-US" sz="2800" dirty="0" smtClean="0"/>
          </a:p>
        </p:txBody>
      </p:sp>
    </p:spTree>
    <p:extLst>
      <p:ext uri="{BB962C8B-B14F-4D97-AF65-F5344CB8AC3E}">
        <p14:creationId xmlns:p14="http://schemas.microsoft.com/office/powerpoint/2010/main" val="3363964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smtClean="0">
                <a:solidFill>
                  <a:srgbClr val="92D050"/>
                </a:solidFill>
                <a:latin typeface="Arial Black" panose="020B0A04020102020204" pitchFamily="34" charset="0"/>
              </a:rPr>
              <a:t>MHE </a:t>
            </a:r>
            <a:r>
              <a:rPr lang="en-US" dirty="0">
                <a:solidFill>
                  <a:srgbClr val="92D050"/>
                </a:solidFill>
                <a:latin typeface="Arial Black" panose="020B0A04020102020204" pitchFamily="34" charset="0"/>
              </a:rPr>
              <a:t/>
            </a:r>
            <a:br>
              <a:rPr lang="en-US" dirty="0">
                <a:solidFill>
                  <a:srgbClr val="92D050"/>
                </a:solidFill>
                <a:latin typeface="Arial Black" panose="020B0A04020102020204" pitchFamily="34" charset="0"/>
              </a:rPr>
            </a:br>
            <a:r>
              <a:rPr lang="en-US" dirty="0">
                <a:solidFill>
                  <a:srgbClr val="92D050"/>
                </a:solidFill>
                <a:latin typeface="Arial Black" panose="020B0A04020102020204" pitchFamily="34" charset="0"/>
              </a:rPr>
              <a:t>Clinician &amp; Assistant training </a:t>
            </a: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0F4C8F"/>
                </a:solidFill>
              </a:rPr>
              <a:t>Your tasks</a:t>
            </a:r>
          </a:p>
          <a:p>
            <a:pPr lvl="3"/>
            <a:r>
              <a:rPr lang="en-US" sz="3600" dirty="0" smtClean="0">
                <a:solidFill>
                  <a:srgbClr val="0F4C8F"/>
                </a:solidFill>
              </a:rPr>
              <a:t>What the Veteran sees</a:t>
            </a:r>
          </a:p>
          <a:p>
            <a:pPr lvl="3"/>
            <a:r>
              <a:rPr lang="en-US" sz="3600" dirty="0" smtClean="0">
                <a:solidFill>
                  <a:srgbClr val="0F4C8F"/>
                </a:solidFill>
              </a:rPr>
              <a:t>Creating assessments</a:t>
            </a:r>
          </a:p>
          <a:p>
            <a:pPr lvl="3"/>
            <a:r>
              <a:rPr lang="en-US" sz="3600" dirty="0" smtClean="0">
                <a:solidFill>
                  <a:srgbClr val="0F4C8F"/>
                </a:solidFill>
              </a:rPr>
              <a:t>The Assessment Dashboard</a:t>
            </a:r>
          </a:p>
          <a:p>
            <a:pPr lvl="3"/>
            <a:r>
              <a:rPr lang="en-US" sz="3600" dirty="0" smtClean="0">
                <a:solidFill>
                  <a:srgbClr val="0F4C8F"/>
                </a:solidFill>
              </a:rPr>
              <a:t>Searches</a:t>
            </a:r>
          </a:p>
          <a:p>
            <a:pPr lvl="3"/>
            <a:r>
              <a:rPr lang="en-US" sz="3600" dirty="0" smtClean="0">
                <a:solidFill>
                  <a:srgbClr val="92D050"/>
                </a:solidFill>
              </a:rPr>
              <a:t>Reports</a:t>
            </a:r>
          </a:p>
          <a:p>
            <a:pPr lvl="3"/>
            <a:r>
              <a:rPr lang="en-US" sz="3600" dirty="0" smtClean="0">
                <a:solidFill>
                  <a:srgbClr val="0F4C8F"/>
                </a:solidFill>
              </a:rPr>
              <a:t>Getting help</a:t>
            </a:r>
          </a:p>
          <a:p>
            <a:endParaRPr lang="en-US" dirty="0" smtClean="0"/>
          </a:p>
          <a:p>
            <a:endParaRPr lang="en-US" dirty="0"/>
          </a:p>
        </p:txBody>
      </p:sp>
    </p:spTree>
    <p:extLst>
      <p:ext uri="{BB962C8B-B14F-4D97-AF65-F5344CB8AC3E}">
        <p14:creationId xmlns:p14="http://schemas.microsoft.com/office/powerpoint/2010/main" val="2447206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3200" dirty="0" smtClean="0">
                <a:solidFill>
                  <a:srgbClr val="92D050"/>
                </a:solidFill>
                <a:latin typeface="Arial Black" panose="020B0A04020102020204" pitchFamily="34" charset="0"/>
              </a:rPr>
              <a:t>Reports</a:t>
            </a:r>
            <a:endParaRPr lang="en-US" sz="32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You can generate reports and print them. </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915" y="1641575"/>
            <a:ext cx="8202170" cy="4620270"/>
          </a:xfrm>
          <a:prstGeom prst="rect">
            <a:avLst/>
          </a:prstGeom>
          <a:ln>
            <a:solidFill>
              <a:schemeClr val="bg1">
                <a:lumMod val="85000"/>
              </a:schemeClr>
            </a:solidFill>
          </a:ln>
        </p:spPr>
      </p:pic>
    </p:spTree>
    <p:extLst>
      <p:ext uri="{BB962C8B-B14F-4D97-AF65-F5344CB8AC3E}">
        <p14:creationId xmlns:p14="http://schemas.microsoft.com/office/powerpoint/2010/main" val="23427433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3200" dirty="0" smtClean="0">
                <a:solidFill>
                  <a:srgbClr val="92D050"/>
                </a:solidFill>
                <a:latin typeface="Arial Black" panose="020B0A04020102020204" pitchFamily="34" charset="0"/>
              </a:rPr>
              <a:t>Reports</a:t>
            </a:r>
            <a:endParaRPr lang="en-US" sz="32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This is a report form ready for your input</a:t>
            </a:r>
            <a:r>
              <a:rPr lang="en-US" sz="2000" dirty="0" smtClean="0">
                <a:latin typeface="Times New Roman" panose="02020603050405020304" pitchFamily="18" charset="0"/>
                <a:cs typeface="Times New Roman" panose="02020603050405020304" pitchFamily="18" charset="0"/>
              </a:rPr>
              <a:t>:</a:t>
            </a:r>
          </a:p>
          <a:p>
            <a:endParaRPr lang="en-US" dirty="0" smtClean="0"/>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113" y="1751111"/>
            <a:ext cx="9075774" cy="4299050"/>
          </a:xfrm>
          <a:prstGeom prst="rect">
            <a:avLst/>
          </a:prstGeom>
          <a:ln>
            <a:solidFill>
              <a:schemeClr val="bg1">
                <a:lumMod val="85000"/>
              </a:schemeClr>
            </a:solidFill>
          </a:ln>
        </p:spPr>
      </p:pic>
    </p:spTree>
    <p:extLst>
      <p:ext uri="{BB962C8B-B14F-4D97-AF65-F5344CB8AC3E}">
        <p14:creationId xmlns:p14="http://schemas.microsoft.com/office/powerpoint/2010/main" val="3009091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US" sz="3200" dirty="0" smtClean="0">
                <a:solidFill>
                  <a:srgbClr val="92D050"/>
                </a:solidFill>
                <a:latin typeface="Arial Black" panose="020B0A04020102020204" pitchFamily="34" charset="0"/>
              </a:rPr>
              <a:t>Reports</a:t>
            </a:r>
            <a:endParaRPr lang="en-US" sz="32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52940"/>
            <a:ext cx="10515600" cy="5024023"/>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This is a typical report output:</a:t>
            </a:r>
          </a:p>
          <a:p>
            <a:endParaRPr lang="en-US" dirty="0" smtClean="0"/>
          </a:p>
          <a:p>
            <a:endParaRPr lang="en-US" dirty="0"/>
          </a:p>
          <a:p>
            <a:endParaRPr lang="en-US" dirty="0"/>
          </a:p>
        </p:txBody>
      </p:sp>
      <p:pic>
        <p:nvPicPr>
          <p:cNvPr id="6" name="Picture 5" descr="Individual statistic reports result page for single Veteran. Columns for module, screening module, scores, and score history by VistA clinic. Modules PHQ-9 and PCL-C are shown."/>
          <p:cNvPicPr/>
          <p:nvPr/>
        </p:nvPicPr>
        <p:blipFill>
          <a:blip r:embed="rId3">
            <a:extLst>
              <a:ext uri="{28A0092B-C50C-407E-A947-70E740481C1C}">
                <a14:useLocalDpi xmlns:a14="http://schemas.microsoft.com/office/drawing/2010/main" val="0"/>
              </a:ext>
            </a:extLst>
          </a:blip>
          <a:stretch>
            <a:fillRect/>
          </a:stretch>
        </p:blipFill>
        <p:spPr>
          <a:xfrm>
            <a:off x="838200" y="1940754"/>
            <a:ext cx="10467378" cy="3987605"/>
          </a:xfrm>
          <a:prstGeom prst="rect">
            <a:avLst/>
          </a:prstGeom>
          <a:ln>
            <a:solidFill>
              <a:schemeClr val="bg1">
                <a:lumMod val="85000"/>
              </a:schemeClr>
            </a:solidFill>
          </a:ln>
        </p:spPr>
      </p:pic>
    </p:spTree>
    <p:extLst>
      <p:ext uri="{BB962C8B-B14F-4D97-AF65-F5344CB8AC3E}">
        <p14:creationId xmlns:p14="http://schemas.microsoft.com/office/powerpoint/2010/main" val="287882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41"/>
            <a:ext cx="10515600" cy="1069674"/>
          </a:xfrm>
        </p:spPr>
        <p:txBody>
          <a:bodyPr>
            <a:noAutofit/>
          </a:bodyPr>
          <a:lstStyle/>
          <a:p>
            <a:r>
              <a:rPr lang="en-US" sz="4000" dirty="0" smtClean="0">
                <a:solidFill>
                  <a:srgbClr val="92D050"/>
                </a:solidFill>
                <a:latin typeface="Arial Black" panose="020B0A04020102020204" pitchFamily="34" charset="0"/>
                <a:ea typeface="BatangChe" panose="02030609000101010101" pitchFamily="49" charset="-127"/>
              </a:rPr>
              <a:t>Access</a:t>
            </a:r>
            <a:endParaRPr lang="en-US" sz="4000" dirty="0">
              <a:solidFill>
                <a:srgbClr val="92D050"/>
              </a:solidFill>
              <a:latin typeface="Arial Black" panose="020B0A04020102020204" pitchFamily="34" charset="0"/>
              <a:ea typeface="BatangChe" panose="02030609000101010101" pitchFamily="49" charset="-127"/>
            </a:endParaRPr>
          </a:p>
        </p:txBody>
      </p:sp>
      <p:sp>
        <p:nvSpPr>
          <p:cNvPr id="3" name="Content Placeholder 2"/>
          <p:cNvSpPr>
            <a:spLocks noGrp="1"/>
          </p:cNvSpPr>
          <p:nvPr>
            <p:ph idx="1"/>
          </p:nvPr>
        </p:nvSpPr>
        <p:spPr>
          <a:xfrm>
            <a:off x="1642188" y="1311215"/>
            <a:ext cx="9711612" cy="4744527"/>
          </a:xfrm>
        </p:spPr>
        <p:txBody>
          <a:bodyPr>
            <a:noAutofit/>
          </a:bodyPr>
          <a:lstStyle/>
          <a:p>
            <a:pPr lvl="3">
              <a:lnSpc>
                <a:spcPct val="150000"/>
              </a:lnSpc>
              <a:spcBef>
                <a:spcPts val="0"/>
              </a:spcBef>
            </a:pPr>
            <a:r>
              <a:rPr lang="en-US" sz="4000" dirty="0" smtClean="0">
                <a:solidFill>
                  <a:srgbClr val="0F4C8F"/>
                </a:solidFill>
                <a:latin typeface="Times New Roman" panose="02020603050405020304" pitchFamily="18" charset="0"/>
                <a:ea typeface="Batang" panose="02030600000101010101" pitchFamily="18" charset="-127"/>
                <a:cs typeface="Times New Roman" panose="02020603050405020304" pitchFamily="18" charset="0"/>
              </a:rPr>
              <a:t>Security   </a:t>
            </a:r>
          </a:p>
          <a:p>
            <a:pPr lvl="3">
              <a:lnSpc>
                <a:spcPct val="150000"/>
              </a:lnSpc>
            </a:pPr>
            <a:r>
              <a:rPr lang="en-US" sz="4000" dirty="0" smtClean="0">
                <a:solidFill>
                  <a:srgbClr val="0F4C8F"/>
                </a:solidFill>
                <a:latin typeface="Times New Roman" panose="02020603050405020304" pitchFamily="18" charset="0"/>
                <a:ea typeface="Batang" panose="02030600000101010101" pitchFamily="18" charset="-127"/>
                <a:cs typeface="Times New Roman" panose="02020603050405020304" pitchFamily="18" charset="0"/>
              </a:rPr>
              <a:t>Logging in and out</a:t>
            </a:r>
          </a:p>
          <a:p>
            <a:pPr lvl="3">
              <a:lnSpc>
                <a:spcPct val="150000"/>
              </a:lnSpc>
            </a:pPr>
            <a:r>
              <a:rPr lang="en-US" sz="4000" dirty="0">
                <a:solidFill>
                  <a:srgbClr val="0F4C8F"/>
                </a:solidFill>
                <a:latin typeface="Times New Roman" panose="02020603050405020304" pitchFamily="18" charset="0"/>
                <a:ea typeface="Batang" panose="02030600000101010101" pitchFamily="18" charset="-127"/>
                <a:cs typeface="Times New Roman" panose="02020603050405020304" pitchFamily="18" charset="0"/>
              </a:rPr>
              <a:t>Verifying your CPRS account</a:t>
            </a:r>
          </a:p>
          <a:p>
            <a:pPr lvl="3">
              <a:lnSpc>
                <a:spcPct val="150000"/>
              </a:lnSpc>
            </a:pPr>
            <a:r>
              <a:rPr lang="en-US" sz="4000" dirty="0" smtClean="0">
                <a:solidFill>
                  <a:srgbClr val="0F4C8F"/>
                </a:solidFill>
                <a:latin typeface="Times New Roman" panose="02020603050405020304" pitchFamily="18" charset="0"/>
                <a:ea typeface="Batang" panose="02030600000101010101" pitchFamily="18" charset="-127"/>
                <a:cs typeface="Times New Roman" panose="02020603050405020304" pitchFamily="18" charset="0"/>
              </a:rPr>
              <a:t>Changing your password</a:t>
            </a:r>
          </a:p>
        </p:txBody>
      </p:sp>
    </p:spTree>
    <p:extLst>
      <p:ext uri="{BB962C8B-B14F-4D97-AF65-F5344CB8AC3E}">
        <p14:creationId xmlns:p14="http://schemas.microsoft.com/office/powerpoint/2010/main" val="10645369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65125"/>
            <a:ext cx="10141226" cy="1325563"/>
          </a:xfrm>
        </p:spPr>
        <p:txBody>
          <a:bodyPr>
            <a:noAutofit/>
          </a:bodyPr>
          <a:lstStyle/>
          <a:p>
            <a:r>
              <a:rPr lang="en-US" dirty="0">
                <a:solidFill>
                  <a:srgbClr val="92D050"/>
                </a:solidFill>
                <a:latin typeface="Arial Black" panose="020B0A04020102020204" pitchFamily="34" charset="0"/>
              </a:rPr>
              <a:t>MHE </a:t>
            </a:r>
            <a:br>
              <a:rPr lang="en-US" dirty="0">
                <a:solidFill>
                  <a:srgbClr val="92D050"/>
                </a:solidFill>
                <a:latin typeface="Arial Black" panose="020B0A04020102020204" pitchFamily="34" charset="0"/>
              </a:rPr>
            </a:br>
            <a:r>
              <a:rPr lang="en-US" dirty="0">
                <a:solidFill>
                  <a:srgbClr val="92D050"/>
                </a:solidFill>
                <a:latin typeface="Arial Black" panose="020B0A04020102020204" pitchFamily="34" charset="0"/>
              </a:rPr>
              <a:t>Clinician &amp; Assistant training </a:t>
            </a:r>
          </a:p>
        </p:txBody>
      </p:sp>
      <p:sp>
        <p:nvSpPr>
          <p:cNvPr id="3" name="Content Placeholder 2"/>
          <p:cNvSpPr>
            <a:spLocks noGrp="1"/>
          </p:cNvSpPr>
          <p:nvPr>
            <p:ph idx="1"/>
          </p:nvPr>
        </p:nvSpPr>
        <p:spPr>
          <a:xfrm>
            <a:off x="1212574" y="1529256"/>
            <a:ext cx="10141225" cy="4832634"/>
          </a:xfrm>
        </p:spPr>
        <p:txBody>
          <a:bodyPr>
            <a:normAutofit/>
          </a:bodyPr>
          <a:lstStyle/>
          <a:p>
            <a:pPr marL="0" indent="0">
              <a:buNone/>
            </a:pPr>
            <a:endParaRPr lang="en-US" sz="800" b="1" dirty="0" smtClean="0">
              <a:latin typeface="Arial Black" panose="020B0A04020102020204" pitchFamily="34" charset="0"/>
            </a:endParaRPr>
          </a:p>
          <a:p>
            <a:pPr lvl="3">
              <a:spcBef>
                <a:spcPts val="0"/>
              </a:spcBef>
            </a:pPr>
            <a:r>
              <a:rPr lang="en-US" sz="3600" dirty="0" smtClean="0">
                <a:solidFill>
                  <a:srgbClr val="0F4C8F"/>
                </a:solidFill>
              </a:rPr>
              <a:t>Access</a:t>
            </a:r>
          </a:p>
          <a:p>
            <a:pPr lvl="3">
              <a:spcBef>
                <a:spcPts val="0"/>
              </a:spcBef>
            </a:pPr>
            <a:r>
              <a:rPr lang="en-US" sz="3600" dirty="0" smtClean="0">
                <a:solidFill>
                  <a:srgbClr val="0F4C8F"/>
                </a:solidFill>
              </a:rPr>
              <a:t>Your tasks</a:t>
            </a:r>
          </a:p>
          <a:p>
            <a:pPr lvl="3"/>
            <a:r>
              <a:rPr lang="en-US" sz="3600" dirty="0" smtClean="0">
                <a:solidFill>
                  <a:srgbClr val="0F4C8F"/>
                </a:solidFill>
              </a:rPr>
              <a:t>What the Veteran sees</a:t>
            </a:r>
          </a:p>
          <a:p>
            <a:pPr lvl="3"/>
            <a:r>
              <a:rPr lang="en-US" sz="3600" dirty="0" smtClean="0">
                <a:solidFill>
                  <a:srgbClr val="0F4C8F"/>
                </a:solidFill>
              </a:rPr>
              <a:t>Creating assessments</a:t>
            </a:r>
          </a:p>
          <a:p>
            <a:pPr lvl="3"/>
            <a:r>
              <a:rPr lang="en-US" sz="3600" dirty="0" smtClean="0">
                <a:solidFill>
                  <a:srgbClr val="0F4C8F"/>
                </a:solidFill>
              </a:rPr>
              <a:t>The Assessment Dashboard</a:t>
            </a:r>
          </a:p>
          <a:p>
            <a:pPr lvl="3"/>
            <a:r>
              <a:rPr lang="en-US" sz="3600" dirty="0" smtClean="0">
                <a:solidFill>
                  <a:srgbClr val="0F4C8F"/>
                </a:solidFill>
              </a:rPr>
              <a:t>Searches</a:t>
            </a:r>
          </a:p>
          <a:p>
            <a:pPr lvl="3"/>
            <a:r>
              <a:rPr lang="en-US" sz="3600" dirty="0" smtClean="0">
                <a:solidFill>
                  <a:srgbClr val="0F4C8F"/>
                </a:solidFill>
              </a:rPr>
              <a:t>Reports</a:t>
            </a:r>
          </a:p>
          <a:p>
            <a:pPr lvl="3"/>
            <a:r>
              <a:rPr lang="en-US" sz="3600" dirty="0" smtClean="0">
                <a:solidFill>
                  <a:srgbClr val="92D050"/>
                </a:solidFill>
              </a:rPr>
              <a:t>Getting help</a:t>
            </a:r>
          </a:p>
          <a:p>
            <a:endParaRPr lang="en-US" dirty="0" smtClean="0"/>
          </a:p>
          <a:p>
            <a:endParaRPr lang="en-US" dirty="0"/>
          </a:p>
        </p:txBody>
      </p:sp>
    </p:spTree>
    <p:extLst>
      <p:ext uri="{BB962C8B-B14F-4D97-AF65-F5344CB8AC3E}">
        <p14:creationId xmlns:p14="http://schemas.microsoft.com/office/powerpoint/2010/main" val="3413733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179"/>
          </a:xfrm>
        </p:spPr>
        <p:txBody>
          <a:bodyPr>
            <a:normAutofit/>
          </a:bodyPr>
          <a:lstStyle/>
          <a:p>
            <a:r>
              <a:rPr lang="en-US" sz="3200" dirty="0">
                <a:solidFill>
                  <a:srgbClr val="92D050"/>
                </a:solidFill>
                <a:latin typeface="Arial Black" panose="020B0A04020102020204" pitchFamily="34" charset="0"/>
              </a:rPr>
              <a:t>How to get help</a:t>
            </a:r>
          </a:p>
        </p:txBody>
      </p:sp>
      <p:sp>
        <p:nvSpPr>
          <p:cNvPr id="3" name="Content Placeholder 2"/>
          <p:cNvSpPr>
            <a:spLocks noGrp="1"/>
          </p:cNvSpPr>
          <p:nvPr>
            <p:ph idx="1"/>
          </p:nvPr>
        </p:nvSpPr>
        <p:spPr>
          <a:xfrm>
            <a:off x="838200" y="1201002"/>
            <a:ext cx="10515600" cy="5172501"/>
          </a:xfrm>
        </p:spPr>
        <p:txBody>
          <a:bodyPr/>
          <a:lstStyle/>
          <a:p>
            <a:pPr marL="514350" indent="-514350">
              <a:buFont typeface="+mj-lt"/>
              <a:buAutoNum type="arabicPeriod"/>
            </a:pPr>
            <a:r>
              <a:rPr lang="en-US" sz="3200" dirty="0" smtClean="0">
                <a:latin typeface="+mj-lt"/>
              </a:rPr>
              <a:t>Refer to the User Training Guide.</a:t>
            </a:r>
          </a:p>
          <a:p>
            <a:pPr marL="514350" indent="-514350">
              <a:buFont typeface="+mj-lt"/>
              <a:buAutoNum type="arabicPeriod"/>
            </a:pPr>
            <a:r>
              <a:rPr lang="en-US" sz="3200" dirty="0" smtClean="0">
                <a:latin typeface="+mj-lt"/>
              </a:rPr>
              <a:t>For general troubleshooting, contact your site’s Healthcare System Technical Administrator, or contact:</a:t>
            </a:r>
          </a:p>
          <a:p>
            <a:pPr marL="1371600" lvl="3" indent="0">
              <a:spcBef>
                <a:spcPts val="1200"/>
              </a:spcBef>
              <a:buNone/>
            </a:pPr>
            <a:r>
              <a:rPr lang="en-US" sz="3200" dirty="0">
                <a:latin typeface="+mj-lt"/>
              </a:rPr>
              <a:t>Liz Floto</a:t>
            </a:r>
          </a:p>
          <a:p>
            <a:pPr marL="1371600" lvl="3" indent="0">
              <a:buNone/>
            </a:pPr>
            <a:r>
              <a:rPr lang="en-US" sz="3200" dirty="0">
                <a:latin typeface="+mj-lt"/>
              </a:rPr>
              <a:t>858-552-8585 Ext. 5550</a:t>
            </a:r>
          </a:p>
          <a:p>
            <a:pPr marL="1371600" lvl="3" indent="0">
              <a:buNone/>
            </a:pPr>
            <a:r>
              <a:rPr lang="en-US" sz="3200" u="sng" dirty="0">
                <a:latin typeface="+mj-lt"/>
                <a:hlinkClick r:id="rId3"/>
              </a:rPr>
              <a:t>Elizabeth.floto@va.gov</a:t>
            </a:r>
            <a:endParaRPr lang="en-US" sz="3200" dirty="0">
              <a:latin typeface="+mj-lt"/>
            </a:endParaRPr>
          </a:p>
          <a:p>
            <a:pPr marL="1371600" lvl="3" indent="0">
              <a:buNone/>
            </a:pPr>
            <a:r>
              <a:rPr lang="en-US" sz="3200" dirty="0">
                <a:latin typeface="+mj-lt"/>
              </a:rPr>
              <a:t> </a:t>
            </a:r>
          </a:p>
          <a:p>
            <a:pPr marL="1371600" lvl="3" indent="0">
              <a:buNone/>
            </a:pPr>
            <a:r>
              <a:rPr lang="en-US" sz="3200" dirty="0">
                <a:latin typeface="+mj-lt"/>
              </a:rPr>
              <a:t>Matthew Morgan</a:t>
            </a:r>
            <a:br>
              <a:rPr lang="en-US" sz="3200" dirty="0">
                <a:latin typeface="+mj-lt"/>
              </a:rPr>
            </a:br>
            <a:r>
              <a:rPr lang="en-US" sz="3200" dirty="0">
                <a:latin typeface="+mj-lt"/>
              </a:rPr>
              <a:t>858-552-8585 ext.5557</a:t>
            </a:r>
          </a:p>
          <a:p>
            <a:pPr marL="1371600" lvl="3" indent="0">
              <a:buNone/>
            </a:pPr>
            <a:r>
              <a:rPr lang="en-US" sz="3200" u="sng" dirty="0">
                <a:latin typeface="+mj-lt"/>
                <a:hlinkClick r:id="rId4"/>
              </a:rPr>
              <a:t>Matthew.Morgan@va.gov</a:t>
            </a:r>
            <a:endParaRPr lang="en-US" sz="3200" dirty="0">
              <a:latin typeface="+mj-lt"/>
            </a:endParaRPr>
          </a:p>
          <a:p>
            <a:pPr marL="514350" indent="-514350">
              <a:buFont typeface="+mj-lt"/>
              <a:buAutoNum type="arabicPeriod"/>
            </a:pPr>
            <a:endParaRPr lang="en-US" dirty="0"/>
          </a:p>
        </p:txBody>
      </p:sp>
    </p:spTree>
    <p:extLst>
      <p:ext uri="{BB962C8B-B14F-4D97-AF65-F5344CB8AC3E}">
        <p14:creationId xmlns:p14="http://schemas.microsoft.com/office/powerpoint/2010/main" val="39144408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0F4C8F"/>
                  </a:solidFill>
                </a:ln>
                <a:solidFill>
                  <a:srgbClr val="92D050"/>
                </a:solidFill>
                <a:latin typeface="Arial Black" panose="020B0A04020102020204" pitchFamily="34" charset="0"/>
              </a:rPr>
              <a:t>Questions?</a:t>
            </a:r>
            <a:endParaRPr lang="en-US"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451112" y="1411357"/>
            <a:ext cx="9263271" cy="4765606"/>
          </a:xfrm>
        </p:spPr>
        <p:txBody>
          <a:bodyPr>
            <a:normAutofit fontScale="92500" lnSpcReduction="20000"/>
          </a:bodyPr>
          <a:lstStyle/>
          <a:p>
            <a:pPr marL="0" indent="0" algn="ctr">
              <a:buNone/>
            </a:pPr>
            <a:r>
              <a:rPr lang="en-US" dirty="0">
                <a:solidFill>
                  <a:srgbClr val="BCE292"/>
                </a:solidFill>
                <a:latin typeface="Algerian" panose="04020705040A02060702" pitchFamily="82" charset="0"/>
              </a:rPr>
              <a:t>? </a:t>
            </a:r>
            <a:br>
              <a:rPr lang="en-US" dirty="0">
                <a:solidFill>
                  <a:srgbClr val="BCE292"/>
                </a:solidFill>
                <a:latin typeface="Algerian" panose="04020705040A02060702" pitchFamily="82" charset="0"/>
              </a:rPr>
            </a:br>
            <a:r>
              <a:rPr lang="en-US" dirty="0">
                <a:solidFill>
                  <a:srgbClr val="BCE292"/>
                </a:solidFill>
                <a:latin typeface="Arial Black" panose="020B0A04020102020204" pitchFamily="34" charset="0"/>
              </a:rPr>
              <a:t>?         </a:t>
            </a:r>
            <a:r>
              <a:rPr lang="en-US" dirty="0" smtClean="0">
                <a:solidFill>
                  <a:srgbClr val="BCE292"/>
                </a:solidFill>
                <a:latin typeface="Arial Black" panose="020B0A04020102020204" pitchFamily="34" charset="0"/>
              </a:rPr>
              <a:t> </a:t>
            </a:r>
            <a:r>
              <a:rPr lang="en-US" dirty="0">
                <a:solidFill>
                  <a:srgbClr val="BCE292"/>
                </a:solidFill>
                <a:latin typeface="Arial Black" panose="020B0A04020102020204" pitchFamily="34" charset="0"/>
              </a:rPr>
              <a:t>?   </a:t>
            </a:r>
            <a:r>
              <a:rPr lang="en-US" dirty="0">
                <a:solidFill>
                  <a:srgbClr val="EDF7E1"/>
                </a:solidFill>
                <a:latin typeface="Arial Black" panose="020B0A04020102020204" pitchFamily="34" charset="0"/>
              </a:rPr>
              <a:t>???????? </a:t>
            </a:r>
            <a:r>
              <a:rPr lang="en-US" dirty="0" smtClean="0">
                <a:solidFill>
                  <a:srgbClr val="EDF7E1"/>
                </a:solidFill>
                <a:latin typeface="Arial Black" panose="020B0A04020102020204" pitchFamily="34" charset="0"/>
              </a:rPr>
              <a:t>??????????????</a:t>
            </a:r>
            <a:endParaRPr lang="en-US" dirty="0">
              <a:solidFill>
                <a:srgbClr val="EDF7E1"/>
              </a:solidFill>
              <a:latin typeface="Arial Black" panose="020B0A04020102020204" pitchFamily="34" charset="0"/>
            </a:endParaRPr>
          </a:p>
          <a:p>
            <a:pPr marL="0" indent="0" algn="ctr">
              <a:buNone/>
            </a:pPr>
            <a:r>
              <a:rPr lang="en-US" dirty="0">
                <a:solidFill>
                  <a:srgbClr val="EDF7E1"/>
                </a:solidFill>
                <a:latin typeface="Arial Black" panose="020B0A04020102020204" pitchFamily="34" charset="0"/>
              </a:rPr>
              <a:t>? ? ? ? ? ? ? ? ? ? ? ? ? ?? ? ? ? ?</a:t>
            </a:r>
            <a:r>
              <a:rPr lang="en-US" dirty="0">
                <a:solidFill>
                  <a:srgbClr val="EDF7E1"/>
                </a:solidFill>
              </a:rPr>
              <a:t/>
            </a:r>
            <a:br>
              <a:rPr lang="en-US" dirty="0">
                <a:solidFill>
                  <a:srgbClr val="EDF7E1"/>
                </a:solidFill>
              </a:rPr>
            </a:br>
            <a:r>
              <a:rPr lang="en-US" dirty="0">
                <a:solidFill>
                  <a:srgbClr val="EDF7E1"/>
                </a:solidFill>
                <a:latin typeface="Angsana New" panose="02020603050405020304" pitchFamily="18" charset="-34"/>
                <a:cs typeface="Angsana New" panose="02020603050405020304" pitchFamily="18" charset="-34"/>
              </a:rPr>
              <a:t>???????????????????????????????????????????????????????????????????????????????????</a:t>
            </a:r>
            <a:r>
              <a:rPr lang="en-US" dirty="0">
                <a:solidFill>
                  <a:srgbClr val="EDF7E1"/>
                </a:solidFill>
              </a:rPr>
              <a:t/>
            </a:r>
            <a:br>
              <a:rPr lang="en-US" dirty="0">
                <a:solidFill>
                  <a:srgbClr val="EDF7E1"/>
                </a:solidFill>
              </a:rPr>
            </a:br>
            <a:r>
              <a:rPr lang="en-US" dirty="0">
                <a:solidFill>
                  <a:srgbClr val="EDF7E1"/>
                </a:solidFill>
                <a:latin typeface="Baveuse" panose="02000700000000000000" pitchFamily="2" charset="0"/>
              </a:rPr>
              <a:t>???? ???? ???? ???? ???????? ???? ???? ???? </a:t>
            </a:r>
          </a:p>
          <a:p>
            <a:pPr marL="0" indent="0" algn="ctr">
              <a:buNone/>
            </a:pPr>
            <a:r>
              <a:rPr lang="en-US" dirty="0">
                <a:solidFill>
                  <a:srgbClr val="EDF7E1"/>
                </a:solidFill>
                <a:latin typeface="Algerian" panose="04020705040A02060702" pitchFamily="82" charset="0"/>
              </a:rPr>
              <a:t>?   ?   ?   ?   ?   ?   ?   ?   ?   ?   ?   ?   ?   ?   ?   ?   ?   ?   ?   ?   ?</a:t>
            </a:r>
            <a:r>
              <a:rPr lang="en-US" dirty="0">
                <a:solidFill>
                  <a:srgbClr val="EDF7E1"/>
                </a:solidFill>
              </a:rPr>
              <a:t/>
            </a:r>
            <a:br>
              <a:rPr lang="en-US" dirty="0">
                <a:solidFill>
                  <a:srgbClr val="EDF7E1"/>
                </a:solidFill>
              </a:rPr>
            </a:br>
            <a:r>
              <a:rPr lang="en-US" dirty="0">
                <a:solidFill>
                  <a:srgbClr val="EDF7E1"/>
                </a:solidFill>
                <a:latin typeface="Felix Titling" panose="04060505060202020A04" pitchFamily="82" charset="0"/>
              </a:rPr>
              <a:t>????????????????????????????</a:t>
            </a:r>
            <a:r>
              <a:rPr lang="en-US" dirty="0">
                <a:solidFill>
                  <a:srgbClr val="92D050"/>
                </a:solidFill>
                <a:latin typeface="Baveuse" panose="02000700000000000000" pitchFamily="2" charset="0"/>
              </a:rPr>
              <a:t> </a:t>
            </a:r>
            <a:r>
              <a:rPr lang="en-US" sz="3800" dirty="0">
                <a:solidFill>
                  <a:srgbClr val="92D050"/>
                </a:solidFill>
                <a:latin typeface="Baveuse" panose="02000700000000000000" pitchFamily="2" charset="0"/>
              </a:rPr>
              <a:t>?</a:t>
            </a:r>
            <a:r>
              <a:rPr lang="en-US" dirty="0">
                <a:solidFill>
                  <a:srgbClr val="EDF7E1"/>
                </a:solidFill>
                <a:latin typeface="Felix Titling" panose="04060505060202020A04" pitchFamily="82" charset="0"/>
              </a:rPr>
              <a:t>?????????????????????????????????????</a:t>
            </a:r>
            <a:r>
              <a:rPr lang="en-US" dirty="0">
                <a:solidFill>
                  <a:srgbClr val="EDF7E1"/>
                </a:solidFill>
              </a:rPr>
              <a:t/>
            </a:r>
            <a:br>
              <a:rPr lang="en-US" dirty="0">
                <a:solidFill>
                  <a:srgbClr val="EDF7E1"/>
                </a:solidFill>
              </a:rPr>
            </a:br>
            <a:r>
              <a:rPr lang="en-US" dirty="0">
                <a:solidFill>
                  <a:srgbClr val="EDF7E1"/>
                </a:solidFill>
                <a:latin typeface="Miriam Fixed" panose="020B0509050101010101" pitchFamily="49" charset="-79"/>
                <a:cs typeface="Miriam Fixed" panose="020B0509050101010101" pitchFamily="49" charset="-79"/>
              </a:rPr>
              <a:t>?     ?     ?     ?     ?     ?     ?     ?     ?     ?     ?     ?     ?     ?</a:t>
            </a:r>
            <a:r>
              <a:rPr lang="en-US" dirty="0">
                <a:solidFill>
                  <a:srgbClr val="EDF7E1"/>
                </a:solidFill>
              </a:rPr>
              <a:t/>
            </a:r>
            <a:br>
              <a:rPr lang="en-US" dirty="0">
                <a:solidFill>
                  <a:srgbClr val="EDF7E1"/>
                </a:solidFill>
              </a:rPr>
            </a:br>
            <a:r>
              <a:rPr lang="en-US" dirty="0">
                <a:solidFill>
                  <a:srgbClr val="EDF7E1"/>
                </a:solidFill>
                <a:latin typeface="Palatino Linotype" panose="02040502050505030304" pitchFamily="18" charset="0"/>
              </a:rPr>
              <a:t>? ? ? ? ? ? ? ? ? ? ? ? ?? ? ? ? ? ? ? ? ? ? ? ? ? ? ? ? ? ? ? ?</a:t>
            </a:r>
            <a:r>
              <a:rPr lang="en-US" dirty="0">
                <a:solidFill>
                  <a:srgbClr val="EDF7E1"/>
                </a:solidFill>
              </a:rPr>
              <a:t/>
            </a:r>
            <a:br>
              <a:rPr lang="en-US" dirty="0">
                <a:solidFill>
                  <a:srgbClr val="EDF7E1"/>
                </a:solidFill>
              </a:rPr>
            </a:br>
            <a:r>
              <a:rPr lang="en-US" dirty="0">
                <a:solidFill>
                  <a:srgbClr val="EDF7E1"/>
                </a:solidFill>
                <a:latin typeface="Wide Latin" panose="020A0A07050505020404" pitchFamily="18" charset="0"/>
              </a:rPr>
              <a:t>???     ??? ??? ??? ??????     ???     ???</a:t>
            </a:r>
            <a:r>
              <a:rPr lang="en-US" dirty="0">
                <a:solidFill>
                  <a:srgbClr val="EDF7E1"/>
                </a:solidFill>
              </a:rPr>
              <a:t/>
            </a:r>
            <a:br>
              <a:rPr lang="en-US" dirty="0">
                <a:solidFill>
                  <a:srgbClr val="EDF7E1"/>
                </a:solidFill>
              </a:rPr>
            </a:br>
            <a:r>
              <a:rPr lang="en-US" dirty="0">
                <a:solidFill>
                  <a:srgbClr val="EDF7E1"/>
                </a:solidFill>
                <a:latin typeface="Matura MT Script Capitals" panose="03020802060602070202" pitchFamily="66" charset="0"/>
              </a:rPr>
              <a:t>???????????????????????????????????????????????????????</a:t>
            </a:r>
            <a:r>
              <a:rPr lang="en-US" dirty="0">
                <a:solidFill>
                  <a:srgbClr val="EDF7E1"/>
                </a:solidFill>
              </a:rPr>
              <a:t/>
            </a:r>
            <a:br>
              <a:rPr lang="en-US" dirty="0">
                <a:solidFill>
                  <a:srgbClr val="EDF7E1"/>
                </a:solidFill>
              </a:rPr>
            </a:br>
            <a:r>
              <a:rPr lang="en-US" dirty="0">
                <a:solidFill>
                  <a:srgbClr val="EDF7E1"/>
                </a:solidFill>
              </a:rPr>
              <a:t>????       </a:t>
            </a:r>
            <a:r>
              <a:rPr lang="en-US" dirty="0">
                <a:solidFill>
                  <a:srgbClr val="EDF7E1"/>
                </a:solidFill>
                <a:latin typeface="Baveuse" panose="02000700000000000000" pitchFamily="2" charset="0"/>
              </a:rPr>
              <a:t>????       </a:t>
            </a:r>
            <a:r>
              <a:rPr lang="en-US" sz="3200" dirty="0">
                <a:solidFill>
                  <a:srgbClr val="EDF7E1"/>
                </a:solidFill>
              </a:rPr>
              <a:t>?????????       </a:t>
            </a:r>
            <a:r>
              <a:rPr lang="en-US" sz="3200" dirty="0">
                <a:solidFill>
                  <a:srgbClr val="EDF7E1"/>
                </a:solidFill>
                <a:latin typeface="Baveuse" panose="02000700000000000000" pitchFamily="2" charset="0"/>
              </a:rPr>
              <a:t>???      </a:t>
            </a:r>
            <a:r>
              <a:rPr lang="en-US" sz="3200" dirty="0">
                <a:solidFill>
                  <a:srgbClr val="EDF7E1"/>
                </a:solidFill>
              </a:rPr>
              <a:t>?????????</a:t>
            </a:r>
          </a:p>
          <a:p>
            <a:pPr marL="0" indent="0" algn="ctr">
              <a:buNone/>
            </a:pPr>
            <a:r>
              <a:rPr lang="en-US" sz="3200" dirty="0">
                <a:solidFill>
                  <a:srgbClr val="EDF7E1"/>
                </a:solidFill>
              </a:rPr>
              <a:t>??????????????????????????????????</a:t>
            </a:r>
          </a:p>
          <a:p>
            <a:pPr marL="0" indent="0">
              <a:buNone/>
            </a:pPr>
            <a:endParaRPr lang="en-US" dirty="0"/>
          </a:p>
        </p:txBody>
      </p:sp>
    </p:spTree>
    <p:extLst>
      <p:ext uri="{BB962C8B-B14F-4D97-AF65-F5344CB8AC3E}">
        <p14:creationId xmlns:p14="http://schemas.microsoft.com/office/powerpoint/2010/main" val="2792261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92D050"/>
                </a:solidFill>
                <a:latin typeface="Arial Black" panose="020B0A04020102020204" pitchFamily="34" charset="0"/>
              </a:rPr>
              <a:t>Congratulations!</a:t>
            </a:r>
            <a:endParaRPr lang="en-US" dirty="0"/>
          </a:p>
        </p:txBody>
      </p:sp>
      <p:sp>
        <p:nvSpPr>
          <p:cNvPr id="3" name="Content Placeholder 2"/>
          <p:cNvSpPr>
            <a:spLocks noGrp="1"/>
          </p:cNvSpPr>
          <p:nvPr>
            <p:ph idx="1"/>
          </p:nvPr>
        </p:nvSpPr>
        <p:spPr>
          <a:xfrm>
            <a:off x="838200" y="2812211"/>
            <a:ext cx="10515600" cy="3226280"/>
          </a:xfrm>
        </p:spPr>
        <p:txBody>
          <a:bodyPr/>
          <a:lstStyle/>
          <a:p>
            <a:pPr marL="0" indent="0">
              <a:lnSpc>
                <a:spcPct val="100000"/>
              </a:lnSpc>
              <a:buNone/>
            </a:pPr>
            <a:endParaRPr lang="en-US" sz="3600" dirty="0" smtClean="0"/>
          </a:p>
          <a:p>
            <a:pPr marL="0" indent="0" algn="ctr">
              <a:lnSpc>
                <a:spcPct val="100000"/>
              </a:lnSpc>
              <a:spcAft>
                <a:spcPts val="600"/>
              </a:spcAft>
              <a:buNone/>
            </a:pPr>
            <a:r>
              <a:rPr lang="en-US" sz="3600" dirty="0" smtClean="0"/>
              <a:t>You have completed</a:t>
            </a:r>
            <a:endParaRPr lang="en-US"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endParaRPr>
          </a:p>
          <a:p>
            <a:pPr marL="0" indent="0" algn="ctr">
              <a:lnSpc>
                <a:spcPct val="100000"/>
              </a:lnSpc>
              <a:buNone/>
            </a:pPr>
            <a:r>
              <a:rPr lang="en-US" sz="4400" dirty="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Mental </a:t>
            </a:r>
            <a:r>
              <a:rPr lang="en-US" sz="4400" dirty="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Health eScreening</a:t>
            </a:r>
            <a:r>
              <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
            </a:r>
            <a:br>
              <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Clinician &amp; Assistant </a:t>
            </a:r>
            <a:r>
              <a:rPr lang="en-US" sz="4400" dirty="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Training</a:t>
            </a:r>
          </a:p>
          <a:p>
            <a:pPr marL="0" indent="0" algn="ctr">
              <a:lnSpc>
                <a:spcPct val="100000"/>
              </a:lnSpc>
              <a:buNone/>
            </a:pPr>
            <a:endParaRPr lang="en-US" sz="4400" dirty="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endParaRPr>
          </a:p>
          <a:p>
            <a:pPr>
              <a:lnSpc>
                <a:spcPct val="100000"/>
              </a:lnSpc>
            </a:pPr>
            <a:endParaRPr lang="en-US" dirty="0"/>
          </a:p>
        </p:txBody>
      </p:sp>
      <p:sp>
        <p:nvSpPr>
          <p:cNvPr id="4" name="5-Point Star 3"/>
          <p:cNvSpPr/>
          <p:nvPr/>
        </p:nvSpPr>
        <p:spPr>
          <a:xfrm>
            <a:off x="5181600" y="1554480"/>
            <a:ext cx="1828800" cy="1585446"/>
          </a:xfrm>
          <a:prstGeom prst="star5">
            <a:avLst/>
          </a:prstGeom>
          <a:solidFill>
            <a:schemeClr val="accent4">
              <a:lumMod val="60000"/>
              <a:lumOff val="40000"/>
            </a:schemeClr>
          </a:solidFill>
          <a:ln>
            <a:solidFill>
              <a:srgbClr val="BCE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82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371"/>
            <a:ext cx="10515600" cy="1229711"/>
          </a:xfrm>
        </p:spPr>
        <p:txBody>
          <a:bodyPr>
            <a:normAutofit/>
          </a:bodyPr>
          <a:lstStyle/>
          <a:p>
            <a:r>
              <a:rPr lang="en-US" sz="3600" dirty="0" smtClean="0">
                <a:solidFill>
                  <a:srgbClr val="92D050"/>
                </a:solidFill>
                <a:latin typeface="Arial Black" panose="020B0A04020102020204" pitchFamily="34" charset="0"/>
              </a:rPr>
              <a:t>Access</a:t>
            </a:r>
            <a:r>
              <a:rPr lang="en-US" sz="3200" dirty="0" smtClean="0">
                <a:ln w="3175">
                  <a:solidFill>
                    <a:srgbClr val="0F4C8F"/>
                  </a:solidFill>
                </a:ln>
                <a:solidFill>
                  <a:srgbClr val="92D050"/>
                </a:solidFill>
                <a:latin typeface="Arial Black" panose="020B0A04020102020204" pitchFamily="34" charset="0"/>
              </a:rPr>
              <a:t/>
            </a:r>
            <a:br>
              <a:rPr lang="en-US" sz="3200" dirty="0" smtClean="0">
                <a:ln w="3175">
                  <a:solidFill>
                    <a:srgbClr val="0F4C8F"/>
                  </a:solidFill>
                </a:ln>
                <a:solidFill>
                  <a:srgbClr val="92D050"/>
                </a:solidFill>
                <a:latin typeface="Arial Black" panose="020B0A04020102020204" pitchFamily="34" charset="0"/>
              </a:rPr>
            </a:br>
            <a:r>
              <a:rPr lang="en-US" sz="3600" dirty="0" smtClean="0">
                <a:ln w="3175">
                  <a:solidFill>
                    <a:srgbClr val="0F4C8F"/>
                  </a:solidFill>
                </a:ln>
                <a:solidFill>
                  <a:srgbClr val="92D050"/>
                </a:solidFill>
                <a:latin typeface="Arial Black" panose="020B0A04020102020204" pitchFamily="34" charset="0"/>
              </a:rPr>
              <a:t>Security</a:t>
            </a:r>
            <a:endParaRPr lang="en-US" sz="3600" dirty="0">
              <a:ln w="3175">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1397478" y="2065283"/>
            <a:ext cx="9956321" cy="3074276"/>
          </a:xfrm>
        </p:spPr>
        <p:txBody>
          <a:bodyPr>
            <a:normAutofit fontScale="92500"/>
          </a:bodyPr>
          <a:lstStyle/>
          <a:p>
            <a:pPr>
              <a:lnSpc>
                <a:spcPct val="80000"/>
              </a:lnSpc>
              <a:spcBef>
                <a:spcPts val="600"/>
              </a:spcBef>
            </a:pPr>
            <a:r>
              <a:rPr lang="en-US" sz="3600" dirty="0">
                <a:latin typeface="Times New Roman" panose="02020603050405020304" pitchFamily="18" charset="0"/>
                <a:cs typeface="Times New Roman" panose="02020603050405020304" pitchFamily="18" charset="0"/>
              </a:rPr>
              <a:t>Staff will not be held responsible for tablets </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which </a:t>
            </a:r>
            <a:r>
              <a:rPr lang="en-US" sz="3600" dirty="0">
                <a:latin typeface="Times New Roman" panose="02020603050405020304" pitchFamily="18" charset="0"/>
                <a:cs typeface="Times New Roman" panose="02020603050405020304" pitchFamily="18" charset="0"/>
              </a:rPr>
              <a:t>are stolen or broken by a Veteran.</a:t>
            </a:r>
          </a:p>
          <a:p>
            <a:pPr>
              <a:lnSpc>
                <a:spcPct val="80000"/>
              </a:lnSpc>
              <a:spcBef>
                <a:spcPts val="600"/>
              </a:spcBef>
            </a:pPr>
            <a:endParaRPr lang="en-US" sz="3600" dirty="0" smtClean="0">
              <a:latin typeface="Times New Roman" panose="02020603050405020304" pitchFamily="18" charset="0"/>
              <a:cs typeface="Times New Roman" panose="02020603050405020304" pitchFamily="18" charset="0"/>
            </a:endParaRPr>
          </a:p>
          <a:p>
            <a:pPr>
              <a:lnSpc>
                <a:spcPct val="80000"/>
              </a:lnSpc>
              <a:spcBef>
                <a:spcPts val="600"/>
              </a:spcBef>
            </a:pPr>
            <a:r>
              <a:rPr lang="en-US" sz="3600" dirty="0" smtClean="0">
                <a:latin typeface="Times New Roman" panose="02020603050405020304" pitchFamily="18" charset="0"/>
                <a:cs typeface="Times New Roman" panose="02020603050405020304" pitchFamily="18" charset="0"/>
              </a:rPr>
              <a:t>Tablets </a:t>
            </a:r>
            <a:r>
              <a:rPr lang="en-US" sz="3600" dirty="0">
                <a:latin typeface="Times New Roman" panose="02020603050405020304" pitchFamily="18" charset="0"/>
                <a:cs typeface="Times New Roman" panose="02020603050405020304" pitchFamily="18" charset="0"/>
              </a:rPr>
              <a:t>have built-in </a:t>
            </a:r>
            <a:r>
              <a:rPr lang="en-US" sz="3600" dirty="0" smtClean="0">
                <a:latin typeface="Times New Roman" panose="02020603050405020304" pitchFamily="18" charset="0"/>
                <a:cs typeface="Times New Roman" panose="02020603050405020304" pitchFamily="18" charset="0"/>
              </a:rPr>
              <a:t>tracking.</a:t>
            </a:r>
          </a:p>
          <a:p>
            <a:pPr>
              <a:lnSpc>
                <a:spcPct val="80000"/>
              </a:lnSpc>
              <a:spcBef>
                <a:spcPts val="600"/>
              </a:spcBef>
            </a:pPr>
            <a:endParaRPr lang="en-US" sz="3600" dirty="0">
              <a:latin typeface="Times New Roman" panose="02020603050405020304" pitchFamily="18" charset="0"/>
              <a:cs typeface="Times New Roman" panose="02020603050405020304" pitchFamily="18" charset="0"/>
            </a:endParaRPr>
          </a:p>
          <a:p>
            <a:pPr>
              <a:lnSpc>
                <a:spcPct val="80000"/>
              </a:lnSpc>
              <a:spcBef>
                <a:spcPts val="600"/>
              </a:spcBef>
            </a:pPr>
            <a:r>
              <a:rPr lang="en-US" sz="3600" dirty="0">
                <a:latin typeface="Times New Roman" panose="02020603050405020304" pitchFamily="18" charset="0"/>
                <a:cs typeface="Times New Roman" panose="02020603050405020304" pitchFamily="18" charset="0"/>
              </a:rPr>
              <a:t>Tablets won’t function outside of the hospital grounds.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2524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13493</TotalTime>
  <Words>3339</Words>
  <Application>Microsoft Office PowerPoint</Application>
  <PresentationFormat>Widescreen</PresentationFormat>
  <Paragraphs>731</Paragraphs>
  <Slides>83</Slides>
  <Notes>83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83</vt:i4>
      </vt:variant>
    </vt:vector>
  </HeadingPairs>
  <TitlesOfParts>
    <vt:vector size="101" baseType="lpstr">
      <vt:lpstr>Batang</vt:lpstr>
      <vt:lpstr>BatangChe</vt:lpstr>
      <vt:lpstr>Algerian</vt:lpstr>
      <vt:lpstr>Angsana New</vt:lpstr>
      <vt:lpstr>Arial</vt:lpstr>
      <vt:lpstr>Arial Black</vt:lpstr>
      <vt:lpstr>Baveuse</vt:lpstr>
      <vt:lpstr>Calibri</vt:lpstr>
      <vt:lpstr>Calibri Light</vt:lpstr>
      <vt:lpstr>Felix Titling</vt:lpstr>
      <vt:lpstr>Matura MT Script Capitals</vt:lpstr>
      <vt:lpstr>Miriam Fixed</vt:lpstr>
      <vt:lpstr>Palatino Linotype</vt:lpstr>
      <vt:lpstr>Times New Roman</vt:lpstr>
      <vt:lpstr>Verdana</vt:lpstr>
      <vt:lpstr>Wide Latin</vt:lpstr>
      <vt:lpstr>Wingdings</vt:lpstr>
      <vt:lpstr>Office Theme</vt:lpstr>
      <vt:lpstr>    </vt:lpstr>
      <vt:lpstr>Welcome to MHE!</vt:lpstr>
      <vt:lpstr>MHE Research Pilot</vt:lpstr>
      <vt:lpstr>Findings from the research pilot</vt:lpstr>
      <vt:lpstr>Conclusions</vt:lpstr>
      <vt:lpstr>MHE training notes</vt:lpstr>
      <vt:lpstr>MHE  Clinician &amp; Assistant training </vt:lpstr>
      <vt:lpstr>Access</vt:lpstr>
      <vt:lpstr>Access Security</vt:lpstr>
      <vt:lpstr>Access Logging in and out</vt:lpstr>
      <vt:lpstr>Access  Logging in and out</vt:lpstr>
      <vt:lpstr>Access  Logging in and out</vt:lpstr>
      <vt:lpstr>Access Verifying your CPRS account</vt:lpstr>
      <vt:lpstr>Access Verifying your CPRS account</vt:lpstr>
      <vt:lpstr>Access Changing your password </vt:lpstr>
      <vt:lpstr>MHE Access                Self-Review question</vt:lpstr>
      <vt:lpstr>MHE Access                Self-Review answer</vt:lpstr>
      <vt:lpstr>MHE Access                Self-Review question</vt:lpstr>
      <vt:lpstr>MHE Access                Self-Review answer</vt:lpstr>
      <vt:lpstr>MHE  Clinician &amp; Assistant training </vt:lpstr>
      <vt:lpstr>Your tasks</vt:lpstr>
      <vt:lpstr>MHE  Clinician &amp; Assistant training </vt:lpstr>
      <vt:lpstr>What the Veteran sees</vt:lpstr>
      <vt:lpstr>What the Veteran sees</vt:lpstr>
      <vt:lpstr>What the Veteran sees</vt:lpstr>
      <vt:lpstr>What the Veteran sees</vt:lpstr>
      <vt:lpstr>What the Veteran sees</vt:lpstr>
      <vt:lpstr>What the Veteran sees</vt:lpstr>
      <vt:lpstr>What the Veteran sees</vt:lpstr>
      <vt:lpstr>MHE What the Veteran seeskklklj                     Self-Review question</vt:lpstr>
      <vt:lpstr>MHE What the Veteran seeskklklj                     Self-Review answer</vt:lpstr>
      <vt:lpstr>MHE  Clinician &amp; Assistant training </vt:lpstr>
      <vt:lpstr>Creating an assessment </vt:lpstr>
      <vt:lpstr>Creating an assessment Things to know</vt:lpstr>
      <vt:lpstr>Creating an assessment  For a walk-in Veteran</vt:lpstr>
      <vt:lpstr>Creating an assessment  For a walk-in Veteran </vt:lpstr>
      <vt:lpstr>Creating an assessment  For a walk-in Veteran </vt:lpstr>
      <vt:lpstr>Creating an assessment  For a walk-in Veteran </vt:lpstr>
      <vt:lpstr>Creating an assessment  For a walk-in Veteran </vt:lpstr>
      <vt:lpstr>Creating an assessment  For a walk-in Veteran </vt:lpstr>
      <vt:lpstr>Creating an assessment  For a walk-in Veteran </vt:lpstr>
      <vt:lpstr>Creating an assessment   For a walk-in Veteran </vt:lpstr>
      <vt:lpstr>Creating assessments for appointments</vt:lpstr>
      <vt:lpstr>Creating assessments for appointments</vt:lpstr>
      <vt:lpstr>Creating assessments for appointments</vt:lpstr>
      <vt:lpstr>Creating assessments for appointments</vt:lpstr>
      <vt:lpstr>Creating assessments for appointments</vt:lpstr>
      <vt:lpstr>MHE Creating assessments kklklj                     Self-Review question</vt:lpstr>
      <vt:lpstr>MHE Creating assessments kklklj                     Self-Review answer</vt:lpstr>
      <vt:lpstr>MHE Creating assessments kklklj                     Self-Review question</vt:lpstr>
      <vt:lpstr>MHE Creating assessments kklklj                     Self-Review answer</vt:lpstr>
      <vt:lpstr>MHE  Clinician &amp; Assistant training </vt:lpstr>
      <vt:lpstr>The Assessment Dashboard</vt:lpstr>
      <vt:lpstr>The Assessment Dashboard – you can: </vt:lpstr>
      <vt:lpstr>The Assessment Dashboard – you can: </vt:lpstr>
      <vt:lpstr>Assessment Dashboard - you can: </vt:lpstr>
      <vt:lpstr>Assessment Dashboard - you can: </vt:lpstr>
      <vt:lpstr>Assessment Dashboard - you can: </vt:lpstr>
      <vt:lpstr>Assessment Dashboard </vt:lpstr>
      <vt:lpstr>Assessment Dashboard - you can: </vt:lpstr>
      <vt:lpstr>Assessment Dashboard</vt:lpstr>
      <vt:lpstr>Assessment Dashboard - you can: </vt:lpstr>
      <vt:lpstr>Assessment Dashboard     Self-Review question</vt:lpstr>
      <vt:lpstr>Assessment Dashboard     Self-Review answer</vt:lpstr>
      <vt:lpstr>MHE  Clinician &amp; Assistant training </vt:lpstr>
      <vt:lpstr>Searching for Veterans and Assessments</vt:lpstr>
      <vt:lpstr>Searching for Veterans and Assessments</vt:lpstr>
      <vt:lpstr>Searching for Veterans and Assessments</vt:lpstr>
      <vt:lpstr>Searching for Veterans and Assessments</vt:lpstr>
      <vt:lpstr>Searching for Veterans and Assessments</vt:lpstr>
      <vt:lpstr>Searching for Veterans and Assessments</vt:lpstr>
      <vt:lpstr>Searching for Veterans and Assessments</vt:lpstr>
      <vt:lpstr>Searching for Veterans and Assessments</vt:lpstr>
      <vt:lpstr>Searches          Self-Review question</vt:lpstr>
      <vt:lpstr>Searches             Self-Review answer</vt:lpstr>
      <vt:lpstr>MHE  Clinician &amp; Assistant training </vt:lpstr>
      <vt:lpstr>Reports</vt:lpstr>
      <vt:lpstr>Reports</vt:lpstr>
      <vt:lpstr>Reports</vt:lpstr>
      <vt:lpstr>MHE  Clinician &amp; Assistant training </vt:lpstr>
      <vt:lpstr>How to get help</vt:lpstr>
      <vt:lpstr>Questions?</vt:lpstr>
      <vt:lpstr>Congratulations!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 Deighan</dc:creator>
  <cp:lastModifiedBy>Laine L. Deighan</cp:lastModifiedBy>
  <cp:revision>342</cp:revision>
  <dcterms:created xsi:type="dcterms:W3CDTF">2015-07-09T22:38:02Z</dcterms:created>
  <dcterms:modified xsi:type="dcterms:W3CDTF">2015-12-08T15:25:54Z</dcterms:modified>
</cp:coreProperties>
</file>