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57"/>
  </p:notesMasterIdLst>
  <p:sldIdLst>
    <p:sldId id="256" r:id="rId2"/>
    <p:sldId id="363" r:id="rId3"/>
    <p:sldId id="385" r:id="rId4"/>
    <p:sldId id="442" r:id="rId5"/>
    <p:sldId id="326" r:id="rId6"/>
    <p:sldId id="384" r:id="rId7"/>
    <p:sldId id="421" r:id="rId8"/>
    <p:sldId id="364" r:id="rId9"/>
    <p:sldId id="422" r:id="rId10"/>
    <p:sldId id="365" r:id="rId11"/>
    <p:sldId id="393" r:id="rId12"/>
    <p:sldId id="383" r:id="rId13"/>
    <p:sldId id="440" r:id="rId14"/>
    <p:sldId id="386" r:id="rId15"/>
    <p:sldId id="424" r:id="rId16"/>
    <p:sldId id="423" r:id="rId17"/>
    <p:sldId id="462" r:id="rId18"/>
    <p:sldId id="457" r:id="rId19"/>
    <p:sldId id="458" r:id="rId20"/>
    <p:sldId id="459" r:id="rId21"/>
    <p:sldId id="460" r:id="rId22"/>
    <p:sldId id="461" r:id="rId23"/>
    <p:sldId id="466" r:id="rId24"/>
    <p:sldId id="430" r:id="rId25"/>
    <p:sldId id="454" r:id="rId26"/>
    <p:sldId id="449" r:id="rId27"/>
    <p:sldId id="450" r:id="rId28"/>
    <p:sldId id="451" r:id="rId29"/>
    <p:sldId id="452" r:id="rId30"/>
    <p:sldId id="453" r:id="rId31"/>
    <p:sldId id="455" r:id="rId32"/>
    <p:sldId id="456" r:id="rId33"/>
    <p:sldId id="394" r:id="rId34"/>
    <p:sldId id="387" r:id="rId35"/>
    <p:sldId id="420" r:id="rId36"/>
    <p:sldId id="419" r:id="rId37"/>
    <p:sldId id="431" r:id="rId38"/>
    <p:sldId id="433" r:id="rId39"/>
    <p:sldId id="432" r:id="rId40"/>
    <p:sldId id="434" r:id="rId41"/>
    <p:sldId id="438" r:id="rId42"/>
    <p:sldId id="437" r:id="rId43"/>
    <p:sldId id="399" r:id="rId44"/>
    <p:sldId id="425" r:id="rId45"/>
    <p:sldId id="426" r:id="rId46"/>
    <p:sldId id="427" r:id="rId47"/>
    <p:sldId id="443" r:id="rId48"/>
    <p:sldId id="428" r:id="rId49"/>
    <p:sldId id="403" r:id="rId50"/>
    <p:sldId id="406" r:id="rId51"/>
    <p:sldId id="463" r:id="rId52"/>
    <p:sldId id="464" r:id="rId53"/>
    <p:sldId id="446" r:id="rId54"/>
    <p:sldId id="465" r:id="rId55"/>
    <p:sldId id="30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292"/>
    <a:srgbClr val="0F4C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59" autoAdjust="0"/>
    <p:restoredTop sz="99006" autoAdjust="0"/>
  </p:normalViewPr>
  <p:slideViewPr>
    <p:cSldViewPr snapToGrid="0">
      <p:cViewPr varScale="1">
        <p:scale>
          <a:sx n="37" d="100"/>
          <a:sy n="37" d="100"/>
        </p:scale>
        <p:origin x="48" y="11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2734F-3962-4E9B-ADDA-4D1FD7F5CE21}"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CB4D-56BB-476B-821C-6F4CEDF74250}" type="slidenum">
              <a:rPr lang="en-US" smtClean="0"/>
              <a:t>‹#›</a:t>
            </a:fld>
            <a:endParaRPr lang="en-US"/>
          </a:p>
        </p:txBody>
      </p:sp>
    </p:spTree>
    <p:extLst>
      <p:ext uri="{BB962C8B-B14F-4D97-AF65-F5344CB8AC3E}">
        <p14:creationId xmlns:p14="http://schemas.microsoft.com/office/powerpoint/2010/main" val="107581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1</a:t>
            </a:fld>
            <a:endParaRPr lang="en-US"/>
          </a:p>
        </p:txBody>
      </p:sp>
    </p:spTree>
    <p:extLst>
      <p:ext uri="{BB962C8B-B14F-4D97-AF65-F5344CB8AC3E}">
        <p14:creationId xmlns:p14="http://schemas.microsoft.com/office/powerpoint/2010/main" val="3070641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You can see here that … (whatever)</a:t>
            </a:r>
            <a:r>
              <a:rPr lang="en-US" baseline="0" smtClean="0"/>
              <a:t> </a:t>
            </a:r>
            <a:r>
              <a:rPr lang="en-US" smtClean="0"/>
              <a:t>…</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87549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11</a:t>
            </a:fld>
            <a:endParaRPr lang="en-US"/>
          </a:p>
        </p:txBody>
      </p:sp>
    </p:spTree>
    <p:extLst>
      <p:ext uri="{BB962C8B-B14F-4D97-AF65-F5344CB8AC3E}">
        <p14:creationId xmlns:p14="http://schemas.microsoft.com/office/powerpoint/2010/main" val="265959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12</a:t>
            </a:fld>
            <a:endParaRPr lang="en-US"/>
          </a:p>
        </p:txBody>
      </p:sp>
    </p:spTree>
    <p:extLst>
      <p:ext uri="{BB962C8B-B14F-4D97-AF65-F5344CB8AC3E}">
        <p14:creationId xmlns:p14="http://schemas.microsoft.com/office/powerpoint/2010/main" val="3767706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All communication between MHE and VistA takes place behind VA firewalls via VA VistALink, a Java RPC framework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is part of the OneVA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MHE uses VistALink for bidirectional communications between the client and VistA (M) server, and utilizes existing CPRS RPCs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perform the same actions as CPRS without requiring any VistA code changes.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13</a:t>
            </a:fld>
            <a:endParaRPr lang="en-US"/>
          </a:p>
        </p:txBody>
      </p:sp>
    </p:spTree>
    <p:extLst>
      <p:ext uri="{BB962C8B-B14F-4D97-AF65-F5344CB8AC3E}">
        <p14:creationId xmlns:p14="http://schemas.microsoft.com/office/powerpoint/2010/main" val="1690575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All communication between MHE and VistA takes place behind VA firewalls via VA VistALink, a Java RPC framework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is part of the OneVA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MHE uses VistALink for bidirectional communications between the client and VistA (M) server, and utilizes existing CPRS RPCs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perform the same actions as CPRS without requiring any VistA code changes.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14</a:t>
            </a:fld>
            <a:endParaRPr lang="en-US"/>
          </a:p>
        </p:txBody>
      </p:sp>
    </p:spTree>
    <p:extLst>
      <p:ext uri="{BB962C8B-B14F-4D97-AF65-F5344CB8AC3E}">
        <p14:creationId xmlns:p14="http://schemas.microsoft.com/office/powerpoint/2010/main" val="71016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15</a:t>
            </a:fld>
            <a:endParaRPr lang="en-US"/>
          </a:p>
        </p:txBody>
      </p:sp>
    </p:spTree>
    <p:extLst>
      <p:ext uri="{BB962C8B-B14F-4D97-AF65-F5344CB8AC3E}">
        <p14:creationId xmlns:p14="http://schemas.microsoft.com/office/powerpoint/2010/main" val="3445809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16</a:t>
            </a:fld>
            <a:endParaRPr lang="en-US"/>
          </a:p>
        </p:txBody>
      </p:sp>
    </p:spTree>
    <p:extLst>
      <p:ext uri="{BB962C8B-B14F-4D97-AF65-F5344CB8AC3E}">
        <p14:creationId xmlns:p14="http://schemas.microsoft.com/office/powerpoint/2010/main" val="1647776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17</a:t>
            </a:fld>
            <a:endParaRPr lang="en-US"/>
          </a:p>
        </p:txBody>
      </p:sp>
    </p:spTree>
    <p:extLst>
      <p:ext uri="{BB962C8B-B14F-4D97-AF65-F5344CB8AC3E}">
        <p14:creationId xmlns:p14="http://schemas.microsoft.com/office/powerpoint/2010/main" val="2288448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382470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8082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50327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73001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501952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799578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23</a:t>
            </a:fld>
            <a:endParaRPr lang="en-US"/>
          </a:p>
        </p:txBody>
      </p:sp>
    </p:spTree>
    <p:extLst>
      <p:ext uri="{BB962C8B-B14F-4D97-AF65-F5344CB8AC3E}">
        <p14:creationId xmlns:p14="http://schemas.microsoft.com/office/powerpoint/2010/main" val="2760067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All communication between MHE and VistA takes place behind VA firewalls via VA VistALink, a Java RPC framework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is part of the OneVA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MHE uses VistALink for bidirectional communications between the client and VistA (M) server, and utilizes existing CPRS RPCs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perform the same actions as CPRS without requiring any VistA code changes.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24</a:t>
            </a:fld>
            <a:endParaRPr lang="en-US"/>
          </a:p>
        </p:txBody>
      </p:sp>
    </p:spTree>
    <p:extLst>
      <p:ext uri="{BB962C8B-B14F-4D97-AF65-F5344CB8AC3E}">
        <p14:creationId xmlns:p14="http://schemas.microsoft.com/office/powerpoint/2010/main" val="3676452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All communication between MHE and VistA takes place behind VA firewalls via VA VistALink, a Java RPC framework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is part of the OneVA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MHE uses VistALink for bidirectional communications between the client and VistA (M) server, and utilizes existing CPRS RPCs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perform the same actions as CPRS without requiring any VistA code changes.</a:t>
            </a:r>
          </a:p>
          <a:p>
            <a:endParaRPr lang="en-US" dirty="0"/>
          </a:p>
        </p:txBody>
      </p:sp>
      <p:sp>
        <p:nvSpPr>
          <p:cNvPr id="4" name="Slide Number Placeholder 3"/>
          <p:cNvSpPr>
            <a:spLocks noGrp="1"/>
          </p:cNvSpPr>
          <p:nvPr>
            <p:ph type="sldNum" sz="quarter" idx="10"/>
          </p:nvPr>
        </p:nvSpPr>
        <p:spPr/>
        <p:txBody>
          <a:bodyPr/>
          <a:lstStyle/>
          <a:p>
            <a:fld id="{4484CB4D-56BB-476B-821C-6F4CEDF74250}" type="slidenum">
              <a:rPr lang="en-US" smtClean="0"/>
              <a:t>27</a:t>
            </a:fld>
            <a:endParaRPr lang="en-US"/>
          </a:p>
        </p:txBody>
      </p:sp>
    </p:spTree>
    <p:extLst>
      <p:ext uri="{BB962C8B-B14F-4D97-AF65-F5344CB8AC3E}">
        <p14:creationId xmlns:p14="http://schemas.microsoft.com/office/powerpoint/2010/main" val="3676452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33</a:t>
            </a:fld>
            <a:endParaRPr lang="en-US"/>
          </a:p>
        </p:txBody>
      </p:sp>
    </p:spTree>
    <p:extLst>
      <p:ext uri="{BB962C8B-B14F-4D97-AF65-F5344CB8AC3E}">
        <p14:creationId xmlns:p14="http://schemas.microsoft.com/office/powerpoint/2010/main" val="3145843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Backing up the database is performed at the operating system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……………….OK Ming … take it away!</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34</a:t>
            </a:fld>
            <a:endParaRPr lang="en-US"/>
          </a:p>
        </p:txBody>
      </p:sp>
    </p:spTree>
    <p:extLst>
      <p:ext uri="{BB962C8B-B14F-4D97-AF65-F5344CB8AC3E}">
        <p14:creationId xmlns:p14="http://schemas.microsoft.com/office/powerpoint/2010/main" val="2838088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43</a:t>
            </a:fld>
            <a:endParaRPr lang="en-US"/>
          </a:p>
        </p:txBody>
      </p:sp>
    </p:spTree>
    <p:extLst>
      <p:ext uri="{BB962C8B-B14F-4D97-AF65-F5344CB8AC3E}">
        <p14:creationId xmlns:p14="http://schemas.microsoft.com/office/powerpoint/2010/main" val="993449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44</a:t>
            </a:fld>
            <a:endParaRPr lang="en-US"/>
          </a:p>
        </p:txBody>
      </p:sp>
    </p:spTree>
    <p:extLst>
      <p:ext uri="{BB962C8B-B14F-4D97-AF65-F5344CB8AC3E}">
        <p14:creationId xmlns:p14="http://schemas.microsoft.com/office/powerpoint/2010/main" val="338604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 self-review follows most topics.</a:t>
            </a: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3</a:t>
            </a:fld>
            <a:endParaRPr lang="en-US"/>
          </a:p>
        </p:txBody>
      </p:sp>
    </p:spTree>
    <p:extLst>
      <p:ext uri="{BB962C8B-B14F-4D97-AF65-F5344CB8AC3E}">
        <p14:creationId xmlns:p14="http://schemas.microsoft.com/office/powerpoint/2010/main" val="4218241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45</a:t>
            </a:fld>
            <a:endParaRPr lang="en-US"/>
          </a:p>
        </p:txBody>
      </p:sp>
    </p:spTree>
    <p:extLst>
      <p:ext uri="{BB962C8B-B14F-4D97-AF65-F5344CB8AC3E}">
        <p14:creationId xmlns:p14="http://schemas.microsoft.com/office/powerpoint/2010/main" val="2419657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46</a:t>
            </a:fld>
            <a:endParaRPr lang="en-US"/>
          </a:p>
        </p:txBody>
      </p:sp>
    </p:spTree>
    <p:extLst>
      <p:ext uri="{BB962C8B-B14F-4D97-AF65-F5344CB8AC3E}">
        <p14:creationId xmlns:p14="http://schemas.microsoft.com/office/powerpoint/2010/main" val="2791341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47</a:t>
            </a:fld>
            <a:endParaRPr lang="en-US"/>
          </a:p>
        </p:txBody>
      </p:sp>
    </p:spTree>
    <p:extLst>
      <p:ext uri="{BB962C8B-B14F-4D97-AF65-F5344CB8AC3E}">
        <p14:creationId xmlns:p14="http://schemas.microsoft.com/office/powerpoint/2010/main" val="1903499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484CB4D-56BB-476B-821C-6F4CEDF74250}" type="slidenum">
              <a:rPr lang="en-US" smtClean="0"/>
              <a:t>48</a:t>
            </a:fld>
            <a:endParaRPr lang="en-US"/>
          </a:p>
        </p:txBody>
      </p:sp>
    </p:spTree>
    <p:extLst>
      <p:ext uri="{BB962C8B-B14F-4D97-AF65-F5344CB8AC3E}">
        <p14:creationId xmlns:p14="http://schemas.microsoft.com/office/powerpoint/2010/main" val="3709576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49</a:t>
            </a:fld>
            <a:endParaRPr lang="en-US"/>
          </a:p>
        </p:txBody>
      </p:sp>
    </p:spTree>
    <p:extLst>
      <p:ext uri="{BB962C8B-B14F-4D97-AF65-F5344CB8AC3E}">
        <p14:creationId xmlns:p14="http://schemas.microsoft.com/office/powerpoint/2010/main" val="140957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50</a:t>
            </a:fld>
            <a:endParaRPr lang="en-US"/>
          </a:p>
        </p:txBody>
      </p:sp>
    </p:spTree>
    <p:extLst>
      <p:ext uri="{BB962C8B-B14F-4D97-AF65-F5344CB8AC3E}">
        <p14:creationId xmlns:p14="http://schemas.microsoft.com/office/powerpoint/2010/main" val="1350170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51</a:t>
            </a:fld>
            <a:endParaRPr lang="en-US"/>
          </a:p>
        </p:txBody>
      </p:sp>
    </p:spTree>
    <p:extLst>
      <p:ext uri="{BB962C8B-B14F-4D97-AF65-F5344CB8AC3E}">
        <p14:creationId xmlns:p14="http://schemas.microsoft.com/office/powerpoint/2010/main" val="4077046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52</a:t>
            </a:fld>
            <a:endParaRPr lang="en-US"/>
          </a:p>
        </p:txBody>
      </p:sp>
    </p:spTree>
    <p:extLst>
      <p:ext uri="{BB962C8B-B14F-4D97-AF65-F5344CB8AC3E}">
        <p14:creationId xmlns:p14="http://schemas.microsoft.com/office/powerpoint/2010/main" val="1908963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53</a:t>
            </a:fld>
            <a:endParaRPr lang="en-US"/>
          </a:p>
        </p:txBody>
      </p:sp>
    </p:spTree>
    <p:extLst>
      <p:ext uri="{BB962C8B-B14F-4D97-AF65-F5344CB8AC3E}">
        <p14:creationId xmlns:p14="http://schemas.microsoft.com/office/powerpoint/2010/main" val="3653052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54</a:t>
            </a:fld>
            <a:endParaRPr lang="en-US"/>
          </a:p>
        </p:txBody>
      </p:sp>
    </p:spTree>
    <p:extLst>
      <p:ext uri="{BB962C8B-B14F-4D97-AF65-F5344CB8AC3E}">
        <p14:creationId xmlns:p14="http://schemas.microsoft.com/office/powerpoint/2010/main" val="292130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 self-review follows most topics.</a:t>
            </a: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4</a:t>
            </a:fld>
            <a:endParaRPr lang="en-US"/>
          </a:p>
        </p:txBody>
      </p:sp>
    </p:spTree>
    <p:extLst>
      <p:ext uri="{BB962C8B-B14F-4D97-AF65-F5344CB8AC3E}">
        <p14:creationId xmlns:p14="http://schemas.microsoft.com/office/powerpoint/2010/main" val="6716941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55</a:t>
            </a:fld>
            <a:endParaRPr lang="en-US"/>
          </a:p>
        </p:txBody>
      </p:sp>
    </p:spTree>
    <p:extLst>
      <p:ext uri="{BB962C8B-B14F-4D97-AF65-F5344CB8AC3E}">
        <p14:creationId xmlns:p14="http://schemas.microsoft.com/office/powerpoint/2010/main" val="266423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smtClean="0"/>
              <a:t>                             Here’s a diagram of the connections:  (next slide)</a:t>
            </a:r>
          </a:p>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5</a:t>
            </a:fld>
            <a:endParaRPr lang="en-US"/>
          </a:p>
        </p:txBody>
      </p:sp>
    </p:spTree>
    <p:extLst>
      <p:ext uri="{BB962C8B-B14F-4D97-AF65-F5344CB8AC3E}">
        <p14:creationId xmlns:p14="http://schemas.microsoft.com/office/powerpoint/2010/main" val="182089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I do not</a:t>
            </a:r>
            <a:r>
              <a:rPr lang="en-US" baseline="0" smtClean="0"/>
              <a:t> believe we need to specify the connection between</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6</a:t>
            </a:fld>
            <a:endParaRPr lang="en-US"/>
          </a:p>
        </p:txBody>
      </p:sp>
    </p:spTree>
    <p:extLst>
      <p:ext uri="{BB962C8B-B14F-4D97-AF65-F5344CB8AC3E}">
        <p14:creationId xmlns:p14="http://schemas.microsoft.com/office/powerpoint/2010/main" val="62741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smtClean="0"/>
              <a:t>                             Here’s a diagram of the connections:  (next slide)</a:t>
            </a:r>
          </a:p>
          <a:p>
            <a:r>
              <a:rPr lang="en-US" smtClean="0"/>
              <a:t> </a:t>
            </a:r>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t>7</a:t>
            </a:fld>
            <a:endParaRPr lang="en-US"/>
          </a:p>
        </p:txBody>
      </p:sp>
    </p:spTree>
    <p:extLst>
      <p:ext uri="{BB962C8B-B14F-4D97-AF65-F5344CB8AC3E}">
        <p14:creationId xmlns:p14="http://schemas.microsoft.com/office/powerpoint/2010/main" val="318286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35713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MHE </a:t>
            </a:r>
            <a:r>
              <a:rPr lang="en-US" sz="1200" kern="1200" smtClean="0">
                <a:solidFill>
                  <a:schemeClr val="tx1"/>
                </a:solidFill>
                <a:effectLst/>
                <a:latin typeface="+mn-lt"/>
                <a:ea typeface="+mn-ea"/>
                <a:cs typeface="+mn-cs"/>
              </a:rPr>
              <a:t>designs, performs, and publishes mental health assessments, and contains a data repository and an existing VistA instance. </a:t>
            </a:r>
          </a:p>
          <a:p>
            <a:r>
              <a:rPr lang="en-US" sz="1200" kern="1200" smtClean="0">
                <a:solidFill>
                  <a:schemeClr val="tx1"/>
                </a:solidFill>
                <a:effectLst/>
                <a:latin typeface="+mn-lt"/>
                <a:ea typeface="+mn-ea"/>
                <a:cs typeface="+mn-cs"/>
              </a:rPr>
              <a:t>Components are:</a:t>
            </a:r>
          </a:p>
          <a:p>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WYSIWYG Editor:  </a:t>
            </a:r>
          </a:p>
          <a:p>
            <a:pPr lvl="0"/>
            <a:r>
              <a:rPr lang="en-US" sz="1200" kern="1200" smtClean="0">
                <a:solidFill>
                  <a:schemeClr val="tx1"/>
                </a:solidFill>
                <a:effectLst/>
                <a:latin typeface="+mn-lt"/>
                <a:ea typeface="+mn-ea"/>
                <a:cs typeface="+mn-cs"/>
              </a:rPr>
              <a:t>for designing assessment forms and note templates. Staff use the designer to create or edit existing assessment and notes templates; the assessment forms are then used by the assessments runtime and the notes templates are used by the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Runtime:  </a:t>
            </a:r>
          </a:p>
          <a:p>
            <a:pPr lvl="0"/>
            <a:r>
              <a:rPr lang="en-US" sz="1200" kern="1200" smtClean="0">
                <a:solidFill>
                  <a:schemeClr val="tx1"/>
                </a:solidFill>
                <a:effectLst/>
                <a:latin typeface="+mn-lt"/>
                <a:ea typeface="+mn-ea"/>
                <a:cs typeface="+mn-cs"/>
              </a:rPr>
              <a:t>executes assessment forms created by the designer. Veterans “take” assessments by inputting answers into questions within forms based on the templates. The assessment session and the answer to the forms are stored in the repository.</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Dashboard:  </a:t>
            </a:r>
          </a:p>
          <a:p>
            <a:pPr lvl="0"/>
            <a:r>
              <a:rPr lang="en-US" sz="1200" kern="1200" smtClean="0">
                <a:solidFill>
                  <a:schemeClr val="tx1"/>
                </a:solidFill>
                <a:effectLst/>
                <a:latin typeface="+mn-lt"/>
                <a:ea typeface="+mn-ea"/>
                <a:cs typeface="+mn-cs"/>
              </a:rPr>
              <a:t>allows staff to create assessment sessions based on assessment forms, view the status of ongoing assessments, and upload the results of assessments to VistA based on note templates created by the designer. The dashboard uses the repository to track and store assessments and templates.</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Database:  </a:t>
            </a:r>
          </a:p>
          <a:p>
            <a:pPr lvl="0"/>
            <a:r>
              <a:rPr lang="en-US" sz="1200" kern="1200" smtClean="0">
                <a:solidFill>
                  <a:schemeClr val="tx1"/>
                </a:solidFill>
                <a:effectLst/>
                <a:latin typeface="+mn-lt"/>
                <a:ea typeface="+mn-ea"/>
                <a:cs typeface="+mn-cs"/>
              </a:rPr>
              <a:t>A repository of assessment forms, users, ongoing and historical assessments, and assessment metadata used by the designer, runtime, and dashboard.</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The next slide shows the integration between MHE,</a:t>
            </a:r>
            <a:r>
              <a:rPr lang="en-US" sz="1200" kern="1200" baseline="0" smtClean="0">
                <a:solidFill>
                  <a:schemeClr val="tx1"/>
                </a:solidFill>
                <a:effectLst/>
                <a:latin typeface="+mn-lt"/>
                <a:ea typeface="+mn-ea"/>
                <a:cs typeface="+mn-cs"/>
              </a:rPr>
              <a:t> the repository, and VistA:</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484CB4D-56BB-476B-821C-6F4CEDF7425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8801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256197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40849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04681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77B1D-D81C-42C3-AE12-0F65AD3D3E8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3545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77B1D-D81C-42C3-AE12-0F65AD3D3E8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6128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77B1D-D81C-42C3-AE12-0F65AD3D3E8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128558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77B1D-D81C-42C3-AE12-0F65AD3D3E87}"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30011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77B1D-D81C-42C3-AE12-0F65AD3D3E87}"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209028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77B1D-D81C-42C3-AE12-0F65AD3D3E87}"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3550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77B1D-D81C-42C3-AE12-0F65AD3D3E8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251820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77B1D-D81C-42C3-AE12-0F65AD3D3E8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DB6DC-845D-4B32-8A82-B910E18E9D93}" type="slidenum">
              <a:rPr lang="en-US" smtClean="0"/>
              <a:t>‹#›</a:t>
            </a:fld>
            <a:endParaRPr lang="en-US"/>
          </a:p>
        </p:txBody>
      </p:sp>
    </p:spTree>
    <p:extLst>
      <p:ext uri="{BB962C8B-B14F-4D97-AF65-F5344CB8AC3E}">
        <p14:creationId xmlns:p14="http://schemas.microsoft.com/office/powerpoint/2010/main" val="155416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77B1D-D81C-42C3-AE12-0F65AD3D3E87}" type="datetimeFigureOut">
              <a:rPr lang="en-US" smtClean="0"/>
              <a:t>12/7/2015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DB6DC-845D-4B32-8A82-B910E18E9D93}" type="slidenum">
              <a:rPr lang="en-US" smtClean="0"/>
              <a:t>‹#›</a:t>
            </a:fld>
            <a:endParaRPr lang="en-US"/>
          </a:p>
        </p:txBody>
      </p:sp>
    </p:spTree>
    <p:extLst>
      <p:ext uri="{BB962C8B-B14F-4D97-AF65-F5344CB8AC3E}">
        <p14:creationId xmlns:p14="http://schemas.microsoft.com/office/powerpoint/2010/main" val="4107749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HAINNOVATIONS/Mental-Health-eScreen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ev.mysql.com/downloads/mysq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rverfault.com/questions/466266/installing-ssl-on-a-windows-server-2012-with-iis-8-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vaww.portal.va.gov/sites/PKI/Lists/SSLTLS%20Requests/AllItems.asp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400" smtClean="0"/>
              <a:t/>
            </a:r>
            <a:br>
              <a:rPr lang="en-US" sz="2400" smtClean="0"/>
            </a:br>
            <a:r>
              <a:rPr lang="en-US" sz="2400" smtClean="0"/>
              <a:t/>
            </a:r>
            <a:br>
              <a:rPr lang="en-US" sz="2400" smtClean="0"/>
            </a:br>
            <a:r>
              <a:rPr lang="en-US" sz="2400"/>
              <a:t/>
            </a:r>
            <a:br>
              <a:rPr lang="en-US" sz="2400"/>
            </a:br>
            <a:r>
              <a:rPr lang="en-US" sz="2400" smtClean="0"/>
              <a:t/>
            </a:r>
            <a:br>
              <a:rPr lang="en-US" sz="2400" smtClean="0"/>
            </a:br>
            <a:endParaRPr lang="en-US" sz="2400"/>
          </a:p>
        </p:txBody>
      </p:sp>
      <p:sp>
        <p:nvSpPr>
          <p:cNvPr id="3" name="Subtitle 2"/>
          <p:cNvSpPr>
            <a:spLocks noGrp="1"/>
          </p:cNvSpPr>
          <p:nvPr>
            <p:ph type="subTitle" idx="1"/>
          </p:nvPr>
        </p:nvSpPr>
        <p:spPr>
          <a:xfrm>
            <a:off x="993913" y="3975293"/>
            <a:ext cx="10316817" cy="2027941"/>
          </a:xfrm>
          <a:ln>
            <a:noFill/>
          </a:ln>
        </p:spPr>
        <p:txBody>
          <a:bodyPr>
            <a:normAutofit fontScale="77500" lnSpcReduction="20000"/>
          </a:bodyPr>
          <a:lstStyle/>
          <a:p>
            <a:pPr>
              <a:lnSpc>
                <a:spcPct val="120000"/>
              </a:lnSpc>
            </a:pPr>
            <a:r>
              <a:rPr lang="en-US" sz="560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Mental Health eScreening</a:t>
            </a:r>
            <a:r>
              <a:rPr lang="en-US" sz="560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
            </a:r>
            <a:br>
              <a:rPr lang="en-US" sz="560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560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System Administration Training</a:t>
            </a:r>
          </a:p>
          <a:p>
            <a:endParaRPr lang="en-US" sz="4000">
              <a:ln w="3175">
                <a:solidFill>
                  <a:schemeClr val="tx1"/>
                </a:solidFill>
              </a:ln>
              <a:solidFill>
                <a:srgbClr val="92D050"/>
              </a:solidFill>
            </a:endParaRPr>
          </a:p>
        </p:txBody>
      </p:sp>
      <p:pic>
        <p:nvPicPr>
          <p:cNvPr id="5" name="Picture 4"/>
          <p:cNvPicPr>
            <a:picLocks noChangeAspect="1"/>
          </p:cNvPicPr>
          <p:nvPr/>
        </p:nvPicPr>
        <p:blipFill>
          <a:blip r:embed="rId3"/>
          <a:stretch>
            <a:fillRect/>
          </a:stretch>
        </p:blipFill>
        <p:spPr>
          <a:xfrm>
            <a:off x="2640622" y="1317942"/>
            <a:ext cx="6910755" cy="1996441"/>
          </a:xfrm>
          <a:prstGeom prst="rect">
            <a:avLst/>
          </a:prstGeom>
          <a:ln>
            <a:solidFill>
              <a:srgbClr val="BCE292"/>
            </a:solidFill>
          </a:ln>
        </p:spPr>
      </p:pic>
    </p:spTree>
    <p:extLst>
      <p:ext uri="{BB962C8B-B14F-4D97-AF65-F5344CB8AC3E}">
        <p14:creationId xmlns:p14="http://schemas.microsoft.com/office/powerpoint/2010/main" val="594214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9497"/>
          </a:xfrm>
        </p:spPr>
        <p:txBody>
          <a:bodyPr>
            <a:noAutofit/>
          </a:bodyPr>
          <a:lstStyle/>
          <a:p>
            <a:r>
              <a:rPr lang="en-US" smtClean="0">
                <a:solidFill>
                  <a:srgbClr val="92D050"/>
                </a:solidFill>
                <a:latin typeface="Arial Black" panose="020B0A04020102020204" pitchFamily="34" charset="0"/>
              </a:rPr>
              <a:t>Logical Integration</a:t>
            </a:r>
            <a:endParaRPr lang="en-US" u="sng">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808922"/>
            <a:ext cx="10515599" cy="4368042"/>
          </a:xfrm>
        </p:spPr>
        <p:txBody>
          <a:bodyPr>
            <a:normAutofit/>
          </a:bodyPr>
          <a:lstStyle/>
          <a:p>
            <a:pPr marL="0" indent="0">
              <a:buNone/>
            </a:pPr>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0" indent="0">
              <a:buNone/>
            </a:pPr>
            <a:endParaRPr lang="en-US" sz="2400" smtClean="0">
              <a:latin typeface="Times New Roman" panose="02020603050405020304" pitchFamily="18" charset="0"/>
              <a:cs typeface="Times New Roman" panose="02020603050405020304" pitchFamily="18" charset="0"/>
            </a:endParaRPr>
          </a:p>
          <a:p>
            <a:pPr marL="0" indent="0">
              <a:buNone/>
            </a:pPr>
            <a:endParaRPr lang="en-US" sz="4500"/>
          </a:p>
        </p:txBody>
      </p:sp>
      <p:pic>
        <p:nvPicPr>
          <p:cNvPr id="4" name="Picture 3"/>
          <p:cNvPicPr>
            <a:picLocks noChangeAspect="1"/>
          </p:cNvPicPr>
          <p:nvPr/>
        </p:nvPicPr>
        <p:blipFill>
          <a:blip r:embed="rId3"/>
          <a:stretch>
            <a:fillRect/>
          </a:stretch>
        </p:blipFill>
        <p:spPr>
          <a:xfrm>
            <a:off x="2826326" y="1392749"/>
            <a:ext cx="7343505" cy="5319335"/>
          </a:xfrm>
          <a:prstGeom prst="rect">
            <a:avLst/>
          </a:prstGeom>
        </p:spPr>
      </p:pic>
      <p:sp>
        <p:nvSpPr>
          <p:cNvPr id="5" name="Rectangle 4"/>
          <p:cNvSpPr/>
          <p:nvPr/>
        </p:nvSpPr>
        <p:spPr>
          <a:xfrm>
            <a:off x="1339272" y="802878"/>
            <a:ext cx="9735127" cy="369332"/>
          </a:xfrm>
          <a:prstGeom prst="rect">
            <a:avLst/>
          </a:prstGeom>
        </p:spPr>
        <p:txBody>
          <a:bodyPr wrap="square">
            <a:spAutoFit/>
          </a:bodyPr>
          <a:lstStyle/>
          <a:p>
            <a:pPr>
              <a:spcBef>
                <a:spcPts val="600"/>
              </a:spcBef>
              <a:spcAft>
                <a:spcPts val="600"/>
              </a:spcAft>
            </a:pPr>
            <a:r>
              <a:rPr lang="en-US" dirty="0" smtClean="0">
                <a:latin typeface="Times New Roman" panose="02020603050405020304" pitchFamily="18" charset="0"/>
                <a:ea typeface="Times New Roman" panose="02020603050405020304" pitchFamily="18" charset="0"/>
              </a:rPr>
              <a:t>This shows how the application</a:t>
            </a:r>
            <a:r>
              <a:rPr lang="en-US" dirty="0">
                <a:latin typeface="Times New Roman" panose="02020603050405020304" pitchFamily="18" charset="0"/>
                <a:ea typeface="Times New Roman" panose="02020603050405020304" pitchFamily="18" charset="0"/>
              </a:rPr>
              <a:t>, the repository, and </a:t>
            </a:r>
            <a:r>
              <a:rPr lang="en-US" dirty="0" err="1" smtClean="0">
                <a:latin typeface="Times New Roman" panose="02020603050405020304" pitchFamily="18" charset="0"/>
                <a:ea typeface="Times New Roman" panose="02020603050405020304" pitchFamily="18" charset="0"/>
              </a:rPr>
              <a:t>VistA</a:t>
            </a:r>
            <a:r>
              <a:rPr lang="en-US" dirty="0" smtClean="0">
                <a:latin typeface="Times New Roman" panose="02020603050405020304" pitchFamily="18" charset="0"/>
                <a:ea typeface="Times New Roman" panose="02020603050405020304" pitchFamily="18" charset="0"/>
              </a:rPr>
              <a:t> integrate.</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1360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568036"/>
            <a:ext cx="10141226" cy="1052946"/>
          </a:xfrm>
        </p:spPr>
        <p:txBody>
          <a:bodyPr>
            <a:noAutofit/>
          </a:bodyPr>
          <a:lstStyle/>
          <a:p>
            <a:r>
              <a:rPr lang="en-US" dirty="0" smtClean="0">
                <a:solidFill>
                  <a:srgbClr val="92D050"/>
                </a:solidFill>
                <a:latin typeface="Arial Black" panose="020B0A04020102020204" pitchFamily="34" charset="0"/>
              </a:rPr>
              <a:t>Modules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970860" y="1620982"/>
            <a:ext cx="10141225" cy="4443184"/>
          </a:xfrm>
          <a:ln>
            <a:noFill/>
          </a:ln>
        </p:spPr>
        <p:txBody>
          <a:bodyPr>
            <a:normAutofit/>
          </a:bodyPr>
          <a:lstStyle/>
          <a:p>
            <a:pPr marL="0" indent="0">
              <a:buNone/>
            </a:pPr>
            <a:endParaRPr lang="en-US" sz="800" b="1" dirty="0" smtClean="0">
              <a:latin typeface="Arial Black" panose="020B0A04020102020204" pitchFamily="34" charset="0"/>
            </a:endParaRPr>
          </a:p>
          <a:p>
            <a:pPr lvl="2">
              <a:spcBef>
                <a:spcPts val="0"/>
              </a:spcBef>
            </a:pPr>
            <a:r>
              <a:rPr lang="en-US" sz="3800" dirty="0" smtClean="0">
                <a:solidFill>
                  <a:srgbClr val="0F4C8F"/>
                </a:solidFill>
              </a:rPr>
              <a:t>Hardware</a:t>
            </a:r>
          </a:p>
          <a:p>
            <a:pPr lvl="2"/>
            <a:r>
              <a:rPr lang="en-US" sz="3800" b="1" dirty="0" smtClean="0">
                <a:ln>
                  <a:solidFill>
                    <a:sysClr val="windowText" lastClr="000000"/>
                  </a:solidFill>
                </a:ln>
                <a:solidFill>
                  <a:srgbClr val="92D050"/>
                </a:solidFill>
              </a:rPr>
              <a:t>Software</a:t>
            </a:r>
          </a:p>
          <a:p>
            <a:pPr lvl="2"/>
            <a:r>
              <a:rPr lang="en-US" sz="3800" dirty="0" smtClean="0">
                <a:solidFill>
                  <a:srgbClr val="0F4C8F"/>
                </a:solidFill>
              </a:rPr>
              <a:t>MHE Deployment</a:t>
            </a:r>
          </a:p>
          <a:p>
            <a:pPr lvl="2"/>
            <a:r>
              <a:rPr lang="en-US" sz="3800" dirty="0" smtClean="0">
                <a:solidFill>
                  <a:srgbClr val="0F4C8F"/>
                </a:solidFill>
              </a:rPr>
              <a:t>Routine Operations</a:t>
            </a:r>
          </a:p>
          <a:p>
            <a:pPr lvl="2"/>
            <a:r>
              <a:rPr lang="en-US" sz="3800" dirty="0" smtClean="0">
                <a:solidFill>
                  <a:srgbClr val="0F4C8F"/>
                </a:solidFill>
              </a:rPr>
              <a:t>Exception Handling</a:t>
            </a:r>
          </a:p>
          <a:p>
            <a:pPr lvl="2"/>
            <a:r>
              <a:rPr lang="en-US" sz="3800" dirty="0" smtClean="0">
                <a:solidFill>
                  <a:srgbClr val="0F4C8F"/>
                </a:solidFill>
              </a:rPr>
              <a:t>Operations &amp; Maintenance System Support</a:t>
            </a:r>
            <a:endParaRPr lang="en-US" dirty="0"/>
          </a:p>
        </p:txBody>
      </p:sp>
    </p:spTree>
    <p:extLst>
      <p:ext uri="{BB962C8B-B14F-4D97-AF65-F5344CB8AC3E}">
        <p14:creationId xmlns:p14="http://schemas.microsoft.com/office/powerpoint/2010/main" val="2195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500743"/>
            <a:ext cx="10661073" cy="991602"/>
          </a:xfrm>
        </p:spPr>
        <p:txBody>
          <a:bodyPr>
            <a:noAutofit/>
          </a:bodyPr>
          <a:lstStyle/>
          <a:p>
            <a:r>
              <a:rPr lang="en-US" dirty="0" smtClean="0">
                <a:solidFill>
                  <a:srgbClr val="92D050"/>
                </a:solidFill>
                <a:latin typeface="Arial Black" panose="020B0A04020102020204" pitchFamily="34" charset="0"/>
              </a:rPr>
              <a:t>Software System </a:t>
            </a:r>
            <a:endParaRPr lang="en-US" dirty="0">
              <a:solidFill>
                <a:srgbClr val="92D050"/>
              </a:solidFill>
              <a:latin typeface="Arial Black" panose="020B0A04020102020204" pitchFamily="34" charset="0"/>
            </a:endParaRPr>
          </a:p>
        </p:txBody>
      </p:sp>
      <p:sp>
        <p:nvSpPr>
          <p:cNvPr id="6" name="Rectangle 1"/>
          <p:cNvSpPr>
            <a:spLocks noChangeArrowheads="1"/>
          </p:cNvSpPr>
          <p:nvPr/>
        </p:nvSpPr>
        <p:spPr bwMode="auto">
          <a:xfrm>
            <a:off x="692727" y="1553900"/>
            <a:ext cx="11314545" cy="42780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eaLnBrk="1" fontAlgn="base" hangingPunct="1">
              <a:lnSpc>
                <a:spcPct val="100000"/>
              </a:lnSpc>
              <a:spcBef>
                <a:spcPts val="600"/>
              </a:spcBef>
              <a:spcAft>
                <a:spcPts val="600"/>
              </a:spcAft>
              <a:buClrTx/>
              <a:buSzTx/>
              <a:buFont typeface="Arial" panose="020B0604020202020204" pitchFamily="34" charset="0"/>
              <a:buChar char="•"/>
              <a:tabLst/>
            </a:pPr>
            <a:r>
              <a:rPr lang="en-US" altLang="en-US" sz="2800" b="1" dirty="0" smtClean="0">
                <a:latin typeface="+mn-lt"/>
                <a:ea typeface="Times New Roman" panose="02020603050405020304" pitchFamily="18" charset="0"/>
              </a:rPr>
              <a:t>Web </a:t>
            </a:r>
            <a:r>
              <a:rPr lang="en-US" altLang="en-US" sz="2800" b="1" dirty="0">
                <a:latin typeface="+mn-lt"/>
                <a:ea typeface="Times New Roman" panose="02020603050405020304" pitchFamily="18" charset="0"/>
              </a:rPr>
              <a:t>application</a:t>
            </a:r>
            <a:r>
              <a:rPr lang="en-US" altLang="en-US" sz="2800" dirty="0">
                <a:latin typeface="+mn-lt"/>
                <a:ea typeface="Times New Roman" panose="02020603050405020304" pitchFamily="18" charset="0"/>
              </a:rPr>
              <a:t>: </a:t>
            </a:r>
            <a:r>
              <a:rPr lang="en-US" altLang="en-US" sz="2800" dirty="0" smtClean="0">
                <a:latin typeface="+mn-lt"/>
                <a:ea typeface="Times New Roman" panose="02020603050405020304" pitchFamily="18" charset="0"/>
              </a:rPr>
              <a:t>JavaScript</a:t>
            </a:r>
            <a:r>
              <a:rPr lang="en-US" altLang="en-US" sz="2800" dirty="0">
                <a:latin typeface="+mn-lt"/>
                <a:ea typeface="Times New Roman" panose="02020603050405020304" pitchFamily="18" charset="0"/>
              </a:rPr>
              <a:t>, HTML5, and CSS3 on the presentation </a:t>
            </a:r>
            <a:r>
              <a:rPr lang="en-US" altLang="en-US" sz="2800" dirty="0" smtClean="0">
                <a:latin typeface="+mn-lt"/>
                <a:ea typeface="Times New Roman" panose="02020603050405020304" pitchFamily="18" charset="0"/>
              </a:rPr>
              <a:t>layer; Java </a:t>
            </a:r>
            <a:r>
              <a:rPr lang="en-US" altLang="en-US" sz="2800" dirty="0">
                <a:latin typeface="+mn-lt"/>
                <a:ea typeface="Times New Roman" panose="02020603050405020304" pitchFamily="18" charset="0"/>
              </a:rPr>
              <a:t>on the service and data access layers. </a:t>
            </a:r>
            <a:r>
              <a:rPr lang="en-US" altLang="en-US" sz="2800" dirty="0" smtClean="0">
                <a:latin typeface="+mn-lt"/>
                <a:ea typeface="Times New Roman" panose="02020603050405020304" pitchFamily="18" charset="0"/>
              </a:rPr>
              <a:t>The </a:t>
            </a:r>
            <a:r>
              <a:rPr lang="en-US" altLang="en-US" sz="2800" dirty="0">
                <a:latin typeface="+mn-lt"/>
                <a:ea typeface="Times New Roman" panose="02020603050405020304" pitchFamily="18" charset="0"/>
              </a:rPr>
              <a:t>application performs authentication/authorization against the </a:t>
            </a:r>
            <a:r>
              <a:rPr lang="en-US" altLang="en-US" sz="2800" dirty="0" err="1">
                <a:latin typeface="+mn-lt"/>
                <a:ea typeface="Times New Roman" panose="02020603050405020304" pitchFamily="18" charset="0"/>
              </a:rPr>
              <a:t>eScreening</a:t>
            </a:r>
            <a:r>
              <a:rPr lang="en-US" altLang="en-US" sz="2800" dirty="0">
                <a:latin typeface="+mn-lt"/>
                <a:ea typeface="Times New Roman" panose="02020603050405020304" pitchFamily="18" charset="0"/>
              </a:rPr>
              <a:t> database. </a:t>
            </a:r>
            <a:r>
              <a:rPr lang="en-US" altLang="en-US" sz="2800" dirty="0" smtClean="0">
                <a:latin typeface="+mn-lt"/>
                <a:ea typeface="Times New Roman" panose="02020603050405020304" pitchFamily="18" charset="0"/>
              </a:rPr>
              <a:t>It </a:t>
            </a:r>
            <a:r>
              <a:rPr lang="en-US" altLang="en-US" sz="2800" dirty="0">
                <a:latin typeface="+mn-lt"/>
                <a:ea typeface="Times New Roman" panose="02020603050405020304" pitchFamily="18" charset="0"/>
              </a:rPr>
              <a:t>provides screening services to Veterans, and administration and reporting features to staff.  The application integrates with </a:t>
            </a:r>
            <a:r>
              <a:rPr lang="en-US" altLang="en-US" sz="2800" dirty="0" err="1">
                <a:latin typeface="+mn-lt"/>
                <a:ea typeface="Times New Roman" panose="02020603050405020304" pitchFamily="18" charset="0"/>
              </a:rPr>
              <a:t>VistA</a:t>
            </a:r>
            <a:r>
              <a:rPr lang="en-US" altLang="en-US" sz="2800" dirty="0">
                <a:latin typeface="+mn-lt"/>
                <a:ea typeface="Times New Roman" panose="02020603050405020304" pitchFamily="18" charset="0"/>
              </a:rPr>
              <a:t> via </a:t>
            </a:r>
            <a:r>
              <a:rPr lang="en-US" altLang="en-US" sz="2800" dirty="0" err="1">
                <a:latin typeface="+mn-lt"/>
                <a:ea typeface="Times New Roman" panose="02020603050405020304" pitchFamily="18" charset="0"/>
              </a:rPr>
              <a:t>VistALink</a:t>
            </a:r>
            <a:r>
              <a:rPr lang="en-US" altLang="en-US" sz="2800" dirty="0">
                <a:latin typeface="+mn-lt"/>
                <a:ea typeface="Times New Roman" panose="02020603050405020304" pitchFamily="18" charset="0"/>
              </a:rPr>
              <a:t>.</a:t>
            </a:r>
          </a:p>
          <a:p>
            <a:pPr marL="457200" marR="0" lvl="0" indent="-457200" eaLnBrk="1" fontAlgn="base" hangingPunct="1">
              <a:lnSpc>
                <a:spcPct val="100000"/>
              </a:lnSpc>
              <a:spcBef>
                <a:spcPts val="600"/>
              </a:spcBef>
              <a:spcAft>
                <a:spcPts val="600"/>
              </a:spcAft>
              <a:buClrTx/>
              <a:buSzTx/>
              <a:buFont typeface="Arial" panose="020B0604020202020204" pitchFamily="34" charset="0"/>
              <a:buChar char="•"/>
              <a:tabLst/>
            </a:pPr>
            <a:r>
              <a:rPr lang="en-US" altLang="en-US" sz="2800" b="1" dirty="0">
                <a:latin typeface="+mn-lt"/>
                <a:ea typeface="Times New Roman" panose="02020603050405020304" pitchFamily="18" charset="0"/>
              </a:rPr>
              <a:t>Database</a:t>
            </a:r>
            <a:r>
              <a:rPr lang="en-US" altLang="en-US" sz="2800" dirty="0">
                <a:latin typeface="+mn-lt"/>
                <a:ea typeface="Times New Roman" panose="02020603050405020304" pitchFamily="18" charset="0"/>
              </a:rPr>
              <a:t>:  A MySQL database that stores Veteran screening data and metadata, as well as VA staff credentials and permissions.  </a:t>
            </a:r>
          </a:p>
          <a:p>
            <a:pPr marL="457200" marR="0" lvl="0" indent="-457200" eaLnBrk="1" fontAlgn="base" hangingPunct="1">
              <a:lnSpc>
                <a:spcPct val="100000"/>
              </a:lnSpc>
              <a:spcBef>
                <a:spcPts val="600"/>
              </a:spcBef>
              <a:spcAft>
                <a:spcPct val="0"/>
              </a:spcAft>
              <a:buClrTx/>
              <a:buSzTx/>
              <a:buFont typeface="Arial" panose="020B0604020202020204" pitchFamily="34" charset="0"/>
              <a:buChar char="•"/>
              <a:tabLst/>
            </a:pPr>
            <a:r>
              <a:rPr lang="en-US" altLang="en-US" sz="2800" b="1" dirty="0" err="1">
                <a:latin typeface="+mn-lt"/>
                <a:ea typeface="Times New Roman" panose="02020603050405020304" pitchFamily="18" charset="0"/>
              </a:rPr>
              <a:t>VistA</a:t>
            </a:r>
            <a:r>
              <a:rPr lang="en-US" altLang="en-US" sz="2800" dirty="0">
                <a:latin typeface="+mn-lt"/>
                <a:ea typeface="Times New Roman" panose="02020603050405020304" pitchFamily="18" charset="0"/>
              </a:rPr>
              <a:t>:  The application integrates with </a:t>
            </a:r>
            <a:r>
              <a:rPr lang="en-US" altLang="en-US" sz="2800" dirty="0" err="1">
                <a:latin typeface="+mn-lt"/>
                <a:ea typeface="Times New Roman" panose="02020603050405020304" pitchFamily="18" charset="0"/>
              </a:rPr>
              <a:t>VistA</a:t>
            </a:r>
            <a:r>
              <a:rPr lang="en-US" altLang="en-US" sz="2800" dirty="0">
                <a:latin typeface="+mn-lt"/>
                <a:ea typeface="Times New Roman" panose="02020603050405020304" pitchFamily="18" charset="0"/>
              </a:rPr>
              <a:t> for security, basic Veteran </a:t>
            </a:r>
            <a:r>
              <a:rPr lang="en-US" altLang="en-US" sz="2800" dirty="0" smtClean="0">
                <a:latin typeface="+mn-lt"/>
                <a:ea typeface="Times New Roman" panose="02020603050405020304" pitchFamily="18" charset="0"/>
              </a:rPr>
              <a:t>data, </a:t>
            </a:r>
            <a:r>
              <a:rPr lang="en-US" altLang="en-US" sz="2800" dirty="0">
                <a:latin typeface="+mn-lt"/>
                <a:ea typeface="Times New Roman" panose="02020603050405020304" pitchFamily="18" charset="0"/>
              </a:rPr>
              <a:t>clinical reminders, health factors, consults, and notes</a:t>
            </a:r>
            <a:r>
              <a:rPr lang="en-US" altLang="en-US" sz="2800" dirty="0" smtClean="0">
                <a:latin typeface="+mn-lt"/>
                <a:ea typeface="Times New Roman" panose="02020603050405020304" pitchFamily="18" charset="0"/>
              </a:rPr>
              <a:t>.</a:t>
            </a:r>
            <a:endParaRPr lang="en-US" altLang="en-US" sz="2800" dirty="0">
              <a:latin typeface="+mn-lt"/>
              <a:ea typeface="Times New Roman" panose="02020603050405020304" pitchFamily="18" charset="0"/>
            </a:endParaRPr>
          </a:p>
        </p:txBody>
      </p:sp>
    </p:spTree>
    <p:extLst>
      <p:ext uri="{BB962C8B-B14F-4D97-AF65-F5344CB8AC3E}">
        <p14:creationId xmlns:p14="http://schemas.microsoft.com/office/powerpoint/2010/main" val="219250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110836"/>
            <a:ext cx="10141226" cy="720437"/>
          </a:xfrm>
        </p:spPr>
        <p:txBody>
          <a:bodyPr>
            <a:noAutofit/>
          </a:bodyPr>
          <a:lstStyle/>
          <a:p>
            <a:r>
              <a:rPr lang="en-US" dirty="0" smtClean="0">
                <a:solidFill>
                  <a:srgbClr val="92D050"/>
                </a:solidFill>
                <a:latin typeface="Arial Black" panose="020B0A04020102020204" pitchFamily="34" charset="0"/>
              </a:rPr>
              <a:t>Software Communications</a:t>
            </a:r>
            <a:endParaRPr lang="en-US" dirty="0">
              <a:solidFill>
                <a:srgbClr val="92D050"/>
              </a:solidFill>
              <a:latin typeface="Arial Black" panose="020B0A04020102020204" pitchFamily="34" charset="0"/>
            </a:endParaRPr>
          </a:p>
        </p:txBody>
      </p:sp>
      <p:sp>
        <p:nvSpPr>
          <p:cNvPr id="10" name="Rectangle 1"/>
          <p:cNvSpPr>
            <a:spLocks noChangeArrowheads="1"/>
          </p:cNvSpPr>
          <p:nvPr/>
        </p:nvSpPr>
        <p:spPr bwMode="auto">
          <a:xfrm>
            <a:off x="566057" y="4998818"/>
            <a:ext cx="10926591" cy="16198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lnSpc>
                <a:spcPct val="70000"/>
              </a:lnSpc>
            </a:pPr>
            <a:r>
              <a:rPr lang="en-US" altLang="en-US" sz="2800" dirty="0" smtClean="0">
                <a:latin typeface="+mn-lt"/>
                <a:ea typeface="Times New Roman" panose="02020603050405020304" pitchFamily="18" charset="0"/>
              </a:rPr>
              <a:t/>
            </a:r>
            <a:br>
              <a:rPr lang="en-US" altLang="en-US" sz="2800" dirty="0" smtClean="0">
                <a:latin typeface="+mn-lt"/>
                <a:ea typeface="Times New Roman" panose="02020603050405020304" pitchFamily="18" charset="0"/>
              </a:rPr>
            </a:br>
            <a:r>
              <a:rPr lang="en-US" sz="2800" dirty="0">
                <a:latin typeface="+mn-lt"/>
                <a:ea typeface="Times New Roman" panose="02020603050405020304" pitchFamily="18" charset="0"/>
              </a:rPr>
              <a:t>All communication between </a:t>
            </a:r>
            <a:r>
              <a:rPr lang="en-US" sz="2800" dirty="0" smtClean="0">
                <a:latin typeface="+mn-lt"/>
                <a:ea typeface="Times New Roman" panose="02020603050405020304" pitchFamily="18" charset="0"/>
              </a:rPr>
              <a:t>MHE </a:t>
            </a:r>
            <a:r>
              <a:rPr lang="en-US" sz="2800" dirty="0">
                <a:latin typeface="+mn-lt"/>
                <a:ea typeface="Times New Roman" panose="02020603050405020304" pitchFamily="18" charset="0"/>
              </a:rPr>
              <a:t>and </a:t>
            </a:r>
            <a:r>
              <a:rPr lang="en-US" sz="2800" dirty="0" err="1">
                <a:latin typeface="+mn-lt"/>
                <a:ea typeface="Times New Roman" panose="02020603050405020304" pitchFamily="18" charset="0"/>
              </a:rPr>
              <a:t>VistA</a:t>
            </a:r>
            <a:r>
              <a:rPr lang="en-US" sz="2800" dirty="0">
                <a:latin typeface="+mn-lt"/>
                <a:ea typeface="Times New Roman" panose="02020603050405020304" pitchFamily="18" charset="0"/>
              </a:rPr>
              <a:t> takes place behind VA firewalls via VA </a:t>
            </a:r>
            <a:r>
              <a:rPr lang="en-US" sz="2800" dirty="0" err="1">
                <a:latin typeface="+mn-lt"/>
                <a:ea typeface="Times New Roman" panose="02020603050405020304" pitchFamily="18" charset="0"/>
              </a:rPr>
              <a:t>VistALink</a:t>
            </a:r>
            <a:r>
              <a:rPr lang="en-US" sz="2800" dirty="0">
                <a:latin typeface="+mn-lt"/>
                <a:ea typeface="Times New Roman" panose="02020603050405020304" pitchFamily="18" charset="0"/>
              </a:rPr>
              <a:t>, an RPC framework that is part of the </a:t>
            </a:r>
            <a:r>
              <a:rPr lang="en-US" sz="2800" dirty="0" err="1">
                <a:latin typeface="+mn-lt"/>
                <a:ea typeface="Times New Roman" panose="02020603050405020304" pitchFamily="18" charset="0"/>
              </a:rPr>
              <a:t>OneVA</a:t>
            </a:r>
            <a:r>
              <a:rPr lang="en-US" sz="2800" dirty="0">
                <a:latin typeface="+mn-lt"/>
                <a:ea typeface="Times New Roman" panose="02020603050405020304" pitchFamily="18" charset="0"/>
              </a:rPr>
              <a:t> architecture. </a:t>
            </a:r>
            <a:r>
              <a:rPr lang="en-US" sz="2800" dirty="0" smtClean="0">
                <a:latin typeface="+mn-lt"/>
                <a:ea typeface="Times New Roman" panose="02020603050405020304" pitchFamily="18" charset="0"/>
              </a:rPr>
              <a:t>We </a:t>
            </a:r>
            <a:r>
              <a:rPr lang="en-US" sz="2800" dirty="0">
                <a:latin typeface="+mn-lt"/>
                <a:ea typeface="Times New Roman" panose="02020603050405020304" pitchFamily="18" charset="0"/>
              </a:rPr>
              <a:t>have identified the RPC that CPRS makes and are </a:t>
            </a:r>
            <a:r>
              <a:rPr lang="en-US" sz="2800" dirty="0" smtClean="0">
                <a:latin typeface="+mn-lt"/>
                <a:ea typeface="Times New Roman" panose="02020603050405020304" pitchFamily="18" charset="0"/>
              </a:rPr>
              <a:t>re-using </a:t>
            </a:r>
            <a:r>
              <a:rPr lang="en-US" sz="2800" dirty="0">
                <a:latin typeface="+mn-lt"/>
                <a:ea typeface="Times New Roman" panose="02020603050405020304" pitchFamily="18" charset="0"/>
              </a:rPr>
              <a:t>them as fits </a:t>
            </a:r>
            <a:r>
              <a:rPr lang="en-US" sz="2800" dirty="0" err="1">
                <a:latin typeface="+mn-lt"/>
                <a:ea typeface="Times New Roman" panose="02020603050405020304" pitchFamily="18" charset="0"/>
              </a:rPr>
              <a:t>eScreening</a:t>
            </a:r>
            <a:r>
              <a:rPr lang="en-US" sz="2800" dirty="0">
                <a:latin typeface="+mn-lt"/>
                <a:ea typeface="Times New Roman" panose="02020603050405020304" pitchFamily="18" charset="0"/>
              </a:rPr>
              <a:t>.</a:t>
            </a:r>
            <a:endParaRPr lang="en-US" altLang="en-US" sz="2800" dirty="0">
              <a:latin typeface="+mn-lt"/>
              <a:ea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184" y="831273"/>
            <a:ext cx="7951934" cy="4350012"/>
          </a:xfrm>
          <a:prstGeom prst="rect">
            <a:avLst/>
          </a:prstGeom>
          <a:ln>
            <a:solidFill>
              <a:schemeClr val="bg1">
                <a:lumMod val="85000"/>
              </a:schemeClr>
            </a:solidFill>
          </a:ln>
        </p:spPr>
      </p:pic>
    </p:spTree>
    <p:extLst>
      <p:ext uri="{BB962C8B-B14F-4D97-AF65-F5344CB8AC3E}">
        <p14:creationId xmlns:p14="http://schemas.microsoft.com/office/powerpoint/2010/main" val="1810710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91831"/>
            <a:ext cx="10141226" cy="1011675"/>
          </a:xfrm>
        </p:spPr>
        <p:txBody>
          <a:bodyPr>
            <a:noAutofit/>
          </a:bodyPr>
          <a:lstStyle/>
          <a:p>
            <a:r>
              <a:rPr lang="en-US" dirty="0" smtClean="0">
                <a:solidFill>
                  <a:srgbClr val="92D050"/>
                </a:solidFill>
                <a:latin typeface="Arial Black" panose="020B0A04020102020204" pitchFamily="34" charset="0"/>
              </a:rPr>
              <a:t>Software Description</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436569" y="1303506"/>
            <a:ext cx="11693235" cy="5374385"/>
          </a:xfrm>
        </p:spPr>
        <p:txBody>
          <a:bodyPr>
            <a:normAutofit fontScale="25000" lnSpcReduction="20000"/>
          </a:bodyPr>
          <a:lstStyle/>
          <a:p>
            <a:pPr marL="0" indent="0">
              <a:buNone/>
            </a:pPr>
            <a:endParaRPr lang="en-US" sz="800" b="1" dirty="0" smtClean="0">
              <a:latin typeface="Arial Black" panose="020B0A04020102020204" pitchFamily="34" charset="0"/>
            </a:endParaRPr>
          </a:p>
          <a:p>
            <a:pPr marL="0" indent="0" fontAlgn="base">
              <a:spcBef>
                <a:spcPct val="0"/>
              </a:spcBef>
              <a:spcAft>
                <a:spcPts val="600"/>
              </a:spcAft>
              <a:buNone/>
            </a:pPr>
            <a:r>
              <a:rPr lang="en-US" sz="11200" dirty="0">
                <a:ea typeface="Times New Roman" panose="02020603050405020304" pitchFamily="18" charset="0"/>
              </a:rPr>
              <a:t>MHE runs on the VA network. Veterans and VA staff access the application via web pages over VPN or VA networks. </a:t>
            </a:r>
            <a:r>
              <a:rPr lang="en-US" sz="11200" dirty="0" smtClean="0">
                <a:ea typeface="Times New Roman" panose="02020603050405020304" pitchFamily="18" charset="0"/>
              </a:rPr>
              <a:t>It allows </a:t>
            </a:r>
            <a:r>
              <a:rPr lang="en-US" sz="11200" dirty="0">
                <a:ea typeface="Times New Roman" panose="02020603050405020304" pitchFamily="18" charset="0"/>
              </a:rPr>
              <a:t>the staff to pull some limited data (for example, ID demographics, or </a:t>
            </a:r>
            <a:r>
              <a:rPr lang="en-US" sz="11200" dirty="0" smtClean="0">
                <a:ea typeface="Times New Roman" panose="02020603050405020304" pitchFamily="18" charset="0"/>
              </a:rPr>
              <a:t>clinical </a:t>
            </a:r>
            <a:r>
              <a:rPr lang="en-US" sz="11200" dirty="0">
                <a:ea typeface="Times New Roman" panose="02020603050405020304" pitchFamily="18" charset="0"/>
              </a:rPr>
              <a:t>reminders), and </a:t>
            </a:r>
            <a:r>
              <a:rPr lang="en-US" sz="11200" dirty="0" smtClean="0">
                <a:ea typeface="Times New Roman" panose="02020603050405020304" pitchFamily="18" charset="0"/>
              </a:rPr>
              <a:t>updates Veterans’ records </a:t>
            </a:r>
            <a:r>
              <a:rPr lang="en-US" sz="11200" dirty="0">
                <a:ea typeface="Times New Roman" panose="02020603050405020304" pitchFamily="18" charset="0"/>
              </a:rPr>
              <a:t>with the results of </a:t>
            </a:r>
            <a:r>
              <a:rPr lang="en-US" sz="11200" dirty="0" smtClean="0">
                <a:ea typeface="Times New Roman" panose="02020603050405020304" pitchFamily="18" charset="0"/>
              </a:rPr>
              <a:t>their MHE sessions. </a:t>
            </a:r>
          </a:p>
          <a:p>
            <a:pPr marL="0" indent="0" fontAlgn="base">
              <a:spcBef>
                <a:spcPct val="0"/>
              </a:spcBef>
              <a:spcAft>
                <a:spcPct val="0"/>
              </a:spcAft>
              <a:buNone/>
            </a:pPr>
            <a:r>
              <a:rPr lang="en-US" sz="11200" dirty="0" smtClean="0">
                <a:ea typeface="Times New Roman" panose="02020603050405020304" pitchFamily="18" charset="0"/>
              </a:rPr>
              <a:t>MHE re-uses </a:t>
            </a:r>
            <a:r>
              <a:rPr lang="en-US" sz="11200" dirty="0">
                <a:ea typeface="Times New Roman" panose="02020603050405020304" pitchFamily="18" charset="0"/>
              </a:rPr>
              <a:t>existing RPCs rather than provide new ones that must be deployed via KIDS builds.</a:t>
            </a:r>
          </a:p>
          <a:p>
            <a:pPr marL="0" indent="0" fontAlgn="base">
              <a:spcBef>
                <a:spcPct val="0"/>
              </a:spcBef>
              <a:spcAft>
                <a:spcPct val="0"/>
              </a:spcAft>
              <a:buNone/>
            </a:pPr>
            <a:endParaRPr lang="en-US" sz="11200" b="1" dirty="0" smtClean="0">
              <a:ea typeface="Times New Roman" panose="02020603050405020304" pitchFamily="18" charset="0"/>
            </a:endParaRPr>
          </a:p>
          <a:p>
            <a:pPr marL="0" indent="0" fontAlgn="base">
              <a:spcBef>
                <a:spcPct val="0"/>
              </a:spcBef>
              <a:spcAft>
                <a:spcPts val="600"/>
              </a:spcAft>
              <a:buNone/>
            </a:pPr>
            <a:r>
              <a:rPr lang="en-US" sz="11200" b="1" dirty="0" err="1" smtClean="0">
                <a:ea typeface="Times New Roman" panose="02020603050405020304" pitchFamily="18" charset="0"/>
              </a:rPr>
              <a:t>VistA</a:t>
            </a:r>
            <a:r>
              <a:rPr lang="en-US" sz="11200" b="1" dirty="0" smtClean="0">
                <a:ea typeface="Times New Roman" panose="02020603050405020304" pitchFamily="18" charset="0"/>
              </a:rPr>
              <a:t> Dependency</a:t>
            </a:r>
            <a:endParaRPr lang="en-US" sz="11200" b="1" dirty="0">
              <a:ea typeface="Times New Roman" panose="02020603050405020304" pitchFamily="18" charset="0"/>
            </a:endParaRPr>
          </a:p>
          <a:p>
            <a:pPr marL="0" indent="0" fontAlgn="base">
              <a:spcBef>
                <a:spcPct val="0"/>
              </a:spcBef>
              <a:spcAft>
                <a:spcPct val="0"/>
              </a:spcAft>
              <a:buNone/>
            </a:pPr>
            <a:r>
              <a:rPr lang="en-US" sz="11200" dirty="0" smtClean="0">
                <a:ea typeface="Times New Roman" panose="02020603050405020304" pitchFamily="18" charset="0"/>
              </a:rPr>
              <a:t>MHE integrates </a:t>
            </a:r>
            <a:r>
              <a:rPr lang="en-US" sz="11200" dirty="0">
                <a:ea typeface="Times New Roman" panose="02020603050405020304" pitchFamily="18" charset="0"/>
              </a:rPr>
              <a:t>with </a:t>
            </a:r>
            <a:r>
              <a:rPr lang="en-US" sz="11200" dirty="0" err="1">
                <a:ea typeface="Times New Roman" panose="02020603050405020304" pitchFamily="18" charset="0"/>
              </a:rPr>
              <a:t>VistA</a:t>
            </a:r>
            <a:r>
              <a:rPr lang="en-US" sz="11200" dirty="0">
                <a:ea typeface="Times New Roman" panose="02020603050405020304" pitchFamily="18" charset="0"/>
              </a:rPr>
              <a:t> in order to exchange data with the veteran </a:t>
            </a:r>
            <a:r>
              <a:rPr lang="en-US" sz="11200" dirty="0" smtClean="0">
                <a:ea typeface="Times New Roman" panose="02020603050405020304" pitchFamily="18" charset="0"/>
              </a:rPr>
              <a:t>record.</a:t>
            </a:r>
          </a:p>
          <a:p>
            <a:pPr marL="0" indent="0" fontAlgn="base">
              <a:spcBef>
                <a:spcPts val="600"/>
              </a:spcBef>
              <a:spcAft>
                <a:spcPct val="0"/>
              </a:spcAft>
              <a:buNone/>
            </a:pPr>
            <a:r>
              <a:rPr lang="en-US" sz="11200" dirty="0" smtClean="0">
                <a:ea typeface="Times New Roman" panose="02020603050405020304" pitchFamily="18" charset="0"/>
              </a:rPr>
              <a:t>It:</a:t>
            </a:r>
            <a:endParaRPr lang="en-US" sz="11200" dirty="0">
              <a:ea typeface="Times New Roman" panose="02020603050405020304" pitchFamily="18" charset="0"/>
            </a:endParaRPr>
          </a:p>
          <a:p>
            <a:pPr fontAlgn="base">
              <a:spcBef>
                <a:spcPct val="0"/>
              </a:spcBef>
              <a:spcAft>
                <a:spcPct val="0"/>
              </a:spcAft>
            </a:pPr>
            <a:r>
              <a:rPr lang="en-US" sz="11200" dirty="0">
                <a:ea typeface="Times New Roman" panose="02020603050405020304" pitchFamily="18" charset="0"/>
              </a:rPr>
              <a:t>r</a:t>
            </a:r>
            <a:r>
              <a:rPr lang="en-US" sz="11200" dirty="0" smtClean="0">
                <a:ea typeface="Times New Roman" panose="02020603050405020304" pitchFamily="18" charset="0"/>
              </a:rPr>
              <a:t>eads </a:t>
            </a:r>
            <a:r>
              <a:rPr lang="en-US" sz="11200" dirty="0">
                <a:ea typeface="Times New Roman" panose="02020603050405020304" pitchFamily="18" charset="0"/>
              </a:rPr>
              <a:t>identification information </a:t>
            </a:r>
          </a:p>
          <a:p>
            <a:pPr fontAlgn="base">
              <a:spcBef>
                <a:spcPct val="0"/>
              </a:spcBef>
              <a:spcAft>
                <a:spcPct val="0"/>
              </a:spcAft>
            </a:pPr>
            <a:r>
              <a:rPr lang="en-US" sz="11200" dirty="0" smtClean="0">
                <a:ea typeface="Times New Roman" panose="02020603050405020304" pitchFamily="18" charset="0"/>
              </a:rPr>
              <a:t>reads </a:t>
            </a:r>
            <a:r>
              <a:rPr lang="en-US" sz="11200" dirty="0">
                <a:ea typeface="Times New Roman" panose="02020603050405020304" pitchFamily="18" charset="0"/>
              </a:rPr>
              <a:t>demographics information</a:t>
            </a:r>
          </a:p>
          <a:p>
            <a:pPr fontAlgn="base">
              <a:spcBef>
                <a:spcPct val="0"/>
              </a:spcBef>
              <a:spcAft>
                <a:spcPct val="0"/>
              </a:spcAft>
            </a:pPr>
            <a:r>
              <a:rPr lang="en-US" sz="11200" dirty="0">
                <a:ea typeface="Times New Roman" panose="02020603050405020304" pitchFamily="18" charset="0"/>
              </a:rPr>
              <a:t>r</a:t>
            </a:r>
            <a:r>
              <a:rPr lang="en-US" sz="11200" dirty="0" smtClean="0">
                <a:ea typeface="Times New Roman" panose="02020603050405020304" pitchFamily="18" charset="0"/>
              </a:rPr>
              <a:t>eads </a:t>
            </a:r>
            <a:r>
              <a:rPr lang="en-US" sz="11200" dirty="0">
                <a:ea typeface="Times New Roman" panose="02020603050405020304" pitchFamily="18" charset="0"/>
              </a:rPr>
              <a:t>and </a:t>
            </a:r>
            <a:r>
              <a:rPr lang="en-US" sz="11200" dirty="0" smtClean="0">
                <a:ea typeface="Times New Roman" panose="02020603050405020304" pitchFamily="18" charset="0"/>
              </a:rPr>
              <a:t>writes (closes </a:t>
            </a:r>
            <a:r>
              <a:rPr lang="en-US" sz="11200" dirty="0">
                <a:ea typeface="Times New Roman" panose="02020603050405020304" pitchFamily="18" charset="0"/>
              </a:rPr>
              <a:t>or </a:t>
            </a:r>
            <a:r>
              <a:rPr lang="en-US" sz="11200" dirty="0" smtClean="0">
                <a:ea typeface="Times New Roman" panose="02020603050405020304" pitchFamily="18" charset="0"/>
              </a:rPr>
              <a:t>updates) </a:t>
            </a:r>
            <a:r>
              <a:rPr lang="en-US" sz="11200" dirty="0">
                <a:ea typeface="Times New Roman" panose="02020603050405020304" pitchFamily="18" charset="0"/>
              </a:rPr>
              <a:t>active clinical reminders, health factors, and consults</a:t>
            </a:r>
          </a:p>
          <a:p>
            <a:pPr fontAlgn="base">
              <a:spcBef>
                <a:spcPct val="0"/>
              </a:spcBef>
              <a:spcAft>
                <a:spcPct val="0"/>
              </a:spcAft>
            </a:pPr>
            <a:r>
              <a:rPr lang="en-US" sz="11200" dirty="0">
                <a:ea typeface="Times New Roman" panose="02020603050405020304" pitchFamily="18" charset="0"/>
              </a:rPr>
              <a:t>i</a:t>
            </a:r>
            <a:r>
              <a:rPr lang="en-US" sz="11200" dirty="0" smtClean="0">
                <a:ea typeface="Times New Roman" panose="02020603050405020304" pitchFamily="18" charset="0"/>
              </a:rPr>
              <a:t>nserts </a:t>
            </a:r>
            <a:r>
              <a:rPr lang="en-US" sz="11200" dirty="0">
                <a:ea typeface="Times New Roman" panose="02020603050405020304" pitchFamily="18" charset="0"/>
              </a:rPr>
              <a:t>assessment results as clinical progress notes (to be reviewed within CPRS) in a </a:t>
            </a:r>
            <a:r>
              <a:rPr lang="en-US" sz="11200" dirty="0" smtClean="0">
                <a:ea typeface="Times New Roman" panose="02020603050405020304" pitchFamily="18" charset="0"/>
              </a:rPr>
              <a:t>way </a:t>
            </a:r>
            <a:r>
              <a:rPr lang="en-US" sz="11200" dirty="0">
                <a:ea typeface="Times New Roman" panose="02020603050405020304" pitchFamily="18" charset="0"/>
              </a:rPr>
              <a:t>that </a:t>
            </a:r>
            <a:r>
              <a:rPr lang="en-US" sz="11200" dirty="0" smtClean="0">
                <a:ea typeface="Times New Roman" panose="02020603050405020304" pitchFamily="18" charset="0"/>
              </a:rPr>
              <a:t>triggers </a:t>
            </a:r>
            <a:r>
              <a:rPr lang="en-US" sz="11200" dirty="0" err="1">
                <a:ea typeface="Times New Roman" panose="02020603050405020304" pitchFamily="18" charset="0"/>
              </a:rPr>
              <a:t>VistA</a:t>
            </a:r>
            <a:r>
              <a:rPr lang="en-US" sz="11200" dirty="0">
                <a:ea typeface="Times New Roman" panose="02020603050405020304" pitchFamily="18" charset="0"/>
              </a:rPr>
              <a:t> to generate consults and clinical </a:t>
            </a:r>
            <a:r>
              <a:rPr lang="en-US" sz="11200" dirty="0" smtClean="0">
                <a:ea typeface="Times New Roman" panose="02020603050405020304" pitchFamily="18" charset="0"/>
              </a:rPr>
              <a:t>reminders</a:t>
            </a:r>
            <a:endParaRPr lang="en-US" dirty="0"/>
          </a:p>
        </p:txBody>
      </p:sp>
    </p:spTree>
    <p:extLst>
      <p:ext uri="{BB962C8B-B14F-4D97-AF65-F5344CB8AC3E}">
        <p14:creationId xmlns:p14="http://schemas.microsoft.com/office/powerpoint/2010/main" val="112718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616" y="291831"/>
            <a:ext cx="10769184" cy="1364362"/>
          </a:xfrm>
        </p:spPr>
        <p:txBody>
          <a:bodyPr>
            <a:noAutofit/>
          </a:bodyPr>
          <a:lstStyle/>
          <a:p>
            <a:r>
              <a:rPr lang="en-US" dirty="0" smtClean="0">
                <a:solidFill>
                  <a:srgbClr val="92D050"/>
                </a:solidFill>
                <a:latin typeface="Arial Black" panose="020B0A04020102020204" pitchFamily="34" charset="0"/>
              </a:rPr>
              <a:t>Software Background Processes </a:t>
            </a:r>
            <a:endParaRPr lang="en-US" dirty="0">
              <a:solidFill>
                <a:srgbClr val="92D050"/>
              </a:solidFill>
              <a:latin typeface="Arial Black" panose="020B0A04020102020204" pitchFamily="34" charset="0"/>
            </a:endParaRPr>
          </a:p>
        </p:txBody>
      </p:sp>
      <p:sp>
        <p:nvSpPr>
          <p:cNvPr id="6" name="Rectangle 1"/>
          <p:cNvSpPr>
            <a:spLocks noChangeArrowheads="1"/>
          </p:cNvSpPr>
          <p:nvPr/>
        </p:nvSpPr>
        <p:spPr bwMode="auto">
          <a:xfrm>
            <a:off x="1143150" y="1733137"/>
            <a:ext cx="10280074"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lvl="0" indent="-457200" eaLnBrk="1" hangingPunct="1">
              <a:buFont typeface="Arial" panose="020B0604020202020204" pitchFamily="34" charset="0"/>
              <a:buChar char="•"/>
            </a:pPr>
            <a:r>
              <a:rPr lang="en-US" sz="2800" dirty="0" smtClean="0">
                <a:latin typeface="+mn-lt"/>
                <a:ea typeface="Times New Roman" panose="02020603050405020304" pitchFamily="18" charset="0"/>
              </a:rPr>
              <a:t>Container </a:t>
            </a:r>
            <a:r>
              <a:rPr lang="en-US" sz="2800" dirty="0">
                <a:latin typeface="+mn-lt"/>
                <a:ea typeface="Times New Roman" panose="02020603050405020304" pitchFamily="18" charset="0"/>
              </a:rPr>
              <a:t>technology hosting the web application </a:t>
            </a:r>
            <a:r>
              <a:rPr lang="en-US" sz="2800" dirty="0" smtClean="0">
                <a:latin typeface="+mn-lt"/>
                <a:ea typeface="Times New Roman" panose="02020603050405020304" pitchFamily="18" charset="0"/>
              </a:rPr>
              <a:t>servlet:</a:t>
            </a:r>
            <a:br>
              <a:rPr lang="en-US" sz="2800" dirty="0" smtClean="0">
                <a:latin typeface="+mn-lt"/>
                <a:ea typeface="Times New Roman" panose="02020603050405020304" pitchFamily="18" charset="0"/>
              </a:rPr>
            </a:br>
            <a:r>
              <a:rPr lang="en-US" sz="2800" dirty="0" smtClean="0">
                <a:latin typeface="+mn-lt"/>
                <a:ea typeface="Times New Roman" panose="02020603050405020304" pitchFamily="18" charset="0"/>
              </a:rPr>
              <a:t>	</a:t>
            </a:r>
            <a:r>
              <a:rPr lang="en-US" sz="2800" dirty="0" smtClean="0">
                <a:ea typeface="Times New Roman" panose="02020603050405020304" pitchFamily="18" charset="0"/>
              </a:rPr>
              <a:t>java.exe/Tomcat service</a:t>
            </a:r>
          </a:p>
          <a:p>
            <a:pPr lvl="0" eaLnBrk="1" hangingPunct="1"/>
            <a:endParaRPr lang="en-US" sz="2800" dirty="0">
              <a:latin typeface="+mn-lt"/>
              <a:ea typeface="Times New Roman" panose="02020603050405020304" pitchFamily="18" charset="0"/>
            </a:endParaRPr>
          </a:p>
          <a:p>
            <a:pPr marL="457200" lvl="0" indent="-457200" eaLnBrk="1" hangingPunct="1">
              <a:buFont typeface="Arial" panose="020B0604020202020204" pitchFamily="34" charset="0"/>
              <a:buChar char="•"/>
            </a:pPr>
            <a:r>
              <a:rPr lang="en-US" sz="2800" dirty="0" smtClean="0">
                <a:latin typeface="+mn-lt"/>
                <a:ea typeface="Times New Roman" panose="02020603050405020304" pitchFamily="18" charset="0"/>
              </a:rPr>
              <a:t>Server </a:t>
            </a:r>
            <a:r>
              <a:rPr lang="en-US" sz="2800" dirty="0">
                <a:latin typeface="+mn-lt"/>
                <a:ea typeface="Times New Roman" panose="02020603050405020304" pitchFamily="18" charset="0"/>
              </a:rPr>
              <a:t>daemon for the MySQL </a:t>
            </a:r>
            <a:r>
              <a:rPr lang="en-US" sz="2800" dirty="0" smtClean="0">
                <a:latin typeface="+mn-lt"/>
                <a:ea typeface="Times New Roman" panose="02020603050405020304" pitchFamily="18" charset="0"/>
              </a:rPr>
              <a:t>database:</a:t>
            </a:r>
            <a:br>
              <a:rPr lang="en-US" sz="2800" dirty="0" smtClean="0">
                <a:latin typeface="+mn-lt"/>
                <a:ea typeface="Times New Roman" panose="02020603050405020304" pitchFamily="18" charset="0"/>
              </a:rPr>
            </a:br>
            <a:r>
              <a:rPr lang="en-US" sz="2800" dirty="0" smtClean="0">
                <a:latin typeface="+mn-lt"/>
                <a:ea typeface="Times New Roman" panose="02020603050405020304" pitchFamily="18" charset="0"/>
              </a:rPr>
              <a:t>	</a:t>
            </a:r>
            <a:r>
              <a:rPr lang="en-US" sz="2800" dirty="0" smtClean="0">
                <a:ea typeface="Times New Roman" panose="02020603050405020304" pitchFamily="18" charset="0"/>
              </a:rPr>
              <a:t>mysqld.exe</a:t>
            </a:r>
            <a:endParaRPr lang="en-US" sz="2800" dirty="0">
              <a:latin typeface="+mn-lt"/>
              <a:ea typeface="Times New Roman" panose="02020603050405020304" pitchFamily="18" charset="0"/>
            </a:endParaRPr>
          </a:p>
          <a:p>
            <a:pPr eaLnBrk="1" hangingPunct="1"/>
            <a:endParaRPr lang="en-US" sz="2800" dirty="0" smtClean="0">
              <a:latin typeface="+mn-lt"/>
              <a:ea typeface="Times New Roman" panose="02020603050405020304" pitchFamily="18" charset="0"/>
            </a:endParaRPr>
          </a:p>
          <a:p>
            <a:pPr eaLnBrk="1" hangingPunct="1"/>
            <a:endParaRPr lang="en-US" sz="2800" dirty="0" smtClean="0">
              <a:latin typeface="+mn-lt"/>
              <a:ea typeface="Times New Roman" panose="02020603050405020304" pitchFamily="18" charset="0"/>
            </a:endParaRPr>
          </a:p>
          <a:p>
            <a:pPr eaLnBrk="1" hangingPunct="1"/>
            <a:r>
              <a:rPr lang="en-US" sz="2800" b="1" dirty="0" smtClean="0">
                <a:latin typeface="+mn-lt"/>
                <a:ea typeface="Times New Roman" panose="02020603050405020304" pitchFamily="18" charset="0"/>
              </a:rPr>
              <a:t>Note</a:t>
            </a:r>
            <a:r>
              <a:rPr lang="en-US" sz="2800" dirty="0">
                <a:latin typeface="+mn-lt"/>
                <a:ea typeface="Times New Roman" panose="02020603050405020304" pitchFamily="18" charset="0"/>
              </a:rPr>
              <a:t>:  </a:t>
            </a:r>
            <a:r>
              <a:rPr lang="en-US" sz="2800" dirty="0" smtClean="0">
                <a:latin typeface="+mn-lt"/>
                <a:ea typeface="Times New Roman" panose="02020603050405020304" pitchFamily="18" charset="0"/>
              </a:rPr>
              <a:t>Both Tomcat and MySQL are </a:t>
            </a:r>
            <a:r>
              <a:rPr lang="en-US" sz="2800" dirty="0">
                <a:latin typeface="+mn-lt"/>
                <a:ea typeface="Times New Roman" panose="02020603050405020304" pitchFamily="18" charset="0"/>
              </a:rPr>
              <a:t>configured to run as a Windows </a:t>
            </a:r>
            <a:r>
              <a:rPr lang="en-US" sz="2800" dirty="0" smtClean="0">
                <a:latin typeface="+mn-lt"/>
                <a:ea typeface="Times New Roman" panose="02020603050405020304" pitchFamily="18" charset="0"/>
              </a:rPr>
              <a:t>services, so they </a:t>
            </a:r>
            <a:r>
              <a:rPr lang="en-US" sz="2800" dirty="0">
                <a:latin typeface="+mn-lt"/>
                <a:ea typeface="Times New Roman" panose="02020603050405020304" pitchFamily="18" charset="0"/>
              </a:rPr>
              <a:t>starts automatically with Windows.</a:t>
            </a:r>
          </a:p>
          <a:p>
            <a:pPr marR="0" lvl="0" indent="0" eaLnBrk="1" fontAlgn="base" hangingPunct="1">
              <a:lnSpc>
                <a:spcPct val="100000"/>
              </a:lnSpc>
              <a:spcBef>
                <a:spcPct val="0"/>
              </a:spcBef>
              <a:spcAft>
                <a:spcPct val="0"/>
              </a:spcAft>
              <a:buClrTx/>
              <a:buSzTx/>
              <a:buFontTx/>
              <a:buNone/>
              <a:tabLst/>
            </a:pPr>
            <a:endParaRPr lang="en-US" altLang="en-US" sz="2800" dirty="0" smtClean="0">
              <a:latin typeface="+mn-lt"/>
              <a:ea typeface="Times New Roman" panose="02020603050405020304" pitchFamily="18" charset="0"/>
            </a:endParaRPr>
          </a:p>
        </p:txBody>
      </p:sp>
    </p:spTree>
    <p:extLst>
      <p:ext uri="{BB962C8B-B14F-4D97-AF65-F5344CB8AC3E}">
        <p14:creationId xmlns:p14="http://schemas.microsoft.com/office/powerpoint/2010/main" val="314798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291831"/>
            <a:ext cx="10624127" cy="761114"/>
          </a:xfrm>
        </p:spPr>
        <p:txBody>
          <a:bodyPr>
            <a:noAutofit/>
          </a:bodyPr>
          <a:lstStyle/>
          <a:p>
            <a:r>
              <a:rPr lang="en-US" dirty="0" smtClean="0">
                <a:solidFill>
                  <a:srgbClr val="92D050"/>
                </a:solidFill>
                <a:latin typeface="Arial Black" panose="020B0A04020102020204" pitchFamily="34" charset="0"/>
              </a:rPr>
              <a:t>Software  </a:t>
            </a:r>
            <a:endParaRPr lang="en-US" dirty="0">
              <a:solidFill>
                <a:srgbClr val="92D050"/>
              </a:solidFill>
              <a:latin typeface="Arial Black" panose="020B0A04020102020204" pitchFamily="34" charset="0"/>
            </a:endParaRPr>
          </a:p>
        </p:txBody>
      </p:sp>
      <p:sp>
        <p:nvSpPr>
          <p:cNvPr id="4" name="Rectangle 3"/>
          <p:cNvSpPr/>
          <p:nvPr/>
        </p:nvSpPr>
        <p:spPr>
          <a:xfrm>
            <a:off x="954525" y="4280023"/>
            <a:ext cx="11088254" cy="1815882"/>
          </a:xfrm>
          <a:prstGeom prst="rect">
            <a:avLst/>
          </a:prstGeom>
        </p:spPr>
        <p:txBody>
          <a:bodyPr wrap="square">
            <a:spAutoFit/>
          </a:bodyPr>
          <a:lstStyle/>
          <a:p>
            <a:pPr marL="457200" indent="-457200" fontAlgn="base">
              <a:spcBef>
                <a:spcPct val="0"/>
              </a:spcBef>
              <a:spcAft>
                <a:spcPct val="0"/>
              </a:spcAft>
              <a:buFont typeface="Arial" panose="020B0604020202020204" pitchFamily="34" charset="0"/>
              <a:buChar char="•"/>
            </a:pPr>
            <a:r>
              <a:rPr lang="en-US" altLang="en-US" sz="2800" dirty="0">
                <a:ea typeface="Times New Roman" panose="02020603050405020304" pitchFamily="18" charset="0"/>
              </a:rPr>
              <a:t>All </a:t>
            </a:r>
            <a:r>
              <a:rPr lang="en-US" altLang="en-US" sz="2800" dirty="0" smtClean="0">
                <a:ea typeface="Times New Roman" panose="02020603050405020304" pitchFamily="18" charset="0"/>
              </a:rPr>
              <a:t>software </a:t>
            </a:r>
            <a:r>
              <a:rPr lang="en-US" altLang="en-US" sz="2800" dirty="0">
                <a:ea typeface="Times New Roman" panose="02020603050405020304" pitchFamily="18" charset="0"/>
              </a:rPr>
              <a:t>is open source or </a:t>
            </a:r>
            <a:r>
              <a:rPr lang="en-US" altLang="en-US" sz="2800" dirty="0" smtClean="0">
                <a:ea typeface="Times New Roman" panose="02020603050405020304" pitchFamily="18" charset="0"/>
              </a:rPr>
              <a:t>VA-provided. </a:t>
            </a:r>
          </a:p>
          <a:p>
            <a:pPr marL="457200" indent="-457200" fontAlgn="base">
              <a:spcBef>
                <a:spcPct val="0"/>
              </a:spcBef>
              <a:spcAft>
                <a:spcPct val="0"/>
              </a:spcAft>
              <a:buFont typeface="Arial" panose="020B0604020202020204" pitchFamily="34" charset="0"/>
              <a:buChar char="•"/>
            </a:pPr>
            <a:r>
              <a:rPr lang="en-US" altLang="en-US" sz="2800" dirty="0" smtClean="0">
                <a:ea typeface="Times New Roman" panose="02020603050405020304" pitchFamily="18" charset="0"/>
              </a:rPr>
              <a:t>The </a:t>
            </a:r>
            <a:r>
              <a:rPr lang="en-US" altLang="en-US" sz="2800" dirty="0">
                <a:ea typeface="Times New Roman" panose="02020603050405020304" pitchFamily="18" charset="0"/>
              </a:rPr>
              <a:t>operating system is </a:t>
            </a:r>
            <a:r>
              <a:rPr lang="en-US" altLang="en-US" sz="2800" dirty="0" smtClean="0">
                <a:ea typeface="Times New Roman" panose="02020603050405020304" pitchFamily="18" charset="0"/>
              </a:rPr>
              <a:t>Windows, however, </a:t>
            </a:r>
            <a:r>
              <a:rPr lang="en-US" altLang="en-US" sz="2800" dirty="0">
                <a:ea typeface="Times New Roman" panose="02020603050405020304" pitchFamily="18" charset="0"/>
              </a:rPr>
              <a:t>there are no Windows-specific components to the </a:t>
            </a:r>
            <a:r>
              <a:rPr lang="en-US" altLang="en-US" sz="2800" dirty="0" smtClean="0">
                <a:ea typeface="Times New Roman" panose="02020603050405020304" pitchFamily="18" charset="0"/>
              </a:rPr>
              <a:t>system.</a:t>
            </a:r>
          </a:p>
          <a:p>
            <a:pPr fontAlgn="base">
              <a:spcBef>
                <a:spcPct val="0"/>
              </a:spcBef>
              <a:spcAft>
                <a:spcPct val="0"/>
              </a:spcAft>
            </a:pPr>
            <a:endParaRPr lang="en-US" altLang="en-US" sz="2800" dirty="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83203472"/>
              </p:ext>
            </p:extLst>
          </p:nvPr>
        </p:nvGraphicFramePr>
        <p:xfrm>
          <a:off x="1537852" y="1052945"/>
          <a:ext cx="8991602" cy="2854035"/>
        </p:xfrm>
        <a:graphic>
          <a:graphicData uri="http://schemas.openxmlformats.org/drawingml/2006/table">
            <a:tbl>
              <a:tblPr firstRow="1" firstCol="1" bandRow="1"/>
              <a:tblGrid>
                <a:gridCol w="1946781">
                  <a:extLst>
                    <a:ext uri="{9D8B030D-6E8A-4147-A177-3AD203B41FA5}">
                      <a16:colId xmlns:a16="http://schemas.microsoft.com/office/drawing/2014/main" val="1170138009"/>
                    </a:ext>
                  </a:extLst>
                </a:gridCol>
                <a:gridCol w="5042020">
                  <a:extLst>
                    <a:ext uri="{9D8B030D-6E8A-4147-A177-3AD203B41FA5}">
                      <a16:colId xmlns:a16="http://schemas.microsoft.com/office/drawing/2014/main" val="3545512751"/>
                    </a:ext>
                  </a:extLst>
                </a:gridCol>
                <a:gridCol w="2002801">
                  <a:extLst>
                    <a:ext uri="{9D8B030D-6E8A-4147-A177-3AD203B41FA5}">
                      <a16:colId xmlns:a16="http://schemas.microsoft.com/office/drawing/2014/main" val="442074301"/>
                    </a:ext>
                  </a:extLst>
                </a:gridCol>
              </a:tblGrid>
              <a:tr h="317115">
                <a:tc>
                  <a:txBody>
                    <a:bodyPr/>
                    <a:lstStyle/>
                    <a:p>
                      <a:pPr marL="0" marR="0">
                        <a:spcBef>
                          <a:spcPts val="600"/>
                        </a:spcBef>
                        <a:spcAft>
                          <a:spcPts val="6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Category</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Product</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a:solidFill>
                            <a:srgbClr val="000000"/>
                          </a:solidFill>
                          <a:effectLst/>
                          <a:latin typeface="Arial" panose="020B0604020202020204" pitchFamily="34" charset="0"/>
                          <a:ea typeface="Calibri" panose="020F0502020204030204" pitchFamily="34" charset="0"/>
                          <a:cs typeface="Arial" panose="020B0604020202020204" pitchFamily="34" charset="0"/>
                        </a:rPr>
                        <a:t>License</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528099991"/>
                  </a:ext>
                </a:extLst>
              </a:tr>
              <a:tr h="317115">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Application</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HTML5, CSS3, JavaScript, JQuery</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Open source</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4834005"/>
                  </a:ext>
                </a:extLst>
              </a:tr>
              <a:tr h="634230">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Framework</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Java </a:t>
                      </a:r>
                      <a:r>
                        <a:rPr lang="en-US" sz="1600"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8 </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64 bit Oracle VM, Spring </a:t>
                      </a:r>
                      <a:r>
                        <a:rPr lang="en-US" sz="1600"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Framework</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Open source</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6906475"/>
                  </a:ext>
                </a:extLst>
              </a:tr>
              <a:tr h="317115">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Web server</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Apache Tomcat 7 servlet container</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Open source</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1139782"/>
                  </a:ext>
                </a:extLst>
              </a:tr>
              <a:tr h="317115">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Database</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MySQL 6.5 Community Edition</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Open source</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483793"/>
                  </a:ext>
                </a:extLst>
              </a:tr>
              <a:tr h="317115">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Integration</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VA VistALink 1.6</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VA</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749286"/>
                  </a:ext>
                </a:extLst>
              </a:tr>
              <a:tr h="634230">
                <a:tc>
                  <a:txBody>
                    <a:bodyPr/>
                    <a:lstStyle/>
                    <a:p>
                      <a:pPr marL="0" marR="0">
                        <a:spcBef>
                          <a:spcPts val="600"/>
                        </a:spcBef>
                        <a:spcAft>
                          <a:spcPts val="60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Operating system</a:t>
                      </a:r>
                      <a:endParaRPr lang="en-US"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Windows Server 2012 with 1.2 TB disk RAID 10</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Commercial (provided)</a:t>
                      </a: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847941"/>
                  </a:ext>
                </a:extLst>
              </a:tr>
            </a:tbl>
          </a:graphicData>
        </a:graphic>
      </p:graphicFrame>
    </p:spTree>
    <p:extLst>
      <p:ext uri="{BB962C8B-B14F-4D97-AF65-F5344CB8AC3E}">
        <p14:creationId xmlns:p14="http://schemas.microsoft.com/office/powerpoint/2010/main" val="3751639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291831"/>
            <a:ext cx="10624127" cy="1282136"/>
          </a:xfrm>
        </p:spPr>
        <p:txBody>
          <a:bodyPr>
            <a:noAutofit/>
          </a:bodyPr>
          <a:lstStyle/>
          <a:p>
            <a:r>
              <a:rPr lang="en-US" dirty="0" smtClean="0">
                <a:solidFill>
                  <a:srgbClr val="92D050"/>
                </a:solidFill>
                <a:latin typeface="Arial Black" panose="020B0A04020102020204" pitchFamily="34" charset="0"/>
              </a:rPr>
              <a:t>Software Source Code  </a:t>
            </a:r>
            <a:endParaRPr lang="en-US" dirty="0">
              <a:solidFill>
                <a:srgbClr val="92D050"/>
              </a:solidFill>
              <a:latin typeface="Arial Black" panose="020B0A04020102020204" pitchFamily="34" charset="0"/>
            </a:endParaRPr>
          </a:p>
        </p:txBody>
      </p:sp>
      <p:sp>
        <p:nvSpPr>
          <p:cNvPr id="4" name="Rectangle 3"/>
          <p:cNvSpPr/>
          <p:nvPr/>
        </p:nvSpPr>
        <p:spPr>
          <a:xfrm>
            <a:off x="1103746" y="1866607"/>
            <a:ext cx="11088254" cy="2985433"/>
          </a:xfrm>
          <a:prstGeom prst="rect">
            <a:avLst/>
          </a:prstGeom>
        </p:spPr>
        <p:txBody>
          <a:bodyPr wrap="square">
            <a:spAutoFit/>
          </a:bodyPr>
          <a:lstStyle/>
          <a:p>
            <a:pPr fontAlgn="base">
              <a:spcBef>
                <a:spcPts val="600"/>
              </a:spcBef>
              <a:spcAft>
                <a:spcPct val="0"/>
              </a:spcAft>
            </a:pPr>
            <a:r>
              <a:rPr lang="en-US" sz="2800" dirty="0" smtClean="0">
                <a:ea typeface="Times New Roman" panose="02020603050405020304" pitchFamily="18" charset="0"/>
              </a:rPr>
              <a:t>Written as a typical Maven application, and stored in GitHub:</a:t>
            </a:r>
          </a:p>
          <a:p>
            <a:pPr fontAlgn="base">
              <a:spcBef>
                <a:spcPts val="600"/>
              </a:spcBef>
              <a:spcAft>
                <a:spcPct val="0"/>
              </a:spcAft>
            </a:pPr>
            <a:endParaRPr lang="en-US" sz="2800" dirty="0">
              <a:ea typeface="Times New Roman" panose="02020603050405020304" pitchFamily="18" charset="0"/>
              <a:hlinkClick r:id="rId3"/>
            </a:endParaRPr>
          </a:p>
          <a:p>
            <a:pPr fontAlgn="base">
              <a:spcBef>
                <a:spcPts val="600"/>
              </a:spcBef>
              <a:spcAft>
                <a:spcPct val="0"/>
              </a:spcAft>
            </a:pPr>
            <a:r>
              <a:rPr lang="en-US" sz="2800" dirty="0" smtClean="0">
                <a:ea typeface="Times New Roman" panose="02020603050405020304" pitchFamily="18" charset="0"/>
                <a:hlinkClick r:id="rId3"/>
              </a:rPr>
              <a:t>https</a:t>
            </a:r>
            <a:r>
              <a:rPr lang="en-US" sz="2800" dirty="0">
                <a:ea typeface="Times New Roman" panose="02020603050405020304" pitchFamily="18" charset="0"/>
                <a:hlinkClick r:id="rId3"/>
              </a:rPr>
              <a:t>://</a:t>
            </a:r>
            <a:r>
              <a:rPr lang="en-US" sz="2800" dirty="0" smtClean="0">
                <a:ea typeface="Times New Roman" panose="02020603050405020304" pitchFamily="18" charset="0"/>
                <a:hlinkClick r:id="rId3"/>
              </a:rPr>
              <a:t>github.com/VHAINNOVATIONS/Mental-Health-eScreening</a:t>
            </a:r>
            <a:endParaRPr lang="en-US" sz="2800" dirty="0" smtClean="0">
              <a:ea typeface="Times New Roman" panose="02020603050405020304" pitchFamily="18" charset="0"/>
            </a:endParaRPr>
          </a:p>
          <a:p>
            <a:pPr fontAlgn="base">
              <a:spcBef>
                <a:spcPts val="600"/>
              </a:spcBef>
              <a:spcAft>
                <a:spcPct val="0"/>
              </a:spcAft>
            </a:pPr>
            <a:endParaRPr lang="en-US" sz="2800" dirty="0">
              <a:ea typeface="Times New Roman" panose="02020603050405020304" pitchFamily="18" charset="0"/>
            </a:endParaRPr>
          </a:p>
          <a:p>
            <a:pPr fontAlgn="base">
              <a:spcBef>
                <a:spcPts val="600"/>
              </a:spcBef>
              <a:spcAft>
                <a:spcPct val="0"/>
              </a:spcAft>
            </a:pPr>
            <a:r>
              <a:rPr lang="en-US" sz="2800" b="1" dirty="0" smtClean="0">
                <a:ea typeface="Times New Roman" panose="02020603050405020304" pitchFamily="18" charset="0"/>
              </a:rPr>
              <a:t>Note</a:t>
            </a:r>
            <a:r>
              <a:rPr lang="en-US" sz="2800" dirty="0" smtClean="0">
                <a:ea typeface="Times New Roman" panose="02020603050405020304" pitchFamily="18" charset="0"/>
              </a:rPr>
              <a:t>: VistA Link Library must be downloaded before the project can be built. It is the only library that isn’t downloaded through Maven.</a:t>
            </a:r>
            <a:endParaRPr lang="en-US" altLang="en-US" sz="2800" dirty="0">
              <a:ea typeface="Times New Roman" panose="02020603050405020304" pitchFamily="18" charset="0"/>
            </a:endParaRPr>
          </a:p>
        </p:txBody>
      </p:sp>
    </p:spTree>
    <p:extLst>
      <p:ext uri="{BB962C8B-B14F-4D97-AF65-F5344CB8AC3E}">
        <p14:creationId xmlns:p14="http://schemas.microsoft.com/office/powerpoint/2010/main" val="404500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479"/>
            <a:ext cx="10515600" cy="854289"/>
          </a:xfrm>
        </p:spPr>
        <p:txBody>
          <a:bodyPr>
            <a:noAutofit/>
          </a:bodyPr>
          <a:lstStyle/>
          <a:p>
            <a:r>
              <a:rPr lang="en-US" dirty="0" smtClean="0">
                <a:solidFill>
                  <a:srgbClr val="92D050"/>
                </a:solidFill>
                <a:latin typeface="Arial Black" panose="020B0A04020102020204" pitchFamily="34" charset="0"/>
              </a:rPr>
              <a:t>MHE log-in screen</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537768"/>
            <a:ext cx="10515599" cy="4639196"/>
          </a:xfrm>
        </p:spPr>
        <p:txBody>
          <a:bodyPr>
            <a:normAutofit/>
          </a:bodyPr>
          <a:lstStyle/>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pic>
        <p:nvPicPr>
          <p:cNvPr id="6" name="Picture 5" descr="Welcome page shows Veteran log in on the left and staff login on the right."/>
          <p:cNvPicPr/>
          <p:nvPr/>
        </p:nvPicPr>
        <p:blipFill>
          <a:blip r:embed="rId3">
            <a:extLst>
              <a:ext uri="{28A0092B-C50C-407E-A947-70E740481C1C}">
                <a14:useLocalDpi xmlns:a14="http://schemas.microsoft.com/office/drawing/2010/main" val="0"/>
              </a:ext>
            </a:extLst>
          </a:blip>
          <a:srcRect/>
          <a:stretch>
            <a:fillRect/>
          </a:stretch>
        </p:blipFill>
        <p:spPr bwMode="auto">
          <a:xfrm>
            <a:off x="2113613" y="1537768"/>
            <a:ext cx="7824866" cy="4639196"/>
          </a:xfrm>
          <a:prstGeom prst="rect">
            <a:avLst/>
          </a:prstGeom>
          <a:noFill/>
          <a:ln w="6350" cmpd="sng">
            <a:solidFill>
              <a:schemeClr val="bg1">
                <a:lumMod val="85000"/>
                <a:lumOff val="0"/>
              </a:schemeClr>
            </a:solidFill>
            <a:miter lim="800000"/>
            <a:headEnd/>
            <a:tailEnd/>
          </a:ln>
          <a:effectLst/>
        </p:spPr>
      </p:pic>
    </p:spTree>
    <p:extLst>
      <p:ext uri="{BB962C8B-B14F-4D97-AF65-F5344CB8AC3E}">
        <p14:creationId xmlns:p14="http://schemas.microsoft.com/office/powerpoint/2010/main" val="386815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813"/>
            <a:ext cx="10515600" cy="1252955"/>
          </a:xfrm>
        </p:spPr>
        <p:txBody>
          <a:bodyPr>
            <a:noAutofit/>
          </a:bodyPr>
          <a:lstStyle/>
          <a:p>
            <a:r>
              <a:rPr lang="en-US" dirty="0" smtClean="0">
                <a:solidFill>
                  <a:srgbClr val="92D050"/>
                </a:solidFill>
                <a:latin typeface="Arial Black" panose="020B0A04020102020204" pitchFamily="34" charset="0"/>
              </a:rPr>
              <a:t>Home screen for administrators</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537768"/>
            <a:ext cx="10515599" cy="4639196"/>
          </a:xfrm>
        </p:spPr>
        <p:txBody>
          <a:bodyPr>
            <a:normAutofit/>
          </a:bodyPr>
          <a:lstStyle/>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pic>
        <p:nvPicPr>
          <p:cNvPr id="5" name="Picture 4" descr="healthcare system tech admin full home page shows tabs for Home, Dashboard, Create Battery, Assessment Search, Veteran Search, Export Data, Editors, Programs, Reports, Users, My Account, and System Configuration. Logout link is at top right."/>
          <p:cNvPicPr/>
          <p:nvPr/>
        </p:nvPicPr>
        <p:blipFill>
          <a:blip r:embed="rId3">
            <a:extLst>
              <a:ext uri="{28A0092B-C50C-407E-A947-70E740481C1C}">
                <a14:useLocalDpi xmlns:a14="http://schemas.microsoft.com/office/drawing/2010/main" val="0"/>
              </a:ext>
            </a:extLst>
          </a:blip>
          <a:srcRect/>
          <a:stretch>
            <a:fillRect/>
          </a:stretch>
        </p:blipFill>
        <p:spPr bwMode="auto">
          <a:xfrm>
            <a:off x="1958714" y="1362272"/>
            <a:ext cx="8274570" cy="4917790"/>
          </a:xfrm>
          <a:prstGeom prst="rect">
            <a:avLst/>
          </a:prstGeom>
          <a:noFill/>
          <a:ln w="6350" cmpd="sng">
            <a:solidFill>
              <a:schemeClr val="bg1">
                <a:lumMod val="85000"/>
                <a:lumOff val="0"/>
              </a:schemeClr>
            </a:solidFill>
            <a:miter lim="800000"/>
            <a:headEnd/>
            <a:tailEnd/>
          </a:ln>
          <a:effectLst/>
        </p:spPr>
      </p:pic>
    </p:spTree>
    <p:extLst>
      <p:ext uri="{BB962C8B-B14F-4D97-AF65-F5344CB8AC3E}">
        <p14:creationId xmlns:p14="http://schemas.microsoft.com/office/powerpoint/2010/main" val="2622758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5113"/>
          </a:xfrm>
        </p:spPr>
        <p:txBody>
          <a:bodyPr>
            <a:noAutofit/>
          </a:bodyPr>
          <a:lstStyle/>
          <a:p>
            <a:r>
              <a:rPr lang="en-US" sz="6000" smtClean="0">
                <a:ln>
                  <a:solidFill>
                    <a:srgbClr val="0F4C8F"/>
                  </a:solidFill>
                </a:ln>
                <a:solidFill>
                  <a:srgbClr val="92D050"/>
                </a:solidFill>
                <a:latin typeface="Arial Black" panose="020B0A04020102020204" pitchFamily="34" charset="0"/>
              </a:rPr>
              <a:t>Welcome to MHE!</a:t>
            </a:r>
            <a:endParaRPr lang="en-US" sz="600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420238"/>
            <a:ext cx="10515600" cy="5213644"/>
          </a:xfrm>
        </p:spPr>
        <p:txBody>
          <a:bodyPr>
            <a:noAutofit/>
          </a:bodyPr>
          <a:lstStyle/>
          <a:p>
            <a:pPr marL="0" indent="0">
              <a:lnSpc>
                <a:spcPct val="110000"/>
              </a:lnSpc>
              <a:buNone/>
            </a:pPr>
            <a:r>
              <a:rPr lang="en-US" sz="2400"/>
              <a:t>Mental Health eScreening (MHE) is a software application for automating the manual, paper-based process of screening Veterans for mental health issues. </a:t>
            </a:r>
            <a:r>
              <a:rPr lang="en-US" sz="2400" smtClean="0"/>
              <a:t>It </a:t>
            </a:r>
            <a:r>
              <a:rPr lang="en-US" sz="2400"/>
              <a:t>consists of a web-based assessment runtime, a database for storing assessment data, a web-based WYSIWYG editor for designing assessments and notes templates, and a web administrative dashboard for operating the system. </a:t>
            </a:r>
            <a:endParaRPr lang="en-US" sz="2400" smtClean="0"/>
          </a:p>
          <a:p>
            <a:pPr marL="0" indent="0">
              <a:lnSpc>
                <a:spcPct val="110000"/>
              </a:lnSpc>
              <a:buNone/>
            </a:pPr>
            <a:r>
              <a:rPr lang="en-US" sz="2400"/>
              <a:t>The application exchanges data directly with VistA, primarily consisting of pulling open clinical reminders, pulling Veteran identification and demographic data, inserting Veteran assessment data in the form of notes, and closing clinical reminders based on completion of assessments, as well as creating new clinical reminders and inserting health factors based on the results of screening.</a:t>
            </a:r>
          </a:p>
          <a:p>
            <a:pPr marL="0" indent="0">
              <a:lnSpc>
                <a:spcPct val="110000"/>
              </a:lnSpc>
              <a:buNone/>
            </a:pPr>
            <a:endParaRPr lang="en-US" sz="2400"/>
          </a:p>
        </p:txBody>
      </p:sp>
    </p:spTree>
    <p:extLst>
      <p:ext uri="{BB962C8B-B14F-4D97-AF65-F5344CB8AC3E}">
        <p14:creationId xmlns:p14="http://schemas.microsoft.com/office/powerpoint/2010/main" val="3002959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813"/>
            <a:ext cx="10515600" cy="1252955"/>
          </a:xfrm>
        </p:spPr>
        <p:txBody>
          <a:bodyPr>
            <a:noAutofit/>
          </a:bodyPr>
          <a:lstStyle/>
          <a:p>
            <a:r>
              <a:rPr lang="en-US" dirty="0" smtClean="0">
                <a:solidFill>
                  <a:srgbClr val="92D050"/>
                </a:solidFill>
                <a:latin typeface="Arial Black" panose="020B0A04020102020204" pitchFamily="34" charset="0"/>
              </a:rPr>
              <a:t>Dashboard tab</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537768"/>
            <a:ext cx="10515599" cy="4639196"/>
          </a:xfrm>
        </p:spPr>
        <p:txBody>
          <a:bodyPr>
            <a:normAutofit/>
          </a:bodyPr>
          <a:lstStyle/>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pic>
        <p:nvPicPr>
          <p:cNvPr id="6" name="Picture 5" descr="Assessment Dashboard list view has a program drop-down list and a search button and a check box for auto-refresh. There is a list of veterans with columns for assessment changed date, veteran, SSN-4, program, clinicians, duration, progress, status, and alert."/>
          <p:cNvPicPr/>
          <p:nvPr/>
        </p:nvPicPr>
        <p:blipFill>
          <a:blip r:embed="rId3">
            <a:extLst>
              <a:ext uri="{28A0092B-C50C-407E-A947-70E740481C1C}">
                <a14:useLocalDpi xmlns:a14="http://schemas.microsoft.com/office/drawing/2010/main" val="0"/>
              </a:ext>
            </a:extLst>
          </a:blip>
          <a:srcRect/>
          <a:stretch>
            <a:fillRect/>
          </a:stretch>
        </p:blipFill>
        <p:spPr bwMode="auto">
          <a:xfrm>
            <a:off x="2565816" y="1516559"/>
            <a:ext cx="7060366" cy="4917790"/>
          </a:xfrm>
          <a:prstGeom prst="rect">
            <a:avLst/>
          </a:prstGeom>
          <a:noFill/>
          <a:ln w="6350" cmpd="sng">
            <a:solidFill>
              <a:schemeClr val="bg1">
                <a:lumMod val="85000"/>
                <a:lumOff val="0"/>
              </a:schemeClr>
            </a:solidFill>
            <a:miter lim="800000"/>
            <a:headEnd/>
            <a:tailEnd/>
          </a:ln>
          <a:effectLst/>
        </p:spPr>
      </p:pic>
    </p:spTree>
    <p:extLst>
      <p:ext uri="{BB962C8B-B14F-4D97-AF65-F5344CB8AC3E}">
        <p14:creationId xmlns:p14="http://schemas.microsoft.com/office/powerpoint/2010/main" val="598949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813"/>
            <a:ext cx="10515600" cy="1252955"/>
          </a:xfrm>
        </p:spPr>
        <p:txBody>
          <a:bodyPr>
            <a:noAutofit/>
          </a:bodyPr>
          <a:lstStyle/>
          <a:p>
            <a:r>
              <a:rPr lang="en-US" dirty="0" smtClean="0">
                <a:solidFill>
                  <a:srgbClr val="92D050"/>
                </a:solidFill>
                <a:latin typeface="Arial Black" panose="020B0A04020102020204" pitchFamily="34" charset="0"/>
              </a:rPr>
              <a:t>Editors’ tab</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537768"/>
            <a:ext cx="10515599" cy="4639196"/>
          </a:xfrm>
        </p:spPr>
        <p:txBody>
          <a:bodyPr>
            <a:normAutofit/>
          </a:bodyPr>
          <a:lstStyle/>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pic>
        <p:nvPicPr>
          <p:cNvPr id="5" name="Picture 4" descr="Editors tab has 4 sections. The Battery section has buttons for New Battery and Edit Battery. The Module section has buttons for New Module and Edit Module. The Section section has a button for Edit Section. The Rule section has a button for new Rule and one for Edit Rule."/>
          <p:cNvPicPr/>
          <p:nvPr/>
        </p:nvPicPr>
        <p:blipFill>
          <a:blip r:embed="rId3">
            <a:extLst>
              <a:ext uri="{28A0092B-C50C-407E-A947-70E740481C1C}">
                <a14:useLocalDpi xmlns:a14="http://schemas.microsoft.com/office/drawing/2010/main" val="0"/>
              </a:ext>
            </a:extLst>
          </a:blip>
          <a:srcRect/>
          <a:stretch>
            <a:fillRect/>
          </a:stretch>
        </p:blipFill>
        <p:spPr bwMode="auto">
          <a:xfrm>
            <a:off x="1026201" y="1828799"/>
            <a:ext cx="10139596" cy="2728211"/>
          </a:xfrm>
          <a:prstGeom prst="rect">
            <a:avLst/>
          </a:prstGeom>
          <a:noFill/>
          <a:ln w="6350" cmpd="sng">
            <a:solidFill>
              <a:schemeClr val="bg1">
                <a:lumMod val="85000"/>
                <a:lumOff val="0"/>
              </a:schemeClr>
            </a:solidFill>
            <a:miter lim="800000"/>
            <a:headEnd/>
            <a:tailEnd/>
          </a:ln>
          <a:effectLst/>
        </p:spPr>
      </p:pic>
    </p:spTree>
    <p:extLst>
      <p:ext uri="{BB962C8B-B14F-4D97-AF65-F5344CB8AC3E}">
        <p14:creationId xmlns:p14="http://schemas.microsoft.com/office/powerpoint/2010/main" val="3659547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813"/>
            <a:ext cx="10515600" cy="1252955"/>
          </a:xfrm>
        </p:spPr>
        <p:txBody>
          <a:bodyPr>
            <a:noAutofit/>
          </a:bodyPr>
          <a:lstStyle/>
          <a:p>
            <a:r>
              <a:rPr lang="en-US" dirty="0" smtClean="0">
                <a:solidFill>
                  <a:srgbClr val="92D050"/>
                </a:solidFill>
                <a:latin typeface="Arial Black" panose="020B0A04020102020204" pitchFamily="34" charset="0"/>
              </a:rPr>
              <a:t>System Configuration tab</a:t>
            </a:r>
            <a:endParaRPr lang="en-US" u="sng" dirty="0">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537768"/>
            <a:ext cx="10515599" cy="4639196"/>
          </a:xfrm>
        </p:spPr>
        <p:txBody>
          <a:bodyPr>
            <a:normAutofit/>
          </a:bodyPr>
          <a:lstStyle/>
          <a:p>
            <a:pPr marL="0" indent="0">
              <a:buNone/>
            </a:pPr>
            <a:endParaRPr lang="en-US" sz="4800" dirty="0" smtClean="0">
              <a:latin typeface="Times New Roman" panose="02020603050405020304" pitchFamily="18" charset="0"/>
              <a:cs typeface="Times New Roman" panose="02020603050405020304" pitchFamily="18" charset="0"/>
            </a:endParaRPr>
          </a:p>
          <a:p>
            <a:pPr marL="0" indent="0">
              <a:buNone/>
            </a:pPr>
            <a:endParaRPr lang="en-US" sz="4500" dirty="0"/>
          </a:p>
        </p:txBody>
      </p:sp>
      <p:pic>
        <p:nvPicPr>
          <p:cNvPr id="6" name="Picture 5" descr="System Configuration Import Data page has 4 sections, each with an import button. Sections are: Import VistA Clinic List, Import Clinical Reminder List, Import Note Title List, and Import Health Factors. There is an other configuration section containing  a link for managing dashboard alerts."/>
          <p:cNvPicPr/>
          <p:nvPr/>
        </p:nvPicPr>
        <p:blipFill>
          <a:blip r:embed="rId3">
            <a:extLst>
              <a:ext uri="{28A0092B-C50C-407E-A947-70E740481C1C}">
                <a14:useLocalDpi xmlns:a14="http://schemas.microsoft.com/office/drawing/2010/main" val="0"/>
              </a:ext>
            </a:extLst>
          </a:blip>
          <a:srcRect/>
          <a:stretch>
            <a:fillRect/>
          </a:stretch>
        </p:blipFill>
        <p:spPr bwMode="auto">
          <a:xfrm>
            <a:off x="2348458" y="1346514"/>
            <a:ext cx="7495082" cy="5021704"/>
          </a:xfrm>
          <a:prstGeom prst="rect">
            <a:avLst/>
          </a:prstGeom>
          <a:noFill/>
          <a:ln w="6350" cmpd="sng">
            <a:solidFill>
              <a:schemeClr val="bg1">
                <a:lumMod val="85000"/>
                <a:lumOff val="0"/>
              </a:schemeClr>
            </a:solidFill>
            <a:miter lim="800000"/>
            <a:headEnd/>
            <a:tailEnd/>
          </a:ln>
          <a:effectLst/>
        </p:spPr>
      </p:pic>
    </p:spTree>
    <p:extLst>
      <p:ext uri="{BB962C8B-B14F-4D97-AF65-F5344CB8AC3E}">
        <p14:creationId xmlns:p14="http://schemas.microsoft.com/office/powerpoint/2010/main" val="44157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568036"/>
            <a:ext cx="10141226" cy="1052946"/>
          </a:xfrm>
        </p:spPr>
        <p:txBody>
          <a:bodyPr>
            <a:noAutofit/>
          </a:bodyPr>
          <a:lstStyle/>
          <a:p>
            <a:r>
              <a:rPr lang="en-US" dirty="0" smtClean="0">
                <a:solidFill>
                  <a:srgbClr val="92D050"/>
                </a:solidFill>
                <a:latin typeface="Arial Black" panose="020B0A04020102020204" pitchFamily="34" charset="0"/>
              </a:rPr>
              <a:t>Modules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970860" y="1620982"/>
            <a:ext cx="10141225" cy="4443184"/>
          </a:xfrm>
          <a:ln>
            <a:noFill/>
          </a:ln>
        </p:spPr>
        <p:txBody>
          <a:bodyPr>
            <a:normAutofit/>
          </a:bodyPr>
          <a:lstStyle/>
          <a:p>
            <a:pPr marL="0" indent="0">
              <a:buNone/>
            </a:pPr>
            <a:endParaRPr lang="en-US" sz="800" b="1" dirty="0" smtClean="0">
              <a:latin typeface="Arial Black" panose="020B0A04020102020204" pitchFamily="34" charset="0"/>
            </a:endParaRPr>
          </a:p>
          <a:p>
            <a:pPr lvl="2">
              <a:spcBef>
                <a:spcPts val="0"/>
              </a:spcBef>
            </a:pPr>
            <a:r>
              <a:rPr lang="en-US" sz="3800" dirty="0" smtClean="0">
                <a:solidFill>
                  <a:srgbClr val="0F4C8F"/>
                </a:solidFill>
              </a:rPr>
              <a:t>Hardware</a:t>
            </a:r>
          </a:p>
          <a:p>
            <a:pPr lvl="2"/>
            <a:r>
              <a:rPr lang="en-US" sz="3800" dirty="0" smtClean="0">
                <a:solidFill>
                  <a:srgbClr val="0F4C8F"/>
                </a:solidFill>
              </a:rPr>
              <a:t>Software</a:t>
            </a:r>
          </a:p>
          <a:p>
            <a:pPr lvl="2"/>
            <a:r>
              <a:rPr lang="en-US" sz="3800" dirty="0" smtClean="0">
                <a:ln>
                  <a:solidFill>
                    <a:srgbClr val="0F4C8F"/>
                  </a:solidFill>
                </a:ln>
                <a:solidFill>
                  <a:srgbClr val="92D050"/>
                </a:solidFill>
              </a:rPr>
              <a:t>MHE Deployment</a:t>
            </a:r>
          </a:p>
          <a:p>
            <a:pPr lvl="2"/>
            <a:r>
              <a:rPr lang="en-US" sz="3800" dirty="0" smtClean="0">
                <a:solidFill>
                  <a:srgbClr val="0F4C8F"/>
                </a:solidFill>
              </a:rPr>
              <a:t>Routine Operations</a:t>
            </a:r>
          </a:p>
          <a:p>
            <a:pPr lvl="2"/>
            <a:r>
              <a:rPr lang="en-US" sz="3800" dirty="0" smtClean="0">
                <a:solidFill>
                  <a:srgbClr val="0F4C8F"/>
                </a:solidFill>
              </a:rPr>
              <a:t>Exception Handling</a:t>
            </a:r>
          </a:p>
          <a:p>
            <a:pPr lvl="2"/>
            <a:r>
              <a:rPr lang="en-US" sz="3800" dirty="0" smtClean="0">
                <a:solidFill>
                  <a:srgbClr val="0F4C8F"/>
                </a:solidFill>
              </a:rPr>
              <a:t>Operations &amp; Maintenance System Support</a:t>
            </a:r>
            <a:endParaRPr lang="en-US" dirty="0"/>
          </a:p>
        </p:txBody>
      </p:sp>
    </p:spTree>
    <p:extLst>
      <p:ext uri="{BB962C8B-B14F-4D97-AF65-F5344CB8AC3E}">
        <p14:creationId xmlns:p14="http://schemas.microsoft.com/office/powerpoint/2010/main" val="336498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637309"/>
            <a:ext cx="10141226" cy="1177636"/>
          </a:xfrm>
        </p:spPr>
        <p:txBody>
          <a:bodyPr>
            <a:noAutofit/>
          </a:bodyPr>
          <a:lstStyle/>
          <a:p>
            <a:r>
              <a:rPr lang="en-US" dirty="0" smtClean="0">
                <a:solidFill>
                  <a:srgbClr val="92D050"/>
                </a:solidFill>
                <a:latin typeface="Arial Black" panose="020B0A04020102020204" pitchFamily="34" charset="0"/>
              </a:rPr>
              <a:t>MHE Deployment</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814945"/>
            <a:ext cx="10803934" cy="2590800"/>
          </a:xfrm>
        </p:spPr>
        <p:txBody>
          <a:bodyPr>
            <a:normAutofit/>
          </a:bodyPr>
          <a:lstStyle/>
          <a:p>
            <a:pPr marL="0" indent="0">
              <a:buNone/>
            </a:pPr>
            <a:endParaRPr lang="en-US" sz="800" b="1" dirty="0" smtClean="0">
              <a:latin typeface="Arial Black" panose="020B0A04020102020204" pitchFamily="34" charset="0"/>
            </a:endParaRPr>
          </a:p>
          <a:p>
            <a:pPr marL="0" indent="0">
              <a:buNone/>
            </a:pPr>
            <a:r>
              <a:rPr lang="en-US" sz="3100" dirty="0" smtClean="0">
                <a:ea typeface="Times New Roman" panose="02020603050405020304" pitchFamily="18" charset="0"/>
              </a:rPr>
              <a:t>For steps to deploy MHE, see</a:t>
            </a:r>
          </a:p>
          <a:p>
            <a:pPr marL="457200" lvl="1" indent="0">
              <a:buNone/>
            </a:pPr>
            <a:r>
              <a:rPr lang="en-US" sz="3200" b="1" dirty="0" smtClean="0">
                <a:ea typeface="Times New Roman" panose="02020603050405020304" pitchFamily="18" charset="0"/>
              </a:rPr>
              <a:t>MHE_0003AB_System </a:t>
            </a:r>
            <a:r>
              <a:rPr lang="en-US" sz="3200" b="1" dirty="0">
                <a:ea typeface="Times New Roman" panose="02020603050405020304" pitchFamily="18" charset="0"/>
              </a:rPr>
              <a:t>Administration </a:t>
            </a:r>
            <a:r>
              <a:rPr lang="en-US" sz="3200" b="1" dirty="0" smtClean="0">
                <a:ea typeface="Times New Roman" panose="02020603050405020304" pitchFamily="18" charset="0"/>
              </a:rPr>
              <a:t>Manual</a:t>
            </a:r>
          </a:p>
          <a:p>
            <a:pPr marL="0" indent="0">
              <a:buNone/>
            </a:pPr>
            <a:endParaRPr lang="en-US" sz="3100" dirty="0" smtClean="0">
              <a:ea typeface="Times New Roman" panose="02020603050405020304" pitchFamily="18" charset="0"/>
            </a:endParaRPr>
          </a:p>
          <a:p>
            <a:pPr marL="0" indent="0">
              <a:buNone/>
            </a:pPr>
            <a:r>
              <a:rPr lang="en-US" sz="3100" dirty="0" smtClean="0">
                <a:ea typeface="Times New Roman" panose="02020603050405020304" pitchFamily="18" charset="0"/>
              </a:rPr>
              <a:t>Located on the </a:t>
            </a:r>
            <a:r>
              <a:rPr lang="en-US" sz="3100" dirty="0" err="1" smtClean="0">
                <a:ea typeface="Times New Roman" panose="02020603050405020304" pitchFamily="18" charset="0"/>
              </a:rPr>
              <a:t>VACloud</a:t>
            </a:r>
            <a:r>
              <a:rPr lang="en-US" sz="3100" dirty="0" smtClean="0">
                <a:ea typeface="Times New Roman" panose="02020603050405020304" pitchFamily="18" charset="0"/>
              </a:rPr>
              <a:t>.</a:t>
            </a:r>
            <a:endParaRPr lang="en-US" sz="3100" dirty="0">
              <a:ea typeface="Times New Roman" panose="02020603050405020304" pitchFamily="18" charset="0"/>
            </a:endParaRPr>
          </a:p>
        </p:txBody>
      </p:sp>
    </p:spTree>
    <p:extLst>
      <p:ext uri="{BB962C8B-B14F-4D97-AF65-F5344CB8AC3E}">
        <p14:creationId xmlns:p14="http://schemas.microsoft.com/office/powerpoint/2010/main" val="181435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CE292"/>
                </a:solidFill>
                <a:latin typeface="Arial Black" panose="020B0A04020102020204" pitchFamily="34" charset="0"/>
              </a:rPr>
              <a:t>MHE Deployment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Vista Proxy Account</a:t>
            </a:r>
            <a:endParaRPr lang="en-US" dirty="0"/>
          </a:p>
        </p:txBody>
      </p:sp>
      <p:sp>
        <p:nvSpPr>
          <p:cNvPr id="3" name="Content Placeholder 2"/>
          <p:cNvSpPr>
            <a:spLocks noGrp="1"/>
          </p:cNvSpPr>
          <p:nvPr>
            <p:ph idx="1"/>
          </p:nvPr>
        </p:nvSpPr>
        <p:spPr/>
        <p:txBody>
          <a:bodyPr>
            <a:normAutofit lnSpcReduction="10000"/>
          </a:bodyPr>
          <a:lstStyle/>
          <a:p>
            <a:r>
              <a:rPr lang="en-US" dirty="0"/>
              <a:t>The Proxy Account is the </a:t>
            </a:r>
            <a:r>
              <a:rPr lang="en-US" dirty="0" err="1"/>
              <a:t>VistA</a:t>
            </a:r>
            <a:r>
              <a:rPr lang="en-US" dirty="0"/>
              <a:t> service account that the MHE application uses to connect with </a:t>
            </a:r>
            <a:r>
              <a:rPr lang="en-US" dirty="0" err="1"/>
              <a:t>VistA</a:t>
            </a:r>
            <a:r>
              <a:rPr lang="en-US" dirty="0"/>
              <a:t>. The Proxy account is provided by R01 OIT. The Verify Code for the Proxy account cannot be set to “never expire”. </a:t>
            </a:r>
            <a:endParaRPr lang="en-US" dirty="0" smtClean="0"/>
          </a:p>
          <a:p>
            <a:r>
              <a:rPr lang="en-US" dirty="0"/>
              <a:t>If you are configuring a new adapter, contact the </a:t>
            </a:r>
            <a:r>
              <a:rPr lang="en-US" dirty="0" err="1"/>
              <a:t>VistA</a:t>
            </a:r>
            <a:r>
              <a:rPr lang="en-US" dirty="0"/>
              <a:t>/M system’s Information Security Officer  and/or Manager to obtain the connector proxy user’s credentials for the </a:t>
            </a:r>
            <a:r>
              <a:rPr lang="en-US" dirty="0" err="1"/>
              <a:t>VistA</a:t>
            </a:r>
            <a:r>
              <a:rPr lang="en-US" dirty="0"/>
              <a:t>/M system to which you want to connect. You’ll need:</a:t>
            </a:r>
          </a:p>
          <a:p>
            <a:pPr marL="914400" lvl="1" indent="-457200"/>
            <a:r>
              <a:rPr lang="en-US" sz="2800" dirty="0"/>
              <a:t>Access/verify codes and the DUZ for connector proxy user </a:t>
            </a:r>
          </a:p>
          <a:p>
            <a:pPr marL="914400" lvl="1" indent="-457200"/>
            <a:r>
              <a:rPr lang="en-US" sz="2800" dirty="0" err="1"/>
              <a:t>VistALink</a:t>
            </a:r>
            <a:r>
              <a:rPr lang="en-US" sz="2800" dirty="0"/>
              <a:t> listener port </a:t>
            </a:r>
          </a:p>
          <a:p>
            <a:pPr marL="914400" lvl="1" indent="-457200">
              <a:spcAft>
                <a:spcPts val="1200"/>
              </a:spcAft>
            </a:pPr>
            <a:r>
              <a:rPr lang="en-US" sz="2800" dirty="0"/>
              <a:t>IP address of the </a:t>
            </a:r>
            <a:r>
              <a:rPr lang="en-US" sz="2800" dirty="0" err="1"/>
              <a:t>VistA</a:t>
            </a:r>
            <a:r>
              <a:rPr lang="en-US" sz="2800" dirty="0"/>
              <a:t>/M system</a:t>
            </a:r>
          </a:p>
          <a:p>
            <a:endParaRPr lang="en-US" dirty="0"/>
          </a:p>
          <a:p>
            <a:endParaRPr lang="en-US" dirty="0"/>
          </a:p>
        </p:txBody>
      </p:sp>
    </p:spTree>
    <p:extLst>
      <p:ext uri="{BB962C8B-B14F-4D97-AF65-F5344CB8AC3E}">
        <p14:creationId xmlns:p14="http://schemas.microsoft.com/office/powerpoint/2010/main" val="2875138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CE292"/>
                </a:solidFill>
                <a:latin typeface="Arial Black" panose="020B0A04020102020204" pitchFamily="34" charset="0"/>
              </a:rPr>
              <a:t>MHE </a:t>
            </a:r>
            <a:r>
              <a:rPr lang="en-US" dirty="0" smtClean="0">
                <a:solidFill>
                  <a:srgbClr val="BCE292"/>
                </a:solidFill>
                <a:latin typeface="Arial Black" panose="020B0A04020102020204" pitchFamily="34" charset="0"/>
              </a:rPr>
              <a:t>Deployment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Pre-requisite</a:t>
            </a:r>
            <a:endParaRPr lang="en-US" dirty="0"/>
          </a:p>
        </p:txBody>
      </p:sp>
      <p:sp>
        <p:nvSpPr>
          <p:cNvPr id="3" name="Content Placeholder 2"/>
          <p:cNvSpPr>
            <a:spLocks noGrp="1"/>
          </p:cNvSpPr>
          <p:nvPr>
            <p:ph idx="1"/>
          </p:nvPr>
        </p:nvSpPr>
        <p:spPr>
          <a:xfrm>
            <a:off x="1738859" y="1825625"/>
            <a:ext cx="9099030" cy="4351338"/>
          </a:xfrm>
        </p:spPr>
        <p:txBody>
          <a:bodyPr>
            <a:normAutofit fontScale="85000" lnSpcReduction="20000"/>
          </a:bodyPr>
          <a:lstStyle/>
          <a:p>
            <a:pPr marL="514350" indent="-514350">
              <a:lnSpc>
                <a:spcPct val="110000"/>
              </a:lnSpc>
              <a:spcBef>
                <a:spcPts val="600"/>
              </a:spcBef>
              <a:spcAft>
                <a:spcPts val="600"/>
              </a:spcAft>
              <a:buFont typeface="+mj-lt"/>
              <a:buAutoNum type="arabicPeriod"/>
            </a:pPr>
            <a:r>
              <a:rPr lang="en-US" dirty="0"/>
              <a:t>Install </a:t>
            </a:r>
            <a:r>
              <a:rPr lang="en-US" b="1" dirty="0"/>
              <a:t>JDK 8</a:t>
            </a:r>
            <a:r>
              <a:rPr lang="en-US" dirty="0"/>
              <a:t> from Oracle.</a:t>
            </a:r>
          </a:p>
          <a:p>
            <a:pPr marL="514350" indent="-514350">
              <a:lnSpc>
                <a:spcPct val="110000"/>
              </a:lnSpc>
              <a:spcBef>
                <a:spcPts val="600"/>
              </a:spcBef>
              <a:spcAft>
                <a:spcPts val="600"/>
              </a:spcAft>
              <a:buFont typeface="+mj-lt"/>
              <a:buAutoNum type="arabicPeriod"/>
            </a:pPr>
            <a:r>
              <a:rPr lang="en-US" dirty="0"/>
              <a:t>Install and set up </a:t>
            </a:r>
            <a:r>
              <a:rPr lang="en-US" b="1" dirty="0"/>
              <a:t>Create the MySQL Database</a:t>
            </a:r>
            <a:r>
              <a:rPr lang="en-US" dirty="0"/>
              <a:t>.</a:t>
            </a:r>
          </a:p>
          <a:p>
            <a:pPr marL="514350" indent="-514350">
              <a:lnSpc>
                <a:spcPct val="110000"/>
              </a:lnSpc>
              <a:spcBef>
                <a:spcPts val="600"/>
              </a:spcBef>
              <a:spcAft>
                <a:spcPts val="600"/>
              </a:spcAft>
              <a:buFont typeface="+mj-lt"/>
              <a:buAutoNum type="arabicPeriod"/>
            </a:pPr>
            <a:r>
              <a:rPr lang="en-US" dirty="0"/>
              <a:t>Install </a:t>
            </a:r>
            <a:r>
              <a:rPr lang="en-US" b="1" dirty="0"/>
              <a:t>MySQL 5.6.17 community edition </a:t>
            </a:r>
            <a:r>
              <a:rPr lang="en-US" dirty="0"/>
              <a:t>(or the latest edition): </a:t>
            </a:r>
            <a:r>
              <a:rPr lang="en-US" dirty="0">
                <a:hlinkClick r:id="rId2"/>
              </a:rPr>
              <a:t>http://</a:t>
            </a:r>
            <a:r>
              <a:rPr lang="en-US" dirty="0" err="1">
                <a:hlinkClick r:id="rId2"/>
              </a:rPr>
              <a:t>dev.mysql.com</a:t>
            </a:r>
            <a:r>
              <a:rPr lang="en-US" dirty="0">
                <a:hlinkClick r:id="rId2"/>
              </a:rPr>
              <a:t>/downloads/</a:t>
            </a:r>
            <a:r>
              <a:rPr lang="en-US" dirty="0" err="1">
                <a:hlinkClick r:id="rId2"/>
              </a:rPr>
              <a:t>mysql</a:t>
            </a:r>
            <a:r>
              <a:rPr lang="en-US" dirty="0">
                <a:hlinkClick r:id="rId2"/>
              </a:rPr>
              <a:t>/</a:t>
            </a:r>
            <a:endParaRPr lang="en-US" dirty="0"/>
          </a:p>
          <a:p>
            <a:pPr marL="514350" indent="-514350">
              <a:lnSpc>
                <a:spcPct val="110000"/>
              </a:lnSpc>
              <a:spcBef>
                <a:spcPts val="600"/>
              </a:spcBef>
              <a:spcAft>
                <a:spcPts val="600"/>
              </a:spcAft>
              <a:buFont typeface="+mj-lt"/>
              <a:buAutoNum type="arabicPeriod"/>
            </a:pPr>
            <a:r>
              <a:rPr lang="en-US" dirty="0" smtClean="0"/>
              <a:t>Install Tomcat: </a:t>
            </a:r>
            <a:br>
              <a:rPr lang="en-US" dirty="0" smtClean="0"/>
            </a:br>
            <a:r>
              <a:rPr lang="en-US" dirty="0" smtClean="0"/>
              <a:t>http</a:t>
            </a:r>
            <a:r>
              <a:rPr lang="en-US" dirty="0"/>
              <a:t>://tomcat.apache.org/download-70.cgi</a:t>
            </a:r>
          </a:p>
          <a:p>
            <a:pPr marL="514350" indent="-514350">
              <a:lnSpc>
                <a:spcPct val="110000"/>
              </a:lnSpc>
              <a:spcBef>
                <a:spcPts val="600"/>
              </a:spcBef>
              <a:spcAft>
                <a:spcPts val="600"/>
              </a:spcAft>
              <a:buFont typeface="+mj-lt"/>
              <a:buAutoNum type="arabicPeriod"/>
            </a:pPr>
            <a:r>
              <a:rPr lang="en-US" dirty="0"/>
              <a:t>Install </a:t>
            </a:r>
            <a:r>
              <a:rPr lang="en-US" dirty="0" err="1" smtClean="0"/>
              <a:t>Git</a:t>
            </a:r>
            <a:r>
              <a:rPr lang="en-US" dirty="0" smtClean="0"/>
              <a:t>: </a:t>
            </a:r>
            <a:br>
              <a:rPr lang="en-US" dirty="0" smtClean="0"/>
            </a:br>
            <a:r>
              <a:rPr lang="en-US" dirty="0" smtClean="0"/>
              <a:t>https</a:t>
            </a:r>
            <a:r>
              <a:rPr lang="en-US" dirty="0"/>
              <a:t>://git-scm.com/downloads</a:t>
            </a:r>
          </a:p>
          <a:p>
            <a:pPr marL="514350" indent="-514350">
              <a:lnSpc>
                <a:spcPct val="110000"/>
              </a:lnSpc>
              <a:spcBef>
                <a:spcPts val="600"/>
              </a:spcBef>
              <a:spcAft>
                <a:spcPts val="600"/>
              </a:spcAft>
              <a:buFont typeface="+mj-lt"/>
              <a:buAutoNum type="arabicPeriod"/>
            </a:pPr>
            <a:r>
              <a:rPr lang="en-US" dirty="0"/>
              <a:t>Install </a:t>
            </a:r>
            <a:r>
              <a:rPr lang="en-US" dirty="0" smtClean="0"/>
              <a:t>Maven:</a:t>
            </a:r>
            <a:br>
              <a:rPr lang="en-US" dirty="0" smtClean="0"/>
            </a:br>
            <a:r>
              <a:rPr lang="en-US" dirty="0" smtClean="0"/>
              <a:t>https</a:t>
            </a:r>
            <a:r>
              <a:rPr lang="en-US" dirty="0"/>
              <a:t>://maven.apache.org/download.cgi</a:t>
            </a:r>
          </a:p>
        </p:txBody>
      </p:sp>
    </p:spTree>
    <p:extLst>
      <p:ext uri="{BB962C8B-B14F-4D97-AF65-F5344CB8AC3E}">
        <p14:creationId xmlns:p14="http://schemas.microsoft.com/office/powerpoint/2010/main" val="4068241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548" y="239843"/>
            <a:ext cx="10664252" cy="1575102"/>
          </a:xfrm>
        </p:spPr>
        <p:txBody>
          <a:bodyPr>
            <a:noAutofit/>
          </a:bodyPr>
          <a:lstStyle/>
          <a:p>
            <a:r>
              <a:rPr lang="en-US" sz="4000" dirty="0" smtClean="0">
                <a:solidFill>
                  <a:srgbClr val="BCE292"/>
                </a:solidFill>
                <a:latin typeface="Arial Black" panose="020B0A04020102020204" pitchFamily="34" charset="0"/>
              </a:rPr>
              <a:t>MHE Deployment </a:t>
            </a:r>
            <a:r>
              <a:rPr lang="en-US" sz="4000" dirty="0" smtClean="0">
                <a:solidFill>
                  <a:srgbClr val="92D050"/>
                </a:solidFill>
                <a:latin typeface="Arial Black" panose="020B0A04020102020204" pitchFamily="34" charset="0"/>
              </a:rPr>
              <a:t/>
            </a:r>
            <a:br>
              <a:rPr lang="en-US" sz="4000" dirty="0" smtClean="0">
                <a:solidFill>
                  <a:srgbClr val="92D050"/>
                </a:solidFill>
                <a:latin typeface="Arial Black" panose="020B0A04020102020204" pitchFamily="34" charset="0"/>
              </a:rPr>
            </a:br>
            <a:r>
              <a:rPr lang="en-US" sz="4000" dirty="0" smtClean="0">
                <a:solidFill>
                  <a:srgbClr val="92D050"/>
                </a:solidFill>
                <a:latin typeface="Arial Black" panose="020B0A04020102020204" pitchFamily="34" charset="0"/>
              </a:rPr>
              <a:t>Database Setup</a:t>
            </a:r>
            <a:endParaRPr lang="en-US" sz="4000"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814944"/>
            <a:ext cx="10803934" cy="4491933"/>
          </a:xfrm>
        </p:spPr>
        <p:txBody>
          <a:bodyPr>
            <a:normAutofit/>
          </a:bodyPr>
          <a:lstStyle/>
          <a:p>
            <a:pPr marL="514350" indent="-514350">
              <a:buFont typeface="+mj-lt"/>
              <a:buAutoNum type="arabicPeriod"/>
            </a:pPr>
            <a:r>
              <a:rPr lang="en-US" dirty="0"/>
              <a:t>Open the </a:t>
            </a:r>
            <a:r>
              <a:rPr lang="en-US" b="1" dirty="0"/>
              <a:t>MySQL workbench</a:t>
            </a:r>
            <a:r>
              <a:rPr lang="en-US" dirty="0"/>
              <a:t>.</a:t>
            </a:r>
          </a:p>
          <a:p>
            <a:pPr marL="457200" indent="-457200">
              <a:buFont typeface="+mj-lt"/>
              <a:buAutoNum type="arabicPeriod"/>
            </a:pPr>
            <a:r>
              <a:rPr lang="en-US" dirty="0"/>
              <a:t>Log into the instance, depending on the type of Tomcat instance being deployed (in other words, test or production).</a:t>
            </a:r>
          </a:p>
          <a:p>
            <a:pPr marL="457200" indent="-457200">
              <a:buFont typeface="+mj-lt"/>
              <a:buAutoNum type="arabicPeriod"/>
            </a:pPr>
            <a:r>
              <a:rPr lang="en-US" dirty="0"/>
              <a:t>Run the following to create the new database (replace </a:t>
            </a:r>
            <a:r>
              <a:rPr lang="en-US" i="1" dirty="0" err="1"/>
              <a:t>database_name</a:t>
            </a:r>
            <a:r>
              <a:rPr lang="en-US" dirty="0"/>
              <a:t> with the name of each database</a:t>
            </a:r>
            <a:r>
              <a:rPr lang="en-US" dirty="0" smtClean="0"/>
              <a:t>):</a:t>
            </a:r>
            <a:br>
              <a:rPr lang="en-US" dirty="0" smtClean="0"/>
            </a:br>
            <a:r>
              <a:rPr lang="en-US" sz="2000" dirty="0" smtClean="0">
                <a:latin typeface="Courier" pitchFamily="49" charset="0"/>
              </a:rPr>
              <a:t>CREATE </a:t>
            </a:r>
            <a:r>
              <a:rPr lang="en-US" sz="2000" dirty="0">
                <a:latin typeface="Courier" pitchFamily="49" charset="0"/>
              </a:rPr>
              <a:t>DATABASE IF NOT EXISTS </a:t>
            </a:r>
            <a:r>
              <a:rPr lang="en-US" sz="2000" i="1" dirty="0" err="1" smtClean="0">
                <a:latin typeface="Courier" pitchFamily="49" charset="0"/>
              </a:rPr>
              <a:t>database_name</a:t>
            </a:r>
            <a:endParaRPr lang="en-US" dirty="0" smtClean="0"/>
          </a:p>
          <a:p>
            <a:pPr marL="457200" indent="-457200">
              <a:buFont typeface="+mj-lt"/>
              <a:buAutoNum type="arabicPeriod"/>
            </a:pPr>
            <a:r>
              <a:rPr lang="en-US" dirty="0" smtClean="0"/>
              <a:t>Create a user for the MHE application, for instance – “</a:t>
            </a:r>
            <a:r>
              <a:rPr lang="en-US" dirty="0" err="1" smtClean="0"/>
              <a:t>escrapp</a:t>
            </a:r>
            <a:r>
              <a:rPr lang="en-US" dirty="0" smtClean="0"/>
              <a:t>”</a:t>
            </a:r>
            <a:endParaRPr lang="en-US" dirty="0"/>
          </a:p>
          <a:p>
            <a:pPr marL="457200" indent="-457200">
              <a:buFont typeface="+mj-lt"/>
              <a:buAutoNum type="arabicPeriod"/>
            </a:pPr>
            <a:r>
              <a:rPr lang="en-US" dirty="0"/>
              <a:t>Give the </a:t>
            </a:r>
            <a:r>
              <a:rPr lang="en-US" dirty="0" err="1"/>
              <a:t>escrapp</a:t>
            </a:r>
            <a:r>
              <a:rPr lang="en-US" dirty="0"/>
              <a:t> user permissions to build the new database by (replace </a:t>
            </a:r>
            <a:r>
              <a:rPr lang="en-US" i="1" dirty="0" err="1"/>
              <a:t>database_name</a:t>
            </a:r>
            <a:r>
              <a:rPr lang="en-US" dirty="0"/>
              <a:t> with the name of each database</a:t>
            </a:r>
            <a:r>
              <a:rPr lang="en-US" dirty="0" smtClean="0"/>
              <a:t>):</a:t>
            </a:r>
            <a:br>
              <a:rPr lang="en-US" dirty="0" smtClean="0"/>
            </a:br>
            <a:r>
              <a:rPr lang="en-US" sz="2000" dirty="0" smtClean="0">
                <a:latin typeface="Courier" pitchFamily="49" charset="0"/>
              </a:rPr>
              <a:t>GRANT </a:t>
            </a:r>
            <a:r>
              <a:rPr lang="en-US" sz="2000" dirty="0">
                <a:latin typeface="Courier" pitchFamily="49" charset="0"/>
              </a:rPr>
              <a:t>ALL ON </a:t>
            </a:r>
            <a:r>
              <a:rPr lang="en-US" sz="2000" i="1" dirty="0">
                <a:latin typeface="Courier" pitchFamily="49" charset="0"/>
              </a:rPr>
              <a:t>database_name</a:t>
            </a:r>
            <a:r>
              <a:rPr lang="en-US" sz="2000" dirty="0">
                <a:latin typeface="Courier" pitchFamily="49" charset="0"/>
              </a:rPr>
              <a:t>.* TO '</a:t>
            </a:r>
            <a:r>
              <a:rPr lang="en-US" sz="2000" dirty="0" err="1">
                <a:latin typeface="Courier" pitchFamily="49" charset="0"/>
              </a:rPr>
              <a:t>escrapp</a:t>
            </a:r>
            <a:r>
              <a:rPr lang="en-US" sz="2000" dirty="0">
                <a:latin typeface="Courier" pitchFamily="49" charset="0"/>
              </a:rPr>
              <a:t>'@'localhost</a:t>
            </a:r>
            <a:r>
              <a:rPr lang="en-US" sz="2000" dirty="0" smtClean="0">
                <a:latin typeface="Courier" pitchFamily="49" charset="0"/>
              </a:rPr>
              <a:t>'  </a:t>
            </a:r>
            <a:endParaRPr lang="en-US" sz="2000" dirty="0">
              <a:latin typeface="Courier" pitchFamily="49" charset="0"/>
            </a:endParaRPr>
          </a:p>
          <a:p>
            <a:pPr marL="0" indent="0">
              <a:buNone/>
            </a:pPr>
            <a:endParaRPr lang="en-US" sz="2000" b="1" dirty="0" smtClean="0">
              <a:latin typeface="Arial Black" panose="020B0A04020102020204" pitchFamily="34" charset="0"/>
            </a:endParaRPr>
          </a:p>
        </p:txBody>
      </p:sp>
    </p:spTree>
    <p:extLst>
      <p:ext uri="{BB962C8B-B14F-4D97-AF65-F5344CB8AC3E}">
        <p14:creationId xmlns:p14="http://schemas.microsoft.com/office/powerpoint/2010/main" val="3435631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883"/>
            <a:ext cx="10515600" cy="1184222"/>
          </a:xfrm>
        </p:spPr>
        <p:txBody>
          <a:bodyPr>
            <a:normAutofit fontScale="90000"/>
          </a:bodyPr>
          <a:lstStyle/>
          <a:p>
            <a:r>
              <a:rPr lang="en-US" dirty="0">
                <a:solidFill>
                  <a:srgbClr val="BCE292"/>
                </a:solidFill>
                <a:latin typeface="Arial Black" panose="020B0A04020102020204" pitchFamily="34" charset="0"/>
              </a:rPr>
              <a:t>MHE Deployment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Tomcat Instances</a:t>
            </a:r>
            <a:endParaRPr lang="en-US" dirty="0"/>
          </a:p>
        </p:txBody>
      </p:sp>
      <p:sp>
        <p:nvSpPr>
          <p:cNvPr id="3" name="Content Placeholder 2"/>
          <p:cNvSpPr>
            <a:spLocks noGrp="1"/>
          </p:cNvSpPr>
          <p:nvPr>
            <p:ph idx="1"/>
          </p:nvPr>
        </p:nvSpPr>
        <p:spPr>
          <a:xfrm>
            <a:off x="838200" y="1364106"/>
            <a:ext cx="10515600" cy="5231566"/>
          </a:xfrm>
        </p:spPr>
        <p:txBody>
          <a:bodyPr>
            <a:normAutofit fontScale="92500" lnSpcReduction="10000"/>
          </a:bodyPr>
          <a:lstStyle/>
          <a:p>
            <a:pPr marL="457200" lvl="1" indent="0">
              <a:buNone/>
            </a:pPr>
            <a:r>
              <a:rPr lang="en-US" dirty="0" smtClean="0"/>
              <a:t>Tomcat is installed at D:\apps\tomcat.</a:t>
            </a:r>
          </a:p>
          <a:p>
            <a:pPr marL="914400" lvl="1" indent="-457200">
              <a:buFont typeface="+mj-lt"/>
              <a:buAutoNum type="arabicPeriod"/>
            </a:pPr>
            <a:r>
              <a:rPr lang="en-US" dirty="0" smtClean="0"/>
              <a:t>If one doesn’t exist, create a new folder</a:t>
            </a:r>
            <a:br>
              <a:rPr lang="en-US" dirty="0" smtClean="0"/>
            </a:br>
            <a:r>
              <a:rPr lang="en-US" dirty="0" smtClean="0"/>
              <a:t>D:\apps\tomcatInstances.</a:t>
            </a:r>
          </a:p>
          <a:p>
            <a:pPr marL="914400" lvl="1" indent="-457200">
              <a:buFont typeface="+mj-lt"/>
              <a:buAutoNum type="arabicPeriod"/>
            </a:pPr>
            <a:r>
              <a:rPr lang="en-US" dirty="0" smtClean="0"/>
              <a:t>Using </a:t>
            </a:r>
            <a:r>
              <a:rPr lang="en-US" dirty="0"/>
              <a:t>Windows explorer, navigate to </a:t>
            </a:r>
            <a:r>
              <a:rPr lang="en-US" dirty="0" smtClean="0"/>
              <a:t/>
            </a:r>
            <a:br>
              <a:rPr lang="en-US" dirty="0" smtClean="0"/>
            </a:br>
            <a:r>
              <a:rPr lang="en-US" dirty="0" smtClean="0"/>
              <a:t>D</a:t>
            </a:r>
            <a:r>
              <a:rPr lang="en-US" dirty="0"/>
              <a:t>:\apps\tomcatInstances</a:t>
            </a:r>
          </a:p>
          <a:p>
            <a:pPr marL="914400" lvl="1" indent="-457200">
              <a:buFont typeface="+mj-lt"/>
              <a:buAutoNum type="arabicPeriod"/>
            </a:pPr>
            <a:r>
              <a:rPr lang="en-US" dirty="0"/>
              <a:t>Copy and paste instance-template directory to this same </a:t>
            </a:r>
            <a:r>
              <a:rPr lang="en-US" dirty="0" smtClean="0"/>
              <a:t>directory. The instance-template directory can be found in the source code tree.</a:t>
            </a:r>
            <a:endParaRPr lang="en-US" dirty="0"/>
          </a:p>
          <a:p>
            <a:pPr marL="914400" lvl="1" indent="-457200">
              <a:buFont typeface="+mj-lt"/>
              <a:buAutoNum type="arabicPeriod"/>
            </a:pPr>
            <a:r>
              <a:rPr lang="en-US" dirty="0"/>
              <a:t>Rename the new directory using the convention: </a:t>
            </a:r>
            <a:br>
              <a:rPr lang="en-US" dirty="0"/>
            </a:br>
            <a:r>
              <a:rPr lang="en-US" dirty="0"/>
              <a:t>&lt;3_letter_abbreviation&gt;-prod</a:t>
            </a:r>
          </a:p>
          <a:p>
            <a:pPr marL="914400" lvl="1" indent="-457200">
              <a:buFont typeface="+mj-lt"/>
              <a:buAutoNum type="arabicPeriod"/>
            </a:pPr>
            <a:r>
              <a:rPr lang="en-US" dirty="0"/>
              <a:t>Update the </a:t>
            </a:r>
            <a:r>
              <a:rPr lang="en-US" dirty="0" err="1"/>
              <a:t>instanceIDs.txt</a:t>
            </a:r>
            <a:r>
              <a:rPr lang="en-US" dirty="0"/>
              <a:t> document with a new entry for this new instance with a new unique ID. </a:t>
            </a:r>
          </a:p>
          <a:p>
            <a:pPr marL="914400" lvl="1" indent="-457200">
              <a:buFont typeface="+mj-lt"/>
              <a:buAutoNum type="arabicPeriod"/>
            </a:pPr>
            <a:r>
              <a:rPr lang="en-US" dirty="0"/>
              <a:t>Edit the file in: &lt;new instance directory&gt;\</a:t>
            </a:r>
            <a:r>
              <a:rPr lang="en-US" dirty="0" err="1"/>
              <a:t>conf</a:t>
            </a:r>
            <a:r>
              <a:rPr lang="en-US" dirty="0"/>
              <a:t>\</a:t>
            </a:r>
            <a:r>
              <a:rPr lang="en-US" dirty="0" err="1"/>
              <a:t>server.xml</a:t>
            </a:r>
            <a:endParaRPr lang="en-US" dirty="0"/>
          </a:p>
          <a:p>
            <a:pPr marL="1371600" lvl="2" indent="-457200">
              <a:buFont typeface="+mj-lt"/>
              <a:buAutoNum type="arabicPeriod"/>
            </a:pPr>
            <a:r>
              <a:rPr lang="en-US" dirty="0"/>
              <a:t>Update </a:t>
            </a:r>
            <a:r>
              <a:rPr lang="en-US" dirty="0" smtClean="0"/>
              <a:t>using </a:t>
            </a:r>
            <a:r>
              <a:rPr lang="en-US" dirty="0"/>
              <a:t>Notepad:</a:t>
            </a:r>
          </a:p>
          <a:p>
            <a:pPr marL="1714500" lvl="3" indent="-342900">
              <a:buFont typeface="+mj-lt"/>
              <a:buAutoNum type="arabicPeriod"/>
            </a:pPr>
            <a:r>
              <a:rPr lang="en-US" dirty="0"/>
              <a:t>Server port to 81** where ** is the ID of this server</a:t>
            </a:r>
          </a:p>
          <a:p>
            <a:pPr marL="1714500" lvl="3" indent="-342900">
              <a:buFont typeface="+mj-lt"/>
              <a:buAutoNum type="arabicPeriod"/>
            </a:pPr>
            <a:r>
              <a:rPr lang="en-US" dirty="0"/>
              <a:t>Http Connector port to 82** where ** is the ID of this server</a:t>
            </a:r>
          </a:p>
          <a:p>
            <a:pPr marL="1714500" lvl="3" indent="-342900">
              <a:buFont typeface="+mj-lt"/>
              <a:buAutoNum type="arabicPeriod"/>
            </a:pPr>
            <a:r>
              <a:rPr lang="en-US" dirty="0"/>
              <a:t>AJP Connector port to 83** where ** is the ID of this server</a:t>
            </a:r>
          </a:p>
          <a:p>
            <a:pPr marL="1371600" lvl="2" indent="-457200">
              <a:buFont typeface="+mj-lt"/>
              <a:buAutoNum type="arabicPeriod"/>
            </a:pPr>
            <a:r>
              <a:rPr lang="en-US" dirty="0"/>
              <a:t>Save and close the editor.</a:t>
            </a:r>
          </a:p>
          <a:p>
            <a:endParaRPr lang="en-US" dirty="0"/>
          </a:p>
        </p:txBody>
      </p:sp>
    </p:spTree>
    <p:extLst>
      <p:ext uri="{BB962C8B-B14F-4D97-AF65-F5344CB8AC3E}">
        <p14:creationId xmlns:p14="http://schemas.microsoft.com/office/powerpoint/2010/main" val="2565525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CE292"/>
                </a:solidFill>
                <a:latin typeface="Arial Black" panose="020B0A04020102020204" pitchFamily="34" charset="0"/>
              </a:rPr>
              <a:t>MHE Deployment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Tomcat Services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Open </a:t>
            </a:r>
            <a:r>
              <a:rPr lang="en-US" dirty="0" smtClean="0"/>
              <a:t>a </a:t>
            </a:r>
            <a:r>
              <a:rPr lang="en-US" dirty="0"/>
              <a:t>terminal/shell with </a:t>
            </a:r>
            <a:r>
              <a:rPr lang="en-US" dirty="0" smtClean="0"/>
              <a:t>Admin </a:t>
            </a:r>
            <a:r>
              <a:rPr lang="en-US" dirty="0"/>
              <a:t>privileges (for example, right-click cmd.exe and select </a:t>
            </a:r>
            <a:r>
              <a:rPr lang="en-US" b="1" dirty="0" smtClean="0"/>
              <a:t>Run </a:t>
            </a:r>
            <a:r>
              <a:rPr lang="en-US" b="1" dirty="0"/>
              <a:t>as </a:t>
            </a:r>
            <a:r>
              <a:rPr lang="en-US" b="1" dirty="0" smtClean="0"/>
              <a:t>Administrator</a:t>
            </a:r>
            <a:r>
              <a:rPr lang="en-US" dirty="0" smtClean="0"/>
              <a:t>)</a:t>
            </a:r>
            <a:endParaRPr lang="en-US" dirty="0"/>
          </a:p>
          <a:p>
            <a:pPr marL="514350" indent="-514350">
              <a:buFont typeface="+mj-lt"/>
              <a:buAutoNum type="arabicPeriod"/>
            </a:pPr>
            <a:r>
              <a:rPr lang="en-US" dirty="0"/>
              <a:t>If using power </a:t>
            </a:r>
            <a:r>
              <a:rPr lang="en-US" dirty="0" smtClean="0"/>
              <a:t>shell, </a:t>
            </a:r>
            <a:r>
              <a:rPr lang="en-US" dirty="0"/>
              <a:t>execute: </a:t>
            </a:r>
            <a:r>
              <a:rPr lang="en-US" dirty="0" err="1"/>
              <a:t>cmd</a:t>
            </a:r>
            <a:endParaRPr lang="en-US" dirty="0"/>
          </a:p>
          <a:p>
            <a:pPr marL="514350" indent="-514350">
              <a:buFont typeface="+mj-lt"/>
              <a:buAutoNum type="arabicPeriod"/>
            </a:pPr>
            <a:r>
              <a:rPr lang="en-US" dirty="0"/>
              <a:t>Run: cd  D:\apps\apache-tomcat\bin</a:t>
            </a:r>
          </a:p>
          <a:p>
            <a:pPr marL="514350" indent="-514350">
              <a:buFont typeface="+mj-lt"/>
              <a:buAutoNum type="arabicPeriod"/>
            </a:pPr>
            <a:r>
              <a:rPr lang="en-US" dirty="0"/>
              <a:t>Run: set CATALINA_HOME=D:\apps\apache-tomcat</a:t>
            </a:r>
          </a:p>
          <a:p>
            <a:pPr marL="514350" indent="-514350">
              <a:buFont typeface="+mj-lt"/>
              <a:buAutoNum type="arabicPeriod"/>
            </a:pPr>
            <a:r>
              <a:rPr lang="en-US" dirty="0"/>
              <a:t>Run: set CATALINA_BASE=D:\apps\</a:t>
            </a:r>
            <a:r>
              <a:rPr lang="en-US" dirty="0" err="1"/>
              <a:t>tomcatInstances</a:t>
            </a:r>
            <a:r>
              <a:rPr lang="en-US" dirty="0"/>
              <a:t>\&lt;new instance directory&gt;</a:t>
            </a:r>
            <a:br>
              <a:rPr lang="en-US" dirty="0"/>
            </a:br>
            <a:r>
              <a:rPr lang="en-US" dirty="0"/>
              <a:t>Here &lt;new instance directory&gt; is the name of the new base directory created in the previous section.</a:t>
            </a:r>
            <a:br>
              <a:rPr lang="en-US" dirty="0"/>
            </a:br>
            <a:r>
              <a:rPr lang="en-US" dirty="0"/>
              <a:t>Below “&lt;</a:t>
            </a:r>
            <a:r>
              <a:rPr lang="en-US" dirty="0" err="1"/>
              <a:t>new_instance_name</a:t>
            </a:r>
            <a:r>
              <a:rPr lang="en-US" dirty="0"/>
              <a:t>&gt;” is “tomcat-&lt;</a:t>
            </a:r>
            <a:r>
              <a:rPr lang="en-US" dirty="0" err="1"/>
              <a:t>new_instance_directory_name</a:t>
            </a:r>
            <a:r>
              <a:rPr lang="en-US" dirty="0"/>
              <a:t>&gt;”</a:t>
            </a:r>
          </a:p>
          <a:p>
            <a:pPr marL="514350" indent="-514350">
              <a:buFont typeface="+mj-lt"/>
              <a:buAutoNum type="arabicPeriod"/>
            </a:pPr>
            <a:r>
              <a:rPr lang="en-US" dirty="0"/>
              <a:t>Run: .\service install &lt;</a:t>
            </a:r>
            <a:r>
              <a:rPr lang="en-US" dirty="0" err="1"/>
              <a:t>new_instance_name</a:t>
            </a:r>
            <a:r>
              <a:rPr lang="en-US" dirty="0"/>
              <a:t>&gt;</a:t>
            </a:r>
          </a:p>
          <a:p>
            <a:pPr marL="514350" indent="-514350">
              <a:buFont typeface="+mj-lt"/>
              <a:buAutoNum type="arabicPeriod"/>
            </a:pPr>
            <a:r>
              <a:rPr lang="en-US" dirty="0"/>
              <a:t>Run: .\tomcat7 //US//&lt;</a:t>
            </a:r>
            <a:r>
              <a:rPr lang="en-US" dirty="0" err="1"/>
              <a:t>new_instance_name</a:t>
            </a:r>
            <a:r>
              <a:rPr lang="en-US" dirty="0"/>
              <a:t>&gt; --Startup=auto </a:t>
            </a:r>
            <a:r>
              <a:rPr lang="en-US" dirty="0" smtClean="0"/>
              <a:t>–</a:t>
            </a:r>
            <a:r>
              <a:rPr lang="en-US" dirty="0" err="1" smtClean="0"/>
              <a:t>JvmMx</a:t>
            </a:r>
            <a:r>
              <a:rPr lang="en-US" dirty="0" smtClean="0"/>
              <a:t>=4096</a:t>
            </a:r>
            <a:endParaRPr lang="en-US" dirty="0"/>
          </a:p>
        </p:txBody>
      </p:sp>
    </p:spTree>
    <p:extLst>
      <p:ext uri="{BB962C8B-B14F-4D97-AF65-F5344CB8AC3E}">
        <p14:creationId xmlns:p14="http://schemas.microsoft.com/office/powerpoint/2010/main" val="288670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89106"/>
            <a:ext cx="10141226" cy="972766"/>
          </a:xfrm>
        </p:spPr>
        <p:txBody>
          <a:bodyPr>
            <a:noAutofit/>
          </a:bodyPr>
          <a:lstStyle/>
          <a:p>
            <a:r>
              <a:rPr lang="en-US" dirty="0" smtClean="0">
                <a:solidFill>
                  <a:srgbClr val="92D050"/>
                </a:solidFill>
                <a:latin typeface="Arial Black" panose="020B0A04020102020204" pitchFamily="34" charset="0"/>
              </a:rPr>
              <a:t>Modules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998569" y="1543049"/>
            <a:ext cx="10141225" cy="5110669"/>
          </a:xfrm>
        </p:spPr>
        <p:txBody>
          <a:bodyPr>
            <a:normAutofit/>
          </a:bodyPr>
          <a:lstStyle/>
          <a:p>
            <a:pPr marL="457200" lvl="1" indent="0">
              <a:spcBef>
                <a:spcPts val="0"/>
              </a:spcBef>
              <a:spcAft>
                <a:spcPts val="1800"/>
              </a:spcAft>
              <a:buNone/>
            </a:pPr>
            <a:r>
              <a:rPr lang="en-US" sz="4200" dirty="0" smtClean="0">
                <a:ln>
                  <a:solidFill>
                    <a:sysClr val="windowText" lastClr="000000"/>
                  </a:solidFill>
                </a:ln>
              </a:rPr>
              <a:t>First, we’ll look at the physical system.</a:t>
            </a:r>
          </a:p>
          <a:p>
            <a:pPr lvl="2">
              <a:spcBef>
                <a:spcPts val="0"/>
              </a:spcBef>
            </a:pPr>
            <a:r>
              <a:rPr lang="en-US" sz="3800" dirty="0" smtClean="0">
                <a:ln>
                  <a:solidFill>
                    <a:srgbClr val="0F4C8F"/>
                  </a:solidFill>
                </a:ln>
                <a:solidFill>
                  <a:srgbClr val="92D050"/>
                </a:solidFill>
              </a:rPr>
              <a:t>Hardware</a:t>
            </a:r>
          </a:p>
          <a:p>
            <a:pPr lvl="2"/>
            <a:r>
              <a:rPr lang="en-US" sz="3800" dirty="0" smtClean="0">
                <a:solidFill>
                  <a:srgbClr val="0F4C8F"/>
                </a:solidFill>
              </a:rPr>
              <a:t>Software </a:t>
            </a:r>
          </a:p>
          <a:p>
            <a:pPr lvl="2"/>
            <a:r>
              <a:rPr lang="en-US" sz="3800" dirty="0" smtClean="0">
                <a:solidFill>
                  <a:srgbClr val="0F4C8F"/>
                </a:solidFill>
              </a:rPr>
              <a:t>MHE Deployment</a:t>
            </a:r>
          </a:p>
          <a:p>
            <a:pPr lvl="2"/>
            <a:r>
              <a:rPr lang="en-US" sz="3800" dirty="0" smtClean="0">
                <a:solidFill>
                  <a:srgbClr val="0F4C8F"/>
                </a:solidFill>
              </a:rPr>
              <a:t>Routine Operations</a:t>
            </a:r>
          </a:p>
          <a:p>
            <a:pPr lvl="2"/>
            <a:r>
              <a:rPr lang="en-US" sz="3800" dirty="0" smtClean="0">
                <a:solidFill>
                  <a:srgbClr val="0F4C8F"/>
                </a:solidFill>
              </a:rPr>
              <a:t>Exception Handling</a:t>
            </a:r>
          </a:p>
          <a:p>
            <a:pPr lvl="2"/>
            <a:r>
              <a:rPr lang="en-US" sz="3800" dirty="0" smtClean="0">
                <a:solidFill>
                  <a:srgbClr val="0F4C8F"/>
                </a:solidFill>
              </a:rPr>
              <a:t>Operations &amp; Maintenance System Support</a:t>
            </a:r>
          </a:p>
          <a:p>
            <a:pPr lvl="2"/>
            <a:endParaRPr lang="en-US" sz="3800" dirty="0" smtClean="0">
              <a:solidFill>
                <a:srgbClr val="0F4C8F"/>
              </a:solidFill>
            </a:endParaRPr>
          </a:p>
          <a:p>
            <a:endParaRPr lang="en-US" dirty="0" smtClean="0"/>
          </a:p>
          <a:p>
            <a:endParaRPr lang="en-US" dirty="0"/>
          </a:p>
        </p:txBody>
      </p:sp>
    </p:spTree>
    <p:extLst>
      <p:ext uri="{BB962C8B-B14F-4D97-AF65-F5344CB8AC3E}">
        <p14:creationId xmlns:p14="http://schemas.microsoft.com/office/powerpoint/2010/main" val="2449087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CE292"/>
                </a:solidFill>
                <a:latin typeface="Arial Black" panose="020B0A04020102020204" pitchFamily="34" charset="0"/>
              </a:rPr>
              <a:t>MHE Deployment </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Tomcat Service Configuration</a:t>
            </a:r>
            <a:endParaRPr lang="en-US" dirty="0"/>
          </a:p>
        </p:txBody>
      </p:sp>
      <p:sp>
        <p:nvSpPr>
          <p:cNvPr id="3" name="Content Placeholder 2"/>
          <p:cNvSpPr>
            <a:spLocks noGrp="1"/>
          </p:cNvSpPr>
          <p:nvPr>
            <p:ph idx="1"/>
          </p:nvPr>
        </p:nvSpPr>
        <p:spPr>
          <a:xfrm>
            <a:off x="838200" y="1690688"/>
            <a:ext cx="10515600" cy="4830033"/>
          </a:xfrm>
        </p:spPr>
        <p:txBody>
          <a:bodyPr>
            <a:normAutofit fontScale="92500" lnSpcReduction="10000"/>
          </a:bodyPr>
          <a:lstStyle/>
          <a:p>
            <a:pPr marL="514350" indent="-514350">
              <a:buFont typeface="+mj-lt"/>
              <a:buAutoNum type="arabicPeriod"/>
            </a:pPr>
            <a:r>
              <a:rPr lang="en-US" dirty="0"/>
              <a:t>Run: .\tomcat7w //ES//&lt;</a:t>
            </a:r>
            <a:r>
              <a:rPr lang="en-US" dirty="0" err="1"/>
              <a:t>new_instance_name</a:t>
            </a:r>
            <a:r>
              <a:rPr lang="en-US" dirty="0"/>
              <a:t>&gt;</a:t>
            </a:r>
          </a:p>
          <a:p>
            <a:pPr marL="514350" indent="-514350">
              <a:buFont typeface="+mj-lt"/>
              <a:buAutoNum type="arabicPeriod"/>
            </a:pPr>
            <a:r>
              <a:rPr lang="en-US" dirty="0"/>
              <a:t>Set the required JVM settings:</a:t>
            </a:r>
          </a:p>
          <a:p>
            <a:pPr marL="914400" lvl="1" indent="-457200">
              <a:buFont typeface="+mj-lt"/>
              <a:buAutoNum type="arabicPeriod"/>
            </a:pPr>
            <a:r>
              <a:rPr lang="en-US" dirty="0"/>
              <a:t>Click the </a:t>
            </a:r>
            <a:r>
              <a:rPr lang="en-US" b="1" dirty="0"/>
              <a:t>Java</a:t>
            </a:r>
            <a:r>
              <a:rPr lang="en-US" dirty="0"/>
              <a:t> tab </a:t>
            </a:r>
          </a:p>
          <a:p>
            <a:pPr marL="914400" lvl="1" indent="-457200">
              <a:buFont typeface="+mj-lt"/>
              <a:buAutoNum type="arabicPeriod"/>
            </a:pPr>
            <a:r>
              <a:rPr lang="en-US" dirty="0"/>
              <a:t>Add these settings in the Java Options text box</a:t>
            </a:r>
            <a:r>
              <a:rPr lang="en-US" dirty="0" smtClean="0"/>
              <a:t>:</a:t>
            </a:r>
          </a:p>
          <a:p>
            <a:pPr marL="1371600" lvl="2" indent="-457200">
              <a:buFont typeface="+mj-lt"/>
              <a:buAutoNum type="alphaLcPeriod"/>
            </a:pPr>
            <a:r>
              <a:rPr lang="en-US" dirty="0"/>
              <a:t>-</a:t>
            </a:r>
            <a:r>
              <a:rPr lang="en-US" dirty="0" err="1"/>
              <a:t>Dfile.encoding</a:t>
            </a:r>
            <a:r>
              <a:rPr lang="en-US" dirty="0"/>
              <a:t>=UTF-8</a:t>
            </a:r>
          </a:p>
          <a:p>
            <a:pPr marL="1371600" lvl="2" indent="-457200">
              <a:buFont typeface="+mj-lt"/>
              <a:buAutoNum type="alphaLcPeriod"/>
            </a:pPr>
            <a:r>
              <a:rPr lang="en-US" dirty="0"/>
              <a:t>-</a:t>
            </a:r>
            <a:r>
              <a:rPr lang="en-US" dirty="0" err="1"/>
              <a:t>Dserver</a:t>
            </a:r>
            <a:endParaRPr lang="en-US" dirty="0"/>
          </a:p>
          <a:p>
            <a:pPr marL="1371600" lvl="2" indent="-457200">
              <a:buFont typeface="+mj-lt"/>
              <a:buAutoNum type="alphaLcPeriod"/>
            </a:pPr>
            <a:r>
              <a:rPr lang="en-US" dirty="0"/>
              <a:t>-</a:t>
            </a:r>
            <a:r>
              <a:rPr lang="en-US" dirty="0" err="1"/>
              <a:t>Dcom.sun.management.jmxremote</a:t>
            </a:r>
            <a:r>
              <a:rPr lang="en-US" dirty="0"/>
              <a:t>=true</a:t>
            </a:r>
          </a:p>
          <a:p>
            <a:pPr marL="1371600" lvl="2" indent="-457200">
              <a:buFont typeface="+mj-lt"/>
              <a:buAutoNum type="alphaLcPeriod"/>
            </a:pPr>
            <a:r>
              <a:rPr lang="en-US" dirty="0"/>
              <a:t>-</a:t>
            </a:r>
            <a:r>
              <a:rPr lang="en-US" dirty="0" err="1"/>
              <a:t>Djava.rmi.server.hostname</a:t>
            </a:r>
            <a:r>
              <a:rPr lang="en-US" dirty="0"/>
              <a:t>=127.0.0.1</a:t>
            </a:r>
          </a:p>
          <a:p>
            <a:pPr marL="1371600" lvl="2" indent="-457200">
              <a:buFont typeface="+mj-lt"/>
              <a:buAutoNum type="alphaLcPeriod"/>
            </a:pPr>
            <a:r>
              <a:rPr lang="en-US" dirty="0"/>
              <a:t>-</a:t>
            </a:r>
            <a:r>
              <a:rPr lang="en-US" dirty="0" err="1"/>
              <a:t>Dcom.sun.management.jmxremote.port</a:t>
            </a:r>
            <a:r>
              <a:rPr lang="en-US" dirty="0"/>
              <a:t>=84**</a:t>
            </a:r>
          </a:p>
          <a:p>
            <a:pPr marL="1371600" lvl="2" indent="-457200">
              <a:buFont typeface="+mj-lt"/>
              <a:buAutoNum type="alphaLcPeriod"/>
            </a:pPr>
            <a:r>
              <a:rPr lang="en-US" dirty="0"/>
              <a:t>-</a:t>
            </a:r>
            <a:r>
              <a:rPr lang="en-US" dirty="0" err="1"/>
              <a:t>Dcom.sun.management.jmxremote.ssl</a:t>
            </a:r>
            <a:r>
              <a:rPr lang="en-US" dirty="0"/>
              <a:t>=false</a:t>
            </a:r>
          </a:p>
          <a:p>
            <a:pPr marL="1371600" lvl="2" indent="-457200">
              <a:buFont typeface="+mj-lt"/>
              <a:buAutoNum type="alphaLcPeriod"/>
            </a:pPr>
            <a:r>
              <a:rPr lang="en-US" dirty="0"/>
              <a:t>-</a:t>
            </a:r>
            <a:r>
              <a:rPr lang="en-US" dirty="0" err="1"/>
              <a:t>Dcom.sun.management.jmxremote.authenticate</a:t>
            </a:r>
            <a:r>
              <a:rPr lang="en-US" dirty="0"/>
              <a:t>=false</a:t>
            </a:r>
          </a:p>
          <a:p>
            <a:pPr marL="514350" indent="-514350">
              <a:buFont typeface="+mj-lt"/>
              <a:buAutoNum type="arabicPeriod"/>
            </a:pPr>
            <a:r>
              <a:rPr lang="en-US" dirty="0" smtClean="0"/>
              <a:t>Memory settings can be adjusted here as well.</a:t>
            </a:r>
            <a:endParaRPr lang="en-US" dirty="0"/>
          </a:p>
          <a:p>
            <a:pPr marL="514350" indent="-514350">
              <a:buFont typeface="+mj-lt"/>
              <a:buAutoNum type="arabicPeriod"/>
            </a:pPr>
            <a:r>
              <a:rPr lang="en-US" dirty="0"/>
              <a:t>If this is a production instance, add:</a:t>
            </a:r>
          </a:p>
          <a:p>
            <a:pPr marL="914400" lvl="1" indent="-457200">
              <a:buFont typeface="+mj-lt"/>
              <a:buAutoNum type="arabicPeriod"/>
            </a:pPr>
            <a:r>
              <a:rPr lang="en-US" dirty="0" smtClean="0"/>
              <a:t>-</a:t>
            </a:r>
            <a:r>
              <a:rPr lang="en-US" dirty="0" err="1" smtClean="0"/>
              <a:t>Dgov.va.med.environment.production</a:t>
            </a:r>
            <a:r>
              <a:rPr lang="en-US" dirty="0" smtClean="0"/>
              <a:t>=true</a:t>
            </a:r>
            <a:endParaRPr lang="en-US" dirty="0"/>
          </a:p>
        </p:txBody>
      </p:sp>
    </p:spTree>
    <p:extLst>
      <p:ext uri="{BB962C8B-B14F-4D97-AF65-F5344CB8AC3E}">
        <p14:creationId xmlns:p14="http://schemas.microsoft.com/office/powerpoint/2010/main" val="3616134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BCE292"/>
                </a:solidFill>
                <a:latin typeface="Arial Black" panose="020B0A04020102020204" pitchFamily="34" charset="0"/>
              </a:rPr>
              <a:t>MHE </a:t>
            </a:r>
            <a:r>
              <a:rPr lang="en-US" sz="4000" dirty="0" smtClean="0">
                <a:solidFill>
                  <a:srgbClr val="BCE292"/>
                </a:solidFill>
                <a:latin typeface="Arial Black" panose="020B0A04020102020204" pitchFamily="34" charset="0"/>
              </a:rPr>
              <a:t>Deployment</a:t>
            </a:r>
            <a:r>
              <a:rPr lang="en-US" sz="4000" dirty="0" smtClean="0">
                <a:solidFill>
                  <a:srgbClr val="92D050"/>
                </a:solidFill>
                <a:latin typeface="Arial Black" panose="020B0A04020102020204" pitchFamily="34" charset="0"/>
              </a:rPr>
              <a:t/>
            </a:r>
            <a:br>
              <a:rPr lang="en-US" sz="4000" dirty="0" smtClean="0">
                <a:solidFill>
                  <a:srgbClr val="92D050"/>
                </a:solidFill>
                <a:latin typeface="Arial Black" panose="020B0A04020102020204" pitchFamily="34" charset="0"/>
              </a:rPr>
            </a:br>
            <a:r>
              <a:rPr lang="en-US" sz="4000" dirty="0" smtClean="0">
                <a:solidFill>
                  <a:srgbClr val="92D050"/>
                </a:solidFill>
                <a:latin typeface="Arial Black" panose="020B0A04020102020204" pitchFamily="34" charset="0"/>
              </a:rPr>
              <a:t>Deploy to Tomcat</a:t>
            </a:r>
            <a:endParaRPr lang="en-US" sz="40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To facilitate simple, error-free </a:t>
            </a:r>
            <a:r>
              <a:rPr lang="en-US" dirty="0" smtClean="0"/>
              <a:t>maintenance</a:t>
            </a:r>
            <a:r>
              <a:rPr lang="en-US" dirty="0"/>
              <a:t>, each instance has a separate staging area </a:t>
            </a:r>
            <a:r>
              <a:rPr lang="en-US" dirty="0" smtClean="0"/>
              <a:t>to manage </a:t>
            </a:r>
            <a:r>
              <a:rPr lang="en-US" dirty="0"/>
              <a:t>version and database updates.</a:t>
            </a:r>
          </a:p>
          <a:p>
            <a:pPr marL="0" indent="0">
              <a:buNone/>
            </a:pPr>
            <a:r>
              <a:rPr lang="en-US" dirty="0"/>
              <a:t>In </a:t>
            </a:r>
            <a:r>
              <a:rPr lang="en-US" dirty="0" smtClean="0"/>
              <a:t>these </a:t>
            </a:r>
            <a:r>
              <a:rPr lang="en-US" dirty="0"/>
              <a:t>steps, when &lt;</a:t>
            </a:r>
            <a:r>
              <a:rPr lang="en-US" dirty="0" err="1"/>
              <a:t>profile_name</a:t>
            </a:r>
            <a:r>
              <a:rPr lang="en-US" dirty="0"/>
              <a:t>&gt; is shown, replace this with the name of the Maven profile which has been created for this instance (for example, </a:t>
            </a:r>
            <a:r>
              <a:rPr lang="en-US" dirty="0" err="1"/>
              <a:t>sdc</a:t>
            </a:r>
            <a:r>
              <a:rPr lang="en-US" dirty="0"/>
              <a:t>-prod). </a:t>
            </a:r>
          </a:p>
          <a:p>
            <a:pPr marL="514350" indent="-514350">
              <a:buFont typeface="+mj-lt"/>
              <a:buAutoNum type="arabicPeriod"/>
            </a:pPr>
            <a:r>
              <a:rPr lang="en-US" dirty="0"/>
              <a:t>Start </a:t>
            </a:r>
            <a:r>
              <a:rPr lang="en-US" b="1" dirty="0" err="1" smtClean="0"/>
              <a:t>Git</a:t>
            </a:r>
            <a:r>
              <a:rPr lang="en-US" b="1" dirty="0" smtClean="0"/>
              <a:t> Bash</a:t>
            </a:r>
            <a:r>
              <a:rPr lang="en-US" dirty="0" smtClean="0"/>
              <a:t>.</a:t>
            </a:r>
          </a:p>
          <a:p>
            <a:pPr marL="514350" indent="-514350">
              <a:buFont typeface="+mj-lt"/>
              <a:buAutoNum type="arabicPeriod"/>
            </a:pPr>
            <a:r>
              <a:rPr lang="en-US" dirty="0" smtClean="0"/>
              <a:t>If it doesn’t already exist, create a d:/escreening directory.</a:t>
            </a:r>
            <a:endParaRPr lang="en-US" dirty="0"/>
          </a:p>
          <a:p>
            <a:pPr marL="514350" indent="-514350">
              <a:buFont typeface="+mj-lt"/>
              <a:buAutoNum type="arabicPeriod"/>
            </a:pPr>
            <a:r>
              <a:rPr lang="en-US" dirty="0"/>
              <a:t>Run: </a:t>
            </a:r>
            <a:br>
              <a:rPr lang="en-US" dirty="0"/>
            </a:br>
            <a:r>
              <a:rPr lang="en-US" dirty="0"/>
              <a:t>cd d:/</a:t>
            </a:r>
            <a:r>
              <a:rPr lang="en-US" dirty="0" err="1" smtClean="0"/>
              <a:t>escreening</a:t>
            </a:r>
            <a:r>
              <a:rPr lang="en-US" dirty="0" smtClean="0"/>
              <a:t> </a:t>
            </a:r>
            <a:endParaRPr lang="en-US" dirty="0"/>
          </a:p>
          <a:p>
            <a:pPr marL="514350" lvl="0" indent="-514350">
              <a:buFont typeface="+mj-lt"/>
              <a:buAutoNum type="arabicPeriod"/>
            </a:pPr>
            <a:r>
              <a:rPr lang="en-US" dirty="0" smtClean="0"/>
              <a:t>Download the latest </a:t>
            </a:r>
            <a:r>
              <a:rPr lang="en-US" dirty="0"/>
              <a:t>code by running:</a:t>
            </a:r>
            <a:br>
              <a:rPr lang="en-US" dirty="0"/>
            </a:br>
            <a:r>
              <a:rPr lang="en-US" dirty="0" err="1" smtClean="0"/>
              <a:t>Git</a:t>
            </a:r>
            <a:r>
              <a:rPr lang="en-US" dirty="0" smtClean="0"/>
              <a:t> </a:t>
            </a:r>
            <a:r>
              <a:rPr lang="en-US" dirty="0"/>
              <a:t>clone https://github.com/VHAINNOVATIONS/Mental-Health-eScreening.git &lt;</a:t>
            </a:r>
            <a:r>
              <a:rPr lang="en-US" dirty="0" err="1"/>
              <a:t>profile_name</a:t>
            </a:r>
            <a:r>
              <a:rPr lang="en-US" dirty="0"/>
              <a:t>&gt;-</a:t>
            </a:r>
            <a:r>
              <a:rPr lang="en-US" dirty="0" smtClean="0"/>
              <a:t>release</a:t>
            </a:r>
            <a:r>
              <a:rPr lang="en-US" dirty="0"/>
              <a:t> </a:t>
            </a:r>
          </a:p>
          <a:p>
            <a:pPr marL="0" indent="0">
              <a:buNone/>
            </a:pPr>
            <a:r>
              <a:rPr lang="en-US" dirty="0"/>
              <a:t>This operation will create a new directory with </a:t>
            </a:r>
            <a:r>
              <a:rPr lang="en-US" dirty="0" err="1"/>
              <a:t>eScreening</a:t>
            </a:r>
            <a:r>
              <a:rPr lang="en-US" dirty="0"/>
              <a:t> code. For example, the new directory might be called “</a:t>
            </a:r>
            <a:r>
              <a:rPr lang="en-US" dirty="0" err="1"/>
              <a:t>sdc</a:t>
            </a:r>
            <a:r>
              <a:rPr lang="en-US" dirty="0"/>
              <a:t>-prod-release”.</a:t>
            </a:r>
          </a:p>
          <a:p>
            <a:endParaRPr lang="en-US" dirty="0"/>
          </a:p>
        </p:txBody>
      </p:sp>
    </p:spTree>
    <p:extLst>
      <p:ext uri="{BB962C8B-B14F-4D97-AF65-F5344CB8AC3E}">
        <p14:creationId xmlns:p14="http://schemas.microsoft.com/office/powerpoint/2010/main" val="569269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BCE292"/>
                </a:solidFill>
                <a:latin typeface="Arial Black" panose="020B0A04020102020204" pitchFamily="34" charset="0"/>
              </a:rPr>
              <a:t>MHE </a:t>
            </a:r>
            <a:r>
              <a:rPr lang="en-US" sz="4000" dirty="0" smtClean="0">
                <a:solidFill>
                  <a:srgbClr val="BCE292"/>
                </a:solidFill>
                <a:latin typeface="Arial Black" panose="020B0A04020102020204" pitchFamily="34" charset="0"/>
              </a:rPr>
              <a:t>Deployment</a:t>
            </a:r>
            <a:r>
              <a:rPr lang="en-US" sz="4000" dirty="0" smtClean="0">
                <a:solidFill>
                  <a:srgbClr val="92D050"/>
                </a:solidFill>
                <a:latin typeface="Arial Black" panose="020B0A04020102020204" pitchFamily="34" charset="0"/>
              </a:rPr>
              <a:t/>
            </a:r>
            <a:br>
              <a:rPr lang="en-US" sz="4000" dirty="0" smtClean="0">
                <a:solidFill>
                  <a:srgbClr val="92D050"/>
                </a:solidFill>
                <a:latin typeface="Arial Black" panose="020B0A04020102020204" pitchFamily="34" charset="0"/>
              </a:rPr>
            </a:br>
            <a:r>
              <a:rPr lang="en-US" sz="4000" dirty="0" smtClean="0">
                <a:solidFill>
                  <a:srgbClr val="92D050"/>
                </a:solidFill>
                <a:latin typeface="Arial Black" panose="020B0A04020102020204" pitchFamily="34" charset="0"/>
              </a:rPr>
              <a:t>Deploy </a:t>
            </a:r>
            <a:r>
              <a:rPr lang="en-US" sz="4000" dirty="0">
                <a:solidFill>
                  <a:srgbClr val="92D050"/>
                </a:solidFill>
                <a:latin typeface="Arial Black" panose="020B0A04020102020204" pitchFamily="34" charset="0"/>
              </a:rPr>
              <a:t>to Tomcat</a:t>
            </a:r>
            <a:endParaRPr lang="en-US" sz="4000" dirty="0"/>
          </a:p>
        </p:txBody>
      </p:sp>
      <p:sp>
        <p:nvSpPr>
          <p:cNvPr id="3" name="Content Placeholder 2"/>
          <p:cNvSpPr>
            <a:spLocks noGrp="1"/>
          </p:cNvSpPr>
          <p:nvPr>
            <p:ph idx="1"/>
          </p:nvPr>
        </p:nvSpPr>
        <p:spPr>
          <a:xfrm>
            <a:off x="509667" y="1825625"/>
            <a:ext cx="11242622" cy="4351338"/>
          </a:xfrm>
        </p:spPr>
        <p:txBody>
          <a:bodyPr>
            <a:normAutofit/>
          </a:bodyPr>
          <a:lstStyle/>
          <a:p>
            <a:pPr marL="457200" lvl="1" indent="-457200">
              <a:spcBef>
                <a:spcPts val="1000"/>
              </a:spcBef>
              <a:buFont typeface="+mj-lt"/>
              <a:buAutoNum type="arabicPeriod"/>
            </a:pPr>
            <a:r>
              <a:rPr lang="en-US" dirty="0"/>
              <a:t>Copy and paste the file deploy-template.sh </a:t>
            </a:r>
            <a:r>
              <a:rPr lang="en-US" dirty="0" smtClean="0"/>
              <a:t>and deploy.sh files to: d:/escreening from d:/escreening/&lt;profile-name&gt;-prod/deploy/escreening</a:t>
            </a:r>
            <a:endParaRPr lang="en-US" dirty="0"/>
          </a:p>
          <a:p>
            <a:pPr marL="514350" indent="-514350">
              <a:buFont typeface="+mj-lt"/>
              <a:buAutoNum type="arabicPeriod"/>
            </a:pPr>
            <a:r>
              <a:rPr lang="en-US" sz="2400" dirty="0" smtClean="0"/>
              <a:t>Make a copy of the deploy-</a:t>
            </a:r>
            <a:r>
              <a:rPr lang="en-US" sz="2400" dirty="0" err="1" smtClean="0"/>
              <a:t>template.sh</a:t>
            </a:r>
            <a:r>
              <a:rPr lang="en-US" sz="2400" dirty="0" smtClean="0"/>
              <a:t> to deploy-&lt;profile-name&gt;.</a:t>
            </a:r>
            <a:r>
              <a:rPr lang="en-US" sz="2400" dirty="0" err="1" smtClean="0"/>
              <a:t>sh</a:t>
            </a:r>
            <a:endParaRPr lang="en-US" sz="2400" dirty="0" smtClean="0"/>
          </a:p>
          <a:p>
            <a:pPr marL="514350" indent="-514350">
              <a:buFont typeface="+mj-lt"/>
              <a:buAutoNum type="arabicPeriod"/>
            </a:pPr>
            <a:r>
              <a:rPr lang="en-US" sz="2400" dirty="0" smtClean="0"/>
              <a:t>Modify the deploy-&lt;profile-name&gt;.</a:t>
            </a:r>
            <a:r>
              <a:rPr lang="en-US" sz="2400" dirty="0" err="1" smtClean="0"/>
              <a:t>sh</a:t>
            </a:r>
            <a:r>
              <a:rPr lang="en-US" sz="2400" dirty="0" smtClean="0"/>
              <a:t> file to fill in the environment specific </a:t>
            </a:r>
            <a:r>
              <a:rPr lang="en-US" sz="2400" dirty="0" err="1" smtClean="0"/>
              <a:t>paremeters</a:t>
            </a:r>
            <a:r>
              <a:rPr lang="en-US" sz="2400" dirty="0" smtClean="0"/>
              <a:t>.</a:t>
            </a:r>
          </a:p>
          <a:p>
            <a:pPr marL="514350" indent="-514350">
              <a:buFont typeface="+mj-lt"/>
              <a:buAutoNum type="arabicPeriod"/>
            </a:pPr>
            <a:r>
              <a:rPr lang="en-US" sz="2400" dirty="0" smtClean="0"/>
              <a:t>Run deploy-&lt;profile-name&gt;/</a:t>
            </a:r>
            <a:r>
              <a:rPr lang="en-US" sz="2400" dirty="0" err="1" smtClean="0"/>
              <a:t>sh</a:t>
            </a:r>
            <a:endParaRPr lang="en-US" sz="2400" dirty="0" smtClean="0"/>
          </a:p>
          <a:p>
            <a:pPr marL="0" indent="0">
              <a:buNone/>
            </a:pPr>
            <a:endParaRPr lang="en-US" sz="2400" dirty="0"/>
          </a:p>
          <a:p>
            <a:pPr marL="0" indent="0">
              <a:buNone/>
            </a:pPr>
            <a:r>
              <a:rPr lang="en-US" sz="2400" b="1" dirty="0" smtClean="0"/>
              <a:t>Note</a:t>
            </a:r>
            <a:r>
              <a:rPr lang="en-US" sz="2400" dirty="0" smtClean="0"/>
              <a:t>: Currently the profiles are only set up for SDC, LON, and LAS. In order to add new profiles, modify the POM file to add the new profile, then push to GitHub.</a:t>
            </a:r>
            <a:endParaRPr lang="en-US" sz="2400" dirty="0"/>
          </a:p>
          <a:p>
            <a:pPr marL="457200" lvl="1" indent="0">
              <a:buNone/>
            </a:pPr>
            <a:endParaRPr lang="en-US" dirty="0"/>
          </a:p>
        </p:txBody>
      </p:sp>
    </p:spTree>
    <p:extLst>
      <p:ext uri="{BB962C8B-B14F-4D97-AF65-F5344CB8AC3E}">
        <p14:creationId xmlns:p14="http://schemas.microsoft.com/office/powerpoint/2010/main" val="3320395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136188"/>
            <a:ext cx="10141226" cy="856034"/>
          </a:xfrm>
        </p:spPr>
        <p:txBody>
          <a:bodyPr>
            <a:noAutofit/>
          </a:bodyPr>
          <a:lstStyle/>
          <a:p>
            <a:r>
              <a:rPr lang="en-US" smtClean="0">
                <a:solidFill>
                  <a:srgbClr val="92D050"/>
                </a:solidFill>
                <a:latin typeface="Arial Black" panose="020B0A04020102020204" pitchFamily="34" charset="0"/>
              </a:rPr>
              <a:t>Modules </a:t>
            </a:r>
            <a:endParaRPr lang="en-US">
              <a:solidFill>
                <a:srgbClr val="92D050"/>
              </a:solidFill>
              <a:latin typeface="Arial Black" panose="020B0A04020102020204" pitchFamily="34" charset="0"/>
            </a:endParaRPr>
          </a:p>
        </p:txBody>
      </p:sp>
      <p:sp>
        <p:nvSpPr>
          <p:cNvPr id="3" name="Content Placeholder 2"/>
          <p:cNvSpPr>
            <a:spLocks noGrp="1"/>
          </p:cNvSpPr>
          <p:nvPr>
            <p:ph idx="1"/>
          </p:nvPr>
        </p:nvSpPr>
        <p:spPr>
          <a:xfrm>
            <a:off x="970860" y="812113"/>
            <a:ext cx="10141225" cy="5865778"/>
          </a:xfrm>
          <a:ln>
            <a:noFill/>
          </a:ln>
        </p:spPr>
        <p:txBody>
          <a:bodyPr>
            <a:normAutofit lnSpcReduction="10000"/>
          </a:bodyPr>
          <a:lstStyle/>
          <a:p>
            <a:pPr marL="0" indent="0">
              <a:buNone/>
            </a:pPr>
            <a:endParaRPr lang="en-US" sz="800" b="1" dirty="0" smtClean="0">
              <a:latin typeface="Arial Black" panose="020B0A04020102020204" pitchFamily="34" charset="0"/>
            </a:endParaRPr>
          </a:p>
          <a:p>
            <a:pPr lvl="2">
              <a:spcBef>
                <a:spcPts val="0"/>
              </a:spcBef>
            </a:pPr>
            <a:r>
              <a:rPr lang="en-US" sz="3800" dirty="0" smtClean="0">
                <a:solidFill>
                  <a:srgbClr val="0F4C8F"/>
                </a:solidFill>
              </a:rPr>
              <a:t>Hardware</a:t>
            </a:r>
          </a:p>
          <a:p>
            <a:pPr lvl="2"/>
            <a:r>
              <a:rPr lang="en-US" sz="3800" dirty="0" smtClean="0">
                <a:solidFill>
                  <a:srgbClr val="0F4C8F"/>
                </a:solidFill>
              </a:rPr>
              <a:t>Software</a:t>
            </a:r>
          </a:p>
          <a:p>
            <a:pPr lvl="2"/>
            <a:r>
              <a:rPr lang="en-US" sz="3800" dirty="0" smtClean="0">
                <a:solidFill>
                  <a:srgbClr val="0F4C8F"/>
                </a:solidFill>
              </a:rPr>
              <a:t>MHE Deployment</a:t>
            </a:r>
          </a:p>
          <a:p>
            <a:pPr lvl="2"/>
            <a:r>
              <a:rPr lang="en-US" sz="3800" dirty="0" smtClean="0">
                <a:ln>
                  <a:solidFill>
                    <a:srgbClr val="0F4C8F"/>
                  </a:solidFill>
                </a:ln>
                <a:solidFill>
                  <a:srgbClr val="92D050"/>
                </a:solidFill>
              </a:rPr>
              <a:t>Routine Operations</a:t>
            </a:r>
          </a:p>
          <a:p>
            <a:pPr lvl="4"/>
            <a:r>
              <a:rPr lang="en-US" sz="2800" dirty="0" smtClean="0">
                <a:solidFill>
                  <a:srgbClr val="92D050"/>
                </a:solidFill>
              </a:rPr>
              <a:t>System Start-up and Shut-down</a:t>
            </a:r>
          </a:p>
          <a:p>
            <a:pPr lvl="4"/>
            <a:r>
              <a:rPr lang="en-US" sz="2800" dirty="0" smtClean="0">
                <a:solidFill>
                  <a:srgbClr val="92D050"/>
                </a:solidFill>
              </a:rPr>
              <a:t>Data Backup and Restore</a:t>
            </a:r>
          </a:p>
          <a:p>
            <a:pPr lvl="4"/>
            <a:r>
              <a:rPr lang="en-US" sz="2800" dirty="0" smtClean="0">
                <a:solidFill>
                  <a:srgbClr val="92D050"/>
                </a:solidFill>
              </a:rPr>
              <a:t>Setting Up an SSL Certificate</a:t>
            </a:r>
          </a:p>
          <a:p>
            <a:pPr lvl="4"/>
            <a:r>
              <a:rPr lang="en-US" sz="2800" dirty="0">
                <a:solidFill>
                  <a:srgbClr val="92D050"/>
                </a:solidFill>
              </a:rPr>
              <a:t>Manage </a:t>
            </a:r>
            <a:r>
              <a:rPr lang="en-US" sz="2800" dirty="0" err="1">
                <a:solidFill>
                  <a:srgbClr val="92D050"/>
                </a:solidFill>
              </a:rPr>
              <a:t>VistA</a:t>
            </a:r>
            <a:r>
              <a:rPr lang="en-US" sz="2800" dirty="0">
                <a:solidFill>
                  <a:srgbClr val="92D050"/>
                </a:solidFill>
              </a:rPr>
              <a:t> Proxy Account</a:t>
            </a:r>
            <a:endParaRPr lang="en-US" sz="2800" dirty="0" smtClean="0">
              <a:solidFill>
                <a:srgbClr val="92D050"/>
              </a:solidFill>
            </a:endParaRPr>
          </a:p>
          <a:p>
            <a:pPr lvl="4"/>
            <a:r>
              <a:rPr lang="en-US" sz="2800" dirty="0">
                <a:solidFill>
                  <a:srgbClr val="92D050"/>
                </a:solidFill>
              </a:rPr>
              <a:t>System monitoring, reporting, </a:t>
            </a:r>
            <a:br>
              <a:rPr lang="en-US" sz="2800" dirty="0">
                <a:solidFill>
                  <a:srgbClr val="92D050"/>
                </a:solidFill>
              </a:rPr>
            </a:br>
            <a:r>
              <a:rPr lang="en-US" sz="2800" dirty="0">
                <a:solidFill>
                  <a:srgbClr val="92D050"/>
                </a:solidFill>
              </a:rPr>
              <a:t>&amp; tools</a:t>
            </a:r>
            <a:endParaRPr lang="en-US" sz="2800" dirty="0" smtClean="0">
              <a:solidFill>
                <a:srgbClr val="92D050"/>
              </a:solidFill>
            </a:endParaRPr>
          </a:p>
          <a:p>
            <a:pPr lvl="2"/>
            <a:r>
              <a:rPr lang="en-US" sz="3800" dirty="0" smtClean="0">
                <a:solidFill>
                  <a:srgbClr val="0F4C8F"/>
                </a:solidFill>
              </a:rPr>
              <a:t>Exception Handling</a:t>
            </a:r>
          </a:p>
          <a:p>
            <a:pPr lvl="2"/>
            <a:r>
              <a:rPr lang="en-US" sz="3800" dirty="0">
                <a:solidFill>
                  <a:srgbClr val="0F4C8F"/>
                </a:solidFill>
              </a:rPr>
              <a:t>Operations &amp; Maintenance System Support</a:t>
            </a:r>
            <a:endParaRPr lang="en-US" sz="4000" dirty="0"/>
          </a:p>
          <a:p>
            <a:pPr marL="914400" lvl="2" indent="0">
              <a:buNone/>
            </a:pPr>
            <a:endParaRPr lang="en-US" sz="3800" dirty="0">
              <a:solidFill>
                <a:srgbClr val="0F4C8F"/>
              </a:solidFill>
            </a:endParaRPr>
          </a:p>
          <a:p>
            <a:pPr marL="0" indent="0">
              <a:buNone/>
            </a:pPr>
            <a:endParaRPr lang="en-US" dirty="0"/>
          </a:p>
        </p:txBody>
      </p:sp>
    </p:spTree>
    <p:extLst>
      <p:ext uri="{BB962C8B-B14F-4D97-AF65-F5344CB8AC3E}">
        <p14:creationId xmlns:p14="http://schemas.microsoft.com/office/powerpoint/2010/main" val="2816111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91831"/>
            <a:ext cx="10141226" cy="1595335"/>
          </a:xfrm>
        </p:spPr>
        <p:txBody>
          <a:bodyPr>
            <a:noAutofit/>
          </a:bodyPr>
          <a:lstStyle/>
          <a:p>
            <a:r>
              <a:rPr lang="en-US" smtClean="0">
                <a:solidFill>
                  <a:srgbClr val="BCE292"/>
                </a:solidFill>
                <a:latin typeface="Arial Black" panose="020B0A04020102020204" pitchFamily="34" charset="0"/>
              </a:rPr>
              <a:t>Routine Operations</a:t>
            </a:r>
            <a:r>
              <a:rPr lang="en-US" smtClean="0">
                <a:solidFill>
                  <a:srgbClr val="92D050"/>
                </a:solidFill>
                <a:latin typeface="Arial Black" panose="020B0A04020102020204" pitchFamily="34" charset="0"/>
              </a:rPr>
              <a:t/>
            </a:r>
            <a:br>
              <a:rPr lang="en-US" smtClean="0">
                <a:solidFill>
                  <a:srgbClr val="92D050"/>
                </a:solidFill>
                <a:latin typeface="Arial Black" panose="020B0A04020102020204" pitchFamily="34" charset="0"/>
              </a:rPr>
            </a:br>
            <a:r>
              <a:rPr lang="en-US" smtClean="0">
                <a:solidFill>
                  <a:srgbClr val="92D050"/>
                </a:solidFill>
                <a:latin typeface="Arial Black" panose="020B0A04020102020204" pitchFamily="34" charset="0"/>
              </a:rPr>
              <a:t>System Start-up and Shut-down</a:t>
            </a:r>
            <a:endParaRPr lang="en-US">
              <a:solidFill>
                <a:srgbClr val="92D050"/>
              </a:solidFill>
              <a:latin typeface="Arial Black" panose="020B0A04020102020204" pitchFamily="34" charset="0"/>
            </a:endParaRPr>
          </a:p>
        </p:txBody>
      </p:sp>
      <p:sp>
        <p:nvSpPr>
          <p:cNvPr id="3" name="Content Placeholder 2"/>
          <p:cNvSpPr>
            <a:spLocks noGrp="1"/>
          </p:cNvSpPr>
          <p:nvPr>
            <p:ph idx="1"/>
          </p:nvPr>
        </p:nvSpPr>
        <p:spPr>
          <a:xfrm>
            <a:off x="754744" y="2133600"/>
            <a:ext cx="10599056" cy="4228289"/>
          </a:xfrm>
        </p:spPr>
        <p:txBody>
          <a:bodyPr>
            <a:normAutofit/>
          </a:bodyPr>
          <a:lstStyle/>
          <a:p>
            <a:pPr marL="457200" lvl="1" indent="0">
              <a:buNone/>
            </a:pPr>
            <a:r>
              <a:rPr lang="en-US" dirty="0" smtClean="0">
                <a:solidFill>
                  <a:srgbClr val="0F4C8F"/>
                </a:solidFill>
              </a:rPr>
              <a:t>Tomcat is running as a Windows Service. </a:t>
            </a:r>
          </a:p>
          <a:p>
            <a:pPr marL="457200" lvl="1" indent="0">
              <a:buNone/>
            </a:pPr>
            <a:r>
              <a:rPr lang="en-US" dirty="0" smtClean="0">
                <a:solidFill>
                  <a:srgbClr val="0F4C8F"/>
                </a:solidFill>
              </a:rPr>
              <a:t>Service names:</a:t>
            </a:r>
          </a:p>
          <a:p>
            <a:pPr lvl="2"/>
            <a:r>
              <a:rPr lang="en-US" dirty="0" smtClean="0">
                <a:solidFill>
                  <a:srgbClr val="0F4C8F"/>
                </a:solidFill>
              </a:rPr>
              <a:t>SDC-PROD --- Production System for San Diego</a:t>
            </a:r>
          </a:p>
          <a:p>
            <a:pPr lvl="2"/>
            <a:r>
              <a:rPr lang="en-US" dirty="0" smtClean="0">
                <a:solidFill>
                  <a:srgbClr val="0F4C8F"/>
                </a:solidFill>
              </a:rPr>
              <a:t>LON-PROD ---Production System for Long Beach</a:t>
            </a:r>
          </a:p>
          <a:p>
            <a:pPr lvl="2"/>
            <a:r>
              <a:rPr lang="en-US" dirty="0" smtClean="0">
                <a:solidFill>
                  <a:srgbClr val="0F4C8F"/>
                </a:solidFill>
              </a:rPr>
              <a:t>Test ------------Test System for both San Diego Test and Long Beach Test.</a:t>
            </a:r>
          </a:p>
          <a:p>
            <a:pPr lvl="2"/>
            <a:endParaRPr lang="en-US" dirty="0" smtClean="0">
              <a:solidFill>
                <a:srgbClr val="0F4C8F"/>
              </a:solidFill>
            </a:endParaRPr>
          </a:p>
          <a:p>
            <a:pPr marL="457200" lvl="1" indent="0">
              <a:buNone/>
            </a:pPr>
            <a:r>
              <a:rPr lang="en-US" dirty="0" smtClean="0">
                <a:solidFill>
                  <a:srgbClr val="0F4C8F"/>
                </a:solidFill>
              </a:rPr>
              <a:t>To start or stop a service:</a:t>
            </a:r>
          </a:p>
          <a:p>
            <a:pPr marL="457200" lvl="1" indent="0">
              <a:buNone/>
            </a:pPr>
            <a:r>
              <a:rPr lang="en-US" dirty="0" smtClean="0">
                <a:solidFill>
                  <a:srgbClr val="0F4C8F"/>
                </a:solidFill>
              </a:rPr>
              <a:t>Right-Click on the service, then click Start, Stop, or Restart.</a:t>
            </a:r>
          </a:p>
          <a:p>
            <a:pPr marL="457200" lvl="1" indent="0">
              <a:buNone/>
            </a:pPr>
            <a:endParaRPr lang="en-US" dirty="0" smtClean="0">
              <a:solidFill>
                <a:srgbClr val="0F4C8F"/>
              </a:solidFill>
            </a:endParaRPr>
          </a:p>
          <a:p>
            <a:pPr marL="457200" lvl="1" indent="0">
              <a:buNone/>
            </a:pPr>
            <a:r>
              <a:rPr lang="en-US" dirty="0" smtClean="0">
                <a:solidFill>
                  <a:srgbClr val="0F4C8F"/>
                </a:solidFill>
              </a:rPr>
              <a:t>See screen shot, next slide.</a:t>
            </a:r>
            <a:endParaRPr lang="en-US" dirty="0">
              <a:solidFill>
                <a:srgbClr val="0F4C8F"/>
              </a:solidFill>
            </a:endParaRPr>
          </a:p>
        </p:txBody>
      </p:sp>
    </p:spTree>
    <p:extLst>
      <p:ext uri="{BB962C8B-B14F-4D97-AF65-F5344CB8AC3E}">
        <p14:creationId xmlns:p14="http://schemas.microsoft.com/office/powerpoint/2010/main" val="133416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Tomcat Services on the Server</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442" y="1690688"/>
            <a:ext cx="10540881" cy="3989676"/>
          </a:xfrm>
          <a:ln>
            <a:solidFill>
              <a:schemeClr val="bg1">
                <a:lumMod val="85000"/>
              </a:schemeClr>
            </a:solidFill>
          </a:ln>
        </p:spPr>
      </p:pic>
    </p:spTree>
    <p:extLst>
      <p:ext uri="{BB962C8B-B14F-4D97-AF65-F5344CB8AC3E}">
        <p14:creationId xmlns:p14="http://schemas.microsoft.com/office/powerpoint/2010/main" val="2386079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92D050"/>
                </a:solidFill>
                <a:latin typeface="Arial Black" panose="020B0A04020102020204" pitchFamily="34" charset="0"/>
              </a:rPr>
              <a:t>Data Backup and Restore</a:t>
            </a:r>
          </a:p>
        </p:txBody>
      </p:sp>
      <p:sp>
        <p:nvSpPr>
          <p:cNvPr id="3" name="Content Placeholder 2"/>
          <p:cNvSpPr>
            <a:spLocks noGrp="1"/>
          </p:cNvSpPr>
          <p:nvPr>
            <p:ph idx="1"/>
          </p:nvPr>
        </p:nvSpPr>
        <p:spPr>
          <a:xfrm>
            <a:off x="838200" y="1690688"/>
            <a:ext cx="10217727" cy="4486275"/>
          </a:xfrm>
        </p:spPr>
        <p:txBody>
          <a:bodyPr>
            <a:normAutofit fontScale="92500" lnSpcReduction="10000"/>
          </a:bodyPr>
          <a:lstStyle/>
          <a:p>
            <a:pPr marL="0" indent="0">
              <a:spcBef>
                <a:spcPts val="600"/>
              </a:spcBef>
              <a:spcAft>
                <a:spcPts val="600"/>
              </a:spcAft>
              <a:buNone/>
            </a:pPr>
            <a:r>
              <a:rPr lang="en-US" sz="3200" dirty="0" smtClean="0">
                <a:ln>
                  <a:solidFill>
                    <a:schemeClr val="tx1"/>
                  </a:solidFill>
                </a:ln>
                <a:solidFill>
                  <a:srgbClr val="FF0000"/>
                </a:solidFill>
              </a:rPr>
              <a:t>Warning: To prevent data loss, always run backup before restore. </a:t>
            </a:r>
            <a:br>
              <a:rPr lang="en-US" sz="3200" dirty="0" smtClean="0">
                <a:ln>
                  <a:solidFill>
                    <a:schemeClr val="tx1"/>
                  </a:solidFill>
                </a:ln>
                <a:solidFill>
                  <a:srgbClr val="FF0000"/>
                </a:solidFill>
              </a:rPr>
            </a:br>
            <a:r>
              <a:rPr lang="en-US" sz="3200" dirty="0" smtClean="0">
                <a:ln>
                  <a:solidFill>
                    <a:schemeClr val="tx1"/>
                  </a:solidFill>
                </a:ln>
                <a:solidFill>
                  <a:srgbClr val="FF0000"/>
                </a:solidFill>
              </a:rPr>
              <a:t>	       </a:t>
            </a:r>
          </a:p>
          <a:p>
            <a:pPr marL="914400" lvl="1" indent="-457200">
              <a:buFont typeface="+mj-lt"/>
              <a:buAutoNum type="arabicPeriod"/>
            </a:pPr>
            <a:r>
              <a:rPr lang="en-US" dirty="0" smtClean="0">
                <a:solidFill>
                  <a:srgbClr val="0F4C8F"/>
                </a:solidFill>
              </a:rPr>
              <a:t>Run backup.bat from D:/backup folder.</a:t>
            </a:r>
          </a:p>
          <a:p>
            <a:pPr marL="914400" lvl="2" indent="0">
              <a:buNone/>
            </a:pPr>
            <a:endParaRPr lang="en-US" dirty="0">
              <a:solidFill>
                <a:srgbClr val="0F4C8F"/>
              </a:solidFill>
            </a:endParaRPr>
          </a:p>
          <a:p>
            <a:pPr marL="914400" lvl="1" indent="-457200">
              <a:buFont typeface="+mj-lt"/>
              <a:buAutoNum type="arabicPeriod"/>
            </a:pPr>
            <a:r>
              <a:rPr lang="en-US" dirty="0" smtClean="0">
                <a:solidFill>
                  <a:srgbClr val="0F4C8F"/>
                </a:solidFill>
              </a:rPr>
              <a:t>Run </a:t>
            </a:r>
            <a:r>
              <a:rPr lang="en-US" dirty="0">
                <a:solidFill>
                  <a:srgbClr val="0F4C8F"/>
                </a:solidFill>
              </a:rPr>
              <a:t>restore.bat from D:/backup </a:t>
            </a:r>
            <a:r>
              <a:rPr lang="en-US" dirty="0" smtClean="0">
                <a:solidFill>
                  <a:srgbClr val="0F4C8F"/>
                </a:solidFill>
              </a:rPr>
              <a:t>folder.</a:t>
            </a:r>
            <a:br>
              <a:rPr lang="en-US" dirty="0" smtClean="0">
                <a:solidFill>
                  <a:srgbClr val="0F4C8F"/>
                </a:solidFill>
              </a:rPr>
            </a:br>
            <a:r>
              <a:rPr lang="en-US" dirty="0" smtClean="0">
                <a:solidFill>
                  <a:srgbClr val="0F4C8F"/>
                </a:solidFill>
              </a:rPr>
              <a:t>This restores the database to the last backup that was taken on the system. </a:t>
            </a:r>
          </a:p>
          <a:p>
            <a:pPr marL="914400" lvl="1" indent="-457200">
              <a:buFont typeface="+mj-lt"/>
              <a:buAutoNum type="arabicPeriod"/>
            </a:pPr>
            <a:endParaRPr lang="en-US" dirty="0">
              <a:solidFill>
                <a:srgbClr val="0F4C8F"/>
              </a:solidFill>
            </a:endParaRPr>
          </a:p>
          <a:p>
            <a:pPr marL="914400" lvl="1" indent="-457200">
              <a:buFont typeface="+mj-lt"/>
              <a:buAutoNum type="arabicPeriod"/>
            </a:pPr>
            <a:r>
              <a:rPr lang="en-US" dirty="0" smtClean="0">
                <a:solidFill>
                  <a:srgbClr val="0F4C8F"/>
                </a:solidFill>
              </a:rPr>
              <a:t>Back up testing.</a:t>
            </a:r>
          </a:p>
          <a:p>
            <a:pPr marL="914400" lvl="1" indent="-457200">
              <a:buFont typeface="+mj-lt"/>
              <a:buAutoNum type="arabicPeriod"/>
            </a:pPr>
            <a:endParaRPr lang="en-US" dirty="0">
              <a:solidFill>
                <a:srgbClr val="0F4C8F"/>
              </a:solidFill>
            </a:endParaRPr>
          </a:p>
          <a:p>
            <a:pPr marL="457200" lvl="1" indent="0">
              <a:buNone/>
            </a:pPr>
            <a:r>
              <a:rPr lang="en-US" u="sng" dirty="0">
                <a:solidFill>
                  <a:srgbClr val="0F4C8F"/>
                </a:solidFill>
              </a:rPr>
              <a:t>Storage and </a:t>
            </a:r>
            <a:r>
              <a:rPr lang="en-US" u="sng" dirty="0" smtClean="0">
                <a:solidFill>
                  <a:srgbClr val="0F4C8F"/>
                </a:solidFill>
              </a:rPr>
              <a:t>rotation</a:t>
            </a:r>
            <a:r>
              <a:rPr lang="en-US" dirty="0" smtClean="0">
                <a:solidFill>
                  <a:srgbClr val="0F4C8F"/>
                </a:solidFill>
              </a:rPr>
              <a:t>:</a:t>
            </a:r>
          </a:p>
          <a:p>
            <a:pPr lvl="1"/>
            <a:r>
              <a:rPr lang="en-US" dirty="0" smtClean="0">
                <a:solidFill>
                  <a:srgbClr val="0F4C8F"/>
                </a:solidFill>
              </a:rPr>
              <a:t>The latest backup is stored in backup.txt file.</a:t>
            </a:r>
          </a:p>
          <a:p>
            <a:pPr lvl="1"/>
            <a:r>
              <a:rPr lang="en-US" dirty="0" smtClean="0">
                <a:solidFill>
                  <a:srgbClr val="0F4C8F"/>
                </a:solidFill>
              </a:rPr>
              <a:t>When a backup is taken, the previous backup is moved to a folder in the format:</a:t>
            </a:r>
            <a:br>
              <a:rPr lang="en-US" dirty="0" smtClean="0">
                <a:solidFill>
                  <a:srgbClr val="0F4C8F"/>
                </a:solidFill>
              </a:rPr>
            </a:br>
            <a:r>
              <a:rPr lang="en-US" dirty="0" smtClean="0">
                <a:solidFill>
                  <a:srgbClr val="0F4C8F"/>
                </a:solidFill>
              </a:rPr>
              <a:t>	</a:t>
            </a:r>
            <a:r>
              <a:rPr lang="en-US" dirty="0" err="1" smtClean="0">
                <a:solidFill>
                  <a:srgbClr val="0F4C8F"/>
                </a:solidFill>
              </a:rPr>
              <a:t>yyyyddmmhhmm</a:t>
            </a:r>
            <a:r>
              <a:rPr lang="en-US" dirty="0" smtClean="0">
                <a:solidFill>
                  <a:srgbClr val="0F4C8F"/>
                </a:solidFill>
              </a:rPr>
              <a:t> </a:t>
            </a:r>
            <a:endParaRPr lang="en-US" dirty="0"/>
          </a:p>
          <a:p>
            <a:endParaRPr lang="en-US" dirty="0"/>
          </a:p>
        </p:txBody>
      </p:sp>
    </p:spTree>
    <p:extLst>
      <p:ext uri="{BB962C8B-B14F-4D97-AF65-F5344CB8AC3E}">
        <p14:creationId xmlns:p14="http://schemas.microsoft.com/office/powerpoint/2010/main" val="367830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595746"/>
            <a:ext cx="10515600" cy="914833"/>
          </a:xfrm>
        </p:spPr>
        <p:txBody>
          <a:bodyPr>
            <a:normAutofit/>
          </a:bodyPr>
          <a:lstStyle/>
          <a:p>
            <a:r>
              <a:rPr lang="en-US" dirty="0" smtClean="0">
                <a:solidFill>
                  <a:srgbClr val="92D050"/>
                </a:solidFill>
                <a:latin typeface="Arial Black" panose="020B0A04020102020204" pitchFamily="34" charset="0"/>
              </a:rPr>
              <a:t>Setting up an SSL Certificate</a:t>
            </a:r>
            <a:endParaRPr lang="en-US" dirty="0">
              <a:solidFill>
                <a:srgbClr val="92D050"/>
              </a:solidFill>
              <a:latin typeface="Arial Black" panose="020B0A04020102020204" pitchFamily="34" charset="0"/>
            </a:endParaRPr>
          </a:p>
        </p:txBody>
      </p:sp>
      <p:sp>
        <p:nvSpPr>
          <p:cNvPr id="9" name="Rectangle 8"/>
          <p:cNvSpPr/>
          <p:nvPr/>
        </p:nvSpPr>
        <p:spPr>
          <a:xfrm>
            <a:off x="609600" y="2082800"/>
            <a:ext cx="11425381" cy="2431435"/>
          </a:xfrm>
          <a:prstGeom prst="rect">
            <a:avLst/>
          </a:prstGeom>
        </p:spPr>
        <p:txBody>
          <a:bodyPr wrap="square">
            <a:spAutoFit/>
          </a:bodyPr>
          <a:lstStyle/>
          <a:p>
            <a:pPr>
              <a:spcBef>
                <a:spcPts val="1200"/>
              </a:spcBef>
              <a:spcAft>
                <a:spcPts val="1200"/>
              </a:spcAft>
            </a:pPr>
            <a:r>
              <a:rPr lang="en-US" sz="2800" dirty="0" smtClean="0"/>
              <a:t>Basic instructions: </a:t>
            </a:r>
          </a:p>
          <a:p>
            <a:pPr>
              <a:spcBef>
                <a:spcPts val="1200"/>
              </a:spcBef>
              <a:spcAft>
                <a:spcPts val="1200"/>
              </a:spcAft>
            </a:pPr>
            <a:r>
              <a:rPr lang="en-US" sz="2800" dirty="0" smtClean="0">
                <a:hlinkClick r:id="rId2"/>
              </a:rPr>
              <a:t>http</a:t>
            </a:r>
            <a:r>
              <a:rPr lang="en-US" sz="2800" dirty="0">
                <a:hlinkClick r:id="rId2"/>
              </a:rPr>
              <a:t>://</a:t>
            </a:r>
            <a:r>
              <a:rPr lang="en-US" sz="2800" dirty="0" smtClean="0">
                <a:hlinkClick r:id="rId2"/>
              </a:rPr>
              <a:t>serverfault.com/questions/466266/installing-ssl-on-a-windows-server-2012-with-iis-8-0</a:t>
            </a:r>
            <a:endParaRPr lang="en-US" sz="2800" dirty="0" smtClean="0"/>
          </a:p>
          <a:p>
            <a:pPr>
              <a:spcBef>
                <a:spcPts val="1200"/>
              </a:spcBef>
              <a:spcAft>
                <a:spcPts val="1200"/>
              </a:spcAft>
            </a:pPr>
            <a:endParaRPr lang="en-US" sz="2800" dirty="0"/>
          </a:p>
        </p:txBody>
      </p:sp>
    </p:spTree>
    <p:extLst>
      <p:ext uri="{BB962C8B-B14F-4D97-AF65-F5344CB8AC3E}">
        <p14:creationId xmlns:p14="http://schemas.microsoft.com/office/powerpoint/2010/main" val="1965630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92D050"/>
                </a:solidFill>
                <a:latin typeface="Arial Black" panose="020B0A04020102020204" pitchFamily="34" charset="0"/>
              </a:rPr>
              <a:t>Setting up an SSL Certificate</a:t>
            </a:r>
            <a:endParaRPr lang="en-US" dirty="0">
              <a:solidFill>
                <a:srgbClr val="92D050"/>
              </a:solidFill>
              <a:latin typeface="Arial Black" panose="020B0A04020102020204" pitchFamily="34" charset="0"/>
            </a:endParaRPr>
          </a:p>
        </p:txBody>
      </p:sp>
      <p:sp>
        <p:nvSpPr>
          <p:cNvPr id="9" name="Rectangle 8"/>
          <p:cNvSpPr/>
          <p:nvPr/>
        </p:nvSpPr>
        <p:spPr>
          <a:xfrm>
            <a:off x="304800" y="1690688"/>
            <a:ext cx="11785599" cy="4031873"/>
          </a:xfrm>
          <a:prstGeom prst="rect">
            <a:avLst/>
          </a:prstGeom>
        </p:spPr>
        <p:txBody>
          <a:bodyPr wrap="square">
            <a:spAutoFit/>
          </a:bodyPr>
          <a:lstStyle/>
          <a:p>
            <a:pPr>
              <a:spcBef>
                <a:spcPts val="1200"/>
              </a:spcBef>
              <a:spcAft>
                <a:spcPts val="1200"/>
              </a:spcAft>
            </a:pPr>
            <a:r>
              <a:rPr lang="en-US" sz="2800" dirty="0" smtClean="0"/>
              <a:t>The </a:t>
            </a:r>
            <a:r>
              <a:rPr lang="en-US" sz="2800" dirty="0"/>
              <a:t>SSL certificate expires </a:t>
            </a:r>
            <a:r>
              <a:rPr lang="en-US" sz="2800" dirty="0" smtClean="0"/>
              <a:t>one </a:t>
            </a:r>
            <a:r>
              <a:rPr lang="en-US" sz="2800" dirty="0"/>
              <a:t>year from the issue date. Before the certificate expires, </a:t>
            </a:r>
            <a:r>
              <a:rPr lang="en-US" sz="2800" dirty="0" smtClean="0"/>
              <a:t>request and install a </a:t>
            </a:r>
            <a:r>
              <a:rPr lang="en-US" sz="2800" dirty="0"/>
              <a:t>new </a:t>
            </a:r>
            <a:r>
              <a:rPr lang="en-US" sz="2800" dirty="0" smtClean="0"/>
              <a:t>certificate: </a:t>
            </a:r>
          </a:p>
          <a:p>
            <a:pPr marL="514350" lvl="0" indent="-514350">
              <a:spcBef>
                <a:spcPts val="1200"/>
              </a:spcBef>
              <a:spcAft>
                <a:spcPts val="1200"/>
              </a:spcAft>
              <a:buFont typeface="+mj-lt"/>
              <a:buAutoNum type="arabicPeriod"/>
            </a:pPr>
            <a:r>
              <a:rPr lang="en-US" sz="2800" dirty="0" smtClean="0"/>
              <a:t>Create </a:t>
            </a:r>
            <a:r>
              <a:rPr lang="en-US" sz="2800" dirty="0"/>
              <a:t>a certificate request from IIS </a:t>
            </a:r>
            <a:r>
              <a:rPr lang="en-US" sz="2800" dirty="0" smtClean="0"/>
              <a:t>manager, using </a:t>
            </a:r>
            <a:r>
              <a:rPr lang="en-US" sz="2800" dirty="0"/>
              <a:t>the same parameters as the existing </a:t>
            </a:r>
            <a:r>
              <a:rPr lang="en-US" sz="2800" dirty="0" smtClean="0"/>
              <a:t>certificate.</a:t>
            </a:r>
          </a:p>
          <a:p>
            <a:pPr marL="514350" lvl="0" indent="-514350">
              <a:spcBef>
                <a:spcPts val="1200"/>
              </a:spcBef>
              <a:spcAft>
                <a:spcPts val="1200"/>
              </a:spcAft>
              <a:buFont typeface="+mj-lt"/>
              <a:buAutoNum type="arabicPeriod"/>
            </a:pPr>
            <a:r>
              <a:rPr lang="en-US" sz="2800" dirty="0"/>
              <a:t>Request the new SSL certificate through this VA site:</a:t>
            </a:r>
            <a:br>
              <a:rPr lang="en-US" sz="2800" dirty="0"/>
            </a:br>
            <a:r>
              <a:rPr lang="en-US" sz="2800" dirty="0">
                <a:hlinkClick r:id="rId2"/>
              </a:rPr>
              <a:t>https://vaww.portal.va.gov/sites/PKI/Lists/SSLTLS%20Requests/AllItems.aspx</a:t>
            </a:r>
            <a:endParaRPr lang="en-US" sz="2800" dirty="0" smtClean="0"/>
          </a:p>
          <a:p>
            <a:pPr lvl="0">
              <a:spcBef>
                <a:spcPts val="1200"/>
              </a:spcBef>
              <a:spcAft>
                <a:spcPts val="1200"/>
              </a:spcAft>
            </a:pPr>
            <a:r>
              <a:rPr lang="en-US" sz="2800" dirty="0" smtClean="0"/>
              <a:t>See screen shot, next slide:</a:t>
            </a:r>
            <a:endParaRPr lang="en-US" sz="2800" dirty="0"/>
          </a:p>
        </p:txBody>
      </p:sp>
    </p:spTree>
    <p:extLst>
      <p:ext uri="{BB962C8B-B14F-4D97-AF65-F5344CB8AC3E}">
        <p14:creationId xmlns:p14="http://schemas.microsoft.com/office/powerpoint/2010/main" val="2489430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10"/>
            <a:ext cx="10515600" cy="872836"/>
          </a:xfrm>
        </p:spPr>
        <p:txBody>
          <a:bodyPr>
            <a:normAutofit/>
          </a:bodyPr>
          <a:lstStyle/>
          <a:p>
            <a:r>
              <a:rPr lang="en-US" dirty="0" smtClean="0">
                <a:solidFill>
                  <a:srgbClr val="92D050"/>
                </a:solidFill>
                <a:latin typeface="Arial Black" panose="020B0A04020102020204" pitchFamily="34" charset="0"/>
              </a:rPr>
              <a:t>Setting up an SSL Certificate</a:t>
            </a:r>
            <a:endParaRPr lang="en-US" dirty="0">
              <a:solidFill>
                <a:srgbClr val="92D050"/>
              </a:solidFill>
              <a:latin typeface="Arial Black" panose="020B0A04020102020204" pitchFamily="34" charset="0"/>
            </a:endParaRPr>
          </a:p>
        </p:txBody>
      </p:sp>
      <p:pic>
        <p:nvPicPr>
          <p:cNvPr id="2050" name="Picture 2" descr="2df5e50a-6698-f4c8-07c4-7305e166d5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854" y="1175688"/>
            <a:ext cx="10132291" cy="5585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613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389106"/>
            <a:ext cx="10141226" cy="972766"/>
          </a:xfrm>
        </p:spPr>
        <p:txBody>
          <a:bodyPr>
            <a:noAutofit/>
          </a:bodyPr>
          <a:lstStyle/>
          <a:p>
            <a:r>
              <a:rPr lang="en-US" smtClean="0">
                <a:solidFill>
                  <a:srgbClr val="92D050"/>
                </a:solidFill>
                <a:latin typeface="Arial Black" panose="020B0A04020102020204" pitchFamily="34" charset="0"/>
              </a:rPr>
              <a:t>Modules </a:t>
            </a:r>
            <a:endParaRPr lang="en-US">
              <a:solidFill>
                <a:srgbClr val="92D050"/>
              </a:solidFill>
              <a:latin typeface="Arial Black" panose="020B0A04020102020204" pitchFamily="34" charset="0"/>
            </a:endParaRPr>
          </a:p>
        </p:txBody>
      </p:sp>
      <p:sp>
        <p:nvSpPr>
          <p:cNvPr id="3" name="Content Placeholder 2"/>
          <p:cNvSpPr>
            <a:spLocks noGrp="1"/>
          </p:cNvSpPr>
          <p:nvPr>
            <p:ph idx="1"/>
          </p:nvPr>
        </p:nvSpPr>
        <p:spPr>
          <a:xfrm>
            <a:off x="998569" y="1108953"/>
            <a:ext cx="10141225" cy="5544766"/>
          </a:xfrm>
        </p:spPr>
        <p:txBody>
          <a:bodyPr>
            <a:normAutofit fontScale="92500" lnSpcReduction="10000"/>
          </a:bodyPr>
          <a:lstStyle/>
          <a:p>
            <a:pPr marL="0" indent="0">
              <a:buNone/>
            </a:pPr>
            <a:endParaRPr lang="en-US" sz="800" b="1" dirty="0" smtClean="0">
              <a:latin typeface="Arial Black" panose="020B0A04020102020204" pitchFamily="34" charset="0"/>
            </a:endParaRPr>
          </a:p>
          <a:p>
            <a:pPr lvl="2">
              <a:spcBef>
                <a:spcPts val="0"/>
              </a:spcBef>
            </a:pPr>
            <a:r>
              <a:rPr lang="en-US" sz="3800" dirty="0" smtClean="0">
                <a:ln>
                  <a:solidFill>
                    <a:srgbClr val="0F4C8F"/>
                  </a:solidFill>
                </a:ln>
                <a:solidFill>
                  <a:srgbClr val="92D050"/>
                </a:solidFill>
              </a:rPr>
              <a:t>Hardware</a:t>
            </a:r>
          </a:p>
          <a:p>
            <a:pPr lvl="4">
              <a:spcBef>
                <a:spcPts val="0"/>
              </a:spcBef>
            </a:pPr>
            <a:r>
              <a:rPr lang="en-US" sz="3600" dirty="0">
                <a:solidFill>
                  <a:srgbClr val="92D050"/>
                </a:solidFill>
              </a:rPr>
              <a:t>Physical </a:t>
            </a:r>
            <a:r>
              <a:rPr lang="en-US" sz="3600" dirty="0" smtClean="0">
                <a:solidFill>
                  <a:srgbClr val="92D050"/>
                </a:solidFill>
              </a:rPr>
              <a:t>System</a:t>
            </a:r>
            <a:endParaRPr lang="en-US" sz="3600" dirty="0">
              <a:solidFill>
                <a:srgbClr val="92D050"/>
              </a:solidFill>
            </a:endParaRPr>
          </a:p>
          <a:p>
            <a:pPr lvl="4">
              <a:spcBef>
                <a:spcPts val="0"/>
              </a:spcBef>
            </a:pPr>
            <a:r>
              <a:rPr lang="en-US" sz="3600" dirty="0" smtClean="0">
                <a:solidFill>
                  <a:srgbClr val="92D050"/>
                </a:solidFill>
              </a:rPr>
              <a:t>Logical System</a:t>
            </a:r>
          </a:p>
          <a:p>
            <a:pPr lvl="4"/>
            <a:r>
              <a:rPr lang="en-US" sz="3600" dirty="0" smtClean="0">
                <a:solidFill>
                  <a:srgbClr val="92D050"/>
                </a:solidFill>
              </a:rPr>
              <a:t>Logical Integration</a:t>
            </a:r>
          </a:p>
          <a:p>
            <a:pPr lvl="4"/>
            <a:r>
              <a:rPr lang="en-US" sz="3600" dirty="0" smtClean="0">
                <a:solidFill>
                  <a:srgbClr val="92D050"/>
                </a:solidFill>
              </a:rPr>
              <a:t>Workflow</a:t>
            </a:r>
          </a:p>
          <a:p>
            <a:pPr lvl="4"/>
            <a:r>
              <a:rPr lang="en-US" sz="3600" dirty="0" smtClean="0">
                <a:solidFill>
                  <a:srgbClr val="92D050"/>
                </a:solidFill>
              </a:rPr>
              <a:t>Logic Data Integration</a:t>
            </a:r>
          </a:p>
          <a:p>
            <a:pPr lvl="2"/>
            <a:r>
              <a:rPr lang="en-US" sz="3800" dirty="0" smtClean="0">
                <a:solidFill>
                  <a:srgbClr val="0F4C8F"/>
                </a:solidFill>
              </a:rPr>
              <a:t>Software </a:t>
            </a:r>
          </a:p>
          <a:p>
            <a:pPr lvl="2"/>
            <a:r>
              <a:rPr lang="en-US" sz="3800" dirty="0" smtClean="0">
                <a:solidFill>
                  <a:srgbClr val="0F4C8F"/>
                </a:solidFill>
              </a:rPr>
              <a:t>MHE Deployment</a:t>
            </a:r>
          </a:p>
          <a:p>
            <a:pPr lvl="2"/>
            <a:r>
              <a:rPr lang="en-US" sz="3800" dirty="0" smtClean="0">
                <a:solidFill>
                  <a:srgbClr val="0F4C8F"/>
                </a:solidFill>
              </a:rPr>
              <a:t>Routine Operations</a:t>
            </a:r>
          </a:p>
          <a:p>
            <a:pPr lvl="2"/>
            <a:r>
              <a:rPr lang="en-US" sz="3800" dirty="0" smtClean="0">
                <a:solidFill>
                  <a:srgbClr val="0F4C8F"/>
                </a:solidFill>
              </a:rPr>
              <a:t>Exception Handling</a:t>
            </a:r>
          </a:p>
          <a:p>
            <a:pPr lvl="2"/>
            <a:r>
              <a:rPr lang="en-US" sz="3800" dirty="0" smtClean="0">
                <a:solidFill>
                  <a:srgbClr val="0F4C8F"/>
                </a:solidFill>
              </a:rPr>
              <a:t>Operations &amp; Maintenance System Support</a:t>
            </a:r>
          </a:p>
          <a:p>
            <a:pPr lvl="2"/>
            <a:endParaRPr lang="en-US" sz="3800" dirty="0" smtClean="0">
              <a:solidFill>
                <a:srgbClr val="0F4C8F"/>
              </a:solidFill>
            </a:endParaRPr>
          </a:p>
          <a:p>
            <a:endParaRPr lang="en-US" dirty="0" smtClean="0"/>
          </a:p>
          <a:p>
            <a:endParaRPr lang="en-US" dirty="0"/>
          </a:p>
        </p:txBody>
      </p:sp>
    </p:spTree>
    <p:extLst>
      <p:ext uri="{BB962C8B-B14F-4D97-AF65-F5344CB8AC3E}">
        <p14:creationId xmlns:p14="http://schemas.microsoft.com/office/powerpoint/2010/main" val="3962160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673"/>
            <a:ext cx="10515600" cy="886691"/>
          </a:xfrm>
        </p:spPr>
        <p:txBody>
          <a:bodyPr>
            <a:normAutofit/>
          </a:bodyPr>
          <a:lstStyle/>
          <a:p>
            <a:r>
              <a:rPr lang="en-US" dirty="0" smtClean="0">
                <a:solidFill>
                  <a:srgbClr val="92D050"/>
                </a:solidFill>
                <a:latin typeface="Arial Black" panose="020B0A04020102020204" pitchFamily="34" charset="0"/>
              </a:rPr>
              <a:t>Setting up an SSL Certificate</a:t>
            </a:r>
            <a:endParaRPr lang="en-US" dirty="0">
              <a:solidFill>
                <a:srgbClr val="92D050"/>
              </a:solidFill>
              <a:latin typeface="Arial Black" panose="020B0A04020102020204" pitchFamily="34" charset="0"/>
            </a:endParaRPr>
          </a:p>
        </p:txBody>
      </p:sp>
      <p:pic>
        <p:nvPicPr>
          <p:cNvPr id="3074" name="Picture 2" descr="44260c03-3a7c-886d-0f2a-1ac5805677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29" y="1283855"/>
            <a:ext cx="9703936" cy="53109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24932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711"/>
          </a:xfrm>
        </p:spPr>
        <p:txBody>
          <a:bodyPr>
            <a:normAutofit/>
          </a:bodyPr>
          <a:lstStyle/>
          <a:p>
            <a:r>
              <a:rPr lang="en-US" dirty="0" smtClean="0">
                <a:solidFill>
                  <a:srgbClr val="92D050"/>
                </a:solidFill>
                <a:latin typeface="Arial Black" panose="020B0A04020102020204" pitchFamily="34" charset="0"/>
              </a:rPr>
              <a:t>Setting up an SSL Certificate</a:t>
            </a:r>
            <a:endParaRPr lang="en-US" dirty="0">
              <a:solidFill>
                <a:srgbClr val="92D050"/>
              </a:solidFill>
              <a:latin typeface="Arial Black" panose="020B0A04020102020204" pitchFamily="34" charset="0"/>
            </a:endParaRPr>
          </a:p>
        </p:txBody>
      </p:sp>
      <p:sp>
        <p:nvSpPr>
          <p:cNvPr id="9" name="Rectangle 8"/>
          <p:cNvSpPr/>
          <p:nvPr/>
        </p:nvSpPr>
        <p:spPr>
          <a:xfrm>
            <a:off x="646545" y="1492051"/>
            <a:ext cx="11545455" cy="4431983"/>
          </a:xfrm>
          <a:prstGeom prst="rect">
            <a:avLst/>
          </a:prstGeom>
        </p:spPr>
        <p:txBody>
          <a:bodyPr wrap="square">
            <a:spAutoFit/>
          </a:bodyPr>
          <a:lstStyle/>
          <a:p>
            <a:r>
              <a:rPr lang="en-US" sz="2800" dirty="0" smtClean="0"/>
              <a:t>The turnaround </a:t>
            </a:r>
            <a:r>
              <a:rPr lang="en-US" sz="2800" dirty="0"/>
              <a:t>for the certificate is within a few days. </a:t>
            </a:r>
            <a:endParaRPr lang="en-US" sz="2800" dirty="0" smtClean="0"/>
          </a:p>
          <a:p>
            <a:endParaRPr lang="en-US" sz="2800" dirty="0" smtClean="0"/>
          </a:p>
          <a:p>
            <a:pPr marL="514350" indent="-514350">
              <a:buFont typeface="+mj-lt"/>
              <a:buAutoNum type="arabicPeriod"/>
            </a:pPr>
            <a:r>
              <a:rPr lang="en-US" sz="2800" dirty="0" smtClean="0"/>
              <a:t>After you receive the  </a:t>
            </a:r>
            <a:r>
              <a:rPr lang="en-US" sz="2800" dirty="0"/>
              <a:t>new </a:t>
            </a:r>
            <a:r>
              <a:rPr lang="en-US" sz="2800" dirty="0" smtClean="0"/>
              <a:t>certificate, </a:t>
            </a:r>
            <a:r>
              <a:rPr lang="en-US" sz="2800" dirty="0"/>
              <a:t>install it by clicking </a:t>
            </a:r>
            <a:r>
              <a:rPr lang="en-US" sz="2800" dirty="0" smtClean="0"/>
              <a:t>the </a:t>
            </a:r>
            <a:r>
              <a:rPr lang="en-US" sz="2800" b="1" dirty="0"/>
              <a:t>C</a:t>
            </a:r>
            <a:r>
              <a:rPr lang="en-US" sz="2800" b="1" dirty="0" smtClean="0"/>
              <a:t>omplete </a:t>
            </a:r>
            <a:r>
              <a:rPr lang="en-US" sz="2800" b="1" dirty="0"/>
              <a:t>R</a:t>
            </a:r>
            <a:r>
              <a:rPr lang="en-US" sz="2800" b="1" dirty="0" smtClean="0"/>
              <a:t>equest </a:t>
            </a:r>
            <a:r>
              <a:rPr lang="en-US" sz="2800" dirty="0"/>
              <a:t>button.</a:t>
            </a:r>
            <a:br>
              <a:rPr lang="en-US" sz="2800" dirty="0"/>
            </a:br>
            <a:endParaRPr lang="en-US" sz="2800" dirty="0" smtClean="0"/>
          </a:p>
          <a:p>
            <a:pPr marL="514350" indent="-514350">
              <a:buFont typeface="+mj-lt"/>
              <a:buAutoNum type="arabicPeriod"/>
            </a:pPr>
            <a:r>
              <a:rPr lang="en-US" sz="2800" dirty="0" smtClean="0"/>
              <a:t>Switch </a:t>
            </a:r>
            <a:r>
              <a:rPr lang="en-US" sz="2800" dirty="0"/>
              <a:t>the default site’s SSL certificate to the new </a:t>
            </a:r>
            <a:r>
              <a:rPr lang="en-US" sz="2800" dirty="0" smtClean="0"/>
              <a:t>certificate:</a:t>
            </a:r>
            <a:br>
              <a:rPr lang="en-US" sz="2800" dirty="0" smtClean="0"/>
            </a:br>
            <a:r>
              <a:rPr lang="en-US" sz="2800" dirty="0" smtClean="0"/>
              <a:t>Click </a:t>
            </a:r>
            <a:r>
              <a:rPr lang="en-US" sz="2800" b="1" dirty="0" smtClean="0"/>
              <a:t>Sites-</a:t>
            </a:r>
            <a:r>
              <a:rPr lang="en-US" sz="2800" dirty="0" smtClean="0"/>
              <a:t>-&gt;</a:t>
            </a:r>
            <a:r>
              <a:rPr lang="en-US" sz="2800" b="1" dirty="0" smtClean="0"/>
              <a:t>Default </a:t>
            </a:r>
            <a:r>
              <a:rPr lang="en-US" sz="2800" b="1" dirty="0"/>
              <a:t>Web Site </a:t>
            </a:r>
            <a:r>
              <a:rPr lang="en-US" sz="2800" dirty="0" smtClean="0"/>
              <a:t>--&gt;</a:t>
            </a:r>
            <a:r>
              <a:rPr lang="en-US" sz="2800" b="1" dirty="0"/>
              <a:t>B</a:t>
            </a:r>
            <a:r>
              <a:rPr lang="en-US" sz="2800" b="1" dirty="0" smtClean="0"/>
              <a:t>inding</a:t>
            </a:r>
            <a:r>
              <a:rPr lang="en-US" sz="2800" dirty="0"/>
              <a:t>, and </a:t>
            </a:r>
            <a:r>
              <a:rPr lang="en-US" sz="2800" dirty="0" smtClean="0"/>
              <a:t>select </a:t>
            </a:r>
            <a:r>
              <a:rPr lang="en-US" sz="2800" dirty="0"/>
              <a:t>the new certificate.</a:t>
            </a:r>
          </a:p>
          <a:p>
            <a:pPr lvl="0">
              <a:spcBef>
                <a:spcPts val="1200"/>
              </a:spcBef>
              <a:spcAft>
                <a:spcPts val="1200"/>
              </a:spcAft>
            </a:pPr>
            <a:r>
              <a:rPr lang="en-US" sz="2800" dirty="0" smtClean="0"/>
              <a:t>See screen shot, next slide:</a:t>
            </a:r>
            <a:endParaRPr lang="en-US" sz="2800" dirty="0"/>
          </a:p>
          <a:p>
            <a:pPr>
              <a:spcBef>
                <a:spcPts val="1200"/>
              </a:spcBef>
              <a:spcAft>
                <a:spcPts val="1200"/>
              </a:spcAft>
            </a:pPr>
            <a:endParaRPr lang="en-US" sz="2800" dirty="0"/>
          </a:p>
        </p:txBody>
      </p:sp>
    </p:spTree>
    <p:extLst>
      <p:ext uri="{BB962C8B-B14F-4D97-AF65-F5344CB8AC3E}">
        <p14:creationId xmlns:p14="http://schemas.microsoft.com/office/powerpoint/2010/main" val="2173832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normAutofit/>
          </a:bodyPr>
          <a:lstStyle/>
          <a:p>
            <a:r>
              <a:rPr lang="en-US" dirty="0" smtClean="0">
                <a:solidFill>
                  <a:srgbClr val="92D050"/>
                </a:solidFill>
                <a:latin typeface="Arial Black" panose="020B0A04020102020204" pitchFamily="34" charset="0"/>
              </a:rPr>
              <a:t>Setting up an </a:t>
            </a:r>
            <a:r>
              <a:rPr lang="en-US" dirty="0">
                <a:solidFill>
                  <a:srgbClr val="92D050"/>
                </a:solidFill>
                <a:latin typeface="Arial Black" panose="020B0A04020102020204" pitchFamily="34" charset="0"/>
              </a:rPr>
              <a:t>SSL </a:t>
            </a:r>
            <a:r>
              <a:rPr lang="en-US" dirty="0" smtClean="0">
                <a:solidFill>
                  <a:srgbClr val="92D050"/>
                </a:solidFill>
                <a:latin typeface="Arial Black" panose="020B0A04020102020204" pitchFamily="34" charset="0"/>
              </a:rPr>
              <a:t>Certificate</a:t>
            </a:r>
            <a:endParaRPr lang="en-US" dirty="0">
              <a:solidFill>
                <a:srgbClr val="92D050"/>
              </a:solidFill>
              <a:latin typeface="Arial Black" panose="020B0A04020102020204" pitchFamily="34" charset="0"/>
            </a:endParaRPr>
          </a:p>
        </p:txBody>
      </p:sp>
      <p:pic>
        <p:nvPicPr>
          <p:cNvPr id="4098" name="Picture 2" descr="d032645d-9bf7-cbc6-db5a-2bd36dbbe2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145309"/>
            <a:ext cx="9998109" cy="54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80583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91831"/>
            <a:ext cx="10141226" cy="2178995"/>
          </a:xfrm>
        </p:spPr>
        <p:txBody>
          <a:bodyPr>
            <a:noAutofit/>
          </a:bodyPr>
          <a:lstStyle/>
          <a:p>
            <a:r>
              <a:rPr lang="en-US" smtClean="0">
                <a:solidFill>
                  <a:srgbClr val="92D050"/>
                </a:solidFill>
                <a:latin typeface="Arial Black" panose="020B0A04020102020204" pitchFamily="34" charset="0"/>
              </a:rPr>
              <a:t>System monitoring, reporting, </a:t>
            </a:r>
            <a:br>
              <a:rPr lang="en-US" smtClean="0">
                <a:solidFill>
                  <a:srgbClr val="92D050"/>
                </a:solidFill>
                <a:latin typeface="Arial Black" panose="020B0A04020102020204" pitchFamily="34" charset="0"/>
              </a:rPr>
            </a:br>
            <a:r>
              <a:rPr lang="en-US" smtClean="0">
                <a:solidFill>
                  <a:srgbClr val="92D050"/>
                </a:solidFill>
                <a:latin typeface="Arial Black" panose="020B0A04020102020204" pitchFamily="34" charset="0"/>
              </a:rPr>
              <a:t>&amp; tools</a:t>
            </a:r>
            <a:endParaRPr lang="en-US">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124462"/>
            <a:ext cx="10141225" cy="3891063"/>
          </a:xfrm>
        </p:spPr>
        <p:txBody>
          <a:bodyPr>
            <a:normAutofit/>
          </a:bodyPr>
          <a:lstStyle/>
          <a:p>
            <a:pPr marL="0" indent="0">
              <a:buNone/>
            </a:pPr>
            <a:endParaRPr lang="en-US" sz="800" b="1" dirty="0" smtClean="0">
              <a:latin typeface="Arial Black" panose="020B0A04020102020204" pitchFamily="34" charset="0"/>
            </a:endParaRPr>
          </a:p>
          <a:p>
            <a:pPr marL="0" indent="0">
              <a:buNone/>
            </a:pPr>
            <a:r>
              <a:rPr lang="en-US" dirty="0" smtClean="0"/>
              <a:t>Use </a:t>
            </a:r>
            <a:r>
              <a:rPr lang="en-US" dirty="0"/>
              <a:t>VA’s enterprising monitoring </a:t>
            </a:r>
            <a:r>
              <a:rPr lang="en-US" dirty="0" smtClean="0"/>
              <a:t>suite to perform system monitoring.  </a:t>
            </a:r>
          </a:p>
          <a:p>
            <a:pPr marL="0" indent="0">
              <a:buNone/>
            </a:pPr>
            <a:r>
              <a:rPr lang="en-US" dirty="0" smtClean="0"/>
              <a:t>Establish probes for:</a:t>
            </a:r>
          </a:p>
          <a:p>
            <a:pPr lvl="1"/>
            <a:r>
              <a:rPr lang="en-US" sz="2800" dirty="0" smtClean="0"/>
              <a:t>operating the system </a:t>
            </a:r>
            <a:r>
              <a:rPr lang="en-US" sz="2800" dirty="0"/>
              <a:t>CPU, </a:t>
            </a:r>
            <a:endParaRPr lang="en-US" sz="2800" dirty="0" smtClean="0"/>
          </a:p>
          <a:p>
            <a:pPr lvl="1"/>
            <a:r>
              <a:rPr lang="en-US" sz="2800" dirty="0" smtClean="0"/>
              <a:t>memory</a:t>
            </a:r>
            <a:r>
              <a:rPr lang="en-US" sz="2800" dirty="0"/>
              <a:t>, </a:t>
            </a:r>
            <a:endParaRPr lang="en-US" sz="2800" dirty="0" smtClean="0"/>
          </a:p>
          <a:p>
            <a:pPr lvl="1"/>
            <a:r>
              <a:rPr lang="en-US" sz="2800" dirty="0" smtClean="0"/>
              <a:t>disk </a:t>
            </a:r>
            <a:r>
              <a:rPr lang="en-US" sz="2800" dirty="0"/>
              <a:t>space, and </a:t>
            </a:r>
            <a:endParaRPr lang="en-US" sz="2800" dirty="0" smtClean="0"/>
          </a:p>
          <a:p>
            <a:pPr lvl="1"/>
            <a:r>
              <a:rPr lang="en-US" sz="2800" dirty="0" smtClean="0"/>
              <a:t>the </a:t>
            </a:r>
            <a:r>
              <a:rPr lang="en-US" sz="2800" dirty="0"/>
              <a:t>Tomcat and MySQL processes.</a:t>
            </a:r>
          </a:p>
          <a:p>
            <a:pPr marL="0" indent="0">
              <a:buNone/>
            </a:pPr>
            <a:endParaRPr lang="en-US" dirty="0"/>
          </a:p>
        </p:txBody>
      </p:sp>
    </p:spTree>
    <p:extLst>
      <p:ext uri="{BB962C8B-B14F-4D97-AF65-F5344CB8AC3E}">
        <p14:creationId xmlns:p14="http://schemas.microsoft.com/office/powerpoint/2010/main" val="889833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291831"/>
            <a:ext cx="10425545" cy="1429021"/>
          </a:xfrm>
        </p:spPr>
        <p:txBody>
          <a:bodyPr>
            <a:noAutofit/>
          </a:bodyPr>
          <a:lstStyle/>
          <a:p>
            <a:r>
              <a:rPr lang="en-US" dirty="0" smtClean="0">
                <a:solidFill>
                  <a:srgbClr val="92D050"/>
                </a:solidFill>
                <a:latin typeface="Arial Black" panose="020B0A04020102020204" pitchFamily="34" charset="0"/>
              </a:rPr>
              <a:t>System monitoring, reporting,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&amp; tools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470826"/>
            <a:ext cx="10141225" cy="3891063"/>
          </a:xfrm>
        </p:spPr>
        <p:txBody>
          <a:bodyPr>
            <a:normAutofit/>
          </a:bodyPr>
          <a:lstStyle/>
          <a:p>
            <a:pPr marL="0" indent="0">
              <a:buNone/>
            </a:pPr>
            <a:endParaRPr lang="en-US" sz="800" b="1" dirty="0" smtClean="0">
              <a:latin typeface="Arial Black" panose="020B0A04020102020204" pitchFamily="34" charset="0"/>
            </a:endParaRPr>
          </a:p>
          <a:p>
            <a:pPr marL="0" indent="0">
              <a:buNone/>
            </a:pPr>
            <a:endParaRPr lang="en-US" dirty="0"/>
          </a:p>
        </p:txBody>
      </p:sp>
      <p:sp>
        <p:nvSpPr>
          <p:cNvPr id="7" name="Rectangle 2"/>
          <p:cNvSpPr>
            <a:spLocks noChangeArrowheads="1"/>
          </p:cNvSpPr>
          <p:nvPr/>
        </p:nvSpPr>
        <p:spPr bwMode="auto">
          <a:xfrm>
            <a:off x="202046" y="1720852"/>
            <a:ext cx="11379200" cy="3593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584" tIns="152352"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lang="en-US" altLang="en-US" sz="2800" b="1" dirty="0"/>
              <a:t>A</a:t>
            </a:r>
            <a:r>
              <a:rPr lang="en-US" altLang="en-US" sz="2800" b="1" dirty="0" bmk=""/>
              <a:t>vailability Monitoring</a:t>
            </a:r>
            <a:endParaRPr lang="en-US" altLang="en-US" sz="2800" b="1" dirty="0"/>
          </a:p>
          <a:p>
            <a:pPr eaLnBrk="0" fontAlgn="base" hangingPunct="0">
              <a:spcBef>
                <a:spcPct val="0"/>
              </a:spcBef>
              <a:spcAft>
                <a:spcPct val="0"/>
              </a:spcAft>
            </a:pPr>
            <a:r>
              <a:rPr lang="en-US" sz="2800" dirty="0"/>
              <a:t>Probe the status controller regularly (for example, every 10 minutes) for the application’s availability.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This </a:t>
            </a:r>
            <a:r>
              <a:rPr lang="en-US" altLang="en-US" sz="2800" dirty="0"/>
              <a:t>keeps the Java VM warm and allows the monitoring tool to test the status of system components such as the database and </a:t>
            </a:r>
            <a:r>
              <a:rPr lang="en-US" altLang="en-US" sz="2800" dirty="0" err="1"/>
              <a:t>VistA</a:t>
            </a:r>
            <a:r>
              <a:rPr lang="en-US" altLang="en-US" sz="2800" dirty="0"/>
              <a:t> connectivity</a:t>
            </a:r>
            <a:r>
              <a:rPr lang="en-US" altLang="en-US" sz="28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t>                 </a:t>
            </a:r>
            <a:r>
              <a:rPr lang="en-US" altLang="en-US" sz="2000" dirty="0" smtClean="0"/>
              <a:t>Application Status Checks: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67666923"/>
              </p:ext>
            </p:extLst>
          </p:nvPr>
        </p:nvGraphicFramePr>
        <p:xfrm>
          <a:off x="4627417" y="4364181"/>
          <a:ext cx="6414655" cy="1997708"/>
        </p:xfrm>
        <a:graphic>
          <a:graphicData uri="http://schemas.openxmlformats.org/drawingml/2006/table">
            <a:tbl>
              <a:tblPr firstRow="1" firstCol="1" bandRow="1"/>
              <a:tblGrid>
                <a:gridCol w="3343488">
                  <a:extLst>
                    <a:ext uri="{9D8B030D-6E8A-4147-A177-3AD203B41FA5}">
                      <a16:colId xmlns:a16="http://schemas.microsoft.com/office/drawing/2014/main" val="3667993963"/>
                    </a:ext>
                  </a:extLst>
                </a:gridCol>
                <a:gridCol w="3071167">
                  <a:extLst>
                    <a:ext uri="{9D8B030D-6E8A-4147-A177-3AD203B41FA5}">
                      <a16:colId xmlns:a16="http://schemas.microsoft.com/office/drawing/2014/main" val="929171367"/>
                    </a:ext>
                  </a:extLst>
                </a:gridCol>
              </a:tblGrid>
              <a:tr h="499427">
                <a:tc>
                  <a:txBody>
                    <a:bodyPr/>
                    <a:lstStyle/>
                    <a:p>
                      <a:pPr marL="0" marR="0">
                        <a:spcBef>
                          <a:spcPts val="600"/>
                        </a:spcBef>
                        <a:spcAft>
                          <a:spcPts val="600"/>
                        </a:spcAft>
                      </a:pPr>
                      <a:r>
                        <a:rPr lang="en-US" sz="1600" b="1">
                          <a:effectLst/>
                          <a:latin typeface="Arial" panose="020B0604020202020204" pitchFamily="34" charset="0"/>
                          <a:ea typeface="Times New Roman" panose="02020603050405020304" pitchFamily="18" charset="0"/>
                        </a:rPr>
                        <a:t>Concern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dirty="0">
                          <a:effectLst/>
                          <a:latin typeface="Arial" panose="020B0604020202020204" pitchFamily="34" charset="0"/>
                          <a:ea typeface="Times New Roman" panose="02020603050405020304" pitchFamily="18" charset="0"/>
                        </a:rPr>
                        <a:t>Test</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127653581"/>
                  </a:ext>
                </a:extLst>
              </a:tr>
              <a:tr h="499427">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Web application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Application: OK</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9126866"/>
                  </a:ext>
                </a:extLst>
              </a:tr>
              <a:tr h="499427">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Database connectivity</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Database: OK</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5167"/>
                  </a:ext>
                </a:extLst>
              </a:tr>
              <a:tr h="499427">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VistA connectivity</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err="1">
                          <a:effectLst/>
                          <a:latin typeface="Arial" panose="020B0604020202020204" pitchFamily="34" charset="0"/>
                          <a:ea typeface="Times New Roman" panose="02020603050405020304" pitchFamily="18" charset="0"/>
                        </a:rPr>
                        <a:t>VistA</a:t>
                      </a:r>
                      <a:r>
                        <a:rPr lang="en-US" sz="1600" dirty="0">
                          <a:effectLst/>
                          <a:latin typeface="Arial" panose="020B0604020202020204" pitchFamily="34" charset="0"/>
                          <a:ea typeface="Times New Roman" panose="02020603050405020304" pitchFamily="18" charset="0"/>
                        </a:rPr>
                        <a:t>: OK</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871944"/>
                  </a:ext>
                </a:extLst>
              </a:tr>
            </a:tbl>
          </a:graphicData>
        </a:graphic>
      </p:graphicFrame>
    </p:spTree>
    <p:extLst>
      <p:ext uri="{BB962C8B-B14F-4D97-AF65-F5344CB8AC3E}">
        <p14:creationId xmlns:p14="http://schemas.microsoft.com/office/powerpoint/2010/main" val="56697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09" y="581532"/>
            <a:ext cx="10259291" cy="1302686"/>
          </a:xfrm>
        </p:spPr>
        <p:txBody>
          <a:bodyPr>
            <a:noAutofit/>
          </a:bodyPr>
          <a:lstStyle/>
          <a:p>
            <a:r>
              <a:rPr lang="en-US" dirty="0" smtClean="0">
                <a:solidFill>
                  <a:srgbClr val="92D050"/>
                </a:solidFill>
                <a:latin typeface="Arial Black" panose="020B0A04020102020204" pitchFamily="34" charset="0"/>
              </a:rPr>
              <a:t>System monitoring, reporting,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&amp; tools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470826"/>
            <a:ext cx="10141225" cy="3891063"/>
          </a:xfrm>
        </p:spPr>
        <p:txBody>
          <a:bodyPr>
            <a:normAutofit/>
          </a:bodyPr>
          <a:lstStyle/>
          <a:p>
            <a:pPr marL="0" indent="0">
              <a:buNone/>
            </a:pPr>
            <a:endParaRPr lang="en-US" sz="800" b="1" smtClean="0">
              <a:latin typeface="Arial Black" panose="020B0A04020102020204" pitchFamily="34" charset="0"/>
            </a:endParaRPr>
          </a:p>
          <a:p>
            <a:pPr marL="0" indent="0">
              <a:buNone/>
            </a:pPr>
            <a:endParaRPr lang="en-US"/>
          </a:p>
        </p:txBody>
      </p:sp>
      <p:sp>
        <p:nvSpPr>
          <p:cNvPr id="7" name="Rectangle 2"/>
          <p:cNvSpPr>
            <a:spLocks noChangeArrowheads="1"/>
          </p:cNvSpPr>
          <p:nvPr/>
        </p:nvSpPr>
        <p:spPr bwMode="auto">
          <a:xfrm>
            <a:off x="304800" y="2082899"/>
            <a:ext cx="11379200" cy="27776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584" tIns="152352"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Loading </a:t>
            </a:r>
            <a:r>
              <a:rPr lang="en-US" altLang="en-US" sz="2800" dirty="0"/>
              <a:t>the status screen checks the application status in general, as well as the database and </a:t>
            </a:r>
            <a:r>
              <a:rPr lang="en-US" altLang="en-US" sz="2800" dirty="0" err="1"/>
              <a:t>VistA</a:t>
            </a:r>
            <a:r>
              <a:rPr lang="en-US" altLang="en-US" sz="2800" dirty="0"/>
              <a:t> connectivity. </a:t>
            </a:r>
            <a:endParaRPr lang="en-US" altLang="en-US" sz="28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t>In </a:t>
            </a:r>
            <a:r>
              <a:rPr lang="en-US" altLang="en-US" sz="2800" dirty="0"/>
              <a:t>addition to automated monitoring, </a:t>
            </a:r>
            <a:r>
              <a:rPr lang="en-US" altLang="en-US" sz="2800" dirty="0" smtClean="0"/>
              <a:t>you can check this </a:t>
            </a:r>
            <a:r>
              <a:rPr lang="en-US" altLang="en-US" sz="2800" dirty="0"/>
              <a:t>screen </a:t>
            </a:r>
            <a:r>
              <a:rPr lang="en-US" altLang="en-US" sz="2800" dirty="0" smtClean="0"/>
              <a:t>manually </a:t>
            </a:r>
            <a:r>
              <a:rPr lang="en-US" altLang="en-US" sz="2800" dirty="0"/>
              <a:t>to determine the status of the system after a deployment or patch, or during troubleshooting.</a:t>
            </a:r>
          </a:p>
        </p:txBody>
      </p:sp>
    </p:spTree>
    <p:extLst>
      <p:ext uri="{BB962C8B-B14F-4D97-AF65-F5344CB8AC3E}">
        <p14:creationId xmlns:p14="http://schemas.microsoft.com/office/powerpoint/2010/main" val="2948427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79396"/>
            <a:ext cx="10252364" cy="1814060"/>
          </a:xfrm>
        </p:spPr>
        <p:txBody>
          <a:bodyPr>
            <a:noAutofit/>
          </a:bodyPr>
          <a:lstStyle/>
          <a:p>
            <a:r>
              <a:rPr lang="en-US" dirty="0" smtClean="0">
                <a:solidFill>
                  <a:srgbClr val="92D050"/>
                </a:solidFill>
                <a:latin typeface="Arial Black" panose="020B0A04020102020204" pitchFamily="34" charset="0"/>
              </a:rPr>
              <a:t>System monitoring, reporting, &amp; tools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748145" y="1584136"/>
            <a:ext cx="10960954" cy="4664264"/>
          </a:xfrm>
        </p:spPr>
        <p:txBody>
          <a:bodyPr>
            <a:normAutofit/>
          </a:bodyPr>
          <a:lstStyle/>
          <a:p>
            <a:pPr marL="0" indent="0">
              <a:buNone/>
            </a:pPr>
            <a:endParaRPr lang="en-US" sz="800" b="1" dirty="0" smtClean="0">
              <a:latin typeface="Arial Black" panose="020B0A04020102020204" pitchFamily="34" charset="0"/>
            </a:endParaRPr>
          </a:p>
          <a:p>
            <a:pPr marL="0" lvl="0" indent="0" eaLnBrk="0" fontAlgn="base" hangingPunct="0">
              <a:lnSpc>
                <a:spcPct val="100000"/>
              </a:lnSpc>
              <a:spcBef>
                <a:spcPct val="0"/>
              </a:spcBef>
              <a:spcAft>
                <a:spcPct val="0"/>
              </a:spcAft>
              <a:buNone/>
            </a:pPr>
            <a:r>
              <a:rPr lang="en-US" altLang="en-US" sz="3200" b="1" dirty="0" smtClean="0">
                <a:latin typeface="Arial" panose="020B0604020202020204" pitchFamily="34" charset="0"/>
                <a:cs typeface="Arial" panose="020B0604020202020204" pitchFamily="34" charset="0"/>
              </a:rPr>
              <a:t>P</a:t>
            </a:r>
            <a:r>
              <a:rPr lang="en-US" altLang="en-US" sz="3200" b="1" dirty="0" smtClean="0" bmk="">
                <a:latin typeface="Arial" panose="020B0604020202020204" pitchFamily="34" charset="0"/>
                <a:cs typeface="Arial" panose="020B0604020202020204" pitchFamily="34" charset="0"/>
              </a:rPr>
              <a:t>erformance and Capacity </a:t>
            </a:r>
            <a:r>
              <a:rPr lang="en-US" altLang="en-US" sz="3200" b="1" dirty="0" bmk="">
                <a:latin typeface="Arial" panose="020B0604020202020204" pitchFamily="34" charset="0"/>
                <a:cs typeface="Arial" panose="020B0604020202020204" pitchFamily="34" charset="0"/>
              </a:rPr>
              <a:t>Monitoring</a:t>
            </a:r>
            <a:r>
              <a:rPr lang="en-US" altLang="en-US" sz="3200" b="1" dirty="0">
                <a:latin typeface="Arial" panose="020B0604020202020204" pitchFamily="34" charset="0"/>
                <a:cs typeface="Arial" panose="020B0604020202020204" pitchFamily="34" charset="0"/>
              </a:rPr>
              <a:t> </a:t>
            </a:r>
            <a:endParaRPr lang="en-US" altLang="en-US" sz="3200" b="1"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ts val="1200"/>
              </a:spcBef>
              <a:spcAft>
                <a:spcPct val="0"/>
              </a:spcAft>
              <a:buNone/>
            </a:pPr>
            <a:r>
              <a:rPr lang="en-US" altLang="en-US" dirty="0" smtClean="0"/>
              <a:t>MHE’s </a:t>
            </a:r>
            <a:r>
              <a:rPr lang="en-US" altLang="en-US" dirty="0"/>
              <a:t>performance and capacity management consists </a:t>
            </a:r>
            <a:r>
              <a:rPr lang="en-US" altLang="en-US" dirty="0" smtClean="0"/>
              <a:t>of: </a:t>
            </a:r>
          </a:p>
          <a:p>
            <a:pPr eaLnBrk="0" fontAlgn="base" hangingPunct="0">
              <a:lnSpc>
                <a:spcPct val="100000"/>
              </a:lnSpc>
              <a:spcBef>
                <a:spcPct val="0"/>
              </a:spcBef>
              <a:spcAft>
                <a:spcPct val="0"/>
              </a:spcAft>
            </a:pPr>
            <a:r>
              <a:rPr lang="en-US" altLang="en-US" dirty="0" smtClean="0"/>
              <a:t>verifying </a:t>
            </a:r>
            <a:r>
              <a:rPr lang="en-US" altLang="en-US" dirty="0"/>
              <a:t>system performance through page loads and log analysis, and </a:t>
            </a:r>
            <a:endParaRPr lang="en-US" altLang="en-US" dirty="0" smtClean="0"/>
          </a:p>
          <a:p>
            <a:pPr eaLnBrk="0" fontAlgn="base" hangingPunct="0">
              <a:lnSpc>
                <a:spcPct val="100000"/>
              </a:lnSpc>
              <a:spcBef>
                <a:spcPct val="0"/>
              </a:spcBef>
              <a:spcAft>
                <a:spcPts val="1200"/>
              </a:spcAft>
            </a:pPr>
            <a:r>
              <a:rPr lang="en-US" altLang="en-US" dirty="0" smtClean="0"/>
              <a:t>verifying </a:t>
            </a:r>
            <a:r>
              <a:rPr lang="en-US" altLang="en-US" dirty="0"/>
              <a:t>capacity through disk and network analysis</a:t>
            </a:r>
            <a:r>
              <a:rPr lang="en-US" altLang="en-US" dirty="0" smtClean="0"/>
              <a:t>.</a:t>
            </a:r>
          </a:p>
          <a:p>
            <a:pPr marL="0" lvl="0" indent="0" eaLnBrk="0" fontAlgn="base" hangingPunct="0">
              <a:lnSpc>
                <a:spcPct val="100000"/>
              </a:lnSpc>
              <a:spcBef>
                <a:spcPts val="600"/>
              </a:spcBef>
              <a:spcAft>
                <a:spcPct val="0"/>
              </a:spcAft>
              <a:buNone/>
            </a:pPr>
            <a:r>
              <a:rPr lang="en-US" altLang="en-US" dirty="0"/>
              <a:t>Page performance verification is currently a manual process performed by the system administrator as per VA guidelines. Ongoing page performance analysis can be performed by scraping the application server logs for page response </a:t>
            </a:r>
            <a:r>
              <a:rPr lang="en-US" altLang="en-US" dirty="0" smtClean="0"/>
              <a:t>times.</a:t>
            </a:r>
          </a:p>
          <a:p>
            <a:pPr marL="0" lvl="0" indent="0" eaLnBrk="0" fontAlgn="base" hangingPunct="0">
              <a:lnSpc>
                <a:spcPct val="100000"/>
              </a:lnSpc>
              <a:spcBef>
                <a:spcPts val="600"/>
              </a:spcBef>
              <a:spcAft>
                <a:spcPct val="0"/>
              </a:spcAft>
              <a:buNone/>
            </a:pPr>
            <a:endParaRPr lang="en-US" altLang="en-US" dirty="0"/>
          </a:p>
          <a:p>
            <a:pPr marL="0" indent="0">
              <a:buNone/>
            </a:pPr>
            <a:endParaRPr lang="en-US" dirty="0"/>
          </a:p>
        </p:txBody>
      </p:sp>
    </p:spTree>
    <p:extLst>
      <p:ext uri="{BB962C8B-B14F-4D97-AF65-F5344CB8AC3E}">
        <p14:creationId xmlns:p14="http://schemas.microsoft.com/office/powerpoint/2010/main" val="348908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01" y="79396"/>
            <a:ext cx="10720808" cy="1814060"/>
          </a:xfrm>
        </p:spPr>
        <p:txBody>
          <a:bodyPr>
            <a:noAutofit/>
          </a:bodyPr>
          <a:lstStyle/>
          <a:p>
            <a:r>
              <a:rPr lang="en-US" smtClean="0">
                <a:solidFill>
                  <a:srgbClr val="92D050"/>
                </a:solidFill>
                <a:latin typeface="Arial Black" panose="020B0A04020102020204" pitchFamily="34" charset="0"/>
              </a:rPr>
              <a:t>System monitoring, reporting, &amp; tools</a:t>
            </a:r>
            <a:endParaRPr lang="en-US">
              <a:solidFill>
                <a:srgbClr val="92D050"/>
              </a:solidFill>
              <a:latin typeface="Arial Black" panose="020B0A04020102020204" pitchFamily="34" charset="0"/>
            </a:endParaRPr>
          </a:p>
        </p:txBody>
      </p:sp>
      <p:sp>
        <p:nvSpPr>
          <p:cNvPr id="3" name="Content Placeholder 2"/>
          <p:cNvSpPr>
            <a:spLocks noGrp="1"/>
          </p:cNvSpPr>
          <p:nvPr>
            <p:ph idx="1"/>
          </p:nvPr>
        </p:nvSpPr>
        <p:spPr>
          <a:xfrm>
            <a:off x="1302327" y="1584136"/>
            <a:ext cx="10406772" cy="3891063"/>
          </a:xfrm>
        </p:spPr>
        <p:txBody>
          <a:bodyPr>
            <a:normAutofit/>
          </a:bodyPr>
          <a:lstStyle/>
          <a:p>
            <a:pPr marL="0" indent="0">
              <a:buNone/>
            </a:pPr>
            <a:endParaRPr lang="en-US" sz="800" b="1" dirty="0" smtClean="0">
              <a:latin typeface="Arial Black" panose="020B0A04020102020204" pitchFamily="34" charset="0"/>
            </a:endParaRPr>
          </a:p>
          <a:p>
            <a:pPr marL="0" lvl="0" indent="0" eaLnBrk="0" fontAlgn="base" hangingPunct="0">
              <a:lnSpc>
                <a:spcPct val="100000"/>
              </a:lnSpc>
              <a:spcBef>
                <a:spcPct val="0"/>
              </a:spcBef>
              <a:spcAft>
                <a:spcPct val="0"/>
              </a:spcAft>
              <a:buNone/>
            </a:pPr>
            <a:r>
              <a:rPr lang="en-US" altLang="en-US" sz="3200" b="1" dirty="0" smtClean="0">
                <a:latin typeface="Arial" panose="020B0604020202020204" pitchFamily="34" charset="0"/>
                <a:cs typeface="Arial" panose="020B0604020202020204" pitchFamily="34" charset="0"/>
              </a:rPr>
              <a:t>P</a:t>
            </a:r>
            <a:r>
              <a:rPr lang="en-US" altLang="en-US" sz="3200" b="1" dirty="0" smtClean="0" bmk="">
                <a:latin typeface="Arial" panose="020B0604020202020204" pitchFamily="34" charset="0"/>
                <a:cs typeface="Arial" panose="020B0604020202020204" pitchFamily="34" charset="0"/>
              </a:rPr>
              <a:t>erformance/Capacity </a:t>
            </a:r>
            <a:r>
              <a:rPr lang="en-US" altLang="en-US" sz="3200" b="1" dirty="0" bmk="">
                <a:latin typeface="Arial" panose="020B0604020202020204" pitchFamily="34" charset="0"/>
                <a:cs typeface="Arial" panose="020B0604020202020204" pitchFamily="34" charset="0"/>
              </a:rPr>
              <a:t>Monitoring</a:t>
            </a:r>
            <a:r>
              <a:rPr lang="en-US" altLang="en-US" sz="3200" b="1" dirty="0">
                <a:latin typeface="Arial" panose="020B0604020202020204" pitchFamily="34" charset="0"/>
                <a:cs typeface="Arial" panose="020B0604020202020204" pitchFamily="34" charset="0"/>
              </a:rPr>
              <a:t> </a:t>
            </a:r>
          </a:p>
          <a:p>
            <a:pPr marL="0" lvl="0" indent="0" eaLnBrk="0" fontAlgn="base" hangingPunct="0">
              <a:lnSpc>
                <a:spcPct val="100000"/>
              </a:lnSpc>
              <a:spcBef>
                <a:spcPts val="1200"/>
              </a:spcBef>
              <a:spcAft>
                <a:spcPct val="0"/>
              </a:spcAft>
              <a:buNone/>
            </a:pPr>
            <a:r>
              <a:rPr lang="en-US" altLang="en-US" dirty="0" smtClean="0"/>
              <a:t>There </a:t>
            </a:r>
            <a:r>
              <a:rPr lang="en-US" altLang="en-US" dirty="0"/>
              <a:t>are three stated </a:t>
            </a:r>
            <a:r>
              <a:rPr lang="en-US" altLang="en-US" dirty="0" smtClean="0"/>
              <a:t>KPIs:</a:t>
            </a:r>
            <a:endParaRPr lang="en-US" alt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49961101"/>
              </p:ext>
            </p:extLst>
          </p:nvPr>
        </p:nvGraphicFramePr>
        <p:xfrm>
          <a:off x="2452255" y="3048001"/>
          <a:ext cx="6830290" cy="2701634"/>
        </p:xfrm>
        <a:graphic>
          <a:graphicData uri="http://schemas.openxmlformats.org/drawingml/2006/table">
            <a:tbl>
              <a:tblPr firstRow="1" firstCol="1" bandRow="1"/>
              <a:tblGrid>
                <a:gridCol w="3065117">
                  <a:extLst>
                    <a:ext uri="{9D8B030D-6E8A-4147-A177-3AD203B41FA5}">
                      <a16:colId xmlns:a16="http://schemas.microsoft.com/office/drawing/2014/main" val="3820229792"/>
                    </a:ext>
                  </a:extLst>
                </a:gridCol>
                <a:gridCol w="1854207">
                  <a:extLst>
                    <a:ext uri="{9D8B030D-6E8A-4147-A177-3AD203B41FA5}">
                      <a16:colId xmlns:a16="http://schemas.microsoft.com/office/drawing/2014/main" val="1145122688"/>
                    </a:ext>
                  </a:extLst>
                </a:gridCol>
                <a:gridCol w="1910966">
                  <a:extLst>
                    <a:ext uri="{9D8B030D-6E8A-4147-A177-3AD203B41FA5}">
                      <a16:colId xmlns:a16="http://schemas.microsoft.com/office/drawing/2014/main" val="4253126100"/>
                    </a:ext>
                  </a:extLst>
                </a:gridCol>
              </a:tblGrid>
              <a:tr h="642047">
                <a:tc>
                  <a:txBody>
                    <a:bodyPr/>
                    <a:lstStyle/>
                    <a:p>
                      <a:pPr marL="0" marR="0">
                        <a:spcBef>
                          <a:spcPts val="600"/>
                        </a:spcBef>
                        <a:spcAft>
                          <a:spcPts val="600"/>
                        </a:spcAft>
                      </a:pPr>
                      <a:r>
                        <a:rPr lang="en-US" sz="1600" b="1" dirty="0">
                          <a:effectLst/>
                          <a:latin typeface="Arial" panose="020B0604020202020204" pitchFamily="34" charset="0"/>
                          <a:ea typeface="Times New Roman" panose="02020603050405020304" pitchFamily="18" charset="0"/>
                        </a:rPr>
                        <a:t>Action</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a:effectLst/>
                          <a:latin typeface="Arial" panose="020B0604020202020204" pitchFamily="34" charset="0"/>
                          <a:ea typeface="Times New Roman" panose="02020603050405020304" pitchFamily="18" charset="0"/>
                        </a:rPr>
                        <a:t>Threshold</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a:effectLst/>
                          <a:latin typeface="Arial" panose="020B0604020202020204" pitchFamily="34" charset="0"/>
                          <a:ea typeface="Times New Roman" panose="02020603050405020304" pitchFamily="18" charset="0"/>
                        </a:rPr>
                        <a:t>Verification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772443542"/>
                  </a:ext>
                </a:extLst>
              </a:tr>
              <a:tr h="642047">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Initial page load</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15 seconds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Manual</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0704134"/>
                  </a:ext>
                </a:extLst>
              </a:tr>
              <a:tr h="775493">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Subsequent page load</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3 seconds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Manual</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934139"/>
                  </a:ext>
                </a:extLst>
              </a:tr>
              <a:tr h="642047">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Assessment upload</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5 seconds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a:effectLst/>
                          <a:latin typeface="Arial" panose="020B0604020202020204" pitchFamily="34" charset="0"/>
                          <a:ea typeface="Times New Roman" panose="02020603050405020304" pitchFamily="18" charset="0"/>
                        </a:rPr>
                        <a:t>Log analysis</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779331"/>
                  </a:ext>
                </a:extLst>
              </a:tr>
            </a:tbl>
          </a:graphicData>
        </a:graphic>
      </p:graphicFrame>
    </p:spTree>
    <p:extLst>
      <p:ext uri="{BB962C8B-B14F-4D97-AF65-F5344CB8AC3E}">
        <p14:creationId xmlns:p14="http://schemas.microsoft.com/office/powerpoint/2010/main" val="1491097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110837"/>
            <a:ext cx="10633364" cy="1413163"/>
          </a:xfrm>
        </p:spPr>
        <p:txBody>
          <a:bodyPr>
            <a:noAutofit/>
          </a:bodyPr>
          <a:lstStyle/>
          <a:p>
            <a:r>
              <a:rPr lang="en-US" dirty="0" smtClean="0">
                <a:solidFill>
                  <a:srgbClr val="92D050"/>
                </a:solidFill>
                <a:latin typeface="Arial Black" panose="020B0A04020102020204" pitchFamily="34" charset="0"/>
              </a:rPr>
              <a:t>System monitoring, reporting,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&amp; tools</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470826"/>
            <a:ext cx="10141225" cy="3891063"/>
          </a:xfrm>
        </p:spPr>
        <p:txBody>
          <a:bodyPr>
            <a:normAutofit/>
          </a:bodyPr>
          <a:lstStyle/>
          <a:p>
            <a:pPr marL="0" indent="0">
              <a:buNone/>
            </a:pPr>
            <a:endParaRPr lang="en-US" sz="800" b="1" smtClean="0">
              <a:latin typeface="Arial Black" panose="020B0A04020102020204" pitchFamily="34" charset="0"/>
            </a:endParaRPr>
          </a:p>
          <a:p>
            <a:pPr marL="0" indent="0">
              <a:buNone/>
            </a:pPr>
            <a:endParaRPr lang="en-US"/>
          </a:p>
        </p:txBody>
      </p:sp>
      <p:sp>
        <p:nvSpPr>
          <p:cNvPr id="6" name="Rectangle 1"/>
          <p:cNvSpPr>
            <a:spLocks noChangeArrowheads="1"/>
          </p:cNvSpPr>
          <p:nvPr/>
        </p:nvSpPr>
        <p:spPr bwMode="auto">
          <a:xfrm>
            <a:off x="96982" y="1370540"/>
            <a:ext cx="11817928" cy="4131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85584" tIns="152352"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t>MHE </a:t>
            </a:r>
            <a:r>
              <a:rPr lang="en-US" altLang="en-US" sz="2800" dirty="0"/>
              <a:t>disk and network capacity can be assessed by the system </a:t>
            </a:r>
            <a:r>
              <a:rPr lang="en-US" altLang="en-US" sz="2800" dirty="0" smtClean="0"/>
              <a:t/>
            </a:r>
            <a:br>
              <a:rPr lang="en-US" altLang="en-US" sz="2800" dirty="0" smtClean="0"/>
            </a:br>
            <a:r>
              <a:rPr lang="en-US" altLang="en-US" sz="2800" dirty="0" smtClean="0"/>
              <a:t>administrator </a:t>
            </a:r>
            <a:r>
              <a:rPr lang="en-US" altLang="en-US" sz="2800" dirty="0"/>
              <a:t>or NEDIIS per VA guidelines.  </a:t>
            </a:r>
            <a:endParaRPr lang="en-US" altLang="en-US" sz="2800" dirty="0" smtClean="0"/>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t>Free </a:t>
            </a:r>
            <a:r>
              <a:rPr lang="en-US" altLang="en-US" sz="2800" dirty="0"/>
              <a:t>space can be queried via VA’s enterprise monitoring tool </a:t>
            </a:r>
            <a:r>
              <a:rPr lang="en-US" altLang="en-US" sz="2800" dirty="0" smtClean="0"/>
              <a:t>(example, </a:t>
            </a:r>
            <a:r>
              <a:rPr lang="en-US" altLang="en-US" sz="2800" dirty="0" err="1"/>
              <a:t>SolarWinds</a:t>
            </a:r>
            <a:r>
              <a:rPr lang="en-US" altLang="en-US" sz="2800" dirty="0"/>
              <a:t>, etc.).  Network link capacity can be accessed via ongoing link analysis via the network OSS team or NEDIIS</a:t>
            </a:r>
            <a:r>
              <a:rPr lang="en-US" altLang="en-US" sz="2800" dirty="0" smtClean="0"/>
              <a:t>. For </a:t>
            </a:r>
            <a:r>
              <a:rPr lang="en-US" altLang="en-US" sz="2800" dirty="0"/>
              <a:t>more details on disk or link analysis, see VA guidelines</a:t>
            </a:r>
            <a:r>
              <a:rPr lang="en-US" altLang="en-US" sz="2800" dirty="0" smtClean="0"/>
              <a:t>.</a:t>
            </a:r>
          </a:p>
          <a:p>
            <a:pPr eaLnBrk="0" fontAlgn="base" hangingPunct="0">
              <a:spcBef>
                <a:spcPct val="0"/>
              </a:spcBef>
              <a:spcAft>
                <a:spcPct val="0"/>
              </a:spcAft>
            </a:pPr>
            <a:endParaRPr lang="en-US" altLang="en-US" sz="2400" dirty="0" smtClean="0"/>
          </a:p>
          <a:p>
            <a:pPr eaLnBrk="0" fontAlgn="base" hangingPunct="0">
              <a:spcBef>
                <a:spcPct val="0"/>
              </a:spcBef>
              <a:spcAft>
                <a:spcPct val="0"/>
              </a:spcAft>
            </a:pPr>
            <a:r>
              <a:rPr lang="en-US" altLang="en-US" sz="2400" dirty="0" smtClean="0"/>
              <a:t> Procedures </a:t>
            </a:r>
            <a:r>
              <a:rPr lang="en-US" altLang="en-US" sz="2400" dirty="0"/>
              <a:t>for Monitoring </a:t>
            </a:r>
            <a:r>
              <a:rPr lang="en-US" altLang="en-US" sz="2400" dirty="0" smtClean="0"/>
              <a:t>Capacity:</a:t>
            </a: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720874674"/>
              </p:ext>
            </p:extLst>
          </p:nvPr>
        </p:nvGraphicFramePr>
        <p:xfrm>
          <a:off x="5486400" y="4281054"/>
          <a:ext cx="6262256" cy="2282938"/>
        </p:xfrm>
        <a:graphic>
          <a:graphicData uri="http://schemas.openxmlformats.org/drawingml/2006/table">
            <a:tbl>
              <a:tblPr firstRow="1" firstCol="1" bandRow="1"/>
              <a:tblGrid>
                <a:gridCol w="2061962">
                  <a:extLst>
                    <a:ext uri="{9D8B030D-6E8A-4147-A177-3AD203B41FA5}">
                      <a16:colId xmlns:a16="http://schemas.microsoft.com/office/drawing/2014/main" val="2417444840"/>
                    </a:ext>
                  </a:extLst>
                </a:gridCol>
                <a:gridCol w="2308889">
                  <a:extLst>
                    <a:ext uri="{9D8B030D-6E8A-4147-A177-3AD203B41FA5}">
                      <a16:colId xmlns:a16="http://schemas.microsoft.com/office/drawing/2014/main" val="1373811853"/>
                    </a:ext>
                  </a:extLst>
                </a:gridCol>
                <a:gridCol w="1891405">
                  <a:extLst>
                    <a:ext uri="{9D8B030D-6E8A-4147-A177-3AD203B41FA5}">
                      <a16:colId xmlns:a16="http://schemas.microsoft.com/office/drawing/2014/main" val="4155956703"/>
                    </a:ext>
                  </a:extLst>
                </a:gridCol>
              </a:tblGrid>
              <a:tr h="543598">
                <a:tc>
                  <a:txBody>
                    <a:bodyPr/>
                    <a:lstStyle/>
                    <a:p>
                      <a:pPr marL="0" marR="0">
                        <a:spcBef>
                          <a:spcPts val="600"/>
                        </a:spcBef>
                        <a:spcAft>
                          <a:spcPts val="600"/>
                        </a:spcAft>
                      </a:pPr>
                      <a:r>
                        <a:rPr lang="en-US" sz="1600" b="1" dirty="0">
                          <a:effectLst/>
                          <a:latin typeface="Arial" panose="020B0604020202020204" pitchFamily="34" charset="0"/>
                          <a:ea typeface="Times New Roman" panose="02020603050405020304" pitchFamily="18" charset="0"/>
                        </a:rPr>
                        <a:t>Element</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a:effectLst/>
                          <a:latin typeface="Arial" panose="020B0604020202020204" pitchFamily="34" charset="0"/>
                          <a:ea typeface="Times New Roman" panose="02020603050405020304" pitchFamily="18" charset="0"/>
                        </a:rPr>
                        <a:t>Procedure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600" b="1">
                          <a:effectLst/>
                          <a:latin typeface="Arial" panose="020B0604020202020204" pitchFamily="34" charset="0"/>
                          <a:ea typeface="Times New Roman" panose="02020603050405020304" pitchFamily="18" charset="0"/>
                        </a:rPr>
                        <a:t>Actor</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550271896"/>
                  </a:ext>
                </a:extLst>
              </a:tr>
              <a:tr h="579780">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Disk space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Disk free probe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System administrator</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6917292"/>
                  </a:ext>
                </a:extLst>
              </a:tr>
              <a:tr h="579780">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Network links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NetScout ongoing analysis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NEDIIS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3832310"/>
                  </a:ext>
                </a:extLst>
              </a:tr>
              <a:tr h="579780">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30 concurrent users/site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Log analysis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dirty="0">
                          <a:effectLst/>
                          <a:latin typeface="Arial" panose="020B0604020202020204" pitchFamily="34" charset="0"/>
                          <a:ea typeface="Times New Roman" panose="02020603050405020304" pitchFamily="18" charset="0"/>
                        </a:rPr>
                        <a:t>System administrator</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8528577"/>
                  </a:ext>
                </a:extLst>
              </a:tr>
            </a:tbl>
          </a:graphicData>
        </a:graphic>
      </p:graphicFrame>
    </p:spTree>
    <p:extLst>
      <p:ext uri="{BB962C8B-B14F-4D97-AF65-F5344CB8AC3E}">
        <p14:creationId xmlns:p14="http://schemas.microsoft.com/office/powerpoint/2010/main" val="1856852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526472"/>
            <a:ext cx="10141226" cy="1066799"/>
          </a:xfrm>
        </p:spPr>
        <p:txBody>
          <a:bodyPr>
            <a:noAutofit/>
          </a:bodyPr>
          <a:lstStyle/>
          <a:p>
            <a:r>
              <a:rPr lang="en-US" dirty="0" smtClean="0">
                <a:solidFill>
                  <a:srgbClr val="92D050"/>
                </a:solidFill>
                <a:latin typeface="Arial Black" panose="020B0A04020102020204" pitchFamily="34" charset="0"/>
              </a:rPr>
              <a:t>Modules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998569" y="1593272"/>
            <a:ext cx="10141225" cy="5036127"/>
          </a:xfrm>
          <a:ln>
            <a:noFill/>
          </a:ln>
        </p:spPr>
        <p:txBody>
          <a:bodyPr>
            <a:normAutofit/>
          </a:bodyPr>
          <a:lstStyle/>
          <a:p>
            <a:pPr marL="0" indent="0">
              <a:buNone/>
            </a:pPr>
            <a:endParaRPr lang="en-US" sz="800" b="1" dirty="0" smtClean="0">
              <a:latin typeface="Arial Black" panose="020B0A04020102020204" pitchFamily="34" charset="0"/>
            </a:endParaRPr>
          </a:p>
          <a:p>
            <a:pPr lvl="2">
              <a:spcBef>
                <a:spcPts val="0"/>
              </a:spcBef>
            </a:pPr>
            <a:r>
              <a:rPr lang="en-US" sz="3800" dirty="0" smtClean="0">
                <a:solidFill>
                  <a:srgbClr val="0F4C8F"/>
                </a:solidFill>
              </a:rPr>
              <a:t>Hardware</a:t>
            </a:r>
          </a:p>
          <a:p>
            <a:pPr lvl="2"/>
            <a:r>
              <a:rPr lang="en-US" sz="3800" dirty="0" smtClean="0">
                <a:solidFill>
                  <a:srgbClr val="0F4C8F"/>
                </a:solidFill>
              </a:rPr>
              <a:t>Software Description</a:t>
            </a:r>
          </a:p>
          <a:p>
            <a:pPr lvl="2"/>
            <a:r>
              <a:rPr lang="en-US" sz="3800" dirty="0">
                <a:solidFill>
                  <a:srgbClr val="0F4C8F"/>
                </a:solidFill>
              </a:rPr>
              <a:t>MHE Deployment </a:t>
            </a:r>
            <a:endParaRPr lang="en-US" sz="3800" dirty="0" smtClean="0">
              <a:solidFill>
                <a:srgbClr val="0F4C8F"/>
              </a:solidFill>
            </a:endParaRPr>
          </a:p>
          <a:p>
            <a:pPr lvl="2"/>
            <a:r>
              <a:rPr lang="en-US" sz="3800" dirty="0" smtClean="0">
                <a:solidFill>
                  <a:srgbClr val="0F4C8F"/>
                </a:solidFill>
              </a:rPr>
              <a:t>Routine Operations</a:t>
            </a:r>
          </a:p>
          <a:p>
            <a:pPr lvl="2"/>
            <a:r>
              <a:rPr lang="en-US" sz="3800" dirty="0" smtClean="0">
                <a:ln>
                  <a:solidFill>
                    <a:srgbClr val="0F4C8F"/>
                  </a:solidFill>
                </a:ln>
                <a:solidFill>
                  <a:srgbClr val="92D050"/>
                </a:solidFill>
              </a:rPr>
              <a:t>Exception Handling</a:t>
            </a:r>
          </a:p>
          <a:p>
            <a:pPr lvl="3"/>
            <a:r>
              <a:rPr lang="en-US" sz="3600" dirty="0" smtClean="0">
                <a:solidFill>
                  <a:srgbClr val="92D050"/>
                </a:solidFill>
              </a:rPr>
              <a:t>Troubleshooting </a:t>
            </a:r>
          </a:p>
          <a:p>
            <a:pPr lvl="2"/>
            <a:r>
              <a:rPr lang="en-US" sz="3800" dirty="0">
                <a:solidFill>
                  <a:srgbClr val="0F4C8F"/>
                </a:solidFill>
              </a:rPr>
              <a:t>Operations &amp; Maintenance System Support</a:t>
            </a:r>
          </a:p>
          <a:p>
            <a:pPr marL="914400" lvl="2" indent="0">
              <a:buNone/>
            </a:pPr>
            <a:endParaRPr lang="en-US" sz="3800" dirty="0" smtClean="0">
              <a:solidFill>
                <a:srgbClr val="0F4C8F"/>
              </a:solidFill>
            </a:endParaRPr>
          </a:p>
          <a:p>
            <a:endParaRPr lang="en-US" dirty="0" smtClean="0"/>
          </a:p>
          <a:p>
            <a:endParaRPr lang="en-US" dirty="0"/>
          </a:p>
        </p:txBody>
      </p:sp>
    </p:spTree>
    <p:extLst>
      <p:ext uri="{BB962C8B-B14F-4D97-AF65-F5344CB8AC3E}">
        <p14:creationId xmlns:p14="http://schemas.microsoft.com/office/powerpoint/2010/main" val="390587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603115"/>
            <a:ext cx="10141226" cy="1320935"/>
          </a:xfrm>
        </p:spPr>
        <p:txBody>
          <a:bodyPr>
            <a:noAutofit/>
          </a:bodyPr>
          <a:lstStyle/>
          <a:p>
            <a:r>
              <a:rPr lang="en-US" smtClean="0">
                <a:solidFill>
                  <a:srgbClr val="92D050"/>
                </a:solidFill>
                <a:latin typeface="Arial Black" panose="020B0A04020102020204" pitchFamily="34" charset="0"/>
              </a:rPr>
              <a:t>Physical System  </a:t>
            </a:r>
            <a:endParaRPr lang="en-US">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924050"/>
            <a:ext cx="10141225" cy="4437840"/>
          </a:xfrm>
        </p:spPr>
        <p:txBody>
          <a:bodyPr>
            <a:normAutofit/>
          </a:bodyPr>
          <a:lstStyle/>
          <a:p>
            <a:pPr marL="0" indent="0">
              <a:buNone/>
            </a:pPr>
            <a:endParaRPr lang="en-US" sz="800" b="1" smtClean="0">
              <a:latin typeface="Arial Black" panose="020B0A04020102020204" pitchFamily="34" charset="0"/>
            </a:endParaRPr>
          </a:p>
          <a:p>
            <a:endParaRPr lang="en-US" smtClean="0"/>
          </a:p>
          <a:p>
            <a:endParaRPr lang="en-US"/>
          </a:p>
        </p:txBody>
      </p:sp>
      <p:sp>
        <p:nvSpPr>
          <p:cNvPr id="4" name="Rectangle 3"/>
          <p:cNvSpPr/>
          <p:nvPr/>
        </p:nvSpPr>
        <p:spPr>
          <a:xfrm>
            <a:off x="1212573" y="1676347"/>
            <a:ext cx="9896414" cy="4401205"/>
          </a:xfrm>
          <a:prstGeom prst="rect">
            <a:avLst/>
          </a:prstGeom>
        </p:spPr>
        <p:txBody>
          <a:bodyPr wrap="square">
            <a:spAutoFit/>
          </a:bodyPr>
          <a:lstStyle/>
          <a:p>
            <a:r>
              <a:rPr lang="en-US" sz="2800">
                <a:ea typeface="Times New Roman" panose="02020603050405020304" pitchFamily="18" charset="0"/>
              </a:rPr>
              <a:t>The physical eScreening hardware consists of one physical server and </a:t>
            </a:r>
            <a:r>
              <a:rPr lang="en-US" sz="2800" smtClean="0">
                <a:ea typeface="Times New Roman" panose="02020603050405020304" pitchFamily="18" charset="0"/>
              </a:rPr>
              <a:t>up to 600 </a:t>
            </a:r>
            <a:r>
              <a:rPr lang="en-US" sz="2800">
                <a:ea typeface="Times New Roman" panose="02020603050405020304" pitchFamily="18" charset="0"/>
              </a:rPr>
              <a:t>tablets. </a:t>
            </a:r>
            <a:r>
              <a:rPr lang="en-US" sz="2800" smtClean="0">
                <a:ea typeface="Times New Roman" panose="02020603050405020304" pitchFamily="18" charset="0"/>
              </a:rPr>
              <a:t>The </a:t>
            </a:r>
            <a:r>
              <a:rPr lang="en-US" sz="2800">
                <a:ea typeface="Times New Roman" panose="02020603050405020304" pitchFamily="18" charset="0"/>
              </a:rPr>
              <a:t>eScreening application runs on the physical server in the San Diego data center. </a:t>
            </a:r>
            <a:r>
              <a:rPr lang="en-US" sz="2800" smtClean="0">
                <a:ea typeface="Times New Roman" panose="02020603050405020304" pitchFamily="18" charset="0"/>
              </a:rPr>
              <a:t>Staff </a:t>
            </a:r>
            <a:r>
              <a:rPr lang="en-US" sz="2800">
                <a:ea typeface="Times New Roman" panose="02020603050405020304" pitchFamily="18" charset="0"/>
              </a:rPr>
              <a:t>access the dashboard and designer components from VA workstations. </a:t>
            </a:r>
            <a:r>
              <a:rPr lang="en-US" sz="2800" smtClean="0">
                <a:ea typeface="Times New Roman" panose="02020603050405020304" pitchFamily="18" charset="0"/>
              </a:rPr>
              <a:t>Staff </a:t>
            </a:r>
            <a:r>
              <a:rPr lang="en-US" sz="2800">
                <a:ea typeface="Times New Roman" panose="02020603050405020304" pitchFamily="18" charset="0"/>
              </a:rPr>
              <a:t>and Veterans access the runtime component from HTML5-capable browsers on tablet devices. </a:t>
            </a:r>
            <a:endParaRPr lang="en-US" sz="2800" smtClean="0">
              <a:ea typeface="Times New Roman" panose="02020603050405020304" pitchFamily="18" charset="0"/>
            </a:endParaRPr>
          </a:p>
          <a:p>
            <a:r>
              <a:rPr lang="en-US" sz="2800"/>
              <a:t>The tablets connect to the server and the server connects to VistA.  The tablets talk HTTP over TLS to the server via a SD VAMC 11g wireless network. </a:t>
            </a:r>
            <a:r>
              <a:rPr lang="en-US" sz="2800" smtClean="0"/>
              <a:t>The </a:t>
            </a:r>
            <a:r>
              <a:rPr lang="en-US" sz="2800"/>
              <a:t>eScreening server communicates with Cache via RPC over </a:t>
            </a:r>
            <a:r>
              <a:rPr lang="en-US" sz="2800" err="1" smtClean="0"/>
              <a:t>VistA</a:t>
            </a:r>
            <a:r>
              <a:rPr lang="en-US" sz="2800" smtClean="0"/>
              <a:t> port.</a:t>
            </a:r>
            <a:endParaRPr lang="en-US" sz="2800"/>
          </a:p>
        </p:txBody>
      </p:sp>
    </p:spTree>
    <p:extLst>
      <p:ext uri="{BB962C8B-B14F-4D97-AF65-F5344CB8AC3E}">
        <p14:creationId xmlns:p14="http://schemas.microsoft.com/office/powerpoint/2010/main" val="1828081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91832"/>
            <a:ext cx="10141226" cy="1225684"/>
          </a:xfrm>
        </p:spPr>
        <p:txBody>
          <a:bodyPr>
            <a:noAutofit/>
          </a:bodyPr>
          <a:lstStyle/>
          <a:p>
            <a:r>
              <a:rPr lang="en-US" dirty="0" smtClean="0">
                <a:solidFill>
                  <a:srgbClr val="BCE292"/>
                </a:solidFill>
                <a:latin typeface="Arial Black" panose="020B0A04020102020204" pitchFamily="34" charset="0"/>
              </a:rPr>
              <a:t>Exception Handling</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Troubleshooting</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517516"/>
            <a:ext cx="6057655" cy="4844373"/>
          </a:xfrm>
        </p:spPr>
        <p:txBody>
          <a:bodyPr>
            <a:normAutofit lnSpcReduction="10000"/>
          </a:bodyPr>
          <a:lstStyle/>
          <a:p>
            <a:pPr marL="0" indent="0">
              <a:buNone/>
            </a:pPr>
            <a:endParaRPr lang="en-US" sz="800" b="1" dirty="0" smtClean="0">
              <a:latin typeface="Arial Black" panose="020B0A04020102020204" pitchFamily="34" charset="0"/>
            </a:endParaRPr>
          </a:p>
          <a:p>
            <a:pPr marL="0" indent="0">
              <a:buNone/>
            </a:pPr>
            <a:r>
              <a:rPr lang="en-US" dirty="0" smtClean="0">
                <a:solidFill>
                  <a:srgbClr val="0F4C8F"/>
                </a:solidFill>
              </a:rPr>
              <a:t>Application error logs</a:t>
            </a:r>
          </a:p>
          <a:p>
            <a:pPr lvl="1"/>
            <a:r>
              <a:rPr lang="en-US" dirty="0" smtClean="0">
                <a:solidFill>
                  <a:srgbClr val="0F4C8F"/>
                </a:solidFill>
              </a:rPr>
              <a:t>The application logs are under the tomcat instance folder. Here is the folder structure.</a:t>
            </a:r>
          </a:p>
          <a:p>
            <a:pPr lvl="1"/>
            <a:r>
              <a:rPr lang="en-US" dirty="0" smtClean="0">
                <a:solidFill>
                  <a:srgbClr val="0F4C8F"/>
                </a:solidFill>
              </a:rPr>
              <a:t>Log files are rotated by size. </a:t>
            </a:r>
          </a:p>
          <a:p>
            <a:pPr lvl="1"/>
            <a:endParaRPr lang="en-US" dirty="0" smtClean="0">
              <a:solidFill>
                <a:srgbClr val="0F4C8F"/>
              </a:solidFill>
            </a:endParaRPr>
          </a:p>
          <a:p>
            <a:pPr marL="0" indent="0">
              <a:buNone/>
            </a:pPr>
            <a:r>
              <a:rPr lang="en-US" dirty="0" smtClean="0">
                <a:solidFill>
                  <a:srgbClr val="0F4C8F"/>
                </a:solidFill>
              </a:rPr>
              <a:t>Application error codes &amp; descriptions</a:t>
            </a:r>
          </a:p>
          <a:p>
            <a:pPr marL="0" indent="0">
              <a:buNone/>
            </a:pPr>
            <a:endParaRPr lang="en-US" dirty="0" smtClean="0">
              <a:solidFill>
                <a:srgbClr val="0F4C8F"/>
              </a:solidFill>
            </a:endParaRPr>
          </a:p>
          <a:p>
            <a:pPr marL="0" indent="0">
              <a:buNone/>
            </a:pPr>
            <a:r>
              <a:rPr lang="en-US" dirty="0" smtClean="0">
                <a:solidFill>
                  <a:srgbClr val="0F4C8F"/>
                </a:solidFill>
              </a:rPr>
              <a:t>Infrastructure errors (database, web/application server, network, or authentication &amp; authorization)</a:t>
            </a:r>
            <a:endParaRPr lang="en-US" dirty="0">
              <a:solidFill>
                <a:srgbClr val="0F4C8F"/>
              </a:solidFill>
            </a:endParaRPr>
          </a:p>
        </p:txBody>
      </p:sp>
      <p:pic>
        <p:nvPicPr>
          <p:cNvPr id="4" name="Picture 3" descr="Screen Shot 2015-11-08 at 7.3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678" y="0"/>
            <a:ext cx="4397322" cy="6858000"/>
          </a:xfrm>
          <a:prstGeom prst="rect">
            <a:avLst/>
          </a:prstGeom>
          <a:ln>
            <a:solidFill>
              <a:schemeClr val="bg1">
                <a:lumMod val="85000"/>
              </a:schemeClr>
            </a:solidFill>
          </a:ln>
        </p:spPr>
      </p:pic>
    </p:spTree>
    <p:extLst>
      <p:ext uri="{BB962C8B-B14F-4D97-AF65-F5344CB8AC3E}">
        <p14:creationId xmlns:p14="http://schemas.microsoft.com/office/powerpoint/2010/main" val="4161043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91832"/>
            <a:ext cx="10141226" cy="1225684"/>
          </a:xfrm>
        </p:spPr>
        <p:txBody>
          <a:bodyPr>
            <a:noAutofit/>
          </a:bodyPr>
          <a:lstStyle/>
          <a:p>
            <a:r>
              <a:rPr lang="en-US" dirty="0" smtClean="0">
                <a:solidFill>
                  <a:srgbClr val="BCE292"/>
                </a:solidFill>
                <a:latin typeface="Arial Black" panose="020B0A04020102020204" pitchFamily="34" charset="0"/>
              </a:rPr>
              <a:t>Exception Handling</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Troubleshooting</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517516"/>
            <a:ext cx="9925118" cy="4844373"/>
          </a:xfrm>
        </p:spPr>
        <p:txBody>
          <a:bodyPr>
            <a:normAutofit/>
          </a:bodyPr>
          <a:lstStyle/>
          <a:p>
            <a:pPr marL="0" indent="0">
              <a:buNone/>
            </a:pPr>
            <a:r>
              <a:rPr lang="en-US" dirty="0"/>
              <a:t>Runtime errors in </a:t>
            </a:r>
            <a:r>
              <a:rPr lang="en-US" dirty="0" err="1"/>
              <a:t>eScreening</a:t>
            </a:r>
            <a:r>
              <a:rPr lang="en-US" dirty="0"/>
              <a:t> are typically related to configuration, connectivity, or data issues. Errors related to connecting to the </a:t>
            </a:r>
            <a:r>
              <a:rPr lang="en-US" dirty="0" err="1"/>
              <a:t>eScreening</a:t>
            </a:r>
            <a:r>
              <a:rPr lang="en-US" dirty="0"/>
              <a:t> database, configuration, and bad or unmatched Veteran data can be resolved locally by the system administrator</a:t>
            </a:r>
            <a:r>
              <a:rPr lang="en-US" dirty="0" smtClean="0"/>
              <a:t>.</a:t>
            </a:r>
          </a:p>
          <a:p>
            <a:pPr marL="0" indent="0">
              <a:buNone/>
            </a:pPr>
            <a:endParaRPr lang="en-US" sz="800" b="1" dirty="0" smtClean="0">
              <a:latin typeface="Arial Black" panose="020B0A040201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92301914"/>
              </p:ext>
            </p:extLst>
          </p:nvPr>
        </p:nvGraphicFramePr>
        <p:xfrm>
          <a:off x="2479542" y="3207892"/>
          <a:ext cx="8448288" cy="2533340"/>
        </p:xfrm>
        <a:graphic>
          <a:graphicData uri="http://schemas.openxmlformats.org/drawingml/2006/table">
            <a:tbl>
              <a:tblPr firstRow="1" firstCol="1" bandRow="1"/>
              <a:tblGrid>
                <a:gridCol w="2931825">
                  <a:extLst>
                    <a:ext uri="{9D8B030D-6E8A-4147-A177-3AD203B41FA5}">
                      <a16:colId xmlns:a16="http://schemas.microsoft.com/office/drawing/2014/main" val="275875031"/>
                    </a:ext>
                  </a:extLst>
                </a:gridCol>
                <a:gridCol w="5516463">
                  <a:extLst>
                    <a:ext uri="{9D8B030D-6E8A-4147-A177-3AD203B41FA5}">
                      <a16:colId xmlns:a16="http://schemas.microsoft.com/office/drawing/2014/main" val="3769052553"/>
                    </a:ext>
                  </a:extLst>
                </a:gridCol>
              </a:tblGrid>
              <a:tr h="633335">
                <a:tc>
                  <a:txBody>
                    <a:bodyPr/>
                    <a:lstStyle/>
                    <a:p>
                      <a:pPr marL="0" marR="0">
                        <a:spcBef>
                          <a:spcPts val="600"/>
                        </a:spcBef>
                        <a:spcAft>
                          <a:spcPts val="600"/>
                        </a:spcAft>
                      </a:pPr>
                      <a:r>
                        <a:rPr lang="en-US" sz="2000" b="1">
                          <a:effectLst/>
                          <a:latin typeface="Arial" panose="020B0604020202020204" pitchFamily="34" charset="0"/>
                          <a:ea typeface="Times New Roman" panose="02020603050405020304" pitchFamily="18" charset="0"/>
                        </a:rPr>
                        <a:t>Type</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2000" b="1">
                          <a:effectLst/>
                          <a:latin typeface="Arial" panose="020B0604020202020204" pitchFamily="34" charset="0"/>
                          <a:ea typeface="Times New Roman" panose="02020603050405020304" pitchFamily="18" charset="0"/>
                        </a:rPr>
                        <a:t>Examples</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742401783"/>
                  </a:ext>
                </a:extLst>
              </a:tr>
              <a:tr h="633335">
                <a:tc>
                  <a:txBody>
                    <a:bodyPr/>
                    <a:lstStyle/>
                    <a:p>
                      <a:pPr marL="0" marR="0">
                        <a:spcBef>
                          <a:spcPts val="600"/>
                        </a:spcBef>
                        <a:spcAft>
                          <a:spcPts val="600"/>
                        </a:spcAft>
                      </a:pPr>
                      <a:r>
                        <a:rPr lang="en-US" sz="2000">
                          <a:effectLst/>
                          <a:latin typeface="Arial" panose="020B0604020202020204" pitchFamily="34" charset="0"/>
                          <a:ea typeface="Times New Roman" panose="02020603050405020304" pitchFamily="18" charset="0"/>
                        </a:rPr>
                        <a:t>Locally resolvable</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2000">
                          <a:effectLst/>
                          <a:latin typeface="Arial" panose="020B0604020202020204" pitchFamily="34" charset="0"/>
                          <a:ea typeface="Times New Roman" panose="02020603050405020304" pitchFamily="18" charset="0"/>
                        </a:rPr>
                        <a:t>Unmatched records, bad data, DB connectivity</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797156"/>
                  </a:ext>
                </a:extLst>
              </a:tr>
              <a:tr h="633335">
                <a:tc>
                  <a:txBody>
                    <a:bodyPr/>
                    <a:lstStyle/>
                    <a:p>
                      <a:pPr marL="0" marR="0">
                        <a:spcBef>
                          <a:spcPts val="600"/>
                        </a:spcBef>
                        <a:spcAft>
                          <a:spcPts val="600"/>
                        </a:spcAft>
                      </a:pPr>
                      <a:r>
                        <a:rPr lang="en-US" sz="2000">
                          <a:effectLst/>
                          <a:latin typeface="Arial" panose="020B0604020202020204" pitchFamily="34" charset="0"/>
                          <a:ea typeface="Times New Roman" panose="02020603050405020304" pitchFamily="18" charset="0"/>
                        </a:rPr>
                        <a:t>Externally resolvable</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2000">
                          <a:effectLst/>
                          <a:latin typeface="Arial" panose="020B0604020202020204" pitchFamily="34" charset="0"/>
                          <a:ea typeface="Times New Roman" panose="02020603050405020304" pitchFamily="18" charset="0"/>
                        </a:rPr>
                        <a:t>Network or VistA issues</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8203688"/>
                  </a:ext>
                </a:extLst>
              </a:tr>
              <a:tr h="633335">
                <a:tc>
                  <a:txBody>
                    <a:bodyPr/>
                    <a:lstStyle/>
                    <a:p>
                      <a:pPr marL="0" marR="0">
                        <a:spcBef>
                          <a:spcPts val="600"/>
                        </a:spcBef>
                        <a:spcAft>
                          <a:spcPts val="600"/>
                        </a:spcAft>
                      </a:pPr>
                      <a:r>
                        <a:rPr lang="en-US" sz="2000">
                          <a:effectLst/>
                          <a:latin typeface="Arial" panose="020B0604020202020204" pitchFamily="34" charset="0"/>
                          <a:ea typeface="Times New Roman" panose="02020603050405020304" pitchFamily="18" charset="0"/>
                        </a:rPr>
                        <a:t>Unresolvable</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2000" dirty="0">
                          <a:effectLst/>
                          <a:latin typeface="Arial" panose="020B0604020202020204" pitchFamily="34" charset="0"/>
                          <a:ea typeface="Times New Roman" panose="02020603050405020304" pitchFamily="18" charset="0"/>
                        </a:rPr>
                        <a:t>Errors due to bugs</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459033"/>
                  </a:ext>
                </a:extLst>
              </a:tr>
            </a:tbl>
          </a:graphicData>
        </a:graphic>
      </p:graphicFrame>
    </p:spTree>
    <p:extLst>
      <p:ext uri="{BB962C8B-B14F-4D97-AF65-F5344CB8AC3E}">
        <p14:creationId xmlns:p14="http://schemas.microsoft.com/office/powerpoint/2010/main" val="1342666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91832"/>
            <a:ext cx="10141226" cy="1225684"/>
          </a:xfrm>
        </p:spPr>
        <p:txBody>
          <a:bodyPr>
            <a:noAutofit/>
          </a:bodyPr>
          <a:lstStyle/>
          <a:p>
            <a:r>
              <a:rPr lang="en-US" dirty="0" smtClean="0">
                <a:solidFill>
                  <a:srgbClr val="BCE292"/>
                </a:solidFill>
                <a:latin typeface="Arial Black" panose="020B0A04020102020204" pitchFamily="34" charset="0"/>
              </a:rPr>
              <a:t>Exception Handling</a:t>
            </a:r>
            <a:r>
              <a:rPr lang="en-US" dirty="0" smtClean="0">
                <a:solidFill>
                  <a:srgbClr val="92D050"/>
                </a:solidFill>
                <a:latin typeface="Arial Black" panose="020B0A04020102020204" pitchFamily="34" charset="0"/>
              </a:rPr>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Troubleshooting</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027181"/>
            <a:ext cx="9925118" cy="4058825"/>
          </a:xfrm>
        </p:spPr>
        <p:txBody>
          <a:bodyPr>
            <a:normAutofit/>
          </a:bodyPr>
          <a:lstStyle/>
          <a:p>
            <a:pPr marL="0" indent="0">
              <a:buNone/>
            </a:pPr>
            <a:r>
              <a:rPr lang="en-US" dirty="0" smtClean="0"/>
              <a:t>See the System Administration Manual, located in the VA Cloud, for routine errors (security, time-outs, and concurrency), and significant errors (application error logs, codes and descriptions, and infrastructure errors. </a:t>
            </a:r>
          </a:p>
          <a:p>
            <a:pPr marL="0" indent="0">
              <a:buNone/>
            </a:pPr>
            <a:endParaRPr lang="en-US" dirty="0"/>
          </a:p>
          <a:p>
            <a:pPr marL="0" indent="0">
              <a:buNone/>
            </a:pPr>
            <a:r>
              <a:rPr lang="en-US" dirty="0" smtClean="0"/>
              <a:t>Additionally, the manual details dependent systems, troubleshooting, and system recovery (restarts and back out procedures).</a:t>
            </a:r>
            <a:endParaRPr lang="en-US" sz="800" b="1" dirty="0" smtClean="0">
              <a:latin typeface="Arial Black" panose="020B0A04020102020204" pitchFamily="34" charset="0"/>
            </a:endParaRPr>
          </a:p>
        </p:txBody>
      </p:sp>
    </p:spTree>
    <p:extLst>
      <p:ext uri="{BB962C8B-B14F-4D97-AF65-F5344CB8AC3E}">
        <p14:creationId xmlns:p14="http://schemas.microsoft.com/office/powerpoint/2010/main" val="3023573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526472"/>
            <a:ext cx="10141226" cy="1066799"/>
          </a:xfrm>
        </p:spPr>
        <p:txBody>
          <a:bodyPr>
            <a:noAutofit/>
          </a:bodyPr>
          <a:lstStyle/>
          <a:p>
            <a:r>
              <a:rPr lang="en-US" dirty="0" smtClean="0">
                <a:solidFill>
                  <a:srgbClr val="92D050"/>
                </a:solidFill>
                <a:latin typeface="Arial Black" panose="020B0A04020102020204" pitchFamily="34" charset="0"/>
              </a:rPr>
              <a:t>Modules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998569" y="1593273"/>
            <a:ext cx="10141225" cy="3994728"/>
          </a:xfrm>
          <a:ln>
            <a:noFill/>
          </a:ln>
        </p:spPr>
        <p:txBody>
          <a:bodyPr>
            <a:normAutofit/>
          </a:bodyPr>
          <a:lstStyle/>
          <a:p>
            <a:pPr marL="0" indent="0">
              <a:buNone/>
            </a:pPr>
            <a:endParaRPr lang="en-US" sz="800" b="1" dirty="0" smtClean="0">
              <a:latin typeface="Arial Black" panose="020B0A04020102020204" pitchFamily="34" charset="0"/>
            </a:endParaRPr>
          </a:p>
          <a:p>
            <a:pPr lvl="2">
              <a:spcBef>
                <a:spcPts val="0"/>
              </a:spcBef>
            </a:pPr>
            <a:r>
              <a:rPr lang="en-US" sz="3800" dirty="0" smtClean="0">
                <a:solidFill>
                  <a:srgbClr val="0F4C8F"/>
                </a:solidFill>
              </a:rPr>
              <a:t>Hardware</a:t>
            </a:r>
          </a:p>
          <a:p>
            <a:pPr lvl="2"/>
            <a:r>
              <a:rPr lang="en-US" sz="3800" dirty="0" smtClean="0">
                <a:solidFill>
                  <a:srgbClr val="0F4C8F"/>
                </a:solidFill>
              </a:rPr>
              <a:t>Software Description</a:t>
            </a:r>
          </a:p>
          <a:p>
            <a:pPr lvl="2"/>
            <a:r>
              <a:rPr lang="en-US" sz="3800" dirty="0">
                <a:solidFill>
                  <a:srgbClr val="0F4C8F"/>
                </a:solidFill>
              </a:rPr>
              <a:t>MHE Deployment </a:t>
            </a:r>
            <a:endParaRPr lang="en-US" sz="3800" dirty="0" smtClean="0">
              <a:solidFill>
                <a:srgbClr val="0F4C8F"/>
              </a:solidFill>
            </a:endParaRPr>
          </a:p>
          <a:p>
            <a:pPr lvl="2"/>
            <a:r>
              <a:rPr lang="en-US" sz="3800" dirty="0" smtClean="0">
                <a:solidFill>
                  <a:srgbClr val="0F4C8F"/>
                </a:solidFill>
              </a:rPr>
              <a:t>Routine Operations</a:t>
            </a:r>
          </a:p>
          <a:p>
            <a:pPr lvl="2"/>
            <a:r>
              <a:rPr lang="en-US" sz="3800" dirty="0" smtClean="0">
                <a:solidFill>
                  <a:srgbClr val="0F4C8F"/>
                </a:solidFill>
              </a:rPr>
              <a:t>Exception Handling</a:t>
            </a:r>
          </a:p>
          <a:p>
            <a:pPr lvl="2"/>
            <a:r>
              <a:rPr lang="en-US" sz="3800" dirty="0" smtClean="0">
                <a:ln>
                  <a:solidFill>
                    <a:srgbClr val="0F4C8F"/>
                  </a:solidFill>
                </a:ln>
                <a:solidFill>
                  <a:srgbClr val="92D050"/>
                </a:solidFill>
              </a:rPr>
              <a:t>Operations </a:t>
            </a:r>
            <a:r>
              <a:rPr lang="en-US" sz="3800" dirty="0">
                <a:ln>
                  <a:solidFill>
                    <a:srgbClr val="0F4C8F"/>
                  </a:solidFill>
                </a:ln>
                <a:solidFill>
                  <a:srgbClr val="92D050"/>
                </a:solidFill>
              </a:rPr>
              <a:t>&amp; Maintenance System </a:t>
            </a:r>
            <a:r>
              <a:rPr lang="en-US" sz="3800" dirty="0" smtClean="0">
                <a:ln>
                  <a:solidFill>
                    <a:srgbClr val="0F4C8F"/>
                  </a:solidFill>
                </a:ln>
                <a:solidFill>
                  <a:srgbClr val="92D050"/>
                </a:solidFill>
              </a:rPr>
              <a:t>Support</a:t>
            </a:r>
            <a:endParaRPr lang="en-US" dirty="0" smtClean="0"/>
          </a:p>
          <a:p>
            <a:endParaRPr lang="en-US" dirty="0"/>
          </a:p>
        </p:txBody>
      </p:sp>
    </p:spTree>
    <p:extLst>
      <p:ext uri="{BB962C8B-B14F-4D97-AF65-F5344CB8AC3E}">
        <p14:creationId xmlns:p14="http://schemas.microsoft.com/office/powerpoint/2010/main" val="2117309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539646"/>
            <a:ext cx="10141226" cy="1708878"/>
          </a:xfrm>
        </p:spPr>
        <p:txBody>
          <a:bodyPr>
            <a:noAutofit/>
          </a:bodyPr>
          <a:lstStyle/>
          <a:p>
            <a:r>
              <a:rPr lang="en-US" dirty="0" smtClean="0">
                <a:solidFill>
                  <a:srgbClr val="92D050"/>
                </a:solidFill>
                <a:latin typeface="Arial Black" panose="020B0A04020102020204" pitchFamily="34" charset="0"/>
              </a:rPr>
              <a:t>Operations &amp; </a:t>
            </a:r>
            <a:br>
              <a:rPr lang="en-US" dirty="0" smtClean="0">
                <a:solidFill>
                  <a:srgbClr val="92D050"/>
                </a:solidFill>
                <a:latin typeface="Arial Black" panose="020B0A04020102020204" pitchFamily="34" charset="0"/>
              </a:rPr>
            </a:br>
            <a:r>
              <a:rPr lang="en-US" dirty="0" smtClean="0">
                <a:solidFill>
                  <a:srgbClr val="92D050"/>
                </a:solidFill>
                <a:latin typeface="Arial Black" panose="020B0A04020102020204" pitchFamily="34" charset="0"/>
              </a:rPr>
              <a:t>Maintenance </a:t>
            </a:r>
            <a:r>
              <a:rPr lang="en-US" dirty="0">
                <a:solidFill>
                  <a:srgbClr val="92D050"/>
                </a:solidFill>
                <a:latin typeface="Arial Black" panose="020B0A04020102020204" pitchFamily="34" charset="0"/>
              </a:rPr>
              <a:t>S</a:t>
            </a:r>
            <a:r>
              <a:rPr lang="en-US" dirty="0" smtClean="0">
                <a:solidFill>
                  <a:srgbClr val="92D050"/>
                </a:solidFill>
                <a:latin typeface="Arial Black" panose="020B0A04020102020204" pitchFamily="34" charset="0"/>
              </a:rPr>
              <a:t>ystem Support</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2563318"/>
            <a:ext cx="9925118" cy="3522688"/>
          </a:xfrm>
        </p:spPr>
        <p:txBody>
          <a:bodyPr>
            <a:normAutofit/>
          </a:bodyPr>
          <a:lstStyle/>
          <a:p>
            <a:pPr marL="0" indent="0">
              <a:buNone/>
            </a:pPr>
            <a:r>
              <a:rPr lang="en-US" dirty="0" smtClean="0"/>
              <a:t>See the System Administration Manual, located in the VA Cloud, for support structure, hierarchy, division of responsibilities, and support procedures.</a:t>
            </a:r>
            <a:endParaRPr lang="en-US" sz="800" b="1" dirty="0" smtClean="0">
              <a:latin typeface="Arial Black" panose="020B0A04020102020204" pitchFamily="34" charset="0"/>
            </a:endParaRPr>
          </a:p>
        </p:txBody>
      </p:sp>
    </p:spTree>
    <p:extLst>
      <p:ext uri="{BB962C8B-B14F-4D97-AF65-F5344CB8AC3E}">
        <p14:creationId xmlns:p14="http://schemas.microsoft.com/office/powerpoint/2010/main" val="1308421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92D050"/>
                </a:solidFill>
                <a:latin typeface="Arial Black" panose="020B0A04020102020204" pitchFamily="34" charset="0"/>
              </a:rPr>
              <a:t>Congratulations!</a:t>
            </a:r>
            <a:endParaRPr lang="en-US"/>
          </a:p>
        </p:txBody>
      </p:sp>
      <p:sp>
        <p:nvSpPr>
          <p:cNvPr id="3" name="Content Placeholder 2"/>
          <p:cNvSpPr>
            <a:spLocks noGrp="1"/>
          </p:cNvSpPr>
          <p:nvPr>
            <p:ph idx="1"/>
          </p:nvPr>
        </p:nvSpPr>
        <p:spPr>
          <a:xfrm>
            <a:off x="838200" y="2812211"/>
            <a:ext cx="10515600" cy="3226280"/>
          </a:xfrm>
        </p:spPr>
        <p:txBody>
          <a:bodyPr/>
          <a:lstStyle/>
          <a:p>
            <a:pPr marL="0" indent="0">
              <a:lnSpc>
                <a:spcPct val="100000"/>
              </a:lnSpc>
              <a:buNone/>
            </a:pPr>
            <a:endParaRPr lang="en-US" sz="3600" smtClean="0"/>
          </a:p>
          <a:p>
            <a:pPr marL="0" indent="0" algn="ctr">
              <a:lnSpc>
                <a:spcPct val="100000"/>
              </a:lnSpc>
              <a:spcAft>
                <a:spcPts val="600"/>
              </a:spcAft>
              <a:buNone/>
            </a:pPr>
            <a:r>
              <a:rPr lang="en-US" sz="3600" smtClean="0"/>
              <a:t>You have completed</a:t>
            </a:r>
            <a:endParaRPr lang="en-US"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endParaRPr>
          </a:p>
          <a:p>
            <a:pPr marL="0" indent="0" algn="ctr">
              <a:lnSpc>
                <a:spcPct val="100000"/>
              </a:lnSpc>
              <a:buNone/>
            </a:pPr>
            <a:r>
              <a:rPr lang="en-US" sz="4400" smtClean="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Mental </a:t>
            </a:r>
            <a:r>
              <a:rPr lang="en-US" sz="4400">
                <a:ln w="9525">
                  <a:noFill/>
                </a:ln>
                <a:solidFill>
                  <a:srgbClr val="92D050"/>
                </a:solidFill>
                <a:latin typeface="Arial Black" panose="020B0A04020102020204" pitchFamily="34" charset="0"/>
                <a:ea typeface="Verdana" panose="020B0604030504040204" pitchFamily="34" charset="0"/>
                <a:cs typeface="Verdana" panose="020B0604030504040204" pitchFamily="34" charset="0"/>
              </a:rPr>
              <a:t>Health eScreening</a:t>
            </a:r>
            <a:r>
              <a:rPr lang="en-US" sz="440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
            </a:r>
            <a:br>
              <a:rPr lang="en-US" sz="440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br>
            <a:r>
              <a:rPr lang="en-US" sz="4400" smtClean="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rPr>
              <a:t>System Administration Training!</a:t>
            </a:r>
          </a:p>
          <a:p>
            <a:pPr marL="0" indent="0" algn="ctr">
              <a:lnSpc>
                <a:spcPct val="100000"/>
              </a:lnSpc>
              <a:buNone/>
            </a:pPr>
            <a:endParaRPr lang="en-US" sz="4400">
              <a:ln w="9525">
                <a:solidFill>
                  <a:srgbClr val="0F4C8F"/>
                </a:solidFill>
              </a:ln>
              <a:solidFill>
                <a:srgbClr val="92D050"/>
              </a:solidFill>
              <a:latin typeface="Arial Black" panose="020B0A04020102020204" pitchFamily="34" charset="0"/>
              <a:ea typeface="Verdana" panose="020B0604030504040204" pitchFamily="34" charset="0"/>
              <a:cs typeface="Verdana" panose="020B0604030504040204" pitchFamily="34" charset="0"/>
            </a:endParaRPr>
          </a:p>
          <a:p>
            <a:pPr>
              <a:lnSpc>
                <a:spcPct val="100000"/>
              </a:lnSpc>
            </a:pPr>
            <a:endParaRPr lang="en-US"/>
          </a:p>
        </p:txBody>
      </p:sp>
      <p:sp>
        <p:nvSpPr>
          <p:cNvPr id="4" name="5-Point Star 3"/>
          <p:cNvSpPr/>
          <p:nvPr/>
        </p:nvSpPr>
        <p:spPr>
          <a:xfrm>
            <a:off x="5181600" y="1554480"/>
            <a:ext cx="1828800" cy="1585446"/>
          </a:xfrm>
          <a:prstGeom prst="star5">
            <a:avLst/>
          </a:prstGeom>
          <a:solidFill>
            <a:schemeClr val="accent4">
              <a:lumMod val="60000"/>
              <a:lumOff val="40000"/>
            </a:schemeClr>
          </a:solidFill>
          <a:ln>
            <a:solidFill>
              <a:srgbClr val="BCE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82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175098"/>
            <a:ext cx="10141226" cy="719847"/>
          </a:xfrm>
        </p:spPr>
        <p:txBody>
          <a:bodyPr>
            <a:noAutofit/>
          </a:bodyPr>
          <a:lstStyle/>
          <a:p>
            <a:r>
              <a:rPr lang="en-US" dirty="0" smtClean="0">
                <a:solidFill>
                  <a:srgbClr val="92D050"/>
                </a:solidFill>
                <a:latin typeface="Arial Black" panose="020B0A04020102020204" pitchFamily="34" charset="0"/>
              </a:rPr>
              <a:t>Physical System  </a:t>
            </a:r>
            <a:endParaRPr lang="en-US" dirty="0">
              <a:solidFill>
                <a:srgbClr val="92D050"/>
              </a:solidFill>
              <a:latin typeface="Arial Black" panose="020B0A04020102020204" pitchFamily="34" charset="0"/>
            </a:endParaRPr>
          </a:p>
        </p:txBody>
      </p:sp>
      <p:sp>
        <p:nvSpPr>
          <p:cNvPr id="3" name="Content Placeholder 2"/>
          <p:cNvSpPr>
            <a:spLocks noGrp="1"/>
          </p:cNvSpPr>
          <p:nvPr>
            <p:ph idx="1"/>
          </p:nvPr>
        </p:nvSpPr>
        <p:spPr>
          <a:xfrm>
            <a:off x="1212574" y="1924050"/>
            <a:ext cx="10141225" cy="4437840"/>
          </a:xfrm>
        </p:spPr>
        <p:txBody>
          <a:bodyPr>
            <a:normAutofit/>
          </a:bodyPr>
          <a:lstStyle/>
          <a:p>
            <a:pPr marL="0" indent="0">
              <a:buNone/>
            </a:pPr>
            <a:endParaRPr lang="en-US" sz="800" b="1" smtClean="0">
              <a:latin typeface="Arial Black" panose="020B0A04020102020204" pitchFamily="34" charset="0"/>
            </a:endParaRPr>
          </a:p>
          <a:p>
            <a:endParaRPr lang="en-US" smtClean="0"/>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71" y="894945"/>
            <a:ext cx="11746955" cy="5076363"/>
          </a:xfrm>
          <a:prstGeom prst="rect">
            <a:avLst/>
          </a:prstGeom>
        </p:spPr>
      </p:pic>
    </p:spTree>
    <p:extLst>
      <p:ext uri="{BB962C8B-B14F-4D97-AF65-F5344CB8AC3E}">
        <p14:creationId xmlns:p14="http://schemas.microsoft.com/office/powerpoint/2010/main" val="252251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574" y="263237"/>
            <a:ext cx="10141226" cy="1226663"/>
          </a:xfrm>
        </p:spPr>
        <p:txBody>
          <a:bodyPr>
            <a:noAutofit/>
          </a:bodyPr>
          <a:lstStyle/>
          <a:p>
            <a:r>
              <a:rPr lang="en-US" smtClean="0">
                <a:solidFill>
                  <a:srgbClr val="92D050"/>
                </a:solidFill>
                <a:latin typeface="Arial Black" panose="020B0A04020102020204" pitchFamily="34" charset="0"/>
              </a:rPr>
              <a:t>Physical System  </a:t>
            </a:r>
            <a:endParaRPr lang="en-US">
              <a:solidFill>
                <a:srgbClr val="92D050"/>
              </a:solidFill>
              <a:latin typeface="Arial Black" panose="020B0A04020102020204" pitchFamily="34" charset="0"/>
            </a:endParaRPr>
          </a:p>
        </p:txBody>
      </p:sp>
      <p:sp>
        <p:nvSpPr>
          <p:cNvPr id="4" name="Rectangle 3"/>
          <p:cNvSpPr/>
          <p:nvPr/>
        </p:nvSpPr>
        <p:spPr>
          <a:xfrm>
            <a:off x="1212573" y="1676347"/>
            <a:ext cx="9896414" cy="523220"/>
          </a:xfrm>
          <a:prstGeom prst="rect">
            <a:avLst/>
          </a:prstGeom>
        </p:spPr>
        <p:txBody>
          <a:bodyPr wrap="square">
            <a:spAutoFit/>
          </a:bodyPr>
          <a:lstStyle/>
          <a:p>
            <a:r>
              <a:rPr lang="en-US" sz="2800" dirty="0" smtClean="0"/>
              <a:t>Hardware specs:</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933167349"/>
              </p:ext>
            </p:extLst>
          </p:nvPr>
        </p:nvGraphicFramePr>
        <p:xfrm>
          <a:off x="1528762" y="2386014"/>
          <a:ext cx="8872540" cy="3743324"/>
        </p:xfrm>
        <a:graphic>
          <a:graphicData uri="http://schemas.openxmlformats.org/drawingml/2006/table">
            <a:tbl>
              <a:tblPr firstRow="1" firstCol="1" bandRow="1"/>
              <a:tblGrid>
                <a:gridCol w="899590">
                  <a:extLst>
                    <a:ext uri="{9D8B030D-6E8A-4147-A177-3AD203B41FA5}">
                      <a16:colId xmlns:a16="http://schemas.microsoft.com/office/drawing/2014/main" val="20000"/>
                    </a:ext>
                  </a:extLst>
                </a:gridCol>
                <a:gridCol w="1040981">
                  <a:extLst>
                    <a:ext uri="{9D8B030D-6E8A-4147-A177-3AD203B41FA5}">
                      <a16:colId xmlns:a16="http://schemas.microsoft.com/office/drawing/2014/main" val="20001"/>
                    </a:ext>
                  </a:extLst>
                </a:gridCol>
                <a:gridCol w="901488">
                  <a:extLst>
                    <a:ext uri="{9D8B030D-6E8A-4147-A177-3AD203B41FA5}">
                      <a16:colId xmlns:a16="http://schemas.microsoft.com/office/drawing/2014/main" val="20002"/>
                    </a:ext>
                  </a:extLst>
                </a:gridCol>
                <a:gridCol w="1378815">
                  <a:extLst>
                    <a:ext uri="{9D8B030D-6E8A-4147-A177-3AD203B41FA5}">
                      <a16:colId xmlns:a16="http://schemas.microsoft.com/office/drawing/2014/main" val="20003"/>
                    </a:ext>
                  </a:extLst>
                </a:gridCol>
                <a:gridCol w="1079790">
                  <a:extLst>
                    <a:ext uri="{9D8B030D-6E8A-4147-A177-3AD203B41FA5}">
                      <a16:colId xmlns:a16="http://schemas.microsoft.com/office/drawing/2014/main" val="20004"/>
                    </a:ext>
                  </a:extLst>
                </a:gridCol>
                <a:gridCol w="1700213">
                  <a:extLst>
                    <a:ext uri="{9D8B030D-6E8A-4147-A177-3AD203B41FA5}">
                      <a16:colId xmlns:a16="http://schemas.microsoft.com/office/drawing/2014/main" val="20005"/>
                    </a:ext>
                  </a:extLst>
                </a:gridCol>
                <a:gridCol w="1871663">
                  <a:extLst>
                    <a:ext uri="{9D8B030D-6E8A-4147-A177-3AD203B41FA5}">
                      <a16:colId xmlns:a16="http://schemas.microsoft.com/office/drawing/2014/main" val="20006"/>
                    </a:ext>
                  </a:extLst>
                </a:gridCol>
              </a:tblGrid>
              <a:tr h="534760">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Item</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Make</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Model</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OS</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Memory</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Storage</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spcBef>
                          <a:spcPts val="600"/>
                        </a:spcBef>
                        <a:spcAft>
                          <a:spcPts val="600"/>
                        </a:spcAft>
                      </a:pPr>
                      <a:r>
                        <a:rPr lang="en-US" sz="1800" b="1">
                          <a:effectLst/>
                          <a:latin typeface="Arial" panose="020B0604020202020204" pitchFamily="34" charset="0"/>
                          <a:ea typeface="Times New Roman" panose="02020603050405020304" pitchFamily="18" charset="0"/>
                        </a:rPr>
                        <a:t>Location</a:t>
                      </a:r>
                      <a:endParaRPr lang="en-US"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04282">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Server</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Dell</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R420</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Windows Server 2012</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64 GB</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1.2 TB </a:t>
                      </a:r>
                      <a:r>
                        <a:rPr lang="en-US" sz="1600" smtClean="0">
                          <a:effectLst/>
                          <a:latin typeface="Arial" panose="020B0604020202020204" pitchFamily="34" charset="0"/>
                          <a:ea typeface="Times New Roman" panose="02020603050405020304" pitchFamily="18" charset="0"/>
                        </a:rPr>
                        <a:t/>
                      </a:r>
                      <a:br>
                        <a:rPr lang="en-US" sz="1600" smtClean="0">
                          <a:effectLst/>
                          <a:latin typeface="Arial" panose="020B0604020202020204" pitchFamily="34" charset="0"/>
                          <a:ea typeface="Times New Roman" panose="02020603050405020304" pitchFamily="18" charset="0"/>
                        </a:rPr>
                      </a:br>
                      <a:r>
                        <a:rPr lang="en-US" sz="1600" smtClean="0">
                          <a:effectLst/>
                          <a:latin typeface="Arial" panose="020B0604020202020204" pitchFamily="34" charset="0"/>
                          <a:ea typeface="Times New Roman" panose="02020603050405020304" pitchFamily="18" charset="0"/>
                        </a:rPr>
                        <a:t>(</a:t>
                      </a:r>
                      <a:r>
                        <a:rPr lang="en-US" sz="1600">
                          <a:effectLst/>
                          <a:latin typeface="Arial" panose="020B0604020202020204" pitchFamily="34" charset="0"/>
                          <a:ea typeface="Times New Roman" panose="02020603050405020304" pitchFamily="18" charset="0"/>
                        </a:rPr>
                        <a:t>after RAID 10)</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VASD data center</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9522">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Tablet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Samsung</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Slate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Windows 7 Enterprise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4 GB</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118 GB</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SD VAMC</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4760">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Tablet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Apple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iPad2</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iOS 7.1</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512 MB</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16 GB</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600"/>
                        </a:spcAft>
                      </a:pPr>
                      <a:r>
                        <a:rPr lang="en-US" sz="1600">
                          <a:effectLst/>
                          <a:latin typeface="Arial" panose="020B0604020202020204" pitchFamily="34" charset="0"/>
                          <a:ea typeface="Times New Roman" panose="02020603050405020304" pitchFamily="18" charset="0"/>
                        </a:rPr>
                        <a:t>Each program location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591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86774"/>
          </a:xfrm>
        </p:spPr>
        <p:txBody>
          <a:bodyPr>
            <a:noAutofit/>
          </a:bodyPr>
          <a:lstStyle/>
          <a:p>
            <a:r>
              <a:rPr lang="en-US" smtClean="0">
                <a:solidFill>
                  <a:srgbClr val="92D050"/>
                </a:solidFill>
                <a:latin typeface="Arial Black" panose="020B0A04020102020204" pitchFamily="34" charset="0"/>
              </a:rPr>
              <a:t>Logical System </a:t>
            </a:r>
            <a:endParaRPr lang="en-US" u="sng">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86774"/>
            <a:ext cx="10515599" cy="4990190"/>
          </a:xfrm>
        </p:spPr>
        <p:txBody>
          <a:bodyPr>
            <a:normAutofit/>
          </a:bodyPr>
          <a:lstStyle/>
          <a:p>
            <a:pPr marL="0" indent="0">
              <a:buNone/>
            </a:pPr>
            <a:endParaRPr lang="en-US" sz="4800" smtClean="0">
              <a:latin typeface="Times New Roman" panose="02020603050405020304" pitchFamily="18" charset="0"/>
              <a:cs typeface="Times New Roman" panose="02020603050405020304" pitchFamily="18" charset="0"/>
            </a:endParaRPr>
          </a:p>
          <a:p>
            <a:pPr marL="0" indent="0">
              <a:buNone/>
            </a:pPr>
            <a:endParaRPr lang="en-US" sz="4500"/>
          </a:p>
        </p:txBody>
      </p:sp>
      <p:pic>
        <p:nvPicPr>
          <p:cNvPr id="4" name="Picture 3"/>
          <p:cNvPicPr>
            <a:picLocks noChangeAspect="1"/>
          </p:cNvPicPr>
          <p:nvPr/>
        </p:nvPicPr>
        <p:blipFill>
          <a:blip r:embed="rId3"/>
          <a:stretch>
            <a:fillRect/>
          </a:stretch>
        </p:blipFill>
        <p:spPr>
          <a:xfrm>
            <a:off x="838199" y="867643"/>
            <a:ext cx="10265450" cy="5968897"/>
          </a:xfrm>
          <a:prstGeom prst="rect">
            <a:avLst/>
          </a:prstGeom>
        </p:spPr>
      </p:pic>
    </p:spTree>
    <p:extLst>
      <p:ext uri="{BB962C8B-B14F-4D97-AF65-F5344CB8AC3E}">
        <p14:creationId xmlns:p14="http://schemas.microsoft.com/office/powerpoint/2010/main" val="1583094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86774"/>
          </a:xfrm>
        </p:spPr>
        <p:txBody>
          <a:bodyPr>
            <a:noAutofit/>
          </a:bodyPr>
          <a:lstStyle/>
          <a:p>
            <a:r>
              <a:rPr lang="en-US" smtClean="0">
                <a:solidFill>
                  <a:srgbClr val="92D050"/>
                </a:solidFill>
                <a:latin typeface="Arial Black" panose="020B0A04020102020204" pitchFamily="34" charset="0"/>
              </a:rPr>
              <a:t>Logical System Description</a:t>
            </a:r>
            <a:endParaRPr lang="en-US" u="sng">
              <a:ln>
                <a:solidFill>
                  <a:srgbClr val="0F4C8F"/>
                </a:solidFill>
              </a:ln>
              <a:solidFill>
                <a:srgbClr val="92D050"/>
              </a:solidFill>
              <a:latin typeface="Arial Black" panose="020B0A04020102020204" pitchFamily="34" charset="0"/>
            </a:endParaRPr>
          </a:p>
        </p:txBody>
      </p:sp>
      <p:sp>
        <p:nvSpPr>
          <p:cNvPr id="3" name="Content Placeholder 2"/>
          <p:cNvSpPr>
            <a:spLocks noGrp="1"/>
          </p:cNvSpPr>
          <p:nvPr>
            <p:ph idx="1"/>
          </p:nvPr>
        </p:nvSpPr>
        <p:spPr>
          <a:xfrm>
            <a:off x="838200" y="1186774"/>
            <a:ext cx="10515599" cy="4990190"/>
          </a:xfrm>
        </p:spPr>
        <p:txBody>
          <a:bodyPr>
            <a:normAutofit/>
          </a:bodyPr>
          <a:lstStyle/>
          <a:p>
            <a:pPr marL="0" indent="0">
              <a:buNone/>
            </a:pPr>
            <a:endParaRPr lang="en-US" sz="4800" smtClean="0">
              <a:latin typeface="Times New Roman" panose="02020603050405020304" pitchFamily="18" charset="0"/>
              <a:cs typeface="Times New Roman" panose="02020603050405020304" pitchFamily="18" charset="0"/>
            </a:endParaRPr>
          </a:p>
          <a:p>
            <a:pPr marL="0" indent="0">
              <a:buNone/>
            </a:pPr>
            <a:endParaRPr lang="en-US" sz="4500"/>
          </a:p>
        </p:txBody>
      </p:sp>
      <p:sp>
        <p:nvSpPr>
          <p:cNvPr id="5" name="Rectangle 4"/>
          <p:cNvSpPr/>
          <p:nvPr/>
        </p:nvSpPr>
        <p:spPr>
          <a:xfrm>
            <a:off x="1145309" y="1034473"/>
            <a:ext cx="7998691" cy="5693866"/>
          </a:xfrm>
          <a:prstGeom prst="rect">
            <a:avLst/>
          </a:prstGeom>
        </p:spPr>
        <p:txBody>
          <a:bodyPr wrap="square">
            <a:spAutoFit/>
          </a:bodyPr>
          <a:lstStyle/>
          <a:p>
            <a:pPr>
              <a:spcBef>
                <a:spcPts val="600"/>
              </a:spcBef>
              <a:spcAft>
                <a:spcPts val="600"/>
              </a:spcAft>
              <a:tabLst>
                <a:tab pos="3314700" algn="l"/>
              </a:tabLst>
            </a:pPr>
            <a:r>
              <a:rPr lang="en-US">
                <a:ea typeface="Times New Roman" panose="02020603050405020304" pitchFamily="18" charset="0"/>
              </a:rPr>
              <a:t>The application components are as follows:	</a:t>
            </a:r>
          </a:p>
          <a:p>
            <a:pPr marL="342900" marR="0" lvl="0" indent="-342900">
              <a:spcBef>
                <a:spcPts val="600"/>
              </a:spcBef>
              <a:spcAft>
                <a:spcPts val="600"/>
              </a:spcAft>
              <a:buFont typeface="Symbol" panose="05050102010706020507" pitchFamily="18" charset="2"/>
              <a:buChar char=""/>
            </a:pPr>
            <a:r>
              <a:rPr lang="en-US" b="1">
                <a:ea typeface="Times New Roman" panose="02020603050405020304" pitchFamily="18" charset="0"/>
              </a:rPr>
              <a:t>WYSIWYG Editor</a:t>
            </a:r>
            <a:r>
              <a:rPr lang="en-US">
                <a:ea typeface="Times New Roman" panose="02020603050405020304" pitchFamily="18" charset="0"/>
              </a:rPr>
              <a:t>:  A What You See is What You Get (WYSIWYG) tool for designing assessment forms and note templates. </a:t>
            </a:r>
            <a:r>
              <a:rPr lang="en-US" smtClean="0">
                <a:ea typeface="Times New Roman" panose="02020603050405020304" pitchFamily="18" charset="0"/>
              </a:rPr>
              <a:t>Staff </a:t>
            </a:r>
            <a:r>
              <a:rPr lang="en-US">
                <a:ea typeface="Times New Roman" panose="02020603050405020304" pitchFamily="18" charset="0"/>
              </a:rPr>
              <a:t>use the designer to create or edit existing assessment and notes templates; the assessment forms are then used by the assessments runtime and the notes templates are used by the dashboard.</a:t>
            </a:r>
          </a:p>
          <a:p>
            <a:pPr marL="342900" marR="0" lvl="0" indent="-342900">
              <a:spcBef>
                <a:spcPts val="600"/>
              </a:spcBef>
              <a:spcAft>
                <a:spcPts val="600"/>
              </a:spcAft>
              <a:buFont typeface="Symbol" panose="05050102010706020507" pitchFamily="18" charset="2"/>
              <a:buChar char=""/>
            </a:pPr>
            <a:r>
              <a:rPr lang="en-US" b="1">
                <a:ea typeface="Times New Roman" panose="02020603050405020304" pitchFamily="18" charset="0"/>
              </a:rPr>
              <a:t>Runtime</a:t>
            </a:r>
            <a:r>
              <a:rPr lang="en-US">
                <a:ea typeface="Times New Roman" panose="02020603050405020304" pitchFamily="18" charset="0"/>
              </a:rPr>
              <a:t>:  The runtime executes assessment forms created by the designer.  Veterans “take” assessments by inputting answers into questions within forms based on the templates. </a:t>
            </a:r>
            <a:r>
              <a:rPr lang="en-US" smtClean="0">
                <a:ea typeface="Times New Roman" panose="02020603050405020304" pitchFamily="18" charset="0"/>
              </a:rPr>
              <a:t>The </a:t>
            </a:r>
            <a:r>
              <a:rPr lang="en-US">
                <a:ea typeface="Times New Roman" panose="02020603050405020304" pitchFamily="18" charset="0"/>
              </a:rPr>
              <a:t>assessment session and the answer to the forms are stored in the repository.</a:t>
            </a:r>
          </a:p>
          <a:p>
            <a:pPr marL="342900" marR="0" lvl="0" indent="-342900">
              <a:spcBef>
                <a:spcPts val="600"/>
              </a:spcBef>
              <a:spcAft>
                <a:spcPts val="600"/>
              </a:spcAft>
              <a:buFont typeface="Symbol" panose="05050102010706020507" pitchFamily="18" charset="2"/>
              <a:buChar char=""/>
            </a:pPr>
            <a:r>
              <a:rPr lang="en-US" b="1">
                <a:ea typeface="Times New Roman" panose="02020603050405020304" pitchFamily="18" charset="0"/>
              </a:rPr>
              <a:t>Dashboard</a:t>
            </a:r>
            <a:r>
              <a:rPr lang="en-US">
                <a:ea typeface="Times New Roman" panose="02020603050405020304" pitchFamily="18" charset="0"/>
              </a:rPr>
              <a:t>:  The dashboard allows staff to create assessment sessions based on assessment forms, view the status of ongoing assessments, and upload the results of assessments to </a:t>
            </a:r>
            <a:r>
              <a:rPr lang="en-US" err="1">
                <a:ea typeface="Times New Roman" panose="02020603050405020304" pitchFamily="18" charset="0"/>
              </a:rPr>
              <a:t>VistA</a:t>
            </a:r>
            <a:r>
              <a:rPr lang="en-US">
                <a:ea typeface="Times New Roman" panose="02020603050405020304" pitchFamily="18" charset="0"/>
              </a:rPr>
              <a:t> based on note templates created by the designer. The dashboard uses the repository to track and store assessments and templates.</a:t>
            </a:r>
          </a:p>
          <a:p>
            <a:pPr marL="342900" marR="0" lvl="0" indent="-342900">
              <a:spcBef>
                <a:spcPts val="600"/>
              </a:spcBef>
              <a:spcAft>
                <a:spcPts val="600"/>
              </a:spcAft>
              <a:buFont typeface="Symbol" panose="05050102010706020507" pitchFamily="18" charset="2"/>
              <a:buChar char=""/>
            </a:pPr>
            <a:r>
              <a:rPr lang="en-US" b="1">
                <a:ea typeface="Times New Roman" panose="02020603050405020304" pitchFamily="18" charset="0"/>
              </a:rPr>
              <a:t>Database</a:t>
            </a:r>
            <a:r>
              <a:rPr lang="en-US">
                <a:ea typeface="Times New Roman" panose="02020603050405020304" pitchFamily="18" charset="0"/>
              </a:rPr>
              <a:t>:  A repository of assessment forms, users, ongoing and historical assessments, and assessment metadata used by the designer, runtime, and dashboard.</a:t>
            </a:r>
            <a:endParaRPr lang="en-US">
              <a:effectLst/>
              <a:ea typeface="Times New Roman" panose="02020603050405020304" pitchFamily="18" charset="0"/>
            </a:endParaRPr>
          </a:p>
        </p:txBody>
      </p:sp>
    </p:spTree>
    <p:extLst>
      <p:ext uri="{BB962C8B-B14F-4D97-AF65-F5344CB8AC3E}">
        <p14:creationId xmlns:p14="http://schemas.microsoft.com/office/powerpoint/2010/main" val="735580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24444</TotalTime>
  <Words>3917</Words>
  <Application>Microsoft Office PowerPoint</Application>
  <PresentationFormat>Widescreen</PresentationFormat>
  <Paragraphs>589</Paragraphs>
  <Slides>55</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Arial Black</vt:lpstr>
      <vt:lpstr>Calibri</vt:lpstr>
      <vt:lpstr>Calibri Light</vt:lpstr>
      <vt:lpstr>Courier</vt:lpstr>
      <vt:lpstr>Symbol</vt:lpstr>
      <vt:lpstr>Times New Roman</vt:lpstr>
      <vt:lpstr>Verdana</vt:lpstr>
      <vt:lpstr>Office Theme</vt:lpstr>
      <vt:lpstr>    </vt:lpstr>
      <vt:lpstr>Welcome to MHE!</vt:lpstr>
      <vt:lpstr>Modules </vt:lpstr>
      <vt:lpstr>Modules </vt:lpstr>
      <vt:lpstr>Physical System  </vt:lpstr>
      <vt:lpstr>Physical System  </vt:lpstr>
      <vt:lpstr>Physical System  </vt:lpstr>
      <vt:lpstr>Logical System </vt:lpstr>
      <vt:lpstr>Logical System Description</vt:lpstr>
      <vt:lpstr>Logical Integration</vt:lpstr>
      <vt:lpstr>Modules </vt:lpstr>
      <vt:lpstr>Software System </vt:lpstr>
      <vt:lpstr>Software Communications</vt:lpstr>
      <vt:lpstr>Software Description</vt:lpstr>
      <vt:lpstr>Software Background Processes </vt:lpstr>
      <vt:lpstr>Software  </vt:lpstr>
      <vt:lpstr>Software Source Code  </vt:lpstr>
      <vt:lpstr>MHE log-in screen</vt:lpstr>
      <vt:lpstr>Home screen for administrators</vt:lpstr>
      <vt:lpstr>Dashboard tab</vt:lpstr>
      <vt:lpstr>Editors’ tab</vt:lpstr>
      <vt:lpstr>System Configuration tab</vt:lpstr>
      <vt:lpstr>Modules </vt:lpstr>
      <vt:lpstr>MHE Deployment</vt:lpstr>
      <vt:lpstr>MHE Deployment  Vista Proxy Account</vt:lpstr>
      <vt:lpstr>MHE Deployment  Pre-requisite</vt:lpstr>
      <vt:lpstr>MHE Deployment  Database Setup</vt:lpstr>
      <vt:lpstr>MHE Deployment  Tomcat Instances</vt:lpstr>
      <vt:lpstr>MHE Deployment  Tomcat Services</vt:lpstr>
      <vt:lpstr>MHE Deployment  Tomcat Service Configuration</vt:lpstr>
      <vt:lpstr>MHE Deployment Deploy to Tomcat</vt:lpstr>
      <vt:lpstr>MHE Deployment Deploy to Tomcat</vt:lpstr>
      <vt:lpstr>Modules </vt:lpstr>
      <vt:lpstr>Routine Operations System Start-up and Shut-down</vt:lpstr>
      <vt:lpstr>Tomcat Services on the Server</vt:lpstr>
      <vt:lpstr>Data Backup and Restore</vt:lpstr>
      <vt:lpstr>Setting up an SSL Certificate</vt:lpstr>
      <vt:lpstr>Setting up an SSL Certificate</vt:lpstr>
      <vt:lpstr>Setting up an SSL Certificate</vt:lpstr>
      <vt:lpstr>Setting up an SSL Certificate</vt:lpstr>
      <vt:lpstr>Setting up an SSL Certificate</vt:lpstr>
      <vt:lpstr>Setting up an SSL Certificate</vt:lpstr>
      <vt:lpstr>System monitoring, reporting,  &amp; tools</vt:lpstr>
      <vt:lpstr>System monitoring, reporting,  &amp; tools</vt:lpstr>
      <vt:lpstr>System monitoring, reporting,  &amp; tools</vt:lpstr>
      <vt:lpstr>System monitoring, reporting, &amp; tools</vt:lpstr>
      <vt:lpstr>System monitoring, reporting, &amp; tools</vt:lpstr>
      <vt:lpstr>System monitoring, reporting,  &amp; tools</vt:lpstr>
      <vt:lpstr>Modules </vt:lpstr>
      <vt:lpstr>Exception Handling Troubleshooting</vt:lpstr>
      <vt:lpstr>Exception Handling Troubleshooting</vt:lpstr>
      <vt:lpstr>Exception Handling Troubleshooting</vt:lpstr>
      <vt:lpstr>Modules </vt:lpstr>
      <vt:lpstr>Operations &amp;  Maintenance System Support</vt:lpstr>
      <vt:lpstr>Congratulations!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 Deighan</dc:creator>
  <cp:lastModifiedBy>Laine L. Deighan</cp:lastModifiedBy>
  <cp:revision>522</cp:revision>
  <cp:lastPrinted>2015-11-24T13:10:21Z</cp:lastPrinted>
  <dcterms:created xsi:type="dcterms:W3CDTF">2015-07-09T22:38:02Z</dcterms:created>
  <dcterms:modified xsi:type="dcterms:W3CDTF">2015-12-07T06:57:48Z</dcterms:modified>
</cp:coreProperties>
</file>