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6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6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55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59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61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44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github.com/tokyo-metropolitan-gov/covid1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raphic 5" descr="Graphic 5"/>
          <p:cNvPicPr>
            <a:picLocks noChangeAspect="1"/>
          </p:cNvPicPr>
          <p:nvPr/>
        </p:nvPicPr>
        <p:blipFill>
          <a:blip r:embed="rId2"/>
          <a:srcRect r="73397"/>
          <a:stretch>
            <a:fillRect/>
          </a:stretch>
        </p:blipFill>
        <p:spPr>
          <a:xfrm>
            <a:off x="6917501" y="1548327"/>
            <a:ext cx="5920676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2866826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sz="2000" b="1">
                <a:solidFill>
                  <a:srgbClr val="808080"/>
                </a:solidFill>
              </a:defRPr>
            </a:pPr>
            <a:r>
              <a:t>Covid-19 </a:t>
            </a: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疫情分析与管理系统</a:t>
            </a:r>
          </a:p>
          <a:p>
            <a:pPr>
              <a:defRPr sz="2000" b="1">
                <a:solidFill>
                  <a:srgbClr val="808080"/>
                </a:solidFill>
              </a:defRPr>
            </a:pPr>
            <a:br/>
            <a:r>
              <a:t>Covid-19 Analysis &amp; Manage System</a:t>
            </a:r>
          </a:p>
        </p:txBody>
      </p:sp>
      <p:pic>
        <p:nvPicPr>
          <p:cNvPr id="96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47" y="1745197"/>
            <a:ext cx="2280306" cy="60948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2"/>
          <p:cNvSpPr txBox="1"/>
          <p:nvPr/>
        </p:nvSpPr>
        <p:spPr>
          <a:xfrm>
            <a:off x="1569719" y="6097161"/>
            <a:ext cx="9052562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East China Normal University</a:t>
            </a:r>
            <a:endParaRPr sz="2400"/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2020.8</a:t>
            </a:r>
          </a:p>
        </p:txBody>
      </p:sp>
      <p:sp>
        <p:nvSpPr>
          <p:cNvPr id="98" name="Subtitle 2"/>
          <p:cNvSpPr txBox="1"/>
          <p:nvPr/>
        </p:nvSpPr>
        <p:spPr>
          <a:xfrm>
            <a:off x="1569719" y="4635126"/>
            <a:ext cx="9052562" cy="165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>
              <a:spcBef>
                <a:spcPts val="1000"/>
              </a:spcBef>
              <a:defRPr sz="16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陈俊潼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	</a:t>
            </a:r>
            <a:r>
              <a:rPr dirty="0"/>
              <a:t>10185101210</a:t>
            </a:r>
            <a:endParaRPr sz="2400" dirty="0"/>
          </a:p>
          <a:p>
            <a:pPr algn="ctr">
              <a:spcBef>
                <a:spcPts val="1000"/>
              </a:spcBef>
              <a:defRPr sz="16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包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   </a:t>
            </a: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梁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	</a:t>
            </a:r>
            <a:r>
              <a:rPr dirty="0"/>
              <a:t>10185101281</a:t>
            </a:r>
            <a:endParaRPr sz="2400" dirty="0"/>
          </a:p>
          <a:p>
            <a:pPr algn="ctr">
              <a:spcBef>
                <a:spcPts val="1000"/>
              </a:spcBef>
              <a:defRPr sz="16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谢嘉东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	</a:t>
            </a:r>
            <a:r>
              <a:rPr dirty="0"/>
              <a:t>10185101247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病患查询</a:t>
            </a:r>
            <a:endParaRPr lang="zh-CN" altLang="en-US" dirty="0"/>
          </a:p>
        </p:txBody>
      </p:sp>
      <p:sp>
        <p:nvSpPr>
          <p:cNvPr id="147" name="Subtitle 2"/>
          <p:cNvSpPr txBox="1"/>
          <p:nvPr/>
        </p:nvSpPr>
        <p:spPr>
          <a:xfrm>
            <a:off x="465881" y="2680960"/>
            <a:ext cx="3538294" cy="262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olidFill>
                  <a:srgbClr val="808080"/>
                </a:solidFill>
                <a:latin typeface="PingFang HK Regular"/>
                <a:ea typeface="PingFang HK Regular"/>
                <a:sym typeface="Ubuntu"/>
              </a:rPr>
              <a:t>该模块可以查询到数据库内的十四万条病患信息（和中国真实的感染人数相对应），且可以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展开详细信息</a:t>
            </a:r>
            <a:r>
              <a:rPr lang="zh-CN" altLang="en-US" sz="1600" dirty="0">
                <a:solidFill>
                  <a:srgbClr val="808080"/>
                </a:solidFill>
                <a:latin typeface="PingFang HK Regular"/>
                <a:ea typeface="PingFang HK Regular"/>
                <a:sym typeface="Ubuntu"/>
              </a:rPr>
              <a:t>进行查看。用户也可以根据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病情、性别、发病日期、姓名、发病地点</a:t>
            </a:r>
            <a:r>
              <a:rPr lang="zh-CN" altLang="en-US" sz="1600" dirty="0">
                <a:solidFill>
                  <a:srgbClr val="808080"/>
                </a:solidFill>
                <a:latin typeface="PingFang HK Regular"/>
                <a:ea typeface="PingFang HK Regular"/>
                <a:sym typeface="Ubuntu"/>
              </a:rPr>
              <a:t>等条件对病患进行筛选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394971-1040-7849-A10F-ABD8B031B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51" y="597012"/>
            <a:ext cx="7852815" cy="56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29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病患查询</a:t>
            </a:r>
            <a:endParaRPr lang="zh-CN" altLang="en-US" dirty="0"/>
          </a:p>
        </p:txBody>
      </p:sp>
      <p:sp>
        <p:nvSpPr>
          <p:cNvPr id="147" name="Subtitle 2"/>
          <p:cNvSpPr txBox="1"/>
          <p:nvPr/>
        </p:nvSpPr>
        <p:spPr>
          <a:xfrm>
            <a:off x="465881" y="2680960"/>
            <a:ext cx="3538294" cy="4162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展开详细信息可以查看到数据库中和该病患相关的所有数据。除了基础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个人档案</a:t>
            </a:r>
            <a:r>
              <a:rPr lang="zh-CN" altLang="en-US" sz="1600" dirty="0">
                <a:sym typeface="Ubuntu"/>
              </a:rPr>
              <a:t>之外，还有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处方与诊断记录</a:t>
            </a:r>
            <a:r>
              <a:rPr lang="zh-CN" altLang="en-US" sz="1600" dirty="0">
                <a:sym typeface="Ubuntu"/>
              </a:rPr>
              <a:t>的查看。处方信息包括了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药品名称、用法用量及制药厂</a:t>
            </a:r>
            <a:r>
              <a:rPr lang="zh-CN" altLang="en-US" sz="1600" dirty="0">
                <a:sym typeface="Ubuntu"/>
              </a:rPr>
              <a:t>；诊断记录包括了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诊断时间、治疗医师、体温、核酸检测情况和症状描述</a:t>
            </a:r>
            <a:r>
              <a:rPr lang="zh-CN" altLang="en-US" sz="1600" dirty="0">
                <a:sym typeface="Ubuntu"/>
              </a:rPr>
              <a:t>。同时，我们也对诊断记录中的体温一项制作了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可视化的体温曲线</a:t>
            </a:r>
            <a:r>
              <a:rPr lang="zh-CN" altLang="en-US" sz="1600" dirty="0">
                <a:sym typeface="Ubuntu"/>
              </a:rPr>
              <a:t>，能够更加直观地得到用户的就诊情况。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08950C1-8CA0-314C-8BD6-A82558FE5A08}"/>
              </a:ext>
            </a:extLst>
          </p:cNvPr>
          <p:cNvSpPr txBox="1"/>
          <p:nvPr/>
        </p:nvSpPr>
        <p:spPr>
          <a:xfrm>
            <a:off x="1583314" y="2069916"/>
            <a:ext cx="671931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详细信息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8D071-BF1E-FA4B-8719-8A4FBF450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56" y="666558"/>
            <a:ext cx="7350635" cy="35658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B7ED7D-5D25-5D4F-BFE2-A4C2378EB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56" y="4222212"/>
            <a:ext cx="7350635" cy="32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23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病患登记</a:t>
            </a:r>
            <a:endParaRPr lang="zh-CN" altLang="en-US" dirty="0"/>
          </a:p>
        </p:txBody>
      </p:sp>
      <p:sp>
        <p:nvSpPr>
          <p:cNvPr id="147" name="Subtitle 2"/>
          <p:cNvSpPr txBox="1"/>
          <p:nvPr/>
        </p:nvSpPr>
        <p:spPr>
          <a:xfrm>
            <a:off x="465881" y="2680960"/>
            <a:ext cx="3538294" cy="2074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在完整填写所有信息之后也可以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快速展开该病人的详细信息</a:t>
            </a:r>
            <a:r>
              <a:rPr lang="zh-CN" altLang="en-US" sz="1600" dirty="0">
                <a:sym typeface="Ubuntu"/>
              </a:rPr>
              <a:t>，进行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诊断和处方登记</a:t>
            </a:r>
            <a:r>
              <a:rPr lang="zh-CN" altLang="en-US" sz="1600" dirty="0">
                <a:sym typeface="Ubuntu"/>
              </a:rPr>
              <a:t>等操作。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lang="zh-CN" altLang="en-US" sz="1600" dirty="0">
              <a:sym typeface="Ubuntu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320E68-DAC8-0C47-9383-27FF61D06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42" y="932168"/>
            <a:ext cx="7981732" cy="50982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1EA95-4EC2-614D-B4FD-4C7AB9FB6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59" y="107879"/>
            <a:ext cx="6137315" cy="13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40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病患管理</a:t>
            </a:r>
            <a:endParaRPr lang="zh-CN" altLang="en-US" dirty="0"/>
          </a:p>
        </p:txBody>
      </p:sp>
      <p:sp>
        <p:nvSpPr>
          <p:cNvPr id="147" name="Subtitle 2"/>
          <p:cNvSpPr txBox="1"/>
          <p:nvPr/>
        </p:nvSpPr>
        <p:spPr>
          <a:xfrm>
            <a:off x="465881" y="2418994"/>
            <a:ext cx="3538294" cy="3182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医生可以为患者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登记 </a:t>
            </a:r>
            <a:r>
              <a:rPr lang="en-US" altLang="zh-CN" sz="1600" b="1" dirty="0">
                <a:solidFill>
                  <a:srgbClr val="C70000"/>
                </a:solidFill>
                <a:latin typeface="Ubuntu"/>
                <a:sym typeface="Ubuntu"/>
              </a:rPr>
              <a:t>/.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删除诊断记录</a:t>
            </a:r>
            <a:r>
              <a:rPr lang="zh-CN" altLang="en-US" sz="1600" dirty="0">
                <a:sym typeface="Ubuntu"/>
              </a:rPr>
              <a:t>、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新增 </a:t>
            </a:r>
            <a:r>
              <a:rPr lang="en-US" altLang="zh-CN" sz="1600" b="1" dirty="0">
                <a:solidFill>
                  <a:srgbClr val="C70000"/>
                </a:solidFill>
                <a:latin typeface="Ubuntu"/>
                <a:sym typeface="Ubuntu"/>
              </a:rPr>
              <a:t>/ 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删除处方信息</a:t>
            </a:r>
            <a:r>
              <a:rPr lang="zh-CN" altLang="en-US" sz="1600" dirty="0">
                <a:sym typeface="Ubuntu"/>
              </a:rPr>
              <a:t>，及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修改患者的所有个人信息</a:t>
            </a:r>
            <a:r>
              <a:rPr lang="zh-CN" altLang="en-US" sz="1600" dirty="0">
                <a:sym typeface="Ubuntu"/>
              </a:rPr>
              <a:t>，包括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医院、医生、生日、性别、治愈情况</a:t>
            </a:r>
            <a:r>
              <a:rPr lang="zh-CN" altLang="en-US" sz="1600" dirty="0">
                <a:sym typeface="Ubuntu"/>
              </a:rPr>
              <a:t>等。仅有已登录的用户可以访问本页面并对病患进行修改。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lang="zh-CN" altLang="en-US" sz="1600" dirty="0">
              <a:sym typeface="Ubuntu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5E9017-FA83-DD47-BE46-1745DE2C0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42" y="1532648"/>
            <a:ext cx="7896362" cy="37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44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病患管理</a:t>
            </a:r>
            <a:endParaRPr lang="zh-CN" altLang="en-US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A5A568E-8C1F-7D44-BDB5-093E1BB5E528}"/>
              </a:ext>
            </a:extLst>
          </p:cNvPr>
          <p:cNvSpPr txBox="1"/>
          <p:nvPr/>
        </p:nvSpPr>
        <p:spPr>
          <a:xfrm>
            <a:off x="1791658" y="3586502"/>
            <a:ext cx="6719318" cy="95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sym typeface="Ubuntu"/>
              </a:rPr>
              <a:t>新增诊断</a:t>
            </a:r>
          </a:p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5B7A31-7345-FF4D-B69A-FE0732317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59" y="706754"/>
            <a:ext cx="7311545" cy="5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96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病患管理</a:t>
            </a:r>
            <a:endParaRPr lang="zh-CN" altLang="en-US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A5A568E-8C1F-7D44-BDB5-093E1BB5E528}"/>
              </a:ext>
            </a:extLst>
          </p:cNvPr>
          <p:cNvSpPr txBox="1"/>
          <p:nvPr/>
        </p:nvSpPr>
        <p:spPr>
          <a:xfrm>
            <a:off x="1791658" y="3586502"/>
            <a:ext cx="6719318" cy="95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sym typeface="Ubuntu"/>
              </a:rPr>
              <a:t>新增处方</a:t>
            </a:r>
          </a:p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E5E70F-5A44-AA4D-BF70-55FC9DF03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42" y="780933"/>
            <a:ext cx="7278558" cy="54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93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/>
              <a:t>技术架构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11" name="Subtitle 2"/>
          <p:cNvSpPr txBox="1"/>
          <p:nvPr/>
        </p:nvSpPr>
        <p:spPr>
          <a:xfrm>
            <a:off x="715583" y="2246829"/>
            <a:ext cx="6719318" cy="1916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altLang="zh-CN" dirty="0"/>
              <a:t>222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altLang="zh-CN" dirty="0"/>
              <a:t>333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altLang="zh-CN" dirty="0"/>
              <a:t>44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dirty="0"/>
          </a:p>
        </p:txBody>
      </p:sp>
      <p:sp>
        <p:nvSpPr>
          <p:cNvPr id="11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584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特别鸣谢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11" name="Subtitle 2"/>
          <p:cNvSpPr txBox="1"/>
          <p:nvPr/>
        </p:nvSpPr>
        <p:spPr>
          <a:xfrm>
            <a:off x="704008" y="2223679"/>
            <a:ext cx="5280103" cy="487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本项目的前端部分参考了基于 </a:t>
            </a:r>
            <a:r>
              <a:rPr lang="en" altLang="zh-CN" sz="1600" dirty="0">
                <a:sym typeface="Ubuntu"/>
              </a:rPr>
              <a:t>MIT </a:t>
            </a:r>
            <a:r>
              <a:rPr lang="zh-CN" altLang="en-US" sz="1600" dirty="0">
                <a:sym typeface="Ubuntu"/>
              </a:rPr>
              <a:t>协议的开源项目 </a:t>
            </a:r>
            <a:r>
              <a:rPr lang="zh-CN" altLang="en-US" sz="1600" dirty="0">
                <a:sym typeface="Ubuntu"/>
                <a:hlinkClick r:id="rId4"/>
              </a:rPr>
              <a:t>「東京都 新型</a:t>
            </a:r>
            <a:r>
              <a:rPr lang="ja-JP" altLang="en-US" sz="1600">
                <a:sym typeface="Ubuntu"/>
                <a:hlinkClick r:id="rId4"/>
              </a:rPr>
              <a:t>コロナウイルス</a:t>
            </a:r>
            <a:r>
              <a:rPr lang="zh-CN" altLang="en-US" sz="1600" dirty="0">
                <a:sym typeface="Ubuntu"/>
                <a:hlinkClick r:id="rId4"/>
              </a:rPr>
              <a:t>感染症対策</a:t>
            </a:r>
            <a:r>
              <a:rPr lang="ja-JP" altLang="en-US" sz="1600">
                <a:sym typeface="Ubuntu"/>
                <a:hlinkClick r:id="rId4"/>
              </a:rPr>
              <a:t>サイト」 </a:t>
            </a:r>
            <a:r>
              <a:rPr lang="ja-JP" altLang="en-US" sz="1600">
                <a:sym typeface="Ubuntu"/>
              </a:rPr>
              <a:t>。</a:t>
            </a:r>
            <a:r>
              <a:rPr lang="zh-CN" altLang="en-US" sz="1600" dirty="0">
                <a:sym typeface="Ubuntu"/>
              </a:rPr>
              <a:t>原项目仅仅提供了日本疫情数据的一些可视化的曲线展示，我们在该项目的基础上针对中国的疫情数据进行了大幅修改，并添加了后端，实现了与后端的对接。实现了针对每个具体病人的详细信息的增删改查、处方、诊断记录等的检索与修改功能，以及针对医生和医院能否对病患进行增删改的用户权限系统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国内疫情数据主要来源为丁香园每日疫情统计数据。国际疫情数据主要来源为 </a:t>
            </a:r>
            <a:r>
              <a:rPr lang="en" altLang="zh-CN" sz="1600" dirty="0">
                <a:sym typeface="Ubuntu"/>
              </a:rPr>
              <a:t>WHO </a:t>
            </a:r>
            <a:r>
              <a:rPr lang="zh-CN" altLang="en-US" sz="1600" dirty="0">
                <a:sym typeface="Ubuntu"/>
              </a:rPr>
              <a:t>每日疫情公告。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dirty="0"/>
          </a:p>
        </p:txBody>
      </p:sp>
      <p:sp>
        <p:nvSpPr>
          <p:cNvPr id="11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C9F304-AE20-C747-95C5-0730D35A2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86391">
            <a:off x="5912768" y="1869359"/>
            <a:ext cx="5444775" cy="399791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D13825A-9960-DE44-B295-113E2F3EC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78724">
            <a:off x="6716763" y="408820"/>
            <a:ext cx="6095999" cy="28896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AB100F-9CF9-0C4C-BA8F-111F112D7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725088">
            <a:off x="7023604" y="4442742"/>
            <a:ext cx="6096000" cy="25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474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/>
              <a:t>组员组成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1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F0A137-C0A8-C24F-B54E-E4C55F7DF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8" y="2234563"/>
            <a:ext cx="7491398" cy="20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2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raphic 5" descr="Graphic 5"/>
          <p:cNvPicPr>
            <a:picLocks noChangeAspect="1"/>
          </p:cNvPicPr>
          <p:nvPr/>
        </p:nvPicPr>
        <p:blipFill>
          <a:blip r:embed="rId2"/>
          <a:srcRect r="73397"/>
          <a:stretch>
            <a:fillRect/>
          </a:stretch>
        </p:blipFill>
        <p:spPr>
          <a:xfrm>
            <a:off x="6917501" y="1548327"/>
            <a:ext cx="5920676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2994864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400">
                <a:solidFill>
                  <a:srgbClr val="808080"/>
                </a:solidFill>
              </a:defRPr>
            </a:pPr>
            <a:r>
              <a:rPr sz="4000"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谢谢</a:t>
            </a:r>
            <a:r>
              <a:rPr sz="1400" i="1" dirty="0"/>
              <a:t>.</a:t>
            </a:r>
          </a:p>
        </p:txBody>
      </p:sp>
      <p:pic>
        <p:nvPicPr>
          <p:cNvPr id="15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47" y="1745197"/>
            <a:ext cx="2280306" cy="60948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ubtitle 2"/>
          <p:cNvSpPr txBox="1"/>
          <p:nvPr/>
        </p:nvSpPr>
        <p:spPr>
          <a:xfrm>
            <a:off x="1569719" y="6097161"/>
            <a:ext cx="9052562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East China Normal University</a:t>
            </a:r>
            <a:endParaRPr sz="2400"/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2020.8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1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917501" y="1548327"/>
            <a:ext cx="6396164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简介</a:t>
            </a:r>
          </a:p>
        </p:txBody>
      </p:sp>
      <p:sp>
        <p:nvSpPr>
          <p:cNvPr id="104" name="Subtitle 2"/>
          <p:cNvSpPr txBox="1"/>
          <p:nvPr/>
        </p:nvSpPr>
        <p:spPr>
          <a:xfrm>
            <a:off x="715583" y="2246829"/>
            <a:ext cx="6719318" cy="40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功能包括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全球疫情可视化概览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病人诊断数据统计及编辑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诊断医院和医生管理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网站前端采用</a:t>
            </a:r>
            <a:r>
              <a:rPr dirty="0"/>
              <a:t> </a:t>
            </a:r>
            <a:r>
              <a:rPr b="1" dirty="0" err="1">
                <a:solidFill>
                  <a:srgbClr val="C70000"/>
                </a:solidFill>
              </a:rPr>
              <a:t>vue.js</a:t>
            </a:r>
            <a:r>
              <a:rPr b="1" dirty="0">
                <a:solidFill>
                  <a:srgbClr val="C70000"/>
                </a:solidFill>
              </a:rPr>
              <a:t>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架构，基于</a:t>
            </a:r>
            <a:r>
              <a:rPr dirty="0"/>
              <a:t> </a:t>
            </a:r>
            <a:r>
              <a:rPr b="1" dirty="0" err="1">
                <a:solidFill>
                  <a:srgbClr val="C70000"/>
                </a:solidFill>
              </a:rPr>
              <a:t>nuxt.js</a:t>
            </a:r>
            <a:r>
              <a:rPr b="1" dirty="0">
                <a:solidFill>
                  <a:srgbClr val="C70000"/>
                </a:solidFill>
              </a:rPr>
              <a:t>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实现高性能的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 </a:t>
            </a:r>
            <a:r>
              <a:rPr dirty="0"/>
              <a:t>SSR 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（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服务端渲染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）。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使用</a:t>
            </a:r>
            <a:r>
              <a:rPr dirty="0"/>
              <a:t> </a:t>
            </a:r>
            <a:r>
              <a:rPr b="1" dirty="0" err="1">
                <a:solidFill>
                  <a:srgbClr val="C70000"/>
                </a:solidFill>
              </a:rPr>
              <a:t>vuetify</a:t>
            </a:r>
            <a:r>
              <a:rPr dirty="0"/>
              <a:t>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作为主要的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 </a:t>
            </a:r>
            <a:r>
              <a:rPr dirty="0"/>
              <a:t>UI 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库。后端采用</a:t>
            </a:r>
            <a:r>
              <a:rPr dirty="0"/>
              <a:t> </a:t>
            </a:r>
            <a:r>
              <a:rPr b="1" dirty="0">
                <a:solidFill>
                  <a:srgbClr val="C70000"/>
                </a:solidFill>
              </a:rPr>
              <a:t>Spring Boot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架构，使用</a:t>
            </a:r>
            <a:r>
              <a:rPr dirty="0"/>
              <a:t> </a:t>
            </a:r>
            <a:r>
              <a:rPr b="1" dirty="0">
                <a:solidFill>
                  <a:srgbClr val="C70000"/>
                </a:solidFill>
              </a:rPr>
              <a:t>Swagger UI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生成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 </a:t>
            </a:r>
            <a:r>
              <a:rPr dirty="0"/>
              <a:t>API 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文档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。 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数据库采用</a:t>
            </a:r>
            <a:r>
              <a:rPr dirty="0"/>
              <a:t> </a:t>
            </a:r>
            <a:r>
              <a:rPr b="1" dirty="0">
                <a:solidFill>
                  <a:srgbClr val="C70000"/>
                </a:solidFill>
              </a:rPr>
              <a:t>MySQL Community Version 8.0.12</a:t>
            </a:r>
            <a:r>
              <a:rPr dirty="0"/>
              <a:t>, 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存有</a:t>
            </a:r>
            <a:r>
              <a:rPr dirty="0" err="1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两万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余医生数据，</a:t>
            </a:r>
            <a:r>
              <a:rPr dirty="0" err="1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十三万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患者数据，</a:t>
            </a:r>
            <a:r>
              <a:rPr dirty="0" err="1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四十万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余条处方数据，近</a:t>
            </a:r>
            <a:r>
              <a:rPr dirty="0" err="1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四百万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余条诊断记录。经过多重索引和外键优化，平均性能仍较优秀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。</a:t>
            </a:r>
          </a:p>
        </p:txBody>
      </p:sp>
      <p:sp>
        <p:nvSpPr>
          <p:cNvPr id="105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2941A3-63F3-D34E-932C-43C98382A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946" y="605499"/>
            <a:ext cx="3409065" cy="55476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数据库设计</a:t>
            </a:r>
          </a:p>
        </p:txBody>
      </p:sp>
      <p:sp>
        <p:nvSpPr>
          <p:cNvPr id="111" name="Subtitle 2"/>
          <p:cNvSpPr txBox="1"/>
          <p:nvPr/>
        </p:nvSpPr>
        <p:spPr>
          <a:xfrm>
            <a:off x="715583" y="2246829"/>
            <a:ext cx="6719318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设计使用八张 </a:t>
            </a:r>
            <a:r>
              <a:t>table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七张 table 用于处理患者-医生-医院关系，高度还原真实的医患情况。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patient-患者表，doctor-医生表，hospital-医院表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diagnosis-诊断表，image-胸部成像表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prescription-处方表，medicine-药品表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一张 table 用于数据库操作管理，逻辑清晰且功能完善。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user-用户表。</a:t>
            </a:r>
          </a:p>
        </p:txBody>
      </p:sp>
      <p:sp>
        <p:nvSpPr>
          <p:cNvPr id="112" name="Subtitle 2"/>
          <p:cNvSpPr txBox="1"/>
          <p:nvPr/>
        </p:nvSpPr>
        <p:spPr>
          <a:xfrm>
            <a:off x="7294845" y="1659332"/>
            <a:ext cx="671931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sz="2400" b="1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ER</a:t>
            </a: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图</a:t>
            </a:r>
          </a:p>
        </p:txBody>
      </p:sp>
      <p:sp>
        <p:nvSpPr>
          <p:cNvPr id="11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0" y="0"/>
            <a:ext cx="352425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17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首页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20" name="Subtitle 2"/>
          <p:cNvSpPr txBox="1"/>
          <p:nvPr/>
        </p:nvSpPr>
        <p:spPr>
          <a:xfrm>
            <a:off x="8375875" y="2660462"/>
            <a:ext cx="3391462" cy="2512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病人接诊指南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400" dirty="0">
                <a:sym typeface="Ubuntu"/>
              </a:rPr>
              <a:t>指引用户界面友好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latin typeface="PingFang HK Regular"/>
                <a:ea typeface="PingFang HK Regular"/>
                <a:cs typeface="PingFang HK Regular"/>
                <a:sym typeface="PingFang HK Regular"/>
              </a:rPr>
              <a:t>清晰的反应接诊的流程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latin typeface="PingFang HK Regular"/>
                <a:ea typeface="PingFang HK Regular"/>
                <a:cs typeface="PingFang HK Regular"/>
                <a:sym typeface="PingFang HK Regular"/>
              </a:rPr>
              <a:t>所有信息的制作参考了六月份时全国的防疫工作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121" name="Subtitle 2"/>
          <p:cNvSpPr txBox="1"/>
          <p:nvPr/>
        </p:nvSpPr>
        <p:spPr>
          <a:xfrm>
            <a:off x="2415668" y="1621663"/>
            <a:ext cx="671931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dirty="0"/>
              <a:t>病人接诊流程卡片</a:t>
            </a:r>
          </a:p>
        </p:txBody>
      </p:sp>
      <p:sp>
        <p:nvSpPr>
          <p:cNvPr id="122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4DE433-3AB5-504A-8243-135E73837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3" y="2133513"/>
            <a:ext cx="6972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90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17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20" name="Subtitle 2"/>
          <p:cNvSpPr txBox="1"/>
          <p:nvPr/>
        </p:nvSpPr>
        <p:spPr>
          <a:xfrm>
            <a:off x="8375875" y="2660462"/>
            <a:ext cx="3391462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全球感染人数折线图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没有增加美国是为了方便观察去他国家疫情走向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增加可视化按钮，可以选择隐藏对应国家的疫情曲线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数据真实可靠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通过前端对数据的处理，可视化每天增加人数以及总计人数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121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</a:p>
        </p:txBody>
      </p:sp>
      <p:sp>
        <p:nvSpPr>
          <p:cNvPr id="122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3" name="图片 1" descr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6" y="2513392"/>
            <a:ext cx="7904451" cy="3422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26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29" name="Subtitle 2"/>
          <p:cNvSpPr txBox="1"/>
          <p:nvPr/>
        </p:nvSpPr>
        <p:spPr>
          <a:xfrm>
            <a:off x="6141719" y="2775711"/>
            <a:ext cx="5016856" cy="369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国内疫情人数情况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针对当前全新的防疫状况，增设无症状感染者一栏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静态的数据显示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通过形状的弯曲来表示包含关系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形式简约大方，又不失美感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数据真实可靠</a:t>
            </a: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30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31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32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21" y="2090024"/>
            <a:ext cx="4840925" cy="4458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35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38" name="Subtitle 2"/>
          <p:cNvSpPr txBox="1"/>
          <p:nvPr/>
        </p:nvSpPr>
        <p:spPr>
          <a:xfrm>
            <a:off x="6141719" y="2775711"/>
            <a:ext cx="5016856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国际旅游入境人数统计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可视化的比较通过疫情爆发前后，入境人数的变化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增设隐藏对应</a:t>
            </a:r>
            <a:r>
              <a:rPr dirty="0"/>
              <a:t>“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外国人</a:t>
            </a:r>
            <a:r>
              <a:rPr dirty="0"/>
              <a:t>”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、</a:t>
            </a:r>
            <a:r>
              <a:rPr dirty="0"/>
              <a:t>“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台湾同胞</a:t>
            </a:r>
            <a:r>
              <a:rPr dirty="0"/>
              <a:t>”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、</a:t>
            </a:r>
            <a:r>
              <a:rPr dirty="0"/>
              <a:t>“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港澳同胞</a:t>
            </a:r>
            <a:r>
              <a:rPr dirty="0" err="1"/>
              <a:t>”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数据的按钮，且会根据隐藏动态的调整纵坐标，已经根据比例动态缩放对应柱形图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数据无法查到完整的统计，故部分数据是认为编造</a:t>
            </a: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39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</a:p>
        </p:txBody>
      </p:sp>
      <p:sp>
        <p:nvSpPr>
          <p:cNvPr id="140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41" name="图片 1" descr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9" y="2038925"/>
            <a:ext cx="4747308" cy="4473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47" name="Subtitle 2"/>
          <p:cNvSpPr txBox="1"/>
          <p:nvPr/>
        </p:nvSpPr>
        <p:spPr>
          <a:xfrm>
            <a:off x="8914759" y="2179995"/>
            <a:ext cx="3023177" cy="520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国际</a:t>
            </a:r>
            <a:r>
              <a:rPr dirty="0"/>
              <a:t>/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国内疫情变化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可视化的比较疫情爆发几个月国际和国内的增长幅度变化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增设隐藏对应选项数据的按钮，且会根据隐藏动态的调整纵坐标，已经根据比例动态缩放对应柱形图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增长向上、降低向下，更加清晰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数据真实可靠</a:t>
            </a: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8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50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3" y="2492555"/>
            <a:ext cx="8093732" cy="3612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最新确诊病人情况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47" name="Subtitle 2"/>
          <p:cNvSpPr txBox="1"/>
          <p:nvPr/>
        </p:nvSpPr>
        <p:spPr>
          <a:xfrm>
            <a:off x="8914759" y="1867478"/>
            <a:ext cx="3023177" cy="458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latin typeface="PingFang HK Regular"/>
                <a:ea typeface="PingFang HK Regular"/>
                <a:cs typeface="PingFang HK Regular"/>
                <a:sym typeface="PingFang HK Regular"/>
              </a:rPr>
              <a:t>最新确诊病人情况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</a:t>
            </a:r>
            <a:r>
              <a:rPr lang="zh-CN" altLang="en-US" dirty="0">
                <a:latin typeface="PingFang HK Regular"/>
                <a:ea typeface="PingFang HK Regular"/>
                <a:cs typeface="PingFang HK Regular"/>
                <a:sym typeface="PingFang HK Regular"/>
              </a:rPr>
              <a:t>与数据库匹配，动态</a:t>
            </a:r>
            <a:r>
              <a:rPr lang="zh-CN" altLang="en-US" sz="1400" dirty="0">
                <a:solidFill>
                  <a:srgbClr val="808080"/>
                </a:solidFill>
                <a:latin typeface="PingFang HK Regular"/>
                <a:ea typeface="PingFang HK Regular"/>
                <a:sym typeface="PingFang HK Regular"/>
              </a:rPr>
              <a:t>展示</a:t>
            </a:r>
            <a:endParaRPr lang="en-US" altLang="zh-CN" sz="1400" dirty="0">
              <a:solidFill>
                <a:srgbClr val="808080"/>
              </a:solidFill>
              <a:latin typeface="PingFang HK Regular"/>
              <a:ea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400" dirty="0">
                <a:solidFill>
                  <a:srgbClr val="808080"/>
                </a:solidFill>
                <a:latin typeface="PingFang HK Regular"/>
                <a:ea typeface="PingFang HK Regular"/>
                <a:sym typeface="PingFang HK Regular"/>
              </a:rPr>
              <a:t>在前端，对数据进行了一定的处理展示（例如隐去姓名，模糊出生日期）</a:t>
            </a:r>
            <a:endParaRPr lang="en-US" altLang="zh-CN" sz="1400" dirty="0">
              <a:solidFill>
                <a:srgbClr val="808080"/>
              </a:solidFill>
              <a:latin typeface="PingFang HK Regular"/>
              <a:ea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400" dirty="0">
                <a:solidFill>
                  <a:srgbClr val="808080"/>
                </a:solidFill>
                <a:latin typeface="PingFang HK Regular"/>
                <a:ea typeface="PingFang HK Regular"/>
                <a:sym typeface="PingFang HK Regular"/>
              </a:rPr>
              <a:t>在前端通过数据处理，显示当前新增病例以及较前一天的变化情况，同时通过数据处理展示累计情况</a:t>
            </a:r>
            <a:endParaRPr lang="en-US" altLang="zh-CN" sz="1400" dirty="0">
              <a:solidFill>
                <a:srgbClr val="808080"/>
              </a:solidFill>
              <a:latin typeface="PingFang HK Regular"/>
              <a:ea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400" dirty="0">
                <a:solidFill>
                  <a:srgbClr val="808080"/>
                </a:solidFill>
                <a:latin typeface="PingFang HK Regular"/>
                <a:ea typeface="PingFang HK Regular"/>
                <a:sym typeface="PingFang HK Regular"/>
              </a:rPr>
              <a:t>最新确诊患者信息可以对相应的列按照一定顺序排序</a:t>
            </a:r>
            <a:endParaRPr sz="1400" dirty="0">
              <a:solidFill>
                <a:srgbClr val="808080"/>
              </a:solidFill>
              <a:latin typeface="PingFang HK Regular"/>
              <a:ea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837C6D-60DF-144C-B7DF-8DB7F0AFA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3" y="2477062"/>
            <a:ext cx="7921593" cy="3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776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814</Words>
  <Application>Microsoft Macintosh PowerPoint</Application>
  <PresentationFormat>Widescreen</PresentationFormat>
  <Paragraphs>138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PingFang HK Regular</vt:lpstr>
      <vt:lpstr>PingFang HK Semibold</vt:lpstr>
      <vt:lpstr>Arial</vt:lpstr>
      <vt:lpstr>Calibri</vt:lpstr>
      <vt:lpstr>Ubuntu</vt:lpstr>
      <vt:lpstr>Ubuntu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 Bill</cp:lastModifiedBy>
  <cp:revision>21</cp:revision>
  <dcterms:modified xsi:type="dcterms:W3CDTF">2020-08-26T09:10:25Z</dcterms:modified>
</cp:coreProperties>
</file>