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 Light"/>
          <a:ea typeface="Ubuntu Light"/>
          <a:cs typeface="Ubuntu Light"/>
          <a:sym typeface="Ubuntu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materialdesignicon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raphic 5" descr="Graphic 5"/>
          <p:cNvPicPr>
            <a:picLocks noChangeAspect="1"/>
          </p:cNvPicPr>
          <p:nvPr/>
        </p:nvPicPr>
        <p:blipFill>
          <a:blip r:embed="rId2"/>
          <a:srcRect r="73397"/>
          <a:stretch>
            <a:fillRect/>
          </a:stretch>
        </p:blipFill>
        <p:spPr>
          <a:xfrm>
            <a:off x="6917501" y="1548327"/>
            <a:ext cx="5920676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2866826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sz="2000" b="1">
                <a:solidFill>
                  <a:srgbClr val="808080"/>
                </a:solidFill>
              </a:defRPr>
            </a:pPr>
            <a:r>
              <a:t>Covid-19 </a:t>
            </a: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疫情分析与管理系统</a:t>
            </a:r>
          </a:p>
          <a:p>
            <a:pPr>
              <a:defRPr sz="2000" b="1">
                <a:solidFill>
                  <a:srgbClr val="808080"/>
                </a:solidFill>
              </a:defRPr>
            </a:pPr>
            <a:br/>
            <a:r>
              <a:t>Covid-19 Analysis &amp; Manage System</a:t>
            </a:r>
          </a:p>
        </p:txBody>
      </p:sp>
      <p:pic>
        <p:nvPicPr>
          <p:cNvPr id="96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47" y="1745197"/>
            <a:ext cx="2280306" cy="60948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2"/>
          <p:cNvSpPr txBox="1"/>
          <p:nvPr/>
        </p:nvSpPr>
        <p:spPr>
          <a:xfrm>
            <a:off x="1569719" y="6097161"/>
            <a:ext cx="9052562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East China Normal University</a:t>
            </a:r>
            <a:endParaRPr sz="2400"/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2020.8</a:t>
            </a:r>
          </a:p>
        </p:txBody>
      </p:sp>
      <p:sp>
        <p:nvSpPr>
          <p:cNvPr id="98" name="Subtitle 2"/>
          <p:cNvSpPr txBox="1"/>
          <p:nvPr/>
        </p:nvSpPr>
        <p:spPr>
          <a:xfrm>
            <a:off x="1569719" y="4635126"/>
            <a:ext cx="9052562" cy="165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ctr">
              <a:spcBef>
                <a:spcPts val="1000"/>
              </a:spcBef>
              <a:defRPr sz="16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陈俊潼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	</a:t>
            </a:r>
            <a:r>
              <a:rPr dirty="0"/>
              <a:t>10185101210</a:t>
            </a:r>
            <a:endParaRPr sz="2400" dirty="0"/>
          </a:p>
          <a:p>
            <a:pPr algn="ctr">
              <a:spcBef>
                <a:spcPts val="1000"/>
              </a:spcBef>
              <a:defRPr sz="16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包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   </a:t>
            </a: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梁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	</a:t>
            </a:r>
            <a:r>
              <a:rPr dirty="0"/>
              <a:t>10185101281</a:t>
            </a:r>
            <a:endParaRPr sz="2400" dirty="0"/>
          </a:p>
          <a:p>
            <a:pPr algn="ctr">
              <a:spcBef>
                <a:spcPts val="1000"/>
              </a:spcBef>
              <a:defRPr sz="16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 dirty="0" err="1">
                <a:latin typeface="PingFang HK Semibold"/>
                <a:ea typeface="PingFang HK Semibold"/>
                <a:cs typeface="PingFang HK Semibold"/>
                <a:sym typeface="PingFang HK Semibold"/>
              </a:rPr>
              <a:t>谢嘉东</a:t>
            </a:r>
            <a:r>
              <a:rPr b="0" dirty="0">
                <a:latin typeface="PingFang HK Semibold"/>
                <a:ea typeface="PingFang HK Semibold"/>
                <a:cs typeface="PingFang HK Semibold"/>
                <a:sym typeface="PingFang HK Semibold"/>
              </a:rPr>
              <a:t>	</a:t>
            </a:r>
            <a:r>
              <a:rPr dirty="0"/>
              <a:t>10185101247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1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917501" y="1548327"/>
            <a:ext cx="6396164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简介</a:t>
            </a:r>
          </a:p>
        </p:txBody>
      </p:sp>
      <p:sp>
        <p:nvSpPr>
          <p:cNvPr id="104" name="Subtitle 2"/>
          <p:cNvSpPr txBox="1"/>
          <p:nvPr/>
        </p:nvSpPr>
        <p:spPr>
          <a:xfrm>
            <a:off x="715583" y="2246829"/>
            <a:ext cx="6719318" cy="446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功能包括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全球疫情可视化概览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病人诊断数据统计及编辑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诊断医院和医生管理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网站前端采用</a:t>
            </a:r>
            <a:r>
              <a:t> </a:t>
            </a:r>
            <a:r>
              <a:rPr b="1">
                <a:solidFill>
                  <a:srgbClr val="C70000"/>
                </a:solidFill>
              </a:rPr>
              <a:t>vue.js 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架构，基于</a:t>
            </a:r>
            <a:r>
              <a:t> </a:t>
            </a:r>
            <a:r>
              <a:rPr b="1">
                <a:solidFill>
                  <a:srgbClr val="C70000"/>
                </a:solidFill>
              </a:rPr>
              <a:t>nuxt.js 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实现高性能的 </a:t>
            </a:r>
            <a:r>
              <a:t>SSR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（服务端渲染）。使用</a:t>
            </a:r>
            <a:r>
              <a:t> </a:t>
            </a:r>
            <a:r>
              <a:rPr b="1">
                <a:solidFill>
                  <a:srgbClr val="C70000"/>
                </a:solidFill>
              </a:rPr>
              <a:t>vuetify</a:t>
            </a:r>
            <a:r>
              <a:t> 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作为主要的 </a:t>
            </a:r>
            <a:r>
              <a:t>UI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库。后端采用</a:t>
            </a:r>
            <a:r>
              <a:t> </a:t>
            </a:r>
            <a:r>
              <a:rPr b="1">
                <a:solidFill>
                  <a:srgbClr val="C70000"/>
                </a:solidFill>
              </a:rPr>
              <a:t>Spring Boot 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架构，使用</a:t>
            </a:r>
            <a:r>
              <a:t> </a:t>
            </a:r>
            <a:r>
              <a:rPr b="1">
                <a:solidFill>
                  <a:srgbClr val="C70000"/>
                </a:solidFill>
              </a:rPr>
              <a:t>Swagger UI 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生成 </a:t>
            </a:r>
            <a:r>
              <a:t>API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文档。 数据库采用</a:t>
            </a:r>
            <a:r>
              <a:t> </a:t>
            </a:r>
            <a:r>
              <a:rPr b="1">
                <a:solidFill>
                  <a:srgbClr val="C70000"/>
                </a:solidFill>
              </a:rPr>
              <a:t>MySQL Community Version 8.0.12</a:t>
            </a:r>
            <a:r>
              <a:t>,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存有</a:t>
            </a:r>
            <a:r>
              <a:rPr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两万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余医生数据，</a:t>
            </a:r>
            <a:r>
              <a:rPr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十三万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患者数据，</a:t>
            </a:r>
            <a:r>
              <a:rPr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四十万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余条处方数据，近</a:t>
            </a:r>
            <a:r>
              <a:rPr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rPr>
              <a:t>四十百万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余条诊断记录。经过多重索引和外键优化，平均性能仍较优秀。</a:t>
            </a:r>
          </a:p>
        </p:txBody>
      </p:sp>
      <p:sp>
        <p:nvSpPr>
          <p:cNvPr id="105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0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数据库设计</a:t>
            </a:r>
          </a:p>
        </p:txBody>
      </p:sp>
      <p:sp>
        <p:nvSpPr>
          <p:cNvPr id="111" name="Subtitle 2"/>
          <p:cNvSpPr txBox="1"/>
          <p:nvPr/>
        </p:nvSpPr>
        <p:spPr>
          <a:xfrm>
            <a:off x="715583" y="2246829"/>
            <a:ext cx="6719318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设计使用八张 </a:t>
            </a:r>
            <a:r>
              <a:t>table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七张 table 用于处理患者-医生-医院关系，高度还原真实的医患情况。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patient-患者表，doctor-医生表，hospital-医院表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diagnosis-诊断表，image-胸部成像表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prescription-处方表，medicine-药品表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一张 table 用于数据库操作管理，逻辑清晰且功能完善。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user-用户表。</a:t>
            </a:r>
          </a:p>
        </p:txBody>
      </p:sp>
      <p:sp>
        <p:nvSpPr>
          <p:cNvPr id="112" name="Subtitle 2"/>
          <p:cNvSpPr txBox="1"/>
          <p:nvPr/>
        </p:nvSpPr>
        <p:spPr>
          <a:xfrm>
            <a:off x="7294845" y="1659332"/>
            <a:ext cx="671931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sz="2400" b="1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ER</a:t>
            </a: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图</a:t>
            </a:r>
          </a:p>
        </p:txBody>
      </p:sp>
      <p:sp>
        <p:nvSpPr>
          <p:cNvPr id="11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0" y="0"/>
            <a:ext cx="352425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17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20" name="Subtitle 2"/>
          <p:cNvSpPr txBox="1"/>
          <p:nvPr/>
        </p:nvSpPr>
        <p:spPr>
          <a:xfrm>
            <a:off x="8375875" y="2660462"/>
            <a:ext cx="3391462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全球感染人数折线图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没有增加美国是为了方便观察去他国家疫情走向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增加可视化按钮，可以选择隐藏对应国家的疫情曲线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数据真实可靠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通过前端对数据的处理，可视化每天增加人数以及总计人数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>
              <a:latin typeface="PingFang HK Regular"/>
              <a:ea typeface="PingFang HK Regular"/>
              <a:cs typeface="PingFang HK Regular"/>
              <a:sym typeface="PingFang HK Regular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121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</a:p>
        </p:txBody>
      </p:sp>
      <p:sp>
        <p:nvSpPr>
          <p:cNvPr id="122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23" name="图片 1" descr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6" y="2513392"/>
            <a:ext cx="7904451" cy="3422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26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29" name="Subtitle 2"/>
          <p:cNvSpPr txBox="1"/>
          <p:nvPr/>
        </p:nvSpPr>
        <p:spPr>
          <a:xfrm>
            <a:off x="6141719" y="2775711"/>
            <a:ext cx="5016856" cy="369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国内疫情人数情况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针对当前全新的防疫状况，增设无症状感染者一栏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静态的数据显示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通过形状的弯曲来表示包含关系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形式简约大方，又不失美感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数据真实可靠</a:t>
            </a:r>
            <a:endParaRPr sz="120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/>
          </a:p>
        </p:txBody>
      </p:sp>
      <p:sp>
        <p:nvSpPr>
          <p:cNvPr id="130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</a:p>
        </p:txBody>
      </p:sp>
      <p:sp>
        <p:nvSpPr>
          <p:cNvPr id="131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32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87" y="1976505"/>
            <a:ext cx="5244584" cy="4830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35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38" name="Subtitle 2"/>
          <p:cNvSpPr txBox="1"/>
          <p:nvPr/>
        </p:nvSpPr>
        <p:spPr>
          <a:xfrm>
            <a:off x="6141719" y="2775711"/>
            <a:ext cx="5016856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国际旅游入境人数统计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可视化的比较通过疫情爆发前后，入境人数的变化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增设隐藏对应</a:t>
            </a:r>
            <a:r>
              <a:t>“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外国人</a:t>
            </a:r>
            <a:r>
              <a:t>”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、</a:t>
            </a:r>
            <a:r>
              <a:t>“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台湾同胞</a:t>
            </a:r>
            <a:r>
              <a:t>”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、</a:t>
            </a:r>
            <a:r>
              <a:t>“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港澳同胞</a:t>
            </a:r>
            <a:r>
              <a:t>”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数据的按钮，且会根据隐藏动态的调整纵坐标，已经根据比例动态缩放对应柱形图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数据无法查到完整的统计，故部分数据是认为编造</a:t>
            </a:r>
            <a:endParaRPr sz="120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/>
          </a:p>
        </p:txBody>
      </p:sp>
      <p:sp>
        <p:nvSpPr>
          <p:cNvPr id="139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</a:p>
        </p:txBody>
      </p:sp>
      <p:sp>
        <p:nvSpPr>
          <p:cNvPr id="140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41" name="图片 1" descr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9" y="2038925"/>
            <a:ext cx="4747308" cy="4473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4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873523" y="1571478"/>
            <a:ext cx="6396165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ubtitle 2"/>
          <p:cNvSpPr txBox="1"/>
          <p:nvPr/>
        </p:nvSpPr>
        <p:spPr>
          <a:xfrm>
            <a:off x="715583" y="1046083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5400">
                <a:solidFill>
                  <a:srgbClr val="C7000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全球疫情可视化概览</a:t>
            </a:r>
          </a:p>
        </p:txBody>
      </p:sp>
      <p:sp>
        <p:nvSpPr>
          <p:cNvPr id="147" name="Subtitle 2"/>
          <p:cNvSpPr txBox="1"/>
          <p:nvPr/>
        </p:nvSpPr>
        <p:spPr>
          <a:xfrm>
            <a:off x="8914759" y="2179995"/>
            <a:ext cx="3023177" cy="520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国际</a:t>
            </a:r>
            <a:r>
              <a:t>/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国内疫情变化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可视化的比较疫情爆发几个月国际和国内的增长幅度变化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增设隐藏对应选项数据的按钮，且会根据隐藏动态的调整纵坐标，已经根据比例动态缩放对应柱形图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增长向上、降低向下，更加清晰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数据真实可靠</a:t>
            </a:r>
            <a:endParaRPr sz="1200"/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SzPct val="100000"/>
              <a:buFont typeface="Arial"/>
              <a:buChar char="•"/>
              <a:defRPr sz="12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endParaRPr sz="1200"/>
          </a:p>
        </p:txBody>
      </p:sp>
      <p:sp>
        <p:nvSpPr>
          <p:cNvPr id="148" name="Subtitle 2"/>
          <p:cNvSpPr txBox="1"/>
          <p:nvPr/>
        </p:nvSpPr>
        <p:spPr>
          <a:xfrm>
            <a:off x="6919243" y="1860779"/>
            <a:ext cx="67193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08080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>
              <a:defRPr b="1"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多种类型图表结合</a:t>
            </a:r>
          </a:p>
        </p:txBody>
      </p:sp>
      <p:sp>
        <p:nvSpPr>
          <p:cNvPr id="149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50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43" y="2539442"/>
            <a:ext cx="8600972" cy="3838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raphic 5" descr="Graphic 5"/>
          <p:cNvPicPr>
            <a:picLocks noChangeAspect="1"/>
          </p:cNvPicPr>
          <p:nvPr/>
        </p:nvPicPr>
        <p:blipFill>
          <a:blip r:embed="rId2"/>
          <a:srcRect r="73397"/>
          <a:stretch>
            <a:fillRect/>
          </a:stretch>
        </p:blipFill>
        <p:spPr>
          <a:xfrm>
            <a:off x="6917501" y="1548327"/>
            <a:ext cx="5920676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2994864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sz="5400">
                <a:solidFill>
                  <a:srgbClr val="808080"/>
                </a:solidFill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谢谢</a:t>
            </a:r>
            <a:r>
              <a:rPr sz="2000" i="1"/>
              <a:t>.</a:t>
            </a:r>
          </a:p>
        </p:txBody>
      </p:sp>
      <p:pic>
        <p:nvPicPr>
          <p:cNvPr id="154" name="Graphic 4" descr="Graphic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47" y="1745197"/>
            <a:ext cx="2280306" cy="60948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ubtitle 2"/>
          <p:cNvSpPr txBox="1"/>
          <p:nvPr/>
        </p:nvSpPr>
        <p:spPr>
          <a:xfrm>
            <a:off x="1569719" y="6097161"/>
            <a:ext cx="9052562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East China Normal University</a:t>
            </a:r>
            <a:endParaRPr sz="2400"/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2020.8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2415668" y="345484"/>
            <a:ext cx="2865358" cy="58668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疫情分析与管理系统</a:t>
            </a:r>
          </a:p>
          <a:p>
            <a:pPr marL="0" indent="0">
              <a:lnSpc>
                <a:spcPts val="600"/>
              </a:lnSpc>
              <a:buSzTx/>
              <a:buNone/>
              <a:defRPr sz="900">
                <a:solidFill>
                  <a:srgbClr val="808080"/>
                </a:solidFill>
              </a:defRPr>
            </a:pPr>
            <a:r>
              <a:t>Covid-19 Analysis &amp; Manage System</a:t>
            </a:r>
          </a:p>
        </p:txBody>
      </p:sp>
      <p:pic>
        <p:nvPicPr>
          <p:cNvPr id="158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276027"/>
            <a:ext cx="1889039" cy="50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raphic 13" descr="Graphic 13"/>
          <p:cNvPicPr>
            <a:picLocks noChangeAspect="1"/>
          </p:cNvPicPr>
          <p:nvPr/>
        </p:nvPicPr>
        <p:blipFill>
          <a:blip r:embed="rId3"/>
          <a:srcRect r="71261"/>
          <a:stretch>
            <a:fillRect/>
          </a:stretch>
        </p:blipFill>
        <p:spPr>
          <a:xfrm>
            <a:off x="6917501" y="1548327"/>
            <a:ext cx="6396164" cy="594852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ubtitle 2"/>
          <p:cNvSpPr txBox="1"/>
          <p:nvPr/>
        </p:nvSpPr>
        <p:spPr>
          <a:xfrm>
            <a:off x="715583" y="981371"/>
            <a:ext cx="671931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sz="5400" b="1">
                <a:solidFill>
                  <a:srgbClr val="C7000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b="0">
                <a:latin typeface="PingFang HK Semibold"/>
                <a:ea typeface="PingFang HK Semibold"/>
                <a:cs typeface="PingFang HK Semibold"/>
                <a:sym typeface="PingFang HK Semibold"/>
              </a:rPr>
              <a:t>图标库 </a:t>
            </a:r>
            <a:r>
              <a:t>icons</a:t>
            </a:r>
          </a:p>
        </p:txBody>
      </p:sp>
      <p:sp>
        <p:nvSpPr>
          <p:cNvPr id="161" name="Subtitle 2"/>
          <p:cNvSpPr txBox="1"/>
          <p:nvPr/>
        </p:nvSpPr>
        <p:spPr>
          <a:xfrm>
            <a:off x="715583" y="2246829"/>
            <a:ext cx="6719318" cy="1913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 sz="1600">
                <a:latin typeface="Ubuntu"/>
                <a:ea typeface="Ubuntu"/>
                <a:cs typeface="Ubuntu"/>
                <a:sym typeface="Ubuntu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https://materialdesignicons.com/</a:t>
            </a:r>
            <a:endParaRPr>
              <a:solidFill>
                <a:srgbClr val="80808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里面啥都有。</a:t>
            </a:r>
          </a:p>
          <a:p>
            <a:pPr>
              <a:lnSpc>
                <a:spcPct val="150000"/>
              </a:lnSpc>
              <a:spcBef>
                <a:spcPts val="1000"/>
              </a:spcBef>
              <a:defRPr sz="1600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打开图标保存 </a:t>
            </a:r>
            <a:r>
              <a:t>svg</a:t>
            </a:r>
            <a:r>
              <a:rPr>
                <a:latin typeface="PingFang HK Regular"/>
                <a:ea typeface="PingFang HK Regular"/>
                <a:cs typeface="PingFang HK Regular"/>
                <a:sym typeface="PingFang HK Regular"/>
              </a:rPr>
              <a:t> 即可。</a:t>
            </a:r>
          </a:p>
        </p:txBody>
      </p:sp>
      <p:sp>
        <p:nvSpPr>
          <p:cNvPr id="162" name="Date Placeholder 19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r>
              <a:t>8/25/20</a:t>
            </a:r>
          </a:p>
        </p:txBody>
      </p:sp>
      <p:sp>
        <p:nvSpPr>
          <p:cNvPr id="163" name="Slide Number Placeholder 21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64" name="Graphic 5" descr="Graphic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716" y="932167"/>
            <a:ext cx="1016669" cy="1016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Macintosh PowerPoint</Application>
  <PresentationFormat>宽屏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PingFang HK Regular</vt:lpstr>
      <vt:lpstr>PingFang HK Semibold</vt:lpstr>
      <vt:lpstr>Arial</vt:lpstr>
      <vt:lpstr>Calibri</vt:lpstr>
      <vt:lpstr>Ubuntu</vt:lpstr>
      <vt:lpstr>Ubuntu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2</cp:revision>
  <dcterms:modified xsi:type="dcterms:W3CDTF">2020-08-26T08:04:59Z</dcterms:modified>
</cp:coreProperties>
</file>