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350" r:id="rId3"/>
    <p:sldId id="271" r:id="rId4"/>
    <p:sldId id="500" r:id="rId5"/>
    <p:sldId id="354" r:id="rId6"/>
    <p:sldId id="355" r:id="rId7"/>
    <p:sldId id="358" r:id="rId8"/>
    <p:sldId id="360" r:id="rId9"/>
    <p:sldId id="361" r:id="rId10"/>
    <p:sldId id="362" r:id="rId11"/>
    <p:sldId id="567" r:id="rId12"/>
    <p:sldId id="365" r:id="rId13"/>
    <p:sldId id="368" r:id="rId14"/>
    <p:sldId id="491" r:id="rId15"/>
    <p:sldId id="366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1" r:id="rId59"/>
    <p:sldId id="562" r:id="rId60"/>
    <p:sldId id="563" r:id="rId61"/>
    <p:sldId id="564" r:id="rId62"/>
    <p:sldId id="565" r:id="rId63"/>
    <p:sldId id="566" r:id="rId64"/>
    <p:sldId id="501" r:id="rId65"/>
    <p:sldId id="370" r:id="rId66"/>
    <p:sldId id="371" r:id="rId67"/>
    <p:sldId id="373" r:id="rId68"/>
    <p:sldId id="382" r:id="rId69"/>
    <p:sldId id="374" r:id="rId70"/>
    <p:sldId id="375" r:id="rId71"/>
    <p:sldId id="376" r:id="rId7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749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9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8775" y="0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90">
                <a:latin typeface="+mn-lt"/>
                <a:ea typeface="+mn-ea"/>
              </a:defRPr>
            </a:lvl1pPr>
          </a:lstStyle>
          <a:p>
            <a:pPr>
              <a:defRPr/>
            </a:pPr>
            <a:fld id="{08E9B927-6086-4725-83FD-31FF7636423B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138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9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8775" y="10879138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90">
                <a:latin typeface="+mn-lt"/>
                <a:ea typeface="+mn-ea"/>
              </a:defRPr>
            </a:lvl1pPr>
          </a:lstStyle>
          <a:p>
            <a:pPr>
              <a:defRPr/>
            </a:pPr>
            <a:fld id="{A8437468-6927-404F-9A39-1FD10B8B1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089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B0A5FC1-5A9B-4115-B224-DC7BC546C08F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6F30FE9-7431-408A-B445-B417F01F44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7093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7E3FC-7CD8-40AA-9D25-627AB27657AE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D3313-7545-4AD0-B1E9-682258FE2B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BC188-B772-4473-847A-33D94ED83D4B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4A54-304E-4FAF-882C-3B467F9D60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ea typeface="宋体" panose="02010600030101010101" pitchFamily="2" charset="-122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ea typeface="宋体" panose="02010600030101010101" pitchFamily="2" charset="-122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199FF-3B56-4165-87C1-5552979F85C2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2E85-0A7E-426D-8C47-8DC520536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1625600" y="3582988"/>
            <a:ext cx="8940800" cy="103187"/>
            <a:chOff x="3914775" y="2524125"/>
            <a:chExt cx="2428875" cy="57150"/>
          </a:xfrm>
        </p:grpSpPr>
        <p:sp>
          <p:nvSpPr>
            <p:cNvPr id="5" name="矩形 7"/>
            <p:cNvSpPr/>
            <p:nvPr/>
          </p:nvSpPr>
          <p:spPr>
            <a:xfrm>
              <a:off x="3914775" y="2524125"/>
              <a:ext cx="809481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8"/>
            <p:cNvSpPr/>
            <p:nvPr/>
          </p:nvSpPr>
          <p:spPr>
            <a:xfrm>
              <a:off x="4724256" y="2524125"/>
              <a:ext cx="809913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9"/>
            <p:cNvSpPr/>
            <p:nvPr/>
          </p:nvSpPr>
          <p:spPr>
            <a:xfrm>
              <a:off x="5534169" y="2524125"/>
              <a:ext cx="809481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9835A-DDB1-4711-A493-E4A94CF43A65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0E35B-62ED-4BE1-897E-FDAE7A6117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1DE02-0C35-4B8C-828C-E4EC99A8BAEE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0C2BF-1F94-4ECA-8A3D-F4372F9DB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3CCC9-8641-49CB-89E5-FCF97726D707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08AC1-1A24-48CF-8D41-171CAC0B95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5"/>
          <p:cNvSpPr/>
          <p:nvPr/>
        </p:nvSpPr>
        <p:spPr bwMode="auto">
          <a:xfrm rot="7086271">
            <a:off x="7391400" y="2035175"/>
            <a:ext cx="2200275" cy="220027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3748670" y="3778700"/>
            <a:ext cx="3878765" cy="845746"/>
          </a:xfrm>
        </p:spPr>
        <p:txBody>
          <a:bodyPr anchor="ctr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DC92A-BD57-4BC1-B135-8E84E30988A1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F2F54-0716-4C43-A3BB-F37B051CA4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7AA84-1BFC-44E8-8322-E77FD96DAFCD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97876-0091-4978-B16F-D3D8770DD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0B6F0-E2DF-4802-9DFE-966F9A4F3186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3C763-B424-481F-A0DD-AF9E82A41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F46F-DE53-4D5A-B59C-F4C8453C3224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5F10D-E1E3-4936-99E0-EA14ADC279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182563"/>
            <a:ext cx="105156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211263"/>
            <a:ext cx="1051560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BBA112-4027-4BBA-9CEF-3F6918306888}" type="datetimeFigureOut">
              <a:rPr lang="zh-CN" altLang="en-US"/>
              <a:pPr>
                <a:defRPr/>
              </a:pPr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9AF4DD-6ED3-4D2B-8C8E-1B8A61B549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53" r:id="rId4"/>
    <p:sldLayoutId id="2147483654" r:id="rId5"/>
    <p:sldLayoutId id="2147483661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ea typeface="黑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ea typeface="黑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ea typeface="黑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ea typeface="黑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黑体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4600575"/>
            <a:ext cx="9144000" cy="682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湖南中医药大学第二附属医院妇科教研室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249988" y="5299075"/>
            <a:ext cx="4418012" cy="376238"/>
          </a:xfrm>
        </p:spPr>
        <p:txBody>
          <a:bodyPr rtlCol="0">
            <a:normAutofit fontScale="87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LOREM IPSUM DOLOR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3900" y="1335088"/>
            <a:ext cx="7842250" cy="1568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中医妇科学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带下过多</a:t>
            </a:r>
            <a:endParaRPr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一、脾虚证</a:t>
            </a:r>
            <a:endParaRPr lang="en-US" altLang="zh-CN" sz="2800" b="1" smtClean="0">
              <a:latin typeface="宋体" charset="-122"/>
              <a:ea typeface="宋体" charset="-122"/>
              <a:sym typeface="+mn-ea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主要证侯：带下量多，色白，质地稀薄，如涕如唾，无臭味；伴面色萎黄或恍白，神疲乏力，少气懒言，倦怠嗜睡，纳少便溏；舌体胖质淡，边有齿痕，苔薄白或白腻，脉细缓。</a:t>
            </a:r>
            <a:endParaRPr lang="zh-CN" altLang="en-US" sz="2800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治法  健脾益气，升阳除湿</a:t>
            </a:r>
            <a:endParaRPr lang="zh-CN" altLang="en-US" sz="2800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方药  </a:t>
            </a:r>
            <a:r>
              <a:rPr lang="zh-CN" altLang="en-US" sz="2800" b="1" smtClean="0">
                <a:solidFill>
                  <a:srgbClr val="FF0000"/>
                </a:solidFill>
                <a:latin typeface="宋体" charset="-122"/>
                <a:ea typeface="宋体" charset="-122"/>
                <a:sym typeface="+mn-ea"/>
              </a:rPr>
              <a:t>完带汤</a:t>
            </a:r>
            <a:r>
              <a:rPr lang="en-US" altLang="zh-CN" sz="2800" b="1" smtClean="0">
                <a:latin typeface="宋体" charset="-122"/>
                <a:ea typeface="宋体" charset="-122"/>
                <a:sym typeface="+mn-ea"/>
              </a:rPr>
              <a:t>《</a:t>
            </a: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傅青主女科</a:t>
            </a:r>
            <a:r>
              <a:rPr lang="en-US" altLang="zh-CN" sz="2800" b="1" smtClean="0">
                <a:latin typeface="宋体" charset="-122"/>
                <a:ea typeface="宋体" charset="-122"/>
                <a:sym typeface="+mn-ea"/>
              </a:rPr>
              <a:t>》</a:t>
            </a: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en-US" altLang="zh-CN" sz="2800" b="1" smtClean="0">
                <a:latin typeface="宋体" charset="-122"/>
                <a:ea typeface="宋体" charset="-122"/>
                <a:sym typeface="+mn-ea"/>
              </a:rPr>
              <a:t>      </a:t>
            </a: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人参  白术   白芍    山药    苍术    陈皮   柴胡   荆芥穗   车前子  甘草</a:t>
            </a: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endParaRPr lang="zh-CN" altLang="en-US" sz="2800" b="1" smtClean="0">
              <a:latin typeface="宋体" charset="-122"/>
              <a:ea typeface="宋体" charset="-122"/>
              <a:cs typeface="华文新魏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1" smtClean="0">
                <a:ea typeface="宋体" charset="-122"/>
              </a:rPr>
              <a:t>完带汤主治终年累月下流白物，如涕如唾，不能禁止，甚则臭秽者，所谓白带也。</a:t>
            </a:r>
          </a:p>
          <a:p>
            <a:r>
              <a:rPr lang="zh-CN" altLang="en-US" sz="3200" b="1" smtClean="0">
                <a:ea typeface="宋体" charset="-122"/>
              </a:rPr>
              <a:t>人参、白术、山药、甘草益气健脾；</a:t>
            </a:r>
          </a:p>
          <a:p>
            <a:r>
              <a:rPr lang="zh-CN" altLang="en-US" sz="3200" b="1" smtClean="0">
                <a:ea typeface="宋体" charset="-122"/>
              </a:rPr>
              <a:t>苍术、陈皮燥湿健脾，行气和胃；</a:t>
            </a:r>
          </a:p>
          <a:p>
            <a:r>
              <a:rPr lang="zh-CN" altLang="en-US" sz="3200" b="1" smtClean="0">
                <a:ea typeface="宋体" charset="-122"/>
              </a:rPr>
              <a:t>白芍柔肝，柴胡、荆芥穗疏肝解郁，祛风胜湿；</a:t>
            </a:r>
          </a:p>
          <a:p>
            <a:r>
              <a:rPr lang="zh-CN" altLang="en-US" sz="3200" b="1" smtClean="0">
                <a:ea typeface="宋体" charset="-122"/>
              </a:rPr>
              <a:t>车前子利水渗湿。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带下过多</a:t>
            </a:r>
            <a:endParaRPr lang="zh-CN" altLang="en-US" smtClean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二、肾阳虚证</a:t>
            </a: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主要证侯  带下量多，色淡，质清稀如水，绵绵不断；面色晦暗，畏寒肢冷，腰背冷痛，小腹冷痛，夜尿频，小便清长，大便溏薄；舌质淡，苔白润，脉沉迟。</a:t>
            </a:r>
            <a:endParaRPr lang="zh-CN" altLang="en-US" sz="2800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治法    温肾助阳，涩精止带</a:t>
            </a: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方药    内补丸</a:t>
            </a:r>
            <a:r>
              <a:rPr lang="en-US" altLang="zh-CN" sz="2800" b="1" smtClean="0">
                <a:latin typeface="宋体" charset="-122"/>
                <a:ea typeface="宋体" charset="-122"/>
                <a:sym typeface="+mn-ea"/>
              </a:rPr>
              <a:t>《</a:t>
            </a: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女科切要</a:t>
            </a:r>
            <a:r>
              <a:rPr lang="en-US" altLang="zh-CN" sz="2800" b="1" smtClean="0">
                <a:latin typeface="宋体" charset="-122"/>
                <a:ea typeface="宋体" charset="-122"/>
                <a:sym typeface="+mn-ea"/>
              </a:rPr>
              <a:t>》</a:t>
            </a:r>
            <a:endParaRPr lang="en-US" altLang="zh-CN" sz="2800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en-US" altLang="zh-CN" sz="2800" b="1" smtClean="0">
                <a:latin typeface="宋体" charset="-122"/>
                <a:ea typeface="宋体" charset="-122"/>
                <a:sym typeface="+mn-ea"/>
              </a:rPr>
              <a:t>        </a:t>
            </a: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鹿茸    肉苁蓉    菟丝子    潼蒺藜    肉桂     制附子     黄芪    桑螵蛸</a:t>
            </a: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800" b="1" smtClean="0">
                <a:latin typeface="宋体" charset="-122"/>
                <a:ea typeface="宋体" charset="-122"/>
                <a:sym typeface="+mn-ea"/>
              </a:rPr>
              <a:t>        白蒺藜  紫苑茸</a:t>
            </a:r>
            <a:endParaRPr lang="zh-CN" altLang="en-US" sz="2800" b="1" smtClean="0">
              <a:latin typeface="宋体" charset="-122"/>
              <a:ea typeface="宋体" charset="-122"/>
              <a:cs typeface="华文新魏"/>
              <a:sym typeface="+mn-ea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endParaRPr lang="zh-CN" altLang="en-US" sz="2800" smtClean="0">
              <a:latin typeface="宋体" charset="-122"/>
              <a:ea typeface="宋体" charset="-122"/>
              <a:cs typeface="华文新魏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带下过多</a:t>
            </a:r>
            <a:endParaRPr lang="zh-CN" altLang="en-US" smtClean="0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三、阴虚夹湿热证</a:t>
            </a: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主要证侯    带下量较多，质稍稠，色黄或赤白相兼，有臭味，阴部灼热或瘙痒；伴五心烦热，失眠多梦，咽干口燥，头晕耳鸣，腰酸腿软；舌质红，苔薄黄或黄腻，脉细数。</a:t>
            </a:r>
            <a:endParaRPr lang="zh-CN" altLang="en-US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治疗法则    滋阴益肾，清热祛湿</a:t>
            </a:r>
            <a:endParaRPr lang="zh-CN" altLang="en-US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方药举例    知柏地黄丸加芡实、金樱子</a:t>
            </a:r>
            <a:endParaRPr lang="zh-CN" altLang="en-US" b="1" smtClean="0">
              <a:latin typeface="Times New Roman" pitchFamily="18" charset="0"/>
              <a:ea typeface="华文新魏"/>
              <a:cs typeface="华文新魏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endParaRPr lang="zh-CN" altLang="en-US" smtClean="0">
              <a:latin typeface="Times New Roman" pitchFamily="18" charset="0"/>
              <a:ea typeface="华文新魏"/>
              <a:cs typeface="华文新魏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带下过多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四、湿热下注证</a:t>
            </a:r>
            <a:endParaRPr lang="zh-CN" altLang="en-US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主要证侯  带下量多，色黄或呈脓性，气味臭秽，外阴瘙痒或阴中灼热；伴全身困重乏力，胸闷纳呆，小腹作痛，口苦口腻；小便黄少，大便黏滞难解；舌红，舌苔黄腻，脉滑数。</a:t>
            </a:r>
            <a:endParaRPr lang="zh-CN" altLang="en-US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治法   清热利湿止带</a:t>
            </a:r>
            <a:endParaRPr lang="zh-CN" altLang="en-US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方药   止带方</a:t>
            </a:r>
            <a:r>
              <a:rPr lang="en-US" altLang="zh-CN" b="1" smtClean="0">
                <a:latin typeface="宋体" charset="-122"/>
                <a:ea typeface="宋体" charset="-122"/>
                <a:sym typeface="+mn-ea"/>
              </a:rPr>
              <a:t>《</a:t>
            </a: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世补斋医书</a:t>
            </a:r>
            <a:r>
              <a:rPr lang="en-US" altLang="zh-CN" b="1" smtClean="0">
                <a:latin typeface="宋体" charset="-122"/>
                <a:ea typeface="宋体" charset="-122"/>
                <a:sym typeface="+mn-ea"/>
              </a:rPr>
              <a:t>》</a:t>
            </a:r>
            <a:endParaRPr lang="en-US" altLang="zh-CN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en-US" altLang="zh-CN" b="1" smtClean="0">
                <a:latin typeface="宋体" charset="-122"/>
                <a:ea typeface="宋体" charset="-122"/>
                <a:sym typeface="+mn-ea"/>
              </a:rPr>
              <a:t>       </a:t>
            </a: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猪苓   茯苓   车前子   泽泻     茵陈    赤芍    牡丹皮  </a:t>
            </a: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       黄柏   栀子   川牛膝</a:t>
            </a: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mtClean="0">
                <a:ea typeface="宋体" charset="-122"/>
              </a:rPr>
              <a:t>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带下过多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五、湿毒蕴结证</a:t>
            </a:r>
            <a:endParaRPr lang="zh-CN" altLang="en-US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主要证侯  带下量多，色黄绿如脓，或五色带下，质黏稠，臭秽难闻；伴小腹或腰骶胀痛，烦热头昏，口苦咽干，小便短赤或色黄，大便干结；舌红，苔黄腻，脉滑数。</a:t>
            </a:r>
            <a:endParaRPr lang="zh-CN" altLang="en-US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治法   清热解毒，利湿止带</a:t>
            </a:r>
            <a:endParaRPr lang="zh-CN" altLang="en-US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方药   五味消毒饮</a:t>
            </a:r>
            <a:r>
              <a:rPr lang="en-US" altLang="zh-CN" b="1" smtClean="0">
                <a:latin typeface="宋体" charset="-122"/>
                <a:ea typeface="宋体" charset="-122"/>
                <a:sym typeface="+mn-ea"/>
              </a:rPr>
              <a:t>《</a:t>
            </a: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医宗金鉴</a:t>
            </a:r>
            <a:r>
              <a:rPr lang="en-US" altLang="zh-CN" b="1" smtClean="0">
                <a:latin typeface="宋体" charset="-122"/>
                <a:ea typeface="宋体" charset="-122"/>
                <a:sym typeface="+mn-ea"/>
              </a:rPr>
              <a:t>》</a:t>
            </a: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加土茯苓、薏苡仁、黄柏、茵陈</a:t>
            </a:r>
            <a:endParaRPr lang="en-US" altLang="zh-CN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r>
              <a:rPr lang="en-US" altLang="zh-CN" b="1" smtClean="0">
                <a:latin typeface="宋体" charset="-122"/>
                <a:ea typeface="宋体" charset="-122"/>
                <a:sym typeface="+mn-ea"/>
              </a:rPr>
              <a:t>       </a:t>
            </a: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蒲公英、金银花、野菊花、紫花地丁、天葵子</a:t>
            </a: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endParaRPr lang="zh-CN" altLang="en-US" b="1" smtClean="0">
              <a:latin typeface="Times New Roman" pitchFamily="18" charset="0"/>
              <a:ea typeface="华文新魏"/>
              <a:cs typeface="华文新魏"/>
            </a:endParaRPr>
          </a:p>
          <a:p>
            <a:pPr marL="0" indent="0" eaLnBrk="1" hangingPunct="1">
              <a:spcBef>
                <a:spcPct val="50000"/>
              </a:spcBef>
              <a:buFont typeface="黑体" pitchFamily="49" charset="-122"/>
              <a:buNone/>
            </a:pPr>
            <a:endParaRPr lang="zh-CN" altLang="en-US" smtClean="0">
              <a:latin typeface="Times New Roman" pitchFamily="18" charset="0"/>
              <a:ea typeface="华文新魏"/>
              <a:cs typeface="华文新魏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0" y="428625"/>
            <a:ext cx="7696200" cy="685800"/>
          </a:xfrm>
        </p:spPr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带下过多常见的病种</a:t>
            </a:r>
            <a:br>
              <a:rPr kumimoji="1" lang="zh-CN" altLang="en-US" b="0" kern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kumimoji="1" lang="zh-CN" altLang="en-US" b="0" kern="0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2133600" y="990600"/>
            <a:ext cx="8305800" cy="5410200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</a:t>
            </a:r>
            <a:r>
              <a:rPr lang="en-US" altLang="zh-CN" b="1" smtClean="0">
                <a:ea typeface="宋体" charset="-122"/>
              </a:rPr>
              <a:t>(1)</a:t>
            </a:r>
            <a:r>
              <a:rPr lang="zh-CN" altLang="en-US" b="1" smtClean="0">
                <a:ea typeface="宋体" charset="-122"/>
              </a:rPr>
              <a:t>滴虫阴道炎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</a:t>
            </a:r>
            <a:r>
              <a:rPr lang="en-US" altLang="zh-CN" b="1" smtClean="0">
                <a:ea typeface="宋体" charset="-122"/>
              </a:rPr>
              <a:t>(2)</a:t>
            </a:r>
            <a:r>
              <a:rPr lang="zh-CN" altLang="en-US" b="1" smtClean="0">
                <a:solidFill>
                  <a:schemeClr val="tx2"/>
                </a:solidFill>
                <a:ea typeface="宋体" charset="-122"/>
                <a:sym typeface="+mn-ea"/>
              </a:rPr>
              <a:t>外阴阴道</a:t>
            </a: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假丝酵母菌病</a:t>
            </a:r>
            <a:endParaRPr lang="en-US" altLang="zh-CN" b="1" smtClean="0">
              <a:solidFill>
                <a:schemeClr val="tx2"/>
              </a:solidFill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</a:t>
            </a:r>
            <a:r>
              <a:rPr lang="en-US" altLang="zh-CN" b="1" smtClean="0">
                <a:ea typeface="宋体" charset="-122"/>
              </a:rPr>
              <a:t>(3)</a:t>
            </a:r>
            <a:r>
              <a:rPr lang="zh-CN" altLang="en-US" b="1" smtClean="0">
                <a:ea typeface="宋体" charset="-122"/>
              </a:rPr>
              <a:t>细菌性阴道病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</a:t>
            </a:r>
            <a:r>
              <a:rPr lang="en-US" altLang="zh-CN" b="1" smtClean="0">
                <a:ea typeface="宋体" charset="-122"/>
              </a:rPr>
              <a:t>(4)</a:t>
            </a:r>
            <a:r>
              <a:rPr lang="zh-CN" altLang="en-US" b="1" smtClean="0">
                <a:ea typeface="宋体" charset="-122"/>
              </a:rPr>
              <a:t>老年性阴道炎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</a:t>
            </a:r>
            <a:r>
              <a:rPr lang="en-US" altLang="zh-CN" b="1" smtClean="0">
                <a:ea typeface="宋体" charset="-122"/>
              </a:rPr>
              <a:t>(5)</a:t>
            </a:r>
            <a:r>
              <a:rPr lang="zh-CN" altLang="en-US" b="1" smtClean="0">
                <a:ea typeface="宋体" charset="-122"/>
              </a:rPr>
              <a:t>宫颈炎症</a:t>
            </a:r>
            <a:endParaRPr lang="en-US" altLang="zh-CN" b="1" smtClean="0"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     </a:t>
            </a:r>
            <a:r>
              <a:rPr lang="zh-CN" altLang="en-US" b="1" smtClean="0">
                <a:ea typeface="宋体" charset="-122"/>
              </a:rPr>
              <a:t>   </a:t>
            </a:r>
            <a:r>
              <a:rPr lang="en-US" altLang="zh-CN" b="1" smtClean="0">
                <a:ea typeface="宋体" charset="-122"/>
              </a:rPr>
              <a:t>(6)</a:t>
            </a:r>
            <a:r>
              <a:rPr lang="zh-CN" altLang="en-US" b="1" smtClean="0">
                <a:ea typeface="宋体" charset="-122"/>
              </a:rPr>
              <a:t>盆腔炎症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外阴及阴道的自然防御功能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263650" y="1154113"/>
            <a:ext cx="9321800" cy="4114800"/>
          </a:xfrm>
        </p:spPr>
        <p:txBody>
          <a:bodyPr rtlCol="0">
            <a:normAutofit fontScale="975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b="1" dirty="0"/>
              <a:t>两侧大阴唇自然合拢，遮掩阴道口、尿道口，防止外界微生物的污染。 </a:t>
            </a:r>
            <a:endParaRPr lang="en-US" altLang="zh-CN" b="1"/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b="1" dirty="0"/>
              <a:t>由于盆底肌的作用，阴道口闭合，阴道前后壁紧贴，可以防止外界的污染。经产妇的阴道松弛，这种防御功能较差。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b="1" dirty="0"/>
              <a:t>阴道自净作用</a:t>
            </a:r>
            <a:r>
              <a:rPr lang="en-US" altLang="zh-CN" b="1"/>
              <a:t>:</a:t>
            </a:r>
            <a:r>
              <a:rPr lang="zh-CN" altLang="en-US" b="1" dirty="0"/>
              <a:t>阴道上皮在卵巢分泌的雌激素影响下增生变厚，增加对病原体侵人的抵抗力，同时上皮细胞中含有丰富糖原，在乳杆菌</a:t>
            </a:r>
            <a:r>
              <a:rPr lang="en-US" altLang="zh-CN" b="1"/>
              <a:t>(</a:t>
            </a:r>
            <a:r>
              <a:rPr lang="zh-CN" altLang="en-US" b="1" dirty="0"/>
              <a:t>优势菌</a:t>
            </a:r>
            <a:r>
              <a:rPr lang="en-US" altLang="zh-CN" b="1"/>
              <a:t>)</a:t>
            </a:r>
            <a:r>
              <a:rPr lang="zh-CN" altLang="en-US" b="1" dirty="0"/>
              <a:t>作用下分解为乳酸，维持阴道正常的酸性环境</a:t>
            </a:r>
            <a:r>
              <a:rPr lang="en-US" altLang="zh-CN" b="1"/>
              <a:t>(pH≤ 4.5</a:t>
            </a:r>
            <a:r>
              <a:rPr lang="zh-CN" altLang="en-US" b="1" dirty="0"/>
              <a:t>，多在</a:t>
            </a:r>
            <a:r>
              <a:rPr lang="en-US" altLang="zh-CN" b="1"/>
              <a:t>3.8</a:t>
            </a:r>
            <a:r>
              <a:rPr lang="zh-CN" altLang="en-US" b="1" dirty="0"/>
              <a:t>～</a:t>
            </a:r>
            <a:r>
              <a:rPr lang="en-US" altLang="zh-CN" b="1"/>
              <a:t>4.4)</a:t>
            </a:r>
            <a:r>
              <a:rPr lang="zh-CN" altLang="en-US" b="1" dirty="0"/>
              <a:t>，抑制其他病原体生长。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428625"/>
            <a:ext cx="7772400" cy="1206500"/>
          </a:xfrm>
        </p:spPr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32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滴 虫 阴 道 炎</a:t>
            </a:r>
            <a:r>
              <a:rPr kumimoji="1" lang="zh-CN" altLang="en-US" sz="32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kumimoji="1" lang="zh-CN" altLang="en-US" sz="32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kumimoji="1" lang="zh-CN" altLang="en-US" sz="32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kumimoji="1" lang="zh-CN" altLang="en-US" sz="32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1" lang="en-US" altLang="zh-CN" sz="3200" b="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95500" y="857250"/>
            <a:ext cx="8305800" cy="5410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Symbol" panose="05050102010706020507" pitchFamily="18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+mn-ea"/>
              </a:rPr>
              <a:t>    定义：由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阴道毛滴虫</a:t>
            </a:r>
            <a:r>
              <a:rPr lang="zh-CN" altLang="en-US" sz="3200" b="1" dirty="0">
                <a:latin typeface="Times New Roman" panose="02020603050405020304" pitchFamily="18" charset="0"/>
                <a:ea typeface="+mn-ea"/>
              </a:rPr>
              <a:t>感染而引起的阴道炎症称为滴虫性阴道炎</a:t>
            </a:r>
            <a:endParaRPr lang="en-US" altLang="zh-CN" sz="3200" b="1" dirty="0">
              <a:latin typeface="Times New Roman" panose="02020603050405020304" pitchFamily="18" charset="0"/>
              <a:ea typeface="+mn-ea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Symbol" panose="05050102010706020507" pitchFamily="18" charset="2"/>
              <a:buNone/>
              <a:defRPr/>
            </a:pPr>
            <a:endParaRPr lang="en-US" altLang="zh-CN" sz="3200" b="1" dirty="0">
              <a:latin typeface="Times New Roman" panose="02020603050405020304" pitchFamily="18" charset="0"/>
              <a:ea typeface="+mn-ea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Symbol" panose="05050102010706020507" pitchFamily="18" charset="2"/>
              <a:buNone/>
              <a:defRPr/>
            </a:pPr>
            <a:endParaRPr lang="en-US" altLang="zh-CN" sz="3200" b="1" dirty="0">
              <a:latin typeface="Times New Roman" panose="02020603050405020304" pitchFamily="18" charset="0"/>
              <a:ea typeface="+mn-ea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Symbol" panose="05050102010706020507" pitchFamily="18" charset="2"/>
              <a:buNone/>
              <a:defRPr/>
            </a:pPr>
            <a:endParaRPr lang="en-US" altLang="zh-CN" sz="3200" b="1" dirty="0">
              <a:latin typeface="Times New Roman" panose="02020603050405020304" pitchFamily="18" charset="0"/>
              <a:ea typeface="+mn-ea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+mn-ea"/>
              </a:rPr>
              <a:t>阴道毛滴虫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</a:rPr>
              <a:t>→</a:t>
            </a:r>
            <a:endParaRPr lang="zh-CN" altLang="en-US" sz="3200" b="1" dirty="0"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31747" name="Picture 4" descr="D:\扫描图象\ydmdc01.jpg"/>
          <p:cNvPicPr>
            <a:picLocks noChangeAspect="1"/>
          </p:cNvPicPr>
          <p:nvPr/>
        </p:nvPicPr>
        <p:blipFill>
          <a:blip r:embed="rId2"/>
          <a:srcRect r="47501" b="3906"/>
          <a:stretch>
            <a:fillRect/>
          </a:stretch>
        </p:blipFill>
        <p:spPr bwMode="auto">
          <a:xfrm>
            <a:off x="5310188" y="2643188"/>
            <a:ext cx="381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42875"/>
            <a:ext cx="7772400" cy="1000125"/>
          </a:xfrm>
        </p:spPr>
        <p:txBody>
          <a:bodyPr lIns="92075" tIns="46038" rIns="92075" bIns="46038" rtlCol="0">
            <a:norm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病因</a:t>
            </a: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898525" y="1260475"/>
            <a:ext cx="9731375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黑体" pitchFamily="49" charset="-122"/>
              <a:buNone/>
            </a:pPr>
            <a:r>
              <a:rPr lang="zh-CN" altLang="en-US" sz="2800" b="1" dirty="0" smtClean="0">
                <a:ea typeface="宋体" charset="-122"/>
              </a:rPr>
              <a:t>    </a:t>
            </a:r>
            <a:r>
              <a:rPr lang="zh-CN" altLang="en-US" sz="2000" b="1" dirty="0" smtClean="0">
                <a:solidFill>
                  <a:srgbClr val="FF0000"/>
                </a:solidFill>
                <a:ea typeface="宋体" charset="-122"/>
              </a:rPr>
              <a:t>阴道毛滴虫</a:t>
            </a:r>
            <a:r>
              <a:rPr lang="zh-CN" altLang="en-US" sz="2000" b="1" dirty="0" smtClean="0">
                <a:ea typeface="宋体" charset="-122"/>
              </a:rPr>
              <a:t>适宜在温度</a:t>
            </a:r>
            <a:r>
              <a:rPr lang="en-US" altLang="zh-CN" sz="2000" b="1" dirty="0" smtClean="0">
                <a:ea typeface="宋体" charset="-122"/>
              </a:rPr>
              <a:t>25 ℃ ~40℃</a:t>
            </a:r>
            <a:r>
              <a:rPr lang="zh-CN" altLang="en-US" sz="2000" b="1" dirty="0" smtClean="0">
                <a:ea typeface="宋体" charset="-122"/>
              </a:rPr>
              <a:t>， </a:t>
            </a:r>
            <a:r>
              <a:rPr lang="en-US" altLang="zh-CN" sz="2000" b="1" dirty="0" smtClean="0">
                <a:ea typeface="宋体" charset="-122"/>
              </a:rPr>
              <a:t>pH5.2~6.6</a:t>
            </a:r>
            <a:r>
              <a:rPr lang="zh-CN" altLang="en-US" sz="2000" b="1" dirty="0" smtClean="0">
                <a:ea typeface="宋体" charset="-122"/>
              </a:rPr>
              <a:t>的潮湿环境中生长，在</a:t>
            </a:r>
            <a:r>
              <a:rPr lang="en-US" altLang="zh-CN" sz="2000" b="1" dirty="0" smtClean="0">
                <a:ea typeface="宋体" charset="-122"/>
              </a:rPr>
              <a:t>pH</a:t>
            </a:r>
            <a:r>
              <a:rPr lang="en-US" altLang="zh-CN" sz="2000" b="1" dirty="0" smtClean="0">
                <a:ea typeface="宋体" charset="-122"/>
                <a:cs typeface="Times New Roman" pitchFamily="18" charset="0"/>
              </a:rPr>
              <a:t>&lt;</a:t>
            </a:r>
            <a:r>
              <a:rPr lang="en-US" altLang="zh-CN" sz="2000" b="1" dirty="0" smtClean="0">
                <a:ea typeface="宋体" charset="-122"/>
              </a:rPr>
              <a:t>5.0</a:t>
            </a:r>
            <a:r>
              <a:rPr lang="zh-CN" altLang="en-US" sz="2000" b="1" dirty="0" smtClean="0">
                <a:ea typeface="宋体" charset="-122"/>
              </a:rPr>
              <a:t>或</a:t>
            </a:r>
            <a:r>
              <a:rPr lang="en-US" altLang="zh-CN" sz="2000" b="1" dirty="0" smtClean="0">
                <a:ea typeface="宋体" charset="-122"/>
              </a:rPr>
              <a:t>pH&gt;7.5</a:t>
            </a:r>
            <a:r>
              <a:rPr lang="zh-CN" altLang="en-US" sz="2000" b="1" dirty="0" smtClean="0">
                <a:ea typeface="宋体" charset="-122"/>
              </a:rPr>
              <a:t>不生长。滴虫的生活史简单，只有滋养体而无包囊期，滋养体生活力较强，能在</a:t>
            </a:r>
            <a:r>
              <a:rPr lang="en-US" altLang="zh-CN" sz="2000" b="1" dirty="0" smtClean="0">
                <a:ea typeface="宋体" charset="-122"/>
              </a:rPr>
              <a:t>3℃ ~5℃</a:t>
            </a:r>
            <a:r>
              <a:rPr lang="zh-CN" altLang="en-US" sz="2000" b="1" dirty="0" smtClean="0">
                <a:ea typeface="宋体" charset="-122"/>
              </a:rPr>
              <a:t>生存</a:t>
            </a:r>
            <a:r>
              <a:rPr lang="en-US" altLang="zh-CN" sz="2000" b="1" dirty="0" smtClean="0">
                <a:ea typeface="宋体" charset="-122"/>
              </a:rPr>
              <a:t>21</a:t>
            </a:r>
            <a:r>
              <a:rPr lang="zh-CN" altLang="en-US" sz="2000" b="1" dirty="0" smtClean="0">
                <a:ea typeface="宋体" charset="-122"/>
              </a:rPr>
              <a:t>日，在</a:t>
            </a:r>
            <a:r>
              <a:rPr lang="en-US" altLang="zh-CN" sz="2000" b="1" dirty="0" smtClean="0">
                <a:ea typeface="宋体" charset="-122"/>
              </a:rPr>
              <a:t>46 ℃</a:t>
            </a:r>
            <a:r>
              <a:rPr lang="zh-CN" altLang="en-US" sz="2000" b="1" dirty="0" smtClean="0">
                <a:ea typeface="宋体" charset="-122"/>
              </a:rPr>
              <a:t>生存</a:t>
            </a:r>
            <a:r>
              <a:rPr lang="en-US" altLang="zh-CN" sz="2000" b="1" dirty="0" smtClean="0">
                <a:ea typeface="宋体" charset="-122"/>
              </a:rPr>
              <a:t>20 ~ 60</a:t>
            </a:r>
            <a:r>
              <a:rPr lang="zh-CN" altLang="en-US" sz="2000" b="1" dirty="0" smtClean="0">
                <a:ea typeface="宋体" charset="-122"/>
              </a:rPr>
              <a:t>分钟，在半干燥环境中约生存</a:t>
            </a:r>
            <a:r>
              <a:rPr lang="en-US" altLang="zh-CN" sz="2000" b="1" dirty="0" smtClean="0">
                <a:ea typeface="宋体" charset="-122"/>
              </a:rPr>
              <a:t>10</a:t>
            </a:r>
            <a:r>
              <a:rPr lang="zh-CN" altLang="en-US" sz="2000" b="1" dirty="0" smtClean="0">
                <a:ea typeface="宋体" charset="-122"/>
              </a:rPr>
              <a:t>小时；在普通肥皂水中也能生存</a:t>
            </a:r>
            <a:r>
              <a:rPr lang="en-US" altLang="zh-CN" sz="2000" b="1" dirty="0" smtClean="0">
                <a:ea typeface="宋体" charset="-122"/>
              </a:rPr>
              <a:t>45 ~120</a:t>
            </a:r>
            <a:r>
              <a:rPr lang="zh-CN" altLang="en-US" sz="2000" b="1" dirty="0" smtClean="0">
                <a:ea typeface="宋体" charset="-122"/>
              </a:rPr>
              <a:t>分钟。滴虫有嗜血及耐碱的特性，故于月经前、后阴道</a:t>
            </a:r>
            <a:r>
              <a:rPr lang="en-US" altLang="zh-CN" sz="2000" b="1" dirty="0" smtClean="0">
                <a:ea typeface="宋体" charset="-122"/>
              </a:rPr>
              <a:t>pH</a:t>
            </a:r>
            <a:r>
              <a:rPr lang="zh-CN" altLang="en-US" sz="2000" b="1" dirty="0" smtClean="0">
                <a:ea typeface="宋体" charset="-122"/>
              </a:rPr>
              <a:t>值发生变化（经后接近中性）时，隐藏在腺体及阴道皱襞中的滴虫于月经前、后常得以繁殖，引起炎症发作。滴虫能消耗、吞噬阴道上皮细胞内的糖原并可吞噬杆菌、阻碍乳酸的生成，使阴道</a:t>
            </a:r>
            <a:r>
              <a:rPr lang="en-US" altLang="zh-CN" sz="2000" b="1" dirty="0" smtClean="0">
                <a:ea typeface="宋体" charset="-122"/>
              </a:rPr>
              <a:t>pH</a:t>
            </a:r>
            <a:r>
              <a:rPr lang="zh-CN" altLang="en-US" sz="2000" b="1" dirty="0" smtClean="0">
                <a:ea typeface="宋体" charset="-122"/>
              </a:rPr>
              <a:t>升高。滴虫性阴道炎患者的</a:t>
            </a:r>
            <a:r>
              <a:rPr lang="en-US" altLang="zh-CN" sz="2000" b="1" dirty="0" smtClean="0">
                <a:ea typeface="宋体" charset="-122"/>
              </a:rPr>
              <a:t>pH</a:t>
            </a:r>
            <a:r>
              <a:rPr lang="zh-CN" altLang="en-US" sz="2000" b="1" dirty="0" smtClean="0">
                <a:ea typeface="宋体" charset="-122"/>
              </a:rPr>
              <a:t>值</a:t>
            </a:r>
            <a:r>
              <a:rPr lang="en-US" altLang="zh-CN" sz="2000" b="1" dirty="0" smtClean="0">
                <a:ea typeface="宋体" charset="-122"/>
              </a:rPr>
              <a:t>5 ~6.5</a:t>
            </a:r>
            <a:r>
              <a:rPr lang="zh-CN" altLang="en-US" sz="2000" b="1" dirty="0" smtClean="0">
                <a:ea typeface="宋体" charset="-122"/>
              </a:rPr>
              <a:t>。滴虫性阴道炎往往与其他阴道炎并存，美国报道约</a:t>
            </a:r>
            <a:r>
              <a:rPr lang="en-US" altLang="zh-CN" sz="2000" b="1" dirty="0" smtClean="0">
                <a:ea typeface="宋体" charset="-122"/>
              </a:rPr>
              <a:t>60%</a:t>
            </a:r>
            <a:r>
              <a:rPr lang="zh-CN" altLang="en-US" sz="2000" b="1" dirty="0" smtClean="0">
                <a:ea typeface="宋体" charset="-122"/>
              </a:rPr>
              <a:t>同时合并细菌性阴道病。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总论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40000"/>
              </a:lnSpc>
              <a:buFont typeface="黑体" pitchFamily="49" charset="-122"/>
              <a:buNone/>
            </a:pPr>
            <a:r>
              <a:rPr lang="en-US" altLang="zh-CN" b="1" smtClean="0">
                <a:ea typeface="宋体" charset="-122"/>
              </a:rPr>
              <a:t>         </a:t>
            </a:r>
            <a:r>
              <a:rPr lang="zh-CN" altLang="en-US" b="1" smtClean="0">
                <a:ea typeface="宋体" charset="-122"/>
              </a:rPr>
              <a:t>带下</a:t>
            </a:r>
            <a:r>
              <a:rPr lang="zh-CN" altLang="en-US" sz="2800" b="1" smtClean="0">
                <a:ea typeface="宋体" charset="-122"/>
              </a:rPr>
              <a:t>病是指带下量明显增多或减少，色、质、气味发生异常，或伴全身或局部症状者。</a:t>
            </a:r>
          </a:p>
          <a:p>
            <a:pPr marL="0" indent="0" eaLnBrk="1" hangingPunct="1">
              <a:lnSpc>
                <a:spcPct val="140000"/>
              </a:lnSpc>
              <a:buFont typeface="黑体" pitchFamily="49" charset="-122"/>
              <a:buNone/>
            </a:pPr>
            <a:r>
              <a:rPr lang="zh-CN" altLang="en-US" sz="2800" b="1" smtClean="0">
                <a:ea typeface="宋体" charset="-122"/>
              </a:rPr>
              <a:t>        月经前后、排卵期、妊娠期带下增多而无其他不适者，为生理性带下；绝经前后白带减少，而无不适者，亦为生理现象，不作病论。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传染方式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1574800" y="1371600"/>
            <a:ext cx="8062913" cy="4114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经性交直接传播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间接传播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经公共浴池、浴盆、浴巾、游 池、 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坐式便器、衣物等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医源性传播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/>
          </p:cNvSpPr>
          <p:nvPr>
            <p:ph idx="1"/>
          </p:nvPr>
        </p:nvSpPr>
        <p:spPr>
          <a:xfrm>
            <a:off x="811213" y="571500"/>
            <a:ext cx="9656762" cy="55006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00000"/>
                </a:solidFill>
                <a:ea typeface="宋体" charset="-122"/>
              </a:rPr>
              <a:t>临床表现</a:t>
            </a:r>
            <a:endParaRPr lang="en-US" altLang="zh-CN" b="1" smtClean="0">
              <a:solidFill>
                <a:srgbClr val="C00000"/>
              </a:solidFill>
              <a:ea typeface="宋体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宋体" charset="-122"/>
              </a:rPr>
              <a:t>     </a:t>
            </a:r>
            <a:r>
              <a:rPr lang="zh-CN" altLang="en-US" sz="2000" b="1" smtClean="0">
                <a:ea typeface="宋体" charset="-122"/>
              </a:rPr>
              <a:t>潜伏期为</a:t>
            </a:r>
            <a:r>
              <a:rPr lang="en-US" altLang="zh-CN" sz="2000" b="1" smtClean="0">
                <a:ea typeface="宋体" charset="-122"/>
              </a:rPr>
              <a:t>4~28</a:t>
            </a:r>
            <a:r>
              <a:rPr lang="zh-CN" altLang="en-US" sz="2000" b="1" smtClean="0">
                <a:ea typeface="宋体" charset="-122"/>
              </a:rPr>
              <a:t>日。约</a:t>
            </a:r>
            <a:r>
              <a:rPr lang="en-US" altLang="zh-CN" sz="2000" b="1" smtClean="0">
                <a:ea typeface="宋体" charset="-122"/>
              </a:rPr>
              <a:t>25%~50%</a:t>
            </a:r>
            <a:r>
              <a:rPr lang="zh-CN" altLang="en-US" sz="2000" b="1" smtClean="0">
                <a:ea typeface="宋体" charset="-122"/>
              </a:rPr>
              <a:t>患者感染初期无症状，其中</a:t>
            </a:r>
            <a:r>
              <a:rPr lang="en-US" altLang="zh-CN" sz="2000" b="1" smtClean="0">
                <a:ea typeface="宋体" charset="-122"/>
              </a:rPr>
              <a:t>1/3</a:t>
            </a:r>
            <a:r>
              <a:rPr lang="zh-CN" altLang="en-US" sz="2000" b="1" smtClean="0">
                <a:ea typeface="宋体" charset="-122"/>
              </a:rPr>
              <a:t>将在</a:t>
            </a:r>
            <a:r>
              <a:rPr lang="en-US" altLang="zh-CN" sz="2000" b="1" smtClean="0">
                <a:ea typeface="宋体" charset="-122"/>
              </a:rPr>
              <a:t>6</a:t>
            </a:r>
            <a:r>
              <a:rPr lang="zh-CN" altLang="en-US" sz="2000" b="1" smtClean="0">
                <a:ea typeface="宋体" charset="-122"/>
              </a:rPr>
              <a:t>个月内出现症状，症状轻重取决于局部免疫因素、滴虫数量多少及毒力强弱。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稀薄脓性、黄绿色、泡沫状、有臭味的阴道分泌物增多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ea typeface="宋体" charset="-122"/>
              </a:rPr>
              <a:t>外阴瘙痒，主要部位为阴道口及外阴，间有灼热、疼痛、性交痛等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ea typeface="宋体" charset="-122"/>
              </a:rPr>
              <a:t>阴道毛滴虫能吞噬精子，并能阻碍乳酸生成，影响精子在阴道内存活，可致不孕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C00000"/>
                </a:solidFill>
                <a:ea typeface="宋体" charset="-122"/>
              </a:rPr>
              <a:t>检查见阴道黏膜充血，严重时有散在出血斑点，甚至宫颈有出血点，形成“草莓样”宫颈，后穹窿有多量白带，呈灰黄色、黄白色稀薄液体或黄绿色脓性分泌物，常呈泡沫状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诊断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2057400" y="1752600"/>
            <a:ext cx="7772400" cy="4495800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       </a:t>
            </a:r>
            <a:r>
              <a:rPr lang="zh-CN" altLang="en-US" b="1" smtClean="0">
                <a:ea typeface="宋体" charset="-122"/>
              </a:rPr>
              <a:t>分泌物中找到滴虫确诊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生理盐水悬滴法（</a:t>
            </a:r>
            <a:r>
              <a:rPr lang="en-US" altLang="zh-CN" b="1" smtClean="0">
                <a:ea typeface="宋体" charset="-122"/>
              </a:rPr>
              <a:t>60%~70%</a:t>
            </a:r>
            <a:r>
              <a:rPr lang="zh-CN" altLang="en-US" b="1" smtClean="0">
                <a:ea typeface="宋体" charset="-122"/>
              </a:rPr>
              <a:t>） 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培养法（</a:t>
            </a:r>
            <a:r>
              <a:rPr lang="en-US" altLang="zh-CN" b="1" smtClean="0">
                <a:ea typeface="宋体" charset="-122"/>
              </a:rPr>
              <a:t>98%</a:t>
            </a:r>
            <a:r>
              <a:rPr lang="zh-CN" altLang="en-US" b="1" smtClean="0">
                <a:ea typeface="宋体" charset="-122"/>
              </a:rPr>
              <a:t>）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</a:t>
            </a:r>
            <a:endParaRPr lang="zh-CN" altLang="en-US" sz="2800" b="1" smtClean="0">
              <a:solidFill>
                <a:schemeClr val="hlink"/>
              </a:solidFill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取材前</a:t>
            </a:r>
            <a:r>
              <a:rPr lang="en-US" altLang="zh-CN" b="1" smtClean="0">
                <a:ea typeface="宋体" charset="-122"/>
              </a:rPr>
              <a:t>24~48h</a:t>
            </a:r>
            <a:r>
              <a:rPr lang="zh-CN" altLang="en-US" b="1" smtClean="0">
                <a:ea typeface="宋体" charset="-122"/>
              </a:rPr>
              <a:t>避免洗、药、查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取材后保暖、及时送检</a:t>
            </a:r>
            <a:endParaRPr lang="zh-CN" altLang="en-US" sz="4000" b="1" smtClean="0"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zh-CN" sz="4000" b="1" smtClean="0">
              <a:ea typeface="宋体" charset="-122"/>
            </a:endParaRPr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7924800" y="2971800"/>
            <a:ext cx="1828800" cy="6858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en-US" sz="6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7772400" y="3505200"/>
            <a:ext cx="2209800" cy="3810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1"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阴道毛滴虫</a:t>
            </a:r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8077200" y="2819400"/>
            <a:ext cx="1676400" cy="9144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en-US" sz="6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050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3200" kern="0" smtClean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阴道毛滴虫</a:t>
            </a:r>
            <a:r>
              <a:rPr kumimoji="1" lang="en-US" altLang="zh-CN" sz="3200" kern="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sz="3200" kern="0" smtClean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染色</a:t>
            </a:r>
            <a:r>
              <a:rPr kumimoji="1" lang="en-US" altLang="zh-CN" sz="3200" kern="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36866" name="Picture 2052" descr="D:\My Pictures\阴道滴虫-染色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00200"/>
            <a:ext cx="5486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142875"/>
            <a:ext cx="7772400" cy="1143000"/>
          </a:xfrm>
        </p:spPr>
        <p:txBody>
          <a:bodyPr lIns="92075" tIns="46038" rIns="92075" bIns="46038" rtlCol="0">
            <a:norm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治疗</a:t>
            </a:r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1422400" y="1219200"/>
            <a:ext cx="8864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1</a:t>
            </a:r>
            <a:r>
              <a:rPr lang="zh-CN" altLang="en-US" b="1" smtClean="0">
                <a:ea typeface="宋体" charset="-122"/>
              </a:rPr>
              <a:t>、全身用药</a:t>
            </a:r>
            <a:endParaRPr lang="en-US" altLang="zh-CN" b="1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sz="2800" b="1" smtClean="0">
                <a:ea typeface="宋体" charset="-122"/>
              </a:rPr>
              <a:t>   </a:t>
            </a:r>
            <a:r>
              <a:rPr lang="zh-CN" altLang="en-US" sz="2800" b="1" smtClean="0">
                <a:solidFill>
                  <a:srgbClr val="FF0000"/>
                </a:solidFill>
                <a:ea typeface="宋体" charset="-122"/>
              </a:rPr>
              <a:t>甲硝唑</a:t>
            </a:r>
            <a:r>
              <a:rPr lang="zh-CN" altLang="en-US" sz="2800" b="1" smtClean="0">
                <a:ea typeface="宋体" charset="-122"/>
              </a:rPr>
              <a:t>，又称灭滴灵</a:t>
            </a:r>
            <a:endParaRPr lang="en-US" altLang="zh-CN" sz="2800" b="1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sz="2800" b="1" smtClean="0">
                <a:ea typeface="宋体" charset="-122"/>
              </a:rPr>
              <a:t>（</a:t>
            </a:r>
            <a:r>
              <a:rPr lang="en-US" altLang="zh-CN" sz="2800" b="1" smtClean="0">
                <a:ea typeface="宋体" charset="-122"/>
              </a:rPr>
              <a:t>1</a:t>
            </a:r>
            <a:r>
              <a:rPr lang="zh-CN" altLang="en-US" sz="2800" b="1" smtClean="0">
                <a:ea typeface="宋体" charset="-122"/>
              </a:rPr>
              <a:t>）</a:t>
            </a:r>
            <a:r>
              <a:rPr lang="en-US" altLang="zh-CN" sz="2800" b="1" smtClean="0">
                <a:ea typeface="宋体" charset="-122"/>
              </a:rPr>
              <a:t>2g</a:t>
            </a:r>
            <a:r>
              <a:rPr lang="zh-CN" altLang="en-US" sz="2800" b="1" smtClean="0">
                <a:ea typeface="宋体" charset="-122"/>
              </a:rPr>
              <a:t>，单次口服</a:t>
            </a:r>
            <a:endParaRPr lang="en-US" altLang="zh-CN" sz="2800" b="1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sz="2800" b="1" smtClean="0">
                <a:ea typeface="宋体" charset="-122"/>
              </a:rPr>
              <a:t>（</a:t>
            </a:r>
            <a:r>
              <a:rPr lang="en-US" altLang="zh-CN" sz="2800" b="1" smtClean="0">
                <a:ea typeface="宋体" charset="-122"/>
              </a:rPr>
              <a:t>2</a:t>
            </a:r>
            <a:r>
              <a:rPr lang="zh-CN" altLang="en-US" sz="2800" b="1" smtClean="0">
                <a:ea typeface="宋体" charset="-122"/>
              </a:rPr>
              <a:t>）</a:t>
            </a:r>
            <a:r>
              <a:rPr lang="en-US" altLang="zh-CN" sz="2800" b="1" smtClean="0">
                <a:ea typeface="宋体" charset="-122"/>
              </a:rPr>
              <a:t>400mg</a:t>
            </a:r>
            <a:r>
              <a:rPr lang="zh-CN" altLang="en-US" sz="2800" b="1" smtClean="0">
                <a:ea typeface="宋体" charset="-122"/>
              </a:rPr>
              <a:t>，</a:t>
            </a:r>
            <a:r>
              <a:rPr lang="en-US" altLang="zh-CN" sz="2800" b="1" smtClean="0">
                <a:ea typeface="宋体" charset="-122"/>
              </a:rPr>
              <a:t>2</a:t>
            </a:r>
            <a:r>
              <a:rPr lang="zh-CN" altLang="en-US" sz="2800" b="1" smtClean="0">
                <a:ea typeface="宋体" charset="-122"/>
              </a:rPr>
              <a:t>次</a:t>
            </a:r>
            <a:r>
              <a:rPr lang="en-US" altLang="zh-CN" sz="2800" b="1" smtClean="0">
                <a:ea typeface="宋体" charset="-122"/>
              </a:rPr>
              <a:t>/</a:t>
            </a:r>
            <a:r>
              <a:rPr lang="zh-CN" altLang="en-US" sz="2800" b="1" smtClean="0">
                <a:ea typeface="宋体" charset="-122"/>
              </a:rPr>
              <a:t>日，共</a:t>
            </a:r>
            <a:r>
              <a:rPr lang="en-US" altLang="zh-CN" sz="2800" b="1" smtClean="0">
                <a:ea typeface="宋体" charset="-122"/>
              </a:rPr>
              <a:t>7</a:t>
            </a:r>
            <a:r>
              <a:rPr lang="zh-CN" altLang="en-US" sz="2800" b="1" smtClean="0">
                <a:ea typeface="宋体" charset="-122"/>
              </a:rPr>
              <a:t>日</a:t>
            </a:r>
            <a:endParaRPr lang="en-US" altLang="zh-CN" b="1" smtClean="0">
              <a:ea typeface="宋体" charset="-122"/>
            </a:endParaRPr>
          </a:p>
          <a:p>
            <a:pPr eaLnBrk="1" hangingPunct="1"/>
            <a:r>
              <a:rPr lang="zh-CN" altLang="en-US" sz="2800" b="1" smtClean="0">
                <a:ea typeface="宋体" charset="-122"/>
              </a:rPr>
              <a:t>治疗期间及停药</a:t>
            </a:r>
            <a:r>
              <a:rPr lang="en-US" altLang="zh-CN" sz="2800" b="1" smtClean="0">
                <a:ea typeface="宋体" charset="-122"/>
              </a:rPr>
              <a:t>24h</a:t>
            </a:r>
            <a:r>
              <a:rPr lang="zh-CN" altLang="en-US" sz="2800" b="1" smtClean="0">
                <a:ea typeface="宋体" charset="-122"/>
              </a:rPr>
              <a:t>内禁饮酒，因其与乙醇结合可出现皮肤潮红、呕吐、腹痛、腹泻等戒酒硫样反应。</a:t>
            </a:r>
          </a:p>
          <a:p>
            <a:pPr eaLnBrk="1" hangingPunct="1">
              <a:buFont typeface="黑体" pitchFamily="49" charset="-122"/>
              <a:buNone/>
            </a:pPr>
            <a:r>
              <a:rPr lang="zh-CN" altLang="en-US" sz="2800" b="1" smtClean="0">
                <a:ea typeface="宋体" charset="-122"/>
              </a:rPr>
              <a:t>    可通过乳汁排泄，若哺乳期用药，用药期间及用药后</a:t>
            </a:r>
            <a:r>
              <a:rPr lang="en-US" altLang="zh-CN" sz="2800" b="1" smtClean="0">
                <a:ea typeface="宋体" charset="-122"/>
              </a:rPr>
              <a:t>24h</a:t>
            </a:r>
            <a:r>
              <a:rPr lang="zh-CN" altLang="en-US" sz="2800" b="1" smtClean="0">
                <a:ea typeface="宋体" charset="-122"/>
              </a:rPr>
              <a:t>内不宜哺乳。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27"/>
          <p:cNvSpPr>
            <a:spLocks noGrp="1"/>
          </p:cNvSpPr>
          <p:nvPr>
            <p:ph idx="1"/>
          </p:nvPr>
        </p:nvSpPr>
        <p:spPr>
          <a:xfrm>
            <a:off x="2286000" y="1219200"/>
            <a:ext cx="7543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、阴道局部用药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甲硝唑阴道泡腾片</a:t>
            </a:r>
            <a:r>
              <a:rPr lang="en-US" altLang="zh-CN" b="1" smtClean="0">
                <a:ea typeface="宋体" charset="-122"/>
              </a:rPr>
              <a:t>200mg,</a:t>
            </a:r>
            <a:r>
              <a:rPr lang="zh-CN" altLang="en-US" b="1" smtClean="0">
                <a:ea typeface="宋体" charset="-122"/>
              </a:rPr>
              <a:t>每晚</a:t>
            </a:r>
            <a:r>
              <a:rPr lang="en-US" altLang="zh-CN" b="1" smtClean="0">
                <a:ea typeface="宋体" charset="-122"/>
              </a:rPr>
              <a:t>1</a:t>
            </a:r>
            <a:r>
              <a:rPr lang="zh-CN" altLang="en-US" b="1" smtClean="0">
                <a:ea typeface="宋体" charset="-122"/>
              </a:rPr>
              <a:t>次</a:t>
            </a:r>
            <a:r>
              <a:rPr lang="en-US" altLang="zh-CN" b="1" smtClean="0">
                <a:ea typeface="宋体" charset="-122"/>
              </a:rPr>
              <a:t>×7</a:t>
            </a:r>
            <a:r>
              <a:rPr lang="zh-CN" altLang="en-US" b="1" smtClean="0">
                <a:ea typeface="宋体" charset="-122"/>
              </a:rPr>
              <a:t>天</a:t>
            </a:r>
            <a:endParaRPr lang="en-US" altLang="zh-CN" b="1" smtClean="0"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 3</a:t>
            </a:r>
            <a:r>
              <a:rPr lang="zh-CN" altLang="en-US" b="1" smtClean="0">
                <a:ea typeface="宋体" charset="-122"/>
              </a:rPr>
              <a:t>、性伴侣的治疗</a:t>
            </a:r>
            <a:endParaRPr lang="en-US" altLang="zh-CN" b="1" smtClean="0"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</a:t>
            </a:r>
            <a:r>
              <a:rPr lang="en-US" altLang="zh-CN" b="1" smtClean="0">
                <a:ea typeface="宋体" charset="-122"/>
              </a:rPr>
              <a:t>4</a:t>
            </a:r>
            <a:r>
              <a:rPr lang="zh-CN" altLang="en-US" b="1" smtClean="0">
                <a:ea typeface="宋体" charset="-122"/>
              </a:rPr>
              <a:t>、妊娠期滴虫阴道炎治疗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solidFill>
                  <a:schemeClr val="hlink"/>
                </a:solidFill>
                <a:ea typeface="宋体" charset="-122"/>
              </a:rPr>
              <a:t>＊</a:t>
            </a:r>
            <a:r>
              <a:rPr lang="zh-CN" altLang="en-US" b="1" smtClean="0">
                <a:ea typeface="宋体" charset="-122"/>
              </a:rPr>
              <a:t>可致胎膜早破、早产，因积极治疗。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solidFill>
                  <a:schemeClr val="hlink"/>
                </a:solidFill>
                <a:ea typeface="宋体" charset="-122"/>
              </a:rPr>
              <a:t>＊</a:t>
            </a:r>
            <a:r>
              <a:rPr lang="zh-CN" altLang="en-US" b="1" smtClean="0">
                <a:ea typeface="宋体" charset="-122"/>
              </a:rPr>
              <a:t>甲硝唑</a:t>
            </a:r>
            <a:r>
              <a:rPr lang="en-US" altLang="zh-CN" b="1" smtClean="0">
                <a:ea typeface="宋体" charset="-122"/>
              </a:rPr>
              <a:t>2g,</a:t>
            </a:r>
            <a:r>
              <a:rPr lang="zh-CN" altLang="en-US" b="1" smtClean="0">
                <a:ea typeface="宋体" charset="-122"/>
              </a:rPr>
              <a:t>单次口服。</a:t>
            </a:r>
            <a:endParaRPr lang="en-US" altLang="zh-CN" b="1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7"/>
          <p:cNvSpPr>
            <a:spLocks noGrp="1"/>
          </p:cNvSpPr>
          <p:nvPr>
            <p:ph idx="1"/>
          </p:nvPr>
        </p:nvSpPr>
        <p:spPr>
          <a:xfrm>
            <a:off x="22860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5</a:t>
            </a:r>
            <a:r>
              <a:rPr lang="zh-CN" altLang="en-US" b="1" smtClean="0">
                <a:ea typeface="宋体" charset="-122"/>
              </a:rPr>
              <a:t>、治愈标准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</a:t>
            </a:r>
            <a:r>
              <a:rPr lang="zh-CN" altLang="en-US" b="1" u="sng" smtClean="0">
                <a:ea typeface="宋体" charset="-122"/>
              </a:rPr>
              <a:t>月经后</a:t>
            </a:r>
            <a:r>
              <a:rPr lang="zh-CN" altLang="en-US" b="1" smtClean="0">
                <a:ea typeface="宋体" charset="-122"/>
              </a:rPr>
              <a:t>复查白带，</a:t>
            </a:r>
            <a:r>
              <a:rPr lang="en-US" altLang="zh-CN" b="1" smtClean="0">
                <a:ea typeface="宋体" charset="-122"/>
              </a:rPr>
              <a:t>3</a:t>
            </a:r>
            <a:r>
              <a:rPr lang="zh-CN" altLang="en-US" b="1" smtClean="0">
                <a:ea typeface="宋体" charset="-122"/>
              </a:rPr>
              <a:t>次均阴性为治愈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6</a:t>
            </a:r>
            <a:r>
              <a:rPr lang="zh-CN" altLang="en-US" b="1" smtClean="0">
                <a:ea typeface="宋体" charset="-122"/>
              </a:rPr>
              <a:t>、顽固病例的治疗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</a:t>
            </a:r>
            <a:r>
              <a:rPr lang="zh-CN" altLang="en-US" b="1" smtClean="0">
                <a:solidFill>
                  <a:srgbClr val="CC00CC"/>
                </a:solidFill>
                <a:ea typeface="宋体" charset="-122"/>
              </a:rPr>
              <a:t>●</a:t>
            </a:r>
            <a:r>
              <a:rPr lang="zh-CN" altLang="en-US" b="1" smtClean="0">
                <a:ea typeface="宋体" charset="-122"/>
              </a:rPr>
              <a:t>消灭病原体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</a:t>
            </a:r>
            <a:r>
              <a:rPr lang="zh-CN" altLang="en-US" b="1" smtClean="0">
                <a:solidFill>
                  <a:srgbClr val="CC00CC"/>
                </a:solidFill>
                <a:ea typeface="宋体" charset="-122"/>
              </a:rPr>
              <a:t>●</a:t>
            </a:r>
            <a:r>
              <a:rPr lang="zh-CN" altLang="en-US" b="1" smtClean="0">
                <a:ea typeface="宋体" charset="-122"/>
              </a:rPr>
              <a:t>配偶同治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</a:t>
            </a:r>
            <a:r>
              <a:rPr lang="zh-CN" altLang="en-US" b="1" smtClean="0">
                <a:solidFill>
                  <a:srgbClr val="CC00CC"/>
                </a:solidFill>
                <a:ea typeface="宋体" charset="-122"/>
              </a:rPr>
              <a:t>●</a:t>
            </a:r>
            <a:r>
              <a:rPr lang="zh-CN" altLang="en-US" b="1" smtClean="0">
                <a:ea typeface="宋体" charset="-122"/>
              </a:rPr>
              <a:t>加大甲硝唑剂量和应用时间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</a:t>
            </a:r>
            <a:r>
              <a:rPr lang="zh-CN" altLang="en-US" b="1" smtClean="0">
                <a:solidFill>
                  <a:srgbClr val="CC00CC"/>
                </a:solidFill>
                <a:ea typeface="宋体" charset="-122"/>
              </a:rPr>
              <a:t>●</a:t>
            </a:r>
            <a:r>
              <a:rPr lang="zh-CN" altLang="en-US" b="1" smtClean="0">
                <a:ea typeface="宋体" charset="-122"/>
              </a:rPr>
              <a:t>选用替硝唑</a:t>
            </a:r>
            <a:endParaRPr lang="en-US" altLang="zh-CN" b="1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75" y="142875"/>
            <a:ext cx="7772400" cy="692150"/>
          </a:xfrm>
        </p:spPr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外阴阴道假丝酵母菌病（</a:t>
            </a:r>
            <a:r>
              <a:rPr kumimoji="1" lang="en-US" altLang="zh-CN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VVC)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1190625" y="785813"/>
            <a:ext cx="91694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CC3300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CC3300"/>
                </a:solidFill>
                <a:ea typeface="宋体" charset="-122"/>
              </a:rPr>
              <a:t>病原体及诱发因素</a:t>
            </a:r>
            <a:endParaRPr lang="en-US" altLang="zh-CN" b="1" dirty="0" smtClean="0">
              <a:solidFill>
                <a:srgbClr val="CC3300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b="1" dirty="0" smtClean="0">
              <a:solidFill>
                <a:srgbClr val="CC3300"/>
              </a:solidFill>
              <a:ea typeface="宋体" charset="-122"/>
            </a:endParaRPr>
          </a:p>
          <a:p>
            <a:pPr marL="0" lvl="1" eaLnBrk="1" hangingPunct="1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ea typeface="宋体" charset="-122"/>
              </a:rPr>
              <a:t>(1)</a:t>
            </a:r>
            <a:r>
              <a:rPr lang="zh-CN" altLang="en-US" sz="2800" b="1" dirty="0" smtClean="0">
                <a:solidFill>
                  <a:schemeClr val="tx2"/>
                </a:solidFill>
                <a:ea typeface="宋体" charset="-122"/>
              </a:rPr>
              <a:t>病原体：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假丝酵母菌</a:t>
            </a:r>
            <a:endParaRPr lang="en-US" altLang="zh-CN" sz="2800" b="1" dirty="0" smtClean="0">
              <a:solidFill>
                <a:srgbClr val="FF0000"/>
              </a:solidFill>
              <a:ea typeface="宋体" charset="-122"/>
            </a:endParaRPr>
          </a:p>
          <a:p>
            <a:pPr marL="0" lvl="1" eaLnBrk="1" hangingPunct="1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宋体" charset="-122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酸性环境</a:t>
            </a:r>
            <a:r>
              <a:rPr lang="zh-CN" altLang="en-US" sz="2800" b="1" dirty="0" smtClean="0">
                <a:solidFill>
                  <a:schemeClr val="tx2"/>
                </a:solidFill>
                <a:ea typeface="宋体" charset="-122"/>
              </a:rPr>
              <a:t>适合假丝酵母菌的生长，有假丝酵母菌感染的患者阴道</a:t>
            </a:r>
            <a:r>
              <a:rPr lang="en-US" altLang="zh-CN" sz="2800" b="1" dirty="0" smtClean="0">
                <a:solidFill>
                  <a:schemeClr val="tx2"/>
                </a:solidFill>
                <a:ea typeface="宋体" charset="-122"/>
              </a:rPr>
              <a:t>pH</a:t>
            </a:r>
            <a:r>
              <a:rPr lang="zh-CN" altLang="en-US" sz="2800" b="1" dirty="0" smtClean="0">
                <a:solidFill>
                  <a:schemeClr val="tx2"/>
                </a:solidFill>
                <a:ea typeface="宋体" charset="-122"/>
              </a:rPr>
              <a:t>值多在</a:t>
            </a:r>
            <a:r>
              <a:rPr lang="en-US" altLang="zh-CN" sz="2800" b="1" dirty="0" smtClean="0">
                <a:solidFill>
                  <a:schemeClr val="tx2"/>
                </a:solidFill>
                <a:ea typeface="宋体" charset="-122"/>
              </a:rPr>
              <a:t>4.0~4.7</a:t>
            </a:r>
            <a:r>
              <a:rPr lang="zh-CN" altLang="en-US" sz="2800" b="1" dirty="0" smtClean="0">
                <a:solidFill>
                  <a:schemeClr val="tx2"/>
                </a:solidFill>
                <a:ea typeface="宋体" charset="-122"/>
              </a:rPr>
              <a:t>，通常﹤</a:t>
            </a:r>
            <a:r>
              <a:rPr lang="en-US" altLang="zh-CN" sz="2800" b="1" dirty="0" smtClean="0">
                <a:solidFill>
                  <a:schemeClr val="tx2"/>
                </a:solidFill>
                <a:ea typeface="宋体" charset="-122"/>
              </a:rPr>
              <a:t>4.5</a:t>
            </a:r>
            <a:r>
              <a:rPr lang="zh-CN" altLang="en-US" sz="2800" b="1" dirty="0" smtClean="0">
                <a:solidFill>
                  <a:schemeClr val="tx2"/>
                </a:solidFill>
                <a:ea typeface="宋体" charset="-122"/>
              </a:rPr>
              <a:t>。假丝酵母菌对热的抵抗力不强，加热至</a:t>
            </a:r>
            <a:r>
              <a:rPr lang="en-US" altLang="zh-CN" sz="2800" b="1" dirty="0" smtClean="0">
                <a:solidFill>
                  <a:schemeClr val="tx2"/>
                </a:solidFill>
                <a:ea typeface="宋体" charset="-122"/>
              </a:rPr>
              <a:t>60</a:t>
            </a:r>
            <a:r>
              <a:rPr lang="en-US" altLang="zh-CN" sz="2800" b="1" dirty="0" smtClean="0">
                <a:ea typeface="宋体" charset="-122"/>
              </a:rPr>
              <a:t> ℃1</a:t>
            </a:r>
            <a:r>
              <a:rPr lang="zh-CN" altLang="en-US" sz="2800" b="1" dirty="0" smtClean="0">
                <a:ea typeface="宋体" charset="-122"/>
              </a:rPr>
              <a:t>小时死亡；但对于干燥、日光、紫外线及化学制剂等抵抗力较强。</a:t>
            </a:r>
            <a:endParaRPr lang="zh-CN" altLang="en-US" sz="2800" b="1" dirty="0" smtClean="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>
            <a:spLocks noGrp="1"/>
          </p:cNvSpPr>
          <p:nvPr>
            <p:ph idx="1"/>
          </p:nvPr>
        </p:nvSpPr>
        <p:spPr>
          <a:xfrm>
            <a:off x="793750" y="1085850"/>
            <a:ext cx="9278938" cy="5810250"/>
          </a:xfrm>
        </p:spPr>
        <p:txBody>
          <a:bodyPr/>
          <a:lstStyle/>
          <a:p>
            <a:pPr marL="0" lvl="1" eaLnBrk="1" hangingPunct="1">
              <a:lnSpc>
                <a:spcPct val="130000"/>
              </a:lnSpc>
              <a:buFont typeface="Arial" charset="0"/>
              <a:buNone/>
            </a:pPr>
            <a:r>
              <a:rPr lang="en-US" altLang="zh-CN" sz="2400" b="1" smtClean="0">
                <a:solidFill>
                  <a:schemeClr val="tx2"/>
                </a:solidFill>
                <a:ea typeface="宋体" charset="-122"/>
              </a:rPr>
              <a:t>(2)</a:t>
            </a:r>
            <a:r>
              <a:rPr lang="zh-CN" altLang="en-US" sz="2400" b="1" smtClean="0">
                <a:solidFill>
                  <a:schemeClr val="tx2"/>
                </a:solidFill>
                <a:ea typeface="宋体" charset="-122"/>
              </a:rPr>
              <a:t>常见诱因：应用广谱抗生素、妊娠、糖尿病及大量应用免疫抑制剂</a:t>
            </a:r>
            <a:endParaRPr lang="en-US" altLang="zh-CN" sz="2400" b="1" smtClean="0">
              <a:solidFill>
                <a:schemeClr val="tx2"/>
              </a:solidFill>
              <a:ea typeface="宋体" charset="-122"/>
            </a:endParaRPr>
          </a:p>
          <a:p>
            <a:pPr marL="0" lvl="1"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rgbClr val="CC3300"/>
                </a:solidFill>
                <a:ea typeface="宋体" charset="-122"/>
              </a:rPr>
              <a:t>妊娠及糖尿病时</a:t>
            </a:r>
            <a:r>
              <a:rPr lang="zh-CN" altLang="en-US" sz="2400" b="1" smtClean="0">
                <a:solidFill>
                  <a:schemeClr val="tx2"/>
                </a:solidFill>
                <a:ea typeface="宋体" charset="-122"/>
              </a:rPr>
              <a:t>，阴道内糖原增多，酸度增高，最适合于假丝酵母菌繁</a:t>
            </a:r>
            <a:endParaRPr lang="en-US" altLang="zh-CN" sz="2400" b="1" smtClean="0">
              <a:solidFill>
                <a:schemeClr val="tx2"/>
              </a:solidFill>
              <a:ea typeface="宋体" charset="-122"/>
            </a:endParaRPr>
          </a:p>
          <a:p>
            <a:pPr marL="0" lvl="1"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rgbClr val="CC3300"/>
                </a:solidFill>
                <a:ea typeface="宋体" charset="-122"/>
              </a:rPr>
              <a:t>长期应用抗生素，</a:t>
            </a:r>
            <a:r>
              <a:rPr lang="zh-CN" altLang="en-US" sz="2400" b="1" smtClean="0">
                <a:solidFill>
                  <a:schemeClr val="tx2"/>
                </a:solidFill>
                <a:ea typeface="宋体" charset="-122"/>
              </a:rPr>
              <a:t>抑制乳杆菌生长，有利于假丝酵母菌繁殖</a:t>
            </a:r>
            <a:endParaRPr lang="en-US" altLang="zh-CN" sz="2400" b="1" smtClean="0">
              <a:solidFill>
                <a:schemeClr val="tx2"/>
              </a:solidFill>
              <a:ea typeface="宋体" charset="-122"/>
            </a:endParaRPr>
          </a:p>
          <a:p>
            <a:pPr marL="0" lvl="1"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rgbClr val="CC3300"/>
                </a:solidFill>
                <a:ea typeface="宋体" charset="-122"/>
              </a:rPr>
              <a:t>大量应用免疫抑制剂，</a:t>
            </a:r>
            <a:r>
              <a:rPr lang="zh-CN" altLang="en-US" sz="2400" b="1" smtClean="0">
                <a:solidFill>
                  <a:schemeClr val="tx2"/>
                </a:solidFill>
                <a:ea typeface="宋体" charset="-122"/>
              </a:rPr>
              <a:t>机体抵抗力下降</a:t>
            </a:r>
            <a:endParaRPr lang="en-US" altLang="zh-CN" sz="2400" b="1" smtClean="0">
              <a:solidFill>
                <a:schemeClr val="tx2"/>
              </a:solidFill>
              <a:ea typeface="宋体" charset="-122"/>
            </a:endParaRPr>
          </a:p>
          <a:p>
            <a:pPr marL="0" lvl="1"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rgbClr val="CC3300"/>
                </a:solidFill>
                <a:ea typeface="宋体" charset="-122"/>
              </a:rPr>
              <a:t>其他诱因：</a:t>
            </a:r>
            <a:r>
              <a:rPr lang="zh-CN" altLang="en-US" sz="2400" b="1" smtClean="0">
                <a:ea typeface="宋体" charset="-122"/>
              </a:rPr>
              <a:t>胃肠道</a:t>
            </a:r>
            <a:r>
              <a:rPr lang="zh-CN" altLang="en-US" sz="2400" b="1" smtClean="0">
                <a:solidFill>
                  <a:schemeClr val="tx2"/>
                </a:solidFill>
                <a:ea typeface="宋体" charset="-122"/>
              </a:rPr>
              <a:t>假丝酵母菌、含高剂量雌激素的避孕药、穿紧身化纤内裤及肥胖。</a:t>
            </a:r>
            <a:endParaRPr lang="en-US" altLang="zh-CN" sz="2400" b="1" smtClean="0">
              <a:ea typeface="宋体" charset="-122"/>
            </a:endParaRPr>
          </a:p>
          <a:p>
            <a:pPr eaLnBrk="1" hangingPunct="1"/>
            <a:endParaRPr lang="zh-CN" altLang="en-US" b="1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85750"/>
            <a:ext cx="7772400" cy="1000125"/>
          </a:xfrm>
        </p:spPr>
        <p:txBody>
          <a:bodyPr lIns="92075" tIns="46038" rIns="92075" bIns="46038" rtlCol="0">
            <a:norm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传染途径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1357313"/>
            <a:ext cx="7696200" cy="4857750"/>
          </a:xfrm>
        </p:spPr>
        <p:txBody>
          <a:bodyPr/>
          <a:lstStyle/>
          <a:p>
            <a:pPr marL="0" lvl="1" eaLnBrk="1" hangingPunct="1">
              <a:buFont typeface="Wingdings" pitchFamily="2" charset="2"/>
              <a:buNone/>
            </a:pPr>
            <a:r>
              <a:rPr lang="zh-CN" altLang="en-US" sz="2800" b="1" smtClean="0">
                <a:ea typeface="宋体" charset="-122"/>
              </a:rPr>
              <a:t>主要是内源性传染，存在于口腔、肠道与阴道粘膜，这三个部位的假丝酵母菌可相互传染</a:t>
            </a:r>
          </a:p>
          <a:p>
            <a:pPr eaLnBrk="1" hangingPunct="1">
              <a:lnSpc>
                <a:spcPct val="14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直接传染</a:t>
            </a:r>
          </a:p>
          <a:p>
            <a:pPr eaLnBrk="1" hangingPunct="1">
              <a:lnSpc>
                <a:spcPct val="14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间接传染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带下病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73113" y="2620963"/>
            <a:ext cx="3040062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73113" y="1616075"/>
            <a:ext cx="3040062" cy="49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8" name="内容占位符 2"/>
          <p:cNvSpPr>
            <a:spLocks noGrp="1"/>
          </p:cNvSpPr>
          <p:nvPr>
            <p:ph idx="1"/>
          </p:nvPr>
        </p:nvSpPr>
        <p:spPr>
          <a:xfrm>
            <a:off x="1089025" y="1154113"/>
            <a:ext cx="10264775" cy="4549775"/>
          </a:xfrm>
        </p:spPr>
        <p:txBody>
          <a:bodyPr/>
          <a:lstStyle/>
          <a:p>
            <a:pPr marL="0" indent="0" eaLnBrk="1" hangingPunct="1">
              <a:lnSpc>
                <a:spcPct val="240000"/>
              </a:lnSpc>
              <a:buFont typeface="黑体" pitchFamily="49" charset="-122"/>
              <a:buNone/>
            </a:pPr>
            <a:r>
              <a:rPr lang="zh-CN" altLang="en-US" b="1" smtClean="0">
                <a:solidFill>
                  <a:schemeClr val="bg1"/>
                </a:solidFill>
                <a:ea typeface="宋体" charset="-122"/>
              </a:rPr>
              <a:t>一  带下过多   </a:t>
            </a:r>
          </a:p>
          <a:p>
            <a:pPr marL="0" indent="0" eaLnBrk="1" hangingPunct="1">
              <a:lnSpc>
                <a:spcPct val="240000"/>
              </a:lnSpc>
              <a:buFont typeface="黑体" pitchFamily="49" charset="-122"/>
              <a:buNone/>
            </a:pPr>
            <a:r>
              <a:rPr lang="zh-CN" altLang="en-US" b="1" smtClean="0">
                <a:solidFill>
                  <a:schemeClr val="bg1"/>
                </a:solidFill>
                <a:ea typeface="宋体" charset="-122"/>
              </a:rPr>
              <a:t>二 带下过少 </a:t>
            </a:r>
          </a:p>
          <a:p>
            <a:pPr marL="0" indent="0" eaLnBrk="1" hangingPunct="1">
              <a:buFont typeface="黑体" pitchFamily="49" charset="-122"/>
              <a:buNone/>
            </a:pPr>
            <a:endParaRPr lang="zh-CN" altLang="en-US" smtClean="0"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/>
          </p:cNvSpPr>
          <p:nvPr>
            <p:ph idx="1"/>
          </p:nvPr>
        </p:nvSpPr>
        <p:spPr>
          <a:xfrm>
            <a:off x="766763" y="6858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3300"/>
                </a:solidFill>
                <a:ea typeface="宋体" charset="-122"/>
              </a:rPr>
              <a:t>临床表现</a:t>
            </a:r>
          </a:p>
          <a:p>
            <a:pPr lvl="1" eaLnBrk="1" hangingPunct="1"/>
            <a:endParaRPr lang="zh-CN" altLang="en-US" b="1" smtClean="0">
              <a:solidFill>
                <a:schemeClr val="tx2"/>
              </a:solidFill>
              <a:ea typeface="宋体" charset="-122"/>
            </a:endParaRPr>
          </a:p>
          <a:p>
            <a:pPr lvl="1" eaLnBrk="1" hangingPunct="1"/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外阴瘙痒、灼痛，严重时坐卧不宁，痛苦异常</a:t>
            </a:r>
          </a:p>
          <a:p>
            <a:pPr lvl="1" eaLnBrk="1" hangingPunct="1"/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尿频、尿急、尿痛</a:t>
            </a:r>
          </a:p>
          <a:p>
            <a:pPr lvl="1" eaLnBrk="1" hangingPunct="1"/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急性期分泌物增多，典型的分泌物白色稠厚呈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凝乳或豆腐渣样</a:t>
            </a:r>
          </a:p>
          <a:p>
            <a:pPr lvl="1" eaLnBrk="1" hangingPunct="1"/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外阴红斑、水肿。阴道粘膜红肿，小阴唇内侧及阴道粘膜上附着白色膜状物，擦除后露出红肿粘膜面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检查：外阴炎</a:t>
            </a:r>
            <a:r>
              <a:rPr lang="en-US" altLang="zh-CN" b="1" smtClean="0">
                <a:solidFill>
                  <a:schemeClr val="tx2"/>
                </a:solidFill>
                <a:ea typeface="宋体" charset="-122"/>
              </a:rPr>
              <a:t>-</a:t>
            </a: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地图样红斑、水肿、抓痕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            阴道炎</a:t>
            </a:r>
            <a:r>
              <a:rPr lang="en-US" altLang="zh-CN" b="1" smtClean="0">
                <a:solidFill>
                  <a:schemeClr val="tx2"/>
                </a:solidFill>
                <a:ea typeface="宋体" charset="-122"/>
              </a:rPr>
              <a:t>-</a:t>
            </a: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水肿、红斑、白色块状物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诊断</a:t>
            </a: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2095500" y="1571625"/>
            <a:ext cx="7772400" cy="4495800"/>
          </a:xfrm>
        </p:spPr>
        <p:txBody>
          <a:bodyPr/>
          <a:lstStyle/>
          <a:p>
            <a:pPr marL="342900" lvl="1" eaLnBrk="1" hangingPunct="1"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  <a:hlinkClick r:id="rId2" action="ppaction://hlinksldjump"/>
              </a:rPr>
              <a:t>分泌物中找到假丝酵母菌的芽生孢子或假菌丝，即可诊断</a:t>
            </a:r>
            <a:endParaRPr lang="zh-CN" altLang="en-US" sz="3200" b="1" smtClean="0">
              <a:solidFill>
                <a:srgbClr val="66FF33"/>
              </a:solidFill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悬滴法     阳性率（</a:t>
            </a:r>
            <a:r>
              <a:rPr lang="en-US" altLang="zh-CN" b="1" smtClean="0">
                <a:ea typeface="宋体" charset="-122"/>
              </a:rPr>
              <a:t>70%~80%</a:t>
            </a:r>
            <a:r>
              <a:rPr lang="zh-CN" altLang="en-US" b="1" smtClean="0">
                <a:ea typeface="宋体" charset="-122"/>
              </a:rPr>
              <a:t>）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培养法         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</a:t>
            </a:r>
            <a:r>
              <a:rPr lang="en-US" altLang="zh-CN" b="1" smtClean="0">
                <a:ea typeface="宋体" charset="-122"/>
              </a:rPr>
              <a:t>pH</a:t>
            </a:r>
            <a:r>
              <a:rPr lang="zh-CN" altLang="en-US" b="1" smtClean="0">
                <a:ea typeface="宋体" charset="-122"/>
              </a:rPr>
              <a:t>测定具有鉴别意义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        </a:t>
            </a:r>
            <a:r>
              <a:rPr lang="en-US" altLang="zh-CN" b="1" smtClean="0">
                <a:ea typeface="宋体" charset="-122"/>
              </a:rPr>
              <a:t>pH&lt;4.5-</a:t>
            </a:r>
            <a:r>
              <a:rPr lang="zh-CN" altLang="en-US" b="1" smtClean="0">
                <a:ea typeface="宋体" charset="-122"/>
              </a:rPr>
              <a:t>单纯感染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        </a:t>
            </a:r>
            <a:r>
              <a:rPr lang="en-US" altLang="zh-CN" b="1" smtClean="0">
                <a:ea typeface="宋体" charset="-122"/>
              </a:rPr>
              <a:t>pH&gt;4.5-</a:t>
            </a:r>
            <a:r>
              <a:rPr lang="zh-CN" altLang="en-US" b="1" smtClean="0">
                <a:ea typeface="宋体" charset="-122"/>
              </a:rPr>
              <a:t>混合感染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0" y="762000"/>
            <a:ext cx="7772400" cy="749300"/>
          </a:xfrm>
        </p:spPr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en-US" altLang="zh-CN" b="0" kern="0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zh-CN" altLang="en-US" b="0" kern="0" smtClean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白假丝酵母菌模式图</a:t>
            </a:r>
          </a:p>
        </p:txBody>
      </p:sp>
      <p:pic>
        <p:nvPicPr>
          <p:cNvPr id="46082" name="Picture 1028" descr="D:\My Pictures\05702-白念模式图.gif"/>
          <p:cNvPicPr>
            <a:picLocks noGrp="1" noChangeAspect="1"/>
          </p:cNvPicPr>
          <p:nvPr>
            <p:ph idx="1"/>
          </p:nvPr>
        </p:nvPicPr>
        <p:blipFill>
          <a:blip r:embed="rId2">
            <a:lum bright="12000" contrast="12000"/>
          </a:blip>
          <a:srcRect l="-4918" r="3279" b="-1628"/>
          <a:stretch>
            <a:fillRect/>
          </a:stretch>
        </p:blipFill>
        <p:spPr>
          <a:xfrm>
            <a:off x="3657600" y="1905000"/>
            <a:ext cx="4724400" cy="42592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白假丝酵母菌</a:t>
            </a:r>
          </a:p>
        </p:txBody>
      </p:sp>
      <p:pic>
        <p:nvPicPr>
          <p:cNvPr id="47106" name="Picture 1028" descr="D:\My Pictures\白念珠菌镜下观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0" y="1828800"/>
            <a:ext cx="3505200" cy="3429000"/>
          </a:xfrm>
        </p:spPr>
      </p:pic>
      <p:pic>
        <p:nvPicPr>
          <p:cNvPr id="47107" name="Picture 1029" descr="D:\My Pictures\[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828800"/>
            <a:ext cx="3733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66" name="Rectangle 1030"/>
          <p:cNvSpPr>
            <a:spLocks noChangeArrowheads="1"/>
          </p:cNvSpPr>
          <p:nvPr/>
        </p:nvSpPr>
        <p:spPr bwMode="auto">
          <a:xfrm>
            <a:off x="2895600" y="5410200"/>
            <a:ext cx="2209800" cy="5334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悬滴法</a:t>
            </a:r>
          </a:p>
        </p:txBody>
      </p:sp>
      <p:sp>
        <p:nvSpPr>
          <p:cNvPr id="194567" name="Rectangle 1031"/>
          <p:cNvSpPr>
            <a:spLocks noChangeArrowheads="1"/>
          </p:cNvSpPr>
          <p:nvPr/>
        </p:nvSpPr>
        <p:spPr bwMode="auto">
          <a:xfrm flipH="1">
            <a:off x="6858000" y="5486400"/>
            <a:ext cx="2057400" cy="3810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培养法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050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白假丝酵母菌</a:t>
            </a:r>
            <a:r>
              <a:rPr kumimoji="1" lang="en-US" altLang="zh-CN" b="0" kern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b="0" kern="0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染色</a:t>
            </a:r>
            <a:r>
              <a:rPr kumimoji="1" lang="en-US" altLang="zh-CN" b="0" kern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48130" name="Picture 2054" descr="D:\My Pictures\白念染色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905000"/>
            <a:ext cx="6096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283325" cy="714375"/>
          </a:xfrm>
        </p:spPr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治疗</a:t>
            </a:r>
          </a:p>
        </p:txBody>
      </p:sp>
      <p:sp>
        <p:nvSpPr>
          <p:cNvPr id="49154" name="Rectangle 1027"/>
          <p:cNvSpPr>
            <a:spLocks noGrp="1"/>
          </p:cNvSpPr>
          <p:nvPr>
            <p:ph idx="1"/>
          </p:nvPr>
        </p:nvSpPr>
        <p:spPr>
          <a:xfrm>
            <a:off x="676275" y="947738"/>
            <a:ext cx="9585325" cy="53197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sz="2800" b="1" smtClean="0">
                <a:ea typeface="宋体" charset="-122"/>
              </a:rPr>
              <a:t>1</a:t>
            </a:r>
            <a:r>
              <a:rPr lang="zh-CN" altLang="en-US" b="1" smtClean="0">
                <a:ea typeface="宋体" charset="-122"/>
              </a:rPr>
              <a:t>、消除诱因：糖尿病应给予积极治疗；及时停用广谱抗生素、雌激素及皮质类固醇激素。勤换内裤，用过的内裤、盆及毛巾均应用开水烫洗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、局部用药：  </a:t>
            </a:r>
            <a:r>
              <a:rPr lang="en-US" altLang="zh-CN" b="1" smtClean="0">
                <a:ea typeface="宋体" charset="-122"/>
              </a:rPr>
              <a:t>2%~4%</a:t>
            </a:r>
            <a:r>
              <a:rPr lang="zh-CN" altLang="en-US" b="1" smtClean="0">
                <a:ea typeface="宋体" charset="-122"/>
              </a:rPr>
              <a:t>碳酸氢钠冲洗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             咪康唑栓剂、克霉唑栓剂、                                                                                              制霉菌素栓剂</a:t>
            </a:r>
            <a:r>
              <a:rPr lang="en-US" altLang="zh-CN" b="1" smtClean="0">
                <a:ea typeface="宋体" charset="-122"/>
              </a:rPr>
              <a:t>,q d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3</a:t>
            </a:r>
            <a:r>
              <a:rPr lang="zh-CN" altLang="en-US" b="1" smtClean="0">
                <a:ea typeface="宋体" charset="-122"/>
              </a:rPr>
              <a:t>、全身用药：首选</a:t>
            </a:r>
            <a:r>
              <a:rPr lang="en-US" altLang="zh-CN" b="1" smtClean="0">
                <a:ea typeface="宋体" charset="-122"/>
              </a:rPr>
              <a:t>:</a:t>
            </a:r>
            <a:r>
              <a:rPr lang="zh-CN" altLang="en-US" b="1" smtClean="0">
                <a:ea typeface="宋体" charset="-122"/>
              </a:rPr>
              <a:t>氟康唑</a:t>
            </a:r>
            <a:r>
              <a:rPr lang="en-US" altLang="zh-CN" b="1" smtClean="0">
                <a:ea typeface="宋体" charset="-122"/>
              </a:rPr>
              <a:t>150mg,</a:t>
            </a:r>
            <a:r>
              <a:rPr lang="zh-CN" altLang="en-US" b="1" smtClean="0">
                <a:ea typeface="宋体" charset="-122"/>
              </a:rPr>
              <a:t>顿服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              伊曲康唑</a:t>
            </a:r>
            <a:r>
              <a:rPr lang="en-US" altLang="zh-CN" b="1" smtClean="0">
                <a:ea typeface="宋体" charset="-122"/>
              </a:rPr>
              <a:t>200mg, q d×3~5</a:t>
            </a:r>
            <a:r>
              <a:rPr lang="zh-CN" altLang="en-US" b="1" smtClean="0">
                <a:ea typeface="宋体" charset="-122"/>
              </a:rPr>
              <a:t>天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            酮康唑</a:t>
            </a:r>
            <a:r>
              <a:rPr lang="en-US" altLang="zh-CN" b="1" smtClean="0">
                <a:ea typeface="宋体" charset="-122"/>
              </a:rPr>
              <a:t>200mg~400mg</a:t>
            </a:r>
            <a:r>
              <a:rPr lang="zh-CN" altLang="en-US" b="1" smtClean="0">
                <a:ea typeface="宋体" charset="-122"/>
              </a:rPr>
              <a:t>，</a:t>
            </a:r>
            <a:r>
              <a:rPr lang="en-US" altLang="zh-CN" b="1" smtClean="0">
                <a:ea typeface="宋体" charset="-122"/>
              </a:rPr>
              <a:t>q d×5</a:t>
            </a:r>
            <a:r>
              <a:rPr lang="zh-CN" altLang="en-US" b="1" smtClean="0">
                <a:ea typeface="宋体" charset="-122"/>
              </a:rPr>
              <a:t>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27"/>
          <p:cNvSpPr>
            <a:spLocks noGrp="1"/>
          </p:cNvSpPr>
          <p:nvPr>
            <p:ph idx="1"/>
          </p:nvPr>
        </p:nvSpPr>
        <p:spPr>
          <a:xfrm>
            <a:off x="2209800" y="1600200"/>
            <a:ext cx="78486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5</a:t>
            </a:r>
            <a:r>
              <a:rPr lang="zh-CN" altLang="en-US" b="1" smtClean="0">
                <a:ea typeface="宋体" charset="-122"/>
              </a:rPr>
              <a:t>、性伴侣治疗</a:t>
            </a:r>
          </a:p>
          <a:p>
            <a:pPr eaLnBrk="1" hangingPunct="1">
              <a:lnSpc>
                <a:spcPct val="13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6</a:t>
            </a:r>
            <a:r>
              <a:rPr lang="zh-CN" altLang="en-US" b="1" smtClean="0">
                <a:ea typeface="宋体" charset="-122"/>
              </a:rPr>
              <a:t>、妊娠合并假丝酵母菌阴道炎的治疗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●局部治疗为主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●禁用口服唑类药物</a:t>
            </a:r>
          </a:p>
          <a:p>
            <a:pPr eaLnBrk="1" hangingPunct="1"/>
            <a:endParaRPr lang="zh-CN" altLang="en-US" b="1" smtClean="0">
              <a:ea typeface="宋体" charset="-122"/>
            </a:endParaRPr>
          </a:p>
          <a:p>
            <a:pPr eaLnBrk="1" hangingPunct="1"/>
            <a:endParaRPr lang="en-US" altLang="zh-CN" b="1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7772400" cy="1071563"/>
          </a:xfrm>
        </p:spPr>
        <p:txBody>
          <a:bodyPr lIns="92075" tIns="46038" rIns="92075" bIns="46038" rtlCol="0">
            <a:norm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细菌性阴道病</a:t>
            </a:r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1809750" y="1196975"/>
            <a:ext cx="8858250" cy="5943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病因：</a:t>
            </a:r>
          </a:p>
          <a:p>
            <a:pPr marL="0" lvl="2"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</a:rPr>
              <a:t>混合性细菌感染</a:t>
            </a:r>
          </a:p>
          <a:p>
            <a:pPr marL="0" lvl="2"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</a:rPr>
              <a:t>阴道内乳酸杆菌减少，其它细菌大量繁殖</a:t>
            </a:r>
          </a:p>
          <a:p>
            <a:pPr marL="0" lvl="2"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</a:rPr>
              <a:t>主要有加德纳菌、厌氧菌、人型支原体，其中以厌氧菌居多</a:t>
            </a:r>
            <a:endParaRPr lang="en-US" altLang="zh-CN" b="1" smtClean="0">
              <a:solidFill>
                <a:schemeClr val="tx2"/>
              </a:solidFill>
            </a:endParaRPr>
          </a:p>
          <a:p>
            <a:pPr marL="0" lvl="2" eaLnBrk="1" hangingPunct="1">
              <a:lnSpc>
                <a:spcPct val="120000"/>
              </a:lnSpc>
            </a:pPr>
            <a:r>
              <a:rPr lang="zh-CN" altLang="en-US" sz="2800" b="1" smtClean="0">
                <a:solidFill>
                  <a:schemeClr val="tx2"/>
                </a:solidFill>
              </a:rPr>
              <a:t>临床表现</a:t>
            </a:r>
          </a:p>
          <a:p>
            <a:pPr marL="0" lvl="2"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</a:rPr>
              <a:t>阴道分泌物增多，有</a:t>
            </a:r>
            <a:r>
              <a:rPr lang="zh-CN" altLang="en-US" b="1" smtClean="0">
                <a:solidFill>
                  <a:srgbClr val="FF0000"/>
                </a:solidFill>
              </a:rPr>
              <a:t>鱼腥臭味</a:t>
            </a:r>
          </a:p>
          <a:p>
            <a:pPr marL="0" lvl="2"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</a:rPr>
              <a:t>伴有轻度外阴瘙痒或烧灼感</a:t>
            </a:r>
          </a:p>
          <a:p>
            <a:pPr marL="0" lvl="2"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</a:rPr>
              <a:t>分泌物呈灰白色，均匀一致、稀薄，常粘附于阴道壁，但粘度很低，很容易将分泌物从阴道壁拭去</a:t>
            </a:r>
          </a:p>
          <a:p>
            <a:pPr marL="0" lvl="2"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</a:rPr>
              <a:t>阴道无明显炎症表现，但白带增多</a:t>
            </a:r>
          </a:p>
          <a:p>
            <a:pPr marL="0" lvl="2"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</a:rPr>
              <a:t>检查无滴虫、真菌或淋菌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/>
          </p:cNvSpPr>
          <p:nvPr>
            <p:ph idx="1"/>
          </p:nvPr>
        </p:nvSpPr>
        <p:spPr>
          <a:xfrm>
            <a:off x="817563" y="488950"/>
            <a:ext cx="8664575" cy="6172200"/>
          </a:xfrm>
        </p:spPr>
        <p:txBody>
          <a:bodyPr/>
          <a:lstStyle/>
          <a:p>
            <a:pPr marL="0" lvl="1" eaLnBrk="1" hangingPunct="1">
              <a:buFont typeface="Arial" charset="0"/>
              <a:buNone/>
            </a:pPr>
            <a:r>
              <a:rPr lang="zh-CN" altLang="en-US" sz="4000" b="1" smtClean="0">
                <a:solidFill>
                  <a:srgbClr val="C00000"/>
                </a:solidFill>
                <a:ea typeface="宋体" charset="-122"/>
              </a:rPr>
              <a:t>诊断</a:t>
            </a:r>
            <a:endParaRPr lang="en-US" altLang="zh-CN" sz="4000" b="1" smtClean="0">
              <a:solidFill>
                <a:srgbClr val="C00000"/>
              </a:solidFill>
              <a:ea typeface="宋体" charset="-122"/>
            </a:endParaRPr>
          </a:p>
          <a:p>
            <a:pPr marL="0" lvl="1" eaLnBrk="1" hangingPunct="1">
              <a:lnSpc>
                <a:spcPct val="120000"/>
              </a:lnSpc>
              <a:buFont typeface="Arial" charset="0"/>
              <a:buNone/>
            </a:pPr>
            <a:r>
              <a:rPr lang="en-US" altLang="zh-CN" sz="3200" b="1" smtClean="0">
                <a:ea typeface="宋体" charset="-122"/>
              </a:rPr>
              <a:t>4</a:t>
            </a:r>
            <a:r>
              <a:rPr lang="zh-CN" altLang="en-US" sz="3200" b="1" smtClean="0">
                <a:ea typeface="宋体" charset="-122"/>
              </a:rPr>
              <a:t>条具有</a:t>
            </a:r>
            <a:r>
              <a:rPr lang="en-US" altLang="zh-CN" sz="3200" b="1" smtClean="0">
                <a:ea typeface="宋体" charset="-122"/>
              </a:rPr>
              <a:t>3</a:t>
            </a:r>
            <a:r>
              <a:rPr lang="zh-CN" altLang="en-US" sz="3200" b="1" smtClean="0">
                <a:ea typeface="宋体" charset="-122"/>
              </a:rPr>
              <a:t>条阳性者即可诊断</a:t>
            </a:r>
          </a:p>
          <a:p>
            <a:pPr marL="0" lvl="2"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sz="2800" b="1" smtClean="0">
                <a:solidFill>
                  <a:schemeClr val="tx2"/>
                </a:solidFill>
              </a:rPr>
              <a:t>阴道分泌物为均匀稀薄白色</a:t>
            </a:r>
          </a:p>
          <a:p>
            <a:pPr marL="0" lvl="2"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sz="2800" b="1" smtClean="0">
                <a:solidFill>
                  <a:schemeClr val="tx2"/>
                </a:solidFill>
              </a:rPr>
              <a:t>阴道分泌物</a:t>
            </a:r>
            <a:r>
              <a:rPr lang="en-US" altLang="zh-CN" sz="2800" b="1" smtClean="0">
                <a:solidFill>
                  <a:schemeClr val="tx2"/>
                </a:solidFill>
              </a:rPr>
              <a:t>PH</a:t>
            </a:r>
            <a:r>
              <a:rPr lang="zh-CN" altLang="en-US" sz="2800" b="1" smtClean="0">
                <a:solidFill>
                  <a:schemeClr val="tx2"/>
                </a:solidFill>
              </a:rPr>
              <a:t>＞</a:t>
            </a:r>
            <a:r>
              <a:rPr lang="en-US" altLang="zh-CN" sz="2800" b="1" smtClean="0">
                <a:solidFill>
                  <a:schemeClr val="tx2"/>
                </a:solidFill>
              </a:rPr>
              <a:t>4.5</a:t>
            </a:r>
            <a:r>
              <a:rPr lang="zh-CN" altLang="en-US" sz="2800" b="1" smtClean="0">
                <a:solidFill>
                  <a:schemeClr val="tx2"/>
                </a:solidFill>
              </a:rPr>
              <a:t>（通常为</a:t>
            </a:r>
            <a:r>
              <a:rPr lang="en-US" altLang="zh-CN" sz="2800" b="1" smtClean="0">
                <a:solidFill>
                  <a:schemeClr val="tx2"/>
                </a:solidFill>
              </a:rPr>
              <a:t>4.7~5.7</a:t>
            </a:r>
            <a:r>
              <a:rPr lang="zh-CN" altLang="en-US" sz="2800" b="1" smtClean="0">
                <a:solidFill>
                  <a:schemeClr val="tx2"/>
                </a:solidFill>
              </a:rPr>
              <a:t>，多为</a:t>
            </a:r>
            <a:r>
              <a:rPr lang="en-US" altLang="zh-CN" sz="2800" b="1" smtClean="0">
                <a:solidFill>
                  <a:schemeClr val="tx2"/>
                </a:solidFill>
              </a:rPr>
              <a:t>5.0~5.5</a:t>
            </a:r>
            <a:r>
              <a:rPr lang="zh-CN" altLang="en-US" sz="2800" b="1" smtClean="0">
                <a:solidFill>
                  <a:schemeClr val="tx2"/>
                </a:solidFill>
              </a:rPr>
              <a:t>），</a:t>
            </a:r>
          </a:p>
          <a:p>
            <a:pPr marL="0" lvl="2"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sz="2800" b="1" smtClean="0">
                <a:solidFill>
                  <a:schemeClr val="tx2"/>
                </a:solidFill>
              </a:rPr>
              <a:t>胺臭味试验阳性，由于厌氧菌产氨所致</a:t>
            </a:r>
          </a:p>
          <a:p>
            <a:pPr marL="0" lvl="2"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sz="2800" b="1" smtClean="0">
                <a:solidFill>
                  <a:schemeClr val="tx2"/>
                </a:solidFill>
              </a:rPr>
              <a:t>线索细胞阳性：阴道脱落的表层细胞，于细胞边缘附有大量颗粒物即加德纳菌，细胞边缘不清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idx="1"/>
          </p:nvPr>
        </p:nvSpPr>
        <p:spPr>
          <a:xfrm>
            <a:off x="955675" y="469900"/>
            <a:ext cx="9077325" cy="6172200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zh-CN" altLang="en-US" sz="4000" b="1" smtClean="0">
                <a:solidFill>
                  <a:srgbClr val="C00000"/>
                </a:solidFill>
                <a:ea typeface="宋体" charset="-122"/>
              </a:rPr>
              <a:t>治疗</a:t>
            </a:r>
            <a:endParaRPr lang="en-US" altLang="zh-CN" sz="4000" b="1" smtClean="0">
              <a:solidFill>
                <a:schemeClr val="tx2"/>
              </a:solidFill>
              <a:ea typeface="宋体" charset="-122"/>
            </a:endParaRPr>
          </a:p>
          <a:p>
            <a:pPr lvl="1" eaLnBrk="1" hangingPunct="1">
              <a:lnSpc>
                <a:spcPct val="140000"/>
              </a:lnSpc>
              <a:buFont typeface="Arial" charset="0"/>
              <a:buNone/>
            </a:pP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选用抗厌氧菌药物，主要有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甲硝唑、克林霉素</a:t>
            </a: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。甲硝唑抑制厌氧菌生长，而不抑制乳酸菌生长，是比较理想的治疗药物</a:t>
            </a:r>
          </a:p>
          <a:p>
            <a:pPr lvl="1" eaLnBrk="1" hangingPunct="1">
              <a:lnSpc>
                <a:spcPct val="140000"/>
              </a:lnSpc>
              <a:buFont typeface="Arial" charset="0"/>
              <a:buNone/>
            </a:pPr>
            <a:r>
              <a:rPr lang="en-US" altLang="zh-CN" b="1" smtClean="0">
                <a:solidFill>
                  <a:schemeClr val="tx2"/>
                </a:solidFill>
                <a:ea typeface="宋体" charset="-122"/>
              </a:rPr>
              <a:t>1.</a:t>
            </a: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口服药物</a:t>
            </a:r>
          </a:p>
          <a:p>
            <a:pPr marL="0" lvl="2" eaLnBrk="1" hangingPunct="1">
              <a:lnSpc>
                <a:spcPct val="14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首选药物甲硝唑，</a:t>
            </a:r>
            <a:r>
              <a:rPr lang="en-US" altLang="zh-CN" sz="2400" b="1" smtClean="0">
                <a:solidFill>
                  <a:schemeClr val="tx2"/>
                </a:solidFill>
              </a:rPr>
              <a:t>400mg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bid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po</a:t>
            </a:r>
            <a:r>
              <a:rPr lang="zh-CN" altLang="en-US" sz="2400" b="1" smtClean="0">
                <a:solidFill>
                  <a:schemeClr val="tx2"/>
                </a:solidFill>
              </a:rPr>
              <a:t>，共</a:t>
            </a:r>
            <a:r>
              <a:rPr lang="en-US" altLang="zh-CN" sz="2400" b="1" smtClean="0">
                <a:solidFill>
                  <a:schemeClr val="tx2"/>
                </a:solidFill>
              </a:rPr>
              <a:t>7</a:t>
            </a:r>
            <a:r>
              <a:rPr lang="zh-CN" altLang="en-US" sz="2400" b="1" smtClean="0">
                <a:solidFill>
                  <a:schemeClr val="tx2"/>
                </a:solidFill>
              </a:rPr>
              <a:t>日</a:t>
            </a:r>
            <a:endParaRPr lang="en-US" altLang="zh-CN" sz="2400" b="1" smtClean="0">
              <a:solidFill>
                <a:schemeClr val="tx2"/>
              </a:solidFill>
            </a:endParaRPr>
          </a:p>
          <a:p>
            <a:pPr marL="0" lvl="2" eaLnBrk="1" hangingPunct="1">
              <a:lnSpc>
                <a:spcPct val="14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克林霉素，</a:t>
            </a:r>
            <a:r>
              <a:rPr lang="en-US" altLang="zh-CN" sz="2400" b="1" smtClean="0">
                <a:solidFill>
                  <a:schemeClr val="tx2"/>
                </a:solidFill>
              </a:rPr>
              <a:t> 300mg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bid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po</a:t>
            </a:r>
            <a:r>
              <a:rPr lang="zh-CN" altLang="en-US" sz="2400" b="1" smtClean="0">
                <a:solidFill>
                  <a:schemeClr val="tx2"/>
                </a:solidFill>
              </a:rPr>
              <a:t>，共</a:t>
            </a:r>
            <a:r>
              <a:rPr lang="en-US" altLang="zh-CN" sz="2400" b="1" smtClean="0">
                <a:solidFill>
                  <a:schemeClr val="tx2"/>
                </a:solidFill>
              </a:rPr>
              <a:t>7</a:t>
            </a:r>
            <a:r>
              <a:rPr lang="zh-CN" altLang="en-US" sz="2400" b="1" smtClean="0">
                <a:solidFill>
                  <a:schemeClr val="tx2"/>
                </a:solidFill>
              </a:rPr>
              <a:t>日</a:t>
            </a:r>
            <a:endParaRPr lang="en-US" altLang="zh-CN" sz="2400" b="1" smtClean="0">
              <a:solidFill>
                <a:schemeClr val="tx2"/>
              </a:solidFill>
            </a:endParaRPr>
          </a:p>
          <a:p>
            <a:pPr marL="0" lvl="2" eaLnBrk="1" hangingPunct="1">
              <a:lnSpc>
                <a:spcPct val="140000"/>
              </a:lnSpc>
              <a:buFont typeface="Arial" charset="0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2.</a:t>
            </a:r>
            <a:r>
              <a:rPr lang="zh-CN" altLang="en-US" sz="2400" b="1" smtClean="0">
                <a:solidFill>
                  <a:schemeClr val="tx2"/>
                </a:solidFill>
              </a:rPr>
              <a:t>局部药物治疗</a:t>
            </a:r>
          </a:p>
          <a:p>
            <a:pPr marL="0" lvl="2" eaLnBrk="1" hangingPunct="1">
              <a:lnSpc>
                <a:spcPct val="14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甲硝唑泡腾片，</a:t>
            </a:r>
            <a:r>
              <a:rPr lang="en-US" altLang="zh-CN" sz="2400" b="1" smtClean="0">
                <a:solidFill>
                  <a:schemeClr val="tx2"/>
                </a:solidFill>
              </a:rPr>
              <a:t>200mg/</a:t>
            </a:r>
            <a:r>
              <a:rPr lang="zh-CN" altLang="en-US" sz="2400" b="1" smtClean="0">
                <a:solidFill>
                  <a:schemeClr val="tx2"/>
                </a:solidFill>
              </a:rPr>
              <a:t>次，置入阴道内，共</a:t>
            </a:r>
            <a:r>
              <a:rPr lang="en-US" altLang="zh-CN" sz="2400" b="1" smtClean="0">
                <a:solidFill>
                  <a:schemeClr val="tx2"/>
                </a:solidFill>
              </a:rPr>
              <a:t>7</a:t>
            </a:r>
            <a:r>
              <a:rPr lang="zh-CN" altLang="en-US" sz="2400" b="1" smtClean="0">
                <a:solidFill>
                  <a:schemeClr val="tx2"/>
                </a:solidFill>
              </a:rPr>
              <a:t>日</a:t>
            </a:r>
          </a:p>
          <a:p>
            <a:pPr marL="0" lvl="2" eaLnBrk="1" hangingPunct="1">
              <a:lnSpc>
                <a:spcPct val="140000"/>
              </a:lnSpc>
              <a:buFont typeface="Arial" charset="0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2%</a:t>
            </a:r>
            <a:r>
              <a:rPr lang="zh-CN" altLang="en-US" sz="2400" b="1" smtClean="0">
                <a:solidFill>
                  <a:schemeClr val="tx2"/>
                </a:solidFill>
              </a:rPr>
              <a:t>克林霉素软膏阴道涂布，</a:t>
            </a:r>
            <a:r>
              <a:rPr lang="en-US" altLang="zh-CN" sz="2400" b="1" smtClean="0">
                <a:solidFill>
                  <a:schemeClr val="tx2"/>
                </a:solidFill>
              </a:rPr>
              <a:t>5g    Qd</a:t>
            </a:r>
            <a:r>
              <a:rPr lang="zh-CN" altLang="en-US" sz="2400" b="1" smtClean="0">
                <a:solidFill>
                  <a:schemeClr val="tx2"/>
                </a:solidFill>
              </a:rPr>
              <a:t>，共</a:t>
            </a:r>
            <a:r>
              <a:rPr lang="en-US" altLang="zh-CN" sz="2400" b="1" smtClean="0">
                <a:solidFill>
                  <a:schemeClr val="tx2"/>
                </a:solidFill>
              </a:rPr>
              <a:t>7</a:t>
            </a:r>
            <a:r>
              <a:rPr lang="zh-CN" altLang="en-US" sz="2400" b="1" smtClean="0">
                <a:solidFill>
                  <a:schemeClr val="tx2"/>
                </a:solidFill>
              </a:rPr>
              <a:t>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1265238"/>
            <a:ext cx="10534650" cy="327501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72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第一节    带下过多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303213"/>
            <a:ext cx="8512175" cy="6702425"/>
          </a:xfrm>
        </p:spPr>
        <p:txBody>
          <a:bodyPr rtlCol="0">
            <a:normAutofit/>
          </a:bodyPr>
          <a:lstStyle/>
          <a:p>
            <a:pPr marL="192405" indent="-192405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en-US" altLang="zh-CN" sz="2200" b="1">
                <a:solidFill>
                  <a:schemeClr val="tx2"/>
                </a:solidFill>
              </a:rPr>
              <a:t>                                 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老年性阴道炎</a:t>
            </a:r>
          </a:p>
          <a:p>
            <a:pPr marL="192405" indent="-192405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      </a:t>
            </a:r>
            <a:endParaRPr lang="en-US" altLang="zh-CN" b="1">
              <a:solidFill>
                <a:srgbClr val="C00000"/>
              </a:solidFill>
            </a:endParaRPr>
          </a:p>
          <a:p>
            <a:pPr marL="192405" indent="-192405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 病因：</a:t>
            </a:r>
          </a:p>
          <a:p>
            <a:pPr marL="0" lvl="2" indent="-288925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自然绝经及卵巢去势后妇女，卵巢功能减退，雌激素水平降低，阴道粘膜萎缩</a:t>
            </a:r>
          </a:p>
          <a:p>
            <a:pPr marL="0" lvl="2" indent="-288925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上皮细胞内糖原含量减少，阴道内</a:t>
            </a:r>
            <a:r>
              <a:rPr lang="en-US" altLang="zh-CN" sz="2800" b="1">
                <a:solidFill>
                  <a:schemeClr val="tx2"/>
                </a:solidFill>
              </a:rPr>
              <a:t>PH</a:t>
            </a:r>
            <a:r>
              <a:rPr lang="zh-CN" altLang="en-US" sz="2800" b="1" dirty="0">
                <a:solidFill>
                  <a:schemeClr val="tx2"/>
                </a:solidFill>
              </a:rPr>
              <a:t>值上升，局部抵抗力降低，致病菌容易入侵繁殖引起炎症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477838"/>
            <a:ext cx="9366250" cy="6702425"/>
          </a:xfrm>
        </p:spPr>
        <p:txBody>
          <a:bodyPr/>
          <a:lstStyle/>
          <a:p>
            <a:pPr marL="471488" lvl="1" indent="-87313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3200" b="1" smtClean="0">
                <a:solidFill>
                  <a:srgbClr val="C00000"/>
                </a:solidFill>
                <a:ea typeface="宋体" charset="-122"/>
              </a:rPr>
              <a:t>临床表现：</a:t>
            </a:r>
          </a:p>
          <a:p>
            <a:pPr marL="0" indent="-288925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chemeClr val="tx2"/>
                </a:solidFill>
                <a:ea typeface="宋体" charset="-122"/>
              </a:rPr>
              <a:t>阴道分泌物增多，淡黄色，严重可有血样脓性白带</a:t>
            </a:r>
          </a:p>
          <a:p>
            <a:pPr marL="0" lvl="2" indent="-288925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 smtClean="0">
                <a:solidFill>
                  <a:schemeClr val="tx2"/>
                </a:solidFill>
              </a:rPr>
              <a:t>外阴瘙痒或烧灼感</a:t>
            </a:r>
            <a:endParaRPr lang="en-US" altLang="zh-CN" sz="2400" b="1" smtClean="0">
              <a:solidFill>
                <a:schemeClr val="tx2"/>
              </a:solidFill>
            </a:endParaRPr>
          </a:p>
          <a:p>
            <a:pPr marL="0" lvl="2" indent="-288925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 smtClean="0">
                <a:solidFill>
                  <a:schemeClr val="tx2"/>
                </a:solidFill>
              </a:rPr>
              <a:t>阴道呈老年性改变，上皮萎缩、菲薄，皱襞消失</a:t>
            </a:r>
          </a:p>
          <a:p>
            <a:pPr marL="0" lvl="2" indent="-288925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 smtClean="0">
                <a:solidFill>
                  <a:schemeClr val="tx2"/>
                </a:solidFill>
              </a:rPr>
              <a:t>阴道粘膜充血，小出血点，有时见浅表溃疡</a:t>
            </a:r>
          </a:p>
          <a:p>
            <a:pPr marL="0" lvl="2" indent="-288925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 smtClean="0">
                <a:solidFill>
                  <a:schemeClr val="tx2"/>
                </a:solidFill>
              </a:rPr>
              <a:t>溃疡面可与对侧粘连，造成阴道狭窄或闭锁</a:t>
            </a:r>
          </a:p>
          <a:p>
            <a:pPr marL="0" lvl="2" indent="-288925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 smtClean="0">
                <a:solidFill>
                  <a:schemeClr val="tx2"/>
                </a:solidFill>
              </a:rPr>
              <a:t>炎性分泌物引流不畅可形成阴道或宫腔积脓</a:t>
            </a:r>
          </a:p>
          <a:p>
            <a:pPr marL="471488" lvl="1" indent="-87313" eaLnBrk="1" hangingPunct="1">
              <a:lnSpc>
                <a:spcPct val="140000"/>
              </a:lnSpc>
              <a:spcBef>
                <a:spcPct val="0"/>
              </a:spcBef>
              <a:buFont typeface="Arial" charset="0"/>
              <a:buNone/>
            </a:pPr>
            <a:endParaRPr lang="en-US" altLang="zh-CN" sz="2400" b="1" smtClean="0">
              <a:solidFill>
                <a:srgbClr val="C00000"/>
              </a:solidFill>
              <a:ea typeface="宋体" charset="-122"/>
            </a:endParaRPr>
          </a:p>
          <a:p>
            <a:pPr marL="471488" lvl="1" indent="-87313" eaLnBrk="1" hangingPunct="1">
              <a:lnSpc>
                <a:spcPct val="14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400" b="1" smtClean="0">
                <a:solidFill>
                  <a:srgbClr val="C00000"/>
                </a:solidFill>
                <a:ea typeface="宋体" charset="-122"/>
              </a:rPr>
              <a:t>诊断：</a:t>
            </a:r>
            <a:endParaRPr lang="en-US" altLang="zh-CN" sz="2400" b="1" smtClean="0">
              <a:solidFill>
                <a:srgbClr val="C00000"/>
              </a:solidFill>
              <a:ea typeface="宋体" charset="-122"/>
            </a:endParaRPr>
          </a:p>
          <a:p>
            <a:pPr marL="471488" lvl="1" indent="-87313" eaLnBrk="1" hangingPunct="1">
              <a:lnSpc>
                <a:spcPct val="14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400" b="1" smtClean="0">
                <a:solidFill>
                  <a:schemeClr val="tx2"/>
                </a:solidFill>
                <a:ea typeface="宋体" charset="-122"/>
              </a:rPr>
              <a:t>   年龄及临床表现</a:t>
            </a:r>
          </a:p>
          <a:p>
            <a:pPr marL="471488" lvl="1" indent="-87313" eaLnBrk="1" hangingPunct="1">
              <a:lnSpc>
                <a:spcPct val="14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400" b="1" smtClean="0">
                <a:solidFill>
                  <a:schemeClr val="tx2"/>
                </a:solidFill>
                <a:ea typeface="宋体" charset="-122"/>
              </a:rPr>
              <a:t>阴道分泌物检查、宫颈刮片、分段刮宫或局部活检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idx="1"/>
          </p:nvPr>
        </p:nvSpPr>
        <p:spPr>
          <a:xfrm>
            <a:off x="731838" y="376238"/>
            <a:ext cx="8512175" cy="6702425"/>
          </a:xfrm>
        </p:spPr>
        <p:txBody>
          <a:bodyPr/>
          <a:lstStyle/>
          <a:p>
            <a:pPr marL="192088" lvl="1" indent="-192088" eaLnBrk="1" hangingPunct="1">
              <a:buClr>
                <a:schemeClr val="accent2"/>
              </a:buClr>
              <a:buSzPct val="80000"/>
              <a:buFont typeface="Arial" charset="0"/>
              <a:buNone/>
            </a:pPr>
            <a:r>
              <a:rPr lang="zh-CN" altLang="en-US" sz="4000" b="1" smtClean="0">
                <a:solidFill>
                  <a:schemeClr val="tx2"/>
                </a:solidFill>
                <a:ea typeface="宋体" charset="-122"/>
              </a:rPr>
              <a:t>                            治疗</a:t>
            </a:r>
            <a:endParaRPr lang="en-US" altLang="zh-CN" sz="4000" b="1" smtClean="0">
              <a:solidFill>
                <a:schemeClr val="tx2"/>
              </a:solidFill>
              <a:ea typeface="宋体" charset="-122"/>
            </a:endParaRPr>
          </a:p>
          <a:p>
            <a:pPr marL="192088" lvl="1" indent="-192088" eaLnBrk="1" hangingPunct="1">
              <a:buClr>
                <a:schemeClr val="accent2"/>
              </a:buClr>
              <a:buSzPct val="80000"/>
              <a:buFont typeface="Arial" charset="0"/>
              <a:buNone/>
            </a:pPr>
            <a:endParaRPr lang="zh-CN" altLang="en-US" sz="3200" b="1" smtClean="0">
              <a:solidFill>
                <a:srgbClr val="C00000"/>
              </a:solidFill>
              <a:ea typeface="宋体" charset="-122"/>
            </a:endParaRPr>
          </a:p>
          <a:p>
            <a:pPr marL="950913" lvl="2" indent="-288925" eaLnBrk="1" hangingPunct="1">
              <a:lnSpc>
                <a:spcPct val="140000"/>
              </a:lnSpc>
            </a:pPr>
            <a:r>
              <a:rPr lang="zh-CN" altLang="en-US" sz="2400" b="1" smtClean="0">
                <a:solidFill>
                  <a:srgbClr val="C00000"/>
                </a:solidFill>
              </a:rPr>
              <a:t>抑制细菌生长：</a:t>
            </a:r>
            <a:endParaRPr lang="en-US" altLang="zh-CN" sz="2400" b="1" smtClean="0">
              <a:solidFill>
                <a:srgbClr val="C00000"/>
              </a:solidFill>
            </a:endParaRPr>
          </a:p>
          <a:p>
            <a:pPr marL="950913" lvl="2" indent="-288925" eaLnBrk="1" hangingPunct="1">
              <a:lnSpc>
                <a:spcPct val="14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（</a:t>
            </a:r>
            <a:r>
              <a:rPr lang="en-US" altLang="zh-CN" sz="2400" b="1" smtClean="0">
                <a:solidFill>
                  <a:schemeClr val="tx2"/>
                </a:solidFill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</a:rPr>
              <a:t>）</a:t>
            </a:r>
            <a:r>
              <a:rPr lang="en-US" altLang="zh-CN" sz="2400" b="1" smtClean="0">
                <a:solidFill>
                  <a:schemeClr val="tx2"/>
                </a:solidFill>
              </a:rPr>
              <a:t>1%</a:t>
            </a:r>
            <a:r>
              <a:rPr lang="zh-CN" altLang="en-US" sz="2400" b="1" smtClean="0">
                <a:solidFill>
                  <a:schemeClr val="tx2"/>
                </a:solidFill>
              </a:rPr>
              <a:t>乳酸或</a:t>
            </a:r>
            <a:r>
              <a:rPr lang="en-US" altLang="zh-CN" sz="2400" b="1" smtClean="0">
                <a:solidFill>
                  <a:schemeClr val="tx2"/>
                </a:solidFill>
              </a:rPr>
              <a:t>0.5%</a:t>
            </a:r>
            <a:r>
              <a:rPr lang="zh-CN" altLang="en-US" sz="2400" b="1" smtClean="0">
                <a:solidFill>
                  <a:schemeClr val="tx2"/>
                </a:solidFill>
              </a:rPr>
              <a:t>醋酸液冲洗阴道，</a:t>
            </a:r>
            <a:r>
              <a:rPr lang="en-US" altLang="zh-CN" sz="2400" b="1" smtClean="0">
                <a:solidFill>
                  <a:schemeClr val="tx2"/>
                </a:solidFill>
              </a:rPr>
              <a:t>Qd,</a:t>
            </a:r>
            <a:r>
              <a:rPr lang="zh-CN" altLang="en-US" sz="2400" b="1" smtClean="0">
                <a:solidFill>
                  <a:schemeClr val="tx2"/>
                </a:solidFill>
              </a:rPr>
              <a:t>增加阴道酸度，抑制细菌生长繁殖</a:t>
            </a:r>
            <a:endParaRPr lang="en-US" altLang="zh-CN" sz="2400" b="1" smtClean="0">
              <a:solidFill>
                <a:schemeClr val="tx2"/>
              </a:solidFill>
            </a:endParaRPr>
          </a:p>
          <a:p>
            <a:pPr marL="950913" lvl="2" indent="-288925" eaLnBrk="1" hangingPunct="1">
              <a:lnSpc>
                <a:spcPct val="140000"/>
              </a:lnSpc>
              <a:buFont typeface="Arial" charset="0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 </a:t>
            </a:r>
            <a:r>
              <a:rPr lang="zh-CN" altLang="en-US" sz="2400" b="1" smtClean="0">
                <a:solidFill>
                  <a:schemeClr val="tx2"/>
                </a:solidFill>
              </a:rPr>
              <a:t>（</a:t>
            </a:r>
            <a:r>
              <a:rPr lang="en-US" altLang="zh-CN" sz="2400" b="1" smtClean="0">
                <a:solidFill>
                  <a:schemeClr val="tx2"/>
                </a:solidFill>
              </a:rPr>
              <a:t>2</a:t>
            </a:r>
            <a:r>
              <a:rPr lang="zh-CN" altLang="en-US" sz="2400" b="1" smtClean="0">
                <a:solidFill>
                  <a:schemeClr val="tx2"/>
                </a:solidFill>
              </a:rPr>
              <a:t>）甲硝唑</a:t>
            </a:r>
            <a:r>
              <a:rPr lang="en-US" altLang="zh-CN" sz="2400" b="1" smtClean="0">
                <a:solidFill>
                  <a:schemeClr val="tx2"/>
                </a:solidFill>
              </a:rPr>
              <a:t>200mg</a:t>
            </a:r>
            <a:r>
              <a:rPr lang="zh-CN" altLang="en-US" sz="2400" b="1" smtClean="0">
                <a:solidFill>
                  <a:schemeClr val="tx2"/>
                </a:solidFill>
              </a:rPr>
              <a:t>或诺氟沙星</a:t>
            </a:r>
            <a:r>
              <a:rPr lang="en-US" altLang="zh-CN" sz="2400" b="1" smtClean="0">
                <a:solidFill>
                  <a:schemeClr val="tx2"/>
                </a:solidFill>
              </a:rPr>
              <a:t>100mg</a:t>
            </a:r>
            <a:r>
              <a:rPr lang="zh-CN" altLang="en-US" sz="2400" b="1" smtClean="0">
                <a:solidFill>
                  <a:schemeClr val="tx2"/>
                </a:solidFill>
              </a:rPr>
              <a:t>，阴道上药 ，</a:t>
            </a:r>
            <a:r>
              <a:rPr lang="en-US" altLang="zh-CN" sz="2400" b="1" smtClean="0">
                <a:solidFill>
                  <a:schemeClr val="tx2"/>
                </a:solidFill>
              </a:rPr>
              <a:t>Qd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7~10</a:t>
            </a:r>
            <a:r>
              <a:rPr lang="zh-CN" altLang="en-US" sz="2400" b="1" smtClean="0">
                <a:solidFill>
                  <a:schemeClr val="tx2"/>
                </a:solidFill>
              </a:rPr>
              <a:t>天</a:t>
            </a:r>
            <a:endParaRPr lang="en-US" altLang="zh-CN" sz="2400" b="1" smtClean="0">
              <a:solidFill>
                <a:schemeClr val="tx2"/>
              </a:solidFill>
            </a:endParaRPr>
          </a:p>
          <a:p>
            <a:pPr marL="950913" lvl="2" indent="-288925" eaLnBrk="1" hangingPunct="1">
              <a:lnSpc>
                <a:spcPct val="140000"/>
              </a:lnSpc>
            </a:pPr>
            <a:r>
              <a:rPr lang="zh-CN" altLang="en-US" sz="2400" b="1" smtClean="0">
                <a:solidFill>
                  <a:srgbClr val="C00000"/>
                </a:solidFill>
              </a:rPr>
              <a:t>增加阴道抵抗力：</a:t>
            </a:r>
            <a:r>
              <a:rPr lang="zh-CN" altLang="en-US" sz="2400" b="1" smtClean="0">
                <a:solidFill>
                  <a:schemeClr val="tx2"/>
                </a:solidFill>
              </a:rPr>
              <a:t>补充雌激素</a:t>
            </a:r>
            <a:endParaRPr lang="en-US" altLang="zh-CN" sz="2400" b="1" smtClean="0">
              <a:solidFill>
                <a:schemeClr val="tx2"/>
              </a:solidFill>
            </a:endParaRPr>
          </a:p>
          <a:p>
            <a:pPr marL="950913" lvl="2" indent="-288925" eaLnBrk="1" hangingPunct="1">
              <a:lnSpc>
                <a:spcPct val="140000"/>
              </a:lnSpc>
            </a:pPr>
            <a:r>
              <a:rPr lang="en-US" altLang="zh-CN" sz="2400" b="1" smtClean="0">
                <a:solidFill>
                  <a:schemeClr val="tx2"/>
                </a:solidFill>
              </a:rPr>
              <a:t> </a:t>
            </a:r>
            <a:r>
              <a:rPr lang="zh-CN" altLang="en-US" sz="2400" b="1" smtClean="0">
                <a:solidFill>
                  <a:schemeClr val="tx2"/>
                </a:solidFill>
              </a:rPr>
              <a:t>已烯雌酚、尼尔雌醇等。乳癌或子宫内膜癌患者禁用雌激素制剂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 descr="laonia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2550" y="549275"/>
            <a:ext cx="6911975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631363" y="1096963"/>
            <a:ext cx="735012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 lIns="91431" tIns="45715" rIns="91431" bIns="45715">
            <a:spAutoFit/>
          </a:bodyPr>
          <a:lstStyle/>
          <a:p>
            <a:pPr defTabSz="91376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萎缩性阴道炎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438400"/>
            <a:ext cx="7772400" cy="1143000"/>
          </a:xfrm>
        </p:spPr>
        <p:txBody>
          <a:bodyPr lIns="92075" tIns="46038" rIns="92075" bIns="46038" rtlCol="0">
            <a:norm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宫颈炎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宫颈防御机制</a:t>
            </a:r>
          </a:p>
        </p:txBody>
      </p:sp>
      <p:sp>
        <p:nvSpPr>
          <p:cNvPr id="59394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宫颈阴道部表面覆以复层鳞状上皮，具有较强的抗感染能力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宫颈内口紧闭，宫颈管粘膜为分泌粘液的高柱状上皮所覆盖，粘膜形成皱褶、嵴突或陷窝，从而增加粘膜表面积。宫颈管分泌大量粘液形成粘液栓，内含溶菌酶、局部抗体－抗白细胞蛋白酶，这对保持内生殖器无菌非常重要。</a:t>
            </a:r>
            <a:r>
              <a:rPr lang="zh-CN" altLang="en-US" smtClean="0">
                <a:ea typeface="宋体" charset="-122"/>
              </a:rPr>
              <a:t/>
            </a:r>
            <a:br>
              <a:rPr lang="zh-CN" altLang="en-US" smtClean="0">
                <a:ea typeface="宋体" charset="-122"/>
              </a:rPr>
            </a:br>
            <a:endParaRPr lang="zh-CN" altLang="en-US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病因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zh-CN" smtClean="0">
                <a:ea typeface="宋体" charset="-122"/>
              </a:rPr>
              <a:t>     </a:t>
            </a:r>
          </a:p>
          <a:p>
            <a:pPr eaLnBrk="1" hangingPunct="1">
              <a:buFont typeface="Symbol" pitchFamily="18" charset="2"/>
              <a:buNone/>
            </a:pPr>
            <a:endParaRPr lang="en-US" altLang="zh-CN" smtClean="0">
              <a:ea typeface="宋体" charset="-122"/>
            </a:endParaRP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2514600" y="1600200"/>
            <a:ext cx="5715000" cy="4038600"/>
          </a:xfrm>
          <a:prstGeom prst="rightArrowCallout">
            <a:avLst>
              <a:gd name="adj1" fmla="val 25000"/>
              <a:gd name="adj2" fmla="val 25000"/>
              <a:gd name="adj3" fmla="val 23585"/>
              <a:gd name="adj4" fmla="val 66667"/>
            </a:avLst>
          </a:prstGeom>
          <a:noFill/>
          <a:ln w="12700" cap="sq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分娩、流产或手术损伤宫颈，</a:t>
            </a:r>
            <a:endParaRPr lang="en-US" altLang="zh-CN" sz="24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病原体侵入</a:t>
            </a:r>
            <a:endParaRPr lang="en-US" altLang="zh-CN" sz="24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卫生不良或雌激素缺乏</a:t>
            </a: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8305800" y="1752600"/>
            <a:ext cx="1295400" cy="3429000"/>
          </a:xfrm>
          <a:prstGeom prst="ellipse">
            <a:avLst/>
          </a:prstGeom>
          <a:solidFill>
            <a:srgbClr val="CC00CC"/>
          </a:solidFill>
          <a:ln w="12700" cap="sq">
            <a:solidFill>
              <a:schemeClr val="tx1"/>
            </a:solidFill>
            <a:round/>
          </a:ln>
          <a:effectLst/>
        </p:spPr>
        <p:txBody>
          <a:bodyPr vert="eaVert"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宫颈炎症</a:t>
            </a:r>
          </a:p>
          <a:p>
            <a:pPr>
              <a:defRPr/>
            </a:pPr>
            <a:endParaRPr kumimoji="1"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24188" y="285750"/>
            <a:ext cx="4714875" cy="928688"/>
          </a:xfrm>
        </p:spPr>
        <p:txBody>
          <a:bodyPr lIns="92075" tIns="46038" rIns="92075" bIns="46038" rtlCol="0">
            <a:norm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病原体</a:t>
            </a:r>
          </a:p>
        </p:txBody>
      </p:sp>
      <p:sp>
        <p:nvSpPr>
          <p:cNvPr id="61442" name="Rectangle 1027"/>
          <p:cNvSpPr>
            <a:spLocks noGrp="1"/>
          </p:cNvSpPr>
          <p:nvPr>
            <p:ph idx="1"/>
          </p:nvPr>
        </p:nvSpPr>
        <p:spPr>
          <a:xfrm>
            <a:off x="2166938" y="1928813"/>
            <a:ext cx="7772400" cy="4114800"/>
          </a:xfrm>
        </p:spPr>
        <p:txBody>
          <a:bodyPr/>
          <a:lstStyle/>
          <a:p>
            <a:pPr eaLnBrk="1" hangingPunct="1">
              <a:buFont typeface="黑体" pitchFamily="49" charset="-122"/>
              <a:buChar char="•"/>
            </a:pPr>
            <a:r>
              <a:rPr lang="zh-CN" altLang="en-US" b="1" smtClean="0">
                <a:ea typeface="宋体" charset="-122"/>
              </a:rPr>
              <a:t>                主要</a:t>
            </a:r>
            <a:endParaRPr lang="en-US" altLang="zh-CN" b="1" smtClean="0">
              <a:ea typeface="宋体" charset="-122"/>
            </a:endParaRPr>
          </a:p>
          <a:p>
            <a:pPr eaLnBrk="1" hangingPunct="1">
              <a:buFont typeface="黑体" pitchFamily="49" charset="-122"/>
              <a:buChar char="•"/>
            </a:pPr>
            <a:endParaRPr lang="en-US" altLang="zh-CN" b="1" smtClean="0">
              <a:ea typeface="宋体" charset="-122"/>
            </a:endParaRPr>
          </a:p>
          <a:p>
            <a:pPr eaLnBrk="1" hangingPunct="1">
              <a:buFont typeface="黑体" pitchFamily="49" charset="-122"/>
              <a:buChar char="•"/>
            </a:pPr>
            <a:endParaRPr lang="en-US" altLang="zh-CN" b="1" smtClean="0"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endParaRPr lang="en-US" altLang="zh-CN" b="1" smtClean="0"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                    </a:t>
            </a:r>
            <a:r>
              <a:rPr lang="zh-CN" altLang="en-US" b="1" smtClean="0">
                <a:ea typeface="宋体" charset="-122"/>
              </a:rPr>
              <a:t>常见</a:t>
            </a:r>
            <a:endParaRPr lang="en-US" altLang="zh-CN" b="1" smtClean="0">
              <a:ea typeface="宋体" charset="-122"/>
            </a:endParaRPr>
          </a:p>
        </p:txBody>
      </p:sp>
      <p:sp>
        <p:nvSpPr>
          <p:cNvPr id="87046" name="AutoShape 1030"/>
          <p:cNvSpPr>
            <a:spLocks noChangeArrowheads="1"/>
          </p:cNvSpPr>
          <p:nvPr/>
        </p:nvSpPr>
        <p:spPr bwMode="auto">
          <a:xfrm>
            <a:off x="6310313" y="1285875"/>
            <a:ext cx="2514600" cy="2514600"/>
          </a:xfrm>
          <a:prstGeom prst="foldedCorner">
            <a:avLst>
              <a:gd name="adj" fmla="val 12500"/>
            </a:avLst>
          </a:prstGeom>
          <a:noFill/>
          <a:ln w="12700" cap="sq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葡萄球菌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链球菌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大肠埃希菌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厌氧菌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7047" name="AutoShape 1031"/>
          <p:cNvSpPr>
            <a:spLocks noChangeArrowheads="1"/>
          </p:cNvSpPr>
          <p:nvPr/>
        </p:nvSpPr>
        <p:spPr bwMode="auto">
          <a:xfrm flipH="1">
            <a:off x="6238875" y="4071938"/>
            <a:ext cx="2514600" cy="2133600"/>
          </a:xfrm>
          <a:prstGeom prst="foldedCorner">
            <a:avLst>
              <a:gd name="adj" fmla="val 12500"/>
            </a:avLst>
          </a:prstGeom>
          <a:noFill/>
          <a:ln w="12700" cap="sq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淋病奈瑟菌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沙眼衣原体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defRPr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单纯疱疹病毒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5024438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kumimoji="1" lang="zh-CN" altLang="en-US" sz="6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5024438" y="5143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kumimoji="1" lang="zh-CN" altLang="en-US" sz="6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病理</a:t>
            </a:r>
          </a:p>
        </p:txBody>
      </p:sp>
      <p:sp>
        <p:nvSpPr>
          <p:cNvPr id="62466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宫颈糜烂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宫颈息肉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宫颈粘膜炎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宫颈腺囊肿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宫颈肥大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/>
              <a:t>(1)</a:t>
            </a: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</a:rPr>
              <a:t>宫颈糜烂（宫颈柱状上皮异位）</a:t>
            </a:r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宫颈外口处的宫颈阴道部（单层柱状上皮）外观呈细颗粒状的红色区，称宫颈糜烂。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宫颈糜烂面积大小分为</a:t>
            </a:r>
            <a:r>
              <a:rPr lang="en-US" altLang="zh-CN" b="1" smtClean="0">
                <a:ea typeface="宋体" charset="-122"/>
              </a:rPr>
              <a:t>3</a:t>
            </a:r>
            <a:r>
              <a:rPr lang="zh-CN" altLang="en-US" b="1" smtClean="0">
                <a:ea typeface="宋体" charset="-122"/>
              </a:rPr>
              <a:t>型：</a:t>
            </a:r>
            <a:r>
              <a:rPr lang="en-US" altLang="zh-CN" b="1" smtClean="0">
                <a:ea typeface="宋体" charset="-122"/>
              </a:rPr>
              <a:t>I</a:t>
            </a:r>
            <a:r>
              <a:rPr lang="zh-CN" altLang="en-US" b="1" smtClean="0">
                <a:ea typeface="宋体" charset="-122"/>
              </a:rPr>
              <a:t>度、</a:t>
            </a:r>
            <a:r>
              <a:rPr lang="en-US" altLang="zh-CN" b="1" smtClean="0">
                <a:ea typeface="宋体" charset="-122"/>
              </a:rPr>
              <a:t>II</a:t>
            </a:r>
            <a:r>
              <a:rPr lang="zh-CN" altLang="en-US" b="1" smtClean="0">
                <a:ea typeface="宋体" charset="-122"/>
              </a:rPr>
              <a:t>度、</a:t>
            </a:r>
            <a:r>
              <a:rPr lang="en-US" altLang="zh-CN" b="1" smtClean="0">
                <a:ea typeface="宋体" charset="-122"/>
              </a:rPr>
              <a:t>III</a:t>
            </a:r>
            <a:r>
              <a:rPr lang="zh-CN" altLang="en-US" b="1" smtClean="0">
                <a:ea typeface="宋体" charset="-122"/>
              </a:rPr>
              <a:t>度</a:t>
            </a:r>
          </a:p>
          <a:p>
            <a:pPr eaLnBrk="1" hangingPunct="1">
              <a:buFont typeface="黑体" pitchFamily="49" charset="-122"/>
              <a:buNone/>
            </a:pPr>
            <a:endParaRPr lang="en-US" altLang="zh-CN" b="1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带下过多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定义：带下量多，色、质、气味异常，或伴全身、局部症状者，称为</a:t>
            </a:r>
            <a:r>
              <a:rPr lang="en-US" altLang="zh-CN" b="1" dirty="0" smtClean="0">
                <a:latin typeface="宋体" charset="-122"/>
                <a:ea typeface="宋体" charset="-122"/>
                <a:sym typeface="+mn-ea"/>
              </a:rPr>
              <a:t>“</a:t>
            </a: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带下过</a:t>
            </a:r>
            <a:r>
              <a:rPr lang="zh-CN" altLang="en-US" b="1" dirty="0">
                <a:latin typeface="宋体" charset="-122"/>
                <a:ea typeface="宋体" charset="-122"/>
                <a:sym typeface="+mn-ea"/>
              </a:rPr>
              <a:t>多</a:t>
            </a:r>
            <a:r>
              <a:rPr lang="en-US" altLang="zh-CN" b="1" dirty="0" smtClean="0">
                <a:latin typeface="宋体" charset="-122"/>
                <a:ea typeface="宋体" charset="-122"/>
                <a:sym typeface="+mn-ea"/>
              </a:rPr>
              <a:t>”</a:t>
            </a: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，又称</a:t>
            </a:r>
            <a:r>
              <a:rPr lang="en-US" altLang="zh-CN" b="1" dirty="0" smtClean="0">
                <a:latin typeface="宋体" charset="-122"/>
                <a:ea typeface="宋体" charset="-122"/>
                <a:sym typeface="+mn-ea"/>
              </a:rPr>
              <a:t>“</a:t>
            </a: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下白物</a:t>
            </a:r>
            <a:r>
              <a:rPr lang="en-US" altLang="zh-CN" b="1" dirty="0" smtClean="0">
                <a:latin typeface="宋体" charset="-122"/>
                <a:ea typeface="宋体" charset="-122"/>
                <a:sym typeface="+mn-ea"/>
              </a:rPr>
              <a:t>”</a:t>
            </a: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、</a:t>
            </a:r>
            <a:r>
              <a:rPr lang="en-US" altLang="zh-CN" b="1" dirty="0" smtClean="0">
                <a:latin typeface="宋体" charset="-122"/>
                <a:ea typeface="宋体" charset="-122"/>
                <a:sym typeface="+mn-ea"/>
              </a:rPr>
              <a:t>“</a:t>
            </a: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流秽物</a:t>
            </a:r>
            <a:r>
              <a:rPr lang="en-US" altLang="zh-CN" b="1" dirty="0" smtClean="0">
                <a:latin typeface="宋体" charset="-122"/>
                <a:ea typeface="宋体" charset="-122"/>
                <a:sym typeface="+mn-ea"/>
              </a:rPr>
              <a:t>”</a:t>
            </a: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。</a:t>
            </a:r>
            <a:endParaRPr lang="zh-CN" altLang="en-US" b="1" dirty="0" smtClean="0"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始见于</a:t>
            </a:r>
            <a:r>
              <a:rPr lang="en-US" altLang="zh-CN" b="1" dirty="0" smtClean="0">
                <a:latin typeface="宋体" charset="-122"/>
                <a:ea typeface="宋体" charset="-122"/>
                <a:sym typeface="+mn-ea"/>
              </a:rPr>
              <a:t>《</a:t>
            </a: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素问</a:t>
            </a:r>
            <a:r>
              <a:rPr lang="zh-CN" altLang="en-US" b="1" dirty="0" smtClean="0">
                <a:ea typeface="宋体" charset="-122"/>
                <a:sym typeface="+mn-ea"/>
              </a:rPr>
              <a:t>·</a:t>
            </a: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骨空论</a:t>
            </a:r>
            <a:r>
              <a:rPr lang="en-US" altLang="zh-CN" b="1" dirty="0" smtClean="0">
                <a:latin typeface="宋体" charset="-122"/>
                <a:ea typeface="宋体" charset="-122"/>
                <a:sym typeface="+mn-ea"/>
              </a:rPr>
              <a:t>》</a:t>
            </a: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。</a:t>
            </a:r>
            <a:endParaRPr lang="en-US" altLang="zh-CN" b="1" dirty="0" smtClean="0"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b="1" dirty="0" smtClean="0">
                <a:latin typeface="宋体" charset="-122"/>
                <a:ea typeface="宋体" charset="-122"/>
                <a:sym typeface="+mn-ea"/>
              </a:rPr>
              <a:t>本病相当于西医学：阴道炎、宫颈炎、盆腔炎引起的分泌物量多。</a:t>
            </a:r>
            <a:endParaRPr lang="zh-CN" altLang="en-US" b="1" dirty="0" smtClean="0"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en-US" b="1" dirty="0" smtClean="0">
              <a:latin typeface="宋体" charset="-122"/>
              <a:ea typeface="宋体" charset="-122"/>
            </a:endParaRP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2286000" y="914400"/>
            <a:ext cx="7772400" cy="5181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altLang="zh-CN">
              <a:solidFill>
                <a:srgbClr val="CC00CC"/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zh-CN" alt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zh-CN" altLang="en-US" dirty="0">
                <a:solidFill>
                  <a:schemeClr val="accent1"/>
                </a:solidFill>
              </a:rPr>
              <a:t>      </a:t>
            </a:r>
            <a:endParaRPr lang="en-US" altLang="zh-CN">
              <a:solidFill>
                <a:schemeClr val="accent1"/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zh-CN">
                <a:solidFill>
                  <a:schemeClr val="accent1"/>
                </a:solidFill>
              </a:rPr>
              <a:t>        </a:t>
            </a:r>
            <a:r>
              <a:rPr lang="zh-CN" altLang="en-US" sz="2800" dirty="0"/>
              <a:t>宫颈糜烂分</a:t>
            </a:r>
            <a:r>
              <a:rPr lang="en-US" altLang="zh-CN" sz="2800"/>
              <a:t>3</a:t>
            </a:r>
            <a:r>
              <a:rPr lang="zh-CN" altLang="en-US" sz="2800" dirty="0"/>
              <a:t>度</a:t>
            </a:r>
          </a:p>
          <a:p>
            <a:pPr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zh-CN" altLang="en-US" dirty="0"/>
              <a:t>               </a:t>
            </a:r>
            <a:r>
              <a:rPr lang="en-US" altLang="zh-CN"/>
              <a:t>Ⅰ</a:t>
            </a:r>
            <a:r>
              <a:rPr lang="zh-CN" altLang="en-US" dirty="0"/>
              <a:t>度                       </a:t>
            </a:r>
            <a:r>
              <a:rPr lang="en-US" altLang="zh-CN"/>
              <a:t>Ⅱ</a:t>
            </a:r>
            <a:r>
              <a:rPr lang="zh-CN" altLang="en-US" dirty="0"/>
              <a:t>度                        </a:t>
            </a:r>
            <a:r>
              <a:rPr lang="en-US" altLang="zh-CN"/>
              <a:t>Ⅲ</a:t>
            </a:r>
            <a:r>
              <a:rPr lang="zh-CN" altLang="en-US" dirty="0"/>
              <a:t>度</a:t>
            </a:r>
          </a:p>
        </p:txBody>
      </p:sp>
      <p:pic>
        <p:nvPicPr>
          <p:cNvPr id="64514" name="Picture 4" descr="D:\新建文件夹 (2)\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429000"/>
            <a:ext cx="7235825" cy="1981200"/>
          </a:xfrm>
          <a:prstGeom prst="rect">
            <a:avLst/>
          </a:prstGeom>
          <a:noFill/>
          <a:ln w="57150" cmpd="thinThick">
            <a:solidFill>
              <a:srgbClr val="996600"/>
            </a:solidFill>
            <a:miter lim="800000"/>
            <a:headEnd/>
            <a:tailEnd/>
          </a:ln>
        </p:spPr>
      </p:pic>
      <p:sp>
        <p:nvSpPr>
          <p:cNvPr id="157706" name="AutoShape 10"/>
          <p:cNvSpPr>
            <a:spLocks noChangeArrowheads="1"/>
          </p:cNvSpPr>
          <p:nvPr/>
        </p:nvSpPr>
        <p:spPr bwMode="auto">
          <a:xfrm>
            <a:off x="3962400" y="29718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en-US" sz="6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idx="1"/>
          </p:nvPr>
        </p:nvSpPr>
        <p:spPr>
          <a:xfrm>
            <a:off x="2238375" y="428625"/>
            <a:ext cx="7772400" cy="6143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 (2)</a:t>
            </a:r>
            <a:r>
              <a:rPr lang="zh-CN" altLang="en-US" b="1" smtClean="0">
                <a:ea typeface="宋体" charset="-122"/>
              </a:rPr>
              <a:t>宫颈息肉</a:t>
            </a:r>
            <a:endParaRPr lang="en-US" altLang="zh-CN" b="1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sz="2800" b="1" smtClean="0">
                <a:ea typeface="宋体" charset="-122"/>
              </a:rPr>
              <a:t>          宫颈管粘膜增生形成的局部突起病灶称为宫颈息肉，息肉常有蒂自基底部向宫颈外口突出。</a:t>
            </a:r>
            <a:endParaRPr lang="en-US" altLang="zh-CN" sz="2800" b="1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sz="2800" b="1" smtClean="0">
                <a:ea typeface="宋体" charset="-122"/>
              </a:rPr>
              <a:t>形成机制可能与局部的慢性炎症刺激有关。多见于</a:t>
            </a:r>
            <a:r>
              <a:rPr lang="en-US" altLang="zh-CN" sz="2800" b="1" smtClean="0">
                <a:ea typeface="宋体" charset="-122"/>
              </a:rPr>
              <a:t>40~60</a:t>
            </a:r>
            <a:r>
              <a:rPr lang="zh-CN" altLang="en-US" sz="2800" b="1" smtClean="0">
                <a:ea typeface="宋体" charset="-122"/>
              </a:rPr>
              <a:t>岁的多产妇女。息肉为一个或多个不等，直径约</a:t>
            </a:r>
            <a:r>
              <a:rPr lang="en-US" altLang="zh-CN" sz="2800" b="1" smtClean="0">
                <a:ea typeface="宋体" charset="-122"/>
              </a:rPr>
              <a:t>1cm,</a:t>
            </a:r>
            <a:r>
              <a:rPr lang="zh-CN" altLang="en-US" sz="2800" b="1" smtClean="0">
                <a:ea typeface="宋体" charset="-122"/>
              </a:rPr>
              <a:t>色红，呈舌形，表面光滑或分叶状，质软而脆，易出血，蒂细长</a:t>
            </a:r>
            <a:endParaRPr lang="en-US" altLang="zh-CN" sz="2800" b="1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b="1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b="1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38" y="642938"/>
            <a:ext cx="62642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 hidden="1"/>
          <p:cNvSpPr>
            <a:spLocks noGrp="1" noChangeArrowheads="1"/>
          </p:cNvSpPr>
          <p:nvPr>
            <p:ph type="title"/>
          </p:nvPr>
        </p:nvSpPr>
        <p:spPr>
          <a:xfrm>
            <a:off x="3033713" y="2522538"/>
            <a:ext cx="5308600" cy="1225550"/>
          </a:xfrm>
        </p:spPr>
        <p:txBody>
          <a:bodyPr lIns="92075" tIns="46038" rIns="92075" bIns="46038" rtlCol="0"/>
          <a:lstStyle/>
          <a:p>
            <a:pPr eaLnBrk="1" hangingPunct="1">
              <a:lnSpc>
                <a:spcPct val="100000"/>
              </a:lnSpc>
              <a:defRPr/>
            </a:pPr>
            <a:endParaRPr kumimoji="1" lang="zh-CN" altLang="en-US" sz="4400" kern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3" name="Rectangle 3" descr="3"/>
          <p:cNvSpPr>
            <a:spLocks noGrp="1" noChangeAspect="1" noChangeArrowheads="1"/>
          </p:cNvSpPr>
          <p:nvPr isPhoto="1"/>
        </p:nvSpPr>
        <p:spPr bwMode="auto">
          <a:xfrm>
            <a:off x="2524125" y="714375"/>
            <a:ext cx="6831013" cy="5715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6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2844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0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(3)</a:t>
            </a:r>
            <a:r>
              <a:rPr lang="zh-CN" altLang="en-US" b="1" smtClean="0">
                <a:ea typeface="宋体" charset="-122"/>
              </a:rPr>
              <a:t>宫颈粘膜炎</a:t>
            </a:r>
            <a:endParaRPr lang="en-US" altLang="zh-CN" b="1" smtClean="0">
              <a:ea typeface="宋体" charset="-122"/>
            </a:endParaRPr>
          </a:p>
          <a:p>
            <a:pPr eaLnBrk="1" hangingPunct="1">
              <a:lnSpc>
                <a:spcPct val="15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            </a:t>
            </a:r>
            <a:r>
              <a:rPr lang="zh-CN" altLang="en-US" b="1" smtClean="0">
                <a:ea typeface="宋体" charset="-122"/>
              </a:rPr>
              <a:t>病变局限于颈管粘膜及粘膜下组织</a:t>
            </a:r>
            <a:r>
              <a:rPr lang="en-US" altLang="zh-CN" b="1" smtClean="0">
                <a:ea typeface="宋体" charset="-122"/>
              </a:rPr>
              <a:t>,</a:t>
            </a:r>
            <a:r>
              <a:rPr lang="zh-CN" altLang="en-US" b="1" smtClean="0">
                <a:ea typeface="宋体" charset="-122"/>
              </a:rPr>
              <a:t>宫颈阴道部光滑</a:t>
            </a:r>
            <a:r>
              <a:rPr lang="en-US" altLang="zh-CN" b="1" smtClean="0">
                <a:ea typeface="宋体" charset="-122"/>
              </a:rPr>
              <a:t>,</a:t>
            </a:r>
            <a:r>
              <a:rPr lang="zh-CN" altLang="en-US" b="1" smtClean="0">
                <a:ea typeface="宋体" charset="-122"/>
              </a:rPr>
              <a:t>外口流脓性分泌物</a:t>
            </a:r>
            <a:r>
              <a:rPr lang="en-US" altLang="zh-CN" b="1" smtClean="0">
                <a:ea typeface="宋体" charset="-122"/>
              </a:rPr>
              <a:t>,</a:t>
            </a:r>
            <a:r>
              <a:rPr lang="zh-CN" altLang="en-US" b="1" smtClean="0">
                <a:ea typeface="宋体" charset="-122"/>
              </a:rPr>
              <a:t>颈管粘膜增生外突</a:t>
            </a:r>
            <a:r>
              <a:rPr lang="en-US" altLang="zh-CN" b="1" smtClean="0">
                <a:ea typeface="宋体" charset="-122"/>
              </a:rPr>
              <a:t>,</a:t>
            </a:r>
            <a:r>
              <a:rPr lang="zh-CN" altLang="en-US" b="1" smtClean="0">
                <a:ea typeface="宋体" charset="-122"/>
              </a:rPr>
              <a:t>宫颈口充血发红</a:t>
            </a:r>
            <a:r>
              <a:rPr lang="en-US" altLang="zh-CN" b="1" smtClean="0">
                <a:ea typeface="宋体" charset="-122"/>
              </a:rPr>
              <a:t>,</a:t>
            </a:r>
            <a:r>
              <a:rPr lang="zh-CN" altLang="en-US" b="1" smtClean="0">
                <a:ea typeface="宋体" charset="-122"/>
              </a:rPr>
              <a:t>宫颈肥大。</a:t>
            </a:r>
          </a:p>
          <a:p>
            <a:pPr eaLnBrk="1" hangingPunct="1"/>
            <a:endParaRPr lang="en-US" altLang="zh-CN" b="1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1571625"/>
            <a:ext cx="7772400" cy="4953000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(4)</a:t>
            </a:r>
            <a:r>
              <a:rPr lang="zh-CN" altLang="en-US" b="1" smtClean="0">
                <a:ea typeface="宋体" charset="-122"/>
              </a:rPr>
              <a:t>宫颈腺囊肿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糜烂愈合时</a:t>
            </a:r>
            <a:r>
              <a:rPr lang="en-US" altLang="zh-CN" b="1" smtClean="0">
                <a:ea typeface="宋体" charset="-122"/>
              </a:rPr>
              <a:t>,</a:t>
            </a:r>
            <a:r>
              <a:rPr lang="zh-CN" altLang="en-US" b="1" smtClean="0">
                <a:ea typeface="宋体" charset="-122"/>
              </a:rPr>
              <a:t>新生鳞状上皮覆盖宫颈腺管口或深入腺管→腺管口阻塞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腺管周围结缔组织增生或瘢痕形成压迫腺管→腺管变窄甚至阻塞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分泌物引流受阻形成囊肿</a:t>
            </a:r>
          </a:p>
          <a:p>
            <a:pPr eaLnBrk="1" hangingPunct="1"/>
            <a:endParaRPr lang="en-US" altLang="zh-CN" b="1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1" descr="123467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52813" y="1071563"/>
            <a:ext cx="5486400" cy="47148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0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(5)</a:t>
            </a:r>
            <a:r>
              <a:rPr lang="zh-CN" altLang="en-US" b="1" smtClean="0">
                <a:ea typeface="宋体" charset="-122"/>
              </a:rPr>
              <a:t>宫颈肥大</a:t>
            </a:r>
            <a:endParaRPr lang="en-US" altLang="zh-CN" b="1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        </a:t>
            </a:r>
            <a:r>
              <a:rPr lang="zh-CN" altLang="en-US" b="1" smtClean="0">
                <a:ea typeface="宋体" charset="-122"/>
              </a:rPr>
              <a:t>宫颈充血、水肿，腺体和间质增生，或腺体深部粘液潴留形成囊肿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宫颈肥大，硬度↑，但表面多光滑，有时见到宫颈腺囊肿突起。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b="1" smtClean="0">
              <a:ea typeface="宋体" charset="-122"/>
            </a:endParaRPr>
          </a:p>
        </p:txBody>
      </p:sp>
      <p:sp>
        <p:nvSpPr>
          <p:cNvPr id="159749" name="AutoShape 1029"/>
          <p:cNvSpPr>
            <a:spLocks noChangeArrowheads="1"/>
          </p:cNvSpPr>
          <p:nvPr/>
        </p:nvSpPr>
        <p:spPr bwMode="auto">
          <a:xfrm>
            <a:off x="2524125" y="4143375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en-US" sz="6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临床表现</a:t>
            </a:r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阴道分泌物增多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分泌物呈乳白色粘液状，有时呈淡黄色脓性</a:t>
            </a:r>
            <a:endParaRPr lang="en-US" altLang="zh-CN" b="1" smtClean="0">
              <a:ea typeface="宋体" charset="-122"/>
            </a:endParaRPr>
          </a:p>
          <a:p>
            <a:pPr eaLnBrk="1" hangingPunct="1"/>
            <a:r>
              <a:rPr lang="zh-CN" altLang="en-US" b="1" smtClean="0">
                <a:ea typeface="宋体" charset="-122"/>
              </a:rPr>
              <a:t>伴息肉形成可有血性白带或性交后出血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可有尿频、尿急、腰骶部疼痛、下腹坠痛、不孕</a:t>
            </a:r>
          </a:p>
          <a:p>
            <a:pPr eaLnBrk="1" hangingPunct="1"/>
            <a:r>
              <a:rPr lang="en-US" altLang="zh-CN" b="1" smtClean="0">
                <a:ea typeface="宋体" charset="-122"/>
              </a:rPr>
              <a:t>PV</a:t>
            </a:r>
            <a:r>
              <a:rPr lang="zh-CN" altLang="en-US" b="1" smtClean="0">
                <a:ea typeface="宋体" charset="-122"/>
              </a:rPr>
              <a:t>：宫颈不同程度糜烂、肥大、充血、水肿，有时质较硬、可见息肉、裂伤及宫颈腺囊肿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诊断</a:t>
            </a:r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临床表现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常规刮片、宫颈管吸片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必要时阴道镜检查及活组织检查</a:t>
            </a:r>
          </a:p>
          <a:p>
            <a:pPr eaLnBrk="1" hangingPunct="1"/>
            <a:r>
              <a:rPr lang="zh-CN" altLang="en-US" b="1" smtClean="0">
                <a:ea typeface="宋体" charset="-122"/>
              </a:rPr>
              <a:t>需注意与宫颈上皮内瘤样病变或早期宫颈癌鉴别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带下过多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charset="0"/>
              <a:buChar char=""/>
              <a:defRPr/>
            </a:pPr>
            <a:r>
              <a:rPr lang="zh-CN" altLang="en-US" b="1" kern="0" smtClean="0">
                <a:latin typeface="宋体" panose="02010600030101010101" pitchFamily="2" charset="-122"/>
                <a:cs typeface="+mj-cs"/>
                <a:sym typeface="+mn-ea"/>
              </a:rPr>
              <a:t>病因病机</a:t>
            </a: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                 </a:t>
            </a:r>
            <a:endParaRPr lang="zh-CN" altLang="en-US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             脾虚    </a:t>
            </a:r>
            <a:endParaRPr lang="zh-CN" altLang="en-US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             肾阳虚</a:t>
            </a:r>
            <a:endParaRPr lang="zh-CN" altLang="en-US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             阴虚夹湿热</a:t>
            </a:r>
            <a:r>
              <a:rPr lang="zh-CN" altLang="en-US" b="1" dirty="0">
                <a:latin typeface="Times New Roman" panose="02020603050405020304" pitchFamily="18" charset="0"/>
                <a:ea typeface="华文新魏" pitchFamily="2" charset="-122"/>
              </a:rPr>
              <a:t>                    任脉不固、带脉失约</a:t>
            </a: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             湿热下注</a:t>
            </a: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             湿毒蕴结                                    </a:t>
            </a:r>
            <a:endParaRPr lang="zh-CN" altLang="en-US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marL="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Char char=""/>
              <a:defRPr/>
            </a:pPr>
            <a:endParaRPr lang="zh-CN" altLang="en-US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          </a:t>
            </a: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"/>
              <a:defRPr/>
            </a:pPr>
            <a:endParaRPr lang="zh-CN" altLang="en-US" b="1" kern="0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4498975" y="2074863"/>
            <a:ext cx="241300" cy="19542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0" kern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治疗       </a:t>
            </a:r>
            <a:endParaRPr kumimoji="1" lang="zh-CN" altLang="en-US" sz="2800" b="0" kern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2286000" y="1600200"/>
            <a:ext cx="7848600" cy="4495800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1</a:t>
            </a:r>
            <a:r>
              <a:rPr lang="zh-CN" altLang="en-US" b="1" smtClean="0">
                <a:ea typeface="宋体" charset="-122"/>
              </a:rPr>
              <a:t>、宫颈糜烂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</a:t>
            </a:r>
            <a:r>
              <a:rPr lang="zh-CN" altLang="en-US" b="1" smtClean="0">
                <a:solidFill>
                  <a:schemeClr val="accent1"/>
                </a:solidFill>
                <a:ea typeface="宋体" charset="-122"/>
              </a:rPr>
              <a:t>●</a:t>
            </a:r>
            <a:r>
              <a:rPr lang="zh-CN" altLang="en-US" sz="2800" b="1" smtClean="0">
                <a:ea typeface="宋体" charset="-122"/>
              </a:rPr>
              <a:t>物理治疗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sz="2800" b="1" smtClean="0">
                <a:ea typeface="宋体" charset="-122"/>
              </a:rPr>
              <a:t>        原理：糜烂面单层柱状上皮→坏死脱落，由新生的复层鳞状上皮覆盖。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sz="2800" b="1" smtClean="0">
                <a:ea typeface="宋体" charset="-122"/>
              </a:rPr>
              <a:t>       创面愈合需</a:t>
            </a:r>
            <a:r>
              <a:rPr lang="en-US" altLang="zh-CN" sz="2800" b="1" smtClean="0">
                <a:ea typeface="宋体" charset="-122"/>
              </a:rPr>
              <a:t>3~4</a:t>
            </a:r>
            <a:r>
              <a:rPr lang="zh-CN" altLang="en-US" sz="2800" b="1" smtClean="0">
                <a:ea typeface="宋体" charset="-122"/>
              </a:rPr>
              <a:t>周，病变较深者需</a:t>
            </a:r>
            <a:r>
              <a:rPr lang="en-US" altLang="zh-CN" sz="2800" b="1" smtClean="0">
                <a:ea typeface="宋体" charset="-122"/>
              </a:rPr>
              <a:t>6~8</a:t>
            </a:r>
            <a:r>
              <a:rPr lang="zh-CN" altLang="en-US" sz="2800" b="1" smtClean="0">
                <a:ea typeface="宋体" charset="-122"/>
              </a:rPr>
              <a:t>周。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sz="2800" b="1" smtClean="0">
                <a:ea typeface="宋体" charset="-122"/>
              </a:rPr>
              <a:t>        注意事项：治疗前常规刮片、急性炎症时禁忌、时间、治疗后排液、出血、创面愈合前禁忌、治疗后颈管狭窄、不孕、感染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027"/>
          <p:cNvSpPr>
            <a:spLocks noGrp="1"/>
          </p:cNvSpPr>
          <p:nvPr>
            <p:ph idx="1"/>
          </p:nvPr>
        </p:nvSpPr>
        <p:spPr>
          <a:xfrm>
            <a:off x="2209800" y="838200"/>
            <a:ext cx="7772400" cy="4495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sz="2800" smtClean="0">
                <a:ea typeface="宋体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sz="2800" smtClean="0">
                <a:ea typeface="宋体" charset="-122"/>
              </a:rPr>
              <a:t>                                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mtClean="0">
              <a:ea typeface="宋体" charset="-122"/>
            </a:endParaRPr>
          </a:p>
        </p:txBody>
      </p:sp>
      <p:pic>
        <p:nvPicPr>
          <p:cNvPr id="75778" name="Picture 1028" descr="D:\My Pictures\Color6.JPG"/>
          <p:cNvPicPr>
            <a:picLocks noChangeAspect="1"/>
          </p:cNvPicPr>
          <p:nvPr/>
        </p:nvPicPr>
        <p:blipFill>
          <a:blip r:embed="rId2"/>
          <a:srcRect r="41667"/>
          <a:stretch>
            <a:fillRect/>
          </a:stretch>
        </p:blipFill>
        <p:spPr bwMode="auto">
          <a:xfrm>
            <a:off x="2667000" y="2982913"/>
            <a:ext cx="3581400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1029" descr="D:\My Pictures\Color6.JPG"/>
          <p:cNvPicPr>
            <a:picLocks noChangeAspect="1"/>
          </p:cNvPicPr>
          <p:nvPr/>
        </p:nvPicPr>
        <p:blipFill>
          <a:blip r:embed="rId3"/>
          <a:srcRect r="69099" b="2246"/>
          <a:stretch>
            <a:fillRect/>
          </a:stretch>
        </p:blipFill>
        <p:spPr bwMode="auto">
          <a:xfrm>
            <a:off x="6477000" y="2057400"/>
            <a:ext cx="327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6" name="Rectangle 1030"/>
          <p:cNvSpPr>
            <a:spLocks noChangeArrowheads="1"/>
          </p:cNvSpPr>
          <p:nvPr/>
        </p:nvSpPr>
        <p:spPr bwMode="auto">
          <a:xfrm>
            <a:off x="2895600" y="5715000"/>
            <a:ext cx="2514600" cy="304800"/>
          </a:xfrm>
          <a:prstGeom prst="rect">
            <a:avLst/>
          </a:prstGeom>
          <a:solidFill>
            <a:srgbClr val="CC00CC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宫颈锥形切除术</a:t>
            </a:r>
          </a:p>
        </p:txBody>
      </p:sp>
      <p:sp>
        <p:nvSpPr>
          <p:cNvPr id="92167" name="Rectangle 1031"/>
          <p:cNvSpPr>
            <a:spLocks noChangeArrowheads="1"/>
          </p:cNvSpPr>
          <p:nvPr/>
        </p:nvSpPr>
        <p:spPr bwMode="auto">
          <a:xfrm>
            <a:off x="6553200" y="5867400"/>
            <a:ext cx="2590800" cy="304800"/>
          </a:xfrm>
          <a:prstGeom prst="rect">
            <a:avLst/>
          </a:prstGeom>
          <a:solidFill>
            <a:srgbClr val="CC00CC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环行电切术</a:t>
            </a:r>
            <a:r>
              <a:rPr kumimoji="1"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(LEEP)</a:t>
            </a:r>
          </a:p>
        </p:txBody>
      </p:sp>
      <p:sp>
        <p:nvSpPr>
          <p:cNvPr id="92168" name="Rectangle 1032"/>
          <p:cNvSpPr>
            <a:spLocks noChangeArrowheads="1"/>
          </p:cNvSpPr>
          <p:nvPr/>
        </p:nvSpPr>
        <p:spPr bwMode="auto">
          <a:xfrm>
            <a:off x="2438400" y="1524000"/>
            <a:ext cx="3124200" cy="4572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lang="en-US" altLang="zh-CN" sz="24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en-US" altLang="zh-CN" sz="3600" b="1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●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手术治疗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70" name="Rectangle 1034"/>
          <p:cNvSpPr>
            <a:spLocks noChangeArrowheads="1"/>
          </p:cNvSpPr>
          <p:nvPr/>
        </p:nvSpPr>
        <p:spPr bwMode="auto">
          <a:xfrm>
            <a:off x="3048000" y="914400"/>
            <a:ext cx="4495800" cy="457200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●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药物治疗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局部使用腐蚀剂、中药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/>
          <p:cNvSpPr>
            <a:spLocks noGrp="1"/>
          </p:cNvSpPr>
          <p:nvPr>
            <p:ph idx="1"/>
          </p:nvPr>
        </p:nvSpPr>
        <p:spPr>
          <a:xfrm>
            <a:off x="2286000" y="1295400"/>
            <a:ext cx="7772400" cy="4800600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、宫颈息肉的治疗</a:t>
            </a:r>
          </a:p>
        </p:txBody>
      </p:sp>
      <p:pic>
        <p:nvPicPr>
          <p:cNvPr id="76802" name="Picture 5" descr="D:\My Pictures\Color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33600"/>
            <a:ext cx="3429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6" descr="D:\My Pictures\Color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133600"/>
            <a:ext cx="3429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2738438" y="5857875"/>
            <a:ext cx="6477000" cy="5334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1" lang="zh-CN" altLang="en-US" sz="48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息肉摘除术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3</a:t>
            </a:r>
            <a:r>
              <a:rPr lang="zh-CN" altLang="en-US" b="1" smtClean="0">
                <a:ea typeface="宋体" charset="-122"/>
              </a:rPr>
              <a:t>、宫颈管粘膜炎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 </a:t>
            </a:r>
            <a:r>
              <a:rPr lang="zh-CN" altLang="en-US" sz="2800" b="1" smtClean="0">
                <a:ea typeface="宋体" charset="-122"/>
              </a:rPr>
              <a:t>依培养和药敏结果行全身治疗</a:t>
            </a:r>
          </a:p>
          <a:p>
            <a:pPr eaLnBrk="1" hangingPunct="1">
              <a:buFont typeface="Symbol" pitchFamily="18" charset="2"/>
              <a:buNone/>
            </a:pPr>
            <a:endParaRPr lang="zh-CN" altLang="en-US" b="1" smtClean="0">
              <a:ea typeface="宋体" charset="-122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zh-CN" b="1" smtClean="0">
                <a:ea typeface="宋体" charset="-122"/>
              </a:rPr>
              <a:t>4</a:t>
            </a:r>
            <a:r>
              <a:rPr lang="zh-CN" altLang="en-US" b="1" smtClean="0">
                <a:ea typeface="宋体" charset="-122"/>
              </a:rPr>
              <a:t>、宫颈腺囊肿</a:t>
            </a:r>
          </a:p>
          <a:p>
            <a:pPr eaLnBrk="1" hangingPunct="1">
              <a:buFont typeface="Symbol" pitchFamily="18" charset="2"/>
              <a:buNone/>
            </a:pPr>
            <a:r>
              <a:rPr lang="zh-CN" altLang="en-US" b="1" smtClean="0">
                <a:ea typeface="宋体" charset="-122"/>
              </a:rPr>
              <a:t>           </a:t>
            </a:r>
            <a:r>
              <a:rPr lang="zh-CN" altLang="en-US" sz="2800" b="1" smtClean="0">
                <a:ea typeface="宋体" charset="-122"/>
              </a:rPr>
              <a:t>囊肿大、合并感染→微波、激光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1265238"/>
            <a:ext cx="10534650" cy="3275012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72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第二节    带下过少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带下过少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b="1" kern="0" smtClean="0">
                <a:latin typeface="宋体" panose="02010600030101010101" pitchFamily="2" charset="-122"/>
                <a:sym typeface="+mn-ea"/>
              </a:rPr>
              <a:t>定义：带下量少，甚或全无，阴道干涩，伴有全身、局部症状者，称为带下过少。</a:t>
            </a:r>
            <a:endParaRPr lang="zh-CN" altLang="en-US" b="1" kern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b="1" kern="0" smtClean="0">
                <a:latin typeface="宋体" panose="02010600030101010101" pitchFamily="2" charset="-122"/>
                <a:sym typeface="+mn-ea"/>
              </a:rPr>
              <a:t>始见于</a:t>
            </a:r>
            <a:r>
              <a:rPr lang="en-US" altLang="zh-CN" b="1" kern="0" smtClean="0">
                <a:latin typeface="宋体" panose="02010600030101010101" pitchFamily="2" charset="-122"/>
                <a:sym typeface="+mn-ea"/>
              </a:rPr>
              <a:t>《</a:t>
            </a:r>
            <a:r>
              <a:rPr lang="zh-CN" altLang="en-US" b="1" kern="0" smtClean="0">
                <a:latin typeface="宋体" panose="02010600030101010101" pitchFamily="2" charset="-122"/>
                <a:sym typeface="+mn-ea"/>
              </a:rPr>
              <a:t>女科证治准绳·赤白带下门</a:t>
            </a:r>
            <a:r>
              <a:rPr lang="en-US" altLang="zh-CN" b="1" kern="0" smtClean="0">
                <a:latin typeface="宋体" panose="02010600030101010101" pitchFamily="2" charset="-122"/>
                <a:sym typeface="+mn-ea"/>
              </a:rPr>
              <a:t>》</a:t>
            </a:r>
            <a:r>
              <a:rPr lang="zh-CN" altLang="en-US" b="1" kern="0" smtClean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b="1" kern="0" smtClean="0">
              <a:latin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带下过少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charset="0"/>
              <a:buChar char="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cs typeface="+mj-cs"/>
                <a:sym typeface="+mn-ea"/>
              </a:rPr>
              <a:t>病因病机</a:t>
            </a:r>
          </a:p>
          <a:p>
            <a:pPr marL="0" indent="0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endParaRPr lang="zh-CN" altLang="en-US" b="1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cs typeface="+mj-cs"/>
              <a:sym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zh-CN" altLang="en-US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  <a:sym typeface="+mn-ea"/>
              </a:rPr>
              <a:t> </a:t>
            </a:r>
            <a:r>
              <a:rPr lang="zh-CN" altLang="en-US" kern="0" dirty="0" smtClean="0">
                <a:latin typeface="宋体" panose="02010600030101010101" pitchFamily="2" charset="-122"/>
                <a:cs typeface="+mj-cs"/>
                <a:sym typeface="+mn-ea"/>
              </a:rPr>
              <a:t>         </a:t>
            </a:r>
            <a:r>
              <a:rPr lang="zh-CN" altLang="en-US" b="1" kern="0" dirty="0" smtClean="0">
                <a:latin typeface="宋体" panose="02010600030101010101" pitchFamily="2" charset="-122"/>
                <a:cs typeface="+mj-cs"/>
                <a:sym typeface="+mn-ea"/>
              </a:rPr>
              <a:t>肝</a:t>
            </a:r>
            <a:r>
              <a:rPr lang="zh-CN" altLang="en-US" b="1" kern="0" dirty="0" smtClean="0">
                <a:latin typeface="宋体" panose="02010600030101010101" pitchFamily="2" charset="-122"/>
                <a:cs typeface="+mj-cs"/>
                <a:sym typeface="+mn-ea"/>
              </a:rPr>
              <a:t>肾亏损</a:t>
            </a:r>
            <a:endParaRPr lang="zh-CN" altLang="en-US" b="1" kern="0" dirty="0" smtClean="0">
              <a:latin typeface="宋体" panose="02010600030101010101" pitchFamily="2" charset="-122"/>
              <a:cs typeface="+mj-cs"/>
              <a:sym typeface="+mn-ea"/>
            </a:endParaRPr>
          </a:p>
          <a:p>
            <a:pPr marL="0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cs typeface="+mj-cs"/>
                <a:sym typeface="+mn-ea"/>
              </a:rPr>
              <a:t>                       阴精不足，不能润泽阴户</a:t>
            </a:r>
          </a:p>
          <a:p>
            <a:pPr marL="0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cs typeface="+mj-cs"/>
                <a:sym typeface="+mn-ea"/>
              </a:rPr>
              <a:t>          血瘀津亏</a:t>
            </a:r>
            <a:r>
              <a:rPr lang="zh-CN" altLang="en-US" kern="0" dirty="0" smtClean="0">
                <a:latin typeface="宋体" panose="02010600030101010101" pitchFamily="2" charset="-122"/>
                <a:cs typeface="+mj-cs"/>
                <a:sym typeface="+mn-ea"/>
              </a:rPr>
              <a:t>                      </a:t>
            </a:r>
          </a:p>
          <a:p>
            <a:pPr marL="0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zh-CN" altLang="en-US" kern="0" dirty="0" smtClean="0">
                <a:latin typeface="宋体" panose="02010600030101010101" pitchFamily="2" charset="-122"/>
                <a:cs typeface="+mj-cs"/>
                <a:sym typeface="+mn-ea"/>
              </a:rPr>
              <a:t>             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3840163" y="2233613"/>
            <a:ext cx="141287" cy="1060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带下过少</a:t>
            </a:r>
            <a:endParaRPr lang="zh-CN" altLang="en-US" smtClean="0"/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"/>
            </a:pPr>
            <a:r>
              <a:rPr lang="zh-CN" altLang="en-US" b="1" smtClean="0">
                <a:latin typeface="宋体" charset="-122"/>
                <a:ea typeface="宋体" charset="-122"/>
                <a:sym typeface="+mn-ea"/>
              </a:rPr>
              <a:t>诊断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黑体" pitchFamily="49" charset="-122"/>
              <a:buNone/>
            </a:pPr>
            <a:r>
              <a:rPr lang="en-US" altLang="zh-CN" sz="2000" b="1" smtClean="0">
                <a:latin typeface="宋体" charset="-122"/>
                <a:ea typeface="宋体" charset="-122"/>
                <a:sym typeface="+mn-ea"/>
              </a:rPr>
              <a:t>1</a:t>
            </a: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、病史：有卵巢早衰、双侧卵巢切除术后、盆腔放射治疗后、盆腔炎性疾病、反复人工流产术后、产后大出血、或长期使用抑制卵巢功能的药物等病史。</a:t>
            </a:r>
            <a:endParaRPr lang="zh-CN" altLang="en-US" sz="2000" b="1" smtClean="0"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黑体" pitchFamily="49" charset="-122"/>
              <a:buNone/>
            </a:pPr>
            <a:r>
              <a:rPr lang="en-US" altLang="zh-CN" sz="2000" b="1" smtClean="0">
                <a:latin typeface="宋体" charset="-122"/>
                <a:ea typeface="宋体" charset="-122"/>
                <a:sym typeface="+mn-ea"/>
              </a:rPr>
              <a:t>2</a:t>
            </a: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、症状：阴道分泌物过少，阴道干涩，甚至阴部萎缩；或伴性欲低下，性交疼痛；烘热汗出，心烦失眠；月经错后、经量过少，甚至闭经。</a:t>
            </a:r>
            <a:endParaRPr lang="zh-CN" altLang="en-US" sz="2000" b="1" smtClean="0"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黑体" pitchFamily="49" charset="-122"/>
              <a:buNone/>
            </a:pPr>
            <a:r>
              <a:rPr lang="en-US" altLang="zh-CN" sz="2000" b="1" smtClean="0">
                <a:latin typeface="宋体" charset="-122"/>
                <a:ea typeface="宋体" charset="-122"/>
                <a:sym typeface="+mn-ea"/>
              </a:rPr>
              <a:t>3</a:t>
            </a: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、检查：①妇科检查。</a:t>
            </a:r>
            <a:endParaRPr lang="zh-CN" altLang="en-US" sz="2000" b="1" smtClean="0"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         ②辅助检查：妇科</a:t>
            </a:r>
            <a:r>
              <a:rPr lang="en-US" altLang="zh-CN" sz="2000" b="1" smtClean="0">
                <a:latin typeface="宋体" charset="-122"/>
                <a:ea typeface="宋体" charset="-122"/>
                <a:sym typeface="+mn-ea"/>
              </a:rPr>
              <a:t>B</a:t>
            </a: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超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                     生殖激素测定</a:t>
            </a:r>
            <a:endParaRPr lang="zh-CN" altLang="en-US" sz="2000" smtClean="0"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endParaRPr lang="zh-CN" altLang="en-US" smtClean="0"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带下过少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Char char=""/>
              <a:defRPr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鉴别诊断</a:t>
            </a:r>
          </a:p>
          <a:p>
            <a:pPr marL="0" indent="0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卵巢早衰  </a:t>
            </a:r>
          </a:p>
          <a:p>
            <a:pPr marL="0" indent="0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绝经后 </a:t>
            </a:r>
          </a:p>
          <a:p>
            <a:pPr marL="0" indent="0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3.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席汉综合症  由于产后大出血、休克造成垂体前叶急性坏死，丧失正常分泌功能所致。临床表现为产后体质虚弱，面色苍白，无乳汁分泌，闭经，阴部萎缩，性欲减退，并有畏寒、头昏、贫血、毛发脱落等症状。</a:t>
            </a: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FSH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LH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明显降低，甲状腺功能（</a:t>
            </a: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TSH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T</a:t>
            </a:r>
            <a:r>
              <a:rPr lang="en-US" altLang="zh-CN" sz="2000" b="1" kern="0" baseline="-25000" smtClean="0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T</a:t>
            </a:r>
            <a:r>
              <a:rPr lang="en-US" altLang="zh-CN" sz="2000" b="1" kern="0" baseline="-25000" smtClean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）降低，尿</a:t>
            </a: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17-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羟皮质类固醇、尿</a:t>
            </a:r>
            <a:r>
              <a:rPr lang="en-US" altLang="zh-CN" sz="2000" b="1" kern="0" smtClean="0">
                <a:latin typeface="宋体" panose="02010600030101010101" pitchFamily="2" charset="-122"/>
                <a:sym typeface="+mn-ea"/>
              </a:rPr>
              <a:t>17-</a:t>
            </a:r>
            <a:r>
              <a:rPr lang="zh-CN" altLang="en-US" sz="2000" b="1" kern="0" smtClean="0">
                <a:latin typeface="宋体" panose="02010600030101010101" pitchFamily="2" charset="-122"/>
                <a:sym typeface="+mn-ea"/>
              </a:rPr>
              <a:t>酮皮质类固醇低于正常。</a:t>
            </a:r>
            <a:endParaRPr lang="zh-CN" altLang="en-US" sz="2000" b="1" kern="0" dirty="0" smtClean="0">
              <a:latin typeface="宋体" panose="02010600030101010101" pitchFamily="2" charset="-122"/>
              <a:sym typeface="+mn-ea"/>
            </a:endParaRPr>
          </a:p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黑体" pitchFamily="49" charset="-122"/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带下过少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charset="0"/>
              <a:buChar char=""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辨证论治</a:t>
            </a:r>
          </a:p>
          <a:p>
            <a:pPr marL="0" indent="5080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黑体" pitchFamily="49" charset="-122"/>
              <a:buNone/>
              <a:defRPr/>
              <a:extLst>
                <a:ext uri="{35155182-B16C-46BC-9424-99874614C6A1}"/>
              </a:extLst>
            </a:pPr>
            <a:r>
              <a:rPr lang="zh-CN" altLang="en-US" sz="2000" b="1" dirty="0">
                <a:latin typeface="宋体" panose="02010600030101010101" pitchFamily="2" charset="-122"/>
              </a:rPr>
              <a:t> 要点：虚实两端</a:t>
            </a:r>
          </a:p>
          <a:p>
            <a:pPr marL="0" indent="5080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黑体" pitchFamily="49" charset="-122"/>
              <a:buNone/>
              <a:defRPr/>
              <a:extLst>
                <a:ext uri="{35155182-B16C-46BC-9424-99874614C6A1}"/>
              </a:extLst>
            </a:pPr>
            <a:r>
              <a:rPr lang="zh-CN" altLang="en-US" sz="2000" b="1" dirty="0">
                <a:latin typeface="宋体" panose="02010600030101010101" pitchFamily="2" charset="-122"/>
              </a:rPr>
              <a:t> 治疗原则：补益肝肾，佐以养血化瘀</a:t>
            </a:r>
          </a:p>
          <a:p>
            <a:pPr marL="0" indent="5080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黑体" pitchFamily="49" charset="-122"/>
              <a:buNone/>
              <a:defRPr/>
              <a:extLst>
                <a:ext uri="{35155182-B16C-46BC-9424-99874614C6A1}"/>
              </a:extLst>
            </a:pPr>
            <a:r>
              <a:rPr lang="zh-CN" altLang="en-US" sz="2000" b="1" dirty="0">
                <a:latin typeface="宋体" panose="02010600030101010101" pitchFamily="2" charset="-122"/>
              </a:rPr>
              <a:t> 分型论治：</a:t>
            </a:r>
          </a:p>
          <a:p>
            <a:pPr marL="0" indent="0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带下过多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charset="0"/>
              <a:buChar char=""/>
              <a:defRPr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诊断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、病史：妇产科术后感染史，盆腔炎性疾病史，急、慢性宫颈炎病史，各类阴道炎病史，房事不节（洁）史。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、症状：带下量多，色白或黄，或赤白相兼，或黄绿如脓，或混浊如米泔；质或清稀如水，或稠黏如脓，或如豆渣凝乳，或如泡沫状；气味无臭，或有臭气，或臭秽难闻；可伴有外阴、阴道灼热瘙痒、坠胀或疼痛，或伴尿频、尿痛等症状。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、检查：①妇科检查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         ②辅助检查：实验室检查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                     </a:t>
            </a: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超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带下过少</a:t>
            </a: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一、肝肾亏损</a:t>
            </a:r>
          </a:p>
          <a:p>
            <a:pPr marL="0" indent="0" eaLnBrk="1" hangingPunct="1">
              <a:lnSpc>
                <a:spcPct val="140000"/>
              </a:lnSpc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主要证侯   带下量少，甚至全无，无臭味，阴部干涩或瘙痒，甚至阴部萎缩，性交涩痛；头晕耳鸣，腰膝酸软，烘热汗出，夜寐不安，小便黄，大便干结；舌红少津，少苔，脉沉细。</a:t>
            </a:r>
            <a:endParaRPr lang="zh-CN" altLang="en-US" sz="2000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治法   滋补肝肾，益精养血</a:t>
            </a:r>
            <a:endParaRPr lang="zh-CN" altLang="en-US" sz="2000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000" b="1" smtClean="0">
                <a:latin typeface="宋体" charset="-122"/>
                <a:ea typeface="宋体" charset="-122"/>
                <a:sym typeface="+mn-ea"/>
              </a:rPr>
              <a:t>方药   左归丸《景岳全书》</a:t>
            </a:r>
            <a:endParaRPr lang="zh-CN" altLang="en-US" sz="2000" b="1" smtClean="0">
              <a:latin typeface="宋体" charset="-122"/>
              <a:ea typeface="宋体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50000"/>
              </a:spcBef>
              <a:buFont typeface="黑体" pitchFamily="49" charset="-122"/>
              <a:buNone/>
            </a:pPr>
            <a:r>
              <a:rPr lang="zh-CN" altLang="en-US" sz="2000" b="1" smtClean="0">
                <a:latin typeface="宋体" charset="-122"/>
                <a:ea typeface="宋体" charset="-122"/>
              </a:rPr>
              <a:t>       熟地黄    山药    枸杞子   山茱萸    川牛膝     菟丝子    鹿角胶   龟甲胶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带下过少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黑体" pitchFamily="49" charset="-122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二、血瘀津亏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主要证候   带下量少，阴道干涩，性交疼痛；精神抑郁，烦躁易怒，小腹或少腹疼痛拒按，胸胁、乳房胀痛，经量少或闭经；舌质紫暗，或舌边瘀斑，脉弦涩。</a:t>
            </a:r>
          </a:p>
          <a:p>
            <a:pPr marL="0" indent="0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治法  补血益精，活血化瘀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方药  小营煎《景岳全书》加丹参、桃仁、川牛膝</a:t>
            </a:r>
          </a:p>
          <a:p>
            <a:pPr marL="0" indent="0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      当归    白芍     熟地黄     山药     枸杞子      炙甘草</a:t>
            </a:r>
          </a:p>
          <a:p>
            <a:pPr marL="1828800" lvl="4" indent="0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zh-CN" altLang="en-US" b="1" kern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黑体" pitchFamily="49" charset="-122"/>
              <a:buNone/>
              <a:defRPr/>
            </a:pPr>
            <a:endParaRPr lang="zh-CN" altLang="en-US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带下过多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charset="0"/>
              <a:buChar char=""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鉴别诊断</a:t>
            </a:r>
          </a:p>
          <a:p>
            <a:pPr marL="0" indent="0" eaLnBrk="1" fontAlgn="auto" hangingPunct="1">
              <a:lnSpc>
                <a:spcPct val="23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经间期出血、漏下</a:t>
            </a:r>
          </a:p>
          <a:p>
            <a:pPr marL="0" indent="0" eaLnBrk="1" fontAlgn="auto" hangingPunct="1">
              <a:lnSpc>
                <a:spcPct val="23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生殖道癥积和癌病</a:t>
            </a:r>
          </a:p>
          <a:p>
            <a:pPr marL="0" indent="0" eaLnBrk="1" fontAlgn="auto" hangingPunct="1">
              <a:lnSpc>
                <a:spcPct val="23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白浊</a:t>
            </a:r>
          </a:p>
          <a:p>
            <a:pPr marL="0" indent="0" eaLnBrk="1" fontAlgn="auto" hangingPunct="1">
              <a:lnSpc>
                <a:spcPct val="230000"/>
              </a:lnSpc>
              <a:spcAft>
                <a:spcPts val="0"/>
              </a:spcAft>
              <a:buFont typeface="黑体" pitchFamily="49" charset="-122"/>
              <a:buNone/>
              <a:defRPr/>
            </a:pPr>
            <a:endParaRPr lang="zh-CN" altLang="en-US" sz="2000" b="1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带下过多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charset="0"/>
              <a:buChar char=""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辨证论治</a:t>
            </a:r>
          </a:p>
          <a:p>
            <a:pPr marL="0" indent="5080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黑体" pitchFamily="49" charset="-122"/>
              <a:buNone/>
              <a:defRPr/>
              <a:extLst>
                <a:ext uri="{35155182-B16C-46BC-9424-99874614C6A1}"/>
              </a:extLst>
            </a:pPr>
            <a:r>
              <a:rPr lang="zh-CN" altLang="en-US" sz="2000" b="1" dirty="0">
                <a:latin typeface="宋体" panose="02010600030101010101" pitchFamily="2" charset="-122"/>
              </a:rPr>
              <a:t> 要点：根据带下的量、色、质、气味的异常及伴随症状、舌脉辨其寒热、虚实。</a:t>
            </a:r>
          </a:p>
          <a:p>
            <a:pPr marL="0" indent="5080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黑体" pitchFamily="49" charset="-122"/>
              <a:buNone/>
              <a:defRPr/>
              <a:extLst>
                <a:ext uri="{35155182-B16C-46BC-9424-99874614C6A1}"/>
              </a:extLst>
            </a:pPr>
            <a:r>
              <a:rPr lang="zh-CN" altLang="en-US" sz="2000" b="1" dirty="0">
                <a:latin typeface="宋体" panose="02010600030101010101" pitchFamily="2" charset="-122"/>
              </a:rPr>
              <a:t> 治疗原则：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祛湿止带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</a:p>
          <a:p>
            <a:pPr marL="0" indent="5080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黑体" pitchFamily="49" charset="-122"/>
              <a:buNone/>
              <a:defRPr/>
              <a:extLst>
                <a:ext uri="{35155182-B16C-46BC-9424-99874614C6A1}"/>
              </a:extLst>
            </a:pPr>
            <a:r>
              <a:rPr lang="zh-CN" altLang="en-US" sz="2000" b="1" dirty="0">
                <a:latin typeface="宋体" panose="02010600030101010101" pitchFamily="2" charset="-122"/>
              </a:rPr>
              <a:t> 分型论治：</a:t>
            </a:r>
          </a:p>
          <a:p>
            <a:pPr marL="0" indent="0" eaLnBrk="1" fontAlgn="auto" hangingPunct="1">
              <a:spcAft>
                <a:spcPts val="0"/>
              </a:spcAft>
              <a:buFont typeface="黑体" pitchFamily="49" charset="-122"/>
              <a:buNone/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3869</Words>
  <Application>Microsoft Office PowerPoint</Application>
  <PresentationFormat>自定义</PresentationFormat>
  <Paragraphs>377</Paragraphs>
  <Slides>71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1_A000120140530A02PPBG</vt:lpstr>
      <vt:lpstr>湖南中医药大学第二附属医院妇科教研室</vt:lpstr>
      <vt:lpstr>总论</vt:lpstr>
      <vt:lpstr>带下病</vt:lpstr>
      <vt:lpstr>第一节    带下过多</vt:lpstr>
      <vt:lpstr>带下过多</vt:lpstr>
      <vt:lpstr>带下过多</vt:lpstr>
      <vt:lpstr>带下过多</vt:lpstr>
      <vt:lpstr>带下过多</vt:lpstr>
      <vt:lpstr>带下过多</vt:lpstr>
      <vt:lpstr>带下过多</vt:lpstr>
      <vt:lpstr>幻灯片 11</vt:lpstr>
      <vt:lpstr>带下过多</vt:lpstr>
      <vt:lpstr>带下过多</vt:lpstr>
      <vt:lpstr>带下过多</vt:lpstr>
      <vt:lpstr>带下过多</vt:lpstr>
      <vt:lpstr>带下过多常见的病种 </vt:lpstr>
      <vt:lpstr>外阴及阴道的自然防御功能</vt:lpstr>
      <vt:lpstr>滴 虫 阴 道 炎  </vt:lpstr>
      <vt:lpstr>病因</vt:lpstr>
      <vt:lpstr>传染方式</vt:lpstr>
      <vt:lpstr>幻灯片 21</vt:lpstr>
      <vt:lpstr>诊断</vt:lpstr>
      <vt:lpstr>阴道毛滴虫(染色)</vt:lpstr>
      <vt:lpstr>治疗</vt:lpstr>
      <vt:lpstr>幻灯片 25</vt:lpstr>
      <vt:lpstr>幻灯片 26</vt:lpstr>
      <vt:lpstr>外阴阴道假丝酵母菌病（VVC)</vt:lpstr>
      <vt:lpstr>幻灯片 28</vt:lpstr>
      <vt:lpstr>传染途径</vt:lpstr>
      <vt:lpstr>幻灯片 30</vt:lpstr>
      <vt:lpstr>诊断</vt:lpstr>
      <vt:lpstr>           白假丝酵母菌模式图</vt:lpstr>
      <vt:lpstr>白假丝酵母菌</vt:lpstr>
      <vt:lpstr>白假丝酵母菌(染色)</vt:lpstr>
      <vt:lpstr>治疗</vt:lpstr>
      <vt:lpstr>幻灯片 36</vt:lpstr>
      <vt:lpstr>细菌性阴道病</vt:lpstr>
      <vt:lpstr>幻灯片 38</vt:lpstr>
      <vt:lpstr>幻灯片 39</vt:lpstr>
      <vt:lpstr>幻灯片 40</vt:lpstr>
      <vt:lpstr>幻灯片 41</vt:lpstr>
      <vt:lpstr>幻灯片 42</vt:lpstr>
      <vt:lpstr>幻灯片 43</vt:lpstr>
      <vt:lpstr>宫颈炎</vt:lpstr>
      <vt:lpstr>宫颈防御机制</vt:lpstr>
      <vt:lpstr>病因</vt:lpstr>
      <vt:lpstr>病原体</vt:lpstr>
      <vt:lpstr>病理</vt:lpstr>
      <vt:lpstr>(1)宫颈糜烂（宫颈柱状上皮异位）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临床表现</vt:lpstr>
      <vt:lpstr>诊断</vt:lpstr>
      <vt:lpstr>治疗       </vt:lpstr>
      <vt:lpstr>幻灯片 61</vt:lpstr>
      <vt:lpstr>幻灯片 62</vt:lpstr>
      <vt:lpstr>幻灯片 63</vt:lpstr>
      <vt:lpstr>第二节    带下过少</vt:lpstr>
      <vt:lpstr>带下过少</vt:lpstr>
      <vt:lpstr>带下过少</vt:lpstr>
      <vt:lpstr>带下过少</vt:lpstr>
      <vt:lpstr>带下过少</vt:lpstr>
      <vt:lpstr>带下过少</vt:lpstr>
      <vt:lpstr>带下过少</vt:lpstr>
      <vt:lpstr>带下过少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134</cp:revision>
  <dcterms:created xsi:type="dcterms:W3CDTF">2017-09-02T13:18:00Z</dcterms:created>
  <dcterms:modified xsi:type="dcterms:W3CDTF">2020-10-20T06:45:43Z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