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90" r:id="rId7"/>
    <p:sldId id="292" r:id="rId8"/>
    <p:sldId id="293" r:id="rId9"/>
    <p:sldId id="294" r:id="rId10"/>
    <p:sldId id="262" r:id="rId11"/>
    <p:sldId id="295" r:id="rId12"/>
    <p:sldId id="296" r:id="rId13"/>
    <p:sldId id="297" r:id="rId14"/>
    <p:sldId id="298" r:id="rId15"/>
    <p:sldId id="299" r:id="rId16"/>
    <p:sldId id="284" r:id="rId17"/>
    <p:sldId id="285" r:id="rId18"/>
    <p:sldId id="286" r:id="rId19"/>
    <p:sldId id="287" r:id="rId20"/>
    <p:sldId id="288" r:id="rId21"/>
    <p:sldId id="289" r:id="rId22"/>
    <p:sldId id="264" r:id="rId23"/>
    <p:sldId id="263"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12"/>
  </p:normalViewPr>
  <p:slideViewPr>
    <p:cSldViewPr snapToGrid="0" snapToObjects="1">
      <p:cViewPr varScale="1">
        <p:scale>
          <a:sx n="102" d="100"/>
          <a:sy n="102" d="100"/>
        </p:scale>
        <p:origin x="4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D:\Users\billg_000\GradSchool\OneDrive%20-%20gwmail.gwu.edu\DATS%206203%20ML%20II\win\Final-Project-Group-7\code\pytorch\results\train_predictor_1208_230417_measure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ConvNet48_DropOut3,</a:t>
            </a:r>
            <a:r>
              <a:rPr lang="en-US" baseline="0"/>
              <a:t> SGD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9124890638670184E-2"/>
          <c:y val="0.15317147856517935"/>
          <c:w val="0.82255577427821525"/>
          <c:h val="0.6236796442111403"/>
        </c:manualLayout>
      </c:layout>
      <c:lineChart>
        <c:grouping val="standard"/>
        <c:varyColors val="0"/>
        <c:ser>
          <c:idx val="0"/>
          <c:order val="0"/>
          <c:tx>
            <c:strRef>
              <c:f>Ctrain_predictor_1209_182340_me!$B$1</c:f>
              <c:strCache>
                <c:ptCount val="1"/>
                <c:pt idx="0">
                  <c:v>Loss</c:v>
                </c:pt>
              </c:strCache>
            </c:strRef>
          </c:tx>
          <c:spPr>
            <a:ln w="28575" cap="rnd">
              <a:solidFill>
                <a:schemeClr val="accent1"/>
              </a:solidFill>
              <a:round/>
            </a:ln>
            <a:effectLst/>
          </c:spPr>
          <c:marker>
            <c:symbol val="none"/>
          </c:marker>
          <c:val>
            <c:numRef>
              <c:f>Ctrain_predictor_1209_182340_me!$B$2:$B$101</c:f>
              <c:numCache>
                <c:formatCode>General</c:formatCode>
                <c:ptCount val="100"/>
                <c:pt idx="0">
                  <c:v>2456.8452432751601</c:v>
                </c:pt>
                <c:pt idx="1">
                  <c:v>1561.11894257366</c:v>
                </c:pt>
                <c:pt idx="2">
                  <c:v>1403.46234340965</c:v>
                </c:pt>
                <c:pt idx="3">
                  <c:v>1306.7674301862701</c:v>
                </c:pt>
                <c:pt idx="4">
                  <c:v>1238.6596536263801</c:v>
                </c:pt>
                <c:pt idx="5">
                  <c:v>1192.6281198337599</c:v>
                </c:pt>
                <c:pt idx="6">
                  <c:v>1141.19855336099</c:v>
                </c:pt>
                <c:pt idx="7">
                  <c:v>1102.7973721027299</c:v>
                </c:pt>
                <c:pt idx="8">
                  <c:v>1070.2642321288499</c:v>
                </c:pt>
                <c:pt idx="9">
                  <c:v>1047.25357401371</c:v>
                </c:pt>
                <c:pt idx="10">
                  <c:v>1020.61070816218</c:v>
                </c:pt>
                <c:pt idx="11">
                  <c:v>1000.37144182622</c:v>
                </c:pt>
                <c:pt idx="12">
                  <c:v>975.71055525541306</c:v>
                </c:pt>
                <c:pt idx="13">
                  <c:v>962.96970503032196</c:v>
                </c:pt>
                <c:pt idx="14">
                  <c:v>941.94457892328501</c:v>
                </c:pt>
                <c:pt idx="15">
                  <c:v>932.87252102047205</c:v>
                </c:pt>
                <c:pt idx="16">
                  <c:v>915.58844186365604</c:v>
                </c:pt>
                <c:pt idx="17">
                  <c:v>895.75792150199402</c:v>
                </c:pt>
                <c:pt idx="18">
                  <c:v>889.22729072719801</c:v>
                </c:pt>
                <c:pt idx="19">
                  <c:v>877.37584569305102</c:v>
                </c:pt>
                <c:pt idx="20">
                  <c:v>867.82358662038996</c:v>
                </c:pt>
                <c:pt idx="21">
                  <c:v>857.28557486459601</c:v>
                </c:pt>
                <c:pt idx="22">
                  <c:v>845.50118156522501</c:v>
                </c:pt>
                <c:pt idx="23">
                  <c:v>842.85493861883799</c:v>
                </c:pt>
                <c:pt idx="24">
                  <c:v>835.40654724836304</c:v>
                </c:pt>
                <c:pt idx="25">
                  <c:v>825.35630539804697</c:v>
                </c:pt>
                <c:pt idx="26">
                  <c:v>815.29692068695999</c:v>
                </c:pt>
                <c:pt idx="27">
                  <c:v>810.12996340542998</c:v>
                </c:pt>
                <c:pt idx="28">
                  <c:v>803.84724381566002</c:v>
                </c:pt>
                <c:pt idx="29">
                  <c:v>803.14184363186303</c:v>
                </c:pt>
                <c:pt idx="30">
                  <c:v>791.14447593688897</c:v>
                </c:pt>
                <c:pt idx="31">
                  <c:v>781.48092126101199</c:v>
                </c:pt>
                <c:pt idx="32">
                  <c:v>779.83584290742795</c:v>
                </c:pt>
                <c:pt idx="33">
                  <c:v>770.67169083654801</c:v>
                </c:pt>
                <c:pt idx="34">
                  <c:v>766.31263981759503</c:v>
                </c:pt>
                <c:pt idx="35">
                  <c:v>759.68575724214304</c:v>
                </c:pt>
                <c:pt idx="36">
                  <c:v>754.71198064088799</c:v>
                </c:pt>
                <c:pt idx="37">
                  <c:v>758.55223558097998</c:v>
                </c:pt>
                <c:pt idx="38">
                  <c:v>745.5931892246</c:v>
                </c:pt>
                <c:pt idx="39">
                  <c:v>742.09503936767499</c:v>
                </c:pt>
                <c:pt idx="40">
                  <c:v>743.53832102566901</c:v>
                </c:pt>
                <c:pt idx="41">
                  <c:v>731.00844360142901</c:v>
                </c:pt>
                <c:pt idx="42">
                  <c:v>729.309820137918</c:v>
                </c:pt>
                <c:pt idx="43">
                  <c:v>720.58423447608902</c:v>
                </c:pt>
                <c:pt idx="44">
                  <c:v>722.08958606421902</c:v>
                </c:pt>
                <c:pt idx="45">
                  <c:v>724.60323298722506</c:v>
                </c:pt>
                <c:pt idx="46">
                  <c:v>717.33128166943698</c:v>
                </c:pt>
                <c:pt idx="47">
                  <c:v>716.85211813449803</c:v>
                </c:pt>
                <c:pt idx="48">
                  <c:v>718.90545649826504</c:v>
                </c:pt>
                <c:pt idx="49">
                  <c:v>701.163306396454</c:v>
                </c:pt>
                <c:pt idx="50">
                  <c:v>704.09729272499601</c:v>
                </c:pt>
                <c:pt idx="51">
                  <c:v>702.03947630524601</c:v>
                </c:pt>
                <c:pt idx="52">
                  <c:v>699.77102708816506</c:v>
                </c:pt>
                <c:pt idx="53">
                  <c:v>693.96627784520297</c:v>
                </c:pt>
                <c:pt idx="54">
                  <c:v>691.42801730334702</c:v>
                </c:pt>
                <c:pt idx="55">
                  <c:v>690.02299903705705</c:v>
                </c:pt>
                <c:pt idx="56">
                  <c:v>685.09321805834702</c:v>
                </c:pt>
                <c:pt idx="57">
                  <c:v>680.12117317318905</c:v>
                </c:pt>
                <c:pt idx="58">
                  <c:v>676.39891923591495</c:v>
                </c:pt>
                <c:pt idx="59">
                  <c:v>681.13099117576996</c:v>
                </c:pt>
                <c:pt idx="60">
                  <c:v>677.20263460650995</c:v>
                </c:pt>
                <c:pt idx="61">
                  <c:v>672.71760144829705</c:v>
                </c:pt>
                <c:pt idx="62">
                  <c:v>671.05178700387398</c:v>
                </c:pt>
                <c:pt idx="63">
                  <c:v>669.87182145565703</c:v>
                </c:pt>
                <c:pt idx="64">
                  <c:v>673.42709809169105</c:v>
                </c:pt>
                <c:pt idx="65">
                  <c:v>668.57194528728701</c:v>
                </c:pt>
                <c:pt idx="66">
                  <c:v>664.75310932844798</c:v>
                </c:pt>
                <c:pt idx="67">
                  <c:v>662.35876236110903</c:v>
                </c:pt>
                <c:pt idx="68">
                  <c:v>658.54602219164303</c:v>
                </c:pt>
                <c:pt idx="69">
                  <c:v>662.74109134450498</c:v>
                </c:pt>
                <c:pt idx="70">
                  <c:v>652.60236118733803</c:v>
                </c:pt>
                <c:pt idx="71">
                  <c:v>648.36182096228004</c:v>
                </c:pt>
                <c:pt idx="72">
                  <c:v>650.13875389099098</c:v>
                </c:pt>
                <c:pt idx="73">
                  <c:v>650.82706038653805</c:v>
                </c:pt>
                <c:pt idx="74">
                  <c:v>644.59100185334603</c:v>
                </c:pt>
                <c:pt idx="75">
                  <c:v>648.12297551520101</c:v>
                </c:pt>
                <c:pt idx="76">
                  <c:v>642.89457008987597</c:v>
                </c:pt>
                <c:pt idx="77">
                  <c:v>639.17351320385899</c:v>
                </c:pt>
                <c:pt idx="78">
                  <c:v>646.93699546158302</c:v>
                </c:pt>
                <c:pt idx="79">
                  <c:v>642.76859526336102</c:v>
                </c:pt>
                <c:pt idx="80">
                  <c:v>639.78746013715795</c:v>
                </c:pt>
                <c:pt idx="81">
                  <c:v>636.89849953353405</c:v>
                </c:pt>
                <c:pt idx="82">
                  <c:v>636.69932174682594</c:v>
                </c:pt>
                <c:pt idx="83">
                  <c:v>632.81102889403701</c:v>
                </c:pt>
                <c:pt idx="84">
                  <c:v>630.96484462171702</c:v>
                </c:pt>
                <c:pt idx="85">
                  <c:v>631.67452228069305</c:v>
                </c:pt>
                <c:pt idx="86">
                  <c:v>623.78798801451899</c:v>
                </c:pt>
                <c:pt idx="87">
                  <c:v>628.82261309027604</c:v>
                </c:pt>
                <c:pt idx="88">
                  <c:v>627.31392826698698</c:v>
                </c:pt>
                <c:pt idx="89">
                  <c:v>622.51789712533298</c:v>
                </c:pt>
                <c:pt idx="90">
                  <c:v>620.10996785759903</c:v>
                </c:pt>
                <c:pt idx="91">
                  <c:v>619.926047511398</c:v>
                </c:pt>
                <c:pt idx="92">
                  <c:v>617.44180176779605</c:v>
                </c:pt>
                <c:pt idx="93">
                  <c:v>616.89220375567595</c:v>
                </c:pt>
                <c:pt idx="94">
                  <c:v>619.10376548394504</c:v>
                </c:pt>
                <c:pt idx="95">
                  <c:v>612.65613990276995</c:v>
                </c:pt>
                <c:pt idx="96">
                  <c:v>614.95193484425499</c:v>
                </c:pt>
                <c:pt idx="97">
                  <c:v>613.39241762831796</c:v>
                </c:pt>
                <c:pt idx="98">
                  <c:v>611.67688056081499</c:v>
                </c:pt>
                <c:pt idx="99">
                  <c:v>608.55398750305096</c:v>
                </c:pt>
              </c:numCache>
            </c:numRef>
          </c:val>
          <c:smooth val="0"/>
          <c:extLst>
            <c:ext xmlns:c16="http://schemas.microsoft.com/office/drawing/2014/chart" uri="{C3380CC4-5D6E-409C-BE32-E72D297353CC}">
              <c16:uniqueId val="{00000000-8D5C-3D46-9811-08D1955D8B3B}"/>
            </c:ext>
          </c:extLst>
        </c:ser>
        <c:dLbls>
          <c:showLegendKey val="0"/>
          <c:showVal val="0"/>
          <c:showCatName val="0"/>
          <c:showSerName val="0"/>
          <c:showPercent val="0"/>
          <c:showBubbleSize val="0"/>
        </c:dLbls>
        <c:marker val="1"/>
        <c:smooth val="0"/>
        <c:axId val="642199480"/>
        <c:axId val="642198168"/>
      </c:lineChart>
      <c:lineChart>
        <c:grouping val="standard"/>
        <c:varyColors val="0"/>
        <c:ser>
          <c:idx val="1"/>
          <c:order val="1"/>
          <c:tx>
            <c:strRef>
              <c:f>Ctrain_predictor_1209_182340_me!$C$1</c:f>
              <c:strCache>
                <c:ptCount val="1"/>
                <c:pt idx="0">
                  <c:v>Val Accuracy</c:v>
                </c:pt>
              </c:strCache>
            </c:strRef>
          </c:tx>
          <c:spPr>
            <a:ln w="28575" cap="rnd">
              <a:solidFill>
                <a:schemeClr val="accent2"/>
              </a:solidFill>
              <a:round/>
            </a:ln>
            <a:effectLst/>
          </c:spPr>
          <c:marker>
            <c:symbol val="none"/>
          </c:marker>
          <c:val>
            <c:numRef>
              <c:f>Ctrain_predictor_1209_182340_me!$C$2:$C$101</c:f>
              <c:numCache>
                <c:formatCode>General</c:formatCode>
                <c:ptCount val="100"/>
                <c:pt idx="0">
                  <c:v>0.78125</c:v>
                </c:pt>
                <c:pt idx="1">
                  <c:v>0.80294585987261102</c:v>
                </c:pt>
                <c:pt idx="2">
                  <c:v>0.82205414012738798</c:v>
                </c:pt>
                <c:pt idx="3">
                  <c:v>0.84613853503184699</c:v>
                </c:pt>
                <c:pt idx="4">
                  <c:v>0.84156050955413997</c:v>
                </c:pt>
                <c:pt idx="5">
                  <c:v>0.80772292993630501</c:v>
                </c:pt>
                <c:pt idx="6">
                  <c:v>0.85668789808917201</c:v>
                </c:pt>
                <c:pt idx="7">
                  <c:v>0.86265923566878899</c:v>
                </c:pt>
                <c:pt idx="8">
                  <c:v>0.84394904458598696</c:v>
                </c:pt>
                <c:pt idx="9">
                  <c:v>0.86405254777069995</c:v>
                </c:pt>
                <c:pt idx="10">
                  <c:v>0.86902866242038201</c:v>
                </c:pt>
                <c:pt idx="11">
                  <c:v>0.87141719745222901</c:v>
                </c:pt>
                <c:pt idx="12">
                  <c:v>0.87699044585987196</c:v>
                </c:pt>
                <c:pt idx="13">
                  <c:v>0.87738853503184699</c:v>
                </c:pt>
                <c:pt idx="14">
                  <c:v>0.86664012738853502</c:v>
                </c:pt>
                <c:pt idx="15">
                  <c:v>0.88455414012738798</c:v>
                </c:pt>
                <c:pt idx="16">
                  <c:v>0.88216560509554098</c:v>
                </c:pt>
                <c:pt idx="17">
                  <c:v>0.88156847133757898</c:v>
                </c:pt>
                <c:pt idx="18">
                  <c:v>0.88594745222929905</c:v>
                </c:pt>
                <c:pt idx="19">
                  <c:v>0.89072452229299304</c:v>
                </c:pt>
                <c:pt idx="20">
                  <c:v>0.88296178343949006</c:v>
                </c:pt>
                <c:pt idx="21">
                  <c:v>0.88992834394904397</c:v>
                </c:pt>
                <c:pt idx="22">
                  <c:v>0.89191878980891703</c:v>
                </c:pt>
                <c:pt idx="23">
                  <c:v>0.889132165605095</c:v>
                </c:pt>
                <c:pt idx="24">
                  <c:v>0.89311305732484003</c:v>
                </c:pt>
                <c:pt idx="25">
                  <c:v>0.89351114649681496</c:v>
                </c:pt>
                <c:pt idx="26">
                  <c:v>0.89291401273885296</c:v>
                </c:pt>
                <c:pt idx="27">
                  <c:v>0.89669585987261102</c:v>
                </c:pt>
                <c:pt idx="28">
                  <c:v>0.89828821656050895</c:v>
                </c:pt>
                <c:pt idx="29">
                  <c:v>0.89410828025477695</c:v>
                </c:pt>
                <c:pt idx="30">
                  <c:v>0.89729299363057302</c:v>
                </c:pt>
                <c:pt idx="31">
                  <c:v>0.89948248407643305</c:v>
                </c:pt>
                <c:pt idx="32">
                  <c:v>0.89510350318471299</c:v>
                </c:pt>
                <c:pt idx="33">
                  <c:v>0.89191878980891703</c:v>
                </c:pt>
                <c:pt idx="34">
                  <c:v>0.89808917197452198</c:v>
                </c:pt>
                <c:pt idx="35">
                  <c:v>0.890326433121019</c:v>
                </c:pt>
                <c:pt idx="36">
                  <c:v>0.90266719745222901</c:v>
                </c:pt>
                <c:pt idx="37">
                  <c:v>0.89988057324840698</c:v>
                </c:pt>
                <c:pt idx="38">
                  <c:v>0.90067675159235605</c:v>
                </c:pt>
                <c:pt idx="39">
                  <c:v>0.90286624203821597</c:v>
                </c:pt>
                <c:pt idx="40">
                  <c:v>0.90585191082802496</c:v>
                </c:pt>
                <c:pt idx="41">
                  <c:v>0.90525477707006297</c:v>
                </c:pt>
                <c:pt idx="42">
                  <c:v>0.90485668789808904</c:v>
                </c:pt>
                <c:pt idx="43">
                  <c:v>0.90425955414012704</c:v>
                </c:pt>
                <c:pt idx="44">
                  <c:v>0.90027866242038201</c:v>
                </c:pt>
                <c:pt idx="45">
                  <c:v>0.90286624203821597</c:v>
                </c:pt>
                <c:pt idx="46">
                  <c:v>0.89988057324840698</c:v>
                </c:pt>
                <c:pt idx="47">
                  <c:v>0.90485668789808904</c:v>
                </c:pt>
                <c:pt idx="48">
                  <c:v>0.90764331210190996</c:v>
                </c:pt>
                <c:pt idx="49">
                  <c:v>0.90863853503184699</c:v>
                </c:pt>
                <c:pt idx="50">
                  <c:v>0.905652866242038</c:v>
                </c:pt>
                <c:pt idx="51">
                  <c:v>0.90724522292993603</c:v>
                </c:pt>
                <c:pt idx="52">
                  <c:v>0.90644904458598696</c:v>
                </c:pt>
                <c:pt idx="53">
                  <c:v>0.90824044585987196</c:v>
                </c:pt>
                <c:pt idx="54">
                  <c:v>0.905055732484076</c:v>
                </c:pt>
                <c:pt idx="55">
                  <c:v>0.90963375796178303</c:v>
                </c:pt>
                <c:pt idx="56">
                  <c:v>0.90963375796178303</c:v>
                </c:pt>
                <c:pt idx="57">
                  <c:v>0.91023089171974503</c:v>
                </c:pt>
                <c:pt idx="58">
                  <c:v>0.91202229299363002</c:v>
                </c:pt>
                <c:pt idx="59">
                  <c:v>0.91102707006369399</c:v>
                </c:pt>
                <c:pt idx="60">
                  <c:v>0.90883757961783396</c:v>
                </c:pt>
                <c:pt idx="61">
                  <c:v>0.91003184713375795</c:v>
                </c:pt>
                <c:pt idx="62">
                  <c:v>0.91182324840764295</c:v>
                </c:pt>
                <c:pt idx="63">
                  <c:v>0.91222133757961699</c:v>
                </c:pt>
                <c:pt idx="64">
                  <c:v>0.90704617834394896</c:v>
                </c:pt>
                <c:pt idx="65">
                  <c:v>0.91242038216560495</c:v>
                </c:pt>
                <c:pt idx="66">
                  <c:v>0.91142515923566803</c:v>
                </c:pt>
                <c:pt idx="67">
                  <c:v>0.90485668789808904</c:v>
                </c:pt>
                <c:pt idx="68">
                  <c:v>0.91062898089171895</c:v>
                </c:pt>
                <c:pt idx="69">
                  <c:v>0.91202229299363002</c:v>
                </c:pt>
                <c:pt idx="70">
                  <c:v>0.91042993630573199</c:v>
                </c:pt>
                <c:pt idx="71">
                  <c:v>0.91042993630573199</c:v>
                </c:pt>
                <c:pt idx="72">
                  <c:v>0.91062898089171895</c:v>
                </c:pt>
                <c:pt idx="73">
                  <c:v>0.91540605095541405</c:v>
                </c:pt>
                <c:pt idx="74">
                  <c:v>0.91202229299363002</c:v>
                </c:pt>
                <c:pt idx="75">
                  <c:v>0.91321656050955402</c:v>
                </c:pt>
                <c:pt idx="76">
                  <c:v>0.91799363057324801</c:v>
                </c:pt>
                <c:pt idx="77">
                  <c:v>0.91441082802547702</c:v>
                </c:pt>
                <c:pt idx="78">
                  <c:v>0.91222133757961699</c:v>
                </c:pt>
                <c:pt idx="79">
                  <c:v>0.91560509554140102</c:v>
                </c:pt>
                <c:pt idx="80">
                  <c:v>0.91441082802547702</c:v>
                </c:pt>
                <c:pt idx="81">
                  <c:v>0.91719745222929905</c:v>
                </c:pt>
                <c:pt idx="82">
                  <c:v>0.91958598726114604</c:v>
                </c:pt>
                <c:pt idx="83">
                  <c:v>0.91560509554140102</c:v>
                </c:pt>
                <c:pt idx="84">
                  <c:v>0.91660031847133705</c:v>
                </c:pt>
                <c:pt idx="85">
                  <c:v>0.91719745222929905</c:v>
                </c:pt>
                <c:pt idx="86">
                  <c:v>0.91719745222929905</c:v>
                </c:pt>
                <c:pt idx="87">
                  <c:v>0.91261942675159202</c:v>
                </c:pt>
                <c:pt idx="88">
                  <c:v>0.91878980891719697</c:v>
                </c:pt>
                <c:pt idx="89">
                  <c:v>0.91520700636942598</c:v>
                </c:pt>
                <c:pt idx="90">
                  <c:v>0.91480891719745205</c:v>
                </c:pt>
                <c:pt idx="91">
                  <c:v>0.91520700636942598</c:v>
                </c:pt>
                <c:pt idx="92">
                  <c:v>0.91679936305732401</c:v>
                </c:pt>
                <c:pt idx="93">
                  <c:v>0.91859076433121001</c:v>
                </c:pt>
                <c:pt idx="94">
                  <c:v>0.91859076433121001</c:v>
                </c:pt>
                <c:pt idx="95">
                  <c:v>0.91839171974522205</c:v>
                </c:pt>
                <c:pt idx="96">
                  <c:v>0.91600318471337505</c:v>
                </c:pt>
                <c:pt idx="97">
                  <c:v>0.91719745222929905</c:v>
                </c:pt>
                <c:pt idx="98">
                  <c:v>0.91679936305732401</c:v>
                </c:pt>
                <c:pt idx="99">
                  <c:v>0.91759554140127297</c:v>
                </c:pt>
              </c:numCache>
            </c:numRef>
          </c:val>
          <c:smooth val="0"/>
          <c:extLst>
            <c:ext xmlns:c16="http://schemas.microsoft.com/office/drawing/2014/chart" uri="{C3380CC4-5D6E-409C-BE32-E72D297353CC}">
              <c16:uniqueId val="{00000001-8D5C-3D46-9811-08D1955D8B3B}"/>
            </c:ext>
          </c:extLst>
        </c:ser>
        <c:dLbls>
          <c:showLegendKey val="0"/>
          <c:showVal val="0"/>
          <c:showCatName val="0"/>
          <c:showSerName val="0"/>
          <c:showPercent val="0"/>
          <c:showBubbleSize val="0"/>
        </c:dLbls>
        <c:marker val="1"/>
        <c:smooth val="0"/>
        <c:axId val="739169816"/>
        <c:axId val="739168504"/>
      </c:lineChart>
      <c:catAx>
        <c:axId val="6421994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198168"/>
        <c:crosses val="autoZero"/>
        <c:auto val="1"/>
        <c:lblAlgn val="ctr"/>
        <c:lblOffset val="100"/>
        <c:noMultiLvlLbl val="0"/>
      </c:catAx>
      <c:valAx>
        <c:axId val="642198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199480"/>
        <c:crosses val="autoZero"/>
        <c:crossBetween val="between"/>
      </c:valAx>
      <c:valAx>
        <c:axId val="73916850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169816"/>
        <c:crosses val="max"/>
        <c:crossBetween val="between"/>
      </c:valAx>
      <c:catAx>
        <c:axId val="739169816"/>
        <c:scaling>
          <c:orientation val="minMax"/>
        </c:scaling>
        <c:delete val="1"/>
        <c:axPos val="b"/>
        <c:majorTickMark val="out"/>
        <c:minorTickMark val="none"/>
        <c:tickLblPos val="nextTo"/>
        <c:crossAx val="73916850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ConvNet48,</a:t>
            </a:r>
            <a:r>
              <a:rPr lang="en-US" baseline="0"/>
              <a:t> SGD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train_predictor_1208_230417_mea!$B$1</c:f>
              <c:strCache>
                <c:ptCount val="1"/>
                <c:pt idx="0">
                  <c:v>Loss</c:v>
                </c:pt>
              </c:strCache>
            </c:strRef>
          </c:tx>
          <c:spPr>
            <a:ln w="28575" cap="rnd">
              <a:solidFill>
                <a:schemeClr val="accent1"/>
              </a:solidFill>
              <a:round/>
            </a:ln>
            <a:effectLst/>
          </c:spPr>
          <c:marker>
            <c:symbol val="none"/>
          </c:marker>
          <c:val>
            <c:numRef>
              <c:f>train_predictor_1208_230417_mea!$B$2:$B$101</c:f>
              <c:numCache>
                <c:formatCode>General</c:formatCode>
                <c:ptCount val="100"/>
                <c:pt idx="0">
                  <c:v>1285.6103810593399</c:v>
                </c:pt>
                <c:pt idx="1">
                  <c:v>855.65651958063199</c:v>
                </c:pt>
                <c:pt idx="2">
                  <c:v>763.21332820877399</c:v>
                </c:pt>
                <c:pt idx="3">
                  <c:v>704.07114830613102</c:v>
                </c:pt>
                <c:pt idx="4">
                  <c:v>665.16864849999502</c:v>
                </c:pt>
                <c:pt idx="5">
                  <c:v>631.77557250484801</c:v>
                </c:pt>
                <c:pt idx="6">
                  <c:v>605.29083096608497</c:v>
                </c:pt>
                <c:pt idx="7">
                  <c:v>583.70201126485995</c:v>
                </c:pt>
                <c:pt idx="8">
                  <c:v>563.584135524928</c:v>
                </c:pt>
                <c:pt idx="9">
                  <c:v>547.24278603494099</c:v>
                </c:pt>
                <c:pt idx="10">
                  <c:v>533.38948772475101</c:v>
                </c:pt>
                <c:pt idx="11">
                  <c:v>517.98428013920704</c:v>
                </c:pt>
                <c:pt idx="12">
                  <c:v>505.84878960996798</c:v>
                </c:pt>
                <c:pt idx="13">
                  <c:v>492.40112468227699</c:v>
                </c:pt>
                <c:pt idx="14">
                  <c:v>482.80611123144598</c:v>
                </c:pt>
                <c:pt idx="15">
                  <c:v>472.84432706981897</c:v>
                </c:pt>
                <c:pt idx="16">
                  <c:v>462.26552247256001</c:v>
                </c:pt>
                <c:pt idx="17">
                  <c:v>453.57400157302601</c:v>
                </c:pt>
                <c:pt idx="18">
                  <c:v>445.55355398915702</c:v>
                </c:pt>
                <c:pt idx="19">
                  <c:v>437.535168718546</c:v>
                </c:pt>
                <c:pt idx="20">
                  <c:v>428.33478509262198</c:v>
                </c:pt>
                <c:pt idx="21">
                  <c:v>419.57788614742401</c:v>
                </c:pt>
                <c:pt idx="22">
                  <c:v>413.84880805946801</c:v>
                </c:pt>
                <c:pt idx="23">
                  <c:v>406.04294033720998</c:v>
                </c:pt>
                <c:pt idx="24">
                  <c:v>400.22438423149202</c:v>
                </c:pt>
                <c:pt idx="25">
                  <c:v>393.30076271109198</c:v>
                </c:pt>
                <c:pt idx="26">
                  <c:v>388.016556667163</c:v>
                </c:pt>
                <c:pt idx="27">
                  <c:v>380.77109880559101</c:v>
                </c:pt>
                <c:pt idx="28">
                  <c:v>375.33443584037002</c:v>
                </c:pt>
                <c:pt idx="29">
                  <c:v>369.180483689531</c:v>
                </c:pt>
                <c:pt idx="30">
                  <c:v>363.15922431088899</c:v>
                </c:pt>
                <c:pt idx="31">
                  <c:v>359.16266373544897</c:v>
                </c:pt>
                <c:pt idx="32">
                  <c:v>353.47357367910399</c:v>
                </c:pt>
                <c:pt idx="33">
                  <c:v>350.28958162665299</c:v>
                </c:pt>
                <c:pt idx="34">
                  <c:v>344.38922758214102</c:v>
                </c:pt>
                <c:pt idx="35">
                  <c:v>339.49458419158998</c:v>
                </c:pt>
                <c:pt idx="36">
                  <c:v>334.29108710028203</c:v>
                </c:pt>
                <c:pt idx="37">
                  <c:v>330.96656787954203</c:v>
                </c:pt>
                <c:pt idx="38">
                  <c:v>326.87002944573698</c:v>
                </c:pt>
                <c:pt idx="39">
                  <c:v>322.32327095791698</c:v>
                </c:pt>
                <c:pt idx="40">
                  <c:v>317.92726748995398</c:v>
                </c:pt>
                <c:pt idx="41">
                  <c:v>313.89429895579798</c:v>
                </c:pt>
                <c:pt idx="42">
                  <c:v>309.78268592059601</c:v>
                </c:pt>
                <c:pt idx="43">
                  <c:v>305.14356069266699</c:v>
                </c:pt>
                <c:pt idx="44">
                  <c:v>301.726388556882</c:v>
                </c:pt>
                <c:pt idx="45">
                  <c:v>298.10281138122002</c:v>
                </c:pt>
                <c:pt idx="46">
                  <c:v>294.847161326557</c:v>
                </c:pt>
                <c:pt idx="47">
                  <c:v>292.23898022901199</c:v>
                </c:pt>
                <c:pt idx="48">
                  <c:v>287.86849344847701</c:v>
                </c:pt>
                <c:pt idx="49">
                  <c:v>285.35520010627801</c:v>
                </c:pt>
                <c:pt idx="50">
                  <c:v>281.619379892013</c:v>
                </c:pt>
                <c:pt idx="51">
                  <c:v>278.31115242466302</c:v>
                </c:pt>
                <c:pt idx="52">
                  <c:v>275.67271787347198</c:v>
                </c:pt>
                <c:pt idx="53">
                  <c:v>271.393254678696</c:v>
                </c:pt>
                <c:pt idx="54">
                  <c:v>267.33334707655001</c:v>
                </c:pt>
                <c:pt idx="55">
                  <c:v>265.22221433650702</c:v>
                </c:pt>
                <c:pt idx="56">
                  <c:v>262.21727661602199</c:v>
                </c:pt>
                <c:pt idx="57">
                  <c:v>259.52227480243801</c:v>
                </c:pt>
                <c:pt idx="58">
                  <c:v>257.84980086050899</c:v>
                </c:pt>
                <c:pt idx="59">
                  <c:v>252.70277463830999</c:v>
                </c:pt>
                <c:pt idx="60">
                  <c:v>251.53906061034601</c:v>
                </c:pt>
                <c:pt idx="61">
                  <c:v>248.28248119633599</c:v>
                </c:pt>
                <c:pt idx="62">
                  <c:v>245.66200733650399</c:v>
                </c:pt>
                <c:pt idx="63">
                  <c:v>242.865621303208</c:v>
                </c:pt>
                <c:pt idx="64">
                  <c:v>239.86366080492701</c:v>
                </c:pt>
                <c:pt idx="65">
                  <c:v>238.34925253223599</c:v>
                </c:pt>
                <c:pt idx="66">
                  <c:v>235.58230750076399</c:v>
                </c:pt>
                <c:pt idx="67">
                  <c:v>232.68224349338499</c:v>
                </c:pt>
                <c:pt idx="68">
                  <c:v>230.48267365992001</c:v>
                </c:pt>
                <c:pt idx="69">
                  <c:v>226.78701880387899</c:v>
                </c:pt>
                <c:pt idx="70">
                  <c:v>225.655633508693</c:v>
                </c:pt>
                <c:pt idx="71">
                  <c:v>222.888375593349</c:v>
                </c:pt>
                <c:pt idx="72">
                  <c:v>220.54354224167699</c:v>
                </c:pt>
                <c:pt idx="73">
                  <c:v>218.302915289998</c:v>
                </c:pt>
                <c:pt idx="74">
                  <c:v>216.03633990418101</c:v>
                </c:pt>
                <c:pt idx="75">
                  <c:v>215.12245960254199</c:v>
                </c:pt>
                <c:pt idx="76">
                  <c:v>212.81075939536001</c:v>
                </c:pt>
                <c:pt idx="77">
                  <c:v>211.52681480906901</c:v>
                </c:pt>
                <c:pt idx="78">
                  <c:v>206.85508068930301</c:v>
                </c:pt>
                <c:pt idx="79">
                  <c:v>204.68454613070901</c:v>
                </c:pt>
                <c:pt idx="80">
                  <c:v>203.939924221485</c:v>
                </c:pt>
                <c:pt idx="81">
                  <c:v>200.911849362775</c:v>
                </c:pt>
                <c:pt idx="82">
                  <c:v>199.38337455876101</c:v>
                </c:pt>
                <c:pt idx="83">
                  <c:v>198.897475177887</c:v>
                </c:pt>
                <c:pt idx="84">
                  <c:v>196.77503265440399</c:v>
                </c:pt>
                <c:pt idx="85">
                  <c:v>193.27734521729801</c:v>
                </c:pt>
                <c:pt idx="86">
                  <c:v>191.52427711803401</c:v>
                </c:pt>
                <c:pt idx="87">
                  <c:v>189.56698138732401</c:v>
                </c:pt>
                <c:pt idx="88">
                  <c:v>189.511016140691</c:v>
                </c:pt>
                <c:pt idx="89">
                  <c:v>187.251658031251</c:v>
                </c:pt>
                <c:pt idx="90">
                  <c:v>184.41739169135599</c:v>
                </c:pt>
                <c:pt idx="91">
                  <c:v>181.85975116142001</c:v>
                </c:pt>
                <c:pt idx="92">
                  <c:v>180.54313051793699</c:v>
                </c:pt>
                <c:pt idx="93">
                  <c:v>178.87064618337899</c:v>
                </c:pt>
                <c:pt idx="94">
                  <c:v>176.96260792389501</c:v>
                </c:pt>
                <c:pt idx="95">
                  <c:v>176.11943820118901</c:v>
                </c:pt>
                <c:pt idx="96">
                  <c:v>173.30360138555901</c:v>
                </c:pt>
                <c:pt idx="97">
                  <c:v>173.52651672158299</c:v>
                </c:pt>
                <c:pt idx="98">
                  <c:v>171.06542185228301</c:v>
                </c:pt>
                <c:pt idx="99">
                  <c:v>169.48096169158799</c:v>
                </c:pt>
              </c:numCache>
            </c:numRef>
          </c:val>
          <c:smooth val="0"/>
          <c:extLst>
            <c:ext xmlns:c16="http://schemas.microsoft.com/office/drawing/2014/chart" uri="{C3380CC4-5D6E-409C-BE32-E72D297353CC}">
              <c16:uniqueId val="{00000000-6967-214E-8A99-64CD545DAF67}"/>
            </c:ext>
          </c:extLst>
        </c:ser>
        <c:dLbls>
          <c:showLegendKey val="0"/>
          <c:showVal val="0"/>
          <c:showCatName val="0"/>
          <c:showSerName val="0"/>
          <c:showPercent val="0"/>
          <c:showBubbleSize val="0"/>
        </c:dLbls>
        <c:marker val="1"/>
        <c:smooth val="0"/>
        <c:axId val="733864800"/>
        <c:axId val="733857912"/>
      </c:lineChart>
      <c:lineChart>
        <c:grouping val="standard"/>
        <c:varyColors val="0"/>
        <c:ser>
          <c:idx val="1"/>
          <c:order val="1"/>
          <c:tx>
            <c:strRef>
              <c:f>train_predictor_1208_230417_mea!$C$1</c:f>
              <c:strCache>
                <c:ptCount val="1"/>
                <c:pt idx="0">
                  <c:v>Val Accuracy</c:v>
                </c:pt>
              </c:strCache>
            </c:strRef>
          </c:tx>
          <c:spPr>
            <a:ln w="28575" cap="rnd">
              <a:solidFill>
                <a:schemeClr val="accent2"/>
              </a:solidFill>
              <a:round/>
            </a:ln>
            <a:effectLst/>
          </c:spPr>
          <c:marker>
            <c:symbol val="none"/>
          </c:marker>
          <c:val>
            <c:numRef>
              <c:f>train_predictor_1208_230417_mea!$C$2:$C$101</c:f>
              <c:numCache>
                <c:formatCode>General</c:formatCode>
                <c:ptCount val="100"/>
                <c:pt idx="0">
                  <c:v>0.86265923566878899</c:v>
                </c:pt>
                <c:pt idx="1">
                  <c:v>0.87400477707006297</c:v>
                </c:pt>
                <c:pt idx="2">
                  <c:v>0.88654458598726105</c:v>
                </c:pt>
                <c:pt idx="3">
                  <c:v>0.891520700636942</c:v>
                </c:pt>
                <c:pt idx="4">
                  <c:v>0.89550159235668703</c:v>
                </c:pt>
                <c:pt idx="5">
                  <c:v>0.89550159235668703</c:v>
                </c:pt>
                <c:pt idx="6">
                  <c:v>0.89988057324840698</c:v>
                </c:pt>
                <c:pt idx="7">
                  <c:v>0.89828821656050895</c:v>
                </c:pt>
                <c:pt idx="8">
                  <c:v>0.90366242038216504</c:v>
                </c:pt>
                <c:pt idx="9">
                  <c:v>0.90047770700636898</c:v>
                </c:pt>
                <c:pt idx="10">
                  <c:v>0.90585191082802496</c:v>
                </c:pt>
                <c:pt idx="11">
                  <c:v>0.906847133757961</c:v>
                </c:pt>
                <c:pt idx="12">
                  <c:v>0.90983280254776999</c:v>
                </c:pt>
                <c:pt idx="13">
                  <c:v>0.90465764331210097</c:v>
                </c:pt>
                <c:pt idx="14">
                  <c:v>0.91082802547770703</c:v>
                </c:pt>
                <c:pt idx="15">
                  <c:v>0.908041401273885</c:v>
                </c:pt>
                <c:pt idx="16">
                  <c:v>0.907444267515923</c:v>
                </c:pt>
                <c:pt idx="17">
                  <c:v>0.90824044585987196</c:v>
                </c:pt>
                <c:pt idx="18">
                  <c:v>0.90764331210190996</c:v>
                </c:pt>
                <c:pt idx="19">
                  <c:v>0.91122611464968095</c:v>
                </c:pt>
                <c:pt idx="20">
                  <c:v>0.91023089171974503</c:v>
                </c:pt>
                <c:pt idx="21">
                  <c:v>0.91301751592356595</c:v>
                </c:pt>
                <c:pt idx="22">
                  <c:v>0.91182324840764295</c:v>
                </c:pt>
                <c:pt idx="23">
                  <c:v>0.91281847133757898</c:v>
                </c:pt>
                <c:pt idx="24">
                  <c:v>0.91003184713375795</c:v>
                </c:pt>
                <c:pt idx="25">
                  <c:v>0.91082802547770703</c:v>
                </c:pt>
                <c:pt idx="26">
                  <c:v>0.91023089171974503</c:v>
                </c:pt>
                <c:pt idx="27">
                  <c:v>0.91222133757961699</c:v>
                </c:pt>
                <c:pt idx="28">
                  <c:v>0.91500796178343902</c:v>
                </c:pt>
                <c:pt idx="29">
                  <c:v>0.91281847133757898</c:v>
                </c:pt>
                <c:pt idx="30">
                  <c:v>0.91381369426751502</c:v>
                </c:pt>
                <c:pt idx="31">
                  <c:v>0.91361464968152795</c:v>
                </c:pt>
                <c:pt idx="32">
                  <c:v>0.91281847133757898</c:v>
                </c:pt>
                <c:pt idx="33">
                  <c:v>0.91381369426751502</c:v>
                </c:pt>
                <c:pt idx="34">
                  <c:v>0.91401273885350298</c:v>
                </c:pt>
                <c:pt idx="35">
                  <c:v>0.91082802547770703</c:v>
                </c:pt>
                <c:pt idx="36">
                  <c:v>0.91142515923566803</c:v>
                </c:pt>
                <c:pt idx="37">
                  <c:v>0.91401273885350298</c:v>
                </c:pt>
                <c:pt idx="38">
                  <c:v>0.91520700636942598</c:v>
                </c:pt>
                <c:pt idx="39">
                  <c:v>0.91142515923566803</c:v>
                </c:pt>
                <c:pt idx="40">
                  <c:v>0.91421178343949006</c:v>
                </c:pt>
                <c:pt idx="41">
                  <c:v>0.91261942675159202</c:v>
                </c:pt>
                <c:pt idx="42">
                  <c:v>0.91401273885350298</c:v>
                </c:pt>
                <c:pt idx="43">
                  <c:v>0.91162420382165599</c:v>
                </c:pt>
                <c:pt idx="44">
                  <c:v>0.91341560509554098</c:v>
                </c:pt>
                <c:pt idx="45">
                  <c:v>0.90963375796178303</c:v>
                </c:pt>
                <c:pt idx="46">
                  <c:v>0.91281847133757898</c:v>
                </c:pt>
                <c:pt idx="47">
                  <c:v>0.91242038216560495</c:v>
                </c:pt>
                <c:pt idx="48">
                  <c:v>0.91301751592356595</c:v>
                </c:pt>
                <c:pt idx="49">
                  <c:v>0.91301751592356595</c:v>
                </c:pt>
                <c:pt idx="50">
                  <c:v>0.91003184713375795</c:v>
                </c:pt>
                <c:pt idx="51">
                  <c:v>0.91162420382165599</c:v>
                </c:pt>
                <c:pt idx="52">
                  <c:v>0.91281847133757898</c:v>
                </c:pt>
                <c:pt idx="53">
                  <c:v>0.91560509554140102</c:v>
                </c:pt>
                <c:pt idx="54">
                  <c:v>0.91242038216560495</c:v>
                </c:pt>
                <c:pt idx="55">
                  <c:v>0.91381369426751502</c:v>
                </c:pt>
                <c:pt idx="56">
                  <c:v>0.91242038216560495</c:v>
                </c:pt>
                <c:pt idx="57">
                  <c:v>0.90923566878980799</c:v>
                </c:pt>
                <c:pt idx="58">
                  <c:v>0.91242038216560495</c:v>
                </c:pt>
                <c:pt idx="59">
                  <c:v>0.91301751592356595</c:v>
                </c:pt>
                <c:pt idx="60">
                  <c:v>0.91281847133757898</c:v>
                </c:pt>
                <c:pt idx="61">
                  <c:v>0.91242038216560495</c:v>
                </c:pt>
                <c:pt idx="62">
                  <c:v>0.91162420382165599</c:v>
                </c:pt>
                <c:pt idx="63">
                  <c:v>0.907444267515923</c:v>
                </c:pt>
                <c:pt idx="64">
                  <c:v>0.91122611464968095</c:v>
                </c:pt>
                <c:pt idx="65">
                  <c:v>0.91142515923566803</c:v>
                </c:pt>
                <c:pt idx="66">
                  <c:v>0.90963375796178303</c:v>
                </c:pt>
                <c:pt idx="67">
                  <c:v>0.91301751592356595</c:v>
                </c:pt>
                <c:pt idx="68">
                  <c:v>0.90983280254776999</c:v>
                </c:pt>
                <c:pt idx="69">
                  <c:v>0.91122611464968095</c:v>
                </c:pt>
                <c:pt idx="70">
                  <c:v>0.91162420382165599</c:v>
                </c:pt>
                <c:pt idx="71">
                  <c:v>0.91421178343949006</c:v>
                </c:pt>
                <c:pt idx="72">
                  <c:v>0.91261942675159202</c:v>
                </c:pt>
                <c:pt idx="73">
                  <c:v>0.91042993630573199</c:v>
                </c:pt>
                <c:pt idx="74">
                  <c:v>0.91062898089171895</c:v>
                </c:pt>
                <c:pt idx="75">
                  <c:v>0.90923566878980799</c:v>
                </c:pt>
                <c:pt idx="76">
                  <c:v>0.91003184713375795</c:v>
                </c:pt>
                <c:pt idx="77">
                  <c:v>0.91062898089171895</c:v>
                </c:pt>
                <c:pt idx="78">
                  <c:v>0.91301751592356595</c:v>
                </c:pt>
                <c:pt idx="79">
                  <c:v>0.90963375796178303</c:v>
                </c:pt>
                <c:pt idx="80">
                  <c:v>0.90983280254776999</c:v>
                </c:pt>
                <c:pt idx="81">
                  <c:v>0.91142515923566803</c:v>
                </c:pt>
                <c:pt idx="82">
                  <c:v>0.91142515923566803</c:v>
                </c:pt>
                <c:pt idx="83">
                  <c:v>0.91102707006369399</c:v>
                </c:pt>
                <c:pt idx="84">
                  <c:v>0.91102707006369399</c:v>
                </c:pt>
                <c:pt idx="85">
                  <c:v>0.91003184713375795</c:v>
                </c:pt>
                <c:pt idx="86">
                  <c:v>0.91062898089171895</c:v>
                </c:pt>
                <c:pt idx="87">
                  <c:v>0.91082802547770703</c:v>
                </c:pt>
                <c:pt idx="88">
                  <c:v>0.91042993630573199</c:v>
                </c:pt>
                <c:pt idx="89">
                  <c:v>0.90923566878980799</c:v>
                </c:pt>
                <c:pt idx="90">
                  <c:v>0.91122611464968095</c:v>
                </c:pt>
                <c:pt idx="91">
                  <c:v>0.91023089171974503</c:v>
                </c:pt>
                <c:pt idx="92">
                  <c:v>0.91242038216560495</c:v>
                </c:pt>
                <c:pt idx="93">
                  <c:v>0.90923566878980799</c:v>
                </c:pt>
                <c:pt idx="94">
                  <c:v>0.90943471337579596</c:v>
                </c:pt>
                <c:pt idx="95">
                  <c:v>0.90983280254776999</c:v>
                </c:pt>
                <c:pt idx="96">
                  <c:v>0.90963375796178303</c:v>
                </c:pt>
                <c:pt idx="97">
                  <c:v>0.91182324840764295</c:v>
                </c:pt>
                <c:pt idx="98">
                  <c:v>0.90923566878980799</c:v>
                </c:pt>
                <c:pt idx="99">
                  <c:v>0.90863853503184699</c:v>
                </c:pt>
              </c:numCache>
            </c:numRef>
          </c:val>
          <c:smooth val="0"/>
          <c:extLst>
            <c:ext xmlns:c16="http://schemas.microsoft.com/office/drawing/2014/chart" uri="{C3380CC4-5D6E-409C-BE32-E72D297353CC}">
              <c16:uniqueId val="{00000001-6967-214E-8A99-64CD545DAF67}"/>
            </c:ext>
          </c:extLst>
        </c:ser>
        <c:dLbls>
          <c:showLegendKey val="0"/>
          <c:showVal val="0"/>
          <c:showCatName val="0"/>
          <c:showSerName val="0"/>
          <c:showPercent val="0"/>
          <c:showBubbleSize val="0"/>
        </c:dLbls>
        <c:marker val="1"/>
        <c:smooth val="0"/>
        <c:axId val="736043272"/>
        <c:axId val="736042944"/>
      </c:lineChart>
      <c:catAx>
        <c:axId val="7338648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857912"/>
        <c:crosses val="autoZero"/>
        <c:auto val="1"/>
        <c:lblAlgn val="ctr"/>
        <c:lblOffset val="100"/>
        <c:noMultiLvlLbl val="0"/>
      </c:catAx>
      <c:valAx>
        <c:axId val="733857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864800"/>
        <c:crosses val="autoZero"/>
        <c:crossBetween val="between"/>
      </c:valAx>
      <c:valAx>
        <c:axId val="73604294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6043272"/>
        <c:crosses val="max"/>
        <c:crossBetween val="between"/>
      </c:valAx>
      <c:catAx>
        <c:axId val="736043272"/>
        <c:scaling>
          <c:orientation val="minMax"/>
        </c:scaling>
        <c:delete val="1"/>
        <c:axPos val="b"/>
        <c:majorTickMark val="out"/>
        <c:minorTickMark val="none"/>
        <c:tickLblPos val="nextTo"/>
        <c:crossAx val="73604294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B662-A7D3-124D-BF66-2CA77DF556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0F71A9-8179-ED4C-9BFF-3C0CA3F9CD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30AF18-E47A-4649-832D-BCB3F8C4B18B}"/>
              </a:ext>
            </a:extLst>
          </p:cNvPr>
          <p:cNvSpPr>
            <a:spLocks noGrp="1"/>
          </p:cNvSpPr>
          <p:nvPr>
            <p:ph type="dt" sz="half" idx="10"/>
          </p:nvPr>
        </p:nvSpPr>
        <p:spPr/>
        <p:txBody>
          <a:bodyPr/>
          <a:lstStyle/>
          <a:p>
            <a:fld id="{67AD0610-5704-D241-8CC5-77E01A7A265A}" type="datetimeFigureOut">
              <a:rPr lang="en-US" smtClean="0"/>
              <a:t>12/10/18</a:t>
            </a:fld>
            <a:endParaRPr lang="en-US"/>
          </a:p>
        </p:txBody>
      </p:sp>
      <p:sp>
        <p:nvSpPr>
          <p:cNvPr id="5" name="Footer Placeholder 4">
            <a:extLst>
              <a:ext uri="{FF2B5EF4-FFF2-40B4-BE49-F238E27FC236}">
                <a16:creationId xmlns:a16="http://schemas.microsoft.com/office/drawing/2014/main" id="{300B03D1-CFA2-0E4E-A950-456B012FD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1ECE1-040D-F247-8505-605186E344FF}"/>
              </a:ext>
            </a:extLst>
          </p:cNvPr>
          <p:cNvSpPr>
            <a:spLocks noGrp="1"/>
          </p:cNvSpPr>
          <p:nvPr>
            <p:ph type="sldNum" sz="quarter" idx="12"/>
          </p:nvPr>
        </p:nvSpPr>
        <p:spPr/>
        <p:txBody>
          <a:bodyPr/>
          <a:lstStyle/>
          <a:p>
            <a:fld id="{9758D43B-E748-5743-B7A2-21E6BAE87A24}" type="slidenum">
              <a:rPr lang="en-US" smtClean="0"/>
              <a:t>‹#›</a:t>
            </a:fld>
            <a:endParaRPr lang="en-US"/>
          </a:p>
        </p:txBody>
      </p:sp>
    </p:spTree>
    <p:extLst>
      <p:ext uri="{BB962C8B-B14F-4D97-AF65-F5344CB8AC3E}">
        <p14:creationId xmlns:p14="http://schemas.microsoft.com/office/powerpoint/2010/main" val="371000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2E62-D7A3-7149-8A27-C33CC17854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46E953-A2AB-A646-A406-8E80E2544D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3E2A2-218B-1640-8BBF-CB016F14341D}"/>
              </a:ext>
            </a:extLst>
          </p:cNvPr>
          <p:cNvSpPr>
            <a:spLocks noGrp="1"/>
          </p:cNvSpPr>
          <p:nvPr>
            <p:ph type="dt" sz="half" idx="10"/>
          </p:nvPr>
        </p:nvSpPr>
        <p:spPr/>
        <p:txBody>
          <a:bodyPr/>
          <a:lstStyle/>
          <a:p>
            <a:fld id="{67AD0610-5704-D241-8CC5-77E01A7A265A}" type="datetimeFigureOut">
              <a:rPr lang="en-US" smtClean="0"/>
              <a:t>12/10/18</a:t>
            </a:fld>
            <a:endParaRPr lang="en-US"/>
          </a:p>
        </p:txBody>
      </p:sp>
      <p:sp>
        <p:nvSpPr>
          <p:cNvPr id="5" name="Footer Placeholder 4">
            <a:extLst>
              <a:ext uri="{FF2B5EF4-FFF2-40B4-BE49-F238E27FC236}">
                <a16:creationId xmlns:a16="http://schemas.microsoft.com/office/drawing/2014/main" id="{5F104FD9-1EAC-7E43-84E7-7496EDB3B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2185B-488A-834F-A907-274C410C5576}"/>
              </a:ext>
            </a:extLst>
          </p:cNvPr>
          <p:cNvSpPr>
            <a:spLocks noGrp="1"/>
          </p:cNvSpPr>
          <p:nvPr>
            <p:ph type="sldNum" sz="quarter" idx="12"/>
          </p:nvPr>
        </p:nvSpPr>
        <p:spPr/>
        <p:txBody>
          <a:bodyPr/>
          <a:lstStyle/>
          <a:p>
            <a:fld id="{9758D43B-E748-5743-B7A2-21E6BAE87A24}" type="slidenum">
              <a:rPr lang="en-US" smtClean="0"/>
              <a:t>‹#›</a:t>
            </a:fld>
            <a:endParaRPr lang="en-US"/>
          </a:p>
        </p:txBody>
      </p:sp>
    </p:spTree>
    <p:extLst>
      <p:ext uri="{BB962C8B-B14F-4D97-AF65-F5344CB8AC3E}">
        <p14:creationId xmlns:p14="http://schemas.microsoft.com/office/powerpoint/2010/main" val="4182865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4F7A3C-23EA-5545-A51D-F4E4509EAB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F2FE4B-E6FF-DA4F-A41D-1051F77B55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85C45-DA56-BE47-9676-6329B01CCFFB}"/>
              </a:ext>
            </a:extLst>
          </p:cNvPr>
          <p:cNvSpPr>
            <a:spLocks noGrp="1"/>
          </p:cNvSpPr>
          <p:nvPr>
            <p:ph type="dt" sz="half" idx="10"/>
          </p:nvPr>
        </p:nvSpPr>
        <p:spPr/>
        <p:txBody>
          <a:bodyPr/>
          <a:lstStyle/>
          <a:p>
            <a:fld id="{67AD0610-5704-D241-8CC5-77E01A7A265A}" type="datetimeFigureOut">
              <a:rPr lang="en-US" smtClean="0"/>
              <a:t>12/10/18</a:t>
            </a:fld>
            <a:endParaRPr lang="en-US"/>
          </a:p>
        </p:txBody>
      </p:sp>
      <p:sp>
        <p:nvSpPr>
          <p:cNvPr id="5" name="Footer Placeholder 4">
            <a:extLst>
              <a:ext uri="{FF2B5EF4-FFF2-40B4-BE49-F238E27FC236}">
                <a16:creationId xmlns:a16="http://schemas.microsoft.com/office/drawing/2014/main" id="{4B56AE83-B3AC-9D49-BCB2-82022BA76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7CC5E-0C69-AD49-B082-BAEF6D78BF39}"/>
              </a:ext>
            </a:extLst>
          </p:cNvPr>
          <p:cNvSpPr>
            <a:spLocks noGrp="1"/>
          </p:cNvSpPr>
          <p:nvPr>
            <p:ph type="sldNum" sz="quarter" idx="12"/>
          </p:nvPr>
        </p:nvSpPr>
        <p:spPr/>
        <p:txBody>
          <a:bodyPr/>
          <a:lstStyle/>
          <a:p>
            <a:fld id="{9758D43B-E748-5743-B7A2-21E6BAE87A24}" type="slidenum">
              <a:rPr lang="en-US" smtClean="0"/>
              <a:t>‹#›</a:t>
            </a:fld>
            <a:endParaRPr lang="en-US"/>
          </a:p>
        </p:txBody>
      </p:sp>
    </p:spTree>
    <p:extLst>
      <p:ext uri="{BB962C8B-B14F-4D97-AF65-F5344CB8AC3E}">
        <p14:creationId xmlns:p14="http://schemas.microsoft.com/office/powerpoint/2010/main" val="134987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DDE1-8877-954F-8E24-920EA1769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68A4D-1814-6E44-B13B-840013491B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11057-5737-0748-8232-34E0CD7E875A}"/>
              </a:ext>
            </a:extLst>
          </p:cNvPr>
          <p:cNvSpPr>
            <a:spLocks noGrp="1"/>
          </p:cNvSpPr>
          <p:nvPr>
            <p:ph type="dt" sz="half" idx="10"/>
          </p:nvPr>
        </p:nvSpPr>
        <p:spPr/>
        <p:txBody>
          <a:bodyPr/>
          <a:lstStyle/>
          <a:p>
            <a:fld id="{67AD0610-5704-D241-8CC5-77E01A7A265A}" type="datetimeFigureOut">
              <a:rPr lang="en-US" smtClean="0"/>
              <a:t>12/10/18</a:t>
            </a:fld>
            <a:endParaRPr lang="en-US"/>
          </a:p>
        </p:txBody>
      </p:sp>
      <p:sp>
        <p:nvSpPr>
          <p:cNvPr id="5" name="Footer Placeholder 4">
            <a:extLst>
              <a:ext uri="{FF2B5EF4-FFF2-40B4-BE49-F238E27FC236}">
                <a16:creationId xmlns:a16="http://schemas.microsoft.com/office/drawing/2014/main" id="{1C2234A2-9E30-7943-9E33-C9DDF12C9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B905D-54FE-AD46-B59D-480EF2920995}"/>
              </a:ext>
            </a:extLst>
          </p:cNvPr>
          <p:cNvSpPr>
            <a:spLocks noGrp="1"/>
          </p:cNvSpPr>
          <p:nvPr>
            <p:ph type="sldNum" sz="quarter" idx="12"/>
          </p:nvPr>
        </p:nvSpPr>
        <p:spPr/>
        <p:txBody>
          <a:bodyPr/>
          <a:lstStyle/>
          <a:p>
            <a:fld id="{9758D43B-E748-5743-B7A2-21E6BAE87A24}" type="slidenum">
              <a:rPr lang="en-US" smtClean="0"/>
              <a:t>‹#›</a:t>
            </a:fld>
            <a:endParaRPr lang="en-US"/>
          </a:p>
        </p:txBody>
      </p:sp>
    </p:spTree>
    <p:extLst>
      <p:ext uri="{BB962C8B-B14F-4D97-AF65-F5344CB8AC3E}">
        <p14:creationId xmlns:p14="http://schemas.microsoft.com/office/powerpoint/2010/main" val="22283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B063-8B21-9D4C-8401-F744C6ACA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17928C-F49B-404A-858F-69EF48178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6CB54D-A54D-934D-9A3B-3BF53DD4B8BF}"/>
              </a:ext>
            </a:extLst>
          </p:cNvPr>
          <p:cNvSpPr>
            <a:spLocks noGrp="1"/>
          </p:cNvSpPr>
          <p:nvPr>
            <p:ph type="dt" sz="half" idx="10"/>
          </p:nvPr>
        </p:nvSpPr>
        <p:spPr/>
        <p:txBody>
          <a:bodyPr/>
          <a:lstStyle/>
          <a:p>
            <a:fld id="{67AD0610-5704-D241-8CC5-77E01A7A265A}" type="datetimeFigureOut">
              <a:rPr lang="en-US" smtClean="0"/>
              <a:t>12/10/18</a:t>
            </a:fld>
            <a:endParaRPr lang="en-US"/>
          </a:p>
        </p:txBody>
      </p:sp>
      <p:sp>
        <p:nvSpPr>
          <p:cNvPr id="5" name="Footer Placeholder 4">
            <a:extLst>
              <a:ext uri="{FF2B5EF4-FFF2-40B4-BE49-F238E27FC236}">
                <a16:creationId xmlns:a16="http://schemas.microsoft.com/office/drawing/2014/main" id="{0DFCA255-3BAE-9442-8926-7A730886A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2AB71-832D-FB4D-AFBD-ADE7F777785C}"/>
              </a:ext>
            </a:extLst>
          </p:cNvPr>
          <p:cNvSpPr>
            <a:spLocks noGrp="1"/>
          </p:cNvSpPr>
          <p:nvPr>
            <p:ph type="sldNum" sz="quarter" idx="12"/>
          </p:nvPr>
        </p:nvSpPr>
        <p:spPr/>
        <p:txBody>
          <a:bodyPr/>
          <a:lstStyle/>
          <a:p>
            <a:fld id="{9758D43B-E748-5743-B7A2-21E6BAE87A24}" type="slidenum">
              <a:rPr lang="en-US" smtClean="0"/>
              <a:t>‹#›</a:t>
            </a:fld>
            <a:endParaRPr lang="en-US"/>
          </a:p>
        </p:txBody>
      </p:sp>
    </p:spTree>
    <p:extLst>
      <p:ext uri="{BB962C8B-B14F-4D97-AF65-F5344CB8AC3E}">
        <p14:creationId xmlns:p14="http://schemas.microsoft.com/office/powerpoint/2010/main" val="105522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734D-6793-004C-B95E-BCED632AD2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DFEF75-24A7-7D48-BD88-FF2A57B90B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07169-2685-8E42-9102-9BD3AC7150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2EB1C0-2ADF-1C44-B33A-ED4494A2447D}"/>
              </a:ext>
            </a:extLst>
          </p:cNvPr>
          <p:cNvSpPr>
            <a:spLocks noGrp="1"/>
          </p:cNvSpPr>
          <p:nvPr>
            <p:ph type="dt" sz="half" idx="10"/>
          </p:nvPr>
        </p:nvSpPr>
        <p:spPr/>
        <p:txBody>
          <a:bodyPr/>
          <a:lstStyle/>
          <a:p>
            <a:fld id="{67AD0610-5704-D241-8CC5-77E01A7A265A}" type="datetimeFigureOut">
              <a:rPr lang="en-US" smtClean="0"/>
              <a:t>12/10/18</a:t>
            </a:fld>
            <a:endParaRPr lang="en-US"/>
          </a:p>
        </p:txBody>
      </p:sp>
      <p:sp>
        <p:nvSpPr>
          <p:cNvPr id="6" name="Footer Placeholder 5">
            <a:extLst>
              <a:ext uri="{FF2B5EF4-FFF2-40B4-BE49-F238E27FC236}">
                <a16:creationId xmlns:a16="http://schemas.microsoft.com/office/drawing/2014/main" id="{968FE404-9811-D845-9102-CC90FC72C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33C0B-775C-E341-8BA8-309CA6040A7F}"/>
              </a:ext>
            </a:extLst>
          </p:cNvPr>
          <p:cNvSpPr>
            <a:spLocks noGrp="1"/>
          </p:cNvSpPr>
          <p:nvPr>
            <p:ph type="sldNum" sz="quarter" idx="12"/>
          </p:nvPr>
        </p:nvSpPr>
        <p:spPr/>
        <p:txBody>
          <a:bodyPr/>
          <a:lstStyle/>
          <a:p>
            <a:fld id="{9758D43B-E748-5743-B7A2-21E6BAE87A24}" type="slidenum">
              <a:rPr lang="en-US" smtClean="0"/>
              <a:t>‹#›</a:t>
            </a:fld>
            <a:endParaRPr lang="en-US"/>
          </a:p>
        </p:txBody>
      </p:sp>
    </p:spTree>
    <p:extLst>
      <p:ext uri="{BB962C8B-B14F-4D97-AF65-F5344CB8AC3E}">
        <p14:creationId xmlns:p14="http://schemas.microsoft.com/office/powerpoint/2010/main" val="71618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D8FF-457E-604C-A167-00F4EADE21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BE9DEE-CA22-5644-B1C9-BD5BB82C1D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F0F09A-AA9A-2B40-BDC2-D6BFB98AE9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52CAA7-DDE8-9748-B4DC-B26D598D7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33F823-A9DE-7147-B224-B75A393BB9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6517EB-4BE9-F646-8291-56BB920ACC36}"/>
              </a:ext>
            </a:extLst>
          </p:cNvPr>
          <p:cNvSpPr>
            <a:spLocks noGrp="1"/>
          </p:cNvSpPr>
          <p:nvPr>
            <p:ph type="dt" sz="half" idx="10"/>
          </p:nvPr>
        </p:nvSpPr>
        <p:spPr/>
        <p:txBody>
          <a:bodyPr/>
          <a:lstStyle/>
          <a:p>
            <a:fld id="{67AD0610-5704-D241-8CC5-77E01A7A265A}" type="datetimeFigureOut">
              <a:rPr lang="en-US" smtClean="0"/>
              <a:t>12/10/18</a:t>
            </a:fld>
            <a:endParaRPr lang="en-US"/>
          </a:p>
        </p:txBody>
      </p:sp>
      <p:sp>
        <p:nvSpPr>
          <p:cNvPr id="8" name="Footer Placeholder 7">
            <a:extLst>
              <a:ext uri="{FF2B5EF4-FFF2-40B4-BE49-F238E27FC236}">
                <a16:creationId xmlns:a16="http://schemas.microsoft.com/office/drawing/2014/main" id="{A1D6E96F-B424-DC46-A77C-8144810415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8467E5-38C2-404F-A7D8-62F2E352870F}"/>
              </a:ext>
            </a:extLst>
          </p:cNvPr>
          <p:cNvSpPr>
            <a:spLocks noGrp="1"/>
          </p:cNvSpPr>
          <p:nvPr>
            <p:ph type="sldNum" sz="quarter" idx="12"/>
          </p:nvPr>
        </p:nvSpPr>
        <p:spPr/>
        <p:txBody>
          <a:bodyPr/>
          <a:lstStyle/>
          <a:p>
            <a:fld id="{9758D43B-E748-5743-B7A2-21E6BAE87A24}" type="slidenum">
              <a:rPr lang="en-US" smtClean="0"/>
              <a:t>‹#›</a:t>
            </a:fld>
            <a:endParaRPr lang="en-US"/>
          </a:p>
        </p:txBody>
      </p:sp>
    </p:spTree>
    <p:extLst>
      <p:ext uri="{BB962C8B-B14F-4D97-AF65-F5344CB8AC3E}">
        <p14:creationId xmlns:p14="http://schemas.microsoft.com/office/powerpoint/2010/main" val="344027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5CC2-2084-3948-AF50-4094316949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943AE6-6E45-4B4D-A1A9-554ADA3552F1}"/>
              </a:ext>
            </a:extLst>
          </p:cNvPr>
          <p:cNvSpPr>
            <a:spLocks noGrp="1"/>
          </p:cNvSpPr>
          <p:nvPr>
            <p:ph type="dt" sz="half" idx="10"/>
          </p:nvPr>
        </p:nvSpPr>
        <p:spPr/>
        <p:txBody>
          <a:bodyPr/>
          <a:lstStyle/>
          <a:p>
            <a:fld id="{67AD0610-5704-D241-8CC5-77E01A7A265A}" type="datetimeFigureOut">
              <a:rPr lang="en-US" smtClean="0"/>
              <a:t>12/10/18</a:t>
            </a:fld>
            <a:endParaRPr lang="en-US"/>
          </a:p>
        </p:txBody>
      </p:sp>
      <p:sp>
        <p:nvSpPr>
          <p:cNvPr id="4" name="Footer Placeholder 3">
            <a:extLst>
              <a:ext uri="{FF2B5EF4-FFF2-40B4-BE49-F238E27FC236}">
                <a16:creationId xmlns:a16="http://schemas.microsoft.com/office/drawing/2014/main" id="{E55CF207-D754-AD49-B575-6E1939AFCF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3C0931-45E2-5C46-8C2A-2305936522AD}"/>
              </a:ext>
            </a:extLst>
          </p:cNvPr>
          <p:cNvSpPr>
            <a:spLocks noGrp="1"/>
          </p:cNvSpPr>
          <p:nvPr>
            <p:ph type="sldNum" sz="quarter" idx="12"/>
          </p:nvPr>
        </p:nvSpPr>
        <p:spPr/>
        <p:txBody>
          <a:bodyPr/>
          <a:lstStyle/>
          <a:p>
            <a:fld id="{9758D43B-E748-5743-B7A2-21E6BAE87A24}" type="slidenum">
              <a:rPr lang="en-US" smtClean="0"/>
              <a:t>‹#›</a:t>
            </a:fld>
            <a:endParaRPr lang="en-US"/>
          </a:p>
        </p:txBody>
      </p:sp>
    </p:spTree>
    <p:extLst>
      <p:ext uri="{BB962C8B-B14F-4D97-AF65-F5344CB8AC3E}">
        <p14:creationId xmlns:p14="http://schemas.microsoft.com/office/powerpoint/2010/main" val="1098767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F0DFB0-9344-DC4B-A080-A4277363CC16}"/>
              </a:ext>
            </a:extLst>
          </p:cNvPr>
          <p:cNvSpPr>
            <a:spLocks noGrp="1"/>
          </p:cNvSpPr>
          <p:nvPr>
            <p:ph type="dt" sz="half" idx="10"/>
          </p:nvPr>
        </p:nvSpPr>
        <p:spPr/>
        <p:txBody>
          <a:bodyPr/>
          <a:lstStyle/>
          <a:p>
            <a:fld id="{67AD0610-5704-D241-8CC5-77E01A7A265A}" type="datetimeFigureOut">
              <a:rPr lang="en-US" smtClean="0"/>
              <a:t>12/10/18</a:t>
            </a:fld>
            <a:endParaRPr lang="en-US"/>
          </a:p>
        </p:txBody>
      </p:sp>
      <p:sp>
        <p:nvSpPr>
          <p:cNvPr id="3" name="Footer Placeholder 2">
            <a:extLst>
              <a:ext uri="{FF2B5EF4-FFF2-40B4-BE49-F238E27FC236}">
                <a16:creationId xmlns:a16="http://schemas.microsoft.com/office/drawing/2014/main" id="{8E6A022B-2CE7-5943-AD41-6B66440C5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DCE42-FF95-EC46-8E8F-ACE21CC261A4}"/>
              </a:ext>
            </a:extLst>
          </p:cNvPr>
          <p:cNvSpPr>
            <a:spLocks noGrp="1"/>
          </p:cNvSpPr>
          <p:nvPr>
            <p:ph type="sldNum" sz="quarter" idx="12"/>
          </p:nvPr>
        </p:nvSpPr>
        <p:spPr/>
        <p:txBody>
          <a:bodyPr/>
          <a:lstStyle/>
          <a:p>
            <a:fld id="{9758D43B-E748-5743-B7A2-21E6BAE87A24}" type="slidenum">
              <a:rPr lang="en-US" smtClean="0"/>
              <a:t>‹#›</a:t>
            </a:fld>
            <a:endParaRPr lang="en-US"/>
          </a:p>
        </p:txBody>
      </p:sp>
    </p:spTree>
    <p:extLst>
      <p:ext uri="{BB962C8B-B14F-4D97-AF65-F5344CB8AC3E}">
        <p14:creationId xmlns:p14="http://schemas.microsoft.com/office/powerpoint/2010/main" val="393212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55B1-EFF2-B94B-90F6-F75E30291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C0196C-0AB8-464E-B316-D26980548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BD9BF8-B552-F04D-86E3-B93E2885F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1A4E56-90E6-DC4A-87D4-645162EE5D86}"/>
              </a:ext>
            </a:extLst>
          </p:cNvPr>
          <p:cNvSpPr>
            <a:spLocks noGrp="1"/>
          </p:cNvSpPr>
          <p:nvPr>
            <p:ph type="dt" sz="half" idx="10"/>
          </p:nvPr>
        </p:nvSpPr>
        <p:spPr/>
        <p:txBody>
          <a:bodyPr/>
          <a:lstStyle/>
          <a:p>
            <a:fld id="{67AD0610-5704-D241-8CC5-77E01A7A265A}" type="datetimeFigureOut">
              <a:rPr lang="en-US" smtClean="0"/>
              <a:t>12/10/18</a:t>
            </a:fld>
            <a:endParaRPr lang="en-US"/>
          </a:p>
        </p:txBody>
      </p:sp>
      <p:sp>
        <p:nvSpPr>
          <p:cNvPr id="6" name="Footer Placeholder 5">
            <a:extLst>
              <a:ext uri="{FF2B5EF4-FFF2-40B4-BE49-F238E27FC236}">
                <a16:creationId xmlns:a16="http://schemas.microsoft.com/office/drawing/2014/main" id="{E7F9AB7C-83A5-4149-94F7-0184F8FFB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936AB-A377-6E46-A0C2-805C3B09EEE8}"/>
              </a:ext>
            </a:extLst>
          </p:cNvPr>
          <p:cNvSpPr>
            <a:spLocks noGrp="1"/>
          </p:cNvSpPr>
          <p:nvPr>
            <p:ph type="sldNum" sz="quarter" idx="12"/>
          </p:nvPr>
        </p:nvSpPr>
        <p:spPr/>
        <p:txBody>
          <a:bodyPr/>
          <a:lstStyle/>
          <a:p>
            <a:fld id="{9758D43B-E748-5743-B7A2-21E6BAE87A24}" type="slidenum">
              <a:rPr lang="en-US" smtClean="0"/>
              <a:t>‹#›</a:t>
            </a:fld>
            <a:endParaRPr lang="en-US"/>
          </a:p>
        </p:txBody>
      </p:sp>
    </p:spTree>
    <p:extLst>
      <p:ext uri="{BB962C8B-B14F-4D97-AF65-F5344CB8AC3E}">
        <p14:creationId xmlns:p14="http://schemas.microsoft.com/office/powerpoint/2010/main" val="2329131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169C-470C-8A4D-8166-F49955145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77387A-6F6A-E54C-A898-802318B621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372F32-4612-AC4B-9777-0A32DB09A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F75747-E7AD-8944-B0FA-A9D475398D09}"/>
              </a:ext>
            </a:extLst>
          </p:cNvPr>
          <p:cNvSpPr>
            <a:spLocks noGrp="1"/>
          </p:cNvSpPr>
          <p:nvPr>
            <p:ph type="dt" sz="half" idx="10"/>
          </p:nvPr>
        </p:nvSpPr>
        <p:spPr/>
        <p:txBody>
          <a:bodyPr/>
          <a:lstStyle/>
          <a:p>
            <a:fld id="{67AD0610-5704-D241-8CC5-77E01A7A265A}" type="datetimeFigureOut">
              <a:rPr lang="en-US" smtClean="0"/>
              <a:t>12/10/18</a:t>
            </a:fld>
            <a:endParaRPr lang="en-US"/>
          </a:p>
        </p:txBody>
      </p:sp>
      <p:sp>
        <p:nvSpPr>
          <p:cNvPr id="6" name="Footer Placeholder 5">
            <a:extLst>
              <a:ext uri="{FF2B5EF4-FFF2-40B4-BE49-F238E27FC236}">
                <a16:creationId xmlns:a16="http://schemas.microsoft.com/office/drawing/2014/main" id="{894F1410-B9B4-DD45-B742-9DBCE0D59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1FF3A-7FAA-4940-A1CB-18527E3FDC51}"/>
              </a:ext>
            </a:extLst>
          </p:cNvPr>
          <p:cNvSpPr>
            <a:spLocks noGrp="1"/>
          </p:cNvSpPr>
          <p:nvPr>
            <p:ph type="sldNum" sz="quarter" idx="12"/>
          </p:nvPr>
        </p:nvSpPr>
        <p:spPr/>
        <p:txBody>
          <a:bodyPr/>
          <a:lstStyle/>
          <a:p>
            <a:fld id="{9758D43B-E748-5743-B7A2-21E6BAE87A24}" type="slidenum">
              <a:rPr lang="en-US" smtClean="0"/>
              <a:t>‹#›</a:t>
            </a:fld>
            <a:endParaRPr lang="en-US"/>
          </a:p>
        </p:txBody>
      </p:sp>
    </p:spTree>
    <p:extLst>
      <p:ext uri="{BB962C8B-B14F-4D97-AF65-F5344CB8AC3E}">
        <p14:creationId xmlns:p14="http://schemas.microsoft.com/office/powerpoint/2010/main" val="300087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47CB2-AB64-3F43-9B8B-EE3F00699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60D80E-A274-7140-A809-FFFD29CD5E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BD03C-9A1A-0C48-9621-039F4AD6B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D0610-5704-D241-8CC5-77E01A7A265A}" type="datetimeFigureOut">
              <a:rPr lang="en-US" smtClean="0"/>
              <a:t>12/10/18</a:t>
            </a:fld>
            <a:endParaRPr lang="en-US"/>
          </a:p>
        </p:txBody>
      </p:sp>
      <p:sp>
        <p:nvSpPr>
          <p:cNvPr id="5" name="Footer Placeholder 4">
            <a:extLst>
              <a:ext uri="{FF2B5EF4-FFF2-40B4-BE49-F238E27FC236}">
                <a16:creationId xmlns:a16="http://schemas.microsoft.com/office/drawing/2014/main" id="{D9932A81-018E-A240-B955-62E7B2183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39C486-21FC-2740-B583-8301E859CC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8D43B-E748-5743-B7A2-21E6BAE87A24}" type="slidenum">
              <a:rPr lang="en-US" smtClean="0"/>
              <a:t>‹#›</a:t>
            </a:fld>
            <a:endParaRPr lang="en-US"/>
          </a:p>
        </p:txBody>
      </p:sp>
    </p:spTree>
    <p:extLst>
      <p:ext uri="{BB962C8B-B14F-4D97-AF65-F5344CB8AC3E}">
        <p14:creationId xmlns:p14="http://schemas.microsoft.com/office/powerpoint/2010/main" val="2215321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9141-6AE2-E04F-B377-A34E416943C6}"/>
              </a:ext>
            </a:extLst>
          </p:cNvPr>
          <p:cNvSpPr>
            <a:spLocks noGrp="1"/>
          </p:cNvSpPr>
          <p:nvPr>
            <p:ph type="ctrTitle"/>
          </p:nvPr>
        </p:nvSpPr>
        <p:spPr>
          <a:xfrm>
            <a:off x="1524000" y="1122363"/>
            <a:ext cx="8935234" cy="1796201"/>
          </a:xfrm>
        </p:spPr>
        <p:txBody>
          <a:bodyPr>
            <a:normAutofit fontScale="90000"/>
          </a:bodyPr>
          <a:lstStyle/>
          <a:p>
            <a:br>
              <a:rPr lang="en-US" b="1" dirty="0"/>
            </a:br>
            <a:r>
              <a:rPr lang="en-US" dirty="0"/>
              <a:t> </a:t>
            </a:r>
            <a:br>
              <a:rPr lang="en-US" dirty="0"/>
            </a:br>
            <a:br>
              <a:rPr lang="en-US" dirty="0"/>
            </a:br>
            <a:endParaRPr lang="en-US" dirty="0"/>
          </a:p>
        </p:txBody>
      </p:sp>
      <p:sp>
        <p:nvSpPr>
          <p:cNvPr id="3" name="Subtitle 2">
            <a:extLst>
              <a:ext uri="{FF2B5EF4-FFF2-40B4-BE49-F238E27FC236}">
                <a16:creationId xmlns:a16="http://schemas.microsoft.com/office/drawing/2014/main" id="{9306562E-7E8A-6848-B37E-9A4291828D7A}"/>
              </a:ext>
            </a:extLst>
          </p:cNvPr>
          <p:cNvSpPr>
            <a:spLocks noGrp="1"/>
          </p:cNvSpPr>
          <p:nvPr>
            <p:ph type="subTitle" idx="1"/>
          </p:nvPr>
        </p:nvSpPr>
        <p:spPr/>
        <p:txBody>
          <a:bodyPr/>
          <a:lstStyle/>
          <a:p>
            <a:r>
              <a:rPr lang="en-US" b="1" dirty="0"/>
              <a:t>Group 7 Final Project</a:t>
            </a:r>
          </a:p>
          <a:p>
            <a:r>
              <a:rPr lang="en-US" b="1" dirty="0"/>
              <a:t>Bill Grieser -- Darshan </a:t>
            </a:r>
            <a:r>
              <a:rPr lang="en-US" b="1" dirty="0" err="1"/>
              <a:t>Kasat</a:t>
            </a:r>
            <a:r>
              <a:rPr lang="en-US" b="1" dirty="0"/>
              <a:t> -- </a:t>
            </a:r>
            <a:r>
              <a:rPr lang="en-US" b="1" dirty="0" err="1"/>
              <a:t>Shivam</a:t>
            </a:r>
            <a:r>
              <a:rPr lang="en-US" b="1" dirty="0"/>
              <a:t> </a:t>
            </a:r>
            <a:r>
              <a:rPr lang="en-US" b="1" dirty="0" err="1"/>
              <a:t>Thassu</a:t>
            </a:r>
            <a:endParaRPr lang="en-US" dirty="0"/>
          </a:p>
        </p:txBody>
      </p:sp>
      <p:sp>
        <p:nvSpPr>
          <p:cNvPr id="5" name="TextBox 4">
            <a:extLst>
              <a:ext uri="{FF2B5EF4-FFF2-40B4-BE49-F238E27FC236}">
                <a16:creationId xmlns:a16="http://schemas.microsoft.com/office/drawing/2014/main" id="{E3715BA1-541A-4948-8619-460367290C33}"/>
              </a:ext>
            </a:extLst>
          </p:cNvPr>
          <p:cNvSpPr txBox="1"/>
          <p:nvPr/>
        </p:nvSpPr>
        <p:spPr>
          <a:xfrm>
            <a:off x="1007492" y="1122362"/>
            <a:ext cx="9451742" cy="954107"/>
          </a:xfrm>
          <a:prstGeom prst="rect">
            <a:avLst/>
          </a:prstGeom>
          <a:noFill/>
        </p:spPr>
        <p:txBody>
          <a:bodyPr wrap="square" rtlCol="0">
            <a:spAutoFit/>
          </a:bodyPr>
          <a:lstStyle/>
          <a:p>
            <a:pPr algn="ctr"/>
            <a:r>
              <a:rPr lang="en-US" sz="2800" b="1" dirty="0"/>
              <a:t>Image Classification and Unsupervised Image Object Removal in the Street View House Numbers Dataset</a:t>
            </a:r>
            <a:endParaRPr lang="en-US" sz="2800" dirty="0"/>
          </a:p>
        </p:txBody>
      </p:sp>
    </p:spTree>
    <p:extLst>
      <p:ext uri="{BB962C8B-B14F-4D97-AF65-F5344CB8AC3E}">
        <p14:creationId xmlns:p14="http://schemas.microsoft.com/office/powerpoint/2010/main" val="1627166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87A8-B0A9-48DC-8BFD-5AB64B664274}"/>
              </a:ext>
            </a:extLst>
          </p:cNvPr>
          <p:cNvSpPr>
            <a:spLocks noGrp="1"/>
          </p:cNvSpPr>
          <p:nvPr>
            <p:ph type="title"/>
          </p:nvPr>
        </p:nvSpPr>
        <p:spPr/>
        <p:txBody>
          <a:bodyPr/>
          <a:lstStyle/>
          <a:p>
            <a:r>
              <a:rPr lang="en-US" b="1" dirty="0"/>
              <a:t>                   MODEL ARCHITECTURE</a:t>
            </a:r>
            <a:br>
              <a:rPr lang="en-US" dirty="0"/>
            </a:br>
            <a:endParaRPr lang="en-US" dirty="0"/>
          </a:p>
        </p:txBody>
      </p:sp>
      <p:pic>
        <p:nvPicPr>
          <p:cNvPr id="4" name="Content Placeholder 3">
            <a:extLst>
              <a:ext uri="{FF2B5EF4-FFF2-40B4-BE49-F238E27FC236}">
                <a16:creationId xmlns:a16="http://schemas.microsoft.com/office/drawing/2014/main" id="{F2667203-5B6E-4B2C-9C3E-6E6E19F564F8}"/>
              </a:ext>
            </a:extLst>
          </p:cNvPr>
          <p:cNvPicPr>
            <a:picLocks noGrp="1"/>
          </p:cNvPicPr>
          <p:nvPr>
            <p:ph idx="1"/>
          </p:nvPr>
        </p:nvPicPr>
        <p:blipFill>
          <a:blip r:embed="rId2"/>
          <a:stretch>
            <a:fillRect/>
          </a:stretch>
        </p:blipFill>
        <p:spPr>
          <a:xfrm>
            <a:off x="838200" y="1267905"/>
            <a:ext cx="10515600" cy="5000920"/>
          </a:xfrm>
          <a:prstGeom prst="rect">
            <a:avLst/>
          </a:prstGeom>
        </p:spPr>
      </p:pic>
    </p:spTree>
    <p:extLst>
      <p:ext uri="{BB962C8B-B14F-4D97-AF65-F5344CB8AC3E}">
        <p14:creationId xmlns:p14="http://schemas.microsoft.com/office/powerpoint/2010/main" val="4002527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6DA1-0815-4559-9392-C1D4E2145E0B}"/>
              </a:ext>
            </a:extLst>
          </p:cNvPr>
          <p:cNvSpPr>
            <a:spLocks noGrp="1"/>
          </p:cNvSpPr>
          <p:nvPr>
            <p:ph type="title"/>
          </p:nvPr>
        </p:nvSpPr>
        <p:spPr/>
        <p:txBody>
          <a:bodyPr/>
          <a:lstStyle/>
          <a:p>
            <a:r>
              <a:rPr lang="en-US" dirty="0"/>
              <a:t>                                 </a:t>
            </a:r>
            <a:r>
              <a:rPr lang="en-US" b="1" dirty="0"/>
              <a:t>Bit Info…</a:t>
            </a:r>
          </a:p>
        </p:txBody>
      </p:sp>
      <p:sp>
        <p:nvSpPr>
          <p:cNvPr id="3" name="Content Placeholder 2">
            <a:extLst>
              <a:ext uri="{FF2B5EF4-FFF2-40B4-BE49-F238E27FC236}">
                <a16:creationId xmlns:a16="http://schemas.microsoft.com/office/drawing/2014/main" id="{4269090B-6C4A-460F-AB57-CF13F8BBBFD9}"/>
              </a:ext>
            </a:extLst>
          </p:cNvPr>
          <p:cNvSpPr>
            <a:spLocks noGrp="1"/>
          </p:cNvSpPr>
          <p:nvPr>
            <p:ph idx="1"/>
          </p:nvPr>
        </p:nvSpPr>
        <p:spPr/>
        <p:txBody>
          <a:bodyPr>
            <a:normAutofit lnSpcReduction="10000"/>
          </a:bodyPr>
          <a:lstStyle/>
          <a:p>
            <a:r>
              <a:rPr lang="en-US" sz="2200" b="1" i="1" dirty="0" err="1"/>
              <a:t>Softmax</a:t>
            </a:r>
            <a:endParaRPr lang="en-US" sz="2200" b="1" i="1" dirty="0"/>
          </a:p>
          <a:p>
            <a:pPr marL="0" indent="0">
              <a:buNone/>
            </a:pPr>
            <a:r>
              <a:rPr lang="en-US" sz="1900" dirty="0"/>
              <a:t>The second fully-connected layer estimates how likely it is that the input image belongs to each of the 10 classes. However, these estimates are a bit rough and difficult to interpret because the numbers may be very small or large, so we want to normalize them so that each element is limited between zero and one and the 10 elements sum to one. This is calculated using the so-called </a:t>
            </a:r>
            <a:r>
              <a:rPr lang="en-US" sz="1900" dirty="0" err="1"/>
              <a:t>softmax</a:t>
            </a:r>
            <a:r>
              <a:rPr lang="en-US" sz="1900" dirty="0"/>
              <a:t> function and the result is stored in </a:t>
            </a:r>
            <a:r>
              <a:rPr lang="en-US" sz="1900" dirty="0" err="1"/>
              <a:t>y_pred</a:t>
            </a:r>
            <a:r>
              <a:rPr lang="en-US" sz="1900" dirty="0"/>
              <a:t>.</a:t>
            </a:r>
          </a:p>
          <a:p>
            <a:r>
              <a:rPr lang="en-US" sz="2200" b="1" i="1" dirty="0"/>
              <a:t>Calculate Cross-entropy</a:t>
            </a:r>
          </a:p>
          <a:p>
            <a:pPr marL="0" indent="0">
              <a:buNone/>
            </a:pPr>
            <a:r>
              <a:rPr lang="en-US" sz="2100" dirty="0"/>
              <a:t>To make the model better at classifying the input images, we must somehow change the variables for all the network layers. Comparing the predicted output of the model </a:t>
            </a:r>
            <a:r>
              <a:rPr lang="en-US" sz="2100" dirty="0" err="1"/>
              <a:t>y_pred</a:t>
            </a:r>
            <a:r>
              <a:rPr lang="en-US" sz="2100" dirty="0"/>
              <a:t> to the desired output </a:t>
            </a:r>
            <a:r>
              <a:rPr lang="en-US" sz="2100" dirty="0" err="1"/>
              <a:t>y_true</a:t>
            </a:r>
            <a:r>
              <a:rPr lang="en-US" sz="2100" dirty="0"/>
              <a:t>.</a:t>
            </a:r>
          </a:p>
          <a:p>
            <a:r>
              <a:rPr lang="en-US" sz="2200" b="1" i="1" dirty="0"/>
              <a:t>Optimization Method: Adam</a:t>
            </a:r>
          </a:p>
          <a:p>
            <a:pPr marL="0" indent="0">
              <a:buNone/>
            </a:pPr>
            <a:r>
              <a:rPr lang="en-US" sz="2300" dirty="0"/>
              <a:t>Through experimentation we found out Adam outperformed other optimizers for this problem in terms of convergence speed.</a:t>
            </a:r>
          </a:p>
          <a:p>
            <a:pPr marL="0" indent="0">
              <a:buNone/>
            </a:pPr>
            <a:endParaRPr lang="en-US" dirty="0"/>
          </a:p>
          <a:p>
            <a:endParaRPr lang="en-US" dirty="0"/>
          </a:p>
        </p:txBody>
      </p:sp>
    </p:spTree>
    <p:extLst>
      <p:ext uri="{BB962C8B-B14F-4D97-AF65-F5344CB8AC3E}">
        <p14:creationId xmlns:p14="http://schemas.microsoft.com/office/powerpoint/2010/main" val="338240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3ACC6-6CB1-4C37-B5F5-F1DE514E0A2A}"/>
              </a:ext>
            </a:extLst>
          </p:cNvPr>
          <p:cNvSpPr>
            <a:spLocks noGrp="1"/>
          </p:cNvSpPr>
          <p:nvPr>
            <p:ph type="title"/>
          </p:nvPr>
        </p:nvSpPr>
        <p:spPr/>
        <p:txBody>
          <a:bodyPr/>
          <a:lstStyle/>
          <a:p>
            <a:r>
              <a:rPr lang="en-US" dirty="0"/>
              <a:t>                              </a:t>
            </a:r>
            <a:r>
              <a:rPr lang="en-US" b="1" dirty="0"/>
              <a:t>Parameters</a:t>
            </a:r>
          </a:p>
        </p:txBody>
      </p:sp>
      <p:pic>
        <p:nvPicPr>
          <p:cNvPr id="6" name="Content Placeholder 5">
            <a:extLst>
              <a:ext uri="{FF2B5EF4-FFF2-40B4-BE49-F238E27FC236}">
                <a16:creationId xmlns:a16="http://schemas.microsoft.com/office/drawing/2014/main" id="{2A138579-C709-4618-95D9-FC99E6086E47}"/>
              </a:ext>
            </a:extLst>
          </p:cNvPr>
          <p:cNvPicPr>
            <a:picLocks noGrp="1" noChangeAspect="1"/>
          </p:cNvPicPr>
          <p:nvPr>
            <p:ph idx="1"/>
          </p:nvPr>
        </p:nvPicPr>
        <p:blipFill>
          <a:blip r:embed="rId2"/>
          <a:stretch>
            <a:fillRect/>
          </a:stretch>
        </p:blipFill>
        <p:spPr>
          <a:xfrm>
            <a:off x="838200" y="1875428"/>
            <a:ext cx="10515600" cy="4251731"/>
          </a:xfrm>
          <a:prstGeom prst="rect">
            <a:avLst/>
          </a:prstGeom>
        </p:spPr>
      </p:pic>
    </p:spTree>
    <p:extLst>
      <p:ext uri="{BB962C8B-B14F-4D97-AF65-F5344CB8AC3E}">
        <p14:creationId xmlns:p14="http://schemas.microsoft.com/office/powerpoint/2010/main" val="275474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275D-F6EC-4396-93DA-98331C372654}"/>
              </a:ext>
            </a:extLst>
          </p:cNvPr>
          <p:cNvSpPr>
            <a:spLocks noGrp="1"/>
          </p:cNvSpPr>
          <p:nvPr>
            <p:ph type="title"/>
          </p:nvPr>
        </p:nvSpPr>
        <p:spPr>
          <a:xfrm>
            <a:off x="838200" y="365125"/>
            <a:ext cx="10515600" cy="925793"/>
          </a:xfrm>
        </p:spPr>
        <p:txBody>
          <a:bodyPr>
            <a:normAutofit fontScale="90000"/>
          </a:bodyPr>
          <a:lstStyle/>
          <a:p>
            <a:r>
              <a:rPr lang="en-US" sz="2800" b="1" dirty="0"/>
              <a:t>                                          FRAMEWORK WORKFLOW</a:t>
            </a:r>
            <a:br>
              <a:rPr lang="en-US" dirty="0"/>
            </a:br>
            <a:endParaRPr lang="en-US" dirty="0"/>
          </a:p>
        </p:txBody>
      </p:sp>
      <p:sp>
        <p:nvSpPr>
          <p:cNvPr id="3" name="Content Placeholder 2">
            <a:extLst>
              <a:ext uri="{FF2B5EF4-FFF2-40B4-BE49-F238E27FC236}">
                <a16:creationId xmlns:a16="http://schemas.microsoft.com/office/drawing/2014/main" id="{FDCF0CB2-CB91-4D4D-B66F-1A4CF26AE59F}"/>
              </a:ext>
            </a:extLst>
          </p:cNvPr>
          <p:cNvSpPr>
            <a:spLocks noGrp="1"/>
          </p:cNvSpPr>
          <p:nvPr>
            <p:ph idx="1"/>
          </p:nvPr>
        </p:nvSpPr>
        <p:spPr>
          <a:xfrm>
            <a:off x="838200" y="1290918"/>
            <a:ext cx="10515600" cy="4886045"/>
          </a:xfrm>
        </p:spPr>
        <p:txBody>
          <a:bodyPr>
            <a:normAutofit/>
          </a:bodyPr>
          <a:lstStyle/>
          <a:p>
            <a:endParaRPr lang="en-US" sz="1800" dirty="0"/>
          </a:p>
          <a:p>
            <a:endParaRPr lang="en-US" sz="1800" dirty="0"/>
          </a:p>
          <a:p>
            <a:r>
              <a:rPr lang="en-US" sz="1800" dirty="0"/>
              <a:t>write functions for creating new TF variables</a:t>
            </a:r>
          </a:p>
          <a:p>
            <a:pPr marL="0" indent="0">
              <a:buNone/>
            </a:pPr>
            <a:endParaRPr lang="en-US" sz="1800" dirty="0"/>
          </a:p>
          <a:p>
            <a:r>
              <a:rPr lang="en-US" sz="1800" dirty="0"/>
              <a:t>define Placeholder Variables. They serve as the input to the graph </a:t>
            </a:r>
          </a:p>
          <a:p>
            <a:pPr marL="0" indent="0">
              <a:buNone/>
            </a:pPr>
            <a:r>
              <a:rPr lang="en-US" sz="1800" dirty="0"/>
              <a:t>    that we may change each time we execute the graph</a:t>
            </a:r>
          </a:p>
          <a:p>
            <a:pPr marL="0" indent="0">
              <a:buNone/>
            </a:pPr>
            <a:endParaRPr lang="en-US" sz="1800" dirty="0"/>
          </a:p>
          <a:p>
            <a:r>
              <a:rPr lang="en-US" sz="1800" dirty="0"/>
              <a:t>In order to save the variables of the neural network created saver object</a:t>
            </a:r>
          </a:p>
          <a:p>
            <a:pPr marL="0" indent="0">
              <a:buNone/>
            </a:pPr>
            <a:r>
              <a:rPr lang="en-US" sz="1800" dirty="0"/>
              <a:t>    which is used for storing and retrieving all the variables of the  </a:t>
            </a:r>
          </a:p>
          <a:p>
            <a:pPr marL="0" indent="0">
              <a:buNone/>
            </a:pPr>
            <a:r>
              <a:rPr lang="en-US" sz="1800" dirty="0"/>
              <a:t>    TensorFlow graph. The saved files are often called checkpoints</a:t>
            </a:r>
          </a:p>
        </p:txBody>
      </p:sp>
      <p:pic>
        <p:nvPicPr>
          <p:cNvPr id="6" name="Picture 5">
            <a:extLst>
              <a:ext uri="{FF2B5EF4-FFF2-40B4-BE49-F238E27FC236}">
                <a16:creationId xmlns:a16="http://schemas.microsoft.com/office/drawing/2014/main" id="{0E88F753-06FE-4577-9824-8962C1E17DDB}"/>
              </a:ext>
            </a:extLst>
          </p:cNvPr>
          <p:cNvPicPr/>
          <p:nvPr/>
        </p:nvPicPr>
        <p:blipFill>
          <a:blip r:embed="rId2"/>
          <a:stretch>
            <a:fillRect/>
          </a:stretch>
        </p:blipFill>
        <p:spPr>
          <a:xfrm>
            <a:off x="8363747" y="510988"/>
            <a:ext cx="3469065" cy="5601927"/>
          </a:xfrm>
          <a:prstGeom prst="rect">
            <a:avLst/>
          </a:prstGeom>
        </p:spPr>
      </p:pic>
    </p:spTree>
    <p:extLst>
      <p:ext uri="{BB962C8B-B14F-4D97-AF65-F5344CB8AC3E}">
        <p14:creationId xmlns:p14="http://schemas.microsoft.com/office/powerpoint/2010/main" val="2981332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3403-A36B-47ED-9684-9E373E500B67}"/>
              </a:ext>
            </a:extLst>
          </p:cNvPr>
          <p:cNvSpPr>
            <a:spLocks noGrp="1"/>
          </p:cNvSpPr>
          <p:nvPr>
            <p:ph type="title"/>
          </p:nvPr>
        </p:nvSpPr>
        <p:spPr/>
        <p:txBody>
          <a:bodyPr/>
          <a:lstStyle/>
          <a:p>
            <a:r>
              <a:rPr lang="en-US" dirty="0"/>
              <a:t>                               RESULTS</a:t>
            </a:r>
          </a:p>
        </p:txBody>
      </p:sp>
      <p:sp>
        <p:nvSpPr>
          <p:cNvPr id="3" name="Content Placeholder 2">
            <a:extLst>
              <a:ext uri="{FF2B5EF4-FFF2-40B4-BE49-F238E27FC236}">
                <a16:creationId xmlns:a16="http://schemas.microsoft.com/office/drawing/2014/main" id="{06B1C8FF-657D-499A-A668-9F99F048B593}"/>
              </a:ext>
            </a:extLst>
          </p:cNvPr>
          <p:cNvSpPr>
            <a:spLocks noGrp="1"/>
          </p:cNvSpPr>
          <p:nvPr>
            <p:ph idx="1"/>
          </p:nvPr>
        </p:nvSpPr>
        <p:spPr/>
        <p:txBody>
          <a:bodyPr/>
          <a:lstStyle/>
          <a:p>
            <a:r>
              <a:rPr lang="en-US" sz="1800" dirty="0"/>
              <a:t>With the mentioned Architecture I got Test accuracy of </a:t>
            </a:r>
            <a:r>
              <a:rPr lang="en-US" sz="1800" b="1" dirty="0"/>
              <a:t>92.96 %</a:t>
            </a:r>
            <a:r>
              <a:rPr lang="en-US" sz="1800" dirty="0"/>
              <a:t> at 50000 iterations.</a:t>
            </a:r>
          </a:p>
          <a:p>
            <a:r>
              <a:rPr lang="en-US" sz="1800" dirty="0"/>
              <a:t>I had some of the misclassified images which I found so I dig in deeper to see how good the model works</a:t>
            </a:r>
          </a:p>
          <a:p>
            <a:endParaRPr lang="en-US" dirty="0"/>
          </a:p>
          <a:p>
            <a:endParaRPr lang="en-US" dirty="0"/>
          </a:p>
        </p:txBody>
      </p:sp>
      <p:pic>
        <p:nvPicPr>
          <p:cNvPr id="4" name="Picture 3">
            <a:extLst>
              <a:ext uri="{FF2B5EF4-FFF2-40B4-BE49-F238E27FC236}">
                <a16:creationId xmlns:a16="http://schemas.microsoft.com/office/drawing/2014/main" id="{8F26E74C-F9BA-40D0-9B55-7125A40B1081}"/>
              </a:ext>
            </a:extLst>
          </p:cNvPr>
          <p:cNvPicPr/>
          <p:nvPr/>
        </p:nvPicPr>
        <p:blipFill>
          <a:blip r:embed="rId2"/>
          <a:stretch>
            <a:fillRect/>
          </a:stretch>
        </p:blipFill>
        <p:spPr>
          <a:xfrm>
            <a:off x="1976716" y="2762054"/>
            <a:ext cx="7864867" cy="2659315"/>
          </a:xfrm>
          <a:prstGeom prst="rect">
            <a:avLst/>
          </a:prstGeom>
        </p:spPr>
      </p:pic>
    </p:spTree>
    <p:extLst>
      <p:ext uri="{BB962C8B-B14F-4D97-AF65-F5344CB8AC3E}">
        <p14:creationId xmlns:p14="http://schemas.microsoft.com/office/powerpoint/2010/main" val="861077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BE19-1FA8-4A5B-A26E-BE365FA9397E}"/>
              </a:ext>
            </a:extLst>
          </p:cNvPr>
          <p:cNvSpPr>
            <a:spLocks noGrp="1"/>
          </p:cNvSpPr>
          <p:nvPr>
            <p:ph type="title"/>
          </p:nvPr>
        </p:nvSpPr>
        <p:spPr/>
        <p:txBody>
          <a:bodyPr/>
          <a:lstStyle/>
          <a:p>
            <a:r>
              <a:rPr lang="en-US" dirty="0"/>
              <a:t>                 CONFUSION MATRIX</a:t>
            </a:r>
          </a:p>
        </p:txBody>
      </p:sp>
      <p:sp>
        <p:nvSpPr>
          <p:cNvPr id="5" name="Content Placeholder 4">
            <a:extLst>
              <a:ext uri="{FF2B5EF4-FFF2-40B4-BE49-F238E27FC236}">
                <a16:creationId xmlns:a16="http://schemas.microsoft.com/office/drawing/2014/main" id="{BECD742C-87F7-465F-ACFE-9168C60B62EB}"/>
              </a:ext>
            </a:extLst>
          </p:cNvPr>
          <p:cNvSpPr>
            <a:spLocks noGrp="1"/>
          </p:cNvSpPr>
          <p:nvPr>
            <p:ph idx="1"/>
          </p:nvPr>
        </p:nvSpPr>
        <p:spPr/>
        <p:txBody>
          <a:bodyPr>
            <a:normAutofit/>
          </a:bodyPr>
          <a:lstStyle/>
          <a:p>
            <a:r>
              <a:rPr lang="en-US" sz="1800" dirty="0"/>
              <a:t>All digits have accuracy &gt; 90%</a:t>
            </a:r>
          </a:p>
          <a:p>
            <a:r>
              <a:rPr lang="en-US" sz="1800" dirty="0"/>
              <a:t>Can say the model does good Classification.</a:t>
            </a:r>
          </a:p>
        </p:txBody>
      </p:sp>
      <p:pic>
        <p:nvPicPr>
          <p:cNvPr id="6" name="Content Placeholder 3">
            <a:extLst>
              <a:ext uri="{FF2B5EF4-FFF2-40B4-BE49-F238E27FC236}">
                <a16:creationId xmlns:a16="http://schemas.microsoft.com/office/drawing/2014/main" id="{263BD955-BA87-497C-A1EC-625F7E7F4224}"/>
              </a:ext>
            </a:extLst>
          </p:cNvPr>
          <p:cNvPicPr>
            <a:picLocks/>
          </p:cNvPicPr>
          <p:nvPr/>
        </p:nvPicPr>
        <p:blipFill>
          <a:blip r:embed="rId2"/>
          <a:stretch>
            <a:fillRect/>
          </a:stretch>
        </p:blipFill>
        <p:spPr>
          <a:xfrm>
            <a:off x="5684644" y="1825625"/>
            <a:ext cx="5049156" cy="4351338"/>
          </a:xfrm>
          <a:prstGeom prst="rect">
            <a:avLst/>
          </a:prstGeom>
        </p:spPr>
      </p:pic>
    </p:spTree>
    <p:extLst>
      <p:ext uri="{BB962C8B-B14F-4D97-AF65-F5344CB8AC3E}">
        <p14:creationId xmlns:p14="http://schemas.microsoft.com/office/powerpoint/2010/main" val="179460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DBF71D8-8955-4781-AB45-4ED0DEC39974}"/>
              </a:ext>
            </a:extLst>
          </p:cNvPr>
          <p:cNvPicPr>
            <a:picLocks noChangeAspect="1"/>
          </p:cNvPicPr>
          <p:nvPr/>
        </p:nvPicPr>
        <p:blipFill>
          <a:blip r:embed="rId2"/>
          <a:stretch>
            <a:fillRect/>
          </a:stretch>
        </p:blipFill>
        <p:spPr>
          <a:xfrm>
            <a:off x="2213723" y="643466"/>
            <a:ext cx="7764553" cy="5571067"/>
          </a:xfrm>
          <a:prstGeom prst="rect">
            <a:avLst/>
          </a:prstGeom>
        </p:spPr>
      </p:pic>
    </p:spTree>
    <p:extLst>
      <p:ext uri="{BB962C8B-B14F-4D97-AF65-F5344CB8AC3E}">
        <p14:creationId xmlns:p14="http://schemas.microsoft.com/office/powerpoint/2010/main" val="181390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8AD3-4197-403B-84B1-E8FF6BC2C719}"/>
              </a:ext>
            </a:extLst>
          </p:cNvPr>
          <p:cNvSpPr>
            <a:spLocks noGrp="1"/>
          </p:cNvSpPr>
          <p:nvPr>
            <p:ph type="title"/>
          </p:nvPr>
        </p:nvSpPr>
        <p:spPr>
          <a:xfrm>
            <a:off x="838200" y="365125"/>
            <a:ext cx="10515600" cy="968677"/>
          </a:xfrm>
        </p:spPr>
        <p:txBody>
          <a:bodyPr/>
          <a:lstStyle/>
          <a:p>
            <a:r>
              <a:rPr lang="en-US" dirty="0">
                <a:cs typeface="Calibri Light"/>
              </a:rPr>
              <a:t>Data Preprocessing</a:t>
            </a:r>
            <a:endParaRPr lang="en-US" dirty="0"/>
          </a:p>
        </p:txBody>
      </p:sp>
      <p:sp>
        <p:nvSpPr>
          <p:cNvPr id="3" name="Content Placeholder 2">
            <a:extLst>
              <a:ext uri="{FF2B5EF4-FFF2-40B4-BE49-F238E27FC236}">
                <a16:creationId xmlns:a16="http://schemas.microsoft.com/office/drawing/2014/main" id="{57C0D575-35BC-4BD3-AAC9-A4F2E9D3E7A4}"/>
              </a:ext>
            </a:extLst>
          </p:cNvPr>
          <p:cNvSpPr>
            <a:spLocks noGrp="1"/>
          </p:cNvSpPr>
          <p:nvPr>
            <p:ph idx="1"/>
          </p:nvPr>
        </p:nvSpPr>
        <p:spPr>
          <a:xfrm>
            <a:off x="838200" y="1825625"/>
            <a:ext cx="10515600" cy="4650350"/>
          </a:xfrm>
        </p:spPr>
        <p:txBody>
          <a:bodyPr vert="horz" lIns="91440" tIns="45720" rIns="91440" bIns="45720" rtlCol="0" anchor="t">
            <a:normAutofit/>
          </a:bodyPr>
          <a:lstStyle/>
          <a:p>
            <a:r>
              <a:rPr lang="en-US" dirty="0">
                <a:cs typeface="Calibri"/>
              </a:rPr>
              <a:t>Caffe works on Lightning Memory-Mapped Database in the back end.</a:t>
            </a:r>
          </a:p>
          <a:p>
            <a:r>
              <a:rPr lang="en-US" dirty="0">
                <a:cs typeface="Calibri"/>
              </a:rPr>
              <a:t>Data was available in .mat file.</a:t>
            </a:r>
          </a:p>
          <a:p>
            <a:r>
              <a:rPr lang="en-US" dirty="0">
                <a:cs typeface="Calibri"/>
              </a:rPr>
              <a:t>I used </a:t>
            </a:r>
            <a:r>
              <a:rPr lang="en-US" dirty="0" err="1">
                <a:cs typeface="Calibri"/>
              </a:rPr>
              <a:t>scipy</a:t>
            </a:r>
            <a:r>
              <a:rPr lang="en-US" dirty="0">
                <a:cs typeface="Calibri"/>
              </a:rPr>
              <a:t> to read the data from mat file</a:t>
            </a:r>
          </a:p>
          <a:p>
            <a:r>
              <a:rPr lang="en-US" dirty="0">
                <a:cs typeface="Calibri"/>
              </a:rPr>
              <a:t>Data in the form of 4D array:</a:t>
            </a:r>
          </a:p>
          <a:p>
            <a:pPr marL="0" indent="0">
              <a:buNone/>
            </a:pPr>
            <a:r>
              <a:rPr lang="en-US" dirty="0">
                <a:cs typeface="Calibri"/>
              </a:rPr>
              <a:t>   </a:t>
            </a:r>
          </a:p>
        </p:txBody>
      </p:sp>
      <p:sp>
        <p:nvSpPr>
          <p:cNvPr id="4" name="Arrow: Up-Down 3">
            <a:extLst>
              <a:ext uri="{FF2B5EF4-FFF2-40B4-BE49-F238E27FC236}">
                <a16:creationId xmlns:a16="http://schemas.microsoft.com/office/drawing/2014/main" id="{95F55376-9186-4541-9DB9-4532E3A1D5E6}"/>
              </a:ext>
            </a:extLst>
          </p:cNvPr>
          <p:cNvSpPr/>
          <p:nvPr/>
        </p:nvSpPr>
        <p:spPr>
          <a:xfrm>
            <a:off x="3654493" y="4745215"/>
            <a:ext cx="484632" cy="85926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0E1FD7E-B72E-4E69-93E3-54E351D63912}"/>
              </a:ext>
            </a:extLst>
          </p:cNvPr>
          <p:cNvSpPr/>
          <p:nvPr/>
        </p:nvSpPr>
        <p:spPr>
          <a:xfrm>
            <a:off x="1076444" y="4230545"/>
            <a:ext cx="6209817" cy="51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(Width, Height, Channels, </a:t>
            </a:r>
            <a:r>
              <a:rPr lang="en-US" dirty="0" err="1">
                <a:cs typeface="Calibri"/>
              </a:rPr>
              <a:t>Total_Number</a:t>
            </a:r>
            <a:r>
              <a:rPr lang="en-US" dirty="0">
                <a:cs typeface="Calibri"/>
              </a:rPr>
              <a:t>)</a:t>
            </a:r>
            <a:endParaRPr lang="en-US" dirty="0"/>
          </a:p>
        </p:txBody>
      </p:sp>
      <p:sp>
        <p:nvSpPr>
          <p:cNvPr id="6" name="Rectangle: Rounded Corners 5">
            <a:extLst>
              <a:ext uri="{FF2B5EF4-FFF2-40B4-BE49-F238E27FC236}">
                <a16:creationId xmlns:a16="http://schemas.microsoft.com/office/drawing/2014/main" id="{951B61A2-9F0C-452C-BFEE-45CC20775E92}"/>
              </a:ext>
            </a:extLst>
          </p:cNvPr>
          <p:cNvSpPr/>
          <p:nvPr/>
        </p:nvSpPr>
        <p:spPr>
          <a:xfrm>
            <a:off x="1076445" y="5638799"/>
            <a:ext cx="6209817" cy="547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a:t>
            </a:r>
            <a:r>
              <a:rPr lang="en-US" dirty="0" err="1">
                <a:cs typeface="Calibri"/>
              </a:rPr>
              <a:t>Total_Number</a:t>
            </a:r>
            <a:r>
              <a:rPr lang="en-US" dirty="0">
                <a:cs typeface="Calibri"/>
              </a:rPr>
              <a:t>, Channels, Width, Height)</a:t>
            </a:r>
            <a:endParaRPr lang="en-US" dirty="0"/>
          </a:p>
        </p:txBody>
      </p:sp>
      <p:pic>
        <p:nvPicPr>
          <p:cNvPr id="7" name="Picture 7" descr="A picture containing scene, room&#10;&#10;Description generated with high confidence">
            <a:extLst>
              <a:ext uri="{FF2B5EF4-FFF2-40B4-BE49-F238E27FC236}">
                <a16:creationId xmlns:a16="http://schemas.microsoft.com/office/drawing/2014/main" id="{3FEC81F0-D12B-417B-8659-0C12EA5D65BB}"/>
              </a:ext>
            </a:extLst>
          </p:cNvPr>
          <p:cNvPicPr>
            <a:picLocks noChangeAspect="1"/>
          </p:cNvPicPr>
          <p:nvPr/>
        </p:nvPicPr>
        <p:blipFill>
          <a:blip r:embed="rId2"/>
          <a:stretch>
            <a:fillRect/>
          </a:stretch>
        </p:blipFill>
        <p:spPr>
          <a:xfrm>
            <a:off x="8167868" y="2757773"/>
            <a:ext cx="3071149" cy="3155821"/>
          </a:xfrm>
          <a:prstGeom prst="rect">
            <a:avLst/>
          </a:prstGeom>
        </p:spPr>
      </p:pic>
    </p:spTree>
    <p:extLst>
      <p:ext uri="{BB962C8B-B14F-4D97-AF65-F5344CB8AC3E}">
        <p14:creationId xmlns:p14="http://schemas.microsoft.com/office/powerpoint/2010/main" val="184510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5BA8-C017-426B-B700-A1625807B390}"/>
              </a:ext>
            </a:extLst>
          </p:cNvPr>
          <p:cNvSpPr>
            <a:spLocks noGrp="1"/>
          </p:cNvSpPr>
          <p:nvPr>
            <p:ph type="title"/>
          </p:nvPr>
        </p:nvSpPr>
        <p:spPr>
          <a:xfrm>
            <a:off x="838200" y="365125"/>
            <a:ext cx="10515600" cy="717893"/>
          </a:xfrm>
        </p:spPr>
        <p:txBody>
          <a:bodyPr/>
          <a:lstStyle/>
          <a:p>
            <a:r>
              <a:rPr lang="en-US" dirty="0">
                <a:cs typeface="Calibri Light"/>
              </a:rPr>
              <a:t>Data Preprocessing</a:t>
            </a:r>
            <a:endParaRPr lang="en-US" dirty="0"/>
          </a:p>
        </p:txBody>
      </p:sp>
      <p:sp>
        <p:nvSpPr>
          <p:cNvPr id="3" name="Content Placeholder 2">
            <a:extLst>
              <a:ext uri="{FF2B5EF4-FFF2-40B4-BE49-F238E27FC236}">
                <a16:creationId xmlns:a16="http://schemas.microsoft.com/office/drawing/2014/main" id="{426B9621-7667-44B1-B0AF-CC087190991E}"/>
              </a:ext>
            </a:extLst>
          </p:cNvPr>
          <p:cNvSpPr>
            <a:spLocks noGrp="1"/>
          </p:cNvSpPr>
          <p:nvPr>
            <p:ph idx="1"/>
          </p:nvPr>
        </p:nvSpPr>
        <p:spPr>
          <a:xfrm>
            <a:off x="838200" y="1324056"/>
            <a:ext cx="10515600" cy="4852907"/>
          </a:xfrm>
        </p:spPr>
        <p:txBody>
          <a:bodyPr vert="horz" lIns="91440" tIns="45720" rIns="91440" bIns="45720" rtlCol="0" anchor="t">
            <a:normAutofit/>
          </a:bodyPr>
          <a:lstStyle/>
          <a:p>
            <a:r>
              <a:rPr lang="en-US" dirty="0">
                <a:cs typeface="Calibri"/>
              </a:rPr>
              <a:t>Digit "0" was labeled as "10"</a:t>
            </a:r>
            <a:endParaRPr lang="en-US">
              <a:cs typeface="Calibri"/>
            </a:endParaRPr>
          </a:p>
        </p:txBody>
      </p:sp>
      <p:cxnSp>
        <p:nvCxnSpPr>
          <p:cNvPr id="4" name="Straight Arrow Connector 3">
            <a:extLst>
              <a:ext uri="{FF2B5EF4-FFF2-40B4-BE49-F238E27FC236}">
                <a16:creationId xmlns:a16="http://schemas.microsoft.com/office/drawing/2014/main" id="{7D76DBAC-9F9D-4872-B0D8-E84515252382}"/>
              </a:ext>
            </a:extLst>
          </p:cNvPr>
          <p:cNvCxnSpPr/>
          <p:nvPr/>
        </p:nvCxnSpPr>
        <p:spPr>
          <a:xfrm>
            <a:off x="4307709" y="2774066"/>
            <a:ext cx="7717" cy="538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71DF5EB2-3178-4D47-AAB2-640118D85AF5}"/>
              </a:ext>
            </a:extLst>
          </p:cNvPr>
          <p:cNvSpPr/>
          <p:nvPr/>
        </p:nvSpPr>
        <p:spPr>
          <a:xfrm>
            <a:off x="1954191" y="2127812"/>
            <a:ext cx="4801564" cy="653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Normalization</a:t>
            </a:r>
            <a:endParaRPr lang="en-US" dirty="0"/>
          </a:p>
        </p:txBody>
      </p:sp>
      <p:sp>
        <p:nvSpPr>
          <p:cNvPr id="6" name="Rectangle: Rounded Corners 5">
            <a:extLst>
              <a:ext uri="{FF2B5EF4-FFF2-40B4-BE49-F238E27FC236}">
                <a16:creationId xmlns:a16="http://schemas.microsoft.com/office/drawing/2014/main" id="{011ED005-D3D8-4F75-A97D-3EC6C6F33C32}"/>
              </a:ext>
            </a:extLst>
          </p:cNvPr>
          <p:cNvSpPr/>
          <p:nvPr/>
        </p:nvSpPr>
        <p:spPr>
          <a:xfrm>
            <a:off x="1954192" y="3343154"/>
            <a:ext cx="4801565" cy="634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Generates </a:t>
            </a:r>
            <a:r>
              <a:rPr lang="en-US" dirty="0" err="1">
                <a:cs typeface="Calibri"/>
              </a:rPr>
              <a:t>mean.binaryproto</a:t>
            </a:r>
            <a:r>
              <a:rPr lang="en-US" dirty="0">
                <a:cs typeface="Calibri"/>
              </a:rPr>
              <a:t> file</a:t>
            </a:r>
            <a:endParaRPr lang="en-US" dirty="0"/>
          </a:p>
        </p:txBody>
      </p:sp>
      <p:cxnSp>
        <p:nvCxnSpPr>
          <p:cNvPr id="7" name="Straight Arrow Connector 6">
            <a:extLst>
              <a:ext uri="{FF2B5EF4-FFF2-40B4-BE49-F238E27FC236}">
                <a16:creationId xmlns:a16="http://schemas.microsoft.com/office/drawing/2014/main" id="{BB3FC46F-D714-44DE-A811-A3DF754AABF5}"/>
              </a:ext>
            </a:extLst>
          </p:cNvPr>
          <p:cNvCxnSpPr/>
          <p:nvPr/>
        </p:nvCxnSpPr>
        <p:spPr>
          <a:xfrm>
            <a:off x="4346294" y="3970116"/>
            <a:ext cx="7717" cy="576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841DA62-CB29-4E0B-AE3E-3F0EB5DB04BD}"/>
              </a:ext>
            </a:extLst>
          </p:cNvPr>
          <p:cNvSpPr/>
          <p:nvPr/>
        </p:nvSpPr>
        <p:spPr>
          <a:xfrm>
            <a:off x="1954192" y="4539205"/>
            <a:ext cx="4801564" cy="6732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Goes under </a:t>
            </a:r>
            <a:r>
              <a:rPr lang="en-US" dirty="0" err="1">
                <a:cs typeface="Calibri"/>
              </a:rPr>
              <a:t>transform_param</a:t>
            </a:r>
            <a:r>
              <a:rPr lang="en-US" dirty="0">
                <a:cs typeface="Calibri"/>
              </a:rPr>
              <a:t> in the data layer.</a:t>
            </a:r>
            <a:endParaRPr lang="en-US" dirty="0"/>
          </a:p>
        </p:txBody>
      </p:sp>
      <p:pic>
        <p:nvPicPr>
          <p:cNvPr id="10" name="Picture 10" descr="A picture containing scene, room&#10;&#10;Description generated with high confidence">
            <a:extLst>
              <a:ext uri="{FF2B5EF4-FFF2-40B4-BE49-F238E27FC236}">
                <a16:creationId xmlns:a16="http://schemas.microsoft.com/office/drawing/2014/main" id="{6F5C16AB-E6F8-4D88-9AFC-20A0C2BECF66}"/>
              </a:ext>
            </a:extLst>
          </p:cNvPr>
          <p:cNvPicPr>
            <a:picLocks noChangeAspect="1"/>
          </p:cNvPicPr>
          <p:nvPr/>
        </p:nvPicPr>
        <p:blipFill>
          <a:blip r:embed="rId2"/>
          <a:stretch>
            <a:fillRect/>
          </a:stretch>
        </p:blipFill>
        <p:spPr>
          <a:xfrm>
            <a:off x="7155083" y="1880025"/>
            <a:ext cx="4305782" cy="3107593"/>
          </a:xfrm>
          <a:prstGeom prst="rect">
            <a:avLst/>
          </a:prstGeom>
        </p:spPr>
      </p:pic>
    </p:spTree>
    <p:extLst>
      <p:ext uri="{BB962C8B-B14F-4D97-AF65-F5344CB8AC3E}">
        <p14:creationId xmlns:p14="http://schemas.microsoft.com/office/powerpoint/2010/main" val="449664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4CB5-D26C-4A1A-B10E-6CB91F461ADB}"/>
              </a:ext>
            </a:extLst>
          </p:cNvPr>
          <p:cNvSpPr>
            <a:spLocks noGrp="1"/>
          </p:cNvSpPr>
          <p:nvPr>
            <p:ph type="title"/>
          </p:nvPr>
        </p:nvSpPr>
        <p:spPr>
          <a:xfrm>
            <a:off x="838200" y="365125"/>
            <a:ext cx="10515600" cy="1045842"/>
          </a:xfrm>
        </p:spPr>
        <p:txBody>
          <a:bodyPr/>
          <a:lstStyle/>
          <a:p>
            <a:r>
              <a:rPr lang="en-US" dirty="0">
                <a:cs typeface="Calibri Light"/>
              </a:rPr>
              <a:t>CNN Architecture</a:t>
            </a:r>
            <a:endParaRPr lang="en-US" dirty="0"/>
          </a:p>
        </p:txBody>
      </p:sp>
      <p:sp>
        <p:nvSpPr>
          <p:cNvPr id="3" name="Content Placeholder 2">
            <a:extLst>
              <a:ext uri="{FF2B5EF4-FFF2-40B4-BE49-F238E27FC236}">
                <a16:creationId xmlns:a16="http://schemas.microsoft.com/office/drawing/2014/main" id="{746AD211-EB11-4E76-A92C-E65A0D111F4B}"/>
              </a:ext>
            </a:extLst>
          </p:cNvPr>
          <p:cNvSpPr>
            <a:spLocks noGrp="1"/>
          </p:cNvSpPr>
          <p:nvPr>
            <p:ph idx="1"/>
          </p:nvPr>
        </p:nvSpPr>
        <p:spPr/>
        <p:txBody>
          <a:bodyPr vert="horz" lIns="91440" tIns="45720" rIns="91440" bIns="45720" rtlCol="0" anchor="t">
            <a:normAutofit/>
          </a:bodyPr>
          <a:lstStyle/>
          <a:p>
            <a:r>
              <a:rPr lang="en-US" dirty="0">
                <a:cs typeface="Calibri"/>
              </a:rPr>
              <a:t>The architecture comprises of two conv-</a:t>
            </a:r>
            <a:r>
              <a:rPr lang="en-US" dirty="0" err="1">
                <a:cs typeface="Calibri"/>
              </a:rPr>
              <a:t>relu</a:t>
            </a:r>
            <a:r>
              <a:rPr lang="en-US" dirty="0">
                <a:cs typeface="Calibri"/>
              </a:rPr>
              <a:t>-pooling-BN layers. The third layer is conv-</a:t>
            </a:r>
            <a:r>
              <a:rPr lang="en-US" dirty="0" err="1">
                <a:cs typeface="Calibri"/>
              </a:rPr>
              <a:t>relu</a:t>
            </a:r>
            <a:r>
              <a:rPr lang="en-US" dirty="0">
                <a:cs typeface="Calibri"/>
              </a:rPr>
              <a:t>-pooling. It is further connected to a fully connected layer with dropout.</a:t>
            </a:r>
          </a:p>
          <a:p>
            <a:r>
              <a:rPr lang="en-US" dirty="0">
                <a:cs typeface="Calibri"/>
              </a:rPr>
              <a:t>Network parameters:</a:t>
            </a:r>
          </a:p>
          <a:p>
            <a:pPr marL="0" indent="0">
              <a:buNone/>
            </a:pPr>
            <a:r>
              <a:rPr lang="en-US" dirty="0">
                <a:cs typeface="Calibri"/>
              </a:rPr>
              <a:t>   The architecture is a 32-32-64 architecture.</a:t>
            </a:r>
          </a:p>
          <a:p>
            <a:pPr marL="0" indent="0">
              <a:buNone/>
            </a:pPr>
            <a:r>
              <a:rPr lang="en-US" dirty="0">
                <a:cs typeface="Calibri"/>
              </a:rPr>
              <a:t>    Kernel size: 5</a:t>
            </a:r>
          </a:p>
          <a:p>
            <a:pPr marL="0" indent="0">
              <a:buNone/>
            </a:pPr>
            <a:r>
              <a:rPr lang="en-US" dirty="0">
                <a:cs typeface="Calibri"/>
              </a:rPr>
              <a:t>    </a:t>
            </a:r>
            <a:r>
              <a:rPr lang="en-US" dirty="0" err="1">
                <a:cs typeface="Calibri"/>
              </a:rPr>
              <a:t>Batch_size</a:t>
            </a:r>
            <a:r>
              <a:rPr lang="en-US" dirty="0">
                <a:cs typeface="Calibri"/>
              </a:rPr>
              <a:t>: 48</a:t>
            </a:r>
          </a:p>
          <a:p>
            <a:pPr marL="0" indent="0">
              <a:buNone/>
            </a:pPr>
            <a:r>
              <a:rPr lang="en-US" dirty="0">
                <a:cs typeface="Calibri"/>
              </a:rPr>
              <a:t>    Dropout: 0.5</a:t>
            </a:r>
          </a:p>
          <a:p>
            <a:pPr marL="0" indent="0">
              <a:buNone/>
            </a:pPr>
            <a:r>
              <a:rPr lang="en-US" dirty="0">
                <a:cs typeface="Calibri"/>
              </a:rPr>
              <a:t>    Optimizer: Adam</a:t>
            </a:r>
          </a:p>
        </p:txBody>
      </p:sp>
    </p:spTree>
    <p:extLst>
      <p:ext uri="{BB962C8B-B14F-4D97-AF65-F5344CB8AC3E}">
        <p14:creationId xmlns:p14="http://schemas.microsoft.com/office/powerpoint/2010/main" val="314529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BFF1-B8CC-9849-A5CA-CB54215F3922}"/>
              </a:ext>
            </a:extLst>
          </p:cNvPr>
          <p:cNvSpPr>
            <a:spLocks noGrp="1"/>
          </p:cNvSpPr>
          <p:nvPr>
            <p:ph type="title"/>
          </p:nvPr>
        </p:nvSpPr>
        <p:spPr/>
        <p:txBody>
          <a:bodyPr/>
          <a:lstStyle/>
          <a:p>
            <a:r>
              <a:rPr lang="en-US" dirty="0"/>
              <a:t>The Project</a:t>
            </a:r>
          </a:p>
        </p:txBody>
      </p:sp>
      <p:sp>
        <p:nvSpPr>
          <p:cNvPr id="3" name="Content Placeholder 2">
            <a:extLst>
              <a:ext uri="{FF2B5EF4-FFF2-40B4-BE49-F238E27FC236}">
                <a16:creationId xmlns:a16="http://schemas.microsoft.com/office/drawing/2014/main" id="{91A39111-334F-9D43-80F5-F46E2D50DF17}"/>
              </a:ext>
            </a:extLst>
          </p:cNvPr>
          <p:cNvSpPr>
            <a:spLocks noGrp="1"/>
          </p:cNvSpPr>
          <p:nvPr>
            <p:ph idx="1"/>
          </p:nvPr>
        </p:nvSpPr>
        <p:spPr/>
        <p:txBody>
          <a:bodyPr/>
          <a:lstStyle/>
          <a:p>
            <a:endParaRPr lang="en-US" dirty="0"/>
          </a:p>
          <a:p>
            <a:pPr marL="514350" indent="-514350">
              <a:buFont typeface="+mj-lt"/>
              <a:buAutoNum type="arabicPeriod"/>
            </a:pPr>
            <a:r>
              <a:rPr lang="en-US" dirty="0"/>
              <a:t>Use the Street View House Numbers dataset to classify images from the Street View House Numbers dataset</a:t>
            </a:r>
          </a:p>
          <a:p>
            <a:pPr marL="514350" indent="-514350">
              <a:buFont typeface="+mj-lt"/>
              <a:buAutoNum type="arabicPeriod"/>
            </a:pPr>
            <a:r>
              <a:rPr lang="en-US" dirty="0"/>
              <a:t>Explore using </a:t>
            </a:r>
            <a:r>
              <a:rPr lang="en-US" dirty="0" err="1"/>
              <a:t>PyTorch</a:t>
            </a:r>
            <a:r>
              <a:rPr lang="en-US" dirty="0"/>
              <a:t> and the by-products of an image classification network to remove digits from the test data used in 1)</a:t>
            </a:r>
          </a:p>
        </p:txBody>
      </p:sp>
    </p:spTree>
    <p:extLst>
      <p:ext uri="{BB962C8B-B14F-4D97-AF65-F5344CB8AC3E}">
        <p14:creationId xmlns:p14="http://schemas.microsoft.com/office/powerpoint/2010/main" val="136306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7560-3F5B-4F7D-AFAA-274187E7E16B}"/>
              </a:ext>
            </a:extLst>
          </p:cNvPr>
          <p:cNvSpPr>
            <a:spLocks noGrp="1"/>
          </p:cNvSpPr>
          <p:nvPr>
            <p:ph type="title"/>
          </p:nvPr>
        </p:nvSpPr>
        <p:spPr>
          <a:xfrm>
            <a:off x="838200" y="365125"/>
            <a:ext cx="10515600" cy="881867"/>
          </a:xfrm>
        </p:spPr>
        <p:txBody>
          <a:bodyPr/>
          <a:lstStyle/>
          <a:p>
            <a:r>
              <a:rPr lang="en-US" dirty="0">
                <a:cs typeface="Calibri Light"/>
              </a:rPr>
              <a:t>CNN Architecture</a:t>
            </a:r>
            <a:endParaRPr lang="en-US" dirty="0"/>
          </a:p>
        </p:txBody>
      </p:sp>
      <p:pic>
        <p:nvPicPr>
          <p:cNvPr id="4" name="Picture 4" descr="A picture containing screenshot&#10;&#10;Description generated with very high confidence">
            <a:extLst>
              <a:ext uri="{FF2B5EF4-FFF2-40B4-BE49-F238E27FC236}">
                <a16:creationId xmlns:a16="http://schemas.microsoft.com/office/drawing/2014/main" id="{34FF62D6-9958-444E-ACC4-892BD760EDA9}"/>
              </a:ext>
            </a:extLst>
          </p:cNvPr>
          <p:cNvPicPr>
            <a:picLocks noChangeAspect="1"/>
          </p:cNvPicPr>
          <p:nvPr/>
        </p:nvPicPr>
        <p:blipFill>
          <a:blip r:embed="rId2"/>
          <a:stretch>
            <a:fillRect/>
          </a:stretch>
        </p:blipFill>
        <p:spPr>
          <a:xfrm>
            <a:off x="2496274" y="1374924"/>
            <a:ext cx="6649655" cy="4571140"/>
          </a:xfrm>
          <a:prstGeom prst="rect">
            <a:avLst/>
          </a:prstGeom>
        </p:spPr>
      </p:pic>
    </p:spTree>
    <p:extLst>
      <p:ext uri="{BB962C8B-B14F-4D97-AF65-F5344CB8AC3E}">
        <p14:creationId xmlns:p14="http://schemas.microsoft.com/office/powerpoint/2010/main" val="3212938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1B8D-B275-406D-B291-39BB7DF1B456}"/>
              </a:ext>
            </a:extLst>
          </p:cNvPr>
          <p:cNvSpPr>
            <a:spLocks noGrp="1"/>
          </p:cNvSpPr>
          <p:nvPr>
            <p:ph type="title"/>
          </p:nvPr>
        </p:nvSpPr>
        <p:spPr>
          <a:xfrm>
            <a:off x="838200" y="365125"/>
            <a:ext cx="10515600" cy="843285"/>
          </a:xfrm>
        </p:spPr>
        <p:txBody>
          <a:bodyPr/>
          <a:lstStyle/>
          <a:p>
            <a:r>
              <a:rPr lang="en-US" dirty="0">
                <a:cs typeface="Calibri Light"/>
              </a:rPr>
              <a:t>Results</a:t>
            </a:r>
            <a:endParaRPr lang="en-US" dirty="0"/>
          </a:p>
        </p:txBody>
      </p:sp>
      <p:pic>
        <p:nvPicPr>
          <p:cNvPr id="4" name="Picture 4" descr="A picture containing screenshot&#10;&#10;Description generated with very high confidence">
            <a:extLst>
              <a:ext uri="{FF2B5EF4-FFF2-40B4-BE49-F238E27FC236}">
                <a16:creationId xmlns:a16="http://schemas.microsoft.com/office/drawing/2014/main" id="{5661C85C-7716-4178-A114-5311EFB004D8}"/>
              </a:ext>
            </a:extLst>
          </p:cNvPr>
          <p:cNvPicPr>
            <a:picLocks noGrp="1" noChangeAspect="1"/>
          </p:cNvPicPr>
          <p:nvPr>
            <p:ph idx="1"/>
          </p:nvPr>
        </p:nvPicPr>
        <p:blipFill>
          <a:blip r:embed="rId2"/>
          <a:stretch>
            <a:fillRect/>
          </a:stretch>
        </p:blipFill>
        <p:spPr>
          <a:xfrm>
            <a:off x="1167958" y="1521780"/>
            <a:ext cx="4705350" cy="3714750"/>
          </a:xfrm>
          <a:prstGeom prst="rect">
            <a:avLst/>
          </a:prstGeom>
        </p:spPr>
      </p:pic>
      <p:pic>
        <p:nvPicPr>
          <p:cNvPr id="6" name="Picture 6" descr="A screenshot of a social media post&#10;&#10;Description generated with very high confidence">
            <a:extLst>
              <a:ext uri="{FF2B5EF4-FFF2-40B4-BE49-F238E27FC236}">
                <a16:creationId xmlns:a16="http://schemas.microsoft.com/office/drawing/2014/main" id="{4AED4E68-2D95-47F3-9DB9-92C588186131}"/>
              </a:ext>
            </a:extLst>
          </p:cNvPr>
          <p:cNvPicPr>
            <a:picLocks noChangeAspect="1"/>
          </p:cNvPicPr>
          <p:nvPr/>
        </p:nvPicPr>
        <p:blipFill>
          <a:blip r:embed="rId3"/>
          <a:stretch>
            <a:fillRect/>
          </a:stretch>
        </p:blipFill>
        <p:spPr>
          <a:xfrm>
            <a:off x="7029692" y="1523652"/>
            <a:ext cx="4662667" cy="3714239"/>
          </a:xfrm>
          <a:prstGeom prst="rect">
            <a:avLst/>
          </a:prstGeom>
        </p:spPr>
      </p:pic>
      <p:sp>
        <p:nvSpPr>
          <p:cNvPr id="8" name="TextBox 7">
            <a:extLst>
              <a:ext uri="{FF2B5EF4-FFF2-40B4-BE49-F238E27FC236}">
                <a16:creationId xmlns:a16="http://schemas.microsoft.com/office/drawing/2014/main" id="{5A789BD8-DF91-4921-A29D-DBA6B8699ED9}"/>
              </a:ext>
            </a:extLst>
          </p:cNvPr>
          <p:cNvSpPr txBox="1"/>
          <p:nvPr/>
        </p:nvSpPr>
        <p:spPr>
          <a:xfrm>
            <a:off x="1165184" y="5510514"/>
            <a:ext cx="930218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model achieved the accuracy of 91%.</a:t>
            </a:r>
          </a:p>
        </p:txBody>
      </p:sp>
    </p:spTree>
    <p:extLst>
      <p:ext uri="{BB962C8B-B14F-4D97-AF65-F5344CB8AC3E}">
        <p14:creationId xmlns:p14="http://schemas.microsoft.com/office/powerpoint/2010/main" val="326705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7272-45E9-9A41-A75B-63BA73500A59}"/>
              </a:ext>
            </a:extLst>
          </p:cNvPr>
          <p:cNvSpPr>
            <a:spLocks noGrp="1"/>
          </p:cNvSpPr>
          <p:nvPr>
            <p:ph type="title"/>
          </p:nvPr>
        </p:nvSpPr>
        <p:spPr/>
        <p:txBody>
          <a:bodyPr/>
          <a:lstStyle/>
          <a:p>
            <a:r>
              <a:rPr lang="en-US" dirty="0"/>
              <a:t>Image Classification with </a:t>
            </a:r>
            <a:r>
              <a:rPr lang="en-US" dirty="0" err="1"/>
              <a:t>PyTorch</a:t>
            </a:r>
            <a:endParaRPr lang="en-US" dirty="0"/>
          </a:p>
        </p:txBody>
      </p:sp>
      <p:sp>
        <p:nvSpPr>
          <p:cNvPr id="3" name="Content Placeholder 2">
            <a:extLst>
              <a:ext uri="{FF2B5EF4-FFF2-40B4-BE49-F238E27FC236}">
                <a16:creationId xmlns:a16="http://schemas.microsoft.com/office/drawing/2014/main" id="{C69E5F14-3F33-9245-B953-ADFB77433CCD}"/>
              </a:ext>
            </a:extLst>
          </p:cNvPr>
          <p:cNvSpPr>
            <a:spLocks noGrp="1"/>
          </p:cNvSpPr>
          <p:nvPr>
            <p:ph idx="1"/>
          </p:nvPr>
        </p:nvSpPr>
        <p:spPr/>
        <p:txBody>
          <a:bodyPr>
            <a:normAutofit fontScale="92500" lnSpcReduction="20000"/>
          </a:bodyPr>
          <a:lstStyle/>
          <a:p>
            <a:r>
              <a:rPr lang="en-US" dirty="0"/>
              <a:t>Preprocessing:</a:t>
            </a:r>
          </a:p>
          <a:p>
            <a:pPr lvl="1"/>
            <a:r>
              <a:rPr lang="en-US" dirty="0"/>
              <a:t>Resize to 40 x 40 </a:t>
            </a:r>
          </a:p>
          <a:p>
            <a:pPr lvl="1"/>
            <a:r>
              <a:rPr lang="en-US" dirty="0"/>
              <a:t>Grayscale</a:t>
            </a:r>
          </a:p>
          <a:p>
            <a:r>
              <a:rPr lang="en-US" dirty="0"/>
              <a:t>Algorithm:</a:t>
            </a:r>
          </a:p>
          <a:p>
            <a:pPr lvl="1"/>
            <a:r>
              <a:rPr lang="en-US" dirty="0"/>
              <a:t>Convolutional Neural Network with 3 Convolution-</a:t>
            </a:r>
            <a:r>
              <a:rPr lang="en-US" dirty="0" err="1"/>
              <a:t>BatchNorm</a:t>
            </a:r>
            <a:r>
              <a:rPr lang="en-US" dirty="0"/>
              <a:t>-</a:t>
            </a:r>
            <a:r>
              <a:rPr lang="en-US" dirty="0" err="1"/>
              <a:t>Relu-Maxpool</a:t>
            </a:r>
            <a:r>
              <a:rPr lang="en-US" dirty="0"/>
              <a:t>, layers,  Dropout, and Fully Connected Layer</a:t>
            </a:r>
          </a:p>
          <a:p>
            <a:pPr lvl="1"/>
            <a:r>
              <a:rPr lang="en-US" dirty="0"/>
              <a:t>Kernel size 3x3</a:t>
            </a:r>
          </a:p>
          <a:p>
            <a:pPr lvl="1"/>
            <a:r>
              <a:rPr lang="en-US" dirty="0"/>
              <a:t>Number of kernels: 48 – 64 – 32</a:t>
            </a:r>
          </a:p>
          <a:p>
            <a:pPr lvl="1"/>
            <a:r>
              <a:rPr lang="en-US" dirty="0"/>
              <a:t>Dropout p=0.50</a:t>
            </a:r>
          </a:p>
          <a:p>
            <a:r>
              <a:rPr lang="en-US" dirty="0"/>
              <a:t>Optimizer: SGD</a:t>
            </a:r>
          </a:p>
          <a:p>
            <a:r>
              <a:rPr lang="en-US" dirty="0"/>
              <a:t>Batch Size: 32</a:t>
            </a:r>
          </a:p>
          <a:p>
            <a:r>
              <a:rPr lang="en-US" dirty="0"/>
              <a:t>Learning rate: 0.005</a:t>
            </a:r>
          </a:p>
          <a:p>
            <a:pPr marL="0" indent="0">
              <a:buNone/>
            </a:pPr>
            <a:endParaRPr lang="en-US" dirty="0"/>
          </a:p>
          <a:p>
            <a:pPr lvl="1"/>
            <a:endParaRPr lang="en-US" dirty="0"/>
          </a:p>
        </p:txBody>
      </p:sp>
    </p:spTree>
    <p:extLst>
      <p:ext uri="{BB962C8B-B14F-4D97-AF65-F5344CB8AC3E}">
        <p14:creationId xmlns:p14="http://schemas.microsoft.com/office/powerpoint/2010/main" val="1196567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694-B97F-7A43-A126-6AA77E63E10E}"/>
              </a:ext>
            </a:extLst>
          </p:cNvPr>
          <p:cNvSpPr>
            <a:spLocks noGrp="1"/>
          </p:cNvSpPr>
          <p:nvPr>
            <p:ph type="title"/>
          </p:nvPr>
        </p:nvSpPr>
        <p:spPr>
          <a:xfrm>
            <a:off x="838200" y="365126"/>
            <a:ext cx="10515600" cy="921808"/>
          </a:xfrm>
        </p:spPr>
        <p:txBody>
          <a:bodyPr/>
          <a:lstStyle/>
          <a:p>
            <a:r>
              <a:rPr lang="en-US" dirty="0"/>
              <a:t>The </a:t>
            </a:r>
            <a:r>
              <a:rPr lang="en-US" dirty="0" err="1"/>
              <a:t>PyTorch</a:t>
            </a:r>
            <a:r>
              <a:rPr lang="en-US" dirty="0"/>
              <a:t> Model</a:t>
            </a:r>
          </a:p>
        </p:txBody>
      </p:sp>
      <p:pic>
        <p:nvPicPr>
          <p:cNvPr id="7" name="Picture 6">
            <a:extLst>
              <a:ext uri="{FF2B5EF4-FFF2-40B4-BE49-F238E27FC236}">
                <a16:creationId xmlns:a16="http://schemas.microsoft.com/office/drawing/2014/main" id="{CDAF9D3D-3555-2343-B09D-40C07E73FD49}"/>
              </a:ext>
            </a:extLst>
          </p:cNvPr>
          <p:cNvPicPr>
            <a:picLocks noChangeAspect="1"/>
          </p:cNvPicPr>
          <p:nvPr/>
        </p:nvPicPr>
        <p:blipFill>
          <a:blip r:embed="rId2"/>
          <a:stretch>
            <a:fillRect/>
          </a:stretch>
        </p:blipFill>
        <p:spPr>
          <a:xfrm>
            <a:off x="1016000" y="1476022"/>
            <a:ext cx="7507817" cy="5005211"/>
          </a:xfrm>
          <a:prstGeom prst="rect">
            <a:avLst/>
          </a:prstGeom>
        </p:spPr>
      </p:pic>
    </p:spTree>
    <p:extLst>
      <p:ext uri="{BB962C8B-B14F-4D97-AF65-F5344CB8AC3E}">
        <p14:creationId xmlns:p14="http://schemas.microsoft.com/office/powerpoint/2010/main" val="3954673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B488-A1EF-F541-B294-C16C9522FF04}"/>
              </a:ext>
            </a:extLst>
          </p:cNvPr>
          <p:cNvSpPr>
            <a:spLocks noGrp="1"/>
          </p:cNvSpPr>
          <p:nvPr>
            <p:ph type="title"/>
          </p:nvPr>
        </p:nvSpPr>
        <p:spPr>
          <a:xfrm>
            <a:off x="838200" y="365126"/>
            <a:ext cx="10515600" cy="975160"/>
          </a:xfrm>
        </p:spPr>
        <p:txBody>
          <a:bodyPr/>
          <a:lstStyle/>
          <a:p>
            <a:r>
              <a:rPr lang="en-US" dirty="0"/>
              <a:t>Experimental Approach</a:t>
            </a:r>
          </a:p>
        </p:txBody>
      </p:sp>
      <p:sp>
        <p:nvSpPr>
          <p:cNvPr id="3" name="Content Placeholder 2">
            <a:extLst>
              <a:ext uri="{FF2B5EF4-FFF2-40B4-BE49-F238E27FC236}">
                <a16:creationId xmlns:a16="http://schemas.microsoft.com/office/drawing/2014/main" id="{B7E38889-3407-174C-BD50-56CF6E95F731}"/>
              </a:ext>
            </a:extLst>
          </p:cNvPr>
          <p:cNvSpPr>
            <a:spLocks noGrp="1"/>
          </p:cNvSpPr>
          <p:nvPr>
            <p:ph idx="1"/>
          </p:nvPr>
        </p:nvSpPr>
        <p:spPr>
          <a:xfrm>
            <a:off x="838200" y="1483519"/>
            <a:ext cx="10879667" cy="1053042"/>
          </a:xfrm>
        </p:spPr>
        <p:txBody>
          <a:bodyPr>
            <a:normAutofit fontScale="85000" lnSpcReduction="20000"/>
          </a:bodyPr>
          <a:lstStyle/>
          <a:p>
            <a:r>
              <a:rPr lang="en-US" dirty="0"/>
              <a:t>Main python code accepted command line arguments to select different network architectures and hyper-parameters</a:t>
            </a:r>
          </a:p>
          <a:p>
            <a:r>
              <a:rPr lang="en-US" dirty="0"/>
              <a:t>Each run results run written file</a:t>
            </a:r>
          </a:p>
          <a:p>
            <a:endParaRPr lang="en-US" dirty="0"/>
          </a:p>
        </p:txBody>
      </p:sp>
      <p:pic>
        <p:nvPicPr>
          <p:cNvPr id="4" name="Picture 3">
            <a:extLst>
              <a:ext uri="{FF2B5EF4-FFF2-40B4-BE49-F238E27FC236}">
                <a16:creationId xmlns:a16="http://schemas.microsoft.com/office/drawing/2014/main" id="{F714CFC0-7D38-1D4A-BE8C-4FE192ED65DA}"/>
              </a:ext>
            </a:extLst>
          </p:cNvPr>
          <p:cNvPicPr/>
          <p:nvPr/>
        </p:nvPicPr>
        <p:blipFill>
          <a:blip r:embed="rId2">
            <a:extLst>
              <a:ext uri="{28A0092B-C50C-407E-A947-70E740481C1C}">
                <a14:useLocalDpi xmlns:a14="http://schemas.microsoft.com/office/drawing/2010/main" val="0"/>
              </a:ext>
            </a:extLst>
          </a:blip>
          <a:stretch>
            <a:fillRect/>
          </a:stretch>
        </p:blipFill>
        <p:spPr>
          <a:xfrm>
            <a:off x="5147733" y="3382435"/>
            <a:ext cx="6790267" cy="2929465"/>
          </a:xfrm>
          <a:prstGeom prst="rect">
            <a:avLst/>
          </a:prstGeom>
        </p:spPr>
      </p:pic>
      <p:sp>
        <p:nvSpPr>
          <p:cNvPr id="5" name="TextBox 4">
            <a:extLst>
              <a:ext uri="{FF2B5EF4-FFF2-40B4-BE49-F238E27FC236}">
                <a16:creationId xmlns:a16="http://schemas.microsoft.com/office/drawing/2014/main" id="{9F8D1BD4-CD38-DD44-A2B8-AC80391E8247}"/>
              </a:ext>
            </a:extLst>
          </p:cNvPr>
          <p:cNvSpPr txBox="1"/>
          <p:nvPr/>
        </p:nvSpPr>
        <p:spPr>
          <a:xfrm>
            <a:off x="838200" y="2536561"/>
            <a:ext cx="356446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Bash scripts to kick off runs in the background</a:t>
            </a:r>
          </a:p>
          <a:p>
            <a:pPr marL="285750" indent="-285750">
              <a:buFont typeface="Arial" panose="020B0604020202020204" pitchFamily="34" charset="0"/>
              <a:buChar char="•"/>
            </a:pPr>
            <a:r>
              <a:rPr lang="en-US" sz="2400" dirty="0"/>
              <a:t>Used cloud GPU – way too slow on a CPU-only machine</a:t>
            </a:r>
          </a:p>
          <a:p>
            <a:pPr marL="285750" indent="-285750">
              <a:buFont typeface="Arial" panose="020B0604020202020204" pitchFamily="34" charset="0"/>
              <a:buChar char="•"/>
            </a:pPr>
            <a:r>
              <a:rPr lang="en-US" sz="2400" dirty="0"/>
              <a:t>Performance measures collected each epoch:</a:t>
            </a:r>
          </a:p>
          <a:p>
            <a:pPr marL="742950" lvl="1" indent="-285750">
              <a:buFont typeface="Arial" panose="020B0604020202020204" pitchFamily="34" charset="0"/>
              <a:buChar char="•"/>
            </a:pPr>
            <a:r>
              <a:rPr lang="en-US" sz="2400" dirty="0"/>
              <a:t>Loss</a:t>
            </a:r>
          </a:p>
          <a:p>
            <a:pPr marL="742950" lvl="1" indent="-285750">
              <a:buFont typeface="Arial" panose="020B0604020202020204" pitchFamily="34" charset="0"/>
              <a:buChar char="•"/>
            </a:pPr>
            <a:r>
              <a:rPr lang="en-US" sz="2400" dirty="0"/>
              <a:t>Val Accuracy</a:t>
            </a:r>
          </a:p>
          <a:p>
            <a:pPr marL="285750" indent="-285750">
              <a:buFont typeface="Arial" panose="020B0604020202020204" pitchFamily="34" charset="0"/>
              <a:buChar char="•"/>
            </a:pPr>
            <a:r>
              <a:rPr lang="en-US" sz="2400" dirty="0"/>
              <a:t>Weights saved for later visualization</a:t>
            </a:r>
          </a:p>
        </p:txBody>
      </p:sp>
    </p:spTree>
    <p:extLst>
      <p:ext uri="{BB962C8B-B14F-4D97-AF65-F5344CB8AC3E}">
        <p14:creationId xmlns:p14="http://schemas.microsoft.com/office/powerpoint/2010/main" val="2904194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6274-F0D1-6C42-A052-E82D63002660}"/>
              </a:ext>
            </a:extLst>
          </p:cNvPr>
          <p:cNvSpPr>
            <a:spLocks noGrp="1"/>
          </p:cNvSpPr>
          <p:nvPr>
            <p:ph type="title"/>
          </p:nvPr>
        </p:nvSpPr>
        <p:spPr/>
        <p:txBody>
          <a:bodyPr/>
          <a:lstStyle/>
          <a:p>
            <a:r>
              <a:rPr lang="en-US" dirty="0"/>
              <a:t>Overfitting Countermeasures</a:t>
            </a:r>
          </a:p>
        </p:txBody>
      </p:sp>
      <p:sp>
        <p:nvSpPr>
          <p:cNvPr id="3" name="Content Placeholder 2">
            <a:extLst>
              <a:ext uri="{FF2B5EF4-FFF2-40B4-BE49-F238E27FC236}">
                <a16:creationId xmlns:a16="http://schemas.microsoft.com/office/drawing/2014/main" id="{6969EEAF-92CE-1044-A60C-51A18E435EA1}"/>
              </a:ext>
            </a:extLst>
          </p:cNvPr>
          <p:cNvSpPr>
            <a:spLocks noGrp="1"/>
          </p:cNvSpPr>
          <p:nvPr>
            <p:ph idx="1"/>
          </p:nvPr>
        </p:nvSpPr>
        <p:spPr>
          <a:xfrm>
            <a:off x="838200" y="1608757"/>
            <a:ext cx="10515600" cy="1266553"/>
          </a:xfrm>
        </p:spPr>
        <p:txBody>
          <a:bodyPr>
            <a:normAutofit/>
          </a:bodyPr>
          <a:lstStyle/>
          <a:p>
            <a:r>
              <a:rPr lang="en-US" sz="2400" dirty="0"/>
              <a:t>Used dropout at 50%</a:t>
            </a:r>
          </a:p>
          <a:p>
            <a:r>
              <a:rPr lang="en-US" sz="2400" dirty="0"/>
              <a:t>Monitored performance metrics over epochs to look for tell-tale loss decreasing while validation accuracy increasing</a:t>
            </a:r>
          </a:p>
          <a:p>
            <a:endParaRPr lang="en-US" dirty="0"/>
          </a:p>
        </p:txBody>
      </p:sp>
      <p:sp>
        <p:nvSpPr>
          <p:cNvPr id="4" name="Title 1">
            <a:extLst>
              <a:ext uri="{FF2B5EF4-FFF2-40B4-BE49-F238E27FC236}">
                <a16:creationId xmlns:a16="http://schemas.microsoft.com/office/drawing/2014/main" id="{2DB7483F-36A5-7C4B-81D7-DB3E013FD294}"/>
              </a:ext>
            </a:extLst>
          </p:cNvPr>
          <p:cNvSpPr txBox="1">
            <a:spLocks/>
          </p:cNvSpPr>
          <p:nvPr/>
        </p:nvSpPr>
        <p:spPr>
          <a:xfrm>
            <a:off x="602293" y="3092178"/>
            <a:ext cx="10515600" cy="9161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Batch Size</a:t>
            </a:r>
          </a:p>
        </p:txBody>
      </p:sp>
      <p:sp>
        <p:nvSpPr>
          <p:cNvPr id="6" name="TextBox 5">
            <a:extLst>
              <a:ext uri="{FF2B5EF4-FFF2-40B4-BE49-F238E27FC236}">
                <a16:creationId xmlns:a16="http://schemas.microsoft.com/office/drawing/2014/main" id="{C634F879-6978-B042-AA2F-0986406E0400}"/>
              </a:ext>
            </a:extLst>
          </p:cNvPr>
          <p:cNvSpPr txBox="1"/>
          <p:nvPr/>
        </p:nvSpPr>
        <p:spPr>
          <a:xfrm>
            <a:off x="838200" y="4026932"/>
            <a:ext cx="8443586"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Used a small batch size of 32 to get frequent weight updates</a:t>
            </a:r>
          </a:p>
          <a:p>
            <a:pPr marL="285750" indent="-285750">
              <a:buFont typeface="Arial" panose="020B0604020202020204" pitchFamily="34" charset="0"/>
              <a:buChar char="•"/>
            </a:pPr>
            <a:r>
              <a:rPr lang="en-US" sz="2400" dirty="0"/>
              <a:t>Performed as well as 16</a:t>
            </a:r>
          </a:p>
          <a:p>
            <a:pPr marL="285750" indent="-285750">
              <a:buFont typeface="Arial" panose="020B0604020202020204" pitchFamily="34" charset="0"/>
              <a:buChar char="•"/>
            </a:pPr>
            <a:r>
              <a:rPr lang="en-US" sz="2400" dirty="0"/>
              <a:t>Larger batch sizes ran faster, did not perform as well</a:t>
            </a:r>
          </a:p>
        </p:txBody>
      </p:sp>
    </p:spTree>
    <p:extLst>
      <p:ext uri="{BB962C8B-B14F-4D97-AF65-F5344CB8AC3E}">
        <p14:creationId xmlns:p14="http://schemas.microsoft.com/office/powerpoint/2010/main" val="3637643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D05D-CC2E-5941-8F01-69108CE29EF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3E069A6-60B6-1D46-82A0-B029A0AC7394}"/>
              </a:ext>
            </a:extLst>
          </p:cNvPr>
          <p:cNvSpPr>
            <a:spLocks noGrp="1"/>
          </p:cNvSpPr>
          <p:nvPr>
            <p:ph idx="1"/>
          </p:nvPr>
        </p:nvSpPr>
        <p:spPr>
          <a:xfrm>
            <a:off x="2963333" y="674158"/>
            <a:ext cx="8915400" cy="1561042"/>
          </a:xfrm>
        </p:spPr>
        <p:txBody>
          <a:bodyPr/>
          <a:lstStyle/>
          <a:p>
            <a:r>
              <a:rPr lang="en-US" dirty="0"/>
              <a:t>Accuracy is the performance metric (target .90)</a:t>
            </a:r>
          </a:p>
          <a:p>
            <a:r>
              <a:rPr lang="en-US" dirty="0"/>
              <a:t>Achieved 91.6% on the test data</a:t>
            </a:r>
          </a:p>
          <a:p>
            <a:r>
              <a:rPr lang="en-US" dirty="0"/>
              <a:t>(Need to try 5x5 kernels w/ Dropout)</a:t>
            </a:r>
          </a:p>
          <a:p>
            <a:endParaRPr lang="en-US" dirty="0"/>
          </a:p>
        </p:txBody>
      </p:sp>
      <p:pic>
        <p:nvPicPr>
          <p:cNvPr id="4" name="Picture 3">
            <a:extLst>
              <a:ext uri="{FF2B5EF4-FFF2-40B4-BE49-F238E27FC236}">
                <a16:creationId xmlns:a16="http://schemas.microsoft.com/office/drawing/2014/main" id="{B0D2EEED-B5BA-A747-806F-CA1FC9AEE02F}"/>
              </a:ext>
            </a:extLst>
          </p:cNvPr>
          <p:cNvPicPr/>
          <p:nvPr/>
        </p:nvPicPr>
        <p:blipFill>
          <a:blip r:embed="rId2"/>
          <a:stretch>
            <a:fillRect/>
          </a:stretch>
        </p:blipFill>
        <p:spPr>
          <a:xfrm>
            <a:off x="7840134" y="2235200"/>
            <a:ext cx="3822521" cy="4029339"/>
          </a:xfrm>
          <a:prstGeom prst="rect">
            <a:avLst/>
          </a:prstGeom>
        </p:spPr>
      </p:pic>
      <p:pic>
        <p:nvPicPr>
          <p:cNvPr id="6" name="Picture 5">
            <a:extLst>
              <a:ext uri="{FF2B5EF4-FFF2-40B4-BE49-F238E27FC236}">
                <a16:creationId xmlns:a16="http://schemas.microsoft.com/office/drawing/2014/main" id="{91906E08-9A2D-954F-9FF2-317F7C4753BE}"/>
              </a:ext>
            </a:extLst>
          </p:cNvPr>
          <p:cNvPicPr>
            <a:picLocks noChangeAspect="1"/>
          </p:cNvPicPr>
          <p:nvPr/>
        </p:nvPicPr>
        <p:blipFill>
          <a:blip r:embed="rId3"/>
          <a:stretch>
            <a:fillRect/>
          </a:stretch>
        </p:blipFill>
        <p:spPr>
          <a:xfrm>
            <a:off x="838200" y="3252919"/>
            <a:ext cx="5994400" cy="1993900"/>
          </a:xfrm>
          <a:prstGeom prst="rect">
            <a:avLst/>
          </a:prstGeom>
        </p:spPr>
      </p:pic>
    </p:spTree>
    <p:extLst>
      <p:ext uri="{BB962C8B-B14F-4D97-AF65-F5344CB8AC3E}">
        <p14:creationId xmlns:p14="http://schemas.microsoft.com/office/powerpoint/2010/main" val="1103345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23B6-2AD9-2F40-8DBD-6407230661FF}"/>
              </a:ext>
            </a:extLst>
          </p:cNvPr>
          <p:cNvSpPr>
            <a:spLocks noGrp="1"/>
          </p:cNvSpPr>
          <p:nvPr>
            <p:ph type="title"/>
          </p:nvPr>
        </p:nvSpPr>
        <p:spPr>
          <a:xfrm>
            <a:off x="838200" y="296862"/>
            <a:ext cx="10515600" cy="1325563"/>
          </a:xfrm>
        </p:spPr>
        <p:txBody>
          <a:bodyPr/>
          <a:lstStyle/>
          <a:p>
            <a:r>
              <a:rPr lang="en-US" dirty="0"/>
              <a:t>Monitored Metrics</a:t>
            </a:r>
          </a:p>
        </p:txBody>
      </p:sp>
      <p:graphicFrame>
        <p:nvGraphicFramePr>
          <p:cNvPr id="4" name="Chart 3">
            <a:extLst>
              <a:ext uri="{FF2B5EF4-FFF2-40B4-BE49-F238E27FC236}">
                <a16:creationId xmlns:a16="http://schemas.microsoft.com/office/drawing/2014/main" id="{7EA0316D-858C-41A0-8FE3-9B16DB1D0A55}"/>
              </a:ext>
            </a:extLst>
          </p:cNvPr>
          <p:cNvGraphicFramePr/>
          <p:nvPr>
            <p:extLst>
              <p:ext uri="{D42A27DB-BD31-4B8C-83A1-F6EECF244321}">
                <p14:modId xmlns:p14="http://schemas.microsoft.com/office/powerpoint/2010/main" val="129640349"/>
              </p:ext>
            </p:extLst>
          </p:nvPr>
        </p:nvGraphicFramePr>
        <p:xfrm>
          <a:off x="838200" y="21082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645AD58-48FC-4713-A0CA-5D800C9B581C}"/>
              </a:ext>
            </a:extLst>
          </p:cNvPr>
          <p:cNvGraphicFramePr/>
          <p:nvPr>
            <p:extLst>
              <p:ext uri="{D42A27DB-BD31-4B8C-83A1-F6EECF244321}">
                <p14:modId xmlns:p14="http://schemas.microsoft.com/office/powerpoint/2010/main" val="3472652196"/>
              </p:ext>
            </p:extLst>
          </p:nvPr>
        </p:nvGraphicFramePr>
        <p:xfrm>
          <a:off x="5658045" y="1941512"/>
          <a:ext cx="4733925" cy="307657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4C418AFA-2893-6A4C-8D02-D9E3D2E40EC9}"/>
              </a:ext>
            </a:extLst>
          </p:cNvPr>
          <p:cNvSpPr txBox="1"/>
          <p:nvPr/>
        </p:nvSpPr>
        <p:spPr>
          <a:xfrm>
            <a:off x="3803736" y="5180696"/>
            <a:ext cx="4221271" cy="646331"/>
          </a:xfrm>
          <a:prstGeom prst="rect">
            <a:avLst/>
          </a:prstGeom>
          <a:noFill/>
        </p:spPr>
        <p:txBody>
          <a:bodyPr wrap="square" rtlCol="0">
            <a:spAutoFit/>
          </a:bodyPr>
          <a:lstStyle/>
          <a:p>
            <a:r>
              <a:rPr lang="en-US" dirty="0"/>
              <a:t>“Winning” network did not show overfitting signs but runner-up did</a:t>
            </a:r>
          </a:p>
        </p:txBody>
      </p:sp>
    </p:spTree>
    <p:extLst>
      <p:ext uri="{BB962C8B-B14F-4D97-AF65-F5344CB8AC3E}">
        <p14:creationId xmlns:p14="http://schemas.microsoft.com/office/powerpoint/2010/main" val="3351401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ED27-6D4D-B74C-B94E-64456DD50AF3}"/>
              </a:ext>
            </a:extLst>
          </p:cNvPr>
          <p:cNvSpPr>
            <a:spLocks noGrp="1"/>
          </p:cNvSpPr>
          <p:nvPr>
            <p:ph type="title"/>
          </p:nvPr>
        </p:nvSpPr>
        <p:spPr>
          <a:xfrm>
            <a:off x="838200" y="365125"/>
            <a:ext cx="10515600" cy="1460500"/>
          </a:xfrm>
        </p:spPr>
        <p:txBody>
          <a:bodyPr/>
          <a:lstStyle/>
          <a:p>
            <a:r>
              <a:rPr lang="en-US" b="1" dirty="0"/>
              <a:t>Unsupervised Digit Removal from Images</a:t>
            </a:r>
            <a:br>
              <a:rPr lang="en-US" b="1" dirty="0"/>
            </a:br>
            <a:endParaRPr lang="en-US" dirty="0"/>
          </a:p>
        </p:txBody>
      </p:sp>
      <p:sp>
        <p:nvSpPr>
          <p:cNvPr id="3" name="Content Placeholder 2">
            <a:extLst>
              <a:ext uri="{FF2B5EF4-FFF2-40B4-BE49-F238E27FC236}">
                <a16:creationId xmlns:a16="http://schemas.microsoft.com/office/drawing/2014/main" id="{C941130F-BAD8-9948-BDE9-39710E4794E2}"/>
              </a:ext>
            </a:extLst>
          </p:cNvPr>
          <p:cNvSpPr>
            <a:spLocks noGrp="1"/>
          </p:cNvSpPr>
          <p:nvPr>
            <p:ph idx="1"/>
          </p:nvPr>
        </p:nvSpPr>
        <p:spPr>
          <a:xfrm>
            <a:off x="711200" y="1300691"/>
            <a:ext cx="10642600" cy="4625976"/>
          </a:xfrm>
        </p:spPr>
        <p:txBody>
          <a:bodyPr>
            <a:normAutofit fontScale="92500" lnSpcReduction="10000"/>
          </a:bodyPr>
          <a:lstStyle/>
          <a:p>
            <a:pPr marL="0" indent="0">
              <a:buNone/>
            </a:pPr>
            <a:r>
              <a:rPr lang="en-US" dirty="0"/>
              <a:t>Not supervised: No labeled training data</a:t>
            </a:r>
            <a:br>
              <a:rPr lang="en-US" dirty="0"/>
            </a:br>
            <a:endParaRPr lang="en-US" dirty="0"/>
          </a:p>
          <a:p>
            <a:pPr marL="0" indent="0">
              <a:buNone/>
            </a:pPr>
            <a:r>
              <a:rPr lang="en-US" dirty="0"/>
              <a:t>Approach:</a:t>
            </a:r>
          </a:p>
          <a:p>
            <a:r>
              <a:rPr lang="en-US" dirty="0"/>
              <a:t>Train a model in </a:t>
            </a:r>
            <a:r>
              <a:rPr lang="en-US" dirty="0" err="1"/>
              <a:t>PyTorch</a:t>
            </a:r>
            <a:r>
              <a:rPr lang="en-US" dirty="0"/>
              <a:t> to classify digit images</a:t>
            </a:r>
          </a:p>
          <a:p>
            <a:r>
              <a:rPr lang="en-US" dirty="0"/>
              <a:t>Use by-products of the model to identify key pixels for an image </a:t>
            </a:r>
          </a:p>
          <a:p>
            <a:pPr lvl="1"/>
            <a:r>
              <a:rPr lang="en-US" dirty="0"/>
              <a:t>Key Pixel: represents the background without the digit</a:t>
            </a:r>
          </a:p>
          <a:p>
            <a:r>
              <a:rPr lang="en-US" dirty="0"/>
              <a:t>Create a Generalized Regression NN, trained with the key pixels, to generate an image</a:t>
            </a:r>
          </a:p>
          <a:p>
            <a:endParaRPr lang="en-US" dirty="0"/>
          </a:p>
          <a:p>
            <a:pPr marL="0" indent="0">
              <a:buNone/>
            </a:pPr>
            <a:r>
              <a:rPr lang="en-US" dirty="0"/>
              <a:t>Goal is when the generated image is returned to the parent, a photorealistic image without the digit results</a:t>
            </a:r>
          </a:p>
        </p:txBody>
      </p:sp>
    </p:spTree>
    <p:extLst>
      <p:ext uri="{BB962C8B-B14F-4D97-AF65-F5344CB8AC3E}">
        <p14:creationId xmlns:p14="http://schemas.microsoft.com/office/powerpoint/2010/main" val="763814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5BB-4FF9-0C42-9118-7DD4FC5D103A}"/>
              </a:ext>
            </a:extLst>
          </p:cNvPr>
          <p:cNvSpPr>
            <a:spLocks noGrp="1"/>
          </p:cNvSpPr>
          <p:nvPr>
            <p:ph type="title"/>
          </p:nvPr>
        </p:nvSpPr>
        <p:spPr/>
        <p:txBody>
          <a:bodyPr/>
          <a:lstStyle/>
          <a:p>
            <a:r>
              <a:rPr lang="en-US" dirty="0"/>
              <a:t>Identifying Key Pixels</a:t>
            </a:r>
          </a:p>
        </p:txBody>
      </p:sp>
      <p:sp>
        <p:nvSpPr>
          <p:cNvPr id="3" name="Content Placeholder 2">
            <a:extLst>
              <a:ext uri="{FF2B5EF4-FFF2-40B4-BE49-F238E27FC236}">
                <a16:creationId xmlns:a16="http://schemas.microsoft.com/office/drawing/2014/main" id="{073DB995-4B5E-F64E-A519-A57F1D1F1070}"/>
              </a:ext>
            </a:extLst>
          </p:cNvPr>
          <p:cNvSpPr>
            <a:spLocks noGrp="1"/>
          </p:cNvSpPr>
          <p:nvPr>
            <p:ph idx="1"/>
          </p:nvPr>
        </p:nvSpPr>
        <p:spPr>
          <a:xfrm>
            <a:off x="838201" y="1825625"/>
            <a:ext cx="4902200" cy="4351338"/>
          </a:xfrm>
        </p:spPr>
        <p:txBody>
          <a:bodyPr/>
          <a:lstStyle/>
          <a:p>
            <a:r>
              <a:rPr lang="en-US" dirty="0"/>
              <a:t>First thought, gradients</a:t>
            </a:r>
          </a:p>
          <a:p>
            <a:r>
              <a:rPr lang="en-US" dirty="0"/>
              <a:t>Very noisy</a:t>
            </a:r>
          </a:p>
          <a:p>
            <a:r>
              <a:rPr lang="en-US" dirty="0"/>
              <a:t>Promising, perhaps better suited to a supervised approach</a:t>
            </a:r>
          </a:p>
          <a:p>
            <a:endParaRPr lang="en-US" dirty="0"/>
          </a:p>
          <a:p>
            <a:endParaRPr lang="en-US" dirty="0"/>
          </a:p>
        </p:txBody>
      </p:sp>
      <p:pic>
        <p:nvPicPr>
          <p:cNvPr id="6" name="Picture 5">
            <a:extLst>
              <a:ext uri="{FF2B5EF4-FFF2-40B4-BE49-F238E27FC236}">
                <a16:creationId xmlns:a16="http://schemas.microsoft.com/office/drawing/2014/main" id="{DC4CBA7C-4E3D-E245-8015-5C8A9BA5F8C5}"/>
              </a:ext>
            </a:extLst>
          </p:cNvPr>
          <p:cNvPicPr>
            <a:picLocks noChangeAspect="1"/>
          </p:cNvPicPr>
          <p:nvPr/>
        </p:nvPicPr>
        <p:blipFill>
          <a:blip r:embed="rId2"/>
          <a:stretch>
            <a:fillRect/>
          </a:stretch>
        </p:blipFill>
        <p:spPr>
          <a:xfrm>
            <a:off x="5900618" y="876830"/>
            <a:ext cx="5589758" cy="5300133"/>
          </a:xfrm>
          <a:prstGeom prst="rect">
            <a:avLst/>
          </a:prstGeom>
        </p:spPr>
      </p:pic>
    </p:spTree>
    <p:extLst>
      <p:ext uri="{BB962C8B-B14F-4D97-AF65-F5344CB8AC3E}">
        <p14:creationId xmlns:p14="http://schemas.microsoft.com/office/powerpoint/2010/main" val="344679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227D-73A6-2549-B02B-CD01E7CE215C}"/>
              </a:ext>
            </a:extLst>
          </p:cNvPr>
          <p:cNvSpPr>
            <a:spLocks noGrp="1"/>
          </p:cNvSpPr>
          <p:nvPr>
            <p:ph type="title"/>
          </p:nvPr>
        </p:nvSpPr>
        <p:spPr/>
        <p:txBody>
          <a:bodyPr/>
          <a:lstStyle/>
          <a:p>
            <a:r>
              <a:rPr lang="en-US" dirty="0"/>
              <a:t>The Data</a:t>
            </a:r>
          </a:p>
        </p:txBody>
      </p:sp>
      <p:pic>
        <p:nvPicPr>
          <p:cNvPr id="5" name="Content Placeholder 4">
            <a:extLst>
              <a:ext uri="{FF2B5EF4-FFF2-40B4-BE49-F238E27FC236}">
                <a16:creationId xmlns:a16="http://schemas.microsoft.com/office/drawing/2014/main" id="{74C39717-0618-684D-9199-A04C68DADD2B}"/>
              </a:ext>
            </a:extLst>
          </p:cNvPr>
          <p:cNvPicPr>
            <a:picLocks noGrp="1" noChangeAspect="1"/>
          </p:cNvPicPr>
          <p:nvPr>
            <p:ph idx="1"/>
          </p:nvPr>
        </p:nvPicPr>
        <p:blipFill>
          <a:blip r:embed="rId2"/>
          <a:stretch>
            <a:fillRect/>
          </a:stretch>
        </p:blipFill>
        <p:spPr>
          <a:xfrm>
            <a:off x="1943312" y="2150533"/>
            <a:ext cx="8877089" cy="4026430"/>
          </a:xfrm>
        </p:spPr>
      </p:pic>
      <p:sp>
        <p:nvSpPr>
          <p:cNvPr id="6" name="TextBox 5">
            <a:extLst>
              <a:ext uri="{FF2B5EF4-FFF2-40B4-BE49-F238E27FC236}">
                <a16:creationId xmlns:a16="http://schemas.microsoft.com/office/drawing/2014/main" id="{496BE8AB-FD5A-6D41-B6FB-F545FAE4FBB6}"/>
              </a:ext>
            </a:extLst>
          </p:cNvPr>
          <p:cNvSpPr txBox="1"/>
          <p:nvPr/>
        </p:nvSpPr>
        <p:spPr>
          <a:xfrm>
            <a:off x="694267" y="1506022"/>
            <a:ext cx="4954433" cy="369332"/>
          </a:xfrm>
          <a:prstGeom prst="rect">
            <a:avLst/>
          </a:prstGeom>
          <a:noFill/>
        </p:spPr>
        <p:txBody>
          <a:bodyPr wrap="none" rtlCol="0">
            <a:spAutoFit/>
          </a:bodyPr>
          <a:lstStyle/>
          <a:p>
            <a:r>
              <a:rPr lang="en-US" dirty="0"/>
              <a:t>Images from Google Street View that contain digits</a:t>
            </a:r>
          </a:p>
        </p:txBody>
      </p:sp>
    </p:spTree>
    <p:extLst>
      <p:ext uri="{BB962C8B-B14F-4D97-AF65-F5344CB8AC3E}">
        <p14:creationId xmlns:p14="http://schemas.microsoft.com/office/powerpoint/2010/main" val="1754611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4BF6-18BE-2A41-8E0D-1379A7D8F49F}"/>
              </a:ext>
            </a:extLst>
          </p:cNvPr>
          <p:cNvSpPr>
            <a:spLocks noGrp="1"/>
          </p:cNvSpPr>
          <p:nvPr>
            <p:ph type="title"/>
          </p:nvPr>
        </p:nvSpPr>
        <p:spPr>
          <a:xfrm>
            <a:off x="838200" y="365126"/>
            <a:ext cx="10515600" cy="1192742"/>
          </a:xfrm>
        </p:spPr>
        <p:txBody>
          <a:bodyPr/>
          <a:lstStyle/>
          <a:p>
            <a:r>
              <a:rPr lang="en-US" dirty="0"/>
              <a:t>Next Try: Feature Maps from first Conv Layer</a:t>
            </a:r>
          </a:p>
        </p:txBody>
      </p:sp>
      <p:sp>
        <p:nvSpPr>
          <p:cNvPr id="3" name="Content Placeholder 2">
            <a:extLst>
              <a:ext uri="{FF2B5EF4-FFF2-40B4-BE49-F238E27FC236}">
                <a16:creationId xmlns:a16="http://schemas.microsoft.com/office/drawing/2014/main" id="{3F4A0CE5-5E29-9243-A456-AC7B1EBE5E79}"/>
              </a:ext>
            </a:extLst>
          </p:cNvPr>
          <p:cNvSpPr>
            <a:spLocks noGrp="1"/>
          </p:cNvSpPr>
          <p:nvPr>
            <p:ph idx="1"/>
          </p:nvPr>
        </p:nvSpPr>
        <p:spPr>
          <a:xfrm>
            <a:off x="838200" y="1557868"/>
            <a:ext cx="10515600" cy="4351338"/>
          </a:xfrm>
        </p:spPr>
        <p:txBody>
          <a:bodyPr/>
          <a:lstStyle/>
          <a:p>
            <a:r>
              <a:rPr lang="en-US" dirty="0"/>
              <a:t>First layer set up with stride, padding to have same Feature Map size as the image</a:t>
            </a:r>
          </a:p>
          <a:p>
            <a:r>
              <a:rPr lang="en-US" dirty="0"/>
              <a:t>48 Feature Maps from the first layer, reduced using mean() and </a:t>
            </a:r>
            <a:r>
              <a:rPr lang="en-US" dirty="0" err="1"/>
              <a:t>std</a:t>
            </a:r>
            <a:r>
              <a:rPr lang="en-US" dirty="0"/>
              <a:t>() across the pixel dimension – results in a tensor dimensioned the same as the image</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8DBF66ED-7354-7E4E-84B0-E3AC0947A53B}"/>
              </a:ext>
            </a:extLst>
          </p:cNvPr>
          <p:cNvPicPr>
            <a:picLocks noChangeAspect="1"/>
          </p:cNvPicPr>
          <p:nvPr/>
        </p:nvPicPr>
        <p:blipFill>
          <a:blip r:embed="rId2"/>
          <a:stretch>
            <a:fillRect/>
          </a:stretch>
        </p:blipFill>
        <p:spPr>
          <a:xfrm>
            <a:off x="4159800" y="3893874"/>
            <a:ext cx="5486400" cy="2476500"/>
          </a:xfrm>
          <a:prstGeom prst="rect">
            <a:avLst/>
          </a:prstGeom>
        </p:spPr>
      </p:pic>
    </p:spTree>
    <p:extLst>
      <p:ext uri="{BB962C8B-B14F-4D97-AF65-F5344CB8AC3E}">
        <p14:creationId xmlns:p14="http://schemas.microsoft.com/office/powerpoint/2010/main" val="340752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FE69-D396-BD4B-8A19-141919B49DE2}"/>
              </a:ext>
            </a:extLst>
          </p:cNvPr>
          <p:cNvSpPr>
            <a:spLocks noGrp="1"/>
          </p:cNvSpPr>
          <p:nvPr>
            <p:ph type="title"/>
          </p:nvPr>
        </p:nvSpPr>
        <p:spPr/>
        <p:txBody>
          <a:bodyPr/>
          <a:lstStyle/>
          <a:p>
            <a:r>
              <a:rPr lang="en-US" dirty="0"/>
              <a:t>Feature Map for the first digit . . .</a:t>
            </a:r>
          </a:p>
        </p:txBody>
      </p:sp>
      <p:pic>
        <p:nvPicPr>
          <p:cNvPr id="5" name="Content Placeholder 4">
            <a:extLst>
              <a:ext uri="{FF2B5EF4-FFF2-40B4-BE49-F238E27FC236}">
                <a16:creationId xmlns:a16="http://schemas.microsoft.com/office/drawing/2014/main" id="{5430DAA5-6F95-1348-8FA0-5DB925C9DA9D}"/>
              </a:ext>
            </a:extLst>
          </p:cNvPr>
          <p:cNvPicPr>
            <a:picLocks noGrp="1" noChangeAspect="1"/>
          </p:cNvPicPr>
          <p:nvPr>
            <p:ph idx="1"/>
          </p:nvPr>
        </p:nvPicPr>
        <p:blipFill>
          <a:blip r:embed="rId2"/>
          <a:stretch>
            <a:fillRect/>
          </a:stretch>
        </p:blipFill>
        <p:spPr>
          <a:xfrm>
            <a:off x="2103602" y="1825626"/>
            <a:ext cx="7984796" cy="4759706"/>
          </a:xfrm>
        </p:spPr>
      </p:pic>
    </p:spTree>
    <p:extLst>
      <p:ext uri="{BB962C8B-B14F-4D97-AF65-F5344CB8AC3E}">
        <p14:creationId xmlns:p14="http://schemas.microsoft.com/office/powerpoint/2010/main" val="1030643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1224-E1A9-1345-B841-7CCF09DE5F9E}"/>
              </a:ext>
            </a:extLst>
          </p:cNvPr>
          <p:cNvSpPr>
            <a:spLocks noGrp="1"/>
          </p:cNvSpPr>
          <p:nvPr>
            <p:ph type="title"/>
          </p:nvPr>
        </p:nvSpPr>
        <p:spPr/>
        <p:txBody>
          <a:bodyPr/>
          <a:lstStyle/>
          <a:p>
            <a:r>
              <a:rPr lang="en-US" dirty="0"/>
              <a:t>. . .And the second</a:t>
            </a:r>
          </a:p>
        </p:txBody>
      </p:sp>
      <p:pic>
        <p:nvPicPr>
          <p:cNvPr id="5" name="Content Placeholder 4">
            <a:extLst>
              <a:ext uri="{FF2B5EF4-FFF2-40B4-BE49-F238E27FC236}">
                <a16:creationId xmlns:a16="http://schemas.microsoft.com/office/drawing/2014/main" id="{C64BB849-C702-9342-9476-BE4A77C69790}"/>
              </a:ext>
            </a:extLst>
          </p:cNvPr>
          <p:cNvPicPr>
            <a:picLocks noGrp="1" noChangeAspect="1"/>
          </p:cNvPicPr>
          <p:nvPr>
            <p:ph idx="1"/>
          </p:nvPr>
        </p:nvPicPr>
        <p:blipFill>
          <a:blip r:embed="rId2"/>
          <a:stretch>
            <a:fillRect/>
          </a:stretch>
        </p:blipFill>
        <p:spPr>
          <a:xfrm>
            <a:off x="2065867" y="1528290"/>
            <a:ext cx="7798529" cy="4648673"/>
          </a:xfrm>
        </p:spPr>
      </p:pic>
    </p:spTree>
    <p:extLst>
      <p:ext uri="{BB962C8B-B14F-4D97-AF65-F5344CB8AC3E}">
        <p14:creationId xmlns:p14="http://schemas.microsoft.com/office/powerpoint/2010/main" val="2721937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AF9C-27E0-244F-889B-A05AC980F558}"/>
              </a:ext>
            </a:extLst>
          </p:cNvPr>
          <p:cNvSpPr>
            <a:spLocks noGrp="1"/>
          </p:cNvSpPr>
          <p:nvPr>
            <p:ph type="title"/>
          </p:nvPr>
        </p:nvSpPr>
        <p:spPr/>
        <p:txBody>
          <a:bodyPr/>
          <a:lstStyle/>
          <a:p>
            <a:r>
              <a:rPr lang="en-US" dirty="0"/>
              <a:t>Feature Map Reductions</a:t>
            </a:r>
          </a:p>
        </p:txBody>
      </p:sp>
      <p:pic>
        <p:nvPicPr>
          <p:cNvPr id="13" name="Picture 12">
            <a:extLst>
              <a:ext uri="{FF2B5EF4-FFF2-40B4-BE49-F238E27FC236}">
                <a16:creationId xmlns:a16="http://schemas.microsoft.com/office/drawing/2014/main" id="{4CB0E378-3BC7-0A41-812F-54ABF8687740}"/>
              </a:ext>
            </a:extLst>
          </p:cNvPr>
          <p:cNvPicPr>
            <a:picLocks noChangeAspect="1"/>
          </p:cNvPicPr>
          <p:nvPr/>
        </p:nvPicPr>
        <p:blipFill>
          <a:blip r:embed="rId2"/>
          <a:stretch>
            <a:fillRect/>
          </a:stretch>
        </p:blipFill>
        <p:spPr>
          <a:xfrm>
            <a:off x="338667" y="1690688"/>
            <a:ext cx="5249333" cy="3400976"/>
          </a:xfrm>
          <a:prstGeom prst="rect">
            <a:avLst/>
          </a:prstGeom>
        </p:spPr>
      </p:pic>
      <p:pic>
        <p:nvPicPr>
          <p:cNvPr id="18" name="Picture 17">
            <a:extLst>
              <a:ext uri="{FF2B5EF4-FFF2-40B4-BE49-F238E27FC236}">
                <a16:creationId xmlns:a16="http://schemas.microsoft.com/office/drawing/2014/main" id="{AE0639ED-D552-D24B-8B94-742D8DA2F700}"/>
              </a:ext>
            </a:extLst>
          </p:cNvPr>
          <p:cNvPicPr/>
          <p:nvPr/>
        </p:nvPicPr>
        <p:blipFill>
          <a:blip r:embed="rId3"/>
          <a:stretch>
            <a:fillRect/>
          </a:stretch>
        </p:blipFill>
        <p:spPr>
          <a:xfrm>
            <a:off x="5909733" y="1690688"/>
            <a:ext cx="5943600" cy="3850640"/>
          </a:xfrm>
          <a:prstGeom prst="rect">
            <a:avLst/>
          </a:prstGeom>
        </p:spPr>
      </p:pic>
    </p:spTree>
    <p:extLst>
      <p:ext uri="{BB962C8B-B14F-4D97-AF65-F5344CB8AC3E}">
        <p14:creationId xmlns:p14="http://schemas.microsoft.com/office/powerpoint/2010/main" val="3530723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6501-D5D9-AD46-945E-1E235148627D}"/>
              </a:ext>
            </a:extLst>
          </p:cNvPr>
          <p:cNvSpPr>
            <a:spLocks noGrp="1"/>
          </p:cNvSpPr>
          <p:nvPr>
            <p:ph type="title"/>
          </p:nvPr>
        </p:nvSpPr>
        <p:spPr/>
        <p:txBody>
          <a:bodyPr/>
          <a:lstStyle/>
          <a:p>
            <a:r>
              <a:rPr lang="en-US" dirty="0"/>
              <a:t>Key Pixel Identification</a:t>
            </a:r>
          </a:p>
        </p:txBody>
      </p:sp>
      <p:pic>
        <p:nvPicPr>
          <p:cNvPr id="5" name="Content Placeholder 4">
            <a:extLst>
              <a:ext uri="{FF2B5EF4-FFF2-40B4-BE49-F238E27FC236}">
                <a16:creationId xmlns:a16="http://schemas.microsoft.com/office/drawing/2014/main" id="{70D61EF8-CD46-6B49-9A48-E9EE690F8A8D}"/>
              </a:ext>
            </a:extLst>
          </p:cNvPr>
          <p:cNvPicPr>
            <a:picLocks noGrp="1" noChangeAspect="1"/>
          </p:cNvPicPr>
          <p:nvPr>
            <p:ph idx="1"/>
          </p:nvPr>
        </p:nvPicPr>
        <p:blipFill>
          <a:blip r:embed="rId2"/>
          <a:stretch>
            <a:fillRect/>
          </a:stretch>
        </p:blipFill>
        <p:spPr>
          <a:xfrm>
            <a:off x="1075267" y="2034910"/>
            <a:ext cx="4021666" cy="3894219"/>
          </a:xfrm>
        </p:spPr>
      </p:pic>
      <p:pic>
        <p:nvPicPr>
          <p:cNvPr id="7" name="Picture 6">
            <a:extLst>
              <a:ext uri="{FF2B5EF4-FFF2-40B4-BE49-F238E27FC236}">
                <a16:creationId xmlns:a16="http://schemas.microsoft.com/office/drawing/2014/main" id="{7E15718E-56E0-6F4E-9896-9607F4913551}"/>
              </a:ext>
            </a:extLst>
          </p:cNvPr>
          <p:cNvPicPr>
            <a:picLocks noChangeAspect="1"/>
          </p:cNvPicPr>
          <p:nvPr/>
        </p:nvPicPr>
        <p:blipFill>
          <a:blip r:embed="rId3"/>
          <a:stretch>
            <a:fillRect/>
          </a:stretch>
        </p:blipFill>
        <p:spPr>
          <a:xfrm>
            <a:off x="5604933" y="2034911"/>
            <a:ext cx="5283200" cy="3999089"/>
          </a:xfrm>
          <a:prstGeom prst="rect">
            <a:avLst/>
          </a:prstGeom>
        </p:spPr>
      </p:pic>
    </p:spTree>
    <p:extLst>
      <p:ext uri="{BB962C8B-B14F-4D97-AF65-F5344CB8AC3E}">
        <p14:creationId xmlns:p14="http://schemas.microsoft.com/office/powerpoint/2010/main" val="3878659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5438-8E5F-C049-8593-98F05D312B82}"/>
              </a:ext>
            </a:extLst>
          </p:cNvPr>
          <p:cNvSpPr>
            <a:spLocks noGrp="1"/>
          </p:cNvSpPr>
          <p:nvPr>
            <p:ph type="title"/>
          </p:nvPr>
        </p:nvSpPr>
        <p:spPr/>
        <p:txBody>
          <a:bodyPr/>
          <a:lstStyle/>
          <a:p>
            <a:r>
              <a:rPr lang="en-US" dirty="0"/>
              <a:t>Network to Generate an Image</a:t>
            </a:r>
          </a:p>
        </p:txBody>
      </p:sp>
      <p:sp>
        <p:nvSpPr>
          <p:cNvPr id="3" name="Content Placeholder 2">
            <a:extLst>
              <a:ext uri="{FF2B5EF4-FFF2-40B4-BE49-F238E27FC236}">
                <a16:creationId xmlns:a16="http://schemas.microsoft.com/office/drawing/2014/main" id="{6890DD64-506F-7D46-AA35-9B4865CAF647}"/>
              </a:ext>
            </a:extLst>
          </p:cNvPr>
          <p:cNvSpPr>
            <a:spLocks noGrp="1"/>
          </p:cNvSpPr>
          <p:nvPr>
            <p:ph idx="1"/>
          </p:nvPr>
        </p:nvSpPr>
        <p:spPr/>
        <p:txBody>
          <a:bodyPr/>
          <a:lstStyle/>
          <a:p>
            <a:r>
              <a:rPr lang="en-US" dirty="0"/>
              <a:t>Based on a paper about image infill after removing overlays:</a:t>
            </a:r>
          </a:p>
          <a:p>
            <a:pPr marL="0" indent="0">
              <a:buNone/>
            </a:pPr>
            <a:endParaRPr lang="en-US" dirty="0"/>
          </a:p>
          <a:p>
            <a:pPr marL="0" indent="0">
              <a:buNone/>
            </a:pPr>
            <a:r>
              <a:rPr lang="en-US" dirty="0" err="1"/>
              <a:t>Alilou</a:t>
            </a:r>
            <a:r>
              <a:rPr lang="en-US" dirty="0"/>
              <a:t>, V., &amp; </a:t>
            </a:r>
            <a:r>
              <a:rPr lang="en-US" dirty="0" err="1"/>
              <a:t>Yaghmaee</a:t>
            </a:r>
            <a:r>
              <a:rPr lang="en-US" dirty="0"/>
              <a:t>, F. (2015). Application of GRNN neural network in non-texture image inpainting and restoration. </a:t>
            </a:r>
            <a:r>
              <a:rPr lang="en-US" i="1" dirty="0"/>
              <a:t>Pattern Recognition Letters</a:t>
            </a:r>
            <a:r>
              <a:rPr lang="en-US" dirty="0"/>
              <a:t>, 24-31.</a:t>
            </a:r>
          </a:p>
          <a:p>
            <a:endParaRPr lang="en-US" dirty="0"/>
          </a:p>
        </p:txBody>
      </p:sp>
    </p:spTree>
    <p:extLst>
      <p:ext uri="{BB962C8B-B14F-4D97-AF65-F5344CB8AC3E}">
        <p14:creationId xmlns:p14="http://schemas.microsoft.com/office/powerpoint/2010/main" val="1446819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DEDD-50B1-C94B-AE7B-A42D6790E7E7}"/>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97D59F66-9598-DC4E-8F22-1151FB496AC8}"/>
              </a:ext>
            </a:extLst>
          </p:cNvPr>
          <p:cNvPicPr>
            <a:picLocks noGrp="1"/>
          </p:cNvPicPr>
          <p:nvPr>
            <p:ph idx="1"/>
          </p:nvPr>
        </p:nvPicPr>
        <p:blipFill>
          <a:blip r:embed="rId2"/>
          <a:stretch>
            <a:fillRect/>
          </a:stretch>
        </p:blipFill>
        <p:spPr>
          <a:xfrm>
            <a:off x="4762500" y="1027906"/>
            <a:ext cx="7035800" cy="4051300"/>
          </a:xfrm>
          <a:prstGeom prst="rect">
            <a:avLst/>
          </a:prstGeom>
        </p:spPr>
      </p:pic>
      <p:sp>
        <p:nvSpPr>
          <p:cNvPr id="5" name="TextBox 4">
            <a:extLst>
              <a:ext uri="{FF2B5EF4-FFF2-40B4-BE49-F238E27FC236}">
                <a16:creationId xmlns:a16="http://schemas.microsoft.com/office/drawing/2014/main" id="{944109EE-F01B-714D-ADAA-E44D47CC0E49}"/>
              </a:ext>
            </a:extLst>
          </p:cNvPr>
          <p:cNvSpPr txBox="1"/>
          <p:nvPr/>
        </p:nvSpPr>
        <p:spPr>
          <a:xfrm>
            <a:off x="886883" y="1690688"/>
            <a:ext cx="316018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Input: </a:t>
            </a:r>
            <a:r>
              <a:rPr lang="en-US" dirty="0" err="1"/>
              <a:t>x,y</a:t>
            </a:r>
            <a:r>
              <a:rPr lang="en-US" dirty="0"/>
              <a:t> co-ordinate</a:t>
            </a:r>
          </a:p>
          <a:p>
            <a:pPr marL="285750" indent="-285750">
              <a:buFont typeface="Arial" panose="020B0604020202020204" pitchFamily="34" charset="0"/>
              <a:buChar char="•"/>
            </a:pPr>
            <a:r>
              <a:rPr lang="en-US" dirty="0"/>
              <a:t>Output: Pixel value ( range[0..1])</a:t>
            </a:r>
          </a:p>
          <a:p>
            <a:pPr marL="285750" indent="-285750">
              <a:buFont typeface="Arial" panose="020B0604020202020204" pitchFamily="34" charset="0"/>
              <a:buChar char="•"/>
            </a:pPr>
            <a:r>
              <a:rPr lang="en-US" dirty="0"/>
              <a:t>Pattern layer outputs distance from input X to every node to itself</a:t>
            </a:r>
          </a:p>
          <a:p>
            <a:pPr marL="285750" indent="-285750">
              <a:buFont typeface="Arial" panose="020B0604020202020204" pitchFamily="34" charset="0"/>
              <a:buChar char="•"/>
            </a:pPr>
            <a:r>
              <a:rPr lang="en-US" dirty="0"/>
              <a:t>Weights between pattern layer nodes and top summation layer are learned</a:t>
            </a:r>
          </a:p>
          <a:p>
            <a:pPr marL="285750" indent="-285750">
              <a:buFont typeface="Arial" panose="020B0604020202020204" pitchFamily="34" charset="0"/>
              <a:buChar char="•"/>
            </a:pPr>
            <a:r>
              <a:rPr lang="en-US" dirty="0"/>
              <a:t>Weights to bottom note in summation layer always 1</a:t>
            </a:r>
          </a:p>
          <a:p>
            <a:pPr marL="285750" indent="-285750">
              <a:buFont typeface="Arial" panose="020B0604020202020204" pitchFamily="34" charset="0"/>
              <a:buChar char="•"/>
            </a:pPr>
            <a:r>
              <a:rPr lang="en-US" dirty="0"/>
              <a:t>Output layer transfer function is a radial basis function</a:t>
            </a:r>
          </a:p>
        </p:txBody>
      </p:sp>
    </p:spTree>
    <p:extLst>
      <p:ext uri="{BB962C8B-B14F-4D97-AF65-F5344CB8AC3E}">
        <p14:creationId xmlns:p14="http://schemas.microsoft.com/office/powerpoint/2010/main" val="946931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FD0D-2602-0145-96F3-05EBC0B34089}"/>
              </a:ext>
            </a:extLst>
          </p:cNvPr>
          <p:cNvSpPr>
            <a:spLocks noGrp="1"/>
          </p:cNvSpPr>
          <p:nvPr>
            <p:ph type="title"/>
          </p:nvPr>
        </p:nvSpPr>
        <p:spPr/>
        <p:txBody>
          <a:bodyPr/>
          <a:lstStyle/>
          <a:p>
            <a:r>
              <a:rPr lang="en-US" dirty="0"/>
              <a:t>Radial Basis Function for summation and output layers</a:t>
            </a:r>
          </a:p>
        </p:txBody>
      </p:sp>
      <p:pic>
        <p:nvPicPr>
          <p:cNvPr id="4" name="Content Placeholder 3">
            <a:extLst>
              <a:ext uri="{FF2B5EF4-FFF2-40B4-BE49-F238E27FC236}">
                <a16:creationId xmlns:a16="http://schemas.microsoft.com/office/drawing/2014/main" id="{601E3707-DE87-8A4A-AC2D-917B568CA3DE}"/>
              </a:ext>
            </a:extLst>
          </p:cNvPr>
          <p:cNvPicPr>
            <a:picLocks noGrp="1"/>
          </p:cNvPicPr>
          <p:nvPr>
            <p:ph idx="1"/>
          </p:nvPr>
        </p:nvPicPr>
        <p:blipFill>
          <a:blip r:embed="rId2"/>
          <a:stretch>
            <a:fillRect/>
          </a:stretch>
        </p:blipFill>
        <p:spPr>
          <a:xfrm>
            <a:off x="4150783" y="1965060"/>
            <a:ext cx="4330700" cy="1600200"/>
          </a:xfrm>
          <a:prstGeom prst="rect">
            <a:avLst/>
          </a:prstGeom>
        </p:spPr>
      </p:pic>
      <p:sp>
        <p:nvSpPr>
          <p:cNvPr id="5" name="TextBox 4">
            <a:extLst>
              <a:ext uri="{FF2B5EF4-FFF2-40B4-BE49-F238E27FC236}">
                <a16:creationId xmlns:a16="http://schemas.microsoft.com/office/drawing/2014/main" id="{7A05FD09-EB5D-8E49-B258-2635B016C5F7}"/>
              </a:ext>
            </a:extLst>
          </p:cNvPr>
          <p:cNvSpPr txBox="1"/>
          <p:nvPr/>
        </p:nvSpPr>
        <p:spPr>
          <a:xfrm>
            <a:off x="1086566" y="3938508"/>
            <a:ext cx="928498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Gaussain</a:t>
            </a:r>
            <a:r>
              <a:rPr lang="en-US" sz="2000" dirty="0"/>
              <a:t>: Nearby pattern nodes have greater influence than distant one on predicted X</a:t>
            </a:r>
          </a:p>
          <a:p>
            <a:pPr marL="285750" indent="-285750">
              <a:buFont typeface="Arial" panose="020B0604020202020204" pitchFamily="34" charset="0"/>
              <a:buChar char="•"/>
            </a:pPr>
            <a:r>
              <a:rPr lang="en-US" sz="2000" dirty="0"/>
              <a:t>Sigma – “spread” or “bias: determines how quickly the influence of a pattern node diminishes with distance</a:t>
            </a:r>
          </a:p>
        </p:txBody>
      </p:sp>
    </p:spTree>
    <p:extLst>
      <p:ext uri="{BB962C8B-B14F-4D97-AF65-F5344CB8AC3E}">
        <p14:creationId xmlns:p14="http://schemas.microsoft.com/office/powerpoint/2010/main" val="471296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432F-2F47-5D4C-AE0F-0CCE94553434}"/>
              </a:ext>
            </a:extLst>
          </p:cNvPr>
          <p:cNvSpPr>
            <a:spLocks noGrp="1"/>
          </p:cNvSpPr>
          <p:nvPr>
            <p:ph type="title"/>
          </p:nvPr>
        </p:nvSpPr>
        <p:spPr/>
        <p:txBody>
          <a:bodyPr/>
          <a:lstStyle/>
          <a:p>
            <a:r>
              <a:rPr lang="en-US" dirty="0" err="1"/>
              <a:t>PyTorch</a:t>
            </a:r>
            <a:r>
              <a:rPr lang="en-US" dirty="0"/>
              <a:t> Module (excerpt)</a:t>
            </a:r>
          </a:p>
        </p:txBody>
      </p:sp>
      <p:pic>
        <p:nvPicPr>
          <p:cNvPr id="9" name="Picture 8">
            <a:extLst>
              <a:ext uri="{FF2B5EF4-FFF2-40B4-BE49-F238E27FC236}">
                <a16:creationId xmlns:a16="http://schemas.microsoft.com/office/drawing/2014/main" id="{B09726FE-CA81-DB4E-BAFB-F5220304F6EF}"/>
              </a:ext>
            </a:extLst>
          </p:cNvPr>
          <p:cNvPicPr>
            <a:picLocks noChangeAspect="1"/>
          </p:cNvPicPr>
          <p:nvPr/>
        </p:nvPicPr>
        <p:blipFill>
          <a:blip r:embed="rId2"/>
          <a:stretch>
            <a:fillRect/>
          </a:stretch>
        </p:blipFill>
        <p:spPr>
          <a:xfrm>
            <a:off x="410634" y="1889655"/>
            <a:ext cx="11099800" cy="4508500"/>
          </a:xfrm>
          <a:prstGeom prst="rect">
            <a:avLst/>
          </a:prstGeom>
        </p:spPr>
      </p:pic>
    </p:spTree>
    <p:extLst>
      <p:ext uri="{BB962C8B-B14F-4D97-AF65-F5344CB8AC3E}">
        <p14:creationId xmlns:p14="http://schemas.microsoft.com/office/powerpoint/2010/main" val="185467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9C1A-E11F-FD49-B8D4-02F5D5708A49}"/>
              </a:ext>
            </a:extLst>
          </p:cNvPr>
          <p:cNvSpPr>
            <a:spLocks noGrp="1"/>
          </p:cNvSpPr>
          <p:nvPr>
            <p:ph type="title"/>
          </p:nvPr>
        </p:nvSpPr>
        <p:spPr>
          <a:xfrm>
            <a:off x="838200" y="365126"/>
            <a:ext cx="10515600" cy="769408"/>
          </a:xfrm>
        </p:spPr>
        <p:txBody>
          <a:bodyPr/>
          <a:lstStyle/>
          <a:p>
            <a:r>
              <a:rPr lang="en-US" dirty="0"/>
              <a:t>Results</a:t>
            </a:r>
          </a:p>
        </p:txBody>
      </p:sp>
      <p:pic>
        <p:nvPicPr>
          <p:cNvPr id="5" name="Content Placeholder 4">
            <a:extLst>
              <a:ext uri="{FF2B5EF4-FFF2-40B4-BE49-F238E27FC236}">
                <a16:creationId xmlns:a16="http://schemas.microsoft.com/office/drawing/2014/main" id="{8BBBCD2A-667E-1E48-9D01-669CEA0516C4}"/>
              </a:ext>
            </a:extLst>
          </p:cNvPr>
          <p:cNvPicPr>
            <a:picLocks noGrp="1" noChangeAspect="1"/>
          </p:cNvPicPr>
          <p:nvPr>
            <p:ph idx="1"/>
          </p:nvPr>
        </p:nvPicPr>
        <p:blipFill>
          <a:blip r:embed="rId2"/>
          <a:stretch>
            <a:fillRect/>
          </a:stretch>
        </p:blipFill>
        <p:spPr>
          <a:xfrm>
            <a:off x="330728" y="1486958"/>
            <a:ext cx="5366338" cy="4050242"/>
          </a:xfrm>
        </p:spPr>
      </p:pic>
      <p:pic>
        <p:nvPicPr>
          <p:cNvPr id="7" name="Picture 6">
            <a:extLst>
              <a:ext uri="{FF2B5EF4-FFF2-40B4-BE49-F238E27FC236}">
                <a16:creationId xmlns:a16="http://schemas.microsoft.com/office/drawing/2014/main" id="{E63F8D9C-898F-EF4F-8D48-F31AB641CDC3}"/>
              </a:ext>
            </a:extLst>
          </p:cNvPr>
          <p:cNvPicPr>
            <a:picLocks noChangeAspect="1"/>
          </p:cNvPicPr>
          <p:nvPr/>
        </p:nvPicPr>
        <p:blipFill>
          <a:blip r:embed="rId3"/>
          <a:stretch>
            <a:fillRect/>
          </a:stretch>
        </p:blipFill>
        <p:spPr>
          <a:xfrm>
            <a:off x="5904736" y="1486958"/>
            <a:ext cx="6103114" cy="4195232"/>
          </a:xfrm>
          <a:prstGeom prst="rect">
            <a:avLst/>
          </a:prstGeom>
        </p:spPr>
      </p:pic>
    </p:spTree>
    <p:extLst>
      <p:ext uri="{BB962C8B-B14F-4D97-AF65-F5344CB8AC3E}">
        <p14:creationId xmlns:p14="http://schemas.microsoft.com/office/powerpoint/2010/main" val="240770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ACCD-4022-2544-ACF9-E3554CFEF89E}"/>
              </a:ext>
            </a:extLst>
          </p:cNvPr>
          <p:cNvSpPr>
            <a:spLocks noGrp="1"/>
          </p:cNvSpPr>
          <p:nvPr>
            <p:ph type="title"/>
          </p:nvPr>
        </p:nvSpPr>
        <p:spPr>
          <a:xfrm>
            <a:off x="838200" y="365126"/>
            <a:ext cx="10515600" cy="938742"/>
          </a:xfrm>
        </p:spPr>
        <p:txBody>
          <a:bodyPr/>
          <a:lstStyle/>
          <a:p>
            <a:r>
              <a:rPr lang="en-US" dirty="0"/>
              <a:t>Data Components</a:t>
            </a:r>
          </a:p>
        </p:txBody>
      </p:sp>
      <p:pic>
        <p:nvPicPr>
          <p:cNvPr id="5" name="Content Placeholder 4">
            <a:extLst>
              <a:ext uri="{FF2B5EF4-FFF2-40B4-BE49-F238E27FC236}">
                <a16:creationId xmlns:a16="http://schemas.microsoft.com/office/drawing/2014/main" id="{AAC34161-152A-6C49-94A2-694CC20334C6}"/>
              </a:ext>
            </a:extLst>
          </p:cNvPr>
          <p:cNvPicPr>
            <a:picLocks noGrp="1" noChangeAspect="1"/>
          </p:cNvPicPr>
          <p:nvPr>
            <p:ph idx="1"/>
          </p:nvPr>
        </p:nvPicPr>
        <p:blipFill>
          <a:blip r:embed="rId2"/>
          <a:stretch>
            <a:fillRect/>
          </a:stretch>
        </p:blipFill>
        <p:spPr>
          <a:xfrm>
            <a:off x="4953005" y="1303868"/>
            <a:ext cx="7238995" cy="2895599"/>
          </a:xfrm>
        </p:spPr>
      </p:pic>
      <p:pic>
        <p:nvPicPr>
          <p:cNvPr id="9" name="Picture 8">
            <a:extLst>
              <a:ext uri="{FF2B5EF4-FFF2-40B4-BE49-F238E27FC236}">
                <a16:creationId xmlns:a16="http://schemas.microsoft.com/office/drawing/2014/main" id="{5647E242-2875-9444-A044-76A9BD284F14}"/>
              </a:ext>
            </a:extLst>
          </p:cNvPr>
          <p:cNvPicPr>
            <a:picLocks noChangeAspect="1"/>
          </p:cNvPicPr>
          <p:nvPr/>
        </p:nvPicPr>
        <p:blipFill>
          <a:blip r:embed="rId3"/>
          <a:stretch>
            <a:fillRect/>
          </a:stretch>
        </p:blipFill>
        <p:spPr>
          <a:xfrm>
            <a:off x="626533" y="4055852"/>
            <a:ext cx="6062133" cy="2424853"/>
          </a:xfrm>
          <a:prstGeom prst="rect">
            <a:avLst/>
          </a:prstGeom>
        </p:spPr>
      </p:pic>
      <p:sp>
        <p:nvSpPr>
          <p:cNvPr id="10" name="TextBox 9">
            <a:extLst>
              <a:ext uri="{FF2B5EF4-FFF2-40B4-BE49-F238E27FC236}">
                <a16:creationId xmlns:a16="http://schemas.microsoft.com/office/drawing/2014/main" id="{5D923685-FC59-7748-83F5-EE18C6FD61A2}"/>
              </a:ext>
            </a:extLst>
          </p:cNvPr>
          <p:cNvSpPr txBox="1"/>
          <p:nvPr/>
        </p:nvSpPr>
        <p:spPr>
          <a:xfrm>
            <a:off x="551527" y="1913467"/>
            <a:ext cx="474860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PNG file per parent image</a:t>
            </a:r>
          </a:p>
          <a:p>
            <a:pPr marL="285750" indent="-285750">
              <a:buFont typeface="Arial" panose="020B0604020202020204" pitchFamily="34" charset="0"/>
              <a:buChar char="•"/>
            </a:pPr>
            <a:r>
              <a:rPr lang="en-US" dirty="0"/>
              <a:t>Bounding Box co-ordinates to identify digits in parent image</a:t>
            </a:r>
          </a:p>
          <a:p>
            <a:pPr marL="285750" indent="-285750">
              <a:buFont typeface="Arial" panose="020B0604020202020204" pitchFamily="34" charset="0"/>
              <a:buChar char="•"/>
            </a:pPr>
            <a:r>
              <a:rPr lang="en-US" dirty="0"/>
              <a:t>Label (0..9)</a:t>
            </a:r>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2892460E-F08F-F744-A27E-054CC9BEE2DB}"/>
              </a:ext>
            </a:extLst>
          </p:cNvPr>
          <p:cNvSpPr txBox="1"/>
          <p:nvPr/>
        </p:nvSpPr>
        <p:spPr>
          <a:xfrm>
            <a:off x="6137754" y="4199468"/>
            <a:ext cx="5448822" cy="2031325"/>
          </a:xfrm>
          <a:prstGeom prst="rect">
            <a:avLst/>
          </a:prstGeom>
          <a:noFill/>
        </p:spPr>
        <p:txBody>
          <a:bodyPr wrap="square" rtlCol="0">
            <a:spAutoFit/>
          </a:bodyPr>
          <a:lstStyle/>
          <a:p>
            <a:pPr lvl="0"/>
            <a:r>
              <a:rPr lang="en-US" dirty="0"/>
              <a:t>Available in two different formats:</a:t>
            </a:r>
          </a:p>
          <a:p>
            <a:r>
              <a:rPr lang="en-US" dirty="0"/>
              <a:t>	Format 1: Original images with bounding box available for each character (may contain multiple 	characters in same images).</a:t>
            </a:r>
          </a:p>
          <a:p>
            <a:r>
              <a:rPr lang="en-US" dirty="0"/>
              <a:t>	Format 2: MNIST like 32x32 cropped images having single character in each image.</a:t>
            </a:r>
          </a:p>
          <a:p>
            <a:endParaRPr lang="en-US" dirty="0"/>
          </a:p>
        </p:txBody>
      </p:sp>
    </p:spTree>
    <p:extLst>
      <p:ext uri="{BB962C8B-B14F-4D97-AF65-F5344CB8AC3E}">
        <p14:creationId xmlns:p14="http://schemas.microsoft.com/office/powerpoint/2010/main" val="3677226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68E7-4771-344E-B98C-929A5CDC2349}"/>
              </a:ext>
            </a:extLst>
          </p:cNvPr>
          <p:cNvSpPr>
            <a:spLocks noGrp="1"/>
          </p:cNvSpPr>
          <p:nvPr>
            <p:ph type="title"/>
          </p:nvPr>
        </p:nvSpPr>
        <p:spPr/>
        <p:txBody>
          <a:bodyPr/>
          <a:lstStyle/>
          <a:p>
            <a:r>
              <a:rPr lang="en-US" dirty="0"/>
              <a:t>Final Results</a:t>
            </a:r>
          </a:p>
        </p:txBody>
      </p:sp>
      <p:pic>
        <p:nvPicPr>
          <p:cNvPr id="4" name="Content Placeholder 3">
            <a:extLst>
              <a:ext uri="{FF2B5EF4-FFF2-40B4-BE49-F238E27FC236}">
                <a16:creationId xmlns:a16="http://schemas.microsoft.com/office/drawing/2014/main" id="{E579B349-0DEA-F24B-924C-BF72C2770E35}"/>
              </a:ext>
            </a:extLst>
          </p:cNvPr>
          <p:cNvPicPr>
            <a:picLocks noGrp="1"/>
          </p:cNvPicPr>
          <p:nvPr>
            <p:ph idx="1"/>
          </p:nvPr>
        </p:nvPicPr>
        <p:blipFill>
          <a:blip r:embed="rId2"/>
          <a:stretch>
            <a:fillRect/>
          </a:stretch>
        </p:blipFill>
        <p:spPr>
          <a:xfrm>
            <a:off x="2233083" y="2147888"/>
            <a:ext cx="7353300" cy="2387600"/>
          </a:xfrm>
          <a:prstGeom prst="rect">
            <a:avLst/>
          </a:prstGeom>
        </p:spPr>
      </p:pic>
    </p:spTree>
    <p:extLst>
      <p:ext uri="{BB962C8B-B14F-4D97-AF65-F5344CB8AC3E}">
        <p14:creationId xmlns:p14="http://schemas.microsoft.com/office/powerpoint/2010/main" val="2483990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C62F-DC61-0746-933C-708CCBFF3393}"/>
              </a:ext>
            </a:extLst>
          </p:cNvPr>
          <p:cNvSpPr>
            <a:spLocks noGrp="1"/>
          </p:cNvSpPr>
          <p:nvPr>
            <p:ph type="title"/>
          </p:nvPr>
        </p:nvSpPr>
        <p:spPr/>
        <p:txBody>
          <a:bodyPr/>
          <a:lstStyle/>
          <a:p>
            <a:r>
              <a:rPr lang="en-US" dirty="0"/>
              <a:t>Hits and Misses</a:t>
            </a:r>
          </a:p>
        </p:txBody>
      </p:sp>
      <p:pic>
        <p:nvPicPr>
          <p:cNvPr id="4" name="Content Placeholder 3">
            <a:extLst>
              <a:ext uri="{FF2B5EF4-FFF2-40B4-BE49-F238E27FC236}">
                <a16:creationId xmlns:a16="http://schemas.microsoft.com/office/drawing/2014/main" id="{D972E355-C7B6-FE4C-818E-AF6502910D1E}"/>
              </a:ext>
            </a:extLst>
          </p:cNvPr>
          <p:cNvPicPr>
            <a:picLocks noGrp="1"/>
          </p:cNvPicPr>
          <p:nvPr>
            <p:ph idx="1"/>
          </p:nvPr>
        </p:nvPicPr>
        <p:blipFill>
          <a:blip r:embed="rId2"/>
          <a:stretch>
            <a:fillRect/>
          </a:stretch>
        </p:blipFill>
        <p:spPr>
          <a:xfrm>
            <a:off x="838200" y="1690688"/>
            <a:ext cx="7353300" cy="2400300"/>
          </a:xfrm>
          <a:prstGeom prst="rect">
            <a:avLst/>
          </a:prstGeom>
        </p:spPr>
      </p:pic>
      <p:pic>
        <p:nvPicPr>
          <p:cNvPr id="5" name="Picture 4">
            <a:extLst>
              <a:ext uri="{FF2B5EF4-FFF2-40B4-BE49-F238E27FC236}">
                <a16:creationId xmlns:a16="http://schemas.microsoft.com/office/drawing/2014/main" id="{F376B4EF-E69D-4549-9469-62038ABEF605}"/>
              </a:ext>
            </a:extLst>
          </p:cNvPr>
          <p:cNvPicPr/>
          <p:nvPr/>
        </p:nvPicPr>
        <p:blipFill>
          <a:blip r:embed="rId3"/>
          <a:stretch>
            <a:fillRect/>
          </a:stretch>
        </p:blipFill>
        <p:spPr>
          <a:xfrm>
            <a:off x="838200" y="4204759"/>
            <a:ext cx="7353300" cy="2179108"/>
          </a:xfrm>
          <a:prstGeom prst="rect">
            <a:avLst/>
          </a:prstGeom>
        </p:spPr>
      </p:pic>
    </p:spTree>
    <p:extLst>
      <p:ext uri="{BB962C8B-B14F-4D97-AF65-F5344CB8AC3E}">
        <p14:creationId xmlns:p14="http://schemas.microsoft.com/office/powerpoint/2010/main" val="1537772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0879-470E-6B41-B515-6ED53DBE904C}"/>
              </a:ext>
            </a:extLst>
          </p:cNvPr>
          <p:cNvSpPr>
            <a:spLocks noGrp="1"/>
          </p:cNvSpPr>
          <p:nvPr>
            <p:ph type="title"/>
          </p:nvPr>
        </p:nvSpPr>
        <p:spPr/>
        <p:txBody>
          <a:bodyPr/>
          <a:lstStyle/>
          <a:p>
            <a:r>
              <a:rPr lang="en-US" dirty="0"/>
              <a:t>Hits and Misses (cont’d)</a:t>
            </a:r>
          </a:p>
        </p:txBody>
      </p:sp>
      <p:pic>
        <p:nvPicPr>
          <p:cNvPr id="4" name="Content Placeholder 3">
            <a:extLst>
              <a:ext uri="{FF2B5EF4-FFF2-40B4-BE49-F238E27FC236}">
                <a16:creationId xmlns:a16="http://schemas.microsoft.com/office/drawing/2014/main" id="{9B596243-EBF7-9F45-9420-CEB913A70FE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715434" y="1905794"/>
            <a:ext cx="5511800" cy="1752600"/>
          </a:xfrm>
          <a:prstGeom prst="rect">
            <a:avLst/>
          </a:prstGeom>
          <a:noFill/>
        </p:spPr>
      </p:pic>
      <p:pic>
        <p:nvPicPr>
          <p:cNvPr id="5" name="Picture 4">
            <a:extLst>
              <a:ext uri="{FF2B5EF4-FFF2-40B4-BE49-F238E27FC236}">
                <a16:creationId xmlns:a16="http://schemas.microsoft.com/office/drawing/2014/main" id="{422F026D-A58B-9F4A-9D14-19D8440A6C31}"/>
              </a:ext>
            </a:extLst>
          </p:cNvPr>
          <p:cNvPicPr/>
          <p:nvPr/>
        </p:nvPicPr>
        <p:blipFill>
          <a:blip r:embed="rId3"/>
          <a:stretch>
            <a:fillRect/>
          </a:stretch>
        </p:blipFill>
        <p:spPr>
          <a:xfrm>
            <a:off x="2429933" y="3980127"/>
            <a:ext cx="5943600" cy="1918970"/>
          </a:xfrm>
          <a:prstGeom prst="rect">
            <a:avLst/>
          </a:prstGeom>
        </p:spPr>
      </p:pic>
    </p:spTree>
    <p:extLst>
      <p:ext uri="{BB962C8B-B14F-4D97-AF65-F5344CB8AC3E}">
        <p14:creationId xmlns:p14="http://schemas.microsoft.com/office/powerpoint/2010/main" val="262487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6663-A452-2641-B1D7-3988063C70A6}"/>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10B8E248-6312-334C-A26E-65FF8104D630}"/>
              </a:ext>
            </a:extLst>
          </p:cNvPr>
          <p:cNvSpPr>
            <a:spLocks noGrp="1"/>
          </p:cNvSpPr>
          <p:nvPr>
            <p:ph idx="1"/>
          </p:nvPr>
        </p:nvSpPr>
        <p:spPr/>
        <p:txBody>
          <a:bodyPr/>
          <a:lstStyle/>
          <a:p>
            <a:r>
              <a:rPr lang="en-US" dirty="0"/>
              <a:t>Classify digit from image</a:t>
            </a:r>
          </a:p>
          <a:p>
            <a:pPr lvl="1"/>
            <a:r>
              <a:rPr lang="en-US" dirty="0"/>
              <a:t>TensorFlow</a:t>
            </a:r>
          </a:p>
          <a:p>
            <a:pPr lvl="1"/>
            <a:r>
              <a:rPr lang="en-US" dirty="0"/>
              <a:t>Caffe</a:t>
            </a:r>
          </a:p>
          <a:p>
            <a:pPr lvl="1"/>
            <a:r>
              <a:rPr lang="en-US" dirty="0" err="1"/>
              <a:t>PyTorch</a:t>
            </a:r>
            <a:endParaRPr lang="en-US" dirty="0"/>
          </a:p>
          <a:p>
            <a:r>
              <a:rPr lang="en-US" dirty="0"/>
              <a:t>Remove digit from image (experimental)</a:t>
            </a:r>
          </a:p>
          <a:p>
            <a:pPr lvl="1"/>
            <a:r>
              <a:rPr lang="en-US" dirty="0" err="1"/>
              <a:t>PyTorch</a:t>
            </a:r>
            <a:endParaRPr lang="en-US" dirty="0"/>
          </a:p>
        </p:txBody>
      </p:sp>
    </p:spTree>
    <p:extLst>
      <p:ext uri="{BB962C8B-B14F-4D97-AF65-F5344CB8AC3E}">
        <p14:creationId xmlns:p14="http://schemas.microsoft.com/office/powerpoint/2010/main" val="402556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6665-D3D2-4DF8-8636-380AB274A8FB}"/>
              </a:ext>
            </a:extLst>
          </p:cNvPr>
          <p:cNvSpPr>
            <a:spLocks noGrp="1"/>
          </p:cNvSpPr>
          <p:nvPr>
            <p:ph type="ctrTitle"/>
          </p:nvPr>
        </p:nvSpPr>
        <p:spPr>
          <a:xfrm>
            <a:off x="1322294" y="1044389"/>
            <a:ext cx="9345706" cy="3572436"/>
          </a:xfrm>
        </p:spPr>
        <p:txBody>
          <a:bodyPr>
            <a:normAutofit/>
          </a:bodyPr>
          <a:lstStyle/>
          <a:p>
            <a:endParaRPr lang="en-US" dirty="0">
              <a:solidFill>
                <a:srgbClr val="C00000"/>
              </a:solidFill>
            </a:endParaRPr>
          </a:p>
        </p:txBody>
      </p:sp>
      <p:pic>
        <p:nvPicPr>
          <p:cNvPr id="5" name="Picture 4" descr="A close up of a sign&#10;&#10;Description generated with high confidence">
            <a:extLst>
              <a:ext uri="{FF2B5EF4-FFF2-40B4-BE49-F238E27FC236}">
                <a16:creationId xmlns:a16="http://schemas.microsoft.com/office/drawing/2014/main" id="{6C6EEA5A-2277-4408-8D4B-744600DD5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241840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572B-C6AB-4722-B702-1BD100E4C5B1}"/>
              </a:ext>
            </a:extLst>
          </p:cNvPr>
          <p:cNvSpPr>
            <a:spLocks noGrp="1"/>
          </p:cNvSpPr>
          <p:nvPr>
            <p:ph type="title"/>
          </p:nvPr>
        </p:nvSpPr>
        <p:spPr/>
        <p:txBody>
          <a:bodyPr/>
          <a:lstStyle/>
          <a:p>
            <a:r>
              <a:rPr lang="en-US" dirty="0"/>
              <a:t>                      </a:t>
            </a:r>
            <a:r>
              <a:rPr lang="en-US" b="1" dirty="0"/>
              <a:t>About TensorFlow </a:t>
            </a:r>
          </a:p>
        </p:txBody>
      </p:sp>
      <p:sp>
        <p:nvSpPr>
          <p:cNvPr id="3" name="Content Placeholder 2">
            <a:extLst>
              <a:ext uri="{FF2B5EF4-FFF2-40B4-BE49-F238E27FC236}">
                <a16:creationId xmlns:a16="http://schemas.microsoft.com/office/drawing/2014/main" id="{5C49240C-77D5-4AB1-87DC-FE162F27FADD}"/>
              </a:ext>
            </a:extLst>
          </p:cNvPr>
          <p:cNvSpPr>
            <a:spLocks noGrp="1"/>
          </p:cNvSpPr>
          <p:nvPr>
            <p:ph idx="1"/>
          </p:nvPr>
        </p:nvSpPr>
        <p:spPr/>
        <p:txBody>
          <a:bodyPr>
            <a:normAutofit/>
          </a:bodyPr>
          <a:lstStyle/>
          <a:p>
            <a:endParaRPr lang="en-US" sz="1900" dirty="0"/>
          </a:p>
          <a:p>
            <a:r>
              <a:rPr lang="en-US" sz="1900" dirty="0"/>
              <a:t>TensorFlow is an open source software library for numerical computation using dataflow graphs. Nodes in the graph represents mathematical operations, while graph edges represent multi-dimensional data arrays (aka tensors) communicated between them. </a:t>
            </a:r>
          </a:p>
          <a:p>
            <a:r>
              <a:rPr lang="en-US" sz="1900" dirty="0"/>
              <a:t>TensorFlow as nothing but numpy with a twist. A major difference between numpy and TensorFlow is that TensorFlow follows a lazy programming paradigm. The advantages of using TensorFlow are:</a:t>
            </a:r>
          </a:p>
          <a:p>
            <a:pPr marL="0" lvl="0" indent="0">
              <a:buNone/>
            </a:pPr>
            <a:r>
              <a:rPr lang="en-US" sz="1900" dirty="0"/>
              <a:t>	It has an intuitive construct, because as the name suggests it has “flow of tensors”. You can 	easily visualize each part of the graph.</a:t>
            </a:r>
          </a:p>
          <a:p>
            <a:pPr marL="0" lvl="0" indent="0">
              <a:buNone/>
            </a:pPr>
            <a:r>
              <a:rPr lang="en-US" sz="1900" dirty="0"/>
              <a:t>	Easily train on CPU/GPU for distributed computing</a:t>
            </a:r>
          </a:p>
          <a:p>
            <a:pPr marL="0" lvl="0" indent="0">
              <a:buNone/>
            </a:pPr>
            <a:r>
              <a:rPr lang="en-US" sz="1900" dirty="0"/>
              <a:t>	Platform flexibility. You can run the models wherever you want, whether it is on mobile, server 	or PC.</a:t>
            </a:r>
          </a:p>
          <a:p>
            <a:endParaRPr lang="en-US" dirty="0"/>
          </a:p>
        </p:txBody>
      </p:sp>
    </p:spTree>
    <p:extLst>
      <p:ext uri="{BB962C8B-B14F-4D97-AF65-F5344CB8AC3E}">
        <p14:creationId xmlns:p14="http://schemas.microsoft.com/office/powerpoint/2010/main" val="79041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DA95-46D4-4176-B291-05EDCC0729A2}"/>
              </a:ext>
            </a:extLst>
          </p:cNvPr>
          <p:cNvSpPr>
            <a:spLocks noGrp="1"/>
          </p:cNvSpPr>
          <p:nvPr>
            <p:ph type="title"/>
          </p:nvPr>
        </p:nvSpPr>
        <p:spPr>
          <a:xfrm>
            <a:off x="838200" y="365126"/>
            <a:ext cx="10515600" cy="894416"/>
          </a:xfrm>
        </p:spPr>
        <p:txBody>
          <a:bodyPr>
            <a:normAutofit fontScale="90000"/>
          </a:bodyPr>
          <a:lstStyle/>
          <a:p>
            <a:r>
              <a:rPr lang="en-US" b="1" dirty="0"/>
              <a:t>                              </a:t>
            </a:r>
            <a:br>
              <a:rPr lang="en-US" b="1" dirty="0"/>
            </a:br>
            <a:r>
              <a:rPr lang="en-US" b="1" dirty="0"/>
              <a:t>                              PREPROCESSING</a:t>
            </a:r>
            <a:br>
              <a:rPr lang="en-US" dirty="0"/>
            </a:br>
            <a:endParaRPr lang="en-US" dirty="0"/>
          </a:p>
        </p:txBody>
      </p:sp>
      <p:sp>
        <p:nvSpPr>
          <p:cNvPr id="3" name="Content Placeholder 2">
            <a:extLst>
              <a:ext uri="{FF2B5EF4-FFF2-40B4-BE49-F238E27FC236}">
                <a16:creationId xmlns:a16="http://schemas.microsoft.com/office/drawing/2014/main" id="{15556CEE-4B32-4FAE-A7F5-6297827DCA99}"/>
              </a:ext>
            </a:extLst>
          </p:cNvPr>
          <p:cNvSpPr>
            <a:spLocks noGrp="1"/>
          </p:cNvSpPr>
          <p:nvPr>
            <p:ph idx="1"/>
          </p:nvPr>
        </p:nvSpPr>
        <p:spPr>
          <a:xfrm>
            <a:off x="838200" y="1290917"/>
            <a:ext cx="10515600" cy="4886045"/>
          </a:xfrm>
        </p:spPr>
        <p:txBody>
          <a:bodyPr/>
          <a:lstStyle/>
          <a:p>
            <a:endParaRPr lang="en-US" sz="1800" dirty="0"/>
          </a:p>
          <a:p>
            <a:r>
              <a:rPr lang="en-US" sz="1800" dirty="0"/>
              <a:t>In this dataset all digits have been resized to a fixed resolution of 32-by-32 pixels. </a:t>
            </a:r>
          </a:p>
          <a:p>
            <a:r>
              <a:rPr lang="en-US" sz="1800" dirty="0"/>
              <a:t>Initial Exploratory Analysis</a:t>
            </a:r>
          </a:p>
          <a:p>
            <a:pPr lvl="0"/>
            <a:r>
              <a:rPr lang="en-US" sz="1800" dirty="0"/>
              <a:t>Created a Balanced (</a:t>
            </a:r>
            <a:r>
              <a:rPr lang="en-US" sz="1800" dirty="0" err="1"/>
              <a:t>Startified</a:t>
            </a:r>
            <a:r>
              <a:rPr lang="en-US" sz="1800" dirty="0"/>
              <a:t>) 13% of data in Validation Set.</a:t>
            </a:r>
          </a:p>
          <a:p>
            <a:pPr marL="0" indent="0">
              <a:buNone/>
            </a:pPr>
            <a:r>
              <a:rPr lang="en-US" sz="1800" dirty="0"/>
              <a:t>	Splitting to 13% in Val Set as it gives around 9500 data having minimum of 800 instances of  	each class.</a:t>
            </a:r>
          </a:p>
          <a:p>
            <a:pPr lvl="0"/>
            <a:r>
              <a:rPr lang="en-US" sz="1800" dirty="0"/>
              <a:t>Converting the Label 10's to 0’s</a:t>
            </a:r>
          </a:p>
          <a:p>
            <a:pPr marL="0" lvl="0" indent="0">
              <a:buNone/>
            </a:pPr>
            <a:r>
              <a:rPr lang="en-US" sz="1800" dirty="0"/>
              <a:t>	So, we got a target label of [0 1 2 3 4 5 6 7 8 9]</a:t>
            </a:r>
          </a:p>
          <a:p>
            <a:r>
              <a:rPr lang="en-US" sz="1800" dirty="0"/>
              <a:t>RGB to Grayscale</a:t>
            </a:r>
          </a:p>
          <a:p>
            <a:pPr marL="0" indent="0">
              <a:buNone/>
            </a:pPr>
            <a:r>
              <a:rPr lang="en-US" sz="1800" dirty="0"/>
              <a:t>	Since we are not concerned about the color of the image. Increase the computation</a:t>
            </a:r>
          </a:p>
          <a:p>
            <a:r>
              <a:rPr lang="en-US" sz="1800" dirty="0"/>
              <a:t>Normalization &amp; Storing to Disk </a:t>
            </a:r>
          </a:p>
          <a:p>
            <a:pPr marL="0" indent="0">
              <a:buNone/>
            </a:pPr>
            <a:r>
              <a:rPr lang="en-US" sz="1800" dirty="0"/>
              <a:t>	Used h5py package to store the numerical data, so that it can be easily manipulated using NumPy.</a:t>
            </a:r>
          </a:p>
          <a:p>
            <a:endParaRPr lang="en-US" sz="1800" dirty="0"/>
          </a:p>
          <a:p>
            <a:pPr marL="0" indent="0">
              <a:buNone/>
            </a:pPr>
            <a:endParaRPr lang="en-US" dirty="0"/>
          </a:p>
        </p:txBody>
      </p:sp>
      <p:pic>
        <p:nvPicPr>
          <p:cNvPr id="5" name="Picture 4">
            <a:extLst>
              <a:ext uri="{FF2B5EF4-FFF2-40B4-BE49-F238E27FC236}">
                <a16:creationId xmlns:a16="http://schemas.microsoft.com/office/drawing/2014/main" id="{01B52CCE-C510-45B9-B702-AC88DF966DF4}"/>
              </a:ext>
            </a:extLst>
          </p:cNvPr>
          <p:cNvPicPr/>
          <p:nvPr/>
        </p:nvPicPr>
        <p:blipFill>
          <a:blip r:embed="rId2"/>
          <a:stretch>
            <a:fillRect/>
          </a:stretch>
        </p:blipFill>
        <p:spPr>
          <a:xfrm>
            <a:off x="7665414" y="3115907"/>
            <a:ext cx="3238500" cy="765810"/>
          </a:xfrm>
          <a:prstGeom prst="rect">
            <a:avLst/>
          </a:prstGeom>
        </p:spPr>
      </p:pic>
    </p:spTree>
    <p:extLst>
      <p:ext uri="{BB962C8B-B14F-4D97-AF65-F5344CB8AC3E}">
        <p14:creationId xmlns:p14="http://schemas.microsoft.com/office/powerpoint/2010/main" val="326774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8B3B-C81D-4C45-B907-D4FCE1BC1A14}"/>
              </a:ext>
            </a:extLst>
          </p:cNvPr>
          <p:cNvSpPr>
            <a:spLocks noGrp="1"/>
          </p:cNvSpPr>
          <p:nvPr>
            <p:ph type="title"/>
          </p:nvPr>
        </p:nvSpPr>
        <p:spPr/>
        <p:txBody>
          <a:bodyPr/>
          <a:lstStyle/>
          <a:p>
            <a:r>
              <a:rPr lang="en-US" dirty="0"/>
              <a:t>                             </a:t>
            </a:r>
            <a:r>
              <a:rPr lang="en-US" b="1" dirty="0"/>
              <a:t>IMAGE SAMPLE</a:t>
            </a:r>
          </a:p>
        </p:txBody>
      </p:sp>
      <p:pic>
        <p:nvPicPr>
          <p:cNvPr id="4" name="Content Placeholder 3">
            <a:extLst>
              <a:ext uri="{FF2B5EF4-FFF2-40B4-BE49-F238E27FC236}">
                <a16:creationId xmlns:a16="http://schemas.microsoft.com/office/drawing/2014/main" id="{04C0C00E-5F74-4D85-996F-5F613F073303}"/>
              </a:ext>
            </a:extLst>
          </p:cNvPr>
          <p:cNvPicPr>
            <a:picLocks noGrp="1"/>
          </p:cNvPicPr>
          <p:nvPr>
            <p:ph idx="1"/>
          </p:nvPr>
        </p:nvPicPr>
        <p:blipFill>
          <a:blip r:embed="rId2"/>
          <a:stretch>
            <a:fillRect/>
          </a:stretch>
        </p:blipFill>
        <p:spPr>
          <a:xfrm>
            <a:off x="838200" y="2553038"/>
            <a:ext cx="10515600" cy="2896512"/>
          </a:xfrm>
          <a:prstGeom prst="rect">
            <a:avLst/>
          </a:prstGeom>
        </p:spPr>
      </p:pic>
    </p:spTree>
    <p:extLst>
      <p:ext uri="{BB962C8B-B14F-4D97-AF65-F5344CB8AC3E}">
        <p14:creationId xmlns:p14="http://schemas.microsoft.com/office/powerpoint/2010/main" val="796854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205</TotalTime>
  <Words>1133</Words>
  <Application>Microsoft Macintosh PowerPoint</Application>
  <PresentationFormat>Widescreen</PresentationFormat>
  <Paragraphs>171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    </vt:lpstr>
      <vt:lpstr>The Project</vt:lpstr>
      <vt:lpstr>The Data</vt:lpstr>
      <vt:lpstr>Data Components</vt:lpstr>
      <vt:lpstr>Tasks</vt:lpstr>
      <vt:lpstr>PowerPoint Presentation</vt:lpstr>
      <vt:lpstr>                      About TensorFlow </vt:lpstr>
      <vt:lpstr>                                                             PREPROCESSING </vt:lpstr>
      <vt:lpstr>                             IMAGE SAMPLE</vt:lpstr>
      <vt:lpstr>                   MODEL ARCHITECTURE </vt:lpstr>
      <vt:lpstr>                                 Bit Info…</vt:lpstr>
      <vt:lpstr>                              Parameters</vt:lpstr>
      <vt:lpstr>                                          FRAMEWORK WORKFLOW </vt:lpstr>
      <vt:lpstr>                               RESULTS</vt:lpstr>
      <vt:lpstr>                 CONFUSION MATRIX</vt:lpstr>
      <vt:lpstr>PowerPoint Presentation</vt:lpstr>
      <vt:lpstr>Data Preprocessing</vt:lpstr>
      <vt:lpstr>Data Preprocessing</vt:lpstr>
      <vt:lpstr>CNN Architecture</vt:lpstr>
      <vt:lpstr>CNN Architecture</vt:lpstr>
      <vt:lpstr>Results</vt:lpstr>
      <vt:lpstr>Image Classification with PyTorch</vt:lpstr>
      <vt:lpstr>The PyTorch Model</vt:lpstr>
      <vt:lpstr>Experimental Approach</vt:lpstr>
      <vt:lpstr>Overfitting Countermeasures</vt:lpstr>
      <vt:lpstr>Results</vt:lpstr>
      <vt:lpstr>Monitored Metrics</vt:lpstr>
      <vt:lpstr>Unsupervised Digit Removal from Images </vt:lpstr>
      <vt:lpstr>Identifying Key Pixels</vt:lpstr>
      <vt:lpstr>Next Try: Feature Maps from first Conv Layer</vt:lpstr>
      <vt:lpstr>Feature Map for the first digit . . .</vt:lpstr>
      <vt:lpstr>. . .And the second</vt:lpstr>
      <vt:lpstr>Feature Map Reductions</vt:lpstr>
      <vt:lpstr>Key Pixel Identification</vt:lpstr>
      <vt:lpstr>Network to Generate an Image</vt:lpstr>
      <vt:lpstr>Architecture</vt:lpstr>
      <vt:lpstr>Radial Basis Function for summation and output layers</vt:lpstr>
      <vt:lpstr>PyTorch Module (excerpt)</vt:lpstr>
      <vt:lpstr>Results</vt:lpstr>
      <vt:lpstr>Final Results</vt:lpstr>
      <vt:lpstr>Hits and Misses</vt:lpstr>
      <vt:lpstr>Hits and Misses (cont’d)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Bill Grieser</dc:creator>
  <cp:lastModifiedBy>Bill Grieser</cp:lastModifiedBy>
  <cp:revision>24</cp:revision>
  <dcterms:created xsi:type="dcterms:W3CDTF">2018-12-10T19:30:05Z</dcterms:created>
  <dcterms:modified xsi:type="dcterms:W3CDTF">2018-12-10T22:55:59Z</dcterms:modified>
</cp:coreProperties>
</file>