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59"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EE22-3C43-460D-9DA4-B0A4C2ACE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85016-C229-4BD9-B266-A8FA34EDF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B04F5-7CFB-4D41-AF6F-DFF50C49225E}"/>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D44D5DD2-59D6-4C2E-AF8A-473F4BEC3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B0659-E861-498C-A30D-1141AA9C50A3}"/>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343928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A545-9852-46C0-9D01-8B507AAE26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9B452E-15D6-4669-A2FB-8E0EBFDBEC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A4E32-1852-4491-A8CD-777DC46A7307}"/>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8DEF0D23-E19A-4FD9-8D44-9FD62E65E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E24C0-A104-4482-93E5-7C29C5AF0B43}"/>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11893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7AEC3-F75E-4A98-995D-33137F3A97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6528A-8B37-436D-B463-7DC66817B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E18AD-49C3-4EF5-9D45-B3BCEAF32EAC}"/>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4136751C-08AA-43A7-81A0-72C4AB271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84B2-3A84-4F57-AD8B-5CF87AF85AFC}"/>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34952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1549-6062-4EA3-AAED-8F864110D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319E2-3564-4024-9E5D-7857805DF2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7C86E-7359-4AD3-BF0F-24242C7A69F4}"/>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4D9D395B-2BF6-41C1-A251-73F1D46A2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81FD4-48A7-490D-A44C-FB3D339CBE02}"/>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239166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BB9D-141E-4DB9-B525-F8AEC24A2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862B1-8583-4FF9-99E8-B4455E863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10A71-5902-4EDA-A84C-D63E42BE3790}"/>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5B21F27E-8214-4D82-83F3-862195112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B50B0-BF04-4326-8A31-DFA63E3F68B0}"/>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153427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AC77-0965-4FE8-85C3-4207CE610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065C0-E19D-4125-8AB0-DB52E6D725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4301AF-6E42-441B-A478-699044B9EB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9237D-86F8-472E-BC08-116D12391483}"/>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6" name="Footer Placeholder 5">
            <a:extLst>
              <a:ext uri="{FF2B5EF4-FFF2-40B4-BE49-F238E27FC236}">
                <a16:creationId xmlns:a16="http://schemas.microsoft.com/office/drawing/2014/main" id="{E53A8D0E-F444-4DAD-A4C7-995B4368B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0418D-5CCF-4F70-94AF-0E4CF3FE892C}"/>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116176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8D9C-8C86-41D6-9E67-D333B7B948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DA9B9-C407-42DA-8111-1C3065FBF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72AD0C-2E55-445A-AE67-E535F0006B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81B5F-F1F4-4D44-843B-2B8B23066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28A6E4-1C70-467D-91C6-0FBBACE2A1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9E36E-C59D-42C6-A0D1-80A8B4F9203B}"/>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8" name="Footer Placeholder 7">
            <a:extLst>
              <a:ext uri="{FF2B5EF4-FFF2-40B4-BE49-F238E27FC236}">
                <a16:creationId xmlns:a16="http://schemas.microsoft.com/office/drawing/2014/main" id="{5BFB8F3B-7AC7-475D-AC9D-A3FDDE58BB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970C2-1DB6-4AE8-9550-ACA2A5D96781}"/>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4850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B94B-B3CB-4445-887D-5DB9D7F07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21864A-F6C1-448D-8503-E24B3946A119}"/>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4" name="Footer Placeholder 3">
            <a:extLst>
              <a:ext uri="{FF2B5EF4-FFF2-40B4-BE49-F238E27FC236}">
                <a16:creationId xmlns:a16="http://schemas.microsoft.com/office/drawing/2014/main" id="{25B22DA1-27D9-46CF-A034-373F75944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779B53-09E8-47BA-8671-71CD43560492}"/>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147121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F0136-2FED-4BE3-8542-BD23FD724B7D}"/>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3" name="Footer Placeholder 2">
            <a:extLst>
              <a:ext uri="{FF2B5EF4-FFF2-40B4-BE49-F238E27FC236}">
                <a16:creationId xmlns:a16="http://schemas.microsoft.com/office/drawing/2014/main" id="{F8F54321-FD45-4178-9662-B77106715A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CC4C3-53BD-45F3-9038-37309A462DA2}"/>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73375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10C3-6293-49F6-A03F-65E0E9F22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9ACDC-E4CF-402B-B454-9F1A1BAC2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0CBCE-3103-46DA-9B46-D23704E78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061C9D-49AF-4E03-80C6-F7ECA1670010}"/>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6" name="Footer Placeholder 5">
            <a:extLst>
              <a:ext uri="{FF2B5EF4-FFF2-40B4-BE49-F238E27FC236}">
                <a16:creationId xmlns:a16="http://schemas.microsoft.com/office/drawing/2014/main" id="{F204681E-06EE-477E-9DFA-FFF86F99A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A89B0-8FD0-4502-8273-9C6F9ADFFB32}"/>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8074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31B-9C39-4235-B663-A53970825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6BE321-40D0-4CBE-BFA1-6024F9D8F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B6AE38-F4C8-4CC9-B28D-033671D7A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BD8ACE-B1E6-451E-A22A-7C18CD621ECD}"/>
              </a:ext>
            </a:extLst>
          </p:cNvPr>
          <p:cNvSpPr>
            <a:spLocks noGrp="1"/>
          </p:cNvSpPr>
          <p:nvPr>
            <p:ph type="dt" sz="half" idx="10"/>
          </p:nvPr>
        </p:nvSpPr>
        <p:spPr/>
        <p:txBody>
          <a:bodyPr/>
          <a:lstStyle/>
          <a:p>
            <a:fld id="{5B176739-5F80-48D5-BAB4-C632B3009D32}" type="datetimeFigureOut">
              <a:rPr lang="en-US" smtClean="0"/>
              <a:t>12/10/2018</a:t>
            </a:fld>
            <a:endParaRPr lang="en-US"/>
          </a:p>
        </p:txBody>
      </p:sp>
      <p:sp>
        <p:nvSpPr>
          <p:cNvPr id="6" name="Footer Placeholder 5">
            <a:extLst>
              <a:ext uri="{FF2B5EF4-FFF2-40B4-BE49-F238E27FC236}">
                <a16:creationId xmlns:a16="http://schemas.microsoft.com/office/drawing/2014/main" id="{1C5B3FA5-B619-4497-8A3B-CA8A13C05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CDED0-9643-4E05-9E56-16CABE4AC026}"/>
              </a:ext>
            </a:extLst>
          </p:cNvPr>
          <p:cNvSpPr>
            <a:spLocks noGrp="1"/>
          </p:cNvSpPr>
          <p:nvPr>
            <p:ph type="sldNum" sz="quarter" idx="12"/>
          </p:nvPr>
        </p:nvSpPr>
        <p:spPr/>
        <p:txBody>
          <a:bodyPr/>
          <a:lstStyle/>
          <a:p>
            <a:fld id="{E0198835-33B6-4629-B2F1-BD420226D8B9}" type="slidenum">
              <a:rPr lang="en-US" smtClean="0"/>
              <a:t>‹#›</a:t>
            </a:fld>
            <a:endParaRPr lang="en-US"/>
          </a:p>
        </p:txBody>
      </p:sp>
    </p:spTree>
    <p:extLst>
      <p:ext uri="{BB962C8B-B14F-4D97-AF65-F5344CB8AC3E}">
        <p14:creationId xmlns:p14="http://schemas.microsoft.com/office/powerpoint/2010/main" val="218497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371C5-2B48-4E1C-BE85-4B85C1F08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38536-8D79-4583-B027-C99FB3979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F89C8-91F3-4242-8A47-B6C59B42A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76739-5F80-48D5-BAB4-C632B3009D32}" type="datetimeFigureOut">
              <a:rPr lang="en-US" smtClean="0"/>
              <a:t>12/10/2018</a:t>
            </a:fld>
            <a:endParaRPr lang="en-US"/>
          </a:p>
        </p:txBody>
      </p:sp>
      <p:sp>
        <p:nvSpPr>
          <p:cNvPr id="5" name="Footer Placeholder 4">
            <a:extLst>
              <a:ext uri="{FF2B5EF4-FFF2-40B4-BE49-F238E27FC236}">
                <a16:creationId xmlns:a16="http://schemas.microsoft.com/office/drawing/2014/main" id="{7830B508-8F63-43FB-B411-F05BA6673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91C10-5D79-4813-ABD3-91897098C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98835-33B6-4629-B2F1-BD420226D8B9}" type="slidenum">
              <a:rPr lang="en-US" smtClean="0"/>
              <a:t>‹#›</a:t>
            </a:fld>
            <a:endParaRPr lang="en-US"/>
          </a:p>
        </p:txBody>
      </p:sp>
    </p:spTree>
    <p:extLst>
      <p:ext uri="{BB962C8B-B14F-4D97-AF65-F5344CB8AC3E}">
        <p14:creationId xmlns:p14="http://schemas.microsoft.com/office/powerpoint/2010/main" val="157029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ufldl.stanford.edu/housenumb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D31B-FD83-4946-AE51-B80E58EED564}"/>
              </a:ext>
            </a:extLst>
          </p:cNvPr>
          <p:cNvSpPr>
            <a:spLocks noGrp="1"/>
          </p:cNvSpPr>
          <p:nvPr>
            <p:ph type="title"/>
          </p:nvPr>
        </p:nvSpPr>
        <p:spPr>
          <a:xfrm>
            <a:off x="838200" y="365125"/>
            <a:ext cx="10515600" cy="1325563"/>
          </a:xfrm>
        </p:spPr>
        <p:txBody>
          <a:bodyPr/>
          <a:lstStyle/>
          <a:p>
            <a:r>
              <a:rPr lang="en-US"/>
              <a:t>                    </a:t>
            </a:r>
            <a:r>
              <a:rPr lang="en-US" b="1"/>
              <a:t>MACHINE LEARNING 2</a:t>
            </a:r>
            <a:endParaRPr lang="en-US" b="1" dirty="0"/>
          </a:p>
        </p:txBody>
      </p:sp>
      <p:sp>
        <p:nvSpPr>
          <p:cNvPr id="3" name="Content Placeholder 2">
            <a:extLst>
              <a:ext uri="{FF2B5EF4-FFF2-40B4-BE49-F238E27FC236}">
                <a16:creationId xmlns:a16="http://schemas.microsoft.com/office/drawing/2014/main" id="{8E434542-F2E1-4C84-B0A1-9772DE9DCEA2}"/>
              </a:ext>
            </a:extLst>
          </p:cNvPr>
          <p:cNvSpPr>
            <a:spLocks noGrp="1"/>
          </p:cNvSpPr>
          <p:nvPr>
            <p:ph idx="1"/>
          </p:nvPr>
        </p:nvSpPr>
        <p:spPr>
          <a:xfrm>
            <a:off x="838200" y="1825625"/>
            <a:ext cx="10515600" cy="4351338"/>
          </a:xfrm>
        </p:spPr>
        <p:txBody>
          <a:bodyPr>
            <a:normAutofit lnSpcReduction="10000"/>
          </a:bodyPr>
          <a:lstStyle/>
          <a:p>
            <a:pPr marL="0" indent="0">
              <a:buNone/>
            </a:pPr>
            <a:endParaRPr lang="en-US" dirty="0"/>
          </a:p>
          <a:p>
            <a:pPr marL="0" indent="0">
              <a:buNone/>
            </a:pPr>
            <a:r>
              <a:rPr lang="en-US" dirty="0"/>
              <a:t>                                      </a:t>
            </a:r>
          </a:p>
          <a:p>
            <a:pPr marL="0" indent="0">
              <a:buNone/>
            </a:pPr>
            <a:r>
              <a:rPr lang="en-US" dirty="0"/>
              <a:t>                            </a:t>
            </a:r>
            <a:r>
              <a:rPr lang="en-US" sz="3200" dirty="0"/>
              <a:t>FINAL PROJECT PRESENTATION</a:t>
            </a:r>
          </a:p>
          <a:p>
            <a:endParaRPr lang="en-US" dirty="0"/>
          </a:p>
          <a:p>
            <a:endParaRPr lang="en-US" dirty="0"/>
          </a:p>
          <a:p>
            <a:pPr marL="0" indent="0">
              <a:buNone/>
            </a:pPr>
            <a:endParaRPr lang="en-US" dirty="0"/>
          </a:p>
          <a:p>
            <a:pPr marL="0" indent="0">
              <a:buNone/>
            </a:pPr>
            <a:r>
              <a:rPr lang="en-US" dirty="0"/>
              <a:t>                                                                                               Bill </a:t>
            </a:r>
            <a:r>
              <a:rPr lang="en-US" dirty="0" err="1"/>
              <a:t>Grieser</a:t>
            </a:r>
            <a:endParaRPr lang="en-US" dirty="0"/>
          </a:p>
          <a:p>
            <a:pPr marL="0" indent="0">
              <a:buNone/>
            </a:pPr>
            <a:r>
              <a:rPr lang="en-US" dirty="0"/>
              <a:t>                                                                                               Darshan </a:t>
            </a:r>
            <a:r>
              <a:rPr lang="en-US" dirty="0" err="1"/>
              <a:t>Kasat</a:t>
            </a:r>
            <a:endParaRPr lang="en-US" dirty="0"/>
          </a:p>
          <a:p>
            <a:pPr marL="0" indent="0">
              <a:buNone/>
            </a:pPr>
            <a:r>
              <a:rPr lang="en-US" dirty="0"/>
              <a:t>                                                                                               Shivam Thassu</a:t>
            </a:r>
          </a:p>
        </p:txBody>
      </p:sp>
    </p:spTree>
    <p:extLst>
      <p:ext uri="{BB962C8B-B14F-4D97-AF65-F5344CB8AC3E}">
        <p14:creationId xmlns:p14="http://schemas.microsoft.com/office/powerpoint/2010/main" val="8854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275D-F6EC-4396-93DA-98331C372654}"/>
              </a:ext>
            </a:extLst>
          </p:cNvPr>
          <p:cNvSpPr>
            <a:spLocks noGrp="1"/>
          </p:cNvSpPr>
          <p:nvPr>
            <p:ph type="title"/>
          </p:nvPr>
        </p:nvSpPr>
        <p:spPr>
          <a:xfrm>
            <a:off x="838200" y="365125"/>
            <a:ext cx="10515600" cy="925793"/>
          </a:xfrm>
        </p:spPr>
        <p:txBody>
          <a:bodyPr>
            <a:normAutofit fontScale="90000"/>
          </a:bodyPr>
          <a:lstStyle/>
          <a:p>
            <a:r>
              <a:rPr lang="en-US" sz="2800" b="1" dirty="0"/>
              <a:t>                                          FRAMEWORK WORKFLOW</a:t>
            </a:r>
            <a:br>
              <a:rPr lang="en-US" dirty="0"/>
            </a:br>
            <a:endParaRPr lang="en-US" dirty="0"/>
          </a:p>
        </p:txBody>
      </p:sp>
      <p:sp>
        <p:nvSpPr>
          <p:cNvPr id="3" name="Content Placeholder 2">
            <a:extLst>
              <a:ext uri="{FF2B5EF4-FFF2-40B4-BE49-F238E27FC236}">
                <a16:creationId xmlns:a16="http://schemas.microsoft.com/office/drawing/2014/main" id="{FDCF0CB2-CB91-4D4D-B66F-1A4CF26AE59F}"/>
              </a:ext>
            </a:extLst>
          </p:cNvPr>
          <p:cNvSpPr>
            <a:spLocks noGrp="1"/>
          </p:cNvSpPr>
          <p:nvPr>
            <p:ph idx="1"/>
          </p:nvPr>
        </p:nvSpPr>
        <p:spPr>
          <a:xfrm>
            <a:off x="838200" y="1290918"/>
            <a:ext cx="10515600" cy="4886045"/>
          </a:xfrm>
        </p:spPr>
        <p:txBody>
          <a:bodyPr>
            <a:normAutofit/>
          </a:bodyPr>
          <a:lstStyle/>
          <a:p>
            <a:endParaRPr lang="en-US" sz="1800" dirty="0"/>
          </a:p>
          <a:p>
            <a:endParaRPr lang="en-US" sz="1800" dirty="0"/>
          </a:p>
          <a:p>
            <a:r>
              <a:rPr lang="en-US" sz="1800" dirty="0"/>
              <a:t>write functions for creating new TF variables</a:t>
            </a:r>
          </a:p>
          <a:p>
            <a:pPr marL="0" indent="0">
              <a:buNone/>
            </a:pPr>
            <a:endParaRPr lang="en-US" sz="1800" dirty="0"/>
          </a:p>
          <a:p>
            <a:r>
              <a:rPr lang="en-US" sz="1800" dirty="0"/>
              <a:t>define Placeholder Variables. They serve as the input to the graph </a:t>
            </a:r>
          </a:p>
          <a:p>
            <a:pPr marL="0" indent="0">
              <a:buNone/>
            </a:pPr>
            <a:r>
              <a:rPr lang="en-US" sz="1800" dirty="0"/>
              <a:t>    that we may change each time we execute the graph</a:t>
            </a:r>
          </a:p>
          <a:p>
            <a:pPr marL="0" indent="0">
              <a:buNone/>
            </a:pPr>
            <a:endParaRPr lang="en-US" sz="1800" dirty="0"/>
          </a:p>
          <a:p>
            <a:r>
              <a:rPr lang="en-US" sz="1800" dirty="0"/>
              <a:t>In order to save the variables of the neural network created saver object</a:t>
            </a:r>
          </a:p>
          <a:p>
            <a:pPr marL="0" indent="0">
              <a:buNone/>
            </a:pPr>
            <a:r>
              <a:rPr lang="en-US" sz="1800" dirty="0"/>
              <a:t>    which is used for storing and retrieving all the variables of the  </a:t>
            </a:r>
          </a:p>
          <a:p>
            <a:pPr marL="0" indent="0">
              <a:buNone/>
            </a:pPr>
            <a:r>
              <a:rPr lang="en-US" sz="1800" dirty="0"/>
              <a:t>    TensorFlow graph. The saved files are often called checkpoints</a:t>
            </a:r>
          </a:p>
        </p:txBody>
      </p:sp>
      <p:pic>
        <p:nvPicPr>
          <p:cNvPr id="6" name="Picture 5">
            <a:extLst>
              <a:ext uri="{FF2B5EF4-FFF2-40B4-BE49-F238E27FC236}">
                <a16:creationId xmlns:a16="http://schemas.microsoft.com/office/drawing/2014/main" id="{0E88F753-06FE-4577-9824-8962C1E17DDB}"/>
              </a:ext>
            </a:extLst>
          </p:cNvPr>
          <p:cNvPicPr/>
          <p:nvPr/>
        </p:nvPicPr>
        <p:blipFill>
          <a:blip r:embed="rId2"/>
          <a:stretch>
            <a:fillRect/>
          </a:stretch>
        </p:blipFill>
        <p:spPr>
          <a:xfrm>
            <a:off x="8363747" y="510988"/>
            <a:ext cx="3469065" cy="5601927"/>
          </a:xfrm>
          <a:prstGeom prst="rect">
            <a:avLst/>
          </a:prstGeom>
        </p:spPr>
      </p:pic>
    </p:spTree>
    <p:extLst>
      <p:ext uri="{BB962C8B-B14F-4D97-AF65-F5344CB8AC3E}">
        <p14:creationId xmlns:p14="http://schemas.microsoft.com/office/powerpoint/2010/main" val="399028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3403-A36B-47ED-9684-9E373E500B67}"/>
              </a:ext>
            </a:extLst>
          </p:cNvPr>
          <p:cNvSpPr>
            <a:spLocks noGrp="1"/>
          </p:cNvSpPr>
          <p:nvPr>
            <p:ph type="title"/>
          </p:nvPr>
        </p:nvSpPr>
        <p:spPr/>
        <p:txBody>
          <a:bodyPr/>
          <a:lstStyle/>
          <a:p>
            <a:r>
              <a:rPr lang="en-US" dirty="0"/>
              <a:t>                               RESULTS</a:t>
            </a:r>
          </a:p>
        </p:txBody>
      </p:sp>
      <p:sp>
        <p:nvSpPr>
          <p:cNvPr id="3" name="Content Placeholder 2">
            <a:extLst>
              <a:ext uri="{FF2B5EF4-FFF2-40B4-BE49-F238E27FC236}">
                <a16:creationId xmlns:a16="http://schemas.microsoft.com/office/drawing/2014/main" id="{06B1C8FF-657D-499A-A668-9F99F048B593}"/>
              </a:ext>
            </a:extLst>
          </p:cNvPr>
          <p:cNvSpPr>
            <a:spLocks noGrp="1"/>
          </p:cNvSpPr>
          <p:nvPr>
            <p:ph idx="1"/>
          </p:nvPr>
        </p:nvSpPr>
        <p:spPr/>
        <p:txBody>
          <a:bodyPr/>
          <a:lstStyle/>
          <a:p>
            <a:r>
              <a:rPr lang="en-US" sz="1800" dirty="0"/>
              <a:t>With the mentioned Architecture I got Test accuracy of </a:t>
            </a:r>
            <a:r>
              <a:rPr lang="en-US" sz="1800" b="1" dirty="0"/>
              <a:t>92.96 %</a:t>
            </a:r>
            <a:r>
              <a:rPr lang="en-US" sz="1800" dirty="0"/>
              <a:t> at 50000 iterations.</a:t>
            </a:r>
          </a:p>
          <a:p>
            <a:r>
              <a:rPr lang="en-US" sz="1800" dirty="0"/>
              <a:t>I had some of the misclassified images which I found so I dig in deeper to see how good the model works</a:t>
            </a:r>
          </a:p>
          <a:p>
            <a:endParaRPr lang="en-US" dirty="0"/>
          </a:p>
          <a:p>
            <a:endParaRPr lang="en-US" dirty="0"/>
          </a:p>
        </p:txBody>
      </p:sp>
      <p:pic>
        <p:nvPicPr>
          <p:cNvPr id="4" name="Picture 3">
            <a:extLst>
              <a:ext uri="{FF2B5EF4-FFF2-40B4-BE49-F238E27FC236}">
                <a16:creationId xmlns:a16="http://schemas.microsoft.com/office/drawing/2014/main" id="{8F26E74C-F9BA-40D0-9B55-7125A40B1081}"/>
              </a:ext>
            </a:extLst>
          </p:cNvPr>
          <p:cNvPicPr/>
          <p:nvPr/>
        </p:nvPicPr>
        <p:blipFill>
          <a:blip r:embed="rId2"/>
          <a:stretch>
            <a:fillRect/>
          </a:stretch>
        </p:blipFill>
        <p:spPr>
          <a:xfrm>
            <a:off x="1976716" y="2762054"/>
            <a:ext cx="7864867" cy="2659315"/>
          </a:xfrm>
          <a:prstGeom prst="rect">
            <a:avLst/>
          </a:prstGeom>
        </p:spPr>
      </p:pic>
    </p:spTree>
    <p:extLst>
      <p:ext uri="{BB962C8B-B14F-4D97-AF65-F5344CB8AC3E}">
        <p14:creationId xmlns:p14="http://schemas.microsoft.com/office/powerpoint/2010/main" val="307357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BE19-1FA8-4A5B-A26E-BE365FA9397E}"/>
              </a:ext>
            </a:extLst>
          </p:cNvPr>
          <p:cNvSpPr>
            <a:spLocks noGrp="1"/>
          </p:cNvSpPr>
          <p:nvPr>
            <p:ph type="title"/>
          </p:nvPr>
        </p:nvSpPr>
        <p:spPr/>
        <p:txBody>
          <a:bodyPr/>
          <a:lstStyle/>
          <a:p>
            <a:r>
              <a:rPr lang="en-US" dirty="0"/>
              <a:t>                 CONFUSION MATRIX</a:t>
            </a:r>
          </a:p>
        </p:txBody>
      </p:sp>
      <p:sp>
        <p:nvSpPr>
          <p:cNvPr id="5" name="Content Placeholder 4">
            <a:extLst>
              <a:ext uri="{FF2B5EF4-FFF2-40B4-BE49-F238E27FC236}">
                <a16:creationId xmlns:a16="http://schemas.microsoft.com/office/drawing/2014/main" id="{BECD742C-87F7-465F-ACFE-9168C60B62EB}"/>
              </a:ext>
            </a:extLst>
          </p:cNvPr>
          <p:cNvSpPr>
            <a:spLocks noGrp="1"/>
          </p:cNvSpPr>
          <p:nvPr>
            <p:ph idx="1"/>
          </p:nvPr>
        </p:nvSpPr>
        <p:spPr/>
        <p:txBody>
          <a:bodyPr>
            <a:normAutofit/>
          </a:bodyPr>
          <a:lstStyle/>
          <a:p>
            <a:r>
              <a:rPr lang="en-US" sz="1800" dirty="0"/>
              <a:t>All digits have accuracy &gt; 90%</a:t>
            </a:r>
          </a:p>
          <a:p>
            <a:r>
              <a:rPr lang="en-US" sz="1800" dirty="0"/>
              <a:t>Can say the model does good Classification.</a:t>
            </a:r>
          </a:p>
        </p:txBody>
      </p:sp>
      <p:pic>
        <p:nvPicPr>
          <p:cNvPr id="6" name="Content Placeholder 3">
            <a:extLst>
              <a:ext uri="{FF2B5EF4-FFF2-40B4-BE49-F238E27FC236}">
                <a16:creationId xmlns:a16="http://schemas.microsoft.com/office/drawing/2014/main" id="{263BD955-BA87-497C-A1EC-625F7E7F4224}"/>
              </a:ext>
            </a:extLst>
          </p:cNvPr>
          <p:cNvPicPr>
            <a:picLocks/>
          </p:cNvPicPr>
          <p:nvPr/>
        </p:nvPicPr>
        <p:blipFill>
          <a:blip r:embed="rId2"/>
          <a:stretch>
            <a:fillRect/>
          </a:stretch>
        </p:blipFill>
        <p:spPr>
          <a:xfrm>
            <a:off x="5684644" y="1825625"/>
            <a:ext cx="5049156" cy="4351338"/>
          </a:xfrm>
          <a:prstGeom prst="rect">
            <a:avLst/>
          </a:prstGeom>
        </p:spPr>
      </p:pic>
    </p:spTree>
    <p:extLst>
      <p:ext uri="{BB962C8B-B14F-4D97-AF65-F5344CB8AC3E}">
        <p14:creationId xmlns:p14="http://schemas.microsoft.com/office/powerpoint/2010/main" val="353646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6665-D3D2-4DF8-8636-380AB274A8FB}"/>
              </a:ext>
            </a:extLst>
          </p:cNvPr>
          <p:cNvSpPr>
            <a:spLocks noGrp="1"/>
          </p:cNvSpPr>
          <p:nvPr>
            <p:ph type="ctrTitle"/>
          </p:nvPr>
        </p:nvSpPr>
        <p:spPr>
          <a:xfrm>
            <a:off x="1322294" y="1044389"/>
            <a:ext cx="9345706" cy="3572436"/>
          </a:xfrm>
        </p:spPr>
        <p:txBody>
          <a:bodyPr>
            <a:normAutofit/>
          </a:bodyPr>
          <a:lstStyle/>
          <a:p>
            <a:endParaRPr lang="en-US" dirty="0">
              <a:solidFill>
                <a:srgbClr val="C00000"/>
              </a:solidFill>
            </a:endParaRPr>
          </a:p>
        </p:txBody>
      </p:sp>
      <p:pic>
        <p:nvPicPr>
          <p:cNvPr id="5" name="Picture 4" descr="A close up of a sign&#10;&#10;Description generated with high confidence">
            <a:extLst>
              <a:ext uri="{FF2B5EF4-FFF2-40B4-BE49-F238E27FC236}">
                <a16:creationId xmlns:a16="http://schemas.microsoft.com/office/drawing/2014/main" id="{6C6EEA5A-2277-4408-8D4B-744600DD5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307237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574D-8303-4D12-85AC-DA5AB7009757}"/>
              </a:ext>
            </a:extLst>
          </p:cNvPr>
          <p:cNvSpPr>
            <a:spLocks noGrp="1"/>
          </p:cNvSpPr>
          <p:nvPr>
            <p:ph type="title"/>
          </p:nvPr>
        </p:nvSpPr>
        <p:spPr>
          <a:xfrm>
            <a:off x="838200" y="365125"/>
            <a:ext cx="10515600" cy="1181287"/>
          </a:xfrm>
        </p:spPr>
        <p:txBody>
          <a:bodyPr/>
          <a:lstStyle/>
          <a:p>
            <a:r>
              <a:rPr lang="en-US" dirty="0"/>
              <a:t>                               </a:t>
            </a:r>
            <a:r>
              <a:rPr lang="en-US" b="1" dirty="0"/>
              <a:t>DATA SET</a:t>
            </a:r>
          </a:p>
        </p:txBody>
      </p:sp>
      <p:sp>
        <p:nvSpPr>
          <p:cNvPr id="3" name="Content Placeholder 2">
            <a:extLst>
              <a:ext uri="{FF2B5EF4-FFF2-40B4-BE49-F238E27FC236}">
                <a16:creationId xmlns:a16="http://schemas.microsoft.com/office/drawing/2014/main" id="{EB72E72D-3A1D-497C-9798-273B4EB6B3CD}"/>
              </a:ext>
            </a:extLst>
          </p:cNvPr>
          <p:cNvSpPr>
            <a:spLocks noGrp="1"/>
          </p:cNvSpPr>
          <p:nvPr>
            <p:ph idx="1"/>
          </p:nvPr>
        </p:nvSpPr>
        <p:spPr/>
        <p:txBody>
          <a:bodyPr>
            <a:normAutofit fontScale="92500" lnSpcReduction="10000"/>
          </a:bodyPr>
          <a:lstStyle/>
          <a:p>
            <a:r>
              <a:rPr lang="en-US" sz="1900" dirty="0"/>
              <a:t>Google Street View House Number(SVHN) Dataset</a:t>
            </a:r>
          </a:p>
          <a:p>
            <a:r>
              <a:rPr lang="en-US" sz="1900" dirty="0" err="1"/>
              <a:t>Souce</a:t>
            </a:r>
            <a:r>
              <a:rPr lang="en-US" sz="1900" dirty="0"/>
              <a:t>: </a:t>
            </a:r>
            <a:r>
              <a:rPr lang="en-US" sz="1900" u="sng" dirty="0">
                <a:hlinkClick r:id="rId2"/>
              </a:rPr>
              <a:t>http://ufldl.stanford.edu/housenumbers/</a:t>
            </a:r>
            <a:endParaRPr lang="en-US" sz="1900" dirty="0"/>
          </a:p>
          <a:p>
            <a:r>
              <a:rPr lang="en-US" sz="1900" dirty="0"/>
              <a:t>SVHN is a real-world image dataset for developing machine learning and object recognition algorithms with minimal requirement on data preprocessing and formatting. It is similar in flavor to MNIST (e.g., the images are of small cropped digits), but incorporates an order of magnitude more labeled data (over 600,000-digit images) </a:t>
            </a:r>
          </a:p>
          <a:p>
            <a:r>
              <a:rPr lang="en-US" sz="1900" dirty="0"/>
              <a:t>Total 10 Classes, 1 for each digits </a:t>
            </a:r>
            <a:r>
              <a:rPr lang="en-US" sz="1900" dirty="0" err="1"/>
              <a:t>i.e</a:t>
            </a:r>
            <a:r>
              <a:rPr lang="en-US" sz="1900" dirty="0"/>
              <a:t> Label '9' for digit 9 and '10' for digit 0.</a:t>
            </a:r>
          </a:p>
          <a:p>
            <a:pPr lvl="0"/>
            <a:r>
              <a:rPr lang="en-US" sz="1900" dirty="0"/>
              <a:t>73,257 digits for training, 26,032 digits for testing</a:t>
            </a:r>
          </a:p>
          <a:p>
            <a:pPr lvl="0"/>
            <a:r>
              <a:rPr lang="en-US" sz="1900" dirty="0"/>
              <a:t>Available in two different formats:</a:t>
            </a:r>
          </a:p>
          <a:p>
            <a:pPr marL="0" indent="0">
              <a:buNone/>
            </a:pPr>
            <a:r>
              <a:rPr lang="en-US" sz="1900" dirty="0"/>
              <a:t>	Format 1: Original images with bounding box available for each character (may contain multiple 	characters in same images).</a:t>
            </a:r>
          </a:p>
          <a:p>
            <a:pPr marL="0" indent="0">
              <a:buNone/>
            </a:pPr>
            <a:r>
              <a:rPr lang="en-US" sz="1900" dirty="0"/>
              <a:t>	Format 2: MNIST like 32x32 cropped images having single character in each image.</a:t>
            </a:r>
          </a:p>
          <a:p>
            <a:pPr marL="0" indent="0">
              <a:buNone/>
            </a:pPr>
            <a:endParaRPr lang="en-US" sz="1900" dirty="0"/>
          </a:p>
          <a:p>
            <a:pPr marL="0" indent="0">
              <a:buNone/>
            </a:pPr>
            <a:r>
              <a:rPr lang="en-US" sz="1900" dirty="0"/>
              <a:t>I worked on Format 2 dataset in this project using CNN Architecture on TensorFlow framework.</a:t>
            </a:r>
          </a:p>
          <a:p>
            <a:pPr marL="0" indent="0">
              <a:buNone/>
            </a:pPr>
            <a:endParaRPr lang="en-US" sz="1900" dirty="0"/>
          </a:p>
          <a:p>
            <a:endParaRPr lang="en-US" dirty="0"/>
          </a:p>
        </p:txBody>
      </p:sp>
    </p:spTree>
    <p:extLst>
      <p:ext uri="{BB962C8B-B14F-4D97-AF65-F5344CB8AC3E}">
        <p14:creationId xmlns:p14="http://schemas.microsoft.com/office/powerpoint/2010/main" val="31903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572B-C6AB-4722-B702-1BD100E4C5B1}"/>
              </a:ext>
            </a:extLst>
          </p:cNvPr>
          <p:cNvSpPr>
            <a:spLocks noGrp="1"/>
          </p:cNvSpPr>
          <p:nvPr>
            <p:ph type="title"/>
          </p:nvPr>
        </p:nvSpPr>
        <p:spPr/>
        <p:txBody>
          <a:bodyPr/>
          <a:lstStyle/>
          <a:p>
            <a:r>
              <a:rPr lang="en-US" dirty="0"/>
              <a:t>                      </a:t>
            </a:r>
            <a:r>
              <a:rPr lang="en-US" b="1" dirty="0"/>
              <a:t>About TensorFlow </a:t>
            </a:r>
          </a:p>
        </p:txBody>
      </p:sp>
      <p:sp>
        <p:nvSpPr>
          <p:cNvPr id="3" name="Content Placeholder 2">
            <a:extLst>
              <a:ext uri="{FF2B5EF4-FFF2-40B4-BE49-F238E27FC236}">
                <a16:creationId xmlns:a16="http://schemas.microsoft.com/office/drawing/2014/main" id="{5C49240C-77D5-4AB1-87DC-FE162F27FADD}"/>
              </a:ext>
            </a:extLst>
          </p:cNvPr>
          <p:cNvSpPr>
            <a:spLocks noGrp="1"/>
          </p:cNvSpPr>
          <p:nvPr>
            <p:ph idx="1"/>
          </p:nvPr>
        </p:nvSpPr>
        <p:spPr/>
        <p:txBody>
          <a:bodyPr>
            <a:normAutofit/>
          </a:bodyPr>
          <a:lstStyle/>
          <a:p>
            <a:endParaRPr lang="en-US" sz="1900" dirty="0"/>
          </a:p>
          <a:p>
            <a:r>
              <a:rPr lang="en-US" sz="1900" dirty="0"/>
              <a:t>TensorFlow is an open source software library for numerical computation using dataflow graphs. Nodes in the graph represents mathematical operations, while graph edges represent multi-dimensional data arrays (aka tensors) communicated between them. </a:t>
            </a:r>
          </a:p>
          <a:p>
            <a:r>
              <a:rPr lang="en-US" sz="1900" dirty="0"/>
              <a:t>TensorFlow as nothing but numpy with a twist. A major difference between numpy and TensorFlow is that TensorFlow follows a lazy programming paradigm. The advantages of using TensorFlow are:</a:t>
            </a:r>
          </a:p>
          <a:p>
            <a:pPr marL="0" lvl="0" indent="0">
              <a:buNone/>
            </a:pPr>
            <a:r>
              <a:rPr lang="en-US" sz="1900" dirty="0"/>
              <a:t>	It has an intuitive construct, because as the name suggests it has “flow of tensors”. You can 	easily visualize each part of the graph.</a:t>
            </a:r>
          </a:p>
          <a:p>
            <a:pPr marL="0" lvl="0" indent="0">
              <a:buNone/>
            </a:pPr>
            <a:r>
              <a:rPr lang="en-US" sz="1900" dirty="0"/>
              <a:t>	Easily train on CPU/GPU for distributed computing</a:t>
            </a:r>
          </a:p>
          <a:p>
            <a:pPr marL="0" lvl="0" indent="0">
              <a:buNone/>
            </a:pPr>
            <a:r>
              <a:rPr lang="en-US" sz="1900" dirty="0"/>
              <a:t>	Platform flexibility. You can run the models wherever you want, whether it is on mobile, server 	or PC.</a:t>
            </a:r>
          </a:p>
          <a:p>
            <a:endParaRPr lang="en-US" dirty="0"/>
          </a:p>
        </p:txBody>
      </p:sp>
    </p:spTree>
    <p:extLst>
      <p:ext uri="{BB962C8B-B14F-4D97-AF65-F5344CB8AC3E}">
        <p14:creationId xmlns:p14="http://schemas.microsoft.com/office/powerpoint/2010/main" val="428444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A95-46D4-4176-B291-05EDCC0729A2}"/>
              </a:ext>
            </a:extLst>
          </p:cNvPr>
          <p:cNvSpPr>
            <a:spLocks noGrp="1"/>
          </p:cNvSpPr>
          <p:nvPr>
            <p:ph type="title"/>
          </p:nvPr>
        </p:nvSpPr>
        <p:spPr>
          <a:xfrm>
            <a:off x="838200" y="365126"/>
            <a:ext cx="10515600" cy="894416"/>
          </a:xfrm>
        </p:spPr>
        <p:txBody>
          <a:bodyPr>
            <a:normAutofit fontScale="90000"/>
          </a:bodyPr>
          <a:lstStyle/>
          <a:p>
            <a:r>
              <a:rPr lang="en-US" b="1" dirty="0"/>
              <a:t>                              </a:t>
            </a:r>
            <a:br>
              <a:rPr lang="en-US" b="1" dirty="0"/>
            </a:br>
            <a:r>
              <a:rPr lang="en-US" b="1" dirty="0"/>
              <a:t>                              PREPROCESSING</a:t>
            </a:r>
            <a:br>
              <a:rPr lang="en-US" dirty="0"/>
            </a:br>
            <a:endParaRPr lang="en-US" dirty="0"/>
          </a:p>
        </p:txBody>
      </p:sp>
      <p:sp>
        <p:nvSpPr>
          <p:cNvPr id="3" name="Content Placeholder 2">
            <a:extLst>
              <a:ext uri="{FF2B5EF4-FFF2-40B4-BE49-F238E27FC236}">
                <a16:creationId xmlns:a16="http://schemas.microsoft.com/office/drawing/2014/main" id="{15556CEE-4B32-4FAE-A7F5-6297827DCA99}"/>
              </a:ext>
            </a:extLst>
          </p:cNvPr>
          <p:cNvSpPr>
            <a:spLocks noGrp="1"/>
          </p:cNvSpPr>
          <p:nvPr>
            <p:ph idx="1"/>
          </p:nvPr>
        </p:nvSpPr>
        <p:spPr>
          <a:xfrm>
            <a:off x="838200" y="1290917"/>
            <a:ext cx="10515600" cy="4886045"/>
          </a:xfrm>
        </p:spPr>
        <p:txBody>
          <a:bodyPr/>
          <a:lstStyle/>
          <a:p>
            <a:endParaRPr lang="en-US" sz="1800" dirty="0"/>
          </a:p>
          <a:p>
            <a:r>
              <a:rPr lang="en-US" sz="1800" dirty="0"/>
              <a:t>In this dataset all digits have been resized to a fixed resolution of 32-by-32 pixels. </a:t>
            </a:r>
          </a:p>
          <a:p>
            <a:r>
              <a:rPr lang="en-US" sz="1800" dirty="0"/>
              <a:t>Initial Exploratory Analysis</a:t>
            </a:r>
          </a:p>
          <a:p>
            <a:pPr lvl="0"/>
            <a:r>
              <a:rPr lang="en-US" sz="1800" dirty="0"/>
              <a:t>Created a Balanced (</a:t>
            </a:r>
            <a:r>
              <a:rPr lang="en-US" sz="1800" dirty="0" err="1"/>
              <a:t>Startified</a:t>
            </a:r>
            <a:r>
              <a:rPr lang="en-US" sz="1800" dirty="0"/>
              <a:t>) 13% of data in Validation Set.</a:t>
            </a:r>
          </a:p>
          <a:p>
            <a:pPr marL="0" indent="0">
              <a:buNone/>
            </a:pPr>
            <a:r>
              <a:rPr lang="en-US" sz="1800" dirty="0"/>
              <a:t>	Splitting to 13% in Val Set as it gives around 9500 data having minimum of 800 instances of  	each class.</a:t>
            </a:r>
          </a:p>
          <a:p>
            <a:pPr lvl="0"/>
            <a:r>
              <a:rPr lang="en-US" sz="1800" dirty="0"/>
              <a:t>Converting the Label 10's to 0’s</a:t>
            </a:r>
          </a:p>
          <a:p>
            <a:pPr marL="0" lvl="0" indent="0">
              <a:buNone/>
            </a:pPr>
            <a:r>
              <a:rPr lang="en-US" sz="1800" dirty="0"/>
              <a:t>	So, we got a target label of [0 1 2 3 4 5 6 7 8 9]</a:t>
            </a:r>
          </a:p>
          <a:p>
            <a:r>
              <a:rPr lang="en-US" sz="1800" dirty="0"/>
              <a:t>RGB to Grayscale</a:t>
            </a:r>
          </a:p>
          <a:p>
            <a:pPr marL="0" indent="0">
              <a:buNone/>
            </a:pPr>
            <a:r>
              <a:rPr lang="en-US" sz="1800" dirty="0"/>
              <a:t>	Since we are not concerned about the color of the image. Increase the computation</a:t>
            </a:r>
          </a:p>
          <a:p>
            <a:r>
              <a:rPr lang="en-US" sz="1800" dirty="0"/>
              <a:t>Normalization &amp; Storing to Disk </a:t>
            </a:r>
          </a:p>
          <a:p>
            <a:pPr marL="0" indent="0">
              <a:buNone/>
            </a:pPr>
            <a:r>
              <a:rPr lang="en-US" sz="1800" dirty="0"/>
              <a:t>	Used h5py package to store the numerical data, so that it can be easily manipulated using NumPy.</a:t>
            </a:r>
          </a:p>
          <a:p>
            <a:endParaRPr lang="en-US" sz="1800" dirty="0"/>
          </a:p>
          <a:p>
            <a:pPr marL="0" indent="0">
              <a:buNone/>
            </a:pPr>
            <a:endParaRPr lang="en-US" dirty="0"/>
          </a:p>
        </p:txBody>
      </p:sp>
      <p:pic>
        <p:nvPicPr>
          <p:cNvPr id="5" name="Picture 4">
            <a:extLst>
              <a:ext uri="{FF2B5EF4-FFF2-40B4-BE49-F238E27FC236}">
                <a16:creationId xmlns:a16="http://schemas.microsoft.com/office/drawing/2014/main" id="{01B52CCE-C510-45B9-B702-AC88DF966DF4}"/>
              </a:ext>
            </a:extLst>
          </p:cNvPr>
          <p:cNvPicPr/>
          <p:nvPr/>
        </p:nvPicPr>
        <p:blipFill>
          <a:blip r:embed="rId2"/>
          <a:stretch>
            <a:fillRect/>
          </a:stretch>
        </p:blipFill>
        <p:spPr>
          <a:xfrm>
            <a:off x="7665414" y="3115907"/>
            <a:ext cx="3238500" cy="765810"/>
          </a:xfrm>
          <a:prstGeom prst="rect">
            <a:avLst/>
          </a:prstGeom>
        </p:spPr>
      </p:pic>
    </p:spTree>
    <p:extLst>
      <p:ext uri="{BB962C8B-B14F-4D97-AF65-F5344CB8AC3E}">
        <p14:creationId xmlns:p14="http://schemas.microsoft.com/office/powerpoint/2010/main" val="259599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8B3B-C81D-4C45-B907-D4FCE1BC1A14}"/>
              </a:ext>
            </a:extLst>
          </p:cNvPr>
          <p:cNvSpPr>
            <a:spLocks noGrp="1"/>
          </p:cNvSpPr>
          <p:nvPr>
            <p:ph type="title"/>
          </p:nvPr>
        </p:nvSpPr>
        <p:spPr/>
        <p:txBody>
          <a:bodyPr/>
          <a:lstStyle/>
          <a:p>
            <a:r>
              <a:rPr lang="en-US" dirty="0"/>
              <a:t>                             </a:t>
            </a:r>
            <a:r>
              <a:rPr lang="en-US" b="1" dirty="0"/>
              <a:t>IMAGE SAMPLE</a:t>
            </a:r>
          </a:p>
        </p:txBody>
      </p:sp>
      <p:pic>
        <p:nvPicPr>
          <p:cNvPr id="4" name="Content Placeholder 3">
            <a:extLst>
              <a:ext uri="{FF2B5EF4-FFF2-40B4-BE49-F238E27FC236}">
                <a16:creationId xmlns:a16="http://schemas.microsoft.com/office/drawing/2014/main" id="{04C0C00E-5F74-4D85-996F-5F613F073303}"/>
              </a:ext>
            </a:extLst>
          </p:cNvPr>
          <p:cNvPicPr>
            <a:picLocks noGrp="1"/>
          </p:cNvPicPr>
          <p:nvPr>
            <p:ph idx="1"/>
          </p:nvPr>
        </p:nvPicPr>
        <p:blipFill>
          <a:blip r:embed="rId2"/>
          <a:stretch>
            <a:fillRect/>
          </a:stretch>
        </p:blipFill>
        <p:spPr>
          <a:xfrm>
            <a:off x="838200" y="2553038"/>
            <a:ext cx="10515600" cy="2896512"/>
          </a:xfrm>
          <a:prstGeom prst="rect">
            <a:avLst/>
          </a:prstGeom>
        </p:spPr>
      </p:pic>
    </p:spTree>
    <p:extLst>
      <p:ext uri="{BB962C8B-B14F-4D97-AF65-F5344CB8AC3E}">
        <p14:creationId xmlns:p14="http://schemas.microsoft.com/office/powerpoint/2010/main" val="402376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87A8-B0A9-48DC-8BFD-5AB64B664274}"/>
              </a:ext>
            </a:extLst>
          </p:cNvPr>
          <p:cNvSpPr>
            <a:spLocks noGrp="1"/>
          </p:cNvSpPr>
          <p:nvPr>
            <p:ph type="title"/>
          </p:nvPr>
        </p:nvSpPr>
        <p:spPr/>
        <p:txBody>
          <a:bodyPr/>
          <a:lstStyle/>
          <a:p>
            <a:r>
              <a:rPr lang="en-US" b="1" dirty="0"/>
              <a:t>                   MODEL ARCHITECTURE</a:t>
            </a:r>
            <a:br>
              <a:rPr lang="en-US" dirty="0"/>
            </a:br>
            <a:endParaRPr lang="en-US" dirty="0"/>
          </a:p>
        </p:txBody>
      </p:sp>
      <p:pic>
        <p:nvPicPr>
          <p:cNvPr id="4" name="Content Placeholder 3">
            <a:extLst>
              <a:ext uri="{FF2B5EF4-FFF2-40B4-BE49-F238E27FC236}">
                <a16:creationId xmlns:a16="http://schemas.microsoft.com/office/drawing/2014/main" id="{F2667203-5B6E-4B2C-9C3E-6E6E19F564F8}"/>
              </a:ext>
            </a:extLst>
          </p:cNvPr>
          <p:cNvPicPr>
            <a:picLocks noGrp="1"/>
          </p:cNvPicPr>
          <p:nvPr>
            <p:ph idx="1"/>
          </p:nvPr>
        </p:nvPicPr>
        <p:blipFill>
          <a:blip r:embed="rId2"/>
          <a:stretch>
            <a:fillRect/>
          </a:stretch>
        </p:blipFill>
        <p:spPr>
          <a:xfrm>
            <a:off x="838200" y="1267905"/>
            <a:ext cx="10515600" cy="5000920"/>
          </a:xfrm>
          <a:prstGeom prst="rect">
            <a:avLst/>
          </a:prstGeom>
        </p:spPr>
      </p:pic>
    </p:spTree>
    <p:extLst>
      <p:ext uri="{BB962C8B-B14F-4D97-AF65-F5344CB8AC3E}">
        <p14:creationId xmlns:p14="http://schemas.microsoft.com/office/powerpoint/2010/main" val="56507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6DA1-0815-4559-9392-C1D4E2145E0B}"/>
              </a:ext>
            </a:extLst>
          </p:cNvPr>
          <p:cNvSpPr>
            <a:spLocks noGrp="1"/>
          </p:cNvSpPr>
          <p:nvPr>
            <p:ph type="title"/>
          </p:nvPr>
        </p:nvSpPr>
        <p:spPr/>
        <p:txBody>
          <a:bodyPr/>
          <a:lstStyle/>
          <a:p>
            <a:r>
              <a:rPr lang="en-US" dirty="0"/>
              <a:t>                                 </a:t>
            </a:r>
            <a:r>
              <a:rPr lang="en-US" b="1" dirty="0"/>
              <a:t>Bit Info…</a:t>
            </a:r>
          </a:p>
        </p:txBody>
      </p:sp>
      <p:sp>
        <p:nvSpPr>
          <p:cNvPr id="3" name="Content Placeholder 2">
            <a:extLst>
              <a:ext uri="{FF2B5EF4-FFF2-40B4-BE49-F238E27FC236}">
                <a16:creationId xmlns:a16="http://schemas.microsoft.com/office/drawing/2014/main" id="{4269090B-6C4A-460F-AB57-CF13F8BBBFD9}"/>
              </a:ext>
            </a:extLst>
          </p:cNvPr>
          <p:cNvSpPr>
            <a:spLocks noGrp="1"/>
          </p:cNvSpPr>
          <p:nvPr>
            <p:ph idx="1"/>
          </p:nvPr>
        </p:nvSpPr>
        <p:spPr/>
        <p:txBody>
          <a:bodyPr>
            <a:normAutofit lnSpcReduction="10000"/>
          </a:bodyPr>
          <a:lstStyle/>
          <a:p>
            <a:r>
              <a:rPr lang="en-US" sz="2200" b="1" i="1" dirty="0" err="1"/>
              <a:t>Softmax</a:t>
            </a:r>
            <a:endParaRPr lang="en-US" sz="2200" b="1" i="1" dirty="0"/>
          </a:p>
          <a:p>
            <a:pPr marL="0" indent="0">
              <a:buNone/>
            </a:pPr>
            <a:r>
              <a:rPr lang="en-US" sz="1900" dirty="0"/>
              <a:t>The second fully-connected layer estimates how likely it is that the input image belongs to each of the 10 classes. However, these estimates are a bit rough and difficult to interpret because the numbers may be very small or large, so we want to normalize them so that each element is limited between zero and one and the 10 elements sum to one. This is calculated using the so-called </a:t>
            </a:r>
            <a:r>
              <a:rPr lang="en-US" sz="1900" dirty="0" err="1"/>
              <a:t>softmax</a:t>
            </a:r>
            <a:r>
              <a:rPr lang="en-US" sz="1900" dirty="0"/>
              <a:t> function and the result is stored in </a:t>
            </a:r>
            <a:r>
              <a:rPr lang="en-US" sz="1900" dirty="0" err="1"/>
              <a:t>y_pred</a:t>
            </a:r>
            <a:r>
              <a:rPr lang="en-US" sz="1900" dirty="0"/>
              <a:t>.</a:t>
            </a:r>
          </a:p>
          <a:p>
            <a:r>
              <a:rPr lang="en-US" sz="2200" b="1" i="1" dirty="0"/>
              <a:t>Calculate Cross-entropy</a:t>
            </a:r>
          </a:p>
          <a:p>
            <a:pPr marL="0" indent="0">
              <a:buNone/>
            </a:pPr>
            <a:r>
              <a:rPr lang="en-US" sz="2100" dirty="0"/>
              <a:t>To make the model better at classifying the input images, we must somehow change the variables for all the network layers. Comparing the predicted output of the model </a:t>
            </a:r>
            <a:r>
              <a:rPr lang="en-US" sz="2100" dirty="0" err="1"/>
              <a:t>y_pred</a:t>
            </a:r>
            <a:r>
              <a:rPr lang="en-US" sz="2100" dirty="0"/>
              <a:t> to the desired output </a:t>
            </a:r>
            <a:r>
              <a:rPr lang="en-US" sz="2100" dirty="0" err="1"/>
              <a:t>y_true</a:t>
            </a:r>
            <a:r>
              <a:rPr lang="en-US" sz="2100" dirty="0"/>
              <a:t>.</a:t>
            </a:r>
          </a:p>
          <a:p>
            <a:r>
              <a:rPr lang="en-US" sz="2200" b="1" i="1" dirty="0"/>
              <a:t>Optimization Method: Adam</a:t>
            </a:r>
          </a:p>
          <a:p>
            <a:pPr marL="0" indent="0">
              <a:buNone/>
            </a:pPr>
            <a:r>
              <a:rPr lang="en-US" sz="2300" dirty="0"/>
              <a:t>Through experimentation we found out Adam outperformed other optimizers for this problem in terms of convergence speed.</a:t>
            </a:r>
          </a:p>
          <a:p>
            <a:pPr marL="0" indent="0">
              <a:buNone/>
            </a:pPr>
            <a:endParaRPr lang="en-US" dirty="0"/>
          </a:p>
          <a:p>
            <a:endParaRPr lang="en-US" dirty="0"/>
          </a:p>
        </p:txBody>
      </p:sp>
    </p:spTree>
    <p:extLst>
      <p:ext uri="{BB962C8B-B14F-4D97-AF65-F5344CB8AC3E}">
        <p14:creationId xmlns:p14="http://schemas.microsoft.com/office/powerpoint/2010/main" val="328646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ACC6-6CB1-4C37-B5F5-F1DE514E0A2A}"/>
              </a:ext>
            </a:extLst>
          </p:cNvPr>
          <p:cNvSpPr>
            <a:spLocks noGrp="1"/>
          </p:cNvSpPr>
          <p:nvPr>
            <p:ph type="title"/>
          </p:nvPr>
        </p:nvSpPr>
        <p:spPr/>
        <p:txBody>
          <a:bodyPr/>
          <a:lstStyle/>
          <a:p>
            <a:r>
              <a:rPr lang="en-US" dirty="0"/>
              <a:t>                              </a:t>
            </a:r>
            <a:r>
              <a:rPr lang="en-US" b="1" dirty="0"/>
              <a:t>Parameters</a:t>
            </a:r>
          </a:p>
        </p:txBody>
      </p:sp>
      <p:pic>
        <p:nvPicPr>
          <p:cNvPr id="6" name="Content Placeholder 5">
            <a:extLst>
              <a:ext uri="{FF2B5EF4-FFF2-40B4-BE49-F238E27FC236}">
                <a16:creationId xmlns:a16="http://schemas.microsoft.com/office/drawing/2014/main" id="{2A138579-C709-4618-95D9-FC99E6086E47}"/>
              </a:ext>
            </a:extLst>
          </p:cNvPr>
          <p:cNvPicPr>
            <a:picLocks noGrp="1" noChangeAspect="1"/>
          </p:cNvPicPr>
          <p:nvPr>
            <p:ph idx="1"/>
          </p:nvPr>
        </p:nvPicPr>
        <p:blipFill>
          <a:blip r:embed="rId2"/>
          <a:stretch>
            <a:fillRect/>
          </a:stretch>
        </p:blipFill>
        <p:spPr>
          <a:xfrm>
            <a:off x="838200" y="1875428"/>
            <a:ext cx="10515600" cy="4251731"/>
          </a:xfrm>
          <a:prstGeom prst="rect">
            <a:avLst/>
          </a:prstGeom>
        </p:spPr>
      </p:pic>
    </p:spTree>
    <p:extLst>
      <p:ext uri="{BB962C8B-B14F-4D97-AF65-F5344CB8AC3E}">
        <p14:creationId xmlns:p14="http://schemas.microsoft.com/office/powerpoint/2010/main" val="3881010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534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MACHINE LEARNING 2</vt:lpstr>
      <vt:lpstr>PowerPoint Presentation</vt:lpstr>
      <vt:lpstr>                               DATA SET</vt:lpstr>
      <vt:lpstr>                      About TensorFlow </vt:lpstr>
      <vt:lpstr>                                                             PREPROCESSING </vt:lpstr>
      <vt:lpstr>                             IMAGE SAMPLE</vt:lpstr>
      <vt:lpstr>                   MODEL ARCHITECTURE </vt:lpstr>
      <vt:lpstr>                                 Bit Info…</vt:lpstr>
      <vt:lpstr>                              Parameters</vt:lpstr>
      <vt:lpstr>                                          FRAMEWORK WORKFLOW </vt:lpstr>
      <vt:lpstr>                               RESULTS</vt:lpstr>
      <vt:lpstr>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Framework</dc:title>
  <dc:creator>Shivam Thassu</dc:creator>
  <cp:lastModifiedBy>Shivam Thassu</cp:lastModifiedBy>
  <cp:revision>10</cp:revision>
  <dcterms:created xsi:type="dcterms:W3CDTF">2018-12-10T21:31:22Z</dcterms:created>
  <dcterms:modified xsi:type="dcterms:W3CDTF">2018-12-10T22:47:31Z</dcterms:modified>
</cp:coreProperties>
</file>