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7" r:id="rId5"/>
    <p:sldId id="268" r:id="rId6"/>
    <p:sldId id="259" r:id="rId7"/>
    <p:sldId id="265" r:id="rId8"/>
    <p:sldId id="260" r:id="rId9"/>
    <p:sldId id="261" r:id="rId10"/>
    <p:sldId id="262" r:id="rId11"/>
    <p:sldId id="263"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56389A4-BCDE-4CC3-AE71-9C505072BC57}" type="datetimeFigureOut">
              <a:rPr lang="es-SV" smtClean="0"/>
              <a:t>31/5/2023</a:t>
            </a:fld>
            <a:endParaRPr lang="es-SV"/>
          </a:p>
        </p:txBody>
      </p:sp>
      <p:sp>
        <p:nvSpPr>
          <p:cNvPr id="5" name="Footer Placeholder 4"/>
          <p:cNvSpPr>
            <a:spLocks noGrp="1"/>
          </p:cNvSpPr>
          <p:nvPr>
            <p:ph type="ftr" sz="quarter" idx="11"/>
          </p:nvPr>
        </p:nvSpPr>
        <p:spPr/>
        <p:txBody>
          <a:bodyPr/>
          <a:lstStyle/>
          <a:p>
            <a:endParaRPr lang="es-SV"/>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263888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56389A4-BCDE-4CC3-AE71-9C505072BC57}" type="datetimeFigureOut">
              <a:rPr lang="es-SV" smtClean="0"/>
              <a:t>31/5/2023</a:t>
            </a:fld>
            <a:endParaRPr lang="es-SV"/>
          </a:p>
        </p:txBody>
      </p:sp>
      <p:sp>
        <p:nvSpPr>
          <p:cNvPr id="5" name="Footer Placeholder 4"/>
          <p:cNvSpPr>
            <a:spLocks noGrp="1"/>
          </p:cNvSpPr>
          <p:nvPr>
            <p:ph type="ftr" sz="quarter" idx="11"/>
          </p:nvPr>
        </p:nvSpPr>
        <p:spPr/>
        <p:txBody>
          <a:bodyPr/>
          <a:lstStyle/>
          <a:p>
            <a:endParaRPr lang="es-SV"/>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150052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56389A4-BCDE-4CC3-AE71-9C505072BC57}" type="datetimeFigureOut">
              <a:rPr lang="es-SV" smtClean="0"/>
              <a:t>31/5/2023</a:t>
            </a:fld>
            <a:endParaRPr lang="es-SV"/>
          </a:p>
        </p:txBody>
      </p:sp>
      <p:sp>
        <p:nvSpPr>
          <p:cNvPr id="5" name="Footer Placeholder 4"/>
          <p:cNvSpPr>
            <a:spLocks noGrp="1"/>
          </p:cNvSpPr>
          <p:nvPr>
            <p:ph type="ftr" sz="quarter" idx="11"/>
          </p:nvPr>
        </p:nvSpPr>
        <p:spPr/>
        <p:txBody>
          <a:bodyPr/>
          <a:lstStyle/>
          <a:p>
            <a:endParaRPr lang="es-SV"/>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7DF479-305F-4B65-9049-ADDDA283C95A}" type="slidenum">
              <a:rPr lang="es-SV" smtClean="0"/>
              <a:t>‹Nº›</a:t>
            </a:fld>
            <a:endParaRPr lang="es-SV"/>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655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56389A4-BCDE-4CC3-AE71-9C505072BC57}" type="datetimeFigureOut">
              <a:rPr lang="es-SV" smtClean="0"/>
              <a:t>31/5/2023</a:t>
            </a:fld>
            <a:endParaRPr lang="es-SV"/>
          </a:p>
        </p:txBody>
      </p:sp>
      <p:sp>
        <p:nvSpPr>
          <p:cNvPr id="6" name="Footer Placeholder 5"/>
          <p:cNvSpPr>
            <a:spLocks noGrp="1"/>
          </p:cNvSpPr>
          <p:nvPr>
            <p:ph type="ftr" sz="quarter" idx="11"/>
          </p:nvPr>
        </p:nvSpPr>
        <p:spPr/>
        <p:txBody>
          <a:bodyPr/>
          <a:lstStyle/>
          <a:p>
            <a:endParaRPr lang="es-S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224876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56389A4-BCDE-4CC3-AE71-9C505072BC57}" type="datetimeFigureOut">
              <a:rPr lang="es-SV" smtClean="0"/>
              <a:t>31/5/2023</a:t>
            </a:fld>
            <a:endParaRPr lang="es-SV"/>
          </a:p>
        </p:txBody>
      </p:sp>
      <p:sp>
        <p:nvSpPr>
          <p:cNvPr id="6" name="Footer Placeholder 5"/>
          <p:cNvSpPr>
            <a:spLocks noGrp="1"/>
          </p:cNvSpPr>
          <p:nvPr>
            <p:ph type="ftr" sz="quarter" idx="11"/>
          </p:nvPr>
        </p:nvSpPr>
        <p:spPr/>
        <p:txBody>
          <a:bodyPr/>
          <a:lstStyle/>
          <a:p>
            <a:endParaRPr lang="es-SV"/>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DF479-305F-4B65-9049-ADDDA283C95A}" type="slidenum">
              <a:rPr lang="es-SV" smtClean="0"/>
              <a:t>‹Nº›</a:t>
            </a:fld>
            <a:endParaRPr lang="es-SV"/>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59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56389A4-BCDE-4CC3-AE71-9C505072BC57}" type="datetimeFigureOut">
              <a:rPr lang="es-SV" smtClean="0"/>
              <a:t>31/5/2023</a:t>
            </a:fld>
            <a:endParaRPr lang="es-SV"/>
          </a:p>
        </p:txBody>
      </p:sp>
      <p:sp>
        <p:nvSpPr>
          <p:cNvPr id="6" name="Footer Placeholder 5"/>
          <p:cNvSpPr>
            <a:spLocks noGrp="1"/>
          </p:cNvSpPr>
          <p:nvPr>
            <p:ph type="ftr" sz="quarter" idx="11"/>
          </p:nvPr>
        </p:nvSpPr>
        <p:spPr/>
        <p:txBody>
          <a:bodyPr/>
          <a:lstStyle/>
          <a:p>
            <a:endParaRPr lang="es-S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1536867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6389A4-BCDE-4CC3-AE71-9C505072BC57}" type="datetimeFigureOut">
              <a:rPr lang="es-SV" smtClean="0"/>
              <a:t>31/5/2023</a:t>
            </a:fld>
            <a:endParaRPr lang="es-SV"/>
          </a:p>
        </p:txBody>
      </p:sp>
      <p:sp>
        <p:nvSpPr>
          <p:cNvPr id="5" name="Footer Placeholder 4"/>
          <p:cNvSpPr>
            <a:spLocks noGrp="1"/>
          </p:cNvSpPr>
          <p:nvPr>
            <p:ph type="ftr" sz="quarter" idx="11"/>
          </p:nvPr>
        </p:nvSpPr>
        <p:spPr/>
        <p:txBody>
          <a:bodyPr/>
          <a:lstStyle/>
          <a:p>
            <a:endParaRPr lang="es-S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2197052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6389A4-BCDE-4CC3-AE71-9C505072BC57}" type="datetimeFigureOut">
              <a:rPr lang="es-SV" smtClean="0"/>
              <a:t>31/5/2023</a:t>
            </a:fld>
            <a:endParaRPr lang="es-SV"/>
          </a:p>
        </p:txBody>
      </p:sp>
      <p:sp>
        <p:nvSpPr>
          <p:cNvPr id="5" name="Footer Placeholder 4"/>
          <p:cNvSpPr>
            <a:spLocks noGrp="1"/>
          </p:cNvSpPr>
          <p:nvPr>
            <p:ph type="ftr" sz="quarter" idx="11"/>
          </p:nvPr>
        </p:nvSpPr>
        <p:spPr/>
        <p:txBody>
          <a:bodyPr/>
          <a:lstStyle/>
          <a:p>
            <a:endParaRPr lang="es-S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99717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6389A4-BCDE-4CC3-AE71-9C505072BC57}" type="datetimeFigureOut">
              <a:rPr lang="es-SV" smtClean="0"/>
              <a:t>31/5/2023</a:t>
            </a:fld>
            <a:endParaRPr lang="es-SV"/>
          </a:p>
        </p:txBody>
      </p:sp>
      <p:sp>
        <p:nvSpPr>
          <p:cNvPr id="5" name="Footer Placeholder 4"/>
          <p:cNvSpPr>
            <a:spLocks noGrp="1"/>
          </p:cNvSpPr>
          <p:nvPr>
            <p:ph type="ftr" sz="quarter" idx="11"/>
          </p:nvPr>
        </p:nvSpPr>
        <p:spPr/>
        <p:txBody>
          <a:bodyPr/>
          <a:lstStyle/>
          <a:p>
            <a:endParaRPr lang="es-SV"/>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313908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56389A4-BCDE-4CC3-AE71-9C505072BC57}" type="datetimeFigureOut">
              <a:rPr lang="es-SV" smtClean="0"/>
              <a:t>31/5/2023</a:t>
            </a:fld>
            <a:endParaRPr lang="es-SV"/>
          </a:p>
        </p:txBody>
      </p:sp>
      <p:sp>
        <p:nvSpPr>
          <p:cNvPr id="5" name="Footer Placeholder 4"/>
          <p:cNvSpPr>
            <a:spLocks noGrp="1"/>
          </p:cNvSpPr>
          <p:nvPr>
            <p:ph type="ftr" sz="quarter" idx="11"/>
          </p:nvPr>
        </p:nvSpPr>
        <p:spPr/>
        <p:txBody>
          <a:bodyPr/>
          <a:lstStyle/>
          <a:p>
            <a:endParaRPr lang="es-SV"/>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364472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6389A4-BCDE-4CC3-AE71-9C505072BC57}" type="datetimeFigureOut">
              <a:rPr lang="es-SV" smtClean="0"/>
              <a:t>31/5/2023</a:t>
            </a:fld>
            <a:endParaRPr lang="es-SV"/>
          </a:p>
        </p:txBody>
      </p:sp>
      <p:sp>
        <p:nvSpPr>
          <p:cNvPr id="6" name="Footer Placeholder 5"/>
          <p:cNvSpPr>
            <a:spLocks noGrp="1"/>
          </p:cNvSpPr>
          <p:nvPr>
            <p:ph type="ftr" sz="quarter" idx="11"/>
          </p:nvPr>
        </p:nvSpPr>
        <p:spPr/>
        <p:txBody>
          <a:bodyPr/>
          <a:lstStyle/>
          <a:p>
            <a:endParaRPr lang="es-SV"/>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410334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6389A4-BCDE-4CC3-AE71-9C505072BC57}" type="datetimeFigureOut">
              <a:rPr lang="es-SV" smtClean="0"/>
              <a:t>31/5/2023</a:t>
            </a:fld>
            <a:endParaRPr lang="es-SV"/>
          </a:p>
        </p:txBody>
      </p:sp>
      <p:sp>
        <p:nvSpPr>
          <p:cNvPr id="8" name="Footer Placeholder 7"/>
          <p:cNvSpPr>
            <a:spLocks noGrp="1"/>
          </p:cNvSpPr>
          <p:nvPr>
            <p:ph type="ftr" sz="quarter" idx="11"/>
          </p:nvPr>
        </p:nvSpPr>
        <p:spPr/>
        <p:txBody>
          <a:bodyPr/>
          <a:lstStyle/>
          <a:p>
            <a:endParaRPr lang="es-SV"/>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302217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6389A4-BCDE-4CC3-AE71-9C505072BC57}" type="datetimeFigureOut">
              <a:rPr lang="es-SV" smtClean="0"/>
              <a:t>31/5/2023</a:t>
            </a:fld>
            <a:endParaRPr lang="es-SV"/>
          </a:p>
        </p:txBody>
      </p:sp>
      <p:sp>
        <p:nvSpPr>
          <p:cNvPr id="4" name="Footer Placeholder 3"/>
          <p:cNvSpPr>
            <a:spLocks noGrp="1"/>
          </p:cNvSpPr>
          <p:nvPr>
            <p:ph type="ftr" sz="quarter" idx="11"/>
          </p:nvPr>
        </p:nvSpPr>
        <p:spPr/>
        <p:txBody>
          <a:bodyPr/>
          <a:lstStyle/>
          <a:p>
            <a:endParaRPr lang="es-SV"/>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22326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389A4-BCDE-4CC3-AE71-9C505072BC57}" type="datetimeFigureOut">
              <a:rPr lang="es-SV" smtClean="0"/>
              <a:t>31/5/2023</a:t>
            </a:fld>
            <a:endParaRPr lang="es-SV"/>
          </a:p>
        </p:txBody>
      </p:sp>
      <p:sp>
        <p:nvSpPr>
          <p:cNvPr id="3" name="Footer Placeholder 2"/>
          <p:cNvSpPr>
            <a:spLocks noGrp="1"/>
          </p:cNvSpPr>
          <p:nvPr>
            <p:ph type="ftr" sz="quarter" idx="11"/>
          </p:nvPr>
        </p:nvSpPr>
        <p:spPr/>
        <p:txBody>
          <a:bodyPr/>
          <a:lstStyle/>
          <a:p>
            <a:endParaRPr lang="es-SV"/>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2823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56389A4-BCDE-4CC3-AE71-9C505072BC57}" type="datetimeFigureOut">
              <a:rPr lang="es-SV" smtClean="0"/>
              <a:t>31/5/2023</a:t>
            </a:fld>
            <a:endParaRPr lang="es-SV"/>
          </a:p>
        </p:txBody>
      </p:sp>
      <p:sp>
        <p:nvSpPr>
          <p:cNvPr id="6" name="Footer Placeholder 5"/>
          <p:cNvSpPr>
            <a:spLocks noGrp="1"/>
          </p:cNvSpPr>
          <p:nvPr>
            <p:ph type="ftr" sz="quarter" idx="11"/>
          </p:nvPr>
        </p:nvSpPr>
        <p:spPr/>
        <p:txBody>
          <a:bodyPr/>
          <a:lstStyle/>
          <a:p>
            <a:endParaRPr lang="es-SV"/>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216425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56389A4-BCDE-4CC3-AE71-9C505072BC57}" type="datetimeFigureOut">
              <a:rPr lang="es-SV" smtClean="0"/>
              <a:t>31/5/2023</a:t>
            </a:fld>
            <a:endParaRPr lang="es-SV"/>
          </a:p>
        </p:txBody>
      </p:sp>
      <p:sp>
        <p:nvSpPr>
          <p:cNvPr id="6" name="Footer Placeholder 5"/>
          <p:cNvSpPr>
            <a:spLocks noGrp="1"/>
          </p:cNvSpPr>
          <p:nvPr>
            <p:ph type="ftr" sz="quarter" idx="11"/>
          </p:nvPr>
        </p:nvSpPr>
        <p:spPr/>
        <p:txBody>
          <a:bodyPr/>
          <a:lstStyle/>
          <a:p>
            <a:endParaRPr lang="es-SV"/>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DF479-305F-4B65-9049-ADDDA283C95A}" type="slidenum">
              <a:rPr lang="es-SV" smtClean="0"/>
              <a:t>‹Nº›</a:t>
            </a:fld>
            <a:endParaRPr lang="es-SV"/>
          </a:p>
        </p:txBody>
      </p:sp>
    </p:spTree>
    <p:extLst>
      <p:ext uri="{BB962C8B-B14F-4D97-AF65-F5344CB8AC3E}">
        <p14:creationId xmlns:p14="http://schemas.microsoft.com/office/powerpoint/2010/main" val="17575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6389A4-BCDE-4CC3-AE71-9C505072BC57}" type="datetimeFigureOut">
              <a:rPr lang="es-SV" smtClean="0"/>
              <a:t>31/5/2023</a:t>
            </a:fld>
            <a:endParaRPr lang="es-SV"/>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SV"/>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7DF479-305F-4B65-9049-ADDDA283C95A}" type="slidenum">
              <a:rPr lang="es-SV" smtClean="0"/>
              <a:t>‹Nº›</a:t>
            </a:fld>
            <a:endParaRPr lang="es-SV"/>
          </a:p>
        </p:txBody>
      </p:sp>
    </p:spTree>
    <p:extLst>
      <p:ext uri="{BB962C8B-B14F-4D97-AF65-F5344CB8AC3E}">
        <p14:creationId xmlns:p14="http://schemas.microsoft.com/office/powerpoint/2010/main" val="3953192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AD6A1-8E7C-8C79-BC0A-78C8DA9637C1}"/>
              </a:ext>
            </a:extLst>
          </p:cNvPr>
          <p:cNvSpPr>
            <a:spLocks noGrp="1"/>
          </p:cNvSpPr>
          <p:nvPr>
            <p:ph type="ctrTitle"/>
          </p:nvPr>
        </p:nvSpPr>
        <p:spPr>
          <a:xfrm>
            <a:off x="1562875" y="749138"/>
            <a:ext cx="9066245" cy="1544955"/>
          </a:xfrm>
        </p:spPr>
        <p:txBody>
          <a:bodyPr>
            <a:noAutofit/>
          </a:bodyPr>
          <a:lstStyle/>
          <a:p>
            <a:r>
              <a:rPr lang="es-ES" sz="2400" b="1" dirty="0">
                <a:latin typeface="Abadi" panose="020B0604020202020204" pitchFamily="34" charset="0"/>
              </a:rPr>
              <a:t>UNIVERSIDAD TECNOLOGICA DE EL SALVADOR </a:t>
            </a:r>
            <a:br>
              <a:rPr lang="es-ES" sz="2400" b="1" dirty="0">
                <a:latin typeface="Abadi" panose="020B0604020202020204" pitchFamily="34" charset="0"/>
              </a:rPr>
            </a:br>
            <a:r>
              <a:rPr lang="es-ES" sz="2400" b="1" dirty="0">
                <a:latin typeface="Abadi" panose="020B0604020202020204" pitchFamily="34" charset="0"/>
              </a:rPr>
              <a:t>FACULTAD DE INFORMÁTICA Y CIENCIAS APLICADAS </a:t>
            </a:r>
            <a:br>
              <a:rPr lang="es-ES" sz="1800" b="1" dirty="0">
                <a:latin typeface="Abadi" panose="020B0604020202020204" pitchFamily="34" charset="0"/>
              </a:rPr>
            </a:br>
            <a:r>
              <a:rPr lang="es-ES" sz="1800" b="1" dirty="0">
                <a:latin typeface="Abadi" panose="020B0604020202020204" pitchFamily="34" charset="0"/>
              </a:rPr>
              <a:t> </a:t>
            </a:r>
            <a:br>
              <a:rPr lang="es-ES" sz="1800" b="1" dirty="0">
                <a:latin typeface="Abadi" panose="020B0604020202020204" pitchFamily="34" charset="0"/>
              </a:rPr>
            </a:br>
            <a:endParaRPr lang="es-SV" sz="1800" b="1" dirty="0">
              <a:latin typeface="Abadi" panose="020B0604020202020204" pitchFamily="34" charset="0"/>
            </a:endParaRPr>
          </a:p>
        </p:txBody>
      </p:sp>
      <p:pic>
        <p:nvPicPr>
          <p:cNvPr id="9" name="Picture 142">
            <a:extLst>
              <a:ext uri="{FF2B5EF4-FFF2-40B4-BE49-F238E27FC236}">
                <a16:creationId xmlns:a16="http://schemas.microsoft.com/office/drawing/2014/main" id="{DE96B939-72A7-9A68-CC2B-C175FA6DAD47}"/>
              </a:ext>
            </a:extLst>
          </p:cNvPr>
          <p:cNvPicPr/>
          <p:nvPr/>
        </p:nvPicPr>
        <p:blipFill>
          <a:blip r:embed="rId2"/>
          <a:stretch>
            <a:fillRect/>
          </a:stretch>
        </p:blipFill>
        <p:spPr>
          <a:xfrm>
            <a:off x="5518051" y="1990848"/>
            <a:ext cx="1155898" cy="1438152"/>
          </a:xfrm>
          <a:prstGeom prst="rect">
            <a:avLst/>
          </a:prstGeom>
        </p:spPr>
      </p:pic>
      <p:graphicFrame>
        <p:nvGraphicFramePr>
          <p:cNvPr id="13" name="Tabla 13">
            <a:extLst>
              <a:ext uri="{FF2B5EF4-FFF2-40B4-BE49-F238E27FC236}">
                <a16:creationId xmlns:a16="http://schemas.microsoft.com/office/drawing/2014/main" id="{20FE0CA5-7F22-41F5-1600-583365DB0C62}"/>
              </a:ext>
            </a:extLst>
          </p:cNvPr>
          <p:cNvGraphicFramePr>
            <a:graphicFrameLocks noGrp="1"/>
          </p:cNvGraphicFramePr>
          <p:nvPr>
            <p:extLst>
              <p:ext uri="{D42A27DB-BD31-4B8C-83A1-F6EECF244321}">
                <p14:modId xmlns:p14="http://schemas.microsoft.com/office/powerpoint/2010/main" val="184462643"/>
              </p:ext>
            </p:extLst>
          </p:nvPr>
        </p:nvGraphicFramePr>
        <p:xfrm>
          <a:off x="2031997" y="374361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10161927"/>
                    </a:ext>
                  </a:extLst>
                </a:gridCol>
                <a:gridCol w="4064000">
                  <a:extLst>
                    <a:ext uri="{9D8B030D-6E8A-4147-A177-3AD203B41FA5}">
                      <a16:colId xmlns:a16="http://schemas.microsoft.com/office/drawing/2014/main" val="1081613397"/>
                    </a:ext>
                  </a:extLst>
                </a:gridCol>
              </a:tblGrid>
              <a:tr h="370840">
                <a:tc>
                  <a:txBody>
                    <a:bodyPr/>
                    <a:lstStyle/>
                    <a:p>
                      <a:pPr algn="ctr"/>
                      <a:r>
                        <a:rPr lang="es-SV" sz="1800" b="1" kern="1200" dirty="0">
                          <a:solidFill>
                            <a:schemeClr val="lt1"/>
                          </a:solidFill>
                          <a:effectLst/>
                          <a:latin typeface="+mn-lt"/>
                          <a:ea typeface="+mn-ea"/>
                          <a:cs typeface="+mn-cs"/>
                        </a:rPr>
                        <a:t>INTEGRANTES </a:t>
                      </a:r>
                      <a:endParaRPr lang="es-SV" dirty="0"/>
                    </a:p>
                  </a:txBody>
                  <a:tcPr/>
                </a:tc>
                <a:tc>
                  <a:txBody>
                    <a:bodyPr/>
                    <a:lstStyle/>
                    <a:p>
                      <a:pPr algn="ctr"/>
                      <a:r>
                        <a:rPr lang="es-SV" sz="1800" b="1" kern="1200" dirty="0">
                          <a:solidFill>
                            <a:schemeClr val="lt1"/>
                          </a:solidFill>
                          <a:effectLst/>
                          <a:latin typeface="+mn-lt"/>
                          <a:ea typeface="+mn-ea"/>
                          <a:cs typeface="+mn-cs"/>
                        </a:rPr>
                        <a:t>CARNET </a:t>
                      </a:r>
                      <a:endParaRPr lang="es-SV" dirty="0"/>
                    </a:p>
                  </a:txBody>
                  <a:tcPr/>
                </a:tc>
                <a:extLst>
                  <a:ext uri="{0D108BD9-81ED-4DB2-BD59-A6C34878D82A}">
                    <a16:rowId xmlns:a16="http://schemas.microsoft.com/office/drawing/2014/main" val="451761416"/>
                  </a:ext>
                </a:extLst>
              </a:tr>
              <a:tr h="370840">
                <a:tc>
                  <a:txBody>
                    <a:bodyPr/>
                    <a:lstStyle/>
                    <a:p>
                      <a:pPr algn="ctr"/>
                      <a:r>
                        <a:rPr lang="es-SV" sz="1800" kern="1200" dirty="0">
                          <a:solidFill>
                            <a:schemeClr val="dk1"/>
                          </a:solidFill>
                          <a:effectLst/>
                          <a:latin typeface="+mn-lt"/>
                          <a:ea typeface="+mn-ea"/>
                          <a:cs typeface="+mn-cs"/>
                        </a:rPr>
                        <a:t>Farela Flores, Kevin Alexander </a:t>
                      </a:r>
                      <a:endParaRPr lang="es-SV" dirty="0"/>
                    </a:p>
                  </a:txBody>
                  <a:tcPr/>
                </a:tc>
                <a:tc>
                  <a:txBody>
                    <a:bodyPr/>
                    <a:lstStyle/>
                    <a:p>
                      <a:pPr algn="ctr"/>
                      <a:r>
                        <a:rPr lang="es-ES" dirty="0"/>
                        <a:t>25-3326-2019</a:t>
                      </a:r>
                      <a:endParaRPr lang="es-SV" dirty="0"/>
                    </a:p>
                  </a:txBody>
                  <a:tcPr/>
                </a:tc>
                <a:extLst>
                  <a:ext uri="{0D108BD9-81ED-4DB2-BD59-A6C34878D82A}">
                    <a16:rowId xmlns:a16="http://schemas.microsoft.com/office/drawing/2014/main" val="350270465"/>
                  </a:ext>
                </a:extLst>
              </a:tr>
              <a:tr h="370840">
                <a:tc>
                  <a:txBody>
                    <a:bodyPr/>
                    <a:lstStyle/>
                    <a:p>
                      <a:pPr algn="ctr"/>
                      <a:r>
                        <a:rPr lang="es-SV" sz="1800" kern="1200" dirty="0">
                          <a:solidFill>
                            <a:schemeClr val="dk1"/>
                          </a:solidFill>
                          <a:effectLst/>
                          <a:latin typeface="+mn-lt"/>
                          <a:ea typeface="+mn-ea"/>
                          <a:cs typeface="+mn-cs"/>
                        </a:rPr>
                        <a:t>Guardado Caballero, José David </a:t>
                      </a:r>
                      <a:endParaRPr lang="es-SV" dirty="0"/>
                    </a:p>
                  </a:txBody>
                  <a:tcPr/>
                </a:tc>
                <a:tc>
                  <a:txBody>
                    <a:bodyPr/>
                    <a:lstStyle/>
                    <a:p>
                      <a:pPr algn="ctr"/>
                      <a:r>
                        <a:rPr lang="es-ES" dirty="0"/>
                        <a:t>25-0247-2018</a:t>
                      </a:r>
                      <a:endParaRPr lang="es-SV" dirty="0"/>
                    </a:p>
                  </a:txBody>
                  <a:tcPr/>
                </a:tc>
                <a:extLst>
                  <a:ext uri="{0D108BD9-81ED-4DB2-BD59-A6C34878D82A}">
                    <a16:rowId xmlns:a16="http://schemas.microsoft.com/office/drawing/2014/main" val="274173729"/>
                  </a:ext>
                </a:extLst>
              </a:tr>
              <a:tr h="370840">
                <a:tc>
                  <a:txBody>
                    <a:bodyPr/>
                    <a:lstStyle/>
                    <a:p>
                      <a:pPr algn="ctr"/>
                      <a:r>
                        <a:rPr lang="es-ES" dirty="0"/>
                        <a:t>Hernández </a:t>
                      </a:r>
                      <a:r>
                        <a:rPr lang="es-ES" dirty="0" err="1"/>
                        <a:t>Hernández</a:t>
                      </a:r>
                      <a:r>
                        <a:rPr lang="es-ES" dirty="0"/>
                        <a:t> Bill Ulises</a:t>
                      </a:r>
                      <a:endParaRPr lang="es-SV" dirty="0"/>
                    </a:p>
                  </a:txBody>
                  <a:tcPr/>
                </a:tc>
                <a:tc>
                  <a:txBody>
                    <a:bodyPr/>
                    <a:lstStyle/>
                    <a:p>
                      <a:pPr algn="ctr"/>
                      <a:r>
                        <a:rPr lang="es-ES" dirty="0"/>
                        <a:t>25-2507-2015</a:t>
                      </a:r>
                      <a:endParaRPr lang="es-SV" dirty="0"/>
                    </a:p>
                  </a:txBody>
                  <a:tcPr/>
                </a:tc>
                <a:extLst>
                  <a:ext uri="{0D108BD9-81ED-4DB2-BD59-A6C34878D82A}">
                    <a16:rowId xmlns:a16="http://schemas.microsoft.com/office/drawing/2014/main" val="2717126467"/>
                  </a:ext>
                </a:extLst>
              </a:tr>
            </a:tbl>
          </a:graphicData>
        </a:graphic>
      </p:graphicFrame>
    </p:spTree>
    <p:extLst>
      <p:ext uri="{BB962C8B-B14F-4D97-AF65-F5344CB8AC3E}">
        <p14:creationId xmlns:p14="http://schemas.microsoft.com/office/powerpoint/2010/main" val="219251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073BD94-325E-7F9F-AAC9-CCBBD2FA6C73}"/>
              </a:ext>
            </a:extLst>
          </p:cNvPr>
          <p:cNvSpPr>
            <a:spLocks noGrp="1"/>
          </p:cNvSpPr>
          <p:nvPr>
            <p:ph type="title"/>
          </p:nvPr>
        </p:nvSpPr>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sp>
        <p:nvSpPr>
          <p:cNvPr id="3" name="Marcador de contenido 2">
            <a:extLst>
              <a:ext uri="{FF2B5EF4-FFF2-40B4-BE49-F238E27FC236}">
                <a16:creationId xmlns:a16="http://schemas.microsoft.com/office/drawing/2014/main" id="{AD4AD653-39D4-0F8F-F3F3-F4A0AA4BE514}"/>
              </a:ext>
            </a:extLst>
          </p:cNvPr>
          <p:cNvSpPr>
            <a:spLocks noGrp="1"/>
          </p:cNvSpPr>
          <p:nvPr>
            <p:ph idx="1"/>
          </p:nvPr>
        </p:nvSpPr>
        <p:spPr/>
        <p:txBody>
          <a:bodyPr/>
          <a:lstStyle/>
          <a:p>
            <a:pPr marL="0" indent="0">
              <a:buNone/>
            </a:pPr>
            <a:r>
              <a:rPr lang="es-ES" dirty="0"/>
              <a:t>Carrito de compras: En esta sección, los clientes pueden ver los productos que han agregado a su carrito de compras, modificar las cantidades y continuar con el proceso de pago. </a:t>
            </a:r>
            <a:endParaRPr lang="es-SV" dirty="0"/>
          </a:p>
        </p:txBody>
      </p:sp>
    </p:spTree>
    <p:extLst>
      <p:ext uri="{BB962C8B-B14F-4D97-AF65-F5344CB8AC3E}">
        <p14:creationId xmlns:p14="http://schemas.microsoft.com/office/powerpoint/2010/main" val="281991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737338F-A368-49A8-F9D8-76BAB93272DB}"/>
              </a:ext>
            </a:extLst>
          </p:cNvPr>
          <p:cNvSpPr>
            <a:spLocks noGrp="1"/>
          </p:cNvSpPr>
          <p:nvPr>
            <p:ph type="title"/>
          </p:nvPr>
        </p:nvSpPr>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sp>
        <p:nvSpPr>
          <p:cNvPr id="3" name="Marcador de contenido 2">
            <a:extLst>
              <a:ext uri="{FF2B5EF4-FFF2-40B4-BE49-F238E27FC236}">
                <a16:creationId xmlns:a16="http://schemas.microsoft.com/office/drawing/2014/main" id="{2A736A75-13B8-A7A0-B3BA-EB4140D38603}"/>
              </a:ext>
            </a:extLst>
          </p:cNvPr>
          <p:cNvSpPr>
            <a:spLocks noGrp="1"/>
          </p:cNvSpPr>
          <p:nvPr>
            <p:ph idx="1"/>
          </p:nvPr>
        </p:nvSpPr>
        <p:spPr/>
        <p:txBody>
          <a:bodyPr/>
          <a:lstStyle/>
          <a:p>
            <a:pPr marL="0" indent="0">
              <a:buNone/>
            </a:pPr>
            <a:r>
              <a:rPr lang="es-ES" dirty="0"/>
              <a:t>Pago: En esta sección, los clientes pueden ingresar su información de pago y envío, así como seleccionar las opciones de envío. </a:t>
            </a:r>
            <a:endParaRPr lang="es-SV" dirty="0"/>
          </a:p>
        </p:txBody>
      </p:sp>
    </p:spTree>
    <p:extLst>
      <p:ext uri="{BB962C8B-B14F-4D97-AF65-F5344CB8AC3E}">
        <p14:creationId xmlns:p14="http://schemas.microsoft.com/office/powerpoint/2010/main" val="4043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9D4DF4C-A4D4-A841-ECC4-B350788B7E8A}"/>
              </a:ext>
            </a:extLst>
          </p:cNvPr>
          <p:cNvSpPr>
            <a:spLocks noGrp="1"/>
          </p:cNvSpPr>
          <p:nvPr>
            <p:ph type="title"/>
          </p:nvPr>
        </p:nvSpPr>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sp>
        <p:nvSpPr>
          <p:cNvPr id="3" name="Marcador de contenido 2">
            <a:extLst>
              <a:ext uri="{FF2B5EF4-FFF2-40B4-BE49-F238E27FC236}">
                <a16:creationId xmlns:a16="http://schemas.microsoft.com/office/drawing/2014/main" id="{D6A42479-49A0-9366-F51A-0CD83686B1C5}"/>
              </a:ext>
            </a:extLst>
          </p:cNvPr>
          <p:cNvSpPr>
            <a:spLocks noGrp="1"/>
          </p:cNvSpPr>
          <p:nvPr>
            <p:ph idx="1"/>
          </p:nvPr>
        </p:nvSpPr>
        <p:spPr/>
        <p:txBody>
          <a:bodyPr/>
          <a:lstStyle/>
          <a:p>
            <a:pPr marL="0" indent="0">
              <a:buNone/>
            </a:pPr>
            <a:r>
              <a:rPr lang="es-ES" dirty="0"/>
              <a:t>Historial de pedidos: Después de realizar una compra, los clientes deben poder ver su historial de pedidos, incluyendo detalles sobre los productos comprados, los precios, las fechas de envío y los números de seguimiento. </a:t>
            </a:r>
            <a:endParaRPr lang="es-SV" dirty="0"/>
          </a:p>
        </p:txBody>
      </p:sp>
    </p:spTree>
    <p:extLst>
      <p:ext uri="{BB962C8B-B14F-4D97-AF65-F5344CB8AC3E}">
        <p14:creationId xmlns:p14="http://schemas.microsoft.com/office/powerpoint/2010/main" val="191777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25CE0-CED7-9B1B-AE7E-BFC27760A0DD}"/>
              </a:ext>
            </a:extLst>
          </p:cNvPr>
          <p:cNvSpPr>
            <a:spLocks noGrp="1"/>
          </p:cNvSpPr>
          <p:nvPr>
            <p:ph type="title"/>
          </p:nvPr>
        </p:nvSpPr>
        <p:spPr/>
        <p:txBody>
          <a:bodyPr>
            <a:normAutofit/>
          </a:bodyPr>
          <a:lstStyle/>
          <a:p>
            <a:pPr algn="ctr"/>
            <a:r>
              <a:rPr lang="es-ES" sz="3600" b="1" dirty="0">
                <a:latin typeface="Times New Roman" panose="02020603050405020304" pitchFamily="18" charset="0"/>
                <a:cs typeface="Times New Roman" panose="02020603050405020304" pitchFamily="18" charset="0"/>
              </a:rPr>
              <a:t>Justificación</a:t>
            </a:r>
            <a:endParaRPr lang="es-SV" sz="3600"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415E22DC-49A8-E966-B79B-A7BFDD8577A7}"/>
              </a:ext>
            </a:extLst>
          </p:cNvPr>
          <p:cNvSpPr>
            <a:spLocks noGrp="1"/>
          </p:cNvSpPr>
          <p:nvPr>
            <p:ph idx="1"/>
          </p:nvPr>
        </p:nvSpPr>
        <p:spPr/>
        <p:txBody>
          <a:bodyPr/>
          <a:lstStyle/>
          <a:p>
            <a:pPr marL="0" indent="0" algn="just">
              <a:buNone/>
            </a:pPr>
            <a:r>
              <a:rPr lang="es-ES" dirty="0"/>
              <a:t>La aplicación de una joyería al detalle es esencial para mantener competitivos en un mercado digitalizado. Ofrecer compras en línea a través de una aplicación móvil brinda comodidad y accesibilidad, lo que mejora la experiencia del cliente y aumenta la fidelidad. La aplicación proporciona también información sobre productos y promociones, permitiendo decisiones de compra informadas. Además, aumenta la visibilidad de la joyería en el mercado digital, atrayendo nuevos clientes y aumentando las ventas</a:t>
            </a:r>
            <a:endParaRPr lang="es-SV" dirty="0"/>
          </a:p>
        </p:txBody>
      </p:sp>
    </p:spTree>
    <p:extLst>
      <p:ext uri="{BB962C8B-B14F-4D97-AF65-F5344CB8AC3E}">
        <p14:creationId xmlns:p14="http://schemas.microsoft.com/office/powerpoint/2010/main" val="50951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A924E-3962-36E3-D30B-493BD620C582}"/>
              </a:ext>
            </a:extLst>
          </p:cNvPr>
          <p:cNvSpPr>
            <a:spLocks noGrp="1"/>
          </p:cNvSpPr>
          <p:nvPr>
            <p:ph type="title"/>
          </p:nvPr>
        </p:nvSpPr>
        <p:spPr/>
        <p:txBody>
          <a:bodyPr>
            <a:normAutofit/>
          </a:bodyPr>
          <a:lstStyle/>
          <a:p>
            <a:pPr algn="ctr"/>
            <a:r>
              <a:rPr lang="es-SV" sz="3600" b="1" kern="100" dirty="0">
                <a:solidFill>
                  <a:srgbClr val="000000"/>
                </a:solidFill>
                <a:effectLst/>
                <a:latin typeface="Times New Roman" panose="02020603050405020304" pitchFamily="18" charset="0"/>
                <a:ea typeface="Times New Roman" panose="02020603050405020304" pitchFamily="18" charset="0"/>
              </a:rPr>
              <a:t>OBJETIVOS DE PROYECTO</a:t>
            </a:r>
            <a:r>
              <a:rPr lang="es-SV" sz="3600" kern="100" dirty="0">
                <a:solidFill>
                  <a:srgbClr val="000000"/>
                </a:solidFill>
                <a:effectLst/>
                <a:latin typeface="Times New Roman" panose="02020603050405020304" pitchFamily="18" charset="0"/>
                <a:ea typeface="Times New Roman" panose="02020603050405020304" pitchFamily="18" charset="0"/>
              </a:rPr>
              <a:t>  </a:t>
            </a:r>
            <a:endParaRPr lang="es-SV" sz="3600" dirty="0"/>
          </a:p>
        </p:txBody>
      </p:sp>
      <p:sp>
        <p:nvSpPr>
          <p:cNvPr id="3" name="Marcador de contenido 2">
            <a:extLst>
              <a:ext uri="{FF2B5EF4-FFF2-40B4-BE49-F238E27FC236}">
                <a16:creationId xmlns:a16="http://schemas.microsoft.com/office/drawing/2014/main" id="{10910E81-1C51-152D-D3E7-7936001B1B93}"/>
              </a:ext>
            </a:extLst>
          </p:cNvPr>
          <p:cNvSpPr>
            <a:spLocks noGrp="1"/>
          </p:cNvSpPr>
          <p:nvPr>
            <p:ph idx="1"/>
          </p:nvPr>
        </p:nvSpPr>
        <p:spPr/>
        <p:txBody>
          <a:bodyPr>
            <a:normAutofit fontScale="77500" lnSpcReduction="20000"/>
          </a:bodyPr>
          <a:lstStyle/>
          <a:p>
            <a:pPr marL="220980" indent="0">
              <a:lnSpc>
                <a:spcPct val="107000"/>
              </a:lnSpc>
              <a:spcAft>
                <a:spcPts val="575"/>
              </a:spcAft>
              <a:buNone/>
            </a:pPr>
            <a:r>
              <a:rPr lang="es-SV" sz="2000" b="1" kern="100" dirty="0">
                <a:solidFill>
                  <a:srgbClr val="000000"/>
                </a:solidFill>
                <a:effectLst/>
                <a:ea typeface="Times New Roman" panose="02020603050405020304" pitchFamily="18" charset="0"/>
              </a:rPr>
              <a:t>Objetivo General</a:t>
            </a:r>
            <a:r>
              <a:rPr lang="es-SV" sz="2000" b="0" kern="100" dirty="0">
                <a:solidFill>
                  <a:srgbClr val="000000"/>
                </a:solidFill>
                <a:effectLst/>
                <a:ea typeface="Times New Roman" panose="02020603050405020304" pitchFamily="18" charset="0"/>
              </a:rPr>
              <a:t>  </a:t>
            </a:r>
          </a:p>
          <a:p>
            <a:pPr marL="220980" indent="0">
              <a:lnSpc>
                <a:spcPct val="107000"/>
              </a:lnSpc>
              <a:spcAft>
                <a:spcPts val="575"/>
              </a:spcAft>
              <a:buNone/>
            </a:pPr>
            <a:r>
              <a:rPr lang="es-SV" sz="2000" kern="100" dirty="0">
                <a:solidFill>
                  <a:srgbClr val="000000"/>
                </a:solidFill>
                <a:effectLst/>
                <a:ea typeface="Times New Roman" panose="02020603050405020304" pitchFamily="18" charset="0"/>
              </a:rPr>
              <a:t>Unificar lo aprendido en la materia construyendo un proyecto de aplicación tangible que cumpla los estándares, una interfaz amigable, de fácil uso ,con la visión de poder seguir trabajando en el en el futuro cercano  </a:t>
            </a:r>
            <a:endParaRPr lang="es-SV" sz="2000" kern="100" dirty="0">
              <a:solidFill>
                <a:srgbClr val="000000"/>
              </a:solidFill>
              <a:effectLst/>
              <a:ea typeface="Calibri" panose="020F0502020204030204" pitchFamily="34" charset="0"/>
            </a:endParaRPr>
          </a:p>
          <a:p>
            <a:pPr marL="220980" indent="0">
              <a:lnSpc>
                <a:spcPct val="107000"/>
              </a:lnSpc>
              <a:spcAft>
                <a:spcPts val="565"/>
              </a:spcAft>
              <a:buNone/>
            </a:pPr>
            <a:r>
              <a:rPr lang="es-SV" sz="2000" b="1" kern="100" dirty="0">
                <a:solidFill>
                  <a:srgbClr val="000000"/>
                </a:solidFill>
                <a:effectLst/>
                <a:ea typeface="Times New Roman" panose="02020603050405020304" pitchFamily="18" charset="0"/>
              </a:rPr>
              <a:t>Objetivos Específicos  </a:t>
            </a:r>
          </a:p>
          <a:p>
            <a:pPr marL="220980" indent="0">
              <a:lnSpc>
                <a:spcPct val="107000"/>
              </a:lnSpc>
              <a:spcAft>
                <a:spcPts val="565"/>
              </a:spcAft>
              <a:buNone/>
            </a:pPr>
            <a:r>
              <a:rPr lang="es-SV" sz="2000" kern="100" dirty="0">
                <a:solidFill>
                  <a:srgbClr val="000000"/>
                </a:solidFill>
                <a:effectLst/>
                <a:ea typeface="Times New Roman" panose="02020603050405020304" pitchFamily="18" charset="0"/>
              </a:rPr>
              <a:t>Definir la industria de la joyería, su funcionamiento y cómo influye en la sociedad. </a:t>
            </a:r>
            <a:endParaRPr lang="es-SV" sz="2000" kern="100" dirty="0">
              <a:solidFill>
                <a:srgbClr val="000000"/>
              </a:solidFill>
              <a:effectLst/>
              <a:ea typeface="Calibri" panose="020F0502020204030204" pitchFamily="34" charset="0"/>
            </a:endParaRPr>
          </a:p>
          <a:p>
            <a:pPr marL="220980" indent="0">
              <a:lnSpc>
                <a:spcPct val="107000"/>
              </a:lnSpc>
              <a:spcAft>
                <a:spcPts val="560"/>
              </a:spcAft>
              <a:buNone/>
            </a:pPr>
            <a:r>
              <a:rPr lang="es-SV" sz="2000" kern="100" dirty="0">
                <a:solidFill>
                  <a:srgbClr val="000000"/>
                </a:solidFill>
                <a:effectLst/>
                <a:ea typeface="Times New Roman" panose="02020603050405020304" pitchFamily="18" charset="0"/>
              </a:rPr>
              <a:t>Facilitar la búsqueda ,adquisición y venta de joyería a través de nuestra aplicación </a:t>
            </a:r>
            <a:endParaRPr lang="es-SV" sz="2000" kern="100" dirty="0">
              <a:solidFill>
                <a:srgbClr val="000000"/>
              </a:solidFill>
              <a:effectLst/>
              <a:ea typeface="Calibri" panose="020F0502020204030204" pitchFamily="34" charset="0"/>
            </a:endParaRPr>
          </a:p>
          <a:p>
            <a:pPr marL="220980" indent="0">
              <a:lnSpc>
                <a:spcPct val="107000"/>
              </a:lnSpc>
              <a:spcAft>
                <a:spcPts val="560"/>
              </a:spcAft>
              <a:buNone/>
            </a:pPr>
            <a:r>
              <a:rPr lang="es-SV" sz="2000" dirty="0">
                <a:solidFill>
                  <a:srgbClr val="000000"/>
                </a:solidFill>
                <a:effectLst/>
                <a:ea typeface="Times New Roman" panose="02020603050405020304" pitchFamily="18" charset="0"/>
              </a:rPr>
              <a:t>Contactar clientes con su vendedor de una forma simple pero eficaz en la cual se pueda dar a conocer lo relacionado al producto en su primer contacto facilitando </a:t>
            </a:r>
            <a:r>
              <a:rPr lang="es-SV" sz="2000" dirty="0" err="1">
                <a:solidFill>
                  <a:srgbClr val="000000"/>
                </a:solidFill>
                <a:effectLst/>
                <a:ea typeface="Times New Roman" panose="02020603050405020304" pitchFamily="18" charset="0"/>
              </a:rPr>
              <a:t>asi</a:t>
            </a:r>
            <a:r>
              <a:rPr lang="es-SV" sz="2000" dirty="0">
                <a:solidFill>
                  <a:srgbClr val="000000"/>
                </a:solidFill>
                <a:effectLst/>
                <a:ea typeface="Times New Roman" panose="02020603050405020304" pitchFamily="18" charset="0"/>
              </a:rPr>
              <a:t> la venta con la facilidad de ofrecerle al cliente imagen reseña y características del artículo en cuestión</a:t>
            </a:r>
            <a:endParaRPr lang="es-SV" sz="3200" dirty="0"/>
          </a:p>
        </p:txBody>
      </p:sp>
    </p:spTree>
    <p:extLst>
      <p:ext uri="{BB962C8B-B14F-4D97-AF65-F5344CB8AC3E}">
        <p14:creationId xmlns:p14="http://schemas.microsoft.com/office/powerpoint/2010/main" val="334826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C6141-4723-9034-9375-52E5F9F80CAF}"/>
              </a:ext>
            </a:extLst>
          </p:cNvPr>
          <p:cNvSpPr>
            <a:spLocks noGrp="1"/>
          </p:cNvSpPr>
          <p:nvPr>
            <p:ph type="title"/>
          </p:nvPr>
        </p:nvSpPr>
        <p:spPr/>
        <p:txBody>
          <a:bodyPr>
            <a:normAutofit/>
          </a:bodyPr>
          <a:lstStyle/>
          <a:p>
            <a:pPr algn="ctr"/>
            <a:r>
              <a:rPr lang="es-SV" sz="3600" b="1" dirty="0">
                <a:latin typeface="Times New Roman" panose="02020603050405020304" pitchFamily="18" charset="0"/>
                <a:cs typeface="Times New Roman" panose="02020603050405020304" pitchFamily="18" charset="0"/>
              </a:rPr>
              <a:t>DEFINICION DE PROYECTO</a:t>
            </a:r>
          </a:p>
        </p:txBody>
      </p:sp>
      <p:sp>
        <p:nvSpPr>
          <p:cNvPr id="3" name="Marcador de contenido 2">
            <a:extLst>
              <a:ext uri="{FF2B5EF4-FFF2-40B4-BE49-F238E27FC236}">
                <a16:creationId xmlns:a16="http://schemas.microsoft.com/office/drawing/2014/main" id="{21C98CBC-8478-3FEE-F8B5-57BD91326B05}"/>
              </a:ext>
            </a:extLst>
          </p:cNvPr>
          <p:cNvSpPr>
            <a:spLocks noGrp="1"/>
          </p:cNvSpPr>
          <p:nvPr>
            <p:ph idx="1"/>
          </p:nvPr>
        </p:nvSpPr>
        <p:spPr/>
        <p:txBody>
          <a:bodyPr>
            <a:normAutofit/>
          </a:bodyPr>
          <a:lstStyle/>
          <a:p>
            <a:pPr marL="0" indent="0" algn="just">
              <a:buNone/>
            </a:pPr>
            <a:r>
              <a:rPr lang="es-ES" dirty="0"/>
              <a:t>Nuestro proyecto consiste en desarrollar una tienda en línea de joyería. La aplicación gratuita y permitirá a los clientes acceder a una amplia variedad de productos en stock, así como solicitar joyas personalizadas. Los clientes se registrarán con sus datos personales para acceder al carrito de compras, y los clientes frecuentes podrán iniciar sesión fácilmente. En el carrito de compras, los clientes podrán ver los productos seleccionados, el costo de envío y realizar pagos seguros con diferentes métodos, como tarjetas de crédito o débito. </a:t>
            </a:r>
            <a:endParaRPr lang="es-SV" dirty="0"/>
          </a:p>
        </p:txBody>
      </p:sp>
    </p:spTree>
    <p:extLst>
      <p:ext uri="{BB962C8B-B14F-4D97-AF65-F5344CB8AC3E}">
        <p14:creationId xmlns:p14="http://schemas.microsoft.com/office/powerpoint/2010/main" val="165603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05712A-9A4C-195A-B6A4-DCBE42C3F203}"/>
              </a:ext>
            </a:extLst>
          </p:cNvPr>
          <p:cNvSpPr>
            <a:spLocks noGrp="1"/>
          </p:cNvSpPr>
          <p:nvPr>
            <p:ph idx="1"/>
          </p:nvPr>
        </p:nvSpPr>
        <p:spPr>
          <a:xfrm>
            <a:off x="2589212" y="2133600"/>
            <a:ext cx="4838283" cy="3777622"/>
          </a:xfrm>
        </p:spPr>
        <p:txBody>
          <a:bodyPr>
            <a:normAutofit/>
          </a:bodyPr>
          <a:lstStyle/>
          <a:p>
            <a:pPr marL="0" indent="0">
              <a:buNone/>
            </a:pPr>
            <a:r>
              <a:rPr lang="es-ES" dirty="0" err="1"/>
              <a:t>Login</a:t>
            </a:r>
            <a:r>
              <a:rPr lang="es-ES" dirty="0"/>
              <a:t>: </a:t>
            </a:r>
          </a:p>
          <a:p>
            <a:pPr marL="0" indent="0">
              <a:buNone/>
            </a:pPr>
            <a:r>
              <a:rPr lang="es-ES" dirty="0"/>
              <a:t>Los campos de texto para que el usuario ingrese su correo electrónico.</a:t>
            </a:r>
          </a:p>
          <a:p>
            <a:pPr marL="0" indent="0">
              <a:buNone/>
            </a:pPr>
            <a:r>
              <a:rPr lang="es-ES" dirty="0"/>
              <a:t>Un campo de texto para que el usuario ingrese su contraseña.</a:t>
            </a:r>
          </a:p>
          <a:p>
            <a:pPr marL="0" indent="0">
              <a:buNone/>
            </a:pPr>
            <a:r>
              <a:rPr lang="es-ES" dirty="0"/>
              <a:t>Un botón "Iniciar sesión" para enviar la información de inicio de sesión al servidor y acceder a la aplicación.</a:t>
            </a:r>
          </a:p>
          <a:p>
            <a:pPr marL="0" indent="0">
              <a:buNone/>
            </a:pPr>
            <a:r>
              <a:rPr lang="es-ES" dirty="0"/>
              <a:t>Un botón de "Registro" para permitir que los nuevos usuarios se registren en la aplicación.</a:t>
            </a:r>
          </a:p>
          <a:p>
            <a:pPr marL="0" indent="0">
              <a:buNone/>
            </a:pPr>
            <a:endParaRPr lang="es-SV" dirty="0"/>
          </a:p>
        </p:txBody>
      </p:sp>
      <p:sp>
        <p:nvSpPr>
          <p:cNvPr id="4" name="Título 1">
            <a:extLst>
              <a:ext uri="{FF2B5EF4-FFF2-40B4-BE49-F238E27FC236}">
                <a16:creationId xmlns:a16="http://schemas.microsoft.com/office/drawing/2014/main" id="{2F3E6D14-42AE-D4F6-B392-9E039266CB0A}"/>
              </a:ext>
            </a:extLst>
          </p:cNvPr>
          <p:cNvSpPr>
            <a:spLocks noGrp="1"/>
          </p:cNvSpPr>
          <p:nvPr>
            <p:ph type="title"/>
          </p:nvPr>
        </p:nvSpPr>
        <p:spPr>
          <a:xfrm>
            <a:off x="2592388" y="623888"/>
            <a:ext cx="8912225" cy="1281112"/>
          </a:xfrm>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pic>
        <p:nvPicPr>
          <p:cNvPr id="5" name="Imagen 4">
            <a:extLst>
              <a:ext uri="{FF2B5EF4-FFF2-40B4-BE49-F238E27FC236}">
                <a16:creationId xmlns:a16="http://schemas.microsoft.com/office/drawing/2014/main" id="{D858799A-00DA-BDFF-A815-2A6A31E1B88B}"/>
              </a:ext>
            </a:extLst>
          </p:cNvPr>
          <p:cNvPicPr>
            <a:picLocks noChangeAspect="1"/>
          </p:cNvPicPr>
          <p:nvPr/>
        </p:nvPicPr>
        <p:blipFill>
          <a:blip r:embed="rId2"/>
          <a:stretch>
            <a:fillRect/>
          </a:stretch>
        </p:blipFill>
        <p:spPr>
          <a:xfrm>
            <a:off x="8237980" y="1643062"/>
            <a:ext cx="2723263" cy="4591050"/>
          </a:xfrm>
          <a:prstGeom prst="rect">
            <a:avLst/>
          </a:prstGeom>
        </p:spPr>
      </p:pic>
    </p:spTree>
    <p:extLst>
      <p:ext uri="{BB962C8B-B14F-4D97-AF65-F5344CB8AC3E}">
        <p14:creationId xmlns:p14="http://schemas.microsoft.com/office/powerpoint/2010/main" val="220445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0FF2C8-821A-3018-9706-033B7157905C}"/>
              </a:ext>
            </a:extLst>
          </p:cNvPr>
          <p:cNvSpPr>
            <a:spLocks noGrp="1"/>
          </p:cNvSpPr>
          <p:nvPr>
            <p:ph idx="1"/>
          </p:nvPr>
        </p:nvSpPr>
        <p:spPr>
          <a:xfrm>
            <a:off x="2589212" y="2133600"/>
            <a:ext cx="4613693" cy="3777622"/>
          </a:xfrm>
        </p:spPr>
        <p:txBody>
          <a:bodyPr/>
          <a:lstStyle/>
          <a:p>
            <a:pPr marL="0" indent="0">
              <a:buNone/>
            </a:pPr>
            <a:r>
              <a:rPr lang="es-ES" dirty="0"/>
              <a:t>Registrarse: </a:t>
            </a:r>
          </a:p>
          <a:p>
            <a:pPr marL="0" indent="0">
              <a:buNone/>
            </a:pPr>
            <a:r>
              <a:rPr lang="es-ES" dirty="0"/>
              <a:t>Dos campos de texto para que el usuario pueda ingresar sus datos (Nombre, correo y contraseña).</a:t>
            </a:r>
          </a:p>
          <a:p>
            <a:pPr marL="0" indent="0">
              <a:buNone/>
            </a:pPr>
            <a:r>
              <a:rPr lang="es-ES" dirty="0"/>
              <a:t>Un botón para que el usuario pueda registrarse</a:t>
            </a:r>
            <a:endParaRPr lang="es-SV" dirty="0"/>
          </a:p>
        </p:txBody>
      </p:sp>
      <p:sp>
        <p:nvSpPr>
          <p:cNvPr id="4" name="Título 1">
            <a:extLst>
              <a:ext uri="{FF2B5EF4-FFF2-40B4-BE49-F238E27FC236}">
                <a16:creationId xmlns:a16="http://schemas.microsoft.com/office/drawing/2014/main" id="{EB51C175-CB32-359F-48BB-2D96FDD9A782}"/>
              </a:ext>
            </a:extLst>
          </p:cNvPr>
          <p:cNvSpPr>
            <a:spLocks noGrp="1"/>
          </p:cNvSpPr>
          <p:nvPr>
            <p:ph type="title"/>
          </p:nvPr>
        </p:nvSpPr>
        <p:spPr>
          <a:xfrm>
            <a:off x="2592388" y="623888"/>
            <a:ext cx="8912225" cy="1281112"/>
          </a:xfrm>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pic>
        <p:nvPicPr>
          <p:cNvPr id="5" name="Imagen 4">
            <a:extLst>
              <a:ext uri="{FF2B5EF4-FFF2-40B4-BE49-F238E27FC236}">
                <a16:creationId xmlns:a16="http://schemas.microsoft.com/office/drawing/2014/main" id="{DF1B2CC1-A803-510E-31EF-00C7E2CEB4C6}"/>
              </a:ext>
            </a:extLst>
          </p:cNvPr>
          <p:cNvPicPr>
            <a:picLocks noChangeAspect="1"/>
          </p:cNvPicPr>
          <p:nvPr/>
        </p:nvPicPr>
        <p:blipFill>
          <a:blip r:embed="rId2"/>
          <a:stretch>
            <a:fillRect/>
          </a:stretch>
        </p:blipFill>
        <p:spPr>
          <a:xfrm>
            <a:off x="7903493" y="1340644"/>
            <a:ext cx="3005139" cy="5216922"/>
          </a:xfrm>
          <a:prstGeom prst="rect">
            <a:avLst/>
          </a:prstGeom>
        </p:spPr>
      </p:pic>
    </p:spTree>
    <p:extLst>
      <p:ext uri="{BB962C8B-B14F-4D97-AF65-F5344CB8AC3E}">
        <p14:creationId xmlns:p14="http://schemas.microsoft.com/office/powerpoint/2010/main" val="15278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FDDC1-1213-00DD-A453-DB2EAD35EE5E}"/>
              </a:ext>
            </a:extLst>
          </p:cNvPr>
          <p:cNvSpPr>
            <a:spLocks noGrp="1"/>
          </p:cNvSpPr>
          <p:nvPr>
            <p:ph type="title"/>
          </p:nvPr>
        </p:nvSpPr>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sp>
        <p:nvSpPr>
          <p:cNvPr id="3" name="Marcador de contenido 2">
            <a:extLst>
              <a:ext uri="{FF2B5EF4-FFF2-40B4-BE49-F238E27FC236}">
                <a16:creationId xmlns:a16="http://schemas.microsoft.com/office/drawing/2014/main" id="{E3D269FA-B1FE-8724-DAE5-5A90DDE7530A}"/>
              </a:ext>
            </a:extLst>
          </p:cNvPr>
          <p:cNvSpPr>
            <a:spLocks noGrp="1"/>
          </p:cNvSpPr>
          <p:nvPr>
            <p:ph idx="1"/>
          </p:nvPr>
        </p:nvSpPr>
        <p:spPr/>
        <p:txBody>
          <a:bodyPr/>
          <a:lstStyle/>
          <a:p>
            <a:pPr marL="0" indent="0">
              <a:buNone/>
            </a:pPr>
            <a:r>
              <a:rPr lang="es-ES" dirty="0"/>
              <a:t>Inicio: En la pantalla de inicio de la aplicación, se pueden mostrar las últimas ofertas y promociones de la tienda, así como las categorías principales de productos.  </a:t>
            </a:r>
            <a:endParaRPr lang="es-SV" dirty="0"/>
          </a:p>
        </p:txBody>
      </p:sp>
    </p:spTree>
    <p:extLst>
      <p:ext uri="{BB962C8B-B14F-4D97-AF65-F5344CB8AC3E}">
        <p14:creationId xmlns:p14="http://schemas.microsoft.com/office/powerpoint/2010/main" val="350945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9067952-083D-A61B-75E3-7B019FD3F60A}"/>
              </a:ext>
            </a:extLst>
          </p:cNvPr>
          <p:cNvSpPr>
            <a:spLocks noGrp="1"/>
          </p:cNvSpPr>
          <p:nvPr>
            <p:ph type="title"/>
          </p:nvPr>
        </p:nvSpPr>
        <p:spPr/>
        <p:txBody>
          <a:bodyPr>
            <a:normAutofit/>
          </a:bodyPr>
          <a:lstStyle/>
          <a:p>
            <a:r>
              <a:rPr lang="es-SV" sz="3200" b="1" dirty="0">
                <a:latin typeface="Times New Roman" panose="02020603050405020304" pitchFamily="18" charset="0"/>
                <a:cs typeface="Times New Roman" panose="02020603050405020304" pitchFamily="18" charset="0"/>
              </a:rPr>
              <a:t>ORGANIZACIÓN DE LA INFORMACION </a:t>
            </a:r>
          </a:p>
        </p:txBody>
      </p:sp>
      <p:sp>
        <p:nvSpPr>
          <p:cNvPr id="3" name="Marcador de contenido 2">
            <a:extLst>
              <a:ext uri="{FF2B5EF4-FFF2-40B4-BE49-F238E27FC236}">
                <a16:creationId xmlns:a16="http://schemas.microsoft.com/office/drawing/2014/main" id="{7EB35DB2-C29E-67B8-2B3A-3891A19D3983}"/>
              </a:ext>
            </a:extLst>
          </p:cNvPr>
          <p:cNvSpPr>
            <a:spLocks noGrp="1"/>
          </p:cNvSpPr>
          <p:nvPr>
            <p:ph idx="1"/>
          </p:nvPr>
        </p:nvSpPr>
        <p:spPr/>
        <p:txBody>
          <a:bodyPr/>
          <a:lstStyle/>
          <a:p>
            <a:pPr marL="0" indent="0">
              <a:buNone/>
            </a:pPr>
            <a:r>
              <a:rPr lang="es-ES" dirty="0"/>
              <a:t>Categorías de productos: En esta sección, los clientes pueden navegar por las diferentes categorías de productos disponibles en la tienda, como anillos, collares, pulseras, relojes, etc. </a:t>
            </a:r>
            <a:endParaRPr lang="es-SV" dirty="0"/>
          </a:p>
        </p:txBody>
      </p:sp>
    </p:spTree>
    <p:extLst>
      <p:ext uri="{BB962C8B-B14F-4D97-AF65-F5344CB8AC3E}">
        <p14:creationId xmlns:p14="http://schemas.microsoft.com/office/powerpoint/2010/main" val="10644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6C8B83C-3FAE-1A12-4DC5-4FB9E02559B4}"/>
              </a:ext>
            </a:extLst>
          </p:cNvPr>
          <p:cNvSpPr>
            <a:spLocks noGrp="1"/>
          </p:cNvSpPr>
          <p:nvPr>
            <p:ph type="title"/>
          </p:nvPr>
        </p:nvSpPr>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sp>
        <p:nvSpPr>
          <p:cNvPr id="3" name="Marcador de contenido 2">
            <a:extLst>
              <a:ext uri="{FF2B5EF4-FFF2-40B4-BE49-F238E27FC236}">
                <a16:creationId xmlns:a16="http://schemas.microsoft.com/office/drawing/2014/main" id="{5E6C5FE3-422F-4C21-D2AB-DF97FBD262C9}"/>
              </a:ext>
            </a:extLst>
          </p:cNvPr>
          <p:cNvSpPr>
            <a:spLocks noGrp="1"/>
          </p:cNvSpPr>
          <p:nvPr>
            <p:ph idx="1"/>
          </p:nvPr>
        </p:nvSpPr>
        <p:spPr/>
        <p:txBody>
          <a:bodyPr/>
          <a:lstStyle/>
          <a:p>
            <a:pPr marL="0" indent="0">
              <a:buNone/>
            </a:pPr>
            <a:r>
              <a:rPr lang="es-ES" dirty="0"/>
              <a:t>Catálogo de productos: En cada categoría de productos, los clientes pueden ver una lista de los productos disponibles, incluyendo imágenes, descripciones, precios y detalles adicionales como materiales y medidas</a:t>
            </a:r>
            <a:endParaRPr lang="es-SV" dirty="0"/>
          </a:p>
        </p:txBody>
      </p:sp>
    </p:spTree>
    <p:extLst>
      <p:ext uri="{BB962C8B-B14F-4D97-AF65-F5344CB8AC3E}">
        <p14:creationId xmlns:p14="http://schemas.microsoft.com/office/powerpoint/2010/main" val="80569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73B9B50-8EDA-C970-3EFB-66FAB67C85D9}"/>
              </a:ext>
            </a:extLst>
          </p:cNvPr>
          <p:cNvSpPr>
            <a:spLocks noGrp="1"/>
          </p:cNvSpPr>
          <p:nvPr>
            <p:ph type="title"/>
          </p:nvPr>
        </p:nvSpPr>
        <p:spPr/>
        <p:txBody>
          <a:bodyPr>
            <a:normAutofit/>
          </a:bodyPr>
          <a:lstStyle/>
          <a:p>
            <a:pPr algn="ctr"/>
            <a:r>
              <a:rPr lang="es-SV" sz="3200" b="1" dirty="0">
                <a:latin typeface="Times New Roman" panose="02020603050405020304" pitchFamily="18" charset="0"/>
                <a:cs typeface="Times New Roman" panose="02020603050405020304" pitchFamily="18" charset="0"/>
              </a:rPr>
              <a:t>ORGANIZACIÓN DE LA INFORMACION </a:t>
            </a:r>
          </a:p>
        </p:txBody>
      </p:sp>
      <p:sp>
        <p:nvSpPr>
          <p:cNvPr id="3" name="Marcador de contenido 2">
            <a:extLst>
              <a:ext uri="{FF2B5EF4-FFF2-40B4-BE49-F238E27FC236}">
                <a16:creationId xmlns:a16="http://schemas.microsoft.com/office/drawing/2014/main" id="{B4495DAC-A92E-FAD7-917B-B11FE7CC53F8}"/>
              </a:ext>
            </a:extLst>
          </p:cNvPr>
          <p:cNvSpPr>
            <a:spLocks noGrp="1"/>
          </p:cNvSpPr>
          <p:nvPr>
            <p:ph idx="1"/>
          </p:nvPr>
        </p:nvSpPr>
        <p:spPr/>
        <p:txBody>
          <a:bodyPr/>
          <a:lstStyle/>
          <a:p>
            <a:pPr marL="0" indent="0">
              <a:buNone/>
            </a:pPr>
            <a:r>
              <a:rPr lang="es-ES" dirty="0"/>
              <a:t>Detalles del producto: Cuando los clientes seleccionan un producto, se les debe llevar a una página con información detallada sobre el producto, incluyendo imágenes, descripciones detalladas, precios y opciones de envío. </a:t>
            </a:r>
            <a:endParaRPr lang="es-SV" dirty="0"/>
          </a:p>
        </p:txBody>
      </p:sp>
    </p:spTree>
    <p:extLst>
      <p:ext uri="{BB962C8B-B14F-4D97-AF65-F5344CB8AC3E}">
        <p14:creationId xmlns:p14="http://schemas.microsoft.com/office/powerpoint/2010/main" val="229591715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288</TotalTime>
  <Words>699</Words>
  <Application>Microsoft Office PowerPoint</Application>
  <PresentationFormat>Panorámica</PresentationFormat>
  <Paragraphs>44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Abadi</vt:lpstr>
      <vt:lpstr>Arial</vt:lpstr>
      <vt:lpstr>Century Gothic</vt:lpstr>
      <vt:lpstr>Times New Roman</vt:lpstr>
      <vt:lpstr>Wingdings 3</vt:lpstr>
      <vt:lpstr>Espiral</vt:lpstr>
      <vt:lpstr>UNIVERSIDAD TECNOLOGICA DE EL SALVADOR  FACULTAD DE INFORMÁTICA Y CIENCIAS APLICADAS    </vt:lpstr>
      <vt:lpstr>OBJETIVOS DE PROYECTO  </vt:lpstr>
      <vt:lpstr>DEFINICION DE PROYECTO</vt:lpstr>
      <vt:lpstr>ORGANIZACIÓN DE LA INFORMACION </vt:lpstr>
      <vt:lpstr>ORGANIZACIÓN DE LA INFORMACION </vt:lpstr>
      <vt:lpstr>ORGANIZACIÓN DE LA INFORMACION </vt:lpstr>
      <vt:lpstr>ORGANIZACIÓN DE LA INFORMACION </vt:lpstr>
      <vt:lpstr>ORGANIZACIÓN DE LA INFORMACION </vt:lpstr>
      <vt:lpstr>ORGANIZACIÓN DE LA INFORMACION </vt:lpstr>
      <vt:lpstr>ORGANIZACIÓN DE LA INFORMACION </vt:lpstr>
      <vt:lpstr>ORGANIZACIÓN DE LA INFORMACION </vt:lpstr>
      <vt:lpstr>ORGANIZACIÓN DE LA INFORMACION </vt:lpstr>
      <vt:lpstr>Justificación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TECNOLOGICA DE EL SALVADOR  FACULTAD DE INFORMÁTICA Y CIENCIAS APLICADAS</dc:title>
  <dc:creator>Kevin Farela</dc:creator>
  <cp:lastModifiedBy>HERNANDEZ HERNANDEZ BILL ULISES</cp:lastModifiedBy>
  <cp:revision>3</cp:revision>
  <dcterms:created xsi:type="dcterms:W3CDTF">2023-05-31T18:01:03Z</dcterms:created>
  <dcterms:modified xsi:type="dcterms:W3CDTF">2023-06-01T04:46:36Z</dcterms:modified>
</cp:coreProperties>
</file>