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264" r:id="rId10"/>
    <p:sldId id="265" r:id="rId11"/>
    <p:sldId id="359" r:id="rId12"/>
    <p:sldId id="360" r:id="rId13"/>
    <p:sldId id="361" r:id="rId14"/>
    <p:sldId id="362" r:id="rId15"/>
    <p:sldId id="270" r:id="rId16"/>
    <p:sldId id="271" r:id="rId17"/>
    <p:sldId id="363" r:id="rId18"/>
    <p:sldId id="364" r:id="rId19"/>
    <p:sldId id="274" r:id="rId20"/>
    <p:sldId id="365" r:id="rId21"/>
    <p:sldId id="366" r:id="rId22"/>
    <p:sldId id="367" r:id="rId23"/>
    <p:sldId id="368" r:id="rId24"/>
    <p:sldId id="369" r:id="rId25"/>
    <p:sldId id="370" r:id="rId26"/>
    <p:sldId id="281" r:id="rId27"/>
    <p:sldId id="282" r:id="rId28"/>
    <p:sldId id="283" r:id="rId29"/>
    <p:sldId id="371" r:id="rId30"/>
    <p:sldId id="285" r:id="rId31"/>
    <p:sldId id="286" r:id="rId32"/>
    <p:sldId id="287" r:id="rId33"/>
    <p:sldId id="288" r:id="rId34"/>
    <p:sldId id="372" r:id="rId35"/>
    <p:sldId id="373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0352821-CB4B-4BD3-929B-745B2D9BD72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4C0A61-6CE9-4B33-9CFD-B33809BC49B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03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2C6495E-989B-4193-940A-F2C780C32B9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FDBDBB-164B-45CE-96E3-142CBE97C2D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25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8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521CF8F-D652-475A-B717-0FAC8DC9AF8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980517-F0C1-42F2-8DBE-10808241504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2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3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E34345D-551A-4CF5-BF79-6D5BD8E1E56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09F681-34A5-42C7-BF15-1118BAEA9B3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29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80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A39B2FD-A39C-4B8A-95F0-3C350A3F904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095DEB-5D5B-473A-A2BB-A8250523911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632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72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F910EB-B71B-439D-907E-E75A3D358E5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6073751-5002-4ECA-AED7-62829690FB5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734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0AB04C-6858-4373-AC04-47FF0B3653C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5A69411-8704-42D8-B997-7111B329159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37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94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8D5F69-7F9C-4D5F-9FDC-60B599A9C6C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BDE355-DB59-4A71-8EE9-9C6EFD7926A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39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66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F733828-BDFC-4877-918F-281C80DE5F7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59DAD0-B215-437D-BCE3-5782995BE09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41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07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660F8CD-2CCB-4FBB-AF53-2725425B4D8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5F6395-25F6-4340-8779-81E7FD891C3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4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94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FD35E7-93B7-4097-A3D6-2131F5D9516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601477-5179-4C12-AC30-EDAC993075E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46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2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3B37E14-D005-430E-AA17-53D9458B3CD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2325BD-2EE9-4EDD-A1E3-4375156F4C7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05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63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942282-15BE-4C1B-9090-B533B4D24B2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074B53-AD79-4E2F-911B-F6218D14CA7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49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8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F028DB9-B1B4-4B43-AE25-54CC98AEEF9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2B1B01-CB06-4EAE-9CE2-BB969563E55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451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24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666C55-5E7B-48D5-9C73-EDD367BFAD4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AFDB4B-F1F5-49BE-B582-F8FDE7D206A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538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55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95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3BB1D55-84E7-4630-8FED-5A4278DD712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06BD1A-F8AF-4077-8717-72F97698DBD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656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33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479AC1-A823-49C6-A677-5CFCE849878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76E4863-5B07-4FC7-87A2-AB3F1F781FE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75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09A794-CA7A-4A04-9ACF-26FDD1F5285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364329-D292-4ACD-B1B4-5E40E831F60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861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35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F27B0BA-5804-42BC-834A-E54F313B7BD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A1EB2-CF72-41C8-8AF6-A6056D44C8D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963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0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FD73FE-7378-470A-93F6-4A1353D294B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55154A5-606A-4E04-8E0A-2EDD20796B0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65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71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DDA026-E642-4EF8-9B78-318B3728FAB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0AFB36-4503-4258-AC3D-4585BF1ADCA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168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9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6EC591-D5F4-49A9-90B6-E47896499C6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7EB6B1-2264-48B2-9EBF-A0E2FD91309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270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6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8E29F6-BF9A-49E0-8EDF-49EA144BC9C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14D19E-0DCF-400D-84CD-7DC9803FD99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0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350DBB-9753-4453-AB65-F5F2269C768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2F09D3-5BDE-44B0-BD29-3BDD8AF5A74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373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64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ACFF67-F38E-4285-ADF7-4DD3AF47170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96533A1-8B45-4FFE-8292-54EFB15C1F0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75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73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9E3702-D15A-470B-86C3-ABFBCCF58C3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C89054-77C2-4ADA-BFC3-D60CCD271CD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577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06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6DCD55D-AE2C-4835-B8C9-38E5088938C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FF35CA-A1BD-4383-A58E-9E7C02C7BF3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680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40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D0B64A-B383-47E4-B6B8-8043D0DE446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42A3D5-9A1D-480F-89CA-B7D8B83E3BC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78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59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88BF22-17DE-40A7-B57E-8F171FCFFF1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551987-2EC7-491C-9026-10577E42855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885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38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1B765D-A1E8-4619-8E20-28786306217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D4BD8A-F8CF-4D8C-8459-2773BAC77CA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98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87F9468-01E6-4334-92A2-41B7C3E7F70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ACD726-680B-4F30-B800-90AB0E699B2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089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3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AE6458-9EEC-45B9-9138-75D23AF8276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1439C93-7B35-42A0-98B1-E415792F576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10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1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5D8E22-1C41-4324-A137-53824E34253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C3D208-5FA7-47EA-844F-6B14AC827F9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1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B333CA-FFB8-4B5C-A57D-148B4ED5F79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1A7EA0-0B46-4513-AD95-70E3F3FBC74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15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9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1912051-D486-4D12-A886-937A87A9072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5BC974-70B3-4E6D-8D48-9AB4AC152E2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7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8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A80103-3975-417A-8C06-6EFD808EBD9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763710C-A9DC-4C3D-9674-07802DDFF58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0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2652973-6837-43BC-9CC8-FAE4A6BD9D9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A877AD-6223-46E3-BFE2-F33D1C32E8A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22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1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Compilers, Linkers, and Loaders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51238" y="-76200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ELF Object File Format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0" y="122238"/>
            <a:ext cx="5348288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3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Elf header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Word size, byte ordering, file type (.o, exec, .so), machine type, etc.</a:t>
            </a:r>
          </a:p>
          <a:p>
            <a:pPr eaLnBrk="1" hangingPunct="1">
              <a:lnSpc>
                <a:spcPct val="83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Segment header table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Page size, virtual addresses memory segments (sections), segment sizes.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.text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section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Code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rodata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section</a:t>
            </a:r>
          </a:p>
          <a:p>
            <a:pPr lvl="1" eaLnBrk="1" hangingPunct="1">
              <a:lnSpc>
                <a:spcPct val="80000"/>
              </a:lnSpc>
              <a:spcBef>
                <a:spcPts val="1250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Read only data: jump tables, ...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.data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section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Initialized global variables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bss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section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Uninitialized global variables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“Block Started by Symbol”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Clr>
                <a:srgbClr val="C00000"/>
              </a:buClr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“Better Save Space”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Has section header but occupies no space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</a:pP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391400" y="1138237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ELF header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391400" y="1519237"/>
            <a:ext cx="2971800" cy="609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(required for executables)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391400" y="2128837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.text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section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391400" y="2509837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.rodata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section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391400" y="3271837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.bss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section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391400" y="365283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.symtab 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391400" y="403383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.rel.txt 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391400" y="441483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.rel.data 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391400" y="479583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.debug 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391400" y="5176837"/>
            <a:ext cx="2971800" cy="6096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 header table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0344150" y="985838"/>
            <a:ext cx="285954" cy="33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391400" y="2890837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.data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1138106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627438" y="-30955"/>
            <a:ext cx="8716963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ELF Object File Format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20875" y="609600"/>
            <a:ext cx="5272088" cy="559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71000"/>
              </a:lnSpc>
              <a:spcBef>
                <a:spcPts val="125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ourier New" charset="0"/>
                <a:cs typeface="DejaVu Sans" charset="0"/>
              </a:rPr>
              <a:t>.symtab</a:t>
            </a: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ourier New" charset="0"/>
                <a:cs typeface="DejaVu Sans" charset="0"/>
              </a:rPr>
              <a:t>.rel.text</a:t>
            </a: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Relocation info for </a:t>
            </a:r>
            <a:r>
              <a:rPr lang="en-GB" b="1">
                <a:solidFill>
                  <a:srgbClr val="000000"/>
                </a:solidFill>
                <a:latin typeface="Courier New" charset="0"/>
                <a:cs typeface="DejaVu Sans" charset="0"/>
              </a:rPr>
              <a:t>.text</a:t>
            </a:r>
            <a:r>
              <a:rPr lang="en-GB" b="1">
                <a:solidFill>
                  <a:srgbClr val="000000"/>
                </a:solidFill>
                <a:latin typeface="Calibri" charset="0"/>
                <a:cs typeface="DejaVu Sans" charset="0"/>
              </a:rPr>
              <a:t> </a:t>
            </a: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ourier New" charset="0"/>
                <a:cs typeface="DejaVu Sans" charset="0"/>
              </a:rPr>
              <a:t>.rel.data</a:t>
            </a: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Relocation info for </a:t>
            </a:r>
            <a:r>
              <a:rPr lang="en-GB" b="1">
                <a:solidFill>
                  <a:srgbClr val="000000"/>
                </a:solidFill>
                <a:latin typeface="Courier New" charset="0"/>
                <a:cs typeface="DejaVu Sans" charset="0"/>
              </a:rPr>
              <a:t>.data</a:t>
            </a:r>
            <a:r>
              <a:rPr lang="en-GB" b="1">
                <a:solidFill>
                  <a:srgbClr val="000000"/>
                </a:solidFill>
                <a:latin typeface="Calibri" charset="0"/>
                <a:cs typeface="DejaVu Sans" charset="0"/>
              </a:rPr>
              <a:t> </a:t>
            </a: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ourier New" charset="0"/>
                <a:cs typeface="DejaVu Sans" charset="0"/>
              </a:rPr>
              <a:t>.debug</a:t>
            </a: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Info for symbolic debugging (</a:t>
            </a:r>
            <a:r>
              <a:rPr lang="en-GB" b="1">
                <a:solidFill>
                  <a:srgbClr val="000000"/>
                </a:solidFill>
                <a:latin typeface="Courier New" charset="0"/>
                <a:cs typeface="DejaVu Sans" charset="0"/>
              </a:rPr>
              <a:t>gcc -g</a:t>
            </a: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Offsets and sizes of each section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391400" y="900112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391400" y="1281112"/>
            <a:ext cx="2971800" cy="6096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391400" y="1890712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.text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391400" y="2271712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.rodata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391400" y="3033712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.bss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391400" y="3414712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.symtab 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391400" y="3795712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.rel.txt 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391400" y="4176712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.rel.data 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391400" y="4557712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.debug 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391400" y="4938712"/>
            <a:ext cx="2971800" cy="609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0344150" y="747713"/>
            <a:ext cx="285954" cy="33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66"/>
                </a:solidFill>
                <a:latin typeface="Calibri" charset="0"/>
              </a:rPr>
              <a:t>0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391400" y="2652712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.data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4199083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46276" y="-157162"/>
            <a:ext cx="8716963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Linker Symbols	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66914" y="533401"/>
            <a:ext cx="8548687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Global symbols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Symbols defined by module </a:t>
            </a:r>
            <a:r>
              <a:rPr lang="en-GB" sz="2400" i="1">
                <a:solidFill>
                  <a:srgbClr val="000000"/>
                </a:solidFill>
                <a:latin typeface="Calibri" charset="0"/>
                <a:cs typeface="DejaVu Sans" charset="0"/>
              </a:rPr>
              <a:t>m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 that can be referenced by other modules.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E.g.: non-</a:t>
            </a:r>
            <a:r>
              <a:rPr lang="en-GB" sz="2400" b="1">
                <a:solidFill>
                  <a:srgbClr val="000000"/>
                </a:solidFill>
                <a:latin typeface="Courier New" charset="0"/>
                <a:cs typeface="DejaVu Sans" charset="0"/>
              </a:rPr>
              <a:t>static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 C functions and non-</a:t>
            </a:r>
            <a:r>
              <a:rPr lang="en-GB" sz="2400" b="1">
                <a:solidFill>
                  <a:srgbClr val="000000"/>
                </a:solidFill>
                <a:latin typeface="Courier New" charset="0"/>
                <a:cs typeface="DejaVu Sans" charset="0"/>
              </a:rPr>
              <a:t>static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 global variables.</a:t>
            </a:r>
          </a:p>
          <a:p>
            <a:pPr>
              <a:lnSpc>
                <a:spcPct val="83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External symbols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Global symbols that are referenced by module </a:t>
            </a:r>
            <a:r>
              <a:rPr lang="en-GB" sz="2400" i="1">
                <a:solidFill>
                  <a:srgbClr val="000000"/>
                </a:solidFill>
                <a:latin typeface="Calibri" charset="0"/>
                <a:cs typeface="DejaVu Sans" charset="0"/>
              </a:rPr>
              <a:t>m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 but defined by some other module.</a:t>
            </a:r>
          </a:p>
          <a:p>
            <a:pPr>
              <a:lnSpc>
                <a:spcPct val="83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Local symbols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Symbols that are defined and referenced exclusively by module </a:t>
            </a:r>
            <a:r>
              <a:rPr lang="en-GB" sz="2400" i="1">
                <a:solidFill>
                  <a:srgbClr val="000000"/>
                </a:solidFill>
                <a:latin typeface="Calibri" charset="0"/>
                <a:cs typeface="DejaVu Sans" charset="0"/>
              </a:rPr>
              <a:t>m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.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E.g.: C functions and variables defined with the </a:t>
            </a:r>
            <a:r>
              <a:rPr lang="en-GB" sz="2400" b="1">
                <a:solidFill>
                  <a:srgbClr val="000000"/>
                </a:solidFill>
                <a:latin typeface="Courier New" charset="0"/>
                <a:cs typeface="DejaVu Sans" charset="0"/>
              </a:rPr>
              <a:t>static</a:t>
            </a:r>
            <a:r>
              <a:rPr lang="en-GB" sz="2400">
                <a:solidFill>
                  <a:srgbClr val="000000"/>
                </a:solidFill>
                <a:latin typeface="Courier New" charset="0"/>
                <a:cs typeface="DejaVu Sans" charset="0"/>
              </a:rPr>
              <a:t> 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attribute.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Clr>
                <a:srgbClr val="C00000"/>
              </a:buClr>
              <a:buFont typeface="Arial" charset="0"/>
              <a:buChar char="–"/>
              <a:defRPr/>
            </a:pPr>
            <a:r>
              <a:rPr lang="en-GB" sz="2400" b="1">
                <a:solidFill>
                  <a:srgbClr val="C00000"/>
                </a:solidFill>
                <a:latin typeface="Calibri" charset="0"/>
                <a:cs typeface="DejaVu Sans" charset="0"/>
              </a:rPr>
              <a:t>Local linker symbols are </a:t>
            </a:r>
            <a:r>
              <a:rPr lang="en-GB" sz="2400" b="1" i="1">
                <a:solidFill>
                  <a:srgbClr val="C00000"/>
                </a:solidFill>
                <a:latin typeface="Calibri" charset="0"/>
                <a:cs typeface="DejaVu Sans" charset="0"/>
              </a:rPr>
              <a:t>not</a:t>
            </a:r>
            <a:r>
              <a:rPr lang="en-GB" sz="2400" b="1">
                <a:solidFill>
                  <a:srgbClr val="C00000"/>
                </a:solidFill>
                <a:latin typeface="Calibri" charset="0"/>
                <a:cs typeface="DejaVu Sans" charset="0"/>
              </a:rPr>
              <a:t> local program variables</a:t>
            </a:r>
          </a:p>
        </p:txBody>
      </p:sp>
    </p:spTree>
    <p:extLst>
      <p:ext uri="{BB962C8B-B14F-4D97-AF65-F5344CB8AC3E}">
        <p14:creationId xmlns:p14="http://schemas.microsoft.com/office/powerpoint/2010/main" val="1778924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28813" y="360364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Resolving Symbols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65339" y="1979614"/>
            <a:ext cx="2938923" cy="1921361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main()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021139" y="3582988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i="1">
                <a:solidFill>
                  <a:srgbClr val="7F7F7F"/>
                </a:solidFill>
                <a:latin typeface="Courier New" charset="0"/>
                <a:ea typeface="ＭＳ Ｐゴシック" charset="0"/>
                <a:cs typeface="Arial" charset="0"/>
              </a:rPr>
              <a:t>main.c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021389" y="1981201"/>
            <a:ext cx="4041789" cy="3744103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extern int buf[];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static int *bufp0 = &amp;buf[0];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static int *bufp1;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int temp;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064626" y="5418138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i="1">
                <a:solidFill>
                  <a:srgbClr val="7F7F7F"/>
                </a:solidFill>
                <a:latin typeface="Courier New" charset="0"/>
                <a:ea typeface="ＭＳ Ｐゴシック" charset="0"/>
                <a:cs typeface="Arial" charset="0"/>
              </a:rPr>
              <a:t>swap.c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068455" y="4267200"/>
            <a:ext cx="170210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>
                <a:solidFill>
                  <a:srgbClr val="990000"/>
                </a:solidFill>
                <a:latin typeface="Calibri" charset="0"/>
              </a:rPr>
              <a:t>Linker knows</a:t>
            </a:r>
          </a:p>
          <a:p>
            <a:pPr algn="r">
              <a:buClrTx/>
              <a:buFontTx/>
              <a:buNone/>
              <a:defRPr/>
            </a:pPr>
            <a:r>
              <a:rPr lang="en-US">
                <a:solidFill>
                  <a:srgbClr val="990000"/>
                </a:solidFill>
                <a:latin typeface="Calibri" charset="0"/>
              </a:rPr>
              <a:t>nothing of temp</a:t>
            </a:r>
          </a:p>
        </p:txBody>
      </p:sp>
      <p:cxnSp>
        <p:nvCxnSpPr>
          <p:cNvPr id="16403" name="AutoShape 19"/>
          <p:cNvCxnSpPr>
            <a:cxnSpLocks noChangeShapeType="1"/>
            <a:stCxn id="16402" idx="3"/>
          </p:cNvCxnSpPr>
          <p:nvPr/>
        </p:nvCxnSpPr>
        <p:spPr bwMode="auto">
          <a:xfrm flipV="1">
            <a:off x="5770564" y="4114800"/>
            <a:ext cx="1239837" cy="476656"/>
          </a:xfrm>
          <a:prstGeom prst="straightConnector1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4343401" y="1219200"/>
            <a:ext cx="3621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Which are local and which are global?</a:t>
            </a:r>
          </a:p>
        </p:txBody>
      </p:sp>
    </p:spTree>
    <p:extLst>
      <p:ext uri="{BB962C8B-B14F-4D97-AF65-F5344CB8AC3E}">
        <p14:creationId xmlns:p14="http://schemas.microsoft.com/office/powerpoint/2010/main" val="1771546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897063" y="76200"/>
            <a:ext cx="759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Relocating Code and Data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032001" y="3406775"/>
            <a:ext cx="2278063" cy="5334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main()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38711" y="3100388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 dirty="0" err="1">
                <a:solidFill>
                  <a:srgbClr val="000000"/>
                </a:solidFill>
                <a:latin typeface="Courier New" charset="0"/>
              </a:rPr>
              <a:t>main.o</a:t>
            </a:r>
            <a:endParaRPr lang="en-GB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032001" y="5270500"/>
            <a:ext cx="2278063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*bufp0=&amp;buf[0]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032001" y="4737100"/>
            <a:ext cx="2278063" cy="5334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swap()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21248" y="4443413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swap.o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754814" y="4491038"/>
            <a:ext cx="2422525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buf[2]={1,2}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754814" y="2014539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Headers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754814" y="2662238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main()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754814" y="3195638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swap()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464300" y="1841501"/>
            <a:ext cx="298778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</a:rPr>
              <a:t>0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032001" y="1762125"/>
            <a:ext cx="2278063" cy="5334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System code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754814" y="4708525"/>
            <a:ext cx="2422525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*bufp0=&amp;buf[0]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032001" y="3940175"/>
            <a:ext cx="2278063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buf[2]={1,2}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032001" y="2295525"/>
            <a:ext cx="2278063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System data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754814" y="3729038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More system code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2032001" y="5495925"/>
            <a:ext cx="2278063" cy="228600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*bufp1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6754814" y="4262438"/>
            <a:ext cx="2422525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System data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879600" y="1011239"/>
            <a:ext cx="2456932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</a:rPr>
              <a:t>Relocatable Object Files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597650" y="1011239"/>
            <a:ext cx="2285154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</a:rPr>
              <a:t>Executable Object File</a:t>
            </a:r>
          </a:p>
        </p:txBody>
      </p:sp>
      <p:sp>
        <p:nvSpPr>
          <p:cNvPr id="17429" name="AutoShape 21"/>
          <p:cNvSpPr>
            <a:spLocks/>
          </p:cNvSpPr>
          <p:nvPr/>
        </p:nvSpPr>
        <p:spPr bwMode="auto">
          <a:xfrm>
            <a:off x="9253538" y="2014538"/>
            <a:ext cx="304800" cy="2247900"/>
          </a:xfrm>
          <a:prstGeom prst="rightBrace">
            <a:avLst>
              <a:gd name="adj1" fmla="val 59751"/>
              <a:gd name="adj2" fmla="val 50000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9594851" y="2928938"/>
            <a:ext cx="87104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.text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305301" y="1817688"/>
            <a:ext cx="87104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.text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305301" y="2182813"/>
            <a:ext cx="87104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.data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305301" y="3446463"/>
            <a:ext cx="87104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.text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4305301" y="3859213"/>
            <a:ext cx="87104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.data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305301" y="4808538"/>
            <a:ext cx="87104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.text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4305301" y="5168900"/>
            <a:ext cx="87104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.data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4306889" y="5438775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.bss 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6754814" y="5119688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.debug</a:t>
            </a:r>
          </a:p>
        </p:txBody>
      </p:sp>
      <p:sp>
        <p:nvSpPr>
          <p:cNvPr id="17439" name="AutoShape 31"/>
          <p:cNvSpPr>
            <a:spLocks/>
          </p:cNvSpPr>
          <p:nvPr/>
        </p:nvSpPr>
        <p:spPr bwMode="auto">
          <a:xfrm>
            <a:off x="9253538" y="4262439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9594851" y="4400550"/>
            <a:ext cx="87104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.data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6754814" y="4938713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Uninitialized data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593264" y="4845050"/>
            <a:ext cx="733191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.bss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5562601" y="3811589"/>
            <a:ext cx="836613" cy="1587"/>
          </a:xfrm>
          <a:prstGeom prst="line">
            <a:avLst/>
          </a:prstGeom>
          <a:noFill/>
          <a:ln w="76320">
            <a:solidFill>
              <a:srgbClr val="59595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562601" y="2676526"/>
            <a:ext cx="836613" cy="392113"/>
          </a:xfrm>
          <a:prstGeom prst="line">
            <a:avLst/>
          </a:prstGeom>
          <a:noFill/>
          <a:ln w="76320">
            <a:solidFill>
              <a:srgbClr val="59595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V="1">
            <a:off x="5562601" y="4551364"/>
            <a:ext cx="836613" cy="415925"/>
          </a:xfrm>
          <a:prstGeom prst="line">
            <a:avLst/>
          </a:prstGeom>
          <a:noFill/>
          <a:ln w="76320">
            <a:solidFill>
              <a:srgbClr val="59595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6754814" y="2338389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System code</a:t>
            </a:r>
          </a:p>
        </p:txBody>
      </p:sp>
      <p:sp>
        <p:nvSpPr>
          <p:cNvPr id="17447" name="AutoShape 39"/>
          <p:cNvSpPr>
            <a:spLocks/>
          </p:cNvSpPr>
          <p:nvPr/>
        </p:nvSpPr>
        <p:spPr bwMode="auto">
          <a:xfrm>
            <a:off x="9250363" y="4954588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9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animBg="1"/>
      <p:bldP spid="17439" grpId="0" animBg="1"/>
      <p:bldP spid="174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857376" y="444500"/>
            <a:ext cx="8716963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82000"/>
              </a:lnSpc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Relocation Info (main)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924426" y="1549400"/>
            <a:ext cx="5489301" cy="2412906"/>
          </a:xfrm>
          <a:prstGeom prst="rect">
            <a:avLst/>
          </a:prstGeom>
          <a:solidFill>
            <a:srgbClr val="F2F2F2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0000000 &lt;main&gt;: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0:   55              push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1:   89 e5           mov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esp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3:   83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08        sub    $0x8,%esp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6:   e8 </a:t>
            </a:r>
            <a:r>
              <a:rPr lang="en-GB" sz="1600" b="1" dirty="0">
                <a:solidFill>
                  <a:srgbClr val="C00000"/>
                </a:solidFill>
                <a:latin typeface="Courier New" charset="0"/>
              </a:rPr>
              <a:t>fc ff </a:t>
            </a:r>
            <a:r>
              <a:rPr lang="en-GB" sz="1600" b="1" dirty="0" err="1">
                <a:solidFill>
                  <a:srgbClr val="C00000"/>
                </a:solidFill>
                <a:latin typeface="Courier New" charset="0"/>
              </a:rPr>
              <a:t>ff</a:t>
            </a:r>
            <a:r>
              <a:rPr lang="en-GB" sz="1600" b="1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charset="0"/>
              </a:rPr>
              <a:t>ff</a:t>
            </a:r>
            <a:r>
              <a:rPr lang="en-GB" sz="1600" b="1" dirty="0">
                <a:solidFill>
                  <a:srgbClr val="C00000"/>
                </a:solidFill>
                <a:latin typeface="Courier New" charset="0"/>
              </a:rPr>
              <a:t>  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call   7 &lt;main+0x7&gt;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                   </a:t>
            </a:r>
            <a:r>
              <a:rPr lang="en-GB" sz="1600" b="1" dirty="0">
                <a:solidFill>
                  <a:srgbClr val="C00000"/>
                </a:solidFill>
                <a:latin typeface="Courier New" charset="0"/>
              </a:rPr>
              <a:t>7: R_386_PC32 swap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b:   31 c0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xor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eax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eax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d:   89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       mov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esp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f:   5d              pop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10:   c3              ret    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914900" y="4059238"/>
            <a:ext cx="4008126" cy="1024064"/>
          </a:xfrm>
          <a:prstGeom prst="rect">
            <a:avLst/>
          </a:prstGeom>
          <a:solidFill>
            <a:srgbClr val="F2F2F2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Disassembly of section .data: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 00000000 &lt;buf&gt;: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>
                <a:solidFill>
                  <a:srgbClr val="000000"/>
                </a:solidFill>
                <a:latin typeface="Courier New" charset="0"/>
              </a:rPr>
              <a:t>   0:   01 00 00 00 02 00 00 00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87550" y="3770312"/>
            <a:ext cx="1727374" cy="33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alibri" charset="0"/>
              </a:rPr>
              <a:t>Source: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objdump</a:t>
            </a: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987551" y="1549401"/>
            <a:ext cx="2801065" cy="1921361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</a:t>
            </a:r>
            <a:r>
              <a:rPr lang="en-GB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buf</a:t>
            </a:r>
            <a:r>
              <a:rPr lang="en-GB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[2] = {1,2};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main()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8175" y="1201738"/>
            <a:ext cx="1003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main.c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803775" y="1219200"/>
            <a:ext cx="1003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main.o</a:t>
            </a:r>
          </a:p>
        </p:txBody>
      </p:sp>
    </p:spTree>
    <p:extLst>
      <p:ext uri="{BB962C8B-B14F-4D97-AF65-F5344CB8AC3E}">
        <p14:creationId xmlns:p14="http://schemas.microsoft.com/office/powerpoint/2010/main" val="3353868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798638" y="0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82000"/>
              </a:lnSpc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Relocation Info (swap, </a:t>
            </a:r>
            <a:r>
              <a:rPr lang="en-GB" sz="4400">
                <a:solidFill>
                  <a:srgbClr val="000000"/>
                </a:solidFill>
                <a:latin typeface="Courier New" charset="0"/>
                <a:cs typeface="DejaVu Sans" charset="0"/>
              </a:rPr>
              <a:t>.text</a:t>
            </a: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)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029200" y="1247776"/>
            <a:ext cx="5410200" cy="4959115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Disassembly of section .text: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00000000 &lt;swap&gt;: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0: 55                  push   %ebp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1: 8b 15 </a:t>
            </a:r>
            <a:r>
              <a:rPr lang="en-GB" sz="1600" b="1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00 00 00 00   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    0x0,%edx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     </a:t>
            </a:r>
            <a:r>
              <a:rPr lang="en-GB" sz="160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3: R_386_32 bufp0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7: a1 </a:t>
            </a:r>
            <a:r>
              <a:rPr lang="en-GB" sz="1600" b="1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0 00 00 00       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    0x4,%eax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     </a:t>
            </a:r>
            <a:r>
              <a:rPr lang="en-GB" sz="160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8: R_386_32 buf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c: 89 e5               mov    %esp,%ebp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e: c7 05 </a:t>
            </a:r>
            <a:r>
              <a:rPr lang="en-GB" sz="1600" b="1">
                <a:solidFill>
                  <a:srgbClr val="00B050"/>
                </a:solidFill>
                <a:latin typeface="Courier New" charset="0"/>
                <a:ea typeface="ＭＳ Ｐゴシック" charset="0"/>
                <a:cs typeface="Arial" charset="0"/>
              </a:rPr>
              <a:t>00 00 00 00 </a:t>
            </a:r>
            <a:r>
              <a:rPr lang="en-GB" sz="1600" b="1">
                <a:solidFill>
                  <a:srgbClr val="E2AC00"/>
                </a:solidFill>
                <a:latin typeface="Courier New" charset="0"/>
                <a:ea typeface="ＭＳ Ｐゴシック" charset="0"/>
                <a:cs typeface="Arial" charset="0"/>
              </a:rPr>
              <a:t>04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movl   $0x4,0x0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15: </a:t>
            </a:r>
            <a:r>
              <a:rPr lang="en-GB" sz="1600">
                <a:solidFill>
                  <a:srgbClr val="E2AC00"/>
                </a:solidFill>
                <a:latin typeface="Courier New" charset="0"/>
                <a:ea typeface="ＭＳ Ｐゴシック" charset="0"/>
                <a:cs typeface="Arial" charset="0"/>
              </a:rPr>
              <a:t>00 00 00 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     </a:t>
            </a:r>
            <a:r>
              <a:rPr lang="en-GB" sz="1600" b="1">
                <a:solidFill>
                  <a:srgbClr val="00B050"/>
                </a:solidFill>
                <a:latin typeface="Courier New" charset="0"/>
                <a:ea typeface="ＭＳ Ｐゴシック" charset="0"/>
                <a:cs typeface="Arial" charset="0"/>
              </a:rPr>
              <a:t>10: R_386_32 bufp1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     </a:t>
            </a:r>
            <a:r>
              <a:rPr lang="en-GB" sz="1600">
                <a:solidFill>
                  <a:srgbClr val="E2AC00"/>
                </a:solidFill>
                <a:latin typeface="Courier New" charset="0"/>
                <a:ea typeface="ＭＳ Ｐゴシック" charset="0"/>
                <a:cs typeface="Arial" charset="0"/>
              </a:rPr>
              <a:t>14: R_386_32 buf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18: 89 ec               mov    %ebp,%esp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1a: 8b 0a               mov    (%edx),%ecx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1c: 89 02               mov    %eax,(%edx)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1e: a1 </a:t>
            </a:r>
            <a:r>
              <a:rPr lang="en-GB" sz="1600" b="1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00 00 00 00      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    0x0,%eax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     </a:t>
            </a:r>
            <a:r>
              <a:rPr lang="en-GB" sz="160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1f: R_386_32 bufp1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23: 89 08               mov    %ecx,(%eax)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25: 5d                  pop    %ebp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26: c3                  ret     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52600" y="1247776"/>
            <a:ext cx="3200400" cy="4004495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extern int buf[];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static int *bufp0 =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&amp;buf[0];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static int *bufp1;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int temp;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658938" y="884238"/>
            <a:ext cx="1003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swap.c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918075" y="884238"/>
            <a:ext cx="1003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swap.o</a:t>
            </a:r>
          </a:p>
        </p:txBody>
      </p:sp>
    </p:spTree>
    <p:extLst>
      <p:ext uri="{BB962C8B-B14F-4D97-AF65-F5344CB8AC3E}">
        <p14:creationId xmlns:p14="http://schemas.microsoft.com/office/powerpoint/2010/main" val="2020147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905001" y="436564"/>
            <a:ext cx="8716963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82000"/>
              </a:lnSpc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Relocation Info (swap, .</a:t>
            </a:r>
            <a:r>
              <a:rPr lang="en-GB" sz="4400">
                <a:solidFill>
                  <a:srgbClr val="000000"/>
                </a:solidFill>
                <a:latin typeface="Courier New" charset="0"/>
                <a:cs typeface="DejaVu Sans" charset="0"/>
              </a:rPr>
              <a:t>data</a:t>
            </a: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)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499100" y="1804989"/>
            <a:ext cx="4787900" cy="1718485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00000000 &lt;bufp0&gt;: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0:   </a:t>
            </a:r>
            <a:r>
              <a:rPr lang="en-GB" sz="1600" b="1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        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        0: R_386_32 buf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039938" y="1808164"/>
            <a:ext cx="3200400" cy="4004495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extern int buf[];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static int *bufp0 =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&amp;buf[0];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static int *bufp1;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int temp;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63738" y="1458913"/>
            <a:ext cx="1003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swap.c</a:t>
            </a:r>
          </a:p>
        </p:txBody>
      </p:sp>
    </p:spTree>
    <p:extLst>
      <p:ext uri="{BB962C8B-B14F-4D97-AF65-F5344CB8AC3E}">
        <p14:creationId xmlns:p14="http://schemas.microsoft.com/office/powerpoint/2010/main" val="2715075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774826" y="-304800"/>
            <a:ext cx="89185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Executable After Relocation (.</a:t>
            </a:r>
            <a:r>
              <a:rPr lang="en-GB" sz="4400" dirty="0">
                <a:solidFill>
                  <a:srgbClr val="000000"/>
                </a:solidFill>
                <a:latin typeface="Courier New" charset="0"/>
                <a:cs typeface="DejaVu Sans" charset="0"/>
              </a:rPr>
              <a:t>text</a:t>
            </a:r>
            <a:r>
              <a:rPr lang="en-GB" sz="4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944689" y="685801"/>
            <a:ext cx="8575081" cy="5422063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080483b4 &lt;main&gt;: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80483b4:       55                      push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80483b5:       89 e5        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esp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80483b7:       83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08                sub    $0x8,%esp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80483ba:       e8 </a:t>
            </a:r>
            <a:r>
              <a:rPr lang="en-GB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09 00 00 00          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call   80483c8 &lt;swap&gt;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80483bf:       31 c0        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xor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eax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eax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80483c1:       89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esp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80483c3:       5d                      pop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80483c4:       c3                      ret    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080483c8 &lt;swap&gt;: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80483c8:       55                      push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80483c9:       8b 15 </a:t>
            </a:r>
            <a:r>
              <a:rPr lang="en-GB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5c 94 04 08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0x804945c,%edx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80483cf:       a1 </a:t>
            </a:r>
            <a:r>
              <a:rPr lang="en-GB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58 94 04 08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0x8049458,%eax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80483d4:       89 e5        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esp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80483d6:       c7 05 </a:t>
            </a:r>
            <a:r>
              <a:rPr lang="en-GB" sz="1600" b="1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Arial" charset="0"/>
              </a:rPr>
              <a:t>48 95 04 08 </a:t>
            </a:r>
            <a:r>
              <a:rPr lang="en-GB" sz="1600" b="1" dirty="0">
                <a:solidFill>
                  <a:srgbClr val="E2AC00"/>
                </a:solidFill>
                <a:latin typeface="Courier New" charset="0"/>
                <a:ea typeface="ＭＳ Ｐゴシック" charset="0"/>
                <a:cs typeface="Arial" charset="0"/>
              </a:rPr>
              <a:t>58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movl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$0x8049458,0x8049548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80483dd:       </a:t>
            </a:r>
            <a:r>
              <a:rPr lang="en-GB" sz="1600" b="1" dirty="0">
                <a:solidFill>
                  <a:srgbClr val="E2AC00"/>
                </a:solidFill>
                <a:latin typeface="Courier New" charset="0"/>
                <a:ea typeface="ＭＳ Ｐゴシック" charset="0"/>
                <a:cs typeface="Arial" charset="0"/>
              </a:rPr>
              <a:t>94 04 08 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80483e0:       89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esp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80483e2:       8b 0a        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(%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edx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),%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ecx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80483e4:       89 02        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eax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,(%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edx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80483e6:       a1 </a:t>
            </a:r>
            <a:r>
              <a:rPr lang="en-GB" sz="1600" b="1" dirty="0">
                <a:solidFill>
                  <a:srgbClr val="E2AC00"/>
                </a:solidFill>
                <a:latin typeface="Courier New" charset="0"/>
                <a:ea typeface="ＭＳ Ｐゴシック" charset="0"/>
                <a:cs typeface="Arial" charset="0"/>
              </a:rPr>
              <a:t>48 95 04 08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0x8049548,%eax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80483eb:       89 08               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mov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ecx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,(%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eax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80483ed:       5d                      pop    %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ebp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80483ee:       c3                      ret     </a:t>
            </a:r>
          </a:p>
        </p:txBody>
      </p:sp>
    </p:spTree>
    <p:extLst>
      <p:ext uri="{BB962C8B-B14F-4D97-AF65-F5344CB8AC3E}">
        <p14:creationId xmlns:p14="http://schemas.microsoft.com/office/powerpoint/2010/main" val="357005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976438" y="106364"/>
            <a:ext cx="86915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Executable After Relocation (.</a:t>
            </a:r>
            <a:r>
              <a:rPr lang="en-GB" sz="4400">
                <a:solidFill>
                  <a:srgbClr val="000000"/>
                </a:solidFill>
                <a:latin typeface="Courier New" charset="0"/>
                <a:cs typeface="DejaVu Sans" charset="0"/>
              </a:rPr>
              <a:t>data</a:t>
            </a: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)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057400" y="1722438"/>
            <a:ext cx="5181600" cy="1949958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600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08049454 &lt;buf&gt;: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GB" sz="1600" b="1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8049454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:       01 00 00 00 02 00 00 00 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0804945c &lt;bufp0&gt;: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804945c:       </a:t>
            </a:r>
            <a:r>
              <a:rPr lang="en-GB" sz="1600" b="1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54 94 04 08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600" b="1">
              <a:solidFill>
                <a:srgbClr val="C00000"/>
              </a:solidFill>
              <a:latin typeface="Courier New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04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928813" y="360364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Example C Program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065339" y="1979614"/>
            <a:ext cx="2938923" cy="1921361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main()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971676" y="1600200"/>
            <a:ext cx="1008907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main.c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481639" y="1600200"/>
            <a:ext cx="1008907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swap.c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568951" y="1981201"/>
            <a:ext cx="4041789" cy="3744103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extern int buf[];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static int *bufp0 = &amp;buf[0];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static int *bufp1;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int temp;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590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963738" y="436564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Strong and Weak Symbols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79614" y="1449388"/>
            <a:ext cx="8307387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Program symbols are either strong or weak</a:t>
            </a:r>
          </a:p>
          <a:p>
            <a:pPr lvl="1">
              <a:spcBef>
                <a:spcPts val="600"/>
              </a:spcBef>
              <a:buClr>
                <a:srgbClr val="C00000"/>
              </a:buClr>
              <a:buFont typeface="Arial" charset="0"/>
              <a:buChar char="–"/>
              <a:defRPr/>
            </a:pPr>
            <a:r>
              <a:rPr lang="en-GB" sz="2400" b="1" i="1">
                <a:solidFill>
                  <a:srgbClr val="C00000"/>
                </a:solidFill>
                <a:latin typeface="Calibri" charset="0"/>
                <a:cs typeface="DejaVu Sans" charset="0"/>
              </a:rPr>
              <a:t>Strong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: procedures and initialized globals</a:t>
            </a:r>
          </a:p>
          <a:p>
            <a:pPr lvl="1">
              <a:spcBef>
                <a:spcPts val="600"/>
              </a:spcBef>
              <a:buClr>
                <a:srgbClr val="C00000"/>
              </a:buClr>
              <a:buFont typeface="Arial" charset="0"/>
              <a:buChar char="–"/>
              <a:defRPr/>
            </a:pPr>
            <a:r>
              <a:rPr lang="en-GB" sz="2400" b="1" i="1">
                <a:solidFill>
                  <a:srgbClr val="C00000"/>
                </a:solidFill>
                <a:latin typeface="Calibri" charset="0"/>
                <a:cs typeface="DejaVu Sans" charset="0"/>
              </a:rPr>
              <a:t>Weak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: uninitialized globals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998913" y="3587751"/>
            <a:ext cx="1560340" cy="1140185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508750" y="3587751"/>
            <a:ext cx="1284624" cy="1140185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b="1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79864" y="3217863"/>
            <a:ext cx="733191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p1.c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494464" y="3217863"/>
            <a:ext cx="733191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p2.c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648701" y="4086226"/>
            <a:ext cx="785513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990000"/>
                </a:solidFill>
                <a:latin typeface="Calibri" charset="0"/>
              </a:rPr>
              <a:t>strong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7848601" y="4267200"/>
            <a:ext cx="92392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8683626" y="3578226"/>
            <a:ext cx="691321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990000"/>
                </a:solidFill>
                <a:latin typeface="Calibri" charset="0"/>
              </a:rPr>
              <a:t>weak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7845426" y="3765550"/>
            <a:ext cx="92392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111376" y="4125914"/>
            <a:ext cx="785513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990000"/>
                </a:solidFill>
                <a:latin typeface="Calibri" charset="0"/>
              </a:rPr>
              <a:t>strong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3041651" y="4340225"/>
            <a:ext cx="92392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2111376" y="3584576"/>
            <a:ext cx="785513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990000"/>
                </a:solidFill>
                <a:latin typeface="Calibri" charset="0"/>
              </a:rPr>
              <a:t>strong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041651" y="3767139"/>
            <a:ext cx="923925" cy="1587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31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903413" y="436564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Linker’s Symbol Rules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05000" y="1371601"/>
            <a:ext cx="830738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Rule 1: Multiple strong symbols are not allowed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Each item can be defined only once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Otherwise: Linker error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Rule 2: Given a strong symbol and multiple weak symbol, choose the strong symbol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References to the weak symbol resolve to the strong symbol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Rule 3: If there are multiple weak symbols, pick an arbitrary one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Can override this with </a:t>
            </a:r>
            <a:r>
              <a:rPr lang="en-GB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gcc –fno-common</a:t>
            </a:r>
          </a:p>
          <a:p>
            <a:pPr eaLnBrk="1" hangingPunct="1">
              <a:spcBef>
                <a:spcPts val="700"/>
              </a:spcBef>
            </a:pPr>
            <a:r>
              <a:rPr lang="en-GB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2404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524000" y="3602038"/>
            <a:ext cx="9144000" cy="1103313"/>
          </a:xfrm>
          <a:prstGeom prst="rect">
            <a:avLst/>
          </a:prstGeom>
          <a:solidFill>
            <a:srgbClr val="FCFBF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4000" y="1519237"/>
            <a:ext cx="9144000" cy="1098550"/>
          </a:xfrm>
          <a:prstGeom prst="rect">
            <a:avLst/>
          </a:prstGeom>
          <a:solidFill>
            <a:srgbClr val="FCFBF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951038" y="-76200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Linker Puzzles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063751" y="1600201"/>
            <a:ext cx="1045777" cy="561117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x;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p1() {}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513139" y="1600201"/>
            <a:ext cx="1045777" cy="561117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x;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p2() {}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063751" y="2514600"/>
            <a:ext cx="1045777" cy="79259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x;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y;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p1() {}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516314" y="2514601"/>
            <a:ext cx="1292639" cy="561117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double x;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p2() {}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063750" y="3563938"/>
            <a:ext cx="1169208" cy="79259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x=7;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y=5;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p1() {}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516314" y="3563939"/>
            <a:ext cx="1292639" cy="561117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double x;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p2() {}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063750" y="4630739"/>
            <a:ext cx="1169208" cy="561117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x=7;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p1() {}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513139" y="4630739"/>
            <a:ext cx="1045777" cy="561117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x;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p2() {}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063751" y="609601"/>
            <a:ext cx="1045777" cy="561117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int x;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p1() {}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513139" y="609601"/>
            <a:ext cx="1045777" cy="561117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p1() {}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968875" y="739775"/>
            <a:ext cx="3974206" cy="36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</a:rPr>
              <a:t>Link time error: two strong symbols (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p1</a:t>
            </a:r>
            <a:r>
              <a:rPr lang="en-GB">
                <a:solidFill>
                  <a:srgbClr val="000000"/>
                </a:solidFill>
                <a:latin typeface="Calibri" charset="0"/>
              </a:rPr>
              <a:t>)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4835526" y="1593851"/>
            <a:ext cx="4397079" cy="6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</a:rPr>
              <a:t>References to  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GB">
                <a:solidFill>
                  <a:srgbClr val="000000"/>
                </a:solidFill>
                <a:latin typeface="Calibri" charset="0"/>
              </a:rPr>
              <a:t> will refer to the same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</a:rPr>
              <a:t>uninitialized int. Is this what you really want?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5026026" y="2628901"/>
            <a:ext cx="3611671" cy="6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</a:rPr>
              <a:t>Writes to 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GB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p2</a:t>
            </a:r>
            <a:r>
              <a:rPr lang="en-GB">
                <a:solidFill>
                  <a:srgbClr val="000000"/>
                </a:solidFill>
                <a:latin typeface="Calibri" charset="0"/>
              </a:rPr>
              <a:t> might overwrite 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GB">
                <a:solidFill>
                  <a:srgbClr val="000000"/>
                </a:solidFill>
                <a:latin typeface="Calibri" charset="0"/>
              </a:rPr>
              <a:t>!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</a:rPr>
              <a:t>Evil!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075238" y="3575051"/>
            <a:ext cx="3477532" cy="6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</a:rPr>
              <a:t>Writes to 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GB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p2 </a:t>
            </a:r>
            <a:r>
              <a:rPr lang="en-GB">
                <a:solidFill>
                  <a:srgbClr val="000000"/>
                </a:solidFill>
                <a:latin typeface="Calibri" charset="0"/>
              </a:rPr>
              <a:t>will overwrite </a:t>
            </a:r>
            <a:r>
              <a:rPr lang="en-GB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GB">
                <a:solidFill>
                  <a:srgbClr val="000000"/>
                </a:solidFill>
                <a:latin typeface="Calibri" charset="0"/>
              </a:rPr>
              <a:t>!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</a:rPr>
              <a:t>Nasty!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1482725" y="5334001"/>
            <a:ext cx="5714170" cy="6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dirty="0">
                <a:solidFill>
                  <a:srgbClr val="000000"/>
                </a:solidFill>
                <a:latin typeface="Calibri" charset="0"/>
              </a:rPr>
              <a:t>Nightmare scenario: two identical weak </a:t>
            </a:r>
            <a:r>
              <a:rPr lang="en-GB" b="1" dirty="0" err="1">
                <a:solidFill>
                  <a:srgbClr val="000000"/>
                </a:solidFill>
                <a:latin typeface="Calibri" charset="0"/>
              </a:rPr>
              <a:t>structs</a:t>
            </a:r>
            <a:r>
              <a:rPr lang="en-GB" b="1" dirty="0">
                <a:solidFill>
                  <a:srgbClr val="000000"/>
                </a:solidFill>
                <a:latin typeface="Calibri" charset="0"/>
              </a:rPr>
              <a:t>, compiled </a:t>
            </a:r>
            <a:br>
              <a:rPr lang="en-GB" b="1" dirty="0">
                <a:solidFill>
                  <a:srgbClr val="000000"/>
                </a:solidFill>
                <a:latin typeface="Calibri" charset="0"/>
              </a:rPr>
            </a:br>
            <a:r>
              <a:rPr lang="en-GB" b="1" dirty="0">
                <a:solidFill>
                  <a:srgbClr val="000000"/>
                </a:solidFill>
                <a:latin typeface="Calibri" charset="0"/>
              </a:rPr>
              <a:t>by different compilers with different alignment rules.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838700" y="4572001"/>
            <a:ext cx="4654008" cy="6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dirty="0">
                <a:solidFill>
                  <a:srgbClr val="000000"/>
                </a:solidFill>
                <a:latin typeface="Calibri" charset="0"/>
              </a:rPr>
              <a:t>References to </a:t>
            </a:r>
            <a:r>
              <a:rPr lang="en-GB" dirty="0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alibri" charset="0"/>
              </a:rPr>
              <a:t> will refer to the same initialized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dirty="0">
                <a:solidFill>
                  <a:srgbClr val="000000"/>
                </a:solidFill>
                <a:latin typeface="Calibri" charset="0"/>
              </a:rPr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2347564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animBg="1"/>
      <p:bldP spid="256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Global Variables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Avoid if you can</a:t>
            </a:r>
          </a:p>
          <a:p>
            <a:pPr>
              <a:spcBef>
                <a:spcPts val="700"/>
              </a:spcBef>
              <a:defRPr/>
            </a:pPr>
            <a:endParaRPr lang="en-US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Otherwise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cs typeface="DejaVu Sans" charset="0"/>
              </a:rPr>
              <a:t>Use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static </a:t>
            </a:r>
            <a:r>
              <a:rPr lang="en-US" sz="2400">
                <a:solidFill>
                  <a:srgbClr val="000000"/>
                </a:solidFill>
                <a:latin typeface="Calibri" charset="0"/>
                <a:cs typeface="DejaVu Sans" charset="0"/>
              </a:rPr>
              <a:t>if you can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cs typeface="DejaVu Sans" charset="0"/>
              </a:rPr>
              <a:t>Initialize if you define a global variable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cs typeface="DejaVu Sans" charset="0"/>
              </a:rPr>
              <a:t>Use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extern</a:t>
            </a:r>
            <a:r>
              <a:rPr lang="en-US" sz="2400">
                <a:solidFill>
                  <a:srgbClr val="000000"/>
                </a:solidFill>
                <a:latin typeface="Calibri" charset="0"/>
                <a:cs typeface="DejaVu Sans" charset="0"/>
              </a:rPr>
              <a:t> if you use external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02427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879601" y="115889"/>
            <a:ext cx="8831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Packaging Commonly Used Functions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885950" y="1333500"/>
            <a:ext cx="8307388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1141413"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600">
                <a:solidFill>
                  <a:srgbClr val="000000"/>
                </a:solidFill>
                <a:latin typeface="Calibri" charset="0"/>
                <a:cs typeface="DejaVu Sans" charset="0"/>
              </a:rPr>
              <a:t>How to package functions commonly used by programmers?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Math, I/O, memory management, string manipulation, etc.</a:t>
            </a:r>
          </a:p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600">
                <a:solidFill>
                  <a:srgbClr val="000000"/>
                </a:solidFill>
                <a:latin typeface="Calibri" charset="0"/>
                <a:cs typeface="DejaVu Sans" charset="0"/>
              </a:rPr>
              <a:t>Awkward, given the linker framework so far: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Font typeface="Arial" charset="0"/>
              <a:buChar char="–"/>
              <a:defRPr/>
            </a:pPr>
            <a:r>
              <a:rPr lang="en-GB" sz="2400" b="1">
                <a:solidFill>
                  <a:srgbClr val="990000"/>
                </a:solidFill>
                <a:latin typeface="Calibri" charset="0"/>
                <a:cs typeface="DejaVu Sans" charset="0"/>
              </a:rPr>
              <a:t>Option 1: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 Put all functions into a single source file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Programmers link big object file into their programs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Space and time inefficient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Font typeface="Arial" charset="0"/>
              <a:buChar char="–"/>
              <a:defRPr/>
            </a:pPr>
            <a:r>
              <a:rPr lang="en-GB" sz="2400" b="1">
                <a:solidFill>
                  <a:srgbClr val="990000"/>
                </a:solidFill>
                <a:latin typeface="Calibri" charset="0"/>
                <a:cs typeface="DejaVu Sans" charset="0"/>
              </a:rPr>
              <a:t>Option 2: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 Put each function in a separate source file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Programmers explicitly link appropriate binaries into their programs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More efficient, but burdensome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753295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903413" y="436564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Solution: Static Libraries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903414" y="1404938"/>
            <a:ext cx="8307387" cy="47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rgbClr val="990000"/>
              </a:buClr>
              <a:buFont typeface="Arial" charset="0"/>
              <a:buChar char="•"/>
              <a:defRPr/>
            </a:pPr>
            <a:r>
              <a:rPr lang="en-GB" sz="2800">
                <a:solidFill>
                  <a:srgbClr val="990000"/>
                </a:solidFill>
                <a:latin typeface="Calibri" charset="0"/>
                <a:cs typeface="DejaVu Sans" charset="0"/>
              </a:rPr>
              <a:t>Static libraries </a:t>
            </a: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(.</a:t>
            </a:r>
            <a:r>
              <a:rPr lang="en-GB" sz="2800">
                <a:solidFill>
                  <a:srgbClr val="000000"/>
                </a:solidFill>
                <a:latin typeface="Courier New" charset="0"/>
                <a:cs typeface="DejaVu Sans" charset="0"/>
              </a:rPr>
              <a:t>a</a:t>
            </a: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 </a:t>
            </a:r>
            <a:r>
              <a:rPr lang="en-GB" sz="2800">
                <a:solidFill>
                  <a:srgbClr val="000004"/>
                </a:solidFill>
                <a:latin typeface="Calibri" charset="0"/>
                <a:cs typeface="DejaVu Sans" charset="0"/>
              </a:rPr>
              <a:t>archive files</a:t>
            </a: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Concatenate related relocatable object files into a single file with an index (called an </a:t>
            </a:r>
            <a:r>
              <a:rPr lang="en-GB" sz="2400" i="1">
                <a:solidFill>
                  <a:srgbClr val="000000"/>
                </a:solidFill>
                <a:latin typeface="Calibri" charset="0"/>
                <a:cs typeface="DejaVu Sans" charset="0"/>
              </a:rPr>
              <a:t>archive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).</a:t>
            </a:r>
          </a:p>
          <a:p>
            <a:pPr lvl="1">
              <a:spcBef>
                <a:spcPts val="600"/>
              </a:spcBef>
              <a:defRPr/>
            </a:pPr>
            <a:endParaRPr lang="en-GB" sz="24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Enhance linker so that it tries to resolve unresolved external references by looking for the symbols in one or more archives.</a:t>
            </a:r>
          </a:p>
          <a:p>
            <a:pPr lvl="1">
              <a:spcBef>
                <a:spcPts val="600"/>
              </a:spcBef>
              <a:defRPr/>
            </a:pPr>
            <a:endParaRPr lang="en-GB" sz="24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If an archive member file resolves reference, link into executable.</a:t>
            </a:r>
          </a:p>
          <a:p>
            <a:pPr>
              <a:spcBef>
                <a:spcPts val="600"/>
              </a:spcBef>
              <a:defRPr/>
            </a:pPr>
            <a:endParaRPr lang="en-GB" sz="240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6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2027238" y="436564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819400" y="1919288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3600" y="2289176"/>
            <a:ext cx="1371600" cy="360909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98701" y="1614488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atoi.c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82851" y="2986088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10000" y="2289176"/>
            <a:ext cx="1371600" cy="360909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24288" y="1614488"/>
            <a:ext cx="1284624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843338" y="2986088"/>
            <a:ext cx="1284624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495800" y="1919288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819400" y="2681288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495800" y="2681288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495800" y="3363914"/>
            <a:ext cx="1588" cy="471487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038601" y="4673600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5405439" y="3302000"/>
            <a:ext cx="130492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352800" y="3835401"/>
            <a:ext cx="2971800" cy="360909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Archiver (ar)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408613" y="2159001"/>
            <a:ext cx="364500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096000" y="2300289"/>
            <a:ext cx="1371600" cy="360909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110288" y="1625600"/>
            <a:ext cx="1284624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129338" y="2997200"/>
            <a:ext cx="1284624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6781800" y="1930400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781800" y="2692400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819400" y="3302000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642100" y="3759201"/>
            <a:ext cx="3637832" cy="56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Courier New" panose="02070309020205020404" pitchFamily="49" charset="0"/>
              </a:rPr>
              <a:t>unix&gt; ar rs libc.a \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Courier New" panose="02070309020205020404" pitchFamily="49" charset="0"/>
              </a:rPr>
              <a:t>  atoi.o printf.o … random.o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495800" y="4278313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410200" y="4654551"/>
            <a:ext cx="2971800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C00000"/>
                </a:solidFill>
                <a:latin typeface="Calibri" charset="0"/>
              </a:rPr>
              <a:t>C standard library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981200" y="5105400"/>
            <a:ext cx="83073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500"/>
              </a:spcBef>
              <a:buClr>
                <a:srgbClr val="990000"/>
              </a:buClr>
              <a:buFont typeface="Wingdings 2" charset="0"/>
              <a:buChar char="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</a:rPr>
              <a:t>Archiver allows incremental updates</a:t>
            </a:r>
          </a:p>
          <a:p>
            <a:pPr>
              <a:spcBef>
                <a:spcPts val="500"/>
              </a:spcBef>
              <a:buClr>
                <a:srgbClr val="990000"/>
              </a:buClr>
              <a:buFont typeface="Wingdings 2" charset="0"/>
              <a:buChar char="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Recompile function that changes and replace .o file in archive.</a:t>
            </a:r>
          </a:p>
          <a:p>
            <a:pPr>
              <a:spcBef>
                <a:spcPts val="500"/>
              </a:spcBef>
              <a:defRPr/>
            </a:pPr>
            <a:endParaRPr lang="en-US" sz="20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26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874838" y="304800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Commonly Used Libraries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878014" y="1220789"/>
            <a:ext cx="830738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</a:pP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libc.a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(the C standard library)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8 MB archive of 900 object files.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I/O, memory allocation, signal handling, string handling, data and time, random numbers, integer math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</a:pP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libm.a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(the C math library)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1 MB archive of 226 object files. </a:t>
            </a:r>
          </a:p>
          <a:p>
            <a:pPr lvl="1" eaLnBrk="1" hangingPunct="1">
              <a:lnSpc>
                <a:spcPct val="88000"/>
              </a:lnSpc>
              <a:spcBef>
                <a:spcPts val="563"/>
              </a:spcBef>
              <a:buFont typeface="Arial" panose="020B0604020202020204" pitchFamily="34" charset="0"/>
              <a:buChar char="–"/>
            </a:pPr>
            <a:r>
              <a:rPr lang="en-GB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floating point math (sin, cos, tan, log, exp, sqrt, …) 	</a:t>
            </a:r>
          </a:p>
          <a:p>
            <a:pPr eaLnBrk="1" hangingPunct="1">
              <a:lnSpc>
                <a:spcPct val="83000"/>
              </a:lnSpc>
              <a:spcBef>
                <a:spcPts val="1250"/>
              </a:spcBef>
            </a:pPr>
            <a:endParaRPr lang="en-GB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3000"/>
              </a:lnSpc>
              <a:spcBef>
                <a:spcPts val="1250"/>
              </a:spcBef>
            </a:pPr>
            <a:endParaRPr lang="en-GB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012950" y="3676651"/>
            <a:ext cx="4008126" cy="2875853"/>
          </a:xfrm>
          <a:prstGeom prst="rect">
            <a:avLst/>
          </a:prstGeom>
          <a:solidFill>
            <a:srgbClr val="F2F2F2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% ar -t /usr/lib/libc.a | sort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fork.o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fprintf.o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fpu_control.o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fputc.o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freopen.o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fscanf.o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fseek.o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fstab.o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302375" y="3676651"/>
            <a:ext cx="4008126" cy="2875853"/>
          </a:xfrm>
          <a:prstGeom prst="rect">
            <a:avLst/>
          </a:prstGeom>
          <a:solidFill>
            <a:srgbClr val="F2F2F2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% ar -t /usr/lib/libm.a | sort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e_acos.o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e_acosf.o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e_acosh.o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e_acoshf.o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e_acoshl.o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e_acosl.o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e_asin.o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e_asinf.o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e_asinl.o </a:t>
            </a:r>
          </a:p>
          <a:p>
            <a:pPr eaLnBrk="1" hangingPunct="1">
              <a:lnSpc>
                <a:spcPct val="94000"/>
              </a:lnSpc>
              <a:buClrTx/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9315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928813" y="247650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222500" y="2582863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698625" y="2992439"/>
            <a:ext cx="2070100" cy="633741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</a:t>
            </a: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cpp</a:t>
            </a: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, </a:t>
            </a: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cc1</a:t>
            </a: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, </a:t>
            </a: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as</a:t>
            </a: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76899" y="2286000"/>
            <a:ext cx="1146766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26311" y="3994150"/>
            <a:ext cx="1146766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765426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868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877423" y="3263900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505450" y="3649663"/>
            <a:ext cx="1588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21138" y="4672013"/>
            <a:ext cx="2971800" cy="362256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Linker (</a:t>
            </a: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ld</a:t>
            </a: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321957" y="5518150"/>
            <a:ext cx="457474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505450" y="5046664"/>
            <a:ext cx="1588" cy="414337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784975" y="3886201"/>
            <a:ext cx="3185978" cy="62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7F7F7F"/>
                </a:solidFill>
                <a:latin typeface="Courier New" charset="0"/>
              </a:rPr>
              <a:t>printf.o </a:t>
            </a:r>
            <a:r>
              <a:rPr lang="en-GB" b="1" i="1">
                <a:solidFill>
                  <a:srgbClr val="7F7F7F"/>
                </a:solidFill>
                <a:latin typeface="Calibri" charset="0"/>
              </a:rPr>
              <a:t>and any other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7F7F7F"/>
                </a:solidFill>
                <a:latin typeface="Calibri" charset="0"/>
              </a:rPr>
              <a:t>modules called by </a:t>
            </a:r>
            <a:r>
              <a:rPr lang="en-GB" b="1" i="1">
                <a:solidFill>
                  <a:srgbClr val="7F7F7F"/>
                </a:solidFill>
                <a:latin typeface="Courier New" charset="0"/>
              </a:rPr>
              <a:t>printf.o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711915" y="3263900"/>
            <a:ext cx="1698199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516395" y="3994150"/>
            <a:ext cx="1284624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6502401" y="3590925"/>
            <a:ext cx="84772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189914" y="3206751"/>
            <a:ext cx="1552839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C00000"/>
                </a:solidFill>
                <a:latin typeface="Calibri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554163" y="3883026"/>
            <a:ext cx="1305592" cy="6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C00000"/>
                </a:solidFill>
                <a:latin typeface="Calibri" charset="0"/>
              </a:rPr>
              <a:t>Relocatable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C00000"/>
                </a:solidFill>
                <a:latin typeface="Calibri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5899151" y="5253832"/>
            <a:ext cx="2209749" cy="6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 dirty="0">
                <a:solidFill>
                  <a:srgbClr val="C00000"/>
                </a:solidFill>
                <a:latin typeface="Calibri" charset="0"/>
              </a:rPr>
              <a:t>Fully linked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 dirty="0">
                <a:solidFill>
                  <a:srgbClr val="C00000"/>
                </a:solidFill>
                <a:latin typeface="Calibri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784307" y="2286000"/>
            <a:ext cx="1284624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406775" y="2582863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852989" y="2289176"/>
            <a:ext cx="1304925" cy="633741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Archiver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</a:t>
            </a:r>
            <a:r>
              <a:rPr lang="en-GB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ar</a:t>
            </a:r>
            <a:r>
              <a:rPr lang="en-GB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5505450" y="2955926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953000" y="1874838"/>
            <a:ext cx="1588" cy="411162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096000" y="1874838"/>
            <a:ext cx="1588" cy="411162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125745" y="1538288"/>
            <a:ext cx="1284624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449053" y="1524000"/>
            <a:ext cx="1422482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multvec.o</a:t>
            </a:r>
          </a:p>
        </p:txBody>
      </p:sp>
    </p:spTree>
    <p:extLst>
      <p:ext uri="{BB962C8B-B14F-4D97-AF65-F5344CB8AC3E}">
        <p14:creationId xmlns:p14="http://schemas.microsoft.com/office/powerpoint/2010/main" val="4099696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981201" y="76200"/>
            <a:ext cx="8716963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Using Static Libraries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979614" y="1047750"/>
            <a:ext cx="8307387" cy="445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3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Linker’s algorithm for resolving external references:</a:t>
            </a:r>
          </a:p>
          <a:p>
            <a:pPr lvl="1" eaLnBrk="1" hangingPunct="1">
              <a:lnSpc>
                <a:spcPct val="88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Scan </a:t>
            </a:r>
            <a:r>
              <a:rPr lang="en-GB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.o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files and </a:t>
            </a:r>
            <a:r>
              <a:rPr lang="en-GB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.a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files in the command line order.</a:t>
            </a:r>
          </a:p>
          <a:p>
            <a:pPr lvl="1" eaLnBrk="1" hangingPunct="1">
              <a:lnSpc>
                <a:spcPct val="88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During the scan, keep a list of the current unresolved references.</a:t>
            </a:r>
          </a:p>
          <a:p>
            <a:pPr lvl="1" eaLnBrk="1" hangingPunct="1">
              <a:lnSpc>
                <a:spcPct val="88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As each new </a:t>
            </a:r>
            <a:r>
              <a:rPr lang="en-GB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.o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or </a:t>
            </a:r>
            <a:r>
              <a:rPr lang="en-GB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.a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file, </a:t>
            </a:r>
            <a:r>
              <a:rPr lang="en-GB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obj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, is encountered, try to resolve each unresolved reference in the list against the symbols defined in </a:t>
            </a:r>
            <a:r>
              <a:rPr lang="en-GB" altLang="en-US" sz="2000" i="1">
                <a:solidFill>
                  <a:srgbClr val="000000"/>
                </a:solidFill>
                <a:latin typeface="Calibri" panose="020F0502020204030204" pitchFamily="34" charset="0"/>
              </a:rPr>
              <a:t>obj</a:t>
            </a: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lvl="1" eaLnBrk="1" hangingPunct="1">
              <a:lnSpc>
                <a:spcPct val="88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If any entries in the unresolved list at end of scan, then error.</a:t>
            </a:r>
          </a:p>
          <a:p>
            <a:pPr eaLnBrk="1" hangingPunct="1">
              <a:lnSpc>
                <a:spcPct val="83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Problem:</a:t>
            </a:r>
          </a:p>
          <a:p>
            <a:pPr lvl="1" eaLnBrk="1" hangingPunct="1">
              <a:lnSpc>
                <a:spcPct val="88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200">
                <a:solidFill>
                  <a:srgbClr val="000000"/>
                </a:solidFill>
                <a:latin typeface="Calibri" panose="020F0502020204030204" pitchFamily="34" charset="0"/>
              </a:rPr>
              <a:t>Command line order matters!</a:t>
            </a:r>
          </a:p>
          <a:p>
            <a:pPr lvl="1" eaLnBrk="1" hangingPunct="1">
              <a:lnSpc>
                <a:spcPct val="88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200">
                <a:solidFill>
                  <a:srgbClr val="000000"/>
                </a:solidFill>
                <a:latin typeface="Calibri" panose="020F0502020204030204" pitchFamily="34" charset="0"/>
              </a:rPr>
              <a:t>Moral: put libraries at the end of the command line</a:t>
            </a: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14600" y="4687888"/>
            <a:ext cx="6847044" cy="1024064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unix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&gt;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gcc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-L.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libtest.o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-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lmine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unix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&gt;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gcc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-L. -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lmine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libtest.o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libtest.o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libtest.o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(.text+0x4): undefined reference to `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libfun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2782612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928813" y="-182563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Static Linking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46275" y="762000"/>
            <a:ext cx="7772400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Programs are translated and linked using a </a:t>
            </a:r>
            <a:r>
              <a:rPr lang="en-GB" sz="2000" i="1">
                <a:solidFill>
                  <a:srgbClr val="000000"/>
                </a:solidFill>
                <a:latin typeface="Calibri" charset="0"/>
                <a:cs typeface="DejaVu Sans" charset="0"/>
              </a:rPr>
              <a:t>compiler driver</a:t>
            </a: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:</a:t>
            </a:r>
          </a:p>
          <a:p>
            <a:pPr lvl="1">
              <a:lnSpc>
                <a:spcPct val="94000"/>
              </a:lnSpc>
              <a:spcBef>
                <a:spcPts val="563"/>
              </a:spcBef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cs typeface="DejaVu Sans" charset="0"/>
              </a:rPr>
              <a:t>unix&gt; </a:t>
            </a:r>
            <a:r>
              <a:rPr lang="en-GB" b="1" i="1">
                <a:solidFill>
                  <a:srgbClr val="000000"/>
                </a:solidFill>
                <a:latin typeface="Courier New" charset="0"/>
                <a:cs typeface="DejaVu Sans" charset="0"/>
              </a:rPr>
              <a:t>gcc -O2 -g -o p main.c swap.c</a:t>
            </a:r>
          </a:p>
          <a:p>
            <a:pPr lvl="1">
              <a:lnSpc>
                <a:spcPct val="94000"/>
              </a:lnSpc>
              <a:spcBef>
                <a:spcPts val="563"/>
              </a:spcBef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  <a:cs typeface="DejaVu Sans" charset="0"/>
              </a:rPr>
              <a:t>unix&gt; </a:t>
            </a:r>
            <a:r>
              <a:rPr lang="en-GB" b="1" i="1">
                <a:solidFill>
                  <a:srgbClr val="000000"/>
                </a:solidFill>
                <a:latin typeface="Courier New" charset="0"/>
                <a:cs typeface="DejaVu Sans" charset="0"/>
              </a:rPr>
              <a:t>./p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3421064" y="2454275"/>
            <a:ext cx="1587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811463" y="4511676"/>
            <a:ext cx="2971800" cy="360909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Linker (ld)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506663" y="2824164"/>
            <a:ext cx="1828800" cy="633741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(cpp,cc1,as)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30539" y="2157413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main.c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033714" y="3833813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main.o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487864" y="2824164"/>
            <a:ext cx="1944687" cy="633741"/>
          </a:xfrm>
          <a:prstGeom prst="rect">
            <a:avLst/>
          </a:prstGeom>
          <a:solidFill>
            <a:srgbClr val="F2DCDB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(cpp,cc1,as)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019676" y="2157413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swap.c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967661" y="3833813"/>
            <a:ext cx="1008907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swap.o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170363" y="5203825"/>
            <a:ext cx="319616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ourier New" charset="0"/>
              </a:rPr>
              <a:t>p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413375" y="2454275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3421064" y="3521075"/>
            <a:ext cx="1587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413375" y="3521075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5413375" y="4130675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4313239" y="4903788"/>
            <a:ext cx="1587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3421064" y="4130675"/>
            <a:ext cx="1587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415088" y="2109789"/>
            <a:ext cx="1265324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7F7F7F"/>
                </a:solidFill>
                <a:latin typeface="Calibri" charset="0"/>
              </a:rPr>
              <a:t>Source files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6235701" y="3654426"/>
            <a:ext cx="2349339" cy="63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7F7F7F"/>
                </a:solidFill>
                <a:latin typeface="Calibri" charset="0"/>
              </a:rPr>
              <a:t>Separately compiled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7F7F7F"/>
                </a:solidFill>
                <a:latin typeface="Calibri" charset="0"/>
              </a:rPr>
              <a:t>relocatable object files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794250" y="4997450"/>
            <a:ext cx="4025182" cy="90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7F7F7F"/>
                </a:solidFill>
                <a:latin typeface="Calibri" charset="0"/>
              </a:rPr>
              <a:t>Fully linked executable object file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7F7F7F"/>
                </a:solidFill>
                <a:latin typeface="Calibri" charset="0"/>
              </a:rPr>
              <a:t>(contains code and data for all functions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b="1" i="1">
                <a:solidFill>
                  <a:srgbClr val="7F7F7F"/>
                </a:solidFill>
                <a:latin typeface="Calibri" charset="0"/>
              </a:rPr>
              <a:t>defined in main.c and swap.c</a:t>
            </a:r>
          </a:p>
        </p:txBody>
      </p:sp>
    </p:spTree>
    <p:extLst>
      <p:ext uri="{BB962C8B-B14F-4D97-AF65-F5344CB8AC3E}">
        <p14:creationId xmlns:p14="http://schemas.microsoft.com/office/powerpoint/2010/main" val="1597934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874838" y="-457200"/>
            <a:ext cx="87169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847850" y="95408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847850" y="1335087"/>
            <a:ext cx="2971800" cy="6096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847850" y="2325687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847850" y="3087687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847850" y="3468687"/>
            <a:ext cx="2971800" cy="3810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.bss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847850" y="384968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.symtab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847850" y="423068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.debug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847850" y="5373687"/>
            <a:ext cx="2971800" cy="6096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(required for relocatables)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775200" y="798513"/>
            <a:ext cx="285954" cy="33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0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103067" y="592138"/>
            <a:ext cx="2285154" cy="3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8000"/>
              </a:lnSpc>
              <a:buClrTx/>
              <a:buFontTx/>
              <a:buNone/>
              <a:defRPr/>
            </a:pPr>
            <a:r>
              <a:rPr lang="en-GB" b="1">
                <a:solidFill>
                  <a:srgbClr val="000000"/>
                </a:solidFill>
                <a:latin typeface="Calibri" charset="0"/>
              </a:rPr>
              <a:t>Executable Object File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6210300" y="647700"/>
            <a:ext cx="2789238" cy="487362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Kernel virtual memory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210300" y="2349501"/>
            <a:ext cx="2789238" cy="669925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shared libraries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210300" y="3014662"/>
            <a:ext cx="2789238" cy="72390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210300" y="3736976"/>
            <a:ext cx="2789238" cy="669925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(created by 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malloc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210300" y="1439863"/>
            <a:ext cx="2789238" cy="906463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7600950" y="3340101"/>
            <a:ext cx="1588" cy="390525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210300" y="1104900"/>
            <a:ext cx="2789238" cy="563562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(created at runtime)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7600950" y="2120901"/>
            <a:ext cx="1588" cy="238125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7600950" y="1668462"/>
            <a:ext cx="1588" cy="228600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6210300" y="5699126"/>
            <a:ext cx="2789238" cy="396875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Unused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5943600" y="5638801"/>
            <a:ext cx="285954" cy="33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alibri" charset="0"/>
              </a:rPr>
              <a:t>0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9239251" y="1493837"/>
            <a:ext cx="869831" cy="80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%esp</a:t>
            </a:r>
            <a:r>
              <a:rPr lang="en-GB" sz="1600" b="1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(stack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pointer)</a:t>
            </a: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9048751" y="1665287"/>
            <a:ext cx="39052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070975" y="376238"/>
            <a:ext cx="1106626" cy="81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Memory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invisible to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user code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V="1">
            <a:off x="9067800" y="639763"/>
            <a:ext cx="1588" cy="466725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415463" y="3559176"/>
            <a:ext cx="552052" cy="3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brk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H="1">
            <a:off x="9024939" y="3725862"/>
            <a:ext cx="39052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5106988" y="981075"/>
            <a:ext cx="1111500" cy="27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0xc0000000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5126037" y="5473701"/>
            <a:ext cx="1111500" cy="27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200" b="1" dirty="0">
                <a:solidFill>
                  <a:srgbClr val="000000"/>
                </a:solidFill>
                <a:latin typeface="Courier New" charset="0"/>
              </a:rPr>
              <a:t>0x08048000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126038" y="2884487"/>
            <a:ext cx="1111500" cy="27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200" b="1">
                <a:solidFill>
                  <a:srgbClr val="000000"/>
                </a:solidFill>
                <a:latin typeface="Courier New" charset="0"/>
              </a:rPr>
              <a:t>0x40000000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210300" y="4403726"/>
            <a:ext cx="2789238" cy="669925"/>
          </a:xfrm>
          <a:prstGeom prst="rect">
            <a:avLst/>
          </a:prstGeom>
          <a:solidFill>
            <a:srgbClr val="F2DCDB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(.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data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, .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bss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210300" y="5029201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.init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, .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text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, 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.rodata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3826" name="AutoShape 34"/>
          <p:cNvSpPr>
            <a:spLocks/>
          </p:cNvSpPr>
          <p:nvPr/>
        </p:nvSpPr>
        <p:spPr bwMode="auto">
          <a:xfrm>
            <a:off x="9048750" y="4411662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9021764" y="4395788"/>
            <a:ext cx="1149459" cy="13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Loaded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from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the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executable </a:t>
            </a:r>
          </a:p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</a:rPr>
              <a:t>file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1847850" y="2706687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.rodata section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1847850" y="461168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.line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1847850" y="1944687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</a:t>
            </a:r>
            <a:r>
              <a:rPr lang="en-GB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ini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t section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1847850" y="4992687"/>
            <a:ext cx="2971800" cy="381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.strtab</a:t>
            </a:r>
          </a:p>
        </p:txBody>
      </p:sp>
    </p:spTree>
    <p:extLst>
      <p:ext uri="{BB962C8B-B14F-4D97-AF65-F5344CB8AC3E}">
        <p14:creationId xmlns:p14="http://schemas.microsoft.com/office/powerpoint/2010/main" val="3605062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874838" y="228600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Shared Libraries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903414" y="1192213"/>
            <a:ext cx="8307387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Static libraries have the following disadvantages: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Duplication in the stored executables (every function need std libc)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Duplication in the running executables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Minor bug fixes of system libraries require each application to explicitly relink</a:t>
            </a:r>
          </a:p>
          <a:p>
            <a:pPr>
              <a:spcBef>
                <a:spcPts val="700"/>
              </a:spcBef>
              <a:buClr>
                <a:srgbClr val="000004"/>
              </a:buClr>
              <a:buFont typeface="Arial" charset="0"/>
              <a:buChar char="•"/>
              <a:defRPr/>
            </a:pPr>
            <a:r>
              <a:rPr lang="en-GB" sz="2800">
                <a:solidFill>
                  <a:srgbClr val="000004"/>
                </a:solidFill>
                <a:latin typeface="Calibri" charset="0"/>
                <a:cs typeface="DejaVu Sans" charset="0"/>
              </a:rPr>
              <a:t>Modern Solution: Shared Libraries 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Object files that contain code and data that are loaded and linked into an application </a:t>
            </a:r>
            <a:r>
              <a:rPr lang="en-GB" sz="2400" i="1">
                <a:solidFill>
                  <a:srgbClr val="000000"/>
                </a:solidFill>
                <a:latin typeface="Calibri" charset="0"/>
                <a:cs typeface="DejaVu Sans" charset="0"/>
              </a:rPr>
              <a:t>dynamically, 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at either </a:t>
            </a:r>
            <a:r>
              <a:rPr lang="en-GB" sz="2400" i="1">
                <a:solidFill>
                  <a:srgbClr val="000000"/>
                </a:solidFill>
                <a:latin typeface="Calibri" charset="0"/>
                <a:cs typeface="DejaVu Sans" charset="0"/>
              </a:rPr>
              <a:t>load-time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 or </a:t>
            </a:r>
            <a:r>
              <a:rPr lang="en-GB" sz="2400" i="1">
                <a:solidFill>
                  <a:srgbClr val="000000"/>
                </a:solidFill>
                <a:latin typeface="Calibri" charset="0"/>
                <a:cs typeface="DejaVu Sans" charset="0"/>
              </a:rPr>
              <a:t>run-time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Also called: dynamic link libraries, DLLs, .so files</a:t>
            </a:r>
          </a:p>
          <a:p>
            <a:pPr lvl="1">
              <a:spcBef>
                <a:spcPts val="600"/>
              </a:spcBef>
              <a:defRPr/>
            </a:pPr>
            <a:endParaRPr lang="en-GB" sz="2400" i="1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>
              <a:spcBef>
                <a:spcPts val="600"/>
              </a:spcBef>
              <a:defRPr/>
            </a:pPr>
            <a:endParaRPr lang="en-GB" sz="2400" i="1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46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928813" y="55564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Shared Libraries (cont.)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920875" y="685801"/>
            <a:ext cx="8307388" cy="5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1141413" indent="-22701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Dynamic linking can occur when executable is first loaded and run (load-time linking).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Common case for Linux, handled automatically by the dynamic linker (</a:t>
            </a:r>
            <a:r>
              <a:rPr lang="en-GB" sz="2000" b="1">
                <a:solidFill>
                  <a:srgbClr val="000000"/>
                </a:solidFill>
                <a:latin typeface="Courier New" charset="0"/>
                <a:cs typeface="DejaVu Sans" charset="0"/>
              </a:rPr>
              <a:t>ld-linux.so</a:t>
            </a:r>
            <a:r>
              <a:rPr lang="en-GB" sz="2000">
                <a:solidFill>
                  <a:srgbClr val="000000"/>
                </a:solidFill>
                <a:latin typeface="Courier New" charset="0"/>
                <a:cs typeface="DejaVu Sans" charset="0"/>
              </a:rPr>
              <a:t>)</a:t>
            </a: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.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Standard C library (</a:t>
            </a:r>
            <a:r>
              <a:rPr lang="en-GB" sz="2000" b="1">
                <a:solidFill>
                  <a:srgbClr val="000000"/>
                </a:solidFill>
                <a:latin typeface="Courier New" charset="0"/>
                <a:cs typeface="DejaVu Sans" charset="0"/>
              </a:rPr>
              <a:t>libc.so</a:t>
            </a: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) usually dynamically linked. </a:t>
            </a:r>
          </a:p>
          <a:p>
            <a:pPr>
              <a:spcBef>
                <a:spcPts val="18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Dynamic linking can also occur after program has begun (run-time linking).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In Unix, this is done by calls to the </a:t>
            </a:r>
            <a:r>
              <a:rPr lang="en-GB" sz="2000" b="1">
                <a:solidFill>
                  <a:srgbClr val="000000"/>
                </a:solidFill>
                <a:latin typeface="Courier New" charset="0"/>
                <a:cs typeface="DejaVu Sans" charset="0"/>
              </a:rPr>
              <a:t>dlopen() </a:t>
            </a: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interface</a:t>
            </a:r>
            <a:r>
              <a:rPr lang="en-GB" sz="2000">
                <a:solidFill>
                  <a:srgbClr val="000000"/>
                </a:solidFill>
                <a:latin typeface="Courier New" charset="0"/>
                <a:cs typeface="DejaVu Sans" charset="0"/>
              </a:rPr>
              <a:t>.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High-performance web servers. 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>
                <a:solidFill>
                  <a:srgbClr val="000000"/>
                </a:solidFill>
                <a:latin typeface="Calibri" charset="0"/>
                <a:cs typeface="DejaVu Sans" charset="0"/>
              </a:rPr>
              <a:t>Runtime library interpositioning</a:t>
            </a:r>
          </a:p>
          <a:p>
            <a:pPr>
              <a:spcBef>
                <a:spcPts val="18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Shared library routines can be shared by multiple processes.</a:t>
            </a:r>
          </a:p>
        </p:txBody>
      </p:sp>
    </p:spTree>
    <p:extLst>
      <p:ext uri="{BB962C8B-B14F-4D97-AF65-F5344CB8AC3E}">
        <p14:creationId xmlns:p14="http://schemas.microsoft.com/office/powerpoint/2010/main" val="1817330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874838" y="-152400"/>
            <a:ext cx="87169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4144964" y="809625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78275" y="1219200"/>
            <a:ext cx="1676400" cy="573212"/>
          </a:xfrm>
          <a:prstGeom prst="rect">
            <a:avLst/>
          </a:prstGeom>
          <a:solidFill>
            <a:srgbClr val="F2DCDB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cpp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, 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cc1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, 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as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606201" y="573089"/>
            <a:ext cx="1045777" cy="3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282476" y="2130426"/>
            <a:ext cx="1045777" cy="3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816475" y="1800225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882865" y="1511301"/>
            <a:ext cx="1662934" cy="56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libc.so</a:t>
            </a:r>
          </a:p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78275" y="2787651"/>
            <a:ext cx="3028950" cy="331927"/>
          </a:xfrm>
          <a:prstGeom prst="rect">
            <a:avLst/>
          </a:prstGeom>
          <a:solidFill>
            <a:srgbClr val="F2DCDB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Linker (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ld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564859" y="3536951"/>
            <a:ext cx="428620" cy="3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16475" y="3171825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816475" y="3857625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978275" y="5267326"/>
            <a:ext cx="3200400" cy="331927"/>
          </a:xfrm>
          <a:prstGeom prst="rect">
            <a:avLst/>
          </a:prstGeom>
          <a:solidFill>
            <a:srgbClr val="F2DCDB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Dynamic linker (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ld-linux.so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816475" y="4695825"/>
            <a:ext cx="0" cy="5715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816475" y="2409825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78625" y="2105025"/>
            <a:ext cx="2609850" cy="57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>
                <a:solidFill>
                  <a:srgbClr val="7F7F7F"/>
                </a:solidFill>
                <a:latin typeface="Calibri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704014" y="2105025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876515" y="4406901"/>
            <a:ext cx="1662934" cy="56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libc.so</a:t>
            </a:r>
          </a:p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251201" y="5247323"/>
            <a:ext cx="1771650" cy="33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 dirty="0">
                <a:solidFill>
                  <a:srgbClr val="7F7F7F"/>
                </a:solidFill>
                <a:latin typeface="Calibri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697663" y="5000625"/>
            <a:ext cx="6350" cy="2667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295400" y="3435350"/>
            <a:ext cx="2514600" cy="57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r"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>
                <a:solidFill>
                  <a:srgbClr val="990000"/>
                </a:solidFill>
                <a:latin typeface="Calibri" charset="0"/>
              </a:rPr>
              <a:t>Partially linked </a:t>
            </a:r>
          </a:p>
          <a:p>
            <a:pPr algn="r"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>
                <a:solidFill>
                  <a:srgbClr val="990000"/>
                </a:solidFill>
                <a:latin typeface="Calibri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438400" y="2012950"/>
            <a:ext cx="1371600" cy="57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r"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>
                <a:solidFill>
                  <a:srgbClr val="990000"/>
                </a:solidFill>
                <a:latin typeface="Calibri" charset="0"/>
              </a:rPr>
              <a:t>Relocatable</a:t>
            </a:r>
          </a:p>
          <a:p>
            <a:pPr algn="r"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>
                <a:solidFill>
                  <a:srgbClr val="990000"/>
                </a:solidFill>
                <a:latin typeface="Calibri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057400" y="5029201"/>
            <a:ext cx="1752600" cy="81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r"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>
                <a:solidFill>
                  <a:srgbClr val="990000"/>
                </a:solidFill>
                <a:latin typeface="Calibri" charset="0"/>
              </a:rPr>
              <a:t>Fully linked </a:t>
            </a:r>
          </a:p>
          <a:p>
            <a:pPr algn="r"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>
                <a:solidFill>
                  <a:srgbClr val="990000"/>
                </a:solidFill>
                <a:latin typeface="Calibri" charset="0"/>
              </a:rPr>
              <a:t>executable</a:t>
            </a:r>
          </a:p>
          <a:p>
            <a:pPr algn="r">
              <a:lnSpc>
                <a:spcPct val="98000"/>
              </a:lnSpc>
              <a:buClrTx/>
              <a:buFontTx/>
              <a:buNone/>
              <a:defRPr/>
            </a:pPr>
            <a:r>
              <a:rPr lang="en-GB" sz="1600" b="1" i="1">
                <a:solidFill>
                  <a:srgbClr val="990000"/>
                </a:solidFill>
                <a:latin typeface="Calibri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307014" y="809625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708122" y="573089"/>
            <a:ext cx="1169209" cy="3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>
                <a:solidFill>
                  <a:srgbClr val="000000"/>
                </a:solidFill>
                <a:latin typeface="Courier New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78275" y="4311650"/>
            <a:ext cx="1657350" cy="573212"/>
          </a:xfrm>
          <a:prstGeom prst="rect">
            <a:avLst/>
          </a:prstGeom>
          <a:solidFill>
            <a:srgbClr val="F2DCDB"/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Loader (</a:t>
            </a:r>
            <a:r>
              <a:rPr lang="en-GB" sz="16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execve</a:t>
            </a:r>
            <a:r>
              <a:rPr lang="en-GB" sz="1600" b="1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40464" y="609601"/>
            <a:ext cx="4501851" cy="56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 err="1">
                <a:solidFill>
                  <a:srgbClr val="990000"/>
                </a:solidFill>
                <a:latin typeface="Courier New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 -shared -o libvector.so \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charset="0"/>
              </a:rPr>
              <a:t>multvec.c</a:t>
            </a:r>
            <a:endParaRPr lang="en-GB" sz="1600" b="1" dirty="0">
              <a:solidFill>
                <a:srgbClr val="990000"/>
              </a:solidFill>
              <a:latin typeface="Courier New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7235826" y="1136650"/>
            <a:ext cx="466725" cy="609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36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951038" y="-66675"/>
            <a:ext cx="8716962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Dynamic Linking at Runtime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06613" y="896938"/>
            <a:ext cx="8081356" cy="495911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#include &lt;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stdio.h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#include &lt;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dlfcn.h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&gt;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x[2] = {1, 2};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y[2] = {3, 4};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z[2];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main()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void *handle;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void (*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addvec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)(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*,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*,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*,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char *error;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/* dynamically load the shared lib that contains </a:t>
            </a:r>
            <a:r>
              <a:rPr lang="en-GB" sz="1600" b="1" dirty="0" err="1">
                <a:solidFill>
                  <a:srgbClr val="990000"/>
                </a:solidFill>
                <a:latin typeface="Courier New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() */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handle =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dlopen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("./libvector.so", RTLD_LAZY);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if (!handle) {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		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fprintf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(stderr, "%s\n",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dlerror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());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		   exit(1);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29197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928813" y="76200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085976" y="1066800"/>
            <a:ext cx="8328219" cy="47276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/* get a pointer to the </a:t>
            </a:r>
            <a:r>
              <a:rPr lang="en-GB" sz="1600" b="1" dirty="0" err="1">
                <a:solidFill>
                  <a:srgbClr val="990000"/>
                </a:solidFill>
                <a:latin typeface="Courier New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() function we just loaded */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addvec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dlsym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(handle, "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addvec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");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if ((error =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dlerror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()) != NULL) {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		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fprintf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(stderr, "%s\n", error);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		    exit(1);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/* Now we can call </a:t>
            </a:r>
            <a:r>
              <a:rPr lang="en-GB" sz="1600" b="1" dirty="0" err="1">
                <a:solidFill>
                  <a:srgbClr val="990000"/>
                </a:solidFill>
                <a:latin typeface="Courier New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() it just like any other function */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addvec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(x, y, z, 2);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("z = [%d %d]\n", z[0], z[1]);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charset="0"/>
              </a:rPr>
              <a:t>/* unload the shared library */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dlclose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(handle) &lt; 0) {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		   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fprintf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(stderr, "%s\n", </a:t>
            </a:r>
            <a:r>
              <a:rPr lang="en-GB" sz="1600" b="1" dirty="0" err="1">
                <a:solidFill>
                  <a:srgbClr val="000000"/>
                </a:solidFill>
                <a:latin typeface="Courier New" charset="0"/>
              </a:rPr>
              <a:t>dlerror</a:t>
            </a: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());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		    exit(1);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    return 0;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777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928813" y="-77788"/>
            <a:ext cx="8716962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Case Study: Library </a:t>
            </a:r>
            <a:r>
              <a:rPr lang="en-GB" sz="4400" dirty="0" err="1">
                <a:solidFill>
                  <a:srgbClr val="000000"/>
                </a:solidFill>
                <a:latin typeface="Calibri" charset="0"/>
                <a:cs typeface="DejaVu Sans" charset="0"/>
              </a:rPr>
              <a:t>Interpositioning</a:t>
            </a:r>
            <a:endParaRPr lang="en-GB" sz="4400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814514" y="1371600"/>
            <a:ext cx="8307387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1141413" indent="-2270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700"/>
              </a:spcBef>
              <a:defRPr/>
            </a:pPr>
            <a:r>
              <a:rPr lang="en-GB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Library </a:t>
            </a:r>
            <a:r>
              <a:rPr lang="en-GB" sz="2800" dirty="0" err="1">
                <a:solidFill>
                  <a:srgbClr val="000000"/>
                </a:solidFill>
                <a:latin typeface="Calibri" charset="0"/>
                <a:cs typeface="DejaVu Sans" charset="0"/>
              </a:rPr>
              <a:t>interpositioning</a:t>
            </a:r>
            <a:r>
              <a:rPr lang="en-GB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 is a powerful linking technique that allows programmers to intercept calls to arbitrary functions</a:t>
            </a:r>
          </a:p>
          <a:p>
            <a:pPr>
              <a:lnSpc>
                <a:spcPct val="83000"/>
              </a:lnSpc>
              <a:spcBef>
                <a:spcPts val="700"/>
              </a:spcBef>
              <a:defRPr/>
            </a:pPr>
            <a:r>
              <a:rPr lang="en-GB" sz="2800" dirty="0" err="1">
                <a:solidFill>
                  <a:srgbClr val="000000"/>
                </a:solidFill>
                <a:latin typeface="Calibri" charset="0"/>
                <a:cs typeface="DejaVu Sans" charset="0"/>
              </a:rPr>
              <a:t>Interpositioning</a:t>
            </a:r>
            <a:r>
              <a:rPr lang="en-GB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 can occur at: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compile time</a:t>
            </a:r>
          </a:p>
          <a:p>
            <a:pPr lvl="2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  <a:latin typeface="Calibri" charset="0"/>
                <a:cs typeface="DejaVu Sans" charset="0"/>
              </a:rPr>
              <a:t>When the source code is compiled	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link time</a:t>
            </a:r>
          </a:p>
          <a:p>
            <a:pPr lvl="2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  <a:latin typeface="Calibri" charset="0"/>
                <a:cs typeface="DejaVu Sans" charset="0"/>
              </a:rPr>
              <a:t>When the relocatable object files are linked to form an executable object file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load/run time</a:t>
            </a:r>
          </a:p>
          <a:p>
            <a:pPr lvl="2">
              <a:lnSpc>
                <a:spcPct val="95000"/>
              </a:lnSpc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  <a:latin typeface="Calibri" charset="0"/>
                <a:cs typeface="DejaVu Sans" charset="0"/>
              </a:rPr>
              <a:t>When an executable object file is loaded into memory, dynamically linked, and then executed.</a:t>
            </a:r>
          </a:p>
          <a:p>
            <a:pPr lvl="2">
              <a:lnSpc>
                <a:spcPct val="95000"/>
              </a:lnSpc>
              <a:spcBef>
                <a:spcPts val="500"/>
              </a:spcBef>
              <a:defRPr/>
            </a:pPr>
            <a:endParaRPr lang="en-GB" sz="2000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64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928813" y="-381000"/>
            <a:ext cx="8716962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Some Interpositioning Applications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814514" y="917577"/>
            <a:ext cx="8307387" cy="538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1141413" indent="-22701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defRPr/>
            </a:pPr>
            <a:r>
              <a:rPr lang="en-GB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Security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Confinement (sandboxing)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  <a:latin typeface="Calibri" charset="0"/>
                <a:cs typeface="DejaVu Sans" charset="0"/>
              </a:rPr>
              <a:t>Interpose calls to </a:t>
            </a:r>
            <a:r>
              <a:rPr lang="en-GB" sz="2000" dirty="0" err="1">
                <a:solidFill>
                  <a:srgbClr val="000000"/>
                </a:solidFill>
                <a:latin typeface="Calibri" charset="0"/>
                <a:cs typeface="DejaVu Sans" charset="0"/>
              </a:rPr>
              <a:t>libc</a:t>
            </a:r>
            <a:r>
              <a:rPr lang="en-GB" sz="2000" dirty="0">
                <a:solidFill>
                  <a:srgbClr val="000000"/>
                </a:solidFill>
                <a:latin typeface="Calibri" charset="0"/>
                <a:cs typeface="DejaVu Sans" charset="0"/>
              </a:rPr>
              <a:t> functions.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Behind the scenes encryption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  <a:latin typeface="Calibri" charset="0"/>
                <a:cs typeface="DejaVu Sans" charset="0"/>
              </a:rPr>
              <a:t>Automatically encrypt otherwise unencrypted network connections.</a:t>
            </a:r>
          </a:p>
          <a:p>
            <a:pPr>
              <a:spcBef>
                <a:spcPts val="700"/>
              </a:spcBef>
              <a:defRPr/>
            </a:pPr>
            <a:r>
              <a:rPr lang="en-GB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Monitoring and Profiling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Count number of calls to functions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Characterize call sites and arguments to functions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 dirty="0" err="1">
                <a:solidFill>
                  <a:srgbClr val="000000"/>
                </a:solidFill>
                <a:latin typeface="Calibri" charset="0"/>
                <a:cs typeface="DejaVu Sans" charset="0"/>
              </a:rPr>
              <a:t>Malloc</a:t>
            </a:r>
            <a:r>
              <a:rPr lang="en-GB" sz="2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 tracing</a:t>
            </a:r>
          </a:p>
          <a:p>
            <a:pPr lvl="2">
              <a:spcBef>
                <a:spcPts val="500"/>
              </a:spcBef>
              <a:buFont typeface="Arial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  <a:latin typeface="Calibri" charset="0"/>
                <a:cs typeface="DejaVu Sans" charset="0"/>
              </a:rPr>
              <a:t>Detecting memory leaks</a:t>
            </a:r>
          </a:p>
          <a:p>
            <a:pPr lvl="2">
              <a:spcBef>
                <a:spcPts val="500"/>
              </a:spcBef>
              <a:buClr>
                <a:srgbClr val="FF0000"/>
              </a:buClr>
              <a:buFont typeface="Arial" charset="0"/>
              <a:buChar char="•"/>
              <a:defRPr/>
            </a:pPr>
            <a:r>
              <a:rPr lang="en-GB" sz="2000" dirty="0">
                <a:solidFill>
                  <a:srgbClr val="FF0000"/>
                </a:solidFill>
                <a:latin typeface="Calibri" charset="0"/>
                <a:cs typeface="DejaVu Sans" charset="0"/>
              </a:rPr>
              <a:t>Generating </a:t>
            </a:r>
            <a:r>
              <a:rPr lang="en-GB" sz="2000" dirty="0" err="1">
                <a:solidFill>
                  <a:srgbClr val="FF0000"/>
                </a:solidFill>
                <a:latin typeface="Calibri" charset="0"/>
                <a:cs typeface="DejaVu Sans" charset="0"/>
              </a:rPr>
              <a:t>malloc</a:t>
            </a:r>
            <a:r>
              <a:rPr lang="en-GB" sz="2000" dirty="0">
                <a:solidFill>
                  <a:srgbClr val="FF0000"/>
                </a:solidFill>
                <a:latin typeface="Calibri" charset="0"/>
                <a:cs typeface="DejaVu Sans" charset="0"/>
              </a:rPr>
              <a:t> traces</a:t>
            </a:r>
          </a:p>
        </p:txBody>
      </p:sp>
    </p:spTree>
    <p:extLst>
      <p:ext uri="{BB962C8B-B14F-4D97-AF65-F5344CB8AC3E}">
        <p14:creationId xmlns:p14="http://schemas.microsoft.com/office/powerpoint/2010/main" val="582741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928813" y="-76200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Example: </a:t>
            </a:r>
            <a:r>
              <a:rPr lang="en-GB" sz="4400">
                <a:solidFill>
                  <a:srgbClr val="000000"/>
                </a:solidFill>
                <a:latin typeface="Courier New" charset="0"/>
                <a:cs typeface="DejaVu Sans" charset="0"/>
              </a:rPr>
              <a:t>malloc()</a:t>
            </a: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 Statistics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36750" y="609601"/>
            <a:ext cx="8307388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defRPr/>
            </a:pPr>
            <a:r>
              <a:rPr lang="en-GB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Count how much memory is allocated by a function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057401" y="1151966"/>
            <a:ext cx="8264525" cy="4988033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void *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malloc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(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size_t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size){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static void *(*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fp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)(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size_t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) = 0;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void *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mp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char *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errorstr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</a:t>
            </a:r>
            <a:r>
              <a:rPr lang="en-GB" b="1" dirty="0">
                <a:solidFill>
                  <a:srgbClr val="000066"/>
                </a:solidFill>
                <a:latin typeface="Courier New" charset="0"/>
              </a:rPr>
              <a:t>/* Get a pointer to the real </a:t>
            </a:r>
            <a:r>
              <a:rPr lang="en-GB" b="1" dirty="0" err="1">
                <a:solidFill>
                  <a:srgbClr val="000066"/>
                </a:solidFill>
                <a:latin typeface="Courier New" charset="0"/>
              </a:rPr>
              <a:t>malloc</a:t>
            </a:r>
            <a:r>
              <a:rPr lang="en-GB" b="1" dirty="0">
                <a:solidFill>
                  <a:srgbClr val="000066"/>
                </a:solidFill>
                <a:latin typeface="Courier New" charset="0"/>
              </a:rPr>
              <a:t>() */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if (!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fp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) {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   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fp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=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dlsym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(RTLD_NEXT, "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malloc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");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    if ((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errorstr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=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dlerror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()) != NULL) {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       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fprintf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(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stderr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, "%s(): %s\n",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fname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,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errorstr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        exit(1);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    }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}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/* Call the real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malloc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function */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mp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=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fp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(size);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mem_used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+= size;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endParaRPr lang="en-GB" sz="1600" b="1" dirty="0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    return </a:t>
            </a:r>
            <a:r>
              <a:rPr lang="en-GB" sz="1600" b="1" dirty="0" err="1">
                <a:solidFill>
                  <a:srgbClr val="000066"/>
                </a:solidFill>
                <a:latin typeface="Courier New" charset="0"/>
              </a:rPr>
              <a:t>mp</a:t>
            </a: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;</a:t>
            </a:r>
          </a:p>
          <a:p>
            <a:pPr>
              <a:lnSpc>
                <a:spcPct val="94000"/>
              </a:lnSpc>
              <a:buClrTx/>
              <a:buFontTx/>
              <a:buNone/>
              <a:defRPr/>
            </a:pPr>
            <a:r>
              <a:rPr lang="en-GB" sz="1600" b="1" dirty="0">
                <a:solidFill>
                  <a:srgbClr val="000066"/>
                </a:solidFill>
                <a:latin typeface="Courier New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43543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28813" y="533400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Why Linkers? Modularity!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30400" y="1525588"/>
            <a:ext cx="8307388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Program can be written as a collection of smaller source files, rather than one monolithic mass.</a:t>
            </a:r>
          </a:p>
          <a:p>
            <a:pPr>
              <a:spcBef>
                <a:spcPts val="700"/>
              </a:spcBef>
              <a:defRPr/>
            </a:pPr>
            <a:endParaRPr lang="en-GB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Can build libraries of common functions (more on this later)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e.g., Math library, standard C library</a:t>
            </a:r>
          </a:p>
        </p:txBody>
      </p:sp>
    </p:spTree>
    <p:extLst>
      <p:ext uri="{BB962C8B-B14F-4D97-AF65-F5344CB8AC3E}">
        <p14:creationId xmlns:p14="http://schemas.microsoft.com/office/powerpoint/2010/main" val="2715278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62151" y="411164"/>
            <a:ext cx="8716963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Why Linkers? Efficiency!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81200" y="1328739"/>
            <a:ext cx="8077200" cy="536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indent="-2254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Time: Separate Compilation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Change one source file, compile, and then relink.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No need to recompile other source files.</a:t>
            </a:r>
          </a:p>
          <a:p>
            <a:pPr lvl="1">
              <a:spcBef>
                <a:spcPts val="600"/>
              </a:spcBef>
              <a:defRPr/>
            </a:pPr>
            <a:endParaRPr lang="en-GB" sz="24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Space: Libraries 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Common functions can be aggregated into a single file...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Yet executable files and running memory images contain only code for the functions they actually use.</a:t>
            </a:r>
          </a:p>
          <a:p>
            <a:pPr lvl="3">
              <a:spcBef>
                <a:spcPts val="450"/>
              </a:spcBef>
              <a:defRPr/>
            </a:pPr>
            <a:endParaRPr lang="en-GB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>
              <a:spcBef>
                <a:spcPts val="450"/>
              </a:spcBef>
              <a:defRPr/>
            </a:pPr>
            <a:endParaRPr lang="en-GB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26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05000" y="360364"/>
            <a:ext cx="6986588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What Do Linkers Do?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05000" y="1296989"/>
            <a:ext cx="8624888" cy="542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1413" indent="-22701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Step 1: Symbol resolution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Programs define and reference </a:t>
            </a:r>
            <a:r>
              <a:rPr lang="en-GB" altLang="en-US" i="1">
                <a:solidFill>
                  <a:srgbClr val="000000"/>
                </a:solidFill>
                <a:latin typeface="Calibri" panose="020F0502020204030204" pitchFamily="34" charset="0"/>
              </a:rPr>
              <a:t>symbols</a:t>
            </a: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 (variables and functions):</a:t>
            </a:r>
          </a:p>
          <a:p>
            <a:pPr lvl="2" eaLnBrk="1" hangingPunct="1">
              <a:lnSpc>
                <a:spcPct val="101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void swap() {…}   /* define symbol swap */</a:t>
            </a:r>
          </a:p>
          <a:p>
            <a:pPr lvl="2" eaLnBrk="1" hangingPunct="1">
              <a:lnSpc>
                <a:spcPct val="101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swap();           /* reference symbol swap */</a:t>
            </a:r>
          </a:p>
          <a:p>
            <a:pPr lvl="2" eaLnBrk="1" hangingPunct="1">
              <a:lnSpc>
                <a:spcPct val="101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int *xp = &amp;x;     /* define xp, reference x */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Symbol definitions are stored (by compiler) in </a:t>
            </a:r>
            <a:r>
              <a:rPr lang="en-GB" altLang="en-US" i="1">
                <a:solidFill>
                  <a:srgbClr val="000000"/>
                </a:solidFill>
                <a:latin typeface="Calibri" panose="020F0502020204030204" pitchFamily="34" charset="0"/>
              </a:rPr>
              <a:t>symbol table</a:t>
            </a: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Symbol table is an array of structs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Each entry includes name, type, size, and location of symbol.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>
                <a:solidFill>
                  <a:srgbClr val="000000"/>
                </a:solidFill>
                <a:latin typeface="Calibri" panose="020F0502020204030204" pitchFamily="34" charset="0"/>
              </a:rPr>
              <a:t>Linker associates each symbol reference with exactly one symbol definition.</a:t>
            </a:r>
          </a:p>
          <a:p>
            <a:pPr eaLnBrk="1" hangingPunct="1">
              <a:spcBef>
                <a:spcPts val="600"/>
              </a:spcBef>
            </a:pPr>
            <a:endParaRPr lang="en-GB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40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874838" y="457200"/>
            <a:ext cx="8716962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What Do Linkers Do? (cont.)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05000" y="1481138"/>
            <a:ext cx="8167688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Step 2: Relocation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Merges separate code and data sections into single sections</a:t>
            </a:r>
          </a:p>
          <a:p>
            <a:pPr lvl="1">
              <a:spcBef>
                <a:spcPts val="600"/>
              </a:spcBef>
              <a:defRPr/>
            </a:pPr>
            <a:endParaRPr lang="en-GB" sz="24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Relocates symbols from their relative locations in the </a:t>
            </a:r>
            <a:r>
              <a:rPr lang="en-GB" sz="2400" b="1">
                <a:solidFill>
                  <a:srgbClr val="000000"/>
                </a:solidFill>
                <a:latin typeface="Courier New" charset="0"/>
                <a:cs typeface="DejaVu Sans" charset="0"/>
              </a:rPr>
              <a:t>.o</a:t>
            </a:r>
            <a:r>
              <a:rPr lang="en-GB" sz="2400" b="1">
                <a:solidFill>
                  <a:srgbClr val="000000"/>
                </a:solidFill>
                <a:latin typeface="Calibri" charset="0"/>
                <a:cs typeface="DejaVu Sans" charset="0"/>
              </a:rPr>
              <a:t> 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files to their final absolute memory locations in the executable.</a:t>
            </a:r>
          </a:p>
          <a:p>
            <a:pPr lvl="1">
              <a:spcBef>
                <a:spcPts val="600"/>
              </a:spcBef>
              <a:defRPr/>
            </a:pPr>
            <a:endParaRPr lang="en-GB" sz="24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Updates all references to these symbols to reflect their new positions.</a:t>
            </a:r>
          </a:p>
          <a:p>
            <a:pPr>
              <a:spcBef>
                <a:spcPts val="600"/>
              </a:spcBef>
              <a:defRPr/>
            </a:pPr>
            <a:endParaRPr lang="en-GB" sz="240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2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874838" y="-381000"/>
            <a:ext cx="87169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 dirty="0">
                <a:solidFill>
                  <a:srgbClr val="000000"/>
                </a:solidFill>
                <a:latin typeface="Calibri" charset="0"/>
                <a:cs typeface="DejaVu Sans" charset="0"/>
              </a:rPr>
              <a:t>Three Kinds of Object Files (Modules)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05000" y="685800"/>
            <a:ext cx="8307388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700"/>
              </a:spcBef>
              <a:buClr>
                <a:srgbClr val="990000"/>
              </a:buClr>
              <a:buFont typeface="Arial" charset="0"/>
              <a:buChar char="•"/>
              <a:defRPr/>
            </a:pPr>
            <a:r>
              <a:rPr lang="en-GB" sz="2800">
                <a:solidFill>
                  <a:srgbClr val="990000"/>
                </a:solidFill>
                <a:latin typeface="Calibri" charset="0"/>
                <a:cs typeface="DejaVu Sans" charset="0"/>
              </a:rPr>
              <a:t>Relocatable object file </a:t>
            </a: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(</a:t>
            </a:r>
            <a:r>
              <a:rPr lang="en-GB" sz="2800">
                <a:solidFill>
                  <a:srgbClr val="000000"/>
                </a:solidFill>
                <a:latin typeface="Courier New" charset="0"/>
                <a:cs typeface="DejaVu Sans" charset="0"/>
              </a:rPr>
              <a:t>.o</a:t>
            </a: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 file)</a:t>
            </a:r>
          </a:p>
          <a:p>
            <a:pPr lvl="1">
              <a:lnSpc>
                <a:spcPct val="88000"/>
              </a:lnSpc>
              <a:spcBef>
                <a:spcPts val="450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Contains code and data in a form that can be combined with other relocatable object files to form executable object file.</a:t>
            </a:r>
          </a:p>
          <a:p>
            <a:pPr lvl="1">
              <a:lnSpc>
                <a:spcPct val="95000"/>
              </a:lnSpc>
              <a:spcBef>
                <a:spcPts val="450"/>
              </a:spcBef>
              <a:buFont typeface="Arial" charset="0"/>
              <a:buChar char="–"/>
              <a:defRPr/>
            </a:pPr>
            <a:r>
              <a:rPr lang="en-GB">
                <a:solidFill>
                  <a:srgbClr val="000000"/>
                </a:solidFill>
                <a:latin typeface="Calibri" charset="0"/>
                <a:cs typeface="DejaVu Sans" charset="0"/>
              </a:rPr>
              <a:t>Each .o file is produced from</a:t>
            </a:r>
            <a:r>
              <a:rPr lang="en-GB">
                <a:solidFill>
                  <a:srgbClr val="000066"/>
                </a:solidFill>
                <a:latin typeface="Calibri" charset="0"/>
                <a:cs typeface="DejaVu Sans" charset="0"/>
              </a:rPr>
              <a:t> </a:t>
            </a:r>
            <a:r>
              <a:rPr lang="en-GB" i="1">
                <a:solidFill>
                  <a:srgbClr val="990000"/>
                </a:solidFill>
                <a:latin typeface="Calibri" charset="0"/>
                <a:cs typeface="DejaVu Sans" charset="0"/>
              </a:rPr>
              <a:t>exactly one source (.c) file</a:t>
            </a:r>
          </a:p>
          <a:p>
            <a:pPr>
              <a:lnSpc>
                <a:spcPct val="83000"/>
              </a:lnSpc>
              <a:spcBef>
                <a:spcPts val="700"/>
              </a:spcBef>
              <a:defRPr/>
            </a:pPr>
            <a:endParaRPr lang="en-GB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>
              <a:lnSpc>
                <a:spcPct val="83000"/>
              </a:lnSpc>
              <a:spcBef>
                <a:spcPts val="700"/>
              </a:spcBef>
              <a:buClr>
                <a:srgbClr val="990000"/>
              </a:buClr>
              <a:buFont typeface="Arial" charset="0"/>
              <a:buChar char="•"/>
              <a:defRPr/>
            </a:pPr>
            <a:r>
              <a:rPr lang="en-GB" sz="2800">
                <a:solidFill>
                  <a:srgbClr val="990000"/>
                </a:solidFill>
                <a:latin typeface="Calibri" charset="0"/>
                <a:cs typeface="DejaVu Sans" charset="0"/>
              </a:rPr>
              <a:t>Executable object file 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Contains code and data in a form that can be copied directly into memory and then executed.</a:t>
            </a:r>
          </a:p>
          <a:p>
            <a:pPr>
              <a:lnSpc>
                <a:spcPct val="83000"/>
              </a:lnSpc>
              <a:spcBef>
                <a:spcPts val="700"/>
              </a:spcBef>
              <a:defRPr/>
            </a:pPr>
            <a:endParaRPr lang="en-GB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>
              <a:lnSpc>
                <a:spcPct val="83000"/>
              </a:lnSpc>
              <a:spcBef>
                <a:spcPts val="700"/>
              </a:spcBef>
              <a:buClr>
                <a:srgbClr val="990000"/>
              </a:buClr>
              <a:buFont typeface="Arial" charset="0"/>
              <a:buChar char="•"/>
              <a:defRPr/>
            </a:pPr>
            <a:r>
              <a:rPr lang="en-GB" sz="2800">
                <a:solidFill>
                  <a:srgbClr val="990000"/>
                </a:solidFill>
                <a:latin typeface="Calibri" charset="0"/>
                <a:cs typeface="DejaVu Sans" charset="0"/>
              </a:rPr>
              <a:t>Shared object file </a:t>
            </a: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(</a:t>
            </a:r>
            <a:r>
              <a:rPr lang="en-GB" sz="2800">
                <a:solidFill>
                  <a:srgbClr val="000000"/>
                </a:solidFill>
                <a:latin typeface="Courier New" charset="0"/>
                <a:cs typeface="DejaVu Sans" charset="0"/>
              </a:rPr>
              <a:t>.so</a:t>
            </a: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 file)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Special type of relocatable object file that can be loaded into memory and linked dynamically, at either load time or run-time.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Called </a:t>
            </a:r>
            <a:r>
              <a:rPr lang="en-GB" sz="2400" i="1">
                <a:solidFill>
                  <a:srgbClr val="000000"/>
                </a:solidFill>
                <a:latin typeface="Calibri" charset="0"/>
                <a:cs typeface="DejaVu Sans" charset="0"/>
              </a:rPr>
              <a:t>Dynamic Link Libraries</a:t>
            </a: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 (DLLs) by Windows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defRPr/>
            </a:pPr>
            <a:endParaRPr lang="en-GB" sz="240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81200" y="63501"/>
            <a:ext cx="8153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GB" sz="4400">
                <a:solidFill>
                  <a:srgbClr val="000000"/>
                </a:solidFill>
                <a:latin typeface="Calibri" charset="0"/>
                <a:cs typeface="DejaVu Sans" charset="0"/>
              </a:rPr>
              <a:t>Executable and Linkable Format (ELF)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6600" y="1565275"/>
            <a:ext cx="825500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Standard binary format for object files</a:t>
            </a:r>
          </a:p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Originally proposed by AT&amp;T System V Unix</a:t>
            </a:r>
          </a:p>
          <a:p>
            <a:pPr lvl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GB" sz="2400">
                <a:solidFill>
                  <a:srgbClr val="000000"/>
                </a:solidFill>
                <a:latin typeface="Calibri" charset="0"/>
                <a:cs typeface="DejaVu Sans" charset="0"/>
              </a:rPr>
              <a:t>Later adopted by BSD Unix variants and Linux</a:t>
            </a:r>
          </a:p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One unified format for </a:t>
            </a:r>
          </a:p>
          <a:p>
            <a:pPr lvl="1">
              <a:spcBef>
                <a:spcPts val="600"/>
              </a:spcBef>
              <a:buClr>
                <a:srgbClr val="000004"/>
              </a:buClr>
              <a:buFont typeface="Arial" charset="0"/>
              <a:buChar char="–"/>
              <a:defRPr/>
            </a:pPr>
            <a:r>
              <a:rPr lang="en-GB" sz="2400">
                <a:solidFill>
                  <a:srgbClr val="000004"/>
                </a:solidFill>
                <a:latin typeface="Calibri" charset="0"/>
                <a:cs typeface="DejaVu Sans" charset="0"/>
              </a:rPr>
              <a:t>Relocatable object files (</a:t>
            </a:r>
            <a:r>
              <a:rPr lang="en-GB" sz="2400">
                <a:solidFill>
                  <a:srgbClr val="000004"/>
                </a:solidFill>
                <a:latin typeface="Courier New" charset="0"/>
                <a:cs typeface="DejaVu Sans" charset="0"/>
              </a:rPr>
              <a:t>.o</a:t>
            </a:r>
            <a:r>
              <a:rPr lang="en-GB" sz="2400">
                <a:solidFill>
                  <a:srgbClr val="000004"/>
                </a:solidFill>
                <a:latin typeface="Calibri" charset="0"/>
                <a:cs typeface="DejaVu Sans" charset="0"/>
              </a:rPr>
              <a:t>), </a:t>
            </a:r>
          </a:p>
          <a:p>
            <a:pPr lvl="1">
              <a:spcBef>
                <a:spcPts val="600"/>
              </a:spcBef>
              <a:buClr>
                <a:srgbClr val="000004"/>
              </a:buClr>
              <a:buFont typeface="Arial" charset="0"/>
              <a:buChar char="–"/>
              <a:defRPr/>
            </a:pPr>
            <a:r>
              <a:rPr lang="en-GB" sz="2400">
                <a:solidFill>
                  <a:srgbClr val="000004"/>
                </a:solidFill>
                <a:latin typeface="Calibri" charset="0"/>
                <a:cs typeface="DejaVu Sans" charset="0"/>
              </a:rPr>
              <a:t>Executable object files</a:t>
            </a:r>
          </a:p>
          <a:p>
            <a:pPr lvl="1">
              <a:spcBef>
                <a:spcPts val="600"/>
              </a:spcBef>
              <a:buClr>
                <a:srgbClr val="000004"/>
              </a:buClr>
              <a:buFont typeface="Arial" charset="0"/>
              <a:buChar char="–"/>
              <a:defRPr/>
            </a:pPr>
            <a:r>
              <a:rPr lang="en-GB" sz="2400">
                <a:solidFill>
                  <a:srgbClr val="000004"/>
                </a:solidFill>
                <a:latin typeface="Calibri" charset="0"/>
                <a:cs typeface="DejaVu Sans" charset="0"/>
              </a:rPr>
              <a:t>Shared object files (.</a:t>
            </a:r>
            <a:r>
              <a:rPr lang="en-GB" sz="2400">
                <a:solidFill>
                  <a:srgbClr val="000004"/>
                </a:solidFill>
                <a:latin typeface="Courier New" charset="0"/>
                <a:cs typeface="DejaVu Sans" charset="0"/>
              </a:rPr>
              <a:t>so</a:t>
            </a:r>
            <a:r>
              <a:rPr lang="en-GB" sz="2400">
                <a:solidFill>
                  <a:srgbClr val="000004"/>
                </a:solidFill>
                <a:latin typeface="Calibri" charset="0"/>
                <a:cs typeface="DejaVu Sans" charset="0"/>
              </a:rPr>
              <a:t>)</a:t>
            </a:r>
          </a:p>
          <a:p>
            <a:pPr lvl="1">
              <a:spcBef>
                <a:spcPts val="600"/>
              </a:spcBef>
              <a:defRPr/>
            </a:pPr>
            <a:endParaRPr lang="en-GB" sz="2400">
              <a:solidFill>
                <a:srgbClr val="000004"/>
              </a:solidFill>
              <a:latin typeface="Calibri" charset="0"/>
              <a:cs typeface="DejaVu Sans" charset="0"/>
            </a:endParaRPr>
          </a:p>
          <a:p>
            <a:pPr>
              <a:spcBef>
                <a:spcPts val="700"/>
              </a:spcBef>
              <a:buFont typeface="Arial" charset="0"/>
              <a:buChar char="•"/>
              <a:defRPr/>
            </a:pPr>
            <a:r>
              <a:rPr lang="en-GB" sz="2800">
                <a:solidFill>
                  <a:srgbClr val="000000"/>
                </a:solidFill>
                <a:latin typeface="Calibri" charset="0"/>
                <a:cs typeface="DejaVu Sans" charset="0"/>
              </a:rPr>
              <a:t>Generic name: ELF binaries</a:t>
            </a:r>
          </a:p>
        </p:txBody>
      </p:sp>
    </p:spTree>
    <p:extLst>
      <p:ext uri="{BB962C8B-B14F-4D97-AF65-F5344CB8AC3E}">
        <p14:creationId xmlns:p14="http://schemas.microsoft.com/office/powerpoint/2010/main" val="929754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3788</Words>
  <Application>Microsoft Office PowerPoint</Application>
  <PresentationFormat>Widescreen</PresentationFormat>
  <Paragraphs>763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Aptos</vt:lpstr>
      <vt:lpstr>Arial</vt:lpstr>
      <vt:lpstr>Calibri</vt:lpstr>
      <vt:lpstr>Courier New</vt:lpstr>
      <vt:lpstr>Goudy Old Style</vt:lpstr>
      <vt:lpstr>Times New Roman</vt:lpstr>
      <vt:lpstr>Wingdings 2</vt:lpstr>
      <vt:lpstr>MarrakeshVTI</vt:lpstr>
      <vt:lpstr>Compilers, Linkers, and Loaders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60</cp:revision>
  <dcterms:created xsi:type="dcterms:W3CDTF">2024-01-11T18:12:50Z</dcterms:created>
  <dcterms:modified xsi:type="dcterms:W3CDTF">2024-01-11T19:02:55Z</dcterms:modified>
</cp:coreProperties>
</file>