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92" r:id="rId5"/>
    <p:sldId id="293" r:id="rId6"/>
    <p:sldId id="332" r:id="rId7"/>
    <p:sldId id="294" r:id="rId8"/>
    <p:sldId id="333" r:id="rId9"/>
    <p:sldId id="295" r:id="rId10"/>
    <p:sldId id="296" r:id="rId11"/>
    <p:sldId id="297" r:id="rId12"/>
    <p:sldId id="298" r:id="rId13"/>
    <p:sldId id="334" r:id="rId14"/>
    <p:sldId id="338" r:id="rId15"/>
    <p:sldId id="335" r:id="rId16"/>
    <p:sldId id="336" r:id="rId17"/>
    <p:sldId id="337" r:id="rId18"/>
    <p:sldId id="340" r:id="rId19"/>
    <p:sldId id="339" r:id="rId20"/>
    <p:sldId id="341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2857" autoAdjust="0"/>
  </p:normalViewPr>
  <p:slideViewPr>
    <p:cSldViewPr snapToGrid="0">
      <p:cViewPr varScale="1">
        <p:scale>
          <a:sx n="99" d="100"/>
          <a:sy n="99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5FD9CA3F-1346-2363-0C2E-DF68B28A8E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21D05008-06BF-15CF-C190-23584F20D9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 executes to but not including p5</a:t>
            </a:r>
          </a:p>
          <a:p>
            <a:r>
              <a:rPr lang="en-US" altLang="en-US"/>
              <a:t>Q executes to but not including q4</a:t>
            </a:r>
          </a:p>
          <a:p>
            <a:r>
              <a:rPr lang="en-US" altLang="en-US"/>
              <a:t>P finishes</a:t>
            </a:r>
          </a:p>
          <a:p>
            <a:r>
              <a:rPr lang="en-US" altLang="en-US"/>
              <a:t>Q finishes</a:t>
            </a:r>
          </a:p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56E3BDDE-2F4E-B965-B6CD-0CA912807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DB995C-3816-4229-A3F1-EF7F6093BFA7}" type="slidenum">
              <a:rPr lang="en-US" altLang="en-US">
                <a:solidFill>
                  <a:srgbClr val="000000"/>
                </a:solidFill>
                <a:latin typeface="Helvetica Neue Light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  <a:latin typeface="Helvetica Neue Ligh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will not violate the critical section, but it may loop without ever reaching a state where p or q are in state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p2 and q2 execute before either thread reaches p3/q3, both will see the other variable set to false, and set theirs to true, to enter the critical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interleaving will result in deadlock now, instead, since both threads will set to true before checking the other, getting stuck in p3/q3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starvation in p3-p5 / q3-q5; if q4 and q5 were flipped, would set </a:t>
            </a:r>
            <a:r>
              <a:rPr lang="en-US" dirty="0" err="1"/>
              <a:t>wantq</a:t>
            </a:r>
            <a:r>
              <a:rPr lang="en-US" dirty="0"/>
              <a:t> to false before checking </a:t>
            </a:r>
            <a:r>
              <a:rPr lang="en-US" dirty="0" err="1"/>
              <a:t>wantp</a:t>
            </a:r>
            <a:r>
              <a:rPr lang="en-US" dirty="0"/>
              <a:t>, which if p is between p4 and p5, will see </a:t>
            </a:r>
            <a:r>
              <a:rPr lang="en-US" dirty="0" err="1"/>
              <a:t>wantp</a:t>
            </a:r>
            <a:r>
              <a:rPr lang="en-US" dirty="0"/>
              <a:t> is false, and enter the critical section leaving </a:t>
            </a:r>
            <a:r>
              <a:rPr lang="en-US" dirty="0" err="1"/>
              <a:t>wantq</a:t>
            </a:r>
            <a:r>
              <a:rPr lang="en-US" dirty="0"/>
              <a:t> false (violating the critical section)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Mutual Exclusion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Principles of Concurrent and Distributed Programming by Mordechai Ben-Ari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FEE3B2B8-9993-DAD5-C671-F847D9300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Milk Example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838EC61-3CD0-3F40-D816-E4BDBC0C7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760683"/>
            <a:ext cx="8036719" cy="1419820"/>
          </a:xfrm>
        </p:spPr>
        <p:txBody>
          <a:bodyPr/>
          <a:lstStyle/>
          <a:p>
            <a:pPr eaLnBrk="1" hangingPunct="1"/>
            <a:r>
              <a:rPr lang="en-US" altLang="en-US" sz="2180"/>
              <a:t>This works</a:t>
            </a:r>
          </a:p>
          <a:p>
            <a:pPr eaLnBrk="1" hangingPunct="1"/>
            <a:r>
              <a:rPr lang="en-US" altLang="en-US" sz="2180"/>
              <a:t>… but what’s unfortunate about this solution?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CB41292-DA9E-EA45-CFF2-9003446B97AC}"/>
              </a:ext>
            </a:extLst>
          </p:cNvPr>
          <p:cNvSpPr>
            <a:spLocks/>
          </p:cNvSpPr>
          <p:nvPr/>
        </p:nvSpPr>
        <p:spPr bwMode="auto">
          <a:xfrm>
            <a:off x="2193726" y="2412050"/>
            <a:ext cx="400943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2:leave Note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3:while(note B){}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4:if(noMilk){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5:  buyMilk();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6:}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7:remove Note A;</a:t>
            </a:r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7B155F27-EF89-6A82-CCF0-0CE947CD145F}"/>
              </a:ext>
            </a:extLst>
          </p:cNvPr>
          <p:cNvSpPr>
            <a:spLocks/>
          </p:cNvSpPr>
          <p:nvPr/>
        </p:nvSpPr>
        <p:spPr bwMode="auto">
          <a:xfrm>
            <a:off x="6310313" y="2412050"/>
            <a:ext cx="3902273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2:leave Note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3:if(noNote A){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4: if(noMilk){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5:  buyMilk();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6: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7:}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8:remove Note B;</a:t>
            </a:r>
          </a:p>
        </p:txBody>
      </p:sp>
      <p:sp>
        <p:nvSpPr>
          <p:cNvPr id="76806" name="Rectangle 5">
            <a:extLst>
              <a:ext uri="{FF2B5EF4-FFF2-40B4-BE49-F238E27FC236}">
                <a16:creationId xmlns:a16="http://schemas.microsoft.com/office/drawing/2014/main" id="{6A333426-66E5-84CC-0F62-1CA1C4CB919D}"/>
              </a:ext>
            </a:extLst>
          </p:cNvPr>
          <p:cNvSpPr>
            <a:spLocks/>
          </p:cNvSpPr>
          <p:nvPr/>
        </p:nvSpPr>
        <p:spPr bwMode="auto">
          <a:xfrm>
            <a:off x="3342217" y="1870956"/>
            <a:ext cx="1614224" cy="4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23" dirty="0">
                <a:latin typeface="Helvetica Neue" charset="0"/>
                <a:sym typeface="Helvetica Neue" charset="0"/>
              </a:rPr>
              <a:t>Thread 1</a:t>
            </a:r>
          </a:p>
        </p:txBody>
      </p:sp>
      <p:sp>
        <p:nvSpPr>
          <p:cNvPr id="76807" name="Rectangle 6">
            <a:extLst>
              <a:ext uri="{FF2B5EF4-FFF2-40B4-BE49-F238E27FC236}">
                <a16:creationId xmlns:a16="http://schemas.microsoft.com/office/drawing/2014/main" id="{C3096A20-78B9-50FF-4733-94358470C478}"/>
              </a:ext>
            </a:extLst>
          </p:cNvPr>
          <p:cNvSpPr>
            <a:spLocks/>
          </p:cNvSpPr>
          <p:nvPr/>
        </p:nvSpPr>
        <p:spPr bwMode="auto">
          <a:xfrm>
            <a:off x="7458803" y="1870956"/>
            <a:ext cx="1614224" cy="4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23">
                <a:latin typeface="Helvetica Neue" charset="0"/>
                <a:sym typeface="Helvetica Neue" charset="0"/>
              </a:rPr>
              <a:t>Thread 2</a:t>
            </a:r>
          </a:p>
        </p:txBody>
      </p:sp>
      <p:pic>
        <p:nvPicPr>
          <p:cNvPr id="74763" name="Picture 4">
            <a:extLst>
              <a:ext uri="{FF2B5EF4-FFF2-40B4-BE49-F238E27FC236}">
                <a16:creationId xmlns:a16="http://schemas.microsoft.com/office/drawing/2014/main" id="{2A0D3530-05A3-4DE8-88BB-D9F2E18D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635667"/>
            <a:ext cx="910828" cy="910828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69F5A79A-AD7B-E4B6-AEAB-22DE4126A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Discussion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C963978-578E-8BD5-FED3-25F95E6F9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Works, but unsatisfactory</a:t>
            </a:r>
          </a:p>
          <a:p>
            <a:pPr marL="498929" lvl="1"/>
            <a:r>
              <a:rPr lang="en-US" altLang="en-US"/>
              <a:t>This protects a single piece of “Critical-Section” code</a:t>
            </a:r>
          </a:p>
          <a:p>
            <a:pPr marL="498929" lvl="1"/>
            <a:r>
              <a:rPr lang="en-US" altLang="en-US"/>
              <a:t>Only protects for two threads</a:t>
            </a:r>
          </a:p>
          <a:p>
            <a:pPr marL="498929" lvl="1"/>
            <a:r>
              <a:rPr lang="en-US" altLang="en-US"/>
              <a:t>Thread 1’s code is different from Thread 2’s</a:t>
            </a:r>
          </a:p>
          <a:p>
            <a:pPr eaLnBrk="1" hangingPunct="1"/>
            <a:r>
              <a:rPr lang="en-US" altLang="en-US"/>
              <a:t>Better Solution</a:t>
            </a:r>
          </a:p>
          <a:p>
            <a:pPr marL="498929" lvl="1"/>
            <a:r>
              <a:rPr lang="en-US" altLang="en-US"/>
              <a:t>Hardware provide better atomic primitives</a:t>
            </a:r>
          </a:p>
          <a:p>
            <a:pPr marL="498929" lvl="1"/>
            <a:r>
              <a:rPr lang="en-US" altLang="en-US"/>
              <a:t>Build higher-level programming abstractions on this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Better Solution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4AE577E-94C7-A6F6-AB90-648D4F65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248257"/>
            <a:ext cx="9076329" cy="42199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Suppose we have an implementation of a Lock</a:t>
            </a:r>
          </a:p>
          <a:p>
            <a:pPr marL="498929" lvl="1"/>
            <a:r>
              <a:rPr lang="en-US" altLang="en-US" dirty="0" err="1"/>
              <a:t>Lock.acquire</a:t>
            </a:r>
            <a:r>
              <a:rPr lang="en-US" altLang="en-US" dirty="0"/>
              <a:t>(): waits until a lock is free, then grabs it</a:t>
            </a:r>
          </a:p>
          <a:p>
            <a:pPr marL="498929" lvl="1"/>
            <a:r>
              <a:rPr lang="en-US" altLang="en-US" dirty="0" err="1"/>
              <a:t>Lock.release</a:t>
            </a:r>
            <a:r>
              <a:rPr lang="en-US" altLang="en-US" dirty="0"/>
              <a:t>(): unlocks, wake up anyone waiting</a:t>
            </a:r>
          </a:p>
          <a:p>
            <a:pPr eaLnBrk="1" hangingPunct="1"/>
            <a:r>
              <a:rPr lang="en-US" altLang="en-US" dirty="0"/>
              <a:t>Then, the milk problem is simple: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But how does </a:t>
            </a:r>
            <a:r>
              <a:rPr lang="en-US" altLang="en-US" dirty="0" err="1"/>
              <a:t>lock.acquire</a:t>
            </a:r>
            <a:r>
              <a:rPr lang="en-US" altLang="en-US" dirty="0"/>
              <a:t>() and </a:t>
            </a:r>
            <a:r>
              <a:rPr lang="en-US" altLang="en-US" dirty="0" err="1"/>
              <a:t>lock.release</a:t>
            </a:r>
            <a:r>
              <a:rPr lang="en-US" altLang="en-US" dirty="0"/>
              <a:t>() work?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F2754AA-8A07-FDEB-9453-A7EC707D14D5}"/>
              </a:ext>
            </a:extLst>
          </p:cNvPr>
          <p:cNvSpPr>
            <a:spLocks/>
          </p:cNvSpPr>
          <p:nvPr/>
        </p:nvSpPr>
        <p:spPr bwMode="auto">
          <a:xfrm>
            <a:off x="2827734" y="4050687"/>
            <a:ext cx="3486532" cy="186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lock.acquire();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if(noMilk)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 buyMilk();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lock.release();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Multual</a:t>
            </a:r>
            <a:r>
              <a:rPr lang="en-US" altLang="en-US" dirty="0"/>
              <a:t> Exclusion Protocols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4AE577E-94C7-A6F6-AB90-648D4F65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248257"/>
            <a:ext cx="9076329" cy="42199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Does this work?</a:t>
            </a:r>
          </a:p>
          <a:p>
            <a:pPr eaLnBrk="1" hangingPunct="1"/>
            <a:r>
              <a:rPr lang="en-US" altLang="en-US" dirty="0"/>
              <a:t>Can both threads be in the critical section?</a:t>
            </a:r>
          </a:p>
          <a:p>
            <a:pPr eaLnBrk="1" hangingPunct="1"/>
            <a:r>
              <a:rPr lang="en-US" altLang="en-US" dirty="0"/>
              <a:t>Can one thread block the other </a:t>
            </a:r>
            <a:br>
              <a:rPr lang="en-US" altLang="en-US" dirty="0"/>
            </a:br>
            <a:r>
              <a:rPr lang="en-US" altLang="en-US" dirty="0"/>
              <a:t>from entering?</a:t>
            </a:r>
          </a:p>
          <a:p>
            <a:pPr eaLnBrk="1" hangingPunct="1"/>
            <a:r>
              <a:rPr lang="en-US" altLang="en-US" dirty="0"/>
              <a:t>What if thread 1 never wants to run?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2C80436A-270E-ECE3-F929-FBC90ADC8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2115"/>
              </p:ext>
            </p:extLst>
          </p:nvPr>
        </p:nvGraphicFramePr>
        <p:xfrm>
          <a:off x="5119751" y="3060783"/>
          <a:ext cx="6858000" cy="2989263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integer turn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&lt;--1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await turn=1  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  turn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await turn=2  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  turn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6">
            <a:extLst>
              <a:ext uri="{FF2B5EF4-FFF2-40B4-BE49-F238E27FC236}">
                <a16:creationId xmlns:a16="http://schemas.microsoft.com/office/drawing/2014/main" id="{0A70DEE4-8C49-429E-1AD4-FDDD22F6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751" y="6199271"/>
            <a:ext cx="5318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 b="1" dirty="0">
                <a:solidFill>
                  <a:schemeClr val="accent2"/>
                </a:solidFill>
              </a:rPr>
              <a:t>Idea:</a:t>
            </a:r>
            <a:r>
              <a:rPr lang="de-DE" altLang="en-US" dirty="0">
                <a:solidFill>
                  <a:schemeClr val="accent2"/>
                </a:solidFill>
              </a:rPr>
              <a:t> processes may enter alternating</a:t>
            </a:r>
            <a:br>
              <a:rPr lang="de-DE" altLang="en-US" dirty="0">
                <a:solidFill>
                  <a:schemeClr val="accent2"/>
                </a:solidFill>
              </a:rPr>
            </a:br>
            <a:endParaRPr lang="de-DE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457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80" y="-60036"/>
            <a:ext cx="9076329" cy="106427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Multual</a:t>
            </a:r>
            <a:r>
              <a:rPr lang="en-US" altLang="en-US" dirty="0"/>
              <a:t> Exclusion Protocols</a:t>
            </a:r>
          </a:p>
        </p:txBody>
      </p:sp>
      <p:grpSp>
        <p:nvGrpSpPr>
          <p:cNvPr id="78920" name="Group 78919">
            <a:extLst>
              <a:ext uri="{FF2B5EF4-FFF2-40B4-BE49-F238E27FC236}">
                <a16:creationId xmlns:a16="http://schemas.microsoft.com/office/drawing/2014/main" id="{ACCF3D5A-8ACD-3E6B-EF42-6B597263A4A7}"/>
              </a:ext>
            </a:extLst>
          </p:cNvPr>
          <p:cNvGrpSpPr/>
          <p:nvPr/>
        </p:nvGrpSpPr>
        <p:grpSpPr>
          <a:xfrm>
            <a:off x="645608" y="896668"/>
            <a:ext cx="8839200" cy="5826125"/>
            <a:chOff x="1203873" y="281725"/>
            <a:chExt cx="8839200" cy="5826125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647C9EAE-FEAC-DED3-D43A-2C2CB48B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273" y="2817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8C9CE9A-0D52-FEBA-7D6E-98764A21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973" y="3769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p1,q1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8DDFD1B3-2232-9E4D-56C5-8F328CD8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273" y="15009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276DD05-80F6-746D-BCDF-BAE54AFB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973" y="15961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p1,q2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A8655E0-CD81-9801-2AD8-03BDBBD3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273" y="39393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23EF198-D795-1CF2-4AA4-3B820AC9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973" y="40345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p1,q4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DDE9862-7FCC-B0AA-63EC-8FCAEE02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273" y="27201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547AB18-D2F7-5C35-1CF4-C1D5E41D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973" y="28153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p1,q3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60FBDB51-C7D9-B915-5DAD-D11EEEC3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73" y="6801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9FA5C72B-74C5-6129-CB15-A026E291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173" y="7754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p1,q1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C95222C-75CC-0B1F-58F4-16998B27A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73" y="18993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EB22705-94F5-6CB9-6332-DFBF47F0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173" y="19946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p1,q2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E65ADB10-98C9-3B95-9BBB-34C97E49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73" y="43377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08047AC-CAD3-383F-39AE-C789C2A34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173" y="44330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p1,q4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48FFF468-8EE3-6C2D-3284-C96C97B9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73" y="31185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4AAEE81E-9EDE-2762-8A9B-EA57F69AF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173" y="32138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p1,q3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18E5C49-5C26-A6BB-EFBD-282593D9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73" y="5277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53D3FA8C-1B34-4839-1F26-D375B70D4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573" y="6230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p2,q1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33B2C207-D7FA-D95E-82E3-8F0902EB4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73" y="17469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0817208C-5AF4-EBFE-D054-A07A1B2B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573" y="18422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p2,q2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8315C162-1A5F-BBEE-3A5F-58CEE6C8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73" y="41853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5E8F79C-0DF2-33E5-B059-D2195FE8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573" y="42806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p2,q4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661EB7A-7F5A-A549-14AB-2E87E87E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73" y="29661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379EF52D-B08A-551C-2669-CF4911CA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573" y="30614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p2,q3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B6FF8A43-4CE9-F781-B1A4-3F58E7AE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073" y="926250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FCEE298D-9C0A-167C-7990-D44C8478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773" y="10215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p2,q1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2EFBA58-5C5A-3F5D-BA57-C9E3E6E2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073" y="2145450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48" name="Rectangle 30">
              <a:extLst>
                <a:ext uri="{FF2B5EF4-FFF2-40B4-BE49-F238E27FC236}">
                  <a16:creationId xmlns:a16="http://schemas.microsoft.com/office/drawing/2014/main" id="{99247338-2F35-712C-1C04-8FC6E543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773" y="22407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p2,q2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49" name="Oval 31">
              <a:extLst>
                <a:ext uri="{FF2B5EF4-FFF2-40B4-BE49-F238E27FC236}">
                  <a16:creationId xmlns:a16="http://schemas.microsoft.com/office/drawing/2014/main" id="{B3584259-857E-C1D3-43EE-D8FE405F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073" y="4583850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52" name="Rectangle 32">
              <a:extLst>
                <a:ext uri="{FF2B5EF4-FFF2-40B4-BE49-F238E27FC236}">
                  <a16:creationId xmlns:a16="http://schemas.microsoft.com/office/drawing/2014/main" id="{DF1544DE-FA97-A62D-9EC1-9AA7CAA72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773" y="46791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p2,q4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53" name="Oval 33">
              <a:extLst>
                <a:ext uri="{FF2B5EF4-FFF2-40B4-BE49-F238E27FC236}">
                  <a16:creationId xmlns:a16="http://schemas.microsoft.com/office/drawing/2014/main" id="{99CD50AA-1A32-9D56-5E5F-F1A480C0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073" y="3364650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54" name="Rectangle 34">
              <a:extLst>
                <a:ext uri="{FF2B5EF4-FFF2-40B4-BE49-F238E27FC236}">
                  <a16:creationId xmlns:a16="http://schemas.microsoft.com/office/drawing/2014/main" id="{B950E0F9-196A-B2AC-C052-CA792536F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773" y="34599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p2,q3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55" name="Oval 35">
              <a:extLst>
                <a:ext uri="{FF2B5EF4-FFF2-40B4-BE49-F238E27FC236}">
                  <a16:creationId xmlns:a16="http://schemas.microsoft.com/office/drawing/2014/main" id="{29E99D11-9330-76ED-3AC6-26EA0150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273" y="9087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56" name="Rectangle 36">
              <a:extLst>
                <a:ext uri="{FF2B5EF4-FFF2-40B4-BE49-F238E27FC236}">
                  <a16:creationId xmlns:a16="http://schemas.microsoft.com/office/drawing/2014/main" id="{DDDA7B78-ADCE-26F4-724E-820150F71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973" y="10040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p3,q1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8857" name="Oval 37">
              <a:extLst>
                <a:ext uri="{FF2B5EF4-FFF2-40B4-BE49-F238E27FC236}">
                  <a16:creationId xmlns:a16="http://schemas.microsoft.com/office/drawing/2014/main" id="{9CDA7E6F-E24F-66EA-D361-81C7C6A0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273" y="21279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58" name="Rectangle 38">
              <a:extLst>
                <a:ext uri="{FF2B5EF4-FFF2-40B4-BE49-F238E27FC236}">
                  <a16:creationId xmlns:a16="http://schemas.microsoft.com/office/drawing/2014/main" id="{33262D68-7755-008C-960D-1AC6E7DA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973" y="22232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p3,q2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8859" name="Oval 39">
              <a:extLst>
                <a:ext uri="{FF2B5EF4-FFF2-40B4-BE49-F238E27FC236}">
                  <a16:creationId xmlns:a16="http://schemas.microsoft.com/office/drawing/2014/main" id="{1C683874-8AB7-BA29-0C7F-26CCAAC7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273" y="45663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60" name="Rectangle 40">
              <a:extLst>
                <a:ext uri="{FF2B5EF4-FFF2-40B4-BE49-F238E27FC236}">
                  <a16:creationId xmlns:a16="http://schemas.microsoft.com/office/drawing/2014/main" id="{DC43B59F-DEC8-B332-DC50-484BE1CBF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973" y="46616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p3,q4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8861" name="Oval 41">
              <a:extLst>
                <a:ext uri="{FF2B5EF4-FFF2-40B4-BE49-F238E27FC236}">
                  <a16:creationId xmlns:a16="http://schemas.microsoft.com/office/drawing/2014/main" id="{D50C1638-78ED-70D8-3E3D-1B9B28E1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273" y="3347187"/>
              <a:ext cx="914400" cy="779463"/>
            </a:xfrm>
            <a:prstGeom prst="ellipse">
              <a:avLst/>
            </a:prstGeom>
            <a:solidFill>
              <a:srgbClr val="952D3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62" name="Rectangle 42">
              <a:extLst>
                <a:ext uri="{FF2B5EF4-FFF2-40B4-BE49-F238E27FC236}">
                  <a16:creationId xmlns:a16="http://schemas.microsoft.com/office/drawing/2014/main" id="{09DF9767-4A86-1180-C7D5-B88800ECB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973" y="34424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>
                  <a:solidFill>
                    <a:schemeClr val="bg2"/>
                  </a:solidFill>
                </a:rPr>
                <a:t>p3,q3</a:t>
              </a:r>
              <a:br>
                <a:rPr lang="de-DE" altLang="en-US" sz="1800" b="1">
                  <a:solidFill>
                    <a:schemeClr val="bg2"/>
                  </a:solidFill>
                </a:rPr>
              </a:br>
              <a:r>
                <a:rPr lang="de-DE" altLang="en-US" sz="1800" b="1">
                  <a:solidFill>
                    <a:schemeClr val="bg2"/>
                  </a:solidFill>
                </a:rPr>
                <a:t>turn=2</a:t>
              </a:r>
            </a:p>
          </p:txBody>
        </p:sp>
        <p:sp>
          <p:nvSpPr>
            <p:cNvPr id="78863" name="Oval 43">
              <a:extLst>
                <a:ext uri="{FF2B5EF4-FFF2-40B4-BE49-F238E27FC236}">
                  <a16:creationId xmlns:a16="http://schemas.microsoft.com/office/drawing/2014/main" id="{4EC6ACCD-2CF4-660B-054E-B9C13C14E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473" y="1307250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64" name="Rectangle 44">
              <a:extLst>
                <a:ext uri="{FF2B5EF4-FFF2-40B4-BE49-F238E27FC236}">
                  <a16:creationId xmlns:a16="http://schemas.microsoft.com/office/drawing/2014/main" id="{45FB0035-C521-FBAC-2CFA-1B43509A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173" y="14025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p3,q1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65" name="Oval 45">
              <a:extLst>
                <a:ext uri="{FF2B5EF4-FFF2-40B4-BE49-F238E27FC236}">
                  <a16:creationId xmlns:a16="http://schemas.microsoft.com/office/drawing/2014/main" id="{B0387283-C33B-8E4D-8F79-6C6CFFBA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473" y="2526450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66" name="Rectangle 46">
              <a:extLst>
                <a:ext uri="{FF2B5EF4-FFF2-40B4-BE49-F238E27FC236}">
                  <a16:creationId xmlns:a16="http://schemas.microsoft.com/office/drawing/2014/main" id="{FFFA0FAF-CD46-F375-F2DB-0207E7AB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173" y="26217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p3,q2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67" name="Oval 47">
              <a:extLst>
                <a:ext uri="{FF2B5EF4-FFF2-40B4-BE49-F238E27FC236}">
                  <a16:creationId xmlns:a16="http://schemas.microsoft.com/office/drawing/2014/main" id="{D516C3B8-3B81-C67F-BAD2-B20B994D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473" y="4964850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68" name="Rectangle 48">
              <a:extLst>
                <a:ext uri="{FF2B5EF4-FFF2-40B4-BE49-F238E27FC236}">
                  <a16:creationId xmlns:a16="http://schemas.microsoft.com/office/drawing/2014/main" id="{F52C2CF0-0C18-0ACF-B222-F0067F7E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173" y="50601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p3,q4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69" name="Oval 49">
              <a:extLst>
                <a:ext uri="{FF2B5EF4-FFF2-40B4-BE49-F238E27FC236}">
                  <a16:creationId xmlns:a16="http://schemas.microsoft.com/office/drawing/2014/main" id="{C555FA94-E7E0-9710-947C-1F588F4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473" y="3767875"/>
              <a:ext cx="914400" cy="779462"/>
            </a:xfrm>
            <a:prstGeom prst="ellipse">
              <a:avLst/>
            </a:prstGeom>
            <a:solidFill>
              <a:srgbClr val="952D3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70" name="Rectangle 50">
              <a:extLst>
                <a:ext uri="{FF2B5EF4-FFF2-40B4-BE49-F238E27FC236}">
                  <a16:creationId xmlns:a16="http://schemas.microsoft.com/office/drawing/2014/main" id="{B4375C80-3C8B-DFBF-6D3C-74A626F24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173" y="38409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p3,q3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71" name="Oval 51">
              <a:extLst>
                <a:ext uri="{FF2B5EF4-FFF2-40B4-BE49-F238E27FC236}">
                  <a16:creationId xmlns:a16="http://schemas.microsoft.com/office/drawing/2014/main" id="{0EBE8215-AE10-4FD6-E830-0FDB1D613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73" y="12723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72" name="Rectangle 52">
              <a:extLst>
                <a:ext uri="{FF2B5EF4-FFF2-40B4-BE49-F238E27FC236}">
                  <a16:creationId xmlns:a16="http://schemas.microsoft.com/office/drawing/2014/main" id="{8BE7EBE3-7B60-DA66-C2CC-52CBB398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373" y="13675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p4,q1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8873" name="Oval 53">
              <a:extLst>
                <a:ext uri="{FF2B5EF4-FFF2-40B4-BE49-F238E27FC236}">
                  <a16:creationId xmlns:a16="http://schemas.microsoft.com/office/drawing/2014/main" id="{D76652A3-F484-64E0-79C0-F08108B2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73" y="24915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74" name="Rectangle 54">
              <a:extLst>
                <a:ext uri="{FF2B5EF4-FFF2-40B4-BE49-F238E27FC236}">
                  <a16:creationId xmlns:a16="http://schemas.microsoft.com/office/drawing/2014/main" id="{0EA80234-270D-519B-06A0-F8BB7410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373" y="25867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p4,q2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8875" name="Oval 55">
              <a:extLst>
                <a:ext uri="{FF2B5EF4-FFF2-40B4-BE49-F238E27FC236}">
                  <a16:creationId xmlns:a16="http://schemas.microsoft.com/office/drawing/2014/main" id="{AC835E50-380F-C363-2644-77D4A92AE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73" y="49299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76" name="Rectangle 56">
              <a:extLst>
                <a:ext uri="{FF2B5EF4-FFF2-40B4-BE49-F238E27FC236}">
                  <a16:creationId xmlns:a16="http://schemas.microsoft.com/office/drawing/2014/main" id="{FECE0F2A-F69D-386B-7EE1-21DB18E1F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373" y="50251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p4,q4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8877" name="Oval 57">
              <a:extLst>
                <a:ext uri="{FF2B5EF4-FFF2-40B4-BE49-F238E27FC236}">
                  <a16:creationId xmlns:a16="http://schemas.microsoft.com/office/drawing/2014/main" id="{935A2865-E9C6-397C-B5C6-9717F9417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673" y="3710725"/>
              <a:ext cx="914400" cy="779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78" name="Rectangle 58">
              <a:extLst>
                <a:ext uri="{FF2B5EF4-FFF2-40B4-BE49-F238E27FC236}">
                  <a16:creationId xmlns:a16="http://schemas.microsoft.com/office/drawing/2014/main" id="{DB05737E-24CF-C51B-8DB7-9CDF7DA3F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373" y="3805975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p4,q3</a:t>
              </a:r>
              <a:b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de-DE" altLang="en-US" sz="1800" b="1" dirty="0">
                  <a:solidFill>
                    <a:schemeClr val="bg2">
                      <a:lumMod val="50000"/>
                    </a:schemeClr>
                  </a:solidFill>
                </a:rPr>
                <a:t>turn=2</a:t>
              </a:r>
            </a:p>
          </p:txBody>
        </p:sp>
        <p:sp>
          <p:nvSpPr>
            <p:cNvPr id="78879" name="Oval 59">
              <a:extLst>
                <a:ext uri="{FF2B5EF4-FFF2-40B4-BE49-F238E27FC236}">
                  <a16:creationId xmlns:a16="http://schemas.microsoft.com/office/drawing/2014/main" id="{2B418EC4-8DE0-C4DE-3A11-386318DE5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873" y="16707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80" name="Rectangle 60">
              <a:extLst>
                <a:ext uri="{FF2B5EF4-FFF2-40B4-BE49-F238E27FC236}">
                  <a16:creationId xmlns:a16="http://schemas.microsoft.com/office/drawing/2014/main" id="{2D5A6805-5A74-3206-CCC2-F51AB98E1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573" y="17660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p4,q1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81" name="Oval 61">
              <a:extLst>
                <a:ext uri="{FF2B5EF4-FFF2-40B4-BE49-F238E27FC236}">
                  <a16:creationId xmlns:a16="http://schemas.microsoft.com/office/drawing/2014/main" id="{F28EA679-93B2-32E6-B298-3C54F814C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873" y="28899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82" name="Rectangle 62">
              <a:extLst>
                <a:ext uri="{FF2B5EF4-FFF2-40B4-BE49-F238E27FC236}">
                  <a16:creationId xmlns:a16="http://schemas.microsoft.com/office/drawing/2014/main" id="{04372966-DE52-6D1F-6472-DEC711B9B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573" y="29852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p4,q2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83" name="Oval 63">
              <a:extLst>
                <a:ext uri="{FF2B5EF4-FFF2-40B4-BE49-F238E27FC236}">
                  <a16:creationId xmlns:a16="http://schemas.microsoft.com/office/drawing/2014/main" id="{B0E2E44A-AB06-31C6-4D7F-41E05C927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873" y="53283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84" name="Rectangle 64">
              <a:extLst>
                <a:ext uri="{FF2B5EF4-FFF2-40B4-BE49-F238E27FC236}">
                  <a16:creationId xmlns:a16="http://schemas.microsoft.com/office/drawing/2014/main" id="{9DFA203B-C8E1-EB5D-B608-7F3DD18D8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573" y="54236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p4,q4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85" name="Oval 65">
              <a:extLst>
                <a:ext uri="{FF2B5EF4-FFF2-40B4-BE49-F238E27FC236}">
                  <a16:creationId xmlns:a16="http://schemas.microsoft.com/office/drawing/2014/main" id="{CE2DAE32-55A5-1C97-60E8-A477DDB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873" y="4109187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86" name="Rectangle 66">
              <a:extLst>
                <a:ext uri="{FF2B5EF4-FFF2-40B4-BE49-F238E27FC236}">
                  <a16:creationId xmlns:a16="http://schemas.microsoft.com/office/drawing/2014/main" id="{BD25D22A-4F55-102F-06A9-9ABA2B9D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573" y="4204437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p4,q3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78887" name="Line 67">
              <a:extLst>
                <a:ext uri="{FF2B5EF4-FFF2-40B4-BE49-F238E27FC236}">
                  <a16:creationId xmlns:a16="http://schemas.microsoft.com/office/drawing/2014/main" id="{0AA34AE2-7499-A730-2420-F2FA3B35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873" y="299187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8" name="Line 68">
              <a:extLst>
                <a:ext uri="{FF2B5EF4-FFF2-40B4-BE49-F238E27FC236}">
                  <a16:creationId xmlns:a16="http://schemas.microsoft.com/office/drawing/2014/main" id="{2B7038DD-02E6-36BD-0A67-117A33175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473" y="1442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9" name="Line 69">
              <a:extLst>
                <a:ext uri="{FF2B5EF4-FFF2-40B4-BE49-F238E27FC236}">
                  <a16:creationId xmlns:a16="http://schemas.microsoft.com/office/drawing/2014/main" id="{2708D1A5-1336-E3A1-1BE5-EAF9CB2A4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873" y="1061187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0" name="Line 70">
              <a:extLst>
                <a:ext uri="{FF2B5EF4-FFF2-40B4-BE49-F238E27FC236}">
                  <a16:creationId xmlns:a16="http://schemas.microsoft.com/office/drawing/2014/main" id="{D49092B4-E46A-E039-266A-79C19D2D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473" y="1365987"/>
              <a:ext cx="1447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1" name="Line 71">
              <a:extLst>
                <a:ext uri="{FF2B5EF4-FFF2-40B4-BE49-F238E27FC236}">
                  <a16:creationId xmlns:a16="http://schemas.microsoft.com/office/drawing/2014/main" id="{FC8918C6-35F7-3938-ADAB-75D4A962E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8873" y="1746987"/>
              <a:ext cx="1447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2" name="Line 72">
              <a:extLst>
                <a:ext uri="{FF2B5EF4-FFF2-40B4-BE49-F238E27FC236}">
                  <a16:creationId xmlns:a16="http://schemas.microsoft.com/office/drawing/2014/main" id="{ED3713CA-1BAC-13DE-C4C1-E98B664A0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673" y="1823187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3" name="Line 73">
              <a:extLst>
                <a:ext uri="{FF2B5EF4-FFF2-40B4-BE49-F238E27FC236}">
                  <a16:creationId xmlns:a16="http://schemas.microsoft.com/office/drawing/2014/main" id="{E1863AF3-8E24-4812-3AE8-BEE89E8A2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473" y="2585187"/>
              <a:ext cx="1447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4" name="Line 74">
              <a:extLst>
                <a:ext uri="{FF2B5EF4-FFF2-40B4-BE49-F238E27FC236}">
                  <a16:creationId xmlns:a16="http://schemas.microsoft.com/office/drawing/2014/main" id="{8801248C-6108-C7B3-8AD1-03408FD71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8873" y="2966187"/>
              <a:ext cx="1447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5" name="Line 75">
              <a:extLst>
                <a:ext uri="{FF2B5EF4-FFF2-40B4-BE49-F238E27FC236}">
                  <a16:creationId xmlns:a16="http://schemas.microsoft.com/office/drawing/2014/main" id="{E7B7FC4E-6E00-A583-6B38-BFA91D735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073" y="17469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6" name="Line 76">
              <a:extLst>
                <a:ext uri="{FF2B5EF4-FFF2-40B4-BE49-F238E27FC236}">
                  <a16:creationId xmlns:a16="http://schemas.microsoft.com/office/drawing/2014/main" id="{B2E4EFA0-F69F-1298-50F1-B585FEA20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5473" y="21279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7" name="Line 77">
              <a:extLst>
                <a:ext uri="{FF2B5EF4-FFF2-40B4-BE49-F238E27FC236}">
                  <a16:creationId xmlns:a16="http://schemas.microsoft.com/office/drawing/2014/main" id="{BE2AED92-70F2-8ADA-0F39-F2FA7F5DA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0073" y="24327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8" name="Line 78">
              <a:extLst>
                <a:ext uri="{FF2B5EF4-FFF2-40B4-BE49-F238E27FC236}">
                  <a16:creationId xmlns:a16="http://schemas.microsoft.com/office/drawing/2014/main" id="{CE942B3D-9828-28F0-961A-451061E71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473" y="1061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9" name="Line 79">
              <a:extLst>
                <a:ext uri="{FF2B5EF4-FFF2-40B4-BE49-F238E27FC236}">
                  <a16:creationId xmlns:a16="http://schemas.microsoft.com/office/drawing/2014/main" id="{D51FB75C-8224-6187-CDAD-874896EFD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473" y="22803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0" name="Line 80">
              <a:extLst>
                <a:ext uri="{FF2B5EF4-FFF2-40B4-BE49-F238E27FC236}">
                  <a16:creationId xmlns:a16="http://schemas.microsoft.com/office/drawing/2014/main" id="{E9552E79-7AA9-7919-7B39-5F820DE05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473" y="34995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1" name="Line 81">
              <a:extLst>
                <a:ext uri="{FF2B5EF4-FFF2-40B4-BE49-F238E27FC236}">
                  <a16:creationId xmlns:a16="http://schemas.microsoft.com/office/drawing/2014/main" id="{9F6B015B-3AA1-3249-C9CE-C7D2A33DF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673" y="3042387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2" name="Line 82">
              <a:extLst>
                <a:ext uri="{FF2B5EF4-FFF2-40B4-BE49-F238E27FC236}">
                  <a16:creationId xmlns:a16="http://schemas.microsoft.com/office/drawing/2014/main" id="{D2F99174-7A52-3320-7D5F-679FED410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673" y="4337787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3" name="Freeform 83">
              <a:extLst>
                <a:ext uri="{FF2B5EF4-FFF2-40B4-BE49-F238E27FC236}">
                  <a16:creationId xmlns:a16="http://schemas.microsoft.com/office/drawing/2014/main" id="{74F72129-C8C4-071B-A2EA-62C8F6484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073" y="324587"/>
              <a:ext cx="6121400" cy="1270000"/>
            </a:xfrm>
            <a:custGeom>
              <a:avLst/>
              <a:gdLst>
                <a:gd name="T0" fmla="*/ 2147483647 w 3856"/>
                <a:gd name="T1" fmla="*/ 2147483647 h 800"/>
                <a:gd name="T2" fmla="*/ 2147483647 w 3856"/>
                <a:gd name="T3" fmla="*/ 2147483647 h 800"/>
                <a:gd name="T4" fmla="*/ 2147483647 w 3856"/>
                <a:gd name="T5" fmla="*/ 2147483647 h 800"/>
                <a:gd name="T6" fmla="*/ 2147483647 w 3856"/>
                <a:gd name="T7" fmla="*/ 2147483647 h 800"/>
                <a:gd name="T8" fmla="*/ 0 w 3856"/>
                <a:gd name="T9" fmla="*/ 2147483647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56"/>
                <a:gd name="T16" fmla="*/ 0 h 800"/>
                <a:gd name="T17" fmla="*/ 3856 w 3856"/>
                <a:gd name="T18" fmla="*/ 800 h 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56" h="800">
                  <a:moveTo>
                    <a:pt x="3840" y="800"/>
                  </a:moveTo>
                  <a:cubicBezTo>
                    <a:pt x="3848" y="704"/>
                    <a:pt x="3856" y="608"/>
                    <a:pt x="3696" y="512"/>
                  </a:cubicBezTo>
                  <a:cubicBezTo>
                    <a:pt x="3536" y="416"/>
                    <a:pt x="3360" y="304"/>
                    <a:pt x="2880" y="224"/>
                  </a:cubicBezTo>
                  <a:cubicBezTo>
                    <a:pt x="2400" y="144"/>
                    <a:pt x="1296" y="64"/>
                    <a:pt x="816" y="32"/>
                  </a:cubicBezTo>
                  <a:cubicBezTo>
                    <a:pt x="336" y="0"/>
                    <a:pt x="136" y="32"/>
                    <a:pt x="0" y="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4" name="Freeform 84">
              <a:extLst>
                <a:ext uri="{FF2B5EF4-FFF2-40B4-BE49-F238E27FC236}">
                  <a16:creationId xmlns:a16="http://schemas.microsoft.com/office/drawing/2014/main" id="{2568D7DF-BC66-5DE1-5656-8C582409A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073" y="1518387"/>
              <a:ext cx="5943600" cy="1371600"/>
            </a:xfrm>
            <a:custGeom>
              <a:avLst/>
              <a:gdLst>
                <a:gd name="T0" fmla="*/ 2147483647 w 3744"/>
                <a:gd name="T1" fmla="*/ 2147483647 h 864"/>
                <a:gd name="T2" fmla="*/ 2147483647 w 3744"/>
                <a:gd name="T3" fmla="*/ 2147483647 h 864"/>
                <a:gd name="T4" fmla="*/ 2147483647 w 3744"/>
                <a:gd name="T5" fmla="*/ 2147483647 h 864"/>
                <a:gd name="T6" fmla="*/ 2147483647 w 3744"/>
                <a:gd name="T7" fmla="*/ 2147483647 h 864"/>
                <a:gd name="T8" fmla="*/ 2147483647 w 3744"/>
                <a:gd name="T9" fmla="*/ 2147483647 h 864"/>
                <a:gd name="T10" fmla="*/ 2147483647 w 3744"/>
                <a:gd name="T11" fmla="*/ 2147483647 h 864"/>
                <a:gd name="T12" fmla="*/ 0 w 3744"/>
                <a:gd name="T13" fmla="*/ 0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4"/>
                <a:gd name="T22" fmla="*/ 0 h 864"/>
                <a:gd name="T23" fmla="*/ 3744 w 3744"/>
                <a:gd name="T24" fmla="*/ 864 h 8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4" h="864">
                  <a:moveTo>
                    <a:pt x="3744" y="864"/>
                  </a:moveTo>
                  <a:cubicBezTo>
                    <a:pt x="3740" y="816"/>
                    <a:pt x="3736" y="768"/>
                    <a:pt x="3696" y="720"/>
                  </a:cubicBezTo>
                  <a:cubicBezTo>
                    <a:pt x="3656" y="672"/>
                    <a:pt x="3704" y="632"/>
                    <a:pt x="3504" y="576"/>
                  </a:cubicBezTo>
                  <a:cubicBezTo>
                    <a:pt x="3304" y="520"/>
                    <a:pt x="2936" y="456"/>
                    <a:pt x="2496" y="384"/>
                  </a:cubicBezTo>
                  <a:cubicBezTo>
                    <a:pt x="2056" y="312"/>
                    <a:pt x="1216" y="200"/>
                    <a:pt x="864" y="144"/>
                  </a:cubicBezTo>
                  <a:cubicBezTo>
                    <a:pt x="512" y="88"/>
                    <a:pt x="528" y="72"/>
                    <a:pt x="384" y="48"/>
                  </a:cubicBezTo>
                  <a:cubicBezTo>
                    <a:pt x="240" y="24"/>
                    <a:pt x="64" y="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5" name="Freeform 85">
              <a:extLst>
                <a:ext uri="{FF2B5EF4-FFF2-40B4-BE49-F238E27FC236}">
                  <a16:creationId xmlns:a16="http://schemas.microsoft.com/office/drawing/2014/main" id="{221B67D5-5F4B-B36B-A963-DDAC4EFCE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273" y="1518387"/>
              <a:ext cx="1003300" cy="2743200"/>
            </a:xfrm>
            <a:custGeom>
              <a:avLst/>
              <a:gdLst>
                <a:gd name="T0" fmla="*/ 2147483647 w 632"/>
                <a:gd name="T1" fmla="*/ 2147483647 h 1728"/>
                <a:gd name="T2" fmla="*/ 2147483647 w 632"/>
                <a:gd name="T3" fmla="*/ 2147483647 h 1728"/>
                <a:gd name="T4" fmla="*/ 2147483647 w 632"/>
                <a:gd name="T5" fmla="*/ 2147483647 h 1728"/>
                <a:gd name="T6" fmla="*/ 2147483647 w 632"/>
                <a:gd name="T7" fmla="*/ 2147483647 h 1728"/>
                <a:gd name="T8" fmla="*/ 2147483647 w 632"/>
                <a:gd name="T9" fmla="*/ 2147483647 h 1728"/>
                <a:gd name="T10" fmla="*/ 2147483647 w 632"/>
                <a:gd name="T11" fmla="*/ 2147483647 h 1728"/>
                <a:gd name="T12" fmla="*/ 2147483647 w 632"/>
                <a:gd name="T13" fmla="*/ 2147483647 h 1728"/>
                <a:gd name="T14" fmla="*/ 0 w 632"/>
                <a:gd name="T15" fmla="*/ 0 h 17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2"/>
                <a:gd name="T25" fmla="*/ 0 h 1728"/>
                <a:gd name="T26" fmla="*/ 632 w 632"/>
                <a:gd name="T27" fmla="*/ 1728 h 17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2" h="1728">
                  <a:moveTo>
                    <a:pt x="336" y="1728"/>
                  </a:moveTo>
                  <a:cubicBezTo>
                    <a:pt x="432" y="1648"/>
                    <a:pt x="528" y="1568"/>
                    <a:pt x="576" y="1488"/>
                  </a:cubicBezTo>
                  <a:cubicBezTo>
                    <a:pt x="624" y="1408"/>
                    <a:pt x="616" y="1416"/>
                    <a:pt x="624" y="1248"/>
                  </a:cubicBezTo>
                  <a:cubicBezTo>
                    <a:pt x="632" y="1080"/>
                    <a:pt x="624" y="648"/>
                    <a:pt x="624" y="480"/>
                  </a:cubicBezTo>
                  <a:cubicBezTo>
                    <a:pt x="624" y="312"/>
                    <a:pt x="632" y="304"/>
                    <a:pt x="624" y="240"/>
                  </a:cubicBezTo>
                  <a:cubicBezTo>
                    <a:pt x="616" y="176"/>
                    <a:pt x="632" y="128"/>
                    <a:pt x="576" y="96"/>
                  </a:cubicBezTo>
                  <a:cubicBezTo>
                    <a:pt x="520" y="64"/>
                    <a:pt x="384" y="64"/>
                    <a:pt x="288" y="48"/>
                  </a:cubicBezTo>
                  <a:cubicBezTo>
                    <a:pt x="192" y="32"/>
                    <a:pt x="48" y="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6" name="Line 86">
              <a:extLst>
                <a:ext uri="{FF2B5EF4-FFF2-40B4-BE49-F238E27FC236}">
                  <a16:creationId xmlns:a16="http://schemas.microsoft.com/office/drawing/2014/main" id="{AA8FA101-15C2-9B41-85EE-5ABA95C76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073" y="25089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7" name="Line 87">
              <a:extLst>
                <a:ext uri="{FF2B5EF4-FFF2-40B4-BE49-F238E27FC236}">
                  <a16:creationId xmlns:a16="http://schemas.microsoft.com/office/drawing/2014/main" id="{E5349B94-2C62-87EC-A147-083222D83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073" y="38043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8" name="Line 88">
              <a:extLst>
                <a:ext uri="{FF2B5EF4-FFF2-40B4-BE49-F238E27FC236}">
                  <a16:creationId xmlns:a16="http://schemas.microsoft.com/office/drawing/2014/main" id="{D2298501-A15F-C908-9E9B-3FBFDDCC7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873" y="2356587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9" name="Rectangle 89">
              <a:extLst>
                <a:ext uri="{FF2B5EF4-FFF2-40B4-BE49-F238E27FC236}">
                  <a16:creationId xmlns:a16="http://schemas.microsoft.com/office/drawing/2014/main" id="{964687C9-29E9-9CB3-F14E-A4748F777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036" y="5704625"/>
              <a:ext cx="46307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>
                  <a:solidFill>
                    <a:srgbClr val="952D38"/>
                  </a:solidFill>
                </a:rPr>
                <a:t>mutex is not violated for all reachable states</a:t>
              </a:r>
            </a:p>
          </p:txBody>
        </p:sp>
        <p:sp>
          <p:nvSpPr>
            <p:cNvPr id="78910" name="Line 90">
              <a:extLst>
                <a:ext uri="{FF2B5EF4-FFF2-40B4-BE49-F238E27FC236}">
                  <a16:creationId xmlns:a16="http://schemas.microsoft.com/office/drawing/2014/main" id="{12B7875F-05CF-2C55-CFC9-E9E8F9334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673" y="584937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1" name="Line 91">
              <a:extLst>
                <a:ext uri="{FF2B5EF4-FFF2-40B4-BE49-F238E27FC236}">
                  <a16:creationId xmlns:a16="http://schemas.microsoft.com/office/drawing/2014/main" id="{820D4570-A0A6-AA70-5EA5-739118F19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073" y="127073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2" name="Freeform 92">
              <a:extLst>
                <a:ext uri="{FF2B5EF4-FFF2-40B4-BE49-F238E27FC236}">
                  <a16:creationId xmlns:a16="http://schemas.microsoft.com/office/drawing/2014/main" id="{EB1BDF84-1FD2-F7E4-B03A-A136AA911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673" y="11056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3" name="Freeform 93">
              <a:extLst>
                <a:ext uri="{FF2B5EF4-FFF2-40B4-BE49-F238E27FC236}">
                  <a16:creationId xmlns:a16="http://schemas.microsoft.com/office/drawing/2014/main" id="{A13DD20C-9D84-5DD1-2FC4-09A0337CB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673" y="23248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4" name="Freeform 94">
              <a:extLst>
                <a:ext uri="{FF2B5EF4-FFF2-40B4-BE49-F238E27FC236}">
                  <a16:creationId xmlns:a16="http://schemas.microsoft.com/office/drawing/2014/main" id="{76EE28AA-7085-B871-7B25-80515961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673" y="35440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5" name="Freeform 95">
              <a:extLst>
                <a:ext uri="{FF2B5EF4-FFF2-40B4-BE49-F238E27FC236}">
                  <a16:creationId xmlns:a16="http://schemas.microsoft.com/office/drawing/2014/main" id="{67A63810-B46B-8B6F-28D8-D6A781552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673" y="47632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6" name="Freeform 96">
              <a:extLst>
                <a:ext uri="{FF2B5EF4-FFF2-40B4-BE49-F238E27FC236}">
                  <a16:creationId xmlns:a16="http://schemas.microsoft.com/office/drawing/2014/main" id="{E76B085D-92CF-70C5-F049-E3B5563F7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273" y="24899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7" name="Freeform 97">
              <a:extLst>
                <a:ext uri="{FF2B5EF4-FFF2-40B4-BE49-F238E27FC236}">
                  <a16:creationId xmlns:a16="http://schemas.microsoft.com/office/drawing/2014/main" id="{825404F3-C351-9EB3-90C4-E43365E90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873" y="27185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8" name="Freeform 98">
              <a:extLst>
                <a:ext uri="{FF2B5EF4-FFF2-40B4-BE49-F238E27FC236}">
                  <a16:creationId xmlns:a16="http://schemas.microsoft.com/office/drawing/2014/main" id="{B7811D29-9177-2195-B6CA-01B25B0C6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273" y="30995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9" name="Freeform 99">
              <a:extLst>
                <a:ext uri="{FF2B5EF4-FFF2-40B4-BE49-F238E27FC236}">
                  <a16:creationId xmlns:a16="http://schemas.microsoft.com/office/drawing/2014/main" id="{7E309023-48F1-442A-95BC-5DFF9E72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673" y="3467837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1861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Multual</a:t>
            </a:r>
            <a:r>
              <a:rPr lang="en-US" altLang="en-US" dirty="0"/>
              <a:t> Exclusion Protocols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4AE577E-94C7-A6F6-AB90-648D4F65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248257"/>
            <a:ext cx="9076329" cy="42199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How about Boolean variables?</a:t>
            </a:r>
          </a:p>
          <a:p>
            <a:pPr eaLnBrk="1" hangingPunct="1"/>
            <a:r>
              <a:rPr lang="en-US" altLang="en-US" dirty="0"/>
              <a:t>What interleaving (i.e., “p1, then q1, then q2, then p2, …”) could cause both threads to enter their critical section simultaneously?</a:t>
            </a:r>
          </a:p>
          <a:p>
            <a:pPr eaLnBrk="1" hangingPunct="1"/>
            <a:r>
              <a:rPr lang="en-US" altLang="en-US" dirty="0"/>
              <a:t>What can we do?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06BFA4BD-327A-3EB0-FAA6-9DD54BB76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55056"/>
              </p:ext>
            </p:extLst>
          </p:nvPr>
        </p:nvGraphicFramePr>
        <p:xfrm>
          <a:off x="5099785" y="3429000"/>
          <a:ext cx="6858000" cy="3354436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&lt;--false, wantq&lt;--false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await wantq=false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await wantp=false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7632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Multual</a:t>
            </a:r>
            <a:r>
              <a:rPr lang="en-US" altLang="en-US" dirty="0"/>
              <a:t> Exclusion Protocols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4AE577E-94C7-A6F6-AB90-648D4F65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248257"/>
            <a:ext cx="9076329" cy="42199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Declare your intention to enter the critical section before checking the state of the other!</a:t>
            </a:r>
          </a:p>
          <a:p>
            <a:pPr eaLnBrk="1" hangingPunct="1"/>
            <a:r>
              <a:rPr lang="en-US" altLang="en-US" dirty="0"/>
              <a:t>Which “milk example” was this?</a:t>
            </a:r>
          </a:p>
          <a:p>
            <a:pPr eaLnBrk="1" hangingPunct="1"/>
            <a:r>
              <a:rPr lang="en-US" altLang="en-US" dirty="0"/>
              <a:t>Will this example always fail?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93E5F5E3-C247-7247-949E-3BB54C4E6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28331"/>
              </p:ext>
            </p:extLst>
          </p:nvPr>
        </p:nvGraphicFramePr>
        <p:xfrm>
          <a:off x="5157537" y="3338134"/>
          <a:ext cx="6858000" cy="3354436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&lt;--false, wantq&lt;--false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  await wantq=false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  await wantp=false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656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Multual</a:t>
            </a:r>
            <a:r>
              <a:rPr lang="en-US" altLang="en-US" dirty="0"/>
              <a:t> Exclusion Protocols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4AE577E-94C7-A6F6-AB90-648D4F65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248257"/>
            <a:ext cx="9076329" cy="42199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is happening here?</a:t>
            </a:r>
          </a:p>
          <a:p>
            <a:pPr eaLnBrk="1" hangingPunct="1"/>
            <a:r>
              <a:rPr lang="en-US" altLang="en-US" dirty="0"/>
              <a:t>Does it work?</a:t>
            </a:r>
          </a:p>
          <a:p>
            <a:pPr lvl="2"/>
            <a:r>
              <a:rPr lang="en-US" altLang="en-US" dirty="0"/>
              <a:t>Does it </a:t>
            </a:r>
            <a:r>
              <a:rPr lang="en-US" altLang="en-US" i="1" dirty="0"/>
              <a:t>always</a:t>
            </a:r>
            <a:r>
              <a:rPr lang="en-US" altLang="en-US" dirty="0"/>
              <a:t> work?</a:t>
            </a:r>
          </a:p>
          <a:p>
            <a:pPr eaLnBrk="1" hangingPunct="1"/>
            <a:r>
              <a:rPr lang="en-US" altLang="en-US" dirty="0"/>
              <a:t>What is unfortunate?</a:t>
            </a:r>
          </a:p>
          <a:p>
            <a:pPr eaLnBrk="1" hangingPunct="1"/>
            <a:r>
              <a:rPr lang="en-US" altLang="en-US" dirty="0"/>
              <a:t>Why is the ordering of q4-&gt;q5 </a:t>
            </a:r>
            <a:br>
              <a:rPr lang="en-US" altLang="en-US" dirty="0"/>
            </a:br>
            <a:r>
              <a:rPr lang="en-US" altLang="en-US" dirty="0"/>
              <a:t>important?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C863014E-DF73-5BFC-80C0-6108559D7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13374"/>
              </p:ext>
            </p:extLst>
          </p:nvPr>
        </p:nvGraphicFramePr>
        <p:xfrm>
          <a:off x="5119036" y="2606345"/>
          <a:ext cx="6858000" cy="4086225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&lt;--false, wantq&lt;--false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  while wantq</a:t>
                      </a:r>
                      <a:b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     wantp</a:t>
                      </a: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  <a:b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     wantp</a:t>
                      </a: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p6: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p7: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  while wantp</a:t>
                      </a:r>
                      <a:b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     wantq</a:t>
                      </a: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  <a:b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     wantq</a:t>
                      </a: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q6:  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q7: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-128" charset="2"/>
                        </a:rPr>
                        <a:t>&lt;--false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3071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44" y="49764"/>
            <a:ext cx="9076329" cy="1064277"/>
          </a:xfrm>
        </p:spPr>
        <p:txBody>
          <a:bodyPr/>
          <a:lstStyle/>
          <a:p>
            <a:pPr eaLnBrk="1" hangingPunct="1"/>
            <a:r>
              <a:rPr lang="en-US" altLang="en-US"/>
              <a:t>Peterson’s </a:t>
            </a:r>
            <a:r>
              <a:rPr lang="en-US" altLang="en-US" dirty="0"/>
              <a:t>Algorithm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2933F1EF-232B-2FDE-36ED-AC90081D6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64507"/>
              </p:ext>
            </p:extLst>
          </p:nvPr>
        </p:nvGraphicFramePr>
        <p:xfrm>
          <a:off x="2324100" y="1474694"/>
          <a:ext cx="7543800" cy="4467483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last1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await wantq=false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    or last=2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await wantp=false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    or last=1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wantqfalse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091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44" y="49764"/>
            <a:ext cx="9076329" cy="1064277"/>
          </a:xfrm>
        </p:spPr>
        <p:txBody>
          <a:bodyPr/>
          <a:lstStyle/>
          <a:p>
            <a:pPr eaLnBrk="1" hangingPunct="1"/>
            <a:r>
              <a:rPr lang="en-US" altLang="en-US" dirty="0"/>
              <a:t>Dekker’s Algorithm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46924B38-50E9-8C26-819F-0ADC787D8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45116"/>
              </p:ext>
            </p:extLst>
          </p:nvPr>
        </p:nvGraphicFramePr>
        <p:xfrm>
          <a:off x="2148927" y="1114041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2454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0A21-49AC-FC83-2642-4BA6E348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Mutual Exclusion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DB88-4446-34E4-EF7A-4A1DC2C4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17568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Operating System can switch between running threads at-will, leading to multiple “</a:t>
            </a:r>
            <a:r>
              <a:rPr lang="en-US" dirty="0" err="1"/>
              <a:t>interleavings</a:t>
            </a:r>
            <a:r>
              <a:rPr lang="en-US" dirty="0"/>
              <a:t>” of code among those threads.</a:t>
            </a:r>
          </a:p>
          <a:p>
            <a:r>
              <a:rPr lang="en-US" dirty="0"/>
              <a:t>Sometimes, these </a:t>
            </a:r>
            <a:r>
              <a:rPr lang="en-US" dirty="0" err="1"/>
              <a:t>interleavings</a:t>
            </a:r>
            <a:r>
              <a:rPr lang="en-US" dirty="0"/>
              <a:t> can result in different execution results.</a:t>
            </a:r>
          </a:p>
          <a:p>
            <a:r>
              <a:rPr lang="en-US" dirty="0"/>
              <a:t>Our goal: to make atomic those sections of code (“critical sections”) that can result in incorrect outcomes, such that threads execute them on a limited basis, yet whenever necessary.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1AD646CA-B2DF-2CB6-F9C5-7B90CA43E264}"/>
              </a:ext>
            </a:extLst>
          </p:cNvPr>
          <p:cNvGrpSpPr>
            <a:grpSpLocks/>
          </p:cNvGrpSpPr>
          <p:nvPr/>
        </p:nvGrpSpPr>
        <p:grpSpPr bwMode="auto">
          <a:xfrm>
            <a:off x="1481389" y="4073334"/>
            <a:ext cx="8047038" cy="2454275"/>
            <a:chOff x="178" y="2726"/>
            <a:chExt cx="5069" cy="1546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1917D9A1-7645-0003-DEBF-17D94FAB4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2761"/>
              <a:ext cx="1414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dirty="0"/>
                <a:t>Parallel programs:</a:t>
              </a:r>
              <a:endParaRPr lang="de-DE" altLang="en-US" dirty="0"/>
            </a:p>
            <a:p>
              <a:endParaRPr lang="de-DE" altLang="en-US" dirty="0"/>
            </a:p>
            <a:p>
              <a:r>
                <a:rPr lang="de-DE" altLang="en-US" b="1" dirty="0"/>
                <a:t>p1          q1</a:t>
              </a:r>
              <a:br>
                <a:rPr lang="de-DE" altLang="en-US" b="1" dirty="0"/>
              </a:br>
              <a:r>
                <a:rPr lang="de-DE" altLang="en-US" b="1" dirty="0"/>
                <a:t>p2          q2</a:t>
              </a:r>
              <a:endParaRPr lang="de-DE" altLang="en-US" dirty="0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16FACBD-4C1F-DC55-3E77-E1786CFC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1634" cy="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/>
                <a:t>Interleavings:</a:t>
              </a:r>
            </a:p>
            <a:p>
              <a:endParaRPr lang="de-DE" altLang="en-US" sz="2000"/>
            </a:p>
            <a:p>
              <a:r>
                <a:rPr lang="de-DE" altLang="en-US" b="1"/>
                <a:t>p1</a:t>
              </a:r>
              <a:r>
                <a:rPr lang="de-DE" altLang="en-US" b="1">
                  <a:sym typeface="Symbol" panose="05050102010706020507" pitchFamily="18" charset="2"/>
                </a:rPr>
                <a:t>q1p2 q2</a:t>
              </a:r>
            </a:p>
            <a:p>
              <a:r>
                <a:rPr lang="de-DE" altLang="en-US" b="1"/>
                <a:t>p1</a:t>
              </a:r>
              <a:r>
                <a:rPr lang="de-DE" altLang="en-US" b="1">
                  <a:sym typeface="Symbol" panose="05050102010706020507" pitchFamily="18" charset="2"/>
                </a:rPr>
                <a:t>p2q1 q2</a:t>
              </a:r>
            </a:p>
            <a:p>
              <a:r>
                <a:rPr lang="de-DE" altLang="en-US" b="1"/>
                <a:t>q1</a:t>
              </a:r>
              <a:r>
                <a:rPr lang="de-DE" altLang="en-US" b="1">
                  <a:sym typeface="Symbol" panose="05050102010706020507" pitchFamily="18" charset="2"/>
                </a:rPr>
                <a:t>p1p2 q2</a:t>
              </a:r>
            </a:p>
            <a:p>
              <a:r>
                <a:rPr lang="de-DE" altLang="en-US" b="1">
                  <a:sym typeface="Symbol" panose="05050102010706020507" pitchFamily="18" charset="2"/>
                </a:rPr>
                <a:t>...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DBE125D-7F31-42C0-DF29-B87F45AB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26"/>
              <a:ext cx="11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/>
                <a:t>Generated by: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5CBF75AC-80E6-9917-D4A0-E21125B7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312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p1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D4568B0E-C311-673B-7207-9A3599242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1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q1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FBE9A65-24ED-C3F7-C17C-2C9278182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F3F5477-DCDA-B7A6-750E-E4EEA02BC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5FD809E-DE00-2E21-1F96-2D303B59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168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430E3E3-9E97-3603-CB75-AEDF567E4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68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4509D831-4747-F538-3F23-D540BE959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F32DDB82-9C69-3331-B475-1DE05CE3D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696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737F1E4A-FC41-E3D8-EFB9-C10BB4FCC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40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4685DC0-3740-8EB8-B76B-47C0C1FCB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3408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F0E0F784-8C82-D05E-FA29-E2F00C7F1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36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q1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E4097468-B04C-41BC-DD94-B3A75341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4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q1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EB44B006-BE15-289D-320F-9F08712A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p2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DE734667-2978-ABE0-56BC-DEDA53894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36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q2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DCA99666-D9AB-1CAF-10A0-429AA449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64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q2</a:t>
              </a: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A40ED679-9ECB-CE55-CB25-5C6482FDC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q2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C4253908-8287-27B1-74F3-1B3EEE470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39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p1</a:t>
              </a: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D41B5EF6-34B4-7ECE-E6CD-4915C806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" y="368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p1</a:t>
              </a: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6428F2E7-B5A7-D1BC-1AE0-468AFEA1A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368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p2</a:t>
              </a:r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7331AC58-CA8C-82A4-9BB4-8AE23F1EB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3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2000" b="1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3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44" y="49764"/>
            <a:ext cx="9076329" cy="106427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Lamport’s</a:t>
            </a:r>
            <a:r>
              <a:rPr lang="en-US" altLang="en-US" dirty="0"/>
              <a:t> Bakery Algorithm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4B0749DB-69D2-0D5D-F18A-A4F152340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72977"/>
              </p:ext>
            </p:extLst>
          </p:nvPr>
        </p:nvGraphicFramePr>
        <p:xfrm>
          <a:off x="1107141" y="1394011"/>
          <a:ext cx="7543800" cy="3446498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np0, nq0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9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np</a:t>
                      </a: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nq+1</a:t>
                      </a:r>
                      <a:b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await nq=0 or np≤nq</a:t>
                      </a:r>
                      <a:b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critical section</a:t>
                      </a:r>
                      <a:b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np0</a:t>
                      </a:r>
                      <a:endParaRPr kumimoji="0" lang="de-D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nq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np+1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await np=0 or nq&lt;np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nq0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loud 2">
            <a:extLst>
              <a:ext uri="{FF2B5EF4-FFF2-40B4-BE49-F238E27FC236}">
                <a16:creationId xmlns:a16="http://schemas.microsoft.com/office/drawing/2014/main" id="{9D25E2F7-8327-6026-8A5F-7086B9AE4691}"/>
              </a:ext>
            </a:extLst>
          </p:cNvPr>
          <p:cNvSpPr/>
          <p:nvPr/>
        </p:nvSpPr>
        <p:spPr>
          <a:xfrm>
            <a:off x="9350189" y="4271682"/>
            <a:ext cx="2743200" cy="194982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nq &lt; max(all other n) to extend to N processes!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8C56D3C-633B-6E54-DFAB-06DD89E62157}"/>
              </a:ext>
            </a:extLst>
          </p:cNvPr>
          <p:cNvSpPr/>
          <p:nvPr/>
        </p:nvSpPr>
        <p:spPr>
          <a:xfrm>
            <a:off x="9350189" y="909917"/>
            <a:ext cx="2743200" cy="129540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 number!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613A68-DB25-675F-E18B-9A225B7773F9}"/>
              </a:ext>
            </a:extLst>
          </p:cNvPr>
          <p:cNvCxnSpPr/>
          <p:nvPr/>
        </p:nvCxnSpPr>
        <p:spPr>
          <a:xfrm flipH="1">
            <a:off x="8821271" y="1974194"/>
            <a:ext cx="376517" cy="145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F0E4F-209F-FB28-8CD8-E5F657116403}"/>
              </a:ext>
            </a:extLst>
          </p:cNvPr>
          <p:cNvCxnSpPr/>
          <p:nvPr/>
        </p:nvCxnSpPr>
        <p:spPr>
          <a:xfrm flipH="1" flipV="1">
            <a:off x="8821271" y="4034118"/>
            <a:ext cx="528918" cy="80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61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7FDAF43B-338F-5688-EAFC-018919CB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44" y="49764"/>
            <a:ext cx="9076329" cy="1064277"/>
          </a:xfrm>
        </p:spPr>
        <p:txBody>
          <a:bodyPr/>
          <a:lstStyle/>
          <a:p>
            <a:pPr eaLnBrk="1" hangingPunct="1"/>
            <a:r>
              <a:rPr lang="en-US" altLang="en-US" dirty="0"/>
              <a:t>Hardware Support</a:t>
            </a:r>
          </a:p>
        </p:txBody>
      </p: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06785E56-DFFF-A719-63CC-A560AEE1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36062"/>
              </p:ext>
            </p:extLst>
          </p:nvPr>
        </p:nvGraphicFramePr>
        <p:xfrm>
          <a:off x="2909047" y="2269441"/>
          <a:ext cx="7543800" cy="4370754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integer c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2" charset="2"/>
                        </a:rPr>
                        <a:t> 0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  <a:b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integer L1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  <a:b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integer L2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repeat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          test-and-set(c, L1)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  until L1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  critical section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  c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2" charset="2"/>
                        </a:rPr>
                        <a:t> 0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repeat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           test-and-set(c, L2)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q3:   until L2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  critical section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  c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Wingdings" pitchFamily="2" charset="2"/>
                        </a:rPr>
                        <a:t> 0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9F9E90-C321-3461-6671-570A45D1E08B}"/>
              </a:ext>
            </a:extLst>
          </p:cNvPr>
          <p:cNvSpPr txBox="1"/>
          <p:nvPr/>
        </p:nvSpPr>
        <p:spPr>
          <a:xfrm>
            <a:off x="966744" y="1114041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// atomic</a:t>
            </a:r>
            <a:br>
              <a:rPr lang="en-US" altLang="en-US" dirty="0"/>
            </a:br>
            <a:r>
              <a:rPr lang="en-US" altLang="en-US" dirty="0"/>
              <a:t>test-and-set(</a:t>
            </a:r>
            <a:r>
              <a:rPr lang="en-US" altLang="en-US" dirty="0" err="1"/>
              <a:t>common,local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local </a:t>
            </a:r>
            <a:r>
              <a:rPr lang="en-US" altLang="en-US" dirty="0">
                <a:sym typeface="Wingdings" panose="05000000000000000000" pitchFamily="2" charset="2"/>
              </a:rPr>
              <a:t> common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      </a:t>
            </a:r>
            <a:r>
              <a:rPr lang="en-US" altLang="en-US" dirty="0" err="1">
                <a:sym typeface="Wingdings" panose="05000000000000000000" pitchFamily="2" charset="2"/>
              </a:rPr>
              <a:t>common</a:t>
            </a:r>
            <a:r>
              <a:rPr lang="en-US" altLang="en-US" dirty="0">
                <a:sym typeface="Wingdings" panose="05000000000000000000" pitchFamily="2" charset="2"/>
              </a:rPr>
              <a:t> 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879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0A21-49AC-FC83-2642-4BA6E348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Mutual Exclusion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DB88-4446-34E4-EF7A-4A1DC2C4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1756815"/>
          </a:xfrm>
        </p:spPr>
        <p:txBody>
          <a:bodyPr>
            <a:normAutofit/>
          </a:bodyPr>
          <a:lstStyle/>
          <a:p>
            <a:r>
              <a:rPr lang="en-US" dirty="0"/>
              <a:t>A simple line of code such as </a:t>
            </a:r>
            <a:r>
              <a:rPr lang="en-US" i="1" dirty="0" err="1"/>
              <a:t>i</a:t>
            </a:r>
            <a:r>
              <a:rPr lang="en-US" i="1" dirty="0"/>
              <a:t>++</a:t>
            </a:r>
            <a:r>
              <a:rPr lang="en-US" dirty="0"/>
              <a:t> can represent a critical section; why?</a:t>
            </a:r>
          </a:p>
          <a:p>
            <a:r>
              <a:rPr lang="en-US" dirty="0"/>
              <a:t>We will concern ourselves with the protocol by which we protect a critical section, rather than with the contents of the critical section itself.</a:t>
            </a:r>
          </a:p>
          <a:p>
            <a:r>
              <a:rPr lang="en-US" dirty="0"/>
              <a:t>Let’s consider one example of a critical section before we do so:</a:t>
            </a:r>
          </a:p>
        </p:txBody>
      </p:sp>
    </p:spTree>
    <p:extLst>
      <p:ext uri="{BB962C8B-B14F-4D97-AF65-F5344CB8AC3E}">
        <p14:creationId xmlns:p14="http://schemas.microsoft.com/office/powerpoint/2010/main" val="123803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732F58EF-DACB-6932-DEDA-8A3203C1E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Critical Section: The Milk Problem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A9FDCAE-6FD6-D51D-04CF-0C76B1230B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4072967"/>
            <a:ext cx="8036719" cy="2455664"/>
          </a:xfrm>
        </p:spPr>
        <p:txBody>
          <a:bodyPr/>
          <a:lstStyle/>
          <a:p>
            <a:pPr eaLnBrk="1" hangingPunct="1"/>
            <a:r>
              <a:rPr lang="en-US" altLang="en-US" sz="2180" dirty="0"/>
              <a:t>What can go wrong here?</a:t>
            </a:r>
          </a:p>
          <a:p>
            <a:pPr eaLnBrk="1" hangingPunct="1"/>
            <a:r>
              <a:rPr lang="en-US" altLang="en-US" sz="2180" dirty="0"/>
              <a:t>We can end up with 2 gallons of milk: a race condition!  How?</a:t>
            </a:r>
            <a:endParaRPr lang="en-US" altLang="en-US" sz="1980" dirty="0"/>
          </a:p>
          <a:p>
            <a:pPr eaLnBrk="1" hangingPunct="1"/>
            <a:r>
              <a:rPr lang="en-US" altLang="en-US" sz="2180" dirty="0"/>
              <a:t>Lets try to leave a “note” that we are buying milk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50680C9-2B88-772F-7C11-4074EDB9886C}"/>
              </a:ext>
            </a:extLst>
          </p:cNvPr>
          <p:cNvSpPr>
            <a:spLocks/>
          </p:cNvSpPr>
          <p:nvPr/>
        </p:nvSpPr>
        <p:spPr bwMode="auto">
          <a:xfrm>
            <a:off x="2533055" y="1911982"/>
            <a:ext cx="7116961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1:getMilk(){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2: 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3:  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buyMilk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4:}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EBAF3A82-F8A4-B123-8F52-05632167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Milk Example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EA6D662-AFAA-59CF-F5D1-F774BBCCD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242753"/>
            <a:ext cx="8036719" cy="1946672"/>
          </a:xfrm>
        </p:spPr>
        <p:txBody>
          <a:bodyPr/>
          <a:lstStyle/>
          <a:p>
            <a:pPr eaLnBrk="1" hangingPunct="1"/>
            <a:r>
              <a:rPr lang="en-US" altLang="en-US" sz="2180"/>
              <a:t>What’s wrong now?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2EE6897-89E5-C9BB-1D19-69849930EC2A}"/>
              </a:ext>
            </a:extLst>
          </p:cNvPr>
          <p:cNvSpPr>
            <a:spLocks/>
          </p:cNvSpPr>
          <p:nvPr/>
        </p:nvSpPr>
        <p:spPr bwMode="auto">
          <a:xfrm>
            <a:off x="2533055" y="1822682"/>
            <a:ext cx="7116961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2:if(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3: 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noNote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4:  leave Note;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5:  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buyMilk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6:  remove Note;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7: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8:}</a:t>
            </a:r>
          </a:p>
        </p:txBody>
      </p:sp>
      <p:pic>
        <p:nvPicPr>
          <p:cNvPr id="69640" name="Picture 4">
            <a:extLst>
              <a:ext uri="{FF2B5EF4-FFF2-40B4-BE49-F238E27FC236}">
                <a16:creationId xmlns:a16="http://schemas.microsoft.com/office/drawing/2014/main" id="{4DE881CB-2E2B-4B05-8C87-721B0623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84" y="4778409"/>
            <a:ext cx="1714500" cy="1714500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0F242A66-DBFD-7AE4-6EA7-C6BFF2FBB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Milk Example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D719D2F-9511-0C31-1BC5-8259F11A9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313164"/>
            <a:ext cx="8036719" cy="1946672"/>
          </a:xfrm>
        </p:spPr>
        <p:txBody>
          <a:bodyPr/>
          <a:lstStyle/>
          <a:p>
            <a:pPr eaLnBrk="1" hangingPunct="1"/>
            <a:r>
              <a:rPr lang="en-US" altLang="en-US" sz="2180"/>
              <a:t>What’s wrong now?</a:t>
            </a:r>
          </a:p>
          <a:p>
            <a:pPr>
              <a:spcBef>
                <a:spcPts val="773"/>
              </a:spcBef>
            </a:pPr>
            <a:r>
              <a:rPr lang="en-US" altLang="en-US" sz="2180"/>
              <a:t>What if the first thing we do is leave a “note”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CA0C610-24F5-E038-FE59-2348964030EC}"/>
              </a:ext>
            </a:extLst>
          </p:cNvPr>
          <p:cNvSpPr>
            <a:spLocks/>
          </p:cNvSpPr>
          <p:nvPr/>
        </p:nvSpPr>
        <p:spPr bwMode="auto">
          <a:xfrm>
            <a:off x="2533055" y="1893093"/>
            <a:ext cx="7116961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2:if(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3: 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noNote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4:  leave Note;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5:  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buyMilk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6:  remove Note;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7: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8:}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C56BCC8C-FC01-ABFE-29FB-ED7221CB7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Milk Example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31B81E6-1C7F-7F7A-2EBB-1AE98AB920F2}"/>
              </a:ext>
            </a:extLst>
          </p:cNvPr>
          <p:cNvSpPr>
            <a:spLocks/>
          </p:cNvSpPr>
          <p:nvPr/>
        </p:nvSpPr>
        <p:spPr bwMode="auto">
          <a:xfrm>
            <a:off x="2533055" y="2277746"/>
            <a:ext cx="7116961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2:leave Note;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3:if(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4: 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noNote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5:  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buyMilk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6: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7:}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8:remove Note;</a:t>
            </a:r>
          </a:p>
        </p:txBody>
      </p:sp>
      <p:pic>
        <p:nvPicPr>
          <p:cNvPr id="71688" name="Picture 4">
            <a:extLst>
              <a:ext uri="{FF2B5EF4-FFF2-40B4-BE49-F238E27FC236}">
                <a16:creationId xmlns:a16="http://schemas.microsoft.com/office/drawing/2014/main" id="{245B37CA-D7AA-4128-95C3-AED4C69D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947473"/>
            <a:ext cx="1714500" cy="1714500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B20F7866-2EEA-AF2C-81A0-B6775F2B5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Milk Example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731B849-A9B5-C39B-A846-A38DD52DB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256411"/>
            <a:ext cx="8036719" cy="1946672"/>
          </a:xfrm>
        </p:spPr>
        <p:txBody>
          <a:bodyPr/>
          <a:lstStyle/>
          <a:p>
            <a:pPr eaLnBrk="1" hangingPunct="1"/>
            <a:r>
              <a:rPr lang="en-US" altLang="en-US" sz="2180"/>
              <a:t>No one is getting Milk</a:t>
            </a:r>
          </a:p>
          <a:p>
            <a:pPr>
              <a:spcBef>
                <a:spcPts val="773"/>
              </a:spcBef>
            </a:pPr>
            <a:r>
              <a:rPr lang="en-US" altLang="en-US" sz="2180"/>
              <a:t>How about two Notes?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47F3BD3-3138-EBF8-4F49-EB4C577EC6B7}"/>
              </a:ext>
            </a:extLst>
          </p:cNvPr>
          <p:cNvSpPr>
            <a:spLocks/>
          </p:cNvSpPr>
          <p:nvPr/>
        </p:nvSpPr>
        <p:spPr bwMode="auto">
          <a:xfrm>
            <a:off x="2533055" y="2023864"/>
            <a:ext cx="7116961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2:leave Note;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3:if(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4: 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noNote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5:  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buyMilk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6: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7:}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8:remove Note;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DD036A66-E920-E68D-D9B8-C4D34A792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Milk Example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6BA3702-8631-64E5-B198-1D984853E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8927" y="5808809"/>
            <a:ext cx="8036719" cy="1419820"/>
          </a:xfrm>
        </p:spPr>
        <p:txBody>
          <a:bodyPr/>
          <a:lstStyle/>
          <a:p>
            <a:pPr eaLnBrk="1" hangingPunct="1"/>
            <a:r>
              <a:rPr lang="en-US" altLang="en-US" sz="1687"/>
              <a:t>Context Switch may cause each thread to think the other one is getting Milk (Starvation)</a:t>
            </a:r>
          </a:p>
          <a:p>
            <a:pPr eaLnBrk="1" hangingPunct="1"/>
            <a:r>
              <a:rPr lang="en-US" altLang="en-US" sz="1687"/>
              <a:t>How can we end up with too much milk?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0CF7A02-6677-4807-A88F-3BC16E27F86F}"/>
              </a:ext>
            </a:extLst>
          </p:cNvPr>
          <p:cNvSpPr>
            <a:spLocks/>
          </p:cNvSpPr>
          <p:nvPr/>
        </p:nvSpPr>
        <p:spPr bwMode="auto">
          <a:xfrm>
            <a:off x="2265013" y="2460176"/>
            <a:ext cx="3902273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2:leave Note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3:if(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4: if(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noNote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 B){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5:  </a:t>
            </a:r>
            <a:r>
              <a:rPr lang="en-US" altLang="en-US" sz="3023" b="0" dirty="0" err="1">
                <a:latin typeface="Courier New" panose="02070309020205020404" pitchFamily="49" charset="0"/>
                <a:sym typeface="Courier New" panose="02070309020205020404" pitchFamily="49" charset="0"/>
              </a:rPr>
              <a:t>buyMilk</a:t>
            </a: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6: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7:}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 dirty="0">
                <a:latin typeface="Courier New" panose="02070309020205020404" pitchFamily="49" charset="0"/>
                <a:sym typeface="Courier New" panose="02070309020205020404" pitchFamily="49" charset="0"/>
              </a:rPr>
              <a:t>8:remove Note A;</a:t>
            </a:r>
          </a:p>
        </p:txBody>
      </p:sp>
      <p:sp>
        <p:nvSpPr>
          <p:cNvPr id="74757" name="Rectangle 4">
            <a:extLst>
              <a:ext uri="{FF2B5EF4-FFF2-40B4-BE49-F238E27FC236}">
                <a16:creationId xmlns:a16="http://schemas.microsoft.com/office/drawing/2014/main" id="{000B1350-E852-6B86-ACAA-6FB515BF20C0}"/>
              </a:ext>
            </a:extLst>
          </p:cNvPr>
          <p:cNvSpPr>
            <a:spLocks/>
          </p:cNvSpPr>
          <p:nvPr/>
        </p:nvSpPr>
        <p:spPr bwMode="auto">
          <a:xfrm>
            <a:off x="6390528" y="2460176"/>
            <a:ext cx="3902273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2:leave Note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3:if(noMilk){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4: if(noNote A){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5:  buyMilk();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6: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7:}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8:remove Note B;</a:t>
            </a:r>
          </a:p>
        </p:txBody>
      </p:sp>
      <p:sp>
        <p:nvSpPr>
          <p:cNvPr id="74758" name="Rectangle 5">
            <a:extLst>
              <a:ext uri="{FF2B5EF4-FFF2-40B4-BE49-F238E27FC236}">
                <a16:creationId xmlns:a16="http://schemas.microsoft.com/office/drawing/2014/main" id="{10A17F67-DBDD-DF47-052C-9FCFB77CC6C1}"/>
              </a:ext>
            </a:extLst>
          </p:cNvPr>
          <p:cNvSpPr>
            <a:spLocks/>
          </p:cNvSpPr>
          <p:nvPr/>
        </p:nvSpPr>
        <p:spPr bwMode="auto">
          <a:xfrm>
            <a:off x="3413503" y="1919082"/>
            <a:ext cx="1614224" cy="4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23">
                <a:latin typeface="Helvetica Neue" charset="0"/>
                <a:sym typeface="Helvetica Neue" charset="0"/>
              </a:rPr>
              <a:t>Thread 1</a:t>
            </a:r>
          </a:p>
        </p:txBody>
      </p:sp>
      <p:sp>
        <p:nvSpPr>
          <p:cNvPr id="74759" name="Rectangle 6">
            <a:extLst>
              <a:ext uri="{FF2B5EF4-FFF2-40B4-BE49-F238E27FC236}">
                <a16:creationId xmlns:a16="http://schemas.microsoft.com/office/drawing/2014/main" id="{C9DFB679-A6AF-D5B5-2974-C1AEB03CC2F8}"/>
              </a:ext>
            </a:extLst>
          </p:cNvPr>
          <p:cNvSpPr>
            <a:spLocks/>
          </p:cNvSpPr>
          <p:nvPr/>
        </p:nvSpPr>
        <p:spPr bwMode="auto">
          <a:xfrm>
            <a:off x="7539018" y="1919082"/>
            <a:ext cx="1614224" cy="46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23">
                <a:latin typeface="Helvetica Neue" charset="0"/>
                <a:sym typeface="Helvetica Neue" charset="0"/>
              </a:rPr>
              <a:t>Thread 2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2004</Words>
  <Application>Microsoft Office PowerPoint</Application>
  <PresentationFormat>Widescreen</PresentationFormat>
  <Paragraphs>277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Courier New</vt:lpstr>
      <vt:lpstr>Goudy Old Style</vt:lpstr>
      <vt:lpstr>Helvetica Neue</vt:lpstr>
      <vt:lpstr>Helvetica Neue Light</vt:lpstr>
      <vt:lpstr>Symbol</vt:lpstr>
      <vt:lpstr>Wingdings</vt:lpstr>
      <vt:lpstr>MarrakeshVTI</vt:lpstr>
      <vt:lpstr>Mutual Exclusion</vt:lpstr>
      <vt:lpstr>The Mutual Exclusion Problem</vt:lpstr>
      <vt:lpstr>The Mutual Exclusion Problem</vt:lpstr>
      <vt:lpstr>Example Critical Section: The Milk Problem</vt:lpstr>
      <vt:lpstr>Milk Example</vt:lpstr>
      <vt:lpstr>Milk Example</vt:lpstr>
      <vt:lpstr>Milk Example</vt:lpstr>
      <vt:lpstr>Milk Example</vt:lpstr>
      <vt:lpstr>Milk Example</vt:lpstr>
      <vt:lpstr>Milk Example</vt:lpstr>
      <vt:lpstr>Solution Discussion</vt:lpstr>
      <vt:lpstr>Better Solution</vt:lpstr>
      <vt:lpstr>Multual Exclusion Protocols</vt:lpstr>
      <vt:lpstr>Multual Exclusion Protocols</vt:lpstr>
      <vt:lpstr>Multual Exclusion Protocols</vt:lpstr>
      <vt:lpstr>Multual Exclusion Protocols</vt:lpstr>
      <vt:lpstr>Multual Exclusion Protocols</vt:lpstr>
      <vt:lpstr>Peterson’s Algorithm</vt:lpstr>
      <vt:lpstr>Dekker’s Algorithm</vt:lpstr>
      <vt:lpstr>Lamport’s Bakery Algorithm</vt:lpstr>
      <vt:lpstr>Hardware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103</cp:revision>
  <dcterms:created xsi:type="dcterms:W3CDTF">2024-01-11T18:12:50Z</dcterms:created>
  <dcterms:modified xsi:type="dcterms:W3CDTF">2024-01-11T20:53:19Z</dcterms:modified>
</cp:coreProperties>
</file>