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80024" autoAdjust="0"/>
  </p:normalViewPr>
  <p:slideViewPr>
    <p:cSldViewPr snapToGrid="0">
      <p:cViewPr varScale="1">
        <p:scale>
          <a:sx n="85" d="100"/>
          <a:sy n="85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68C49-1136-4CD6-BF84-09BF06A9E6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2FD0-8EFD-48B5-A1D0-1004723E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starvation: [] (p2 -&gt; &lt;&gt; p8)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94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violation of mutual exclusion: [] not (p8 and q8)</a:t>
            </a:r>
          </a:p>
          <a:p>
            <a:r>
              <a:rPr lang="en-US" dirty="0"/>
              <a:t>p8 and q8 -&gt; </a:t>
            </a:r>
            <a:r>
              <a:rPr lang="en-US" dirty="0" err="1"/>
              <a:t>wantp</a:t>
            </a:r>
            <a:r>
              <a:rPr lang="en-US" dirty="0"/>
              <a:t> and </a:t>
            </a:r>
            <a:r>
              <a:rPr lang="en-US" dirty="0" err="1"/>
              <a:t>wantq</a:t>
            </a:r>
            <a:endParaRPr lang="en-US" dirty="0"/>
          </a:p>
          <a:p>
            <a:r>
              <a:rPr lang="en-US" dirty="0" err="1"/>
              <a:t>wantq</a:t>
            </a:r>
            <a:r>
              <a:rPr lang="en-US" dirty="0"/>
              <a:t> implies turn = 2 and turn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49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violation of mutual exclusion: [] not (p8 and q8)</a:t>
            </a:r>
          </a:p>
          <a:p>
            <a:r>
              <a:rPr lang="en-US" dirty="0"/>
              <a:t>p8 and q8 -&gt; </a:t>
            </a:r>
            <a:r>
              <a:rPr lang="en-US" dirty="0" err="1"/>
              <a:t>wantp</a:t>
            </a:r>
            <a:r>
              <a:rPr lang="en-US" dirty="0"/>
              <a:t> and </a:t>
            </a:r>
            <a:r>
              <a:rPr lang="en-US" dirty="0" err="1"/>
              <a:t>wantq</a:t>
            </a:r>
            <a:endParaRPr lang="en-US" dirty="0"/>
          </a:p>
          <a:p>
            <a:r>
              <a:rPr lang="en-US" dirty="0" err="1"/>
              <a:t>wantq</a:t>
            </a:r>
            <a:r>
              <a:rPr lang="en-US" dirty="0"/>
              <a:t> implies turn = 2 and turn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87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violation of mutual exclusion: [] not (p8 and q8)</a:t>
            </a:r>
          </a:p>
          <a:p>
            <a:r>
              <a:rPr lang="en-US" dirty="0"/>
              <a:t>p8 and q8 -&gt; </a:t>
            </a:r>
            <a:r>
              <a:rPr lang="en-US" dirty="0" err="1"/>
              <a:t>wantp</a:t>
            </a:r>
            <a:r>
              <a:rPr lang="en-US" dirty="0"/>
              <a:t> and </a:t>
            </a:r>
            <a:r>
              <a:rPr lang="en-US" dirty="0" err="1"/>
              <a:t>wantq</a:t>
            </a:r>
            <a:endParaRPr lang="en-US" dirty="0"/>
          </a:p>
          <a:p>
            <a:r>
              <a:rPr lang="en-US" dirty="0" err="1"/>
              <a:t>wantq</a:t>
            </a:r>
            <a:r>
              <a:rPr lang="en-US" dirty="0"/>
              <a:t> implies turn = 2 and turn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43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violation of mutual exclusion: [] not (p8 and q8)</a:t>
            </a:r>
          </a:p>
          <a:p>
            <a:r>
              <a:rPr lang="en-US" dirty="0"/>
              <a:t>p8 and q8 -&gt; </a:t>
            </a:r>
            <a:r>
              <a:rPr lang="en-US" dirty="0" err="1"/>
              <a:t>wantp</a:t>
            </a:r>
            <a:r>
              <a:rPr lang="en-US" dirty="0"/>
              <a:t> and </a:t>
            </a:r>
            <a:r>
              <a:rPr lang="en-US" dirty="0" err="1"/>
              <a:t>wantq</a:t>
            </a:r>
            <a:endParaRPr lang="en-US" dirty="0"/>
          </a:p>
          <a:p>
            <a:r>
              <a:rPr lang="en-US" dirty="0" err="1"/>
              <a:t>wantq</a:t>
            </a:r>
            <a:r>
              <a:rPr lang="en-US" dirty="0"/>
              <a:t> implies turn = 2 and turn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6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starvation: [] (p2 -&gt; &lt;&gt; p8)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7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starvation: [] (p2 -&gt; &lt;&gt; p8)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03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starvation: [] (p2 -&gt; &lt;&gt; p8)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4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starvation: [] (p2 -&gt; &lt;&gt; p8)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6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starvation: [] (p2 -&gt; &lt;&gt; p8)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90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starvation: [] (p2 -&gt; &lt;&gt; p8)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60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violation of mutual exclusion: [] not (p8 and q8)</a:t>
            </a:r>
          </a:p>
          <a:p>
            <a:r>
              <a:rPr lang="en-US" dirty="0"/>
              <a:t>p8 and q8 -&gt; </a:t>
            </a:r>
            <a:r>
              <a:rPr lang="en-US" dirty="0" err="1"/>
              <a:t>wantp</a:t>
            </a:r>
            <a:r>
              <a:rPr lang="en-US" dirty="0"/>
              <a:t> and </a:t>
            </a:r>
            <a:r>
              <a:rPr lang="en-US" dirty="0" err="1"/>
              <a:t>wantq</a:t>
            </a:r>
            <a:endParaRPr lang="en-US" dirty="0"/>
          </a:p>
          <a:p>
            <a:r>
              <a:rPr lang="en-US" dirty="0" err="1"/>
              <a:t>wantq</a:t>
            </a:r>
            <a:r>
              <a:rPr lang="en-US" dirty="0"/>
              <a:t> implies turn = 2 and turn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41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violation of mutual exclusion: [] not (p8 and q8)</a:t>
            </a:r>
          </a:p>
          <a:p>
            <a:r>
              <a:rPr lang="en-US" dirty="0"/>
              <a:t>p8 and q8 -&gt; </a:t>
            </a:r>
            <a:r>
              <a:rPr lang="en-US" dirty="0" err="1"/>
              <a:t>wantp</a:t>
            </a:r>
            <a:r>
              <a:rPr lang="en-US" dirty="0"/>
              <a:t> and </a:t>
            </a:r>
            <a:r>
              <a:rPr lang="en-US" dirty="0" err="1"/>
              <a:t>wantq</a:t>
            </a:r>
            <a:endParaRPr lang="en-US" dirty="0"/>
          </a:p>
          <a:p>
            <a:r>
              <a:rPr lang="en-US" dirty="0" err="1"/>
              <a:t>wantq</a:t>
            </a:r>
            <a:r>
              <a:rPr lang="en-US" dirty="0"/>
              <a:t> implies turn = 2 and turn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32FD0-8EFD-48B5-A1D0-1004723EEE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0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609600"/>
            <a:ext cx="10972800" cy="495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0" y="6377355"/>
            <a:ext cx="162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8400" y="6377355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362701"/>
            <a:ext cx="812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algn="r"/>
            <a:r>
              <a:rPr lang="en-US" dirty="0"/>
              <a:t>| </a:t>
            </a:r>
            <a:fld id="{BA13C625-9B67-4A70-A9C3-06D9E61B09A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3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1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C59A77E4-1AD6-0CEC-D494-35A5030DB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64930-DB0F-3E8B-519A-EF6FDBE64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Thread Correctness Proofs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C5C5-C68F-0D05-AEBF-4F6F46053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876812" cy="948601"/>
          </a:xfrm>
        </p:spPr>
        <p:txBody>
          <a:bodyPr anchor="t">
            <a:normAutofit fontScale="550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William M. Mongan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From Principles of Concurrent and Distributed Programming by Mordechai Ben-Ari</a:t>
            </a:r>
          </a:p>
        </p:txBody>
      </p:sp>
    </p:spTree>
    <p:extLst>
      <p:ext uri="{BB962C8B-B14F-4D97-AF65-F5344CB8AC3E}">
        <p14:creationId xmlns:p14="http://schemas.microsoft.com/office/powerpoint/2010/main" val="101339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/>
          <a:lstStyle/>
          <a:p>
            <a:r>
              <a:rPr lang="en-US" dirty="0"/>
              <a:t>Proof of Dekker’s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8" y="1603922"/>
            <a:ext cx="11473611" cy="3650155"/>
          </a:xfrm>
        </p:spPr>
        <p:txBody>
          <a:bodyPr>
            <a:noAutofit/>
          </a:bodyPr>
          <a:lstStyle/>
          <a:p>
            <a:r>
              <a:rPr lang="de-DE" altLang="en-US" sz="1600" dirty="0">
                <a:sym typeface="Symbol" panose="05050102010706020507" pitchFamily="18" charset="2"/>
              </a:rPr>
              <a:t>if p wants to enter the critical section it will do so eventually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    </a:t>
            </a:r>
            <a:r>
              <a:rPr lang="de-DE" altLang="en-US" sz="1600" b="1" dirty="0">
                <a:sym typeface="Symbol" panose="05050102010706020507" pitchFamily="18" charset="2"/>
              </a:rPr>
              <a:t>[] ( p2   p8)</a:t>
            </a:r>
            <a:endParaRPr lang="de-DE" altLang="en-US" sz="1600" b="1" dirty="0"/>
          </a:p>
          <a:p>
            <a:pPr marL="0" indent="0">
              <a:buNone/>
            </a:pPr>
            <a:r>
              <a:rPr lang="de-DE" altLang="en-US" sz="1600" dirty="0"/>
              <a:t>  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rgbClr val="7E21D0"/>
                </a:solidFill>
              </a:rPr>
              <a:t>case II.2:</a:t>
            </a:r>
            <a:r>
              <a:rPr lang="de-DE" altLang="en-US" sz="1600" dirty="0"/>
              <a:t> </a:t>
            </a:r>
            <a:r>
              <a:rPr lang="de-DE" altLang="en-US" sz="1600" b="1" dirty="0"/>
              <a:t>q</a:t>
            </a:r>
            <a:r>
              <a:rPr lang="de-DE" altLang="en-US" sz="1600" dirty="0"/>
              <a:t> leaves its </a:t>
            </a:r>
            <a:r>
              <a:rPr lang="de-DE" altLang="en-US" sz="1600" b="1" dirty="0"/>
              <a:t>non</a:t>
            </a:r>
            <a:r>
              <a:rPr lang="de-DE" altLang="en-US" sz="1600" dirty="0"/>
              <a:t>critical section:  </a:t>
            </a:r>
            <a:r>
              <a:rPr lang="de-DE" altLang="en-US" sz="1600" dirty="0">
                <a:solidFill>
                  <a:schemeClr val="accent2"/>
                </a:solidFill>
              </a:rPr>
              <a:t>[]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</a:t>
            </a:r>
            <a:r>
              <a:rPr lang="de-DE" altLang="en-US" sz="1600" b="1" dirty="0">
                <a:solidFill>
                  <a:schemeClr val="accent2"/>
                </a:solidFill>
              </a:rPr>
              <a:t>q1 </a:t>
            </a:r>
            <a:r>
              <a:rPr lang="de-DE" altLang="en-US" sz="1600" b="1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(p2  p3  p4  p5  p6  p7)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</a:t>
            </a:r>
            <a:r>
              <a:rPr lang="de-DE" altLang="en-US" sz="1600" dirty="0">
                <a:sym typeface="Symbol" panose="05050102010706020507" pitchFamily="18" charset="2"/>
              </a:rPr>
              <a:t> 0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.     turn=2</a:t>
            </a:r>
            <a:endParaRPr lang="de-DE" altLang="en-US" sz="1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de-DE" altLang="en-US" sz="1600" b="1" dirty="0">
                <a:solidFill>
                  <a:srgbClr val="7E21D0"/>
                </a:solidFill>
                <a:sym typeface="Symbol" panose="05050102010706020507" pitchFamily="18" charset="2"/>
              </a:rPr>
              <a:t>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de-DE" altLang="en-US" sz="1600" dirty="0">
                <a:sym typeface="Symbol" panose="05050102010706020507" pitchFamily="18" charset="2"/>
              </a:rPr>
              <a:t>show: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turn=2 </a:t>
            </a:r>
            <a:r>
              <a:rPr lang="de-DE" altLang="en-US" sz="1600" b="1" dirty="0">
                <a:solidFill>
                  <a:schemeClr val="accent2"/>
                </a:solidFill>
              </a:rPr>
              <a:t>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  turn=1 </a:t>
            </a:r>
            <a:r>
              <a:rPr lang="de-DE" altLang="en-US" sz="1600" dirty="0">
                <a:sym typeface="Symbol" panose="05050102010706020507" pitchFamily="18" charset="2"/>
              </a:rPr>
              <a:t>and apply case II.1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1.  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[] turn=2 </a:t>
            </a:r>
            <a:r>
              <a:rPr lang="de-DE" altLang="en-US" sz="1600" dirty="0">
                <a:sym typeface="Symbol" panose="05050102010706020507" pitchFamily="18" charset="2"/>
              </a:rPr>
              <a:t>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(p2  p3  p4  p5  p6  p7) 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                 []</a:t>
            </a:r>
            <a:r>
              <a:rPr lang="de-DE" altLang="en-US" sz="1600" dirty="0"/>
              <a:t> </a:t>
            </a:r>
            <a:r>
              <a:rPr lang="de-DE" altLang="en-US" sz="1600" b="1" dirty="0">
                <a:solidFill>
                  <a:schemeClr val="accent2"/>
                </a:solidFill>
              </a:rPr>
              <a:t>wantp=false                     </a:t>
            </a:r>
            <a:r>
              <a:rPr lang="de-DE" altLang="en-US" sz="1600" dirty="0"/>
              <a:t>(trapped in p6)</a:t>
            </a:r>
          </a:p>
          <a:p>
            <a:pPr marL="0" indent="0">
              <a:buNone/>
            </a:pPr>
            <a:r>
              <a:rPr lang="de-DE" altLang="en-US" sz="1600" dirty="0"/>
              <a:t>        2.   </a:t>
            </a:r>
            <a:r>
              <a:rPr lang="de-DE" altLang="en-US" sz="1600" dirty="0">
                <a:solidFill>
                  <a:schemeClr val="accent2"/>
                </a:solidFill>
              </a:rPr>
              <a:t>[]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</a:t>
            </a:r>
            <a:r>
              <a:rPr lang="de-DE" altLang="en-US" sz="1600" b="1" dirty="0">
                <a:solidFill>
                  <a:schemeClr val="accent2"/>
                </a:solidFill>
              </a:rPr>
              <a:t>q1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 [] turn=2   []</a:t>
            </a:r>
            <a:r>
              <a:rPr lang="de-DE" altLang="en-US" sz="1600" dirty="0"/>
              <a:t> </a:t>
            </a:r>
            <a:r>
              <a:rPr lang="de-DE" altLang="en-US" sz="1600" b="1" dirty="0">
                <a:solidFill>
                  <a:schemeClr val="accent2"/>
                </a:solidFill>
              </a:rPr>
              <a:t>wantp=false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  q9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 </a:t>
            </a:r>
            <a:r>
              <a:rPr lang="de-DE" altLang="en-US" sz="1600" dirty="0">
                <a:sym typeface="Symbol" panose="05050102010706020507" pitchFamily="18" charset="2"/>
              </a:rPr>
              <a:t>3.  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q9   turn=1 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4.  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[] turn=2 </a:t>
            </a:r>
            <a:r>
              <a:rPr lang="de-DE" altLang="en-US" sz="1600" dirty="0">
                <a:sym typeface="Symbol" panose="05050102010706020507" pitchFamily="18" charset="2"/>
              </a:rPr>
              <a:t>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(p2  p3  p4  p5  p6  p7)   turn=1                                                                 </a:t>
            </a:r>
            <a:r>
              <a:rPr lang="de-DE" altLang="en-US" sz="1600" dirty="0">
                <a:sym typeface="Symbol" panose="05050102010706020507" pitchFamily="18" charset="2"/>
              </a:rPr>
              <a:t>(1-4)        </a:t>
            </a:r>
            <a:r>
              <a:rPr lang="de-DE" altLang="en-US" sz="1600" b="1" dirty="0">
                <a:solidFill>
                  <a:srgbClr val="952D38"/>
                </a:solidFill>
                <a:sym typeface="Symbol" panose="05050102010706020507" pitchFamily="18" charset="2"/>
              </a:rPr>
              <a:t>contradiction.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359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/>
          <a:lstStyle/>
          <a:p>
            <a:r>
              <a:rPr lang="en-US" dirty="0"/>
              <a:t>Proof of Dekker’s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5" y="1203227"/>
            <a:ext cx="9076329" cy="3650155"/>
          </a:xfrm>
        </p:spPr>
        <p:txBody>
          <a:bodyPr/>
          <a:lstStyle/>
          <a:p>
            <a:r>
              <a:rPr lang="de-DE" altLang="en-US" dirty="0"/>
              <a:t>Does Dekker protect the critical </a:t>
            </a:r>
            <a:br>
              <a:rPr lang="de-DE" altLang="en-US" dirty="0"/>
            </a:br>
            <a:r>
              <a:rPr lang="de-DE" altLang="en-US" dirty="0"/>
              <a:t>section?</a:t>
            </a:r>
          </a:p>
          <a:p>
            <a:r>
              <a:rPr lang="de-DE" altLang="en-US" dirty="0">
                <a:solidFill>
                  <a:schemeClr val="tx1"/>
                </a:solidFill>
              </a:rPr>
              <a:t>What is the invariant?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B92F9E82-6571-1175-7FB2-D88A87C2665F}"/>
              </a:ext>
            </a:extLst>
          </p:cNvPr>
          <p:cNvGraphicFramePr>
            <a:graphicFrameLocks noGrp="1"/>
          </p:cNvGraphicFramePr>
          <p:nvPr/>
        </p:nvGraphicFramePr>
        <p:xfrm>
          <a:off x="4511351" y="1222473"/>
          <a:ext cx="7543800" cy="5564621"/>
        </p:xfrm>
        <a:graphic>
          <a:graphicData uri="http://schemas.openxmlformats.org/drawingml/2006/table">
            <a:tbl>
              <a:tblPr/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8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,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integer turn1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 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p3:   while wantq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p4:     if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p5:         wantpfalse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p6:         await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p7:         wantptrue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p9:   turn2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p10: wantpfalse</a:t>
                      </a:r>
                      <a:endParaRPr kumimoji="0" 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28" charset="-128"/>
                        <a:sym typeface="Symbol" pitchFamily="-128" charset="2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 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q3:   while wantp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q4:     if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q5:         wantqfalse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q6:         await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q7:         wantqtrue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q9:   turn1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q10: wantqfalse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23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>
            <a:normAutofit fontScale="90000"/>
          </a:bodyPr>
          <a:lstStyle/>
          <a:p>
            <a:r>
              <a:rPr lang="en-US" dirty="0"/>
              <a:t>Proof of Mutual Exclusion in Ben-Ari “Attempt #3”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5" y="1203227"/>
            <a:ext cx="9076329" cy="3650155"/>
          </a:xfrm>
        </p:spPr>
        <p:txBody>
          <a:bodyPr/>
          <a:lstStyle/>
          <a:p>
            <a:r>
              <a:rPr lang="de-DE" altLang="en-US" dirty="0"/>
              <a:t>Ben-Ari shows this in steps:</a:t>
            </a:r>
          </a:p>
          <a:p>
            <a:pPr lvl="2"/>
            <a:r>
              <a:rPr lang="de-DE" altLang="en-US" dirty="0"/>
              <a:t>Lemma 4.1: Invariant: P3..5 </a:t>
            </a:r>
            <a:r>
              <a:rPr lang="de-DE" altLang="en-US" dirty="0">
                <a:sym typeface="Wingdings" panose="05000000000000000000" pitchFamily="2" charset="2"/>
              </a:rPr>
              <a:t> wantp</a:t>
            </a:r>
          </a:p>
          <a:p>
            <a:pPr lvl="2"/>
            <a:r>
              <a:rPr lang="de-DE" altLang="en-US" dirty="0">
                <a:sym typeface="Wingdings" panose="05000000000000000000" pitchFamily="2" charset="2"/>
              </a:rPr>
              <a:t>Lemma 4.2: Invariant: wantp  p3..5</a:t>
            </a:r>
          </a:p>
          <a:p>
            <a:pPr lvl="2"/>
            <a:r>
              <a:rPr lang="de-DE" altLang="en-US" dirty="0">
                <a:sym typeface="Wingdings" panose="05000000000000000000" pitchFamily="2" charset="2"/>
              </a:rPr>
              <a:t>Symmetry for q/wantq</a:t>
            </a:r>
          </a:p>
          <a:p>
            <a:pPr lvl="2"/>
            <a:r>
              <a:rPr lang="de-DE" altLang="en-US" dirty="0">
                <a:sym typeface="Wingdings" panose="05000000000000000000" pitchFamily="2" charset="2"/>
              </a:rPr>
              <a:t>Thus...</a:t>
            </a:r>
            <a:endParaRPr lang="de-DE" altLang="en-US" dirty="0"/>
          </a:p>
        </p:txBody>
      </p:sp>
      <p:graphicFrame>
        <p:nvGraphicFramePr>
          <p:cNvPr id="4" name="Group 52">
            <a:extLst>
              <a:ext uri="{FF2B5EF4-FFF2-40B4-BE49-F238E27FC236}">
                <a16:creationId xmlns:a16="http://schemas.microsoft.com/office/drawing/2014/main" id="{6AC3E06E-2998-A614-DF2B-BCBD3FA97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019753"/>
              </p:ext>
            </p:extLst>
          </p:nvPr>
        </p:nvGraphicFramePr>
        <p:xfrm>
          <a:off x="4397022" y="2054971"/>
          <a:ext cx="7772400" cy="4664079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Algorithm 3.8:  Third attempt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wantp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←false, wantq 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non-critical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non-critical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wantp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 true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wantq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p3: await wantq=false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Await wantp=false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p4: 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q4: 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454A0A9-1AE4-5DBD-17E1-950AD0BD2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859986"/>
              </p:ext>
            </p:extLst>
          </p:nvPr>
        </p:nvGraphicFramePr>
        <p:xfrm>
          <a:off x="549055" y="3168518"/>
          <a:ext cx="32004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586" imgH="215806" progId="Equation.3">
                  <p:embed/>
                </p:oleObj>
              </mc:Choice>
              <mc:Fallback>
                <p:oleObj name="Equation" r:id="rId3" imgW="723586" imgH="215806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94DCB446-B3CF-47B8-3B34-F83BFC763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055" y="3168518"/>
                        <a:ext cx="32004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4663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>
            <a:normAutofit fontScale="90000"/>
          </a:bodyPr>
          <a:lstStyle/>
          <a:p>
            <a:r>
              <a:rPr lang="en-US" dirty="0"/>
              <a:t>Proof of Mutual Exclusion in Ben-Ari “Attempt #3”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5" y="1203227"/>
            <a:ext cx="9076329" cy="3650155"/>
          </a:xfrm>
        </p:spPr>
        <p:txBody>
          <a:bodyPr/>
          <a:lstStyle/>
          <a:p>
            <a:r>
              <a:rPr lang="de-DE" altLang="en-US" dirty="0"/>
              <a:t>Ben-Ari shows this in steps:</a:t>
            </a:r>
          </a:p>
          <a:p>
            <a:pPr lvl="2"/>
            <a:r>
              <a:rPr lang="de-DE" altLang="en-US" dirty="0"/>
              <a:t>Lemma 4.1: Invariant: P3..5 </a:t>
            </a:r>
            <a:r>
              <a:rPr lang="de-DE" altLang="en-US" dirty="0">
                <a:sym typeface="Wingdings" panose="05000000000000000000" pitchFamily="2" charset="2"/>
              </a:rPr>
              <a:t> wantp</a:t>
            </a:r>
          </a:p>
          <a:p>
            <a:pPr lvl="4"/>
            <a:endParaRPr lang="de-DE" alt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4" name="Group 52">
            <a:extLst>
              <a:ext uri="{FF2B5EF4-FFF2-40B4-BE49-F238E27FC236}">
                <a16:creationId xmlns:a16="http://schemas.microsoft.com/office/drawing/2014/main" id="{6AC3E06E-2998-A614-DF2B-BCBD3FA97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196337"/>
              </p:ext>
            </p:extLst>
          </p:nvPr>
        </p:nvGraphicFramePr>
        <p:xfrm>
          <a:off x="4329288" y="696265"/>
          <a:ext cx="7772400" cy="4664079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Algorithm 3.8:  Third attempt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←false,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wantq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 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non-critical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non-critical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wantp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 true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wantq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p3: await wantq=false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Await wantp=false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p4: 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q4: 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5F67CD11-D7B0-45D7-A119-5F1A51115D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792318"/>
              </p:ext>
            </p:extLst>
          </p:nvPr>
        </p:nvGraphicFramePr>
        <p:xfrm>
          <a:off x="549055" y="5415275"/>
          <a:ext cx="6218899" cy="13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41800" imgH="889000" progId="Equation.3">
                  <p:embed/>
                </p:oleObj>
              </mc:Choice>
              <mc:Fallback>
                <p:oleObj name="Equation" r:id="rId3" imgW="4241800" imgH="889000" progId="Equation.3">
                  <p:embed/>
                  <p:pic>
                    <p:nvPicPr>
                      <p:cNvPr id="11268" name="Object 4">
                        <a:extLst>
                          <a:ext uri="{FF2B5EF4-FFF2-40B4-BE49-F238E27FC236}">
                            <a16:creationId xmlns:a16="http://schemas.microsoft.com/office/drawing/2014/main" id="{530213B0-6819-2888-492C-27519DFECC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055" y="5415275"/>
                        <a:ext cx="6218899" cy="130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98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>
            <a:normAutofit fontScale="90000"/>
          </a:bodyPr>
          <a:lstStyle/>
          <a:p>
            <a:r>
              <a:rPr lang="en-US" dirty="0"/>
              <a:t>Proof of Mutual Exclusion in Ben-Ari “Attempt #3”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6" y="1203227"/>
            <a:ext cx="3424634" cy="5400773"/>
          </a:xfrm>
        </p:spPr>
        <p:txBody>
          <a:bodyPr>
            <a:normAutofit lnSpcReduction="10000"/>
          </a:bodyPr>
          <a:lstStyle/>
          <a:p>
            <a:r>
              <a:rPr lang="de-DE" altLang="en-US" dirty="0"/>
              <a:t>Lemma 4.1: Invariant: P3..5 </a:t>
            </a:r>
            <a:r>
              <a:rPr lang="de-DE" altLang="en-US" dirty="0">
                <a:sym typeface="Wingdings" panose="05000000000000000000" pitchFamily="2" charset="2"/>
              </a:rPr>
              <a:t> wantp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Base Case: p1 is not p3..5, so trivially true since the antecedent is false.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Inductive Case: Progress of thread Q can’t change A since Q doesn’t affect truth of pi or </a:t>
            </a:r>
            <a:r>
              <a:rPr lang="en-US" altLang="en-US" sz="1600" dirty="0" err="1"/>
              <a:t>wantp</a:t>
            </a:r>
            <a:r>
              <a:rPr lang="en-US" altLang="en-US" sz="16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If we execute line p1 and go to p2, it doesn’t change A either since </a:t>
            </a:r>
            <a:r>
              <a:rPr lang="en-US" altLang="en-US" sz="1600" dirty="0" err="1"/>
              <a:t>wantp</a:t>
            </a:r>
            <a:r>
              <a:rPr lang="en-US" altLang="en-US" sz="1600" dirty="0"/>
              <a:t> is unchanged and p3..p5 is still false.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If we execute line p2 and go to p3, p3..5 is true, but </a:t>
            </a:r>
            <a:r>
              <a:rPr lang="en-US" altLang="en-US" sz="1600" dirty="0" err="1"/>
              <a:t>wantp</a:t>
            </a:r>
            <a:r>
              <a:rPr lang="en-US" altLang="en-US" sz="1600" dirty="0"/>
              <a:t> is true. T -&gt; T is true so A is true.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If we execute line p3 and go to p4, then p3..5 is true, but </a:t>
            </a:r>
            <a:r>
              <a:rPr lang="en-US" altLang="en-US" sz="1600" dirty="0" err="1"/>
              <a:t>wantp</a:t>
            </a:r>
            <a:r>
              <a:rPr lang="en-US" altLang="en-US" sz="1600" dirty="0"/>
              <a:t> remains true.  So A is true.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If we execute line p4 and go to p5, A remains true because </a:t>
            </a:r>
            <a:r>
              <a:rPr lang="en-US" altLang="en-US" sz="1600" dirty="0" err="1"/>
              <a:t>wantp</a:t>
            </a:r>
            <a:r>
              <a:rPr lang="en-US" altLang="en-US" sz="1600" dirty="0"/>
              <a:t> doesn’t get changed.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If we execute line p5 and back to p1, then p3..5 is false, but </a:t>
            </a:r>
            <a:r>
              <a:rPr lang="en-US" altLang="en-US" sz="1600" dirty="0" err="1"/>
              <a:t>wantp</a:t>
            </a:r>
            <a:r>
              <a:rPr lang="en-US" altLang="en-US" sz="1600" dirty="0"/>
              <a:t> becomes false, too.  So A is F-&gt;F which is true.</a:t>
            </a:r>
          </a:p>
          <a:p>
            <a:pPr lvl="2"/>
            <a:endParaRPr lang="de-DE" altLang="en-US" dirty="0">
              <a:sym typeface="Wingdings" panose="05000000000000000000" pitchFamily="2" charset="2"/>
            </a:endParaRPr>
          </a:p>
          <a:p>
            <a:pPr lvl="4"/>
            <a:endParaRPr lang="de-DE" alt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4" name="Group 52">
            <a:extLst>
              <a:ext uri="{FF2B5EF4-FFF2-40B4-BE49-F238E27FC236}">
                <a16:creationId xmlns:a16="http://schemas.microsoft.com/office/drawing/2014/main" id="{6AC3E06E-2998-A614-DF2B-BCBD3FA97EF0}"/>
              </a:ext>
            </a:extLst>
          </p:cNvPr>
          <p:cNvGraphicFramePr>
            <a:graphicFrameLocks/>
          </p:cNvGraphicFramePr>
          <p:nvPr/>
        </p:nvGraphicFramePr>
        <p:xfrm>
          <a:off x="4329288" y="696265"/>
          <a:ext cx="7772400" cy="4664079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Algorithm 3.8:  Third attempt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←false,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wantq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 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non-critical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non-critical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wantp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 true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wantq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p3: await wantq=false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Await wantp=false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p4: 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q4: 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21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>
            <a:normAutofit fontScale="90000"/>
          </a:bodyPr>
          <a:lstStyle/>
          <a:p>
            <a:r>
              <a:rPr lang="en-US" dirty="0"/>
              <a:t>Proof of Mutual Exclusion in Ben-Ari “Attempt #3”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6" y="1203227"/>
            <a:ext cx="3424634" cy="5400773"/>
          </a:xfrm>
        </p:spPr>
        <p:txBody>
          <a:bodyPr>
            <a:normAutofit/>
          </a:bodyPr>
          <a:lstStyle/>
          <a:p>
            <a:r>
              <a:rPr lang="de-DE" altLang="en-US" dirty="0"/>
              <a:t>Lemma 4.2: Invariant: wantp </a:t>
            </a:r>
            <a:r>
              <a:rPr lang="de-DE" altLang="en-US" dirty="0">
                <a:sym typeface="Wingdings" panose="05000000000000000000" pitchFamily="2" charset="2"/>
              </a:rPr>
              <a:t> p3..5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Base Case: </a:t>
            </a:r>
            <a:r>
              <a:rPr lang="en-US" altLang="en-US" sz="1600" dirty="0" err="1"/>
              <a:t>wantp</a:t>
            </a:r>
            <a:r>
              <a:rPr lang="en-US" altLang="en-US" sz="1600" dirty="0"/>
              <a:t> is always false in p1 either through initialization or through p5, so trivially true since the antecedent is false.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/>
              <a:t>Inductive Case: We look at the effects of executing the various lines of P individually.  We also consider that the operation of Q can’t affect what happens, so we don’t have to consider what is going on with that thread.</a:t>
            </a:r>
          </a:p>
          <a:p>
            <a:pPr>
              <a:lnSpc>
                <a:spcPct val="80000"/>
              </a:lnSpc>
            </a:pPr>
            <a:r>
              <a:rPr lang="en-US" altLang="en-US" sz="1600" dirty="0">
                <a:sym typeface="Wingdings" panose="05000000000000000000" pitchFamily="2" charset="2"/>
              </a:rPr>
              <a:t>Since F-&gt;T or F-&gt;F are both true, B is true as long as </a:t>
            </a:r>
            <a:r>
              <a:rPr lang="en-US" altLang="en-US" sz="1600" dirty="0" err="1">
                <a:sym typeface="Wingdings" panose="05000000000000000000" pitchFamily="2" charset="2"/>
              </a:rPr>
              <a:t>wantp</a:t>
            </a:r>
            <a:r>
              <a:rPr lang="en-US" altLang="en-US" sz="1600" dirty="0">
                <a:sym typeface="Wingdings" panose="05000000000000000000" pitchFamily="2" charset="2"/>
              </a:rPr>
              <a:t> remains false.  So we only have to worry about lines that change the state of </a:t>
            </a:r>
            <a:r>
              <a:rPr lang="en-US" altLang="en-US" sz="1600" dirty="0" err="1">
                <a:sym typeface="Wingdings" panose="05000000000000000000" pitchFamily="2" charset="2"/>
              </a:rPr>
              <a:t>wantp</a:t>
            </a:r>
            <a:r>
              <a:rPr lang="en-US" altLang="en-US" sz="1600" dirty="0">
                <a:sym typeface="Wingdings" panose="05000000000000000000" pitchFamily="2" charset="2"/>
              </a:rPr>
              <a:t>:  p2 and p5.  After executing p2, we have both </a:t>
            </a:r>
            <a:r>
              <a:rPr lang="en-US" altLang="en-US" sz="1600" dirty="0" err="1">
                <a:sym typeface="Wingdings" panose="05000000000000000000" pitchFamily="2" charset="2"/>
              </a:rPr>
              <a:t>wantp</a:t>
            </a:r>
            <a:r>
              <a:rPr lang="en-US" altLang="en-US" sz="1600" dirty="0">
                <a:sym typeface="Wingdings" panose="05000000000000000000" pitchFamily="2" charset="2"/>
              </a:rPr>
              <a:t> and p3..5 are true, so B is T-&gt;T which is true.  After executing p5, p3..5 is false, but so is </a:t>
            </a:r>
            <a:r>
              <a:rPr lang="en-US" altLang="en-US" sz="1600" dirty="0" err="1">
                <a:sym typeface="Wingdings" panose="05000000000000000000" pitchFamily="2" charset="2"/>
              </a:rPr>
              <a:t>wantp</a:t>
            </a:r>
            <a:r>
              <a:rPr lang="en-US" altLang="en-US" sz="1600" dirty="0">
                <a:sym typeface="Wingdings" panose="05000000000000000000" pitchFamily="2" charset="2"/>
              </a:rPr>
              <a:t>, so B is F-&gt;F which is true.</a:t>
            </a:r>
            <a:endParaRPr lang="de-DE" altLang="en-US" sz="1600" dirty="0">
              <a:sym typeface="Wingdings" panose="05000000000000000000" pitchFamily="2" charset="2"/>
            </a:endParaRPr>
          </a:p>
          <a:p>
            <a:pPr lvl="4"/>
            <a:endParaRPr lang="de-DE" alt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4" name="Group 52">
            <a:extLst>
              <a:ext uri="{FF2B5EF4-FFF2-40B4-BE49-F238E27FC236}">
                <a16:creationId xmlns:a16="http://schemas.microsoft.com/office/drawing/2014/main" id="{6AC3E06E-2998-A614-DF2B-BCBD3FA97EF0}"/>
              </a:ext>
            </a:extLst>
          </p:cNvPr>
          <p:cNvGraphicFramePr>
            <a:graphicFrameLocks/>
          </p:cNvGraphicFramePr>
          <p:nvPr/>
        </p:nvGraphicFramePr>
        <p:xfrm>
          <a:off x="4329288" y="696265"/>
          <a:ext cx="7772400" cy="4664079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Algorithm 3.8:  Third attempt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←false,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wantq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 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non-critical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non-critical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wantp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 true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wantq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p3: await wantq=false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Await wantp=false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p4: 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q4: 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673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>
            <a:normAutofit fontScale="90000"/>
          </a:bodyPr>
          <a:lstStyle/>
          <a:p>
            <a:r>
              <a:rPr lang="en-US" dirty="0"/>
              <a:t>Proof of Mutual Exclusion in Ben-Ari “Attempt #3”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6" y="2065867"/>
            <a:ext cx="3424634" cy="4538133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Base case: Initially (p1 ^ q1), so trivially satisfied.</a:t>
            </a:r>
          </a:p>
          <a:p>
            <a:pPr eaLnBrk="1" hangingPunct="1"/>
            <a:r>
              <a:rPr lang="en-US" altLang="en-US" sz="2400" dirty="0"/>
              <a:t>If p4 became true in our n+1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execution step, then the thread must have previously been at p3.  </a:t>
            </a:r>
          </a:p>
          <a:p>
            <a:pPr lvl="1" eaLnBrk="1" hangingPunct="1"/>
            <a:r>
              <a:rPr lang="en-US" altLang="en-US" sz="2000" b="1" dirty="0"/>
              <a:t>In order to escape p3, </a:t>
            </a:r>
            <a:r>
              <a:rPr lang="en-US" altLang="en-US" sz="2000" b="1" dirty="0" err="1"/>
              <a:t>wantq</a:t>
            </a:r>
            <a:r>
              <a:rPr lang="en-US" altLang="en-US" sz="2000" b="1" dirty="0"/>
              <a:t> must be false.  But by Lemma 4.3, this means that q3..5 are false – in particular q4 is false.  So then </a:t>
            </a:r>
            <a:r>
              <a:rPr lang="en-US" altLang="en-US" sz="2000" b="1" dirty="0">
                <a:cs typeface="Times New Roman" panose="02020603050405020304" pitchFamily="18" charset="0"/>
              </a:rPr>
              <a:t>⌐</a:t>
            </a:r>
            <a:r>
              <a:rPr lang="en-US" altLang="en-US" sz="2000" b="1" dirty="0"/>
              <a:t>(p4</a:t>
            </a:r>
            <a:r>
              <a:rPr lang="en-US" altLang="en-US" sz="2000" b="1" dirty="0">
                <a:sym typeface="Symbol" panose="05050102010706020507" pitchFamily="18" charset="2"/>
              </a:rPr>
              <a:t>q4) is true.</a:t>
            </a:r>
          </a:p>
          <a:p>
            <a:pPr eaLnBrk="1" hangingPunct="1"/>
            <a:r>
              <a:rPr lang="en-US" altLang="en-US" sz="2400" dirty="0">
                <a:sym typeface="Symbol" panose="05050102010706020507" pitchFamily="18" charset="2"/>
              </a:rPr>
              <a:t>A similar argument proceeds if we assume q4 became true in our n+1</a:t>
            </a:r>
            <a:r>
              <a:rPr lang="en-US" altLang="en-US" sz="2400" baseline="30000" dirty="0">
                <a:sym typeface="Symbol" panose="05050102010706020507" pitchFamily="18" charset="2"/>
              </a:rPr>
              <a:t>st</a:t>
            </a:r>
            <a:r>
              <a:rPr lang="en-US" altLang="en-US" sz="2400" dirty="0">
                <a:sym typeface="Symbol" panose="05050102010706020507" pitchFamily="18" charset="2"/>
              </a:rPr>
              <a:t> execution step.</a:t>
            </a:r>
          </a:p>
          <a:p>
            <a:endParaRPr lang="de-DE" alt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4" name="Group 52">
            <a:extLst>
              <a:ext uri="{FF2B5EF4-FFF2-40B4-BE49-F238E27FC236}">
                <a16:creationId xmlns:a16="http://schemas.microsoft.com/office/drawing/2014/main" id="{6AC3E06E-2998-A614-DF2B-BCBD3FA97EF0}"/>
              </a:ext>
            </a:extLst>
          </p:cNvPr>
          <p:cNvGraphicFramePr>
            <a:graphicFrameLocks/>
          </p:cNvGraphicFramePr>
          <p:nvPr/>
        </p:nvGraphicFramePr>
        <p:xfrm>
          <a:off x="4329288" y="696265"/>
          <a:ext cx="7772400" cy="4664079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Algorithm 3.8:  Third attempt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←false,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wantq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 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non-critical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non-critical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wantp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 true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wantq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←true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p3: await wantq=false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Await wantp=false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p4: critical section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q4: critical section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wantp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q5: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wantq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cs typeface="Times New Roman" pitchFamily="-128" charset="0"/>
                        </a:rPr>
                        <a:t>←false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B66CEA7-0B87-DB34-A705-BD4E230A2E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521695"/>
              </p:ext>
            </p:extLst>
          </p:nvPr>
        </p:nvGraphicFramePr>
        <p:xfrm>
          <a:off x="661173" y="1203227"/>
          <a:ext cx="32004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586" imgH="215806" progId="Equation.3">
                  <p:embed/>
                </p:oleObj>
              </mc:Choice>
              <mc:Fallback>
                <p:oleObj name="Equation" r:id="rId3" imgW="723586" imgH="215806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454A0A9-1AE4-5DBD-17E1-950AD0BD2F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73" y="1203227"/>
                        <a:ext cx="32004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47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E273-40EF-F29B-6768-EC63D3B0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Proofs of Peterson’s Algorithm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533D6204-62EC-9E13-8A88-99F1344A5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961285"/>
              </p:ext>
            </p:extLst>
          </p:nvPr>
        </p:nvGraphicFramePr>
        <p:xfrm>
          <a:off x="1733008" y="2108200"/>
          <a:ext cx="7543800" cy="4467483"/>
        </p:xfrm>
        <a:graphic>
          <a:graphicData uri="http://schemas.openxmlformats.org/drawingml/2006/table">
            <a:tbl>
              <a:tblPr/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8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,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integer last1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0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 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p3:   last 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p4:   await wantq=false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p5:             or last=2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p6: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p7:   wantpfalse</a:t>
                      </a:r>
                      <a:endParaRPr kumimoji="0" 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pitchFamily="-128" charset="-128"/>
                        <a:sym typeface="Symbol" pitchFamily="-128" charset="2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 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q3:   last 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q4:   await wantp=false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q5:             or last=1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q6: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q7:   wantqfalse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92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Proofs of Correctness by Induction: Invariant to Protect the 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dirty="0"/>
              <a:t>invariant </a:t>
            </a:r>
            <a:r>
              <a:rPr lang="de-DE" altLang="en-US" b="1" dirty="0">
                <a:sym typeface="Symbol" panose="05050102010706020507" pitchFamily="18" charset="2"/>
              </a:rPr>
              <a:t> =</a:t>
            </a:r>
            <a:r>
              <a:rPr lang="de-DE" altLang="en-US" dirty="0">
                <a:sym typeface="Symbol" panose="05050102010706020507" pitchFamily="18" charset="2"/>
              </a:rPr>
              <a:t> </a:t>
            </a:r>
            <a:r>
              <a:rPr lang="de-DE" altLang="en-US" b="1" dirty="0">
                <a:sym typeface="Symbol" panose="05050102010706020507" pitchFamily="18" charset="2"/>
              </a:rPr>
              <a:t>p3  q3</a:t>
            </a:r>
            <a:br>
              <a:rPr lang="de-DE" altLang="en-US" b="1" dirty="0">
                <a:sym typeface="Symbol" panose="05050102010706020507" pitchFamily="18" charset="2"/>
              </a:rPr>
            </a:br>
            <a:r>
              <a:rPr lang="de-DE" altLang="en-US" b="1" dirty="0">
                <a:sym typeface="Symbol" panose="05050102010706020507" pitchFamily="18" charset="2"/>
              </a:rPr>
              <a:t>(both threads are not simultaneously in the critical section)</a:t>
            </a:r>
          </a:p>
          <a:p>
            <a:endParaRPr lang="de-DE" altLang="en-US" b="1" dirty="0">
              <a:sym typeface="Symbol" panose="05050102010706020507" pitchFamily="18" charset="2"/>
            </a:endParaRPr>
          </a:p>
          <a:p>
            <a:r>
              <a:rPr lang="de-DE" altLang="en-US" b="1" dirty="0">
                <a:solidFill>
                  <a:schemeClr val="accent2"/>
                </a:solidFill>
                <a:sym typeface="Symbol" panose="05050102010706020507" pitchFamily="18" charset="2"/>
              </a:rPr>
              <a:t>base case</a:t>
            </a:r>
            <a:r>
              <a:rPr lang="de-DE" altLang="en-US" dirty="0">
                <a:sym typeface="Symbol" panose="05050102010706020507" pitchFamily="18" charset="2"/>
              </a:rPr>
              <a:t>: </a:t>
            </a:r>
            <a:r>
              <a:rPr lang="de-DE" altLang="en-US" b="1" dirty="0">
                <a:sym typeface="Symbol" panose="05050102010706020507" pitchFamily="18" charset="2"/>
              </a:rPr>
              <a:t> </a:t>
            </a:r>
            <a:r>
              <a:rPr lang="de-DE" altLang="en-US" dirty="0">
                <a:sym typeface="Symbol" panose="05050102010706020507" pitchFamily="18" charset="2"/>
              </a:rPr>
              <a:t>holds for the initial state (p1,q1, turn=1) </a:t>
            </a:r>
            <a:r>
              <a:rPr lang="de-DE" altLang="en-US" dirty="0">
                <a:solidFill>
                  <a:schemeClr val="hlink"/>
                </a:solidFill>
                <a:sym typeface="Monotype Sorts" pitchFamily="-128" charset="2"/>
              </a:rPr>
              <a:t></a:t>
            </a:r>
          </a:p>
          <a:p>
            <a:endParaRPr lang="de-DE" altLang="en-US" dirty="0">
              <a:solidFill>
                <a:schemeClr val="hlink"/>
              </a:solidFill>
              <a:sym typeface="Monotype Sorts" pitchFamily="-128" charset="2"/>
            </a:endParaRPr>
          </a:p>
          <a:p>
            <a:r>
              <a:rPr lang="de-DE" altLang="en-US" b="1" dirty="0">
                <a:solidFill>
                  <a:schemeClr val="accent2"/>
                </a:solidFill>
                <a:sym typeface="Monotype Sorts" pitchFamily="-128" charset="2"/>
              </a:rPr>
              <a:t>induction hypothesis</a:t>
            </a:r>
            <a:r>
              <a:rPr lang="de-DE" altLang="en-US" dirty="0">
                <a:sym typeface="Monotype Sorts" pitchFamily="-128" charset="2"/>
              </a:rPr>
              <a:t>:</a:t>
            </a:r>
            <a:br>
              <a:rPr lang="de-DE" altLang="en-US" dirty="0">
                <a:sym typeface="Monotype Sorts" pitchFamily="-128" charset="2"/>
              </a:rPr>
            </a:br>
            <a:r>
              <a:rPr lang="de-DE" altLang="en-US" dirty="0">
                <a:sym typeface="Monotype Sorts" pitchFamily="-128" charset="2"/>
              </a:rPr>
              <a:t>	        in all </a:t>
            </a:r>
            <a:r>
              <a:rPr lang="de-DE" altLang="en-US" i="1" dirty="0">
                <a:sym typeface="Monotype Sorts" pitchFamily="-128" charset="2"/>
              </a:rPr>
              <a:t>reachable</a:t>
            </a:r>
            <a:r>
              <a:rPr lang="de-DE" altLang="en-US" dirty="0">
                <a:sym typeface="Monotype Sorts" pitchFamily="-128" charset="2"/>
              </a:rPr>
              <a:t> states </a:t>
            </a:r>
            <a:r>
              <a:rPr lang="de-DE" altLang="en-US" b="1" dirty="0">
                <a:sym typeface="Monotype Sorts" pitchFamily="-128" charset="2"/>
              </a:rPr>
              <a:t>s</a:t>
            </a:r>
            <a:r>
              <a:rPr lang="de-DE" altLang="en-US" dirty="0">
                <a:sym typeface="Monotype Sorts" pitchFamily="-128" charset="2"/>
              </a:rPr>
              <a:t> where </a:t>
            </a:r>
            <a:r>
              <a:rPr lang="de-DE" altLang="en-US" b="1" dirty="0">
                <a:sym typeface="Symbol" panose="05050102010706020507" pitchFamily="18" charset="2"/>
              </a:rPr>
              <a:t> </a:t>
            </a:r>
            <a:r>
              <a:rPr lang="de-DE" altLang="en-US" dirty="0">
                <a:sym typeface="Symbol" panose="05050102010706020507" pitchFamily="18" charset="2"/>
              </a:rPr>
              <a:t>holds,</a:t>
            </a:r>
          </a:p>
          <a:p>
            <a:pPr marL="0" indent="0">
              <a:buNone/>
            </a:pPr>
            <a:r>
              <a:rPr lang="de-DE" altLang="en-US" dirty="0">
                <a:sym typeface="Symbol" panose="05050102010706020507" pitchFamily="18" charset="2"/>
              </a:rPr>
              <a:t>	        </a:t>
            </a:r>
            <a:r>
              <a:rPr lang="de-DE" altLang="en-US" b="1" dirty="0">
                <a:sym typeface="Symbol" panose="05050102010706020507" pitchFamily="18" charset="2"/>
              </a:rPr>
              <a:t> </a:t>
            </a:r>
            <a:r>
              <a:rPr lang="de-DE" altLang="en-US" dirty="0">
                <a:sym typeface="Symbol" panose="05050102010706020507" pitchFamily="18" charset="2"/>
              </a:rPr>
              <a:t>holds also for all successors </a:t>
            </a:r>
            <a:r>
              <a:rPr lang="de-DE" altLang="en-US" b="1" dirty="0">
                <a:sym typeface="Symbol" panose="05050102010706020507" pitchFamily="18" charset="2"/>
              </a:rPr>
              <a:t>s‘ </a:t>
            </a:r>
            <a:r>
              <a:rPr lang="de-DE" altLang="en-US" dirty="0">
                <a:sym typeface="Symbol" panose="05050102010706020507" pitchFamily="18" charset="2"/>
              </a:rPr>
              <a:t>of </a:t>
            </a:r>
            <a:r>
              <a:rPr lang="de-DE" altLang="en-US" b="1" dirty="0">
                <a:sym typeface="Symbol" panose="05050102010706020507" pitchFamily="18" charset="2"/>
              </a:rPr>
              <a:t>s  …   </a:t>
            </a:r>
            <a:r>
              <a:rPr lang="de-DE" altLang="en-US" dirty="0">
                <a:sym typeface="Symbol" panose="05050102010706020507" pitchFamily="18" charset="2"/>
              </a:rPr>
              <a:t> </a:t>
            </a:r>
            <a:r>
              <a:rPr lang="de-DE" altLang="en-US" dirty="0">
                <a:solidFill>
                  <a:schemeClr val="hlink"/>
                </a:solidFill>
                <a:sym typeface="Monotype Sorts" pitchFamily="-128" charset="2"/>
              </a:rPr>
              <a:t>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6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for Freedom of 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b="1" dirty="0"/>
              <a:t>property:</a:t>
            </a:r>
            <a:r>
              <a:rPr lang="de-DE" altLang="en-US" dirty="0"/>
              <a:t> whenever </a:t>
            </a:r>
            <a:r>
              <a:rPr lang="de-DE" altLang="en-US" b="1" dirty="0"/>
              <a:t>q</a:t>
            </a:r>
            <a:r>
              <a:rPr lang="de-DE" altLang="en-US" dirty="0"/>
              <a:t> wants to enter the critical section </a:t>
            </a:r>
            <a:br>
              <a:rPr lang="de-DE" altLang="en-US" dirty="0"/>
            </a:br>
            <a:r>
              <a:rPr lang="de-DE" altLang="en-US" dirty="0"/>
              <a:t>it will eventually enter the critical section</a:t>
            </a:r>
          </a:p>
          <a:p>
            <a:pPr lvl="2"/>
            <a:r>
              <a:rPr lang="de-DE" altLang="en-US" dirty="0"/>
              <a:t>(symmetrically for </a:t>
            </a:r>
            <a:r>
              <a:rPr lang="de-DE" altLang="en-US" b="1" dirty="0"/>
              <a:t>p</a:t>
            </a:r>
            <a:r>
              <a:rPr lang="de-DE" altLang="en-US" dirty="0"/>
              <a:t>)</a:t>
            </a:r>
          </a:p>
          <a:p>
            <a:r>
              <a:rPr lang="de-DE" altLang="en-US" b="1" dirty="0"/>
              <a:t>invariant:</a:t>
            </a:r>
            <a:r>
              <a:rPr lang="de-DE" altLang="en-US" dirty="0"/>
              <a:t> [] (q2 </a:t>
            </a:r>
            <a:r>
              <a:rPr lang="de-DE" altLang="en-US" dirty="0">
                <a:sym typeface="Symbol" panose="05050102010706020507" pitchFamily="18" charset="2"/>
              </a:rPr>
              <a:t>  q3)</a:t>
            </a:r>
          </a:p>
          <a:p>
            <a:pPr lvl="2"/>
            <a:r>
              <a:rPr lang="de-DE" altLang="en-US" dirty="0">
                <a:sym typeface="Symbol" panose="05050102010706020507" pitchFamily="18" charset="2"/>
              </a:rPr>
              <a:t>Always [] being in state q2 (wanting to enter the critical section, and beginning the pre-protocol to do so) implies that eventually &lt;&gt; the thread reaches q3, the critical section.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F373FC-C44D-9E24-B403-D103163EABCD}"/>
              </a:ext>
            </a:extLst>
          </p:cNvPr>
          <p:cNvGrpSpPr/>
          <p:nvPr/>
        </p:nvGrpSpPr>
        <p:grpSpPr>
          <a:xfrm>
            <a:off x="8028733" y="4208236"/>
            <a:ext cx="1231900" cy="2508250"/>
            <a:chOff x="825500" y="3816350"/>
            <a:chExt cx="1231900" cy="2508250"/>
          </a:xfrm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0883C48C-C84B-4D27-F8AD-911BC941B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100" y="4197350"/>
              <a:ext cx="914400" cy="779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A64C9321-45E4-E713-7E20-C019976BF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4292600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 dirty="0"/>
                <a:t>p1,q1</a:t>
              </a:r>
              <a:br>
                <a:rPr lang="de-DE" altLang="en-US" sz="1800" b="1" dirty="0"/>
              </a:br>
              <a:r>
                <a:rPr lang="de-DE" altLang="en-US" sz="1800" b="1" dirty="0"/>
                <a:t>turn=1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A60D7275-33BB-2917-28BA-AC1B47F31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100" y="5416550"/>
              <a:ext cx="914400" cy="779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63A0D4B9-2F6C-910F-F423-4E92929EE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5511800"/>
              <a:ext cx="889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de-DE" altLang="en-US" sz="1800" b="1"/>
                <a:t>p1,q2</a:t>
              </a:r>
              <a:br>
                <a:rPr lang="de-DE" altLang="en-US" sz="1800" b="1"/>
              </a:br>
              <a:r>
                <a:rPr lang="de-DE" altLang="en-US" sz="1800" b="1"/>
                <a:t>turn=1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067C2365-268B-D4DB-DC3B-DD5F90646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500" y="381635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D9A208C7-4681-7A09-2990-D87A39BB0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5100" y="495935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D9F622F3-A787-47A7-F7FD-42A9FE34F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900" y="6007100"/>
              <a:ext cx="317500" cy="317500"/>
            </a:xfrm>
            <a:custGeom>
              <a:avLst/>
              <a:gdLst>
                <a:gd name="T0" fmla="*/ 0 w 200"/>
                <a:gd name="T1" fmla="*/ 2147483647 h 200"/>
                <a:gd name="T2" fmla="*/ 2147483647 w 200"/>
                <a:gd name="T3" fmla="*/ 2147483647 h 200"/>
                <a:gd name="T4" fmla="*/ 2147483647 w 200"/>
                <a:gd name="T5" fmla="*/ 2147483647 h 200"/>
                <a:gd name="T6" fmla="*/ 2147483647 w 200"/>
                <a:gd name="T7" fmla="*/ 0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"/>
                <a:gd name="T13" fmla="*/ 0 h 200"/>
                <a:gd name="T14" fmla="*/ 200 w 200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" h="200">
                  <a:moveTo>
                    <a:pt x="0" y="96"/>
                  </a:moveTo>
                  <a:cubicBezTo>
                    <a:pt x="8" y="148"/>
                    <a:pt x="16" y="200"/>
                    <a:pt x="48" y="192"/>
                  </a:cubicBezTo>
                  <a:cubicBezTo>
                    <a:pt x="80" y="184"/>
                    <a:pt x="184" y="80"/>
                    <a:pt x="192" y="48"/>
                  </a:cubicBezTo>
                  <a:cubicBezTo>
                    <a:pt x="200" y="16"/>
                    <a:pt x="148" y="8"/>
                    <a:pt x="9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C2B0F61-9F06-67F8-0161-60B547EEC1AB}"/>
              </a:ext>
            </a:extLst>
          </p:cNvPr>
          <p:cNvSpPr txBox="1"/>
          <p:nvPr/>
        </p:nvSpPr>
        <p:spPr>
          <a:xfrm>
            <a:off x="4481027" y="5480016"/>
            <a:ext cx="6106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en-US" dirty="0"/>
              <a:t>this is a counterexample for a computation </a:t>
            </a:r>
            <a:br>
              <a:rPr lang="de-DE" altLang="en-US" dirty="0"/>
            </a:br>
            <a:r>
              <a:rPr lang="de-DE" altLang="en-US" dirty="0"/>
              <a:t>not satisfying  [] (q2 </a:t>
            </a:r>
            <a:r>
              <a:rPr lang="de-DE" altLang="en-US" dirty="0">
                <a:sym typeface="Symbol" panose="05050102010706020507" pitchFamily="18" charset="2"/>
              </a:rPr>
              <a:t>  q3) in the</a:t>
            </a:r>
            <a:br>
              <a:rPr lang="de-DE" altLang="en-US" dirty="0">
                <a:sym typeface="Symbol" panose="05050102010706020507" pitchFamily="18" charset="2"/>
              </a:rPr>
            </a:br>
            <a:r>
              <a:rPr lang="de-DE" altLang="en-US" dirty="0">
                <a:sym typeface="Symbol" panose="05050102010706020507" pitchFamily="18" charset="2"/>
              </a:rPr>
              <a:t>first example</a:t>
            </a:r>
            <a:endParaRPr lang="de-DE" altLang="en-US" dirty="0"/>
          </a:p>
          <a:p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3778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/>
          <a:lstStyle/>
          <a:p>
            <a:r>
              <a:rPr lang="en-US" dirty="0"/>
              <a:t>Proof of Dekker’s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5" y="1203227"/>
            <a:ext cx="9076329" cy="3650155"/>
          </a:xfrm>
        </p:spPr>
        <p:txBody>
          <a:bodyPr/>
          <a:lstStyle/>
          <a:p>
            <a:r>
              <a:rPr lang="de-DE" altLang="en-US" dirty="0"/>
              <a:t>If p enters the preprotocol, it </a:t>
            </a:r>
            <a:br>
              <a:rPr lang="de-DE" altLang="en-US" dirty="0"/>
            </a:br>
            <a:r>
              <a:rPr lang="de-DE" altLang="en-US" dirty="0"/>
              <a:t>will eventually reach the critical </a:t>
            </a:r>
            <a:br>
              <a:rPr lang="de-DE" altLang="en-US" dirty="0"/>
            </a:br>
            <a:r>
              <a:rPr lang="de-DE" altLang="en-US" dirty="0"/>
              <a:t>section.</a:t>
            </a:r>
          </a:p>
          <a:p>
            <a:pPr lvl="2"/>
            <a:r>
              <a:rPr lang="de-DE" altLang="en-US" dirty="0"/>
              <a:t>Describe this invariant.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B92F9E82-6571-1175-7FB2-D88A87C26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2815"/>
              </p:ext>
            </p:extLst>
          </p:nvPr>
        </p:nvGraphicFramePr>
        <p:xfrm>
          <a:off x="4511351" y="1222473"/>
          <a:ext cx="7543800" cy="5564621"/>
        </p:xfrm>
        <a:graphic>
          <a:graphicData uri="http://schemas.openxmlformats.org/drawingml/2006/table">
            <a:tbl>
              <a:tblPr/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8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,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integer turn1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 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p3:   while wantq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p4:     if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p5:         wantpfalse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p6:         await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p7:         wantptrue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p9:   turn2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p10: wantpfalse</a:t>
                      </a:r>
                      <a:endParaRPr kumimoji="0" 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28" charset="-128"/>
                        <a:sym typeface="Symbol" pitchFamily="-128" charset="2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 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q3:   while wantp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q4:     if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q5:         wantqfalse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q6:         await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q7:         wantqtrue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q9:   turn1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q10: wantqfalse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99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/>
          <a:lstStyle/>
          <a:p>
            <a:r>
              <a:rPr lang="en-US" dirty="0"/>
              <a:t>Proof of Dekker’s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5" y="1203227"/>
            <a:ext cx="9076329" cy="3650155"/>
          </a:xfrm>
        </p:spPr>
        <p:txBody>
          <a:bodyPr/>
          <a:lstStyle/>
          <a:p>
            <a:r>
              <a:rPr lang="de-DE" altLang="en-US" dirty="0"/>
              <a:t>What could prevent p2 -&gt; &lt;&gt; p8?</a:t>
            </a: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B92F9E82-6571-1175-7FB2-D88A87C2665F}"/>
              </a:ext>
            </a:extLst>
          </p:cNvPr>
          <p:cNvGraphicFramePr>
            <a:graphicFrameLocks noGrp="1"/>
          </p:cNvGraphicFramePr>
          <p:nvPr/>
        </p:nvGraphicFramePr>
        <p:xfrm>
          <a:off x="4511351" y="1222473"/>
          <a:ext cx="7543800" cy="5564621"/>
        </p:xfrm>
        <a:graphic>
          <a:graphicData uri="http://schemas.openxmlformats.org/drawingml/2006/table">
            <a:tbl>
              <a:tblPr/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8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,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integer turn1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 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p3:   while wantq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p4:     if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p5:         wantpfalse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p6:         await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p7:         wantptrue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p9:   turn2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p10: wantpfalse</a:t>
                      </a:r>
                      <a:endParaRPr kumimoji="0" 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28" charset="-128"/>
                        <a:sym typeface="Symbol" pitchFamily="-128" charset="2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 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q3:   while wantp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q4:     if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q5:         wantqfalse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q6:         await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q7:         wantqtrue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q9:   turn1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q10: wantqfalse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6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/>
          <a:lstStyle/>
          <a:p>
            <a:r>
              <a:rPr lang="en-US" dirty="0"/>
              <a:t>Proof of Dekker’s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55" y="1203227"/>
            <a:ext cx="9076329" cy="3650155"/>
          </a:xfrm>
        </p:spPr>
        <p:txBody>
          <a:bodyPr/>
          <a:lstStyle/>
          <a:p>
            <a:r>
              <a:rPr lang="de-DE" altLang="en-US" dirty="0"/>
              <a:t>What could prevent p2 -&gt; &lt;&gt; p8?</a:t>
            </a:r>
          </a:p>
          <a:p>
            <a:pPr lvl="2"/>
            <a:r>
              <a:rPr lang="de-DE" altLang="en-US" dirty="0"/>
              <a:t>[] q1</a:t>
            </a:r>
          </a:p>
          <a:p>
            <a:pPr lvl="2"/>
            <a:r>
              <a:rPr lang="de-DE" altLang="en-US" dirty="0"/>
              <a:t>&lt;&gt; </a:t>
            </a:r>
            <a:r>
              <a:rPr lang="de-DE" altLang="en-US" dirty="0">
                <a:solidFill>
                  <a:schemeClr val="tx1"/>
                </a:solidFill>
                <a:sym typeface="Symbol" panose="05050102010706020507" pitchFamily="18" charset="2"/>
              </a:rPr>
              <a:t> q1 (eventually not q1)</a:t>
            </a:r>
            <a:endParaRPr lang="de-DE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B92F9E82-6571-1175-7FB2-D88A87C2665F}"/>
              </a:ext>
            </a:extLst>
          </p:cNvPr>
          <p:cNvGraphicFramePr>
            <a:graphicFrameLocks noGrp="1"/>
          </p:cNvGraphicFramePr>
          <p:nvPr/>
        </p:nvGraphicFramePr>
        <p:xfrm>
          <a:off x="4511351" y="1222473"/>
          <a:ext cx="7543800" cy="5564621"/>
        </p:xfrm>
        <a:graphic>
          <a:graphicData uri="http://schemas.openxmlformats.org/drawingml/2006/table">
            <a:tbl>
              <a:tblPr/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8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boolean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,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integer turn1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p2:   wantp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p3:   while wantq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p4:     if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p5:         wantpfalse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p6:         await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p7:         wantptrue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p9:   turn2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p10: wantpfalse</a:t>
                      </a:r>
                      <a:endParaRPr kumimoji="0" 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28" charset="-128"/>
                        <a:sym typeface="Symbol" pitchFamily="-128" charset="2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loop forever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q1:   noncritical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</a:rPr>
                        <a:t>q2:   wantq</a:t>
                      </a: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15FF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q3:   while wantp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q4:     if turn=1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q5:         wantqfalse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q6:         await turn=2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q7:         wantqtrue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q8:   critical section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52D38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q9:   turn1</a:t>
                      </a:r>
                      <a:b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</a:br>
                      <a:r>
                        <a:rPr kumimoji="0" lang="de-D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pitchFamily="-128" charset="-128"/>
                          <a:sym typeface="Symbol" pitchFamily="-128" charset="2"/>
                        </a:rPr>
                        <a:t>q10: wantqfalse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52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/>
          <a:lstStyle/>
          <a:p>
            <a:r>
              <a:rPr lang="en-US" dirty="0"/>
              <a:t>Proof of Dekker’s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8" y="1603922"/>
            <a:ext cx="9076329" cy="3650155"/>
          </a:xfrm>
        </p:spPr>
        <p:txBody>
          <a:bodyPr>
            <a:noAutofit/>
          </a:bodyPr>
          <a:lstStyle/>
          <a:p>
            <a:r>
              <a:rPr lang="de-DE" altLang="en-US" sz="1600" dirty="0">
                <a:sym typeface="Symbol" panose="05050102010706020507" pitchFamily="18" charset="2"/>
              </a:rPr>
              <a:t>if p wants to enter the critical section it will do so eventually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    </a:t>
            </a:r>
            <a:r>
              <a:rPr lang="de-DE" altLang="en-US" sz="1600" b="1" dirty="0">
                <a:sym typeface="Symbol" panose="05050102010706020507" pitchFamily="18" charset="2"/>
              </a:rPr>
              <a:t>[] ( p2   p8)</a:t>
            </a:r>
            <a:endParaRPr lang="de-DE" altLang="en-US" sz="1600" b="1" dirty="0"/>
          </a:p>
          <a:p>
            <a:pPr marL="0" indent="0">
              <a:buNone/>
            </a:pPr>
            <a:endParaRPr lang="de-DE" altLang="en-US" sz="1600" dirty="0"/>
          </a:p>
          <a:p>
            <a:r>
              <a:rPr lang="de-DE" altLang="en-US" sz="1600" b="1" dirty="0">
                <a:solidFill>
                  <a:srgbClr val="7E21D0"/>
                </a:solidFill>
              </a:rPr>
              <a:t>case I:</a:t>
            </a:r>
            <a:r>
              <a:rPr lang="de-DE" altLang="en-US" sz="1600" dirty="0"/>
              <a:t> </a:t>
            </a:r>
            <a:r>
              <a:rPr lang="de-DE" altLang="en-US" sz="1600" b="1" dirty="0"/>
              <a:t>q</a:t>
            </a:r>
            <a:r>
              <a:rPr lang="de-DE" altLang="en-US" sz="1600" dirty="0"/>
              <a:t> stays in its </a:t>
            </a:r>
            <a:r>
              <a:rPr lang="de-DE" altLang="en-US" sz="1600" b="1" dirty="0"/>
              <a:t>non</a:t>
            </a:r>
            <a:r>
              <a:rPr lang="de-DE" altLang="en-US" sz="1600" dirty="0"/>
              <a:t>critical section forever:  </a:t>
            </a:r>
            <a:r>
              <a:rPr lang="de-DE" altLang="en-US" sz="1600" b="1" dirty="0">
                <a:solidFill>
                  <a:schemeClr val="accent2"/>
                </a:solidFill>
              </a:rPr>
              <a:t>[] q1</a:t>
            </a:r>
            <a:r>
              <a:rPr lang="de-DE" altLang="en-US" sz="1600" b="1" dirty="0"/>
              <a:t> </a:t>
            </a:r>
          </a:p>
          <a:p>
            <a:endParaRPr lang="de-DE" altLang="en-US" sz="1600" dirty="0"/>
          </a:p>
          <a:p>
            <a:pPr marL="0" indent="0">
              <a:buNone/>
            </a:pPr>
            <a:r>
              <a:rPr lang="de-DE" altLang="en-US" sz="1600" dirty="0"/>
              <a:t>     1.      </a:t>
            </a:r>
            <a:r>
              <a:rPr lang="de-DE" altLang="en-US" sz="1600" b="1" dirty="0">
                <a:solidFill>
                  <a:schemeClr val="accent2"/>
                </a:solidFill>
              </a:rPr>
              <a:t>[] q1 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  [] wantq=false	            </a:t>
            </a:r>
            <a:r>
              <a:rPr lang="de-DE" altLang="en-US" sz="1600" b="1" dirty="0">
                <a:sym typeface="Symbol" panose="05050102010706020507" pitchFamily="18" charset="2"/>
              </a:rPr>
              <a:t>(noncritical section q)</a:t>
            </a:r>
          </a:p>
          <a:p>
            <a:pPr marL="0" indent="0">
              <a:buNone/>
            </a:pPr>
            <a:r>
              <a:rPr lang="de-DE" altLang="en-US" sz="1600" b="1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de-DE" altLang="en-US" sz="1600" b="1" dirty="0">
                <a:sym typeface="Symbol" panose="05050102010706020507" pitchFamily="18" charset="2"/>
              </a:rPr>
              <a:t>     </a:t>
            </a:r>
            <a:r>
              <a:rPr lang="de-DE" altLang="en-US" sz="1600" dirty="0">
                <a:sym typeface="Symbol" panose="05050102010706020507" pitchFamily="18" charset="2"/>
              </a:rPr>
              <a:t>2.</a:t>
            </a:r>
            <a:r>
              <a:rPr lang="de-DE" altLang="en-US" sz="1600" b="1" dirty="0">
                <a:sym typeface="Symbol" panose="05050102010706020507" pitchFamily="18" charset="2"/>
              </a:rPr>
              <a:t>     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[] (</a:t>
            </a:r>
            <a:r>
              <a:rPr lang="de-DE" altLang="en-US" sz="1600" b="1" dirty="0">
                <a:solidFill>
                  <a:schemeClr val="accent2"/>
                </a:solidFill>
              </a:rPr>
              <a:t>p2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   p3</a:t>
            </a:r>
            <a:r>
              <a:rPr lang="de-DE" altLang="en-US" sz="1600" dirty="0">
                <a:solidFill>
                  <a:schemeClr val="accent2"/>
                </a:solidFill>
              </a:rPr>
              <a:t> )                            </a:t>
            </a:r>
            <a:r>
              <a:rPr lang="de-DE" altLang="en-US" sz="1600" b="1" dirty="0"/>
              <a:t>(see p</a:t>
            </a:r>
            <a:r>
              <a:rPr lang="de-DE" altLang="en-US" sz="1600" dirty="0"/>
              <a:t>)</a:t>
            </a:r>
            <a:endParaRPr lang="de-DE" altLang="en-US" sz="1600" dirty="0">
              <a:solidFill>
                <a:schemeClr val="accent2"/>
              </a:solidFill>
            </a:endParaRPr>
          </a:p>
          <a:p>
            <a:endParaRPr lang="de-DE" altLang="en-US" sz="1600" dirty="0"/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</a:rPr>
              <a:t>     </a:t>
            </a:r>
            <a:r>
              <a:rPr lang="de-DE" altLang="en-US" sz="1600" dirty="0"/>
              <a:t>3.</a:t>
            </a:r>
            <a:r>
              <a:rPr lang="de-DE" altLang="en-US" sz="1600" b="1" dirty="0">
                <a:solidFill>
                  <a:schemeClr val="accent2"/>
                </a:solidFill>
              </a:rPr>
              <a:t>      p3 </a:t>
            </a:r>
            <a:r>
              <a:rPr lang="de-DE" altLang="en-US" sz="1600" dirty="0">
                <a:solidFill>
                  <a:schemeClr val="accent2"/>
                </a:solidFill>
                <a:sym typeface="Symbol" panose="05050102010706020507" pitchFamily="18" charset="2"/>
              </a:rPr>
              <a:t>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[] wantq=false  </a:t>
            </a:r>
            <a:r>
              <a:rPr lang="de-DE" altLang="en-US" sz="1600" dirty="0">
                <a:solidFill>
                  <a:schemeClr val="accent2"/>
                </a:solidFill>
                <a:sym typeface="Symbol" panose="05050102010706020507" pitchFamily="18" charset="2"/>
              </a:rPr>
              <a:t>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p8</a:t>
            </a:r>
            <a:r>
              <a:rPr lang="de-DE" altLang="en-US" sz="1600" b="1" dirty="0">
                <a:sym typeface="Symbol" panose="05050102010706020507" pitchFamily="18" charset="2"/>
              </a:rPr>
              <a:t>      (see p)</a:t>
            </a:r>
          </a:p>
          <a:p>
            <a:endParaRPr lang="de-DE" altLang="en-US" sz="1600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de-DE" altLang="en-US" sz="1600" b="1" dirty="0">
                <a:sym typeface="Symbol" panose="05050102010706020507" pitchFamily="18" charset="2"/>
              </a:rPr>
              <a:t>      </a:t>
            </a:r>
            <a:r>
              <a:rPr lang="de-DE" altLang="en-US" sz="1600" dirty="0">
                <a:sym typeface="Symbol" panose="05050102010706020507" pitchFamily="18" charset="2"/>
              </a:rPr>
              <a:t>4.</a:t>
            </a:r>
            <a:r>
              <a:rPr lang="de-DE" altLang="en-US" sz="1600" b="1" dirty="0">
                <a:sym typeface="Symbol" panose="05050102010706020507" pitchFamily="18" charset="2"/>
              </a:rPr>
              <a:t>     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[] ( p2 </a:t>
            </a:r>
            <a:r>
              <a:rPr lang="de-DE" altLang="en-US" sz="1600" dirty="0">
                <a:solidFill>
                  <a:schemeClr val="accent2"/>
                </a:solidFill>
                <a:sym typeface="Symbol" panose="05050102010706020507" pitchFamily="18" charset="2"/>
              </a:rPr>
              <a:t> </a:t>
            </a:r>
            <a:r>
              <a:rPr lang="de-DE" altLang="en-US" sz="1600" b="1" dirty="0">
                <a:solidFill>
                  <a:schemeClr val="accent2"/>
                </a:solidFill>
              </a:rPr>
              <a:t>[] q1)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 </a:t>
            </a:r>
            <a:r>
              <a:rPr lang="de-DE" altLang="en-US" sz="1600" dirty="0">
                <a:solidFill>
                  <a:schemeClr val="accent2"/>
                </a:solidFill>
                <a:sym typeface="Symbol" panose="05050102010706020507" pitchFamily="18" charset="2"/>
              </a:rPr>
              <a:t>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p8</a:t>
            </a:r>
            <a:r>
              <a:rPr lang="de-DE" altLang="en-US" sz="1600" b="1" dirty="0">
                <a:sym typeface="Symbol" panose="05050102010706020507" pitchFamily="18" charset="2"/>
              </a:rPr>
              <a:t>                (from 1,2,3)         </a:t>
            </a:r>
            <a:r>
              <a:rPr lang="de-DE" altLang="en-US" sz="1600" b="1" dirty="0">
                <a:solidFill>
                  <a:schemeClr val="hlink"/>
                </a:solidFill>
                <a:sym typeface="Symbol" panose="05050102010706020507" pitchFamily="18" charset="2"/>
              </a:rPr>
              <a:t>klaar</a:t>
            </a:r>
          </a:p>
        </p:txBody>
      </p:sp>
    </p:spTree>
    <p:extLst>
      <p:ext uri="{BB962C8B-B14F-4D97-AF65-F5344CB8AC3E}">
        <p14:creationId xmlns:p14="http://schemas.microsoft.com/office/powerpoint/2010/main" val="248966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/>
          <a:lstStyle/>
          <a:p>
            <a:r>
              <a:rPr lang="en-US" dirty="0"/>
              <a:t>Proof of Dekker’s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8" y="1603922"/>
            <a:ext cx="9076329" cy="3650155"/>
          </a:xfrm>
        </p:spPr>
        <p:txBody>
          <a:bodyPr>
            <a:noAutofit/>
          </a:bodyPr>
          <a:lstStyle/>
          <a:p>
            <a:r>
              <a:rPr lang="de-DE" altLang="en-US" sz="1600" dirty="0">
                <a:sym typeface="Symbol" panose="05050102010706020507" pitchFamily="18" charset="2"/>
              </a:rPr>
              <a:t>if p wants to enter the critical section it will do so eventually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    </a:t>
            </a:r>
            <a:r>
              <a:rPr lang="de-DE" altLang="en-US" sz="1600" b="1" dirty="0">
                <a:sym typeface="Symbol" panose="05050102010706020507" pitchFamily="18" charset="2"/>
              </a:rPr>
              <a:t>[] ( p2   p8)</a:t>
            </a:r>
            <a:endParaRPr lang="de-DE" altLang="en-US" sz="1600" b="1" dirty="0"/>
          </a:p>
          <a:p>
            <a:pPr marL="0" indent="0">
              <a:buNone/>
            </a:pPr>
            <a:r>
              <a:rPr lang="de-DE" altLang="en-US" sz="1600" dirty="0"/>
              <a:t>  </a:t>
            </a:r>
          </a:p>
          <a:p>
            <a:r>
              <a:rPr lang="de-DE" altLang="en-US" sz="1600" b="1" dirty="0">
                <a:solidFill>
                  <a:srgbClr val="7E21D0"/>
                </a:solidFill>
              </a:rPr>
              <a:t>case II:</a:t>
            </a:r>
            <a:r>
              <a:rPr lang="de-DE" altLang="en-US" sz="1600" dirty="0"/>
              <a:t> </a:t>
            </a:r>
            <a:r>
              <a:rPr lang="de-DE" altLang="en-US" sz="1600" b="1" dirty="0"/>
              <a:t>q</a:t>
            </a:r>
            <a:r>
              <a:rPr lang="de-DE" altLang="en-US" sz="1600" dirty="0"/>
              <a:t> leaves its </a:t>
            </a:r>
            <a:r>
              <a:rPr lang="de-DE" altLang="en-US" sz="1600" b="1" dirty="0"/>
              <a:t>non</a:t>
            </a:r>
            <a:r>
              <a:rPr lang="de-DE" altLang="en-US" sz="1600" dirty="0"/>
              <a:t>critical section:  </a:t>
            </a:r>
            <a:r>
              <a:rPr lang="de-DE" altLang="en-US" sz="1600" dirty="0">
                <a:solidFill>
                  <a:schemeClr val="accent2"/>
                </a:solidFill>
              </a:rPr>
              <a:t>[]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</a:t>
            </a:r>
            <a:r>
              <a:rPr lang="de-DE" altLang="en-US" sz="1600" b="1" dirty="0">
                <a:solidFill>
                  <a:schemeClr val="accent2"/>
                </a:solidFill>
              </a:rPr>
              <a:t>q1 </a:t>
            </a:r>
            <a:endParaRPr lang="de-DE" altLang="en-US" sz="1600" dirty="0"/>
          </a:p>
          <a:p>
            <a:pPr marL="0" indent="0">
              <a:buNone/>
            </a:pPr>
            <a:r>
              <a:rPr lang="de-DE" altLang="en-US" sz="1600" dirty="0"/>
              <a:t>     outline of the proof.</a:t>
            </a:r>
          </a:p>
          <a:p>
            <a:pPr marL="0" indent="0">
              <a:buNone/>
            </a:pPr>
            <a:r>
              <a:rPr lang="de-DE" altLang="en-US" sz="1600" dirty="0"/>
              <a:t>	proof by contradiction: assume </a:t>
            </a:r>
            <a:r>
              <a:rPr lang="de-DE" altLang="en-US" sz="1600" b="1" dirty="0"/>
              <a:t>p</a:t>
            </a:r>
            <a:r>
              <a:rPr lang="de-DE" altLang="en-US" sz="1600" dirty="0"/>
              <a:t> will never enter the c.s.</a:t>
            </a:r>
          </a:p>
          <a:p>
            <a:pPr marL="0" indent="0">
              <a:buNone/>
            </a:pPr>
            <a:r>
              <a:rPr lang="de-DE" altLang="en-US" sz="1600" dirty="0"/>
              <a:t>                                               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(p2  p3  p4  p5  p6  p7)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   </a:t>
            </a:r>
            <a:r>
              <a:rPr lang="de-DE" altLang="en-US" sz="1600" b="1" dirty="0">
                <a:solidFill>
                  <a:srgbClr val="7E21D0"/>
                </a:solidFill>
                <a:sym typeface="Symbol" panose="05050102010706020507" pitchFamily="18" charset="2"/>
              </a:rPr>
              <a:t>II.1: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de-DE" altLang="en-US" sz="1600" dirty="0">
                <a:sym typeface="Symbol" panose="05050102010706020507" pitchFamily="18" charset="2"/>
              </a:rPr>
              <a:t>show: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turn=1  [] turn=1 </a:t>
            </a:r>
            <a:endParaRPr lang="de-DE" altLang="en-US" sz="1600" dirty="0"/>
          </a:p>
          <a:p>
            <a:pPr marL="0" indent="0">
              <a:buNone/>
            </a:pPr>
            <a:r>
              <a:rPr lang="de-DE" altLang="en-US" sz="1600" dirty="0"/>
              <a:t>                     and: </a:t>
            </a:r>
            <a:r>
              <a:rPr lang="de-DE" altLang="en-US" sz="1600" b="1" dirty="0"/>
              <a:t> </a:t>
            </a:r>
            <a:r>
              <a:rPr lang="de-DE" altLang="en-US" sz="1600" b="1" dirty="0">
                <a:solidFill>
                  <a:schemeClr val="accent2"/>
                </a:solidFill>
              </a:rPr>
              <a:t>(p2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 [] turn=1)     p8          </a:t>
            </a:r>
            <a:r>
              <a:rPr lang="de-DE" altLang="en-US" sz="1600" dirty="0">
                <a:solidFill>
                  <a:srgbClr val="952D38"/>
                </a:solidFill>
                <a:sym typeface="Symbol" panose="05050102010706020507" pitchFamily="18" charset="2"/>
              </a:rPr>
              <a:t>contradiction</a:t>
            </a:r>
            <a:endParaRPr lang="de-DE" altLang="en-US" sz="1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de-DE" altLang="en-US" sz="1600" dirty="0"/>
              <a:t>          </a:t>
            </a:r>
          </a:p>
          <a:p>
            <a:pPr marL="0" indent="0">
              <a:buNone/>
            </a:pPr>
            <a:r>
              <a:rPr lang="de-DE" altLang="en-US" sz="1600" dirty="0"/>
              <a:t>          </a:t>
            </a:r>
            <a:r>
              <a:rPr lang="de-DE" altLang="en-US" sz="1600" b="1" dirty="0">
                <a:solidFill>
                  <a:srgbClr val="7E21D0"/>
                </a:solidFill>
                <a:sym typeface="Symbol" panose="05050102010706020507" pitchFamily="18" charset="2"/>
              </a:rPr>
              <a:t>II.2: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de-DE" altLang="en-US" sz="1600" dirty="0">
                <a:sym typeface="Symbol" panose="05050102010706020507" pitchFamily="18" charset="2"/>
              </a:rPr>
              <a:t>show: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turn=2 </a:t>
            </a:r>
            <a:r>
              <a:rPr lang="de-DE" altLang="en-US" sz="1600" b="1" dirty="0">
                <a:solidFill>
                  <a:schemeClr val="accent2"/>
                </a:solidFill>
              </a:rPr>
              <a:t>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  turn=1</a:t>
            </a:r>
          </a:p>
        </p:txBody>
      </p:sp>
    </p:spTree>
    <p:extLst>
      <p:ext uri="{BB962C8B-B14F-4D97-AF65-F5344CB8AC3E}">
        <p14:creationId xmlns:p14="http://schemas.microsoft.com/office/powerpoint/2010/main" val="112470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A3BF-B88B-9A7C-DAAD-2F2CC489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138950"/>
            <a:ext cx="9076329" cy="1064277"/>
          </a:xfrm>
        </p:spPr>
        <p:txBody>
          <a:bodyPr/>
          <a:lstStyle/>
          <a:p>
            <a:r>
              <a:rPr lang="en-US" dirty="0"/>
              <a:t>Proof of Dekker’s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36B0-4E5E-6FF8-C6B8-ED7D5442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8" y="1603922"/>
            <a:ext cx="10412455" cy="3650155"/>
          </a:xfrm>
        </p:spPr>
        <p:txBody>
          <a:bodyPr>
            <a:noAutofit/>
          </a:bodyPr>
          <a:lstStyle/>
          <a:p>
            <a:r>
              <a:rPr lang="de-DE" altLang="en-US" sz="1600" dirty="0">
                <a:sym typeface="Symbol" panose="05050102010706020507" pitchFamily="18" charset="2"/>
              </a:rPr>
              <a:t>if p wants to enter the critical section it will do so eventually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    </a:t>
            </a:r>
            <a:r>
              <a:rPr lang="de-DE" altLang="en-US" sz="1600" b="1" dirty="0">
                <a:sym typeface="Symbol" panose="05050102010706020507" pitchFamily="18" charset="2"/>
              </a:rPr>
              <a:t>[] ( p2   p8)</a:t>
            </a:r>
            <a:endParaRPr lang="de-DE" altLang="en-US" sz="1600" b="1" dirty="0"/>
          </a:p>
          <a:p>
            <a:pPr marL="0" indent="0">
              <a:buNone/>
            </a:pPr>
            <a:r>
              <a:rPr lang="de-DE" altLang="en-US" sz="1600" dirty="0"/>
              <a:t>  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rgbClr val="7E21D0"/>
                </a:solidFill>
              </a:rPr>
              <a:t>case II.1:</a:t>
            </a:r>
            <a:r>
              <a:rPr lang="de-DE" altLang="en-US" sz="1600" dirty="0"/>
              <a:t> </a:t>
            </a:r>
            <a:r>
              <a:rPr lang="de-DE" altLang="en-US" sz="1600" b="1" dirty="0"/>
              <a:t>q</a:t>
            </a:r>
            <a:r>
              <a:rPr lang="de-DE" altLang="en-US" sz="1600" dirty="0"/>
              <a:t> leaves its </a:t>
            </a:r>
            <a:r>
              <a:rPr lang="de-DE" altLang="en-US" sz="1600" b="1" dirty="0"/>
              <a:t>non</a:t>
            </a:r>
            <a:r>
              <a:rPr lang="de-DE" altLang="en-US" sz="1600" dirty="0"/>
              <a:t>critical section:  []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</a:t>
            </a:r>
            <a:r>
              <a:rPr lang="de-DE" altLang="en-US" sz="1600" b="1" dirty="0">
                <a:solidFill>
                  <a:schemeClr val="accent2"/>
                </a:solidFill>
              </a:rPr>
              <a:t>q1 </a:t>
            </a:r>
            <a:r>
              <a:rPr lang="de-DE" altLang="en-US" sz="1600" b="1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de-DE" altLang="en-US" sz="1600" dirty="0"/>
              <a:t> 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(p2  p3  p4  p5  p6  p7)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</a:t>
            </a:r>
            <a:r>
              <a:rPr lang="de-DE" altLang="en-US" sz="1600" dirty="0">
                <a:sym typeface="Symbol" panose="05050102010706020507" pitchFamily="18" charset="2"/>
              </a:rPr>
              <a:t> 0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.     turn=1</a:t>
            </a:r>
          </a:p>
          <a:p>
            <a:endParaRPr lang="de-DE" altLang="en-US" sz="1600" b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 </a:t>
            </a:r>
            <a:r>
              <a:rPr lang="de-DE" altLang="en-US" sz="1600" dirty="0">
                <a:sym typeface="Symbol" panose="05050102010706020507" pitchFamily="18" charset="2"/>
              </a:rPr>
              <a:t>1.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turn=1  [] turn=1    </a:t>
            </a:r>
            <a:r>
              <a:rPr lang="de-DE" altLang="en-US" sz="1600" dirty="0">
                <a:solidFill>
                  <a:schemeClr val="accent2"/>
                </a:solidFill>
                <a:sym typeface="Symbol" panose="05050102010706020507" pitchFamily="18" charset="2"/>
              </a:rPr>
              <a:t>            </a:t>
            </a:r>
            <a:r>
              <a:rPr lang="de-DE" altLang="en-US" sz="1600" dirty="0">
                <a:sym typeface="Symbol" panose="05050102010706020507" pitchFamily="18" charset="2"/>
              </a:rPr>
              <a:t>(turn&lt;-2 is only after the c.s of p)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2.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[] turn=1   &lt;&gt;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(p3  p4 )                </a:t>
            </a:r>
            <a:r>
              <a:rPr lang="de-DE" altLang="en-US" sz="1600" dirty="0">
                <a:sym typeface="Symbol" panose="05050102010706020507" pitchFamily="18" charset="2"/>
              </a:rPr>
              <a:t>(see statements of p)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3.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[] turn=1  [] wantp=true)   &lt;&gt;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(wantq=false)   </a:t>
            </a:r>
            <a:r>
              <a:rPr lang="de-DE" altLang="en-US" sz="1600" dirty="0">
                <a:sym typeface="Symbol" panose="05050102010706020507" pitchFamily="18" charset="2"/>
              </a:rPr>
              <a:t>(q6)</a:t>
            </a:r>
          </a:p>
          <a:p>
            <a:pPr marL="0" indent="0">
              <a:buNone/>
            </a:pPr>
            <a:r>
              <a:rPr lang="de-DE" altLang="en-US" sz="1600" dirty="0">
                <a:sym typeface="Symbol" panose="05050102010706020507" pitchFamily="18" charset="2"/>
              </a:rPr>
              <a:t>        4.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[] turn=1  &lt;&gt;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(p3  p4 )  &lt;&gt;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(wantq=false)   p8 </a:t>
            </a:r>
            <a:endParaRPr lang="de-DE" altLang="en-US" sz="1600" dirty="0"/>
          </a:p>
          <a:p>
            <a:pPr marL="0" indent="0">
              <a:buNone/>
            </a:pPr>
            <a:r>
              <a:rPr lang="de-DE" altLang="en-US" sz="1600" dirty="0"/>
              <a:t>	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    </a:t>
            </a:r>
          </a:p>
          <a:p>
            <a:pPr marL="0" indent="0">
              <a:buNone/>
            </a:pP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 </a:t>
            </a:r>
            <a:r>
              <a:rPr lang="de-DE" altLang="en-US" sz="1600" dirty="0">
                <a:sym typeface="Symbol" panose="05050102010706020507" pitchFamily="18" charset="2"/>
              </a:rPr>
              <a:t>5. </a:t>
            </a:r>
            <a:r>
              <a:rPr lang="de-DE" altLang="en-US" sz="1600" b="1" dirty="0">
                <a:solidFill>
                  <a:schemeClr val="accent2"/>
                </a:solidFill>
              </a:rPr>
              <a:t>[]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(p2  p3  p4  p5  p6  p7)  </a:t>
            </a:r>
            <a:r>
              <a:rPr lang="de-DE" altLang="en-US" sz="1600" b="1" dirty="0">
                <a:solidFill>
                  <a:schemeClr val="accent2"/>
                </a:solidFill>
              </a:rPr>
              <a:t>[]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</a:t>
            </a:r>
            <a:r>
              <a:rPr lang="de-DE" altLang="en-US" sz="1600" b="1" dirty="0">
                <a:solidFill>
                  <a:schemeClr val="accent2"/>
                </a:solidFill>
              </a:rPr>
              <a:t>q1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de-DE" altLang="en-US" sz="1600" b="1" dirty="0">
                <a:solidFill>
                  <a:schemeClr val="accent2"/>
                </a:solidFill>
              </a:rPr>
              <a:t>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turn=1</a:t>
            </a:r>
            <a:r>
              <a:rPr lang="de-DE" altLang="en-US" sz="1600" b="1" dirty="0">
                <a:solidFill>
                  <a:schemeClr val="accent2"/>
                </a:solidFill>
              </a:rPr>
              <a:t>        </a:t>
            </a:r>
            <a:r>
              <a:rPr lang="de-DE" altLang="en-US" sz="1600" b="1" dirty="0">
                <a:solidFill>
                  <a:schemeClr val="accent2"/>
                </a:solidFill>
                <a:sym typeface="Symbol" panose="05050102010706020507" pitchFamily="18" charset="2"/>
              </a:rPr>
              <a:t>  p8                        </a:t>
            </a:r>
            <a:r>
              <a:rPr lang="de-DE" altLang="en-US" sz="1600" dirty="0">
                <a:sym typeface="Symbol" panose="05050102010706020507" pitchFamily="18" charset="2"/>
              </a:rPr>
              <a:t>(0-4)               </a:t>
            </a:r>
            <a:r>
              <a:rPr lang="de-DE" altLang="en-US" sz="1600" dirty="0">
                <a:solidFill>
                  <a:srgbClr val="952D38"/>
                </a:solidFill>
                <a:sym typeface="Symbol" panose="05050102010706020507" pitchFamily="18" charset="2"/>
              </a:rPr>
              <a:t>contradiction</a:t>
            </a:r>
            <a:endParaRPr lang="de-DE" altLang="en-US" sz="1600" b="1" dirty="0">
              <a:solidFill>
                <a:schemeClr val="accent2"/>
              </a:solidFill>
            </a:endParaRPr>
          </a:p>
          <a:p>
            <a:r>
              <a:rPr lang="de-DE" altLang="en-US" sz="1600" dirty="0"/>
              <a:t>          </a:t>
            </a:r>
          </a:p>
          <a:p>
            <a:r>
              <a:rPr lang="de-DE" altLang="en-US" sz="1600" dirty="0"/>
              <a:t>          </a:t>
            </a:r>
            <a:endParaRPr lang="de-DE" altLang="en-US" sz="1600" b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endParaRPr lang="de-DE" altLang="en-US" sz="1600" b="1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5175014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2655</Words>
  <Application>Microsoft Office PowerPoint</Application>
  <PresentationFormat>Widescreen</PresentationFormat>
  <Paragraphs>264</Paragraphs>
  <Slides>17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Arial</vt:lpstr>
      <vt:lpstr>Goudy Old Style</vt:lpstr>
      <vt:lpstr>Monotype Sorts</vt:lpstr>
      <vt:lpstr>Symbol</vt:lpstr>
      <vt:lpstr>Times New Roman</vt:lpstr>
      <vt:lpstr>Wingdings</vt:lpstr>
      <vt:lpstr>MarrakeshVTI</vt:lpstr>
      <vt:lpstr>Microsoft Equation</vt:lpstr>
      <vt:lpstr>Thread Correctness Proofs</vt:lpstr>
      <vt:lpstr>Proofs of Correctness by Induction: Invariant to Protect the Critical Section</vt:lpstr>
      <vt:lpstr>Invariant for Freedom of Starvation</vt:lpstr>
      <vt:lpstr>Proof of Dekker’s Algorithm</vt:lpstr>
      <vt:lpstr>Proof of Dekker’s Algorithm</vt:lpstr>
      <vt:lpstr>Proof of Dekker’s Algorithm</vt:lpstr>
      <vt:lpstr>Proof of Dekker’s Algorithm</vt:lpstr>
      <vt:lpstr>Proof of Dekker’s Algorithm</vt:lpstr>
      <vt:lpstr>Proof of Dekker’s Algorithm</vt:lpstr>
      <vt:lpstr>Proof of Dekker’s Algorithm</vt:lpstr>
      <vt:lpstr>Proof of Dekker’s Algorithm</vt:lpstr>
      <vt:lpstr>Proof of Mutual Exclusion in Ben-Ari “Attempt #3”</vt:lpstr>
      <vt:lpstr>Proof of Mutual Exclusion in Ben-Ari “Attempt #3”</vt:lpstr>
      <vt:lpstr>Proof of Mutual Exclusion in Ben-Ari “Attempt #3”</vt:lpstr>
      <vt:lpstr>Proof of Mutual Exclusion in Ben-Ari “Attempt #3”</vt:lpstr>
      <vt:lpstr>Proof of Mutual Exclusion in Ben-Ari “Attempt #3”</vt:lpstr>
      <vt:lpstr>Exercise: Proofs of Peterson’s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Mongan, William</dc:creator>
  <cp:lastModifiedBy>Mongan, William</cp:lastModifiedBy>
  <cp:revision>128</cp:revision>
  <dcterms:created xsi:type="dcterms:W3CDTF">2024-01-11T18:12:50Z</dcterms:created>
  <dcterms:modified xsi:type="dcterms:W3CDTF">2024-01-11T20:53:49Z</dcterms:modified>
</cp:coreProperties>
</file>