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00" r:id="rId3"/>
    <p:sldId id="302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68C49-1136-4CD6-BF84-09BF06A9E6ED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32FD0-8EFD-48B5-A1D0-1004723EE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03E204-2AE2-47CD-94A8-87AF6B05147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41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14FC86-830B-44A3-97CA-4FA1A7D874C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53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9F7E96E-1012-43FA-874E-8989A04D701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6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B818DE-6A60-4C9C-8F41-995456C04A6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9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113323F-339D-4193-92D7-C9229CC769A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5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09C3C9F-6D59-4C1D-AA1E-AC76D94CF83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8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7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7BC6A1-211F-439F-A6EF-9D3C9683C47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0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1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EE9579-A0DE-4880-AB43-04BF6F188B7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46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E4AA85-45E7-4F18-AB48-A067EA6A736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4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23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1AC0E30-D31C-4A48-9A7E-5AF6E329ADB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9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6CC6036-6CA6-438E-A08E-8AA6897F328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8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75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03E204-2AE2-47CD-94A8-87AF6B05147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39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392924-FF92-4BDF-8349-1B71E387016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0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973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521046-DC10-48BF-8E41-F6472ACA09D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47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80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A13316-AFD1-4312-949D-D7FC8914D12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446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6B411FF-E4A2-4CB0-9936-1D16A6B577D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1D6987-C488-4492-96DD-42196A9F5F8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803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2666B5D-6EB1-4869-88D8-605FE3453D2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1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4C0A35-8DA9-4E1B-899D-0FF6161B26E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0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256C33-0FF4-4A4E-956A-CB488AA448F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08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FD7FD5-7B5D-446D-8C7E-14818324527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56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AB00730-5C4D-4667-8DEF-005E180A392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703E204-2AE2-47CD-94A8-87AF6B05147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3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AEAB7A7-FF34-423D-8557-05DAE4E87E1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22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2919110-860C-4DCC-8E61-A6C68FCE386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10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2752A9D-9868-4264-BEEA-0A154B01E00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3099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20F0038-1F61-4440-80CA-F517E3F2F4FA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08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333E616-8A58-44EA-9671-6EBB5BF846B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785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4CCF715-36D5-4EE3-A175-9FA8CE4D8DB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36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63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3851AF6-FC8D-4CFB-928F-90C67C4A42B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57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42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DC63C88-4980-4454-A628-5B0868D737F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7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DB6AC02-CEAF-48F0-A50C-E008CCE9129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2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2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708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DD901C-E5C7-4BAC-AF38-11396E5BAEB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24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42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908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FDDBE7E-4C54-44E4-BDF7-9C8A887D4DF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7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2485BF4-B075-4977-A6F4-67A06474FB3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4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5106501-8AA7-4BF4-9E3A-1302EF4B4D1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36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4CAE958-2BDD-408C-8A42-4DFB3239E62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3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0A3A28F-5C9C-42F7-9516-E2BB4E27615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9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DF9A275-4C31-4BA5-82A8-3C16AB679A5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7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609600"/>
            <a:ext cx="10972800" cy="495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0" y="6377355"/>
            <a:ext cx="162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18400" y="6377355"/>
            <a:ext cx="38608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6362701"/>
            <a:ext cx="812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algn="r"/>
            <a:r>
              <a:rPr lang="en-US" dirty="0"/>
              <a:t>| </a:t>
            </a:r>
            <a:fld id="{BA13C625-9B67-4A70-A9C3-06D9E61B09A6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3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mongoose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C59A77E4-1AD6-0CEC-D494-35A5030DB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64930-DB0F-3E8B-519A-EF6FDBE64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C5C5-C68F-0D05-AEBF-4F6F4605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7593" y="4196605"/>
            <a:ext cx="3876812" cy="948601"/>
          </a:xfrm>
        </p:spPr>
        <p:txBody>
          <a:bodyPr anchor="t"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William M. Mongan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From Bryant and </a:t>
            </a:r>
            <a:r>
              <a:rPr lang="en-US" dirty="0" err="1">
                <a:solidFill>
                  <a:srgbClr val="FFFFFF"/>
                </a:solidFill>
              </a:rPr>
              <a:t>O’Hallaron</a:t>
            </a:r>
            <a:r>
              <a:rPr lang="en-US" dirty="0">
                <a:solidFill>
                  <a:srgbClr val="FFFFFF"/>
                </a:solidFill>
              </a:rPr>
              <a:t>: Computer Systems – A Programmer’s Perspective</a:t>
            </a:r>
          </a:p>
        </p:txBody>
      </p:sp>
    </p:spTree>
    <p:extLst>
      <p:ext uri="{BB962C8B-B14F-4D97-AF65-F5344CB8AC3E}">
        <p14:creationId xmlns:p14="http://schemas.microsoft.com/office/powerpoint/2010/main" val="101339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868488" y="0"/>
            <a:ext cx="86106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A Program That Queries DNS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998663" y="865188"/>
            <a:ext cx="8204788" cy="5018939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int main(int argc, char **argv) {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argv[1] is a domain name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char **pp;                   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or dotted decimal IP addr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struct in_addr addr;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struct hostent *hostp;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>
              <a:solidFill>
                <a:srgbClr val="000000"/>
              </a:solidFill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if (inet_aton(argv[1], &amp;addr) != 0)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    hostp = Gethostbyaddr((const char *)&amp;addr, sizeof(addr),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              AF_INET);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else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    hostp = Gethostbyname(argv[1]);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printf("official hostname: %s\n", hostp-&gt;h_name);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for (pp = hostp-&gt;h_aliases; *pp != NULL; pp++)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    printf("alias: %s\n", *pp);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>
              <a:solidFill>
                <a:srgbClr val="000000"/>
              </a:solidFill>
              <a:latin typeface="Courier New" charset="0"/>
              <a:ea typeface="ＭＳ Ｐゴシック" charset="0"/>
              <a:cs typeface="Courier New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for (pp = hostp-&gt;h_addr_list; *pp != NULL; pp++)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    addr.s_addr = ((struct in_addr *)*pp)-&gt;s_addr;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    printf("address: %s\n", inet_ntoa(addr));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599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905000" y="384176"/>
            <a:ext cx="67770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Internet Connections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911350" y="1116014"/>
            <a:ext cx="8307388" cy="554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DejaVu Sans" charset="0"/>
              </a:rPr>
              <a:t>Clients and servers communicate by sending streams of bytes over </a:t>
            </a:r>
            <a:r>
              <a:rPr lang="en-US" sz="2200" i="1">
                <a:solidFill>
                  <a:srgbClr val="C00000"/>
                </a:solidFill>
                <a:latin typeface="Calibri" charset="0"/>
                <a:cs typeface="DejaVu Sans" charset="0"/>
              </a:rPr>
              <a:t>connections</a:t>
            </a:r>
            <a:r>
              <a:rPr lang="en-US" sz="2200">
                <a:solidFill>
                  <a:srgbClr val="C00000"/>
                </a:solidFill>
                <a:latin typeface="Calibri" charset="0"/>
                <a:cs typeface="DejaVu Sans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2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Point-to-point, full-duplex (2-way communication), and reliable.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200" i="1">
                <a:solidFill>
                  <a:srgbClr val="000000"/>
                </a:solidFill>
                <a:latin typeface="Calibri" charset="0"/>
                <a:cs typeface="DejaVu Sans" charset="0"/>
              </a:rPr>
              <a:t>A </a:t>
            </a:r>
            <a:r>
              <a:rPr lang="en-US" sz="2200" i="1">
                <a:solidFill>
                  <a:srgbClr val="C00000"/>
                </a:solidFill>
                <a:latin typeface="Calibri" charset="0"/>
                <a:cs typeface="DejaVu Sans" charset="0"/>
              </a:rPr>
              <a:t>socket</a:t>
            </a:r>
            <a:r>
              <a:rPr lang="en-US" sz="2200">
                <a:solidFill>
                  <a:srgbClr val="000000"/>
                </a:solidFill>
                <a:latin typeface="Calibri" charset="0"/>
                <a:cs typeface="DejaVu Sans" charset="0"/>
              </a:rPr>
              <a:t> is an endpoint of a connection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2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Socket address is an </a:t>
            </a:r>
            <a:r>
              <a:rPr lang="en-US" sz="22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IPaddress:port</a:t>
            </a:r>
            <a:r>
              <a:rPr lang="en-US" sz="22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  pair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DejaVu Sans" charset="0"/>
              </a:rPr>
              <a:t>A </a:t>
            </a:r>
            <a:r>
              <a:rPr lang="en-US" sz="2200" i="1">
                <a:solidFill>
                  <a:srgbClr val="C00000"/>
                </a:solidFill>
                <a:latin typeface="Calibri" charset="0"/>
                <a:cs typeface="DejaVu Sans" charset="0"/>
              </a:rPr>
              <a:t>port</a:t>
            </a:r>
            <a:r>
              <a:rPr lang="en-US" sz="2200">
                <a:solidFill>
                  <a:srgbClr val="000000"/>
                </a:solidFill>
                <a:latin typeface="Calibri" charset="0"/>
                <a:cs typeface="DejaVu Sans" charset="0"/>
              </a:rPr>
              <a:t> is a 16-bit integer that identifies a process: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charset="0"/>
              <a:buChar char="–"/>
              <a:defRPr/>
            </a:pPr>
            <a:r>
              <a:rPr lang="en-US" sz="2200" b="1" i="1">
                <a:solidFill>
                  <a:srgbClr val="C00000"/>
                </a:solidFill>
                <a:latin typeface="Calibri" charset="0"/>
                <a:ea typeface="ＭＳ Ｐゴシック" charset="0"/>
                <a:cs typeface="DejaVu Sans" charset="0"/>
              </a:rPr>
              <a:t>Ephemeral port</a:t>
            </a:r>
            <a:r>
              <a:rPr lang="en-US" sz="2200" b="1">
                <a:solidFill>
                  <a:srgbClr val="C00000"/>
                </a:solidFill>
                <a:latin typeface="Calibri" charset="0"/>
                <a:ea typeface="ＭＳ Ｐゴシック" charset="0"/>
                <a:cs typeface="DejaVu Sans" charset="0"/>
              </a:rPr>
              <a:t>: </a:t>
            </a:r>
            <a:r>
              <a:rPr lang="en-US" sz="22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Assigned automatically on client when client makes a connection request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C00000"/>
              </a:buClr>
              <a:buFont typeface="Arial" charset="0"/>
              <a:buChar char="–"/>
              <a:defRPr/>
            </a:pPr>
            <a:r>
              <a:rPr lang="en-US" sz="2200" b="1" i="1">
                <a:solidFill>
                  <a:srgbClr val="C00000"/>
                </a:solidFill>
                <a:latin typeface="Calibri" charset="0"/>
                <a:ea typeface="ＭＳ Ｐゴシック" charset="0"/>
                <a:cs typeface="DejaVu Sans" charset="0"/>
              </a:rPr>
              <a:t>Well-known port: </a:t>
            </a:r>
            <a:r>
              <a:rPr lang="en-US" sz="22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Associated with some service provided by a server (e.g., port 80 is associated with Web servers)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200">
                <a:solidFill>
                  <a:srgbClr val="000000"/>
                </a:solidFill>
                <a:latin typeface="Calibri" charset="0"/>
                <a:cs typeface="DejaVu Sans" charset="0"/>
              </a:rPr>
              <a:t>A connection is uniquely identified by the socket addresses of its endpoints (</a:t>
            </a:r>
            <a:r>
              <a:rPr lang="en-US" sz="2200" i="1">
                <a:solidFill>
                  <a:srgbClr val="C00000"/>
                </a:solidFill>
                <a:latin typeface="Calibri" charset="0"/>
                <a:cs typeface="DejaVu Sans" charset="0"/>
              </a:rPr>
              <a:t>socket pair</a:t>
            </a:r>
            <a:r>
              <a:rPr lang="en-US" sz="2200">
                <a:solidFill>
                  <a:srgbClr val="000000"/>
                </a:solidFill>
                <a:latin typeface="Calibri" charset="0"/>
                <a:cs typeface="DejaVu Sans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2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(cliaddr:cliport, servaddr:servport)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200" b="1">
              <a:solidFill>
                <a:srgbClr val="000000"/>
              </a:solidFill>
              <a:latin typeface="Courier New" charset="0"/>
              <a:ea typeface="ＭＳ Ｐゴシック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34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8264526" y="3000375"/>
            <a:ext cx="1465263" cy="1035050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2320926" y="3000375"/>
            <a:ext cx="1465263" cy="1035050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905000" y="184151"/>
            <a:ext cx="8047038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Putting it all Together: </a:t>
            </a:r>
            <a:b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</a:b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Anatomy of an Internet Connection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042681" y="3478601"/>
            <a:ext cx="418125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Connection socket pair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(</a:t>
            </a:r>
            <a:r>
              <a:rPr lang="en-US">
                <a:solidFill>
                  <a:srgbClr val="C00000"/>
                </a:solidFill>
                <a:latin typeface="Calibri" charset="0"/>
              </a:rPr>
              <a:t>128.2.194.242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>
                <a:solidFill>
                  <a:srgbClr val="00B050"/>
                </a:solidFill>
                <a:latin typeface="Calibri" charset="0"/>
              </a:rPr>
              <a:t>51213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>
                <a:solidFill>
                  <a:srgbClr val="D09E00"/>
                </a:solidFill>
                <a:latin typeface="Calibri" charset="0"/>
              </a:rPr>
              <a:t>208.216.181.15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>
                <a:solidFill>
                  <a:srgbClr val="7030A0"/>
                </a:solidFill>
                <a:latin typeface="Calibri" charset="0"/>
              </a:rPr>
              <a:t>80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)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8312151" y="3119439"/>
            <a:ext cx="1287463" cy="796925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Server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(port 80)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2457451" y="3119439"/>
            <a:ext cx="1287463" cy="796925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>
            <a:off x="3802063" y="3517900"/>
            <a:ext cx="445135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9" name="Oval 8"/>
          <p:cNvSpPr>
            <a:spLocks noChangeArrowheads="1"/>
          </p:cNvSpPr>
          <p:nvPr/>
        </p:nvSpPr>
        <p:spPr bwMode="auto">
          <a:xfrm>
            <a:off x="3673475" y="3454400"/>
            <a:ext cx="128588" cy="128588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8253414" y="3454400"/>
            <a:ext cx="128587" cy="128588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3005439" y="2237176"/>
            <a:ext cx="2172687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000000"/>
                </a:solidFill>
                <a:latin typeface="Calibri" charset="0"/>
              </a:rPr>
              <a:t>Client socket address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C00000"/>
                </a:solidFill>
                <a:latin typeface="Calibri" charset="0"/>
              </a:rPr>
              <a:t>128.2.194.242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>
                <a:solidFill>
                  <a:srgbClr val="00B050"/>
                </a:solidFill>
                <a:latin typeface="Calibri" charset="0"/>
              </a:rPr>
              <a:t>51213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681788" y="2237969"/>
            <a:ext cx="258921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000000"/>
                </a:solidFill>
                <a:latin typeface="Calibri" charset="0"/>
              </a:rPr>
              <a:t>Server socket address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D09E00"/>
                </a:solidFill>
                <a:latin typeface="Calibri" charset="0"/>
              </a:rPr>
              <a:t>208.216.181.15</a:t>
            </a:r>
            <a:r>
              <a:rPr lang="en-US">
                <a:solidFill>
                  <a:srgbClr val="000000"/>
                </a:solidFill>
                <a:latin typeface="Calibri" charset="0"/>
              </a:rPr>
              <a:t>:</a:t>
            </a:r>
            <a:r>
              <a:rPr lang="en-US">
                <a:solidFill>
                  <a:srgbClr val="7030A0"/>
                </a:solidFill>
                <a:latin typeface="Calibri" charset="0"/>
              </a:rPr>
              <a:t>80</a:t>
            </a: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 flipH="1">
            <a:off x="3800475" y="2819401"/>
            <a:ext cx="306388" cy="627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7969251" y="2819401"/>
            <a:ext cx="303213" cy="62706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2133962" y="4142176"/>
            <a:ext cx="196301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Client host address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C00000"/>
                </a:solidFill>
                <a:latin typeface="Calibri" charset="0"/>
              </a:rPr>
              <a:t>128.2.194.242 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7994533" y="4142176"/>
            <a:ext cx="2022711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Server host address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>
                <a:solidFill>
                  <a:srgbClr val="D09E00"/>
                </a:solidFill>
                <a:latin typeface="Calibri" charset="0"/>
              </a:rPr>
              <a:t>208.216.181.15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1955800" y="5408613"/>
            <a:ext cx="2522720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1600">
                <a:solidFill>
                  <a:srgbClr val="00B050"/>
                </a:solidFill>
                <a:latin typeface="Calibri" charset="0"/>
              </a:rPr>
              <a:t>51213</a:t>
            </a:r>
            <a:r>
              <a:rPr lang="en-US" sz="1600">
                <a:solidFill>
                  <a:srgbClr val="000000"/>
                </a:solidFill>
                <a:latin typeface="Calibri" charset="0"/>
              </a:rPr>
              <a:t> is an ephemeral port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allocated by the kernel 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7620000" y="5408613"/>
            <a:ext cx="2548624" cy="53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1600">
                <a:solidFill>
                  <a:srgbClr val="7030A0"/>
                </a:solidFill>
                <a:latin typeface="Calibri" charset="0"/>
              </a:rPr>
              <a:t>80</a:t>
            </a:r>
            <a:r>
              <a:rPr lang="en-US" sz="1600">
                <a:solidFill>
                  <a:srgbClr val="000000"/>
                </a:solidFill>
                <a:latin typeface="Calibri" charset="0"/>
              </a:rPr>
              <a:t> is a well-known port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2648271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85950" y="152400"/>
            <a:ext cx="8307388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Examples of client programs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Web browsers,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ftp</a:t>
            </a:r>
            <a:r>
              <a:rPr lang="en-US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telnet</a:t>
            </a:r>
            <a:r>
              <a:rPr lang="en-US" sz="2400" b="1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ssh</a:t>
            </a: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How does a client find the server?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The IP address in the server socket address identifies the host</a:t>
            </a:r>
            <a:r>
              <a:rPr lang="en-US" sz="2400" i="1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  </a:t>
            </a:r>
            <a:br>
              <a:rPr lang="en-US" sz="2400" i="1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</a:b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(more precisely, an adapter on the host)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The (well-known) port in the server socket address identifies the service, and thus implicitly identifies the server process that performs that service.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Examples of well know ports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Port 7: Echo server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Port 23: Telnet server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Port 25: Mail server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Port 80: Web server</a:t>
            </a:r>
          </a:p>
        </p:txBody>
      </p:sp>
    </p:spTree>
    <p:extLst>
      <p:ext uri="{BB962C8B-B14F-4D97-AF65-F5344CB8AC3E}">
        <p14:creationId xmlns:p14="http://schemas.microsoft.com/office/powerpoint/2010/main" val="32118303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905000" y="1335087"/>
            <a:ext cx="1295400" cy="1143000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324600" y="912812"/>
            <a:ext cx="3505200" cy="1981200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905000" y="4251325"/>
            <a:ext cx="1295400" cy="1143000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324600" y="3840162"/>
            <a:ext cx="3505200" cy="1981200"/>
          </a:xfrm>
          <a:prstGeom prst="rect">
            <a:avLst/>
          </a:prstGeom>
          <a:solidFill>
            <a:srgbClr val="F2F2F2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1981200" y="-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Using Ports to Identify Services</a:t>
            </a:r>
          </a:p>
        </p:txBody>
      </p:sp>
      <p:sp>
        <p:nvSpPr>
          <p:cNvPr id="17415" name="Oval 6"/>
          <p:cNvSpPr>
            <a:spLocks noChangeArrowheads="1"/>
          </p:cNvSpPr>
          <p:nvPr/>
        </p:nvSpPr>
        <p:spPr bwMode="auto">
          <a:xfrm>
            <a:off x="7834313" y="1031876"/>
            <a:ext cx="1746250" cy="796925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Web server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(port 80)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1716089" y="1033463"/>
            <a:ext cx="107039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Client host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972175" y="612776"/>
            <a:ext cx="237069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Server host 128.2.194.242</a:t>
            </a:r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3048000" y="1903412"/>
            <a:ext cx="34290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7848600" y="1979613"/>
            <a:ext cx="1746250" cy="796925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Echo server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(port 7)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3365500" y="1077912"/>
            <a:ext cx="265430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Service request for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128.2.194.242:80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(i.e., the Web server)</a:t>
            </a:r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 flipV="1">
            <a:off x="7467600" y="1597026"/>
            <a:ext cx="457200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7834313" y="3959226"/>
            <a:ext cx="1746250" cy="796925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Web server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(port 80)</a:t>
            </a: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3048000" y="4830762"/>
            <a:ext cx="34290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7848600" y="4906963"/>
            <a:ext cx="1746250" cy="796925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Echo server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(port 7)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3697872" y="4024312"/>
            <a:ext cx="195621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Service request for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128.2.194.242:7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(i.e., the echo server)</a:t>
            </a:r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7467600" y="4906962"/>
            <a:ext cx="457200" cy="228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427" name="Oval 18"/>
          <p:cNvSpPr>
            <a:spLocks noChangeArrowheads="1"/>
          </p:cNvSpPr>
          <p:nvPr/>
        </p:nvSpPr>
        <p:spPr bwMode="auto">
          <a:xfrm>
            <a:off x="6477000" y="1674812"/>
            <a:ext cx="1066800" cy="457200"/>
          </a:xfrm>
          <a:prstGeom prst="ellipse">
            <a:avLst/>
          </a:prstGeom>
          <a:solidFill>
            <a:srgbClr val="F1C7C7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Kernel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477000" y="4602162"/>
            <a:ext cx="1066800" cy="457200"/>
          </a:xfrm>
          <a:prstGeom prst="ellipse">
            <a:avLst/>
          </a:prstGeom>
          <a:solidFill>
            <a:srgbClr val="F1C7C7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Kernel</a:t>
            </a:r>
          </a:p>
        </p:txBody>
      </p:sp>
      <p:sp>
        <p:nvSpPr>
          <p:cNvPr id="17429" name="Oval 20"/>
          <p:cNvSpPr>
            <a:spLocks noChangeArrowheads="1"/>
          </p:cNvSpPr>
          <p:nvPr/>
        </p:nvSpPr>
        <p:spPr bwMode="auto">
          <a:xfrm>
            <a:off x="2106733" y="1660615"/>
            <a:ext cx="933208" cy="476071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18453" name="Oval 21"/>
          <p:cNvSpPr>
            <a:spLocks noChangeArrowheads="1"/>
          </p:cNvSpPr>
          <p:nvPr/>
        </p:nvSpPr>
        <p:spPr bwMode="auto">
          <a:xfrm>
            <a:off x="2106733" y="4589553"/>
            <a:ext cx="933208" cy="476071"/>
          </a:xfrm>
          <a:prstGeom prst="ellipse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210080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184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Servers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866900" y="793750"/>
            <a:ext cx="8420100" cy="54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Servers are long-running processes (daemons)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Created at boot-time (typically) by the init process (process 1)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Run continuously until the machine is turned off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Each server waits for requests to arrive on a well-known port associated with a particular service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Port 7: echo server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Port 23: telnet server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Port 25: mail server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Port 80: HTTP server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A machine that runs a server process is also often referred to as a “server”</a:t>
            </a:r>
          </a:p>
        </p:txBody>
      </p:sp>
    </p:spTree>
    <p:extLst>
      <p:ext uri="{BB962C8B-B14F-4D97-AF65-F5344CB8AC3E}">
        <p14:creationId xmlns:p14="http://schemas.microsoft.com/office/powerpoint/2010/main" val="2589709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Server Examples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884364" y="569913"/>
            <a:ext cx="8326437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Web server (port 80)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Resource: files/compute cycles (CGI programs)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Service: retrieves files and runs CGI programs on behalf of the client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FTP server (20, 21)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Resource: files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Service: stores and retrieve files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Telnet server (23)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Resource: terminal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Service: proxies a terminal on the server machine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Mail server (25)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Resource: email “spool” file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Service: stores mail messages in spool file 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7239000" y="2103438"/>
            <a:ext cx="3124200" cy="925511"/>
          </a:xfrm>
          <a:prstGeom prst="rect">
            <a:avLst/>
          </a:prstGeom>
          <a:solidFill>
            <a:srgbClr val="F2DCD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See </a:t>
            </a: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/etc/services</a:t>
            </a: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for a comprehensive list of the port mappings on a Linux machine</a:t>
            </a:r>
          </a:p>
        </p:txBody>
      </p:sp>
    </p:spTree>
    <p:extLst>
      <p:ext uri="{BB962C8B-B14F-4D97-AF65-F5344CB8AC3E}">
        <p14:creationId xmlns:p14="http://schemas.microsoft.com/office/powerpoint/2010/main" val="3674424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Sockets Interface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863726" y="1362075"/>
            <a:ext cx="7896225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Created in the early 80’s as part of the original Berkeley distribution of Unix that contained an early version of the Internet protocols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Provides a user-level interface to the network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Underlying basis for all Internet applications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Based on client/server programming model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51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981200" y="-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Sockets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889126" y="650876"/>
            <a:ext cx="7896225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What is a socket?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To the kernel, a socket is an endpoint of communication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To an application, a socket is a file descriptor that lets the application read/write from/to the network</a:t>
            </a:r>
          </a:p>
          <a:p>
            <a:pPr lvl="2" eaLnBrk="1" hangingPunct="1"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sz="2000" b="1" i="1">
                <a:solidFill>
                  <a:srgbClr val="C00000"/>
                </a:solidFill>
                <a:latin typeface="Calibri" panose="020F0502020204030204" pitchFamily="34" charset="0"/>
              </a:rPr>
              <a:t>Remember:</a:t>
            </a:r>
            <a:r>
              <a:rPr lang="en-US" altLang="en-US" sz="2000">
                <a:solidFill>
                  <a:srgbClr val="000000"/>
                </a:solidFill>
                <a:latin typeface="Calibri" panose="020F0502020204030204" pitchFamily="34" charset="0"/>
              </a:rPr>
              <a:t> All Unix I/O devices, including networks, are modeled as files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Clients and servers communicate with each other by reading from and writing to socket descriptors</a:t>
            </a:r>
          </a:p>
          <a:p>
            <a:pPr eaLnBrk="1" hangingPunct="1">
              <a:spcBef>
                <a:spcPts val="700"/>
              </a:spcBef>
            </a:pPr>
            <a:endParaRPr lang="en-US" altLang="en-US" sz="2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2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The main distinction between regular file I/O and socket I/O is how the application “opens” the socket descriptors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3717926" y="3886201"/>
            <a:ext cx="1058863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4201710" y="4403222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clientfd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697663" y="3886201"/>
            <a:ext cx="1058862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Server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6656389" y="4256089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089247" y="4403222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serverfd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4887913" y="4333875"/>
            <a:ext cx="1676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4727575" y="4243389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13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1"/>
          <p:cNvGrpSpPr>
            <a:grpSpLocks/>
          </p:cNvGrpSpPr>
          <p:nvPr/>
        </p:nvGrpSpPr>
        <p:grpSpPr bwMode="auto">
          <a:xfrm>
            <a:off x="1979613" y="3157540"/>
            <a:ext cx="6400800" cy="1370013"/>
            <a:chOff x="287" y="2594"/>
            <a:chExt cx="4032" cy="863"/>
          </a:xfrm>
        </p:grpSpPr>
        <p:sp>
          <p:nvSpPr>
            <p:cNvPr id="22574" name="Rectangle 2"/>
            <p:cNvSpPr>
              <a:spLocks noChangeArrowheads="1"/>
            </p:cNvSpPr>
            <p:nvPr/>
          </p:nvSpPr>
          <p:spPr bwMode="auto">
            <a:xfrm>
              <a:off x="912" y="2594"/>
              <a:ext cx="3407" cy="863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65582" name="Group 3"/>
            <p:cNvGrpSpPr>
              <a:grpSpLocks/>
            </p:cNvGrpSpPr>
            <p:nvPr/>
          </p:nvGrpSpPr>
          <p:grpSpPr bwMode="auto">
            <a:xfrm>
              <a:off x="3984" y="2838"/>
              <a:ext cx="239" cy="432"/>
              <a:chOff x="3984" y="2838"/>
              <a:chExt cx="239" cy="432"/>
            </a:xfrm>
          </p:grpSpPr>
          <p:sp>
            <p:nvSpPr>
              <p:cNvPr id="22581" name="Line 4"/>
              <p:cNvSpPr>
                <a:spLocks noChangeShapeType="1"/>
              </p:cNvSpPr>
              <p:nvPr/>
            </p:nvSpPr>
            <p:spPr bwMode="auto">
              <a:xfrm>
                <a:off x="3984" y="3270"/>
                <a:ext cx="239" cy="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582" name="Line 5"/>
              <p:cNvSpPr>
                <a:spLocks noChangeShapeType="1"/>
              </p:cNvSpPr>
              <p:nvPr/>
            </p:nvSpPr>
            <p:spPr bwMode="auto">
              <a:xfrm flipV="1">
                <a:off x="4224" y="2838"/>
                <a:ext cx="0" cy="43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583" name="Line 6"/>
              <p:cNvSpPr>
                <a:spLocks noChangeShapeType="1"/>
              </p:cNvSpPr>
              <p:nvPr/>
            </p:nvSpPr>
            <p:spPr bwMode="auto">
              <a:xfrm flipH="1" flipV="1">
                <a:off x="3983" y="2837"/>
                <a:ext cx="241" cy="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5583" name="Group 7"/>
            <p:cNvGrpSpPr>
              <a:grpSpLocks/>
            </p:cNvGrpSpPr>
            <p:nvPr/>
          </p:nvGrpSpPr>
          <p:grpSpPr bwMode="auto">
            <a:xfrm>
              <a:off x="1056" y="2830"/>
              <a:ext cx="239" cy="432"/>
              <a:chOff x="1056" y="2830"/>
              <a:chExt cx="239" cy="432"/>
            </a:xfrm>
          </p:grpSpPr>
          <p:sp>
            <p:nvSpPr>
              <p:cNvPr id="22578" name="Line 8"/>
              <p:cNvSpPr>
                <a:spLocks noChangeShapeType="1"/>
              </p:cNvSpPr>
              <p:nvPr/>
            </p:nvSpPr>
            <p:spPr bwMode="auto">
              <a:xfrm flipH="1" flipV="1">
                <a:off x="1055" y="3261"/>
                <a:ext cx="241" cy="2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579" name="Line 9"/>
              <p:cNvSpPr>
                <a:spLocks noChangeShapeType="1"/>
              </p:cNvSpPr>
              <p:nvPr/>
            </p:nvSpPr>
            <p:spPr bwMode="auto">
              <a:xfrm flipV="1">
                <a:off x="1056" y="2829"/>
                <a:ext cx="0" cy="433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580" name="Line 10"/>
              <p:cNvSpPr>
                <a:spLocks noChangeShapeType="1"/>
              </p:cNvSpPr>
              <p:nvPr/>
            </p:nvSpPr>
            <p:spPr bwMode="auto">
              <a:xfrm>
                <a:off x="1056" y="2831"/>
                <a:ext cx="239" cy="0"/>
              </a:xfrm>
              <a:prstGeom prst="line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buFont typeface="Times New Roman" charset="0"/>
                  <a:buNone/>
                  <a:defRPr/>
                </a:pPr>
                <a:endParaRPr lang="en-US"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2577" name="Text Box 11"/>
            <p:cNvSpPr txBox="1">
              <a:spLocks noChangeArrowheads="1"/>
            </p:cNvSpPr>
            <p:nvPr/>
          </p:nvSpPr>
          <p:spPr bwMode="auto">
            <a:xfrm>
              <a:off x="287" y="2792"/>
              <a:ext cx="527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Tx/>
                <a:buFontTx/>
                <a:buNone/>
                <a:defRPr/>
              </a:pPr>
              <a:r>
                <a:rPr lang="en-US" sz="1400">
                  <a:solidFill>
                    <a:srgbClr val="C00000"/>
                  </a:solidFill>
                  <a:latin typeface="Calibri" charset="0"/>
                </a:rPr>
                <a:t>Client / Server</a:t>
              </a:r>
            </a:p>
            <a:p>
              <a:pPr eaLnBrk="1" hangingPunct="1">
                <a:buClrTx/>
                <a:buFontTx/>
                <a:buNone/>
                <a:defRPr/>
              </a:pPr>
              <a:r>
                <a:rPr lang="en-US" sz="1300">
                  <a:solidFill>
                    <a:srgbClr val="C00000"/>
                  </a:solidFill>
                  <a:latin typeface="Calibri" charset="0"/>
                </a:rPr>
                <a:t>Session</a:t>
              </a:r>
            </a:p>
          </p:txBody>
        </p:sp>
      </p:grpSp>
      <p:sp>
        <p:nvSpPr>
          <p:cNvPr id="22532" name="Text Box 13"/>
          <p:cNvSpPr txBox="1">
            <a:spLocks noChangeArrowheads="1"/>
          </p:cNvSpPr>
          <p:nvPr/>
        </p:nvSpPr>
        <p:spPr bwMode="auto">
          <a:xfrm>
            <a:off x="3987545" y="150795"/>
            <a:ext cx="71171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Client</a:t>
            </a:r>
          </a:p>
        </p:txBody>
      </p:sp>
      <p:sp>
        <p:nvSpPr>
          <p:cNvPr id="22533" name="Text Box 14"/>
          <p:cNvSpPr txBox="1">
            <a:spLocks noChangeArrowheads="1"/>
          </p:cNvSpPr>
          <p:nvPr/>
        </p:nvSpPr>
        <p:spPr bwMode="auto">
          <a:xfrm>
            <a:off x="6771965" y="150795"/>
            <a:ext cx="76897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Server</a:t>
            </a:r>
          </a:p>
        </p:txBody>
      </p:sp>
      <p:sp>
        <p:nvSpPr>
          <p:cNvPr id="22534" name="Line 15"/>
          <p:cNvSpPr>
            <a:spLocks noChangeShapeType="1"/>
          </p:cNvSpPr>
          <p:nvPr/>
        </p:nvSpPr>
        <p:spPr bwMode="auto">
          <a:xfrm>
            <a:off x="4343400" y="1020762"/>
            <a:ext cx="1588" cy="1676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5" name="Line 16"/>
          <p:cNvSpPr>
            <a:spLocks noChangeShapeType="1"/>
          </p:cNvSpPr>
          <p:nvPr/>
        </p:nvSpPr>
        <p:spPr bwMode="auto">
          <a:xfrm>
            <a:off x="7162800" y="960437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6" name="Line 17"/>
          <p:cNvSpPr>
            <a:spLocks noChangeShapeType="1"/>
          </p:cNvSpPr>
          <p:nvPr/>
        </p:nvSpPr>
        <p:spPr bwMode="auto">
          <a:xfrm>
            <a:off x="7162800" y="1646237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7" name="Line 18"/>
          <p:cNvSpPr>
            <a:spLocks noChangeShapeType="1"/>
          </p:cNvSpPr>
          <p:nvPr/>
        </p:nvSpPr>
        <p:spPr bwMode="auto">
          <a:xfrm>
            <a:off x="7162800" y="2332037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8" name="Line 19"/>
          <p:cNvSpPr>
            <a:spLocks noChangeShapeType="1"/>
          </p:cNvSpPr>
          <p:nvPr/>
        </p:nvSpPr>
        <p:spPr bwMode="auto">
          <a:xfrm>
            <a:off x="4572000" y="2849562"/>
            <a:ext cx="18288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39" name="Rectangle 20"/>
          <p:cNvSpPr>
            <a:spLocks noChangeArrowheads="1"/>
          </p:cNvSpPr>
          <p:nvPr/>
        </p:nvSpPr>
        <p:spPr bwMode="auto">
          <a:xfrm>
            <a:off x="3581400" y="622300"/>
            <a:ext cx="15240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socket</a:t>
            </a:r>
          </a:p>
        </p:txBody>
      </p:sp>
      <p:sp>
        <p:nvSpPr>
          <p:cNvPr id="22540" name="Rectangle 21"/>
          <p:cNvSpPr>
            <a:spLocks noChangeArrowheads="1"/>
          </p:cNvSpPr>
          <p:nvPr/>
        </p:nvSpPr>
        <p:spPr bwMode="auto">
          <a:xfrm>
            <a:off x="6400800" y="622300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socket</a:t>
            </a:r>
          </a:p>
        </p:txBody>
      </p:sp>
      <p:sp>
        <p:nvSpPr>
          <p:cNvPr id="22541" name="Rectangle 22"/>
          <p:cNvSpPr>
            <a:spLocks noChangeArrowheads="1"/>
          </p:cNvSpPr>
          <p:nvPr/>
        </p:nvSpPr>
        <p:spPr bwMode="auto">
          <a:xfrm>
            <a:off x="6400800" y="1296987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bind</a:t>
            </a:r>
          </a:p>
        </p:txBody>
      </p:sp>
      <p:sp>
        <p:nvSpPr>
          <p:cNvPr id="22542" name="Rectangle 23"/>
          <p:cNvSpPr>
            <a:spLocks noChangeArrowheads="1"/>
          </p:cNvSpPr>
          <p:nvPr/>
        </p:nvSpPr>
        <p:spPr bwMode="auto">
          <a:xfrm>
            <a:off x="6400800" y="1971675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</a:t>
            </a:r>
          </a:p>
        </p:txBody>
      </p:sp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3581401" y="3017837"/>
            <a:ext cx="4265613" cy="1390650"/>
            <a:chOff x="1296" y="2506"/>
            <a:chExt cx="2687" cy="876"/>
          </a:xfrm>
        </p:grpSpPr>
        <p:sp>
          <p:nvSpPr>
            <p:cNvPr id="22564" name="Line 25"/>
            <p:cNvSpPr>
              <a:spLocks noChangeShapeType="1"/>
            </p:cNvSpPr>
            <p:nvPr/>
          </p:nvSpPr>
          <p:spPr bwMode="auto">
            <a:xfrm>
              <a:off x="1776" y="2506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5" name="Line 26"/>
            <p:cNvSpPr>
              <a:spLocks noChangeShapeType="1"/>
            </p:cNvSpPr>
            <p:nvPr/>
          </p:nvSpPr>
          <p:spPr bwMode="auto">
            <a:xfrm>
              <a:off x="1776" y="2938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6" name="Line 27"/>
            <p:cNvSpPr>
              <a:spLocks noChangeShapeType="1"/>
            </p:cNvSpPr>
            <p:nvPr/>
          </p:nvSpPr>
          <p:spPr bwMode="auto">
            <a:xfrm>
              <a:off x="3552" y="2506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7" name="Line 28"/>
            <p:cNvSpPr>
              <a:spLocks noChangeShapeType="1"/>
            </p:cNvSpPr>
            <p:nvPr/>
          </p:nvSpPr>
          <p:spPr bwMode="auto">
            <a:xfrm>
              <a:off x="3552" y="2938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8" name="Line 29"/>
            <p:cNvSpPr>
              <a:spLocks noChangeShapeType="1"/>
            </p:cNvSpPr>
            <p:nvPr/>
          </p:nvSpPr>
          <p:spPr bwMode="auto">
            <a:xfrm>
              <a:off x="2256" y="2832"/>
              <a:ext cx="815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9" name="Line 30"/>
            <p:cNvSpPr>
              <a:spLocks noChangeShapeType="1"/>
            </p:cNvSpPr>
            <p:nvPr/>
          </p:nvSpPr>
          <p:spPr bwMode="auto">
            <a:xfrm flipH="1">
              <a:off x="2255" y="3264"/>
              <a:ext cx="81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70" name="Rectangle 31"/>
            <p:cNvSpPr>
              <a:spLocks noChangeArrowheads="1"/>
            </p:cNvSpPr>
            <p:nvPr/>
          </p:nvSpPr>
          <p:spPr bwMode="auto">
            <a:xfrm>
              <a:off x="3072" y="2718"/>
              <a:ext cx="911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rio_readlineb</a:t>
              </a:r>
            </a:p>
          </p:txBody>
        </p:sp>
        <p:sp>
          <p:nvSpPr>
            <p:cNvPr id="22571" name="Rectangle 32"/>
            <p:cNvSpPr>
              <a:spLocks noChangeArrowheads="1"/>
            </p:cNvSpPr>
            <p:nvPr/>
          </p:nvSpPr>
          <p:spPr bwMode="auto">
            <a:xfrm>
              <a:off x="3072" y="3143"/>
              <a:ext cx="911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rio_writen</a:t>
              </a:r>
            </a:p>
          </p:txBody>
        </p:sp>
        <p:sp>
          <p:nvSpPr>
            <p:cNvPr id="22572" name="Rectangle 33"/>
            <p:cNvSpPr>
              <a:spLocks noChangeArrowheads="1"/>
            </p:cNvSpPr>
            <p:nvPr/>
          </p:nvSpPr>
          <p:spPr bwMode="auto">
            <a:xfrm>
              <a:off x="1296" y="3143"/>
              <a:ext cx="959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rio_readlineb</a:t>
              </a:r>
            </a:p>
          </p:txBody>
        </p:sp>
        <p:sp>
          <p:nvSpPr>
            <p:cNvPr id="22573" name="Rectangle 34"/>
            <p:cNvSpPr>
              <a:spLocks noChangeArrowheads="1"/>
            </p:cNvSpPr>
            <p:nvPr/>
          </p:nvSpPr>
          <p:spPr bwMode="auto">
            <a:xfrm>
              <a:off x="1296" y="2718"/>
              <a:ext cx="959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rio_writen</a:t>
              </a:r>
            </a:p>
          </p:txBody>
        </p:sp>
      </p:grpSp>
      <p:sp>
        <p:nvSpPr>
          <p:cNvPr id="22544" name="Text Box 35"/>
          <p:cNvSpPr txBox="1">
            <a:spLocks noChangeArrowheads="1"/>
          </p:cNvSpPr>
          <p:nvPr/>
        </p:nvSpPr>
        <p:spPr bwMode="auto">
          <a:xfrm>
            <a:off x="5167072" y="2238585"/>
            <a:ext cx="113554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Connection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request</a:t>
            </a:r>
          </a:p>
        </p:txBody>
      </p:sp>
      <p:grpSp>
        <p:nvGrpSpPr>
          <p:cNvPr id="23588" name="Group 36"/>
          <p:cNvGrpSpPr>
            <a:grpSpLocks/>
          </p:cNvGrpSpPr>
          <p:nvPr/>
        </p:nvGrpSpPr>
        <p:grpSpPr bwMode="auto">
          <a:xfrm>
            <a:off x="3581401" y="2860675"/>
            <a:ext cx="5105401" cy="2911476"/>
            <a:chOff x="1296" y="2407"/>
            <a:chExt cx="3216" cy="1834"/>
          </a:xfrm>
        </p:grpSpPr>
        <p:sp>
          <p:nvSpPr>
            <p:cNvPr id="22553" name="Line 37"/>
            <p:cNvSpPr>
              <a:spLocks noChangeShapeType="1"/>
            </p:cNvSpPr>
            <p:nvPr/>
          </p:nvSpPr>
          <p:spPr bwMode="auto">
            <a:xfrm>
              <a:off x="1776" y="3378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54" name="Line 38"/>
            <p:cNvSpPr>
              <a:spLocks noChangeShapeType="1"/>
            </p:cNvSpPr>
            <p:nvPr/>
          </p:nvSpPr>
          <p:spPr bwMode="auto">
            <a:xfrm>
              <a:off x="3552" y="3378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55" name="Line 39"/>
            <p:cNvSpPr>
              <a:spLocks noChangeShapeType="1"/>
            </p:cNvSpPr>
            <p:nvPr/>
          </p:nvSpPr>
          <p:spPr bwMode="auto">
            <a:xfrm>
              <a:off x="3552" y="3810"/>
              <a:ext cx="0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56" name="Line 40"/>
            <p:cNvSpPr>
              <a:spLocks noChangeShapeType="1"/>
            </p:cNvSpPr>
            <p:nvPr/>
          </p:nvSpPr>
          <p:spPr bwMode="auto">
            <a:xfrm>
              <a:off x="1920" y="3704"/>
              <a:ext cx="1151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57" name="Rectangle 41"/>
            <p:cNvSpPr>
              <a:spLocks noChangeArrowheads="1"/>
            </p:cNvSpPr>
            <p:nvPr/>
          </p:nvSpPr>
          <p:spPr bwMode="auto">
            <a:xfrm>
              <a:off x="3072" y="3576"/>
              <a:ext cx="911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rio_readlineb</a:t>
              </a:r>
            </a:p>
          </p:txBody>
        </p:sp>
        <p:sp>
          <p:nvSpPr>
            <p:cNvPr id="22558" name="Rectangle 42"/>
            <p:cNvSpPr>
              <a:spLocks noChangeArrowheads="1"/>
            </p:cNvSpPr>
            <p:nvPr/>
          </p:nvSpPr>
          <p:spPr bwMode="auto">
            <a:xfrm>
              <a:off x="3072" y="4002"/>
              <a:ext cx="911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close</a:t>
              </a:r>
            </a:p>
          </p:txBody>
        </p:sp>
        <p:sp>
          <p:nvSpPr>
            <p:cNvPr id="22559" name="Rectangle 43"/>
            <p:cNvSpPr>
              <a:spLocks noChangeArrowheads="1"/>
            </p:cNvSpPr>
            <p:nvPr/>
          </p:nvSpPr>
          <p:spPr bwMode="auto">
            <a:xfrm>
              <a:off x="1296" y="3577"/>
              <a:ext cx="959" cy="239"/>
            </a:xfrm>
            <a:prstGeom prst="rect">
              <a:avLst/>
            </a:prstGeom>
            <a:solidFill>
              <a:srgbClr val="D5F1CF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Courier New" charset="0"/>
                  <a:ea typeface="ＭＳ Ｐゴシック" charset="0"/>
                  <a:cs typeface="Arial" charset="0"/>
                </a:rPr>
                <a:t>close</a:t>
              </a:r>
            </a:p>
          </p:txBody>
        </p:sp>
        <p:sp>
          <p:nvSpPr>
            <p:cNvPr id="22560" name="Text Box 44"/>
            <p:cNvSpPr txBox="1">
              <a:spLocks noChangeArrowheads="1"/>
            </p:cNvSpPr>
            <p:nvPr/>
          </p:nvSpPr>
          <p:spPr bwMode="auto">
            <a:xfrm>
              <a:off x="2497" y="3530"/>
              <a:ext cx="29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buClrTx/>
                <a:buFontTx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Calibri" charset="0"/>
                </a:rPr>
                <a:t>EOF</a:t>
              </a:r>
            </a:p>
          </p:txBody>
        </p:sp>
        <p:sp>
          <p:nvSpPr>
            <p:cNvPr id="22561" name="Line 45"/>
            <p:cNvSpPr>
              <a:spLocks noChangeShapeType="1"/>
            </p:cNvSpPr>
            <p:nvPr/>
          </p:nvSpPr>
          <p:spPr bwMode="auto">
            <a:xfrm>
              <a:off x="3984" y="4136"/>
              <a:ext cx="527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2" name="Line 46"/>
            <p:cNvSpPr>
              <a:spLocks noChangeShapeType="1"/>
            </p:cNvSpPr>
            <p:nvPr/>
          </p:nvSpPr>
          <p:spPr bwMode="auto">
            <a:xfrm flipV="1">
              <a:off x="4512" y="2407"/>
              <a:ext cx="0" cy="17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63" name="Line 47"/>
            <p:cNvSpPr>
              <a:spLocks noChangeShapeType="1"/>
            </p:cNvSpPr>
            <p:nvPr/>
          </p:nvSpPr>
          <p:spPr bwMode="auto">
            <a:xfrm flipH="1">
              <a:off x="3983" y="2408"/>
              <a:ext cx="529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3600" name="Text Box 48"/>
          <p:cNvSpPr txBox="1">
            <a:spLocks noChangeArrowheads="1"/>
          </p:cNvSpPr>
          <p:nvPr/>
        </p:nvSpPr>
        <p:spPr bwMode="auto">
          <a:xfrm>
            <a:off x="8640763" y="3838705"/>
            <a:ext cx="1634848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Await connection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request from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next client</a:t>
            </a:r>
          </a:p>
        </p:txBody>
      </p:sp>
      <p:sp>
        <p:nvSpPr>
          <p:cNvPr id="22547" name="AutoShape 49"/>
          <p:cNvSpPr>
            <a:spLocks/>
          </p:cNvSpPr>
          <p:nvPr/>
        </p:nvSpPr>
        <p:spPr bwMode="auto">
          <a:xfrm>
            <a:off x="8001000" y="639762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48" name="Text Box 50"/>
          <p:cNvSpPr txBox="1">
            <a:spLocks noChangeArrowheads="1"/>
          </p:cNvSpPr>
          <p:nvPr/>
        </p:nvSpPr>
        <p:spPr bwMode="auto">
          <a:xfrm>
            <a:off x="8146043" y="1323471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open_listenfd</a:t>
            </a:r>
          </a:p>
        </p:txBody>
      </p:sp>
      <p:sp>
        <p:nvSpPr>
          <p:cNvPr id="22549" name="AutoShape 51"/>
          <p:cNvSpPr>
            <a:spLocks/>
          </p:cNvSpPr>
          <p:nvPr/>
        </p:nvSpPr>
        <p:spPr bwMode="auto">
          <a:xfrm>
            <a:off x="3276600" y="639762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550" name="Text Box 52"/>
          <p:cNvSpPr txBox="1">
            <a:spLocks noChangeArrowheads="1"/>
          </p:cNvSpPr>
          <p:nvPr/>
        </p:nvSpPr>
        <p:spPr bwMode="auto">
          <a:xfrm>
            <a:off x="1516643" y="1672721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open_clientfd</a:t>
            </a:r>
          </a:p>
        </p:txBody>
      </p:sp>
      <p:sp>
        <p:nvSpPr>
          <p:cNvPr id="22551" name="Rectangle 53"/>
          <p:cNvSpPr>
            <a:spLocks noChangeArrowheads="1"/>
          </p:cNvSpPr>
          <p:nvPr/>
        </p:nvSpPr>
        <p:spPr bwMode="auto">
          <a:xfrm>
            <a:off x="6400800" y="2679700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accept</a:t>
            </a:r>
          </a:p>
        </p:txBody>
      </p:sp>
      <p:sp>
        <p:nvSpPr>
          <p:cNvPr id="22552" name="Rectangle 54"/>
          <p:cNvSpPr>
            <a:spLocks noChangeArrowheads="1"/>
          </p:cNvSpPr>
          <p:nvPr/>
        </p:nvSpPr>
        <p:spPr bwMode="auto">
          <a:xfrm>
            <a:off x="3581400" y="2679700"/>
            <a:ext cx="15240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3432934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149225"/>
            <a:ext cx="8382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What happens when you open a webpage?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ts val="700"/>
              </a:spcBef>
              <a:defRPr/>
            </a:pPr>
            <a:endParaRPr lang="en-US" sz="2800" i="1" dirty="0">
              <a:solidFill>
                <a:srgbClr val="C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60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828801" y="-76200"/>
            <a:ext cx="871696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Socket Address Structures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828800" y="781051"/>
            <a:ext cx="8307388" cy="4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Generic socket address: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For address arguments to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connect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bind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, and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accept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Necessary only because C did not have generic (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void *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) pointers when the sockets interface was designed</a:t>
            </a:r>
          </a:p>
          <a:p>
            <a:pPr lvl="1"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386013" y="3219451"/>
            <a:ext cx="6847044" cy="1079399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struct sockaddr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unsigned short  sa_family;   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protocol family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char            sa_data[14]; 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address data. 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};       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828801" y="4514851"/>
            <a:ext cx="8532813" cy="455613"/>
            <a:chOff x="192" y="3120"/>
            <a:chExt cx="5375" cy="287"/>
          </a:xfrm>
        </p:grpSpPr>
        <p:sp>
          <p:nvSpPr>
            <p:cNvPr id="23561" name="Rectangle 5"/>
            <p:cNvSpPr>
              <a:spLocks noChangeArrowheads="1"/>
            </p:cNvSpPr>
            <p:nvPr/>
          </p:nvSpPr>
          <p:spPr bwMode="auto">
            <a:xfrm>
              <a:off x="192" y="3120"/>
              <a:ext cx="335" cy="287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528" y="3120"/>
              <a:ext cx="335" cy="287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3" name="Rectangle 7"/>
            <p:cNvSpPr>
              <a:spLocks noChangeArrowheads="1"/>
            </p:cNvSpPr>
            <p:nvPr/>
          </p:nvSpPr>
          <p:spPr bwMode="auto">
            <a:xfrm>
              <a:off x="864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4" name="Rectangle 8"/>
            <p:cNvSpPr>
              <a:spLocks noChangeArrowheads="1"/>
            </p:cNvSpPr>
            <p:nvPr/>
          </p:nvSpPr>
          <p:spPr bwMode="auto">
            <a:xfrm>
              <a:off x="1200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5" name="Rectangle 9"/>
            <p:cNvSpPr>
              <a:spLocks noChangeArrowheads="1"/>
            </p:cNvSpPr>
            <p:nvPr/>
          </p:nvSpPr>
          <p:spPr bwMode="auto">
            <a:xfrm>
              <a:off x="1536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6" name="Rectangle 10"/>
            <p:cNvSpPr>
              <a:spLocks noChangeArrowheads="1"/>
            </p:cNvSpPr>
            <p:nvPr/>
          </p:nvSpPr>
          <p:spPr bwMode="auto">
            <a:xfrm>
              <a:off x="1872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7" name="Rectangle 11"/>
            <p:cNvSpPr>
              <a:spLocks noChangeArrowheads="1"/>
            </p:cNvSpPr>
            <p:nvPr/>
          </p:nvSpPr>
          <p:spPr bwMode="auto">
            <a:xfrm>
              <a:off x="2208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8" name="Rectangle 12"/>
            <p:cNvSpPr>
              <a:spLocks noChangeArrowheads="1"/>
            </p:cNvSpPr>
            <p:nvPr/>
          </p:nvSpPr>
          <p:spPr bwMode="auto">
            <a:xfrm>
              <a:off x="2544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69" name="Rectangle 13"/>
            <p:cNvSpPr>
              <a:spLocks noChangeArrowheads="1"/>
            </p:cNvSpPr>
            <p:nvPr/>
          </p:nvSpPr>
          <p:spPr bwMode="auto">
            <a:xfrm>
              <a:off x="2880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0" name="Rectangle 14"/>
            <p:cNvSpPr>
              <a:spLocks noChangeArrowheads="1"/>
            </p:cNvSpPr>
            <p:nvPr/>
          </p:nvSpPr>
          <p:spPr bwMode="auto">
            <a:xfrm>
              <a:off x="3216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1" name="Rectangle 15"/>
            <p:cNvSpPr>
              <a:spLocks noChangeArrowheads="1"/>
            </p:cNvSpPr>
            <p:nvPr/>
          </p:nvSpPr>
          <p:spPr bwMode="auto">
            <a:xfrm>
              <a:off x="3552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2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3" name="Rectangle 17"/>
            <p:cNvSpPr>
              <a:spLocks noChangeArrowheads="1"/>
            </p:cNvSpPr>
            <p:nvPr/>
          </p:nvSpPr>
          <p:spPr bwMode="auto">
            <a:xfrm>
              <a:off x="4224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4" name="Rectangle 18"/>
            <p:cNvSpPr>
              <a:spLocks noChangeArrowheads="1"/>
            </p:cNvSpPr>
            <p:nvPr/>
          </p:nvSpPr>
          <p:spPr bwMode="auto">
            <a:xfrm>
              <a:off x="4560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5" name="Rectangle 19"/>
            <p:cNvSpPr>
              <a:spLocks noChangeArrowheads="1"/>
            </p:cNvSpPr>
            <p:nvPr/>
          </p:nvSpPr>
          <p:spPr bwMode="auto">
            <a:xfrm>
              <a:off x="4896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3576" name="Rectangle 20"/>
            <p:cNvSpPr>
              <a:spLocks noChangeArrowheads="1"/>
            </p:cNvSpPr>
            <p:nvPr/>
          </p:nvSpPr>
          <p:spPr bwMode="auto">
            <a:xfrm>
              <a:off x="5232" y="3120"/>
              <a:ext cx="335" cy="287"/>
            </a:xfrm>
            <a:prstGeom prst="rect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3558" name="Text Box 21"/>
          <p:cNvSpPr txBox="1">
            <a:spLocks noChangeArrowheads="1"/>
          </p:cNvSpPr>
          <p:nvPr/>
        </p:nvSpPr>
        <p:spPr bwMode="auto">
          <a:xfrm>
            <a:off x="1715088" y="4178301"/>
            <a:ext cx="129263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sa_family</a:t>
            </a:r>
          </a:p>
        </p:txBody>
      </p:sp>
      <p:sp>
        <p:nvSpPr>
          <p:cNvPr id="23559" name="Text Box 22"/>
          <p:cNvSpPr txBox="1">
            <a:spLocks noChangeArrowheads="1"/>
          </p:cNvSpPr>
          <p:nvPr/>
        </p:nvSpPr>
        <p:spPr bwMode="auto">
          <a:xfrm>
            <a:off x="5939265" y="5487989"/>
            <a:ext cx="139773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Family Specific</a:t>
            </a:r>
          </a:p>
        </p:txBody>
      </p:sp>
      <p:sp>
        <p:nvSpPr>
          <p:cNvPr id="23560" name="AutoShape 23"/>
          <p:cNvSpPr>
            <a:spLocks/>
          </p:cNvSpPr>
          <p:nvPr/>
        </p:nvSpPr>
        <p:spPr bwMode="auto">
          <a:xfrm rot="5400000">
            <a:off x="6477000" y="1544638"/>
            <a:ext cx="304800" cy="7467600"/>
          </a:xfrm>
          <a:prstGeom prst="rightBrace">
            <a:avLst>
              <a:gd name="adj1" fmla="val 95845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32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828801" y="361950"/>
            <a:ext cx="8716963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Socket Address Structures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828800" y="1219201"/>
            <a:ext cx="8307388" cy="265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Internet-specific socket address: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Must cast (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sockaddr_in *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) to (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sockaddr *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) for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connect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bind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, and </a:t>
            </a: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accept</a:t>
            </a:r>
          </a:p>
          <a:p>
            <a:pPr lvl="1"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1828800" y="4557712"/>
            <a:ext cx="533400" cy="457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362200" y="4557712"/>
            <a:ext cx="533400" cy="457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2895600" y="4557712"/>
            <a:ext cx="533400" cy="4572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3429000" y="4557712"/>
            <a:ext cx="533400" cy="4572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3962400" y="4557712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4495800" y="4557712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029200" y="4557712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562600" y="4557712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60960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66294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71628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76962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82296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87630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92964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9829800" y="4602162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24596" name="Text Box 19"/>
          <p:cNvSpPr txBox="1">
            <a:spLocks noChangeArrowheads="1"/>
          </p:cNvSpPr>
          <p:nvPr/>
        </p:nvSpPr>
        <p:spPr bwMode="auto">
          <a:xfrm>
            <a:off x="1607138" y="5014913"/>
            <a:ext cx="129263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sa_family</a:t>
            </a:r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5939265" y="5530851"/>
            <a:ext cx="139773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Family Specific</a:t>
            </a:r>
          </a:p>
        </p:txBody>
      </p:sp>
      <p:sp>
        <p:nvSpPr>
          <p:cNvPr id="24598" name="AutoShape 21"/>
          <p:cNvSpPr>
            <a:spLocks/>
          </p:cNvSpPr>
          <p:nvPr/>
        </p:nvSpPr>
        <p:spPr bwMode="auto">
          <a:xfrm rot="5400000">
            <a:off x="6477000" y="1587500"/>
            <a:ext cx="304800" cy="7467600"/>
          </a:xfrm>
          <a:prstGeom prst="rightBrace">
            <a:avLst>
              <a:gd name="adj1" fmla="val 95845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1958976" y="2620963"/>
            <a:ext cx="8698513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struct sockaddr_in 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unsigned short  sin_family; 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address family (always AF_INET)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unsigned short  sin_port;   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port num in network byte order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struct in_addr  sin_addr;   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IP addr in network byte order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unsigned char   sin_zero[8];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pad to sizeof(struct sockaddr)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}; 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2855510" y="4221163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sin_port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1839313" y="4621213"/>
            <a:ext cx="104577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AF_INET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4443010" y="4219576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sin_addr</a:t>
            </a:r>
          </a:p>
        </p:txBody>
      </p:sp>
    </p:spTree>
    <p:extLst>
      <p:ext uri="{BB962C8B-B14F-4D97-AF65-F5344CB8AC3E}">
        <p14:creationId xmlns:p14="http://schemas.microsoft.com/office/powerpoint/2010/main" val="2369334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905000" y="-76200"/>
            <a:ext cx="77724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DejaVu Sans" charset="0"/>
              </a:rPr>
              <a:t>Echo Client Main Routine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3049588" y="719137"/>
            <a:ext cx="6229888" cy="551138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#include "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csapp.h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"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 dirty="0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usage: ./</a:t>
            </a:r>
            <a:r>
              <a:rPr lang="en-US" sz="1600" dirty="0" err="1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echoclient</a:t>
            </a: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host port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main(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char **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port;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char *host,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[MAXLINE];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rio_t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host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[1];  port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[2]);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= 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Open_clientfd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(host, port);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Rio_readinitb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("Enter message:");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while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stdin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 != NULL)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Rio_writen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clientfd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strlen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));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Rio_readlineb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(&amp;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rio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US" sz="1600" dirty="0">
                <a:solidFill>
                  <a:srgbClr val="CC0000"/>
                </a:solidFill>
                <a:latin typeface="Courier New" charset="0"/>
                <a:ea typeface="ＭＳ Ｐゴシック" charset="0"/>
                <a:cs typeface="Arial" charset="0"/>
              </a:rPr>
              <a:t>, MAXLINE);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("Echo:");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("Enter message:");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}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exit(0);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 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752601" y="3438525"/>
            <a:ext cx="2284413" cy="608012"/>
            <a:chOff x="144" y="2385"/>
            <a:chExt cx="1439" cy="383"/>
          </a:xfrm>
        </p:grpSpPr>
        <p:sp>
          <p:nvSpPr>
            <p:cNvPr id="26632" name="Line 4"/>
            <p:cNvSpPr>
              <a:spLocks noChangeShapeType="1"/>
            </p:cNvSpPr>
            <p:nvPr/>
          </p:nvSpPr>
          <p:spPr bwMode="auto">
            <a:xfrm>
              <a:off x="816" y="2625"/>
              <a:ext cx="767" cy="143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633" name="Text Box 5"/>
            <p:cNvSpPr txBox="1">
              <a:spLocks noChangeArrowheads="1"/>
            </p:cNvSpPr>
            <p:nvPr/>
          </p:nvSpPr>
          <p:spPr bwMode="auto">
            <a:xfrm>
              <a:off x="144" y="2385"/>
              <a:ext cx="9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Tx/>
                <a:buFontTx/>
                <a:buNone/>
                <a:defRPr/>
              </a:pPr>
              <a:r>
                <a:rPr lang="en-US" sz="1600">
                  <a:solidFill>
                    <a:srgbClr val="000000"/>
                  </a:solidFill>
                  <a:latin typeface="Calibri" charset="0"/>
                </a:rPr>
                <a:t>Send line to server</a:t>
              </a:r>
            </a:p>
          </p:txBody>
        </p:sp>
      </p:grpSp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1676401" y="4000496"/>
            <a:ext cx="2360613" cy="587374"/>
            <a:chOff x="96" y="2739"/>
            <a:chExt cx="1487" cy="370"/>
          </a:xfrm>
        </p:grpSpPr>
        <p:sp>
          <p:nvSpPr>
            <p:cNvPr id="26630" name="Line 7"/>
            <p:cNvSpPr>
              <a:spLocks noChangeShapeType="1"/>
            </p:cNvSpPr>
            <p:nvPr/>
          </p:nvSpPr>
          <p:spPr bwMode="auto">
            <a:xfrm>
              <a:off x="912" y="2931"/>
              <a:ext cx="671" cy="0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Times New Roman" charset="0"/>
                <a:buNone/>
                <a:defRPr/>
              </a:pPr>
              <a:endParaRPr lang="en-US"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631" name="Text Box 8"/>
            <p:cNvSpPr txBox="1">
              <a:spLocks noChangeArrowheads="1"/>
            </p:cNvSpPr>
            <p:nvPr/>
          </p:nvSpPr>
          <p:spPr bwMode="auto">
            <a:xfrm>
              <a:off x="96" y="2739"/>
              <a:ext cx="9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Tx/>
                <a:buFontTx/>
                <a:buNone/>
                <a:defRPr/>
              </a:pPr>
              <a:r>
                <a:rPr lang="en-US" sz="1600">
                  <a:solidFill>
                    <a:srgbClr val="000000"/>
                  </a:solidFill>
                  <a:latin typeface="Calibri" charset="0"/>
                </a:rPr>
                <a:t>Receive line from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957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828801" y="106364"/>
            <a:ext cx="7591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Overview of the Sockets Interface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981195" y="1339833"/>
            <a:ext cx="71171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Client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771965" y="1339833"/>
            <a:ext cx="76897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Server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4343400" y="2209800"/>
            <a:ext cx="1588" cy="16764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7162800" y="2149475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7162800" y="2835275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6" name="Line 7"/>
          <p:cNvSpPr>
            <a:spLocks noChangeShapeType="1"/>
          </p:cNvSpPr>
          <p:nvPr/>
        </p:nvSpPr>
        <p:spPr bwMode="auto">
          <a:xfrm>
            <a:off x="7162800" y="3521075"/>
            <a:ext cx="1588" cy="3048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4572000" y="4038600"/>
            <a:ext cx="18288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58" name="Rectangle 9"/>
          <p:cNvSpPr>
            <a:spLocks noChangeArrowheads="1"/>
          </p:cNvSpPr>
          <p:nvPr/>
        </p:nvSpPr>
        <p:spPr bwMode="auto">
          <a:xfrm>
            <a:off x="3581400" y="1811338"/>
            <a:ext cx="15240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socket</a:t>
            </a:r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6400800" y="1811338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socket</a:t>
            </a:r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6400800" y="2486025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bind</a:t>
            </a:r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6400800" y="3160713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</a:t>
            </a:r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5167072" y="3453023"/>
            <a:ext cx="113554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Connection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request</a:t>
            </a:r>
          </a:p>
        </p:txBody>
      </p:sp>
      <p:sp>
        <p:nvSpPr>
          <p:cNvPr id="27663" name="AutoShape 14"/>
          <p:cNvSpPr>
            <a:spLocks/>
          </p:cNvSpPr>
          <p:nvPr/>
        </p:nvSpPr>
        <p:spPr bwMode="auto">
          <a:xfrm>
            <a:off x="8001000" y="18288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8146043" y="251250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open_listenfd</a:t>
            </a:r>
          </a:p>
        </p:txBody>
      </p:sp>
      <p:sp>
        <p:nvSpPr>
          <p:cNvPr id="27665" name="AutoShape 16"/>
          <p:cNvSpPr>
            <a:spLocks/>
          </p:cNvSpPr>
          <p:nvPr/>
        </p:nvSpPr>
        <p:spPr bwMode="auto">
          <a:xfrm>
            <a:off x="3276600" y="18288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1516643" y="2861759"/>
            <a:ext cx="1786364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open_clientfd</a:t>
            </a:r>
          </a:p>
        </p:txBody>
      </p:sp>
      <p:sp>
        <p:nvSpPr>
          <p:cNvPr id="27667" name="Rectangle 18"/>
          <p:cNvSpPr>
            <a:spLocks noChangeArrowheads="1"/>
          </p:cNvSpPr>
          <p:nvPr/>
        </p:nvSpPr>
        <p:spPr bwMode="auto">
          <a:xfrm>
            <a:off x="6400800" y="3868738"/>
            <a:ext cx="14478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accept</a:t>
            </a:r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3581400" y="3868738"/>
            <a:ext cx="1524000" cy="381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3748031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841500" y="100013"/>
            <a:ext cx="7399338" cy="575760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open_clientfd(char *hostname, int port) {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int clientfd;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struct hostent *hp;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struct sockaddr_in serveraddr;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if ((clientfd = </a:t>
            </a:r>
            <a:r>
              <a:rPr lang="en-US" sz="1600">
                <a:solidFill>
                  <a:srgbClr val="C00000"/>
                </a:solidFill>
                <a:latin typeface="Courier New" charset="0"/>
              </a:rPr>
              <a:t>socket</a:t>
            </a:r>
            <a:r>
              <a:rPr lang="en-US" sz="1600">
                <a:solidFill>
                  <a:srgbClr val="000000"/>
                </a:solidFill>
                <a:latin typeface="Courier New" charset="0"/>
              </a:rPr>
              <a:t>(AF_INET, SOCK_STREAM, 0)) &lt; 0)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return -1; /* check errno for cause of error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Fill in the server's IP address and port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if ((hp = gethostbyname(hostname)) == NULL)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return -2; /* check h_errno for cause of error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bzero((char *) &amp;serveraddr, sizeof(serveraddr));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serveraddr.sin_family = AF_INET;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bcopy((char *)hp-&gt;h_addr_list[0], 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    (char *)&amp;serveraddr.sin_addr.s_addr, hp-&gt;h_length);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serveraddr.sin_port = htons(port);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Establish a connection with the server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if (</a:t>
            </a:r>
            <a:r>
              <a:rPr lang="en-US" sz="1600">
                <a:solidFill>
                  <a:srgbClr val="C00000"/>
                </a:solidFill>
                <a:latin typeface="Courier New" charset="0"/>
              </a:rPr>
              <a:t>connect</a:t>
            </a:r>
            <a:r>
              <a:rPr lang="en-US" sz="1600">
                <a:solidFill>
                  <a:srgbClr val="000000"/>
                </a:solidFill>
                <a:latin typeface="Courier New" charset="0"/>
              </a:rPr>
              <a:t>(clientfd, (SA *) &amp;serveraddr,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  sizeof(serveraddr)) &lt; 0)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return -1;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return clientfd;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}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335838" y="404812"/>
            <a:ext cx="3276600" cy="833178"/>
          </a:xfrm>
          <a:prstGeom prst="rect">
            <a:avLst/>
          </a:prstGeom>
          <a:solidFill>
            <a:srgbClr val="F2DCDB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This function opens a connection from the client to the server at</a:t>
            </a:r>
            <a:r>
              <a:rPr lang="en-US" sz="1600">
                <a:solidFill>
                  <a:srgbClr val="000000"/>
                </a:solidFill>
                <a:latin typeface="Courier New" charset="0"/>
              </a:rPr>
              <a:t> hostname:port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9429751" y="1306512"/>
            <a:ext cx="79609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Create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socket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9418639" y="2690812"/>
            <a:ext cx="908111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Create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address</a:t>
            </a: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9402763" y="4638675"/>
            <a:ext cx="1229802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Establish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>
                <a:solidFill>
                  <a:srgbClr val="000000"/>
                </a:solidFill>
                <a:latin typeface="Calibri" charset="0"/>
              </a:rPr>
              <a:t>connection</a:t>
            </a:r>
          </a:p>
        </p:txBody>
      </p:sp>
      <p:sp>
        <p:nvSpPr>
          <p:cNvPr id="28680" name="AutoShape 7"/>
          <p:cNvSpPr>
            <a:spLocks/>
          </p:cNvSpPr>
          <p:nvPr/>
        </p:nvSpPr>
        <p:spPr bwMode="auto">
          <a:xfrm>
            <a:off x="9317038" y="1306513"/>
            <a:ext cx="228600" cy="646113"/>
          </a:xfrm>
          <a:prstGeom prst="rightBrace">
            <a:avLst>
              <a:gd name="adj1" fmla="val 95796"/>
              <a:gd name="adj2" fmla="val 50000"/>
            </a:avLst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1" name="AutoShape 8"/>
          <p:cNvSpPr>
            <a:spLocks/>
          </p:cNvSpPr>
          <p:nvPr/>
        </p:nvSpPr>
        <p:spPr bwMode="auto">
          <a:xfrm>
            <a:off x="9317038" y="2120900"/>
            <a:ext cx="228600" cy="1789112"/>
          </a:xfrm>
          <a:prstGeom prst="rightBrace">
            <a:avLst>
              <a:gd name="adj1" fmla="val 95837"/>
              <a:gd name="adj2" fmla="val 50000"/>
            </a:avLst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682" name="AutoShape 9"/>
          <p:cNvSpPr>
            <a:spLocks/>
          </p:cNvSpPr>
          <p:nvPr/>
        </p:nvSpPr>
        <p:spPr bwMode="auto">
          <a:xfrm>
            <a:off x="9317038" y="4330700"/>
            <a:ext cx="228600" cy="1255712"/>
          </a:xfrm>
          <a:prstGeom prst="rightBrace">
            <a:avLst>
              <a:gd name="adj1" fmla="val 95823"/>
              <a:gd name="adj2" fmla="val 50000"/>
            </a:avLst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1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1905000" y="504826"/>
            <a:ext cx="83820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Client: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open_clientfd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b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</a:br>
            <a:r>
              <a:rPr lang="en-US" sz="2500">
                <a:solidFill>
                  <a:srgbClr val="990000"/>
                </a:solidFill>
                <a:latin typeface="Courier New" charset="0"/>
                <a:cs typeface="DejaVu Sans" charset="0"/>
              </a:rPr>
              <a:t>(socket)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438401" y="3733800"/>
            <a:ext cx="6797675" cy="157184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clientfd;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socket descriptor */</a:t>
            </a:r>
          </a:p>
          <a:p>
            <a:pPr eaLnBrk="1" hangingPunct="1">
              <a:buClrTx/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if ((clientfd = socket(AF_INET, SOCK_STREAM, 0)) &lt; 0)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return -1;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check errno for cause of error */ </a:t>
            </a:r>
          </a:p>
          <a:p>
            <a:pPr eaLnBrk="1" hangingPunct="1">
              <a:buClrTx/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... &lt;more&gt;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905000" y="1820864"/>
            <a:ext cx="8763000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/>
          <a:lstStyle/>
          <a:p>
            <a:pPr marL="285750" indent="-246063">
              <a:lnSpc>
                <a:spcPct val="85000"/>
              </a:lnSpc>
              <a:spcBef>
                <a:spcPts val="563"/>
              </a:spcBef>
              <a:buClr>
                <a:srgbClr val="0000FF"/>
              </a:buClr>
              <a:buSzPct val="75000"/>
              <a:buFont typeface="Wingdings" charset="0"/>
              <a:buChar char="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socket</a:t>
            </a: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 creates a socket descriptor on the client</a:t>
            </a:r>
          </a:p>
          <a:p>
            <a:pPr marL="741363" lvl="1" indent="-284163">
              <a:lnSpc>
                <a:spcPct val="85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 charset="0"/>
              <a:buChar char="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Just allocates &amp; initializes some internal data structures</a:t>
            </a:r>
          </a:p>
          <a:p>
            <a:pPr marL="741363" lvl="1" indent="-284163">
              <a:lnSpc>
                <a:spcPct val="85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 charset="0"/>
              <a:buChar char="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AF_INET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: indicates that the socket is associated with Internet protocols</a:t>
            </a:r>
          </a:p>
          <a:p>
            <a:pPr marL="741363" lvl="1" indent="-284163">
              <a:lnSpc>
                <a:spcPct val="85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 charset="0"/>
              <a:buChar char="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SOCK_STREAM</a:t>
            </a: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: selects a reliable byte stream connection</a:t>
            </a:r>
          </a:p>
          <a:p>
            <a:pPr marL="1198563" lvl="2" indent="-284163">
              <a:lnSpc>
                <a:spcPct val="85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Wingdings" charset="0"/>
              <a:buChar char="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provided by TCP</a:t>
            </a:r>
          </a:p>
        </p:txBody>
      </p:sp>
    </p:spTree>
    <p:extLst>
      <p:ext uri="{BB962C8B-B14F-4D97-AF65-F5344CB8AC3E}">
        <p14:creationId xmlns:p14="http://schemas.microsoft.com/office/powerpoint/2010/main" val="2351439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828800" y="228601"/>
            <a:ext cx="81534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Client: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open_clientfd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b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</a:br>
            <a:r>
              <a:rPr lang="en-US" sz="2500">
                <a:solidFill>
                  <a:srgbClr val="990000"/>
                </a:solidFill>
                <a:latin typeface="Courier New" charset="0"/>
                <a:cs typeface="DejaVu Sans" charset="0"/>
              </a:rPr>
              <a:t>(gethostbyname)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833563" y="1516063"/>
            <a:ext cx="82550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The client then builds the server’s Internet address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2273301" y="2057401"/>
            <a:ext cx="7286625" cy="378783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clientfd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socket descriptor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hostent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DNS host entry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sockaddr_in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server’s IP address */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fill in the server's IP address and port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if ((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gethostbyname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(hostname)) == NULL)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return -2; 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/* check </a:t>
            </a:r>
            <a:r>
              <a:rPr lang="en-US" altLang="en-US" sz="1600" dirty="0" err="1">
                <a:solidFill>
                  <a:srgbClr val="990000"/>
                </a:solidFill>
                <a:latin typeface="Courier New" panose="02070309020205020404" pitchFamily="49" charset="0"/>
              </a:rPr>
              <a:t>h_errno</a:t>
            </a:r>
            <a:r>
              <a:rPr lang="en-US" altLang="en-US" sz="1600" dirty="0">
                <a:solidFill>
                  <a:srgbClr val="990000"/>
                </a:solidFill>
                <a:latin typeface="Courier New" panose="02070309020205020404" pitchFamily="49" charset="0"/>
              </a:rPr>
              <a:t> for cause of error */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bzero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((char *) 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serveraddr.sin_family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AF_INET;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serveraddr.sin_port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htons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(port);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bcopy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((char *)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h_addr_list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[0], 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(char *)&amp;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serveraddr.sin_addr.s_addr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h_length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buClrTx/>
              <a:buFontTx/>
              <a:buNone/>
            </a:pPr>
            <a:endParaRPr lang="en-US" alt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70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765301" y="-1524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Main Routine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1884364" y="633412"/>
            <a:ext cx="8631237" cy="52651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 main(int argc, char **argv)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int listenfd, connfd, port, clientlen;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struct sockaddr_in clientaddr;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struct hostent *hp;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char *haddrp;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port = atoi(argv[1]);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the server listens on a port passed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     on the command line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listenfd = open_listenfd(port);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>
              <a:solidFill>
                <a:srgbClr val="00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while (1)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clientlen = sizeof(clientaddr);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connfd = Accept(listenfd, (SA *)&amp;clientaddr, &amp;clientlen);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hp = Gethostbyaddr((const char *)&amp;clientaddr.sin_addr.s_addr,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     sizeof(clientaddr.sin_addr.s_addr), AF_INET);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haddrp = inet_ntoa(clientaddr.sin_addr);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printf("server connected to %s (%s)\n", hp-&gt;h_name, haddrp);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echo(connfd);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Close(connfd);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}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740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1874839" y="457200"/>
            <a:ext cx="7591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4000">
                <a:solidFill>
                  <a:srgbClr val="000000"/>
                </a:solidFill>
                <a:latin typeface="Courier New" charset="0"/>
                <a:cs typeface="DejaVu Sans" charset="0"/>
              </a:rPr>
              <a:t>open_listenfd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981201" y="1333500"/>
            <a:ext cx="7897813" cy="403405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port)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=1;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sockaddr_in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Create a socket descriptor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if ((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= 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socket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(AF_INET, SOCK_STREAM, 0)) &lt; 0)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return -1;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/* Eliminates "Address already in use" error from bind</a:t>
            </a:r>
            <a:b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</a:b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      so you can run this again upon quitting.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if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setsockopt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SOL_SOCKET, SO_REUSEADDR,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           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void *)&amp;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)) &lt; 0)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return -1;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... &lt;more&gt;   </a:t>
            </a:r>
          </a:p>
        </p:txBody>
      </p:sp>
    </p:spTree>
    <p:extLst>
      <p:ext uri="{BB962C8B-B14F-4D97-AF65-F5344CB8AC3E}">
        <p14:creationId xmlns:p14="http://schemas.microsoft.com/office/powerpoint/2010/main" val="1258572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1828800" y="160339"/>
            <a:ext cx="853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4000">
                <a:solidFill>
                  <a:srgbClr val="000000"/>
                </a:solidFill>
                <a:latin typeface="Courier New" charset="0"/>
                <a:cs typeface="DejaVu Sans" charset="0"/>
              </a:rPr>
              <a:t>open_listenfd </a:t>
            </a: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(cont.)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941513" y="1295401"/>
            <a:ext cx="8386762" cy="452649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...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US" sz="1600" dirty="0">
              <a:solidFill>
                <a:srgbClr val="990000"/>
              </a:solidFill>
              <a:latin typeface="Courier New" charset="0"/>
              <a:ea typeface="ＭＳ Ｐゴシック" charset="0"/>
              <a:cs typeface="Arial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 /* </a:t>
            </a:r>
            <a:r>
              <a:rPr lang="en-US" sz="1600" dirty="0" err="1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will be an endpoint for all requests to port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      on any IP address for this host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bzero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((char *) &amp;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serveraddr.sin_family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= AF_INET;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serveraddr.sin_addr.s_addr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htonl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(INADDR_ANY);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serveraddr.sin_port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htons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((unsigned short)port);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if (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bind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(SA *)&amp;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serveraddr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)) &lt; 0)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return -1;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   /* Make it a listening socket ready to accept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990000"/>
                </a:solidFill>
                <a:latin typeface="Courier New" charset="0"/>
                <a:ea typeface="ＭＳ Ｐゴシック" charset="0"/>
                <a:cs typeface="Arial" charset="0"/>
              </a:rPr>
              <a:t>       connection requests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if (</a:t>
            </a:r>
            <a:r>
              <a:rPr lang="en-US" sz="1600" dirty="0">
                <a:solidFill>
                  <a:srgbClr val="C00000"/>
                </a:solidFill>
                <a:latin typeface="Courier New" charset="0"/>
                <a:ea typeface="ＭＳ Ｐゴシック" charset="0"/>
                <a:cs typeface="Arial" charset="0"/>
              </a:rPr>
              <a:t>listen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, LISTENQ) &lt; 0)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return -1;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return </a:t>
            </a:r>
            <a:r>
              <a:rPr lang="en-US" sz="1600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7962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149225"/>
            <a:ext cx="8382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What happens when you open a webpage?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Let’s trace a connection with Wireshark!</a:t>
            </a:r>
            <a:endParaRPr lang="en-US" sz="2800" i="1" dirty="0">
              <a:solidFill>
                <a:srgbClr val="C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00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1905000" y="1820863"/>
            <a:ext cx="8763000" cy="408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ourier New" charset="0"/>
                <a:cs typeface="DejaVu Sans" charset="0"/>
              </a:rPr>
              <a:t>socket</a:t>
            </a: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 creates a socket descriptor on the server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AF_INET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: indicates that the socket is associated with Internet protocols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SOCK_STREAM</a:t>
            </a: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: selects a reliable byte stream connection (TCP)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defRPr/>
            </a:pP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defRPr/>
            </a:pP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892300" y="504826"/>
            <a:ext cx="77851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open_listenfd</a:t>
            </a:r>
            <a:b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</a:br>
            <a:r>
              <a:rPr lang="en-US" sz="2500">
                <a:solidFill>
                  <a:srgbClr val="990000"/>
                </a:solidFill>
                <a:latin typeface="Courier New" charset="0"/>
                <a:cs typeface="DejaVu Sans" charset="0"/>
              </a:rPr>
              <a:t>(socket)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346326" y="4359275"/>
            <a:ext cx="6797675" cy="132562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listenfd;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listening socket descriptor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/* Create a socket descriptor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if ((listenfd = socket(AF_INET, SOCK_STREAM, 0)) &lt; 0)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return -1; </a:t>
            </a:r>
          </a:p>
        </p:txBody>
      </p:sp>
    </p:spTree>
    <p:extLst>
      <p:ext uri="{BB962C8B-B14F-4D97-AF65-F5344CB8AC3E}">
        <p14:creationId xmlns:p14="http://schemas.microsoft.com/office/powerpoint/2010/main" val="3793709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925638" y="496889"/>
            <a:ext cx="8699500" cy="394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Initialize socket with server port number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Accept connection from any IP address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defRPr/>
            </a:pP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defRPr/>
            </a:pP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defRPr/>
            </a:pP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defRPr/>
            </a:pPr>
            <a:endParaRPr lang="en-US" sz="240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IP addr and port stored in network (big-endian) byte order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2389189" y="1325563"/>
            <a:ext cx="7464201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struct sockaddr_in serveraddr;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server's socket addr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...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listenfd will be an endpoint for all requests to port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     on any IP address for this host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bzero((char *) &amp;serveraddr, sizeof(serveraddr));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serveraddr.sin_family = AF_INET;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serveraddr.sin_port = htons((unsigned short)port);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serveraddr.sin_addr.s_addr = htonl(INADDR_ANY);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830388" y="4845050"/>
            <a:ext cx="533400" cy="457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2363788" y="4845050"/>
            <a:ext cx="533400" cy="457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2897188" y="4845050"/>
            <a:ext cx="533400" cy="4572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4" name="Rectangle 7"/>
          <p:cNvSpPr>
            <a:spLocks noChangeArrowheads="1"/>
          </p:cNvSpPr>
          <p:nvPr/>
        </p:nvSpPr>
        <p:spPr bwMode="auto">
          <a:xfrm>
            <a:off x="3430588" y="4845050"/>
            <a:ext cx="533400" cy="457200"/>
          </a:xfrm>
          <a:prstGeom prst="rect">
            <a:avLst/>
          </a:prstGeom>
          <a:solidFill>
            <a:srgbClr val="F2DCDB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5" name="Rectangle 8"/>
          <p:cNvSpPr>
            <a:spLocks noChangeArrowheads="1"/>
          </p:cNvSpPr>
          <p:nvPr/>
        </p:nvSpPr>
        <p:spPr bwMode="auto">
          <a:xfrm>
            <a:off x="3963988" y="4845050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6" name="Rectangle 9"/>
          <p:cNvSpPr>
            <a:spLocks noChangeArrowheads="1"/>
          </p:cNvSpPr>
          <p:nvPr/>
        </p:nvSpPr>
        <p:spPr bwMode="auto">
          <a:xfrm>
            <a:off x="4497388" y="4845050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7" name="Rectangle 10"/>
          <p:cNvSpPr>
            <a:spLocks noChangeArrowheads="1"/>
          </p:cNvSpPr>
          <p:nvPr/>
        </p:nvSpPr>
        <p:spPr bwMode="auto">
          <a:xfrm>
            <a:off x="5030788" y="4845050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8" name="Rectangle 11"/>
          <p:cNvSpPr>
            <a:spLocks noChangeArrowheads="1"/>
          </p:cNvSpPr>
          <p:nvPr/>
        </p:nvSpPr>
        <p:spPr bwMode="auto">
          <a:xfrm>
            <a:off x="5564188" y="4845050"/>
            <a:ext cx="533400" cy="4572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949" name="Rectangle 12"/>
          <p:cNvSpPr>
            <a:spLocks noChangeArrowheads="1"/>
          </p:cNvSpPr>
          <p:nvPr/>
        </p:nvSpPr>
        <p:spPr bwMode="auto">
          <a:xfrm>
            <a:off x="60975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0" name="Rectangle 13"/>
          <p:cNvSpPr>
            <a:spLocks noChangeArrowheads="1"/>
          </p:cNvSpPr>
          <p:nvPr/>
        </p:nvSpPr>
        <p:spPr bwMode="auto">
          <a:xfrm>
            <a:off x="66309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1" name="Rectangle 14"/>
          <p:cNvSpPr>
            <a:spLocks noChangeArrowheads="1"/>
          </p:cNvSpPr>
          <p:nvPr/>
        </p:nvSpPr>
        <p:spPr bwMode="auto">
          <a:xfrm>
            <a:off x="71643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2" name="Rectangle 15"/>
          <p:cNvSpPr>
            <a:spLocks noChangeArrowheads="1"/>
          </p:cNvSpPr>
          <p:nvPr/>
        </p:nvSpPr>
        <p:spPr bwMode="auto">
          <a:xfrm>
            <a:off x="76977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3" name="Rectangle 16"/>
          <p:cNvSpPr>
            <a:spLocks noChangeArrowheads="1"/>
          </p:cNvSpPr>
          <p:nvPr/>
        </p:nvSpPr>
        <p:spPr bwMode="auto">
          <a:xfrm>
            <a:off x="82311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4" name="Rectangle 17"/>
          <p:cNvSpPr>
            <a:spLocks noChangeArrowheads="1"/>
          </p:cNvSpPr>
          <p:nvPr/>
        </p:nvSpPr>
        <p:spPr bwMode="auto">
          <a:xfrm>
            <a:off x="87645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5" name="Rectangle 18"/>
          <p:cNvSpPr>
            <a:spLocks noChangeArrowheads="1"/>
          </p:cNvSpPr>
          <p:nvPr/>
        </p:nvSpPr>
        <p:spPr bwMode="auto">
          <a:xfrm>
            <a:off x="92979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6" name="Rectangle 19"/>
          <p:cNvSpPr>
            <a:spLocks noChangeArrowheads="1"/>
          </p:cNvSpPr>
          <p:nvPr/>
        </p:nvSpPr>
        <p:spPr bwMode="auto">
          <a:xfrm>
            <a:off x="9831388" y="4889500"/>
            <a:ext cx="533400" cy="3683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 anchorCtr="1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0</a:t>
            </a:r>
          </a:p>
        </p:txBody>
      </p:sp>
      <p:sp>
        <p:nvSpPr>
          <p:cNvPr id="39957" name="Text Box 20"/>
          <p:cNvSpPr txBox="1">
            <a:spLocks noChangeArrowheads="1"/>
          </p:cNvSpPr>
          <p:nvPr/>
        </p:nvSpPr>
        <p:spPr bwMode="auto">
          <a:xfrm>
            <a:off x="1608726" y="5302251"/>
            <a:ext cx="129263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sa_family</a:t>
            </a:r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2857097" y="4508501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sin_port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1840901" y="4908551"/>
            <a:ext cx="104577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AF_INET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4444597" y="4506914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sin_addr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4327516" y="4916489"/>
            <a:ext cx="141607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INADDR_ANY</a:t>
            </a:r>
          </a:p>
        </p:txBody>
      </p:sp>
    </p:spTree>
    <p:extLst>
      <p:ext uri="{BB962C8B-B14F-4D97-AF65-F5344CB8AC3E}">
        <p14:creationId xmlns:p14="http://schemas.microsoft.com/office/powerpoint/2010/main" val="501304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1835150" y="533401"/>
            <a:ext cx="7848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open_listenfd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b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</a:br>
            <a:r>
              <a:rPr lang="en-US" sz="2500">
                <a:solidFill>
                  <a:srgbClr val="990000"/>
                </a:solidFill>
                <a:latin typeface="Courier New" charset="0"/>
                <a:cs typeface="DejaVu Sans" charset="0"/>
              </a:rPr>
              <a:t>(bind)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828800" y="1817688"/>
            <a:ext cx="8307388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ourier New" charset="0"/>
                <a:cs typeface="DejaVu Sans" charset="0"/>
              </a:rPr>
              <a:t>bind </a:t>
            </a: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associates the socket with the socket address we just created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2005013" y="2968625"/>
            <a:ext cx="8204788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int listenfd;                 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listening socket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struct sockaddr_in serveraddr; </a:t>
            </a: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/* server’s socket addr */</a:t>
            </a:r>
          </a:p>
          <a:p>
            <a:pPr eaLnBrk="1" hangingPunct="1">
              <a:buClrTx/>
              <a:buFontTx/>
              <a:buNone/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  /* listenfd will be an endpoint for all requests to port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990000"/>
                </a:solidFill>
                <a:latin typeface="Courier New" panose="02070309020205020404" pitchFamily="49" charset="0"/>
              </a:rPr>
              <a:t>     on any IP address for this host */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if (bind(listenfd, (SA *)&amp;serveraddr, sizeof(serveraddr)) &lt; 0)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   return -1; </a:t>
            </a:r>
          </a:p>
        </p:txBody>
      </p:sp>
    </p:spTree>
    <p:extLst>
      <p:ext uri="{BB962C8B-B14F-4D97-AF65-F5344CB8AC3E}">
        <p14:creationId xmlns:p14="http://schemas.microsoft.com/office/powerpoint/2010/main" val="4000730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828801" y="76201"/>
            <a:ext cx="75723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open_listenfd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 </a:t>
            </a:r>
            <a:b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</a:br>
            <a:r>
              <a:rPr lang="en-US" sz="2500">
                <a:solidFill>
                  <a:srgbClr val="990000"/>
                </a:solidFill>
                <a:latin typeface="Courier New" charset="0"/>
                <a:cs typeface="DejaVu Sans" charset="0"/>
              </a:rPr>
              <a:t>(listen)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822450" y="1247775"/>
            <a:ext cx="82550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indicates that this socket will accept connection 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connect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) requests from clients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LISTENQ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is constant indicating how many pending requests allowed</a:t>
            </a: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</a:pPr>
            <a:b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We’re finally ready to enter the main server loop that accepts and processes client connection requests.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889126" y="2895600"/>
            <a:ext cx="8677275" cy="2064284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listenfd;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listening socket */</a:t>
            </a:r>
          </a:p>
          <a:p>
            <a:pPr eaLnBrk="1" hangingPunct="1">
              <a:buClrTx/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...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Make it a listening socket ready to accept connection requests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if (listen(listenfd, LISTENQ) &lt; 0)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    return -1;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return listenfd;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12803906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1884364" y="500063"/>
            <a:ext cx="68024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Main Loop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890714" y="1295400"/>
            <a:ext cx="7896225" cy="179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The server loops endlessly, waiting for connection requests, then reading input from the client, and echoing the input back to the client.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2000250" y="3200401"/>
            <a:ext cx="8204788" cy="2556727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main() {</a:t>
            </a:r>
          </a:p>
          <a:p>
            <a:pPr eaLnBrk="1" hangingPunct="1">
              <a:buClrTx/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create and configure the listening socket </a:t>
            </a:r>
            <a:r>
              <a:rPr lang="en-US" sz="1600">
                <a:solidFill>
                  <a:srgbClr val="000000"/>
                </a:solidFill>
                <a:latin typeface="Courier New" charset="0"/>
              </a:rPr>
              <a:t>*/</a:t>
            </a:r>
          </a:p>
          <a:p>
            <a:pPr eaLnBrk="1" hangingPunct="1">
              <a:buClrTx/>
              <a:buFontTx/>
              <a:buNone/>
              <a:defRPr/>
            </a:pPr>
            <a:endParaRPr lang="en-US" sz="160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while(1) {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 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Accept(): wait for a connection request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      /* echo(): read and echo input lines from client til EOF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</a:rPr>
              <a:t>      /* Close(): close the connection */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  }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04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ChangeArrowheads="1"/>
          </p:cNvSpPr>
          <p:nvPr/>
        </p:nvSpPr>
        <p:spPr bwMode="auto">
          <a:xfrm>
            <a:off x="1968500" y="1363662"/>
            <a:ext cx="82550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2514601" y="1166813"/>
            <a:ext cx="7313613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listenfd;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listening descriptor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connfd;   </a:t>
            </a:r>
            <a:r>
              <a:rPr lang="en-US" sz="1600">
                <a:solidFill>
                  <a:srgbClr val="990000"/>
                </a:solidFill>
                <a:latin typeface="Courier New" charset="0"/>
              </a:rPr>
              <a:t>/* connected descriptor */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struct sockaddr_in clientaddr;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int clientlen;   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clientlen = sizeof(clientaddr); 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connfd = Accept(listenfd, (SA *)&amp;clientaddr, &amp;clientlen);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2209801" y="220662"/>
            <a:ext cx="7896225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84175" indent="-384175" eaLnBrk="0" hangingPunct="0"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-246063" eaLnBrk="0" hangingPunct="0"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75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1F497D"/>
                </a:solidFill>
                <a:latin typeface="Courier New" panose="02070309020205020404" pitchFamily="49" charset="0"/>
              </a:rPr>
              <a:t>accept()</a:t>
            </a:r>
            <a:r>
              <a:rPr lang="en-US" altLang="en-US" sz="2800" dirty="0">
                <a:solidFill>
                  <a:srgbClr val="1F497D"/>
                </a:solidFill>
                <a:latin typeface="Calibri" panose="020F0502020204030204" pitchFamily="34" charset="0"/>
              </a:rPr>
              <a:t> blocks waiting for a connection request</a:t>
            </a:r>
          </a:p>
          <a:p>
            <a:pPr eaLnBrk="1" hangingPunct="1">
              <a:lnSpc>
                <a:spcPct val="95000"/>
              </a:lnSpc>
              <a:spcBef>
                <a:spcPts val="1750"/>
              </a:spcBef>
            </a:pPr>
            <a:endParaRPr lang="en-US" altLang="en-US" sz="2800" dirty="0">
              <a:solidFill>
                <a:srgbClr val="1F49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750"/>
              </a:spcBef>
            </a:pPr>
            <a:endParaRPr lang="en-US" altLang="en-US" sz="2800" dirty="0">
              <a:solidFill>
                <a:srgbClr val="1F49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750"/>
              </a:spcBef>
            </a:pPr>
            <a:endParaRPr lang="en-US" altLang="en-US" sz="2800" dirty="0">
              <a:solidFill>
                <a:srgbClr val="1F497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ts val="175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F497D"/>
                </a:solidFill>
                <a:latin typeface="Courier New" panose="02070309020205020404" pitchFamily="49" charset="0"/>
              </a:rPr>
              <a:t>accept</a:t>
            </a:r>
            <a:r>
              <a:rPr lang="en-US" altLang="en-US" sz="2000" dirty="0">
                <a:solidFill>
                  <a:srgbClr val="1F497D"/>
                </a:solidFill>
                <a:latin typeface="Calibri" panose="020F0502020204030204" pitchFamily="34" charset="0"/>
              </a:rPr>
              <a:t> returns a </a:t>
            </a:r>
            <a:r>
              <a:rPr lang="en-US" altLang="en-US" sz="2000" i="1" dirty="0">
                <a:solidFill>
                  <a:srgbClr val="C00000"/>
                </a:solidFill>
                <a:latin typeface="Calibri" panose="020F0502020204030204" pitchFamily="34" charset="0"/>
              </a:rPr>
              <a:t>connected descriptor</a:t>
            </a:r>
            <a:r>
              <a:rPr lang="en-US" altLang="en-US" sz="2000" i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1F497D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000" dirty="0" err="1">
                <a:solidFill>
                  <a:srgbClr val="1F497D"/>
                </a:solidFill>
                <a:latin typeface="Courier New" panose="02070309020205020404" pitchFamily="49" charset="0"/>
              </a:rPr>
              <a:t>connfd</a:t>
            </a:r>
            <a:r>
              <a:rPr lang="en-US" altLang="en-US" sz="2000" dirty="0">
                <a:solidFill>
                  <a:srgbClr val="1F497D"/>
                </a:solidFill>
                <a:latin typeface="Calibri" panose="020F0502020204030204" pitchFamily="34" charset="0"/>
              </a:rPr>
              <a:t>) with the same properties as the </a:t>
            </a:r>
            <a:r>
              <a:rPr lang="en-US" altLang="en-US" sz="2000" i="1" dirty="0">
                <a:solidFill>
                  <a:srgbClr val="C00000"/>
                </a:solidFill>
                <a:latin typeface="Calibri" panose="020F0502020204030204" pitchFamily="34" charset="0"/>
              </a:rPr>
              <a:t>listening descriptor</a:t>
            </a:r>
            <a:r>
              <a:rPr lang="en-US" alt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dirty="0">
                <a:solidFill>
                  <a:srgbClr val="1F497D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000" dirty="0" err="1">
                <a:solidFill>
                  <a:srgbClr val="1F497D"/>
                </a:solidFill>
                <a:latin typeface="Courier New" panose="02070309020205020404" pitchFamily="49" charset="0"/>
              </a:rPr>
              <a:t>listenfd</a:t>
            </a:r>
            <a:r>
              <a:rPr lang="en-US" altLang="en-US" sz="2000" dirty="0">
                <a:solidFill>
                  <a:srgbClr val="1F497D"/>
                </a:solidFill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spcBef>
                <a:spcPts val="75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Returns when the connection between client and server is created and ready for I/O transfers</a:t>
            </a:r>
          </a:p>
          <a:p>
            <a:pPr lvl="1" eaLnBrk="1" hangingPunct="1">
              <a:spcBef>
                <a:spcPts val="750"/>
              </a:spcBef>
              <a:buClr>
                <a:srgbClr val="0000FF"/>
              </a:buClr>
              <a:buSzPct val="75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All I/O with the client will be done via the connected socket</a:t>
            </a:r>
          </a:p>
          <a:p>
            <a:pPr eaLnBrk="1" hangingPunct="1">
              <a:lnSpc>
                <a:spcPct val="95000"/>
              </a:lnSpc>
              <a:spcBef>
                <a:spcPts val="1750"/>
              </a:spcBef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1F497D"/>
                </a:solidFill>
                <a:latin typeface="Courier New" panose="02070309020205020404" pitchFamily="49" charset="0"/>
              </a:rPr>
              <a:t>accept </a:t>
            </a:r>
            <a:r>
              <a:rPr lang="en-US" altLang="en-US" sz="2000" dirty="0">
                <a:solidFill>
                  <a:srgbClr val="1F497D"/>
                </a:solidFill>
                <a:latin typeface="Calibri" panose="020F0502020204030204" pitchFamily="34" charset="0"/>
              </a:rPr>
              <a:t>also fills in client’s IP address</a:t>
            </a:r>
          </a:p>
        </p:txBody>
      </p:sp>
    </p:spTree>
    <p:extLst>
      <p:ext uri="{BB962C8B-B14F-4D97-AF65-F5344CB8AC3E}">
        <p14:creationId xmlns:p14="http://schemas.microsoft.com/office/powerpoint/2010/main" val="3812102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852613" y="0"/>
            <a:ext cx="8382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accept</a:t>
            </a: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 Illustrated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485668" y="794834"/>
            <a:ext cx="153950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listenfd(3)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1993901" y="1133476"/>
            <a:ext cx="1058863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535738" y="1146970"/>
            <a:ext cx="3294062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000000"/>
                </a:solidFill>
                <a:latin typeface="Calibri" charset="0"/>
              </a:rPr>
              <a:t>1. Server blocks in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accept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, waiting for connection request on listening descriptor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listenfd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523722" y="1661609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clientfd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4973638" y="1133476"/>
            <a:ext cx="1058862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Server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4485668" y="2663321"/>
            <a:ext cx="153950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listenfd(3)</a:t>
            </a:r>
          </a:p>
        </p:txBody>
      </p:sp>
      <p:sp>
        <p:nvSpPr>
          <p:cNvPr id="46089" name="Rectangle 8"/>
          <p:cNvSpPr>
            <a:spLocks noChangeArrowheads="1"/>
          </p:cNvSpPr>
          <p:nvPr/>
        </p:nvSpPr>
        <p:spPr bwMode="auto">
          <a:xfrm>
            <a:off x="1993901" y="3001963"/>
            <a:ext cx="1058863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2523722" y="3530096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clientfd</a:t>
            </a:r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4973638" y="3001963"/>
            <a:ext cx="1058862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Server</a:t>
            </a:r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3060700" y="3132137"/>
            <a:ext cx="1752600" cy="1588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6572250" y="2865031"/>
            <a:ext cx="386715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000000"/>
                </a:solidFill>
                <a:latin typeface="Calibri" charset="0"/>
              </a:rPr>
              <a:t>2. Client makes connection request by calling and blocking in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connect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2893772" y="2546560"/>
            <a:ext cx="113554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Connection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request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4472968" y="4493709"/>
            <a:ext cx="1539502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listenfd(3)</a:t>
            </a: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1981201" y="4832351"/>
            <a:ext cx="1058863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Client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2511022" y="5360484"/>
            <a:ext cx="116920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clientfd</a:t>
            </a:r>
          </a:p>
        </p:txBody>
      </p:sp>
      <p:sp>
        <p:nvSpPr>
          <p:cNvPr id="46098" name="Rectangle 17"/>
          <p:cNvSpPr>
            <a:spLocks noChangeArrowheads="1"/>
          </p:cNvSpPr>
          <p:nvPr/>
        </p:nvSpPr>
        <p:spPr bwMode="auto">
          <a:xfrm>
            <a:off x="4960938" y="4832351"/>
            <a:ext cx="1058862" cy="581025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Server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6581776" y="4693851"/>
            <a:ext cx="401002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000000"/>
                </a:solidFill>
                <a:latin typeface="Calibri" charset="0"/>
              </a:rPr>
              <a:t>3. Server returns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connfd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 from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accept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. Client returns from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connect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. Connection is now established between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clientfd</a:t>
            </a:r>
            <a:r>
              <a:rPr lang="en-US" i="1">
                <a:solidFill>
                  <a:srgbClr val="000000"/>
                </a:solidFill>
                <a:latin typeface="Calibri" charset="0"/>
              </a:rPr>
              <a:t> and </a:t>
            </a:r>
            <a:r>
              <a:rPr lang="en-US" i="1">
                <a:solidFill>
                  <a:srgbClr val="000000"/>
                </a:solidFill>
                <a:latin typeface="Courier New" charset="0"/>
              </a:rPr>
              <a:t>connfd</a:t>
            </a:r>
          </a:p>
        </p:txBody>
      </p:sp>
      <p:sp>
        <p:nvSpPr>
          <p:cNvPr id="46100" name="Oval 19"/>
          <p:cNvSpPr>
            <a:spLocks noChangeArrowheads="1"/>
          </p:cNvSpPr>
          <p:nvPr/>
        </p:nvSpPr>
        <p:spPr bwMode="auto">
          <a:xfrm>
            <a:off x="4913314" y="5221287"/>
            <a:ext cx="128587" cy="12858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1" name="Text Box 20"/>
          <p:cNvSpPr txBox="1">
            <a:spLocks noChangeArrowheads="1"/>
          </p:cNvSpPr>
          <p:nvPr/>
        </p:nvSpPr>
        <p:spPr bwMode="auto">
          <a:xfrm>
            <a:off x="4586876" y="5373184"/>
            <a:ext cx="1292639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</a:rPr>
              <a:t>connfd(4)</a:t>
            </a:r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>
            <a:off x="3175000" y="5280026"/>
            <a:ext cx="1676400" cy="158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3" name="Oval 22"/>
          <p:cNvSpPr>
            <a:spLocks noChangeArrowheads="1"/>
          </p:cNvSpPr>
          <p:nvPr/>
        </p:nvSpPr>
        <p:spPr bwMode="auto">
          <a:xfrm>
            <a:off x="2982914" y="1509712"/>
            <a:ext cx="128587" cy="12858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4" name="Oval 23"/>
          <p:cNvSpPr>
            <a:spLocks noChangeArrowheads="1"/>
          </p:cNvSpPr>
          <p:nvPr/>
        </p:nvSpPr>
        <p:spPr bwMode="auto">
          <a:xfrm>
            <a:off x="2982914" y="3378201"/>
            <a:ext cx="128587" cy="128587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5" name="Oval 24"/>
          <p:cNvSpPr>
            <a:spLocks noChangeArrowheads="1"/>
          </p:cNvSpPr>
          <p:nvPr/>
        </p:nvSpPr>
        <p:spPr bwMode="auto">
          <a:xfrm>
            <a:off x="2982914" y="5208587"/>
            <a:ext cx="128587" cy="128588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6" name="Oval 25"/>
          <p:cNvSpPr>
            <a:spLocks noChangeArrowheads="1"/>
          </p:cNvSpPr>
          <p:nvPr/>
        </p:nvSpPr>
        <p:spPr bwMode="auto">
          <a:xfrm>
            <a:off x="4913314" y="1192212"/>
            <a:ext cx="128587" cy="128588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7" name="Oval 26"/>
          <p:cNvSpPr>
            <a:spLocks noChangeArrowheads="1"/>
          </p:cNvSpPr>
          <p:nvPr/>
        </p:nvSpPr>
        <p:spPr bwMode="auto">
          <a:xfrm>
            <a:off x="4913314" y="3060701"/>
            <a:ext cx="128587" cy="12858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108" name="Oval 27"/>
          <p:cNvSpPr>
            <a:spLocks noChangeArrowheads="1"/>
          </p:cNvSpPr>
          <p:nvPr/>
        </p:nvSpPr>
        <p:spPr bwMode="auto">
          <a:xfrm>
            <a:off x="4913314" y="4891087"/>
            <a:ext cx="128587" cy="128588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62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981200" y="-381000"/>
            <a:ext cx="8229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Connected vs. Listening Descriptors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889126" y="838201"/>
            <a:ext cx="7896225" cy="58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Listening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End point for client connection requests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Created once and exists for lifetime of the server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Connected descriptor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End point of the connection between client and server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A new descriptor is created each time the server accepts a connection request from a client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Exists only as long as it takes to service client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Why the distinction?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Allows for concurrent servers that can communicate over many client connections simultaneously</a:t>
            </a:r>
          </a:p>
          <a:p>
            <a:pPr lvl="2" eaLnBrk="1" hangingPunct="1">
              <a:lnSpc>
                <a:spcPct val="97000"/>
              </a:lnSpc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E.g., Each time we receive a new request, we fork a child to handle the request</a:t>
            </a:r>
          </a:p>
          <a:p>
            <a:pPr eaLnBrk="1" hangingPunct="1">
              <a:lnSpc>
                <a:spcPct val="85000"/>
              </a:lnSpc>
              <a:spcBef>
                <a:spcPts val="500"/>
              </a:spcBef>
              <a:defRPr/>
            </a:pPr>
            <a:endParaRPr lang="en-US" sz="2000">
              <a:solidFill>
                <a:srgbClr val="000000"/>
              </a:solidFill>
              <a:latin typeface="Calibri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79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1828800" y="-76200"/>
            <a:ext cx="654685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Echo Server: </a:t>
            </a:r>
            <a:r>
              <a:rPr lang="en-US" sz="3600">
                <a:solidFill>
                  <a:srgbClr val="000000"/>
                </a:solidFill>
                <a:latin typeface="Courier New" charset="0"/>
                <a:cs typeface="DejaVu Sans" charset="0"/>
              </a:rPr>
              <a:t>echo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2292351" y="2514600"/>
            <a:ext cx="7340769" cy="329539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void echo(int connfd)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size_t n;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char buf[MAXLINE];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rio_t rio;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Rio_readinitb(&amp;rio, connfd);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while((n = Rio_readlineb(&amp;rio, buf, MAXLINE)) != 0)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upper_case(buf);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Rio_writen(connfd, buf, n);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    printf("server received %d bytes\n", n);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    }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852614" y="609600"/>
            <a:ext cx="8307387" cy="441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The server uses RIO to read and echo text lines until EOF (end-of-file) is encountered.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EOF notification caused by client calling 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close(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clientfd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IMPORTANT: EOF is a condition, not a particular data byte</a:t>
            </a:r>
          </a:p>
        </p:txBody>
      </p:sp>
    </p:spTree>
    <p:extLst>
      <p:ext uri="{BB962C8B-B14F-4D97-AF65-F5344CB8AC3E}">
        <p14:creationId xmlns:p14="http://schemas.microsoft.com/office/powerpoint/2010/main" val="6743831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Threading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Can the echo program deadlock?</a:t>
            </a: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Which program should read or write first, the client, the server, or both?</a:t>
            </a: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What are the advantages of threading the previous program?</a:t>
            </a:r>
          </a:p>
        </p:txBody>
      </p:sp>
    </p:spTree>
    <p:extLst>
      <p:ext uri="{BB962C8B-B14F-4D97-AF65-F5344CB8AC3E}">
        <p14:creationId xmlns:p14="http://schemas.microsoft.com/office/powerpoint/2010/main" val="4257140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905000" y="149225"/>
            <a:ext cx="8382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A Programmer’s View of the Internet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981200" y="1295401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Hosts are mapped to a set of 32-bit </a:t>
            </a:r>
            <a:r>
              <a:rPr lang="en-US" sz="2800" i="1" dirty="0">
                <a:solidFill>
                  <a:srgbClr val="C00000"/>
                </a:solidFill>
                <a:latin typeface="Calibri" charset="0"/>
                <a:cs typeface="DejaVu Sans" charset="0"/>
              </a:rPr>
              <a:t>IP addresses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128.2.203.179</a:t>
            </a:r>
          </a:p>
          <a:p>
            <a:pPr eaLnBrk="1" hangingPunct="1">
              <a:spcBef>
                <a:spcPts val="700"/>
              </a:spcBef>
              <a:defRPr/>
            </a:pPr>
            <a:endParaRPr lang="en-US" sz="2800" dirty="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The set of IP addresses is mapped to a set of identifiers called Internet </a:t>
            </a:r>
            <a:r>
              <a:rPr lang="en-US" sz="2800" i="1" dirty="0">
                <a:solidFill>
                  <a:srgbClr val="C00000"/>
                </a:solidFill>
                <a:latin typeface="Calibri" charset="0"/>
                <a:cs typeface="DejaVu Sans" charset="0"/>
              </a:rPr>
              <a:t>domain names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128.2.203.179 is mapped to  www.cs.cmu.edu </a:t>
            </a:r>
          </a:p>
          <a:p>
            <a:pPr lvl="1" eaLnBrk="1" hangingPunct="1">
              <a:spcBef>
                <a:spcPts val="600"/>
              </a:spcBef>
              <a:defRPr/>
            </a:pPr>
            <a:endParaRPr lang="en-US" sz="2400" dirty="0">
              <a:solidFill>
                <a:srgbClr val="000000"/>
              </a:solidFill>
              <a:latin typeface="Calibri" charset="0"/>
              <a:ea typeface="ＭＳ Ｐゴシック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A process on one Internet host can communicate with a process on another Internet host over a </a:t>
            </a:r>
            <a:r>
              <a:rPr lang="en-US" sz="2800" i="1" dirty="0">
                <a:solidFill>
                  <a:srgbClr val="C00000"/>
                </a:solidFill>
                <a:latin typeface="Calibri" charset="0"/>
                <a:cs typeface="DejaVu Sans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844037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4000">
                <a:solidFill>
                  <a:srgbClr val="000000"/>
                </a:solidFill>
                <a:latin typeface="Calibri" charset="0"/>
                <a:cs typeface="DejaVu Sans" charset="0"/>
              </a:rPr>
              <a:t>Mongoose</a:t>
            </a:r>
          </a:p>
        </p:txBody>
      </p:sp>
      <p:sp>
        <p:nvSpPr>
          <p:cNvPr id="101379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  <a:hlinkClick r:id="rId3"/>
              </a:rPr>
              <a:t>http://code.google.com/p/mongoose/</a:t>
            </a:r>
            <a:endParaRPr lang="en-US" sz="2800">
              <a:solidFill>
                <a:srgbClr val="000000"/>
              </a:solidFill>
              <a:latin typeface="Calibri" charset="0"/>
              <a:cs typeface="DejaVu Sans" charset="0"/>
            </a:endParaRP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MIT License as of 2013</a:t>
            </a: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Compile mongoose.c and include mongoose.h</a:t>
            </a:r>
          </a:p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Automatically spawns threads on new connections, and uses a callback function (like we used a function pointer for threads) which is called when the connection is received so that a response can be sent.</a:t>
            </a:r>
          </a:p>
        </p:txBody>
      </p:sp>
    </p:spTree>
    <p:extLst>
      <p:ext uri="{BB962C8B-B14F-4D97-AF65-F5344CB8AC3E}">
        <p14:creationId xmlns:p14="http://schemas.microsoft.com/office/powerpoint/2010/main" val="1039383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905000" y="-106363"/>
            <a:ext cx="59769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IP Addresses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903414" y="546101"/>
            <a:ext cx="8281987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Calibri" charset="0"/>
                <a:cs typeface="DejaVu Sans" charset="0"/>
              </a:rPr>
              <a:t>32-bit IP addresses are stored in an </a:t>
            </a:r>
            <a:r>
              <a:rPr lang="en-US" sz="2800" i="1" dirty="0">
                <a:solidFill>
                  <a:srgbClr val="C00000"/>
                </a:solidFill>
                <a:latin typeface="Calibri" charset="0"/>
                <a:cs typeface="DejaVu Sans" charset="0"/>
              </a:rPr>
              <a:t>IP address </a:t>
            </a:r>
            <a:r>
              <a:rPr lang="en-US" sz="2800" i="1" dirty="0" err="1">
                <a:solidFill>
                  <a:srgbClr val="C00000"/>
                </a:solidFill>
                <a:latin typeface="Calibri" charset="0"/>
                <a:cs typeface="DejaVu Sans" charset="0"/>
              </a:rPr>
              <a:t>struct</a:t>
            </a:r>
            <a:endParaRPr lang="en-US" sz="2800" i="1" dirty="0">
              <a:solidFill>
                <a:srgbClr val="C00000"/>
              </a:solidFill>
              <a:latin typeface="Calibri" charset="0"/>
              <a:cs typeface="DejaVu Sans" charset="0"/>
            </a:endParaRP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IP addresses are always stored in memory in network byte order </a:t>
            </a:r>
            <a:b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(big-endian byte order)</a:t>
            </a:r>
          </a:p>
          <a:p>
            <a:pPr lvl="1" eaLnBrk="1" hangingPunct="1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True in general for any integer transferred in a packet header from one machine to another.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E.g., the port number used to identify an Internet connection.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397125" y="3044826"/>
            <a:ext cx="7834494" cy="1079399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Internet address structure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struct in_addr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 unsigned int s_addr; </a:t>
            </a:r>
            <a:r>
              <a:rPr lang="en-US" sz="16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network byte order (big-endian) */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};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362200" y="4279901"/>
            <a:ext cx="7924800" cy="16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Useful network byte-order conversion functions: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htonl:</a:t>
            </a: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 convert long int from host to network byte order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htons:</a:t>
            </a: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 convert short int from host to network byte order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ntohl:</a:t>
            </a: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 convert long int from network to host byte order</a:t>
            </a:r>
          </a:p>
          <a:p>
            <a:pPr lvl="1" eaLnBrk="1" hangingPunct="1">
              <a:defRPr/>
            </a:pPr>
            <a:r>
              <a:rPr lang="en-US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ntohs:</a:t>
            </a: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 convert short int from network to host byte order</a:t>
            </a:r>
          </a:p>
        </p:txBody>
      </p:sp>
    </p:spTree>
    <p:extLst>
      <p:ext uri="{BB962C8B-B14F-4D97-AF65-F5344CB8AC3E}">
        <p14:creationId xmlns:p14="http://schemas.microsoft.com/office/powerpoint/2010/main" val="68651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905000" y="460376"/>
            <a:ext cx="68786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Dotted Decimal Notation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911350" y="1220788"/>
            <a:ext cx="8528050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700"/>
              </a:spcBef>
              <a:buFont typeface="Arial" charset="0"/>
              <a:buChar char="•"/>
              <a:defRPr/>
            </a:pPr>
            <a:r>
              <a:rPr lang="en-US" sz="2800">
                <a:solidFill>
                  <a:srgbClr val="000000"/>
                </a:solidFill>
                <a:latin typeface="Calibri" charset="0"/>
                <a:cs typeface="DejaVu Sans" charset="0"/>
              </a:rPr>
              <a:t>By convention, each byte in a 32-bit IP address is represented by a string: decimal values for bytes, separated by a period</a:t>
            </a:r>
          </a:p>
          <a:p>
            <a:pPr lvl="2" eaLnBrk="1" hangingPunct="1">
              <a:spcBef>
                <a:spcPts val="500"/>
              </a:spcBef>
              <a:buFont typeface="Arial" charset="0"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  <a:ea typeface="ＭＳ Ｐゴシック" charset="0"/>
                <a:cs typeface="DejaVu Sans" charset="0"/>
              </a:rPr>
              <a:t>IP address: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  <a:cs typeface="DejaVu Sans" charset="0"/>
              </a:rPr>
              <a:t>0x8002C2F2 = 128.2.194.242</a:t>
            </a:r>
          </a:p>
          <a:p>
            <a:pPr eaLnBrk="1" hangingPunct="1">
              <a:spcBef>
                <a:spcPts val="500"/>
              </a:spcBef>
              <a:defRPr/>
            </a:pPr>
            <a:endParaRPr lang="en-US" sz="2000" b="1">
              <a:solidFill>
                <a:srgbClr val="000000"/>
              </a:solidFill>
              <a:latin typeface="Courier New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81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905000" y="1"/>
            <a:ext cx="68786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Dotted Decimal Notation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911350" y="760413"/>
            <a:ext cx="8528050" cy="51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By convention, each byte in a 32-bit IP address is represented by a string: decimal values for bytes, separated by a period</a:t>
            </a: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IP address: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0x8002C2F2 = 128.2.194.242</a:t>
            </a: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Functions for converting between binary IP addresses and dotted decimal strings: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inet_aton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dotted decimal string → IP address in network byte order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inet_ntoa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  IP address in network byte order → dotted decimal string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“n” denotes network representation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“a” denotes application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34663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905000" y="-76200"/>
            <a:ext cx="70818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>
                <a:solidFill>
                  <a:srgbClr val="000000"/>
                </a:solidFill>
                <a:latin typeface="Calibri" charset="0"/>
                <a:cs typeface="DejaVu Sans" charset="0"/>
              </a:rPr>
              <a:t>Internet Domain Names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857504" y="1595408"/>
            <a:ext cx="596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.net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 flipV="1">
            <a:off x="3125789" y="1001713"/>
            <a:ext cx="1476375" cy="5953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794017" y="1595408"/>
            <a:ext cx="646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.edu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4763380" y="1595408"/>
            <a:ext cx="6189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.gov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695064" y="1595408"/>
            <a:ext cx="695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.com</a:t>
            </a: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 flipV="1">
            <a:off x="4191001" y="1001713"/>
            <a:ext cx="411163" cy="5953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 flipV="1">
            <a:off x="4600576" y="1001713"/>
            <a:ext cx="428625" cy="5953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4602163" y="1003300"/>
            <a:ext cx="1363662" cy="6048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3780585" y="2524096"/>
            <a:ext cx="633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cmu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4644555" y="2524096"/>
            <a:ext cx="10756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berkeley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987307" y="2524096"/>
            <a:ext cx="5357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mit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114800" y="1931989"/>
            <a:ext cx="1588" cy="5921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3141183" y="3452783"/>
            <a:ext cx="3946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cs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4641413" y="3452783"/>
            <a:ext cx="550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ece</a:t>
            </a:r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4114800" y="2860675"/>
            <a:ext cx="668338" cy="5921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 flipH="1">
            <a:off x="2681289" y="3789364"/>
            <a:ext cx="661987" cy="6302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35" name="Text Box 18"/>
          <p:cNvSpPr txBox="1">
            <a:spLocks noChangeArrowheads="1"/>
          </p:cNvSpPr>
          <p:nvPr/>
        </p:nvSpPr>
        <p:spPr bwMode="auto">
          <a:xfrm>
            <a:off x="1960078" y="5302142"/>
            <a:ext cx="13805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kittyhawk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128.2.194.242</a:t>
            </a:r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 flipV="1">
            <a:off x="3424239" y="1903413"/>
            <a:ext cx="693737" cy="62230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>
            <a:off x="4117976" y="1905001"/>
            <a:ext cx="665163" cy="619125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V="1">
            <a:off x="3424238" y="2859088"/>
            <a:ext cx="690562" cy="5953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2297696" y="4381471"/>
            <a:ext cx="6671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cmcl</a:t>
            </a:r>
          </a:p>
        </p:txBody>
      </p:sp>
      <p:sp>
        <p:nvSpPr>
          <p:cNvPr id="9240" name="Line 23"/>
          <p:cNvSpPr>
            <a:spLocks noChangeShapeType="1"/>
          </p:cNvSpPr>
          <p:nvPr/>
        </p:nvSpPr>
        <p:spPr bwMode="auto">
          <a:xfrm>
            <a:off x="2598739" y="4718050"/>
            <a:ext cx="1587" cy="5921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3781165" y="646083"/>
            <a:ext cx="16626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 i="1">
                <a:solidFill>
                  <a:srgbClr val="000000"/>
                </a:solidFill>
                <a:latin typeface="Calibri" charset="0"/>
              </a:rPr>
              <a:t>unnamed root</a:t>
            </a:r>
          </a:p>
        </p:txBody>
      </p:sp>
      <p:sp>
        <p:nvSpPr>
          <p:cNvPr id="9242" name="Line 25"/>
          <p:cNvSpPr>
            <a:spLocks noChangeShapeType="1"/>
          </p:cNvSpPr>
          <p:nvPr/>
        </p:nvSpPr>
        <p:spPr bwMode="auto">
          <a:xfrm>
            <a:off x="3417889" y="3789364"/>
            <a:ext cx="592137" cy="5921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3884354" y="4381471"/>
            <a:ext cx="5132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pdl</a:t>
            </a:r>
          </a:p>
        </p:txBody>
      </p:sp>
      <p:sp>
        <p:nvSpPr>
          <p:cNvPr id="9244" name="Line 27"/>
          <p:cNvSpPr>
            <a:spLocks noChangeShapeType="1"/>
          </p:cNvSpPr>
          <p:nvPr/>
        </p:nvSpPr>
        <p:spPr bwMode="auto">
          <a:xfrm>
            <a:off x="4137025" y="4730750"/>
            <a:ext cx="12700" cy="60483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3533570" y="5314842"/>
            <a:ext cx="13227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imperial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128.2.189.40 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6095382" y="2536796"/>
            <a:ext cx="10013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amazon</a:t>
            </a:r>
          </a:p>
        </p:txBody>
      </p:sp>
      <p:sp>
        <p:nvSpPr>
          <p:cNvPr id="9247" name="Line 30"/>
          <p:cNvSpPr>
            <a:spLocks noChangeShapeType="1"/>
          </p:cNvSpPr>
          <p:nvPr/>
        </p:nvSpPr>
        <p:spPr bwMode="auto">
          <a:xfrm>
            <a:off x="6108700" y="1906589"/>
            <a:ext cx="406400" cy="6302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48" name="Line 31"/>
          <p:cNvSpPr>
            <a:spLocks noChangeShapeType="1"/>
          </p:cNvSpPr>
          <p:nvPr/>
        </p:nvSpPr>
        <p:spPr bwMode="auto">
          <a:xfrm>
            <a:off x="6578600" y="2897189"/>
            <a:ext cx="1588" cy="59213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5872763" y="3460642"/>
            <a:ext cx="1484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2000">
                <a:solidFill>
                  <a:srgbClr val="000000"/>
                </a:solidFill>
                <a:latin typeface="Calibri" charset="0"/>
              </a:rPr>
              <a:t>www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alibri" charset="0"/>
              </a:rPr>
              <a:t>208.216.181.15</a:t>
            </a:r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7550780" y="1595420"/>
            <a:ext cx="251810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First-level domain names</a:t>
            </a:r>
          </a:p>
        </p:txBody>
      </p: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7569032" y="2512995"/>
            <a:ext cx="278163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Second-level domain names</a:t>
            </a:r>
          </a:p>
        </p:txBody>
      </p:sp>
      <p:sp>
        <p:nvSpPr>
          <p:cNvPr id="9252" name="Text Box 35"/>
          <p:cNvSpPr txBox="1">
            <a:spLocks noChangeArrowheads="1"/>
          </p:cNvSpPr>
          <p:nvPr/>
        </p:nvSpPr>
        <p:spPr bwMode="auto">
          <a:xfrm>
            <a:off x="7551508" y="3427395"/>
            <a:ext cx="259761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i="1">
                <a:solidFill>
                  <a:srgbClr val="C00000"/>
                </a:solidFill>
                <a:latin typeface="Calibri" charset="0"/>
              </a:rPr>
              <a:t>Third-level domain names</a:t>
            </a:r>
          </a:p>
        </p:txBody>
      </p:sp>
    </p:spTree>
    <p:extLst>
      <p:ext uri="{BB962C8B-B14F-4D97-AF65-F5344CB8AC3E}">
        <p14:creationId xmlns:p14="http://schemas.microsoft.com/office/powerpoint/2010/main" val="2321682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804989" y="0"/>
            <a:ext cx="758983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r>
              <a:rPr lang="en-US" sz="3600" dirty="0">
                <a:solidFill>
                  <a:srgbClr val="000000"/>
                </a:solidFill>
                <a:latin typeface="Calibri" charset="0"/>
                <a:cs typeface="DejaVu Sans" charset="0"/>
              </a:rPr>
              <a:t>Domain Naming System (DNS)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762000"/>
            <a:ext cx="86995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558800" indent="-220663" eaLnBrk="0" hangingPunct="0"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57250" algn="l"/>
                <a:tab pos="1771650" algn="l"/>
                <a:tab pos="2686050" algn="l"/>
                <a:tab pos="3600450" algn="l"/>
                <a:tab pos="4514850" algn="l"/>
                <a:tab pos="5429250" algn="l"/>
                <a:tab pos="6343650" algn="l"/>
                <a:tab pos="7258050" algn="l"/>
                <a:tab pos="8172450" algn="l"/>
                <a:tab pos="9086850" algn="l"/>
                <a:tab pos="1000125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The Internet maintains a mapping between IP addresses and domain names in a huge worldwide distributed DNS database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Conceptually, programmers can view the DNS database as a collection of millions of </a:t>
            </a:r>
            <a:r>
              <a:rPr lang="en-US" altLang="en-US" sz="2200" i="1">
                <a:solidFill>
                  <a:srgbClr val="000000"/>
                </a:solidFill>
                <a:latin typeface="Calibri" panose="020F0502020204030204" pitchFamily="34" charset="0"/>
              </a:rPr>
              <a:t>host entry structures</a:t>
            </a:r>
            <a:r>
              <a:rPr lang="en-US" altLang="en-US" sz="220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eaLnBrk="1" hangingPunct="1">
              <a:spcBef>
                <a:spcPts val="400"/>
              </a:spcBef>
            </a:pPr>
            <a:endParaRPr lang="en-US" alt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</a:pPr>
            <a:b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</a:pPr>
            <a:endParaRPr lang="en-US" altLang="en-US" sz="28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Functions for retrieving host entries from DNS: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gethostbyname: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query key is a DNS domain name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gethostbyaddr: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t> query key is an IP address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270125" y="2544764"/>
            <a:ext cx="7742238" cy="1818063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DNS host entry structure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struct hostent 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char   *h_name;       </a:t>
            </a:r>
            <a:r>
              <a:rPr lang="en-US" sz="14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official domain name of host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char   **h_aliases;   </a:t>
            </a:r>
            <a:r>
              <a:rPr lang="en-US" sz="14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null-terminated array of domain names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int    h_addrtype;    </a:t>
            </a:r>
            <a:r>
              <a:rPr lang="en-US" sz="14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host address type (AF_INET)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int    h_length;      </a:t>
            </a:r>
            <a:r>
              <a:rPr lang="en-US" sz="14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length of an address, in bytes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   char   **h_addr_list; </a:t>
            </a:r>
            <a:r>
              <a:rPr lang="en-US" sz="1400">
                <a:solidFill>
                  <a:srgbClr val="990000"/>
                </a:solidFill>
                <a:latin typeface="Courier New" charset="0"/>
                <a:ea typeface="ＭＳ Ｐゴシック" charset="0"/>
                <a:cs typeface="Courier New" charset="0"/>
              </a:rPr>
              <a:t>/* null-terminated array of in_addr structs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345704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3815</Words>
  <Application>Microsoft Office PowerPoint</Application>
  <PresentationFormat>Widescreen</PresentationFormat>
  <Paragraphs>602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Arial</vt:lpstr>
      <vt:lpstr>Calibri</vt:lpstr>
      <vt:lpstr>Courier New</vt:lpstr>
      <vt:lpstr>Goudy Old Style</vt:lpstr>
      <vt:lpstr>Times New Roman</vt:lpstr>
      <vt:lpstr>Wingdings</vt:lpstr>
      <vt:lpstr>MarrakeshVTI</vt:lpstr>
      <vt:lpstr>Network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Mongan, William</dc:creator>
  <cp:lastModifiedBy>Mongan, William</cp:lastModifiedBy>
  <cp:revision>61</cp:revision>
  <dcterms:created xsi:type="dcterms:W3CDTF">2024-01-11T18:12:50Z</dcterms:created>
  <dcterms:modified xsi:type="dcterms:W3CDTF">2024-01-11T19:18:53Z</dcterms:modified>
</cp:coreProperties>
</file>