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0551" autoAdjust="0"/>
  </p:normalViewPr>
  <p:slideViewPr>
    <p:cSldViewPr snapToGrid="0">
      <p:cViewPr varScale="1">
        <p:scale>
          <a:sx n="96" d="100"/>
          <a:sy n="96" d="100"/>
        </p:scale>
        <p:origin x="10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68C49-1136-4CD6-BF84-09BF06A9E6ED}"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32FD0-8EFD-48B5-A1D0-1004723EEECA}" type="slidenum">
              <a:rPr lang="en-US" smtClean="0"/>
              <a:t>‹#›</a:t>
            </a:fld>
            <a:endParaRPr lang="en-US"/>
          </a:p>
        </p:txBody>
      </p:sp>
    </p:spTree>
    <p:extLst>
      <p:ext uri="{BB962C8B-B14F-4D97-AF65-F5344CB8AC3E}">
        <p14:creationId xmlns:p14="http://schemas.microsoft.com/office/powerpoint/2010/main" val="135915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65A5692-386C-431B-BE2C-31CD32C15B5D}" type="slidenum">
              <a:rPr lang="en-US" altLang="en-US">
                <a:solidFill>
                  <a:srgbClr val="000000"/>
                </a:solidFill>
                <a:latin typeface="Calibri" panose="020F0502020204030204" pitchFamily="34" charset="0"/>
                <a:cs typeface="DejaVu Sans" charset="0"/>
              </a:rPr>
              <a:pPr eaLnBrk="1" hangingPunct="1"/>
              <a:t>2</a:t>
            </a:fld>
            <a:endParaRPr lang="en-US" altLang="en-US">
              <a:solidFill>
                <a:srgbClr val="000000"/>
              </a:solidFill>
              <a:latin typeface="Calibri" panose="020F0502020204030204" pitchFamily="34" charset="0"/>
              <a:cs typeface="DejaVu Sans" charset="0"/>
            </a:endParaRPr>
          </a:p>
        </p:txBody>
      </p:sp>
      <p:sp>
        <p:nvSpPr>
          <p:cNvPr id="4710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690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4E86217A-5A2D-407F-84A9-D919DE8D6D76}" type="slidenum">
              <a:rPr lang="en-US" altLang="en-US">
                <a:solidFill>
                  <a:srgbClr val="000000"/>
                </a:solidFill>
                <a:latin typeface="Calibri" panose="020F0502020204030204" pitchFamily="34" charset="0"/>
                <a:cs typeface="DejaVu Sans" charset="0"/>
              </a:rPr>
              <a:pPr eaLnBrk="1" hangingPunct="1"/>
              <a:t>11</a:t>
            </a:fld>
            <a:endParaRPr lang="en-US" altLang="en-US">
              <a:solidFill>
                <a:srgbClr val="000000"/>
              </a:solidFill>
              <a:latin typeface="Calibri" panose="020F0502020204030204" pitchFamily="34" charset="0"/>
              <a:cs typeface="DejaVu Sans" charset="0"/>
            </a:endParaRPr>
          </a:p>
        </p:txBody>
      </p:sp>
      <p:sp>
        <p:nvSpPr>
          <p:cNvPr id="5632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77750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15A2A5BE-6891-4C46-A0BE-AE3E00453AA2}" type="slidenum">
              <a:rPr lang="en-US" altLang="en-US">
                <a:solidFill>
                  <a:srgbClr val="000000"/>
                </a:solidFill>
                <a:latin typeface="Calibri" panose="020F0502020204030204" pitchFamily="34" charset="0"/>
                <a:cs typeface="DejaVu Sans" charset="0"/>
              </a:rPr>
              <a:pPr eaLnBrk="1" hangingPunct="1"/>
              <a:t>12</a:t>
            </a:fld>
            <a:endParaRPr lang="en-US" altLang="en-US">
              <a:solidFill>
                <a:srgbClr val="000000"/>
              </a:solidFill>
              <a:latin typeface="Calibri" panose="020F0502020204030204" pitchFamily="34" charset="0"/>
              <a:cs typeface="DejaVu Sans" charset="0"/>
            </a:endParaRPr>
          </a:p>
        </p:txBody>
      </p:sp>
      <p:sp>
        <p:nvSpPr>
          <p:cNvPr id="5734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38764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E44FC105-C076-4867-AE6E-252802401080}" type="slidenum">
              <a:rPr lang="en-US" altLang="en-US">
                <a:solidFill>
                  <a:srgbClr val="000000"/>
                </a:solidFill>
                <a:latin typeface="Calibri" panose="020F0502020204030204" pitchFamily="34" charset="0"/>
                <a:cs typeface="DejaVu Sans" charset="0"/>
              </a:rPr>
              <a:pPr eaLnBrk="1" hangingPunct="1"/>
              <a:t>13</a:t>
            </a:fld>
            <a:endParaRPr lang="en-US" altLang="en-US">
              <a:solidFill>
                <a:srgbClr val="000000"/>
              </a:solidFill>
              <a:latin typeface="Calibri" panose="020F0502020204030204" pitchFamily="34" charset="0"/>
              <a:cs typeface="DejaVu Sans" charset="0"/>
            </a:endParaRPr>
          </a:p>
        </p:txBody>
      </p:sp>
      <p:sp>
        <p:nvSpPr>
          <p:cNvPr id="5837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56200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31F844D-092E-4B37-ACD7-AA2868C97522}" type="slidenum">
              <a:rPr lang="en-US" altLang="en-US">
                <a:solidFill>
                  <a:srgbClr val="000000"/>
                </a:solidFill>
                <a:latin typeface="Calibri" panose="020F0502020204030204" pitchFamily="34" charset="0"/>
                <a:cs typeface="DejaVu Sans" charset="0"/>
              </a:rPr>
              <a:pPr eaLnBrk="1" hangingPunct="1"/>
              <a:t>14</a:t>
            </a:fld>
            <a:endParaRPr lang="en-US" altLang="en-US">
              <a:solidFill>
                <a:srgbClr val="000000"/>
              </a:solidFill>
              <a:latin typeface="Calibri" panose="020F0502020204030204" pitchFamily="34" charset="0"/>
              <a:cs typeface="DejaVu Sans" charset="0"/>
            </a:endParaRPr>
          </a:p>
        </p:txBody>
      </p:sp>
      <p:sp>
        <p:nvSpPr>
          <p:cNvPr id="5939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95725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7DD8DC70-67A5-41E8-AD50-61D652F4A815}" type="slidenum">
              <a:rPr lang="en-US" altLang="en-US">
                <a:solidFill>
                  <a:srgbClr val="000000"/>
                </a:solidFill>
                <a:latin typeface="Calibri" panose="020F0502020204030204" pitchFamily="34" charset="0"/>
                <a:cs typeface="DejaVu Sans" charset="0"/>
              </a:rPr>
              <a:pPr eaLnBrk="1" hangingPunct="1"/>
              <a:t>15</a:t>
            </a:fld>
            <a:endParaRPr lang="en-US" altLang="en-US">
              <a:solidFill>
                <a:srgbClr val="000000"/>
              </a:solidFill>
              <a:latin typeface="Calibri" panose="020F0502020204030204" pitchFamily="34" charset="0"/>
              <a:cs typeface="DejaVu Sans" charset="0"/>
            </a:endParaRPr>
          </a:p>
        </p:txBody>
      </p:sp>
      <p:sp>
        <p:nvSpPr>
          <p:cNvPr id="6041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7493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41D95D3B-8FEE-4ECA-85DF-3C9F70E216D4}" type="slidenum">
              <a:rPr lang="en-US" altLang="en-US">
                <a:solidFill>
                  <a:srgbClr val="000000"/>
                </a:solidFill>
                <a:latin typeface="Calibri" panose="020F0502020204030204" pitchFamily="34" charset="0"/>
                <a:cs typeface="DejaVu Sans" charset="0"/>
              </a:rPr>
              <a:pPr eaLnBrk="1" hangingPunct="1"/>
              <a:t>16</a:t>
            </a:fld>
            <a:endParaRPr lang="en-US" altLang="en-US">
              <a:solidFill>
                <a:srgbClr val="000000"/>
              </a:solidFill>
              <a:latin typeface="Calibri" panose="020F0502020204030204" pitchFamily="34" charset="0"/>
              <a:cs typeface="DejaVu Sans" charset="0"/>
            </a:endParaRPr>
          </a:p>
        </p:txBody>
      </p:sp>
      <p:sp>
        <p:nvSpPr>
          <p:cNvPr id="6144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0771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05FC64B-F0B4-434B-A18D-545E17D5BCFB}" type="slidenum">
              <a:rPr lang="en-US" altLang="en-US">
                <a:solidFill>
                  <a:srgbClr val="000000"/>
                </a:solidFill>
                <a:latin typeface="Calibri" panose="020F0502020204030204" pitchFamily="34" charset="0"/>
                <a:cs typeface="DejaVu Sans" charset="0"/>
              </a:rPr>
              <a:pPr eaLnBrk="1" hangingPunct="1"/>
              <a:t>17</a:t>
            </a:fld>
            <a:endParaRPr lang="en-US" altLang="en-US">
              <a:solidFill>
                <a:srgbClr val="000000"/>
              </a:solidFill>
              <a:latin typeface="Calibri" panose="020F0502020204030204" pitchFamily="34" charset="0"/>
              <a:cs typeface="DejaVu Sans" charset="0"/>
            </a:endParaRPr>
          </a:p>
        </p:txBody>
      </p:sp>
      <p:sp>
        <p:nvSpPr>
          <p:cNvPr id="6246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18762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60F64D1B-2836-4ACD-8B5F-7200E65084B9}" type="slidenum">
              <a:rPr lang="en-US" altLang="en-US">
                <a:solidFill>
                  <a:srgbClr val="000000"/>
                </a:solidFill>
                <a:latin typeface="Calibri" panose="020F0502020204030204" pitchFamily="34" charset="0"/>
                <a:cs typeface="DejaVu Sans" charset="0"/>
              </a:rPr>
              <a:pPr eaLnBrk="1" hangingPunct="1"/>
              <a:t>18</a:t>
            </a:fld>
            <a:endParaRPr lang="en-US" altLang="en-US">
              <a:solidFill>
                <a:srgbClr val="000000"/>
              </a:solidFill>
              <a:latin typeface="Calibri" panose="020F0502020204030204" pitchFamily="34" charset="0"/>
              <a:cs typeface="DejaVu Sans" charset="0"/>
            </a:endParaRPr>
          </a:p>
        </p:txBody>
      </p:sp>
      <p:sp>
        <p:nvSpPr>
          <p:cNvPr id="6349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49216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9F636017-03D9-4B93-A39C-5DF5EAC5FC4E}" type="slidenum">
              <a:rPr lang="en-US" altLang="en-US">
                <a:solidFill>
                  <a:srgbClr val="000000"/>
                </a:solidFill>
                <a:latin typeface="Calibri" panose="020F0502020204030204" pitchFamily="34" charset="0"/>
                <a:cs typeface="DejaVu Sans" charset="0"/>
              </a:rPr>
              <a:pPr eaLnBrk="1" hangingPunct="1"/>
              <a:t>19</a:t>
            </a:fld>
            <a:endParaRPr lang="en-US" altLang="en-US">
              <a:solidFill>
                <a:srgbClr val="000000"/>
              </a:solidFill>
              <a:latin typeface="Calibri" panose="020F0502020204030204" pitchFamily="34" charset="0"/>
              <a:cs typeface="DejaVu Sans" charset="0"/>
            </a:endParaRPr>
          </a:p>
        </p:txBody>
      </p:sp>
      <p:sp>
        <p:nvSpPr>
          <p:cNvPr id="6451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88155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7B05C7B4-E1F4-4FFE-9255-D968332A07AD}" type="slidenum">
              <a:rPr lang="en-US" altLang="en-US">
                <a:solidFill>
                  <a:srgbClr val="000000"/>
                </a:solidFill>
                <a:latin typeface="Calibri" panose="020F0502020204030204" pitchFamily="34" charset="0"/>
                <a:cs typeface="DejaVu Sans" charset="0"/>
              </a:rPr>
              <a:pPr eaLnBrk="1" hangingPunct="1"/>
              <a:t>20</a:t>
            </a:fld>
            <a:endParaRPr lang="en-US" altLang="en-US">
              <a:solidFill>
                <a:srgbClr val="000000"/>
              </a:solidFill>
              <a:latin typeface="Calibri" panose="020F0502020204030204" pitchFamily="34" charset="0"/>
              <a:cs typeface="DejaVu Sans" charset="0"/>
            </a:endParaRPr>
          </a:p>
        </p:txBody>
      </p:sp>
      <p:sp>
        <p:nvSpPr>
          <p:cNvPr id="6553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3507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19E7A89D-AB8E-4AE3-952F-F5C838F05F99}" type="slidenum">
              <a:rPr lang="en-US" altLang="en-US">
                <a:solidFill>
                  <a:srgbClr val="000000"/>
                </a:solidFill>
                <a:latin typeface="Calibri" panose="020F0502020204030204" pitchFamily="34" charset="0"/>
                <a:cs typeface="DejaVu Sans" charset="0"/>
              </a:rPr>
              <a:pPr eaLnBrk="1" hangingPunct="1"/>
              <a:t>3</a:t>
            </a:fld>
            <a:endParaRPr lang="en-US" altLang="en-US">
              <a:solidFill>
                <a:srgbClr val="000000"/>
              </a:solidFill>
              <a:latin typeface="Calibri" panose="020F0502020204030204" pitchFamily="34" charset="0"/>
              <a:cs typeface="DejaVu Sans" charset="0"/>
            </a:endParaRPr>
          </a:p>
        </p:txBody>
      </p:sp>
      <p:sp>
        <p:nvSpPr>
          <p:cNvPr id="4813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4223602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ED040458-483D-4B91-92AA-A8B93C0A3BF6}" type="slidenum">
              <a:rPr lang="en-US" altLang="en-US">
                <a:solidFill>
                  <a:srgbClr val="000000"/>
                </a:solidFill>
                <a:latin typeface="Calibri" panose="020F0502020204030204" pitchFamily="34" charset="0"/>
                <a:cs typeface="DejaVu Sans" charset="0"/>
              </a:rPr>
              <a:pPr eaLnBrk="1" hangingPunct="1"/>
              <a:t>21</a:t>
            </a:fld>
            <a:endParaRPr lang="en-US" altLang="en-US">
              <a:solidFill>
                <a:srgbClr val="000000"/>
              </a:solidFill>
              <a:latin typeface="Calibri" panose="020F0502020204030204" pitchFamily="34" charset="0"/>
              <a:cs typeface="DejaVu Sans" charset="0"/>
            </a:endParaRPr>
          </a:p>
        </p:txBody>
      </p:sp>
      <p:sp>
        <p:nvSpPr>
          <p:cNvPr id="6656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50406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1240895A-1CBA-4F80-B845-8C41048D3E55}" type="slidenum">
              <a:rPr lang="en-US" altLang="en-US">
                <a:solidFill>
                  <a:srgbClr val="000000"/>
                </a:solidFill>
                <a:latin typeface="Calibri" panose="020F0502020204030204" pitchFamily="34" charset="0"/>
                <a:cs typeface="DejaVu Sans" charset="0"/>
              </a:rPr>
              <a:pPr eaLnBrk="1" hangingPunct="1"/>
              <a:t>22</a:t>
            </a:fld>
            <a:endParaRPr lang="en-US" altLang="en-US">
              <a:solidFill>
                <a:srgbClr val="000000"/>
              </a:solidFill>
              <a:latin typeface="Calibri" panose="020F0502020204030204" pitchFamily="34" charset="0"/>
              <a:cs typeface="DejaVu Sans" charset="0"/>
            </a:endParaRPr>
          </a:p>
        </p:txBody>
      </p:sp>
      <p:sp>
        <p:nvSpPr>
          <p:cNvPr id="6758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08990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A796D3E-C9AD-4A5C-BC30-22819451D7A8}" type="slidenum">
              <a:rPr lang="en-US" altLang="en-US">
                <a:solidFill>
                  <a:srgbClr val="000000"/>
                </a:solidFill>
                <a:latin typeface="Calibri" panose="020F0502020204030204" pitchFamily="34" charset="0"/>
                <a:cs typeface="DejaVu Sans" charset="0"/>
              </a:rPr>
              <a:pPr eaLnBrk="1" hangingPunct="1"/>
              <a:t>23</a:t>
            </a:fld>
            <a:endParaRPr lang="en-US" altLang="en-US">
              <a:solidFill>
                <a:srgbClr val="000000"/>
              </a:solidFill>
              <a:latin typeface="Calibri" panose="020F0502020204030204" pitchFamily="34" charset="0"/>
              <a:cs typeface="DejaVu Sans" charset="0"/>
            </a:endParaRPr>
          </a:p>
        </p:txBody>
      </p:sp>
      <p:sp>
        <p:nvSpPr>
          <p:cNvPr id="6861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2179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E4F82CB-DDF1-4806-81FB-24005BEDE6C0}" type="slidenum">
              <a:rPr lang="en-US" altLang="en-US">
                <a:solidFill>
                  <a:srgbClr val="000000"/>
                </a:solidFill>
                <a:latin typeface="Calibri" panose="020F0502020204030204" pitchFamily="34" charset="0"/>
                <a:cs typeface="DejaVu Sans" charset="0"/>
              </a:rPr>
              <a:pPr eaLnBrk="1" hangingPunct="1"/>
              <a:t>24</a:t>
            </a:fld>
            <a:endParaRPr lang="en-US" altLang="en-US">
              <a:solidFill>
                <a:srgbClr val="000000"/>
              </a:solidFill>
              <a:latin typeface="Calibri" panose="020F0502020204030204" pitchFamily="34" charset="0"/>
              <a:cs typeface="DejaVu Sans" charset="0"/>
            </a:endParaRPr>
          </a:p>
        </p:txBody>
      </p:sp>
      <p:sp>
        <p:nvSpPr>
          <p:cNvPr id="6963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770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8F0FFA6E-0950-4325-990A-9BAE30D8DB4F}" type="slidenum">
              <a:rPr lang="en-US" altLang="en-US">
                <a:solidFill>
                  <a:srgbClr val="000000"/>
                </a:solidFill>
                <a:latin typeface="Calibri" panose="020F0502020204030204" pitchFamily="34" charset="0"/>
                <a:cs typeface="DejaVu Sans" charset="0"/>
              </a:rPr>
              <a:pPr eaLnBrk="1" hangingPunct="1"/>
              <a:t>25</a:t>
            </a:fld>
            <a:endParaRPr lang="en-US" altLang="en-US">
              <a:solidFill>
                <a:srgbClr val="000000"/>
              </a:solidFill>
              <a:latin typeface="Calibri" panose="020F0502020204030204" pitchFamily="34" charset="0"/>
              <a:cs typeface="DejaVu Sans" charset="0"/>
            </a:endParaRPr>
          </a:p>
        </p:txBody>
      </p:sp>
      <p:sp>
        <p:nvSpPr>
          <p:cNvPr id="7065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73479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F27453A-B269-40D6-ACB6-177445667B27}" type="slidenum">
              <a:rPr lang="en-US" altLang="en-US">
                <a:solidFill>
                  <a:srgbClr val="000000"/>
                </a:solidFill>
                <a:latin typeface="Calibri" panose="020F0502020204030204" pitchFamily="34" charset="0"/>
                <a:cs typeface="DejaVu Sans" charset="0"/>
              </a:rPr>
              <a:pPr eaLnBrk="1" hangingPunct="1"/>
              <a:t>26</a:t>
            </a:fld>
            <a:endParaRPr lang="en-US" altLang="en-US">
              <a:solidFill>
                <a:srgbClr val="000000"/>
              </a:solidFill>
              <a:latin typeface="Calibri" panose="020F0502020204030204" pitchFamily="34" charset="0"/>
              <a:cs typeface="DejaVu Sans" charset="0"/>
            </a:endParaRPr>
          </a:p>
        </p:txBody>
      </p:sp>
      <p:sp>
        <p:nvSpPr>
          <p:cNvPr id="7168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20957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136E4441-72C8-4AA8-82DC-D366CAF912A8}" type="slidenum">
              <a:rPr lang="en-US" altLang="en-US">
                <a:solidFill>
                  <a:srgbClr val="000000"/>
                </a:solidFill>
                <a:latin typeface="Calibri" panose="020F0502020204030204" pitchFamily="34" charset="0"/>
                <a:cs typeface="DejaVu Sans" charset="0"/>
              </a:rPr>
              <a:pPr eaLnBrk="1" hangingPunct="1"/>
              <a:t>27</a:t>
            </a:fld>
            <a:endParaRPr lang="en-US" altLang="en-US">
              <a:solidFill>
                <a:srgbClr val="000000"/>
              </a:solidFill>
              <a:latin typeface="Calibri" panose="020F0502020204030204" pitchFamily="34" charset="0"/>
              <a:cs typeface="DejaVu Sans" charset="0"/>
            </a:endParaRPr>
          </a:p>
        </p:txBody>
      </p:sp>
      <p:sp>
        <p:nvSpPr>
          <p:cNvPr id="7270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1088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238ACBBF-7D27-4089-A8AD-2E9B7057E11D}" type="slidenum">
              <a:rPr lang="en-US" altLang="en-US">
                <a:solidFill>
                  <a:srgbClr val="000000"/>
                </a:solidFill>
                <a:latin typeface="Calibri" panose="020F0502020204030204" pitchFamily="34" charset="0"/>
                <a:cs typeface="DejaVu Sans" charset="0"/>
              </a:rPr>
              <a:pPr eaLnBrk="1" hangingPunct="1"/>
              <a:t>28</a:t>
            </a:fld>
            <a:endParaRPr lang="en-US" altLang="en-US">
              <a:solidFill>
                <a:srgbClr val="000000"/>
              </a:solidFill>
              <a:latin typeface="Calibri" panose="020F0502020204030204" pitchFamily="34" charset="0"/>
              <a:cs typeface="DejaVu Sans" charset="0"/>
            </a:endParaRPr>
          </a:p>
        </p:txBody>
      </p:sp>
      <p:sp>
        <p:nvSpPr>
          <p:cNvPr id="7373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40164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8168C840-687F-4D87-8B64-ED3B008424A3}" type="slidenum">
              <a:rPr lang="en-US" altLang="en-US">
                <a:solidFill>
                  <a:srgbClr val="000000"/>
                </a:solidFill>
                <a:latin typeface="Calibri" panose="020F0502020204030204" pitchFamily="34" charset="0"/>
                <a:cs typeface="DejaVu Sans" charset="0"/>
              </a:rPr>
              <a:pPr eaLnBrk="1" hangingPunct="1"/>
              <a:t>29</a:t>
            </a:fld>
            <a:endParaRPr lang="en-US" altLang="en-US">
              <a:solidFill>
                <a:srgbClr val="000000"/>
              </a:solidFill>
              <a:latin typeface="Calibri" panose="020F0502020204030204" pitchFamily="34" charset="0"/>
              <a:cs typeface="DejaVu Sans" charset="0"/>
            </a:endParaRPr>
          </a:p>
        </p:txBody>
      </p:sp>
      <p:sp>
        <p:nvSpPr>
          <p:cNvPr id="7475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2915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2A38F1A-F32C-4F70-914A-576D474C4DA6}" type="slidenum">
              <a:rPr lang="en-US" altLang="en-US">
                <a:solidFill>
                  <a:srgbClr val="000000"/>
                </a:solidFill>
                <a:latin typeface="Calibri" panose="020F0502020204030204" pitchFamily="34" charset="0"/>
                <a:cs typeface="DejaVu Sans" charset="0"/>
              </a:rPr>
              <a:pPr eaLnBrk="1" hangingPunct="1"/>
              <a:t>30</a:t>
            </a:fld>
            <a:endParaRPr lang="en-US" altLang="en-US">
              <a:solidFill>
                <a:srgbClr val="000000"/>
              </a:solidFill>
              <a:latin typeface="Calibri" panose="020F0502020204030204" pitchFamily="34" charset="0"/>
              <a:cs typeface="DejaVu Sans" charset="0"/>
            </a:endParaRPr>
          </a:p>
        </p:txBody>
      </p:sp>
      <p:sp>
        <p:nvSpPr>
          <p:cNvPr id="7577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8689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23E23A0-1327-41C7-ADCF-A8E088106347}" type="slidenum">
              <a:rPr lang="en-US" altLang="en-US">
                <a:solidFill>
                  <a:srgbClr val="000000"/>
                </a:solidFill>
                <a:latin typeface="Calibri" panose="020F0502020204030204" pitchFamily="34" charset="0"/>
                <a:cs typeface="DejaVu Sans" charset="0"/>
              </a:rPr>
              <a:pPr eaLnBrk="1" hangingPunct="1"/>
              <a:t>4</a:t>
            </a:fld>
            <a:endParaRPr lang="en-US" altLang="en-US">
              <a:solidFill>
                <a:srgbClr val="000000"/>
              </a:solidFill>
              <a:latin typeface="Calibri" panose="020F0502020204030204" pitchFamily="34" charset="0"/>
              <a:cs typeface="DejaVu Sans" charset="0"/>
            </a:endParaRPr>
          </a:p>
        </p:txBody>
      </p:sp>
      <p:sp>
        <p:nvSpPr>
          <p:cNvPr id="4915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400744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65E0C89B-9F4E-4269-A818-F2C60F219348}" type="slidenum">
              <a:rPr lang="en-US" altLang="en-US">
                <a:solidFill>
                  <a:srgbClr val="000000"/>
                </a:solidFill>
                <a:latin typeface="Calibri" panose="020F0502020204030204" pitchFamily="34" charset="0"/>
                <a:cs typeface="DejaVu Sans" charset="0"/>
              </a:rPr>
              <a:pPr eaLnBrk="1" hangingPunct="1"/>
              <a:t>31</a:t>
            </a:fld>
            <a:endParaRPr lang="en-US" altLang="en-US">
              <a:solidFill>
                <a:srgbClr val="000000"/>
              </a:solidFill>
              <a:latin typeface="Calibri" panose="020F0502020204030204" pitchFamily="34" charset="0"/>
              <a:cs typeface="DejaVu Sans" charset="0"/>
            </a:endParaRPr>
          </a:p>
        </p:txBody>
      </p:sp>
      <p:sp>
        <p:nvSpPr>
          <p:cNvPr id="7680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8646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2E17B212-CFE7-47CC-B100-E46D019254BB}" type="slidenum">
              <a:rPr lang="en-US" altLang="en-US">
                <a:solidFill>
                  <a:srgbClr val="000000"/>
                </a:solidFill>
                <a:latin typeface="Calibri" panose="020F0502020204030204" pitchFamily="34" charset="0"/>
                <a:cs typeface="DejaVu Sans" charset="0"/>
              </a:rPr>
              <a:pPr eaLnBrk="1" hangingPunct="1"/>
              <a:t>32</a:t>
            </a:fld>
            <a:endParaRPr lang="en-US" altLang="en-US">
              <a:solidFill>
                <a:srgbClr val="000000"/>
              </a:solidFill>
              <a:latin typeface="Calibri" panose="020F0502020204030204" pitchFamily="34" charset="0"/>
              <a:cs typeface="DejaVu Sans" charset="0"/>
            </a:endParaRPr>
          </a:p>
        </p:txBody>
      </p:sp>
      <p:sp>
        <p:nvSpPr>
          <p:cNvPr id="7782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6427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47C9F244-DBF4-4C17-B5CD-F90D8A413775}" type="slidenum">
              <a:rPr lang="en-US" altLang="en-US">
                <a:solidFill>
                  <a:srgbClr val="000000"/>
                </a:solidFill>
                <a:latin typeface="Calibri" panose="020F0502020204030204" pitchFamily="34" charset="0"/>
                <a:cs typeface="DejaVu Sans" charset="0"/>
              </a:rPr>
              <a:pPr eaLnBrk="1" hangingPunct="1"/>
              <a:t>33</a:t>
            </a:fld>
            <a:endParaRPr lang="en-US" altLang="en-US">
              <a:solidFill>
                <a:srgbClr val="000000"/>
              </a:solidFill>
              <a:latin typeface="Calibri" panose="020F0502020204030204" pitchFamily="34" charset="0"/>
              <a:cs typeface="DejaVu Sans" charset="0"/>
            </a:endParaRPr>
          </a:p>
        </p:txBody>
      </p:sp>
      <p:sp>
        <p:nvSpPr>
          <p:cNvPr id="7885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56282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7EC4E12-8E9E-489C-90D5-DCF2ADEC9E4E}" type="slidenum">
              <a:rPr lang="en-US" altLang="en-US">
                <a:solidFill>
                  <a:srgbClr val="000000"/>
                </a:solidFill>
                <a:latin typeface="Calibri" panose="020F0502020204030204" pitchFamily="34" charset="0"/>
                <a:cs typeface="DejaVu Sans" charset="0"/>
              </a:rPr>
              <a:pPr eaLnBrk="1" hangingPunct="1"/>
              <a:t>34</a:t>
            </a:fld>
            <a:endParaRPr lang="en-US" altLang="en-US">
              <a:solidFill>
                <a:srgbClr val="000000"/>
              </a:solidFill>
              <a:latin typeface="Calibri" panose="020F0502020204030204" pitchFamily="34" charset="0"/>
              <a:cs typeface="DejaVu Sans" charset="0"/>
            </a:endParaRPr>
          </a:p>
        </p:txBody>
      </p:sp>
      <p:sp>
        <p:nvSpPr>
          <p:cNvPr id="7987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92798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9E7FE618-7C92-4849-BED2-1D9E18F51D50}" type="slidenum">
              <a:rPr lang="en-US" altLang="en-US">
                <a:solidFill>
                  <a:srgbClr val="000000"/>
                </a:solidFill>
                <a:latin typeface="Calibri" panose="020F0502020204030204" pitchFamily="34" charset="0"/>
                <a:cs typeface="DejaVu Sans" charset="0"/>
              </a:rPr>
              <a:pPr eaLnBrk="1" hangingPunct="1"/>
              <a:t>35</a:t>
            </a:fld>
            <a:endParaRPr lang="en-US" altLang="en-US">
              <a:solidFill>
                <a:srgbClr val="000000"/>
              </a:solidFill>
              <a:latin typeface="Calibri" panose="020F0502020204030204" pitchFamily="34" charset="0"/>
              <a:cs typeface="DejaVu Sans" charset="0"/>
            </a:endParaRPr>
          </a:p>
        </p:txBody>
      </p:sp>
      <p:sp>
        <p:nvSpPr>
          <p:cNvPr id="8089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41805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4A82B127-943E-4484-86A2-AD78E4E18E9D}" type="slidenum">
              <a:rPr lang="en-US" altLang="en-US">
                <a:solidFill>
                  <a:srgbClr val="000000"/>
                </a:solidFill>
                <a:latin typeface="Calibri" panose="020F0502020204030204" pitchFamily="34" charset="0"/>
                <a:cs typeface="DejaVu Sans" charset="0"/>
              </a:rPr>
              <a:pPr eaLnBrk="1" hangingPunct="1"/>
              <a:t>36</a:t>
            </a:fld>
            <a:endParaRPr lang="en-US" altLang="en-US">
              <a:solidFill>
                <a:srgbClr val="000000"/>
              </a:solidFill>
              <a:latin typeface="Calibri" panose="020F0502020204030204" pitchFamily="34" charset="0"/>
              <a:cs typeface="DejaVu Sans" charset="0"/>
            </a:endParaRPr>
          </a:p>
        </p:txBody>
      </p:sp>
      <p:sp>
        <p:nvSpPr>
          <p:cNvPr id="8192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67297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EC584DF7-D2A9-4424-AA54-FE207E678F8C}" type="slidenum">
              <a:rPr lang="en-US" altLang="en-US">
                <a:solidFill>
                  <a:srgbClr val="000000"/>
                </a:solidFill>
                <a:latin typeface="Calibri" panose="020F0502020204030204" pitchFamily="34" charset="0"/>
                <a:cs typeface="DejaVu Sans" charset="0"/>
              </a:rPr>
              <a:pPr eaLnBrk="1" hangingPunct="1"/>
              <a:t>37</a:t>
            </a:fld>
            <a:endParaRPr lang="en-US" altLang="en-US">
              <a:solidFill>
                <a:srgbClr val="000000"/>
              </a:solidFill>
              <a:latin typeface="Calibri" panose="020F0502020204030204" pitchFamily="34" charset="0"/>
              <a:cs typeface="DejaVu Sans" charset="0"/>
            </a:endParaRPr>
          </a:p>
        </p:txBody>
      </p:sp>
      <p:sp>
        <p:nvSpPr>
          <p:cNvPr id="8294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94621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96ACDB5-5D1B-4AD1-818C-81E43295316E}" type="slidenum">
              <a:rPr lang="en-US" altLang="en-US">
                <a:solidFill>
                  <a:srgbClr val="000000"/>
                </a:solidFill>
                <a:latin typeface="Calibri" panose="020F0502020204030204" pitchFamily="34" charset="0"/>
                <a:cs typeface="DejaVu Sans" charset="0"/>
              </a:rPr>
              <a:pPr eaLnBrk="1" hangingPunct="1"/>
              <a:t>38</a:t>
            </a:fld>
            <a:endParaRPr lang="en-US" altLang="en-US">
              <a:solidFill>
                <a:srgbClr val="000000"/>
              </a:solidFill>
              <a:latin typeface="Calibri" panose="020F0502020204030204" pitchFamily="34" charset="0"/>
              <a:cs typeface="DejaVu Sans" charset="0"/>
            </a:endParaRPr>
          </a:p>
        </p:txBody>
      </p:sp>
      <p:sp>
        <p:nvSpPr>
          <p:cNvPr id="8397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109949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8E248586-4B35-4DBF-9208-AD2CE1C486B4}" type="slidenum">
              <a:rPr lang="en-US" altLang="en-US">
                <a:solidFill>
                  <a:srgbClr val="000000"/>
                </a:solidFill>
                <a:latin typeface="Calibri" panose="020F0502020204030204" pitchFamily="34" charset="0"/>
                <a:cs typeface="DejaVu Sans" charset="0"/>
              </a:rPr>
              <a:pPr eaLnBrk="1" hangingPunct="1"/>
              <a:t>39</a:t>
            </a:fld>
            <a:endParaRPr lang="en-US" altLang="en-US">
              <a:solidFill>
                <a:srgbClr val="000000"/>
              </a:solidFill>
              <a:latin typeface="Calibri" panose="020F0502020204030204" pitchFamily="34" charset="0"/>
              <a:cs typeface="DejaVu Sans" charset="0"/>
            </a:endParaRPr>
          </a:p>
        </p:txBody>
      </p:sp>
      <p:sp>
        <p:nvSpPr>
          <p:cNvPr id="8499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48063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0F6FA9AB-6DEE-43A0-A21F-C53F8C3F1AF9}" type="slidenum">
              <a:rPr lang="en-US" altLang="en-US">
                <a:solidFill>
                  <a:srgbClr val="000000"/>
                </a:solidFill>
                <a:latin typeface="Calibri" panose="020F0502020204030204" pitchFamily="34" charset="0"/>
                <a:cs typeface="DejaVu Sans" charset="0"/>
              </a:rPr>
              <a:pPr eaLnBrk="1" hangingPunct="1"/>
              <a:t>40</a:t>
            </a:fld>
            <a:endParaRPr lang="en-US" altLang="en-US">
              <a:solidFill>
                <a:srgbClr val="000000"/>
              </a:solidFill>
              <a:latin typeface="Calibri" panose="020F0502020204030204" pitchFamily="34" charset="0"/>
              <a:cs typeface="DejaVu Sans" charset="0"/>
            </a:endParaRPr>
          </a:p>
        </p:txBody>
      </p:sp>
      <p:sp>
        <p:nvSpPr>
          <p:cNvPr id="8601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65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6B6DB16-A2EA-48A0-A084-27B0112498D6}" type="slidenum">
              <a:rPr lang="en-US" altLang="en-US">
                <a:solidFill>
                  <a:srgbClr val="000000"/>
                </a:solidFill>
                <a:latin typeface="Calibri" panose="020F0502020204030204" pitchFamily="34" charset="0"/>
                <a:cs typeface="DejaVu Sans" charset="0"/>
              </a:rPr>
              <a:pPr eaLnBrk="1" hangingPunct="1"/>
              <a:t>5</a:t>
            </a:fld>
            <a:endParaRPr lang="en-US" altLang="en-US">
              <a:solidFill>
                <a:srgbClr val="000000"/>
              </a:solidFill>
              <a:latin typeface="Calibri" panose="020F0502020204030204" pitchFamily="34" charset="0"/>
              <a:cs typeface="DejaVu Sans" charset="0"/>
            </a:endParaRPr>
          </a:p>
        </p:txBody>
      </p:sp>
      <p:sp>
        <p:nvSpPr>
          <p:cNvPr id="5017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9466553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DF0D2E7A-634C-4715-B6C2-AE80AA2BEF0C}" type="slidenum">
              <a:rPr lang="en-US" altLang="en-US">
                <a:solidFill>
                  <a:srgbClr val="000000"/>
                </a:solidFill>
                <a:latin typeface="Calibri" panose="020F0502020204030204" pitchFamily="34" charset="0"/>
                <a:cs typeface="DejaVu Sans" charset="0"/>
              </a:rPr>
              <a:pPr eaLnBrk="1" hangingPunct="1"/>
              <a:t>41</a:t>
            </a:fld>
            <a:endParaRPr lang="en-US" altLang="en-US">
              <a:solidFill>
                <a:srgbClr val="000000"/>
              </a:solidFill>
              <a:latin typeface="Calibri" panose="020F0502020204030204" pitchFamily="34" charset="0"/>
              <a:cs typeface="DejaVu Sans" charset="0"/>
            </a:endParaRPr>
          </a:p>
        </p:txBody>
      </p:sp>
      <p:sp>
        <p:nvSpPr>
          <p:cNvPr id="8704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52265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E0473D28-CF89-4924-B5EC-B3A8E79386C0}" type="slidenum">
              <a:rPr lang="en-US" altLang="en-US">
                <a:solidFill>
                  <a:srgbClr val="000000"/>
                </a:solidFill>
                <a:latin typeface="Calibri" panose="020F0502020204030204" pitchFamily="34" charset="0"/>
                <a:cs typeface="DejaVu Sans" charset="0"/>
              </a:rPr>
              <a:pPr eaLnBrk="1" hangingPunct="1"/>
              <a:t>6</a:t>
            </a:fld>
            <a:endParaRPr lang="en-US" altLang="en-US">
              <a:solidFill>
                <a:srgbClr val="000000"/>
              </a:solidFill>
              <a:latin typeface="Calibri" panose="020F0502020204030204" pitchFamily="34" charset="0"/>
              <a:cs typeface="DejaVu Sans" charset="0"/>
            </a:endParaRPr>
          </a:p>
        </p:txBody>
      </p:sp>
      <p:sp>
        <p:nvSpPr>
          <p:cNvPr id="51203"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35480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A84DE4DA-B9F7-4CD8-B0E4-F5DDFDF66437}" type="slidenum">
              <a:rPr lang="en-US" altLang="en-US">
                <a:solidFill>
                  <a:srgbClr val="000000"/>
                </a:solidFill>
                <a:latin typeface="Calibri" panose="020F0502020204030204" pitchFamily="34" charset="0"/>
                <a:cs typeface="DejaVu Sans" charset="0"/>
              </a:rPr>
              <a:pPr eaLnBrk="1" hangingPunct="1"/>
              <a:t>7</a:t>
            </a:fld>
            <a:endParaRPr lang="en-US" altLang="en-US">
              <a:solidFill>
                <a:srgbClr val="000000"/>
              </a:solidFill>
              <a:latin typeface="Calibri" panose="020F0502020204030204" pitchFamily="34" charset="0"/>
              <a:cs typeface="DejaVu Sans" charset="0"/>
            </a:endParaRPr>
          </a:p>
        </p:txBody>
      </p:sp>
      <p:sp>
        <p:nvSpPr>
          <p:cNvPr id="52227"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287101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31BDB463-6337-4D7D-B737-D1A7C5FCB0DD}" type="slidenum">
              <a:rPr lang="en-US" altLang="en-US">
                <a:solidFill>
                  <a:srgbClr val="000000"/>
                </a:solidFill>
                <a:latin typeface="Calibri" panose="020F0502020204030204" pitchFamily="34" charset="0"/>
                <a:cs typeface="DejaVu Sans" charset="0"/>
              </a:rPr>
              <a:pPr eaLnBrk="1" hangingPunct="1"/>
              <a:t>8</a:t>
            </a:fld>
            <a:endParaRPr lang="en-US" altLang="en-US">
              <a:solidFill>
                <a:srgbClr val="000000"/>
              </a:solidFill>
              <a:latin typeface="Calibri" panose="020F0502020204030204" pitchFamily="34" charset="0"/>
              <a:cs typeface="DejaVu Sans" charset="0"/>
            </a:endParaRPr>
          </a:p>
        </p:txBody>
      </p:sp>
      <p:sp>
        <p:nvSpPr>
          <p:cNvPr id="53251"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a:latin typeface="Calibri" panose="020F0502020204030204" pitchFamily="34" charset="0"/>
              <a:cs typeface="DejaVu Sans" charset="0"/>
            </a:endParaRPr>
          </a:p>
        </p:txBody>
      </p:sp>
    </p:spTree>
    <p:extLst>
      <p:ext uri="{BB962C8B-B14F-4D97-AF65-F5344CB8AC3E}">
        <p14:creationId xmlns:p14="http://schemas.microsoft.com/office/powerpoint/2010/main" val="13708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7BDA8C57-717E-49F0-9085-5161D2848ADC}" type="slidenum">
              <a:rPr lang="en-US" altLang="en-US">
                <a:solidFill>
                  <a:srgbClr val="000000"/>
                </a:solidFill>
                <a:latin typeface="Calibri" panose="020F0502020204030204" pitchFamily="34" charset="0"/>
                <a:cs typeface="DejaVu Sans" charset="0"/>
              </a:rPr>
              <a:pPr eaLnBrk="1" hangingPunct="1"/>
              <a:t>9</a:t>
            </a:fld>
            <a:endParaRPr lang="en-US" altLang="en-US">
              <a:solidFill>
                <a:srgbClr val="000000"/>
              </a:solidFill>
              <a:latin typeface="Calibri" panose="020F0502020204030204" pitchFamily="34" charset="0"/>
              <a:cs typeface="DejaVu Sans" charset="0"/>
            </a:endParaRPr>
          </a:p>
        </p:txBody>
      </p:sp>
      <p:sp>
        <p:nvSpPr>
          <p:cNvPr id="54275"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9773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hangingPunct="1"/>
            <a:fld id="{6B39194A-94AE-4EA1-B4F1-32BB02999B38}" type="slidenum">
              <a:rPr lang="en-US" altLang="en-US">
                <a:solidFill>
                  <a:srgbClr val="000000"/>
                </a:solidFill>
                <a:latin typeface="Calibri" panose="020F0502020204030204" pitchFamily="34" charset="0"/>
                <a:cs typeface="DejaVu Sans" charset="0"/>
              </a:rPr>
              <a:pPr eaLnBrk="1" hangingPunct="1"/>
              <a:t>10</a:t>
            </a:fld>
            <a:endParaRPr lang="en-US" altLang="en-US">
              <a:solidFill>
                <a:srgbClr val="000000"/>
              </a:solidFill>
              <a:latin typeface="Calibri" panose="020F0502020204030204" pitchFamily="34" charset="0"/>
              <a:cs typeface="DejaVu Sans" charset="0"/>
            </a:endParaRPr>
          </a:p>
        </p:txBody>
      </p:sp>
      <p:sp>
        <p:nvSpPr>
          <p:cNvPr id="55299" name="Rectangle 1"/>
          <p:cNvSpPr txBox="1">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p:cNvSpPr txBox="1">
            <a:spLocks noGrp="1" noChangeArrowheads="1"/>
          </p:cNvSpPr>
          <p:nvPr>
            <p:ph type="body" idx="1"/>
          </p:nvPr>
        </p:nvSpPr>
        <p:spPr>
          <a:xfrm>
            <a:off x="685800" y="4343400"/>
            <a:ext cx="5486400" cy="41148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6229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6082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9069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55305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609600"/>
            <a:ext cx="10972800" cy="4953000"/>
          </a:xfrm>
          <a:prstGeom prst="rect">
            <a:avLst/>
          </a:prstGeo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2"/>
          </p:nvPr>
        </p:nvSpPr>
        <p:spPr>
          <a:xfrm>
            <a:off x="6096000" y="6377355"/>
            <a:ext cx="1625600" cy="365125"/>
          </a:xfrm>
          <a:prstGeom prst="rect">
            <a:avLst/>
          </a:prstGeom>
        </p:spPr>
        <p:txBody>
          <a:bodyPr/>
          <a:lstStyle>
            <a:lvl1pPr>
              <a:defRPr sz="1400">
                <a:solidFill>
                  <a:schemeClr val="bg2"/>
                </a:solidFill>
                <a:latin typeface="+mj-lt"/>
              </a:defRPr>
            </a:lvl1pPr>
          </a:lstStyle>
          <a:p>
            <a:endParaRPr lang="en-US" dirty="0"/>
          </a:p>
        </p:txBody>
      </p:sp>
      <p:sp>
        <p:nvSpPr>
          <p:cNvPr id="9" name="Footer Placeholder 4"/>
          <p:cNvSpPr>
            <a:spLocks noGrp="1"/>
          </p:cNvSpPr>
          <p:nvPr>
            <p:ph type="ftr" sz="quarter" idx="3"/>
          </p:nvPr>
        </p:nvSpPr>
        <p:spPr>
          <a:xfrm>
            <a:off x="7518400" y="6377355"/>
            <a:ext cx="3860800" cy="365125"/>
          </a:xfrm>
          <a:prstGeom prst="rect">
            <a:avLst/>
          </a:prstGeom>
        </p:spPr>
        <p:txBody>
          <a:bodyPr/>
          <a:lstStyle>
            <a:lvl1pPr algn="r">
              <a:defRPr sz="1400">
                <a:solidFill>
                  <a:schemeClr val="bg2"/>
                </a:solidFill>
                <a:latin typeface="+mj-lt"/>
              </a:defRPr>
            </a:lvl1pPr>
          </a:lstStyle>
          <a:p>
            <a:endParaRPr lang="en-US" dirty="0"/>
          </a:p>
        </p:txBody>
      </p:sp>
      <p:sp>
        <p:nvSpPr>
          <p:cNvPr id="10" name="Slide Number Placeholder 5"/>
          <p:cNvSpPr>
            <a:spLocks noGrp="1"/>
          </p:cNvSpPr>
          <p:nvPr>
            <p:ph type="sldNum" sz="quarter" idx="4"/>
          </p:nvPr>
        </p:nvSpPr>
        <p:spPr>
          <a:xfrm>
            <a:off x="11074400" y="6362701"/>
            <a:ext cx="812800" cy="365125"/>
          </a:xfrm>
          <a:prstGeom prst="rect">
            <a:avLst/>
          </a:prstGeom>
        </p:spPr>
        <p:txBody>
          <a:bodyPr/>
          <a:lstStyle>
            <a:lvl1pPr>
              <a:defRPr sz="1400">
                <a:solidFill>
                  <a:schemeClr val="bg2"/>
                </a:solidFill>
                <a:latin typeface="+mj-lt"/>
              </a:defRPr>
            </a:lvl1pPr>
          </a:lstStyle>
          <a:p>
            <a:pPr algn="r"/>
            <a:r>
              <a:rPr lang="en-US" dirty="0"/>
              <a:t>| </a:t>
            </a:r>
            <a:fld id="{BA13C625-9B67-4A70-A9C3-06D9E61B09A6}" type="slidenum">
              <a:rPr lang="en-US" smtClean="0"/>
              <a:pPr algn="r"/>
              <a:t>‹#›</a:t>
            </a:fld>
            <a:endParaRPr lang="en-US" dirty="0"/>
          </a:p>
        </p:txBody>
      </p:sp>
    </p:spTree>
    <p:extLst>
      <p:ext uri="{BB962C8B-B14F-4D97-AF65-F5344CB8AC3E}">
        <p14:creationId xmlns:p14="http://schemas.microsoft.com/office/powerpoint/2010/main" val="364443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260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0457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68697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548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85744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74607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5743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1/11/2024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19211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1/11/2024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0694150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www.seas.upenn.edu/~cse381/lectures/lec2.pdf" TargetMode="External"/><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hyperlink" Target="http://www.cs.cmu.edu/afs/cs/academic/class/15213-f08/www/docs/tshlab.pd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ite structure">
            <a:extLst>
              <a:ext uri="{FF2B5EF4-FFF2-40B4-BE49-F238E27FC236}">
                <a16:creationId xmlns:a16="http://schemas.microsoft.com/office/drawing/2014/main" id="{C59A77E4-1AD6-0CEC-D494-35A5030DB8FC}"/>
              </a:ext>
            </a:extLst>
          </p:cNvPr>
          <p:cNvPicPr>
            <a:picLocks noChangeAspect="1"/>
          </p:cNvPicPr>
          <p:nvPr/>
        </p:nvPicPr>
        <p:blipFill rotWithShape="1">
          <a:blip r:embed="rId2"/>
          <a:srcRect b="24243"/>
          <a:stretch/>
        </p:blipFill>
        <p:spPr>
          <a:xfrm>
            <a:off x="20" y="10"/>
            <a:ext cx="12191979" cy="6857989"/>
          </a:xfrm>
          <a:prstGeom prst="rect">
            <a:avLst/>
          </a:prstGeom>
        </p:spPr>
      </p:pic>
      <p:sp>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764930-DB0F-3E8B-519A-EF6FDBE6455C}"/>
              </a:ext>
            </a:extLst>
          </p:cNvPr>
          <p:cNvSpPr>
            <a:spLocks noGrp="1"/>
          </p:cNvSpPr>
          <p:nvPr>
            <p:ph type="ctrTitle"/>
          </p:nvPr>
        </p:nvSpPr>
        <p:spPr>
          <a:xfrm>
            <a:off x="4521389" y="1826096"/>
            <a:ext cx="3149221" cy="2142699"/>
          </a:xfrm>
        </p:spPr>
        <p:txBody>
          <a:bodyPr anchor="b">
            <a:normAutofit/>
          </a:bodyPr>
          <a:lstStyle/>
          <a:p>
            <a:pPr algn="ctr"/>
            <a:r>
              <a:rPr lang="en-US" sz="4000" dirty="0">
                <a:solidFill>
                  <a:srgbClr val="FFFFFF"/>
                </a:solidFill>
              </a:rPr>
              <a:t>Shell Architecture</a:t>
            </a:r>
          </a:p>
        </p:txBody>
      </p:sp>
      <p:sp>
        <p:nvSpPr>
          <p:cNvPr id="3" name="Subtitle 2">
            <a:extLst>
              <a:ext uri="{FF2B5EF4-FFF2-40B4-BE49-F238E27FC236}">
                <a16:creationId xmlns:a16="http://schemas.microsoft.com/office/drawing/2014/main" id="{E379C5C5-C68F-0D05-AEBF-4F6F46053EB2}"/>
              </a:ext>
            </a:extLst>
          </p:cNvPr>
          <p:cNvSpPr>
            <a:spLocks noGrp="1"/>
          </p:cNvSpPr>
          <p:nvPr>
            <p:ph type="subTitle" idx="1"/>
          </p:nvPr>
        </p:nvSpPr>
        <p:spPr>
          <a:xfrm>
            <a:off x="4157593" y="4196605"/>
            <a:ext cx="3876812" cy="948601"/>
          </a:xfrm>
        </p:spPr>
        <p:txBody>
          <a:bodyPr anchor="t">
            <a:normAutofit fontScale="62500" lnSpcReduction="20000"/>
          </a:bodyPr>
          <a:lstStyle/>
          <a:p>
            <a:pPr algn="ctr"/>
            <a:r>
              <a:rPr lang="en-US" dirty="0">
                <a:solidFill>
                  <a:srgbClr val="FFFFFF"/>
                </a:solidFill>
              </a:rPr>
              <a:t>William M. Mongan</a:t>
            </a:r>
          </a:p>
          <a:p>
            <a:pPr algn="ctr"/>
            <a:r>
              <a:rPr lang="en-US" dirty="0">
                <a:solidFill>
                  <a:srgbClr val="FFFFFF"/>
                </a:solidFill>
              </a:rPr>
              <a:t>From Bryant and </a:t>
            </a:r>
            <a:r>
              <a:rPr lang="en-US" dirty="0" err="1">
                <a:solidFill>
                  <a:srgbClr val="FFFFFF"/>
                </a:solidFill>
              </a:rPr>
              <a:t>O’Hallaron</a:t>
            </a:r>
            <a:r>
              <a:rPr lang="en-US" dirty="0">
                <a:solidFill>
                  <a:srgbClr val="FFFFFF"/>
                </a:solidFill>
              </a:rPr>
              <a:t>: Computer Systems – A Programmer’s Perspective</a:t>
            </a:r>
          </a:p>
        </p:txBody>
      </p:sp>
    </p:spTree>
    <p:extLst>
      <p:ext uri="{BB962C8B-B14F-4D97-AF65-F5344CB8AC3E}">
        <p14:creationId xmlns:p14="http://schemas.microsoft.com/office/powerpoint/2010/main" val="101339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Redirection</a:t>
            </a:r>
          </a:p>
        </p:txBody>
      </p:sp>
      <p:sp>
        <p:nvSpPr>
          <p:cNvPr id="12291" name="Text Box 2"/>
          <p:cNvSpPr txBox="1">
            <a:spLocks noChangeArrowheads="1"/>
          </p:cNvSpPr>
          <p:nvPr/>
        </p:nvSpPr>
        <p:spPr bwMode="auto">
          <a:xfrm>
            <a:off x="1981200" y="1600200"/>
            <a:ext cx="8229600"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cat &lt; infile &gt;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copies infile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It binds standard input to infile and standard output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#include &lt;unistd.h&gt; dup2(int filedes1, int filedes2);</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closes filedes2 and replaces it with filedes.  </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So we can replace standard output with a file descriptor!</a:t>
            </a:r>
          </a:p>
          <a:p>
            <a:pPr eaLnBrk="1" hangingPunct="1">
              <a:spcBef>
                <a:spcPts val="700"/>
              </a:spcBef>
            </a:pPr>
            <a:endParaRPr lang="en-US" altLang="en-US" sz="2800">
              <a:solidFill>
                <a:srgbClr val="000000"/>
              </a:solidFill>
              <a:latin typeface="Calibri" panose="020F0502020204030204" pitchFamily="34" charset="0"/>
              <a:cs typeface="DejaVu Sans" charset="0"/>
            </a:endParaRPr>
          </a:p>
        </p:txBody>
      </p:sp>
    </p:spTree>
    <p:extLst>
      <p:ext uri="{BB962C8B-B14F-4D97-AF65-F5344CB8AC3E}">
        <p14:creationId xmlns:p14="http://schemas.microsoft.com/office/powerpoint/2010/main" val="29168309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Redirection</a:t>
            </a:r>
          </a:p>
        </p:txBody>
      </p:sp>
      <p:sp>
        <p:nvSpPr>
          <p:cNvPr id="13315" name="Text Box 2"/>
          <p:cNvSpPr txBox="1">
            <a:spLocks noChangeArrowheads="1"/>
          </p:cNvSpPr>
          <p:nvPr/>
        </p:nvSpPr>
        <p:spPr bwMode="auto">
          <a:xfrm>
            <a:off x="1981200" y="1600200"/>
            <a:ext cx="8229600"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cat &lt; infile &gt;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copies infile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It binds standard input to infile and standard output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#include &lt;unistd.h&gt; dup2(int filedes1, int filedes2);</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closes filedes2 and replaces it with filedes.  </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So we can replace standard output with a file descriptor!</a:t>
            </a:r>
          </a:p>
          <a:p>
            <a:pPr eaLnBrk="1" hangingPunct="1">
              <a:spcBef>
                <a:spcPts val="700"/>
              </a:spcBef>
            </a:pPr>
            <a:endParaRPr lang="en-US" altLang="en-US" sz="2800">
              <a:solidFill>
                <a:srgbClr val="000000"/>
              </a:solidFill>
              <a:latin typeface="Calibri" panose="020F0502020204030204" pitchFamily="34" charset="0"/>
              <a:cs typeface="DejaVu Sans" charset="0"/>
            </a:endParaRPr>
          </a:p>
        </p:txBody>
      </p:sp>
      <p:sp>
        <p:nvSpPr>
          <p:cNvPr id="13316" name="Rectangle 3"/>
          <p:cNvSpPr>
            <a:spLocks noChangeArrowheads="1"/>
          </p:cNvSpPr>
          <p:nvPr/>
        </p:nvSpPr>
        <p:spPr bwMode="auto">
          <a:xfrm>
            <a:off x="4733925" y="5181600"/>
            <a:ext cx="5232400" cy="1282700"/>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//these return -1 on error – check for it!!</a:t>
            </a:r>
          </a:p>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r>
              <a:rPr lang="en-US" altLang="en-US" sz="1300" b="1">
                <a:solidFill>
                  <a:srgbClr val="000000"/>
                </a:solidFill>
                <a:latin typeface="Courier New" panose="02070309020205020404" pitchFamily="49" charset="0"/>
              </a:rPr>
              <a:t>int indes = open(infilename, O_RDONLY, STDMODE);</a:t>
            </a:r>
          </a:p>
          <a:p>
            <a:pPr eaLnBrk="1" hangingPunct="1">
              <a:buClrTx/>
              <a:buFontTx/>
              <a:buNone/>
            </a:pPr>
            <a:r>
              <a:rPr lang="en-US" altLang="en-US" sz="1300" b="1">
                <a:solidFill>
                  <a:srgbClr val="000000"/>
                </a:solidFill>
                <a:latin typeface="Courier New" panose="02070309020205020404" pitchFamily="49" charset="0"/>
              </a:rPr>
              <a:t>dup2(indes,STDIN_FILENO); // on error close(indes);</a:t>
            </a:r>
          </a:p>
          <a:p>
            <a:pPr eaLnBrk="1" hangingPunct="1">
              <a:buClrTx/>
              <a:buFontTx/>
              <a:buNone/>
            </a:pPr>
            <a:r>
              <a:rPr lang="en-US" altLang="en-US" sz="1300" b="1">
                <a:solidFill>
                  <a:srgbClr val="000000"/>
                </a:solidFill>
                <a:latin typeface="Courier New" panose="02070309020205020404" pitchFamily="49" charset="0"/>
              </a:rPr>
              <a:t>// for redirecting output, use STDOUT_FILENO</a:t>
            </a:r>
          </a:p>
          <a:p>
            <a:pPr eaLnBrk="1" hangingPunct="1">
              <a:buClrTx/>
              <a:buFontTx/>
              <a:buNone/>
            </a:pPr>
            <a:r>
              <a:rPr lang="en-US" altLang="en-US" sz="1300" b="1">
                <a:solidFill>
                  <a:srgbClr val="000000"/>
                </a:solidFill>
                <a:latin typeface="Courier New" panose="02070309020205020404" pitchFamily="49" charset="0"/>
              </a:rPr>
              <a:t>close(indes);</a:t>
            </a:r>
          </a:p>
        </p:txBody>
      </p:sp>
    </p:spTree>
    <p:extLst>
      <p:ext uri="{BB962C8B-B14F-4D97-AF65-F5344CB8AC3E}">
        <p14:creationId xmlns:p14="http://schemas.microsoft.com/office/powerpoint/2010/main" val="33500500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981200" y="-31750"/>
            <a:ext cx="83820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Helper function that parses a token</a:t>
            </a:r>
          </a:p>
        </p:txBody>
      </p:sp>
      <p:sp>
        <p:nvSpPr>
          <p:cNvPr id="14339" name="Rectangle 2"/>
          <p:cNvSpPr>
            <a:spLocks noChangeArrowheads="1"/>
          </p:cNvSpPr>
          <p:nvPr/>
        </p:nvSpPr>
        <p:spPr bwMode="auto">
          <a:xfrm>
            <a:off x="2755900" y="1447801"/>
            <a:ext cx="6741246" cy="3895555"/>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 char* v; parsefile(“cat &lt; infile”, ‘&lt;‘, &amp;v); sets v to “infile”</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parsefile(char* s, char delimiter, char** v) {</a:t>
            </a:r>
          </a:p>
          <a:p>
            <a:pPr eaLnBrk="1" hangingPunct="1">
              <a:buClrTx/>
              <a:buFontTx/>
              <a:buNone/>
            </a:pPr>
            <a:r>
              <a:rPr lang="en-US" altLang="en-US" sz="1300" b="1">
                <a:solidFill>
                  <a:srgbClr val="000000"/>
                </a:solidFill>
                <a:latin typeface="Courier New" panose="02070309020205020404" pitchFamily="49" charset="0"/>
              </a:rPr>
              <a:t>   char *p, *q;</a:t>
            </a:r>
          </a:p>
          <a:p>
            <a:pPr eaLnBrk="1" hangingPunct="1">
              <a:buClrTx/>
              <a:buFontTx/>
              <a:buNone/>
            </a:pPr>
            <a:r>
              <a:rPr lang="en-US" altLang="en-US" sz="1300" b="1">
                <a:solidFill>
                  <a:srgbClr val="000000"/>
                </a:solidFill>
                <a:latin typeface="Courier New" panose="02070309020205020404" pitchFamily="49" charset="0"/>
              </a:rPr>
              <a:t>   int offset, error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*v = NULL;</a:t>
            </a:r>
          </a:p>
          <a:p>
            <a:pPr eaLnBrk="1" hangingPunct="1">
              <a:buClrTx/>
              <a:buFontTx/>
              <a:buNone/>
            </a:pPr>
            <a:r>
              <a:rPr lang="en-US" altLang="en-US" sz="1300" b="1">
                <a:solidFill>
                  <a:srgbClr val="000000"/>
                </a:solidFill>
                <a:latin typeface="Courier New" panose="02070309020205020404" pitchFamily="49" charset="0"/>
              </a:rPr>
              <a:t>   if((p = strchr(s, delimiter)) != NULL) </a:t>
            </a:r>
          </a:p>
          <a:p>
            <a:pPr eaLnBrk="1" hangingPunct="1">
              <a:buClrTx/>
              <a:buFontTx/>
              <a:buNone/>
            </a:pPr>
            <a:r>
              <a:rPr lang="en-US" altLang="en-US" sz="1300" b="1">
                <a:solidFill>
                  <a:srgbClr val="000000"/>
                </a:solidFill>
                <a:latin typeface="Courier New" panose="02070309020205020404" pitchFamily="49" charset="0"/>
              </a:rPr>
              <a:t>      if((q = (char*)malloc(strlen(p+1)+1) == NULL)</a:t>
            </a:r>
          </a:p>
          <a:p>
            <a:pPr eaLnBrk="1" hangingPunct="1">
              <a:buClrTx/>
              <a:buFontTx/>
              <a:buNone/>
            </a:pPr>
            <a:r>
              <a:rPr lang="en-US" altLang="en-US" sz="1300" b="1">
                <a:solidFill>
                  <a:srgbClr val="000000"/>
                </a:solidFill>
                <a:latin typeface="Courier New" panose="02070309020205020404" pitchFamily="49" charset="0"/>
              </a:rPr>
              <a:t>         error = -1;</a:t>
            </a:r>
          </a:p>
          <a:p>
            <a:pPr eaLnBrk="1" hangingPunct="1">
              <a:buClrTx/>
              <a:buFontTx/>
              <a:buNone/>
            </a:pPr>
            <a:r>
              <a:rPr lang="en-US" altLang="en-US" sz="1300" b="1">
                <a:solidFill>
                  <a:srgbClr val="000000"/>
                </a:solidFill>
                <a:latin typeface="Courier New" panose="02070309020205020404" pitchFamily="49" charset="0"/>
              </a:rPr>
              <a:t>      else {   </a:t>
            </a:r>
          </a:p>
          <a:p>
            <a:pPr eaLnBrk="1" hangingPunct="1">
              <a:buClrTx/>
              <a:buFontTx/>
              <a:buNone/>
            </a:pPr>
            <a:r>
              <a:rPr lang="en-US" altLang="en-US" sz="1300" b="1">
                <a:solidFill>
                  <a:srgbClr val="000000"/>
                </a:solidFill>
                <a:latin typeface="Courier New" panose="02070309020205020404" pitchFamily="49" charset="0"/>
              </a:rPr>
              <a:t>         strcpy(q, p+1);   </a:t>
            </a:r>
          </a:p>
          <a:p>
            <a:pPr eaLnBrk="1" hangingPunct="1">
              <a:buClrTx/>
              <a:buFontTx/>
              <a:buNone/>
            </a:pPr>
            <a:r>
              <a:rPr lang="en-US" altLang="en-US" sz="1300" b="1">
                <a:solidFill>
                  <a:srgbClr val="000000"/>
                </a:solidFill>
                <a:latin typeface="Courier New" panose="02070309020205020404" pitchFamily="49" charset="0"/>
              </a:rPr>
              <a:t>         if((*v = strtok(q, DELIMITERSET)) == NULL)</a:t>
            </a:r>
          </a:p>
          <a:p>
            <a:pPr eaLnBrk="1" hangingPunct="1">
              <a:buClrTx/>
              <a:buFontTx/>
              <a:buNone/>
            </a:pPr>
            <a:r>
              <a:rPr lang="en-US" altLang="en-US" sz="1300" b="1">
                <a:solidFill>
                  <a:srgbClr val="000000"/>
                </a:solidFill>
                <a:latin typeface="Courier New" panose="02070309020205020404" pitchFamily="49" charset="0"/>
              </a:rPr>
              <a:t>            error = -1;</a:t>
            </a:r>
          </a:p>
          <a:p>
            <a:pPr eaLnBrk="1" hangingPunct="1">
              <a:buClrTx/>
              <a:buFontTx/>
              <a:buNone/>
            </a:pPr>
            <a:r>
              <a:rPr lang="en-US" altLang="en-US" sz="1300" b="1">
                <a:solidFill>
                  <a:srgbClr val="000000"/>
                </a:solidFill>
                <a:latin typeface="Courier New" panose="02070309020205020404" pitchFamily="49" charset="0"/>
              </a:rPr>
              <a:t>         offset = strlen(q);</a:t>
            </a:r>
          </a:p>
          <a:p>
            <a:pPr eaLnBrk="1" hangingPunct="1">
              <a:buClrTx/>
              <a:buFontTx/>
              <a:buNone/>
            </a:pPr>
            <a:r>
              <a:rPr lang="en-US" altLang="en-US" sz="1300" b="1">
                <a:solidFill>
                  <a:srgbClr val="000000"/>
                </a:solidFill>
                <a:latin typeface="Courier New" panose="02070309020205020404" pitchFamily="49" charset="0"/>
              </a:rPr>
              <a:t>         strcpy(p,p+offset+1);</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return error;</a:t>
            </a:r>
          </a:p>
          <a:p>
            <a:pPr eaLnBrk="1" hangingPunct="1">
              <a:buClrTx/>
              <a:buFontTx/>
              <a:buNone/>
            </a:pPr>
            <a:r>
              <a:rPr lang="en-US" altLang="en-US" sz="1300" b="1">
                <a:solidFill>
                  <a:srgbClr val="000000"/>
                </a:solidFill>
                <a:latin typeface="Courier New" panose="02070309020205020404" pitchFamily="49" charset="0"/>
              </a:rPr>
              <a:t>}</a:t>
            </a:r>
          </a:p>
        </p:txBody>
      </p:sp>
    </p:spTree>
    <p:extLst>
      <p:ext uri="{BB962C8B-B14F-4D97-AF65-F5344CB8AC3E}">
        <p14:creationId xmlns:p14="http://schemas.microsoft.com/office/powerpoint/2010/main" val="40086683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1981200" y="168275"/>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Pipes</a:t>
            </a:r>
          </a:p>
        </p:txBody>
      </p:sp>
      <p:sp>
        <p:nvSpPr>
          <p:cNvPr id="15363" name="Text Box 2"/>
          <p:cNvSpPr txBox="1">
            <a:spLocks noChangeArrowheads="1"/>
          </p:cNvSpPr>
          <p:nvPr/>
        </p:nvSpPr>
        <p:spPr bwMode="auto">
          <a:xfrm>
            <a:off x="1981200" y="1112838"/>
            <a:ext cx="8229600" cy="567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ls | wc –l</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This counts the number of files in the directory.</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It works by binding wc’s standard in to ls’s standard out.</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Use dup2 as before to redirect stdin and stdout, but this time connect the wc input file descriptor to the ls output file descriptor.  </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To get pairs of file descriptors for this purpose, use: int[2] myfd; pipe(myfd);</a:t>
            </a:r>
          </a:p>
          <a:p>
            <a:pPr lvl="1" eaLnBrk="1" hangingPunct="1">
              <a:spcBef>
                <a:spcPts val="5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myfd[0] connects to ls’s stdout, myfd[1] connect’s to wc’s stdin, and they are connected.</a:t>
            </a:r>
          </a:p>
          <a:p>
            <a:pPr eaLnBrk="1" hangingPunct="1">
              <a:spcBef>
                <a:spcPts val="6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Strings of these are possible: cat | wc –l | sort &lt; infile &gt; outfile</a:t>
            </a:r>
          </a:p>
          <a:p>
            <a:pPr lvl="1" eaLnBrk="1" hangingPunct="1">
              <a:spcBef>
                <a:spcPts val="55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For each process, what is stdin and stout connected to?</a:t>
            </a:r>
          </a:p>
        </p:txBody>
      </p:sp>
    </p:spTree>
    <p:extLst>
      <p:ext uri="{BB962C8B-B14F-4D97-AF65-F5344CB8AC3E}">
        <p14:creationId xmlns:p14="http://schemas.microsoft.com/office/powerpoint/2010/main" val="35293064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981200" y="190501"/>
            <a:ext cx="82296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Background Processes</a:t>
            </a:r>
          </a:p>
        </p:txBody>
      </p:sp>
      <p:sp>
        <p:nvSpPr>
          <p:cNvPr id="1638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find / -iname ‘foo’ &amp;</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Searches the filesystem for files named foo, but does so in the background, enabling the shell to run other commands (not well, though, because of the output, so let’s direct the output as well)</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find / -iname ‘foo’ &gt; find_results &amp;</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We are only concerned here with backgrounding the process, since we’ve discussed redirection already.</a:t>
            </a:r>
          </a:p>
          <a:p>
            <a:pPr eaLnBrk="1" hangingPunct="1">
              <a:spcBef>
                <a:spcPts val="7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Background processes don’t respond to signals like Ctrl-C</a:t>
            </a:r>
          </a:p>
        </p:txBody>
      </p:sp>
    </p:spTree>
    <p:extLst>
      <p:ext uri="{BB962C8B-B14F-4D97-AF65-F5344CB8AC3E}">
        <p14:creationId xmlns:p14="http://schemas.microsoft.com/office/powerpoint/2010/main" val="3906648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981200" y="190501"/>
            <a:ext cx="82296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Background Processes</a:t>
            </a:r>
          </a:p>
        </p:txBody>
      </p:sp>
      <p:sp>
        <p:nvSpPr>
          <p:cNvPr id="17411"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find / -iname ‘foo’ &amp;</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Searches the filesystem for files named foo, but does so in the background, enabling the shell to run other commands (not well, though, because of the output, so let’s direct the output as well)</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find / -iname ‘foo’ &gt; find_results &amp;</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We are only concerned here with backgrounding the process, since we’ve discussed redirection already.</a:t>
            </a:r>
          </a:p>
          <a:p>
            <a:pPr eaLnBrk="1" hangingPunct="1">
              <a:spcBef>
                <a:spcPts val="700"/>
              </a:spcBef>
              <a:buFont typeface="Arial" panose="020B0604020202020204" pitchFamily="34" charset="0"/>
              <a:buChar char="•"/>
            </a:pPr>
            <a:r>
              <a:rPr lang="en-US" altLang="en-US" sz="2200">
                <a:solidFill>
                  <a:srgbClr val="000000"/>
                </a:solidFill>
                <a:latin typeface="Calibri" panose="020F0502020204030204" pitchFamily="34" charset="0"/>
                <a:cs typeface="DejaVu Sans" charset="0"/>
              </a:rPr>
              <a:t>Background processes don’t respond to signals like Ctrl-C</a:t>
            </a:r>
          </a:p>
        </p:txBody>
      </p:sp>
      <p:sp>
        <p:nvSpPr>
          <p:cNvPr id="17412" name="Rectangle 3"/>
          <p:cNvSpPr>
            <a:spLocks noChangeArrowheads="1"/>
          </p:cNvSpPr>
          <p:nvPr/>
        </p:nvSpPr>
        <p:spPr bwMode="auto">
          <a:xfrm>
            <a:off x="5116513" y="5410200"/>
            <a:ext cx="5332412" cy="1282700"/>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setpgid(getpid(), getpid()); //returns -1 on error</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What does this do? How?</a:t>
            </a:r>
          </a:p>
          <a:p>
            <a:pPr eaLnBrk="1" hangingPunct="1">
              <a:buClrTx/>
              <a:buFontTx/>
              <a:buNone/>
            </a:pPr>
            <a:r>
              <a:rPr lang="en-US" altLang="en-US" sz="1300" b="1">
                <a:solidFill>
                  <a:srgbClr val="000000"/>
                </a:solidFill>
                <a:latin typeface="Courier New" panose="02070309020205020404" pitchFamily="49" charset="0"/>
              </a:rPr>
              <a:t>// Note, if the child process is in the background, </a:t>
            </a:r>
            <a:br>
              <a:rPr lang="en-US" altLang="en-US" sz="1300" b="1">
                <a:solidFill>
                  <a:srgbClr val="000000"/>
                </a:solidFill>
                <a:latin typeface="Courier New" panose="02070309020205020404" pitchFamily="49" charset="0"/>
              </a:rPr>
            </a:br>
            <a:r>
              <a:rPr lang="en-US" altLang="en-US" sz="1300" b="1">
                <a:solidFill>
                  <a:srgbClr val="000000"/>
                </a:solidFill>
                <a:latin typeface="Courier New" panose="02070309020205020404" pitchFamily="49" charset="0"/>
              </a:rPr>
              <a:t>// the shell should not wait for it.  </a:t>
            </a:r>
            <a:br>
              <a:rPr lang="en-US" altLang="en-US" sz="1300" b="1">
                <a:solidFill>
                  <a:srgbClr val="000000"/>
                </a:solidFill>
                <a:latin typeface="Courier New" panose="02070309020205020404" pitchFamily="49" charset="0"/>
              </a:rPr>
            </a:br>
            <a:r>
              <a:rPr lang="en-US" altLang="en-US" sz="1300" b="1">
                <a:solidFill>
                  <a:srgbClr val="000000"/>
                </a:solidFill>
                <a:latin typeface="Courier New" panose="02070309020205020404" pitchFamily="49" charset="0"/>
              </a:rPr>
              <a:t>// But what if the shell dies?</a:t>
            </a:r>
          </a:p>
        </p:txBody>
      </p:sp>
    </p:spTree>
    <p:extLst>
      <p:ext uri="{BB962C8B-B14F-4D97-AF65-F5344CB8AC3E}">
        <p14:creationId xmlns:p14="http://schemas.microsoft.com/office/powerpoint/2010/main" val="3320053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1981200" y="190501"/>
            <a:ext cx="82296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How Programmers Play with Processes</a:t>
            </a:r>
          </a:p>
        </p:txBody>
      </p:sp>
      <p:sp>
        <p:nvSpPr>
          <p:cNvPr id="19458"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Process: executing copy of program</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Basic functions</a:t>
            </a:r>
          </a:p>
          <a:p>
            <a:pPr lvl="1" eaLnBrk="1" hangingPunct="1">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fork() </a:t>
            </a:r>
            <a:r>
              <a:rPr lang="en-US" altLang="en-US" sz="2400">
                <a:solidFill>
                  <a:srgbClr val="000000"/>
                </a:solidFill>
                <a:latin typeface="Calibri" panose="020F0502020204030204" pitchFamily="34" charset="0"/>
                <a:cs typeface="DejaVu Sans" charset="0"/>
              </a:rPr>
              <a:t>spawns new process</a:t>
            </a:r>
          </a:p>
          <a:p>
            <a:pPr lvl="1" eaLnBrk="1" hangingPunct="1">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exit()</a:t>
            </a:r>
            <a:r>
              <a:rPr lang="en-US" altLang="en-US" sz="2400">
                <a:solidFill>
                  <a:srgbClr val="000000"/>
                </a:solidFill>
                <a:latin typeface="Courier New" panose="02070309020205020404" pitchFamily="49" charset="0"/>
                <a:cs typeface="DejaVu Sans" charset="0"/>
              </a:rPr>
              <a:t> </a:t>
            </a:r>
            <a:r>
              <a:rPr lang="en-US" altLang="en-US" sz="2400">
                <a:solidFill>
                  <a:srgbClr val="000000"/>
                </a:solidFill>
                <a:latin typeface="Calibri" panose="020F0502020204030204" pitchFamily="34" charset="0"/>
                <a:cs typeface="DejaVu Sans" charset="0"/>
              </a:rPr>
              <a:t>terminates calling process</a:t>
            </a:r>
          </a:p>
          <a:p>
            <a:pPr lvl="1" eaLnBrk="1" hangingPunct="1">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wait()</a:t>
            </a:r>
            <a:r>
              <a:rPr lang="en-US" altLang="en-US" sz="2400">
                <a:solidFill>
                  <a:srgbClr val="000000"/>
                </a:solidFill>
                <a:latin typeface="Courier New" panose="02070309020205020404" pitchFamily="49" charset="0"/>
                <a:cs typeface="DejaVu Sans" charset="0"/>
              </a:rPr>
              <a:t> </a:t>
            </a:r>
            <a:r>
              <a:rPr lang="en-US" altLang="en-US" sz="2400">
                <a:solidFill>
                  <a:srgbClr val="000000"/>
                </a:solidFill>
                <a:latin typeface="Calibri" panose="020F0502020204030204" pitchFamily="34" charset="0"/>
                <a:cs typeface="DejaVu Sans" charset="0"/>
              </a:rPr>
              <a:t>and </a:t>
            </a:r>
            <a:r>
              <a:rPr lang="en-US" altLang="en-US" sz="2400" b="1">
                <a:solidFill>
                  <a:srgbClr val="000000"/>
                </a:solidFill>
                <a:latin typeface="Courier New" panose="02070309020205020404" pitchFamily="49" charset="0"/>
                <a:cs typeface="DejaVu Sans" charset="0"/>
              </a:rPr>
              <a:t>waitpid()</a:t>
            </a:r>
            <a:r>
              <a:rPr lang="en-US" altLang="en-US" sz="2400">
                <a:solidFill>
                  <a:srgbClr val="000000"/>
                </a:solidFill>
                <a:latin typeface="Calibri" panose="020F0502020204030204" pitchFamily="34" charset="0"/>
                <a:cs typeface="DejaVu Sans" charset="0"/>
              </a:rPr>
              <a:t> wait for and reap terminated children</a:t>
            </a:r>
          </a:p>
          <a:p>
            <a:pPr lvl="1" eaLnBrk="1" hangingPunct="1">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execl() </a:t>
            </a:r>
            <a:r>
              <a:rPr lang="en-US" altLang="en-US" sz="2400">
                <a:solidFill>
                  <a:srgbClr val="000000"/>
                </a:solidFill>
                <a:latin typeface="Calibri" panose="020F0502020204030204" pitchFamily="34" charset="0"/>
                <a:cs typeface="DejaVu Sans" charset="0"/>
              </a:rPr>
              <a:t>and </a:t>
            </a:r>
            <a:r>
              <a:rPr lang="en-US" altLang="en-US" sz="2400" b="1">
                <a:solidFill>
                  <a:srgbClr val="000000"/>
                </a:solidFill>
                <a:latin typeface="Courier New" panose="02070309020205020404" pitchFamily="49" charset="0"/>
                <a:cs typeface="DejaVu Sans" charset="0"/>
              </a:rPr>
              <a:t>execve()</a:t>
            </a:r>
            <a:r>
              <a:rPr lang="en-US" altLang="en-US" sz="2400">
                <a:solidFill>
                  <a:srgbClr val="000000"/>
                </a:solidFill>
                <a:latin typeface="Calibri" panose="020F0502020204030204" pitchFamily="34" charset="0"/>
                <a:cs typeface="DejaVu Sans" charset="0"/>
              </a:rPr>
              <a:t> run a new program in an existing process</a:t>
            </a:r>
          </a:p>
        </p:txBody>
      </p:sp>
    </p:spTree>
    <p:extLst>
      <p:ext uri="{BB962C8B-B14F-4D97-AF65-F5344CB8AC3E}">
        <p14:creationId xmlns:p14="http://schemas.microsoft.com/office/powerpoint/2010/main" val="6282126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19458">
                                            <p:txEl>
                                              <p:pRg st="2" end="2"/>
                                            </p:txEl>
                                          </p:spTgt>
                                        </p:tgtEl>
                                        <p:attrNameLst>
                                          <p:attrName>style.visibility</p:attrName>
                                        </p:attrNameLst>
                                      </p:cBhvr>
                                      <p:to>
                                        <p:strVal val="visible"/>
                                      </p:to>
                                    </p:set>
                                    <p:animEffect transition="in" filter="fade">
                                      <p:cBhvr additive="repl">
                                        <p:cTn id="7" dur="500"/>
                                        <p:tgtEl>
                                          <p:spTgt spid="194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19458">
                                            <p:txEl>
                                              <p:pRg st="3" end="3"/>
                                            </p:txEl>
                                          </p:spTgt>
                                        </p:tgtEl>
                                        <p:attrNameLst>
                                          <p:attrName>style.visibility</p:attrName>
                                        </p:attrNameLst>
                                      </p:cBhvr>
                                      <p:to>
                                        <p:strVal val="visible"/>
                                      </p:to>
                                    </p:set>
                                    <p:animEffect transition="in" filter="fade">
                                      <p:cBhvr additive="repl">
                                        <p:cTn id="12" dur="500"/>
                                        <p:tgtEl>
                                          <p:spTgt spid="1945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fill="hold" nodeType="clickEffect">
                                  <p:stCondLst>
                                    <p:cond delay="0"/>
                                  </p:stCondLst>
                                  <p:childTnLst>
                                    <p:set>
                                      <p:cBhvr additive="repl">
                                        <p:cTn id="16" dur="1" fill="hold">
                                          <p:stCondLst>
                                            <p:cond delay="0"/>
                                          </p:stCondLst>
                                        </p:cTn>
                                        <p:tgtEl>
                                          <p:spTgt spid="19458">
                                            <p:txEl>
                                              <p:pRg st="4" end="4"/>
                                            </p:txEl>
                                          </p:spTgt>
                                        </p:tgtEl>
                                        <p:attrNameLst>
                                          <p:attrName>style.visibility</p:attrName>
                                        </p:attrNameLst>
                                      </p:cBhvr>
                                      <p:to>
                                        <p:strVal val="visible"/>
                                      </p:to>
                                    </p:set>
                                    <p:animEffect transition="in" filter="fade">
                                      <p:cBhvr additive="repl">
                                        <p:cTn id="17" dur="500"/>
                                        <p:tgtEl>
                                          <p:spTgt spid="1945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fill="hold" nodeType="clickEffect">
                                  <p:stCondLst>
                                    <p:cond delay="0"/>
                                  </p:stCondLst>
                                  <p:childTnLst>
                                    <p:set>
                                      <p:cBhvr additive="repl">
                                        <p:cTn id="21" dur="1" fill="hold">
                                          <p:stCondLst>
                                            <p:cond delay="0"/>
                                          </p:stCondLst>
                                        </p:cTn>
                                        <p:tgtEl>
                                          <p:spTgt spid="19458">
                                            <p:txEl>
                                              <p:pRg st="5" end="5"/>
                                            </p:txEl>
                                          </p:spTgt>
                                        </p:tgtEl>
                                        <p:attrNameLst>
                                          <p:attrName>style.visibility</p:attrName>
                                        </p:attrNameLst>
                                      </p:cBhvr>
                                      <p:to>
                                        <p:strVal val="visible"/>
                                      </p:to>
                                    </p:set>
                                    <p:animEffect transition="in" filter="fade">
                                      <p:cBhvr additive="repl">
                                        <p:cTn id="22" dur="500"/>
                                        <p:tgtEl>
                                          <p:spTgt spid="1945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981200" y="-762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Process IDs &amp; Process Groups</a:t>
            </a:r>
          </a:p>
        </p:txBody>
      </p:sp>
      <p:sp>
        <p:nvSpPr>
          <p:cNvPr id="20482" name="Text Box 2"/>
          <p:cNvSpPr txBox="1">
            <a:spLocks noChangeArrowheads="1"/>
          </p:cNvSpPr>
          <p:nvPr/>
        </p:nvSpPr>
        <p:spPr bwMode="auto">
          <a:xfrm>
            <a:off x="1981200" y="685800"/>
            <a:ext cx="8229600" cy="456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cs typeface="DejaVu Sans" charset="0"/>
              </a:rPr>
              <a:t>Each process has its own, unique process ID</a:t>
            </a:r>
          </a:p>
          <a:p>
            <a:pPr lvl="1" eaLnBrk="1" hangingPunct="1">
              <a:lnSpc>
                <a:spcPct val="80000"/>
              </a:lnSpc>
              <a:spcBef>
                <a:spcPts val="600"/>
              </a:spcBef>
              <a:buFont typeface="Arial" panose="020B0604020202020204" pitchFamily="34" charset="0"/>
              <a:buChar char="–"/>
            </a:pPr>
            <a:r>
              <a:rPr lang="en-US" altLang="en-US" sz="2400" b="1" dirty="0" err="1">
                <a:solidFill>
                  <a:srgbClr val="000000"/>
                </a:solidFill>
                <a:latin typeface="Courier New" panose="02070309020205020404" pitchFamily="49" charset="0"/>
                <a:cs typeface="DejaVu Sans" charset="0"/>
              </a:rPr>
              <a:t>pid_t</a:t>
            </a:r>
            <a:r>
              <a:rPr lang="en-US" altLang="en-US" sz="2400" b="1" dirty="0">
                <a:solidFill>
                  <a:srgbClr val="000000"/>
                </a:solidFill>
                <a:latin typeface="Courier New" panose="02070309020205020404" pitchFamily="49" charset="0"/>
                <a:cs typeface="DejaVu Sans" charset="0"/>
              </a:rPr>
              <a:t> </a:t>
            </a:r>
            <a:r>
              <a:rPr lang="en-US" altLang="en-US" sz="2400" b="1" dirty="0" err="1">
                <a:solidFill>
                  <a:srgbClr val="000000"/>
                </a:solidFill>
                <a:latin typeface="Courier New" panose="02070309020205020404" pitchFamily="49" charset="0"/>
                <a:cs typeface="DejaVu Sans" charset="0"/>
              </a:rPr>
              <a:t>getpid</a:t>
            </a:r>
            <a:r>
              <a:rPr lang="en-US" altLang="en-US" sz="2400" b="1" dirty="0">
                <a:solidFill>
                  <a:srgbClr val="000000"/>
                </a:solidFill>
                <a:latin typeface="Courier New" panose="02070309020205020404" pitchFamily="49" charset="0"/>
                <a:cs typeface="DejaVu Sans" charset="0"/>
              </a:rPr>
              <a:t>();</a:t>
            </a:r>
          </a:p>
          <a:p>
            <a:pPr eaLnBrk="1" hangingPunct="1">
              <a:lnSpc>
                <a:spcPct val="80000"/>
              </a:lnSpc>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cs typeface="DejaVu Sans" charset="0"/>
              </a:rPr>
              <a:t>Each process belongs to exactly one process group</a:t>
            </a:r>
          </a:p>
          <a:p>
            <a:pPr lvl="1" eaLnBrk="1" hangingPunct="1">
              <a:lnSpc>
                <a:spcPct val="80000"/>
              </a:lnSpc>
              <a:spcBef>
                <a:spcPts val="600"/>
              </a:spcBef>
              <a:buFont typeface="Arial" panose="020B0604020202020204" pitchFamily="34" charset="0"/>
              <a:buChar char="–"/>
            </a:pPr>
            <a:r>
              <a:rPr lang="en-US" altLang="en-US" sz="2400" b="1" dirty="0" err="1">
                <a:solidFill>
                  <a:srgbClr val="000000"/>
                </a:solidFill>
                <a:latin typeface="Courier New" panose="02070309020205020404" pitchFamily="49" charset="0"/>
                <a:cs typeface="DejaVu Sans" charset="0"/>
              </a:rPr>
              <a:t>pid_t</a:t>
            </a:r>
            <a:r>
              <a:rPr lang="en-US" altLang="en-US" sz="2400" b="1" dirty="0">
                <a:solidFill>
                  <a:srgbClr val="000000"/>
                </a:solidFill>
                <a:latin typeface="Courier New" panose="02070309020205020404" pitchFamily="49" charset="0"/>
                <a:cs typeface="DejaVu Sans" charset="0"/>
              </a:rPr>
              <a:t> </a:t>
            </a:r>
            <a:r>
              <a:rPr lang="en-US" altLang="en-US" sz="2400" b="1" dirty="0" err="1">
                <a:solidFill>
                  <a:srgbClr val="000000"/>
                </a:solidFill>
                <a:latin typeface="Courier New" panose="02070309020205020404" pitchFamily="49" charset="0"/>
                <a:cs typeface="DejaVu Sans" charset="0"/>
              </a:rPr>
              <a:t>getpgid</a:t>
            </a:r>
            <a:r>
              <a:rPr lang="en-US" altLang="en-US" sz="2400" b="1" dirty="0">
                <a:solidFill>
                  <a:srgbClr val="000000"/>
                </a:solidFill>
                <a:latin typeface="Courier New" panose="02070309020205020404" pitchFamily="49" charset="0"/>
                <a:cs typeface="DejaVu Sans" charset="0"/>
              </a:rPr>
              <a:t>();</a:t>
            </a:r>
          </a:p>
          <a:p>
            <a:pPr eaLnBrk="1" hangingPunct="1">
              <a:lnSpc>
                <a:spcPct val="80000"/>
              </a:lnSpc>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cs typeface="DejaVu Sans" charset="0"/>
              </a:rPr>
              <a:t>To which process group does a new process initially belong?</a:t>
            </a:r>
          </a:p>
          <a:p>
            <a:pPr lvl="1" eaLnBrk="1" hangingPunct="1">
              <a:lnSpc>
                <a:spcPct val="80000"/>
              </a:lnSpc>
              <a:spcBef>
                <a:spcPts val="600"/>
              </a:spcBef>
              <a:buFont typeface="Arial" panose="020B0604020202020204" pitchFamily="34" charset="0"/>
              <a:buChar char="–"/>
            </a:pPr>
            <a:r>
              <a:rPr lang="en-US" altLang="en-US" sz="2400" dirty="0">
                <a:solidFill>
                  <a:srgbClr val="000000"/>
                </a:solidFill>
                <a:latin typeface="Calibri" panose="020F0502020204030204" pitchFamily="34" charset="0"/>
                <a:cs typeface="DejaVu Sans" charset="0"/>
              </a:rPr>
              <a:t>Its parent’s process group</a:t>
            </a:r>
          </a:p>
          <a:p>
            <a:pPr eaLnBrk="1" hangingPunct="1">
              <a:lnSpc>
                <a:spcPct val="80000"/>
              </a:lnSpc>
              <a:spcBef>
                <a:spcPts val="700"/>
              </a:spcBef>
              <a:buFont typeface="Arial" panose="020B0604020202020204" pitchFamily="34" charset="0"/>
              <a:buChar char="•"/>
            </a:pPr>
            <a:r>
              <a:rPr lang="en-US" altLang="en-US" sz="2800" dirty="0">
                <a:solidFill>
                  <a:srgbClr val="000000"/>
                </a:solidFill>
                <a:latin typeface="Calibri" panose="020F0502020204030204" pitchFamily="34" charset="0"/>
                <a:cs typeface="DejaVu Sans" charset="0"/>
              </a:rPr>
              <a:t>A process can make a new, separate process group for itself and its children</a:t>
            </a:r>
          </a:p>
          <a:p>
            <a:pPr lvl="1" eaLnBrk="1" hangingPunct="1">
              <a:lnSpc>
                <a:spcPct val="80000"/>
              </a:lnSpc>
              <a:spcBef>
                <a:spcPts val="600"/>
              </a:spcBef>
              <a:buFont typeface="Arial" panose="020B0604020202020204" pitchFamily="34" charset="0"/>
              <a:buChar char="–"/>
            </a:pPr>
            <a:r>
              <a:rPr lang="en-US" altLang="en-US" sz="2400" b="1" dirty="0" err="1">
                <a:solidFill>
                  <a:srgbClr val="000000"/>
                </a:solidFill>
                <a:latin typeface="Courier New" panose="02070309020205020404" pitchFamily="49" charset="0"/>
                <a:cs typeface="DejaVu Sans" charset="0"/>
              </a:rPr>
              <a:t>setpgid</a:t>
            </a:r>
            <a:r>
              <a:rPr lang="en-US" altLang="en-US" sz="2400" b="1" dirty="0">
                <a:solidFill>
                  <a:srgbClr val="000000"/>
                </a:solidFill>
                <a:latin typeface="Courier New" panose="02070309020205020404" pitchFamily="49" charset="0"/>
                <a:cs typeface="DejaVu Sans" charset="0"/>
              </a:rPr>
              <a:t>(0, 0);</a:t>
            </a:r>
          </a:p>
          <a:p>
            <a:pPr lvl="1" eaLnBrk="1" hangingPunct="1">
              <a:lnSpc>
                <a:spcPct val="80000"/>
              </a:lnSpc>
              <a:spcBef>
                <a:spcPts val="600"/>
              </a:spcBef>
              <a:buFont typeface="Arial" panose="020B0604020202020204" pitchFamily="34" charset="0"/>
              <a:buChar char="–"/>
            </a:pPr>
            <a:r>
              <a:rPr lang="en-US" altLang="en-US" sz="2400" b="1" dirty="0">
                <a:solidFill>
                  <a:srgbClr val="000000"/>
                </a:solidFill>
                <a:latin typeface="Courier New" panose="02070309020205020404" pitchFamily="49" charset="0"/>
                <a:cs typeface="DejaVu Sans" charset="0"/>
              </a:rPr>
              <a:t>Note, the child should do this for itself, too, to avoid a race condition (where?)</a:t>
            </a:r>
          </a:p>
          <a:p>
            <a:pPr lvl="2" eaLnBrk="1" hangingPunct="1">
              <a:lnSpc>
                <a:spcPct val="80000"/>
              </a:lnSpc>
              <a:spcBef>
                <a:spcPts val="600"/>
              </a:spcBef>
              <a:buFont typeface="Arial" panose="020B0604020202020204" pitchFamily="34" charset="0"/>
              <a:buChar char="–"/>
            </a:pPr>
            <a:r>
              <a:rPr lang="en-US" altLang="en-US" sz="2400" b="1" dirty="0" err="1">
                <a:solidFill>
                  <a:srgbClr val="000000"/>
                </a:solidFill>
                <a:latin typeface="Courier New" panose="02070309020205020404" pitchFamily="49" charset="0"/>
                <a:cs typeface="DejaVu Sans" charset="0"/>
              </a:rPr>
              <a:t>Setpgid</a:t>
            </a:r>
            <a:r>
              <a:rPr lang="en-US" altLang="en-US" sz="2400" b="1" dirty="0">
                <a:solidFill>
                  <a:srgbClr val="000000"/>
                </a:solidFill>
                <a:latin typeface="Courier New" panose="02070309020205020404" pitchFamily="49" charset="0"/>
                <a:cs typeface="DejaVu Sans" charset="0"/>
              </a:rPr>
              <a:t>(</a:t>
            </a:r>
            <a:r>
              <a:rPr lang="en-US" altLang="en-US" sz="2400" b="1" dirty="0" err="1">
                <a:solidFill>
                  <a:srgbClr val="000000"/>
                </a:solidFill>
                <a:latin typeface="Courier New" panose="02070309020205020404" pitchFamily="49" charset="0"/>
                <a:cs typeface="DejaVu Sans" charset="0"/>
              </a:rPr>
              <a:t>pid</a:t>
            </a:r>
            <a:r>
              <a:rPr lang="en-US" altLang="en-US" sz="2400" b="1" dirty="0">
                <a:solidFill>
                  <a:srgbClr val="000000"/>
                </a:solidFill>
                <a:latin typeface="Courier New" panose="02070309020205020404" pitchFamily="49" charset="0"/>
                <a:cs typeface="DejaVu Sans" charset="0"/>
              </a:rPr>
              <a:t>, </a:t>
            </a:r>
            <a:r>
              <a:rPr lang="en-US" altLang="en-US" sz="2400" b="1" dirty="0" err="1">
                <a:solidFill>
                  <a:srgbClr val="000000"/>
                </a:solidFill>
                <a:latin typeface="Courier New" panose="02070309020205020404" pitchFamily="49" charset="0"/>
                <a:cs typeface="DejaVu Sans" charset="0"/>
              </a:rPr>
              <a:t>pid</a:t>
            </a:r>
            <a:r>
              <a:rPr lang="en-US" altLang="en-US" sz="2400" b="1" dirty="0">
                <a:solidFill>
                  <a:srgbClr val="000000"/>
                </a:solidFill>
                <a:latin typeface="Courier New" panose="02070309020205020404" pitchFamily="49" charset="0"/>
                <a:cs typeface="DejaVu Sans" charset="0"/>
              </a:rPr>
              <a:t>);</a:t>
            </a:r>
          </a:p>
        </p:txBody>
      </p:sp>
    </p:spTree>
    <p:extLst>
      <p:ext uri="{BB962C8B-B14F-4D97-AF65-F5344CB8AC3E}">
        <p14:creationId xmlns:p14="http://schemas.microsoft.com/office/powerpoint/2010/main" val="43691482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20482">
                                            <p:txEl>
                                              <p:pRg st="1" end="1"/>
                                            </p:txEl>
                                          </p:spTgt>
                                        </p:tgtEl>
                                        <p:attrNameLst>
                                          <p:attrName>style.visibility</p:attrName>
                                        </p:attrNameLst>
                                      </p:cBhvr>
                                      <p:to>
                                        <p:strVal val="visible"/>
                                      </p:to>
                                    </p:set>
                                    <p:animEffect transition="in" filter="fade">
                                      <p:cBhvr additive="repl">
                                        <p:cTn id="7" dur="500"/>
                                        <p:tgtEl>
                                          <p:spTgt spid="204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20482">
                                            <p:txEl>
                                              <p:pRg st="2" end="2"/>
                                            </p:txEl>
                                          </p:spTgt>
                                        </p:tgtEl>
                                        <p:attrNameLst>
                                          <p:attrName>style.visibility</p:attrName>
                                        </p:attrNameLst>
                                      </p:cBhvr>
                                      <p:to>
                                        <p:strVal val="visible"/>
                                      </p:to>
                                    </p:set>
                                    <p:animEffect transition="in" filter="fade">
                                      <p:cBhvr additive="repl">
                                        <p:cTn id="12" dur="500"/>
                                        <p:tgtEl>
                                          <p:spTgt spid="2048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fill="hold" nodeType="clickEffect">
                                  <p:stCondLst>
                                    <p:cond delay="0"/>
                                  </p:stCondLst>
                                  <p:childTnLst>
                                    <p:set>
                                      <p:cBhvr additive="repl">
                                        <p:cTn id="16" dur="1" fill="hold">
                                          <p:stCondLst>
                                            <p:cond delay="0"/>
                                          </p:stCondLst>
                                        </p:cTn>
                                        <p:tgtEl>
                                          <p:spTgt spid="20482">
                                            <p:txEl>
                                              <p:pRg st="3" end="3"/>
                                            </p:txEl>
                                          </p:spTgt>
                                        </p:tgtEl>
                                        <p:attrNameLst>
                                          <p:attrName>style.visibility</p:attrName>
                                        </p:attrNameLst>
                                      </p:cBhvr>
                                      <p:to>
                                        <p:strVal val="visible"/>
                                      </p:to>
                                    </p:set>
                                    <p:animEffect transition="in" filter="fade">
                                      <p:cBhvr additive="repl">
                                        <p:cTn id="17" dur="500"/>
                                        <p:tgtEl>
                                          <p:spTgt spid="2048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fill="hold" nodeType="clickEffect">
                                  <p:stCondLst>
                                    <p:cond delay="0"/>
                                  </p:stCondLst>
                                  <p:childTnLst>
                                    <p:set>
                                      <p:cBhvr additive="repl">
                                        <p:cTn id="21" dur="1" fill="hold">
                                          <p:stCondLst>
                                            <p:cond delay="0"/>
                                          </p:stCondLst>
                                        </p:cTn>
                                        <p:tgtEl>
                                          <p:spTgt spid="20482">
                                            <p:txEl>
                                              <p:pRg st="4" end="4"/>
                                            </p:txEl>
                                          </p:spTgt>
                                        </p:tgtEl>
                                        <p:attrNameLst>
                                          <p:attrName>style.visibility</p:attrName>
                                        </p:attrNameLst>
                                      </p:cBhvr>
                                      <p:to>
                                        <p:strVal val="visible"/>
                                      </p:to>
                                    </p:set>
                                    <p:animEffect transition="in" filter="fade">
                                      <p:cBhvr additive="repl">
                                        <p:cTn id="22" dur="500"/>
                                        <p:tgtEl>
                                          <p:spTgt spid="2048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fill="hold" nodeType="clickEffect">
                                  <p:stCondLst>
                                    <p:cond delay="0"/>
                                  </p:stCondLst>
                                  <p:childTnLst>
                                    <p:set>
                                      <p:cBhvr additive="repl">
                                        <p:cTn id="26" dur="1" fill="hold">
                                          <p:stCondLst>
                                            <p:cond delay="0"/>
                                          </p:stCondLst>
                                        </p:cTn>
                                        <p:tgtEl>
                                          <p:spTgt spid="20482">
                                            <p:txEl>
                                              <p:pRg st="5" end="5"/>
                                            </p:txEl>
                                          </p:spTgt>
                                        </p:tgtEl>
                                        <p:attrNameLst>
                                          <p:attrName>style.visibility</p:attrName>
                                        </p:attrNameLst>
                                      </p:cBhvr>
                                      <p:to>
                                        <p:strVal val="visible"/>
                                      </p:to>
                                    </p:set>
                                    <p:animEffect transition="in" filter="fade">
                                      <p:cBhvr additive="repl">
                                        <p:cTn id="27" dur="500"/>
                                        <p:tgtEl>
                                          <p:spTgt spid="2048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fill="hold" nodeType="clickEffect">
                                  <p:stCondLst>
                                    <p:cond delay="0"/>
                                  </p:stCondLst>
                                  <p:childTnLst>
                                    <p:set>
                                      <p:cBhvr additive="repl">
                                        <p:cTn id="31" dur="1" fill="hold">
                                          <p:stCondLst>
                                            <p:cond delay="0"/>
                                          </p:stCondLst>
                                        </p:cTn>
                                        <p:tgtEl>
                                          <p:spTgt spid="20482">
                                            <p:txEl>
                                              <p:pRg st="6" end="6"/>
                                            </p:txEl>
                                          </p:spTgt>
                                        </p:tgtEl>
                                        <p:attrNameLst>
                                          <p:attrName>style.visibility</p:attrName>
                                        </p:attrNameLst>
                                      </p:cBhvr>
                                      <p:to>
                                        <p:strVal val="visible"/>
                                      </p:to>
                                    </p:set>
                                    <p:animEffect transition="in" filter="fade">
                                      <p:cBhvr additive="repl">
                                        <p:cTn id="32" dur="500"/>
                                        <p:tgtEl>
                                          <p:spTgt spid="2048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fill="hold" nodeType="clickEffect">
                                  <p:stCondLst>
                                    <p:cond delay="0"/>
                                  </p:stCondLst>
                                  <p:childTnLst>
                                    <p:set>
                                      <p:cBhvr additive="repl">
                                        <p:cTn id="36" dur="1" fill="hold">
                                          <p:stCondLst>
                                            <p:cond delay="0"/>
                                          </p:stCondLst>
                                        </p:cTn>
                                        <p:tgtEl>
                                          <p:spTgt spid="20482">
                                            <p:txEl>
                                              <p:pRg st="7" end="7"/>
                                            </p:txEl>
                                          </p:spTgt>
                                        </p:tgtEl>
                                        <p:attrNameLst>
                                          <p:attrName>style.visibility</p:attrName>
                                        </p:attrNameLst>
                                      </p:cBhvr>
                                      <p:to>
                                        <p:strVal val="visible"/>
                                      </p:to>
                                    </p:set>
                                    <p:animEffect transition="in" filter="fade">
                                      <p:cBhvr additive="repl">
                                        <p:cTn id="37" dur="500"/>
                                        <p:tgtEl>
                                          <p:spTgt spid="20482">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fill="hold" nodeType="clickEffect">
                                  <p:stCondLst>
                                    <p:cond delay="0"/>
                                  </p:stCondLst>
                                  <p:childTnLst>
                                    <p:set>
                                      <p:cBhvr additive="repl">
                                        <p:cTn id="41" dur="1" fill="hold">
                                          <p:stCondLst>
                                            <p:cond delay="0"/>
                                          </p:stCondLst>
                                        </p:cTn>
                                        <p:tgtEl>
                                          <p:spTgt spid="20482">
                                            <p:txEl>
                                              <p:pRg st="8" end="8"/>
                                            </p:txEl>
                                          </p:spTgt>
                                        </p:tgtEl>
                                        <p:attrNameLst>
                                          <p:attrName>style.visibility</p:attrName>
                                        </p:attrNameLst>
                                      </p:cBhvr>
                                      <p:to>
                                        <p:strVal val="visible"/>
                                      </p:to>
                                    </p:set>
                                    <p:animEffect transition="in" filter="fade">
                                      <p:cBhvr additive="repl">
                                        <p:cTn id="42" dur="500"/>
                                        <p:tgtEl>
                                          <p:spTgt spid="20482">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fill="hold" nodeType="clickEffect">
                                  <p:stCondLst>
                                    <p:cond delay="0"/>
                                  </p:stCondLst>
                                  <p:childTnLst>
                                    <p:set>
                                      <p:cBhvr additive="repl">
                                        <p:cTn id="46" dur="1" fill="hold">
                                          <p:stCondLst>
                                            <p:cond delay="0"/>
                                          </p:stCondLst>
                                        </p:cTn>
                                        <p:tgtEl>
                                          <p:spTgt spid="20482">
                                            <p:txEl>
                                              <p:pRg st="9" end="9"/>
                                            </p:txEl>
                                          </p:spTgt>
                                        </p:tgtEl>
                                        <p:attrNameLst>
                                          <p:attrName>style.visibility</p:attrName>
                                        </p:attrNameLst>
                                      </p:cBhvr>
                                      <p:to>
                                        <p:strVal val="visible"/>
                                      </p:to>
                                    </p:set>
                                    <p:animEffect transition="in" filter="fade">
                                      <p:cBhvr additive="repl">
                                        <p:cTn id="47" dur="500"/>
                                        <p:tgtEl>
                                          <p:spTgt spid="2048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1"/>
          <p:cNvSpPr>
            <a:spLocks noChangeArrowheads="1"/>
          </p:cNvSpPr>
          <p:nvPr/>
        </p:nvSpPr>
        <p:spPr bwMode="auto">
          <a:xfrm>
            <a:off x="3575051" y="2622551"/>
            <a:ext cx="982663" cy="885825"/>
          </a:xfrm>
          <a:prstGeom prst="ellipse">
            <a:avLst/>
          </a:prstGeom>
          <a:solidFill>
            <a:srgbClr val="FF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1600">
                <a:solidFill>
                  <a:srgbClr val="000000"/>
                </a:solidFill>
              </a:rPr>
              <a:t>Fore-</a:t>
            </a:r>
          </a:p>
          <a:p>
            <a:pPr algn="ctr" eaLnBrk="1" hangingPunct="1">
              <a:buClrTx/>
              <a:buFontTx/>
              <a:buNone/>
            </a:pPr>
            <a:r>
              <a:rPr lang="en-US" altLang="en-US" sz="1600">
                <a:solidFill>
                  <a:srgbClr val="000000"/>
                </a:solidFill>
              </a:rPr>
              <a:t>ground</a:t>
            </a:r>
          </a:p>
          <a:p>
            <a:pPr algn="ctr" eaLnBrk="1" hangingPunct="1">
              <a:buClrTx/>
              <a:buFontTx/>
              <a:buNone/>
            </a:pPr>
            <a:r>
              <a:rPr lang="en-US" altLang="en-US" sz="1600">
                <a:solidFill>
                  <a:srgbClr val="000000"/>
                </a:solidFill>
              </a:rPr>
              <a:t>job</a:t>
            </a:r>
          </a:p>
        </p:txBody>
      </p:sp>
      <p:sp>
        <p:nvSpPr>
          <p:cNvPr id="20483" name="Oval 2"/>
          <p:cNvSpPr>
            <a:spLocks noChangeArrowheads="1"/>
          </p:cNvSpPr>
          <p:nvPr/>
        </p:nvSpPr>
        <p:spPr bwMode="auto">
          <a:xfrm>
            <a:off x="5770563" y="2622550"/>
            <a:ext cx="982662" cy="863600"/>
          </a:xfrm>
          <a:prstGeom prst="ellipse">
            <a:avLst/>
          </a:prstGeom>
          <a:solidFill>
            <a:srgbClr val="FF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1600">
                <a:solidFill>
                  <a:srgbClr val="000000"/>
                </a:solidFill>
              </a:rPr>
              <a:t>Back-</a:t>
            </a:r>
          </a:p>
          <a:p>
            <a:pPr algn="ctr" eaLnBrk="1" hangingPunct="1">
              <a:buClrTx/>
              <a:buFontTx/>
              <a:buNone/>
            </a:pPr>
            <a:r>
              <a:rPr lang="en-US" altLang="en-US" sz="1600">
                <a:solidFill>
                  <a:srgbClr val="000000"/>
                </a:solidFill>
              </a:rPr>
              <a:t>ground</a:t>
            </a:r>
          </a:p>
          <a:p>
            <a:pPr algn="ctr" eaLnBrk="1" hangingPunct="1">
              <a:buClrTx/>
              <a:buFontTx/>
              <a:buNone/>
            </a:pPr>
            <a:r>
              <a:rPr lang="en-US" altLang="en-US" sz="1600">
                <a:solidFill>
                  <a:srgbClr val="000000"/>
                </a:solidFill>
              </a:rPr>
              <a:t>job #1</a:t>
            </a:r>
          </a:p>
        </p:txBody>
      </p:sp>
      <p:sp>
        <p:nvSpPr>
          <p:cNvPr id="20484" name="Oval 3"/>
          <p:cNvSpPr>
            <a:spLocks noChangeArrowheads="1"/>
          </p:cNvSpPr>
          <p:nvPr/>
        </p:nvSpPr>
        <p:spPr bwMode="auto">
          <a:xfrm>
            <a:off x="7924800" y="2622551"/>
            <a:ext cx="984250" cy="885825"/>
          </a:xfrm>
          <a:prstGeom prst="ellipse">
            <a:avLst/>
          </a:prstGeom>
          <a:solidFill>
            <a:srgbClr val="FF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1600">
                <a:solidFill>
                  <a:srgbClr val="000000"/>
                </a:solidFill>
              </a:rPr>
              <a:t>Back-</a:t>
            </a:r>
          </a:p>
          <a:p>
            <a:pPr algn="ctr" eaLnBrk="1" hangingPunct="1">
              <a:buClrTx/>
              <a:buFontTx/>
              <a:buNone/>
            </a:pPr>
            <a:r>
              <a:rPr lang="en-US" altLang="en-US" sz="1600">
                <a:solidFill>
                  <a:srgbClr val="000000"/>
                </a:solidFill>
              </a:rPr>
              <a:t>ground</a:t>
            </a:r>
          </a:p>
          <a:p>
            <a:pPr algn="ctr" eaLnBrk="1" hangingPunct="1">
              <a:buClrTx/>
              <a:buFontTx/>
              <a:buNone/>
            </a:pPr>
            <a:r>
              <a:rPr lang="en-US" altLang="en-US" sz="1600">
                <a:solidFill>
                  <a:srgbClr val="000000"/>
                </a:solidFill>
              </a:rPr>
              <a:t>job #2</a:t>
            </a:r>
          </a:p>
        </p:txBody>
      </p:sp>
      <p:sp>
        <p:nvSpPr>
          <p:cNvPr id="20485" name="Oval 4"/>
          <p:cNvSpPr>
            <a:spLocks noChangeArrowheads="1"/>
          </p:cNvSpPr>
          <p:nvPr/>
        </p:nvSpPr>
        <p:spPr bwMode="auto">
          <a:xfrm>
            <a:off x="5775325" y="1298575"/>
            <a:ext cx="984250" cy="776288"/>
          </a:xfrm>
          <a:prstGeom prst="ellipse">
            <a:avLst/>
          </a:prstGeom>
          <a:solidFill>
            <a:srgbClr val="FF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1600">
                <a:solidFill>
                  <a:srgbClr val="000000"/>
                </a:solidFill>
              </a:rPr>
              <a:t>Shell</a:t>
            </a:r>
          </a:p>
        </p:txBody>
      </p:sp>
      <p:sp>
        <p:nvSpPr>
          <p:cNvPr id="20486" name="Oval 5"/>
          <p:cNvSpPr>
            <a:spLocks noChangeArrowheads="1"/>
          </p:cNvSpPr>
          <p:nvPr/>
        </p:nvSpPr>
        <p:spPr bwMode="auto">
          <a:xfrm>
            <a:off x="3016250" y="3808414"/>
            <a:ext cx="984250" cy="776287"/>
          </a:xfrm>
          <a:prstGeom prst="ellipse">
            <a:avLst/>
          </a:prstGeom>
          <a:solidFill>
            <a:srgbClr val="FF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1600">
                <a:solidFill>
                  <a:srgbClr val="000000"/>
                </a:solidFill>
              </a:rPr>
              <a:t>Child</a:t>
            </a:r>
          </a:p>
        </p:txBody>
      </p:sp>
      <p:sp>
        <p:nvSpPr>
          <p:cNvPr id="20487" name="Oval 6"/>
          <p:cNvSpPr>
            <a:spLocks noChangeArrowheads="1"/>
          </p:cNvSpPr>
          <p:nvPr/>
        </p:nvSpPr>
        <p:spPr bwMode="auto">
          <a:xfrm>
            <a:off x="4141788" y="3808414"/>
            <a:ext cx="984250" cy="776287"/>
          </a:xfrm>
          <a:prstGeom prst="ellipse">
            <a:avLst/>
          </a:prstGeom>
          <a:solidFill>
            <a:srgbClr val="FFFFFF"/>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1600">
                <a:solidFill>
                  <a:srgbClr val="000000"/>
                </a:solidFill>
              </a:rPr>
              <a:t>Child</a:t>
            </a:r>
          </a:p>
        </p:txBody>
      </p:sp>
      <p:sp>
        <p:nvSpPr>
          <p:cNvPr id="20488" name="Line 7"/>
          <p:cNvSpPr>
            <a:spLocks noChangeShapeType="1"/>
          </p:cNvSpPr>
          <p:nvPr/>
        </p:nvSpPr>
        <p:spPr bwMode="auto">
          <a:xfrm flipH="1">
            <a:off x="3579813" y="3444875"/>
            <a:ext cx="188912" cy="3698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9" name="Line 8"/>
          <p:cNvSpPr>
            <a:spLocks noChangeShapeType="1"/>
          </p:cNvSpPr>
          <p:nvPr/>
        </p:nvSpPr>
        <p:spPr bwMode="auto">
          <a:xfrm>
            <a:off x="4362451" y="3441700"/>
            <a:ext cx="163513" cy="361950"/>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0" name="Line 9"/>
          <p:cNvSpPr>
            <a:spLocks noChangeShapeType="1"/>
          </p:cNvSpPr>
          <p:nvPr/>
        </p:nvSpPr>
        <p:spPr bwMode="auto">
          <a:xfrm>
            <a:off x="6270625" y="2060576"/>
            <a:ext cx="1588" cy="557213"/>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1" name="Line 10"/>
          <p:cNvSpPr>
            <a:spLocks noChangeShapeType="1"/>
          </p:cNvSpPr>
          <p:nvPr/>
        </p:nvSpPr>
        <p:spPr bwMode="auto">
          <a:xfrm flipH="1">
            <a:off x="4441825" y="1968500"/>
            <a:ext cx="1487488" cy="80168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2" name="Line 11"/>
          <p:cNvSpPr>
            <a:spLocks noChangeShapeType="1"/>
          </p:cNvSpPr>
          <p:nvPr/>
        </p:nvSpPr>
        <p:spPr bwMode="auto">
          <a:xfrm>
            <a:off x="6645276" y="1928814"/>
            <a:ext cx="1412875" cy="833437"/>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93" name="Text Box 12"/>
          <p:cNvSpPr txBox="1">
            <a:spLocks noChangeArrowheads="1"/>
          </p:cNvSpPr>
          <p:nvPr/>
        </p:nvSpPr>
        <p:spPr bwMode="auto">
          <a:xfrm>
            <a:off x="4964972" y="1461146"/>
            <a:ext cx="83257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r" eaLnBrk="1" hangingPunct="1">
              <a:buClrTx/>
              <a:buFontTx/>
              <a:buNone/>
            </a:pPr>
            <a:r>
              <a:rPr lang="en-US" altLang="en-US" sz="1200">
                <a:solidFill>
                  <a:srgbClr val="000000"/>
                </a:solidFill>
                <a:latin typeface="Courier New" panose="02070309020205020404" pitchFamily="49" charset="0"/>
              </a:rPr>
              <a:t>pid=10</a:t>
            </a:r>
          </a:p>
          <a:p>
            <a:pPr algn="r" eaLnBrk="1" hangingPunct="1">
              <a:buClrTx/>
              <a:buFontTx/>
              <a:buNone/>
            </a:pPr>
            <a:r>
              <a:rPr lang="en-US" altLang="en-US" sz="1200">
                <a:solidFill>
                  <a:srgbClr val="000000"/>
                </a:solidFill>
                <a:latin typeface="Courier New" panose="02070309020205020404" pitchFamily="49" charset="0"/>
              </a:rPr>
              <a:t>pgid=10</a:t>
            </a:r>
          </a:p>
        </p:txBody>
      </p:sp>
      <p:sp>
        <p:nvSpPr>
          <p:cNvPr id="20494" name="Rectangle 13"/>
          <p:cNvSpPr>
            <a:spLocks noChangeArrowheads="1"/>
          </p:cNvSpPr>
          <p:nvPr/>
        </p:nvSpPr>
        <p:spPr bwMode="auto">
          <a:xfrm>
            <a:off x="2743201" y="2516188"/>
            <a:ext cx="2443163" cy="2647950"/>
          </a:xfrm>
          <a:prstGeom prst="rect">
            <a:avLst/>
          </a:prstGeom>
          <a:noFill/>
          <a:ln w="12600">
            <a:solidFill>
              <a:srgbClr val="00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0495" name="Text Box 14"/>
          <p:cNvSpPr txBox="1">
            <a:spLocks noChangeArrowheads="1"/>
          </p:cNvSpPr>
          <p:nvPr/>
        </p:nvSpPr>
        <p:spPr bwMode="auto">
          <a:xfrm>
            <a:off x="3116937" y="5207210"/>
            <a:ext cx="1767128"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1600" i="1">
                <a:solidFill>
                  <a:srgbClr val="000000"/>
                </a:solidFill>
              </a:rPr>
              <a:t>Foreground</a:t>
            </a:r>
          </a:p>
          <a:p>
            <a:pPr algn="ctr" eaLnBrk="1" hangingPunct="1">
              <a:buClrTx/>
              <a:buFontTx/>
              <a:buNone/>
            </a:pPr>
            <a:r>
              <a:rPr lang="en-US" altLang="en-US" sz="1600" i="1">
                <a:solidFill>
                  <a:srgbClr val="000000"/>
                </a:solidFill>
              </a:rPr>
              <a:t>process group 20</a:t>
            </a:r>
          </a:p>
        </p:txBody>
      </p:sp>
      <p:sp>
        <p:nvSpPr>
          <p:cNvPr id="20496" name="Rectangle 15"/>
          <p:cNvSpPr>
            <a:spLocks noChangeArrowheads="1"/>
          </p:cNvSpPr>
          <p:nvPr/>
        </p:nvSpPr>
        <p:spPr bwMode="auto">
          <a:xfrm>
            <a:off x="5683250" y="2516188"/>
            <a:ext cx="1176338" cy="1085850"/>
          </a:xfrm>
          <a:prstGeom prst="rect">
            <a:avLst/>
          </a:prstGeom>
          <a:noFill/>
          <a:ln w="12600">
            <a:solidFill>
              <a:srgbClr val="00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0497" name="Text Box 16"/>
          <p:cNvSpPr txBox="1">
            <a:spLocks noChangeArrowheads="1"/>
          </p:cNvSpPr>
          <p:nvPr/>
        </p:nvSpPr>
        <p:spPr bwMode="auto">
          <a:xfrm>
            <a:off x="5436274" y="3592723"/>
            <a:ext cx="1767128"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1600" i="1">
                <a:solidFill>
                  <a:srgbClr val="000000"/>
                </a:solidFill>
              </a:rPr>
              <a:t>Background</a:t>
            </a:r>
          </a:p>
          <a:p>
            <a:pPr algn="ctr" eaLnBrk="1" hangingPunct="1">
              <a:buClrTx/>
              <a:buFontTx/>
              <a:buNone/>
            </a:pPr>
            <a:r>
              <a:rPr lang="en-US" altLang="en-US" sz="1600" i="1">
                <a:solidFill>
                  <a:srgbClr val="000000"/>
                </a:solidFill>
              </a:rPr>
              <a:t>process group 32</a:t>
            </a:r>
          </a:p>
        </p:txBody>
      </p:sp>
      <p:sp>
        <p:nvSpPr>
          <p:cNvPr id="20498" name="Text Box 17"/>
          <p:cNvSpPr txBox="1">
            <a:spLocks noChangeArrowheads="1"/>
          </p:cNvSpPr>
          <p:nvPr/>
        </p:nvSpPr>
        <p:spPr bwMode="auto">
          <a:xfrm>
            <a:off x="7546062" y="3599073"/>
            <a:ext cx="1767128"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1600" i="1">
                <a:solidFill>
                  <a:srgbClr val="000000"/>
                </a:solidFill>
              </a:rPr>
              <a:t>Backgroud</a:t>
            </a:r>
          </a:p>
          <a:p>
            <a:pPr algn="ctr" eaLnBrk="1" hangingPunct="1">
              <a:buClrTx/>
              <a:buFontTx/>
              <a:buNone/>
            </a:pPr>
            <a:r>
              <a:rPr lang="en-US" altLang="en-US" sz="1600" i="1">
                <a:solidFill>
                  <a:srgbClr val="000000"/>
                </a:solidFill>
              </a:rPr>
              <a:t>process group 40</a:t>
            </a:r>
          </a:p>
        </p:txBody>
      </p:sp>
      <p:sp>
        <p:nvSpPr>
          <p:cNvPr id="20499" name="Rectangle 18"/>
          <p:cNvSpPr>
            <a:spLocks noChangeArrowheads="1"/>
          </p:cNvSpPr>
          <p:nvPr/>
        </p:nvSpPr>
        <p:spPr bwMode="auto">
          <a:xfrm>
            <a:off x="7821614" y="2516188"/>
            <a:ext cx="1176337" cy="1085850"/>
          </a:xfrm>
          <a:prstGeom prst="rect">
            <a:avLst/>
          </a:prstGeom>
          <a:noFill/>
          <a:ln w="12600">
            <a:solidFill>
              <a:srgbClr val="00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0500" name="Text Box 19"/>
          <p:cNvSpPr txBox="1">
            <a:spLocks noChangeArrowheads="1"/>
          </p:cNvSpPr>
          <p:nvPr/>
        </p:nvSpPr>
        <p:spPr bwMode="auto">
          <a:xfrm>
            <a:off x="2767872" y="2756546"/>
            <a:ext cx="83257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r" eaLnBrk="1" hangingPunct="1">
              <a:buClrTx/>
              <a:buFontTx/>
              <a:buNone/>
            </a:pPr>
            <a:r>
              <a:rPr lang="en-US" altLang="en-US" sz="1200">
                <a:solidFill>
                  <a:srgbClr val="000000"/>
                </a:solidFill>
                <a:latin typeface="Courier New" panose="02070309020205020404" pitchFamily="49" charset="0"/>
              </a:rPr>
              <a:t>pid=20</a:t>
            </a:r>
          </a:p>
          <a:p>
            <a:pPr algn="r" eaLnBrk="1" hangingPunct="1">
              <a:buClrTx/>
              <a:buFontTx/>
              <a:buNone/>
            </a:pPr>
            <a:r>
              <a:rPr lang="en-US" altLang="en-US" sz="1200">
                <a:solidFill>
                  <a:srgbClr val="000000"/>
                </a:solidFill>
                <a:latin typeface="Courier New" panose="02070309020205020404" pitchFamily="49" charset="0"/>
              </a:rPr>
              <a:t>pgid=20</a:t>
            </a:r>
          </a:p>
        </p:txBody>
      </p:sp>
      <p:sp>
        <p:nvSpPr>
          <p:cNvPr id="20501" name="Text Box 20"/>
          <p:cNvSpPr txBox="1">
            <a:spLocks noChangeArrowheads="1"/>
          </p:cNvSpPr>
          <p:nvPr/>
        </p:nvSpPr>
        <p:spPr bwMode="auto">
          <a:xfrm>
            <a:off x="6840539" y="2805759"/>
            <a:ext cx="832577"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200">
                <a:solidFill>
                  <a:srgbClr val="000000"/>
                </a:solidFill>
                <a:latin typeface="Courier New" panose="02070309020205020404" pitchFamily="49" charset="0"/>
              </a:rPr>
              <a:t>pid=32</a:t>
            </a:r>
          </a:p>
          <a:p>
            <a:pPr eaLnBrk="1" hangingPunct="1">
              <a:buClrTx/>
              <a:buFontTx/>
              <a:buNone/>
            </a:pPr>
            <a:r>
              <a:rPr lang="en-US" altLang="en-US" sz="1200">
                <a:solidFill>
                  <a:srgbClr val="000000"/>
                </a:solidFill>
                <a:latin typeface="Courier New" panose="02070309020205020404" pitchFamily="49" charset="0"/>
              </a:rPr>
              <a:t>pgid=32</a:t>
            </a:r>
          </a:p>
        </p:txBody>
      </p:sp>
      <p:sp>
        <p:nvSpPr>
          <p:cNvPr id="20502" name="Text Box 21"/>
          <p:cNvSpPr txBox="1">
            <a:spLocks noChangeArrowheads="1"/>
          </p:cNvSpPr>
          <p:nvPr/>
        </p:nvSpPr>
        <p:spPr bwMode="auto">
          <a:xfrm>
            <a:off x="8951914" y="2834334"/>
            <a:ext cx="832577"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200">
                <a:solidFill>
                  <a:srgbClr val="000000"/>
                </a:solidFill>
                <a:latin typeface="Courier New" panose="02070309020205020404" pitchFamily="49" charset="0"/>
              </a:rPr>
              <a:t>pid=40</a:t>
            </a:r>
          </a:p>
          <a:p>
            <a:pPr eaLnBrk="1" hangingPunct="1">
              <a:buClrTx/>
              <a:buFontTx/>
              <a:buNone/>
            </a:pPr>
            <a:r>
              <a:rPr lang="en-US" altLang="en-US" sz="1200">
                <a:solidFill>
                  <a:srgbClr val="000000"/>
                </a:solidFill>
                <a:latin typeface="Courier New" panose="02070309020205020404" pitchFamily="49" charset="0"/>
              </a:rPr>
              <a:t>pgid=40</a:t>
            </a:r>
          </a:p>
        </p:txBody>
      </p:sp>
      <p:sp>
        <p:nvSpPr>
          <p:cNvPr id="20503" name="Text Box 22"/>
          <p:cNvSpPr txBox="1">
            <a:spLocks noChangeArrowheads="1"/>
          </p:cNvSpPr>
          <p:nvPr/>
        </p:nvSpPr>
        <p:spPr bwMode="auto">
          <a:xfrm>
            <a:off x="3066322" y="4612334"/>
            <a:ext cx="83257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r" eaLnBrk="1" hangingPunct="1">
              <a:buClrTx/>
              <a:buFontTx/>
              <a:buNone/>
            </a:pPr>
            <a:r>
              <a:rPr lang="en-US" altLang="en-US" sz="1200">
                <a:solidFill>
                  <a:srgbClr val="000000"/>
                </a:solidFill>
                <a:latin typeface="Courier New" panose="02070309020205020404" pitchFamily="49" charset="0"/>
              </a:rPr>
              <a:t>pid=21</a:t>
            </a:r>
          </a:p>
          <a:p>
            <a:pPr algn="r" eaLnBrk="1" hangingPunct="1">
              <a:buClrTx/>
              <a:buFontTx/>
              <a:buNone/>
            </a:pPr>
            <a:r>
              <a:rPr lang="en-US" altLang="en-US" sz="1200">
                <a:solidFill>
                  <a:srgbClr val="000000"/>
                </a:solidFill>
                <a:latin typeface="Courier New" panose="02070309020205020404" pitchFamily="49" charset="0"/>
              </a:rPr>
              <a:t>pgid=20</a:t>
            </a:r>
          </a:p>
        </p:txBody>
      </p:sp>
      <p:sp>
        <p:nvSpPr>
          <p:cNvPr id="20504" name="Text Box 23"/>
          <p:cNvSpPr txBox="1">
            <a:spLocks noChangeArrowheads="1"/>
          </p:cNvSpPr>
          <p:nvPr/>
        </p:nvSpPr>
        <p:spPr bwMode="auto">
          <a:xfrm>
            <a:off x="4209322" y="4621859"/>
            <a:ext cx="83257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r" eaLnBrk="1" hangingPunct="1">
              <a:buClrTx/>
              <a:buFontTx/>
              <a:buNone/>
            </a:pPr>
            <a:r>
              <a:rPr lang="en-US" altLang="en-US" sz="1200">
                <a:solidFill>
                  <a:srgbClr val="000000"/>
                </a:solidFill>
                <a:latin typeface="Courier New" panose="02070309020205020404" pitchFamily="49" charset="0"/>
              </a:rPr>
              <a:t>pid=22</a:t>
            </a:r>
          </a:p>
          <a:p>
            <a:pPr algn="r" eaLnBrk="1" hangingPunct="1">
              <a:buClrTx/>
              <a:buFontTx/>
              <a:buNone/>
            </a:pPr>
            <a:r>
              <a:rPr lang="en-US" altLang="en-US" sz="1200">
                <a:solidFill>
                  <a:srgbClr val="000000"/>
                </a:solidFill>
                <a:latin typeface="Courier New" panose="02070309020205020404" pitchFamily="49" charset="0"/>
              </a:rPr>
              <a:t>pgid=20</a:t>
            </a:r>
          </a:p>
        </p:txBody>
      </p:sp>
    </p:spTree>
    <p:extLst>
      <p:ext uri="{BB962C8B-B14F-4D97-AF65-F5344CB8AC3E}">
        <p14:creationId xmlns:p14="http://schemas.microsoft.com/office/powerpoint/2010/main" val="29045334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Signals</a:t>
            </a:r>
          </a:p>
        </p:txBody>
      </p:sp>
      <p:sp>
        <p:nvSpPr>
          <p:cNvPr id="22530"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Section 8.5 in text</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Read at least twice … really!</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A signal tells our program that some event has occurred</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For instance, a child process has terminated</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Can we use signals to count events?</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No</a:t>
            </a:r>
          </a:p>
        </p:txBody>
      </p:sp>
    </p:spTree>
    <p:extLst>
      <p:ext uri="{BB962C8B-B14F-4D97-AF65-F5344CB8AC3E}">
        <p14:creationId xmlns:p14="http://schemas.microsoft.com/office/powerpoint/2010/main" val="6732022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22530">
                                            <p:txEl>
                                              <p:pRg st="3" end="3"/>
                                            </p:txEl>
                                          </p:spTgt>
                                        </p:tgtEl>
                                        <p:attrNameLst>
                                          <p:attrName>style.visibility</p:attrName>
                                        </p:attrNameLst>
                                      </p:cBhvr>
                                      <p:to>
                                        <p:strVal val="visible"/>
                                      </p:to>
                                    </p:set>
                                    <p:animEffect transition="in" filter="fade">
                                      <p:cBhvr additive="repl">
                                        <p:cTn id="7" dur="500"/>
                                        <p:tgtEl>
                                          <p:spTgt spid="2253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22530">
                                            <p:txEl>
                                              <p:pRg st="5" end="5"/>
                                            </p:txEl>
                                          </p:spTgt>
                                        </p:tgtEl>
                                        <p:attrNameLst>
                                          <p:attrName>style.visibility</p:attrName>
                                        </p:attrNameLst>
                                      </p:cBhvr>
                                      <p:to>
                                        <p:strVal val="visible"/>
                                      </p:to>
                                    </p:set>
                                    <p:animEffect transition="in" filter="fade">
                                      <p:cBhvr additive="repl">
                                        <p:cTn id="12" dur="500"/>
                                        <p:tgtEl>
                                          <p:spTgt spid="225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981200" y="252414"/>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Developing a Shell</a:t>
            </a:r>
          </a:p>
        </p:txBody>
      </p:sp>
      <p:sp>
        <p:nvSpPr>
          <p:cNvPr id="4099" name="Rectangle 2"/>
          <p:cNvSpPr>
            <a:spLocks noChangeArrowheads="1"/>
          </p:cNvSpPr>
          <p:nvPr/>
        </p:nvSpPr>
        <p:spPr bwMode="auto">
          <a:xfrm>
            <a:off x="1550989" y="1524000"/>
            <a:ext cx="2964571" cy="529593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#ifndef __USH_H</a:t>
            </a:r>
          </a:p>
          <a:p>
            <a:pPr eaLnBrk="1" hangingPunct="1">
              <a:buClrTx/>
              <a:buFontTx/>
              <a:buNone/>
            </a:pPr>
            <a:r>
              <a:rPr lang="en-US" altLang="en-US" sz="1300" b="1">
                <a:solidFill>
                  <a:srgbClr val="000000"/>
                </a:solidFill>
                <a:latin typeface="Courier New" panose="02070309020205020404" pitchFamily="49" charset="0"/>
              </a:rPr>
              <a:t>#define __USH_H</a:t>
            </a:r>
          </a:p>
          <a:p>
            <a:pPr eaLnBrk="1" hangingPunct="1">
              <a:buClrTx/>
              <a:buFontTx/>
              <a:buNone/>
            </a:pPr>
            <a:r>
              <a:rPr lang="en-US" altLang="en-US" sz="1300" b="1">
                <a:solidFill>
                  <a:srgbClr val="000000"/>
                </a:solidFill>
                <a:latin typeface="Courier New" panose="02070309020205020404" pitchFamily="49" charset="0"/>
              </a:rPr>
              <a:t>#include &lt;string.h&gt;</a:t>
            </a:r>
          </a:p>
          <a:p>
            <a:pPr eaLnBrk="1" hangingPunct="1">
              <a:buClrTx/>
              <a:buFontTx/>
              <a:buNone/>
            </a:pPr>
            <a:r>
              <a:rPr lang="en-US" altLang="en-US" sz="1300" b="1">
                <a:solidFill>
                  <a:srgbClr val="000000"/>
                </a:solidFill>
                <a:latin typeface="Courier New" panose="02070309020205020404" pitchFamily="49" charset="0"/>
              </a:rPr>
              <a:t>#include &lt;sys/types.h&gt;</a:t>
            </a:r>
          </a:p>
          <a:p>
            <a:pPr eaLnBrk="1" hangingPunct="1">
              <a:buClrTx/>
              <a:buFontTx/>
              <a:buNone/>
            </a:pPr>
            <a:r>
              <a:rPr lang="en-US" altLang="en-US" sz="1300" b="1">
                <a:solidFill>
                  <a:srgbClr val="000000"/>
                </a:solidFill>
                <a:latin typeface="Courier New" panose="02070309020205020404" pitchFamily="49" charset="0"/>
              </a:rPr>
              <a:t>#include &lt;sys/stat.h&gt;</a:t>
            </a:r>
          </a:p>
          <a:p>
            <a:pPr eaLnBrk="1" hangingPunct="1">
              <a:buClrTx/>
              <a:buFontTx/>
              <a:buNone/>
            </a:pPr>
            <a:r>
              <a:rPr lang="en-US" altLang="en-US" sz="1300" b="1">
                <a:solidFill>
                  <a:srgbClr val="000000"/>
                </a:solidFill>
                <a:latin typeface="Courier New" panose="02070309020205020404" pitchFamily="49" charset="0"/>
              </a:rPr>
              <a:t>#include &lt;fcntl.h&gt;</a:t>
            </a:r>
          </a:p>
          <a:p>
            <a:pPr eaLnBrk="1" hangingPunct="1">
              <a:buClrTx/>
              <a:buFontTx/>
              <a:buNone/>
            </a:pPr>
            <a:r>
              <a:rPr lang="en-US" altLang="en-US" sz="1300" b="1">
                <a:solidFill>
                  <a:srgbClr val="000000"/>
                </a:solidFill>
                <a:latin typeface="Courier New" panose="02070309020205020404" pitchFamily="49" charset="0"/>
              </a:rPr>
              <a:t>#include &lt;unistd.h&gt;</a:t>
            </a:r>
          </a:p>
          <a:p>
            <a:pPr eaLnBrk="1" hangingPunct="1">
              <a:buClrTx/>
              <a:buFontTx/>
              <a:buNone/>
            </a:pPr>
            <a:r>
              <a:rPr lang="en-US" altLang="en-US" sz="1300" b="1">
                <a:solidFill>
                  <a:srgbClr val="000000"/>
                </a:solidFill>
                <a:latin typeface="Courier New" panose="02070309020205020404" pitchFamily="49" charset="0"/>
              </a:rPr>
              <a:t>#include &lt;stdlib.h&gt;</a:t>
            </a:r>
          </a:p>
          <a:p>
            <a:pPr eaLnBrk="1" hangingPunct="1">
              <a:buClrTx/>
              <a:buFontTx/>
              <a:buNone/>
            </a:pPr>
            <a:r>
              <a:rPr lang="en-US" altLang="en-US" sz="1300" b="1">
                <a:solidFill>
                  <a:srgbClr val="000000"/>
                </a:solidFill>
                <a:latin typeface="Courier New" panose="02070309020205020404" pitchFamily="49" charset="0"/>
              </a:rPr>
              <a:t>#include &lt;stdio.h&gt;</a:t>
            </a:r>
          </a:p>
          <a:p>
            <a:pPr eaLnBrk="1" hangingPunct="1">
              <a:buClrTx/>
              <a:buFontTx/>
              <a:buNone/>
            </a:pPr>
            <a:r>
              <a:rPr lang="en-US" altLang="en-US" sz="1300" b="1">
                <a:solidFill>
                  <a:srgbClr val="000000"/>
                </a:solidFill>
                <a:latin typeface="Courier New" panose="02070309020205020404" pitchFamily="49" charset="0"/>
              </a:rPr>
              <a:t>#include &lt;sys/wait.h&gt;</a:t>
            </a:r>
          </a:p>
          <a:p>
            <a:pPr eaLnBrk="1" hangingPunct="1">
              <a:buClrTx/>
              <a:buFontTx/>
              <a:buNone/>
            </a:pPr>
            <a:r>
              <a:rPr lang="en-US" altLang="en-US" sz="1300" b="1">
                <a:solidFill>
                  <a:srgbClr val="000000"/>
                </a:solidFill>
                <a:latin typeface="Courier New" panose="02070309020205020404" pitchFamily="49" charset="0"/>
              </a:rPr>
              <a:t>#include &lt;limits.h&gt;</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#define STDMODE 0600</a:t>
            </a:r>
          </a:p>
          <a:p>
            <a:pPr eaLnBrk="1" hangingPunct="1">
              <a:buClrTx/>
              <a:buFontTx/>
              <a:buNone/>
            </a:pPr>
            <a:r>
              <a:rPr lang="en-US" altLang="en-US" sz="1300" b="1">
                <a:solidFill>
                  <a:srgbClr val="000000"/>
                </a:solidFill>
                <a:latin typeface="Courier New" panose="02070309020205020404" pitchFamily="49" charset="0"/>
              </a:rPr>
              <a:t>#define DELIMETERSET “ &lt;&gt;|&amp;”</a:t>
            </a:r>
          </a:p>
          <a:p>
            <a:pPr eaLnBrk="1" hangingPunct="1">
              <a:buClrTx/>
              <a:buFontTx/>
              <a:buNone/>
            </a:pPr>
            <a:r>
              <a:rPr lang="en-US" altLang="en-US" sz="1300" b="1">
                <a:solidFill>
                  <a:srgbClr val="000000"/>
                </a:solidFill>
                <a:latin typeface="Courier New" panose="02070309020205020404" pitchFamily="49" charset="0"/>
              </a:rPr>
              <a:t>#define MAX_BUFFER 256</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#ifndef MAX_CANON</a:t>
            </a:r>
          </a:p>
          <a:p>
            <a:pPr eaLnBrk="1" hangingPunct="1">
              <a:buClrTx/>
              <a:buFontTx/>
              <a:buNone/>
            </a:pPr>
            <a:r>
              <a:rPr lang="en-US" altLang="en-US" sz="1300" b="1">
                <a:solidFill>
                  <a:srgbClr val="000000"/>
                </a:solidFill>
                <a:latin typeface="Courier New" panose="02070309020205020404" pitchFamily="49" charset="0"/>
              </a:rPr>
              <a:t>#define MAX_CANON 256</a:t>
            </a:r>
          </a:p>
          <a:p>
            <a:pPr eaLnBrk="1" hangingPunct="1">
              <a:buClrTx/>
              <a:buFontTx/>
              <a:buNone/>
            </a:pPr>
            <a:r>
              <a:rPr lang="en-US" altLang="en-US" sz="1300" b="1">
                <a:solidFill>
                  <a:srgbClr val="000000"/>
                </a:solidFill>
                <a:latin typeface="Courier New" panose="02070309020205020404" pitchFamily="49" charset="0"/>
              </a:rPr>
              <a:t>#endif</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#define TRUE 1</a:t>
            </a:r>
          </a:p>
          <a:p>
            <a:pPr eaLnBrk="1" hangingPunct="1">
              <a:buClrTx/>
              <a:buFontTx/>
              <a:buNone/>
            </a:pPr>
            <a:r>
              <a:rPr lang="en-US" altLang="en-US" sz="1300" b="1">
                <a:solidFill>
                  <a:srgbClr val="000000"/>
                </a:solidFill>
                <a:latin typeface="Courier New" panose="02070309020205020404" pitchFamily="49" charset="0"/>
              </a:rPr>
              <a:t>#define FALSE 0</a:t>
            </a:r>
          </a:p>
          <a:p>
            <a:pPr eaLnBrk="1" hangingPunct="1">
              <a:buClrTx/>
              <a:buFontTx/>
              <a:buNone/>
            </a:pPr>
            <a:r>
              <a:rPr lang="en-US" altLang="en-US" sz="1300" b="1">
                <a:solidFill>
                  <a:srgbClr val="000000"/>
                </a:solidFill>
                <a:latin typeface="Courier New" panose="02070309020205020404" pitchFamily="49" charset="0"/>
              </a:rPr>
              <a:t>#define BLANK_STRING “ “</a:t>
            </a:r>
          </a:p>
          <a:p>
            <a:pPr eaLnBrk="1" hangingPunct="1">
              <a:buClrTx/>
              <a:buFontTx/>
              <a:buNone/>
            </a:pPr>
            <a:r>
              <a:rPr lang="en-US" altLang="en-US" sz="1300" b="1">
                <a:solidFill>
                  <a:srgbClr val="000000"/>
                </a:solidFill>
                <a:latin typeface="Courier New" panose="02070309020205020404" pitchFamily="49" charset="0"/>
              </a:rPr>
              <a:t>#define PROMPT_STRING “&gt;&gt;”</a:t>
            </a:r>
          </a:p>
          <a:p>
            <a:pPr eaLnBrk="1" hangingPunct="1">
              <a:buClrTx/>
              <a:buFontTx/>
              <a:buNone/>
            </a:pPr>
            <a:r>
              <a:rPr lang="en-US" altLang="en-US" sz="1300" b="1">
                <a:solidFill>
                  <a:srgbClr val="000000"/>
                </a:solidFill>
                <a:latin typeface="Courier New" panose="02070309020205020404" pitchFamily="49" charset="0"/>
              </a:rPr>
              <a:t>#define QUIT_STRING “q”</a:t>
            </a:r>
          </a:p>
          <a:p>
            <a:pPr eaLnBrk="1" hangingPunct="1">
              <a:buClrTx/>
              <a:buFontTx/>
              <a:buNone/>
            </a:pPr>
            <a:r>
              <a:rPr lang="en-US" altLang="en-US" sz="1300" b="1">
                <a:solidFill>
                  <a:srgbClr val="000000"/>
                </a:solidFill>
                <a:latin typeface="Courier New" panose="02070309020205020404" pitchFamily="49" charset="0"/>
              </a:rPr>
              <a:t>#define BACK_STRING “&amp;”</a:t>
            </a:r>
          </a:p>
        </p:txBody>
      </p:sp>
      <p:sp>
        <p:nvSpPr>
          <p:cNvPr id="4100" name="Rectangle 3"/>
          <p:cNvSpPr>
            <a:spLocks noChangeArrowheads="1"/>
          </p:cNvSpPr>
          <p:nvPr/>
        </p:nvSpPr>
        <p:spPr bwMode="auto">
          <a:xfrm>
            <a:off x="4530726" y="1524000"/>
            <a:ext cx="6144929" cy="3295390"/>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#define PIPE_STRING “|”</a:t>
            </a:r>
          </a:p>
          <a:p>
            <a:pPr eaLnBrk="1" hangingPunct="1">
              <a:buClrTx/>
              <a:buFontTx/>
              <a:buNone/>
            </a:pPr>
            <a:r>
              <a:rPr lang="en-US" altLang="en-US" sz="1300" b="1">
                <a:solidFill>
                  <a:srgbClr val="000000"/>
                </a:solidFill>
                <a:latin typeface="Courier New" panose="02070309020205020404" pitchFamily="49" charset="0"/>
              </a:rPr>
              <a:t>#define NEWLINE_STRING “\n”</a:t>
            </a:r>
          </a:p>
          <a:p>
            <a:pPr eaLnBrk="1" hangingPunct="1">
              <a:buClrTx/>
              <a:buFontTx/>
              <a:buNone/>
            </a:pPr>
            <a:r>
              <a:rPr lang="en-US" altLang="en-US" sz="1300" b="1">
                <a:solidFill>
                  <a:srgbClr val="000000"/>
                </a:solidFill>
                <a:latin typeface="Courier New" panose="02070309020205020404" pitchFamily="49" charset="0"/>
              </a:rPr>
              <a:t>#define IN_REDIRECT_SYMBOL ‘&lt;‘</a:t>
            </a:r>
          </a:p>
          <a:p>
            <a:pPr eaLnBrk="1" hangingPunct="1">
              <a:buClrTx/>
              <a:buFontTx/>
              <a:buNone/>
            </a:pPr>
            <a:r>
              <a:rPr lang="en-US" altLang="en-US" sz="1300" b="1">
                <a:solidFill>
                  <a:srgbClr val="000000"/>
                </a:solidFill>
                <a:latin typeface="Courier New" panose="02070309020205020404" pitchFamily="49" charset="0"/>
              </a:rPr>
              <a:t>#define OUT_REDIRECT_SYMBOL ‘&gt;’</a:t>
            </a:r>
          </a:p>
          <a:p>
            <a:pPr eaLnBrk="1" hangingPunct="1">
              <a:buClrTx/>
              <a:buFontTx/>
              <a:buNone/>
            </a:pPr>
            <a:r>
              <a:rPr lang="en-US" altLang="en-US" sz="1300" b="1">
                <a:solidFill>
                  <a:srgbClr val="000000"/>
                </a:solidFill>
                <a:latin typeface="Courier New" panose="02070309020205020404" pitchFamily="49" charset="0"/>
              </a:rPr>
              <a:t>#define NULL_SYMBOL ‘\0’</a:t>
            </a:r>
          </a:p>
          <a:p>
            <a:pPr eaLnBrk="1" hangingPunct="1">
              <a:buClrTx/>
              <a:buFontTx/>
              <a:buNone/>
            </a:pPr>
            <a:r>
              <a:rPr lang="en-US" altLang="en-US" sz="1300" b="1">
                <a:solidFill>
                  <a:srgbClr val="000000"/>
                </a:solidFill>
                <a:latin typeface="Courier New" panose="02070309020205020404" pitchFamily="49" charset="0"/>
              </a:rPr>
              <a:t>#define PIPE_SYMBOL ‘|’</a:t>
            </a:r>
          </a:p>
          <a:p>
            <a:pPr eaLnBrk="1" hangingPunct="1">
              <a:buClrTx/>
              <a:buFontTx/>
              <a:buNone/>
            </a:pPr>
            <a:r>
              <a:rPr lang="en-US" altLang="en-US" sz="1300" b="1">
                <a:solidFill>
                  <a:srgbClr val="000000"/>
                </a:solidFill>
                <a:latin typeface="Courier New" panose="02070309020205020404" pitchFamily="49" charset="0"/>
              </a:rPr>
              <a:t>#define BACK_SYMBOL ‘&amp;’</a:t>
            </a:r>
          </a:p>
          <a:p>
            <a:pPr eaLnBrk="1" hangingPunct="1">
              <a:buClrTx/>
              <a:buFontTx/>
              <a:buNone/>
            </a:pPr>
            <a:r>
              <a:rPr lang="en-US" altLang="en-US" sz="1300" b="1">
                <a:solidFill>
                  <a:srgbClr val="000000"/>
                </a:solidFill>
                <a:latin typeface="Courier New" panose="02070309020205020404" pitchFamily="49" charset="0"/>
              </a:rPr>
              <a:t>#define NEWLINE_SYMBOL ‘\n’</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makeargv(char* s, char* delimiters, char ***argvp);</a:t>
            </a:r>
          </a:p>
          <a:p>
            <a:pPr eaLnBrk="1" hangingPunct="1">
              <a:buClrTx/>
              <a:buFontTx/>
              <a:buNone/>
            </a:pPr>
            <a:r>
              <a:rPr lang="en-US" altLang="en-US" sz="1300" b="1">
                <a:solidFill>
                  <a:srgbClr val="000000"/>
                </a:solidFill>
                <a:latin typeface="Courier New" panose="02070309020205020404" pitchFamily="49" charset="0"/>
              </a:rPr>
              <a:t>int parsefile(char* inbuf, char delimiter, char ** v);</a:t>
            </a:r>
          </a:p>
          <a:p>
            <a:pPr eaLnBrk="1" hangingPunct="1">
              <a:buClrTx/>
              <a:buFontTx/>
              <a:buNone/>
            </a:pPr>
            <a:r>
              <a:rPr lang="en-US" altLang="en-US" sz="1300" b="1">
                <a:solidFill>
                  <a:srgbClr val="000000"/>
                </a:solidFill>
                <a:latin typeface="Courier New" panose="02070309020205020404" pitchFamily="49" charset="0"/>
              </a:rPr>
              <a:t>int redirect(char* infilename, char* outfilename);</a:t>
            </a:r>
          </a:p>
          <a:p>
            <a:pPr eaLnBrk="1" hangingPunct="1">
              <a:buClrTx/>
              <a:buFontTx/>
              <a:buNone/>
            </a:pPr>
            <a:r>
              <a:rPr lang="en-US" altLang="en-US" sz="1300" b="1">
                <a:solidFill>
                  <a:srgbClr val="000000"/>
                </a:solidFill>
                <a:latin typeface="Courier New" panose="02070309020205020404" pitchFamily="49" charset="0"/>
              </a:rPr>
              <a:t>void executecmdline(char* cmd);</a:t>
            </a:r>
          </a:p>
          <a:p>
            <a:pPr eaLnBrk="1" hangingPunct="1">
              <a:buClrTx/>
              <a:buFontTx/>
              <a:buNone/>
            </a:pPr>
            <a:r>
              <a:rPr lang="en-US" altLang="en-US" sz="1300" b="1">
                <a:solidFill>
                  <a:srgbClr val="000000"/>
                </a:solidFill>
                <a:latin typeface="Courier New" panose="02070309020205020404" pitchFamily="49" charset="0"/>
              </a:rPr>
              <a:t>int connectpipeline(char* cmd, int frontfd[], int backfd[]);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#endif</a:t>
            </a:r>
          </a:p>
        </p:txBody>
      </p:sp>
      <p:sp>
        <p:nvSpPr>
          <p:cNvPr id="4101" name="Rectangle 4"/>
          <p:cNvSpPr>
            <a:spLocks noChangeArrowheads="1"/>
          </p:cNvSpPr>
          <p:nvPr/>
        </p:nvSpPr>
        <p:spPr bwMode="auto">
          <a:xfrm>
            <a:off x="4648200" y="4953001"/>
            <a:ext cx="5181600" cy="586957"/>
          </a:xfrm>
          <a:prstGeom prst="rect">
            <a:avLst/>
          </a:prstGeom>
          <a:solidFill>
            <a:srgbClr val="D9D9D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600" b="1">
                <a:solidFill>
                  <a:srgbClr val="000000"/>
                </a:solidFill>
                <a:latin typeface="Courier New" panose="02070309020205020404" pitchFamily="49" charset="0"/>
              </a:rPr>
              <a:t>This file, ush.h, will define our basic</a:t>
            </a:r>
          </a:p>
          <a:p>
            <a:pPr eaLnBrk="1" hangingPunct="1">
              <a:buClrTx/>
              <a:buFontTx/>
              <a:buNone/>
            </a:pPr>
            <a:r>
              <a:rPr lang="en-US" altLang="en-US" sz="1600" b="1">
                <a:solidFill>
                  <a:srgbClr val="000000"/>
                </a:solidFill>
                <a:latin typeface="Courier New" panose="02070309020205020404" pitchFamily="49" charset="0"/>
              </a:rPr>
              <a:t>functions and some #define constants.</a:t>
            </a:r>
          </a:p>
        </p:txBody>
      </p:sp>
    </p:spTree>
    <p:extLst>
      <p:ext uri="{BB962C8B-B14F-4D97-AF65-F5344CB8AC3E}">
        <p14:creationId xmlns:p14="http://schemas.microsoft.com/office/powerpoint/2010/main" val="3050119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Important Signals</a:t>
            </a:r>
          </a:p>
        </p:txBody>
      </p:sp>
      <p:sp>
        <p:nvSpPr>
          <p:cNvPr id="23554"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SIGINT</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Interrupt signal from keyboard (ctrl-c)</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SIGTSTP</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Stop signal from keyboard (ctrl-z)</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SIGCHLD</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A child process has stopped or terminated</a:t>
            </a:r>
          </a:p>
        </p:txBody>
      </p:sp>
      <p:sp>
        <p:nvSpPr>
          <p:cNvPr id="23555" name="Rectangle 3"/>
          <p:cNvSpPr>
            <a:spLocks noChangeArrowheads="1"/>
          </p:cNvSpPr>
          <p:nvPr/>
        </p:nvSpPr>
        <p:spPr bwMode="auto">
          <a:xfrm>
            <a:off x="4433888" y="6096001"/>
            <a:ext cx="5696088"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a:solidFill>
                  <a:srgbClr val="000000"/>
                </a:solidFill>
              </a:rPr>
              <a:t>Look at Figure 8.23 for a complete list of Linux signals</a:t>
            </a:r>
          </a:p>
        </p:txBody>
      </p:sp>
    </p:spTree>
    <p:extLst>
      <p:ext uri="{BB962C8B-B14F-4D97-AF65-F5344CB8AC3E}">
        <p14:creationId xmlns:p14="http://schemas.microsoft.com/office/powerpoint/2010/main" val="30404224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23554">
                                            <p:txEl>
                                              <p:pRg st="0" end="0"/>
                                            </p:txEl>
                                          </p:spTgt>
                                        </p:tgtEl>
                                        <p:attrNameLst>
                                          <p:attrName>style.visibility</p:attrName>
                                        </p:attrNameLst>
                                      </p:cBhvr>
                                      <p:to>
                                        <p:strVal val="visible"/>
                                      </p:to>
                                    </p:set>
                                    <p:animEffect transition="in" filter="fade">
                                      <p:cBhvr additive="repl">
                                        <p:cTn id="7" dur="5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23554">
                                            <p:txEl>
                                              <p:pRg st="1" end="1"/>
                                            </p:txEl>
                                          </p:spTgt>
                                        </p:tgtEl>
                                        <p:attrNameLst>
                                          <p:attrName>style.visibility</p:attrName>
                                        </p:attrNameLst>
                                      </p:cBhvr>
                                      <p:to>
                                        <p:strVal val="visible"/>
                                      </p:to>
                                    </p:set>
                                    <p:animEffect transition="in" filter="fade">
                                      <p:cBhvr additive="repl">
                                        <p:cTn id="12" dur="500"/>
                                        <p:tgtEl>
                                          <p:spTgt spid="23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fill="hold" nodeType="clickEffect">
                                  <p:stCondLst>
                                    <p:cond delay="0"/>
                                  </p:stCondLst>
                                  <p:childTnLst>
                                    <p:set>
                                      <p:cBhvr additive="repl">
                                        <p:cTn id="16" dur="1" fill="hold">
                                          <p:stCondLst>
                                            <p:cond delay="0"/>
                                          </p:stCondLst>
                                        </p:cTn>
                                        <p:tgtEl>
                                          <p:spTgt spid="23554">
                                            <p:txEl>
                                              <p:pRg st="2" end="2"/>
                                            </p:txEl>
                                          </p:spTgt>
                                        </p:tgtEl>
                                        <p:attrNameLst>
                                          <p:attrName>style.visibility</p:attrName>
                                        </p:attrNameLst>
                                      </p:cBhvr>
                                      <p:to>
                                        <p:strVal val="visible"/>
                                      </p:to>
                                    </p:set>
                                    <p:animEffect transition="in" filter="fade">
                                      <p:cBhvr additive="repl">
                                        <p:cTn id="17" dur="500"/>
                                        <p:tgtEl>
                                          <p:spTgt spid="23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fill="hold" nodeType="clickEffect">
                                  <p:stCondLst>
                                    <p:cond delay="0"/>
                                  </p:stCondLst>
                                  <p:childTnLst>
                                    <p:set>
                                      <p:cBhvr additive="repl">
                                        <p:cTn id="21" dur="1" fill="hold">
                                          <p:stCondLst>
                                            <p:cond delay="0"/>
                                          </p:stCondLst>
                                        </p:cTn>
                                        <p:tgtEl>
                                          <p:spTgt spid="23554">
                                            <p:txEl>
                                              <p:pRg st="3" end="3"/>
                                            </p:txEl>
                                          </p:spTgt>
                                        </p:tgtEl>
                                        <p:attrNameLst>
                                          <p:attrName>style.visibility</p:attrName>
                                        </p:attrNameLst>
                                      </p:cBhvr>
                                      <p:to>
                                        <p:strVal val="visible"/>
                                      </p:to>
                                    </p:set>
                                    <p:animEffect transition="in" filter="fade">
                                      <p:cBhvr additive="repl">
                                        <p:cTn id="22" dur="500"/>
                                        <p:tgtEl>
                                          <p:spTgt spid="23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fill="hold" nodeType="clickEffect">
                                  <p:stCondLst>
                                    <p:cond delay="0"/>
                                  </p:stCondLst>
                                  <p:childTnLst>
                                    <p:set>
                                      <p:cBhvr additive="repl">
                                        <p:cTn id="26" dur="1" fill="hold">
                                          <p:stCondLst>
                                            <p:cond delay="0"/>
                                          </p:stCondLst>
                                        </p:cTn>
                                        <p:tgtEl>
                                          <p:spTgt spid="23554">
                                            <p:txEl>
                                              <p:pRg st="4" end="4"/>
                                            </p:txEl>
                                          </p:spTgt>
                                        </p:tgtEl>
                                        <p:attrNameLst>
                                          <p:attrName>style.visibility</p:attrName>
                                        </p:attrNameLst>
                                      </p:cBhvr>
                                      <p:to>
                                        <p:strVal val="visible"/>
                                      </p:to>
                                    </p:set>
                                    <p:animEffect transition="in" filter="fade">
                                      <p:cBhvr additive="repl">
                                        <p:cTn id="27" dur="500"/>
                                        <p:tgtEl>
                                          <p:spTgt spid="23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fill="hold" nodeType="clickEffect">
                                  <p:stCondLst>
                                    <p:cond delay="0"/>
                                  </p:stCondLst>
                                  <p:childTnLst>
                                    <p:set>
                                      <p:cBhvr additive="repl">
                                        <p:cTn id="31" dur="1" fill="hold">
                                          <p:stCondLst>
                                            <p:cond delay="0"/>
                                          </p:stCondLst>
                                        </p:cTn>
                                        <p:tgtEl>
                                          <p:spTgt spid="23554">
                                            <p:txEl>
                                              <p:pRg st="5" end="5"/>
                                            </p:txEl>
                                          </p:spTgt>
                                        </p:tgtEl>
                                        <p:attrNameLst>
                                          <p:attrName>style.visibility</p:attrName>
                                        </p:attrNameLst>
                                      </p:cBhvr>
                                      <p:to>
                                        <p:strVal val="visible"/>
                                      </p:to>
                                    </p:set>
                                    <p:animEffect transition="in" filter="fade">
                                      <p:cBhvr additive="repl">
                                        <p:cTn id="32" dur="500"/>
                                        <p:tgtEl>
                                          <p:spTgt spid="2355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fill="hold" nodeType="clickEffect">
                                  <p:stCondLst>
                                    <p:cond delay="0"/>
                                  </p:stCondLst>
                                  <p:childTnLst>
                                    <p:set>
                                      <p:cBhvr additive="repl">
                                        <p:cTn id="36" dur="1" fill="hold">
                                          <p:stCondLst>
                                            <p:cond delay="0"/>
                                          </p:stCondLst>
                                        </p:cTn>
                                        <p:tgtEl>
                                          <p:spTgt spid="23555"/>
                                        </p:tgtEl>
                                        <p:attrNameLst>
                                          <p:attrName>style.visibility</p:attrName>
                                        </p:attrNameLst>
                                      </p:cBhvr>
                                      <p:to>
                                        <p:strVal val="visible"/>
                                      </p:to>
                                    </p:set>
                                    <p:animEffect transition="in" filter="fade">
                                      <p:cBhvr additive="repl">
                                        <p:cTn id="3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Sending a Signal</a:t>
            </a:r>
          </a:p>
        </p:txBody>
      </p:sp>
      <p:sp>
        <p:nvSpPr>
          <p:cNvPr id="24578" name="Text Box 2"/>
          <p:cNvSpPr txBox="1">
            <a:spLocks noChangeArrowheads="1"/>
          </p:cNvSpPr>
          <p:nvPr/>
        </p:nvSpPr>
        <p:spPr bwMode="auto">
          <a:xfrm>
            <a:off x="1981200" y="1219200"/>
            <a:ext cx="8229600" cy="478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600"/>
              </a:spcBef>
              <a:buFont typeface="Arial" panose="020B0604020202020204" pitchFamily="34" charset="0"/>
              <a:buChar char="•"/>
            </a:pPr>
            <a:r>
              <a:rPr lang="en-US" altLang="en-US" sz="2400" dirty="0">
                <a:solidFill>
                  <a:srgbClr val="000000"/>
                </a:solidFill>
                <a:latin typeface="Calibri" panose="020F0502020204030204" pitchFamily="34" charset="0"/>
                <a:cs typeface="DejaVu Sans" charset="0"/>
              </a:rPr>
              <a:t>Send a signal</a:t>
            </a:r>
          </a:p>
          <a:p>
            <a:pPr lvl="1" eaLnBrk="1" hangingPunct="1">
              <a:lnSpc>
                <a:spcPct val="90000"/>
              </a:lnSpc>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cs typeface="DejaVu Sans" charset="0"/>
              </a:rPr>
              <a:t>Sent by either the kernel</a:t>
            </a:r>
          </a:p>
          <a:p>
            <a:pPr lvl="1" eaLnBrk="1" hangingPunct="1">
              <a:lnSpc>
                <a:spcPct val="90000"/>
              </a:lnSpc>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cs typeface="DejaVu Sans" charset="0"/>
              </a:rPr>
              <a:t>Or another process</a:t>
            </a:r>
          </a:p>
          <a:p>
            <a:pPr eaLnBrk="1" hangingPunct="1">
              <a:lnSpc>
                <a:spcPct val="90000"/>
              </a:lnSpc>
              <a:spcBef>
                <a:spcPts val="600"/>
              </a:spcBef>
              <a:buFont typeface="Arial" panose="020B0604020202020204" pitchFamily="34" charset="0"/>
              <a:buChar char="•"/>
            </a:pPr>
            <a:r>
              <a:rPr lang="en-US" altLang="en-US" sz="2400" dirty="0">
                <a:solidFill>
                  <a:srgbClr val="000000"/>
                </a:solidFill>
                <a:latin typeface="Calibri" panose="020F0502020204030204" pitchFamily="34" charset="0"/>
                <a:cs typeface="DejaVu Sans" charset="0"/>
              </a:rPr>
              <a:t>Why is a signal sent?</a:t>
            </a:r>
          </a:p>
          <a:p>
            <a:pPr lvl="1" eaLnBrk="1" hangingPunct="1">
              <a:lnSpc>
                <a:spcPct val="90000"/>
              </a:lnSpc>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cs typeface="DejaVu Sans" charset="0"/>
              </a:rPr>
              <a:t>The kernel detects a system event.</a:t>
            </a:r>
          </a:p>
          <a:p>
            <a:pPr lvl="2" eaLnBrk="1" hangingPunct="1">
              <a:lnSpc>
                <a:spcPct val="90000"/>
              </a:lnSpc>
              <a:spcBef>
                <a:spcPts val="450"/>
              </a:spcBef>
              <a:buFont typeface="Arial" panose="020B0604020202020204" pitchFamily="34" charset="0"/>
              <a:buChar char="•"/>
            </a:pPr>
            <a:r>
              <a:rPr lang="en-US" altLang="en-US" dirty="0">
                <a:solidFill>
                  <a:srgbClr val="000000"/>
                </a:solidFill>
                <a:latin typeface="Calibri" panose="020F0502020204030204" pitchFamily="34" charset="0"/>
                <a:cs typeface="DejaVu Sans" charset="0"/>
              </a:rPr>
              <a:t>Divide-by-zero (SIGFPE)</a:t>
            </a:r>
          </a:p>
          <a:p>
            <a:pPr lvl="2" eaLnBrk="1" hangingPunct="1">
              <a:lnSpc>
                <a:spcPct val="90000"/>
              </a:lnSpc>
              <a:spcBef>
                <a:spcPts val="450"/>
              </a:spcBef>
              <a:buFont typeface="Arial" panose="020B0604020202020204" pitchFamily="34" charset="0"/>
              <a:buChar char="•"/>
            </a:pPr>
            <a:r>
              <a:rPr lang="en-US" altLang="en-US" dirty="0">
                <a:solidFill>
                  <a:srgbClr val="000000"/>
                </a:solidFill>
                <a:latin typeface="Calibri" panose="020F0502020204030204" pitchFamily="34" charset="0"/>
                <a:cs typeface="DejaVu Sans" charset="0"/>
              </a:rPr>
              <a:t>Termination of a child process (SIGCHLD)</a:t>
            </a:r>
          </a:p>
          <a:p>
            <a:pPr lvl="1" eaLnBrk="1" hangingPunct="1">
              <a:lnSpc>
                <a:spcPct val="90000"/>
              </a:lnSpc>
              <a:spcBef>
                <a:spcPts val="500"/>
              </a:spcBef>
              <a:buFont typeface="Arial" panose="020B0604020202020204" pitchFamily="34" charset="0"/>
              <a:buChar char="–"/>
            </a:pPr>
            <a:r>
              <a:rPr lang="en-US" altLang="en-US" sz="2000" dirty="0">
                <a:solidFill>
                  <a:srgbClr val="000000"/>
                </a:solidFill>
                <a:latin typeface="Calibri" panose="020F0502020204030204" pitchFamily="34" charset="0"/>
                <a:cs typeface="DejaVu Sans" charset="0"/>
              </a:rPr>
              <a:t>Another process invokes a system call.</a:t>
            </a:r>
          </a:p>
          <a:p>
            <a:pPr lvl="2" eaLnBrk="1" hangingPunct="1">
              <a:lnSpc>
                <a:spcPct val="90000"/>
              </a:lnSpc>
              <a:spcBef>
                <a:spcPts val="450"/>
              </a:spcBef>
              <a:buFont typeface="Arial" panose="020B0604020202020204" pitchFamily="34" charset="0"/>
              <a:buChar char="•"/>
            </a:pPr>
            <a:r>
              <a:rPr lang="en-US" altLang="en-US" b="1" dirty="0">
                <a:solidFill>
                  <a:srgbClr val="000000"/>
                </a:solidFill>
                <a:latin typeface="Courier New" panose="02070309020205020404" pitchFamily="49" charset="0"/>
                <a:cs typeface="DejaVu Sans" charset="0"/>
              </a:rPr>
              <a:t>kill(</a:t>
            </a:r>
            <a:r>
              <a:rPr lang="en-US" altLang="en-US" b="1" dirty="0" err="1">
                <a:solidFill>
                  <a:srgbClr val="000000"/>
                </a:solidFill>
                <a:latin typeface="Courier New" panose="02070309020205020404" pitchFamily="49" charset="0"/>
                <a:cs typeface="DejaVu Sans" charset="0"/>
              </a:rPr>
              <a:t>pid_t</a:t>
            </a:r>
            <a:r>
              <a:rPr lang="en-US" altLang="en-US" b="1" dirty="0">
                <a:solidFill>
                  <a:srgbClr val="000000"/>
                </a:solidFill>
                <a:latin typeface="Courier New" panose="02070309020205020404" pitchFamily="49" charset="0"/>
                <a:cs typeface="DejaVu Sans" charset="0"/>
              </a:rPr>
              <a:t> </a:t>
            </a:r>
            <a:r>
              <a:rPr lang="en-US" altLang="en-US" b="1" dirty="0" err="1">
                <a:solidFill>
                  <a:srgbClr val="000000"/>
                </a:solidFill>
                <a:latin typeface="Courier New" panose="02070309020205020404" pitchFamily="49" charset="0"/>
                <a:cs typeface="DejaVu Sans" charset="0"/>
              </a:rPr>
              <a:t>pid</a:t>
            </a:r>
            <a:r>
              <a:rPr lang="en-US" altLang="en-US" b="1" dirty="0">
                <a:solidFill>
                  <a:srgbClr val="000000"/>
                </a:solidFill>
                <a:latin typeface="Courier New" panose="02070309020205020404" pitchFamily="49" charset="0"/>
                <a:cs typeface="DejaVu Sans" charset="0"/>
              </a:rPr>
              <a:t>, </a:t>
            </a:r>
            <a:r>
              <a:rPr lang="en-US" altLang="en-US" b="1" dirty="0" err="1">
                <a:solidFill>
                  <a:srgbClr val="000000"/>
                </a:solidFill>
                <a:latin typeface="Courier New" panose="02070309020205020404" pitchFamily="49" charset="0"/>
                <a:cs typeface="DejaVu Sans" charset="0"/>
              </a:rPr>
              <a:t>int</a:t>
            </a:r>
            <a:r>
              <a:rPr lang="en-US" altLang="en-US" b="1" dirty="0">
                <a:solidFill>
                  <a:srgbClr val="000000"/>
                </a:solidFill>
                <a:latin typeface="Courier New" panose="02070309020205020404" pitchFamily="49" charset="0"/>
                <a:cs typeface="DejaVu Sans" charset="0"/>
              </a:rPr>
              <a:t> SIGINT)</a:t>
            </a:r>
          </a:p>
          <a:p>
            <a:pPr lvl="3" eaLnBrk="1" hangingPunct="1">
              <a:lnSpc>
                <a:spcPct val="90000"/>
              </a:lnSpc>
              <a:spcBef>
                <a:spcPts val="400"/>
              </a:spcBef>
              <a:buFont typeface="Arial" panose="020B0604020202020204" pitchFamily="34" charset="0"/>
              <a:buChar char="–"/>
            </a:pPr>
            <a:r>
              <a:rPr lang="en-US" altLang="en-US" sz="1600" b="1" dirty="0">
                <a:solidFill>
                  <a:srgbClr val="000000"/>
                </a:solidFill>
                <a:latin typeface="Courier New" panose="02070309020205020404" pitchFamily="49" charset="0"/>
                <a:cs typeface="DejaVu Sans" charset="0"/>
              </a:rPr>
              <a:t>kill(1500, SIGINT)</a:t>
            </a:r>
          </a:p>
          <a:p>
            <a:pPr lvl="4" eaLnBrk="1" hangingPunct="1">
              <a:lnSpc>
                <a:spcPct val="90000"/>
              </a:lnSpc>
              <a:spcBef>
                <a:spcPts val="400"/>
              </a:spcBef>
              <a:buFont typeface="Arial" panose="020B0604020202020204" pitchFamily="34" charset="0"/>
              <a:buChar char="»"/>
            </a:pPr>
            <a:r>
              <a:rPr lang="en-US" altLang="en-US" sz="1600" b="1" dirty="0">
                <a:solidFill>
                  <a:srgbClr val="000000"/>
                </a:solidFill>
                <a:latin typeface="Courier New" panose="02070309020205020404" pitchFamily="49" charset="0"/>
                <a:cs typeface="DejaVu Sans" charset="0"/>
              </a:rPr>
              <a:t>Send SIGINT to </a:t>
            </a:r>
            <a:r>
              <a:rPr lang="en-US" altLang="en-US" sz="1600" b="1" i="1" dirty="0">
                <a:solidFill>
                  <a:srgbClr val="000000"/>
                </a:solidFill>
                <a:latin typeface="Courier New" panose="02070309020205020404" pitchFamily="49" charset="0"/>
                <a:cs typeface="DejaVu Sans" charset="0"/>
              </a:rPr>
              <a:t>process</a:t>
            </a:r>
            <a:r>
              <a:rPr lang="en-US" altLang="en-US" sz="1600" b="1" dirty="0">
                <a:solidFill>
                  <a:srgbClr val="000000"/>
                </a:solidFill>
                <a:latin typeface="Courier New" panose="02070309020205020404" pitchFamily="49" charset="0"/>
                <a:cs typeface="DejaVu Sans" charset="0"/>
              </a:rPr>
              <a:t> 1500</a:t>
            </a:r>
          </a:p>
          <a:p>
            <a:pPr lvl="3" eaLnBrk="1" hangingPunct="1">
              <a:lnSpc>
                <a:spcPct val="90000"/>
              </a:lnSpc>
              <a:spcBef>
                <a:spcPts val="400"/>
              </a:spcBef>
              <a:buFont typeface="Arial" panose="020B0604020202020204" pitchFamily="34" charset="0"/>
              <a:buChar char="–"/>
            </a:pPr>
            <a:r>
              <a:rPr lang="en-US" altLang="en-US" sz="1600" b="1" dirty="0">
                <a:solidFill>
                  <a:srgbClr val="000000"/>
                </a:solidFill>
                <a:latin typeface="Courier New" panose="02070309020205020404" pitchFamily="49" charset="0"/>
                <a:cs typeface="DejaVu Sans" charset="0"/>
              </a:rPr>
              <a:t>kill(-1500, SIGINT)</a:t>
            </a:r>
          </a:p>
          <a:p>
            <a:pPr lvl="4" eaLnBrk="1" hangingPunct="1">
              <a:lnSpc>
                <a:spcPct val="90000"/>
              </a:lnSpc>
              <a:spcBef>
                <a:spcPts val="400"/>
              </a:spcBef>
              <a:buFont typeface="Arial" panose="020B0604020202020204" pitchFamily="34" charset="0"/>
              <a:buChar char="»"/>
            </a:pPr>
            <a:r>
              <a:rPr lang="en-US" altLang="en-US" sz="1600" b="1" dirty="0">
                <a:solidFill>
                  <a:srgbClr val="000000"/>
                </a:solidFill>
                <a:latin typeface="Courier New" panose="02070309020205020404" pitchFamily="49" charset="0"/>
                <a:cs typeface="DejaVu Sans" charset="0"/>
              </a:rPr>
              <a:t>Send SIGINT to </a:t>
            </a:r>
            <a:r>
              <a:rPr lang="en-US" altLang="en-US" sz="1600" b="1" i="1" dirty="0">
                <a:solidFill>
                  <a:srgbClr val="000000"/>
                </a:solidFill>
                <a:latin typeface="Courier New" panose="02070309020205020404" pitchFamily="49" charset="0"/>
                <a:cs typeface="DejaVu Sans" charset="0"/>
              </a:rPr>
              <a:t>progress group</a:t>
            </a:r>
            <a:r>
              <a:rPr lang="en-US" altLang="en-US" sz="1600" b="1" dirty="0">
                <a:solidFill>
                  <a:srgbClr val="000000"/>
                </a:solidFill>
                <a:latin typeface="Courier New" panose="02070309020205020404" pitchFamily="49" charset="0"/>
                <a:cs typeface="DejaVu Sans" charset="0"/>
              </a:rPr>
              <a:t> 1500</a:t>
            </a:r>
          </a:p>
          <a:p>
            <a:pPr lvl="2" eaLnBrk="1" hangingPunct="1">
              <a:lnSpc>
                <a:spcPct val="90000"/>
              </a:lnSpc>
              <a:spcBef>
                <a:spcPts val="450"/>
              </a:spcBef>
              <a:buFont typeface="Arial" panose="020B0604020202020204" pitchFamily="34" charset="0"/>
              <a:buChar char="•"/>
            </a:pPr>
            <a:r>
              <a:rPr lang="en-US" altLang="en-US" b="1" dirty="0">
                <a:solidFill>
                  <a:srgbClr val="000000"/>
                </a:solidFill>
                <a:latin typeface="Courier New" panose="02070309020205020404" pitchFamily="49" charset="0"/>
                <a:cs typeface="DejaVu Sans" charset="0"/>
              </a:rPr>
              <a:t>alarm(unsigned </a:t>
            </a:r>
            <a:r>
              <a:rPr lang="en-US" altLang="en-US" b="1" dirty="0" err="1">
                <a:solidFill>
                  <a:srgbClr val="000000"/>
                </a:solidFill>
                <a:latin typeface="Courier New" panose="02070309020205020404" pitchFamily="49" charset="0"/>
                <a:cs typeface="DejaVu Sans" charset="0"/>
              </a:rPr>
              <a:t>int</a:t>
            </a:r>
            <a:r>
              <a:rPr lang="en-US" altLang="en-US" b="1" dirty="0">
                <a:solidFill>
                  <a:srgbClr val="000000"/>
                </a:solidFill>
                <a:latin typeface="Courier New" panose="02070309020205020404" pitchFamily="49" charset="0"/>
                <a:cs typeface="DejaVu Sans" charset="0"/>
              </a:rPr>
              <a:t> secs)</a:t>
            </a:r>
          </a:p>
          <a:p>
            <a:pPr lvl="2" eaLnBrk="1" hangingPunct="1">
              <a:lnSpc>
                <a:spcPct val="90000"/>
              </a:lnSpc>
              <a:spcBef>
                <a:spcPts val="450"/>
              </a:spcBef>
            </a:pPr>
            <a:endParaRPr lang="en-US" altLang="en-US" b="1" dirty="0">
              <a:solidFill>
                <a:srgbClr val="000000"/>
              </a:solidFill>
              <a:latin typeface="Courier New" panose="02070309020205020404" pitchFamily="49" charset="0"/>
              <a:cs typeface="DejaVu Sans" charset="0"/>
            </a:endParaRPr>
          </a:p>
        </p:txBody>
      </p:sp>
    </p:spTree>
    <p:extLst>
      <p:ext uri="{BB962C8B-B14F-4D97-AF65-F5344CB8AC3E}">
        <p14:creationId xmlns:p14="http://schemas.microsoft.com/office/powerpoint/2010/main" val="20033328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24578">
                                            <p:txEl>
                                              <p:pRg st="5" end="5"/>
                                            </p:txEl>
                                          </p:spTgt>
                                        </p:tgtEl>
                                        <p:attrNameLst>
                                          <p:attrName>style.visibility</p:attrName>
                                        </p:attrNameLst>
                                      </p:cBhvr>
                                      <p:to>
                                        <p:strVal val="visible"/>
                                      </p:to>
                                    </p:set>
                                    <p:animEffect transition="in" filter="fade">
                                      <p:cBhvr additive="repl">
                                        <p:cTn id="7" dur="500"/>
                                        <p:tgtEl>
                                          <p:spTgt spid="24578">
                                            <p:txEl>
                                              <p:pRg st="5" end="5"/>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24578">
                                            <p:txEl>
                                              <p:pRg st="6" end="6"/>
                                            </p:txEl>
                                          </p:spTgt>
                                        </p:tgtEl>
                                        <p:attrNameLst>
                                          <p:attrName>style.visibility</p:attrName>
                                        </p:attrNameLst>
                                      </p:cBhvr>
                                      <p:to>
                                        <p:strVal val="visible"/>
                                      </p:to>
                                    </p:set>
                                    <p:animEffect transition="in" filter="fade">
                                      <p:cBhvr additive="repl">
                                        <p:cTn id="10" dur="500"/>
                                        <p:tgtEl>
                                          <p:spTgt spid="24578">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fill="hold" nodeType="clickEffect">
                                  <p:stCondLst>
                                    <p:cond delay="0"/>
                                  </p:stCondLst>
                                  <p:childTnLst>
                                    <p:set>
                                      <p:cBhvr additive="repl">
                                        <p:cTn id="14" dur="1" fill="hold">
                                          <p:stCondLst>
                                            <p:cond delay="0"/>
                                          </p:stCondLst>
                                        </p:cTn>
                                        <p:tgtEl>
                                          <p:spTgt spid="24578">
                                            <p:txEl>
                                              <p:pRg st="7" end="7"/>
                                            </p:txEl>
                                          </p:spTgt>
                                        </p:tgtEl>
                                        <p:attrNameLst>
                                          <p:attrName>style.visibility</p:attrName>
                                        </p:attrNameLst>
                                      </p:cBhvr>
                                      <p:to>
                                        <p:strVal val="visible"/>
                                      </p:to>
                                    </p:set>
                                    <p:animEffect transition="in" filter="fade">
                                      <p:cBhvr additive="repl">
                                        <p:cTn id="15" dur="500"/>
                                        <p:tgtEl>
                                          <p:spTgt spid="24578">
                                            <p:txEl>
                                              <p:pRg st="7" end="7"/>
                                            </p:txEl>
                                          </p:spTgt>
                                        </p:tgtEl>
                                      </p:cBhvr>
                                    </p:animEffect>
                                  </p:childTnLst>
                                </p:cTn>
                              </p:par>
                              <p:par>
                                <p:cTn id="16" presetID="10" presetClass="entr" fill="hold" nodeType="withEffect">
                                  <p:stCondLst>
                                    <p:cond delay="0"/>
                                  </p:stCondLst>
                                  <p:childTnLst>
                                    <p:set>
                                      <p:cBhvr additive="repl">
                                        <p:cTn id="17" dur="1" fill="hold">
                                          <p:stCondLst>
                                            <p:cond delay="0"/>
                                          </p:stCondLst>
                                        </p:cTn>
                                        <p:tgtEl>
                                          <p:spTgt spid="24578">
                                            <p:txEl>
                                              <p:pRg st="8" end="8"/>
                                            </p:txEl>
                                          </p:spTgt>
                                        </p:tgtEl>
                                        <p:attrNameLst>
                                          <p:attrName>style.visibility</p:attrName>
                                        </p:attrNameLst>
                                      </p:cBhvr>
                                      <p:to>
                                        <p:strVal val="visible"/>
                                      </p:to>
                                    </p:set>
                                    <p:animEffect transition="in" filter="fade">
                                      <p:cBhvr additive="repl">
                                        <p:cTn id="18" dur="500"/>
                                        <p:tgtEl>
                                          <p:spTgt spid="24578">
                                            <p:txEl>
                                              <p:pRg st="8" end="8"/>
                                            </p:txEl>
                                          </p:spTgt>
                                        </p:tgtEl>
                                      </p:cBhvr>
                                    </p:animEffect>
                                  </p:childTnLst>
                                </p:cTn>
                              </p:par>
                              <p:par>
                                <p:cTn id="19" presetID="10" presetClass="entr" fill="hold" nodeType="withEffect">
                                  <p:stCondLst>
                                    <p:cond delay="0"/>
                                  </p:stCondLst>
                                  <p:childTnLst>
                                    <p:set>
                                      <p:cBhvr additive="repl">
                                        <p:cTn id="20" dur="1" fill="hold">
                                          <p:stCondLst>
                                            <p:cond delay="0"/>
                                          </p:stCondLst>
                                        </p:cTn>
                                        <p:tgtEl>
                                          <p:spTgt spid="24578">
                                            <p:txEl>
                                              <p:pRg st="12" end="12"/>
                                            </p:txEl>
                                          </p:spTgt>
                                        </p:tgtEl>
                                        <p:attrNameLst>
                                          <p:attrName>style.visibility</p:attrName>
                                        </p:attrNameLst>
                                      </p:cBhvr>
                                      <p:to>
                                        <p:strVal val="visible"/>
                                      </p:to>
                                    </p:set>
                                    <p:animEffect transition="in" filter="fade">
                                      <p:cBhvr additive="repl">
                                        <p:cTn id="21" dur="500"/>
                                        <p:tgtEl>
                                          <p:spTgt spid="24578">
                                            <p:txEl>
                                              <p:pRg st="12" end="12"/>
                                            </p:txEl>
                                          </p:spTgt>
                                        </p:tgtEl>
                                      </p:cBhvr>
                                    </p:animEffect>
                                  </p:childTnLst>
                                </p:cTn>
                              </p:par>
                              <p:par>
                                <p:cTn id="22" presetID="10" presetClass="entr" fill="hold" nodeType="withEffect">
                                  <p:stCondLst>
                                    <p:cond delay="0"/>
                                  </p:stCondLst>
                                  <p:childTnLst>
                                    <p:set>
                                      <p:cBhvr additive="repl">
                                        <p:cTn id="23" dur="1" fill="hold">
                                          <p:stCondLst>
                                            <p:cond delay="0"/>
                                          </p:stCondLst>
                                        </p:cTn>
                                        <p:tgtEl>
                                          <p:spTgt spid="24578">
                                            <p:txEl>
                                              <p:pRg st="9" end="9"/>
                                            </p:txEl>
                                          </p:spTgt>
                                        </p:tgtEl>
                                        <p:attrNameLst>
                                          <p:attrName>style.visibility</p:attrName>
                                        </p:attrNameLst>
                                      </p:cBhvr>
                                      <p:to>
                                        <p:strVal val="visible"/>
                                      </p:to>
                                    </p:set>
                                    <p:animEffect transition="in" filter="fade">
                                      <p:cBhvr additive="repl">
                                        <p:cTn id="24" dur="500"/>
                                        <p:tgtEl>
                                          <p:spTgt spid="24578">
                                            <p:txEl>
                                              <p:pRg st="9" end="9"/>
                                            </p:txEl>
                                          </p:spTgt>
                                        </p:tgtEl>
                                      </p:cBhvr>
                                    </p:animEffect>
                                  </p:childTnLst>
                                </p:cTn>
                              </p:par>
                              <p:par>
                                <p:cTn id="25" presetID="10" presetClass="entr" fill="hold" nodeType="withEffect">
                                  <p:stCondLst>
                                    <p:cond delay="0"/>
                                  </p:stCondLst>
                                  <p:childTnLst>
                                    <p:set>
                                      <p:cBhvr additive="repl">
                                        <p:cTn id="26" dur="1" fill="hold">
                                          <p:stCondLst>
                                            <p:cond delay="0"/>
                                          </p:stCondLst>
                                        </p:cTn>
                                        <p:tgtEl>
                                          <p:spTgt spid="24578">
                                            <p:txEl>
                                              <p:pRg st="10" end="10"/>
                                            </p:txEl>
                                          </p:spTgt>
                                        </p:tgtEl>
                                        <p:attrNameLst>
                                          <p:attrName>style.visibility</p:attrName>
                                        </p:attrNameLst>
                                      </p:cBhvr>
                                      <p:to>
                                        <p:strVal val="visible"/>
                                      </p:to>
                                    </p:set>
                                    <p:animEffect transition="in" filter="fade">
                                      <p:cBhvr additive="repl">
                                        <p:cTn id="27" dur="500"/>
                                        <p:tgtEl>
                                          <p:spTgt spid="24578">
                                            <p:txEl>
                                              <p:pRg st="10" end="10"/>
                                            </p:txEl>
                                          </p:spTgt>
                                        </p:tgtEl>
                                      </p:cBhvr>
                                    </p:animEffect>
                                  </p:childTnLst>
                                </p:cTn>
                              </p:par>
                              <p:par>
                                <p:cTn id="28" presetID="10" presetClass="entr" fill="hold" nodeType="withEffect">
                                  <p:stCondLst>
                                    <p:cond delay="0"/>
                                  </p:stCondLst>
                                  <p:childTnLst>
                                    <p:set>
                                      <p:cBhvr additive="repl">
                                        <p:cTn id="29" dur="1" fill="hold">
                                          <p:stCondLst>
                                            <p:cond delay="0"/>
                                          </p:stCondLst>
                                        </p:cTn>
                                        <p:tgtEl>
                                          <p:spTgt spid="24578">
                                            <p:txEl>
                                              <p:pRg st="11" end="11"/>
                                            </p:txEl>
                                          </p:spTgt>
                                        </p:tgtEl>
                                        <p:attrNameLst>
                                          <p:attrName>style.visibility</p:attrName>
                                        </p:attrNameLst>
                                      </p:cBhvr>
                                      <p:to>
                                        <p:strVal val="visible"/>
                                      </p:to>
                                    </p:set>
                                    <p:animEffect transition="in" filter="fade">
                                      <p:cBhvr additive="repl">
                                        <p:cTn id="30" dur="500"/>
                                        <p:tgtEl>
                                          <p:spTgt spid="24578">
                                            <p:txEl>
                                              <p:pRg st="11" end="11"/>
                                            </p:txEl>
                                          </p:spTgt>
                                        </p:tgtEl>
                                      </p:cBhvr>
                                    </p:animEffect>
                                  </p:childTnLst>
                                </p:cTn>
                              </p:par>
                              <p:par>
                                <p:cTn id="31" presetID="10" presetClass="entr" fill="hold" nodeType="withEffect">
                                  <p:stCondLst>
                                    <p:cond delay="0"/>
                                  </p:stCondLst>
                                  <p:childTnLst>
                                    <p:set>
                                      <p:cBhvr additive="repl">
                                        <p:cTn id="32" dur="1" fill="hold">
                                          <p:stCondLst>
                                            <p:cond delay="0"/>
                                          </p:stCondLst>
                                        </p:cTn>
                                        <p:tgtEl>
                                          <p:spTgt spid="24578">
                                            <p:txEl>
                                              <p:pRg st="13" end="13"/>
                                            </p:txEl>
                                          </p:spTgt>
                                        </p:tgtEl>
                                        <p:attrNameLst>
                                          <p:attrName>style.visibility</p:attrName>
                                        </p:attrNameLst>
                                      </p:cBhvr>
                                      <p:to>
                                        <p:strVal val="visible"/>
                                      </p:to>
                                    </p:set>
                                    <p:animEffect transition="in" filter="fade">
                                      <p:cBhvr additive="repl">
                                        <p:cTn id="33" dur="500"/>
                                        <p:tgtEl>
                                          <p:spTgt spid="2457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Receiving a Signal</a:t>
            </a:r>
          </a:p>
        </p:txBody>
      </p:sp>
      <p:sp>
        <p:nvSpPr>
          <p:cNvPr id="25602"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Default action</a:t>
            </a:r>
          </a:p>
          <a:p>
            <a:pPr lvl="1"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The process terminates [and dumps core]</a:t>
            </a:r>
          </a:p>
          <a:p>
            <a:pPr lvl="1"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The process stops until restarted by a SIGCONT signal</a:t>
            </a:r>
          </a:p>
          <a:p>
            <a:pPr lvl="1"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The process ignore the signal</a:t>
            </a:r>
          </a:p>
          <a:p>
            <a:pPr eaLnBrk="1" hangingPunct="1">
              <a:lnSpc>
                <a:spcPct val="90000"/>
              </a:lnSpc>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Can modify the default action with the </a:t>
            </a:r>
            <a:r>
              <a:rPr lang="en-US" altLang="en-US" sz="2800" b="1">
                <a:solidFill>
                  <a:srgbClr val="000000"/>
                </a:solidFill>
                <a:latin typeface="Courier New" panose="02070309020205020404" pitchFamily="49" charset="0"/>
                <a:cs typeface="DejaVu Sans" charset="0"/>
              </a:rPr>
              <a:t>signal</a:t>
            </a:r>
            <a:r>
              <a:rPr lang="en-US" altLang="en-US" sz="2800">
                <a:solidFill>
                  <a:srgbClr val="000000"/>
                </a:solidFill>
                <a:latin typeface="Calibri" panose="020F0502020204030204" pitchFamily="34" charset="0"/>
                <a:cs typeface="DejaVu Sans" charset="0"/>
              </a:rPr>
              <a:t> function</a:t>
            </a:r>
          </a:p>
          <a:p>
            <a:pPr lvl="1"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Additional action: “Handle the signal”</a:t>
            </a:r>
          </a:p>
          <a:p>
            <a:pPr lvl="2" eaLnBrk="1" hangingPunct="1">
              <a:lnSpc>
                <a:spcPct val="9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void sigint_handler(int sig);</a:t>
            </a:r>
          </a:p>
          <a:p>
            <a:pPr lvl="2" eaLnBrk="1" hangingPunct="1">
              <a:lnSpc>
                <a:spcPct val="9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signal(SIGINT, sigint_handler);</a:t>
            </a:r>
          </a:p>
          <a:p>
            <a:pPr lvl="1"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Cannot modify action for SIGSTOP and SIGKILL</a:t>
            </a:r>
          </a:p>
        </p:txBody>
      </p:sp>
    </p:spTree>
    <p:extLst>
      <p:ext uri="{BB962C8B-B14F-4D97-AF65-F5344CB8AC3E}">
        <p14:creationId xmlns:p14="http://schemas.microsoft.com/office/powerpoint/2010/main" val="4411170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25602">
                                            <p:txEl>
                                              <p:pRg st="1" end="1"/>
                                            </p:txEl>
                                          </p:spTgt>
                                        </p:tgtEl>
                                        <p:attrNameLst>
                                          <p:attrName>style.visibility</p:attrName>
                                        </p:attrNameLst>
                                      </p:cBhvr>
                                      <p:to>
                                        <p:strVal val="visible"/>
                                      </p:to>
                                    </p:set>
                                    <p:animEffect transition="in" filter="fade">
                                      <p:cBhvr additive="repl">
                                        <p:cTn id="7" dur="500"/>
                                        <p:tgtEl>
                                          <p:spTgt spid="25602">
                                            <p:txEl>
                                              <p:pRg st="1" end="1"/>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25602">
                                            <p:txEl>
                                              <p:pRg st="2" end="2"/>
                                            </p:txEl>
                                          </p:spTgt>
                                        </p:tgtEl>
                                        <p:attrNameLst>
                                          <p:attrName>style.visibility</p:attrName>
                                        </p:attrNameLst>
                                      </p:cBhvr>
                                      <p:to>
                                        <p:strVal val="visible"/>
                                      </p:to>
                                    </p:set>
                                    <p:animEffect transition="in" filter="fade">
                                      <p:cBhvr additive="repl">
                                        <p:cTn id="10" dur="500"/>
                                        <p:tgtEl>
                                          <p:spTgt spid="25602">
                                            <p:txEl>
                                              <p:pRg st="2" end="2"/>
                                            </p:txEl>
                                          </p:spTgt>
                                        </p:tgtEl>
                                      </p:cBhvr>
                                    </p:animEffect>
                                  </p:childTnLst>
                                </p:cTn>
                              </p:par>
                              <p:par>
                                <p:cTn id="11" presetID="10" presetClass="entr" fill="hold" nodeType="withEffect">
                                  <p:stCondLst>
                                    <p:cond delay="0"/>
                                  </p:stCondLst>
                                  <p:childTnLst>
                                    <p:set>
                                      <p:cBhvr additive="repl">
                                        <p:cTn id="12" dur="1" fill="hold">
                                          <p:stCondLst>
                                            <p:cond delay="0"/>
                                          </p:stCondLst>
                                        </p:cTn>
                                        <p:tgtEl>
                                          <p:spTgt spid="25602">
                                            <p:txEl>
                                              <p:pRg st="3" end="3"/>
                                            </p:txEl>
                                          </p:spTgt>
                                        </p:tgtEl>
                                        <p:attrNameLst>
                                          <p:attrName>style.visibility</p:attrName>
                                        </p:attrNameLst>
                                      </p:cBhvr>
                                      <p:to>
                                        <p:strVal val="visible"/>
                                      </p:to>
                                    </p:set>
                                    <p:animEffect transition="in" filter="fade">
                                      <p:cBhvr additive="repl">
                                        <p:cTn id="13" dur="500"/>
                                        <p:tgtEl>
                                          <p:spTgt spid="25602">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fill="hold" nodeType="clickEffect">
                                  <p:stCondLst>
                                    <p:cond delay="0"/>
                                  </p:stCondLst>
                                  <p:childTnLst>
                                    <p:set>
                                      <p:cBhvr additive="repl">
                                        <p:cTn id="17" dur="1" fill="hold">
                                          <p:stCondLst>
                                            <p:cond delay="0"/>
                                          </p:stCondLst>
                                        </p:cTn>
                                        <p:tgtEl>
                                          <p:spTgt spid="25602">
                                            <p:txEl>
                                              <p:pRg st="5" end="5"/>
                                            </p:txEl>
                                          </p:spTgt>
                                        </p:tgtEl>
                                        <p:attrNameLst>
                                          <p:attrName>style.visibility</p:attrName>
                                        </p:attrNameLst>
                                      </p:cBhvr>
                                      <p:to>
                                        <p:strVal val="visible"/>
                                      </p:to>
                                    </p:set>
                                    <p:animEffect transition="in" filter="fade">
                                      <p:cBhvr additive="repl">
                                        <p:cTn id="18" dur="500"/>
                                        <p:tgtEl>
                                          <p:spTgt spid="25602">
                                            <p:txEl>
                                              <p:pRg st="5" end="5"/>
                                            </p:txEl>
                                          </p:spTgt>
                                        </p:tgtEl>
                                      </p:cBhvr>
                                    </p:animEffect>
                                  </p:childTnLst>
                                </p:cTn>
                              </p:par>
                              <p:par>
                                <p:cTn id="19" presetID="10" presetClass="entr" fill="hold" nodeType="withEffect">
                                  <p:stCondLst>
                                    <p:cond delay="0"/>
                                  </p:stCondLst>
                                  <p:childTnLst>
                                    <p:set>
                                      <p:cBhvr additive="repl">
                                        <p:cTn id="20" dur="1" fill="hold">
                                          <p:stCondLst>
                                            <p:cond delay="0"/>
                                          </p:stCondLst>
                                        </p:cTn>
                                        <p:tgtEl>
                                          <p:spTgt spid="25602">
                                            <p:txEl>
                                              <p:pRg st="6" end="6"/>
                                            </p:txEl>
                                          </p:spTgt>
                                        </p:tgtEl>
                                        <p:attrNameLst>
                                          <p:attrName>style.visibility</p:attrName>
                                        </p:attrNameLst>
                                      </p:cBhvr>
                                      <p:to>
                                        <p:strVal val="visible"/>
                                      </p:to>
                                    </p:set>
                                    <p:animEffect transition="in" filter="fade">
                                      <p:cBhvr additive="repl">
                                        <p:cTn id="21" dur="500"/>
                                        <p:tgtEl>
                                          <p:spTgt spid="25602">
                                            <p:txEl>
                                              <p:pRg st="6" end="6"/>
                                            </p:txEl>
                                          </p:spTgt>
                                        </p:tgtEl>
                                      </p:cBhvr>
                                    </p:animEffect>
                                  </p:childTnLst>
                                </p:cTn>
                              </p:par>
                              <p:par>
                                <p:cTn id="22" presetID="10" presetClass="entr" fill="hold" nodeType="withEffect">
                                  <p:stCondLst>
                                    <p:cond delay="0"/>
                                  </p:stCondLst>
                                  <p:childTnLst>
                                    <p:set>
                                      <p:cBhvr additive="repl">
                                        <p:cTn id="23" dur="1" fill="hold">
                                          <p:stCondLst>
                                            <p:cond delay="0"/>
                                          </p:stCondLst>
                                        </p:cTn>
                                        <p:tgtEl>
                                          <p:spTgt spid="25602">
                                            <p:txEl>
                                              <p:pRg st="7" end="7"/>
                                            </p:txEl>
                                          </p:spTgt>
                                        </p:tgtEl>
                                        <p:attrNameLst>
                                          <p:attrName>style.visibility</p:attrName>
                                        </p:attrNameLst>
                                      </p:cBhvr>
                                      <p:to>
                                        <p:strVal val="visible"/>
                                      </p:to>
                                    </p:set>
                                    <p:animEffect transition="in" filter="fade">
                                      <p:cBhvr additive="repl">
                                        <p:cTn id="24" dur="500"/>
                                        <p:tgtEl>
                                          <p:spTgt spid="25602">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fill="hold" nodeType="clickEffect">
                                  <p:stCondLst>
                                    <p:cond delay="0"/>
                                  </p:stCondLst>
                                  <p:childTnLst>
                                    <p:set>
                                      <p:cBhvr additive="repl">
                                        <p:cTn id="28" dur="1" fill="hold">
                                          <p:stCondLst>
                                            <p:cond delay="0"/>
                                          </p:stCondLst>
                                        </p:cTn>
                                        <p:tgtEl>
                                          <p:spTgt spid="25602">
                                            <p:txEl>
                                              <p:pRg st="8" end="8"/>
                                            </p:txEl>
                                          </p:spTgt>
                                        </p:tgtEl>
                                        <p:attrNameLst>
                                          <p:attrName>style.visibility</p:attrName>
                                        </p:attrNameLst>
                                      </p:cBhvr>
                                      <p:to>
                                        <p:strVal val="visible"/>
                                      </p:to>
                                    </p:set>
                                    <p:animEffect transition="in" filter="fade">
                                      <p:cBhvr additive="repl">
                                        <p:cTn id="29" dur="500"/>
                                        <p:tgtEl>
                                          <p:spTgt spid="256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Receiving a Signal	</a:t>
            </a:r>
          </a:p>
        </p:txBody>
      </p:sp>
      <p:sp>
        <p:nvSpPr>
          <p:cNvPr id="25603"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b="1">
                <a:solidFill>
                  <a:srgbClr val="000000"/>
                </a:solidFill>
                <a:latin typeface="Courier New" panose="02070309020205020404" pitchFamily="49" charset="0"/>
                <a:cs typeface="DejaVu Sans" charset="0"/>
              </a:rPr>
              <a:t>pending:</a:t>
            </a:r>
            <a:r>
              <a:rPr lang="en-US" altLang="en-US" sz="2800">
                <a:solidFill>
                  <a:srgbClr val="000000"/>
                </a:solidFill>
                <a:latin typeface="Calibri" panose="020F0502020204030204" pitchFamily="34" charset="0"/>
                <a:cs typeface="DejaVu Sans" charset="0"/>
              </a:rPr>
              <a:t> bit vector: bit </a:t>
            </a:r>
            <a:r>
              <a:rPr lang="en-US" altLang="en-US" sz="2800" i="1">
                <a:solidFill>
                  <a:srgbClr val="000000"/>
                </a:solidFill>
                <a:latin typeface="Calibri" panose="020F0502020204030204" pitchFamily="34" charset="0"/>
                <a:cs typeface="DejaVu Sans" charset="0"/>
              </a:rPr>
              <a:t>k </a:t>
            </a:r>
            <a:r>
              <a:rPr lang="en-US" altLang="en-US" sz="2800">
                <a:solidFill>
                  <a:srgbClr val="000000"/>
                </a:solidFill>
                <a:latin typeface="Calibri" panose="020F0502020204030204" pitchFamily="34" charset="0"/>
                <a:cs typeface="DejaVu Sans" charset="0"/>
              </a:rPr>
              <a:t>is set when signal type </a:t>
            </a:r>
            <a:r>
              <a:rPr lang="en-US" altLang="en-US" sz="2800" i="1">
                <a:solidFill>
                  <a:srgbClr val="000000"/>
                </a:solidFill>
                <a:latin typeface="Calibri" panose="020F0502020204030204" pitchFamily="34" charset="0"/>
                <a:cs typeface="DejaVu Sans" charset="0"/>
              </a:rPr>
              <a:t>k</a:t>
            </a:r>
            <a:r>
              <a:rPr lang="en-US" altLang="en-US" sz="2800">
                <a:solidFill>
                  <a:srgbClr val="000000"/>
                </a:solidFill>
                <a:latin typeface="Calibri" panose="020F0502020204030204" pitchFamily="34" charset="0"/>
                <a:cs typeface="DejaVu Sans" charset="0"/>
              </a:rPr>
              <a:t> is delivered, clear when signal received</a:t>
            </a:r>
          </a:p>
          <a:p>
            <a:pPr eaLnBrk="1" hangingPunct="1">
              <a:spcBef>
                <a:spcPts val="700"/>
              </a:spcBef>
              <a:buFont typeface="Arial" panose="020B0604020202020204" pitchFamily="34" charset="0"/>
              <a:buChar char="•"/>
            </a:pPr>
            <a:r>
              <a:rPr lang="en-US" altLang="en-US" sz="2800" b="1">
                <a:solidFill>
                  <a:srgbClr val="000000"/>
                </a:solidFill>
                <a:latin typeface="Courier New" panose="02070309020205020404" pitchFamily="49" charset="0"/>
                <a:cs typeface="DejaVu Sans" charset="0"/>
              </a:rPr>
              <a:t>blocked: </a:t>
            </a:r>
            <a:r>
              <a:rPr lang="en-US" altLang="en-US" sz="2800">
                <a:solidFill>
                  <a:srgbClr val="000000"/>
                </a:solidFill>
                <a:latin typeface="Calibri" panose="020F0502020204030204" pitchFamily="34" charset="0"/>
                <a:cs typeface="DejaVu Sans" charset="0"/>
              </a:rPr>
              <a:t>bit vector of signals that should not be received</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Only receive non-blocked, pending signals</a:t>
            </a:r>
          </a:p>
          <a:p>
            <a:pPr lvl="1" eaLnBrk="1" hangingPunct="1">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pending &amp; ~blocked</a:t>
            </a:r>
          </a:p>
        </p:txBody>
      </p:sp>
    </p:spTree>
    <p:extLst>
      <p:ext uri="{BB962C8B-B14F-4D97-AF65-F5344CB8AC3E}">
        <p14:creationId xmlns:p14="http://schemas.microsoft.com/office/powerpoint/2010/main" val="19561985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1981200" y="252414"/>
            <a:ext cx="82296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Inheriting Signals and Handlers through fork</a:t>
            </a:r>
          </a:p>
        </p:txBody>
      </p:sp>
      <p:sp>
        <p:nvSpPr>
          <p:cNvPr id="2662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From the man page for fork:</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The child’s set of pending signals is initially empty</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Otherwise, signal handlers are inherited upon a call to fork()</a:t>
            </a:r>
          </a:p>
          <a:p>
            <a:pPr eaLnBrk="1" hangingPunct="1">
              <a:spcBef>
                <a:spcPts val="700"/>
              </a:spcBef>
              <a:buFont typeface="Arial" panose="020B0604020202020204" pitchFamily="34" charset="0"/>
              <a:buChar char="•"/>
            </a:pPr>
            <a:r>
              <a:rPr lang="en-US" altLang="en-US" sz="2800" b="1">
                <a:solidFill>
                  <a:srgbClr val="000000"/>
                </a:solidFill>
                <a:latin typeface="Calibri" panose="020F0502020204030204" pitchFamily="34" charset="0"/>
                <a:cs typeface="DejaVu Sans" charset="0"/>
              </a:rPr>
              <a:t>However, they are lost upon a call to exec </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(after all, the code for those handlers may not exist in the image loaded by the call to exec!)</a:t>
            </a:r>
          </a:p>
        </p:txBody>
      </p:sp>
    </p:spTree>
    <p:extLst>
      <p:ext uri="{BB962C8B-B14F-4D97-AF65-F5344CB8AC3E}">
        <p14:creationId xmlns:p14="http://schemas.microsoft.com/office/powerpoint/2010/main" val="41403353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Synchronizing Processes</a:t>
            </a:r>
          </a:p>
        </p:txBody>
      </p:sp>
      <p:sp>
        <p:nvSpPr>
          <p:cNvPr id="27651" name="Text Box 2"/>
          <p:cNvSpPr txBox="1">
            <a:spLocks noChangeArrowheads="1"/>
          </p:cNvSpPr>
          <p:nvPr/>
        </p:nvSpPr>
        <p:spPr bwMode="auto">
          <a:xfrm>
            <a:off x="1981200" y="1600201"/>
            <a:ext cx="8229600" cy="457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Preemptive scheduler run multiple programs “concurrently” by time slicing</a:t>
            </a:r>
          </a:p>
          <a:p>
            <a:pPr lvl="1"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How does time slicing work? </a:t>
            </a:r>
          </a:p>
          <a:p>
            <a:pPr lvl="1"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The scheduler can stop a program at any point</a:t>
            </a:r>
          </a:p>
          <a:p>
            <a:pPr lvl="1"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Signal handler code can run at any point, too</a:t>
            </a:r>
          </a:p>
          <a:p>
            <a:pPr eaLnBrk="1" hangingPunct="1">
              <a:lnSpc>
                <a:spcPct val="90000"/>
              </a:lnSpc>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Program behaviors depend on how the scheduler interleaves the execution of processes</a:t>
            </a:r>
          </a:p>
          <a:p>
            <a:pPr eaLnBrk="1" hangingPunct="1">
              <a:lnSpc>
                <a:spcPct val="90000"/>
              </a:lnSpc>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Racing condition between parent and child!</a:t>
            </a:r>
          </a:p>
          <a:p>
            <a:pPr lvl="1"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Why? </a:t>
            </a:r>
          </a:p>
        </p:txBody>
      </p:sp>
    </p:spTree>
    <p:extLst>
      <p:ext uri="{BB962C8B-B14F-4D97-AF65-F5344CB8AC3E}">
        <p14:creationId xmlns:p14="http://schemas.microsoft.com/office/powerpoint/2010/main" val="27446022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Race Hazard</a:t>
            </a:r>
          </a:p>
        </p:txBody>
      </p:sp>
      <p:sp>
        <p:nvSpPr>
          <p:cNvPr id="29698"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Different behaviors of program depending upon how the schedule interleaves the execution of code.</a:t>
            </a:r>
          </a:p>
        </p:txBody>
      </p:sp>
    </p:spTree>
    <p:extLst>
      <p:ext uri="{BB962C8B-B14F-4D97-AF65-F5344CB8AC3E}">
        <p14:creationId xmlns:p14="http://schemas.microsoft.com/office/powerpoint/2010/main" val="65272450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29698">
                                            <p:txEl>
                                              <p:pRg st="0" end="0"/>
                                            </p:txEl>
                                          </p:spTgt>
                                        </p:tgtEl>
                                        <p:attrNameLst>
                                          <p:attrName>style.visibility</p:attrName>
                                        </p:attrNameLst>
                                      </p:cBhvr>
                                      <p:to>
                                        <p:strVal val="visible"/>
                                      </p:to>
                                    </p:set>
                                    <p:animEffect transition="in" filter="fade">
                                      <p:cBhvr additive="repl">
                                        <p:cTn id="7" dur="500"/>
                                        <p:tgtEl>
                                          <p:spTgt spid="296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Parent &amp; Child Race Hazard</a:t>
            </a:r>
          </a:p>
        </p:txBody>
      </p:sp>
      <p:sp>
        <p:nvSpPr>
          <p:cNvPr id="29699"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1pPr>
            <a:lvl2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2pPr>
            <a:lvl3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3pPr>
            <a:lvl4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4pPr>
            <a:lvl5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sigchld_handler() {</a:t>
            </a: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  pid = waitpid(…);</a:t>
            </a: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  deletejob(pid);</a:t>
            </a: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a:t>
            </a:r>
          </a:p>
          <a:p>
            <a:pPr eaLnBrk="1" hangingPunct="1">
              <a:lnSpc>
                <a:spcPct val="80000"/>
              </a:lnSpc>
              <a:spcBef>
                <a:spcPts val="450"/>
              </a:spcBef>
            </a:pPr>
            <a:endParaRPr lang="en-US" altLang="en-US" b="1">
              <a:solidFill>
                <a:srgbClr val="000000"/>
              </a:solidFill>
              <a:latin typeface="Courier New" panose="02070309020205020404" pitchFamily="49" charset="0"/>
              <a:cs typeface="DejaVu Sans" charset="0"/>
            </a:endParaRP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eval() {</a:t>
            </a: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  pid = fork();</a:t>
            </a:r>
          </a:p>
          <a:p>
            <a:pPr eaLnBrk="1" hangingPunct="1">
              <a:lnSpc>
                <a:spcPct val="80000"/>
              </a:lnSpc>
              <a:spcBef>
                <a:spcPts val="450"/>
              </a:spcBef>
            </a:pPr>
            <a:r>
              <a:rPr lang="en-US" altLang="en-US" b="1">
                <a:solidFill>
                  <a:srgbClr val="0033CC"/>
                </a:solidFill>
                <a:latin typeface="Courier New" panose="02070309020205020404" pitchFamily="49" charset="0"/>
                <a:cs typeface="DejaVu Sans" charset="0"/>
              </a:rPr>
              <a:t>  if</a:t>
            </a:r>
            <a:r>
              <a:rPr lang="en-US" altLang="en-US" b="1">
                <a:solidFill>
                  <a:srgbClr val="000000"/>
                </a:solidFill>
                <a:latin typeface="Courier New" panose="02070309020205020404" pitchFamily="49" charset="0"/>
                <a:cs typeface="DejaVu Sans" charset="0"/>
              </a:rPr>
              <a:t>(pid == 0)</a:t>
            </a: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  { </a:t>
            </a:r>
            <a:r>
              <a:rPr lang="en-US" altLang="en-US" b="1">
                <a:solidFill>
                  <a:srgbClr val="006600"/>
                </a:solidFill>
                <a:latin typeface="Courier New" panose="02070309020205020404" pitchFamily="49" charset="0"/>
                <a:cs typeface="DejaVu Sans" charset="0"/>
              </a:rPr>
              <a:t>/* child */</a:t>
            </a: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    execve(…);</a:t>
            </a: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  }</a:t>
            </a:r>
          </a:p>
          <a:p>
            <a:pPr eaLnBrk="1" hangingPunct="1">
              <a:lnSpc>
                <a:spcPct val="80000"/>
              </a:lnSpc>
              <a:spcBef>
                <a:spcPts val="450"/>
              </a:spcBef>
            </a:pPr>
            <a:r>
              <a:rPr lang="en-US" altLang="en-US" b="1">
                <a:solidFill>
                  <a:srgbClr val="006600"/>
                </a:solidFill>
                <a:latin typeface="Courier New" panose="02070309020205020404" pitchFamily="49" charset="0"/>
                <a:cs typeface="DejaVu Sans" charset="0"/>
              </a:rPr>
              <a:t>  /* parent */</a:t>
            </a:r>
          </a:p>
          <a:p>
            <a:pPr eaLnBrk="1" hangingPunct="1">
              <a:lnSpc>
                <a:spcPct val="80000"/>
              </a:lnSpc>
              <a:spcBef>
                <a:spcPts val="450"/>
              </a:spcBef>
            </a:pPr>
            <a:r>
              <a:rPr lang="en-US" altLang="en-US" b="1">
                <a:solidFill>
                  <a:srgbClr val="006600"/>
                </a:solidFill>
                <a:latin typeface="Courier New" panose="02070309020205020404" pitchFamily="49" charset="0"/>
                <a:cs typeface="DejaVu Sans" charset="0"/>
              </a:rPr>
              <a:t>  /* signal handler might run BEFORE addjob() */</a:t>
            </a: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  addjob(…);</a:t>
            </a:r>
          </a:p>
          <a:p>
            <a:pPr eaLnBrk="1" hangingPunct="1">
              <a:lnSpc>
                <a:spcPct val="80000"/>
              </a:lnSpc>
              <a:spcBef>
                <a:spcPts val="450"/>
              </a:spcBef>
            </a:pPr>
            <a:r>
              <a:rPr lang="en-US" altLang="en-US" b="1">
                <a:solidFill>
                  <a:srgbClr val="000000"/>
                </a:solidFill>
                <a:latin typeface="Courier New" panose="02070309020205020404" pitchFamily="49" charset="0"/>
                <a:cs typeface="DejaVu Sans" charset="0"/>
              </a:rPr>
              <a:t>}</a:t>
            </a:r>
          </a:p>
        </p:txBody>
      </p:sp>
    </p:spTree>
    <p:extLst>
      <p:ext uri="{BB962C8B-B14F-4D97-AF65-F5344CB8AC3E}">
        <p14:creationId xmlns:p14="http://schemas.microsoft.com/office/powerpoint/2010/main" val="100815272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1"/>
          <p:cNvSpPr>
            <a:spLocks noChangeShapeType="1"/>
          </p:cNvSpPr>
          <p:nvPr/>
        </p:nvSpPr>
        <p:spPr bwMode="auto">
          <a:xfrm>
            <a:off x="2895600" y="2133600"/>
            <a:ext cx="7543800" cy="1588"/>
          </a:xfrm>
          <a:prstGeom prst="line">
            <a:avLst/>
          </a:prstGeom>
          <a:noFill/>
          <a:ln w="1908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23" name="Text Box 2"/>
          <p:cNvSpPr txBox="1">
            <a:spLocks noChangeArrowheads="1"/>
          </p:cNvSpPr>
          <p:nvPr/>
        </p:nvSpPr>
        <p:spPr bwMode="auto">
          <a:xfrm>
            <a:off x="3209925" y="1682750"/>
            <a:ext cx="868570"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a:solidFill>
                  <a:srgbClr val="000000"/>
                </a:solidFill>
              </a:rPr>
              <a:t>Shell</a:t>
            </a:r>
          </a:p>
        </p:txBody>
      </p:sp>
      <p:sp>
        <p:nvSpPr>
          <p:cNvPr id="30724" name="Text Box 3"/>
          <p:cNvSpPr txBox="1">
            <a:spLocks noChangeArrowheads="1"/>
          </p:cNvSpPr>
          <p:nvPr/>
        </p:nvSpPr>
        <p:spPr bwMode="auto">
          <a:xfrm>
            <a:off x="5332414" y="1673225"/>
            <a:ext cx="2205475"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a:solidFill>
                  <a:srgbClr val="000000"/>
                </a:solidFill>
              </a:rPr>
              <a:t>Signal Handler</a:t>
            </a:r>
          </a:p>
        </p:txBody>
      </p:sp>
      <p:sp>
        <p:nvSpPr>
          <p:cNvPr id="30725" name="Text Box 4"/>
          <p:cNvSpPr txBox="1">
            <a:spLocks noChangeArrowheads="1"/>
          </p:cNvSpPr>
          <p:nvPr/>
        </p:nvSpPr>
        <p:spPr bwMode="auto">
          <a:xfrm>
            <a:off x="8874125" y="1673225"/>
            <a:ext cx="886204"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a:solidFill>
                  <a:srgbClr val="000000"/>
                </a:solidFill>
              </a:rPr>
              <a:t>Child</a:t>
            </a:r>
          </a:p>
        </p:txBody>
      </p:sp>
      <p:sp>
        <p:nvSpPr>
          <p:cNvPr id="30726" name="Text Box 5"/>
          <p:cNvSpPr txBox="1">
            <a:spLocks noChangeArrowheads="1"/>
          </p:cNvSpPr>
          <p:nvPr/>
        </p:nvSpPr>
        <p:spPr bwMode="auto">
          <a:xfrm>
            <a:off x="3122613" y="2209800"/>
            <a:ext cx="1657248" cy="878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b="1">
                <a:solidFill>
                  <a:srgbClr val="1F497D"/>
                </a:solidFill>
                <a:latin typeface="Courier New" panose="02070309020205020404" pitchFamily="49" charset="0"/>
              </a:rPr>
              <a:t>fork()</a:t>
            </a:r>
          </a:p>
          <a:p>
            <a:pPr eaLnBrk="1" hangingPunct="1">
              <a:lnSpc>
                <a:spcPct val="90000"/>
              </a:lnSpc>
              <a:spcBef>
                <a:spcPts val="900"/>
              </a:spcBef>
            </a:pPr>
            <a:r>
              <a:rPr lang="en-US" altLang="en-US" sz="2400" b="1">
                <a:solidFill>
                  <a:srgbClr val="1F497D"/>
                </a:solidFill>
                <a:latin typeface="Courier New" panose="02070309020205020404" pitchFamily="49" charset="0"/>
              </a:rPr>
              <a:t>addjob()</a:t>
            </a:r>
          </a:p>
        </p:txBody>
      </p:sp>
      <p:sp>
        <p:nvSpPr>
          <p:cNvPr id="30727" name="Text Box 6"/>
          <p:cNvSpPr txBox="1">
            <a:spLocks noChangeArrowheads="1"/>
          </p:cNvSpPr>
          <p:nvPr/>
        </p:nvSpPr>
        <p:spPr bwMode="auto">
          <a:xfrm>
            <a:off x="8567738" y="3116263"/>
            <a:ext cx="1657248" cy="878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b="1">
                <a:solidFill>
                  <a:srgbClr val="1F497D"/>
                </a:solidFill>
                <a:latin typeface="Courier New" panose="02070309020205020404" pitchFamily="49" charset="0"/>
              </a:rPr>
              <a:t>execve()</a:t>
            </a:r>
          </a:p>
          <a:p>
            <a:pPr eaLnBrk="1" hangingPunct="1">
              <a:lnSpc>
                <a:spcPct val="90000"/>
              </a:lnSpc>
              <a:spcBef>
                <a:spcPts val="900"/>
              </a:spcBef>
            </a:pPr>
            <a:r>
              <a:rPr lang="en-US" altLang="en-US" sz="2400" b="1">
                <a:solidFill>
                  <a:srgbClr val="1F497D"/>
                </a:solidFill>
                <a:latin typeface="Courier New" panose="02070309020205020404" pitchFamily="49" charset="0"/>
              </a:rPr>
              <a:t>exit()</a:t>
            </a:r>
          </a:p>
        </p:txBody>
      </p:sp>
      <p:sp>
        <p:nvSpPr>
          <p:cNvPr id="30728" name="Text Box 7"/>
          <p:cNvSpPr txBox="1">
            <a:spLocks noChangeArrowheads="1"/>
          </p:cNvSpPr>
          <p:nvPr/>
        </p:nvSpPr>
        <p:spPr bwMode="auto">
          <a:xfrm>
            <a:off x="4941888" y="4173538"/>
            <a:ext cx="3316356" cy="878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b="1">
                <a:solidFill>
                  <a:srgbClr val="1F497D"/>
                </a:solidFill>
                <a:latin typeface="Courier New" panose="02070309020205020404" pitchFamily="49" charset="0"/>
              </a:rPr>
              <a:t>sigchld_handler()</a:t>
            </a:r>
          </a:p>
          <a:p>
            <a:pPr eaLnBrk="1" hangingPunct="1">
              <a:lnSpc>
                <a:spcPct val="90000"/>
              </a:lnSpc>
              <a:spcBef>
                <a:spcPts val="900"/>
              </a:spcBef>
            </a:pPr>
            <a:r>
              <a:rPr lang="en-US" altLang="en-US" sz="2400" b="1">
                <a:solidFill>
                  <a:srgbClr val="1F497D"/>
                </a:solidFill>
                <a:latin typeface="Courier New" panose="02070309020205020404" pitchFamily="49" charset="0"/>
              </a:rPr>
              <a:t>deletejobs()</a:t>
            </a:r>
          </a:p>
        </p:txBody>
      </p:sp>
      <p:sp>
        <p:nvSpPr>
          <p:cNvPr id="30729" name="Line 8"/>
          <p:cNvSpPr>
            <a:spLocks noChangeShapeType="1"/>
          </p:cNvSpPr>
          <p:nvPr/>
        </p:nvSpPr>
        <p:spPr bwMode="auto">
          <a:xfrm>
            <a:off x="2895600" y="3124200"/>
            <a:ext cx="7543800" cy="1588"/>
          </a:xfrm>
          <a:prstGeom prst="line">
            <a:avLst/>
          </a:prstGeom>
          <a:noFill/>
          <a:ln w="1908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0" name="Line 9"/>
          <p:cNvSpPr>
            <a:spLocks noChangeShapeType="1"/>
          </p:cNvSpPr>
          <p:nvPr/>
        </p:nvSpPr>
        <p:spPr bwMode="auto">
          <a:xfrm>
            <a:off x="2895600" y="4114800"/>
            <a:ext cx="7543800" cy="1588"/>
          </a:xfrm>
          <a:prstGeom prst="line">
            <a:avLst/>
          </a:prstGeom>
          <a:noFill/>
          <a:ln w="1908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1" name="Line 10"/>
          <p:cNvSpPr>
            <a:spLocks noChangeShapeType="1"/>
          </p:cNvSpPr>
          <p:nvPr/>
        </p:nvSpPr>
        <p:spPr bwMode="auto">
          <a:xfrm>
            <a:off x="2895600" y="5105400"/>
            <a:ext cx="7543800" cy="1588"/>
          </a:xfrm>
          <a:prstGeom prst="line">
            <a:avLst/>
          </a:prstGeom>
          <a:noFill/>
          <a:ln w="1908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2" name="Line 11"/>
          <p:cNvSpPr>
            <a:spLocks noChangeShapeType="1"/>
          </p:cNvSpPr>
          <p:nvPr/>
        </p:nvSpPr>
        <p:spPr bwMode="auto">
          <a:xfrm>
            <a:off x="2209800" y="2057400"/>
            <a:ext cx="1588"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3" name="Line 12"/>
          <p:cNvSpPr>
            <a:spLocks noChangeShapeType="1"/>
          </p:cNvSpPr>
          <p:nvPr/>
        </p:nvSpPr>
        <p:spPr bwMode="auto">
          <a:xfrm>
            <a:off x="2057400" y="2133600"/>
            <a:ext cx="1588" cy="304800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4" name="Text Box 13"/>
          <p:cNvSpPr txBox="1">
            <a:spLocks noChangeArrowheads="1"/>
          </p:cNvSpPr>
          <p:nvPr/>
        </p:nvSpPr>
        <p:spPr bwMode="auto">
          <a:xfrm>
            <a:off x="1716089" y="1674813"/>
            <a:ext cx="764375"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a:solidFill>
                  <a:srgbClr val="000000"/>
                </a:solidFill>
              </a:rPr>
              <a:t>time</a:t>
            </a:r>
          </a:p>
        </p:txBody>
      </p:sp>
      <p:sp>
        <p:nvSpPr>
          <p:cNvPr id="30735" name="Line 14"/>
          <p:cNvSpPr>
            <a:spLocks noChangeShapeType="1"/>
          </p:cNvSpPr>
          <p:nvPr/>
        </p:nvSpPr>
        <p:spPr bwMode="auto">
          <a:xfrm>
            <a:off x="3048000" y="2133600"/>
            <a:ext cx="1588" cy="99060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6" name="Line 15"/>
          <p:cNvSpPr>
            <a:spLocks noChangeShapeType="1"/>
          </p:cNvSpPr>
          <p:nvPr/>
        </p:nvSpPr>
        <p:spPr bwMode="auto">
          <a:xfrm>
            <a:off x="8416925" y="3124200"/>
            <a:ext cx="1588" cy="99060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7" name="Line 16"/>
          <p:cNvSpPr>
            <a:spLocks noChangeShapeType="1"/>
          </p:cNvSpPr>
          <p:nvPr/>
        </p:nvSpPr>
        <p:spPr bwMode="auto">
          <a:xfrm>
            <a:off x="4819650" y="4114800"/>
            <a:ext cx="1588" cy="99060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0738" name="Text Box 17"/>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400">
                <a:solidFill>
                  <a:srgbClr val="000000"/>
                </a:solidFill>
                <a:latin typeface="Calibri" panose="020F0502020204030204" pitchFamily="34" charset="0"/>
                <a:cs typeface="DejaVu Sans" charset="0"/>
              </a:rPr>
              <a:t>An Okay Schedule</a:t>
            </a:r>
          </a:p>
        </p:txBody>
      </p:sp>
    </p:spTree>
    <p:extLst>
      <p:ext uri="{BB962C8B-B14F-4D97-AF65-F5344CB8AC3E}">
        <p14:creationId xmlns:p14="http://schemas.microsoft.com/office/powerpoint/2010/main" val="37057253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1"/>
          <p:cNvSpPr>
            <a:spLocks noChangeShapeType="1"/>
          </p:cNvSpPr>
          <p:nvPr/>
        </p:nvSpPr>
        <p:spPr bwMode="auto">
          <a:xfrm>
            <a:off x="2895600" y="1908175"/>
            <a:ext cx="7543800" cy="1588"/>
          </a:xfrm>
          <a:prstGeom prst="line">
            <a:avLst/>
          </a:prstGeom>
          <a:noFill/>
          <a:ln w="1908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47" name="Text Box 2"/>
          <p:cNvSpPr txBox="1">
            <a:spLocks noChangeArrowheads="1"/>
          </p:cNvSpPr>
          <p:nvPr/>
        </p:nvSpPr>
        <p:spPr bwMode="auto">
          <a:xfrm>
            <a:off x="3209925" y="1457325"/>
            <a:ext cx="868570"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a:solidFill>
                  <a:srgbClr val="000000"/>
                </a:solidFill>
              </a:rPr>
              <a:t>Shell</a:t>
            </a:r>
          </a:p>
        </p:txBody>
      </p:sp>
      <p:sp>
        <p:nvSpPr>
          <p:cNvPr id="31748" name="Text Box 3"/>
          <p:cNvSpPr txBox="1">
            <a:spLocks noChangeArrowheads="1"/>
          </p:cNvSpPr>
          <p:nvPr/>
        </p:nvSpPr>
        <p:spPr bwMode="auto">
          <a:xfrm>
            <a:off x="5332414" y="1447800"/>
            <a:ext cx="2205475"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a:solidFill>
                  <a:srgbClr val="000000"/>
                </a:solidFill>
              </a:rPr>
              <a:t>Signal Handler</a:t>
            </a:r>
          </a:p>
        </p:txBody>
      </p:sp>
      <p:sp>
        <p:nvSpPr>
          <p:cNvPr id="31749" name="Text Box 4"/>
          <p:cNvSpPr txBox="1">
            <a:spLocks noChangeArrowheads="1"/>
          </p:cNvSpPr>
          <p:nvPr/>
        </p:nvSpPr>
        <p:spPr bwMode="auto">
          <a:xfrm>
            <a:off x="8874125" y="1447800"/>
            <a:ext cx="886204"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a:solidFill>
                  <a:srgbClr val="000000"/>
                </a:solidFill>
              </a:rPr>
              <a:t>Child</a:t>
            </a:r>
          </a:p>
        </p:txBody>
      </p:sp>
      <p:sp>
        <p:nvSpPr>
          <p:cNvPr id="31750" name="Text Box 5"/>
          <p:cNvSpPr txBox="1">
            <a:spLocks noChangeArrowheads="1"/>
          </p:cNvSpPr>
          <p:nvPr/>
        </p:nvSpPr>
        <p:spPr bwMode="auto">
          <a:xfrm>
            <a:off x="3122614" y="1984376"/>
            <a:ext cx="1288557" cy="431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b="1">
                <a:solidFill>
                  <a:srgbClr val="1F497D"/>
                </a:solidFill>
                <a:latin typeface="Courier New" panose="02070309020205020404" pitchFamily="49" charset="0"/>
              </a:rPr>
              <a:t>fork()</a:t>
            </a:r>
          </a:p>
        </p:txBody>
      </p:sp>
      <p:sp>
        <p:nvSpPr>
          <p:cNvPr id="31751" name="Text Box 6"/>
          <p:cNvSpPr txBox="1">
            <a:spLocks noChangeArrowheads="1"/>
          </p:cNvSpPr>
          <p:nvPr/>
        </p:nvSpPr>
        <p:spPr bwMode="auto">
          <a:xfrm>
            <a:off x="8837613" y="2441575"/>
            <a:ext cx="1657248" cy="878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b="1">
                <a:solidFill>
                  <a:srgbClr val="1F497D"/>
                </a:solidFill>
                <a:latin typeface="Courier New" panose="02070309020205020404" pitchFamily="49" charset="0"/>
              </a:rPr>
              <a:t>execve()</a:t>
            </a:r>
          </a:p>
          <a:p>
            <a:pPr eaLnBrk="1" hangingPunct="1">
              <a:lnSpc>
                <a:spcPct val="90000"/>
              </a:lnSpc>
              <a:spcBef>
                <a:spcPts val="900"/>
              </a:spcBef>
            </a:pPr>
            <a:r>
              <a:rPr lang="en-US" altLang="en-US" sz="2400" b="1">
                <a:solidFill>
                  <a:srgbClr val="1F497D"/>
                </a:solidFill>
                <a:latin typeface="Courier New" panose="02070309020205020404" pitchFamily="49" charset="0"/>
              </a:rPr>
              <a:t>exit()</a:t>
            </a:r>
          </a:p>
        </p:txBody>
      </p:sp>
      <p:sp>
        <p:nvSpPr>
          <p:cNvPr id="31752" name="Text Box 7"/>
          <p:cNvSpPr txBox="1">
            <a:spLocks noChangeArrowheads="1"/>
          </p:cNvSpPr>
          <p:nvPr/>
        </p:nvSpPr>
        <p:spPr bwMode="auto">
          <a:xfrm>
            <a:off x="4922838" y="3490913"/>
            <a:ext cx="3316356" cy="878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b="1">
                <a:solidFill>
                  <a:srgbClr val="1F497D"/>
                </a:solidFill>
                <a:latin typeface="Courier New" panose="02070309020205020404" pitchFamily="49" charset="0"/>
              </a:rPr>
              <a:t>sigchld_handler()</a:t>
            </a:r>
          </a:p>
          <a:p>
            <a:pPr eaLnBrk="1" hangingPunct="1">
              <a:lnSpc>
                <a:spcPct val="90000"/>
              </a:lnSpc>
              <a:spcBef>
                <a:spcPts val="900"/>
              </a:spcBef>
            </a:pPr>
            <a:r>
              <a:rPr lang="en-US" altLang="en-US" sz="2400" b="1">
                <a:solidFill>
                  <a:srgbClr val="1F497D"/>
                </a:solidFill>
                <a:latin typeface="Courier New" panose="02070309020205020404" pitchFamily="49" charset="0"/>
              </a:rPr>
              <a:t>deletejobs()</a:t>
            </a:r>
          </a:p>
        </p:txBody>
      </p:sp>
      <p:sp>
        <p:nvSpPr>
          <p:cNvPr id="31753" name="Line 8"/>
          <p:cNvSpPr>
            <a:spLocks noChangeShapeType="1"/>
          </p:cNvSpPr>
          <p:nvPr/>
        </p:nvSpPr>
        <p:spPr bwMode="auto">
          <a:xfrm>
            <a:off x="2895600" y="2441575"/>
            <a:ext cx="7543800" cy="1588"/>
          </a:xfrm>
          <a:prstGeom prst="line">
            <a:avLst/>
          </a:prstGeom>
          <a:noFill/>
          <a:ln w="1908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4" name="Line 9"/>
          <p:cNvSpPr>
            <a:spLocks noChangeShapeType="1"/>
          </p:cNvSpPr>
          <p:nvPr/>
        </p:nvSpPr>
        <p:spPr bwMode="auto">
          <a:xfrm>
            <a:off x="2895600" y="3441700"/>
            <a:ext cx="7543800" cy="1588"/>
          </a:xfrm>
          <a:prstGeom prst="line">
            <a:avLst/>
          </a:prstGeom>
          <a:noFill/>
          <a:ln w="1908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5" name="Line 10"/>
          <p:cNvSpPr>
            <a:spLocks noChangeShapeType="1"/>
          </p:cNvSpPr>
          <p:nvPr/>
        </p:nvSpPr>
        <p:spPr bwMode="auto">
          <a:xfrm>
            <a:off x="2895600" y="4422775"/>
            <a:ext cx="7543800" cy="1588"/>
          </a:xfrm>
          <a:prstGeom prst="line">
            <a:avLst/>
          </a:prstGeom>
          <a:noFill/>
          <a:ln w="1908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6" name="Line 11"/>
          <p:cNvSpPr>
            <a:spLocks noChangeShapeType="1"/>
          </p:cNvSpPr>
          <p:nvPr/>
        </p:nvSpPr>
        <p:spPr bwMode="auto">
          <a:xfrm>
            <a:off x="2209800" y="1831975"/>
            <a:ext cx="1588"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7" name="Line 12"/>
          <p:cNvSpPr>
            <a:spLocks noChangeShapeType="1"/>
          </p:cNvSpPr>
          <p:nvPr/>
        </p:nvSpPr>
        <p:spPr bwMode="auto">
          <a:xfrm>
            <a:off x="2057400" y="1908175"/>
            <a:ext cx="1588" cy="304800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58" name="Text Box 13"/>
          <p:cNvSpPr txBox="1">
            <a:spLocks noChangeArrowheads="1"/>
          </p:cNvSpPr>
          <p:nvPr/>
        </p:nvSpPr>
        <p:spPr bwMode="auto">
          <a:xfrm>
            <a:off x="1716089" y="1449388"/>
            <a:ext cx="764375" cy="4218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a:solidFill>
                  <a:srgbClr val="000000"/>
                </a:solidFill>
              </a:rPr>
              <a:t>time</a:t>
            </a:r>
          </a:p>
        </p:txBody>
      </p:sp>
      <p:sp>
        <p:nvSpPr>
          <p:cNvPr id="31759" name="Line 14"/>
          <p:cNvSpPr>
            <a:spLocks noChangeShapeType="1"/>
          </p:cNvSpPr>
          <p:nvPr/>
        </p:nvSpPr>
        <p:spPr bwMode="auto">
          <a:xfrm>
            <a:off x="3048000" y="1908175"/>
            <a:ext cx="1588" cy="53340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0" name="Line 15"/>
          <p:cNvSpPr>
            <a:spLocks noChangeShapeType="1"/>
          </p:cNvSpPr>
          <p:nvPr/>
        </p:nvSpPr>
        <p:spPr bwMode="auto">
          <a:xfrm>
            <a:off x="8686800" y="2449513"/>
            <a:ext cx="1588" cy="99060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1" name="Line 16"/>
          <p:cNvSpPr>
            <a:spLocks noChangeShapeType="1"/>
          </p:cNvSpPr>
          <p:nvPr/>
        </p:nvSpPr>
        <p:spPr bwMode="auto">
          <a:xfrm>
            <a:off x="4800600" y="3432175"/>
            <a:ext cx="1588" cy="99060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2" name="Text Box 17"/>
          <p:cNvSpPr txBox="1">
            <a:spLocks noChangeArrowheads="1"/>
          </p:cNvSpPr>
          <p:nvPr/>
        </p:nvSpPr>
        <p:spPr bwMode="auto">
          <a:xfrm>
            <a:off x="3122613" y="4498976"/>
            <a:ext cx="1657248" cy="4310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900"/>
              </a:spcBef>
            </a:pPr>
            <a:r>
              <a:rPr lang="en-US" altLang="en-US" sz="2400" b="1">
                <a:solidFill>
                  <a:srgbClr val="1F497D"/>
                </a:solidFill>
                <a:latin typeface="Courier New" panose="02070309020205020404" pitchFamily="49" charset="0"/>
              </a:rPr>
              <a:t>addjob()</a:t>
            </a:r>
          </a:p>
        </p:txBody>
      </p:sp>
      <p:sp>
        <p:nvSpPr>
          <p:cNvPr id="31763" name="Line 18"/>
          <p:cNvSpPr>
            <a:spLocks noChangeShapeType="1"/>
          </p:cNvSpPr>
          <p:nvPr/>
        </p:nvSpPr>
        <p:spPr bwMode="auto">
          <a:xfrm>
            <a:off x="2895600" y="4956175"/>
            <a:ext cx="7543800" cy="1588"/>
          </a:xfrm>
          <a:prstGeom prst="line">
            <a:avLst/>
          </a:prstGeom>
          <a:noFill/>
          <a:ln w="19080">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764" name="Line 19"/>
          <p:cNvSpPr>
            <a:spLocks noChangeShapeType="1"/>
          </p:cNvSpPr>
          <p:nvPr/>
        </p:nvSpPr>
        <p:spPr bwMode="auto">
          <a:xfrm>
            <a:off x="3048000" y="4422775"/>
            <a:ext cx="1588" cy="53340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1765" name="Group 20"/>
          <p:cNvGrpSpPr>
            <a:grpSpLocks/>
          </p:cNvGrpSpPr>
          <p:nvPr/>
        </p:nvGrpSpPr>
        <p:grpSpPr bwMode="auto">
          <a:xfrm>
            <a:off x="3067050" y="4727577"/>
            <a:ext cx="7029450" cy="1157288"/>
            <a:chOff x="972" y="3120"/>
            <a:chExt cx="4428" cy="729"/>
          </a:xfrm>
        </p:grpSpPr>
        <p:sp>
          <p:nvSpPr>
            <p:cNvPr id="31767" name="Text Box 21"/>
            <p:cNvSpPr txBox="1">
              <a:spLocks noChangeArrowheads="1"/>
            </p:cNvSpPr>
            <p:nvPr/>
          </p:nvSpPr>
          <p:spPr bwMode="auto">
            <a:xfrm>
              <a:off x="972" y="3596"/>
              <a:ext cx="442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2000">
                  <a:solidFill>
                    <a:srgbClr val="000000"/>
                  </a:solidFill>
                </a:rPr>
                <a:t>Job added to job list </a:t>
              </a:r>
              <a:r>
                <a:rPr lang="en-US" altLang="en-US" sz="2000" i="1">
                  <a:solidFill>
                    <a:srgbClr val="FF0000"/>
                  </a:solidFill>
                </a:rPr>
                <a:t>after</a:t>
              </a:r>
              <a:r>
                <a:rPr lang="en-US" altLang="en-US" sz="2000">
                  <a:solidFill>
                    <a:srgbClr val="000000"/>
                  </a:solidFill>
                </a:rPr>
                <a:t> the signal handler tried to delete it!</a:t>
              </a:r>
            </a:p>
          </p:txBody>
        </p:sp>
        <p:sp>
          <p:nvSpPr>
            <p:cNvPr id="31768" name="AutoShape 22"/>
            <p:cNvSpPr>
              <a:spLocks noChangeArrowheads="1"/>
            </p:cNvSpPr>
            <p:nvPr/>
          </p:nvSpPr>
          <p:spPr bwMode="auto">
            <a:xfrm>
              <a:off x="1680" y="3120"/>
              <a:ext cx="382" cy="430"/>
            </a:xfrm>
            <a:prstGeom prst="lightningBolt">
              <a:avLst/>
            </a:prstGeom>
            <a:solidFill>
              <a:srgbClr val="FF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grpSp>
      <p:sp>
        <p:nvSpPr>
          <p:cNvPr id="31766" name="Text Box 23"/>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400">
                <a:solidFill>
                  <a:srgbClr val="000000"/>
                </a:solidFill>
                <a:latin typeface="Calibri" panose="020F0502020204030204" pitchFamily="34" charset="0"/>
                <a:cs typeface="DejaVu Sans" charset="0"/>
              </a:rPr>
              <a:t>A Problematic Schedule</a:t>
            </a:r>
          </a:p>
        </p:txBody>
      </p:sp>
    </p:spTree>
    <p:extLst>
      <p:ext uri="{BB962C8B-B14F-4D97-AF65-F5344CB8AC3E}">
        <p14:creationId xmlns:p14="http://schemas.microsoft.com/office/powerpoint/2010/main" val="5394779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1981200" y="1"/>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Developing a Shell</a:t>
            </a:r>
          </a:p>
        </p:txBody>
      </p:sp>
      <p:sp>
        <p:nvSpPr>
          <p:cNvPr id="5123" name="Rectangle 2"/>
          <p:cNvSpPr>
            <a:spLocks noChangeArrowheads="1"/>
          </p:cNvSpPr>
          <p:nvPr/>
        </p:nvSpPr>
        <p:spPr bwMode="auto">
          <a:xfrm>
            <a:off x="2103439" y="1066801"/>
            <a:ext cx="6733231" cy="4834273"/>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400" b="1">
                <a:solidFill>
                  <a:srgbClr val="000000"/>
                </a:solidFill>
                <a:latin typeface="Courier New" panose="02070309020205020404" pitchFamily="49" charset="0"/>
              </a:rPr>
              <a:t>#include “ush.h”</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int main(void) {</a:t>
            </a:r>
          </a:p>
          <a:p>
            <a:pPr eaLnBrk="1" hangingPunct="1">
              <a:buClrTx/>
              <a:buFontTx/>
              <a:buNone/>
            </a:pPr>
            <a:r>
              <a:rPr lang="en-US" altLang="en-US" sz="1400" b="1">
                <a:solidFill>
                  <a:srgbClr val="000000"/>
                </a:solidFill>
                <a:latin typeface="Courier New" panose="02070309020205020404" pitchFamily="49" charset="0"/>
              </a:rPr>
              <a:t>   char inbuf[MAX_CANON+1];</a:t>
            </a:r>
          </a:p>
          <a:p>
            <a:pPr eaLnBrk="1" hangingPunct="1">
              <a:buClrTx/>
              <a:buFontTx/>
              <a:buNone/>
            </a:pPr>
            <a:r>
              <a:rPr lang="en-US" altLang="en-US" sz="1400" b="1">
                <a:solidFill>
                  <a:srgbClr val="000000"/>
                </a:solidFill>
                <a:latin typeface="Courier New" panose="02070309020205020404" pitchFamily="49" charset="0"/>
              </a:rPr>
              <a:t>   char **chargv;</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   while(TRUE) {</a:t>
            </a:r>
          </a:p>
          <a:p>
            <a:pPr eaLnBrk="1" hangingPunct="1">
              <a:buClrTx/>
              <a:buFontTx/>
              <a:buNone/>
            </a:pPr>
            <a:r>
              <a:rPr lang="en-US" altLang="en-US" sz="1400" b="1">
                <a:solidFill>
                  <a:srgbClr val="000000"/>
                </a:solidFill>
                <a:latin typeface="Courier New" panose="02070309020205020404" pitchFamily="49" charset="0"/>
              </a:rPr>
              <a:t>       fputs(PROMPT_STRING, stdout);</a:t>
            </a:r>
          </a:p>
          <a:p>
            <a:pPr eaLnBrk="1" hangingPunct="1">
              <a:buClrTx/>
              <a:buFontTx/>
              <a:buNone/>
            </a:pPr>
            <a:r>
              <a:rPr lang="en-US" altLang="en-US" sz="1400" b="1">
                <a:solidFill>
                  <a:srgbClr val="000000"/>
                </a:solidFill>
                <a:latin typeface="Courier New" panose="02070309020205020404" pitchFamily="49" charset="0"/>
              </a:rPr>
              <a:t>       if(fgets(inbuf, MAX_CANON, stdin) == NULL)</a:t>
            </a:r>
          </a:p>
          <a:p>
            <a:pPr eaLnBrk="1" hangingPunct="1">
              <a:buClrTx/>
              <a:buFontTx/>
              <a:buNone/>
            </a:pPr>
            <a:r>
              <a:rPr lang="en-US" altLang="en-US" sz="1400" b="1">
                <a:solidFill>
                  <a:srgbClr val="000000"/>
                </a:solidFill>
                <a:latin typeface="Courier New" panose="02070309020205020404" pitchFamily="49" charset="0"/>
              </a:rPr>
              <a:t>           break;</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       if(strcmp(inbuf,QUIT_STRING) == 0) {</a:t>
            </a:r>
          </a:p>
          <a:p>
            <a:pPr eaLnBrk="1" hangingPunct="1">
              <a:buClrTx/>
              <a:buFontTx/>
              <a:buNone/>
            </a:pPr>
            <a:r>
              <a:rPr lang="en-US" altLang="en-US" sz="1400" b="1">
                <a:solidFill>
                  <a:srgbClr val="000000"/>
                </a:solidFill>
                <a:latin typeface="Courier New" panose="02070309020205020404" pitchFamily="49" charset="0"/>
              </a:rPr>
              <a:t>           break;</a:t>
            </a:r>
          </a:p>
          <a:p>
            <a:pPr eaLnBrk="1" hangingPunct="1">
              <a:buClrTx/>
              <a:buFontTx/>
              <a:buNone/>
            </a:pPr>
            <a:r>
              <a:rPr lang="en-US" altLang="en-US" sz="1400" b="1">
                <a:solidFill>
                  <a:srgbClr val="000000"/>
                </a:solidFill>
                <a:latin typeface="Courier New" panose="02070309020205020404" pitchFamily="49" charset="0"/>
              </a:rPr>
              <a:t>       else {</a:t>
            </a:r>
          </a:p>
          <a:p>
            <a:pPr eaLnBrk="1" hangingPunct="1">
              <a:buClrTx/>
              <a:buFontTx/>
              <a:buNone/>
            </a:pPr>
            <a:r>
              <a:rPr lang="en-US" altLang="en-US" sz="1400" b="1">
                <a:solidFill>
                  <a:srgbClr val="000000"/>
                </a:solidFill>
                <a:latin typeface="Courier New" panose="02070309020205020404" pitchFamily="49" charset="0"/>
              </a:rPr>
              <a:t>           if(fork() == 0)</a:t>
            </a:r>
          </a:p>
          <a:p>
            <a:pPr eaLnBrk="1" hangingPunct="1">
              <a:buClrTx/>
              <a:buFontTx/>
              <a:buNone/>
            </a:pPr>
            <a:r>
              <a:rPr lang="en-US" altLang="en-US" sz="1400" b="1">
                <a:solidFill>
                  <a:srgbClr val="000000"/>
                </a:solidFill>
                <a:latin typeface="Courier New" panose="02070309020205020404" pitchFamily="49" charset="0"/>
              </a:rPr>
              <a:t>               if(makeargv(inbuf, BLANK_STRING, &amp;chargv) &gt; 0)</a:t>
            </a:r>
          </a:p>
          <a:p>
            <a:pPr eaLnBrk="1" hangingPunct="1">
              <a:buClrTx/>
              <a:buFontTx/>
              <a:buNone/>
            </a:pPr>
            <a:r>
              <a:rPr lang="en-US" altLang="en-US" sz="1400" b="1">
                <a:solidFill>
                  <a:srgbClr val="000000"/>
                </a:solidFill>
                <a:latin typeface="Courier New" panose="02070309020205020404" pitchFamily="49" charset="0"/>
              </a:rPr>
              <a:t>                  execvp(chargv[0], chargv);</a:t>
            </a:r>
          </a:p>
          <a:p>
            <a:pPr eaLnBrk="1" hangingPunct="1">
              <a:buClrTx/>
              <a:buFontTx/>
              <a:buNone/>
            </a:pPr>
            <a:r>
              <a:rPr lang="en-US" altLang="en-US" sz="1400" b="1">
                <a:solidFill>
                  <a:srgbClr val="000000"/>
                </a:solidFill>
                <a:latin typeface="Courier New" panose="02070309020205020404" pitchFamily="49" charset="0"/>
              </a:rPr>
              <a:t>           wait(NULL);</a:t>
            </a:r>
          </a:p>
          <a:p>
            <a:pPr eaLnBrk="1" hangingPunct="1">
              <a:buClrTx/>
              <a:buFontTx/>
              <a:buNone/>
            </a:pPr>
            <a:r>
              <a:rPr lang="en-US" altLang="en-US" sz="1400" b="1">
                <a:solidFill>
                  <a:srgbClr val="000000"/>
                </a:solidFill>
                <a:latin typeface="Courier New" panose="02070309020205020404" pitchFamily="49" charset="0"/>
              </a:rPr>
              <a:t>       }</a:t>
            </a:r>
          </a:p>
          <a:p>
            <a:pPr eaLnBrk="1" hangingPunct="1">
              <a:buClrTx/>
              <a:buFontTx/>
              <a:buNone/>
            </a:pPr>
            <a:r>
              <a:rPr lang="en-US" altLang="en-US" sz="1400" b="1">
                <a:solidFill>
                  <a:srgbClr val="000000"/>
                </a:solidFill>
                <a:latin typeface="Courier New" panose="02070309020205020404" pitchFamily="49" charset="0"/>
              </a:rPr>
              <a:t>   }</a:t>
            </a:r>
          </a:p>
          <a:p>
            <a:pPr eaLnBrk="1" hangingPunct="1">
              <a:buClrTx/>
              <a:buFontTx/>
              <a:buNone/>
            </a:pPr>
            <a:r>
              <a:rPr lang="en-US" altLang="en-US" sz="1400" b="1">
                <a:solidFill>
                  <a:srgbClr val="000000"/>
                </a:solidFill>
                <a:latin typeface="Courier New" panose="02070309020205020404" pitchFamily="49" charset="0"/>
              </a:rPr>
              <a:t>   exit(0);</a:t>
            </a:r>
          </a:p>
          <a:p>
            <a:pPr eaLnBrk="1" hangingPunct="1">
              <a:buClrTx/>
              <a:buFontTx/>
              <a:buNone/>
            </a:pPr>
            <a:r>
              <a:rPr lang="en-US" altLang="en-US" sz="1400" b="1">
                <a:solidFill>
                  <a:srgbClr val="000000"/>
                </a:solidFill>
                <a:latin typeface="Courier New" panose="02070309020205020404" pitchFamily="49" charset="0"/>
              </a:rPr>
              <a:t>}</a:t>
            </a:r>
          </a:p>
        </p:txBody>
      </p:sp>
    </p:spTree>
    <p:extLst>
      <p:ext uri="{BB962C8B-B14F-4D97-AF65-F5344CB8AC3E}">
        <p14:creationId xmlns:p14="http://schemas.microsoft.com/office/powerpoint/2010/main" val="26028261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981200" y="-22860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Solution to Race Hazard</a:t>
            </a:r>
          </a:p>
        </p:txBody>
      </p:sp>
      <p:sp>
        <p:nvSpPr>
          <p:cNvPr id="33794" name="Text Box 2"/>
          <p:cNvSpPr txBox="1">
            <a:spLocks noChangeArrowheads="1"/>
          </p:cNvSpPr>
          <p:nvPr/>
        </p:nvSpPr>
        <p:spPr bwMode="auto">
          <a:xfrm>
            <a:off x="1981200" y="838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1pPr>
            <a:lvl2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2pPr>
            <a:lvl3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3pPr>
            <a:lvl4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4pPr>
            <a:lvl5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400"/>
              </a:spcBef>
            </a:pPr>
            <a:r>
              <a:rPr lang="en-US" altLang="en-US" sz="1600" b="1" dirty="0" err="1">
                <a:solidFill>
                  <a:srgbClr val="000000"/>
                </a:solidFill>
                <a:latin typeface="Courier New" panose="02070309020205020404" pitchFamily="49" charset="0"/>
                <a:cs typeface="DejaVu Sans" charset="0"/>
              </a:rPr>
              <a:t>sigchld_handler</a:t>
            </a:r>
            <a:r>
              <a:rPr lang="en-US" altLang="en-US" sz="1600" b="1" dirty="0">
                <a:solidFill>
                  <a:srgbClr val="000000"/>
                </a:solidFill>
                <a:latin typeface="Courier New" panose="02070309020205020404" pitchFamily="49" charset="0"/>
                <a:cs typeface="DejaVu Sans" charset="0"/>
              </a:rPr>
              <a:t>() {</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  </a:t>
            </a:r>
            <a:r>
              <a:rPr lang="en-US" altLang="en-US" sz="1600" b="1" dirty="0" err="1">
                <a:solidFill>
                  <a:srgbClr val="000000"/>
                </a:solidFill>
                <a:latin typeface="Courier New" panose="02070309020205020404" pitchFamily="49" charset="0"/>
                <a:cs typeface="DejaVu Sans" charset="0"/>
              </a:rPr>
              <a:t>pid</a:t>
            </a:r>
            <a:r>
              <a:rPr lang="en-US" altLang="en-US" sz="1600" b="1" dirty="0">
                <a:solidFill>
                  <a:srgbClr val="000000"/>
                </a:solidFill>
                <a:latin typeface="Courier New" panose="02070309020205020404" pitchFamily="49" charset="0"/>
                <a:cs typeface="DejaVu Sans" charset="0"/>
              </a:rPr>
              <a:t> = </a:t>
            </a:r>
            <a:r>
              <a:rPr lang="en-US" altLang="en-US" sz="1600" b="1" dirty="0" err="1">
                <a:solidFill>
                  <a:srgbClr val="000000"/>
                </a:solidFill>
                <a:latin typeface="Courier New" panose="02070309020205020404" pitchFamily="49" charset="0"/>
                <a:cs typeface="DejaVu Sans" charset="0"/>
              </a:rPr>
              <a:t>waitpid</a:t>
            </a:r>
            <a:r>
              <a:rPr lang="en-US" altLang="en-US" sz="1600" b="1" dirty="0">
                <a:solidFill>
                  <a:srgbClr val="000000"/>
                </a:solidFill>
                <a:latin typeface="Courier New" panose="02070309020205020404" pitchFamily="49" charset="0"/>
                <a:cs typeface="DejaVu Sans" charset="0"/>
              </a:rPr>
              <a:t>(…);</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  </a:t>
            </a:r>
            <a:r>
              <a:rPr lang="en-US" altLang="en-US" sz="1600" b="1" dirty="0" err="1">
                <a:solidFill>
                  <a:srgbClr val="000000"/>
                </a:solidFill>
                <a:latin typeface="Courier New" panose="02070309020205020404" pitchFamily="49" charset="0"/>
                <a:cs typeface="DejaVu Sans" charset="0"/>
              </a:rPr>
              <a:t>deletejob</a:t>
            </a:r>
            <a:r>
              <a:rPr lang="en-US" altLang="en-US" sz="1600" b="1" dirty="0">
                <a:solidFill>
                  <a:srgbClr val="000000"/>
                </a:solidFill>
                <a:latin typeface="Courier New" panose="02070309020205020404" pitchFamily="49" charset="0"/>
                <a:cs typeface="DejaVu Sans" charset="0"/>
              </a:rPr>
              <a:t>(</a:t>
            </a:r>
            <a:r>
              <a:rPr lang="en-US" altLang="en-US" sz="1600" b="1" dirty="0" err="1">
                <a:solidFill>
                  <a:srgbClr val="000000"/>
                </a:solidFill>
                <a:latin typeface="Courier New" panose="02070309020205020404" pitchFamily="49" charset="0"/>
                <a:cs typeface="DejaVu Sans" charset="0"/>
              </a:rPr>
              <a:t>pid</a:t>
            </a:r>
            <a:r>
              <a:rPr lang="en-US" altLang="en-US" sz="1600" b="1" dirty="0">
                <a:solidFill>
                  <a:srgbClr val="000000"/>
                </a:solidFill>
                <a:latin typeface="Courier New" panose="02070309020205020404" pitchFamily="49" charset="0"/>
                <a:cs typeface="DejaVu Sans" charset="0"/>
              </a:rPr>
              <a:t>);</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a:t>
            </a:r>
          </a:p>
          <a:p>
            <a:pPr eaLnBrk="1" hangingPunct="1">
              <a:lnSpc>
                <a:spcPct val="80000"/>
              </a:lnSpc>
              <a:spcBef>
                <a:spcPts val="400"/>
              </a:spcBef>
            </a:pPr>
            <a:endParaRPr lang="en-US" altLang="en-US" sz="1600" b="1" dirty="0">
              <a:solidFill>
                <a:srgbClr val="000000"/>
              </a:solidFill>
              <a:latin typeface="Courier New" panose="02070309020205020404" pitchFamily="49" charset="0"/>
              <a:cs typeface="DejaVu Sans" charset="0"/>
            </a:endParaRPr>
          </a:p>
          <a:p>
            <a:pPr eaLnBrk="1" hangingPunct="1">
              <a:lnSpc>
                <a:spcPct val="80000"/>
              </a:lnSpc>
              <a:spcBef>
                <a:spcPts val="400"/>
              </a:spcBef>
            </a:pPr>
            <a:r>
              <a:rPr lang="en-US" altLang="en-US" sz="1600" b="1" dirty="0" err="1">
                <a:solidFill>
                  <a:srgbClr val="000000"/>
                </a:solidFill>
                <a:latin typeface="Courier New" panose="02070309020205020404" pitchFamily="49" charset="0"/>
                <a:cs typeface="DejaVu Sans" charset="0"/>
              </a:rPr>
              <a:t>eval</a:t>
            </a:r>
            <a:r>
              <a:rPr lang="en-US" altLang="en-US" sz="1600" b="1" dirty="0">
                <a:solidFill>
                  <a:srgbClr val="000000"/>
                </a:solidFill>
                <a:latin typeface="Courier New" panose="02070309020205020404" pitchFamily="49" charset="0"/>
                <a:cs typeface="DejaVu Sans" charset="0"/>
              </a:rPr>
              <a:t>() {</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  </a:t>
            </a:r>
            <a:r>
              <a:rPr lang="en-US" altLang="en-US" sz="1600" b="1" dirty="0" err="1">
                <a:solidFill>
                  <a:srgbClr val="FF0000"/>
                </a:solidFill>
                <a:latin typeface="Courier New" panose="02070309020205020404" pitchFamily="49" charset="0"/>
                <a:cs typeface="DejaVu Sans" charset="0"/>
              </a:rPr>
              <a:t>sigprocmask</a:t>
            </a:r>
            <a:r>
              <a:rPr lang="en-US" altLang="en-US" sz="1600" b="1" dirty="0">
                <a:solidFill>
                  <a:srgbClr val="FF0000"/>
                </a:solidFill>
                <a:latin typeface="Courier New" panose="02070309020205020404" pitchFamily="49" charset="0"/>
                <a:cs typeface="DejaVu Sans" charset="0"/>
              </a:rPr>
              <a:t>(SIG_BLOCK, …)</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  </a:t>
            </a:r>
            <a:r>
              <a:rPr lang="en-US" altLang="en-US" sz="1600" b="1" dirty="0" err="1">
                <a:solidFill>
                  <a:srgbClr val="000000"/>
                </a:solidFill>
                <a:latin typeface="Courier New" panose="02070309020205020404" pitchFamily="49" charset="0"/>
                <a:cs typeface="DejaVu Sans" charset="0"/>
              </a:rPr>
              <a:t>pid</a:t>
            </a:r>
            <a:r>
              <a:rPr lang="en-US" altLang="en-US" sz="1600" b="1" dirty="0">
                <a:solidFill>
                  <a:srgbClr val="000000"/>
                </a:solidFill>
                <a:latin typeface="Courier New" panose="02070309020205020404" pitchFamily="49" charset="0"/>
                <a:cs typeface="DejaVu Sans" charset="0"/>
              </a:rPr>
              <a:t> = fork();</a:t>
            </a:r>
          </a:p>
          <a:p>
            <a:pPr eaLnBrk="1" hangingPunct="1">
              <a:lnSpc>
                <a:spcPct val="80000"/>
              </a:lnSpc>
              <a:spcBef>
                <a:spcPts val="400"/>
              </a:spcBef>
            </a:pPr>
            <a:r>
              <a:rPr lang="en-US" altLang="en-US" sz="1600" b="1" dirty="0">
                <a:solidFill>
                  <a:srgbClr val="0033CC"/>
                </a:solidFill>
                <a:latin typeface="Courier New" panose="02070309020205020404" pitchFamily="49" charset="0"/>
                <a:cs typeface="DejaVu Sans" charset="0"/>
              </a:rPr>
              <a:t>  if</a:t>
            </a:r>
            <a:r>
              <a:rPr lang="en-US" altLang="en-US" sz="1600" b="1" dirty="0">
                <a:solidFill>
                  <a:srgbClr val="000000"/>
                </a:solidFill>
                <a:latin typeface="Courier New" panose="02070309020205020404" pitchFamily="49" charset="0"/>
                <a:cs typeface="DejaVu Sans" charset="0"/>
              </a:rPr>
              <a:t>(</a:t>
            </a:r>
            <a:r>
              <a:rPr lang="en-US" altLang="en-US" sz="1600" b="1" dirty="0" err="1">
                <a:solidFill>
                  <a:srgbClr val="000000"/>
                </a:solidFill>
                <a:latin typeface="Courier New" panose="02070309020205020404" pitchFamily="49" charset="0"/>
                <a:cs typeface="DejaVu Sans" charset="0"/>
              </a:rPr>
              <a:t>pid</a:t>
            </a:r>
            <a:r>
              <a:rPr lang="en-US" altLang="en-US" sz="1600" b="1" dirty="0">
                <a:solidFill>
                  <a:srgbClr val="000000"/>
                </a:solidFill>
                <a:latin typeface="Courier New" panose="02070309020205020404" pitchFamily="49" charset="0"/>
                <a:cs typeface="DejaVu Sans" charset="0"/>
              </a:rPr>
              <a:t> == 0)</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  { </a:t>
            </a:r>
            <a:r>
              <a:rPr lang="en-US" altLang="en-US" sz="1600" b="1" dirty="0">
                <a:solidFill>
                  <a:srgbClr val="006600"/>
                </a:solidFill>
                <a:latin typeface="Courier New" panose="02070309020205020404" pitchFamily="49" charset="0"/>
                <a:cs typeface="DejaVu Sans" charset="0"/>
              </a:rPr>
              <a:t>/* child */</a:t>
            </a:r>
          </a:p>
          <a:p>
            <a:pPr eaLnBrk="1" hangingPunct="1">
              <a:lnSpc>
                <a:spcPct val="80000"/>
              </a:lnSpc>
              <a:spcBef>
                <a:spcPts val="400"/>
              </a:spcBef>
            </a:pPr>
            <a:r>
              <a:rPr lang="en-US" altLang="en-US" sz="1600" b="1" dirty="0">
                <a:solidFill>
                  <a:srgbClr val="FF0000"/>
                </a:solidFill>
                <a:latin typeface="Courier New" panose="02070309020205020404" pitchFamily="49" charset="0"/>
                <a:cs typeface="DejaVu Sans" charset="0"/>
              </a:rPr>
              <a:t>    </a:t>
            </a:r>
            <a:r>
              <a:rPr lang="en-US" altLang="en-US" sz="1600" b="1" dirty="0" err="1">
                <a:solidFill>
                  <a:srgbClr val="FF0000"/>
                </a:solidFill>
                <a:latin typeface="Courier New" panose="02070309020205020404" pitchFamily="49" charset="0"/>
                <a:cs typeface="DejaVu Sans" charset="0"/>
              </a:rPr>
              <a:t>sigprocmask</a:t>
            </a:r>
            <a:r>
              <a:rPr lang="en-US" altLang="en-US" sz="1600" b="1" dirty="0">
                <a:solidFill>
                  <a:srgbClr val="FF0000"/>
                </a:solidFill>
                <a:latin typeface="Courier New" panose="02070309020205020404" pitchFamily="49" charset="0"/>
                <a:cs typeface="DejaVu Sans" charset="0"/>
              </a:rPr>
              <a:t>(SIG_UNBLOCK, …)</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    </a:t>
            </a:r>
            <a:r>
              <a:rPr lang="en-US" altLang="en-US" sz="1600" b="1" dirty="0" err="1">
                <a:solidFill>
                  <a:srgbClr val="000000"/>
                </a:solidFill>
                <a:latin typeface="Courier New" panose="02070309020205020404" pitchFamily="49" charset="0"/>
                <a:cs typeface="DejaVu Sans" charset="0"/>
              </a:rPr>
              <a:t>execve</a:t>
            </a:r>
            <a:r>
              <a:rPr lang="en-US" altLang="en-US" sz="1600" b="1" dirty="0">
                <a:solidFill>
                  <a:srgbClr val="000000"/>
                </a:solidFill>
                <a:latin typeface="Courier New" panose="02070309020205020404" pitchFamily="49" charset="0"/>
                <a:cs typeface="DejaVu Sans" charset="0"/>
              </a:rPr>
              <a:t>(…);</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  }</a:t>
            </a:r>
          </a:p>
          <a:p>
            <a:pPr eaLnBrk="1" hangingPunct="1">
              <a:lnSpc>
                <a:spcPct val="80000"/>
              </a:lnSpc>
              <a:spcBef>
                <a:spcPts val="400"/>
              </a:spcBef>
            </a:pPr>
            <a:r>
              <a:rPr lang="en-US" altLang="en-US" sz="1600" b="1" dirty="0">
                <a:solidFill>
                  <a:srgbClr val="006600"/>
                </a:solidFill>
                <a:latin typeface="Courier New" panose="02070309020205020404" pitchFamily="49" charset="0"/>
                <a:cs typeface="DejaVu Sans" charset="0"/>
              </a:rPr>
              <a:t>  /* parent */</a:t>
            </a:r>
          </a:p>
          <a:p>
            <a:pPr eaLnBrk="1" hangingPunct="1">
              <a:lnSpc>
                <a:spcPct val="80000"/>
              </a:lnSpc>
              <a:spcBef>
                <a:spcPts val="400"/>
              </a:spcBef>
            </a:pPr>
            <a:r>
              <a:rPr lang="en-US" altLang="en-US" sz="1600" b="1" dirty="0">
                <a:solidFill>
                  <a:srgbClr val="006600"/>
                </a:solidFill>
                <a:latin typeface="Courier New" panose="02070309020205020404" pitchFamily="49" charset="0"/>
                <a:cs typeface="DejaVu Sans" charset="0"/>
              </a:rPr>
              <a:t>  /* signal handler might run BEFORE </a:t>
            </a:r>
            <a:r>
              <a:rPr lang="en-US" altLang="en-US" sz="1600" b="1" dirty="0" err="1">
                <a:solidFill>
                  <a:srgbClr val="006600"/>
                </a:solidFill>
                <a:latin typeface="Courier New" panose="02070309020205020404" pitchFamily="49" charset="0"/>
                <a:cs typeface="DejaVu Sans" charset="0"/>
              </a:rPr>
              <a:t>addjob</a:t>
            </a:r>
            <a:r>
              <a:rPr lang="en-US" altLang="en-US" sz="1600" b="1" dirty="0">
                <a:solidFill>
                  <a:srgbClr val="006600"/>
                </a:solidFill>
                <a:latin typeface="Courier New" panose="02070309020205020404" pitchFamily="49" charset="0"/>
                <a:cs typeface="DejaVu Sans" charset="0"/>
              </a:rPr>
              <a:t>() */</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  </a:t>
            </a:r>
            <a:r>
              <a:rPr lang="en-US" altLang="en-US" sz="1600" b="1" dirty="0" err="1">
                <a:solidFill>
                  <a:srgbClr val="000000"/>
                </a:solidFill>
                <a:latin typeface="Courier New" panose="02070309020205020404" pitchFamily="49" charset="0"/>
                <a:cs typeface="DejaVu Sans" charset="0"/>
              </a:rPr>
              <a:t>addjob</a:t>
            </a:r>
            <a:r>
              <a:rPr lang="en-US" altLang="en-US" sz="1600" b="1" dirty="0">
                <a:solidFill>
                  <a:srgbClr val="000000"/>
                </a:solidFill>
                <a:latin typeface="Courier New" panose="02070309020205020404" pitchFamily="49" charset="0"/>
                <a:cs typeface="DejaVu Sans" charset="0"/>
              </a:rPr>
              <a:t>(…);</a:t>
            </a:r>
          </a:p>
          <a:p>
            <a:pPr eaLnBrk="1" hangingPunct="1">
              <a:lnSpc>
                <a:spcPct val="80000"/>
              </a:lnSpc>
              <a:spcBef>
                <a:spcPts val="400"/>
              </a:spcBef>
            </a:pPr>
            <a:r>
              <a:rPr lang="en-US" altLang="en-US" sz="1600" b="1" dirty="0">
                <a:solidFill>
                  <a:srgbClr val="FF0000"/>
                </a:solidFill>
                <a:latin typeface="Courier New" panose="02070309020205020404" pitchFamily="49" charset="0"/>
                <a:cs typeface="DejaVu Sans" charset="0"/>
              </a:rPr>
              <a:t>  </a:t>
            </a:r>
            <a:r>
              <a:rPr lang="en-US" altLang="en-US" sz="1600" b="1" dirty="0" err="1">
                <a:solidFill>
                  <a:srgbClr val="FF0000"/>
                </a:solidFill>
                <a:latin typeface="Courier New" panose="02070309020205020404" pitchFamily="49" charset="0"/>
                <a:cs typeface="DejaVu Sans" charset="0"/>
              </a:rPr>
              <a:t>sigprocmask</a:t>
            </a:r>
            <a:r>
              <a:rPr lang="en-US" altLang="en-US" sz="1600" b="1" dirty="0">
                <a:solidFill>
                  <a:srgbClr val="FF0000"/>
                </a:solidFill>
                <a:latin typeface="Courier New" panose="02070309020205020404" pitchFamily="49" charset="0"/>
                <a:cs typeface="DejaVu Sans" charset="0"/>
              </a:rPr>
              <a:t>(SIG_UNBLOCK, …)</a:t>
            </a:r>
          </a:p>
          <a:p>
            <a:pPr eaLnBrk="1" hangingPunct="1">
              <a:lnSpc>
                <a:spcPct val="80000"/>
              </a:lnSpc>
              <a:spcBef>
                <a:spcPts val="400"/>
              </a:spcBef>
            </a:pPr>
            <a:r>
              <a:rPr lang="en-US" altLang="en-US" sz="1600" b="1" dirty="0">
                <a:solidFill>
                  <a:srgbClr val="000000"/>
                </a:solidFill>
                <a:latin typeface="Courier New" panose="02070309020205020404" pitchFamily="49" charset="0"/>
                <a:cs typeface="DejaVu Sans" charset="0"/>
              </a:rPr>
              <a:t>}</a:t>
            </a:r>
          </a:p>
        </p:txBody>
      </p:sp>
      <p:sp>
        <p:nvSpPr>
          <p:cNvPr id="33795" name="Text Box 3"/>
          <p:cNvSpPr txBox="1">
            <a:spLocks noChangeArrowheads="1"/>
          </p:cNvSpPr>
          <p:nvPr/>
        </p:nvSpPr>
        <p:spPr bwMode="auto">
          <a:xfrm>
            <a:off x="6064251" y="5410200"/>
            <a:ext cx="4205295"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2400">
                <a:solidFill>
                  <a:srgbClr val="000000"/>
                </a:solidFill>
              </a:rPr>
              <a:t>More details 8.5.6 (page 633)</a:t>
            </a:r>
          </a:p>
        </p:txBody>
      </p:sp>
    </p:spTree>
    <p:extLst>
      <p:ext uri="{BB962C8B-B14F-4D97-AF65-F5344CB8AC3E}">
        <p14:creationId xmlns:p14="http://schemas.microsoft.com/office/powerpoint/2010/main" val="37457655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33794">
                                            <p:txEl>
                                              <p:pRg st="6" end="6"/>
                                            </p:txEl>
                                          </p:spTgt>
                                        </p:tgtEl>
                                        <p:attrNameLst>
                                          <p:attrName>style.visibility</p:attrName>
                                        </p:attrNameLst>
                                      </p:cBhvr>
                                      <p:to>
                                        <p:strVal val="visible"/>
                                      </p:to>
                                    </p:set>
                                    <p:animEffect transition="in" filter="fade">
                                      <p:cBhvr additive="repl">
                                        <p:cTn id="7" dur="500"/>
                                        <p:tgtEl>
                                          <p:spTgt spid="33794">
                                            <p:txEl>
                                              <p:pRg st="6" end="6"/>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33794">
                                            <p:txEl>
                                              <p:pRg st="16" end="16"/>
                                            </p:txEl>
                                          </p:spTgt>
                                        </p:tgtEl>
                                        <p:attrNameLst>
                                          <p:attrName>style.visibility</p:attrName>
                                        </p:attrNameLst>
                                      </p:cBhvr>
                                      <p:to>
                                        <p:strVal val="visible"/>
                                      </p:to>
                                    </p:set>
                                    <p:animEffect transition="in" filter="fade">
                                      <p:cBhvr additive="repl">
                                        <p:cTn id="10" dur="500"/>
                                        <p:tgtEl>
                                          <p:spTgt spid="33794">
                                            <p:txEl>
                                              <p:pRg st="16" end="1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fill="hold" nodeType="clickEffect">
                                  <p:stCondLst>
                                    <p:cond delay="0"/>
                                  </p:stCondLst>
                                  <p:childTnLst>
                                    <p:set>
                                      <p:cBhvr additive="repl">
                                        <p:cTn id="14" dur="1" fill="hold">
                                          <p:stCondLst>
                                            <p:cond delay="0"/>
                                          </p:stCondLst>
                                        </p:cTn>
                                        <p:tgtEl>
                                          <p:spTgt spid="33794">
                                            <p:txEl>
                                              <p:pRg st="10" end="10"/>
                                            </p:txEl>
                                          </p:spTgt>
                                        </p:tgtEl>
                                        <p:attrNameLst>
                                          <p:attrName>style.visibility</p:attrName>
                                        </p:attrNameLst>
                                      </p:cBhvr>
                                      <p:to>
                                        <p:strVal val="visible"/>
                                      </p:to>
                                    </p:set>
                                    <p:animEffect transition="in" filter="fade">
                                      <p:cBhvr additive="repl">
                                        <p:cTn id="15" dur="500"/>
                                        <p:tgtEl>
                                          <p:spTgt spid="33794">
                                            <p:txEl>
                                              <p:pRg st="10" end="1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fill="hold" nodeType="clickEffect">
                                  <p:stCondLst>
                                    <p:cond delay="0"/>
                                  </p:stCondLst>
                                  <p:childTnLst>
                                    <p:set>
                                      <p:cBhvr additive="repl">
                                        <p:cTn id="19" dur="1" fill="hold">
                                          <p:stCondLst>
                                            <p:cond delay="0"/>
                                          </p:stCondLst>
                                        </p:cTn>
                                        <p:tgtEl>
                                          <p:spTgt spid="33795"/>
                                        </p:tgtEl>
                                        <p:attrNameLst>
                                          <p:attrName>style.visibility</p:attrName>
                                        </p:attrNameLst>
                                      </p:cBhvr>
                                      <p:to>
                                        <p:strVal val="visible"/>
                                      </p:to>
                                    </p:set>
                                    <p:animEffect transition="in" filter="fade">
                                      <p:cBhvr additive="repl">
                                        <p:cTn id="20"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Reaping Child Process</a:t>
            </a:r>
          </a:p>
        </p:txBody>
      </p:sp>
      <p:sp>
        <p:nvSpPr>
          <p:cNvPr id="34818"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Child process becomes zombie when terminates</a:t>
            </a:r>
          </a:p>
          <a:p>
            <a:pPr lvl="1" eaLnBrk="1" hangingPunct="1">
              <a:lnSpc>
                <a:spcPct val="90000"/>
              </a:lnSpc>
              <a:spcBef>
                <a:spcPts val="500"/>
              </a:spcBef>
              <a:buFont typeface="Arial" panose="020B0604020202020204" pitchFamily="34" charset="0"/>
              <a:buChar char="–"/>
            </a:pPr>
            <a:r>
              <a:rPr lang="en-US" altLang="en-US" sz="2000">
                <a:solidFill>
                  <a:srgbClr val="000000"/>
                </a:solidFill>
                <a:latin typeface="Calibri" panose="020F0502020204030204" pitchFamily="34" charset="0"/>
                <a:cs typeface="DejaVu Sans" charset="0"/>
              </a:rPr>
              <a:t>Still consume system resources</a:t>
            </a:r>
          </a:p>
          <a:p>
            <a:pPr lvl="1" eaLnBrk="1" hangingPunct="1">
              <a:lnSpc>
                <a:spcPct val="90000"/>
              </a:lnSpc>
              <a:spcBef>
                <a:spcPts val="500"/>
              </a:spcBef>
              <a:buFont typeface="Arial" panose="020B0604020202020204" pitchFamily="34" charset="0"/>
              <a:buChar char="–"/>
            </a:pPr>
            <a:r>
              <a:rPr lang="en-US" altLang="en-US" sz="2000">
                <a:solidFill>
                  <a:srgbClr val="000000"/>
                </a:solidFill>
                <a:latin typeface="Calibri" panose="020F0502020204030204" pitchFamily="34" charset="0"/>
                <a:cs typeface="DejaVu Sans" charset="0"/>
              </a:rPr>
              <a:t>Parent performs reaping on terminated child</a:t>
            </a:r>
          </a:p>
          <a:p>
            <a:pPr lvl="2" eaLnBrk="1" hangingPunct="1">
              <a:lnSpc>
                <a:spcPct val="90000"/>
              </a:lnSpc>
              <a:spcBef>
                <a:spcPts val="450"/>
              </a:spcBef>
              <a:buFont typeface="Arial" panose="020B0604020202020204" pitchFamily="34" charset="0"/>
              <a:buChar char="•"/>
            </a:pPr>
            <a:r>
              <a:rPr lang="en-US" altLang="en-US">
                <a:solidFill>
                  <a:srgbClr val="000000"/>
                </a:solidFill>
                <a:latin typeface="Calibri" panose="020F0502020204030204" pitchFamily="34" charset="0"/>
                <a:cs typeface="DejaVu Sans" charset="0"/>
              </a:rPr>
              <a:t>Using either </a:t>
            </a:r>
            <a:r>
              <a:rPr lang="en-US" altLang="en-US" b="1">
                <a:solidFill>
                  <a:srgbClr val="000000"/>
                </a:solidFill>
                <a:latin typeface="Courier New" panose="02070309020205020404" pitchFamily="49" charset="0"/>
                <a:cs typeface="DejaVu Sans" charset="0"/>
              </a:rPr>
              <a:t>wait</a:t>
            </a:r>
            <a:r>
              <a:rPr lang="en-US" altLang="en-US">
                <a:solidFill>
                  <a:srgbClr val="000000"/>
                </a:solidFill>
                <a:latin typeface="Calibri" panose="020F0502020204030204" pitchFamily="34" charset="0"/>
                <a:cs typeface="DejaVu Sans" charset="0"/>
              </a:rPr>
              <a:t> or </a:t>
            </a:r>
            <a:r>
              <a:rPr lang="en-US" altLang="en-US" b="1">
                <a:solidFill>
                  <a:srgbClr val="000000"/>
                </a:solidFill>
                <a:latin typeface="Courier New" panose="02070309020205020404" pitchFamily="49" charset="0"/>
                <a:cs typeface="DejaVu Sans" charset="0"/>
              </a:rPr>
              <a:t>waitpid </a:t>
            </a:r>
            <a:r>
              <a:rPr lang="en-US" altLang="en-US">
                <a:solidFill>
                  <a:srgbClr val="000000"/>
                </a:solidFill>
                <a:latin typeface="Calibri" panose="020F0502020204030204" pitchFamily="34" charset="0"/>
                <a:cs typeface="DejaVu Sans" charset="0"/>
              </a:rPr>
              <a:t>syscall</a:t>
            </a:r>
          </a:p>
          <a:p>
            <a:pPr eaLnBrk="1" hangingPunct="1">
              <a:lnSpc>
                <a:spcPct val="90000"/>
              </a:lnSpc>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Where to wait children processes to terminate?</a:t>
            </a:r>
          </a:p>
          <a:p>
            <a:pPr lvl="1" eaLnBrk="1" hangingPunct="1">
              <a:lnSpc>
                <a:spcPct val="90000"/>
              </a:lnSpc>
              <a:spcBef>
                <a:spcPts val="500"/>
              </a:spcBef>
              <a:buFont typeface="Arial" panose="020B0604020202020204" pitchFamily="34" charset="0"/>
              <a:buChar char="–"/>
            </a:pPr>
            <a:r>
              <a:rPr lang="en-US" altLang="en-US" sz="2000">
                <a:solidFill>
                  <a:srgbClr val="000000"/>
                </a:solidFill>
                <a:latin typeface="Calibri" panose="020F0502020204030204" pitchFamily="34" charset="0"/>
                <a:cs typeface="DejaVu Sans" charset="0"/>
              </a:rPr>
              <a:t>Two waits</a:t>
            </a:r>
          </a:p>
          <a:p>
            <a:pPr lvl="2" eaLnBrk="1" hangingPunct="1">
              <a:lnSpc>
                <a:spcPct val="90000"/>
              </a:lnSpc>
              <a:spcBef>
                <a:spcPts val="450"/>
              </a:spcBef>
              <a:buFont typeface="Arial" panose="020B0604020202020204" pitchFamily="34" charset="0"/>
              <a:buChar char="•"/>
            </a:pPr>
            <a:r>
              <a:rPr lang="en-US" altLang="en-US" b="1">
                <a:solidFill>
                  <a:srgbClr val="000000"/>
                </a:solidFill>
                <a:latin typeface="Courier New" panose="02070309020205020404" pitchFamily="49" charset="0"/>
                <a:cs typeface="DejaVu Sans" charset="0"/>
              </a:rPr>
              <a:t>sigchld_handler</a:t>
            </a:r>
          </a:p>
          <a:p>
            <a:pPr lvl="2" eaLnBrk="1" hangingPunct="1">
              <a:lnSpc>
                <a:spcPct val="90000"/>
              </a:lnSpc>
              <a:spcBef>
                <a:spcPts val="450"/>
              </a:spcBef>
              <a:buFont typeface="Arial" panose="020B0604020202020204" pitchFamily="34" charset="0"/>
              <a:buChar char="•"/>
            </a:pPr>
            <a:r>
              <a:rPr lang="en-US" altLang="en-US" b="1">
                <a:solidFill>
                  <a:srgbClr val="000000"/>
                </a:solidFill>
                <a:latin typeface="Courier New" panose="02070309020205020404" pitchFamily="49" charset="0"/>
                <a:cs typeface="DejaVu Sans" charset="0"/>
              </a:rPr>
              <a:t>eval</a:t>
            </a:r>
            <a:r>
              <a:rPr lang="en-US" altLang="en-US">
                <a:solidFill>
                  <a:srgbClr val="000000"/>
                </a:solidFill>
                <a:latin typeface="Calibri" panose="020F0502020204030204" pitchFamily="34" charset="0"/>
                <a:cs typeface="DejaVu Sans" charset="0"/>
              </a:rPr>
              <a:t>: for foreground processes</a:t>
            </a:r>
          </a:p>
          <a:p>
            <a:pPr lvl="1" eaLnBrk="1" hangingPunct="1">
              <a:lnSpc>
                <a:spcPct val="90000"/>
              </a:lnSpc>
              <a:spcBef>
                <a:spcPts val="500"/>
              </a:spcBef>
              <a:buFont typeface="Arial" panose="020B0604020202020204" pitchFamily="34" charset="0"/>
              <a:buChar char="–"/>
            </a:pPr>
            <a:r>
              <a:rPr lang="en-US" altLang="en-US" sz="2000">
                <a:solidFill>
                  <a:srgbClr val="000000"/>
                </a:solidFill>
                <a:latin typeface="Calibri" panose="020F0502020204030204" pitchFamily="34" charset="0"/>
                <a:cs typeface="DejaVu Sans" charset="0"/>
              </a:rPr>
              <a:t>One wait</a:t>
            </a:r>
          </a:p>
          <a:p>
            <a:pPr lvl="2" eaLnBrk="1" hangingPunct="1">
              <a:lnSpc>
                <a:spcPct val="90000"/>
              </a:lnSpc>
              <a:spcBef>
                <a:spcPts val="450"/>
              </a:spcBef>
              <a:buFont typeface="Arial" panose="020B0604020202020204" pitchFamily="34" charset="0"/>
              <a:buChar char="•"/>
            </a:pPr>
            <a:r>
              <a:rPr lang="en-US" altLang="en-US" b="1">
                <a:solidFill>
                  <a:srgbClr val="000000"/>
                </a:solidFill>
                <a:latin typeface="Courier New" panose="02070309020205020404" pitchFamily="49" charset="0"/>
                <a:cs typeface="DejaVu Sans" charset="0"/>
              </a:rPr>
              <a:t>sigchld_handler</a:t>
            </a:r>
          </a:p>
          <a:p>
            <a:pPr lvl="2" eaLnBrk="1" hangingPunct="1">
              <a:lnSpc>
                <a:spcPct val="90000"/>
              </a:lnSpc>
              <a:spcBef>
                <a:spcPts val="450"/>
              </a:spcBef>
              <a:buFont typeface="Arial" panose="020B0604020202020204" pitchFamily="34" charset="0"/>
              <a:buChar char="•"/>
            </a:pPr>
            <a:r>
              <a:rPr lang="en-US" altLang="en-US">
                <a:solidFill>
                  <a:srgbClr val="000000"/>
                </a:solidFill>
                <a:latin typeface="Calibri" panose="020F0502020204030204" pitchFamily="34" charset="0"/>
                <a:cs typeface="DejaVu Sans" charset="0"/>
              </a:rPr>
              <a:t>But what about foreground processes?</a:t>
            </a:r>
          </a:p>
        </p:txBody>
      </p:sp>
    </p:spTree>
    <p:extLst>
      <p:ext uri="{BB962C8B-B14F-4D97-AF65-F5344CB8AC3E}">
        <p14:creationId xmlns:p14="http://schemas.microsoft.com/office/powerpoint/2010/main" val="5722548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34818">
                                            <p:txEl>
                                              <p:pRg st="5" end="5"/>
                                            </p:txEl>
                                          </p:spTgt>
                                        </p:tgtEl>
                                        <p:attrNameLst>
                                          <p:attrName>style.visibility</p:attrName>
                                        </p:attrNameLst>
                                      </p:cBhvr>
                                      <p:to>
                                        <p:strVal val="visible"/>
                                      </p:to>
                                    </p:set>
                                    <p:animEffect transition="in" filter="fade">
                                      <p:cBhvr additive="repl">
                                        <p:cTn id="7" dur="500"/>
                                        <p:tgtEl>
                                          <p:spTgt spid="34818">
                                            <p:txEl>
                                              <p:pRg st="5" end="5"/>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34818">
                                            <p:txEl>
                                              <p:pRg st="6" end="6"/>
                                            </p:txEl>
                                          </p:spTgt>
                                        </p:tgtEl>
                                        <p:attrNameLst>
                                          <p:attrName>style.visibility</p:attrName>
                                        </p:attrNameLst>
                                      </p:cBhvr>
                                      <p:to>
                                        <p:strVal val="visible"/>
                                      </p:to>
                                    </p:set>
                                    <p:animEffect transition="in" filter="fade">
                                      <p:cBhvr additive="repl">
                                        <p:cTn id="10" dur="500"/>
                                        <p:tgtEl>
                                          <p:spTgt spid="34818">
                                            <p:txEl>
                                              <p:pRg st="6" end="6"/>
                                            </p:txEl>
                                          </p:spTgt>
                                        </p:tgtEl>
                                      </p:cBhvr>
                                    </p:animEffect>
                                  </p:childTnLst>
                                </p:cTn>
                              </p:par>
                              <p:par>
                                <p:cTn id="11" presetID="10" presetClass="entr" fill="hold" nodeType="withEffect">
                                  <p:stCondLst>
                                    <p:cond delay="0"/>
                                  </p:stCondLst>
                                  <p:childTnLst>
                                    <p:set>
                                      <p:cBhvr additive="repl">
                                        <p:cTn id="12" dur="1" fill="hold">
                                          <p:stCondLst>
                                            <p:cond delay="0"/>
                                          </p:stCondLst>
                                        </p:cTn>
                                        <p:tgtEl>
                                          <p:spTgt spid="34818">
                                            <p:txEl>
                                              <p:pRg st="7" end="7"/>
                                            </p:txEl>
                                          </p:spTgt>
                                        </p:tgtEl>
                                        <p:attrNameLst>
                                          <p:attrName>style.visibility</p:attrName>
                                        </p:attrNameLst>
                                      </p:cBhvr>
                                      <p:to>
                                        <p:strVal val="visible"/>
                                      </p:to>
                                    </p:set>
                                    <p:animEffect transition="in" filter="fade">
                                      <p:cBhvr additive="repl">
                                        <p:cTn id="13" dur="500"/>
                                        <p:tgtEl>
                                          <p:spTgt spid="34818">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fill="hold" nodeType="clickEffect">
                                  <p:stCondLst>
                                    <p:cond delay="0"/>
                                  </p:stCondLst>
                                  <p:childTnLst>
                                    <p:set>
                                      <p:cBhvr additive="repl">
                                        <p:cTn id="17" dur="1" fill="hold">
                                          <p:stCondLst>
                                            <p:cond delay="0"/>
                                          </p:stCondLst>
                                        </p:cTn>
                                        <p:tgtEl>
                                          <p:spTgt spid="34818">
                                            <p:txEl>
                                              <p:pRg st="8" end="8"/>
                                            </p:txEl>
                                          </p:spTgt>
                                        </p:tgtEl>
                                        <p:attrNameLst>
                                          <p:attrName>style.visibility</p:attrName>
                                        </p:attrNameLst>
                                      </p:cBhvr>
                                      <p:to>
                                        <p:strVal val="visible"/>
                                      </p:to>
                                    </p:set>
                                    <p:animEffect transition="in" filter="fade">
                                      <p:cBhvr additive="repl">
                                        <p:cTn id="18" dur="500"/>
                                        <p:tgtEl>
                                          <p:spTgt spid="34818">
                                            <p:txEl>
                                              <p:pRg st="8" end="8"/>
                                            </p:txEl>
                                          </p:spTgt>
                                        </p:tgtEl>
                                      </p:cBhvr>
                                    </p:animEffect>
                                  </p:childTnLst>
                                </p:cTn>
                              </p:par>
                              <p:par>
                                <p:cTn id="19" presetID="10" presetClass="entr" fill="hold" nodeType="withEffect">
                                  <p:stCondLst>
                                    <p:cond delay="0"/>
                                  </p:stCondLst>
                                  <p:childTnLst>
                                    <p:set>
                                      <p:cBhvr additive="repl">
                                        <p:cTn id="20" dur="1" fill="hold">
                                          <p:stCondLst>
                                            <p:cond delay="0"/>
                                          </p:stCondLst>
                                        </p:cTn>
                                        <p:tgtEl>
                                          <p:spTgt spid="34818">
                                            <p:txEl>
                                              <p:pRg st="9" end="9"/>
                                            </p:txEl>
                                          </p:spTgt>
                                        </p:tgtEl>
                                        <p:attrNameLst>
                                          <p:attrName>style.visibility</p:attrName>
                                        </p:attrNameLst>
                                      </p:cBhvr>
                                      <p:to>
                                        <p:strVal val="visible"/>
                                      </p:to>
                                    </p:set>
                                    <p:animEffect transition="in" filter="fade">
                                      <p:cBhvr additive="repl">
                                        <p:cTn id="21" dur="500"/>
                                        <p:tgtEl>
                                          <p:spTgt spid="34818">
                                            <p:txEl>
                                              <p:pRg st="9" end="9"/>
                                            </p:txEl>
                                          </p:spTgt>
                                        </p:tgtEl>
                                      </p:cBhvr>
                                    </p:animEffect>
                                  </p:childTnLst>
                                </p:cTn>
                              </p:par>
                              <p:par>
                                <p:cTn id="22" presetID="10" presetClass="entr" fill="hold" nodeType="withEffect">
                                  <p:stCondLst>
                                    <p:cond delay="0"/>
                                  </p:stCondLst>
                                  <p:childTnLst>
                                    <p:set>
                                      <p:cBhvr additive="repl">
                                        <p:cTn id="23" dur="1" fill="hold">
                                          <p:stCondLst>
                                            <p:cond delay="0"/>
                                          </p:stCondLst>
                                        </p:cTn>
                                        <p:tgtEl>
                                          <p:spTgt spid="34818">
                                            <p:txEl>
                                              <p:pRg st="10" end="10"/>
                                            </p:txEl>
                                          </p:spTgt>
                                        </p:tgtEl>
                                        <p:attrNameLst>
                                          <p:attrName>style.visibility</p:attrName>
                                        </p:attrNameLst>
                                      </p:cBhvr>
                                      <p:to>
                                        <p:strVal val="visible"/>
                                      </p:to>
                                    </p:set>
                                    <p:animEffect transition="in" filter="fade">
                                      <p:cBhvr additive="repl">
                                        <p:cTn id="24" dur="500"/>
                                        <p:tgtEl>
                                          <p:spTgt spid="3481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Busy Wait</a:t>
            </a:r>
          </a:p>
        </p:txBody>
      </p:sp>
      <p:sp>
        <p:nvSpPr>
          <p:cNvPr id="34819"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1pPr>
            <a:lvl2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2pPr>
            <a:lvl3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3pPr>
            <a:lvl4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4pPr>
            <a:lvl5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500"/>
              </a:spcBef>
            </a:pPr>
            <a:r>
              <a:rPr lang="en-US" altLang="en-US" sz="2000" b="1">
                <a:solidFill>
                  <a:srgbClr val="0033CC"/>
                </a:solidFill>
                <a:latin typeface="Courier New" panose="02070309020205020404" pitchFamily="49" charset="0"/>
                <a:cs typeface="DejaVu Sans" charset="0"/>
              </a:rPr>
              <a:t>void </a:t>
            </a:r>
            <a:r>
              <a:rPr lang="en-US" altLang="en-US" sz="2000" b="1">
                <a:solidFill>
                  <a:srgbClr val="000000"/>
                </a:solidFill>
                <a:latin typeface="Courier New" panose="02070309020205020404" pitchFamily="49" charset="0"/>
                <a:cs typeface="DejaVu Sans" charset="0"/>
              </a:rPr>
              <a:t>eval()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p>
          <a:p>
            <a:pPr eaLnBrk="1" hangingPunct="1">
              <a:lnSpc>
                <a:spcPct val="80000"/>
              </a:lnSpc>
              <a:spcBef>
                <a:spcPts val="500"/>
              </a:spcBef>
            </a:pPr>
            <a:r>
              <a:rPr lang="en-US" altLang="en-US" sz="2000" b="1">
                <a:solidFill>
                  <a:srgbClr val="006600"/>
                </a:solidFill>
                <a:latin typeface="Courier New" panose="02070309020205020404" pitchFamily="49" charset="0"/>
                <a:cs typeface="DejaVu Sans" charset="0"/>
              </a:rPr>
              <a:t>  /* parent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addjob(…);</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r>
              <a:rPr lang="en-US" altLang="en-US" sz="2000" b="1">
                <a:solidFill>
                  <a:srgbClr val="0033CC"/>
                </a:solidFill>
                <a:latin typeface="Courier New" panose="02070309020205020404" pitchFamily="49" charset="0"/>
                <a:cs typeface="DejaVu Sans" charset="0"/>
              </a:rPr>
              <a:t>while</a:t>
            </a:r>
            <a:r>
              <a:rPr lang="en-US" altLang="en-US" sz="2000" b="1">
                <a:solidFill>
                  <a:srgbClr val="000000"/>
                </a:solidFill>
                <a:latin typeface="Courier New" panose="02070309020205020404" pitchFamily="49" charset="0"/>
                <a:cs typeface="DejaVu Sans" charset="0"/>
              </a:rPr>
              <a:t>(</a:t>
            </a:r>
            <a:r>
              <a:rPr lang="en-US" altLang="en-US" sz="2000" b="1" i="1">
                <a:solidFill>
                  <a:srgbClr val="000000"/>
                </a:solidFill>
                <a:latin typeface="Courier New" panose="02070309020205020404" pitchFamily="49" charset="0"/>
                <a:cs typeface="DejaVu Sans" charset="0"/>
              </a:rPr>
              <a:t>fg process still alive</a:t>
            </a:r>
            <a:r>
              <a:rPr lang="en-US" altLang="en-US" sz="2000" b="1">
                <a:solidFill>
                  <a:srgbClr val="000000"/>
                </a:solidFill>
                <a:latin typeface="Courier New" panose="02070309020205020404" pitchFamily="49" charset="0"/>
                <a:cs typeface="DejaVu Sans" charset="0"/>
              </a:rPr>
              <a:t>){</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a:t>
            </a:r>
          </a:p>
          <a:p>
            <a:pPr eaLnBrk="1" hangingPunct="1">
              <a:lnSpc>
                <a:spcPct val="80000"/>
              </a:lnSpc>
              <a:spcBef>
                <a:spcPts val="500"/>
              </a:spcBef>
            </a:pPr>
            <a:endParaRPr lang="en-US" altLang="en-US" sz="2000" b="1">
              <a:solidFill>
                <a:srgbClr val="000000"/>
              </a:solidFill>
              <a:latin typeface="Courier New" panose="02070309020205020404" pitchFamily="49" charset="0"/>
              <a:cs typeface="DejaVu Sans" charset="0"/>
            </a:endParaRP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sigchld_handler()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pid = waitpid(…);</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deletejob(pid);</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a:t>
            </a:r>
          </a:p>
        </p:txBody>
      </p:sp>
    </p:spTree>
    <p:extLst>
      <p:ext uri="{BB962C8B-B14F-4D97-AF65-F5344CB8AC3E}">
        <p14:creationId xmlns:p14="http://schemas.microsoft.com/office/powerpoint/2010/main" val="14170391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Pause</a:t>
            </a:r>
          </a:p>
        </p:txBody>
      </p:sp>
      <p:sp>
        <p:nvSpPr>
          <p:cNvPr id="35843"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1pPr>
            <a:lvl2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2pPr>
            <a:lvl3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3pPr>
            <a:lvl4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4pPr>
            <a:lvl5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500"/>
              </a:spcBef>
            </a:pPr>
            <a:r>
              <a:rPr lang="en-US" altLang="en-US" sz="2000" b="1">
                <a:solidFill>
                  <a:srgbClr val="0033CC"/>
                </a:solidFill>
                <a:latin typeface="Courier New" panose="02070309020205020404" pitchFamily="49" charset="0"/>
                <a:cs typeface="DejaVu Sans" charset="0"/>
              </a:rPr>
              <a:t>void </a:t>
            </a:r>
            <a:r>
              <a:rPr lang="en-US" altLang="en-US" sz="2000" b="1">
                <a:solidFill>
                  <a:srgbClr val="000000"/>
                </a:solidFill>
                <a:latin typeface="Courier New" panose="02070309020205020404" pitchFamily="49" charset="0"/>
                <a:cs typeface="DejaVu Sans" charset="0"/>
              </a:rPr>
              <a:t>eval()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p>
          <a:p>
            <a:pPr eaLnBrk="1" hangingPunct="1">
              <a:lnSpc>
                <a:spcPct val="80000"/>
              </a:lnSpc>
              <a:spcBef>
                <a:spcPts val="500"/>
              </a:spcBef>
            </a:pPr>
            <a:r>
              <a:rPr lang="en-US" altLang="en-US" sz="2000" b="1">
                <a:solidFill>
                  <a:srgbClr val="006600"/>
                </a:solidFill>
                <a:latin typeface="Courier New" panose="02070309020205020404" pitchFamily="49" charset="0"/>
                <a:cs typeface="DejaVu Sans" charset="0"/>
              </a:rPr>
              <a:t>  /* parent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addjob(…);</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r>
              <a:rPr lang="en-US" altLang="en-US" sz="2000" b="1">
                <a:solidFill>
                  <a:srgbClr val="0033CC"/>
                </a:solidFill>
                <a:latin typeface="Courier New" panose="02070309020205020404" pitchFamily="49" charset="0"/>
                <a:cs typeface="DejaVu Sans" charset="0"/>
              </a:rPr>
              <a:t>while</a:t>
            </a:r>
            <a:r>
              <a:rPr lang="en-US" altLang="en-US" sz="2000" b="1">
                <a:solidFill>
                  <a:srgbClr val="000000"/>
                </a:solidFill>
                <a:latin typeface="Courier New" panose="02070309020205020404" pitchFamily="49" charset="0"/>
                <a:cs typeface="DejaVu Sans" charset="0"/>
              </a:rPr>
              <a:t>(</a:t>
            </a:r>
            <a:r>
              <a:rPr lang="en-US" altLang="en-US" sz="2000" b="1" i="1">
                <a:solidFill>
                  <a:srgbClr val="000000"/>
                </a:solidFill>
                <a:latin typeface="Courier New" panose="02070309020205020404" pitchFamily="49" charset="0"/>
                <a:cs typeface="DejaVu Sans" charset="0"/>
              </a:rPr>
              <a:t>fg process still alive</a:t>
            </a:r>
            <a:r>
              <a:rPr lang="en-US" altLang="en-US" sz="2000" b="1">
                <a:solidFill>
                  <a:srgbClr val="000000"/>
                </a:solidFill>
                <a:latin typeface="Courier New" panose="02070309020205020404" pitchFamily="49" charset="0"/>
                <a:cs typeface="DejaVu Sans" charset="0"/>
              </a:rPr>
              <a:t>){</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pause();</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a:t>
            </a:r>
          </a:p>
          <a:p>
            <a:pPr eaLnBrk="1" hangingPunct="1">
              <a:lnSpc>
                <a:spcPct val="80000"/>
              </a:lnSpc>
              <a:spcBef>
                <a:spcPts val="500"/>
              </a:spcBef>
            </a:pPr>
            <a:endParaRPr lang="en-US" altLang="en-US" sz="2000" b="1">
              <a:solidFill>
                <a:srgbClr val="000000"/>
              </a:solidFill>
              <a:latin typeface="Courier New" panose="02070309020205020404" pitchFamily="49" charset="0"/>
              <a:cs typeface="DejaVu Sans" charset="0"/>
            </a:endParaRP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sigchld_handler()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pid = waitpid(…);</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deletejob(pid);</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a:t>
            </a:r>
          </a:p>
        </p:txBody>
      </p:sp>
      <p:sp>
        <p:nvSpPr>
          <p:cNvPr id="36867" name="AutoShape 3"/>
          <p:cNvSpPr>
            <a:spLocks noChangeArrowheads="1"/>
          </p:cNvSpPr>
          <p:nvPr/>
        </p:nvSpPr>
        <p:spPr bwMode="auto">
          <a:xfrm rot="960000">
            <a:off x="3743326" y="3265488"/>
            <a:ext cx="2403475" cy="381000"/>
          </a:xfrm>
          <a:prstGeom prst="leftArrow">
            <a:avLst>
              <a:gd name="adj1" fmla="val 50000"/>
              <a:gd name="adj2" fmla="val 157708"/>
            </a:avLst>
          </a:prstGeom>
          <a:solidFill>
            <a:srgbClr val="FF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6868" name="Text Box 4"/>
          <p:cNvSpPr txBox="1">
            <a:spLocks noChangeArrowheads="1"/>
          </p:cNvSpPr>
          <p:nvPr/>
        </p:nvSpPr>
        <p:spPr bwMode="auto">
          <a:xfrm>
            <a:off x="6156326" y="3505200"/>
            <a:ext cx="451167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a:solidFill>
                  <a:srgbClr val="000000"/>
                </a:solidFill>
              </a:rPr>
              <a:t>If signal handled (SIGCHLD) before call to </a:t>
            </a:r>
            <a:r>
              <a:rPr lang="en-US" altLang="en-US" b="1">
                <a:solidFill>
                  <a:srgbClr val="000000"/>
                </a:solidFill>
                <a:latin typeface="Courier New" panose="02070309020205020404" pitchFamily="49" charset="0"/>
              </a:rPr>
              <a:t>pause</a:t>
            </a:r>
            <a:r>
              <a:rPr lang="en-US" altLang="en-US">
                <a:solidFill>
                  <a:srgbClr val="000000"/>
                </a:solidFill>
              </a:rPr>
              <a:t>, then </a:t>
            </a:r>
            <a:r>
              <a:rPr lang="en-US" altLang="en-US" b="1">
                <a:solidFill>
                  <a:srgbClr val="000000"/>
                </a:solidFill>
                <a:latin typeface="Courier New" panose="02070309020205020404" pitchFamily="49" charset="0"/>
              </a:rPr>
              <a:t>pause</a:t>
            </a:r>
            <a:r>
              <a:rPr lang="en-US" altLang="en-US">
                <a:solidFill>
                  <a:srgbClr val="000000"/>
                </a:solidFill>
              </a:rPr>
              <a:t> will not return</a:t>
            </a:r>
          </a:p>
        </p:txBody>
      </p:sp>
    </p:spTree>
    <p:extLst>
      <p:ext uri="{BB962C8B-B14F-4D97-AF65-F5344CB8AC3E}">
        <p14:creationId xmlns:p14="http://schemas.microsoft.com/office/powerpoint/2010/main" val="58106789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grpId="0" nodeType="clickEffect">
                                  <p:stCondLst>
                                    <p:cond delay="0"/>
                                  </p:stCondLst>
                                  <p:childTnLst>
                                    <p:set>
                                      <p:cBhvr additive="repl">
                                        <p:cTn id="6" dur="1" fill="hold">
                                          <p:stCondLst>
                                            <p:cond delay="0"/>
                                          </p:stCondLst>
                                        </p:cTn>
                                        <p:tgtEl>
                                          <p:spTgt spid="36867"/>
                                        </p:tgtEl>
                                        <p:attrNameLst>
                                          <p:attrName>style.visibility</p:attrName>
                                        </p:attrNameLst>
                                      </p:cBhvr>
                                      <p:to>
                                        <p:strVal val="visible"/>
                                      </p:to>
                                    </p:set>
                                    <p:animEffect transition="in" filter="fade">
                                      <p:cBhvr additive="repl">
                                        <p:cTn id="7" dur="500"/>
                                        <p:tgtEl>
                                          <p:spTgt spid="36867"/>
                                        </p:tgtEl>
                                      </p:cBhvr>
                                    </p:animEffect>
                                  </p:childTnLst>
                                </p:cTn>
                              </p:par>
                              <p:par>
                                <p:cTn id="8" presetID="10" presetClass="entr" fill="hold" nodeType="withEffect">
                                  <p:stCondLst>
                                    <p:cond delay="0"/>
                                  </p:stCondLst>
                                  <p:childTnLst>
                                    <p:set>
                                      <p:cBhvr additive="repl">
                                        <p:cTn id="9" dur="1" fill="hold">
                                          <p:stCondLst>
                                            <p:cond delay="0"/>
                                          </p:stCondLst>
                                        </p:cTn>
                                        <p:tgtEl>
                                          <p:spTgt spid="36868"/>
                                        </p:tgtEl>
                                        <p:attrNameLst>
                                          <p:attrName>style.visibility</p:attrName>
                                        </p:attrNameLst>
                                      </p:cBhvr>
                                      <p:to>
                                        <p:strVal val="visible"/>
                                      </p:to>
                                    </p:set>
                                    <p:animEffect transition="in" filter="fade">
                                      <p:cBhvr additive="repl">
                                        <p:cTn id="10"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Sleep</a:t>
            </a:r>
          </a:p>
        </p:txBody>
      </p:sp>
      <p:sp>
        <p:nvSpPr>
          <p:cNvPr id="3686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1pPr>
            <a:lvl2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2pPr>
            <a:lvl3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3pPr>
            <a:lvl4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4pPr>
            <a:lvl5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500"/>
              </a:spcBef>
            </a:pPr>
            <a:r>
              <a:rPr lang="en-US" altLang="en-US" sz="2000" b="1">
                <a:solidFill>
                  <a:srgbClr val="0033CC"/>
                </a:solidFill>
                <a:latin typeface="Courier New" panose="02070309020205020404" pitchFamily="49" charset="0"/>
                <a:cs typeface="DejaVu Sans" charset="0"/>
              </a:rPr>
              <a:t>void </a:t>
            </a:r>
            <a:r>
              <a:rPr lang="en-US" altLang="en-US" sz="2000" b="1">
                <a:solidFill>
                  <a:srgbClr val="000000"/>
                </a:solidFill>
                <a:latin typeface="Courier New" panose="02070309020205020404" pitchFamily="49" charset="0"/>
                <a:cs typeface="DejaVu Sans" charset="0"/>
              </a:rPr>
              <a:t>eval()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p>
          <a:p>
            <a:pPr eaLnBrk="1" hangingPunct="1">
              <a:lnSpc>
                <a:spcPct val="80000"/>
              </a:lnSpc>
              <a:spcBef>
                <a:spcPts val="500"/>
              </a:spcBef>
            </a:pPr>
            <a:r>
              <a:rPr lang="en-US" altLang="en-US" sz="2000" b="1">
                <a:solidFill>
                  <a:srgbClr val="006600"/>
                </a:solidFill>
                <a:latin typeface="Courier New" panose="02070309020205020404" pitchFamily="49" charset="0"/>
                <a:cs typeface="DejaVu Sans" charset="0"/>
              </a:rPr>
              <a:t>  /* parent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addjob(…);</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r>
              <a:rPr lang="en-US" altLang="en-US" sz="2000" b="1">
                <a:solidFill>
                  <a:srgbClr val="0033CC"/>
                </a:solidFill>
                <a:latin typeface="Courier New" panose="02070309020205020404" pitchFamily="49" charset="0"/>
                <a:cs typeface="DejaVu Sans" charset="0"/>
              </a:rPr>
              <a:t>while</a:t>
            </a:r>
            <a:r>
              <a:rPr lang="en-US" altLang="en-US" sz="2000" b="1">
                <a:solidFill>
                  <a:srgbClr val="000000"/>
                </a:solidFill>
                <a:latin typeface="Courier New" panose="02070309020205020404" pitchFamily="49" charset="0"/>
                <a:cs typeface="DejaVu Sans" charset="0"/>
              </a:rPr>
              <a:t>(</a:t>
            </a:r>
            <a:r>
              <a:rPr lang="en-US" altLang="en-US" sz="2000" b="1" i="1">
                <a:solidFill>
                  <a:srgbClr val="000000"/>
                </a:solidFill>
                <a:latin typeface="Courier New" panose="02070309020205020404" pitchFamily="49" charset="0"/>
                <a:cs typeface="DejaVu Sans" charset="0"/>
              </a:rPr>
              <a:t>fg process still alive</a:t>
            </a:r>
            <a:r>
              <a:rPr lang="en-US" altLang="en-US" sz="2000" b="1">
                <a:solidFill>
                  <a:srgbClr val="000000"/>
                </a:solidFill>
                <a:latin typeface="Courier New" panose="02070309020205020404" pitchFamily="49" charset="0"/>
                <a:cs typeface="DejaVu Sans" charset="0"/>
              </a:rPr>
              <a:t>){</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sleep(1);</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a:t>
            </a:r>
          </a:p>
          <a:p>
            <a:pPr eaLnBrk="1" hangingPunct="1">
              <a:lnSpc>
                <a:spcPct val="80000"/>
              </a:lnSpc>
              <a:spcBef>
                <a:spcPts val="500"/>
              </a:spcBef>
            </a:pPr>
            <a:endParaRPr lang="en-US" altLang="en-US" sz="2000" b="1">
              <a:solidFill>
                <a:srgbClr val="000000"/>
              </a:solidFill>
              <a:latin typeface="Courier New" panose="02070309020205020404" pitchFamily="49" charset="0"/>
              <a:cs typeface="DejaVu Sans" charset="0"/>
            </a:endParaRP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sigchld_handler()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pid = waitpid(…);</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deletejob(pid);</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a:t>
            </a:r>
          </a:p>
        </p:txBody>
      </p:sp>
    </p:spTree>
    <p:extLst>
      <p:ext uri="{BB962C8B-B14F-4D97-AF65-F5344CB8AC3E}">
        <p14:creationId xmlns:p14="http://schemas.microsoft.com/office/powerpoint/2010/main" val="26348595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Pause</a:t>
            </a:r>
          </a:p>
        </p:txBody>
      </p:sp>
      <p:sp>
        <p:nvSpPr>
          <p:cNvPr id="37891"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9725"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1pPr>
            <a:lvl2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2pPr>
            <a:lvl3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3pPr>
            <a:lvl4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4pPr>
            <a:lvl5pPr eaLnBrk="0" hangingPunc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500"/>
              </a:spcBef>
            </a:pPr>
            <a:r>
              <a:rPr lang="en-US" altLang="en-US" sz="2000" b="1">
                <a:solidFill>
                  <a:srgbClr val="0033CC"/>
                </a:solidFill>
                <a:latin typeface="Courier New" panose="02070309020205020404" pitchFamily="49" charset="0"/>
                <a:cs typeface="DejaVu Sans" charset="0"/>
              </a:rPr>
              <a:t>void </a:t>
            </a:r>
            <a:r>
              <a:rPr lang="en-US" altLang="en-US" sz="2000" b="1">
                <a:solidFill>
                  <a:srgbClr val="000000"/>
                </a:solidFill>
                <a:latin typeface="Courier New" panose="02070309020205020404" pitchFamily="49" charset="0"/>
                <a:cs typeface="DejaVu Sans" charset="0"/>
              </a:rPr>
              <a:t>eval()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p>
          <a:p>
            <a:pPr eaLnBrk="1" hangingPunct="1">
              <a:lnSpc>
                <a:spcPct val="80000"/>
              </a:lnSpc>
              <a:spcBef>
                <a:spcPts val="500"/>
              </a:spcBef>
            </a:pPr>
            <a:r>
              <a:rPr lang="en-US" altLang="en-US" sz="2000" b="1">
                <a:solidFill>
                  <a:srgbClr val="006600"/>
                </a:solidFill>
                <a:latin typeface="Courier New" panose="02070309020205020404" pitchFamily="49" charset="0"/>
                <a:cs typeface="DejaVu Sans" charset="0"/>
              </a:rPr>
              <a:t>  /* parent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addjob(…);</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r>
              <a:rPr lang="en-US" altLang="en-US" sz="2000" b="1">
                <a:solidFill>
                  <a:srgbClr val="0033CC"/>
                </a:solidFill>
                <a:latin typeface="Courier New" panose="02070309020205020404" pitchFamily="49" charset="0"/>
                <a:cs typeface="DejaVu Sans" charset="0"/>
              </a:rPr>
              <a:t>while</a:t>
            </a:r>
            <a:r>
              <a:rPr lang="en-US" altLang="en-US" sz="2000" b="1">
                <a:solidFill>
                  <a:srgbClr val="000000"/>
                </a:solidFill>
                <a:latin typeface="Courier New" panose="02070309020205020404" pitchFamily="49" charset="0"/>
                <a:cs typeface="DejaVu Sans" charset="0"/>
              </a:rPr>
              <a:t>(</a:t>
            </a:r>
            <a:r>
              <a:rPr lang="en-US" altLang="en-US" sz="2000" b="1" i="1">
                <a:solidFill>
                  <a:srgbClr val="000000"/>
                </a:solidFill>
                <a:latin typeface="Courier New" panose="02070309020205020404" pitchFamily="49" charset="0"/>
                <a:cs typeface="DejaVu Sans" charset="0"/>
              </a:rPr>
              <a:t>fg process still alive</a:t>
            </a:r>
            <a:r>
              <a:rPr lang="en-US" altLang="en-US" sz="2000" b="1">
                <a:solidFill>
                  <a:srgbClr val="000000"/>
                </a:solidFill>
                <a:latin typeface="Courier New" panose="02070309020205020404" pitchFamily="49" charset="0"/>
                <a:cs typeface="DejaVu Sans" charset="0"/>
              </a:rPr>
              <a:t>){</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sleep(1);</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a:t>
            </a:r>
          </a:p>
          <a:p>
            <a:pPr eaLnBrk="1" hangingPunct="1">
              <a:lnSpc>
                <a:spcPct val="80000"/>
              </a:lnSpc>
              <a:spcBef>
                <a:spcPts val="500"/>
              </a:spcBef>
            </a:pPr>
            <a:endParaRPr lang="en-US" altLang="en-US" sz="2000" b="1">
              <a:solidFill>
                <a:srgbClr val="000000"/>
              </a:solidFill>
              <a:latin typeface="Courier New" panose="02070309020205020404" pitchFamily="49" charset="0"/>
              <a:cs typeface="DejaVu Sans" charset="0"/>
            </a:endParaRP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sigchld_handler() {</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pid = waitpid(…);</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  deletejob(pid);</a:t>
            </a:r>
          </a:p>
          <a:p>
            <a:pPr eaLnBrk="1" hangingPunct="1">
              <a:lnSpc>
                <a:spcPct val="80000"/>
              </a:lnSpc>
              <a:spcBef>
                <a:spcPts val="500"/>
              </a:spcBef>
            </a:pPr>
            <a:r>
              <a:rPr lang="en-US" altLang="en-US" sz="2000" b="1">
                <a:solidFill>
                  <a:srgbClr val="000000"/>
                </a:solidFill>
                <a:latin typeface="Courier New" panose="02070309020205020404" pitchFamily="49" charset="0"/>
                <a:cs typeface="DejaVu Sans" charset="0"/>
              </a:rPr>
              <a:t>}</a:t>
            </a:r>
          </a:p>
        </p:txBody>
      </p:sp>
      <p:sp>
        <p:nvSpPr>
          <p:cNvPr id="38915" name="AutoShape 3"/>
          <p:cNvSpPr>
            <a:spLocks noChangeArrowheads="1"/>
          </p:cNvSpPr>
          <p:nvPr/>
        </p:nvSpPr>
        <p:spPr bwMode="auto">
          <a:xfrm rot="960000">
            <a:off x="4121151" y="3502025"/>
            <a:ext cx="2403475" cy="381000"/>
          </a:xfrm>
          <a:prstGeom prst="leftArrow">
            <a:avLst>
              <a:gd name="adj1" fmla="val 50000"/>
              <a:gd name="adj2" fmla="val 157708"/>
            </a:avLst>
          </a:prstGeom>
          <a:solidFill>
            <a:srgbClr val="FF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38916" name="Text Box 4"/>
          <p:cNvSpPr txBox="1">
            <a:spLocks noChangeArrowheads="1"/>
          </p:cNvSpPr>
          <p:nvPr/>
        </p:nvSpPr>
        <p:spPr bwMode="auto">
          <a:xfrm>
            <a:off x="5867401" y="4216400"/>
            <a:ext cx="451167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a:solidFill>
                  <a:srgbClr val="000000"/>
                </a:solidFill>
              </a:rPr>
              <a:t>Why not just call wait() on a foreground process?</a:t>
            </a:r>
          </a:p>
        </p:txBody>
      </p:sp>
    </p:spTree>
    <p:extLst>
      <p:ext uri="{BB962C8B-B14F-4D97-AF65-F5344CB8AC3E}">
        <p14:creationId xmlns:p14="http://schemas.microsoft.com/office/powerpoint/2010/main" val="68265912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grpId="0" nodeType="clickEffect">
                                  <p:stCondLst>
                                    <p:cond delay="0"/>
                                  </p:stCondLst>
                                  <p:childTnLst>
                                    <p:set>
                                      <p:cBhvr additive="repl">
                                        <p:cTn id="6" dur="1" fill="hold">
                                          <p:stCondLst>
                                            <p:cond delay="0"/>
                                          </p:stCondLst>
                                        </p:cTn>
                                        <p:tgtEl>
                                          <p:spTgt spid="38915"/>
                                        </p:tgtEl>
                                        <p:attrNameLst>
                                          <p:attrName>style.visibility</p:attrName>
                                        </p:attrNameLst>
                                      </p:cBhvr>
                                      <p:to>
                                        <p:strVal val="visible"/>
                                      </p:to>
                                    </p:set>
                                    <p:animEffect transition="in" filter="fade">
                                      <p:cBhvr additive="repl">
                                        <p:cTn id="7" dur="500"/>
                                        <p:tgtEl>
                                          <p:spTgt spid="38915"/>
                                        </p:tgtEl>
                                      </p:cBhvr>
                                    </p:animEffect>
                                  </p:childTnLst>
                                </p:cTn>
                              </p:par>
                              <p:par>
                                <p:cTn id="8" presetID="10" presetClass="entr" fill="hold" nodeType="withEffect">
                                  <p:stCondLst>
                                    <p:cond delay="0"/>
                                  </p:stCondLst>
                                  <p:childTnLst>
                                    <p:set>
                                      <p:cBhvr additive="repl">
                                        <p:cTn id="9" dur="1" fill="hold">
                                          <p:stCondLst>
                                            <p:cond delay="0"/>
                                          </p:stCondLst>
                                        </p:cTn>
                                        <p:tgtEl>
                                          <p:spTgt spid="38916"/>
                                        </p:tgtEl>
                                        <p:attrNameLst>
                                          <p:attrName>style.visibility</p:attrName>
                                        </p:attrNameLst>
                                      </p:cBhvr>
                                      <p:to>
                                        <p:strVal val="visible"/>
                                      </p:to>
                                    </p:set>
                                    <p:animEffect transition="in" filter="fade">
                                      <p:cBhvr additive="repl">
                                        <p:cTn id="10"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waitpid</a:t>
            </a:r>
          </a:p>
        </p:txBody>
      </p:sp>
      <p:sp>
        <p:nvSpPr>
          <p:cNvPr id="38915"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Used for reaping zombied child processes</a:t>
            </a:r>
          </a:p>
          <a:p>
            <a:pPr eaLnBrk="1" hangingPunct="1">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pid_t waitpid(pid_t pid, </a:t>
            </a:r>
            <a:r>
              <a:rPr lang="en-US" altLang="en-US" sz="2400" b="1">
                <a:solidFill>
                  <a:srgbClr val="0033CC"/>
                </a:solidFill>
                <a:latin typeface="Courier New" panose="02070309020205020404" pitchFamily="49" charset="0"/>
                <a:cs typeface="DejaVu Sans" charset="0"/>
              </a:rPr>
              <a:t>int</a:t>
            </a:r>
            <a:r>
              <a:rPr lang="en-US" altLang="en-US" sz="2400" b="1">
                <a:solidFill>
                  <a:srgbClr val="000000"/>
                </a:solidFill>
                <a:latin typeface="Courier New" panose="02070309020205020404" pitchFamily="49" charset="0"/>
                <a:cs typeface="DejaVu Sans" charset="0"/>
              </a:rPr>
              <a:t> *status, </a:t>
            </a:r>
            <a:r>
              <a:rPr lang="en-US" altLang="en-US" sz="2400" b="1">
                <a:solidFill>
                  <a:srgbClr val="0033CC"/>
                </a:solidFill>
                <a:latin typeface="Courier New" panose="02070309020205020404" pitchFamily="49" charset="0"/>
                <a:cs typeface="DejaVu Sans" charset="0"/>
              </a:rPr>
              <a:t>int</a:t>
            </a:r>
            <a:r>
              <a:rPr lang="en-US" altLang="en-US" sz="2400" b="1">
                <a:solidFill>
                  <a:srgbClr val="000000"/>
                </a:solidFill>
                <a:latin typeface="Courier New" panose="02070309020205020404" pitchFamily="49" charset="0"/>
                <a:cs typeface="DejaVu Sans" charset="0"/>
              </a:rPr>
              <a:t> options)</a:t>
            </a:r>
          </a:p>
          <a:p>
            <a:pPr lvl="1" eaLnBrk="1" hangingPunct="1">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pid: </a:t>
            </a:r>
            <a:r>
              <a:rPr lang="en-US" altLang="en-US" sz="2000">
                <a:solidFill>
                  <a:srgbClr val="000000"/>
                </a:solidFill>
                <a:latin typeface="Calibri" panose="020F0502020204030204" pitchFamily="34" charset="0"/>
                <a:cs typeface="DejaVu Sans" charset="0"/>
              </a:rPr>
              <a:t>wait until child process with pid has terminated</a:t>
            </a:r>
          </a:p>
          <a:p>
            <a:pPr lvl="2" eaLnBrk="1" hangingPunct="1">
              <a:spcBef>
                <a:spcPts val="450"/>
              </a:spcBef>
              <a:buFont typeface="Arial" panose="020B0604020202020204" pitchFamily="34" charset="0"/>
              <a:buChar char="•"/>
            </a:pPr>
            <a:r>
              <a:rPr lang="en-US" altLang="en-US" b="1">
                <a:solidFill>
                  <a:srgbClr val="000000"/>
                </a:solidFill>
                <a:latin typeface="Courier New" panose="02070309020205020404" pitchFamily="49" charset="0"/>
                <a:cs typeface="DejaVu Sans" charset="0"/>
              </a:rPr>
              <a:t>-1: </a:t>
            </a:r>
            <a:r>
              <a:rPr lang="en-US" altLang="en-US">
                <a:solidFill>
                  <a:srgbClr val="000000"/>
                </a:solidFill>
                <a:latin typeface="Calibri" panose="020F0502020204030204" pitchFamily="34" charset="0"/>
                <a:cs typeface="DejaVu Sans" charset="0"/>
              </a:rPr>
              <a:t>wait for any child process</a:t>
            </a:r>
          </a:p>
          <a:p>
            <a:pPr lvl="1" eaLnBrk="1" hangingPunct="1">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status</a:t>
            </a:r>
            <a:r>
              <a:rPr lang="en-US" altLang="en-US" sz="2000">
                <a:solidFill>
                  <a:srgbClr val="000000"/>
                </a:solidFill>
                <a:latin typeface="Calibri" panose="020F0502020204030204" pitchFamily="34" charset="0"/>
                <a:cs typeface="DejaVu Sans" charset="0"/>
              </a:rPr>
              <a:t>: tells why child terminated</a:t>
            </a:r>
          </a:p>
          <a:p>
            <a:pPr lvl="1" eaLnBrk="1" hangingPunct="1">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options</a:t>
            </a:r>
            <a:r>
              <a:rPr lang="en-US" altLang="en-US" sz="2000">
                <a:solidFill>
                  <a:srgbClr val="000000"/>
                </a:solidFill>
                <a:latin typeface="Calibri" panose="020F0502020204030204" pitchFamily="34" charset="0"/>
                <a:cs typeface="DejaVu Sans" charset="0"/>
              </a:rPr>
              <a:t>:</a:t>
            </a:r>
          </a:p>
          <a:p>
            <a:pPr lvl="2" eaLnBrk="1" hangingPunct="1">
              <a:spcBef>
                <a:spcPts val="450"/>
              </a:spcBef>
              <a:buFont typeface="Arial" panose="020B0604020202020204" pitchFamily="34" charset="0"/>
              <a:buChar char="•"/>
            </a:pPr>
            <a:r>
              <a:rPr lang="en-US" altLang="en-US">
                <a:solidFill>
                  <a:srgbClr val="000000"/>
                </a:solidFill>
                <a:latin typeface="Calibri" panose="020F0502020204030204" pitchFamily="34" charset="0"/>
                <a:cs typeface="DejaVu Sans" charset="0"/>
              </a:rPr>
              <a:t>WNOHANG: return immediately if no children have exited (zombied)</a:t>
            </a:r>
          </a:p>
          <a:p>
            <a:pPr lvl="3" eaLnBrk="1" hangingPunct="1">
              <a:spcBef>
                <a:spcPts val="400"/>
              </a:spcBef>
              <a:buFont typeface="Arial" panose="020B0604020202020204" pitchFamily="34" charset="0"/>
              <a:buChar char="–"/>
            </a:pPr>
            <a:r>
              <a:rPr lang="en-US" altLang="en-US" sz="1600" b="1">
                <a:solidFill>
                  <a:srgbClr val="000000"/>
                </a:solidFill>
                <a:latin typeface="Courier New" panose="02070309020205020404" pitchFamily="49" charset="0"/>
                <a:cs typeface="DejaVu Sans" charset="0"/>
              </a:rPr>
              <a:t>waitpid</a:t>
            </a:r>
            <a:r>
              <a:rPr lang="en-US" altLang="en-US" sz="1600">
                <a:solidFill>
                  <a:srgbClr val="000000"/>
                </a:solidFill>
                <a:latin typeface="Calibri" panose="020F0502020204030204" pitchFamily="34" charset="0"/>
                <a:cs typeface="DejaVu Sans" charset="0"/>
              </a:rPr>
              <a:t> returns -1</a:t>
            </a:r>
          </a:p>
          <a:p>
            <a:pPr lvl="2" eaLnBrk="1" hangingPunct="1">
              <a:spcBef>
                <a:spcPts val="450"/>
              </a:spcBef>
              <a:buFont typeface="Arial" panose="020B0604020202020204" pitchFamily="34" charset="0"/>
              <a:buChar char="•"/>
            </a:pPr>
            <a:r>
              <a:rPr lang="en-US" altLang="en-US">
                <a:solidFill>
                  <a:srgbClr val="000000"/>
                </a:solidFill>
                <a:latin typeface="Calibri" panose="020F0502020204030204" pitchFamily="34" charset="0"/>
                <a:cs typeface="DejaVu Sans" charset="0"/>
              </a:rPr>
              <a:t>WUNTRACED: report status of stopped children too</a:t>
            </a:r>
          </a:p>
        </p:txBody>
      </p:sp>
    </p:spTree>
    <p:extLst>
      <p:ext uri="{BB962C8B-B14F-4D97-AF65-F5344CB8AC3E}">
        <p14:creationId xmlns:p14="http://schemas.microsoft.com/office/powerpoint/2010/main" val="7419647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waitpid</a:t>
            </a:r>
          </a:p>
        </p:txBody>
      </p:sp>
      <p:sp>
        <p:nvSpPr>
          <p:cNvPr id="39939" name="Text Box 2"/>
          <p:cNvSpPr txBox="1">
            <a:spLocks noChangeArrowheads="1"/>
          </p:cNvSpPr>
          <p:nvPr/>
        </p:nvSpPr>
        <p:spPr bwMode="auto">
          <a:xfrm>
            <a:off x="1981200" y="1600200"/>
            <a:ext cx="8229600" cy="5208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But, your shell can’t just wait on the foreground process this way, because there may be other jobs to reap or signals that you need to pass along via your signal handlers!</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Instead, we’ll do something we often say to avoid in concurrent programming: a busy wait</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Use sleep() to temporarily suspend the process during the wait.</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Track the foreground pid, and continue waiting until it is no longer the foreground pid</a:t>
            </a:r>
          </a:p>
        </p:txBody>
      </p:sp>
    </p:spTree>
    <p:extLst>
      <p:ext uri="{BB962C8B-B14F-4D97-AF65-F5344CB8AC3E}">
        <p14:creationId xmlns:p14="http://schemas.microsoft.com/office/powerpoint/2010/main" val="2620268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waitpid’s status</a:t>
            </a:r>
          </a:p>
        </p:txBody>
      </p:sp>
      <p:sp>
        <p:nvSpPr>
          <p:cNvPr id="41986"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lnSpc>
                <a:spcPct val="80000"/>
              </a:lnSpc>
              <a:spcBef>
                <a:spcPts val="600"/>
              </a:spcBef>
              <a:buClr>
                <a:srgbClr val="0033CC"/>
              </a:buClr>
              <a:buFont typeface="Arial" panose="020B0604020202020204" pitchFamily="34" charset="0"/>
              <a:buChar char="•"/>
            </a:pPr>
            <a:r>
              <a:rPr lang="en-US" altLang="en-US" sz="2400" b="1">
                <a:solidFill>
                  <a:srgbClr val="0033CC"/>
                </a:solidFill>
                <a:latin typeface="Courier New" panose="02070309020205020404" pitchFamily="49" charset="0"/>
                <a:cs typeface="DejaVu Sans" charset="0"/>
              </a:rPr>
              <a:t>int </a:t>
            </a:r>
            <a:r>
              <a:rPr lang="en-US" altLang="en-US" sz="2400" b="1">
                <a:solidFill>
                  <a:srgbClr val="000000"/>
                </a:solidFill>
                <a:latin typeface="Courier New" panose="02070309020205020404" pitchFamily="49" charset="0"/>
                <a:cs typeface="DejaVu Sans" charset="0"/>
              </a:rPr>
              <a:t>status;</a:t>
            </a:r>
            <a:br>
              <a:rPr lang="en-US" altLang="en-US" sz="2400" b="1">
                <a:solidFill>
                  <a:srgbClr val="000000"/>
                </a:solidFill>
                <a:latin typeface="Courier New" panose="02070309020205020404" pitchFamily="49" charset="0"/>
                <a:cs typeface="DejaVu Sans" charset="0"/>
              </a:rPr>
            </a:br>
            <a:r>
              <a:rPr lang="en-US" altLang="en-US" sz="2400" b="1">
                <a:solidFill>
                  <a:srgbClr val="000000"/>
                </a:solidFill>
                <a:latin typeface="Courier New" panose="02070309020205020404" pitchFamily="49" charset="0"/>
                <a:cs typeface="DejaVu Sans" charset="0"/>
              </a:rPr>
              <a:t>waitpid(pid,&amp;status, NULL)</a:t>
            </a:r>
          </a:p>
          <a:p>
            <a:pPr eaLnBrk="1" hangingPunct="1">
              <a:lnSpc>
                <a:spcPct val="80000"/>
              </a:lnSpc>
              <a:spcBef>
                <a:spcPts val="600"/>
              </a:spcBef>
            </a:pPr>
            <a:endParaRPr lang="en-US" altLang="en-US" sz="2400" b="1">
              <a:solidFill>
                <a:srgbClr val="000000"/>
              </a:solidFill>
              <a:latin typeface="Courier New" panose="02070309020205020404" pitchFamily="49" charset="0"/>
              <a:cs typeface="DejaVu Sans" charset="0"/>
            </a:endParaRPr>
          </a:p>
          <a:p>
            <a:pPr eaLnBrk="1" hangingPunct="1">
              <a:lnSpc>
                <a:spcPct val="80000"/>
              </a:lnSpc>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WIFEXITED(status): </a:t>
            </a:r>
            <a:r>
              <a:rPr lang="en-US" altLang="en-US" sz="2400">
                <a:solidFill>
                  <a:srgbClr val="000000"/>
                </a:solidFill>
                <a:latin typeface="Calibri" panose="020F0502020204030204" pitchFamily="34" charset="0"/>
                <a:cs typeface="DejaVu Sans" charset="0"/>
              </a:rPr>
              <a:t>child exited normally</a:t>
            </a:r>
          </a:p>
          <a:p>
            <a:pPr lvl="1" eaLnBrk="1" hangingPunct="1">
              <a:lnSpc>
                <a:spcPct val="8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WEXITSTATUS(status): </a:t>
            </a:r>
            <a:r>
              <a:rPr lang="en-US" altLang="en-US" sz="2000">
                <a:solidFill>
                  <a:srgbClr val="000000"/>
                </a:solidFill>
                <a:latin typeface="Calibri" panose="020F0502020204030204" pitchFamily="34" charset="0"/>
                <a:cs typeface="DejaVu Sans" charset="0"/>
              </a:rPr>
              <a:t>return code when child exits</a:t>
            </a:r>
          </a:p>
          <a:p>
            <a:pPr eaLnBrk="1" hangingPunct="1">
              <a:lnSpc>
                <a:spcPct val="80000"/>
              </a:lnSpc>
              <a:spcBef>
                <a:spcPts val="600"/>
              </a:spcBef>
            </a:pPr>
            <a:endParaRPr lang="en-US" altLang="en-US" sz="2400" b="1">
              <a:solidFill>
                <a:srgbClr val="000000"/>
              </a:solidFill>
              <a:latin typeface="Courier New" panose="02070309020205020404" pitchFamily="49" charset="0"/>
              <a:cs typeface="DejaVu Sans" charset="0"/>
            </a:endParaRPr>
          </a:p>
          <a:p>
            <a:pPr eaLnBrk="1" hangingPunct="1">
              <a:lnSpc>
                <a:spcPct val="80000"/>
              </a:lnSpc>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WIFSIGNALED(status): </a:t>
            </a:r>
            <a:r>
              <a:rPr lang="en-US" altLang="en-US" sz="2400">
                <a:solidFill>
                  <a:srgbClr val="000000"/>
                </a:solidFill>
                <a:latin typeface="Calibri" panose="020F0502020204030204" pitchFamily="34" charset="0"/>
                <a:cs typeface="DejaVu Sans" charset="0"/>
              </a:rPr>
              <a:t>child exited because a signal was not caught</a:t>
            </a:r>
          </a:p>
          <a:p>
            <a:pPr lvl="1" eaLnBrk="1" hangingPunct="1">
              <a:lnSpc>
                <a:spcPct val="8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WTERMSIG(status): </a:t>
            </a:r>
            <a:r>
              <a:rPr lang="en-US" altLang="en-US" sz="2000">
                <a:solidFill>
                  <a:srgbClr val="000000"/>
                </a:solidFill>
                <a:latin typeface="Calibri" panose="020F0502020204030204" pitchFamily="34" charset="0"/>
                <a:cs typeface="DejaVu Sans" charset="0"/>
              </a:rPr>
              <a:t>gives the number of the terminating signal</a:t>
            </a:r>
          </a:p>
          <a:p>
            <a:pPr eaLnBrk="1" hangingPunct="1">
              <a:lnSpc>
                <a:spcPct val="80000"/>
              </a:lnSpc>
              <a:spcBef>
                <a:spcPts val="600"/>
              </a:spcBef>
            </a:pPr>
            <a:endParaRPr lang="en-US" altLang="en-US" sz="2400" b="1">
              <a:solidFill>
                <a:srgbClr val="000000"/>
              </a:solidFill>
              <a:latin typeface="Courier New" panose="02070309020205020404" pitchFamily="49" charset="0"/>
              <a:cs typeface="DejaVu Sans" charset="0"/>
            </a:endParaRPr>
          </a:p>
          <a:p>
            <a:pPr eaLnBrk="1" hangingPunct="1">
              <a:lnSpc>
                <a:spcPct val="80000"/>
              </a:lnSpc>
              <a:spcBef>
                <a:spcPts val="600"/>
              </a:spcBef>
              <a:buFont typeface="Arial" panose="020B0604020202020204" pitchFamily="34" charset="0"/>
              <a:buChar char="•"/>
            </a:pPr>
            <a:r>
              <a:rPr lang="en-US" altLang="en-US" sz="2400" b="1">
                <a:solidFill>
                  <a:srgbClr val="000000"/>
                </a:solidFill>
                <a:latin typeface="Courier New" panose="02070309020205020404" pitchFamily="49" charset="0"/>
                <a:cs typeface="DejaVu Sans" charset="0"/>
              </a:rPr>
              <a:t>WIFSTOPPED(status): </a:t>
            </a:r>
            <a:r>
              <a:rPr lang="en-US" altLang="en-US" sz="2400">
                <a:solidFill>
                  <a:srgbClr val="000000"/>
                </a:solidFill>
                <a:latin typeface="Calibri" panose="020F0502020204030204" pitchFamily="34" charset="0"/>
                <a:cs typeface="DejaVu Sans" charset="0"/>
              </a:rPr>
              <a:t>child is stopped</a:t>
            </a:r>
          </a:p>
          <a:p>
            <a:pPr lvl="1" eaLnBrk="1" hangingPunct="1">
              <a:lnSpc>
                <a:spcPct val="80000"/>
              </a:lnSpc>
              <a:spcBef>
                <a:spcPts val="500"/>
              </a:spcBef>
              <a:buFont typeface="Arial" panose="020B0604020202020204" pitchFamily="34" charset="0"/>
              <a:buChar char="–"/>
            </a:pPr>
            <a:r>
              <a:rPr lang="en-US" altLang="en-US" sz="2000" b="1">
                <a:solidFill>
                  <a:srgbClr val="000000"/>
                </a:solidFill>
                <a:latin typeface="Courier New" panose="02070309020205020404" pitchFamily="49" charset="0"/>
                <a:cs typeface="DejaVu Sans" charset="0"/>
              </a:rPr>
              <a:t>WSTOPSIG(status): </a:t>
            </a:r>
            <a:r>
              <a:rPr lang="en-US" altLang="en-US" sz="2000">
                <a:solidFill>
                  <a:srgbClr val="000000"/>
                </a:solidFill>
                <a:latin typeface="Calibri" panose="020F0502020204030204" pitchFamily="34" charset="0"/>
                <a:cs typeface="DejaVu Sans" charset="0"/>
              </a:rPr>
              <a:t>gives the number of the stop signal</a:t>
            </a:r>
          </a:p>
        </p:txBody>
      </p:sp>
    </p:spTree>
    <p:extLst>
      <p:ext uri="{BB962C8B-B14F-4D97-AF65-F5344CB8AC3E}">
        <p14:creationId xmlns:p14="http://schemas.microsoft.com/office/powerpoint/2010/main" val="203315063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41986">
                                            <p:txEl>
                                              <p:pRg st="2" end="2"/>
                                            </p:txEl>
                                          </p:spTgt>
                                        </p:tgtEl>
                                        <p:attrNameLst>
                                          <p:attrName>style.visibility</p:attrName>
                                        </p:attrNameLst>
                                      </p:cBhvr>
                                      <p:to>
                                        <p:strVal val="visible"/>
                                      </p:to>
                                    </p:set>
                                    <p:animEffect transition="in" filter="fade">
                                      <p:cBhvr additive="repl">
                                        <p:cTn id="7" dur="500"/>
                                        <p:tgtEl>
                                          <p:spTgt spid="41986">
                                            <p:txEl>
                                              <p:pRg st="2" end="2"/>
                                            </p:txEl>
                                          </p:spTgt>
                                        </p:tgtEl>
                                      </p:cBhvr>
                                    </p:animEffect>
                                  </p:childTnLst>
                                </p:cTn>
                              </p:par>
                              <p:par>
                                <p:cTn id="8" presetID="10" presetClass="entr" fill="hold" nodeType="withEffect">
                                  <p:stCondLst>
                                    <p:cond delay="0"/>
                                  </p:stCondLst>
                                  <p:childTnLst>
                                    <p:set>
                                      <p:cBhvr additive="repl">
                                        <p:cTn id="9" dur="1" fill="hold">
                                          <p:stCondLst>
                                            <p:cond delay="0"/>
                                          </p:stCondLst>
                                        </p:cTn>
                                        <p:tgtEl>
                                          <p:spTgt spid="41986">
                                            <p:txEl>
                                              <p:pRg st="3" end="3"/>
                                            </p:txEl>
                                          </p:spTgt>
                                        </p:tgtEl>
                                        <p:attrNameLst>
                                          <p:attrName>style.visibility</p:attrName>
                                        </p:attrNameLst>
                                      </p:cBhvr>
                                      <p:to>
                                        <p:strVal val="visible"/>
                                      </p:to>
                                    </p:set>
                                    <p:animEffect transition="in" filter="fade">
                                      <p:cBhvr additive="repl">
                                        <p:cTn id="10" dur="500"/>
                                        <p:tgtEl>
                                          <p:spTgt spid="41986">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fill="hold" nodeType="clickEffect">
                                  <p:stCondLst>
                                    <p:cond delay="0"/>
                                  </p:stCondLst>
                                  <p:childTnLst>
                                    <p:set>
                                      <p:cBhvr additive="repl">
                                        <p:cTn id="14" dur="1" fill="hold">
                                          <p:stCondLst>
                                            <p:cond delay="0"/>
                                          </p:stCondLst>
                                        </p:cTn>
                                        <p:tgtEl>
                                          <p:spTgt spid="41986">
                                            <p:txEl>
                                              <p:pRg st="5" end="5"/>
                                            </p:txEl>
                                          </p:spTgt>
                                        </p:tgtEl>
                                        <p:attrNameLst>
                                          <p:attrName>style.visibility</p:attrName>
                                        </p:attrNameLst>
                                      </p:cBhvr>
                                      <p:to>
                                        <p:strVal val="visible"/>
                                      </p:to>
                                    </p:set>
                                    <p:animEffect transition="in" filter="fade">
                                      <p:cBhvr additive="repl">
                                        <p:cTn id="15" dur="2000"/>
                                        <p:tgtEl>
                                          <p:spTgt spid="41986">
                                            <p:txEl>
                                              <p:pRg st="5" end="5"/>
                                            </p:txEl>
                                          </p:spTgt>
                                        </p:tgtEl>
                                      </p:cBhvr>
                                    </p:animEffect>
                                  </p:childTnLst>
                                </p:cTn>
                              </p:par>
                              <p:par>
                                <p:cTn id="16" presetID="10" presetClass="entr" fill="hold" nodeType="withEffect">
                                  <p:stCondLst>
                                    <p:cond delay="0"/>
                                  </p:stCondLst>
                                  <p:childTnLst>
                                    <p:set>
                                      <p:cBhvr additive="repl">
                                        <p:cTn id="17" dur="1" fill="hold">
                                          <p:stCondLst>
                                            <p:cond delay="0"/>
                                          </p:stCondLst>
                                        </p:cTn>
                                        <p:tgtEl>
                                          <p:spTgt spid="41986">
                                            <p:txEl>
                                              <p:pRg st="6" end="6"/>
                                            </p:txEl>
                                          </p:spTgt>
                                        </p:tgtEl>
                                        <p:attrNameLst>
                                          <p:attrName>style.visibility</p:attrName>
                                        </p:attrNameLst>
                                      </p:cBhvr>
                                      <p:to>
                                        <p:strVal val="visible"/>
                                      </p:to>
                                    </p:set>
                                    <p:animEffect transition="in" filter="fade">
                                      <p:cBhvr additive="repl">
                                        <p:cTn id="18" dur="2000"/>
                                        <p:tgtEl>
                                          <p:spTgt spid="41986">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fill="hold" nodeType="clickEffect">
                                  <p:stCondLst>
                                    <p:cond delay="0"/>
                                  </p:stCondLst>
                                  <p:childTnLst>
                                    <p:set>
                                      <p:cBhvr additive="repl">
                                        <p:cTn id="22" dur="1" fill="hold">
                                          <p:stCondLst>
                                            <p:cond delay="0"/>
                                          </p:stCondLst>
                                        </p:cTn>
                                        <p:tgtEl>
                                          <p:spTgt spid="41986">
                                            <p:txEl>
                                              <p:pRg st="8" end="8"/>
                                            </p:txEl>
                                          </p:spTgt>
                                        </p:tgtEl>
                                        <p:attrNameLst>
                                          <p:attrName>style.visibility</p:attrName>
                                        </p:attrNameLst>
                                      </p:cBhvr>
                                      <p:to>
                                        <p:strVal val="visible"/>
                                      </p:to>
                                    </p:set>
                                    <p:animEffect transition="in" filter="fade">
                                      <p:cBhvr additive="repl">
                                        <p:cTn id="23" dur="500"/>
                                        <p:tgtEl>
                                          <p:spTgt spid="41986">
                                            <p:txEl>
                                              <p:pRg st="8" end="8"/>
                                            </p:txEl>
                                          </p:spTgt>
                                        </p:tgtEl>
                                      </p:cBhvr>
                                    </p:animEffect>
                                  </p:childTnLst>
                                </p:cTn>
                              </p:par>
                              <p:par>
                                <p:cTn id="24" presetID="10" presetClass="entr" fill="hold" nodeType="withEffect">
                                  <p:stCondLst>
                                    <p:cond delay="0"/>
                                  </p:stCondLst>
                                  <p:childTnLst>
                                    <p:set>
                                      <p:cBhvr additive="repl">
                                        <p:cTn id="25" dur="1" fill="hold">
                                          <p:stCondLst>
                                            <p:cond delay="0"/>
                                          </p:stCondLst>
                                        </p:cTn>
                                        <p:tgtEl>
                                          <p:spTgt spid="41986">
                                            <p:txEl>
                                              <p:pRg st="9" end="9"/>
                                            </p:txEl>
                                          </p:spTgt>
                                        </p:tgtEl>
                                        <p:attrNameLst>
                                          <p:attrName>style.visibility</p:attrName>
                                        </p:attrNameLst>
                                      </p:cBhvr>
                                      <p:to>
                                        <p:strVal val="visible"/>
                                      </p:to>
                                    </p:set>
                                    <p:animEffect transition="in" filter="fade">
                                      <p:cBhvr additive="repl">
                                        <p:cTn id="26" dur="500"/>
                                        <p:tgtEl>
                                          <p:spTgt spid="4198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Handling sigchld</a:t>
            </a:r>
          </a:p>
        </p:txBody>
      </p:sp>
      <p:sp>
        <p:nvSpPr>
          <p:cNvPr id="4198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You will want to check for each of these conditions, in case the process has been stopped or terminated abruptly due to an unhandled signal, when you handle sigchld.</a:t>
            </a:r>
          </a:p>
        </p:txBody>
      </p:sp>
    </p:spTree>
    <p:extLst>
      <p:ext uri="{BB962C8B-B14F-4D97-AF65-F5344CB8AC3E}">
        <p14:creationId xmlns:p14="http://schemas.microsoft.com/office/powerpoint/2010/main" val="13779722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981200" y="1"/>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Developing a Shell</a:t>
            </a:r>
          </a:p>
        </p:txBody>
      </p:sp>
      <p:sp>
        <p:nvSpPr>
          <p:cNvPr id="6147" name="Rectangle 2"/>
          <p:cNvSpPr>
            <a:spLocks noChangeArrowheads="1"/>
          </p:cNvSpPr>
          <p:nvPr/>
        </p:nvSpPr>
        <p:spPr bwMode="auto">
          <a:xfrm>
            <a:off x="2103439" y="1325563"/>
            <a:ext cx="6733231" cy="4834273"/>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400" b="1">
                <a:solidFill>
                  <a:srgbClr val="000000"/>
                </a:solidFill>
                <a:latin typeface="Courier New" panose="02070309020205020404" pitchFamily="49" charset="0"/>
              </a:rPr>
              <a:t>#include “ush.h”</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int main(void) {</a:t>
            </a:r>
          </a:p>
          <a:p>
            <a:pPr eaLnBrk="1" hangingPunct="1">
              <a:buClrTx/>
              <a:buFontTx/>
              <a:buNone/>
            </a:pPr>
            <a:r>
              <a:rPr lang="en-US" altLang="en-US" sz="1400" b="1">
                <a:solidFill>
                  <a:srgbClr val="000000"/>
                </a:solidFill>
                <a:latin typeface="Courier New" panose="02070309020205020404" pitchFamily="49" charset="0"/>
              </a:rPr>
              <a:t>   char inbuf[MAX_CANON+1];</a:t>
            </a:r>
          </a:p>
          <a:p>
            <a:pPr eaLnBrk="1" hangingPunct="1">
              <a:buClrTx/>
              <a:buFontTx/>
              <a:buNone/>
            </a:pPr>
            <a:r>
              <a:rPr lang="en-US" altLang="en-US" sz="1400" b="1">
                <a:solidFill>
                  <a:srgbClr val="000000"/>
                </a:solidFill>
                <a:latin typeface="Courier New" panose="02070309020205020404" pitchFamily="49" charset="0"/>
              </a:rPr>
              <a:t>   char **chargv;</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   while(TRUE) {</a:t>
            </a:r>
          </a:p>
          <a:p>
            <a:pPr eaLnBrk="1" hangingPunct="1">
              <a:buClrTx/>
              <a:buFontTx/>
              <a:buNone/>
            </a:pPr>
            <a:r>
              <a:rPr lang="en-US" altLang="en-US" sz="1400" b="1">
                <a:solidFill>
                  <a:srgbClr val="000000"/>
                </a:solidFill>
                <a:latin typeface="Courier New" panose="02070309020205020404" pitchFamily="49" charset="0"/>
              </a:rPr>
              <a:t>       fputs(PROMPT_STRING, stdout);</a:t>
            </a:r>
          </a:p>
          <a:p>
            <a:pPr eaLnBrk="1" hangingPunct="1">
              <a:buClrTx/>
              <a:buFontTx/>
              <a:buNone/>
            </a:pPr>
            <a:r>
              <a:rPr lang="en-US" altLang="en-US" sz="1400" b="1">
                <a:solidFill>
                  <a:srgbClr val="000000"/>
                </a:solidFill>
                <a:latin typeface="Courier New" panose="02070309020205020404" pitchFamily="49" charset="0"/>
              </a:rPr>
              <a:t>       if(fgets(inbuf, MAX_CANON, stdin) == NULL)</a:t>
            </a:r>
          </a:p>
          <a:p>
            <a:pPr eaLnBrk="1" hangingPunct="1">
              <a:buClrTx/>
              <a:buFontTx/>
              <a:buNone/>
            </a:pPr>
            <a:r>
              <a:rPr lang="en-US" altLang="en-US" sz="1400" b="1">
                <a:solidFill>
                  <a:srgbClr val="000000"/>
                </a:solidFill>
                <a:latin typeface="Courier New" panose="02070309020205020404" pitchFamily="49" charset="0"/>
              </a:rPr>
              <a:t>           break;</a:t>
            </a:r>
          </a:p>
          <a:p>
            <a:pPr eaLnBrk="1" hangingPunct="1">
              <a:buClrTx/>
              <a:buFontTx/>
              <a:buNone/>
            </a:pPr>
            <a:endParaRPr lang="en-US" altLang="en-US" sz="1400" b="1">
              <a:solidFill>
                <a:srgbClr val="000000"/>
              </a:solidFill>
              <a:latin typeface="Courier New" panose="02070309020205020404" pitchFamily="49" charset="0"/>
            </a:endParaRPr>
          </a:p>
          <a:p>
            <a:pPr eaLnBrk="1" hangingPunct="1">
              <a:buClrTx/>
              <a:buFontTx/>
              <a:buNone/>
            </a:pPr>
            <a:r>
              <a:rPr lang="en-US" altLang="en-US" sz="1400" b="1">
                <a:solidFill>
                  <a:srgbClr val="000000"/>
                </a:solidFill>
                <a:latin typeface="Courier New" panose="02070309020205020404" pitchFamily="49" charset="0"/>
              </a:rPr>
              <a:t>       if(strcmp(inbuf,QUIT_STRING) == 0) {</a:t>
            </a:r>
          </a:p>
          <a:p>
            <a:pPr eaLnBrk="1" hangingPunct="1">
              <a:buClrTx/>
              <a:buFontTx/>
              <a:buNone/>
            </a:pPr>
            <a:r>
              <a:rPr lang="en-US" altLang="en-US" sz="1400" b="1">
                <a:solidFill>
                  <a:srgbClr val="000000"/>
                </a:solidFill>
                <a:latin typeface="Courier New" panose="02070309020205020404" pitchFamily="49" charset="0"/>
              </a:rPr>
              <a:t>           break;</a:t>
            </a:r>
          </a:p>
          <a:p>
            <a:pPr eaLnBrk="1" hangingPunct="1">
              <a:buClrTx/>
              <a:buFontTx/>
              <a:buNone/>
            </a:pPr>
            <a:r>
              <a:rPr lang="en-US" altLang="en-US" sz="1400" b="1">
                <a:solidFill>
                  <a:srgbClr val="000000"/>
                </a:solidFill>
                <a:latin typeface="Courier New" panose="02070309020205020404" pitchFamily="49" charset="0"/>
              </a:rPr>
              <a:t>       else {</a:t>
            </a:r>
          </a:p>
          <a:p>
            <a:pPr eaLnBrk="1" hangingPunct="1">
              <a:buClrTx/>
              <a:buFontTx/>
              <a:buNone/>
            </a:pPr>
            <a:r>
              <a:rPr lang="en-US" altLang="en-US" sz="1400" b="1">
                <a:solidFill>
                  <a:srgbClr val="000000"/>
                </a:solidFill>
                <a:latin typeface="Courier New" panose="02070309020205020404" pitchFamily="49" charset="0"/>
              </a:rPr>
              <a:t>           if(fork() == 0)</a:t>
            </a:r>
          </a:p>
          <a:p>
            <a:pPr eaLnBrk="1" hangingPunct="1">
              <a:buClrTx/>
              <a:buFontTx/>
              <a:buNone/>
            </a:pPr>
            <a:r>
              <a:rPr lang="en-US" altLang="en-US" sz="1400" b="1">
                <a:solidFill>
                  <a:srgbClr val="000000"/>
                </a:solidFill>
                <a:latin typeface="Courier New" panose="02070309020205020404" pitchFamily="49" charset="0"/>
              </a:rPr>
              <a:t>               if(makeargv(inbuf, BLANK_STRING, &amp;chargv) &gt; 0)</a:t>
            </a:r>
          </a:p>
          <a:p>
            <a:pPr eaLnBrk="1" hangingPunct="1">
              <a:buClrTx/>
              <a:buFontTx/>
              <a:buNone/>
            </a:pPr>
            <a:r>
              <a:rPr lang="en-US" altLang="en-US" sz="1400" b="1">
                <a:solidFill>
                  <a:srgbClr val="000000"/>
                </a:solidFill>
                <a:latin typeface="Courier New" panose="02070309020205020404" pitchFamily="49" charset="0"/>
              </a:rPr>
              <a:t>                  execvp(chargv[0], chargv);</a:t>
            </a:r>
          </a:p>
          <a:p>
            <a:pPr eaLnBrk="1" hangingPunct="1">
              <a:buClrTx/>
              <a:buFontTx/>
              <a:buNone/>
            </a:pPr>
            <a:r>
              <a:rPr lang="en-US" altLang="en-US" sz="1400" b="1">
                <a:solidFill>
                  <a:srgbClr val="000000"/>
                </a:solidFill>
                <a:latin typeface="Courier New" panose="02070309020205020404" pitchFamily="49" charset="0"/>
              </a:rPr>
              <a:t>           wait(NULL);</a:t>
            </a:r>
          </a:p>
          <a:p>
            <a:pPr eaLnBrk="1" hangingPunct="1">
              <a:buClrTx/>
              <a:buFontTx/>
              <a:buNone/>
            </a:pPr>
            <a:r>
              <a:rPr lang="en-US" altLang="en-US" sz="1400" b="1">
                <a:solidFill>
                  <a:srgbClr val="000000"/>
                </a:solidFill>
                <a:latin typeface="Courier New" panose="02070309020205020404" pitchFamily="49" charset="0"/>
              </a:rPr>
              <a:t>       }</a:t>
            </a:r>
          </a:p>
          <a:p>
            <a:pPr eaLnBrk="1" hangingPunct="1">
              <a:buClrTx/>
              <a:buFontTx/>
              <a:buNone/>
            </a:pPr>
            <a:r>
              <a:rPr lang="en-US" altLang="en-US" sz="1400" b="1">
                <a:solidFill>
                  <a:srgbClr val="000000"/>
                </a:solidFill>
                <a:latin typeface="Courier New" panose="02070309020205020404" pitchFamily="49" charset="0"/>
              </a:rPr>
              <a:t>   }</a:t>
            </a:r>
          </a:p>
          <a:p>
            <a:pPr eaLnBrk="1" hangingPunct="1">
              <a:buClrTx/>
              <a:buFontTx/>
              <a:buNone/>
            </a:pPr>
            <a:r>
              <a:rPr lang="en-US" altLang="en-US" sz="1400" b="1">
                <a:solidFill>
                  <a:srgbClr val="000000"/>
                </a:solidFill>
                <a:latin typeface="Courier New" panose="02070309020205020404" pitchFamily="49" charset="0"/>
              </a:rPr>
              <a:t>   exit(0);</a:t>
            </a:r>
          </a:p>
          <a:p>
            <a:pPr eaLnBrk="1" hangingPunct="1">
              <a:buClrTx/>
              <a:buFontTx/>
              <a:buNone/>
            </a:pPr>
            <a:r>
              <a:rPr lang="en-US" altLang="en-US" sz="1400" b="1">
                <a:solidFill>
                  <a:srgbClr val="000000"/>
                </a:solidFill>
                <a:latin typeface="Courier New" panose="02070309020205020404" pitchFamily="49" charset="0"/>
              </a:rPr>
              <a:t>}</a:t>
            </a:r>
          </a:p>
        </p:txBody>
      </p:sp>
      <p:sp>
        <p:nvSpPr>
          <p:cNvPr id="6148" name="Rectangle 3"/>
          <p:cNvSpPr>
            <a:spLocks noChangeArrowheads="1"/>
          </p:cNvSpPr>
          <p:nvPr/>
        </p:nvSpPr>
        <p:spPr bwMode="auto">
          <a:xfrm>
            <a:off x="6781800" y="1112837"/>
            <a:ext cx="3657600" cy="2802948"/>
          </a:xfrm>
          <a:prstGeom prst="rect">
            <a:avLst/>
          </a:prstGeom>
          <a:solidFill>
            <a:srgbClr val="D9D9D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600" b="1">
                <a:solidFill>
                  <a:srgbClr val="000000"/>
                </a:solidFill>
                <a:latin typeface="Courier New" panose="02070309020205020404" pitchFamily="49" charset="0"/>
              </a:rPr>
              <a:t>What does ls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ls *.txt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foo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cd ..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Comment out the wait and run multiple programs quickly; what happens?</a:t>
            </a:r>
          </a:p>
        </p:txBody>
      </p:sp>
    </p:spTree>
    <p:extLst>
      <p:ext uri="{BB962C8B-B14F-4D97-AF65-F5344CB8AC3E}">
        <p14:creationId xmlns:p14="http://schemas.microsoft.com/office/powerpoint/2010/main" val="22956632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Summary</a:t>
            </a:r>
          </a:p>
        </p:txBody>
      </p:sp>
      <p:sp>
        <p:nvSpPr>
          <p:cNvPr id="43011"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marL="739775" indent="-28257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Process provides applications with the illusions of: </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Exclusively use of the processor and the main memory</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At the interface with OS, applications can:</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Creating child processes</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Run new programs</a:t>
            </a:r>
          </a:p>
          <a:p>
            <a:pPr lvl="1" eaLnBrk="1" hangingPunct="1">
              <a:spcBef>
                <a:spcPts val="600"/>
              </a:spcBef>
              <a:buFont typeface="Arial" panose="020B0604020202020204" pitchFamily="34" charset="0"/>
              <a:buChar char="–"/>
            </a:pPr>
            <a:r>
              <a:rPr lang="en-US" altLang="en-US" sz="2400">
                <a:solidFill>
                  <a:srgbClr val="000000"/>
                </a:solidFill>
                <a:latin typeface="Calibri" panose="020F0502020204030204" pitchFamily="34" charset="0"/>
                <a:cs typeface="DejaVu Sans" charset="0"/>
              </a:rPr>
              <a:t>Catch signals from other processes</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Use </a:t>
            </a:r>
            <a:r>
              <a:rPr lang="en-US" altLang="en-US" sz="2800" b="1">
                <a:solidFill>
                  <a:srgbClr val="000000"/>
                </a:solidFill>
                <a:latin typeface="Courier New" panose="02070309020205020404" pitchFamily="49" charset="0"/>
                <a:cs typeface="DejaVu Sans" charset="0"/>
              </a:rPr>
              <a:t>man</a:t>
            </a:r>
            <a:r>
              <a:rPr lang="en-US" altLang="en-US" sz="2800">
                <a:solidFill>
                  <a:srgbClr val="000000"/>
                </a:solidFill>
                <a:latin typeface="Calibri" panose="020F0502020204030204" pitchFamily="34" charset="0"/>
                <a:cs typeface="DejaVu Sans" charset="0"/>
              </a:rPr>
              <a:t> if anything is not clear!</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Using gdb, (gdb) set follow-fork-mode child to debug child processes</a:t>
            </a:r>
          </a:p>
        </p:txBody>
      </p:sp>
    </p:spTree>
    <p:extLst>
      <p:ext uri="{BB962C8B-B14F-4D97-AF65-F5344CB8AC3E}">
        <p14:creationId xmlns:p14="http://schemas.microsoft.com/office/powerpoint/2010/main" val="26242584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References and Further </a:t>
            </a:r>
            <a:r>
              <a:rPr lang="en-US" altLang="en-US" sz="4000" dirty="0">
                <a:solidFill>
                  <a:srgbClr val="000000"/>
                </a:solidFill>
                <a:latin typeface="Calibri" panose="020F0502020204030204" pitchFamily="34" charset="0"/>
                <a:cs typeface="DejaVu Sans" charset="0"/>
              </a:rPr>
              <a:t>Reading</a:t>
            </a:r>
          </a:p>
        </p:txBody>
      </p:sp>
      <p:sp>
        <p:nvSpPr>
          <p:cNvPr id="44035"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Clr>
                <a:srgbClr val="0000FF"/>
              </a:buClr>
              <a:buFont typeface="Arial" panose="020B0604020202020204" pitchFamily="34" charset="0"/>
              <a:buChar char="•"/>
            </a:pPr>
            <a:r>
              <a:rPr lang="en-US" altLang="en-US" sz="2800" dirty="0">
                <a:solidFill>
                  <a:srgbClr val="CCCCFF"/>
                </a:solidFill>
                <a:latin typeface="Calibri" panose="020F0502020204030204" pitchFamily="34" charset="0"/>
                <a:cs typeface="DejaVu Sans" charset="0"/>
                <a:hlinkClick r:id="rId3"/>
              </a:rPr>
              <a:t>http://www.seas.upenn.edu/~cse381/lectures/lec2.pdf</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Recommended Book: the Stevens text, Chapters 9-10</a:t>
            </a:r>
          </a:p>
          <a:p>
            <a:pPr eaLnBrk="1" hangingPunct="1">
              <a:spcBef>
                <a:spcPts val="700"/>
              </a:spcBef>
              <a:buClr>
                <a:srgbClr val="0000FF"/>
              </a:buClr>
              <a:buFont typeface="Arial" panose="020B0604020202020204" pitchFamily="34" charset="0"/>
              <a:buChar char="•"/>
            </a:pPr>
            <a:r>
              <a:rPr lang="en-US" altLang="en-US" sz="2800" dirty="0">
                <a:solidFill>
                  <a:srgbClr val="CCCCFF"/>
                </a:solidFill>
                <a:latin typeface="Calibri" panose="020F0502020204030204" pitchFamily="34" charset="0"/>
                <a:cs typeface="DejaVu Sans" charset="0"/>
                <a:hlinkClick r:id="rId4"/>
              </a:rPr>
              <a:t>http://www.cs.cmu.edu/afs/cs/academic/class/15213-f08/www/docs/tshlab.pdf</a:t>
            </a:r>
          </a:p>
        </p:txBody>
      </p:sp>
    </p:spTree>
    <p:extLst>
      <p:ext uri="{BB962C8B-B14F-4D97-AF65-F5344CB8AC3E}">
        <p14:creationId xmlns:p14="http://schemas.microsoft.com/office/powerpoint/2010/main" val="29963476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1981200" y="30164"/>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Improvements to the Shell</a:t>
            </a:r>
          </a:p>
        </p:txBody>
      </p:sp>
      <p:sp>
        <p:nvSpPr>
          <p:cNvPr id="7171" name="Rectangle 2"/>
          <p:cNvSpPr>
            <a:spLocks noChangeArrowheads="1"/>
          </p:cNvSpPr>
          <p:nvPr/>
        </p:nvSpPr>
        <p:spPr bwMode="auto">
          <a:xfrm>
            <a:off x="2090738" y="1384300"/>
            <a:ext cx="5846770" cy="529593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main(void) {</a:t>
            </a:r>
          </a:p>
          <a:p>
            <a:pPr eaLnBrk="1" hangingPunct="1">
              <a:buClrTx/>
              <a:buFontTx/>
              <a:buNone/>
            </a:pPr>
            <a:r>
              <a:rPr lang="en-US" altLang="en-US" sz="1300" b="1">
                <a:solidFill>
                  <a:srgbClr val="000000"/>
                </a:solidFill>
                <a:latin typeface="Courier New" panose="02070309020205020404" pitchFamily="49" charset="0"/>
              </a:rPr>
              <a:t>   char inbuf[MAX_CANON+1];</a:t>
            </a:r>
          </a:p>
          <a:p>
            <a:pPr eaLnBrk="1" hangingPunct="1">
              <a:buClrTx/>
              <a:buFontTx/>
              <a:buNone/>
            </a:pPr>
            <a:r>
              <a:rPr lang="en-US" altLang="en-US" sz="1300" b="1">
                <a:solidFill>
                  <a:srgbClr val="000000"/>
                </a:solidFill>
                <a:latin typeface="Courier New" panose="02070309020205020404" pitchFamily="49" charset="0"/>
              </a:rPr>
              <a:t>   pid_t child_pid;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while(TRUE) {</a:t>
            </a:r>
          </a:p>
          <a:p>
            <a:pPr eaLnBrk="1" hangingPunct="1">
              <a:buClrTx/>
              <a:buFontTx/>
              <a:buNone/>
            </a:pPr>
            <a:r>
              <a:rPr lang="en-US" altLang="en-US" sz="1300" b="1">
                <a:solidFill>
                  <a:srgbClr val="000000"/>
                </a:solidFill>
                <a:latin typeface="Courier New" panose="02070309020205020404" pitchFamily="49" charset="0"/>
              </a:rPr>
              <a:t>       fputs(PROMPT_STRING, stdout);</a:t>
            </a:r>
          </a:p>
          <a:p>
            <a:pPr eaLnBrk="1" hangingPunct="1">
              <a:buClrTx/>
              <a:buFontTx/>
              <a:buNone/>
            </a:pPr>
            <a:r>
              <a:rPr lang="en-US" altLang="en-US" sz="1300" b="1">
                <a:solidFill>
                  <a:srgbClr val="000000"/>
                </a:solidFill>
                <a:latin typeface="Courier New" panose="02070309020205020404" pitchFamily="49" charset="0"/>
              </a:rPr>
              <a:t>       if(fgets(inbuf, MAX_CANON, stdin) == NULL)</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if(*(inbuf + strlen(inbuf) – 1) == NEWLINE_SYMBOL)</a:t>
            </a:r>
          </a:p>
          <a:p>
            <a:pPr eaLnBrk="1" hangingPunct="1">
              <a:buClrTx/>
              <a:buFontTx/>
              <a:buNone/>
            </a:pPr>
            <a:r>
              <a:rPr lang="en-US" altLang="en-US" sz="1300" b="1">
                <a:solidFill>
                  <a:srgbClr val="000000"/>
                </a:solidFill>
                <a:latin typeface="Courier New" panose="02070309020205020404" pitchFamily="49" charset="0"/>
              </a:rPr>
              <a:t>          *(inbuf + strlen(inbuf) – 1)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if(strcmp(inbuf,QUIT_STRING) == 0) {</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r>
              <a:rPr lang="en-US" altLang="en-US" sz="1300" b="1">
                <a:solidFill>
                  <a:srgbClr val="000000"/>
                </a:solidFill>
                <a:latin typeface="Courier New" panose="02070309020205020404" pitchFamily="49" charset="0"/>
              </a:rPr>
              <a:t>       else {</a:t>
            </a:r>
          </a:p>
          <a:p>
            <a:pPr eaLnBrk="1" hangingPunct="1">
              <a:buClrTx/>
              <a:buFontTx/>
              <a:buNone/>
            </a:pPr>
            <a:r>
              <a:rPr lang="en-US" altLang="en-US" sz="1300" b="1">
                <a:solidFill>
                  <a:srgbClr val="000000"/>
                </a:solidFill>
                <a:latin typeface="Courier New" panose="02070309020205020404" pitchFamily="49" charset="0"/>
              </a:rPr>
              <a:t>           if((child_pid = fork()) == 0) {</a:t>
            </a:r>
          </a:p>
          <a:p>
            <a:pPr eaLnBrk="1" hangingPunct="1">
              <a:buClrTx/>
              <a:buFontTx/>
              <a:buNone/>
            </a:pPr>
            <a:r>
              <a:rPr lang="en-US" altLang="en-US" sz="1300" b="1">
                <a:solidFill>
                  <a:srgbClr val="000000"/>
                </a:solidFill>
                <a:latin typeface="Courier New" panose="02070309020205020404" pitchFamily="49" charset="0"/>
              </a:rPr>
              <a:t>               executecmdline(inbuf);</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 else if(child_pid &gt; 0)</a:t>
            </a:r>
          </a:p>
          <a:p>
            <a:pPr eaLnBrk="1" hangingPunct="1">
              <a:buClrTx/>
              <a:buFontTx/>
              <a:buNone/>
            </a:pPr>
            <a:r>
              <a:rPr lang="en-US" altLang="en-US" sz="1300" b="1">
                <a:solidFill>
                  <a:srgbClr val="000000"/>
                </a:solidFill>
                <a:latin typeface="Courier New" panose="02070309020205020404" pitchFamily="49" charset="0"/>
              </a:rPr>
              <a:t>           wait(NULL);</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exit(0);</a:t>
            </a:r>
          </a:p>
          <a:p>
            <a:pPr eaLnBrk="1" hangingPunct="1">
              <a:buClrTx/>
              <a:buFontTx/>
              <a:buNone/>
            </a:pPr>
            <a:r>
              <a:rPr lang="en-US" altLang="en-US" sz="1300" b="1">
                <a:solidFill>
                  <a:srgbClr val="000000"/>
                </a:solidFill>
                <a:latin typeface="Courier New" panose="02070309020205020404" pitchFamily="49" charset="0"/>
              </a:rPr>
              <a:t>}</a:t>
            </a:r>
          </a:p>
        </p:txBody>
      </p:sp>
    </p:spTree>
    <p:extLst>
      <p:ext uri="{BB962C8B-B14F-4D97-AF65-F5344CB8AC3E}">
        <p14:creationId xmlns:p14="http://schemas.microsoft.com/office/powerpoint/2010/main" val="15878592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1981200" y="30164"/>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Improvements to the Shell</a:t>
            </a:r>
          </a:p>
        </p:txBody>
      </p:sp>
      <p:sp>
        <p:nvSpPr>
          <p:cNvPr id="8195" name="Rectangle 2"/>
          <p:cNvSpPr>
            <a:spLocks noChangeArrowheads="1"/>
          </p:cNvSpPr>
          <p:nvPr/>
        </p:nvSpPr>
        <p:spPr bwMode="auto">
          <a:xfrm>
            <a:off x="1611313" y="1371600"/>
            <a:ext cx="5846770" cy="529593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main(void) {</a:t>
            </a:r>
          </a:p>
          <a:p>
            <a:pPr eaLnBrk="1" hangingPunct="1">
              <a:buClrTx/>
              <a:buFontTx/>
              <a:buNone/>
            </a:pPr>
            <a:r>
              <a:rPr lang="en-US" altLang="en-US" sz="1300" b="1">
                <a:solidFill>
                  <a:srgbClr val="000000"/>
                </a:solidFill>
                <a:latin typeface="Courier New" panose="02070309020205020404" pitchFamily="49" charset="0"/>
              </a:rPr>
              <a:t>   char inbuf[MAX_CANON+1];</a:t>
            </a:r>
          </a:p>
          <a:p>
            <a:pPr eaLnBrk="1" hangingPunct="1">
              <a:buClrTx/>
              <a:buFontTx/>
              <a:buNone/>
            </a:pPr>
            <a:r>
              <a:rPr lang="en-US" altLang="en-US" sz="1300" b="1">
                <a:solidFill>
                  <a:srgbClr val="000000"/>
                </a:solidFill>
                <a:latin typeface="Courier New" panose="02070309020205020404" pitchFamily="49" charset="0"/>
              </a:rPr>
              <a:t>   pid_t child_pid;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while(TRUE) {</a:t>
            </a:r>
          </a:p>
          <a:p>
            <a:pPr eaLnBrk="1" hangingPunct="1">
              <a:buClrTx/>
              <a:buFontTx/>
              <a:buNone/>
            </a:pPr>
            <a:r>
              <a:rPr lang="en-US" altLang="en-US" sz="1300" b="1">
                <a:solidFill>
                  <a:srgbClr val="000000"/>
                </a:solidFill>
                <a:latin typeface="Courier New" panose="02070309020205020404" pitchFamily="49" charset="0"/>
              </a:rPr>
              <a:t>       fputs(PROMPT_STRING, stdout);</a:t>
            </a:r>
          </a:p>
          <a:p>
            <a:pPr eaLnBrk="1" hangingPunct="1">
              <a:buClrTx/>
              <a:buFontTx/>
              <a:buNone/>
            </a:pPr>
            <a:r>
              <a:rPr lang="en-US" altLang="en-US" sz="1300" b="1">
                <a:solidFill>
                  <a:srgbClr val="000000"/>
                </a:solidFill>
                <a:latin typeface="Courier New" panose="02070309020205020404" pitchFamily="49" charset="0"/>
              </a:rPr>
              <a:t>       if(fgets(inbuf, MAX_CANON, stdin) == NULL)</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if(*(inbuf + strlen(inbuf) – 1) == NEWLINE_SYMBOL)</a:t>
            </a:r>
          </a:p>
          <a:p>
            <a:pPr eaLnBrk="1" hangingPunct="1">
              <a:buClrTx/>
              <a:buFontTx/>
              <a:buNone/>
            </a:pPr>
            <a:r>
              <a:rPr lang="en-US" altLang="en-US" sz="1300" b="1">
                <a:solidFill>
                  <a:srgbClr val="000000"/>
                </a:solidFill>
                <a:latin typeface="Courier New" panose="02070309020205020404" pitchFamily="49" charset="0"/>
              </a:rPr>
              <a:t>          *(inbuf + strlen(inbuf) – 1)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if(strcmp(inbuf,QUIT_STRING) == 0) {</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r>
              <a:rPr lang="en-US" altLang="en-US" sz="1300" b="1">
                <a:solidFill>
                  <a:srgbClr val="000000"/>
                </a:solidFill>
                <a:latin typeface="Courier New" panose="02070309020205020404" pitchFamily="49" charset="0"/>
              </a:rPr>
              <a:t>       else {</a:t>
            </a:r>
          </a:p>
          <a:p>
            <a:pPr eaLnBrk="1" hangingPunct="1">
              <a:buClrTx/>
              <a:buFontTx/>
              <a:buNone/>
            </a:pPr>
            <a:r>
              <a:rPr lang="en-US" altLang="en-US" sz="1300" b="1">
                <a:solidFill>
                  <a:srgbClr val="000000"/>
                </a:solidFill>
                <a:latin typeface="Courier New" panose="02070309020205020404" pitchFamily="49" charset="0"/>
              </a:rPr>
              <a:t>           if((child_pid = fork()) == 0) {</a:t>
            </a:r>
          </a:p>
          <a:p>
            <a:pPr eaLnBrk="1" hangingPunct="1">
              <a:buClrTx/>
              <a:buFontTx/>
              <a:buNone/>
            </a:pPr>
            <a:r>
              <a:rPr lang="en-US" altLang="en-US" sz="1300" b="1">
                <a:solidFill>
                  <a:srgbClr val="000000"/>
                </a:solidFill>
                <a:latin typeface="Courier New" panose="02070309020205020404" pitchFamily="49" charset="0"/>
              </a:rPr>
              <a:t>               executecmdline(inbuf);</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 else if(child_pid &gt; 0)</a:t>
            </a:r>
          </a:p>
          <a:p>
            <a:pPr eaLnBrk="1" hangingPunct="1">
              <a:buClrTx/>
              <a:buFontTx/>
              <a:buNone/>
            </a:pPr>
            <a:r>
              <a:rPr lang="en-US" altLang="en-US" sz="1300" b="1">
                <a:solidFill>
                  <a:srgbClr val="000000"/>
                </a:solidFill>
                <a:latin typeface="Courier New" panose="02070309020205020404" pitchFamily="49" charset="0"/>
              </a:rPr>
              <a:t>               wait(NULL);</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exit(0);</a:t>
            </a:r>
          </a:p>
          <a:p>
            <a:pPr eaLnBrk="1" hangingPunct="1">
              <a:buClrTx/>
              <a:buFontTx/>
              <a:buNone/>
            </a:pPr>
            <a:r>
              <a:rPr lang="en-US" altLang="en-US" sz="1300" b="1">
                <a:solidFill>
                  <a:srgbClr val="000000"/>
                </a:solidFill>
                <a:latin typeface="Courier New" panose="02070309020205020404" pitchFamily="49" charset="0"/>
              </a:rPr>
              <a:t>}</a:t>
            </a:r>
          </a:p>
        </p:txBody>
      </p:sp>
      <p:sp>
        <p:nvSpPr>
          <p:cNvPr id="8196" name="Rectangle 3"/>
          <p:cNvSpPr>
            <a:spLocks noChangeArrowheads="1"/>
          </p:cNvSpPr>
          <p:nvPr/>
        </p:nvSpPr>
        <p:spPr bwMode="auto">
          <a:xfrm>
            <a:off x="5622926" y="4965701"/>
            <a:ext cx="5051681" cy="1895007"/>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void executecmdline(char *incmd) {</a:t>
            </a:r>
          </a:p>
          <a:p>
            <a:pPr eaLnBrk="1" hangingPunct="1">
              <a:buClrTx/>
              <a:buFontTx/>
              <a:buNone/>
            </a:pPr>
            <a:r>
              <a:rPr lang="en-US" altLang="en-US" sz="1300" b="1">
                <a:solidFill>
                  <a:srgbClr val="000000"/>
                </a:solidFill>
                <a:latin typeface="Courier New" panose="02070309020205020404" pitchFamily="49" charset="0"/>
              </a:rPr>
              <a:t>   char **chargv;</a:t>
            </a:r>
          </a:p>
          <a:p>
            <a:pPr eaLnBrk="1" hangingPunct="1">
              <a:buClrTx/>
              <a:buFontTx/>
              <a:buNone/>
            </a:pPr>
            <a:r>
              <a:rPr lang="en-US" altLang="en-US" sz="1300" b="1">
                <a:solidFill>
                  <a:srgbClr val="000000"/>
                </a:solidFill>
                <a:latin typeface="Courier New" panose="02070309020205020404" pitchFamily="49" charset="0"/>
              </a:rPr>
              <a:t>   if(makeargv(incmd, BLANK_STRING, &amp;chargv) &gt; 0)</a:t>
            </a:r>
          </a:p>
          <a:p>
            <a:pPr eaLnBrk="1" hangingPunct="1">
              <a:buClrTx/>
              <a:buFontTx/>
              <a:buNone/>
            </a:pPr>
            <a:r>
              <a:rPr lang="en-US" altLang="en-US" sz="1300" b="1">
                <a:solidFill>
                  <a:srgbClr val="000000"/>
                </a:solidFill>
                <a:latin typeface="Courier New" panose="02070309020205020404" pitchFamily="49" charset="0"/>
              </a:rPr>
              <a:t>      if(execvp(chargv[0], chargv) == -1) {</a:t>
            </a:r>
          </a:p>
          <a:p>
            <a:pPr eaLnBrk="1" hangingPunct="1">
              <a:buClrTx/>
              <a:buFontTx/>
              <a:buNone/>
            </a:pPr>
            <a:r>
              <a:rPr lang="en-US" altLang="en-US" sz="1300" b="1">
                <a:solidFill>
                  <a:srgbClr val="000000"/>
                </a:solidFill>
                <a:latin typeface="Courier New" panose="02070309020205020404" pitchFamily="49" charset="0"/>
              </a:rPr>
              <a:t>         perror(“Invalid command”);</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a:t>
            </a:r>
          </a:p>
        </p:txBody>
      </p:sp>
    </p:spTree>
    <p:extLst>
      <p:ext uri="{BB962C8B-B14F-4D97-AF65-F5344CB8AC3E}">
        <p14:creationId xmlns:p14="http://schemas.microsoft.com/office/powerpoint/2010/main" val="151919695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981200" y="30164"/>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Improvements to the Shell</a:t>
            </a:r>
          </a:p>
        </p:txBody>
      </p:sp>
      <p:sp>
        <p:nvSpPr>
          <p:cNvPr id="9219" name="Rectangle 2"/>
          <p:cNvSpPr>
            <a:spLocks noChangeArrowheads="1"/>
          </p:cNvSpPr>
          <p:nvPr/>
        </p:nvSpPr>
        <p:spPr bwMode="auto">
          <a:xfrm>
            <a:off x="1611313" y="1371600"/>
            <a:ext cx="5846770" cy="5295938"/>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main(void) {</a:t>
            </a:r>
          </a:p>
          <a:p>
            <a:pPr eaLnBrk="1" hangingPunct="1">
              <a:buClrTx/>
              <a:buFontTx/>
              <a:buNone/>
            </a:pPr>
            <a:r>
              <a:rPr lang="en-US" altLang="en-US" sz="1300" b="1">
                <a:solidFill>
                  <a:srgbClr val="000000"/>
                </a:solidFill>
                <a:latin typeface="Courier New" panose="02070309020205020404" pitchFamily="49" charset="0"/>
              </a:rPr>
              <a:t>   char inbuf[MAX_CANON+1];</a:t>
            </a:r>
          </a:p>
          <a:p>
            <a:pPr eaLnBrk="1" hangingPunct="1">
              <a:buClrTx/>
              <a:buFontTx/>
              <a:buNone/>
            </a:pPr>
            <a:r>
              <a:rPr lang="en-US" altLang="en-US" sz="1300" b="1">
                <a:solidFill>
                  <a:srgbClr val="000000"/>
                </a:solidFill>
                <a:latin typeface="Courier New" panose="02070309020205020404" pitchFamily="49" charset="0"/>
              </a:rPr>
              <a:t>   pid_t child_pid;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while(TRUE) {</a:t>
            </a:r>
          </a:p>
          <a:p>
            <a:pPr eaLnBrk="1" hangingPunct="1">
              <a:buClrTx/>
              <a:buFontTx/>
              <a:buNone/>
            </a:pPr>
            <a:r>
              <a:rPr lang="en-US" altLang="en-US" sz="1300" b="1">
                <a:solidFill>
                  <a:srgbClr val="000000"/>
                </a:solidFill>
                <a:latin typeface="Courier New" panose="02070309020205020404" pitchFamily="49" charset="0"/>
              </a:rPr>
              <a:t>       fputs(PROMPT_STRING, stdout);</a:t>
            </a:r>
          </a:p>
          <a:p>
            <a:pPr eaLnBrk="1" hangingPunct="1">
              <a:buClrTx/>
              <a:buFontTx/>
              <a:buNone/>
            </a:pPr>
            <a:r>
              <a:rPr lang="en-US" altLang="en-US" sz="1300" b="1">
                <a:solidFill>
                  <a:srgbClr val="000000"/>
                </a:solidFill>
                <a:latin typeface="Courier New" panose="02070309020205020404" pitchFamily="49" charset="0"/>
              </a:rPr>
              <a:t>       if(fgets(inbuf, MAX_CANON, stdin) == NULL)</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if(*(inbuf + strlen(inbuf) – 1) == NEWLINE_SYMBOL)</a:t>
            </a:r>
          </a:p>
          <a:p>
            <a:pPr eaLnBrk="1" hangingPunct="1">
              <a:buClrTx/>
              <a:buFontTx/>
              <a:buNone/>
            </a:pPr>
            <a:r>
              <a:rPr lang="en-US" altLang="en-US" sz="1300" b="1">
                <a:solidFill>
                  <a:srgbClr val="000000"/>
                </a:solidFill>
                <a:latin typeface="Courier New" panose="02070309020205020404" pitchFamily="49" charset="0"/>
              </a:rPr>
              <a:t>          *(inbuf + strlen(inbuf) – 1)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if(strcmp(inbuf,QUIT_STRING) == 0) {</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r>
              <a:rPr lang="en-US" altLang="en-US" sz="1300" b="1">
                <a:solidFill>
                  <a:srgbClr val="000000"/>
                </a:solidFill>
                <a:latin typeface="Courier New" panose="02070309020205020404" pitchFamily="49" charset="0"/>
              </a:rPr>
              <a:t>       else {</a:t>
            </a:r>
          </a:p>
          <a:p>
            <a:pPr eaLnBrk="1" hangingPunct="1">
              <a:buClrTx/>
              <a:buFontTx/>
              <a:buNone/>
            </a:pPr>
            <a:r>
              <a:rPr lang="en-US" altLang="en-US" sz="1300" b="1">
                <a:solidFill>
                  <a:srgbClr val="000000"/>
                </a:solidFill>
                <a:latin typeface="Courier New" panose="02070309020205020404" pitchFamily="49" charset="0"/>
              </a:rPr>
              <a:t>           if((child_pid = fork()) == 0) {</a:t>
            </a:r>
          </a:p>
          <a:p>
            <a:pPr eaLnBrk="1" hangingPunct="1">
              <a:buClrTx/>
              <a:buFontTx/>
              <a:buNone/>
            </a:pPr>
            <a:r>
              <a:rPr lang="en-US" altLang="en-US" sz="1300" b="1">
                <a:solidFill>
                  <a:srgbClr val="000000"/>
                </a:solidFill>
                <a:latin typeface="Courier New" panose="02070309020205020404" pitchFamily="49" charset="0"/>
              </a:rPr>
              <a:t>               executecmdline(inbuf);</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 else if(child_pid &gt; 0)</a:t>
            </a:r>
          </a:p>
          <a:p>
            <a:pPr eaLnBrk="1" hangingPunct="1">
              <a:buClrTx/>
              <a:buFontTx/>
              <a:buNone/>
            </a:pPr>
            <a:r>
              <a:rPr lang="en-US" altLang="en-US" sz="1300" b="1">
                <a:solidFill>
                  <a:srgbClr val="000000"/>
                </a:solidFill>
                <a:latin typeface="Courier New" panose="02070309020205020404" pitchFamily="49" charset="0"/>
              </a:rPr>
              <a:t>               wait(NULL);</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exit(0);</a:t>
            </a:r>
          </a:p>
          <a:p>
            <a:pPr eaLnBrk="1" hangingPunct="1">
              <a:buClrTx/>
              <a:buFontTx/>
              <a:buNone/>
            </a:pPr>
            <a:r>
              <a:rPr lang="en-US" altLang="en-US" sz="1300" b="1">
                <a:solidFill>
                  <a:srgbClr val="000000"/>
                </a:solidFill>
                <a:latin typeface="Courier New" panose="02070309020205020404" pitchFamily="49" charset="0"/>
              </a:rPr>
              <a:t>}</a:t>
            </a:r>
          </a:p>
        </p:txBody>
      </p:sp>
      <p:sp>
        <p:nvSpPr>
          <p:cNvPr id="9220" name="Rectangle 3"/>
          <p:cNvSpPr>
            <a:spLocks noChangeArrowheads="1"/>
          </p:cNvSpPr>
          <p:nvPr/>
        </p:nvSpPr>
        <p:spPr bwMode="auto">
          <a:xfrm>
            <a:off x="5622926" y="4965701"/>
            <a:ext cx="5051681" cy="1895007"/>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void executecmdline(char *incmd) {</a:t>
            </a:r>
          </a:p>
          <a:p>
            <a:pPr eaLnBrk="1" hangingPunct="1">
              <a:buClrTx/>
              <a:buFontTx/>
              <a:buNone/>
            </a:pPr>
            <a:r>
              <a:rPr lang="en-US" altLang="en-US" sz="1300" b="1">
                <a:solidFill>
                  <a:srgbClr val="000000"/>
                </a:solidFill>
                <a:latin typeface="Courier New" panose="02070309020205020404" pitchFamily="49" charset="0"/>
              </a:rPr>
              <a:t>   char **chargv;</a:t>
            </a:r>
          </a:p>
          <a:p>
            <a:pPr eaLnBrk="1" hangingPunct="1">
              <a:buClrTx/>
              <a:buFontTx/>
              <a:buNone/>
            </a:pPr>
            <a:r>
              <a:rPr lang="en-US" altLang="en-US" sz="1300" b="1">
                <a:solidFill>
                  <a:srgbClr val="000000"/>
                </a:solidFill>
                <a:latin typeface="Courier New" panose="02070309020205020404" pitchFamily="49" charset="0"/>
              </a:rPr>
              <a:t>   if(makeargv(incmd, BLANK_STRING, &amp;chargv) &gt; 0)</a:t>
            </a:r>
          </a:p>
          <a:p>
            <a:pPr eaLnBrk="1" hangingPunct="1">
              <a:buClrTx/>
              <a:buFontTx/>
              <a:buNone/>
            </a:pPr>
            <a:r>
              <a:rPr lang="en-US" altLang="en-US" sz="1300" b="1">
                <a:solidFill>
                  <a:srgbClr val="000000"/>
                </a:solidFill>
                <a:latin typeface="Courier New" panose="02070309020205020404" pitchFamily="49" charset="0"/>
              </a:rPr>
              <a:t>      if(execvp(chargv[0], chargv) == -1) {</a:t>
            </a:r>
          </a:p>
          <a:p>
            <a:pPr eaLnBrk="1" hangingPunct="1">
              <a:buClrTx/>
              <a:buFontTx/>
              <a:buNone/>
            </a:pPr>
            <a:r>
              <a:rPr lang="en-US" altLang="en-US" sz="1300" b="1">
                <a:solidFill>
                  <a:srgbClr val="000000"/>
                </a:solidFill>
                <a:latin typeface="Courier New" panose="02070309020205020404" pitchFamily="49" charset="0"/>
              </a:rPr>
              <a:t>         perror(“Invalid command”);</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a:t>
            </a:r>
          </a:p>
        </p:txBody>
      </p:sp>
      <p:sp>
        <p:nvSpPr>
          <p:cNvPr id="9221" name="Rectangle 4"/>
          <p:cNvSpPr>
            <a:spLocks noChangeArrowheads="1"/>
          </p:cNvSpPr>
          <p:nvPr/>
        </p:nvSpPr>
        <p:spPr bwMode="auto">
          <a:xfrm>
            <a:off x="6781800" y="1295400"/>
            <a:ext cx="3657600" cy="5265160"/>
          </a:xfrm>
          <a:prstGeom prst="rect">
            <a:avLst/>
          </a:prstGeom>
          <a:solidFill>
            <a:srgbClr val="D9D9D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600" b="1">
                <a:solidFill>
                  <a:srgbClr val="000000"/>
                </a:solidFill>
                <a:latin typeface="Courier New" panose="02070309020205020404" pitchFamily="49" charset="0"/>
              </a:rPr>
              <a:t>What does perror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Why no perror before the second exit(1) in executecmdline()?</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Why does the child do makeargv() and not the parent?</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cd do and why?</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ls –l do?</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What does  q do? (q with extra spaces)</a:t>
            </a:r>
          </a:p>
          <a:p>
            <a:pPr eaLnBrk="1" hangingPunct="1">
              <a:buClrTx/>
              <a:buFontTx/>
              <a:buNone/>
            </a:pPr>
            <a:endParaRPr lang="en-US" altLang="en-US" sz="1600" b="1">
              <a:solidFill>
                <a:srgbClr val="000000"/>
              </a:solidFill>
              <a:latin typeface="Courier New" panose="02070309020205020404" pitchFamily="49" charset="0"/>
            </a:endParaRPr>
          </a:p>
          <a:p>
            <a:pPr eaLnBrk="1" hangingPunct="1">
              <a:buClrTx/>
              <a:buFontTx/>
              <a:buNone/>
            </a:pPr>
            <a:r>
              <a:rPr lang="en-US" altLang="en-US" sz="1600" b="1">
                <a:solidFill>
                  <a:srgbClr val="000000"/>
                </a:solidFill>
                <a:latin typeface="Courier New" panose="02070309020205020404" pitchFamily="49" charset="0"/>
              </a:rPr>
              <a:t>Run stty –a in your bash shell, try running cat in your shell and use Ctrl-D (EOF).  What happens?</a:t>
            </a:r>
          </a:p>
        </p:txBody>
      </p:sp>
    </p:spTree>
    <p:extLst>
      <p:ext uri="{BB962C8B-B14F-4D97-AF65-F5344CB8AC3E}">
        <p14:creationId xmlns:p14="http://schemas.microsoft.com/office/powerpoint/2010/main" val="21720859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1981200" y="30164"/>
            <a:ext cx="8382000" cy="1189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600">
                <a:solidFill>
                  <a:srgbClr val="000000"/>
                </a:solidFill>
                <a:latin typeface="Calibri" panose="020F0502020204030204" pitchFamily="34" charset="0"/>
                <a:cs typeface="DejaVu Sans" charset="0"/>
              </a:rPr>
              <a:t>Putting it All Together: </a:t>
            </a:r>
            <a:br>
              <a:rPr lang="en-US" altLang="en-US" sz="3600">
                <a:solidFill>
                  <a:srgbClr val="000000"/>
                </a:solidFill>
                <a:latin typeface="Calibri" panose="020F0502020204030204" pitchFamily="34" charset="0"/>
                <a:cs typeface="DejaVu Sans" charset="0"/>
              </a:rPr>
            </a:br>
            <a:r>
              <a:rPr lang="en-US" altLang="en-US" sz="3600">
                <a:solidFill>
                  <a:srgbClr val="000000"/>
                </a:solidFill>
                <a:latin typeface="Calibri" panose="020F0502020204030204" pitchFamily="34" charset="0"/>
                <a:cs typeface="DejaVu Sans" charset="0"/>
              </a:rPr>
              <a:t>Improvements to the Shell</a:t>
            </a:r>
          </a:p>
        </p:txBody>
      </p:sp>
      <p:sp>
        <p:nvSpPr>
          <p:cNvPr id="10243" name="Rectangle 2"/>
          <p:cNvSpPr>
            <a:spLocks noChangeArrowheads="1"/>
          </p:cNvSpPr>
          <p:nvPr/>
        </p:nvSpPr>
        <p:spPr bwMode="auto">
          <a:xfrm>
            <a:off x="1611313" y="1295401"/>
            <a:ext cx="5846770" cy="5495993"/>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#include “ush.h”</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int main(void) {</a:t>
            </a:r>
          </a:p>
          <a:p>
            <a:pPr eaLnBrk="1" hangingPunct="1">
              <a:buClrTx/>
              <a:buFontTx/>
              <a:buNone/>
            </a:pPr>
            <a:r>
              <a:rPr lang="en-US" altLang="en-US" sz="1300" b="1">
                <a:solidFill>
                  <a:srgbClr val="000000"/>
                </a:solidFill>
                <a:latin typeface="Courier New" panose="02070309020205020404" pitchFamily="49" charset="0"/>
              </a:rPr>
              <a:t>   char inbuf[MAX_CANON+1];</a:t>
            </a:r>
          </a:p>
          <a:p>
            <a:pPr eaLnBrk="1" hangingPunct="1">
              <a:buClrTx/>
              <a:buFontTx/>
              <a:buNone/>
            </a:pPr>
            <a:r>
              <a:rPr lang="en-US" altLang="en-US" sz="1300" b="1">
                <a:solidFill>
                  <a:srgbClr val="000000"/>
                </a:solidFill>
                <a:latin typeface="Courier New" panose="02070309020205020404" pitchFamily="49" charset="0"/>
              </a:rPr>
              <a:t>   pid_t child_pid;</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while(TRUE) {</a:t>
            </a:r>
          </a:p>
          <a:p>
            <a:pPr eaLnBrk="1" hangingPunct="1">
              <a:buClrTx/>
              <a:buFontTx/>
              <a:buNone/>
            </a:pPr>
            <a:r>
              <a:rPr lang="en-US" altLang="en-US" sz="1300" b="1">
                <a:solidFill>
                  <a:srgbClr val="000000"/>
                </a:solidFill>
                <a:latin typeface="Courier New" panose="02070309020205020404" pitchFamily="49" charset="0"/>
              </a:rPr>
              <a:t>       fputs(PROMPT_STRING, stdout);</a:t>
            </a:r>
          </a:p>
          <a:p>
            <a:pPr eaLnBrk="1" hangingPunct="1">
              <a:buClrTx/>
              <a:buFontTx/>
              <a:buNone/>
            </a:pPr>
            <a:r>
              <a:rPr lang="en-US" altLang="en-US" sz="1300" b="1">
                <a:solidFill>
                  <a:srgbClr val="000000"/>
                </a:solidFill>
                <a:latin typeface="Courier New" panose="02070309020205020404" pitchFamily="49" charset="0"/>
              </a:rPr>
              <a:t>       if(fgets(inbuf, MAX_CANON, stdin) == NULL)</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if(*(inbuf + strlen(inbuf) – 1) == NEWLINE_SYMBOL)</a:t>
            </a:r>
          </a:p>
          <a:p>
            <a:pPr eaLnBrk="1" hangingPunct="1">
              <a:buClrTx/>
              <a:buFontTx/>
              <a:buNone/>
            </a:pPr>
            <a:r>
              <a:rPr lang="en-US" altLang="en-US" sz="1300" b="1">
                <a:solidFill>
                  <a:srgbClr val="000000"/>
                </a:solidFill>
                <a:latin typeface="Courier New" panose="02070309020205020404" pitchFamily="49" charset="0"/>
              </a:rPr>
              <a:t>          *(inbuf + strlen(inbuf) – 1) = 0;</a:t>
            </a:r>
          </a:p>
          <a:p>
            <a:pPr eaLnBrk="1" hangingPunct="1">
              <a:buClrTx/>
              <a:buFontTx/>
              <a:buNone/>
            </a:pPr>
            <a:endParaRPr lang="en-US" altLang="en-US" sz="1300" b="1">
              <a:solidFill>
                <a:srgbClr val="000000"/>
              </a:solidFill>
              <a:latin typeface="Courier New" panose="02070309020205020404" pitchFamily="49" charset="0"/>
            </a:endParaRPr>
          </a:p>
          <a:p>
            <a:pPr eaLnBrk="1" hangingPunct="1">
              <a:buClrTx/>
              <a:buFontTx/>
              <a:buNone/>
            </a:pPr>
            <a:r>
              <a:rPr lang="en-US" altLang="en-US" sz="1300" b="1">
                <a:solidFill>
                  <a:srgbClr val="000000"/>
                </a:solidFill>
                <a:latin typeface="Courier New" panose="02070309020205020404" pitchFamily="49" charset="0"/>
              </a:rPr>
              <a:t>       if(strcmp(inbuf,QUIT_STRING) == 0) {</a:t>
            </a:r>
          </a:p>
          <a:p>
            <a:pPr eaLnBrk="1" hangingPunct="1">
              <a:buClrTx/>
              <a:buFontTx/>
              <a:buNone/>
            </a:pPr>
            <a:r>
              <a:rPr lang="en-US" altLang="en-US" sz="1300" b="1">
                <a:solidFill>
                  <a:srgbClr val="000000"/>
                </a:solidFill>
                <a:latin typeface="Courier New" panose="02070309020205020404" pitchFamily="49" charset="0"/>
              </a:rPr>
              <a:t>           break;</a:t>
            </a:r>
          </a:p>
          <a:p>
            <a:pPr eaLnBrk="1" hangingPunct="1">
              <a:buClrTx/>
              <a:buFontTx/>
              <a:buNone/>
            </a:pPr>
            <a:r>
              <a:rPr lang="en-US" altLang="en-US" sz="1300" b="1">
                <a:solidFill>
                  <a:srgbClr val="000000"/>
                </a:solidFill>
                <a:latin typeface="Courier New" panose="02070309020205020404" pitchFamily="49" charset="0"/>
              </a:rPr>
              <a:t>       else {</a:t>
            </a:r>
          </a:p>
          <a:p>
            <a:pPr eaLnBrk="1" hangingPunct="1">
              <a:buClrTx/>
              <a:buFontTx/>
              <a:buNone/>
            </a:pPr>
            <a:r>
              <a:rPr lang="en-US" altLang="en-US" sz="1300" b="1">
                <a:solidFill>
                  <a:srgbClr val="000000"/>
                </a:solidFill>
                <a:latin typeface="Courier New" panose="02070309020205020404" pitchFamily="49" charset="0"/>
              </a:rPr>
              <a:t>           if((child_pid = fork()) == 0) {</a:t>
            </a:r>
          </a:p>
          <a:p>
            <a:pPr eaLnBrk="1" hangingPunct="1">
              <a:buClrTx/>
              <a:buFontTx/>
              <a:buNone/>
            </a:pPr>
            <a:r>
              <a:rPr lang="en-US" altLang="en-US" sz="1300" b="1">
                <a:solidFill>
                  <a:srgbClr val="000000"/>
                </a:solidFill>
                <a:latin typeface="Courier New" panose="02070309020205020404" pitchFamily="49" charset="0"/>
              </a:rPr>
              <a:t>               executecmdline(inbuf);</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 else if(child_pid &gt; 0)</a:t>
            </a:r>
          </a:p>
          <a:p>
            <a:pPr eaLnBrk="1" hangingPunct="1">
              <a:buClrTx/>
              <a:buFontTx/>
              <a:buNone/>
            </a:pPr>
            <a:r>
              <a:rPr lang="en-US" altLang="en-US" sz="1300" b="1">
                <a:solidFill>
                  <a:srgbClr val="000000"/>
                </a:solidFill>
                <a:latin typeface="Courier New" panose="02070309020205020404" pitchFamily="49" charset="0"/>
              </a:rPr>
              <a:t>               wait(NULL);</a:t>
            </a:r>
          </a:p>
          <a:p>
            <a:pPr eaLnBrk="1" hangingPunct="1">
              <a:buClrTx/>
              <a:buFontTx/>
              <a:buNone/>
            </a:pPr>
            <a:r>
              <a:rPr lang="en-US" altLang="en-US" sz="1300" b="1">
                <a:solidFill>
                  <a:srgbClr val="000000"/>
                </a:solidFill>
                <a:latin typeface="Courier New" panose="02070309020205020404" pitchFamily="49" charset="0"/>
              </a:rPr>
              <a:t>           rewind();</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exit(0);</a:t>
            </a:r>
          </a:p>
          <a:p>
            <a:pPr eaLnBrk="1" hangingPunct="1">
              <a:buClrTx/>
              <a:buFontTx/>
              <a:buNone/>
            </a:pPr>
            <a:r>
              <a:rPr lang="en-US" altLang="en-US" sz="1300" b="1">
                <a:solidFill>
                  <a:srgbClr val="000000"/>
                </a:solidFill>
                <a:latin typeface="Courier New" panose="02070309020205020404" pitchFamily="49" charset="0"/>
              </a:rPr>
              <a:t>}</a:t>
            </a:r>
          </a:p>
        </p:txBody>
      </p:sp>
      <p:sp>
        <p:nvSpPr>
          <p:cNvPr id="10244" name="Rectangle 3"/>
          <p:cNvSpPr>
            <a:spLocks noChangeArrowheads="1"/>
          </p:cNvSpPr>
          <p:nvPr/>
        </p:nvSpPr>
        <p:spPr bwMode="auto">
          <a:xfrm>
            <a:off x="5622926" y="4965701"/>
            <a:ext cx="5051681" cy="1895007"/>
          </a:xfrm>
          <a:prstGeom prst="rect">
            <a:avLst/>
          </a:prstGeom>
          <a:solidFill>
            <a:srgbClr val="F6F5BD"/>
          </a:solidFill>
          <a:ln w="32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300" b="1">
                <a:solidFill>
                  <a:srgbClr val="000000"/>
                </a:solidFill>
                <a:latin typeface="Courier New" panose="02070309020205020404" pitchFamily="49" charset="0"/>
              </a:rPr>
              <a:t>void executecmdline(char *incmd) {</a:t>
            </a:r>
          </a:p>
          <a:p>
            <a:pPr eaLnBrk="1" hangingPunct="1">
              <a:buClrTx/>
              <a:buFontTx/>
              <a:buNone/>
            </a:pPr>
            <a:r>
              <a:rPr lang="en-US" altLang="en-US" sz="1300" b="1">
                <a:solidFill>
                  <a:srgbClr val="000000"/>
                </a:solidFill>
                <a:latin typeface="Courier New" panose="02070309020205020404" pitchFamily="49" charset="0"/>
              </a:rPr>
              <a:t>   char **chargv;</a:t>
            </a:r>
          </a:p>
          <a:p>
            <a:pPr eaLnBrk="1" hangingPunct="1">
              <a:buClrTx/>
              <a:buFontTx/>
              <a:buNone/>
            </a:pPr>
            <a:r>
              <a:rPr lang="en-US" altLang="en-US" sz="1300" b="1">
                <a:solidFill>
                  <a:srgbClr val="000000"/>
                </a:solidFill>
                <a:latin typeface="Courier New" panose="02070309020205020404" pitchFamily="49" charset="0"/>
              </a:rPr>
              <a:t>   if(makeargv(incmd, BLANK_STRING, &amp;chargv) &gt; 0)</a:t>
            </a:r>
          </a:p>
          <a:p>
            <a:pPr eaLnBrk="1" hangingPunct="1">
              <a:buClrTx/>
              <a:buFontTx/>
              <a:buNone/>
            </a:pPr>
            <a:r>
              <a:rPr lang="en-US" altLang="en-US" sz="1300" b="1">
                <a:solidFill>
                  <a:srgbClr val="000000"/>
                </a:solidFill>
                <a:latin typeface="Courier New" panose="02070309020205020404" pitchFamily="49" charset="0"/>
              </a:rPr>
              <a:t>      if(execvp(chargv[0], chargv) == -1) {</a:t>
            </a:r>
          </a:p>
          <a:p>
            <a:pPr eaLnBrk="1" hangingPunct="1">
              <a:buClrTx/>
              <a:buFontTx/>
              <a:buNone/>
            </a:pPr>
            <a:r>
              <a:rPr lang="en-US" altLang="en-US" sz="1300" b="1">
                <a:solidFill>
                  <a:srgbClr val="000000"/>
                </a:solidFill>
                <a:latin typeface="Courier New" panose="02070309020205020404" pitchFamily="49" charset="0"/>
              </a:rPr>
              <a:t>         perror(“Invalid command”);</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      }</a:t>
            </a:r>
          </a:p>
          <a:p>
            <a:pPr eaLnBrk="1" hangingPunct="1">
              <a:buClrTx/>
              <a:buFontTx/>
              <a:buNone/>
            </a:pPr>
            <a:r>
              <a:rPr lang="en-US" altLang="en-US" sz="1300" b="1">
                <a:solidFill>
                  <a:srgbClr val="000000"/>
                </a:solidFill>
                <a:latin typeface="Courier New" panose="02070309020205020404" pitchFamily="49" charset="0"/>
              </a:rPr>
              <a:t>   exit(1);</a:t>
            </a:r>
          </a:p>
          <a:p>
            <a:pPr eaLnBrk="1" hangingPunct="1">
              <a:buClrTx/>
              <a:buFontTx/>
              <a:buNone/>
            </a:pPr>
            <a:r>
              <a:rPr lang="en-US" altLang="en-US" sz="1300" b="1">
                <a:solidFill>
                  <a:srgbClr val="000000"/>
                </a:solidFill>
                <a:latin typeface="Courier New" panose="02070309020205020404" pitchFamily="49" charset="0"/>
              </a:rPr>
              <a:t>}</a:t>
            </a:r>
          </a:p>
        </p:txBody>
      </p:sp>
      <p:sp>
        <p:nvSpPr>
          <p:cNvPr id="10245" name="Rectangle 4"/>
          <p:cNvSpPr>
            <a:spLocks noChangeArrowheads="1"/>
          </p:cNvSpPr>
          <p:nvPr/>
        </p:nvSpPr>
        <p:spPr bwMode="auto">
          <a:xfrm>
            <a:off x="6781800" y="1295401"/>
            <a:ext cx="3657600" cy="586957"/>
          </a:xfrm>
          <a:prstGeom prst="rect">
            <a:avLst/>
          </a:prstGeom>
          <a:solidFill>
            <a:srgbClr val="D9D9D9"/>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1600" b="1">
                <a:solidFill>
                  <a:srgbClr val="000000"/>
                </a:solidFill>
                <a:latin typeface="Courier New" panose="02070309020205020404" pitchFamily="49" charset="0"/>
              </a:rPr>
              <a:t>What is different here?  What does it do?</a:t>
            </a:r>
          </a:p>
        </p:txBody>
      </p:sp>
    </p:spTree>
    <p:extLst>
      <p:ext uri="{BB962C8B-B14F-4D97-AF65-F5344CB8AC3E}">
        <p14:creationId xmlns:p14="http://schemas.microsoft.com/office/powerpoint/2010/main" val="41716158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a:solidFill>
                  <a:srgbClr val="000000"/>
                </a:solidFill>
                <a:latin typeface="Calibri" panose="020F0502020204030204" pitchFamily="34" charset="0"/>
                <a:cs typeface="DejaVu Sans" charset="0"/>
              </a:rPr>
              <a:t>Helpful Hints: Redirection</a:t>
            </a:r>
          </a:p>
        </p:txBody>
      </p:sp>
      <p:sp>
        <p:nvSpPr>
          <p:cNvPr id="11267" name="Text Box 2"/>
          <p:cNvSpPr txBox="1">
            <a:spLocks noChangeArrowheads="1"/>
          </p:cNvSpPr>
          <p:nvPr/>
        </p:nvSpPr>
        <p:spPr bwMode="auto">
          <a:xfrm>
            <a:off x="1981200" y="1600201"/>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cat &lt; infile &gt;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This copies infile to outfile</a:t>
            </a:r>
          </a:p>
          <a:p>
            <a:pPr eaLnBrk="1" hangingPunct="1">
              <a:spcBef>
                <a:spcPts val="700"/>
              </a:spcBef>
              <a:buFont typeface="Arial" panose="020B0604020202020204" pitchFamily="34" charset="0"/>
              <a:buChar char="•"/>
            </a:pPr>
            <a:r>
              <a:rPr lang="en-US" altLang="en-US" sz="2800">
                <a:solidFill>
                  <a:srgbClr val="000000"/>
                </a:solidFill>
                <a:latin typeface="Calibri" panose="020F0502020204030204" pitchFamily="34" charset="0"/>
                <a:cs typeface="DejaVu Sans" charset="0"/>
              </a:rPr>
              <a:t>It binds standard input to infile and standard output to outfile.</a:t>
            </a:r>
          </a:p>
          <a:p>
            <a:pPr eaLnBrk="1" hangingPunct="1">
              <a:spcBef>
                <a:spcPts val="700"/>
              </a:spcBef>
            </a:pPr>
            <a:endParaRPr lang="en-US" altLang="en-US" sz="2800">
              <a:solidFill>
                <a:srgbClr val="000000"/>
              </a:solidFill>
              <a:latin typeface="Calibri" panose="020F0502020204030204" pitchFamily="34" charset="0"/>
              <a:cs typeface="DejaVu Sans" charset="0"/>
            </a:endParaRPr>
          </a:p>
        </p:txBody>
      </p:sp>
    </p:spTree>
    <p:extLst>
      <p:ext uri="{BB962C8B-B14F-4D97-AF65-F5344CB8AC3E}">
        <p14:creationId xmlns:p14="http://schemas.microsoft.com/office/powerpoint/2010/main" val="273153019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rake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3862</Words>
  <Application>Microsoft Office PowerPoint</Application>
  <PresentationFormat>Widescreen</PresentationFormat>
  <Paragraphs>641</Paragraphs>
  <Slides>41</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Aptos</vt:lpstr>
      <vt:lpstr>Arial</vt:lpstr>
      <vt:lpstr>Calibri</vt:lpstr>
      <vt:lpstr>Courier New</vt:lpstr>
      <vt:lpstr>Goudy Old Style</vt:lpstr>
      <vt:lpstr>Times New Roman</vt:lpstr>
      <vt:lpstr>MarrakeshVTI</vt:lpstr>
      <vt:lpstr>Shell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Mongan, William</dc:creator>
  <cp:lastModifiedBy>Mongan, William</cp:lastModifiedBy>
  <cp:revision>63</cp:revision>
  <dcterms:created xsi:type="dcterms:W3CDTF">2024-01-11T18:12:50Z</dcterms:created>
  <dcterms:modified xsi:type="dcterms:W3CDTF">2024-01-11T19:21:18Z</dcterms:modified>
</cp:coreProperties>
</file>