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8" r:id="rId3"/>
    <p:sldId id="259" r:id="rId4"/>
    <p:sldId id="260" r:id="rId5"/>
    <p:sldId id="261" r:id="rId6"/>
    <p:sldId id="303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9" r:id="rId35"/>
    <p:sldId id="300" r:id="rId36"/>
    <p:sldId id="301" r:id="rId37"/>
    <p:sldId id="290" r:id="rId38"/>
    <p:sldId id="297" r:id="rId39"/>
    <p:sldId id="298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70DA15-3E23-4B3A-9B4B-D8F7260A0BF4}" v="30" dt="2024-02-06T16:18:27.717"/>
    <p1510:client id="{DA61C592-A5F7-492A-94AC-594AEAC6ABD8}" v="770" dt="2024-02-06T16:40:40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gan, William" userId="790697fe-eab5-4364-bacb-50bc558c0899" providerId="ADAL" clId="{8E70DA15-3E23-4B3A-9B4B-D8F7260A0BF4}"/>
    <pc:docChg chg="undo redo custSel modSld">
      <pc:chgData name="Mongan, William" userId="790697fe-eab5-4364-bacb-50bc558c0899" providerId="ADAL" clId="{8E70DA15-3E23-4B3A-9B4B-D8F7260A0BF4}" dt="2024-02-06T16:18:27.716" v="94" actId="1036"/>
      <pc:docMkLst>
        <pc:docMk/>
      </pc:docMkLst>
      <pc:sldChg chg="addSp modSp mod">
        <pc:chgData name="Mongan, William" userId="790697fe-eab5-4364-bacb-50bc558c0899" providerId="ADAL" clId="{8E70DA15-3E23-4B3A-9B4B-D8F7260A0BF4}" dt="2024-02-06T16:18:27.716" v="94" actId="1036"/>
        <pc:sldMkLst>
          <pc:docMk/>
          <pc:sldMk cId="491908564" sldId="261"/>
        </pc:sldMkLst>
        <pc:spChg chg="add mod">
          <ac:chgData name="Mongan, William" userId="790697fe-eab5-4364-bacb-50bc558c0899" providerId="ADAL" clId="{8E70DA15-3E23-4B3A-9B4B-D8F7260A0BF4}" dt="2024-02-06T16:16:28.805" v="14" actId="1076"/>
          <ac:spMkLst>
            <pc:docMk/>
            <pc:sldMk cId="491908564" sldId="261"/>
            <ac:spMk id="5" creationId="{404E1496-4E25-4DA2-8A85-7FAA0FECD996}"/>
          </ac:spMkLst>
        </pc:spChg>
        <pc:spChg chg="add mod">
          <ac:chgData name="Mongan, William" userId="790697fe-eab5-4364-bacb-50bc558c0899" providerId="ADAL" clId="{8E70DA15-3E23-4B3A-9B4B-D8F7260A0BF4}" dt="2024-02-06T16:18:27.716" v="94" actId="1036"/>
          <ac:spMkLst>
            <pc:docMk/>
            <pc:sldMk cId="491908564" sldId="261"/>
            <ac:spMk id="6" creationId="{41B13B0B-DDCD-468C-8767-2D05E7B9570B}"/>
          </ac:spMkLst>
        </pc:spChg>
        <pc:spChg chg="add mod">
          <ac:chgData name="Mongan, William" userId="790697fe-eab5-4364-bacb-50bc558c0899" providerId="ADAL" clId="{8E70DA15-3E23-4B3A-9B4B-D8F7260A0BF4}" dt="2024-02-06T16:18:27.716" v="94" actId="1036"/>
          <ac:spMkLst>
            <pc:docMk/>
            <pc:sldMk cId="491908564" sldId="261"/>
            <ac:spMk id="7" creationId="{D0945E27-93D3-417A-AA81-D147E6B12ED3}"/>
          </ac:spMkLst>
        </pc:spChg>
        <pc:spChg chg="mod">
          <ac:chgData name="Mongan, William" userId="790697fe-eab5-4364-bacb-50bc558c0899" providerId="ADAL" clId="{8E70DA15-3E23-4B3A-9B4B-D8F7260A0BF4}" dt="2024-02-06T16:16:21.582" v="12" actId="6549"/>
          <ac:spMkLst>
            <pc:docMk/>
            <pc:sldMk cId="491908564" sldId="261"/>
            <ac:spMk id="7172" creationId="{00000000-0000-0000-0000-000000000000}"/>
          </ac:spMkLst>
        </pc:spChg>
        <pc:spChg chg="mod">
          <ac:chgData name="Mongan, William" userId="790697fe-eab5-4364-bacb-50bc558c0899" providerId="ADAL" clId="{8E70DA15-3E23-4B3A-9B4B-D8F7260A0BF4}" dt="2024-02-06T16:18:08.713" v="56" actId="1076"/>
          <ac:spMkLst>
            <pc:docMk/>
            <pc:sldMk cId="491908564" sldId="261"/>
            <ac:spMk id="8194" creationId="{00000000-0000-0000-0000-000000000000}"/>
          </ac:spMkLst>
        </pc:spChg>
      </pc:sldChg>
    </pc:docChg>
  </pc:docChgLst>
  <pc:docChgLst>
    <pc:chgData name="Mongan, William" userId="790697fe-eab5-4364-bacb-50bc558c0899" providerId="ADAL" clId="{DA61C592-A5F7-492A-94AC-594AEAC6ABD8}"/>
    <pc:docChg chg="addSld modSld">
      <pc:chgData name="Mongan, William" userId="790697fe-eab5-4364-bacb-50bc558c0899" providerId="ADAL" clId="{DA61C592-A5F7-492A-94AC-594AEAC6ABD8}" dt="2024-02-06T16:40:40.128" v="790" actId="20577"/>
      <pc:docMkLst>
        <pc:docMk/>
      </pc:docMkLst>
      <pc:sldChg chg="addSp delSp modSp">
        <pc:chgData name="Mongan, William" userId="790697fe-eab5-4364-bacb-50bc558c0899" providerId="ADAL" clId="{DA61C592-A5F7-492A-94AC-594AEAC6ABD8}" dt="2024-02-06T16:36:56.567" v="27" actId="1076"/>
        <pc:sldMkLst>
          <pc:docMk/>
          <pc:sldMk cId="491908564" sldId="261"/>
        </pc:sldMkLst>
        <pc:spChg chg="del">
          <ac:chgData name="Mongan, William" userId="790697fe-eab5-4364-bacb-50bc558c0899" providerId="ADAL" clId="{DA61C592-A5F7-492A-94AC-594AEAC6ABD8}" dt="2024-02-06T16:36:40.870" v="1" actId="478"/>
          <ac:spMkLst>
            <pc:docMk/>
            <pc:sldMk cId="491908564" sldId="261"/>
            <ac:spMk id="5" creationId="{404E1496-4E25-4DA2-8A85-7FAA0FECD996}"/>
          </ac:spMkLst>
        </pc:spChg>
        <pc:spChg chg="del">
          <ac:chgData name="Mongan, William" userId="790697fe-eab5-4364-bacb-50bc558c0899" providerId="ADAL" clId="{DA61C592-A5F7-492A-94AC-594AEAC6ABD8}" dt="2024-02-06T16:36:40.870" v="1" actId="478"/>
          <ac:spMkLst>
            <pc:docMk/>
            <pc:sldMk cId="491908564" sldId="261"/>
            <ac:spMk id="6" creationId="{41B13B0B-DDCD-468C-8767-2D05E7B9570B}"/>
          </ac:spMkLst>
        </pc:spChg>
        <pc:spChg chg="del">
          <ac:chgData name="Mongan, William" userId="790697fe-eab5-4364-bacb-50bc558c0899" providerId="ADAL" clId="{DA61C592-A5F7-492A-94AC-594AEAC6ABD8}" dt="2024-02-06T16:36:40.870" v="1" actId="478"/>
          <ac:spMkLst>
            <pc:docMk/>
            <pc:sldMk cId="491908564" sldId="261"/>
            <ac:spMk id="7" creationId="{D0945E27-93D3-417A-AA81-D147E6B12ED3}"/>
          </ac:spMkLst>
        </pc:spChg>
        <pc:spChg chg="add mod">
          <ac:chgData name="Mongan, William" userId="790697fe-eab5-4364-bacb-50bc558c0899" providerId="ADAL" clId="{DA61C592-A5F7-492A-94AC-594AEAC6ABD8}" dt="2024-02-06T16:36:56.567" v="27" actId="1076"/>
          <ac:spMkLst>
            <pc:docMk/>
            <pc:sldMk cId="491908564" sldId="261"/>
            <ac:spMk id="8" creationId="{E1EFEBD2-74E4-4502-9770-28407C7824C5}"/>
          </ac:spMkLst>
        </pc:spChg>
      </pc:sldChg>
      <pc:sldChg chg="delSp modSp add mod modAnim">
        <pc:chgData name="Mongan, William" userId="790697fe-eab5-4364-bacb-50bc558c0899" providerId="ADAL" clId="{DA61C592-A5F7-492A-94AC-594AEAC6ABD8}" dt="2024-02-06T16:40:40.128" v="790" actId="20577"/>
        <pc:sldMkLst>
          <pc:docMk/>
          <pc:sldMk cId="4139024999" sldId="303"/>
        </pc:sldMkLst>
        <pc:spChg chg="del mod">
          <ac:chgData name="Mongan, William" userId="790697fe-eab5-4364-bacb-50bc558c0899" providerId="ADAL" clId="{DA61C592-A5F7-492A-94AC-594AEAC6ABD8}" dt="2024-02-06T16:36:53.245" v="25" actId="21"/>
          <ac:spMkLst>
            <pc:docMk/>
            <pc:sldMk cId="4139024999" sldId="303"/>
            <ac:spMk id="5" creationId="{404E1496-4E25-4DA2-8A85-7FAA0FECD996}"/>
          </ac:spMkLst>
        </pc:spChg>
        <pc:spChg chg="mod">
          <ac:chgData name="Mongan, William" userId="790697fe-eab5-4364-bacb-50bc558c0899" providerId="ADAL" clId="{DA61C592-A5F7-492A-94AC-594AEAC6ABD8}" dt="2024-02-06T16:39:42.970" v="461" actId="1076"/>
          <ac:spMkLst>
            <pc:docMk/>
            <pc:sldMk cId="4139024999" sldId="303"/>
            <ac:spMk id="6" creationId="{41B13B0B-DDCD-468C-8767-2D05E7B9570B}"/>
          </ac:spMkLst>
        </pc:spChg>
        <pc:spChg chg="del">
          <ac:chgData name="Mongan, William" userId="790697fe-eab5-4364-bacb-50bc558c0899" providerId="ADAL" clId="{DA61C592-A5F7-492A-94AC-594AEAC6ABD8}" dt="2024-02-06T16:37:24.112" v="28" actId="478"/>
          <ac:spMkLst>
            <pc:docMk/>
            <pc:sldMk cId="4139024999" sldId="303"/>
            <ac:spMk id="7" creationId="{D0945E27-93D3-417A-AA81-D147E6B12ED3}"/>
          </ac:spMkLst>
        </pc:spChg>
        <pc:spChg chg="mod">
          <ac:chgData name="Mongan, William" userId="790697fe-eab5-4364-bacb-50bc558c0899" providerId="ADAL" clId="{DA61C592-A5F7-492A-94AC-594AEAC6ABD8}" dt="2024-02-06T16:36:45.528" v="22" actId="20577"/>
          <ac:spMkLst>
            <pc:docMk/>
            <pc:sldMk cId="4139024999" sldId="303"/>
            <ac:spMk id="7170" creationId="{00000000-0000-0000-0000-000000000000}"/>
          </ac:spMkLst>
        </pc:spChg>
        <pc:spChg chg="del">
          <ac:chgData name="Mongan, William" userId="790697fe-eab5-4364-bacb-50bc558c0899" providerId="ADAL" clId="{DA61C592-A5F7-492A-94AC-594AEAC6ABD8}" dt="2024-02-06T16:36:48.969" v="23" actId="478"/>
          <ac:spMkLst>
            <pc:docMk/>
            <pc:sldMk cId="4139024999" sldId="303"/>
            <ac:spMk id="7172" creationId="{00000000-0000-0000-0000-000000000000}"/>
          </ac:spMkLst>
        </pc:spChg>
        <pc:spChg chg="mod">
          <ac:chgData name="Mongan, William" userId="790697fe-eab5-4364-bacb-50bc558c0899" providerId="ADAL" clId="{DA61C592-A5F7-492A-94AC-594AEAC6ABD8}" dt="2024-02-06T16:40:40.128" v="790" actId="20577"/>
          <ac:spMkLst>
            <pc:docMk/>
            <pc:sldMk cId="4139024999" sldId="303"/>
            <ac:spMk id="81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68C49-1136-4CD6-BF84-09BF06A9E6E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32FD0-8EFD-48B5-A1D0-1004723EE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5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E909AE-45E1-450E-BAE9-114020E38612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017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AEA790-F10E-496D-B9E1-E7A68119ABEC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11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121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EF2BA7-9AB6-4008-B81A-426EA130177E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71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95115F-97EE-4B2C-BB42-C3CD16047735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39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7DB154-7BC7-4CE3-ACFA-20657D165CF1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14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560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EA09E3-E745-4801-A676-942D2519F83D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15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74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2D44BF-79D4-45B5-BAC4-8259F3943492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16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2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346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4B45D7-F9AB-4923-A035-7C2391C1DC99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17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94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2F7093-3F07-4B37-BC82-99C9F7C6C6F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97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8C0B5B-EF5C-4D4C-9CE4-68871E02B8F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19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47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C4F025-FF9D-4C60-913C-B00F8FB49219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20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08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C0689A-5EA9-48B6-A749-169B96ACD99D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806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59DCA56-6A9F-4FE5-8228-0E6C8C28BAE1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21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340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90666A-8305-4921-A0D1-BCD01F437371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892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46A6EB-4B3D-48E8-BCD9-70C636111157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437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F643AB8-E65F-4D87-852E-3748D916BA57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24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5298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A0BBDD-5302-4545-A12A-7E16823E1B6C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25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991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8CE23D-EC65-437B-9622-06CD07505C5B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26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1084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219C28-AE19-4FF3-AE92-424162F31C97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27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937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435F17-5715-4A87-BC09-DB9146F3CC91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7076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2A169B-6D79-401C-9869-7C5641D212C2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29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7739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9DA9D6-A50A-4073-A04F-11D09190AA67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30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809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2DE51D-71F3-4D99-8D8E-251C965E0DF8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4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033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AC45CB-B2F6-42FE-A201-BC8D7A6A7531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31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918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B005A6-1AED-4076-A8CD-2D111E031243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762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734507-4C0F-477A-82D8-740C8859D6D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3747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E2EB2B-A88F-416C-9BC2-2B241E3BE7D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34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079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F94CA9-FB6C-4A5A-BAF7-DA9D7CCC8D5E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35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7260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E030F6-686E-4BD7-AEF5-E882813353A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36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3509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DD5AF2-4D60-4838-8BA7-26F16043820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37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320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DD5AF2-4D60-4838-8BA7-26F16043820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305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DD5AF2-4D60-4838-8BA7-26F16043820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39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107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E030F6-686E-4BD7-AEF5-E882813353A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40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43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76038E-CDC9-4D9E-BBA0-BB3347075ADA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5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7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76038E-CDC9-4D9E-BBA0-BB3347075ADA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6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599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E0F70A-2A61-4E1A-B38B-91141835FA69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7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19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99D87BB-64CA-4835-B7F3-265E9269D315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130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45F025-15D7-44B8-91CC-7FD2568F824A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9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047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B0481C-740F-408C-9B72-85A1C1BC5FC2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10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5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2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9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5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609600"/>
            <a:ext cx="10972800" cy="495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0" y="6377355"/>
            <a:ext cx="1625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18400" y="6377355"/>
            <a:ext cx="3860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6362701"/>
            <a:ext cx="812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algn="r"/>
            <a:r>
              <a:rPr lang="en-US" dirty="0"/>
              <a:t>| </a:t>
            </a:r>
            <a:fld id="{BA13C625-9B67-4A70-A9C3-06D9E61B09A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3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0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7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2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4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7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1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72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C59A77E4-1AD6-0CEC-D494-35A5030DB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64930-DB0F-3E8B-519A-EF6FDBE64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9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File 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9C5C5-C68F-0D05-AEBF-4F6F46053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7593" y="4196605"/>
            <a:ext cx="3876812" cy="948601"/>
          </a:xfrm>
        </p:spPr>
        <p:txBody>
          <a:bodyPr anchor="t">
            <a:normAutofit fontScale="625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William M. Mongan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From Bryant and </a:t>
            </a:r>
            <a:r>
              <a:rPr lang="en-US" dirty="0" err="1">
                <a:solidFill>
                  <a:srgbClr val="FFFFFF"/>
                </a:solidFill>
              </a:rPr>
              <a:t>O’Hallaron</a:t>
            </a:r>
            <a:r>
              <a:rPr lang="en-US" dirty="0">
                <a:solidFill>
                  <a:srgbClr val="FFFFFF"/>
                </a:solidFill>
              </a:rPr>
              <a:t>: Computer Systems – A Programmer’s Perspective</a:t>
            </a:r>
          </a:p>
        </p:txBody>
      </p:sp>
    </p:spTree>
    <p:extLst>
      <p:ext uri="{BB962C8B-B14F-4D97-AF65-F5344CB8AC3E}">
        <p14:creationId xmlns:p14="http://schemas.microsoft.com/office/powerpoint/2010/main" val="101339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1881189" y="4572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Simple Unix I/O example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879600" y="1219200"/>
            <a:ext cx="8610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Copying standard in to standard out, one byte at a time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328864" y="1752600"/>
            <a:ext cx="6510337" cy="4034054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main(void)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char c;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while ((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read(0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stdin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*/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&amp;c, 1)) == 1) {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if (write(1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*/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&amp;c, 1) != 1)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   exit(20);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}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(“read from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stdin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failed”);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exit(10);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exit(0);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4263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895476" y="304800"/>
            <a:ext cx="7896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sz="2800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Metadata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is data about data, in this case file data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Per-file metadata maintained by kernel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accessed by users with the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stat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fstat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functions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997076" y="1771650"/>
            <a:ext cx="8264525" cy="4034054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Metadata returned by the stat and fstat functions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struct stat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dev_t         st_dev;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device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ino_t         st_ino;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inode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mode_t        st_mode;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protection and file type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nlink_t       st_nlink;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number of hard links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uid_t         st_uid;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user ID of owner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gid_t         st_gid;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group ID of owner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dev_t         st_rdev;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device type (if inode device)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off_t         st_size;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total size, in bytes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unsigned long st_blksize;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blocksize for filesystem I/O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unsigned long st_blocks;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number of blocks allocated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time_t        st_atime;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time of last access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time_t        st_mtime;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time of last modification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time_t        st_ctime;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time of last change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87377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981200" y="76201"/>
            <a:ext cx="8153400" cy="5757603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statcheck.c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- Querying and manipulating a file’s meta data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"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csapp.h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main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char **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stat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char *type,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readok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Stat(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[1], &amp;stat);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if (S_ISREG(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stat.st_mode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type = "regular";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else if (S_ISDIR(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stat.st_mode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type = "directory";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else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type = "other";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if ((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stat.st_mode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&amp; S_IRUSR))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OK to read?*/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readok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"yes";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else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readok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"no";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("type: %s, read: %s\n", type,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readok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exit(0);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6781801" y="550863"/>
            <a:ext cx="3649663" cy="2310505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unix&gt; ./statcheck statcheck.c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type: regular, read: yes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unix&gt; chmod 000 statcheck.c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unix&gt; ./statcheck statcheck.c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type: regular, read: no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unix&gt; ./statcheck 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type: directory, read: yes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unix&gt; ./statcheck /dev/kmem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type: other, read: yes</a:t>
            </a:r>
          </a:p>
        </p:txBody>
      </p:sp>
    </p:spTree>
    <p:extLst>
      <p:ext uri="{BB962C8B-B14F-4D97-AF65-F5344CB8AC3E}">
        <p14:creationId xmlns:p14="http://schemas.microsoft.com/office/powerpoint/2010/main" val="992128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1881188" y="1"/>
            <a:ext cx="8710612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How the Unix Kernel Represents Open Files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887539" y="1066800"/>
            <a:ext cx="830738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Two descriptors referencing two distinct open disk files. Descriptor 1 (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stdout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 points to terminal, and descriptor 4 points to open disk file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3030538" y="29067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030538" y="31353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030538" y="33639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3030538" y="35925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3030538" y="38211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2420938" y="29067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2420938" y="31353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1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2420938" y="33639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2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2420938" y="35925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3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2420938" y="38211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4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2279209" y="1902035"/>
            <a:ext cx="210273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[one table per process]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48406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Open file table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4352" name="Text Box 15"/>
          <p:cNvSpPr txBox="1">
            <a:spLocks noChangeArrowheads="1"/>
          </p:cNvSpPr>
          <p:nvPr/>
        </p:nvSpPr>
        <p:spPr bwMode="auto">
          <a:xfrm>
            <a:off x="74314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v-node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5392738" y="31988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5392738" y="35036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5392738" y="38084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4356" name="Line 19"/>
          <p:cNvSpPr>
            <a:spLocks noChangeShapeType="1"/>
          </p:cNvSpPr>
          <p:nvPr/>
        </p:nvSpPr>
        <p:spPr bwMode="auto">
          <a:xfrm flipV="1">
            <a:off x="3352800" y="2889250"/>
            <a:ext cx="2039938" cy="36195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Rectangle 20"/>
          <p:cNvSpPr>
            <a:spLocks noChangeArrowheads="1"/>
          </p:cNvSpPr>
          <p:nvPr/>
        </p:nvSpPr>
        <p:spPr bwMode="auto">
          <a:xfrm>
            <a:off x="5392738" y="28940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58" name="Rectangle 21"/>
          <p:cNvSpPr>
            <a:spLocks noChangeArrowheads="1"/>
          </p:cNvSpPr>
          <p:nvPr/>
        </p:nvSpPr>
        <p:spPr bwMode="auto">
          <a:xfrm>
            <a:off x="5392738" y="48752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392738" y="51800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392738" y="54848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5392738" y="45704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62" name="Line 25"/>
          <p:cNvSpPr>
            <a:spLocks noChangeShapeType="1"/>
          </p:cNvSpPr>
          <p:nvPr/>
        </p:nvSpPr>
        <p:spPr bwMode="auto">
          <a:xfrm>
            <a:off x="3352800" y="3919537"/>
            <a:ext cx="2057400" cy="6985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3" name="Text Box 26"/>
          <p:cNvSpPr txBox="1">
            <a:spLocks noChangeArrowheads="1"/>
          </p:cNvSpPr>
          <p:nvPr/>
        </p:nvSpPr>
        <p:spPr bwMode="auto">
          <a:xfrm>
            <a:off x="1752601" y="33192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stderr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1752601" y="30906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stdout</a:t>
            </a:r>
          </a:p>
        </p:txBody>
      </p:sp>
      <p:sp>
        <p:nvSpPr>
          <p:cNvPr id="14365" name="Text Box 28"/>
          <p:cNvSpPr txBox="1">
            <a:spLocks noChangeArrowheads="1"/>
          </p:cNvSpPr>
          <p:nvPr/>
        </p:nvSpPr>
        <p:spPr bwMode="auto">
          <a:xfrm>
            <a:off x="1858963" y="2862065"/>
            <a:ext cx="7187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stdin</a:t>
            </a:r>
          </a:p>
        </p:txBody>
      </p:sp>
      <p:sp>
        <p:nvSpPr>
          <p:cNvPr id="14366" name="Line 29"/>
          <p:cNvSpPr>
            <a:spLocks noChangeShapeType="1"/>
          </p:cNvSpPr>
          <p:nvPr/>
        </p:nvSpPr>
        <p:spPr bwMode="auto">
          <a:xfrm flipV="1">
            <a:off x="6310314" y="2873375"/>
            <a:ext cx="1690687" cy="16351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7" name="Rectangle 30"/>
          <p:cNvSpPr>
            <a:spLocks noChangeArrowheads="1"/>
          </p:cNvSpPr>
          <p:nvPr/>
        </p:nvSpPr>
        <p:spPr bwMode="auto">
          <a:xfrm>
            <a:off x="8001000" y="28654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4368" name="Rectangle 31"/>
          <p:cNvSpPr>
            <a:spLocks noChangeArrowheads="1"/>
          </p:cNvSpPr>
          <p:nvPr/>
        </p:nvSpPr>
        <p:spPr bwMode="auto">
          <a:xfrm>
            <a:off x="8001000" y="37798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4369" name="Rectangle 32"/>
          <p:cNvSpPr>
            <a:spLocks noChangeArrowheads="1"/>
          </p:cNvSpPr>
          <p:nvPr/>
        </p:nvSpPr>
        <p:spPr bwMode="auto">
          <a:xfrm>
            <a:off x="8001000" y="31702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4370" name="Rectangle 33"/>
          <p:cNvSpPr>
            <a:spLocks noChangeArrowheads="1"/>
          </p:cNvSpPr>
          <p:nvPr/>
        </p:nvSpPr>
        <p:spPr bwMode="auto">
          <a:xfrm>
            <a:off x="8001000" y="34750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4371" name="Rectangle 34"/>
          <p:cNvSpPr>
            <a:spLocks noChangeArrowheads="1"/>
          </p:cNvSpPr>
          <p:nvPr/>
        </p:nvSpPr>
        <p:spPr bwMode="auto">
          <a:xfrm>
            <a:off x="8001000" y="44656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4372" name="Rectangle 35"/>
          <p:cNvSpPr>
            <a:spLocks noChangeArrowheads="1"/>
          </p:cNvSpPr>
          <p:nvPr/>
        </p:nvSpPr>
        <p:spPr bwMode="auto">
          <a:xfrm>
            <a:off x="8001000" y="53800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4373" name="Rectangle 36"/>
          <p:cNvSpPr>
            <a:spLocks noChangeArrowheads="1"/>
          </p:cNvSpPr>
          <p:nvPr/>
        </p:nvSpPr>
        <p:spPr bwMode="auto">
          <a:xfrm>
            <a:off x="8001000" y="47704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4374" name="Rectangle 37"/>
          <p:cNvSpPr>
            <a:spLocks noChangeArrowheads="1"/>
          </p:cNvSpPr>
          <p:nvPr/>
        </p:nvSpPr>
        <p:spPr bwMode="auto">
          <a:xfrm>
            <a:off x="8001000" y="50752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4375" name="Text Box 38"/>
          <p:cNvSpPr txBox="1">
            <a:spLocks noChangeArrowheads="1"/>
          </p:cNvSpPr>
          <p:nvPr/>
        </p:nvSpPr>
        <p:spPr bwMode="auto">
          <a:xfrm>
            <a:off x="5151438" y="2587121"/>
            <a:ext cx="1511674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 (terminal)</a:t>
            </a:r>
          </a:p>
        </p:txBody>
      </p:sp>
      <p:sp>
        <p:nvSpPr>
          <p:cNvPr id="14376" name="Text Box 39"/>
          <p:cNvSpPr txBox="1">
            <a:spLocks noChangeArrowheads="1"/>
          </p:cNvSpPr>
          <p:nvPr/>
        </p:nvSpPr>
        <p:spPr bwMode="auto">
          <a:xfrm>
            <a:off x="5186364" y="4263521"/>
            <a:ext cx="11291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B (disk)</a:t>
            </a:r>
          </a:p>
        </p:txBody>
      </p:sp>
      <p:sp>
        <p:nvSpPr>
          <p:cNvPr id="14377" name="Text Box 40"/>
          <p:cNvSpPr txBox="1">
            <a:spLocks noChangeArrowheads="1"/>
          </p:cNvSpPr>
          <p:nvPr/>
        </p:nvSpPr>
        <p:spPr bwMode="auto">
          <a:xfrm>
            <a:off x="9499600" y="3122612"/>
            <a:ext cx="9144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  <a:latin typeface="Calibri" panose="020F0502020204030204" pitchFamily="34" charset="0"/>
              </a:rPr>
              <a:t>Info in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stat</a:t>
            </a:r>
            <a:r>
              <a:rPr lang="en-US" altLang="en-US" sz="1600" i="1">
                <a:solidFill>
                  <a:srgbClr val="000000"/>
                </a:solidFill>
                <a:latin typeface="Calibri" panose="020F0502020204030204" pitchFamily="34" charset="0"/>
              </a:rPr>
              <a:t> struct</a:t>
            </a:r>
          </a:p>
        </p:txBody>
      </p:sp>
      <p:sp>
        <p:nvSpPr>
          <p:cNvPr id="14378" name="AutoShape 41"/>
          <p:cNvSpPr>
            <a:spLocks/>
          </p:cNvSpPr>
          <p:nvPr/>
        </p:nvSpPr>
        <p:spPr bwMode="auto">
          <a:xfrm>
            <a:off x="9134476" y="2886076"/>
            <a:ext cx="366713" cy="1189037"/>
          </a:xfrm>
          <a:prstGeom prst="rightBrace">
            <a:avLst>
              <a:gd name="adj1" fmla="val 133254"/>
              <a:gd name="adj2" fmla="val 50000"/>
            </a:avLst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79" name="Line 42"/>
          <p:cNvSpPr>
            <a:spLocks noChangeShapeType="1"/>
          </p:cNvSpPr>
          <p:nvPr/>
        </p:nvSpPr>
        <p:spPr bwMode="auto">
          <a:xfrm flipV="1">
            <a:off x="6230938" y="4460875"/>
            <a:ext cx="1770062" cy="2667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48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1981200" y="-3048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Sharing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895475" y="641350"/>
            <a:ext cx="8307388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Two distinct descriptors sharing the same disk file through two distinct open file table entries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E.g., Calling </a:t>
            </a: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open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twice with the same </a:t>
            </a: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filename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argument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030538" y="293846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030538" y="316706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3030538" y="339566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3030538" y="362426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3030538" y="385286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2420938" y="293846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0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2420938" y="316706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1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2420938" y="339566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2</a:t>
            </a:r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2420938" y="362426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3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2420938" y="385286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4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2279209" y="1933785"/>
            <a:ext cx="210273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[one table per process]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4840683" y="193378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Open file table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5376" name="Text Box 15"/>
          <p:cNvSpPr txBox="1">
            <a:spLocks noChangeArrowheads="1"/>
          </p:cNvSpPr>
          <p:nvPr/>
        </p:nvSpPr>
        <p:spPr bwMode="auto">
          <a:xfrm>
            <a:off x="7431483" y="193378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v-node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5392738" y="32305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5392738" y="35353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5379" name="Rectangle 18"/>
          <p:cNvSpPr>
            <a:spLocks noChangeArrowheads="1"/>
          </p:cNvSpPr>
          <p:nvPr/>
        </p:nvSpPr>
        <p:spPr bwMode="auto">
          <a:xfrm>
            <a:off x="5392738" y="38401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5380" name="Line 19"/>
          <p:cNvSpPr>
            <a:spLocks noChangeShapeType="1"/>
          </p:cNvSpPr>
          <p:nvPr/>
        </p:nvSpPr>
        <p:spPr bwMode="auto">
          <a:xfrm flipV="1">
            <a:off x="3352800" y="2921000"/>
            <a:ext cx="2039938" cy="36195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Rectangle 20"/>
          <p:cNvSpPr>
            <a:spLocks noChangeArrowheads="1"/>
          </p:cNvSpPr>
          <p:nvPr/>
        </p:nvSpPr>
        <p:spPr bwMode="auto">
          <a:xfrm>
            <a:off x="5392738" y="29257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82" name="Rectangle 21"/>
          <p:cNvSpPr>
            <a:spLocks noChangeArrowheads="1"/>
          </p:cNvSpPr>
          <p:nvPr/>
        </p:nvSpPr>
        <p:spPr bwMode="auto">
          <a:xfrm>
            <a:off x="5392738" y="49069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5383" name="Rectangle 22"/>
          <p:cNvSpPr>
            <a:spLocks noChangeArrowheads="1"/>
          </p:cNvSpPr>
          <p:nvPr/>
        </p:nvSpPr>
        <p:spPr bwMode="auto">
          <a:xfrm>
            <a:off x="5392738" y="52117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5384" name="Rectangle 23"/>
          <p:cNvSpPr>
            <a:spLocks noChangeArrowheads="1"/>
          </p:cNvSpPr>
          <p:nvPr/>
        </p:nvSpPr>
        <p:spPr bwMode="auto">
          <a:xfrm>
            <a:off x="5392738" y="55165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5385" name="Rectangle 24"/>
          <p:cNvSpPr>
            <a:spLocks noChangeArrowheads="1"/>
          </p:cNvSpPr>
          <p:nvPr/>
        </p:nvSpPr>
        <p:spPr bwMode="auto">
          <a:xfrm>
            <a:off x="5392738" y="46021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86" name="Line 25"/>
          <p:cNvSpPr>
            <a:spLocks noChangeShapeType="1"/>
          </p:cNvSpPr>
          <p:nvPr/>
        </p:nvSpPr>
        <p:spPr bwMode="auto">
          <a:xfrm>
            <a:off x="3352800" y="3951287"/>
            <a:ext cx="2057400" cy="6985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Text Box 26"/>
          <p:cNvSpPr txBox="1">
            <a:spLocks noChangeArrowheads="1"/>
          </p:cNvSpPr>
          <p:nvPr/>
        </p:nvSpPr>
        <p:spPr bwMode="auto">
          <a:xfrm>
            <a:off x="1752601" y="335101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stderr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1752601" y="312241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stdout</a:t>
            </a:r>
          </a:p>
        </p:txBody>
      </p:sp>
      <p:sp>
        <p:nvSpPr>
          <p:cNvPr id="15389" name="Text Box 28"/>
          <p:cNvSpPr txBox="1">
            <a:spLocks noChangeArrowheads="1"/>
          </p:cNvSpPr>
          <p:nvPr/>
        </p:nvSpPr>
        <p:spPr bwMode="auto">
          <a:xfrm>
            <a:off x="1858963" y="2893815"/>
            <a:ext cx="7187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stdin</a:t>
            </a:r>
          </a:p>
        </p:txBody>
      </p:sp>
      <p:sp>
        <p:nvSpPr>
          <p:cNvPr id="15390" name="Line 29"/>
          <p:cNvSpPr>
            <a:spLocks noChangeShapeType="1"/>
          </p:cNvSpPr>
          <p:nvPr/>
        </p:nvSpPr>
        <p:spPr bwMode="auto">
          <a:xfrm flipV="1">
            <a:off x="6310314" y="2905125"/>
            <a:ext cx="1690687" cy="16351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Rectangle 30"/>
          <p:cNvSpPr>
            <a:spLocks noChangeArrowheads="1"/>
          </p:cNvSpPr>
          <p:nvPr/>
        </p:nvSpPr>
        <p:spPr bwMode="auto">
          <a:xfrm>
            <a:off x="8001000" y="289718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5392" name="Rectangle 31"/>
          <p:cNvSpPr>
            <a:spLocks noChangeArrowheads="1"/>
          </p:cNvSpPr>
          <p:nvPr/>
        </p:nvSpPr>
        <p:spPr bwMode="auto">
          <a:xfrm>
            <a:off x="8001000" y="381158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5393" name="Rectangle 32"/>
          <p:cNvSpPr>
            <a:spLocks noChangeArrowheads="1"/>
          </p:cNvSpPr>
          <p:nvPr/>
        </p:nvSpPr>
        <p:spPr bwMode="auto">
          <a:xfrm>
            <a:off x="8001000" y="320198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5394" name="Rectangle 33"/>
          <p:cNvSpPr>
            <a:spLocks noChangeArrowheads="1"/>
          </p:cNvSpPr>
          <p:nvPr/>
        </p:nvSpPr>
        <p:spPr bwMode="auto">
          <a:xfrm>
            <a:off x="8001000" y="350678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5395" name="Text Box 34"/>
          <p:cNvSpPr txBox="1">
            <a:spLocks noChangeArrowheads="1"/>
          </p:cNvSpPr>
          <p:nvPr/>
        </p:nvSpPr>
        <p:spPr bwMode="auto">
          <a:xfrm>
            <a:off x="5151438" y="2618871"/>
            <a:ext cx="1511674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 (terminal)</a:t>
            </a:r>
          </a:p>
        </p:txBody>
      </p:sp>
      <p:sp>
        <p:nvSpPr>
          <p:cNvPr id="15396" name="Text Box 35"/>
          <p:cNvSpPr txBox="1">
            <a:spLocks noChangeArrowheads="1"/>
          </p:cNvSpPr>
          <p:nvPr/>
        </p:nvSpPr>
        <p:spPr bwMode="auto">
          <a:xfrm>
            <a:off x="5186364" y="4295271"/>
            <a:ext cx="11291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B (disk)</a:t>
            </a:r>
          </a:p>
        </p:txBody>
      </p:sp>
      <p:sp>
        <p:nvSpPr>
          <p:cNvPr id="15397" name="Line 36"/>
          <p:cNvSpPr>
            <a:spLocks noChangeShapeType="1"/>
          </p:cNvSpPr>
          <p:nvPr/>
        </p:nvSpPr>
        <p:spPr bwMode="auto">
          <a:xfrm flipV="1">
            <a:off x="6230938" y="2905125"/>
            <a:ext cx="1770062" cy="18542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10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1889126" y="-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I/O Redirection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905000" y="457201"/>
            <a:ext cx="8305800" cy="313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Question: How does a shell implement I/O redirection?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unix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&gt; ls &gt; foo.txt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Answer: By calling the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dup2(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oldfd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,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newfd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)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function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Copies (per-process) descriptor table entry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oldfd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to entry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newfd</a:t>
            </a: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2397126" y="4073526"/>
            <a:ext cx="1833563" cy="1717675"/>
            <a:chOff x="550" y="3187"/>
            <a:chExt cx="1155" cy="1082"/>
          </a:xfrm>
        </p:grpSpPr>
        <p:sp>
          <p:nvSpPr>
            <p:cNvPr id="16403" name="Rectangle 4"/>
            <p:cNvSpPr>
              <a:spLocks noChangeArrowheads="1"/>
            </p:cNvSpPr>
            <p:nvPr/>
          </p:nvSpPr>
          <p:spPr bwMode="auto">
            <a:xfrm>
              <a:off x="1129" y="3187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404" name="Rectangle 5"/>
            <p:cNvSpPr>
              <a:spLocks noChangeArrowheads="1"/>
            </p:cNvSpPr>
            <p:nvPr/>
          </p:nvSpPr>
          <p:spPr bwMode="auto">
            <a:xfrm>
              <a:off x="1129" y="3404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16405" name="Rectangle 6"/>
            <p:cNvSpPr>
              <a:spLocks noChangeArrowheads="1"/>
            </p:cNvSpPr>
            <p:nvPr/>
          </p:nvSpPr>
          <p:spPr bwMode="auto">
            <a:xfrm>
              <a:off x="1129" y="3621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406" name="Rectangle 7"/>
            <p:cNvSpPr>
              <a:spLocks noChangeArrowheads="1"/>
            </p:cNvSpPr>
            <p:nvPr/>
          </p:nvSpPr>
          <p:spPr bwMode="auto">
            <a:xfrm>
              <a:off x="1129" y="3838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407" name="Rectangle 8"/>
            <p:cNvSpPr>
              <a:spLocks noChangeArrowheads="1"/>
            </p:cNvSpPr>
            <p:nvPr/>
          </p:nvSpPr>
          <p:spPr bwMode="auto">
            <a:xfrm>
              <a:off x="1129" y="4055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16408" name="Rectangle 9"/>
            <p:cNvSpPr>
              <a:spLocks noChangeArrowheads="1"/>
            </p:cNvSpPr>
            <p:nvPr/>
          </p:nvSpPr>
          <p:spPr bwMode="auto">
            <a:xfrm>
              <a:off x="550" y="3187"/>
              <a:ext cx="5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0</a:t>
              </a:r>
            </a:p>
          </p:txBody>
        </p:sp>
        <p:sp>
          <p:nvSpPr>
            <p:cNvPr id="16409" name="Rectangle 10"/>
            <p:cNvSpPr>
              <a:spLocks noChangeArrowheads="1"/>
            </p:cNvSpPr>
            <p:nvPr/>
          </p:nvSpPr>
          <p:spPr bwMode="auto">
            <a:xfrm>
              <a:off x="550" y="3404"/>
              <a:ext cx="5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1</a:t>
              </a:r>
            </a:p>
          </p:txBody>
        </p:sp>
        <p:sp>
          <p:nvSpPr>
            <p:cNvPr id="16410" name="Rectangle 11"/>
            <p:cNvSpPr>
              <a:spLocks noChangeArrowheads="1"/>
            </p:cNvSpPr>
            <p:nvPr/>
          </p:nvSpPr>
          <p:spPr bwMode="auto">
            <a:xfrm>
              <a:off x="550" y="3621"/>
              <a:ext cx="5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2</a:t>
              </a:r>
            </a:p>
          </p:txBody>
        </p:sp>
        <p:sp>
          <p:nvSpPr>
            <p:cNvPr id="16411" name="Rectangle 12"/>
            <p:cNvSpPr>
              <a:spLocks noChangeArrowheads="1"/>
            </p:cNvSpPr>
            <p:nvPr/>
          </p:nvSpPr>
          <p:spPr bwMode="auto">
            <a:xfrm>
              <a:off x="550" y="3838"/>
              <a:ext cx="5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3</a:t>
              </a:r>
            </a:p>
          </p:txBody>
        </p:sp>
        <p:sp>
          <p:nvSpPr>
            <p:cNvPr id="16412" name="Rectangle 13"/>
            <p:cNvSpPr>
              <a:spLocks noChangeArrowheads="1"/>
            </p:cNvSpPr>
            <p:nvPr/>
          </p:nvSpPr>
          <p:spPr bwMode="auto">
            <a:xfrm>
              <a:off x="550" y="4055"/>
              <a:ext cx="5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4</a:t>
              </a:r>
            </a:p>
          </p:txBody>
        </p:sp>
      </p:grpSp>
      <p:sp>
        <p:nvSpPr>
          <p:cNvPr id="16389" name="Text Box 14"/>
          <p:cNvSpPr txBox="1">
            <a:spLocks noChangeArrowheads="1"/>
          </p:cNvSpPr>
          <p:nvPr/>
        </p:nvSpPr>
        <p:spPr bwMode="auto">
          <a:xfrm>
            <a:off x="2927350" y="3448438"/>
            <a:ext cx="207984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eaLnBrk="1" hangingPunct="1">
              <a:buClrTx/>
              <a:buFontTx/>
              <a:buNone/>
            </a:pPr>
            <a:r>
              <a:rPr lang="en-US" altLang="en-US" i="1">
                <a:solidFill>
                  <a:srgbClr val="C00000"/>
                </a:solidFill>
                <a:latin typeface="Calibri" panose="020F0502020204030204" pitchFamily="34" charset="0"/>
              </a:rPr>
              <a:t>before</a:t>
            </a: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dup2(4,1)</a:t>
            </a:r>
          </a:p>
        </p:txBody>
      </p:sp>
      <p:grpSp>
        <p:nvGrpSpPr>
          <p:cNvPr id="16390" name="Group 15"/>
          <p:cNvGrpSpPr>
            <a:grpSpLocks/>
          </p:cNvGrpSpPr>
          <p:nvPr/>
        </p:nvGrpSpPr>
        <p:grpSpPr bwMode="auto">
          <a:xfrm>
            <a:off x="6732589" y="4073526"/>
            <a:ext cx="1831975" cy="1717675"/>
            <a:chOff x="3281" y="3187"/>
            <a:chExt cx="1154" cy="1082"/>
          </a:xfrm>
        </p:grpSpPr>
        <p:sp>
          <p:nvSpPr>
            <p:cNvPr id="16393" name="Rectangle 16"/>
            <p:cNvSpPr>
              <a:spLocks noChangeArrowheads="1"/>
            </p:cNvSpPr>
            <p:nvPr/>
          </p:nvSpPr>
          <p:spPr bwMode="auto">
            <a:xfrm>
              <a:off x="3859" y="3187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394" name="Rectangle 17"/>
            <p:cNvSpPr>
              <a:spLocks noChangeArrowheads="1"/>
            </p:cNvSpPr>
            <p:nvPr/>
          </p:nvSpPr>
          <p:spPr bwMode="auto">
            <a:xfrm>
              <a:off x="3859" y="3404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16395" name="Rectangle 18"/>
            <p:cNvSpPr>
              <a:spLocks noChangeArrowheads="1"/>
            </p:cNvSpPr>
            <p:nvPr/>
          </p:nvSpPr>
          <p:spPr bwMode="auto">
            <a:xfrm>
              <a:off x="3859" y="3621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396" name="Rectangle 19"/>
            <p:cNvSpPr>
              <a:spLocks noChangeArrowheads="1"/>
            </p:cNvSpPr>
            <p:nvPr/>
          </p:nvSpPr>
          <p:spPr bwMode="auto">
            <a:xfrm>
              <a:off x="3859" y="3838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397" name="Rectangle 20"/>
            <p:cNvSpPr>
              <a:spLocks noChangeArrowheads="1"/>
            </p:cNvSpPr>
            <p:nvPr/>
          </p:nvSpPr>
          <p:spPr bwMode="auto">
            <a:xfrm>
              <a:off x="3859" y="4055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16398" name="Rectangle 21"/>
            <p:cNvSpPr>
              <a:spLocks noChangeArrowheads="1"/>
            </p:cNvSpPr>
            <p:nvPr/>
          </p:nvSpPr>
          <p:spPr bwMode="auto">
            <a:xfrm>
              <a:off x="3281" y="3187"/>
              <a:ext cx="5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0</a:t>
              </a:r>
            </a:p>
          </p:txBody>
        </p:sp>
        <p:sp>
          <p:nvSpPr>
            <p:cNvPr id="16399" name="Rectangle 22"/>
            <p:cNvSpPr>
              <a:spLocks noChangeArrowheads="1"/>
            </p:cNvSpPr>
            <p:nvPr/>
          </p:nvSpPr>
          <p:spPr bwMode="auto">
            <a:xfrm>
              <a:off x="3281" y="3404"/>
              <a:ext cx="5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1</a:t>
              </a:r>
            </a:p>
          </p:txBody>
        </p:sp>
        <p:sp>
          <p:nvSpPr>
            <p:cNvPr id="16400" name="Rectangle 23"/>
            <p:cNvSpPr>
              <a:spLocks noChangeArrowheads="1"/>
            </p:cNvSpPr>
            <p:nvPr/>
          </p:nvSpPr>
          <p:spPr bwMode="auto">
            <a:xfrm>
              <a:off x="3281" y="3621"/>
              <a:ext cx="5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2</a:t>
              </a:r>
            </a:p>
          </p:txBody>
        </p:sp>
        <p:sp>
          <p:nvSpPr>
            <p:cNvPr id="16401" name="Rectangle 24"/>
            <p:cNvSpPr>
              <a:spLocks noChangeArrowheads="1"/>
            </p:cNvSpPr>
            <p:nvPr/>
          </p:nvSpPr>
          <p:spPr bwMode="auto">
            <a:xfrm>
              <a:off x="3281" y="3838"/>
              <a:ext cx="5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3</a:t>
              </a:r>
            </a:p>
          </p:txBody>
        </p:sp>
        <p:sp>
          <p:nvSpPr>
            <p:cNvPr id="16402" name="Rectangle 25"/>
            <p:cNvSpPr>
              <a:spLocks noChangeArrowheads="1"/>
            </p:cNvSpPr>
            <p:nvPr/>
          </p:nvSpPr>
          <p:spPr bwMode="auto">
            <a:xfrm>
              <a:off x="3281" y="4055"/>
              <a:ext cx="5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4</a:t>
              </a:r>
            </a:p>
          </p:txBody>
        </p:sp>
      </p:grpSp>
      <p:sp>
        <p:nvSpPr>
          <p:cNvPr id="16391" name="Text Box 26"/>
          <p:cNvSpPr txBox="1">
            <a:spLocks noChangeArrowheads="1"/>
          </p:cNvSpPr>
          <p:nvPr/>
        </p:nvSpPr>
        <p:spPr bwMode="auto">
          <a:xfrm>
            <a:off x="7234239" y="3448438"/>
            <a:ext cx="1928133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eaLnBrk="1" hangingPunct="1">
              <a:buClrTx/>
              <a:buFontTx/>
              <a:buNone/>
            </a:pPr>
            <a:r>
              <a:rPr lang="en-US" altLang="en-US" i="1">
                <a:solidFill>
                  <a:srgbClr val="C00000"/>
                </a:solidFill>
                <a:latin typeface="Calibri" panose="020F0502020204030204" pitchFamily="34" charset="0"/>
              </a:rPr>
              <a:t>after</a:t>
            </a: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dup2(4,1)</a:t>
            </a:r>
          </a:p>
        </p:txBody>
      </p:sp>
      <p:sp>
        <p:nvSpPr>
          <p:cNvPr id="16392" name="AutoShape 27"/>
          <p:cNvSpPr>
            <a:spLocks noChangeArrowheads="1"/>
          </p:cNvSpPr>
          <p:nvPr/>
        </p:nvSpPr>
        <p:spPr bwMode="auto">
          <a:xfrm>
            <a:off x="5148263" y="4530726"/>
            <a:ext cx="1295400" cy="592137"/>
          </a:xfrm>
          <a:prstGeom prst="rightArrow">
            <a:avLst>
              <a:gd name="adj1" fmla="val 50000"/>
              <a:gd name="adj2" fmla="val 50002"/>
            </a:avLst>
          </a:pr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709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1981200" y="-152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I/O Redirection Example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874839" y="869950"/>
            <a:ext cx="8548687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Step #1: open file to which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stdout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should be redirected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Happens in child executing shell code, before exec()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030538" y="29067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3030538" y="31353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3030538" y="33639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3030538" y="35925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3030538" y="38211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2420938" y="29067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0</a:t>
            </a:r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2420938" y="31353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1</a:t>
            </a:r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2420938" y="33639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2</a:t>
            </a:r>
          </a:p>
        </p:txBody>
      </p:sp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2420938" y="35925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3</a:t>
            </a:r>
          </a:p>
        </p:txBody>
      </p:sp>
      <p:sp>
        <p:nvSpPr>
          <p:cNvPr id="17421" name="Rectangle 12"/>
          <p:cNvSpPr>
            <a:spLocks noChangeArrowheads="1"/>
          </p:cNvSpPr>
          <p:nvPr/>
        </p:nvSpPr>
        <p:spPr bwMode="auto">
          <a:xfrm>
            <a:off x="2420938" y="38211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4</a:t>
            </a: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2279209" y="1902035"/>
            <a:ext cx="210273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[one table per process]</a:t>
            </a: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48406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Open file table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7424" name="Text Box 15"/>
          <p:cNvSpPr txBox="1">
            <a:spLocks noChangeArrowheads="1"/>
          </p:cNvSpPr>
          <p:nvPr/>
        </p:nvSpPr>
        <p:spPr bwMode="auto">
          <a:xfrm>
            <a:off x="74314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v-node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5392738" y="31988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5392738" y="35036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7427" name="Rectangle 18"/>
          <p:cNvSpPr>
            <a:spLocks noChangeArrowheads="1"/>
          </p:cNvSpPr>
          <p:nvPr/>
        </p:nvSpPr>
        <p:spPr bwMode="auto">
          <a:xfrm>
            <a:off x="5392738" y="38084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7428" name="Line 19"/>
          <p:cNvSpPr>
            <a:spLocks noChangeShapeType="1"/>
          </p:cNvSpPr>
          <p:nvPr/>
        </p:nvSpPr>
        <p:spPr bwMode="auto">
          <a:xfrm flipV="1">
            <a:off x="3352800" y="2889250"/>
            <a:ext cx="2039938" cy="36195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Rectangle 20"/>
          <p:cNvSpPr>
            <a:spLocks noChangeArrowheads="1"/>
          </p:cNvSpPr>
          <p:nvPr/>
        </p:nvSpPr>
        <p:spPr bwMode="auto">
          <a:xfrm>
            <a:off x="5392738" y="28940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30" name="Rectangle 21"/>
          <p:cNvSpPr>
            <a:spLocks noChangeArrowheads="1"/>
          </p:cNvSpPr>
          <p:nvPr/>
        </p:nvSpPr>
        <p:spPr bwMode="auto">
          <a:xfrm>
            <a:off x="5392738" y="48752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7431" name="Rectangle 22"/>
          <p:cNvSpPr>
            <a:spLocks noChangeArrowheads="1"/>
          </p:cNvSpPr>
          <p:nvPr/>
        </p:nvSpPr>
        <p:spPr bwMode="auto">
          <a:xfrm>
            <a:off x="5392738" y="51800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7432" name="Rectangle 23"/>
          <p:cNvSpPr>
            <a:spLocks noChangeArrowheads="1"/>
          </p:cNvSpPr>
          <p:nvPr/>
        </p:nvSpPr>
        <p:spPr bwMode="auto">
          <a:xfrm>
            <a:off x="5392738" y="54848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7433" name="Rectangle 24"/>
          <p:cNvSpPr>
            <a:spLocks noChangeArrowheads="1"/>
          </p:cNvSpPr>
          <p:nvPr/>
        </p:nvSpPr>
        <p:spPr bwMode="auto">
          <a:xfrm>
            <a:off x="5392738" y="45704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34" name="Line 25"/>
          <p:cNvSpPr>
            <a:spLocks noChangeShapeType="1"/>
          </p:cNvSpPr>
          <p:nvPr/>
        </p:nvSpPr>
        <p:spPr bwMode="auto">
          <a:xfrm>
            <a:off x="3352800" y="3919537"/>
            <a:ext cx="2057400" cy="6985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Text Box 26"/>
          <p:cNvSpPr txBox="1">
            <a:spLocks noChangeArrowheads="1"/>
          </p:cNvSpPr>
          <p:nvPr/>
        </p:nvSpPr>
        <p:spPr bwMode="auto">
          <a:xfrm>
            <a:off x="1752601" y="33192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stderr</a:t>
            </a: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752601" y="30906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stdout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1858963" y="2862065"/>
            <a:ext cx="7187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stdin</a:t>
            </a:r>
          </a:p>
        </p:txBody>
      </p:sp>
      <p:sp>
        <p:nvSpPr>
          <p:cNvPr id="17438" name="Line 29"/>
          <p:cNvSpPr>
            <a:spLocks noChangeShapeType="1"/>
          </p:cNvSpPr>
          <p:nvPr/>
        </p:nvSpPr>
        <p:spPr bwMode="auto">
          <a:xfrm flipV="1">
            <a:off x="6310314" y="2873375"/>
            <a:ext cx="1690687" cy="16351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Rectangle 30"/>
          <p:cNvSpPr>
            <a:spLocks noChangeArrowheads="1"/>
          </p:cNvSpPr>
          <p:nvPr/>
        </p:nvSpPr>
        <p:spPr bwMode="auto">
          <a:xfrm>
            <a:off x="8001000" y="28654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7440" name="Rectangle 31"/>
          <p:cNvSpPr>
            <a:spLocks noChangeArrowheads="1"/>
          </p:cNvSpPr>
          <p:nvPr/>
        </p:nvSpPr>
        <p:spPr bwMode="auto">
          <a:xfrm>
            <a:off x="8001000" y="37798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7441" name="Rectangle 32"/>
          <p:cNvSpPr>
            <a:spLocks noChangeArrowheads="1"/>
          </p:cNvSpPr>
          <p:nvPr/>
        </p:nvSpPr>
        <p:spPr bwMode="auto">
          <a:xfrm>
            <a:off x="8001000" y="31702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7442" name="Rectangle 33"/>
          <p:cNvSpPr>
            <a:spLocks noChangeArrowheads="1"/>
          </p:cNvSpPr>
          <p:nvPr/>
        </p:nvSpPr>
        <p:spPr bwMode="auto">
          <a:xfrm>
            <a:off x="8001000" y="34750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7443" name="Rectangle 34"/>
          <p:cNvSpPr>
            <a:spLocks noChangeArrowheads="1"/>
          </p:cNvSpPr>
          <p:nvPr/>
        </p:nvSpPr>
        <p:spPr bwMode="auto">
          <a:xfrm>
            <a:off x="8001000" y="44656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7444" name="Rectangle 35"/>
          <p:cNvSpPr>
            <a:spLocks noChangeArrowheads="1"/>
          </p:cNvSpPr>
          <p:nvPr/>
        </p:nvSpPr>
        <p:spPr bwMode="auto">
          <a:xfrm>
            <a:off x="8001000" y="53800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7445" name="Rectangle 36"/>
          <p:cNvSpPr>
            <a:spLocks noChangeArrowheads="1"/>
          </p:cNvSpPr>
          <p:nvPr/>
        </p:nvSpPr>
        <p:spPr bwMode="auto">
          <a:xfrm>
            <a:off x="8001000" y="47704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7446" name="Rectangle 37"/>
          <p:cNvSpPr>
            <a:spLocks noChangeArrowheads="1"/>
          </p:cNvSpPr>
          <p:nvPr/>
        </p:nvSpPr>
        <p:spPr bwMode="auto">
          <a:xfrm>
            <a:off x="8001000" y="50752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7447" name="Text Box 38"/>
          <p:cNvSpPr txBox="1">
            <a:spLocks noChangeArrowheads="1"/>
          </p:cNvSpPr>
          <p:nvPr/>
        </p:nvSpPr>
        <p:spPr bwMode="auto">
          <a:xfrm>
            <a:off x="5240339" y="2587121"/>
            <a:ext cx="637011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</a:t>
            </a:r>
          </a:p>
        </p:txBody>
      </p:sp>
      <p:sp>
        <p:nvSpPr>
          <p:cNvPr id="17448" name="Text Box 39"/>
          <p:cNvSpPr txBox="1">
            <a:spLocks noChangeArrowheads="1"/>
          </p:cNvSpPr>
          <p:nvPr/>
        </p:nvSpPr>
        <p:spPr bwMode="auto">
          <a:xfrm>
            <a:off x="5243514" y="4263521"/>
            <a:ext cx="630599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B</a:t>
            </a:r>
          </a:p>
        </p:txBody>
      </p:sp>
      <p:sp>
        <p:nvSpPr>
          <p:cNvPr id="17449" name="Line 40"/>
          <p:cNvSpPr>
            <a:spLocks noChangeShapeType="1"/>
          </p:cNvSpPr>
          <p:nvPr/>
        </p:nvSpPr>
        <p:spPr bwMode="auto">
          <a:xfrm flipV="1">
            <a:off x="6230938" y="4460875"/>
            <a:ext cx="1770062" cy="2667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27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1881189" y="762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I/O Redirection Example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890714" y="915988"/>
            <a:ext cx="8624887" cy="132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Step #2: call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dup2(4,1)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cause </a:t>
            </a: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=1 (</a:t>
            </a: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stdout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 to refer to disk file pointed at by </a:t>
            </a: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=4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030538" y="29067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030538" y="31353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3030538" y="33639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3030538" y="35925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3030538" y="38211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2420938" y="29067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0</a:t>
            </a: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2420938" y="31353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1</a:t>
            </a:r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2420938" y="33639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2</a:t>
            </a:r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2420938" y="35925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3</a:t>
            </a:r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2420938" y="38211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4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2279209" y="1902035"/>
            <a:ext cx="210273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[one table per process]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48406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Open file table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74314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v-node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5392738" y="3198812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5392738" y="3503612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refcnt=0</a:t>
            </a:r>
          </a:p>
        </p:txBody>
      </p:sp>
      <p:sp>
        <p:nvSpPr>
          <p:cNvPr id="18451" name="Rectangle 18"/>
          <p:cNvSpPr>
            <a:spLocks noChangeArrowheads="1"/>
          </p:cNvSpPr>
          <p:nvPr/>
        </p:nvSpPr>
        <p:spPr bwMode="auto">
          <a:xfrm>
            <a:off x="5392738" y="3808412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3352800" y="3246438"/>
            <a:ext cx="2057400" cy="135731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Rectangle 20"/>
          <p:cNvSpPr>
            <a:spLocks noChangeArrowheads="1"/>
          </p:cNvSpPr>
          <p:nvPr/>
        </p:nvSpPr>
        <p:spPr bwMode="auto">
          <a:xfrm>
            <a:off x="5392738" y="2894012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54" name="Rectangle 21"/>
          <p:cNvSpPr>
            <a:spLocks noChangeArrowheads="1"/>
          </p:cNvSpPr>
          <p:nvPr/>
        </p:nvSpPr>
        <p:spPr bwMode="auto">
          <a:xfrm>
            <a:off x="5392738" y="48752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8455" name="Rectangle 22"/>
          <p:cNvSpPr>
            <a:spLocks noChangeArrowheads="1"/>
          </p:cNvSpPr>
          <p:nvPr/>
        </p:nvSpPr>
        <p:spPr bwMode="auto">
          <a:xfrm>
            <a:off x="5392738" y="51800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refcnt=2</a:t>
            </a:r>
          </a:p>
        </p:txBody>
      </p:sp>
      <p:sp>
        <p:nvSpPr>
          <p:cNvPr id="18456" name="Rectangle 23"/>
          <p:cNvSpPr>
            <a:spLocks noChangeArrowheads="1"/>
          </p:cNvSpPr>
          <p:nvPr/>
        </p:nvSpPr>
        <p:spPr bwMode="auto">
          <a:xfrm>
            <a:off x="5392738" y="54848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8457" name="Rectangle 24"/>
          <p:cNvSpPr>
            <a:spLocks noChangeArrowheads="1"/>
          </p:cNvSpPr>
          <p:nvPr/>
        </p:nvSpPr>
        <p:spPr bwMode="auto">
          <a:xfrm>
            <a:off x="5392738" y="45704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3352800" y="3919537"/>
            <a:ext cx="2057400" cy="6985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Text Box 26"/>
          <p:cNvSpPr txBox="1">
            <a:spLocks noChangeArrowheads="1"/>
          </p:cNvSpPr>
          <p:nvPr/>
        </p:nvSpPr>
        <p:spPr bwMode="auto">
          <a:xfrm>
            <a:off x="1752601" y="33192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stderr</a:t>
            </a:r>
          </a:p>
        </p:txBody>
      </p:sp>
      <p:sp>
        <p:nvSpPr>
          <p:cNvPr id="18460" name="Text Box 27"/>
          <p:cNvSpPr txBox="1">
            <a:spLocks noChangeArrowheads="1"/>
          </p:cNvSpPr>
          <p:nvPr/>
        </p:nvSpPr>
        <p:spPr bwMode="auto">
          <a:xfrm>
            <a:off x="1752601" y="30906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stdout</a:t>
            </a:r>
          </a:p>
        </p:txBody>
      </p:sp>
      <p:sp>
        <p:nvSpPr>
          <p:cNvPr id="18461" name="Text Box 28"/>
          <p:cNvSpPr txBox="1">
            <a:spLocks noChangeArrowheads="1"/>
          </p:cNvSpPr>
          <p:nvPr/>
        </p:nvSpPr>
        <p:spPr bwMode="auto">
          <a:xfrm>
            <a:off x="1858963" y="2862065"/>
            <a:ext cx="7187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stdin</a:t>
            </a:r>
          </a:p>
        </p:txBody>
      </p:sp>
      <p:sp>
        <p:nvSpPr>
          <p:cNvPr id="18462" name="Line 29"/>
          <p:cNvSpPr>
            <a:spLocks noChangeShapeType="1"/>
          </p:cNvSpPr>
          <p:nvPr/>
        </p:nvSpPr>
        <p:spPr bwMode="auto">
          <a:xfrm flipV="1">
            <a:off x="6310314" y="2873375"/>
            <a:ext cx="1690687" cy="16351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3" name="Rectangle 30"/>
          <p:cNvSpPr>
            <a:spLocks noChangeArrowheads="1"/>
          </p:cNvSpPr>
          <p:nvPr/>
        </p:nvSpPr>
        <p:spPr bwMode="auto">
          <a:xfrm>
            <a:off x="8001000" y="2865437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8464" name="Rectangle 31"/>
          <p:cNvSpPr>
            <a:spLocks noChangeArrowheads="1"/>
          </p:cNvSpPr>
          <p:nvPr/>
        </p:nvSpPr>
        <p:spPr bwMode="auto">
          <a:xfrm>
            <a:off x="8001000" y="3779837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8465" name="Rectangle 32"/>
          <p:cNvSpPr>
            <a:spLocks noChangeArrowheads="1"/>
          </p:cNvSpPr>
          <p:nvPr/>
        </p:nvSpPr>
        <p:spPr bwMode="auto">
          <a:xfrm>
            <a:off x="8001000" y="3170237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8466" name="Rectangle 33"/>
          <p:cNvSpPr>
            <a:spLocks noChangeArrowheads="1"/>
          </p:cNvSpPr>
          <p:nvPr/>
        </p:nvSpPr>
        <p:spPr bwMode="auto">
          <a:xfrm>
            <a:off x="8001000" y="3475037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8467" name="Rectangle 34"/>
          <p:cNvSpPr>
            <a:spLocks noChangeArrowheads="1"/>
          </p:cNvSpPr>
          <p:nvPr/>
        </p:nvSpPr>
        <p:spPr bwMode="auto">
          <a:xfrm>
            <a:off x="8001000" y="44656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8468" name="Rectangle 35"/>
          <p:cNvSpPr>
            <a:spLocks noChangeArrowheads="1"/>
          </p:cNvSpPr>
          <p:nvPr/>
        </p:nvSpPr>
        <p:spPr bwMode="auto">
          <a:xfrm>
            <a:off x="8001000" y="53800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8469" name="Rectangle 36"/>
          <p:cNvSpPr>
            <a:spLocks noChangeArrowheads="1"/>
          </p:cNvSpPr>
          <p:nvPr/>
        </p:nvSpPr>
        <p:spPr bwMode="auto">
          <a:xfrm>
            <a:off x="8001000" y="47704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8470" name="Rectangle 37"/>
          <p:cNvSpPr>
            <a:spLocks noChangeArrowheads="1"/>
          </p:cNvSpPr>
          <p:nvPr/>
        </p:nvSpPr>
        <p:spPr bwMode="auto">
          <a:xfrm>
            <a:off x="8001000" y="50752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5240339" y="2587121"/>
            <a:ext cx="637011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5243514" y="4263521"/>
            <a:ext cx="630599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B</a:t>
            </a:r>
          </a:p>
        </p:txBody>
      </p:sp>
      <p:sp>
        <p:nvSpPr>
          <p:cNvPr id="18473" name="Line 40"/>
          <p:cNvSpPr>
            <a:spLocks noChangeShapeType="1"/>
          </p:cNvSpPr>
          <p:nvPr/>
        </p:nvSpPr>
        <p:spPr bwMode="auto">
          <a:xfrm flipV="1">
            <a:off x="6230938" y="4460875"/>
            <a:ext cx="1770062" cy="2667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84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1933576" y="2286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Descriptor dup2() example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979614" y="5029200"/>
            <a:ext cx="8307387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What would this program print for file containing “</a:t>
            </a:r>
            <a:r>
              <a:rPr lang="en-US" alt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abcde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”?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2144714" y="1066800"/>
            <a:ext cx="6757619" cy="4034054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"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csapp.h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[])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fd1, fd2, fd3;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char c1, c2, c3;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char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[1];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fd1 = Open(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O_RDONLY, 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fd2 = Open(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O_RDONLY, 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fd3 = Open(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O_RDONLY, 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Dup2(fd2, fd3);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Read(fd1, &amp;c1, 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Read(fd2, &amp;c2, 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Read(fd3, &amp;c3, 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("c1 = %c, c2 = %c, c3 = %c\n", c1, c2, c3);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return 0;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8392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1908176" y="434975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Functions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908176" y="1362076"/>
            <a:ext cx="7896225" cy="519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 C standard library (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libc.a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 contains a collection of higher-level </a:t>
            </a:r>
            <a:r>
              <a:rPr lang="en-US" altLang="en-US" sz="2800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standard I/O 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functions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Documented in Appendix B of K&amp;R.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Examples of standard I/O functions: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Opening and closing files 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fopen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fclose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and writing bytes 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fread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fwrite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and writing text lines 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fgets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fputs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Formatted reading and writing 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fscanf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fprintf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438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905000" y="536576"/>
            <a:ext cx="25146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Unix Files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1981200" y="1066800"/>
            <a:ext cx="82296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 Unix </a:t>
            </a:r>
            <a:r>
              <a:rPr lang="en-US" altLang="en-US" sz="2800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file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is a sequence of </a:t>
            </a:r>
            <a:r>
              <a:rPr lang="en-US" altLang="en-US" sz="2800" i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bytes: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</a:t>
            </a:r>
            <a:r>
              <a:rPr lang="en-US" altLang="en-US" sz="2400" i="1" baseline="-25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0</a:t>
            </a:r>
            <a:r>
              <a:rPr lang="en-US" alt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, B</a:t>
            </a:r>
            <a:r>
              <a:rPr lang="en-US" altLang="en-US" sz="2400" i="1" baseline="-25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1</a:t>
            </a:r>
            <a:r>
              <a:rPr lang="en-US" alt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, .... , B</a:t>
            </a:r>
            <a:r>
              <a:rPr lang="en-US" altLang="en-US" sz="2400" i="1" baseline="-25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k</a:t>
            </a:r>
            <a:r>
              <a:rPr lang="en-US" alt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, .... , B</a:t>
            </a:r>
            <a:r>
              <a:rPr lang="en-US" altLang="en-US" sz="2400" i="1" baseline="-25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m-1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All I/O devices are represented as files: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/dev/sda2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/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usr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disk partition)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/dev/tty2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(terminal)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Even the kernel is represented as a file: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/dev/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kmem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	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(kernel memory image) 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/proc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    	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(kernel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852400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1981200" y="-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Streams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887539" y="477838"/>
            <a:ext cx="8307387" cy="439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models open files as </a:t>
            </a:r>
            <a:r>
              <a:rPr lang="en-US" altLang="en-US" sz="2200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streams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Abstraction for a file descriptor and a buffer in memory.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Similar to buffered RIO (later)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 programs begin life with three open streams </a:t>
            </a:r>
            <a:b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(defined in 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stdio.h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stdin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(standard input)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stdout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(standard output)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stderr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(standard error)</a:t>
            </a:r>
          </a:p>
          <a:p>
            <a:pPr lvl="1" eaLnBrk="1" hangingPunct="1">
              <a:spcBef>
                <a:spcPts val="600"/>
              </a:spcBef>
            </a:pPr>
            <a:endParaRPr lang="en-US" altLang="en-US" sz="22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600"/>
              </a:spcBef>
            </a:pPr>
            <a:endParaRPr lang="en-US" altLang="en-US" sz="22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411539" y="3733800"/>
            <a:ext cx="7164387" cy="2064284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extern FILE *stdin;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standard input  (descriptor 0)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extern FILE *stdout;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standard output (descriptor 1)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extern FILE *stderr;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standard error  (descriptor 2) */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main()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fprintf(stdout, "Hello, world\n");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8556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1905001" y="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Buffering in Standard I/O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981200" y="838201"/>
            <a:ext cx="8229600" cy="506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functions use buffered I/O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 flushed to output </a:t>
            </a:r>
            <a:r>
              <a:rPr lang="en-US" alt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fd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on “\n” or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call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071939" y="1143001"/>
            <a:ext cx="16629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printf("h");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1449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h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6021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9831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l</a:t>
            </a: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54403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l</a:t>
            </a: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58975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o</a:t>
            </a: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63547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\n</a:t>
            </a:r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68119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72691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4373564" y="1557338"/>
            <a:ext cx="1587" cy="16764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Text Box 13"/>
          <p:cNvSpPr txBox="1">
            <a:spLocks noChangeArrowheads="1"/>
          </p:cNvSpPr>
          <p:nvPr/>
        </p:nvSpPr>
        <p:spPr bwMode="auto">
          <a:xfrm>
            <a:off x="4529139" y="1371601"/>
            <a:ext cx="16629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printf("e");</a:t>
            </a:r>
          </a:p>
        </p:txBody>
      </p:sp>
      <p:sp>
        <p:nvSpPr>
          <p:cNvPr id="21519" name="Line 14"/>
          <p:cNvSpPr>
            <a:spLocks noChangeShapeType="1"/>
          </p:cNvSpPr>
          <p:nvPr/>
        </p:nvSpPr>
        <p:spPr bwMode="auto">
          <a:xfrm>
            <a:off x="4830764" y="1709738"/>
            <a:ext cx="1587" cy="15240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Text Box 15"/>
          <p:cNvSpPr txBox="1">
            <a:spLocks noChangeArrowheads="1"/>
          </p:cNvSpPr>
          <p:nvPr/>
        </p:nvSpPr>
        <p:spPr bwMode="auto">
          <a:xfrm>
            <a:off x="4910139" y="1601789"/>
            <a:ext cx="16629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printf("l");</a:t>
            </a:r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>
            <a:off x="6583364" y="2700338"/>
            <a:ext cx="1587" cy="5334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Text Box 17"/>
          <p:cNvSpPr txBox="1">
            <a:spLocks noChangeArrowheads="1"/>
          </p:cNvSpPr>
          <p:nvPr/>
        </p:nvSpPr>
        <p:spPr bwMode="auto">
          <a:xfrm>
            <a:off x="5286376" y="1862139"/>
            <a:ext cx="16629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printf("l");</a:t>
            </a:r>
          </a:p>
        </p:txBody>
      </p:sp>
      <p:sp>
        <p:nvSpPr>
          <p:cNvPr id="21523" name="Line 18"/>
          <p:cNvSpPr>
            <a:spLocks noChangeShapeType="1"/>
          </p:cNvSpPr>
          <p:nvPr/>
        </p:nvSpPr>
        <p:spPr bwMode="auto">
          <a:xfrm>
            <a:off x="6049964" y="2471738"/>
            <a:ext cx="1587" cy="7620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4" name="Text Box 19"/>
          <p:cNvSpPr txBox="1">
            <a:spLocks noChangeArrowheads="1"/>
          </p:cNvSpPr>
          <p:nvPr/>
        </p:nvSpPr>
        <p:spPr bwMode="auto">
          <a:xfrm>
            <a:off x="5667376" y="2135189"/>
            <a:ext cx="16629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printf("o");</a:t>
            </a:r>
          </a:p>
        </p:txBody>
      </p:sp>
      <p:sp>
        <p:nvSpPr>
          <p:cNvPr id="21525" name="Text Box 20"/>
          <p:cNvSpPr txBox="1">
            <a:spLocks noChangeArrowheads="1"/>
          </p:cNvSpPr>
          <p:nvPr/>
        </p:nvSpPr>
        <p:spPr bwMode="auto">
          <a:xfrm>
            <a:off x="6154738" y="2395539"/>
            <a:ext cx="1786364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printf("\n");</a:t>
            </a:r>
          </a:p>
        </p:txBody>
      </p:sp>
      <p:sp>
        <p:nvSpPr>
          <p:cNvPr id="21526" name="Line 21"/>
          <p:cNvSpPr>
            <a:spLocks noChangeShapeType="1"/>
          </p:cNvSpPr>
          <p:nvPr/>
        </p:nvSpPr>
        <p:spPr bwMode="auto">
          <a:xfrm>
            <a:off x="5211764" y="1938338"/>
            <a:ext cx="1587" cy="12954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Line 22"/>
          <p:cNvSpPr>
            <a:spLocks noChangeShapeType="1"/>
          </p:cNvSpPr>
          <p:nvPr/>
        </p:nvSpPr>
        <p:spPr bwMode="auto">
          <a:xfrm>
            <a:off x="5668964" y="2166938"/>
            <a:ext cx="1587" cy="10668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8" name="Line 23"/>
          <p:cNvSpPr>
            <a:spLocks noChangeShapeType="1"/>
          </p:cNvSpPr>
          <p:nvPr/>
        </p:nvSpPr>
        <p:spPr bwMode="auto">
          <a:xfrm>
            <a:off x="5440364" y="3538539"/>
            <a:ext cx="1587" cy="8223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Text Box 24"/>
          <p:cNvSpPr txBox="1">
            <a:spLocks noChangeArrowheads="1"/>
          </p:cNvSpPr>
          <p:nvPr/>
        </p:nvSpPr>
        <p:spPr bwMode="auto">
          <a:xfrm>
            <a:off x="5513389" y="3748088"/>
            <a:ext cx="2238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fflush(stdout);</a:t>
            </a:r>
          </a:p>
        </p:txBody>
      </p:sp>
      <p:sp>
        <p:nvSpPr>
          <p:cNvPr id="21530" name="Text Box 25"/>
          <p:cNvSpPr txBox="1">
            <a:spLocks noChangeArrowheads="1"/>
          </p:cNvSpPr>
          <p:nvPr/>
        </p:nvSpPr>
        <p:spPr bwMode="auto">
          <a:xfrm>
            <a:off x="3155950" y="2314575"/>
            <a:ext cx="5921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buf</a:t>
            </a:r>
          </a:p>
        </p:txBody>
      </p:sp>
      <p:sp>
        <p:nvSpPr>
          <p:cNvPr id="21531" name="Line 26"/>
          <p:cNvSpPr>
            <a:spLocks noChangeShapeType="1"/>
          </p:cNvSpPr>
          <p:nvPr/>
        </p:nvSpPr>
        <p:spPr bwMode="auto">
          <a:xfrm>
            <a:off x="3459163" y="2632076"/>
            <a:ext cx="685800" cy="601663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Text Box 27"/>
          <p:cNvSpPr txBox="1">
            <a:spLocks noChangeArrowheads="1"/>
          </p:cNvSpPr>
          <p:nvPr/>
        </p:nvSpPr>
        <p:spPr bwMode="auto">
          <a:xfrm>
            <a:off x="4191001" y="4433888"/>
            <a:ext cx="25130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write(1, buf, 6);</a:t>
            </a:r>
          </a:p>
        </p:txBody>
      </p:sp>
    </p:spTree>
    <p:extLst>
      <p:ext uri="{BB962C8B-B14F-4D97-AF65-F5344CB8AC3E}">
        <p14:creationId xmlns:p14="http://schemas.microsoft.com/office/powerpoint/2010/main" val="1469105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1881189" y="76201"/>
            <a:ext cx="7591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Buffering in Action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879601" y="1189037"/>
            <a:ext cx="7896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You can see this buffering in action for yourself, using the always fascinating Unix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strace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program: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800600" y="2597151"/>
            <a:ext cx="5562600" cy="181806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linux&gt; strace ./hello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execve("./hello", ["hello"], [/* ... */]).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write(1, "hello\n", 6...)               = 6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_exit(0)                                = ?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981200" y="2590800"/>
            <a:ext cx="2590800" cy="329539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main()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printf("h");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printf("e");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printf("l");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printf("l");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printf("o");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printf("\n");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fflush(stdout);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exit(0);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8682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1905001" y="4572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Dealing with Short Counts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912939" y="1295401"/>
            <a:ext cx="7896225" cy="547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Short counts can occur in these situations: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Encountering (end-of-file) EOF on reads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text lines from a terminal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and writing network sockets or Unix pipes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Short counts never occur in these situations: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from disk files (except for EOF)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Writing to disk files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One way to deal with short counts in your code: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Use the RIO (Robust I/O) package from your textbook’s </a:t>
            </a:r>
            <a:r>
              <a:rPr lang="en-US" altLang="en-US" sz="22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csapp.c</a:t>
            </a:r>
            <a:r>
              <a:rPr lang="en-US" altLang="en-US" sz="2200" b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</a:t>
            </a:r>
          </a:p>
        </p:txBody>
      </p:sp>
    </p:spTree>
    <p:extLst>
      <p:ext uri="{BB962C8B-B14F-4D97-AF65-F5344CB8AC3E}">
        <p14:creationId xmlns:p14="http://schemas.microsoft.com/office/powerpoint/2010/main" val="3102368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 RIO Package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814514" y="1220788"/>
            <a:ext cx="8701087" cy="540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RIO is a set of wrappers that provide efficient and robust I/O in apps, </a:t>
            </a:r>
            <a:b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such as network programs that are subject to short counts</a:t>
            </a:r>
          </a:p>
          <a:p>
            <a:pPr eaLnBrk="1" hangingPunct="1">
              <a:spcBef>
                <a:spcPts val="500"/>
              </a:spcBef>
            </a:pPr>
            <a:endParaRPr lang="en-US" altLang="en-US" sz="20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RIO provides two different kinds of functions</a:t>
            </a:r>
          </a:p>
          <a:p>
            <a:pPr lvl="1" eaLnBrk="1" hangingPunct="1"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Unbuffered input and output of binary data</a:t>
            </a:r>
          </a:p>
          <a:p>
            <a:pPr lvl="2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rio_writen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input of binary data and text lines</a:t>
            </a:r>
          </a:p>
          <a:p>
            <a:pPr lvl="2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rio_readlineb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rio_readnb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2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RIO routines are </a:t>
            </a:r>
            <a:r>
              <a:rPr lang="en-US" altLang="en-US" sz="1600" b="1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thread-safe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can be interleaved arbitrarily on the same descriptor</a:t>
            </a:r>
          </a:p>
          <a:p>
            <a:pPr lvl="2" eaLnBrk="1" hangingPunct="1">
              <a:spcBef>
                <a:spcPts val="400"/>
              </a:spcBef>
            </a:pPr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Download from the Internet: (</a:t>
            </a:r>
            <a:r>
              <a:rPr lang="en-US" alt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csapp.c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csapp.h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1439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1981200" y="190501"/>
            <a:ext cx="822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Unbuffered RIO Input and Output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890714" y="1220788"/>
            <a:ext cx="8701087" cy="565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Same interface as Unix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read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write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Especially useful for transferring data on network sockets</a:t>
            </a:r>
          </a:p>
          <a:p>
            <a:pPr lvl="1" eaLnBrk="1" hangingPunct="1">
              <a:spcBef>
                <a:spcPts val="600"/>
              </a:spcBef>
            </a:pP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spcBef>
                <a:spcPts val="600"/>
              </a:spcBef>
            </a:pP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spcBef>
                <a:spcPts val="600"/>
              </a:spcBef>
            </a:pPr>
            <a:b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</a:b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returns short count only if it encounters EOF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Only use it when you know how many bytes to read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rio_writen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never returns a short count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Calls to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and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rio_writen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can be interleaved arbitrarily on the same descriptor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693863" y="2667000"/>
            <a:ext cx="7478970" cy="1571842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"csapp.h"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ssize_t rio_readn(int fd, void *usrbuf, size_t n);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ssize_t rio_writen(int fd, void *usrbuf, size_t n);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1600">
                <a:solidFill>
                  <a:srgbClr val="990000"/>
                </a:solidFill>
                <a:latin typeface="Calibri" panose="020F0502020204030204" pitchFamily="34" charset="0"/>
              </a:rPr>
              <a:t>Return: num. bytes transferred if OK,</a:t>
            </a:r>
            <a:r>
              <a:rPr lang="en-US" altLang="en-US" sz="1600" i="1">
                <a:solidFill>
                  <a:srgbClr val="990000"/>
                </a:solidFill>
                <a:latin typeface="Calibri" panose="020F0502020204030204" pitchFamily="34" charset="0"/>
              </a:rPr>
              <a:t>  </a:t>
            </a:r>
            <a:r>
              <a:rPr lang="en-US" altLang="en-US" sz="1600">
                <a:solidFill>
                  <a:srgbClr val="990000"/>
                </a:solidFill>
                <a:latin typeface="Calibri" panose="020F0502020204030204" pitchFamily="34" charset="0"/>
              </a:rPr>
              <a:t>0 on EOF (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rio_readn</a:t>
            </a:r>
            <a:r>
              <a:rPr lang="en-US" altLang="en-US" sz="1600">
                <a:solidFill>
                  <a:srgbClr val="990000"/>
                </a:solidFill>
                <a:latin typeface="Calibri" panose="020F0502020204030204" pitchFamily="34" charset="0"/>
              </a:rPr>
              <a:t> only), -1 on error</a:t>
            </a:r>
            <a:r>
              <a:rPr lang="en-US" altLang="en-US" sz="1600" i="1">
                <a:solidFill>
                  <a:srgbClr val="990000"/>
                </a:solidFill>
                <a:latin typeface="Calibri" panose="020F0502020204030204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588418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752600" y="76201"/>
            <a:ext cx="8710612" cy="5757863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* 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rio_readn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- robustly read n bytes (unbuffered)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ssize_t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rio_readn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void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usrbuf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size_t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n)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size_t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nleft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n;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ssize_t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char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usrbuf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while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nleft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&gt;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if ((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nleft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	  if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errno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== EINTR)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interrupted by sig handler return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0;    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and call read() again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	  else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    return -1;    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errno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set by read() */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}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else if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== 0)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		break;           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EOF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nleft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-=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+=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return (n -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nleft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      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return &gt;= 0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8178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981200" y="-3810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I/O: Motivation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887539" y="563563"/>
            <a:ext cx="8307387" cy="533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3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I/O Applications Read/Write One Character at a Time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getc, putc, ungetc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gets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 line of text, stopping at newline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Implementing as Calls to Unix I/O Expensive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 &amp; Write involve require Unix kernel calls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&gt; 10,000 clock cycles</a:t>
            </a:r>
          </a:p>
          <a:p>
            <a:pPr eaLnBrk="1" hangingPunct="1">
              <a:spcBef>
                <a:spcPts val="700"/>
              </a:spcBef>
            </a:pPr>
            <a:b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Read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Use Unix read() to grab block of bytes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User input functions take one byte at a time from buffer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Refill buffer when empty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5578475" y="3611563"/>
            <a:ext cx="2362200" cy="441325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unread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216275" y="3611563"/>
            <a:ext cx="2362200" cy="441325"/>
          </a:xfrm>
          <a:prstGeom prst="rect">
            <a:avLst/>
          </a:prstGeom>
          <a:solidFill>
            <a:srgbClr val="D5F1C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already read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3216275" y="3613151"/>
            <a:ext cx="6096000" cy="441325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2303464" y="3635376"/>
            <a:ext cx="81635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i="1">
                <a:solidFill>
                  <a:srgbClr val="7F7F7F"/>
                </a:solidFill>
                <a:latin typeface="Calibri" panose="020F0502020204030204" pitchFamily="34" charset="0"/>
              </a:rPr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3458481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6248400" y="3040064"/>
            <a:ext cx="2362200" cy="441325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unread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I/O: Implementation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1814514" y="1220788"/>
            <a:ext cx="8307387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For reading from file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has associated buffer to hold bytes that have been read from file but not yet read by user code</a:t>
            </a:r>
          </a:p>
          <a:p>
            <a:pPr lvl="1" eaLnBrk="1" hangingPunct="1">
              <a:spcBef>
                <a:spcPts val="600"/>
              </a:spcBef>
            </a:pPr>
            <a:endParaRPr lang="en-US" altLang="en-US" sz="24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lvl="1" eaLnBrk="1" hangingPunct="1">
              <a:spcBef>
                <a:spcPts val="600"/>
              </a:spcBef>
            </a:pPr>
            <a:endParaRPr lang="en-US" altLang="en-US" sz="24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lvl="1" eaLnBrk="1" hangingPunct="1">
              <a:spcBef>
                <a:spcPts val="6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Layered on Unix File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3886200" y="3040064"/>
            <a:ext cx="2362200" cy="441325"/>
          </a:xfrm>
          <a:prstGeom prst="rect">
            <a:avLst/>
          </a:prstGeom>
          <a:solidFill>
            <a:srgbClr val="D5F1C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already read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3886200" y="3040064"/>
            <a:ext cx="6096000" cy="441325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2967039" y="3055939"/>
            <a:ext cx="81635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i="1">
                <a:solidFill>
                  <a:srgbClr val="7F7F7F"/>
                </a:solidFill>
                <a:latin typeface="Calibri" panose="020F0502020204030204" pitchFamily="34" charset="0"/>
              </a:rPr>
              <a:t>Buffer</a:t>
            </a:r>
          </a:p>
        </p:txBody>
      </p:sp>
      <p:sp>
        <p:nvSpPr>
          <p:cNvPr id="28680" name="Freeform 7"/>
          <p:cNvSpPr>
            <a:spLocks/>
          </p:cNvSpPr>
          <p:nvPr/>
        </p:nvSpPr>
        <p:spPr bwMode="auto">
          <a:xfrm rot="-5400000" flipH="1" flipV="1">
            <a:off x="3494088" y="3419476"/>
            <a:ext cx="304800" cy="4603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6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Freeform 8"/>
          <p:cNvSpPr>
            <a:spLocks/>
          </p:cNvSpPr>
          <p:nvPr/>
        </p:nvSpPr>
        <p:spPr bwMode="auto">
          <a:xfrm rot="-5400000" flipH="1" flipV="1">
            <a:off x="5781676" y="3495676"/>
            <a:ext cx="457200" cy="4603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6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2244726" y="3649664"/>
            <a:ext cx="103981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rio_buf</a:t>
            </a:r>
          </a:p>
        </p:txBody>
      </p:sp>
      <p:sp>
        <p:nvSpPr>
          <p:cNvPr id="28683" name="Rectangle 10"/>
          <p:cNvSpPr>
            <a:spLocks noChangeArrowheads="1"/>
          </p:cNvSpPr>
          <p:nvPr/>
        </p:nvSpPr>
        <p:spPr bwMode="auto">
          <a:xfrm>
            <a:off x="4225925" y="3802064"/>
            <a:ext cx="16002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rio_bufptr</a:t>
            </a:r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 flipV="1">
            <a:off x="6248400" y="2654301"/>
            <a:ext cx="1588" cy="3143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 flipV="1">
            <a:off x="8610600" y="2654301"/>
            <a:ext cx="1588" cy="3143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>
            <a:off x="6248400" y="2811464"/>
            <a:ext cx="2362200" cy="15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Rectangle 14"/>
          <p:cNvSpPr>
            <a:spLocks noChangeArrowheads="1"/>
          </p:cNvSpPr>
          <p:nvPr/>
        </p:nvSpPr>
        <p:spPr bwMode="auto">
          <a:xfrm>
            <a:off x="6781800" y="2659064"/>
            <a:ext cx="1219200" cy="3407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rio_cnt</a:t>
            </a:r>
          </a:p>
        </p:txBody>
      </p:sp>
      <p:sp>
        <p:nvSpPr>
          <p:cNvPr id="28688" name="Rectangle 15"/>
          <p:cNvSpPr>
            <a:spLocks noChangeArrowheads="1"/>
          </p:cNvSpPr>
          <p:nvPr/>
        </p:nvSpPr>
        <p:spPr bwMode="auto">
          <a:xfrm>
            <a:off x="6629400" y="4921251"/>
            <a:ext cx="2362200" cy="441325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unread</a:t>
            </a:r>
          </a:p>
        </p:txBody>
      </p:sp>
      <p:sp>
        <p:nvSpPr>
          <p:cNvPr id="28689" name="Rectangle 16"/>
          <p:cNvSpPr>
            <a:spLocks noChangeArrowheads="1"/>
          </p:cNvSpPr>
          <p:nvPr/>
        </p:nvSpPr>
        <p:spPr bwMode="auto">
          <a:xfrm>
            <a:off x="4267200" y="4921251"/>
            <a:ext cx="2362200" cy="441325"/>
          </a:xfrm>
          <a:prstGeom prst="rect">
            <a:avLst/>
          </a:prstGeom>
          <a:solidFill>
            <a:srgbClr val="D5F1C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already read</a:t>
            </a:r>
          </a:p>
        </p:txBody>
      </p:sp>
      <p:sp>
        <p:nvSpPr>
          <p:cNvPr id="28690" name="Rectangle 17"/>
          <p:cNvSpPr>
            <a:spLocks noChangeArrowheads="1"/>
          </p:cNvSpPr>
          <p:nvPr/>
        </p:nvSpPr>
        <p:spPr bwMode="auto">
          <a:xfrm>
            <a:off x="2286000" y="4921251"/>
            <a:ext cx="8229600" cy="441325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8691" name="Rectangle 18"/>
          <p:cNvSpPr>
            <a:spLocks noChangeArrowheads="1"/>
          </p:cNvSpPr>
          <p:nvPr/>
        </p:nvSpPr>
        <p:spPr bwMode="auto">
          <a:xfrm>
            <a:off x="2286000" y="4921251"/>
            <a:ext cx="1981200" cy="441325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not in buffer</a:t>
            </a:r>
          </a:p>
        </p:txBody>
      </p:sp>
      <p:sp>
        <p:nvSpPr>
          <p:cNvPr id="28692" name="Rectangle 19"/>
          <p:cNvSpPr>
            <a:spLocks noChangeArrowheads="1"/>
          </p:cNvSpPr>
          <p:nvPr/>
        </p:nvSpPr>
        <p:spPr bwMode="auto">
          <a:xfrm>
            <a:off x="8991600" y="4921251"/>
            <a:ext cx="1524000" cy="441325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unseen</a:t>
            </a:r>
          </a:p>
        </p:txBody>
      </p:sp>
      <p:sp>
        <p:nvSpPr>
          <p:cNvPr id="28693" name="Freeform 20"/>
          <p:cNvSpPr>
            <a:spLocks/>
          </p:cNvSpPr>
          <p:nvPr/>
        </p:nvSpPr>
        <p:spPr bwMode="auto">
          <a:xfrm rot="16200000" flipH="1" flipV="1">
            <a:off x="8524876" y="5376863"/>
            <a:ext cx="457200" cy="4603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6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Rectangle 21"/>
          <p:cNvSpPr>
            <a:spLocks noChangeArrowheads="1"/>
          </p:cNvSpPr>
          <p:nvPr/>
        </p:nvSpPr>
        <p:spPr bwMode="auto">
          <a:xfrm>
            <a:off x="5902325" y="5607051"/>
            <a:ext cx="25908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Current File Position</a:t>
            </a:r>
          </a:p>
        </p:txBody>
      </p:sp>
      <p:sp>
        <p:nvSpPr>
          <p:cNvPr id="28695" name="Line 22"/>
          <p:cNvSpPr>
            <a:spLocks noChangeShapeType="1"/>
          </p:cNvSpPr>
          <p:nvPr/>
        </p:nvSpPr>
        <p:spPr bwMode="auto">
          <a:xfrm flipV="1">
            <a:off x="4267200" y="4492626"/>
            <a:ext cx="1588" cy="3143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6" name="Line 23"/>
          <p:cNvSpPr>
            <a:spLocks noChangeShapeType="1"/>
          </p:cNvSpPr>
          <p:nvPr/>
        </p:nvSpPr>
        <p:spPr bwMode="auto">
          <a:xfrm flipV="1">
            <a:off x="8991600" y="4492626"/>
            <a:ext cx="1588" cy="3143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7" name="Line 24"/>
          <p:cNvSpPr>
            <a:spLocks noChangeShapeType="1"/>
          </p:cNvSpPr>
          <p:nvPr/>
        </p:nvSpPr>
        <p:spPr bwMode="auto">
          <a:xfrm flipV="1">
            <a:off x="4267200" y="4645025"/>
            <a:ext cx="4724400" cy="17462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8" name="Rectangle 25"/>
          <p:cNvSpPr>
            <a:spLocks noChangeArrowheads="1"/>
          </p:cNvSpPr>
          <p:nvPr/>
        </p:nvSpPr>
        <p:spPr bwMode="auto">
          <a:xfrm>
            <a:off x="5410200" y="4497388"/>
            <a:ext cx="2667000" cy="3407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Buffered Portion</a:t>
            </a:r>
          </a:p>
        </p:txBody>
      </p:sp>
    </p:spTree>
    <p:extLst>
      <p:ext uri="{BB962C8B-B14F-4D97-AF65-F5344CB8AC3E}">
        <p14:creationId xmlns:p14="http://schemas.microsoft.com/office/powerpoint/2010/main" val="122964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I/O: Declaration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903414" y="1296988"/>
            <a:ext cx="8307387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All information contained in struct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1976438" y="4267200"/>
            <a:ext cx="8539162" cy="1571842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typedef struct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int rio_fd;          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descriptor for this internal buf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int rio_cnt;         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unread bytes in internal buf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char *rio_bufptr;    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next unread byte in internal buf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char rio_buf[RIO_BUFSIZE];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internal buffer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 rio_t;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6248400" y="2430464"/>
            <a:ext cx="2362200" cy="441325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unread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3886200" y="2430464"/>
            <a:ext cx="2362200" cy="441325"/>
          </a:xfrm>
          <a:prstGeom prst="rect">
            <a:avLst/>
          </a:prstGeom>
          <a:solidFill>
            <a:srgbClr val="D5F1C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already read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3886200" y="2430464"/>
            <a:ext cx="6096000" cy="441325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2967039" y="2452689"/>
            <a:ext cx="81635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i="1">
                <a:solidFill>
                  <a:srgbClr val="7F7F7F"/>
                </a:solidFill>
                <a:latin typeface="Calibri" panose="020F0502020204030204" pitchFamily="34" charset="0"/>
              </a:rPr>
              <a:t>Buffer</a:t>
            </a:r>
          </a:p>
        </p:txBody>
      </p:sp>
      <p:sp>
        <p:nvSpPr>
          <p:cNvPr id="29705" name="Freeform 8"/>
          <p:cNvSpPr>
            <a:spLocks/>
          </p:cNvSpPr>
          <p:nvPr/>
        </p:nvSpPr>
        <p:spPr bwMode="auto">
          <a:xfrm rot="-5400000" flipH="1" flipV="1">
            <a:off x="3494088" y="2805113"/>
            <a:ext cx="304800" cy="4603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6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 rot="-5400000" flipH="1" flipV="1">
            <a:off x="5781676" y="2886076"/>
            <a:ext cx="457200" cy="4603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6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Rectangle 10"/>
          <p:cNvSpPr>
            <a:spLocks noChangeArrowheads="1"/>
          </p:cNvSpPr>
          <p:nvPr/>
        </p:nvSpPr>
        <p:spPr bwMode="auto">
          <a:xfrm>
            <a:off x="2244726" y="3040064"/>
            <a:ext cx="103981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rio_buf</a:t>
            </a:r>
          </a:p>
        </p:txBody>
      </p:sp>
      <p:sp>
        <p:nvSpPr>
          <p:cNvPr id="29708" name="Rectangle 11"/>
          <p:cNvSpPr>
            <a:spLocks noChangeArrowheads="1"/>
          </p:cNvSpPr>
          <p:nvPr/>
        </p:nvSpPr>
        <p:spPr bwMode="auto">
          <a:xfrm>
            <a:off x="4225925" y="3192464"/>
            <a:ext cx="16002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rio_bufptr</a:t>
            </a:r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 flipV="1">
            <a:off x="6248400" y="2044701"/>
            <a:ext cx="1588" cy="3143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 flipV="1">
            <a:off x="8610600" y="2044701"/>
            <a:ext cx="1588" cy="3143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>
            <a:off x="6248400" y="2201864"/>
            <a:ext cx="2362200" cy="15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Rectangle 15"/>
          <p:cNvSpPr>
            <a:spLocks noChangeArrowheads="1"/>
          </p:cNvSpPr>
          <p:nvPr/>
        </p:nvSpPr>
        <p:spPr bwMode="auto">
          <a:xfrm>
            <a:off x="6781800" y="2049464"/>
            <a:ext cx="1219200" cy="3407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rio_cnt</a:t>
            </a:r>
          </a:p>
        </p:txBody>
      </p:sp>
    </p:spTree>
    <p:extLst>
      <p:ext uri="{BB962C8B-B14F-4D97-AF65-F5344CB8AC3E}">
        <p14:creationId xmlns:p14="http://schemas.microsoft.com/office/powerpoint/2010/main" val="480367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889125" y="119063"/>
            <a:ext cx="5824538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Unix File Types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1905000" y="609600"/>
            <a:ext cx="8610600" cy="553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Regular file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containing user/app data (binary, text, whatever)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OS does not know anything about the format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other than “sequence of bytes”, akin to main memory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Directory file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 file that contains the names and locations of other files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Character special and block special files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Terminals (character special) and disks (block special)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FIFO (named pipe)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 file type used for inter-process communication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Socket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 file type used for network communication between processes</a:t>
            </a:r>
          </a:p>
        </p:txBody>
      </p:sp>
    </p:spTree>
    <p:extLst>
      <p:ext uri="{BB962C8B-B14F-4D97-AF65-F5344CB8AC3E}">
        <p14:creationId xmlns:p14="http://schemas.microsoft.com/office/powerpoint/2010/main" val="455538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RIO Input Functions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887539" y="944563"/>
            <a:ext cx="8307387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Efficiently read text lines and binary data from a file partially cached in an internal memory buffer</a:t>
            </a:r>
          </a:p>
          <a:p>
            <a:pPr eaLnBrk="1" hangingPunct="1">
              <a:buClrTx/>
              <a:buFontTx/>
              <a:buNone/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buClrTx/>
              <a:buFontTx/>
              <a:buNone/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buClrTx/>
              <a:buFontTx/>
              <a:buNone/>
            </a:pP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</a:b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</a:br>
            <a:endParaRPr lang="en-US" altLang="en-US" sz="240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rio_readlineb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reads a text line of up to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maxlen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bytes from file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fd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stores the line in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usrbuf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Especially useful for reading text lines from network sockets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Stopping conditions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maxlen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bytes read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EOF encountered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Newline (‘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\n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’) encountered</a:t>
            </a:r>
          </a:p>
          <a:p>
            <a:pPr lvl="2" eaLnBrk="1" hangingPunct="1">
              <a:buClrTx/>
              <a:buFontTx/>
              <a:buNone/>
            </a:pPr>
            <a:endParaRPr lang="en-US" altLang="en-US" sz="20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1630364" y="4132264"/>
            <a:ext cx="9207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868489" y="1871663"/>
            <a:ext cx="7745069" cy="1818063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"csapp.h"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void rio_readinitb(rio_t *rp, int fd);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ssize_t rio_readlineb(rio_t *rp, void *usrbuf, size_t maxlen);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</a:t>
            </a:r>
            <a:r>
              <a:rPr lang="en-US" altLang="en-US" sz="1600">
                <a:solidFill>
                  <a:srgbClr val="990000"/>
                </a:solidFill>
                <a:latin typeface="Calibri" panose="020F0502020204030204" pitchFamily="34" charset="0"/>
              </a:rPr>
              <a:t>Return: num. bytes read if OK, 0 on EOF, -1 on error</a:t>
            </a:r>
          </a:p>
        </p:txBody>
      </p:sp>
    </p:spTree>
    <p:extLst>
      <p:ext uri="{BB962C8B-B14F-4D97-AF65-F5344CB8AC3E}">
        <p14:creationId xmlns:p14="http://schemas.microsoft.com/office/powerpoint/2010/main" val="3438456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RIO Input Functions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828800" y="2971800"/>
            <a:ext cx="8307388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0988" eaLnBrk="0" hangingPunct="0"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rio_readnb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reads up to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bytes from file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fd</a:t>
            </a: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Stopping conditions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maxlen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bytes read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EOF encountered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Calls to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rio_readlineb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rio_readnb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can be interleaved arbitrarily on the same descriptor</a:t>
            </a:r>
          </a:p>
          <a:p>
            <a:pPr lvl="2" eaLnBrk="1" hangingPunct="1">
              <a:lnSpc>
                <a:spcPct val="97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Warning: Don’t interleave with calls to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</a:t>
            </a: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1630364" y="4132264"/>
            <a:ext cx="9207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1604964" y="1366838"/>
            <a:ext cx="7745069" cy="2064284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"csapp.h"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void rio_readinitb(rio_t *rp, int fd);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ssize_t rio_readlineb(rio_t *rp, void *usrbuf, size_t maxlen);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ssize_t rio_readnb(rio_t *rp, void *usrbuf, size_t n);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en-US" altLang="en-US" sz="1600">
                <a:solidFill>
                  <a:srgbClr val="990000"/>
                </a:solidFill>
                <a:latin typeface="Calibri" panose="020F0502020204030204" pitchFamily="34" charset="0"/>
              </a:rPr>
              <a:t>Return: num. bytes read if OK, 0 on EOF, -1 on error</a:t>
            </a:r>
          </a:p>
        </p:txBody>
      </p:sp>
    </p:spTree>
    <p:extLst>
      <p:ext uri="{BB962C8B-B14F-4D97-AF65-F5344CB8AC3E}">
        <p14:creationId xmlns:p14="http://schemas.microsoft.com/office/powerpoint/2010/main" val="197356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RIO Example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903414" y="1220788"/>
            <a:ext cx="8307387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Copying the lines of a text file from standard input to standard output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2411413" y="2286000"/>
            <a:ext cx="7004050" cy="3295650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"csapp.h"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main(int argc, char **argv)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int n;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rio_t rio;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char buf[MAXLINE];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Rio_readinitb(&amp;rio, STDIN_FILENO);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while((n = Rio_readlineb(&amp;rio, buf, MAXLINE)) != 0)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        Rio_writen(STDOUT_FILENO, buf, n);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exit(0);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2104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1905000" y="0"/>
            <a:ext cx="6878638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Choosing I/O Functions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905000" y="752475"/>
            <a:ext cx="8472488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General rule: use the highest-level I/O functions you can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Many C programmers are able to do all of their work using the standard I/O functions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to use standard I/O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working with disk or terminal files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to use raw Unix I/O 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you need to fetch file metadata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 rare cases when you need absolute highest performance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to use RIO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you are reading and writing network sockets or pipes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Never use standard I/O or raw Unix I/O on sockets or pipes</a:t>
            </a:r>
          </a:p>
        </p:txBody>
      </p:sp>
    </p:spTree>
    <p:extLst>
      <p:ext uri="{BB962C8B-B14F-4D97-AF65-F5344CB8AC3E}">
        <p14:creationId xmlns:p14="http://schemas.microsoft.com/office/powerpoint/2010/main" val="15997809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1981200" y="190501"/>
            <a:ext cx="822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Unix I/O vs. Standard I/O vs. RIO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920875" y="1220789"/>
            <a:ext cx="8307388" cy="529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and RIO are implemented using low-level Unix I/O</a:t>
            </a: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Which ones should you use in your programs?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4264026" y="2698751"/>
            <a:ext cx="4041775" cy="1577975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4264026" y="4276725"/>
            <a:ext cx="4041775" cy="685800"/>
          </a:xfrm>
          <a:prstGeom prst="rect">
            <a:avLst/>
          </a:prstGeom>
          <a:solidFill>
            <a:srgbClr val="FCFBF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Unix I/O functions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(accessed via system calls)</a:t>
            </a: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4265613" y="3590925"/>
            <a:ext cx="1447800" cy="685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 Standard I/O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functions</a:t>
            </a: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4910139" y="2909888"/>
            <a:ext cx="2248349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C application program</a:t>
            </a:r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1765300" y="2236788"/>
            <a:ext cx="1989138" cy="1818063"/>
          </a:xfrm>
          <a:prstGeom prst="rect">
            <a:avLst/>
          </a:prstGeom>
          <a:solidFill>
            <a:srgbClr val="F2F2F2"/>
          </a:solidFill>
          <a:ln w="64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fopen  fdopen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fread  fwrite fscanf fprintf  sscanf sprintf fgets  fputs fflush fseek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fclose</a:t>
            </a:r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2063751" y="4205287"/>
            <a:ext cx="1662933" cy="833178"/>
          </a:xfrm>
          <a:prstGeom prst="rect">
            <a:avLst/>
          </a:prstGeom>
          <a:solidFill>
            <a:srgbClr val="F2F2F2"/>
          </a:solidFill>
          <a:ln w="64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open   read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write  lseek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stat   close</a:t>
            </a:r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 flipH="1">
            <a:off x="3749675" y="4625976"/>
            <a:ext cx="484188" cy="1587"/>
          </a:xfrm>
          <a:prstGeom prst="line">
            <a:avLst/>
          </a:prstGeom>
          <a:noFill/>
          <a:ln w="1260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Text Box 10"/>
          <p:cNvSpPr txBox="1">
            <a:spLocks noChangeArrowheads="1"/>
          </p:cNvSpPr>
          <p:nvPr/>
        </p:nvSpPr>
        <p:spPr bwMode="auto">
          <a:xfrm>
            <a:off x="8674100" y="3276600"/>
            <a:ext cx="1841500" cy="1325620"/>
          </a:xfrm>
          <a:prstGeom prst="rect">
            <a:avLst/>
          </a:prstGeom>
          <a:solidFill>
            <a:srgbClr val="F2F2F2"/>
          </a:solidFill>
          <a:ln w="64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rio_readn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rio_writen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rio_readinitb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rio_readlineb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rio_readnb</a:t>
            </a:r>
          </a:p>
        </p:txBody>
      </p:sp>
      <p:sp>
        <p:nvSpPr>
          <p:cNvPr id="39948" name="Rectangle 11"/>
          <p:cNvSpPr>
            <a:spLocks noChangeArrowheads="1"/>
          </p:cNvSpPr>
          <p:nvPr/>
        </p:nvSpPr>
        <p:spPr bwMode="auto">
          <a:xfrm>
            <a:off x="6858000" y="3590925"/>
            <a:ext cx="1447800" cy="685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 RIO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functions</a:t>
            </a:r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 flipH="1" flipV="1">
            <a:off x="3779839" y="3121026"/>
            <a:ext cx="492125" cy="758825"/>
          </a:xfrm>
          <a:prstGeom prst="line">
            <a:avLst/>
          </a:prstGeom>
          <a:noFill/>
          <a:ln w="1260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13"/>
          <p:cNvSpPr>
            <a:spLocks noChangeShapeType="1"/>
          </p:cNvSpPr>
          <p:nvPr/>
        </p:nvSpPr>
        <p:spPr bwMode="auto">
          <a:xfrm>
            <a:off x="8318500" y="3938587"/>
            <a:ext cx="368300" cy="1588"/>
          </a:xfrm>
          <a:prstGeom prst="line">
            <a:avLst/>
          </a:prstGeom>
          <a:noFill/>
          <a:ln w="1260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97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1914526" y="434975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Pros and Cons of Unix I/O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Pros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Unix I/O is the most general and lowest overhead form of I/O.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All other I/O packages are implemented using Unix I/O functions.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Unix I/O provides functions for accessing file metadata.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Cons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Dealing with short counts is tricky and error prone.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Efficient reading of text lines requires some form of buffering, also tricky and error prone.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Both of these issues are addressed by the standard I/O and RIO packages.</a:t>
            </a:r>
          </a:p>
        </p:txBody>
      </p:sp>
    </p:spTree>
    <p:extLst>
      <p:ext uri="{BB962C8B-B14F-4D97-AF65-F5344CB8AC3E}">
        <p14:creationId xmlns:p14="http://schemas.microsoft.com/office/powerpoint/2010/main" val="3742425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1900239" y="160339"/>
            <a:ext cx="7591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Pros and Cons of Standard I/O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507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Pros: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Buffering increases efficiency by decreasing the number of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read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write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system calls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Short counts are handled automatically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Cons: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Provides no function for accessing file metadata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is not appropriate for input and output on network sockets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There are poorly documented restrictions on streams that interact badly with restrictions on sockets</a:t>
            </a:r>
          </a:p>
        </p:txBody>
      </p:sp>
    </p:spTree>
    <p:extLst>
      <p:ext uri="{BB962C8B-B14F-4D97-AF65-F5344CB8AC3E}">
        <p14:creationId xmlns:p14="http://schemas.microsoft.com/office/powerpoint/2010/main" val="1726051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1881189" y="-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Accessing Directories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873250" y="609600"/>
            <a:ext cx="85661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Only recommended operation on a directory: read its entries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dirent structure contains information about a directory entry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DIR structure contains information about directory while stepping through its entries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Note d_name is only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 filename; you’ll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want to traverse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subdirectories and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append those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directory names to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your path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(and that to your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full path) to open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 file.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4937126" y="2260600"/>
            <a:ext cx="5646739" cy="4034054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&lt;sys/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types.h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dirent.h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DIR *directory;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dirent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*de;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if (!(directory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opendir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dir_name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error("Failed to open directory");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while (0 != (de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readdir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(directory)))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("Found file: %s\n", de-&gt;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d_name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closedir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(directory);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8485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1881189" y="-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Tree Walker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873250" y="609600"/>
            <a:ext cx="85661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If your directory entry is a directory, recursively </a:t>
            </a:r>
            <a:r>
              <a:rPr lang="en-US" alt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opendir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() that and continue to traverse!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Make sure you’re not reading the “.” and “..” files</a:t>
            </a:r>
          </a:p>
          <a:p>
            <a:pPr lvl="1"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19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You can </a:t>
            </a:r>
            <a:r>
              <a:rPr lang="en-US" altLang="en-US" sz="19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strcmp</a:t>
            </a:r>
            <a:r>
              <a:rPr lang="en-US" altLang="en-US" sz="19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() the </a:t>
            </a:r>
            <a:r>
              <a:rPr lang="en-US" altLang="en-US" sz="19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d_name</a:t>
            </a:r>
            <a:r>
              <a:rPr lang="en-US" altLang="en-US" sz="19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entry with “.” and with “..”</a:t>
            </a:r>
          </a:p>
          <a:p>
            <a:pPr lvl="2"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19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strcmp</a:t>
            </a:r>
            <a:r>
              <a:rPr lang="en-US" altLang="en-US" sz="19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() returns 0 if the strings are equal</a:t>
            </a:r>
          </a:p>
        </p:txBody>
      </p:sp>
    </p:spTree>
    <p:extLst>
      <p:ext uri="{BB962C8B-B14F-4D97-AF65-F5344CB8AC3E}">
        <p14:creationId xmlns:p14="http://schemas.microsoft.com/office/powerpoint/2010/main" val="1365736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1881189" y="-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Tree Walker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873250" y="609600"/>
            <a:ext cx="85661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There is a library that does this for you, too!</a:t>
            </a:r>
            <a:endParaRPr lang="en-US" altLang="en-US" sz="19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458518" y="1143000"/>
            <a:ext cx="7395614" cy="4618830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ftw.h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display_info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fpath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 *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tflag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FTW *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ftwbuf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("%s\n",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fpath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           /* To tell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nftw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to continue */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http://linux.die.net/man/3/ftw</a:t>
            </a:r>
          </a:p>
          <a:p>
            <a:pPr>
              <a:spcBef>
                <a:spcPct val="0"/>
              </a:spcBef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calls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display_info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each file, including its stat and path!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nftw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("/",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display_info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20, 0) == -1) {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nftw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exit(EXIT_FAILURE);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exit(EXIT_SUCCESS);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8956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76400" y="228600"/>
            <a:ext cx="8307388" cy="553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Key Features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Elegant mapping of files to devices allows kernel to export simple interface called Unix I/O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Important idea: All input and output is handled in a consistent and uniform way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Basic Unix I/O operations (system calls):  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Opening and closing files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open()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and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close()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and writing a file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read()</a:t>
            </a: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and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write()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Changing the </a:t>
            </a:r>
            <a:r>
              <a:rPr lang="en-US" altLang="en-US" sz="2400" b="1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current file position</a:t>
            </a:r>
            <a:r>
              <a:rPr lang="en-US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(seek)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indicates next offset into file to read or write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lseek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()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6157210" y="3200402"/>
            <a:ext cx="4048828" cy="1047297"/>
            <a:chOff x="2709" y="3504"/>
            <a:chExt cx="3000" cy="776"/>
          </a:xfrm>
        </p:grpSpPr>
        <p:sp>
          <p:nvSpPr>
            <p:cNvPr id="6149" name="Rectangle 4"/>
            <p:cNvSpPr>
              <a:spLocks noChangeArrowheads="1"/>
            </p:cNvSpPr>
            <p:nvPr/>
          </p:nvSpPr>
          <p:spPr bwMode="auto">
            <a:xfrm>
              <a:off x="2709" y="3504"/>
              <a:ext cx="270" cy="275"/>
            </a:xfrm>
            <a:prstGeom prst="rect">
              <a:avLst/>
            </a:prstGeom>
            <a:solidFill>
              <a:srgbClr val="D5F1C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en-US" baseline="-25000">
                  <a:solidFill>
                    <a:srgbClr val="000000"/>
                  </a:solidFill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6150" name="Rectangle 5"/>
            <p:cNvSpPr>
              <a:spLocks noChangeArrowheads="1"/>
            </p:cNvSpPr>
            <p:nvPr/>
          </p:nvSpPr>
          <p:spPr bwMode="auto">
            <a:xfrm>
              <a:off x="2982" y="3504"/>
              <a:ext cx="270" cy="275"/>
            </a:xfrm>
            <a:prstGeom prst="rect">
              <a:avLst/>
            </a:prstGeom>
            <a:solidFill>
              <a:srgbClr val="D5F1C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en-US" baseline="-25000">
                  <a:solidFill>
                    <a:srgbClr val="00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6151" name="Rectangle 6"/>
            <p:cNvSpPr>
              <a:spLocks noChangeArrowheads="1"/>
            </p:cNvSpPr>
            <p:nvPr/>
          </p:nvSpPr>
          <p:spPr bwMode="auto">
            <a:xfrm>
              <a:off x="3255" y="3504"/>
              <a:ext cx="828" cy="275"/>
            </a:xfrm>
            <a:prstGeom prst="rect">
              <a:avLst/>
            </a:prstGeom>
            <a:solidFill>
              <a:srgbClr val="D5F1C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• • •</a:t>
              </a:r>
            </a:p>
          </p:txBody>
        </p:sp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4074" y="3504"/>
              <a:ext cx="270" cy="275"/>
            </a:xfrm>
            <a:prstGeom prst="rect">
              <a:avLst/>
            </a:prstGeom>
            <a:solidFill>
              <a:srgbClr val="D5F1C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en-US" baseline="-25000">
                  <a:solidFill>
                    <a:srgbClr val="000000"/>
                  </a:solidFill>
                  <a:latin typeface="Calibri" panose="020F0502020204030204" pitchFamily="34" charset="0"/>
                </a:rPr>
                <a:t>k-1</a:t>
              </a:r>
            </a:p>
          </p:txBody>
        </p:sp>
        <p:sp>
          <p:nvSpPr>
            <p:cNvPr id="6153" name="Rectangle 8"/>
            <p:cNvSpPr>
              <a:spLocks noChangeArrowheads="1"/>
            </p:cNvSpPr>
            <p:nvPr/>
          </p:nvSpPr>
          <p:spPr bwMode="auto">
            <a:xfrm>
              <a:off x="4341" y="3504"/>
              <a:ext cx="270" cy="275"/>
            </a:xfrm>
            <a:prstGeom prst="rect">
              <a:avLst/>
            </a:prstGeom>
            <a:solidFill>
              <a:srgbClr val="FCFBF9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en-US" baseline="-25000">
                  <a:solidFill>
                    <a:srgbClr val="000000"/>
                  </a:solidFill>
                  <a:latin typeface="Calibri" panose="020F0502020204030204" pitchFamily="34" charset="0"/>
                </a:rPr>
                <a:t>k</a:t>
              </a:r>
            </a:p>
          </p:txBody>
        </p:sp>
        <p:sp>
          <p:nvSpPr>
            <p:cNvPr id="6154" name="Rectangle 9"/>
            <p:cNvSpPr>
              <a:spLocks noChangeArrowheads="1"/>
            </p:cNvSpPr>
            <p:nvPr/>
          </p:nvSpPr>
          <p:spPr bwMode="auto">
            <a:xfrm>
              <a:off x="4613" y="3504"/>
              <a:ext cx="270" cy="275"/>
            </a:xfrm>
            <a:prstGeom prst="rect">
              <a:avLst/>
            </a:prstGeom>
            <a:solidFill>
              <a:srgbClr val="FCFBF9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en-US" baseline="-25000">
                  <a:solidFill>
                    <a:srgbClr val="000000"/>
                  </a:solidFill>
                  <a:latin typeface="Calibri" panose="020F0502020204030204" pitchFamily="34" charset="0"/>
                </a:rPr>
                <a:t>k+1</a:t>
              </a:r>
            </a:p>
          </p:txBody>
        </p:sp>
        <p:sp>
          <p:nvSpPr>
            <p:cNvPr id="6155" name="Rectangle 10"/>
            <p:cNvSpPr>
              <a:spLocks noChangeArrowheads="1"/>
            </p:cNvSpPr>
            <p:nvPr/>
          </p:nvSpPr>
          <p:spPr bwMode="auto">
            <a:xfrm>
              <a:off x="4881" y="3504"/>
              <a:ext cx="828" cy="275"/>
            </a:xfrm>
            <a:prstGeom prst="rect">
              <a:avLst/>
            </a:prstGeom>
            <a:solidFill>
              <a:srgbClr val="FCFBF9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• • •</a:t>
              </a:r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 flipV="1">
              <a:off x="4475" y="3783"/>
              <a:ext cx="0" cy="243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3551" y="4005"/>
              <a:ext cx="1763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Current file position = 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9130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1900239" y="160339"/>
            <a:ext cx="7591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Exercise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507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Write a file copy function that takes two file paths, and copies the first file over the second.</a:t>
            </a: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37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879600" y="1"/>
            <a:ext cx="649605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Opening Files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890714" y="836613"/>
            <a:ext cx="8624887" cy="554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Opening a file informs the kernel that you are getting ready to access that file</a:t>
            </a: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Returns a small identifying integer </a:t>
            </a:r>
            <a:r>
              <a:rPr lang="en-US" altLang="en-US" sz="2800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file descriptor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fd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== -1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indicates that an error occurred</a:t>
            </a:r>
          </a:p>
          <a:p>
            <a:pPr eaLnBrk="1" hangingPunct="1">
              <a:lnSpc>
                <a:spcPct val="8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Each process created by a Unix shell begins life with three open files associated with a terminal: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0: standard input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1: standard output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2: standard error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346325" y="1597025"/>
            <a:ext cx="6324600" cy="1571842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file descriptor */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if ((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open("/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etc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/hosts", O_RDONLY))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perror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("open");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exit(1);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1EFEBD2-74E4-4502-9770-28407C782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7161" y="5144161"/>
            <a:ext cx="3651985" cy="132562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stdlib.h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&lt;sys/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types.h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&lt;sys/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fcntl.h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91908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879600" y="1"/>
            <a:ext cx="649605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Flags and Permissions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890714" y="836613"/>
            <a:ext cx="8624887" cy="554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Flags are bit fields, and you can OR them together to add/compose them as the second parameter:</a:t>
            </a: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O_CREAT: Create a file if it does not exist (delete its contents if it does!!)</a:t>
            </a: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O_APPEND: Append to a file if writing (i.e., do not delete the file contents if the file exists)</a:t>
            </a: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O_RDONLY: Read only</a:t>
            </a: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O_WRONLY: Write only</a:t>
            </a:r>
            <a:b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O_RDWR: Read and write (can you make this using O_RDONLY and O_WRONLY above?)	</a:t>
            </a: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Permissions are in 3-bit octal: read, write and execute (4, 2, and 1) for the owner, group, and everyone, respectively:</a:t>
            </a: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For example, 0777 is </a:t>
            </a:r>
            <a:r>
              <a:rPr lang="en-US" altLang="en-US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read+write+execute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for owner, group, and user</a:t>
            </a: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What would be </a:t>
            </a:r>
            <a:r>
              <a:rPr lang="en-US" altLang="en-US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read+write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for only the current user, and nothing </a:t>
            </a: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for others?</a:t>
            </a: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41B13B0B-DDCD-468C-8767-2D05E7B95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710" y="3440401"/>
            <a:ext cx="4688940" cy="340735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O_CREAT | O_APPEND | O_RDWR</a:t>
            </a:r>
          </a:p>
        </p:txBody>
      </p:sp>
    </p:spTree>
    <p:extLst>
      <p:ext uri="{BB962C8B-B14F-4D97-AF65-F5344CB8AC3E}">
        <p14:creationId xmlns:p14="http://schemas.microsoft.com/office/powerpoint/2010/main" val="413902499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905001" y="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Closing Files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981200" y="936625"/>
            <a:ext cx="8229600" cy="574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Closing a file informs the kernel that you are finished accessing that file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Closing an already closed file is a recipe for disaster in threaded programs (more on this later)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Moral: Always check return codes, even for seemingly benign functions such as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close()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362200" y="2003426"/>
            <a:ext cx="6324600" cy="1818063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fd;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file descriptor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retval;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return value */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if ((retval = close(fd))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perror("close");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exit(1);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1222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1905000" y="0"/>
            <a:ext cx="649605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Files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903414" y="533400"/>
            <a:ext cx="8307387" cy="597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a file copies bytes from the current file position to memory, and then updates file position</a:t>
            </a: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Returns number of bytes read from file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into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buf</a:t>
            </a: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Return type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ssize_t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is signed integer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nbytes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&lt; 0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indicates that an error occurred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–"/>
            </a:pPr>
            <a:r>
              <a:rPr lang="en-US" altLang="en-US" sz="2400" b="1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Short counts</a:t>
            </a:r>
            <a:r>
              <a:rPr lang="en-US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nbytes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&lt;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sizeof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buf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)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 are possible and are not errors!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2359025" y="1295401"/>
            <a:ext cx="6076950" cy="2556727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char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[512];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   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file descriptor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nbytes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number of bytes read */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Open file 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... 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Then read up to 512 bytes from file 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if ((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nbytes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read(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)))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perror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("read");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exit(1);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26390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905001" y="271463"/>
            <a:ext cx="6634163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Writing Files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905000" y="914400"/>
            <a:ext cx="8548688" cy="565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Writing a file copies bytes from memory to the current file position, and then updates current file position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Returns number of bytes written from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buf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to file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nbytes &lt; 0</a:t>
            </a:r>
            <a:r>
              <a:rPr lang="en-US" altLang="en-US" sz="2000" b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indicates that an error occurred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As with reads, short counts are possible and are not errors!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355850" y="1905001"/>
            <a:ext cx="6565900" cy="2556727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char buf[512];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fd; 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file descriptor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nbytes;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number of bytes read */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Open the file fd ...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Then write up to 512 bytes from buf to file fd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if ((nbytes = write(fd, buf, sizeof(buf))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perror("write");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exit(1);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6484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rake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4457</Words>
  <Application>Microsoft Office PowerPoint</Application>
  <PresentationFormat>Widescreen</PresentationFormat>
  <Paragraphs>747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Aptos</vt:lpstr>
      <vt:lpstr>Arial</vt:lpstr>
      <vt:lpstr>Calibri</vt:lpstr>
      <vt:lpstr>Courier New</vt:lpstr>
      <vt:lpstr>Goudy Old Style</vt:lpstr>
      <vt:lpstr>Times New Roman</vt:lpstr>
      <vt:lpstr>Wingdings</vt:lpstr>
      <vt:lpstr>MarrakeshVTI</vt:lpstr>
      <vt:lpstr>File I/O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Mongan, William</dc:creator>
  <cp:lastModifiedBy>Mongan, William</cp:lastModifiedBy>
  <cp:revision>61</cp:revision>
  <dcterms:created xsi:type="dcterms:W3CDTF">2024-01-11T18:12:50Z</dcterms:created>
  <dcterms:modified xsi:type="dcterms:W3CDTF">2024-02-06T16:40:40Z</dcterms:modified>
</cp:coreProperties>
</file>