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303" r:id="rId7"/>
    <p:sldId id="262" r:id="rId8"/>
    <p:sldId id="263" r:id="rId9"/>
    <p:sldId id="264" r:id="rId10"/>
    <p:sldId id="265" r:id="rId11"/>
    <p:sldId id="266" r:id="rId12"/>
    <p:sldId id="267" r:id="rId13"/>
    <p:sldId id="304" r:id="rId14"/>
    <p:sldId id="305" r:id="rId15"/>
    <p:sldId id="268" r:id="rId16"/>
    <p:sldId id="269" r:id="rId17"/>
    <p:sldId id="270" r:id="rId18"/>
    <p:sldId id="271" r:id="rId19"/>
    <p:sldId id="272" r:id="rId20"/>
    <p:sldId id="30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9" r:id="rId37"/>
    <p:sldId id="300" r:id="rId38"/>
    <p:sldId id="301" r:id="rId39"/>
    <p:sldId id="290" r:id="rId40"/>
    <p:sldId id="297" r:id="rId41"/>
    <p:sldId id="298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0DA15-3E23-4B3A-9B4B-D8F7260A0BF4}" v="30" dt="2024-02-06T16:18:27.717"/>
    <p1510:client id="{DA61C592-A5F7-492A-94AC-594AEAC6ABD8}" v="770" dt="2024-02-06T16:40:4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gan, William" userId="790697fe-eab5-4364-bacb-50bc558c0899" providerId="ADAL" clId="{8E70DA15-3E23-4B3A-9B4B-D8F7260A0BF4}"/>
    <pc:docChg chg="undo redo custSel modSld">
      <pc:chgData name="Mongan, William" userId="790697fe-eab5-4364-bacb-50bc558c0899" providerId="ADAL" clId="{8E70DA15-3E23-4B3A-9B4B-D8F7260A0BF4}" dt="2024-02-06T16:18:27.716" v="94" actId="1036"/>
      <pc:docMkLst>
        <pc:docMk/>
      </pc:docMkLst>
      <pc:sldChg chg="addSp modSp mod">
        <pc:chgData name="Mongan, William" userId="790697fe-eab5-4364-bacb-50bc558c0899" providerId="ADAL" clId="{8E70DA15-3E23-4B3A-9B4B-D8F7260A0BF4}" dt="2024-02-06T16:18:27.716" v="94" actId="1036"/>
        <pc:sldMkLst>
          <pc:docMk/>
          <pc:sldMk cId="491908564" sldId="261"/>
        </pc:sldMkLst>
        <pc:spChg chg="add mod">
          <ac:chgData name="Mongan, William" userId="790697fe-eab5-4364-bacb-50bc558c0899" providerId="ADAL" clId="{8E70DA15-3E23-4B3A-9B4B-D8F7260A0BF4}" dt="2024-02-06T16:16:28.805" v="14" actId="1076"/>
          <ac:spMkLst>
            <pc:docMk/>
            <pc:sldMk cId="491908564" sldId="261"/>
            <ac:spMk id="5" creationId="{404E1496-4E25-4DA2-8A85-7FAA0FECD996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6" creationId="{41B13B0B-DDCD-468C-8767-2D05E7B9570B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7" creationId="{D0945E27-93D3-417A-AA81-D147E6B12ED3}"/>
          </ac:spMkLst>
        </pc:spChg>
        <pc:spChg chg="mod">
          <ac:chgData name="Mongan, William" userId="790697fe-eab5-4364-bacb-50bc558c0899" providerId="ADAL" clId="{8E70DA15-3E23-4B3A-9B4B-D8F7260A0BF4}" dt="2024-02-06T16:16:21.582" v="12" actId="6549"/>
          <ac:spMkLst>
            <pc:docMk/>
            <pc:sldMk cId="491908564" sldId="261"/>
            <ac:spMk id="7172" creationId="{00000000-0000-0000-0000-000000000000}"/>
          </ac:spMkLst>
        </pc:spChg>
        <pc:spChg chg="mod">
          <ac:chgData name="Mongan, William" userId="790697fe-eab5-4364-bacb-50bc558c0899" providerId="ADAL" clId="{8E70DA15-3E23-4B3A-9B4B-D8F7260A0BF4}" dt="2024-02-06T16:18:08.713" v="56" actId="1076"/>
          <ac:spMkLst>
            <pc:docMk/>
            <pc:sldMk cId="491908564" sldId="261"/>
            <ac:spMk id="8194" creationId="{00000000-0000-0000-0000-000000000000}"/>
          </ac:spMkLst>
        </pc:spChg>
      </pc:sldChg>
    </pc:docChg>
  </pc:docChgLst>
  <pc:docChgLst>
    <pc:chgData name="Mongan, William" userId="790697fe-eab5-4364-bacb-50bc558c0899" providerId="ADAL" clId="{DA61C592-A5F7-492A-94AC-594AEAC6ABD8}"/>
    <pc:docChg chg="addSld modSld">
      <pc:chgData name="Mongan, William" userId="790697fe-eab5-4364-bacb-50bc558c0899" providerId="ADAL" clId="{DA61C592-A5F7-492A-94AC-594AEAC6ABD8}" dt="2024-02-06T16:40:40.128" v="790" actId="20577"/>
      <pc:docMkLst>
        <pc:docMk/>
      </pc:docMkLst>
      <pc:sldChg chg="addSp delSp modSp">
        <pc:chgData name="Mongan, William" userId="790697fe-eab5-4364-bacb-50bc558c0899" providerId="ADAL" clId="{DA61C592-A5F7-492A-94AC-594AEAC6ABD8}" dt="2024-02-06T16:36:56.567" v="27" actId="1076"/>
        <pc:sldMkLst>
          <pc:docMk/>
          <pc:sldMk cId="491908564" sldId="261"/>
        </pc:sldMkLst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5" creationId="{404E1496-4E25-4DA2-8A85-7FAA0FECD996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7" creationId="{D0945E27-93D3-417A-AA81-D147E6B12ED3}"/>
          </ac:spMkLst>
        </pc:spChg>
        <pc:spChg chg="add mod">
          <ac:chgData name="Mongan, William" userId="790697fe-eab5-4364-bacb-50bc558c0899" providerId="ADAL" clId="{DA61C592-A5F7-492A-94AC-594AEAC6ABD8}" dt="2024-02-06T16:36:56.567" v="27" actId="1076"/>
          <ac:spMkLst>
            <pc:docMk/>
            <pc:sldMk cId="491908564" sldId="261"/>
            <ac:spMk id="8" creationId="{E1EFEBD2-74E4-4502-9770-28407C7824C5}"/>
          </ac:spMkLst>
        </pc:spChg>
      </pc:sldChg>
      <pc:sldChg chg="delSp modSp add mod modAnim">
        <pc:chgData name="Mongan, William" userId="790697fe-eab5-4364-bacb-50bc558c0899" providerId="ADAL" clId="{DA61C592-A5F7-492A-94AC-594AEAC6ABD8}" dt="2024-02-06T16:40:40.128" v="790" actId="20577"/>
        <pc:sldMkLst>
          <pc:docMk/>
          <pc:sldMk cId="4139024999" sldId="303"/>
        </pc:sldMkLst>
        <pc:spChg chg="del mod">
          <ac:chgData name="Mongan, William" userId="790697fe-eab5-4364-bacb-50bc558c0899" providerId="ADAL" clId="{DA61C592-A5F7-492A-94AC-594AEAC6ABD8}" dt="2024-02-06T16:36:53.245" v="25" actId="21"/>
          <ac:spMkLst>
            <pc:docMk/>
            <pc:sldMk cId="4139024999" sldId="303"/>
            <ac:spMk id="5" creationId="{404E1496-4E25-4DA2-8A85-7FAA0FECD996}"/>
          </ac:spMkLst>
        </pc:spChg>
        <pc:spChg chg="mod">
          <ac:chgData name="Mongan, William" userId="790697fe-eab5-4364-bacb-50bc558c0899" providerId="ADAL" clId="{DA61C592-A5F7-492A-94AC-594AEAC6ABD8}" dt="2024-02-06T16:39:42.970" v="461" actId="1076"/>
          <ac:spMkLst>
            <pc:docMk/>
            <pc:sldMk cId="4139024999" sldId="303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7:24.112" v="28" actId="478"/>
          <ac:spMkLst>
            <pc:docMk/>
            <pc:sldMk cId="4139024999" sldId="303"/>
            <ac:spMk id="7" creationId="{D0945E27-93D3-417A-AA81-D147E6B12ED3}"/>
          </ac:spMkLst>
        </pc:spChg>
        <pc:spChg chg="mod">
          <ac:chgData name="Mongan, William" userId="790697fe-eab5-4364-bacb-50bc558c0899" providerId="ADAL" clId="{DA61C592-A5F7-492A-94AC-594AEAC6ABD8}" dt="2024-02-06T16:36:45.528" v="22" actId="20577"/>
          <ac:spMkLst>
            <pc:docMk/>
            <pc:sldMk cId="4139024999" sldId="303"/>
            <ac:spMk id="7170" creationId="{00000000-0000-0000-0000-000000000000}"/>
          </ac:spMkLst>
        </pc:spChg>
        <pc:spChg chg="del">
          <ac:chgData name="Mongan, William" userId="790697fe-eab5-4364-bacb-50bc558c0899" providerId="ADAL" clId="{DA61C592-A5F7-492A-94AC-594AEAC6ABD8}" dt="2024-02-06T16:36:48.969" v="23" actId="478"/>
          <ac:spMkLst>
            <pc:docMk/>
            <pc:sldMk cId="4139024999" sldId="303"/>
            <ac:spMk id="7172" creationId="{00000000-0000-0000-0000-000000000000}"/>
          </ac:spMkLst>
        </pc:spChg>
        <pc:spChg chg="mod">
          <ac:chgData name="Mongan, William" userId="790697fe-eab5-4364-bacb-50bc558c0899" providerId="ADAL" clId="{DA61C592-A5F7-492A-94AC-594AEAC6ABD8}" dt="2024-02-06T16:40:40.128" v="790" actId="20577"/>
          <ac:spMkLst>
            <pc:docMk/>
            <pc:sldMk cId="4139024999" sldId="303"/>
            <ac:spMk id="8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909AE-45E1-450E-BAE9-114020E3861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1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AEA790-F10E-496D-B9E1-E7A68119ABE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2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2BA7-9AB6-4008-B81A-426EA130177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23B1A-00AA-DADE-5383-43B5B9E3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63174028-9042-1694-B1CA-D468C71928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1C35C5F1-4F58-E995-6611-A53CD2196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B8BA57AF-C6C2-F95A-EF13-F239F9AB9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0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CA6E8-5A1B-E178-CFF8-6B79D692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106EDF29-A9F5-E98D-C43D-460617FB80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EB50230A-3B0F-F549-8659-9A085B906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A0CB54EB-8F60-7A4F-F0A1-9B4D6F4C4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5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5115F-97EE-4B2C-BB42-C3CD1604773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7DB154-7BC7-4CE3-ACFA-20657D165CF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0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EA09E3-E745-4801-A676-942D2519F83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D44BF-79D4-45B5-BAC4-8259F394349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B45D7-F9AB-4923-A035-7C2391C1DC9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0689A-5EA9-48B6-A749-169B96ACD99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8C0B5B-EF5C-4D4C-9CE4-68871E02B8F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4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C4F025-FF9D-4C60-913C-B00F8FB4921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2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9DCA56-6A9F-4FE5-8228-0E6C8C28BAE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0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0666A-8305-4921-A0D1-BCD01F43737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2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6A6EB-4B3D-48E8-BCD9-70C6361111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3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643AB8-E65F-4D87-852E-3748D916BA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9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0BBDD-5302-4545-A12A-7E16823E1B6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1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8CE23D-EC65-437B-9622-06CD07505C5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08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219C28-AE19-4FF3-AE92-424162F31C9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7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435F17-5715-4A87-BC09-DB9146F3CC9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DE51D-71F3-4D99-8D8E-251C965E0DF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A169B-6D79-401C-9869-7C5641D212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3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DA9D6-A50A-4073-A04F-11D09190AA6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09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AC45CB-B2F6-42FE-A201-BC8D7A6A753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1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B005A6-1AED-4076-A8CD-2D111E03124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76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734507-4C0F-477A-82D8-740C8859D6D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74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E2EB2B-A88F-416C-9BC2-2B241E3BE7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7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94CA9-FB6C-4A5A-BAF7-DA9D7CCC8D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26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0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32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3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9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10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4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9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E0F70A-2A61-4E1A-B38B-91141835FA6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9D87BB-64CA-4835-B7F3-265E9269D31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5F025-15D7-44B8-91CC-7FD2568F824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4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0481C-740F-408C-9B72-85A1C1BC5F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81189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Simple Unix I/O 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9600" y="1219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standard in to standard out, one byte at a time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28864" y="1752600"/>
            <a:ext cx="6510337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main(void)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read(0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1)) == 1)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(write(1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 != 1)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exit(20);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(“read from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failed”);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exit(10);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6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5476" y="3048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Metadata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data about data, in this case file data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Per-file metadata maintained by kernel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accessed by users with the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fstat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97076" y="1771650"/>
            <a:ext cx="8264525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Metadata returned by the stat and fstat functions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stat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st_dev;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ino_t         st_ino;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inode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mode_t        st_mode;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protection and file type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nlink_t       st_nlink;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hard links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uid_t         st_uid;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user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gid_t         st_gid;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group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st_rdev;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type (if inode device)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off_t         st_size;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total size, in bytes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st_blksize;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blocksize for filesystem I/O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st_blocks;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blocks allocated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st_atime;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access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st_mtime;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modification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st_ctime;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change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7377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81200" y="76201"/>
            <a:ext cx="8153400" cy="575760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statcheck.c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Querying and manipulating a file’s meta data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*type,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[1], &amp;stat);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(S_ISREG(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"regular";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if (S_ISDIR(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"directory";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"other";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&amp; S_IRUSR))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OK to read?*/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"yes";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"no";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("type: %s, read: %s\n", type,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781801" y="550863"/>
            <a:ext cx="3649663" cy="231050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chmod 000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no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directory,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/dev/kmem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other, read: yes</a:t>
            </a:r>
          </a:p>
        </p:txBody>
      </p:sp>
    </p:spTree>
    <p:extLst>
      <p:ext uri="{BB962C8B-B14F-4D97-AF65-F5344CB8AC3E}">
        <p14:creationId xmlns:p14="http://schemas.microsoft.com/office/powerpoint/2010/main" val="99212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F27F7-0753-462D-55BF-C3B7B4601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D833E4E5-1EC2-E8FD-1786-8DA092EC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Dynamically allocating a buffer from the size of a file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9BBFCFBC-EBE7-6BEF-709B-7E00BB65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4" y="1972236"/>
            <a:ext cx="7868501" cy="3049169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main(void)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open("filename", O_RDWR | O_CREAT | O_APPEND, 0666);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struct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// fill in the file statistics using this stat structure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("File size: %d\n",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malloc(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bytes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62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BF109-1DF2-0B19-2721-6BF785326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91A35E39-5EBA-BCD0-CA17-E72F3CBF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Using seek to read custom data structures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0D71B42A-4250-74C9-17F0-1C280118E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549" y="4318895"/>
            <a:ext cx="7127913" cy="2310505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// Seek to the beginning of the second tree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lseek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tree), SEEK_SET);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bytesread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A7D1E93-BDD9-C8ED-378A-B6D80CB4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" y="1288862"/>
            <a:ext cx="4165564" cy="4280275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tree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char wood[25];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age;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leaves;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rings;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tree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(struct tree *)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malloc(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strcpy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-&gt;wood, "Oak");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-&gt;age = 5;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-&gt;leaves = 7;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-&gt;rings = 3;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34713D7-169E-72B5-2779-771186122849}"/>
              </a:ext>
            </a:extLst>
          </p:cNvPr>
          <p:cNvSpPr/>
          <p:nvPr/>
        </p:nvSpPr>
        <p:spPr>
          <a:xfrm>
            <a:off x="6096000" y="1891553"/>
            <a:ext cx="2743200" cy="153744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does the file descriptor pointer refer after each write/read?</a:t>
            </a:r>
          </a:p>
        </p:txBody>
      </p:sp>
    </p:spTree>
    <p:extLst>
      <p:ext uri="{BB962C8B-B14F-4D97-AF65-F5344CB8AC3E}">
        <p14:creationId xmlns:p14="http://schemas.microsoft.com/office/powerpoint/2010/main" val="52477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81188" y="1"/>
            <a:ext cx="87106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How the Unix Kernel Represents Open Files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87539" y="1066800"/>
            <a:ext cx="83073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descriptors referencing two distinct open disk files. Descriptor 1 (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points to terminal, and descriptor 4 points to open disk file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5151438" y="258712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5186364" y="426352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9499600" y="3122612"/>
            <a:ext cx="914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Info in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 struct</a:t>
            </a:r>
          </a:p>
        </p:txBody>
      </p:sp>
      <p:sp>
        <p:nvSpPr>
          <p:cNvPr id="14378" name="AutoShape 41"/>
          <p:cNvSpPr>
            <a:spLocks/>
          </p:cNvSpPr>
          <p:nvPr/>
        </p:nvSpPr>
        <p:spPr bwMode="auto">
          <a:xfrm>
            <a:off x="9134476" y="2886076"/>
            <a:ext cx="366713" cy="1189037"/>
          </a:xfrm>
          <a:prstGeom prst="rightBrace">
            <a:avLst>
              <a:gd name="adj1" fmla="val 133254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981200" y="-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Sharing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95475" y="641350"/>
            <a:ext cx="83073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distinct descriptors sharing the same disk file through two distinct open file table entries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E.g., Calling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twice with the same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filename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argument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30538" y="29384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30538" y="31670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30538" y="33956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030538" y="36242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30538" y="38528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420938" y="29384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420938" y="31670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420938" y="33956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420938" y="36242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420938" y="38528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2279209" y="193378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8406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4314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392738" y="3230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392738" y="35353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392738" y="3840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3352800" y="292100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392738" y="2925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92738" y="49069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392738" y="5211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5392738" y="5516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5392738" y="4602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3352800" y="395128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752601" y="33510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1752601" y="31224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1858963" y="289381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V="1">
            <a:off x="6310314" y="290512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8001000" y="28971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001000" y="38115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001000" y="32019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001000" y="35067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5151438" y="261887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5186364" y="429527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 flipV="1">
            <a:off x="6230938" y="2905125"/>
            <a:ext cx="1770062" cy="1854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889126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905000" y="457201"/>
            <a:ext cx="8305800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Question: How does a shell implement I/O redirection?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unix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&gt; ls &gt; foo.txt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Answer: By calling the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Copies (per-process) descriptor table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to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397126" y="4073526"/>
            <a:ext cx="1833563" cy="1717675"/>
            <a:chOff x="550" y="3187"/>
            <a:chExt cx="1155" cy="1082"/>
          </a:xfrm>
        </p:grpSpPr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112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4" name="Rectangle 5"/>
            <p:cNvSpPr>
              <a:spLocks noChangeArrowheads="1"/>
            </p:cNvSpPr>
            <p:nvPr/>
          </p:nvSpPr>
          <p:spPr bwMode="auto">
            <a:xfrm>
              <a:off x="112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405" name="Rectangle 6"/>
            <p:cNvSpPr>
              <a:spLocks noChangeArrowheads="1"/>
            </p:cNvSpPr>
            <p:nvPr/>
          </p:nvSpPr>
          <p:spPr bwMode="auto">
            <a:xfrm>
              <a:off x="112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6" name="Rectangle 7"/>
            <p:cNvSpPr>
              <a:spLocks noChangeArrowheads="1"/>
            </p:cNvSpPr>
            <p:nvPr/>
          </p:nvSpPr>
          <p:spPr bwMode="auto">
            <a:xfrm>
              <a:off x="112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7" name="Rectangle 8"/>
            <p:cNvSpPr>
              <a:spLocks noChangeArrowheads="1"/>
            </p:cNvSpPr>
            <p:nvPr/>
          </p:nvSpPr>
          <p:spPr bwMode="auto">
            <a:xfrm>
              <a:off x="112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408" name="Rectangle 9"/>
            <p:cNvSpPr>
              <a:spLocks noChangeArrowheads="1"/>
            </p:cNvSpPr>
            <p:nvPr/>
          </p:nvSpPr>
          <p:spPr bwMode="auto">
            <a:xfrm>
              <a:off x="550" y="3187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409" name="Rectangle 10"/>
            <p:cNvSpPr>
              <a:spLocks noChangeArrowheads="1"/>
            </p:cNvSpPr>
            <p:nvPr/>
          </p:nvSpPr>
          <p:spPr bwMode="auto">
            <a:xfrm>
              <a:off x="550" y="3404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550" y="3621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11" name="Rectangle 12"/>
            <p:cNvSpPr>
              <a:spLocks noChangeArrowheads="1"/>
            </p:cNvSpPr>
            <p:nvPr/>
          </p:nvSpPr>
          <p:spPr bwMode="auto">
            <a:xfrm>
              <a:off x="550" y="3838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12" name="Rectangle 13"/>
            <p:cNvSpPr>
              <a:spLocks noChangeArrowheads="1"/>
            </p:cNvSpPr>
            <p:nvPr/>
          </p:nvSpPr>
          <p:spPr bwMode="auto">
            <a:xfrm>
              <a:off x="550" y="4055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2927350" y="3448438"/>
            <a:ext cx="20798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grpSp>
        <p:nvGrpSpPr>
          <p:cNvPr id="16390" name="Group 15"/>
          <p:cNvGrpSpPr>
            <a:grpSpLocks/>
          </p:cNvGrpSpPr>
          <p:nvPr/>
        </p:nvGrpSpPr>
        <p:grpSpPr bwMode="auto">
          <a:xfrm>
            <a:off x="6732589" y="4073526"/>
            <a:ext cx="1831975" cy="1717675"/>
            <a:chOff x="3281" y="3187"/>
            <a:chExt cx="1154" cy="1082"/>
          </a:xfrm>
        </p:grpSpPr>
        <p:sp>
          <p:nvSpPr>
            <p:cNvPr id="16393" name="Rectangle 16"/>
            <p:cNvSpPr>
              <a:spLocks noChangeArrowheads="1"/>
            </p:cNvSpPr>
            <p:nvPr/>
          </p:nvSpPr>
          <p:spPr bwMode="auto">
            <a:xfrm>
              <a:off x="385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385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5" name="Rectangle 18"/>
            <p:cNvSpPr>
              <a:spLocks noChangeArrowheads="1"/>
            </p:cNvSpPr>
            <p:nvPr/>
          </p:nvSpPr>
          <p:spPr bwMode="auto">
            <a:xfrm>
              <a:off x="385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6" name="Rectangle 19"/>
            <p:cNvSpPr>
              <a:spLocks noChangeArrowheads="1"/>
            </p:cNvSpPr>
            <p:nvPr/>
          </p:nvSpPr>
          <p:spPr bwMode="auto">
            <a:xfrm>
              <a:off x="385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7" name="Rectangle 20"/>
            <p:cNvSpPr>
              <a:spLocks noChangeArrowheads="1"/>
            </p:cNvSpPr>
            <p:nvPr/>
          </p:nvSpPr>
          <p:spPr bwMode="auto">
            <a:xfrm>
              <a:off x="385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8" name="Rectangle 21"/>
            <p:cNvSpPr>
              <a:spLocks noChangeArrowheads="1"/>
            </p:cNvSpPr>
            <p:nvPr/>
          </p:nvSpPr>
          <p:spPr bwMode="auto">
            <a:xfrm>
              <a:off x="3281" y="3187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399" name="Rectangle 22"/>
            <p:cNvSpPr>
              <a:spLocks noChangeArrowheads="1"/>
            </p:cNvSpPr>
            <p:nvPr/>
          </p:nvSpPr>
          <p:spPr bwMode="auto">
            <a:xfrm>
              <a:off x="3281" y="3404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00" name="Rectangle 23"/>
            <p:cNvSpPr>
              <a:spLocks noChangeArrowheads="1"/>
            </p:cNvSpPr>
            <p:nvPr/>
          </p:nvSpPr>
          <p:spPr bwMode="auto">
            <a:xfrm>
              <a:off x="3281" y="3621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01" name="Rectangle 24"/>
            <p:cNvSpPr>
              <a:spLocks noChangeArrowheads="1"/>
            </p:cNvSpPr>
            <p:nvPr/>
          </p:nvSpPr>
          <p:spPr bwMode="auto">
            <a:xfrm>
              <a:off x="3281" y="3838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02" name="Rectangle 25"/>
            <p:cNvSpPr>
              <a:spLocks noChangeArrowheads="1"/>
            </p:cNvSpPr>
            <p:nvPr/>
          </p:nvSpPr>
          <p:spPr bwMode="auto">
            <a:xfrm>
              <a:off x="3281" y="4055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91" name="Text Box 26"/>
          <p:cNvSpPr txBox="1">
            <a:spLocks noChangeArrowheads="1"/>
          </p:cNvSpPr>
          <p:nvPr/>
        </p:nvSpPr>
        <p:spPr bwMode="auto">
          <a:xfrm>
            <a:off x="7234239" y="3448438"/>
            <a:ext cx="192813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6392" name="AutoShape 27"/>
          <p:cNvSpPr>
            <a:spLocks noChangeArrowheads="1"/>
          </p:cNvSpPr>
          <p:nvPr/>
        </p:nvSpPr>
        <p:spPr bwMode="auto">
          <a:xfrm>
            <a:off x="5148263" y="4530726"/>
            <a:ext cx="1295400" cy="592137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74839" y="869950"/>
            <a:ext cx="854868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Step #1: open file to which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should be redirected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Happens in child executing shell code, before exec()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6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881189" y="76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90714" y="915988"/>
            <a:ext cx="86248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Step #2: call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dup2(4,1)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cause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=1 (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to refer to disk file pointed at by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=4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352800" y="3246438"/>
            <a:ext cx="2057400" cy="13573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refcnt=2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536576"/>
            <a:ext cx="2514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0668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Unix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a sequence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m-1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I/O devices are represented as files: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/dev/sda2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disk partition)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/dev/tty2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(terminal)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Even the kernel is represented as a file: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kmem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memory image)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/proc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   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85240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Descriptor dup2() example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979614" y="5029200"/>
            <a:ext cx="830738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this program print for file containing “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abcde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”?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44714" y="1066800"/>
            <a:ext cx="675761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fd1, fd2, fd3;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c1, c2, c3;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fd1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fd2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fd3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Dup2(fd2, fd3);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Read(fd1, &amp;c1,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Read(fd2, &amp;c2,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Read(fd3, &amp;c3,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("c1 = %c, c2 = %c, c3 = %c\n", c1, c2, c3);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9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817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908176" y="1362076"/>
            <a:ext cx="7896225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C standard library 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libc.a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contains a collection of higher-level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standard I/O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functions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Documented in Appendix B of K&amp;R.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Examples of standard I/O functions: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fopen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fclose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bytes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text lines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fgets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fputs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Formatted reading and writing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fscanf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fprintf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38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Streams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87539" y="477838"/>
            <a:ext cx="8307387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models open files as </a:t>
            </a:r>
            <a:r>
              <a:rPr lang="en-US" alt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streams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Abstraction for a file descriptor and a buffer in memory.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Similar to buffered RIO (later)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 programs begin life with three open streams </a:t>
            </a:r>
            <a:b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(defined in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stdio.h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(standard input)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output)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stderr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error)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411539" y="3733800"/>
            <a:ext cx="8565308" cy="231050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*stdin;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input  (descriptor 0)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output (descriptor 1)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*stderr;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error  (descriptor 2)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//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does the same thing but to a memory buffer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"Hello, world! My favorite number is %d\n“, 42);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55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 Standard I/O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81200" y="838201"/>
            <a:ext cx="82296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 use buffered I/O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 flushed to output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on “\n” or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call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071939" y="11430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printf("h");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44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602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83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4403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8975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3547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\n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6811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269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373564" y="1557338"/>
            <a:ext cx="1587" cy="1676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529139" y="13716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printf("e");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4830764" y="1709738"/>
            <a:ext cx="1587" cy="1524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4910139" y="16017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6583364" y="2700338"/>
            <a:ext cx="1587" cy="533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86376" y="186213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049964" y="2471738"/>
            <a:ext cx="1587" cy="762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5667376" y="21351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printf("o");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154738" y="239553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printf("\n");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5211764" y="1938338"/>
            <a:ext cx="1587" cy="1295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5668964" y="2166938"/>
            <a:ext cx="1587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5440364" y="3538539"/>
            <a:ext cx="1587" cy="8223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5513389" y="3748088"/>
            <a:ext cx="223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fflush(stdout);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3155950" y="2314575"/>
            <a:ext cx="5921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459163" y="2632076"/>
            <a:ext cx="685800" cy="6016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191001" y="4433888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write(1, buf, 6);</a:t>
            </a:r>
          </a:p>
        </p:txBody>
      </p:sp>
    </p:spTree>
    <p:extLst>
      <p:ext uri="{BB962C8B-B14F-4D97-AF65-F5344CB8AC3E}">
        <p14:creationId xmlns:p14="http://schemas.microsoft.com/office/powerpoint/2010/main" val="146910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881189" y="76201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Buffering in Action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879601" y="1189037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see this buffering in action for yourself, using the always fascinating Unix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strace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program: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800600" y="2597151"/>
            <a:ext cx="5562600" cy="181806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linux&gt; strace ./hello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execve("./hello", ["hello"], [/* ... */]).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write(1, "hello\n", 6...)              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_exit(0)                                = ?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81200" y="2590800"/>
            <a:ext cx="2590800" cy="329539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printf("h");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printf("o");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fflush(stdout);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682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905001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912939" y="1295401"/>
            <a:ext cx="7896225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can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Encountering (end-of-file) EOF on reads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text lines from a terminal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network sockets or Unix pipes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never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from disk files (except for EOF)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to disk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One way to deal with short counts in your code: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the RIO (Robust I/O) package from your textbook’s 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csapp.c</a:t>
            </a:r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</a:t>
            </a:r>
          </a:p>
        </p:txBody>
      </p:sp>
    </p:spTree>
    <p:extLst>
      <p:ext uri="{BB962C8B-B14F-4D97-AF65-F5344CB8AC3E}">
        <p14:creationId xmlns:p14="http://schemas.microsoft.com/office/powerpoint/2010/main" val="310236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RIO Package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14514" y="1220788"/>
            <a:ext cx="8701087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is a set of wrappers that provide efficient and robust I/O in apps, </a:t>
            </a:r>
            <a:b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such as network programs that are subject to short counts</a:t>
            </a: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provides two different kinds of functions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input and output of binary data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input of binary data and text lines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routines are </a:t>
            </a:r>
            <a:r>
              <a:rPr lang="en-US" altLang="en-US" sz="16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thread-safe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can be interleaved arbitrarily on the same descriptor</a:t>
            </a:r>
          </a:p>
          <a:p>
            <a:pPr lvl="2" eaLnBrk="1" hangingPunct="1">
              <a:spcBef>
                <a:spcPts val="400"/>
              </a:spcBef>
            </a:pP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Download from the Internet: (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csapp.c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csapp.h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43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RIO Input and Output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890714" y="1220788"/>
            <a:ext cx="8701087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Same interface as Unix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transferring data on network sockets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short count only if it encounters EOF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use it when you know how many bytes to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returns a short count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can be interleaved arbitrarily on the same descriptor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693863" y="2667000"/>
            <a:ext cx="747897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rio_readn(int fd, void *usrbuf, size_t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rio_writen(int fd,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transferred if OK,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0 on EOF (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 only), -1 on error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8841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52600" y="76201"/>
            <a:ext cx="8710612" cy="57578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robustly read n bytes (unbuffered)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void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EINTR)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interrupted by sig handler return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and call read() again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return -1;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set by read() */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else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	break;  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EOF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(n -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return &gt;= 0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17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981200" y="-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Motivation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887539" y="563563"/>
            <a:ext cx="8307387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Applications Read/Write One Character at a Time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getc, putc, ungetc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line of text, stopping at newline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Implementing as Calls to Unix I/O Expensive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&amp; Write involve require Unix kernel calls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&gt; 10,000 clock cycles</a:t>
            </a:r>
          </a:p>
          <a:p>
            <a:pPr eaLnBrk="1" hangingPunct="1">
              <a:spcBef>
                <a:spcPts val="700"/>
              </a:spcBef>
            </a:pPr>
            <a:b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Unix read() to grab block of bytes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User input functions take one byte at a time from buffer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Refill buffer when empty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578475" y="3611563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216275" y="3611563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216275" y="3613151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303464" y="3635376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45848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889125" y="119063"/>
            <a:ext cx="58245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 Types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8610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Regular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containing user/app data (binary, text, whatever)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OS does not know anything about the format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other than “sequence of bytes”, akin to main memory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that contains the names and locations of other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Character special and block special files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Terminals (character special) and disks (block special)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FIFO (named pipe)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inter-process communication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network communication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4555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6248400" y="30400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Implementation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reading from file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has associated buffer to hold bytes that have been read from file but not yet read by user code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Layered on Unix File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886200" y="30400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886200" y="30400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967039" y="305593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 rot="-5400000" flipH="1" flipV="1">
            <a:off x="3494088" y="3419476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 rot="-5400000" flipH="1" flipV="1">
            <a:off x="5781676" y="34956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244726" y="36496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4225925" y="38020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V="1">
            <a:off x="62484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86106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248400" y="28114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6781800" y="26590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629400" y="4921251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4267200" y="4921251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2286000" y="4921251"/>
            <a:ext cx="82296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2286000" y="4921251"/>
            <a:ext cx="19812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not in buffer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8991600" y="4921251"/>
            <a:ext cx="15240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unseen</a:t>
            </a:r>
          </a:p>
        </p:txBody>
      </p:sp>
      <p:sp>
        <p:nvSpPr>
          <p:cNvPr id="28693" name="Freeform 20"/>
          <p:cNvSpPr>
            <a:spLocks/>
          </p:cNvSpPr>
          <p:nvPr/>
        </p:nvSpPr>
        <p:spPr bwMode="auto">
          <a:xfrm rot="16200000" flipH="1" flipV="1">
            <a:off x="8524876" y="5376863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5902325" y="5607051"/>
            <a:ext cx="25908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Current File Position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42672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89916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4267200" y="4645025"/>
            <a:ext cx="4724400" cy="17462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5410200" y="4497388"/>
            <a:ext cx="26670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2296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Declaration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903414" y="1296988"/>
            <a:ext cx="8307387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information contained in struct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976438" y="4267200"/>
            <a:ext cx="8539162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typedef struct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rio_fd; 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descriptor for this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rio_cnt;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unread bytes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*rio_bufptr;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next unread byte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rio_buf[RIO_BUFSIZE];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internal buffer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 rio_t;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248400" y="24304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886200" y="24304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886200" y="24304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967039" y="245268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 rot="-5400000" flipH="1" flipV="1">
            <a:off x="3494088" y="2805113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 rot="-5400000" flipH="1" flipV="1">
            <a:off x="5781676" y="28860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2244726" y="30400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4225925" y="31924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62484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86106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248400" y="22018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6781800" y="20494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480367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87539" y="944563"/>
            <a:ext cx="830738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Efficiently read text lines and binary data from a file partially cached in an internal memory buffer</a:t>
            </a: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a text line of up to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stores the line in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usrbuf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reading text lines from network sockets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Newline (‘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\n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’) encountered</a:t>
            </a:r>
          </a:p>
          <a:p>
            <a:pPr lvl="2" eaLnBrk="1" hangingPunct="1"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868489" y="1871663"/>
            <a:ext cx="7745069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343845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28800" y="2971800"/>
            <a:ext cx="830738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up to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can be interleaved arbitrarily on the same descriptor</a:t>
            </a:r>
          </a:p>
          <a:p>
            <a:pPr lvl="2" eaLnBrk="1" hangingPunct="1">
              <a:lnSpc>
                <a:spcPct val="97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Warning: Don’t interleave with calls to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604964" y="1366838"/>
            <a:ext cx="7745069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rio_readnb(rio_t *rp,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19735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Example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903414" y="1220788"/>
            <a:ext cx="8307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the lines of a text file from standard input to standard output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411413" y="2286000"/>
            <a:ext cx="7004050" cy="329565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main(int argc, char **argv)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rio_t rio;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buf[MAXLINE];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Rio_readinitb(&amp;rio, STDIN_FILENO);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while((n = Rio_readlineb(&amp;rio, buf, MAXLINE)) != 0)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        Rio_writen(STDOUT_FILENO, buf,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104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905000" y="0"/>
            <a:ext cx="68786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Choosing I/O Functions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05000" y="752475"/>
            <a:ext cx="8472488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General rule: use the highest-level I/O functions you can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C programmers are able to do all of their work using the standard I/O functions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standard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working with disk or terminal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raw Unix I/O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need to fetch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 rare cases when you need absolute highest performance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RIO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are reading and writing network sockets or pipes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use standard I/O or raw Unix I/O on sockets or pipes</a:t>
            </a:r>
          </a:p>
        </p:txBody>
      </p:sp>
    </p:spTree>
    <p:extLst>
      <p:ext uri="{BB962C8B-B14F-4D97-AF65-F5344CB8AC3E}">
        <p14:creationId xmlns:p14="http://schemas.microsoft.com/office/powerpoint/2010/main" val="1599780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vs. Standard I/O vs. RIO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20875" y="1220789"/>
            <a:ext cx="8307388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and RIO are implemented using low-level Unix I/O</a:t>
            </a: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Which ones should you use in your programs?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264026" y="2698751"/>
            <a:ext cx="4041775" cy="157797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264026" y="4276725"/>
            <a:ext cx="4041775" cy="685800"/>
          </a:xfrm>
          <a:prstGeom prst="rect">
            <a:avLst/>
          </a:prstGeom>
          <a:solidFill>
            <a:srgbClr val="FCFBF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Unix I/O functions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(accessed via system calls)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265613" y="3590925"/>
            <a:ext cx="1447800" cy="685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Standard I/O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4910139" y="2909888"/>
            <a:ext cx="224834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C application program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65300" y="2236788"/>
            <a:ext cx="1989138" cy="1818063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fdopen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fwrite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sscanf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fgets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fputs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fflush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fseek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2063751" y="4205287"/>
            <a:ext cx="1662933" cy="833178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open   read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write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lseek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   close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3749675" y="4625976"/>
            <a:ext cx="484188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8674100" y="3276600"/>
            <a:ext cx="1841500" cy="1325620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rio_writen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rio_readinitb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rio_readlineb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rio_readnb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6858000" y="3590925"/>
            <a:ext cx="1447800" cy="685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RIO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 flipV="1">
            <a:off x="3779839" y="3121026"/>
            <a:ext cx="492125" cy="758825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318500" y="3938587"/>
            <a:ext cx="3683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91452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Unix I/O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is the most general and lowest overhead form of I/O.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other I/O packages are implemented using Unix I/O functions.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provides functions for accessing file metadata.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 is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 reading of text lines requires some form of buffering, also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Both of these issues are addressed by the standard I/O and RIO packages.</a:t>
            </a:r>
          </a:p>
        </p:txBody>
      </p:sp>
    </p:spTree>
    <p:extLst>
      <p:ext uri="{BB962C8B-B14F-4D97-AF65-F5344CB8AC3E}">
        <p14:creationId xmlns:p14="http://schemas.microsoft.com/office/powerpoint/2010/main" val="374242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Standard I/O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increases efficiency by decreasing the number of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system calls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are handled automatically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Provides no function for accessing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is not appropriate for input and output on network sockets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are poorly documented restrictions on streams that interact badly with restrictions on sockets</a:t>
            </a:r>
          </a:p>
        </p:txBody>
      </p:sp>
    </p:spTree>
    <p:extLst>
      <p:ext uri="{BB962C8B-B14F-4D97-AF65-F5344CB8AC3E}">
        <p14:creationId xmlns:p14="http://schemas.microsoft.com/office/powerpoint/2010/main" val="1726051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Accessing Directories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recommended operation on a directory: read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dirent structure contains information about a directory entry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 structure contains information about directory while stepping through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Note d_name is only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filename; you’ll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want to traverse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subdirectories and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append those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names to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your path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(and that to your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full path) to open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file.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937126" y="2260600"/>
            <a:ext cx="564673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DIR *directory;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*de;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if (!(directory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error("Failed to open directory");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while (0 != (de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(directory)))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("Found file: %s\n", de-&gt;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48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8307388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Key Features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Elegant mapping of files to devices allows kernel to export simple interface called Unix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Important idea: All input and output is handled in a consistent and uniform way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Basic Unix I/O operations (system calls): 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a file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read()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Changing the </a:t>
            </a: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current file position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(seek)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next offset into file to read or write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lseek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()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157210" y="3200402"/>
            <a:ext cx="4048828" cy="1047297"/>
            <a:chOff x="2709" y="3504"/>
            <a:chExt cx="3000" cy="77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2709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982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55" y="3504"/>
              <a:ext cx="828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74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k-1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341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613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k+1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81" y="3504"/>
              <a:ext cx="828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4475" y="3783"/>
              <a:ext cx="0" cy="24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551" y="4005"/>
              <a:ext cx="1763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Current file position 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13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If your directory entry is a directory, recursively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opendir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that and continue to traverse!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Make sure you’re not reading the “.” and “..” files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the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d_name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entry with “.” and with “..”</a:t>
            </a:r>
          </a:p>
          <a:p>
            <a:pPr lvl="2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returns 0 if the strings are equal</a:t>
            </a:r>
          </a:p>
        </p:txBody>
      </p:sp>
    </p:spTree>
    <p:extLst>
      <p:ext uri="{BB962C8B-B14F-4D97-AF65-F5344CB8AC3E}">
        <p14:creationId xmlns:p14="http://schemas.microsoft.com/office/powerpoint/2010/main" val="136573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is a library that does this for you, too!</a:t>
            </a:r>
            <a:endParaRPr lang="en-US" altLang="en-US" sz="19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58518" y="1143000"/>
            <a:ext cx="7395614" cy="461883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tflag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FTW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ftwbuf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          /* To tell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continue */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http://linux.die.net/man/3/ftw</a:t>
            </a:r>
          </a:p>
          <a:p>
            <a:pPr>
              <a:spcBef>
                <a:spcPct val="0"/>
              </a:spcBef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calls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each file, including its stat and path!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0) == -1)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exit(EXIT_FAILURE);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exit(EXIT_SUCCESS);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956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Exercise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Write a file copy function that takes two file paths, and copies the first file over the second.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3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Files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 file informs the kernel that you are getting ready to access that file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a small identifying integer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== -1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Each process created by a Unix shell begins life with three open files associated with a terminal: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0: standard input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1: standard output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2: standard error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46325" y="1597025"/>
            <a:ext cx="632460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/hosts", O_RDONLY))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("open");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1EFEBD2-74E4-4502-9770-28407C78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161" y="5144161"/>
            <a:ext cx="3651985" cy="132562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fcntl.h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190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and Permissions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are bit fields, and you can OR them together to add/compose them as the second parameter: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O_CREAT: Create a file if it does not exist (delete its contents if it does!!)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O_APPEND: Append to a file if writing (i.e., do not delete the file contents if the file exists)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O_RDONLY: Read only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O_WRONLY: Write only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O_RDWR: Read and write (can you make this using O_RDONLY and O_WRONLY above?)	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Permissions are in 3-bit octal: read, write and execute (4, 2, and 1) for the owner, group, and everyone, respectively: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example, 0777 is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read+write+execute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owner, group, and user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be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only the current user, and nothing 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others?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1B13B0B-DDCD-468C-8767-2D05E7B9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710" y="3440401"/>
            <a:ext cx="4688940" cy="34073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O_CREAT | O_APPEND | O_RDWR</a:t>
            </a:r>
          </a:p>
        </p:txBody>
      </p:sp>
    </p:spTree>
    <p:extLst>
      <p:ext uri="{BB962C8B-B14F-4D97-AF65-F5344CB8AC3E}">
        <p14:creationId xmlns:p14="http://schemas.microsoft.com/office/powerpoint/2010/main" val="41390249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Files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936625"/>
            <a:ext cx="82296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 file informs the kernel that you are finished accessing that file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an already closed file is a recipe for disaster in threaded programs (more on this 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Moral: Always check return codes, even for seemingly benign functions such as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362200" y="2003426"/>
            <a:ext cx="6324600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retval;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return value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((retval = close(fd))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perror("close");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2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5000" y="0"/>
            <a:ext cx="64960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3414" y="533400"/>
            <a:ext cx="8307387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 file copies bytes from the current file position to memory, and then updates file position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read from file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into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 type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ssize_t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signed integer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0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–"/>
            </a:pP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Short counts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sizeof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are possible and are not errors!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359025" y="1295401"/>
            <a:ext cx="607695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Open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... 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Then read up to 512 bytes from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("read");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3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05001" y="271463"/>
            <a:ext cx="66341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Files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5000" y="914400"/>
            <a:ext cx="8548688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a file copies bytes from memory to the current file position, and then updates current file position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written from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to file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 &lt; 0</a:t>
            </a: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As with reads, short counts are possible and are not errors!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55850" y="1905001"/>
            <a:ext cx="656590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char buf[512];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nbytes;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Open the file fd ...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Then write up to 512 bytes from buf to file fd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((nbytes = write(fd, buf, sizeof(buf))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perror("write");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48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4759</Words>
  <Application>Microsoft Office PowerPoint</Application>
  <PresentationFormat>Widescreen</PresentationFormat>
  <Paragraphs>791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Arial</vt:lpstr>
      <vt:lpstr>Calibri</vt:lpstr>
      <vt:lpstr>Courier New</vt:lpstr>
      <vt:lpstr>Goudy Old Style</vt:lpstr>
      <vt:lpstr>Times New Roman</vt:lpstr>
      <vt:lpstr>Wingdings</vt:lpstr>
      <vt:lpstr>MarrakeshVTI</vt:lpstr>
      <vt:lpstr>File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64</cp:revision>
  <dcterms:created xsi:type="dcterms:W3CDTF">2024-01-11T18:12:50Z</dcterms:created>
  <dcterms:modified xsi:type="dcterms:W3CDTF">2024-02-13T16:28:42Z</dcterms:modified>
</cp:coreProperties>
</file>