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4961" autoAdjust="0"/>
  </p:normalViewPr>
  <p:slideViewPr>
    <p:cSldViewPr snapToGrid="0">
      <p:cViewPr varScale="1">
        <p:scale>
          <a:sx n="101" d="100"/>
          <a:sy n="101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68C49-1136-4CD6-BF84-09BF06A9E6E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2FD0-8EFD-48B5-A1D0-1004723E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>
            <a:extLst>
              <a:ext uri="{FF2B5EF4-FFF2-40B4-BE49-F238E27FC236}">
                <a16:creationId xmlns:a16="http://schemas.microsoft.com/office/drawing/2014/main" id="{C5C04367-70F9-C84C-7DA4-2AF174BDEE1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A5FC374-B2B0-4D67-B648-E1B46B43EC46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2225" name="Text Box 1">
            <a:extLst>
              <a:ext uri="{FF2B5EF4-FFF2-40B4-BE49-F238E27FC236}">
                <a16:creationId xmlns:a16="http://schemas.microsoft.com/office/drawing/2014/main" id="{6B1BE158-1D03-3347-A232-1A1F48CE41E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8771ACB3-FA9B-6B40-B01D-2102DCEFF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23557" name="Text Box 3">
            <a:extLst>
              <a:ext uri="{FF2B5EF4-FFF2-40B4-BE49-F238E27FC236}">
                <a16:creationId xmlns:a16="http://schemas.microsoft.com/office/drawing/2014/main" id="{30E7230F-E248-F553-BC6F-CF6914C07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0C83EED-CA14-4DD5-BACF-E24F4AC827E8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>
            <a:extLst>
              <a:ext uri="{FF2B5EF4-FFF2-40B4-BE49-F238E27FC236}">
                <a16:creationId xmlns:a16="http://schemas.microsoft.com/office/drawing/2014/main" id="{82B06EB3-FF7A-420D-27CA-6FA0AC91749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700C84D-567E-4E43-A371-5EAB61B4C87C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0417" name="Text Box 1">
            <a:extLst>
              <a:ext uri="{FF2B5EF4-FFF2-40B4-BE49-F238E27FC236}">
                <a16:creationId xmlns:a16="http://schemas.microsoft.com/office/drawing/2014/main" id="{942233F6-8134-FA41-A705-61D9210B786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9F5160EE-B0AE-3E4B-89F7-723ED6121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41989" name="Text Box 3">
            <a:extLst>
              <a:ext uri="{FF2B5EF4-FFF2-40B4-BE49-F238E27FC236}">
                <a16:creationId xmlns:a16="http://schemas.microsoft.com/office/drawing/2014/main" id="{ADB2C19E-78AC-3981-10E9-BE20B2421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1443482-8A74-4E3C-95A4-FF1ACA5E0D61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>
            <a:extLst>
              <a:ext uri="{FF2B5EF4-FFF2-40B4-BE49-F238E27FC236}">
                <a16:creationId xmlns:a16="http://schemas.microsoft.com/office/drawing/2014/main" id="{D3796A5A-ACF7-55E0-E980-44331AAA4D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99F0EC8-80FA-4EFD-9B9D-144F55E7B74B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12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1441" name="Text Box 1">
            <a:extLst>
              <a:ext uri="{FF2B5EF4-FFF2-40B4-BE49-F238E27FC236}">
                <a16:creationId xmlns:a16="http://schemas.microsoft.com/office/drawing/2014/main" id="{1195B922-E1BB-7B46-A7C4-759598DB843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42" name="Text Box 2">
            <a:extLst>
              <a:ext uri="{FF2B5EF4-FFF2-40B4-BE49-F238E27FC236}">
                <a16:creationId xmlns:a16="http://schemas.microsoft.com/office/drawing/2014/main" id="{8CB2553F-8891-6F47-AEB5-F0A09A8321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44037" name="Text Box 3">
            <a:extLst>
              <a:ext uri="{FF2B5EF4-FFF2-40B4-BE49-F238E27FC236}">
                <a16:creationId xmlns:a16="http://schemas.microsoft.com/office/drawing/2014/main" id="{6AA0788C-8595-A5A0-11CF-B4E03AF18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A803C74-78D8-4CAD-BE64-1FAE4A59744C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>
            <a:extLst>
              <a:ext uri="{FF2B5EF4-FFF2-40B4-BE49-F238E27FC236}">
                <a16:creationId xmlns:a16="http://schemas.microsoft.com/office/drawing/2014/main" id="{B6CB1B97-1646-7565-3080-4914CF699F2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6D5490DD-74C1-41C2-A138-C8A9E13141DF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13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2465" name="Text Box 1">
            <a:extLst>
              <a:ext uri="{FF2B5EF4-FFF2-40B4-BE49-F238E27FC236}">
                <a16:creationId xmlns:a16="http://schemas.microsoft.com/office/drawing/2014/main" id="{5C3156BF-8202-AC43-BDD3-1E619024940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2466" name="Text Box 2">
            <a:extLst>
              <a:ext uri="{FF2B5EF4-FFF2-40B4-BE49-F238E27FC236}">
                <a16:creationId xmlns:a16="http://schemas.microsoft.com/office/drawing/2014/main" id="{AB81093E-7D27-8E46-80FF-7CBFB59B8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46085" name="Text Box 3">
            <a:extLst>
              <a:ext uri="{FF2B5EF4-FFF2-40B4-BE49-F238E27FC236}">
                <a16:creationId xmlns:a16="http://schemas.microsoft.com/office/drawing/2014/main" id="{90AB3295-D6B8-9402-AC00-DA9DD15E9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4D90BEF-C101-4D0C-B6F4-2F484422CE86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>
            <a:extLst>
              <a:ext uri="{FF2B5EF4-FFF2-40B4-BE49-F238E27FC236}">
                <a16:creationId xmlns:a16="http://schemas.microsoft.com/office/drawing/2014/main" id="{0786F82F-91F5-25E3-0981-8645C12EF31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0645A4F-A008-4B4A-8A37-1228B11229F0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14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3489" name="Text Box 1">
            <a:extLst>
              <a:ext uri="{FF2B5EF4-FFF2-40B4-BE49-F238E27FC236}">
                <a16:creationId xmlns:a16="http://schemas.microsoft.com/office/drawing/2014/main" id="{3676705D-8A28-5444-896B-C662F2C6AD3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51BA3A0F-3081-C34C-973C-16302C116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48133" name="Text Box 3">
            <a:extLst>
              <a:ext uri="{FF2B5EF4-FFF2-40B4-BE49-F238E27FC236}">
                <a16:creationId xmlns:a16="http://schemas.microsoft.com/office/drawing/2014/main" id="{F120D051-67C6-F7B4-CE13-1BC42C490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652F783-435B-4564-932E-08BA355D1D3B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>
            <a:extLst>
              <a:ext uri="{FF2B5EF4-FFF2-40B4-BE49-F238E27FC236}">
                <a16:creationId xmlns:a16="http://schemas.microsoft.com/office/drawing/2014/main" id="{D441C148-0301-5262-21E9-022589099E4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19C280B-91A7-475A-B4A3-21D49D04B121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15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4513" name="Text Box 1">
            <a:extLst>
              <a:ext uri="{FF2B5EF4-FFF2-40B4-BE49-F238E27FC236}">
                <a16:creationId xmlns:a16="http://schemas.microsoft.com/office/drawing/2014/main" id="{D08E50FD-06B9-FD4D-867E-B7BE42C44AC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CB00CAAC-3E8B-B948-8406-8EDCDB362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0181" name="Text Box 3">
            <a:extLst>
              <a:ext uri="{FF2B5EF4-FFF2-40B4-BE49-F238E27FC236}">
                <a16:creationId xmlns:a16="http://schemas.microsoft.com/office/drawing/2014/main" id="{B836F0AF-0A0F-93BF-86A1-4CC0C756A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932E8F8-316D-4380-B2F1-83E347265422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>
            <a:extLst>
              <a:ext uri="{FF2B5EF4-FFF2-40B4-BE49-F238E27FC236}">
                <a16:creationId xmlns:a16="http://schemas.microsoft.com/office/drawing/2014/main" id="{1DC52A4C-24C1-F8AD-6976-9766E5640BC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D5A98E2-D085-4DC7-BCA4-C94E1B3CF588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16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5537" name="Text Box 1">
            <a:extLst>
              <a:ext uri="{FF2B5EF4-FFF2-40B4-BE49-F238E27FC236}">
                <a16:creationId xmlns:a16="http://schemas.microsoft.com/office/drawing/2014/main" id="{04B0F92E-F006-FF4C-89BB-C468DB109FC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CF1AD74A-2464-5D4A-9441-7D962FBE7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2229" name="Text Box 3">
            <a:extLst>
              <a:ext uri="{FF2B5EF4-FFF2-40B4-BE49-F238E27FC236}">
                <a16:creationId xmlns:a16="http://schemas.microsoft.com/office/drawing/2014/main" id="{BA66FFB1-F8AF-ED3D-B65B-11F25C427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F85B26B-5279-4440-984F-B29BC5FD5C1C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>
            <a:extLst>
              <a:ext uri="{FF2B5EF4-FFF2-40B4-BE49-F238E27FC236}">
                <a16:creationId xmlns:a16="http://schemas.microsoft.com/office/drawing/2014/main" id="{12F1CD46-9071-63DF-7AFA-BB64E4AD8F7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9604C1AD-8894-44D7-A848-8F4968E25113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17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6561" name="Text Box 1">
            <a:extLst>
              <a:ext uri="{FF2B5EF4-FFF2-40B4-BE49-F238E27FC236}">
                <a16:creationId xmlns:a16="http://schemas.microsoft.com/office/drawing/2014/main" id="{8A2D3EB2-2B3F-6B4C-8D6B-BCCD82023E3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D010CB58-843E-BF41-A70C-24F57988B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4277" name="Text Box 3">
            <a:extLst>
              <a:ext uri="{FF2B5EF4-FFF2-40B4-BE49-F238E27FC236}">
                <a16:creationId xmlns:a16="http://schemas.microsoft.com/office/drawing/2014/main" id="{85761FA7-49D8-6C5F-53C9-74238A794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548B3B9-18A7-4F98-9434-AF2B5D3F8ED6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>
            <a:extLst>
              <a:ext uri="{FF2B5EF4-FFF2-40B4-BE49-F238E27FC236}">
                <a16:creationId xmlns:a16="http://schemas.microsoft.com/office/drawing/2014/main" id="{F141A1CB-1640-B1F6-6DF7-74DA23C44E0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D21E3ED-EF36-4C03-B296-431A78E74803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18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7585" name="Text Box 1">
            <a:extLst>
              <a:ext uri="{FF2B5EF4-FFF2-40B4-BE49-F238E27FC236}">
                <a16:creationId xmlns:a16="http://schemas.microsoft.com/office/drawing/2014/main" id="{CDF83E68-CEF3-4A47-BAE8-86D5FA1F35C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D16E9C94-008B-2D44-860D-A6DEAA07D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6325" name="Text Box 3">
            <a:extLst>
              <a:ext uri="{FF2B5EF4-FFF2-40B4-BE49-F238E27FC236}">
                <a16:creationId xmlns:a16="http://schemas.microsoft.com/office/drawing/2014/main" id="{027458F0-D0D1-9E4D-72CE-80845B759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6B92CFD-E3D1-4A67-8D47-07ADB08FC420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>
            <a:extLst>
              <a:ext uri="{FF2B5EF4-FFF2-40B4-BE49-F238E27FC236}">
                <a16:creationId xmlns:a16="http://schemas.microsoft.com/office/drawing/2014/main" id="{D389A33A-E654-0D07-7770-D565B8BEA3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16B5B97-A4F0-4915-9562-6E75CBD7A402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19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8609" name="Text Box 1">
            <a:extLst>
              <a:ext uri="{FF2B5EF4-FFF2-40B4-BE49-F238E27FC236}">
                <a16:creationId xmlns:a16="http://schemas.microsoft.com/office/drawing/2014/main" id="{FD0833BF-DBDC-0046-8CAA-04B8DFBAD6A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2697BE71-EFFC-DC49-B941-8BA2D73A8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8373" name="Text Box 3">
            <a:extLst>
              <a:ext uri="{FF2B5EF4-FFF2-40B4-BE49-F238E27FC236}">
                <a16:creationId xmlns:a16="http://schemas.microsoft.com/office/drawing/2014/main" id="{56FFA3F5-BE6A-2EE6-5CD5-B3E7D0BDF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037FD3-8A76-4E56-B18E-5E6B662049AB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>
            <a:extLst>
              <a:ext uri="{FF2B5EF4-FFF2-40B4-BE49-F238E27FC236}">
                <a16:creationId xmlns:a16="http://schemas.microsoft.com/office/drawing/2014/main" id="{30093021-BD97-19EE-9EA9-D897CE93D9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D0D1209-A85C-42BC-8404-18803E6EE415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20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9633" name="Text Box 1">
            <a:extLst>
              <a:ext uri="{FF2B5EF4-FFF2-40B4-BE49-F238E27FC236}">
                <a16:creationId xmlns:a16="http://schemas.microsoft.com/office/drawing/2014/main" id="{CEA55433-FE80-0342-81C8-ED32B5E2A41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9634" name="Text Box 2">
            <a:extLst>
              <a:ext uri="{FF2B5EF4-FFF2-40B4-BE49-F238E27FC236}">
                <a16:creationId xmlns:a16="http://schemas.microsoft.com/office/drawing/2014/main" id="{B3B7D2C8-B09A-8249-A0B1-92CE339E3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0421" name="Text Box 3">
            <a:extLst>
              <a:ext uri="{FF2B5EF4-FFF2-40B4-BE49-F238E27FC236}">
                <a16:creationId xmlns:a16="http://schemas.microsoft.com/office/drawing/2014/main" id="{B55BC970-EF04-C5A6-163D-8AE31D2A6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BC0E860-6B9C-42BA-9B39-674871F271B8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>
            <a:extLst>
              <a:ext uri="{FF2B5EF4-FFF2-40B4-BE49-F238E27FC236}">
                <a16:creationId xmlns:a16="http://schemas.microsoft.com/office/drawing/2014/main" id="{71EC01B9-73D4-167D-A700-3561FAEE39B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07BD2B5-8D1A-4A2A-912C-2A2BD0A4C8EE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3249" name="Text Box 1">
            <a:extLst>
              <a:ext uri="{FF2B5EF4-FFF2-40B4-BE49-F238E27FC236}">
                <a16:creationId xmlns:a16="http://schemas.microsoft.com/office/drawing/2014/main" id="{FC9FE0B4-BC97-284E-82C8-7082A035A01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>
            <a:extLst>
              <a:ext uri="{FF2B5EF4-FFF2-40B4-BE49-F238E27FC236}">
                <a16:creationId xmlns:a16="http://schemas.microsoft.com/office/drawing/2014/main" id="{F38282E5-C078-0743-BBE0-2CCFD4706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6B435BC3-9828-751D-28D2-D9167E9C9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293CDB5-3186-4302-B7FA-CC773BBB621D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>
            <a:extLst>
              <a:ext uri="{FF2B5EF4-FFF2-40B4-BE49-F238E27FC236}">
                <a16:creationId xmlns:a16="http://schemas.microsoft.com/office/drawing/2014/main" id="{55FF3CAB-2407-8E19-315C-89DF66318E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5BC851A-5EC8-4C89-B9A4-D70C5257ED9E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21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0657" name="Text Box 1">
            <a:extLst>
              <a:ext uri="{FF2B5EF4-FFF2-40B4-BE49-F238E27FC236}">
                <a16:creationId xmlns:a16="http://schemas.microsoft.com/office/drawing/2014/main" id="{BDF0CC07-E127-744C-B89B-7BDDBAAC308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0658" name="Text Box 2">
            <a:extLst>
              <a:ext uri="{FF2B5EF4-FFF2-40B4-BE49-F238E27FC236}">
                <a16:creationId xmlns:a16="http://schemas.microsoft.com/office/drawing/2014/main" id="{36BA56FF-5A8A-AD4D-B8E4-A77B3A0CB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2469" name="Text Box 3">
            <a:extLst>
              <a:ext uri="{FF2B5EF4-FFF2-40B4-BE49-F238E27FC236}">
                <a16:creationId xmlns:a16="http://schemas.microsoft.com/office/drawing/2014/main" id="{F12580E1-AEBF-0598-0140-8C3D80A7C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9DEEAA5-812C-4823-9AF6-1CA96C2577E1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>
            <a:extLst>
              <a:ext uri="{FF2B5EF4-FFF2-40B4-BE49-F238E27FC236}">
                <a16:creationId xmlns:a16="http://schemas.microsoft.com/office/drawing/2014/main" id="{47ABD641-7CDD-7407-15B7-230054F780D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9476425-7BC2-4DD8-A85A-E40C4DF0C2AB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22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1681" name="Text Box 1">
            <a:extLst>
              <a:ext uri="{FF2B5EF4-FFF2-40B4-BE49-F238E27FC236}">
                <a16:creationId xmlns:a16="http://schemas.microsoft.com/office/drawing/2014/main" id="{1DCA6AAA-CBF8-134F-832A-67D2A64D2CC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>
            <a:extLst>
              <a:ext uri="{FF2B5EF4-FFF2-40B4-BE49-F238E27FC236}">
                <a16:creationId xmlns:a16="http://schemas.microsoft.com/office/drawing/2014/main" id="{40A48D44-BB0A-A64F-9F97-BDB8434B3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4517" name="Text Box 3">
            <a:extLst>
              <a:ext uri="{FF2B5EF4-FFF2-40B4-BE49-F238E27FC236}">
                <a16:creationId xmlns:a16="http://schemas.microsoft.com/office/drawing/2014/main" id="{8E2F19C9-F685-EA41-4C52-E8FC2D9CA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A3E980-3E4D-4354-A41A-A951B277F916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>
            <a:extLst>
              <a:ext uri="{FF2B5EF4-FFF2-40B4-BE49-F238E27FC236}">
                <a16:creationId xmlns:a16="http://schemas.microsoft.com/office/drawing/2014/main" id="{9AAD5D1D-F33F-3402-DD4B-AD89F3D5733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690887F-2663-4171-B7F3-8CDDEDE358A8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23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2705" name="Text Box 1">
            <a:extLst>
              <a:ext uri="{FF2B5EF4-FFF2-40B4-BE49-F238E27FC236}">
                <a16:creationId xmlns:a16="http://schemas.microsoft.com/office/drawing/2014/main" id="{C9910E93-6711-844E-B22B-790629C0065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EAE49FCB-EB88-BB46-A431-8330BBFB0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>
            <a:extLst>
              <a:ext uri="{FF2B5EF4-FFF2-40B4-BE49-F238E27FC236}">
                <a16:creationId xmlns:a16="http://schemas.microsoft.com/office/drawing/2014/main" id="{52E8BE0D-5D10-F924-FA6E-8DDC9EF809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E530D2E-06B1-4413-B0A6-D776143EB3D4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24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3729" name="Text Box 1">
            <a:extLst>
              <a:ext uri="{FF2B5EF4-FFF2-40B4-BE49-F238E27FC236}">
                <a16:creationId xmlns:a16="http://schemas.microsoft.com/office/drawing/2014/main" id="{89C5403C-23E7-2C4F-AF84-D5923832808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>
            <a:extLst>
              <a:ext uri="{FF2B5EF4-FFF2-40B4-BE49-F238E27FC236}">
                <a16:creationId xmlns:a16="http://schemas.microsoft.com/office/drawing/2014/main" id="{5F0822F9-4A53-2740-A29A-4D9EFA674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>
            <a:extLst>
              <a:ext uri="{FF2B5EF4-FFF2-40B4-BE49-F238E27FC236}">
                <a16:creationId xmlns:a16="http://schemas.microsoft.com/office/drawing/2014/main" id="{46042CD0-934D-F4F6-2355-FCA8B9C683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BC122CB-D2A6-41A6-B093-0D61C99F6423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25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4753" name="Text Box 1">
            <a:extLst>
              <a:ext uri="{FF2B5EF4-FFF2-40B4-BE49-F238E27FC236}">
                <a16:creationId xmlns:a16="http://schemas.microsoft.com/office/drawing/2014/main" id="{4F7CEE74-6478-3A42-8D84-7BED170076B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>
            <a:extLst>
              <a:ext uri="{FF2B5EF4-FFF2-40B4-BE49-F238E27FC236}">
                <a16:creationId xmlns:a16="http://schemas.microsoft.com/office/drawing/2014/main" id="{B5388C46-8F67-8043-B79B-02056D98E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>
            <a:extLst>
              <a:ext uri="{FF2B5EF4-FFF2-40B4-BE49-F238E27FC236}">
                <a16:creationId xmlns:a16="http://schemas.microsoft.com/office/drawing/2014/main" id="{8E348227-65E9-B168-C7B2-C55F5B2F1D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8736846-8D28-4361-BE19-A39C36447978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2707" name="Rectangle 1">
            <a:extLst>
              <a:ext uri="{FF2B5EF4-FFF2-40B4-BE49-F238E27FC236}">
                <a16:creationId xmlns:a16="http://schemas.microsoft.com/office/drawing/2014/main" id="{E8B60A41-326D-DF08-AEAB-E00F5FBFDD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0EB33242-3CDB-2598-5BE3-BEC5B7DAF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9" name="Text Box 3">
            <a:extLst>
              <a:ext uri="{FF2B5EF4-FFF2-40B4-BE49-F238E27FC236}">
                <a16:creationId xmlns:a16="http://schemas.microsoft.com/office/drawing/2014/main" id="{FBCDD868-3876-61EA-59C1-9641A0932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72B4A95-73C4-4477-9C47-749AA52739F8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>
            <a:extLst>
              <a:ext uri="{FF2B5EF4-FFF2-40B4-BE49-F238E27FC236}">
                <a16:creationId xmlns:a16="http://schemas.microsoft.com/office/drawing/2014/main" id="{3C0789B0-A54B-2436-DF7F-EDF7A7FD92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67326309-BF7F-4681-8FBF-9848B49E2653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5777" name="Text Box 1">
            <a:extLst>
              <a:ext uri="{FF2B5EF4-FFF2-40B4-BE49-F238E27FC236}">
                <a16:creationId xmlns:a16="http://schemas.microsoft.com/office/drawing/2014/main" id="{226934A1-85CD-BE4C-AFBD-9B28A6EEE74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5778" name="Text Box 2">
            <a:extLst>
              <a:ext uri="{FF2B5EF4-FFF2-40B4-BE49-F238E27FC236}">
                <a16:creationId xmlns:a16="http://schemas.microsoft.com/office/drawing/2014/main" id="{F927D13E-C8B3-9B40-89DD-5F7586615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>
            <a:extLst>
              <a:ext uri="{FF2B5EF4-FFF2-40B4-BE49-F238E27FC236}">
                <a16:creationId xmlns:a16="http://schemas.microsoft.com/office/drawing/2014/main" id="{107A5C2C-E40E-BF49-94E5-0BA3D24D9B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5EB36AC-EF83-4009-BE1B-F1821490DF1A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28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6801" name="Text Box 1">
            <a:extLst>
              <a:ext uri="{FF2B5EF4-FFF2-40B4-BE49-F238E27FC236}">
                <a16:creationId xmlns:a16="http://schemas.microsoft.com/office/drawing/2014/main" id="{B447D796-A100-DE4D-BE29-79ACA6953E0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D40B3A1-4259-9E44-B0A6-1D41BD7C7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>
            <a:extLst>
              <a:ext uri="{FF2B5EF4-FFF2-40B4-BE49-F238E27FC236}">
                <a16:creationId xmlns:a16="http://schemas.microsoft.com/office/drawing/2014/main" id="{40EA7CE8-D906-86AE-0657-4D2C48D6F19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D0EFC382-511D-4AAF-B8B3-9B472DC31A20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29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7825" name="Text Box 1">
            <a:extLst>
              <a:ext uri="{FF2B5EF4-FFF2-40B4-BE49-F238E27FC236}">
                <a16:creationId xmlns:a16="http://schemas.microsoft.com/office/drawing/2014/main" id="{034CDBE1-6E30-6B4E-9CFD-F4A3D28B22C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7826" name="Text Box 2">
            <a:extLst>
              <a:ext uri="{FF2B5EF4-FFF2-40B4-BE49-F238E27FC236}">
                <a16:creationId xmlns:a16="http://schemas.microsoft.com/office/drawing/2014/main" id="{56B0140A-F686-9942-BA3D-EE8C7EBD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>
            <a:extLst>
              <a:ext uri="{FF2B5EF4-FFF2-40B4-BE49-F238E27FC236}">
                <a16:creationId xmlns:a16="http://schemas.microsoft.com/office/drawing/2014/main" id="{03EC8CBE-CB6D-63F5-DF75-2D483360B1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DBEA6BC-A9B2-443C-BFF5-40D272A2DDC6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30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8849" name="Text Box 1">
            <a:extLst>
              <a:ext uri="{FF2B5EF4-FFF2-40B4-BE49-F238E27FC236}">
                <a16:creationId xmlns:a16="http://schemas.microsoft.com/office/drawing/2014/main" id="{DAD91C7E-0D7D-DA47-953C-11FAB3B7720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8850" name="Text Box 2">
            <a:extLst>
              <a:ext uri="{FF2B5EF4-FFF2-40B4-BE49-F238E27FC236}">
                <a16:creationId xmlns:a16="http://schemas.microsoft.com/office/drawing/2014/main" id="{8B2FF783-084A-2042-A9FE-95401B05E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>
            <a:extLst>
              <a:ext uri="{FF2B5EF4-FFF2-40B4-BE49-F238E27FC236}">
                <a16:creationId xmlns:a16="http://schemas.microsoft.com/office/drawing/2014/main" id="{4EDBB59E-A499-C1AF-B2BD-E225A83DD1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EF503FB3-E2A5-4168-BCDC-5FEA86CEA277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4273" name="Text Box 1">
            <a:extLst>
              <a:ext uri="{FF2B5EF4-FFF2-40B4-BE49-F238E27FC236}">
                <a16:creationId xmlns:a16="http://schemas.microsoft.com/office/drawing/2014/main" id="{B3501B33-0352-C544-8BC1-9BC904FEE00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58081C87-BF5C-AF42-B1CB-32E515341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27653" name="Text Box 3">
            <a:extLst>
              <a:ext uri="{FF2B5EF4-FFF2-40B4-BE49-F238E27FC236}">
                <a16:creationId xmlns:a16="http://schemas.microsoft.com/office/drawing/2014/main" id="{FB13286F-BAFD-AA86-6134-B223B7BEF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B41A9BE-A714-4D7D-BC70-16A1706CAF8D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>
            <a:extLst>
              <a:ext uri="{FF2B5EF4-FFF2-40B4-BE49-F238E27FC236}">
                <a16:creationId xmlns:a16="http://schemas.microsoft.com/office/drawing/2014/main" id="{02F09943-AED4-4E7B-DD1A-48BCBB6C64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D40BEF64-52F9-43C2-8C0C-865E214B17BD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31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9873" name="Text Box 1">
            <a:extLst>
              <a:ext uri="{FF2B5EF4-FFF2-40B4-BE49-F238E27FC236}">
                <a16:creationId xmlns:a16="http://schemas.microsoft.com/office/drawing/2014/main" id="{D569E371-3AB0-484A-A926-C33F67A38A9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9874" name="Text Box 2">
            <a:extLst>
              <a:ext uri="{FF2B5EF4-FFF2-40B4-BE49-F238E27FC236}">
                <a16:creationId xmlns:a16="http://schemas.microsoft.com/office/drawing/2014/main" id="{6D145C93-93A2-6D49-B5D0-18912C128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>
            <a:extLst>
              <a:ext uri="{FF2B5EF4-FFF2-40B4-BE49-F238E27FC236}">
                <a16:creationId xmlns:a16="http://schemas.microsoft.com/office/drawing/2014/main" id="{F44A99F3-C4D3-41CF-FF3A-B82FE218BDA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D4D26AC-F495-468F-9777-671D30A5D82A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5297" name="Text Box 1">
            <a:extLst>
              <a:ext uri="{FF2B5EF4-FFF2-40B4-BE49-F238E27FC236}">
                <a16:creationId xmlns:a16="http://schemas.microsoft.com/office/drawing/2014/main" id="{E46CEBBE-BD60-1242-B3DA-548E01626B2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17F0DD70-E80C-1644-B7E7-D16A3EF86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>
            <a:extLst>
              <a:ext uri="{FF2B5EF4-FFF2-40B4-BE49-F238E27FC236}">
                <a16:creationId xmlns:a16="http://schemas.microsoft.com/office/drawing/2014/main" id="{EA5EEDBA-C685-9E7E-F28D-CC87238874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9834EB7-8A27-4B75-8FAB-050B8E8A682C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6321" name="Text Box 1">
            <a:extLst>
              <a:ext uri="{FF2B5EF4-FFF2-40B4-BE49-F238E27FC236}">
                <a16:creationId xmlns:a16="http://schemas.microsoft.com/office/drawing/2014/main" id="{305E47AB-EBB2-4E45-94F9-581BBD8A828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951BB362-6D03-1B4E-ABBF-A08AA836D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>
            <a:extLst>
              <a:ext uri="{FF2B5EF4-FFF2-40B4-BE49-F238E27FC236}">
                <a16:creationId xmlns:a16="http://schemas.microsoft.com/office/drawing/2014/main" id="{07ED0048-F20D-08D9-B952-7B2E7F7CB6E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42B56824-8DF3-4309-8246-AE993A990E40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7345" name="Text Box 1">
            <a:extLst>
              <a:ext uri="{FF2B5EF4-FFF2-40B4-BE49-F238E27FC236}">
                <a16:creationId xmlns:a16="http://schemas.microsoft.com/office/drawing/2014/main" id="{70583751-6D96-A94C-A5FA-D887F84ABCA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5C6D4E62-699C-C645-8FB1-DBF6779B6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33797" name="Text Box 3">
            <a:extLst>
              <a:ext uri="{FF2B5EF4-FFF2-40B4-BE49-F238E27FC236}">
                <a16:creationId xmlns:a16="http://schemas.microsoft.com/office/drawing/2014/main" id="{181FB9C0-E101-6A44-95A2-A8AEABCD6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46536E2-FE1E-4422-830B-2D96285F3D7A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>
            <a:extLst>
              <a:ext uri="{FF2B5EF4-FFF2-40B4-BE49-F238E27FC236}">
                <a16:creationId xmlns:a16="http://schemas.microsoft.com/office/drawing/2014/main" id="{0B7608A1-838B-C67C-6CBE-D1CC93779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DB2D102-F1A8-403F-BBAB-31833B7CF35E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8369" name="Text Box 1">
            <a:extLst>
              <a:ext uri="{FF2B5EF4-FFF2-40B4-BE49-F238E27FC236}">
                <a16:creationId xmlns:a16="http://schemas.microsoft.com/office/drawing/2014/main" id="{F1FC3C29-7A33-294B-AE8C-77061955659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FA37E857-A49B-F248-8014-5B1F85AC1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35845" name="Text Box 3">
            <a:extLst>
              <a:ext uri="{FF2B5EF4-FFF2-40B4-BE49-F238E27FC236}">
                <a16:creationId xmlns:a16="http://schemas.microsoft.com/office/drawing/2014/main" id="{0266F960-0AD6-93F2-8E4B-7D5588CA5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8BF3848-F8F6-4BB8-8A1D-CB2C61069E75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>
            <a:extLst>
              <a:ext uri="{FF2B5EF4-FFF2-40B4-BE49-F238E27FC236}">
                <a16:creationId xmlns:a16="http://schemas.microsoft.com/office/drawing/2014/main" id="{805151F7-B6D6-B17A-E1F6-B7EFBD8378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22836F4-DB75-4CFA-AC16-BCD87FB4CB78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8369" name="Text Box 1">
            <a:extLst>
              <a:ext uri="{FF2B5EF4-FFF2-40B4-BE49-F238E27FC236}">
                <a16:creationId xmlns:a16="http://schemas.microsoft.com/office/drawing/2014/main" id="{9F6423D3-EB50-554F-B0F8-85FDA011AD1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BAA9A922-A9FB-C746-9151-04F9BB28F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37893" name="Text Box 3">
            <a:extLst>
              <a:ext uri="{FF2B5EF4-FFF2-40B4-BE49-F238E27FC236}">
                <a16:creationId xmlns:a16="http://schemas.microsoft.com/office/drawing/2014/main" id="{98B82AC1-E656-091E-F00A-768764AEE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4CC669B-A4AE-4F5C-86AE-38BF59628E80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>
            <a:extLst>
              <a:ext uri="{FF2B5EF4-FFF2-40B4-BE49-F238E27FC236}">
                <a16:creationId xmlns:a16="http://schemas.microsoft.com/office/drawing/2014/main" id="{51CCFA0E-AA89-DD84-6390-9681E9CF9F3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9119E59-9CB9-4882-8F64-F104C5E4073E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9393" name="Text Box 1">
            <a:extLst>
              <a:ext uri="{FF2B5EF4-FFF2-40B4-BE49-F238E27FC236}">
                <a16:creationId xmlns:a16="http://schemas.microsoft.com/office/drawing/2014/main" id="{1C42CED0-31A7-B74C-82E7-097F067A182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E497C519-1F88-DD4A-9129-E831A427E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39941" name="Text Box 3">
            <a:extLst>
              <a:ext uri="{FF2B5EF4-FFF2-40B4-BE49-F238E27FC236}">
                <a16:creationId xmlns:a16="http://schemas.microsoft.com/office/drawing/2014/main" id="{E6EADC5E-5EF8-24FA-6BC1-2DDCD0A41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D71B90D-1217-428B-BC2A-0C224585E7DD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609600"/>
            <a:ext cx="10972800" cy="495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377355"/>
            <a:ext cx="162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8400" y="6377355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362701"/>
            <a:ext cx="812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algn="r"/>
            <a:r>
              <a:rPr lang="en-US" dirty="0"/>
              <a:t>| </a:t>
            </a:r>
            <a:fld id="{BA13C625-9B67-4A70-A9C3-06D9E61B09A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C59A77E4-1AD6-0CEC-D494-35A5030DB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64930-DB0F-3E8B-519A-EF6FDBE64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Process Scheduling in 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C5C5-C68F-0D05-AEBF-4F6F4605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876812" cy="948601"/>
          </a:xfrm>
        </p:spPr>
        <p:txBody>
          <a:bodyPr anchor="t">
            <a:normAutofit fontScale="400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William M. Mongan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From Linux Kernel Development by Robert Love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The Linux Documentation Project</a:t>
            </a:r>
          </a:p>
        </p:txBody>
      </p:sp>
    </p:spTree>
    <p:extLst>
      <p:ext uri="{BB962C8B-B14F-4D97-AF65-F5344CB8AC3E}">
        <p14:creationId xmlns:p14="http://schemas.microsoft.com/office/powerpoint/2010/main" val="10133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4494064D-3757-5858-D0CE-26F58D15D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latin typeface="Consolas" panose="020B0609020204030204" pitchFamily="49" charset="0"/>
                <a:ea typeface="ヒラギノ角ゴ ProN W3" pitchFamily="1" charset="-128"/>
              </a:rPr>
              <a:t>schedule()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4F3A4CCC-D5A5-B910-C8D0-8B78CD303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Each CPU has its own runqueue, and thus schedules independently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Each runqueue has a unique subset of RUNNING processes (which can be moved by a load balancer)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Actually, it keeps 2 lists, one for the RUNNING processes yet to be run on this timeslice, and those that already have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This is key for O(1) performance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Each runqueue has a lock that must be locked (in order to prevent deadlocks!)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B90873C8-D2AC-89F8-98FE-49C2E4468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The Runqueues</a:t>
            </a:r>
            <a:br>
              <a:rPr lang="en-US" altLang="en-US" sz="3235">
                <a:ea typeface="ヒラギノ角ゴ ProN W3" pitchFamily="1" charset="-128"/>
              </a:rPr>
            </a:br>
            <a:r>
              <a:rPr lang="en-US" altLang="en-US" sz="2672">
                <a:latin typeface="Consolas" panose="020B0609020204030204" pitchFamily="49" charset="0"/>
                <a:ea typeface="ヒラギノ角ゴ ProN W3" pitchFamily="1" charset="-128"/>
              </a:rPr>
              <a:t>kernel/sched.c</a:t>
            </a:r>
          </a:p>
        </p:txBody>
      </p:sp>
      <p:sp>
        <p:nvSpPr>
          <p:cNvPr id="40963" name="Text Box 2">
            <a:extLst>
              <a:ext uri="{FF2B5EF4-FFF2-40B4-BE49-F238E27FC236}">
                <a16:creationId xmlns:a16="http://schemas.microsoft.com/office/drawing/2014/main" id="{4A2E03D5-C52E-DFBF-603F-C906AC5E6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554019"/>
            <a:ext cx="7774558" cy="459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7363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struct 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runqueue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 {</a:t>
            </a:r>
          </a:p>
          <a:p>
            <a:pPr>
              <a:spcBef>
                <a:spcPts val="422"/>
              </a:spcBef>
              <a:buClrTx/>
              <a:buSz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spinlock_t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 lock;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unsigned long 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nr_running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; 			// # running process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unsigned long 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long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 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nr_switches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; 		// #context switches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unsigned long 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expired_timestamp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; 		// last array swap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task_t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 *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curr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, 			// task currently running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	*idle; 				// idle task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prio_array_t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 *active, 		// Active priority array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	*expired, 				// Expired priority array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	arrays[2]; 			// Priority array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</p:txBody>
      </p:sp>
      <p:pic>
        <p:nvPicPr>
          <p:cNvPr id="40964" name="Picture 3">
            <a:extLst>
              <a:ext uri="{FF2B5EF4-FFF2-40B4-BE49-F238E27FC236}">
                <a16:creationId xmlns:a16="http://schemas.microsoft.com/office/drawing/2014/main" id="{FA1EA193-1B98-05DF-D830-A317E6399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719" y="4662056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754634C3-C523-6A4E-B94D-2519CA6DC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719" y="643042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Priority Array</a:t>
            </a:r>
            <a:br>
              <a:rPr lang="en-US" altLang="en-US" sz="3235">
                <a:ea typeface="ヒラギノ角ゴ ProN W3" pitchFamily="1" charset="-128"/>
              </a:rPr>
            </a:br>
            <a:r>
              <a:rPr lang="en-US" altLang="en-US" sz="2672">
                <a:latin typeface="Consolas" panose="020B0609020204030204" pitchFamily="49" charset="0"/>
                <a:ea typeface="ヒラギノ角ゴ ProN W3" pitchFamily="1" charset="-128"/>
              </a:rPr>
              <a:t> kernel/sched.c</a:t>
            </a:r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5589854C-3B22-BF16-A032-5F588FBAB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7363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struct prio_array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unsigned int nr_active;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unsigned long bitmap[BITMAP_SIZE];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struct list_head queue[MAX_PRIO];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};</a:t>
            </a:r>
          </a:p>
        </p:txBody>
      </p:sp>
      <p:pic>
        <p:nvPicPr>
          <p:cNvPr id="43012" name="Picture 3">
            <a:extLst>
              <a:ext uri="{FF2B5EF4-FFF2-40B4-BE49-F238E27FC236}">
                <a16:creationId xmlns:a16="http://schemas.microsoft.com/office/drawing/2014/main" id="{044588FC-66B9-6005-8C45-C51C34672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16" y="2732929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9D25F760-BAE9-FECC-1DAB-77238BDEA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214348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latin typeface="Consolas" panose="020B0609020204030204" pitchFamily="49" charset="0"/>
                <a:ea typeface="ヒラギノ角ゴ ProN W3" pitchFamily="1" charset="-128"/>
              </a:rPr>
              <a:t>schedule()</a:t>
            </a: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382242DF-6213-4FB1-6D43-60F7B8DDF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3054451"/>
            <a:ext cx="7774558" cy="353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A bitmap is created such that there is 1 bit for every priority level.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At 140 (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MAX_PRIO</a:t>
            </a:r>
            <a:r>
              <a:rPr lang="en-US" altLang="en-US" sz="1617">
                <a:ea typeface="ヒラギノ角ゴ ProN W3" pitchFamily="1" charset="-128"/>
              </a:rPr>
              <a:t>) priority levels, that’s 140 bits/32 bits per word = 4.375 words = 5 words (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BITMAP_SIZE</a:t>
            </a:r>
            <a:r>
              <a:rPr lang="en-US" altLang="en-US" sz="1617">
                <a:ea typeface="ヒラギノ角ゴ ProN W3" pitchFamily="1" charset="-128"/>
              </a:rPr>
              <a:t>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If a RUNNING_PROCESS exists at that level with timeslice available, the corresponding bit is true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Notice the list of queues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struct list_head queue[MAX_PRIO]</a:t>
            </a:r>
            <a:r>
              <a:rPr lang="en-US" altLang="en-US" sz="1969">
                <a:ea typeface="ヒラギノ角ゴ ProN W3" pitchFamily="1" charset="-128"/>
              </a:rPr>
              <a:t>, and the relationship between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 BITMAP_SIZE </a:t>
            </a:r>
            <a:r>
              <a:rPr lang="en-US" altLang="en-US" sz="1969">
                <a:ea typeface="ヒラギノ角ゴ ProN W3" pitchFamily="1" charset="-128"/>
              </a:rPr>
              <a:t>and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 MAX_PRIO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How does it work?</a:t>
            </a:r>
          </a:p>
          <a:p>
            <a:pPr eaLnBrk="1" hangingPunct="1">
              <a:buClrTx/>
              <a:buFontTx/>
              <a:buNone/>
            </a:pPr>
            <a:endParaRPr lang="en-US" altLang="en-US" sz="1617">
              <a:ea typeface="ヒラギノ角ゴ ProN W3" pitchFamily="1" charset="-128"/>
            </a:endParaRPr>
          </a:p>
        </p:txBody>
      </p:sp>
      <p:sp>
        <p:nvSpPr>
          <p:cNvPr id="45060" name="Text Box 3">
            <a:extLst>
              <a:ext uri="{FF2B5EF4-FFF2-40B4-BE49-F238E27FC236}">
                <a16:creationId xmlns:a16="http://schemas.microsoft.com/office/drawing/2014/main" id="{4CBF8CD7-0A74-3150-7E8B-DDBFCD072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538" y="1125324"/>
            <a:ext cx="5548471" cy="192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7363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struct prio_array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unsigned int nr_active;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unsigned long bitmap[BITMAP_SIZE];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struct list_head queue[MAX_PRIO];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};</a:t>
            </a:r>
          </a:p>
        </p:txBody>
      </p:sp>
      <p:pic>
        <p:nvPicPr>
          <p:cNvPr id="45061" name="Picture 4">
            <a:extLst>
              <a:ext uri="{FF2B5EF4-FFF2-40B4-BE49-F238E27FC236}">
                <a16:creationId xmlns:a16="http://schemas.microsoft.com/office/drawing/2014/main" id="{6F871F9A-FE5B-FD58-8992-EF393D0B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73" y="5732676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D7FBF0B9-0D74-8765-759F-853AC797C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214348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latin typeface="Consolas" panose="020B0609020204030204" pitchFamily="49" charset="0"/>
                <a:ea typeface="ヒラギノ角ゴ ProN W3" pitchFamily="1" charset="-128"/>
              </a:rPr>
              <a:t>schedule()</a:t>
            </a:r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A6F5FC39-5134-6EA8-D162-9BB3E5A3E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3054450"/>
            <a:ext cx="7774558" cy="316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When a priority level has a TASK_RUNNING process with timeslice available, that bit in the bitmap is set to 1.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If a priority 50 process can be run next, bitmap[50] = 1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The first bit position to be 1 is the queue in the list of queues on which the available process is stored.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These processes are run round-robin.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Thus, constant time!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But wait… how do we know which ones on this queue have timeslice available?  We’d potentially have to search the whole list, yielding O(n) time performance.</a:t>
            </a:r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C6A07B5D-5EBD-8ED3-5EA1-EA38D6773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538" y="1125324"/>
            <a:ext cx="5548471" cy="192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7363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struct prio_array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unsigned int nr_active;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unsigned long bitmap[BITMAP_SIZE];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struct list_head queue[MAX_PRIO];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};</a:t>
            </a:r>
          </a:p>
        </p:txBody>
      </p:sp>
      <p:pic>
        <p:nvPicPr>
          <p:cNvPr id="47109" name="Picture 4">
            <a:extLst>
              <a:ext uri="{FF2B5EF4-FFF2-40B4-BE49-F238E27FC236}">
                <a16:creationId xmlns:a16="http://schemas.microsoft.com/office/drawing/2014/main" id="{FA567C0B-EABA-FCFC-84D0-DCEC78598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40" y="5680206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>
            <a:extLst>
              <a:ext uri="{FF2B5EF4-FFF2-40B4-BE49-F238E27FC236}">
                <a16:creationId xmlns:a16="http://schemas.microsoft.com/office/drawing/2014/main" id="{7AD380E7-1DB7-0145-F88E-84FA392B2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375108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Timeslice Management</a:t>
            </a:r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EF924B62-D7D3-8F44-2CD8-7DE8ABA4D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393258"/>
            <a:ext cx="7774558" cy="478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This is the reason for having 2 arrays in the runqueue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prio_array_t *active, 	//Active priority array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	*expired, 			//Expire priority array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	arrays[2]; 			//Priority array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Initially, all the processes have timeslice, so they are stored in the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active</a:t>
            </a:r>
            <a:r>
              <a:rPr lang="en-US" altLang="en-US" sz="1969">
                <a:ea typeface="ヒラギノ角ゴ ProN W3" pitchFamily="1" charset="-128"/>
              </a:rPr>
              <a:t> queue.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As their timeslice expires, they are moved into the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expired</a:t>
            </a:r>
            <a:r>
              <a:rPr lang="en-US" altLang="en-US" sz="1969">
                <a:ea typeface="ヒラギノ角ゴ ProN W3" pitchFamily="1" charset="-128"/>
              </a:rPr>
              <a:t> queue.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Therefore, all processes in the active queue (selected by the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prio_array </a:t>
            </a:r>
            <a:r>
              <a:rPr lang="en-US" altLang="en-US" sz="1969">
                <a:ea typeface="ヒラギノ角ゴ ProN W3" pitchFamily="1" charset="-128"/>
              </a:rPr>
              <a:t>structure previously) are guaranteed to have timeslice available.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If the list is empty, the corresponding bitmap bit would have been 0.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But recalculating timeslices is an O(n) job, right?</a:t>
            </a: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</p:txBody>
      </p:sp>
      <p:pic>
        <p:nvPicPr>
          <p:cNvPr id="49156" name="Picture 3">
            <a:extLst>
              <a:ext uri="{FF2B5EF4-FFF2-40B4-BE49-F238E27FC236}">
                <a16:creationId xmlns:a16="http://schemas.microsoft.com/office/drawing/2014/main" id="{246B771B-FE23-5435-8E8F-7BE6D38B7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40" y="5626619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 Box 4">
            <a:extLst>
              <a:ext uri="{FF2B5EF4-FFF2-40B4-BE49-F238E27FC236}">
                <a16:creationId xmlns:a16="http://schemas.microsoft.com/office/drawing/2014/main" id="{05D56340-0E95-1ADB-7AE1-8D68C33D2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249566"/>
            <a:ext cx="1905683" cy="45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6" b="0">
                <a:latin typeface="Times New Roman" panose="02020603050405020304" pitchFamily="18" charset="0"/>
                <a:ea typeface="ヒラギノ角ゴ ProN W3" pitchFamily="1" charset="-128"/>
              </a:rPr>
              <a:t>Lec 3a</a:t>
            </a:r>
          </a:p>
        </p:txBody>
      </p:sp>
      <p:sp>
        <p:nvSpPr>
          <p:cNvPr id="49158" name="Text Box 5">
            <a:extLst>
              <a:ext uri="{FF2B5EF4-FFF2-40B4-BE49-F238E27FC236}">
                <a16:creationId xmlns:a16="http://schemas.microsoft.com/office/drawing/2014/main" id="{20BCECA4-5900-E907-7860-5E43A65F9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598" y="6249566"/>
            <a:ext cx="2895923" cy="45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6" b="0">
                <a:latin typeface="Times New Roman" panose="02020603050405020304" pitchFamily="18" charset="0"/>
                <a:ea typeface="ヒラギノ角ゴ ProN W3" pitchFamily="1" charset="-128"/>
              </a:rPr>
              <a:t>Operating Systems</a:t>
            </a:r>
          </a:p>
        </p:txBody>
      </p:sp>
      <p:sp>
        <p:nvSpPr>
          <p:cNvPr id="49159" name="Text Box 6">
            <a:extLst>
              <a:ext uri="{FF2B5EF4-FFF2-40B4-BE49-F238E27FC236}">
                <a16:creationId xmlns:a16="http://schemas.microsoft.com/office/drawing/2014/main" id="{84D1DB5B-4769-6ADD-EE3C-1DE2B89DD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156" y="6249566"/>
            <a:ext cx="1905682" cy="45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E9EBFAF-1E57-4C59-9233-C98BA8C9495D}" type="slidenum">
              <a:rPr lang="en-US" altLang="en-US" sz="1406" b="0">
                <a:latin typeface="Times New Roman" panose="02020603050405020304" pitchFamily="18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6" b="0">
              <a:latin typeface="Times New Roman" panose="02020603050405020304" pitchFamily="18" charset="0"/>
              <a:ea typeface="ヒラギノ角ゴ ProN W3" pitchFamily="1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>
            <a:extLst>
              <a:ext uri="{FF2B5EF4-FFF2-40B4-BE49-F238E27FC236}">
                <a16:creationId xmlns:a16="http://schemas.microsoft.com/office/drawing/2014/main" id="{0D9DD4FB-21EE-EA18-A3AA-8C57291D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Timeslice Management</a:t>
            </a:r>
          </a:p>
        </p:txBody>
      </p:sp>
      <p:sp>
        <p:nvSpPr>
          <p:cNvPr id="51203" name="Text Box 2">
            <a:extLst>
              <a:ext uri="{FF2B5EF4-FFF2-40B4-BE49-F238E27FC236}">
                <a16:creationId xmlns:a16="http://schemas.microsoft.com/office/drawing/2014/main" id="{621C0D6F-BCB7-F6E9-9900-F9F742FD8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When the timeslice reaches 0 and is moved to the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expired</a:t>
            </a:r>
            <a:r>
              <a:rPr lang="en-US" altLang="en-US" sz="1969">
                <a:ea typeface="ヒラギノ角ゴ ProN W3" pitchFamily="1" charset="-128"/>
              </a:rPr>
              <a:t> array, its timeslice is recalculated.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But wait again!  Moving the processes back to the active queue is also O(n), right?</a:t>
            </a:r>
          </a:p>
        </p:txBody>
      </p:sp>
      <p:pic>
        <p:nvPicPr>
          <p:cNvPr id="51204" name="Picture 3">
            <a:extLst>
              <a:ext uri="{FF2B5EF4-FFF2-40B4-BE49-F238E27FC236}">
                <a16:creationId xmlns:a16="http://schemas.microsoft.com/office/drawing/2014/main" id="{15EF28D6-C1F8-9D9C-84A4-B59C64987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00" y="3483145"/>
            <a:ext cx="2464995" cy="246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00A43EDA-84EB-9AC8-750C-80B8B1EF4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Timeslice Management</a:t>
            </a: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F59659F5-5992-ADF6-9C2B-83A77A738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661193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When the timeslice reaches 0 and is moved to the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expired</a:t>
            </a:r>
            <a:r>
              <a:rPr lang="en-US" altLang="en-US" sz="1969">
                <a:ea typeface="ヒラギノ角ゴ ProN W3" pitchFamily="1" charset="-128"/>
              </a:rPr>
              <a:t> array, its timeslice is recalculated.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But wait again!  Moving the processes back to the active queue is also O(n), right?</a:t>
            </a: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</p:txBody>
      </p:sp>
      <p:sp>
        <p:nvSpPr>
          <p:cNvPr id="53252" name="Text Box 3">
            <a:extLst>
              <a:ext uri="{FF2B5EF4-FFF2-40B4-BE49-F238E27FC236}">
                <a16:creationId xmlns:a16="http://schemas.microsoft.com/office/drawing/2014/main" id="{09908F80-4E05-78CC-7104-0E9ACE830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413" y="3483145"/>
            <a:ext cx="5523528" cy="249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292" tIns="32912" rIns="63292" bIns="32912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prio_array_t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 *array;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array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if (unlikely(!array-&gt;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nr_active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-&gt;expired;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-&gt;expired = array;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array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</p:txBody>
      </p:sp>
      <p:pic>
        <p:nvPicPr>
          <p:cNvPr id="53253" name="Picture 4">
            <a:extLst>
              <a:ext uri="{FF2B5EF4-FFF2-40B4-BE49-F238E27FC236}">
                <a16:creationId xmlns:a16="http://schemas.microsoft.com/office/drawing/2014/main" id="{6F1AE4F0-0760-051A-3C6E-BD7FE6B49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76" y="4485666"/>
            <a:ext cx="1018150" cy="10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>
            <a:extLst>
              <a:ext uri="{FF2B5EF4-FFF2-40B4-BE49-F238E27FC236}">
                <a16:creationId xmlns:a16="http://schemas.microsoft.com/office/drawing/2014/main" id="{8174B2EB-3C0A-B709-0EE3-6889F655C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Timeslice Management</a:t>
            </a:r>
          </a:p>
        </p:txBody>
      </p:sp>
      <p:sp>
        <p:nvSpPr>
          <p:cNvPr id="55299" name="Text Box 2">
            <a:extLst>
              <a:ext uri="{FF2B5EF4-FFF2-40B4-BE49-F238E27FC236}">
                <a16:creationId xmlns:a16="http://schemas.microsoft.com/office/drawing/2014/main" id="{53379198-805D-0241-9187-82FAF315C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661193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When the timeslice reaches 0 and is moved to the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expired</a:t>
            </a:r>
            <a:r>
              <a:rPr lang="en-US" altLang="en-US" sz="1969">
                <a:ea typeface="ヒラギノ角ゴ ProN W3" pitchFamily="1" charset="-128"/>
              </a:rPr>
              <a:t> array, its timeslice is recalculated.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After all processes in that priority level have run, they are all moved to expired with their timeslice restored.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Therefore, just swap the lists (all of this is O(1) time).</a:t>
            </a: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</p:txBody>
      </p:sp>
      <p:sp>
        <p:nvSpPr>
          <p:cNvPr id="55300" name="Text Box 3">
            <a:extLst>
              <a:ext uri="{FF2B5EF4-FFF2-40B4-BE49-F238E27FC236}">
                <a16:creationId xmlns:a16="http://schemas.microsoft.com/office/drawing/2014/main" id="{9E2A5A5E-F9BE-50ED-5AD9-352D4B40E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413" y="3483145"/>
            <a:ext cx="5523528" cy="249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292" tIns="32912" rIns="63292" bIns="32912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prio_array_t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 *array;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array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if (unlikely(!array-&gt;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nr_active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-&gt;expired;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-&gt;expired = array;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array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>
            <a:extLst>
              <a:ext uri="{FF2B5EF4-FFF2-40B4-BE49-F238E27FC236}">
                <a16:creationId xmlns:a16="http://schemas.microsoft.com/office/drawing/2014/main" id="{C5B7C760-592C-0134-1C08-0E9C1C5BB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Timeslice Management</a:t>
            </a:r>
          </a:p>
        </p:txBody>
      </p:sp>
      <p:sp>
        <p:nvSpPr>
          <p:cNvPr id="57347" name="Text Box 2">
            <a:extLst>
              <a:ext uri="{FF2B5EF4-FFF2-40B4-BE49-F238E27FC236}">
                <a16:creationId xmlns:a16="http://schemas.microsoft.com/office/drawing/2014/main" id="{979F3B03-F847-004D-ABB6-B956065D2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661193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When the timeslice reaches 0 and is moved to the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expired</a:t>
            </a:r>
            <a:r>
              <a:rPr lang="en-US" altLang="en-US" sz="1969">
                <a:ea typeface="ヒラギノ角ゴ ProN W3" pitchFamily="1" charset="-128"/>
              </a:rPr>
              <a:t> array, its timeslice is recalculated.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After all processes in that priority level have run, they are all moved to expired with their timeslice restored.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Therefore, just swap the lists (all of this is O(1) time).</a:t>
            </a: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</p:txBody>
      </p:sp>
      <p:sp>
        <p:nvSpPr>
          <p:cNvPr id="57348" name="Text Box 3">
            <a:extLst>
              <a:ext uri="{FF2B5EF4-FFF2-40B4-BE49-F238E27FC236}">
                <a16:creationId xmlns:a16="http://schemas.microsoft.com/office/drawing/2014/main" id="{286ADC69-F76E-1341-B1C0-52740D85D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413" y="3483145"/>
            <a:ext cx="5523528" cy="249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292" tIns="32912" rIns="63292" bIns="32912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prio_array_t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 *array;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array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if (unlikely(!array-&gt;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nr_active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-&gt;expired;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-&gt;expired = array;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array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</p:txBody>
      </p:sp>
      <p:pic>
        <p:nvPicPr>
          <p:cNvPr id="57349" name="Picture 4">
            <a:extLst>
              <a:ext uri="{FF2B5EF4-FFF2-40B4-BE49-F238E27FC236}">
                <a16:creationId xmlns:a16="http://schemas.microsoft.com/office/drawing/2014/main" id="{E1983E2B-83B2-4C89-4AFA-7E22A5A54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27" y="4279870"/>
            <a:ext cx="321521" cy="32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439044A2-C0A7-35AA-0B28-DD2B64E6E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The Linux Scheduler</a:t>
            </a: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FE2164DB-4C24-64C8-3F38-BBE25E838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Consolas" panose="020B0609020204030204" pitchFamily="49" charset="0"/>
              <a:buChar char="•"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kernel/sched.c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Information for the scheduler is stored in our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struct task_struct</a:t>
            </a:r>
            <a:r>
              <a:rPr lang="en-US" altLang="en-US" sz="1969">
                <a:ea typeface="ヒラギノ角ゴ ProN W3" pitchFamily="1" charset="-128"/>
              </a:rPr>
              <a:t> from before: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need_resched</a:t>
            </a:r>
            <a:r>
              <a:rPr lang="en-US" altLang="en-US" sz="1617">
                <a:ea typeface="ヒラギノ角ゴ ProN W3" pitchFamily="1" charset="-128"/>
              </a:rPr>
              <a:t>: this is what tells the kernel that the scheduler (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schedule()</a:t>
            </a:r>
            <a:r>
              <a:rPr lang="en-US" altLang="en-US" sz="1617">
                <a:ea typeface="ヒラギノ角ゴ ProN W3" pitchFamily="1" charset="-128"/>
              </a:rPr>
              <a:t>) needs to be called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When?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Why is this not a static or global variable, but instead stored in every structure?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counter</a:t>
            </a:r>
            <a:r>
              <a:rPr lang="en-US" altLang="en-US" sz="1617">
                <a:ea typeface="ヒラギノ角ゴ ProN W3" pitchFamily="1" charset="-128"/>
              </a:rPr>
              <a:t>: number of clock ticks left in this timeslice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Decremented by a timer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Upon reaching 0, </a:t>
            </a: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need_resched</a:t>
            </a:r>
            <a:r>
              <a:rPr lang="en-US" altLang="en-US" sz="1406">
                <a:ea typeface="ヒラギノ角ゴ ProN W3" pitchFamily="1" charset="-128"/>
              </a:rPr>
              <a:t> is set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priority</a:t>
            </a:r>
            <a:r>
              <a:rPr lang="en-US" altLang="en-US" sz="1617">
                <a:ea typeface="ヒラギノ角ゴ ProN W3" pitchFamily="1" charset="-128"/>
              </a:rPr>
              <a:t> and 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rt_priority</a:t>
            </a:r>
            <a:r>
              <a:rPr lang="en-US" altLang="en-US" sz="1617">
                <a:ea typeface="ヒラギノ角ゴ ProN W3" pitchFamily="1" charset="-128"/>
              </a:rPr>
              <a:t>: static and realtime priority (realtime is always higher than a normal priority)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policy</a:t>
            </a:r>
            <a:r>
              <a:rPr lang="en-US" altLang="en-US" sz="1617">
                <a:ea typeface="ヒラギノ角ゴ ProN W3" pitchFamily="1" charset="-128"/>
              </a:rPr>
              <a:t>: The scheduling policy (typically normal or realtime)</a:t>
            </a:r>
          </a:p>
        </p:txBody>
      </p:sp>
      <p:pic>
        <p:nvPicPr>
          <p:cNvPr id="22532" name="Picture 3">
            <a:extLst>
              <a:ext uri="{FF2B5EF4-FFF2-40B4-BE49-F238E27FC236}">
                <a16:creationId xmlns:a16="http://schemas.microsoft.com/office/drawing/2014/main" id="{18416211-98C5-8348-6147-FEA5E8390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769" y="3697493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>
            <a:extLst>
              <a:ext uri="{FF2B5EF4-FFF2-40B4-BE49-F238E27FC236}">
                <a16:creationId xmlns:a16="http://schemas.microsoft.com/office/drawing/2014/main" id="{ADD823B1-5688-9CA8-0AC1-5B52F7B49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07174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latin typeface="Consolas" panose="020B0609020204030204" pitchFamily="49" charset="0"/>
                <a:ea typeface="ヒラギノ角ゴ ProN W3" pitchFamily="1" charset="-128"/>
              </a:rPr>
              <a:t>schedule()</a:t>
            </a:r>
          </a:p>
        </p:txBody>
      </p:sp>
      <p:sp>
        <p:nvSpPr>
          <p:cNvPr id="59395" name="Text Box 2">
            <a:extLst>
              <a:ext uri="{FF2B5EF4-FFF2-40B4-BE49-F238E27FC236}">
                <a16:creationId xmlns:a16="http://schemas.microsoft.com/office/drawing/2014/main" id="{4C9D3F61-E463-47BE-7084-6126430C6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018151"/>
            <a:ext cx="7774558" cy="522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7363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struct task_struct *prev, *next;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struct list_head *queue;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struct prio_array *array;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int idx;</a:t>
            </a:r>
          </a:p>
          <a:p>
            <a:pPr>
              <a:spcBef>
                <a:spcPts val="352"/>
              </a:spcBef>
              <a:buClrTx/>
            </a:pPr>
            <a:endParaRPr lang="en-US" altLang="en-US" sz="1406">
              <a:latin typeface="Consolas" panose="020B0609020204030204" pitchFamily="49" charset="0"/>
              <a:ea typeface="ヒラギノ角ゴ ProN W3" pitchFamily="1" charset="-128"/>
            </a:endParaRP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prev = current;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if (!rq-&gt;nr_running) next = rq-&gt;idle;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else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array = rq-&gt;active;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idx = sched_find_first_bit(array-&gt;bitmap);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queue = array-&gt;queue + idx;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next = list_entry(queue-&gt;next, struct task_struct, run_list);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  <a:p>
            <a:pPr>
              <a:spcBef>
                <a:spcPts val="352"/>
              </a:spcBef>
              <a:buClrTx/>
            </a:pPr>
            <a:endParaRPr lang="en-US" altLang="en-US" sz="1406">
              <a:latin typeface="Consolas" panose="020B0609020204030204" pitchFamily="49" charset="0"/>
              <a:ea typeface="ヒラギノ角ゴ ProN W3" pitchFamily="1" charset="-128"/>
            </a:endParaRP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if (prev != next)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rq-&gt;nr_switches++;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rq-&gt;curr = next;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++*switch_count;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prev = context_switch(rq, prev, next);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>
            <a:extLst>
              <a:ext uri="{FF2B5EF4-FFF2-40B4-BE49-F238E27FC236}">
                <a16:creationId xmlns:a16="http://schemas.microsoft.com/office/drawing/2014/main" id="{042B3297-345E-06A5-F6CA-171EA72B9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07174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latin typeface="Consolas" panose="020B0609020204030204" pitchFamily="49" charset="0"/>
                <a:ea typeface="ヒラギノ角ゴ ProN W3" pitchFamily="1" charset="-128"/>
              </a:rPr>
              <a:t>scheduler_tick()</a:t>
            </a:r>
          </a:p>
        </p:txBody>
      </p:sp>
      <p:sp>
        <p:nvSpPr>
          <p:cNvPr id="61443" name="Text Box 2">
            <a:extLst>
              <a:ext uri="{FF2B5EF4-FFF2-40B4-BE49-F238E27FC236}">
                <a16:creationId xmlns:a16="http://schemas.microsoft.com/office/drawing/2014/main" id="{E8102B4D-C7D6-3072-2EC2-B1400D470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2036301"/>
            <a:ext cx="7774558" cy="40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7363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if (!--p-&gt;time_slice)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dequeue_task(p, rq-&gt;active);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set_tsk_need_resched(p);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p-&gt;prio = effective_prio(p);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p-&gt;time_slice = task_timeslice(p);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p-&gt;first_time_slice = 0;</a:t>
            </a:r>
          </a:p>
          <a:p>
            <a:pPr>
              <a:spcBef>
                <a:spcPts val="352"/>
              </a:spcBef>
              <a:buClrTx/>
            </a:pPr>
            <a:endParaRPr lang="en-US" altLang="en-US" sz="1406">
              <a:latin typeface="Consolas" panose="020B0609020204030204" pitchFamily="49" charset="0"/>
              <a:ea typeface="ヒラギノ角ゴ ProN W3" pitchFamily="1" charset="-128"/>
            </a:endParaRP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if (!TASK_INTERACTIVE(p) || EXPIRED_STARVING(rq))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	enqueue_task(p, rq-&gt;expired);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	if (p-&gt;static_prio &lt; rq-&gt;best_expired_prio)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		rq-&gt;best_expired_prio = p-&gt;static_prio;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} else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	enqueue_task(p, rq-&gt;active);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}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</p:txBody>
      </p:sp>
      <p:sp>
        <p:nvSpPr>
          <p:cNvPr id="61444" name="Text Box 3">
            <a:extLst>
              <a:ext uri="{FF2B5EF4-FFF2-40B4-BE49-F238E27FC236}">
                <a16:creationId xmlns:a16="http://schemas.microsoft.com/office/drawing/2014/main" id="{704A25BA-31E8-74B7-3023-819A0C8BC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427" y="964563"/>
            <a:ext cx="7774558" cy="10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Recalculates time slice</a:t>
            </a:r>
          </a:p>
        </p:txBody>
      </p:sp>
      <p:pic>
        <p:nvPicPr>
          <p:cNvPr id="61445" name="Picture 4">
            <a:extLst>
              <a:ext uri="{FF2B5EF4-FFF2-40B4-BE49-F238E27FC236}">
                <a16:creationId xmlns:a16="http://schemas.microsoft.com/office/drawing/2014/main" id="{3CB8DA05-1A6E-875F-ACBE-289B77303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66" y="5144338"/>
            <a:ext cx="321521" cy="32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>
            <a:extLst>
              <a:ext uri="{FF2B5EF4-FFF2-40B4-BE49-F238E27FC236}">
                <a16:creationId xmlns:a16="http://schemas.microsoft.com/office/drawing/2014/main" id="{FAE0A8A4-1D65-5A14-2DD8-2E5AA18A5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07174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latin typeface="Consolas" panose="020B0609020204030204" pitchFamily="49" charset="0"/>
                <a:ea typeface="ヒラギノ角ゴ ProN W3" pitchFamily="1" charset="-128"/>
              </a:rPr>
              <a:t>scheduler_tick()</a:t>
            </a:r>
          </a:p>
        </p:txBody>
      </p:sp>
      <p:sp>
        <p:nvSpPr>
          <p:cNvPr id="63491" name="Text Box 2">
            <a:extLst>
              <a:ext uri="{FF2B5EF4-FFF2-40B4-BE49-F238E27FC236}">
                <a16:creationId xmlns:a16="http://schemas.microsoft.com/office/drawing/2014/main" id="{8AFF96A1-DD47-6B27-EF62-63B96D505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2036301"/>
            <a:ext cx="7774558" cy="40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7363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if (!--p-&gt;time_slice)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dequeue_task(p, rq-&gt;active);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set_tsk_need_resched(p);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p-&gt;prio = effective_prio(p);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p-&gt;time_slice = task_timeslice(p);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p-&gt;first_time_slice = 0;</a:t>
            </a:r>
          </a:p>
          <a:p>
            <a:pPr>
              <a:spcBef>
                <a:spcPts val="352"/>
              </a:spcBef>
              <a:buClrTx/>
            </a:pPr>
            <a:endParaRPr lang="en-US" altLang="en-US" sz="1406">
              <a:latin typeface="Consolas" panose="020B0609020204030204" pitchFamily="49" charset="0"/>
              <a:ea typeface="ヒラギノ角ゴ ProN W3" pitchFamily="1" charset="-128"/>
            </a:endParaRP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if (!TASK_INTERACTIVE(p) || EXPIRED_STARVING(rq))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	enqueue_task(p, rq-&gt;expired);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	if (p-&gt;static_prio &lt; rq-&gt;best_expired_prio)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		rq-&gt;best_expired_prio = p-&gt;static_prio;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} else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	enqueue_task(p, rq-&gt;active);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}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</p:txBody>
      </p:sp>
      <p:sp>
        <p:nvSpPr>
          <p:cNvPr id="63492" name="Text Box 3">
            <a:extLst>
              <a:ext uri="{FF2B5EF4-FFF2-40B4-BE49-F238E27FC236}">
                <a16:creationId xmlns:a16="http://schemas.microsoft.com/office/drawing/2014/main" id="{79FB89B2-A809-A268-21F8-FCCF616B6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427" y="964563"/>
            <a:ext cx="7774558" cy="10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Recalculates time slice</a:t>
            </a:r>
          </a:p>
        </p:txBody>
      </p:sp>
      <p:sp>
        <p:nvSpPr>
          <p:cNvPr id="63493" name="Text Box 4">
            <a:extLst>
              <a:ext uri="{FF2B5EF4-FFF2-40B4-BE49-F238E27FC236}">
                <a16:creationId xmlns:a16="http://schemas.microsoft.com/office/drawing/2014/main" id="{6F39E06F-440C-E831-E951-D15031A59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403" y="4179774"/>
            <a:ext cx="2442667" cy="197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292" tIns="32912" rIns="63292" bIns="32912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547" b="0">
                <a:latin typeface="Helvetica Neue Light" charset="0"/>
                <a:ea typeface="ヒラギノ角ゴ ProN W3" pitchFamily="1" charset="-128"/>
              </a:rPr>
              <a:t>Gives the process a second chance on the same queue if the process is interactive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547" b="0">
                <a:latin typeface="Helvetica Neue Light" charset="0"/>
                <a:ea typeface="ヒラギノ角ゴ ProN W3" pitchFamily="1" charset="-128"/>
              </a:rPr>
              <a:t>This is the reason for the previous </a:t>
            </a:r>
            <a:br>
              <a:rPr lang="en-US" altLang="en-US" sz="1547" b="0">
                <a:latin typeface="Helvetica Neue Light" charset="0"/>
                <a:ea typeface="ヒラギノ角ゴ ProN W3" pitchFamily="1" charset="-128"/>
              </a:rPr>
            </a:br>
            <a:r>
              <a:rPr lang="en-US" altLang="en-US" sz="1547" b="0">
                <a:latin typeface="Consolas" panose="020B0609020204030204" pitchFamily="49" charset="0"/>
                <a:ea typeface="ヒラギノ角ゴ ProN W3" pitchFamily="1" charset="-128"/>
              </a:rPr>
              <a:t>if (unlikely(!array-&gt;nr_active)) {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>
            <a:extLst>
              <a:ext uri="{FF2B5EF4-FFF2-40B4-BE49-F238E27FC236}">
                <a16:creationId xmlns:a16="http://schemas.microsoft.com/office/drawing/2014/main" id="{E623DB6B-7FE0-D556-B030-14C413E28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Context switch</a:t>
            </a:r>
          </a:p>
        </p:txBody>
      </p:sp>
      <p:sp>
        <p:nvSpPr>
          <p:cNvPr id="65539" name="Text Box 2">
            <a:extLst>
              <a:ext uri="{FF2B5EF4-FFF2-40B4-BE49-F238E27FC236}">
                <a16:creationId xmlns:a16="http://schemas.microsoft.com/office/drawing/2014/main" id="{189BE634-0F0B-9383-9E90-F35D73232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sched.c: context_switch()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Change the memory map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Call switch_to to “unpack” new process and “pack up” old process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__switch_to in process.c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>
            <a:extLst>
              <a:ext uri="{FF2B5EF4-FFF2-40B4-BE49-F238E27FC236}">
                <a16:creationId xmlns:a16="http://schemas.microsoft.com/office/drawing/2014/main" id="{63FD8216-821A-BBF7-2A3B-7BC12DC3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Other Schedulers</a:t>
            </a:r>
          </a:p>
        </p:txBody>
      </p:sp>
      <p:sp>
        <p:nvSpPr>
          <p:cNvPr id="67587" name="Text Box 2">
            <a:extLst>
              <a:ext uri="{FF2B5EF4-FFF2-40B4-BE49-F238E27FC236}">
                <a16:creationId xmlns:a16="http://schemas.microsoft.com/office/drawing/2014/main" id="{FD9628CC-4946-CEF4-EB05-6B254B5A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Completely Fair Scheduler (CFS)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SCHED_FIFO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SCHED_RR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>
            <a:extLst>
              <a:ext uri="{FF2B5EF4-FFF2-40B4-BE49-F238E27FC236}">
                <a16:creationId xmlns:a16="http://schemas.microsoft.com/office/drawing/2014/main" id="{508EBAB4-8BE3-767F-4995-06B114C3B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Wait Queues</a:t>
            </a:r>
          </a:p>
        </p:txBody>
      </p:sp>
      <p:sp>
        <p:nvSpPr>
          <p:cNvPr id="69635" name="Text Box 2">
            <a:extLst>
              <a:ext uri="{FF2B5EF4-FFF2-40B4-BE49-F238E27FC236}">
                <a16:creationId xmlns:a16="http://schemas.microsoft.com/office/drawing/2014/main" id="{5D0AB465-D792-3E87-B4DD-B1F3B9550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Wait on a wait queue (wait_queue_head_t)</a:t>
            </a: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  <a:p>
            <a:pPr>
              <a:spcBef>
                <a:spcPts val="422"/>
              </a:spcBef>
              <a:buClrTx/>
            </a:pPr>
            <a:r>
              <a:rPr lang="en-US" altLang="en-US" sz="1688">
                <a:latin typeface="Consolas" panose="020B0609020204030204" pitchFamily="49" charset="0"/>
                <a:ea typeface="ヒラギノ角ゴ ProN W3" pitchFamily="1" charset="-128"/>
              </a:rPr>
              <a:t>DECLARE_QUEUE( wait, current );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>
                <a:latin typeface="Consolas" panose="020B0609020204030204" pitchFamily="49" charset="0"/>
                <a:ea typeface="ヒラギノ角ゴ ProN W3" pitchFamily="1" charset="-128"/>
              </a:rPr>
              <a:t>add_wait_queue( q, &amp;wait );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>
                <a:latin typeface="Consolas" panose="020B0609020204030204" pitchFamily="49" charset="0"/>
                <a:ea typeface="ヒラギノ角ゴ ProN W3" pitchFamily="1" charset="-128"/>
              </a:rPr>
              <a:t>set_current_state( TASK_INTERRUPTABLE );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>
                <a:latin typeface="Consolas" panose="020B0609020204030204" pitchFamily="49" charset="0"/>
                <a:ea typeface="ヒラギノ角ゴ ProN W3" pitchFamily="1" charset="-128"/>
              </a:rPr>
              <a:t>while ( !condition )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>
                <a:latin typeface="Consolas" panose="020B0609020204030204" pitchFamily="49" charset="0"/>
                <a:ea typeface="ヒラギノ角ゴ ProN W3" pitchFamily="1" charset="-128"/>
              </a:rPr>
              <a:t>schedule( );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>
                <a:latin typeface="Consolas" panose="020B0609020204030204" pitchFamily="49" charset="0"/>
                <a:ea typeface="ヒラギノ角ゴ ProN W3" pitchFamily="1" charset="-128"/>
              </a:rPr>
              <a:t>set_current_state( TASK_RUNNING );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>
                <a:latin typeface="Consolas" panose="020B0609020204030204" pitchFamily="49" charset="0"/>
                <a:ea typeface="ヒラギノ角ゴ ProN W3" pitchFamily="1" charset="-128"/>
              </a:rPr>
              <a:t>remove_wait_queue( q, &amp;wait 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>
            <a:extLst>
              <a:ext uri="{FF2B5EF4-FFF2-40B4-BE49-F238E27FC236}">
                <a16:creationId xmlns:a16="http://schemas.microsoft.com/office/drawing/2014/main" id="{4E4AFE9E-C4C2-4124-8836-BA2A4AA4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Wait Queues</a:t>
            </a:r>
          </a:p>
        </p:txBody>
      </p:sp>
      <p:sp>
        <p:nvSpPr>
          <p:cNvPr id="71683" name="Text Box 2">
            <a:extLst>
              <a:ext uri="{FF2B5EF4-FFF2-40B4-BE49-F238E27FC236}">
                <a16:creationId xmlns:a16="http://schemas.microsoft.com/office/drawing/2014/main" id="{7982A956-3115-68DA-D583-FBA32E465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266"/>
          </a:p>
        </p:txBody>
      </p:sp>
      <p:sp>
        <p:nvSpPr>
          <p:cNvPr id="71687" name="Text Box 6">
            <a:extLst>
              <a:ext uri="{FF2B5EF4-FFF2-40B4-BE49-F238E27FC236}">
                <a16:creationId xmlns:a16="http://schemas.microsoft.com/office/drawing/2014/main" id="{8560DC10-5BAE-8BD3-33C3-A485CEC9F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You can create a wait queue as follows: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wait_queue_head_t my_queue;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init_waitqueue_head(&amp;my_queue);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Sleep on the queue with: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interruptible_sleep_on(&amp;my_queue);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wait_event_interruptible(&amp;my_queue, any_boolean_expression);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Wake up with: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wake_up_interruptable_sync(&amp;my_queue);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References: 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http://rplinux.blogspot.com/2009/10/kernel-wait-queues.html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>
            <a:extLst>
              <a:ext uri="{FF2B5EF4-FFF2-40B4-BE49-F238E27FC236}">
                <a16:creationId xmlns:a16="http://schemas.microsoft.com/office/drawing/2014/main" id="{E46CB6D6-5D46-74B9-039E-49C8EE99C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Atomic Operations and Advanced Kernel Locking</a:t>
            </a:r>
          </a:p>
        </p:txBody>
      </p:sp>
      <p:sp>
        <p:nvSpPr>
          <p:cNvPr id="73731" name="Text Box 2">
            <a:extLst>
              <a:ext uri="{FF2B5EF4-FFF2-40B4-BE49-F238E27FC236}">
                <a16:creationId xmlns:a16="http://schemas.microsoft.com/office/drawing/2014/main" id="{CEBA6AE3-3F38-48BD-1469-6253A05B7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Kernel defines sequences of instructions to handle a particular operation called a kcp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These are like threads and can be interwoven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#include &lt;asm/atomic.h&gt; to get atomic_t thread-safe integer type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ATOMIC_INIT(int i)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int atomic_read(atomic_t *v)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void atomic_set(atomic_t, *v, int i)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int atomic_sub_and_test(int i, atomic_t *v) #subtract i from v and return true if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>
            <a:extLst>
              <a:ext uri="{FF2B5EF4-FFF2-40B4-BE49-F238E27FC236}">
                <a16:creationId xmlns:a16="http://schemas.microsoft.com/office/drawing/2014/main" id="{8E625973-CD99-0690-7A18-15ECD6CF3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Spinlock</a:t>
            </a:r>
          </a:p>
        </p:txBody>
      </p:sp>
      <p:sp>
        <p:nvSpPr>
          <p:cNvPr id="75779" name="Text Box 2">
            <a:extLst>
              <a:ext uri="{FF2B5EF4-FFF2-40B4-BE49-F238E27FC236}">
                <a16:creationId xmlns:a16="http://schemas.microsoft.com/office/drawing/2014/main" id="{1A7F4B33-B5DD-2807-739A-209CE0EB0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Earlier we said cli/sti is a bad idea on multicore environments (why?)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We can use spinlocks on multicore environments, instead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and not on single core! (why not?)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Simple true/false lock with a busy wait()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#include &lt;linux/spinlock.h&gt;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spinlock_t type (values 0 and 1), initialized with SPIN_LOCK_UNLOCKED macro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spin_lock(spinlock_t *lock)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spin_unlock(spinlock_t *lock)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Make your spinlock static if you get an oops or dump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>
            <a:extLst>
              <a:ext uri="{FF2B5EF4-FFF2-40B4-BE49-F238E27FC236}">
                <a16:creationId xmlns:a16="http://schemas.microsoft.com/office/drawing/2014/main" id="{1141C470-B285-76FC-68DF-49513532B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R/W Locks</a:t>
            </a:r>
          </a:p>
        </p:txBody>
      </p:sp>
      <p:sp>
        <p:nvSpPr>
          <p:cNvPr id="77827" name="Text Box 2">
            <a:extLst>
              <a:ext uri="{FF2B5EF4-FFF2-40B4-BE49-F238E27FC236}">
                <a16:creationId xmlns:a16="http://schemas.microsoft.com/office/drawing/2014/main" id="{C540CB8D-76A9-3550-545C-4F8656826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Allows multiple kcp’s to execute concurrently in a read-only fashion, blocking writes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Increases parallelism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rwlock_t structure, initialized by RW_LOCK_UNLOCKED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read_lock(rwlock_t *lock) / write_lock(rwlock_t *lock)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read_unlock(rwlock_t *lock) / write_unlock(rwlock_t *lock)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0E61BE91-4095-6D86-AB99-EF8F4F94E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The Linux Scheduler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19304476-7C94-C131-5C12-092B9D288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Consolas" panose="020B0609020204030204" pitchFamily="49" charset="0"/>
              <a:buChar char="•"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kernel/sched.c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Information for the scheduler is stored in our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struct task_struct</a:t>
            </a:r>
            <a:r>
              <a:rPr lang="en-US" altLang="en-US" sz="1969">
                <a:ea typeface="ヒラギノ角ゴ ProN W3" pitchFamily="1" charset="-128"/>
              </a:rPr>
              <a:t> from before: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need_resched</a:t>
            </a:r>
            <a:r>
              <a:rPr lang="en-US" altLang="en-US" sz="1617">
                <a:ea typeface="ヒラギノ角ゴ ProN W3" pitchFamily="1" charset="-128"/>
              </a:rPr>
              <a:t>: this is what tells the kernel that the scheduler (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schedule()</a:t>
            </a:r>
            <a:r>
              <a:rPr lang="en-US" altLang="en-US" sz="1617">
                <a:ea typeface="ヒラギノ角ゴ ProN W3" pitchFamily="1" charset="-128"/>
              </a:rPr>
              <a:t>) needs to be called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When can a process be preempted?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Maybe we can implement it faster this way…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counter</a:t>
            </a:r>
            <a:r>
              <a:rPr lang="en-US" altLang="en-US" sz="1617">
                <a:ea typeface="ヒラギノ角ゴ ProN W3" pitchFamily="1" charset="-128"/>
              </a:rPr>
              <a:t>: number of clock ticks left in this timeslice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Decremented by a timer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Upon reaching 0, </a:t>
            </a: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need_resched</a:t>
            </a:r>
            <a:r>
              <a:rPr lang="en-US" altLang="en-US" sz="1406">
                <a:ea typeface="ヒラギノ角ゴ ProN W3" pitchFamily="1" charset="-128"/>
              </a:rPr>
              <a:t> is set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priority</a:t>
            </a:r>
            <a:r>
              <a:rPr lang="en-US" altLang="en-US" sz="1617">
                <a:ea typeface="ヒラギノ角ゴ ProN W3" pitchFamily="1" charset="-128"/>
              </a:rPr>
              <a:t> and 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rt_priority</a:t>
            </a:r>
            <a:r>
              <a:rPr lang="en-US" altLang="en-US" sz="1617">
                <a:ea typeface="ヒラギノ角ゴ ProN W3" pitchFamily="1" charset="-128"/>
              </a:rPr>
              <a:t>: static and realtime priority (realtime is always higher than a normal priority)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policy</a:t>
            </a:r>
            <a:r>
              <a:rPr lang="en-US" altLang="en-US" sz="1617">
                <a:ea typeface="ヒラギノ角ゴ ProN W3" pitchFamily="1" charset="-128"/>
              </a:rPr>
              <a:t>: The scheduling policy (typically normal or realtime)</a:t>
            </a:r>
          </a:p>
        </p:txBody>
      </p:sp>
      <p:pic>
        <p:nvPicPr>
          <p:cNvPr id="24580" name="Picture 3">
            <a:extLst>
              <a:ext uri="{FF2B5EF4-FFF2-40B4-BE49-F238E27FC236}">
                <a16:creationId xmlns:a16="http://schemas.microsoft.com/office/drawing/2014/main" id="{59484ED4-90D0-F292-9024-304138E40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769" y="3697493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>
            <a:extLst>
              <a:ext uri="{FF2B5EF4-FFF2-40B4-BE49-F238E27FC236}">
                <a16:creationId xmlns:a16="http://schemas.microsoft.com/office/drawing/2014/main" id="{083BBB4F-8E55-66A1-6A73-C50F3721A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Kernel Semaphores</a:t>
            </a:r>
          </a:p>
        </p:txBody>
      </p:sp>
      <p:sp>
        <p:nvSpPr>
          <p:cNvPr id="79875" name="Text Box 2">
            <a:extLst>
              <a:ext uri="{FF2B5EF4-FFF2-40B4-BE49-F238E27FC236}">
                <a16:creationId xmlns:a16="http://schemas.microsoft.com/office/drawing/2014/main" id="{6A270763-DB75-C0D9-F9D8-2BD8C70D6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#include &lt;asm/semaphore.h&gt;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struct semaphore, down() and up() operations similar to P and 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93E7212A-8BFC-C7FB-15AD-CA9DE6AF0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Kernel Condition Variables</a:t>
            </a:r>
          </a:p>
        </p:txBody>
      </p:sp>
      <p:sp>
        <p:nvSpPr>
          <p:cNvPr id="81923" name="Text Box 2">
            <a:extLst>
              <a:ext uri="{FF2B5EF4-FFF2-40B4-BE49-F238E27FC236}">
                <a16:creationId xmlns:a16="http://schemas.microsoft.com/office/drawing/2014/main" id="{BC888FAF-54A0-5C11-6EE2-703AC10A6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#include &lt;linux/completion.h&gt;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wait_for_completion() and complete() similar to wait and signal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Used by do_fork()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CBF686A3-0CD8-1C12-890F-8220D2F14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The Linux Scheduler</a:t>
            </a: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822BAA80-9BD4-6D36-9CCF-3B3ED085F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714779"/>
            <a:ext cx="7774558" cy="450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 marL="2271713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Consolas" panose="020B0609020204030204" pitchFamily="49" charset="0"/>
              <a:buChar char="•"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kernel/sched.c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Information for the scheduler is stored in our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struct task_struct</a:t>
            </a:r>
            <a:r>
              <a:rPr lang="en-US" altLang="en-US" sz="1969">
                <a:ea typeface="ヒラギノ角ゴ ProN W3" pitchFamily="1" charset="-128"/>
              </a:rPr>
              <a:t> from before: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need_resched</a:t>
            </a:r>
            <a:r>
              <a:rPr lang="en-US" altLang="en-US" sz="1617">
                <a:ea typeface="ヒラギノ角ゴ ProN W3" pitchFamily="1" charset="-128"/>
              </a:rPr>
              <a:t>: this is what tells the kernel that the scheduler (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schedule()</a:t>
            </a:r>
            <a:r>
              <a:rPr lang="en-US" altLang="en-US" sz="1617">
                <a:ea typeface="ヒラギノ角ゴ ProN W3" pitchFamily="1" charset="-128"/>
              </a:rPr>
              <a:t>) needs to be called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Preempt when it runs out of timeslice, or a higher priority process appears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Typically, we set </a:t>
            </a: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need_resched</a:t>
            </a:r>
            <a:r>
              <a:rPr lang="en-US" altLang="en-US" sz="1406">
                <a:ea typeface="ヒラギノ角ゴ ProN W3" pitchFamily="1" charset="-128"/>
              </a:rPr>
              <a:t> in the currently running process only (and this </a:t>
            </a: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task_struct </a:t>
            </a:r>
            <a:r>
              <a:rPr lang="en-US" altLang="en-US" sz="1406">
                <a:ea typeface="ヒラギノ角ゴ ProN W3" pitchFamily="1" charset="-128"/>
              </a:rPr>
              <a:t>is already in cache).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After an interrupt, this flag is checked on the current process.</a:t>
            </a:r>
          </a:p>
          <a:p>
            <a:pPr lvl="3" eaLnBrk="1" hangingPunct="1">
              <a:buFont typeface="Times New Roman" panose="02020603050405020304" pitchFamily="18" charset="0"/>
              <a:buChar char="–"/>
            </a:pPr>
            <a:r>
              <a:rPr lang="en-US" altLang="en-US" sz="1406">
                <a:ea typeface="ヒラギノ角ゴ ProN W3" pitchFamily="1" charset="-128"/>
              </a:rPr>
              <a:t>Checked by ret_from_intr()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counter</a:t>
            </a:r>
            <a:r>
              <a:rPr lang="en-US" altLang="en-US" sz="1617">
                <a:ea typeface="ヒラギノ角ゴ ProN W3" pitchFamily="1" charset="-128"/>
              </a:rPr>
              <a:t>: number of clock ticks left in this timeslice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Decremented by a timer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Upon reaching 0, </a:t>
            </a: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need_resched</a:t>
            </a:r>
            <a:r>
              <a:rPr lang="en-US" altLang="en-US" sz="1406">
                <a:ea typeface="ヒラギノ角ゴ ProN W3" pitchFamily="1" charset="-128"/>
              </a:rPr>
              <a:t> is set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priority</a:t>
            </a:r>
            <a:r>
              <a:rPr lang="en-US" altLang="en-US" sz="1617">
                <a:ea typeface="ヒラギノ角ゴ ProN W3" pitchFamily="1" charset="-128"/>
              </a:rPr>
              <a:t> and 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rt_priority</a:t>
            </a:r>
            <a:r>
              <a:rPr lang="en-US" altLang="en-US" sz="1617">
                <a:ea typeface="ヒラギノ角ゴ ProN W3" pitchFamily="1" charset="-128"/>
              </a:rPr>
              <a:t>: static and realtime priority (realtime is always higher than a normal priority)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policy</a:t>
            </a:r>
            <a:r>
              <a:rPr lang="en-US" altLang="en-US" sz="1617">
                <a:ea typeface="ヒラギノ角ゴ ProN W3" pitchFamily="1" charset="-128"/>
              </a:rPr>
              <a:t>: The scheduling policy (typically normal or realtime)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E2080A89-40A3-8AFB-BB3B-317F99BC3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need_resched</a:t>
            </a: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17273450-CEEA-BDD9-B078-E54C99760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When do we set this bit?</a:t>
            </a:r>
          </a:p>
        </p:txBody>
      </p:sp>
      <p:pic>
        <p:nvPicPr>
          <p:cNvPr id="28676" name="Picture 3">
            <a:extLst>
              <a:ext uri="{FF2B5EF4-FFF2-40B4-BE49-F238E27FC236}">
                <a16:creationId xmlns:a16="http://schemas.microsoft.com/office/drawing/2014/main" id="{DDF6A426-F3DD-B048-B48F-7AE2F5B34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01" y="2625756"/>
            <a:ext cx="2679342" cy="267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D807FB50-1E34-974A-E792-03328D024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need_resched</a:t>
            </a: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6B365E34-B986-EDE8-0EBB-68F26E2F0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 marL="2271713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When do we set this bit?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Timeslice expired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time.c: update_process_time()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Higher priority process is awoken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wake_up_process() or scheduler_tick() -&gt; resched_task() in sched.c</a:t>
            </a:r>
          </a:p>
          <a:p>
            <a:pPr lvl="3" eaLnBrk="1" hangingPunct="1">
              <a:buFont typeface="Times New Roman" panose="02020603050405020304" pitchFamily="18" charset="0"/>
              <a:buChar char="–"/>
            </a:pPr>
            <a:r>
              <a:rPr lang="en-US" altLang="en-US" sz="1406">
                <a:ea typeface="ヒラギノ角ゴ ProN W3" pitchFamily="1" charset="-128"/>
              </a:rPr>
              <a:t>try_to_wake_up() -&gt; TASK_RUNNING -&gt; activate_task()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Preemptive user processes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On call to sched_setscheduler() or sched_yield()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Kernel is also preemptive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Thread safe at all times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Lock held for unsafe operations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A5CFACF5-A105-5106-CA63-7C9EF11B5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The Linux Scheduler</a:t>
            </a: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FAA122EB-3918-E0C9-E82E-E09D8EEB9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Linux implements an O(1) scheduler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This scheduler 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Chooses the next process to run (which?)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Recalculates the timeslice of each process to be run again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Computes the effective (“dynamic”) priority of the process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Based on what?</a:t>
            </a:r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4C74D9A8-DB7D-A621-329B-C46002CDA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95" y="2642407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4">
            <a:extLst>
              <a:ext uri="{FF2B5EF4-FFF2-40B4-BE49-F238E27FC236}">
                <a16:creationId xmlns:a16="http://schemas.microsoft.com/office/drawing/2014/main" id="{E2B1D5BA-3026-1430-B770-901933A09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36" y="3820296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F2C6B0E6-C0F6-3313-F357-71DC8821C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The Linux Scheduler</a:t>
            </a: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1D6DF2DD-7D6E-92F1-3D19-471D3BA91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Linux implements an O(1) scheduler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This scheduler 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Chooses the next process to run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The highest priority process with timeslice &gt; 0 (time to run)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If you go I/O bound with timeslice, you keep the remaining timeslice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Recalculates the timeslice of each process to be run again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Computes the effective (“dynamic”) priority of the process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How long it’s used the CPU (or not) in the last timeslice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Recall that this is our method to predict interactivity (CPU or I/O “</a:t>
            </a:r>
            <a:r>
              <a:rPr lang="en-US" altLang="ja-JP" sz="1406">
                <a:ea typeface="ヒラギノ角ゴ ProN W3" pitchFamily="1" charset="-128"/>
              </a:rPr>
              <a:t>boundness</a:t>
            </a:r>
            <a:r>
              <a:rPr lang="en-US" altLang="en-US" sz="1406">
                <a:ea typeface="ヒラギノ角ゴ ProN W3" pitchFamily="1" charset="-128"/>
              </a:rPr>
              <a:t>”</a:t>
            </a:r>
            <a:r>
              <a:rPr lang="en-US" altLang="ja-JP" sz="1406">
                <a:ea typeface="ヒラギノ角ゴ ProN W3" pitchFamily="1" charset="-128"/>
              </a:rPr>
              <a:t>) of the process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This is done by giving each process a bonus of [-5, 5] to its static priority (nice value)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How do we do all this in O(1) time?</a:t>
            </a:r>
          </a:p>
        </p:txBody>
      </p:sp>
      <p:pic>
        <p:nvPicPr>
          <p:cNvPr id="34823" name="Picture 4">
            <a:extLst>
              <a:ext uri="{FF2B5EF4-FFF2-40B4-BE49-F238E27FC236}">
                <a16:creationId xmlns:a16="http://schemas.microsoft.com/office/drawing/2014/main" id="{61193865-3009-730B-2246-CFC0A8170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908" y="3210187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BA128E26-FDF9-12BB-5B4E-588990526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The Linux Scheduler</a:t>
            </a: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5B52D97A-70F1-71B6-5D6F-902CF5E1F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Linux implements an O(1) scheduler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This scheduler 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Chooses the next process to run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The highest priority process with timeslice &gt; 0 (time to run)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If you go I/O bound with timeslice, you keep the remaining timeslice</a:t>
            </a:r>
          </a:p>
          <a:p>
            <a:pPr lvl="4" eaLnBrk="1" hangingPunct="1">
              <a:buFont typeface="Arial" panose="020B0604020202020204" pitchFamily="34" charset="0"/>
              <a:buChar char="•"/>
            </a:pPr>
            <a:r>
              <a:rPr lang="en-US" altLang="en-US" sz="1406" b="1">
                <a:latin typeface="Arial" panose="020B0604020202020204" pitchFamily="34" charset="0"/>
                <a:ea typeface="ヒラギノ角ゴ ProN W3" pitchFamily="1" charset="-128"/>
              </a:rPr>
              <a:t>Skip the line and take CPU time as soon as you need it if you frequently go I/O bound quickly, for the illusion of increased responsiveness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Recalculates the timeslice of each process to be run again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Computes the effective (“dynamic”) priority of the process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How long it’s used the CPU (or not) in the last timeslice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Recall that this is our method to predict interactivity (CPU or I/O “</a:t>
            </a:r>
            <a:r>
              <a:rPr lang="en-US" altLang="ja-JP" sz="1406">
                <a:ea typeface="ヒラギノ角ゴ ProN W3" pitchFamily="1" charset="-128"/>
              </a:rPr>
              <a:t>boundness</a:t>
            </a:r>
            <a:r>
              <a:rPr lang="en-US" altLang="en-US" sz="1406">
                <a:ea typeface="ヒラギノ角ゴ ProN W3" pitchFamily="1" charset="-128"/>
              </a:rPr>
              <a:t>”</a:t>
            </a:r>
            <a:r>
              <a:rPr lang="en-US" altLang="ja-JP" sz="1406">
                <a:ea typeface="ヒラギノ角ゴ ProN W3" pitchFamily="1" charset="-128"/>
              </a:rPr>
              <a:t>) of the process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This is done by giving each process a bonus of [-5, 5] to its static priority (nice value)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How do we do all this in O(1) time?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2973</Words>
  <Application>Microsoft Office PowerPoint</Application>
  <PresentationFormat>Widescreen</PresentationFormat>
  <Paragraphs>349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ＭＳ Ｐゴシック</vt:lpstr>
      <vt:lpstr>Aptos</vt:lpstr>
      <vt:lpstr>Arial</vt:lpstr>
      <vt:lpstr>Consolas</vt:lpstr>
      <vt:lpstr>Goudy Old Style</vt:lpstr>
      <vt:lpstr>Helvetica Neue Light</vt:lpstr>
      <vt:lpstr>Times New Roman</vt:lpstr>
      <vt:lpstr>ヒラギノ角ゴ ProN W3</vt:lpstr>
      <vt:lpstr>MarrakeshVTI</vt:lpstr>
      <vt:lpstr>Process Scheduling in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Mongan, William</dc:creator>
  <cp:lastModifiedBy>Mongan, William</cp:lastModifiedBy>
  <cp:revision>80</cp:revision>
  <dcterms:created xsi:type="dcterms:W3CDTF">2024-01-11T18:12:50Z</dcterms:created>
  <dcterms:modified xsi:type="dcterms:W3CDTF">2024-01-12T21:08:35Z</dcterms:modified>
</cp:coreProperties>
</file>