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356" r:id="rId3"/>
    <p:sldId id="360" r:id="rId4"/>
    <p:sldId id="361" r:id="rId5"/>
    <p:sldId id="357" r:id="rId6"/>
    <p:sldId id="358" r:id="rId7"/>
    <p:sldId id="261" r:id="rId8"/>
    <p:sldId id="363" r:id="rId9"/>
    <p:sldId id="364" r:id="rId10"/>
    <p:sldId id="371" r:id="rId11"/>
    <p:sldId id="365" r:id="rId12"/>
    <p:sldId id="368" r:id="rId13"/>
    <p:sldId id="366" r:id="rId14"/>
    <p:sldId id="367" r:id="rId15"/>
    <p:sldId id="369" r:id="rId16"/>
    <p:sldId id="370" r:id="rId17"/>
    <p:sldId id="3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7" autoAdjust="0"/>
    <p:restoredTop sz="88337" autoAdjust="0"/>
  </p:normalViewPr>
  <p:slideViewPr>
    <p:cSldViewPr snapToGrid="0">
      <p:cViewPr varScale="1">
        <p:scale>
          <a:sx n="73" d="100"/>
          <a:sy n="73"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 main() {</a:t>
            </a:r>
          </a:p>
          <a:p>
            <a:r>
              <a:rPr lang="en-US" dirty="0"/>
              <a:t>    </a:t>
            </a:r>
            <a:r>
              <a:rPr lang="en-US" dirty="0" err="1"/>
              <a:t>pthread_t</a:t>
            </a:r>
            <a:r>
              <a:rPr lang="en-US" dirty="0"/>
              <a:t> </a:t>
            </a:r>
            <a:r>
              <a:rPr lang="en-US" dirty="0" err="1"/>
              <a:t>tid_producer</a:t>
            </a:r>
            <a:r>
              <a:rPr lang="en-US" dirty="0"/>
              <a:t>, </a:t>
            </a:r>
            <a:r>
              <a:rPr lang="en-US" dirty="0" err="1"/>
              <a:t>tid_consumer</a:t>
            </a:r>
            <a:r>
              <a:rPr lang="en-US" dirty="0"/>
              <a:t>;</a:t>
            </a:r>
          </a:p>
          <a:p>
            <a:endParaRPr lang="en-US" dirty="0"/>
          </a:p>
          <a:p>
            <a:r>
              <a:rPr lang="en-US" dirty="0"/>
              <a:t>    </a:t>
            </a:r>
            <a:r>
              <a:rPr lang="en-US" dirty="0" err="1"/>
              <a:t>pthread_create</a:t>
            </a:r>
            <a:r>
              <a:rPr lang="en-US" dirty="0"/>
              <a:t>(&amp;</a:t>
            </a:r>
            <a:r>
              <a:rPr lang="en-US" dirty="0" err="1"/>
              <a:t>tid_producer</a:t>
            </a:r>
            <a:r>
              <a:rPr lang="en-US" dirty="0"/>
              <a:t>, NULL, producer, NULL);</a:t>
            </a:r>
          </a:p>
          <a:p>
            <a:r>
              <a:rPr lang="en-US" dirty="0"/>
              <a:t>    </a:t>
            </a:r>
            <a:r>
              <a:rPr lang="en-US" dirty="0" err="1"/>
              <a:t>pthread_create</a:t>
            </a:r>
            <a:r>
              <a:rPr lang="en-US" dirty="0"/>
              <a:t>(&amp;</a:t>
            </a:r>
            <a:r>
              <a:rPr lang="en-US" dirty="0" err="1"/>
              <a:t>tid_consumer</a:t>
            </a:r>
            <a:r>
              <a:rPr lang="en-US" dirty="0"/>
              <a:t>, NULL, consumer, NULL);</a:t>
            </a:r>
          </a:p>
          <a:p>
            <a:endParaRPr lang="en-US" dirty="0"/>
          </a:p>
          <a:p>
            <a:r>
              <a:rPr lang="en-US" dirty="0"/>
              <a:t>    </a:t>
            </a:r>
            <a:r>
              <a:rPr lang="en-US" dirty="0" err="1"/>
              <a:t>pthread_join</a:t>
            </a:r>
            <a:r>
              <a:rPr lang="en-US" dirty="0"/>
              <a:t>(</a:t>
            </a:r>
            <a:r>
              <a:rPr lang="en-US" dirty="0" err="1"/>
              <a:t>tid_producer</a:t>
            </a:r>
            <a:r>
              <a:rPr lang="en-US" dirty="0"/>
              <a:t>, NULL);</a:t>
            </a:r>
          </a:p>
          <a:p>
            <a:r>
              <a:rPr lang="en-US" dirty="0"/>
              <a:t>    </a:t>
            </a:r>
            <a:r>
              <a:rPr lang="en-US" dirty="0" err="1"/>
              <a:t>pthread_join</a:t>
            </a:r>
            <a:r>
              <a:rPr lang="en-US" dirty="0"/>
              <a:t>(</a:t>
            </a:r>
            <a:r>
              <a:rPr lang="en-US" dirty="0" err="1"/>
              <a:t>tid_consumer</a:t>
            </a:r>
            <a:r>
              <a:rPr lang="en-US" dirty="0"/>
              <a:t>, NULL);</a:t>
            </a:r>
          </a:p>
          <a:p>
            <a:endParaRPr lang="en-US" dirty="0"/>
          </a:p>
          <a:p>
            <a:r>
              <a:rPr lang="en-US" dirty="0"/>
              <a:t>    return 0;</a:t>
            </a:r>
          </a:p>
          <a:p>
            <a:r>
              <a:rPr lang="en-US" dirty="0"/>
              <a:t>}</a:t>
            </a:r>
          </a:p>
          <a:p>
            <a:endParaRPr lang="en-US" dirty="0"/>
          </a:p>
          <a:p>
            <a:r>
              <a:rPr lang="en-US" dirty="0" err="1">
                <a:effectLst/>
              </a:rPr>
              <a:t>gcc</a:t>
            </a:r>
            <a:r>
              <a:rPr lang="en-US" dirty="0">
                <a:effectLst/>
              </a:rPr>
              <a:t> -o </a:t>
            </a:r>
            <a:r>
              <a:rPr lang="en-US" dirty="0" err="1">
                <a:effectLst/>
              </a:rPr>
              <a:t>producer_consumer</a:t>
            </a:r>
            <a:r>
              <a:rPr lang="en-US" dirty="0">
                <a:effectLst/>
              </a:rPr>
              <a:t> </a:t>
            </a:r>
            <a:r>
              <a:rPr lang="en-US" dirty="0" err="1">
                <a:effectLst/>
              </a:rPr>
              <a:t>producer_consumer.c</a:t>
            </a:r>
            <a:r>
              <a:rPr lang="en-US" dirty="0">
                <a:effectLst/>
              </a:rPr>
              <a:t> -</a:t>
            </a:r>
            <a:r>
              <a:rPr lang="en-US" dirty="0" err="1">
                <a:effectLst/>
              </a:rPr>
              <a:t>lpthread</a:t>
            </a:r>
            <a:r>
              <a:rPr lang="en-US" dirty="0">
                <a:effectLst/>
              </a:rPr>
              <a:t> </a:t>
            </a:r>
          </a:p>
        </p:txBody>
      </p:sp>
      <p:sp>
        <p:nvSpPr>
          <p:cNvPr id="4" name="Slide Number Placeholder 3"/>
          <p:cNvSpPr>
            <a:spLocks noGrp="1"/>
          </p:cNvSpPr>
          <p:nvPr>
            <p:ph type="sldNum" sz="quarter" idx="5"/>
          </p:nvPr>
        </p:nvSpPr>
        <p:spPr/>
        <p:txBody>
          <a:bodyPr/>
          <a:lstStyle/>
          <a:p>
            <a:fld id="{50932FD0-8EFD-48B5-A1D0-1004723EEECA}" type="slidenum">
              <a:rPr lang="en-US" smtClean="0"/>
              <a:t>9</a:t>
            </a:fld>
            <a:endParaRPr lang="en-US"/>
          </a:p>
        </p:txBody>
      </p:sp>
    </p:spTree>
    <p:extLst>
      <p:ext uri="{BB962C8B-B14F-4D97-AF65-F5344CB8AC3E}">
        <p14:creationId xmlns:p14="http://schemas.microsoft.com/office/powerpoint/2010/main" val="301099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public class Producer implements Runnable {</a:t>
            </a:r>
          </a:p>
          <a:p>
            <a:r>
              <a:rPr lang="en-US" dirty="0"/>
              <a:t>    private Buffer </a:t>
            </a:r>
            <a:r>
              <a:rPr lang="en-US" dirty="0" err="1"/>
              <a:t>buffer</a:t>
            </a:r>
            <a:r>
              <a:rPr lang="en-US" dirty="0"/>
              <a:t>;</a:t>
            </a:r>
          </a:p>
          <a:p>
            <a:endParaRPr lang="en-US" dirty="0"/>
          </a:p>
          <a:p>
            <a:r>
              <a:rPr lang="en-US" dirty="0"/>
              <a:t>    public Producer(Buffer buffer) {</a:t>
            </a:r>
          </a:p>
          <a:p>
            <a:r>
              <a:rPr lang="en-US" dirty="0"/>
              <a:t>        </a:t>
            </a:r>
            <a:r>
              <a:rPr lang="en-US" dirty="0" err="1"/>
              <a:t>this.buffer</a:t>
            </a:r>
            <a:r>
              <a:rPr lang="en-US" dirty="0"/>
              <a:t> = buffer;</a:t>
            </a:r>
          </a:p>
          <a:p>
            <a:r>
              <a:rPr lang="en-US" dirty="0"/>
              <a:t>    }</a:t>
            </a:r>
          </a:p>
          <a:p>
            <a:endParaRPr lang="en-US" dirty="0"/>
          </a:p>
          <a:p>
            <a:r>
              <a:rPr lang="en-US" dirty="0"/>
              <a:t>    public void run() {</a:t>
            </a:r>
          </a:p>
          <a:p>
            <a:r>
              <a:rPr lang="en-US" dirty="0"/>
              <a:t>        try {</a:t>
            </a:r>
          </a:p>
          <a:p>
            <a:r>
              <a:rPr lang="en-US" dirty="0"/>
              <a:t>            while (true) {</a:t>
            </a:r>
          </a:p>
          <a:p>
            <a:r>
              <a:rPr lang="en-US" dirty="0"/>
              <a:t>                int item = </a:t>
            </a:r>
            <a:r>
              <a:rPr lang="en-US" dirty="0" err="1"/>
              <a:t>produceItem</a:t>
            </a:r>
            <a:r>
              <a:rPr lang="en-US" dirty="0"/>
              <a:t>();</a:t>
            </a:r>
          </a:p>
          <a:p>
            <a:r>
              <a:rPr lang="en-US" dirty="0"/>
              <a:t>                </a:t>
            </a:r>
            <a:r>
              <a:rPr lang="en-US" dirty="0" err="1"/>
              <a:t>buffer.produce</a:t>
            </a:r>
            <a:r>
              <a:rPr lang="en-US" dirty="0"/>
              <a:t>(item);</a:t>
            </a:r>
          </a:p>
          <a:p>
            <a:r>
              <a:rPr lang="en-US" dirty="0"/>
              <a:t>            }</a:t>
            </a:r>
          </a:p>
          <a:p>
            <a:r>
              <a:rPr lang="en-US" dirty="0"/>
              <a:t>        } catch (</a:t>
            </a:r>
            <a:r>
              <a:rPr lang="en-US" dirty="0" err="1"/>
              <a:t>InterruptedException</a:t>
            </a:r>
            <a:r>
              <a:rPr lang="en-US" dirty="0"/>
              <a:t> e) {</a:t>
            </a:r>
          </a:p>
          <a:p>
            <a:r>
              <a:rPr lang="en-US" dirty="0"/>
              <a:t>            // Handle exception</a:t>
            </a:r>
          </a:p>
          <a:p>
            <a:r>
              <a:rPr lang="en-US" dirty="0"/>
              <a:t>        }</a:t>
            </a:r>
          </a:p>
          <a:p>
            <a:r>
              <a:rPr lang="en-US" dirty="0"/>
              <a:t>    }</a:t>
            </a:r>
          </a:p>
          <a:p>
            <a:endParaRPr lang="en-US" dirty="0"/>
          </a:p>
          <a:p>
            <a:r>
              <a:rPr lang="en-US" dirty="0"/>
              <a:t>    private int </a:t>
            </a:r>
            <a:r>
              <a:rPr lang="en-US" dirty="0" err="1"/>
              <a:t>produceItem</a:t>
            </a:r>
            <a:r>
              <a:rPr lang="en-US" dirty="0"/>
              <a:t>() {</a:t>
            </a:r>
          </a:p>
          <a:p>
            <a:r>
              <a:rPr lang="en-US" dirty="0"/>
              <a:t>        // Producing an item</a:t>
            </a:r>
          </a:p>
          <a:p>
            <a:r>
              <a:rPr lang="en-US" dirty="0"/>
              <a:t>        return (int) (</a:t>
            </a:r>
            <a:r>
              <a:rPr lang="en-US" dirty="0" err="1"/>
              <a:t>Math.random</a:t>
            </a:r>
            <a:r>
              <a:rPr lang="en-US" dirty="0"/>
              <a:t>() * 100); // Example item</a:t>
            </a:r>
          </a:p>
          <a:p>
            <a:r>
              <a:rPr lang="en-US" dirty="0"/>
              <a:t>    }</a:t>
            </a:r>
          </a:p>
          <a:p>
            <a:r>
              <a:rPr lang="en-US" dirty="0"/>
              <a:t>}</a:t>
            </a:r>
          </a:p>
          <a:p>
            <a:endParaRPr lang="en-US" dirty="0"/>
          </a:p>
          <a:p>
            <a:r>
              <a:rPr lang="en-US" dirty="0"/>
              <a:t>public class Consumer implements Runnable {</a:t>
            </a:r>
          </a:p>
          <a:p>
            <a:r>
              <a:rPr lang="en-US" dirty="0"/>
              <a:t>    private Buffer </a:t>
            </a:r>
            <a:r>
              <a:rPr lang="en-US" dirty="0" err="1"/>
              <a:t>buffer</a:t>
            </a:r>
            <a:r>
              <a:rPr lang="en-US" dirty="0"/>
              <a:t>;</a:t>
            </a:r>
          </a:p>
          <a:p>
            <a:endParaRPr lang="en-US" dirty="0"/>
          </a:p>
          <a:p>
            <a:r>
              <a:rPr lang="en-US" dirty="0"/>
              <a:t>    public Consumer(Buffer buffer) {</a:t>
            </a:r>
          </a:p>
          <a:p>
            <a:r>
              <a:rPr lang="en-US" dirty="0"/>
              <a:t>        </a:t>
            </a:r>
            <a:r>
              <a:rPr lang="en-US" dirty="0" err="1"/>
              <a:t>this.buffer</a:t>
            </a:r>
            <a:r>
              <a:rPr lang="en-US" dirty="0"/>
              <a:t> = buffer;</a:t>
            </a:r>
          </a:p>
          <a:p>
            <a:r>
              <a:rPr lang="en-US" dirty="0"/>
              <a:t>    }</a:t>
            </a:r>
          </a:p>
          <a:p>
            <a:endParaRPr lang="en-US" dirty="0"/>
          </a:p>
          <a:p>
            <a:r>
              <a:rPr lang="en-US" dirty="0"/>
              <a:t>    public void run() {</a:t>
            </a:r>
          </a:p>
          <a:p>
            <a:r>
              <a:rPr lang="en-US" dirty="0"/>
              <a:t>        try {</a:t>
            </a:r>
          </a:p>
          <a:p>
            <a:r>
              <a:rPr lang="en-US" dirty="0"/>
              <a:t>            while (true) {</a:t>
            </a:r>
          </a:p>
          <a:p>
            <a:r>
              <a:rPr lang="en-US" dirty="0"/>
              <a:t>                int item = </a:t>
            </a:r>
            <a:r>
              <a:rPr lang="en-US" dirty="0" err="1"/>
              <a:t>buffer.consume</a:t>
            </a:r>
            <a:r>
              <a:rPr lang="en-US" dirty="0"/>
              <a:t>();</a:t>
            </a:r>
          </a:p>
          <a:p>
            <a:r>
              <a:rPr lang="en-US" dirty="0"/>
              <a:t>                </a:t>
            </a:r>
            <a:r>
              <a:rPr lang="en-US" dirty="0" err="1"/>
              <a:t>consumeItem</a:t>
            </a:r>
            <a:r>
              <a:rPr lang="en-US" dirty="0"/>
              <a:t>(item);</a:t>
            </a:r>
          </a:p>
          <a:p>
            <a:r>
              <a:rPr lang="en-US" dirty="0"/>
              <a:t>            }</a:t>
            </a:r>
          </a:p>
          <a:p>
            <a:r>
              <a:rPr lang="en-US" dirty="0"/>
              <a:t>        } catch (</a:t>
            </a:r>
            <a:r>
              <a:rPr lang="en-US" dirty="0" err="1"/>
              <a:t>InterruptedException</a:t>
            </a:r>
            <a:r>
              <a:rPr lang="en-US" dirty="0"/>
              <a:t> e) {</a:t>
            </a:r>
          </a:p>
          <a:p>
            <a:r>
              <a:rPr lang="en-US" dirty="0"/>
              <a:t>            // Handle exception</a:t>
            </a:r>
          </a:p>
          <a:p>
            <a:r>
              <a:rPr lang="en-US" dirty="0"/>
              <a:t>        }</a:t>
            </a:r>
          </a:p>
          <a:p>
            <a:r>
              <a:rPr lang="en-US" dirty="0"/>
              <a:t>    }</a:t>
            </a:r>
          </a:p>
          <a:p>
            <a:endParaRPr lang="en-US" dirty="0"/>
          </a:p>
          <a:p>
            <a:r>
              <a:rPr lang="en-US" dirty="0"/>
              <a:t>    private void </a:t>
            </a:r>
            <a:r>
              <a:rPr lang="en-US" dirty="0" err="1"/>
              <a:t>consumeItem</a:t>
            </a:r>
            <a:r>
              <a:rPr lang="en-US" dirty="0"/>
              <a:t>(int item) {</a:t>
            </a:r>
          </a:p>
          <a:p>
            <a:r>
              <a:rPr lang="en-US" dirty="0"/>
              <a:t>        // Consume the item</a:t>
            </a:r>
          </a:p>
          <a:p>
            <a:r>
              <a:rPr lang="en-US" dirty="0"/>
              <a:t>        // Example: just print the item</a:t>
            </a:r>
          </a:p>
          <a:p>
            <a:r>
              <a:rPr lang="en-US" dirty="0"/>
              <a:t>        </a:t>
            </a:r>
            <a:r>
              <a:rPr lang="en-US" dirty="0" err="1"/>
              <a:t>System.out.println</a:t>
            </a:r>
            <a:r>
              <a:rPr lang="en-US" dirty="0"/>
              <a:t>("Consumed: " + item);</a:t>
            </a:r>
          </a:p>
          <a:p>
            <a:r>
              <a:rPr lang="en-US" dirty="0"/>
              <a:t>    }</a:t>
            </a:r>
          </a:p>
          <a:p>
            <a:r>
              <a:rPr lang="en-US" dirty="0"/>
              <a:t>}</a:t>
            </a:r>
          </a:p>
        </p:txBody>
      </p:sp>
      <p:sp>
        <p:nvSpPr>
          <p:cNvPr id="4" name="Slide Number Placeholder 3"/>
          <p:cNvSpPr>
            <a:spLocks noGrp="1"/>
          </p:cNvSpPr>
          <p:nvPr>
            <p:ph type="sldNum" sz="quarter" idx="5"/>
          </p:nvPr>
        </p:nvSpPr>
        <p:spPr/>
        <p:txBody>
          <a:bodyPr/>
          <a:lstStyle/>
          <a:p>
            <a:fld id="{50932FD0-8EFD-48B5-A1D0-1004723EEECA}" type="slidenum">
              <a:rPr lang="en-US" smtClean="0"/>
              <a:t>10</a:t>
            </a:fld>
            <a:endParaRPr lang="en-US"/>
          </a:p>
        </p:txBody>
      </p:sp>
    </p:spTree>
    <p:extLst>
      <p:ext uri="{BB962C8B-B14F-4D97-AF65-F5344CB8AC3E}">
        <p14:creationId xmlns:p14="http://schemas.microsoft.com/office/powerpoint/2010/main" val="2729182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1/12/2024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1/12/2024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Monitors / Condition Variables</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a:bodyPr>
          <a:lstStyle/>
          <a:p>
            <a:pPr algn="ctr"/>
            <a:r>
              <a:rPr lang="en-US" dirty="0">
                <a:solidFill>
                  <a:srgbClr val="FFFFFF"/>
                </a:solidFill>
              </a:rPr>
              <a:t>William M. </a:t>
            </a:r>
            <a:r>
              <a:rPr lang="en-US" dirty="0" err="1">
                <a:solidFill>
                  <a:srgbClr val="FFFFFF"/>
                </a:solidFill>
              </a:rPr>
              <a:t>MongaN</a:t>
            </a:r>
            <a:endParaRPr lang="en-US" dirty="0">
              <a:solidFill>
                <a:srgbClr val="FFFFFF"/>
              </a:solidFill>
            </a:endParaRP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a:xfrm>
            <a:off x="966744" y="293381"/>
            <a:ext cx="9076329" cy="1064277"/>
          </a:xfrm>
        </p:spPr>
        <p:txBody>
          <a:bodyPr/>
          <a:lstStyle/>
          <a:p>
            <a:r>
              <a:rPr lang="en-US" dirty="0"/>
              <a:t>Producer-Consumer Problem in Java</a:t>
            </a:r>
          </a:p>
        </p:txBody>
      </p:sp>
      <p:sp>
        <p:nvSpPr>
          <p:cNvPr id="6" name="TextBox 5">
            <a:extLst>
              <a:ext uri="{FF2B5EF4-FFF2-40B4-BE49-F238E27FC236}">
                <a16:creationId xmlns:a16="http://schemas.microsoft.com/office/drawing/2014/main" id="{91659B4F-791A-3CA6-F750-A5597823BE6A}"/>
              </a:ext>
            </a:extLst>
          </p:cNvPr>
          <p:cNvSpPr txBox="1"/>
          <p:nvPr/>
        </p:nvSpPr>
        <p:spPr>
          <a:xfrm>
            <a:off x="104596" y="1357658"/>
            <a:ext cx="6454972" cy="5355312"/>
          </a:xfrm>
          <a:prstGeom prst="rect">
            <a:avLst/>
          </a:prstGeom>
          <a:noFill/>
        </p:spPr>
        <p:txBody>
          <a:bodyPr wrap="none" rtlCol="0">
            <a:spAutoFit/>
          </a:bodyPr>
          <a:lstStyle/>
          <a:p>
            <a:r>
              <a:rPr lang="en-US" dirty="0"/>
              <a:t>public class Buffer {</a:t>
            </a:r>
          </a:p>
          <a:p>
            <a:r>
              <a:rPr lang="en-US" dirty="0"/>
              <a:t>    private final int[] buffer;</a:t>
            </a:r>
          </a:p>
          <a:p>
            <a:r>
              <a:rPr lang="en-US" dirty="0"/>
              <a:t>    private int count = 0, in = 0, out = 0;</a:t>
            </a:r>
          </a:p>
          <a:p>
            <a:r>
              <a:rPr lang="en-US" dirty="0"/>
              <a:t>    </a:t>
            </a:r>
          </a:p>
          <a:p>
            <a:r>
              <a:rPr lang="en-US" dirty="0"/>
              <a:t>    public Buffer(int size) {</a:t>
            </a:r>
          </a:p>
          <a:p>
            <a:r>
              <a:rPr lang="en-US" dirty="0"/>
              <a:t>        buffer = new int[size];</a:t>
            </a:r>
          </a:p>
          <a:p>
            <a:r>
              <a:rPr lang="en-US" dirty="0"/>
              <a:t>    }</a:t>
            </a:r>
          </a:p>
          <a:p>
            <a:endParaRPr lang="en-US" dirty="0"/>
          </a:p>
          <a:p>
            <a:r>
              <a:rPr lang="en-US" dirty="0"/>
              <a:t>    public synchronized void produce(int item) { </a:t>
            </a:r>
          </a:p>
          <a:p>
            <a:r>
              <a:rPr lang="en-US" dirty="0"/>
              <a:t>        while (count == </a:t>
            </a:r>
            <a:r>
              <a:rPr lang="en-US" dirty="0" err="1"/>
              <a:t>buffer.length</a:t>
            </a:r>
            <a:r>
              <a:rPr lang="en-US" dirty="0"/>
              <a:t>) {</a:t>
            </a:r>
          </a:p>
          <a:p>
            <a:r>
              <a:rPr lang="en-US" dirty="0"/>
              <a:t>            // Buffer is full, wait for a space to become available</a:t>
            </a:r>
          </a:p>
          <a:p>
            <a:r>
              <a:rPr lang="en-US" dirty="0"/>
              <a:t>            wait();</a:t>
            </a:r>
          </a:p>
          <a:p>
            <a:r>
              <a:rPr lang="en-US" dirty="0"/>
              <a:t>        }</a:t>
            </a:r>
          </a:p>
          <a:p>
            <a:r>
              <a:rPr lang="en-US" dirty="0"/>
              <a:t>        buffer[in] = item;</a:t>
            </a:r>
          </a:p>
          <a:p>
            <a:r>
              <a:rPr lang="en-US" dirty="0"/>
              <a:t>        in = (in + 1) % </a:t>
            </a:r>
            <a:r>
              <a:rPr lang="en-US" dirty="0" err="1"/>
              <a:t>buffer.length</a:t>
            </a:r>
            <a:r>
              <a:rPr lang="en-US" dirty="0"/>
              <a:t>;</a:t>
            </a:r>
          </a:p>
          <a:p>
            <a:r>
              <a:rPr lang="en-US" dirty="0"/>
              <a:t>        count++;</a:t>
            </a:r>
          </a:p>
          <a:p>
            <a:r>
              <a:rPr lang="en-US" dirty="0"/>
              <a:t>        </a:t>
            </a:r>
            <a:r>
              <a:rPr lang="en-US" dirty="0" err="1"/>
              <a:t>notifyAll</a:t>
            </a:r>
            <a:r>
              <a:rPr lang="en-US" dirty="0"/>
              <a:t>();  // Notify consumers that there is data to consume</a:t>
            </a:r>
          </a:p>
          <a:p>
            <a:r>
              <a:rPr lang="en-US" dirty="0"/>
              <a:t>    }</a:t>
            </a:r>
          </a:p>
          <a:p>
            <a:endParaRPr lang="en-US" dirty="0"/>
          </a:p>
        </p:txBody>
      </p:sp>
      <p:sp>
        <p:nvSpPr>
          <p:cNvPr id="3" name="TextBox 2">
            <a:extLst>
              <a:ext uri="{FF2B5EF4-FFF2-40B4-BE49-F238E27FC236}">
                <a16:creationId xmlns:a16="http://schemas.microsoft.com/office/drawing/2014/main" id="{23FD2BB5-B589-5B07-DF4F-F1DC20E3C3A2}"/>
              </a:ext>
            </a:extLst>
          </p:cNvPr>
          <p:cNvSpPr txBox="1"/>
          <p:nvPr/>
        </p:nvSpPr>
        <p:spPr>
          <a:xfrm>
            <a:off x="5748040" y="1807023"/>
            <a:ext cx="6339364" cy="3693319"/>
          </a:xfrm>
          <a:prstGeom prst="rect">
            <a:avLst/>
          </a:prstGeom>
          <a:noFill/>
        </p:spPr>
        <p:txBody>
          <a:bodyPr wrap="none" rtlCol="0">
            <a:spAutoFit/>
          </a:bodyPr>
          <a:lstStyle/>
          <a:p>
            <a:r>
              <a:rPr lang="en-US" dirty="0"/>
              <a:t>    public synchronized int consume() {</a:t>
            </a:r>
          </a:p>
          <a:p>
            <a:r>
              <a:rPr lang="en-US" dirty="0"/>
              <a:t>        while (count == 0) {</a:t>
            </a:r>
          </a:p>
          <a:p>
            <a:r>
              <a:rPr lang="en-US" dirty="0"/>
              <a:t>            // Buffer is empty, wait for data to become available</a:t>
            </a:r>
          </a:p>
          <a:p>
            <a:r>
              <a:rPr lang="en-US" dirty="0"/>
              <a:t>            wait();</a:t>
            </a:r>
          </a:p>
          <a:p>
            <a:r>
              <a:rPr lang="en-US" dirty="0"/>
              <a:t>        }</a:t>
            </a:r>
          </a:p>
          <a:p>
            <a:r>
              <a:rPr lang="en-US" dirty="0"/>
              <a:t>        int item = buffer[out];</a:t>
            </a:r>
          </a:p>
          <a:p>
            <a:r>
              <a:rPr lang="en-US" dirty="0"/>
              <a:t>        out = (out + 1) % </a:t>
            </a:r>
            <a:r>
              <a:rPr lang="en-US" dirty="0" err="1"/>
              <a:t>buffer.length</a:t>
            </a:r>
            <a:r>
              <a:rPr lang="en-US" dirty="0"/>
              <a:t>;</a:t>
            </a:r>
          </a:p>
          <a:p>
            <a:r>
              <a:rPr lang="en-US" dirty="0"/>
              <a:t>        count--;</a:t>
            </a:r>
          </a:p>
          <a:p>
            <a:r>
              <a:rPr lang="en-US" dirty="0"/>
              <a:t>        </a:t>
            </a:r>
            <a:r>
              <a:rPr lang="en-US" dirty="0" err="1"/>
              <a:t>notifyAll</a:t>
            </a:r>
            <a:r>
              <a:rPr lang="en-US" dirty="0"/>
              <a:t>();  // Notify producers that there is space to produce</a:t>
            </a:r>
          </a:p>
          <a:p>
            <a:r>
              <a:rPr lang="en-US" dirty="0"/>
              <a:t>        return item;</a:t>
            </a:r>
          </a:p>
          <a:p>
            <a:r>
              <a:rPr lang="en-US" dirty="0"/>
              <a:t>    }</a:t>
            </a:r>
          </a:p>
          <a:p>
            <a:r>
              <a:rPr lang="en-US" dirty="0"/>
              <a:t>}</a:t>
            </a:r>
          </a:p>
          <a:p>
            <a:endParaRPr lang="en-US" dirty="0"/>
          </a:p>
        </p:txBody>
      </p:sp>
    </p:spTree>
    <p:extLst>
      <p:ext uri="{BB962C8B-B14F-4D97-AF65-F5344CB8AC3E}">
        <p14:creationId xmlns:p14="http://schemas.microsoft.com/office/powerpoint/2010/main" val="266156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p:txBody>
          <a:bodyPr/>
          <a:lstStyle/>
          <a:p>
            <a:r>
              <a:rPr lang="en-US" dirty="0"/>
              <a:t>Producer-Consumer Problem in Python</a:t>
            </a:r>
          </a:p>
        </p:txBody>
      </p:sp>
      <p:sp>
        <p:nvSpPr>
          <p:cNvPr id="6" name="TextBox 5">
            <a:extLst>
              <a:ext uri="{FF2B5EF4-FFF2-40B4-BE49-F238E27FC236}">
                <a16:creationId xmlns:a16="http://schemas.microsoft.com/office/drawing/2014/main" id="{91659B4F-791A-3CA6-F750-A5597823BE6A}"/>
              </a:ext>
            </a:extLst>
          </p:cNvPr>
          <p:cNvSpPr txBox="1"/>
          <p:nvPr/>
        </p:nvSpPr>
        <p:spPr>
          <a:xfrm>
            <a:off x="966744" y="2023864"/>
            <a:ext cx="4136389" cy="4247317"/>
          </a:xfrm>
          <a:prstGeom prst="rect">
            <a:avLst/>
          </a:prstGeom>
          <a:noFill/>
        </p:spPr>
        <p:txBody>
          <a:bodyPr wrap="none" rtlCol="0">
            <a:spAutoFit/>
          </a:bodyPr>
          <a:lstStyle/>
          <a:p>
            <a:r>
              <a:rPr lang="en-US" dirty="0"/>
              <a:t># Shared data</a:t>
            </a:r>
          </a:p>
          <a:p>
            <a:r>
              <a:rPr lang="en-US" dirty="0"/>
              <a:t>buffer = []</a:t>
            </a:r>
          </a:p>
          <a:p>
            <a:r>
              <a:rPr lang="en-US" dirty="0" err="1"/>
              <a:t>buffer_size</a:t>
            </a:r>
            <a:r>
              <a:rPr lang="en-US" dirty="0"/>
              <a:t> = N  # N is the size of the buffer</a:t>
            </a:r>
          </a:p>
          <a:p>
            <a:r>
              <a:rPr lang="en-US" dirty="0"/>
              <a:t>mutex = Lock()</a:t>
            </a:r>
          </a:p>
          <a:p>
            <a:r>
              <a:rPr lang="en-US" dirty="0" err="1"/>
              <a:t>notEmpty</a:t>
            </a:r>
            <a:r>
              <a:rPr lang="en-US" dirty="0"/>
              <a:t> = Condition(mutex)</a:t>
            </a:r>
          </a:p>
          <a:p>
            <a:r>
              <a:rPr lang="en-US" dirty="0" err="1"/>
              <a:t>notFull</a:t>
            </a:r>
            <a:r>
              <a:rPr lang="en-US" dirty="0"/>
              <a:t> = Condition(mutex)</a:t>
            </a:r>
          </a:p>
          <a:p>
            <a:endParaRPr lang="en-US" dirty="0"/>
          </a:p>
          <a:p>
            <a:r>
              <a:rPr lang="en-US" dirty="0"/>
              <a:t>def producer():</a:t>
            </a:r>
          </a:p>
          <a:p>
            <a:r>
              <a:rPr lang="en-US" dirty="0"/>
              <a:t>    while True:</a:t>
            </a:r>
          </a:p>
          <a:p>
            <a:r>
              <a:rPr lang="en-US" dirty="0"/>
              <a:t>        item = </a:t>
            </a:r>
            <a:r>
              <a:rPr lang="en-US" dirty="0" err="1"/>
              <a:t>produce_item</a:t>
            </a:r>
            <a:r>
              <a:rPr lang="en-US" dirty="0"/>
              <a:t>()</a:t>
            </a:r>
          </a:p>
          <a:p>
            <a:r>
              <a:rPr lang="en-US" dirty="0"/>
              <a:t>        with mutex:</a:t>
            </a:r>
          </a:p>
          <a:p>
            <a:r>
              <a:rPr lang="en-US" dirty="0"/>
              <a:t>            while </a:t>
            </a:r>
            <a:r>
              <a:rPr lang="en-US" dirty="0" err="1"/>
              <a:t>len</a:t>
            </a:r>
            <a:r>
              <a:rPr lang="en-US" dirty="0"/>
              <a:t>(buffer) == </a:t>
            </a:r>
            <a:r>
              <a:rPr lang="en-US" dirty="0" err="1"/>
              <a:t>buffer_size</a:t>
            </a:r>
            <a:r>
              <a:rPr lang="en-US" dirty="0"/>
              <a:t>:</a:t>
            </a:r>
          </a:p>
          <a:p>
            <a:r>
              <a:rPr lang="en-US" dirty="0"/>
              <a:t>                </a:t>
            </a:r>
            <a:r>
              <a:rPr lang="en-US" dirty="0" err="1"/>
              <a:t>notFull.wait</a:t>
            </a:r>
            <a:r>
              <a:rPr lang="en-US" dirty="0"/>
              <a:t>()</a:t>
            </a:r>
          </a:p>
          <a:p>
            <a:r>
              <a:rPr lang="en-US" dirty="0"/>
              <a:t>            </a:t>
            </a:r>
            <a:r>
              <a:rPr lang="en-US" dirty="0" err="1"/>
              <a:t>buffer.append</a:t>
            </a:r>
            <a:r>
              <a:rPr lang="en-US" dirty="0"/>
              <a:t>(item)</a:t>
            </a:r>
          </a:p>
          <a:p>
            <a:r>
              <a:rPr lang="en-US" dirty="0"/>
              <a:t>            </a:t>
            </a:r>
            <a:r>
              <a:rPr lang="en-US" dirty="0" err="1"/>
              <a:t>notEmpty.notify</a:t>
            </a:r>
            <a:r>
              <a:rPr lang="en-US" dirty="0"/>
              <a:t>()</a:t>
            </a:r>
          </a:p>
        </p:txBody>
      </p:sp>
      <p:sp>
        <p:nvSpPr>
          <p:cNvPr id="7" name="TextBox 6">
            <a:extLst>
              <a:ext uri="{FF2B5EF4-FFF2-40B4-BE49-F238E27FC236}">
                <a16:creationId xmlns:a16="http://schemas.microsoft.com/office/drawing/2014/main" id="{C877BEDA-4683-521C-D5E9-A7D7A0929E86}"/>
              </a:ext>
            </a:extLst>
          </p:cNvPr>
          <p:cNvSpPr txBox="1"/>
          <p:nvPr/>
        </p:nvSpPr>
        <p:spPr>
          <a:xfrm>
            <a:off x="6124148" y="3988104"/>
            <a:ext cx="2897909" cy="2308324"/>
          </a:xfrm>
          <a:prstGeom prst="rect">
            <a:avLst/>
          </a:prstGeom>
          <a:noFill/>
        </p:spPr>
        <p:txBody>
          <a:bodyPr wrap="none" rtlCol="0">
            <a:spAutoFit/>
          </a:bodyPr>
          <a:lstStyle/>
          <a:p>
            <a:r>
              <a:rPr lang="en-US" dirty="0"/>
              <a:t>def consumer():</a:t>
            </a:r>
          </a:p>
          <a:p>
            <a:r>
              <a:rPr lang="en-US" dirty="0"/>
              <a:t>    while True:</a:t>
            </a:r>
          </a:p>
          <a:p>
            <a:r>
              <a:rPr lang="en-US" dirty="0"/>
              <a:t>        with mutex:</a:t>
            </a:r>
          </a:p>
          <a:p>
            <a:r>
              <a:rPr lang="en-US" dirty="0"/>
              <a:t>            while </a:t>
            </a:r>
            <a:r>
              <a:rPr lang="en-US" dirty="0" err="1"/>
              <a:t>len</a:t>
            </a:r>
            <a:r>
              <a:rPr lang="en-US" dirty="0"/>
              <a:t>(buffer) == 0:</a:t>
            </a:r>
          </a:p>
          <a:p>
            <a:r>
              <a:rPr lang="en-US" dirty="0"/>
              <a:t>                </a:t>
            </a:r>
            <a:r>
              <a:rPr lang="en-US" dirty="0" err="1"/>
              <a:t>notEmpty.wait</a:t>
            </a:r>
            <a:r>
              <a:rPr lang="en-US" dirty="0"/>
              <a:t>()</a:t>
            </a:r>
          </a:p>
          <a:p>
            <a:r>
              <a:rPr lang="en-US" dirty="0"/>
              <a:t>            item = </a:t>
            </a:r>
            <a:r>
              <a:rPr lang="en-US" dirty="0" err="1"/>
              <a:t>buffer.pop</a:t>
            </a:r>
            <a:r>
              <a:rPr lang="en-US" dirty="0"/>
              <a:t>(0)</a:t>
            </a:r>
          </a:p>
          <a:p>
            <a:r>
              <a:rPr lang="en-US" dirty="0"/>
              <a:t>            </a:t>
            </a:r>
            <a:r>
              <a:rPr lang="en-US" dirty="0" err="1"/>
              <a:t>notFull.notify</a:t>
            </a:r>
            <a:r>
              <a:rPr lang="en-US" dirty="0"/>
              <a:t>()</a:t>
            </a:r>
          </a:p>
          <a:p>
            <a:r>
              <a:rPr lang="en-US" dirty="0"/>
              <a:t>        </a:t>
            </a:r>
            <a:r>
              <a:rPr lang="en-US" dirty="0" err="1"/>
              <a:t>consume_item</a:t>
            </a:r>
            <a:r>
              <a:rPr lang="en-US" dirty="0"/>
              <a:t>(item)</a:t>
            </a:r>
          </a:p>
        </p:txBody>
      </p:sp>
    </p:spTree>
    <p:extLst>
      <p:ext uri="{BB962C8B-B14F-4D97-AF65-F5344CB8AC3E}">
        <p14:creationId xmlns:p14="http://schemas.microsoft.com/office/powerpoint/2010/main" val="324412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p:txBody>
          <a:bodyPr/>
          <a:lstStyle/>
          <a:p>
            <a:r>
              <a:rPr lang="en-US" dirty="0"/>
              <a:t>Database Reader Writer Problem in Python</a:t>
            </a:r>
          </a:p>
        </p:txBody>
      </p:sp>
      <p:sp>
        <p:nvSpPr>
          <p:cNvPr id="6" name="TextBox 5">
            <a:extLst>
              <a:ext uri="{FF2B5EF4-FFF2-40B4-BE49-F238E27FC236}">
                <a16:creationId xmlns:a16="http://schemas.microsoft.com/office/drawing/2014/main" id="{715D5596-0B31-75CF-8C28-C8993192E9C8}"/>
              </a:ext>
            </a:extLst>
          </p:cNvPr>
          <p:cNvSpPr txBox="1"/>
          <p:nvPr/>
        </p:nvSpPr>
        <p:spPr>
          <a:xfrm>
            <a:off x="966744" y="1983797"/>
            <a:ext cx="5398914" cy="5078313"/>
          </a:xfrm>
          <a:prstGeom prst="rect">
            <a:avLst/>
          </a:prstGeom>
          <a:noFill/>
        </p:spPr>
        <p:txBody>
          <a:bodyPr wrap="none" rtlCol="0">
            <a:spAutoFit/>
          </a:bodyPr>
          <a:lstStyle/>
          <a:p>
            <a:r>
              <a:rPr lang="en-US" dirty="0"/>
              <a:t>mutex = Lock()</a:t>
            </a:r>
          </a:p>
          <a:p>
            <a:r>
              <a:rPr lang="en-US" dirty="0" err="1"/>
              <a:t>readCount</a:t>
            </a:r>
            <a:r>
              <a:rPr lang="en-US" dirty="0"/>
              <a:t> = 0</a:t>
            </a:r>
          </a:p>
          <a:p>
            <a:r>
              <a:rPr lang="en-US" dirty="0" err="1"/>
              <a:t>resourceAvailable</a:t>
            </a:r>
            <a:r>
              <a:rPr lang="en-US" dirty="0"/>
              <a:t> = Condition(mutex)</a:t>
            </a:r>
          </a:p>
          <a:p>
            <a:endParaRPr lang="en-US" dirty="0"/>
          </a:p>
          <a:p>
            <a:r>
              <a:rPr lang="en-US" dirty="0"/>
              <a:t>def writer():</a:t>
            </a:r>
          </a:p>
          <a:p>
            <a:r>
              <a:rPr lang="en-US" dirty="0"/>
              <a:t>    with mutex:</a:t>
            </a:r>
          </a:p>
          <a:p>
            <a:r>
              <a:rPr lang="en-US" dirty="0"/>
              <a:t>        </a:t>
            </a:r>
            <a:r>
              <a:rPr lang="en-US" dirty="0" err="1"/>
              <a:t>resourceAvailable.wait_for</a:t>
            </a:r>
            <a:r>
              <a:rPr lang="en-US" dirty="0"/>
              <a:t>(lambda: </a:t>
            </a:r>
            <a:r>
              <a:rPr lang="en-US" dirty="0" err="1"/>
              <a:t>readCount</a:t>
            </a:r>
            <a:r>
              <a:rPr lang="en-US" dirty="0"/>
              <a:t> == 0)</a:t>
            </a:r>
          </a:p>
          <a:p>
            <a:r>
              <a:rPr lang="en-US" dirty="0"/>
              <a:t>        </a:t>
            </a:r>
            <a:r>
              <a:rPr lang="en-US" dirty="0" err="1"/>
              <a:t>write_data</a:t>
            </a:r>
            <a:r>
              <a:rPr lang="en-US" dirty="0"/>
              <a:t>()</a:t>
            </a:r>
          </a:p>
          <a:p>
            <a:endParaRPr lang="en-US" dirty="0"/>
          </a:p>
          <a:p>
            <a:r>
              <a:rPr lang="en-US" dirty="0"/>
              <a:t>def reader():</a:t>
            </a:r>
          </a:p>
          <a:p>
            <a:r>
              <a:rPr lang="en-US" dirty="0"/>
              <a:t>    with mutex:</a:t>
            </a:r>
          </a:p>
          <a:p>
            <a:r>
              <a:rPr lang="en-US" dirty="0"/>
              <a:t>        </a:t>
            </a:r>
            <a:r>
              <a:rPr lang="en-US" dirty="0" err="1"/>
              <a:t>readCount</a:t>
            </a:r>
            <a:r>
              <a:rPr lang="en-US" dirty="0"/>
              <a:t> += 1</a:t>
            </a:r>
          </a:p>
          <a:p>
            <a:r>
              <a:rPr lang="en-US" dirty="0"/>
              <a:t>    </a:t>
            </a:r>
            <a:r>
              <a:rPr lang="en-US" dirty="0" err="1"/>
              <a:t>read_data</a:t>
            </a:r>
            <a:r>
              <a:rPr lang="en-US" dirty="0"/>
              <a:t>()</a:t>
            </a:r>
          </a:p>
          <a:p>
            <a:r>
              <a:rPr lang="en-US" dirty="0"/>
              <a:t>    with mutex:</a:t>
            </a:r>
          </a:p>
          <a:p>
            <a:r>
              <a:rPr lang="en-US" dirty="0"/>
              <a:t>        </a:t>
            </a:r>
            <a:r>
              <a:rPr lang="en-US" dirty="0" err="1"/>
              <a:t>readCount</a:t>
            </a:r>
            <a:r>
              <a:rPr lang="en-US" dirty="0"/>
              <a:t> -= 1</a:t>
            </a:r>
          </a:p>
          <a:p>
            <a:r>
              <a:rPr lang="en-US" dirty="0"/>
              <a:t>        if </a:t>
            </a:r>
            <a:r>
              <a:rPr lang="en-US" dirty="0" err="1"/>
              <a:t>readCount</a:t>
            </a:r>
            <a:r>
              <a:rPr lang="en-US" dirty="0"/>
              <a:t> == 0:</a:t>
            </a:r>
          </a:p>
          <a:p>
            <a:r>
              <a:rPr lang="en-US" dirty="0"/>
              <a:t>            </a:t>
            </a:r>
            <a:r>
              <a:rPr lang="en-US" dirty="0" err="1"/>
              <a:t>resourceAvailable.notify</a:t>
            </a:r>
            <a:r>
              <a:rPr lang="en-US" dirty="0"/>
              <a:t>()</a:t>
            </a:r>
          </a:p>
          <a:p>
            <a:endParaRPr lang="en-US" dirty="0"/>
          </a:p>
        </p:txBody>
      </p:sp>
    </p:spTree>
    <p:extLst>
      <p:ext uri="{BB962C8B-B14F-4D97-AF65-F5344CB8AC3E}">
        <p14:creationId xmlns:p14="http://schemas.microsoft.com/office/powerpoint/2010/main" val="316530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a:xfrm>
            <a:off x="966744" y="-255259"/>
            <a:ext cx="9076329" cy="1064277"/>
          </a:xfrm>
        </p:spPr>
        <p:txBody>
          <a:bodyPr/>
          <a:lstStyle/>
          <a:p>
            <a:r>
              <a:rPr lang="en-US" dirty="0"/>
              <a:t>Dining Philosophers Problem in Python</a:t>
            </a:r>
          </a:p>
        </p:txBody>
      </p:sp>
      <p:sp>
        <p:nvSpPr>
          <p:cNvPr id="6" name="TextBox 5">
            <a:extLst>
              <a:ext uri="{FF2B5EF4-FFF2-40B4-BE49-F238E27FC236}">
                <a16:creationId xmlns:a16="http://schemas.microsoft.com/office/drawing/2014/main" id="{25BDA031-36E0-A854-A89B-042739A85D4F}"/>
              </a:ext>
            </a:extLst>
          </p:cNvPr>
          <p:cNvSpPr txBox="1"/>
          <p:nvPr/>
        </p:nvSpPr>
        <p:spPr>
          <a:xfrm>
            <a:off x="548639" y="717578"/>
            <a:ext cx="7627281" cy="6186309"/>
          </a:xfrm>
          <a:prstGeom prst="rect">
            <a:avLst/>
          </a:prstGeom>
          <a:noFill/>
        </p:spPr>
        <p:txBody>
          <a:bodyPr wrap="none" rtlCol="0">
            <a:spAutoFit/>
          </a:bodyPr>
          <a:lstStyle/>
          <a:p>
            <a:r>
              <a:rPr lang="en-US" dirty="0"/>
              <a:t># Shared data</a:t>
            </a:r>
          </a:p>
          <a:p>
            <a:r>
              <a:rPr lang="en-US" dirty="0"/>
              <a:t>state = ['Thinking'] * 5  # Assuming 5 philosophers</a:t>
            </a:r>
          </a:p>
          <a:p>
            <a:r>
              <a:rPr lang="en-US" dirty="0"/>
              <a:t>mutex = Lock()</a:t>
            </a:r>
          </a:p>
          <a:p>
            <a:r>
              <a:rPr lang="en-US" dirty="0"/>
              <a:t>philosopher = [Condition(mutex) for _ in range(5)]</a:t>
            </a:r>
          </a:p>
          <a:p>
            <a:endParaRPr lang="en-US" dirty="0"/>
          </a:p>
          <a:p>
            <a:r>
              <a:rPr lang="en-US" dirty="0"/>
              <a:t>def test(</a:t>
            </a:r>
            <a:r>
              <a:rPr lang="en-US" dirty="0" err="1"/>
              <a:t>i</a:t>
            </a:r>
            <a:r>
              <a:rPr lang="en-US" dirty="0"/>
              <a:t>):</a:t>
            </a:r>
          </a:p>
          <a:p>
            <a:r>
              <a:rPr lang="en-US" dirty="0"/>
              <a:t>    if state[</a:t>
            </a:r>
            <a:r>
              <a:rPr lang="en-US" dirty="0" err="1"/>
              <a:t>i</a:t>
            </a:r>
            <a:r>
              <a:rPr lang="en-US" dirty="0"/>
              <a:t>] == 'Hungry' and state[(i-1)%5] != 'Eating' and state[(i+1)%5] != 'Eating':</a:t>
            </a:r>
          </a:p>
          <a:p>
            <a:r>
              <a:rPr lang="en-US" dirty="0"/>
              <a:t>        state[</a:t>
            </a:r>
            <a:r>
              <a:rPr lang="en-US" dirty="0" err="1"/>
              <a:t>i</a:t>
            </a:r>
            <a:r>
              <a:rPr lang="en-US" dirty="0"/>
              <a:t>] = 'Eating'</a:t>
            </a:r>
          </a:p>
          <a:p>
            <a:r>
              <a:rPr lang="en-US" dirty="0"/>
              <a:t>        philosopher[</a:t>
            </a:r>
            <a:r>
              <a:rPr lang="en-US" dirty="0" err="1"/>
              <a:t>i</a:t>
            </a:r>
            <a:r>
              <a:rPr lang="en-US" dirty="0"/>
              <a:t>].notify()</a:t>
            </a:r>
          </a:p>
          <a:p>
            <a:endParaRPr lang="en-US" dirty="0"/>
          </a:p>
          <a:p>
            <a:r>
              <a:rPr lang="en-US" dirty="0"/>
              <a:t>def philosopher(</a:t>
            </a:r>
            <a:r>
              <a:rPr lang="en-US" dirty="0" err="1"/>
              <a:t>i</a:t>
            </a:r>
            <a:r>
              <a:rPr lang="en-US" dirty="0"/>
              <a:t>):</a:t>
            </a:r>
          </a:p>
          <a:p>
            <a:r>
              <a:rPr lang="en-US" dirty="0"/>
              <a:t>    while True:</a:t>
            </a:r>
          </a:p>
          <a:p>
            <a:r>
              <a:rPr lang="en-US" dirty="0"/>
              <a:t>        with mutex:</a:t>
            </a:r>
          </a:p>
          <a:p>
            <a:r>
              <a:rPr lang="en-US" dirty="0"/>
              <a:t>            state[</a:t>
            </a:r>
            <a:r>
              <a:rPr lang="en-US" dirty="0" err="1"/>
              <a:t>i</a:t>
            </a:r>
            <a:r>
              <a:rPr lang="en-US" dirty="0"/>
              <a:t>] = 'Hungry'</a:t>
            </a:r>
          </a:p>
          <a:p>
            <a:r>
              <a:rPr lang="en-US" dirty="0"/>
              <a:t>            test(</a:t>
            </a:r>
            <a:r>
              <a:rPr lang="en-US" dirty="0" err="1"/>
              <a:t>i</a:t>
            </a:r>
            <a:r>
              <a:rPr lang="en-US" dirty="0"/>
              <a:t>)</a:t>
            </a:r>
          </a:p>
          <a:p>
            <a:r>
              <a:rPr lang="en-US" dirty="0"/>
              <a:t>            philosopher[</a:t>
            </a:r>
            <a:r>
              <a:rPr lang="en-US" dirty="0" err="1"/>
              <a:t>i</a:t>
            </a:r>
            <a:r>
              <a:rPr lang="en-US" dirty="0"/>
              <a:t>].</a:t>
            </a:r>
            <a:r>
              <a:rPr lang="en-US" dirty="0" err="1"/>
              <a:t>wait_for</a:t>
            </a:r>
            <a:r>
              <a:rPr lang="en-US" dirty="0"/>
              <a:t>(lambda: state[</a:t>
            </a:r>
            <a:r>
              <a:rPr lang="en-US" dirty="0" err="1"/>
              <a:t>i</a:t>
            </a:r>
            <a:r>
              <a:rPr lang="en-US" dirty="0"/>
              <a:t>] == 'Eating')</a:t>
            </a:r>
          </a:p>
          <a:p>
            <a:r>
              <a:rPr lang="en-US" dirty="0"/>
              <a:t>        eat()</a:t>
            </a:r>
          </a:p>
          <a:p>
            <a:r>
              <a:rPr lang="en-US" dirty="0"/>
              <a:t>        with mutex:</a:t>
            </a:r>
          </a:p>
          <a:p>
            <a:r>
              <a:rPr lang="en-US" dirty="0"/>
              <a:t>            state[</a:t>
            </a:r>
            <a:r>
              <a:rPr lang="en-US" dirty="0" err="1"/>
              <a:t>i</a:t>
            </a:r>
            <a:r>
              <a:rPr lang="en-US" dirty="0"/>
              <a:t>] = 'Thinking'</a:t>
            </a:r>
          </a:p>
          <a:p>
            <a:r>
              <a:rPr lang="en-US" dirty="0"/>
              <a:t>            test((i-1)%5)</a:t>
            </a:r>
          </a:p>
          <a:p>
            <a:r>
              <a:rPr lang="en-US" dirty="0"/>
              <a:t>            test((i+1)%5)</a:t>
            </a:r>
          </a:p>
          <a:p>
            <a:endParaRPr lang="en-US" dirty="0"/>
          </a:p>
        </p:txBody>
      </p:sp>
    </p:spTree>
    <p:extLst>
      <p:ext uri="{BB962C8B-B14F-4D97-AF65-F5344CB8AC3E}">
        <p14:creationId xmlns:p14="http://schemas.microsoft.com/office/powerpoint/2010/main" val="137041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p:txBody>
          <a:bodyPr/>
          <a:lstStyle/>
          <a:p>
            <a:r>
              <a:rPr lang="en-US" dirty="0"/>
              <a:t>Sleeping Barber Problem in Python</a:t>
            </a:r>
          </a:p>
        </p:txBody>
      </p:sp>
      <p:sp>
        <p:nvSpPr>
          <p:cNvPr id="6" name="TextBox 5">
            <a:extLst>
              <a:ext uri="{FF2B5EF4-FFF2-40B4-BE49-F238E27FC236}">
                <a16:creationId xmlns:a16="http://schemas.microsoft.com/office/drawing/2014/main" id="{72D580D0-9081-450D-A763-CEC89C50425C}"/>
              </a:ext>
            </a:extLst>
          </p:cNvPr>
          <p:cNvSpPr txBox="1"/>
          <p:nvPr/>
        </p:nvSpPr>
        <p:spPr>
          <a:xfrm>
            <a:off x="1110343" y="2207623"/>
            <a:ext cx="3456139" cy="3693319"/>
          </a:xfrm>
          <a:prstGeom prst="rect">
            <a:avLst/>
          </a:prstGeom>
          <a:noFill/>
        </p:spPr>
        <p:txBody>
          <a:bodyPr wrap="none" rtlCol="0">
            <a:spAutoFit/>
          </a:bodyPr>
          <a:lstStyle/>
          <a:p>
            <a:r>
              <a:rPr lang="en-US" dirty="0"/>
              <a:t>mutex = Lock()</a:t>
            </a:r>
          </a:p>
          <a:p>
            <a:r>
              <a:rPr lang="en-US" dirty="0" err="1"/>
              <a:t>customerReady</a:t>
            </a:r>
            <a:r>
              <a:rPr lang="en-US" dirty="0"/>
              <a:t> = Condition(mutex)</a:t>
            </a:r>
          </a:p>
          <a:p>
            <a:r>
              <a:rPr lang="en-US" dirty="0" err="1"/>
              <a:t>barberReady</a:t>
            </a:r>
            <a:r>
              <a:rPr lang="en-US" dirty="0"/>
              <a:t> = Condition(mutex)</a:t>
            </a:r>
          </a:p>
          <a:p>
            <a:r>
              <a:rPr lang="en-US" dirty="0" err="1"/>
              <a:t>isCustomer</a:t>
            </a:r>
            <a:r>
              <a:rPr lang="en-US" dirty="0"/>
              <a:t> = False</a:t>
            </a:r>
          </a:p>
          <a:p>
            <a:endParaRPr lang="en-US" dirty="0"/>
          </a:p>
          <a:p>
            <a:r>
              <a:rPr lang="en-US" dirty="0"/>
              <a:t>def barber():</a:t>
            </a:r>
          </a:p>
          <a:p>
            <a:r>
              <a:rPr lang="en-US" dirty="0"/>
              <a:t>    while True:</a:t>
            </a:r>
          </a:p>
          <a:p>
            <a:r>
              <a:rPr lang="en-US" dirty="0"/>
              <a:t>        with mutex:</a:t>
            </a:r>
          </a:p>
          <a:p>
            <a:r>
              <a:rPr lang="en-US" dirty="0"/>
              <a:t>            while not </a:t>
            </a:r>
            <a:r>
              <a:rPr lang="en-US" dirty="0" err="1"/>
              <a:t>isCustomer</a:t>
            </a:r>
            <a:r>
              <a:rPr lang="en-US" dirty="0"/>
              <a:t>:</a:t>
            </a:r>
          </a:p>
          <a:p>
            <a:r>
              <a:rPr lang="en-US" dirty="0"/>
              <a:t>                </a:t>
            </a:r>
            <a:r>
              <a:rPr lang="en-US" dirty="0" err="1"/>
              <a:t>customerReady.wait</a:t>
            </a:r>
            <a:r>
              <a:rPr lang="en-US" dirty="0"/>
              <a:t>()</a:t>
            </a:r>
          </a:p>
          <a:p>
            <a:r>
              <a:rPr lang="en-US" dirty="0"/>
              <a:t>            </a:t>
            </a:r>
            <a:r>
              <a:rPr lang="en-US" dirty="0" err="1"/>
              <a:t>cutting_hair</a:t>
            </a:r>
            <a:r>
              <a:rPr lang="en-US" dirty="0"/>
              <a:t>()</a:t>
            </a:r>
          </a:p>
          <a:p>
            <a:r>
              <a:rPr lang="en-US" dirty="0"/>
              <a:t>            </a:t>
            </a:r>
            <a:r>
              <a:rPr lang="en-US" dirty="0" err="1"/>
              <a:t>isCustomer</a:t>
            </a:r>
            <a:r>
              <a:rPr lang="en-US" dirty="0"/>
              <a:t> = False</a:t>
            </a:r>
          </a:p>
          <a:p>
            <a:r>
              <a:rPr lang="en-US" dirty="0"/>
              <a:t>            </a:t>
            </a:r>
            <a:r>
              <a:rPr lang="en-US" dirty="0" err="1"/>
              <a:t>barberReady.notify</a:t>
            </a:r>
            <a:r>
              <a:rPr lang="en-US" dirty="0"/>
              <a:t>()</a:t>
            </a:r>
          </a:p>
        </p:txBody>
      </p:sp>
      <p:sp>
        <p:nvSpPr>
          <p:cNvPr id="7" name="TextBox 6">
            <a:extLst>
              <a:ext uri="{FF2B5EF4-FFF2-40B4-BE49-F238E27FC236}">
                <a16:creationId xmlns:a16="http://schemas.microsoft.com/office/drawing/2014/main" id="{23A284BE-5039-5D2E-B3AC-3E06C0B41B38}"/>
              </a:ext>
            </a:extLst>
          </p:cNvPr>
          <p:cNvSpPr txBox="1"/>
          <p:nvPr/>
        </p:nvSpPr>
        <p:spPr>
          <a:xfrm>
            <a:off x="5612675" y="3541475"/>
            <a:ext cx="2966261" cy="2585323"/>
          </a:xfrm>
          <a:prstGeom prst="rect">
            <a:avLst/>
          </a:prstGeom>
          <a:noFill/>
        </p:spPr>
        <p:txBody>
          <a:bodyPr wrap="none" rtlCol="0">
            <a:spAutoFit/>
          </a:bodyPr>
          <a:lstStyle/>
          <a:p>
            <a:r>
              <a:rPr lang="en-US" dirty="0"/>
              <a:t>def customer():</a:t>
            </a:r>
          </a:p>
          <a:p>
            <a:r>
              <a:rPr lang="en-US" dirty="0"/>
              <a:t>    with mutex:</a:t>
            </a:r>
          </a:p>
          <a:p>
            <a:r>
              <a:rPr lang="en-US" dirty="0"/>
              <a:t>        if </a:t>
            </a:r>
            <a:r>
              <a:rPr lang="en-US" dirty="0" err="1"/>
              <a:t>there_are_free_seats</a:t>
            </a:r>
            <a:r>
              <a:rPr lang="en-US" dirty="0"/>
              <a:t>():</a:t>
            </a:r>
          </a:p>
          <a:p>
            <a:r>
              <a:rPr lang="en-US" dirty="0"/>
              <a:t>            </a:t>
            </a:r>
            <a:r>
              <a:rPr lang="en-US" dirty="0" err="1"/>
              <a:t>isCustomer</a:t>
            </a:r>
            <a:r>
              <a:rPr lang="en-US" dirty="0"/>
              <a:t> = True</a:t>
            </a:r>
          </a:p>
          <a:p>
            <a:r>
              <a:rPr lang="en-US" dirty="0"/>
              <a:t>            </a:t>
            </a:r>
            <a:r>
              <a:rPr lang="en-US" dirty="0" err="1"/>
              <a:t>sit_in_waiting_room</a:t>
            </a:r>
            <a:r>
              <a:rPr lang="en-US" dirty="0"/>
              <a:t>()</a:t>
            </a:r>
          </a:p>
          <a:p>
            <a:r>
              <a:rPr lang="en-US" dirty="0"/>
              <a:t>            </a:t>
            </a:r>
            <a:r>
              <a:rPr lang="en-US" dirty="0" err="1"/>
              <a:t>customerReady.notify</a:t>
            </a:r>
            <a:r>
              <a:rPr lang="en-US" dirty="0"/>
              <a:t>()</a:t>
            </a:r>
          </a:p>
          <a:p>
            <a:r>
              <a:rPr lang="en-US" dirty="0"/>
              <a:t>            </a:t>
            </a:r>
            <a:r>
              <a:rPr lang="en-US" dirty="0" err="1"/>
              <a:t>barberReady.wait</a:t>
            </a:r>
            <a:r>
              <a:rPr lang="en-US" dirty="0"/>
              <a:t>()</a:t>
            </a:r>
          </a:p>
          <a:p>
            <a:r>
              <a:rPr lang="en-US" dirty="0"/>
              <a:t>            </a:t>
            </a:r>
            <a:r>
              <a:rPr lang="en-US" dirty="0" err="1"/>
              <a:t>get_haircut</a:t>
            </a:r>
            <a:r>
              <a:rPr lang="en-US" dirty="0"/>
              <a:t>()</a:t>
            </a:r>
          </a:p>
          <a:p>
            <a:endParaRPr lang="en-US" dirty="0"/>
          </a:p>
        </p:txBody>
      </p:sp>
    </p:spTree>
    <p:extLst>
      <p:ext uri="{BB962C8B-B14F-4D97-AF65-F5344CB8AC3E}">
        <p14:creationId xmlns:p14="http://schemas.microsoft.com/office/powerpoint/2010/main" val="10912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p:txBody>
          <a:bodyPr/>
          <a:lstStyle/>
          <a:p>
            <a:r>
              <a:rPr lang="en-US" dirty="0"/>
              <a:t>Roller Coaster Problem in Python</a:t>
            </a:r>
          </a:p>
        </p:txBody>
      </p:sp>
      <p:sp>
        <p:nvSpPr>
          <p:cNvPr id="6" name="TextBox 5">
            <a:extLst>
              <a:ext uri="{FF2B5EF4-FFF2-40B4-BE49-F238E27FC236}">
                <a16:creationId xmlns:a16="http://schemas.microsoft.com/office/drawing/2014/main" id="{72D580D0-9081-450D-A763-CEC89C50425C}"/>
              </a:ext>
            </a:extLst>
          </p:cNvPr>
          <p:cNvSpPr txBox="1"/>
          <p:nvPr/>
        </p:nvSpPr>
        <p:spPr>
          <a:xfrm>
            <a:off x="1110343" y="2207623"/>
            <a:ext cx="4888069" cy="4801314"/>
          </a:xfrm>
          <a:prstGeom prst="rect">
            <a:avLst/>
          </a:prstGeom>
          <a:noFill/>
        </p:spPr>
        <p:txBody>
          <a:bodyPr wrap="none" rtlCol="0">
            <a:spAutoFit/>
          </a:bodyPr>
          <a:lstStyle/>
          <a:p>
            <a:r>
              <a:rPr lang="en-US" dirty="0"/>
              <a:t># Shared data</a:t>
            </a:r>
          </a:p>
          <a:p>
            <a:r>
              <a:rPr lang="en-US" dirty="0"/>
              <a:t>passengers = 0</a:t>
            </a:r>
          </a:p>
          <a:p>
            <a:r>
              <a:rPr lang="en-US" dirty="0"/>
              <a:t>capacity = C  # C is the capacity of the roller coaster</a:t>
            </a:r>
          </a:p>
          <a:p>
            <a:r>
              <a:rPr lang="en-US" dirty="0"/>
              <a:t>mutex = Lock()</a:t>
            </a:r>
          </a:p>
          <a:p>
            <a:r>
              <a:rPr lang="en-US" dirty="0" err="1"/>
              <a:t>allAboard</a:t>
            </a:r>
            <a:r>
              <a:rPr lang="en-US" dirty="0"/>
              <a:t> = Condition(mutex)</a:t>
            </a:r>
          </a:p>
          <a:p>
            <a:r>
              <a:rPr lang="en-US" dirty="0" err="1"/>
              <a:t>allAshore</a:t>
            </a:r>
            <a:r>
              <a:rPr lang="en-US" dirty="0"/>
              <a:t> = Condition(mutex)</a:t>
            </a:r>
          </a:p>
          <a:p>
            <a:endParaRPr lang="en-US" dirty="0"/>
          </a:p>
          <a:p>
            <a:r>
              <a:rPr lang="en-US" dirty="0"/>
              <a:t>def passenger():</a:t>
            </a:r>
          </a:p>
          <a:p>
            <a:r>
              <a:rPr lang="en-US" dirty="0"/>
              <a:t>    global passengers</a:t>
            </a:r>
          </a:p>
          <a:p>
            <a:r>
              <a:rPr lang="en-US" dirty="0"/>
              <a:t>    with mutex:</a:t>
            </a:r>
          </a:p>
          <a:p>
            <a:r>
              <a:rPr lang="en-US" dirty="0"/>
              <a:t>        while passengers == capacity:</a:t>
            </a:r>
          </a:p>
          <a:p>
            <a:r>
              <a:rPr lang="en-US" dirty="0"/>
              <a:t>            </a:t>
            </a:r>
            <a:r>
              <a:rPr lang="en-US" dirty="0" err="1"/>
              <a:t>allAboard.wait</a:t>
            </a:r>
            <a:r>
              <a:rPr lang="en-US" dirty="0"/>
              <a:t>()</a:t>
            </a:r>
          </a:p>
          <a:p>
            <a:r>
              <a:rPr lang="en-US" dirty="0"/>
              <a:t>        passengers += 1</a:t>
            </a:r>
          </a:p>
          <a:p>
            <a:r>
              <a:rPr lang="en-US" dirty="0"/>
              <a:t>        if passengers == capacity:</a:t>
            </a:r>
          </a:p>
          <a:p>
            <a:r>
              <a:rPr lang="en-US" dirty="0"/>
              <a:t>            </a:t>
            </a:r>
            <a:r>
              <a:rPr lang="en-US" dirty="0" err="1"/>
              <a:t>allAboard.notify_all</a:t>
            </a:r>
            <a:r>
              <a:rPr lang="en-US" dirty="0"/>
              <a:t>()</a:t>
            </a:r>
          </a:p>
          <a:p>
            <a:r>
              <a:rPr lang="en-US" dirty="0"/>
              <a:t>        </a:t>
            </a:r>
            <a:r>
              <a:rPr lang="en-US" dirty="0" err="1"/>
              <a:t>allAshore.wait</a:t>
            </a:r>
            <a:r>
              <a:rPr lang="en-US" dirty="0"/>
              <a:t>()</a:t>
            </a:r>
          </a:p>
          <a:p>
            <a:endParaRPr lang="en-US" dirty="0"/>
          </a:p>
        </p:txBody>
      </p:sp>
      <p:sp>
        <p:nvSpPr>
          <p:cNvPr id="7" name="TextBox 6">
            <a:extLst>
              <a:ext uri="{FF2B5EF4-FFF2-40B4-BE49-F238E27FC236}">
                <a16:creationId xmlns:a16="http://schemas.microsoft.com/office/drawing/2014/main" id="{23A284BE-5039-5D2E-B3AC-3E06C0B41B38}"/>
              </a:ext>
            </a:extLst>
          </p:cNvPr>
          <p:cNvSpPr txBox="1"/>
          <p:nvPr/>
        </p:nvSpPr>
        <p:spPr>
          <a:xfrm>
            <a:off x="5743303" y="4103178"/>
            <a:ext cx="5506892" cy="2585323"/>
          </a:xfrm>
          <a:prstGeom prst="rect">
            <a:avLst/>
          </a:prstGeom>
          <a:noFill/>
        </p:spPr>
        <p:txBody>
          <a:bodyPr wrap="none" rtlCol="0">
            <a:spAutoFit/>
          </a:bodyPr>
          <a:lstStyle/>
          <a:p>
            <a:r>
              <a:rPr lang="en-US" dirty="0"/>
              <a:t>def </a:t>
            </a:r>
            <a:r>
              <a:rPr lang="en-US" dirty="0" err="1"/>
              <a:t>roller_coaster</a:t>
            </a:r>
            <a:r>
              <a:rPr lang="en-US" dirty="0"/>
              <a:t>():</a:t>
            </a:r>
          </a:p>
          <a:p>
            <a:r>
              <a:rPr lang="en-US" dirty="0"/>
              <a:t>    global passengers</a:t>
            </a:r>
          </a:p>
          <a:p>
            <a:r>
              <a:rPr lang="en-US" dirty="0"/>
              <a:t>    while True:</a:t>
            </a:r>
          </a:p>
          <a:p>
            <a:r>
              <a:rPr lang="en-US" dirty="0"/>
              <a:t>        with mutex:</a:t>
            </a:r>
          </a:p>
          <a:p>
            <a:r>
              <a:rPr lang="en-US" dirty="0"/>
              <a:t>            </a:t>
            </a:r>
            <a:r>
              <a:rPr lang="en-US" dirty="0" err="1"/>
              <a:t>allAboard.wait_for</a:t>
            </a:r>
            <a:r>
              <a:rPr lang="en-US" dirty="0"/>
              <a:t>(lambda: passengers == capacity)</a:t>
            </a:r>
          </a:p>
          <a:p>
            <a:r>
              <a:rPr lang="en-US" dirty="0"/>
              <a:t>        </a:t>
            </a:r>
            <a:r>
              <a:rPr lang="en-US" dirty="0" err="1"/>
              <a:t>run_roller_coaster</a:t>
            </a:r>
            <a:r>
              <a:rPr lang="en-US" dirty="0"/>
              <a:t>()</a:t>
            </a:r>
          </a:p>
          <a:p>
            <a:r>
              <a:rPr lang="en-US" dirty="0"/>
              <a:t>        with mutex:</a:t>
            </a:r>
          </a:p>
          <a:p>
            <a:r>
              <a:rPr lang="en-US" dirty="0"/>
              <a:t>            passengers = 0</a:t>
            </a:r>
          </a:p>
          <a:p>
            <a:r>
              <a:rPr lang="en-US" dirty="0"/>
              <a:t>            </a:t>
            </a:r>
            <a:r>
              <a:rPr lang="en-US" dirty="0" err="1"/>
              <a:t>allAshore.notify_all</a:t>
            </a:r>
            <a:r>
              <a:rPr lang="en-US" dirty="0"/>
              <a:t>()</a:t>
            </a:r>
          </a:p>
        </p:txBody>
      </p:sp>
    </p:spTree>
    <p:extLst>
      <p:ext uri="{BB962C8B-B14F-4D97-AF65-F5344CB8AC3E}">
        <p14:creationId xmlns:p14="http://schemas.microsoft.com/office/powerpoint/2010/main" val="114190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a:xfrm>
            <a:off x="966744" y="136628"/>
            <a:ext cx="9076329" cy="1064277"/>
          </a:xfrm>
        </p:spPr>
        <p:txBody>
          <a:bodyPr/>
          <a:lstStyle/>
          <a:p>
            <a:r>
              <a:rPr lang="en-US" dirty="0"/>
              <a:t>Santa and Elves Problem in Python</a:t>
            </a:r>
          </a:p>
        </p:txBody>
      </p:sp>
      <p:sp>
        <p:nvSpPr>
          <p:cNvPr id="6" name="TextBox 5">
            <a:extLst>
              <a:ext uri="{FF2B5EF4-FFF2-40B4-BE49-F238E27FC236}">
                <a16:creationId xmlns:a16="http://schemas.microsoft.com/office/drawing/2014/main" id="{72D580D0-9081-450D-A763-CEC89C50425C}"/>
              </a:ext>
            </a:extLst>
          </p:cNvPr>
          <p:cNvSpPr txBox="1"/>
          <p:nvPr/>
        </p:nvSpPr>
        <p:spPr>
          <a:xfrm>
            <a:off x="966744" y="979715"/>
            <a:ext cx="6073842" cy="5632311"/>
          </a:xfrm>
          <a:prstGeom prst="rect">
            <a:avLst/>
          </a:prstGeom>
          <a:noFill/>
        </p:spPr>
        <p:txBody>
          <a:bodyPr wrap="none" rtlCol="0">
            <a:spAutoFit/>
          </a:bodyPr>
          <a:lstStyle/>
          <a:p>
            <a:r>
              <a:rPr lang="en-US" dirty="0"/>
              <a:t># Shared data</a:t>
            </a:r>
          </a:p>
          <a:p>
            <a:r>
              <a:rPr lang="en-US" dirty="0"/>
              <a:t>elves = 0</a:t>
            </a:r>
          </a:p>
          <a:p>
            <a:r>
              <a:rPr lang="en-US" dirty="0"/>
              <a:t>reindeer = 0</a:t>
            </a:r>
          </a:p>
          <a:p>
            <a:r>
              <a:rPr lang="en-US" dirty="0"/>
              <a:t>mutex = Lock()</a:t>
            </a:r>
          </a:p>
          <a:p>
            <a:r>
              <a:rPr lang="en-US" dirty="0" err="1"/>
              <a:t>santaAwake</a:t>
            </a:r>
            <a:r>
              <a:rPr lang="en-US" dirty="0"/>
              <a:t> = Condition(mutex)</a:t>
            </a:r>
          </a:p>
          <a:p>
            <a:r>
              <a:rPr lang="en-US" dirty="0" err="1"/>
              <a:t>elfHelp</a:t>
            </a:r>
            <a:r>
              <a:rPr lang="en-US" dirty="0"/>
              <a:t> = Condition(mutex)</a:t>
            </a:r>
          </a:p>
          <a:p>
            <a:r>
              <a:rPr lang="en-US" dirty="0" err="1"/>
              <a:t>reindeerReady</a:t>
            </a:r>
            <a:r>
              <a:rPr lang="en-US" dirty="0"/>
              <a:t> = Condition(mutex)</a:t>
            </a:r>
          </a:p>
          <a:p>
            <a:endParaRPr lang="en-US" dirty="0"/>
          </a:p>
          <a:p>
            <a:r>
              <a:rPr lang="en-US" dirty="0"/>
              <a:t>def </a:t>
            </a:r>
            <a:r>
              <a:rPr lang="en-US" dirty="0" err="1"/>
              <a:t>santa</a:t>
            </a:r>
            <a:r>
              <a:rPr lang="en-US" dirty="0"/>
              <a:t>():</a:t>
            </a:r>
          </a:p>
          <a:p>
            <a:r>
              <a:rPr lang="en-US" dirty="0"/>
              <a:t>    with mutex:</a:t>
            </a:r>
          </a:p>
          <a:p>
            <a:r>
              <a:rPr lang="en-US" dirty="0"/>
              <a:t>        while True:</a:t>
            </a:r>
          </a:p>
          <a:p>
            <a:r>
              <a:rPr lang="en-US" dirty="0"/>
              <a:t>            </a:t>
            </a:r>
            <a:r>
              <a:rPr lang="en-US" dirty="0" err="1"/>
              <a:t>santaAwake.wait_for</a:t>
            </a:r>
            <a:r>
              <a:rPr lang="en-US" dirty="0"/>
              <a:t>(lambda: reindeer == 9 or elves == 3)</a:t>
            </a:r>
          </a:p>
          <a:p>
            <a:r>
              <a:rPr lang="en-US" dirty="0"/>
              <a:t>            if reindeer == 9:</a:t>
            </a:r>
          </a:p>
          <a:p>
            <a:r>
              <a:rPr lang="en-US" dirty="0"/>
              <a:t>                </a:t>
            </a:r>
            <a:r>
              <a:rPr lang="en-US" dirty="0" err="1"/>
              <a:t>prepareSleigh</a:t>
            </a:r>
            <a:r>
              <a:rPr lang="en-US" dirty="0"/>
              <a:t>()</a:t>
            </a:r>
          </a:p>
          <a:p>
            <a:r>
              <a:rPr lang="en-US" dirty="0"/>
              <a:t>                </a:t>
            </a:r>
            <a:r>
              <a:rPr lang="en-US" dirty="0" err="1"/>
              <a:t>reindeerReady.notify_all</a:t>
            </a:r>
            <a:r>
              <a:rPr lang="en-US" dirty="0"/>
              <a:t>()</a:t>
            </a:r>
          </a:p>
          <a:p>
            <a:r>
              <a:rPr lang="en-US" dirty="0"/>
              <a:t>                reindeer = 0</a:t>
            </a:r>
          </a:p>
          <a:p>
            <a:r>
              <a:rPr lang="en-US" dirty="0"/>
              <a:t>            </a:t>
            </a:r>
            <a:r>
              <a:rPr lang="en-US" dirty="0" err="1"/>
              <a:t>elif</a:t>
            </a:r>
            <a:r>
              <a:rPr lang="en-US" dirty="0"/>
              <a:t> elves == 3:</a:t>
            </a:r>
          </a:p>
          <a:p>
            <a:r>
              <a:rPr lang="en-US" dirty="0"/>
              <a:t>                </a:t>
            </a:r>
            <a:r>
              <a:rPr lang="en-US" dirty="0" err="1"/>
              <a:t>helpElves</a:t>
            </a:r>
            <a:r>
              <a:rPr lang="en-US" dirty="0"/>
              <a:t>()</a:t>
            </a:r>
          </a:p>
          <a:p>
            <a:r>
              <a:rPr lang="en-US" dirty="0"/>
              <a:t>                elves = 0</a:t>
            </a:r>
          </a:p>
          <a:p>
            <a:r>
              <a:rPr lang="en-US" dirty="0"/>
              <a:t>                </a:t>
            </a:r>
            <a:r>
              <a:rPr lang="en-US" dirty="0" err="1"/>
              <a:t>elfHelp.notify_all</a:t>
            </a:r>
            <a:r>
              <a:rPr lang="en-US" dirty="0"/>
              <a:t>()</a:t>
            </a:r>
          </a:p>
        </p:txBody>
      </p:sp>
      <p:sp>
        <p:nvSpPr>
          <p:cNvPr id="7" name="TextBox 6">
            <a:extLst>
              <a:ext uri="{FF2B5EF4-FFF2-40B4-BE49-F238E27FC236}">
                <a16:creationId xmlns:a16="http://schemas.microsoft.com/office/drawing/2014/main" id="{23A284BE-5039-5D2E-B3AC-3E06C0B41B38}"/>
              </a:ext>
            </a:extLst>
          </p:cNvPr>
          <p:cNvSpPr txBox="1"/>
          <p:nvPr/>
        </p:nvSpPr>
        <p:spPr>
          <a:xfrm>
            <a:off x="7213773" y="979715"/>
            <a:ext cx="2656112" cy="4801314"/>
          </a:xfrm>
          <a:prstGeom prst="rect">
            <a:avLst/>
          </a:prstGeom>
          <a:noFill/>
        </p:spPr>
        <p:txBody>
          <a:bodyPr wrap="none" rtlCol="0">
            <a:spAutoFit/>
          </a:bodyPr>
          <a:lstStyle/>
          <a:p>
            <a:endParaRPr lang="en-US" dirty="0"/>
          </a:p>
          <a:p>
            <a:r>
              <a:rPr lang="en-US" dirty="0"/>
              <a:t>def reindeer():</a:t>
            </a:r>
          </a:p>
          <a:p>
            <a:r>
              <a:rPr lang="en-US" dirty="0"/>
              <a:t>    global reindeer</a:t>
            </a:r>
          </a:p>
          <a:p>
            <a:r>
              <a:rPr lang="en-US" dirty="0"/>
              <a:t>    with mutex:</a:t>
            </a:r>
          </a:p>
          <a:p>
            <a:r>
              <a:rPr lang="en-US" dirty="0"/>
              <a:t>        reindeer += 1</a:t>
            </a:r>
          </a:p>
          <a:p>
            <a:r>
              <a:rPr lang="en-US" dirty="0"/>
              <a:t>        if reindeer == 9:</a:t>
            </a:r>
          </a:p>
          <a:p>
            <a:r>
              <a:rPr lang="en-US" dirty="0"/>
              <a:t>            </a:t>
            </a:r>
            <a:r>
              <a:rPr lang="en-US" dirty="0" err="1"/>
              <a:t>santaAwake.notify</a:t>
            </a:r>
            <a:r>
              <a:rPr lang="en-US" dirty="0"/>
              <a:t>()</a:t>
            </a:r>
          </a:p>
          <a:p>
            <a:r>
              <a:rPr lang="en-US" dirty="0"/>
              <a:t>        </a:t>
            </a:r>
            <a:r>
              <a:rPr lang="en-US" dirty="0" err="1"/>
              <a:t>reindeerReady.wait</a:t>
            </a:r>
            <a:r>
              <a:rPr lang="en-US" dirty="0"/>
              <a:t>()</a:t>
            </a:r>
          </a:p>
          <a:p>
            <a:endParaRPr lang="en-US" dirty="0"/>
          </a:p>
          <a:p>
            <a:r>
              <a:rPr lang="en-US" dirty="0"/>
              <a:t>def elf():</a:t>
            </a:r>
          </a:p>
          <a:p>
            <a:r>
              <a:rPr lang="en-US" dirty="0"/>
              <a:t>    global elves</a:t>
            </a:r>
          </a:p>
          <a:p>
            <a:r>
              <a:rPr lang="en-US" dirty="0"/>
              <a:t>    with mutex:</a:t>
            </a:r>
          </a:p>
          <a:p>
            <a:r>
              <a:rPr lang="en-US" dirty="0"/>
              <a:t>        while elves == 3:</a:t>
            </a:r>
          </a:p>
          <a:p>
            <a:r>
              <a:rPr lang="en-US" dirty="0"/>
              <a:t>            </a:t>
            </a:r>
            <a:r>
              <a:rPr lang="en-US" dirty="0" err="1"/>
              <a:t>elfHelp.wait</a:t>
            </a:r>
            <a:r>
              <a:rPr lang="en-US" dirty="0"/>
              <a:t>()</a:t>
            </a:r>
          </a:p>
          <a:p>
            <a:r>
              <a:rPr lang="en-US" dirty="0"/>
              <a:t>        elves += 1</a:t>
            </a:r>
          </a:p>
          <a:p>
            <a:r>
              <a:rPr lang="en-US" dirty="0"/>
              <a:t>        if elves == 3:</a:t>
            </a:r>
          </a:p>
          <a:p>
            <a:r>
              <a:rPr lang="en-US" dirty="0"/>
              <a:t>            </a:t>
            </a:r>
            <a:r>
              <a:rPr lang="en-US" dirty="0" err="1"/>
              <a:t>santaAwake.notify</a:t>
            </a:r>
            <a:r>
              <a:rPr lang="en-US" dirty="0"/>
              <a:t>()</a:t>
            </a:r>
          </a:p>
        </p:txBody>
      </p:sp>
    </p:spTree>
    <p:extLst>
      <p:ext uri="{BB962C8B-B14F-4D97-AF65-F5344CB8AC3E}">
        <p14:creationId xmlns:p14="http://schemas.microsoft.com/office/powerpoint/2010/main" val="24660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p:txBody>
          <a:bodyPr>
            <a:normAutofit fontScale="90000"/>
          </a:bodyPr>
          <a:lstStyle/>
          <a:p>
            <a:r>
              <a:rPr lang="en-US" dirty="0"/>
              <a:t>Implementing Semaphores with Monitors (They’re Equivalent!)</a:t>
            </a:r>
          </a:p>
        </p:txBody>
      </p:sp>
      <p:sp>
        <p:nvSpPr>
          <p:cNvPr id="6" name="TextBox 5">
            <a:extLst>
              <a:ext uri="{FF2B5EF4-FFF2-40B4-BE49-F238E27FC236}">
                <a16:creationId xmlns:a16="http://schemas.microsoft.com/office/drawing/2014/main" id="{F3F73361-230A-EFED-031A-FDFC4C848573}"/>
              </a:ext>
            </a:extLst>
          </p:cNvPr>
          <p:cNvSpPr txBox="1"/>
          <p:nvPr/>
        </p:nvSpPr>
        <p:spPr>
          <a:xfrm>
            <a:off x="966744" y="2129246"/>
            <a:ext cx="7083862" cy="4524315"/>
          </a:xfrm>
          <a:prstGeom prst="rect">
            <a:avLst/>
          </a:prstGeom>
          <a:noFill/>
        </p:spPr>
        <p:txBody>
          <a:bodyPr wrap="none" rtlCol="0">
            <a:spAutoFit/>
          </a:bodyPr>
          <a:lstStyle/>
          <a:p>
            <a:r>
              <a:rPr lang="en-US" dirty="0"/>
              <a:t>class Semaphore:</a:t>
            </a:r>
          </a:p>
          <a:p>
            <a:r>
              <a:rPr lang="en-US" dirty="0"/>
              <a:t>    def __</a:t>
            </a:r>
            <a:r>
              <a:rPr lang="en-US" dirty="0" err="1"/>
              <a:t>init</a:t>
            </a:r>
            <a:r>
              <a:rPr lang="en-US" dirty="0"/>
              <a:t>__(self, </a:t>
            </a:r>
            <a:r>
              <a:rPr lang="en-US" dirty="0" err="1"/>
              <a:t>initial_count</a:t>
            </a:r>
            <a:r>
              <a:rPr lang="en-US" dirty="0"/>
              <a:t>):</a:t>
            </a:r>
          </a:p>
          <a:p>
            <a:r>
              <a:rPr lang="en-US" dirty="0"/>
              <a:t>        </a:t>
            </a:r>
            <a:r>
              <a:rPr lang="en-US" dirty="0" err="1"/>
              <a:t>self.count</a:t>
            </a:r>
            <a:r>
              <a:rPr lang="en-US" dirty="0"/>
              <a:t> = </a:t>
            </a:r>
            <a:r>
              <a:rPr lang="en-US" dirty="0" err="1"/>
              <a:t>initial_count</a:t>
            </a:r>
            <a:endParaRPr lang="en-US" dirty="0"/>
          </a:p>
          <a:p>
            <a:r>
              <a:rPr lang="en-US" dirty="0"/>
              <a:t>        </a:t>
            </a:r>
            <a:r>
              <a:rPr lang="en-US" dirty="0" err="1"/>
              <a:t>self.lock</a:t>
            </a:r>
            <a:r>
              <a:rPr lang="en-US" dirty="0"/>
              <a:t> = new Lock()            // A lock for mutual exclusion</a:t>
            </a:r>
          </a:p>
          <a:p>
            <a:r>
              <a:rPr lang="en-US" dirty="0"/>
              <a:t>        </a:t>
            </a:r>
            <a:r>
              <a:rPr lang="en-US" dirty="0" err="1"/>
              <a:t>self.condition</a:t>
            </a:r>
            <a:r>
              <a:rPr lang="en-US" dirty="0"/>
              <a:t> = new Condition()  // A condition variable</a:t>
            </a:r>
          </a:p>
          <a:p>
            <a:endParaRPr lang="en-US" dirty="0"/>
          </a:p>
          <a:p>
            <a:r>
              <a:rPr lang="en-US" dirty="0"/>
              <a:t>    def wait(self):</a:t>
            </a:r>
          </a:p>
          <a:p>
            <a:r>
              <a:rPr lang="en-US" dirty="0"/>
              <a:t>        with </a:t>
            </a:r>
            <a:r>
              <a:rPr lang="en-US" dirty="0" err="1"/>
              <a:t>self.lock</a:t>
            </a:r>
            <a:r>
              <a:rPr lang="en-US" dirty="0"/>
              <a:t>:                  // Acquire the lock</a:t>
            </a:r>
          </a:p>
          <a:p>
            <a:r>
              <a:rPr lang="en-US" dirty="0"/>
              <a:t>            while </a:t>
            </a:r>
            <a:r>
              <a:rPr lang="en-US" dirty="0" err="1"/>
              <a:t>self.count</a:t>
            </a:r>
            <a:r>
              <a:rPr lang="en-US" dirty="0"/>
              <a:t> == 0:</a:t>
            </a:r>
          </a:p>
          <a:p>
            <a:r>
              <a:rPr lang="en-US" dirty="0"/>
              <a:t>                </a:t>
            </a:r>
            <a:r>
              <a:rPr lang="en-US" dirty="0" err="1"/>
              <a:t>self.condition.wait</a:t>
            </a:r>
            <a:r>
              <a:rPr lang="en-US" dirty="0"/>
              <a:t>()    // Wait on the condition variable</a:t>
            </a:r>
          </a:p>
          <a:p>
            <a:r>
              <a:rPr lang="en-US" dirty="0"/>
              <a:t>            </a:t>
            </a:r>
            <a:r>
              <a:rPr lang="en-US" dirty="0" err="1"/>
              <a:t>self.count</a:t>
            </a:r>
            <a:r>
              <a:rPr lang="en-US" dirty="0"/>
              <a:t> -= 1</a:t>
            </a:r>
          </a:p>
          <a:p>
            <a:endParaRPr lang="en-US" dirty="0"/>
          </a:p>
          <a:p>
            <a:r>
              <a:rPr lang="en-US" dirty="0"/>
              <a:t>    def signal(self):</a:t>
            </a:r>
          </a:p>
          <a:p>
            <a:r>
              <a:rPr lang="en-US" dirty="0"/>
              <a:t>        with </a:t>
            </a:r>
            <a:r>
              <a:rPr lang="en-US" dirty="0" err="1"/>
              <a:t>self.lock</a:t>
            </a:r>
            <a:r>
              <a:rPr lang="en-US" dirty="0"/>
              <a:t>:                  // Acquire the lock</a:t>
            </a:r>
          </a:p>
          <a:p>
            <a:r>
              <a:rPr lang="en-US" dirty="0"/>
              <a:t>            </a:t>
            </a:r>
            <a:r>
              <a:rPr lang="en-US" dirty="0" err="1"/>
              <a:t>self.count</a:t>
            </a:r>
            <a:r>
              <a:rPr lang="en-US" dirty="0"/>
              <a:t> += 1</a:t>
            </a:r>
          </a:p>
          <a:p>
            <a:r>
              <a:rPr lang="en-US" dirty="0"/>
              <a:t>            </a:t>
            </a:r>
            <a:r>
              <a:rPr lang="en-US" dirty="0" err="1"/>
              <a:t>self.condition.notify</a:t>
            </a:r>
            <a:r>
              <a:rPr lang="en-US" dirty="0"/>
              <a:t>()      // Wake up a waiting thread if there is one</a:t>
            </a:r>
          </a:p>
        </p:txBody>
      </p:sp>
    </p:spTree>
    <p:extLst>
      <p:ext uri="{BB962C8B-B14F-4D97-AF65-F5344CB8AC3E}">
        <p14:creationId xmlns:p14="http://schemas.microsoft.com/office/powerpoint/2010/main" val="41225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p:txBody>
          <a:bodyPr/>
          <a:lstStyle/>
          <a:p>
            <a:r>
              <a:rPr lang="en-US" dirty="0"/>
              <a:t>Monitors (Condition Variables)</a:t>
            </a:r>
          </a:p>
        </p:txBody>
      </p:sp>
      <p:sp>
        <p:nvSpPr>
          <p:cNvPr id="3" name="Content Placeholder 2">
            <a:extLst>
              <a:ext uri="{FF2B5EF4-FFF2-40B4-BE49-F238E27FC236}">
                <a16:creationId xmlns:a16="http://schemas.microsoft.com/office/drawing/2014/main" id="{48C04125-6599-1298-8216-C2ED2714F75C}"/>
              </a:ext>
            </a:extLst>
          </p:cNvPr>
          <p:cNvSpPr>
            <a:spLocks noGrp="1"/>
          </p:cNvSpPr>
          <p:nvPr>
            <p:ph idx="1"/>
          </p:nvPr>
        </p:nvSpPr>
        <p:spPr/>
        <p:txBody>
          <a:bodyPr/>
          <a:lstStyle/>
          <a:p>
            <a:r>
              <a:rPr lang="en-US" dirty="0"/>
              <a:t>Idea: use a traditional if statement to explicitly state the condition our thread is waiting on, and wait in a list of waiting threads:</a:t>
            </a:r>
            <a:br>
              <a:rPr lang="en-US" dirty="0"/>
            </a:br>
            <a:br>
              <a:rPr lang="en-US" dirty="0"/>
            </a:br>
            <a:r>
              <a:rPr lang="en-US" dirty="0"/>
              <a:t>if(</a:t>
            </a:r>
            <a:r>
              <a:rPr lang="en-US" dirty="0" err="1"/>
              <a:t>peopleInOfficeHours</a:t>
            </a:r>
            <a:r>
              <a:rPr lang="en-US" dirty="0"/>
              <a:t> &gt; 3) {</a:t>
            </a:r>
            <a:br>
              <a:rPr lang="en-US" dirty="0"/>
            </a:br>
            <a:r>
              <a:rPr lang="en-US" dirty="0"/>
              <a:t>     wait();</a:t>
            </a:r>
            <a:br>
              <a:rPr lang="en-US" dirty="0"/>
            </a:br>
            <a:r>
              <a:rPr lang="en-US" dirty="0"/>
              <a:t>}</a:t>
            </a:r>
            <a:br>
              <a:rPr lang="en-US" dirty="0"/>
            </a:br>
            <a:r>
              <a:rPr lang="en-US" dirty="0"/>
              <a:t>// critical section: enter professor’s office</a:t>
            </a:r>
            <a:br>
              <a:rPr lang="en-US" dirty="0"/>
            </a:br>
            <a:r>
              <a:rPr lang="en-US" dirty="0" err="1"/>
              <a:t>peopleInOfficeHours</a:t>
            </a:r>
            <a:r>
              <a:rPr lang="en-US" dirty="0"/>
              <a:t> -= 1;</a:t>
            </a:r>
            <a:br>
              <a:rPr lang="en-US" dirty="0"/>
            </a:br>
            <a:r>
              <a:rPr lang="en-US" dirty="0"/>
              <a:t>notify(); // wake up someone outside</a:t>
            </a:r>
          </a:p>
        </p:txBody>
      </p:sp>
    </p:spTree>
    <p:extLst>
      <p:ext uri="{BB962C8B-B14F-4D97-AF65-F5344CB8AC3E}">
        <p14:creationId xmlns:p14="http://schemas.microsoft.com/office/powerpoint/2010/main" val="2973325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p:txBody>
          <a:bodyPr/>
          <a:lstStyle/>
          <a:p>
            <a:r>
              <a:rPr lang="en-US" dirty="0"/>
              <a:t>Monitors (Condition Variables)</a:t>
            </a:r>
          </a:p>
        </p:txBody>
      </p:sp>
      <p:sp>
        <p:nvSpPr>
          <p:cNvPr id="3" name="Content Placeholder 2">
            <a:extLst>
              <a:ext uri="{FF2B5EF4-FFF2-40B4-BE49-F238E27FC236}">
                <a16:creationId xmlns:a16="http://schemas.microsoft.com/office/drawing/2014/main" id="{48C04125-6599-1298-8216-C2ED2714F75C}"/>
              </a:ext>
            </a:extLst>
          </p:cNvPr>
          <p:cNvSpPr>
            <a:spLocks noGrp="1"/>
          </p:cNvSpPr>
          <p:nvPr>
            <p:ph idx="1"/>
          </p:nvPr>
        </p:nvSpPr>
        <p:spPr>
          <a:xfrm>
            <a:off x="966744" y="1841863"/>
            <a:ext cx="9076329" cy="4794068"/>
          </a:xfrm>
        </p:spPr>
        <p:txBody>
          <a:bodyPr>
            <a:normAutofit fontScale="92500" lnSpcReduction="10000"/>
          </a:bodyPr>
          <a:lstStyle/>
          <a:p>
            <a:r>
              <a:rPr lang="en-US" dirty="0"/>
              <a:t>Idea: use a traditional if statement to explicitly state the condition our thread is waiting on:</a:t>
            </a:r>
          </a:p>
          <a:p>
            <a:r>
              <a:rPr lang="en-US" dirty="0"/>
              <a:t>Protect the condition checking and variable manipulation!</a:t>
            </a:r>
            <a:br>
              <a:rPr lang="en-US" dirty="0"/>
            </a:br>
            <a:br>
              <a:rPr lang="en-US" dirty="0"/>
            </a:br>
            <a:r>
              <a:rPr lang="en-US" b="1" dirty="0" err="1"/>
              <a:t>mutex.lock</a:t>
            </a:r>
            <a:r>
              <a:rPr lang="en-US" b="1" dirty="0"/>
              <a:t>();</a:t>
            </a:r>
            <a:br>
              <a:rPr lang="en-US" dirty="0"/>
            </a:br>
            <a:r>
              <a:rPr lang="en-US" dirty="0"/>
              <a:t>if(</a:t>
            </a:r>
            <a:r>
              <a:rPr lang="en-US" dirty="0" err="1"/>
              <a:t>peopleInOfficeHours</a:t>
            </a:r>
            <a:r>
              <a:rPr lang="en-US" dirty="0"/>
              <a:t> &gt; 3) {</a:t>
            </a:r>
            <a:br>
              <a:rPr lang="en-US" dirty="0"/>
            </a:br>
            <a:r>
              <a:rPr lang="en-US" dirty="0"/>
              <a:t>     wait();</a:t>
            </a:r>
            <a:br>
              <a:rPr lang="en-US" dirty="0"/>
            </a:br>
            <a:r>
              <a:rPr lang="en-US" dirty="0"/>
              <a:t>}</a:t>
            </a:r>
            <a:br>
              <a:rPr lang="en-US" dirty="0"/>
            </a:br>
            <a:r>
              <a:rPr lang="en-US" b="1" dirty="0" err="1"/>
              <a:t>mutex.unlock</a:t>
            </a:r>
            <a:r>
              <a:rPr lang="en-US" b="1" dirty="0"/>
              <a:t>();</a:t>
            </a:r>
            <a:br>
              <a:rPr lang="en-US" dirty="0"/>
            </a:br>
            <a:br>
              <a:rPr lang="en-US" dirty="0"/>
            </a:br>
            <a:r>
              <a:rPr lang="en-US" dirty="0"/>
              <a:t>// critical section: enter professor’s office</a:t>
            </a:r>
            <a:br>
              <a:rPr lang="en-US" dirty="0"/>
            </a:br>
            <a:br>
              <a:rPr lang="en-US" dirty="0"/>
            </a:br>
            <a:r>
              <a:rPr lang="en-US" b="1" dirty="0" err="1"/>
              <a:t>mutex.lock</a:t>
            </a:r>
            <a:r>
              <a:rPr lang="en-US" b="1" dirty="0"/>
              <a:t>();</a:t>
            </a:r>
            <a:br>
              <a:rPr lang="en-US" dirty="0"/>
            </a:br>
            <a:r>
              <a:rPr lang="en-US" dirty="0" err="1"/>
              <a:t>peopleInOfficeHours</a:t>
            </a:r>
            <a:r>
              <a:rPr lang="en-US" dirty="0"/>
              <a:t> -= 1;</a:t>
            </a:r>
            <a:br>
              <a:rPr lang="en-US" dirty="0"/>
            </a:br>
            <a:r>
              <a:rPr lang="en-US" dirty="0"/>
              <a:t>notify(); // wake up someone outside</a:t>
            </a:r>
            <a:br>
              <a:rPr lang="en-US" dirty="0"/>
            </a:br>
            <a:r>
              <a:rPr lang="en-US" b="1" dirty="0" err="1"/>
              <a:t>mutex.unlock</a:t>
            </a:r>
            <a:r>
              <a:rPr lang="en-US" b="1" dirty="0"/>
              <a:t>();</a:t>
            </a:r>
          </a:p>
        </p:txBody>
      </p:sp>
    </p:spTree>
    <p:extLst>
      <p:ext uri="{BB962C8B-B14F-4D97-AF65-F5344CB8AC3E}">
        <p14:creationId xmlns:p14="http://schemas.microsoft.com/office/powerpoint/2010/main" val="37958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p:txBody>
          <a:bodyPr/>
          <a:lstStyle/>
          <a:p>
            <a:r>
              <a:rPr lang="en-US" dirty="0"/>
              <a:t>Monitors (Condition Variables)</a:t>
            </a:r>
          </a:p>
        </p:txBody>
      </p:sp>
      <p:sp>
        <p:nvSpPr>
          <p:cNvPr id="3" name="Content Placeholder 2">
            <a:extLst>
              <a:ext uri="{FF2B5EF4-FFF2-40B4-BE49-F238E27FC236}">
                <a16:creationId xmlns:a16="http://schemas.microsoft.com/office/drawing/2014/main" id="{48C04125-6599-1298-8216-C2ED2714F75C}"/>
              </a:ext>
            </a:extLst>
          </p:cNvPr>
          <p:cNvSpPr>
            <a:spLocks noGrp="1"/>
          </p:cNvSpPr>
          <p:nvPr>
            <p:ph idx="1"/>
          </p:nvPr>
        </p:nvSpPr>
        <p:spPr>
          <a:xfrm>
            <a:off x="966744" y="1841862"/>
            <a:ext cx="9076329" cy="5016137"/>
          </a:xfrm>
        </p:spPr>
        <p:txBody>
          <a:bodyPr>
            <a:normAutofit fontScale="92500" lnSpcReduction="20000"/>
          </a:bodyPr>
          <a:lstStyle/>
          <a:p>
            <a:r>
              <a:rPr lang="en-US" dirty="0"/>
              <a:t>Idea: use a traditional if statement to explicitly state the condition our thread is waiting on:</a:t>
            </a:r>
          </a:p>
          <a:p>
            <a:r>
              <a:rPr lang="en-US" dirty="0"/>
              <a:t>Oops! A deadlock if we wait while holding the mutex!</a:t>
            </a:r>
            <a:br>
              <a:rPr lang="en-US" dirty="0"/>
            </a:br>
            <a:br>
              <a:rPr lang="en-US" dirty="0"/>
            </a:br>
            <a:r>
              <a:rPr lang="en-US" b="1" dirty="0" err="1"/>
              <a:t>mutex.lock</a:t>
            </a:r>
            <a:r>
              <a:rPr lang="en-US" b="1" dirty="0"/>
              <a:t>();</a:t>
            </a:r>
            <a:br>
              <a:rPr lang="en-US" dirty="0"/>
            </a:br>
            <a:r>
              <a:rPr lang="en-US" dirty="0"/>
              <a:t>if(</a:t>
            </a:r>
            <a:r>
              <a:rPr lang="en-US" dirty="0" err="1"/>
              <a:t>peopleInOfficeHours</a:t>
            </a:r>
            <a:r>
              <a:rPr lang="en-US" dirty="0"/>
              <a:t> &gt; 3) {</a:t>
            </a:r>
            <a:br>
              <a:rPr lang="en-US" dirty="0"/>
            </a:br>
            <a:r>
              <a:rPr lang="en-US" dirty="0"/>
              <a:t>     </a:t>
            </a:r>
            <a:r>
              <a:rPr lang="en-US" b="1" dirty="0" err="1"/>
              <a:t>mutex.unlock</a:t>
            </a:r>
            <a:r>
              <a:rPr lang="en-US" b="1" dirty="0"/>
              <a:t>();</a:t>
            </a:r>
            <a:br>
              <a:rPr lang="en-US" dirty="0"/>
            </a:br>
            <a:r>
              <a:rPr lang="en-US" dirty="0"/>
              <a:t>     wait();</a:t>
            </a:r>
            <a:br>
              <a:rPr lang="en-US" dirty="0"/>
            </a:br>
            <a:r>
              <a:rPr lang="en-US" dirty="0"/>
              <a:t>} </a:t>
            </a:r>
            <a:r>
              <a:rPr lang="en-US" b="1" dirty="0"/>
              <a:t>else {</a:t>
            </a:r>
            <a:br>
              <a:rPr lang="en-US" b="1" dirty="0"/>
            </a:br>
            <a:r>
              <a:rPr lang="en-US" b="1" dirty="0"/>
              <a:t>     </a:t>
            </a:r>
            <a:r>
              <a:rPr lang="en-US" b="1" dirty="0" err="1"/>
              <a:t>mutex.unlock</a:t>
            </a:r>
            <a:r>
              <a:rPr lang="en-US" b="1" dirty="0"/>
              <a:t>();</a:t>
            </a:r>
            <a:br>
              <a:rPr lang="en-US" b="1" dirty="0"/>
            </a:br>
            <a:r>
              <a:rPr lang="en-US" b="1" dirty="0"/>
              <a:t>}</a:t>
            </a:r>
            <a:br>
              <a:rPr lang="en-US" dirty="0"/>
            </a:br>
            <a:br>
              <a:rPr lang="en-US" dirty="0"/>
            </a:br>
            <a:br>
              <a:rPr lang="en-US" dirty="0"/>
            </a:br>
            <a:r>
              <a:rPr lang="en-US" dirty="0"/>
              <a:t>// critical section: enter professor’s office</a:t>
            </a:r>
            <a:br>
              <a:rPr lang="en-US" dirty="0"/>
            </a:br>
            <a:br>
              <a:rPr lang="en-US" dirty="0"/>
            </a:br>
            <a:r>
              <a:rPr lang="en-US" b="1" dirty="0" err="1"/>
              <a:t>mutex.lock</a:t>
            </a:r>
            <a:r>
              <a:rPr lang="en-US" b="1" dirty="0"/>
              <a:t>();</a:t>
            </a:r>
            <a:br>
              <a:rPr lang="en-US" dirty="0"/>
            </a:br>
            <a:r>
              <a:rPr lang="en-US" dirty="0" err="1"/>
              <a:t>peopleInOfficeHours</a:t>
            </a:r>
            <a:r>
              <a:rPr lang="en-US" dirty="0"/>
              <a:t> -= 1;</a:t>
            </a:r>
            <a:br>
              <a:rPr lang="en-US" dirty="0"/>
            </a:br>
            <a:r>
              <a:rPr lang="en-US" dirty="0"/>
              <a:t>notify(); // wake up someone outside</a:t>
            </a:r>
            <a:br>
              <a:rPr lang="en-US" dirty="0"/>
            </a:br>
            <a:r>
              <a:rPr lang="en-US" b="1" dirty="0" err="1"/>
              <a:t>mutex.unlock</a:t>
            </a:r>
            <a:r>
              <a:rPr lang="en-US" b="1" dirty="0"/>
              <a:t>();</a:t>
            </a:r>
          </a:p>
        </p:txBody>
      </p:sp>
      <p:sp>
        <p:nvSpPr>
          <p:cNvPr id="4" name="Cloud 3">
            <a:extLst>
              <a:ext uri="{FF2B5EF4-FFF2-40B4-BE49-F238E27FC236}">
                <a16:creationId xmlns:a16="http://schemas.microsoft.com/office/drawing/2014/main" id="{E39667A6-F9D4-5E07-8B04-9F851F7F6825}"/>
              </a:ext>
            </a:extLst>
          </p:cNvPr>
          <p:cNvSpPr/>
          <p:nvPr/>
        </p:nvSpPr>
        <p:spPr>
          <a:xfrm>
            <a:off x="5212081" y="2625634"/>
            <a:ext cx="4830992" cy="220850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Encapsulate this functionality in a library so the programmer is not burdened with managing the locks.</a:t>
            </a:r>
          </a:p>
        </p:txBody>
      </p:sp>
    </p:spTree>
    <p:extLst>
      <p:ext uri="{BB962C8B-B14F-4D97-AF65-F5344CB8AC3E}">
        <p14:creationId xmlns:p14="http://schemas.microsoft.com/office/powerpoint/2010/main" val="417854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p:txBody>
          <a:bodyPr/>
          <a:lstStyle/>
          <a:p>
            <a:r>
              <a:rPr lang="en-US" dirty="0"/>
              <a:t>Mesa vs. Hoare Semantics</a:t>
            </a:r>
          </a:p>
        </p:txBody>
      </p:sp>
      <p:sp>
        <p:nvSpPr>
          <p:cNvPr id="3" name="Content Placeholder 2">
            <a:extLst>
              <a:ext uri="{FF2B5EF4-FFF2-40B4-BE49-F238E27FC236}">
                <a16:creationId xmlns:a16="http://schemas.microsoft.com/office/drawing/2014/main" id="{48C04125-6599-1298-8216-C2ED2714F75C}"/>
              </a:ext>
            </a:extLst>
          </p:cNvPr>
          <p:cNvSpPr>
            <a:spLocks noGrp="1"/>
          </p:cNvSpPr>
          <p:nvPr>
            <p:ph idx="1"/>
          </p:nvPr>
        </p:nvSpPr>
        <p:spPr/>
        <p:txBody>
          <a:bodyPr>
            <a:normAutofit/>
          </a:bodyPr>
          <a:lstStyle/>
          <a:p>
            <a:r>
              <a:rPr lang="en-US" dirty="0"/>
              <a:t>When you call signal (a.k.a. “notify”), what happens?</a:t>
            </a:r>
          </a:p>
          <a:p>
            <a:r>
              <a:rPr lang="en-US" dirty="0"/>
              <a:t>If the thread waiting on that condition variable wakes up immediately, then the thread can assume that the condition it was waiting on has been satisfied (and hasn’t changed since the notification was sent).</a:t>
            </a:r>
          </a:p>
          <a:p>
            <a:pPr lvl="2"/>
            <a:r>
              <a:rPr lang="en-US" dirty="0"/>
              <a:t>This is known as Hoare Semantics – and it sounds like a good thing!</a:t>
            </a:r>
          </a:p>
          <a:p>
            <a:pPr lvl="2"/>
            <a:r>
              <a:rPr lang="en-US" dirty="0"/>
              <a:t>Unfortunately, this is difficult to implement</a:t>
            </a:r>
          </a:p>
          <a:p>
            <a:r>
              <a:rPr lang="en-US" dirty="0"/>
              <a:t>Compromise: put the thread on the ready queue – eligible to be run, but allow the scheduler to continue to choose among any eligible threads.  This means that the condition being waited on may change from true to false.  What can we do about this?</a:t>
            </a:r>
          </a:p>
        </p:txBody>
      </p:sp>
    </p:spTree>
    <p:extLst>
      <p:ext uri="{BB962C8B-B14F-4D97-AF65-F5344CB8AC3E}">
        <p14:creationId xmlns:p14="http://schemas.microsoft.com/office/powerpoint/2010/main" val="143630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p:txBody>
          <a:bodyPr/>
          <a:lstStyle/>
          <a:p>
            <a:r>
              <a:rPr lang="en-US" dirty="0"/>
              <a:t>Mesa vs. Hoare Semantics</a:t>
            </a:r>
          </a:p>
        </p:txBody>
      </p:sp>
      <p:sp>
        <p:nvSpPr>
          <p:cNvPr id="3" name="Content Placeholder 2">
            <a:extLst>
              <a:ext uri="{FF2B5EF4-FFF2-40B4-BE49-F238E27FC236}">
                <a16:creationId xmlns:a16="http://schemas.microsoft.com/office/drawing/2014/main" id="{48C04125-6599-1298-8216-C2ED2714F75C}"/>
              </a:ext>
            </a:extLst>
          </p:cNvPr>
          <p:cNvSpPr>
            <a:spLocks noGrp="1"/>
          </p:cNvSpPr>
          <p:nvPr>
            <p:ph idx="1"/>
          </p:nvPr>
        </p:nvSpPr>
        <p:spPr/>
        <p:txBody>
          <a:bodyPr>
            <a:normAutofit lnSpcReduction="10000"/>
          </a:bodyPr>
          <a:lstStyle/>
          <a:p>
            <a:r>
              <a:rPr lang="en-US" dirty="0"/>
              <a:t>When you call notify, what happens?</a:t>
            </a:r>
          </a:p>
          <a:p>
            <a:r>
              <a:rPr lang="en-US" dirty="0"/>
              <a:t>If the thread waiting on that condition variable wakes up immediately, then the thread can assume that the condition it was waiting on has been satisfied (and hasn’t changed since the notification was sent).</a:t>
            </a:r>
          </a:p>
          <a:p>
            <a:pPr lvl="2"/>
            <a:r>
              <a:rPr lang="en-US" dirty="0"/>
              <a:t>This is known as Hoare Semantics – and it sounds like a good thing!</a:t>
            </a:r>
          </a:p>
          <a:p>
            <a:pPr lvl="2"/>
            <a:r>
              <a:rPr lang="en-US" dirty="0"/>
              <a:t>Unfortunately, this is difficult to implement</a:t>
            </a:r>
          </a:p>
          <a:p>
            <a:r>
              <a:rPr lang="en-US" dirty="0"/>
              <a:t>Compromise: put the thread on the ready queue – eligible to be run, but allow the scheduler to continue to choose among any eligible threads.  This means that the condition being waited on may change from true to false.  What can we do about this?</a:t>
            </a:r>
          </a:p>
          <a:p>
            <a:pPr lvl="2"/>
            <a:r>
              <a:rPr lang="en-US" dirty="0"/>
              <a:t>Put our wait condition in a loop, so that we check and (if necessary) wait again!</a:t>
            </a:r>
          </a:p>
        </p:txBody>
      </p:sp>
    </p:spTree>
    <p:extLst>
      <p:ext uri="{BB962C8B-B14F-4D97-AF65-F5344CB8AC3E}">
        <p14:creationId xmlns:p14="http://schemas.microsoft.com/office/powerpoint/2010/main" val="134148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FF96-9573-5BDA-5876-D3473F050134}"/>
              </a:ext>
            </a:extLst>
          </p:cNvPr>
          <p:cNvSpPr>
            <a:spLocks noGrp="1"/>
          </p:cNvSpPr>
          <p:nvPr>
            <p:ph type="title"/>
          </p:nvPr>
        </p:nvSpPr>
        <p:spPr/>
        <p:txBody>
          <a:bodyPr/>
          <a:lstStyle/>
          <a:p>
            <a:r>
              <a:rPr lang="en-US" dirty="0"/>
              <a:t>Classic Problems using Monitors</a:t>
            </a:r>
          </a:p>
        </p:txBody>
      </p:sp>
      <p:sp>
        <p:nvSpPr>
          <p:cNvPr id="3" name="Content Placeholder 2">
            <a:extLst>
              <a:ext uri="{FF2B5EF4-FFF2-40B4-BE49-F238E27FC236}">
                <a16:creationId xmlns:a16="http://schemas.microsoft.com/office/drawing/2014/main" id="{9DD9F94C-0235-790D-4F70-AC210C09D2DD}"/>
              </a:ext>
            </a:extLst>
          </p:cNvPr>
          <p:cNvSpPr>
            <a:spLocks noGrp="1"/>
          </p:cNvSpPr>
          <p:nvPr>
            <p:ph idx="1"/>
          </p:nvPr>
        </p:nvSpPr>
        <p:spPr/>
        <p:txBody>
          <a:bodyPr/>
          <a:lstStyle/>
          <a:p>
            <a:r>
              <a:rPr lang="en-US" altLang="en-US" sz="2000" dirty="0"/>
              <a:t>Producer-Consumer Problem</a:t>
            </a:r>
          </a:p>
          <a:p>
            <a:r>
              <a:rPr lang="en-US" altLang="en-US" dirty="0"/>
              <a:t>Database Reader/Writer Problem</a:t>
            </a:r>
            <a:endParaRPr lang="en-US" altLang="en-US" sz="2000" dirty="0"/>
          </a:p>
          <a:p>
            <a:r>
              <a:rPr lang="en-US" dirty="0"/>
              <a:t>The Dining Philosopher’s Problem</a:t>
            </a:r>
          </a:p>
          <a:p>
            <a:r>
              <a:rPr lang="en-US" dirty="0"/>
              <a:t>The Sleeping Barber Problem</a:t>
            </a:r>
          </a:p>
          <a:p>
            <a:r>
              <a:rPr lang="en-US" dirty="0"/>
              <a:t>The Roller Coaster Problem</a:t>
            </a:r>
          </a:p>
          <a:p>
            <a:r>
              <a:rPr lang="en-US" dirty="0"/>
              <a:t>The Santa and Elves Problem</a:t>
            </a:r>
          </a:p>
        </p:txBody>
      </p:sp>
    </p:spTree>
    <p:extLst>
      <p:ext uri="{BB962C8B-B14F-4D97-AF65-F5344CB8AC3E}">
        <p14:creationId xmlns:p14="http://schemas.microsoft.com/office/powerpoint/2010/main" val="172560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a:xfrm>
            <a:off x="966744" y="0"/>
            <a:ext cx="9076329" cy="1064277"/>
          </a:xfrm>
        </p:spPr>
        <p:txBody>
          <a:bodyPr/>
          <a:lstStyle/>
          <a:p>
            <a:r>
              <a:rPr lang="en-US" dirty="0"/>
              <a:t>Producer-Consumer Problem in C</a:t>
            </a:r>
          </a:p>
        </p:txBody>
      </p:sp>
      <p:sp>
        <p:nvSpPr>
          <p:cNvPr id="7" name="TextBox 6">
            <a:extLst>
              <a:ext uri="{FF2B5EF4-FFF2-40B4-BE49-F238E27FC236}">
                <a16:creationId xmlns:a16="http://schemas.microsoft.com/office/drawing/2014/main" id="{6FDD11A8-3DE5-C9F5-AC44-DC4A6E4ED07E}"/>
              </a:ext>
            </a:extLst>
          </p:cNvPr>
          <p:cNvSpPr txBox="1"/>
          <p:nvPr/>
        </p:nvSpPr>
        <p:spPr>
          <a:xfrm>
            <a:off x="966744" y="1586791"/>
            <a:ext cx="6371296" cy="4524315"/>
          </a:xfrm>
          <a:prstGeom prst="rect">
            <a:avLst/>
          </a:prstGeom>
          <a:noFill/>
        </p:spPr>
        <p:txBody>
          <a:bodyPr wrap="none" rtlCol="0">
            <a:spAutoFit/>
          </a:bodyPr>
          <a:lstStyle/>
          <a:p>
            <a:r>
              <a:rPr lang="en-US" dirty="0"/>
              <a:t>#include &lt;</a:t>
            </a:r>
            <a:r>
              <a:rPr lang="en-US" dirty="0" err="1"/>
              <a:t>pthread.h</a:t>
            </a:r>
            <a:r>
              <a:rPr lang="en-US" dirty="0"/>
              <a:t>&gt;</a:t>
            </a:r>
          </a:p>
          <a:p>
            <a:r>
              <a:rPr lang="en-US" dirty="0"/>
              <a:t>#include &lt;</a:t>
            </a:r>
            <a:r>
              <a:rPr lang="en-US" dirty="0" err="1"/>
              <a:t>stdio.h</a:t>
            </a:r>
            <a:r>
              <a:rPr lang="en-US" dirty="0"/>
              <a:t>&gt;</a:t>
            </a:r>
          </a:p>
          <a:p>
            <a:r>
              <a:rPr lang="en-US" dirty="0"/>
              <a:t>#include &lt;</a:t>
            </a:r>
            <a:r>
              <a:rPr lang="en-US" dirty="0" err="1"/>
              <a:t>stdlib.h</a:t>
            </a:r>
            <a:r>
              <a:rPr lang="en-US" dirty="0"/>
              <a:t>&gt;</a:t>
            </a:r>
          </a:p>
          <a:p>
            <a:r>
              <a:rPr lang="en-US" dirty="0"/>
              <a:t>#include &lt;</a:t>
            </a:r>
            <a:r>
              <a:rPr lang="en-US" dirty="0" err="1"/>
              <a:t>unistd.h</a:t>
            </a:r>
            <a:r>
              <a:rPr lang="en-US" dirty="0"/>
              <a:t>&gt;</a:t>
            </a:r>
          </a:p>
          <a:p>
            <a:endParaRPr lang="en-US" dirty="0"/>
          </a:p>
          <a:p>
            <a:r>
              <a:rPr lang="en-US" dirty="0"/>
              <a:t>#define BUFFER_SIZE 10</a:t>
            </a:r>
          </a:p>
          <a:p>
            <a:endParaRPr lang="en-US" dirty="0"/>
          </a:p>
          <a:p>
            <a:r>
              <a:rPr lang="en-US" dirty="0"/>
              <a:t>int buffer[BUFFER_SIZE];</a:t>
            </a:r>
          </a:p>
          <a:p>
            <a:r>
              <a:rPr lang="en-US" dirty="0"/>
              <a:t>int count = 0;</a:t>
            </a:r>
          </a:p>
          <a:p>
            <a:r>
              <a:rPr lang="en-US" dirty="0"/>
              <a:t>int in = 0;</a:t>
            </a:r>
          </a:p>
          <a:p>
            <a:r>
              <a:rPr lang="en-US" dirty="0"/>
              <a:t>int out = 0;</a:t>
            </a:r>
          </a:p>
          <a:p>
            <a:endParaRPr lang="en-US" dirty="0"/>
          </a:p>
          <a:p>
            <a:r>
              <a:rPr lang="en-US" dirty="0" err="1"/>
              <a:t>pthread_mutex_t</a:t>
            </a:r>
            <a:r>
              <a:rPr lang="en-US" dirty="0"/>
              <a:t> mutex = PTHREAD_MUTEX_INITIALIZER;</a:t>
            </a:r>
          </a:p>
          <a:p>
            <a:r>
              <a:rPr lang="en-US" dirty="0" err="1"/>
              <a:t>pthread_cond_t</a:t>
            </a:r>
            <a:r>
              <a:rPr lang="en-US" dirty="0"/>
              <a:t> </a:t>
            </a:r>
            <a:r>
              <a:rPr lang="en-US" dirty="0" err="1"/>
              <a:t>cond_full</a:t>
            </a:r>
            <a:r>
              <a:rPr lang="en-US" dirty="0"/>
              <a:t> = PTHREAD_COND_INITIALIZER;</a:t>
            </a:r>
          </a:p>
          <a:p>
            <a:r>
              <a:rPr lang="en-US" dirty="0" err="1"/>
              <a:t>pthread_cond_t</a:t>
            </a:r>
            <a:r>
              <a:rPr lang="en-US" dirty="0"/>
              <a:t> </a:t>
            </a:r>
            <a:r>
              <a:rPr lang="en-US" dirty="0" err="1"/>
              <a:t>cond_empty</a:t>
            </a:r>
            <a:r>
              <a:rPr lang="en-US" dirty="0"/>
              <a:t> = PTHREAD_COND_INITIALIZER;</a:t>
            </a:r>
          </a:p>
          <a:p>
            <a:endParaRPr lang="en-US" dirty="0"/>
          </a:p>
        </p:txBody>
      </p:sp>
    </p:spTree>
    <p:extLst>
      <p:ext uri="{BB962C8B-B14F-4D97-AF65-F5344CB8AC3E}">
        <p14:creationId xmlns:p14="http://schemas.microsoft.com/office/powerpoint/2010/main" val="99563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4333-A76E-4DAE-E74F-A782A9D5574E}"/>
              </a:ext>
            </a:extLst>
          </p:cNvPr>
          <p:cNvSpPr>
            <a:spLocks noGrp="1"/>
          </p:cNvSpPr>
          <p:nvPr>
            <p:ph type="title"/>
          </p:nvPr>
        </p:nvSpPr>
        <p:spPr>
          <a:xfrm>
            <a:off x="966744" y="0"/>
            <a:ext cx="9076329" cy="1064277"/>
          </a:xfrm>
        </p:spPr>
        <p:txBody>
          <a:bodyPr/>
          <a:lstStyle/>
          <a:p>
            <a:r>
              <a:rPr lang="en-US" dirty="0"/>
              <a:t>Producer-Consumer Problem in C</a:t>
            </a:r>
          </a:p>
        </p:txBody>
      </p:sp>
      <p:sp>
        <p:nvSpPr>
          <p:cNvPr id="8" name="TextBox 7">
            <a:extLst>
              <a:ext uri="{FF2B5EF4-FFF2-40B4-BE49-F238E27FC236}">
                <a16:creationId xmlns:a16="http://schemas.microsoft.com/office/drawing/2014/main" id="{8EFAE8BF-0EE8-C382-606A-89308AC7A8BD}"/>
              </a:ext>
            </a:extLst>
          </p:cNvPr>
          <p:cNvSpPr txBox="1"/>
          <p:nvPr/>
        </p:nvSpPr>
        <p:spPr>
          <a:xfrm>
            <a:off x="277997" y="939832"/>
            <a:ext cx="5060937" cy="5909310"/>
          </a:xfrm>
          <a:prstGeom prst="rect">
            <a:avLst/>
          </a:prstGeom>
          <a:noFill/>
        </p:spPr>
        <p:txBody>
          <a:bodyPr wrap="none" rtlCol="0">
            <a:spAutoFit/>
          </a:bodyPr>
          <a:lstStyle/>
          <a:p>
            <a:r>
              <a:rPr lang="en-US" dirty="0"/>
              <a:t>void* producer(void *param) {</a:t>
            </a:r>
          </a:p>
          <a:p>
            <a:r>
              <a:rPr lang="en-US" dirty="0"/>
              <a:t>    int item;</a:t>
            </a:r>
          </a:p>
          <a:p>
            <a:r>
              <a:rPr lang="en-US" dirty="0"/>
              <a:t>    while (1) {</a:t>
            </a:r>
          </a:p>
          <a:p>
            <a:r>
              <a:rPr lang="en-US" dirty="0"/>
              <a:t>        item = rand() % 100; // Produce an item</a:t>
            </a:r>
          </a:p>
          <a:p>
            <a:endParaRPr lang="en-US" dirty="0"/>
          </a:p>
          <a:p>
            <a:r>
              <a:rPr lang="en-US" dirty="0"/>
              <a:t>        </a:t>
            </a:r>
            <a:r>
              <a:rPr lang="en-US" dirty="0" err="1"/>
              <a:t>pthread_mutex_lock</a:t>
            </a:r>
            <a:r>
              <a:rPr lang="en-US" dirty="0"/>
              <a:t>(&amp;mutex);</a:t>
            </a:r>
          </a:p>
          <a:p>
            <a:r>
              <a:rPr lang="en-US" dirty="0"/>
              <a:t>        while (count == BUFFER_SIZE) {</a:t>
            </a:r>
          </a:p>
          <a:p>
            <a:r>
              <a:rPr lang="en-US" dirty="0"/>
              <a:t>            </a:t>
            </a:r>
            <a:r>
              <a:rPr lang="en-US" dirty="0" err="1"/>
              <a:t>pthread_cond_wait</a:t>
            </a:r>
            <a:r>
              <a:rPr lang="en-US" dirty="0"/>
              <a:t>(&amp;</a:t>
            </a:r>
            <a:r>
              <a:rPr lang="en-US" dirty="0" err="1"/>
              <a:t>cond_full</a:t>
            </a:r>
            <a:r>
              <a:rPr lang="en-US" dirty="0"/>
              <a:t>, &amp;mutex);</a:t>
            </a:r>
          </a:p>
          <a:p>
            <a:r>
              <a:rPr lang="en-US" dirty="0"/>
              <a:t>        }</a:t>
            </a:r>
          </a:p>
          <a:p>
            <a:endParaRPr lang="en-US" dirty="0"/>
          </a:p>
          <a:p>
            <a:r>
              <a:rPr lang="en-US" dirty="0"/>
              <a:t>        buffer[in] = item;</a:t>
            </a:r>
          </a:p>
          <a:p>
            <a:r>
              <a:rPr lang="en-US" dirty="0"/>
              <a:t>        in = (in + 1) % BUFFER_SIZE;</a:t>
            </a:r>
          </a:p>
          <a:p>
            <a:r>
              <a:rPr lang="en-US" dirty="0"/>
              <a:t>        count++;</a:t>
            </a:r>
          </a:p>
          <a:p>
            <a:r>
              <a:rPr lang="en-US" dirty="0"/>
              <a:t>        </a:t>
            </a:r>
          </a:p>
          <a:p>
            <a:r>
              <a:rPr lang="en-US" dirty="0"/>
              <a:t>        </a:t>
            </a:r>
            <a:r>
              <a:rPr lang="en-US" dirty="0" err="1"/>
              <a:t>pthread_cond_signal</a:t>
            </a:r>
            <a:r>
              <a:rPr lang="en-US" dirty="0"/>
              <a:t>(&amp;</a:t>
            </a:r>
            <a:r>
              <a:rPr lang="en-US" dirty="0" err="1"/>
              <a:t>cond_empty</a:t>
            </a:r>
            <a:r>
              <a:rPr lang="en-US" dirty="0"/>
              <a:t>);</a:t>
            </a:r>
          </a:p>
          <a:p>
            <a:r>
              <a:rPr lang="en-US" dirty="0"/>
              <a:t>        </a:t>
            </a:r>
            <a:r>
              <a:rPr lang="en-US" dirty="0" err="1"/>
              <a:t>pthread_mutex_unlock</a:t>
            </a:r>
            <a:r>
              <a:rPr lang="en-US" dirty="0"/>
              <a:t>(&amp;mutex);</a:t>
            </a:r>
          </a:p>
          <a:p>
            <a:endParaRPr lang="en-US" dirty="0"/>
          </a:p>
          <a:p>
            <a:r>
              <a:rPr lang="en-US" dirty="0"/>
              <a:t>        sleep(1); // Simulate time taken to produce item</a:t>
            </a:r>
          </a:p>
          <a:p>
            <a:r>
              <a:rPr lang="en-US" dirty="0"/>
              <a:t>    }</a:t>
            </a:r>
          </a:p>
          <a:p>
            <a:r>
              <a:rPr lang="en-US" dirty="0"/>
              <a:t>    return NULL;</a:t>
            </a:r>
          </a:p>
          <a:p>
            <a:r>
              <a:rPr lang="en-US" dirty="0"/>
              <a:t>}</a:t>
            </a:r>
          </a:p>
        </p:txBody>
      </p:sp>
      <p:sp>
        <p:nvSpPr>
          <p:cNvPr id="3" name="TextBox 2">
            <a:extLst>
              <a:ext uri="{FF2B5EF4-FFF2-40B4-BE49-F238E27FC236}">
                <a16:creationId xmlns:a16="http://schemas.microsoft.com/office/drawing/2014/main" id="{8A35532C-DE0B-0B49-AFB6-F132FEF43007}"/>
              </a:ext>
            </a:extLst>
          </p:cNvPr>
          <p:cNvSpPr txBox="1"/>
          <p:nvPr/>
        </p:nvSpPr>
        <p:spPr>
          <a:xfrm>
            <a:off x="6243368" y="887580"/>
            <a:ext cx="5131533" cy="5632311"/>
          </a:xfrm>
          <a:prstGeom prst="rect">
            <a:avLst/>
          </a:prstGeom>
          <a:noFill/>
        </p:spPr>
        <p:txBody>
          <a:bodyPr wrap="none" rtlCol="0">
            <a:spAutoFit/>
          </a:bodyPr>
          <a:lstStyle/>
          <a:p>
            <a:r>
              <a:rPr lang="en-US" dirty="0"/>
              <a:t>void* consumer(void *param) {</a:t>
            </a:r>
          </a:p>
          <a:p>
            <a:r>
              <a:rPr lang="en-US" dirty="0"/>
              <a:t>    int item;</a:t>
            </a:r>
          </a:p>
          <a:p>
            <a:r>
              <a:rPr lang="en-US" dirty="0"/>
              <a:t>    while (1) {</a:t>
            </a:r>
          </a:p>
          <a:p>
            <a:r>
              <a:rPr lang="en-US" dirty="0"/>
              <a:t>        </a:t>
            </a:r>
            <a:r>
              <a:rPr lang="en-US" dirty="0" err="1"/>
              <a:t>pthread_mutex_lock</a:t>
            </a:r>
            <a:r>
              <a:rPr lang="en-US" dirty="0"/>
              <a:t>(&amp;mutex);</a:t>
            </a:r>
          </a:p>
          <a:p>
            <a:r>
              <a:rPr lang="en-US" dirty="0"/>
              <a:t>        while (count == 0) {</a:t>
            </a:r>
          </a:p>
          <a:p>
            <a:r>
              <a:rPr lang="en-US" dirty="0"/>
              <a:t>            </a:t>
            </a:r>
            <a:r>
              <a:rPr lang="en-US" dirty="0" err="1"/>
              <a:t>pthread_cond_wait</a:t>
            </a:r>
            <a:r>
              <a:rPr lang="en-US" dirty="0"/>
              <a:t>(&amp;</a:t>
            </a:r>
            <a:r>
              <a:rPr lang="en-US" dirty="0" err="1"/>
              <a:t>cond_empty</a:t>
            </a:r>
            <a:r>
              <a:rPr lang="en-US" dirty="0"/>
              <a:t>, &amp;mutex);</a:t>
            </a:r>
          </a:p>
          <a:p>
            <a:r>
              <a:rPr lang="en-US" dirty="0"/>
              <a:t>        }</a:t>
            </a:r>
          </a:p>
          <a:p>
            <a:endParaRPr lang="en-US" dirty="0"/>
          </a:p>
          <a:p>
            <a:r>
              <a:rPr lang="en-US" dirty="0"/>
              <a:t>        item = buffer[out];</a:t>
            </a:r>
          </a:p>
          <a:p>
            <a:r>
              <a:rPr lang="en-US" dirty="0"/>
              <a:t>        out = (out + 1) % BUFFER_SIZE;</a:t>
            </a:r>
          </a:p>
          <a:p>
            <a:r>
              <a:rPr lang="en-US" dirty="0"/>
              <a:t>        count--;</a:t>
            </a:r>
          </a:p>
          <a:p>
            <a:endParaRPr lang="en-US" dirty="0"/>
          </a:p>
          <a:p>
            <a:r>
              <a:rPr lang="en-US" dirty="0"/>
              <a:t>        </a:t>
            </a:r>
            <a:r>
              <a:rPr lang="en-US" dirty="0" err="1"/>
              <a:t>pthread_cond_signal</a:t>
            </a:r>
            <a:r>
              <a:rPr lang="en-US" dirty="0"/>
              <a:t>(&amp;</a:t>
            </a:r>
            <a:r>
              <a:rPr lang="en-US" dirty="0" err="1"/>
              <a:t>cond_full</a:t>
            </a:r>
            <a:r>
              <a:rPr lang="en-US" dirty="0"/>
              <a:t>);</a:t>
            </a:r>
          </a:p>
          <a:p>
            <a:r>
              <a:rPr lang="en-US" dirty="0"/>
              <a:t>        </a:t>
            </a:r>
            <a:r>
              <a:rPr lang="en-US" dirty="0" err="1"/>
              <a:t>pthread_mutex_unlock</a:t>
            </a:r>
            <a:r>
              <a:rPr lang="en-US" dirty="0"/>
              <a:t>(&amp;mutex);</a:t>
            </a:r>
          </a:p>
          <a:p>
            <a:endParaRPr lang="en-US" dirty="0"/>
          </a:p>
          <a:p>
            <a:r>
              <a:rPr lang="en-US" dirty="0"/>
              <a:t>        sleep(1); // Simulate time taken to consume item</a:t>
            </a:r>
          </a:p>
          <a:p>
            <a:r>
              <a:rPr lang="en-US" dirty="0"/>
              <a:t>    }</a:t>
            </a:r>
          </a:p>
          <a:p>
            <a:r>
              <a:rPr lang="en-US" dirty="0"/>
              <a:t>    return NULL;</a:t>
            </a:r>
          </a:p>
          <a:p>
            <a:r>
              <a:rPr lang="en-US" dirty="0"/>
              <a:t>}</a:t>
            </a:r>
          </a:p>
          <a:p>
            <a:endParaRPr lang="en-US" dirty="0"/>
          </a:p>
        </p:txBody>
      </p:sp>
      <p:sp>
        <p:nvSpPr>
          <p:cNvPr id="4" name="Cloud 3">
            <a:extLst>
              <a:ext uri="{FF2B5EF4-FFF2-40B4-BE49-F238E27FC236}">
                <a16:creationId xmlns:a16="http://schemas.microsoft.com/office/drawing/2014/main" id="{B0E21932-7547-A69E-C3D2-B629B8DDDA31}"/>
              </a:ext>
            </a:extLst>
          </p:cNvPr>
          <p:cNvSpPr/>
          <p:nvPr/>
        </p:nvSpPr>
        <p:spPr>
          <a:xfrm>
            <a:off x="3826688" y="3703735"/>
            <a:ext cx="2121941" cy="106427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Release the lock upon waiting…</a:t>
            </a:r>
          </a:p>
        </p:txBody>
      </p:sp>
      <p:cxnSp>
        <p:nvCxnSpPr>
          <p:cNvPr id="6" name="Straight Arrow Connector 5">
            <a:extLst>
              <a:ext uri="{FF2B5EF4-FFF2-40B4-BE49-F238E27FC236}">
                <a16:creationId xmlns:a16="http://schemas.microsoft.com/office/drawing/2014/main" id="{E636767D-0E13-D803-7029-BAF2B032F5FE}"/>
              </a:ext>
            </a:extLst>
          </p:cNvPr>
          <p:cNvCxnSpPr/>
          <p:nvPr/>
        </p:nvCxnSpPr>
        <p:spPr>
          <a:xfrm flipV="1">
            <a:off x="4323806" y="3239589"/>
            <a:ext cx="0" cy="464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a:extLst>
              <a:ext uri="{FF2B5EF4-FFF2-40B4-BE49-F238E27FC236}">
                <a16:creationId xmlns:a16="http://schemas.microsoft.com/office/drawing/2014/main" id="{4F9775CA-A197-006A-20FE-F3E8CFEE6C69}"/>
              </a:ext>
            </a:extLst>
          </p:cNvPr>
          <p:cNvSpPr/>
          <p:nvPr/>
        </p:nvSpPr>
        <p:spPr>
          <a:xfrm>
            <a:off x="10108724" y="3171596"/>
            <a:ext cx="2121941" cy="1064277"/>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Re-acquire the lock after passing.</a:t>
            </a:r>
          </a:p>
        </p:txBody>
      </p:sp>
      <p:cxnSp>
        <p:nvCxnSpPr>
          <p:cNvPr id="10" name="Straight Arrow Connector 9">
            <a:extLst>
              <a:ext uri="{FF2B5EF4-FFF2-40B4-BE49-F238E27FC236}">
                <a16:creationId xmlns:a16="http://schemas.microsoft.com/office/drawing/2014/main" id="{BE75BFD4-0B84-CEBD-5066-62EAA907E24B}"/>
              </a:ext>
            </a:extLst>
          </p:cNvPr>
          <p:cNvCxnSpPr/>
          <p:nvPr/>
        </p:nvCxnSpPr>
        <p:spPr>
          <a:xfrm flipV="1">
            <a:off x="10605842" y="2707450"/>
            <a:ext cx="0" cy="464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62402"/>
      </p:ext>
    </p:extLst>
  </p:cSld>
  <p:clrMapOvr>
    <a:masterClrMapping/>
  </p:clrMapOvr>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2374</Words>
  <Application>Microsoft Office PowerPoint</Application>
  <PresentationFormat>Widescreen</PresentationFormat>
  <Paragraphs>352</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Goudy Old Style</vt:lpstr>
      <vt:lpstr>MarrakeshVTI</vt:lpstr>
      <vt:lpstr>Monitors / Condition Variables</vt:lpstr>
      <vt:lpstr>Monitors (Condition Variables)</vt:lpstr>
      <vt:lpstr>Monitors (Condition Variables)</vt:lpstr>
      <vt:lpstr>Monitors (Condition Variables)</vt:lpstr>
      <vt:lpstr>Mesa vs. Hoare Semantics</vt:lpstr>
      <vt:lpstr>Mesa vs. Hoare Semantics</vt:lpstr>
      <vt:lpstr>Classic Problems using Monitors</vt:lpstr>
      <vt:lpstr>Producer-Consumer Problem in C</vt:lpstr>
      <vt:lpstr>Producer-Consumer Problem in C</vt:lpstr>
      <vt:lpstr>Producer-Consumer Problem in Java</vt:lpstr>
      <vt:lpstr>Producer-Consumer Problem in Python</vt:lpstr>
      <vt:lpstr>Database Reader Writer Problem in Python</vt:lpstr>
      <vt:lpstr>Dining Philosophers Problem in Python</vt:lpstr>
      <vt:lpstr>Sleeping Barber Problem in Python</vt:lpstr>
      <vt:lpstr>Roller Coaster Problem in Python</vt:lpstr>
      <vt:lpstr>Santa and Elves Problem in Python</vt:lpstr>
      <vt:lpstr>Implementing Semaphores with Monitors (They’re Equivalent!)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146</cp:revision>
  <dcterms:created xsi:type="dcterms:W3CDTF">2024-01-11T18:12:50Z</dcterms:created>
  <dcterms:modified xsi:type="dcterms:W3CDTF">2024-01-12T19:57:21Z</dcterms:modified>
</cp:coreProperties>
</file>